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8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orben" panose="020B0604020202020204" charset="0"/>
      <p:bold r:id="rId36"/>
    </p:embeddedFont>
    <p:embeddedFont>
      <p:font typeface="Open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 sz="1200">
                <a:solidFill>
                  <a:schemeClr val="dk1"/>
                </a:solidFill>
                <a:latin typeface="Arial"/>
                <a:ea typeface="Arial"/>
                <a:cs typeface="Arial"/>
                <a:sym typeface="Arial"/>
              </a:rPr>
              <a:pPr marL="0" marR="0" lvl="0" indent="0" algn="r" rtl="0">
                <a:spcBef>
                  <a:spcPts val="0"/>
                </a:spcBef>
                <a:spcAft>
                  <a:spcPts val="0"/>
                </a:spcAft>
                <a:buNone/>
              </a:pPr>
              <a:t>1</a:t>
            </a:fld>
            <a:endParaRPr sz="1200">
              <a:solidFill>
                <a:schemeClr val="dk1"/>
              </a:solidFill>
              <a:latin typeface="Arial"/>
              <a:ea typeface="Arial"/>
              <a:cs typeface="Arial"/>
              <a:sym typeface="Arial"/>
            </a:endParaRPr>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
                <a:latin typeface="Arial"/>
                <a:ea typeface="Arial"/>
                <a:cs typeface="Arial"/>
                <a:sym typeface="Arial"/>
              </a:rPr>
              <a:pPr marL="0" lvl="0" indent="0" algn="r" rtl="0">
                <a:spcBef>
                  <a:spcPts val="0"/>
                </a:spcBef>
                <a:spcAft>
                  <a:spcPts val="0"/>
                </a:spcAft>
                <a:buNone/>
              </a:pPr>
              <a:t>28</a:t>
            </a:fld>
            <a:endParaRPr>
              <a:latin typeface="Arial"/>
              <a:ea typeface="Arial"/>
              <a:cs typeface="Arial"/>
              <a:sym typeface="Arial"/>
            </a:endParaRPr>
          </a:p>
        </p:txBody>
      </p:sp>
      <p:sp>
        <p:nvSpPr>
          <p:cNvPr id="435" name="Google Shape;435;p28:notes"/>
          <p:cNvSpPr>
            <a:spLocks noGrp="1" noRot="1" noChangeAspect="1"/>
          </p:cNvSpPr>
          <p:nvPr>
            <p:ph type="sldImg" idx="2"/>
          </p:nvPr>
        </p:nvSpPr>
        <p:spPr>
          <a:xfrm>
            <a:off x="385763" y="714375"/>
            <a:ext cx="6086475"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436" name="Google Shape;436;p28:notes"/>
          <p:cNvSpPr txBox="1">
            <a:spLocks noGrp="1"/>
          </p:cNvSpPr>
          <p:nvPr>
            <p:ph type="body" idx="1"/>
          </p:nvPr>
        </p:nvSpPr>
        <p:spPr>
          <a:xfrm>
            <a:off x="911225" y="4368800"/>
            <a:ext cx="5035550" cy="4064000"/>
          </a:xfrm>
          <a:prstGeom prst="rect">
            <a:avLst/>
          </a:prstGeom>
          <a:noFill/>
          <a:ln>
            <a:noFill/>
          </a:ln>
        </p:spPr>
        <p:txBody>
          <a:bodyPr spcFirstLastPara="1" wrap="square" lIns="77775" tIns="38100" rIns="77775" bIns="38100" anchor="t" anchorCtr="0">
            <a:noAutofit/>
          </a:bodyPr>
          <a:lstStyle/>
          <a:p>
            <a:pPr marL="292100" lvl="0" indent="-292100" algn="l" rtl="0">
              <a:spcBef>
                <a:spcPts val="0"/>
              </a:spcBef>
              <a:spcAft>
                <a:spcPts val="0"/>
              </a:spcAft>
              <a:buNone/>
            </a:pPr>
            <a:r>
              <a:rPr lang="hi" b="1">
                <a:latin typeface="Arial"/>
                <a:ea typeface="Arial"/>
                <a:cs typeface="Arial"/>
                <a:sym typeface="Arial"/>
              </a:rPr>
              <a:t>क. तैयारी प्रभावी इवेंट कमांड की कुंजी है</a:t>
            </a:r>
            <a:endParaRPr/>
          </a:p>
          <a:p>
            <a:pPr marL="749300" lvl="1" indent="-342900" algn="l" rtl="0">
              <a:spcBef>
                <a:spcPts val="0"/>
              </a:spcBef>
              <a:spcAft>
                <a:spcPts val="0"/>
              </a:spcAft>
              <a:buNone/>
            </a:pPr>
            <a:r>
              <a:rPr lang="hi">
                <a:latin typeface="Arial"/>
                <a:ea typeface="Arial"/>
                <a:cs typeface="Arial"/>
                <a:sym typeface="Arial"/>
              </a:rPr>
              <a:t>(1) तैयारी जागरूकता, प्रशिक्षण, उपकरण, संसाधन और योजना का संयोजन है।</a:t>
            </a:r>
            <a:endParaRPr/>
          </a:p>
          <a:p>
            <a:pPr marL="749300" lvl="1" indent="-342900" algn="l" rtl="0">
              <a:spcBef>
                <a:spcPts val="0"/>
              </a:spcBef>
              <a:spcAft>
                <a:spcPts val="0"/>
              </a:spcAft>
              <a:buNone/>
            </a:pPr>
            <a:r>
              <a:rPr lang="hi">
                <a:latin typeface="Arial"/>
                <a:ea typeface="Arial"/>
                <a:cs typeface="Arial"/>
                <a:sym typeface="Arial"/>
              </a:rPr>
              <a:t>(2) WMD घटना या किसी अन्य बड़ी आपदा के लिए तैयार रहने के लिए, एजेंसियों को बहु-एजेंसी समन्वय प्रणाली स्थापित करने की आवश्यकता है।</a:t>
            </a:r>
            <a:endParaRPr/>
          </a:p>
          <a:p>
            <a:pPr marL="292100" lvl="0" indent="-292100" algn="l" rtl="0">
              <a:spcBef>
                <a:spcPts val="0"/>
              </a:spcBef>
              <a:spcAft>
                <a:spcPts val="0"/>
              </a:spcAft>
              <a:buNone/>
            </a:pPr>
            <a:r>
              <a:rPr lang="hi" b="1">
                <a:latin typeface="Arial"/>
                <a:ea typeface="Arial"/>
                <a:cs typeface="Arial"/>
                <a:sym typeface="Arial"/>
              </a:rPr>
              <a:t>ख. जागरूकता</a:t>
            </a:r>
            <a:endParaRPr>
              <a:latin typeface="Arial"/>
              <a:ea typeface="Arial"/>
              <a:cs typeface="Arial"/>
              <a:sym typeface="Arial"/>
            </a:endParaRPr>
          </a:p>
          <a:p>
            <a:pPr marL="749300" lvl="1" indent="-342900" algn="l" rtl="0">
              <a:spcBef>
                <a:spcPts val="0"/>
              </a:spcBef>
              <a:spcAft>
                <a:spcPts val="0"/>
              </a:spcAft>
              <a:buNone/>
            </a:pPr>
            <a:r>
              <a:rPr lang="hi">
                <a:latin typeface="Arial"/>
                <a:ea typeface="Arial"/>
                <a:cs typeface="Arial"/>
                <a:sym typeface="Arial"/>
              </a:rPr>
              <a:t>(1) प्रथम प्रतिक्रियाकर्ताओं को आतंकवादी घटनाओं और रासायनिक, जैविक, रेडियोलॉजिकल एजेंटों के खतरों के बारे में पता होना चाहिए।</a:t>
            </a:r>
            <a:endParaRPr/>
          </a:p>
          <a:p>
            <a:pPr marL="749300" lvl="1" indent="-342900" algn="l" rtl="0">
              <a:spcBef>
                <a:spcPts val="0"/>
              </a:spcBef>
              <a:spcAft>
                <a:spcPts val="0"/>
              </a:spcAft>
              <a:buNone/>
            </a:pPr>
            <a:r>
              <a:rPr lang="hi">
                <a:latin typeface="Arial"/>
                <a:ea typeface="Arial"/>
                <a:cs typeface="Arial"/>
                <a:sym typeface="Arial"/>
              </a:rPr>
              <a:t>(2) प्रत्युत्तरदाताओं को रासायनिक, जैविक, रेडियोलॉजिकल एजेंटों के विरुद्ध उपयुक्त सुरक्षात्मक उपकरण की आवश्यकता होती है।</a:t>
            </a:r>
            <a:endParaRPr/>
          </a:p>
          <a:p>
            <a:pPr marL="749300" lvl="1" indent="-342900" algn="l" rtl="0">
              <a:spcBef>
                <a:spcPts val="0"/>
              </a:spcBef>
              <a:spcAft>
                <a:spcPts val="0"/>
              </a:spcAft>
              <a:buNone/>
            </a:pPr>
            <a:r>
              <a:rPr lang="hi">
                <a:latin typeface="Arial"/>
                <a:ea typeface="Arial"/>
                <a:cs typeface="Arial"/>
                <a:sym typeface="Arial"/>
              </a:rPr>
              <a:t>(3) प्रत्युत्तरदाताओं को WMD घटना में प्रारंभिक कार्रवाई की पहचान करने में प्रशिक्षण की आवश्यकता होती है, जिसमें सूचना एकत्र करना और रिपोर्ट करना भी शामिल है।</a:t>
            </a:r>
            <a:endParaRPr/>
          </a:p>
          <a:p>
            <a:pPr marL="749300" lvl="1" indent="-342900" algn="l" rtl="0">
              <a:spcBef>
                <a:spcPts val="0"/>
              </a:spcBef>
              <a:spcAft>
                <a:spcPts val="0"/>
              </a:spcAft>
              <a:buNone/>
            </a:pPr>
            <a:r>
              <a:rPr lang="hi">
                <a:latin typeface="Arial"/>
                <a:ea typeface="Arial"/>
                <a:cs typeface="Arial"/>
                <a:sym typeface="Arial"/>
              </a:rPr>
              <a:t>(4) WMD जागरूकता अनुचित भय को दूर करने में मदद करती है।</a:t>
            </a:r>
            <a:endParaRPr/>
          </a:p>
          <a:p>
            <a:pPr marL="292100" lvl="0" indent="-29210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8</a:t>
            </a:fld>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5079076" y="0"/>
            <a:ext cx="7112924" cy="68580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2pPr>
            <a:lvl3pPr marL="1371600" marR="0" lvl="2"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3pPr>
            <a:lvl4pPr marL="1828800" marR="0" lvl="3"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4pPr>
            <a:lvl5pPr marL="2286000" marR="0" lvl="4"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www.ndrf.gov.in/operations/borewell-incident-mathura-2019" TargetMode="External"/><Relationship Id="rId3" Type="http://schemas.openxmlformats.org/officeDocument/2006/relationships/hyperlink" Target="http://www.ndrf.gov.in/operations/kumbh-mela-2019" TargetMode="External"/><Relationship Id="rId7" Type="http://schemas.openxmlformats.org/officeDocument/2006/relationships/hyperlink" Target="http://www.ndrf.gov.in/operations/cyclone-vayu-201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drf.gov.in/operations/cyclone-fani-2019" TargetMode="External"/><Relationship Id="rId5" Type="http://schemas.openxmlformats.org/officeDocument/2006/relationships/hyperlink" Target="http://www.ndrf.gov.in/operations/cyclone-bulbul-2019" TargetMode="External"/><Relationship Id="rId10" Type="http://schemas.openxmlformats.org/officeDocument/2006/relationships/image" Target="../media/image3.png"/><Relationship Id="rId4" Type="http://schemas.openxmlformats.org/officeDocument/2006/relationships/hyperlink" Target="http://www.ndrf.gov.in/operations/cyclone-maha-2019" TargetMode="Externa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ndrf.gov.in/operations/building-collaspe-dongri-mumbai-2019" TargetMode="External"/><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ndrf.gov.in/operations/collapse-under-construction-building-distt-dharwad-karnataka-2019" TargetMode="External"/><Relationship Id="rId5" Type="http://schemas.openxmlformats.org/officeDocument/2006/relationships/hyperlink" Target="http://www.ndrf.gov.in/operations/landslide-kerala-2019" TargetMode="External"/><Relationship Id="rId4" Type="http://schemas.openxmlformats.org/officeDocument/2006/relationships/hyperlink" Target="http://www.ndrf.gov.in/operations/boat-capsize-201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p:nvPr/>
        </p:nvSpPr>
        <p:spPr>
          <a:xfrm>
            <a:off x="6858000" y="5685473"/>
            <a:ext cx="4572001" cy="48013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800" b="1">
              <a:solidFill>
                <a:srgbClr val="7F6000"/>
              </a:solidFill>
              <a:latin typeface="Corben"/>
              <a:ea typeface="Corben"/>
              <a:cs typeface="Corben"/>
              <a:sym typeface="Corben"/>
            </a:endParaRPr>
          </a:p>
        </p:txBody>
      </p:sp>
      <p:pic>
        <p:nvPicPr>
          <p:cNvPr id="88" name="Google Shape;88;p13"/>
          <p:cNvPicPr preferRelativeResize="0"/>
          <p:nvPr/>
        </p:nvPicPr>
        <p:blipFill rotWithShape="1">
          <a:blip r:embed="rId3">
            <a:alphaModFix/>
          </a:blip>
          <a:srcRect/>
          <a:stretch/>
        </p:blipFill>
        <p:spPr>
          <a:xfrm>
            <a:off x="2472397" y="2887316"/>
            <a:ext cx="7458075" cy="2926596"/>
          </a:xfrm>
          <a:prstGeom prst="rect">
            <a:avLst/>
          </a:prstGeom>
          <a:noFill/>
          <a:ln>
            <a:noFill/>
          </a:ln>
        </p:spPr>
      </p:pic>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hi"/>
              <a:pPr marL="0" lvl="0" indent="0" algn="l" rtl="0">
                <a:spcBef>
                  <a:spcPts val="0"/>
                </a:spcBef>
                <a:spcAft>
                  <a:spcPts val="0"/>
                </a:spcAft>
                <a:buNone/>
              </a:pPr>
              <a:t>1</a:t>
            </a:fld>
            <a:endParaRPr/>
          </a:p>
        </p:txBody>
      </p:sp>
      <p:pic>
        <p:nvPicPr>
          <p:cNvPr id="90" name="Google Shape;90;p13" descr="A logo with text on it&#10;&#10;AI-generated content may be incorrect."/>
          <p:cNvPicPr preferRelativeResize="0"/>
          <p:nvPr/>
        </p:nvPicPr>
        <p:blipFill rotWithShape="1">
          <a:blip r:embed="rId4">
            <a:alphaModFix/>
          </a:blip>
          <a:srcRect/>
          <a:stretch/>
        </p:blipFill>
        <p:spPr>
          <a:xfrm>
            <a:off x="210096" y="84081"/>
            <a:ext cx="1047823" cy="936104"/>
          </a:xfrm>
          <a:prstGeom prst="rect">
            <a:avLst/>
          </a:prstGeom>
          <a:noFill/>
          <a:ln>
            <a:noFill/>
          </a:ln>
        </p:spPr>
      </p:pic>
      <p:pic>
        <p:nvPicPr>
          <p:cNvPr id="91" name="Google Shape;91;p13" descr="C:\Users\Acer\Downloads\WhatsApp Image 2025-09-04 at 17.24.38 (3).jpeg"/>
          <p:cNvPicPr preferRelativeResize="0"/>
          <p:nvPr/>
        </p:nvPicPr>
        <p:blipFill rotWithShape="1">
          <a:blip r:embed="rId5">
            <a:alphaModFix/>
          </a:blip>
          <a:srcRect/>
          <a:stretch/>
        </p:blipFill>
        <p:spPr>
          <a:xfrm>
            <a:off x="11008322" y="90653"/>
            <a:ext cx="1080120" cy="1001540"/>
          </a:xfrm>
          <a:prstGeom prst="rect">
            <a:avLst/>
          </a:prstGeom>
          <a:noFill/>
          <a:ln>
            <a:noFill/>
          </a:ln>
        </p:spPr>
      </p:pic>
      <p:sp>
        <p:nvSpPr>
          <p:cNvPr id="92" name="Google Shape;92;p13"/>
          <p:cNvSpPr txBox="1"/>
          <p:nvPr/>
        </p:nvSpPr>
        <p:spPr>
          <a:xfrm>
            <a:off x="1648178" y="647114"/>
            <a:ext cx="9360144"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400" dirty="0">
                <a:solidFill>
                  <a:srgbClr val="7030A0"/>
                </a:solidFill>
                <a:latin typeface="Open Sans"/>
                <a:ea typeface="Open Sans"/>
                <a:cs typeface="Open Sans"/>
                <a:sym typeface="Open Sans"/>
              </a:rPr>
              <a:t>Lesson-7</a:t>
            </a:r>
          </a:p>
          <a:p>
            <a:pPr marL="0" marR="0" lvl="0" indent="0" algn="ctr" rtl="0">
              <a:spcBef>
                <a:spcPts val="0"/>
              </a:spcBef>
              <a:spcAft>
                <a:spcPts val="0"/>
              </a:spcAft>
              <a:buNone/>
            </a:pPr>
            <a:r>
              <a:rPr lang="hi" sz="4400" dirty="0">
                <a:solidFill>
                  <a:srgbClr val="7030A0"/>
                </a:solidFill>
                <a:latin typeface="Open Sans"/>
                <a:ea typeface="Open Sans"/>
                <a:cs typeface="Open Sans"/>
                <a:sym typeface="Open Sans"/>
              </a:rPr>
              <a:t>एन.डी.आर.एफ. का परिचय तथा आपदा के दौरान एन.डी.आर.एफ. की भूमिका</a:t>
            </a:r>
            <a:endParaRPr dirty="0"/>
          </a:p>
        </p:txBody>
      </p:sp>
      <p:graphicFrame>
        <p:nvGraphicFramePr>
          <p:cNvPr id="2" name="Table 1">
            <a:extLst>
              <a:ext uri="{FF2B5EF4-FFF2-40B4-BE49-F238E27FC236}">
                <a16:creationId xmlns:a16="http://schemas.microsoft.com/office/drawing/2014/main" id="{F306BBE0-51EB-4A46-B6C5-FC06A3AB5579}"/>
              </a:ext>
            </a:extLst>
          </p:cNvPr>
          <p:cNvGraphicFramePr>
            <a:graphicFrameLocks noGrp="1"/>
          </p:cNvGraphicFramePr>
          <p:nvPr>
            <p:extLst>
              <p:ext uri="{D42A27DB-BD31-4B8C-83A1-F6EECF244321}">
                <p14:modId xmlns:p14="http://schemas.microsoft.com/office/powerpoint/2010/main" val="3468028647"/>
              </p:ext>
            </p:extLst>
          </p:nvPr>
        </p:nvGraphicFramePr>
        <p:xfrm>
          <a:off x="6864329" y="6082030"/>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p:nvPr/>
        </p:nvSpPr>
        <p:spPr>
          <a:xfrm>
            <a:off x="5373855" y="704251"/>
            <a:ext cx="5540240" cy="5816977"/>
          </a:xfrm>
          <a:prstGeom prst="rect">
            <a:avLst/>
          </a:prstGeom>
          <a:solidFill>
            <a:schemeClr val="lt1"/>
          </a:solidFill>
          <a:ln w="9525" cap="flat" cmpd="sng">
            <a:solidFill>
              <a:srgbClr val="00FF00"/>
            </a:solidFill>
            <a:prstDash val="solid"/>
            <a:miter lim="800000"/>
            <a:headEnd type="none" w="sm" len="sm"/>
            <a:tailEnd type="none" w="sm" len="sm"/>
          </a:ln>
        </p:spPr>
        <p:txBody>
          <a:bodyPr spcFirstLastPara="1" wrap="square" lIns="91425" tIns="45700" rIns="91425" bIns="45700" anchor="b" anchorCtr="0">
            <a:spAutoFit/>
          </a:bodyPr>
          <a:lstStyle/>
          <a:p>
            <a:pPr marL="579438" marR="0" lvl="0" indent="-579438" algn="just" rtl="0">
              <a:lnSpc>
                <a:spcPct val="150000"/>
              </a:lnSpc>
              <a:spcBef>
                <a:spcPts val="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नियमित एवं गहन प्रशिक्षण।</a:t>
            </a:r>
            <a:endParaRPr/>
          </a:p>
          <a:p>
            <a:pPr marL="579438" marR="0" lvl="0" indent="-579438" algn="just" rtl="0">
              <a:lnSpc>
                <a:spcPct val="150000"/>
              </a:lnSpc>
              <a:spcBef>
                <a:spcPts val="12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एओआर का नियमित परिचय।</a:t>
            </a:r>
            <a:endParaRPr/>
          </a:p>
          <a:p>
            <a:pPr marL="579438" marR="0" lvl="0" indent="-579438" algn="just" rtl="0">
              <a:lnSpc>
                <a:spcPct val="150000"/>
              </a:lnSpc>
              <a:spcBef>
                <a:spcPts val="12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विभिन्न स्टेकहोल्डर्स के साथ संयुक्त अभ्यास करना</a:t>
            </a:r>
            <a:endParaRPr/>
          </a:p>
          <a:p>
            <a:pPr marL="579438" marR="0" lvl="0" indent="-579438" algn="just" rtl="0">
              <a:lnSpc>
                <a:spcPct val="150000"/>
              </a:lnSpc>
              <a:spcBef>
                <a:spcPts val="12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जिम्मेदारी वाले क्षेत्र में सामुदायिक जागरूकता (CAP) और स्कूल सुरक्षा कार्यक्रम (SSP) चलाना।</a:t>
            </a:r>
            <a:endParaRPr/>
          </a:p>
          <a:p>
            <a:pPr marL="579438" marR="0" lvl="0" indent="-579438" algn="just" rtl="0">
              <a:lnSpc>
                <a:spcPct val="150000"/>
              </a:lnSpc>
              <a:spcBef>
                <a:spcPts val="12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एस.डी.आर.एफ. और अन्य स्टेकहोल्डर्स को प्रशिक्षित करना।</a:t>
            </a:r>
            <a:endParaRPr/>
          </a:p>
        </p:txBody>
      </p:sp>
      <p:sp>
        <p:nvSpPr>
          <p:cNvPr id="204" name="Google Shape;204;p22"/>
          <p:cNvSpPr/>
          <p:nvPr/>
        </p:nvSpPr>
        <p:spPr>
          <a:xfrm>
            <a:off x="975771" y="1446651"/>
            <a:ext cx="3427417" cy="1323439"/>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एनडीआरएफ की भूमिका</a:t>
            </a:r>
            <a:endParaRPr/>
          </a:p>
        </p:txBody>
      </p:sp>
      <p:pic>
        <p:nvPicPr>
          <p:cNvPr id="205" name="Google Shape;205;p22" descr="F:\Year 2015\July\Darbhanga School Safety\NSSP Photo 20 July\DSC00062.JPG"/>
          <p:cNvPicPr preferRelativeResize="0"/>
          <p:nvPr/>
        </p:nvPicPr>
        <p:blipFill rotWithShape="1">
          <a:blip r:embed="rId3">
            <a:alphaModFix/>
          </a:blip>
          <a:srcRect/>
          <a:stretch/>
        </p:blipFill>
        <p:spPr>
          <a:xfrm>
            <a:off x="393137" y="4151490"/>
            <a:ext cx="2075166" cy="214295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06" name="Google Shape;206;p22" descr="C:\Users\9 BN NDRF\Desktop\Selected\IMG-20150804-WA0066.jpg"/>
          <p:cNvPicPr preferRelativeResize="0"/>
          <p:nvPr/>
        </p:nvPicPr>
        <p:blipFill rotWithShape="1">
          <a:blip r:embed="rId4">
            <a:alphaModFix/>
          </a:blip>
          <a:srcRect/>
          <a:stretch/>
        </p:blipFill>
        <p:spPr>
          <a:xfrm>
            <a:off x="2667516" y="4118068"/>
            <a:ext cx="2226086" cy="2209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07" name="Google Shape;207;p22" descr="A logo with text on it&#10;&#10;AI-generated content may be incorrect."/>
          <p:cNvPicPr preferRelativeResize="0"/>
          <p:nvPr/>
        </p:nvPicPr>
        <p:blipFill rotWithShape="1">
          <a:blip r:embed="rId5">
            <a:alphaModFix/>
          </a:blip>
          <a:srcRect/>
          <a:stretch/>
        </p:blipFill>
        <p:spPr>
          <a:xfrm>
            <a:off x="210096" y="84081"/>
            <a:ext cx="1047823" cy="936104"/>
          </a:xfrm>
          <a:prstGeom prst="rect">
            <a:avLst/>
          </a:prstGeom>
          <a:noFill/>
          <a:ln>
            <a:noFill/>
          </a:ln>
        </p:spPr>
      </p:pic>
      <p:pic>
        <p:nvPicPr>
          <p:cNvPr id="208" name="Google Shape;208;p22" descr="C:\Users\Acer\Downloads\WhatsApp Image 2025-09-04 at 17.24.38 (3).jpeg"/>
          <p:cNvPicPr preferRelativeResize="0"/>
          <p:nvPr/>
        </p:nvPicPr>
        <p:blipFill rotWithShape="1">
          <a:blip r:embed="rId6">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p:nvPr/>
        </p:nvSpPr>
        <p:spPr>
          <a:xfrm>
            <a:off x="5192889" y="1061811"/>
            <a:ext cx="6739467" cy="5265416"/>
          </a:xfrm>
          <a:prstGeom prst="rect">
            <a:avLst/>
          </a:prstGeom>
          <a:solidFill>
            <a:schemeClr val="lt2"/>
          </a:solidFill>
          <a:ln w="9525"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579438" marR="0" lvl="0" indent="-579438" algn="just" rtl="0">
              <a:lnSpc>
                <a:spcPct val="200000"/>
              </a:lnSpc>
              <a:spcBef>
                <a:spcPts val="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स्तर-III आपदा पर सक्रिय तैनाती।</a:t>
            </a:r>
            <a:endParaRPr/>
          </a:p>
          <a:p>
            <a:pPr marL="579438" marR="0" lvl="0" indent="-427038" algn="just" rtl="0">
              <a:lnSpc>
                <a:spcPct val="200000"/>
              </a:lnSpc>
              <a:spcBef>
                <a:spcPts val="0"/>
              </a:spcBef>
              <a:spcAft>
                <a:spcPts val="0"/>
              </a:spcAft>
              <a:buClr>
                <a:schemeClr val="dk1"/>
              </a:buClr>
              <a:buSzPts val="2400"/>
              <a:buFont typeface="Arial"/>
              <a:buNone/>
            </a:pPr>
            <a:endParaRPr sz="2400">
              <a:solidFill>
                <a:schemeClr val="dk1"/>
              </a:solidFill>
              <a:latin typeface="Open Sans"/>
              <a:ea typeface="Open Sans"/>
              <a:cs typeface="Open Sans"/>
              <a:sym typeface="Open Sans"/>
            </a:endParaRPr>
          </a:p>
          <a:p>
            <a:pPr marL="579438" marR="0" lvl="0" indent="-579438" algn="just" rtl="0">
              <a:lnSpc>
                <a:spcPct val="200000"/>
              </a:lnSpc>
              <a:spcBef>
                <a:spcPts val="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पीड़ितों की खोज और बचाव के दौरान उच्च तकनीक-विशेषज्ञ प्रतिक्रिया प्रदान करना।</a:t>
            </a:r>
            <a:endParaRPr/>
          </a:p>
          <a:p>
            <a:pPr marL="579438" marR="0" lvl="0" indent="-427038" algn="just" rtl="0">
              <a:lnSpc>
                <a:spcPct val="200000"/>
              </a:lnSpc>
              <a:spcBef>
                <a:spcPts val="0"/>
              </a:spcBef>
              <a:spcAft>
                <a:spcPts val="0"/>
              </a:spcAft>
              <a:buClr>
                <a:schemeClr val="dk1"/>
              </a:buClr>
              <a:buSzPts val="2400"/>
              <a:buFont typeface="Arial"/>
              <a:buNone/>
            </a:pPr>
            <a:endParaRPr sz="2400">
              <a:solidFill>
                <a:schemeClr val="dk1"/>
              </a:solidFill>
              <a:latin typeface="Open Sans"/>
              <a:ea typeface="Open Sans"/>
              <a:cs typeface="Open Sans"/>
              <a:sym typeface="Open Sans"/>
            </a:endParaRPr>
          </a:p>
          <a:p>
            <a:pPr marL="579438" marR="0" lvl="0" indent="-579438" algn="just" rtl="0">
              <a:lnSpc>
                <a:spcPct val="200000"/>
              </a:lnSpc>
              <a:spcBef>
                <a:spcPts val="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प्रभावित क्षेत्रों में उपलब्ध लोगों और सामग्री के साथ तत्काल राहत प्रदान करना।</a:t>
            </a:r>
            <a:endParaRPr sz="2800">
              <a:solidFill>
                <a:schemeClr val="dk1"/>
              </a:solidFill>
              <a:latin typeface="Open Sans"/>
              <a:ea typeface="Open Sans"/>
              <a:cs typeface="Open Sans"/>
              <a:sym typeface="Open Sans"/>
            </a:endParaRPr>
          </a:p>
        </p:txBody>
      </p:sp>
      <p:sp>
        <p:nvSpPr>
          <p:cNvPr id="214" name="Google Shape;214;p23"/>
          <p:cNvSpPr/>
          <p:nvPr/>
        </p:nvSpPr>
        <p:spPr>
          <a:xfrm>
            <a:off x="0" y="2217402"/>
            <a:ext cx="5036803"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a:solidFill>
                  <a:srgbClr val="002060"/>
                </a:solidFill>
                <a:latin typeface="Open Sans"/>
                <a:ea typeface="Open Sans"/>
                <a:cs typeface="Open Sans"/>
                <a:sym typeface="Open Sans"/>
              </a:rPr>
              <a:t> </a:t>
            </a:r>
            <a:r>
              <a:rPr lang="hi" sz="4000" b="1" u="sng">
                <a:solidFill>
                  <a:srgbClr val="FF0000"/>
                </a:solidFill>
                <a:latin typeface="Open Sans"/>
                <a:ea typeface="Open Sans"/>
                <a:cs typeface="Open Sans"/>
                <a:sym typeface="Open Sans"/>
              </a:rPr>
              <a:t>आपदा के दौरान</a:t>
            </a:r>
            <a:endParaRPr/>
          </a:p>
        </p:txBody>
      </p:sp>
      <p:pic>
        <p:nvPicPr>
          <p:cNvPr id="215" name="Google Shape;215;p23"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16" name="Google Shape;216;p23"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5226756" y="1682044"/>
            <a:ext cx="6716715" cy="1154162"/>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hi" sz="2400">
                <a:solidFill>
                  <a:schemeClr val="dk1"/>
                </a:solidFill>
                <a:latin typeface="Open Sans"/>
                <a:ea typeface="Open Sans"/>
                <a:cs typeface="Open Sans"/>
                <a:sym typeface="Open Sans"/>
              </a:rPr>
              <a:t>आपदाग्रस्त क्षेत्रों में सामान्य स्थिति बहाल करने और उसे बनाए रखने में राज्यों की सहायता करना।</a:t>
            </a:r>
            <a:endParaRPr sz="2400">
              <a:solidFill>
                <a:schemeClr val="dk1"/>
              </a:solidFill>
              <a:latin typeface="Open Sans"/>
              <a:ea typeface="Open Sans"/>
              <a:cs typeface="Open Sans"/>
              <a:sym typeface="Open Sans"/>
            </a:endParaRPr>
          </a:p>
        </p:txBody>
      </p:sp>
      <p:sp>
        <p:nvSpPr>
          <p:cNvPr id="222" name="Google Shape;222;p24"/>
          <p:cNvSpPr/>
          <p:nvPr/>
        </p:nvSpPr>
        <p:spPr>
          <a:xfrm>
            <a:off x="985690" y="1603374"/>
            <a:ext cx="315983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आपदा के बाद</a:t>
            </a:r>
            <a:endParaRPr sz="3600" b="1" u="sng">
              <a:solidFill>
                <a:srgbClr val="FF0000"/>
              </a:solidFill>
              <a:latin typeface="Open Sans"/>
              <a:ea typeface="Open Sans"/>
              <a:cs typeface="Open Sans"/>
              <a:sym typeface="Open Sans"/>
            </a:endParaRPr>
          </a:p>
        </p:txBody>
      </p:sp>
      <p:pic>
        <p:nvPicPr>
          <p:cNvPr id="223" name="Google Shape;223;p24"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24" name="Google Shape;224;p24"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ctrTitle"/>
          </p:nvPr>
        </p:nvSpPr>
        <p:spPr>
          <a:xfrm>
            <a:off x="1981200" y="304800"/>
            <a:ext cx="8382000" cy="1066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Open Sans"/>
              <a:buNone/>
            </a:pP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br>
              <a:rPr lang="hi" sz="2800" b="1" u="sng">
                <a:solidFill>
                  <a:srgbClr val="FF0000"/>
                </a:solidFill>
              </a:rPr>
            </a:br>
            <a:endParaRPr sz="2800">
              <a:solidFill>
                <a:srgbClr val="3E536F"/>
              </a:solidFill>
            </a:endParaRPr>
          </a:p>
        </p:txBody>
      </p:sp>
      <p:sp>
        <p:nvSpPr>
          <p:cNvPr id="230" name="Google Shape;230;p25"/>
          <p:cNvSpPr txBox="1">
            <a:spLocks noGrp="1"/>
          </p:cNvSpPr>
          <p:nvPr>
            <p:ph type="subTitle" idx="1"/>
          </p:nvPr>
        </p:nvSpPr>
        <p:spPr>
          <a:xfrm>
            <a:off x="5317066" y="1217137"/>
            <a:ext cx="6626405" cy="5254005"/>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000"/>
              <a:buFont typeface="Arial"/>
              <a:buChar char="•"/>
            </a:pPr>
            <a:r>
              <a:rPr lang="hi" sz="2000"/>
              <a:t>बाढ़ बचाव, सी.एस.एस.आर. और सी.बी.आर.एन. सम्बंधित ऑपरेशन में सक्षम।</a:t>
            </a:r>
            <a:endParaRPr/>
          </a:p>
          <a:p>
            <a:pPr marL="342900" lvl="0" indent="-342900" algn="just" rtl="0">
              <a:lnSpc>
                <a:spcPct val="100000"/>
              </a:lnSpc>
              <a:spcBef>
                <a:spcPts val="1000"/>
              </a:spcBef>
              <a:spcAft>
                <a:spcPts val="0"/>
              </a:spcAft>
              <a:buClr>
                <a:schemeClr val="dk1"/>
              </a:buClr>
              <a:buSzPts val="2000"/>
              <a:buFont typeface="Arial"/>
              <a:buChar char="•"/>
            </a:pPr>
            <a:r>
              <a:rPr lang="hi" sz="2000"/>
              <a:t>पशु आपदा प्रबंधन में सक्षम।</a:t>
            </a:r>
            <a:endParaRPr/>
          </a:p>
          <a:p>
            <a:pPr marL="342900" lvl="0" indent="-342900" algn="just" rtl="0">
              <a:lnSpc>
                <a:spcPct val="100000"/>
              </a:lnSpc>
              <a:spcBef>
                <a:spcPts val="1000"/>
              </a:spcBef>
              <a:spcAft>
                <a:spcPts val="0"/>
              </a:spcAft>
              <a:buClr>
                <a:schemeClr val="dk1"/>
              </a:buClr>
              <a:buSzPts val="2000"/>
              <a:buFont typeface="Arial"/>
              <a:buChar char="•"/>
            </a:pPr>
            <a:r>
              <a:rPr lang="hi" sz="2000"/>
              <a:t>किसी भी जलवायु परिस्थिति में किसी भी आपदा से सम्बंधित ऑपरेशन करने में सक्षम।</a:t>
            </a:r>
            <a:endParaRPr/>
          </a:p>
          <a:p>
            <a:pPr marL="342900" lvl="0" indent="-342900" algn="just" rtl="0">
              <a:lnSpc>
                <a:spcPct val="100000"/>
              </a:lnSpc>
              <a:spcBef>
                <a:spcPts val="1000"/>
              </a:spcBef>
              <a:spcAft>
                <a:spcPts val="0"/>
              </a:spcAft>
              <a:buClr>
                <a:schemeClr val="dk1"/>
              </a:buClr>
              <a:buSzPts val="2000"/>
              <a:buFont typeface="Arial"/>
              <a:buChar char="•"/>
            </a:pPr>
            <a:r>
              <a:rPr lang="hi" sz="2000"/>
              <a:t>निरंतर एवं लम्बे समय तक बचाव कार्य करने में सक्षम।</a:t>
            </a:r>
            <a:endParaRPr/>
          </a:p>
          <a:p>
            <a:pPr marL="342900" lvl="0" indent="-342900" algn="just" rtl="0">
              <a:lnSpc>
                <a:spcPct val="100000"/>
              </a:lnSpc>
              <a:spcBef>
                <a:spcPts val="1000"/>
              </a:spcBef>
              <a:spcAft>
                <a:spcPts val="0"/>
              </a:spcAft>
              <a:buClr>
                <a:schemeClr val="dk1"/>
              </a:buClr>
              <a:buSzPts val="2000"/>
              <a:buFont typeface="Arial"/>
              <a:buChar char="•"/>
            </a:pPr>
            <a:r>
              <a:rPr lang="hi" sz="2000"/>
              <a:t>एन.डी.आर.एफ. बचावकर्मियों द्वारा कौशल के उच्च मानक बनाए रखना।</a:t>
            </a:r>
            <a:endParaRPr/>
          </a:p>
          <a:p>
            <a:pPr marL="342900" lvl="0" indent="-342900" algn="just" rtl="0">
              <a:lnSpc>
                <a:spcPct val="100000"/>
              </a:lnSpc>
              <a:spcBef>
                <a:spcPts val="1000"/>
              </a:spcBef>
              <a:spcAft>
                <a:spcPts val="0"/>
              </a:spcAft>
              <a:buClr>
                <a:schemeClr val="dk1"/>
              </a:buClr>
              <a:buSzPts val="2000"/>
              <a:buFont typeface="Arial"/>
              <a:buChar char="•"/>
            </a:pPr>
            <a:r>
              <a:rPr lang="hi" sz="2000"/>
              <a:t>अत्यधिक विशिष्ट उपकरणों की उपलब्धता</a:t>
            </a:r>
            <a:endParaRPr/>
          </a:p>
          <a:p>
            <a:pPr marL="342900" lvl="0" indent="-342900" algn="just" rtl="0">
              <a:lnSpc>
                <a:spcPct val="100000"/>
              </a:lnSpc>
              <a:spcBef>
                <a:spcPts val="1000"/>
              </a:spcBef>
              <a:spcAft>
                <a:spcPts val="0"/>
              </a:spcAft>
              <a:buClr>
                <a:schemeClr val="dk1"/>
              </a:buClr>
              <a:buSzPts val="2000"/>
              <a:buFont typeface="Arial"/>
              <a:buChar char="•"/>
            </a:pPr>
            <a:r>
              <a:rPr lang="hi" sz="2000"/>
              <a:t>उच्च गतिशीलता</a:t>
            </a:r>
            <a:endParaRPr/>
          </a:p>
          <a:p>
            <a:pPr marL="342900" lvl="0" indent="-342900" algn="just" rtl="0">
              <a:lnSpc>
                <a:spcPct val="100000"/>
              </a:lnSpc>
              <a:spcBef>
                <a:spcPts val="1000"/>
              </a:spcBef>
              <a:spcAft>
                <a:spcPts val="0"/>
              </a:spcAft>
              <a:buClr>
                <a:schemeClr val="dk1"/>
              </a:buClr>
              <a:buSzPts val="2000"/>
              <a:buFont typeface="Arial"/>
              <a:buChar char="•"/>
            </a:pPr>
            <a:r>
              <a:rPr lang="hi" sz="2000"/>
              <a:t>देश के भीतर और अंतर्राष्ट्रीय स्तर पर भी आपदा प्रतिक्रिया कार्य करने में सक्षम।</a:t>
            </a:r>
            <a:endParaRPr/>
          </a:p>
        </p:txBody>
      </p:sp>
      <p:sp>
        <p:nvSpPr>
          <p:cNvPr id="231" name="Google Shape;231;p25"/>
          <p:cNvSpPr/>
          <p:nvPr/>
        </p:nvSpPr>
        <p:spPr>
          <a:xfrm>
            <a:off x="703385" y="1405742"/>
            <a:ext cx="3724353" cy="1323439"/>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क्षमताएँ: एनडीआरएफ</a:t>
            </a:r>
            <a:endParaRPr/>
          </a:p>
        </p:txBody>
      </p:sp>
      <p:pic>
        <p:nvPicPr>
          <p:cNvPr id="232" name="Google Shape;232;p25"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33" name="Google Shape;233;p25"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txBox="1">
            <a:spLocks noGrp="1"/>
          </p:cNvSpPr>
          <p:nvPr>
            <p:ph type="title"/>
          </p:nvPr>
        </p:nvSpPr>
        <p:spPr>
          <a:xfrm>
            <a:off x="840316" y="1448202"/>
            <a:ext cx="3162816" cy="1980798"/>
          </a:xfrm>
          <a:prstGeom prst="rect">
            <a:avLst/>
          </a:prstGeom>
          <a:solidFill>
            <a:srgbClr val="F7CAA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ct val="100000"/>
              <a:buFont typeface="Open Sans"/>
              <a:buNone/>
            </a:pPr>
            <a:r>
              <a:rPr lang="hi" sz="4400" b="1" dirty="0">
                <a:solidFill>
                  <a:srgbClr val="FF0000"/>
                </a:solidFill>
              </a:rPr>
              <a:t>घटना प्रतिक्रिया प्रणाली </a:t>
            </a:r>
            <a:r>
              <a:rPr lang="hi" sz="3600" dirty="0">
                <a:solidFill>
                  <a:srgbClr val="FF0000"/>
                </a:solidFill>
              </a:rPr>
              <a:t>(IRS)</a:t>
            </a:r>
            <a:endParaRPr sz="4000" dirty="0">
              <a:solidFill>
                <a:srgbClr val="FF0000"/>
              </a:solidFill>
            </a:endParaRPr>
          </a:p>
        </p:txBody>
      </p:sp>
      <p:sp>
        <p:nvSpPr>
          <p:cNvPr id="239" name="Google Shape;239;p26"/>
          <p:cNvSpPr txBox="1">
            <a:spLocks noGrp="1"/>
          </p:cNvSpPr>
          <p:nvPr>
            <p:ph type="body" idx="1"/>
          </p:nvPr>
        </p:nvSpPr>
        <p:spPr>
          <a:xfrm>
            <a:off x="5339644" y="1233996"/>
            <a:ext cx="6479823" cy="5624003"/>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chemeClr val="dk1"/>
              </a:buClr>
              <a:buSzPts val="2800"/>
              <a:buChar char="•"/>
            </a:pPr>
            <a:r>
              <a:rPr lang="hi" sz="2800">
                <a:latin typeface="Arial"/>
                <a:ea typeface="Arial"/>
                <a:cs typeface="Arial"/>
                <a:sym typeface="Arial"/>
              </a:rPr>
              <a:t>“</a:t>
            </a:r>
            <a:r>
              <a:rPr lang="hi" sz="2400"/>
              <a:t>घटना प्रतिक्रिया प्रणाली (IRS) एक मानकीकृत, घटनास्थल पर, सभी खतरों की घटना प्रबंधन अवधारणा है जिसका उपयोग किसी घटना या नियोजित घटना के लिए घटना से संबंधित घोषित उद्देश्यों को प्रभावी ढंग से पूरा करने के लिए किया जा सकता है।”</a:t>
            </a:r>
            <a:endParaRPr sz="2400"/>
          </a:p>
          <a:p>
            <a:pPr marL="228600" lvl="0" indent="-228600" algn="just" rtl="0">
              <a:lnSpc>
                <a:spcPct val="100000"/>
              </a:lnSpc>
              <a:spcBef>
                <a:spcPts val="1000"/>
              </a:spcBef>
              <a:spcAft>
                <a:spcPts val="0"/>
              </a:spcAft>
              <a:buClr>
                <a:schemeClr val="dk1"/>
              </a:buClr>
              <a:buSzPts val="2400"/>
              <a:buChar char="•"/>
            </a:pPr>
            <a:r>
              <a:rPr lang="hi" sz="2400"/>
              <a:t>यह प्रणाली आपदाओं, आपात स्थितियों और नियोजित घटनाओं के दौरान विभिन्न संगठनों को शीघ्रता से एकीकृत करने और एक साथ काम करने के लिए एक सामान्य प्रतिक्रिया ढांचा प्रदान करती है।</a:t>
            </a:r>
            <a:endParaRPr sz="2400"/>
          </a:p>
        </p:txBody>
      </p:sp>
      <p:pic>
        <p:nvPicPr>
          <p:cNvPr id="240" name="Google Shape;240;p26" descr="A logo with text on it&#10;&#10;AI-generated content may be incorrect."/>
          <p:cNvPicPr preferRelativeResize="0"/>
          <p:nvPr/>
        </p:nvPicPr>
        <p:blipFill rotWithShape="1">
          <a:blip r:embed="rId3">
            <a:alphaModFix/>
          </a:blip>
          <a:srcRect/>
          <a:stretch/>
        </p:blipFill>
        <p:spPr>
          <a:xfrm>
            <a:off x="254888" y="84081"/>
            <a:ext cx="1231012" cy="936104"/>
          </a:xfrm>
          <a:prstGeom prst="rect">
            <a:avLst/>
          </a:prstGeom>
          <a:noFill/>
          <a:ln>
            <a:noFill/>
          </a:ln>
        </p:spPr>
      </p:pic>
      <p:pic>
        <p:nvPicPr>
          <p:cNvPr id="241" name="Google Shape;241;p26" descr="C:\Users\Acer\Downloads\WhatsApp Image 2025-09-04 at 17.24.38 (3).jpeg"/>
          <p:cNvPicPr preferRelativeResize="0"/>
          <p:nvPr/>
        </p:nvPicPr>
        <p:blipFill rotWithShape="1">
          <a:blip r:embed="rId4">
            <a:alphaModFix/>
          </a:blip>
          <a:srcRect/>
          <a:stretch/>
        </p:blipFill>
        <p:spPr>
          <a:xfrm>
            <a:off x="11054494" y="90653"/>
            <a:ext cx="931745" cy="10015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p:nvPr/>
        </p:nvSpPr>
        <p:spPr>
          <a:xfrm>
            <a:off x="5271912" y="1020185"/>
            <a:ext cx="6523848" cy="552971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300"/>
              <a:buFont typeface="Arial"/>
              <a:buChar char="•"/>
            </a:pPr>
            <a:r>
              <a:rPr lang="hi" sz="2300">
                <a:solidFill>
                  <a:schemeClr val="dk1"/>
                </a:solidFill>
                <a:latin typeface="Open Sans"/>
                <a:ea typeface="Open Sans"/>
                <a:cs typeface="Open Sans"/>
                <a:sym typeface="Open Sans"/>
              </a:rPr>
              <a:t>आईआरएस प्रणाली भूमिकाओं और ज़िम्मेदारियों की स्पष्टता, संसाधनों और सूचना प्रबंधन के प्रभावी उपयोग, साथ ही सहभागी विभागों/ संगठनों के समन्वय को सुनिश्चित करके एक व्यवस्थित प्रतिक्रिया को बढ़ावा देती है। घटना प्रतिक्रिया प्रणाली एक सामान्य संगठनात्मक संरचना के भीतर संचालित सुविधाओं, उपकरणों, कर्मियों, प्रक्रियाओं और संचार का उपयोग करती है।</a:t>
            </a:r>
            <a:endParaRPr sz="2300">
              <a:solidFill>
                <a:schemeClr val="dk1"/>
              </a:solidFill>
              <a:latin typeface="Open Sans"/>
              <a:ea typeface="Open Sans"/>
              <a:cs typeface="Open Sans"/>
              <a:sym typeface="Open Sans"/>
            </a:endParaRPr>
          </a:p>
          <a:p>
            <a:pPr marL="342900" marR="0" lvl="0" indent="-342900" algn="just" rtl="0">
              <a:spcBef>
                <a:spcPts val="1000"/>
              </a:spcBef>
              <a:spcAft>
                <a:spcPts val="0"/>
              </a:spcAft>
              <a:buClr>
                <a:schemeClr val="dk1"/>
              </a:buClr>
              <a:buSzPts val="2300"/>
              <a:buFont typeface="Arial"/>
              <a:buChar char="•"/>
            </a:pPr>
            <a:r>
              <a:rPr lang="hi" sz="2300">
                <a:solidFill>
                  <a:schemeClr val="dk1"/>
                </a:solidFill>
                <a:latin typeface="Open Sans"/>
                <a:ea typeface="Open Sans"/>
                <a:cs typeface="Open Sans"/>
                <a:sym typeface="Open Sans"/>
              </a:rPr>
              <a:t>यह पदानुक्रमित और मॉड्यूलर संरचना प्रदान करता है जिसमें नियंत्रण की इष्टतम अवधि के साथ कमांड की एकता होती है जो प्रत्येक हितधारक के लिए पूर्वनिर्धारित भूमिकाओं के साथ एकीकृत कमांड संरचना में विश्वास करता है जिससे अधिकारियों की जिम्मेदारी और जवाबदेही सुनिश्चित होती है।</a:t>
            </a:r>
            <a:endParaRPr sz="2300">
              <a:solidFill>
                <a:schemeClr val="dk1"/>
              </a:solidFill>
              <a:latin typeface="Open Sans"/>
              <a:ea typeface="Open Sans"/>
              <a:cs typeface="Open Sans"/>
              <a:sym typeface="Open Sans"/>
            </a:endParaRPr>
          </a:p>
        </p:txBody>
      </p:sp>
      <p:pic>
        <p:nvPicPr>
          <p:cNvPr id="247" name="Google Shape;247;p27"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48" name="Google Shape;248;p27"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
        <p:nvSpPr>
          <p:cNvPr id="249" name="Google Shape;249;p27"/>
          <p:cNvSpPr txBox="1"/>
          <p:nvPr/>
        </p:nvSpPr>
        <p:spPr>
          <a:xfrm>
            <a:off x="840316" y="2938509"/>
            <a:ext cx="3162816" cy="1127465"/>
          </a:xfrm>
          <a:prstGeom prst="rect">
            <a:avLst/>
          </a:prstGeom>
          <a:solidFill>
            <a:srgbClr val="F7CAAC"/>
          </a:solidFill>
          <a:ln>
            <a:noFill/>
          </a:ln>
        </p:spPr>
        <p:txBody>
          <a:bodyPr spcFirstLastPara="1" wrap="square" lIns="91425" tIns="45700" rIns="91425" bIns="45700" anchor="t" anchorCtr="0">
            <a:normAutofit fontScale="82500" lnSpcReduction="10000"/>
          </a:bodyPr>
          <a:lstStyle/>
          <a:p>
            <a:pPr marL="0" marR="0" lvl="0" indent="0" algn="ctr" rtl="0">
              <a:lnSpc>
                <a:spcPct val="90000"/>
              </a:lnSpc>
              <a:spcBef>
                <a:spcPts val="0"/>
              </a:spcBef>
              <a:spcAft>
                <a:spcPts val="0"/>
              </a:spcAft>
              <a:buClr>
                <a:srgbClr val="FF0000"/>
              </a:buClr>
              <a:buSzPct val="100000"/>
              <a:buFont typeface="Open Sans"/>
              <a:buNone/>
            </a:pPr>
            <a:r>
              <a:rPr lang="hi" sz="4400" b="1" dirty="0">
                <a:solidFill>
                  <a:srgbClr val="FF0000"/>
                </a:solidFill>
                <a:latin typeface="Open Sans"/>
                <a:ea typeface="Open Sans"/>
                <a:cs typeface="Open Sans"/>
                <a:sym typeface="Open Sans"/>
              </a:rPr>
              <a:t>घटना प्रतिक्रिया प्रणाली </a:t>
            </a:r>
            <a:r>
              <a:rPr lang="hi" sz="3600" dirty="0">
                <a:solidFill>
                  <a:srgbClr val="FF0000"/>
                </a:solidFill>
                <a:latin typeface="Open Sans"/>
                <a:ea typeface="Open Sans"/>
                <a:cs typeface="Open Sans"/>
                <a:sym typeface="Open Sans"/>
              </a:rPr>
              <a:t>(IRS)</a:t>
            </a:r>
            <a:endParaRPr sz="4000" dirty="0">
              <a:solidFill>
                <a:srgbClr val="FF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p:nvPr/>
        </p:nvSpPr>
        <p:spPr>
          <a:xfrm>
            <a:off x="1972966" y="113748"/>
            <a:ext cx="80933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घटना प्रतिक्रिया प्रणाली</a:t>
            </a:r>
            <a:endParaRPr/>
          </a:p>
        </p:txBody>
      </p:sp>
      <p:cxnSp>
        <p:nvCxnSpPr>
          <p:cNvPr id="255" name="Google Shape;255;p28"/>
          <p:cNvCxnSpPr/>
          <p:nvPr/>
        </p:nvCxnSpPr>
        <p:spPr>
          <a:xfrm>
            <a:off x="3041900" y="1443835"/>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56" name="Google Shape;256;p28"/>
          <p:cNvSpPr/>
          <p:nvPr/>
        </p:nvSpPr>
        <p:spPr>
          <a:xfrm>
            <a:off x="4568951" y="2360067"/>
            <a:ext cx="3206805" cy="1074653"/>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hi" sz="3200" b="1">
                <a:solidFill>
                  <a:srgbClr val="FF0000"/>
                </a:solidFill>
                <a:latin typeface="Open Sans"/>
                <a:ea typeface="Open Sans"/>
                <a:cs typeface="Open Sans"/>
                <a:sym typeface="Open Sans"/>
              </a:rPr>
              <a:t>इंसिडेंट कमांडर </a:t>
            </a:r>
            <a:endParaRPr sz="3200" b="1">
              <a:solidFill>
                <a:srgbClr val="FF0000"/>
              </a:solidFill>
              <a:latin typeface="Open Sans"/>
              <a:ea typeface="Open Sans"/>
              <a:cs typeface="Open Sans"/>
              <a:sym typeface="Open Sans"/>
            </a:endParaRPr>
          </a:p>
          <a:p>
            <a:pPr marL="0" marR="0" lvl="0" indent="0" algn="ctr" rtl="0">
              <a:spcBef>
                <a:spcPts val="0"/>
              </a:spcBef>
              <a:spcAft>
                <a:spcPts val="0"/>
              </a:spcAft>
              <a:buNone/>
            </a:pPr>
            <a:r>
              <a:rPr lang="hi" sz="3200" b="1">
                <a:solidFill>
                  <a:srgbClr val="FF0000"/>
                </a:solidFill>
                <a:latin typeface="Open Sans"/>
                <a:ea typeface="Open Sans"/>
                <a:cs typeface="Open Sans"/>
                <a:sym typeface="Open Sans"/>
              </a:rPr>
              <a:t>(IC)</a:t>
            </a:r>
            <a:endParaRPr sz="3200" b="1">
              <a:solidFill>
                <a:srgbClr val="FF0000"/>
              </a:solidFill>
              <a:latin typeface="Open Sans"/>
              <a:ea typeface="Open Sans"/>
              <a:cs typeface="Open Sans"/>
              <a:sym typeface="Open Sans"/>
            </a:endParaRPr>
          </a:p>
        </p:txBody>
      </p:sp>
      <p:sp>
        <p:nvSpPr>
          <p:cNvPr id="257" name="Google Shape;257;p28"/>
          <p:cNvSpPr/>
          <p:nvPr/>
        </p:nvSpPr>
        <p:spPr>
          <a:xfrm>
            <a:off x="8386576" y="2512770"/>
            <a:ext cx="1679755" cy="518030"/>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डिप्टी</a:t>
            </a:r>
            <a:endParaRPr/>
          </a:p>
        </p:txBody>
      </p:sp>
      <p:cxnSp>
        <p:nvCxnSpPr>
          <p:cNvPr id="258" name="Google Shape;258;p28"/>
          <p:cNvCxnSpPr/>
          <p:nvPr/>
        </p:nvCxnSpPr>
        <p:spPr>
          <a:xfrm>
            <a:off x="7775755" y="2818180"/>
            <a:ext cx="610820" cy="0"/>
          </a:xfrm>
          <a:prstGeom prst="straightConnector1">
            <a:avLst/>
          </a:prstGeom>
          <a:noFill/>
          <a:ln w="28575" cap="flat" cmpd="sng">
            <a:solidFill>
              <a:schemeClr val="dk1"/>
            </a:solidFill>
            <a:prstDash val="solid"/>
            <a:miter lim="800000"/>
            <a:headEnd type="none" w="sm" len="sm"/>
            <a:tailEnd type="stealth" w="med" len="med"/>
          </a:ln>
        </p:spPr>
      </p:cxnSp>
      <p:cxnSp>
        <p:nvCxnSpPr>
          <p:cNvPr id="259" name="Google Shape;259;p28"/>
          <p:cNvCxnSpPr/>
          <p:nvPr/>
        </p:nvCxnSpPr>
        <p:spPr>
          <a:xfrm>
            <a:off x="6401410" y="5513198"/>
            <a:ext cx="0" cy="206378"/>
          </a:xfrm>
          <a:prstGeom prst="straightConnector1">
            <a:avLst/>
          </a:prstGeom>
          <a:noFill/>
          <a:ln w="28575" cap="flat" cmpd="sng">
            <a:solidFill>
              <a:schemeClr val="dk1"/>
            </a:solidFill>
            <a:prstDash val="solid"/>
            <a:miter lim="800000"/>
            <a:headEnd type="none" w="sm" len="sm"/>
            <a:tailEnd type="stealth" w="med" len="med"/>
          </a:ln>
        </p:spPr>
      </p:cxnSp>
      <p:sp>
        <p:nvSpPr>
          <p:cNvPr id="260" name="Google Shape;260;p28"/>
          <p:cNvSpPr/>
          <p:nvPr/>
        </p:nvSpPr>
        <p:spPr>
          <a:xfrm>
            <a:off x="2278376" y="3748893"/>
            <a:ext cx="3054099" cy="670736"/>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सूचना अधिकारी</a:t>
            </a:r>
            <a:endParaRPr/>
          </a:p>
        </p:txBody>
      </p:sp>
      <p:sp>
        <p:nvSpPr>
          <p:cNvPr id="261" name="Google Shape;261;p28"/>
          <p:cNvSpPr/>
          <p:nvPr/>
        </p:nvSpPr>
        <p:spPr>
          <a:xfrm>
            <a:off x="2278377" y="4650641"/>
            <a:ext cx="3054099" cy="67073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सुरक्षा अधिकारी</a:t>
            </a:r>
            <a:endParaRPr/>
          </a:p>
        </p:txBody>
      </p:sp>
      <p:cxnSp>
        <p:nvCxnSpPr>
          <p:cNvPr id="262" name="Google Shape;262;p28"/>
          <p:cNvCxnSpPr/>
          <p:nvPr/>
        </p:nvCxnSpPr>
        <p:spPr>
          <a:xfrm>
            <a:off x="5332476" y="4039820"/>
            <a:ext cx="763525" cy="0"/>
          </a:xfrm>
          <a:prstGeom prst="straightConnector1">
            <a:avLst/>
          </a:prstGeom>
          <a:noFill/>
          <a:ln w="28575" cap="flat" cmpd="sng">
            <a:solidFill>
              <a:schemeClr val="dk1"/>
            </a:solidFill>
            <a:prstDash val="solid"/>
            <a:miter lim="800000"/>
            <a:headEnd type="none" w="sm" len="sm"/>
            <a:tailEnd type="stealth" w="med" len="med"/>
          </a:ln>
        </p:spPr>
      </p:cxnSp>
      <p:sp>
        <p:nvSpPr>
          <p:cNvPr id="263" name="Google Shape;263;p28"/>
          <p:cNvSpPr/>
          <p:nvPr/>
        </p:nvSpPr>
        <p:spPr>
          <a:xfrm>
            <a:off x="7012230" y="3845344"/>
            <a:ext cx="3206805" cy="594587"/>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संपर्क अधिकारी</a:t>
            </a:r>
            <a:endParaRPr/>
          </a:p>
        </p:txBody>
      </p:sp>
      <p:cxnSp>
        <p:nvCxnSpPr>
          <p:cNvPr id="264" name="Google Shape;264;p28"/>
          <p:cNvCxnSpPr/>
          <p:nvPr/>
        </p:nvCxnSpPr>
        <p:spPr>
          <a:xfrm>
            <a:off x="6096000" y="4192525"/>
            <a:ext cx="916230" cy="0"/>
          </a:xfrm>
          <a:prstGeom prst="straightConnector1">
            <a:avLst/>
          </a:prstGeom>
          <a:noFill/>
          <a:ln w="28575" cap="flat" cmpd="sng">
            <a:solidFill>
              <a:schemeClr val="dk1"/>
            </a:solidFill>
            <a:prstDash val="solid"/>
            <a:miter lim="800000"/>
            <a:headEnd type="none" w="sm" len="sm"/>
            <a:tailEnd type="stealth" w="med" len="med"/>
          </a:ln>
        </p:spPr>
      </p:cxnSp>
      <p:cxnSp>
        <p:nvCxnSpPr>
          <p:cNvPr id="265" name="Google Shape;265;p28"/>
          <p:cNvCxnSpPr/>
          <p:nvPr/>
        </p:nvCxnSpPr>
        <p:spPr>
          <a:xfrm>
            <a:off x="3805426" y="5513198"/>
            <a:ext cx="5191971" cy="0"/>
          </a:xfrm>
          <a:prstGeom prst="straightConnector1">
            <a:avLst/>
          </a:prstGeom>
          <a:noFill/>
          <a:ln w="28575" cap="flat" cmpd="sng">
            <a:solidFill>
              <a:schemeClr val="dk1"/>
            </a:solidFill>
            <a:prstDash val="solid"/>
            <a:round/>
            <a:headEnd type="none" w="med" len="med"/>
            <a:tailEnd type="none" w="med" len="med"/>
          </a:ln>
        </p:spPr>
      </p:cxnSp>
      <p:cxnSp>
        <p:nvCxnSpPr>
          <p:cNvPr id="266" name="Google Shape;266;p28"/>
          <p:cNvCxnSpPr/>
          <p:nvPr/>
        </p:nvCxnSpPr>
        <p:spPr>
          <a:xfrm>
            <a:off x="3805425" y="5513199"/>
            <a:ext cx="0" cy="228295"/>
          </a:xfrm>
          <a:prstGeom prst="straightConnector1">
            <a:avLst/>
          </a:prstGeom>
          <a:noFill/>
          <a:ln w="28575" cap="flat" cmpd="sng">
            <a:solidFill>
              <a:schemeClr val="dk1"/>
            </a:solidFill>
            <a:prstDash val="solid"/>
            <a:miter lim="800000"/>
            <a:headEnd type="none" w="sm" len="sm"/>
            <a:tailEnd type="stealth" w="med" len="med"/>
          </a:ln>
        </p:spPr>
      </p:cxnSp>
      <p:cxnSp>
        <p:nvCxnSpPr>
          <p:cNvPr id="267" name="Google Shape;267;p28"/>
          <p:cNvCxnSpPr/>
          <p:nvPr/>
        </p:nvCxnSpPr>
        <p:spPr>
          <a:xfrm flipH="1">
            <a:off x="8997395" y="5491281"/>
            <a:ext cx="1588" cy="228295"/>
          </a:xfrm>
          <a:prstGeom prst="straightConnector1">
            <a:avLst/>
          </a:prstGeom>
          <a:noFill/>
          <a:ln w="28575" cap="flat" cmpd="sng">
            <a:solidFill>
              <a:schemeClr val="dk1"/>
            </a:solidFill>
            <a:prstDash val="solid"/>
            <a:miter lim="800000"/>
            <a:headEnd type="none" w="sm" len="sm"/>
            <a:tailEnd type="stealth" w="med" len="med"/>
          </a:ln>
        </p:spPr>
      </p:cxnSp>
      <p:cxnSp>
        <p:nvCxnSpPr>
          <p:cNvPr id="268" name="Google Shape;268;p28"/>
          <p:cNvCxnSpPr/>
          <p:nvPr/>
        </p:nvCxnSpPr>
        <p:spPr>
          <a:xfrm>
            <a:off x="1820261" y="5872280"/>
            <a:ext cx="763525" cy="0"/>
          </a:xfrm>
          <a:prstGeom prst="straightConnector1">
            <a:avLst/>
          </a:prstGeom>
          <a:noFill/>
          <a:ln w="28575" cap="flat" cmpd="sng">
            <a:solidFill>
              <a:schemeClr val="dk1"/>
            </a:solidFill>
            <a:prstDash val="solid"/>
            <a:miter lim="800000"/>
            <a:headEnd type="none" w="sm" len="sm"/>
            <a:tailEnd type="stealth" w="med" len="med"/>
          </a:ln>
        </p:spPr>
      </p:cxnSp>
      <p:sp>
        <p:nvSpPr>
          <p:cNvPr id="269" name="Google Shape;269;p28"/>
          <p:cNvSpPr/>
          <p:nvPr/>
        </p:nvSpPr>
        <p:spPr>
          <a:xfrm>
            <a:off x="2583786" y="5741493"/>
            <a:ext cx="2290575" cy="894313"/>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संचालन अनुभाग</a:t>
            </a:r>
            <a:endParaRPr/>
          </a:p>
        </p:txBody>
      </p:sp>
      <p:sp>
        <p:nvSpPr>
          <p:cNvPr id="270" name="Google Shape;270;p28"/>
          <p:cNvSpPr/>
          <p:nvPr/>
        </p:nvSpPr>
        <p:spPr>
          <a:xfrm>
            <a:off x="5332475" y="5741493"/>
            <a:ext cx="2137870" cy="894312"/>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योजना अनुभाग</a:t>
            </a:r>
            <a:endParaRPr/>
          </a:p>
        </p:txBody>
      </p:sp>
      <p:sp>
        <p:nvSpPr>
          <p:cNvPr id="271" name="Google Shape;271;p28"/>
          <p:cNvSpPr/>
          <p:nvPr/>
        </p:nvSpPr>
        <p:spPr>
          <a:xfrm>
            <a:off x="7775755" y="5741493"/>
            <a:ext cx="2137870" cy="894312"/>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लोजिस्टिक्स</a:t>
            </a:r>
            <a:endParaRPr sz="2400" b="1">
              <a:solidFill>
                <a:srgbClr val="FF0000"/>
              </a:solidFill>
              <a:latin typeface="Open Sans"/>
              <a:ea typeface="Open Sans"/>
              <a:cs typeface="Open Sans"/>
              <a:sym typeface="Open Sans"/>
            </a:endParaRPr>
          </a:p>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अनुभाग</a:t>
            </a:r>
            <a:endParaRPr/>
          </a:p>
        </p:txBody>
      </p:sp>
      <p:sp>
        <p:nvSpPr>
          <p:cNvPr id="272" name="Google Shape;272;p28"/>
          <p:cNvSpPr/>
          <p:nvPr/>
        </p:nvSpPr>
        <p:spPr>
          <a:xfrm>
            <a:off x="4721655" y="833016"/>
            <a:ext cx="3206805" cy="1074653"/>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hi" sz="3200" b="1">
                <a:solidFill>
                  <a:srgbClr val="FF0000"/>
                </a:solidFill>
                <a:latin typeface="Open Sans"/>
                <a:ea typeface="Open Sans"/>
                <a:cs typeface="Open Sans"/>
                <a:sym typeface="Open Sans"/>
              </a:rPr>
              <a:t>जिम्मेदार अधिकारी </a:t>
            </a:r>
            <a:r>
              <a:rPr lang="hi" sz="2800" b="1">
                <a:solidFill>
                  <a:srgbClr val="FF0000"/>
                </a:solidFill>
                <a:latin typeface="Open Sans"/>
                <a:ea typeface="Open Sans"/>
                <a:cs typeface="Open Sans"/>
                <a:sym typeface="Open Sans"/>
              </a:rPr>
              <a:t>(RO)</a:t>
            </a:r>
            <a:endParaRPr sz="3200" b="1">
              <a:solidFill>
                <a:srgbClr val="FF0000"/>
              </a:solidFill>
              <a:latin typeface="Open Sans"/>
              <a:ea typeface="Open Sans"/>
              <a:cs typeface="Open Sans"/>
              <a:sym typeface="Open Sans"/>
            </a:endParaRPr>
          </a:p>
        </p:txBody>
      </p:sp>
      <p:sp>
        <p:nvSpPr>
          <p:cNvPr id="273" name="Google Shape;273;p28"/>
          <p:cNvSpPr/>
          <p:nvPr/>
        </p:nvSpPr>
        <p:spPr>
          <a:xfrm>
            <a:off x="1972966" y="1749246"/>
            <a:ext cx="2595985" cy="1106086"/>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नोडल अधिकारी</a:t>
            </a:r>
            <a:endParaRPr/>
          </a:p>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(वायु संचालन)</a:t>
            </a:r>
            <a:endParaRPr/>
          </a:p>
        </p:txBody>
      </p:sp>
      <p:cxnSp>
        <p:nvCxnSpPr>
          <p:cNvPr id="274" name="Google Shape;274;p28"/>
          <p:cNvCxnSpPr/>
          <p:nvPr/>
        </p:nvCxnSpPr>
        <p:spPr>
          <a:xfrm>
            <a:off x="4568951" y="2054655"/>
            <a:ext cx="1527050" cy="0"/>
          </a:xfrm>
          <a:prstGeom prst="straightConnector1">
            <a:avLst/>
          </a:prstGeom>
          <a:noFill/>
          <a:ln w="28575" cap="flat" cmpd="sng">
            <a:solidFill>
              <a:schemeClr val="dk1"/>
            </a:solidFill>
            <a:prstDash val="solid"/>
            <a:miter lim="800000"/>
            <a:headEnd type="none" w="sm" len="sm"/>
            <a:tailEnd type="stealth" w="med" len="med"/>
          </a:ln>
        </p:spPr>
      </p:cxnSp>
      <p:cxnSp>
        <p:nvCxnSpPr>
          <p:cNvPr id="275" name="Google Shape;275;p28"/>
          <p:cNvCxnSpPr/>
          <p:nvPr/>
        </p:nvCxnSpPr>
        <p:spPr>
          <a:xfrm>
            <a:off x="3041901" y="1443835"/>
            <a:ext cx="1679755" cy="0"/>
          </a:xfrm>
          <a:prstGeom prst="straightConnector1">
            <a:avLst/>
          </a:prstGeom>
          <a:noFill/>
          <a:ln w="28575" cap="flat" cmpd="sng">
            <a:solidFill>
              <a:schemeClr val="dk1"/>
            </a:solidFill>
            <a:prstDash val="solid"/>
            <a:miter lim="800000"/>
            <a:headEnd type="none" w="sm" len="sm"/>
            <a:tailEnd type="none" w="sm" len="sm"/>
          </a:ln>
        </p:spPr>
      </p:cxnSp>
      <p:cxnSp>
        <p:nvCxnSpPr>
          <p:cNvPr id="276" name="Google Shape;276;p28"/>
          <p:cNvCxnSpPr/>
          <p:nvPr/>
        </p:nvCxnSpPr>
        <p:spPr>
          <a:xfrm>
            <a:off x="6096000" y="3429000"/>
            <a:ext cx="0" cy="2137870"/>
          </a:xfrm>
          <a:prstGeom prst="straightConnector1">
            <a:avLst/>
          </a:prstGeom>
          <a:noFill/>
          <a:ln w="28575" cap="flat" cmpd="sng">
            <a:solidFill>
              <a:schemeClr val="dk1"/>
            </a:solidFill>
            <a:prstDash val="solid"/>
            <a:miter lim="800000"/>
            <a:headEnd type="none" w="sm" len="sm"/>
            <a:tailEnd type="none" w="sm" len="sm"/>
          </a:ln>
        </p:spPr>
      </p:cxnSp>
      <p:cxnSp>
        <p:nvCxnSpPr>
          <p:cNvPr id="277" name="Google Shape;277;p28"/>
          <p:cNvCxnSpPr/>
          <p:nvPr/>
        </p:nvCxnSpPr>
        <p:spPr>
          <a:xfrm>
            <a:off x="6096000" y="1901951"/>
            <a:ext cx="0" cy="458115"/>
          </a:xfrm>
          <a:prstGeom prst="straightConnector1">
            <a:avLst/>
          </a:prstGeom>
          <a:noFill/>
          <a:ln w="28575" cap="flat" cmpd="sng">
            <a:solidFill>
              <a:schemeClr val="dk1"/>
            </a:solidFill>
            <a:prstDash val="solid"/>
            <a:miter lim="800000"/>
            <a:headEnd type="none" w="sm" len="sm"/>
            <a:tailEnd type="stealth" w="med" len="med"/>
          </a:ln>
        </p:spPr>
      </p:cxnSp>
      <p:cxnSp>
        <p:nvCxnSpPr>
          <p:cNvPr id="278" name="Google Shape;278;p28"/>
          <p:cNvCxnSpPr/>
          <p:nvPr/>
        </p:nvCxnSpPr>
        <p:spPr>
          <a:xfrm>
            <a:off x="1820260" y="2207360"/>
            <a:ext cx="0" cy="3664920"/>
          </a:xfrm>
          <a:prstGeom prst="straightConnector1">
            <a:avLst/>
          </a:prstGeom>
          <a:noFill/>
          <a:ln w="28575" cap="flat" cmpd="sng">
            <a:solidFill>
              <a:schemeClr val="dk1"/>
            </a:solidFill>
            <a:prstDash val="solid"/>
            <a:miter lim="800000"/>
            <a:headEnd type="none" w="sm" len="sm"/>
            <a:tailEnd type="none" w="sm" len="sm"/>
          </a:ln>
        </p:spPr>
      </p:cxnSp>
      <p:cxnSp>
        <p:nvCxnSpPr>
          <p:cNvPr id="279" name="Google Shape;279;p28"/>
          <p:cNvCxnSpPr/>
          <p:nvPr/>
        </p:nvCxnSpPr>
        <p:spPr>
          <a:xfrm>
            <a:off x="1820261" y="2207360"/>
            <a:ext cx="152705" cy="0"/>
          </a:xfrm>
          <a:prstGeom prst="straightConnector1">
            <a:avLst/>
          </a:prstGeom>
          <a:noFill/>
          <a:ln w="28575" cap="flat" cmpd="sng">
            <a:solidFill>
              <a:schemeClr val="dk1"/>
            </a:solidFill>
            <a:prstDash val="solid"/>
            <a:miter lim="800000"/>
            <a:headEnd type="none" w="sm" len="sm"/>
            <a:tailEnd type="none" w="sm" len="sm"/>
          </a:ln>
        </p:spPr>
      </p:cxnSp>
      <p:cxnSp>
        <p:nvCxnSpPr>
          <p:cNvPr id="280" name="Google Shape;280;p28"/>
          <p:cNvCxnSpPr/>
          <p:nvPr/>
        </p:nvCxnSpPr>
        <p:spPr>
          <a:xfrm>
            <a:off x="5332476" y="4956050"/>
            <a:ext cx="763525" cy="0"/>
          </a:xfrm>
          <a:prstGeom prst="straightConnector1">
            <a:avLst/>
          </a:prstGeom>
          <a:noFill/>
          <a:ln w="28575" cap="flat" cmpd="sng">
            <a:solidFill>
              <a:schemeClr val="dk1"/>
            </a:solidFill>
            <a:prstDash val="solid"/>
            <a:miter lim="800000"/>
            <a:headEnd type="none" w="sm" len="sm"/>
            <a:tailEnd type="stealth" w="med" len="med"/>
          </a:ln>
        </p:spPr>
      </p:cxnSp>
      <p:pic>
        <p:nvPicPr>
          <p:cNvPr id="281" name="Google Shape;281;p28"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82" name="Google Shape;282;p28"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p:nvPr/>
        </p:nvSpPr>
        <p:spPr>
          <a:xfrm>
            <a:off x="1209440" y="125129"/>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घटना प्रतिक्रिया प्रणाली</a:t>
            </a:r>
            <a:endParaRPr/>
          </a:p>
        </p:txBody>
      </p:sp>
      <p:sp>
        <p:nvSpPr>
          <p:cNvPr id="288" name="Google Shape;288;p29"/>
          <p:cNvSpPr/>
          <p:nvPr/>
        </p:nvSpPr>
        <p:spPr>
          <a:xfrm>
            <a:off x="4416245" y="985721"/>
            <a:ext cx="3359510" cy="916231"/>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3200" b="1">
                <a:solidFill>
                  <a:srgbClr val="FF0000"/>
                </a:solidFill>
                <a:latin typeface="Open Sans"/>
                <a:ea typeface="Open Sans"/>
                <a:cs typeface="Open Sans"/>
                <a:sym typeface="Open Sans"/>
              </a:rPr>
              <a:t>संचालन अनुभाग</a:t>
            </a:r>
            <a:endParaRPr/>
          </a:p>
        </p:txBody>
      </p:sp>
      <p:cxnSp>
        <p:nvCxnSpPr>
          <p:cNvPr id="289" name="Google Shape;289;p29"/>
          <p:cNvCxnSpPr/>
          <p:nvPr/>
        </p:nvCxnSpPr>
        <p:spPr>
          <a:xfrm rot="10800000">
            <a:off x="4416246" y="2360065"/>
            <a:ext cx="1679754" cy="0"/>
          </a:xfrm>
          <a:prstGeom prst="straightConnector1">
            <a:avLst/>
          </a:prstGeom>
          <a:noFill/>
          <a:ln w="28575" cap="flat" cmpd="sng">
            <a:solidFill>
              <a:schemeClr val="dk1"/>
            </a:solidFill>
            <a:prstDash val="solid"/>
            <a:miter lim="800000"/>
            <a:headEnd type="none" w="sm" len="sm"/>
            <a:tailEnd type="stealth" w="med" len="med"/>
          </a:ln>
        </p:spPr>
      </p:cxnSp>
      <p:sp>
        <p:nvSpPr>
          <p:cNvPr id="290" name="Google Shape;290;p29"/>
          <p:cNvSpPr/>
          <p:nvPr/>
        </p:nvSpPr>
        <p:spPr>
          <a:xfrm>
            <a:off x="2125671" y="2060708"/>
            <a:ext cx="2590559" cy="604767"/>
          </a:xfrm>
          <a:prstGeom prst="rect">
            <a:avLst/>
          </a:prstGeom>
          <a:solidFill>
            <a:srgbClr val="DDEAF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स्टेजिंग एरिया </a:t>
            </a:r>
            <a:endParaRPr sz="2800" b="1">
              <a:solidFill>
                <a:srgbClr val="FF0000"/>
              </a:solidFill>
              <a:latin typeface="Open Sans"/>
              <a:ea typeface="Open Sans"/>
              <a:cs typeface="Open Sans"/>
              <a:sym typeface="Open Sans"/>
            </a:endParaRPr>
          </a:p>
        </p:txBody>
      </p:sp>
      <p:cxnSp>
        <p:nvCxnSpPr>
          <p:cNvPr id="291" name="Google Shape;291;p29"/>
          <p:cNvCxnSpPr/>
          <p:nvPr/>
        </p:nvCxnSpPr>
        <p:spPr>
          <a:xfrm>
            <a:off x="3652721" y="2818180"/>
            <a:ext cx="5039265" cy="0"/>
          </a:xfrm>
          <a:prstGeom prst="straightConnector1">
            <a:avLst/>
          </a:prstGeom>
          <a:noFill/>
          <a:ln w="28575" cap="flat" cmpd="sng">
            <a:solidFill>
              <a:schemeClr val="dk1"/>
            </a:solidFill>
            <a:prstDash val="solid"/>
            <a:round/>
            <a:headEnd type="none" w="med" len="med"/>
            <a:tailEnd type="none" w="med" len="med"/>
          </a:ln>
        </p:spPr>
      </p:cxnSp>
      <p:cxnSp>
        <p:nvCxnSpPr>
          <p:cNvPr id="292" name="Google Shape;292;p29"/>
          <p:cNvCxnSpPr/>
          <p:nvPr/>
        </p:nvCxnSpPr>
        <p:spPr>
          <a:xfrm>
            <a:off x="8691985" y="2818180"/>
            <a:ext cx="0" cy="305410"/>
          </a:xfrm>
          <a:prstGeom prst="straightConnector1">
            <a:avLst/>
          </a:prstGeom>
          <a:noFill/>
          <a:ln w="28575" cap="flat" cmpd="sng">
            <a:solidFill>
              <a:schemeClr val="dk1"/>
            </a:solidFill>
            <a:prstDash val="solid"/>
            <a:miter lim="800000"/>
            <a:headEnd type="none" w="sm" len="sm"/>
            <a:tailEnd type="stealth" w="med" len="med"/>
          </a:ln>
        </p:spPr>
      </p:cxnSp>
      <p:cxnSp>
        <p:nvCxnSpPr>
          <p:cNvPr id="293" name="Google Shape;293;p29"/>
          <p:cNvCxnSpPr/>
          <p:nvPr/>
        </p:nvCxnSpPr>
        <p:spPr>
          <a:xfrm>
            <a:off x="3652720" y="2818180"/>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94" name="Google Shape;294;p29"/>
          <p:cNvSpPr/>
          <p:nvPr/>
        </p:nvSpPr>
        <p:spPr>
          <a:xfrm>
            <a:off x="1069145" y="3198356"/>
            <a:ext cx="4176070" cy="763525"/>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400" b="1">
                <a:solidFill>
                  <a:srgbClr val="FF0000"/>
                </a:solidFill>
                <a:latin typeface="Open Sans"/>
                <a:ea typeface="Open Sans"/>
                <a:cs typeface="Open Sans"/>
                <a:sym typeface="Open Sans"/>
              </a:rPr>
              <a:t>प्रतिक्रिया शाखा (बचाव एवं राहत)</a:t>
            </a:r>
            <a:endParaRPr/>
          </a:p>
        </p:txBody>
      </p:sp>
      <p:sp>
        <p:nvSpPr>
          <p:cNvPr id="295" name="Google Shape;295;p29"/>
          <p:cNvSpPr/>
          <p:nvPr/>
        </p:nvSpPr>
        <p:spPr>
          <a:xfrm>
            <a:off x="7470345" y="3198356"/>
            <a:ext cx="2443280" cy="763525"/>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परिवहन</a:t>
            </a:r>
            <a:endParaRPr sz="2800" b="1">
              <a:solidFill>
                <a:srgbClr val="FF0000"/>
              </a:solidFill>
              <a:latin typeface="Open Sans"/>
              <a:ea typeface="Open Sans"/>
              <a:cs typeface="Open Sans"/>
              <a:sym typeface="Open Sans"/>
            </a:endParaRPr>
          </a:p>
        </p:txBody>
      </p:sp>
      <p:cxnSp>
        <p:nvCxnSpPr>
          <p:cNvPr id="296" name="Google Shape;296;p29"/>
          <p:cNvCxnSpPr/>
          <p:nvPr/>
        </p:nvCxnSpPr>
        <p:spPr>
          <a:xfrm>
            <a:off x="3500015" y="5566870"/>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97" name="Google Shape;297;p29"/>
          <p:cNvSpPr/>
          <p:nvPr/>
        </p:nvSpPr>
        <p:spPr>
          <a:xfrm>
            <a:off x="1069145" y="4192878"/>
            <a:ext cx="4176070" cy="76352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दिविजोनल (भौगोलिक)</a:t>
            </a:r>
            <a:endParaRPr/>
          </a:p>
        </p:txBody>
      </p:sp>
      <p:cxnSp>
        <p:nvCxnSpPr>
          <p:cNvPr id="298" name="Google Shape;298;p29"/>
          <p:cNvCxnSpPr/>
          <p:nvPr/>
        </p:nvCxnSpPr>
        <p:spPr>
          <a:xfrm>
            <a:off x="3500015" y="3887115"/>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99" name="Google Shape;299;p29"/>
          <p:cNvSpPr/>
          <p:nvPr/>
        </p:nvSpPr>
        <p:spPr>
          <a:xfrm>
            <a:off x="1069145" y="5108756"/>
            <a:ext cx="4176070" cy="45811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एकल संसाधन</a:t>
            </a:r>
            <a:endParaRPr/>
          </a:p>
        </p:txBody>
      </p:sp>
      <p:sp>
        <p:nvSpPr>
          <p:cNvPr id="300" name="Google Shape;300;p29"/>
          <p:cNvSpPr/>
          <p:nvPr/>
        </p:nvSpPr>
        <p:spPr>
          <a:xfrm>
            <a:off x="1069145" y="5872280"/>
            <a:ext cx="4176070" cy="833016"/>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टास्क फोर्स/स्ट्राइक टीम</a:t>
            </a:r>
            <a:endParaRPr/>
          </a:p>
        </p:txBody>
      </p:sp>
      <p:cxnSp>
        <p:nvCxnSpPr>
          <p:cNvPr id="301" name="Google Shape;301;p29"/>
          <p:cNvCxnSpPr/>
          <p:nvPr/>
        </p:nvCxnSpPr>
        <p:spPr>
          <a:xfrm rot="10800000">
            <a:off x="7470345" y="3887115"/>
            <a:ext cx="0" cy="2595984"/>
          </a:xfrm>
          <a:prstGeom prst="straightConnector1">
            <a:avLst/>
          </a:prstGeom>
          <a:noFill/>
          <a:ln w="28575" cap="flat" cmpd="sng">
            <a:solidFill>
              <a:schemeClr val="dk1"/>
            </a:solidFill>
            <a:prstDash val="solid"/>
            <a:miter lim="800000"/>
            <a:headEnd type="triangle" w="med" len="med"/>
            <a:tailEnd type="none" w="sm" len="sm"/>
          </a:ln>
        </p:spPr>
      </p:cxnSp>
      <p:cxnSp>
        <p:nvCxnSpPr>
          <p:cNvPr id="302" name="Google Shape;302;p29"/>
          <p:cNvCxnSpPr/>
          <p:nvPr/>
        </p:nvCxnSpPr>
        <p:spPr>
          <a:xfrm>
            <a:off x="7470345" y="6483101"/>
            <a:ext cx="305410" cy="1587"/>
          </a:xfrm>
          <a:prstGeom prst="straightConnector1">
            <a:avLst/>
          </a:prstGeom>
          <a:noFill/>
          <a:ln w="28575" cap="flat" cmpd="sng">
            <a:solidFill>
              <a:schemeClr val="dk1"/>
            </a:solidFill>
            <a:prstDash val="solid"/>
            <a:miter lim="800000"/>
            <a:headEnd type="none" w="sm" len="sm"/>
            <a:tailEnd type="stealth" w="med" len="med"/>
          </a:ln>
        </p:spPr>
      </p:cxnSp>
      <p:cxnSp>
        <p:nvCxnSpPr>
          <p:cNvPr id="303" name="Google Shape;303;p29"/>
          <p:cNvCxnSpPr/>
          <p:nvPr/>
        </p:nvCxnSpPr>
        <p:spPr>
          <a:xfrm>
            <a:off x="7470345" y="5719576"/>
            <a:ext cx="305410" cy="1587"/>
          </a:xfrm>
          <a:prstGeom prst="straightConnector1">
            <a:avLst/>
          </a:prstGeom>
          <a:noFill/>
          <a:ln w="28575" cap="flat" cmpd="sng">
            <a:solidFill>
              <a:schemeClr val="dk1"/>
            </a:solidFill>
            <a:prstDash val="solid"/>
            <a:miter lim="800000"/>
            <a:headEnd type="none" w="sm" len="sm"/>
            <a:tailEnd type="stealth" w="med" len="med"/>
          </a:ln>
        </p:spPr>
      </p:cxnSp>
      <p:cxnSp>
        <p:nvCxnSpPr>
          <p:cNvPr id="304" name="Google Shape;304;p29"/>
          <p:cNvCxnSpPr/>
          <p:nvPr/>
        </p:nvCxnSpPr>
        <p:spPr>
          <a:xfrm>
            <a:off x="7470345" y="5108756"/>
            <a:ext cx="305410" cy="1587"/>
          </a:xfrm>
          <a:prstGeom prst="straightConnector1">
            <a:avLst/>
          </a:prstGeom>
          <a:noFill/>
          <a:ln w="28575" cap="flat" cmpd="sng">
            <a:solidFill>
              <a:schemeClr val="dk1"/>
            </a:solidFill>
            <a:prstDash val="solid"/>
            <a:miter lim="800000"/>
            <a:headEnd type="none" w="sm" len="sm"/>
            <a:tailEnd type="stealth" w="med" len="med"/>
          </a:ln>
        </p:spPr>
      </p:cxnSp>
      <p:cxnSp>
        <p:nvCxnSpPr>
          <p:cNvPr id="305" name="Google Shape;305;p29"/>
          <p:cNvCxnSpPr/>
          <p:nvPr/>
        </p:nvCxnSpPr>
        <p:spPr>
          <a:xfrm>
            <a:off x="7470345" y="4497936"/>
            <a:ext cx="305410" cy="1587"/>
          </a:xfrm>
          <a:prstGeom prst="straightConnector1">
            <a:avLst/>
          </a:prstGeom>
          <a:noFill/>
          <a:ln w="28575" cap="flat" cmpd="sng">
            <a:solidFill>
              <a:schemeClr val="dk1"/>
            </a:solidFill>
            <a:prstDash val="solid"/>
            <a:miter lim="800000"/>
            <a:headEnd type="none" w="sm" len="sm"/>
            <a:tailEnd type="stealth" w="med" len="med"/>
          </a:ln>
        </p:spPr>
      </p:cxnSp>
      <p:sp>
        <p:nvSpPr>
          <p:cNvPr id="306" name="Google Shape;306;p29"/>
          <p:cNvSpPr/>
          <p:nvPr/>
        </p:nvSpPr>
        <p:spPr>
          <a:xfrm>
            <a:off x="7775756" y="4192526"/>
            <a:ext cx="2094240" cy="458114"/>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सड़क</a:t>
            </a:r>
            <a:endParaRPr/>
          </a:p>
        </p:txBody>
      </p:sp>
      <p:sp>
        <p:nvSpPr>
          <p:cNvPr id="307" name="Google Shape;307;p29"/>
          <p:cNvSpPr/>
          <p:nvPr/>
        </p:nvSpPr>
        <p:spPr>
          <a:xfrm>
            <a:off x="7775756" y="4803345"/>
            <a:ext cx="2094240" cy="45811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रेल</a:t>
            </a:r>
            <a:endParaRPr/>
          </a:p>
        </p:txBody>
      </p:sp>
      <p:sp>
        <p:nvSpPr>
          <p:cNvPr id="308" name="Google Shape;308;p29"/>
          <p:cNvSpPr/>
          <p:nvPr/>
        </p:nvSpPr>
        <p:spPr>
          <a:xfrm>
            <a:off x="7775756" y="5414164"/>
            <a:ext cx="2094240" cy="458116"/>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पानी</a:t>
            </a:r>
            <a:endParaRPr/>
          </a:p>
        </p:txBody>
      </p:sp>
      <p:sp>
        <p:nvSpPr>
          <p:cNvPr id="309" name="Google Shape;309;p29"/>
          <p:cNvSpPr/>
          <p:nvPr/>
        </p:nvSpPr>
        <p:spPr>
          <a:xfrm>
            <a:off x="7775755" y="6024985"/>
            <a:ext cx="2094240" cy="610820"/>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वायु</a:t>
            </a:r>
            <a:endParaRPr/>
          </a:p>
        </p:txBody>
      </p:sp>
      <p:cxnSp>
        <p:nvCxnSpPr>
          <p:cNvPr id="310" name="Google Shape;310;p29"/>
          <p:cNvCxnSpPr/>
          <p:nvPr/>
        </p:nvCxnSpPr>
        <p:spPr>
          <a:xfrm rot="10800000">
            <a:off x="6096000" y="1901952"/>
            <a:ext cx="0" cy="916228"/>
          </a:xfrm>
          <a:prstGeom prst="straightConnector1">
            <a:avLst/>
          </a:prstGeom>
          <a:noFill/>
          <a:ln w="28575" cap="flat" cmpd="sng">
            <a:solidFill>
              <a:schemeClr val="dk1"/>
            </a:solidFill>
            <a:prstDash val="solid"/>
            <a:miter lim="800000"/>
            <a:headEnd type="triangle" w="med" len="med"/>
            <a:tailEnd type="none" w="sm" len="sm"/>
          </a:ln>
        </p:spPr>
      </p:cxnSp>
      <p:cxnSp>
        <p:nvCxnSpPr>
          <p:cNvPr id="311" name="Google Shape;311;p29"/>
          <p:cNvCxnSpPr/>
          <p:nvPr/>
        </p:nvCxnSpPr>
        <p:spPr>
          <a:xfrm>
            <a:off x="3500015" y="4956050"/>
            <a:ext cx="0" cy="152706"/>
          </a:xfrm>
          <a:prstGeom prst="straightConnector1">
            <a:avLst/>
          </a:prstGeom>
          <a:noFill/>
          <a:ln w="28575" cap="flat" cmpd="sng">
            <a:solidFill>
              <a:schemeClr val="dk1"/>
            </a:solidFill>
            <a:prstDash val="solid"/>
            <a:miter lim="800000"/>
            <a:headEnd type="none" w="sm" len="sm"/>
            <a:tailEnd type="stealth" w="med" len="med"/>
          </a:ln>
        </p:spPr>
      </p:cxnSp>
      <p:pic>
        <p:nvPicPr>
          <p:cNvPr id="312" name="Google Shape;312;p29"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13" name="Google Shape;313;p29"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p:nvPr/>
        </p:nvSpPr>
        <p:spPr>
          <a:xfrm>
            <a:off x="3652720" y="1291130"/>
            <a:ext cx="3970330" cy="763525"/>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3200" b="1">
                <a:solidFill>
                  <a:srgbClr val="FF0000"/>
                </a:solidFill>
                <a:latin typeface="Open Sans"/>
                <a:ea typeface="Open Sans"/>
                <a:cs typeface="Open Sans"/>
                <a:sym typeface="Open Sans"/>
              </a:rPr>
              <a:t>योजना अनुभाग</a:t>
            </a:r>
            <a:endParaRPr/>
          </a:p>
        </p:txBody>
      </p:sp>
      <p:sp>
        <p:nvSpPr>
          <p:cNvPr id="319" name="Google Shape;319;p30"/>
          <p:cNvSpPr/>
          <p:nvPr/>
        </p:nvSpPr>
        <p:spPr>
          <a:xfrm>
            <a:off x="4416244" y="2360065"/>
            <a:ext cx="3206806" cy="610820"/>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संसाधन इकाई</a:t>
            </a:r>
            <a:endParaRPr/>
          </a:p>
        </p:txBody>
      </p:sp>
      <p:sp>
        <p:nvSpPr>
          <p:cNvPr id="320" name="Google Shape;320;p30"/>
          <p:cNvSpPr/>
          <p:nvPr/>
        </p:nvSpPr>
        <p:spPr>
          <a:xfrm>
            <a:off x="4416244" y="3429000"/>
            <a:ext cx="3206806" cy="610820"/>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स्थिति इकाई</a:t>
            </a:r>
            <a:endParaRPr/>
          </a:p>
        </p:txBody>
      </p:sp>
      <p:sp>
        <p:nvSpPr>
          <p:cNvPr id="321" name="Google Shape;321;p30"/>
          <p:cNvSpPr/>
          <p:nvPr/>
        </p:nvSpPr>
        <p:spPr>
          <a:xfrm>
            <a:off x="4416246" y="4497935"/>
            <a:ext cx="3206804" cy="763524"/>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दस्तावेज़ीकरण इकाई</a:t>
            </a:r>
            <a:endParaRPr/>
          </a:p>
        </p:txBody>
      </p:sp>
      <p:sp>
        <p:nvSpPr>
          <p:cNvPr id="322" name="Google Shape;322;p30"/>
          <p:cNvSpPr/>
          <p:nvPr/>
        </p:nvSpPr>
        <p:spPr>
          <a:xfrm>
            <a:off x="4416244" y="5719576"/>
            <a:ext cx="3206806" cy="763525"/>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विमुद्रीकरण इकाई</a:t>
            </a:r>
            <a:endParaRPr/>
          </a:p>
        </p:txBody>
      </p:sp>
      <p:sp>
        <p:nvSpPr>
          <p:cNvPr id="323" name="Google Shape;323;p30"/>
          <p:cNvSpPr txBox="1"/>
          <p:nvPr/>
        </p:nvSpPr>
        <p:spPr>
          <a:xfrm>
            <a:off x="1209440" y="125129"/>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घटना प्रतिक्रिया प्रणाली</a:t>
            </a:r>
            <a:endParaRPr/>
          </a:p>
        </p:txBody>
      </p:sp>
      <p:cxnSp>
        <p:nvCxnSpPr>
          <p:cNvPr id="324" name="Google Shape;324;p30"/>
          <p:cNvCxnSpPr/>
          <p:nvPr/>
        </p:nvCxnSpPr>
        <p:spPr>
          <a:xfrm>
            <a:off x="3805425" y="2054655"/>
            <a:ext cx="0" cy="3970330"/>
          </a:xfrm>
          <a:prstGeom prst="straightConnector1">
            <a:avLst/>
          </a:prstGeom>
          <a:noFill/>
          <a:ln w="28575" cap="flat" cmpd="sng">
            <a:solidFill>
              <a:schemeClr val="dk1"/>
            </a:solidFill>
            <a:prstDash val="solid"/>
            <a:miter lim="800000"/>
            <a:headEnd type="none" w="sm" len="sm"/>
            <a:tailEnd type="none" w="sm" len="sm"/>
          </a:ln>
        </p:spPr>
      </p:cxnSp>
      <p:cxnSp>
        <p:nvCxnSpPr>
          <p:cNvPr id="325" name="Google Shape;325;p30"/>
          <p:cNvCxnSpPr>
            <a:endCxn id="319" idx="1"/>
          </p:cNvCxnSpPr>
          <p:nvPr/>
        </p:nvCxnSpPr>
        <p:spPr>
          <a:xfrm>
            <a:off x="3805444" y="2665475"/>
            <a:ext cx="610800" cy="0"/>
          </a:xfrm>
          <a:prstGeom prst="straightConnector1">
            <a:avLst/>
          </a:prstGeom>
          <a:noFill/>
          <a:ln w="28575" cap="flat" cmpd="sng">
            <a:solidFill>
              <a:schemeClr val="dk1"/>
            </a:solidFill>
            <a:prstDash val="solid"/>
            <a:miter lim="800000"/>
            <a:headEnd type="none" w="sm" len="sm"/>
            <a:tailEnd type="stealth" w="med" len="med"/>
          </a:ln>
        </p:spPr>
      </p:cxnSp>
      <p:cxnSp>
        <p:nvCxnSpPr>
          <p:cNvPr id="326" name="Google Shape;326;p30"/>
          <p:cNvCxnSpPr>
            <a:endCxn id="320" idx="1"/>
          </p:cNvCxnSpPr>
          <p:nvPr/>
        </p:nvCxnSpPr>
        <p:spPr>
          <a:xfrm>
            <a:off x="3805444" y="3734410"/>
            <a:ext cx="610800" cy="0"/>
          </a:xfrm>
          <a:prstGeom prst="straightConnector1">
            <a:avLst/>
          </a:prstGeom>
          <a:noFill/>
          <a:ln w="28575" cap="flat" cmpd="sng">
            <a:solidFill>
              <a:schemeClr val="dk1"/>
            </a:solidFill>
            <a:prstDash val="solid"/>
            <a:miter lim="800000"/>
            <a:headEnd type="none" w="sm" len="sm"/>
            <a:tailEnd type="stealth" w="med" len="med"/>
          </a:ln>
        </p:spPr>
      </p:cxnSp>
      <p:cxnSp>
        <p:nvCxnSpPr>
          <p:cNvPr id="327" name="Google Shape;327;p30"/>
          <p:cNvCxnSpPr/>
          <p:nvPr/>
        </p:nvCxnSpPr>
        <p:spPr>
          <a:xfrm>
            <a:off x="3805425" y="4803345"/>
            <a:ext cx="610820" cy="0"/>
          </a:xfrm>
          <a:prstGeom prst="straightConnector1">
            <a:avLst/>
          </a:prstGeom>
          <a:noFill/>
          <a:ln w="28575" cap="flat" cmpd="sng">
            <a:solidFill>
              <a:schemeClr val="dk1"/>
            </a:solidFill>
            <a:prstDash val="solid"/>
            <a:miter lim="800000"/>
            <a:headEnd type="none" w="sm" len="sm"/>
            <a:tailEnd type="stealth" w="med" len="med"/>
          </a:ln>
        </p:spPr>
      </p:cxnSp>
      <p:cxnSp>
        <p:nvCxnSpPr>
          <p:cNvPr id="328" name="Google Shape;328;p30"/>
          <p:cNvCxnSpPr/>
          <p:nvPr/>
        </p:nvCxnSpPr>
        <p:spPr>
          <a:xfrm>
            <a:off x="3805425" y="6024985"/>
            <a:ext cx="610820" cy="0"/>
          </a:xfrm>
          <a:prstGeom prst="straightConnector1">
            <a:avLst/>
          </a:prstGeom>
          <a:noFill/>
          <a:ln w="28575" cap="flat" cmpd="sng">
            <a:solidFill>
              <a:schemeClr val="dk1"/>
            </a:solidFill>
            <a:prstDash val="solid"/>
            <a:miter lim="800000"/>
            <a:headEnd type="none" w="sm" len="sm"/>
            <a:tailEnd type="stealth" w="med" len="med"/>
          </a:ln>
        </p:spPr>
      </p:cxnSp>
      <p:pic>
        <p:nvPicPr>
          <p:cNvPr id="329" name="Google Shape;329;p30"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30" name="Google Shape;330;p30"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p:nvPr/>
        </p:nvSpPr>
        <p:spPr>
          <a:xfrm>
            <a:off x="4149969" y="813141"/>
            <a:ext cx="3473081" cy="936104"/>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3200" b="1" dirty="0">
                <a:solidFill>
                  <a:srgbClr val="FF0000"/>
                </a:solidFill>
                <a:latin typeface="Open Sans"/>
                <a:ea typeface="Open Sans"/>
                <a:cs typeface="Open Sans"/>
                <a:sym typeface="Open Sans"/>
              </a:rPr>
              <a:t>लॉजिस्टिक अनुभाग</a:t>
            </a:r>
            <a:endParaRPr dirty="0"/>
          </a:p>
        </p:txBody>
      </p:sp>
      <p:cxnSp>
        <p:nvCxnSpPr>
          <p:cNvPr id="336" name="Google Shape;336;p31"/>
          <p:cNvCxnSpPr/>
          <p:nvPr/>
        </p:nvCxnSpPr>
        <p:spPr>
          <a:xfrm>
            <a:off x="2889196" y="2207360"/>
            <a:ext cx="6566315" cy="0"/>
          </a:xfrm>
          <a:prstGeom prst="straightConnector1">
            <a:avLst/>
          </a:prstGeom>
          <a:noFill/>
          <a:ln w="28575" cap="flat" cmpd="sng">
            <a:solidFill>
              <a:schemeClr val="dk1"/>
            </a:solidFill>
            <a:prstDash val="solid"/>
            <a:round/>
            <a:headEnd type="none" w="med" len="med"/>
            <a:tailEnd type="none" w="med" len="med"/>
          </a:ln>
        </p:spPr>
      </p:cxnSp>
      <p:cxnSp>
        <p:nvCxnSpPr>
          <p:cNvPr id="337" name="Google Shape;337;p31"/>
          <p:cNvCxnSpPr/>
          <p:nvPr/>
        </p:nvCxnSpPr>
        <p:spPr>
          <a:xfrm>
            <a:off x="5792178" y="2207361"/>
            <a:ext cx="176" cy="596889"/>
          </a:xfrm>
          <a:prstGeom prst="straightConnector1">
            <a:avLst/>
          </a:prstGeom>
          <a:noFill/>
          <a:ln w="28575" cap="flat" cmpd="sng">
            <a:solidFill>
              <a:schemeClr val="dk1"/>
            </a:solidFill>
            <a:prstDash val="solid"/>
            <a:miter lim="800000"/>
            <a:headEnd type="none" w="sm" len="sm"/>
            <a:tailEnd type="stealth" w="med" len="med"/>
          </a:ln>
        </p:spPr>
      </p:cxnSp>
      <p:cxnSp>
        <p:nvCxnSpPr>
          <p:cNvPr id="338" name="Google Shape;338;p31"/>
          <p:cNvCxnSpPr/>
          <p:nvPr/>
        </p:nvCxnSpPr>
        <p:spPr>
          <a:xfrm>
            <a:off x="2889195" y="2207360"/>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339" name="Google Shape;339;p31"/>
          <p:cNvSpPr/>
          <p:nvPr/>
        </p:nvSpPr>
        <p:spPr>
          <a:xfrm>
            <a:off x="7775755" y="2512770"/>
            <a:ext cx="2986030" cy="610820"/>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वित्त शाखा</a:t>
            </a:r>
            <a:endParaRPr/>
          </a:p>
        </p:txBody>
      </p:sp>
      <p:sp>
        <p:nvSpPr>
          <p:cNvPr id="340" name="Google Shape;340;p31"/>
          <p:cNvSpPr/>
          <p:nvPr/>
        </p:nvSpPr>
        <p:spPr>
          <a:xfrm>
            <a:off x="4568950" y="2512770"/>
            <a:ext cx="2901396" cy="610820"/>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सहायता शाखा</a:t>
            </a:r>
            <a:endParaRPr/>
          </a:p>
        </p:txBody>
      </p:sp>
      <p:sp>
        <p:nvSpPr>
          <p:cNvPr id="341" name="Google Shape;341;p31"/>
          <p:cNvSpPr/>
          <p:nvPr/>
        </p:nvSpPr>
        <p:spPr>
          <a:xfrm>
            <a:off x="1667558" y="2512771"/>
            <a:ext cx="2595983" cy="763524"/>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सेवा शाखा</a:t>
            </a:r>
            <a:endParaRPr/>
          </a:p>
        </p:txBody>
      </p:sp>
      <p:sp>
        <p:nvSpPr>
          <p:cNvPr id="342" name="Google Shape;342;p31"/>
          <p:cNvSpPr/>
          <p:nvPr/>
        </p:nvSpPr>
        <p:spPr>
          <a:xfrm>
            <a:off x="1972965" y="3429001"/>
            <a:ext cx="2545082" cy="763524"/>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संचार इकाई</a:t>
            </a:r>
            <a:endParaRPr/>
          </a:p>
        </p:txBody>
      </p:sp>
      <p:sp>
        <p:nvSpPr>
          <p:cNvPr id="343" name="Google Shape;343;p31"/>
          <p:cNvSpPr/>
          <p:nvPr/>
        </p:nvSpPr>
        <p:spPr>
          <a:xfrm>
            <a:off x="1972965" y="4650640"/>
            <a:ext cx="2545082" cy="610820"/>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चिकित्सा इकाई</a:t>
            </a:r>
            <a:endParaRPr/>
          </a:p>
        </p:txBody>
      </p:sp>
      <p:sp>
        <p:nvSpPr>
          <p:cNvPr id="344" name="Google Shape;344;p31"/>
          <p:cNvSpPr/>
          <p:nvPr/>
        </p:nvSpPr>
        <p:spPr>
          <a:xfrm>
            <a:off x="1972965" y="5566871"/>
            <a:ext cx="2545082" cy="610821"/>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खाद्य इकाई</a:t>
            </a:r>
            <a:endParaRPr/>
          </a:p>
        </p:txBody>
      </p:sp>
      <p:sp>
        <p:nvSpPr>
          <p:cNvPr id="345" name="Google Shape;345;p31"/>
          <p:cNvSpPr/>
          <p:nvPr/>
        </p:nvSpPr>
        <p:spPr>
          <a:xfrm>
            <a:off x="5027065" y="5719576"/>
            <a:ext cx="2714755" cy="821836"/>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dirty="0">
                <a:solidFill>
                  <a:srgbClr val="FF0000"/>
                </a:solidFill>
                <a:latin typeface="Open Sans"/>
                <a:ea typeface="Open Sans"/>
                <a:cs typeface="Open Sans"/>
                <a:sym typeface="Open Sans"/>
              </a:rPr>
              <a:t>ग्राउंड सपोर्ट यूनिट</a:t>
            </a:r>
            <a:endParaRPr dirty="0"/>
          </a:p>
        </p:txBody>
      </p:sp>
      <p:sp>
        <p:nvSpPr>
          <p:cNvPr id="346" name="Google Shape;346;p31"/>
          <p:cNvSpPr/>
          <p:nvPr/>
        </p:nvSpPr>
        <p:spPr>
          <a:xfrm>
            <a:off x="5027065" y="4650640"/>
            <a:ext cx="2714755" cy="610820"/>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सुविधा इकाई</a:t>
            </a:r>
            <a:endParaRPr/>
          </a:p>
        </p:txBody>
      </p:sp>
      <p:sp>
        <p:nvSpPr>
          <p:cNvPr id="347" name="Google Shape;347;p31"/>
          <p:cNvSpPr/>
          <p:nvPr/>
        </p:nvSpPr>
        <p:spPr>
          <a:xfrm>
            <a:off x="5027065" y="3262365"/>
            <a:ext cx="2714755" cy="1235569"/>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संसाधन प्रावधान इकाई</a:t>
            </a:r>
            <a:endParaRPr/>
          </a:p>
        </p:txBody>
      </p:sp>
      <p:sp>
        <p:nvSpPr>
          <p:cNvPr id="348" name="Google Shape;348;p31"/>
          <p:cNvSpPr/>
          <p:nvPr/>
        </p:nvSpPr>
        <p:spPr>
          <a:xfrm>
            <a:off x="8081166" y="3276295"/>
            <a:ext cx="2680619" cy="610820"/>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समय इकाई</a:t>
            </a:r>
            <a:endParaRPr/>
          </a:p>
        </p:txBody>
      </p:sp>
      <p:sp>
        <p:nvSpPr>
          <p:cNvPr id="349" name="Google Shape;349;p31"/>
          <p:cNvSpPr/>
          <p:nvPr/>
        </p:nvSpPr>
        <p:spPr>
          <a:xfrm>
            <a:off x="8081166" y="4039821"/>
            <a:ext cx="2680619" cy="763525"/>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मुआवजा/दावा इकाई</a:t>
            </a:r>
            <a:endParaRPr/>
          </a:p>
        </p:txBody>
      </p:sp>
      <p:sp>
        <p:nvSpPr>
          <p:cNvPr id="350" name="Google Shape;350;p31"/>
          <p:cNvSpPr/>
          <p:nvPr/>
        </p:nvSpPr>
        <p:spPr>
          <a:xfrm>
            <a:off x="8081165" y="4956051"/>
            <a:ext cx="2680620" cy="763525"/>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खरीद इकाई</a:t>
            </a:r>
            <a:endParaRPr/>
          </a:p>
        </p:txBody>
      </p:sp>
      <p:sp>
        <p:nvSpPr>
          <p:cNvPr id="351" name="Google Shape;351;p31"/>
          <p:cNvSpPr/>
          <p:nvPr/>
        </p:nvSpPr>
        <p:spPr>
          <a:xfrm>
            <a:off x="8081165" y="5872281"/>
            <a:ext cx="2680620" cy="763525"/>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 sz="2800" b="1">
                <a:solidFill>
                  <a:srgbClr val="FF0000"/>
                </a:solidFill>
                <a:latin typeface="Open Sans"/>
                <a:ea typeface="Open Sans"/>
                <a:cs typeface="Open Sans"/>
                <a:sym typeface="Open Sans"/>
              </a:rPr>
              <a:t>लागत इकाई</a:t>
            </a:r>
            <a:endParaRPr/>
          </a:p>
        </p:txBody>
      </p:sp>
      <p:cxnSp>
        <p:nvCxnSpPr>
          <p:cNvPr id="352" name="Google Shape;352;p31"/>
          <p:cNvCxnSpPr/>
          <p:nvPr/>
        </p:nvCxnSpPr>
        <p:spPr>
          <a:xfrm flipH="1">
            <a:off x="5790592" y="1749246"/>
            <a:ext cx="1" cy="533705"/>
          </a:xfrm>
          <a:prstGeom prst="straightConnector1">
            <a:avLst/>
          </a:prstGeom>
          <a:noFill/>
          <a:ln w="28575" cap="flat" cmpd="sng">
            <a:solidFill>
              <a:schemeClr val="dk1"/>
            </a:solidFill>
            <a:prstDash val="solid"/>
            <a:miter lim="800000"/>
            <a:headEnd type="none" w="sm" len="sm"/>
            <a:tailEnd type="stealth" w="med" len="med"/>
          </a:ln>
        </p:spPr>
      </p:cxnSp>
      <p:sp>
        <p:nvSpPr>
          <p:cNvPr id="353" name="Google Shape;353;p31"/>
          <p:cNvSpPr txBox="1"/>
          <p:nvPr/>
        </p:nvSpPr>
        <p:spPr>
          <a:xfrm>
            <a:off x="1209440" y="125129"/>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घटना प्रतिक्रिया प्रणाली</a:t>
            </a:r>
            <a:endParaRPr/>
          </a:p>
        </p:txBody>
      </p:sp>
      <p:cxnSp>
        <p:nvCxnSpPr>
          <p:cNvPr id="354" name="Google Shape;354;p31"/>
          <p:cNvCxnSpPr/>
          <p:nvPr/>
        </p:nvCxnSpPr>
        <p:spPr>
          <a:xfrm>
            <a:off x="9455510" y="2207360"/>
            <a:ext cx="0" cy="305410"/>
          </a:xfrm>
          <a:prstGeom prst="straightConnector1">
            <a:avLst/>
          </a:prstGeom>
          <a:noFill/>
          <a:ln w="28575" cap="flat" cmpd="sng">
            <a:solidFill>
              <a:schemeClr val="dk1"/>
            </a:solidFill>
            <a:prstDash val="solid"/>
            <a:miter lim="800000"/>
            <a:headEnd type="none" w="sm" len="sm"/>
            <a:tailEnd type="stealth" w="med" len="med"/>
          </a:ln>
        </p:spPr>
      </p:cxnSp>
      <p:cxnSp>
        <p:nvCxnSpPr>
          <p:cNvPr id="355" name="Google Shape;355;p31"/>
          <p:cNvCxnSpPr/>
          <p:nvPr/>
        </p:nvCxnSpPr>
        <p:spPr>
          <a:xfrm>
            <a:off x="1667555" y="3887115"/>
            <a:ext cx="305410" cy="0"/>
          </a:xfrm>
          <a:prstGeom prst="straightConnector1">
            <a:avLst/>
          </a:prstGeom>
          <a:noFill/>
          <a:ln w="28575" cap="flat" cmpd="sng">
            <a:solidFill>
              <a:schemeClr val="dk1"/>
            </a:solidFill>
            <a:prstDash val="solid"/>
            <a:miter lim="800000"/>
            <a:headEnd type="none" w="sm" len="sm"/>
            <a:tailEnd type="stealth" w="med" len="med"/>
          </a:ln>
        </p:spPr>
      </p:cxnSp>
      <p:cxnSp>
        <p:nvCxnSpPr>
          <p:cNvPr id="356" name="Google Shape;356;p31"/>
          <p:cNvCxnSpPr/>
          <p:nvPr/>
        </p:nvCxnSpPr>
        <p:spPr>
          <a:xfrm rot="10800000" flipH="1">
            <a:off x="4721655" y="6024985"/>
            <a:ext cx="339344" cy="476"/>
          </a:xfrm>
          <a:prstGeom prst="straightConnector1">
            <a:avLst/>
          </a:prstGeom>
          <a:noFill/>
          <a:ln w="28575" cap="flat" cmpd="sng">
            <a:solidFill>
              <a:schemeClr val="dk1"/>
            </a:solidFill>
            <a:prstDash val="solid"/>
            <a:miter lim="800000"/>
            <a:headEnd type="none" w="sm" len="sm"/>
            <a:tailEnd type="stealth" w="med" len="med"/>
          </a:ln>
        </p:spPr>
      </p:cxnSp>
      <p:cxnSp>
        <p:nvCxnSpPr>
          <p:cNvPr id="357" name="Google Shape;357;p31"/>
          <p:cNvCxnSpPr/>
          <p:nvPr/>
        </p:nvCxnSpPr>
        <p:spPr>
          <a:xfrm rot="10800000" flipH="1">
            <a:off x="4721655" y="5108755"/>
            <a:ext cx="339344" cy="476"/>
          </a:xfrm>
          <a:prstGeom prst="straightConnector1">
            <a:avLst/>
          </a:prstGeom>
          <a:noFill/>
          <a:ln w="28575" cap="flat" cmpd="sng">
            <a:solidFill>
              <a:schemeClr val="dk1"/>
            </a:solidFill>
            <a:prstDash val="solid"/>
            <a:miter lim="800000"/>
            <a:headEnd type="none" w="sm" len="sm"/>
            <a:tailEnd type="stealth" w="med" len="med"/>
          </a:ln>
        </p:spPr>
      </p:cxnSp>
      <p:cxnSp>
        <p:nvCxnSpPr>
          <p:cNvPr id="358" name="Google Shape;358;p31"/>
          <p:cNvCxnSpPr/>
          <p:nvPr/>
        </p:nvCxnSpPr>
        <p:spPr>
          <a:xfrm rot="10800000" flipH="1">
            <a:off x="4721655" y="4039820"/>
            <a:ext cx="339344" cy="476"/>
          </a:xfrm>
          <a:prstGeom prst="straightConnector1">
            <a:avLst/>
          </a:prstGeom>
          <a:noFill/>
          <a:ln w="28575" cap="flat" cmpd="sng">
            <a:solidFill>
              <a:schemeClr val="dk1"/>
            </a:solidFill>
            <a:prstDash val="solid"/>
            <a:miter lim="800000"/>
            <a:headEnd type="none" w="sm" len="sm"/>
            <a:tailEnd type="stealth" w="med" len="med"/>
          </a:ln>
        </p:spPr>
      </p:cxnSp>
      <p:cxnSp>
        <p:nvCxnSpPr>
          <p:cNvPr id="359" name="Google Shape;359;p31"/>
          <p:cNvCxnSpPr/>
          <p:nvPr/>
        </p:nvCxnSpPr>
        <p:spPr>
          <a:xfrm>
            <a:off x="7928461" y="3581705"/>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60" name="Google Shape;360;p31"/>
          <p:cNvCxnSpPr/>
          <p:nvPr/>
        </p:nvCxnSpPr>
        <p:spPr>
          <a:xfrm>
            <a:off x="7928460" y="3123591"/>
            <a:ext cx="0" cy="3206805"/>
          </a:xfrm>
          <a:prstGeom prst="straightConnector1">
            <a:avLst/>
          </a:prstGeom>
          <a:noFill/>
          <a:ln w="28575" cap="flat" cmpd="sng">
            <a:solidFill>
              <a:schemeClr val="dk1"/>
            </a:solidFill>
            <a:prstDash val="solid"/>
            <a:miter lim="800000"/>
            <a:headEnd type="none" w="sm" len="sm"/>
            <a:tailEnd type="none" w="sm" len="sm"/>
          </a:ln>
        </p:spPr>
      </p:cxnSp>
      <p:cxnSp>
        <p:nvCxnSpPr>
          <p:cNvPr id="361" name="Google Shape;361;p31"/>
          <p:cNvCxnSpPr/>
          <p:nvPr/>
        </p:nvCxnSpPr>
        <p:spPr>
          <a:xfrm>
            <a:off x="1667555" y="3123590"/>
            <a:ext cx="0" cy="2748690"/>
          </a:xfrm>
          <a:prstGeom prst="straightConnector1">
            <a:avLst/>
          </a:prstGeom>
          <a:noFill/>
          <a:ln w="28575" cap="flat" cmpd="sng">
            <a:solidFill>
              <a:schemeClr val="dk1"/>
            </a:solidFill>
            <a:prstDash val="solid"/>
            <a:miter lim="800000"/>
            <a:headEnd type="none" w="sm" len="sm"/>
            <a:tailEnd type="none" w="sm" len="sm"/>
          </a:ln>
        </p:spPr>
      </p:cxnSp>
      <p:cxnSp>
        <p:nvCxnSpPr>
          <p:cNvPr id="362" name="Google Shape;362;p31"/>
          <p:cNvCxnSpPr/>
          <p:nvPr/>
        </p:nvCxnSpPr>
        <p:spPr>
          <a:xfrm>
            <a:off x="4721655" y="3123591"/>
            <a:ext cx="0" cy="2901395"/>
          </a:xfrm>
          <a:prstGeom prst="straightConnector1">
            <a:avLst/>
          </a:prstGeom>
          <a:noFill/>
          <a:ln w="28575" cap="flat" cmpd="sng">
            <a:solidFill>
              <a:schemeClr val="dk1"/>
            </a:solidFill>
            <a:prstDash val="solid"/>
            <a:miter lim="800000"/>
            <a:headEnd type="none" w="sm" len="sm"/>
            <a:tailEnd type="none" w="sm" len="sm"/>
          </a:ln>
        </p:spPr>
      </p:cxnSp>
      <p:cxnSp>
        <p:nvCxnSpPr>
          <p:cNvPr id="363" name="Google Shape;363;p31"/>
          <p:cNvCxnSpPr/>
          <p:nvPr/>
        </p:nvCxnSpPr>
        <p:spPr>
          <a:xfrm>
            <a:off x="7928461" y="4497935"/>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64" name="Google Shape;364;p31"/>
          <p:cNvCxnSpPr/>
          <p:nvPr/>
        </p:nvCxnSpPr>
        <p:spPr>
          <a:xfrm>
            <a:off x="7928461" y="5261460"/>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65" name="Google Shape;365;p31"/>
          <p:cNvCxnSpPr/>
          <p:nvPr/>
        </p:nvCxnSpPr>
        <p:spPr>
          <a:xfrm>
            <a:off x="7928461" y="6330395"/>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66" name="Google Shape;366;p31"/>
          <p:cNvCxnSpPr/>
          <p:nvPr/>
        </p:nvCxnSpPr>
        <p:spPr>
          <a:xfrm>
            <a:off x="1667555" y="5872280"/>
            <a:ext cx="305410" cy="0"/>
          </a:xfrm>
          <a:prstGeom prst="straightConnector1">
            <a:avLst/>
          </a:prstGeom>
          <a:noFill/>
          <a:ln w="28575" cap="flat" cmpd="sng">
            <a:solidFill>
              <a:schemeClr val="dk1"/>
            </a:solidFill>
            <a:prstDash val="solid"/>
            <a:miter lim="800000"/>
            <a:headEnd type="none" w="sm" len="sm"/>
            <a:tailEnd type="stealth" w="med" len="med"/>
          </a:ln>
        </p:spPr>
      </p:cxnSp>
      <p:cxnSp>
        <p:nvCxnSpPr>
          <p:cNvPr id="367" name="Google Shape;367;p31"/>
          <p:cNvCxnSpPr/>
          <p:nvPr/>
        </p:nvCxnSpPr>
        <p:spPr>
          <a:xfrm>
            <a:off x="1667555" y="4956050"/>
            <a:ext cx="305410" cy="0"/>
          </a:xfrm>
          <a:prstGeom prst="straightConnector1">
            <a:avLst/>
          </a:prstGeom>
          <a:noFill/>
          <a:ln w="28575" cap="flat" cmpd="sng">
            <a:solidFill>
              <a:schemeClr val="dk1"/>
            </a:solidFill>
            <a:prstDash val="solid"/>
            <a:miter lim="800000"/>
            <a:headEnd type="none" w="sm" len="sm"/>
            <a:tailEnd type="stealth" w="med" len="med"/>
          </a:ln>
        </p:spPr>
      </p:cxnSp>
      <p:pic>
        <p:nvPicPr>
          <p:cNvPr id="368" name="Google Shape;368;p31"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69" name="Google Shape;369;p31"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p:nvPr/>
        </p:nvSpPr>
        <p:spPr>
          <a:xfrm>
            <a:off x="5134708" y="1319983"/>
            <a:ext cx="6791681" cy="4042092"/>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3200"/>
              <a:buFont typeface="Arial"/>
              <a:buChar char="•"/>
            </a:pPr>
            <a:r>
              <a:rPr lang="hi" sz="2400" dirty="0">
                <a:solidFill>
                  <a:schemeClr val="dk1"/>
                </a:solidFill>
                <a:latin typeface="Open Sans"/>
                <a:ea typeface="Open Sans"/>
                <a:cs typeface="Open Sans"/>
                <a:sym typeface="Open Sans"/>
              </a:rPr>
              <a:t>ऐसी आपदाओं के कारण भारत सरकार को आपदा प्रबंधन योजना तैयार करनी पड़ी और देश में आपदाओं से निपटने के लिए एक संस्थागत तंत्र स्थापित करना पड़ा ।</a:t>
            </a:r>
            <a:endParaRPr sz="2400" dirty="0">
              <a:solidFill>
                <a:schemeClr val="dk1"/>
              </a:solidFill>
              <a:latin typeface="Open Sans"/>
              <a:ea typeface="Open Sans"/>
              <a:cs typeface="Open Sans"/>
              <a:sym typeface="Open Sans"/>
            </a:endParaRPr>
          </a:p>
          <a:p>
            <a:pPr marL="342900" marR="0" lvl="0" indent="-342900" algn="just" rtl="0">
              <a:spcBef>
                <a:spcPts val="1000"/>
              </a:spcBef>
              <a:spcAft>
                <a:spcPts val="0"/>
              </a:spcAft>
              <a:buClr>
                <a:schemeClr val="dk1"/>
              </a:buClr>
              <a:buSzPts val="2800"/>
              <a:buFont typeface="Arial"/>
              <a:buChar char="•"/>
            </a:pPr>
            <a:r>
              <a:rPr lang="hi" sz="2400" dirty="0">
                <a:solidFill>
                  <a:schemeClr val="dk1"/>
                </a:solidFill>
                <a:latin typeface="Open Sans"/>
                <a:ea typeface="Open Sans"/>
                <a:cs typeface="Open Sans"/>
                <a:sym typeface="Open Sans"/>
              </a:rPr>
              <a:t>26</a:t>
            </a:r>
            <a:r>
              <a:rPr lang="hi" sz="2400" baseline="30000" dirty="0">
                <a:solidFill>
                  <a:schemeClr val="dk1"/>
                </a:solidFill>
                <a:latin typeface="Open Sans"/>
                <a:ea typeface="Open Sans"/>
                <a:cs typeface="Open Sans"/>
                <a:sym typeface="Open Sans"/>
              </a:rPr>
              <a:t> </a:t>
            </a:r>
            <a:r>
              <a:rPr lang="hi" sz="2400" dirty="0">
                <a:solidFill>
                  <a:schemeClr val="dk1"/>
                </a:solidFill>
                <a:latin typeface="Open Sans"/>
                <a:ea typeface="Open Sans"/>
                <a:cs typeface="Open Sans"/>
                <a:sym typeface="Open Sans"/>
              </a:rPr>
              <a:t>दिसंबर 2005 को डिजास्टर मैनेजमेंट (DM) एक्ट संसद द्वारा पारित किया गया था</a:t>
            </a:r>
            <a:endParaRPr sz="2400" dirty="0"/>
          </a:p>
          <a:p>
            <a:pPr marL="342900" marR="0" lvl="0" indent="-342900" algn="l" rtl="0">
              <a:spcBef>
                <a:spcPts val="1000"/>
              </a:spcBef>
              <a:spcAft>
                <a:spcPts val="0"/>
              </a:spcAft>
              <a:buClr>
                <a:schemeClr val="dk1"/>
              </a:buClr>
              <a:buSzPts val="3200"/>
              <a:buFont typeface="Arial"/>
              <a:buChar char="•"/>
            </a:pPr>
            <a:r>
              <a:rPr lang="hi" sz="2400" dirty="0">
                <a:solidFill>
                  <a:schemeClr val="dk1"/>
                </a:solidFill>
                <a:latin typeface="Open Sans"/>
                <a:ea typeface="Open Sans"/>
                <a:cs typeface="Open Sans"/>
                <a:sym typeface="Open Sans"/>
              </a:rPr>
              <a:t>आपदा प्रबंधन अधिनियम के अध्याय-VIII, धारा-44(1) मे किसी संकटपूर्ण स्थिति या आपदा के लिए विशेषज्ञ प्रतिक्रिया के उद्देश्य से एन.डी.आर.एफ बल का गठन किया गया था </a:t>
            </a:r>
            <a:endParaRPr sz="2400" dirty="0">
              <a:solidFill>
                <a:schemeClr val="dk1"/>
              </a:solidFill>
              <a:latin typeface="Open Sans"/>
              <a:ea typeface="Open Sans"/>
              <a:cs typeface="Open Sans"/>
              <a:sym typeface="Open Sans"/>
            </a:endParaRPr>
          </a:p>
        </p:txBody>
      </p:sp>
      <p:sp>
        <p:nvSpPr>
          <p:cNvPr id="99" name="Google Shape;99;p14"/>
          <p:cNvSpPr txBox="1"/>
          <p:nvPr/>
        </p:nvSpPr>
        <p:spPr>
          <a:xfrm>
            <a:off x="88777" y="2405852"/>
            <a:ext cx="4563123" cy="1924175"/>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4000"/>
              <a:buFont typeface="Open Sans"/>
              <a:buNone/>
            </a:pPr>
            <a:r>
              <a:rPr lang="hi" sz="4000" b="1" u="sng" dirty="0">
                <a:solidFill>
                  <a:srgbClr val="FF0000"/>
                </a:solidFill>
                <a:latin typeface="Open Sans"/>
                <a:ea typeface="Open Sans"/>
                <a:cs typeface="Open Sans"/>
                <a:sym typeface="Open Sans"/>
              </a:rPr>
              <a:t>एन.डी.आर.एफ का   </a:t>
            </a:r>
            <a:endParaRPr dirty="0"/>
          </a:p>
          <a:p>
            <a:pPr marL="0" marR="0" lvl="0" indent="0" algn="ctr" rtl="0">
              <a:spcBef>
                <a:spcPts val="0"/>
              </a:spcBef>
              <a:spcAft>
                <a:spcPts val="0"/>
              </a:spcAft>
              <a:buClr>
                <a:srgbClr val="FF0000"/>
              </a:buClr>
              <a:buSzPts val="4000"/>
              <a:buFont typeface="Open Sans"/>
              <a:buNone/>
            </a:pPr>
            <a:r>
              <a:rPr lang="hi" sz="4000" b="1" u="sng" dirty="0">
                <a:solidFill>
                  <a:srgbClr val="FF0000"/>
                </a:solidFill>
                <a:latin typeface="Open Sans"/>
                <a:ea typeface="Open Sans"/>
                <a:cs typeface="Open Sans"/>
                <a:sym typeface="Open Sans"/>
              </a:rPr>
              <a:t>गठन</a:t>
            </a:r>
            <a:endParaRPr sz="4000" b="1" u="sng" dirty="0">
              <a:solidFill>
                <a:srgbClr val="FF0000"/>
              </a:solidFill>
              <a:latin typeface="Open Sans"/>
              <a:ea typeface="Open Sans"/>
              <a:cs typeface="Open Sans"/>
              <a:sym typeface="Open Sans"/>
            </a:endParaRPr>
          </a:p>
        </p:txBody>
      </p:sp>
      <p:pic>
        <p:nvPicPr>
          <p:cNvPr id="100" name="Google Shape;100;p14"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01" name="Google Shape;101;p14"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p:nvPr/>
        </p:nvSpPr>
        <p:spPr>
          <a:xfrm>
            <a:off x="654756" y="3014266"/>
            <a:ext cx="4297071" cy="1323439"/>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dirty="0">
                <a:solidFill>
                  <a:srgbClr val="FF0000"/>
                </a:solidFill>
                <a:latin typeface="Open Sans"/>
                <a:ea typeface="Open Sans"/>
                <a:cs typeface="Open Sans"/>
                <a:sym typeface="Open Sans"/>
              </a:rPr>
              <a:t>प्रशिक्षण: एन.डी.आर.एफ</a:t>
            </a:r>
            <a:endParaRPr sz="4000" b="1" u="sng" dirty="0">
              <a:solidFill>
                <a:srgbClr val="FF0000"/>
              </a:solidFill>
              <a:latin typeface="Open Sans"/>
              <a:ea typeface="Open Sans"/>
              <a:cs typeface="Open Sans"/>
              <a:sym typeface="Open Sans"/>
            </a:endParaRPr>
          </a:p>
        </p:txBody>
      </p:sp>
      <p:sp>
        <p:nvSpPr>
          <p:cNvPr id="375" name="Google Shape;375;p32"/>
          <p:cNvSpPr txBox="1"/>
          <p:nvPr/>
        </p:nvSpPr>
        <p:spPr>
          <a:xfrm>
            <a:off x="5565423" y="1625598"/>
            <a:ext cx="5350934" cy="4131736"/>
          </a:xfrm>
          <a:prstGeom prst="rect">
            <a:avLst/>
          </a:prstGeom>
          <a:solidFill>
            <a:schemeClr val="lt1"/>
          </a:solidFill>
          <a:ln w="19050" cap="flat" cmpd="sng">
            <a:solidFill>
              <a:srgbClr val="00FF00"/>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574675" marR="0" lvl="0" indent="-514350" algn="just" rtl="0">
              <a:spcBef>
                <a:spcPts val="0"/>
              </a:spcBef>
              <a:spcAft>
                <a:spcPts val="0"/>
              </a:spcAft>
              <a:buClr>
                <a:schemeClr val="dk1"/>
              </a:buClr>
              <a:buSzPts val="3640"/>
              <a:buFont typeface="Arial"/>
              <a:buChar char="•"/>
            </a:pPr>
            <a:r>
              <a:rPr lang="hi" sz="2800">
                <a:solidFill>
                  <a:schemeClr val="dk1"/>
                </a:solidFill>
                <a:latin typeface="Open Sans"/>
                <a:ea typeface="Open Sans"/>
                <a:cs typeface="Open Sans"/>
                <a:sym typeface="Open Sans"/>
              </a:rPr>
              <a:t>एम.एफ.आर</a:t>
            </a:r>
            <a:endParaRPr/>
          </a:p>
          <a:p>
            <a:pPr marL="574675" marR="0" lvl="0" indent="-514350" algn="just" rtl="0">
              <a:spcBef>
                <a:spcPts val="1000"/>
              </a:spcBef>
              <a:spcAft>
                <a:spcPts val="0"/>
              </a:spcAft>
              <a:buClr>
                <a:schemeClr val="dk1"/>
              </a:buClr>
              <a:buSzPts val="3640"/>
              <a:buFont typeface="Arial"/>
              <a:buChar char="•"/>
            </a:pPr>
            <a:r>
              <a:rPr lang="hi" sz="2800">
                <a:solidFill>
                  <a:schemeClr val="dk1"/>
                </a:solidFill>
                <a:latin typeface="Open Sans"/>
                <a:ea typeface="Open Sans"/>
                <a:cs typeface="Open Sans"/>
                <a:sym typeface="Open Sans"/>
              </a:rPr>
              <a:t>सी.एस.एस.आर</a:t>
            </a:r>
            <a:endParaRPr/>
          </a:p>
          <a:p>
            <a:pPr marL="574675" marR="0" lvl="0" indent="-514350" algn="just" rtl="0">
              <a:spcBef>
                <a:spcPts val="1000"/>
              </a:spcBef>
              <a:spcAft>
                <a:spcPts val="0"/>
              </a:spcAft>
              <a:buClr>
                <a:schemeClr val="dk1"/>
              </a:buClr>
              <a:buSzPts val="3640"/>
              <a:buFont typeface="Arial"/>
              <a:buChar char="•"/>
            </a:pPr>
            <a:r>
              <a:rPr lang="hi" sz="2800">
                <a:solidFill>
                  <a:schemeClr val="dk1"/>
                </a:solidFill>
                <a:latin typeface="Open Sans"/>
                <a:ea typeface="Open Sans"/>
                <a:cs typeface="Open Sans"/>
                <a:sym typeface="Open Sans"/>
              </a:rPr>
              <a:t>सी.बी.आर.एन आपातकाल</a:t>
            </a:r>
            <a:endParaRPr/>
          </a:p>
          <a:p>
            <a:pPr marL="574675" marR="0" lvl="0" indent="-514350" algn="just" rtl="0">
              <a:spcBef>
                <a:spcPts val="1000"/>
              </a:spcBef>
              <a:spcAft>
                <a:spcPts val="0"/>
              </a:spcAft>
              <a:buClr>
                <a:schemeClr val="dk1"/>
              </a:buClr>
              <a:buSzPts val="3640"/>
              <a:buFont typeface="Arial"/>
              <a:buChar char="•"/>
            </a:pPr>
            <a:r>
              <a:rPr lang="hi" sz="2800">
                <a:solidFill>
                  <a:schemeClr val="dk1"/>
                </a:solidFill>
                <a:latin typeface="Open Sans"/>
                <a:ea typeface="Open Sans"/>
                <a:cs typeface="Open Sans"/>
                <a:sym typeface="Open Sans"/>
              </a:rPr>
              <a:t>हेली-स्लिथरिंग</a:t>
            </a:r>
            <a:endParaRPr/>
          </a:p>
          <a:p>
            <a:pPr marL="574675" marR="0" lvl="0" indent="-514350" algn="just" rtl="0">
              <a:spcBef>
                <a:spcPts val="1000"/>
              </a:spcBef>
              <a:spcAft>
                <a:spcPts val="0"/>
              </a:spcAft>
              <a:buClr>
                <a:schemeClr val="dk1"/>
              </a:buClr>
              <a:buSzPts val="3640"/>
              <a:buFont typeface="Arial"/>
              <a:buChar char="•"/>
            </a:pPr>
            <a:r>
              <a:rPr lang="hi" sz="2800">
                <a:solidFill>
                  <a:schemeClr val="dk1"/>
                </a:solidFill>
                <a:latin typeface="Open Sans"/>
                <a:ea typeface="Open Sans"/>
                <a:cs typeface="Open Sans"/>
                <a:sym typeface="Open Sans"/>
              </a:rPr>
              <a:t>सतह और पानी के नीचे बचाव तकनीक</a:t>
            </a:r>
            <a:endParaRPr/>
          </a:p>
          <a:p>
            <a:pPr marL="574675" marR="0" lvl="0" indent="-514350" algn="just" rtl="0">
              <a:spcBef>
                <a:spcPts val="1000"/>
              </a:spcBef>
              <a:spcAft>
                <a:spcPts val="0"/>
              </a:spcAft>
              <a:buClr>
                <a:schemeClr val="dk1"/>
              </a:buClr>
              <a:buSzPts val="3640"/>
              <a:buFont typeface="Arial"/>
              <a:buChar char="•"/>
            </a:pPr>
            <a:r>
              <a:rPr lang="hi" sz="2800">
                <a:solidFill>
                  <a:schemeClr val="dk1"/>
                </a:solidFill>
                <a:latin typeface="Open Sans"/>
                <a:ea typeface="Open Sans"/>
                <a:cs typeface="Open Sans"/>
                <a:sym typeface="Open Sans"/>
              </a:rPr>
              <a:t>पशु बचाव तकनीकें</a:t>
            </a:r>
            <a:endParaRPr/>
          </a:p>
        </p:txBody>
      </p:sp>
      <p:pic>
        <p:nvPicPr>
          <p:cNvPr id="376" name="Google Shape;376;p32" descr="A logo with text on it&#10;&#10;AI-generated content may be incorrect."/>
          <p:cNvPicPr preferRelativeResize="0"/>
          <p:nvPr/>
        </p:nvPicPr>
        <p:blipFill rotWithShape="1">
          <a:blip r:embed="rId3">
            <a:alphaModFix/>
          </a:blip>
          <a:srcRect/>
          <a:stretch/>
        </p:blipFill>
        <p:spPr>
          <a:xfrm>
            <a:off x="150597" y="164562"/>
            <a:ext cx="1047823" cy="936104"/>
          </a:xfrm>
          <a:prstGeom prst="rect">
            <a:avLst/>
          </a:prstGeom>
          <a:noFill/>
          <a:ln>
            <a:noFill/>
          </a:ln>
        </p:spPr>
      </p:pic>
      <p:pic>
        <p:nvPicPr>
          <p:cNvPr id="377" name="Google Shape;377;p32" descr="C:\Users\Acer\Downloads\WhatsApp Image 2025-09-04 at 17.24.38 (3).jpeg"/>
          <p:cNvPicPr preferRelativeResize="0"/>
          <p:nvPr/>
        </p:nvPicPr>
        <p:blipFill rotWithShape="1">
          <a:blip r:embed="rId4">
            <a:alphaModFix/>
          </a:blip>
          <a:srcRect/>
          <a:stretch/>
        </p:blipFill>
        <p:spPr>
          <a:xfrm>
            <a:off x="10948189" y="99126"/>
            <a:ext cx="1080120" cy="100154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p:nvPr/>
        </p:nvSpPr>
        <p:spPr>
          <a:xfrm>
            <a:off x="210097" y="2101175"/>
            <a:ext cx="4282004" cy="1323439"/>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एन.डी.आर.एफ: उपकरण</a:t>
            </a:r>
            <a:endParaRPr/>
          </a:p>
        </p:txBody>
      </p:sp>
      <p:sp>
        <p:nvSpPr>
          <p:cNvPr id="383" name="Google Shape;383;p33"/>
          <p:cNvSpPr/>
          <p:nvPr/>
        </p:nvSpPr>
        <p:spPr>
          <a:xfrm>
            <a:off x="5247250" y="1538463"/>
            <a:ext cx="6710288" cy="3831818"/>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hi" sz="2400">
                <a:solidFill>
                  <a:schemeClr val="dk1"/>
                </a:solidFill>
                <a:latin typeface="Open Sans"/>
                <a:ea typeface="Open Sans"/>
                <a:cs typeface="Open Sans"/>
                <a:sym typeface="Open Sans"/>
              </a:rPr>
              <a:t>प्रत्येक एनडीआरएफ इकाई INSARAG मानक के अनुसार 310 अत्याधुनिक उपकरणों से सुसज्जित है।</a:t>
            </a:r>
            <a:endParaRPr/>
          </a:p>
          <a:p>
            <a:pPr marL="796925" marR="0" lvl="3" indent="-509588" algn="just" rtl="0">
              <a:spcBef>
                <a:spcPts val="1800"/>
              </a:spcBef>
              <a:spcAft>
                <a:spcPts val="0"/>
              </a:spcAft>
              <a:buClr>
                <a:schemeClr val="dk1"/>
              </a:buClr>
              <a:buSzPts val="2400"/>
              <a:buFont typeface="Arial"/>
              <a:buChar char="•"/>
            </a:pPr>
            <a:r>
              <a:rPr lang="hi" sz="2400" b="0" i="0" u="none" strike="noStrike" cap="none">
                <a:solidFill>
                  <a:schemeClr val="dk1"/>
                </a:solidFill>
                <a:latin typeface="Open Sans"/>
                <a:ea typeface="Open Sans"/>
                <a:cs typeface="Open Sans"/>
                <a:sym typeface="Open Sans"/>
              </a:rPr>
              <a:t>सी.एस.एस.आर. (भूकंप) : </a:t>
            </a:r>
            <a:r>
              <a:rPr lang="hi" sz="2400" b="0" i="0" u="none" strike="noStrike" cap="none">
                <a:solidFill>
                  <a:srgbClr val="C00000"/>
                </a:solidFill>
                <a:latin typeface="Open Sans"/>
                <a:ea typeface="Open Sans"/>
                <a:cs typeface="Open Sans"/>
                <a:sym typeface="Open Sans"/>
              </a:rPr>
              <a:t>124 उपकरण</a:t>
            </a:r>
            <a:endParaRPr/>
          </a:p>
          <a:p>
            <a:pPr marL="796925" marR="0" lvl="3" indent="-509588" algn="just" rtl="0">
              <a:spcBef>
                <a:spcPts val="1800"/>
              </a:spcBef>
              <a:spcAft>
                <a:spcPts val="0"/>
              </a:spcAft>
              <a:buClr>
                <a:schemeClr val="dk1"/>
              </a:buClr>
              <a:buSzPts val="2400"/>
              <a:buFont typeface="Arial"/>
              <a:buChar char="•"/>
            </a:pPr>
            <a:r>
              <a:rPr lang="hi" sz="2400" b="0" i="0" u="none" strike="noStrike" cap="none">
                <a:solidFill>
                  <a:schemeClr val="dk1"/>
                </a:solidFill>
                <a:latin typeface="Open Sans"/>
                <a:ea typeface="Open Sans"/>
                <a:cs typeface="Open Sans"/>
                <a:sym typeface="Open Sans"/>
              </a:rPr>
              <a:t>जल बचाव/गोताखोरी: </a:t>
            </a:r>
            <a:r>
              <a:rPr lang="hi" sz="2400" b="0" i="0" u="none" strike="noStrike" cap="none">
                <a:solidFill>
                  <a:srgbClr val="C00000"/>
                </a:solidFill>
                <a:latin typeface="Open Sans"/>
                <a:ea typeface="Open Sans"/>
                <a:cs typeface="Open Sans"/>
                <a:sym typeface="Open Sans"/>
              </a:rPr>
              <a:t>12 उपकरण</a:t>
            </a:r>
            <a:endParaRPr/>
          </a:p>
          <a:p>
            <a:pPr marL="796925" marR="0" lvl="3" indent="-509588" algn="just" rtl="0">
              <a:spcBef>
                <a:spcPts val="1800"/>
              </a:spcBef>
              <a:spcAft>
                <a:spcPts val="0"/>
              </a:spcAft>
              <a:buClr>
                <a:schemeClr val="dk1"/>
              </a:buClr>
              <a:buSzPts val="2400"/>
              <a:buFont typeface="Arial"/>
              <a:buChar char="•"/>
            </a:pPr>
            <a:r>
              <a:rPr lang="hi" sz="2400" b="0" i="0" u="none" strike="noStrike" cap="none">
                <a:solidFill>
                  <a:schemeClr val="dk1"/>
                </a:solidFill>
                <a:latin typeface="Open Sans"/>
                <a:ea typeface="Open Sans"/>
                <a:cs typeface="Open Sans"/>
                <a:sym typeface="Open Sans"/>
              </a:rPr>
              <a:t>पर्वतारोहण / उच्च-ऊंचाई बचाव: </a:t>
            </a:r>
            <a:r>
              <a:rPr lang="hi" sz="2400" b="0" i="0" u="none" strike="noStrike" cap="none">
                <a:solidFill>
                  <a:srgbClr val="C00000"/>
                </a:solidFill>
                <a:latin typeface="Open Sans"/>
                <a:ea typeface="Open Sans"/>
                <a:cs typeface="Open Sans"/>
                <a:sym typeface="Open Sans"/>
              </a:rPr>
              <a:t>16 उपकरण</a:t>
            </a:r>
            <a:endParaRPr/>
          </a:p>
          <a:p>
            <a:pPr marL="796925" marR="0" lvl="3" indent="-509588" algn="just" rtl="0">
              <a:spcBef>
                <a:spcPts val="1800"/>
              </a:spcBef>
              <a:spcAft>
                <a:spcPts val="0"/>
              </a:spcAft>
              <a:buClr>
                <a:schemeClr val="dk1"/>
              </a:buClr>
              <a:buSzPts val="2400"/>
              <a:buFont typeface="Arial"/>
              <a:buChar char="•"/>
            </a:pPr>
            <a:r>
              <a:rPr lang="hi" sz="2400" b="0" i="0" u="none" strike="noStrike" cap="none">
                <a:solidFill>
                  <a:schemeClr val="dk1"/>
                </a:solidFill>
                <a:latin typeface="Open Sans"/>
                <a:ea typeface="Open Sans"/>
                <a:cs typeface="Open Sans"/>
                <a:sym typeface="Open Sans"/>
              </a:rPr>
              <a:t>मेडिकल फर्स्ट रिस्पांस: </a:t>
            </a:r>
            <a:r>
              <a:rPr lang="hi" sz="2400" b="0" i="0" u="none" strike="noStrike" cap="none">
                <a:solidFill>
                  <a:srgbClr val="C00000"/>
                </a:solidFill>
                <a:latin typeface="Open Sans"/>
                <a:ea typeface="Open Sans"/>
                <a:cs typeface="Open Sans"/>
                <a:sym typeface="Open Sans"/>
              </a:rPr>
              <a:t>112 उपकरण</a:t>
            </a:r>
            <a:endParaRPr/>
          </a:p>
          <a:p>
            <a:pPr marL="796925" marR="0" lvl="3" indent="-509588" algn="just" rtl="0">
              <a:spcBef>
                <a:spcPts val="1800"/>
              </a:spcBef>
              <a:spcAft>
                <a:spcPts val="0"/>
              </a:spcAft>
              <a:buClr>
                <a:schemeClr val="dk1"/>
              </a:buClr>
              <a:buSzPts val="2400"/>
              <a:buFont typeface="Arial"/>
              <a:buChar char="•"/>
            </a:pPr>
            <a:r>
              <a:rPr lang="hi" sz="2400" b="0" i="0" u="none" strike="noStrike" cap="none">
                <a:solidFill>
                  <a:schemeClr val="dk1"/>
                </a:solidFill>
                <a:latin typeface="Open Sans"/>
                <a:ea typeface="Open Sans"/>
                <a:cs typeface="Open Sans"/>
                <a:sym typeface="Open Sans"/>
              </a:rPr>
              <a:t>सी.बी.आर.एन आपात स्थिति: </a:t>
            </a:r>
            <a:r>
              <a:rPr lang="hi" sz="2400" b="0" i="0" u="none" strike="noStrike" cap="none">
                <a:solidFill>
                  <a:srgbClr val="C00000"/>
                </a:solidFill>
                <a:latin typeface="Open Sans"/>
                <a:ea typeface="Open Sans"/>
                <a:cs typeface="Open Sans"/>
                <a:sym typeface="Open Sans"/>
              </a:rPr>
              <a:t>46 उपकरण</a:t>
            </a:r>
            <a:endParaRPr sz="2400" b="0" i="0" u="none" strike="noStrike" cap="none">
              <a:solidFill>
                <a:srgbClr val="C00000"/>
              </a:solidFill>
              <a:latin typeface="Open Sans"/>
              <a:ea typeface="Open Sans"/>
              <a:cs typeface="Open Sans"/>
              <a:sym typeface="Open Sans"/>
            </a:endParaRPr>
          </a:p>
        </p:txBody>
      </p:sp>
      <p:pic>
        <p:nvPicPr>
          <p:cNvPr id="384" name="Google Shape;384;p33"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85" name="Google Shape;385;p33"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p:nvPr/>
        </p:nvSpPr>
        <p:spPr>
          <a:xfrm>
            <a:off x="1122743" y="2452509"/>
            <a:ext cx="10539373" cy="707886"/>
          </a:xfrm>
          <a:prstGeom prst="rect">
            <a:avLst/>
          </a:prstGeom>
          <a:solidFill>
            <a:srgbClr val="002060"/>
          </a:solidFill>
          <a:ln>
            <a:noFill/>
          </a:ln>
        </p:spPr>
        <p:txBody>
          <a:bodyPr spcFirstLastPara="1" wrap="square" lIns="91425" tIns="45700" rIns="91425" bIns="45700" anchor="t" anchorCtr="0">
            <a:noAutofit/>
          </a:bodyPr>
          <a:lstStyle/>
          <a:p>
            <a:pPr marL="0" marR="0" lvl="0" indent="457200" algn="ctr" rtl="0">
              <a:spcBef>
                <a:spcPts val="0"/>
              </a:spcBef>
              <a:spcAft>
                <a:spcPts val="0"/>
              </a:spcAft>
              <a:buNone/>
            </a:pPr>
            <a:r>
              <a:rPr lang="hi" sz="4000" b="1" u="sng">
                <a:solidFill>
                  <a:srgbClr val="FF0000"/>
                </a:solidFill>
                <a:latin typeface="Open Sans"/>
                <a:ea typeface="Open Sans"/>
                <a:cs typeface="Open Sans"/>
                <a:sym typeface="Open Sans"/>
              </a:rPr>
              <a:t>एन.डी.आर.एफ द्वारा विदेश में आपदा प्रतिक्रिया</a:t>
            </a:r>
            <a:endParaRPr sz="1800" b="1">
              <a:solidFill>
                <a:srgbClr val="FF0000"/>
              </a:solidFill>
              <a:latin typeface="Open Sans"/>
              <a:ea typeface="Open Sans"/>
              <a:cs typeface="Open Sans"/>
              <a:sym typeface="Open Sans"/>
            </a:endParaRPr>
          </a:p>
        </p:txBody>
      </p:sp>
      <p:pic>
        <p:nvPicPr>
          <p:cNvPr id="391" name="Google Shape;391;p34"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92" name="Google Shape;392;p34"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p:nvPr/>
        </p:nvSpPr>
        <p:spPr>
          <a:xfrm>
            <a:off x="683171" y="2783864"/>
            <a:ext cx="3705949" cy="1938992"/>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dirty="0">
                <a:solidFill>
                  <a:srgbClr val="FF0000"/>
                </a:solidFill>
                <a:latin typeface="Open Sans"/>
                <a:ea typeface="Open Sans"/>
                <a:cs typeface="Open Sans"/>
                <a:sym typeface="Open Sans"/>
              </a:rPr>
              <a:t>पहला अंतर्राष्ट्रीय प्रतिक्रिया अभियान</a:t>
            </a:r>
            <a:endParaRPr dirty="0"/>
          </a:p>
        </p:txBody>
      </p:sp>
      <p:sp>
        <p:nvSpPr>
          <p:cNvPr id="398" name="Google Shape;398;p35"/>
          <p:cNvSpPr/>
          <p:nvPr/>
        </p:nvSpPr>
        <p:spPr>
          <a:xfrm>
            <a:off x="5249333" y="1276150"/>
            <a:ext cx="6259495" cy="4985980"/>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C00000"/>
              </a:buClr>
              <a:buSzPts val="2400"/>
              <a:buFont typeface="Arial"/>
              <a:buChar char="•"/>
            </a:pPr>
            <a:r>
              <a:rPr lang="hi" sz="2400" b="1">
                <a:solidFill>
                  <a:srgbClr val="C00000"/>
                </a:solidFill>
                <a:latin typeface="Open Sans"/>
                <a:ea typeface="Open Sans"/>
                <a:cs typeface="Open Sans"/>
                <a:sym typeface="Open Sans"/>
              </a:rPr>
              <a:t>11 मार्च, 2011 </a:t>
            </a:r>
            <a:r>
              <a:rPr lang="hi" sz="2400">
                <a:solidFill>
                  <a:schemeClr val="dk1"/>
                </a:solidFill>
                <a:latin typeface="Open Sans"/>
                <a:ea typeface="Open Sans"/>
                <a:cs typeface="Open Sans"/>
                <a:sym typeface="Open Sans"/>
              </a:rPr>
              <a:t>– जापान पर तिहरी आपदा (भूकंप, सुनामी और परमाणु रिसाव) आई।</a:t>
            </a:r>
            <a:endParaRPr/>
          </a:p>
          <a:p>
            <a:pPr marL="342900" marR="0" lvl="0" indent="-342900" algn="just" rtl="0">
              <a:spcBef>
                <a:spcPts val="12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एनडीआरएफ की एक टीम (46 कार्मिक) ओनागावा , जापान में तैनात।</a:t>
            </a:r>
            <a:endParaRPr/>
          </a:p>
          <a:p>
            <a:pPr marL="342900" marR="0" lvl="0" indent="-342900" algn="just" rtl="0">
              <a:spcBef>
                <a:spcPts val="12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शून्य से नीचे के तापमान में काम करते हुए, उन्होंने 7 शव और पचास मिलियन येन मूल्य की जापानी मुद्रा बरामद की।</a:t>
            </a:r>
            <a:endParaRPr/>
          </a:p>
          <a:p>
            <a:pPr marL="342900" marR="0" lvl="0" indent="-342900" algn="just" rtl="0">
              <a:spcBef>
                <a:spcPts val="12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एन.डी.आर.एफ. के अनुकरणीय समर्पण और करुणा की जापानी सरकार, लोगों, मीडिया और सबसे महत्वपूर्ण रूप से दोनों देशों के माननीय प्रधानमंत्रियों द्वारा व्यापक रूप से सराहना की गई।</a:t>
            </a:r>
            <a:endParaRPr/>
          </a:p>
        </p:txBody>
      </p:sp>
      <p:pic>
        <p:nvPicPr>
          <p:cNvPr id="399" name="Google Shape;399;p35" descr="A logo with text on it&#10;&#10;AI-generated content may be incorrect."/>
          <p:cNvPicPr preferRelativeResize="0"/>
          <p:nvPr/>
        </p:nvPicPr>
        <p:blipFill rotWithShape="1">
          <a:blip r:embed="rId3">
            <a:alphaModFix/>
          </a:blip>
          <a:srcRect/>
          <a:stretch/>
        </p:blipFill>
        <p:spPr>
          <a:xfrm>
            <a:off x="203398" y="84081"/>
            <a:ext cx="1054522" cy="936104"/>
          </a:xfrm>
          <a:prstGeom prst="rect">
            <a:avLst/>
          </a:prstGeom>
          <a:noFill/>
          <a:ln>
            <a:noFill/>
          </a:ln>
        </p:spPr>
      </p:pic>
      <p:pic>
        <p:nvPicPr>
          <p:cNvPr id="400" name="Google Shape;400;p35" descr="C:\Users\Acer\Downloads\WhatsApp Image 2025-09-04 at 17.24.38 (3).jpeg"/>
          <p:cNvPicPr preferRelativeResize="0"/>
          <p:nvPr/>
        </p:nvPicPr>
        <p:blipFill rotWithShape="1">
          <a:blip r:embed="rId4">
            <a:alphaModFix/>
          </a:blip>
          <a:srcRect/>
          <a:stretch/>
        </p:blipFill>
        <p:spPr>
          <a:xfrm>
            <a:off x="11001417" y="90653"/>
            <a:ext cx="1087025" cy="1001540"/>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6" descr="C:\Documents and Settings\Administrator\Desktop\KMS photo\Japan\NDRF Operation in Japan.jpg"/>
          <p:cNvPicPr preferRelativeResize="0"/>
          <p:nvPr/>
        </p:nvPicPr>
        <p:blipFill rotWithShape="1">
          <a:blip r:embed="rId3">
            <a:alphaModFix/>
          </a:blip>
          <a:srcRect/>
          <a:stretch/>
        </p:blipFill>
        <p:spPr>
          <a:xfrm>
            <a:off x="5244979" y="1331089"/>
            <a:ext cx="6608945" cy="5436258"/>
          </a:xfrm>
          <a:prstGeom prst="rect">
            <a:avLst/>
          </a:prstGeom>
          <a:noFill/>
          <a:ln>
            <a:noFill/>
          </a:ln>
        </p:spPr>
      </p:pic>
      <p:pic>
        <p:nvPicPr>
          <p:cNvPr id="406" name="Google Shape;406;p36" descr="A logo with text on it&#10;&#10;AI-generated content may be incorrect."/>
          <p:cNvPicPr preferRelativeResize="0"/>
          <p:nvPr/>
        </p:nvPicPr>
        <p:blipFill rotWithShape="1">
          <a:blip r:embed="rId4">
            <a:alphaModFix/>
          </a:blip>
          <a:srcRect/>
          <a:stretch/>
        </p:blipFill>
        <p:spPr>
          <a:xfrm>
            <a:off x="210096" y="84081"/>
            <a:ext cx="1047823" cy="936104"/>
          </a:xfrm>
          <a:prstGeom prst="rect">
            <a:avLst/>
          </a:prstGeom>
          <a:noFill/>
          <a:ln>
            <a:noFill/>
          </a:ln>
        </p:spPr>
      </p:pic>
      <p:pic>
        <p:nvPicPr>
          <p:cNvPr id="407" name="Google Shape;407;p36" descr="C:\Users\Acer\Downloads\WhatsApp Image 2025-09-04 at 17.24.38 (3).jpeg"/>
          <p:cNvPicPr preferRelativeResize="0"/>
          <p:nvPr/>
        </p:nvPicPr>
        <p:blipFill rotWithShape="1">
          <a:blip r:embed="rId5">
            <a:alphaModFix/>
          </a:blip>
          <a:srcRect/>
          <a:stretch/>
        </p:blipFill>
        <p:spPr>
          <a:xfrm>
            <a:off x="11008322" y="90653"/>
            <a:ext cx="1080120" cy="1001540"/>
          </a:xfrm>
          <a:prstGeom prst="rect">
            <a:avLst/>
          </a:prstGeom>
          <a:noFill/>
          <a:ln>
            <a:noFill/>
          </a:ln>
        </p:spPr>
      </p:pic>
      <p:sp>
        <p:nvSpPr>
          <p:cNvPr id="408" name="Google Shape;408;p36"/>
          <p:cNvSpPr/>
          <p:nvPr/>
        </p:nvSpPr>
        <p:spPr>
          <a:xfrm>
            <a:off x="393897" y="3202510"/>
            <a:ext cx="433284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dirty="0">
                <a:solidFill>
                  <a:srgbClr val="00B050"/>
                </a:solidFill>
                <a:latin typeface="Open Sans"/>
                <a:ea typeface="Open Sans"/>
                <a:cs typeface="Open Sans"/>
                <a:sym typeface="Open Sans"/>
              </a:rPr>
              <a:t>जापान ऑपरेशन, 2011</a:t>
            </a:r>
            <a:endParaRPr sz="4000" b="1" u="sng" dirty="0">
              <a:solidFill>
                <a:srgbClr val="00B050"/>
              </a:solidFill>
              <a:latin typeface="Open Sans"/>
              <a:ea typeface="Open Sans"/>
              <a:cs typeface="Open Sans"/>
              <a:sym typeface="Open Sans"/>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7"/>
          <p:cNvSpPr txBox="1">
            <a:spLocks noGrp="1"/>
          </p:cNvSpPr>
          <p:nvPr>
            <p:ph type="title"/>
          </p:nvPr>
        </p:nvSpPr>
        <p:spPr>
          <a:xfrm>
            <a:off x="210096" y="2068497"/>
            <a:ext cx="4593398" cy="2279424"/>
          </a:xfrm>
          <a:prstGeom prst="rect">
            <a:avLst/>
          </a:prstGeom>
          <a:solidFill>
            <a:srgbClr val="FFF2CC"/>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Times New Roman"/>
              <a:buNone/>
            </a:pPr>
            <a:r>
              <a:rPr lang="hi" sz="4400" b="1" dirty="0">
                <a:solidFill>
                  <a:srgbClr val="FF0000"/>
                </a:solidFill>
                <a:latin typeface="Times New Roman"/>
                <a:ea typeface="Times New Roman"/>
                <a:cs typeface="Times New Roman"/>
                <a:sym typeface="Times New Roman"/>
              </a:rPr>
              <a:t>तुर्की भूकंप </a:t>
            </a:r>
            <a:br>
              <a:rPr lang="en-US" sz="4400" b="1" dirty="0">
                <a:solidFill>
                  <a:srgbClr val="FF0000"/>
                </a:solidFill>
                <a:latin typeface="Times New Roman"/>
                <a:ea typeface="Times New Roman"/>
                <a:cs typeface="Times New Roman"/>
                <a:sym typeface="Times New Roman"/>
              </a:rPr>
            </a:br>
            <a:br>
              <a:rPr lang="hi" sz="4400" b="1" dirty="0">
                <a:solidFill>
                  <a:srgbClr val="FF0000"/>
                </a:solidFill>
                <a:latin typeface="Times New Roman"/>
                <a:ea typeface="Times New Roman"/>
                <a:cs typeface="Times New Roman"/>
                <a:sym typeface="Times New Roman"/>
              </a:rPr>
            </a:br>
            <a:r>
              <a:rPr lang="hi" sz="4400" b="1" dirty="0">
                <a:solidFill>
                  <a:srgbClr val="FF0000"/>
                </a:solidFill>
                <a:latin typeface="Times New Roman"/>
                <a:ea typeface="Times New Roman"/>
                <a:cs typeface="Times New Roman"/>
                <a:sym typeface="Times New Roman"/>
              </a:rPr>
              <a:t>(ऑपरेशन दोस्त)</a:t>
            </a:r>
            <a:endParaRPr sz="4400" b="1" dirty="0">
              <a:solidFill>
                <a:srgbClr val="FF0000"/>
              </a:solidFill>
              <a:latin typeface="Times New Roman"/>
              <a:ea typeface="Times New Roman"/>
              <a:cs typeface="Times New Roman"/>
              <a:sym typeface="Times New Roman"/>
            </a:endParaRPr>
          </a:p>
        </p:txBody>
      </p:sp>
      <p:sp>
        <p:nvSpPr>
          <p:cNvPr id="414" name="Google Shape;414;p37"/>
          <p:cNvSpPr txBox="1">
            <a:spLocks noGrp="1"/>
          </p:cNvSpPr>
          <p:nvPr>
            <p:ph type="body" idx="1"/>
          </p:nvPr>
        </p:nvSpPr>
        <p:spPr>
          <a:xfrm>
            <a:off x="5278056" y="914400"/>
            <a:ext cx="6075744" cy="5262563"/>
          </a:xfrm>
          <a:prstGeom prst="rect">
            <a:avLst/>
          </a:prstGeom>
          <a:noFill/>
          <a:ln>
            <a:noFill/>
          </a:ln>
        </p:spPr>
        <p:txBody>
          <a:bodyPr spcFirstLastPara="1" wrap="square" lIns="91425" tIns="45700" rIns="91425" bIns="45700" anchor="t" anchorCtr="0">
            <a:normAutofit fontScale="92500"/>
          </a:bodyPr>
          <a:lstStyle/>
          <a:p>
            <a:pPr marL="404813" lvl="0" indent="-404813" algn="just" rtl="0">
              <a:lnSpc>
                <a:spcPct val="150000"/>
              </a:lnSpc>
              <a:spcBef>
                <a:spcPts val="0"/>
              </a:spcBef>
              <a:spcAft>
                <a:spcPts val="0"/>
              </a:spcAft>
              <a:buClr>
                <a:srgbClr val="000000"/>
              </a:buClr>
              <a:buSzPts val="3200"/>
              <a:buChar char="•"/>
            </a:pPr>
            <a:r>
              <a:rPr lang="hi" b="0" i="0">
                <a:solidFill>
                  <a:srgbClr val="000000"/>
                </a:solidFill>
                <a:latin typeface="Times New Roman"/>
                <a:ea typeface="Times New Roman"/>
                <a:cs typeface="Times New Roman"/>
                <a:sym typeface="Times New Roman"/>
              </a:rPr>
              <a:t>एनडीआरएफ बचाव दल को तुर्की भेजा गया</a:t>
            </a:r>
            <a:endParaRPr/>
          </a:p>
          <a:p>
            <a:pPr marL="404813" lvl="0" indent="-404813" algn="just" rtl="0">
              <a:lnSpc>
                <a:spcPct val="150000"/>
              </a:lnSpc>
              <a:spcBef>
                <a:spcPts val="1000"/>
              </a:spcBef>
              <a:spcAft>
                <a:spcPts val="0"/>
              </a:spcAft>
              <a:buClr>
                <a:srgbClr val="000000"/>
              </a:buClr>
              <a:buSzPts val="3200"/>
              <a:buChar char="•"/>
            </a:pPr>
            <a:r>
              <a:rPr lang="hi" b="0" i="0">
                <a:solidFill>
                  <a:srgbClr val="000000"/>
                </a:solidFill>
                <a:latin typeface="Times New Roman"/>
                <a:ea typeface="Times New Roman"/>
                <a:cs typeface="Times New Roman"/>
                <a:sym typeface="Times New Roman"/>
              </a:rPr>
              <a:t>दिनांक : </a:t>
            </a:r>
            <a:r>
              <a:rPr lang="hi" sz="2800" b="0" i="0">
                <a:solidFill>
                  <a:srgbClr val="000000"/>
                </a:solidFill>
                <a:latin typeface="Times New Roman"/>
                <a:ea typeface="Times New Roman"/>
                <a:cs typeface="Times New Roman"/>
                <a:sym typeface="Times New Roman"/>
              </a:rPr>
              <a:t>7</a:t>
            </a:r>
            <a:r>
              <a:rPr lang="hi" b="0" i="0">
                <a:solidFill>
                  <a:srgbClr val="000000"/>
                </a:solidFill>
                <a:latin typeface="Times New Roman"/>
                <a:ea typeface="Times New Roman"/>
                <a:cs typeface="Times New Roman"/>
                <a:sym typeface="Times New Roman"/>
              </a:rPr>
              <a:t> फ़रवरी </a:t>
            </a:r>
            <a:r>
              <a:rPr lang="hi" sz="2800" b="0" i="0">
                <a:solidFill>
                  <a:srgbClr val="000000"/>
                </a:solidFill>
                <a:latin typeface="Times New Roman"/>
                <a:ea typeface="Times New Roman"/>
                <a:cs typeface="Times New Roman"/>
                <a:sym typeface="Times New Roman"/>
              </a:rPr>
              <a:t>2023</a:t>
            </a:r>
            <a:r>
              <a:rPr lang="hi" b="0" i="0">
                <a:solidFill>
                  <a:srgbClr val="000000"/>
                </a:solidFill>
                <a:latin typeface="Times New Roman"/>
                <a:ea typeface="Times New Roman"/>
                <a:cs typeface="Times New Roman"/>
                <a:sym typeface="Times New Roman"/>
              </a:rPr>
              <a:t> समय : </a:t>
            </a:r>
            <a:r>
              <a:rPr lang="hi" sz="2800" b="0" i="0">
                <a:solidFill>
                  <a:srgbClr val="000000"/>
                </a:solidFill>
                <a:latin typeface="Times New Roman"/>
                <a:ea typeface="Times New Roman"/>
                <a:cs typeface="Times New Roman"/>
                <a:sym typeface="Times New Roman"/>
              </a:rPr>
              <a:t>1700</a:t>
            </a:r>
            <a:r>
              <a:rPr lang="hi" b="0" i="0">
                <a:solidFill>
                  <a:srgbClr val="000000"/>
                </a:solidFill>
                <a:latin typeface="Times New Roman"/>
                <a:ea typeface="Times New Roman"/>
                <a:cs typeface="Times New Roman"/>
                <a:sym typeface="Times New Roman"/>
              </a:rPr>
              <a:t> बजे</a:t>
            </a:r>
            <a:endParaRPr b="0" i="0">
              <a:solidFill>
                <a:srgbClr val="000000"/>
              </a:solidFill>
              <a:latin typeface="Times New Roman"/>
              <a:ea typeface="Times New Roman"/>
              <a:cs typeface="Times New Roman"/>
              <a:sym typeface="Times New Roman"/>
            </a:endParaRPr>
          </a:p>
          <a:p>
            <a:pPr marL="404813" lvl="0" indent="-404813" algn="just" rtl="0">
              <a:lnSpc>
                <a:spcPct val="150000"/>
              </a:lnSpc>
              <a:spcBef>
                <a:spcPts val="1000"/>
              </a:spcBef>
              <a:spcAft>
                <a:spcPts val="0"/>
              </a:spcAft>
              <a:buClr>
                <a:srgbClr val="000000"/>
              </a:buClr>
              <a:buSzPts val="3200"/>
              <a:buChar char="•"/>
            </a:pPr>
            <a:r>
              <a:rPr lang="hi">
                <a:solidFill>
                  <a:srgbClr val="000000"/>
                </a:solidFill>
                <a:latin typeface="Times New Roman"/>
                <a:ea typeface="Times New Roman"/>
                <a:cs typeface="Times New Roman"/>
                <a:sym typeface="Times New Roman"/>
              </a:rPr>
              <a:t>सोमवार </a:t>
            </a:r>
            <a:r>
              <a:rPr lang="hi" sz="2800">
                <a:solidFill>
                  <a:srgbClr val="000000"/>
                </a:solidFill>
                <a:latin typeface="Times New Roman"/>
                <a:ea typeface="Times New Roman"/>
                <a:cs typeface="Times New Roman"/>
                <a:sym typeface="Times New Roman"/>
              </a:rPr>
              <a:t>6</a:t>
            </a:r>
            <a:r>
              <a:rPr lang="hi">
                <a:solidFill>
                  <a:srgbClr val="000000"/>
                </a:solidFill>
                <a:latin typeface="Times New Roman"/>
                <a:ea typeface="Times New Roman"/>
                <a:cs typeface="Times New Roman"/>
                <a:sym typeface="Times New Roman"/>
              </a:rPr>
              <a:t> फरवरी को सीरियाई सीमा के निकट तुर्की के दक्षिणी भाग में </a:t>
            </a:r>
            <a:r>
              <a:rPr lang="hi" sz="2800">
                <a:solidFill>
                  <a:srgbClr val="000000"/>
                </a:solidFill>
                <a:latin typeface="Times New Roman"/>
                <a:ea typeface="Times New Roman"/>
                <a:cs typeface="Times New Roman"/>
                <a:sym typeface="Times New Roman"/>
              </a:rPr>
              <a:t>7.8</a:t>
            </a:r>
            <a:r>
              <a:rPr lang="hi">
                <a:solidFill>
                  <a:srgbClr val="000000"/>
                </a:solidFill>
                <a:latin typeface="Times New Roman"/>
                <a:ea typeface="Times New Roman"/>
                <a:cs typeface="Times New Roman"/>
                <a:sym typeface="Times New Roman"/>
              </a:rPr>
              <a:t> तीव्रता का भीषण भूकंप आया।</a:t>
            </a:r>
            <a:r>
              <a:rPr lang="hi" b="0" i="0">
                <a:solidFill>
                  <a:srgbClr val="000000"/>
                </a:solidFill>
                <a:latin typeface="Times New Roman"/>
                <a:ea typeface="Times New Roman"/>
                <a:cs typeface="Times New Roman"/>
                <a:sym typeface="Times New Roman"/>
              </a:rPr>
              <a:t> </a:t>
            </a:r>
            <a:endParaRPr b="0" i="0">
              <a:solidFill>
                <a:srgbClr val="000000"/>
              </a:solidFill>
              <a:latin typeface="Times New Roman"/>
              <a:ea typeface="Times New Roman"/>
              <a:cs typeface="Times New Roman"/>
              <a:sym typeface="Times New Roman"/>
            </a:endParaRPr>
          </a:p>
        </p:txBody>
      </p:sp>
      <p:pic>
        <p:nvPicPr>
          <p:cNvPr id="415" name="Google Shape;415;p37"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16" name="Google Shape;416;p37"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8"/>
          <p:cNvSpPr txBox="1"/>
          <p:nvPr/>
        </p:nvSpPr>
        <p:spPr>
          <a:xfrm>
            <a:off x="5616745" y="614761"/>
            <a:ext cx="5538935" cy="5262979"/>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2800"/>
              <a:buFont typeface="Arial"/>
              <a:buChar char="•"/>
            </a:pPr>
            <a:r>
              <a:rPr lang="hi" sz="2800" u="sng">
                <a:solidFill>
                  <a:schemeClr val="hlink"/>
                </a:solidFill>
                <a:latin typeface="Open Sans"/>
                <a:ea typeface="Open Sans"/>
                <a:cs typeface="Open Sans"/>
                <a:sym typeface="Open Sans"/>
                <a:hlinkClick r:id="rId3"/>
              </a:rPr>
              <a:t>कुंभ मेला – 2019 </a:t>
            </a:r>
            <a:r>
              <a:rPr lang="hi" sz="2800" u="sng">
                <a:solidFill>
                  <a:srgbClr val="0070C0"/>
                </a:solidFill>
                <a:latin typeface="Open Sans"/>
                <a:ea typeface="Open Sans"/>
                <a:cs typeface="Open Sans"/>
                <a:sym typeface="Open Sans"/>
              </a:rPr>
              <a:t>और 2025</a:t>
            </a:r>
            <a:endParaRPr/>
          </a:p>
          <a:p>
            <a:pPr marL="342900" marR="0" lvl="0" indent="-342900" algn="l" rtl="0">
              <a:lnSpc>
                <a:spcPct val="200000"/>
              </a:lnSpc>
              <a:spcBef>
                <a:spcPts val="0"/>
              </a:spcBef>
              <a:spcAft>
                <a:spcPts val="0"/>
              </a:spcAft>
              <a:buClr>
                <a:schemeClr val="dk1"/>
              </a:buClr>
              <a:buSzPts val="2800"/>
              <a:buFont typeface="Arial"/>
              <a:buChar char="•"/>
            </a:pPr>
            <a:r>
              <a:rPr lang="hi" sz="2800" u="sng">
                <a:solidFill>
                  <a:schemeClr val="hlink"/>
                </a:solidFill>
                <a:latin typeface="Open Sans"/>
                <a:ea typeface="Open Sans"/>
                <a:cs typeface="Open Sans"/>
                <a:sym typeface="Open Sans"/>
                <a:hlinkClick r:id="rId4"/>
              </a:rPr>
              <a:t>चक्रवात महा - 2019</a:t>
            </a:r>
            <a:endParaRPr sz="2800">
              <a:solidFill>
                <a:schemeClr val="dk1"/>
              </a:solidFill>
              <a:latin typeface="Open Sans"/>
              <a:ea typeface="Open Sans"/>
              <a:cs typeface="Open Sans"/>
              <a:sym typeface="Open Sans"/>
            </a:endParaRPr>
          </a:p>
          <a:p>
            <a:pPr marL="342900" marR="0" lvl="0" indent="-342900" algn="l" rtl="0">
              <a:lnSpc>
                <a:spcPct val="200000"/>
              </a:lnSpc>
              <a:spcBef>
                <a:spcPts val="0"/>
              </a:spcBef>
              <a:spcAft>
                <a:spcPts val="0"/>
              </a:spcAft>
              <a:buClr>
                <a:schemeClr val="dk1"/>
              </a:buClr>
              <a:buSzPts val="2800"/>
              <a:buFont typeface="Arial"/>
              <a:buChar char="•"/>
            </a:pPr>
            <a:r>
              <a:rPr lang="hi" sz="2800" u="sng">
                <a:solidFill>
                  <a:schemeClr val="hlink"/>
                </a:solidFill>
                <a:latin typeface="Open Sans"/>
                <a:ea typeface="Open Sans"/>
                <a:cs typeface="Open Sans"/>
                <a:sym typeface="Open Sans"/>
                <a:hlinkClick r:id="rId5"/>
              </a:rPr>
              <a:t>चक्रवात बुलबुल - 2019</a:t>
            </a:r>
            <a:endParaRPr sz="2800">
              <a:solidFill>
                <a:schemeClr val="dk1"/>
              </a:solidFill>
              <a:latin typeface="Open Sans"/>
              <a:ea typeface="Open Sans"/>
              <a:cs typeface="Open Sans"/>
              <a:sym typeface="Open Sans"/>
            </a:endParaRPr>
          </a:p>
          <a:p>
            <a:pPr marL="342900" marR="0" lvl="0" indent="-342900" algn="l" rtl="0">
              <a:lnSpc>
                <a:spcPct val="200000"/>
              </a:lnSpc>
              <a:spcBef>
                <a:spcPts val="0"/>
              </a:spcBef>
              <a:spcAft>
                <a:spcPts val="0"/>
              </a:spcAft>
              <a:buClr>
                <a:schemeClr val="dk1"/>
              </a:buClr>
              <a:buSzPts val="2800"/>
              <a:buFont typeface="Arial"/>
              <a:buChar char="•"/>
            </a:pPr>
            <a:r>
              <a:rPr lang="hi" sz="2800" u="sng">
                <a:solidFill>
                  <a:schemeClr val="hlink"/>
                </a:solidFill>
                <a:latin typeface="Open Sans"/>
                <a:ea typeface="Open Sans"/>
                <a:cs typeface="Open Sans"/>
                <a:sym typeface="Open Sans"/>
                <a:hlinkClick r:id="rId6"/>
              </a:rPr>
              <a:t>चक्रवात फनी - 2019</a:t>
            </a:r>
            <a:endParaRPr sz="2800">
              <a:solidFill>
                <a:schemeClr val="dk1"/>
              </a:solidFill>
              <a:latin typeface="Open Sans"/>
              <a:ea typeface="Open Sans"/>
              <a:cs typeface="Open Sans"/>
              <a:sym typeface="Open Sans"/>
            </a:endParaRPr>
          </a:p>
          <a:p>
            <a:pPr marL="342900" marR="0" lvl="0" indent="-342900" algn="l" rtl="0">
              <a:lnSpc>
                <a:spcPct val="200000"/>
              </a:lnSpc>
              <a:spcBef>
                <a:spcPts val="0"/>
              </a:spcBef>
              <a:spcAft>
                <a:spcPts val="0"/>
              </a:spcAft>
              <a:buClr>
                <a:schemeClr val="dk1"/>
              </a:buClr>
              <a:buSzPts val="2800"/>
              <a:buFont typeface="Arial"/>
              <a:buChar char="•"/>
            </a:pPr>
            <a:r>
              <a:rPr lang="hi" sz="2800" u="sng">
                <a:solidFill>
                  <a:schemeClr val="hlink"/>
                </a:solidFill>
                <a:latin typeface="Open Sans"/>
                <a:ea typeface="Open Sans"/>
                <a:cs typeface="Open Sans"/>
                <a:sym typeface="Open Sans"/>
                <a:hlinkClick r:id="rId7"/>
              </a:rPr>
              <a:t>चक्रवात वायु - 2019</a:t>
            </a:r>
            <a:endParaRPr sz="2800">
              <a:solidFill>
                <a:schemeClr val="dk1"/>
              </a:solidFill>
              <a:latin typeface="Open Sans"/>
              <a:ea typeface="Open Sans"/>
              <a:cs typeface="Open Sans"/>
              <a:sym typeface="Open Sans"/>
            </a:endParaRPr>
          </a:p>
          <a:p>
            <a:pPr marL="342900" marR="0" lvl="0" indent="-342900" algn="l" rtl="0">
              <a:lnSpc>
                <a:spcPct val="200000"/>
              </a:lnSpc>
              <a:spcBef>
                <a:spcPts val="0"/>
              </a:spcBef>
              <a:spcAft>
                <a:spcPts val="0"/>
              </a:spcAft>
              <a:buClr>
                <a:schemeClr val="dk1"/>
              </a:buClr>
              <a:buSzPts val="2800"/>
              <a:buFont typeface="Arial"/>
              <a:buChar char="•"/>
            </a:pPr>
            <a:r>
              <a:rPr lang="hi" sz="2800" u="sng">
                <a:solidFill>
                  <a:schemeClr val="hlink"/>
                </a:solidFill>
                <a:latin typeface="Open Sans"/>
                <a:ea typeface="Open Sans"/>
                <a:cs typeface="Open Sans"/>
                <a:sym typeface="Open Sans"/>
                <a:hlinkClick r:id="rId8"/>
              </a:rPr>
              <a:t>मथुरा में बोरवेल हादसा - 2019</a:t>
            </a:r>
            <a:endParaRPr sz="3200">
              <a:solidFill>
                <a:schemeClr val="dk1"/>
              </a:solidFill>
              <a:latin typeface="Open Sans"/>
              <a:ea typeface="Open Sans"/>
              <a:cs typeface="Open Sans"/>
              <a:sym typeface="Open Sans"/>
            </a:endParaRPr>
          </a:p>
        </p:txBody>
      </p:sp>
      <p:sp>
        <p:nvSpPr>
          <p:cNvPr id="422" name="Google Shape;422;p38"/>
          <p:cNvSpPr/>
          <p:nvPr/>
        </p:nvSpPr>
        <p:spPr>
          <a:xfrm>
            <a:off x="210096" y="2307297"/>
            <a:ext cx="4327180" cy="1938992"/>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dirty="0">
                <a:solidFill>
                  <a:srgbClr val="FF0000"/>
                </a:solidFill>
                <a:latin typeface="Open Sans"/>
                <a:ea typeface="Open Sans"/>
                <a:cs typeface="Open Sans"/>
                <a:sym typeface="Open Sans"/>
              </a:rPr>
              <a:t>भारत में परिचालन गतिविधियाँ –</a:t>
            </a:r>
            <a:endParaRPr sz="4000" b="1" u="sng" dirty="0">
              <a:solidFill>
                <a:srgbClr val="FF0000"/>
              </a:solidFill>
              <a:latin typeface="Open Sans"/>
              <a:ea typeface="Open Sans"/>
              <a:cs typeface="Open Sans"/>
              <a:sym typeface="Open Sans"/>
            </a:endParaRPr>
          </a:p>
          <a:p>
            <a:pPr marL="0" marR="0" lvl="0" indent="0" algn="ctr" rtl="0">
              <a:spcBef>
                <a:spcPts val="0"/>
              </a:spcBef>
              <a:spcAft>
                <a:spcPts val="0"/>
              </a:spcAft>
              <a:buNone/>
            </a:pPr>
            <a:r>
              <a:rPr lang="hi" sz="4000" b="1" u="sng" dirty="0">
                <a:solidFill>
                  <a:srgbClr val="FF0000"/>
                </a:solidFill>
                <a:latin typeface="Open Sans"/>
                <a:ea typeface="Open Sans"/>
                <a:cs typeface="Open Sans"/>
                <a:sym typeface="Open Sans"/>
              </a:rPr>
              <a:t>2019-20</a:t>
            </a:r>
            <a:endParaRPr sz="4000" b="1" u="sng" dirty="0">
              <a:solidFill>
                <a:srgbClr val="FF0000"/>
              </a:solidFill>
              <a:latin typeface="Open Sans"/>
              <a:ea typeface="Open Sans"/>
              <a:cs typeface="Open Sans"/>
              <a:sym typeface="Open Sans"/>
            </a:endParaRPr>
          </a:p>
        </p:txBody>
      </p:sp>
      <p:pic>
        <p:nvPicPr>
          <p:cNvPr id="423" name="Google Shape;423;p38" descr="A logo with text on it&#10;&#10;AI-generated content may be incorrect."/>
          <p:cNvPicPr preferRelativeResize="0"/>
          <p:nvPr/>
        </p:nvPicPr>
        <p:blipFill rotWithShape="1">
          <a:blip r:embed="rId9">
            <a:alphaModFix/>
          </a:blip>
          <a:srcRect/>
          <a:stretch/>
        </p:blipFill>
        <p:spPr>
          <a:xfrm>
            <a:off x="210096" y="84081"/>
            <a:ext cx="1047823" cy="936104"/>
          </a:xfrm>
          <a:prstGeom prst="rect">
            <a:avLst/>
          </a:prstGeom>
          <a:noFill/>
          <a:ln>
            <a:noFill/>
          </a:ln>
        </p:spPr>
      </p:pic>
      <p:pic>
        <p:nvPicPr>
          <p:cNvPr id="424" name="Google Shape;424;p38" descr="C:\Users\Acer\Downloads\WhatsApp Image 2025-09-04 at 17.24.38 (3).jpeg"/>
          <p:cNvPicPr preferRelativeResize="0"/>
          <p:nvPr/>
        </p:nvPicPr>
        <p:blipFill rotWithShape="1">
          <a:blip r:embed="rId10">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9"/>
          <p:cNvSpPr/>
          <p:nvPr/>
        </p:nvSpPr>
        <p:spPr>
          <a:xfrm>
            <a:off x="5278056" y="978314"/>
            <a:ext cx="5891514" cy="5170646"/>
          </a:xfrm>
          <a:prstGeom prst="rect">
            <a:avLst/>
          </a:prstGeom>
          <a:noFill/>
          <a:ln>
            <a:noFill/>
          </a:ln>
        </p:spPr>
        <p:txBody>
          <a:bodyPr spcFirstLastPara="1" wrap="square" lIns="91425" tIns="45700" rIns="91425" bIns="45700" anchor="t" anchorCtr="0">
            <a:noAutofit/>
          </a:bodyPr>
          <a:lstStyle/>
          <a:p>
            <a:pPr marL="457200" marR="0" lvl="0" indent="-457200" algn="l" rtl="0">
              <a:lnSpc>
                <a:spcPct val="200000"/>
              </a:lnSpc>
              <a:spcBef>
                <a:spcPts val="0"/>
              </a:spcBef>
              <a:spcAft>
                <a:spcPts val="0"/>
              </a:spcAft>
              <a:buClr>
                <a:srgbClr val="0070C0"/>
              </a:buClr>
              <a:buSzPts val="2400"/>
              <a:buFont typeface="Arial"/>
              <a:buChar char="•"/>
            </a:pPr>
            <a:r>
              <a:rPr lang="hi" sz="2400" u="sng">
                <a:solidFill>
                  <a:schemeClr val="hlink"/>
                </a:solidFill>
                <a:latin typeface="Open Sans"/>
                <a:ea typeface="Open Sans"/>
                <a:cs typeface="Open Sans"/>
                <a:sym typeface="Open Sans"/>
                <a:hlinkClick r:id="rId3"/>
              </a:rPr>
              <a:t>मुंबई के डोंगरी में बिल्डिंग ढह गई </a:t>
            </a:r>
            <a:r>
              <a:rPr lang="hi" sz="2400" u="sng">
                <a:solidFill>
                  <a:schemeClr val="hlink"/>
                </a:solidFill>
                <a:latin typeface="Open Sans"/>
                <a:ea typeface="Open Sans"/>
                <a:cs typeface="Open Sans"/>
                <a:sym typeface="Open Sans"/>
                <a:hlinkClick r:id="rId4"/>
              </a:rPr>
              <a:t>– </a:t>
            </a:r>
            <a:r>
              <a:rPr lang="hi" sz="2400" u="sng">
                <a:solidFill>
                  <a:schemeClr val="hlink"/>
                </a:solidFill>
                <a:latin typeface="Open Sans"/>
                <a:ea typeface="Open Sans"/>
                <a:cs typeface="Open Sans"/>
                <a:sym typeface="Open Sans"/>
                <a:hlinkClick r:id="rId3"/>
              </a:rPr>
              <a:t>2019</a:t>
            </a:r>
            <a:r>
              <a:rPr lang="hi" sz="2400">
                <a:solidFill>
                  <a:srgbClr val="0070C0"/>
                </a:solidFill>
                <a:latin typeface="Open Sans"/>
                <a:ea typeface="Open Sans"/>
                <a:cs typeface="Open Sans"/>
                <a:sym typeface="Open Sans"/>
              </a:rPr>
              <a:t> </a:t>
            </a:r>
            <a:endParaRPr sz="2400">
              <a:solidFill>
                <a:srgbClr val="0070C0"/>
              </a:solidFill>
              <a:latin typeface="Open Sans"/>
              <a:ea typeface="Open Sans"/>
              <a:cs typeface="Open Sans"/>
              <a:sym typeface="Open Sans"/>
            </a:endParaRPr>
          </a:p>
          <a:p>
            <a:pPr marL="457200" marR="0" lvl="0" indent="-457200" algn="l" rtl="0">
              <a:lnSpc>
                <a:spcPct val="200000"/>
              </a:lnSpc>
              <a:spcBef>
                <a:spcPts val="0"/>
              </a:spcBef>
              <a:spcAft>
                <a:spcPts val="0"/>
              </a:spcAft>
              <a:buClr>
                <a:srgbClr val="0070C0"/>
              </a:buClr>
              <a:buSzPts val="2400"/>
              <a:buFont typeface="Arial"/>
              <a:buChar char="•"/>
            </a:pPr>
            <a:r>
              <a:rPr lang="hi" sz="2400" u="sng">
                <a:solidFill>
                  <a:schemeClr val="hlink"/>
                </a:solidFill>
                <a:latin typeface="Open Sans"/>
                <a:ea typeface="Open Sans"/>
                <a:cs typeface="Open Sans"/>
                <a:sym typeface="Open Sans"/>
                <a:hlinkClick r:id="rId4"/>
              </a:rPr>
              <a:t>नाव पलटना - 2019</a:t>
            </a:r>
            <a:endParaRPr sz="2400">
              <a:solidFill>
                <a:srgbClr val="0070C0"/>
              </a:solidFill>
              <a:latin typeface="Open Sans"/>
              <a:ea typeface="Open Sans"/>
              <a:cs typeface="Open Sans"/>
              <a:sym typeface="Open Sans"/>
            </a:endParaRPr>
          </a:p>
          <a:p>
            <a:pPr marL="457200" marR="0" lvl="0" indent="-457200" algn="l" rtl="0">
              <a:lnSpc>
                <a:spcPct val="200000"/>
              </a:lnSpc>
              <a:spcBef>
                <a:spcPts val="0"/>
              </a:spcBef>
              <a:spcAft>
                <a:spcPts val="0"/>
              </a:spcAft>
              <a:buClr>
                <a:srgbClr val="0070C0"/>
              </a:buClr>
              <a:buSzPts val="2400"/>
              <a:buFont typeface="Arial"/>
              <a:buChar char="•"/>
            </a:pPr>
            <a:r>
              <a:rPr lang="hi" sz="2400" u="sng">
                <a:solidFill>
                  <a:schemeClr val="hlink"/>
                </a:solidFill>
                <a:latin typeface="Open Sans"/>
                <a:ea typeface="Open Sans"/>
                <a:cs typeface="Open Sans"/>
                <a:sym typeface="Open Sans"/>
                <a:hlinkClick r:id="rId5"/>
              </a:rPr>
              <a:t>केरल में भूस्खलन - 2019</a:t>
            </a:r>
            <a:endParaRPr sz="2400">
              <a:solidFill>
                <a:srgbClr val="0070C0"/>
              </a:solidFill>
              <a:latin typeface="Open Sans"/>
              <a:ea typeface="Open Sans"/>
              <a:cs typeface="Open Sans"/>
              <a:sym typeface="Open Sans"/>
            </a:endParaRPr>
          </a:p>
          <a:p>
            <a:pPr marL="457200" marR="0" lvl="0" indent="-457200" algn="l" rtl="0">
              <a:lnSpc>
                <a:spcPct val="200000"/>
              </a:lnSpc>
              <a:spcBef>
                <a:spcPts val="0"/>
              </a:spcBef>
              <a:spcAft>
                <a:spcPts val="0"/>
              </a:spcAft>
              <a:buClr>
                <a:srgbClr val="0070C0"/>
              </a:buClr>
              <a:buSzPts val="2400"/>
              <a:buFont typeface="Arial"/>
              <a:buChar char="•"/>
            </a:pPr>
            <a:r>
              <a:rPr lang="hi" sz="2400" u="sng">
                <a:solidFill>
                  <a:schemeClr val="hlink"/>
                </a:solidFill>
                <a:latin typeface="Open Sans"/>
                <a:ea typeface="Open Sans"/>
                <a:cs typeface="Open Sans"/>
                <a:sym typeface="Open Sans"/>
                <a:hlinkClick r:id="rId6"/>
              </a:rPr>
              <a:t>जिला - धारवाड़ ( कर्नाटक ) में निर्माणाधीन इमारत का ढहना - 2019</a:t>
            </a:r>
            <a:endParaRPr sz="2400">
              <a:solidFill>
                <a:srgbClr val="0070C0"/>
              </a:solidFill>
              <a:latin typeface="Open Sans"/>
              <a:ea typeface="Open Sans"/>
              <a:cs typeface="Open Sans"/>
              <a:sym typeface="Open Sans"/>
            </a:endParaRPr>
          </a:p>
          <a:p>
            <a:pPr marL="457200" marR="0" lvl="0" indent="-457200" algn="l" rtl="0">
              <a:lnSpc>
                <a:spcPct val="200000"/>
              </a:lnSpc>
              <a:spcBef>
                <a:spcPts val="0"/>
              </a:spcBef>
              <a:spcAft>
                <a:spcPts val="0"/>
              </a:spcAft>
              <a:buClr>
                <a:srgbClr val="0070C0"/>
              </a:buClr>
              <a:buSzPts val="2400"/>
              <a:buFont typeface="Arial"/>
              <a:buChar char="•"/>
            </a:pPr>
            <a:r>
              <a:rPr lang="hi" sz="2400">
                <a:solidFill>
                  <a:srgbClr val="0070C0"/>
                </a:solidFill>
                <a:latin typeface="Open Sans"/>
                <a:ea typeface="Open Sans"/>
                <a:cs typeface="Open Sans"/>
                <a:sym typeface="Open Sans"/>
              </a:rPr>
              <a:t> </a:t>
            </a:r>
            <a:r>
              <a:rPr lang="hi" sz="2400" u="sng">
                <a:solidFill>
                  <a:srgbClr val="0070C0"/>
                </a:solidFill>
                <a:latin typeface="Open Sans"/>
                <a:ea typeface="Open Sans"/>
                <a:cs typeface="Open Sans"/>
                <a:sym typeface="Open Sans"/>
              </a:rPr>
              <a:t>चक्रवात 2019-20</a:t>
            </a:r>
            <a:endParaRPr/>
          </a:p>
        </p:txBody>
      </p:sp>
      <p:pic>
        <p:nvPicPr>
          <p:cNvPr id="430" name="Google Shape;430;p39" descr="A logo with text on it&#10;&#10;AI-generated content may be incorrect."/>
          <p:cNvPicPr preferRelativeResize="0"/>
          <p:nvPr/>
        </p:nvPicPr>
        <p:blipFill rotWithShape="1">
          <a:blip r:embed="rId7">
            <a:alphaModFix/>
          </a:blip>
          <a:srcRect/>
          <a:stretch/>
        </p:blipFill>
        <p:spPr>
          <a:xfrm>
            <a:off x="210096" y="84081"/>
            <a:ext cx="1047823" cy="936104"/>
          </a:xfrm>
          <a:prstGeom prst="rect">
            <a:avLst/>
          </a:prstGeom>
          <a:noFill/>
          <a:ln>
            <a:noFill/>
          </a:ln>
        </p:spPr>
      </p:pic>
      <p:pic>
        <p:nvPicPr>
          <p:cNvPr id="431" name="Google Shape;431;p39" descr="C:\Users\Acer\Downloads\WhatsApp Image 2025-09-04 at 17.24.38 (3).jpeg"/>
          <p:cNvPicPr preferRelativeResize="0"/>
          <p:nvPr/>
        </p:nvPicPr>
        <p:blipFill rotWithShape="1">
          <a:blip r:embed="rId8">
            <a:alphaModFix/>
          </a:blip>
          <a:srcRect/>
          <a:stretch/>
        </p:blipFill>
        <p:spPr>
          <a:xfrm>
            <a:off x="11008322" y="90653"/>
            <a:ext cx="1080120" cy="1001540"/>
          </a:xfrm>
          <a:prstGeom prst="rect">
            <a:avLst/>
          </a:prstGeom>
          <a:noFill/>
          <a:ln>
            <a:noFill/>
          </a:ln>
        </p:spPr>
      </p:pic>
      <p:sp>
        <p:nvSpPr>
          <p:cNvPr id="432" name="Google Shape;432;p39"/>
          <p:cNvSpPr/>
          <p:nvPr/>
        </p:nvSpPr>
        <p:spPr>
          <a:xfrm>
            <a:off x="210096" y="1215341"/>
            <a:ext cx="4327180" cy="1938992"/>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भारत में परिचालन गतिविधियाँ –</a:t>
            </a:r>
            <a:endParaRPr sz="4000" b="1" u="sng">
              <a:solidFill>
                <a:srgbClr val="FF0000"/>
              </a:solidFill>
              <a:latin typeface="Open Sans"/>
              <a:ea typeface="Open Sans"/>
              <a:cs typeface="Open Sans"/>
              <a:sym typeface="Open Sans"/>
            </a:endParaRPr>
          </a:p>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2019-20</a:t>
            </a:r>
            <a:endParaRPr sz="4000" b="1" u="sng">
              <a:solidFill>
                <a:srgbClr val="FF0000"/>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8" name="Google Shape;438;p40"/>
          <p:cNvGrpSpPr/>
          <p:nvPr/>
        </p:nvGrpSpPr>
        <p:grpSpPr>
          <a:xfrm>
            <a:off x="5841357" y="5172999"/>
            <a:ext cx="2912278" cy="1522413"/>
            <a:chOff x="2237" y="2668"/>
            <a:chExt cx="1975" cy="959"/>
          </a:xfrm>
        </p:grpSpPr>
        <p:sp>
          <p:nvSpPr>
            <p:cNvPr id="439" name="Google Shape;439;p40"/>
            <p:cNvSpPr/>
            <p:nvPr/>
          </p:nvSpPr>
          <p:spPr>
            <a:xfrm>
              <a:off x="2237" y="2687"/>
              <a:ext cx="1901" cy="940"/>
            </a:xfrm>
            <a:custGeom>
              <a:avLst/>
              <a:gdLst/>
              <a:ahLst/>
              <a:cxnLst/>
              <a:rect l="l" t="t" r="r" b="b"/>
              <a:pathLst>
                <a:path w="1901" h="940" extrusionOk="0">
                  <a:moveTo>
                    <a:pt x="1611" y="637"/>
                  </a:moveTo>
                  <a:lnTo>
                    <a:pt x="1561" y="662"/>
                  </a:lnTo>
                  <a:lnTo>
                    <a:pt x="1493" y="689"/>
                  </a:lnTo>
                  <a:lnTo>
                    <a:pt x="1419" y="714"/>
                  </a:lnTo>
                  <a:lnTo>
                    <a:pt x="1346" y="730"/>
                  </a:lnTo>
                  <a:lnTo>
                    <a:pt x="1267" y="738"/>
                  </a:lnTo>
                  <a:lnTo>
                    <a:pt x="1185" y="740"/>
                  </a:lnTo>
                  <a:lnTo>
                    <a:pt x="1103" y="736"/>
                  </a:lnTo>
                  <a:lnTo>
                    <a:pt x="1021" y="723"/>
                  </a:lnTo>
                  <a:lnTo>
                    <a:pt x="939" y="705"/>
                  </a:lnTo>
                  <a:lnTo>
                    <a:pt x="855" y="680"/>
                  </a:lnTo>
                  <a:lnTo>
                    <a:pt x="769" y="649"/>
                  </a:lnTo>
                  <a:lnTo>
                    <a:pt x="684" y="612"/>
                  </a:lnTo>
                  <a:lnTo>
                    <a:pt x="603" y="569"/>
                  </a:lnTo>
                  <a:lnTo>
                    <a:pt x="519" y="517"/>
                  </a:lnTo>
                  <a:lnTo>
                    <a:pt x="444" y="461"/>
                  </a:lnTo>
                  <a:lnTo>
                    <a:pt x="363" y="399"/>
                  </a:lnTo>
                  <a:lnTo>
                    <a:pt x="286" y="334"/>
                  </a:lnTo>
                  <a:lnTo>
                    <a:pt x="215" y="263"/>
                  </a:lnTo>
                  <a:lnTo>
                    <a:pt x="146" y="186"/>
                  </a:lnTo>
                  <a:lnTo>
                    <a:pt x="78" y="110"/>
                  </a:lnTo>
                  <a:lnTo>
                    <a:pt x="17" y="26"/>
                  </a:lnTo>
                  <a:lnTo>
                    <a:pt x="0" y="0"/>
                  </a:lnTo>
                  <a:lnTo>
                    <a:pt x="62" y="92"/>
                  </a:lnTo>
                  <a:lnTo>
                    <a:pt x="134" y="180"/>
                  </a:lnTo>
                  <a:lnTo>
                    <a:pt x="204" y="263"/>
                  </a:lnTo>
                  <a:lnTo>
                    <a:pt x="279" y="349"/>
                  </a:lnTo>
                  <a:lnTo>
                    <a:pt x="354" y="425"/>
                  </a:lnTo>
                  <a:lnTo>
                    <a:pt x="433" y="498"/>
                  </a:lnTo>
                  <a:lnTo>
                    <a:pt x="512" y="566"/>
                  </a:lnTo>
                  <a:lnTo>
                    <a:pt x="596" y="628"/>
                  </a:lnTo>
                  <a:lnTo>
                    <a:pt x="680" y="686"/>
                  </a:lnTo>
                  <a:lnTo>
                    <a:pt x="763" y="737"/>
                  </a:lnTo>
                  <a:lnTo>
                    <a:pt x="845" y="783"/>
                  </a:lnTo>
                  <a:lnTo>
                    <a:pt x="932" y="823"/>
                  </a:lnTo>
                  <a:lnTo>
                    <a:pt x="1016" y="857"/>
                  </a:lnTo>
                  <a:lnTo>
                    <a:pt x="1099" y="884"/>
                  </a:lnTo>
                  <a:lnTo>
                    <a:pt x="1180" y="904"/>
                  </a:lnTo>
                  <a:lnTo>
                    <a:pt x="1262" y="920"/>
                  </a:lnTo>
                  <a:lnTo>
                    <a:pt x="1342" y="926"/>
                  </a:lnTo>
                  <a:lnTo>
                    <a:pt x="1417" y="929"/>
                  </a:lnTo>
                  <a:lnTo>
                    <a:pt x="1494" y="923"/>
                  </a:lnTo>
                  <a:lnTo>
                    <a:pt x="1565" y="910"/>
                  </a:lnTo>
                  <a:lnTo>
                    <a:pt x="1633" y="890"/>
                  </a:lnTo>
                  <a:lnTo>
                    <a:pt x="1698" y="864"/>
                  </a:lnTo>
                  <a:lnTo>
                    <a:pt x="1745" y="845"/>
                  </a:lnTo>
                  <a:lnTo>
                    <a:pt x="1813" y="939"/>
                  </a:lnTo>
                  <a:lnTo>
                    <a:pt x="1900" y="595"/>
                  </a:lnTo>
                  <a:lnTo>
                    <a:pt x="1551" y="534"/>
                  </a:lnTo>
                  <a:lnTo>
                    <a:pt x="1611" y="637"/>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0" name="Google Shape;440;p40"/>
            <p:cNvSpPr/>
            <p:nvPr/>
          </p:nvSpPr>
          <p:spPr>
            <a:xfrm>
              <a:off x="2310" y="2668"/>
              <a:ext cx="1902" cy="941"/>
            </a:xfrm>
            <a:custGeom>
              <a:avLst/>
              <a:gdLst/>
              <a:ahLst/>
              <a:cxnLst/>
              <a:rect l="l" t="t" r="r" b="b"/>
              <a:pathLst>
                <a:path w="1902" h="941" extrusionOk="0">
                  <a:moveTo>
                    <a:pt x="1613" y="637"/>
                  </a:moveTo>
                  <a:lnTo>
                    <a:pt x="1562" y="663"/>
                  </a:lnTo>
                  <a:lnTo>
                    <a:pt x="1491" y="691"/>
                  </a:lnTo>
                  <a:lnTo>
                    <a:pt x="1419" y="714"/>
                  </a:lnTo>
                  <a:lnTo>
                    <a:pt x="1348" y="729"/>
                  </a:lnTo>
                  <a:lnTo>
                    <a:pt x="1268" y="736"/>
                  </a:lnTo>
                  <a:lnTo>
                    <a:pt x="1186" y="741"/>
                  </a:lnTo>
                  <a:lnTo>
                    <a:pt x="1103" y="737"/>
                  </a:lnTo>
                  <a:lnTo>
                    <a:pt x="1022" y="724"/>
                  </a:lnTo>
                  <a:lnTo>
                    <a:pt x="940" y="705"/>
                  </a:lnTo>
                  <a:lnTo>
                    <a:pt x="855" y="680"/>
                  </a:lnTo>
                  <a:lnTo>
                    <a:pt x="769" y="649"/>
                  </a:lnTo>
                  <a:lnTo>
                    <a:pt x="685" y="612"/>
                  </a:lnTo>
                  <a:lnTo>
                    <a:pt x="602" y="568"/>
                  </a:lnTo>
                  <a:lnTo>
                    <a:pt x="520" y="518"/>
                  </a:lnTo>
                  <a:lnTo>
                    <a:pt x="442" y="463"/>
                  </a:lnTo>
                  <a:lnTo>
                    <a:pt x="363" y="401"/>
                  </a:lnTo>
                  <a:lnTo>
                    <a:pt x="287" y="334"/>
                  </a:lnTo>
                  <a:lnTo>
                    <a:pt x="217" y="261"/>
                  </a:lnTo>
                  <a:lnTo>
                    <a:pt x="146" y="186"/>
                  </a:lnTo>
                  <a:lnTo>
                    <a:pt x="78" y="110"/>
                  </a:lnTo>
                  <a:lnTo>
                    <a:pt x="17" y="27"/>
                  </a:lnTo>
                  <a:lnTo>
                    <a:pt x="0" y="0"/>
                  </a:lnTo>
                  <a:lnTo>
                    <a:pt x="63" y="93"/>
                  </a:lnTo>
                  <a:lnTo>
                    <a:pt x="135" y="181"/>
                  </a:lnTo>
                  <a:lnTo>
                    <a:pt x="205" y="265"/>
                  </a:lnTo>
                  <a:lnTo>
                    <a:pt x="278" y="348"/>
                  </a:lnTo>
                  <a:lnTo>
                    <a:pt x="357" y="424"/>
                  </a:lnTo>
                  <a:lnTo>
                    <a:pt x="434" y="496"/>
                  </a:lnTo>
                  <a:lnTo>
                    <a:pt x="514" y="565"/>
                  </a:lnTo>
                  <a:lnTo>
                    <a:pt x="597" y="627"/>
                  </a:lnTo>
                  <a:lnTo>
                    <a:pt x="679" y="687"/>
                  </a:lnTo>
                  <a:lnTo>
                    <a:pt x="763" y="737"/>
                  </a:lnTo>
                  <a:lnTo>
                    <a:pt x="846" y="784"/>
                  </a:lnTo>
                  <a:lnTo>
                    <a:pt x="933" y="823"/>
                  </a:lnTo>
                  <a:lnTo>
                    <a:pt x="1015" y="857"/>
                  </a:lnTo>
                  <a:lnTo>
                    <a:pt x="1102" y="885"/>
                  </a:lnTo>
                  <a:lnTo>
                    <a:pt x="1182" y="903"/>
                  </a:lnTo>
                  <a:lnTo>
                    <a:pt x="1262" y="919"/>
                  </a:lnTo>
                  <a:lnTo>
                    <a:pt x="1341" y="928"/>
                  </a:lnTo>
                  <a:lnTo>
                    <a:pt x="1416" y="929"/>
                  </a:lnTo>
                  <a:lnTo>
                    <a:pt x="1493" y="922"/>
                  </a:lnTo>
                  <a:lnTo>
                    <a:pt x="1563" y="911"/>
                  </a:lnTo>
                  <a:lnTo>
                    <a:pt x="1636" y="888"/>
                  </a:lnTo>
                  <a:lnTo>
                    <a:pt x="1697" y="864"/>
                  </a:lnTo>
                  <a:lnTo>
                    <a:pt x="1748" y="844"/>
                  </a:lnTo>
                  <a:lnTo>
                    <a:pt x="1815" y="940"/>
                  </a:lnTo>
                  <a:lnTo>
                    <a:pt x="1901" y="596"/>
                  </a:lnTo>
                  <a:lnTo>
                    <a:pt x="1551" y="534"/>
                  </a:lnTo>
                  <a:lnTo>
                    <a:pt x="1613" y="637"/>
                  </a:lnTo>
                </a:path>
              </a:pathLst>
            </a:custGeom>
            <a:solidFill>
              <a:srgbClr val="FF0000"/>
            </a:solidFill>
            <a:ln w="12700" cap="rnd"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nvGrpSpPr>
          <p:cNvPr id="441" name="Google Shape;441;p40"/>
          <p:cNvGrpSpPr/>
          <p:nvPr/>
        </p:nvGrpSpPr>
        <p:grpSpPr>
          <a:xfrm>
            <a:off x="6538028" y="1164521"/>
            <a:ext cx="2835275" cy="1355725"/>
            <a:chOff x="2019" y="945"/>
            <a:chExt cx="2010" cy="854"/>
          </a:xfrm>
        </p:grpSpPr>
        <p:sp>
          <p:nvSpPr>
            <p:cNvPr id="442" name="Google Shape;442;p40"/>
            <p:cNvSpPr/>
            <p:nvPr/>
          </p:nvSpPr>
          <p:spPr>
            <a:xfrm>
              <a:off x="2019" y="945"/>
              <a:ext cx="1937" cy="830"/>
            </a:xfrm>
            <a:custGeom>
              <a:avLst/>
              <a:gdLst/>
              <a:ahLst/>
              <a:cxnLst/>
              <a:rect l="l" t="t" r="r" b="b"/>
              <a:pathLst>
                <a:path w="1937" h="830" extrusionOk="0">
                  <a:moveTo>
                    <a:pt x="1651" y="306"/>
                  </a:moveTo>
                  <a:lnTo>
                    <a:pt x="1604" y="277"/>
                  </a:lnTo>
                  <a:lnTo>
                    <a:pt x="1537" y="246"/>
                  </a:lnTo>
                  <a:lnTo>
                    <a:pt x="1464" y="216"/>
                  </a:lnTo>
                  <a:lnTo>
                    <a:pt x="1394" y="195"/>
                  </a:lnTo>
                  <a:lnTo>
                    <a:pt x="1315" y="182"/>
                  </a:lnTo>
                  <a:lnTo>
                    <a:pt x="1233" y="174"/>
                  </a:lnTo>
                  <a:lnTo>
                    <a:pt x="1151" y="172"/>
                  </a:lnTo>
                  <a:lnTo>
                    <a:pt x="1069" y="179"/>
                  </a:lnTo>
                  <a:lnTo>
                    <a:pt x="985" y="192"/>
                  </a:lnTo>
                  <a:lnTo>
                    <a:pt x="900" y="210"/>
                  </a:lnTo>
                  <a:lnTo>
                    <a:pt x="812" y="236"/>
                  </a:lnTo>
                  <a:lnTo>
                    <a:pt x="725" y="267"/>
                  </a:lnTo>
                  <a:lnTo>
                    <a:pt x="641" y="305"/>
                  </a:lnTo>
                  <a:lnTo>
                    <a:pt x="553" y="350"/>
                  </a:lnTo>
                  <a:lnTo>
                    <a:pt x="474" y="400"/>
                  </a:lnTo>
                  <a:lnTo>
                    <a:pt x="389" y="456"/>
                  </a:lnTo>
                  <a:lnTo>
                    <a:pt x="309" y="516"/>
                  </a:lnTo>
                  <a:lnTo>
                    <a:pt x="233" y="583"/>
                  </a:lnTo>
                  <a:lnTo>
                    <a:pt x="159" y="655"/>
                  </a:lnTo>
                  <a:lnTo>
                    <a:pt x="85" y="726"/>
                  </a:lnTo>
                  <a:lnTo>
                    <a:pt x="18" y="805"/>
                  </a:lnTo>
                  <a:lnTo>
                    <a:pt x="0" y="829"/>
                  </a:lnTo>
                  <a:lnTo>
                    <a:pt x="68" y="741"/>
                  </a:lnTo>
                  <a:lnTo>
                    <a:pt x="146" y="660"/>
                  </a:lnTo>
                  <a:lnTo>
                    <a:pt x="222" y="581"/>
                  </a:lnTo>
                  <a:lnTo>
                    <a:pt x="302" y="501"/>
                  </a:lnTo>
                  <a:lnTo>
                    <a:pt x="382" y="431"/>
                  </a:lnTo>
                  <a:lnTo>
                    <a:pt x="467" y="363"/>
                  </a:lnTo>
                  <a:lnTo>
                    <a:pt x="549" y="300"/>
                  </a:lnTo>
                  <a:lnTo>
                    <a:pt x="638" y="244"/>
                  </a:lnTo>
                  <a:lnTo>
                    <a:pt x="726" y="193"/>
                  </a:lnTo>
                  <a:lnTo>
                    <a:pt x="813" y="147"/>
                  </a:lnTo>
                  <a:lnTo>
                    <a:pt x="898" y="107"/>
                  </a:lnTo>
                  <a:lnTo>
                    <a:pt x="987" y="74"/>
                  </a:lnTo>
                  <a:lnTo>
                    <a:pt x="1072" y="45"/>
                  </a:lnTo>
                  <a:lnTo>
                    <a:pt x="1158" y="24"/>
                  </a:lnTo>
                  <a:lnTo>
                    <a:pt x="1240" y="10"/>
                  </a:lnTo>
                  <a:lnTo>
                    <a:pt x="1323" y="0"/>
                  </a:lnTo>
                  <a:lnTo>
                    <a:pt x="1403" y="0"/>
                  </a:lnTo>
                  <a:lnTo>
                    <a:pt x="1478" y="1"/>
                  </a:lnTo>
                  <a:lnTo>
                    <a:pt x="1554" y="13"/>
                  </a:lnTo>
                  <a:lnTo>
                    <a:pt x="1625" y="31"/>
                  </a:lnTo>
                  <a:lnTo>
                    <a:pt x="1690" y="56"/>
                  </a:lnTo>
                  <a:lnTo>
                    <a:pt x="1753" y="86"/>
                  </a:lnTo>
                  <a:lnTo>
                    <a:pt x="1800" y="108"/>
                  </a:lnTo>
                  <a:lnTo>
                    <a:pt x="1874" y="19"/>
                  </a:lnTo>
                  <a:lnTo>
                    <a:pt x="1936" y="369"/>
                  </a:lnTo>
                  <a:lnTo>
                    <a:pt x="1584" y="405"/>
                  </a:lnTo>
                  <a:lnTo>
                    <a:pt x="1651" y="306"/>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3" name="Google Shape;443;p40"/>
            <p:cNvSpPr/>
            <p:nvPr/>
          </p:nvSpPr>
          <p:spPr>
            <a:xfrm>
              <a:off x="2090" y="966"/>
              <a:ext cx="1939" cy="833"/>
            </a:xfrm>
            <a:custGeom>
              <a:avLst/>
              <a:gdLst/>
              <a:ahLst/>
              <a:cxnLst/>
              <a:rect l="l" t="t" r="r" b="b"/>
              <a:pathLst>
                <a:path w="1939" h="833" extrusionOk="0">
                  <a:moveTo>
                    <a:pt x="1654" y="310"/>
                  </a:moveTo>
                  <a:lnTo>
                    <a:pt x="1604" y="280"/>
                  </a:lnTo>
                  <a:lnTo>
                    <a:pt x="1536" y="247"/>
                  </a:lnTo>
                  <a:lnTo>
                    <a:pt x="1465" y="219"/>
                  </a:lnTo>
                  <a:lnTo>
                    <a:pt x="1395" y="199"/>
                  </a:lnTo>
                  <a:lnTo>
                    <a:pt x="1316" y="187"/>
                  </a:lnTo>
                  <a:lnTo>
                    <a:pt x="1235" y="176"/>
                  </a:lnTo>
                  <a:lnTo>
                    <a:pt x="1153" y="174"/>
                  </a:lnTo>
                  <a:lnTo>
                    <a:pt x="1071" y="181"/>
                  </a:lnTo>
                  <a:lnTo>
                    <a:pt x="987" y="194"/>
                  </a:lnTo>
                  <a:lnTo>
                    <a:pt x="900" y="213"/>
                  </a:lnTo>
                  <a:lnTo>
                    <a:pt x="813" y="240"/>
                  </a:lnTo>
                  <a:lnTo>
                    <a:pt x="726" y="270"/>
                  </a:lnTo>
                  <a:lnTo>
                    <a:pt x="641" y="308"/>
                  </a:lnTo>
                  <a:lnTo>
                    <a:pt x="555" y="352"/>
                  </a:lnTo>
                  <a:lnTo>
                    <a:pt x="473" y="402"/>
                  </a:lnTo>
                  <a:lnTo>
                    <a:pt x="390" y="458"/>
                  </a:lnTo>
                  <a:lnTo>
                    <a:pt x="310" y="519"/>
                  </a:lnTo>
                  <a:lnTo>
                    <a:pt x="235" y="587"/>
                  </a:lnTo>
                  <a:lnTo>
                    <a:pt x="159" y="657"/>
                  </a:lnTo>
                  <a:lnTo>
                    <a:pt x="86" y="729"/>
                  </a:lnTo>
                  <a:lnTo>
                    <a:pt x="19" y="807"/>
                  </a:lnTo>
                  <a:lnTo>
                    <a:pt x="0" y="832"/>
                  </a:lnTo>
                  <a:lnTo>
                    <a:pt x="69" y="744"/>
                  </a:lnTo>
                  <a:lnTo>
                    <a:pt x="147" y="662"/>
                  </a:lnTo>
                  <a:lnTo>
                    <a:pt x="223" y="582"/>
                  </a:lnTo>
                  <a:lnTo>
                    <a:pt x="302" y="505"/>
                  </a:lnTo>
                  <a:lnTo>
                    <a:pt x="385" y="435"/>
                  </a:lnTo>
                  <a:lnTo>
                    <a:pt x="467" y="367"/>
                  </a:lnTo>
                  <a:lnTo>
                    <a:pt x="552" y="305"/>
                  </a:lnTo>
                  <a:lnTo>
                    <a:pt x="639" y="249"/>
                  </a:lnTo>
                  <a:lnTo>
                    <a:pt x="726" y="195"/>
                  </a:lnTo>
                  <a:lnTo>
                    <a:pt x="813" y="151"/>
                  </a:lnTo>
                  <a:lnTo>
                    <a:pt x="899" y="110"/>
                  </a:lnTo>
                  <a:lnTo>
                    <a:pt x="988" y="77"/>
                  </a:lnTo>
                  <a:lnTo>
                    <a:pt x="1073" y="49"/>
                  </a:lnTo>
                  <a:lnTo>
                    <a:pt x="1160" y="27"/>
                  </a:lnTo>
                  <a:lnTo>
                    <a:pt x="1242" y="14"/>
                  </a:lnTo>
                  <a:lnTo>
                    <a:pt x="1323" y="4"/>
                  </a:lnTo>
                  <a:lnTo>
                    <a:pt x="1402" y="0"/>
                  </a:lnTo>
                  <a:lnTo>
                    <a:pt x="1478" y="5"/>
                  </a:lnTo>
                  <a:lnTo>
                    <a:pt x="1554" y="17"/>
                  </a:lnTo>
                  <a:lnTo>
                    <a:pt x="1623" y="33"/>
                  </a:lnTo>
                  <a:lnTo>
                    <a:pt x="1694" y="61"/>
                  </a:lnTo>
                  <a:lnTo>
                    <a:pt x="1754" y="89"/>
                  </a:lnTo>
                  <a:lnTo>
                    <a:pt x="1803" y="112"/>
                  </a:lnTo>
                  <a:lnTo>
                    <a:pt x="1876" y="22"/>
                  </a:lnTo>
                  <a:lnTo>
                    <a:pt x="1938" y="371"/>
                  </a:lnTo>
                  <a:lnTo>
                    <a:pt x="1585" y="408"/>
                  </a:lnTo>
                  <a:lnTo>
                    <a:pt x="1654" y="310"/>
                  </a:lnTo>
                </a:path>
              </a:pathLst>
            </a:custGeom>
            <a:solidFill>
              <a:srgbClr val="FF0000"/>
            </a:solidFill>
            <a:ln w="12700" cap="rnd"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sp>
        <p:nvSpPr>
          <p:cNvPr id="444" name="Google Shape;444;p40"/>
          <p:cNvSpPr txBox="1">
            <a:spLocks noGrp="1"/>
          </p:cNvSpPr>
          <p:nvPr>
            <p:ph type="title"/>
          </p:nvPr>
        </p:nvSpPr>
        <p:spPr>
          <a:xfrm>
            <a:off x="309489" y="2738945"/>
            <a:ext cx="361432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000"/>
              <a:buFont typeface="Open Sans"/>
              <a:buNone/>
            </a:pPr>
            <a:r>
              <a:rPr lang="hi" sz="4000" b="1" u="sng" dirty="0">
                <a:solidFill>
                  <a:srgbClr val="FF0000"/>
                </a:solidFill>
              </a:rPr>
              <a:t>निष्कर्ष</a:t>
            </a:r>
            <a:endParaRPr dirty="0"/>
          </a:p>
        </p:txBody>
      </p:sp>
      <p:sp>
        <p:nvSpPr>
          <p:cNvPr id="445" name="Google Shape;445;p40"/>
          <p:cNvSpPr txBox="1">
            <a:spLocks noGrp="1"/>
          </p:cNvSpPr>
          <p:nvPr>
            <p:ph type="body" idx="1"/>
          </p:nvPr>
        </p:nvSpPr>
        <p:spPr>
          <a:xfrm>
            <a:off x="5329646" y="2636858"/>
            <a:ext cx="3314871" cy="1700895"/>
          </a:xfrm>
          <a:prstGeom prst="rect">
            <a:avLst/>
          </a:prstGeom>
          <a:solidFill>
            <a:schemeClr val="lt1"/>
          </a:solid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1000"/>
              </a:spcBef>
              <a:spcAft>
                <a:spcPts val="0"/>
              </a:spcAft>
              <a:buClr>
                <a:schemeClr val="dk1"/>
              </a:buClr>
              <a:buSzPts val="2800"/>
              <a:buNone/>
            </a:pPr>
            <a:r>
              <a:rPr lang="hi" sz="2800"/>
              <a:t>प्रभावी आपदा प्रबंधन के लिए तैयारी  बहुत महत्वपूर्ण है</a:t>
            </a:r>
            <a:endParaRPr/>
          </a:p>
        </p:txBody>
      </p:sp>
      <p:sp>
        <p:nvSpPr>
          <p:cNvPr id="446" name="Google Shape;446;p40"/>
          <p:cNvSpPr txBox="1">
            <a:spLocks noGrp="1"/>
          </p:cNvSpPr>
          <p:nvPr>
            <p:ph type="body" idx="2"/>
          </p:nvPr>
        </p:nvSpPr>
        <p:spPr>
          <a:xfrm>
            <a:off x="9008279" y="1983128"/>
            <a:ext cx="2976414" cy="4336468"/>
          </a:xfrm>
          <a:prstGeom prst="rect">
            <a:avLst/>
          </a:prstGeom>
          <a:solidFill>
            <a:schemeClr val="lt1"/>
          </a:solidFill>
          <a:ln>
            <a:noFill/>
          </a:ln>
        </p:spPr>
        <p:txBody>
          <a:bodyPr spcFirstLastPara="1" wrap="square" lIns="91425" tIns="45700" rIns="91425" bIns="45700" anchor="t" anchorCtr="0">
            <a:noAutofit/>
          </a:bodyPr>
          <a:lstStyle/>
          <a:p>
            <a:pPr marL="228600" lvl="0" indent="-228600" algn="l" rtl="0">
              <a:lnSpc>
                <a:spcPct val="170000"/>
              </a:lnSpc>
              <a:spcBef>
                <a:spcPts val="0"/>
              </a:spcBef>
              <a:spcAft>
                <a:spcPts val="0"/>
              </a:spcAft>
              <a:buClr>
                <a:schemeClr val="dk1"/>
              </a:buClr>
              <a:buSzPts val="2800"/>
              <a:buChar char="•"/>
            </a:pPr>
            <a:r>
              <a:rPr lang="hi" sz="2800"/>
              <a:t>जागरूकता</a:t>
            </a:r>
            <a:endParaRPr/>
          </a:p>
          <a:p>
            <a:pPr marL="228600" lvl="0" indent="-228600" algn="l" rtl="0">
              <a:lnSpc>
                <a:spcPct val="170000"/>
              </a:lnSpc>
              <a:spcBef>
                <a:spcPts val="420"/>
              </a:spcBef>
              <a:spcAft>
                <a:spcPts val="0"/>
              </a:spcAft>
              <a:buClr>
                <a:schemeClr val="dk1"/>
              </a:buClr>
              <a:buSzPts val="2800"/>
              <a:buChar char="•"/>
            </a:pPr>
            <a:r>
              <a:rPr lang="hi" sz="2800"/>
              <a:t>प्रशिक्षण</a:t>
            </a:r>
            <a:endParaRPr/>
          </a:p>
          <a:p>
            <a:pPr marL="228600" lvl="0" indent="-228600" algn="l" rtl="0">
              <a:lnSpc>
                <a:spcPct val="170000"/>
              </a:lnSpc>
              <a:spcBef>
                <a:spcPts val="420"/>
              </a:spcBef>
              <a:spcAft>
                <a:spcPts val="0"/>
              </a:spcAft>
              <a:buClr>
                <a:schemeClr val="dk1"/>
              </a:buClr>
              <a:buSzPts val="2800"/>
              <a:buChar char="•"/>
            </a:pPr>
            <a:r>
              <a:rPr lang="hi" sz="2800"/>
              <a:t>संसाधन</a:t>
            </a:r>
            <a:endParaRPr/>
          </a:p>
          <a:p>
            <a:pPr marL="228600" lvl="0" indent="-228600" algn="l" rtl="0">
              <a:lnSpc>
                <a:spcPct val="170000"/>
              </a:lnSpc>
              <a:spcBef>
                <a:spcPts val="420"/>
              </a:spcBef>
              <a:spcAft>
                <a:spcPts val="0"/>
              </a:spcAft>
              <a:buClr>
                <a:schemeClr val="dk1"/>
              </a:buClr>
              <a:buSzPts val="2800"/>
              <a:buChar char="•"/>
            </a:pPr>
            <a:r>
              <a:rPr lang="hi" sz="2800"/>
              <a:t>योजना</a:t>
            </a:r>
            <a:endParaRPr/>
          </a:p>
          <a:p>
            <a:pPr marL="228600" lvl="0" indent="-228600" algn="l" rtl="0">
              <a:lnSpc>
                <a:spcPct val="170000"/>
              </a:lnSpc>
              <a:spcBef>
                <a:spcPts val="420"/>
              </a:spcBef>
              <a:spcAft>
                <a:spcPts val="0"/>
              </a:spcAft>
              <a:buClr>
                <a:schemeClr val="dk1"/>
              </a:buClr>
              <a:buSzPts val="2800"/>
              <a:buChar char="•"/>
            </a:pPr>
            <a:r>
              <a:rPr lang="hi" sz="2800"/>
              <a:t>अभ्यास</a:t>
            </a:r>
            <a:endParaRPr/>
          </a:p>
        </p:txBody>
      </p:sp>
      <p:pic>
        <p:nvPicPr>
          <p:cNvPr id="447" name="Google Shape;447;p40"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48" name="Google Shape;448;p40"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2000"/>
                                        <p:tgtEl>
                                          <p:spTgt spid="441"/>
                                        </p:tgtEl>
                                      </p:cBhvr>
                                    </p:animEffect>
                                  </p:childTnLst>
                                </p:cTn>
                              </p:par>
                              <p:par>
                                <p:cTn id="8" presetID="10" presetClass="entr" presetSubtype="0" fill="hold" nodeType="withEffect">
                                  <p:stCondLst>
                                    <p:cond delay="0"/>
                                  </p:stCondLst>
                                  <p:childTnLst>
                                    <p:set>
                                      <p:cBhvr>
                                        <p:cTn id="9" dur="1" fill="hold">
                                          <p:stCondLst>
                                            <p:cond delay="0"/>
                                          </p:stCondLst>
                                        </p:cTn>
                                        <p:tgtEl>
                                          <p:spTgt spid="438"/>
                                        </p:tgtEl>
                                        <p:attrNameLst>
                                          <p:attrName>style.visibility</p:attrName>
                                        </p:attrNameLst>
                                      </p:cBhvr>
                                      <p:to>
                                        <p:strVal val="visible"/>
                                      </p:to>
                                    </p:set>
                                    <p:animEffect transition="in" filter="fade">
                                      <p:cBhvr>
                                        <p:cTn id="10" dur="2000"/>
                                        <p:tgtEl>
                                          <p:spTgt spid="4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6">
                                            <p:txEl>
                                              <p:pRg st="0" end="0"/>
                                            </p:txEl>
                                          </p:spTgt>
                                        </p:tgtEl>
                                        <p:attrNameLst>
                                          <p:attrName>style.visibility</p:attrName>
                                        </p:attrNameLst>
                                      </p:cBhvr>
                                      <p:to>
                                        <p:strVal val="visible"/>
                                      </p:to>
                                    </p:set>
                                    <p:animEffect transition="in" filter="fade">
                                      <p:cBhvr>
                                        <p:cTn id="15" dur="2000"/>
                                        <p:tgtEl>
                                          <p:spTgt spid="44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6">
                                            <p:txEl>
                                              <p:pRg st="1" end="1"/>
                                            </p:txEl>
                                          </p:spTgt>
                                        </p:tgtEl>
                                        <p:attrNameLst>
                                          <p:attrName>style.visibility</p:attrName>
                                        </p:attrNameLst>
                                      </p:cBhvr>
                                      <p:to>
                                        <p:strVal val="visible"/>
                                      </p:to>
                                    </p:set>
                                    <p:animEffect transition="in" filter="fade">
                                      <p:cBhvr>
                                        <p:cTn id="20" dur="2000"/>
                                        <p:tgtEl>
                                          <p:spTgt spid="44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6">
                                            <p:txEl>
                                              <p:pRg st="2" end="2"/>
                                            </p:txEl>
                                          </p:spTgt>
                                        </p:tgtEl>
                                        <p:attrNameLst>
                                          <p:attrName>style.visibility</p:attrName>
                                        </p:attrNameLst>
                                      </p:cBhvr>
                                      <p:to>
                                        <p:strVal val="visible"/>
                                      </p:to>
                                    </p:set>
                                    <p:animEffect transition="in" filter="fade">
                                      <p:cBhvr>
                                        <p:cTn id="25" dur="2000"/>
                                        <p:tgtEl>
                                          <p:spTgt spid="44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6">
                                            <p:txEl>
                                              <p:pRg st="3" end="3"/>
                                            </p:txEl>
                                          </p:spTgt>
                                        </p:tgtEl>
                                        <p:attrNameLst>
                                          <p:attrName>style.visibility</p:attrName>
                                        </p:attrNameLst>
                                      </p:cBhvr>
                                      <p:to>
                                        <p:strVal val="visible"/>
                                      </p:to>
                                    </p:set>
                                    <p:animEffect transition="in" filter="fade">
                                      <p:cBhvr>
                                        <p:cTn id="30" dur="2000"/>
                                        <p:tgtEl>
                                          <p:spTgt spid="44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46">
                                            <p:txEl>
                                              <p:pRg st="4" end="4"/>
                                            </p:txEl>
                                          </p:spTgt>
                                        </p:tgtEl>
                                        <p:attrNameLst>
                                          <p:attrName>style.visibility</p:attrName>
                                        </p:attrNameLst>
                                      </p:cBhvr>
                                      <p:to>
                                        <p:strVal val="visible"/>
                                      </p:to>
                                    </p:set>
                                    <p:animEffect transition="in" filter="fade">
                                      <p:cBhvr>
                                        <p:cTn id="35" dur="2000"/>
                                        <p:tgtEl>
                                          <p:spTgt spid="4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41"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54" name="Google Shape;454;p41"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
        <p:nvSpPr>
          <p:cNvPr id="455" name="Google Shape;455;p41"/>
          <p:cNvSpPr txBox="1"/>
          <p:nvPr/>
        </p:nvSpPr>
        <p:spPr>
          <a:xfrm>
            <a:off x="3200401" y="2696897"/>
            <a:ext cx="452913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 sz="8000" b="1">
                <a:solidFill>
                  <a:srgbClr val="FF0000"/>
                </a:solidFill>
                <a:latin typeface="Open Sans"/>
                <a:ea typeface="Open Sans"/>
                <a:cs typeface="Open Sans"/>
                <a:sym typeface="Open Sans"/>
              </a:rPr>
              <a:t>धन्यवाद</a:t>
            </a:r>
            <a:endParaRPr dirty="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p:nvPr/>
        </p:nvSpPr>
        <p:spPr>
          <a:xfrm>
            <a:off x="5092506" y="1253542"/>
            <a:ext cx="6833884" cy="5201424"/>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0000"/>
              </a:buClr>
              <a:buSzPts val="2300"/>
              <a:buFont typeface="Arial"/>
              <a:buChar char="•"/>
            </a:pPr>
            <a:r>
              <a:rPr lang="hi" sz="2300" b="0" i="0">
                <a:solidFill>
                  <a:srgbClr val="000000"/>
                </a:solidFill>
                <a:latin typeface="Open Sans"/>
                <a:ea typeface="Open Sans"/>
                <a:cs typeface="Open Sans"/>
                <a:sym typeface="Open Sans"/>
              </a:rPr>
              <a:t>राष्ट्रीय आपदा प्रतिक्रिया बल (एनडीआरएफ) की स्थापना आपदा प्रबंधन अधिनियम, 2005 के अधिनियमन के बाद 19 जनवरी 2006 को की गई थी। स्थापना के बाद से, इसकी आरंभिक 8 बटालियनों से बढ़कर आज 16 बटालियन हो गई हैं।</a:t>
            </a:r>
            <a:endParaRPr/>
          </a:p>
          <a:p>
            <a:pPr marL="457200" marR="0" lvl="0" indent="-457200" algn="just" rtl="0">
              <a:spcBef>
                <a:spcPts val="1200"/>
              </a:spcBef>
              <a:spcAft>
                <a:spcPts val="0"/>
              </a:spcAft>
              <a:buClr>
                <a:srgbClr val="000000"/>
              </a:buClr>
              <a:buSzPts val="2300"/>
              <a:buFont typeface="Arial"/>
              <a:buChar char="•"/>
            </a:pPr>
            <a:r>
              <a:rPr lang="hi" sz="2300" b="0" i="0">
                <a:solidFill>
                  <a:srgbClr val="000000"/>
                </a:solidFill>
                <a:latin typeface="Open Sans"/>
                <a:ea typeface="Open Sans"/>
                <a:cs typeface="Open Sans"/>
                <a:sym typeface="Open Sans"/>
              </a:rPr>
              <a:t>वर्तमान में, इसकी उपस्थिति 28 क्षेत्रीय प्रतिक्रिया केंद्रों (आर.आर.सी.) और 24 टैक्टिकल प्री-पोजिशनिंग लोकेशन (टी.पी.एल.) सहित 68 स्थानों पर है। एनडीआरएफ की प्रत्येक बटालियन में 18 विशिष्ट खोज और बचाव (एस.ए.आर.) टीम होते हैं जो आत्मनिर्भर होते हैं और जिनमें इंजीनियर, तकनीशियन, इलेक्ट्रीशियन, डॉग स्क्वॉड और चिकित्सा/अर्ध-चिकित्सा कर्मी जैसे विशेषज्ञ होते हैं। बल की स्वीकृत संख्या 18,556 है।</a:t>
            </a:r>
            <a:endParaRPr sz="2300">
              <a:solidFill>
                <a:schemeClr val="dk1"/>
              </a:solidFill>
              <a:latin typeface="Open Sans"/>
              <a:ea typeface="Open Sans"/>
              <a:cs typeface="Open Sans"/>
              <a:sym typeface="Open Sans"/>
            </a:endParaRPr>
          </a:p>
        </p:txBody>
      </p:sp>
      <p:sp>
        <p:nvSpPr>
          <p:cNvPr id="108" name="Google Shape;108;p15"/>
          <p:cNvSpPr txBox="1"/>
          <p:nvPr/>
        </p:nvSpPr>
        <p:spPr>
          <a:xfrm>
            <a:off x="577049" y="2388096"/>
            <a:ext cx="4261281" cy="1722268"/>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4000"/>
              <a:buFont typeface="Open Sans"/>
              <a:buNone/>
            </a:pPr>
            <a:r>
              <a:rPr lang="hi" sz="4000" b="1" u="sng" dirty="0">
                <a:solidFill>
                  <a:srgbClr val="FF0000"/>
                </a:solidFill>
                <a:latin typeface="Open Sans"/>
                <a:ea typeface="Open Sans"/>
                <a:cs typeface="Open Sans"/>
                <a:sym typeface="Open Sans"/>
              </a:rPr>
              <a:t>एन.डी.आर.एफ का   </a:t>
            </a:r>
            <a:endParaRPr dirty="0"/>
          </a:p>
          <a:p>
            <a:pPr marL="0" marR="0" lvl="0" indent="0" algn="ctr" rtl="0">
              <a:spcBef>
                <a:spcPts val="0"/>
              </a:spcBef>
              <a:spcAft>
                <a:spcPts val="0"/>
              </a:spcAft>
              <a:buClr>
                <a:srgbClr val="FF0000"/>
              </a:buClr>
              <a:buSzPts val="4000"/>
              <a:buFont typeface="Open Sans"/>
              <a:buNone/>
            </a:pPr>
            <a:r>
              <a:rPr lang="hi" sz="4000" b="1" u="sng" dirty="0">
                <a:solidFill>
                  <a:srgbClr val="FF0000"/>
                </a:solidFill>
                <a:latin typeface="Open Sans"/>
                <a:ea typeface="Open Sans"/>
                <a:cs typeface="Open Sans"/>
                <a:sym typeface="Open Sans"/>
              </a:rPr>
              <a:t>गठन</a:t>
            </a:r>
            <a:endParaRPr sz="4000" b="1" u="sng" dirty="0">
              <a:solidFill>
                <a:srgbClr val="FF0000"/>
              </a:solidFill>
              <a:latin typeface="Open Sans"/>
              <a:ea typeface="Open Sans"/>
              <a:cs typeface="Open Sans"/>
              <a:sym typeface="Open Sans"/>
            </a:endParaRPr>
          </a:p>
        </p:txBody>
      </p:sp>
      <p:pic>
        <p:nvPicPr>
          <p:cNvPr id="109" name="Google Shape;109;p15" descr="A logo with text on it&#10;&#10;AI-generated content may be incorrect."/>
          <p:cNvPicPr preferRelativeResize="0"/>
          <p:nvPr/>
        </p:nvPicPr>
        <p:blipFill rotWithShape="1">
          <a:blip r:embed="rId3">
            <a:alphaModFix/>
          </a:blip>
          <a:srcRect/>
          <a:stretch/>
        </p:blipFill>
        <p:spPr>
          <a:xfrm>
            <a:off x="210096" y="95370"/>
            <a:ext cx="1047823" cy="936104"/>
          </a:xfrm>
          <a:prstGeom prst="rect">
            <a:avLst/>
          </a:prstGeom>
          <a:noFill/>
          <a:ln>
            <a:noFill/>
          </a:ln>
        </p:spPr>
      </p:pic>
      <p:pic>
        <p:nvPicPr>
          <p:cNvPr id="110" name="Google Shape;110;p15" descr="C:\Users\Acer\Downloads\WhatsApp Image 2025-09-04 at 17.24.38 (3).jpeg"/>
          <p:cNvPicPr preferRelativeResize="0"/>
          <p:nvPr/>
        </p:nvPicPr>
        <p:blipFill rotWithShape="1">
          <a:blip r:embed="rId4">
            <a:alphaModFix/>
          </a:blip>
          <a:srcRect/>
          <a:stretch/>
        </p:blipFill>
        <p:spPr>
          <a:xfrm>
            <a:off x="11008322" y="101942"/>
            <a:ext cx="1080120" cy="10015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5120640" y="1092193"/>
            <a:ext cx="6835712" cy="52091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000000"/>
              </a:buClr>
              <a:buSzPts val="2800"/>
              <a:buFont typeface="Arial"/>
              <a:buChar char="•"/>
            </a:pPr>
            <a:r>
              <a:rPr lang="hi" sz="2400" b="0" i="0" dirty="0">
                <a:solidFill>
                  <a:srgbClr val="000000"/>
                </a:solidFill>
                <a:latin typeface="Open Sans"/>
                <a:ea typeface="Open Sans"/>
                <a:cs typeface="Open Sans"/>
                <a:sym typeface="Open Sans"/>
              </a:rPr>
              <a:t>अपनी स्थापना के बाद से एनडीआरएफ ने 12,000 से अधिक ऑपरेशन चलाए हैं, 1,58,000 से अधिक लोगों को बचाया है और विभिन्न आपदाओं के दौरान 8.5 लाख से अधिक लोगों को सुरक्षित स्थानों पर पहुंचाया है।</a:t>
            </a:r>
            <a:endParaRPr sz="2400" dirty="0"/>
          </a:p>
          <a:p>
            <a:pPr marL="457200" marR="0" lvl="0" indent="-457200" algn="just" rtl="0">
              <a:lnSpc>
                <a:spcPct val="150000"/>
              </a:lnSpc>
              <a:spcBef>
                <a:spcPts val="0"/>
              </a:spcBef>
              <a:spcAft>
                <a:spcPts val="0"/>
              </a:spcAft>
              <a:buClr>
                <a:srgbClr val="000000"/>
              </a:buClr>
              <a:buSzPts val="2800"/>
              <a:buFont typeface="Arial"/>
              <a:buChar char="•"/>
            </a:pPr>
            <a:r>
              <a:rPr lang="hi" sz="2400" b="0" i="0" dirty="0">
                <a:solidFill>
                  <a:srgbClr val="000000"/>
                </a:solidFill>
                <a:latin typeface="Open Sans"/>
                <a:ea typeface="Open Sans"/>
                <a:cs typeface="Open Sans"/>
                <a:sym typeface="Open Sans"/>
              </a:rPr>
              <a:t>इसने 13,000 से अधिक सामुदायिक जागरूकता कार्यक्रम (CAPs) और लगभग 8000 स्कूल सुरक्षा कार्यक्रम (SSPs) भी आयोजित किए हैं, जिनसे 93 लाख से अधिक छात्र और वयस्क लाभान्वित हुए हैं।</a:t>
            </a:r>
            <a:endParaRPr sz="2400" dirty="0">
              <a:solidFill>
                <a:schemeClr val="dk1"/>
              </a:solidFill>
              <a:latin typeface="Open Sans"/>
              <a:ea typeface="Open Sans"/>
              <a:cs typeface="Open Sans"/>
              <a:sym typeface="Open Sans"/>
            </a:endParaRPr>
          </a:p>
        </p:txBody>
      </p:sp>
      <p:sp>
        <p:nvSpPr>
          <p:cNvPr id="117" name="Google Shape;117;p16"/>
          <p:cNvSpPr txBox="1"/>
          <p:nvPr/>
        </p:nvSpPr>
        <p:spPr>
          <a:xfrm>
            <a:off x="200136" y="2361460"/>
            <a:ext cx="4752902" cy="2073489"/>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4000"/>
              <a:buFont typeface="Open Sans"/>
              <a:buNone/>
            </a:pPr>
            <a:r>
              <a:rPr lang="hi" sz="4000" b="1" u="sng" dirty="0">
                <a:solidFill>
                  <a:srgbClr val="FF0000"/>
                </a:solidFill>
                <a:latin typeface="Open Sans"/>
                <a:ea typeface="Open Sans"/>
                <a:cs typeface="Open Sans"/>
                <a:sym typeface="Open Sans"/>
              </a:rPr>
              <a:t>एन.डी.आर.एफ का   </a:t>
            </a:r>
            <a:endParaRPr dirty="0"/>
          </a:p>
          <a:p>
            <a:pPr marL="0" marR="0" lvl="0" indent="0" algn="ctr" rtl="0">
              <a:spcBef>
                <a:spcPts val="0"/>
              </a:spcBef>
              <a:spcAft>
                <a:spcPts val="0"/>
              </a:spcAft>
              <a:buClr>
                <a:srgbClr val="FF0000"/>
              </a:buClr>
              <a:buSzPts val="4000"/>
              <a:buFont typeface="Open Sans"/>
              <a:buNone/>
            </a:pPr>
            <a:r>
              <a:rPr lang="hi" sz="4000" b="1" u="sng" dirty="0">
                <a:solidFill>
                  <a:srgbClr val="FF0000"/>
                </a:solidFill>
                <a:latin typeface="Open Sans"/>
                <a:ea typeface="Open Sans"/>
                <a:cs typeface="Open Sans"/>
                <a:sym typeface="Open Sans"/>
              </a:rPr>
              <a:t>गठन</a:t>
            </a:r>
            <a:endParaRPr sz="4000" b="1" u="sng" dirty="0">
              <a:solidFill>
                <a:srgbClr val="FF0000"/>
              </a:solidFill>
              <a:latin typeface="Open Sans"/>
              <a:ea typeface="Open Sans"/>
              <a:cs typeface="Open Sans"/>
              <a:sym typeface="Open Sans"/>
            </a:endParaRPr>
          </a:p>
        </p:txBody>
      </p:sp>
      <p:pic>
        <p:nvPicPr>
          <p:cNvPr id="118" name="Google Shape;118;p16"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19" name="Google Shape;119;p16"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a:stretch/>
        </p:blipFill>
        <p:spPr>
          <a:xfrm>
            <a:off x="842963" y="1243012"/>
            <a:ext cx="10587038" cy="5273535"/>
          </a:xfrm>
          <a:prstGeom prst="rect">
            <a:avLst/>
          </a:prstGeom>
          <a:noFill/>
          <a:ln>
            <a:noFill/>
          </a:ln>
        </p:spPr>
      </p:pic>
      <p:pic>
        <p:nvPicPr>
          <p:cNvPr id="125" name="Google Shape;125;p17" descr="A logo with text on it&#10;&#10;AI-generated content may be incorrect."/>
          <p:cNvPicPr preferRelativeResize="0"/>
          <p:nvPr/>
        </p:nvPicPr>
        <p:blipFill rotWithShape="1">
          <a:blip r:embed="rId4">
            <a:alphaModFix/>
          </a:blip>
          <a:srcRect/>
          <a:stretch/>
        </p:blipFill>
        <p:spPr>
          <a:xfrm>
            <a:off x="210096" y="84081"/>
            <a:ext cx="1047823" cy="936104"/>
          </a:xfrm>
          <a:prstGeom prst="rect">
            <a:avLst/>
          </a:prstGeom>
          <a:noFill/>
          <a:ln>
            <a:noFill/>
          </a:ln>
        </p:spPr>
      </p:pic>
      <p:pic>
        <p:nvPicPr>
          <p:cNvPr id="126" name="Google Shape;126;p17" descr="C:\Users\Acer\Downloads\WhatsApp Image 2025-09-04 at 17.24.38 (3).jpeg"/>
          <p:cNvPicPr preferRelativeResize="0"/>
          <p:nvPr/>
        </p:nvPicPr>
        <p:blipFill rotWithShape="1">
          <a:blip r:embed="rId5">
            <a:alphaModFix/>
          </a:blip>
          <a:srcRect/>
          <a:stretch/>
        </p:blipFill>
        <p:spPr>
          <a:xfrm>
            <a:off x="11008322" y="90653"/>
            <a:ext cx="1080120" cy="1001540"/>
          </a:xfrm>
          <a:prstGeom prst="rect">
            <a:avLst/>
          </a:prstGeom>
          <a:noFill/>
          <a:ln>
            <a:noFill/>
          </a:ln>
        </p:spPr>
      </p:pic>
      <p:sp>
        <p:nvSpPr>
          <p:cNvPr id="5" name="Rectangle 4">
            <a:extLst>
              <a:ext uri="{FF2B5EF4-FFF2-40B4-BE49-F238E27FC236}">
                <a16:creationId xmlns:a16="http://schemas.microsoft.com/office/drawing/2014/main" id="{9D296EA5-FEED-4AC6-9786-F0E3BEEDAA6F}"/>
              </a:ext>
            </a:extLst>
          </p:cNvPr>
          <p:cNvSpPr/>
          <p:nvPr/>
        </p:nvSpPr>
        <p:spPr>
          <a:xfrm>
            <a:off x="6359906" y="6300934"/>
            <a:ext cx="1363665" cy="295176"/>
          </a:xfrm>
          <a:prstGeom prst="rect">
            <a:avLst/>
          </a:prstGeom>
          <a:solidFill>
            <a:srgbClr val="7030A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RRC 4 - Tirunelveli</a:t>
            </a:r>
            <a:endParaRPr lang="en-IN" sz="12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p:nvPr/>
        </p:nvSpPr>
        <p:spPr>
          <a:xfrm>
            <a:off x="577872" y="2652469"/>
            <a:ext cx="3758286" cy="1446550"/>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IN" sz="4400" b="1" u="sng">
                <a:solidFill>
                  <a:schemeClr val="lt1"/>
                </a:solidFill>
                <a:latin typeface="Calibri"/>
                <a:ea typeface="Calibri"/>
                <a:cs typeface="Calibri"/>
                <a:sym typeface="Calibri"/>
              </a:rPr>
              <a:t>एनडीआरएफ: संरचना</a:t>
            </a:r>
            <a:endParaRPr sz="4400" b="1" u="sng">
              <a:solidFill>
                <a:schemeClr val="lt1"/>
              </a:solidFill>
              <a:latin typeface="Open Sans"/>
              <a:ea typeface="Open Sans"/>
              <a:cs typeface="Open Sans"/>
              <a:sym typeface="Open Sans"/>
            </a:endParaRPr>
          </a:p>
        </p:txBody>
      </p:sp>
      <p:sp>
        <p:nvSpPr>
          <p:cNvPr id="134" name="Google Shape;134;p18"/>
          <p:cNvSpPr/>
          <p:nvPr/>
        </p:nvSpPr>
        <p:spPr>
          <a:xfrm>
            <a:off x="5407377" y="1411110"/>
            <a:ext cx="6451687" cy="5158502"/>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hi-IN" sz="2800" dirty="0">
                <a:solidFill>
                  <a:schemeClr val="dk1"/>
                </a:solidFill>
                <a:latin typeface="Calibri"/>
                <a:ea typeface="Calibri"/>
                <a:cs typeface="Calibri"/>
                <a:sym typeface="Calibri"/>
              </a:rPr>
              <a:t>एनडीआरएफ महानिदेशक के नेतृत्व में - श्री पीयूष आनंद (आईपीएस)</a:t>
            </a:r>
            <a:endParaRPr dirty="0"/>
          </a:p>
          <a:p>
            <a:pPr marL="0" marR="0" lvl="0" indent="0" algn="l" rtl="0">
              <a:spcBef>
                <a:spcPts val="0"/>
              </a:spcBef>
              <a:spcAft>
                <a:spcPts val="0"/>
              </a:spcAft>
              <a:buNone/>
            </a:pPr>
            <a:endParaRPr sz="2800" dirty="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2800"/>
              <a:buFont typeface="Noto Sans Symbols"/>
              <a:buChar char="❑"/>
            </a:pPr>
            <a:r>
              <a:rPr lang="hi-IN" sz="2800" dirty="0">
                <a:solidFill>
                  <a:schemeClr val="dk1"/>
                </a:solidFill>
                <a:latin typeface="Open Sans"/>
                <a:ea typeface="Open Sans"/>
                <a:cs typeface="Open Sans"/>
                <a:sym typeface="Open Sans"/>
              </a:rPr>
              <a:t> </a:t>
            </a:r>
            <a:r>
              <a:rPr lang="hi-IN" sz="2800" dirty="0">
                <a:solidFill>
                  <a:schemeClr val="dk1"/>
                </a:solidFill>
                <a:latin typeface="Calibri"/>
                <a:ea typeface="Calibri"/>
                <a:cs typeface="Calibri"/>
                <a:sym typeface="Calibri"/>
              </a:rPr>
              <a:t>डिप्टी इंस्पेक्टर जनरल के नेतृत्व में सेक्टर-</a:t>
            </a:r>
            <a:r>
              <a:rPr lang="en-US" sz="2800" dirty="0">
                <a:solidFill>
                  <a:schemeClr val="dk1"/>
                </a:solidFill>
                <a:latin typeface="Open Sans"/>
                <a:ea typeface="Open Sans"/>
                <a:cs typeface="Open Sans"/>
                <a:sym typeface="Open Sans"/>
              </a:rPr>
              <a:t>1. </a:t>
            </a:r>
            <a:r>
              <a:rPr lang="hi-IN" sz="2800" dirty="0"/>
              <a:t>उत्तर क्षेत्र</a:t>
            </a:r>
            <a:endParaRPr lang="en-US" sz="2800" dirty="0"/>
          </a:p>
          <a:p>
            <a:pPr marL="342900" marR="0" lvl="0" indent="-342900" algn="l" rtl="0">
              <a:spcBef>
                <a:spcPts val="0"/>
              </a:spcBef>
              <a:spcAft>
                <a:spcPts val="0"/>
              </a:spcAft>
              <a:buClr>
                <a:schemeClr val="dk1"/>
              </a:buClr>
              <a:buSzPts val="2800"/>
            </a:pPr>
            <a:r>
              <a:rPr lang="en-US" sz="2800" dirty="0"/>
              <a:t>    2.</a:t>
            </a:r>
            <a:r>
              <a:rPr lang="hi-IN" sz="2800" dirty="0"/>
              <a:t>पूर्व एवं उत्तर-पूर्व क्षेत्र</a:t>
            </a:r>
            <a:endParaRPr lang="en-US" sz="2800" dirty="0"/>
          </a:p>
          <a:p>
            <a:pPr marL="342900" marR="0" lvl="0" indent="-342900" algn="l" rtl="0">
              <a:spcBef>
                <a:spcPts val="0"/>
              </a:spcBef>
              <a:spcAft>
                <a:spcPts val="0"/>
              </a:spcAft>
              <a:buClr>
                <a:schemeClr val="dk1"/>
              </a:buClr>
              <a:buSzPts val="2800"/>
            </a:pPr>
            <a:r>
              <a:rPr lang="en-US" sz="2800" dirty="0"/>
              <a:t>    3.</a:t>
            </a:r>
            <a:r>
              <a:rPr lang="hi-IN" sz="2800" dirty="0"/>
              <a:t>पश्चिम मध्य क्षेत्र</a:t>
            </a:r>
            <a:endParaRPr lang="en-US" sz="2800" dirty="0"/>
          </a:p>
          <a:p>
            <a:pPr marL="342900" marR="0" lvl="0" indent="-342900" algn="l" rtl="0">
              <a:spcBef>
                <a:spcPts val="0"/>
              </a:spcBef>
              <a:spcAft>
                <a:spcPts val="0"/>
              </a:spcAft>
              <a:buClr>
                <a:schemeClr val="dk1"/>
              </a:buClr>
              <a:buSzPts val="2800"/>
            </a:pPr>
            <a:r>
              <a:rPr lang="en-US" sz="2800" dirty="0"/>
              <a:t>    4.</a:t>
            </a:r>
            <a:r>
              <a:rPr lang="hi-IN" sz="2800" dirty="0"/>
              <a:t>दक्षिण एवं दक्षिण-मध्य</a:t>
            </a:r>
            <a:r>
              <a:rPr lang="en-US" sz="2800" dirty="0"/>
              <a:t> </a:t>
            </a:r>
            <a:r>
              <a:rPr lang="hi-IN" sz="2800" dirty="0"/>
              <a:t> क्षेत्र</a:t>
            </a:r>
            <a:r>
              <a:rPr lang="en-US" sz="2800" dirty="0"/>
              <a:t>         </a:t>
            </a:r>
            <a:r>
              <a:rPr lang="hi-IN" sz="2800" dirty="0">
                <a:solidFill>
                  <a:schemeClr val="dk1"/>
                </a:solidFill>
                <a:latin typeface="Calibri"/>
                <a:ea typeface="Calibri"/>
                <a:cs typeface="Calibri"/>
                <a:sym typeface="Calibri"/>
              </a:rPr>
              <a:t>कमांडेंट के नेतृत्व में 16 बटालियन</a:t>
            </a:r>
            <a:r>
              <a:rPr lang="hi-IN" sz="2800" dirty="0">
                <a:solidFill>
                  <a:schemeClr val="dk1"/>
                </a:solidFill>
                <a:latin typeface="Open Sans"/>
                <a:ea typeface="Open Sans"/>
                <a:cs typeface="Open Sans"/>
                <a:sym typeface="Open Sans"/>
              </a:rPr>
              <a:t> </a:t>
            </a:r>
            <a:endParaRPr sz="3200" dirty="0">
              <a:solidFill>
                <a:schemeClr val="dk1"/>
              </a:solidFill>
              <a:latin typeface="Open Sans"/>
              <a:ea typeface="Open Sans"/>
              <a:cs typeface="Open Sans"/>
              <a:sym typeface="Open Sans"/>
            </a:endParaRPr>
          </a:p>
        </p:txBody>
      </p:sp>
      <p:sp>
        <p:nvSpPr>
          <p:cNvPr id="135" name="Google Shape;135;p18"/>
          <p:cNvSpPr/>
          <p:nvPr/>
        </p:nvSpPr>
        <p:spPr>
          <a:xfrm>
            <a:off x="2114017" y="3522147"/>
            <a:ext cx="175740"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136" name="Google Shape;136;p18" descr="A logo with text on it&#10;&#10;AI-generated content may be incorrect."/>
          <p:cNvPicPr preferRelativeResize="0"/>
          <p:nvPr/>
        </p:nvPicPr>
        <p:blipFill rotWithShape="1">
          <a:blip r:embed="rId3">
            <a:alphaModFix/>
          </a:blip>
          <a:srcRect/>
          <a:stretch/>
        </p:blipFill>
        <p:spPr>
          <a:xfrm>
            <a:off x="261094" y="84081"/>
            <a:ext cx="996825" cy="936104"/>
          </a:xfrm>
          <a:prstGeom prst="rect">
            <a:avLst/>
          </a:prstGeom>
          <a:noFill/>
          <a:ln>
            <a:noFill/>
          </a:ln>
        </p:spPr>
      </p:pic>
      <p:pic>
        <p:nvPicPr>
          <p:cNvPr id="137" name="Google Shape;137;p18" descr="C:\Users\Acer\Downloads\WhatsApp Image 2025-09-04 at 17.24.38 (3).jpeg"/>
          <p:cNvPicPr preferRelativeResize="0"/>
          <p:nvPr/>
        </p:nvPicPr>
        <p:blipFill rotWithShape="1">
          <a:blip r:embed="rId4">
            <a:alphaModFix/>
          </a:blip>
          <a:srcRect/>
          <a:stretch/>
        </p:blipFill>
        <p:spPr>
          <a:xfrm>
            <a:off x="11060892" y="90653"/>
            <a:ext cx="1027550" cy="100154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p:nvPr/>
        </p:nvSpPr>
        <p:spPr>
          <a:xfrm>
            <a:off x="551126" y="1555045"/>
            <a:ext cx="3978671" cy="1323439"/>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 sz="4000" b="1" u="sng">
                <a:solidFill>
                  <a:srgbClr val="FF0000"/>
                </a:solidFill>
                <a:latin typeface="Open Sans"/>
                <a:ea typeface="Open Sans"/>
                <a:cs typeface="Open Sans"/>
                <a:sym typeface="Open Sans"/>
              </a:rPr>
              <a:t>एन.डी.आर.एफ: संरचना</a:t>
            </a:r>
            <a:endParaRPr sz="3200" b="1" u="sng">
              <a:solidFill>
                <a:srgbClr val="FF0000"/>
              </a:solidFill>
              <a:latin typeface="Open Sans"/>
              <a:ea typeface="Open Sans"/>
              <a:cs typeface="Open Sans"/>
              <a:sym typeface="Open Sans"/>
            </a:endParaRPr>
          </a:p>
        </p:txBody>
      </p:sp>
      <p:sp>
        <p:nvSpPr>
          <p:cNvPr id="142" name="Google Shape;142;p19"/>
          <p:cNvSpPr/>
          <p:nvPr/>
        </p:nvSpPr>
        <p:spPr>
          <a:xfrm>
            <a:off x="5396090" y="1555045"/>
            <a:ext cx="6595614" cy="4793620"/>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509588" marR="0" lvl="0" indent="-509588" algn="just" rtl="0">
              <a:lnSpc>
                <a:spcPct val="150000"/>
              </a:lnSpc>
              <a:spcBef>
                <a:spcPts val="0"/>
              </a:spcBef>
              <a:spcAft>
                <a:spcPts val="0"/>
              </a:spcAft>
              <a:buClr>
                <a:schemeClr val="dk1"/>
              </a:buClr>
              <a:buSzPts val="2400"/>
              <a:buFont typeface="Noto Sans Symbols"/>
              <a:buChar char="❑"/>
            </a:pPr>
            <a:r>
              <a:rPr lang="hi" sz="2400">
                <a:solidFill>
                  <a:schemeClr val="dk1"/>
                </a:solidFill>
                <a:latin typeface="Open Sans"/>
                <a:ea typeface="Open Sans"/>
                <a:cs typeface="Open Sans"/>
                <a:sym typeface="Open Sans"/>
              </a:rPr>
              <a:t>प्रत्येक बटालियन में </a:t>
            </a:r>
            <a:r>
              <a:rPr lang="hi" sz="2400" b="1">
                <a:solidFill>
                  <a:schemeClr val="dk1"/>
                </a:solidFill>
                <a:latin typeface="Open Sans"/>
                <a:ea typeface="Open Sans"/>
                <a:cs typeface="Open Sans"/>
                <a:sym typeface="Open Sans"/>
              </a:rPr>
              <a:t>1149 </a:t>
            </a:r>
            <a:r>
              <a:rPr lang="hi" sz="2400">
                <a:solidFill>
                  <a:schemeClr val="dk1"/>
                </a:solidFill>
                <a:latin typeface="Open Sans"/>
                <a:ea typeface="Open Sans"/>
                <a:cs typeface="Open Sans"/>
                <a:sym typeface="Open Sans"/>
              </a:rPr>
              <a:t>कार्मिकों की अधिकृत संख्या है ।</a:t>
            </a:r>
            <a:endParaRPr/>
          </a:p>
          <a:p>
            <a:pPr marL="509588" marR="0" lvl="0" indent="-509588" algn="just" rtl="0">
              <a:lnSpc>
                <a:spcPct val="150000"/>
              </a:lnSpc>
              <a:spcBef>
                <a:spcPts val="1800"/>
              </a:spcBef>
              <a:spcAft>
                <a:spcPts val="0"/>
              </a:spcAft>
              <a:buClr>
                <a:schemeClr val="dk1"/>
              </a:buClr>
              <a:buSzPts val="2400"/>
              <a:buFont typeface="Noto Sans Symbols"/>
              <a:buChar char="❑"/>
            </a:pPr>
            <a:r>
              <a:rPr lang="hi" sz="2400">
                <a:solidFill>
                  <a:schemeClr val="dk1"/>
                </a:solidFill>
                <a:latin typeface="Open Sans"/>
                <a:ea typeface="Open Sans"/>
                <a:cs typeface="Open Sans"/>
                <a:sym typeface="Open Sans"/>
              </a:rPr>
              <a:t>प्रत्येक बटालियन में </a:t>
            </a:r>
            <a:r>
              <a:rPr lang="hi" sz="2400" b="1">
                <a:solidFill>
                  <a:schemeClr val="dk1"/>
                </a:solidFill>
                <a:latin typeface="Open Sans"/>
                <a:ea typeface="Open Sans"/>
                <a:cs typeface="Open Sans"/>
                <a:sym typeface="Open Sans"/>
              </a:rPr>
              <a:t>06 कंपनियाँ </a:t>
            </a:r>
            <a:r>
              <a:rPr lang="hi" sz="2400">
                <a:solidFill>
                  <a:schemeClr val="dk1"/>
                </a:solidFill>
                <a:latin typeface="Open Sans"/>
                <a:ea typeface="Open Sans"/>
                <a:cs typeface="Open Sans"/>
                <a:sym typeface="Open Sans"/>
              </a:rPr>
              <a:t>हैं</a:t>
            </a:r>
            <a:r>
              <a:rPr lang="hi" sz="2400" b="1">
                <a:solidFill>
                  <a:schemeClr val="dk1"/>
                </a:solidFill>
                <a:latin typeface="Open Sans"/>
                <a:ea typeface="Open Sans"/>
                <a:cs typeface="Open Sans"/>
                <a:sym typeface="Open Sans"/>
              </a:rPr>
              <a:t> </a:t>
            </a:r>
            <a:r>
              <a:rPr lang="hi" sz="2400">
                <a:solidFill>
                  <a:schemeClr val="dk1"/>
                </a:solidFill>
                <a:latin typeface="Open Sans"/>
                <a:ea typeface="Open Sans"/>
                <a:cs typeface="Open Sans"/>
                <a:sym typeface="Open Sans"/>
              </a:rPr>
              <a:t>और प्रत्येक कंपनी में </a:t>
            </a:r>
            <a:r>
              <a:rPr lang="hi" sz="2400" b="1">
                <a:solidFill>
                  <a:schemeClr val="dk1"/>
                </a:solidFill>
                <a:latin typeface="Open Sans"/>
                <a:ea typeface="Open Sans"/>
                <a:cs typeface="Open Sans"/>
                <a:sym typeface="Open Sans"/>
              </a:rPr>
              <a:t>3 विशेषज्ञ टीमें हैं। </a:t>
            </a:r>
            <a:r>
              <a:rPr lang="hi" sz="2400">
                <a:solidFill>
                  <a:schemeClr val="dk1"/>
                </a:solidFill>
                <a:latin typeface="Open Sans"/>
                <a:ea typeface="Open Sans"/>
                <a:cs typeface="Open Sans"/>
                <a:sym typeface="Open Sans"/>
              </a:rPr>
              <a:t>आपदाओं तथा सी.बी.आर.एन. आपात स्थितियों से निपटने के लिए </a:t>
            </a:r>
            <a:r>
              <a:rPr lang="hi" sz="2400" b="1">
                <a:solidFill>
                  <a:schemeClr val="dk1"/>
                </a:solidFill>
                <a:latin typeface="Open Sans"/>
                <a:ea typeface="Open Sans"/>
                <a:cs typeface="Open Sans"/>
                <a:sym typeface="Open Sans"/>
              </a:rPr>
              <a:t>चिकित्सा, तकनीकी, इंजीनियरिंग और डॉग स्क्वायड सदस्यों सहित </a:t>
            </a:r>
            <a:r>
              <a:rPr lang="hi" sz="2400">
                <a:solidFill>
                  <a:schemeClr val="dk1"/>
                </a:solidFill>
                <a:latin typeface="Open Sans"/>
                <a:ea typeface="Open Sans"/>
                <a:cs typeface="Open Sans"/>
                <a:sym typeface="Open Sans"/>
              </a:rPr>
              <a:t>कुल </a:t>
            </a:r>
            <a:r>
              <a:rPr lang="hi" sz="2400" b="1">
                <a:solidFill>
                  <a:schemeClr val="dk1"/>
                </a:solidFill>
                <a:latin typeface="Open Sans"/>
                <a:ea typeface="Open Sans"/>
                <a:cs typeface="Open Sans"/>
                <a:sym typeface="Open Sans"/>
              </a:rPr>
              <a:t>18 विशेषज्ञ </a:t>
            </a:r>
            <a:r>
              <a:rPr lang="hi" sz="2400">
                <a:solidFill>
                  <a:schemeClr val="dk1"/>
                </a:solidFill>
                <a:latin typeface="Open Sans"/>
                <a:ea typeface="Open Sans"/>
                <a:cs typeface="Open Sans"/>
                <a:sym typeface="Open Sans"/>
              </a:rPr>
              <a:t>टीमें हैं </a:t>
            </a:r>
            <a:r>
              <a:rPr lang="hi" sz="2800">
                <a:solidFill>
                  <a:schemeClr val="dk1"/>
                </a:solidFill>
                <a:latin typeface="Open Sans"/>
                <a:ea typeface="Open Sans"/>
                <a:cs typeface="Open Sans"/>
                <a:sym typeface="Open Sans"/>
              </a:rPr>
              <a:t>।</a:t>
            </a:r>
            <a:endParaRPr/>
          </a:p>
        </p:txBody>
      </p:sp>
      <p:pic>
        <p:nvPicPr>
          <p:cNvPr id="143" name="Google Shape;143;p19"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44" name="Google Shape;144;p19"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p:nvPr/>
        </p:nvSpPr>
        <p:spPr>
          <a:xfrm>
            <a:off x="5174948" y="873712"/>
            <a:ext cx="2628900" cy="630238"/>
          </a:xfrm>
          <a:prstGeom prst="roundRect">
            <a:avLst>
              <a:gd name="adj" fmla="val 16667"/>
            </a:avLst>
          </a:prstGeom>
          <a:solidFill>
            <a:srgbClr val="00B050"/>
          </a:solidFill>
          <a:ln w="9525" cap="flat" cmpd="sng">
            <a:solidFill>
              <a:srgbClr val="00FF00"/>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hi" sz="1700" b="1">
                <a:solidFill>
                  <a:schemeClr val="dk1"/>
                </a:solidFill>
                <a:latin typeface="Open Sans"/>
                <a:ea typeface="Open Sans"/>
                <a:cs typeface="Open Sans"/>
                <a:sym typeface="Open Sans"/>
              </a:rPr>
              <a:t>      Team Commander</a:t>
            </a:r>
            <a:endParaRPr/>
          </a:p>
          <a:p>
            <a:pPr marL="0" marR="0" lvl="0" indent="0" algn="ctr" rtl="0">
              <a:spcBef>
                <a:spcPts val="850"/>
              </a:spcBef>
              <a:spcAft>
                <a:spcPts val="0"/>
              </a:spcAft>
              <a:buNone/>
            </a:pPr>
            <a:r>
              <a:rPr lang="hi" sz="1700" b="1">
                <a:solidFill>
                  <a:srgbClr val="003300"/>
                </a:solidFill>
                <a:latin typeface="Open Sans"/>
                <a:ea typeface="Open Sans"/>
                <a:cs typeface="Open Sans"/>
                <a:sym typeface="Open Sans"/>
              </a:rPr>
              <a:t>(Inspector)</a:t>
            </a:r>
            <a:endParaRPr/>
          </a:p>
        </p:txBody>
      </p:sp>
      <p:sp>
        <p:nvSpPr>
          <p:cNvPr id="151" name="Google Shape;151;p20"/>
          <p:cNvSpPr/>
          <p:nvPr/>
        </p:nvSpPr>
        <p:spPr>
          <a:xfrm>
            <a:off x="1600200" y="2592388"/>
            <a:ext cx="1009650" cy="836612"/>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500" b="1">
              <a:solidFill>
                <a:schemeClr val="dk1"/>
              </a:solidFill>
              <a:latin typeface="Open Sans"/>
              <a:ea typeface="Open Sans"/>
              <a:cs typeface="Open Sans"/>
              <a:sym typeface="Open Sans"/>
            </a:endParaRPr>
          </a:p>
          <a:p>
            <a:pPr marL="0" marR="0" lvl="0" indent="0" algn="ctr" rtl="0">
              <a:spcBef>
                <a:spcPts val="0"/>
              </a:spcBef>
              <a:spcAft>
                <a:spcPts val="0"/>
              </a:spcAft>
              <a:buNone/>
            </a:pPr>
            <a:r>
              <a:rPr lang="hi" sz="1500" b="1">
                <a:solidFill>
                  <a:srgbClr val="C00000"/>
                </a:solidFill>
                <a:latin typeface="Open Sans"/>
                <a:ea typeface="Open Sans"/>
                <a:cs typeface="Open Sans"/>
                <a:sym typeface="Open Sans"/>
              </a:rPr>
              <a:t>Tech</a:t>
            </a:r>
            <a:endParaRPr/>
          </a:p>
          <a:p>
            <a:pPr marL="0" marR="0" lvl="0" indent="0" algn="ctr" rtl="0">
              <a:spcBef>
                <a:spcPts val="0"/>
              </a:spcBef>
              <a:spcAft>
                <a:spcPts val="0"/>
              </a:spcAft>
              <a:buNone/>
            </a:pPr>
            <a:r>
              <a:rPr lang="hi" sz="1500" b="1">
                <a:solidFill>
                  <a:srgbClr val="C00000"/>
                </a:solidFill>
                <a:latin typeface="Open Sans"/>
                <a:ea typeface="Open Sans"/>
                <a:cs typeface="Open Sans"/>
                <a:sym typeface="Open Sans"/>
              </a:rPr>
              <a:t>Support</a:t>
            </a:r>
            <a:endParaRPr/>
          </a:p>
          <a:p>
            <a:pPr marL="0" marR="0" lvl="0" indent="0" algn="ctr" rtl="0">
              <a:spcBef>
                <a:spcPts val="0"/>
              </a:spcBef>
              <a:spcAft>
                <a:spcPts val="0"/>
              </a:spcAft>
              <a:buNone/>
            </a:pPr>
            <a:r>
              <a:rPr lang="hi" sz="1500" b="1">
                <a:solidFill>
                  <a:srgbClr val="1505E1"/>
                </a:solidFill>
                <a:latin typeface="Open Sans"/>
                <a:ea typeface="Open Sans"/>
                <a:cs typeface="Open Sans"/>
                <a:sym typeface="Open Sans"/>
              </a:rPr>
              <a:t>(6)</a:t>
            </a:r>
            <a:r>
              <a:rPr lang="hi" sz="2100" b="1">
                <a:solidFill>
                  <a:srgbClr val="1505E1"/>
                </a:solidFill>
                <a:latin typeface="Open Sans"/>
                <a:ea typeface="Open Sans"/>
                <a:cs typeface="Open Sans"/>
                <a:sym typeface="Open Sans"/>
              </a:rPr>
              <a:t> </a:t>
            </a:r>
            <a:endParaRPr/>
          </a:p>
          <a:p>
            <a:pPr marL="0" marR="0" lvl="0" indent="0" algn="l" rtl="0">
              <a:spcBef>
                <a:spcPts val="650"/>
              </a:spcBef>
              <a:spcAft>
                <a:spcPts val="0"/>
              </a:spcAft>
              <a:buNone/>
            </a:pPr>
            <a:r>
              <a:rPr lang="hi" sz="1300" b="1">
                <a:solidFill>
                  <a:schemeClr val="dk1"/>
                </a:solidFill>
                <a:latin typeface="Open Sans"/>
                <a:ea typeface="Open Sans"/>
                <a:cs typeface="Open Sans"/>
                <a:sym typeface="Open Sans"/>
              </a:rPr>
              <a:t> </a:t>
            </a:r>
            <a:endParaRPr sz="1900" b="1">
              <a:solidFill>
                <a:schemeClr val="dk1"/>
              </a:solidFill>
              <a:latin typeface="Open Sans"/>
              <a:ea typeface="Open Sans"/>
              <a:cs typeface="Open Sans"/>
              <a:sym typeface="Open Sans"/>
            </a:endParaRPr>
          </a:p>
        </p:txBody>
      </p:sp>
      <p:sp>
        <p:nvSpPr>
          <p:cNvPr id="152" name="Google Shape;152;p20"/>
          <p:cNvSpPr/>
          <p:nvPr/>
        </p:nvSpPr>
        <p:spPr>
          <a:xfrm>
            <a:off x="5257800" y="1828800"/>
            <a:ext cx="2286000" cy="577850"/>
          </a:xfrm>
          <a:prstGeom prst="roundRect">
            <a:avLst>
              <a:gd name="adj" fmla="val 16667"/>
            </a:avLst>
          </a:prstGeom>
          <a:solidFill>
            <a:srgbClr val="FF9900"/>
          </a:solidFill>
          <a:ln w="9525" cap="flat" cmpd="sng">
            <a:solidFill>
              <a:srgbClr val="00FF00"/>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hi" sz="1300" b="1">
                <a:solidFill>
                  <a:schemeClr val="dk1"/>
                </a:solidFill>
                <a:latin typeface="Open Sans"/>
                <a:ea typeface="Open Sans"/>
                <a:cs typeface="Open Sans"/>
                <a:sym typeface="Open Sans"/>
              </a:rPr>
              <a:t>      </a:t>
            </a:r>
            <a:r>
              <a:rPr lang="hi" sz="1600" b="1">
                <a:solidFill>
                  <a:schemeClr val="dk1"/>
                </a:solidFill>
                <a:latin typeface="Open Sans"/>
                <a:ea typeface="Open Sans"/>
                <a:cs typeface="Open Sans"/>
                <a:sym typeface="Open Sans"/>
              </a:rPr>
              <a:t>2 IC/ Ops Officer</a:t>
            </a:r>
            <a:endParaRPr sz="1300" b="1">
              <a:solidFill>
                <a:schemeClr val="dk1"/>
              </a:solidFill>
              <a:latin typeface="Open Sans"/>
              <a:ea typeface="Open Sans"/>
              <a:cs typeface="Open Sans"/>
              <a:sym typeface="Open Sans"/>
            </a:endParaRPr>
          </a:p>
          <a:p>
            <a:pPr marL="0" marR="0" lvl="0" indent="0" algn="l" rtl="0">
              <a:spcBef>
                <a:spcPts val="800"/>
              </a:spcBef>
              <a:spcAft>
                <a:spcPts val="0"/>
              </a:spcAft>
              <a:buNone/>
            </a:pPr>
            <a:r>
              <a:rPr lang="hi" sz="1600" b="1">
                <a:solidFill>
                  <a:srgbClr val="003300"/>
                </a:solidFill>
                <a:latin typeface="Open Sans"/>
                <a:ea typeface="Open Sans"/>
                <a:cs typeface="Open Sans"/>
                <a:sym typeface="Open Sans"/>
              </a:rPr>
              <a:t>          (Sub Inspector)</a:t>
            </a:r>
            <a:endParaRPr/>
          </a:p>
        </p:txBody>
      </p:sp>
      <p:sp>
        <p:nvSpPr>
          <p:cNvPr id="153" name="Google Shape;153;p20"/>
          <p:cNvSpPr/>
          <p:nvPr/>
        </p:nvSpPr>
        <p:spPr>
          <a:xfrm>
            <a:off x="2743200" y="2571750"/>
            <a:ext cx="1009650" cy="85725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lang="en-US" sz="1500" b="1" dirty="0">
              <a:solidFill>
                <a:srgbClr val="C00000"/>
              </a:solidFill>
              <a:latin typeface="Open Sans"/>
              <a:ea typeface="Open Sans"/>
              <a:cs typeface="Open Sans"/>
              <a:sym typeface="Open Sans"/>
            </a:endParaRPr>
          </a:p>
          <a:p>
            <a:pPr marL="0" marR="0" lvl="0" indent="0" algn="ctr" rtl="0">
              <a:spcBef>
                <a:spcPts val="0"/>
              </a:spcBef>
              <a:spcAft>
                <a:spcPts val="0"/>
              </a:spcAft>
              <a:buNone/>
            </a:pPr>
            <a:r>
              <a:rPr lang="en-US" sz="1500" b="1" dirty="0">
                <a:solidFill>
                  <a:srgbClr val="C00000"/>
                </a:solidFill>
                <a:latin typeface="Open Sans"/>
                <a:ea typeface="Open Sans"/>
                <a:cs typeface="Open Sans"/>
                <a:sym typeface="Open Sans"/>
              </a:rPr>
              <a:t>Sub </a:t>
            </a:r>
            <a:r>
              <a:rPr lang="hi" sz="1500" b="1" dirty="0">
                <a:solidFill>
                  <a:srgbClr val="C00000"/>
                </a:solidFill>
                <a:latin typeface="Open Sans"/>
                <a:ea typeface="Open Sans"/>
                <a:cs typeface="Open Sans"/>
                <a:sym typeface="Open Sans"/>
              </a:rPr>
              <a:t>Team A</a:t>
            </a:r>
            <a:endParaRPr dirty="0"/>
          </a:p>
          <a:p>
            <a:pPr marL="0" marR="0" lvl="0" indent="0" algn="ctr" rtl="0">
              <a:spcBef>
                <a:spcPts val="750"/>
              </a:spcBef>
              <a:spcAft>
                <a:spcPts val="0"/>
              </a:spcAft>
              <a:buNone/>
            </a:pPr>
            <a:r>
              <a:rPr lang="hi" sz="1500" b="1" dirty="0">
                <a:solidFill>
                  <a:srgbClr val="1505E1"/>
                </a:solidFill>
                <a:latin typeface="Open Sans"/>
                <a:ea typeface="Open Sans"/>
                <a:cs typeface="Open Sans"/>
                <a:sym typeface="Open Sans"/>
              </a:rPr>
              <a:t>(6) </a:t>
            </a:r>
            <a:endParaRPr dirty="0"/>
          </a:p>
          <a:p>
            <a:pPr marL="0" marR="0" lvl="0" indent="0" algn="l" rtl="0">
              <a:spcBef>
                <a:spcPts val="750"/>
              </a:spcBef>
              <a:spcAft>
                <a:spcPts val="0"/>
              </a:spcAft>
              <a:buNone/>
            </a:pPr>
            <a:endParaRPr sz="1500" b="1" dirty="0">
              <a:solidFill>
                <a:srgbClr val="FFFF00"/>
              </a:solidFill>
              <a:latin typeface="Open Sans"/>
              <a:ea typeface="Open Sans"/>
              <a:cs typeface="Open Sans"/>
              <a:sym typeface="Open Sans"/>
            </a:endParaRPr>
          </a:p>
        </p:txBody>
      </p:sp>
      <p:sp>
        <p:nvSpPr>
          <p:cNvPr id="154" name="Google Shape;154;p20"/>
          <p:cNvSpPr/>
          <p:nvPr/>
        </p:nvSpPr>
        <p:spPr>
          <a:xfrm>
            <a:off x="3886200" y="2489201"/>
            <a:ext cx="1009650" cy="93979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hi" sz="1900" b="1" dirty="0">
                <a:solidFill>
                  <a:schemeClr val="dk1"/>
                </a:solidFill>
                <a:latin typeface="Open Sans"/>
                <a:ea typeface="Open Sans"/>
                <a:cs typeface="Open Sans"/>
                <a:sym typeface="Open Sans"/>
              </a:rPr>
              <a:t> </a:t>
            </a:r>
            <a:endParaRPr dirty="0"/>
          </a:p>
          <a:p>
            <a:pPr marL="0" marR="0" lvl="0" indent="0" algn="ctr" rtl="0">
              <a:spcBef>
                <a:spcPts val="950"/>
              </a:spcBef>
              <a:spcAft>
                <a:spcPts val="0"/>
              </a:spcAft>
              <a:buNone/>
            </a:pPr>
            <a:r>
              <a:rPr lang="hi" sz="1900" b="1" dirty="0">
                <a:solidFill>
                  <a:srgbClr val="FF3300"/>
                </a:solidFill>
                <a:latin typeface="Open Sans"/>
                <a:ea typeface="Open Sans"/>
                <a:cs typeface="Open Sans"/>
                <a:sym typeface="Open Sans"/>
              </a:rPr>
              <a:t> </a:t>
            </a:r>
            <a:r>
              <a:rPr lang="en-US" sz="1500" b="1" dirty="0">
                <a:solidFill>
                  <a:srgbClr val="C00000"/>
                </a:solidFill>
                <a:latin typeface="Open Sans"/>
                <a:ea typeface="Open Sans"/>
                <a:cs typeface="Open Sans"/>
                <a:sym typeface="Open Sans"/>
              </a:rPr>
              <a:t>Sub</a:t>
            </a:r>
            <a:r>
              <a:rPr lang="en-US" sz="1900" b="1" dirty="0">
                <a:solidFill>
                  <a:srgbClr val="FF3300"/>
                </a:solidFill>
                <a:latin typeface="Open Sans"/>
                <a:ea typeface="Open Sans"/>
                <a:cs typeface="Open Sans"/>
                <a:sym typeface="Open Sans"/>
              </a:rPr>
              <a:t> </a:t>
            </a:r>
            <a:r>
              <a:rPr lang="hi" sz="1500" b="1" dirty="0">
                <a:solidFill>
                  <a:srgbClr val="C00000"/>
                </a:solidFill>
                <a:latin typeface="Open Sans"/>
                <a:ea typeface="Open Sans"/>
                <a:cs typeface="Open Sans"/>
                <a:sym typeface="Open Sans"/>
              </a:rPr>
              <a:t>Team B</a:t>
            </a:r>
            <a:endParaRPr dirty="0"/>
          </a:p>
          <a:p>
            <a:pPr marL="0" marR="0" lvl="0" indent="0" algn="ctr" rtl="0">
              <a:spcBef>
                <a:spcPts val="650"/>
              </a:spcBef>
              <a:spcAft>
                <a:spcPts val="0"/>
              </a:spcAft>
              <a:buNone/>
            </a:pPr>
            <a:r>
              <a:rPr lang="hi" sz="1300" b="1" dirty="0">
                <a:solidFill>
                  <a:srgbClr val="1505E1"/>
                </a:solidFill>
                <a:latin typeface="Open Sans"/>
                <a:ea typeface="Open Sans"/>
                <a:cs typeface="Open Sans"/>
                <a:sym typeface="Open Sans"/>
              </a:rPr>
              <a:t>(6)</a:t>
            </a:r>
            <a:endParaRPr dirty="0"/>
          </a:p>
          <a:p>
            <a:pPr marL="0" marR="0" lvl="0" indent="0" algn="l" rtl="0">
              <a:spcBef>
                <a:spcPts val="650"/>
              </a:spcBef>
              <a:spcAft>
                <a:spcPts val="0"/>
              </a:spcAft>
              <a:buNone/>
            </a:pPr>
            <a:endParaRPr sz="1300" b="1" dirty="0">
              <a:solidFill>
                <a:srgbClr val="FFFF00"/>
              </a:solidFill>
              <a:latin typeface="Open Sans"/>
              <a:ea typeface="Open Sans"/>
              <a:cs typeface="Open Sans"/>
              <a:sym typeface="Open Sans"/>
            </a:endParaRPr>
          </a:p>
          <a:p>
            <a:pPr marL="0" marR="0" lvl="0" indent="0" algn="l" rtl="0">
              <a:spcBef>
                <a:spcPts val="950"/>
              </a:spcBef>
              <a:spcAft>
                <a:spcPts val="0"/>
              </a:spcAft>
              <a:buNone/>
            </a:pPr>
            <a:endParaRPr sz="1900" b="1" dirty="0">
              <a:solidFill>
                <a:srgbClr val="FFFF00"/>
              </a:solidFill>
              <a:latin typeface="Open Sans"/>
              <a:ea typeface="Open Sans"/>
              <a:cs typeface="Open Sans"/>
              <a:sym typeface="Open Sans"/>
            </a:endParaRPr>
          </a:p>
        </p:txBody>
      </p:sp>
      <p:sp>
        <p:nvSpPr>
          <p:cNvPr id="155" name="Google Shape;155;p20"/>
          <p:cNvSpPr/>
          <p:nvPr/>
        </p:nvSpPr>
        <p:spPr>
          <a:xfrm>
            <a:off x="5105399" y="2533652"/>
            <a:ext cx="1219191" cy="771524"/>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300" b="1" dirty="0">
              <a:solidFill>
                <a:schemeClr val="dk1"/>
              </a:solidFill>
              <a:latin typeface="Open Sans"/>
              <a:ea typeface="Open Sans"/>
              <a:cs typeface="Open Sans"/>
              <a:sym typeface="Open Sans"/>
            </a:endParaRPr>
          </a:p>
          <a:p>
            <a:pPr marL="0" marR="0" lvl="0" indent="0" algn="ctr" rtl="0">
              <a:spcBef>
                <a:spcPts val="750"/>
              </a:spcBef>
              <a:spcAft>
                <a:spcPts val="0"/>
              </a:spcAft>
              <a:buNone/>
            </a:pPr>
            <a:endParaRPr lang="en-US" sz="1500" b="1" dirty="0">
              <a:solidFill>
                <a:srgbClr val="C00000"/>
              </a:solidFill>
              <a:latin typeface="Open Sans"/>
              <a:ea typeface="Open Sans"/>
              <a:cs typeface="Open Sans"/>
              <a:sym typeface="Open Sans"/>
            </a:endParaRPr>
          </a:p>
          <a:p>
            <a:pPr marL="0" marR="0" lvl="0" indent="0" algn="ctr" rtl="0">
              <a:spcBef>
                <a:spcPts val="750"/>
              </a:spcBef>
              <a:spcAft>
                <a:spcPts val="0"/>
              </a:spcAft>
              <a:buNone/>
            </a:pPr>
            <a:r>
              <a:rPr lang="en-US" sz="1500" b="1" dirty="0">
                <a:solidFill>
                  <a:srgbClr val="C00000"/>
                </a:solidFill>
                <a:latin typeface="Open Sans"/>
                <a:ea typeface="Open Sans"/>
                <a:cs typeface="Open Sans"/>
                <a:sym typeface="Open Sans"/>
              </a:rPr>
              <a:t>Sub </a:t>
            </a:r>
            <a:r>
              <a:rPr lang="hi" sz="1500" b="1" dirty="0">
                <a:solidFill>
                  <a:srgbClr val="C00000"/>
                </a:solidFill>
                <a:latin typeface="Open Sans"/>
                <a:ea typeface="Open Sans"/>
                <a:cs typeface="Open Sans"/>
                <a:sym typeface="Open Sans"/>
              </a:rPr>
              <a:t>Team C</a:t>
            </a:r>
            <a:r>
              <a:rPr lang="en-US" sz="1500" b="1" dirty="0">
                <a:solidFill>
                  <a:srgbClr val="C00000"/>
                </a:solidFill>
                <a:latin typeface="Open Sans"/>
                <a:ea typeface="Open Sans"/>
                <a:cs typeface="Open Sans"/>
                <a:sym typeface="Open Sans"/>
              </a:rPr>
              <a:t> </a:t>
            </a:r>
            <a:r>
              <a:rPr lang="hi" sz="1300" b="1" dirty="0">
                <a:solidFill>
                  <a:srgbClr val="1505E1"/>
                </a:solidFill>
                <a:latin typeface="Open Sans"/>
                <a:ea typeface="Open Sans"/>
                <a:cs typeface="Open Sans"/>
                <a:sym typeface="Open Sans"/>
              </a:rPr>
              <a:t>    </a:t>
            </a:r>
            <a:r>
              <a:rPr lang="en-US" sz="1300" b="1" dirty="0">
                <a:solidFill>
                  <a:srgbClr val="1505E1"/>
                </a:solidFill>
                <a:latin typeface="Open Sans"/>
                <a:ea typeface="Open Sans"/>
                <a:cs typeface="Open Sans"/>
                <a:sym typeface="Open Sans"/>
              </a:rPr>
              <a:t>            </a:t>
            </a:r>
            <a:r>
              <a:rPr lang="hi" sz="1300" b="1" dirty="0">
                <a:solidFill>
                  <a:srgbClr val="1505E1"/>
                </a:solidFill>
                <a:latin typeface="Open Sans"/>
                <a:ea typeface="Open Sans"/>
                <a:cs typeface="Open Sans"/>
                <a:sym typeface="Open Sans"/>
              </a:rPr>
              <a:t>(6)</a:t>
            </a:r>
            <a:r>
              <a:rPr lang="hi" sz="1900" b="1" dirty="0">
                <a:solidFill>
                  <a:schemeClr val="dk1"/>
                </a:solidFill>
                <a:latin typeface="Open Sans"/>
                <a:ea typeface="Open Sans"/>
                <a:cs typeface="Open Sans"/>
                <a:sym typeface="Open Sans"/>
              </a:rPr>
              <a:t> </a:t>
            </a:r>
            <a:endParaRPr dirty="0"/>
          </a:p>
          <a:p>
            <a:pPr marL="0" marR="0" lvl="0" indent="0" algn="l" rtl="0">
              <a:spcBef>
                <a:spcPts val="950"/>
              </a:spcBef>
              <a:spcAft>
                <a:spcPts val="0"/>
              </a:spcAft>
              <a:buNone/>
            </a:pPr>
            <a:r>
              <a:rPr lang="hi" sz="1900" b="1" dirty="0">
                <a:solidFill>
                  <a:schemeClr val="dk1"/>
                </a:solidFill>
                <a:latin typeface="Open Sans"/>
                <a:ea typeface="Open Sans"/>
                <a:cs typeface="Open Sans"/>
                <a:sym typeface="Open Sans"/>
              </a:rPr>
              <a:t> </a:t>
            </a:r>
            <a:endParaRPr dirty="0"/>
          </a:p>
        </p:txBody>
      </p:sp>
      <p:sp>
        <p:nvSpPr>
          <p:cNvPr id="156" name="Google Shape;156;p20"/>
          <p:cNvSpPr/>
          <p:nvPr/>
        </p:nvSpPr>
        <p:spPr>
          <a:xfrm>
            <a:off x="6977063" y="2571750"/>
            <a:ext cx="1009650" cy="85725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 sz="1900" b="1">
                <a:solidFill>
                  <a:srgbClr val="C00000"/>
                </a:solidFill>
                <a:latin typeface="Open Sans"/>
                <a:ea typeface="Open Sans"/>
                <a:cs typeface="Open Sans"/>
                <a:sym typeface="Open Sans"/>
              </a:rPr>
              <a:t> </a:t>
            </a:r>
            <a:r>
              <a:rPr lang="hi" sz="1500" b="1">
                <a:solidFill>
                  <a:srgbClr val="C00000"/>
                </a:solidFill>
                <a:latin typeface="Open Sans"/>
                <a:ea typeface="Open Sans"/>
                <a:cs typeface="Open Sans"/>
                <a:sym typeface="Open Sans"/>
              </a:rPr>
              <a:t>Team D</a:t>
            </a:r>
            <a:endParaRPr/>
          </a:p>
          <a:p>
            <a:pPr marL="0" marR="0" lvl="0" indent="0" algn="ctr" rtl="0">
              <a:spcBef>
                <a:spcPts val="950"/>
              </a:spcBef>
              <a:spcAft>
                <a:spcPts val="0"/>
              </a:spcAft>
              <a:buNone/>
            </a:pPr>
            <a:r>
              <a:rPr lang="hi" sz="1300" b="1">
                <a:solidFill>
                  <a:srgbClr val="1505E1"/>
                </a:solidFill>
                <a:latin typeface="Open Sans"/>
                <a:ea typeface="Open Sans"/>
                <a:cs typeface="Open Sans"/>
                <a:sym typeface="Open Sans"/>
              </a:rPr>
              <a:t>(6)</a:t>
            </a:r>
            <a:r>
              <a:rPr lang="hi" sz="1900" b="1">
                <a:solidFill>
                  <a:srgbClr val="1505E1"/>
                </a:solidFill>
                <a:latin typeface="Open Sans"/>
                <a:ea typeface="Open Sans"/>
                <a:cs typeface="Open Sans"/>
                <a:sym typeface="Open Sans"/>
              </a:rPr>
              <a:t> </a:t>
            </a:r>
            <a:endParaRPr/>
          </a:p>
        </p:txBody>
      </p:sp>
      <p:sp>
        <p:nvSpPr>
          <p:cNvPr id="157" name="Google Shape;157;p20"/>
          <p:cNvSpPr/>
          <p:nvPr/>
        </p:nvSpPr>
        <p:spPr>
          <a:xfrm>
            <a:off x="8153400" y="2571750"/>
            <a:ext cx="1009650" cy="85725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 sz="1900" b="1">
                <a:solidFill>
                  <a:schemeClr val="dk1"/>
                </a:solidFill>
                <a:latin typeface="Open Sans"/>
                <a:ea typeface="Open Sans"/>
                <a:cs typeface="Open Sans"/>
                <a:sym typeface="Open Sans"/>
              </a:rPr>
              <a:t> </a:t>
            </a:r>
            <a:r>
              <a:rPr lang="hi" sz="1500" b="1">
                <a:solidFill>
                  <a:srgbClr val="C00000"/>
                </a:solidFill>
                <a:latin typeface="Open Sans"/>
                <a:ea typeface="Open Sans"/>
                <a:cs typeface="Open Sans"/>
                <a:sym typeface="Open Sans"/>
              </a:rPr>
              <a:t>Dog </a:t>
            </a:r>
            <a:endParaRPr/>
          </a:p>
          <a:p>
            <a:pPr marL="0" marR="0" lvl="0" indent="0" algn="ctr" rtl="0">
              <a:spcBef>
                <a:spcPts val="0"/>
              </a:spcBef>
              <a:spcAft>
                <a:spcPts val="0"/>
              </a:spcAft>
              <a:buNone/>
            </a:pPr>
            <a:r>
              <a:rPr lang="hi" sz="1500" b="1">
                <a:solidFill>
                  <a:srgbClr val="C00000"/>
                </a:solidFill>
                <a:latin typeface="Open Sans"/>
                <a:ea typeface="Open Sans"/>
                <a:cs typeface="Open Sans"/>
                <a:sym typeface="Open Sans"/>
              </a:rPr>
              <a:t>Squad</a:t>
            </a:r>
            <a:endParaRPr/>
          </a:p>
          <a:p>
            <a:pPr marL="0" marR="0" lvl="0" indent="0" algn="ctr" rtl="0">
              <a:spcBef>
                <a:spcPts val="0"/>
              </a:spcBef>
              <a:spcAft>
                <a:spcPts val="0"/>
              </a:spcAft>
              <a:buNone/>
            </a:pPr>
            <a:r>
              <a:rPr lang="hi" sz="1300" b="1">
                <a:solidFill>
                  <a:srgbClr val="1505E1"/>
                </a:solidFill>
                <a:latin typeface="Open Sans"/>
                <a:ea typeface="Open Sans"/>
                <a:cs typeface="Open Sans"/>
                <a:sym typeface="Open Sans"/>
              </a:rPr>
              <a:t>(3)</a:t>
            </a:r>
            <a:endParaRPr/>
          </a:p>
        </p:txBody>
      </p:sp>
      <p:sp>
        <p:nvSpPr>
          <p:cNvPr id="158" name="Google Shape;158;p20"/>
          <p:cNvSpPr/>
          <p:nvPr/>
        </p:nvSpPr>
        <p:spPr>
          <a:xfrm>
            <a:off x="9334500" y="2571750"/>
            <a:ext cx="1009650" cy="85725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 sz="1900" b="1" dirty="0">
                <a:solidFill>
                  <a:srgbClr val="C00000"/>
                </a:solidFill>
                <a:latin typeface="Open Sans"/>
                <a:ea typeface="Open Sans"/>
                <a:cs typeface="Open Sans"/>
                <a:sym typeface="Open Sans"/>
              </a:rPr>
              <a:t> </a:t>
            </a:r>
            <a:r>
              <a:rPr lang="hi" sz="1500" b="1" dirty="0">
                <a:solidFill>
                  <a:srgbClr val="C00000"/>
                </a:solidFill>
                <a:latin typeface="Open Sans"/>
                <a:ea typeface="Open Sans"/>
                <a:cs typeface="Open Sans"/>
                <a:sym typeface="Open Sans"/>
              </a:rPr>
              <a:t>Medical</a:t>
            </a:r>
            <a:endParaRPr dirty="0"/>
          </a:p>
          <a:p>
            <a:pPr marL="0" marR="0" lvl="0" indent="0" algn="ctr" rtl="0">
              <a:spcBef>
                <a:spcPts val="0"/>
              </a:spcBef>
              <a:spcAft>
                <a:spcPts val="0"/>
              </a:spcAft>
              <a:buNone/>
            </a:pPr>
            <a:r>
              <a:rPr lang="hi" sz="1500" b="1" dirty="0">
                <a:solidFill>
                  <a:srgbClr val="C00000"/>
                </a:solidFill>
                <a:latin typeface="Open Sans"/>
                <a:ea typeface="Open Sans"/>
                <a:cs typeface="Open Sans"/>
                <a:sym typeface="Open Sans"/>
              </a:rPr>
              <a:t>Support</a:t>
            </a:r>
            <a:endParaRPr dirty="0"/>
          </a:p>
          <a:p>
            <a:pPr marL="0" marR="0" lvl="0" indent="0" algn="ctr" rtl="0">
              <a:spcBef>
                <a:spcPts val="0"/>
              </a:spcBef>
              <a:spcAft>
                <a:spcPts val="0"/>
              </a:spcAft>
              <a:buNone/>
            </a:pPr>
            <a:r>
              <a:rPr lang="hi" sz="1500" b="1" dirty="0">
                <a:solidFill>
                  <a:srgbClr val="C00000"/>
                </a:solidFill>
                <a:latin typeface="Open Sans"/>
                <a:ea typeface="Open Sans"/>
                <a:cs typeface="Open Sans"/>
                <a:sym typeface="Open Sans"/>
              </a:rPr>
              <a:t>Team</a:t>
            </a:r>
            <a:endParaRPr dirty="0"/>
          </a:p>
          <a:p>
            <a:pPr marL="0" marR="0" lvl="0" indent="0" algn="ctr" rtl="0">
              <a:spcBef>
                <a:spcPts val="0"/>
              </a:spcBef>
              <a:spcAft>
                <a:spcPts val="0"/>
              </a:spcAft>
              <a:buNone/>
            </a:pPr>
            <a:r>
              <a:rPr lang="hi" sz="1300" b="1" dirty="0">
                <a:solidFill>
                  <a:srgbClr val="1505E1"/>
                </a:solidFill>
                <a:latin typeface="Open Sans"/>
                <a:ea typeface="Open Sans"/>
                <a:cs typeface="Open Sans"/>
                <a:sym typeface="Open Sans"/>
              </a:rPr>
              <a:t>(2)</a:t>
            </a:r>
            <a:endParaRPr dirty="0"/>
          </a:p>
        </p:txBody>
      </p:sp>
      <p:sp>
        <p:nvSpPr>
          <p:cNvPr id="159" name="Google Shape;159;p20"/>
          <p:cNvSpPr/>
          <p:nvPr/>
        </p:nvSpPr>
        <p:spPr>
          <a:xfrm>
            <a:off x="5943600" y="4191000"/>
            <a:ext cx="1009650" cy="914400"/>
          </a:xfrm>
          <a:prstGeom prst="roundRect">
            <a:avLst>
              <a:gd name="adj" fmla="val 16667"/>
            </a:avLst>
          </a:prstGeom>
          <a:solidFill>
            <a:srgbClr val="666699"/>
          </a:solidFill>
          <a:ln w="9525" cap="flat" cmpd="sng">
            <a:solidFill>
              <a:srgbClr val="00FF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 sz="1900" b="1">
                <a:solidFill>
                  <a:schemeClr val="dk1"/>
                </a:solidFill>
                <a:latin typeface="Open Sans"/>
                <a:ea typeface="Open Sans"/>
                <a:cs typeface="Open Sans"/>
                <a:sym typeface="Open Sans"/>
              </a:rPr>
              <a:t> </a:t>
            </a:r>
            <a:r>
              <a:rPr lang="hi" sz="1300" b="1">
                <a:solidFill>
                  <a:srgbClr val="FFFF00"/>
                </a:solidFill>
                <a:latin typeface="Open Sans"/>
                <a:ea typeface="Open Sans"/>
                <a:cs typeface="Open Sans"/>
                <a:sym typeface="Open Sans"/>
              </a:rPr>
              <a:t>Adm.</a:t>
            </a:r>
            <a:endParaRPr/>
          </a:p>
          <a:p>
            <a:pPr marL="0" marR="0" lvl="0" indent="0" algn="ctr" rtl="0">
              <a:spcBef>
                <a:spcPts val="0"/>
              </a:spcBef>
              <a:spcAft>
                <a:spcPts val="0"/>
              </a:spcAft>
              <a:buNone/>
            </a:pPr>
            <a:r>
              <a:rPr lang="hi" sz="1300" b="1">
                <a:solidFill>
                  <a:srgbClr val="FFFF00"/>
                </a:solidFill>
                <a:latin typeface="Open Sans"/>
                <a:ea typeface="Open Sans"/>
                <a:cs typeface="Open Sans"/>
                <a:sym typeface="Open Sans"/>
              </a:rPr>
              <a:t>Support</a:t>
            </a:r>
            <a:endParaRPr/>
          </a:p>
          <a:p>
            <a:pPr marL="0" marR="0" lvl="0" indent="0" algn="ctr" rtl="0">
              <a:spcBef>
                <a:spcPts val="0"/>
              </a:spcBef>
              <a:spcAft>
                <a:spcPts val="0"/>
              </a:spcAft>
              <a:buNone/>
            </a:pPr>
            <a:r>
              <a:rPr lang="hi" sz="1300" b="1">
                <a:solidFill>
                  <a:srgbClr val="FFFF00"/>
                </a:solidFill>
                <a:latin typeface="Open Sans"/>
                <a:ea typeface="Open Sans"/>
                <a:cs typeface="Open Sans"/>
                <a:sym typeface="Open Sans"/>
              </a:rPr>
              <a:t>Team</a:t>
            </a:r>
            <a:endParaRPr/>
          </a:p>
          <a:p>
            <a:pPr marL="0" marR="0" lvl="0" indent="0" algn="ctr" rtl="0">
              <a:spcBef>
                <a:spcPts val="0"/>
              </a:spcBef>
              <a:spcAft>
                <a:spcPts val="0"/>
              </a:spcAft>
              <a:buNone/>
            </a:pPr>
            <a:r>
              <a:rPr lang="hi" sz="1300" b="1">
                <a:solidFill>
                  <a:srgbClr val="99FF66"/>
                </a:solidFill>
                <a:latin typeface="Open Sans"/>
                <a:ea typeface="Open Sans"/>
                <a:cs typeface="Open Sans"/>
                <a:sym typeface="Open Sans"/>
              </a:rPr>
              <a:t>(7)</a:t>
            </a:r>
            <a:endParaRPr sz="1900" b="1">
              <a:solidFill>
                <a:srgbClr val="99FF66"/>
              </a:solidFill>
              <a:latin typeface="Open Sans"/>
              <a:ea typeface="Open Sans"/>
              <a:cs typeface="Open Sans"/>
              <a:sym typeface="Open Sans"/>
            </a:endParaRPr>
          </a:p>
        </p:txBody>
      </p:sp>
      <p:sp>
        <p:nvSpPr>
          <p:cNvPr id="160" name="Google Shape;160;p20"/>
          <p:cNvSpPr txBox="1"/>
          <p:nvPr/>
        </p:nvSpPr>
        <p:spPr>
          <a:xfrm>
            <a:off x="1600200" y="3971219"/>
            <a:ext cx="1192424" cy="120028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2 Comn</a:t>
            </a:r>
            <a:endParaRPr sz="1200" b="1" dirty="0">
              <a:solidFill>
                <a:srgbClr val="000000"/>
              </a:solidFill>
              <a:latin typeface="Open Sans"/>
              <a:ea typeface="Open Sans"/>
              <a:cs typeface="Open Sans"/>
              <a:sym typeface="Open Sans"/>
            </a:endParaRPr>
          </a:p>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(SI+HC)</a:t>
            </a:r>
            <a:endParaRPr dirty="0"/>
          </a:p>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2 Struc. Engr.(SI)</a:t>
            </a:r>
            <a:endParaRPr dirty="0"/>
          </a:p>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1 Technician</a:t>
            </a:r>
            <a:endParaRPr dirty="0"/>
          </a:p>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1 Electrician</a:t>
            </a:r>
            <a:endParaRPr dirty="0"/>
          </a:p>
        </p:txBody>
      </p:sp>
      <p:sp>
        <p:nvSpPr>
          <p:cNvPr id="161" name="Google Shape;161;p20"/>
          <p:cNvSpPr txBox="1"/>
          <p:nvPr/>
        </p:nvSpPr>
        <p:spPr>
          <a:xfrm>
            <a:off x="2971801" y="4313810"/>
            <a:ext cx="781049" cy="538569"/>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1 SI</a:t>
            </a:r>
            <a:endParaRPr dirty="0"/>
          </a:p>
          <a:p>
            <a:pPr marL="0" marR="0" lvl="0" indent="0" algn="l" rtl="0">
              <a:spcBef>
                <a:spcPts val="600"/>
              </a:spcBef>
              <a:spcAft>
                <a:spcPts val="0"/>
              </a:spcAft>
              <a:buNone/>
            </a:pPr>
            <a:r>
              <a:rPr lang="hi" sz="1200" b="1" dirty="0">
                <a:solidFill>
                  <a:srgbClr val="000000"/>
                </a:solidFill>
                <a:latin typeface="Open Sans"/>
                <a:ea typeface="Open Sans"/>
                <a:cs typeface="Open Sans"/>
                <a:sym typeface="Open Sans"/>
              </a:rPr>
              <a:t>5</a:t>
            </a:r>
            <a:r>
              <a:rPr lang="en-US" sz="1200" b="1" dirty="0">
                <a:latin typeface="Open Sans"/>
                <a:ea typeface="Open Sans"/>
                <a:cs typeface="Open Sans"/>
                <a:sym typeface="Open Sans"/>
              </a:rPr>
              <a:t> </a:t>
            </a:r>
            <a:r>
              <a:rPr lang="hi" sz="1200" b="1" dirty="0">
                <a:solidFill>
                  <a:srgbClr val="000000"/>
                </a:solidFill>
                <a:latin typeface="Open Sans"/>
                <a:ea typeface="Open Sans"/>
                <a:cs typeface="Open Sans"/>
                <a:sym typeface="Open Sans"/>
              </a:rPr>
              <a:t>Const</a:t>
            </a:r>
            <a:endParaRPr dirty="0"/>
          </a:p>
        </p:txBody>
      </p:sp>
      <p:sp>
        <p:nvSpPr>
          <p:cNvPr id="162" name="Google Shape;162;p20"/>
          <p:cNvSpPr txBox="1"/>
          <p:nvPr/>
        </p:nvSpPr>
        <p:spPr>
          <a:xfrm>
            <a:off x="4038601" y="4051300"/>
            <a:ext cx="758825" cy="538569"/>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1 HC</a:t>
            </a:r>
            <a:endParaRPr dirty="0"/>
          </a:p>
          <a:p>
            <a:pPr marL="0" marR="0" lvl="0" indent="0" algn="l" rtl="0">
              <a:spcBef>
                <a:spcPts val="600"/>
              </a:spcBef>
              <a:spcAft>
                <a:spcPts val="0"/>
              </a:spcAft>
              <a:buNone/>
            </a:pPr>
            <a:r>
              <a:rPr lang="hi" sz="1200" b="1" dirty="0">
                <a:solidFill>
                  <a:srgbClr val="000000"/>
                </a:solidFill>
                <a:latin typeface="Open Sans"/>
                <a:ea typeface="Open Sans"/>
                <a:cs typeface="Open Sans"/>
                <a:sym typeface="Open Sans"/>
              </a:rPr>
              <a:t>5Const</a:t>
            </a:r>
            <a:endParaRPr dirty="0"/>
          </a:p>
        </p:txBody>
      </p:sp>
      <p:sp>
        <p:nvSpPr>
          <p:cNvPr id="163" name="Google Shape;163;p20"/>
          <p:cNvSpPr txBox="1"/>
          <p:nvPr/>
        </p:nvSpPr>
        <p:spPr>
          <a:xfrm>
            <a:off x="5029200" y="4038601"/>
            <a:ext cx="838200" cy="549275"/>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a:solidFill>
                  <a:srgbClr val="000000"/>
                </a:solidFill>
                <a:latin typeface="Open Sans"/>
                <a:ea typeface="Open Sans"/>
                <a:cs typeface="Open Sans"/>
                <a:sym typeface="Open Sans"/>
              </a:rPr>
              <a:t>1 SI</a:t>
            </a:r>
            <a:endParaRPr/>
          </a:p>
          <a:p>
            <a:pPr marL="0" marR="0" lvl="0" indent="0" algn="l" rtl="0">
              <a:spcBef>
                <a:spcPts val="600"/>
              </a:spcBef>
              <a:spcAft>
                <a:spcPts val="0"/>
              </a:spcAft>
              <a:buNone/>
            </a:pPr>
            <a:r>
              <a:rPr lang="hi" sz="1200" b="1">
                <a:solidFill>
                  <a:srgbClr val="000000"/>
                </a:solidFill>
                <a:latin typeface="Open Sans"/>
                <a:ea typeface="Open Sans"/>
                <a:cs typeface="Open Sans"/>
                <a:sym typeface="Open Sans"/>
              </a:rPr>
              <a:t>5 Const</a:t>
            </a:r>
            <a:endParaRPr/>
          </a:p>
        </p:txBody>
      </p:sp>
      <p:sp>
        <p:nvSpPr>
          <p:cNvPr id="164" name="Google Shape;164;p20"/>
          <p:cNvSpPr txBox="1"/>
          <p:nvPr/>
        </p:nvSpPr>
        <p:spPr>
          <a:xfrm>
            <a:off x="7299326" y="4051301"/>
            <a:ext cx="758825" cy="461665"/>
          </a:xfrm>
          <a:prstGeom prst="rect">
            <a:avLst/>
          </a:prstGeom>
          <a:solidFill>
            <a:srgbClr val="B3C6E7"/>
          </a:solid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a:solidFill>
                  <a:srgbClr val="000000"/>
                </a:solidFill>
                <a:latin typeface="Open Sans"/>
                <a:ea typeface="Open Sans"/>
                <a:cs typeface="Open Sans"/>
                <a:sym typeface="Open Sans"/>
              </a:rPr>
              <a:t>1 HC</a:t>
            </a:r>
            <a:endParaRPr/>
          </a:p>
          <a:p>
            <a:pPr marL="0" marR="0" lvl="0" indent="0" algn="l" rtl="0">
              <a:spcBef>
                <a:spcPts val="0"/>
              </a:spcBef>
              <a:spcAft>
                <a:spcPts val="0"/>
              </a:spcAft>
              <a:buNone/>
            </a:pPr>
            <a:r>
              <a:rPr lang="hi" sz="1200" b="1">
                <a:solidFill>
                  <a:srgbClr val="000000"/>
                </a:solidFill>
                <a:latin typeface="Open Sans"/>
                <a:ea typeface="Open Sans"/>
                <a:cs typeface="Open Sans"/>
                <a:sym typeface="Open Sans"/>
              </a:rPr>
              <a:t>5 Const</a:t>
            </a:r>
            <a:endParaRPr/>
          </a:p>
        </p:txBody>
      </p:sp>
      <p:sp>
        <p:nvSpPr>
          <p:cNvPr id="165" name="Google Shape;165;p20"/>
          <p:cNvSpPr txBox="1"/>
          <p:nvPr/>
        </p:nvSpPr>
        <p:spPr>
          <a:xfrm>
            <a:off x="8289925" y="4051301"/>
            <a:ext cx="1009650" cy="1054099"/>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3 Const </a:t>
            </a:r>
            <a:endParaRPr dirty="0"/>
          </a:p>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Dog Handlers</a:t>
            </a:r>
            <a:endParaRPr dirty="0"/>
          </a:p>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(Dogs 02 Nos)</a:t>
            </a:r>
            <a:endParaRPr dirty="0"/>
          </a:p>
        </p:txBody>
      </p:sp>
      <p:sp>
        <p:nvSpPr>
          <p:cNvPr id="166" name="Google Shape;166;p20"/>
          <p:cNvSpPr txBox="1"/>
          <p:nvPr/>
        </p:nvSpPr>
        <p:spPr>
          <a:xfrm>
            <a:off x="9432926" y="4051300"/>
            <a:ext cx="1199579" cy="738664"/>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1 Paramedic</a:t>
            </a:r>
            <a:endParaRPr dirty="0"/>
          </a:p>
          <a:p>
            <a:pPr marL="0" marR="0" lvl="0" indent="0" algn="l" rtl="0">
              <a:spcBef>
                <a:spcPts val="600"/>
              </a:spcBef>
              <a:spcAft>
                <a:spcPts val="0"/>
              </a:spcAft>
              <a:buNone/>
            </a:pPr>
            <a:r>
              <a:rPr lang="hi" sz="1200" b="1" dirty="0">
                <a:solidFill>
                  <a:srgbClr val="000000"/>
                </a:solidFill>
                <a:latin typeface="Open Sans"/>
                <a:ea typeface="Open Sans"/>
                <a:cs typeface="Open Sans"/>
                <a:sym typeface="Open Sans"/>
              </a:rPr>
              <a:t>1 Nursing Asstt</a:t>
            </a:r>
            <a:endParaRPr sz="1200" b="1" dirty="0">
              <a:solidFill>
                <a:srgbClr val="000000"/>
              </a:solidFill>
              <a:latin typeface="Open Sans"/>
              <a:ea typeface="Open Sans"/>
              <a:cs typeface="Open Sans"/>
              <a:sym typeface="Open Sans"/>
            </a:endParaRPr>
          </a:p>
          <a:p>
            <a:pPr marL="0" marR="0" lvl="0" indent="0" algn="l" rtl="0">
              <a:spcBef>
                <a:spcPts val="400"/>
              </a:spcBef>
              <a:spcAft>
                <a:spcPts val="0"/>
              </a:spcAft>
              <a:buNone/>
            </a:pPr>
            <a:endParaRPr sz="800" b="1" dirty="0">
              <a:solidFill>
                <a:srgbClr val="000000"/>
              </a:solidFill>
              <a:latin typeface="Open Sans"/>
              <a:ea typeface="Open Sans"/>
              <a:cs typeface="Open Sans"/>
              <a:sym typeface="Open Sans"/>
            </a:endParaRPr>
          </a:p>
        </p:txBody>
      </p:sp>
      <p:sp>
        <p:nvSpPr>
          <p:cNvPr id="167" name="Google Shape;167;p20"/>
          <p:cNvSpPr txBox="1"/>
          <p:nvPr/>
        </p:nvSpPr>
        <p:spPr>
          <a:xfrm>
            <a:off x="5486401" y="5486401"/>
            <a:ext cx="2571750" cy="984678"/>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 sz="1200" b="1" dirty="0">
                <a:solidFill>
                  <a:srgbClr val="000000"/>
                </a:solidFill>
                <a:latin typeface="Open Sans"/>
                <a:ea typeface="Open Sans"/>
                <a:cs typeface="Open Sans"/>
                <a:sym typeface="Open Sans"/>
              </a:rPr>
              <a:t>1 HC</a:t>
            </a:r>
            <a:endParaRPr dirty="0"/>
          </a:p>
          <a:p>
            <a:pPr marL="0" marR="0" lvl="0" indent="0" algn="l" rtl="0">
              <a:spcBef>
                <a:spcPts val="600"/>
              </a:spcBef>
              <a:spcAft>
                <a:spcPts val="0"/>
              </a:spcAft>
              <a:buNone/>
            </a:pPr>
            <a:r>
              <a:rPr lang="hi" sz="1200" b="1" dirty="0">
                <a:solidFill>
                  <a:srgbClr val="000000"/>
                </a:solidFill>
                <a:latin typeface="Open Sans"/>
                <a:ea typeface="Open Sans"/>
                <a:cs typeface="Open Sans"/>
                <a:sym typeface="Open Sans"/>
              </a:rPr>
              <a:t>2 Support Staff  (1 follower/1 Const)</a:t>
            </a:r>
            <a:endParaRPr dirty="0"/>
          </a:p>
          <a:p>
            <a:pPr marL="0" marR="0" lvl="0" indent="0" algn="l" rtl="0">
              <a:spcBef>
                <a:spcPts val="600"/>
              </a:spcBef>
              <a:spcAft>
                <a:spcPts val="0"/>
              </a:spcAft>
              <a:buNone/>
            </a:pPr>
            <a:r>
              <a:rPr lang="hi" sz="1200" b="1" dirty="0">
                <a:solidFill>
                  <a:srgbClr val="000000"/>
                </a:solidFill>
                <a:latin typeface="Open Sans"/>
                <a:ea typeface="Open Sans"/>
                <a:cs typeface="Open Sans"/>
                <a:sym typeface="Open Sans"/>
              </a:rPr>
              <a:t>4 Security (1 HC/3 Const*)</a:t>
            </a:r>
            <a:endParaRPr dirty="0"/>
          </a:p>
        </p:txBody>
      </p:sp>
      <p:cxnSp>
        <p:nvCxnSpPr>
          <p:cNvPr id="168" name="Google Shape;168;p20"/>
          <p:cNvCxnSpPr/>
          <p:nvPr/>
        </p:nvCxnSpPr>
        <p:spPr>
          <a:xfrm>
            <a:off x="6400800" y="1514475"/>
            <a:ext cx="0" cy="304800"/>
          </a:xfrm>
          <a:prstGeom prst="straightConnector1">
            <a:avLst/>
          </a:prstGeom>
          <a:noFill/>
          <a:ln w="9525" cap="flat" cmpd="sng">
            <a:solidFill>
              <a:srgbClr val="FF0000"/>
            </a:solidFill>
            <a:prstDash val="solid"/>
            <a:round/>
            <a:headEnd type="none" w="med" len="med"/>
            <a:tailEnd type="none" w="med" len="med"/>
          </a:ln>
        </p:spPr>
      </p:cxnSp>
      <p:cxnSp>
        <p:nvCxnSpPr>
          <p:cNvPr id="169" name="Google Shape;169;p20"/>
          <p:cNvCxnSpPr/>
          <p:nvPr/>
        </p:nvCxnSpPr>
        <p:spPr>
          <a:xfrm>
            <a:off x="6400800" y="2419350"/>
            <a:ext cx="0" cy="1752600"/>
          </a:xfrm>
          <a:prstGeom prst="straightConnector1">
            <a:avLst/>
          </a:prstGeom>
          <a:noFill/>
          <a:ln w="9525" cap="flat" cmpd="sng">
            <a:solidFill>
              <a:srgbClr val="FF0000"/>
            </a:solidFill>
            <a:prstDash val="solid"/>
            <a:round/>
            <a:headEnd type="none" w="med" len="med"/>
            <a:tailEnd type="none" w="med" len="med"/>
          </a:ln>
        </p:spPr>
      </p:cxnSp>
      <p:cxnSp>
        <p:nvCxnSpPr>
          <p:cNvPr id="170" name="Google Shape;170;p20"/>
          <p:cNvCxnSpPr/>
          <p:nvPr/>
        </p:nvCxnSpPr>
        <p:spPr>
          <a:xfrm>
            <a:off x="2057400" y="2476500"/>
            <a:ext cx="7848600" cy="0"/>
          </a:xfrm>
          <a:prstGeom prst="straightConnector1">
            <a:avLst/>
          </a:prstGeom>
          <a:noFill/>
          <a:ln w="9525" cap="flat" cmpd="sng">
            <a:solidFill>
              <a:srgbClr val="FF0000"/>
            </a:solidFill>
            <a:prstDash val="solid"/>
            <a:round/>
            <a:headEnd type="none" w="med" len="med"/>
            <a:tailEnd type="none" w="med" len="med"/>
          </a:ln>
        </p:spPr>
      </p:cxnSp>
      <p:cxnSp>
        <p:nvCxnSpPr>
          <p:cNvPr id="171" name="Google Shape;171;p20"/>
          <p:cNvCxnSpPr/>
          <p:nvPr/>
        </p:nvCxnSpPr>
        <p:spPr>
          <a:xfrm>
            <a:off x="20574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2" name="Google Shape;172;p20"/>
          <p:cNvCxnSpPr/>
          <p:nvPr/>
        </p:nvCxnSpPr>
        <p:spPr>
          <a:xfrm>
            <a:off x="32766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3" name="Google Shape;173;p20"/>
          <p:cNvCxnSpPr/>
          <p:nvPr/>
        </p:nvCxnSpPr>
        <p:spPr>
          <a:xfrm>
            <a:off x="43434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4" name="Google Shape;174;p20"/>
          <p:cNvCxnSpPr/>
          <p:nvPr/>
        </p:nvCxnSpPr>
        <p:spPr>
          <a:xfrm>
            <a:off x="55626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5" name="Google Shape;175;p20"/>
          <p:cNvCxnSpPr/>
          <p:nvPr/>
        </p:nvCxnSpPr>
        <p:spPr>
          <a:xfrm>
            <a:off x="73914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6" name="Google Shape;176;p20"/>
          <p:cNvCxnSpPr/>
          <p:nvPr/>
        </p:nvCxnSpPr>
        <p:spPr>
          <a:xfrm>
            <a:off x="86868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7" name="Google Shape;177;p20"/>
          <p:cNvCxnSpPr/>
          <p:nvPr/>
        </p:nvCxnSpPr>
        <p:spPr>
          <a:xfrm>
            <a:off x="9901238" y="2495550"/>
            <a:ext cx="0" cy="76200"/>
          </a:xfrm>
          <a:prstGeom prst="straightConnector1">
            <a:avLst/>
          </a:prstGeom>
          <a:noFill/>
          <a:ln w="9525" cap="flat" cmpd="sng">
            <a:solidFill>
              <a:srgbClr val="C00000"/>
            </a:solidFill>
            <a:prstDash val="solid"/>
            <a:round/>
            <a:headEnd type="none" w="med" len="med"/>
            <a:tailEnd type="none" w="med" len="med"/>
          </a:ln>
        </p:spPr>
      </p:cxnSp>
      <p:sp>
        <p:nvSpPr>
          <p:cNvPr id="178" name="Google Shape;178;p20"/>
          <p:cNvSpPr txBox="1"/>
          <p:nvPr/>
        </p:nvSpPr>
        <p:spPr>
          <a:xfrm>
            <a:off x="-1022604" y="6090084"/>
            <a:ext cx="7620000" cy="461665"/>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hi" sz="2400" b="1" u="sng" dirty="0">
                <a:solidFill>
                  <a:srgbClr val="FF0000"/>
                </a:solidFill>
                <a:latin typeface="Open Sans"/>
                <a:ea typeface="Open Sans"/>
                <a:cs typeface="Open Sans"/>
                <a:sym typeface="Open Sans"/>
              </a:rPr>
              <a:t>कुल संख्या: 44 + 03 ड्राइवर</a:t>
            </a:r>
            <a:endParaRPr dirty="0"/>
          </a:p>
        </p:txBody>
      </p:sp>
      <p:sp>
        <p:nvSpPr>
          <p:cNvPr id="179" name="Google Shape;179;p20"/>
          <p:cNvSpPr/>
          <p:nvPr/>
        </p:nvSpPr>
        <p:spPr>
          <a:xfrm>
            <a:off x="2133600" y="3429000"/>
            <a:ext cx="76200" cy="4572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0" name="Google Shape;180;p20"/>
          <p:cNvSpPr/>
          <p:nvPr/>
        </p:nvSpPr>
        <p:spPr>
          <a:xfrm>
            <a:off x="32766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1" name="Google Shape;181;p20"/>
          <p:cNvSpPr/>
          <p:nvPr/>
        </p:nvSpPr>
        <p:spPr>
          <a:xfrm>
            <a:off x="44958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2" name="Google Shape;182;p20"/>
          <p:cNvSpPr/>
          <p:nvPr/>
        </p:nvSpPr>
        <p:spPr>
          <a:xfrm>
            <a:off x="54864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3" name="Google Shape;183;p20"/>
          <p:cNvSpPr/>
          <p:nvPr/>
        </p:nvSpPr>
        <p:spPr>
          <a:xfrm>
            <a:off x="76200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4" name="Google Shape;184;p20"/>
          <p:cNvSpPr/>
          <p:nvPr/>
        </p:nvSpPr>
        <p:spPr>
          <a:xfrm>
            <a:off x="86106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5" name="Google Shape;185;p20"/>
          <p:cNvSpPr/>
          <p:nvPr/>
        </p:nvSpPr>
        <p:spPr>
          <a:xfrm>
            <a:off x="98298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6" name="Google Shape;186;p20"/>
          <p:cNvSpPr/>
          <p:nvPr/>
        </p:nvSpPr>
        <p:spPr>
          <a:xfrm>
            <a:off x="6400800" y="5105400"/>
            <a:ext cx="76200" cy="3810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7" name="Google Shape;187;p20"/>
          <p:cNvSpPr/>
          <p:nvPr/>
        </p:nvSpPr>
        <p:spPr>
          <a:xfrm>
            <a:off x="1562101" y="1143000"/>
            <a:ext cx="3235325" cy="707886"/>
          </a:xfrm>
          <a:prstGeom prst="rect">
            <a:avLst/>
          </a:prstGeom>
          <a:solidFill>
            <a:srgbClr val="9CC2E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 sz="2000" b="1">
                <a:solidFill>
                  <a:srgbClr val="002060"/>
                </a:solidFill>
                <a:latin typeface="Open Sans"/>
                <a:ea typeface="Open Sans"/>
                <a:cs typeface="Open Sans"/>
                <a:sym typeface="Open Sans"/>
              </a:rPr>
              <a:t>एनडीआरएफ यूनिट: 1149</a:t>
            </a:r>
            <a:endParaRPr/>
          </a:p>
          <a:p>
            <a:pPr marL="0" marR="0" lvl="0" indent="0" algn="ctr" rtl="0">
              <a:spcBef>
                <a:spcPts val="0"/>
              </a:spcBef>
              <a:spcAft>
                <a:spcPts val="0"/>
              </a:spcAft>
              <a:buNone/>
            </a:pPr>
            <a:r>
              <a:rPr lang="hi" sz="2000" b="1">
                <a:solidFill>
                  <a:srgbClr val="002060"/>
                </a:solidFill>
                <a:latin typeface="Open Sans"/>
                <a:ea typeface="Open Sans"/>
                <a:cs typeface="Open Sans"/>
                <a:sym typeface="Open Sans"/>
              </a:rPr>
              <a:t>कुल टीमें : 18</a:t>
            </a:r>
            <a:endParaRPr sz="2000" b="1">
              <a:solidFill>
                <a:srgbClr val="002060"/>
              </a:solidFill>
              <a:latin typeface="Open Sans"/>
              <a:ea typeface="Open Sans"/>
              <a:cs typeface="Open Sans"/>
              <a:sym typeface="Open Sans"/>
            </a:endParaRPr>
          </a:p>
        </p:txBody>
      </p:sp>
      <p:sp>
        <p:nvSpPr>
          <p:cNvPr id="188" name="Google Shape;188;p20"/>
          <p:cNvSpPr/>
          <p:nvPr/>
        </p:nvSpPr>
        <p:spPr>
          <a:xfrm>
            <a:off x="1562101" y="169565"/>
            <a:ext cx="9151054" cy="584775"/>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 sz="3200" b="1" u="sng">
                <a:solidFill>
                  <a:srgbClr val="FF0000"/>
                </a:solidFill>
                <a:latin typeface="Open Sans"/>
                <a:ea typeface="Open Sans"/>
                <a:cs typeface="Open Sans"/>
                <a:sym typeface="Open Sans"/>
              </a:rPr>
              <a:t>खोज एवं बचाव दल की संरचना</a:t>
            </a:r>
            <a:endParaRPr sz="3200" b="1" u="sng">
              <a:solidFill>
                <a:srgbClr val="FF0000"/>
              </a:solidFill>
              <a:latin typeface="Open Sans"/>
              <a:ea typeface="Open Sans"/>
              <a:cs typeface="Open Sans"/>
              <a:sym typeface="Open Sans"/>
            </a:endParaRPr>
          </a:p>
        </p:txBody>
      </p:sp>
      <p:pic>
        <p:nvPicPr>
          <p:cNvPr id="189" name="Google Shape;189;p20"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90" name="Google Shape;190;p20"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p:nvPr/>
        </p:nvSpPr>
        <p:spPr>
          <a:xfrm>
            <a:off x="5215467" y="1964271"/>
            <a:ext cx="6766438" cy="2970044"/>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किसी भी आपदा से संबंधित ऑपरेशन कार्य के लिए तैयार रहता हे ।</a:t>
            </a:r>
            <a:endParaRPr/>
          </a:p>
          <a:p>
            <a:pPr marL="0" marR="0" lvl="0" indent="0" algn="l" rtl="0">
              <a:spcBef>
                <a:spcPts val="1200"/>
              </a:spcBef>
              <a:spcAft>
                <a:spcPts val="0"/>
              </a:spcAft>
              <a:buNone/>
            </a:pPr>
            <a:r>
              <a:rPr lang="hi" sz="2400">
                <a:solidFill>
                  <a:schemeClr val="dk1"/>
                </a:solidFill>
                <a:latin typeface="Open Sans"/>
                <a:ea typeface="Open Sans"/>
                <a:cs typeface="Open Sans"/>
                <a:sym typeface="Open Sans"/>
              </a:rPr>
              <a:t> </a:t>
            </a:r>
            <a:endParaRPr/>
          </a:p>
          <a:p>
            <a:pPr marL="457200" marR="0" lvl="0" indent="-457200" algn="l" rtl="0">
              <a:spcBef>
                <a:spcPts val="60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ऑन व्हील्स: अलर्ट टीम / क्यूआरटी</a:t>
            </a:r>
            <a:endParaRPr/>
          </a:p>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a:p>
            <a:pPr marL="457200" marR="0" lvl="0" indent="-457200" algn="l" rtl="0">
              <a:spcBef>
                <a:spcPts val="0"/>
              </a:spcBef>
              <a:spcAft>
                <a:spcPts val="0"/>
              </a:spcAft>
              <a:buClr>
                <a:schemeClr val="dk1"/>
              </a:buClr>
              <a:buSzPts val="2400"/>
              <a:buFont typeface="Arial"/>
              <a:buChar char="•"/>
            </a:pPr>
            <a:r>
              <a:rPr lang="hi" sz="2400">
                <a:solidFill>
                  <a:schemeClr val="dk1"/>
                </a:solidFill>
                <a:latin typeface="Open Sans"/>
                <a:ea typeface="Open Sans"/>
                <a:cs typeface="Open Sans"/>
                <a:sym typeface="Open Sans"/>
              </a:rPr>
              <a:t>प्रतिक्रिया समय: 20 मिनट के भीतर</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
        <p:nvSpPr>
          <p:cNvPr id="196" name="Google Shape;196;p21"/>
          <p:cNvSpPr/>
          <p:nvPr/>
        </p:nvSpPr>
        <p:spPr>
          <a:xfrm>
            <a:off x="210096" y="2045705"/>
            <a:ext cx="4655415" cy="707886"/>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hi" sz="4000" b="1" u="sng" dirty="0">
                <a:solidFill>
                  <a:srgbClr val="FF0000"/>
                </a:solidFill>
                <a:latin typeface="Open Sans"/>
                <a:ea typeface="Open Sans"/>
                <a:cs typeface="Open Sans"/>
                <a:sym typeface="Open Sans"/>
              </a:rPr>
              <a:t>परिचालनिक तैयारी</a:t>
            </a:r>
            <a:endParaRPr sz="4000" b="1" u="sng" dirty="0">
              <a:solidFill>
                <a:srgbClr val="FF0000"/>
              </a:solidFill>
              <a:latin typeface="Open Sans"/>
              <a:ea typeface="Open Sans"/>
              <a:cs typeface="Open Sans"/>
              <a:sym typeface="Open Sans"/>
            </a:endParaRPr>
          </a:p>
        </p:txBody>
      </p:sp>
      <p:pic>
        <p:nvPicPr>
          <p:cNvPr id="197" name="Google Shape;197;p21"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98" name="Google Shape;198;p21"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1701</Words>
  <Application>Microsoft Office PowerPoint</Application>
  <PresentationFormat>Widescreen</PresentationFormat>
  <Paragraphs>233</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Times New Roman</vt:lpstr>
      <vt:lpstr>Open Sans</vt:lpstr>
      <vt:lpstr>Corben</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घटना प्रतिक्रिया प्रणाली (IRS)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तुर्की भूकंप   (ऑपरेशन दोस्त)</vt:lpstr>
      <vt:lpstr>PowerPoint Presentation</vt:lpstr>
      <vt:lpstr>PowerPoint Presentation</vt:lpstr>
      <vt:lpstr>निष्कर्ष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10</cp:revision>
  <dcterms:modified xsi:type="dcterms:W3CDTF">2025-12-18T07:36:41Z</dcterms:modified>
</cp:coreProperties>
</file>