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Open Sa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893763" y="4270375"/>
            <a:ext cx="4921250" cy="404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ईएमएस प्रणाली पर ध्यान केंद्रित करें। [अगली स्लाइड में इस पर चर्चा की गई है]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124200" y="1600200"/>
            <a:ext cx="5562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3642518" y="1081882"/>
            <a:ext cx="4525963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124200" y="1600200"/>
            <a:ext cx="5562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n.wrs.yahoo.com/_ylt=A0S0zvmqwJ1IaEgAZmq9HAx.;_ylu=X3oDMTBqNDdwZ3M5BHBvcwMyNQRzZWMDc3IEdnRpZAM-/SIG=1jfc14hmb/EXP=1218384426/**http:/in.images.search.yahoo.com/images/view?back=http://in.images.search.yahoo.com/search/images?p=united+kingdom+flag&amp;ei=UTF-8&amp;fr=yfp-t-in&amp;xargs=0&amp;pstart=1&amp;b=21&amp;ni=20&amp;w=72&amp;h=36&amp;imgurl=www.altomreiser.no/grafikk/flagg/flag_united_kingdom.gif&amp;rurl=http://www.altomreiser.no/grafikk/flagg?S=A&amp;size=1.6kB&amp;name=flag_united_kingdom.gif&amp;p=united+kingdom+flag&amp;type=gif&amp;oid=3680916c2f387a3a&amp;no=25&amp;tt=22,804&amp;sigr=11bql2svu&amp;sigi=11oic56qv&amp;sigb=13mnq7k5c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4925" y="1252025"/>
            <a:ext cx="3622675" cy="5050301"/>
          </a:xfrm>
          <a:prstGeom prst="rect">
            <a:avLst/>
          </a:prstGeom>
          <a:solidFill>
            <a:srgbClr val="FDE9D8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None/>
            </a:pPr>
            <a:r>
              <a:rPr lang="en-US" sz="4000" dirty="0">
                <a:solidFill>
                  <a:srgbClr val="FF0000"/>
                </a:solidFill>
              </a:rPr>
              <a:t>Lesson-6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None/>
            </a:pPr>
            <a:r>
              <a:rPr lang="en-US" sz="4000" dirty="0" err="1">
                <a:solidFill>
                  <a:srgbClr val="FF0000"/>
                </a:solidFill>
              </a:rPr>
              <a:t>आपातकालीन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चिकित्सा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सेवाएँ</a:t>
            </a:r>
            <a:r>
              <a:rPr lang="en-US" sz="4000" dirty="0">
                <a:solidFill>
                  <a:srgbClr val="FF0000"/>
                </a:solidFill>
              </a:rPr>
              <a:t> (</a:t>
            </a:r>
            <a:r>
              <a:rPr lang="en-US" sz="4000" dirty="0" err="1">
                <a:solidFill>
                  <a:srgbClr val="FF0000"/>
                </a:solidFill>
              </a:rPr>
              <a:t>ईएमएस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Noto Sans Symbols"/>
              <a:buNone/>
            </a:pPr>
            <a:r>
              <a:rPr lang="en-US" sz="4000" dirty="0" err="1">
                <a:solidFill>
                  <a:srgbClr val="FF0000"/>
                </a:solidFill>
              </a:rPr>
              <a:t>और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 dirty="0" err="1">
                <a:solidFill>
                  <a:srgbClr val="FF0000"/>
                </a:solidFill>
              </a:rPr>
              <a:t>प्राथमिक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चिकित्साकर्मी</a:t>
            </a:r>
            <a:r>
              <a:rPr lang="en-US" sz="4000" dirty="0">
                <a:solidFill>
                  <a:srgbClr val="FF0000"/>
                </a:solidFill>
              </a:rPr>
              <a:t> (</a:t>
            </a:r>
            <a:r>
              <a:rPr lang="en-US" sz="4000" dirty="0" err="1">
                <a:solidFill>
                  <a:srgbClr val="FF0000"/>
                </a:solidFill>
              </a:rPr>
              <a:t>एमएफआर</a:t>
            </a:r>
            <a:r>
              <a:rPr lang="en-US" sz="4000" dirty="0">
                <a:solidFill>
                  <a:srgbClr val="FF0000"/>
                </a:solidFill>
              </a:rPr>
              <a:t>)</a:t>
            </a:r>
            <a:endParaRPr dirty="0"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585913"/>
            <a:ext cx="38862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1</a:t>
            </a:fld>
            <a:endParaRPr sz="1200" b="0" i="0" u="none" strike="noStrike" cap="none">
              <a:solidFill>
                <a:srgbClr val="8989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3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9575" y="138113"/>
            <a:ext cx="1079500" cy="10017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46E78E-648F-4DCD-B600-5FD029496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56908"/>
              </p:ext>
            </p:extLst>
          </p:nvPr>
        </p:nvGraphicFramePr>
        <p:xfrm>
          <a:off x="4211173" y="5977411"/>
          <a:ext cx="4684053" cy="548640"/>
        </p:xfrm>
        <a:graphic>
          <a:graphicData uri="http://schemas.openxmlformats.org/drawingml/2006/table">
            <a:tbl>
              <a:tblPr/>
              <a:tblGrid>
                <a:gridCol w="4684053">
                  <a:extLst>
                    <a:ext uri="{9D8B030D-6E8A-4147-A177-3AD203B41FA5}">
                      <a16:colId xmlns:a16="http://schemas.microsoft.com/office/drawing/2014/main" val="4085055982"/>
                    </a:ext>
                  </a:extLst>
                </a:gridCol>
              </a:tblGrid>
              <a:tr h="4501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Shri 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Gaikawad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Sanket</a:t>
                      </a:r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T,</a:t>
                      </a:r>
                    </a:p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 Dy.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Commandant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20317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76200" y="1295400"/>
            <a:ext cx="3581400" cy="24384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प्राथमिक चिकित्सा कर्मी(एमएफआर)</a:t>
            </a:r>
            <a:endParaRPr sz="4000" b="1">
              <a:solidFill>
                <a:srgbClr val="FF0000"/>
              </a:solidFill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3810000" y="1417638"/>
            <a:ext cx="4876800" cy="444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घटनास्थल पर सबसे पहले पहुँचने वाला व्यक्ति, जिसे आपातकालीन चिकित्सा देखभाल का कौशल प्राप्त होता है, और जो  आमतौर पर सबसे बुनियादी ईएमएस (आपातकालीन चिकित्सा सेवा) स्तर पर प्रशिक्षित हो। 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10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2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3" descr="C:\Users\Rajesh\Desktop\multitec_assistenza_p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228600"/>
            <a:ext cx="2057400" cy="42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6096000" y="71438"/>
            <a:ext cx="2930525" cy="914400"/>
          </a:xfrm>
          <a:prstGeom prst="wedgeRoundRectCallout">
            <a:avLst>
              <a:gd name="adj1" fmla="val -20833"/>
              <a:gd name="adj2" fmla="val 50735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जिम्मेदार</a:t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6243638" y="1535113"/>
            <a:ext cx="2846387" cy="1069975"/>
          </a:xfrm>
          <a:prstGeom prst="wedgeRoundRectCallout">
            <a:avLst>
              <a:gd name="adj1" fmla="val -20833"/>
              <a:gd name="adj2" fmla="val 49933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मिलनसार</a:t>
            </a: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6096000" y="3143250"/>
            <a:ext cx="2971800" cy="1025525"/>
          </a:xfrm>
          <a:prstGeom prst="wedgeRoundRectCallout">
            <a:avLst>
              <a:gd name="adj1" fmla="val -20833"/>
              <a:gd name="adj2" fmla="val 52010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ईमानदार</a:t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6019800" y="4699000"/>
            <a:ext cx="3124200" cy="1382713"/>
          </a:xfrm>
          <a:prstGeom prst="wedgeRoundRectCallout">
            <a:avLst>
              <a:gd name="adj1" fmla="val -20833"/>
              <a:gd name="adj2" fmla="val 50283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गर्व  (स्वच्छता, वर्दी, व्यक्तिगत उपस्थिति)</a:t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3124200" y="4762500"/>
            <a:ext cx="2438400" cy="1219200"/>
          </a:xfrm>
          <a:prstGeom prst="wedgeRoundRectCallout">
            <a:avLst>
              <a:gd name="adj1" fmla="val -20833"/>
              <a:gd name="adj2" fmla="val 50991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भावनात्मक स्थिरता</a:t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0" y="4762500"/>
            <a:ext cx="2811463" cy="1319213"/>
          </a:xfrm>
          <a:prstGeom prst="wedgeRoundRectCallout">
            <a:avLst>
              <a:gd name="adj1" fmla="val -20833"/>
              <a:gd name="adj2" fmla="val 51288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पेशेवर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आचरण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0" y="3176588"/>
            <a:ext cx="2706688" cy="1066800"/>
          </a:xfrm>
          <a:prstGeom prst="wedgeRoundRectCallout">
            <a:avLst>
              <a:gd name="adj1" fmla="val -20833"/>
              <a:gd name="adj2" fmla="val 51155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अच्छी शारीरिक स्थिति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642938" y="6081713"/>
            <a:ext cx="7815262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एमएफआर की गुणवत्ता</a:t>
            </a:r>
            <a:endParaRPr sz="4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-12700" y="1535113"/>
            <a:ext cx="2824163" cy="1163637"/>
          </a:xfrm>
          <a:prstGeom prst="wedgeRoundRectCallout">
            <a:avLst>
              <a:gd name="adj1" fmla="val -20833"/>
              <a:gd name="adj2" fmla="val 51287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क्षमता</a:t>
            </a:r>
            <a:endParaRPr sz="2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दिखाना</a:t>
            </a:r>
            <a:endParaRPr sz="2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0" y="117475"/>
            <a:ext cx="2824163" cy="91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स्रोतपूर्ण</a:t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7524750" y="985838"/>
            <a:ext cx="484188" cy="5492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7483475" y="2566988"/>
            <a:ext cx="484188" cy="5762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7483475" y="4146550"/>
            <a:ext cx="484188" cy="5603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5562600" y="5180013"/>
            <a:ext cx="457200" cy="48418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706688" y="5497513"/>
            <a:ext cx="401637" cy="48418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1076325" y="4227513"/>
            <a:ext cx="484188" cy="50958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1130300" y="2679700"/>
            <a:ext cx="484188" cy="4762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1069975" y="1046163"/>
            <a:ext cx="484188" cy="4889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11</a:t>
            </a:fld>
            <a:endParaRPr sz="1200" b="0" i="0" u="none" strike="noStrike" cap="none">
              <a:solidFill>
                <a:srgbClr val="8989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23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228600" y="1447800"/>
            <a:ext cx="3276600" cy="12954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एमएफआर के कर्तव्य</a:t>
            </a: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3810000" y="981075"/>
            <a:ext cx="5105400" cy="541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अपनी सुरक्षा और अपने चालक दल, रोगी और आसपास खड़े लोगों की सुरक्षा सुनिश्चित करें। </a:t>
            </a:r>
            <a:endParaRPr sz="200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रोगी तक पहुँचें।  </a:t>
            </a:r>
            <a:endParaRPr sz="200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रोगी का जीवन के लिए खतरा पैदा करने वाली समस्याओं/स्थितियों की पहचान करने के लिए आकलन करें। </a:t>
            </a:r>
            <a:endParaRPr sz="200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अतिरिक्त ईएमएस संसाधनों को सचेत करें। </a:t>
            </a:r>
            <a:endParaRPr sz="200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मूल्यांकन के आधार पर देखभाल प्रदान करें। </a:t>
            </a:r>
            <a:endParaRPr sz="200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/>
              <a:t>अन्य ईएमएस कर्मियों की सहायता करें। </a:t>
            </a:r>
            <a:endParaRPr sz="2000"/>
          </a:p>
        </p:txBody>
      </p:sp>
      <p:pic>
        <p:nvPicPr>
          <p:cNvPr id="210" name="Google Shape;210;p24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228600" y="1295400"/>
            <a:ext cx="3225800" cy="1447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एमएफआर के कर्तव्य</a:t>
            </a:r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3675063" y="1449388"/>
            <a:ext cx="5457825" cy="441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प्राप्त आंकड़ों के रिकॉर्ड रखने और संग्रह करने में भाग लेंना। 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अन्य सार्वजनिक सुरक्षा कर्मचारियों के साथ संपर्क स्थापित करने का कार्य करता है। 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रोगी को स्थानांतरित करने के लिए तैयार करना। </a:t>
            </a:r>
            <a:endParaRPr sz="1800"/>
          </a:p>
        </p:txBody>
      </p:sp>
      <p:sp>
        <p:nvSpPr>
          <p:cNvPr id="218" name="Google Shape;21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13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5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152400" y="1371600"/>
            <a:ext cx="3276600" cy="12954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देखभाल का दायरा</a:t>
            </a:r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3886200" y="1066800"/>
            <a:ext cx="48006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एमएफआर</a:t>
            </a:r>
            <a:r>
              <a:rPr lang="en-US" sz="2400" dirty="0"/>
              <a:t>, </a:t>
            </a:r>
            <a:r>
              <a:rPr lang="en-US" sz="2400" dirty="0" err="1"/>
              <a:t>रोगी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देखभाल</a:t>
            </a:r>
            <a:r>
              <a:rPr lang="en-US" sz="2400" dirty="0"/>
              <a:t> </a:t>
            </a:r>
            <a:r>
              <a:rPr lang="en-US" sz="2400" dirty="0" err="1"/>
              <a:t>प्रदान</a:t>
            </a:r>
            <a:r>
              <a:rPr lang="en-US" sz="2400" dirty="0"/>
              <a:t> </a:t>
            </a:r>
            <a:r>
              <a:rPr lang="en-US" sz="2400" dirty="0" err="1"/>
              <a:t>करते</a:t>
            </a:r>
            <a:r>
              <a:rPr lang="en-US" sz="2400" dirty="0"/>
              <a:t> </a:t>
            </a:r>
            <a:r>
              <a:rPr lang="en-US" sz="2400" dirty="0" err="1"/>
              <a:t>समय</a:t>
            </a:r>
            <a:r>
              <a:rPr lang="en-US" sz="2400" dirty="0"/>
              <a:t> </a:t>
            </a:r>
            <a:r>
              <a:rPr lang="en-US" sz="2400" dirty="0" err="1"/>
              <a:t>कानूनी</a:t>
            </a:r>
            <a:r>
              <a:rPr lang="en-US" sz="2400" dirty="0"/>
              <a:t> </a:t>
            </a:r>
            <a:r>
              <a:rPr lang="en-US" sz="2400" dirty="0" err="1"/>
              <a:t>रूप</a:t>
            </a:r>
            <a:r>
              <a:rPr lang="en-US" sz="2400" dirty="0"/>
              <a:t> </a:t>
            </a:r>
            <a:r>
              <a:rPr lang="en-US" sz="2400" dirty="0" err="1"/>
              <a:t>से</a:t>
            </a:r>
            <a:r>
              <a:rPr lang="en-US" sz="2400" dirty="0"/>
              <a:t> </a:t>
            </a:r>
            <a:r>
              <a:rPr lang="en-US" sz="2400" dirty="0" err="1"/>
              <a:t>अनुमत</a:t>
            </a:r>
            <a:r>
              <a:rPr lang="en-US" sz="2400" dirty="0"/>
              <a:t> </a:t>
            </a:r>
            <a:r>
              <a:rPr lang="en-US" sz="2400" dirty="0" err="1"/>
              <a:t>कार्य</a:t>
            </a:r>
            <a:r>
              <a:rPr lang="en-US" sz="2400" dirty="0"/>
              <a:t> </a:t>
            </a:r>
            <a:r>
              <a:rPr lang="en-US" sz="2400" dirty="0" err="1"/>
              <a:t>ही</a:t>
            </a:r>
            <a:r>
              <a:rPr lang="en-US" sz="2400" dirty="0"/>
              <a:t> </a:t>
            </a:r>
            <a:r>
              <a:rPr lang="en-US" sz="2400" dirty="0" err="1"/>
              <a:t>करेगा</a:t>
            </a:r>
            <a:r>
              <a:rPr lang="en-US" sz="2400" dirty="0"/>
              <a:t>।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u="sng" dirty="0" err="1"/>
              <a:t>भारतीय</a:t>
            </a:r>
            <a:r>
              <a:rPr lang="en-US" sz="2400" b="1" u="sng" dirty="0"/>
              <a:t> </a:t>
            </a:r>
            <a:r>
              <a:rPr lang="en-US" sz="2400" b="1" u="sng" dirty="0" err="1"/>
              <a:t>दंड</a:t>
            </a:r>
            <a:r>
              <a:rPr lang="en-US" sz="2400" b="1" u="sng" dirty="0"/>
              <a:t> </a:t>
            </a:r>
            <a:r>
              <a:rPr lang="en-US" sz="2400" b="1" u="sng" dirty="0" err="1"/>
              <a:t>संहिता</a:t>
            </a:r>
            <a:r>
              <a:rPr lang="en-US" sz="2400" b="1" u="sng" dirty="0"/>
              <a:t> </a:t>
            </a:r>
            <a:r>
              <a:rPr lang="en-US" sz="2400" b="1" u="sng" dirty="0" err="1"/>
              <a:t>धारा</a:t>
            </a:r>
            <a:r>
              <a:rPr lang="en-US" sz="2400" b="1" u="sng" dirty="0"/>
              <a:t> 92:  </a:t>
            </a:r>
            <a:r>
              <a:rPr lang="en-US" sz="2400" dirty="0" err="1"/>
              <a:t>किसी</a:t>
            </a:r>
            <a:r>
              <a:rPr lang="en-US" sz="2400" dirty="0"/>
              <a:t> </a:t>
            </a:r>
            <a:r>
              <a:rPr lang="en-US" sz="2400" dirty="0" err="1"/>
              <a:t>व्यक्ति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सहमति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बिना</a:t>
            </a:r>
            <a:r>
              <a:rPr lang="en-US" sz="2400" dirty="0"/>
              <a:t> </a:t>
            </a:r>
            <a:r>
              <a:rPr lang="en-US" sz="2400" dirty="0" err="1"/>
              <a:t>भी</a:t>
            </a:r>
            <a:r>
              <a:rPr lang="en-US" sz="2400" dirty="0"/>
              <a:t> </a:t>
            </a:r>
            <a:r>
              <a:rPr lang="en-US" sz="2400" dirty="0" err="1"/>
              <a:t>उसके</a:t>
            </a:r>
            <a:r>
              <a:rPr lang="en-US" sz="2400" dirty="0"/>
              <a:t> </a:t>
            </a:r>
            <a:r>
              <a:rPr lang="en-US" sz="2400" dirty="0" err="1"/>
              <a:t>लाभ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लिए</a:t>
            </a:r>
            <a:r>
              <a:rPr lang="en-US" sz="2400" dirty="0"/>
              <a:t> </a:t>
            </a:r>
            <a:r>
              <a:rPr lang="en-US" sz="2400" dirty="0" err="1"/>
              <a:t>सद्भावपूर्वक</a:t>
            </a:r>
            <a:r>
              <a:rPr lang="en-US" sz="2400" dirty="0"/>
              <a:t> </a:t>
            </a:r>
            <a:r>
              <a:rPr lang="en-US" sz="2400" dirty="0" err="1"/>
              <a:t>किया</a:t>
            </a:r>
            <a:r>
              <a:rPr lang="en-US" sz="2400" dirty="0"/>
              <a:t> </a:t>
            </a:r>
            <a:r>
              <a:rPr lang="en-US" sz="2400" dirty="0" err="1"/>
              <a:t>गया</a:t>
            </a:r>
            <a:r>
              <a:rPr lang="en-US" sz="2400" dirty="0"/>
              <a:t> </a:t>
            </a:r>
            <a:r>
              <a:rPr lang="en-US" sz="2400" dirty="0" err="1"/>
              <a:t>कार्य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u="sng" dirty="0" err="1"/>
              <a:t>कार्य</a:t>
            </a:r>
            <a:r>
              <a:rPr lang="en-US" sz="2400" b="1" u="sng" dirty="0"/>
              <a:t> </a:t>
            </a:r>
            <a:r>
              <a:rPr lang="en-US" sz="2400" b="1" u="sng" dirty="0" err="1"/>
              <a:t>करने</a:t>
            </a:r>
            <a:r>
              <a:rPr lang="en-US" sz="2400" b="1" u="sng" dirty="0"/>
              <a:t> </a:t>
            </a:r>
            <a:r>
              <a:rPr lang="en-US" sz="2400" b="1" u="sng" dirty="0" err="1"/>
              <a:t>का</a:t>
            </a:r>
            <a:r>
              <a:rPr lang="en-US" sz="2400" b="1" u="sng" dirty="0"/>
              <a:t> </a:t>
            </a:r>
            <a:r>
              <a:rPr lang="en-US" sz="2400" b="1" u="sng" dirty="0" err="1"/>
              <a:t>कर्तव्य</a:t>
            </a:r>
            <a:r>
              <a:rPr lang="en-US" sz="2400" b="1" u="sng" dirty="0"/>
              <a:t>: </a:t>
            </a:r>
            <a:r>
              <a:rPr lang="en-US" sz="2400" dirty="0" err="1"/>
              <a:t>प्राथमिक</a:t>
            </a:r>
            <a:r>
              <a:rPr lang="en-US" sz="2400" dirty="0"/>
              <a:t> </a:t>
            </a:r>
            <a:r>
              <a:rPr lang="en-US" sz="2400" dirty="0" err="1"/>
              <a:t>चिकित्सा</a:t>
            </a:r>
            <a:r>
              <a:rPr lang="en-US" sz="2400" dirty="0"/>
              <a:t> </a:t>
            </a:r>
            <a:r>
              <a:rPr lang="en-US" sz="2400" dirty="0" err="1"/>
              <a:t>कर्मी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का</a:t>
            </a:r>
            <a:r>
              <a:rPr lang="en-US" sz="2400" dirty="0"/>
              <a:t> </a:t>
            </a:r>
            <a:r>
              <a:rPr lang="en-US" sz="2400" dirty="0" err="1"/>
              <a:t>कानूनी</a:t>
            </a:r>
            <a:r>
              <a:rPr lang="en-US" sz="2400" dirty="0"/>
              <a:t> </a:t>
            </a:r>
            <a:r>
              <a:rPr lang="en-US" sz="2400" dirty="0" err="1"/>
              <a:t>कर्तव्य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     </a:t>
            </a:r>
            <a:r>
              <a:rPr lang="en-US" sz="2400" dirty="0" err="1"/>
              <a:t>कि</a:t>
            </a:r>
            <a:r>
              <a:rPr lang="en-US" sz="2400" dirty="0"/>
              <a:t> </a:t>
            </a:r>
            <a:r>
              <a:rPr lang="en-US" sz="2400" dirty="0" err="1"/>
              <a:t>वह</a:t>
            </a:r>
            <a:r>
              <a:rPr lang="en-US" sz="2400" dirty="0"/>
              <a:t> </a:t>
            </a:r>
            <a:r>
              <a:rPr lang="en-US" sz="2400" dirty="0" err="1"/>
              <a:t>देखभाल</a:t>
            </a:r>
            <a:r>
              <a:rPr lang="en-US" sz="2400" dirty="0"/>
              <a:t> </a:t>
            </a:r>
            <a:r>
              <a:rPr lang="en-US" sz="2400" dirty="0" err="1"/>
              <a:t>प्रदान</a:t>
            </a:r>
            <a:r>
              <a:rPr lang="en-US" sz="2400" dirty="0"/>
              <a:t> </a:t>
            </a:r>
            <a:r>
              <a:rPr lang="en-US" sz="2400" dirty="0" err="1"/>
              <a:t>करे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  <a:r>
              <a:rPr lang="en-US" sz="2400" dirty="0">
                <a:solidFill>
                  <a:srgbClr val="5431EB"/>
                </a:solidFill>
              </a:rPr>
              <a:t> </a:t>
            </a:r>
            <a:endParaRPr sz="2400" dirty="0">
              <a:solidFill>
                <a:srgbClr val="5431EB"/>
              </a:solidFill>
            </a:endParaRPr>
          </a:p>
        </p:txBody>
      </p:sp>
      <p:pic>
        <p:nvPicPr>
          <p:cNvPr id="227" name="Google Shape;227;p26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0" y="1524000"/>
            <a:ext cx="3581400" cy="12954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  परित्याग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35" name="Google Shape;235;p27"/>
          <p:cNvSpPr txBox="1">
            <a:spLocks noGrp="1"/>
          </p:cNvSpPr>
          <p:nvPr>
            <p:ph type="body" idx="1"/>
          </p:nvPr>
        </p:nvSpPr>
        <p:spPr>
          <a:xfrm>
            <a:off x="3810000" y="1600200"/>
            <a:ext cx="5181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यह सुनिश्चित किए बिना कि समान या बेहतर प्रशिक्षण वाले किसी अन्य स्वास्थ्य सेवा कार्मिक ने कार्यभार संभाल लिया है, आपातकालीन चिकित्सा देखभाल बंद कर देना।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इस प्रकार का कार्य करने पर व्यक्ति को अदालत द्वारा दंडित किया जा सकता है।                                                                                             </a:t>
            </a:r>
            <a:endParaRPr/>
          </a:p>
        </p:txBody>
      </p:sp>
      <p:pic>
        <p:nvPicPr>
          <p:cNvPr id="236" name="Google Shape;236;p27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228600" y="1303338"/>
            <a:ext cx="3200400" cy="754062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लापरवाही</a:t>
            </a: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body" idx="1"/>
          </p:nvPr>
        </p:nvSpPr>
        <p:spPr>
          <a:xfrm>
            <a:off x="3810000" y="1295400"/>
            <a:ext cx="5181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अपेक्षित मानक देखभाल प्रदान करने में विफलता, जिसके कारण रोगी को चोट लग सकती है या उसकी मृत्यु होने का डर होता है।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ऐसी लापरवाही के लिए उस पर कानून के तहत मुकदमा चलाया जा सकता है। </a:t>
            </a:r>
            <a:endParaRPr sz="2400"/>
          </a:p>
        </p:txBody>
      </p:sp>
      <p:pic>
        <p:nvPicPr>
          <p:cNvPr id="244" name="Google Shape;244;p28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304800" y="1447800"/>
            <a:ext cx="2971800" cy="762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सहमति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3886200" y="1295400"/>
            <a:ext cx="525303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किसी की देखभाल करने से पहले आपको अनुमति “सहमति” अवश्य लेनी चाहिए। </a:t>
            </a:r>
            <a:endParaRPr sz="240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Char char="•"/>
            </a:pPr>
            <a:r>
              <a:rPr lang="en-US" sz="2400"/>
              <a:t>1. अपना परिचय दें (नाम और संगठन जैसे- एनडीआरएफ)।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Char char="•"/>
            </a:pPr>
            <a:r>
              <a:rPr lang="en-US" sz="2400"/>
              <a:t>2. उन्हें बताएं कि आप क्या हैं- </a:t>
            </a:r>
            <a:endParaRPr sz="240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Char char="•"/>
            </a:pPr>
            <a:r>
              <a:rPr lang="en-US" sz="2400"/>
              <a:t>     (एमएफआर) में प्रशिक्षित।</a:t>
            </a:r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17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9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228600" y="1295400"/>
            <a:ext cx="3048000" cy="685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सहमति</a:t>
            </a:r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1"/>
          </p:nvPr>
        </p:nvSpPr>
        <p:spPr>
          <a:xfrm>
            <a:off x="3657600" y="1295400"/>
            <a:ext cx="5486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dirty="0"/>
              <a:t> </a:t>
            </a:r>
            <a:r>
              <a:rPr lang="en-US" sz="2400" dirty="0" err="1"/>
              <a:t>यह</a:t>
            </a:r>
            <a:r>
              <a:rPr lang="en-US" sz="2400" dirty="0"/>
              <a:t> </a:t>
            </a:r>
            <a:r>
              <a:rPr lang="en-US" sz="2400" dirty="0" err="1"/>
              <a:t>एक</a:t>
            </a:r>
            <a:r>
              <a:rPr lang="en-US" sz="2400" dirty="0"/>
              <a:t> </a:t>
            </a:r>
            <a:r>
              <a:rPr lang="en-US" sz="2400" dirty="0" err="1"/>
              <a:t>कानूनी</a:t>
            </a:r>
            <a:r>
              <a:rPr lang="en-US" sz="2400" dirty="0"/>
              <a:t> </a:t>
            </a:r>
            <a:r>
              <a:rPr lang="en-US" sz="2400" dirty="0" err="1"/>
              <a:t>शब्द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 </a:t>
            </a:r>
            <a:r>
              <a:rPr lang="en-US" sz="2400" dirty="0" err="1"/>
              <a:t>जिसका</a:t>
            </a:r>
            <a:r>
              <a:rPr lang="en-US" sz="2400" dirty="0"/>
              <a:t> </a:t>
            </a:r>
            <a:r>
              <a:rPr lang="en-US" sz="2400" dirty="0" err="1"/>
              <a:t>अर्थ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 </a:t>
            </a:r>
            <a:r>
              <a:rPr lang="en-US" sz="2400" dirty="0" err="1"/>
              <a:t>किसी</a:t>
            </a:r>
            <a:r>
              <a:rPr lang="en-US" sz="2400" dirty="0"/>
              <a:t> </a:t>
            </a:r>
            <a:r>
              <a:rPr lang="en-US" sz="2400" dirty="0" err="1"/>
              <a:t>चीज़</a:t>
            </a:r>
            <a:r>
              <a:rPr lang="en-US" sz="2400" dirty="0"/>
              <a:t>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करने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लिए</a:t>
            </a:r>
            <a:r>
              <a:rPr lang="en-US" sz="2400" dirty="0"/>
              <a:t> </a:t>
            </a:r>
            <a:r>
              <a:rPr lang="en-US" sz="2400" dirty="0" err="1"/>
              <a:t>औपचारिक</a:t>
            </a:r>
            <a:r>
              <a:rPr lang="en-US" sz="2400" dirty="0"/>
              <a:t> </a:t>
            </a:r>
            <a:r>
              <a:rPr lang="en-US" sz="2400" dirty="0" err="1"/>
              <a:t>अनुमति</a:t>
            </a:r>
            <a:r>
              <a:rPr lang="en-US" sz="2400" dirty="0"/>
              <a:t> </a:t>
            </a:r>
            <a:r>
              <a:rPr lang="en-US" sz="2400" dirty="0" err="1"/>
              <a:t>देना</a:t>
            </a:r>
            <a:r>
              <a:rPr lang="en-US" sz="2400" dirty="0"/>
              <a:t> </a:t>
            </a:r>
            <a:r>
              <a:rPr lang="en-US" sz="2400" dirty="0" err="1"/>
              <a:t>या</a:t>
            </a:r>
            <a:r>
              <a:rPr lang="en-US" sz="2400" dirty="0"/>
              <a:t> </a:t>
            </a:r>
            <a:r>
              <a:rPr lang="en-US" sz="2400" dirty="0" err="1"/>
              <a:t>लेना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सहमति</a:t>
            </a:r>
            <a:r>
              <a:rPr lang="en-US" sz="2400" dirty="0"/>
              <a:t> </a:t>
            </a:r>
            <a:r>
              <a:rPr lang="en-US" sz="2400" dirty="0" err="1"/>
              <a:t>दो</a:t>
            </a:r>
            <a:r>
              <a:rPr lang="en-US" sz="2400" dirty="0"/>
              <a:t> </a:t>
            </a:r>
            <a:r>
              <a:rPr lang="en-US" sz="2400" dirty="0" err="1"/>
              <a:t>प्रकार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होती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u="sng" dirty="0" err="1"/>
              <a:t>निहित</a:t>
            </a:r>
            <a:r>
              <a:rPr lang="en-US" sz="2400" b="1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b="1" dirty="0" err="1"/>
              <a:t>व्यक्त</a:t>
            </a:r>
            <a:r>
              <a:rPr lang="en-US" sz="2400" dirty="0"/>
              <a:t>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/>
              <a:t>    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     </a:t>
            </a:r>
            <a:r>
              <a:rPr lang="en-US" sz="2400" b="1" u="sng" dirty="0" err="1"/>
              <a:t>निहित</a:t>
            </a:r>
            <a:r>
              <a:rPr lang="en-US" sz="2400" b="1" u="sng" dirty="0"/>
              <a:t> </a:t>
            </a:r>
            <a:r>
              <a:rPr lang="en-US" sz="2400" b="1" u="sng" dirty="0" err="1"/>
              <a:t>सहमति</a:t>
            </a:r>
            <a:r>
              <a:rPr lang="en-US" sz="2400" b="1" u="sng" dirty="0"/>
              <a:t>: </a:t>
            </a:r>
            <a:r>
              <a:rPr lang="en-US" sz="2400" dirty="0" err="1"/>
              <a:t>बेहोश</a:t>
            </a:r>
            <a:r>
              <a:rPr lang="en-US" sz="2400" dirty="0"/>
              <a:t>, </a:t>
            </a:r>
            <a:r>
              <a:rPr lang="en-US" sz="2400" dirty="0" err="1"/>
              <a:t>भ्रमित</a:t>
            </a:r>
            <a:r>
              <a:rPr lang="en-US" sz="2400" dirty="0"/>
              <a:t>, </a:t>
            </a:r>
            <a:r>
              <a:rPr lang="en-US" sz="2400" dirty="0" err="1"/>
              <a:t>गंभीर</a:t>
            </a:r>
            <a:r>
              <a:rPr lang="en-US" sz="2400" dirty="0"/>
              <a:t> </a:t>
            </a:r>
            <a:r>
              <a:rPr lang="en-US" sz="2400" dirty="0" err="1"/>
              <a:t>रूप</a:t>
            </a:r>
            <a:r>
              <a:rPr lang="en-US" sz="2400" dirty="0"/>
              <a:t> </a:t>
            </a:r>
            <a:r>
              <a:rPr lang="en-US" sz="2400" dirty="0" err="1"/>
              <a:t>से</a:t>
            </a:r>
            <a:r>
              <a:rPr lang="en-US" sz="2400" dirty="0"/>
              <a:t> </a:t>
            </a:r>
            <a:r>
              <a:rPr lang="en-US" sz="2400" dirty="0" err="1"/>
              <a:t>घायल</a:t>
            </a:r>
            <a:r>
              <a:rPr lang="en-US" sz="2400" dirty="0"/>
              <a:t> </a:t>
            </a:r>
            <a:r>
              <a:rPr lang="en-US" sz="2400" dirty="0" err="1"/>
              <a:t>या</a:t>
            </a:r>
            <a:r>
              <a:rPr lang="en-US" sz="2400" dirty="0"/>
              <a:t> </a:t>
            </a:r>
            <a:r>
              <a:rPr lang="en-US" sz="2400" dirty="0" err="1"/>
              <a:t>निर्णय</a:t>
            </a:r>
            <a:r>
              <a:rPr lang="en-US" sz="2400" dirty="0"/>
              <a:t> </a:t>
            </a:r>
            <a:r>
              <a:rPr lang="en-US" sz="2400" dirty="0" err="1"/>
              <a:t>लेने</a:t>
            </a:r>
            <a:r>
              <a:rPr lang="en-US" sz="2400" dirty="0"/>
              <a:t>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अक्षम</a:t>
            </a:r>
            <a:r>
              <a:rPr lang="en-US" sz="2400" dirty="0"/>
              <a:t> </a:t>
            </a:r>
            <a:r>
              <a:rPr lang="en-US" sz="2400" dirty="0" err="1"/>
              <a:t>नाबालिग</a:t>
            </a:r>
            <a:r>
              <a:rPr lang="en-US" sz="2400" dirty="0"/>
              <a:t> </a:t>
            </a:r>
            <a:r>
              <a:rPr lang="en-US" sz="2400" dirty="0" err="1"/>
              <a:t>मरीज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स्थिति</a:t>
            </a:r>
            <a:r>
              <a:rPr lang="en-US" sz="2400" dirty="0"/>
              <a:t>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यह</a:t>
            </a:r>
            <a:r>
              <a:rPr lang="en-US" sz="2400" dirty="0"/>
              <a:t> </a:t>
            </a:r>
            <a:r>
              <a:rPr lang="en-US" sz="2400" dirty="0" err="1"/>
              <a:t>अनुमानित</a:t>
            </a:r>
            <a:r>
              <a:rPr lang="en-US" sz="2400" dirty="0"/>
              <a:t> </a:t>
            </a:r>
            <a:r>
              <a:rPr lang="en-US" sz="2400" dirty="0" err="1"/>
              <a:t>सहमति</a:t>
            </a:r>
            <a:r>
              <a:rPr lang="en-US" sz="2400" dirty="0"/>
              <a:t> </a:t>
            </a:r>
            <a:r>
              <a:rPr lang="en-US" sz="2400" dirty="0" err="1"/>
              <a:t>मानी</a:t>
            </a:r>
            <a:r>
              <a:rPr lang="en-US" sz="2400" dirty="0"/>
              <a:t> </a:t>
            </a:r>
            <a:r>
              <a:rPr lang="en-US" sz="2400" dirty="0" err="1"/>
              <a:t>जाती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 </a:t>
            </a:r>
            <a:r>
              <a:rPr lang="en-US" sz="2400" dirty="0" err="1"/>
              <a:t>कि</a:t>
            </a:r>
            <a:r>
              <a:rPr lang="en-US" sz="2400" dirty="0"/>
              <a:t> </a:t>
            </a:r>
            <a:r>
              <a:rPr lang="en-US" sz="2400" dirty="0" err="1"/>
              <a:t>उसे</a:t>
            </a:r>
            <a:r>
              <a:rPr lang="en-US" sz="2400" dirty="0"/>
              <a:t> </a:t>
            </a:r>
            <a:r>
              <a:rPr lang="en-US" sz="2400" dirty="0" err="1"/>
              <a:t>तत्काल</a:t>
            </a:r>
            <a:r>
              <a:rPr lang="en-US" sz="2400" dirty="0"/>
              <a:t> </a:t>
            </a:r>
            <a:r>
              <a:rPr lang="en-US" sz="2400" dirty="0" err="1"/>
              <a:t>चिकित्सा</a:t>
            </a:r>
            <a:r>
              <a:rPr lang="en-US" sz="2400" dirty="0"/>
              <a:t> </a:t>
            </a:r>
            <a:r>
              <a:rPr lang="en-US" sz="2400" dirty="0" err="1"/>
              <a:t>सहायता</a:t>
            </a:r>
            <a:r>
              <a:rPr lang="en-US" sz="2400" dirty="0"/>
              <a:t> </a:t>
            </a:r>
            <a:r>
              <a:rPr lang="en-US" sz="2400" dirty="0" err="1"/>
              <a:t>दी</a:t>
            </a:r>
            <a:r>
              <a:rPr lang="en-US" sz="2400" dirty="0"/>
              <a:t> </a:t>
            </a:r>
            <a:r>
              <a:rPr lang="en-US" sz="2400" dirty="0" err="1"/>
              <a:t>जा</a:t>
            </a:r>
            <a:r>
              <a:rPr lang="en-US" sz="2400" dirty="0"/>
              <a:t> </a:t>
            </a:r>
            <a:r>
              <a:rPr lang="en-US" sz="2400" dirty="0" err="1"/>
              <a:t>सकती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।</a:t>
            </a:r>
            <a:endParaRPr dirty="0"/>
          </a:p>
        </p:txBody>
      </p:sp>
      <p:pic>
        <p:nvPicPr>
          <p:cNvPr id="262" name="Google Shape;262;p30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2743200" cy="685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सहमति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3657600" y="1143000"/>
            <a:ext cx="54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lang="en-US" sz="2800" b="1" u="sng">
                <a:solidFill>
                  <a:srgbClr val="0070C0"/>
                </a:solidFill>
              </a:rPr>
              <a:t> </a:t>
            </a:r>
            <a:r>
              <a:rPr lang="en-US" sz="2400" b="1" u="sng"/>
              <a:t>व्यक्त सहमति:- </a:t>
            </a:r>
            <a:r>
              <a:rPr lang="en-US" sz="2400"/>
              <a:t>आपातकालीन चिकित्सा सहायता प्रदान करने से पूर्व, प्रत्येक समझदार और सक्षम वयस्क मरीज से अनुमति प्राप्त की जाती है।</a:t>
            </a:r>
            <a:endParaRPr sz="2800"/>
          </a:p>
        </p:txBody>
      </p:sp>
      <p:pic>
        <p:nvPicPr>
          <p:cNvPr id="270" name="Google Shape;270;p31" descr="C:\Users\Administrator\Pictures\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429000"/>
            <a:ext cx="54864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1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962400" y="762000"/>
            <a:ext cx="48768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dirty="0" err="1">
                <a:solidFill>
                  <a:srgbClr val="FF0000"/>
                </a:solidFill>
              </a:rPr>
              <a:t>इस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पाठ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के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पूरा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होने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पर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आप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सक्षम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हो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जायेंगे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rgbClr val="5431EB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 err="1"/>
              <a:t>ईएमएस</a:t>
            </a:r>
            <a:r>
              <a:rPr lang="en-US" sz="2000" dirty="0"/>
              <a:t> </a:t>
            </a:r>
            <a:r>
              <a:rPr lang="en-US" sz="2000" dirty="0" err="1"/>
              <a:t>को</a:t>
            </a:r>
            <a:r>
              <a:rPr lang="en-US" sz="2000" dirty="0"/>
              <a:t> </a:t>
            </a:r>
            <a:r>
              <a:rPr lang="en-US" sz="2000" dirty="0" err="1"/>
              <a:t>परिभाषित</a:t>
            </a:r>
            <a:r>
              <a:rPr lang="en-US" sz="2000" dirty="0"/>
              <a:t> </a:t>
            </a:r>
            <a:r>
              <a:rPr lang="en-US" sz="2000" dirty="0" err="1"/>
              <a:t>करें</a:t>
            </a:r>
            <a:r>
              <a:rPr lang="en-US" sz="2000" dirty="0"/>
              <a:t>, </a:t>
            </a:r>
            <a:r>
              <a:rPr lang="en-US" sz="2000" dirty="0" err="1"/>
              <a:t>ईएमएस</a:t>
            </a:r>
            <a:r>
              <a:rPr lang="en-US" sz="2000" dirty="0"/>
              <a:t> </a:t>
            </a:r>
            <a:r>
              <a:rPr lang="en-US" sz="2000" dirty="0" err="1"/>
              <a:t>का</a:t>
            </a:r>
            <a:r>
              <a:rPr lang="en-US" sz="2000" dirty="0"/>
              <a:t> </a:t>
            </a:r>
            <a:r>
              <a:rPr lang="en-US" sz="2000" dirty="0" err="1"/>
              <a:t>उद्देश्य</a:t>
            </a:r>
            <a:r>
              <a:rPr lang="en-US" sz="2000" dirty="0"/>
              <a:t> </a:t>
            </a:r>
            <a:r>
              <a:rPr lang="en-US" sz="2000" dirty="0" err="1"/>
              <a:t>बताने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।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 err="1"/>
              <a:t>प्राथमिक</a:t>
            </a:r>
            <a:r>
              <a:rPr lang="en-US" sz="2000" dirty="0"/>
              <a:t> </a:t>
            </a:r>
            <a:r>
              <a:rPr lang="en-US" sz="2000" dirty="0" err="1"/>
              <a:t>चिकित्सा</a:t>
            </a:r>
            <a:r>
              <a:rPr lang="en-US" sz="2000" dirty="0"/>
              <a:t> </a:t>
            </a:r>
            <a:r>
              <a:rPr lang="en-US" sz="2000" dirty="0" err="1"/>
              <a:t>और</a:t>
            </a:r>
            <a:r>
              <a:rPr lang="en-US" sz="2000" dirty="0"/>
              <a:t> </a:t>
            </a:r>
            <a:r>
              <a:rPr lang="en-US" sz="2000" dirty="0" err="1"/>
              <a:t>एम्बुलेंस</a:t>
            </a:r>
            <a:r>
              <a:rPr lang="en-US" sz="2000" dirty="0"/>
              <a:t> </a:t>
            </a:r>
            <a:r>
              <a:rPr lang="en-US" sz="2000" dirty="0" err="1"/>
              <a:t>को</a:t>
            </a:r>
            <a:r>
              <a:rPr lang="en-US" sz="2000" dirty="0"/>
              <a:t> </a:t>
            </a:r>
            <a:r>
              <a:rPr lang="en-US" sz="2000" dirty="0" err="1"/>
              <a:t>परिभाषित</a:t>
            </a:r>
            <a:r>
              <a:rPr lang="en-US" sz="2000" dirty="0"/>
              <a:t> </a:t>
            </a:r>
            <a:r>
              <a:rPr lang="en-US" sz="2000" dirty="0" err="1"/>
              <a:t>करने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।</a:t>
            </a:r>
            <a:endParaRPr sz="2000" b="1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dirty="0" err="1">
                <a:solidFill>
                  <a:srgbClr val="000000"/>
                </a:solidFill>
              </a:rPr>
              <a:t>एमएफआर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उसके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गुण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और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जिम्मेदारी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/>
              <a:t>परिभाषित</a:t>
            </a:r>
            <a:r>
              <a:rPr lang="en-US" sz="2000" dirty="0"/>
              <a:t> </a:t>
            </a:r>
            <a:r>
              <a:rPr lang="en-US" sz="2000" dirty="0" err="1"/>
              <a:t>करने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। </a:t>
            </a:r>
            <a:endParaRPr sz="2000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dirty="0" err="1">
                <a:solidFill>
                  <a:srgbClr val="000000"/>
                </a:solidFill>
              </a:rPr>
              <a:t>लापरवाही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और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परित्याग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को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/>
              <a:t>परिभाषित</a:t>
            </a:r>
            <a:r>
              <a:rPr lang="en-US" sz="2000" dirty="0"/>
              <a:t> </a:t>
            </a:r>
            <a:r>
              <a:rPr lang="en-US" sz="2000" dirty="0" err="1"/>
              <a:t>करने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>
                <a:solidFill>
                  <a:srgbClr val="000000"/>
                </a:solidFill>
              </a:rPr>
              <a:t>।</a:t>
            </a:r>
            <a:endParaRPr sz="2000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 err="1"/>
              <a:t>रोगी</a:t>
            </a:r>
            <a:r>
              <a:rPr lang="en-US" sz="2000" dirty="0"/>
              <a:t> </a:t>
            </a:r>
            <a:r>
              <a:rPr lang="en-US" sz="2000" dirty="0" err="1"/>
              <a:t>के</a:t>
            </a:r>
            <a:r>
              <a:rPr lang="en-US" sz="2000" dirty="0"/>
              <a:t> </a:t>
            </a:r>
            <a:r>
              <a:rPr lang="en-US" sz="2000" dirty="0" err="1"/>
              <a:t>अधिकार</a:t>
            </a:r>
            <a:r>
              <a:rPr lang="en-US" sz="2000" dirty="0"/>
              <a:t>, </a:t>
            </a:r>
            <a:r>
              <a:rPr lang="en-US" sz="2000" dirty="0" err="1"/>
              <a:t>सहमति</a:t>
            </a:r>
            <a:r>
              <a:rPr lang="en-US" sz="2000" dirty="0"/>
              <a:t> </a:t>
            </a:r>
            <a:r>
              <a:rPr lang="en-US" sz="2000" dirty="0" err="1"/>
              <a:t>और</a:t>
            </a:r>
            <a:r>
              <a:rPr lang="en-US" sz="2000" dirty="0"/>
              <a:t> </a:t>
            </a:r>
            <a:r>
              <a:rPr lang="en-US" sz="2000" dirty="0" err="1"/>
              <a:t>सहमति</a:t>
            </a:r>
            <a:r>
              <a:rPr lang="en-US" sz="2000" dirty="0"/>
              <a:t> </a:t>
            </a:r>
            <a:r>
              <a:rPr lang="en-US" sz="2000" dirty="0" err="1"/>
              <a:t>के</a:t>
            </a:r>
            <a:r>
              <a:rPr lang="en-US" sz="2000" dirty="0"/>
              <a:t> </a:t>
            </a:r>
            <a:r>
              <a:rPr lang="en-US" sz="2000" dirty="0" err="1"/>
              <a:t>प्रकार</a:t>
            </a:r>
            <a:r>
              <a:rPr lang="en-US" sz="2000" dirty="0"/>
              <a:t> </a:t>
            </a:r>
            <a:r>
              <a:rPr lang="en-US" sz="2000" dirty="0" err="1"/>
              <a:t>क्या</a:t>
            </a:r>
            <a:r>
              <a:rPr lang="en-US" sz="2000" dirty="0"/>
              <a:t> </a:t>
            </a:r>
            <a:r>
              <a:rPr lang="en-US" sz="2000" dirty="0" err="1"/>
              <a:t>हैं</a:t>
            </a:r>
            <a:r>
              <a:rPr lang="en-US" sz="2000" dirty="0"/>
              <a:t>, </a:t>
            </a:r>
            <a:r>
              <a:rPr lang="en-US" sz="2000" dirty="0" err="1"/>
              <a:t>इसे</a:t>
            </a:r>
            <a:r>
              <a:rPr lang="en-US" sz="2000" dirty="0"/>
              <a:t> </a:t>
            </a:r>
            <a:r>
              <a:rPr lang="en-US" sz="2000" dirty="0" err="1"/>
              <a:t>परिभाषित</a:t>
            </a:r>
            <a:r>
              <a:rPr lang="en-US" sz="2000" dirty="0"/>
              <a:t> </a:t>
            </a:r>
            <a:r>
              <a:rPr lang="en-US" sz="2000" dirty="0" err="1"/>
              <a:t>करने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।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 err="1"/>
              <a:t>एमएफआर</a:t>
            </a:r>
            <a:r>
              <a:rPr lang="en-US" sz="2000" dirty="0"/>
              <a:t> </a:t>
            </a:r>
            <a:r>
              <a:rPr lang="en-US" sz="2000" dirty="0" err="1"/>
              <a:t>द्वारा</a:t>
            </a:r>
            <a:r>
              <a:rPr lang="en-US" sz="2000" dirty="0"/>
              <a:t> </a:t>
            </a:r>
            <a:r>
              <a:rPr lang="en-US" sz="2000" dirty="0" err="1"/>
              <a:t>उपयोग</a:t>
            </a:r>
            <a:r>
              <a:rPr lang="en-US" sz="2000" dirty="0"/>
              <a:t> </a:t>
            </a:r>
            <a:r>
              <a:rPr lang="en-US" sz="2000" dirty="0" err="1"/>
              <a:t>किए</a:t>
            </a:r>
            <a:r>
              <a:rPr lang="en-US" sz="2000" dirty="0"/>
              <a:t> </a:t>
            </a:r>
            <a:r>
              <a:rPr lang="en-US" sz="2000" dirty="0" err="1"/>
              <a:t>जाने</a:t>
            </a:r>
            <a:r>
              <a:rPr lang="en-US" sz="2000" dirty="0"/>
              <a:t> </a:t>
            </a:r>
            <a:r>
              <a:rPr lang="en-US" sz="2000" dirty="0" err="1"/>
              <a:t>वाले</a:t>
            </a:r>
            <a:r>
              <a:rPr lang="en-US" sz="2000" dirty="0"/>
              <a:t> </a:t>
            </a:r>
            <a:r>
              <a:rPr lang="en-US" sz="2000" dirty="0" err="1"/>
              <a:t>पीपीई</a:t>
            </a:r>
            <a:r>
              <a:rPr lang="en-US" sz="2000" dirty="0"/>
              <a:t> </a:t>
            </a:r>
            <a:r>
              <a:rPr lang="en-US" sz="2000" dirty="0" err="1"/>
              <a:t>और</a:t>
            </a:r>
            <a:r>
              <a:rPr lang="en-US" sz="2000" dirty="0"/>
              <a:t> </a:t>
            </a:r>
            <a:r>
              <a:rPr lang="en-US" sz="2000" dirty="0" err="1"/>
              <a:t>अन्य</a:t>
            </a:r>
            <a:r>
              <a:rPr lang="en-US" sz="2000" dirty="0"/>
              <a:t> </a:t>
            </a:r>
            <a:r>
              <a:rPr lang="en-US" sz="2000" dirty="0" err="1"/>
              <a:t>उपकरणो</a:t>
            </a:r>
            <a:r>
              <a:rPr lang="en-US" sz="2000" dirty="0"/>
              <a:t> </a:t>
            </a:r>
            <a:r>
              <a:rPr lang="en-US" sz="2000" dirty="0" err="1"/>
              <a:t>को</a:t>
            </a:r>
            <a:r>
              <a:rPr lang="en-US" sz="2000" dirty="0"/>
              <a:t> </a:t>
            </a:r>
            <a:r>
              <a:rPr lang="en-US" sz="2000" dirty="0" err="1"/>
              <a:t>परिभाषित</a:t>
            </a:r>
            <a:r>
              <a:rPr lang="en-US" sz="2000" dirty="0"/>
              <a:t> </a:t>
            </a:r>
            <a:r>
              <a:rPr lang="en-US" sz="2000" dirty="0" err="1"/>
              <a:t>करने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।</a:t>
            </a:r>
            <a:endParaRPr sz="24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/>
              <a:t>                                                                                                              </a:t>
            </a: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76200" y="1219200"/>
            <a:ext cx="3405188" cy="685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उद्देश्य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2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4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-43885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304800" y="1143000"/>
            <a:ext cx="1905000" cy="12954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रोगी के अधिकार</a:t>
            </a:r>
            <a:r>
              <a:rPr lang="en-US" sz="4000">
                <a:solidFill>
                  <a:srgbClr val="FF0000"/>
                </a:solidFill>
              </a:rPr>
              <a:t> </a:t>
            </a:r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1"/>
          </p:nvPr>
        </p:nvSpPr>
        <p:spPr>
          <a:xfrm>
            <a:off x="2362200" y="685800"/>
            <a:ext cx="67818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अस्पताल</a:t>
            </a:r>
            <a:r>
              <a:rPr lang="en-US" sz="2400" dirty="0"/>
              <a:t> </a:t>
            </a:r>
            <a:r>
              <a:rPr lang="en-US" sz="2400" dirty="0" err="1"/>
              <a:t>पूर्व</a:t>
            </a:r>
            <a:r>
              <a:rPr lang="en-US" sz="2400" dirty="0"/>
              <a:t> </a:t>
            </a:r>
            <a:r>
              <a:rPr lang="en-US" sz="2400" dirty="0" err="1"/>
              <a:t>देखभाल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मांग</a:t>
            </a:r>
            <a:r>
              <a:rPr lang="en-US" sz="2400" dirty="0"/>
              <a:t> </a:t>
            </a:r>
            <a:r>
              <a:rPr lang="en-US" sz="2400" dirty="0" err="1"/>
              <a:t>करना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प्राप्त</a:t>
            </a:r>
            <a:r>
              <a:rPr lang="en-US" sz="2400" dirty="0"/>
              <a:t> </a:t>
            </a:r>
            <a:r>
              <a:rPr lang="en-US" sz="2400" dirty="0" err="1"/>
              <a:t>करना</a:t>
            </a:r>
            <a:r>
              <a:rPr lang="en-US" sz="2400" dirty="0"/>
              <a:t>,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व्यक्तिगत</a:t>
            </a:r>
            <a:r>
              <a:rPr lang="en-US" sz="2400" dirty="0"/>
              <a:t> </a:t>
            </a:r>
            <a:r>
              <a:rPr lang="en-US" sz="2400" dirty="0" err="1"/>
              <a:t>जानकारी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स्थिति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गोपनीयता</a:t>
            </a:r>
            <a:r>
              <a:rPr lang="en-US" sz="2400" dirty="0"/>
              <a:t> </a:t>
            </a:r>
            <a:r>
              <a:rPr lang="en-US" sz="2400" dirty="0" err="1"/>
              <a:t>का</a:t>
            </a:r>
            <a:r>
              <a:rPr lang="en-US" sz="2400" dirty="0"/>
              <a:t> </a:t>
            </a:r>
            <a:r>
              <a:rPr lang="en-US" sz="2400" dirty="0" err="1"/>
              <a:t>अधिकार</a:t>
            </a:r>
            <a:r>
              <a:rPr lang="en-US" sz="2400" dirty="0"/>
              <a:t>.</a:t>
            </a:r>
            <a:endParaRPr sz="2400" dirty="0"/>
          </a:p>
          <a:p>
            <a:pPr marL="342900" lvl="0">
              <a:lnSpc>
                <a:spcPct val="150000"/>
              </a:lnSpc>
              <a:spcBef>
                <a:spcPts val="480"/>
              </a:spcBef>
              <a:buSzPts val="2400"/>
              <a:buFont typeface="Noto Sans Symbols"/>
              <a:buChar char="⮚"/>
            </a:pPr>
            <a:r>
              <a:rPr lang="en-US" sz="2400" dirty="0" err="1"/>
              <a:t>अगर</a:t>
            </a:r>
            <a:r>
              <a:rPr lang="en-US" sz="2400" dirty="0"/>
              <a:t> </a:t>
            </a:r>
            <a:r>
              <a:rPr lang="en-US" sz="2400" dirty="0" err="1"/>
              <a:t>कोई</a:t>
            </a:r>
            <a:r>
              <a:rPr lang="en-US" sz="2400" dirty="0"/>
              <a:t> </a:t>
            </a:r>
            <a:r>
              <a:rPr lang="en-US" sz="2400" dirty="0" err="1"/>
              <a:t>व्यक्ति</a:t>
            </a:r>
            <a:r>
              <a:rPr lang="en-US" sz="2400" dirty="0"/>
              <a:t> </a:t>
            </a:r>
            <a:r>
              <a:rPr lang="en-US" sz="2400" dirty="0" err="1"/>
              <a:t>लापरवाही</a:t>
            </a:r>
            <a:r>
              <a:rPr lang="en-US" sz="2400" dirty="0"/>
              <a:t> </a:t>
            </a:r>
            <a:r>
              <a:rPr lang="en-US" sz="2400" dirty="0" err="1"/>
              <a:t>करता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, </a:t>
            </a:r>
            <a:r>
              <a:rPr lang="en-US" sz="2400" dirty="0" err="1"/>
              <a:t>मरीज</a:t>
            </a:r>
            <a:r>
              <a:rPr lang="en-US" sz="2400" dirty="0"/>
              <a:t>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बिना</a:t>
            </a:r>
            <a:r>
              <a:rPr lang="en-US" sz="2400" dirty="0"/>
              <a:t> </a:t>
            </a:r>
            <a:r>
              <a:rPr lang="en-US" sz="2400" dirty="0" err="1"/>
              <a:t>उचित</a:t>
            </a:r>
            <a:r>
              <a:rPr lang="en-US" sz="2400" dirty="0"/>
              <a:t> </a:t>
            </a:r>
            <a:r>
              <a:rPr lang="en-US" sz="2400" dirty="0" err="1"/>
              <a:t>कारण</a:t>
            </a:r>
            <a:r>
              <a:rPr lang="en-US" sz="2400" dirty="0"/>
              <a:t> </a:t>
            </a:r>
            <a:r>
              <a:rPr lang="en-US" sz="2400" dirty="0" err="1"/>
              <a:t>छोड़</a:t>
            </a:r>
            <a:r>
              <a:rPr lang="en-US" sz="2400" dirty="0"/>
              <a:t> </a:t>
            </a:r>
            <a:r>
              <a:rPr lang="en-US" sz="2400" dirty="0" err="1"/>
              <a:t>देता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 </a:t>
            </a:r>
            <a:r>
              <a:rPr lang="en-US" sz="2400" dirty="0" err="1"/>
              <a:t>या</a:t>
            </a:r>
            <a:r>
              <a:rPr lang="en-US" sz="2400" dirty="0"/>
              <a:t> </a:t>
            </a:r>
            <a:r>
              <a:rPr lang="en-US" sz="2400" dirty="0" err="1"/>
              <a:t>उसकी</a:t>
            </a:r>
            <a:r>
              <a:rPr lang="en-US" sz="2400" dirty="0"/>
              <a:t> </a:t>
            </a:r>
            <a:r>
              <a:rPr lang="en-US" sz="2400" dirty="0" err="1"/>
              <a:t>गोपनीय</a:t>
            </a:r>
            <a:r>
              <a:rPr lang="en-US" sz="2400" dirty="0"/>
              <a:t> </a:t>
            </a:r>
            <a:r>
              <a:rPr lang="en-US" sz="2400" dirty="0" err="1"/>
              <a:t>जानकारी</a:t>
            </a:r>
            <a:r>
              <a:rPr lang="en-US" sz="2400" dirty="0"/>
              <a:t> </a:t>
            </a:r>
            <a:r>
              <a:rPr lang="en-US" sz="2400" dirty="0" err="1"/>
              <a:t>का</a:t>
            </a:r>
            <a:r>
              <a:rPr lang="en-US" sz="2400" dirty="0"/>
              <a:t> </a:t>
            </a:r>
            <a:r>
              <a:rPr lang="en-US" sz="2400" dirty="0" err="1"/>
              <a:t>उल्लंघन</a:t>
            </a:r>
            <a:r>
              <a:rPr lang="en-US" sz="2400" dirty="0"/>
              <a:t> </a:t>
            </a:r>
            <a:r>
              <a:rPr lang="en-US" sz="2400" dirty="0" err="1"/>
              <a:t>करता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, </a:t>
            </a:r>
            <a:r>
              <a:rPr lang="en-US" sz="2400" dirty="0" err="1"/>
              <a:t>तो</a:t>
            </a:r>
            <a:r>
              <a:rPr lang="en-US" sz="2400" dirty="0"/>
              <a:t> </a:t>
            </a:r>
            <a:r>
              <a:rPr lang="en-US" sz="2400" dirty="0" err="1"/>
              <a:t>उसके</a:t>
            </a:r>
            <a:r>
              <a:rPr lang="en-US" sz="2400" dirty="0"/>
              <a:t> </a:t>
            </a:r>
            <a:r>
              <a:rPr lang="en-US" sz="2400" dirty="0" err="1"/>
              <a:t>खिलाफ</a:t>
            </a:r>
            <a:r>
              <a:rPr lang="en-US" sz="2400" dirty="0"/>
              <a:t> </a:t>
            </a:r>
            <a:r>
              <a:rPr lang="en-US" sz="2400" dirty="0" err="1"/>
              <a:t>कानूनी</a:t>
            </a:r>
            <a:r>
              <a:rPr lang="en-US" sz="2400" dirty="0"/>
              <a:t> </a:t>
            </a:r>
            <a:r>
              <a:rPr lang="en-US" sz="2400" dirty="0" err="1"/>
              <a:t>कार्यवाही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जा</a:t>
            </a:r>
            <a:r>
              <a:rPr lang="en-US" sz="2400" dirty="0"/>
              <a:t> </a:t>
            </a:r>
            <a:r>
              <a:rPr lang="en-US" sz="2400" dirty="0" err="1"/>
              <a:t>सक</a:t>
            </a:r>
            <a:r>
              <a:rPr lang="hi-IN" sz="2400" dirty="0"/>
              <a:t>ती</a:t>
            </a:r>
            <a:r>
              <a:rPr lang="en-US" sz="2400" dirty="0"/>
              <a:t>  </a:t>
            </a:r>
            <a:r>
              <a:rPr lang="en-US" sz="2400" dirty="0" err="1"/>
              <a:t>है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गलत</a:t>
            </a:r>
            <a:r>
              <a:rPr lang="en-US" sz="2400" dirty="0"/>
              <a:t> </a:t>
            </a:r>
            <a:r>
              <a:rPr lang="en-US" sz="2400" dirty="0" err="1"/>
              <a:t>इलाज</a:t>
            </a:r>
            <a:r>
              <a:rPr lang="en-US" sz="2400" dirty="0"/>
              <a:t> </a:t>
            </a:r>
            <a:r>
              <a:rPr lang="en-US" sz="2400" dirty="0" err="1"/>
              <a:t>या</a:t>
            </a:r>
            <a:r>
              <a:rPr lang="en-US" sz="2400" dirty="0"/>
              <a:t> </a:t>
            </a:r>
            <a:r>
              <a:rPr lang="en-US" sz="2400" dirty="0" err="1"/>
              <a:t>गोपनीयता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उल्लंघन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स्थिति</a:t>
            </a:r>
            <a:r>
              <a:rPr lang="en-US" sz="2400" dirty="0"/>
              <a:t>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विरोध</a:t>
            </a:r>
            <a:r>
              <a:rPr lang="en-US" sz="2400" dirty="0"/>
              <a:t> </a:t>
            </a:r>
            <a:r>
              <a:rPr lang="en-US" sz="2400" dirty="0" err="1"/>
              <a:t>दर्ज</a:t>
            </a:r>
            <a:r>
              <a:rPr lang="en-US" sz="2400" dirty="0"/>
              <a:t> </a:t>
            </a:r>
            <a:r>
              <a:rPr lang="en-US" sz="2400" dirty="0" err="1"/>
              <a:t>करना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सुधार</a:t>
            </a:r>
            <a:r>
              <a:rPr lang="en-US" sz="2400" dirty="0"/>
              <a:t> </a:t>
            </a:r>
            <a:r>
              <a:rPr lang="en-US" sz="2400" dirty="0" err="1"/>
              <a:t>या</a:t>
            </a:r>
            <a:r>
              <a:rPr lang="en-US" sz="2400" dirty="0"/>
              <a:t> </a:t>
            </a:r>
            <a:r>
              <a:rPr lang="en-US" sz="2400" dirty="0" err="1"/>
              <a:t>पुनः</a:t>
            </a:r>
            <a:r>
              <a:rPr lang="en-US" sz="2400" dirty="0"/>
              <a:t> </a:t>
            </a:r>
            <a:r>
              <a:rPr lang="en-US" sz="2400" dirty="0" err="1"/>
              <a:t>सेवा</a:t>
            </a:r>
            <a:r>
              <a:rPr lang="en-US" sz="2400" dirty="0"/>
              <a:t>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मांग</a:t>
            </a:r>
            <a:r>
              <a:rPr lang="en-US" sz="2400" dirty="0"/>
              <a:t> </a:t>
            </a:r>
            <a:r>
              <a:rPr lang="en-US" sz="2400" dirty="0" err="1"/>
              <a:t>करना</a:t>
            </a:r>
            <a:r>
              <a:rPr lang="en-US" sz="2400" dirty="0"/>
              <a:t>।</a:t>
            </a:r>
            <a:endParaRPr sz="2400" dirty="0"/>
          </a:p>
        </p:txBody>
      </p:sp>
      <p:pic>
        <p:nvPicPr>
          <p:cNvPr id="279" name="Google Shape;279;p32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>
            <a:spLocks noGrp="1"/>
          </p:cNvSpPr>
          <p:nvPr>
            <p:ph type="title"/>
          </p:nvPr>
        </p:nvSpPr>
        <p:spPr>
          <a:xfrm>
            <a:off x="228600" y="1189038"/>
            <a:ext cx="3200400" cy="1477962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रोगी के अधिकार</a:t>
            </a:r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body" idx="1"/>
          </p:nvPr>
        </p:nvSpPr>
        <p:spPr>
          <a:xfrm>
            <a:off x="3962400" y="990600"/>
            <a:ext cx="457511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 err="1"/>
              <a:t>कुछ</a:t>
            </a:r>
            <a:r>
              <a:rPr lang="en-US" sz="2000" dirty="0"/>
              <a:t> </a:t>
            </a:r>
            <a:r>
              <a:rPr lang="en-US" sz="2000" dirty="0" err="1"/>
              <a:t>स्थितियों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 </a:t>
            </a:r>
            <a:r>
              <a:rPr lang="en-US" sz="2000" dirty="0" err="1"/>
              <a:t>रोगी</a:t>
            </a:r>
            <a:r>
              <a:rPr lang="en-US" sz="2000" dirty="0"/>
              <a:t> </a:t>
            </a:r>
            <a:r>
              <a:rPr lang="en-US" sz="2000" dirty="0" err="1"/>
              <a:t>को</a:t>
            </a:r>
            <a:r>
              <a:rPr lang="en-US" sz="2000" dirty="0"/>
              <a:t> </a:t>
            </a:r>
            <a:r>
              <a:rPr lang="en-US" sz="2000" dirty="0" err="1"/>
              <a:t>देखभाल</a:t>
            </a:r>
            <a:r>
              <a:rPr lang="en-US" sz="2000" dirty="0"/>
              <a:t> </a:t>
            </a:r>
            <a:r>
              <a:rPr lang="en-US" sz="2000" dirty="0" err="1"/>
              <a:t>से</a:t>
            </a:r>
            <a:r>
              <a:rPr lang="en-US" sz="2000" dirty="0"/>
              <a:t> </a:t>
            </a:r>
            <a:r>
              <a:rPr lang="en-US" sz="2000" dirty="0" err="1"/>
              <a:t>इंकार</a:t>
            </a:r>
            <a:r>
              <a:rPr lang="en-US" sz="2000" dirty="0"/>
              <a:t> </a:t>
            </a:r>
            <a:r>
              <a:rPr lang="en-US" sz="2000" dirty="0" err="1"/>
              <a:t>करने</a:t>
            </a:r>
            <a:r>
              <a:rPr lang="en-US" sz="2000" dirty="0"/>
              <a:t> </a:t>
            </a:r>
            <a:r>
              <a:rPr lang="en-US" sz="2000" dirty="0" err="1"/>
              <a:t>का</a:t>
            </a:r>
            <a:r>
              <a:rPr lang="en-US" sz="2000" dirty="0"/>
              <a:t> </a:t>
            </a:r>
            <a:r>
              <a:rPr lang="en-US" sz="2000" dirty="0" err="1"/>
              <a:t>अधिकार</a:t>
            </a:r>
            <a:r>
              <a:rPr lang="en-US" sz="2000" dirty="0"/>
              <a:t> </a:t>
            </a:r>
            <a:r>
              <a:rPr lang="en-US" sz="2000" dirty="0" err="1"/>
              <a:t>है</a:t>
            </a:r>
            <a:r>
              <a:rPr lang="en-US" sz="2000" dirty="0"/>
              <a:t>।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 err="1"/>
              <a:t>ऐसी</a:t>
            </a:r>
            <a:r>
              <a:rPr lang="en-US" sz="2000" dirty="0"/>
              <a:t> </a:t>
            </a:r>
            <a:r>
              <a:rPr lang="en-US" sz="2000" dirty="0" err="1"/>
              <a:t>स्थिति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 </a:t>
            </a:r>
            <a:r>
              <a:rPr lang="en-US" sz="2000" dirty="0" err="1"/>
              <a:t>मरीज</a:t>
            </a:r>
            <a:r>
              <a:rPr lang="en-US" sz="2000" dirty="0"/>
              <a:t> </a:t>
            </a:r>
            <a:r>
              <a:rPr lang="en-US" sz="2000" dirty="0" err="1"/>
              <a:t>से</a:t>
            </a:r>
            <a:r>
              <a:rPr lang="en-US" sz="2000" dirty="0"/>
              <a:t> </a:t>
            </a:r>
            <a:r>
              <a:rPr lang="en-US" sz="2000" dirty="0" err="1"/>
              <a:t>एक</a:t>
            </a:r>
            <a:r>
              <a:rPr lang="en-US" sz="2000" dirty="0"/>
              <a:t> </a:t>
            </a:r>
            <a:r>
              <a:rPr lang="en-US" sz="2000" dirty="0" err="1"/>
              <a:t>अस्वीकृति</a:t>
            </a:r>
            <a:r>
              <a:rPr lang="en-US" sz="2000" dirty="0"/>
              <a:t> </a:t>
            </a:r>
            <a:r>
              <a:rPr lang="en-US" sz="2000" dirty="0" err="1"/>
              <a:t>प्रपत्र</a:t>
            </a:r>
            <a:r>
              <a:rPr lang="en-US" sz="2000" dirty="0"/>
              <a:t> ,  </a:t>
            </a:r>
            <a:r>
              <a:rPr lang="en-US" sz="2000" dirty="0" err="1"/>
              <a:t>एक</a:t>
            </a:r>
            <a:r>
              <a:rPr lang="en-US" sz="2000" dirty="0"/>
              <a:t> </a:t>
            </a:r>
            <a:r>
              <a:rPr lang="en-US" sz="2000" dirty="0" err="1"/>
              <a:t>साक्षी</a:t>
            </a:r>
            <a:r>
              <a:rPr lang="en-US" sz="2000" dirty="0"/>
              <a:t> </a:t>
            </a:r>
            <a:r>
              <a:rPr lang="en-US" sz="2000" dirty="0" err="1"/>
              <a:t>की</a:t>
            </a:r>
            <a:r>
              <a:rPr lang="en-US" sz="2000" dirty="0"/>
              <a:t> </a:t>
            </a:r>
            <a:r>
              <a:rPr lang="en-US" sz="2000" dirty="0" err="1"/>
              <a:t>उपस्थिति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 </a:t>
            </a:r>
            <a:r>
              <a:rPr lang="en-US" sz="2000" dirty="0" err="1"/>
              <a:t>हस्ताक्षरित</a:t>
            </a:r>
            <a:r>
              <a:rPr lang="en-US" sz="2000" dirty="0"/>
              <a:t> </a:t>
            </a:r>
            <a:r>
              <a:rPr lang="en-US" sz="2000" dirty="0" err="1"/>
              <a:t>किया</a:t>
            </a:r>
            <a:r>
              <a:rPr lang="en-US" sz="2000" dirty="0"/>
              <a:t> </a:t>
            </a:r>
            <a:r>
              <a:rPr lang="en-US" sz="2000" dirty="0" err="1"/>
              <a:t>जाना</a:t>
            </a:r>
            <a:r>
              <a:rPr lang="en-US" sz="2000" dirty="0"/>
              <a:t> </a:t>
            </a:r>
            <a:r>
              <a:rPr lang="en-US" sz="2000" dirty="0" err="1"/>
              <a:t>आवश्यक</a:t>
            </a:r>
            <a:r>
              <a:rPr lang="en-US" sz="2000" dirty="0"/>
              <a:t> </a:t>
            </a:r>
            <a:r>
              <a:rPr lang="en-US" sz="2000" dirty="0" err="1"/>
              <a:t>होता</a:t>
            </a:r>
            <a:r>
              <a:rPr lang="en-US" sz="2000" dirty="0"/>
              <a:t> </a:t>
            </a:r>
            <a:r>
              <a:rPr lang="en-US" sz="2000" dirty="0" err="1"/>
              <a:t>है</a:t>
            </a:r>
            <a:r>
              <a:rPr lang="en-US" sz="2000" dirty="0"/>
              <a:t> ।</a:t>
            </a: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 err="1"/>
              <a:t>ऐसे</a:t>
            </a:r>
            <a:r>
              <a:rPr lang="en-US" sz="2000" dirty="0"/>
              <a:t> </a:t>
            </a:r>
            <a:r>
              <a:rPr lang="en-US" sz="2000" dirty="0" err="1"/>
              <a:t>अस्वीकृति</a:t>
            </a:r>
            <a:r>
              <a:rPr lang="en-US" sz="2000" dirty="0"/>
              <a:t> </a:t>
            </a:r>
            <a:r>
              <a:rPr lang="en-US" sz="2000" dirty="0" err="1"/>
              <a:t>प्रपत्र</a:t>
            </a:r>
            <a:r>
              <a:rPr lang="en-US" sz="2000" dirty="0"/>
              <a:t> </a:t>
            </a:r>
            <a:r>
              <a:rPr lang="en-US" sz="2000" dirty="0" err="1"/>
              <a:t>पर</a:t>
            </a:r>
            <a:r>
              <a:rPr lang="en-US" sz="2000" dirty="0"/>
              <a:t> </a:t>
            </a:r>
            <a:r>
              <a:rPr lang="en-US" sz="2000" dirty="0" err="1"/>
              <a:t>प्रभारी</a:t>
            </a:r>
            <a:r>
              <a:rPr lang="en-US" sz="2000" dirty="0"/>
              <a:t> </a:t>
            </a:r>
            <a:r>
              <a:rPr lang="en-US" sz="2000" dirty="0" err="1"/>
              <a:t>द्वारा</a:t>
            </a:r>
            <a:r>
              <a:rPr lang="en-US" sz="2000" dirty="0"/>
              <a:t> </a:t>
            </a:r>
            <a:r>
              <a:rPr lang="en-US" sz="2000" dirty="0" err="1"/>
              <a:t>दिनांक</a:t>
            </a:r>
            <a:r>
              <a:rPr lang="en-US" sz="2000" dirty="0"/>
              <a:t> </a:t>
            </a:r>
            <a:r>
              <a:rPr lang="en-US" sz="2000" dirty="0" err="1"/>
              <a:t>सहित</a:t>
            </a:r>
            <a:r>
              <a:rPr lang="en-US" sz="2000" dirty="0"/>
              <a:t> </a:t>
            </a:r>
            <a:r>
              <a:rPr lang="en-US" sz="2000" dirty="0" err="1"/>
              <a:t>हस्ताक्षर</a:t>
            </a:r>
            <a:r>
              <a:rPr lang="en-US" sz="2000" dirty="0"/>
              <a:t> </a:t>
            </a:r>
            <a:r>
              <a:rPr lang="en-US" sz="2000" dirty="0" err="1"/>
              <a:t>किया</a:t>
            </a:r>
            <a:r>
              <a:rPr lang="en-US" sz="2000" dirty="0"/>
              <a:t> </a:t>
            </a:r>
            <a:r>
              <a:rPr lang="en-US" sz="2000" dirty="0" err="1"/>
              <a:t>जाना</a:t>
            </a:r>
            <a:r>
              <a:rPr lang="en-US" sz="2000" dirty="0"/>
              <a:t> </a:t>
            </a:r>
            <a:r>
              <a:rPr lang="en-US" sz="2000" dirty="0" err="1"/>
              <a:t>चाहिए</a:t>
            </a:r>
            <a:r>
              <a:rPr lang="en-US" sz="2000" dirty="0"/>
              <a:t> (</a:t>
            </a:r>
            <a:r>
              <a:rPr lang="en-US" sz="2000" dirty="0" err="1"/>
              <a:t>एनडीआरएफ</a:t>
            </a:r>
            <a:r>
              <a:rPr lang="en-US" sz="2000" dirty="0"/>
              <a:t> </a:t>
            </a:r>
            <a:r>
              <a:rPr lang="en-US" sz="2000" dirty="0" err="1"/>
              <a:t>के</a:t>
            </a:r>
            <a:r>
              <a:rPr lang="en-US" sz="2000" dirty="0"/>
              <a:t> </a:t>
            </a:r>
            <a:r>
              <a:rPr lang="en-US" sz="2000" dirty="0" err="1"/>
              <a:t>मामले</a:t>
            </a:r>
            <a:r>
              <a:rPr lang="en-US" sz="2000" dirty="0"/>
              <a:t> </a:t>
            </a:r>
            <a:r>
              <a:rPr lang="en-US" sz="2000" dirty="0" err="1"/>
              <a:t>में</a:t>
            </a:r>
            <a:r>
              <a:rPr lang="en-US" sz="2000" dirty="0"/>
              <a:t> </a:t>
            </a:r>
            <a:r>
              <a:rPr lang="en-US" sz="2000" dirty="0" err="1"/>
              <a:t>टीम</a:t>
            </a:r>
            <a:r>
              <a:rPr lang="en-US" sz="2000" dirty="0"/>
              <a:t> </a:t>
            </a:r>
            <a:r>
              <a:rPr lang="en-US" sz="2000" dirty="0" err="1"/>
              <a:t>कमांडर</a:t>
            </a:r>
            <a:r>
              <a:rPr lang="en-US" sz="2000" dirty="0"/>
              <a:t>)।</a:t>
            </a:r>
            <a:endParaRPr dirty="0"/>
          </a:p>
        </p:txBody>
      </p:sp>
      <p:pic>
        <p:nvPicPr>
          <p:cNvPr id="287" name="Google Shape;287;p33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>
            <a:spLocks noGrp="1"/>
          </p:cNvSpPr>
          <p:nvPr>
            <p:ph type="title"/>
          </p:nvPr>
        </p:nvSpPr>
        <p:spPr>
          <a:xfrm>
            <a:off x="76200" y="1600200"/>
            <a:ext cx="358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बुनियादी व्यक्तिगत सुरक्षा उपकरण</a:t>
            </a:r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1"/>
          </p:nvPr>
        </p:nvSpPr>
        <p:spPr>
          <a:xfrm>
            <a:off x="3810000" y="1143000"/>
            <a:ext cx="5029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लेटेक्स दस्ताने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व्यक्तिगत मास्क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आँखों की सुरक्षा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गाउन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सीपीआर मास्क      </a:t>
            </a:r>
            <a:r>
              <a:rPr lang="en-US"/>
              <a:t>                        </a:t>
            </a:r>
            <a:endParaRPr/>
          </a:p>
        </p:txBody>
      </p:sp>
      <p:pic>
        <p:nvPicPr>
          <p:cNvPr id="295" name="Google Shape;295;p34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34925" y="1447800"/>
            <a:ext cx="3470275" cy="1828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</a:rPr>
              <a:t>पीएचटी के लिए बुनियादी उपकरण</a:t>
            </a:r>
            <a:endParaRPr sz="2400" b="1"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1"/>
          </p:nvPr>
        </p:nvSpPr>
        <p:spPr>
          <a:xfrm>
            <a:off x="5257800" y="1447800"/>
            <a:ext cx="259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किट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ड्रेसिंग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बैंडेज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फीता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नेत्र रक्षक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रक्त-निरोधक पट्टी (टूनिकेट)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कम्बल</a:t>
            </a:r>
            <a:endParaRPr sz="2800"/>
          </a:p>
        </p:txBody>
      </p:sp>
      <p:pic>
        <p:nvPicPr>
          <p:cNvPr id="303" name="Google Shape;303;p35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>
            <a:spLocks noGrp="1"/>
          </p:cNvSpPr>
          <p:nvPr>
            <p:ph type="body" idx="1"/>
          </p:nvPr>
        </p:nvSpPr>
        <p:spPr>
          <a:xfrm>
            <a:off x="854242" y="1371600"/>
            <a:ext cx="547035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04622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 err="1"/>
              <a:t>शीट्स</a:t>
            </a:r>
            <a:r>
              <a:rPr lang="en-US" sz="2400" dirty="0"/>
              <a:t>,</a:t>
            </a:r>
            <a:endParaRPr sz="2400" dirty="0"/>
          </a:p>
          <a:p>
            <a:pPr marL="4046220" lvl="0" indent="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 err="1"/>
              <a:t>तकिया</a:t>
            </a:r>
            <a:endParaRPr sz="2800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/>
              <a:t>                                                               </a:t>
            </a:r>
            <a:r>
              <a:rPr lang="en-US" sz="2400" dirty="0" err="1"/>
              <a:t>बैकबोर्ड</a:t>
            </a:r>
            <a:endParaRPr sz="2800"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/>
              <a:t>                                                 </a:t>
            </a: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dirty="0"/>
          </a:p>
          <a:p>
            <a:pPr marL="4046220" lvl="0" indent="0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 err="1"/>
              <a:t>सरवाइक</a:t>
            </a:r>
            <a:r>
              <a:rPr lang="en-US" sz="2400" dirty="0"/>
              <a:t> </a:t>
            </a:r>
            <a:r>
              <a:rPr lang="en-US" sz="2400" dirty="0" err="1"/>
              <a:t>कॉलर</a:t>
            </a:r>
            <a:endParaRPr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/>
              <a:t>                                                                                                 </a:t>
            </a:r>
            <a:endParaRPr dirty="0"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371600"/>
            <a:ext cx="2895600" cy="1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5029200"/>
            <a:ext cx="2381250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6" descr="C:\Users\SANJEEV\Desktop\DYTN501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2803525"/>
            <a:ext cx="2782888" cy="14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6" descr="A logo with text on it  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6" descr="C:\Users\Acer\Downloads\WhatsApp Image 2025-09-04 at 17.24.38 (3)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6"/>
          <p:cNvSpPr txBox="1"/>
          <p:nvPr/>
        </p:nvSpPr>
        <p:spPr>
          <a:xfrm>
            <a:off x="34925" y="2362200"/>
            <a:ext cx="3470275" cy="1524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पीएचटी के लिए बुनियादी उपकरण</a:t>
            </a:r>
            <a:endParaRPr sz="2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>
            <a:spLocks noGrp="1"/>
          </p:cNvSpPr>
          <p:nvPr>
            <p:ph type="body" idx="1"/>
          </p:nvPr>
        </p:nvSpPr>
        <p:spPr>
          <a:xfrm>
            <a:off x="3657600" y="1828800"/>
            <a:ext cx="2133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/>
              <a:t>स्प्लिंट्स</a:t>
            </a: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/>
              <a:t>बैंडेज कैंची या कैंची</a:t>
            </a: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/>
              <a:t>ऑक्सीजन और सहायक उपकरण</a:t>
            </a:r>
            <a:endParaRPr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321" name="Google Shape;32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3276600"/>
            <a:ext cx="3225800" cy="129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4678363"/>
            <a:ext cx="3225800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7" descr="C:\Users\SANJEEV\Desktop\HFFX523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1524000"/>
            <a:ext cx="32258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25</a:t>
            </a:fld>
            <a:endParaRPr sz="1200" b="0" i="0" u="none" strike="noStrike" cap="none">
              <a:solidFill>
                <a:srgbClr val="8989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5" name="Google Shape;325;p37" descr="A logo with text on it  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 descr="C:\Users\Acer\Downloads\WhatsApp Image 2025-09-04 at 17.24.38 (3)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7"/>
          <p:cNvSpPr txBox="1"/>
          <p:nvPr/>
        </p:nvSpPr>
        <p:spPr>
          <a:xfrm>
            <a:off x="34925" y="2362200"/>
            <a:ext cx="3470275" cy="1524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पीएचटी के लिए बुनियादी उपकरण</a:t>
            </a:r>
            <a:endParaRPr sz="2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>
            <a:spLocks noGrp="1"/>
          </p:cNvSpPr>
          <p:nvPr>
            <p:ph type="body" idx="1"/>
          </p:nvPr>
        </p:nvSpPr>
        <p:spPr>
          <a:xfrm>
            <a:off x="3657600" y="1184275"/>
            <a:ext cx="5486400" cy="567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पेन लाइट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स्ट्थोस्कोप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                                                                                        </a:t>
            </a:r>
            <a:endParaRPr/>
          </a:p>
        </p:txBody>
      </p:sp>
      <p:pic>
        <p:nvPicPr>
          <p:cNvPr id="333" name="Google Shape;33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600200"/>
            <a:ext cx="2514600" cy="23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34" name="Google Shape;33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4114800"/>
            <a:ext cx="2590800" cy="251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35" name="Google Shape;335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26</a:t>
            </a:fld>
            <a:endParaRPr sz="1200" b="0" i="0" u="none" strike="noStrike" cap="none">
              <a:solidFill>
                <a:srgbClr val="8989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6" name="Google Shape;336;p38" descr="A logo with text on it  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 descr="C:\Users\Acer\Downloads\WhatsApp Image 2025-09-04 at 17.24.38 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8"/>
          <p:cNvSpPr txBox="1"/>
          <p:nvPr/>
        </p:nvSpPr>
        <p:spPr>
          <a:xfrm>
            <a:off x="34925" y="2362200"/>
            <a:ext cx="3470275" cy="1524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पीएचटी के लिए बुनियादी उपकरण</a:t>
            </a:r>
            <a:endParaRPr sz="2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 txBox="1">
            <a:spLocks noGrp="1"/>
          </p:cNvSpPr>
          <p:nvPr>
            <p:ph type="body" idx="1"/>
          </p:nvPr>
        </p:nvSpPr>
        <p:spPr>
          <a:xfrm>
            <a:off x="3657600" y="1657350"/>
            <a:ext cx="252095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रक्तचाप कफ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/>
              <a:t>प्रक्षालित  पानी या सामान्य लवणीय घोल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4364038"/>
            <a:ext cx="2944813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9" descr="C:\Users\SANJEEV\Desktop\EWOK519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1600200"/>
            <a:ext cx="2944813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27</a:t>
            </a:fld>
            <a:endParaRPr sz="1200" b="0" i="0" u="none" strike="noStrike" cap="none">
              <a:solidFill>
                <a:srgbClr val="8989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39" descr="A logo with text on it  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9" descr="C:\Users\Acer\Downloads\WhatsApp Image 2025-09-04 at 17.24.38 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9"/>
          <p:cNvSpPr txBox="1"/>
          <p:nvPr/>
        </p:nvSpPr>
        <p:spPr>
          <a:xfrm>
            <a:off x="34925" y="2362200"/>
            <a:ext cx="3470275" cy="1524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पीएचटी के लिए बुनियादी उपकरण</a:t>
            </a:r>
            <a:endParaRPr sz="2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 txBox="1">
            <a:spLocks noGrp="1"/>
          </p:cNvSpPr>
          <p:nvPr>
            <p:ph type="body" idx="1"/>
          </p:nvPr>
        </p:nvSpPr>
        <p:spPr>
          <a:xfrm>
            <a:off x="3657600" y="1524000"/>
            <a:ext cx="2362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/>
              <a:t>सक्रिय चारकोल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/>
              <a:t>जीभ दबाने वाला औजार                                                                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    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  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355" name="Google Shape;35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4114800"/>
            <a:ext cx="3124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0"/>
          <p:cNvPicPr preferRelativeResize="0"/>
          <p:nvPr/>
        </p:nvPicPr>
        <p:blipFill rotWithShape="1">
          <a:blip r:embed="rId4">
            <a:alphaModFix/>
          </a:blip>
          <a:srcRect t="19936"/>
          <a:stretch/>
        </p:blipFill>
        <p:spPr>
          <a:xfrm>
            <a:off x="6019800" y="1524000"/>
            <a:ext cx="3124200" cy="218598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28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40" descr="A logo with text on it  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0" descr="C:\Users\Acer\Downloads\WhatsApp Image 2025-09-04 at 17.24.38 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0"/>
          <p:cNvSpPr txBox="1"/>
          <p:nvPr/>
        </p:nvSpPr>
        <p:spPr>
          <a:xfrm>
            <a:off x="34925" y="2362200"/>
            <a:ext cx="3470275" cy="1524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पीएचटी के लिए बुनियादी उपकरण</a:t>
            </a:r>
            <a:endParaRPr sz="2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>
            <a:spLocks noGrp="1"/>
          </p:cNvSpPr>
          <p:nvPr>
            <p:ph type="body" idx="1"/>
          </p:nvPr>
        </p:nvSpPr>
        <p:spPr>
          <a:xfrm>
            <a:off x="3733800" y="1905000"/>
            <a:ext cx="5334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</a:t>
            </a:r>
            <a:r>
              <a:rPr lang="en-US" sz="3000" b="1"/>
              <a:t>ऑर्फेरिंजियल एयरवेज (सभी आकार 0-7)</a:t>
            </a:r>
            <a:endParaRPr/>
          </a:p>
          <a:p>
            <a:pPr marL="342900" lvl="0" indent="-180975" algn="l" rtl="0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 b="1"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/>
              <a:t>                                                                                                </a:t>
            </a:r>
            <a:endParaRPr b="1"/>
          </a:p>
        </p:txBody>
      </p:sp>
      <p:pic>
        <p:nvPicPr>
          <p:cNvPr id="366" name="Google Shape;36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738" y="3962400"/>
            <a:ext cx="248126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1" descr="C:\Users\SANJEEV\Desktop\DRMG518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9550" y="3962400"/>
            <a:ext cx="23812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1" descr="A logo with text on it  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1" descr="C:\Users\Acer\Downloads\WhatsApp Image 2025-09-04 at 17.24.38 (3)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1"/>
          <p:cNvSpPr txBox="1"/>
          <p:nvPr/>
        </p:nvSpPr>
        <p:spPr>
          <a:xfrm>
            <a:off x="34925" y="2362200"/>
            <a:ext cx="3470275" cy="1524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पीएचटी के लिए बुनियादी उपकरण</a:t>
            </a:r>
            <a:endParaRPr sz="2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3581400" cy="2971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आपातकालीन चिकित्सा सेवाएं (ईएमएस)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3810000" y="1371600"/>
            <a:ext cx="5257800" cy="52578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/>
              <a:t>आपातकालीन चिकित्सा सेवाएं संसाधनों का एक नेटवर्क है जो अचानक बीमारी या चोटिल हुए व्यक्ति को आपातकालीन देखभाल और परिवहन प्रदान करने के उद्देश्य से आपस में जुड़े हुए हैं।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/>
              <a:t>आपातकालीन चिकित्सा सेवाएं (ईएमएस), जिन्हें </a:t>
            </a:r>
            <a:r>
              <a:rPr lang="en-US" b="1">
                <a:solidFill>
                  <a:srgbClr val="FF0000"/>
                </a:solidFill>
              </a:rPr>
              <a:t>एम्बुलेंस </a:t>
            </a:r>
            <a:r>
              <a:rPr lang="en-US"/>
              <a:t>सेवाओ या </a:t>
            </a:r>
            <a:r>
              <a:rPr lang="en-US" b="1">
                <a:solidFill>
                  <a:srgbClr val="FF0000"/>
                </a:solidFill>
              </a:rPr>
              <a:t>नर्स </a:t>
            </a:r>
            <a:r>
              <a:rPr lang="en-US"/>
              <a:t>सेवाओ के रूप में भी जाना जाता है।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Noto Sans Symbols"/>
              <a:buChar char="⮚"/>
            </a:pPr>
            <a:r>
              <a:rPr lang="en-US"/>
              <a:t>यह उन बीमारियों और चोटों का इलाज करता है जिनके लिए तत्काल चिकित्सा सहायता की जरूरत और  देखभाल केंद्र तक परिवहन की आवश्यकता होती है।</a:t>
            </a:r>
            <a:r>
              <a:rPr lang="en-US" sz="2800"/>
              <a:t>                                                          </a:t>
            </a:r>
            <a:endParaRPr sz="2800"/>
          </a:p>
        </p:txBody>
      </p:sp>
      <p:pic>
        <p:nvPicPr>
          <p:cNvPr id="109" name="Google Shape;109;p15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>
            <a:spLocks noGrp="1"/>
          </p:cNvSpPr>
          <p:nvPr>
            <p:ph type="title"/>
          </p:nvPr>
        </p:nvSpPr>
        <p:spPr>
          <a:xfrm>
            <a:off x="457200" y="1828800"/>
            <a:ext cx="2743200" cy="685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समीक्षा</a:t>
            </a:r>
            <a:endParaRPr/>
          </a:p>
        </p:txBody>
      </p:sp>
      <p:sp>
        <p:nvSpPr>
          <p:cNvPr id="376" name="Google Shape;376;p42"/>
          <p:cNvSpPr txBox="1">
            <a:spLocks noGrp="1"/>
          </p:cNvSpPr>
          <p:nvPr>
            <p:ph type="body" idx="1"/>
          </p:nvPr>
        </p:nvSpPr>
        <p:spPr>
          <a:xfrm>
            <a:off x="3657600" y="990600"/>
            <a:ext cx="54864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ईएमएस</a:t>
            </a:r>
            <a:r>
              <a:rPr lang="en-US" sz="2400" dirty="0"/>
              <a:t>, </a:t>
            </a:r>
            <a:r>
              <a:rPr lang="en-US" sz="2400" dirty="0" err="1"/>
              <a:t>इसका</a:t>
            </a:r>
            <a:r>
              <a:rPr lang="en-US" sz="2400" dirty="0"/>
              <a:t> </a:t>
            </a:r>
            <a:r>
              <a:rPr lang="en-US" sz="2400" dirty="0" err="1"/>
              <a:t>इतिहास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भारत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ईएमएस</a:t>
            </a:r>
            <a:r>
              <a:rPr lang="en-US" sz="2400" dirty="0"/>
              <a:t>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परिभाषित</a:t>
            </a:r>
            <a:r>
              <a:rPr lang="en-US" sz="2400" dirty="0"/>
              <a:t> </a:t>
            </a:r>
            <a:r>
              <a:rPr lang="en-US" sz="2400" dirty="0" err="1"/>
              <a:t>करें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प्राथमिक</a:t>
            </a:r>
            <a:r>
              <a:rPr lang="en-US" sz="2400" dirty="0"/>
              <a:t> </a:t>
            </a:r>
            <a:r>
              <a:rPr lang="en-US" sz="2400" dirty="0" err="1"/>
              <a:t>चिकित्सा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एम्बुलेंस</a:t>
            </a:r>
            <a:r>
              <a:rPr lang="en-US" sz="2400" dirty="0"/>
              <a:t>। </a:t>
            </a:r>
            <a:endParaRPr sz="2400"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एमएफआर</a:t>
            </a:r>
            <a:r>
              <a:rPr lang="en-US" sz="2400" dirty="0"/>
              <a:t>, </a:t>
            </a:r>
            <a:r>
              <a:rPr lang="en-US" sz="2400" dirty="0" err="1"/>
              <a:t>एमएफआर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गुणों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कर्तव्यों</a:t>
            </a:r>
            <a:r>
              <a:rPr lang="en-US" sz="2400" dirty="0"/>
              <a:t> </a:t>
            </a:r>
            <a:r>
              <a:rPr lang="en-US" sz="2400" dirty="0" err="1"/>
              <a:t>का</a:t>
            </a:r>
            <a:r>
              <a:rPr lang="en-US" sz="2400" dirty="0"/>
              <a:t> </a:t>
            </a:r>
            <a:r>
              <a:rPr lang="en-US" sz="2400" dirty="0" err="1"/>
              <a:t>वर्णन</a:t>
            </a:r>
            <a:r>
              <a:rPr lang="en-US" sz="2400" dirty="0"/>
              <a:t> </a:t>
            </a:r>
            <a:r>
              <a:rPr lang="en-US" sz="2400" dirty="0" err="1"/>
              <a:t>करें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रोगी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अधिकार</a:t>
            </a:r>
            <a:r>
              <a:rPr lang="en-US" sz="2400" dirty="0"/>
              <a:t>, </a:t>
            </a:r>
            <a:r>
              <a:rPr lang="en-US" sz="2400" dirty="0" err="1"/>
              <a:t>सहमति</a:t>
            </a:r>
            <a:r>
              <a:rPr lang="en-US" sz="2400" dirty="0"/>
              <a:t> </a:t>
            </a:r>
            <a:r>
              <a:rPr lang="en-US" sz="2400" dirty="0" err="1"/>
              <a:t>प्राप्त</a:t>
            </a:r>
            <a:r>
              <a:rPr lang="en-US" sz="2400" dirty="0"/>
              <a:t> </a:t>
            </a:r>
            <a:r>
              <a:rPr lang="en-US" sz="2400" dirty="0" err="1"/>
              <a:t>करना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सहमति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प्रकार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परित्याग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लापरवाही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/>
              <a:t>एमएफआर</a:t>
            </a:r>
            <a:r>
              <a:rPr lang="en-US" sz="2400" dirty="0"/>
              <a:t> </a:t>
            </a:r>
            <a:r>
              <a:rPr lang="en-US" sz="2400" dirty="0" err="1"/>
              <a:t>द्वारा</a:t>
            </a:r>
            <a:r>
              <a:rPr lang="en-US" sz="2400" dirty="0"/>
              <a:t> </a:t>
            </a:r>
            <a:r>
              <a:rPr lang="en-US" sz="2400" dirty="0" err="1"/>
              <a:t>उपयोग</a:t>
            </a:r>
            <a:r>
              <a:rPr lang="en-US" sz="2400" dirty="0"/>
              <a:t> </a:t>
            </a:r>
            <a:r>
              <a:rPr lang="en-US" sz="2400" dirty="0" err="1"/>
              <a:t>किए</a:t>
            </a:r>
            <a:r>
              <a:rPr lang="en-US" sz="2400" dirty="0"/>
              <a:t> </a:t>
            </a:r>
            <a:r>
              <a:rPr lang="en-US" sz="2400" dirty="0" err="1"/>
              <a:t>जाने</a:t>
            </a:r>
            <a:r>
              <a:rPr lang="en-US" sz="2400" dirty="0"/>
              <a:t> </a:t>
            </a:r>
            <a:r>
              <a:rPr lang="en-US" sz="2400" dirty="0" err="1"/>
              <a:t>वाले</a:t>
            </a:r>
            <a:r>
              <a:rPr lang="en-US" sz="2400" dirty="0"/>
              <a:t> </a:t>
            </a:r>
            <a:r>
              <a:rPr lang="en-US" sz="2400" dirty="0" err="1"/>
              <a:t>पीपीई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अन्य</a:t>
            </a:r>
            <a:r>
              <a:rPr lang="en-US" sz="2400" dirty="0"/>
              <a:t> </a:t>
            </a:r>
            <a:r>
              <a:rPr lang="en-US" sz="2400" dirty="0" err="1"/>
              <a:t>उपकरण</a:t>
            </a:r>
            <a:r>
              <a:rPr lang="en-US" sz="2400" dirty="0"/>
              <a:t>।                                           </a:t>
            </a:r>
            <a:endParaRPr dirty="0"/>
          </a:p>
        </p:txBody>
      </p:sp>
      <p:pic>
        <p:nvPicPr>
          <p:cNvPr id="377" name="Google Shape;377;p42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2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3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524000"/>
            <a:ext cx="4778375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3"/>
          <p:cNvSpPr txBox="1">
            <a:spLocks noGrp="1"/>
          </p:cNvSpPr>
          <p:nvPr>
            <p:ph type="title"/>
          </p:nvPr>
        </p:nvSpPr>
        <p:spPr>
          <a:xfrm>
            <a:off x="304800" y="2819400"/>
            <a:ext cx="3810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कोई प्रश्न</a:t>
            </a:r>
            <a:endParaRPr/>
          </a:p>
        </p:txBody>
      </p:sp>
      <p:pic>
        <p:nvPicPr>
          <p:cNvPr id="385" name="Google Shape;385;p43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3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"/>
          <p:cNvSpPr txBox="1">
            <a:spLocks noGrp="1"/>
          </p:cNvSpPr>
          <p:nvPr>
            <p:ph type="title"/>
          </p:nvPr>
        </p:nvSpPr>
        <p:spPr>
          <a:xfrm>
            <a:off x="76200" y="1295400"/>
            <a:ext cx="3429000" cy="685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मूल्यांकन</a:t>
            </a:r>
            <a:endParaRPr/>
          </a:p>
        </p:txBody>
      </p:sp>
      <p:sp>
        <p:nvSpPr>
          <p:cNvPr id="392" name="Google Shape;392;p44"/>
          <p:cNvSpPr txBox="1">
            <a:spLocks noGrp="1"/>
          </p:cNvSpPr>
          <p:nvPr>
            <p:ph type="body" idx="1"/>
          </p:nvPr>
        </p:nvSpPr>
        <p:spPr>
          <a:xfrm>
            <a:off x="3733800" y="1066800"/>
            <a:ext cx="5257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 err="1"/>
              <a:t>प्रश्न</a:t>
            </a:r>
            <a:r>
              <a:rPr lang="en-US" sz="2400" dirty="0"/>
              <a:t> 1. भारत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सार्वभौमिक</a:t>
            </a:r>
            <a:r>
              <a:rPr lang="en-US" sz="2400" dirty="0"/>
              <a:t> </a:t>
            </a:r>
            <a:r>
              <a:rPr lang="en-US" sz="2400" dirty="0" err="1"/>
              <a:t>ईएमएस</a:t>
            </a:r>
            <a:r>
              <a:rPr lang="en-US" sz="2400" dirty="0"/>
              <a:t> नंबर </a:t>
            </a:r>
            <a:r>
              <a:rPr lang="en-US" sz="2400" dirty="0" err="1"/>
              <a:t>क्या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?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क) 100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ख) 108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ग) 112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घ) 911                                                                              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/>
              <a:t>         </a:t>
            </a:r>
            <a:r>
              <a:rPr lang="en-US" sz="2400" dirty="0" err="1"/>
              <a:t>उत्तर</a:t>
            </a:r>
            <a:r>
              <a:rPr lang="en-US" sz="2400" dirty="0"/>
              <a:t>- 112.</a:t>
            </a:r>
            <a:endParaRPr dirty="0"/>
          </a:p>
        </p:txBody>
      </p:sp>
      <p:pic>
        <p:nvPicPr>
          <p:cNvPr id="393" name="Google Shape;393;p44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5"/>
          <p:cNvSpPr txBox="1">
            <a:spLocks noGrp="1"/>
          </p:cNvSpPr>
          <p:nvPr>
            <p:ph type="body" idx="1"/>
          </p:nvPr>
        </p:nvSpPr>
        <p:spPr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endParaRPr sz="9600"/>
          </a:p>
          <a:p>
            <a:pPr marL="342900" lvl="0" indent="-3429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endParaRPr sz="960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/>
              <a:t>                                                                              </a:t>
            </a:r>
            <a:endParaRPr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/>
              <a:t>                                                                                   </a:t>
            </a:r>
            <a:endParaRPr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/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/>
              <a:t>                                                                                  </a:t>
            </a:r>
            <a:endParaRPr/>
          </a:p>
          <a:p>
            <a:pPr marL="342900" lvl="0" indent="-3429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</a:pPr>
            <a:endParaRPr sz="9600">
              <a:solidFill>
                <a:srgbClr val="FF3300"/>
              </a:solidFill>
            </a:endParaRPr>
          </a:p>
        </p:txBody>
      </p:sp>
      <p:sp>
        <p:nvSpPr>
          <p:cNvPr id="400" name="Google Shape;40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33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45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5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 txBox="1"/>
          <p:nvPr/>
        </p:nvSpPr>
        <p:spPr>
          <a:xfrm>
            <a:off x="2438400" y="2184400"/>
            <a:ext cx="51054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धन्यवाद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76200" y="1447800"/>
            <a:ext cx="3548063" cy="19812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</a:rPr>
              <a:t>भारत </a:t>
            </a:r>
            <a:r>
              <a:rPr lang="en-US" sz="4000" b="1" dirty="0" err="1">
                <a:solidFill>
                  <a:srgbClr val="FF0000"/>
                </a:solidFill>
              </a:rPr>
              <a:t>में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ईएमएस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की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आवश्यकता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क्यों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है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sz="4000" b="1" dirty="0"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3657600" y="1295400"/>
            <a:ext cx="54864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⮚"/>
            </a:pPr>
            <a:r>
              <a:rPr lang="en-US" sz="2400" dirty="0"/>
              <a:t>भारत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हर</a:t>
            </a:r>
            <a:r>
              <a:rPr lang="en-US" sz="2400" dirty="0"/>
              <a:t> </a:t>
            </a:r>
            <a:r>
              <a:rPr lang="en-US" sz="2400" dirty="0" err="1"/>
              <a:t>साल</a:t>
            </a:r>
            <a:r>
              <a:rPr lang="en-US" sz="2400" dirty="0"/>
              <a:t> </a:t>
            </a:r>
            <a:r>
              <a:rPr lang="en-US" sz="2400" dirty="0" err="1"/>
              <a:t>प्रत्येक</a:t>
            </a:r>
            <a:r>
              <a:rPr lang="en-US" sz="2400" dirty="0"/>
              <a:t> </a:t>
            </a:r>
            <a:r>
              <a:rPr lang="en-US" sz="2400" dirty="0" err="1"/>
              <a:t>दस</a:t>
            </a:r>
            <a:r>
              <a:rPr lang="en-US" sz="2400" dirty="0"/>
              <a:t> </a:t>
            </a:r>
            <a:r>
              <a:rPr lang="en-US" sz="2400" dirty="0" err="1"/>
              <a:t>लाख</a:t>
            </a:r>
            <a:r>
              <a:rPr lang="en-US" sz="2400" dirty="0"/>
              <a:t> </a:t>
            </a:r>
            <a:r>
              <a:rPr lang="en-US" sz="2400" dirty="0" err="1"/>
              <a:t>लोगों</a:t>
            </a:r>
            <a:r>
              <a:rPr lang="en-US" sz="2400" dirty="0"/>
              <a:t>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से</a:t>
            </a:r>
            <a:r>
              <a:rPr lang="en-US" sz="2400" dirty="0"/>
              <a:t> 42,800 </a:t>
            </a:r>
            <a:r>
              <a:rPr lang="en-US" sz="2400" dirty="0" err="1"/>
              <a:t>लोग</a:t>
            </a:r>
            <a:r>
              <a:rPr lang="en-US" sz="2400" dirty="0"/>
              <a:t> ,</a:t>
            </a:r>
            <a:r>
              <a:rPr lang="en-US" sz="2400" dirty="0" err="1"/>
              <a:t>अचानक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दिल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की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धड़कन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रुकने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से</a:t>
            </a:r>
            <a:r>
              <a:rPr lang="en-US" sz="2400" dirty="0"/>
              <a:t> </a:t>
            </a:r>
            <a:r>
              <a:rPr lang="en-US" sz="2400" dirty="0" err="1"/>
              <a:t>मृत्यु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शिकार</a:t>
            </a:r>
            <a:r>
              <a:rPr lang="en-US" sz="2400" dirty="0"/>
              <a:t> </a:t>
            </a:r>
            <a:r>
              <a:rPr lang="en-US" sz="2400" dirty="0" err="1"/>
              <a:t>हो</a:t>
            </a:r>
            <a:r>
              <a:rPr lang="en-US" sz="2400" dirty="0"/>
              <a:t> </a:t>
            </a:r>
            <a:r>
              <a:rPr lang="en-US" sz="2400" dirty="0" err="1"/>
              <a:t>जाते</a:t>
            </a:r>
            <a:r>
              <a:rPr lang="en-US" sz="2400" dirty="0"/>
              <a:t> </a:t>
            </a:r>
            <a:r>
              <a:rPr lang="en-US" sz="2400" dirty="0" err="1"/>
              <a:t>हैं</a:t>
            </a:r>
            <a:r>
              <a:rPr lang="en-US" sz="2400" dirty="0"/>
              <a:t>।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⮚"/>
            </a:pPr>
            <a:r>
              <a:rPr lang="en-US" sz="2400" dirty="0"/>
              <a:t>WHO </a:t>
            </a:r>
            <a:r>
              <a:rPr lang="en-US" sz="2400" dirty="0" err="1"/>
              <a:t>की</a:t>
            </a:r>
            <a:r>
              <a:rPr lang="en-US" sz="2400" dirty="0"/>
              <a:t> 2020 </a:t>
            </a:r>
            <a:r>
              <a:rPr lang="en-US" sz="2400" dirty="0" err="1"/>
              <a:t>की</a:t>
            </a:r>
            <a:r>
              <a:rPr lang="en-US" sz="2400" dirty="0"/>
              <a:t> </a:t>
            </a:r>
            <a:r>
              <a:rPr lang="en-US" sz="2400" dirty="0" err="1"/>
              <a:t>रिपोर्ट</a:t>
            </a:r>
            <a:r>
              <a:rPr lang="en-US" sz="2400" dirty="0"/>
              <a:t> </a:t>
            </a:r>
            <a:r>
              <a:rPr lang="en-US" sz="2400" dirty="0" err="1"/>
              <a:t>के</a:t>
            </a:r>
            <a:r>
              <a:rPr lang="en-US" sz="2400" dirty="0"/>
              <a:t> </a:t>
            </a:r>
            <a:r>
              <a:rPr lang="en-US" sz="2400" dirty="0" err="1"/>
              <a:t>अनुसार</a:t>
            </a:r>
            <a:r>
              <a:rPr lang="en-US" sz="2400" dirty="0"/>
              <a:t> </a:t>
            </a:r>
            <a:r>
              <a:rPr lang="en-US" sz="2400" dirty="0" err="1"/>
              <a:t>प्रति</a:t>
            </a:r>
            <a:r>
              <a:rPr lang="en-US" sz="2400" dirty="0"/>
              <a:t> </a:t>
            </a:r>
            <a:r>
              <a:rPr lang="en-US" sz="2400" dirty="0" err="1"/>
              <a:t>वर्ष</a:t>
            </a:r>
            <a:r>
              <a:rPr lang="en-US" sz="2400" dirty="0"/>
              <a:t> </a:t>
            </a:r>
            <a:r>
              <a:rPr lang="en-US" sz="2400" dirty="0" err="1"/>
              <a:t>लगभग</a:t>
            </a:r>
            <a:r>
              <a:rPr lang="en-US" sz="2400" dirty="0"/>
              <a:t> 58,000 </a:t>
            </a:r>
            <a:r>
              <a:rPr lang="en-US" sz="2400" dirty="0" err="1"/>
              <a:t>सर्पदंश</a:t>
            </a:r>
            <a:r>
              <a:rPr lang="en-US" sz="2400" dirty="0"/>
              <a:t> </a:t>
            </a:r>
            <a:r>
              <a:rPr lang="en-US" sz="2400" dirty="0" err="1"/>
              <a:t>से</a:t>
            </a:r>
            <a:r>
              <a:rPr lang="en-US" sz="2400" dirty="0"/>
              <a:t> </a:t>
            </a:r>
            <a:r>
              <a:rPr lang="en-US" sz="2400" dirty="0" err="1"/>
              <a:t>होने</a:t>
            </a:r>
            <a:r>
              <a:rPr lang="en-US" sz="2400" dirty="0"/>
              <a:t> </a:t>
            </a:r>
            <a:r>
              <a:rPr lang="en-US" sz="2400" dirty="0" err="1"/>
              <a:t>वाली</a:t>
            </a:r>
            <a:r>
              <a:rPr lang="en-US" sz="2400" dirty="0"/>
              <a:t> </a:t>
            </a:r>
            <a:r>
              <a:rPr lang="en-US" sz="2400" dirty="0" err="1"/>
              <a:t>सर्वाधिक</a:t>
            </a:r>
            <a:r>
              <a:rPr lang="en-US" sz="2400" dirty="0"/>
              <a:t> </a:t>
            </a:r>
            <a:r>
              <a:rPr lang="en-US" sz="2400" dirty="0" err="1"/>
              <a:t>मृत्यु</a:t>
            </a:r>
            <a:r>
              <a:rPr lang="en-US" sz="2400" dirty="0"/>
              <a:t> </a:t>
            </a:r>
            <a:r>
              <a:rPr lang="en-US" sz="2400" dirty="0" err="1"/>
              <a:t>दर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।                                                     </a:t>
            </a:r>
            <a:endParaRPr dirty="0"/>
          </a:p>
          <a:p>
            <a:pPr marL="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⮚"/>
            </a:pPr>
            <a:r>
              <a:rPr lang="en-US" sz="2400" dirty="0"/>
              <a:t>   </a:t>
            </a:r>
            <a:r>
              <a:rPr lang="en-US" sz="2400" dirty="0" err="1"/>
              <a:t>वर्ष</a:t>
            </a:r>
            <a:r>
              <a:rPr lang="en-US" sz="2400" dirty="0"/>
              <a:t> 2022 </a:t>
            </a:r>
            <a:r>
              <a:rPr lang="en-US" sz="2400" dirty="0" err="1"/>
              <a:t>में</a:t>
            </a:r>
            <a:r>
              <a:rPr lang="en-US" sz="2400" dirty="0"/>
              <a:t> भारत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लगभग</a:t>
            </a:r>
            <a:r>
              <a:rPr lang="en-US" sz="2400" dirty="0"/>
              <a:t> 4,11,767     </a:t>
            </a:r>
            <a:r>
              <a:rPr lang="en-US" sz="2400" dirty="0" err="1"/>
              <a:t>सड़क</a:t>
            </a:r>
            <a:r>
              <a:rPr lang="en-US" sz="2400" dirty="0"/>
              <a:t> </a:t>
            </a:r>
            <a:r>
              <a:rPr lang="en-US" sz="2400" dirty="0" err="1"/>
              <a:t>दुर्घटनाएँ</a:t>
            </a:r>
            <a:r>
              <a:rPr lang="en-US" sz="2400" dirty="0"/>
              <a:t> </a:t>
            </a:r>
            <a:r>
              <a:rPr lang="en-US" sz="2400" dirty="0" err="1"/>
              <a:t>हुई</a:t>
            </a:r>
            <a:r>
              <a:rPr lang="en-US" sz="2400" dirty="0"/>
              <a:t> </a:t>
            </a:r>
            <a:r>
              <a:rPr lang="en-US" sz="2400" dirty="0" err="1"/>
              <a:t>और</a:t>
            </a:r>
            <a:r>
              <a:rPr lang="en-US" sz="2400" dirty="0"/>
              <a:t> </a:t>
            </a:r>
            <a:r>
              <a:rPr lang="en-US" sz="2400" dirty="0" err="1"/>
              <a:t>उनमे</a:t>
            </a:r>
            <a:r>
              <a:rPr lang="en-US" sz="2400" dirty="0"/>
              <a:t> </a:t>
            </a:r>
            <a:r>
              <a:rPr lang="en-US" sz="2400" dirty="0" err="1"/>
              <a:t>लगभग</a:t>
            </a:r>
            <a:r>
              <a:rPr lang="en-US" sz="2400" dirty="0"/>
              <a:t> 1,55,672 </a:t>
            </a:r>
            <a:r>
              <a:rPr lang="en-US" sz="2400" dirty="0" err="1"/>
              <a:t>लोग</a:t>
            </a:r>
            <a:r>
              <a:rPr lang="en-US" sz="2400" dirty="0"/>
              <a:t> </a:t>
            </a:r>
            <a:r>
              <a:rPr lang="en-US" sz="2400" dirty="0" err="1"/>
              <a:t>मारे</a:t>
            </a:r>
            <a:r>
              <a:rPr lang="en-US" sz="2400" dirty="0"/>
              <a:t> </a:t>
            </a:r>
            <a:r>
              <a:rPr lang="en-US" sz="2400" dirty="0" err="1"/>
              <a:t>गये</a:t>
            </a:r>
            <a:r>
              <a:rPr lang="en-US" sz="2400" dirty="0"/>
              <a:t>।                                                               </a:t>
            </a:r>
            <a:endParaRPr dirty="0"/>
          </a:p>
          <a:p>
            <a:pPr marL="0" lvl="0" indent="-15240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⮚"/>
            </a:pPr>
            <a:r>
              <a:rPr lang="en-US" sz="2400" dirty="0"/>
              <a:t> 30% </a:t>
            </a:r>
            <a:r>
              <a:rPr lang="en-US" sz="2400" dirty="0" err="1"/>
              <a:t>मृत्यु</a:t>
            </a:r>
            <a:r>
              <a:rPr lang="en-US" sz="2400" dirty="0"/>
              <a:t> </a:t>
            </a:r>
            <a:r>
              <a:rPr lang="en-US" sz="2400" dirty="0" err="1"/>
              <a:t>दर</a:t>
            </a:r>
            <a:r>
              <a:rPr lang="en-US" sz="2400" dirty="0"/>
              <a:t> </a:t>
            </a:r>
            <a:r>
              <a:rPr lang="en-US" sz="2400" dirty="0" err="1"/>
              <a:t>का</a:t>
            </a:r>
            <a:r>
              <a:rPr lang="en-US" sz="2400" dirty="0"/>
              <a:t> </a:t>
            </a:r>
            <a:r>
              <a:rPr lang="en-US" sz="2400" dirty="0" err="1"/>
              <a:t>कारण</a:t>
            </a:r>
            <a:r>
              <a:rPr lang="en-US" sz="2400" dirty="0"/>
              <a:t> </a:t>
            </a:r>
            <a:r>
              <a:rPr lang="en-US" sz="2400" dirty="0" err="1"/>
              <a:t>केवल</a:t>
            </a:r>
            <a:r>
              <a:rPr lang="en-US" sz="2400" dirty="0"/>
              <a:t> </a:t>
            </a:r>
            <a:r>
              <a:rPr lang="en-US" sz="2400" dirty="0" err="1"/>
              <a:t>आपातकालीन</a:t>
            </a:r>
            <a:r>
              <a:rPr lang="en-US" sz="2400" dirty="0"/>
              <a:t> </a:t>
            </a:r>
            <a:r>
              <a:rPr lang="en-US" sz="2400" dirty="0" err="1"/>
              <a:t>देखभाल</a:t>
            </a:r>
            <a:r>
              <a:rPr lang="en-US" sz="2400" dirty="0"/>
              <a:t> </a:t>
            </a:r>
            <a:r>
              <a:rPr lang="en-US" sz="2400" dirty="0" err="1"/>
              <a:t>में</a:t>
            </a:r>
            <a:r>
              <a:rPr lang="en-US" sz="2400" dirty="0"/>
              <a:t> </a:t>
            </a:r>
            <a:r>
              <a:rPr lang="en-US" sz="2400" dirty="0" err="1"/>
              <a:t>देरी</a:t>
            </a:r>
            <a:r>
              <a:rPr lang="en-US" sz="2400" dirty="0"/>
              <a:t> </a:t>
            </a:r>
            <a:r>
              <a:rPr lang="en-US" sz="2400" dirty="0" err="1"/>
              <a:t>है</a:t>
            </a:r>
            <a:r>
              <a:rPr lang="en-US" sz="2400" dirty="0"/>
              <a:t>।      </a:t>
            </a:r>
            <a:r>
              <a:rPr lang="en-US" sz="2800" dirty="0"/>
              <a:t>                                                             </a:t>
            </a:r>
            <a:r>
              <a:rPr lang="en-US" dirty="0"/>
              <a:t>        </a:t>
            </a:r>
            <a:endParaRPr dirty="0"/>
          </a:p>
        </p:txBody>
      </p:sp>
      <p:pic>
        <p:nvPicPr>
          <p:cNvPr id="117" name="Google Shape;117;p16" descr="A logo with text on it  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C:\Users\Acer\Downloads\WhatsApp Image 2025-09-04 at 17.24.38 (3)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0" y="1066800"/>
            <a:ext cx="3657600" cy="16002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प्राथमिक चिकित्सा और एम्बुलेंस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3886200" y="1219200"/>
            <a:ext cx="5029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FF0000"/>
                </a:solidFill>
              </a:rPr>
              <a:t>प्राथमिक उपचार:</a:t>
            </a:r>
            <a:r>
              <a:rPr lang="en-US" sz="2400"/>
              <a:t>यह किसी रोगी या पीड़ित को दी जाने वाली पहली देखभाल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यह चोट लगने या बीमारी होने के तुरंत बाद दिया जाता है।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यह एक बार दिया जाने वाला, अल्पकालिक उपचार है, जैसे; छोटे-मोटे घावों की सफाई, मामूली जलन का उपचार, ड्रेसिंग, पट्टियाँ और स्प्लिंट लगाना।</a:t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971800"/>
            <a:ext cx="3276600" cy="38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76200" y="1143000"/>
            <a:ext cx="3505200" cy="1143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प्राथमिक चिकित्सा और एम्बुलेंस</a:t>
            </a:r>
            <a:endParaRPr sz="4000" b="1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3810000" y="1066800"/>
            <a:ext cx="5334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प्राथमिक चिकित्सा का उद्देश्य: </a:t>
            </a:r>
            <a:endParaRPr sz="2400" b="1"/>
          </a:p>
          <a:p>
            <a:pPr marL="342900" lvl="0" indent="-3429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रोगी/पीड़ित का जीवन बचाना।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रोगी की हालत को बिगड़ने से रोकना।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पीड़ित को निकटतम स्वास्थ्य केंद्र तक सुरक्षित पहुंचाने में सहायता करना।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5" y="2716319"/>
            <a:ext cx="3502025" cy="40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500" y="635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76200" y="1295400"/>
            <a:ext cx="3505200" cy="1066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</a:t>
            </a:r>
            <a:r>
              <a:rPr lang="en-US" sz="4000" b="1">
                <a:solidFill>
                  <a:srgbClr val="FF0000"/>
                </a:solidFill>
              </a:rPr>
              <a:t>एम्बुलेंस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3657600" y="1204913"/>
            <a:ext cx="5454650" cy="374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एम्बुलेंस: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एम्बुलेंस शब्द लैटिन भाषा से लिया गया है। </a:t>
            </a:r>
            <a:r>
              <a:rPr lang="en-US" sz="2400">
                <a:solidFill>
                  <a:srgbClr val="FF0000"/>
                </a:solidFill>
              </a:rPr>
              <a:t>'</a:t>
            </a:r>
            <a:r>
              <a:rPr lang="en-US" sz="2400" b="1">
                <a:solidFill>
                  <a:srgbClr val="FF0000"/>
                </a:solidFill>
              </a:rPr>
              <a:t>एम्बुलेंस</a:t>
            </a:r>
            <a:r>
              <a:rPr lang="en-US" sz="2400">
                <a:solidFill>
                  <a:srgbClr val="FF0000"/>
                </a:solidFill>
              </a:rPr>
              <a:t>’ का </a:t>
            </a:r>
            <a:r>
              <a:rPr lang="en-US" sz="2400"/>
              <a:t>अर्थ है '</a:t>
            </a:r>
            <a:r>
              <a:rPr lang="en-US" sz="2400">
                <a:solidFill>
                  <a:srgbClr val="5431EB"/>
                </a:solidFill>
              </a:rPr>
              <a:t>चलना '</a:t>
            </a:r>
            <a:r>
              <a:rPr lang="en-US" sz="2400"/>
              <a:t>या </a:t>
            </a:r>
            <a:r>
              <a:rPr lang="en-US" sz="2400">
                <a:solidFill>
                  <a:srgbClr val="538CD5"/>
                </a:solidFill>
              </a:rPr>
              <a:t>बढ़ना</a:t>
            </a:r>
            <a:r>
              <a:rPr lang="en-US" sz="2400"/>
              <a:t> </a:t>
            </a:r>
            <a:r>
              <a:rPr lang="en-US" sz="2400">
                <a:solidFill>
                  <a:srgbClr val="5431EB"/>
                </a:solidFill>
              </a:rPr>
              <a:t> '</a:t>
            </a:r>
            <a:r>
              <a:rPr lang="en-US" sz="2400"/>
              <a:t>जो कि प्रारंभिक चिकित्सा देखभाल के संदर्भ में है।</a:t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" y="3657600"/>
            <a:ext cx="3327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152400" y="1438275"/>
            <a:ext cx="3352800" cy="1143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एम्बुलेंस के प्रकार</a:t>
            </a:r>
            <a:endParaRPr sz="4000" b="1"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3657600" y="1951038"/>
            <a:ext cx="5486400" cy="185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सामान्य एम्बुलेंस/बेसिक लाइफ सपोर्ट एम्बुलेंस।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/>
              <a:t>उन्नत (आधुनिक) एम्बुलेंस.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63" y="3581400"/>
            <a:ext cx="347027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Arial"/>
                <a:buNone/>
              </a:pPr>
              <a:t>8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0" descr="A logo with text on it  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C:\Users\Acer\Downloads\WhatsApp Image 2025-09-04 at 17.24.38 (3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-12700" y="1219200"/>
            <a:ext cx="2374900" cy="1066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</a:rPr>
              <a:t>ईएमएस</a:t>
            </a:r>
            <a:r>
              <a:rPr lang="en-US" sz="4000" b="1" dirty="0">
                <a:solidFill>
                  <a:srgbClr val="FF0000"/>
                </a:solidFill>
              </a:rPr>
              <a:t> नंबर</a:t>
            </a:r>
            <a:endParaRPr sz="4000" b="1" u="sng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3733800" y="1219200"/>
            <a:ext cx="5410200" cy="49530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</a:pPr>
            <a:r>
              <a:rPr lang="en-US" sz="2800" dirty="0">
                <a:solidFill>
                  <a:srgbClr val="000000"/>
                </a:solidFill>
              </a:rPr>
              <a:t>भारत - डायल नंबर (108) अब 112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 dirty="0" err="1">
                <a:solidFill>
                  <a:srgbClr val="000000"/>
                </a:solidFill>
              </a:rPr>
              <a:t>इंग्लैंड</a:t>
            </a:r>
            <a:r>
              <a:rPr lang="en-US" sz="2800" dirty="0">
                <a:solidFill>
                  <a:srgbClr val="000000"/>
                </a:solidFill>
              </a:rPr>
              <a:t> - डायल नंबर 999 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 dirty="0">
                <a:solidFill>
                  <a:srgbClr val="000000"/>
                </a:solidFill>
              </a:rPr>
              <a:t>                     	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 dirty="0" err="1">
                <a:solidFill>
                  <a:srgbClr val="000000"/>
                </a:solidFill>
              </a:rPr>
              <a:t>यूएसए</a:t>
            </a:r>
            <a:r>
              <a:rPr lang="en-US" sz="2800" dirty="0">
                <a:solidFill>
                  <a:srgbClr val="000000"/>
                </a:solidFill>
              </a:rPr>
              <a:t> - डायल नंबर 911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2800" dirty="0" err="1">
                <a:solidFill>
                  <a:srgbClr val="000000"/>
                </a:solidFill>
              </a:rPr>
              <a:t>भूटान</a:t>
            </a:r>
            <a:r>
              <a:rPr lang="en-US" sz="2800" dirty="0">
                <a:solidFill>
                  <a:srgbClr val="000000"/>
                </a:solidFill>
              </a:rPr>
              <a:t> - डायल नंबर 112                                    </a:t>
            </a:r>
            <a:r>
              <a:rPr lang="en-US" b="1" dirty="0">
                <a:solidFill>
                  <a:srgbClr val="000000"/>
                </a:solidFill>
              </a:rPr>
              <a:t>                                              </a:t>
            </a:r>
            <a:endParaRPr dirty="0"/>
          </a:p>
        </p:txBody>
      </p:sp>
      <p:pic>
        <p:nvPicPr>
          <p:cNvPr id="162" name="Google Shape;162;p21" descr="IN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143000"/>
            <a:ext cx="1371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 descr="Go to fullsize imag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2200" y="2514600"/>
            <a:ext cx="12954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usa fla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2200" y="3733800"/>
            <a:ext cx="1295400" cy="85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 descr="C:\Users\SANJEEV\Desktop\IMG_E2147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62200" y="4989513"/>
            <a:ext cx="1295400" cy="108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 descr="A logo with text on it  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 descr="C:\Users\Acer\Downloads\WhatsApp Image 2025-09-04 at 17.24.38 (3).jpe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1275</Words>
  <Application>Microsoft Office PowerPoint</Application>
  <PresentationFormat>On-screen Show (4:3)</PresentationFormat>
  <Paragraphs>237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Open Sans</vt:lpstr>
      <vt:lpstr>Calibri</vt:lpstr>
      <vt:lpstr>Cambria</vt:lpstr>
      <vt:lpstr>Noto Sans Symbols</vt:lpstr>
      <vt:lpstr>Office Theme</vt:lpstr>
      <vt:lpstr>PowerPoint Presentation</vt:lpstr>
      <vt:lpstr>उद्देश्य</vt:lpstr>
      <vt:lpstr>आपातकालीन चिकित्सा सेवाएं (ईएमएस)</vt:lpstr>
      <vt:lpstr>भारत में ईएमएस की आवश्यकता क्यों है?</vt:lpstr>
      <vt:lpstr>प्राथमिक चिकित्सा और एम्बुलेंस</vt:lpstr>
      <vt:lpstr>प्राथमिक चिकित्सा और एम्बुलेंस</vt:lpstr>
      <vt:lpstr> एम्बुलेंस</vt:lpstr>
      <vt:lpstr>एम्बुलेंस के प्रकार</vt:lpstr>
      <vt:lpstr>ईएमएस नंबर</vt:lpstr>
      <vt:lpstr>प्राथमिक चिकित्सा कर्मी(एमएफआर)</vt:lpstr>
      <vt:lpstr>PowerPoint Presentation</vt:lpstr>
      <vt:lpstr>एमएफआर के कर्तव्य</vt:lpstr>
      <vt:lpstr>एमएफआर के कर्तव्य</vt:lpstr>
      <vt:lpstr>देखभाल का दायरा</vt:lpstr>
      <vt:lpstr>   परित्याग</vt:lpstr>
      <vt:lpstr>लापरवाही</vt:lpstr>
      <vt:lpstr>सहमति</vt:lpstr>
      <vt:lpstr>सहमति</vt:lpstr>
      <vt:lpstr>सहमति</vt:lpstr>
      <vt:lpstr>रोगी के अधिकार </vt:lpstr>
      <vt:lpstr>रोगी के अधिकार</vt:lpstr>
      <vt:lpstr>बुनियादी व्यक्तिगत सुरक्षा उपकरण</vt:lpstr>
      <vt:lpstr>पीएचटी के लिए बुनियादी उपकरण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समीक्षा</vt:lpstr>
      <vt:lpstr>कोई प्रश्न</vt:lpstr>
      <vt:lpstr>मूल्यांकन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DOG K9</cp:lastModifiedBy>
  <cp:revision>12</cp:revision>
  <dcterms:modified xsi:type="dcterms:W3CDTF">2025-12-18T07:36:22Z</dcterms:modified>
</cp:coreProperties>
</file>