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  <p:sldMasterId id="2147483699" r:id="rId2"/>
    <p:sldMasterId id="2147483700" r:id="rId3"/>
    <p:sldMasterId id="2147483701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9294813" cy="7008813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588E42-C261-49C3-947A-C6E5D99978FA}">
  <a:tblStyle styleId="{B5588E42-C261-49C3-947A-C6E5D99978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9295200" cy="70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-360"/>
            <a:ext cx="402912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800" rIns="93225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5265720" y="-360"/>
            <a:ext cx="402912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800" rIns="93225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800" rIns="93225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6657480"/>
            <a:ext cx="402912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800" rIns="93225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5265720" y="6657480"/>
            <a:ext cx="402912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800" rIns="93225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0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:notes"/>
          <p:cNvSpPr/>
          <p:nvPr/>
        </p:nvSpPr>
        <p:spPr>
          <a:xfrm>
            <a:off x="5265720" y="6657840"/>
            <a:ext cx="4029120" cy="351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800" rIns="93225" bIns="468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p24:notes"/>
          <p:cNvSpPr txBox="1">
            <a:spLocks noGrp="1"/>
          </p:cNvSpPr>
          <p:nvPr>
            <p:ph type="body" idx="1"/>
          </p:nvPr>
        </p:nvSpPr>
        <p:spPr>
          <a:xfrm>
            <a:off x="1239480" y="3330720"/>
            <a:ext cx="6816600" cy="31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26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चेहरा क्यों ढकें? आग से वायुमार्ग की सुरक्षा के लिए।</a:t>
            </a:r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26:notes"/>
          <p:cNvSpPr/>
          <p:nvPr/>
        </p:nvSpPr>
        <p:spPr>
          <a:xfrm>
            <a:off x="5265720" y="6657840"/>
            <a:ext cx="4029120" cy="351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800" rIns="93225" bIns="468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7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:notes"/>
          <p:cNvSpPr/>
          <p:nvPr/>
        </p:nvSpPr>
        <p:spPr>
          <a:xfrm>
            <a:off x="5265720" y="6657840"/>
            <a:ext cx="4029120" cy="351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800" rIns="93225" bIns="468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Google Shape;519;p28:notes"/>
          <p:cNvSpPr txBox="1">
            <a:spLocks noGrp="1"/>
          </p:cNvSpPr>
          <p:nvPr>
            <p:ph type="body" idx="1"/>
          </p:nvPr>
        </p:nvSpPr>
        <p:spPr>
          <a:xfrm>
            <a:off x="1239480" y="3330720"/>
            <a:ext cx="6816600" cy="31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 txBox="1">
            <a:spLocks noGrp="1"/>
          </p:cNvSpPr>
          <p:nvPr>
            <p:ph type="body" idx="1"/>
          </p:nvPr>
        </p:nvSpPr>
        <p:spPr>
          <a:xfrm>
            <a:off x="929880" y="3330720"/>
            <a:ext cx="7435800" cy="3154320"/>
          </a:xfrm>
          <a:prstGeom prst="rect">
            <a:avLst/>
          </a:prstGeom>
        </p:spPr>
        <p:txBody>
          <a:bodyPr spcFirstLastPara="1" wrap="square" lIns="93225" tIns="46800" rIns="93225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43936" y="2766220"/>
            <a:ext cx="35898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038600" y="889002"/>
            <a:ext cx="8009467" cy="528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165440" y="6356520"/>
            <a:ext cx="38611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0306975" y="6628212"/>
            <a:ext cx="632575" cy="71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58700" tIns="58700" rIns="58700" bIns="5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3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4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3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4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5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6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2341562"/>
            <a:ext cx="483446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834468" y="872067"/>
            <a:ext cx="7162801" cy="545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165440" y="6356520"/>
            <a:ext cx="38611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subTitle" idx="1"/>
          </p:nvPr>
        </p:nvSpPr>
        <p:spPr>
          <a:xfrm>
            <a:off x="609600" y="274320"/>
            <a:ext cx="109728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3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2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4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2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3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4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5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6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ubTitle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subTitle" idx="1"/>
          </p:nvPr>
        </p:nvSpPr>
        <p:spPr>
          <a:xfrm>
            <a:off x="609600" y="274320"/>
            <a:ext cx="109728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3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2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4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2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3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body" idx="4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body" idx="5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body" idx="6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subTitle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5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6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7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8"/>
          <p:cNvSpPr txBox="1">
            <a:spLocks noGrp="1"/>
          </p:cNvSpPr>
          <p:nvPr>
            <p:ph type="subTitle" idx="1"/>
          </p:nvPr>
        </p:nvSpPr>
        <p:spPr>
          <a:xfrm>
            <a:off x="609600" y="274320"/>
            <a:ext cx="109728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9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9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9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0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0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body" idx="3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1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51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2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 txBox="1">
            <a:spLocks noGrp="1"/>
          </p:cNvSpPr>
          <p:nvPr>
            <p:ph type="body" idx="2"/>
          </p:nvPr>
        </p:nvSpPr>
        <p:spPr>
          <a:xfrm>
            <a:off x="609600" y="3964320"/>
            <a:ext cx="1097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3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3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3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3"/>
          <p:cNvSpPr txBox="1">
            <a:spLocks noGrp="1"/>
          </p:cNvSpPr>
          <p:nvPr>
            <p:ph type="body" idx="4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4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54"/>
          <p:cNvSpPr txBox="1">
            <a:spLocks noGrp="1"/>
          </p:cNvSpPr>
          <p:nvPr>
            <p:ph type="body" idx="2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4"/>
          <p:cNvSpPr txBox="1">
            <a:spLocks noGrp="1"/>
          </p:cNvSpPr>
          <p:nvPr>
            <p:ph type="body" idx="3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4"/>
          <p:cNvSpPr txBox="1">
            <a:spLocks noGrp="1"/>
          </p:cNvSpPr>
          <p:nvPr>
            <p:ph type="body" idx="4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4"/>
          <p:cNvSpPr txBox="1">
            <a:spLocks noGrp="1"/>
          </p:cNvSpPr>
          <p:nvPr>
            <p:ph type="body" idx="5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54"/>
          <p:cNvSpPr txBox="1">
            <a:spLocks noGrp="1"/>
          </p:cNvSpPr>
          <p:nvPr>
            <p:ph type="body" idx="6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609600" y="274320"/>
            <a:ext cx="10972800" cy="52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6232320" y="1600200"/>
            <a:ext cx="53544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/>
          <p:nvPr/>
        </p:nvSpPr>
        <p:spPr>
          <a:xfrm>
            <a:off x="5384640" y="0"/>
            <a:ext cx="680736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ECE1"/>
          </a:solidFill>
          <a:ln>
            <a:noFill/>
          </a:ln>
        </p:spPr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0912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165440" y="6356520"/>
            <a:ext cx="386112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84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838080" y="1825200"/>
            <a:ext cx="1051584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83760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038720" y="6356520"/>
            <a:ext cx="41145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61024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84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>
            <a:off x="838080" y="1825200"/>
            <a:ext cx="1051584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83760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4038720" y="6356520"/>
            <a:ext cx="41145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861024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84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body" idx="1"/>
          </p:nvPr>
        </p:nvSpPr>
        <p:spPr>
          <a:xfrm>
            <a:off x="838080" y="1825200"/>
            <a:ext cx="1051584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dt" idx="10"/>
          </p:nvPr>
        </p:nvSpPr>
        <p:spPr>
          <a:xfrm>
            <a:off x="83760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ftr" idx="11"/>
          </p:nvPr>
        </p:nvSpPr>
        <p:spPr>
          <a:xfrm>
            <a:off x="4038720" y="6356520"/>
            <a:ext cx="41145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2"/>
          <p:cNvSpPr txBox="1">
            <a:spLocks noGrp="1"/>
          </p:cNvSpPr>
          <p:nvPr>
            <p:ph type="sldNum" idx="12"/>
          </p:nvPr>
        </p:nvSpPr>
        <p:spPr>
          <a:xfrm>
            <a:off x="861024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en.wikipedia.org/wiki/Image:Fire_triangle.sv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WTCgroundzero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5"/>
          <p:cNvSpPr/>
          <p:nvPr/>
        </p:nvSpPr>
        <p:spPr>
          <a:xfrm>
            <a:off x="46761" y="1519310"/>
            <a:ext cx="5033079" cy="286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Lesson-5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4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4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आपात</a:t>
            </a:r>
            <a:r>
              <a:rPr lang="en-US" sz="4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स्थिति</a:t>
            </a:r>
            <a:r>
              <a:rPr lang="en-US" sz="4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5" descr="Free Transparent Fire Background, Download Free Clip Art, Free Clip Art on  Clipart Library"/>
          <p:cNvSpPr/>
          <p:nvPr/>
        </p:nvSpPr>
        <p:spPr>
          <a:xfrm>
            <a:off x="1704975" y="-2127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55" descr="Transparent Fire Flames Clipart Black And White, HD Png Download ,  Transparent Png Image - PNGitem"/>
          <p:cNvSpPr/>
          <p:nvPr/>
        </p:nvSpPr>
        <p:spPr>
          <a:xfrm>
            <a:off x="1857375" y="-603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828800"/>
            <a:ext cx="51816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5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87" y="44451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5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69B00C-79DA-4A43-9621-1829CC8B8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64977"/>
              </p:ext>
            </p:extLst>
          </p:nvPr>
        </p:nvGraphicFramePr>
        <p:xfrm>
          <a:off x="6919039" y="5710561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08505598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20317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0051" y="1371600"/>
            <a:ext cx="6470912" cy="472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4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4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33701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4"/>
          <p:cNvSpPr/>
          <p:nvPr/>
        </p:nvSpPr>
        <p:spPr>
          <a:xfrm>
            <a:off x="67122" y="1807972"/>
            <a:ext cx="5391731" cy="26182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प्रवाहकत्त्व</a:t>
            </a:r>
            <a:r>
              <a:rPr lang="en-US" sz="3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6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चालन</a:t>
            </a:r>
            <a:r>
              <a:rPr lang="en-US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कन्डक्सन</a:t>
            </a:r>
            <a:r>
              <a:rPr lang="en-US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 :-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केवल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ठोस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वस्तु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घटित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होता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दू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सरे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शब्दों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कहा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जाये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तो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केवल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धातु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वस्तुएँ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dirty="0"/>
          </a:p>
        </p:txBody>
      </p:sp>
      <p:sp>
        <p:nvSpPr>
          <p:cNvPr id="333" name="Google Shape;333;p64"/>
          <p:cNvSpPr/>
          <p:nvPr/>
        </p:nvSpPr>
        <p:spPr>
          <a:xfrm>
            <a:off x="5778136" y="1386344"/>
            <a:ext cx="6151629" cy="914400"/>
          </a:xfrm>
          <a:prstGeom prst="rect">
            <a:avLst/>
          </a:prstGeom>
          <a:solidFill>
            <a:srgbClr val="1F5463"/>
          </a:solidFill>
          <a:ln w="25400" cap="flat" cmpd="sng">
            <a:solidFill>
              <a:srgbClr val="21364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ऊष्मा का स्थानान्तरण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4"/>
          <p:cNvSpPr/>
          <p:nvPr/>
        </p:nvSpPr>
        <p:spPr>
          <a:xfrm>
            <a:off x="6109325" y="2647623"/>
            <a:ext cx="2156108" cy="387795"/>
          </a:xfrm>
          <a:prstGeom prst="rect">
            <a:avLst/>
          </a:prstGeom>
          <a:solidFill>
            <a:srgbClr val="1F5463"/>
          </a:solidFill>
          <a:ln w="25400" cap="flat" cmpd="sng">
            <a:solidFill>
              <a:srgbClr val="21364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चालन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4"/>
          <p:cNvSpPr/>
          <p:nvPr/>
        </p:nvSpPr>
        <p:spPr>
          <a:xfrm>
            <a:off x="5802718" y="5137360"/>
            <a:ext cx="6151629" cy="914400"/>
          </a:xfrm>
          <a:prstGeom prst="rect">
            <a:avLst/>
          </a:prstGeom>
          <a:solidFill>
            <a:srgbClr val="1F5463"/>
          </a:solidFill>
          <a:ln w="25400" cap="flat" cmpd="sng">
            <a:solidFill>
              <a:srgbClr val="21364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चालन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ऊष्मा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उर्जा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कण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कण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तक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हस्तान्तरण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36" y="1209600"/>
            <a:ext cx="6693865" cy="50389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1" name="Google Shape;341;p65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52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5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3368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5"/>
          <p:cNvSpPr/>
          <p:nvPr/>
        </p:nvSpPr>
        <p:spPr>
          <a:xfrm>
            <a:off x="119226" y="1935122"/>
            <a:ext cx="5466832" cy="22489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संवहन</a:t>
            </a:r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1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कन्वेक्सन</a:t>
            </a:r>
            <a:r>
              <a:rPr lang="en-US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36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तरल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पदार्थ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गैस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दोनों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होता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65"/>
          <p:cNvSpPr/>
          <p:nvPr/>
        </p:nvSpPr>
        <p:spPr>
          <a:xfrm>
            <a:off x="5579015" y="1251202"/>
            <a:ext cx="1338773" cy="24079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संवहन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65"/>
          <p:cNvSpPr/>
          <p:nvPr/>
        </p:nvSpPr>
        <p:spPr>
          <a:xfrm>
            <a:off x="4828842" y="4316662"/>
            <a:ext cx="1619915" cy="26486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ठंडा अणु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5"/>
          <p:cNvSpPr/>
          <p:nvPr/>
        </p:nvSpPr>
        <p:spPr>
          <a:xfrm>
            <a:off x="11143412" y="3461256"/>
            <a:ext cx="1005840" cy="26486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ठंडा अणु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5"/>
          <p:cNvSpPr/>
          <p:nvPr/>
        </p:nvSpPr>
        <p:spPr>
          <a:xfrm>
            <a:off x="11318033" y="4805266"/>
            <a:ext cx="838953" cy="3848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ऊष्मा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077" y="1162081"/>
            <a:ext cx="6833684" cy="566970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3" name="Google Shape;353;p66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47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6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3368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6"/>
          <p:cNvSpPr txBox="1"/>
          <p:nvPr/>
        </p:nvSpPr>
        <p:spPr>
          <a:xfrm>
            <a:off x="456048" y="2239362"/>
            <a:ext cx="4886561" cy="340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2720" marR="0" lvl="0" indent="-34272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न तो चालन है और न ही संवहन,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ये गर्म वस्तु से निकलने वाली गर्म किरणें हैं।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20" marR="0" lvl="0" indent="-149680" algn="just" rtl="0"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6"/>
          <p:cNvSpPr/>
          <p:nvPr/>
        </p:nvSpPr>
        <p:spPr>
          <a:xfrm>
            <a:off x="456048" y="1320279"/>
            <a:ext cx="3534983" cy="71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विकिरण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रेडिएसन</a:t>
            </a:r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</a:t>
            </a:r>
            <a:endParaRPr sz="4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66"/>
          <p:cNvSpPr/>
          <p:nvPr/>
        </p:nvSpPr>
        <p:spPr>
          <a:xfrm>
            <a:off x="5377112" y="1836449"/>
            <a:ext cx="1781907" cy="3877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विकिरण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Google Shape;362;p67"/>
          <p:cNvGraphicFramePr/>
          <p:nvPr/>
        </p:nvGraphicFramePr>
        <p:xfrm>
          <a:off x="1077109" y="995756"/>
          <a:ext cx="10103750" cy="5783550"/>
        </p:xfrm>
        <a:graphic>
          <a:graphicData uri="http://schemas.openxmlformats.org/drawingml/2006/table">
            <a:tbl>
              <a:tblPr>
                <a:noFill/>
                <a:tableStyleId>{B5588E42-C261-49C3-947A-C6E5D99978FA}</a:tableStyleId>
              </a:tblPr>
              <a:tblGrid>
                <a:gridCol w="15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आग के प्रकार</a:t>
                      </a:r>
                      <a:endParaRPr sz="3600" b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825" marR="818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श्रेणी-ए</a:t>
                      </a:r>
                      <a:endParaRPr sz="2800" b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10650" marR="110650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8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श्रेणी -बी</a:t>
                      </a:r>
                      <a:endParaRPr sz="2800" b="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श्रेणी-सी</a:t>
                      </a:r>
                      <a:endParaRPr sz="2800" b="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श्रेणी -डी</a:t>
                      </a:r>
                      <a:endParaRPr sz="2800" b="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श्रेणी -के</a:t>
                      </a:r>
                      <a:endParaRPr sz="2800" b="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37025" marR="37025" marT="50300" marB="50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3" name="Google Shape;363;p67"/>
          <p:cNvSpPr/>
          <p:nvPr/>
        </p:nvSpPr>
        <p:spPr>
          <a:xfrm>
            <a:off x="3312365" y="1632473"/>
            <a:ext cx="7586205" cy="956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साधारण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ज्वलनशील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पदार्थ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लकड़ी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कपड़ा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कागज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प्लास्टिक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। 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67"/>
          <p:cNvSpPr/>
          <p:nvPr/>
        </p:nvSpPr>
        <p:spPr>
          <a:xfrm>
            <a:off x="3358742" y="2658493"/>
            <a:ext cx="7474992" cy="10672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ज्वलनशील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दहनशील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तरल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पदार्थ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गैसें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ग्रीस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गैसोलीन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। 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67"/>
          <p:cNvSpPr/>
          <p:nvPr/>
        </p:nvSpPr>
        <p:spPr>
          <a:xfrm>
            <a:off x="3376444" y="3750036"/>
            <a:ext cx="7367995" cy="10672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hi-IN" sz="2800" dirty="0">
                <a:latin typeface="Open Sans"/>
                <a:ea typeface="Open Sans"/>
                <a:cs typeface="Open Sans"/>
                <a:sym typeface="Open Sans"/>
              </a:rPr>
              <a:t>विद्युत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उपकरण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जैसे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स्विच,पैनल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बक्से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2800" dirty="0">
                <a:latin typeface="Open Sans"/>
                <a:ea typeface="Open Sans"/>
                <a:cs typeface="Open Sans"/>
                <a:sym typeface="Open Sans"/>
              </a:rPr>
              <a:t>अन्य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बिजली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उपकरण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।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67"/>
          <p:cNvSpPr/>
          <p:nvPr/>
        </p:nvSpPr>
        <p:spPr>
          <a:xfrm>
            <a:off x="3389064" y="4721476"/>
            <a:ext cx="7474465" cy="10650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दहनशील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धातुएँ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मैग्नीशियम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सोडियम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निकल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पोटेशियम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टाइटेनियम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। 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67"/>
          <p:cNvSpPr/>
          <p:nvPr/>
        </p:nvSpPr>
        <p:spPr>
          <a:xfrm>
            <a:off x="3437601" y="5982929"/>
            <a:ext cx="7306838" cy="5716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रसोई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में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आग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खाना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पकाने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का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तेल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वसा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फ्रायर</a:t>
            </a:r>
            <a:r>
              <a:rPr lang="en-US" sz="2800" dirty="0">
                <a:latin typeface="Open Sans"/>
                <a:ea typeface="Open Sans"/>
                <a:cs typeface="Open Sans"/>
                <a:sym typeface="Open Sans"/>
              </a:rPr>
              <a:t> ।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67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56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7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3034" y="40928"/>
            <a:ext cx="1079640" cy="100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8"/>
          <p:cNvSpPr/>
          <p:nvPr/>
        </p:nvSpPr>
        <p:spPr>
          <a:xfrm>
            <a:off x="-60520" y="1143000"/>
            <a:ext cx="5578046" cy="1486080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txBody>
          <a:bodyPr spcFirstLastPara="1" wrap="square" lIns="101500" tIns="50750" rIns="101500" bIns="507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आग बुझाने का यंत्र</a:t>
            </a:r>
            <a:endParaRPr sz="3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68"/>
          <p:cNvSpPr/>
          <p:nvPr/>
        </p:nvSpPr>
        <p:spPr>
          <a:xfrm>
            <a:off x="5651007" y="2417836"/>
            <a:ext cx="6288017" cy="317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0" tIns="50750" rIns="101500" bIns="507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अग्निशामक यंत्र एक सक्रिय सुरक्षा उपकरण है, जिसका उपयोग अक्सर आपातकालीन स्थिति में छोटी आग को बुझाने या नियंत्रित करने के लिए किया जाता है।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718" y="2658579"/>
            <a:ext cx="1904760" cy="4149090"/>
          </a:xfrm>
          <a:prstGeom prst="rect">
            <a:avLst/>
          </a:prstGeom>
          <a:noFill/>
          <a:ln>
            <a:noFill/>
          </a:ln>
          <a:effectLst>
            <a:outerShdw dist="107932" dir="2700000">
              <a:srgbClr val="EEECE1"/>
            </a:outerShdw>
          </a:effectLst>
        </p:spPr>
      </p:pic>
      <p:pic>
        <p:nvPicPr>
          <p:cNvPr id="377" name="Google Shape;377;p68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20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8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4207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9"/>
          <p:cNvSpPr/>
          <p:nvPr/>
        </p:nvSpPr>
        <p:spPr>
          <a:xfrm>
            <a:off x="2743320" y="26217"/>
            <a:ext cx="68450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9" b="1" u="sng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अग्निशामक यंत्र की शारीरिक रचना</a:t>
            </a:r>
            <a:endParaRPr sz="3759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4" name="Google Shape;384;p69"/>
          <p:cNvCxnSpPr/>
          <p:nvPr/>
        </p:nvCxnSpPr>
        <p:spPr>
          <a:xfrm rot="10800000">
            <a:off x="7094640" y="5537160"/>
            <a:ext cx="1915920" cy="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5" name="Google Shape;385;p69"/>
          <p:cNvCxnSpPr/>
          <p:nvPr/>
        </p:nvCxnSpPr>
        <p:spPr>
          <a:xfrm rot="10800000" flipH="1">
            <a:off x="4135440" y="5989320"/>
            <a:ext cx="1509840" cy="31572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386" name="Google Shape;38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800" y="1422360"/>
            <a:ext cx="1782720" cy="5183280"/>
          </a:xfrm>
          <a:prstGeom prst="rect">
            <a:avLst/>
          </a:prstGeom>
          <a:noFill/>
          <a:ln>
            <a:noFill/>
          </a:ln>
          <a:effectLst>
            <a:outerShdw dist="107932" dir="2700000">
              <a:srgbClr val="EEECE1"/>
            </a:outerShdw>
          </a:effectLst>
        </p:spPr>
      </p:pic>
      <p:cxnSp>
        <p:nvCxnSpPr>
          <p:cNvPr id="387" name="Google Shape;387;p69"/>
          <p:cNvCxnSpPr/>
          <p:nvPr/>
        </p:nvCxnSpPr>
        <p:spPr>
          <a:xfrm flipH="1">
            <a:off x="6713400" y="1735200"/>
            <a:ext cx="1764000" cy="59508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8" name="Google Shape;388;p69"/>
          <p:cNvCxnSpPr/>
          <p:nvPr/>
        </p:nvCxnSpPr>
        <p:spPr>
          <a:xfrm>
            <a:off x="4059120" y="1650960"/>
            <a:ext cx="2729160" cy="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9" name="Google Shape;389;p69"/>
          <p:cNvCxnSpPr/>
          <p:nvPr/>
        </p:nvCxnSpPr>
        <p:spPr>
          <a:xfrm rot="10800000" flipH="1">
            <a:off x="4059120" y="3516430"/>
            <a:ext cx="1469028" cy="361259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90" name="Google Shape;390;p69"/>
          <p:cNvCxnSpPr/>
          <p:nvPr/>
        </p:nvCxnSpPr>
        <p:spPr>
          <a:xfrm>
            <a:off x="4150920" y="5309420"/>
            <a:ext cx="1570320" cy="22774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91" name="Google Shape;391;p69"/>
          <p:cNvCxnSpPr/>
          <p:nvPr/>
        </p:nvCxnSpPr>
        <p:spPr>
          <a:xfrm rot="10800000">
            <a:off x="7094280" y="2413080"/>
            <a:ext cx="1782720" cy="54000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92" name="Google Shape;392;p69"/>
          <p:cNvCxnSpPr/>
          <p:nvPr/>
        </p:nvCxnSpPr>
        <p:spPr>
          <a:xfrm rot="10800000" flipH="1">
            <a:off x="4287720" y="2026800"/>
            <a:ext cx="2271960" cy="46836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93" name="Google Shape;393;p69"/>
          <p:cNvCxnSpPr/>
          <p:nvPr/>
        </p:nvCxnSpPr>
        <p:spPr>
          <a:xfrm rot="10800000">
            <a:off x="6481560" y="4307040"/>
            <a:ext cx="2376360" cy="1584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94" name="Google Shape;394;p69"/>
          <p:cNvSpPr/>
          <p:nvPr/>
        </p:nvSpPr>
        <p:spPr>
          <a:xfrm>
            <a:off x="2288749" y="3601764"/>
            <a:ext cx="1741566" cy="4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डिस्चार्ज नली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69"/>
          <p:cNvSpPr/>
          <p:nvPr/>
        </p:nvSpPr>
        <p:spPr>
          <a:xfrm>
            <a:off x="2177013" y="5071686"/>
            <a:ext cx="1981888" cy="4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डिस्चार्ज नोजल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69"/>
          <p:cNvSpPr/>
          <p:nvPr/>
        </p:nvSpPr>
        <p:spPr>
          <a:xfrm>
            <a:off x="2329763" y="6148440"/>
            <a:ext cx="1741566" cy="4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डिस्चार्ज छिद्र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69"/>
          <p:cNvSpPr/>
          <p:nvPr/>
        </p:nvSpPr>
        <p:spPr>
          <a:xfrm>
            <a:off x="9036840" y="5386320"/>
            <a:ext cx="1645560" cy="4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शरीर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ढाँचा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69"/>
          <p:cNvSpPr/>
          <p:nvPr/>
        </p:nvSpPr>
        <p:spPr>
          <a:xfrm>
            <a:off x="8727961" y="4167360"/>
            <a:ext cx="1441804" cy="4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डाटा प्लेट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69"/>
          <p:cNvSpPr/>
          <p:nvPr/>
        </p:nvSpPr>
        <p:spPr>
          <a:xfrm>
            <a:off x="8886560" y="2834851"/>
            <a:ext cx="1782719" cy="4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कैरिंग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हैंडल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69"/>
          <p:cNvSpPr/>
          <p:nvPr/>
        </p:nvSpPr>
        <p:spPr>
          <a:xfrm>
            <a:off x="8381280" y="1347840"/>
            <a:ext cx="3583609" cy="119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दबाव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गेज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(CO₂ </a:t>
            </a:r>
            <a:r>
              <a:rPr lang="en-US" sz="2400" i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अग्निशामक</a:t>
            </a:r>
            <a:r>
              <a:rPr lang="en-US" sz="2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यंत्र</a:t>
            </a:r>
            <a:r>
              <a:rPr lang="en-US" sz="2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पर</a:t>
            </a:r>
            <a:r>
              <a:rPr lang="en-US" sz="2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i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नहीं</a:t>
            </a:r>
            <a:r>
              <a:rPr lang="en-US" sz="2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400" i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होता</a:t>
            </a:r>
            <a:r>
              <a:rPr lang="en-US" sz="2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है</a:t>
            </a:r>
            <a:r>
              <a:rPr lang="en-US" sz="2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69"/>
          <p:cNvSpPr/>
          <p:nvPr/>
        </p:nvSpPr>
        <p:spPr>
          <a:xfrm>
            <a:off x="2089921" y="1500120"/>
            <a:ext cx="1861662" cy="4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डिस्चार्ज लीवर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69"/>
          <p:cNvSpPr/>
          <p:nvPr/>
        </p:nvSpPr>
        <p:spPr>
          <a:xfrm>
            <a:off x="519547" y="2294076"/>
            <a:ext cx="3814698" cy="4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डिस्चार्ज लॉकिंग पिन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और सील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3" name="Google Shape;403;p69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17" y="460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9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3198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5740000" y="830704"/>
            <a:ext cx="6085332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भूखा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मारना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क्षेत्र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बिना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जली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हुई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सामग्री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हटा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देना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गला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दबाना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lvl="0"/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वाले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क्षेत्र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ऑक्सीजन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आपूर्ति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बंद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देना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</a:rPr>
              <a:t>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ठंडा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करना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जलती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हुई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सामग्री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क्षेत्र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से,गर्मी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हटा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देना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70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1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70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3364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0"/>
          <p:cNvSpPr/>
          <p:nvPr/>
        </p:nvSpPr>
        <p:spPr>
          <a:xfrm>
            <a:off x="111732" y="2424511"/>
            <a:ext cx="5466832" cy="15102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अग्निशमन</a:t>
            </a:r>
            <a:r>
              <a:rPr lang="en-US" sz="36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के</a:t>
            </a:r>
            <a:r>
              <a:rPr lang="en-US" sz="36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36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सिद्धांत</a:t>
            </a:r>
            <a:endParaRPr sz="36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1"/>
          <p:cNvSpPr txBox="1"/>
          <p:nvPr/>
        </p:nvSpPr>
        <p:spPr>
          <a:xfrm>
            <a:off x="5428121" y="768893"/>
            <a:ext cx="6761332" cy="495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केवल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श्रेणी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“ए”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लीटर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पानी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एक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मिनट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तक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डिस्चार्ज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समय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क्षमता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जांच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लिए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देखने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वाला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दबाव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गेज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लगा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हुआ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30-40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फीट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तक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अधिकतम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प्रभावी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सीमा</a:t>
            </a:r>
            <a:r>
              <a:rPr lang="en-US" sz="3200" dirty="0">
                <a:solidFill>
                  <a:schemeClr val="dk1"/>
                </a:solidFill>
              </a:rPr>
              <a:t> I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आवश्यकतानुसार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शुरू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बंद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किया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सकता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जलती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हुई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सामग्री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ज्वलन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बिंदु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नीचे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1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ठंडा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बुझाता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3543480"/>
            <a:ext cx="1096920" cy="266688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1"/>
          <p:cNvSpPr/>
          <p:nvPr/>
        </p:nvSpPr>
        <p:spPr>
          <a:xfrm>
            <a:off x="5663343" y="103118"/>
            <a:ext cx="3350027" cy="64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दबावयुक्त</a:t>
            </a:r>
            <a:r>
              <a:rPr lang="en-US" sz="36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जल</a:t>
            </a:r>
            <a:endParaRPr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0" name="Google Shape;420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080" y="3265560"/>
            <a:ext cx="1889280" cy="350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1" descr="A logo with text on it  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86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71" descr="C:\Users\Acer\Downloads\WhatsApp Image 2025-09-04 at 17.24.38 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53366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1"/>
          <p:cNvSpPr/>
          <p:nvPr/>
        </p:nvSpPr>
        <p:spPr>
          <a:xfrm>
            <a:off x="255776" y="1393240"/>
            <a:ext cx="5101568" cy="6485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अग्निशामक यंत्रों के प्रकार</a:t>
            </a:r>
            <a:endParaRPr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2"/>
          <p:cNvSpPr txBox="1"/>
          <p:nvPr/>
        </p:nvSpPr>
        <p:spPr>
          <a:xfrm>
            <a:off x="5293011" y="1945774"/>
            <a:ext cx="6822759" cy="450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श्रेणी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dirty="0">
                <a:solidFill>
                  <a:schemeClr val="dk1"/>
                </a:solidFill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just">
              <a:spcBef>
                <a:spcPts val="14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2.5-10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पौंड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</a:t>
            </a:r>
            <a:r>
              <a:rPr lang="en-US" sz="32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(08-30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सेकंड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तक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डिस्चार्ज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समय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r>
              <a:rPr lang="en-US" sz="3200" i="1" dirty="0">
                <a:solidFill>
                  <a:schemeClr val="dk1"/>
                </a:solidFill>
              </a:rPr>
              <a:t> I</a:t>
            </a:r>
            <a:endParaRPr dirty="0"/>
          </a:p>
          <a:p>
            <a:pPr marL="457200" marR="0" lvl="0" indent="-4572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सत्यापित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भार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क्षमता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नापने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यंत्र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दबाव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गेज</a:t>
            </a:r>
            <a:r>
              <a:rPr lang="en-US" sz="3200" i="1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नहीं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लगा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हुआ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3-8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फीट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अधिकतम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प्रभावी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सीमा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जलती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हुई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सामग्री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गला</a:t>
            </a:r>
            <a:r>
              <a:rPr lang="en-US" sz="3200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दबा</a:t>
            </a:r>
            <a:r>
              <a:rPr lang="en-US" sz="3200" i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बुझाता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just" rtl="0">
              <a:spcBef>
                <a:spcPts val="12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2"/>
          <p:cNvSpPr/>
          <p:nvPr/>
        </p:nvSpPr>
        <p:spPr>
          <a:xfrm>
            <a:off x="5643814" y="433850"/>
            <a:ext cx="4821120" cy="64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कार्बन</a:t>
            </a:r>
            <a:r>
              <a:rPr lang="en-US" sz="36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डाइऑक्साइड</a:t>
            </a:r>
            <a:r>
              <a:rPr lang="en-US" sz="36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(CO</a:t>
            </a:r>
            <a:r>
              <a:rPr lang="en-US" sz="3600" b="1" baseline="-25000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6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Google Shape;43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920" y="2906640"/>
            <a:ext cx="1371600" cy="349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2906640"/>
            <a:ext cx="1828800" cy="349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72" descr="A logo with text on it  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52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72" descr="C:\Users\Acer\Downloads\WhatsApp Image 2025-09-04 at 17.24.38 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43530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2"/>
          <p:cNvSpPr/>
          <p:nvPr/>
        </p:nvSpPr>
        <p:spPr>
          <a:xfrm>
            <a:off x="349357" y="1093808"/>
            <a:ext cx="4563999" cy="1202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अग्निशामक यंत्र के प्रकार</a:t>
            </a: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lang="en-US" sz="2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(लगातार)</a:t>
            </a:r>
            <a:endParaRPr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3"/>
          <p:cNvSpPr txBox="1"/>
          <p:nvPr/>
        </p:nvSpPr>
        <p:spPr>
          <a:xfrm>
            <a:off x="118104" y="1447920"/>
            <a:ext cx="5364580" cy="83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अग्निशामक यंत्र के प्रकार</a:t>
            </a:r>
            <a:r>
              <a:rPr lang="en-US" sz="4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lang="en-US" sz="28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(लगातार)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73"/>
          <p:cNvSpPr txBox="1"/>
          <p:nvPr/>
        </p:nvSpPr>
        <p:spPr>
          <a:xfrm>
            <a:off x="5351536" y="1187243"/>
            <a:ext cx="6805605" cy="510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श्रेणी “ए”, “बी”, या “सी” की  आग I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2.5-20 पौंड सूखा रसायन</a:t>
            </a:r>
            <a:r>
              <a:rPr lang="en-US" sz="3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(अमोनियम फॉस्फेट</a:t>
            </a: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सोडियम बाइकार्बोनेट या पोटेशियम बाइकार्बोनेट</a:t>
            </a:r>
            <a:r>
              <a:rPr lang="en-US" sz="3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       </a:t>
            </a:r>
            <a:endParaRPr/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8-25 सेकंड डिस्चार्ज समय I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क्षमता की जांच के लिए देखने वाला  दबाव गेज लगा हुआ है I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5-20 फीट अधिकतम प्रभावी सीमा I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जलती हुई सामग्री का </a:t>
            </a:r>
            <a:r>
              <a:rPr lang="en-US" sz="320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गला दबा </a:t>
            </a:r>
            <a:r>
              <a:rPr lang="en-US" sz="3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 बुझाता है I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3"/>
          <p:cNvSpPr/>
          <p:nvPr/>
        </p:nvSpPr>
        <p:spPr>
          <a:xfrm>
            <a:off x="5945940" y="335353"/>
            <a:ext cx="5105520" cy="64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बहुउद्देशीय सूखा रसायन</a:t>
            </a:r>
            <a:endParaRPr sz="36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2" name="Google Shape;44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429000"/>
            <a:ext cx="1449360" cy="312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080" y="3429000"/>
            <a:ext cx="1828800" cy="312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3" descr="A logo with text on it  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83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3" descr="C:\Users\Acer\Downloads\WhatsApp Image 2025-09-04 at 17.24.38 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73028" y="21264"/>
            <a:ext cx="1079640" cy="100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6"/>
          <p:cNvSpPr txBox="1">
            <a:spLocks noGrp="1"/>
          </p:cNvSpPr>
          <p:nvPr>
            <p:ph type="title"/>
          </p:nvPr>
        </p:nvSpPr>
        <p:spPr>
          <a:xfrm>
            <a:off x="1491069" y="2548457"/>
            <a:ext cx="183894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en-US" sz="5400" b="1" u="sng">
                <a:solidFill>
                  <a:srgbClr val="C00000"/>
                </a:solidFill>
              </a:rPr>
              <a:t>आग</a:t>
            </a:r>
            <a:endParaRPr sz="5400" b="1" u="sng">
              <a:solidFill>
                <a:srgbClr val="C00000"/>
              </a:solidFill>
            </a:endParaRPr>
          </a:p>
        </p:txBody>
      </p:sp>
      <p:sp>
        <p:nvSpPr>
          <p:cNvPr id="254" name="Google Shape;254;p56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55" name="Google Shape;255;p56"/>
          <p:cNvSpPr txBox="1"/>
          <p:nvPr/>
        </p:nvSpPr>
        <p:spPr>
          <a:xfrm>
            <a:off x="5867412" y="1656475"/>
            <a:ext cx="600259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परिभाषा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:-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ईं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ऊष्मा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ऑक्सीजन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बीच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वाली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एक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रासायनिक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श्रृंखला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अभिक्रिया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जो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ऊष्मा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प्रकाश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उत्सर्जन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साथ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होती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56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6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4"/>
          <p:cNvSpPr txBox="1"/>
          <p:nvPr/>
        </p:nvSpPr>
        <p:spPr>
          <a:xfrm>
            <a:off x="287065" y="1407163"/>
            <a:ext cx="5644773" cy="12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अग्निशामक यंत्र के प्रकार</a:t>
            </a:r>
            <a:r>
              <a:rPr lang="en-US" sz="4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74"/>
          <p:cNvSpPr txBox="1"/>
          <p:nvPr/>
        </p:nvSpPr>
        <p:spPr>
          <a:xfrm>
            <a:off x="5593532" y="1317283"/>
            <a:ext cx="6412407" cy="472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30861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मैग्नीशियम, टाइटेनियम, ज़िरकोनियम, सोडियम और पोटेशियम जैसी धातुओं से जुड़ी आग पर इसका उपयोग किया जाता है।</a:t>
            </a:r>
            <a:endParaRPr/>
          </a:p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30861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अन्य प्रकार की आग पर उपयोग के लिए न तो कोई रेटिंग दी गई है और न ही कोई बहुउद्देशीय रेटिंग ।</a:t>
            </a:r>
            <a:endParaRPr/>
          </a:p>
        </p:txBody>
      </p:sp>
      <p:pic>
        <p:nvPicPr>
          <p:cNvPr id="452" name="Google Shape;45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920" y="2819520"/>
            <a:ext cx="152388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680" y="5181480"/>
            <a:ext cx="1524240" cy="13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680" y="4000680"/>
            <a:ext cx="152424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3680" y="2819520"/>
            <a:ext cx="152424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4" descr="A logo with text on it  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744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74" descr="C:\Users\Acer\Downloads\WhatsApp Image 2025-09-04 at 17.24.38 (3).jpe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23871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4"/>
          <p:cNvSpPr txBox="1"/>
          <p:nvPr/>
        </p:nvSpPr>
        <p:spPr>
          <a:xfrm>
            <a:off x="6018814" y="1300001"/>
            <a:ext cx="28484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धातु की आग</a:t>
            </a:r>
            <a:endParaRPr sz="3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5"/>
          <p:cNvSpPr txBox="1"/>
          <p:nvPr/>
        </p:nvSpPr>
        <p:spPr>
          <a:xfrm>
            <a:off x="5283454" y="1631652"/>
            <a:ext cx="6693865" cy="384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 indent="-3086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ऑपरेटर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हाथ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पकड़ने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वाली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डंडी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सुरक्षित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दूरी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रखें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457200" marR="0" lvl="1" indent="-3086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कम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पीएच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वाला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गीला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रासायनिक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एजेंट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धुंध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निर्वहन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उपकरण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ठंडा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करते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समय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तेल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छींटे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फिर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भड़कने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रोकने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मदद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करता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457200" marR="0" lvl="1" indent="-3086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विधिपूर्वक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अग्निशमन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एजेंट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457200" marR="0" lvl="1" indent="-3086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सभी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खाना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पकाने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उपकरणों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उपयोग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लिए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75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7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5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3370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5"/>
          <p:cNvSpPr txBox="1"/>
          <p:nvPr/>
        </p:nvSpPr>
        <p:spPr>
          <a:xfrm>
            <a:off x="165194" y="2155785"/>
            <a:ext cx="50380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अग्निशामक यंत्र के प्रकार</a:t>
            </a: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75"/>
          <p:cNvSpPr txBox="1"/>
          <p:nvPr/>
        </p:nvSpPr>
        <p:spPr>
          <a:xfrm>
            <a:off x="5496238" y="847716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रसोई के तेल और ग्रीस की आग</a:t>
            </a:r>
            <a:endParaRPr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6"/>
          <p:cNvSpPr txBox="1"/>
          <p:nvPr/>
        </p:nvSpPr>
        <p:spPr>
          <a:xfrm>
            <a:off x="579740" y="1229820"/>
            <a:ext cx="11413041" cy="37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रोकथाम और</a:t>
            </a:r>
            <a:br>
              <a:rPr lang="en-US" sz="9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आग पर नियंत्रण</a:t>
            </a:r>
            <a:endParaRPr sz="9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76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43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76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3365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7"/>
          <p:cNvSpPr txBox="1"/>
          <p:nvPr/>
        </p:nvSpPr>
        <p:spPr>
          <a:xfrm>
            <a:off x="5428240" y="1533954"/>
            <a:ext cx="6693865" cy="533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000"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खराब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गृह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व्यवस्था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342900" marR="0" lvl="0" indent="-14579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वि</a:t>
            </a:r>
            <a:r>
              <a:rPr lang="hi-I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द्यु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तीय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342900" marR="0" lvl="0" indent="-14579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लापरवाही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धूम्रपान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342900" marR="0" lvl="0" indent="-14579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मशीनरी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खराब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रखरखाव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जैसे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यांत्रिक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ऊष्मा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गर्म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तेल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  </a:t>
            </a:r>
            <a:endParaRPr dirty="0"/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लुब्रिकेंट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रिसाव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  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77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13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7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3700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7"/>
          <p:cNvSpPr/>
          <p:nvPr/>
        </p:nvSpPr>
        <p:spPr>
          <a:xfrm>
            <a:off x="86447" y="2786767"/>
            <a:ext cx="5522439" cy="6485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आग लगने के सामान्य कारण</a:t>
            </a:r>
            <a:endParaRPr sz="3600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8"/>
          <p:cNvSpPr txBox="1"/>
          <p:nvPr/>
        </p:nvSpPr>
        <p:spPr>
          <a:xfrm>
            <a:off x="5345389" y="933062"/>
            <a:ext cx="6389599" cy="5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खतरनाक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रसायनों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गैसों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असुरक्षित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संचालन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25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भाप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गैस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और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ईंधन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जाने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वाली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पाइपलाइनों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समय</a:t>
            </a:r>
            <a:r>
              <a:rPr lang="en-US" sz="3200" dirty="0" err="1">
                <a:solidFill>
                  <a:schemeClr val="dk1"/>
                </a:solidFill>
              </a:rPr>
              <a:t>-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समय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रख</a:t>
            </a:r>
            <a:r>
              <a:rPr lang="en-US" sz="3200" dirty="0" err="1">
                <a:solidFill>
                  <a:schemeClr val="dk1"/>
                </a:solidFill>
              </a:rPr>
              <a:t>-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रखाव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अभाव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अग्नि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सुरक्षा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प्रणालियों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बारे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जागरूकता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कमी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अग्निशमन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जन-शक्ति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खराब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प्रशिक्षण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dirty="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78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9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78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3703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78"/>
          <p:cNvSpPr txBox="1"/>
          <p:nvPr/>
        </p:nvSpPr>
        <p:spPr>
          <a:xfrm>
            <a:off x="119769" y="2706016"/>
            <a:ext cx="55418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आग लगने के सामान्य कारण</a:t>
            </a:r>
            <a:endParaRPr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9"/>
          <p:cNvSpPr txBox="1"/>
          <p:nvPr/>
        </p:nvSpPr>
        <p:spPr>
          <a:xfrm>
            <a:off x="5422320" y="1019616"/>
            <a:ext cx="691734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व्यवस्था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अच्छा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रखना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endParaRPr dirty="0"/>
          </a:p>
          <a:p>
            <a:pPr marL="342900" marR="0" lvl="0" indent="-1549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मशीनरी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नियमित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देखभाल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समय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समय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लुब्रीकेसन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ध्यान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रखना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।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मानक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कार्य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पद्धतियाँ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अभ्यास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अग्नि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सुरक्षा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प्रणालियों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अच्छे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रख-रखाव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49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कार्मिकों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प्रशिक्षण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79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79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3034" y="40928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79"/>
          <p:cNvSpPr/>
          <p:nvPr/>
        </p:nvSpPr>
        <p:spPr>
          <a:xfrm>
            <a:off x="552954" y="2133720"/>
            <a:ext cx="4333784" cy="6485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आग से बचाव के सुझाव</a:t>
            </a:r>
            <a:endParaRPr sz="3600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0"/>
          <p:cNvSpPr txBox="1"/>
          <p:nvPr/>
        </p:nvSpPr>
        <p:spPr>
          <a:xfrm>
            <a:off x="5831393" y="1642671"/>
            <a:ext cx="3651199" cy="32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000"/>
          </a:bodyPr>
          <a:lstStyle/>
          <a:p>
            <a:pPr marL="342720" marR="0" lvl="0" indent="-14561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रुको 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39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गिरो 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39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लुढ़को  (रोल)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80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80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3700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80"/>
          <p:cNvSpPr/>
          <p:nvPr/>
        </p:nvSpPr>
        <p:spPr>
          <a:xfrm>
            <a:off x="1275614" y="2757831"/>
            <a:ext cx="3200400" cy="6485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दौड़ना नहीं है !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1"/>
          <p:cNvSpPr txBox="1"/>
          <p:nvPr/>
        </p:nvSpPr>
        <p:spPr>
          <a:xfrm>
            <a:off x="2745541" y="2262664"/>
            <a:ext cx="6400800" cy="18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कोई सवाल ?</a:t>
            </a:r>
            <a:endParaRPr sz="7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81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18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2362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2"/>
          <p:cNvSpPr/>
          <p:nvPr/>
        </p:nvSpPr>
        <p:spPr>
          <a:xfrm>
            <a:off x="2261300" y="2138396"/>
            <a:ext cx="7239240" cy="15242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600" cap="flat" cmpd="sng">
                  <a:solidFill>
                    <a:srgbClr val="EAEAEA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C00000"/>
                </a:solidFill>
                <a:latin typeface="Corsiva"/>
              </a:rPr>
              <a:t>धन्यवाद</a:t>
            </a:r>
          </a:p>
        </p:txBody>
      </p:sp>
      <p:pic>
        <p:nvPicPr>
          <p:cNvPr id="522" name="Google Shape;522;p82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2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2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196" y="50760"/>
            <a:ext cx="1079640" cy="100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7"/>
          <p:cNvSpPr txBox="1">
            <a:spLocks noGrp="1"/>
          </p:cNvSpPr>
          <p:nvPr>
            <p:ph type="ctrTitle"/>
          </p:nvPr>
        </p:nvSpPr>
        <p:spPr>
          <a:xfrm>
            <a:off x="453655" y="930398"/>
            <a:ext cx="3812458" cy="151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C00000"/>
                </a:solidFill>
              </a:rPr>
              <a:t>अग्नि त्रिकोण</a:t>
            </a:r>
            <a:r>
              <a:rPr lang="en-US" sz="4800" b="1">
                <a:solidFill>
                  <a:srgbClr val="C00000"/>
                </a:solidFill>
              </a:rPr>
              <a:t> 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263" name="Google Shape;263;p57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64" name="Google Shape;264;p57"/>
          <p:cNvSpPr txBox="1"/>
          <p:nvPr/>
        </p:nvSpPr>
        <p:spPr>
          <a:xfrm>
            <a:off x="5355890" y="1142329"/>
            <a:ext cx="6819162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अग्नि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अस्तित्व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लिए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निम्नलिखित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चार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तत्वों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एक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ही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समय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उपस्थित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अनिवार्य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3200" b="1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9125" marR="0" lvl="1" indent="-238125" algn="just" rtl="0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पर्याप्त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मात्रा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ऑक्सीजन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दहन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जलन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बनाये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रखने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लिए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9125" marR="0" lvl="1" indent="-238125" algn="just" rtl="0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पर्याप्त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मात्रा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ताप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पदार्थ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उसके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प्रज्वलन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तापमान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तक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बढ़ाने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लिए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endParaRPr dirty="0"/>
          </a:p>
          <a:p>
            <a:pPr marL="619125" marR="0" lvl="1" indent="-238125" algn="just" rtl="0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किसी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प्रकार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ईं</a:t>
            </a:r>
            <a:r>
              <a:rPr lang="en-US" sz="32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ज्वलनशील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पदार्थ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619125" lvl="1" indent="-238125" algn="just">
              <a:spcBef>
                <a:spcPts val="640"/>
              </a:spcBef>
              <a:buClr>
                <a:srgbClr val="0066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और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रासायनिक</a:t>
            </a:r>
            <a:r>
              <a:rPr lang="en-US" sz="3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प्रक्रिया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यही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है</a:t>
            </a:r>
            <a:r>
              <a:rPr lang="en-US" sz="3200" dirty="0">
                <a:solidFill>
                  <a:schemeClr val="dk1"/>
                </a:solidFill>
              </a:rPr>
              <a:t> I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57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7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7" descr="The fire triangle.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6492" y="2653972"/>
            <a:ext cx="2972360" cy="297966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7"/>
          <p:cNvSpPr/>
          <p:nvPr/>
        </p:nvSpPr>
        <p:spPr>
          <a:xfrm rot="-3829713">
            <a:off x="1082313" y="3974315"/>
            <a:ext cx="1480861" cy="281552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00B0F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ऑक्सीजन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7"/>
          <p:cNvSpPr/>
          <p:nvPr/>
        </p:nvSpPr>
        <p:spPr>
          <a:xfrm rot="3772177">
            <a:off x="2267660" y="3990752"/>
            <a:ext cx="1107273" cy="229943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ऊष्मा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7"/>
          <p:cNvSpPr/>
          <p:nvPr/>
        </p:nvSpPr>
        <p:spPr>
          <a:xfrm>
            <a:off x="1850949" y="5190731"/>
            <a:ext cx="1006612" cy="278231"/>
          </a:xfrm>
          <a:prstGeom prst="rect">
            <a:avLst/>
          </a:prstGeom>
          <a:solidFill>
            <a:srgbClr val="760000"/>
          </a:solidFill>
          <a:ln w="25400" cap="flat" cmpd="sng">
            <a:solidFill>
              <a:srgbClr val="99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ईंधन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8"/>
          <p:cNvSpPr txBox="1"/>
          <p:nvPr/>
        </p:nvSpPr>
        <p:spPr>
          <a:xfrm>
            <a:off x="508878" y="2421152"/>
            <a:ext cx="40688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जलना/दहन के </a:t>
            </a:r>
            <a:r>
              <a:rPr lang="en-US" sz="36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तीन प्रगतिशील</a:t>
            </a:r>
            <a:r>
              <a:rPr lang="en-US" sz="36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चरण</a:t>
            </a:r>
            <a:endParaRPr/>
          </a:p>
        </p:txBody>
      </p:sp>
      <p:sp>
        <p:nvSpPr>
          <p:cNvPr id="276" name="Google Shape;276;p58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277" name="Google Shape;277;p58"/>
          <p:cNvSpPr txBox="1"/>
          <p:nvPr/>
        </p:nvSpPr>
        <p:spPr>
          <a:xfrm>
            <a:off x="5507303" y="1787974"/>
            <a:ext cx="543477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शुरुआत का चरण 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स्वतंत्र रूप से दहन का चरण 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सुलगने का चरण I</a:t>
            </a:r>
            <a:endParaRPr/>
          </a:p>
        </p:txBody>
      </p:sp>
      <p:pic>
        <p:nvPicPr>
          <p:cNvPr id="278" name="Google Shape;278;p58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8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9"/>
          <p:cNvSpPr txBox="1">
            <a:spLocks noGrp="1"/>
          </p:cNvSpPr>
          <p:nvPr>
            <p:ph type="ctrTitle"/>
          </p:nvPr>
        </p:nvSpPr>
        <p:spPr>
          <a:xfrm>
            <a:off x="674246" y="2311378"/>
            <a:ext cx="4656622" cy="1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u="sng">
                <a:solidFill>
                  <a:srgbClr val="C00000"/>
                </a:solidFill>
              </a:rPr>
              <a:t>  शुरुआत का चरण</a:t>
            </a:r>
            <a:endParaRPr sz="3600" b="1" u="sng">
              <a:solidFill>
                <a:srgbClr val="C00000"/>
              </a:solidFill>
            </a:endParaRPr>
          </a:p>
        </p:txBody>
      </p:sp>
      <p:sp>
        <p:nvSpPr>
          <p:cNvPr id="285" name="Google Shape;285;p59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86" name="Google Shape;286;p59"/>
          <p:cNvSpPr txBox="1"/>
          <p:nvPr/>
        </p:nvSpPr>
        <p:spPr>
          <a:xfrm>
            <a:off x="5453474" y="174405"/>
            <a:ext cx="6673152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ऑक्सीजन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प्रचुर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मात्रा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203200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तापमान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उच्च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शिखर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तक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नहीं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बढ़ा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होनाI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साँस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लेना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मुश्किल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नहीं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अग्निशमन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आधार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पानी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	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सीधा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वायु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संचार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कोई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समस्या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नहीं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वाष्प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कम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उत्पन्न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59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9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0"/>
          <p:cNvSpPr txBox="1">
            <a:spLocks noGrp="1"/>
          </p:cNvSpPr>
          <p:nvPr>
            <p:ph type="ctrTitle"/>
          </p:nvPr>
        </p:nvSpPr>
        <p:spPr>
          <a:xfrm>
            <a:off x="-7514" y="2367910"/>
            <a:ext cx="6241131" cy="1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u="sng">
                <a:solidFill>
                  <a:srgbClr val="C00000"/>
                </a:solidFill>
              </a:rPr>
              <a:t>स्वतंत्र रूप से दहन का  चरण </a:t>
            </a:r>
            <a:endParaRPr/>
          </a:p>
        </p:txBody>
      </p:sp>
      <p:sp>
        <p:nvSpPr>
          <p:cNvPr id="294" name="Google Shape;294;p60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95" name="Google Shape;295;p60"/>
          <p:cNvSpPr txBox="1"/>
          <p:nvPr/>
        </p:nvSpPr>
        <p:spPr>
          <a:xfrm>
            <a:off x="5395784" y="1684818"/>
            <a:ext cx="6916339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 में अधिक ईंधन शामिल हो जाना I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ऑक्सीजन की आपूर्ति कम हो जाना I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ऊपरी क्षेत्रों में  ऊष्मा का जमा हो जाना I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सांस लेने में कठिनाई: मास्क की 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सिफारिश I</a:t>
            </a:r>
            <a:endParaRPr/>
          </a:p>
        </p:txBody>
      </p:sp>
      <p:pic>
        <p:nvPicPr>
          <p:cNvPr id="296" name="Google Shape;296;p60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0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1"/>
          <p:cNvSpPr txBox="1">
            <a:spLocks noGrp="1"/>
          </p:cNvSpPr>
          <p:nvPr>
            <p:ph type="ctrTitle"/>
          </p:nvPr>
        </p:nvSpPr>
        <p:spPr>
          <a:xfrm>
            <a:off x="794417" y="2393968"/>
            <a:ext cx="4006949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u="sng">
                <a:solidFill>
                  <a:srgbClr val="C00000"/>
                </a:solidFill>
              </a:rPr>
              <a:t>  सुलगने का चरण</a:t>
            </a:r>
            <a:endParaRPr sz="3600" u="sng">
              <a:solidFill>
                <a:srgbClr val="C00000"/>
              </a:solidFill>
            </a:endParaRPr>
          </a:p>
        </p:txBody>
      </p:sp>
      <p:sp>
        <p:nvSpPr>
          <p:cNvPr id="303" name="Google Shape;303;p61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304" name="Google Shape;304;p61"/>
          <p:cNvSpPr txBox="1"/>
          <p:nvPr/>
        </p:nvSpPr>
        <p:spPr>
          <a:xfrm>
            <a:off x="5495342" y="611470"/>
            <a:ext cx="6451759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ऑक्सीजन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आपूर्ति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मांग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बराबर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नहीं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पूरे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क्षेत्र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में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तापमान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बहुत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अधिक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सामान्य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श्वास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लेना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संभव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नहीं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ऑक्सीजन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कमी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कारण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दोबारा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तेज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बिस्फोट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अप्रत्यक्ष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विधि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से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अग्निशमन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करना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61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1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2" descr="The smouldering pile of debris, Manhattan, NY (USA)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108" y="1281180"/>
            <a:ext cx="6765783" cy="483290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2"/>
          <p:cNvSpPr txBox="1"/>
          <p:nvPr/>
        </p:nvSpPr>
        <p:spPr>
          <a:xfrm>
            <a:off x="657952" y="2850196"/>
            <a:ext cx="3749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सुलगता हुआ चरण</a:t>
            </a:r>
            <a:endParaRPr/>
          </a:p>
        </p:txBody>
      </p:sp>
      <p:sp>
        <p:nvSpPr>
          <p:cNvPr id="313" name="Google Shape;313;p62"/>
          <p:cNvSpPr txBox="1">
            <a:spLocks noGrp="1"/>
          </p:cNvSpPr>
          <p:nvPr>
            <p:ph type="sldNum" idx="4294967295"/>
          </p:nvPr>
        </p:nvSpPr>
        <p:spPr>
          <a:xfrm>
            <a:off x="13633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62" descr="A logo with text on it  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2" descr="C:\Users\Acer\Downloads\WhatsApp Image 2025-09-04 at 17.24.38 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3"/>
          <p:cNvSpPr txBox="1">
            <a:spLocks noGrp="1"/>
          </p:cNvSpPr>
          <p:nvPr>
            <p:ph type="ctrTitle"/>
          </p:nvPr>
        </p:nvSpPr>
        <p:spPr>
          <a:xfrm>
            <a:off x="765628" y="2321817"/>
            <a:ext cx="4091003" cy="103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C00000"/>
                </a:solidFill>
              </a:rPr>
              <a:t>आग फैलने का तरीका</a:t>
            </a:r>
            <a:endParaRPr sz="3600" b="1">
              <a:solidFill>
                <a:srgbClr val="C00000"/>
              </a:solidFill>
            </a:endParaRPr>
          </a:p>
        </p:txBody>
      </p:sp>
      <p:sp>
        <p:nvSpPr>
          <p:cNvPr id="321" name="Google Shape;321;p63"/>
          <p:cNvSpPr txBox="1">
            <a:spLocks noGrp="1"/>
          </p:cNvSpPr>
          <p:nvPr>
            <p:ph type="sldNum" idx="12"/>
          </p:nvPr>
        </p:nvSpPr>
        <p:spPr>
          <a:xfrm>
            <a:off x="8736960" y="6356520"/>
            <a:ext cx="284496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2" name="Google Shape;322;p63"/>
          <p:cNvSpPr txBox="1"/>
          <p:nvPr/>
        </p:nvSpPr>
        <p:spPr>
          <a:xfrm>
            <a:off x="5588665" y="1405848"/>
            <a:ext cx="5537528" cy="360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प्रवाहकत्त्व/चालन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(कन्डक्सन)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संवहन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(कन्वेक्सन)</a:t>
            </a:r>
            <a:endParaRPr/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विकिरण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(रेडिएसन)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63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1" y="44280"/>
            <a:ext cx="1047600" cy="93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3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3342" y="50801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1092</Words>
  <Application>Microsoft Office PowerPoint</Application>
  <PresentationFormat>Widescreen</PresentationFormat>
  <Paragraphs>201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Times New Roman</vt:lpstr>
      <vt:lpstr>Corsiva</vt:lpstr>
      <vt:lpstr>Calibri</vt:lpstr>
      <vt:lpstr>Open Sans</vt:lpstr>
      <vt:lpstr>Office Theme</vt:lpstr>
      <vt:lpstr>Office Theme</vt:lpstr>
      <vt:lpstr>Office Theme</vt:lpstr>
      <vt:lpstr>Office Theme</vt:lpstr>
      <vt:lpstr>PowerPoint Presentation</vt:lpstr>
      <vt:lpstr>आग</vt:lpstr>
      <vt:lpstr>अग्नि त्रिकोण </vt:lpstr>
      <vt:lpstr>PowerPoint Presentation</vt:lpstr>
      <vt:lpstr>  शुरुआत का चरण</vt:lpstr>
      <vt:lpstr>स्वतंत्र रूप से दहन का  चरण </vt:lpstr>
      <vt:lpstr>  सुलगने का चरण</vt:lpstr>
      <vt:lpstr>PowerPoint Presentation</vt:lpstr>
      <vt:lpstr>आग फैलने का तरीका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DOG K9</cp:lastModifiedBy>
  <cp:revision>20</cp:revision>
  <dcterms:modified xsi:type="dcterms:W3CDTF">2025-12-18T07:35:58Z</dcterms:modified>
</cp:coreProperties>
</file>