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9"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Open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a:t>
            </a:fld>
            <a:endParaRPr/>
          </a:p>
        </p:txBody>
      </p:sp>
      <p:sp>
        <p:nvSpPr>
          <p:cNvPr id="93" name="Google Shape;93;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10/7/2025</a:t>
            </a:r>
            <a:endParaRPr/>
          </a:p>
        </p:txBody>
      </p:sp>
      <p:sp>
        <p:nvSpPr>
          <p:cNvPr id="94" name="Google Shape;94;p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hi-IN"/>
              <a:t>COMMON HAZARDS &amp; DISASTER,ITS PREVENTIVE MEASURES &amp;COMMUNITY RESP.GR.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10/7/2025</a:t>
            </a:r>
            <a:endParaRPr/>
          </a:p>
        </p:txBody>
      </p:sp>
      <p:sp>
        <p:nvSpPr>
          <p:cNvPr id="218" name="Google Shape;218;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hi-IN"/>
              <a:t>COMMON HAZARDS &amp; DISASTER,ITS PREVENTIVE MEASURES &amp;COMMUNITY RESP.GR.</a:t>
            </a:r>
            <a:endParaRPr/>
          </a:p>
        </p:txBody>
      </p:sp>
      <p:sp>
        <p:nvSpPr>
          <p:cNvPr id="219" name="Google Shape;21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10/7/2025</a:t>
            </a:r>
            <a:endParaRPr/>
          </a:p>
        </p:txBody>
      </p:sp>
      <p:sp>
        <p:nvSpPr>
          <p:cNvPr id="248" name="Google Shape;248;p1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hi-IN"/>
              <a:t>COMMON HAZARDS &amp; DISASTER,ITS PREVENTIVE MEASURES &amp;COMMUNITY RESP.GR.</a:t>
            </a:r>
            <a:endParaRPr/>
          </a:p>
        </p:txBody>
      </p:sp>
      <p:sp>
        <p:nvSpPr>
          <p:cNvPr id="249" name="Google Shape;24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4: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10/7/2025</a:t>
            </a:r>
            <a:endParaRPr/>
          </a:p>
        </p:txBody>
      </p:sp>
      <p:sp>
        <p:nvSpPr>
          <p:cNvPr id="260" name="Google Shape;260;p1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hi-IN"/>
              <a:t>COMMON HAZARDS &amp; DISASTER,ITS PREVENTIVE MEASURES &amp;COMMUNITY RESP.GR.</a:t>
            </a:r>
            <a:endParaRPr/>
          </a:p>
        </p:txBody>
      </p:sp>
      <p:sp>
        <p:nvSpPr>
          <p:cNvPr id="261" name="Google Shape;26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6: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10/7/2025</a:t>
            </a:r>
            <a:endParaRPr/>
          </a:p>
        </p:txBody>
      </p:sp>
      <p:sp>
        <p:nvSpPr>
          <p:cNvPr id="295" name="Google Shape;295;p1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hi-IN"/>
              <a:t>COMMON HAZARDS &amp; DISASTER,ITS PREVENTIVE MEASURES &amp;COMMUNITY RESP.GR.</a:t>
            </a:r>
            <a:endParaRPr/>
          </a:p>
        </p:txBody>
      </p:sp>
      <p:sp>
        <p:nvSpPr>
          <p:cNvPr id="296" name="Google Shape;29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9: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10/7/2025</a:t>
            </a:r>
            <a:endParaRPr/>
          </a:p>
        </p:txBody>
      </p:sp>
      <p:sp>
        <p:nvSpPr>
          <p:cNvPr id="363" name="Google Shape;363;p1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hi-IN"/>
              <a:t>COMMON HAZARDS &amp; DISASTER,ITS PREVENTIVE MEASURES &amp;COMMUNITY RESP.GR.</a:t>
            </a:r>
            <a:endParaRPr/>
          </a:p>
        </p:txBody>
      </p:sp>
      <p:sp>
        <p:nvSpPr>
          <p:cNvPr id="364" name="Google Shape;36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10/7/2025</a:t>
            </a:r>
            <a:endParaRPr/>
          </a:p>
        </p:txBody>
      </p:sp>
      <p:sp>
        <p:nvSpPr>
          <p:cNvPr id="131" name="Google Shape;131;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hi-IN"/>
              <a:t>COMMON HAZARDS &amp; DISASTER,ITS PREVENTIVE MEASURES &amp;COMMUNITY RESP.GR.</a:t>
            </a:r>
            <a:endParaRPr/>
          </a:p>
        </p:txBody>
      </p:sp>
      <p:sp>
        <p:nvSpPr>
          <p:cNvPr id="132" name="Google Shape;13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 name="Google Shape;18;p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a:spLocks noGrp="1"/>
          </p:cNvSpPr>
          <p:nvPr>
            <p:ph type="pic" idx="2"/>
          </p:nvPr>
        </p:nvSpPr>
        <p:spPr>
          <a:xfrm>
            <a:off x="1792288" y="612775"/>
            <a:ext cx="5486400" cy="4114800"/>
          </a:xfrm>
          <a:prstGeom prst="rect">
            <a:avLst/>
          </a:prstGeom>
          <a:noFill/>
          <a:ln>
            <a:noFill/>
          </a:ln>
        </p:spPr>
      </p:sp>
      <p:sp>
        <p:nvSpPr>
          <p:cNvPr id="73" name="Google Shape;73;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2438400" y="228600"/>
            <a:ext cx="6400800" cy="1219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dt" idx="10"/>
          </p:nvPr>
        </p:nvSpPr>
        <p:spPr>
          <a:xfrm>
            <a:off x="152400" y="6248400"/>
            <a:ext cx="1901825"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934200" y="6248400"/>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9" name="Google Shape;49;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p:nvPr/>
        </p:nvSpPr>
        <p:spPr>
          <a:xfrm>
            <a:off x="3962400" y="0"/>
            <a:ext cx="5181600"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7" name="Google Shape;97;p14"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98" name="Google Shape;98;p14"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99" name="Google Shape;99;p14"/>
          <p:cNvSpPr txBox="1">
            <a:spLocks noGrp="1"/>
          </p:cNvSpPr>
          <p:nvPr>
            <p:ph type="title"/>
          </p:nvPr>
        </p:nvSpPr>
        <p:spPr>
          <a:xfrm>
            <a:off x="530456" y="1110175"/>
            <a:ext cx="8229600" cy="472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6600"/>
              <a:buFont typeface="Calibri"/>
              <a:buNone/>
            </a:pPr>
            <a:r>
              <a:rPr lang="en-US" sz="6600" dirty="0">
                <a:solidFill>
                  <a:srgbClr val="FF0000"/>
                </a:solidFill>
              </a:rPr>
              <a:t>Lesson-4</a:t>
            </a:r>
            <a:br>
              <a:rPr lang="en-US" sz="6600" dirty="0">
                <a:solidFill>
                  <a:srgbClr val="FF0000"/>
                </a:solidFill>
              </a:rPr>
            </a:br>
            <a:r>
              <a:rPr lang="hi-IN" sz="6600" dirty="0">
                <a:solidFill>
                  <a:srgbClr val="FF0000"/>
                </a:solidFill>
              </a:rPr>
              <a:t>सामान्य खतरे और आपदा, इसके निवारक उपाय और सामुदायिक प्रतिक्रिया समूह</a:t>
            </a:r>
            <a:endParaRPr sz="6600" dirty="0">
              <a:solidFill>
                <a:srgbClr val="FF0000"/>
              </a:solidFill>
            </a:endParaRPr>
          </a:p>
        </p:txBody>
      </p:sp>
      <p:graphicFrame>
        <p:nvGraphicFramePr>
          <p:cNvPr id="2" name="Table 1">
            <a:extLst>
              <a:ext uri="{FF2B5EF4-FFF2-40B4-BE49-F238E27FC236}">
                <a16:creationId xmlns:a16="http://schemas.microsoft.com/office/drawing/2014/main" id="{662EB9C4-B5B5-4AC5-9219-8682985D06BC}"/>
              </a:ext>
            </a:extLst>
          </p:cNvPr>
          <p:cNvGraphicFramePr>
            <a:graphicFrameLocks noGrp="1"/>
          </p:cNvGraphicFramePr>
          <p:nvPr>
            <p:extLst>
              <p:ext uri="{D42A27DB-BD31-4B8C-83A1-F6EECF244321}">
                <p14:modId xmlns:p14="http://schemas.microsoft.com/office/powerpoint/2010/main" val="1034700683"/>
              </p:ext>
            </p:extLst>
          </p:nvPr>
        </p:nvGraphicFramePr>
        <p:xfrm>
          <a:off x="4301231" y="6071967"/>
          <a:ext cx="4684053" cy="548640"/>
        </p:xfrm>
        <a:graphic>
          <a:graphicData uri="http://schemas.openxmlformats.org/drawingml/2006/table">
            <a:tbl>
              <a:tblPr/>
              <a:tblGrid>
                <a:gridCol w="4684053">
                  <a:extLst>
                    <a:ext uri="{9D8B030D-6E8A-4147-A177-3AD203B41FA5}">
                      <a16:colId xmlns:a16="http://schemas.microsoft.com/office/drawing/2014/main" val="4085055982"/>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a:solidFill>
                            <a:srgbClr val="FF0000"/>
                          </a:solidFill>
                          <a:effectLst>
                            <a:glow rad="63500">
                              <a:schemeClr val="accent1">
                                <a:satMod val="175000"/>
                                <a:alpha val="40000"/>
                              </a:schemeClr>
                            </a:glow>
                          </a:effectLst>
                          <a:latin typeface="+mn-lt"/>
                        </a:rPr>
                        <a:t> Dy. </a:t>
                      </a:r>
                      <a:r>
                        <a:rPr lang="en-US" sz="1800" b="1" i="0" u="none" strike="noStrike" dirty="0">
                          <a:solidFill>
                            <a:srgbClr val="FF0000"/>
                          </a:solidFill>
                          <a:effectLst>
                            <a:glow rad="63500">
                              <a:schemeClr val="accent1">
                                <a:satMod val="175000"/>
                                <a:alpha val="40000"/>
                              </a:schemeClr>
                            </a:glow>
                          </a:effectLst>
                          <a:latin typeface="+mn-lt"/>
                        </a:rPr>
                        <a:t>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20317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p:nvPr/>
        </p:nvSpPr>
        <p:spPr>
          <a:xfrm>
            <a:off x="4114800" y="0"/>
            <a:ext cx="5029200" cy="6813376"/>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23"/>
          <p:cNvSpPr txBox="1">
            <a:spLocks noGrp="1"/>
          </p:cNvSpPr>
          <p:nvPr>
            <p:ph type="body" idx="1"/>
          </p:nvPr>
        </p:nvSpPr>
        <p:spPr>
          <a:xfrm>
            <a:off x="3962400" y="1119064"/>
            <a:ext cx="5029200" cy="5281736"/>
          </a:xfrm>
          <a:prstGeom prst="rect">
            <a:avLst/>
          </a:prstGeom>
          <a:noFill/>
          <a:ln>
            <a:noFill/>
          </a:ln>
        </p:spPr>
        <p:txBody>
          <a:bodyPr spcFirstLastPara="1" wrap="square" lIns="91425" tIns="45700" rIns="91425" bIns="45700" anchor="t" anchorCtr="0">
            <a:normAutofit fontScale="96429"/>
          </a:bodyPr>
          <a:lstStyle/>
          <a:p>
            <a:pPr marL="342900" lvl="0" indent="-342900" algn="just" rtl="0">
              <a:spcBef>
                <a:spcPts val="0"/>
              </a:spcBef>
              <a:spcAft>
                <a:spcPts val="0"/>
              </a:spcAft>
              <a:buClr>
                <a:schemeClr val="dk1"/>
              </a:buClr>
              <a:buSzPct val="100000"/>
              <a:buNone/>
            </a:pPr>
            <a:r>
              <a:rPr lang="hi-IN" sz="2800"/>
              <a:t>     जब किसी समुदाय में आपदा या आपातस्थिति उत्पन्न होती है और बचावकर्ता तत्काल उपलब्ध नहीं होते, तो समुदाय बचावकर्ता निम्नलिखित तरीकों से सहायता कर सकते हैं:-</a:t>
            </a:r>
            <a:endParaRPr sz="2700">
              <a:latin typeface="Times New Roman"/>
              <a:ea typeface="Times New Roman"/>
              <a:cs typeface="Times New Roman"/>
              <a:sym typeface="Times New Roman"/>
            </a:endParaRPr>
          </a:p>
          <a:p>
            <a:pPr marL="342900" lvl="0" indent="-342900" algn="just" rtl="0">
              <a:spcBef>
                <a:spcPts val="540"/>
              </a:spcBef>
              <a:spcAft>
                <a:spcPts val="0"/>
              </a:spcAft>
              <a:buClr>
                <a:schemeClr val="dk1"/>
              </a:buClr>
              <a:buSzPct val="100000"/>
              <a:buChar char="•"/>
            </a:pPr>
            <a:r>
              <a:rPr lang="hi-IN" sz="2800"/>
              <a:t>अपने घरों और कार्यस्थलों पर प्रारंभिक स्तर पर सर्वेक्षण करना।</a:t>
            </a:r>
            <a:endParaRPr sz="2800"/>
          </a:p>
          <a:p>
            <a:pPr marL="342900" lvl="0" indent="-342900" algn="just" rtl="0">
              <a:spcBef>
                <a:spcPts val="617"/>
              </a:spcBef>
              <a:spcAft>
                <a:spcPts val="0"/>
              </a:spcAft>
              <a:buClr>
                <a:schemeClr val="dk1"/>
              </a:buClr>
              <a:buSzPct val="100000"/>
              <a:buChar char="•"/>
            </a:pPr>
            <a:r>
              <a:rPr lang="hi-IN" sz="2800"/>
              <a:t> बिजली को बंद करके, छोटी आग को बुझाकर, क्षेत्र को खाली करके खतरों को कम करना और दूसरों की मदद करना </a:t>
            </a:r>
            <a:r>
              <a:rPr lang="hi-IN"/>
              <a:t>।</a:t>
            </a:r>
            <a:endParaRPr b="1">
              <a:solidFill>
                <a:srgbClr val="4F6128"/>
              </a:solidFill>
              <a:latin typeface="Times New Roman"/>
              <a:ea typeface="Times New Roman"/>
              <a:cs typeface="Times New Roman"/>
              <a:sym typeface="Times New Roman"/>
            </a:endParaRPr>
          </a:p>
        </p:txBody>
      </p:sp>
      <p:pic>
        <p:nvPicPr>
          <p:cNvPr id="223" name="Google Shape;223;p23"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224" name="Google Shape;224;p23"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225" name="Google Shape;225;p23"/>
          <p:cNvSpPr txBox="1"/>
          <p:nvPr/>
        </p:nvSpPr>
        <p:spPr>
          <a:xfrm>
            <a:off x="35496" y="2133600"/>
            <a:ext cx="4155504"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hi-IN" sz="3600" b="1" dirty="0">
                <a:solidFill>
                  <a:srgbClr val="FF0000"/>
                </a:solidFill>
                <a:latin typeface="Calibri"/>
                <a:ea typeface="Calibri"/>
                <a:cs typeface="Calibri"/>
                <a:sym typeface="Calibri"/>
              </a:rPr>
              <a:t>भूमिका और जिम्मेदारी</a:t>
            </a:r>
            <a:endParaRPr sz="3600" b="1" dirty="0">
              <a:solidFill>
                <a:srgbClr val="FF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p:nvPr/>
        </p:nvSpPr>
        <p:spPr>
          <a:xfrm>
            <a:off x="4267200" y="0"/>
            <a:ext cx="4876800"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24"/>
          <p:cNvSpPr txBox="1">
            <a:spLocks noGrp="1"/>
          </p:cNvSpPr>
          <p:nvPr>
            <p:ph type="body" idx="1"/>
          </p:nvPr>
        </p:nvSpPr>
        <p:spPr>
          <a:xfrm>
            <a:off x="4343400" y="1210914"/>
            <a:ext cx="4572000" cy="5113686"/>
          </a:xfrm>
          <a:prstGeom prst="rect">
            <a:avLst/>
          </a:prstGeom>
          <a:noFill/>
          <a:ln>
            <a:noFill/>
          </a:ln>
        </p:spPr>
        <p:txBody>
          <a:bodyPr spcFirstLastPara="1" wrap="square" lIns="91425" tIns="45700" rIns="91425" bIns="45700" anchor="t" anchorCtr="0">
            <a:normAutofit/>
          </a:bodyPr>
          <a:lstStyle/>
          <a:p>
            <a:pPr marL="342900" lvl="0" indent="-342900" algn="just" rtl="0">
              <a:lnSpc>
                <a:spcPct val="110000"/>
              </a:lnSpc>
              <a:spcBef>
                <a:spcPts val="0"/>
              </a:spcBef>
              <a:spcAft>
                <a:spcPts val="0"/>
              </a:spcAft>
              <a:buClr>
                <a:schemeClr val="dk1"/>
              </a:buClr>
              <a:buSzPts val="2800"/>
              <a:buChar char="•"/>
            </a:pPr>
            <a:r>
              <a:rPr lang="hi-IN" sz="2800" dirty="0"/>
              <a:t>फर्श पर उपस्थित घायल व्यक्ति को बाहर निकालना।</a:t>
            </a:r>
            <a:endParaRPr sz="2800" dirty="0"/>
          </a:p>
          <a:p>
            <a:pPr marL="342900" lvl="0" indent="-342900" algn="just" rtl="0">
              <a:lnSpc>
                <a:spcPct val="110000"/>
              </a:lnSpc>
              <a:spcBef>
                <a:spcPts val="560"/>
              </a:spcBef>
              <a:spcAft>
                <a:spcPts val="0"/>
              </a:spcAft>
              <a:buClr>
                <a:schemeClr val="dk1"/>
              </a:buClr>
              <a:buSzPts val="2800"/>
              <a:buChar char="•"/>
            </a:pPr>
            <a:r>
              <a:rPr lang="hi-IN" sz="2800" dirty="0"/>
              <a:t> घायल व्यक्ति को बुनियादी उपचार प्रदान करना। </a:t>
            </a:r>
            <a:endParaRPr sz="2800" dirty="0"/>
          </a:p>
          <a:p>
            <a:pPr marL="342900" lvl="0" indent="-342900" algn="just" rtl="0">
              <a:lnSpc>
                <a:spcPct val="110000"/>
              </a:lnSpc>
              <a:spcBef>
                <a:spcPts val="560"/>
              </a:spcBef>
              <a:spcAft>
                <a:spcPts val="0"/>
              </a:spcAft>
              <a:buClr>
                <a:schemeClr val="dk1"/>
              </a:buClr>
              <a:buSzPts val="2800"/>
              <a:buChar char="•"/>
            </a:pPr>
            <a:r>
              <a:rPr lang="hi-IN" sz="2800" dirty="0"/>
              <a:t>अन्य समुदाय के सदस्यों और स्वयंसेवकों के साथ मिलकर एक कमांड पोस्ट, स्टेजिंग क्षेत्र, चिकित्सा प्राथमिकता और उपचार क्षेत्र स्थापित करना।</a:t>
            </a:r>
            <a:endParaRPr dirty="0">
              <a:latin typeface="Open Sans"/>
              <a:ea typeface="Open Sans"/>
              <a:cs typeface="Open Sans"/>
              <a:sym typeface="Open Sans"/>
            </a:endParaRPr>
          </a:p>
        </p:txBody>
      </p:sp>
      <p:pic>
        <p:nvPicPr>
          <p:cNvPr id="232" name="Google Shape;232;p24"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233" name="Google Shape;233;p24"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234" name="Google Shape;234;p24"/>
          <p:cNvSpPr txBox="1"/>
          <p:nvPr/>
        </p:nvSpPr>
        <p:spPr>
          <a:xfrm>
            <a:off x="457200" y="2057400"/>
            <a:ext cx="350520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hi-IN" sz="3600" b="1" dirty="0">
                <a:solidFill>
                  <a:srgbClr val="FF0000"/>
                </a:solidFill>
                <a:latin typeface="Calibri"/>
                <a:ea typeface="Calibri"/>
                <a:cs typeface="Calibri"/>
                <a:sym typeface="Calibri"/>
              </a:rPr>
              <a:t>भूमिका और जिम्मेदारी</a:t>
            </a:r>
            <a:endParaRPr sz="3600" b="1"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animEffect transition="in" filter="fade">
                                      <p:cBhvr>
                                        <p:cTn id="7" dur="500"/>
                                        <p:tgtEl>
                                          <p:spTgt spid="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1" end="1"/>
                                            </p:txEl>
                                          </p:spTgt>
                                        </p:tgtEl>
                                        <p:attrNameLst>
                                          <p:attrName>style.visibility</p:attrName>
                                        </p:attrNameLst>
                                      </p:cBhvr>
                                      <p:to>
                                        <p:strVal val="visible"/>
                                      </p:to>
                                    </p:set>
                                    <p:animEffect transition="in" filter="fade">
                                      <p:cBhvr>
                                        <p:cTn id="12" dur="500"/>
                                        <p:tgtEl>
                                          <p:spTgt spid="2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xEl>
                                              <p:pRg st="2" end="2"/>
                                            </p:txEl>
                                          </p:spTgt>
                                        </p:tgtEl>
                                        <p:attrNameLst>
                                          <p:attrName>style.visibility</p:attrName>
                                        </p:attrNameLst>
                                      </p:cBhvr>
                                      <p:to>
                                        <p:strVal val="visible"/>
                                      </p:to>
                                    </p:set>
                                    <p:animEffect transition="in" filter="fade">
                                      <p:cBhvr>
                                        <p:cTn id="17" dur="500"/>
                                        <p:tgtEl>
                                          <p:spTgt spid="2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5"/>
          <p:cNvSpPr txBox="1"/>
          <p:nvPr/>
        </p:nvSpPr>
        <p:spPr>
          <a:xfrm>
            <a:off x="4038600" y="51196"/>
            <a:ext cx="5105400" cy="6806804"/>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25"/>
          <p:cNvSpPr txBox="1">
            <a:spLocks noGrp="1"/>
          </p:cNvSpPr>
          <p:nvPr>
            <p:ph type="body" idx="1"/>
          </p:nvPr>
        </p:nvSpPr>
        <p:spPr>
          <a:xfrm>
            <a:off x="4038600" y="1143000"/>
            <a:ext cx="4876800" cy="54102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2400"/>
              <a:buChar char="•"/>
            </a:pPr>
            <a:r>
              <a:rPr lang="hi-IN" sz="2400" dirty="0"/>
              <a:t>क्षति की जानकारी एकत्र करना और जीवन रक्षक प्राथमिकताओं एवं उपलब्ध संसाधनों के आधार पर कार्य योजना तैयार करना। </a:t>
            </a:r>
            <a:endParaRPr sz="2400" dirty="0"/>
          </a:p>
          <a:p>
            <a:pPr marL="0" lvl="0" indent="0" algn="just" rtl="0">
              <a:spcBef>
                <a:spcPts val="480"/>
              </a:spcBef>
              <a:spcAft>
                <a:spcPts val="0"/>
              </a:spcAft>
              <a:buClr>
                <a:schemeClr val="dk1"/>
              </a:buClr>
              <a:buSzPts val="2400"/>
              <a:buNone/>
            </a:pPr>
            <a:endParaRPr sz="2400" dirty="0"/>
          </a:p>
          <a:p>
            <a:pPr marL="342900" lvl="0" indent="-342900" algn="just" rtl="0">
              <a:spcBef>
                <a:spcPts val="480"/>
              </a:spcBef>
              <a:spcAft>
                <a:spcPts val="0"/>
              </a:spcAft>
              <a:buClr>
                <a:schemeClr val="dk1"/>
              </a:buClr>
              <a:buSzPts val="2400"/>
              <a:buChar char="•"/>
            </a:pPr>
            <a:r>
              <a:rPr lang="hi-IN" sz="2400" dirty="0"/>
              <a:t>बचावकर्ताओं के साथ संवाद स्थापित करना और उसे निरंतर बनाए रखना।</a:t>
            </a:r>
            <a:endParaRPr sz="2400" dirty="0"/>
          </a:p>
          <a:p>
            <a:pPr marL="0" lvl="0" indent="0" algn="just" rtl="0">
              <a:spcBef>
                <a:spcPts val="480"/>
              </a:spcBef>
              <a:spcAft>
                <a:spcPts val="0"/>
              </a:spcAft>
              <a:buClr>
                <a:schemeClr val="dk1"/>
              </a:buClr>
              <a:buSzPts val="2400"/>
              <a:buNone/>
            </a:pPr>
            <a:endParaRPr sz="2400" dirty="0"/>
          </a:p>
          <a:p>
            <a:pPr marL="342900" lvl="0" indent="-342900" algn="just" rtl="0">
              <a:spcBef>
                <a:spcPts val="480"/>
              </a:spcBef>
              <a:spcAft>
                <a:spcPts val="0"/>
              </a:spcAft>
              <a:buClr>
                <a:schemeClr val="dk1"/>
              </a:buClr>
              <a:buSzPts val="2400"/>
              <a:buChar char="•"/>
            </a:pPr>
            <a:r>
              <a:rPr lang="hi-IN" sz="2400" dirty="0"/>
              <a:t> पेशेवर बचावकर्ताओं के साथ संपर्क स्थापित करना और आवश्यकतानुसार उनकी सहायता करना।</a:t>
            </a:r>
            <a:endParaRPr sz="2400" dirty="0">
              <a:latin typeface="Open Sans"/>
              <a:ea typeface="Open Sans"/>
              <a:cs typeface="Open Sans"/>
              <a:sym typeface="Open Sans"/>
            </a:endParaRPr>
          </a:p>
        </p:txBody>
      </p:sp>
      <p:pic>
        <p:nvPicPr>
          <p:cNvPr id="241" name="Google Shape;241;p25"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242" name="Google Shape;242;p25"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243" name="Google Shape;243;p25"/>
          <p:cNvSpPr txBox="1"/>
          <p:nvPr/>
        </p:nvSpPr>
        <p:spPr>
          <a:xfrm>
            <a:off x="214489" y="1828800"/>
            <a:ext cx="342900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hi-IN" sz="3600" b="1" dirty="0">
                <a:solidFill>
                  <a:srgbClr val="FF0000"/>
                </a:solidFill>
                <a:latin typeface="Calibri"/>
                <a:ea typeface="Calibri"/>
                <a:cs typeface="Calibri"/>
                <a:sym typeface="Calibri"/>
              </a:rPr>
              <a:t>भूमिका और जिम्मेदारी</a:t>
            </a:r>
            <a:endParaRPr sz="3600" b="1"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5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2" end="2"/>
                                            </p:txEl>
                                          </p:spTgt>
                                        </p:tgtEl>
                                        <p:attrNameLst>
                                          <p:attrName>style.visibility</p:attrName>
                                        </p:attrNameLst>
                                      </p:cBhvr>
                                      <p:to>
                                        <p:strVal val="visible"/>
                                      </p:to>
                                    </p:set>
                                    <p:animEffect transition="in" filter="fade">
                                      <p:cBhvr>
                                        <p:cTn id="12" dur="500"/>
                                        <p:tgtEl>
                                          <p:spTgt spid="2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4" end="4"/>
                                            </p:txEl>
                                          </p:spTgt>
                                        </p:tgtEl>
                                        <p:attrNameLst>
                                          <p:attrName>style.visibility</p:attrName>
                                        </p:attrNameLst>
                                      </p:cBhvr>
                                      <p:to>
                                        <p:strVal val="visible"/>
                                      </p:to>
                                    </p:set>
                                    <p:animEffect transition="in" filter="fade">
                                      <p:cBhvr>
                                        <p:cTn id="17" dur="500"/>
                                        <p:tgtEl>
                                          <p:spTgt spid="2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4375730" y="0"/>
            <a:ext cx="4768269"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26"/>
          <p:cNvSpPr txBox="1">
            <a:spLocks noGrp="1"/>
          </p:cNvSpPr>
          <p:nvPr>
            <p:ph type="body" idx="1"/>
          </p:nvPr>
        </p:nvSpPr>
        <p:spPr>
          <a:xfrm>
            <a:off x="4375730" y="1219200"/>
            <a:ext cx="4572000" cy="5029200"/>
          </a:xfrm>
          <a:prstGeom prst="rect">
            <a:avLst/>
          </a:prstGeom>
          <a:noFill/>
          <a:ln>
            <a:noFill/>
          </a:ln>
        </p:spPr>
        <p:txBody>
          <a:bodyPr spcFirstLastPara="1" wrap="square" lIns="91425" tIns="45700" rIns="91425" bIns="45700" anchor="t" anchorCtr="0">
            <a:normAutofit/>
          </a:bodyPr>
          <a:lstStyle/>
          <a:p>
            <a:pPr marL="0" lvl="0" indent="0" algn="just" rtl="0">
              <a:lnSpc>
                <a:spcPct val="200000"/>
              </a:lnSpc>
              <a:spcBef>
                <a:spcPts val="0"/>
              </a:spcBef>
              <a:spcAft>
                <a:spcPts val="0"/>
              </a:spcAft>
              <a:buClr>
                <a:schemeClr val="dk1"/>
              </a:buClr>
              <a:buSzPts val="2800"/>
              <a:buNone/>
            </a:pPr>
            <a:r>
              <a:rPr lang="hi-IN" sz="2800" b="1" dirty="0"/>
              <a:t>अन्य भूमिकाएँ-</a:t>
            </a:r>
            <a:endParaRPr sz="2800" b="1" dirty="0">
              <a:latin typeface="Open Sans"/>
              <a:ea typeface="Open Sans"/>
              <a:cs typeface="Open Sans"/>
              <a:sym typeface="Open Sans"/>
            </a:endParaRPr>
          </a:p>
          <a:p>
            <a:pPr marL="457200" lvl="0" indent="-457200" algn="just" rtl="0">
              <a:lnSpc>
                <a:spcPct val="200000"/>
              </a:lnSpc>
              <a:spcBef>
                <a:spcPts val="560"/>
              </a:spcBef>
              <a:spcAft>
                <a:spcPts val="0"/>
              </a:spcAft>
              <a:buClr>
                <a:schemeClr val="dk1"/>
              </a:buClr>
              <a:buSzPts val="2800"/>
              <a:buAutoNum type="arabicPeriod"/>
            </a:pPr>
            <a:r>
              <a:rPr lang="hi-IN" sz="2800" dirty="0"/>
              <a:t>सामुदायिक भागीदारी </a:t>
            </a:r>
            <a:endParaRPr sz="2800" dirty="0"/>
          </a:p>
          <a:p>
            <a:pPr marL="0" lvl="0" indent="0" algn="just">
              <a:lnSpc>
                <a:spcPct val="200000"/>
              </a:lnSpc>
              <a:spcBef>
                <a:spcPts val="560"/>
              </a:spcBef>
              <a:buSzPts val="2800"/>
              <a:buNone/>
            </a:pPr>
            <a:r>
              <a:rPr lang="hi-IN" sz="2800" dirty="0"/>
              <a:t>2. नागरिक कार्यवाही </a:t>
            </a:r>
            <a:endParaRPr sz="2800" dirty="0"/>
          </a:p>
          <a:p>
            <a:pPr marL="0" lvl="0" indent="0" algn="just" rtl="0">
              <a:lnSpc>
                <a:spcPct val="200000"/>
              </a:lnSpc>
              <a:spcBef>
                <a:spcPts val="160"/>
              </a:spcBef>
              <a:spcAft>
                <a:spcPts val="0"/>
              </a:spcAft>
              <a:buClr>
                <a:schemeClr val="dk1"/>
              </a:buClr>
              <a:buSzPts val="800"/>
              <a:buNone/>
            </a:pPr>
            <a:endParaRPr sz="800" dirty="0"/>
          </a:p>
          <a:p>
            <a:pPr marL="0" lvl="0" indent="0" algn="l" rtl="0">
              <a:spcBef>
                <a:spcPts val="560"/>
              </a:spcBef>
              <a:spcAft>
                <a:spcPts val="0"/>
              </a:spcAft>
              <a:buClr>
                <a:schemeClr val="dk1"/>
              </a:buClr>
              <a:buSzPts val="2800"/>
              <a:buNone/>
            </a:pPr>
            <a:r>
              <a:rPr lang="hi-IN" sz="2800" dirty="0"/>
              <a:t>3. सार्वजनिक सुरक्षा एजेंसियों के लिए सहायक  भूमिकाएँ</a:t>
            </a:r>
            <a:endParaRPr sz="2800" dirty="0"/>
          </a:p>
        </p:txBody>
      </p:sp>
      <p:pic>
        <p:nvPicPr>
          <p:cNvPr id="253" name="Google Shape;253;p26"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254" name="Google Shape;254;p26"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255" name="Google Shape;255;p26"/>
          <p:cNvSpPr txBox="1"/>
          <p:nvPr/>
        </p:nvSpPr>
        <p:spPr>
          <a:xfrm>
            <a:off x="304800" y="2209800"/>
            <a:ext cx="3581400"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hi-IN" sz="4000" b="1" dirty="0">
                <a:solidFill>
                  <a:srgbClr val="FF0000"/>
                </a:solidFill>
                <a:latin typeface="Calibri"/>
                <a:ea typeface="Calibri"/>
                <a:cs typeface="Calibri"/>
                <a:sym typeface="Calibri"/>
              </a:rPr>
              <a:t>भूमिका और जिम्मेदारी</a:t>
            </a:r>
            <a:endParaRPr sz="4000" b="1" dirty="0">
              <a:solidFill>
                <a:srgbClr val="FF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p:nvPr/>
        </p:nvSpPr>
        <p:spPr>
          <a:xfrm>
            <a:off x="3276600" y="0"/>
            <a:ext cx="5867400"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27"/>
          <p:cNvSpPr txBox="1">
            <a:spLocks noGrp="1"/>
          </p:cNvSpPr>
          <p:nvPr>
            <p:ph type="body" idx="1"/>
          </p:nvPr>
        </p:nvSpPr>
        <p:spPr>
          <a:xfrm>
            <a:off x="3581400" y="1143000"/>
            <a:ext cx="5334000" cy="5399726"/>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400"/>
              <a:buChar char="•"/>
            </a:pPr>
            <a:r>
              <a:rPr lang="hi-IN" sz="2400" dirty="0"/>
              <a:t>चूंकि सामुदायिक प्रतिक्रियाकर्ता को विशिष्ट बुनियादी कौशलों में प्रशिक्षित किया जाता है, इसलिए उन्हें कुछ विशिष्ट सीमाओं का पालन करना पड़ता है।</a:t>
            </a:r>
            <a:endParaRPr sz="2400" dirty="0"/>
          </a:p>
          <a:p>
            <a:pPr marL="0" lvl="0" indent="0" algn="just" rtl="0">
              <a:lnSpc>
                <a:spcPct val="150000"/>
              </a:lnSpc>
              <a:spcBef>
                <a:spcPts val="360"/>
              </a:spcBef>
              <a:spcAft>
                <a:spcPts val="0"/>
              </a:spcAft>
              <a:buClr>
                <a:schemeClr val="dk1"/>
              </a:buClr>
              <a:buSzPts val="1800"/>
              <a:buNone/>
            </a:pPr>
            <a:endParaRPr sz="1800" dirty="0">
              <a:latin typeface="Open Sans"/>
              <a:ea typeface="Open Sans"/>
              <a:cs typeface="Open Sans"/>
              <a:sym typeface="Open Sans"/>
            </a:endParaRPr>
          </a:p>
          <a:p>
            <a:pPr marL="342900" lvl="0" algn="just">
              <a:lnSpc>
                <a:spcPct val="150000"/>
              </a:lnSpc>
              <a:spcBef>
                <a:spcPts val="480"/>
              </a:spcBef>
              <a:buSzPts val="2400"/>
            </a:pPr>
            <a:r>
              <a:rPr lang="hi-IN" sz="2400" b="1" dirty="0">
                <a:latin typeface="Open Sans"/>
                <a:ea typeface="Open Sans"/>
                <a:cs typeface="Open Sans"/>
                <a:sym typeface="Open Sans"/>
              </a:rPr>
              <a:t> </a:t>
            </a:r>
            <a:r>
              <a:rPr lang="hi-IN" sz="2400" b="1" u="sng" dirty="0"/>
              <a:t>देखभाल का दायरा- </a:t>
            </a:r>
            <a:r>
              <a:rPr lang="hi-IN" sz="2400" dirty="0"/>
              <a:t>ऐसी कार्यवाहियां जो उसके प्रशिक्षण तक सीमित हैं और घायल व्यक्ति की देखभाल करते समय कानूनी रूप से सही हैं।</a:t>
            </a:r>
            <a:endParaRPr sz="2400" dirty="0">
              <a:latin typeface="Open Sans"/>
              <a:ea typeface="Open Sans"/>
              <a:cs typeface="Open Sans"/>
              <a:sym typeface="Open Sans"/>
            </a:endParaRPr>
          </a:p>
        </p:txBody>
      </p:sp>
      <p:pic>
        <p:nvPicPr>
          <p:cNvPr id="265" name="Google Shape;265;p27"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266" name="Google Shape;266;p27"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267" name="Google Shape;267;p27"/>
          <p:cNvSpPr txBox="1"/>
          <p:nvPr/>
        </p:nvSpPr>
        <p:spPr>
          <a:xfrm>
            <a:off x="304800" y="2286000"/>
            <a:ext cx="29718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FF0000"/>
                </a:solidFill>
                <a:latin typeface="Calibri"/>
                <a:ea typeface="Calibri"/>
                <a:cs typeface="Calibri"/>
                <a:sym typeface="Calibri"/>
              </a:rPr>
              <a:t>सीमाएँ</a:t>
            </a:r>
            <a:endParaRPr sz="4000" b="1">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txBox="1"/>
          <p:nvPr/>
        </p:nvSpPr>
        <p:spPr>
          <a:xfrm>
            <a:off x="4226496" y="0"/>
            <a:ext cx="4917504"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3" name="Google Shape;273;p28"/>
          <p:cNvGrpSpPr/>
          <p:nvPr/>
        </p:nvGrpSpPr>
        <p:grpSpPr>
          <a:xfrm>
            <a:off x="4384001" y="1935897"/>
            <a:ext cx="4683798" cy="3550216"/>
            <a:chOff x="5105" y="977747"/>
            <a:chExt cx="4683798" cy="3550216"/>
          </a:xfrm>
        </p:grpSpPr>
        <p:sp>
          <p:nvSpPr>
            <p:cNvPr id="274" name="Google Shape;274;p28"/>
            <p:cNvSpPr/>
            <p:nvPr/>
          </p:nvSpPr>
          <p:spPr>
            <a:xfrm>
              <a:off x="5105" y="977747"/>
              <a:ext cx="4683798" cy="551076"/>
            </a:xfrm>
            <a:prstGeom prst="roundRect">
              <a:avLst>
                <a:gd name="adj" fmla="val 10000"/>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txBox="1"/>
            <p:nvPr/>
          </p:nvSpPr>
          <p:spPr>
            <a:xfrm>
              <a:off x="21245" y="993887"/>
              <a:ext cx="4651518" cy="518796"/>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hi-IN" sz="2200">
                  <a:solidFill>
                    <a:schemeClr val="lt1"/>
                  </a:solidFill>
                  <a:latin typeface="Calibri"/>
                  <a:ea typeface="Calibri"/>
                  <a:cs typeface="Calibri"/>
                  <a:sym typeface="Calibri"/>
                </a:rPr>
                <a:t>खतरों और कमजोरियों का आकलन करें</a:t>
              </a:r>
              <a:endParaRPr sz="2200">
                <a:solidFill>
                  <a:schemeClr val="lt1"/>
                </a:solidFill>
                <a:latin typeface="Calibri"/>
                <a:ea typeface="Calibri"/>
                <a:cs typeface="Calibri"/>
                <a:sym typeface="Calibri"/>
              </a:endParaRPr>
            </a:p>
          </p:txBody>
        </p:sp>
        <p:sp>
          <p:nvSpPr>
            <p:cNvPr id="276" name="Google Shape;276;p28"/>
            <p:cNvSpPr/>
            <p:nvPr/>
          </p:nvSpPr>
          <p:spPr>
            <a:xfrm rot="5400000">
              <a:off x="2302718" y="1569177"/>
              <a:ext cx="88572" cy="96438"/>
            </a:xfrm>
            <a:prstGeom prst="rightArrow">
              <a:avLst>
                <a:gd name="adj1" fmla="val 66700"/>
                <a:gd name="adj2" fmla="val 50000"/>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5105" y="1705969"/>
              <a:ext cx="4683798" cy="551076"/>
            </a:xfrm>
            <a:prstGeom prst="roundRect">
              <a:avLst>
                <a:gd name="adj" fmla="val 10000"/>
              </a:avLst>
            </a:prstGeom>
            <a:solidFill>
              <a:srgbClr val="E7CFCF">
                <a:alpha val="89803"/>
              </a:srgbClr>
            </a:solidFill>
            <a:ln w="9525" cap="flat" cmpd="sng">
              <a:solidFill>
                <a:srgbClr val="E7CFC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txBox="1"/>
            <p:nvPr/>
          </p:nvSpPr>
          <p:spPr>
            <a:xfrm>
              <a:off x="21245" y="1722109"/>
              <a:ext cx="4651518" cy="518796"/>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hi-IN" sz="2100">
                  <a:solidFill>
                    <a:schemeClr val="dk1"/>
                  </a:solidFill>
                  <a:latin typeface="Calibri"/>
                  <a:ea typeface="Calibri"/>
                  <a:cs typeface="Calibri"/>
                  <a:sym typeface="Calibri"/>
                </a:rPr>
                <a:t>सामुदायिक जुड़ाव और शिक्षा</a:t>
              </a:r>
              <a:endParaRPr sz="2100">
                <a:solidFill>
                  <a:schemeClr val="dk1"/>
                </a:solidFill>
                <a:latin typeface="Calibri"/>
                <a:ea typeface="Calibri"/>
                <a:cs typeface="Calibri"/>
                <a:sym typeface="Calibri"/>
              </a:endParaRPr>
            </a:p>
          </p:txBody>
        </p:sp>
        <p:sp>
          <p:nvSpPr>
            <p:cNvPr id="279" name="Google Shape;279;p28"/>
            <p:cNvSpPr/>
            <p:nvPr/>
          </p:nvSpPr>
          <p:spPr>
            <a:xfrm rot="5394531">
              <a:off x="2286859" y="2317803"/>
              <a:ext cx="121514" cy="96438"/>
            </a:xfrm>
            <a:prstGeom prst="rightArrow">
              <a:avLst>
                <a:gd name="adj1" fmla="val 66700"/>
                <a:gd name="adj2" fmla="val 5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8"/>
            <p:cNvSpPr/>
            <p:nvPr/>
          </p:nvSpPr>
          <p:spPr>
            <a:xfrm>
              <a:off x="7552" y="2474998"/>
              <a:ext cx="4681351" cy="551076"/>
            </a:xfrm>
            <a:prstGeom prst="roundRect">
              <a:avLst>
                <a:gd name="adj" fmla="val 10000"/>
              </a:avLst>
            </a:prstGeom>
            <a:solidFill>
              <a:srgbClr val="DDE5D0">
                <a:alpha val="89803"/>
              </a:srgbClr>
            </a:solidFill>
            <a:ln w="9525" cap="flat" cmpd="sng">
              <a:solidFill>
                <a:srgbClr val="DDE5D0">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8"/>
            <p:cNvSpPr txBox="1"/>
            <p:nvPr/>
          </p:nvSpPr>
          <p:spPr>
            <a:xfrm>
              <a:off x="23692" y="2491138"/>
              <a:ext cx="4649071" cy="518796"/>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hi-IN" sz="2100">
                  <a:solidFill>
                    <a:schemeClr val="dk1"/>
                  </a:solidFill>
                  <a:latin typeface="Calibri"/>
                  <a:ea typeface="Calibri"/>
                  <a:cs typeface="Calibri"/>
                  <a:sym typeface="Calibri"/>
                </a:rPr>
                <a:t>एक सामुदायिक कार्य बल की स्थापना करें</a:t>
              </a:r>
              <a:endParaRPr sz="2100">
                <a:solidFill>
                  <a:schemeClr val="dk1"/>
                </a:solidFill>
                <a:latin typeface="Calibri"/>
                <a:ea typeface="Calibri"/>
                <a:cs typeface="Calibri"/>
                <a:sym typeface="Calibri"/>
              </a:endParaRPr>
            </a:p>
          </p:txBody>
        </p:sp>
        <p:sp>
          <p:nvSpPr>
            <p:cNvPr id="282" name="Google Shape;282;p28"/>
            <p:cNvSpPr/>
            <p:nvPr/>
          </p:nvSpPr>
          <p:spPr>
            <a:xfrm rot="5417244">
              <a:off x="2293675" y="3078738"/>
              <a:ext cx="105328" cy="96438"/>
            </a:xfrm>
            <a:prstGeom prst="rightArrow">
              <a:avLst>
                <a:gd name="adj1" fmla="val 66700"/>
                <a:gd name="adj2" fmla="val 5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8"/>
            <p:cNvSpPr/>
            <p:nvPr/>
          </p:nvSpPr>
          <p:spPr>
            <a:xfrm>
              <a:off x="12152" y="3227840"/>
              <a:ext cx="4664598" cy="551076"/>
            </a:xfrm>
            <a:prstGeom prst="roundRect">
              <a:avLst>
                <a:gd name="adj" fmla="val 10000"/>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8"/>
            <p:cNvSpPr txBox="1"/>
            <p:nvPr/>
          </p:nvSpPr>
          <p:spPr>
            <a:xfrm>
              <a:off x="28292" y="3243980"/>
              <a:ext cx="4632318" cy="518796"/>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hi-IN" sz="2100">
                  <a:solidFill>
                    <a:schemeClr val="dk1"/>
                  </a:solidFill>
                  <a:latin typeface="Calibri"/>
                  <a:ea typeface="Calibri"/>
                  <a:cs typeface="Calibri"/>
                  <a:sym typeface="Calibri"/>
                </a:rPr>
                <a:t>प्रतिक्रिया योजनाएँ विकसित करें</a:t>
              </a:r>
              <a:endParaRPr sz="2100">
                <a:solidFill>
                  <a:schemeClr val="dk1"/>
                </a:solidFill>
                <a:latin typeface="Calibri"/>
                <a:ea typeface="Calibri"/>
                <a:cs typeface="Calibri"/>
                <a:sym typeface="Calibri"/>
              </a:endParaRPr>
            </a:p>
          </p:txBody>
        </p:sp>
        <p:sp>
          <p:nvSpPr>
            <p:cNvPr id="285" name="Google Shape;285;p28"/>
            <p:cNvSpPr/>
            <p:nvPr/>
          </p:nvSpPr>
          <p:spPr>
            <a:xfrm rot="5400000">
              <a:off x="2293685" y="3829682"/>
              <a:ext cx="101532" cy="96438"/>
            </a:xfrm>
            <a:prstGeom prst="rightArrow">
              <a:avLst>
                <a:gd name="adj1" fmla="val 66700"/>
                <a:gd name="adj2" fmla="val 50000"/>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8"/>
            <p:cNvSpPr/>
            <p:nvPr/>
          </p:nvSpPr>
          <p:spPr>
            <a:xfrm>
              <a:off x="12152" y="3976887"/>
              <a:ext cx="4664598" cy="551076"/>
            </a:xfrm>
            <a:prstGeom prst="roundRect">
              <a:avLst>
                <a:gd name="adj" fmla="val 10000"/>
              </a:avLst>
            </a:prstGeom>
            <a:solidFill>
              <a:srgbClr val="CDE1E8">
                <a:alpha val="89803"/>
              </a:srgbClr>
            </a:solidFill>
            <a:ln w="9525" cap="flat" cmpd="sng">
              <a:solidFill>
                <a:srgbClr val="CDE1E8">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txBox="1"/>
            <p:nvPr/>
          </p:nvSpPr>
          <p:spPr>
            <a:xfrm>
              <a:off x="28292" y="3993027"/>
              <a:ext cx="4632318" cy="518796"/>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hi-IN" sz="2100">
                  <a:solidFill>
                    <a:schemeClr val="dk1"/>
                  </a:solidFill>
                  <a:latin typeface="Calibri"/>
                  <a:ea typeface="Calibri"/>
                  <a:cs typeface="Calibri"/>
                  <a:sym typeface="Calibri"/>
                </a:rPr>
                <a:t>संसाधनो की पहचान करें</a:t>
              </a:r>
              <a:endParaRPr sz="2100">
                <a:solidFill>
                  <a:schemeClr val="dk1"/>
                </a:solidFill>
                <a:latin typeface="Calibri"/>
                <a:ea typeface="Calibri"/>
                <a:cs typeface="Calibri"/>
                <a:sym typeface="Calibri"/>
              </a:endParaRPr>
            </a:p>
          </p:txBody>
        </p:sp>
      </p:grpSp>
      <p:pic>
        <p:nvPicPr>
          <p:cNvPr id="288" name="Google Shape;288;p28"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289" name="Google Shape;289;p28"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290" name="Google Shape;290;p28"/>
          <p:cNvSpPr txBox="1"/>
          <p:nvPr/>
        </p:nvSpPr>
        <p:spPr>
          <a:xfrm>
            <a:off x="304800" y="2133600"/>
            <a:ext cx="3581400"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hi-IN" sz="4000" b="1" dirty="0">
                <a:solidFill>
                  <a:srgbClr val="FF0000"/>
                </a:solidFill>
                <a:latin typeface="Calibri"/>
                <a:ea typeface="Calibri"/>
                <a:cs typeface="Calibri"/>
                <a:sym typeface="Calibri"/>
              </a:rPr>
              <a:t>सामुदायिक प्रतिक्रिया ढांचा</a:t>
            </a:r>
            <a:endParaRPr sz="4000" b="1" dirty="0">
              <a:solidFill>
                <a:srgbClr val="FF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9"/>
          <p:cNvSpPr txBox="1"/>
          <p:nvPr/>
        </p:nvSpPr>
        <p:spPr>
          <a:xfrm>
            <a:off x="4147130" y="0"/>
            <a:ext cx="4996869"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99" name="Google Shape;299;p29"/>
          <p:cNvGrpSpPr/>
          <p:nvPr/>
        </p:nvGrpSpPr>
        <p:grpSpPr>
          <a:xfrm>
            <a:off x="4497509" y="1067454"/>
            <a:ext cx="3996838" cy="5485745"/>
            <a:chOff x="154109" y="654"/>
            <a:chExt cx="3996838" cy="5485745"/>
          </a:xfrm>
        </p:grpSpPr>
        <p:sp>
          <p:nvSpPr>
            <p:cNvPr id="300" name="Google Shape;300;p29"/>
            <p:cNvSpPr/>
            <p:nvPr/>
          </p:nvSpPr>
          <p:spPr>
            <a:xfrm>
              <a:off x="1965762" y="487467"/>
              <a:ext cx="377675" cy="91440"/>
            </a:xfrm>
            <a:custGeom>
              <a:avLst/>
              <a:gdLst/>
              <a:ahLst/>
              <a:cxnLst/>
              <a:rect l="l" t="t" r="r" b="b"/>
              <a:pathLst>
                <a:path w="120000" h="120000" extrusionOk="0">
                  <a:moveTo>
                    <a:pt x="0" y="60000"/>
                  </a:moveTo>
                  <a:lnTo>
                    <a:pt x="120000" y="60000"/>
                  </a:lnTo>
                </a:path>
              </a:pathLst>
            </a:custGeom>
            <a:noFill/>
            <a:ln w="9525" cap="flat" cmpd="sng">
              <a:solidFill>
                <a:srgbClr val="BF504D"/>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txBox="1"/>
            <p:nvPr/>
          </p:nvSpPr>
          <p:spPr>
            <a:xfrm>
              <a:off x="2144393" y="531146"/>
              <a:ext cx="20413" cy="40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02" name="Google Shape;302;p29"/>
            <p:cNvSpPr/>
            <p:nvPr/>
          </p:nvSpPr>
          <p:spPr>
            <a:xfrm>
              <a:off x="192452" y="654"/>
              <a:ext cx="1775110" cy="1065066"/>
            </a:xfrm>
            <a:prstGeom prst="rect">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txBox="1"/>
            <p:nvPr/>
          </p:nvSpPr>
          <p:spPr>
            <a:xfrm>
              <a:off x="192452" y="654"/>
              <a:ext cx="1775110" cy="1065066"/>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hi-IN" sz="1400">
                  <a:solidFill>
                    <a:schemeClr val="lt1"/>
                  </a:solidFill>
                  <a:latin typeface="Calibri"/>
                  <a:ea typeface="Calibri"/>
                  <a:cs typeface="Calibri"/>
                  <a:sym typeface="Calibri"/>
                </a:rPr>
                <a:t>हेलमेट या हार्ड हैट</a:t>
              </a:r>
              <a:endParaRPr sz="1400">
                <a:solidFill>
                  <a:schemeClr val="lt1"/>
                </a:solidFill>
                <a:latin typeface="Calibri"/>
                <a:ea typeface="Calibri"/>
                <a:cs typeface="Calibri"/>
                <a:sym typeface="Calibri"/>
              </a:endParaRPr>
            </a:p>
          </p:txBody>
        </p:sp>
        <p:sp>
          <p:nvSpPr>
            <p:cNvPr id="304" name="Google Shape;304;p29"/>
            <p:cNvSpPr/>
            <p:nvPr/>
          </p:nvSpPr>
          <p:spPr>
            <a:xfrm>
              <a:off x="1080007" y="1063920"/>
              <a:ext cx="2183385" cy="377675"/>
            </a:xfrm>
            <a:custGeom>
              <a:avLst/>
              <a:gdLst/>
              <a:ahLst/>
              <a:cxnLst/>
              <a:rect l="l" t="t" r="r" b="b"/>
              <a:pathLst>
                <a:path w="120000" h="120000" extrusionOk="0">
                  <a:moveTo>
                    <a:pt x="120000" y="0"/>
                  </a:moveTo>
                  <a:lnTo>
                    <a:pt x="120000" y="65433"/>
                  </a:lnTo>
                  <a:lnTo>
                    <a:pt x="0" y="65433"/>
                  </a:lnTo>
                  <a:lnTo>
                    <a:pt x="0" y="120000"/>
                  </a:lnTo>
                </a:path>
              </a:pathLst>
            </a:custGeom>
            <a:noFill/>
            <a:ln w="9525" cap="flat" cmpd="sng">
              <a:solidFill>
                <a:schemeClr val="accent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txBox="1"/>
            <p:nvPr/>
          </p:nvSpPr>
          <p:spPr>
            <a:xfrm>
              <a:off x="2116169" y="1250717"/>
              <a:ext cx="111061" cy="40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06" name="Google Shape;306;p29"/>
            <p:cNvSpPr/>
            <p:nvPr/>
          </p:nvSpPr>
          <p:spPr>
            <a:xfrm>
              <a:off x="2375837" y="654"/>
              <a:ext cx="1775110" cy="1065066"/>
            </a:xfrm>
            <a:prstGeom prst="rect">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txBox="1"/>
            <p:nvPr/>
          </p:nvSpPr>
          <p:spPr>
            <a:xfrm>
              <a:off x="2375837" y="654"/>
              <a:ext cx="1775110" cy="1065066"/>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hi-IN" sz="1400">
                  <a:solidFill>
                    <a:schemeClr val="lt1"/>
                  </a:solidFill>
                  <a:latin typeface="Calibri"/>
                  <a:ea typeface="Calibri"/>
                  <a:cs typeface="Calibri"/>
                  <a:sym typeface="Calibri"/>
                </a:rPr>
                <a:t>चश्मा</a:t>
              </a:r>
              <a:r>
                <a:rPr lang="hi-IN" sz="1400" b="1">
                  <a:solidFill>
                    <a:schemeClr val="lt1"/>
                  </a:solidFill>
                  <a:latin typeface="Times New Roman"/>
                  <a:ea typeface="Times New Roman"/>
                  <a:cs typeface="Times New Roman"/>
                  <a:sym typeface="Times New Roman"/>
                </a:rPr>
                <a:t> </a:t>
              </a:r>
              <a:endParaRPr sz="1400">
                <a:solidFill>
                  <a:schemeClr val="lt1"/>
                </a:solidFill>
                <a:latin typeface="Calibri"/>
                <a:ea typeface="Calibri"/>
                <a:cs typeface="Calibri"/>
                <a:sym typeface="Calibri"/>
              </a:endParaRPr>
            </a:p>
          </p:txBody>
        </p:sp>
        <p:sp>
          <p:nvSpPr>
            <p:cNvPr id="308" name="Google Shape;308;p29"/>
            <p:cNvSpPr/>
            <p:nvPr/>
          </p:nvSpPr>
          <p:spPr>
            <a:xfrm>
              <a:off x="1965762" y="1960809"/>
              <a:ext cx="377675" cy="91440"/>
            </a:xfrm>
            <a:custGeom>
              <a:avLst/>
              <a:gdLst/>
              <a:ahLst/>
              <a:cxnLst/>
              <a:rect l="l" t="t" r="r" b="b"/>
              <a:pathLst>
                <a:path w="120000" h="120000" extrusionOk="0">
                  <a:moveTo>
                    <a:pt x="0" y="60000"/>
                  </a:moveTo>
                  <a:lnTo>
                    <a:pt x="120000" y="6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txBox="1"/>
            <p:nvPr/>
          </p:nvSpPr>
          <p:spPr>
            <a:xfrm>
              <a:off x="2144393" y="2004487"/>
              <a:ext cx="20413" cy="40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10" name="Google Shape;310;p29"/>
            <p:cNvSpPr/>
            <p:nvPr/>
          </p:nvSpPr>
          <p:spPr>
            <a:xfrm>
              <a:off x="192452" y="1473996"/>
              <a:ext cx="1775110" cy="1065066"/>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txBox="1"/>
            <p:nvPr/>
          </p:nvSpPr>
          <p:spPr>
            <a:xfrm>
              <a:off x="192452" y="1473996"/>
              <a:ext cx="1775110" cy="1065066"/>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hi-IN" sz="1400">
                  <a:solidFill>
                    <a:schemeClr val="lt1"/>
                  </a:solidFill>
                  <a:latin typeface="Calibri"/>
                  <a:ea typeface="Calibri"/>
                  <a:cs typeface="Calibri"/>
                  <a:sym typeface="Calibri"/>
                </a:rPr>
                <a:t>चमड़े के काम के दस्ताने/चिकित्सा दस्ताने</a:t>
              </a:r>
              <a:endParaRPr sz="1400">
                <a:solidFill>
                  <a:schemeClr val="lt1"/>
                </a:solidFill>
                <a:latin typeface="Calibri"/>
                <a:ea typeface="Calibri"/>
                <a:cs typeface="Calibri"/>
                <a:sym typeface="Calibri"/>
              </a:endParaRPr>
            </a:p>
          </p:txBody>
        </p:sp>
        <p:sp>
          <p:nvSpPr>
            <p:cNvPr id="312" name="Google Shape;312;p29"/>
            <p:cNvSpPr/>
            <p:nvPr/>
          </p:nvSpPr>
          <p:spPr>
            <a:xfrm>
              <a:off x="1080007" y="2537262"/>
              <a:ext cx="2183385" cy="377675"/>
            </a:xfrm>
            <a:custGeom>
              <a:avLst/>
              <a:gdLst/>
              <a:ahLst/>
              <a:cxnLst/>
              <a:rect l="l" t="t" r="r" b="b"/>
              <a:pathLst>
                <a:path w="120000" h="120000" extrusionOk="0">
                  <a:moveTo>
                    <a:pt x="120000" y="0"/>
                  </a:moveTo>
                  <a:lnTo>
                    <a:pt x="120000" y="65433"/>
                  </a:lnTo>
                  <a:lnTo>
                    <a:pt x="0" y="65433"/>
                  </a:lnTo>
                  <a:lnTo>
                    <a:pt x="0" y="120000"/>
                  </a:lnTo>
                </a:path>
              </a:pathLst>
            </a:custGeom>
            <a:noFill/>
            <a:ln w="9525" cap="flat" cmpd="sng">
              <a:solidFill>
                <a:srgbClr val="49ACC5"/>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txBox="1"/>
            <p:nvPr/>
          </p:nvSpPr>
          <p:spPr>
            <a:xfrm>
              <a:off x="2116169" y="2724058"/>
              <a:ext cx="111061" cy="40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14" name="Google Shape;314;p29"/>
            <p:cNvSpPr/>
            <p:nvPr/>
          </p:nvSpPr>
          <p:spPr>
            <a:xfrm>
              <a:off x="2375837" y="1473996"/>
              <a:ext cx="1775110" cy="1065066"/>
            </a:xfrm>
            <a:prstGeom prst="rect">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txBox="1"/>
            <p:nvPr/>
          </p:nvSpPr>
          <p:spPr>
            <a:xfrm>
              <a:off x="2375837" y="1473996"/>
              <a:ext cx="1775110" cy="1065066"/>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hi-IN" sz="1400">
                  <a:solidFill>
                    <a:schemeClr val="lt1"/>
                  </a:solidFill>
                  <a:latin typeface="Calibri"/>
                  <a:ea typeface="Calibri"/>
                  <a:cs typeface="Calibri"/>
                  <a:sym typeface="Calibri"/>
                </a:rPr>
                <a:t>धूल मास्क</a:t>
              </a:r>
              <a:endParaRPr sz="1400">
                <a:solidFill>
                  <a:schemeClr val="lt1"/>
                </a:solidFill>
                <a:latin typeface="Calibri"/>
                <a:ea typeface="Calibri"/>
                <a:cs typeface="Calibri"/>
                <a:sym typeface="Calibri"/>
              </a:endParaRPr>
            </a:p>
          </p:txBody>
        </p:sp>
        <p:sp>
          <p:nvSpPr>
            <p:cNvPr id="316" name="Google Shape;316;p29"/>
            <p:cNvSpPr/>
            <p:nvPr/>
          </p:nvSpPr>
          <p:spPr>
            <a:xfrm>
              <a:off x="1965762" y="3434150"/>
              <a:ext cx="377675" cy="91440"/>
            </a:xfrm>
            <a:custGeom>
              <a:avLst/>
              <a:gdLst/>
              <a:ahLst/>
              <a:cxnLst/>
              <a:rect l="l" t="t" r="r" b="b"/>
              <a:pathLst>
                <a:path w="120000" h="120000" extrusionOk="0">
                  <a:moveTo>
                    <a:pt x="0" y="60000"/>
                  </a:moveTo>
                  <a:lnTo>
                    <a:pt x="120000" y="60000"/>
                  </a:lnTo>
                </a:path>
              </a:pathLst>
            </a:custGeom>
            <a:noFill/>
            <a:ln w="9525" cap="flat" cmpd="sng">
              <a:solidFill>
                <a:srgbClr val="F7954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txBox="1"/>
            <p:nvPr/>
          </p:nvSpPr>
          <p:spPr>
            <a:xfrm>
              <a:off x="2144393" y="3477829"/>
              <a:ext cx="20413" cy="40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18" name="Google Shape;318;p29"/>
            <p:cNvSpPr/>
            <p:nvPr/>
          </p:nvSpPr>
          <p:spPr>
            <a:xfrm>
              <a:off x="192452" y="2947337"/>
              <a:ext cx="1775110" cy="1065066"/>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txBox="1"/>
            <p:nvPr/>
          </p:nvSpPr>
          <p:spPr>
            <a:xfrm>
              <a:off x="192452" y="2947337"/>
              <a:ext cx="1775110" cy="1065066"/>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hi-IN" sz="1400">
                  <a:solidFill>
                    <a:schemeClr val="lt1"/>
                  </a:solidFill>
                  <a:latin typeface="Calibri"/>
                  <a:ea typeface="Calibri"/>
                  <a:cs typeface="Calibri"/>
                  <a:sym typeface="Calibri"/>
                </a:rPr>
                <a:t>सुरक्षा पहचान </a:t>
              </a:r>
              <a:r>
                <a:rPr lang="hi-IN" sz="1400" b="1">
                  <a:solidFill>
                    <a:schemeClr val="lt1"/>
                  </a:solidFill>
                  <a:latin typeface="Calibri"/>
                  <a:ea typeface="Calibri"/>
                  <a:cs typeface="Calibri"/>
                  <a:sym typeface="Calibri"/>
                </a:rPr>
                <a:t>कोट </a:t>
              </a:r>
              <a:endParaRPr sz="1400">
                <a:solidFill>
                  <a:schemeClr val="lt1"/>
                </a:solidFill>
                <a:latin typeface="Calibri"/>
                <a:ea typeface="Calibri"/>
                <a:cs typeface="Calibri"/>
                <a:sym typeface="Calibri"/>
              </a:endParaRPr>
            </a:p>
          </p:txBody>
        </p:sp>
        <p:sp>
          <p:nvSpPr>
            <p:cNvPr id="320" name="Google Shape;320;p29"/>
            <p:cNvSpPr/>
            <p:nvPr/>
          </p:nvSpPr>
          <p:spPr>
            <a:xfrm>
              <a:off x="1041664" y="4010603"/>
              <a:ext cx="2221727" cy="378330"/>
            </a:xfrm>
            <a:custGeom>
              <a:avLst/>
              <a:gdLst/>
              <a:ahLst/>
              <a:cxnLst/>
              <a:rect l="l" t="t" r="r" b="b"/>
              <a:pathLst>
                <a:path w="120000" h="120000" extrusionOk="0">
                  <a:moveTo>
                    <a:pt x="120000" y="0"/>
                  </a:moveTo>
                  <a:lnTo>
                    <a:pt x="120000" y="65424"/>
                  </a:lnTo>
                  <a:lnTo>
                    <a:pt x="0" y="65424"/>
                  </a:lnTo>
                  <a:lnTo>
                    <a:pt x="0" y="120000"/>
                  </a:lnTo>
                </a:path>
              </a:pathLst>
            </a:custGeom>
            <a:noFill/>
            <a:ln w="9525" cap="flat" cmpd="sng">
              <a:solidFill>
                <a:srgbClr val="BF504D"/>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txBox="1"/>
            <p:nvPr/>
          </p:nvSpPr>
          <p:spPr>
            <a:xfrm>
              <a:off x="2096052" y="4197727"/>
              <a:ext cx="112952" cy="40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22" name="Google Shape;322;p29"/>
            <p:cNvSpPr/>
            <p:nvPr/>
          </p:nvSpPr>
          <p:spPr>
            <a:xfrm>
              <a:off x="2375837" y="2947337"/>
              <a:ext cx="1775110" cy="1065066"/>
            </a:xfrm>
            <a:prstGeom prst="rect">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txBox="1"/>
            <p:nvPr/>
          </p:nvSpPr>
          <p:spPr>
            <a:xfrm>
              <a:off x="2375837" y="2947337"/>
              <a:ext cx="1775110" cy="1065066"/>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hi-IN" sz="1400">
                  <a:solidFill>
                    <a:schemeClr val="lt1"/>
                  </a:solidFill>
                  <a:latin typeface="Calibri"/>
                  <a:ea typeface="Calibri"/>
                  <a:cs typeface="Calibri"/>
                  <a:sym typeface="Calibri"/>
                </a:rPr>
                <a:t>टॉर्च</a:t>
              </a:r>
              <a:endParaRPr sz="1400">
                <a:solidFill>
                  <a:schemeClr val="lt1"/>
                </a:solidFill>
                <a:latin typeface="Calibri"/>
                <a:ea typeface="Calibri"/>
                <a:cs typeface="Calibri"/>
                <a:sym typeface="Calibri"/>
              </a:endParaRPr>
            </a:p>
          </p:txBody>
        </p:sp>
        <p:sp>
          <p:nvSpPr>
            <p:cNvPr id="324" name="Google Shape;324;p29"/>
            <p:cNvSpPr/>
            <p:nvPr/>
          </p:nvSpPr>
          <p:spPr>
            <a:xfrm>
              <a:off x="1927419" y="4907492"/>
              <a:ext cx="416017" cy="91440"/>
            </a:xfrm>
            <a:custGeom>
              <a:avLst/>
              <a:gdLst/>
              <a:ahLst/>
              <a:cxnLst/>
              <a:rect l="l" t="t" r="r" b="b"/>
              <a:pathLst>
                <a:path w="120000" h="120000" extrusionOk="0">
                  <a:moveTo>
                    <a:pt x="0" y="60858"/>
                  </a:moveTo>
                  <a:lnTo>
                    <a:pt x="64932" y="60858"/>
                  </a:lnTo>
                  <a:lnTo>
                    <a:pt x="64932" y="60000"/>
                  </a:lnTo>
                  <a:lnTo>
                    <a:pt x="120000" y="60000"/>
                  </a:lnTo>
                </a:path>
              </a:pathLst>
            </a:custGeom>
            <a:noFill/>
            <a:ln w="9525" cap="flat" cmpd="sng">
              <a:solidFill>
                <a:schemeClr val="accent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txBox="1"/>
            <p:nvPr/>
          </p:nvSpPr>
          <p:spPr>
            <a:xfrm>
              <a:off x="2124263" y="4951170"/>
              <a:ext cx="22330" cy="40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326" name="Google Shape;326;p29"/>
            <p:cNvSpPr/>
            <p:nvPr/>
          </p:nvSpPr>
          <p:spPr>
            <a:xfrm>
              <a:off x="154109" y="4421333"/>
              <a:ext cx="1775110" cy="1065066"/>
            </a:xfrm>
            <a:prstGeom prst="rect">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txBox="1"/>
            <p:nvPr/>
          </p:nvSpPr>
          <p:spPr>
            <a:xfrm>
              <a:off x="154109" y="4421333"/>
              <a:ext cx="1775110" cy="1065066"/>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hi-IN" sz="1400">
                  <a:solidFill>
                    <a:schemeClr val="lt1"/>
                  </a:solidFill>
                  <a:latin typeface="Calibri"/>
                  <a:ea typeface="Calibri"/>
                  <a:cs typeface="Calibri"/>
                  <a:sym typeface="Calibri"/>
                </a:rPr>
                <a:t>अतिरिक्त कपड़े और एक टोपी</a:t>
              </a:r>
              <a:endParaRPr sz="1400">
                <a:solidFill>
                  <a:schemeClr val="lt1"/>
                </a:solidFill>
                <a:latin typeface="Calibri"/>
                <a:ea typeface="Calibri"/>
                <a:cs typeface="Calibri"/>
                <a:sym typeface="Calibri"/>
              </a:endParaRPr>
            </a:p>
          </p:txBody>
        </p:sp>
        <p:sp>
          <p:nvSpPr>
            <p:cNvPr id="328" name="Google Shape;328;p29"/>
            <p:cNvSpPr/>
            <p:nvPr/>
          </p:nvSpPr>
          <p:spPr>
            <a:xfrm>
              <a:off x="2375837" y="4420679"/>
              <a:ext cx="1775110" cy="1065066"/>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txBox="1"/>
            <p:nvPr/>
          </p:nvSpPr>
          <p:spPr>
            <a:xfrm>
              <a:off x="2375837" y="4420679"/>
              <a:ext cx="1775110" cy="1065066"/>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hi-IN" sz="1400">
                  <a:solidFill>
                    <a:schemeClr val="lt1"/>
                  </a:solidFill>
                  <a:latin typeface="Calibri"/>
                  <a:ea typeface="Calibri"/>
                  <a:cs typeface="Calibri"/>
                  <a:sym typeface="Calibri"/>
                </a:rPr>
                <a:t>मजबूत और आरामदायक जूते</a:t>
              </a:r>
              <a:endParaRPr sz="1400">
                <a:solidFill>
                  <a:schemeClr val="lt1"/>
                </a:solidFill>
                <a:latin typeface="Calibri"/>
                <a:ea typeface="Calibri"/>
                <a:cs typeface="Calibri"/>
                <a:sym typeface="Calibri"/>
              </a:endParaRPr>
            </a:p>
          </p:txBody>
        </p:sp>
      </p:grpSp>
      <p:pic>
        <p:nvPicPr>
          <p:cNvPr id="330" name="Google Shape;330;p29"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331" name="Google Shape;331;p29"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332" name="Google Shape;332;p29"/>
          <p:cNvSpPr txBox="1"/>
          <p:nvPr/>
        </p:nvSpPr>
        <p:spPr>
          <a:xfrm>
            <a:off x="304800" y="1676400"/>
            <a:ext cx="350519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FF0000"/>
                </a:solidFill>
                <a:latin typeface="Calibri"/>
                <a:ea typeface="Calibri"/>
                <a:cs typeface="Calibri"/>
                <a:sym typeface="Calibri"/>
              </a:rPr>
              <a:t>व्यक्तिगत सुरक्षा उपकरण</a:t>
            </a:r>
            <a:endParaRPr sz="4000" b="1">
              <a:solidFill>
                <a:srgbClr val="FF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Google Shape;337;p30"/>
          <p:cNvGrpSpPr/>
          <p:nvPr/>
        </p:nvGrpSpPr>
        <p:grpSpPr>
          <a:xfrm>
            <a:off x="512208" y="1052736"/>
            <a:ext cx="7696200" cy="5638800"/>
            <a:chOff x="152400" y="152400"/>
            <a:chExt cx="8839201" cy="6172200"/>
          </a:xfrm>
        </p:grpSpPr>
        <p:pic>
          <p:nvPicPr>
            <p:cNvPr id="338" name="Google Shape;338;p30" descr="C:\Users\Admin\Downloads\SHAREit\CPH1937\photo\PPE.jpg"/>
            <p:cNvPicPr preferRelativeResize="0"/>
            <p:nvPr/>
          </p:nvPicPr>
          <p:blipFill rotWithShape="1">
            <a:blip r:embed="rId3">
              <a:alphaModFix/>
            </a:blip>
            <a:srcRect/>
            <a:stretch/>
          </p:blipFill>
          <p:spPr>
            <a:xfrm>
              <a:off x="152400" y="152400"/>
              <a:ext cx="8839201" cy="6172200"/>
            </a:xfrm>
            <a:prstGeom prst="rect">
              <a:avLst/>
            </a:prstGeom>
            <a:noFill/>
            <a:ln>
              <a:noFill/>
            </a:ln>
          </p:spPr>
        </p:pic>
        <p:sp>
          <p:nvSpPr>
            <p:cNvPr id="339" name="Google Shape;339;p30"/>
            <p:cNvSpPr/>
            <p:nvPr/>
          </p:nvSpPr>
          <p:spPr>
            <a:xfrm>
              <a:off x="4343400" y="990600"/>
              <a:ext cx="381000" cy="152400"/>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Open Sans"/>
                <a:ea typeface="Open Sans"/>
                <a:cs typeface="Open Sans"/>
                <a:sym typeface="Open Sans"/>
              </a:endParaRPr>
            </a:p>
          </p:txBody>
        </p:sp>
        <p:cxnSp>
          <p:nvCxnSpPr>
            <p:cNvPr id="340" name="Google Shape;340;p30"/>
            <p:cNvCxnSpPr>
              <a:stCxn id="339" idx="3"/>
            </p:cNvCxnSpPr>
            <p:nvPr/>
          </p:nvCxnSpPr>
          <p:spPr>
            <a:xfrm>
              <a:off x="4724400" y="1066800"/>
              <a:ext cx="1447800" cy="609600"/>
            </a:xfrm>
            <a:prstGeom prst="straightConnector1">
              <a:avLst/>
            </a:prstGeom>
            <a:noFill/>
            <a:ln w="28575" cap="flat" cmpd="sng">
              <a:solidFill>
                <a:srgbClr val="4A7DBA"/>
              </a:solidFill>
              <a:prstDash val="solid"/>
              <a:round/>
              <a:headEnd type="none" w="sm" len="sm"/>
              <a:tailEnd type="none" w="sm" len="sm"/>
            </a:ln>
          </p:spPr>
        </p:cxnSp>
        <p:sp>
          <p:nvSpPr>
            <p:cNvPr id="341" name="Google Shape;341;p30"/>
            <p:cNvSpPr txBox="1"/>
            <p:nvPr/>
          </p:nvSpPr>
          <p:spPr>
            <a:xfrm>
              <a:off x="6172200" y="1447800"/>
              <a:ext cx="2590801" cy="5053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2400" b="1">
                  <a:solidFill>
                    <a:srgbClr val="29B937"/>
                  </a:solidFill>
                  <a:latin typeface="Open Sans"/>
                  <a:ea typeface="Open Sans"/>
                  <a:cs typeface="Open Sans"/>
                  <a:sym typeface="Open Sans"/>
                </a:rPr>
                <a:t>DUST MASK</a:t>
              </a:r>
              <a:endParaRPr/>
            </a:p>
          </p:txBody>
        </p:sp>
      </p:grpSp>
      <p:pic>
        <p:nvPicPr>
          <p:cNvPr id="342" name="Google Shape;342;p30" descr="A logo with text on it&#10;&#10;AI-generated content may be incorrect."/>
          <p:cNvPicPr preferRelativeResize="0"/>
          <p:nvPr/>
        </p:nvPicPr>
        <p:blipFill rotWithShape="1">
          <a:blip r:embed="rId4">
            <a:alphaModFix/>
          </a:blip>
          <a:srcRect/>
          <a:stretch/>
        </p:blipFill>
        <p:spPr>
          <a:xfrm>
            <a:off x="35496" y="44624"/>
            <a:ext cx="953425" cy="936104"/>
          </a:xfrm>
          <a:prstGeom prst="rect">
            <a:avLst/>
          </a:prstGeom>
          <a:noFill/>
          <a:ln>
            <a:noFill/>
          </a:ln>
        </p:spPr>
      </p:pic>
      <p:pic>
        <p:nvPicPr>
          <p:cNvPr id="343" name="Google Shape;343;p30" descr="C:\Users\Acer\Downloads\WhatsApp Image 2025-09-04 at 17.24.38 (3).jpeg"/>
          <p:cNvPicPr preferRelativeResize="0"/>
          <p:nvPr/>
        </p:nvPicPr>
        <p:blipFill rotWithShape="1">
          <a:blip r:embed="rId5">
            <a:alphaModFix/>
          </a:blip>
          <a:srcRect/>
          <a:stretch/>
        </p:blipFill>
        <p:spPr>
          <a:xfrm>
            <a:off x="8063880" y="51196"/>
            <a:ext cx="982812" cy="10015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31" descr="C:\Users\Admin\Downloads\SHAREit\CPH1937\photo\1760400a.jpg"/>
          <p:cNvPicPr preferRelativeResize="0"/>
          <p:nvPr/>
        </p:nvPicPr>
        <p:blipFill rotWithShape="1">
          <a:blip r:embed="rId3">
            <a:alphaModFix/>
          </a:blip>
          <a:srcRect/>
          <a:stretch/>
        </p:blipFill>
        <p:spPr>
          <a:xfrm>
            <a:off x="3352800" y="1066800"/>
            <a:ext cx="2362199" cy="4105275"/>
          </a:xfrm>
          <a:prstGeom prst="rect">
            <a:avLst/>
          </a:prstGeom>
          <a:noFill/>
          <a:ln>
            <a:noFill/>
          </a:ln>
        </p:spPr>
      </p:pic>
      <p:pic>
        <p:nvPicPr>
          <p:cNvPr id="349" name="Google Shape;349;p31" descr="C:\Users\Admin\Downloads\SHAREit\CPH1937\photo\medical-gowns-1513930192-3537204.jpg"/>
          <p:cNvPicPr preferRelativeResize="0"/>
          <p:nvPr/>
        </p:nvPicPr>
        <p:blipFill rotWithShape="1">
          <a:blip r:embed="rId4">
            <a:alphaModFix/>
          </a:blip>
          <a:srcRect/>
          <a:stretch/>
        </p:blipFill>
        <p:spPr>
          <a:xfrm>
            <a:off x="304801" y="3962400"/>
            <a:ext cx="2285999" cy="2085974"/>
          </a:xfrm>
          <a:prstGeom prst="rect">
            <a:avLst/>
          </a:prstGeom>
          <a:noFill/>
          <a:ln>
            <a:noFill/>
          </a:ln>
        </p:spPr>
      </p:pic>
      <p:pic>
        <p:nvPicPr>
          <p:cNvPr id="350" name="Google Shape;350;p31" descr="C:\Users\Admin\Downloads\SHAREit\CPH1937\photo\nitrile.jpeg"/>
          <p:cNvPicPr preferRelativeResize="0"/>
          <p:nvPr/>
        </p:nvPicPr>
        <p:blipFill rotWithShape="1">
          <a:blip r:embed="rId5">
            <a:alphaModFix/>
          </a:blip>
          <a:srcRect/>
          <a:stretch/>
        </p:blipFill>
        <p:spPr>
          <a:xfrm>
            <a:off x="6629400" y="4038600"/>
            <a:ext cx="2079885" cy="2053182"/>
          </a:xfrm>
          <a:prstGeom prst="rect">
            <a:avLst/>
          </a:prstGeom>
          <a:noFill/>
          <a:ln>
            <a:noFill/>
          </a:ln>
        </p:spPr>
      </p:pic>
      <p:pic>
        <p:nvPicPr>
          <p:cNvPr id="351" name="Google Shape;351;p31" descr="C:\Users\Admin\Downloads\SHAREit\CPH1937\photo\BBBS@.jpg"/>
          <p:cNvPicPr preferRelativeResize="0"/>
          <p:nvPr/>
        </p:nvPicPr>
        <p:blipFill rotWithShape="1">
          <a:blip r:embed="rId6">
            <a:alphaModFix/>
          </a:blip>
          <a:srcRect/>
          <a:stretch/>
        </p:blipFill>
        <p:spPr>
          <a:xfrm>
            <a:off x="6629400" y="304800"/>
            <a:ext cx="2182813" cy="2095500"/>
          </a:xfrm>
          <a:prstGeom prst="rect">
            <a:avLst/>
          </a:prstGeom>
          <a:noFill/>
          <a:ln>
            <a:noFill/>
          </a:ln>
        </p:spPr>
      </p:pic>
      <p:pic>
        <p:nvPicPr>
          <p:cNvPr id="352" name="Google Shape;352;p31" descr="C:\Users\Admin\Downloads\SHAREit\CPH1937\photo\41EYnCKBI9L._AC_SY400_.jpg"/>
          <p:cNvPicPr preferRelativeResize="0"/>
          <p:nvPr/>
        </p:nvPicPr>
        <p:blipFill rotWithShape="1">
          <a:blip r:embed="rId7">
            <a:alphaModFix/>
          </a:blip>
          <a:srcRect/>
          <a:stretch/>
        </p:blipFill>
        <p:spPr>
          <a:xfrm>
            <a:off x="228600" y="304800"/>
            <a:ext cx="2276094" cy="2209800"/>
          </a:xfrm>
          <a:prstGeom prst="rect">
            <a:avLst/>
          </a:prstGeom>
          <a:noFill/>
          <a:ln>
            <a:noFill/>
          </a:ln>
        </p:spPr>
      </p:pic>
      <p:sp>
        <p:nvSpPr>
          <p:cNvPr id="353" name="Google Shape;353;p31"/>
          <p:cNvSpPr/>
          <p:nvPr/>
        </p:nvSpPr>
        <p:spPr>
          <a:xfrm rot="10394602">
            <a:off x="2510069" y="1713570"/>
            <a:ext cx="1935331" cy="137730"/>
          </a:xfrm>
          <a:prstGeom prst="rightArrow">
            <a:avLst>
              <a:gd name="adj1" fmla="val 50000"/>
              <a:gd name="adj2"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Open Sans"/>
              <a:ea typeface="Open Sans"/>
              <a:cs typeface="Open Sans"/>
              <a:sym typeface="Open Sans"/>
            </a:endParaRPr>
          </a:p>
        </p:txBody>
      </p:sp>
      <p:sp>
        <p:nvSpPr>
          <p:cNvPr id="354" name="Google Shape;354;p31"/>
          <p:cNvSpPr/>
          <p:nvPr/>
        </p:nvSpPr>
        <p:spPr>
          <a:xfrm rot="8901498">
            <a:off x="2557950" y="3452478"/>
            <a:ext cx="1905000" cy="255758"/>
          </a:xfrm>
          <a:prstGeom prst="rightArrow">
            <a:avLst>
              <a:gd name="adj1" fmla="val 50000"/>
              <a:gd name="adj2"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Open Sans"/>
              <a:ea typeface="Open Sans"/>
              <a:cs typeface="Open Sans"/>
              <a:sym typeface="Open Sans"/>
            </a:endParaRPr>
          </a:p>
        </p:txBody>
      </p:sp>
      <p:sp>
        <p:nvSpPr>
          <p:cNvPr id="355" name="Google Shape;355;p31"/>
          <p:cNvSpPr/>
          <p:nvPr/>
        </p:nvSpPr>
        <p:spPr>
          <a:xfrm>
            <a:off x="4855564" y="1371600"/>
            <a:ext cx="1697636" cy="147404"/>
          </a:xfrm>
          <a:prstGeom prst="rightArrow">
            <a:avLst>
              <a:gd name="adj1" fmla="val 50000"/>
              <a:gd name="adj2"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Open Sans"/>
              <a:ea typeface="Open Sans"/>
              <a:cs typeface="Open Sans"/>
              <a:sym typeface="Open Sans"/>
            </a:endParaRPr>
          </a:p>
        </p:txBody>
      </p:sp>
      <p:sp>
        <p:nvSpPr>
          <p:cNvPr id="356" name="Google Shape;356;p31"/>
          <p:cNvSpPr/>
          <p:nvPr/>
        </p:nvSpPr>
        <p:spPr>
          <a:xfrm rot="2372499">
            <a:off x="5465063" y="3802107"/>
            <a:ext cx="1419650" cy="186985"/>
          </a:xfrm>
          <a:prstGeom prst="rightArrow">
            <a:avLst>
              <a:gd name="adj1" fmla="val 50000"/>
              <a:gd name="adj2"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Open Sans"/>
              <a:ea typeface="Open Sans"/>
              <a:cs typeface="Open Sans"/>
              <a:sym typeface="Open Sans"/>
            </a:endParaRPr>
          </a:p>
        </p:txBody>
      </p:sp>
      <p:pic>
        <p:nvPicPr>
          <p:cNvPr id="357" name="Google Shape;357;p31" descr="A logo with text on it&#10;&#10;AI-generated content may be incorrect."/>
          <p:cNvPicPr preferRelativeResize="0"/>
          <p:nvPr/>
        </p:nvPicPr>
        <p:blipFill rotWithShape="1">
          <a:blip r:embed="rId8">
            <a:alphaModFix/>
          </a:blip>
          <a:srcRect/>
          <a:stretch/>
        </p:blipFill>
        <p:spPr>
          <a:xfrm>
            <a:off x="35496" y="44624"/>
            <a:ext cx="1047823" cy="936104"/>
          </a:xfrm>
          <a:prstGeom prst="rect">
            <a:avLst/>
          </a:prstGeom>
          <a:noFill/>
          <a:ln>
            <a:noFill/>
          </a:ln>
        </p:spPr>
      </p:pic>
      <p:pic>
        <p:nvPicPr>
          <p:cNvPr id="358" name="Google Shape;358;p31" descr="C:\Users\Acer\Downloads\WhatsApp Image 2025-09-04 at 17.24.38 (3).jpeg"/>
          <p:cNvPicPr preferRelativeResize="0"/>
          <p:nvPr/>
        </p:nvPicPr>
        <p:blipFill rotWithShape="1">
          <a:blip r:embed="rId9">
            <a:alphaModFix/>
          </a:blip>
          <a:srcRect/>
          <a:stretch/>
        </p:blipFill>
        <p:spPr>
          <a:xfrm>
            <a:off x="8063880" y="51196"/>
            <a:ext cx="1080120" cy="10015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500"/>
                                        <p:tgtEl>
                                          <p:spTgt spid="3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gtEl>
                                        <p:attrNameLst>
                                          <p:attrName>style.visibility</p:attrName>
                                        </p:attrNameLst>
                                      </p:cBhvr>
                                      <p:to>
                                        <p:strVal val="visible"/>
                                      </p:to>
                                    </p:set>
                                    <p:animEffect transition="in" filter="fade">
                                      <p:cBhvr>
                                        <p:cTn id="17" dur="500"/>
                                        <p:tgtEl>
                                          <p:spTgt spid="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6"/>
                                        </p:tgtEl>
                                        <p:attrNameLst>
                                          <p:attrName>style.visibility</p:attrName>
                                        </p:attrNameLst>
                                      </p:cBhvr>
                                      <p:to>
                                        <p:strVal val="visible"/>
                                      </p:to>
                                    </p:set>
                                    <p:animEffect transition="in" filter="fade">
                                      <p:cBhvr>
                                        <p:cTn id="22" dur="500"/>
                                        <p:tgtEl>
                                          <p:spTgt spid="3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0"/>
                                        </p:tgtEl>
                                        <p:attrNameLst>
                                          <p:attrName>style.visibility</p:attrName>
                                        </p:attrNameLst>
                                      </p:cBhvr>
                                      <p:to>
                                        <p:strVal val="visible"/>
                                      </p:to>
                                    </p:set>
                                    <p:animEffect transition="in" filter="fade">
                                      <p:cBhvr>
                                        <p:cTn id="27" dur="500"/>
                                        <p:tgtEl>
                                          <p:spTgt spid="3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4"/>
                                        </p:tgtEl>
                                        <p:attrNameLst>
                                          <p:attrName>style.visibility</p:attrName>
                                        </p:attrNameLst>
                                      </p:cBhvr>
                                      <p:to>
                                        <p:strVal val="visible"/>
                                      </p:to>
                                    </p:set>
                                    <p:animEffect transition="in" filter="fade">
                                      <p:cBhvr>
                                        <p:cTn id="32" dur="500"/>
                                        <p:tgtEl>
                                          <p:spTgt spid="3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9"/>
                                        </p:tgtEl>
                                        <p:attrNameLst>
                                          <p:attrName>style.visibility</p:attrName>
                                        </p:attrNameLst>
                                      </p:cBhvr>
                                      <p:to>
                                        <p:strVal val="visible"/>
                                      </p:to>
                                    </p:set>
                                    <p:animEffect transition="in" filter="fade">
                                      <p:cBhvr>
                                        <p:cTn id="37" dur="500"/>
                                        <p:tgtEl>
                                          <p:spTgt spid="3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3"/>
                                        </p:tgtEl>
                                        <p:attrNameLst>
                                          <p:attrName>style.visibility</p:attrName>
                                        </p:attrNameLst>
                                      </p:cBhvr>
                                      <p:to>
                                        <p:strVal val="visible"/>
                                      </p:to>
                                    </p:set>
                                    <p:animEffect transition="in" filter="fade">
                                      <p:cBhvr>
                                        <p:cTn id="42" dur="500"/>
                                        <p:tgtEl>
                                          <p:spTgt spid="3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2"/>
                                        </p:tgtEl>
                                        <p:attrNameLst>
                                          <p:attrName>style.visibility</p:attrName>
                                        </p:attrNameLst>
                                      </p:cBhvr>
                                      <p:to>
                                        <p:strVal val="visible"/>
                                      </p:to>
                                    </p:set>
                                    <p:animEffect transition="in" filter="fade">
                                      <p:cBhvr>
                                        <p:cTn id="47"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txBox="1"/>
          <p:nvPr/>
        </p:nvSpPr>
        <p:spPr>
          <a:xfrm>
            <a:off x="4114800" y="0"/>
            <a:ext cx="5029200"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32"/>
          <p:cNvSpPr txBox="1">
            <a:spLocks noGrp="1"/>
          </p:cNvSpPr>
          <p:nvPr>
            <p:ph type="title"/>
          </p:nvPr>
        </p:nvSpPr>
        <p:spPr>
          <a:xfrm>
            <a:off x="762000" y="1524000"/>
            <a:ext cx="3124201"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Calibri"/>
              <a:buNone/>
            </a:pPr>
            <a:r>
              <a:rPr lang="hi-IN" sz="4000" b="1">
                <a:solidFill>
                  <a:srgbClr val="FF0000"/>
                </a:solidFill>
              </a:rPr>
              <a:t>समीक्षा</a:t>
            </a:r>
            <a:endParaRPr sz="4000" b="1" u="sng">
              <a:solidFill>
                <a:srgbClr val="FF0000"/>
              </a:solidFill>
              <a:latin typeface="Open Sans"/>
              <a:ea typeface="Open Sans"/>
              <a:cs typeface="Open Sans"/>
              <a:sym typeface="Open Sans"/>
            </a:endParaRPr>
          </a:p>
        </p:txBody>
      </p:sp>
      <p:sp>
        <p:nvSpPr>
          <p:cNvPr id="368" name="Google Shape;368;p32"/>
          <p:cNvSpPr txBox="1">
            <a:spLocks noGrp="1"/>
          </p:cNvSpPr>
          <p:nvPr>
            <p:ph type="body" idx="1"/>
          </p:nvPr>
        </p:nvSpPr>
        <p:spPr>
          <a:xfrm>
            <a:off x="4267200" y="1103932"/>
            <a:ext cx="4648200" cy="5335936"/>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Clr>
                <a:schemeClr val="dk1"/>
              </a:buClr>
              <a:buSzPct val="100000"/>
              <a:buNone/>
            </a:pPr>
            <a:endParaRPr sz="1050" b="1">
              <a:solidFill>
                <a:srgbClr val="C00000"/>
              </a:solidFill>
              <a:latin typeface="Open Sans"/>
              <a:ea typeface="Open Sans"/>
              <a:cs typeface="Open Sans"/>
              <a:sym typeface="Open Sans"/>
            </a:endParaRPr>
          </a:p>
          <a:p>
            <a:pPr marL="0" lvl="0" indent="0" algn="l" rtl="0">
              <a:lnSpc>
                <a:spcPct val="150000"/>
              </a:lnSpc>
              <a:spcBef>
                <a:spcPts val="444"/>
              </a:spcBef>
              <a:spcAft>
                <a:spcPts val="0"/>
              </a:spcAft>
              <a:buClr>
                <a:schemeClr val="dk1"/>
              </a:buClr>
              <a:buSzPct val="100000"/>
              <a:buNone/>
            </a:pPr>
            <a:r>
              <a:rPr lang="hi-IN" sz="2400"/>
              <a:t>इस पाठ के पूरा होने के बाद, अब आप सक्षम  है -</a:t>
            </a:r>
            <a:endParaRPr sz="2400">
              <a:latin typeface="Open Sans"/>
              <a:ea typeface="Open Sans"/>
              <a:cs typeface="Open Sans"/>
              <a:sym typeface="Open Sans"/>
            </a:endParaRPr>
          </a:p>
          <a:p>
            <a:pPr marL="342900" lvl="0" indent="-342900" algn="l" rtl="0">
              <a:lnSpc>
                <a:spcPct val="150000"/>
              </a:lnSpc>
              <a:spcBef>
                <a:spcPts val="444"/>
              </a:spcBef>
              <a:spcAft>
                <a:spcPts val="0"/>
              </a:spcAft>
              <a:buClr>
                <a:schemeClr val="dk1"/>
              </a:buClr>
              <a:buSzPct val="100000"/>
              <a:buChar char="•"/>
            </a:pPr>
            <a:r>
              <a:rPr lang="hi-IN" sz="2400"/>
              <a:t>आपदा और आपदा के प्रकार बताने में।</a:t>
            </a:r>
            <a:endParaRPr sz="2400"/>
          </a:p>
          <a:p>
            <a:pPr marL="342900" lvl="0" indent="-342900" algn="l" rtl="0">
              <a:lnSpc>
                <a:spcPct val="150000"/>
              </a:lnSpc>
              <a:spcBef>
                <a:spcPts val="444"/>
              </a:spcBef>
              <a:spcAft>
                <a:spcPts val="0"/>
              </a:spcAft>
              <a:buClr>
                <a:schemeClr val="dk1"/>
              </a:buClr>
              <a:buSzPct val="100000"/>
              <a:buChar char="•"/>
            </a:pPr>
            <a:r>
              <a:rPr lang="hi-IN" sz="2400"/>
              <a:t> खतरों को परिभाषित करने में। </a:t>
            </a:r>
            <a:endParaRPr/>
          </a:p>
          <a:p>
            <a:pPr marL="342900" lvl="0" indent="-342900" algn="l" rtl="0">
              <a:lnSpc>
                <a:spcPct val="150000"/>
              </a:lnSpc>
              <a:spcBef>
                <a:spcPts val="444"/>
              </a:spcBef>
              <a:spcAft>
                <a:spcPts val="0"/>
              </a:spcAft>
              <a:buClr>
                <a:schemeClr val="dk1"/>
              </a:buClr>
              <a:buSzPct val="100000"/>
              <a:buChar char="•"/>
            </a:pPr>
            <a:r>
              <a:rPr lang="hi-IN" sz="2400"/>
              <a:t> खतरों के विभिन्न वर्गीकरण और उनके संभावित परिणामों को पहचानने मेंI</a:t>
            </a:r>
            <a:endParaRPr/>
          </a:p>
          <a:p>
            <a:pPr marL="342900" lvl="0" indent="-342900" algn="l" rtl="0">
              <a:lnSpc>
                <a:spcPct val="150000"/>
              </a:lnSpc>
              <a:spcBef>
                <a:spcPts val="444"/>
              </a:spcBef>
              <a:spcAft>
                <a:spcPts val="0"/>
              </a:spcAft>
              <a:buClr>
                <a:schemeClr val="dk1"/>
              </a:buClr>
              <a:buSzPct val="100000"/>
              <a:buChar char="•"/>
            </a:pPr>
            <a:r>
              <a:rPr lang="hi-IN" sz="2400"/>
              <a:t>सामुदायिक प्रतिक्रियाकर्ता को परिभाषित करने में I </a:t>
            </a:r>
            <a:endParaRPr sz="3600">
              <a:latin typeface="Open Sans"/>
              <a:ea typeface="Open Sans"/>
              <a:cs typeface="Open Sans"/>
              <a:sym typeface="Open Sans"/>
            </a:endParaRPr>
          </a:p>
        </p:txBody>
      </p:sp>
      <p:pic>
        <p:nvPicPr>
          <p:cNvPr id="369" name="Google Shape;369;p32"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370" name="Google Shape;370;p32"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p:nvPr/>
        </p:nvSpPr>
        <p:spPr>
          <a:xfrm>
            <a:off x="3540696" y="0"/>
            <a:ext cx="5603304" cy="6858000"/>
          </a:xfrm>
          <a:prstGeom prst="rect">
            <a:avLst/>
          </a:prstGeom>
          <a:solidFill>
            <a:srgbClr val="DAE5F1"/>
          </a:solidFill>
          <a:ln w="9525" cap="flat" cmpd="sng">
            <a:solidFill>
              <a:srgbClr val="DAE5F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5"/>
          <p:cNvSpPr txBox="1">
            <a:spLocks noGrp="1"/>
          </p:cNvSpPr>
          <p:nvPr>
            <p:ph type="title"/>
          </p:nvPr>
        </p:nvSpPr>
        <p:spPr>
          <a:xfrm>
            <a:off x="577336" y="1174974"/>
            <a:ext cx="2927864"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4400"/>
              <a:buFont typeface="Calibri"/>
              <a:buNone/>
            </a:pPr>
            <a:r>
              <a:rPr lang="hi-IN" b="1">
                <a:solidFill>
                  <a:srgbClr val="FF0000"/>
                </a:solidFill>
              </a:rPr>
              <a:t>उद्देश्य</a:t>
            </a:r>
            <a:endParaRPr b="1" u="sng">
              <a:solidFill>
                <a:srgbClr val="FF0000"/>
              </a:solidFill>
              <a:latin typeface="Open Sans"/>
              <a:ea typeface="Open Sans"/>
              <a:cs typeface="Open Sans"/>
              <a:sym typeface="Open Sans"/>
            </a:endParaRPr>
          </a:p>
        </p:txBody>
      </p:sp>
      <p:sp>
        <p:nvSpPr>
          <p:cNvPr id="106" name="Google Shape;106;p15"/>
          <p:cNvSpPr txBox="1">
            <a:spLocks noGrp="1"/>
          </p:cNvSpPr>
          <p:nvPr>
            <p:ph type="body" idx="1"/>
          </p:nvPr>
        </p:nvSpPr>
        <p:spPr>
          <a:xfrm>
            <a:off x="3810000" y="980728"/>
            <a:ext cx="5257800" cy="574074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2400"/>
              <a:buNone/>
            </a:pPr>
            <a:r>
              <a:rPr lang="hi-IN" sz="2400" dirty="0"/>
              <a:t>इस पाठ के पूरा होने पर, आप निम्नलिखित को समझाने में सक्षम होंगे- </a:t>
            </a:r>
            <a:endParaRPr sz="2400" dirty="0">
              <a:latin typeface="Open Sans"/>
              <a:ea typeface="Open Sans"/>
              <a:cs typeface="Open Sans"/>
              <a:sym typeface="Open Sans"/>
            </a:endParaRPr>
          </a:p>
          <a:p>
            <a:pPr marL="342900" lvl="0" indent="-342900" algn="l" rtl="0">
              <a:lnSpc>
                <a:spcPct val="150000"/>
              </a:lnSpc>
              <a:spcBef>
                <a:spcPts val="480"/>
              </a:spcBef>
              <a:spcAft>
                <a:spcPts val="0"/>
              </a:spcAft>
              <a:buClr>
                <a:schemeClr val="dk1"/>
              </a:buClr>
              <a:buSzPts val="2400"/>
              <a:buChar char="•"/>
            </a:pPr>
            <a:r>
              <a:rPr lang="hi-IN" sz="2400" dirty="0"/>
              <a:t>आपदा और आपदा के प्रकार। </a:t>
            </a:r>
            <a:endParaRPr sz="2400" dirty="0"/>
          </a:p>
          <a:p>
            <a:pPr marL="342900" lvl="0" indent="-342900" algn="l" rtl="0">
              <a:lnSpc>
                <a:spcPct val="150000"/>
              </a:lnSpc>
              <a:spcBef>
                <a:spcPts val="480"/>
              </a:spcBef>
              <a:spcAft>
                <a:spcPts val="0"/>
              </a:spcAft>
              <a:buClr>
                <a:schemeClr val="dk1"/>
              </a:buClr>
              <a:buSzPts val="2400"/>
              <a:buChar char="•"/>
            </a:pPr>
            <a:r>
              <a:rPr lang="hi-IN" sz="2400" dirty="0"/>
              <a:t>खतरों को परिभाषित करना</a:t>
            </a:r>
            <a:r>
              <a:rPr lang="en-US" sz="2400" dirty="0"/>
              <a:t> </a:t>
            </a:r>
            <a:r>
              <a:rPr lang="hi-IN" sz="2400" dirty="0"/>
              <a:t>I </a:t>
            </a:r>
            <a:endParaRPr dirty="0"/>
          </a:p>
          <a:p>
            <a:pPr marL="342900" lvl="0" indent="-342900" algn="l" rtl="0">
              <a:lnSpc>
                <a:spcPct val="150000"/>
              </a:lnSpc>
              <a:spcBef>
                <a:spcPts val="480"/>
              </a:spcBef>
              <a:spcAft>
                <a:spcPts val="0"/>
              </a:spcAft>
              <a:buClr>
                <a:schemeClr val="dk1"/>
              </a:buClr>
              <a:buSzPts val="2400"/>
              <a:buChar char="•"/>
            </a:pPr>
            <a:r>
              <a:rPr lang="hi-IN" sz="2400" dirty="0"/>
              <a:t>खतरों के विभिन्न वर्गीकरण और उनके संभावित परिणामों की पहचान करना</a:t>
            </a:r>
            <a:r>
              <a:rPr lang="en-US" sz="2400" dirty="0"/>
              <a:t> </a:t>
            </a:r>
            <a:r>
              <a:rPr lang="hi-IN" sz="2400" dirty="0"/>
              <a:t>I</a:t>
            </a:r>
            <a:endParaRPr sz="2400" dirty="0">
              <a:latin typeface="Arial"/>
              <a:ea typeface="Arial"/>
              <a:cs typeface="Arial"/>
              <a:sym typeface="Arial"/>
            </a:endParaRPr>
          </a:p>
          <a:p>
            <a:pPr marL="342900" lvl="0" indent="-342900" algn="l" rtl="0">
              <a:lnSpc>
                <a:spcPct val="150000"/>
              </a:lnSpc>
              <a:spcBef>
                <a:spcPts val="480"/>
              </a:spcBef>
              <a:spcAft>
                <a:spcPts val="0"/>
              </a:spcAft>
              <a:buClr>
                <a:schemeClr val="dk1"/>
              </a:buClr>
              <a:buSzPts val="2400"/>
              <a:buChar char="•"/>
            </a:pPr>
            <a:r>
              <a:rPr lang="hi-IN" sz="2400" dirty="0"/>
              <a:t>सामुदायिक प्रतिक्रियाकर्ता को परिभाषित करना</a:t>
            </a:r>
            <a:r>
              <a:rPr lang="en-US" sz="2400" dirty="0"/>
              <a:t> </a:t>
            </a:r>
            <a:r>
              <a:rPr lang="hi-IN" sz="2400" dirty="0"/>
              <a:t>I</a:t>
            </a:r>
            <a:r>
              <a:rPr lang="hi-IN" sz="2400" dirty="0">
                <a:latin typeface="Open Sans"/>
                <a:ea typeface="Open Sans"/>
                <a:cs typeface="Open Sans"/>
                <a:sym typeface="Open Sans"/>
              </a:rPr>
              <a:t> </a:t>
            </a:r>
            <a:endParaRPr sz="2400" dirty="0">
              <a:latin typeface="Open Sans"/>
              <a:ea typeface="Open Sans"/>
              <a:cs typeface="Open Sans"/>
              <a:sym typeface="Open Sans"/>
            </a:endParaRPr>
          </a:p>
          <a:p>
            <a:pPr marL="342900" lvl="0" indent="-190500" algn="l" rtl="0">
              <a:lnSpc>
                <a:spcPct val="150000"/>
              </a:lnSpc>
              <a:spcBef>
                <a:spcPts val="480"/>
              </a:spcBef>
              <a:spcAft>
                <a:spcPts val="0"/>
              </a:spcAft>
              <a:buClr>
                <a:schemeClr val="dk1"/>
              </a:buClr>
              <a:buSzPts val="2400"/>
              <a:buNone/>
            </a:pPr>
            <a:endParaRPr sz="2400" dirty="0">
              <a:solidFill>
                <a:srgbClr val="4F6128"/>
              </a:solidFill>
              <a:latin typeface="Open Sans"/>
              <a:ea typeface="Open Sans"/>
              <a:cs typeface="Open Sans"/>
              <a:sym typeface="Open Sans"/>
            </a:endParaRPr>
          </a:p>
          <a:p>
            <a:pPr marL="342900" lvl="0" indent="-165100" algn="l" rtl="0">
              <a:spcBef>
                <a:spcPts val="560"/>
              </a:spcBef>
              <a:spcAft>
                <a:spcPts val="0"/>
              </a:spcAft>
              <a:buClr>
                <a:schemeClr val="dk1"/>
              </a:buClr>
              <a:buSzPts val="2800"/>
              <a:buNone/>
            </a:pPr>
            <a:endParaRPr sz="2800" b="1" dirty="0">
              <a:solidFill>
                <a:srgbClr val="C00000"/>
              </a:solidFill>
              <a:latin typeface="Open Sans"/>
              <a:ea typeface="Open Sans"/>
              <a:cs typeface="Open Sans"/>
              <a:sym typeface="Open Sans"/>
            </a:endParaRPr>
          </a:p>
          <a:p>
            <a:pPr marL="342900" lvl="0" indent="-165100" algn="l" rtl="0">
              <a:spcBef>
                <a:spcPts val="560"/>
              </a:spcBef>
              <a:spcAft>
                <a:spcPts val="0"/>
              </a:spcAft>
              <a:buClr>
                <a:schemeClr val="dk1"/>
              </a:buClr>
              <a:buSzPts val="2800"/>
              <a:buNone/>
            </a:pPr>
            <a:endParaRPr sz="2800" dirty="0">
              <a:latin typeface="Open Sans"/>
              <a:ea typeface="Open Sans"/>
              <a:cs typeface="Open Sans"/>
              <a:sym typeface="Open Sans"/>
            </a:endParaRPr>
          </a:p>
        </p:txBody>
      </p:sp>
      <p:pic>
        <p:nvPicPr>
          <p:cNvPr id="107" name="Google Shape;107;p15"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108" name="Google Shape;108;p15"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3"/>
          <p:cNvSpPr txBox="1"/>
          <p:nvPr/>
        </p:nvSpPr>
        <p:spPr>
          <a:xfrm>
            <a:off x="4191000" y="0"/>
            <a:ext cx="4953000"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33"/>
          <p:cNvSpPr txBox="1">
            <a:spLocks noGrp="1"/>
          </p:cNvSpPr>
          <p:nvPr>
            <p:ph type="title"/>
          </p:nvPr>
        </p:nvSpPr>
        <p:spPr>
          <a:xfrm>
            <a:off x="559407" y="1676400"/>
            <a:ext cx="3505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000"/>
              <a:buFont typeface="Calibri"/>
              <a:buNone/>
            </a:pPr>
            <a:r>
              <a:rPr lang="hi-IN" sz="4000" b="1">
                <a:solidFill>
                  <a:srgbClr val="FF0000"/>
                </a:solidFill>
              </a:rPr>
              <a:t>समीक्षा</a:t>
            </a:r>
            <a:endParaRPr sz="4000" b="1">
              <a:solidFill>
                <a:srgbClr val="FF0000"/>
              </a:solidFill>
              <a:latin typeface="Open Sans"/>
              <a:ea typeface="Open Sans"/>
              <a:cs typeface="Open Sans"/>
              <a:sym typeface="Open Sans"/>
            </a:endParaRPr>
          </a:p>
        </p:txBody>
      </p:sp>
      <p:sp>
        <p:nvSpPr>
          <p:cNvPr id="377" name="Google Shape;377;p33"/>
          <p:cNvSpPr txBox="1">
            <a:spLocks noGrp="1"/>
          </p:cNvSpPr>
          <p:nvPr>
            <p:ph type="body" idx="1"/>
          </p:nvPr>
        </p:nvSpPr>
        <p:spPr>
          <a:xfrm>
            <a:off x="4343400" y="838200"/>
            <a:ext cx="4495800" cy="552546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endParaRPr sz="3600">
              <a:latin typeface="Open Sans"/>
              <a:ea typeface="Open Sans"/>
              <a:cs typeface="Open Sans"/>
              <a:sym typeface="Open Sans"/>
            </a:endParaRPr>
          </a:p>
          <a:p>
            <a:pPr marL="342900" lvl="0" indent="-342900" algn="l" rtl="0">
              <a:lnSpc>
                <a:spcPct val="150000"/>
              </a:lnSpc>
              <a:spcBef>
                <a:spcPts val="408"/>
              </a:spcBef>
              <a:spcAft>
                <a:spcPts val="0"/>
              </a:spcAft>
              <a:buClr>
                <a:schemeClr val="dk1"/>
              </a:buClr>
              <a:buSzPct val="100000"/>
              <a:buChar char="•"/>
            </a:pPr>
            <a:r>
              <a:rPr lang="hi-IN" sz="2400"/>
              <a:t>सामुदायिक प्रतिक्रियाकर्ता की भूमिकाओं, ज़िम्मेदारियों और सीमाओं की पहचान करने में। </a:t>
            </a:r>
            <a:endParaRPr sz="2400"/>
          </a:p>
          <a:p>
            <a:pPr marL="342900" lvl="0" indent="-342900" algn="l" rtl="0">
              <a:lnSpc>
                <a:spcPct val="150000"/>
              </a:lnSpc>
              <a:spcBef>
                <a:spcPts val="408"/>
              </a:spcBef>
              <a:spcAft>
                <a:spcPts val="0"/>
              </a:spcAft>
              <a:buClr>
                <a:schemeClr val="dk1"/>
              </a:buClr>
              <a:buSzPct val="100000"/>
              <a:buChar char="•"/>
            </a:pPr>
            <a:r>
              <a:rPr lang="hi-IN" sz="2400"/>
              <a:t>सामुदायिक प्रतिक्रियाकर्ता की देखभाल का दायरा परिभाषित करने में। </a:t>
            </a:r>
            <a:endParaRPr sz="2400"/>
          </a:p>
          <a:p>
            <a:pPr marL="342900" lvl="0" indent="-342900" algn="l" rtl="0">
              <a:lnSpc>
                <a:spcPct val="150000"/>
              </a:lnSpc>
              <a:spcBef>
                <a:spcPts val="408"/>
              </a:spcBef>
              <a:spcAft>
                <a:spcPts val="0"/>
              </a:spcAft>
              <a:buClr>
                <a:schemeClr val="dk1"/>
              </a:buClr>
              <a:buSzPct val="100000"/>
              <a:buChar char="•"/>
            </a:pPr>
            <a:r>
              <a:rPr lang="hi-IN" sz="2400"/>
              <a:t>सामुदायिक प्रतिक्रिया रूपरेखा को परिभाषित करने में।</a:t>
            </a:r>
            <a:endParaRPr sz="2400"/>
          </a:p>
          <a:p>
            <a:pPr marL="342900" lvl="0" indent="-342900" algn="l" rtl="0">
              <a:lnSpc>
                <a:spcPct val="150000"/>
              </a:lnSpc>
              <a:spcBef>
                <a:spcPts val="408"/>
              </a:spcBef>
              <a:spcAft>
                <a:spcPts val="0"/>
              </a:spcAft>
              <a:buClr>
                <a:schemeClr val="dk1"/>
              </a:buClr>
              <a:buSzPct val="100000"/>
              <a:buChar char="•"/>
            </a:pPr>
            <a:r>
              <a:rPr lang="hi-IN" sz="2400"/>
              <a:t> व्यक्तिगत सुरक्षा उपकरण में शामिल वस्तुएँ को परिभाषित करने में।</a:t>
            </a:r>
            <a:endParaRPr sz="2400">
              <a:latin typeface="Open Sans"/>
              <a:ea typeface="Open Sans"/>
              <a:cs typeface="Open Sans"/>
              <a:sym typeface="Open Sans"/>
            </a:endParaRPr>
          </a:p>
        </p:txBody>
      </p:sp>
      <p:pic>
        <p:nvPicPr>
          <p:cNvPr id="378" name="Google Shape;378;p33"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379" name="Google Shape;379;p33"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5"/>
          <p:cNvSpPr txBox="1"/>
          <p:nvPr/>
        </p:nvSpPr>
        <p:spPr>
          <a:xfrm>
            <a:off x="3962400" y="0"/>
            <a:ext cx="5181600"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92" name="Google Shape;392;p35"/>
          <p:cNvGrpSpPr/>
          <p:nvPr/>
        </p:nvGrpSpPr>
        <p:grpSpPr>
          <a:xfrm>
            <a:off x="4115376" y="2120556"/>
            <a:ext cx="4723247" cy="3136222"/>
            <a:chOff x="576" y="1067820"/>
            <a:chExt cx="4723247" cy="3136222"/>
          </a:xfrm>
        </p:grpSpPr>
        <p:sp>
          <p:nvSpPr>
            <p:cNvPr id="393" name="Google Shape;393;p35"/>
            <p:cNvSpPr/>
            <p:nvPr/>
          </p:nvSpPr>
          <p:spPr>
            <a:xfrm>
              <a:off x="576" y="1067820"/>
              <a:ext cx="1349499" cy="1150346"/>
            </a:xfrm>
            <a:prstGeom prst="roundRect">
              <a:avLst>
                <a:gd name="adj" fmla="val 10000"/>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txBox="1"/>
            <p:nvPr/>
          </p:nvSpPr>
          <p:spPr>
            <a:xfrm>
              <a:off x="34268" y="1101512"/>
              <a:ext cx="1282115" cy="1082962"/>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i-IN" sz="2400">
                  <a:solidFill>
                    <a:schemeClr val="lt1"/>
                  </a:solidFill>
                  <a:latin typeface="Calibri"/>
                  <a:ea typeface="Calibri"/>
                  <a:cs typeface="Calibri"/>
                  <a:sym typeface="Calibri"/>
                </a:rPr>
                <a:t>आपदा के प्रकार</a:t>
              </a:r>
              <a:r>
                <a:rPr lang="hi-IN" sz="2400" b="1">
                  <a:solidFill>
                    <a:srgbClr val="FFFF00"/>
                  </a:solidFill>
                  <a:latin typeface="Open Sans"/>
                  <a:ea typeface="Open Sans"/>
                  <a:cs typeface="Open Sans"/>
                  <a:sym typeface="Open Sans"/>
                </a:rPr>
                <a:t>?</a:t>
              </a:r>
              <a:endParaRPr sz="2400">
                <a:solidFill>
                  <a:srgbClr val="FFFF00"/>
                </a:solidFill>
                <a:latin typeface="Open Sans"/>
                <a:ea typeface="Open Sans"/>
                <a:cs typeface="Open Sans"/>
                <a:sym typeface="Open Sans"/>
              </a:endParaRPr>
            </a:p>
          </p:txBody>
        </p:sp>
        <p:sp>
          <p:nvSpPr>
            <p:cNvPr id="395" name="Google Shape;395;p35"/>
            <p:cNvSpPr/>
            <p:nvPr/>
          </p:nvSpPr>
          <p:spPr>
            <a:xfrm>
              <a:off x="135526" y="2218167"/>
              <a:ext cx="93072" cy="951352"/>
            </a:xfrm>
            <a:custGeom>
              <a:avLst/>
              <a:gdLst/>
              <a:ahLst/>
              <a:cxnLst/>
              <a:rect l="l" t="t" r="r" b="b"/>
              <a:pathLst>
                <a:path w="120000" h="120000" extrusionOk="0">
                  <a:moveTo>
                    <a:pt x="0" y="0"/>
                  </a:moveTo>
                  <a:lnTo>
                    <a:pt x="0" y="120000"/>
                  </a:lnTo>
                  <a:lnTo>
                    <a:pt x="120000" y="120000"/>
                  </a:lnTo>
                </a:path>
              </a:pathLst>
            </a:custGeom>
            <a:noFill/>
            <a:ln w="25400" cap="flat" cmpd="sng">
              <a:solidFill>
                <a:srgbClr val="BF504D"/>
              </a:solidFill>
              <a:prstDash val="solid"/>
              <a:round/>
              <a:headEnd type="none" w="sm" len="sm"/>
              <a:tailEnd type="none" w="sm" len="sm"/>
            </a:ln>
          </p:spPr>
        </p:sp>
        <p:sp>
          <p:nvSpPr>
            <p:cNvPr id="396" name="Google Shape;396;p35"/>
            <p:cNvSpPr/>
            <p:nvPr/>
          </p:nvSpPr>
          <p:spPr>
            <a:xfrm>
              <a:off x="228598" y="2448614"/>
              <a:ext cx="1079599" cy="1441811"/>
            </a:xfrm>
            <a:prstGeom prst="roundRect">
              <a:avLst>
                <a:gd name="adj" fmla="val 10000"/>
              </a:avLst>
            </a:prstGeom>
            <a:solidFill>
              <a:schemeClr val="lt1">
                <a:alpha val="89803"/>
              </a:schemeClr>
            </a:solidFill>
            <a:ln w="9525" cap="flat" cmpd="sng">
              <a:solidFill>
                <a:srgbClr val="BF504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txBox="1"/>
            <p:nvPr/>
          </p:nvSpPr>
          <p:spPr>
            <a:xfrm>
              <a:off x="260218" y="2480234"/>
              <a:ext cx="1016359" cy="1378571"/>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rgbClr val="C00000"/>
                </a:buClr>
                <a:buSzPts val="2400"/>
                <a:buFont typeface="Open Sans"/>
                <a:buNone/>
              </a:pPr>
              <a:r>
                <a:rPr lang="hi-IN" sz="2400" b="1">
                  <a:solidFill>
                    <a:srgbClr val="C00000"/>
                  </a:solidFill>
                  <a:latin typeface="Open Sans"/>
                  <a:ea typeface="Open Sans"/>
                  <a:cs typeface="Open Sans"/>
                  <a:sym typeface="Open Sans"/>
                </a:rPr>
                <a:t>02</a:t>
              </a:r>
              <a:endParaRPr/>
            </a:p>
            <a:p>
              <a:pPr marL="0" marR="0" lvl="0" indent="0" algn="ctr" rtl="0">
                <a:lnSpc>
                  <a:spcPct val="90000"/>
                </a:lnSpc>
                <a:spcBef>
                  <a:spcPts val="840"/>
                </a:spcBef>
                <a:spcAft>
                  <a:spcPts val="0"/>
                </a:spcAft>
                <a:buClr>
                  <a:srgbClr val="C00000"/>
                </a:buClr>
                <a:buSzPts val="2400"/>
                <a:buFont typeface="Open Sans"/>
                <a:buNone/>
              </a:pPr>
              <a:r>
                <a:rPr lang="hi-IN" sz="2400" b="1">
                  <a:solidFill>
                    <a:srgbClr val="C00000"/>
                  </a:solidFill>
                  <a:latin typeface="Open Sans"/>
                  <a:ea typeface="Open Sans"/>
                  <a:cs typeface="Open Sans"/>
                  <a:sym typeface="Open Sans"/>
                </a:rPr>
                <a:t>(02 </a:t>
              </a:r>
              <a:r>
                <a:rPr lang="hi-IN" sz="2400" b="1">
                  <a:solidFill>
                    <a:srgbClr val="FF0000"/>
                  </a:solidFill>
                  <a:latin typeface="Calibri"/>
                  <a:ea typeface="Calibri"/>
                  <a:cs typeface="Calibri"/>
                  <a:sym typeface="Calibri"/>
                </a:rPr>
                <a:t>उप प्रकार</a:t>
              </a:r>
              <a:r>
                <a:rPr lang="hi-IN" sz="2400" b="1">
                  <a:solidFill>
                    <a:srgbClr val="C00000"/>
                  </a:solidFill>
                  <a:latin typeface="Open Sans"/>
                  <a:ea typeface="Open Sans"/>
                  <a:cs typeface="Open Sans"/>
                  <a:sym typeface="Open Sans"/>
                </a:rPr>
                <a:t>)</a:t>
              </a:r>
              <a:endParaRPr/>
            </a:p>
          </p:txBody>
        </p:sp>
        <p:sp>
          <p:nvSpPr>
            <p:cNvPr id="398" name="Google Shape;398;p35"/>
            <p:cNvSpPr/>
            <p:nvPr/>
          </p:nvSpPr>
          <p:spPr>
            <a:xfrm>
              <a:off x="1687450" y="1067820"/>
              <a:ext cx="1349499" cy="1822896"/>
            </a:xfrm>
            <a:prstGeom prst="roundRect">
              <a:avLst>
                <a:gd name="adj" fmla="val 1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5"/>
            <p:cNvSpPr txBox="1"/>
            <p:nvPr/>
          </p:nvSpPr>
          <p:spPr>
            <a:xfrm>
              <a:off x="1726975" y="1107345"/>
              <a:ext cx="1270449" cy="1743846"/>
            </a:xfrm>
            <a:prstGeom prst="rect">
              <a:avLst/>
            </a:prstGeom>
            <a:noFill/>
            <a:ln>
              <a:noFill/>
            </a:ln>
          </p:spPr>
          <p:txBody>
            <a:bodyPr spcFirstLastPara="1" wrap="square" lIns="45700" tIns="30475" rIns="45700" bIns="30475"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hi-IN" sz="2400">
                  <a:solidFill>
                    <a:schemeClr val="lt1"/>
                  </a:solidFill>
                  <a:latin typeface="Calibri"/>
                  <a:ea typeface="Calibri"/>
                  <a:cs typeface="Calibri"/>
                  <a:sym typeface="Calibri"/>
                </a:rPr>
                <a:t>सामान्य खतरों के प्रकार</a:t>
              </a:r>
              <a:r>
                <a:rPr lang="hi-IN" sz="2400" b="1">
                  <a:solidFill>
                    <a:srgbClr val="002060"/>
                  </a:solidFill>
                  <a:latin typeface="Open Sans"/>
                  <a:ea typeface="Open Sans"/>
                  <a:cs typeface="Open Sans"/>
                  <a:sym typeface="Open Sans"/>
                </a:rPr>
                <a:t>?</a:t>
              </a:r>
              <a:endParaRPr sz="2400">
                <a:solidFill>
                  <a:srgbClr val="002060"/>
                </a:solidFill>
                <a:latin typeface="Open Sans"/>
                <a:ea typeface="Open Sans"/>
                <a:cs typeface="Open Sans"/>
                <a:sym typeface="Open Sans"/>
              </a:endParaRPr>
            </a:p>
          </p:txBody>
        </p:sp>
        <p:sp>
          <p:nvSpPr>
            <p:cNvPr id="400" name="Google Shape;400;p35"/>
            <p:cNvSpPr/>
            <p:nvPr/>
          </p:nvSpPr>
          <p:spPr>
            <a:xfrm>
              <a:off x="1822400" y="2890717"/>
              <a:ext cx="134949" cy="506062"/>
            </a:xfrm>
            <a:custGeom>
              <a:avLst/>
              <a:gdLst/>
              <a:ahLst/>
              <a:cxnLst/>
              <a:rect l="l" t="t" r="r" b="b"/>
              <a:pathLst>
                <a:path w="120000" h="120000" extrusionOk="0">
                  <a:moveTo>
                    <a:pt x="0" y="0"/>
                  </a:moveTo>
                  <a:lnTo>
                    <a:pt x="0" y="120000"/>
                  </a:lnTo>
                  <a:lnTo>
                    <a:pt x="120000" y="120000"/>
                  </a:lnTo>
                </a:path>
              </a:pathLst>
            </a:custGeom>
            <a:noFill/>
            <a:ln w="25400" cap="flat" cmpd="sng">
              <a:solidFill>
                <a:srgbClr val="BF504D"/>
              </a:solidFill>
              <a:prstDash val="solid"/>
              <a:round/>
              <a:headEnd type="none" w="sm" len="sm"/>
              <a:tailEnd type="none" w="sm" len="sm"/>
            </a:ln>
          </p:spPr>
        </p:sp>
        <p:sp>
          <p:nvSpPr>
            <p:cNvPr id="401" name="Google Shape;401;p35"/>
            <p:cNvSpPr/>
            <p:nvPr/>
          </p:nvSpPr>
          <p:spPr>
            <a:xfrm>
              <a:off x="1957350" y="3059404"/>
              <a:ext cx="1079599" cy="674749"/>
            </a:xfrm>
            <a:prstGeom prst="roundRect">
              <a:avLst>
                <a:gd name="adj" fmla="val 10000"/>
              </a:avLst>
            </a:prstGeom>
            <a:solidFill>
              <a:schemeClr val="lt1">
                <a:alpha val="89803"/>
              </a:schemeClr>
            </a:soli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txBox="1"/>
            <p:nvPr/>
          </p:nvSpPr>
          <p:spPr>
            <a:xfrm>
              <a:off x="1977113" y="3079167"/>
              <a:ext cx="1040073" cy="635223"/>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rgbClr val="4F6128"/>
                </a:buClr>
                <a:buSzPts val="2400"/>
                <a:buFont typeface="Open Sans"/>
                <a:buNone/>
              </a:pPr>
              <a:r>
                <a:rPr lang="hi-IN" sz="2400">
                  <a:solidFill>
                    <a:srgbClr val="4F6128"/>
                  </a:solidFill>
                  <a:latin typeface="Open Sans"/>
                  <a:ea typeface="Open Sans"/>
                  <a:cs typeface="Open Sans"/>
                  <a:sym typeface="Open Sans"/>
                </a:rPr>
                <a:t>04</a:t>
              </a:r>
              <a:endParaRPr/>
            </a:p>
          </p:txBody>
        </p:sp>
        <p:sp>
          <p:nvSpPr>
            <p:cNvPr id="403" name="Google Shape;403;p35"/>
            <p:cNvSpPr/>
            <p:nvPr/>
          </p:nvSpPr>
          <p:spPr>
            <a:xfrm>
              <a:off x="3374324" y="1067820"/>
              <a:ext cx="1349499" cy="1176439"/>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txBox="1"/>
            <p:nvPr/>
          </p:nvSpPr>
          <p:spPr>
            <a:xfrm>
              <a:off x="3408781" y="1102277"/>
              <a:ext cx="1280585" cy="1107525"/>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hi-IN" sz="2400">
                  <a:solidFill>
                    <a:schemeClr val="lt1"/>
                  </a:solidFill>
                  <a:latin typeface="Calibri"/>
                  <a:ea typeface="Calibri"/>
                  <a:cs typeface="Calibri"/>
                  <a:sym typeface="Calibri"/>
                </a:rPr>
                <a:t>पीपीई क्या है?</a:t>
              </a:r>
              <a:endParaRPr sz="2400">
                <a:solidFill>
                  <a:srgbClr val="FFFF00"/>
                </a:solidFill>
                <a:latin typeface="Open Sans"/>
                <a:ea typeface="Open Sans"/>
                <a:cs typeface="Open Sans"/>
                <a:sym typeface="Open Sans"/>
              </a:endParaRPr>
            </a:p>
          </p:txBody>
        </p:sp>
        <p:sp>
          <p:nvSpPr>
            <p:cNvPr id="405" name="Google Shape;405;p35"/>
            <p:cNvSpPr/>
            <p:nvPr/>
          </p:nvSpPr>
          <p:spPr>
            <a:xfrm>
              <a:off x="3509274" y="2244260"/>
              <a:ext cx="134949" cy="1064235"/>
            </a:xfrm>
            <a:custGeom>
              <a:avLst/>
              <a:gdLst/>
              <a:ahLst/>
              <a:cxnLst/>
              <a:rect l="l" t="t" r="r" b="b"/>
              <a:pathLst>
                <a:path w="120000" h="120000" extrusionOk="0">
                  <a:moveTo>
                    <a:pt x="0" y="0"/>
                  </a:moveTo>
                  <a:lnTo>
                    <a:pt x="0" y="120000"/>
                  </a:lnTo>
                  <a:lnTo>
                    <a:pt x="120000" y="120000"/>
                  </a:lnTo>
                </a:path>
              </a:pathLst>
            </a:custGeom>
            <a:noFill/>
            <a:ln w="25400" cap="flat" cmpd="sng">
              <a:solidFill>
                <a:srgbClr val="BF504D"/>
              </a:solidFill>
              <a:prstDash val="solid"/>
              <a:round/>
              <a:headEnd type="none" w="sm" len="sm"/>
              <a:tailEnd type="none" w="sm" len="sm"/>
            </a:ln>
          </p:spPr>
        </p:sp>
        <p:sp>
          <p:nvSpPr>
            <p:cNvPr id="406" name="Google Shape;406;p35"/>
            <p:cNvSpPr/>
            <p:nvPr/>
          </p:nvSpPr>
          <p:spPr>
            <a:xfrm>
              <a:off x="3644224" y="2412947"/>
              <a:ext cx="1079599" cy="1791095"/>
            </a:xfrm>
            <a:prstGeom prst="roundRect">
              <a:avLst>
                <a:gd name="adj" fmla="val 10000"/>
              </a:avLst>
            </a:prstGeom>
            <a:solidFill>
              <a:schemeClr val="lt1">
                <a:alpha val="89803"/>
              </a:schemeClr>
            </a:solidFill>
            <a:ln w="9525"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txBox="1"/>
            <p:nvPr/>
          </p:nvSpPr>
          <p:spPr>
            <a:xfrm>
              <a:off x="3675844" y="2444567"/>
              <a:ext cx="1016359" cy="1727855"/>
            </a:xfrm>
            <a:prstGeom prst="rect">
              <a:avLst/>
            </a:prstGeom>
            <a:noFill/>
            <a:ln>
              <a:noFill/>
            </a:ln>
          </p:spPr>
          <p:txBody>
            <a:bodyPr spcFirstLastPara="1" wrap="square" lIns="38100" tIns="25400" rIns="381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hi-IN" sz="2000" b="1">
                  <a:solidFill>
                    <a:schemeClr val="dk1"/>
                  </a:solidFill>
                  <a:latin typeface="Calibri"/>
                  <a:ea typeface="Calibri"/>
                  <a:cs typeface="Calibri"/>
                  <a:sym typeface="Calibri"/>
                </a:rPr>
                <a:t>व्यक्तिगत सुरक्षा उपकरण</a:t>
              </a:r>
              <a:endParaRPr sz="2000" b="1">
                <a:solidFill>
                  <a:srgbClr val="7030A0"/>
                </a:solidFill>
                <a:latin typeface="Open Sans"/>
                <a:ea typeface="Open Sans"/>
                <a:cs typeface="Open Sans"/>
                <a:sym typeface="Open Sans"/>
              </a:endParaRPr>
            </a:p>
          </p:txBody>
        </p:sp>
      </p:grpSp>
      <p:pic>
        <p:nvPicPr>
          <p:cNvPr id="408" name="Google Shape;408;p35"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409" name="Google Shape;409;p35"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410" name="Google Shape;410;p35"/>
          <p:cNvSpPr txBox="1"/>
          <p:nvPr/>
        </p:nvSpPr>
        <p:spPr>
          <a:xfrm>
            <a:off x="152400" y="2416314"/>
            <a:ext cx="36576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FF0000"/>
                </a:solidFill>
                <a:latin typeface="Calibri"/>
                <a:ea typeface="Calibri"/>
                <a:cs typeface="Calibri"/>
                <a:sym typeface="Calibri"/>
              </a:rPr>
              <a:t>मूल्यांकन</a:t>
            </a:r>
            <a:endParaRPr sz="4000" b="1">
              <a:solidFill>
                <a:srgbClr val="FF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37"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425" name="Google Shape;425;p37"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426" name="Google Shape;426;p37"/>
          <p:cNvSpPr txBox="1"/>
          <p:nvPr/>
        </p:nvSpPr>
        <p:spPr>
          <a:xfrm>
            <a:off x="1447800" y="1600200"/>
            <a:ext cx="6019800" cy="28956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5400"/>
              <a:buFont typeface="Calibri"/>
              <a:buNone/>
            </a:pPr>
            <a:endParaRPr sz="5400" b="1">
              <a:solidFill>
                <a:srgbClr val="FF0000"/>
              </a:solidFill>
              <a:latin typeface="Calibri"/>
              <a:ea typeface="Calibri"/>
              <a:cs typeface="Calibri"/>
              <a:sym typeface="Calibri"/>
            </a:endParaRPr>
          </a:p>
          <a:p>
            <a:pPr marL="0" marR="0" lvl="0" indent="0" algn="ctr" rtl="0">
              <a:spcBef>
                <a:spcPts val="0"/>
              </a:spcBef>
              <a:spcAft>
                <a:spcPts val="0"/>
              </a:spcAft>
              <a:buClr>
                <a:srgbClr val="FF0000"/>
              </a:buClr>
              <a:buSzPts val="7200"/>
              <a:buFont typeface="Calibri"/>
              <a:buNone/>
            </a:pPr>
            <a:r>
              <a:rPr lang="hi-IN" sz="7200" b="1">
                <a:solidFill>
                  <a:srgbClr val="FF0000"/>
                </a:solidFill>
                <a:latin typeface="Calibri"/>
                <a:ea typeface="Calibri"/>
                <a:cs typeface="Calibri"/>
                <a:sym typeface="Calibri"/>
              </a:rPr>
              <a:t>धन्यवाद</a:t>
            </a:r>
            <a:r>
              <a:rPr lang="hi-IN" sz="5400" b="1">
                <a:solidFill>
                  <a:srgbClr val="FF0000"/>
                </a:solidFill>
                <a:latin typeface="Calibri"/>
                <a:ea typeface="Calibri"/>
                <a:cs typeface="Calibri"/>
                <a:sym typeface="Calibri"/>
              </a:rPr>
              <a:t> </a:t>
            </a:r>
            <a:endParaRPr sz="4000" b="1">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p:nvPr/>
        </p:nvSpPr>
        <p:spPr>
          <a:xfrm>
            <a:off x="3810000" y="0"/>
            <a:ext cx="5419860"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6"/>
          <p:cNvSpPr txBox="1">
            <a:spLocks noGrp="1"/>
          </p:cNvSpPr>
          <p:nvPr>
            <p:ph type="body" idx="1"/>
          </p:nvPr>
        </p:nvSpPr>
        <p:spPr>
          <a:xfrm>
            <a:off x="3962400" y="1153940"/>
            <a:ext cx="5029200" cy="478966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ct val="100000"/>
              <a:buChar char="•"/>
            </a:pPr>
            <a:r>
              <a:rPr lang="hi-IN" sz="2400"/>
              <a:t>सामुदायिक प्रतिक्रियाकर्ता की भूमिकाओं, ज़िम्मेदारियों और सीमाओं की पहचान करना I</a:t>
            </a:r>
            <a:endParaRPr/>
          </a:p>
          <a:p>
            <a:pPr marL="342900" lvl="0" indent="-342900" algn="l" rtl="0">
              <a:lnSpc>
                <a:spcPct val="150000"/>
              </a:lnSpc>
              <a:spcBef>
                <a:spcPts val="444"/>
              </a:spcBef>
              <a:spcAft>
                <a:spcPts val="0"/>
              </a:spcAft>
              <a:buClr>
                <a:schemeClr val="dk1"/>
              </a:buClr>
              <a:buSzPct val="100000"/>
              <a:buChar char="•"/>
            </a:pPr>
            <a:r>
              <a:rPr lang="hi-IN" sz="2400"/>
              <a:t>सामुदायिक प्रतिक्रिया की रूपरेखा I</a:t>
            </a:r>
            <a:endParaRPr/>
          </a:p>
          <a:p>
            <a:pPr marL="342900" lvl="0" indent="-342900" algn="l" rtl="0">
              <a:lnSpc>
                <a:spcPct val="150000"/>
              </a:lnSpc>
              <a:spcBef>
                <a:spcPts val="444"/>
              </a:spcBef>
              <a:spcAft>
                <a:spcPts val="0"/>
              </a:spcAft>
              <a:buClr>
                <a:schemeClr val="dk1"/>
              </a:buClr>
              <a:buSzPct val="100000"/>
              <a:buChar char="•"/>
            </a:pPr>
            <a:r>
              <a:rPr lang="hi-IN" sz="2400"/>
              <a:t>सामुदायिक प्रतिक्रियाकर्ता की देखभाल का दायरा परिभाषित करना I</a:t>
            </a:r>
            <a:endParaRPr/>
          </a:p>
          <a:p>
            <a:pPr marL="342900" lvl="0" indent="-342900" algn="l" rtl="0">
              <a:lnSpc>
                <a:spcPct val="150000"/>
              </a:lnSpc>
              <a:spcBef>
                <a:spcPts val="444"/>
              </a:spcBef>
              <a:spcAft>
                <a:spcPts val="0"/>
              </a:spcAft>
              <a:buClr>
                <a:schemeClr val="dk1"/>
              </a:buClr>
              <a:buSzPct val="100000"/>
              <a:buChar char="•"/>
            </a:pPr>
            <a:r>
              <a:rPr lang="hi-IN" sz="2400"/>
              <a:t>व्यक्तिगत सुरक्षा उपकरण में शामिल वस्तुएँ I</a:t>
            </a:r>
            <a:endParaRPr sz="4000">
              <a:latin typeface="Open Sans"/>
              <a:ea typeface="Open Sans"/>
              <a:cs typeface="Open Sans"/>
              <a:sym typeface="Open Sans"/>
            </a:endParaRPr>
          </a:p>
          <a:p>
            <a:pPr marL="342900" lvl="0" indent="-107950" algn="l" rtl="0">
              <a:spcBef>
                <a:spcPts val="740"/>
              </a:spcBef>
              <a:spcAft>
                <a:spcPts val="0"/>
              </a:spcAft>
              <a:buClr>
                <a:schemeClr val="dk1"/>
              </a:buClr>
              <a:buSzPct val="100000"/>
              <a:buNone/>
            </a:pPr>
            <a:endParaRPr sz="4000">
              <a:latin typeface="Open Sans"/>
              <a:ea typeface="Open Sans"/>
              <a:cs typeface="Open Sans"/>
              <a:sym typeface="Open Sans"/>
            </a:endParaRPr>
          </a:p>
          <a:p>
            <a:pPr marL="0" lvl="0" indent="0" algn="l" rtl="0">
              <a:spcBef>
                <a:spcPts val="740"/>
              </a:spcBef>
              <a:spcAft>
                <a:spcPts val="0"/>
              </a:spcAft>
              <a:buClr>
                <a:schemeClr val="dk1"/>
              </a:buClr>
              <a:buSzPct val="100000"/>
              <a:buNone/>
            </a:pPr>
            <a:endParaRPr sz="4000">
              <a:latin typeface="Open Sans"/>
              <a:ea typeface="Open Sans"/>
              <a:cs typeface="Open Sans"/>
              <a:sym typeface="Open Sans"/>
            </a:endParaRPr>
          </a:p>
        </p:txBody>
      </p:sp>
      <p:pic>
        <p:nvPicPr>
          <p:cNvPr id="115" name="Google Shape;115;p16"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116" name="Google Shape;116;p16"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p:nvPr/>
        </p:nvSpPr>
        <p:spPr>
          <a:xfrm>
            <a:off x="4267200" y="51196"/>
            <a:ext cx="4876800" cy="6806804"/>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2" name="Google Shape;122;p17" descr="C:\Users\kunwarpal\Downloads\SHAREit\A37f\photo\IMG20190714025446.jpg"/>
          <p:cNvPicPr preferRelativeResize="0">
            <a:picLocks noGrp="1"/>
          </p:cNvPicPr>
          <p:nvPr>
            <p:ph type="body" idx="2"/>
          </p:nvPr>
        </p:nvPicPr>
        <p:blipFill rotWithShape="1">
          <a:blip r:embed="rId3">
            <a:alphaModFix/>
          </a:blip>
          <a:srcRect/>
          <a:stretch/>
        </p:blipFill>
        <p:spPr>
          <a:xfrm>
            <a:off x="570696" y="2590800"/>
            <a:ext cx="3479193" cy="2895600"/>
          </a:xfrm>
          <a:prstGeom prst="rect">
            <a:avLst/>
          </a:prstGeom>
          <a:noFill/>
          <a:ln w="57150" cap="flat" cmpd="sng">
            <a:solidFill>
              <a:schemeClr val="accent2"/>
            </a:solidFill>
            <a:prstDash val="solid"/>
            <a:round/>
            <a:headEnd type="none" w="sm" len="sm"/>
            <a:tailEnd type="none" w="sm" len="sm"/>
          </a:ln>
        </p:spPr>
      </p:pic>
      <p:pic>
        <p:nvPicPr>
          <p:cNvPr id="123" name="Google Shape;123;p17" descr="A logo with text on it&#10;&#10;AI-generated content may be incorrect."/>
          <p:cNvPicPr preferRelativeResize="0"/>
          <p:nvPr/>
        </p:nvPicPr>
        <p:blipFill rotWithShape="1">
          <a:blip r:embed="rId4">
            <a:alphaModFix/>
          </a:blip>
          <a:srcRect/>
          <a:stretch/>
        </p:blipFill>
        <p:spPr>
          <a:xfrm>
            <a:off x="35496" y="44624"/>
            <a:ext cx="1047823" cy="936104"/>
          </a:xfrm>
          <a:prstGeom prst="rect">
            <a:avLst/>
          </a:prstGeom>
          <a:noFill/>
          <a:ln>
            <a:noFill/>
          </a:ln>
        </p:spPr>
      </p:pic>
      <p:pic>
        <p:nvPicPr>
          <p:cNvPr id="124" name="Google Shape;124;p17" descr="C:\Users\Acer\Downloads\WhatsApp Image 2025-09-04 at 17.24.38 (3).jpeg"/>
          <p:cNvPicPr preferRelativeResize="0"/>
          <p:nvPr/>
        </p:nvPicPr>
        <p:blipFill rotWithShape="1">
          <a:blip r:embed="rId5">
            <a:alphaModFix/>
          </a:blip>
          <a:srcRect/>
          <a:stretch/>
        </p:blipFill>
        <p:spPr>
          <a:xfrm>
            <a:off x="8063880" y="51196"/>
            <a:ext cx="1080120" cy="1001540"/>
          </a:xfrm>
          <a:prstGeom prst="rect">
            <a:avLst/>
          </a:prstGeom>
          <a:noFill/>
          <a:ln>
            <a:noFill/>
          </a:ln>
        </p:spPr>
      </p:pic>
      <p:sp>
        <p:nvSpPr>
          <p:cNvPr id="125" name="Google Shape;125;p17"/>
          <p:cNvSpPr txBox="1"/>
          <p:nvPr/>
        </p:nvSpPr>
        <p:spPr>
          <a:xfrm>
            <a:off x="4278490" y="2057400"/>
            <a:ext cx="4713110" cy="353939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200000"/>
              </a:lnSpc>
              <a:spcBef>
                <a:spcPts val="0"/>
              </a:spcBef>
              <a:spcAft>
                <a:spcPts val="0"/>
              </a:spcAft>
              <a:buClr>
                <a:schemeClr val="dk1"/>
              </a:buClr>
              <a:buSzPts val="2800"/>
              <a:buFont typeface="Arial"/>
              <a:buChar char="•"/>
            </a:pPr>
            <a:r>
              <a:rPr lang="hi-IN" sz="2800" dirty="0">
                <a:solidFill>
                  <a:schemeClr val="dk1"/>
                </a:solidFill>
                <a:latin typeface="Calibri"/>
                <a:ea typeface="Calibri"/>
                <a:cs typeface="Calibri"/>
                <a:sym typeface="Calibri"/>
              </a:rPr>
              <a:t>आपदा अचानक होने वाली, एक विनाशकारी घटना है जो जीवन और संपत्ति को भारी क्षति, हानि, विनाश और तबाही पहुँचाती है I</a:t>
            </a:r>
            <a:endParaRPr sz="2000" dirty="0">
              <a:solidFill>
                <a:schemeClr val="dk1"/>
              </a:solidFill>
              <a:latin typeface="Open Sans"/>
              <a:ea typeface="Open Sans"/>
              <a:cs typeface="Open Sans"/>
              <a:sym typeface="Open Sans"/>
            </a:endParaRPr>
          </a:p>
        </p:txBody>
      </p:sp>
      <p:sp>
        <p:nvSpPr>
          <p:cNvPr id="126" name="Google Shape;126;p17"/>
          <p:cNvSpPr txBox="1"/>
          <p:nvPr/>
        </p:nvSpPr>
        <p:spPr>
          <a:xfrm>
            <a:off x="914400" y="1219200"/>
            <a:ext cx="312419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400" b="1">
                <a:solidFill>
                  <a:srgbClr val="FF0000"/>
                </a:solidFill>
                <a:latin typeface="Calibri"/>
                <a:ea typeface="Calibri"/>
                <a:cs typeface="Calibri"/>
                <a:sym typeface="Calibri"/>
              </a:rPr>
              <a:t>आपदा</a:t>
            </a:r>
            <a:endParaRPr sz="4400"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p:nvPr/>
        </p:nvSpPr>
        <p:spPr>
          <a:xfrm>
            <a:off x="3962400" y="0"/>
            <a:ext cx="5181600"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18"/>
          <p:cNvGrpSpPr/>
          <p:nvPr/>
        </p:nvGrpSpPr>
        <p:grpSpPr>
          <a:xfrm>
            <a:off x="4117682" y="921618"/>
            <a:ext cx="4733997" cy="5885185"/>
            <a:chOff x="57501" y="350118"/>
            <a:chExt cx="4733997" cy="5885185"/>
          </a:xfrm>
        </p:grpSpPr>
        <p:sp>
          <p:nvSpPr>
            <p:cNvPr id="136" name="Google Shape;136;p18"/>
            <p:cNvSpPr/>
            <p:nvPr/>
          </p:nvSpPr>
          <p:spPr>
            <a:xfrm>
              <a:off x="2454065" y="3510323"/>
              <a:ext cx="2003665" cy="2724980"/>
            </a:xfrm>
            <a:prstGeom prst="roundRect">
              <a:avLst>
                <a:gd name="adj" fmla="val 10000"/>
              </a:avLst>
            </a:prstGeom>
            <a:solidFill>
              <a:schemeClr val="lt1">
                <a:alpha val="89803"/>
              </a:schemeClr>
            </a:solidFill>
            <a:ln w="9525"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txBox="1"/>
            <p:nvPr/>
          </p:nvSpPr>
          <p:spPr>
            <a:xfrm>
              <a:off x="3096245" y="4232648"/>
              <a:ext cx="1320405" cy="1961575"/>
            </a:xfrm>
            <a:prstGeom prst="rect">
              <a:avLst/>
            </a:prstGeom>
            <a:noFill/>
            <a:ln>
              <a:noFill/>
            </a:ln>
          </p:spPr>
          <p:txBody>
            <a:bodyPr spcFirstLastPara="1" wrap="square" lIns="53325" tIns="53325" rIns="53325" bIns="53325"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आग लगाना</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 महामारी</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वनों की कटाई</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 रासायनिक प्रदूषण</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युद्ध</a:t>
              </a:r>
              <a:endParaRPr sz="1400" b="1" i="0" u="none" strike="noStrike" cap="none">
                <a:solidFill>
                  <a:srgbClr val="C00000"/>
                </a:solidFill>
                <a:latin typeface="Open Sans"/>
                <a:ea typeface="Open Sans"/>
                <a:cs typeface="Open Sans"/>
                <a:sym typeface="Open Sans"/>
              </a:endParaRPr>
            </a:p>
          </p:txBody>
        </p:sp>
        <p:sp>
          <p:nvSpPr>
            <p:cNvPr id="138" name="Google Shape;138;p18"/>
            <p:cNvSpPr/>
            <p:nvPr/>
          </p:nvSpPr>
          <p:spPr>
            <a:xfrm>
              <a:off x="71460" y="3286399"/>
              <a:ext cx="1859722" cy="2804597"/>
            </a:xfrm>
            <a:prstGeom prst="roundRect">
              <a:avLst>
                <a:gd name="adj" fmla="val 10000"/>
              </a:avLst>
            </a:prstGeom>
            <a:solidFill>
              <a:schemeClr val="lt1">
                <a:alpha val="89803"/>
              </a:schemeClr>
            </a:solidFill>
            <a:ln w="9525" cap="flat" cmpd="sng">
              <a:solidFill>
                <a:srgbClr val="49ACC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txBox="1"/>
            <p:nvPr/>
          </p:nvSpPr>
          <p:spPr>
            <a:xfrm>
              <a:off x="109589" y="4025678"/>
              <a:ext cx="1225547" cy="2027190"/>
            </a:xfrm>
            <a:prstGeom prst="rect">
              <a:avLst/>
            </a:prstGeom>
            <a:noFill/>
            <a:ln>
              <a:noFill/>
            </a:ln>
          </p:spPr>
          <p:txBody>
            <a:bodyPr spcFirstLastPara="1" wrap="square" lIns="53325" tIns="53325" rIns="53325" bIns="53325"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दुर्घटनाएँ, </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दंगे</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खाद्य विषाक्तता</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 औद्योगिक</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 आपदा</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प्रदूषण</a:t>
              </a:r>
              <a:endParaRPr sz="1400" b="1" i="0" u="none" strike="noStrike" cap="none">
                <a:solidFill>
                  <a:srgbClr val="C00000"/>
                </a:solidFill>
                <a:latin typeface="Open Sans"/>
                <a:ea typeface="Open Sans"/>
                <a:cs typeface="Open Sans"/>
                <a:sym typeface="Open Sans"/>
              </a:endParaRPr>
            </a:p>
          </p:txBody>
        </p:sp>
        <p:sp>
          <p:nvSpPr>
            <p:cNvPr id="140" name="Google Shape;140;p18"/>
            <p:cNvSpPr/>
            <p:nvPr/>
          </p:nvSpPr>
          <p:spPr>
            <a:xfrm>
              <a:off x="2638723" y="350118"/>
              <a:ext cx="2152775" cy="1959994"/>
            </a:xfrm>
            <a:prstGeom prst="roundRect">
              <a:avLst>
                <a:gd name="adj" fmla="val 10000"/>
              </a:avLst>
            </a:prstGeom>
            <a:solidFill>
              <a:schemeClr val="lt1">
                <a:alpha val="89803"/>
              </a:schemeClr>
            </a:soli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txBox="1"/>
            <p:nvPr/>
          </p:nvSpPr>
          <p:spPr>
            <a:xfrm>
              <a:off x="3327611" y="393173"/>
              <a:ext cx="1420832" cy="1383886"/>
            </a:xfrm>
            <a:prstGeom prst="rect">
              <a:avLst/>
            </a:prstGeom>
            <a:noFill/>
            <a:ln>
              <a:noFill/>
            </a:ln>
          </p:spPr>
          <p:txBody>
            <a:bodyPr spcFirstLastPara="1" wrap="square" lIns="53325" tIns="53325" rIns="53325" bIns="53325"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शीत लहर</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 तूफ़ान</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गर्म लहरें</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कीचड़ का खिसकना</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तूफ़ान</a:t>
              </a:r>
              <a:endParaRPr sz="1400" b="1" i="0" u="none" strike="noStrike" cap="none">
                <a:solidFill>
                  <a:srgbClr val="C00000"/>
                </a:solidFill>
                <a:latin typeface="Open Sans"/>
                <a:ea typeface="Open Sans"/>
                <a:cs typeface="Open Sans"/>
                <a:sym typeface="Open Sans"/>
              </a:endParaRPr>
            </a:p>
          </p:txBody>
        </p:sp>
        <p:sp>
          <p:nvSpPr>
            <p:cNvPr id="142" name="Google Shape;142;p18"/>
            <p:cNvSpPr/>
            <p:nvPr/>
          </p:nvSpPr>
          <p:spPr>
            <a:xfrm>
              <a:off x="57501" y="662461"/>
              <a:ext cx="2116461" cy="1562410"/>
            </a:xfrm>
            <a:prstGeom prst="roundRect">
              <a:avLst>
                <a:gd name="adj" fmla="val 10000"/>
              </a:avLst>
            </a:prstGeom>
            <a:solidFill>
              <a:schemeClr val="lt1">
                <a:alpha val="89803"/>
              </a:schemeClr>
            </a:solidFill>
            <a:ln w="9525" cap="flat" cmpd="sng">
              <a:solidFill>
                <a:srgbClr val="BF504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txBox="1"/>
            <p:nvPr/>
          </p:nvSpPr>
          <p:spPr>
            <a:xfrm>
              <a:off x="91822" y="696782"/>
              <a:ext cx="1412880" cy="1103165"/>
            </a:xfrm>
            <a:prstGeom prst="rect">
              <a:avLst/>
            </a:prstGeom>
            <a:noFill/>
            <a:ln>
              <a:noFill/>
            </a:ln>
          </p:spPr>
          <p:txBody>
            <a:bodyPr spcFirstLastPara="1" wrap="square" lIns="53325" tIns="53325" rIns="53325" bIns="53325"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बाढ़</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चक्रवात</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सूखा</a:t>
              </a:r>
              <a:endParaRPr sz="1400" b="1" i="0" u="none" strike="noStrike" cap="none">
                <a:solidFill>
                  <a:srgbClr val="C00000"/>
                </a:solidFill>
                <a:latin typeface="Open Sans"/>
                <a:ea typeface="Open Sans"/>
                <a:cs typeface="Open Sans"/>
                <a:sym typeface="Open Sans"/>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भूकंप</a:t>
              </a:r>
              <a:endParaRPr sz="1400" b="1" i="0" u="none" strike="noStrike" cap="none">
                <a:solidFill>
                  <a:srgbClr val="C00000"/>
                </a:solidFill>
                <a:latin typeface="Open Sans"/>
                <a:ea typeface="Open Sans"/>
                <a:cs typeface="Open Sans"/>
                <a:sym typeface="Open Sans"/>
              </a:endParaRPr>
            </a:p>
          </p:txBody>
        </p:sp>
        <p:sp>
          <p:nvSpPr>
            <p:cNvPr id="144" name="Google Shape;144;p18"/>
            <p:cNvSpPr/>
            <p:nvPr/>
          </p:nvSpPr>
          <p:spPr>
            <a:xfrm>
              <a:off x="842373" y="1608615"/>
              <a:ext cx="1474972" cy="147497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txBox="1"/>
            <p:nvPr/>
          </p:nvSpPr>
          <p:spPr>
            <a:xfrm>
              <a:off x="1274382" y="2040624"/>
              <a:ext cx="1042963" cy="1042963"/>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hi-IN" sz="1300">
                  <a:solidFill>
                    <a:schemeClr val="lt1"/>
                  </a:solidFill>
                  <a:latin typeface="Calibri"/>
                  <a:ea typeface="Calibri"/>
                  <a:cs typeface="Calibri"/>
                  <a:sym typeface="Calibri"/>
                </a:rPr>
                <a:t>प्रमुख प्राकृतिक आपदाएँ:</a:t>
              </a:r>
              <a:endParaRPr sz="1300">
                <a:solidFill>
                  <a:schemeClr val="lt1"/>
                </a:solidFill>
                <a:latin typeface="Calibri"/>
                <a:ea typeface="Calibri"/>
                <a:cs typeface="Calibri"/>
                <a:sym typeface="Calibri"/>
              </a:endParaRPr>
            </a:p>
          </p:txBody>
        </p:sp>
        <p:sp>
          <p:nvSpPr>
            <p:cNvPr id="146" name="Google Shape;146;p18"/>
            <p:cNvSpPr/>
            <p:nvPr/>
          </p:nvSpPr>
          <p:spPr>
            <a:xfrm rot="5400000">
              <a:off x="2385473" y="1608615"/>
              <a:ext cx="1474972" cy="147497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txBox="1"/>
            <p:nvPr/>
          </p:nvSpPr>
          <p:spPr>
            <a:xfrm>
              <a:off x="2385473" y="2040624"/>
              <a:ext cx="1042963" cy="1042963"/>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hi-IN" sz="1300">
                  <a:solidFill>
                    <a:schemeClr val="lt1"/>
                  </a:solidFill>
                  <a:latin typeface="Calibri"/>
                  <a:ea typeface="Calibri"/>
                  <a:cs typeface="Calibri"/>
                  <a:sym typeface="Calibri"/>
                </a:rPr>
                <a:t>छोटी प्राकृतिक आपदाएँ</a:t>
              </a:r>
              <a:r>
                <a:rPr lang="hi-IN" sz="1300" b="1" i="0" u="none" strike="noStrike" cap="none">
                  <a:solidFill>
                    <a:srgbClr val="FFFF00"/>
                  </a:solidFill>
                  <a:latin typeface="Times New Roman"/>
                  <a:ea typeface="Times New Roman"/>
                  <a:cs typeface="Times New Roman"/>
                  <a:sym typeface="Times New Roman"/>
                </a:rPr>
                <a:t>:</a:t>
              </a:r>
              <a:r>
                <a:rPr lang="hi-IN" sz="1300" b="0" i="0" u="none" strike="noStrike" cap="none">
                  <a:solidFill>
                    <a:srgbClr val="FFFF00"/>
                  </a:solidFill>
                  <a:latin typeface="Times New Roman"/>
                  <a:ea typeface="Times New Roman"/>
                  <a:cs typeface="Times New Roman"/>
                  <a:sym typeface="Times New Roman"/>
                </a:rPr>
                <a:t> </a:t>
              </a:r>
              <a:endParaRPr sz="1300">
                <a:solidFill>
                  <a:srgbClr val="FFFF00"/>
                </a:solidFill>
                <a:latin typeface="Times New Roman"/>
                <a:ea typeface="Times New Roman"/>
                <a:cs typeface="Times New Roman"/>
                <a:sym typeface="Times New Roman"/>
              </a:endParaRPr>
            </a:p>
          </p:txBody>
        </p:sp>
        <p:sp>
          <p:nvSpPr>
            <p:cNvPr id="148" name="Google Shape;148;p18"/>
            <p:cNvSpPr/>
            <p:nvPr/>
          </p:nvSpPr>
          <p:spPr>
            <a:xfrm rot="10800000">
              <a:off x="2385473" y="3151716"/>
              <a:ext cx="1474972" cy="147497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txBox="1"/>
            <p:nvPr/>
          </p:nvSpPr>
          <p:spPr>
            <a:xfrm>
              <a:off x="2385473" y="3151716"/>
              <a:ext cx="1042963" cy="1042963"/>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hi-IN" sz="1300">
                  <a:solidFill>
                    <a:schemeClr val="lt1"/>
                  </a:solidFill>
                  <a:latin typeface="Calibri"/>
                  <a:ea typeface="Calibri"/>
                  <a:cs typeface="Calibri"/>
                  <a:sym typeface="Calibri"/>
                </a:rPr>
                <a:t>प्रमुख मानव निर्मित आपदाएँ</a:t>
              </a:r>
              <a:r>
                <a:rPr lang="hi-IN" sz="1300" b="1" i="0" u="none" strike="noStrike" cap="none">
                  <a:solidFill>
                    <a:srgbClr val="FFFF00"/>
                  </a:solidFill>
                  <a:latin typeface="Times New Roman"/>
                  <a:ea typeface="Times New Roman"/>
                  <a:cs typeface="Times New Roman"/>
                  <a:sym typeface="Times New Roman"/>
                </a:rPr>
                <a:t>: </a:t>
              </a:r>
              <a:endParaRPr sz="1300" b="1">
                <a:solidFill>
                  <a:srgbClr val="FFFF00"/>
                </a:solidFill>
                <a:latin typeface="Times New Roman"/>
                <a:ea typeface="Times New Roman"/>
                <a:cs typeface="Times New Roman"/>
                <a:sym typeface="Times New Roman"/>
              </a:endParaRPr>
            </a:p>
          </p:txBody>
        </p:sp>
        <p:sp>
          <p:nvSpPr>
            <p:cNvPr id="150" name="Google Shape;150;p18"/>
            <p:cNvSpPr/>
            <p:nvPr/>
          </p:nvSpPr>
          <p:spPr>
            <a:xfrm rot="-5400000">
              <a:off x="842373" y="3151716"/>
              <a:ext cx="1474972" cy="147497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txBox="1"/>
            <p:nvPr/>
          </p:nvSpPr>
          <p:spPr>
            <a:xfrm>
              <a:off x="1274382" y="3151716"/>
              <a:ext cx="1042963" cy="1042963"/>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hi-IN" sz="1300">
                  <a:solidFill>
                    <a:schemeClr val="lt1"/>
                  </a:solidFill>
                  <a:latin typeface="Calibri"/>
                  <a:ea typeface="Calibri"/>
                  <a:cs typeface="Calibri"/>
                  <a:sym typeface="Calibri"/>
                </a:rPr>
                <a:t>छोटी मानव निर्मित आपदाएँ:</a:t>
              </a:r>
              <a:endParaRPr sz="1300">
                <a:solidFill>
                  <a:srgbClr val="FFFF00"/>
                </a:solidFill>
                <a:latin typeface="Times New Roman"/>
                <a:ea typeface="Times New Roman"/>
                <a:cs typeface="Times New Roman"/>
                <a:sym typeface="Times New Roman"/>
              </a:endParaRPr>
            </a:p>
          </p:txBody>
        </p:sp>
        <p:sp>
          <p:nvSpPr>
            <p:cNvPr id="152" name="Google Shape;152;p18"/>
            <p:cNvSpPr/>
            <p:nvPr/>
          </p:nvSpPr>
          <p:spPr>
            <a:xfrm>
              <a:off x="2096780" y="2811075"/>
              <a:ext cx="509257" cy="442832"/>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gradFill>
              <a:gsLst>
                <a:gs pos="0">
                  <a:srgbClr val="AC9595"/>
                </a:gs>
                <a:gs pos="80000">
                  <a:srgbClr val="E2C4C4"/>
                </a:gs>
                <a:gs pos="100000">
                  <a:srgbClr val="E4C4C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rot="10800000">
              <a:off x="2096780" y="2981395"/>
              <a:ext cx="509257" cy="442832"/>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gradFill>
              <a:gsLst>
                <a:gs pos="0">
                  <a:srgbClr val="AC9595"/>
                </a:gs>
                <a:gs pos="80000">
                  <a:srgbClr val="E2C4C4"/>
                </a:gs>
                <a:gs pos="100000">
                  <a:srgbClr val="E4C4C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4" name="Google Shape;154;p18"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155" name="Google Shape;155;p18"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156" name="Google Shape;156;p18"/>
          <p:cNvSpPr txBox="1"/>
          <p:nvPr/>
        </p:nvSpPr>
        <p:spPr>
          <a:xfrm>
            <a:off x="609600" y="1905000"/>
            <a:ext cx="29718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FF0000"/>
                </a:solidFill>
                <a:latin typeface="Calibri"/>
                <a:ea typeface="Calibri"/>
                <a:cs typeface="Calibri"/>
                <a:sym typeface="Calibri"/>
              </a:rPr>
              <a:t>आपदाओं के प्रकार</a:t>
            </a:r>
            <a:endParaRPr sz="4000" b="1">
              <a:solidFill>
                <a:srgbClr val="FF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9"/>
          <p:cNvSpPr txBox="1"/>
          <p:nvPr/>
        </p:nvSpPr>
        <p:spPr>
          <a:xfrm>
            <a:off x="3886200" y="51196"/>
            <a:ext cx="5257800" cy="6806804"/>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9"/>
          <p:cNvSpPr txBox="1">
            <a:spLocks noGrp="1"/>
          </p:cNvSpPr>
          <p:nvPr>
            <p:ph type="body" idx="1"/>
          </p:nvPr>
        </p:nvSpPr>
        <p:spPr>
          <a:xfrm>
            <a:off x="3886200" y="1153940"/>
            <a:ext cx="5257800" cy="570406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2800"/>
              <a:buNone/>
            </a:pPr>
            <a:r>
              <a:rPr lang="hi-IN" sz="2800" b="1" u="sng"/>
              <a:t>परिभाषा-</a:t>
            </a:r>
            <a:r>
              <a:rPr lang="hi-IN" sz="2800"/>
              <a:t> एक खतरनाक घटना, पदार्थ, मानव गतिविधि या स्थिति जो जीवन की हानि, चोट या अन्य स्वास्थ्य प्रभाव, संपत्ति की क्षति, आजीविका और सेवाओं की हानि, सामाजिक और आर्थिक व्यवधान या पर्यावरणीय क्षति का कारण बन सकती है I</a:t>
            </a:r>
            <a:endParaRPr sz="2800">
              <a:latin typeface="Open Sans"/>
              <a:ea typeface="Open Sans"/>
              <a:cs typeface="Open Sans"/>
              <a:sym typeface="Open Sans"/>
            </a:endParaRPr>
          </a:p>
        </p:txBody>
      </p:sp>
      <p:pic>
        <p:nvPicPr>
          <p:cNvPr id="163" name="Google Shape;163;p19"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164" name="Google Shape;164;p19"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165" name="Google Shape;165;p19"/>
          <p:cNvSpPr txBox="1"/>
          <p:nvPr/>
        </p:nvSpPr>
        <p:spPr>
          <a:xfrm>
            <a:off x="457200" y="2438400"/>
            <a:ext cx="29718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a:solidFill>
                  <a:srgbClr val="FF0000"/>
                </a:solidFill>
                <a:latin typeface="Calibri"/>
                <a:ea typeface="Calibri"/>
                <a:cs typeface="Calibri"/>
                <a:sym typeface="Calibri"/>
              </a:rPr>
              <a:t>खतरा</a:t>
            </a:r>
            <a:endParaRPr sz="4000"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Effect transition="in" filter="fade">
                                      <p:cBhvr>
                                        <p:cTn id="7" dur="500"/>
                                        <p:tgtEl>
                                          <p:spTgt spid="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p:nvPr/>
        </p:nvSpPr>
        <p:spPr>
          <a:xfrm>
            <a:off x="3657600" y="0"/>
            <a:ext cx="5486400"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71" name="Google Shape;171;p20"/>
          <p:cNvGrpSpPr/>
          <p:nvPr/>
        </p:nvGrpSpPr>
        <p:grpSpPr>
          <a:xfrm>
            <a:off x="3931849" y="1436607"/>
            <a:ext cx="5212150" cy="4813113"/>
            <a:chOff x="121849" y="455879"/>
            <a:chExt cx="5212150" cy="4813113"/>
          </a:xfrm>
        </p:grpSpPr>
        <p:sp>
          <p:nvSpPr>
            <p:cNvPr id="172" name="Google Shape;172;p20"/>
            <p:cNvSpPr/>
            <p:nvPr/>
          </p:nvSpPr>
          <p:spPr>
            <a:xfrm>
              <a:off x="3399685" y="3493420"/>
              <a:ext cx="1934314" cy="1775572"/>
            </a:xfrm>
            <a:prstGeom prst="roundRect">
              <a:avLst>
                <a:gd name="adj" fmla="val 10000"/>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txBox="1"/>
            <p:nvPr/>
          </p:nvSpPr>
          <p:spPr>
            <a:xfrm>
              <a:off x="4018983" y="3976317"/>
              <a:ext cx="1276012" cy="1253671"/>
            </a:xfrm>
            <a:prstGeom prst="rect">
              <a:avLst/>
            </a:prstGeom>
            <a:noFill/>
            <a:ln>
              <a:noFill/>
            </a:ln>
          </p:spPr>
          <p:txBody>
            <a:bodyPr spcFirstLastPara="1" wrap="square" lIns="53325" tIns="53325" rIns="53325" bIns="53325"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आग</a:t>
              </a:r>
              <a:endParaRPr sz="1400" b="1" i="0" u="none" strike="noStrike" cap="none">
                <a:solidFill>
                  <a:srgbClr val="7030A0"/>
                </a:solidFill>
                <a:latin typeface="Times New Roman"/>
                <a:ea typeface="Times New Roman"/>
                <a:cs typeface="Times New Roman"/>
                <a:sym typeface="Times New Roman"/>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 लैब विस्फोट</a:t>
              </a:r>
              <a:endParaRPr sz="1400" b="1" i="0" u="none" strike="noStrike" cap="none">
                <a:solidFill>
                  <a:srgbClr val="7030A0"/>
                </a:solidFill>
                <a:latin typeface="Times New Roman"/>
                <a:ea typeface="Times New Roman"/>
                <a:cs typeface="Times New Roman"/>
                <a:sym typeface="Times New Roman"/>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 परिवहन दुर्घटना</a:t>
              </a:r>
              <a:endParaRPr sz="1400" b="1" i="0" u="none" strike="noStrike" cap="none">
                <a:solidFill>
                  <a:srgbClr val="7030A0"/>
                </a:solidFill>
                <a:latin typeface="Times New Roman"/>
                <a:ea typeface="Times New Roman"/>
                <a:cs typeface="Times New Roman"/>
                <a:sym typeface="Times New Roman"/>
              </a:endParaRPr>
            </a:p>
          </p:txBody>
        </p:sp>
        <p:sp>
          <p:nvSpPr>
            <p:cNvPr id="174" name="Google Shape;174;p20"/>
            <p:cNvSpPr/>
            <p:nvPr/>
          </p:nvSpPr>
          <p:spPr>
            <a:xfrm>
              <a:off x="121849" y="3754707"/>
              <a:ext cx="1934314" cy="1252997"/>
            </a:xfrm>
            <a:prstGeom prst="roundRect">
              <a:avLst>
                <a:gd name="adj" fmla="val 10000"/>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txBox="1"/>
            <p:nvPr/>
          </p:nvSpPr>
          <p:spPr>
            <a:xfrm>
              <a:off x="149373" y="4095481"/>
              <a:ext cx="1298972" cy="884699"/>
            </a:xfrm>
            <a:prstGeom prst="rect">
              <a:avLst/>
            </a:prstGeom>
            <a:noFill/>
            <a:ln>
              <a:noFill/>
            </a:ln>
          </p:spPr>
          <p:txBody>
            <a:bodyPr spcFirstLastPara="1" wrap="square" lIns="68575" tIns="68575" rIns="68575" bIns="68575"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दंगा</a:t>
              </a:r>
              <a:endParaRPr sz="1400" b="1" i="0" u="none" strike="noStrike" cap="none">
                <a:solidFill>
                  <a:srgbClr val="205867"/>
                </a:solidFill>
                <a:latin typeface="Times New Roman"/>
                <a:ea typeface="Times New Roman"/>
                <a:cs typeface="Times New Roman"/>
                <a:sym typeface="Times New Roman"/>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सामूहिक सभा</a:t>
              </a:r>
              <a:endParaRPr sz="1400" b="1" i="0" u="none" strike="noStrike" cap="none">
                <a:solidFill>
                  <a:srgbClr val="205867"/>
                </a:solidFill>
                <a:latin typeface="Times New Roman"/>
                <a:ea typeface="Times New Roman"/>
                <a:cs typeface="Times New Roman"/>
                <a:sym typeface="Times New Roman"/>
              </a:endParaRPr>
            </a:p>
          </p:txBody>
        </p:sp>
        <p:sp>
          <p:nvSpPr>
            <p:cNvPr id="176" name="Google Shape;176;p20"/>
            <p:cNvSpPr/>
            <p:nvPr/>
          </p:nvSpPr>
          <p:spPr>
            <a:xfrm>
              <a:off x="3277836" y="1037884"/>
              <a:ext cx="1934314" cy="1361406"/>
            </a:xfrm>
            <a:prstGeom prst="roundRect">
              <a:avLst>
                <a:gd name="adj" fmla="val 10000"/>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txBox="1"/>
            <p:nvPr/>
          </p:nvSpPr>
          <p:spPr>
            <a:xfrm>
              <a:off x="3888036" y="1067790"/>
              <a:ext cx="1294208" cy="961242"/>
            </a:xfrm>
            <a:prstGeom prst="rect">
              <a:avLst/>
            </a:prstGeom>
            <a:noFill/>
            <a:ln>
              <a:noFill/>
            </a:ln>
          </p:spPr>
          <p:txBody>
            <a:bodyPr spcFirstLastPara="1" wrap="square" lIns="68575" tIns="68575" rIns="68575" bIns="68575"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एंथ्रेक्स</a:t>
              </a:r>
              <a:endParaRPr sz="1400" b="1" i="0" u="none" strike="noStrike" cap="none">
                <a:solidFill>
                  <a:srgbClr val="4F6128"/>
                </a:solidFill>
                <a:latin typeface="Times New Roman"/>
                <a:ea typeface="Times New Roman"/>
                <a:cs typeface="Times New Roman"/>
                <a:sym typeface="Times New Roman"/>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 कोरोना</a:t>
              </a:r>
              <a:endParaRPr sz="1400" b="1" i="0" u="none" strike="noStrike" cap="none">
                <a:solidFill>
                  <a:srgbClr val="4F6128"/>
                </a:solidFill>
                <a:latin typeface="Times New Roman"/>
                <a:ea typeface="Times New Roman"/>
                <a:cs typeface="Times New Roman"/>
                <a:sym typeface="Times New Roman"/>
              </a:endParaRPr>
            </a:p>
          </p:txBody>
        </p:sp>
        <p:sp>
          <p:nvSpPr>
            <p:cNvPr id="178" name="Google Shape;178;p20"/>
            <p:cNvSpPr/>
            <p:nvPr/>
          </p:nvSpPr>
          <p:spPr>
            <a:xfrm>
              <a:off x="121849" y="455879"/>
              <a:ext cx="1934314" cy="2525415"/>
            </a:xfrm>
            <a:prstGeom prst="roundRect">
              <a:avLst>
                <a:gd name="adj" fmla="val 10000"/>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txBox="1"/>
            <p:nvPr/>
          </p:nvSpPr>
          <p:spPr>
            <a:xfrm>
              <a:off x="161507" y="495537"/>
              <a:ext cx="1274704" cy="1814745"/>
            </a:xfrm>
            <a:prstGeom prst="rect">
              <a:avLst/>
            </a:prstGeom>
            <a:noFill/>
            <a:ln>
              <a:noFill/>
            </a:ln>
          </p:spPr>
          <p:txBody>
            <a:bodyPr spcFirstLastPara="1" wrap="square" lIns="53325" tIns="53325" rIns="53325" bIns="53325"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बाढ़</a:t>
              </a:r>
              <a:endParaRPr sz="1400" b="1" i="0" u="none" strike="noStrike" cap="none">
                <a:solidFill>
                  <a:srgbClr val="C00000"/>
                </a:solidFill>
                <a:latin typeface="Times New Roman"/>
                <a:ea typeface="Times New Roman"/>
                <a:cs typeface="Times New Roman"/>
                <a:sym typeface="Times New Roman"/>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सूखा</a:t>
              </a:r>
              <a:endParaRPr sz="1400" b="1" i="0" u="none" strike="noStrike" cap="none">
                <a:solidFill>
                  <a:srgbClr val="C00000"/>
                </a:solidFill>
                <a:latin typeface="Times New Roman"/>
                <a:ea typeface="Times New Roman"/>
                <a:cs typeface="Times New Roman"/>
                <a:sym typeface="Times New Roman"/>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भूकंप</a:t>
              </a:r>
              <a:endParaRPr sz="1400" b="1" i="0" u="none" strike="noStrike" cap="none">
                <a:solidFill>
                  <a:srgbClr val="C00000"/>
                </a:solidFill>
                <a:latin typeface="Times New Roman"/>
                <a:ea typeface="Times New Roman"/>
                <a:cs typeface="Times New Roman"/>
                <a:sym typeface="Times New Roman"/>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सुनामी</a:t>
              </a:r>
              <a:endParaRPr sz="1400" b="1" i="0" u="none" strike="noStrike" cap="none">
                <a:solidFill>
                  <a:srgbClr val="C00000"/>
                </a:solidFill>
                <a:latin typeface="Times New Roman"/>
                <a:ea typeface="Times New Roman"/>
                <a:cs typeface="Times New Roman"/>
                <a:sym typeface="Times New Roman"/>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 भूस्खलन</a:t>
              </a:r>
              <a:endParaRPr sz="1400" b="1" i="0" u="none" strike="noStrike" cap="none">
                <a:solidFill>
                  <a:srgbClr val="C00000"/>
                </a:solidFill>
                <a:latin typeface="Times New Roman"/>
                <a:ea typeface="Times New Roman"/>
                <a:cs typeface="Times New Roman"/>
                <a:sym typeface="Times New Roman"/>
              </a:endParaRPr>
            </a:p>
            <a:p>
              <a:pPr marL="114300" marR="0" lvl="1" indent="-114300" algn="l" rtl="0">
                <a:lnSpc>
                  <a:spcPct val="90000"/>
                </a:lnSpc>
                <a:spcBef>
                  <a:spcPts val="210"/>
                </a:spcBef>
                <a:spcAft>
                  <a:spcPts val="0"/>
                </a:spcAft>
                <a:buClr>
                  <a:schemeClr val="dk1"/>
                </a:buClr>
                <a:buSzPts val="1400"/>
                <a:buFont typeface="Calibri"/>
                <a:buChar char="•"/>
              </a:pPr>
              <a:r>
                <a:rPr lang="hi-IN" sz="1400" b="0" i="0" u="none" strike="noStrike" cap="none">
                  <a:solidFill>
                    <a:schemeClr val="dk1"/>
                  </a:solidFill>
                  <a:latin typeface="Calibri"/>
                  <a:ea typeface="Calibri"/>
                  <a:cs typeface="Calibri"/>
                  <a:sym typeface="Calibri"/>
                </a:rPr>
                <a:t>चक्रवात</a:t>
              </a:r>
              <a:endParaRPr sz="1400" b="1" i="0" u="none" strike="noStrike" cap="none">
                <a:solidFill>
                  <a:srgbClr val="C00000"/>
                </a:solidFill>
                <a:latin typeface="Times New Roman"/>
                <a:ea typeface="Times New Roman"/>
                <a:cs typeface="Times New Roman"/>
                <a:sym typeface="Times New Roman"/>
              </a:endParaRPr>
            </a:p>
          </p:txBody>
        </p:sp>
        <p:sp>
          <p:nvSpPr>
            <p:cNvPr id="180" name="Google Shape;180;p20"/>
            <p:cNvSpPr/>
            <p:nvPr/>
          </p:nvSpPr>
          <p:spPr>
            <a:xfrm>
              <a:off x="932382" y="1127818"/>
              <a:ext cx="1695461" cy="169546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txBox="1"/>
            <p:nvPr/>
          </p:nvSpPr>
          <p:spPr>
            <a:xfrm>
              <a:off x="1428971" y="1624407"/>
              <a:ext cx="1198872" cy="1198872"/>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hi-IN" sz="1600">
                  <a:solidFill>
                    <a:schemeClr val="lt1"/>
                  </a:solidFill>
                  <a:latin typeface="Calibri"/>
                  <a:ea typeface="Calibri"/>
                  <a:cs typeface="Calibri"/>
                  <a:sym typeface="Calibri"/>
                </a:rPr>
                <a:t>प्राकृतिक खतरा</a:t>
              </a:r>
              <a:endParaRPr sz="1600">
                <a:solidFill>
                  <a:schemeClr val="lt1"/>
                </a:solidFill>
                <a:latin typeface="Calibri"/>
                <a:ea typeface="Calibri"/>
                <a:cs typeface="Calibri"/>
                <a:sym typeface="Calibri"/>
              </a:endParaRPr>
            </a:p>
          </p:txBody>
        </p:sp>
        <p:sp>
          <p:nvSpPr>
            <p:cNvPr id="182" name="Google Shape;182;p20"/>
            <p:cNvSpPr/>
            <p:nvPr/>
          </p:nvSpPr>
          <p:spPr>
            <a:xfrm rot="5400000">
              <a:off x="2706156" y="1127818"/>
              <a:ext cx="1695461" cy="169546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txBox="1"/>
            <p:nvPr/>
          </p:nvSpPr>
          <p:spPr>
            <a:xfrm>
              <a:off x="2706156" y="1624407"/>
              <a:ext cx="1198872" cy="1198872"/>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hi-IN" sz="1600">
                  <a:solidFill>
                    <a:schemeClr val="lt1"/>
                  </a:solidFill>
                  <a:latin typeface="Calibri"/>
                  <a:ea typeface="Calibri"/>
                  <a:cs typeface="Calibri"/>
                  <a:sym typeface="Calibri"/>
                </a:rPr>
                <a:t>जैविक खतरा</a:t>
              </a:r>
              <a:endParaRPr sz="1600">
                <a:solidFill>
                  <a:schemeClr val="lt1"/>
                </a:solidFill>
                <a:latin typeface="Calibri"/>
                <a:ea typeface="Calibri"/>
                <a:cs typeface="Calibri"/>
                <a:sym typeface="Calibri"/>
              </a:endParaRPr>
            </a:p>
          </p:txBody>
        </p:sp>
        <p:sp>
          <p:nvSpPr>
            <p:cNvPr id="184" name="Google Shape;184;p20"/>
            <p:cNvSpPr/>
            <p:nvPr/>
          </p:nvSpPr>
          <p:spPr>
            <a:xfrm rot="10800000">
              <a:off x="2706156" y="2901592"/>
              <a:ext cx="1695461" cy="169546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txBox="1"/>
            <p:nvPr/>
          </p:nvSpPr>
          <p:spPr>
            <a:xfrm>
              <a:off x="2706156" y="2901592"/>
              <a:ext cx="1198872" cy="119887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hi-IN" sz="1800">
                  <a:solidFill>
                    <a:schemeClr val="lt1"/>
                  </a:solidFill>
                  <a:latin typeface="Calibri"/>
                  <a:ea typeface="Calibri"/>
                  <a:cs typeface="Calibri"/>
                  <a:sym typeface="Calibri"/>
                </a:rPr>
                <a:t>तकनीकी खतरा</a:t>
              </a:r>
              <a:endParaRPr sz="1800">
                <a:solidFill>
                  <a:schemeClr val="lt1"/>
                </a:solidFill>
                <a:latin typeface="Calibri"/>
                <a:ea typeface="Calibri"/>
                <a:cs typeface="Calibri"/>
                <a:sym typeface="Calibri"/>
              </a:endParaRPr>
            </a:p>
          </p:txBody>
        </p:sp>
        <p:sp>
          <p:nvSpPr>
            <p:cNvPr id="186" name="Google Shape;186;p20"/>
            <p:cNvSpPr/>
            <p:nvPr/>
          </p:nvSpPr>
          <p:spPr>
            <a:xfrm rot="-5400000">
              <a:off x="932382" y="2901592"/>
              <a:ext cx="1695461" cy="169546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txBox="1"/>
            <p:nvPr/>
          </p:nvSpPr>
          <p:spPr>
            <a:xfrm>
              <a:off x="1428971" y="2901592"/>
              <a:ext cx="1198872" cy="1198872"/>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hi-IN" sz="1600">
                  <a:solidFill>
                    <a:schemeClr val="lt1"/>
                  </a:solidFill>
                  <a:latin typeface="Calibri"/>
                  <a:ea typeface="Calibri"/>
                  <a:cs typeface="Calibri"/>
                  <a:sym typeface="Calibri"/>
                </a:rPr>
                <a:t>नागरिक-राजनीतिक खतरा</a:t>
              </a:r>
              <a:endParaRPr sz="1600">
                <a:solidFill>
                  <a:schemeClr val="lt1"/>
                </a:solidFill>
                <a:latin typeface="Calibri"/>
                <a:ea typeface="Calibri"/>
                <a:cs typeface="Calibri"/>
                <a:sym typeface="Calibri"/>
              </a:endParaRPr>
            </a:p>
          </p:txBody>
        </p:sp>
        <p:sp>
          <p:nvSpPr>
            <p:cNvPr id="188" name="Google Shape;188;p20"/>
            <p:cNvSpPr/>
            <p:nvPr/>
          </p:nvSpPr>
          <p:spPr>
            <a:xfrm>
              <a:off x="2374307" y="2510030"/>
              <a:ext cx="585384" cy="509030"/>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E7C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rot="10800000">
              <a:off x="2374307" y="2705811"/>
              <a:ext cx="585384" cy="509030"/>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E7C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 name="Google Shape;190;p20"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191" name="Google Shape;191;p20"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192" name="Google Shape;192;p20"/>
          <p:cNvSpPr txBox="1"/>
          <p:nvPr/>
        </p:nvSpPr>
        <p:spPr>
          <a:xfrm>
            <a:off x="304800" y="2286000"/>
            <a:ext cx="3124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4000" b="1">
                <a:solidFill>
                  <a:srgbClr val="FF0000"/>
                </a:solidFill>
                <a:latin typeface="Calibri"/>
                <a:ea typeface="Calibri"/>
                <a:cs typeface="Calibri"/>
                <a:sym typeface="Calibri"/>
              </a:rPr>
              <a:t>सामान्य खतरे</a:t>
            </a:r>
            <a:endParaRPr sz="4000" b="1">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1"/>
          <p:cNvSpPr txBox="1"/>
          <p:nvPr/>
        </p:nvSpPr>
        <p:spPr>
          <a:xfrm>
            <a:off x="3810000" y="0"/>
            <a:ext cx="5334000"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8" name="Google Shape;198;p21"/>
          <p:cNvPicPr preferRelativeResize="0">
            <a:picLocks noGrp="1"/>
          </p:cNvPicPr>
          <p:nvPr>
            <p:ph type="body" idx="4"/>
          </p:nvPr>
        </p:nvPicPr>
        <p:blipFill rotWithShape="1">
          <a:blip r:embed="rId3">
            <a:alphaModFix/>
          </a:blip>
          <a:srcRect/>
          <a:stretch/>
        </p:blipFill>
        <p:spPr>
          <a:xfrm>
            <a:off x="3886200" y="1752600"/>
            <a:ext cx="5181600" cy="2209800"/>
          </a:xfrm>
          <a:prstGeom prst="rect">
            <a:avLst/>
          </a:prstGeom>
          <a:noFill/>
          <a:ln w="76200" cap="flat" cmpd="sng">
            <a:solidFill>
              <a:srgbClr val="FFFF00"/>
            </a:solidFill>
            <a:prstDash val="solid"/>
            <a:miter lim="800000"/>
            <a:headEnd type="none" w="sm" len="sm"/>
            <a:tailEnd type="none" w="sm" len="sm"/>
          </a:ln>
        </p:spPr>
      </p:pic>
      <p:pic>
        <p:nvPicPr>
          <p:cNvPr id="199" name="Google Shape;199;p21" descr="C:\Users\kunwarpal\Desktop\amar\IMG20190714032253.jpg"/>
          <p:cNvPicPr preferRelativeResize="0"/>
          <p:nvPr/>
        </p:nvPicPr>
        <p:blipFill rotWithShape="1">
          <a:blip r:embed="rId4">
            <a:alphaModFix/>
          </a:blip>
          <a:srcRect/>
          <a:stretch/>
        </p:blipFill>
        <p:spPr>
          <a:xfrm>
            <a:off x="3886200" y="4648200"/>
            <a:ext cx="5181600" cy="2209800"/>
          </a:xfrm>
          <a:prstGeom prst="rect">
            <a:avLst/>
          </a:prstGeom>
          <a:noFill/>
          <a:ln w="57150" cap="flat" cmpd="sng">
            <a:solidFill>
              <a:srgbClr val="FFFF00"/>
            </a:solidFill>
            <a:prstDash val="solid"/>
            <a:miter lim="800000"/>
            <a:headEnd type="none" w="sm" len="sm"/>
            <a:tailEnd type="none" w="sm" len="sm"/>
          </a:ln>
        </p:spPr>
      </p:pic>
      <p:pic>
        <p:nvPicPr>
          <p:cNvPr id="200" name="Google Shape;200;p21" descr="A logo with text on it&#10;&#10;AI-generated content may be incorrect."/>
          <p:cNvPicPr preferRelativeResize="0"/>
          <p:nvPr/>
        </p:nvPicPr>
        <p:blipFill rotWithShape="1">
          <a:blip r:embed="rId5">
            <a:alphaModFix/>
          </a:blip>
          <a:srcRect/>
          <a:stretch/>
        </p:blipFill>
        <p:spPr>
          <a:xfrm>
            <a:off x="35496" y="44624"/>
            <a:ext cx="1047823" cy="936104"/>
          </a:xfrm>
          <a:prstGeom prst="rect">
            <a:avLst/>
          </a:prstGeom>
          <a:noFill/>
          <a:ln>
            <a:noFill/>
          </a:ln>
        </p:spPr>
      </p:pic>
      <p:pic>
        <p:nvPicPr>
          <p:cNvPr id="201" name="Google Shape;201;p21" descr="C:\Users\Acer\Downloads\WhatsApp Image 2025-09-04 at 17.24.38 (3).jpeg"/>
          <p:cNvPicPr preferRelativeResize="0"/>
          <p:nvPr/>
        </p:nvPicPr>
        <p:blipFill rotWithShape="1">
          <a:blip r:embed="rId6">
            <a:alphaModFix/>
          </a:blip>
          <a:srcRect/>
          <a:stretch/>
        </p:blipFill>
        <p:spPr>
          <a:xfrm>
            <a:off x="8063880" y="51196"/>
            <a:ext cx="1080120" cy="1001540"/>
          </a:xfrm>
          <a:prstGeom prst="rect">
            <a:avLst/>
          </a:prstGeom>
          <a:noFill/>
          <a:ln>
            <a:noFill/>
          </a:ln>
        </p:spPr>
      </p:pic>
      <p:sp>
        <p:nvSpPr>
          <p:cNvPr id="202" name="Google Shape;202;p21"/>
          <p:cNvSpPr txBox="1"/>
          <p:nvPr/>
        </p:nvSpPr>
        <p:spPr>
          <a:xfrm>
            <a:off x="4343400" y="762000"/>
            <a:ext cx="3886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2800">
                <a:solidFill>
                  <a:schemeClr val="dk1"/>
                </a:solidFill>
                <a:latin typeface="Calibri"/>
                <a:ea typeface="Calibri"/>
                <a:cs typeface="Calibri"/>
                <a:sym typeface="Calibri"/>
              </a:rPr>
              <a:t>भूकंप/ इमारतों का ढहना  </a:t>
            </a:r>
            <a:endParaRPr sz="2000">
              <a:solidFill>
                <a:schemeClr val="dk1"/>
              </a:solidFill>
              <a:latin typeface="Calibri"/>
              <a:ea typeface="Calibri"/>
              <a:cs typeface="Calibri"/>
              <a:sym typeface="Calibri"/>
            </a:endParaRPr>
          </a:p>
        </p:txBody>
      </p:sp>
      <p:sp>
        <p:nvSpPr>
          <p:cNvPr id="203" name="Google Shape;203;p21"/>
          <p:cNvSpPr txBox="1"/>
          <p:nvPr/>
        </p:nvSpPr>
        <p:spPr>
          <a:xfrm>
            <a:off x="3803374" y="4126467"/>
            <a:ext cx="36576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बाढ़/पानी</a:t>
            </a:r>
            <a:endParaRPr sz="2800">
              <a:solidFill>
                <a:srgbClr val="4F6128"/>
              </a:solidFill>
              <a:latin typeface="Open Sans"/>
              <a:ea typeface="Open Sans"/>
              <a:cs typeface="Open Sans"/>
              <a:sym typeface="Open Sans"/>
            </a:endParaRPr>
          </a:p>
        </p:txBody>
      </p:sp>
      <p:sp>
        <p:nvSpPr>
          <p:cNvPr id="204" name="Google Shape;204;p21"/>
          <p:cNvSpPr txBox="1"/>
          <p:nvPr/>
        </p:nvSpPr>
        <p:spPr>
          <a:xfrm>
            <a:off x="228600" y="1828800"/>
            <a:ext cx="33528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b="1" dirty="0">
                <a:solidFill>
                  <a:srgbClr val="FF0000"/>
                </a:solidFill>
                <a:latin typeface="Calibri"/>
                <a:ea typeface="Calibri"/>
                <a:cs typeface="Calibri"/>
                <a:sym typeface="Calibri"/>
              </a:rPr>
              <a:t>खतरों के प्रकार और उसके परिणाम</a:t>
            </a:r>
            <a:endParaRPr sz="4000" b="1"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500"/>
                                        <p:tgtEl>
                                          <p:spTgt spid="19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8"/>
                                        </p:tgtEl>
                                        <p:attrNameLst>
                                          <p:attrName>style.visibility</p:attrName>
                                        </p:attrNameLst>
                                      </p:cBhvr>
                                      <p:to>
                                        <p:strVal val="visible"/>
                                      </p:to>
                                    </p:set>
                                    <p:anim calcmode="lin" valueType="num">
                                      <p:cBhvr additive="base">
                                        <p:cTn id="11" dur="500"/>
                                        <p:tgtEl>
                                          <p:spTgt spid="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p:nvPr/>
        </p:nvSpPr>
        <p:spPr>
          <a:xfrm>
            <a:off x="4038600" y="0"/>
            <a:ext cx="5069904" cy="6858000"/>
          </a:xfrm>
          <a:prstGeom prst="rect">
            <a:avLst/>
          </a:prstGeom>
          <a:solidFill>
            <a:srgbClr val="DAE5F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22"/>
          <p:cNvSpPr txBox="1">
            <a:spLocks noGrp="1"/>
          </p:cNvSpPr>
          <p:nvPr>
            <p:ph type="body" idx="1"/>
          </p:nvPr>
        </p:nvSpPr>
        <p:spPr>
          <a:xfrm>
            <a:off x="4191000" y="1052736"/>
            <a:ext cx="4648200" cy="4890864"/>
          </a:xfrm>
          <a:prstGeom prst="rect">
            <a:avLst/>
          </a:prstGeom>
          <a:noFill/>
          <a:ln>
            <a:noFill/>
          </a:ln>
        </p:spPr>
        <p:txBody>
          <a:bodyPr spcFirstLastPara="1" wrap="square" lIns="91425" tIns="45700" rIns="91425" bIns="45700" anchor="t" anchorCtr="0">
            <a:normAutofit fontScale="92500"/>
          </a:bodyPr>
          <a:lstStyle/>
          <a:p>
            <a:pPr marL="342900" lvl="0" algn="just">
              <a:lnSpc>
                <a:spcPct val="200000"/>
              </a:lnSpc>
              <a:spcBef>
                <a:spcPts val="0"/>
              </a:spcBef>
              <a:buClr>
                <a:srgbClr val="FF0000"/>
              </a:buClr>
              <a:buSzPts val="2400"/>
              <a:buNone/>
            </a:pPr>
            <a:r>
              <a:rPr lang="hi-IN" sz="2400" b="1" dirty="0">
                <a:solidFill>
                  <a:srgbClr val="FF0000"/>
                </a:solidFill>
                <a:latin typeface="Open Sans"/>
                <a:ea typeface="Open Sans"/>
                <a:cs typeface="Open Sans"/>
                <a:sym typeface="Open Sans"/>
              </a:rPr>
              <a:t>- </a:t>
            </a:r>
            <a:r>
              <a:rPr lang="hi-IN" sz="2400" dirty="0"/>
              <a:t>सामुदायिक बचावकर्ता प्रथम बचावकर्ता होता है, जो आमतौर पर एक सामान्य व्यक्ति होता है, जिसे इसके लिए प्रशिक्षित किया जाता है ताकि वह किसी आपदा या आपातकाल के समय या बाद </a:t>
            </a:r>
          </a:p>
          <a:p>
            <a:pPr marL="342900" lvl="0" algn="just">
              <a:lnSpc>
                <a:spcPct val="200000"/>
              </a:lnSpc>
              <a:spcBef>
                <a:spcPts val="0"/>
              </a:spcBef>
              <a:buClr>
                <a:srgbClr val="FF0000"/>
              </a:buClr>
              <a:buSzPts val="2400"/>
              <a:buNone/>
            </a:pPr>
            <a:r>
              <a:rPr lang="en-US" sz="2400" dirty="0"/>
              <a:t>      </a:t>
            </a:r>
            <a:r>
              <a:rPr lang="hi-IN" sz="2400" dirty="0"/>
              <a:t>में बचाव का कार्य कर सके ।</a:t>
            </a:r>
            <a:endParaRPr sz="3600" dirty="0">
              <a:latin typeface="Open Sans"/>
              <a:ea typeface="Open Sans"/>
              <a:cs typeface="Open Sans"/>
              <a:sym typeface="Open Sans"/>
            </a:endParaRPr>
          </a:p>
        </p:txBody>
      </p:sp>
      <p:pic>
        <p:nvPicPr>
          <p:cNvPr id="211" name="Google Shape;211;p22" descr="A logo with text on it&#10;&#10;AI-generated content may be incorrect."/>
          <p:cNvPicPr preferRelativeResize="0"/>
          <p:nvPr/>
        </p:nvPicPr>
        <p:blipFill rotWithShape="1">
          <a:blip r:embed="rId3">
            <a:alphaModFix/>
          </a:blip>
          <a:srcRect/>
          <a:stretch/>
        </p:blipFill>
        <p:spPr>
          <a:xfrm>
            <a:off x="35496" y="44624"/>
            <a:ext cx="1047823" cy="936104"/>
          </a:xfrm>
          <a:prstGeom prst="rect">
            <a:avLst/>
          </a:prstGeom>
          <a:noFill/>
          <a:ln>
            <a:noFill/>
          </a:ln>
        </p:spPr>
      </p:pic>
      <p:pic>
        <p:nvPicPr>
          <p:cNvPr id="212" name="Google Shape;212;p22" descr="C:\Users\Acer\Downloads\WhatsApp Image 2025-09-04 at 17.24.38 (3).jpeg"/>
          <p:cNvPicPr preferRelativeResize="0"/>
          <p:nvPr/>
        </p:nvPicPr>
        <p:blipFill rotWithShape="1">
          <a:blip r:embed="rId4">
            <a:alphaModFix/>
          </a:blip>
          <a:srcRect/>
          <a:stretch/>
        </p:blipFill>
        <p:spPr>
          <a:xfrm>
            <a:off x="8063880" y="51196"/>
            <a:ext cx="1080120" cy="1001540"/>
          </a:xfrm>
          <a:prstGeom prst="rect">
            <a:avLst/>
          </a:prstGeom>
          <a:noFill/>
          <a:ln>
            <a:noFill/>
          </a:ln>
        </p:spPr>
      </p:pic>
      <p:sp>
        <p:nvSpPr>
          <p:cNvPr id="213" name="Google Shape;213;p22"/>
          <p:cNvSpPr txBox="1"/>
          <p:nvPr/>
        </p:nvSpPr>
        <p:spPr>
          <a:xfrm>
            <a:off x="381000" y="1600200"/>
            <a:ext cx="354069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3200" b="1">
                <a:solidFill>
                  <a:srgbClr val="FF0000"/>
                </a:solidFill>
                <a:latin typeface="Calibri"/>
                <a:ea typeface="Calibri"/>
                <a:cs typeface="Calibri"/>
                <a:sym typeface="Calibri"/>
              </a:rPr>
              <a:t>सामुदायिक बचावकर्ता</a:t>
            </a:r>
            <a:endParaRPr sz="2800"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fade">
                                      <p:cBhvr>
                                        <p:cTn id="7" dur="500"/>
                                        <p:tgtEl>
                                          <p:spTgt spid="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Effect transition="in" filter="fade">
                                      <p:cBhvr>
                                        <p:cTn id="12" dur="500"/>
                                        <p:tgtEl>
                                          <p:spTgt spid="2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838</Words>
  <Application>Microsoft Office PowerPoint</Application>
  <PresentationFormat>On-screen Show (4:3)</PresentationFormat>
  <Paragraphs>151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Times New Roman</vt:lpstr>
      <vt:lpstr>Calibri</vt:lpstr>
      <vt:lpstr>Open Sans</vt:lpstr>
      <vt:lpstr>Office Theme</vt:lpstr>
      <vt:lpstr>Lesson-4 सामान्य खतरे और आपदा, इसके निवारक उपाय और सामुदायिक प्रतिक्रिया समूह</vt:lpstr>
      <vt:lpstr>उद्देश्य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समीक्षा</vt:lpstr>
      <vt:lpstr>समीक्षा</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सामान्य खतरे और आपदा, इसके निवारक उपाय और सामुदायिक प्रतिक्रिया समूह</dc:title>
  <cp:lastModifiedBy>DOG K9</cp:lastModifiedBy>
  <cp:revision>17</cp:revision>
  <dcterms:modified xsi:type="dcterms:W3CDTF">2025-12-18T07:35:38Z</dcterms:modified>
</cp:coreProperties>
</file>