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59" r:id="rId4"/>
    <p:sldId id="258" r:id="rId5"/>
    <p:sldId id="260" r:id="rId6"/>
    <p:sldId id="288" r:id="rId7"/>
    <p:sldId id="261" r:id="rId8"/>
    <p:sldId id="289" r:id="rId9"/>
    <p:sldId id="29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5" r:id="rId22"/>
    <p:sldId id="274" r:id="rId23"/>
    <p:sldId id="275" r:id="rId24"/>
    <p:sldId id="276" r:id="rId25"/>
    <p:sldId id="277" r:id="rId26"/>
    <p:sldId id="304" r:id="rId27"/>
    <p:sldId id="279" r:id="rId28"/>
    <p:sldId id="301" r:id="rId29"/>
    <p:sldId id="303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UPENDRA KUMAR" userId="bbefd606d7f2d7a6" providerId="LiveId" clId="{55E62322-F3F5-4B4F-97D7-AFC79AF09865}"/>
    <pc:docChg chg="custSel addSld delSld modSld sldOrd">
      <pc:chgData name="BHUPENDRA KUMAR" userId="bbefd606d7f2d7a6" providerId="LiveId" clId="{55E62322-F3F5-4B4F-97D7-AFC79AF09865}" dt="2025-10-08T07:21:19.749" v="60" actId="113"/>
      <pc:docMkLst>
        <pc:docMk/>
      </pc:docMkLst>
      <pc:sldChg chg="modSp mod">
        <pc:chgData name="BHUPENDRA KUMAR" userId="bbefd606d7f2d7a6" providerId="LiveId" clId="{55E62322-F3F5-4B4F-97D7-AFC79AF09865}" dt="2025-10-08T07:18:44.542" v="57" actId="20577"/>
        <pc:sldMkLst>
          <pc:docMk/>
          <pc:sldMk cId="0" sldId="262"/>
        </pc:sldMkLst>
        <pc:spChg chg="mod">
          <ac:chgData name="BHUPENDRA KUMAR" userId="bbefd606d7f2d7a6" providerId="LiveId" clId="{55E62322-F3F5-4B4F-97D7-AFC79AF09865}" dt="2025-10-08T07:18:44.542" v="57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del mod">
        <pc:chgData name="BHUPENDRA KUMAR" userId="bbefd606d7f2d7a6" providerId="LiveId" clId="{55E62322-F3F5-4B4F-97D7-AFC79AF09865}" dt="2025-10-08T07:17:02.998" v="52" actId="47"/>
        <pc:sldMkLst>
          <pc:docMk/>
          <pc:sldMk cId="0" sldId="273"/>
        </pc:sldMkLst>
        <pc:spChg chg="mod">
          <ac:chgData name="BHUPENDRA KUMAR" userId="bbefd606d7f2d7a6" providerId="LiveId" clId="{55E62322-F3F5-4B4F-97D7-AFC79AF09865}" dt="2025-10-08T07:16:42.859" v="48" actId="21"/>
          <ac:spMkLst>
            <pc:docMk/>
            <pc:sldMk cId="0" sldId="273"/>
            <ac:spMk id="4" creationId="{9C55A00F-258A-614D-80E0-618EAA8F6743}"/>
          </ac:spMkLst>
        </pc:spChg>
      </pc:sldChg>
      <pc:sldChg chg="modSp mod">
        <pc:chgData name="BHUPENDRA KUMAR" userId="bbefd606d7f2d7a6" providerId="LiveId" clId="{55E62322-F3F5-4B4F-97D7-AFC79AF09865}" dt="2025-10-08T07:13:13.931" v="33"/>
        <pc:sldMkLst>
          <pc:docMk/>
          <pc:sldMk cId="0" sldId="276"/>
        </pc:sldMkLst>
        <pc:spChg chg="mod">
          <ac:chgData name="BHUPENDRA KUMAR" userId="bbefd606d7f2d7a6" providerId="LiveId" clId="{55E62322-F3F5-4B4F-97D7-AFC79AF09865}" dt="2025-10-08T07:13:13.931" v="33"/>
          <ac:spMkLst>
            <pc:docMk/>
            <pc:sldMk cId="0" sldId="276"/>
            <ac:spMk id="6" creationId="{00000000-0000-0000-0000-000000000000}"/>
          </ac:spMkLst>
        </pc:spChg>
      </pc:sldChg>
      <pc:sldChg chg="modSp mod">
        <pc:chgData name="BHUPENDRA KUMAR" userId="bbefd606d7f2d7a6" providerId="LiveId" clId="{55E62322-F3F5-4B4F-97D7-AFC79AF09865}" dt="2025-10-08T07:11:50.807" v="29" actId="20577"/>
        <pc:sldMkLst>
          <pc:docMk/>
          <pc:sldMk cId="0" sldId="277"/>
        </pc:sldMkLst>
        <pc:spChg chg="mod">
          <ac:chgData name="BHUPENDRA KUMAR" userId="bbefd606d7f2d7a6" providerId="LiveId" clId="{55E62322-F3F5-4B4F-97D7-AFC79AF09865}" dt="2025-10-08T07:11:50.807" v="29" actId="20577"/>
          <ac:spMkLst>
            <pc:docMk/>
            <pc:sldMk cId="0" sldId="277"/>
            <ac:spMk id="7" creationId="{00000000-0000-0000-0000-000000000000}"/>
          </ac:spMkLst>
        </pc:spChg>
      </pc:sldChg>
      <pc:sldChg chg="modSp mod">
        <pc:chgData name="BHUPENDRA KUMAR" userId="bbefd606d7f2d7a6" providerId="LiveId" clId="{55E62322-F3F5-4B4F-97D7-AFC79AF09865}" dt="2025-10-08T07:21:19.749" v="60" actId="113"/>
        <pc:sldMkLst>
          <pc:docMk/>
          <pc:sldMk cId="1208664876" sldId="304"/>
        </pc:sldMkLst>
        <pc:spChg chg="mod">
          <ac:chgData name="BHUPENDRA KUMAR" userId="bbefd606d7f2d7a6" providerId="LiveId" clId="{55E62322-F3F5-4B4F-97D7-AFC79AF09865}" dt="2025-10-08T07:21:19.749" v="60" actId="113"/>
          <ac:spMkLst>
            <pc:docMk/>
            <pc:sldMk cId="1208664876" sldId="304"/>
            <ac:spMk id="2" creationId="{A7167B67-629B-2C24-419B-363B5D2795A2}"/>
          </ac:spMkLst>
        </pc:spChg>
      </pc:sldChg>
      <pc:sldChg chg="new del">
        <pc:chgData name="BHUPENDRA KUMAR" userId="bbefd606d7f2d7a6" providerId="LiveId" clId="{55E62322-F3F5-4B4F-97D7-AFC79AF09865}" dt="2025-10-08T07:15:26.442" v="39" actId="47"/>
        <pc:sldMkLst>
          <pc:docMk/>
          <pc:sldMk cId="105423513" sldId="305"/>
        </pc:sldMkLst>
      </pc:sldChg>
      <pc:sldChg chg="modSp new mod">
        <pc:chgData name="BHUPENDRA KUMAR" userId="bbefd606d7f2d7a6" providerId="LiveId" clId="{55E62322-F3F5-4B4F-97D7-AFC79AF09865}" dt="2025-10-08T07:17:32.736" v="53" actId="255"/>
        <pc:sldMkLst>
          <pc:docMk/>
          <pc:sldMk cId="2494940582" sldId="305"/>
        </pc:sldMkLst>
        <pc:spChg chg="mod">
          <ac:chgData name="BHUPENDRA KUMAR" userId="bbefd606d7f2d7a6" providerId="LiveId" clId="{55E62322-F3F5-4B4F-97D7-AFC79AF09865}" dt="2025-10-08T07:17:32.736" v="53" actId="255"/>
          <ac:spMkLst>
            <pc:docMk/>
            <pc:sldMk cId="2494940582" sldId="305"/>
            <ac:spMk id="3" creationId="{7F5464EC-02A4-5E05-F4F2-1C414C160176}"/>
          </ac:spMkLst>
        </pc:spChg>
        <pc:spChg chg="mod">
          <ac:chgData name="BHUPENDRA KUMAR" userId="bbefd606d7f2d7a6" providerId="LiveId" clId="{55E62322-F3F5-4B4F-97D7-AFC79AF09865}" dt="2025-10-08T07:16:49.089" v="51" actId="27636"/>
          <ac:spMkLst>
            <pc:docMk/>
            <pc:sldMk cId="2494940582" sldId="305"/>
            <ac:spMk id="4" creationId="{281A4FFF-11EB-999E-A432-1C550166A5EA}"/>
          </ac:spMkLst>
        </pc:spChg>
      </pc:sldChg>
      <pc:sldChg chg="new del ord">
        <pc:chgData name="BHUPENDRA KUMAR" userId="bbefd606d7f2d7a6" providerId="LiveId" clId="{55E62322-F3F5-4B4F-97D7-AFC79AF09865}" dt="2025-10-08T07:14:37.807" v="37" actId="47"/>
        <pc:sldMkLst>
          <pc:docMk/>
          <pc:sldMk cId="3525953036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24DD8-D43A-4981-A829-571C54FC9C69}" type="datetimeFigureOut">
              <a:rPr lang="en-IN" smtClean="0"/>
              <a:pPr/>
              <a:t>18-12-2025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8F6A-16AE-4DE7-96E1-1B22F61135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3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8F6A-16AE-4DE7-96E1-1B22F611356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11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923928" y="0"/>
            <a:ext cx="5220072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sans"/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san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:\Users\Acer\Downloads\WhatsApp Image 2025-09-04 at 17.24.38 (3).jpe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624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logo with text on it&#10;&#10;AI-generated content may be incorrect.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" y="44624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281823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6000" dirty="0">
                <a:solidFill>
                  <a:srgbClr val="FFFF00"/>
                </a:solidFill>
              </a:rPr>
              <a:t>Lesson-17</a:t>
            </a:r>
            <a:br>
              <a:rPr lang="en-IN" sz="6000" dirty="0">
                <a:solidFill>
                  <a:srgbClr val="FFFF00"/>
                </a:solidFill>
              </a:rPr>
            </a:br>
            <a:r>
              <a:rPr lang="hi-IN" sz="6000" dirty="0">
                <a:solidFill>
                  <a:srgbClr val="FFFF00"/>
                </a:solidFill>
              </a:rPr>
              <a:t>मांसपेशीय कंकाल चोट </a:t>
            </a:r>
            <a:r>
              <a:rPr lang="en-GB" sz="6000" dirty="0">
                <a:solidFill>
                  <a:srgbClr val="FFFF00"/>
                </a:solidFill>
              </a:rPr>
              <a:t>(</a:t>
            </a:r>
            <a:r>
              <a:rPr lang="hi-IN" sz="6000" dirty="0">
                <a:solidFill>
                  <a:srgbClr val="FFFF00"/>
                </a:solidFill>
              </a:rPr>
              <a:t>मस्कुलोस्केलेटल चोट</a:t>
            </a:r>
            <a:r>
              <a:rPr lang="en-GB" sz="6000" dirty="0">
                <a:solidFill>
                  <a:srgbClr val="FFFF00"/>
                </a:solidFill>
              </a:rPr>
              <a:t>)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6" name="Picture 5" descr="A logo with text on it&#10;&#10;AI-generated content may be incorrec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" y="44624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cer\Downloads\WhatsApp Image 2025-09-04 at 17.24.38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624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3C234E-34F1-4BF4-AA23-0F2C07D32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36780"/>
              </p:ext>
            </p:extLst>
          </p:nvPr>
        </p:nvGraphicFramePr>
        <p:xfrm>
          <a:off x="3995936" y="5733256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08505598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20317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ure_38_01_0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44" y1="17751" x2="24000" y2="17160"/>
                        <a14:foregroundMark x1="6444" y1="17160" x2="24889" y2="16213"/>
                        <a14:foregroundMark x1="8667" y1="35030" x2="19111" y2="35030"/>
                        <a14:foregroundMark x1="8889" y1="34793" x2="18889" y2="34320"/>
                        <a14:foregroundMark x1="6222" y1="54911" x2="18667" y2="54438"/>
                        <a14:foregroundMark x1="6222" y1="55503" x2="6444" y2="55858"/>
                        <a14:foregroundMark x1="7111" y1="56450" x2="18000" y2="55858"/>
                        <a14:foregroundMark x1="26222" y1="70888" x2="35778" y2="70888"/>
                        <a14:foregroundMark x1="25556" y1="71006" x2="25778" y2="72308"/>
                        <a14:foregroundMark x1="25778" y1="72663" x2="36222" y2="71834"/>
                        <a14:foregroundMark x1="35778" y1="72663" x2="38444" y2="91953"/>
                        <a14:foregroundMark x1="25111" y1="92663" x2="37111" y2="92544"/>
                        <a14:foregroundMark x1="25333" y1="92308" x2="34444" y2="92663"/>
                        <a14:foregroundMark x1="26444" y1="92071" x2="33333" y2="92308"/>
                        <a14:foregroundMark x1="3778" y1="16450" x2="3778" y2="16450"/>
                        <a14:foregroundMark x1="4889" y1="16450" x2="4889" y2="16450"/>
                        <a14:foregroundMark x1="5778" y1="16213" x2="5778" y2="16213"/>
                        <a14:foregroundMark x1="6000" y1="16213" x2="6000" y2="16213"/>
                        <a14:foregroundMark x1="7111" y1="16095" x2="7111" y2="16095"/>
                        <a14:foregroundMark x1="7556" y1="16095" x2="7556" y2="16095"/>
                        <a14:foregroundMark x1="8889" y1="16095" x2="8889" y2="16095"/>
                        <a14:foregroundMark x1="8889" y1="16095" x2="8889" y2="16095"/>
                        <a14:foregroundMark x1="9556" y1="16095" x2="9556" y2="16095"/>
                        <a14:foregroundMark x1="11111" y1="15858" x2="11111" y2="15858"/>
                        <a14:foregroundMark x1="11778" y1="15858" x2="11778" y2="15858"/>
                        <a14:foregroundMark x1="12222" y1="15858" x2="12222" y2="15858"/>
                        <a14:foregroundMark x1="13111" y1="15858" x2="13111" y2="15858"/>
                        <a14:foregroundMark x1="14667" y1="15858" x2="14667" y2="15858"/>
                        <a14:foregroundMark x1="15111" y1="15858" x2="15111" y2="15858"/>
                        <a14:foregroundMark x1="17333" y1="15858" x2="17333" y2="15858"/>
                        <a14:foregroundMark x1="17333" y1="15858" x2="17333" y2="15858"/>
                        <a14:foregroundMark x1="18444" y1="15858" x2="18444" y2="15858"/>
                        <a14:foregroundMark x1="20222" y1="15858" x2="20222" y2="15858"/>
                        <a14:foregroundMark x1="21111" y1="15858" x2="21111" y2="15858"/>
                        <a14:foregroundMark x1="21333" y1="15858" x2="21333" y2="15858"/>
                        <a14:foregroundMark x1="23333" y1="15858" x2="23333" y2="15858"/>
                        <a14:foregroundMark x1="23333" y1="15858" x2="23333" y2="15858"/>
                        <a14:foregroundMark x1="24222" y1="15858" x2="24222" y2="15858"/>
                        <a14:foregroundMark x1="24222" y1="15858" x2="24222" y2="15858"/>
                        <a14:foregroundMark x1="24222" y1="15858" x2="24222" y2="15858"/>
                        <a14:foregroundMark x1="8667" y1="34556" x2="8667" y2="34556"/>
                        <a14:foregroundMark x1="10889" y1="34556" x2="10889" y2="34556"/>
                        <a14:foregroundMark x1="2000" y1="15858" x2="2000" y2="15858"/>
                        <a14:foregroundMark x1="3778" y1="15858" x2="3778" y2="158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83777"/>
            <a:ext cx="3672408" cy="5257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696744" cy="936104"/>
          </a:xfrm>
        </p:spPr>
        <p:txBody>
          <a:bodyPr>
            <a:noAutofit/>
          </a:bodyPr>
          <a:lstStyle/>
          <a:p>
            <a:r>
              <a:rPr lang="hi-IN" sz="3200" b="1" dirty="0"/>
              <a:t>उपांगी कंकाल ("अपेंडिकुलर" स्केले</a:t>
            </a:r>
            <a:r>
              <a:rPr lang="hi-IN" altLang="en-US" sz="3200" dirty="0">
                <a:latin typeface="Arial" panose="020B0604020202020204" pitchFamily="34" charset="0"/>
                <a:cs typeface="Mangal" panose="02040503050203030202" pitchFamily="18" charset="0"/>
              </a:rPr>
              <a:t>ट</a:t>
            </a:r>
            <a:r>
              <a:rPr lang="hi-IN" sz="3200" b="1" dirty="0"/>
              <a:t>न</a:t>
            </a:r>
            <a:r>
              <a:rPr lang="en-IN" sz="3200" b="1" dirty="0"/>
              <a:t>) – 126 </a:t>
            </a:r>
            <a:r>
              <a:rPr lang="hi-IN" sz="3200" b="1" dirty="0"/>
              <a:t>हड्डियाँ </a:t>
            </a:r>
            <a:r>
              <a:rPr lang="en-US" sz="3600" b="1" dirty="0"/>
              <a:t>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A9607-23A4-4305-68CC-C6ECED420EF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995936" y="1688643"/>
            <a:ext cx="50405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75" marR="0" lvl="0" indent="-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कंधा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(Shoulder) - 2+2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क्लेविकल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-1+1 &amp;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स्कैपुला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-1+1)</a:t>
            </a:r>
          </a:p>
          <a:p>
            <a:pPr marL="396875" marR="0" lvl="0" indent="-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ऊपरी अंग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(Upper Extremities) - 30X2 (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ह्यूमरस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रेडियस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</a:b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अल्ना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कार्पल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-8,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मेटाकार्पल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-5,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फालेंजेस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-14) </a:t>
            </a:r>
          </a:p>
          <a:p>
            <a:pPr marL="396875" marR="0" lvl="0" indent="-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श्रोणि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(Pelvis) (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कूल्हा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)-2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96875" marR="0" lvl="0" indent="-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निचले अंग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(Lower Extremities) - 30X2 </a:t>
            </a:r>
          </a:p>
          <a:p>
            <a:pPr marL="396875" marR="0" lvl="0" indent="-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	(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फीमर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पटेला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टिबिया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फिबुला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टार्सल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-7,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मेटाटार्सल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-5,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फालेंजेस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-14)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1296144"/>
            <a:ext cx="4133071" cy="1324744"/>
          </a:xfrm>
        </p:spPr>
        <p:txBody>
          <a:bodyPr>
            <a:noAutofit/>
          </a:bodyPr>
          <a:lstStyle/>
          <a:p>
            <a:r>
              <a:rPr lang="hi-IN" sz="4000" b="1" dirty="0"/>
              <a:t>जोड़ </a:t>
            </a:r>
            <a:r>
              <a:rPr lang="en-US" sz="4000" b="1" dirty="0">
                <a:latin typeface="Cambria" pitchFamily="18" charset="0"/>
              </a:rPr>
              <a:t>(</a:t>
            </a:r>
            <a:r>
              <a:rPr lang="hi-IN" sz="4000" b="1" dirty="0"/>
              <a:t>जोड़बंदी</a:t>
            </a:r>
            <a:r>
              <a:rPr lang="en-GB" sz="4000" b="1" dirty="0"/>
              <a:t>)</a:t>
            </a:r>
            <a:br>
              <a:rPr lang="hi-IN" sz="4000" b="1" dirty="0"/>
            </a:br>
            <a:endParaRPr lang="en-US" sz="40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3928" y="1317239"/>
            <a:ext cx="4968552" cy="5400600"/>
          </a:xfrm>
        </p:spPr>
        <p:txBody>
          <a:bodyPr>
            <a:normAutofit fontScale="92500" lnSpcReduction="10000"/>
          </a:bodyPr>
          <a:lstStyle/>
          <a:p>
            <a:pPr marL="347663" lvl="0" indent="-347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जोड़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lang="hi-IN" altLang="en-US" sz="2400" dirty="0">
                <a:latin typeface="Arial" panose="020B0604020202020204" pitchFamily="34" charset="0"/>
              </a:rPr>
              <a:t>हड्डियों के सिरे होते हैं जो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hi-IN" altLang="en-US" sz="2400" dirty="0">
                <a:latin typeface="Arial" panose="020B0604020202020204" pitchFamily="34" charset="0"/>
              </a:rPr>
              <a:t>एक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lang="hi-IN" altLang="en-US" sz="2400" dirty="0">
                <a:latin typeface="Arial" panose="020B0604020202020204" pitchFamily="34" charset="0"/>
              </a:rPr>
              <a:t>दूसरे में फिट होते हैं।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347663" lvl="0" indent="-3476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i-IN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347663" lvl="0" indent="-347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जोड़ों के कई प्रकार होते हैं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:-</a:t>
            </a:r>
          </a:p>
          <a:p>
            <a:pPr marL="347663" lvl="0" indent="-3476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804863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1. 	</a:t>
            </a:r>
            <a:r>
              <a:rPr lang="hi-IN" altLang="en-US" sz="2400" b="1" dirty="0">
                <a:latin typeface="Arial" panose="020B0604020202020204" pitchFamily="34" charset="0"/>
              </a:rPr>
              <a:t>अचल जोड़ 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(Immovable joints)-</a:t>
            </a:r>
            <a:r>
              <a:rPr lang="en-US" altLang="en-US" sz="2400" dirty="0">
                <a:latin typeface="Arial" panose="020B0604020202020204" pitchFamily="34" charset="0"/>
              </a:rPr>
              <a:t> (</a:t>
            </a:r>
            <a:r>
              <a:rPr lang="hi-IN" altLang="en-US" sz="2400" dirty="0">
                <a:latin typeface="Arial" panose="020B0604020202020204" pitchFamily="34" charset="0"/>
              </a:rPr>
              <a:t>खोपड़ी</a:t>
            </a:r>
            <a:r>
              <a:rPr lang="en-US" altLang="en-US" sz="2400" dirty="0">
                <a:latin typeface="Arial" panose="020B0604020202020204" pitchFamily="34" charset="0"/>
              </a:rPr>
              <a:t>) </a:t>
            </a:r>
          </a:p>
          <a:p>
            <a:pPr marL="804863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804863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2. 	</a:t>
            </a:r>
            <a:r>
              <a:rPr lang="hi-IN" altLang="en-US" sz="2400" b="1" dirty="0">
                <a:latin typeface="Arial" panose="020B0604020202020204" pitchFamily="34" charset="0"/>
              </a:rPr>
              <a:t>थोड़े हिलने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lang="hi-IN" altLang="en-US" sz="2400" b="1" dirty="0">
                <a:latin typeface="Arial" panose="020B0604020202020204" pitchFamily="34" charset="0"/>
              </a:rPr>
              <a:t>डुलने वाले जोड़ 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(Slightly movable joints)-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hi-IN" altLang="en-US" sz="2400" dirty="0">
                <a:latin typeface="Arial" panose="020B0604020202020204" pitchFamily="34" charset="0"/>
              </a:rPr>
              <a:t>रीढ़ की हड्डी</a:t>
            </a:r>
            <a:r>
              <a:rPr lang="en-US" altLang="en-US" sz="2400" dirty="0">
                <a:latin typeface="Arial" panose="020B0604020202020204" pitchFamily="34" charset="0"/>
              </a:rPr>
              <a:t>) </a:t>
            </a:r>
          </a:p>
          <a:p>
            <a:pPr marL="804863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804863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3. 	</a:t>
            </a:r>
            <a:r>
              <a:rPr lang="hi-IN" altLang="en-US" sz="2400" b="1" dirty="0">
                <a:latin typeface="Arial" panose="020B0604020202020204" pitchFamily="34" charset="0"/>
              </a:rPr>
              <a:t>स्वतंत्र रूप से हिलने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lang="hi-IN" altLang="en-US" sz="2400" b="1" dirty="0">
                <a:latin typeface="Arial" panose="020B0604020202020204" pitchFamily="34" charset="0"/>
              </a:rPr>
              <a:t>डुलने वाले जोड़ 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(Freely movable joints)</a:t>
            </a:r>
            <a:r>
              <a:rPr lang="en-US" altLang="en-US" sz="2400" dirty="0">
                <a:latin typeface="Arial" panose="020B0604020202020204" pitchFamily="34" charset="0"/>
              </a:rPr>
              <a:t> –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hi-IN" altLang="en-US" sz="2400" dirty="0">
                <a:latin typeface="Arial" panose="020B0604020202020204" pitchFamily="34" charset="0"/>
              </a:rPr>
              <a:t>कोहनी या घुटने के जोड़ या कूल्हे के जोड़</a:t>
            </a:r>
            <a:endParaRPr lang="en-US" sz="2400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37ECEA28-158E-06BE-D754-426195387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22557"/>
            <a:ext cx="405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6 Types of joints found in the human bod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65938"/>
            <a:ext cx="8064896" cy="57920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3744416" cy="1296144"/>
          </a:xfrm>
        </p:spPr>
        <p:txBody>
          <a:bodyPr>
            <a:noAutofit/>
          </a:bodyPr>
          <a:lstStyle/>
          <a:p>
            <a:r>
              <a:rPr lang="hi-IN" sz="4000" b="1" dirty="0"/>
              <a:t>लिगामेंट्स और टेंडन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23928" y="1196753"/>
            <a:ext cx="5184576" cy="28803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i-IN" b="1" dirty="0"/>
              <a:t>लिगामेंट्स (</a:t>
            </a:r>
            <a:r>
              <a:rPr lang="en-IN" b="1" dirty="0"/>
              <a:t>LIGAMENTS)</a:t>
            </a:r>
            <a:r>
              <a:rPr lang="en-IN" dirty="0"/>
              <a:t> -: </a:t>
            </a:r>
          </a:p>
          <a:p>
            <a:pPr>
              <a:buNone/>
            </a:pPr>
            <a:r>
              <a:rPr lang="en-GB" sz="2600" dirty="0"/>
              <a:t>   	</a:t>
            </a:r>
            <a:r>
              <a:rPr lang="hi-IN" sz="2400" dirty="0"/>
              <a:t>जोड़ों पर हड्डियों को जोड़ते और एक साथ रखते हैं।</a:t>
            </a:r>
            <a:endParaRPr lang="en-GB" sz="2400" dirty="0"/>
          </a:p>
          <a:p>
            <a:pPr>
              <a:buNone/>
            </a:pPr>
            <a:r>
              <a:rPr lang="hi-IN" b="1" dirty="0"/>
              <a:t>टेंडन (</a:t>
            </a:r>
            <a:r>
              <a:rPr lang="en-IN" b="1" dirty="0"/>
              <a:t>TENDONS)</a:t>
            </a:r>
            <a:r>
              <a:rPr lang="en-IN" dirty="0"/>
              <a:t> – 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hi-IN" sz="2400" dirty="0"/>
              <a:t>कंकाल की मांसपेशियों को हड्डी से जोड़ते हैं; वे जोड़ों की गति को नियंत्रित करते हैं। </a:t>
            </a:r>
            <a:endParaRPr lang="en-US" sz="2600" dirty="0"/>
          </a:p>
        </p:txBody>
      </p:sp>
      <p:pic>
        <p:nvPicPr>
          <p:cNvPr id="6" name="Content Placeholder 5" descr="190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4077072"/>
            <a:ext cx="5220072" cy="27809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3816424" cy="2016224"/>
          </a:xfrm>
        </p:spPr>
        <p:txBody>
          <a:bodyPr>
            <a:normAutofit fontScale="90000"/>
          </a:bodyPr>
          <a:lstStyle/>
          <a:p>
            <a:r>
              <a:rPr lang="hi-IN" b="1" dirty="0"/>
              <a:t>अस्थि-भंग</a:t>
            </a:r>
            <a:br>
              <a:rPr lang="hi-IN" b="1" dirty="0"/>
            </a:br>
            <a:r>
              <a:rPr lang="hi-IN" b="1" dirty="0"/>
              <a:t> (फ्रैक्चर</a:t>
            </a:r>
            <a:r>
              <a:rPr lang="en-IN" b="1" dirty="0"/>
              <a:t>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hi-IN" sz="2700" dirty="0"/>
              <a:t>किसी हड्डी की निरंतरता में कोई भी रुकावट</a:t>
            </a:r>
            <a:endParaRPr lang="en-US" sz="27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6137" y="1124744"/>
            <a:ext cx="3240360" cy="5733256"/>
          </a:xfrm>
        </p:spPr>
        <p:txBody>
          <a:bodyPr>
            <a:normAutofit fontScale="92500"/>
          </a:bodyPr>
          <a:lstStyle/>
          <a:p>
            <a:r>
              <a:rPr lang="hi-IN" sz="3000" dirty="0"/>
              <a:t>बंद फ्रैक्चर (</a:t>
            </a:r>
            <a:r>
              <a:rPr lang="en-IN" sz="3000" dirty="0"/>
              <a:t>CLOSE </a:t>
            </a:r>
            <a:r>
              <a:rPr lang="hi-IN" sz="3000" dirty="0"/>
              <a:t>फ्रैक्चर</a:t>
            </a:r>
            <a:r>
              <a:rPr lang="en-IN" sz="3000" dirty="0"/>
              <a:t> ) </a:t>
            </a:r>
            <a:r>
              <a:rPr lang="en-US" sz="3000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i-IN" sz="2600" dirty="0"/>
              <a:t>ऊपर की त्वचा अक्षत (</a:t>
            </a:r>
            <a:r>
              <a:rPr lang="en-IN" sz="2600" dirty="0"/>
              <a:t>intact) </a:t>
            </a:r>
            <a:r>
              <a:rPr lang="hi-IN" sz="2600" dirty="0"/>
              <a:t>होती है। </a:t>
            </a:r>
            <a:endParaRPr lang="en-GB" sz="26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hi-IN" sz="2600" dirty="0"/>
              <a:t>उचित स्प्लिंटिंग एक बंद फ्रैक्चर को खुला फ्रैक्चर बनने से रोकने में मदद करती है।</a:t>
            </a:r>
            <a:endParaRPr lang="en-US" sz="2600" dirty="0"/>
          </a:p>
        </p:txBody>
      </p:sp>
      <p:pic>
        <p:nvPicPr>
          <p:cNvPr id="5" name="Content Placeholder 4" descr="8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46429"/>
          <a:stretch>
            <a:fillRect/>
          </a:stretch>
        </p:blipFill>
        <p:spPr>
          <a:xfrm>
            <a:off x="3923928" y="2057400"/>
            <a:ext cx="1872208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1196752"/>
            <a:ext cx="5220072" cy="5661248"/>
          </a:xfrm>
        </p:spPr>
        <p:txBody>
          <a:bodyPr>
            <a:normAutofit/>
          </a:bodyPr>
          <a:lstStyle/>
          <a:p>
            <a:pPr marL="457200" indent="-457200"/>
            <a:r>
              <a:rPr lang="hi-IN" b="1" dirty="0"/>
              <a:t>खुला फ्रैक्चर (</a:t>
            </a:r>
            <a:r>
              <a:rPr lang="en-IN" b="1" dirty="0"/>
              <a:t>OPEN </a:t>
            </a:r>
            <a:r>
              <a:rPr lang="hi-IN" b="1" dirty="0"/>
              <a:t> फ्रैक्चर</a:t>
            </a:r>
            <a:r>
              <a:rPr lang="en-IN" b="1" dirty="0"/>
              <a:t>):-</a:t>
            </a:r>
          </a:p>
          <a:p>
            <a:pPr marL="457200" indent="-457200"/>
            <a:endParaRPr lang="en-US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i-IN" sz="2400" dirty="0"/>
              <a:t>त्वचा अंदर या बाहर से टूटी या फटी हुई होती है।</a:t>
            </a:r>
            <a:endParaRPr lang="en-GB" sz="2400" dirty="0"/>
          </a:p>
          <a:p>
            <a:pPr marL="457200" indent="-457200">
              <a:buFontTx/>
              <a:buChar char="-"/>
            </a:pPr>
            <a:endParaRPr lang="en-GB" sz="2400" dirty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hi-IN" altLang="en-US" sz="2400" dirty="0">
                <a:latin typeface="Arial" panose="020B0604020202020204" pitchFamily="34" charset="0"/>
              </a:rPr>
              <a:t>हड्डी घाव के माध्यम से बाहर निकल भी सकती है और नहीं भी।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i-IN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hi-IN" altLang="en-US" sz="2400" dirty="0">
                <a:latin typeface="Arial" panose="020B0604020202020204" pitchFamily="34" charset="0"/>
              </a:rPr>
              <a:t>संदूषण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/</a:t>
            </a:r>
            <a:r>
              <a:rPr lang="hi-IN" altLang="en-US" sz="2400" dirty="0">
                <a:latin typeface="Arial" panose="020B0604020202020204" pitchFamily="34" charset="0"/>
              </a:rPr>
              <a:t>संक्रमण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(contamination/infection) </a:t>
            </a:r>
            <a:r>
              <a:rPr lang="hi-IN" altLang="en-US" sz="2400" dirty="0">
                <a:latin typeface="Arial" panose="020B0604020202020204" pitchFamily="34" charset="0"/>
              </a:rPr>
              <a:t>का खतरा होता है।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Content Placeholder 4" descr="8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0943"/>
          <a:stretch>
            <a:fillRect/>
          </a:stretch>
        </p:blipFill>
        <p:spPr>
          <a:xfrm>
            <a:off x="611560" y="1322276"/>
            <a:ext cx="3024336" cy="54101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6371"/>
            <a:ext cx="3923928" cy="1447799"/>
          </a:xfrm>
        </p:spPr>
        <p:txBody>
          <a:bodyPr>
            <a:normAutofit/>
          </a:bodyPr>
          <a:lstStyle/>
          <a:p>
            <a:r>
              <a:rPr lang="hi-IN" sz="4000" b="1" dirty="0"/>
              <a:t>जोड़ का हट जाना</a:t>
            </a:r>
            <a:br>
              <a:rPr lang="hi-IN" sz="4000" b="1" dirty="0"/>
            </a:br>
            <a:r>
              <a:rPr lang="en-GB" sz="4000" b="1" dirty="0"/>
              <a:t>(</a:t>
            </a:r>
            <a:r>
              <a:rPr lang="hi-IN" sz="4000" b="1" dirty="0"/>
              <a:t>डिसलोकेशन</a:t>
            </a:r>
            <a:r>
              <a:rPr lang="en-IN" dirty="0"/>
              <a:t>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1804874"/>
            <a:ext cx="5184576" cy="1447799"/>
          </a:xfrm>
        </p:spPr>
        <p:txBody>
          <a:bodyPr>
            <a:normAutofit/>
          </a:bodyPr>
          <a:lstStyle/>
          <a:p>
            <a:r>
              <a:rPr lang="hi-IN" sz="2400" dirty="0"/>
              <a:t>एक ऐसी चोट जिसमें एक हड्डी जोड़ में अपनी सामान्य स्थिति से हट जाती है और उसी तरह बनी रहती है।</a:t>
            </a:r>
            <a:endParaRPr lang="en-US" sz="2400" dirty="0"/>
          </a:p>
        </p:txBody>
      </p:sp>
      <p:pic>
        <p:nvPicPr>
          <p:cNvPr id="5" name="Content Placeholder 4" descr="dis_foo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5181600" cy="35730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1297360"/>
            <a:ext cx="4968552" cy="2020416"/>
          </a:xfrm>
        </p:spPr>
        <p:txBody>
          <a:bodyPr>
            <a:normAutofit/>
          </a:bodyPr>
          <a:lstStyle/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यदि सामान्य गति सीमा से बहुत दूर तक खींचा जाए तो</a:t>
            </a:r>
            <a:r>
              <a:rPr lang="en-GB" altLang="en-US" sz="2400" dirty="0">
                <a:latin typeface="Arial" panose="020B0604020202020204" pitchFamily="34" charset="0"/>
              </a:rPr>
              <a:t> </a:t>
            </a:r>
            <a:r>
              <a:rPr lang="hi-IN" altLang="en-US" sz="2400" dirty="0">
                <a:latin typeface="Arial" panose="020B0604020202020204" pitchFamily="34" charset="0"/>
              </a:rPr>
              <a:t>डिसलोकेशन कभी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lang="hi-IN" altLang="en-US" sz="2400" dirty="0">
                <a:latin typeface="Arial" panose="020B0604020202020204" pitchFamily="34" charset="0"/>
              </a:rPr>
              <a:t>कभी लिगामेंट्स और कोमल ऊतकों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(soft tissues) </a:t>
            </a:r>
            <a:r>
              <a:rPr lang="hi-IN" altLang="en-US" sz="2400" dirty="0">
                <a:latin typeface="Arial" panose="020B0604020202020204" pitchFamily="34" charset="0"/>
              </a:rPr>
              <a:t>के फटने का कारण बनता है।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288925" indent="-288925"/>
            <a:endParaRPr lang="en-US" dirty="0"/>
          </a:p>
        </p:txBody>
      </p:sp>
      <p:pic>
        <p:nvPicPr>
          <p:cNvPr id="5" name="Content Placeholder 4" descr="First-aid-for-disloc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3505200"/>
            <a:ext cx="5867400" cy="3352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79380"/>
            <a:ext cx="2808312" cy="1169500"/>
          </a:xfrm>
        </p:spPr>
        <p:txBody>
          <a:bodyPr>
            <a:noAutofit/>
          </a:bodyPr>
          <a:lstStyle/>
          <a:p>
            <a:r>
              <a:rPr lang="hi-IN" sz="4000" b="1" dirty="0"/>
              <a:t>मोच </a:t>
            </a:r>
            <a:r>
              <a:rPr lang="en-GB" sz="4000" b="1" dirty="0"/>
              <a:t>(</a:t>
            </a:r>
            <a:r>
              <a:rPr lang="hi-IN" sz="4000" b="1" dirty="0"/>
              <a:t>स्प्रेन</a:t>
            </a:r>
            <a:r>
              <a:rPr lang="en-GB" sz="4000" b="1" dirty="0"/>
              <a:t>)</a:t>
            </a:r>
            <a:br>
              <a:rPr lang="hi-IN" sz="4000" b="1" dirty="0"/>
            </a:br>
            <a:endParaRPr lang="en-US" sz="4000" b="1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5936" y="1066789"/>
            <a:ext cx="5148064" cy="2002171"/>
          </a:xfrm>
        </p:spPr>
        <p:txBody>
          <a:bodyPr>
            <a:normAutofit/>
          </a:bodyPr>
          <a:lstStyle/>
          <a:p>
            <a:r>
              <a:rPr lang="hi-IN" sz="2400" dirty="0"/>
              <a:t>एक ऐसी चोट जिसमें लिगामेंट्स खिंच जाते हैं या आंशिक रूप से फट जाते हैं, जो आमतौर पर जोड़ों की चोटों से जुड़ी होती है।</a:t>
            </a:r>
            <a:endParaRPr lang="en-US" sz="2400" dirty="0"/>
          </a:p>
        </p:txBody>
      </p:sp>
      <p:pic>
        <p:nvPicPr>
          <p:cNvPr id="6" name="Content Placeholder 5" descr="ankle-spra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3995936" cy="414908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3744416" cy="1008112"/>
          </a:xfrm>
        </p:spPr>
        <p:txBody>
          <a:bodyPr>
            <a:normAutofit fontScale="90000"/>
          </a:bodyPr>
          <a:lstStyle/>
          <a:p>
            <a:br>
              <a:rPr lang="hi-IN" sz="4000" dirty="0"/>
            </a:br>
            <a:r>
              <a:rPr lang="hi-IN" b="1" dirty="0"/>
              <a:t>खिंचाव </a:t>
            </a:r>
            <a:r>
              <a:rPr lang="en-GB" b="1" dirty="0"/>
              <a:t>(</a:t>
            </a:r>
            <a:r>
              <a:rPr lang="hi-IN" b="1" dirty="0"/>
              <a:t>स्ट्रेन</a:t>
            </a:r>
            <a:r>
              <a:rPr lang="en-GB" b="1" dirty="0"/>
              <a:t>)</a:t>
            </a:r>
            <a:r>
              <a:rPr lang="hi-IN" b="1" dirty="0"/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1402419"/>
            <a:ext cx="4824536" cy="1810557"/>
          </a:xfrm>
        </p:spPr>
        <p:txBody>
          <a:bodyPr>
            <a:normAutofit/>
          </a:bodyPr>
          <a:lstStyle/>
          <a:p>
            <a:pPr algn="just"/>
            <a:r>
              <a:rPr lang="hi-IN" sz="2400" dirty="0"/>
              <a:t>एक ऐसी चोट जिसमें एक मांसपेशी (</a:t>
            </a:r>
            <a:r>
              <a:rPr lang="en-IN" sz="2400" dirty="0"/>
              <a:t>muscle), </a:t>
            </a:r>
            <a:r>
              <a:rPr lang="hi-IN" sz="2400" dirty="0"/>
              <a:t>या एक मांसपेशी और टेंडन (</a:t>
            </a:r>
            <a:r>
              <a:rPr lang="en-IN" sz="2400" dirty="0"/>
              <a:t>tendon), </a:t>
            </a:r>
            <a:r>
              <a:rPr lang="hi-IN" sz="2400" dirty="0"/>
              <a:t>बहुत अधिक खिंच जाते हैं।</a:t>
            </a:r>
            <a:endParaRPr lang="en-US" sz="2400" dirty="0"/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3923928" cy="41490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17638"/>
            <a:ext cx="3672408" cy="1143000"/>
          </a:xfrm>
          <a:solidFill>
            <a:schemeClr val="bg1"/>
          </a:solidFill>
        </p:spPr>
        <p:txBody>
          <a:bodyPr/>
          <a:lstStyle/>
          <a:p>
            <a:r>
              <a:rPr lang="hi-IN" sz="4000" dirty="0"/>
              <a:t>उद्देश्य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66E9-A950-0935-D63D-F483381D2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24301" y="1414374"/>
            <a:ext cx="4968180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7663" marR="0" lvl="0" indent="-3476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खुले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(Open)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और बंद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(Closed)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फ्रैक्चर को परिभाषित</a:t>
            </a:r>
            <a:r>
              <a:rPr lang="en-GB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करें और उनके चार लक्षण एवं संकेत बताएं।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7663" marR="0" lvl="0" indent="-3476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डिसलोकेशन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(Dislocation),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स्प्रेन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(Sprain)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और स्ट्रेन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(Strain)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को परिभाषित करें तथा उनके चार लक्षण एवं संकेत बताएं।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7663" marR="0" lvl="0" indent="-3476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फ्रैक्चर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स्प्रेन या स्ट्रेन वाले रोगी को स्थिर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(Immobilize)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करने के दो कारण बताएं।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7663" marR="0" lvl="0" indent="-3476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स्प्लिंटिंग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(Splinting)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के प्रकार बताएं।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1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00200"/>
            <a:ext cx="3923928" cy="3124944"/>
          </a:xfrm>
        </p:spPr>
        <p:txBody>
          <a:bodyPr>
            <a:noAutofit/>
          </a:bodyPr>
          <a:lstStyle/>
          <a:p>
            <a:r>
              <a:rPr lang="hi-IN" sz="4000" b="1" dirty="0"/>
              <a:t>मस्कुलोस्केलेटल चोट के लक्षण और संकेत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3928" y="1268760"/>
            <a:ext cx="5220072" cy="5257800"/>
          </a:xfrm>
        </p:spPr>
        <p:txBody>
          <a:bodyPr>
            <a:normAutofit fontScale="92500" lnSpcReduction="10000"/>
          </a:bodyPr>
          <a:lstStyle/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विकृति या कोणीयता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(Deformity or angulation)</a:t>
            </a:r>
            <a:endParaRPr lang="en-GB" altLang="en-US" sz="2400" dirty="0"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i-IN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टटोलने या हिलने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lang="hi-IN" altLang="en-US" sz="2400" dirty="0">
                <a:latin typeface="Arial" panose="020B0604020202020204" pitchFamily="34" charset="0"/>
              </a:rPr>
              <a:t>डुलने पर दर्द और कोमलता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(Pain and tenderness)</a:t>
            </a:r>
            <a:endParaRPr lang="en-GB" altLang="en-US" sz="2400" dirty="0"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क्रैपिटस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(Crepitus)</a:t>
            </a:r>
            <a:r>
              <a:rPr lang="en-US" altLang="en-US" sz="2400" dirty="0">
                <a:latin typeface="Arial" panose="020B0604020202020204" pitchFamily="34" charset="0"/>
              </a:rPr>
              <a:t> – </a:t>
            </a:r>
            <a:r>
              <a:rPr lang="hi-IN" altLang="en-US" sz="2400" dirty="0">
                <a:latin typeface="Arial" panose="020B0604020202020204" pitchFamily="34" charset="0"/>
              </a:rPr>
              <a:t>टूटी हुई हड्डी के सिरों के एक साथ रगड़ने की आवाज या अनुभूति 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सूजन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(Swelling)</a:t>
            </a: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i-IN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नील पड़ना या रंग उड़ना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(Bruising or discoloration)</a:t>
            </a:r>
            <a:endParaRPr lang="en-GB" altLang="en-US" sz="2400" dirty="0"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i-IN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खुले हड्डी के सिरे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(Exposed bone ends)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288925" indent="-288925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A4FFF-11EB-999E-A432-1C550166A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3928" y="1196752"/>
            <a:ext cx="4896544" cy="5832648"/>
          </a:xfrm>
        </p:spPr>
        <p:txBody>
          <a:bodyPr>
            <a:normAutofit lnSpcReduction="10000"/>
          </a:bodyPr>
          <a:lstStyle/>
          <a:p>
            <a:pPr marL="396875" lvl="0" indent="-396875" eaLnBrk="0" fontAlgn="base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hi-IN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जोड़ अपनी स्थिति में बंद हो गया 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(Joint locked in position)</a:t>
            </a:r>
            <a:r>
              <a:rPr lang="en-US" altLang="en-US" sz="2400" dirty="0">
                <a:latin typeface="Arial" panose="020B0604020202020204" pitchFamily="34" charset="0"/>
              </a:rPr>
              <a:t> –</a:t>
            </a:r>
          </a:p>
          <a:p>
            <a:pPr marL="396875" lvl="0" indent="-396875" eaLnBrk="0" fontAlgn="base" hangingPunc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मोटर क्षमता में कमी</a:t>
            </a:r>
            <a:r>
              <a:rPr lang="en-GB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या जोड़ को हिलाने की क्षमता में कमी।</a:t>
            </a:r>
            <a:endParaRPr lang="en-GB" altLang="en-US" sz="2400" dirty="0"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396875" lvl="0" indent="-396875" eaLnBrk="0" fontAlgn="base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hi-IN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सुन्नता और लकवा 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(Numbness and paralysis)</a:t>
            </a:r>
            <a:r>
              <a:rPr lang="en-US" altLang="en-US" sz="2400" dirty="0">
                <a:latin typeface="Arial" panose="020B0604020202020204" pitchFamily="34" charset="0"/>
              </a:rPr>
              <a:t> –</a:t>
            </a:r>
          </a:p>
          <a:p>
            <a:pPr marL="396875" lvl="0" indent="-396875" eaLnBrk="0" fontAlgn="base" hangingPunc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	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चोट की जगह से दूर हो सकता है जो हड्डी के तंत्रिका</a:t>
            </a:r>
            <a:r>
              <a:rPr lang="en-GB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(nerve) 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पर दबाव डालने के कारण होता है।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396875" lvl="0" indent="-396875" eaLnBrk="0" fontAlgn="base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hi-IN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बिगड़ा हुआ परिसंचरण </a:t>
            </a:r>
            <a:r>
              <a:rPr lang="en-US" altLang="en-US" sz="2400" b="1" dirty="0">
                <a:latin typeface="Arial" panose="020B0604020202020204" pitchFamily="34" charset="0"/>
                <a:cs typeface="Mangal" panose="02040503050203030202" pitchFamily="18" charset="0"/>
              </a:rPr>
              <a:t>(Compromised circulation) </a:t>
            </a:r>
            <a:r>
              <a:rPr lang="en-US" altLang="en-US" sz="2400" dirty="0">
                <a:latin typeface="Arial" panose="020B0604020202020204" pitchFamily="34" charset="0"/>
              </a:rPr>
              <a:t>– </a:t>
            </a:r>
          </a:p>
          <a:p>
            <a:pPr marL="396875" lvl="0" indent="-396875" eaLnBrk="0" fontAlgn="base" hangingPunc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	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त्वचा का रंग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तापमान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नाड़ी या कोशिका पुनःपूर्ति</a:t>
            </a:r>
            <a:r>
              <a:rPr lang="en-GB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(capillary refill) </a:t>
            </a:r>
            <a:r>
              <a:rPr lang="hi-IN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की जाँच करें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9494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2890664" cy="940966"/>
          </a:xfrm>
        </p:spPr>
        <p:txBody>
          <a:bodyPr>
            <a:normAutofit/>
          </a:bodyPr>
          <a:lstStyle/>
          <a:p>
            <a:r>
              <a:rPr lang="hi-IN" sz="4000" b="1" dirty="0"/>
              <a:t>स्प्लिंटिंग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5008" y="1736073"/>
            <a:ext cx="5005817" cy="2917063"/>
          </a:xfrm>
        </p:spPr>
        <p:txBody>
          <a:bodyPr>
            <a:normAutofit/>
          </a:bodyPr>
          <a:lstStyle/>
          <a:p>
            <a:r>
              <a:rPr lang="hi-IN" sz="2400" dirty="0"/>
              <a:t>किसी भी दर्दनाक, सूजे हुए या विकृत शरीर के अंग को स्थिर करने के लिए एक उपकरण लगाना।</a:t>
            </a:r>
            <a:endParaRPr lang="en-GB" sz="2400" dirty="0"/>
          </a:p>
          <a:p>
            <a:endParaRPr lang="en-US" sz="2400" dirty="0"/>
          </a:p>
          <a:p>
            <a:r>
              <a:rPr lang="hi-IN" sz="2400" dirty="0"/>
              <a:t>स्प्लिंटिंग का प्राथमिक उद्देश्य शरीर के अंगों की आगे की गति को रोकना है।</a:t>
            </a:r>
            <a:endParaRPr lang="en-US" sz="2400" dirty="0"/>
          </a:p>
        </p:txBody>
      </p:sp>
      <p:pic>
        <p:nvPicPr>
          <p:cNvPr id="2050" name="Picture 2" descr="D:\ndrf\PPT COLLECTION\MFR final prep.L11\photo\32-O10_i100_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75" y="4114800"/>
            <a:ext cx="3733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744416" cy="1143000"/>
          </a:xfrm>
        </p:spPr>
        <p:txBody>
          <a:bodyPr>
            <a:noAutofit/>
          </a:bodyPr>
          <a:lstStyle/>
          <a:p>
            <a:r>
              <a:rPr lang="hi-IN" sz="4000" b="1" dirty="0"/>
              <a:t>स्प्लिंटिंग के कारण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196752"/>
            <a:ext cx="5040560" cy="5661248"/>
          </a:xfrm>
        </p:spPr>
        <p:txBody>
          <a:bodyPr>
            <a:normAutofit/>
          </a:bodyPr>
          <a:lstStyle/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हड्डी के टुकड़ों या डिसलोकेटेड जोड़ों की गति को रोकना। 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दर्द और पीड़ा को कम करना। 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कोमल ऊतक को होने वाले नुकसान को कम करना।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एक बंद फ्रैक्चर को खुला फ्रैक्चर बनने से रोकना। 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288925" lvl="0" indent="-2889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i-IN" altLang="en-US" sz="2400" dirty="0">
                <a:latin typeface="Arial" panose="020B0604020202020204" pitchFamily="34" charset="0"/>
              </a:rPr>
              <a:t>रक्त की हानि या सदमे </a:t>
            </a:r>
            <a:r>
              <a:rPr lang="en-US" altLang="en-US" sz="2400" dirty="0">
                <a:latin typeface="Arial" panose="020B0604020202020204" pitchFamily="34" charset="0"/>
                <a:cs typeface="Mangal" panose="02040503050203030202" pitchFamily="18" charset="0"/>
              </a:rPr>
              <a:t>(shock) </a:t>
            </a:r>
            <a:r>
              <a:rPr lang="hi-IN" altLang="en-US" sz="2400" dirty="0">
                <a:latin typeface="Arial" panose="020B0604020202020204" pitchFamily="34" charset="0"/>
              </a:rPr>
              <a:t>को कम करना।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312367" cy="1286184"/>
          </a:xfrm>
        </p:spPr>
        <p:txBody>
          <a:bodyPr>
            <a:noAutofit/>
          </a:bodyPr>
          <a:lstStyle/>
          <a:p>
            <a:r>
              <a:rPr lang="hi-IN" sz="4000" b="1" dirty="0"/>
              <a:t>स्प्लिंट के प्रकार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splint-fracture-lower-leg-800x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4150" b="6604"/>
          <a:stretch>
            <a:fillRect/>
          </a:stretch>
        </p:blipFill>
        <p:spPr>
          <a:xfrm>
            <a:off x="-6045" y="2391744"/>
            <a:ext cx="3923928" cy="215678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9932" y="1558577"/>
            <a:ext cx="4932548" cy="1944216"/>
          </a:xfrm>
        </p:spPr>
        <p:txBody>
          <a:bodyPr>
            <a:normAutofit/>
          </a:bodyPr>
          <a:lstStyle/>
          <a:p>
            <a:pPr algn="just"/>
            <a:r>
              <a:rPr lang="hi-IN" sz="2400" dirty="0"/>
              <a:t>कठोर</a:t>
            </a:r>
            <a:r>
              <a:rPr lang="en-GB" sz="2400" dirty="0"/>
              <a:t> </a:t>
            </a:r>
            <a:r>
              <a:rPr lang="hi-IN" sz="2400" dirty="0" err="1"/>
              <a:t>स्प्लिंट</a:t>
            </a:r>
            <a:r>
              <a:rPr lang="en-GB" sz="2400" dirty="0"/>
              <a:t> </a:t>
            </a:r>
            <a:r>
              <a:rPr lang="hi-IN" sz="2400" dirty="0"/>
              <a:t>(</a:t>
            </a:r>
            <a:r>
              <a:rPr lang="hi-IN" sz="2400" dirty="0" err="1"/>
              <a:t>रिजिड</a:t>
            </a:r>
            <a:r>
              <a:rPr lang="en-IN" sz="2400" dirty="0"/>
              <a:t> </a:t>
            </a:r>
            <a:r>
              <a:rPr lang="hi-IN" sz="2400" dirty="0"/>
              <a:t>स्प्लिंट</a:t>
            </a:r>
            <a:r>
              <a:rPr lang="en-IN" sz="2400" dirty="0"/>
              <a:t>) -: </a:t>
            </a:r>
            <a:r>
              <a:rPr lang="hi-IN" sz="2400" dirty="0"/>
              <a:t>लंबी हड्डी की चोटों के लिए आदर्श</a:t>
            </a:r>
            <a:r>
              <a:rPr lang="en-GB" sz="2400" dirty="0"/>
              <a:t> </a:t>
            </a:r>
            <a:r>
              <a:rPr lang="hi-IN" sz="2400" dirty="0"/>
              <a:t>है अंग को शारीरिक स्थिति (अनाटो</a:t>
            </a:r>
            <a:r>
              <a:rPr lang="hi-IN" sz="2400" dirty="0">
                <a:latin typeface="Mangal" panose="02040503050203030202" pitchFamily="18" charset="0"/>
              </a:rPr>
              <a:t>मिकल पोजीशन</a:t>
            </a:r>
            <a:r>
              <a:rPr lang="en-IN" sz="2400" dirty="0"/>
              <a:t>) </a:t>
            </a:r>
            <a:r>
              <a:rPr lang="hi-IN" sz="2400" dirty="0"/>
              <a:t>में</a:t>
            </a:r>
            <a:r>
              <a:rPr lang="en-GB" sz="2400" dirty="0"/>
              <a:t> </a:t>
            </a:r>
            <a:r>
              <a:rPr lang="hi-IN" sz="2400" dirty="0"/>
              <a:t>र</a:t>
            </a:r>
            <a:r>
              <a:rPr lang="hi-IN" sz="2400" dirty="0">
                <a:latin typeface="Mangal" panose="02040503050203030202" pitchFamily="18" charset="0"/>
              </a:rPr>
              <a:t>न</a:t>
            </a:r>
            <a:r>
              <a:rPr lang="hi-IN" sz="2400" dirty="0"/>
              <a:t> आवश्यक है।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23928" y="3933056"/>
            <a:ext cx="4968552" cy="2420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schemeClr val="tx1"/>
                </a:solidFill>
              </a:rPr>
              <a:t>अनुरूप </a:t>
            </a:r>
            <a:r>
              <a:rPr lang="hi-IN" sz="2400" dirty="0" err="1">
                <a:solidFill>
                  <a:schemeClr val="tx1"/>
                </a:solidFill>
              </a:rPr>
              <a:t>स्प्लिंट</a:t>
            </a:r>
            <a:r>
              <a:rPr lang="hi-IN" sz="2400" dirty="0">
                <a:solidFill>
                  <a:schemeClr val="tx1"/>
                </a:solidFill>
              </a:rPr>
              <a:t> (</a:t>
            </a:r>
            <a:r>
              <a:rPr lang="hi-IN" sz="2400" dirty="0" err="1">
                <a:solidFill>
                  <a:schemeClr val="tx1"/>
                </a:solidFill>
              </a:rPr>
              <a:t>कन्फोर्मिंग</a:t>
            </a:r>
            <a:r>
              <a:rPr lang="en-IN" sz="2400" dirty="0">
                <a:solidFill>
                  <a:schemeClr val="tx1"/>
                </a:solidFill>
              </a:rPr>
              <a:t> </a:t>
            </a:r>
            <a:r>
              <a:rPr lang="hi-IN" sz="2400" dirty="0">
                <a:solidFill>
                  <a:schemeClr val="tx1"/>
                </a:solidFill>
              </a:rPr>
              <a:t>स्प्लिंट</a:t>
            </a:r>
            <a:r>
              <a:rPr lang="en-IN" sz="2400" dirty="0">
                <a:solidFill>
                  <a:schemeClr val="tx1"/>
                </a:solidFill>
              </a:rPr>
              <a:t>):- </a:t>
            </a:r>
            <a:r>
              <a:rPr lang="hi-IN" sz="2400" dirty="0">
                <a:solidFill>
                  <a:schemeClr val="tx1"/>
                </a:solidFill>
              </a:rPr>
              <a:t>इसे विभिन्न कोणों पर ढाला जा सकता है या यह अंग को घेर लेता है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hi-IN" sz="2400" dirty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  <a:latin typeface="Opensans"/>
            </a:endParaRPr>
          </a:p>
        </p:txBody>
      </p:sp>
      <p:pic>
        <p:nvPicPr>
          <p:cNvPr id="9" name="Picture 2" descr="D:\ndrf\PPT COLLECTION\MFR final prep.L11\photo\2-vacuum-splint.jpg"/>
          <p:cNvPicPr>
            <a:picLocks noChangeAspect="1" noChangeArrowheads="1"/>
          </p:cNvPicPr>
          <p:nvPr/>
        </p:nvPicPr>
        <p:blipFill>
          <a:blip r:embed="rId3" cstate="print"/>
          <a:srcRect t="25641" b="10256"/>
          <a:stretch>
            <a:fillRect/>
          </a:stretch>
        </p:blipFill>
        <p:spPr bwMode="auto">
          <a:xfrm>
            <a:off x="-12089" y="4572000"/>
            <a:ext cx="393601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4526706"/>
            <a:ext cx="5220072" cy="1981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2400" dirty="0"/>
              <a:t>कर्षण </a:t>
            </a:r>
            <a:r>
              <a:rPr lang="hi-IN" sz="2400" dirty="0" err="1"/>
              <a:t>स्प्लिंट</a:t>
            </a:r>
            <a:r>
              <a:rPr lang="hi-IN" sz="2400" dirty="0"/>
              <a:t> (</a:t>
            </a:r>
            <a:r>
              <a:rPr lang="hi-IN" sz="2400" dirty="0" err="1"/>
              <a:t>ट्रैक्शन</a:t>
            </a:r>
            <a:r>
              <a:rPr lang="en-IN" sz="2400" dirty="0"/>
              <a:t> </a:t>
            </a:r>
            <a:r>
              <a:rPr lang="hi-IN" sz="2400" dirty="0"/>
              <a:t>स्प्लिंट</a:t>
            </a:r>
            <a:r>
              <a:rPr lang="en-IN" sz="2400" dirty="0"/>
              <a:t>):- </a:t>
            </a:r>
            <a:r>
              <a:rPr lang="en-US" sz="2400" dirty="0"/>
              <a:t>- </a:t>
            </a:r>
          </a:p>
          <a:p>
            <a:pPr marL="0" indent="0" algn="ctr">
              <a:buNone/>
            </a:pPr>
            <a:r>
              <a:rPr lang="hi-IN" sz="2400" dirty="0"/>
              <a:t>विशेष रूप से फीमर फ्रैक्चर के लिए उपयोग किया जाता है। </a:t>
            </a:r>
            <a:endParaRPr lang="en-US" sz="2400" dirty="0"/>
          </a:p>
        </p:txBody>
      </p:sp>
      <p:pic>
        <p:nvPicPr>
          <p:cNvPr id="5" name="Content Placeholder 4" descr="qt-em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526706"/>
            <a:ext cx="3923928" cy="2331293"/>
          </a:xfrm>
        </p:spPr>
      </p:pic>
      <p:pic>
        <p:nvPicPr>
          <p:cNvPr id="4098" name="Picture 2" descr="D:\ndrf\PPT COLLECTION\MFR final prep.L11\photo\MattressVacuumSplint_FullBodyVacuumSplint-MDI-220-1.png"/>
          <p:cNvPicPr>
            <a:picLocks noChangeAspect="1" noChangeArrowheads="1"/>
          </p:cNvPicPr>
          <p:nvPr/>
        </p:nvPicPr>
        <p:blipFill>
          <a:blip r:embed="rId3" cstate="print"/>
          <a:srcRect t="12195" b="19512"/>
          <a:stretch>
            <a:fillRect/>
          </a:stretch>
        </p:blipFill>
        <p:spPr bwMode="auto">
          <a:xfrm>
            <a:off x="1" y="1124744"/>
            <a:ext cx="3923928" cy="29900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23928" y="1857772"/>
            <a:ext cx="5220072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dirty="0">
                <a:solidFill>
                  <a:schemeClr val="tx1"/>
                </a:solidFill>
              </a:rPr>
              <a:t>अनुरूप स्प्लिंट</a:t>
            </a:r>
            <a:r>
              <a:rPr lang="en-GB" sz="2400" dirty="0">
                <a:solidFill>
                  <a:schemeClr val="tx1"/>
                </a:solidFill>
              </a:rPr>
              <a:t>,</a:t>
            </a:r>
            <a:r>
              <a:rPr lang="hi-IN" sz="2400" dirty="0">
                <a:solidFill>
                  <a:schemeClr val="tx1"/>
                </a:solidFill>
              </a:rPr>
              <a:t> हवा/वैक्यूम स्प्लिंट (</a:t>
            </a:r>
            <a:r>
              <a:rPr lang="hi-IN" altLang="en-US" sz="2400" dirty="0">
                <a:solidFill>
                  <a:schemeClr val="tx1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ए</a:t>
            </a:r>
            <a:r>
              <a:rPr lang="hi-IN" sz="2400" dirty="0">
                <a:solidFill>
                  <a:schemeClr val="tx1"/>
                </a:solidFill>
              </a:rPr>
              <a:t>यर/ वैक्यूम स्प्लिंट </a:t>
            </a:r>
            <a:r>
              <a:rPr lang="en-IN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7B67-629B-2C24-419B-363B5D27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 dirty="0"/>
              <a:t>गल</a:t>
            </a:r>
            <a:r>
              <a:rPr lang="en-GB" b="1" dirty="0" err="1"/>
              <a:t>पट्टी</a:t>
            </a:r>
            <a:r>
              <a:rPr lang="en-GB" b="1" dirty="0"/>
              <a:t> </a:t>
            </a:r>
            <a:r>
              <a:rPr lang="hi-IN" b="1" dirty="0"/>
              <a:t> एबम पट्टी बांधना</a:t>
            </a:r>
            <a:br>
              <a:rPr lang="en-GB" b="1" dirty="0"/>
            </a:br>
            <a:r>
              <a:rPr lang="en-GB" b="1" dirty="0"/>
              <a:t>(</a:t>
            </a:r>
            <a:r>
              <a:rPr lang="hi-IN" b="1" dirty="0"/>
              <a:t>स्लिंग </a:t>
            </a:r>
            <a:r>
              <a:rPr lang="hi-IN" altLang="en-US" b="1" dirty="0">
                <a:latin typeface="Arial" panose="020B0604020202020204" pitchFamily="34" charset="0"/>
                <a:cs typeface="Mangal" panose="02040503050203030202" pitchFamily="18" charset="0"/>
              </a:rPr>
              <a:t>ए</a:t>
            </a:r>
            <a:r>
              <a:rPr lang="hi-IN" b="1" dirty="0"/>
              <a:t>ण्ड</a:t>
            </a:r>
            <a:r>
              <a:rPr lang="en-GB" b="1" dirty="0"/>
              <a:t> </a:t>
            </a:r>
            <a:r>
              <a:rPr lang="en-US" b="1" dirty="0" err="1"/>
              <a:t>स्वैथ्स</a:t>
            </a:r>
            <a:r>
              <a:rPr lang="en-GB" b="1" dirty="0"/>
              <a:t>)</a:t>
            </a:r>
            <a:endParaRPr lang="en-IN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05928-39A0-EBA0-CC2C-09F74F728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गलपट्टी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07749-B822-6414-8CC1-D3F42BF1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i-IN" dirty="0"/>
              <a:t>गलपट्टी बांधना</a:t>
            </a:r>
            <a:endParaRPr lang="en-IN" dirty="0"/>
          </a:p>
        </p:txBody>
      </p:sp>
      <p:pic>
        <p:nvPicPr>
          <p:cNvPr id="7" name="Content Placeholder 4" descr="IMG_008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1186"/>
            <a:ext cx="3250704" cy="3951288"/>
          </a:xfrm>
        </p:spPr>
      </p:pic>
      <p:pic>
        <p:nvPicPr>
          <p:cNvPr id="8" name="Content Placeholder 8" descr="UQgdB.gif">
            <a:extLst>
              <a:ext uri="{FF2B5EF4-FFF2-40B4-BE49-F238E27FC236}">
                <a16:creationId xmlns:a16="http://schemas.microsoft.com/office/drawing/2014/main" id="{64EFB23C-A465-8AFF-6B5F-0C768AEE93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3197"/>
          <a:stretch>
            <a:fillRect/>
          </a:stretch>
        </p:blipFill>
        <p:spPr>
          <a:xfrm>
            <a:off x="4645025" y="2174875"/>
            <a:ext cx="4041775" cy="4408487"/>
          </a:xfrm>
        </p:spPr>
      </p:pic>
    </p:spTree>
    <p:extLst>
      <p:ext uri="{BB962C8B-B14F-4D97-AF65-F5344CB8AC3E}">
        <p14:creationId xmlns:p14="http://schemas.microsoft.com/office/powerpoint/2010/main" val="120866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95400"/>
            <a:ext cx="3466728" cy="1295400"/>
          </a:xfrm>
        </p:spPr>
        <p:txBody>
          <a:bodyPr>
            <a:noAutofit/>
          </a:bodyPr>
          <a:lstStyle/>
          <a:p>
            <a:r>
              <a:rPr lang="hi-IN" sz="2800" b="1" dirty="0"/>
              <a:t>साधनहीन स्प्लिंट (इम्पोवेरिसेड</a:t>
            </a:r>
            <a:r>
              <a:rPr lang="en-IN" sz="2800" b="1" dirty="0"/>
              <a:t> </a:t>
            </a:r>
            <a:r>
              <a:rPr lang="hi-IN" sz="2800" b="1" dirty="0"/>
              <a:t>स्प्लिंट</a:t>
            </a:r>
            <a:r>
              <a:rPr lang="en-IN" sz="2800" b="1" dirty="0"/>
              <a:t>):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Content Placeholder 8" descr="KneeSplint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5821"/>
          <a:stretch>
            <a:fillRect/>
          </a:stretch>
        </p:blipFill>
        <p:spPr>
          <a:xfrm>
            <a:off x="5562600" y="2971800"/>
            <a:ext cx="3581400" cy="3886200"/>
          </a:xfrm>
        </p:spPr>
      </p:pic>
      <p:pic>
        <p:nvPicPr>
          <p:cNvPr id="10" name="Content Placeholder 9" descr="49d9ca3463109ff16959127debaebdb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8197" b="32787"/>
          <a:stretch>
            <a:fillRect/>
          </a:stretch>
        </p:blipFill>
        <p:spPr>
          <a:xfrm>
            <a:off x="8871" y="2971800"/>
            <a:ext cx="3266985" cy="3776464"/>
          </a:xfrm>
        </p:spPr>
      </p:pic>
      <p:pic>
        <p:nvPicPr>
          <p:cNvPr id="11" name="Picture 2" descr="D:\ndrf\PPT COLLECTION\MFR final prep.L11\photo\tickle leg12.jpg"/>
          <p:cNvPicPr>
            <a:picLocks noChangeAspect="1" noChangeArrowheads="1"/>
          </p:cNvPicPr>
          <p:nvPr/>
        </p:nvPicPr>
        <p:blipFill>
          <a:blip r:embed="rId4" cstate="print"/>
          <a:srcRect l="17450" t="37040" r="28674"/>
          <a:stretch>
            <a:fillRect/>
          </a:stretch>
        </p:blipFill>
        <p:spPr bwMode="auto">
          <a:xfrm>
            <a:off x="3352800" y="2971800"/>
            <a:ext cx="2209800" cy="3886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23928" y="1295400"/>
            <a:ext cx="5220072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dirty="0">
                <a:solidFill>
                  <a:schemeClr val="tx1"/>
                </a:solidFill>
              </a:rPr>
              <a:t>किताब, कार्डबोर्ड, तकिया या कंबल </a:t>
            </a:r>
            <a:endParaRPr lang="en-US" sz="2400" i="1" dirty="0">
              <a:solidFill>
                <a:schemeClr val="tx1"/>
              </a:solidFill>
              <a:latin typeface="Open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5E4B-BF8B-8092-D2EC-6C090CB0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4000" b="1" dirty="0"/>
              <a:t>पूर्व-चिकित्सीय उपचार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BEB2-62B3-594A-E89B-AF9C5B657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703511"/>
            <a:ext cx="3672408" cy="4857403"/>
          </a:xfrm>
        </p:spPr>
        <p:txBody>
          <a:bodyPr/>
          <a:lstStyle/>
          <a:p>
            <a:r>
              <a:rPr lang="hi-IN" dirty="0"/>
              <a:t>संदिग्ध फ्रैक्चर, डिसलोकेशन और मोच के लिए पूर्व-चिकित्सीय उपचार:</a:t>
            </a:r>
            <a:endParaRPr lang="en-IN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5F9089C-0732-0349-5162-52F5C3C1E51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139953" y="1595805"/>
            <a:ext cx="432048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प्रारंभिक मूल्यांकन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: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जीवन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घातक समस्याओं की पहचान करें और उनका उपचार करें।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शारीरिक परीक्षण।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चोट को स्थिर करें।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चोट को उजागर करें।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खुले घावों का उपचार करें।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2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B519-8515-B5EC-7A72-D26829E7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4000" b="1" dirty="0"/>
              <a:t>पूर्व-चिकित्सीय उपचार</a:t>
            </a:r>
            <a:endParaRPr lang="en-IN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4FBC29-3C42-574A-FF75-0E426F610A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47456" y="1700808"/>
            <a:ext cx="48965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06.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	स्प्लिंटिंग सामग्री तैयार करें।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07.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	चोटों पर स्प्लिंट लगाएं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/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शरीर को स्थिर करें।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08.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P.M.S. (Pulse, Motor, Sensory/Perfusion)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का पुनर्मूल्यांकन करें।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09.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	ठंडे पैक या बर्फ लगाएं।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631825" marR="0" lvl="0" indent="-631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10. </a:t>
            </a:r>
            <a:r>
              <a:rPr kumimoji="0" lang="hi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	सदमे का उपचार करें।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0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560840" cy="579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Desktop\c\DSC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52736"/>
            <a:ext cx="2895600" cy="26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Documents and Settings\Administrator\Desktop\c\DSC0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7" y="1052736"/>
            <a:ext cx="2971800" cy="25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Documents and Settings\Administrator\Desktop\c\DSC0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4" y="3829949"/>
            <a:ext cx="2895600" cy="26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Documents and Settings\Administrator\Desktop\c\DSC0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7" y="3829949"/>
            <a:ext cx="2971800" cy="24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Documents and Settings\Administrator\Desktop\c\DSC0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7" y="4269103"/>
            <a:ext cx="3124200" cy="255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C:\Documents and Settings\Administrator\Desktop\b\DSC0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" y="1052736"/>
            <a:ext cx="3124200" cy="24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1475656" y="327735"/>
            <a:ext cx="6336704" cy="56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hi-IN" sz="4000" b="1" dirty="0"/>
              <a:t>स्प्लिंटिंग के सामान्य नियम</a:t>
            </a:r>
            <a:endParaRPr lang="en-US" sz="4000" b="1" dirty="0">
              <a:solidFill>
                <a:schemeClr val="accent2"/>
              </a:solidFill>
              <a:latin typeface="Open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894A0-AD6C-8B5D-1565-3A6A20275C48}"/>
              </a:ext>
            </a:extLst>
          </p:cNvPr>
          <p:cNvSpPr/>
          <p:nvPr/>
        </p:nvSpPr>
        <p:spPr>
          <a:xfrm>
            <a:off x="0" y="3501783"/>
            <a:ext cx="31242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E14CC-4ED7-4E2D-FF02-60438772E742}"/>
              </a:ext>
            </a:extLst>
          </p:cNvPr>
          <p:cNvSpPr txBox="1"/>
          <p:nvPr/>
        </p:nvSpPr>
        <p:spPr>
          <a:xfrm>
            <a:off x="31875" y="3569808"/>
            <a:ext cx="306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solidFill>
                  <a:srgbClr val="C00000"/>
                </a:solidFill>
              </a:rPr>
              <a:t>रोगी को स्थिर करें और </a:t>
            </a:r>
            <a:r>
              <a:rPr lang="en-IN" sz="2000" b="1" dirty="0">
                <a:solidFill>
                  <a:srgbClr val="C00000"/>
                </a:solidFill>
              </a:rPr>
              <a:t>P.M.S. </a:t>
            </a:r>
            <a:r>
              <a:rPr lang="hi-IN" sz="2000" b="1" dirty="0">
                <a:solidFill>
                  <a:srgbClr val="C00000"/>
                </a:solidFill>
              </a:rPr>
              <a:t>की जाँच करें</a:t>
            </a:r>
            <a:endParaRPr lang="en-US" sz="20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9EDD78-C351-7D0B-6F6E-01885A879AC5}"/>
              </a:ext>
            </a:extLst>
          </p:cNvPr>
          <p:cNvSpPr/>
          <p:nvPr/>
        </p:nvSpPr>
        <p:spPr>
          <a:xfrm>
            <a:off x="3200400" y="3499662"/>
            <a:ext cx="290395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EC483-EC30-5F25-B8C3-F33A69F18B37}"/>
              </a:ext>
            </a:extLst>
          </p:cNvPr>
          <p:cNvSpPr txBox="1"/>
          <p:nvPr/>
        </p:nvSpPr>
        <p:spPr>
          <a:xfrm>
            <a:off x="3192912" y="3541076"/>
            <a:ext cx="281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i-IN" sz="2000" b="1" dirty="0">
                <a:solidFill>
                  <a:srgbClr val="C00000"/>
                </a:solidFill>
              </a:rPr>
              <a:t>चोट स्थल को उजागर करें</a:t>
            </a:r>
            <a:endParaRPr lang="en-US" sz="20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8B5A5-C27D-372B-FD3D-6C708B698591}"/>
              </a:ext>
            </a:extLst>
          </p:cNvPr>
          <p:cNvSpPr/>
          <p:nvPr/>
        </p:nvSpPr>
        <p:spPr>
          <a:xfrm>
            <a:off x="6171075" y="3473310"/>
            <a:ext cx="2972925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C3610-8E20-2850-079D-47211CA469C6}"/>
              </a:ext>
            </a:extLst>
          </p:cNvPr>
          <p:cNvSpPr txBox="1"/>
          <p:nvPr/>
        </p:nvSpPr>
        <p:spPr>
          <a:xfrm>
            <a:off x="6163587" y="3657975"/>
            <a:ext cx="288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i-IN" sz="2000" b="1" dirty="0">
                <a:solidFill>
                  <a:srgbClr val="C00000"/>
                </a:solidFill>
              </a:rPr>
              <a:t>रक्तस्राव को नियंत्रित करें</a:t>
            </a:r>
            <a:endParaRPr lang="en-US" sz="20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F6C047-0F83-22D2-40FA-AB576A125A37}"/>
              </a:ext>
            </a:extLst>
          </p:cNvPr>
          <p:cNvSpPr/>
          <p:nvPr/>
        </p:nvSpPr>
        <p:spPr>
          <a:xfrm>
            <a:off x="-10153" y="6102660"/>
            <a:ext cx="31242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848AD-1DF4-28CC-73EE-8A35BBEA36E1}"/>
              </a:ext>
            </a:extLst>
          </p:cNvPr>
          <p:cNvSpPr txBox="1"/>
          <p:nvPr/>
        </p:nvSpPr>
        <p:spPr>
          <a:xfrm>
            <a:off x="21722" y="6309639"/>
            <a:ext cx="306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i-IN" sz="2000" b="1" dirty="0">
                <a:solidFill>
                  <a:srgbClr val="C00000"/>
                </a:solidFill>
              </a:rPr>
              <a:t>ड्रेसिंग और पट्टी लगाएं</a:t>
            </a:r>
            <a:endParaRPr lang="en-US" sz="20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78901-E306-D99A-9DE5-DF39004F6F7A}"/>
              </a:ext>
            </a:extLst>
          </p:cNvPr>
          <p:cNvSpPr/>
          <p:nvPr/>
        </p:nvSpPr>
        <p:spPr>
          <a:xfrm>
            <a:off x="3195334" y="6088918"/>
            <a:ext cx="2912485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8DCBA-08E6-6517-281D-748B42ADAACA}"/>
              </a:ext>
            </a:extLst>
          </p:cNvPr>
          <p:cNvSpPr txBox="1"/>
          <p:nvPr/>
        </p:nvSpPr>
        <p:spPr>
          <a:xfrm>
            <a:off x="3227209" y="6295897"/>
            <a:ext cx="2853055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hi-IN" sz="2000" b="1" dirty="0">
                <a:solidFill>
                  <a:srgbClr val="C00000"/>
                </a:solidFill>
              </a:rPr>
              <a:t>स्प्लिंट को पैड करें</a:t>
            </a:r>
            <a:endParaRPr lang="en-US" sz="20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B5522-B713-422B-8CE1-439A197B969B}"/>
              </a:ext>
            </a:extLst>
          </p:cNvPr>
          <p:cNvSpPr/>
          <p:nvPr/>
        </p:nvSpPr>
        <p:spPr>
          <a:xfrm>
            <a:off x="6153496" y="6088918"/>
            <a:ext cx="298302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05F38-50A7-50AD-579B-7EFEF11385A6}"/>
              </a:ext>
            </a:extLst>
          </p:cNvPr>
          <p:cNvSpPr txBox="1"/>
          <p:nvPr/>
        </p:nvSpPr>
        <p:spPr>
          <a:xfrm>
            <a:off x="6186811" y="6147054"/>
            <a:ext cx="292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i-IN" sz="2000" b="1" dirty="0">
                <a:solidFill>
                  <a:srgbClr val="C00000"/>
                </a:solidFill>
              </a:rPr>
              <a:t>स्प्लिंट को सुरक्षित करें, </a:t>
            </a:r>
            <a:r>
              <a:rPr lang="en-IN" sz="2000" b="1" dirty="0">
                <a:solidFill>
                  <a:srgbClr val="C00000"/>
                </a:solidFill>
              </a:rPr>
              <a:t>P.M.S. </a:t>
            </a:r>
            <a:r>
              <a:rPr lang="hi-IN" sz="2000" b="1" dirty="0">
                <a:solidFill>
                  <a:srgbClr val="C00000"/>
                </a:solidFill>
              </a:rPr>
              <a:t>की जाँच करें</a:t>
            </a:r>
            <a:endParaRPr lang="en-US" sz="2000" b="1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976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Administrator\Desktop\c\DSC0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08211"/>
            <a:ext cx="5220072" cy="23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Documents and Settings\Administrator\Desktop\c\DSC0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8293"/>
            <a:ext cx="47880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Documents and Settings\Administrator\Desktop\c\DSC0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4235"/>
            <a:ext cx="4139952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0" y="1087392"/>
            <a:ext cx="39239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i-IN" sz="4000" b="1" dirty="0"/>
              <a:t>गल</a:t>
            </a:r>
            <a:r>
              <a:rPr lang="en-GB" sz="4000" b="1" dirty="0" err="1"/>
              <a:t>पट्टी</a:t>
            </a:r>
            <a:r>
              <a:rPr lang="en-GB" sz="4000" b="1" dirty="0"/>
              <a:t> </a:t>
            </a:r>
            <a:r>
              <a:rPr lang="hi-IN" sz="4000" b="1" dirty="0"/>
              <a:t> एबम पट्टी बांधना</a:t>
            </a:r>
            <a:endParaRPr lang="en-US" sz="4000" b="1" dirty="0">
              <a:solidFill>
                <a:schemeClr val="accent2"/>
              </a:solidFill>
              <a:latin typeface="Opensans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923928" y="3471421"/>
            <a:ext cx="522007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i-IN" dirty="0">
                <a:solidFill>
                  <a:srgbClr val="C00000"/>
                </a:solidFill>
              </a:rPr>
              <a:t>हाथ और छाती के बीच </a:t>
            </a:r>
            <a:r>
              <a:rPr lang="hi-IN" b="1" dirty="0">
                <a:solidFill>
                  <a:srgbClr val="C00000"/>
                </a:solidFill>
              </a:rPr>
              <a:t>पैड</a:t>
            </a:r>
            <a:r>
              <a:rPr lang="hi-IN" dirty="0">
                <a:solidFill>
                  <a:srgbClr val="C00000"/>
                </a:solidFill>
              </a:rPr>
              <a:t> लगाएं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355976" y="6537233"/>
            <a:ext cx="478802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i-IN" b="1" dirty="0">
                <a:solidFill>
                  <a:srgbClr val="C00000"/>
                </a:solidFill>
              </a:rPr>
              <a:t>चोटिल हाथ को गलपट्टी से सहारा दें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6599468"/>
            <a:ext cx="413995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i-IN" b="1" dirty="0">
                <a:solidFill>
                  <a:srgbClr val="C00000"/>
                </a:solidFill>
              </a:rPr>
              <a:t>हाथ को पट्टी (</a:t>
            </a:r>
            <a:r>
              <a:rPr lang="en-IN" b="1" dirty="0">
                <a:solidFill>
                  <a:srgbClr val="C00000"/>
                </a:solidFill>
              </a:rPr>
              <a:t>swath) </a:t>
            </a:r>
            <a:r>
              <a:rPr lang="hi-IN" b="1" dirty="0">
                <a:solidFill>
                  <a:srgbClr val="C00000"/>
                </a:solidFill>
              </a:rPr>
              <a:t>से स्थिर करें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2519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  <p:bldP spid="14350" grpId="0" animBg="1" autoUpdateAnimBg="0"/>
      <p:bldP spid="1435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Desktop\a\DSC0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572000" cy="44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Documents and Settings\Administrator\Desktop\a\DSC0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44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sz="2800" dirty="0">
                <a:solidFill>
                  <a:srgbClr val="C00000"/>
                </a:solidFill>
              </a:rPr>
              <a:t>ह्यूमरस की चोट की स्प्लिंटिंग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6" y="86051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000" b="1" dirty="0"/>
              <a:t>टूटे हुए ऊपरी अंगों की स्प्लिंटिंग</a:t>
            </a:r>
            <a:endParaRPr lang="en-US" sz="4000" b="1" dirty="0">
              <a:solidFill>
                <a:srgbClr val="8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8267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Desktop\b\DSC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572000" cy="4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Documents and Settings\Administrator\Desktop\b\DSC0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572000" cy="4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6400800"/>
            <a:ext cx="457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hi-IN" sz="2200" b="1" dirty="0">
                <a:solidFill>
                  <a:srgbClr val="C00000"/>
                </a:solidFill>
              </a:rPr>
              <a:t>कोहनी (सीधी) की चोट की स्प्लिंटिंग</a:t>
            </a:r>
            <a:endParaRPr lang="en-US" sz="22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400800"/>
            <a:ext cx="457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hi-IN" sz="2200" b="1" dirty="0">
                <a:solidFill>
                  <a:srgbClr val="C00000"/>
                </a:solidFill>
              </a:rPr>
              <a:t>कोहनी (मुड़ी हुई) की चोट की स्प्लिंटिंग</a:t>
            </a:r>
            <a:endParaRPr lang="en-US" sz="2200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000" b="1" dirty="0"/>
              <a:t>टूटे हुए ऊपरी अंगों की स्प्लिंटिंग</a:t>
            </a:r>
            <a:endParaRPr lang="en-US" sz="4000" b="1" dirty="0">
              <a:solidFill>
                <a:srgbClr val="8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2508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 autoUpdateAnimBg="0"/>
      <p:bldP spid="1843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or\Desktop\b\DSC0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4572000" cy="439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Documents and Settings\Administrator\Desktop\b\DSC00005.JPG"/>
          <p:cNvPicPr>
            <a:picLocks noChangeAspect="1" noChangeArrowheads="1"/>
          </p:cNvPicPr>
          <p:nvPr/>
        </p:nvPicPr>
        <p:blipFill>
          <a:blip r:embed="rId4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38"/>
            <a:ext cx="4572000" cy="44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0" y="6400800"/>
            <a:ext cx="457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b="1" dirty="0">
                <a:solidFill>
                  <a:srgbClr val="C00000"/>
                </a:solidFill>
              </a:rPr>
              <a:t>फालेंजेस (</a:t>
            </a:r>
            <a:r>
              <a:rPr lang="en-IN" b="1" dirty="0">
                <a:solidFill>
                  <a:srgbClr val="C00000"/>
                </a:solidFill>
              </a:rPr>
              <a:t>phalanges) </a:t>
            </a:r>
            <a:r>
              <a:rPr lang="hi-IN" b="1" dirty="0">
                <a:solidFill>
                  <a:srgbClr val="C00000"/>
                </a:solidFill>
              </a:rPr>
              <a:t>की चोट की स्प्लिंटिंग।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6400800"/>
            <a:ext cx="4644008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b="1" dirty="0">
                <a:solidFill>
                  <a:srgbClr val="C00000"/>
                </a:solidFill>
              </a:rPr>
              <a:t>अग्रबाहु (</a:t>
            </a:r>
            <a:r>
              <a:rPr lang="en-IN" b="1" dirty="0">
                <a:solidFill>
                  <a:srgbClr val="C00000"/>
                </a:solidFill>
              </a:rPr>
              <a:t>forearm), </a:t>
            </a:r>
            <a:r>
              <a:rPr lang="hi-IN" b="1" dirty="0">
                <a:solidFill>
                  <a:srgbClr val="C00000"/>
                </a:solidFill>
              </a:rPr>
              <a:t>कलाई या हाथ की स्प्लिंटिंग</a:t>
            </a:r>
            <a:endParaRPr lang="en-US" b="1" dirty="0">
              <a:solidFill>
                <a:srgbClr val="800000"/>
              </a:solidFill>
              <a:latin typeface="Open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69269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000" b="1" dirty="0"/>
              <a:t>टूटे हुए ऊपरी अंगों की स्प्लिंटिंग</a:t>
            </a:r>
            <a:endParaRPr lang="en-US" sz="4000" b="1" dirty="0">
              <a:solidFill>
                <a:srgbClr val="8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166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 autoUpdateAnimBg="0"/>
      <p:bldP spid="1946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tor\Desktop\b\DSC0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" y="1844824"/>
            <a:ext cx="4572000" cy="23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Documents and Settings\Administrator\Desktop\b\DSC0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29" y="1844823"/>
            <a:ext cx="4572000" cy="226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Documents and Settings\Administrator\Desktop\b\DSC0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572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Documents and Settings\Administrator\Desktop\b\DSC0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05" y="4365104"/>
            <a:ext cx="4572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4077072"/>
            <a:ext cx="4572000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b="1" dirty="0">
                <a:solidFill>
                  <a:srgbClr val="C00000"/>
                </a:solidFill>
              </a:rPr>
              <a:t>उच्च फीमर/श्रोणि की चोट की स्प्लिंटिंग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0" y="4089662"/>
            <a:ext cx="4572000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b="1" dirty="0">
                <a:solidFill>
                  <a:srgbClr val="C00000"/>
                </a:solidFill>
              </a:rPr>
              <a:t>निचले पैर की चोट की स्प्लिंटिंग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6597352"/>
            <a:ext cx="4572000" cy="2606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b="1" dirty="0">
                <a:solidFill>
                  <a:srgbClr val="C00000"/>
                </a:solidFill>
              </a:rPr>
              <a:t>घुटने (मुड़े हुए) की चोट की स्प्लिंटिंग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572000" y="6597352"/>
            <a:ext cx="4572000" cy="2606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Opensans"/>
              </a:rPr>
              <a:t> </a:t>
            </a:r>
            <a:r>
              <a:rPr lang="hi-IN" b="1" dirty="0">
                <a:solidFill>
                  <a:srgbClr val="C00000"/>
                </a:solidFill>
              </a:rPr>
              <a:t>टखने की चोट की स्प्लिंटिंग</a:t>
            </a:r>
            <a:endParaRPr lang="en-US" b="1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246" y="644493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000" b="1" dirty="0"/>
              <a:t>टूटे</a:t>
            </a:r>
            <a:r>
              <a:rPr lang="en-GB" sz="4000" b="1" dirty="0"/>
              <a:t> </a:t>
            </a:r>
            <a:r>
              <a:rPr lang="hi-IN" sz="4000" b="1" dirty="0"/>
              <a:t>हुए निचले अंगों की स्प्लिंटिंग</a:t>
            </a:r>
            <a:endParaRPr lang="en-US" sz="4000" b="1" dirty="0">
              <a:solidFill>
                <a:schemeClr val="accent2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0167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 autoUpdateAnimBg="0"/>
      <p:bldP spid="20487" grpId="0" animBg="1" autoUpdateAnimBg="0"/>
      <p:bldP spid="20488" grpId="0" animBg="1" autoUpdateAnimBg="0"/>
      <p:bldP spid="2048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28800"/>
            <a:ext cx="6858000" cy="223224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i-IN" dirty="0"/>
              <a:t>कोई प्रश्न</a:t>
            </a:r>
            <a:br>
              <a:rPr lang="hi-IN" dirty="0"/>
            </a:b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6936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95505"/>
            <a:ext cx="2736304" cy="1143000"/>
          </a:xfrm>
        </p:spPr>
        <p:txBody>
          <a:bodyPr>
            <a:normAutofit/>
          </a:bodyPr>
          <a:lstStyle/>
          <a:p>
            <a:r>
              <a:rPr lang="hi-IN" sz="4000" b="1" dirty="0"/>
              <a:t>समीक्षा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268760"/>
            <a:ext cx="4968552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hi-IN" sz="2400" dirty="0"/>
              <a:t>एक खुले फ्रैक्चर और बंद फ्रैक्चर को परिभाषित करें, चार संकेत और लक्षण सूचीबद्ध करें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hi-IN" sz="2400" dirty="0"/>
              <a:t>एक डिसलोकेशन, एक स्प्रेन और एक स्ट्रेन को परिभाषित करें और चार संकेत और लक्षण सूचीबद्ध करें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hi-IN" sz="2400" dirty="0"/>
              <a:t>किसी मरीज पर फ्रैक्चर, स्प्रेन या स्ट्रेन को स्थिर करने के दो कारण बताएं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hi-IN" sz="2400" dirty="0"/>
              <a:t>स्प्लिंटिंग के प्रकार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4880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348879"/>
            <a:ext cx="3456384" cy="1080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6000" b="1" dirty="0"/>
              <a:t>धन्यवाद</a:t>
            </a:r>
            <a:r>
              <a:rPr lang="hi-IN" sz="6000" dirty="0"/>
              <a:t> 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4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13756" y="304800"/>
            <a:ext cx="629860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i-IN" sz="3600" b="1" dirty="0"/>
              <a:t>एक वयस्क कंकाल 206 हड्डियों से बना होता है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2bd03ed616e83b5cb8ff8fbfea6d7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8001000" cy="4953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20680" cy="1143000"/>
          </a:xfrm>
        </p:spPr>
        <p:txBody>
          <a:bodyPr>
            <a:noAutofit/>
          </a:bodyPr>
          <a:lstStyle/>
          <a:p>
            <a:r>
              <a:rPr lang="hi-IN" sz="4000" b="1" dirty="0"/>
              <a:t>कंकाल प्रणाली के कार्य</a:t>
            </a:r>
            <a:endParaRPr lang="en-US" sz="40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2132856"/>
            <a:ext cx="5220072" cy="4725144"/>
          </a:xfrm>
        </p:spPr>
        <p:txBody>
          <a:bodyPr>
            <a:normAutofit/>
          </a:bodyPr>
          <a:lstStyle/>
          <a:p>
            <a:r>
              <a:rPr lang="hi-IN" sz="2400" dirty="0"/>
              <a:t>शरीर को ढांचा प्रदान करना।</a:t>
            </a:r>
            <a:endParaRPr lang="en-GB" sz="2400" dirty="0"/>
          </a:p>
          <a:p>
            <a:endParaRPr lang="hi-IN" sz="2400" dirty="0"/>
          </a:p>
          <a:p>
            <a:r>
              <a:rPr lang="hi-IN" sz="2400" dirty="0"/>
              <a:t>महत्वपूर्ण अंगों की सुरक्षा करना।</a:t>
            </a:r>
            <a:endParaRPr lang="en-GB" sz="2400" dirty="0"/>
          </a:p>
          <a:p>
            <a:endParaRPr lang="hi-IN" sz="2400" dirty="0"/>
          </a:p>
          <a:p>
            <a:r>
              <a:rPr lang="hi-IN" sz="2400" dirty="0"/>
              <a:t>शरीर की गति में सहायता करना।</a:t>
            </a:r>
            <a:endParaRPr lang="en-GB" sz="2400" dirty="0"/>
          </a:p>
          <a:p>
            <a:endParaRPr lang="hi-IN" sz="2400" dirty="0"/>
          </a:p>
          <a:p>
            <a:r>
              <a:rPr lang="hi-IN" sz="2400" dirty="0"/>
              <a:t>लाल रक्त कोशिकाओं का निर्माण करना।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D:\ndrf\PPT COLLECTION\MFR final prep.L11\photo\maxresdefault.jpg"/>
          <p:cNvPicPr>
            <a:picLocks noChangeAspect="1" noChangeArrowheads="1"/>
          </p:cNvPicPr>
          <p:nvPr/>
        </p:nvPicPr>
        <p:blipFill>
          <a:blip r:embed="rId2" cstate="print"/>
          <a:srcRect l="14433" t="-369" r="17526"/>
          <a:stretch>
            <a:fillRect/>
          </a:stretch>
        </p:blipFill>
        <p:spPr bwMode="auto">
          <a:xfrm>
            <a:off x="827584" y="2492896"/>
            <a:ext cx="2592288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2736"/>
            <a:ext cx="242927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52736"/>
            <a:ext cx="3509963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990600"/>
          </a:xfrm>
        </p:spPr>
        <p:txBody>
          <a:bodyPr>
            <a:noAutofit/>
          </a:bodyPr>
          <a:lstStyle/>
          <a:p>
            <a:r>
              <a:rPr lang="hi-IN" sz="4000" b="1" dirty="0"/>
              <a:t>मानव कंकाल के दो मुख्य भाग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768752" cy="864097"/>
          </a:xfrm>
        </p:spPr>
        <p:txBody>
          <a:bodyPr>
            <a:noAutofit/>
          </a:bodyPr>
          <a:lstStyle/>
          <a:p>
            <a:r>
              <a:rPr lang="hi-IN" sz="4000" dirty="0"/>
              <a:t>मानव कंकाल के दो मुख्य भाग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399593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/>
              <a:t>1. </a:t>
            </a:r>
            <a:r>
              <a:rPr lang="hi-IN" sz="2400" b="1" dirty="0"/>
              <a:t>अक्षीय कंकाल (</a:t>
            </a:r>
            <a:r>
              <a:rPr lang="en-IN" sz="2400" b="1" dirty="0"/>
              <a:t>Axial Skeleton)</a:t>
            </a:r>
            <a:r>
              <a:rPr lang="en-IN" sz="2400" dirty="0"/>
              <a:t> – 80 </a:t>
            </a:r>
            <a:r>
              <a:rPr lang="hi-IN" sz="2400" dirty="0"/>
              <a:t>हड्डियाँ</a:t>
            </a:r>
          </a:p>
          <a:p>
            <a:r>
              <a:rPr lang="hi-IN" sz="2400" dirty="0"/>
              <a:t>खोपड़ी (</a:t>
            </a:r>
            <a:r>
              <a:rPr lang="en-IN" sz="2400" dirty="0"/>
              <a:t>Skull) – 22 </a:t>
            </a:r>
            <a:br>
              <a:rPr lang="en-IN" sz="2400" dirty="0"/>
            </a:br>
            <a:r>
              <a:rPr lang="en-IN" sz="2400" dirty="0"/>
              <a:t>(</a:t>
            </a:r>
            <a:r>
              <a:rPr lang="hi-IN" sz="2400" dirty="0"/>
              <a:t>सिर-8, चेहरा-14)</a:t>
            </a:r>
          </a:p>
          <a:p>
            <a:r>
              <a:rPr lang="hi-IN" sz="2400" dirty="0"/>
              <a:t>वक्षस्थल (</a:t>
            </a:r>
            <a:r>
              <a:rPr lang="en-IN" sz="2400" dirty="0"/>
              <a:t>Thorax) – 25 (</a:t>
            </a:r>
            <a:r>
              <a:rPr lang="hi-IN" sz="2400" dirty="0"/>
              <a:t>पसलियाँ 12 जोड़ी, </a:t>
            </a:r>
            <a:br>
              <a:rPr lang="en-US" sz="2400" dirty="0"/>
            </a:br>
            <a:r>
              <a:rPr lang="hi-IN" sz="2400" dirty="0"/>
              <a:t>स्टर्नम 1)</a:t>
            </a:r>
          </a:p>
          <a:p>
            <a:r>
              <a:rPr lang="hi-IN" sz="2400" dirty="0"/>
              <a:t>रीढ़ की हड्डी (</a:t>
            </a:r>
            <a:r>
              <a:rPr lang="en-IN" sz="2400" dirty="0"/>
              <a:t>Spinal Column) – 33</a:t>
            </a:r>
            <a:br>
              <a:rPr lang="en-IN" sz="2400" dirty="0"/>
            </a:br>
            <a:r>
              <a:rPr lang="en-IN" sz="2400" dirty="0"/>
              <a:t>(Cervical-7, Thoracic-12, Lumbar-5, Sacrum-5, Coccyx-4</a:t>
            </a:r>
          </a:p>
        </p:txBody>
      </p:sp>
      <p:pic>
        <p:nvPicPr>
          <p:cNvPr id="5" name="Content Placeholder 4" descr="_7800844_ori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849"/>
          <a:stretch>
            <a:fillRect/>
          </a:stretch>
        </p:blipFill>
        <p:spPr>
          <a:xfrm>
            <a:off x="4860032" y="1052736"/>
            <a:ext cx="4248472" cy="56166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:\IMPORT\Desktop\vinny ph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9" t="61723" r="2821"/>
          <a:stretch>
            <a:fillRect/>
          </a:stretch>
        </p:blipFill>
        <p:spPr bwMode="auto">
          <a:xfrm>
            <a:off x="1475656" y="1178256"/>
            <a:ext cx="6389712" cy="567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1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IMPORT\Desktop\SPINE ph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9851" r="4922" b="2959"/>
          <a:stretch>
            <a:fillRect/>
          </a:stretch>
        </p:blipFill>
        <p:spPr bwMode="auto">
          <a:xfrm>
            <a:off x="3352800" y="609600"/>
            <a:ext cx="18796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87624" y="990600"/>
            <a:ext cx="2012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Opensans"/>
              </a:rPr>
              <a:t>CERVICAL-7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187624" y="3962400"/>
            <a:ext cx="1860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Opensans"/>
              </a:rPr>
              <a:t>LUMBER-5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187624" y="5181600"/>
            <a:ext cx="17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Opensans"/>
              </a:rPr>
              <a:t>SACRUM-5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899592" y="2362200"/>
            <a:ext cx="2300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Opensans"/>
              </a:rPr>
              <a:t>THORACIC -12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334000" y="5715000"/>
            <a:ext cx="1830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Opensans"/>
              </a:rPr>
              <a:t>COCCYX-4</a:t>
            </a:r>
          </a:p>
        </p:txBody>
      </p:sp>
    </p:spTree>
    <p:extLst>
      <p:ext uri="{BB962C8B-B14F-4D97-AF65-F5344CB8AC3E}">
        <p14:creationId xmlns:p14="http://schemas.microsoft.com/office/powerpoint/2010/main" val="173884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957</TotalTime>
  <Words>1359</Words>
  <Application>Microsoft Office PowerPoint</Application>
  <PresentationFormat>On-screen Show (4:3)</PresentationFormat>
  <Paragraphs>168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Constantia</vt:lpstr>
      <vt:lpstr>Mangal</vt:lpstr>
      <vt:lpstr>Opensans</vt:lpstr>
      <vt:lpstr>Wingdings</vt:lpstr>
      <vt:lpstr>Office Theme</vt:lpstr>
      <vt:lpstr>Lesson-17 मांसपेशीय कंकाल चोट (मस्कुलोस्केलेटल चोट)</vt:lpstr>
      <vt:lpstr>उद्देश्य</vt:lpstr>
      <vt:lpstr>PowerPoint Presentation</vt:lpstr>
      <vt:lpstr>एक वयस्क कंकाल 206 हड्डियों से बना होता है</vt:lpstr>
      <vt:lpstr>कंकाल प्रणाली के कार्य</vt:lpstr>
      <vt:lpstr>मानव कंकाल के दो मुख्य भाग</vt:lpstr>
      <vt:lpstr>मानव कंकाल के दो मुख्य भाग</vt:lpstr>
      <vt:lpstr>PowerPoint Presentation</vt:lpstr>
      <vt:lpstr>PowerPoint Presentation</vt:lpstr>
      <vt:lpstr>उपांगी कंकाल ("अपेंडिकुलर" स्केलेटन) – 126 हड्डियाँ :</vt:lpstr>
      <vt:lpstr>जोड़ (जोड़बंदी) </vt:lpstr>
      <vt:lpstr>PowerPoint Presentation</vt:lpstr>
      <vt:lpstr>लिगामेंट्स और टेंडन</vt:lpstr>
      <vt:lpstr>अस्थि-भंग  (फ्रैक्चर) किसी हड्डी की निरंतरता में कोई भी रुकावट</vt:lpstr>
      <vt:lpstr>PowerPoint Presentation</vt:lpstr>
      <vt:lpstr>जोड़ का हट जाना (डिसलोकेशन)</vt:lpstr>
      <vt:lpstr>PowerPoint Presentation</vt:lpstr>
      <vt:lpstr>मोच (स्प्रेन) </vt:lpstr>
      <vt:lpstr> खिंचाव (स्ट्रेन) </vt:lpstr>
      <vt:lpstr>मस्कुलोस्केलेटल चोट के लक्षण और संकेत</vt:lpstr>
      <vt:lpstr>PowerPoint Presentation</vt:lpstr>
      <vt:lpstr>स्प्लिंटिंग</vt:lpstr>
      <vt:lpstr>स्प्लिंटिंग के कारण</vt:lpstr>
      <vt:lpstr>स्प्लिंट के प्रकार</vt:lpstr>
      <vt:lpstr>PowerPoint Presentation</vt:lpstr>
      <vt:lpstr>गलपट्टी  एबम पट्टी बांधना (स्लिंग एण्ड स्वैथ्स)</vt:lpstr>
      <vt:lpstr>साधनहीन स्प्लिंट (इम्पोवेरिसेड स्प्लिंट):</vt:lpstr>
      <vt:lpstr>पूर्व-चिकित्सीय उपचार</vt:lpstr>
      <vt:lpstr>पूर्व-चिकित्सीय उपचार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कोई प्रश्न ?</vt:lpstr>
      <vt:lpstr>समीक्षा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INJURIES</dc:title>
  <dc:creator>AzuapNaum</dc:creator>
  <cp:lastModifiedBy>DOG K9</cp:lastModifiedBy>
  <cp:revision>84</cp:revision>
  <dcterms:created xsi:type="dcterms:W3CDTF">2006-08-16T00:00:00Z</dcterms:created>
  <dcterms:modified xsi:type="dcterms:W3CDTF">2025-12-18T07:40:48Z</dcterms:modified>
</cp:coreProperties>
</file>