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SemiBold" panose="020B0604020202020204" charset="0"/>
      <p:regular r:id="rId41"/>
      <p:bold r:id="rId42"/>
      <p:italic r:id="rId43"/>
      <p:boldItalic r:id="rId44"/>
    </p:embeddedFont>
    <p:embeddedFont>
      <p:font typeface="Sen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-Welcome &amp; Introduction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-Asst. Batchie From ERUF Cebu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-Lecture: 1 Hr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-Practical: 2 Hrs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-fire extinguisher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-bucket brigade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-Floatation device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-knots</a:t>
            </a:r>
            <a:endParaRPr/>
          </a:p>
        </p:txBody>
      </p:sp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162098" y="6286057"/>
            <a:ext cx="1633451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DM | INDIA</a:t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568723" y="6587005"/>
            <a:ext cx="76292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7590922" y="6348344"/>
            <a:ext cx="551281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 -</a:t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7696940" y="6628211"/>
            <a:ext cx="507722" cy="9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89" y="13020"/>
            <a:ext cx="1160621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96117" y="0"/>
            <a:ext cx="647700" cy="10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81000" y="2203705"/>
            <a:ext cx="8229600" cy="20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en-IN" sz="4800" dirty="0">
                <a:solidFill>
                  <a:srgbClr val="FF0000"/>
                </a:solidFill>
              </a:rPr>
              <a:t>Lesson-16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hi-IN" sz="4800" dirty="0">
                <a:solidFill>
                  <a:srgbClr val="FF0000"/>
                </a:solidFill>
              </a:rPr>
              <a:t>बाढ़ / जल आपात स्थिति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0FA23D-3DB2-44EA-8206-ECD61D6C4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22698"/>
              </p:ext>
            </p:extLst>
          </p:nvPr>
        </p:nvGraphicFramePr>
        <p:xfrm>
          <a:off x="3647058" y="5287916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0850559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0317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-159931" y="2167253"/>
            <a:ext cx="3376467" cy="86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 u="sng">
                <a:solidFill>
                  <a:srgbClr val="FF0000"/>
                </a:solidFill>
              </a:rPr>
              <a:t>बचाव के प्रकार </a:t>
            </a:r>
            <a:endParaRPr sz="3200" b="1" u="sng">
              <a:solidFill>
                <a:srgbClr val="FF0000"/>
              </a:solidFill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3312929" y="1366007"/>
            <a:ext cx="5572887" cy="441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</a:t>
            </a:r>
            <a:r>
              <a:rPr lang="hi-IN" sz="2400" b="1"/>
              <a:t>शुष्क बचाव (गैर-संपर्क बचाव)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		</a:t>
            </a:r>
            <a:r>
              <a:rPr lang="hi-IN" sz="2400" i="1" u="sng">
                <a:solidFill>
                  <a:srgbClr val="FF0000"/>
                </a:solidFill>
              </a:rPr>
              <a:t>नियम: पहुँचें, फेंकें, और फिर खींचें,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 b="1"/>
              <a:t> पानी में /संपर्क बचाव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hi-IN" sz="2400" b="1" u="sng">
                <a:solidFill>
                  <a:srgbClr val="FF0000"/>
                </a:solidFill>
              </a:rPr>
              <a:t>शुष्क बचाव: ( ड्राई रेस्क्यू):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1] फ्लोटर बचाव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2] पोल बचाव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3] रस्सी बचाव</a:t>
            </a:r>
            <a:endParaRPr sz="2400"/>
          </a:p>
          <a:p>
            <a:pPr marL="68122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68122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05187" y="1496142"/>
            <a:ext cx="2917051" cy="140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 u="sng">
                <a:solidFill>
                  <a:srgbClr val="FF0000"/>
                </a:solidFill>
              </a:rPr>
              <a:t>फ्लोटर बचाव</a:t>
            </a:r>
            <a:endParaRPr sz="3600" b="1" u="sng">
              <a:solidFill>
                <a:srgbClr val="FF0000"/>
              </a:solidFill>
            </a:endParaRPr>
          </a:p>
        </p:txBody>
      </p:sp>
      <p:pic>
        <p:nvPicPr>
          <p:cNvPr id="203" name="Google Shape;203;p29" descr="C:\Users\PRAVEEN\Desktop\hanuman\IMG-20180715-WA00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8215" y="1104254"/>
            <a:ext cx="1820732" cy="243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 descr="C:\Users\PRAVEEN\Desktop\hanuman\IMG-20180715-WA00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776" y="1110116"/>
            <a:ext cx="1820732" cy="243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 descr="C:\Users\PRAVEEN\Desktop\hanuman\IMG-20180715-WA001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253" y="3793262"/>
            <a:ext cx="1899894" cy="249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descr="C:\Users\PRAVEEN\Desktop\hanuman\IMG-20180715-WA001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6232" y="3768580"/>
            <a:ext cx="1808553" cy="249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4416669" y="1829136"/>
            <a:ext cx="427306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पहुंच- </a:t>
            </a:r>
            <a:r>
              <a:rPr lang="hi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बचाव का सबसे आसान और सबसे वांछनीय तरीका है जिसमे मुसीबत में फंसे व्यक्ति तक पहुंचना या कोई वस्तु पहुंचाना है।.  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14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361070" y="2057122"/>
            <a:ext cx="26359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पोल बचाव</a:t>
            </a:r>
            <a:endParaRPr/>
          </a:p>
        </p:txBody>
      </p:sp>
      <p:pic>
        <p:nvPicPr>
          <p:cNvPr id="214" name="Google Shape;214;p30" descr="images[1][37] -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783" y="3812688"/>
            <a:ext cx="3235362" cy="230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/>
        </p:nvSpPr>
        <p:spPr>
          <a:xfrm>
            <a:off x="3228397" y="1683167"/>
            <a:ext cx="569389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फेंकना और खींचना 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यदि पीड़ित व्यक्ति इतनी दूर है कि रीच रेस्क्यू संभव नहीं है, तो आप सहायता प्रदान करने के लिए इस बचाव तकनीक का उपयोग कर सकते हैं |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15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221705" y="1683167"/>
            <a:ext cx="2325389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रस्सी से बचाव </a:t>
            </a:r>
            <a:endParaRPr/>
          </a:p>
        </p:txBody>
      </p:sp>
      <p:pic>
        <p:nvPicPr>
          <p:cNvPr id="222" name="Google Shape;222;p31" descr="Scan10013"/>
          <p:cNvPicPr preferRelativeResize="0"/>
          <p:nvPr/>
        </p:nvPicPr>
        <p:blipFill rotWithShape="1">
          <a:blip r:embed="rId3">
            <a:alphaModFix/>
          </a:blip>
          <a:srcRect l="6845" t="34235" r="53923" b="46509"/>
          <a:stretch/>
        </p:blipFill>
        <p:spPr>
          <a:xfrm>
            <a:off x="3739179" y="4017719"/>
            <a:ext cx="2057400" cy="213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3" name="Google Shape;223;p31" descr="Scan10013"/>
          <p:cNvPicPr preferRelativeResize="0"/>
          <p:nvPr/>
        </p:nvPicPr>
        <p:blipFill rotWithShape="1">
          <a:blip r:embed="rId3">
            <a:alphaModFix/>
          </a:blip>
          <a:srcRect l="6845" t="8559" r="53923" b="72897"/>
          <a:stretch/>
        </p:blipFill>
        <p:spPr>
          <a:xfrm>
            <a:off x="6101379" y="4011857"/>
            <a:ext cx="2286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/>
        </p:nvSpPr>
        <p:spPr>
          <a:xfrm>
            <a:off x="438856" y="2769353"/>
            <a:ext cx="27467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संपर्क बचाव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2696308" y="2346332"/>
            <a:ext cx="3319974" cy="57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279358" y="1057835"/>
            <a:ext cx="5708724" cy="565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hi-IN" sz="3200" b="1" u="sng">
                <a:solidFill>
                  <a:schemeClr val="accent2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/>
          </a:p>
          <a:p>
            <a:pPr marL="228600" lvl="0" indent="-17081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Sen"/>
              <a:ea typeface="Sen"/>
              <a:cs typeface="Sen"/>
              <a:sym typeface="Sen"/>
            </a:endParaRPr>
          </a:p>
          <a:p>
            <a:pPr marL="228600" lvl="0" indent="-17081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Sen"/>
              <a:ea typeface="Sen"/>
              <a:cs typeface="Sen"/>
              <a:sym typeface="Sen"/>
            </a:endParaRPr>
          </a:p>
          <a:p>
            <a:pPr marL="457200" lvl="1" indent="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hi-IN" sz="9200"/>
            </a:br>
            <a:endParaRPr>
              <a:latin typeface="Sen"/>
              <a:ea typeface="Sen"/>
              <a:cs typeface="Sen"/>
              <a:sym typeface="Sen"/>
            </a:endParaRPr>
          </a:p>
          <a:p>
            <a:pPr marL="228600" lvl="0" indent="-17081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Sen"/>
              <a:ea typeface="Sen"/>
              <a:cs typeface="Sen"/>
              <a:sym typeface="Sen"/>
            </a:endParaRPr>
          </a:p>
          <a:p>
            <a:pPr marL="228600" lvl="0" indent="-104775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000">
              <a:latin typeface="Sen"/>
              <a:ea typeface="Sen"/>
              <a:cs typeface="Sen"/>
              <a:sym typeface="Sen"/>
            </a:endParaRPr>
          </a:p>
          <a:p>
            <a:pPr marL="457200" lvl="1" indent="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hi-IN" sz="7600"/>
            </a:br>
            <a:endParaRPr sz="9200"/>
          </a:p>
          <a:p>
            <a:pPr marL="228600" lvl="0" indent="-63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Sen"/>
              <a:ea typeface="Sen"/>
              <a:cs typeface="Sen"/>
              <a:sym typeface="Sen"/>
            </a:endParaRPr>
          </a:p>
          <a:p>
            <a:pPr marL="109728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232" name="Google Shape;232;p32" descr="C:\Users\PRAVEEN\Downloads\lifesaving-head-tow.250x1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909" y="1159718"/>
            <a:ext cx="2381250" cy="111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 descr="C:\Users\PRAVEEN\Downloads\Life-Saving-Courses-800x400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047" y="2425727"/>
            <a:ext cx="2381250" cy="111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 descr="C:\Users\PRAVEEN\Downloads\download (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3047" y="3957599"/>
            <a:ext cx="23812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 descr="C:\Users\PRAVEEN\Downloads\images (4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7185" y="5297231"/>
            <a:ext cx="2381250" cy="10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3752470" y="1413696"/>
            <a:ext cx="2381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सिर पकड़कर खींचना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3752470" y="2727259"/>
            <a:ext cx="21622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ठोड़ी पकड़कर खींचना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3811189" y="4158225"/>
            <a:ext cx="22638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बांह पकड़कर खींचना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4026288" y="5590547"/>
            <a:ext cx="2381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साइड से खींचना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206991" y="2554216"/>
            <a:ext cx="3258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नदी पार करना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3" descr="DSC_0344.JPG"/>
          <p:cNvPicPr preferRelativeResize="0"/>
          <p:nvPr/>
        </p:nvPicPr>
        <p:blipFill rotWithShape="1">
          <a:blip r:embed="rId3">
            <a:alphaModFix/>
          </a:blip>
          <a:srcRect l="9167" t="18633" r="9166" b="4830"/>
          <a:stretch/>
        </p:blipFill>
        <p:spPr>
          <a:xfrm>
            <a:off x="4495800" y="1327150"/>
            <a:ext cx="43434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742950" y="1807285"/>
            <a:ext cx="7772400" cy="2097741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solidFill>
                <a:srgbClr val="002060"/>
              </a:solidFill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hi-IN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तत्काल बनाये गए तैरने वाले उपकरण 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473336" y="1424887"/>
            <a:ext cx="3165231" cy="113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 u="sng">
                <a:solidFill>
                  <a:srgbClr val="FF0000"/>
                </a:solidFill>
              </a:rPr>
              <a:t>प्लास्टिक पॉट सहायता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2"/>
          </p:nvPr>
        </p:nvSpPr>
        <p:spPr>
          <a:xfrm>
            <a:off x="4933950" y="1554482"/>
            <a:ext cx="3581400" cy="45988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r>
              <a:rPr lang="hi-IN" sz="25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 sz="2500" b="1" u="sng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ढक्कन सहित 10 लीटर प्लास्टिक का बर्तन- 02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प्लास्टिक शीट - 01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पटसन/सूती रस्सी 6 या 8 एम.एम - 10 मीटर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260" name="Google Shape;260;p35" descr="F:\eqpt photos\DSC_02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57601"/>
            <a:ext cx="3352800" cy="213775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637928" y="1761774"/>
            <a:ext cx="385876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प्लास्टिक पॉट राफ्ट डंडे के साथ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6" descr="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26037" y="1371600"/>
            <a:ext cx="3913163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375210" y="1366035"/>
            <a:ext cx="2831123" cy="1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 u="sng">
                <a:solidFill>
                  <a:srgbClr val="FF0000"/>
                </a:solidFill>
              </a:rPr>
              <a:t>स्टील मटका  राफ्ट</a:t>
            </a:r>
            <a:endParaRPr sz="3200" b="1" u="sng">
              <a:solidFill>
                <a:srgbClr val="FF0000"/>
              </a:solidFill>
            </a:endParaRPr>
          </a:p>
        </p:txBody>
      </p:sp>
      <p:pic>
        <p:nvPicPr>
          <p:cNvPr id="273" name="Google Shape;273;p37" descr="F:\eqpt photos\DSC_022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0923" y="2969553"/>
            <a:ext cx="2831123" cy="271688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4" name="Google Shape;274;p37"/>
          <p:cNvSpPr txBox="1">
            <a:spLocks noGrp="1"/>
          </p:cNvSpPr>
          <p:nvPr>
            <p:ph type="body" idx="2"/>
          </p:nvPr>
        </p:nvSpPr>
        <p:spPr>
          <a:xfrm>
            <a:off x="4545610" y="1366036"/>
            <a:ext cx="4038600" cy="452915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857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hi-IN" sz="27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/>
          </a:p>
          <a:p>
            <a:pPr marL="228600" lvl="0" indent="-2286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ढक्कन सहित 10 लीटर का स्टील का बर्तन - 02 नग</a:t>
            </a:r>
            <a:endParaRPr/>
          </a:p>
          <a:p>
            <a:pPr marL="228600" lvl="0" indent="-2286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प्लास्टिक शीट - 01 मीटर</a:t>
            </a:r>
            <a:endParaRPr/>
          </a:p>
          <a:p>
            <a:pPr marL="228600" lvl="0" indent="-2286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पटसन/सूती रस्सी 6 या 8 एम.एम - 10 मीटर</a:t>
            </a:r>
            <a:endParaRPr/>
          </a:p>
          <a:p>
            <a:pPr marL="228600" lvl="0" indent="-2286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बांस 2'' x 3.5'' - 02 नग</a:t>
            </a:r>
            <a:endParaRPr/>
          </a:p>
          <a:p>
            <a:pPr marL="228600" lvl="0" indent="-2286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एक-दूसरे बर्तन से दूरी - 09 से 10 इंच</a:t>
            </a:r>
            <a:endParaRPr/>
          </a:p>
          <a:p>
            <a:pPr marL="228600" lvl="0" indent="-8712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-236668" y="1484556"/>
            <a:ext cx="4034118" cy="89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hi-IN" b="1"/>
              <a:t> </a:t>
            </a:r>
            <a:r>
              <a:rPr lang="hi-IN" sz="4000" b="1">
                <a:solidFill>
                  <a:srgbClr val="FF0000"/>
                </a:solidFill>
              </a:rPr>
              <a:t>तैराकी का </a:t>
            </a:r>
            <a:br>
              <a:rPr lang="hi-IN" sz="4000" b="1">
                <a:solidFill>
                  <a:srgbClr val="FF0000"/>
                </a:solidFill>
              </a:rPr>
            </a:br>
            <a:r>
              <a:rPr lang="hi-IN" sz="4000" b="1">
                <a:solidFill>
                  <a:srgbClr val="FF0000"/>
                </a:solidFill>
              </a:rPr>
              <a:t>महत्व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530266" y="1368432"/>
            <a:ext cx="5123847" cy="4636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i-IN" sz="2200"/>
              <a:t>हर किसी को तैराकी तकनीकों और मानव निर्मित तैरने वाले उपकरणों के बारे में जानकारी होना चाहिए। इन तकनीको की आपात स्थिति में आवश्यकता है।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hi-IN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200" b="1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तैराकी </a:t>
            </a:r>
            <a:r>
              <a:rPr lang="hi-IN" sz="2200" b="1" u="sng">
                <a:solidFill>
                  <a:schemeClr val="accent2"/>
                </a:solidFill>
              </a:rPr>
              <a:t>तकनीके/ शैली: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फ्री स्टाइल 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बैक स्ट्रोक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ब्रेस्ट स्ट्रोक 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बटरफ्लाई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हेड अप फ्री स्टाइल 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romanUcPeriod"/>
            </a:pPr>
            <a:r>
              <a:rPr lang="hi-IN" sz="2200"/>
              <a:t>हेड अप ब्रेस्ट स्ट्रोक.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568497" y="1764254"/>
            <a:ext cx="2697482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टिन विंग राफ्ट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281" name="Google Shape;281;p38" descr="F:\eqpt photos\DSC_022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9094" y="3085214"/>
            <a:ext cx="2431229" cy="267655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4702126" y="1157046"/>
            <a:ext cx="3813224" cy="451045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6429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hi-IN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/>
          </a:p>
          <a:p>
            <a:pPr marL="228600" lvl="0" indent="-22864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ढक्कन सहित 15 लीटर स्टील का पीपा  - 2 नग</a:t>
            </a:r>
            <a:endParaRPr/>
          </a:p>
          <a:p>
            <a:pPr marL="228600" lvl="0" indent="-22864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प्लास्टिक शीट - 1 मीटर</a:t>
            </a:r>
            <a:endParaRPr/>
          </a:p>
          <a:p>
            <a:pPr marL="228600" lvl="0" indent="-22864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पटसन/सूती 6 या 8 एम.एम की रस्सी - 10 मीटर</a:t>
            </a:r>
            <a:endParaRPr/>
          </a:p>
          <a:p>
            <a:pPr marL="228600" lvl="0" indent="-22864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बांस 2''x 4'' - 2 नग</a:t>
            </a:r>
            <a:endParaRPr/>
          </a:p>
          <a:p>
            <a:pPr marL="228600" lvl="0" indent="-22864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एक दूसरे बर्तन से दूरी - 18 से 24 इंच</a:t>
            </a:r>
            <a:endParaRPr/>
          </a:p>
          <a:p>
            <a:pPr marL="228600" lvl="0" indent="-939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469777" y="1273593"/>
            <a:ext cx="2671808" cy="11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बास्केट बॉल राफ्ट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289" name="Google Shape;289;p39" descr="F:\eqpt photos\DSC_022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5434" y="3127622"/>
            <a:ext cx="3036863" cy="25983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90" name="Google Shape;290;p39"/>
          <p:cNvSpPr txBox="1">
            <a:spLocks noGrp="1"/>
          </p:cNvSpPr>
          <p:nvPr>
            <p:ph type="body" idx="2"/>
          </p:nvPr>
        </p:nvSpPr>
        <p:spPr>
          <a:xfrm>
            <a:off x="4635623" y="1635639"/>
            <a:ext cx="4038600" cy="407295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r>
              <a:rPr lang="hi-IN" sz="25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बास्केट बॉल - 2 नग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प्लास्टिक की बोरी - 10 मीटर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दूसरे बर्तन से दूरी - 18 से 24 इंच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प्लास्टिक सुथली 2 या 4 एम.एम - 0.5 किग्रा या 1 बंडल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238995" y="1503483"/>
            <a:ext cx="3429000" cy="175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 खाली  पानी की बोतलों से बनी बेल्ट 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2"/>
          </p:nvPr>
        </p:nvSpPr>
        <p:spPr>
          <a:xfrm>
            <a:off x="4379792" y="1503483"/>
            <a:ext cx="4038600" cy="412276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r>
              <a:rPr lang="hi-IN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 sz="2500" b="1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पानी की बोतल 01 लीटर - 08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रस्सी पटसन/कपास 6 या 8 एम.एम- 10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दूसरी बोतल  से दूरी - 06 से 08 इंच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99" name="Google Shape;299;p40" descr="F:\eqpt photos\DSC_022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1188" y="3428999"/>
            <a:ext cx="2115137" cy="244219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318452" y="1015358"/>
            <a:ext cx="3727938" cy="181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सूखें नारियलों की बेल्ट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305" name="Google Shape;305;p41" descr="F:\eqpt photos\DSC_022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4361" y="2866089"/>
            <a:ext cx="1936119" cy="244833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06" name="Google Shape;306;p41"/>
          <p:cNvSpPr txBox="1">
            <a:spLocks noGrp="1"/>
          </p:cNvSpPr>
          <p:nvPr>
            <p:ph type="body" idx="2"/>
          </p:nvPr>
        </p:nvSpPr>
        <p:spPr>
          <a:xfrm>
            <a:off x="5097612" y="1366222"/>
            <a:ext cx="3623812" cy="479791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r>
              <a:rPr lang="hi-IN" sz="25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आवश्यक सामग्री</a:t>
            </a:r>
            <a:endParaRPr sz="2500" b="1" u="sng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सूखे नारियल - 06 नग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रस्सी नायलॉन/पटसन 6 या 8 एम.एम - 10 मीटर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दूसरे नारियल  से दूरी - 06 से 08 इंच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2" descr="C:\Documents and Settings\JASVINDER\My Documents\My Pictures\New Picture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558" y="1108030"/>
            <a:ext cx="3062516" cy="159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 descr="C:\Documents and Settings\JASVINDER\My Documents\My Pictures\DSC0895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972" y="3918475"/>
            <a:ext cx="3077240" cy="16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 descr="E:\NDRF PHOTO\Phailin cyclone Rescue\New folder\IMG_09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8049" y="1108030"/>
            <a:ext cx="3047034" cy="15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 descr="C:\Documents and Settings\JASVINDER\My Documents\My Pictures\New Pictu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049" y="3978050"/>
            <a:ext cx="3047034" cy="154517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/>
          <p:nvPr/>
        </p:nvSpPr>
        <p:spPr>
          <a:xfrm>
            <a:off x="5705299" y="2754999"/>
            <a:ext cx="2293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बम्बू राफ्ट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5466623" y="5640413"/>
            <a:ext cx="27521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बनाना राफ्ट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1686827" y="2803327"/>
            <a:ext cx="1969477" cy="4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ड्रम राफ्ट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1433610" y="5640413"/>
            <a:ext cx="2475912" cy="51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चारपाई राफ्ट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860612" y="1726808"/>
            <a:ext cx="2504049" cy="170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पूर्व अस्पताल उपचार 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325" name="Google Shape;325;p43"/>
          <p:cNvSpPr txBox="1">
            <a:spLocks noGrp="1"/>
          </p:cNvSpPr>
          <p:nvPr>
            <p:ph type="body" idx="1"/>
          </p:nvPr>
        </p:nvSpPr>
        <p:spPr>
          <a:xfrm>
            <a:off x="3728917" y="1444009"/>
            <a:ext cx="4554471" cy="440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पीड़ित व्यक्ति को एक सुरक्षित स्थान पर ले जाएँ।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उसे पीठ के बल (सीधा ) लिटाएँ।</a:t>
            </a:r>
            <a:endParaRPr sz="2400"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पीड़ित के सामने घुटनों के बल बैठें।</a:t>
            </a:r>
            <a:endParaRPr sz="2400"/>
          </a:p>
          <a:p>
            <a:pPr marL="228600" lvl="0" indent="-76200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26" name="Google Shape;326;p43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body" idx="1"/>
          </p:nvPr>
        </p:nvSpPr>
        <p:spPr>
          <a:xfrm>
            <a:off x="3431690" y="1290917"/>
            <a:ext cx="556815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अपनी हथेली के निचले  हिस्से  को छाती के बीच (ज़िफ़ॉइड प्रोसेस और नाभि के बीच) रखें।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दोनों हाथों का उपयोग करते हुए पाँच थ्रस्ट (प्रेशर) दें।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पीड़ित को रिकवरी पोजीशन में लिटाएँ  और फिर अपनी हथेली के निचले  हिस्से से कंधे की  ब्लेड (स्कैपुला) के बीच पाँच बार थपकी (बैक स्लैप) दें।</a:t>
            </a: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32" name="Google Shape;332;p4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-425066" y="1951893"/>
            <a:ext cx="4163334" cy="14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पानी में </a:t>
            </a:r>
            <a:br>
              <a:rPr lang="hi-IN" sz="3600" b="1">
                <a:solidFill>
                  <a:srgbClr val="FF0000"/>
                </a:solidFill>
              </a:rPr>
            </a:br>
            <a:r>
              <a:rPr lang="hi-IN" sz="3600" b="1">
                <a:solidFill>
                  <a:srgbClr val="FF0000"/>
                </a:solidFill>
              </a:rPr>
              <a:t>पुनर्जीवन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38" name="Google Shape;338;p45"/>
          <p:cNvSpPr txBox="1">
            <a:spLocks noGrp="1"/>
          </p:cNvSpPr>
          <p:nvPr>
            <p:ph type="body" idx="1"/>
          </p:nvPr>
        </p:nvSpPr>
        <p:spPr>
          <a:xfrm>
            <a:off x="3313283" y="1336965"/>
            <a:ext cx="5583395" cy="492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hi-IN" sz="2400"/>
              <a:t>यदि कोई व्यक्ति संकट में है और बेहोश है और साँस नहीं ले रहा है, तो पानी में एक्सपायर्ड एयर रिससिटेशन (Expired Air Resuscitation) देना आवश्यक हो सकता है।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hi-IN" sz="2400"/>
              <a:t>पानी में रिससिटेशन के सिद्धान्त  इस प्रकार हैं: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hi-IN" sz="2400"/>
              <a:t>  बचावकर्ता को पीड़ित के शरीर को घुटनों से           सुरक्षित और सहारा देना चाहिए।</a:t>
            </a:r>
            <a:endParaRPr sz="2400"/>
          </a:p>
        </p:txBody>
      </p:sp>
      <p:sp>
        <p:nvSpPr>
          <p:cNvPr id="339" name="Google Shape;339;p45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body" idx="4294967295"/>
          </p:nvPr>
        </p:nvSpPr>
        <p:spPr>
          <a:xfrm>
            <a:off x="3205293" y="1183341"/>
            <a:ext cx="5497643" cy="488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हवा का रास्ता साफ़ और खुला रखें |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दबाव/नाड़ी की जाँच करें | 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साँस लेने की जाँच करें |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अगर साँस नहीं चल रही है तो “CPR” चालू करें । 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अगर संभव हो तो पीड़ित को "सीपीआर" के लिए जल्द से जल्द किनारे पर ले जाएँ |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/>
              <a:t>पुनर्जीवन दिया जा सकता है - मुँह से नाक  भी |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endParaRPr sz="2400"/>
          </a:p>
        </p:txBody>
      </p:sp>
      <p:sp>
        <p:nvSpPr>
          <p:cNvPr id="346" name="Google Shape;346;p46"/>
          <p:cNvSpPr/>
          <p:nvPr/>
        </p:nvSpPr>
        <p:spPr>
          <a:xfrm>
            <a:off x="-1524000" y="84645"/>
            <a:ext cx="819135" cy="28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समीक्षा</a:t>
            </a:r>
            <a:r>
              <a:rPr lang="hi-I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-239703" y="1608682"/>
            <a:ext cx="3221502" cy="73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समीक्षा</a:t>
            </a:r>
            <a:endParaRPr sz="3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2190750" y="2852623"/>
            <a:ext cx="47625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000" b="1">
                <a:solidFill>
                  <a:srgbClr val="FF0000"/>
                </a:solidFill>
              </a:rPr>
              <a:t>कोई प्रश्न ?</a:t>
            </a:r>
            <a:endParaRPr sz="4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116684" y="1584685"/>
            <a:ext cx="4455316" cy="106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फ्री स्टाइल तैराकी शैली 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34" name="Google Shape;134;p21" descr="C:\Users\PRAVEEN\Downloads\freestyle-stroke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250951"/>
            <a:ext cx="2876550" cy="252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C:\Users\PRAVEEN\Downloads\download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799" y="3971739"/>
            <a:ext cx="2876550" cy="238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2190750" y="2995221"/>
            <a:ext cx="4762500" cy="8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000" b="1">
                <a:solidFill>
                  <a:srgbClr val="FF0000"/>
                </a:solidFill>
              </a:rPr>
              <a:t>धन्यवाद</a:t>
            </a:r>
            <a:endParaRPr sz="4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48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92968" y="1367531"/>
            <a:ext cx="3455377" cy="22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बैक स्ट्रोक तैराकी शैली </a:t>
            </a:r>
            <a:br>
              <a:rPr lang="hi-IN" sz="3600" b="1"/>
            </a:br>
            <a:endParaRPr sz="3600" b="1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42" name="Google Shape;142;p22" descr="C:\Users\PRAVEEN\Downloads\download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632" y="1419113"/>
            <a:ext cx="3200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descr="C:\Users\PRAVEEN\Downloads\download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632" y="3857513"/>
            <a:ext cx="32004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77094" y="1130782"/>
            <a:ext cx="3183400" cy="248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बटरफ्लाई तैराकी शैली </a:t>
            </a:r>
            <a:br>
              <a:rPr lang="hi-IN" sz="3600" b="1">
                <a:solidFill>
                  <a:srgbClr val="FF0000"/>
                </a:solidFill>
              </a:rPr>
            </a:b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50" name="Google Shape;150;p23" descr="C:\Users\PRAVEEN\Downloads\download (7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900" y="3619500"/>
            <a:ext cx="2895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 descr="C:\Users\PRAVEEN\Downloads\download (4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900" y="1119189"/>
            <a:ext cx="2895600" cy="21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5149275" y="3039209"/>
            <a:ext cx="3468928" cy="233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तैरना</a:t>
            </a:r>
            <a:endParaRPr/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खुले पानी</a:t>
            </a:r>
            <a:endParaRPr/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तेज पानी</a:t>
            </a:r>
            <a:endParaRPr/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बाढ़ के पानी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4381500" y="1748705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सुरक्षित/रक्षात्मक तैराकी स्थिति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-120679" y="1563464"/>
            <a:ext cx="3475892" cy="72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जीवित रहना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" y="2950285"/>
            <a:ext cx="3048000" cy="210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-1191076" y="43934"/>
            <a:ext cx="10335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-1191076" y="275709"/>
            <a:ext cx="10335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661201" y="1797257"/>
            <a:ext cx="4965896" cy="326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i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कभी भी अपने आप को इतना नजदीक न रखें कि घबराया हुआ पीड़ित आपको पकड़ ले |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i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बचावकर्ता और पीड़ित के बीच  हमेशा उपकरण रखें और दूरी  बनाए रखें | </a:t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-906677" y="1797257"/>
            <a:ext cx="49658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जल बचाव के 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सुनहरे नियम 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40930" y="1273873"/>
            <a:ext cx="3175782" cy="120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बचाव तकनीकें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5415015" y="2000925"/>
            <a:ext cx="3388055" cy="398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>
                <a:latin typeface="Arial"/>
                <a:ea typeface="Arial"/>
                <a:cs typeface="Arial"/>
                <a:sym typeface="Arial"/>
              </a:rPr>
              <a:t>1. गैर-तैराकी बचाव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>
                <a:latin typeface="Arial"/>
                <a:ea typeface="Arial"/>
                <a:cs typeface="Arial"/>
                <a:sym typeface="Arial"/>
              </a:rPr>
              <a:t>2. तैराकी बचाव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>
                <a:latin typeface="Arial"/>
                <a:ea typeface="Arial"/>
                <a:cs typeface="Arial"/>
                <a:sym typeface="Arial"/>
              </a:rPr>
              <a:t>गैर-तैराकी बचाव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पहुँच बचाव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फ़ेंक कर बचाव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वेड बचाव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नाव  से पहुँचकर बचाव 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77" name="Google Shape;177;p26" descr="images[1][37] -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30" y="2974489"/>
            <a:ext cx="2133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 descr="images[1][14] - Copy (2) - Copy - 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6930" y="2943692"/>
            <a:ext cx="2057400" cy="231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714624" y="1045303"/>
            <a:ext cx="3229983" cy="84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फ़ेंक कर बचाव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4"/>
          </p:nvPr>
        </p:nvSpPr>
        <p:spPr>
          <a:xfrm>
            <a:off x="381000" y="5185106"/>
            <a:ext cx="1752600" cy="50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164919" y="5258576"/>
            <a:ext cx="4060512" cy="71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नाव बचाव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423202" y="5185107"/>
            <a:ext cx="1563093" cy="38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0972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6500152" y="6356352"/>
            <a:ext cx="1834935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7" descr="images[1][26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9402" y="457201"/>
            <a:ext cx="3941712" cy="16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 descr="Scan10001"/>
          <p:cNvPicPr preferRelativeResize="0"/>
          <p:nvPr/>
        </p:nvPicPr>
        <p:blipFill rotWithShape="1">
          <a:blip r:embed="rId4">
            <a:alphaModFix/>
          </a:blip>
          <a:srcRect l="45096" t="35500" r="15672" b="45795"/>
          <a:stretch/>
        </p:blipFill>
        <p:spPr>
          <a:xfrm>
            <a:off x="4309402" y="2754853"/>
            <a:ext cx="3941712" cy="14951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90" name="Google Shape;190;p27" descr="images[1][34] - Copy - Copy - Cop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9403" y="4888452"/>
            <a:ext cx="3941712" cy="14849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381000" y="3076816"/>
            <a:ext cx="3563607" cy="84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वेड बचाव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On-screen Show (4:3)</PresentationFormat>
  <Paragraphs>181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Open Sans</vt:lpstr>
      <vt:lpstr>Calibri</vt:lpstr>
      <vt:lpstr>Open Sans SemiBold</vt:lpstr>
      <vt:lpstr>Sen</vt:lpstr>
      <vt:lpstr>Office Theme</vt:lpstr>
      <vt:lpstr>PowerPoint Presentation</vt:lpstr>
      <vt:lpstr> तैराकी का  महत्व</vt:lpstr>
      <vt:lpstr>फ्री स्टाइल तैराकी शैली </vt:lpstr>
      <vt:lpstr>बैक स्ट्रोक तैराकी शैली  </vt:lpstr>
      <vt:lpstr>बटरफ्लाई तैराकी शैली  </vt:lpstr>
      <vt:lpstr>PowerPoint Presentation</vt:lpstr>
      <vt:lpstr>PowerPoint Presentation</vt:lpstr>
      <vt:lpstr>बचाव तकनीकें</vt:lpstr>
      <vt:lpstr>फ़ेंक कर बचाव</vt:lpstr>
      <vt:lpstr>बचाव के प्रकार </vt:lpstr>
      <vt:lpstr>फ्लोटर बचाव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प्लास्टिक पॉट सहायता</vt:lpstr>
      <vt:lpstr>PowerPoint Presentation</vt:lpstr>
      <vt:lpstr>स्टील मटका  राफ्ट</vt:lpstr>
      <vt:lpstr>टिन विंग राफ्ट</vt:lpstr>
      <vt:lpstr>बास्केट बॉल राफ्ट</vt:lpstr>
      <vt:lpstr> खाली  पानी की बोतलों से बनी बेल्ट </vt:lpstr>
      <vt:lpstr>सूखें नारियलों की बेल्ट</vt:lpstr>
      <vt:lpstr>PowerPoint Presentation</vt:lpstr>
      <vt:lpstr>पूर्व अस्पताल उपचार </vt:lpstr>
      <vt:lpstr>PowerPoint Presentation</vt:lpstr>
      <vt:lpstr>पानी में  पुनर्जीवन</vt:lpstr>
      <vt:lpstr>PowerPoint Presentation</vt:lpstr>
      <vt:lpstr> कोई प्रश्न ?</vt:lpstr>
      <vt:lpstr> 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DOG K9</cp:lastModifiedBy>
  <cp:revision>4</cp:revision>
  <dcterms:modified xsi:type="dcterms:W3CDTF">2025-12-18T07:40:22Z</dcterms:modified>
</cp:coreProperties>
</file>