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4" r:id="rId36"/>
    <p:sldId id="291" r:id="rId37"/>
    <p:sldId id="292" r:id="rId38"/>
    <p:sldId id="293"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Open Sans"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1" name="Google Shape;38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Open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4.jpeg"/><Relationship Id="rId4" Type="http://schemas.openxmlformats.org/officeDocument/2006/relationships/image" Target="../media/image17.pn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89" name="Google Shape;89;p13"/>
          <p:cNvSpPr/>
          <p:nvPr/>
        </p:nvSpPr>
        <p:spPr>
          <a:xfrm>
            <a:off x="0" y="0"/>
            <a:ext cx="12188952" cy="6858000"/>
          </a:xfrm>
          <a:prstGeom prst="rect">
            <a:avLst/>
          </a:prstGeom>
          <a:solidFill>
            <a:schemeClr val="lt2">
              <a:alpha val="34901"/>
            </a:schemeClr>
          </a:solidFill>
          <a:ln>
            <a:noFill/>
          </a:ln>
        </p:spPr>
        <p:txBody>
          <a:bodyPr spcFirstLastPara="1" wrap="square" lIns="91425" tIns="45700" rIns="91425" bIns="45700" anchor="ctr" anchorCtr="0">
            <a:noAutofit/>
          </a:bodyPr>
          <a:lstStyle/>
          <a:p>
            <a:pPr fontAlgn="t"/>
            <a:r>
              <a:rPr lang="en-US" b="1">
                <a:effectLst>
                  <a:glow rad="63500">
                    <a:schemeClr val="accent1">
                      <a:satMod val="175000"/>
                      <a:alpha val="40000"/>
                    </a:schemeClr>
                  </a:glow>
                </a:effectLst>
              </a:rPr>
              <a:t>Shri  Gaikawad Sanket T,</a:t>
            </a:r>
            <a:endParaRPr lang="en-IN"/>
          </a:p>
          <a:p>
            <a:pPr fontAlgn="t"/>
            <a:r>
              <a:rPr lang="en-US" b="1">
                <a:effectLst>
                  <a:glow rad="63500">
                    <a:schemeClr val="accent1">
                      <a:satMod val="175000"/>
                      <a:alpha val="40000"/>
                    </a:schemeClr>
                  </a:glow>
                </a:effectLst>
              </a:rPr>
              <a:t> Deputy Commandant</a:t>
            </a:r>
            <a:endParaRPr lang="en-IN"/>
          </a:p>
        </p:txBody>
      </p:sp>
      <p:sp>
        <p:nvSpPr>
          <p:cNvPr id="90" name="Google Shape;90;p13"/>
          <p:cNvSpPr/>
          <p:nvPr/>
        </p:nvSpPr>
        <p:spPr>
          <a:xfrm>
            <a:off x="1478324" y="699899"/>
            <a:ext cx="10713676" cy="543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91" name="Google Shape;91;p13"/>
          <p:cNvSpPr txBox="1">
            <a:spLocks noGrp="1"/>
          </p:cNvSpPr>
          <p:nvPr>
            <p:ph type="ctrTitle"/>
          </p:nvPr>
        </p:nvSpPr>
        <p:spPr>
          <a:xfrm>
            <a:off x="6536763" y="1325490"/>
            <a:ext cx="4609177" cy="2967606"/>
          </a:xfrm>
          <a:prstGeom prst="rect">
            <a:avLst/>
          </a:prstGeom>
          <a:noFill/>
          <a:ln>
            <a:noFill/>
          </a:ln>
        </p:spPr>
        <p:txBody>
          <a:bodyPr spcFirstLastPara="1" wrap="square" lIns="91425" tIns="45700" rIns="91425" bIns="45700" anchor="b" anchorCtr="0">
            <a:normAutofit fontScale="90000"/>
          </a:bodyPr>
          <a:lstStyle/>
          <a:p>
            <a:pPr marL="0" lvl="0" indent="0" rtl="0">
              <a:spcBef>
                <a:spcPts val="0"/>
              </a:spcBef>
              <a:spcAft>
                <a:spcPts val="0"/>
              </a:spcAft>
              <a:buClr>
                <a:srgbClr val="FF0000"/>
              </a:buClr>
              <a:buSzPct val="100000"/>
              <a:buFont typeface="Open Sans"/>
              <a:buNone/>
            </a:pPr>
            <a:r>
              <a:rPr lang="en-US" sz="6000" dirty="0">
                <a:solidFill>
                  <a:srgbClr val="FF0000"/>
                </a:solidFill>
              </a:rPr>
              <a:t>Lesson-15</a:t>
            </a:r>
            <a:br>
              <a:rPr lang="en-US" sz="6000" dirty="0">
                <a:solidFill>
                  <a:srgbClr val="FF0000"/>
                </a:solidFill>
              </a:rPr>
            </a:br>
            <a:r>
              <a:rPr lang="en-US" sz="6000" dirty="0" err="1">
                <a:solidFill>
                  <a:srgbClr val="FF0000"/>
                </a:solidFill>
              </a:rPr>
              <a:t>मरीजों</a:t>
            </a:r>
            <a:r>
              <a:rPr lang="en-US" sz="6000" dirty="0">
                <a:solidFill>
                  <a:srgbClr val="FF0000"/>
                </a:solidFill>
              </a:rPr>
              <a:t> </a:t>
            </a:r>
            <a:r>
              <a:rPr lang="en-US" sz="6000" dirty="0" err="1">
                <a:solidFill>
                  <a:srgbClr val="FF0000"/>
                </a:solidFill>
              </a:rPr>
              <a:t>को</a:t>
            </a:r>
            <a:r>
              <a:rPr lang="en-US" sz="6000" dirty="0">
                <a:solidFill>
                  <a:srgbClr val="FF0000"/>
                </a:solidFill>
              </a:rPr>
              <a:t> </a:t>
            </a:r>
            <a:r>
              <a:rPr lang="en-US" sz="6000" dirty="0" err="1">
                <a:solidFill>
                  <a:srgbClr val="FF0000"/>
                </a:solidFill>
              </a:rPr>
              <a:t>उठाना</a:t>
            </a:r>
            <a:r>
              <a:rPr lang="en-US" sz="6000" dirty="0">
                <a:solidFill>
                  <a:srgbClr val="FF0000"/>
                </a:solidFill>
              </a:rPr>
              <a:t> </a:t>
            </a:r>
            <a:r>
              <a:rPr lang="en-US" sz="6000" dirty="0" err="1">
                <a:solidFill>
                  <a:srgbClr val="FF0000"/>
                </a:solidFill>
              </a:rPr>
              <a:t>और</a:t>
            </a:r>
            <a:r>
              <a:rPr lang="en-US" sz="6000" dirty="0">
                <a:solidFill>
                  <a:srgbClr val="FF0000"/>
                </a:solidFill>
              </a:rPr>
              <a:t> </a:t>
            </a:r>
            <a:r>
              <a:rPr lang="en-US" sz="6000" dirty="0" err="1">
                <a:solidFill>
                  <a:srgbClr val="FF0000"/>
                </a:solidFill>
              </a:rPr>
              <a:t>स्थानांतरित</a:t>
            </a:r>
            <a:r>
              <a:rPr lang="en-US" sz="6000" dirty="0">
                <a:solidFill>
                  <a:srgbClr val="FF0000"/>
                </a:solidFill>
              </a:rPr>
              <a:t>   </a:t>
            </a:r>
            <a:r>
              <a:rPr lang="en-US" sz="6000" dirty="0" err="1">
                <a:solidFill>
                  <a:srgbClr val="FF0000"/>
                </a:solidFill>
              </a:rPr>
              <a:t>करना</a:t>
            </a:r>
            <a:r>
              <a:rPr lang="en-US" sz="6000" dirty="0">
                <a:solidFill>
                  <a:srgbClr val="FF0000"/>
                </a:solidFill>
              </a:rPr>
              <a:t> </a:t>
            </a:r>
            <a:endParaRPr sz="6000" dirty="0">
              <a:solidFill>
                <a:srgbClr val="FF0000"/>
              </a:solidFill>
            </a:endParaRPr>
          </a:p>
        </p:txBody>
      </p:sp>
      <p:pic>
        <p:nvPicPr>
          <p:cNvPr id="93" name="Google Shape;93;p13" descr="1RESASIS"/>
          <p:cNvPicPr preferRelativeResize="0"/>
          <p:nvPr/>
        </p:nvPicPr>
        <p:blipFill rotWithShape="1">
          <a:blip r:embed="rId3">
            <a:alphaModFix/>
          </a:blip>
          <a:srcRect/>
          <a:stretch/>
        </p:blipFill>
        <p:spPr>
          <a:xfrm>
            <a:off x="53187" y="883796"/>
            <a:ext cx="2956910" cy="5425524"/>
          </a:xfrm>
          <a:prstGeom prst="rect">
            <a:avLst/>
          </a:prstGeom>
          <a:noFill/>
          <a:ln>
            <a:noFill/>
          </a:ln>
        </p:spPr>
      </p:pic>
      <p:pic>
        <p:nvPicPr>
          <p:cNvPr id="94" name="Google Shape;94;p13" descr="FCARRY4"/>
          <p:cNvPicPr preferRelativeResize="0"/>
          <p:nvPr/>
        </p:nvPicPr>
        <p:blipFill rotWithShape="1">
          <a:blip r:embed="rId4">
            <a:alphaModFix/>
          </a:blip>
          <a:srcRect/>
          <a:stretch/>
        </p:blipFill>
        <p:spPr>
          <a:xfrm>
            <a:off x="3485036" y="701465"/>
            <a:ext cx="2435176" cy="5411503"/>
          </a:xfrm>
          <a:prstGeom prst="rect">
            <a:avLst/>
          </a:prstGeom>
          <a:noFill/>
          <a:ln>
            <a:noFill/>
          </a:ln>
        </p:spPr>
      </p:pic>
      <p:cxnSp>
        <p:nvCxnSpPr>
          <p:cNvPr id="95" name="Google Shape;95;p13"/>
          <p:cNvCxnSpPr/>
          <p:nvPr/>
        </p:nvCxnSpPr>
        <p:spPr>
          <a:xfrm rot="10800000">
            <a:off x="11365990" y="5610"/>
            <a:ext cx="0" cy="6858000"/>
          </a:xfrm>
          <a:prstGeom prst="straightConnector1">
            <a:avLst/>
          </a:prstGeom>
          <a:noFill/>
          <a:ln w="9525" cap="rnd" cmpd="sng">
            <a:solidFill>
              <a:schemeClr val="accent1"/>
            </a:solidFill>
            <a:prstDash val="dash"/>
            <a:round/>
            <a:headEnd type="none" w="sm" len="sm"/>
            <a:tailEnd type="none" w="sm" len="sm"/>
          </a:ln>
        </p:spPr>
      </p:cxnSp>
      <p:cxnSp>
        <p:nvCxnSpPr>
          <p:cNvPr id="96" name="Google Shape;96;p13"/>
          <p:cNvCxnSpPr/>
          <p:nvPr/>
        </p:nvCxnSpPr>
        <p:spPr>
          <a:xfrm>
            <a:off x="0" y="6118001"/>
            <a:ext cx="12192000" cy="0"/>
          </a:xfrm>
          <a:prstGeom prst="straightConnector1">
            <a:avLst/>
          </a:prstGeom>
          <a:noFill/>
          <a:ln w="9525" cap="rnd" cmpd="sng">
            <a:solidFill>
              <a:schemeClr val="accent1"/>
            </a:solidFill>
            <a:prstDash val="dash"/>
            <a:round/>
            <a:headEnd type="none" w="sm" len="sm"/>
            <a:tailEnd type="none" w="sm" len="sm"/>
          </a:ln>
        </p:spPr>
      </p:cxnSp>
      <p:sp>
        <p:nvSpPr>
          <p:cNvPr id="97" name="Google Shape;97;p13"/>
          <p:cNvSpPr/>
          <p:nvPr/>
        </p:nvSpPr>
        <p:spPr>
          <a:xfrm rot="10800000">
            <a:off x="3180640" y="6271754"/>
            <a:ext cx="3051858" cy="461665"/>
          </a:xfrm>
          <a:prstGeom prst="rect">
            <a:avLst/>
          </a:prstGeom>
          <a:solidFill>
            <a:schemeClr val="accent1">
              <a:alpha val="24705"/>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000"/>
              <a:buFont typeface="Open Sans"/>
              <a:buNone/>
            </a:pPr>
            <a:endParaRPr sz="3000" b="0" i="0" u="none" strike="noStrike" cap="none">
              <a:solidFill>
                <a:srgbClr val="000000"/>
              </a:solidFill>
              <a:latin typeface="Open Sans"/>
              <a:ea typeface="Open Sans"/>
              <a:cs typeface="Open Sans"/>
              <a:sym typeface="Open Sans"/>
            </a:endParaRPr>
          </a:p>
        </p:txBody>
      </p:sp>
      <p:pic>
        <p:nvPicPr>
          <p:cNvPr id="98" name="Google Shape;98;p13" descr="C:\Users\Acer\Downloads\WhatsApp Image 2025-09-04 at 17.24.38 (1).jpeg"/>
          <p:cNvPicPr preferRelativeResize="0"/>
          <p:nvPr/>
        </p:nvPicPr>
        <p:blipFill rotWithShape="1">
          <a:blip r:embed="rId5">
            <a:alphaModFix/>
          </a:blip>
          <a:srcRect/>
          <a:stretch/>
        </p:blipFill>
        <p:spPr>
          <a:xfrm>
            <a:off x="157941" y="127206"/>
            <a:ext cx="969496" cy="612792"/>
          </a:xfrm>
          <a:prstGeom prst="rect">
            <a:avLst/>
          </a:prstGeom>
          <a:noFill/>
          <a:ln>
            <a:noFill/>
          </a:ln>
        </p:spPr>
      </p:pic>
      <p:pic>
        <p:nvPicPr>
          <p:cNvPr id="99" name="Google Shape;99;p13" descr="C:\Users\Acer\Downloads\WhatsApp Image 2025-09-04 at 17.24.38 (3).jpeg"/>
          <p:cNvPicPr preferRelativeResize="0"/>
          <p:nvPr/>
        </p:nvPicPr>
        <p:blipFill rotWithShape="1">
          <a:blip r:embed="rId6">
            <a:alphaModFix/>
          </a:blip>
          <a:srcRect/>
          <a:stretch/>
        </p:blipFill>
        <p:spPr>
          <a:xfrm>
            <a:off x="11145940" y="127207"/>
            <a:ext cx="807848" cy="612787"/>
          </a:xfrm>
          <a:prstGeom prst="rect">
            <a:avLst/>
          </a:prstGeom>
          <a:noFill/>
          <a:ln>
            <a:noFill/>
          </a:ln>
        </p:spPr>
      </p:pic>
      <p:pic>
        <p:nvPicPr>
          <p:cNvPr id="101" name="Google Shape;101;p13"/>
          <p:cNvPicPr preferRelativeResize="0"/>
          <p:nvPr/>
        </p:nvPicPr>
        <p:blipFill rotWithShape="1">
          <a:blip r:embed="rId7">
            <a:alphaModFix/>
          </a:blip>
          <a:srcRect/>
          <a:stretch/>
        </p:blipFill>
        <p:spPr>
          <a:xfrm>
            <a:off x="0" y="36000"/>
            <a:ext cx="316230" cy="179705"/>
          </a:xfrm>
          <a:prstGeom prst="rect">
            <a:avLst/>
          </a:prstGeom>
          <a:noFill/>
          <a:ln>
            <a:noFill/>
          </a:ln>
        </p:spPr>
      </p:pic>
      <p:graphicFrame>
        <p:nvGraphicFramePr>
          <p:cNvPr id="14" name="Table 13"/>
          <p:cNvGraphicFramePr>
            <a:graphicFrameLocks noGrp="1"/>
          </p:cNvGraphicFramePr>
          <p:nvPr>
            <p:extLst>
              <p:ext uri="{D42A27DB-BD31-4B8C-83A1-F6EECF244321}">
                <p14:modId xmlns:p14="http://schemas.microsoft.com/office/powerpoint/2010/main" val="119088091"/>
              </p:ext>
            </p:extLst>
          </p:nvPr>
        </p:nvGraphicFramePr>
        <p:xfrm>
          <a:off x="6575864" y="5404208"/>
          <a:ext cx="4684053" cy="548640"/>
        </p:xfrm>
        <a:graphic>
          <a:graphicData uri="http://schemas.openxmlformats.org/drawingml/2006/table">
            <a:tbl>
              <a:tblPr/>
              <a:tblGrid>
                <a:gridCol w="4684053">
                  <a:extLst>
                    <a:ext uri="{9D8B030D-6E8A-4147-A177-3AD203B41FA5}">
                      <a16:colId xmlns:a16="http://schemas.microsoft.com/office/drawing/2014/main" val="20000"/>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609600" y="2430016"/>
            <a:ext cx="54864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ct val="100000"/>
              <a:buFont typeface="Open Sans"/>
              <a:buNone/>
            </a:pPr>
            <a:r>
              <a:rPr lang="en-US" sz="4000" b="1">
                <a:solidFill>
                  <a:schemeClr val="accent6"/>
                </a:solidFill>
              </a:rPr>
              <a:t>आपातकालीन  मूव्स (emergeny moves )</a:t>
            </a:r>
            <a:endParaRPr sz="4000" b="1">
              <a:solidFill>
                <a:schemeClr val="accent6"/>
              </a:solidFill>
            </a:endParaRPr>
          </a:p>
        </p:txBody>
      </p:sp>
      <p:sp>
        <p:nvSpPr>
          <p:cNvPr id="179" name="Google Shape;179;p22"/>
          <p:cNvSpPr txBox="1">
            <a:spLocks noGrp="1"/>
          </p:cNvSpPr>
          <p:nvPr>
            <p:ph type="body" idx="1"/>
          </p:nvPr>
        </p:nvSpPr>
        <p:spPr>
          <a:xfrm>
            <a:off x="6456040" y="1600201"/>
            <a:ext cx="5126360" cy="4525963"/>
          </a:xfrm>
          <a:prstGeom prst="rect">
            <a:avLst/>
          </a:prstGeom>
          <a:noFill/>
          <a:ln>
            <a:noFill/>
          </a:ln>
        </p:spPr>
        <p:txBody>
          <a:bodyPr spcFirstLastPara="1" wrap="square" lIns="91425" tIns="45700" rIns="91425" bIns="45700" anchor="t" anchorCtr="0">
            <a:normAutofit/>
          </a:bodyPr>
          <a:lstStyle/>
          <a:p>
            <a:pPr marL="342900" lvl="0" indent="-88900" algn="l" rtl="0">
              <a:spcBef>
                <a:spcPts val="0"/>
              </a:spcBef>
              <a:spcAft>
                <a:spcPts val="0"/>
              </a:spcAft>
              <a:buClr>
                <a:schemeClr val="dk1"/>
              </a:buClr>
              <a:buSzPts val="4000"/>
              <a:buFont typeface="Noto Sans Symbols"/>
              <a:buNone/>
            </a:pPr>
            <a:endParaRPr sz="4000" b="1" dirty="0">
              <a:latin typeface="Open Sans"/>
              <a:ea typeface="Open Sans"/>
              <a:cs typeface="Open Sans"/>
              <a:sym typeface="Open Sans"/>
            </a:endParaRPr>
          </a:p>
          <a:p>
            <a:pPr marL="342900" lvl="0" indent="-342900" algn="l" rtl="0">
              <a:spcBef>
                <a:spcPts val="800"/>
              </a:spcBef>
              <a:spcAft>
                <a:spcPts val="0"/>
              </a:spcAft>
              <a:buClr>
                <a:schemeClr val="dk1"/>
              </a:buClr>
              <a:buSzPts val="4000"/>
              <a:buFont typeface="Noto Sans Symbols"/>
              <a:buChar char="▪"/>
            </a:pPr>
            <a:r>
              <a:rPr lang="en-US" sz="4000" dirty="0" err="1">
                <a:latin typeface="Open Sans"/>
                <a:ea typeface="Open Sans"/>
                <a:cs typeface="Open Sans"/>
                <a:sym typeface="Open Sans"/>
              </a:rPr>
              <a:t>आपातकालीन</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कदम</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तभी</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उठाएं</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जब</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मरीज</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को</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तत्काल</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खतरा</a:t>
            </a:r>
            <a:r>
              <a:rPr lang="en-US" sz="4000" dirty="0">
                <a:latin typeface="Open Sans"/>
                <a:ea typeface="Open Sans"/>
                <a:cs typeface="Open Sans"/>
                <a:sym typeface="Open Sans"/>
              </a:rPr>
              <a:t> </a:t>
            </a:r>
            <a:r>
              <a:rPr lang="en-US" sz="4000" dirty="0" err="1">
                <a:latin typeface="Open Sans"/>
                <a:ea typeface="Open Sans"/>
                <a:cs typeface="Open Sans"/>
                <a:sym typeface="Open Sans"/>
              </a:rPr>
              <a:t>हो</a:t>
            </a:r>
            <a:r>
              <a:rPr lang="en-US" sz="4000" dirty="0">
                <a:latin typeface="Open Sans"/>
                <a:ea typeface="Open Sans"/>
                <a:cs typeface="Open Sans"/>
                <a:sym typeface="Open Sans"/>
              </a:rPr>
              <a:t>।</a:t>
            </a:r>
            <a:endParaRPr dirty="0"/>
          </a:p>
          <a:p>
            <a:pPr marL="0" lvl="0" indent="0" algn="l" rtl="0">
              <a:spcBef>
                <a:spcPts val="800"/>
              </a:spcBef>
              <a:spcAft>
                <a:spcPts val="0"/>
              </a:spcAft>
              <a:buClr>
                <a:schemeClr val="dk1"/>
              </a:buClr>
              <a:buSzPts val="4000"/>
              <a:buNone/>
            </a:pPr>
            <a:endParaRPr sz="4000" dirty="0">
              <a:latin typeface="Open Sans"/>
              <a:ea typeface="Open Sans"/>
              <a:cs typeface="Open Sans"/>
              <a:sym typeface="Open Sans"/>
            </a:endParaRPr>
          </a:p>
        </p:txBody>
      </p:sp>
      <p:pic>
        <p:nvPicPr>
          <p:cNvPr id="180" name="Google Shape;180;p22"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181" name="Google Shape;181;p22"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609600" y="1925960"/>
            <a:ext cx="5198368"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Open Sans"/>
              <a:buNone/>
            </a:pPr>
            <a:r>
              <a:rPr lang="en-US" sz="4000" b="1">
                <a:solidFill>
                  <a:schemeClr val="accent6"/>
                </a:solidFill>
              </a:rPr>
              <a:t>आपातकाल</a:t>
            </a:r>
            <a:endParaRPr/>
          </a:p>
        </p:txBody>
      </p:sp>
      <p:pic>
        <p:nvPicPr>
          <p:cNvPr id="187" name="Google Shape;187;p23" descr="https://s-media-cache-ak0.pinimg.com/236x/f5/0e/f0/f50ef0def7be0cf1b01eb3b6603793bb.jpg"/>
          <p:cNvPicPr preferRelativeResize="0"/>
          <p:nvPr/>
        </p:nvPicPr>
        <p:blipFill rotWithShape="1">
          <a:blip r:embed="rId3">
            <a:alphaModFix/>
          </a:blip>
          <a:srcRect/>
          <a:stretch/>
        </p:blipFill>
        <p:spPr>
          <a:xfrm>
            <a:off x="2279576" y="3701007"/>
            <a:ext cx="1440160" cy="1600201"/>
          </a:xfrm>
          <a:prstGeom prst="rect">
            <a:avLst/>
          </a:prstGeom>
          <a:noFill/>
          <a:ln>
            <a:noFill/>
          </a:ln>
        </p:spPr>
      </p:pic>
      <p:sp>
        <p:nvSpPr>
          <p:cNvPr id="188" name="Google Shape;188;p23"/>
          <p:cNvSpPr txBox="1">
            <a:spLocks noGrp="1"/>
          </p:cNvSpPr>
          <p:nvPr>
            <p:ph type="body" idx="1"/>
          </p:nvPr>
        </p:nvSpPr>
        <p:spPr>
          <a:xfrm>
            <a:off x="6960096" y="980729"/>
            <a:ext cx="4752528" cy="554461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2800" dirty="0" err="1">
                <a:latin typeface="Open Sans"/>
                <a:ea typeface="Open Sans"/>
                <a:cs typeface="Open Sans"/>
                <a:sym typeface="Open Sans"/>
              </a:rPr>
              <a:t>आग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आग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लगने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खतरा</a:t>
            </a:r>
            <a:r>
              <a:rPr lang="en-US" sz="2800" dirty="0">
                <a:latin typeface="Open Sans"/>
                <a:ea typeface="Open Sans"/>
                <a:cs typeface="Open Sans"/>
                <a:sym typeface="Open Sans"/>
              </a:rPr>
              <a:t>।</a:t>
            </a:r>
            <a:endParaRPr sz="2800" dirty="0"/>
          </a:p>
          <a:p>
            <a:pPr marL="342900" lvl="0" indent="-342900" algn="l" rtl="0">
              <a:spcBef>
                <a:spcPts val="720"/>
              </a:spcBef>
              <a:spcAft>
                <a:spcPts val="0"/>
              </a:spcAft>
              <a:buClr>
                <a:schemeClr val="dk1"/>
              </a:buClr>
              <a:buSzPts val="3600"/>
              <a:buChar char="•"/>
            </a:pPr>
            <a:r>
              <a:rPr lang="en-US" sz="2800" dirty="0" err="1">
                <a:latin typeface="Open Sans"/>
                <a:ea typeface="Open Sans"/>
                <a:cs typeface="Open Sans"/>
                <a:sym typeface="Open Sans"/>
              </a:rPr>
              <a:t>विस्फोट</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विस्फोट</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खतरा</a:t>
            </a:r>
            <a:r>
              <a:rPr lang="en-US" sz="2800" dirty="0">
                <a:latin typeface="Open Sans"/>
                <a:ea typeface="Open Sans"/>
                <a:cs typeface="Open Sans"/>
                <a:sym typeface="Open Sans"/>
              </a:rPr>
              <a:t>।</a:t>
            </a:r>
            <a:endParaRPr sz="2800" dirty="0"/>
          </a:p>
          <a:p>
            <a:pPr marL="342900" lvl="0" indent="-342900" algn="l" rtl="0">
              <a:spcBef>
                <a:spcPts val="720"/>
              </a:spcBef>
              <a:spcAft>
                <a:spcPts val="0"/>
              </a:spcAft>
              <a:buClr>
                <a:schemeClr val="dk1"/>
              </a:buClr>
              <a:buSzPts val="3600"/>
              <a:buChar char="•"/>
            </a:pPr>
            <a:r>
              <a:rPr lang="en-US" sz="2800" dirty="0" err="1">
                <a:latin typeface="Open Sans"/>
                <a:ea typeface="Open Sans"/>
                <a:cs typeface="Open Sans"/>
                <a:sym typeface="Open Sans"/>
              </a:rPr>
              <a:t>देखभाल</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आवश्यकता</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वाले</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अन्य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रोगियों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पहुंच</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प्राप्त</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करना</a:t>
            </a:r>
            <a:r>
              <a:rPr lang="en-US" sz="2800" dirty="0">
                <a:latin typeface="Open Sans"/>
                <a:ea typeface="Open Sans"/>
                <a:cs typeface="Open Sans"/>
                <a:sym typeface="Open Sans"/>
              </a:rPr>
              <a:t>।</a:t>
            </a:r>
            <a:endParaRPr sz="2800" dirty="0"/>
          </a:p>
          <a:p>
            <a:pPr marL="342900" lvl="0" indent="-342900" algn="l" rtl="0">
              <a:spcBef>
                <a:spcPts val="720"/>
              </a:spcBef>
              <a:spcAft>
                <a:spcPts val="0"/>
              </a:spcAft>
              <a:buClr>
                <a:schemeClr val="dk1"/>
              </a:buClr>
              <a:buSzPts val="3600"/>
              <a:buChar char="•"/>
            </a:pPr>
            <a:r>
              <a:rPr lang="en-US" sz="2800" dirty="0" err="1">
                <a:latin typeface="Open Sans"/>
                <a:ea typeface="Open Sans"/>
                <a:cs typeface="Open Sans"/>
                <a:sym typeface="Open Sans"/>
              </a:rPr>
              <a:t>जब</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रोगी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स्थान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स्थिति</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कारण</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जीवन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रक्षक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देखभाल</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नहीं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दी</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जा</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सकती</a:t>
            </a:r>
            <a:r>
              <a:rPr lang="en-US" sz="2800" dirty="0">
                <a:latin typeface="Open Sans"/>
                <a:ea typeface="Open Sans"/>
                <a:cs typeface="Open Sans"/>
                <a:sym typeface="Open Sans"/>
              </a:rPr>
              <a:t>।</a:t>
            </a:r>
            <a:endParaRPr sz="2800" dirty="0"/>
          </a:p>
          <a:p>
            <a:pPr marL="342900" lvl="0" indent="-342900" algn="l" rtl="0">
              <a:spcBef>
                <a:spcPts val="720"/>
              </a:spcBef>
              <a:spcAft>
                <a:spcPts val="0"/>
              </a:spcAft>
              <a:buClr>
                <a:schemeClr val="dk1"/>
              </a:buClr>
              <a:buSzPts val="3600"/>
              <a:buNone/>
            </a:pPr>
            <a:r>
              <a:rPr lang="en-US" sz="2800" dirty="0" err="1">
                <a:latin typeface="Open Sans"/>
                <a:ea typeface="Open Sans"/>
                <a:cs typeface="Open Sans"/>
                <a:sym typeface="Open Sans"/>
              </a:rPr>
              <a:t>जारी</a:t>
            </a:r>
            <a:r>
              <a:rPr lang="en-US" sz="2800" dirty="0">
                <a:latin typeface="Open Sans"/>
                <a:ea typeface="Open Sans"/>
                <a:cs typeface="Open Sans"/>
                <a:sym typeface="Open Sans"/>
              </a:rPr>
              <a:t>…</a:t>
            </a:r>
            <a:endParaRPr sz="2800" dirty="0"/>
          </a:p>
        </p:txBody>
      </p:sp>
      <p:pic>
        <p:nvPicPr>
          <p:cNvPr id="189" name="Google Shape;189;p23"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190" name="Google Shape;190;p23"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body" idx="1"/>
          </p:nvPr>
        </p:nvSpPr>
        <p:spPr>
          <a:xfrm>
            <a:off x="4511824" y="630315"/>
            <a:ext cx="5904656" cy="563732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2800" dirty="0" err="1">
                <a:sym typeface="Open Sans"/>
              </a:rPr>
              <a:t>घटनास्थल</a:t>
            </a:r>
            <a:r>
              <a:rPr lang="en-US" sz="2800" dirty="0">
                <a:sym typeface="Open Sans"/>
              </a:rPr>
              <a:t> </a:t>
            </a:r>
            <a:r>
              <a:rPr lang="en-US" sz="2800" dirty="0" err="1">
                <a:sym typeface="Open Sans"/>
              </a:rPr>
              <a:t>पर</a:t>
            </a:r>
            <a:r>
              <a:rPr lang="en-US" sz="2800" dirty="0">
                <a:sym typeface="Open Sans"/>
              </a:rPr>
              <a:t> </a:t>
            </a:r>
            <a:r>
              <a:rPr lang="en-US" sz="2800" dirty="0" err="1">
                <a:sym typeface="Open Sans"/>
              </a:rPr>
              <a:t>रोगी</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खतरों</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बचाने</a:t>
            </a:r>
            <a:r>
              <a:rPr lang="en-US" sz="2800" dirty="0">
                <a:sym typeface="Open Sans"/>
              </a:rPr>
              <a:t> </a:t>
            </a:r>
            <a:r>
              <a:rPr lang="en-US" sz="2800" dirty="0" err="1">
                <a:sym typeface="Open Sans"/>
              </a:rPr>
              <a:t>में</a:t>
            </a:r>
            <a:r>
              <a:rPr lang="en-US" sz="2800" dirty="0">
                <a:sym typeface="Open Sans"/>
              </a:rPr>
              <a:t> </a:t>
            </a:r>
            <a:r>
              <a:rPr lang="en-US" sz="2800" dirty="0" err="1">
                <a:sym typeface="Open Sans"/>
              </a:rPr>
              <a:t>असमर्थता</a:t>
            </a:r>
            <a:endParaRPr sz="2800" dirty="0"/>
          </a:p>
          <a:p>
            <a:pPr marL="742950" lvl="1" indent="-285750" algn="l" rtl="0">
              <a:lnSpc>
                <a:spcPct val="150000"/>
              </a:lnSpc>
              <a:spcBef>
                <a:spcPts val="720"/>
              </a:spcBef>
              <a:spcAft>
                <a:spcPts val="0"/>
              </a:spcAft>
              <a:buClr>
                <a:schemeClr val="dk1"/>
              </a:buClr>
              <a:buSzPts val="3600"/>
              <a:buFont typeface="Arial"/>
              <a:buChar char="•"/>
            </a:pPr>
            <a:r>
              <a:rPr lang="en-US" dirty="0" err="1">
                <a:sym typeface="Open Sans"/>
              </a:rPr>
              <a:t>अस्थिर</a:t>
            </a:r>
            <a:r>
              <a:rPr lang="en-US" dirty="0">
                <a:sym typeface="Open Sans"/>
              </a:rPr>
              <a:t> </a:t>
            </a:r>
            <a:r>
              <a:rPr lang="en-US" dirty="0" err="1">
                <a:sym typeface="Open Sans"/>
              </a:rPr>
              <a:t>इमारत</a:t>
            </a:r>
            <a:endParaRPr dirty="0"/>
          </a:p>
          <a:p>
            <a:pPr marL="742950" lvl="1" indent="-285750" algn="l" rtl="0">
              <a:lnSpc>
                <a:spcPct val="150000"/>
              </a:lnSpc>
              <a:spcBef>
                <a:spcPts val="720"/>
              </a:spcBef>
              <a:spcAft>
                <a:spcPts val="0"/>
              </a:spcAft>
              <a:buClr>
                <a:schemeClr val="dk1"/>
              </a:buClr>
              <a:buSzPts val="3600"/>
              <a:buFont typeface="Arial"/>
              <a:buChar char="•"/>
            </a:pPr>
            <a:r>
              <a:rPr lang="en-US" dirty="0" err="1">
                <a:sym typeface="Open Sans"/>
              </a:rPr>
              <a:t>पलटी</a:t>
            </a:r>
            <a:r>
              <a:rPr lang="en-US" dirty="0">
                <a:sym typeface="Open Sans"/>
              </a:rPr>
              <a:t> </a:t>
            </a:r>
            <a:r>
              <a:rPr lang="en-US" dirty="0" err="1">
                <a:sym typeface="Open Sans"/>
              </a:rPr>
              <a:t>हुई</a:t>
            </a:r>
            <a:r>
              <a:rPr lang="en-US" dirty="0">
                <a:sym typeface="Open Sans"/>
              </a:rPr>
              <a:t> </a:t>
            </a:r>
            <a:r>
              <a:rPr lang="en-US" dirty="0" err="1">
                <a:sym typeface="Open Sans"/>
              </a:rPr>
              <a:t>कार</a:t>
            </a:r>
            <a:endParaRPr dirty="0"/>
          </a:p>
          <a:p>
            <a:pPr marL="742950" lvl="1" indent="-285750" algn="l" rtl="0">
              <a:lnSpc>
                <a:spcPct val="150000"/>
              </a:lnSpc>
              <a:spcBef>
                <a:spcPts val="720"/>
              </a:spcBef>
              <a:spcAft>
                <a:spcPts val="0"/>
              </a:spcAft>
              <a:buClr>
                <a:schemeClr val="dk1"/>
              </a:buClr>
              <a:buSzPts val="3600"/>
              <a:buFont typeface="Arial"/>
              <a:buChar char="•"/>
            </a:pPr>
            <a:r>
              <a:rPr lang="en-US" dirty="0" err="1">
                <a:sym typeface="Open Sans"/>
              </a:rPr>
              <a:t>आक्रामक</a:t>
            </a:r>
            <a:r>
              <a:rPr lang="en-US" dirty="0">
                <a:sym typeface="Open Sans"/>
              </a:rPr>
              <a:t>  </a:t>
            </a:r>
            <a:r>
              <a:rPr lang="en-US" dirty="0" err="1">
                <a:sym typeface="Open Sans"/>
              </a:rPr>
              <a:t>भीड़</a:t>
            </a:r>
            <a:endParaRPr dirty="0"/>
          </a:p>
          <a:p>
            <a:pPr marL="742950" lvl="1" indent="-285750" algn="l" rtl="0">
              <a:lnSpc>
                <a:spcPct val="150000"/>
              </a:lnSpc>
              <a:spcBef>
                <a:spcPts val="720"/>
              </a:spcBef>
              <a:spcAft>
                <a:spcPts val="0"/>
              </a:spcAft>
              <a:buClr>
                <a:schemeClr val="dk1"/>
              </a:buClr>
              <a:buSzPts val="3600"/>
              <a:buFont typeface="Arial"/>
              <a:buChar char="•"/>
            </a:pPr>
            <a:r>
              <a:rPr lang="en-US" dirty="0" err="1">
                <a:sym typeface="Open Sans"/>
              </a:rPr>
              <a:t>खतरनाक</a:t>
            </a:r>
            <a:r>
              <a:rPr lang="en-US" dirty="0">
                <a:sym typeface="Open Sans"/>
              </a:rPr>
              <a:t> </a:t>
            </a:r>
            <a:r>
              <a:rPr lang="en-US" dirty="0" err="1">
                <a:sym typeface="Open Sans"/>
              </a:rPr>
              <a:t>सामग्री</a:t>
            </a:r>
            <a:r>
              <a:rPr lang="en-US" dirty="0">
                <a:sym typeface="Open Sans"/>
              </a:rPr>
              <a:t> (</a:t>
            </a:r>
            <a:r>
              <a:rPr lang="en-US" dirty="0" err="1">
                <a:sym typeface="Open Sans"/>
              </a:rPr>
              <a:t>हैस-मैट</a:t>
            </a:r>
            <a:r>
              <a:rPr lang="en-US" dirty="0">
                <a:sym typeface="Open Sans"/>
              </a:rPr>
              <a:t>)</a:t>
            </a:r>
            <a:endParaRPr dirty="0"/>
          </a:p>
          <a:p>
            <a:pPr marL="742950" lvl="1" indent="-285750" algn="l" rtl="0">
              <a:lnSpc>
                <a:spcPct val="150000"/>
              </a:lnSpc>
              <a:spcBef>
                <a:spcPts val="720"/>
              </a:spcBef>
              <a:spcAft>
                <a:spcPts val="0"/>
              </a:spcAft>
              <a:buClr>
                <a:schemeClr val="dk1"/>
              </a:buClr>
              <a:buSzPts val="3600"/>
              <a:buFont typeface="Arial"/>
              <a:buChar char="•"/>
            </a:pPr>
            <a:r>
              <a:rPr lang="en-US" dirty="0" err="1">
                <a:sym typeface="Open Sans"/>
              </a:rPr>
              <a:t>गिरा</a:t>
            </a:r>
            <a:r>
              <a:rPr lang="en-US" dirty="0">
                <a:sym typeface="Open Sans"/>
              </a:rPr>
              <a:t> </a:t>
            </a:r>
            <a:r>
              <a:rPr lang="en-US" dirty="0" err="1">
                <a:sym typeface="Open Sans"/>
              </a:rPr>
              <a:t>हुआ</a:t>
            </a:r>
            <a:r>
              <a:rPr lang="en-US" dirty="0">
                <a:sym typeface="Open Sans"/>
              </a:rPr>
              <a:t> </a:t>
            </a:r>
            <a:r>
              <a:rPr lang="en-US" dirty="0" err="1">
                <a:sym typeface="Open Sans"/>
              </a:rPr>
              <a:t>गैसोलीन</a:t>
            </a:r>
            <a:endParaRPr dirty="0"/>
          </a:p>
          <a:p>
            <a:pPr marL="742950" lvl="1" indent="-285750" algn="l" rtl="0">
              <a:lnSpc>
                <a:spcPct val="150000"/>
              </a:lnSpc>
              <a:spcBef>
                <a:spcPts val="720"/>
              </a:spcBef>
              <a:spcAft>
                <a:spcPts val="0"/>
              </a:spcAft>
              <a:buClr>
                <a:schemeClr val="dk1"/>
              </a:buClr>
              <a:buSzPts val="3600"/>
              <a:buFont typeface="Arial"/>
              <a:buChar char="•"/>
            </a:pPr>
            <a:r>
              <a:rPr lang="en-US" dirty="0" err="1">
                <a:sym typeface="Open Sans"/>
              </a:rPr>
              <a:t>चरम</a:t>
            </a:r>
            <a:r>
              <a:rPr lang="en-US" dirty="0">
                <a:sym typeface="Open Sans"/>
              </a:rPr>
              <a:t> </a:t>
            </a:r>
            <a:r>
              <a:rPr lang="en-US" dirty="0" err="1">
                <a:sym typeface="Open Sans"/>
              </a:rPr>
              <a:t>मौसम</a:t>
            </a:r>
            <a:endParaRPr dirty="0"/>
          </a:p>
        </p:txBody>
      </p:sp>
      <p:pic>
        <p:nvPicPr>
          <p:cNvPr id="196" name="Google Shape;196;p24"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197" name="Google Shape;197;p24"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20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20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2000"/>
                                        <p:tgtEl>
                                          <p:spTgt spid="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Effect transition="in" filter="fade">
                                      <p:cBhvr>
                                        <p:cTn id="22" dur="2000"/>
                                        <p:tgtEl>
                                          <p:spTgt spid="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Effect transition="in" filter="fade">
                                      <p:cBhvr>
                                        <p:cTn id="27" dur="2000"/>
                                        <p:tgtEl>
                                          <p:spTgt spid="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5">
                                            <p:txEl>
                                              <p:pRg st="5" end="5"/>
                                            </p:txEl>
                                          </p:spTgt>
                                        </p:tgtEl>
                                        <p:attrNameLst>
                                          <p:attrName>style.visibility</p:attrName>
                                        </p:attrNameLst>
                                      </p:cBhvr>
                                      <p:to>
                                        <p:strVal val="visible"/>
                                      </p:to>
                                    </p:set>
                                    <p:animEffect transition="in" filter="fade">
                                      <p:cBhvr>
                                        <p:cTn id="32" dur="2000"/>
                                        <p:tgtEl>
                                          <p:spTgt spid="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5">
                                            <p:txEl>
                                              <p:pRg st="6" end="6"/>
                                            </p:txEl>
                                          </p:spTgt>
                                        </p:tgtEl>
                                        <p:attrNameLst>
                                          <p:attrName>style.visibility</p:attrName>
                                        </p:attrNameLst>
                                      </p:cBhvr>
                                      <p:to>
                                        <p:strVal val="visible"/>
                                      </p:to>
                                    </p:set>
                                    <p:animEffect transition="in" filter="fade">
                                      <p:cBhvr>
                                        <p:cTn id="37" dur="2000"/>
                                        <p:tgtEl>
                                          <p:spTgt spid="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551384" y="2029172"/>
            <a:ext cx="5544616" cy="202031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6"/>
              </a:buClr>
              <a:buSzPts val="4000"/>
              <a:buFont typeface="Open Sans"/>
              <a:buNone/>
            </a:pPr>
            <a:r>
              <a:rPr lang="en-US" sz="4000" b="1" dirty="0" err="1">
                <a:solidFill>
                  <a:schemeClr val="accent6"/>
                </a:solidFill>
              </a:rPr>
              <a:t>आपातकालीन</a:t>
            </a:r>
            <a:r>
              <a:rPr lang="en-US" sz="4000" b="1" dirty="0">
                <a:solidFill>
                  <a:schemeClr val="accent6"/>
                </a:solidFill>
              </a:rPr>
              <a:t> </a:t>
            </a:r>
            <a:r>
              <a:rPr lang="en-US" sz="4000" b="1" dirty="0" err="1">
                <a:solidFill>
                  <a:schemeClr val="accent6"/>
                </a:solidFill>
              </a:rPr>
              <a:t>चालों</a:t>
            </a:r>
            <a:r>
              <a:rPr lang="en-US" sz="4000" b="1" dirty="0">
                <a:solidFill>
                  <a:schemeClr val="accent6"/>
                </a:solidFill>
              </a:rPr>
              <a:t> </a:t>
            </a:r>
            <a:r>
              <a:rPr lang="en-US" sz="4000" b="1" dirty="0" err="1">
                <a:solidFill>
                  <a:schemeClr val="accent6"/>
                </a:solidFill>
              </a:rPr>
              <a:t>के</a:t>
            </a:r>
            <a:r>
              <a:rPr lang="en-US" sz="4000" b="1" dirty="0">
                <a:solidFill>
                  <a:schemeClr val="accent6"/>
                </a:solidFill>
              </a:rPr>
              <a:t> </a:t>
            </a:r>
            <a:r>
              <a:rPr lang="en-US" sz="4000" b="1" dirty="0" err="1">
                <a:solidFill>
                  <a:schemeClr val="accent6"/>
                </a:solidFill>
              </a:rPr>
              <a:t>प्रकार</a:t>
            </a:r>
            <a:br>
              <a:rPr lang="en-US" sz="4000" b="1" dirty="0">
                <a:solidFill>
                  <a:schemeClr val="accent6"/>
                </a:solidFill>
              </a:rPr>
            </a:br>
            <a:r>
              <a:rPr lang="en-US" sz="4000" b="1" dirty="0">
                <a:solidFill>
                  <a:srgbClr val="FF0000"/>
                </a:solidFill>
              </a:rPr>
              <a:t>( TYPE OF EMERGENCY MOVES)</a:t>
            </a:r>
            <a:endParaRPr sz="4000" dirty="0">
              <a:solidFill>
                <a:srgbClr val="FF0000"/>
              </a:solidFill>
            </a:endParaRPr>
          </a:p>
        </p:txBody>
      </p:sp>
      <p:sp>
        <p:nvSpPr>
          <p:cNvPr id="203" name="Google Shape;203;p25"/>
          <p:cNvSpPr txBox="1">
            <a:spLocks noGrp="1"/>
          </p:cNvSpPr>
          <p:nvPr>
            <p:ph type="body" idx="1"/>
          </p:nvPr>
        </p:nvSpPr>
        <p:spPr>
          <a:xfrm>
            <a:off x="6124313" y="377518"/>
            <a:ext cx="5040560" cy="5668178"/>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3600"/>
              <a:buFont typeface="Open Sans"/>
              <a:buAutoNum type="arabicPeriod"/>
            </a:pPr>
            <a:r>
              <a:rPr lang="en-US" sz="2800" dirty="0" err="1">
                <a:sym typeface="Open Sans"/>
              </a:rPr>
              <a:t>शर्ट</a:t>
            </a:r>
            <a:r>
              <a:rPr lang="en-US" sz="2800" dirty="0">
                <a:sym typeface="Open Sans"/>
              </a:rPr>
              <a:t> </a:t>
            </a:r>
            <a:r>
              <a:rPr lang="en-US" sz="2800" dirty="0" err="1">
                <a:sym typeface="Open Sans"/>
              </a:rPr>
              <a:t>ड्रैग</a:t>
            </a:r>
            <a:endParaRPr sz="2800" dirty="0"/>
          </a:p>
          <a:p>
            <a:pPr marL="514350" lvl="0" indent="-514350" algn="l" rtl="0">
              <a:spcBef>
                <a:spcPts val="720"/>
              </a:spcBef>
              <a:spcAft>
                <a:spcPts val="0"/>
              </a:spcAft>
              <a:buClr>
                <a:schemeClr val="dk1"/>
              </a:buClr>
              <a:buSzPts val="3600"/>
              <a:buFont typeface="Open Sans"/>
              <a:buAutoNum type="arabicPeriod"/>
            </a:pPr>
            <a:r>
              <a:rPr lang="en-US" sz="2800" dirty="0" err="1">
                <a:sym typeface="Open Sans"/>
              </a:rPr>
              <a:t>कंधे</a:t>
            </a:r>
            <a:r>
              <a:rPr lang="en-US" sz="2800" dirty="0">
                <a:sym typeface="Open Sans"/>
              </a:rPr>
              <a:t> </a:t>
            </a:r>
            <a:r>
              <a:rPr lang="en-US" sz="2800" dirty="0" err="1">
                <a:sym typeface="Open Sans"/>
              </a:rPr>
              <a:t>या</a:t>
            </a:r>
            <a:r>
              <a:rPr lang="en-US" sz="2800" dirty="0">
                <a:sym typeface="Open Sans"/>
              </a:rPr>
              <a:t> </a:t>
            </a:r>
            <a:r>
              <a:rPr lang="en-US" sz="2800" dirty="0" err="1">
                <a:sym typeface="Open Sans"/>
              </a:rPr>
              <a:t>अग्रबाहु</a:t>
            </a:r>
            <a:r>
              <a:rPr lang="en-US" sz="2800" dirty="0">
                <a:sym typeface="Open Sans"/>
              </a:rPr>
              <a:t>  </a:t>
            </a:r>
            <a:r>
              <a:rPr lang="en-US" sz="2800" dirty="0" err="1">
                <a:sym typeface="Open Sans"/>
              </a:rPr>
              <a:t>से</a:t>
            </a:r>
            <a:r>
              <a:rPr lang="en-US" sz="2800" dirty="0">
                <a:sym typeface="Open Sans"/>
              </a:rPr>
              <a:t> (forearm ) </a:t>
            </a:r>
            <a:r>
              <a:rPr lang="en-US" sz="2800" dirty="0" err="1">
                <a:sym typeface="Open Sans"/>
              </a:rPr>
              <a:t>खींचें</a:t>
            </a:r>
            <a:endParaRPr sz="2800" dirty="0"/>
          </a:p>
          <a:p>
            <a:pPr marL="514350" lvl="0" indent="-514350" algn="l" rtl="0">
              <a:spcBef>
                <a:spcPts val="720"/>
              </a:spcBef>
              <a:spcAft>
                <a:spcPts val="0"/>
              </a:spcAft>
              <a:buClr>
                <a:schemeClr val="dk1"/>
              </a:buClr>
              <a:buSzPts val="3600"/>
              <a:buFont typeface="Open Sans"/>
              <a:buAutoNum type="arabicPeriod"/>
            </a:pPr>
            <a:r>
              <a:rPr lang="en-US" sz="2800" dirty="0" err="1">
                <a:sym typeface="Open Sans"/>
              </a:rPr>
              <a:t>कंबल</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खींचें</a:t>
            </a:r>
            <a:endParaRPr sz="2800" dirty="0">
              <a:sym typeface="Open Sans"/>
            </a:endParaRPr>
          </a:p>
          <a:p>
            <a:pPr marL="0" lvl="0" indent="0" algn="l" rtl="0">
              <a:spcBef>
                <a:spcPts val="720"/>
              </a:spcBef>
              <a:spcAft>
                <a:spcPts val="0"/>
              </a:spcAft>
              <a:buClr>
                <a:schemeClr val="dk1"/>
              </a:buClr>
              <a:buSzPts val="3600"/>
              <a:buNone/>
            </a:pPr>
            <a:r>
              <a:rPr lang="en-US" sz="2800" u="sng" dirty="0" err="1"/>
              <a:t>आपातकालीन</a:t>
            </a:r>
            <a:r>
              <a:rPr lang="en-US" sz="2800" u="sng" dirty="0"/>
              <a:t> </a:t>
            </a:r>
            <a:r>
              <a:rPr lang="en-US" sz="2800" u="sng" dirty="0" err="1"/>
              <a:t>ड्रैग</a:t>
            </a:r>
            <a:r>
              <a:rPr lang="en-US" sz="2800" u="sng" dirty="0"/>
              <a:t>  </a:t>
            </a:r>
            <a:r>
              <a:rPr lang="en-US" sz="2800" u="sng" dirty="0" err="1"/>
              <a:t>के</a:t>
            </a:r>
            <a:r>
              <a:rPr lang="en-US" sz="2800" u="sng" dirty="0"/>
              <a:t> </a:t>
            </a:r>
            <a:r>
              <a:rPr lang="en-US" sz="2800" u="sng" dirty="0" err="1">
                <a:sym typeface="Open Sans"/>
              </a:rPr>
              <a:t>अन्य</a:t>
            </a:r>
            <a:r>
              <a:rPr lang="en-US" sz="2800" u="sng" dirty="0">
                <a:sym typeface="Open Sans"/>
              </a:rPr>
              <a:t> </a:t>
            </a:r>
            <a:r>
              <a:rPr lang="en-US" sz="2800" u="sng" dirty="0" err="1">
                <a:sym typeface="Open Sans"/>
              </a:rPr>
              <a:t>प्रकार</a:t>
            </a:r>
            <a:endParaRPr sz="2800" u="sng" dirty="0">
              <a:sym typeface="Open Sans"/>
            </a:endParaRPr>
          </a:p>
          <a:p>
            <a:pPr marL="514350" lvl="0" indent="-514350" algn="l" rtl="0">
              <a:spcBef>
                <a:spcPts val="720"/>
              </a:spcBef>
              <a:spcAft>
                <a:spcPts val="0"/>
              </a:spcAft>
              <a:buClr>
                <a:schemeClr val="dk1"/>
              </a:buClr>
              <a:buSzPts val="3600"/>
              <a:buFont typeface="Open Sans"/>
              <a:buAutoNum type="arabicPeriod"/>
            </a:pPr>
            <a:r>
              <a:rPr lang="en-US" sz="2800" dirty="0" err="1">
                <a:sym typeface="Open Sans"/>
              </a:rPr>
              <a:t>पीठ</a:t>
            </a:r>
            <a:r>
              <a:rPr lang="en-US" sz="2800" dirty="0">
                <a:sym typeface="Open Sans"/>
              </a:rPr>
              <a:t> </a:t>
            </a:r>
            <a:r>
              <a:rPr lang="en-US" sz="2800" dirty="0" err="1">
                <a:sym typeface="Open Sans"/>
              </a:rPr>
              <a:t>पर</a:t>
            </a:r>
            <a:r>
              <a:rPr lang="en-US" sz="2800" dirty="0">
                <a:sym typeface="Open Sans"/>
              </a:rPr>
              <a:t> </a:t>
            </a:r>
            <a:r>
              <a:rPr lang="en-US" sz="2800" dirty="0" err="1">
                <a:sym typeface="Open Sans"/>
              </a:rPr>
              <a:t>उठा</a:t>
            </a:r>
            <a:r>
              <a:rPr lang="en-US" sz="2800" dirty="0">
                <a:sym typeface="Open Sans"/>
              </a:rPr>
              <a:t> </a:t>
            </a:r>
            <a:r>
              <a:rPr lang="en-US" sz="2800" dirty="0" err="1">
                <a:sym typeface="Open Sans"/>
              </a:rPr>
              <a:t>कर</a:t>
            </a:r>
            <a:r>
              <a:rPr lang="en-US" sz="2800" dirty="0">
                <a:sym typeface="Open Sans"/>
              </a:rPr>
              <a:t> </a:t>
            </a:r>
            <a:r>
              <a:rPr lang="en-US" sz="2800" dirty="0" err="1">
                <a:sym typeface="Open Sans"/>
              </a:rPr>
              <a:t>ले</a:t>
            </a:r>
            <a:r>
              <a:rPr lang="en-US" sz="2800" dirty="0">
                <a:sym typeface="Open Sans"/>
              </a:rPr>
              <a:t> </a:t>
            </a:r>
            <a:r>
              <a:rPr lang="en-US" sz="2800" dirty="0" err="1">
                <a:sym typeface="Open Sans"/>
              </a:rPr>
              <a:t>जाना</a:t>
            </a:r>
            <a:r>
              <a:rPr lang="en-US" sz="2800" dirty="0">
                <a:sym typeface="Open Sans"/>
              </a:rPr>
              <a:t> ( pick a bag carry)</a:t>
            </a:r>
            <a:endParaRPr sz="2800" dirty="0"/>
          </a:p>
          <a:p>
            <a:pPr marL="514350" lvl="0" indent="-514350" algn="l" rtl="0">
              <a:spcBef>
                <a:spcPts val="720"/>
              </a:spcBef>
              <a:spcAft>
                <a:spcPts val="0"/>
              </a:spcAft>
              <a:buClr>
                <a:schemeClr val="dk1"/>
              </a:buClr>
              <a:buSzPts val="3600"/>
              <a:buFont typeface="Open Sans"/>
              <a:buAutoNum type="arabicPeriod"/>
            </a:pPr>
            <a:r>
              <a:rPr lang="en-US" sz="2800" dirty="0" err="1">
                <a:sym typeface="Open Sans"/>
              </a:rPr>
              <a:t>एक</a:t>
            </a:r>
            <a:r>
              <a:rPr lang="en-US" sz="2800" dirty="0">
                <a:sym typeface="Open Sans"/>
              </a:rPr>
              <a:t> </a:t>
            </a:r>
            <a:r>
              <a:rPr lang="en-US" sz="2800" dirty="0" err="1">
                <a:sym typeface="Open Sans"/>
              </a:rPr>
              <a:t>बचावकर्ता</a:t>
            </a:r>
            <a:r>
              <a:rPr lang="en-US" sz="2800" dirty="0">
                <a:sym typeface="Open Sans"/>
              </a:rPr>
              <a:t> </a:t>
            </a:r>
            <a:r>
              <a:rPr lang="en-US" sz="2800" dirty="0" err="1">
                <a:sym typeface="Open Sans"/>
              </a:rPr>
              <a:t>बैसाखी</a:t>
            </a:r>
            <a:endParaRPr sz="2800" dirty="0"/>
          </a:p>
          <a:p>
            <a:pPr marL="514350" lvl="0" indent="-514350" algn="l" rtl="0">
              <a:spcBef>
                <a:spcPts val="720"/>
              </a:spcBef>
              <a:spcAft>
                <a:spcPts val="0"/>
              </a:spcAft>
              <a:buClr>
                <a:schemeClr val="dk1"/>
              </a:buClr>
              <a:buSzPts val="3600"/>
              <a:buFont typeface="Open Sans"/>
              <a:buAutoNum type="arabicPeriod"/>
            </a:pPr>
            <a:r>
              <a:rPr lang="en-US" sz="2800" dirty="0" err="1">
                <a:sym typeface="Open Sans"/>
              </a:rPr>
              <a:t>पालना</a:t>
            </a:r>
            <a:r>
              <a:rPr lang="en-US" sz="2800" dirty="0">
                <a:sym typeface="Open Sans"/>
              </a:rPr>
              <a:t> </a:t>
            </a:r>
            <a:r>
              <a:rPr lang="en-US" sz="2800" dirty="0" err="1">
                <a:sym typeface="Open Sans"/>
              </a:rPr>
              <a:t>शैली</a:t>
            </a:r>
            <a:r>
              <a:rPr lang="en-US" sz="2800" dirty="0">
                <a:sym typeface="Open Sans"/>
              </a:rPr>
              <a:t>  </a:t>
            </a:r>
            <a:r>
              <a:rPr lang="en-US" sz="2800" dirty="0" err="1">
                <a:sym typeface="Open Sans"/>
              </a:rPr>
              <a:t>में</a:t>
            </a:r>
            <a:r>
              <a:rPr lang="en-US" sz="2800" dirty="0">
                <a:sym typeface="Open Sans"/>
              </a:rPr>
              <a:t>  </a:t>
            </a:r>
            <a:r>
              <a:rPr lang="en-US" sz="2800" dirty="0" err="1">
                <a:sym typeface="Open Sans"/>
              </a:rPr>
              <a:t>उठाना</a:t>
            </a:r>
            <a:r>
              <a:rPr lang="en-US" sz="2800" dirty="0">
                <a:sym typeface="Open Sans"/>
              </a:rPr>
              <a:t> (cradle carry)</a:t>
            </a:r>
            <a:endParaRPr sz="2800" dirty="0">
              <a:sym typeface="Open Sans"/>
            </a:endParaRPr>
          </a:p>
          <a:p>
            <a:pPr marL="514350" lvl="0" indent="-514350" algn="l" rtl="0">
              <a:spcBef>
                <a:spcPts val="720"/>
              </a:spcBef>
              <a:spcAft>
                <a:spcPts val="0"/>
              </a:spcAft>
              <a:buClr>
                <a:schemeClr val="dk1"/>
              </a:buClr>
              <a:buSzPts val="3600"/>
              <a:buFont typeface="Open Sans"/>
              <a:buAutoNum type="arabicPeriod"/>
            </a:pPr>
            <a:r>
              <a:rPr lang="en-US" sz="2800" dirty="0" err="1">
                <a:sym typeface="Open Sans"/>
              </a:rPr>
              <a:t>फायर</a:t>
            </a:r>
            <a:r>
              <a:rPr lang="en-US" sz="2800" dirty="0">
                <a:sym typeface="Open Sans"/>
              </a:rPr>
              <a:t> </a:t>
            </a:r>
            <a:r>
              <a:rPr lang="en-US" sz="2800" dirty="0" err="1">
                <a:sym typeface="Open Sans"/>
              </a:rPr>
              <a:t>फाइटर</a:t>
            </a:r>
            <a:r>
              <a:rPr lang="en-US" sz="2800" dirty="0">
                <a:sym typeface="Open Sans"/>
              </a:rPr>
              <a:t>  </a:t>
            </a:r>
            <a:r>
              <a:rPr lang="en-US" sz="2800" dirty="0" err="1">
                <a:sym typeface="Open Sans"/>
              </a:rPr>
              <a:t>ड्रैग</a:t>
            </a:r>
            <a:r>
              <a:rPr lang="en-US" sz="2800" dirty="0">
                <a:sym typeface="Open Sans"/>
              </a:rPr>
              <a:t> .</a:t>
            </a:r>
            <a:endParaRPr sz="2800" dirty="0"/>
          </a:p>
        </p:txBody>
      </p:sp>
      <p:pic>
        <p:nvPicPr>
          <p:cNvPr id="204" name="Google Shape;204;p25"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205" name="Google Shape;205;p25"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2000"/>
                                        <p:tgtEl>
                                          <p:spTgt spid="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Effect transition="in" filter="fade">
                                      <p:cBhvr>
                                        <p:cTn id="12" dur="2000"/>
                                        <p:tgtEl>
                                          <p:spTgt spid="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Effect transition="in" filter="fade">
                                      <p:cBhvr>
                                        <p:cTn id="17" dur="2000"/>
                                        <p:tgtEl>
                                          <p:spTgt spid="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Effect transition="in" filter="fade">
                                      <p:cBhvr>
                                        <p:cTn id="22" dur="2000"/>
                                        <p:tgtEl>
                                          <p:spTgt spid="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xEl>
                                              <p:pRg st="4" end="4"/>
                                            </p:txEl>
                                          </p:spTgt>
                                        </p:tgtEl>
                                        <p:attrNameLst>
                                          <p:attrName>style.visibility</p:attrName>
                                        </p:attrNameLst>
                                      </p:cBhvr>
                                      <p:to>
                                        <p:strVal val="visible"/>
                                      </p:to>
                                    </p:set>
                                    <p:animEffect transition="in" filter="fade">
                                      <p:cBhvr>
                                        <p:cTn id="27" dur="2000"/>
                                        <p:tgtEl>
                                          <p:spTgt spid="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3">
                                            <p:txEl>
                                              <p:pRg st="5" end="5"/>
                                            </p:txEl>
                                          </p:spTgt>
                                        </p:tgtEl>
                                        <p:attrNameLst>
                                          <p:attrName>style.visibility</p:attrName>
                                        </p:attrNameLst>
                                      </p:cBhvr>
                                      <p:to>
                                        <p:strVal val="visible"/>
                                      </p:to>
                                    </p:set>
                                    <p:animEffect transition="in" filter="fade">
                                      <p:cBhvr>
                                        <p:cTn id="32" dur="2000"/>
                                        <p:tgtEl>
                                          <p:spTgt spid="2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3">
                                            <p:txEl>
                                              <p:pRg st="6" end="6"/>
                                            </p:txEl>
                                          </p:spTgt>
                                        </p:tgtEl>
                                        <p:attrNameLst>
                                          <p:attrName>style.visibility</p:attrName>
                                        </p:attrNameLst>
                                      </p:cBhvr>
                                      <p:to>
                                        <p:strVal val="visible"/>
                                      </p:to>
                                    </p:set>
                                    <p:animEffect transition="in" filter="fade">
                                      <p:cBhvr>
                                        <p:cTn id="37" dur="2000"/>
                                        <p:tgtEl>
                                          <p:spTgt spid="2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3">
                                            <p:txEl>
                                              <p:pRg st="7" end="7"/>
                                            </p:txEl>
                                          </p:spTgt>
                                        </p:tgtEl>
                                        <p:attrNameLst>
                                          <p:attrName>style.visibility</p:attrName>
                                        </p:attrNameLst>
                                      </p:cBhvr>
                                      <p:to>
                                        <p:strVal val="visible"/>
                                      </p:to>
                                    </p:set>
                                    <p:animEffect transition="in" filter="fade">
                                      <p:cBhvr>
                                        <p:cTn id="42" dur="2000"/>
                                        <p:tgtEl>
                                          <p:spTgt spid="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p:nvPr/>
        </p:nvSpPr>
        <p:spPr>
          <a:xfrm>
            <a:off x="1524001" y="-184666"/>
            <a:ext cx="184731"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Open Sans"/>
              <a:ea typeface="Open Sans"/>
              <a:cs typeface="Open Sans"/>
              <a:sym typeface="Open Sans"/>
            </a:endParaRPr>
          </a:p>
        </p:txBody>
      </p:sp>
      <p:pic>
        <p:nvPicPr>
          <p:cNvPr id="211" name="Google Shape;211;p26"/>
          <p:cNvPicPr preferRelativeResize="0"/>
          <p:nvPr/>
        </p:nvPicPr>
        <p:blipFill rotWithShape="1">
          <a:blip r:embed="rId3">
            <a:alphaModFix/>
          </a:blip>
          <a:srcRect/>
          <a:stretch/>
        </p:blipFill>
        <p:spPr>
          <a:xfrm>
            <a:off x="8184232" y="842929"/>
            <a:ext cx="3456384" cy="2586071"/>
          </a:xfrm>
          <a:prstGeom prst="rect">
            <a:avLst/>
          </a:prstGeom>
          <a:noFill/>
          <a:ln>
            <a:noFill/>
          </a:ln>
        </p:spPr>
      </p:pic>
      <p:pic>
        <p:nvPicPr>
          <p:cNvPr id="212" name="Google Shape;212;p26"/>
          <p:cNvPicPr preferRelativeResize="0"/>
          <p:nvPr/>
        </p:nvPicPr>
        <p:blipFill rotWithShape="1">
          <a:blip r:embed="rId4">
            <a:alphaModFix/>
          </a:blip>
          <a:srcRect/>
          <a:stretch/>
        </p:blipFill>
        <p:spPr>
          <a:xfrm>
            <a:off x="8184232" y="3789040"/>
            <a:ext cx="3465080" cy="2586071"/>
          </a:xfrm>
          <a:prstGeom prst="rect">
            <a:avLst/>
          </a:prstGeom>
          <a:noFill/>
          <a:ln>
            <a:noFill/>
          </a:ln>
        </p:spPr>
      </p:pic>
      <p:pic>
        <p:nvPicPr>
          <p:cNvPr id="213" name="Google Shape;213;p26"/>
          <p:cNvPicPr preferRelativeResize="0"/>
          <p:nvPr/>
        </p:nvPicPr>
        <p:blipFill rotWithShape="1">
          <a:blip r:embed="rId5">
            <a:alphaModFix/>
          </a:blip>
          <a:srcRect/>
          <a:stretch/>
        </p:blipFill>
        <p:spPr>
          <a:xfrm>
            <a:off x="4367807" y="842927"/>
            <a:ext cx="3456385" cy="2586073"/>
          </a:xfrm>
          <a:prstGeom prst="rect">
            <a:avLst/>
          </a:prstGeom>
          <a:noFill/>
          <a:ln>
            <a:noFill/>
          </a:ln>
        </p:spPr>
      </p:pic>
      <p:pic>
        <p:nvPicPr>
          <p:cNvPr id="214" name="Google Shape;214;p26"/>
          <p:cNvPicPr preferRelativeResize="0"/>
          <p:nvPr/>
        </p:nvPicPr>
        <p:blipFill rotWithShape="1">
          <a:blip r:embed="rId6">
            <a:alphaModFix/>
          </a:blip>
          <a:srcRect/>
          <a:stretch/>
        </p:blipFill>
        <p:spPr>
          <a:xfrm>
            <a:off x="4367807" y="3661255"/>
            <a:ext cx="3456385" cy="2713856"/>
          </a:xfrm>
          <a:prstGeom prst="rect">
            <a:avLst/>
          </a:prstGeom>
          <a:noFill/>
          <a:ln>
            <a:noFill/>
          </a:ln>
        </p:spPr>
      </p:pic>
      <p:pic>
        <p:nvPicPr>
          <p:cNvPr id="215" name="Google Shape;215;p26"/>
          <p:cNvPicPr preferRelativeResize="0"/>
          <p:nvPr/>
        </p:nvPicPr>
        <p:blipFill rotWithShape="1">
          <a:blip r:embed="rId7">
            <a:alphaModFix/>
          </a:blip>
          <a:srcRect/>
          <a:stretch/>
        </p:blipFill>
        <p:spPr>
          <a:xfrm>
            <a:off x="551384" y="842927"/>
            <a:ext cx="3348932" cy="2442057"/>
          </a:xfrm>
          <a:prstGeom prst="rect">
            <a:avLst/>
          </a:prstGeom>
          <a:noFill/>
          <a:ln>
            <a:noFill/>
          </a:ln>
        </p:spPr>
      </p:pic>
      <p:pic>
        <p:nvPicPr>
          <p:cNvPr id="216" name="Google Shape;216;p26"/>
          <p:cNvPicPr preferRelativeResize="0"/>
          <p:nvPr/>
        </p:nvPicPr>
        <p:blipFill rotWithShape="1">
          <a:blip r:embed="rId8">
            <a:alphaModFix/>
          </a:blip>
          <a:srcRect/>
          <a:stretch/>
        </p:blipFill>
        <p:spPr>
          <a:xfrm>
            <a:off x="542688" y="3697208"/>
            <a:ext cx="3357628" cy="2612112"/>
          </a:xfrm>
          <a:prstGeom prst="rect">
            <a:avLst/>
          </a:prstGeom>
          <a:noFill/>
          <a:ln>
            <a:noFill/>
          </a:ln>
        </p:spPr>
      </p:pic>
      <p:pic>
        <p:nvPicPr>
          <p:cNvPr id="217" name="Google Shape;217;p26" descr="C:\Users\Acer\Downloads\WhatsApp Image 2025-09-04 at 17.24.38 (1).jpeg"/>
          <p:cNvPicPr preferRelativeResize="0"/>
          <p:nvPr/>
        </p:nvPicPr>
        <p:blipFill rotWithShape="1">
          <a:blip r:embed="rId9">
            <a:alphaModFix/>
          </a:blip>
          <a:srcRect/>
          <a:stretch/>
        </p:blipFill>
        <p:spPr>
          <a:xfrm>
            <a:off x="157941" y="127206"/>
            <a:ext cx="969496" cy="612792"/>
          </a:xfrm>
          <a:prstGeom prst="rect">
            <a:avLst/>
          </a:prstGeom>
          <a:noFill/>
          <a:ln>
            <a:noFill/>
          </a:ln>
        </p:spPr>
      </p:pic>
      <p:pic>
        <p:nvPicPr>
          <p:cNvPr id="218" name="Google Shape;218;p26" descr="C:\Users\Acer\Downloads\WhatsApp Image 2025-09-04 at 17.24.38 (3).jpeg"/>
          <p:cNvPicPr preferRelativeResize="0"/>
          <p:nvPr/>
        </p:nvPicPr>
        <p:blipFill rotWithShape="1">
          <a:blip r:embed="rId10">
            <a:alphaModFix/>
          </a:blip>
          <a:srcRect/>
          <a:stretch/>
        </p:blipFill>
        <p:spPr>
          <a:xfrm>
            <a:off x="11145940" y="127207"/>
            <a:ext cx="807848" cy="6127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7" descr="http://www.tpub.com/dental1/14274_files/image440.jpg"/>
          <p:cNvPicPr preferRelativeResize="0"/>
          <p:nvPr/>
        </p:nvPicPr>
        <p:blipFill rotWithShape="1">
          <a:blip r:embed="rId3">
            <a:alphaModFix/>
          </a:blip>
          <a:srcRect/>
          <a:stretch/>
        </p:blipFill>
        <p:spPr>
          <a:xfrm>
            <a:off x="5735960" y="1316348"/>
            <a:ext cx="5574166" cy="4225304"/>
          </a:xfrm>
          <a:prstGeom prst="rect">
            <a:avLst/>
          </a:prstGeom>
          <a:noFill/>
          <a:ln>
            <a:noFill/>
          </a:ln>
        </p:spPr>
      </p:pic>
      <p:sp>
        <p:nvSpPr>
          <p:cNvPr id="224" name="Google Shape;224;p27"/>
          <p:cNvSpPr/>
          <p:nvPr/>
        </p:nvSpPr>
        <p:spPr>
          <a:xfrm>
            <a:off x="911424" y="1700808"/>
            <a:ext cx="372422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C7876"/>
                </a:solidFill>
                <a:latin typeface="Open Sans"/>
                <a:ea typeface="Open Sans"/>
                <a:cs typeface="Open Sans"/>
                <a:sym typeface="Open Sans"/>
              </a:rPr>
              <a:t>फायरमैन कैरी</a:t>
            </a:r>
            <a:endParaRPr/>
          </a:p>
        </p:txBody>
      </p:sp>
      <p:pic>
        <p:nvPicPr>
          <p:cNvPr id="225" name="Google Shape;225;p27"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226" name="Google Shape;226;p27"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8" descr="http://yjyjyj.com/images/image/20150821101378757875.gif"/>
          <p:cNvPicPr preferRelativeResize="0"/>
          <p:nvPr/>
        </p:nvPicPr>
        <p:blipFill rotWithShape="1">
          <a:blip r:embed="rId3">
            <a:alphaModFix/>
          </a:blip>
          <a:srcRect/>
          <a:stretch/>
        </p:blipFill>
        <p:spPr>
          <a:xfrm>
            <a:off x="6014392" y="1869892"/>
            <a:ext cx="5410200" cy="3845109"/>
          </a:xfrm>
          <a:prstGeom prst="rect">
            <a:avLst/>
          </a:prstGeom>
          <a:noFill/>
          <a:ln>
            <a:noFill/>
          </a:ln>
        </p:spPr>
      </p:pic>
      <p:sp>
        <p:nvSpPr>
          <p:cNvPr id="232" name="Google Shape;232;p28"/>
          <p:cNvSpPr/>
          <p:nvPr/>
        </p:nvSpPr>
        <p:spPr>
          <a:xfrm>
            <a:off x="623392" y="2276872"/>
            <a:ext cx="5184576" cy="20539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i="0" u="none" strike="noStrike" cap="none" dirty="0">
                <a:solidFill>
                  <a:srgbClr val="FC7876"/>
                </a:solidFill>
                <a:latin typeface="Open Sans"/>
                <a:ea typeface="Open Sans"/>
                <a:cs typeface="Open Sans"/>
                <a:sym typeface="Open Sans"/>
              </a:rPr>
              <a:t> </a:t>
            </a:r>
            <a:r>
              <a:rPr lang="en-US" sz="4000" b="1" i="0" u="none" strike="noStrike" cap="none" dirty="0" err="1">
                <a:solidFill>
                  <a:srgbClr val="FC7876"/>
                </a:solidFill>
                <a:latin typeface="Open Sans"/>
                <a:ea typeface="Open Sans"/>
                <a:cs typeface="Open Sans"/>
                <a:sym typeface="Open Sans"/>
              </a:rPr>
              <a:t>चार-हाथ</a:t>
            </a:r>
            <a:r>
              <a:rPr lang="en-US" sz="4000" b="1" i="0" u="none" strike="noStrike" cap="none" dirty="0">
                <a:solidFill>
                  <a:srgbClr val="FC7876"/>
                </a:solidFill>
                <a:latin typeface="Open Sans"/>
                <a:ea typeface="Open Sans"/>
                <a:cs typeface="Open Sans"/>
                <a:sym typeface="Open Sans"/>
              </a:rPr>
              <a:t> </a:t>
            </a:r>
            <a:r>
              <a:rPr lang="en-US" sz="4000" b="1" i="0" u="none" strike="noStrike" cap="none" dirty="0" err="1">
                <a:solidFill>
                  <a:srgbClr val="FC7876"/>
                </a:solidFill>
                <a:latin typeface="Open Sans"/>
                <a:ea typeface="Open Sans"/>
                <a:cs typeface="Open Sans"/>
                <a:sym typeface="Open Sans"/>
              </a:rPr>
              <a:t>वाली</a:t>
            </a:r>
            <a:r>
              <a:rPr lang="en-US" sz="4000" b="1" i="0" u="none" strike="noStrike" cap="none" dirty="0">
                <a:solidFill>
                  <a:srgbClr val="FC7876"/>
                </a:solidFill>
                <a:latin typeface="Open Sans"/>
                <a:ea typeface="Open Sans"/>
                <a:cs typeface="Open Sans"/>
                <a:sym typeface="Open Sans"/>
              </a:rPr>
              <a:t> </a:t>
            </a:r>
            <a:r>
              <a:rPr lang="en-US" sz="4000" b="1" i="0" u="none" strike="noStrike" cap="none" dirty="0" err="1">
                <a:solidFill>
                  <a:srgbClr val="FC7876"/>
                </a:solidFill>
                <a:latin typeface="Open Sans"/>
                <a:ea typeface="Open Sans"/>
                <a:cs typeface="Open Sans"/>
                <a:sym typeface="Open Sans"/>
              </a:rPr>
              <a:t>सीट</a:t>
            </a:r>
            <a:r>
              <a:rPr lang="en-US" sz="4000" b="1" i="0" u="none" strike="noStrike" cap="none" dirty="0">
                <a:solidFill>
                  <a:srgbClr val="FC7876"/>
                </a:solidFill>
                <a:latin typeface="Open Sans"/>
                <a:ea typeface="Open Sans"/>
                <a:cs typeface="Open Sans"/>
                <a:sym typeface="Open Sans"/>
              </a:rPr>
              <a:t> </a:t>
            </a:r>
            <a:r>
              <a:rPr lang="en-US" sz="4000" b="1" i="0" u="none" strike="noStrike" cap="none" dirty="0" err="1">
                <a:solidFill>
                  <a:srgbClr val="FC7876"/>
                </a:solidFill>
                <a:latin typeface="Open Sans"/>
                <a:ea typeface="Open Sans"/>
                <a:cs typeface="Open Sans"/>
                <a:sym typeface="Open Sans"/>
              </a:rPr>
              <a:t>कैरी</a:t>
            </a:r>
            <a:r>
              <a:rPr lang="en-US" sz="4000" b="1" i="0" u="none" strike="noStrike" cap="none" dirty="0">
                <a:solidFill>
                  <a:srgbClr val="FC7876"/>
                </a:solidFill>
                <a:latin typeface="Open Sans"/>
                <a:ea typeface="Open Sans"/>
                <a:cs typeface="Open Sans"/>
                <a:sym typeface="Open Sans"/>
              </a:rPr>
              <a:t> </a:t>
            </a:r>
          </a:p>
          <a:p>
            <a:pPr marL="0" marR="0" lvl="0" indent="0" algn="l" rtl="0">
              <a:spcBef>
                <a:spcPts val="0"/>
              </a:spcBef>
              <a:spcAft>
                <a:spcPts val="0"/>
              </a:spcAft>
              <a:buNone/>
            </a:pPr>
            <a:r>
              <a:rPr lang="en-US" sz="4000" b="1" i="0" u="none" strike="noStrike" cap="none" dirty="0">
                <a:solidFill>
                  <a:srgbClr val="FF0000"/>
                </a:solidFill>
                <a:latin typeface="Open Sans"/>
                <a:ea typeface="Open Sans"/>
                <a:cs typeface="Open Sans"/>
                <a:sym typeface="Open Sans"/>
              </a:rPr>
              <a:t>( FOURE HAND METHOD)</a:t>
            </a:r>
            <a:endParaRPr sz="3600" b="1" i="0" u="none" strike="noStrike" cap="none" dirty="0">
              <a:solidFill>
                <a:srgbClr val="FF0000"/>
              </a:solidFill>
              <a:latin typeface="Open Sans"/>
              <a:ea typeface="Open Sans"/>
              <a:cs typeface="Open Sans"/>
              <a:sym typeface="Open Sans"/>
            </a:endParaRPr>
          </a:p>
        </p:txBody>
      </p:sp>
      <p:pic>
        <p:nvPicPr>
          <p:cNvPr id="233" name="Google Shape;233;p28"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234" name="Google Shape;234;p28"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191344" y="1628800"/>
            <a:ext cx="4608512"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6"/>
              </a:buClr>
              <a:buSzPct val="100000"/>
              <a:buFont typeface="Open Sans"/>
              <a:buNone/>
            </a:pPr>
            <a:r>
              <a:rPr lang="en-US" b="1">
                <a:solidFill>
                  <a:schemeClr val="accent6"/>
                </a:solidFill>
              </a:rPr>
              <a:t>आपातकालीन स्थिति में सुरक्षा उपाय</a:t>
            </a:r>
            <a:endParaRPr/>
          </a:p>
        </p:txBody>
      </p:sp>
      <p:sp>
        <p:nvSpPr>
          <p:cNvPr id="240" name="Google Shape;240;p29"/>
          <p:cNvSpPr txBox="1">
            <a:spLocks noGrp="1"/>
          </p:cNvSpPr>
          <p:nvPr>
            <p:ph type="body" idx="1"/>
          </p:nvPr>
        </p:nvSpPr>
        <p:spPr>
          <a:xfrm>
            <a:off x="5158932" y="535580"/>
            <a:ext cx="5987008" cy="5794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2800" dirty="0" err="1">
                <a:sym typeface="Open Sans"/>
              </a:rPr>
              <a:t>रीढ़</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हड्डी</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चोट</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बढ़ने</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संभावना</a:t>
            </a:r>
            <a:r>
              <a:rPr lang="en-US" sz="2800" dirty="0">
                <a:sym typeface="Open Sans"/>
              </a:rPr>
              <a:t> - </a:t>
            </a:r>
            <a:r>
              <a:rPr lang="en-US" sz="2800" dirty="0" err="1">
                <a:sym typeface="Open Sans"/>
              </a:rPr>
              <a:t>रीढ़</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हड्डी</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अधिक</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अधिक</a:t>
            </a:r>
            <a:r>
              <a:rPr lang="en-US" sz="2800" dirty="0">
                <a:sym typeface="Open Sans"/>
              </a:rPr>
              <a:t> </a:t>
            </a:r>
            <a:r>
              <a:rPr lang="en-US" sz="2800" dirty="0" err="1">
                <a:sym typeface="Open Sans"/>
              </a:rPr>
              <a:t>सुरक्षा</a:t>
            </a:r>
            <a:r>
              <a:rPr lang="en-US" sz="2800" dirty="0">
                <a:sym typeface="Open Sans"/>
              </a:rPr>
              <a:t> </a:t>
            </a:r>
            <a:r>
              <a:rPr lang="en-US" sz="2800" dirty="0" err="1">
                <a:sym typeface="Open Sans"/>
              </a:rPr>
              <a:t>प्रदान</a:t>
            </a:r>
            <a:r>
              <a:rPr lang="en-US" sz="2800" dirty="0">
                <a:sym typeface="Open Sans"/>
              </a:rPr>
              <a:t> </a:t>
            </a:r>
            <a:r>
              <a:rPr lang="en-US" sz="2800" dirty="0" err="1">
                <a:sym typeface="Open Sans"/>
              </a:rPr>
              <a:t>करें</a:t>
            </a:r>
            <a:r>
              <a:rPr lang="en-US" sz="2800" dirty="0">
                <a:sym typeface="Open Sans"/>
              </a:rPr>
              <a:t>।</a:t>
            </a:r>
            <a:endParaRPr sz="2800" dirty="0"/>
          </a:p>
          <a:p>
            <a:pPr marL="342900" lvl="0" indent="-342900" algn="l" rtl="0">
              <a:spcBef>
                <a:spcPts val="720"/>
              </a:spcBef>
              <a:spcAft>
                <a:spcPts val="0"/>
              </a:spcAft>
              <a:buClr>
                <a:schemeClr val="dk1"/>
              </a:buClr>
              <a:buSzPts val="3600"/>
              <a:buChar char="•"/>
            </a:pPr>
            <a:r>
              <a:rPr lang="en-US" sz="2800" dirty="0" err="1">
                <a:sym typeface="Open Sans"/>
              </a:rPr>
              <a:t>जितना</a:t>
            </a:r>
            <a:r>
              <a:rPr lang="en-US" sz="2800" dirty="0">
                <a:sym typeface="Open Sans"/>
              </a:rPr>
              <a:t> </a:t>
            </a:r>
            <a:r>
              <a:rPr lang="en-US" sz="2800" dirty="0" err="1">
                <a:sym typeface="Open Sans"/>
              </a:rPr>
              <a:t>संभव</a:t>
            </a:r>
            <a:r>
              <a:rPr lang="en-US" sz="2800" dirty="0">
                <a:sym typeface="Open Sans"/>
              </a:rPr>
              <a:t> </a:t>
            </a:r>
            <a:r>
              <a:rPr lang="en-US" sz="2800" dirty="0" err="1">
                <a:sym typeface="Open Sans"/>
              </a:rPr>
              <a:t>हो</a:t>
            </a:r>
            <a:r>
              <a:rPr lang="en-US" sz="2800" dirty="0">
                <a:sym typeface="Open Sans"/>
              </a:rPr>
              <a:t> </a:t>
            </a:r>
            <a:r>
              <a:rPr lang="en-US" sz="2800" dirty="0" err="1">
                <a:sym typeface="Open Sans"/>
              </a:rPr>
              <a:t>सके</a:t>
            </a:r>
            <a:r>
              <a:rPr lang="en-US" sz="2800" dirty="0">
                <a:sym typeface="Open Sans"/>
              </a:rPr>
              <a:t>, </a:t>
            </a:r>
            <a:r>
              <a:rPr lang="en-US" sz="2800" dirty="0" err="1">
                <a:sym typeface="Open Sans"/>
              </a:rPr>
              <a:t>रोगी</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शरीर</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लंबी</a:t>
            </a:r>
            <a:r>
              <a:rPr lang="en-US" sz="2800" dirty="0">
                <a:sym typeface="Open Sans"/>
              </a:rPr>
              <a:t> </a:t>
            </a:r>
            <a:r>
              <a:rPr lang="en-US" sz="2800" dirty="0" err="1">
                <a:sym typeface="Open Sans"/>
              </a:rPr>
              <a:t>धुरी</a:t>
            </a:r>
            <a:r>
              <a:rPr lang="en-US" sz="2800" dirty="0">
                <a:sym typeface="Open Sans"/>
              </a:rPr>
              <a:t> (long axis) </a:t>
            </a:r>
            <a:r>
              <a:rPr lang="en-US" sz="2800" dirty="0" err="1">
                <a:sym typeface="Open Sans"/>
              </a:rPr>
              <a:t>की</a:t>
            </a:r>
            <a:r>
              <a:rPr lang="en-US" sz="2800" dirty="0">
                <a:sym typeface="Open Sans"/>
              </a:rPr>
              <a:t> </a:t>
            </a:r>
            <a:r>
              <a:rPr lang="en-US" sz="2800" dirty="0" err="1">
                <a:sym typeface="Open Sans"/>
              </a:rPr>
              <a:t>दिशा</a:t>
            </a:r>
            <a:r>
              <a:rPr lang="en-US" sz="2800" dirty="0">
                <a:sym typeface="Open Sans"/>
              </a:rPr>
              <a:t> </a:t>
            </a:r>
            <a:r>
              <a:rPr lang="en-US" sz="2800" dirty="0" err="1">
                <a:sym typeface="Open Sans"/>
              </a:rPr>
              <a:t>में</a:t>
            </a:r>
            <a:r>
              <a:rPr lang="en-US" sz="2800" dirty="0">
                <a:sym typeface="Open Sans"/>
              </a:rPr>
              <a:t> </a:t>
            </a:r>
            <a:r>
              <a:rPr lang="en-US" sz="2800" dirty="0" err="1">
                <a:sym typeface="Open Sans"/>
              </a:rPr>
              <a:t>खींचें</a:t>
            </a:r>
            <a:r>
              <a:rPr lang="en-US" sz="2800" dirty="0">
                <a:sym typeface="Open Sans"/>
              </a:rPr>
              <a:t>।</a:t>
            </a:r>
            <a:endParaRPr sz="2800" dirty="0"/>
          </a:p>
          <a:p>
            <a:pPr marL="342900" lvl="0" indent="-342900" algn="l" rtl="0">
              <a:spcBef>
                <a:spcPts val="720"/>
              </a:spcBef>
              <a:spcAft>
                <a:spcPts val="0"/>
              </a:spcAft>
              <a:buClr>
                <a:schemeClr val="dk1"/>
              </a:buClr>
              <a:buSzPts val="3600"/>
              <a:buChar char="•"/>
            </a:pPr>
            <a:r>
              <a:rPr lang="en-US" sz="2800" dirty="0" err="1">
                <a:sym typeface="Open Sans"/>
              </a:rPr>
              <a:t>रोगी</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धड़</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झुकाने</a:t>
            </a:r>
            <a:r>
              <a:rPr lang="en-US" sz="2800" dirty="0">
                <a:sym typeface="Open Sans"/>
              </a:rPr>
              <a:t> </a:t>
            </a:r>
            <a:r>
              <a:rPr lang="en-US" sz="2800" dirty="0" err="1">
                <a:sym typeface="Open Sans"/>
              </a:rPr>
              <a:t>या</a:t>
            </a:r>
            <a:r>
              <a:rPr lang="en-US" sz="2800" dirty="0">
                <a:sym typeface="Open Sans"/>
              </a:rPr>
              <a:t> </a:t>
            </a:r>
            <a:r>
              <a:rPr lang="en-US" sz="2800" dirty="0" err="1">
                <a:sym typeface="Open Sans"/>
              </a:rPr>
              <a:t>मोड़ने</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बचें</a:t>
            </a:r>
            <a:endParaRPr sz="2800" dirty="0"/>
          </a:p>
          <a:p>
            <a:pPr marL="342900" lvl="0" indent="-342900" algn="l" rtl="0">
              <a:spcBef>
                <a:spcPts val="720"/>
              </a:spcBef>
              <a:spcAft>
                <a:spcPts val="0"/>
              </a:spcAft>
              <a:buClr>
                <a:schemeClr val="dk1"/>
              </a:buClr>
              <a:buSzPts val="3600"/>
              <a:buChar char="•"/>
            </a:pPr>
            <a:r>
              <a:rPr lang="en-US" sz="2800" dirty="0" err="1">
                <a:sym typeface="Open Sans"/>
              </a:rPr>
              <a:t>सिर</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गर्दन</a:t>
            </a:r>
            <a:r>
              <a:rPr lang="en-US" sz="2800" dirty="0">
                <a:sym typeface="Open Sans"/>
              </a:rPr>
              <a:t> </a:t>
            </a:r>
            <a:r>
              <a:rPr lang="en-US" sz="2800" dirty="0" err="1">
                <a:sym typeface="Open Sans"/>
              </a:rPr>
              <a:t>और</a:t>
            </a:r>
            <a:r>
              <a:rPr lang="en-US" sz="2800" dirty="0">
                <a:sym typeface="Open Sans"/>
              </a:rPr>
              <a:t> </a:t>
            </a:r>
            <a:r>
              <a:rPr lang="en-US" sz="2800" dirty="0" err="1">
                <a:sym typeface="Open Sans"/>
              </a:rPr>
              <a:t>कंधों</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दूर</a:t>
            </a:r>
            <a:r>
              <a:rPr lang="en-US" sz="2800" dirty="0">
                <a:sym typeface="Open Sans"/>
              </a:rPr>
              <a:t> न </a:t>
            </a:r>
            <a:r>
              <a:rPr lang="en-US" sz="2800" dirty="0" err="1">
                <a:sym typeface="Open Sans"/>
              </a:rPr>
              <a:t>ले</a:t>
            </a:r>
            <a:r>
              <a:rPr lang="en-US" sz="2800" dirty="0">
                <a:sym typeface="Open Sans"/>
              </a:rPr>
              <a:t> </a:t>
            </a:r>
            <a:r>
              <a:rPr lang="en-US" sz="2800" dirty="0" err="1">
                <a:sym typeface="Open Sans"/>
              </a:rPr>
              <a:t>जाने</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प्रयास</a:t>
            </a:r>
            <a:r>
              <a:rPr lang="en-US" sz="2800" dirty="0">
                <a:sym typeface="Open Sans"/>
              </a:rPr>
              <a:t> </a:t>
            </a:r>
            <a:r>
              <a:rPr lang="en-US" sz="2800" dirty="0" err="1">
                <a:sym typeface="Open Sans"/>
              </a:rPr>
              <a:t>करें</a:t>
            </a:r>
            <a:r>
              <a:rPr lang="en-US" sz="2800" dirty="0">
                <a:sym typeface="Open Sans"/>
              </a:rPr>
              <a:t> </a:t>
            </a:r>
            <a:r>
              <a:rPr lang="en-US" sz="2800" dirty="0" err="1">
                <a:sym typeface="Open Sans"/>
              </a:rPr>
              <a:t>तथा</a:t>
            </a:r>
            <a:r>
              <a:rPr lang="en-US" sz="2800" dirty="0">
                <a:sym typeface="Open Sans"/>
              </a:rPr>
              <a:t> </a:t>
            </a:r>
            <a:r>
              <a:rPr lang="en-US" sz="2800" dirty="0" err="1">
                <a:sym typeface="Open Sans"/>
              </a:rPr>
              <a:t>हाथों</a:t>
            </a:r>
            <a:r>
              <a:rPr lang="en-US" sz="2800" dirty="0">
                <a:sym typeface="Open Sans"/>
              </a:rPr>
              <a:t> </a:t>
            </a:r>
            <a:r>
              <a:rPr lang="en-US" sz="2800" dirty="0" err="1">
                <a:sym typeface="Open Sans"/>
              </a:rPr>
              <a:t>और</a:t>
            </a:r>
            <a:r>
              <a:rPr lang="en-US" sz="2800" dirty="0">
                <a:sym typeface="Open Sans"/>
              </a:rPr>
              <a:t> </a:t>
            </a:r>
            <a:r>
              <a:rPr lang="en-US" sz="2800" dirty="0" err="1">
                <a:sym typeface="Open Sans"/>
              </a:rPr>
              <a:t>भुजाओं</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सुरक्षित</a:t>
            </a:r>
            <a:r>
              <a:rPr lang="en-US" sz="2800" dirty="0">
                <a:sym typeface="Open Sans"/>
              </a:rPr>
              <a:t> </a:t>
            </a:r>
            <a:r>
              <a:rPr lang="en-US" sz="2800" dirty="0" err="1">
                <a:sym typeface="Open Sans"/>
              </a:rPr>
              <a:t>रखें</a:t>
            </a:r>
            <a:r>
              <a:rPr lang="en-US" sz="2800" dirty="0">
                <a:sym typeface="Open Sans"/>
              </a:rPr>
              <a:t>।</a:t>
            </a:r>
            <a:endParaRPr sz="2800" dirty="0"/>
          </a:p>
          <a:p>
            <a:pPr marL="342900" lvl="0" indent="-342900" algn="l" rtl="0">
              <a:spcBef>
                <a:spcPts val="720"/>
              </a:spcBef>
              <a:spcAft>
                <a:spcPts val="0"/>
              </a:spcAft>
              <a:buClr>
                <a:schemeClr val="dk1"/>
              </a:buClr>
              <a:buSzPts val="3600"/>
              <a:buChar char="•"/>
            </a:pPr>
            <a:r>
              <a:rPr lang="en-US" sz="2800" dirty="0" err="1">
                <a:sym typeface="Open Sans"/>
              </a:rPr>
              <a:t>मरीजों</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वाहन</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शीघ्रतापूर्वक</a:t>
            </a:r>
            <a:r>
              <a:rPr lang="en-US" sz="2800" dirty="0">
                <a:sym typeface="Open Sans"/>
              </a:rPr>
              <a:t> </a:t>
            </a:r>
            <a:r>
              <a:rPr lang="en-US" sz="2800" dirty="0" err="1">
                <a:sym typeface="Open Sans"/>
              </a:rPr>
              <a:t>और</a:t>
            </a:r>
            <a:r>
              <a:rPr lang="en-US" sz="2800" dirty="0">
                <a:sym typeface="Open Sans"/>
              </a:rPr>
              <a:t> </a:t>
            </a:r>
            <a:r>
              <a:rPr lang="en-US" sz="2800" dirty="0" err="1">
                <a:sym typeface="Open Sans"/>
              </a:rPr>
              <a:t>सुरक्षित</a:t>
            </a:r>
            <a:r>
              <a:rPr lang="en-US" sz="2800" dirty="0">
                <a:sym typeface="Open Sans"/>
              </a:rPr>
              <a:t> </a:t>
            </a:r>
            <a:r>
              <a:rPr lang="en-US" sz="2800" dirty="0" err="1">
                <a:sym typeface="Open Sans"/>
              </a:rPr>
              <a:t>रूप</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दूर</a:t>
            </a:r>
            <a:r>
              <a:rPr lang="en-US" sz="2800" dirty="0">
                <a:sym typeface="Open Sans"/>
              </a:rPr>
              <a:t> </a:t>
            </a:r>
            <a:r>
              <a:rPr lang="en-US" sz="2800" dirty="0" err="1">
                <a:sym typeface="Open Sans"/>
              </a:rPr>
              <a:t>ले</a:t>
            </a:r>
            <a:r>
              <a:rPr lang="en-US" sz="2800" dirty="0">
                <a:sym typeface="Open Sans"/>
              </a:rPr>
              <a:t> </a:t>
            </a:r>
            <a:r>
              <a:rPr lang="en-US" sz="2800" dirty="0" err="1">
                <a:sym typeface="Open Sans"/>
              </a:rPr>
              <a:t>जाना</a:t>
            </a:r>
            <a:r>
              <a:rPr lang="en-US" sz="2800" dirty="0">
                <a:sym typeface="Open Sans"/>
              </a:rPr>
              <a:t> </a:t>
            </a:r>
            <a:r>
              <a:rPr lang="en-US" sz="2800" dirty="0" err="1">
                <a:sym typeface="Open Sans"/>
              </a:rPr>
              <a:t>असंभव</a:t>
            </a:r>
            <a:r>
              <a:rPr lang="en-US" sz="2800" dirty="0">
                <a:sym typeface="Open Sans"/>
              </a:rPr>
              <a:t> </a:t>
            </a:r>
            <a:r>
              <a:rPr lang="en-US" sz="2800" dirty="0" err="1">
                <a:sym typeface="Open Sans"/>
              </a:rPr>
              <a:t>हो</a:t>
            </a:r>
            <a:r>
              <a:rPr lang="en-US" sz="2800" dirty="0">
                <a:sym typeface="Open Sans"/>
              </a:rPr>
              <a:t> </a:t>
            </a:r>
            <a:r>
              <a:rPr lang="en-US" sz="2800" dirty="0" err="1">
                <a:sym typeface="Open Sans"/>
              </a:rPr>
              <a:t>सकता</a:t>
            </a:r>
            <a:r>
              <a:rPr lang="en-US" sz="2800" dirty="0">
                <a:sym typeface="Open Sans"/>
              </a:rPr>
              <a:t> </a:t>
            </a:r>
            <a:r>
              <a:rPr lang="en-US" sz="2800" dirty="0" err="1">
                <a:sym typeface="Open Sans"/>
              </a:rPr>
              <a:t>है</a:t>
            </a:r>
            <a:r>
              <a:rPr lang="en-US" sz="2800" dirty="0">
                <a:sym typeface="Open Sans"/>
              </a:rPr>
              <a:t>।</a:t>
            </a:r>
            <a:endParaRPr sz="2800" dirty="0"/>
          </a:p>
        </p:txBody>
      </p:sp>
      <p:pic>
        <p:nvPicPr>
          <p:cNvPr id="241" name="Google Shape;241;p29"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242" name="Google Shape;242;p29"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2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2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20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20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xEl>
                                              <p:pRg st="4" end="4"/>
                                            </p:txEl>
                                          </p:spTgt>
                                        </p:tgtEl>
                                        <p:attrNameLst>
                                          <p:attrName>style.visibility</p:attrName>
                                        </p:attrNameLst>
                                      </p:cBhvr>
                                      <p:to>
                                        <p:strVal val="visible"/>
                                      </p:to>
                                    </p:set>
                                    <p:animEffect transition="in" filter="fade">
                                      <p:cBhvr>
                                        <p:cTn id="27" dur="2000"/>
                                        <p:tgtEl>
                                          <p:spTgt spid="2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9600" y="1556792"/>
            <a:ext cx="5342384" cy="229026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Open Sans"/>
              <a:buNone/>
            </a:pPr>
            <a:r>
              <a:rPr lang="en-US" sz="4000" b="1">
                <a:solidFill>
                  <a:schemeClr val="accent6"/>
                </a:solidFill>
              </a:rPr>
              <a:t>गैर-आपातकालीन  मूव्स </a:t>
            </a:r>
            <a:br>
              <a:rPr lang="en-US" sz="4000" b="1">
                <a:solidFill>
                  <a:schemeClr val="accent6"/>
                </a:solidFill>
              </a:rPr>
            </a:br>
            <a:r>
              <a:rPr lang="en-US" sz="4000" b="1">
                <a:solidFill>
                  <a:schemeClr val="accent6"/>
                </a:solidFill>
              </a:rPr>
              <a:t>(Non emergency moves)</a:t>
            </a:r>
            <a:endParaRPr sz="4000" b="1">
              <a:solidFill>
                <a:schemeClr val="accent6"/>
              </a:solidFill>
            </a:endParaRPr>
          </a:p>
        </p:txBody>
      </p:sp>
      <p:sp>
        <p:nvSpPr>
          <p:cNvPr id="248" name="Google Shape;248;p30"/>
          <p:cNvSpPr txBox="1">
            <a:spLocks noGrp="1"/>
          </p:cNvSpPr>
          <p:nvPr>
            <p:ph type="body" idx="1"/>
          </p:nvPr>
        </p:nvSpPr>
        <p:spPr>
          <a:xfrm>
            <a:off x="5591944" y="836712"/>
            <a:ext cx="6120680" cy="60212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2800" dirty="0" err="1">
                <a:latin typeface="Open Sans"/>
                <a:ea typeface="Open Sans"/>
                <a:cs typeface="Open Sans"/>
                <a:sym typeface="Open Sans"/>
              </a:rPr>
              <a:t>जहां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जीवन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तत्काल</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कोई</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खतरा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नहीं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वहां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रोगी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परिवहन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लिए</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तैयार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स्थानांतरित</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जाना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चाहिए</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और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वह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भी</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गैर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आपातकालीन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तरीके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a:t>
            </a:r>
            <a:r>
              <a:rPr lang="en-US" sz="2800" dirty="0">
                <a:latin typeface="Open Sans"/>
                <a:ea typeface="Open Sans"/>
                <a:cs typeface="Open Sans"/>
                <a:sym typeface="Open Sans"/>
              </a:rPr>
              <a:t>  ।</a:t>
            </a:r>
            <a:endParaRPr sz="2800" dirty="0"/>
          </a:p>
          <a:p>
            <a:pPr marL="342900" lvl="0" indent="-342900" algn="l" rtl="0">
              <a:spcBef>
                <a:spcPts val="720"/>
              </a:spcBef>
              <a:spcAft>
                <a:spcPts val="0"/>
              </a:spcAft>
              <a:buClr>
                <a:schemeClr val="dk1"/>
              </a:buClr>
              <a:buSzPts val="3600"/>
              <a:buChar char="•"/>
            </a:pPr>
            <a:r>
              <a:rPr lang="en-US" sz="2800" dirty="0" err="1">
                <a:latin typeface="Open Sans"/>
                <a:ea typeface="Open Sans"/>
                <a:cs typeface="Open Sans"/>
                <a:sym typeface="Open Sans"/>
              </a:rPr>
              <a:t>घटनास्थल</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तरह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मूल्यांकन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और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पहले</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मरीज</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इलाज</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a:t>
            </a:r>
            <a:r>
              <a:rPr lang="en-US" sz="2800" dirty="0">
                <a:latin typeface="Open Sans"/>
                <a:ea typeface="Open Sans"/>
                <a:cs typeface="Open Sans"/>
                <a:sym typeface="Open Sans"/>
              </a:rPr>
              <a:t>।</a:t>
            </a:r>
            <a:endParaRPr sz="2800" dirty="0"/>
          </a:p>
          <a:p>
            <a:pPr marL="342900" lvl="0" indent="-342900" algn="l" rtl="0">
              <a:spcBef>
                <a:spcPts val="720"/>
              </a:spcBef>
              <a:spcAft>
                <a:spcPts val="0"/>
              </a:spcAft>
              <a:buClr>
                <a:schemeClr val="dk1"/>
              </a:buClr>
              <a:buSzPts val="3600"/>
              <a:buChar char="•"/>
            </a:pPr>
            <a:r>
              <a:rPr lang="en-US" sz="2800" dirty="0" err="1">
                <a:latin typeface="Open Sans"/>
                <a:ea typeface="Open Sans"/>
                <a:cs typeface="Open Sans"/>
                <a:sym typeface="Open Sans"/>
              </a:rPr>
              <a:t>अतिरिक्त</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चोट</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बचाव</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और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रोगी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असुविधा</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और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दर्द</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पहुँचाने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बचने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प्रयास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a:t>
            </a:r>
            <a:r>
              <a:rPr lang="en-US" sz="2800" dirty="0">
                <a:latin typeface="Open Sans"/>
                <a:ea typeface="Open Sans"/>
                <a:cs typeface="Open Sans"/>
                <a:sym typeface="Open Sans"/>
              </a:rPr>
              <a:t>।</a:t>
            </a:r>
            <a:endParaRPr sz="2800" dirty="0"/>
          </a:p>
        </p:txBody>
      </p:sp>
      <p:pic>
        <p:nvPicPr>
          <p:cNvPr id="249" name="Google Shape;249;p30"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250" name="Google Shape;250;p30"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body" idx="1"/>
          </p:nvPr>
        </p:nvSpPr>
        <p:spPr>
          <a:xfrm>
            <a:off x="5807968" y="908721"/>
            <a:ext cx="5774432" cy="547260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spcBef>
                <a:spcPts val="0"/>
              </a:spcBef>
              <a:spcAft>
                <a:spcPts val="0"/>
              </a:spcAft>
              <a:buClr>
                <a:schemeClr val="dk1"/>
              </a:buClr>
              <a:buSzPts val="3600"/>
              <a:buChar char="•"/>
            </a:pPr>
            <a:r>
              <a:rPr lang="en-US" sz="3600">
                <a:latin typeface="Open Sans"/>
                <a:ea typeface="Open Sans"/>
                <a:cs typeface="Open Sans"/>
                <a:sym typeface="Open Sans"/>
              </a:rPr>
              <a:t>गैर-आपातकालीन स्थानांतरणों के लिए आमतौर पर न्यूनतम उपकरणों की आवश्यकता होती है। हालाँकि, यदि आपको   रीढ़ की हड्डी में चोट का संदेह हो, तो रोगी को स्थानांतरित करने से पहले रीढ़ की उचित स्थिरता सुनिश्चित करे I</a:t>
            </a:r>
            <a:endParaRPr sz="3600">
              <a:latin typeface="Open Sans"/>
              <a:ea typeface="Open Sans"/>
              <a:cs typeface="Open Sans"/>
              <a:sym typeface="Open Sans"/>
            </a:endParaRPr>
          </a:p>
          <a:p>
            <a:pPr marL="342900" lvl="0" indent="-342900" algn="l" rtl="0">
              <a:spcBef>
                <a:spcPts val="720"/>
              </a:spcBef>
              <a:spcAft>
                <a:spcPts val="0"/>
              </a:spcAft>
              <a:buClr>
                <a:schemeClr val="dk1"/>
              </a:buClr>
              <a:buSzPts val="3600"/>
              <a:buChar char="•"/>
            </a:pPr>
            <a:r>
              <a:rPr lang="en-US" sz="3600">
                <a:latin typeface="Open Sans"/>
                <a:ea typeface="Open Sans"/>
                <a:cs typeface="Open Sans"/>
                <a:sym typeface="Open Sans"/>
              </a:rPr>
              <a:t>अक्सर रोगी को ले जाने वाले उपकरणों का उपयोग किया जा सकता है।</a:t>
            </a:r>
            <a:endParaRPr/>
          </a:p>
        </p:txBody>
      </p:sp>
      <p:sp>
        <p:nvSpPr>
          <p:cNvPr id="256" name="Google Shape;256;p31"/>
          <p:cNvSpPr txBox="1">
            <a:spLocks noGrp="1"/>
          </p:cNvSpPr>
          <p:nvPr>
            <p:ph type="title"/>
          </p:nvPr>
        </p:nvSpPr>
        <p:spPr>
          <a:xfrm>
            <a:off x="25422" y="1873323"/>
            <a:ext cx="5494514"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6"/>
              </a:buClr>
              <a:buSzPct val="100000"/>
              <a:buFont typeface="Open Sans"/>
              <a:buNone/>
            </a:pPr>
            <a:r>
              <a:rPr lang="en-US" sz="4000" b="1">
                <a:solidFill>
                  <a:schemeClr val="accent6"/>
                </a:solidFill>
              </a:rPr>
              <a:t>गैर-आपातकालीन  मूव्स </a:t>
            </a:r>
            <a:br>
              <a:rPr lang="en-US" sz="4000" b="1">
                <a:solidFill>
                  <a:schemeClr val="accent6"/>
                </a:solidFill>
              </a:rPr>
            </a:br>
            <a:r>
              <a:rPr lang="en-US" sz="4000" b="1">
                <a:solidFill>
                  <a:schemeClr val="accent6"/>
                </a:solidFill>
              </a:rPr>
              <a:t>(Non emergency moves)</a:t>
            </a:r>
            <a:endParaRPr/>
          </a:p>
        </p:txBody>
      </p:sp>
      <p:pic>
        <p:nvPicPr>
          <p:cNvPr id="257" name="Google Shape;257;p31"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258" name="Google Shape;258;p31"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20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2000"/>
                                        <p:tgtEl>
                                          <p:spTgt spid="2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407368" y="1565920"/>
            <a:ext cx="476632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ts val="4000"/>
              <a:buFont typeface="Open Sans"/>
              <a:buNone/>
            </a:pPr>
            <a:r>
              <a:rPr lang="en-US" sz="4000" b="1">
                <a:solidFill>
                  <a:schemeClr val="accent6"/>
                </a:solidFill>
              </a:rPr>
              <a:t>उद्देश्य</a:t>
            </a:r>
            <a:endParaRPr sz="4000">
              <a:solidFill>
                <a:schemeClr val="accent6"/>
              </a:solidFill>
            </a:endParaRPr>
          </a:p>
        </p:txBody>
      </p:sp>
      <p:sp>
        <p:nvSpPr>
          <p:cNvPr id="107" name="Google Shape;107;p14"/>
          <p:cNvSpPr txBox="1">
            <a:spLocks noGrp="1"/>
          </p:cNvSpPr>
          <p:nvPr>
            <p:ph type="body" idx="1"/>
          </p:nvPr>
        </p:nvSpPr>
        <p:spPr>
          <a:xfrm>
            <a:off x="5159896" y="836712"/>
            <a:ext cx="6624736" cy="54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None/>
            </a:pPr>
            <a:r>
              <a:rPr lang="en-US" sz="2800" b="1">
                <a:latin typeface="Open Sans"/>
                <a:ea typeface="Open Sans"/>
                <a:cs typeface="Open Sans"/>
                <a:sym typeface="Open Sans"/>
              </a:rPr>
              <a:t>इस पाठ के पूरा होने पर आप निम्नलिखित कार्य करने में सक्षम होंगे:</a:t>
            </a:r>
            <a:endParaRPr/>
          </a:p>
          <a:p>
            <a:pPr marL="342900" lvl="0" indent="-342900" algn="just" rtl="0">
              <a:spcBef>
                <a:spcPts val="560"/>
              </a:spcBef>
              <a:spcAft>
                <a:spcPts val="0"/>
              </a:spcAft>
              <a:buClr>
                <a:schemeClr val="dk1"/>
              </a:buClr>
              <a:buSzPts val="2800"/>
              <a:buChar char="•"/>
            </a:pPr>
            <a:r>
              <a:rPr lang="en-US" sz="2800">
                <a:latin typeface="Times New Roman"/>
                <a:ea typeface="Times New Roman"/>
                <a:cs typeface="Times New Roman"/>
                <a:sym typeface="Times New Roman"/>
              </a:rPr>
              <a:t>किसी</a:t>
            </a:r>
            <a:r>
              <a:rPr lang="en-US" sz="2800"/>
              <a:t> </a:t>
            </a:r>
            <a:r>
              <a:rPr lang="en-US" sz="2800">
                <a:latin typeface="Times New Roman"/>
                <a:ea typeface="Times New Roman"/>
                <a:cs typeface="Times New Roman"/>
                <a:sym typeface="Times New Roman"/>
              </a:rPr>
              <a:t>मरीज</a:t>
            </a:r>
            <a:r>
              <a:rPr lang="en-US" sz="2800"/>
              <a:t> </a:t>
            </a:r>
            <a:r>
              <a:rPr lang="en-US" sz="2800">
                <a:latin typeface="Times New Roman"/>
                <a:ea typeface="Times New Roman"/>
                <a:cs typeface="Times New Roman"/>
                <a:sym typeface="Times New Roman"/>
              </a:rPr>
              <a:t>को</a:t>
            </a:r>
            <a:r>
              <a:rPr lang="en-US" sz="2800"/>
              <a:t> </a:t>
            </a:r>
            <a:r>
              <a:rPr lang="en-US" sz="2800">
                <a:latin typeface="Times New Roman"/>
                <a:ea typeface="Times New Roman"/>
                <a:cs typeface="Times New Roman"/>
                <a:sym typeface="Times New Roman"/>
              </a:rPr>
              <a:t>उठाने</a:t>
            </a:r>
            <a:r>
              <a:rPr lang="en-US" sz="2800"/>
              <a:t> और </a:t>
            </a:r>
            <a:r>
              <a:rPr lang="en-US" sz="2800">
                <a:latin typeface="Times New Roman"/>
                <a:ea typeface="Times New Roman"/>
                <a:cs typeface="Times New Roman"/>
                <a:sym typeface="Times New Roman"/>
              </a:rPr>
              <a:t>स्थानांतरित</a:t>
            </a:r>
            <a:r>
              <a:rPr lang="en-US" sz="2800"/>
              <a:t> </a:t>
            </a:r>
            <a:r>
              <a:rPr lang="en-US" sz="2800">
                <a:latin typeface="Times New Roman"/>
                <a:ea typeface="Times New Roman"/>
                <a:cs typeface="Times New Roman"/>
                <a:sym typeface="Times New Roman"/>
              </a:rPr>
              <a:t>करने</a:t>
            </a:r>
            <a:r>
              <a:rPr lang="en-US" sz="2800"/>
              <a:t> </a:t>
            </a:r>
            <a:r>
              <a:rPr lang="en-US" sz="2800">
                <a:latin typeface="Times New Roman"/>
                <a:ea typeface="Times New Roman"/>
                <a:cs typeface="Times New Roman"/>
                <a:sym typeface="Times New Roman"/>
              </a:rPr>
              <a:t>के</a:t>
            </a:r>
            <a:r>
              <a:rPr lang="en-US" sz="2800"/>
              <a:t> </a:t>
            </a:r>
            <a:r>
              <a:rPr lang="en-US" sz="2800">
                <a:latin typeface="Times New Roman"/>
                <a:ea typeface="Times New Roman"/>
                <a:cs typeface="Times New Roman"/>
                <a:sym typeface="Times New Roman"/>
              </a:rPr>
              <a:t>लिए</a:t>
            </a:r>
            <a:r>
              <a:rPr lang="en-US" sz="2800"/>
              <a:t> </a:t>
            </a:r>
            <a:r>
              <a:rPr lang="en-US" sz="2800">
                <a:latin typeface="Times New Roman"/>
                <a:ea typeface="Times New Roman"/>
                <a:cs typeface="Times New Roman"/>
                <a:sym typeface="Times New Roman"/>
              </a:rPr>
              <a:t>तीन</a:t>
            </a:r>
            <a:r>
              <a:rPr lang="en-US" sz="2800"/>
              <a:t> </a:t>
            </a:r>
            <a:r>
              <a:rPr lang="en-US" sz="2800">
                <a:latin typeface="Times New Roman"/>
                <a:ea typeface="Times New Roman"/>
                <a:cs typeface="Times New Roman"/>
                <a:sym typeface="Times New Roman"/>
              </a:rPr>
              <a:t>आपातकालीन</a:t>
            </a:r>
            <a:r>
              <a:rPr lang="en-US" sz="2800"/>
              <a:t> </a:t>
            </a:r>
            <a:r>
              <a:rPr lang="en-US" sz="2800">
                <a:latin typeface="Times New Roman"/>
                <a:ea typeface="Times New Roman"/>
                <a:cs typeface="Times New Roman"/>
                <a:sym typeface="Times New Roman"/>
              </a:rPr>
              <a:t>तरीकों</a:t>
            </a:r>
            <a:r>
              <a:rPr lang="en-US" sz="2800"/>
              <a:t> और </a:t>
            </a:r>
            <a:r>
              <a:rPr lang="en-US" sz="2800">
                <a:latin typeface="Times New Roman"/>
                <a:ea typeface="Times New Roman"/>
                <a:cs typeface="Times New Roman"/>
                <a:sym typeface="Times New Roman"/>
              </a:rPr>
              <a:t>दो</a:t>
            </a:r>
            <a:r>
              <a:rPr lang="en-US" sz="2800"/>
              <a:t> गैर-आपातकालीन तरीकों  </a:t>
            </a:r>
            <a:r>
              <a:rPr lang="en-US" sz="2800">
                <a:latin typeface="Times New Roman"/>
                <a:ea typeface="Times New Roman"/>
                <a:cs typeface="Times New Roman"/>
                <a:sym typeface="Times New Roman"/>
              </a:rPr>
              <a:t>की</a:t>
            </a:r>
            <a:r>
              <a:rPr lang="en-US" sz="2800"/>
              <a:t> </a:t>
            </a:r>
            <a:r>
              <a:rPr lang="en-US" sz="2800">
                <a:latin typeface="Times New Roman"/>
                <a:ea typeface="Times New Roman"/>
                <a:cs typeface="Times New Roman"/>
                <a:sym typeface="Times New Roman"/>
              </a:rPr>
              <a:t>सूची</a:t>
            </a:r>
            <a:r>
              <a:rPr lang="en-US" sz="2800"/>
              <a:t> </a:t>
            </a:r>
            <a:r>
              <a:rPr lang="en-US" sz="2800">
                <a:latin typeface="Times New Roman"/>
                <a:ea typeface="Times New Roman"/>
                <a:cs typeface="Times New Roman"/>
                <a:sym typeface="Times New Roman"/>
              </a:rPr>
              <a:t>बना</a:t>
            </a:r>
            <a:r>
              <a:rPr lang="en-US" sz="2800"/>
              <a:t>ना </a:t>
            </a:r>
            <a:r>
              <a:rPr lang="en-US" sz="2800">
                <a:latin typeface="Times New Roman"/>
                <a:ea typeface="Times New Roman"/>
                <a:cs typeface="Times New Roman"/>
                <a:sym typeface="Times New Roman"/>
              </a:rPr>
              <a:t>।</a:t>
            </a:r>
            <a:endParaRPr/>
          </a:p>
          <a:p>
            <a:pPr marL="342900" lvl="0" indent="-342900" algn="just" rtl="0">
              <a:spcBef>
                <a:spcPts val="560"/>
              </a:spcBef>
              <a:spcAft>
                <a:spcPts val="0"/>
              </a:spcAft>
              <a:buClr>
                <a:schemeClr val="dk1"/>
              </a:buClr>
              <a:buSzPts val="2800"/>
              <a:buChar char="•"/>
            </a:pPr>
            <a:r>
              <a:rPr lang="en-US" sz="2800">
                <a:latin typeface="Open Sans"/>
                <a:ea typeface="Open Sans"/>
                <a:cs typeface="Open Sans"/>
                <a:sym typeface="Open Sans"/>
              </a:rPr>
              <a:t>बैकबोर्ड का उपयोग करके रोगी को स्थिर करने और ले जाने के  तकनीकों का प्रदर्शन करना ।</a:t>
            </a:r>
            <a:endParaRPr/>
          </a:p>
          <a:p>
            <a:pPr marL="342900" lvl="0" indent="-342900" algn="just" rtl="0">
              <a:spcBef>
                <a:spcPts val="560"/>
              </a:spcBef>
              <a:spcAft>
                <a:spcPts val="0"/>
              </a:spcAft>
              <a:buClr>
                <a:schemeClr val="dk1"/>
              </a:buClr>
              <a:buSzPts val="2800"/>
              <a:buChar char="•"/>
            </a:pPr>
            <a:r>
              <a:rPr lang="en-US" sz="2800">
                <a:latin typeface="Open Sans"/>
                <a:ea typeface="Open Sans"/>
                <a:cs typeface="Open Sans"/>
                <a:sym typeface="Open Sans"/>
              </a:rPr>
              <a:t>ऐसी पांच स्थितियों के उदाहरण देना  जिनमें आपको किसी मरीज के साथ आपातकालीन  मूव करने की जरुरत हो सकती है |</a:t>
            </a:r>
            <a:endParaRPr sz="2800">
              <a:latin typeface="Open Sans"/>
              <a:ea typeface="Open Sans"/>
              <a:cs typeface="Open Sans"/>
              <a:sym typeface="Open Sans"/>
            </a:endParaRPr>
          </a:p>
          <a:p>
            <a:pPr marL="342900" lvl="0" indent="-342900" algn="l" rtl="0">
              <a:spcBef>
                <a:spcPts val="640"/>
              </a:spcBef>
              <a:spcAft>
                <a:spcPts val="0"/>
              </a:spcAft>
              <a:buClr>
                <a:schemeClr val="dk1"/>
              </a:buClr>
              <a:buSzPts val="3200"/>
              <a:buNone/>
            </a:pPr>
            <a:endParaRPr>
              <a:latin typeface="Open Sans"/>
              <a:ea typeface="Open Sans"/>
              <a:cs typeface="Open Sans"/>
              <a:sym typeface="Open Sans"/>
            </a:endParaRPr>
          </a:p>
        </p:txBody>
      </p:sp>
      <p:pic>
        <p:nvPicPr>
          <p:cNvPr id="108" name="Google Shape;108;p14" descr="http://us.123rf.com/450wm/ahasoft2000/ahasoft20001509/ahasoft2000150900781/45478076-patient-stretcher-vector-icon-style-is-bicolor-flat-symbol-blue-and-gray-colors-rounded-angles-white.jpg?ver=6"/>
          <p:cNvPicPr preferRelativeResize="0"/>
          <p:nvPr/>
        </p:nvPicPr>
        <p:blipFill rotWithShape="1">
          <a:blip r:embed="rId3">
            <a:alphaModFix/>
          </a:blip>
          <a:srcRect t="19231" b="19229"/>
          <a:stretch/>
        </p:blipFill>
        <p:spPr>
          <a:xfrm>
            <a:off x="1487488" y="4365104"/>
            <a:ext cx="1905000" cy="1172308"/>
          </a:xfrm>
          <a:prstGeom prst="rect">
            <a:avLst/>
          </a:prstGeom>
          <a:noFill/>
          <a:ln>
            <a:noFill/>
          </a:ln>
        </p:spPr>
      </p:pic>
      <p:pic>
        <p:nvPicPr>
          <p:cNvPr id="109" name="Google Shape;109;p14"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110" name="Google Shape;110;p14"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20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20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2000"/>
                                        <p:tgtEl>
                                          <p:spTgt spid="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xEl>
                                              <p:pRg st="3" end="3"/>
                                            </p:txEl>
                                          </p:spTgt>
                                        </p:tgtEl>
                                        <p:attrNameLst>
                                          <p:attrName>style.visibility</p:attrName>
                                        </p:attrNameLst>
                                      </p:cBhvr>
                                      <p:to>
                                        <p:strVal val="visible"/>
                                      </p:to>
                                    </p:set>
                                    <p:animEffect transition="in" filter="fade">
                                      <p:cBhvr>
                                        <p:cTn id="22" dur="2000"/>
                                        <p:tgtEl>
                                          <p:spTgt spid="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xEl>
                                              <p:pRg st="4" end="4"/>
                                            </p:txEl>
                                          </p:spTgt>
                                        </p:tgtEl>
                                        <p:attrNameLst>
                                          <p:attrName>style.visibility</p:attrName>
                                        </p:attrNameLst>
                                      </p:cBhvr>
                                      <p:to>
                                        <p:strVal val="visible"/>
                                      </p:to>
                                    </p:set>
                                    <p:animEffect transition="in" filter="fade">
                                      <p:cBhvr>
                                        <p:cTn id="27" dur="2000"/>
                                        <p:tgtEl>
                                          <p:spTgt spid="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08"/>
                                        </p:tgtEl>
                                        <p:attrNameLst>
                                          <p:attrName>ppt_y</p:attrName>
                                        </p:attrNameLst>
                                      </p:cBhvr>
                                      <p:tavLst>
                                        <p:tav tm="0">
                                          <p:val>
                                            <p:strVal val="#ppt_y"/>
                                          </p:val>
                                        </p:tav>
                                        <p:tav tm="100000">
                                          <p:val>
                                            <p:strVal val="#ppt_y+1"/>
                                          </p:val>
                                        </p:tav>
                                      </p:tavLst>
                                    </p:anim>
                                    <p:set>
                                      <p:cBhvr>
                                        <p:cTn id="32" dur="1" fill="hold">
                                          <p:stCondLst>
                                            <p:cond delay="500"/>
                                          </p:stCondLst>
                                        </p:cTn>
                                        <p:tgtEl>
                                          <p:spTgt spid="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609600" y="1421904"/>
            <a:ext cx="5918448"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6"/>
              </a:buClr>
              <a:buSzPts val="4000"/>
              <a:buFont typeface="Open Sans"/>
              <a:buNone/>
            </a:pPr>
            <a:r>
              <a:rPr lang="en-US" sz="4000" b="1">
                <a:solidFill>
                  <a:schemeClr val="accent6"/>
                </a:solidFill>
              </a:rPr>
              <a:t>डायरेक्ट-ग्राउंड /</a:t>
            </a:r>
            <a:br>
              <a:rPr lang="en-US" sz="4000" b="1">
                <a:solidFill>
                  <a:schemeClr val="accent6"/>
                </a:solidFill>
              </a:rPr>
            </a:br>
            <a:r>
              <a:rPr lang="en-US" sz="4000" b="1">
                <a:solidFill>
                  <a:schemeClr val="accent6"/>
                </a:solidFill>
              </a:rPr>
              <a:t>बेड लिफ्ट</a:t>
            </a:r>
            <a:endParaRPr sz="4000">
              <a:solidFill>
                <a:schemeClr val="accent6"/>
              </a:solidFill>
            </a:endParaRPr>
          </a:p>
        </p:txBody>
      </p:sp>
      <p:sp>
        <p:nvSpPr>
          <p:cNvPr id="264" name="Google Shape;264;p32"/>
          <p:cNvSpPr txBox="1">
            <a:spLocks noGrp="1"/>
          </p:cNvSpPr>
          <p:nvPr>
            <p:ph type="body" idx="1"/>
          </p:nvPr>
        </p:nvSpPr>
        <p:spPr>
          <a:xfrm>
            <a:off x="6528048" y="1421905"/>
            <a:ext cx="5054352" cy="503143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4000"/>
              <a:buNone/>
            </a:pPr>
            <a:r>
              <a:rPr lang="en-US" sz="2800" dirty="0">
                <a:latin typeface="Open Sans"/>
                <a:ea typeface="Open Sans"/>
                <a:cs typeface="Open Sans"/>
                <a:sym typeface="Open Sans"/>
              </a:rPr>
              <a:t>      </a:t>
            </a:r>
            <a:r>
              <a:rPr lang="en-US" sz="2800" dirty="0" err="1">
                <a:latin typeface="Open Sans"/>
                <a:ea typeface="Open Sans"/>
                <a:cs typeface="Open Sans"/>
                <a:sym typeface="Open Sans"/>
              </a:rPr>
              <a:t>यह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कदम</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कठिन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यदि</a:t>
            </a:r>
            <a:r>
              <a:rPr lang="en-US" sz="2800" dirty="0">
                <a:latin typeface="Open Sans"/>
                <a:ea typeface="Open Sans"/>
                <a:cs typeface="Open Sans"/>
                <a:sym typeface="Open Sans"/>
              </a:rPr>
              <a:t> </a:t>
            </a:r>
            <a:endParaRPr sz="2800" dirty="0">
              <a:latin typeface="Open Sans"/>
              <a:ea typeface="Open Sans"/>
              <a:cs typeface="Open Sans"/>
              <a:sym typeface="Open Sans"/>
            </a:endParaRPr>
          </a:p>
          <a:p>
            <a:pPr marL="342900" lvl="0" indent="-342900" algn="l" rtl="0">
              <a:spcBef>
                <a:spcPts val="800"/>
              </a:spcBef>
              <a:spcAft>
                <a:spcPts val="0"/>
              </a:spcAft>
              <a:buClr>
                <a:schemeClr val="dk1"/>
              </a:buClr>
              <a:buSzPts val="4000"/>
              <a:buChar char="•"/>
            </a:pPr>
            <a:r>
              <a:rPr lang="en-US" sz="2800" dirty="0">
                <a:latin typeface="Open Sans"/>
                <a:ea typeface="Open Sans"/>
                <a:cs typeface="Open Sans"/>
                <a:sym typeface="Open Sans"/>
              </a:rPr>
              <a:t> </a:t>
            </a:r>
            <a:r>
              <a:rPr lang="en-US" sz="2800" dirty="0" err="1">
                <a:latin typeface="Open Sans"/>
                <a:ea typeface="Open Sans"/>
                <a:cs typeface="Open Sans"/>
                <a:sym typeface="Open Sans"/>
              </a:rPr>
              <a:t>रोगी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वजन</a:t>
            </a:r>
            <a:r>
              <a:rPr lang="en-US" sz="2800" dirty="0">
                <a:latin typeface="Open Sans"/>
                <a:ea typeface="Open Sans"/>
                <a:cs typeface="Open Sans"/>
                <a:sym typeface="Open Sans"/>
              </a:rPr>
              <a:t> 80 </a:t>
            </a:r>
            <a:r>
              <a:rPr lang="en-US" sz="2800" dirty="0" err="1">
                <a:latin typeface="Open Sans"/>
                <a:ea typeface="Open Sans"/>
                <a:cs typeface="Open Sans"/>
                <a:sym typeface="Open Sans"/>
              </a:rPr>
              <a:t>किलोग्राम</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अधिक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a:t>
            </a:r>
            <a:r>
              <a:rPr lang="en-US" sz="2800" dirty="0">
                <a:latin typeface="Open Sans"/>
                <a:ea typeface="Open Sans"/>
                <a:cs typeface="Open Sans"/>
                <a:sym typeface="Open Sans"/>
              </a:rPr>
              <a:t>।</a:t>
            </a:r>
            <a:endParaRPr sz="2800" dirty="0"/>
          </a:p>
          <a:p>
            <a:pPr marL="342900" lvl="0" indent="-342900" algn="l" rtl="0">
              <a:spcBef>
                <a:spcPts val="800"/>
              </a:spcBef>
              <a:spcAft>
                <a:spcPts val="0"/>
              </a:spcAft>
              <a:buClr>
                <a:schemeClr val="dk1"/>
              </a:buClr>
              <a:buSzPts val="4000"/>
              <a:buChar char="•"/>
            </a:pPr>
            <a:r>
              <a:rPr lang="en-US" sz="2800" dirty="0" err="1">
                <a:latin typeface="Open Sans"/>
                <a:ea typeface="Open Sans"/>
                <a:cs typeface="Open Sans"/>
                <a:sym typeface="Open Sans"/>
              </a:rPr>
              <a:t>रोगी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जमीन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अन्य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निचली</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सतह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a:t>
            </a:r>
            <a:r>
              <a:rPr lang="en-US" sz="2800" dirty="0">
                <a:latin typeface="Open Sans"/>
                <a:ea typeface="Open Sans"/>
                <a:cs typeface="Open Sans"/>
                <a:sym typeface="Open Sans"/>
              </a:rPr>
              <a:t>।</a:t>
            </a:r>
            <a:endParaRPr sz="2800" dirty="0"/>
          </a:p>
          <a:p>
            <a:pPr marL="342900" lvl="0" indent="-342900" algn="l" rtl="0">
              <a:spcBef>
                <a:spcPts val="800"/>
              </a:spcBef>
              <a:spcAft>
                <a:spcPts val="0"/>
              </a:spcAft>
              <a:buClr>
                <a:schemeClr val="dk1"/>
              </a:buClr>
              <a:buSzPts val="4000"/>
              <a:buChar char="•"/>
            </a:pPr>
            <a:r>
              <a:rPr lang="en-US" sz="2800" dirty="0" err="1">
                <a:latin typeface="Open Sans"/>
                <a:ea typeface="Open Sans"/>
                <a:cs typeface="Open Sans"/>
                <a:sym typeface="Open Sans"/>
              </a:rPr>
              <a:t>रोगी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असहयोगी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कम</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कम</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लोगों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आवश्यकता</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a:t>
            </a:r>
            <a:r>
              <a:rPr lang="en-US" sz="2800" dirty="0">
                <a:latin typeface="Open Sans"/>
                <a:ea typeface="Open Sans"/>
                <a:cs typeface="Open Sans"/>
                <a:sym typeface="Open Sans"/>
              </a:rPr>
              <a:t>।</a:t>
            </a:r>
            <a:endParaRPr sz="2800" dirty="0"/>
          </a:p>
        </p:txBody>
      </p:sp>
      <p:pic>
        <p:nvPicPr>
          <p:cNvPr id="265" name="Google Shape;265;p32" descr="http://nursekey.com/wp-content/uploads/2016/10/B9780702031526000270_f27-04-9780702031526.jpg"/>
          <p:cNvPicPr preferRelativeResize="0"/>
          <p:nvPr/>
        </p:nvPicPr>
        <p:blipFill rotWithShape="1">
          <a:blip r:embed="rId3">
            <a:alphaModFix/>
          </a:blip>
          <a:srcRect/>
          <a:stretch/>
        </p:blipFill>
        <p:spPr>
          <a:xfrm>
            <a:off x="1055440" y="3645024"/>
            <a:ext cx="2895600" cy="1493222"/>
          </a:xfrm>
          <a:prstGeom prst="rect">
            <a:avLst/>
          </a:prstGeom>
          <a:noFill/>
          <a:ln>
            <a:noFill/>
          </a:ln>
        </p:spPr>
      </p:pic>
      <p:pic>
        <p:nvPicPr>
          <p:cNvPr id="266" name="Google Shape;266;p32"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267" name="Google Shape;267;p32"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157941" y="2285189"/>
            <a:ext cx="5198368"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ct val="100000"/>
              <a:buFont typeface="Open Sans"/>
              <a:buNone/>
            </a:pPr>
            <a:r>
              <a:rPr lang="en-US" sz="4000" b="1">
                <a:solidFill>
                  <a:schemeClr val="accent6"/>
                </a:solidFill>
              </a:rPr>
              <a:t> अंग उठाने की तकनीक</a:t>
            </a:r>
            <a:br>
              <a:rPr lang="en-US" sz="4000" b="1">
                <a:solidFill>
                  <a:schemeClr val="accent6"/>
                </a:solidFill>
              </a:rPr>
            </a:br>
            <a:r>
              <a:rPr lang="en-US" sz="4000" b="1">
                <a:solidFill>
                  <a:schemeClr val="accent6"/>
                </a:solidFill>
              </a:rPr>
              <a:t>( EXTREMITY LIFT)</a:t>
            </a:r>
            <a:endParaRPr sz="4000">
              <a:solidFill>
                <a:schemeClr val="accent6"/>
              </a:solidFill>
            </a:endParaRPr>
          </a:p>
        </p:txBody>
      </p:sp>
      <p:sp>
        <p:nvSpPr>
          <p:cNvPr id="273" name="Google Shape;273;p33"/>
          <p:cNvSpPr txBox="1">
            <a:spLocks noGrp="1"/>
          </p:cNvSpPr>
          <p:nvPr>
            <p:ph type="body" idx="1"/>
          </p:nvPr>
        </p:nvSpPr>
        <p:spPr>
          <a:xfrm>
            <a:off x="5447928" y="908721"/>
            <a:ext cx="6134472" cy="5217444"/>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50000"/>
              </a:lnSpc>
              <a:spcBef>
                <a:spcPts val="0"/>
              </a:spcBef>
              <a:spcAft>
                <a:spcPts val="0"/>
              </a:spcAft>
              <a:buClr>
                <a:schemeClr val="dk1"/>
              </a:buClr>
              <a:buSzPts val="3600"/>
              <a:buChar char="•"/>
            </a:pPr>
            <a:r>
              <a:rPr lang="en-US" sz="3600">
                <a:latin typeface="Open Sans"/>
                <a:ea typeface="Open Sans"/>
                <a:cs typeface="Open Sans"/>
                <a:sym typeface="Open Sans"/>
              </a:rPr>
              <a:t>आमतौर पर इसका उपयोग मरीजों को कुर्सी या बिस्तर से स्ट्रेचर या फर्श पर ले जाने के लिए किया जाता है।</a:t>
            </a:r>
            <a:endParaRPr/>
          </a:p>
          <a:p>
            <a:pPr marL="342900" lvl="0" indent="-342900" algn="just" rtl="0">
              <a:lnSpc>
                <a:spcPct val="150000"/>
              </a:lnSpc>
              <a:spcBef>
                <a:spcPts val="720"/>
              </a:spcBef>
              <a:spcAft>
                <a:spcPts val="0"/>
              </a:spcAft>
              <a:buClr>
                <a:schemeClr val="dk1"/>
              </a:buClr>
              <a:buSzPts val="3600"/>
              <a:buChar char="•"/>
            </a:pPr>
            <a:r>
              <a:rPr lang="en-US" sz="3600">
                <a:latin typeface="Open Sans"/>
                <a:ea typeface="Open Sans"/>
                <a:cs typeface="Open Sans"/>
                <a:sym typeface="Open Sans"/>
              </a:rPr>
              <a:t>रोगी के अंगों में चोट होने की स्थिति में इस तकनीक प्रयोग न करें।</a:t>
            </a:r>
            <a:endParaRPr/>
          </a:p>
        </p:txBody>
      </p:sp>
      <p:pic>
        <p:nvPicPr>
          <p:cNvPr id="274" name="Google Shape;274;p33"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275" name="Google Shape;275;p33"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title"/>
          </p:nvPr>
        </p:nvSpPr>
        <p:spPr>
          <a:xfrm>
            <a:off x="407368" y="1997968"/>
            <a:ext cx="5097516"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6"/>
              </a:buClr>
              <a:buSzPct val="100000"/>
              <a:buFont typeface="Open Sans"/>
              <a:buNone/>
            </a:pPr>
            <a:r>
              <a:rPr lang="en-US" sz="4000" b="1">
                <a:solidFill>
                  <a:schemeClr val="accent6"/>
                </a:solidFill>
              </a:rPr>
              <a:t>क्या मरीज़ में सदमे के लक्षण दिख रहे हैं?</a:t>
            </a:r>
            <a:endParaRPr sz="4000" b="1">
              <a:solidFill>
                <a:schemeClr val="accent6"/>
              </a:solidFill>
            </a:endParaRPr>
          </a:p>
        </p:txBody>
      </p:sp>
      <p:pic>
        <p:nvPicPr>
          <p:cNvPr id="281" name="Google Shape;281;p34" descr="Image result for shock position"/>
          <p:cNvPicPr preferRelativeResize="0"/>
          <p:nvPr/>
        </p:nvPicPr>
        <p:blipFill rotWithShape="1">
          <a:blip r:embed="rId3">
            <a:alphaModFix/>
          </a:blip>
          <a:srcRect t="21333" b="28000"/>
          <a:stretch/>
        </p:blipFill>
        <p:spPr>
          <a:xfrm>
            <a:off x="7771184" y="1600200"/>
            <a:ext cx="3581400" cy="1447800"/>
          </a:xfrm>
          <a:prstGeom prst="rect">
            <a:avLst/>
          </a:prstGeom>
          <a:noFill/>
          <a:ln>
            <a:noFill/>
          </a:ln>
        </p:spPr>
      </p:pic>
      <p:pic>
        <p:nvPicPr>
          <p:cNvPr id="282" name="Google Shape;282;p34" descr="Image result for semi prone position"/>
          <p:cNvPicPr preferRelativeResize="0"/>
          <p:nvPr/>
        </p:nvPicPr>
        <p:blipFill rotWithShape="1">
          <a:blip r:embed="rId4">
            <a:alphaModFix/>
          </a:blip>
          <a:srcRect l="2670" t="19734" r="14293" b="5265"/>
          <a:stretch/>
        </p:blipFill>
        <p:spPr>
          <a:xfrm flipH="1">
            <a:off x="7627168" y="3200400"/>
            <a:ext cx="3581400" cy="1453598"/>
          </a:xfrm>
          <a:prstGeom prst="rect">
            <a:avLst/>
          </a:prstGeom>
          <a:noFill/>
          <a:ln>
            <a:noFill/>
          </a:ln>
        </p:spPr>
      </p:pic>
      <p:pic>
        <p:nvPicPr>
          <p:cNvPr id="283" name="Google Shape;283;p34" descr="Related image"/>
          <p:cNvPicPr preferRelativeResize="0"/>
          <p:nvPr/>
        </p:nvPicPr>
        <p:blipFill rotWithShape="1">
          <a:blip r:embed="rId5">
            <a:alphaModFix/>
          </a:blip>
          <a:srcRect/>
          <a:stretch/>
        </p:blipFill>
        <p:spPr>
          <a:xfrm>
            <a:off x="7699176" y="5085184"/>
            <a:ext cx="3581400" cy="1404392"/>
          </a:xfrm>
          <a:prstGeom prst="rect">
            <a:avLst/>
          </a:prstGeom>
          <a:noFill/>
          <a:ln>
            <a:noFill/>
          </a:ln>
        </p:spPr>
      </p:pic>
      <p:sp>
        <p:nvSpPr>
          <p:cNvPr id="284" name="Google Shape;284;p34"/>
          <p:cNvSpPr/>
          <p:nvPr/>
        </p:nvSpPr>
        <p:spPr>
          <a:xfrm>
            <a:off x="5761609" y="2057400"/>
            <a:ext cx="1389664"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a:solidFill>
                  <a:srgbClr val="DF322D"/>
                </a:solidFill>
                <a:latin typeface="Open Sans"/>
                <a:ea typeface="Open Sans"/>
                <a:cs typeface="Open Sans"/>
                <a:sym typeface="Open Sans"/>
              </a:rPr>
              <a:t>ए।</a:t>
            </a:r>
            <a:endParaRPr dirty="0"/>
          </a:p>
        </p:txBody>
      </p:sp>
      <p:sp>
        <p:nvSpPr>
          <p:cNvPr id="285" name="Google Shape;285;p34"/>
          <p:cNvSpPr/>
          <p:nvPr/>
        </p:nvSpPr>
        <p:spPr>
          <a:xfrm>
            <a:off x="5761609" y="3496270"/>
            <a:ext cx="127049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err="1">
                <a:solidFill>
                  <a:srgbClr val="DF322D"/>
                </a:solidFill>
                <a:latin typeface="Open Sans"/>
                <a:ea typeface="Open Sans"/>
                <a:cs typeface="Open Sans"/>
                <a:sym typeface="Open Sans"/>
              </a:rPr>
              <a:t>बी</a:t>
            </a:r>
            <a:r>
              <a:rPr lang="en-US" sz="5400" b="1" i="0" u="none" strike="noStrike" cap="none" dirty="0">
                <a:solidFill>
                  <a:srgbClr val="DF322D"/>
                </a:solidFill>
                <a:latin typeface="Open Sans"/>
                <a:ea typeface="Open Sans"/>
                <a:cs typeface="Open Sans"/>
                <a:sym typeface="Open Sans"/>
              </a:rPr>
              <a:t>।</a:t>
            </a:r>
            <a:endParaRPr dirty="0"/>
          </a:p>
        </p:txBody>
      </p:sp>
      <p:sp>
        <p:nvSpPr>
          <p:cNvPr id="286" name="Google Shape;286;p34"/>
          <p:cNvSpPr/>
          <p:nvPr/>
        </p:nvSpPr>
        <p:spPr>
          <a:xfrm>
            <a:off x="5714448" y="5097958"/>
            <a:ext cx="1389664"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err="1">
                <a:solidFill>
                  <a:srgbClr val="DF322D"/>
                </a:solidFill>
                <a:latin typeface="Open Sans"/>
                <a:ea typeface="Open Sans"/>
                <a:cs typeface="Open Sans"/>
                <a:sym typeface="Open Sans"/>
              </a:rPr>
              <a:t>सी</a:t>
            </a:r>
            <a:r>
              <a:rPr lang="en-US" sz="5400" b="1" i="0" u="none" strike="noStrike" cap="none" dirty="0">
                <a:solidFill>
                  <a:srgbClr val="DF322D"/>
                </a:solidFill>
                <a:latin typeface="Open Sans"/>
                <a:ea typeface="Open Sans"/>
                <a:cs typeface="Open Sans"/>
                <a:sym typeface="Open Sans"/>
              </a:rPr>
              <a:t>।</a:t>
            </a:r>
            <a:endParaRPr dirty="0"/>
          </a:p>
        </p:txBody>
      </p:sp>
      <p:pic>
        <p:nvPicPr>
          <p:cNvPr id="287" name="Google Shape;287;p34" descr="C:\Users\Acer\Downloads\WhatsApp Image 2025-09-04 at 17.24.38 (1).jpeg"/>
          <p:cNvPicPr preferRelativeResize="0"/>
          <p:nvPr/>
        </p:nvPicPr>
        <p:blipFill rotWithShape="1">
          <a:blip r:embed="rId6">
            <a:alphaModFix/>
          </a:blip>
          <a:srcRect/>
          <a:stretch/>
        </p:blipFill>
        <p:spPr>
          <a:xfrm>
            <a:off x="157941" y="127206"/>
            <a:ext cx="969496" cy="612792"/>
          </a:xfrm>
          <a:prstGeom prst="rect">
            <a:avLst/>
          </a:prstGeom>
          <a:noFill/>
          <a:ln>
            <a:noFill/>
          </a:ln>
        </p:spPr>
      </p:pic>
      <p:pic>
        <p:nvPicPr>
          <p:cNvPr id="288" name="Google Shape;288;p34" descr="C:\Users\Acer\Downloads\WhatsApp Image 2025-09-04 at 17.24.38 (3).jpeg"/>
          <p:cNvPicPr preferRelativeResize="0"/>
          <p:nvPr/>
        </p:nvPicPr>
        <p:blipFill rotWithShape="1">
          <a:blip r:embed="rId7">
            <a:alphaModFix/>
          </a:blip>
          <a:srcRect/>
          <a:stretch/>
        </p:blipFill>
        <p:spPr>
          <a:xfrm>
            <a:off x="11145940" y="127207"/>
            <a:ext cx="807848" cy="6127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609600" y="1781944"/>
            <a:ext cx="5774432"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6"/>
              </a:buClr>
              <a:buSzPct val="100000"/>
              <a:buFont typeface="Open Sans"/>
              <a:buNone/>
            </a:pPr>
            <a:r>
              <a:rPr lang="en-US" sz="4000" b="1">
                <a:solidFill>
                  <a:schemeClr val="accent6"/>
                </a:solidFill>
                <a:latin typeface="Times New Roman"/>
                <a:ea typeface="Times New Roman"/>
                <a:cs typeface="Times New Roman"/>
                <a:sym typeface="Times New Roman"/>
              </a:rPr>
              <a:t>क्या</a:t>
            </a:r>
            <a:r>
              <a:rPr lang="en-US" sz="4000" b="1">
                <a:solidFill>
                  <a:schemeClr val="accent6"/>
                </a:solidFill>
              </a:rPr>
              <a:t> मरीज को  श्वसन संबंधी </a:t>
            </a:r>
            <a:r>
              <a:rPr lang="en-US" sz="4000" b="1">
                <a:solidFill>
                  <a:schemeClr val="accent6"/>
                </a:solidFill>
                <a:latin typeface="Times New Roman"/>
                <a:ea typeface="Times New Roman"/>
                <a:cs typeface="Times New Roman"/>
                <a:sym typeface="Times New Roman"/>
              </a:rPr>
              <a:t>समस्या</a:t>
            </a:r>
            <a:r>
              <a:rPr lang="en-US" sz="4000" b="1">
                <a:solidFill>
                  <a:schemeClr val="accent6"/>
                </a:solidFill>
              </a:rPr>
              <a:t> </a:t>
            </a:r>
            <a:r>
              <a:rPr lang="en-US" sz="4000" b="1">
                <a:solidFill>
                  <a:schemeClr val="accent6"/>
                </a:solidFill>
                <a:latin typeface="Times New Roman"/>
                <a:ea typeface="Times New Roman"/>
                <a:cs typeface="Times New Roman"/>
                <a:sym typeface="Times New Roman"/>
              </a:rPr>
              <a:t>है</a:t>
            </a:r>
            <a:r>
              <a:rPr lang="en-US" sz="4000" b="1">
                <a:solidFill>
                  <a:schemeClr val="accent6"/>
                </a:solidFill>
              </a:rPr>
              <a:t>?</a:t>
            </a:r>
            <a:endParaRPr sz="4000" b="1">
              <a:solidFill>
                <a:schemeClr val="accent6"/>
              </a:solidFill>
            </a:endParaRPr>
          </a:p>
        </p:txBody>
      </p:sp>
      <p:pic>
        <p:nvPicPr>
          <p:cNvPr id="294" name="Google Shape;294;p35" descr="http://clinicalgate.com/wp-content/uploads/2015/02/B9780323059138000216_f021-002a-9780323059138.jpg"/>
          <p:cNvPicPr preferRelativeResize="0"/>
          <p:nvPr/>
        </p:nvPicPr>
        <p:blipFill rotWithShape="1">
          <a:blip r:embed="rId3">
            <a:alphaModFix/>
          </a:blip>
          <a:srcRect r="52000" b="49880"/>
          <a:stretch/>
        </p:blipFill>
        <p:spPr>
          <a:xfrm>
            <a:off x="6530280" y="1340767"/>
            <a:ext cx="5661720" cy="5390025"/>
          </a:xfrm>
          <a:prstGeom prst="rect">
            <a:avLst/>
          </a:prstGeom>
          <a:noFill/>
          <a:ln>
            <a:noFill/>
          </a:ln>
        </p:spPr>
      </p:pic>
      <p:pic>
        <p:nvPicPr>
          <p:cNvPr id="295" name="Google Shape;295;p35"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296" name="Google Shape;296;p35"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609600" y="706686"/>
            <a:ext cx="5436717" cy="5026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ts val="4400"/>
              <a:buFont typeface="Open Sans"/>
              <a:buNone/>
            </a:pPr>
            <a:r>
              <a:rPr lang="en-US" b="1">
                <a:solidFill>
                  <a:schemeClr val="accent6"/>
                </a:solidFill>
              </a:rPr>
              <a:t>आघात रोगी,</a:t>
            </a:r>
            <a:br>
              <a:rPr lang="en-US" b="1">
                <a:solidFill>
                  <a:schemeClr val="accent6"/>
                </a:solidFill>
              </a:rPr>
            </a:br>
            <a:r>
              <a:rPr lang="en-US" b="1">
                <a:solidFill>
                  <a:schemeClr val="accent6"/>
                </a:solidFill>
              </a:rPr>
              <a:t>विशेष रूप से संदिग्ध</a:t>
            </a:r>
            <a:br>
              <a:rPr lang="en-US" b="1">
                <a:solidFill>
                  <a:schemeClr val="accent6"/>
                </a:solidFill>
              </a:rPr>
            </a:br>
            <a:r>
              <a:rPr lang="en-US" b="1">
                <a:solidFill>
                  <a:schemeClr val="accent6"/>
                </a:solidFill>
              </a:rPr>
              <a:t>रीढ़ की हड्डी में चोट </a:t>
            </a:r>
            <a:r>
              <a:rPr lang="en-US" b="1">
                <a:solidFill>
                  <a:schemeClr val="accent6"/>
                </a:solidFill>
                <a:latin typeface="Times New Roman"/>
                <a:ea typeface="Times New Roman"/>
                <a:cs typeface="Times New Roman"/>
                <a:sym typeface="Times New Roman"/>
              </a:rPr>
              <a:t>के</a:t>
            </a:r>
            <a:r>
              <a:rPr lang="en-US" b="1">
                <a:solidFill>
                  <a:schemeClr val="accent6"/>
                </a:solidFill>
              </a:rPr>
              <a:t> </a:t>
            </a:r>
            <a:r>
              <a:rPr lang="en-US" b="1">
                <a:solidFill>
                  <a:schemeClr val="accent6"/>
                </a:solidFill>
                <a:latin typeface="Times New Roman"/>
                <a:ea typeface="Times New Roman"/>
                <a:cs typeface="Times New Roman"/>
                <a:sym typeface="Times New Roman"/>
              </a:rPr>
              <a:t>संदिग्ध</a:t>
            </a:r>
            <a:endParaRPr b="1">
              <a:solidFill>
                <a:schemeClr val="accent6"/>
              </a:solidFill>
            </a:endParaRPr>
          </a:p>
        </p:txBody>
      </p:sp>
      <p:pic>
        <p:nvPicPr>
          <p:cNvPr id="302" name="Google Shape;302;p36" descr="http://fscomps.fotosearch.com/compc/LIF/LIF130/pedipac.jpg"/>
          <p:cNvPicPr preferRelativeResize="0"/>
          <p:nvPr/>
        </p:nvPicPr>
        <p:blipFill rotWithShape="1">
          <a:blip r:embed="rId3">
            <a:alphaModFix/>
          </a:blip>
          <a:srcRect r="444" b="7042"/>
          <a:stretch/>
        </p:blipFill>
        <p:spPr>
          <a:xfrm>
            <a:off x="7301408" y="3410962"/>
            <a:ext cx="4267200" cy="941368"/>
          </a:xfrm>
          <a:prstGeom prst="rect">
            <a:avLst/>
          </a:prstGeom>
          <a:noFill/>
          <a:ln>
            <a:noFill/>
          </a:ln>
        </p:spPr>
      </p:pic>
      <p:pic>
        <p:nvPicPr>
          <p:cNvPr id="303" name="Google Shape;303;p36" descr="http://orchardtrainingservices.co.uk/wp-content/uploads/2015/10/recovery-position.png"/>
          <p:cNvPicPr preferRelativeResize="0"/>
          <p:nvPr/>
        </p:nvPicPr>
        <p:blipFill rotWithShape="1">
          <a:blip r:embed="rId4">
            <a:alphaModFix/>
          </a:blip>
          <a:srcRect l="1667" t="14612" r="4166" b="12328"/>
          <a:stretch/>
        </p:blipFill>
        <p:spPr>
          <a:xfrm flipH="1">
            <a:off x="7140624" y="4959096"/>
            <a:ext cx="4572000" cy="1365504"/>
          </a:xfrm>
          <a:prstGeom prst="rect">
            <a:avLst/>
          </a:prstGeom>
          <a:noFill/>
          <a:ln>
            <a:noFill/>
          </a:ln>
        </p:spPr>
      </p:pic>
      <p:pic>
        <p:nvPicPr>
          <p:cNvPr id="304" name="Google Shape;304;p36" descr="https://s-media-cache-ak0.pinimg.com/originals/4b/d4/da/4bd4daaf64d70d2182f68813705ba032.jpg"/>
          <p:cNvPicPr preferRelativeResize="0"/>
          <p:nvPr/>
        </p:nvPicPr>
        <p:blipFill rotWithShape="1">
          <a:blip r:embed="rId5">
            <a:alphaModFix/>
          </a:blip>
          <a:srcRect b="77600"/>
          <a:stretch/>
        </p:blipFill>
        <p:spPr>
          <a:xfrm>
            <a:off x="7068616" y="1412776"/>
            <a:ext cx="4572000" cy="1365504"/>
          </a:xfrm>
          <a:prstGeom prst="rect">
            <a:avLst/>
          </a:prstGeom>
          <a:noFill/>
          <a:ln>
            <a:noFill/>
          </a:ln>
        </p:spPr>
      </p:pic>
      <p:sp>
        <p:nvSpPr>
          <p:cNvPr id="305" name="Google Shape;305;p36"/>
          <p:cNvSpPr/>
          <p:nvPr/>
        </p:nvSpPr>
        <p:spPr>
          <a:xfrm>
            <a:off x="5868140" y="1569566"/>
            <a:ext cx="137998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a:solidFill>
                  <a:srgbClr val="DF322D"/>
                </a:solidFill>
                <a:latin typeface="Open Sans"/>
                <a:ea typeface="Open Sans"/>
                <a:cs typeface="Open Sans"/>
                <a:sym typeface="Open Sans"/>
              </a:rPr>
              <a:t>ए |</a:t>
            </a:r>
            <a:endParaRPr sz="5400" b="1" i="0" u="none" strike="noStrike" cap="none" dirty="0">
              <a:solidFill>
                <a:srgbClr val="DF322D"/>
              </a:solidFill>
              <a:latin typeface="Open Sans"/>
              <a:ea typeface="Open Sans"/>
              <a:cs typeface="Open Sans"/>
              <a:sym typeface="Open Sans"/>
            </a:endParaRPr>
          </a:p>
        </p:txBody>
      </p:sp>
      <p:sp>
        <p:nvSpPr>
          <p:cNvPr id="306" name="Google Shape;306;p36"/>
          <p:cNvSpPr/>
          <p:nvPr/>
        </p:nvSpPr>
        <p:spPr>
          <a:xfrm>
            <a:off x="5735961" y="3429000"/>
            <a:ext cx="122413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err="1">
                <a:solidFill>
                  <a:srgbClr val="DF322D"/>
                </a:solidFill>
                <a:latin typeface="Open Sans"/>
                <a:ea typeface="Open Sans"/>
                <a:cs typeface="Open Sans"/>
                <a:sym typeface="Open Sans"/>
              </a:rPr>
              <a:t>बी</a:t>
            </a:r>
            <a:r>
              <a:rPr lang="en-US" sz="5400" b="1" i="0" u="none" strike="noStrike" cap="none" dirty="0">
                <a:solidFill>
                  <a:srgbClr val="DF322D"/>
                </a:solidFill>
                <a:latin typeface="Open Sans"/>
                <a:ea typeface="Open Sans"/>
                <a:cs typeface="Open Sans"/>
                <a:sym typeface="Open Sans"/>
              </a:rPr>
              <a:t>।</a:t>
            </a:r>
            <a:endParaRPr dirty="0"/>
          </a:p>
        </p:txBody>
      </p:sp>
      <p:sp>
        <p:nvSpPr>
          <p:cNvPr id="307" name="Google Shape;307;p36"/>
          <p:cNvSpPr/>
          <p:nvPr/>
        </p:nvSpPr>
        <p:spPr>
          <a:xfrm>
            <a:off x="5486400" y="5029200"/>
            <a:ext cx="147369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err="1">
                <a:solidFill>
                  <a:srgbClr val="DF322D"/>
                </a:solidFill>
                <a:latin typeface="Open Sans"/>
                <a:ea typeface="Open Sans"/>
                <a:cs typeface="Open Sans"/>
                <a:sym typeface="Open Sans"/>
              </a:rPr>
              <a:t>सी</a:t>
            </a:r>
            <a:r>
              <a:rPr lang="en-US" sz="5400" b="1" i="0" u="none" strike="noStrike" cap="none" dirty="0">
                <a:solidFill>
                  <a:srgbClr val="DF322D"/>
                </a:solidFill>
                <a:latin typeface="Open Sans"/>
                <a:ea typeface="Open Sans"/>
                <a:cs typeface="Open Sans"/>
                <a:sym typeface="Open Sans"/>
              </a:rPr>
              <a:t>।</a:t>
            </a:r>
            <a:endParaRPr dirty="0"/>
          </a:p>
        </p:txBody>
      </p:sp>
      <p:pic>
        <p:nvPicPr>
          <p:cNvPr id="308" name="Google Shape;308;p36" descr="C:\Users\Acer\Downloads\WhatsApp Image 2025-09-04 at 17.24.38 (1).jpeg"/>
          <p:cNvPicPr preferRelativeResize="0"/>
          <p:nvPr/>
        </p:nvPicPr>
        <p:blipFill rotWithShape="1">
          <a:blip r:embed="rId6">
            <a:alphaModFix/>
          </a:blip>
          <a:srcRect/>
          <a:stretch/>
        </p:blipFill>
        <p:spPr>
          <a:xfrm>
            <a:off x="157941" y="127206"/>
            <a:ext cx="969496" cy="612792"/>
          </a:xfrm>
          <a:prstGeom prst="rect">
            <a:avLst/>
          </a:prstGeom>
          <a:noFill/>
          <a:ln>
            <a:noFill/>
          </a:ln>
        </p:spPr>
      </p:pic>
      <p:pic>
        <p:nvPicPr>
          <p:cNvPr id="309" name="Google Shape;309;p36" descr="C:\Users\Acer\Downloads\WhatsApp Image 2025-09-04 at 17.24.38 (3).jpeg"/>
          <p:cNvPicPr preferRelativeResize="0"/>
          <p:nvPr/>
        </p:nvPicPr>
        <p:blipFill rotWithShape="1">
          <a:blip r:embed="rId7">
            <a:alphaModFix/>
          </a:blip>
          <a:srcRect/>
          <a:stretch/>
        </p:blipFill>
        <p:spPr>
          <a:xfrm>
            <a:off x="11145940" y="127207"/>
            <a:ext cx="807848" cy="6127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609600" y="1858814"/>
            <a:ext cx="4891608" cy="365841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ts val="4000"/>
              <a:buFont typeface="Open Sans"/>
              <a:buNone/>
            </a:pPr>
            <a:r>
              <a:rPr lang="en-US" sz="4000" b="1">
                <a:solidFill>
                  <a:schemeClr val="accent6"/>
                </a:solidFill>
              </a:rPr>
              <a:t>एक प्रतिक्रियाशील रोगी, जिसे मतली या उल्टी हो रही है?</a:t>
            </a:r>
            <a:endParaRPr sz="4000" b="1">
              <a:solidFill>
                <a:schemeClr val="accent6"/>
              </a:solidFill>
            </a:endParaRPr>
          </a:p>
        </p:txBody>
      </p:sp>
      <p:pic>
        <p:nvPicPr>
          <p:cNvPr id="315" name="Google Shape;315;p37" descr="Image result for semi prone position"/>
          <p:cNvPicPr preferRelativeResize="0"/>
          <p:nvPr/>
        </p:nvPicPr>
        <p:blipFill rotWithShape="1">
          <a:blip r:embed="rId3">
            <a:alphaModFix/>
          </a:blip>
          <a:srcRect l="2670" t="19734" r="14293" b="5265"/>
          <a:stretch/>
        </p:blipFill>
        <p:spPr>
          <a:xfrm flipH="1">
            <a:off x="7153200" y="3288494"/>
            <a:ext cx="4343400" cy="1365504"/>
          </a:xfrm>
          <a:prstGeom prst="rect">
            <a:avLst/>
          </a:prstGeom>
          <a:noFill/>
          <a:ln>
            <a:noFill/>
          </a:ln>
        </p:spPr>
      </p:pic>
      <p:sp>
        <p:nvSpPr>
          <p:cNvPr id="316" name="Google Shape;316;p37"/>
          <p:cNvSpPr/>
          <p:nvPr/>
        </p:nvSpPr>
        <p:spPr>
          <a:xfrm>
            <a:off x="5291091" y="1844824"/>
            <a:ext cx="1212109"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a:solidFill>
                  <a:srgbClr val="DF322D"/>
                </a:solidFill>
                <a:latin typeface="Open Sans"/>
                <a:ea typeface="Open Sans"/>
                <a:cs typeface="Open Sans"/>
                <a:sym typeface="Open Sans"/>
              </a:rPr>
              <a:t>ए।</a:t>
            </a:r>
            <a:endParaRPr dirty="0"/>
          </a:p>
        </p:txBody>
      </p:sp>
      <p:sp>
        <p:nvSpPr>
          <p:cNvPr id="317" name="Google Shape;317;p37"/>
          <p:cNvSpPr/>
          <p:nvPr/>
        </p:nvSpPr>
        <p:spPr>
          <a:xfrm>
            <a:off x="5171923" y="3496270"/>
            <a:ext cx="1212109"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dirty="0" err="1">
                <a:solidFill>
                  <a:srgbClr val="DF322D"/>
                </a:solidFill>
                <a:latin typeface="Open Sans"/>
                <a:ea typeface="Open Sans"/>
                <a:cs typeface="Open Sans"/>
                <a:sym typeface="Open Sans"/>
              </a:rPr>
              <a:t>बी</a:t>
            </a:r>
            <a:r>
              <a:rPr lang="en-US" sz="5400" b="1" i="0" u="none" strike="noStrike" cap="none" dirty="0">
                <a:solidFill>
                  <a:srgbClr val="DF322D"/>
                </a:solidFill>
                <a:latin typeface="Open Sans"/>
                <a:ea typeface="Open Sans"/>
                <a:cs typeface="Open Sans"/>
                <a:sym typeface="Open Sans"/>
              </a:rPr>
              <a:t>।</a:t>
            </a:r>
            <a:endParaRPr dirty="0"/>
          </a:p>
        </p:txBody>
      </p:sp>
      <p:sp>
        <p:nvSpPr>
          <p:cNvPr id="318" name="Google Shape;318;p37"/>
          <p:cNvSpPr/>
          <p:nvPr/>
        </p:nvSpPr>
        <p:spPr>
          <a:xfrm>
            <a:off x="4820575" y="5020270"/>
            <a:ext cx="1682625" cy="923330"/>
          </a:xfrm>
          <a:prstGeom prst="rect">
            <a:avLst/>
          </a:prstGeom>
          <a:noFill/>
          <a:ln>
            <a:noFill/>
          </a:ln>
        </p:spPr>
        <p:txBody>
          <a:bodyPr spcFirstLastPara="1" wrap="square" lIns="91425" tIns="45700" rIns="91425" bIns="45700" anchor="t" anchorCtr="0">
            <a:noAutofit/>
          </a:bodyPr>
          <a:lstStyle/>
          <a:p>
            <a:pPr lvl="0" algn="ctr"/>
            <a:r>
              <a:rPr lang="en-US" sz="5400" b="1" i="0" u="none" strike="noStrike" cap="none" dirty="0" err="1">
                <a:solidFill>
                  <a:srgbClr val="DF322D"/>
                </a:solidFill>
                <a:latin typeface="Open Sans"/>
                <a:ea typeface="Open Sans"/>
                <a:cs typeface="Open Sans"/>
                <a:sym typeface="Open Sans"/>
              </a:rPr>
              <a:t>सी</a:t>
            </a:r>
            <a:r>
              <a:rPr lang="en-US" sz="5400" b="1" dirty="0">
                <a:solidFill>
                  <a:srgbClr val="DF322D"/>
                </a:solidFill>
                <a:latin typeface="Open Sans"/>
                <a:ea typeface="Open Sans"/>
                <a:cs typeface="Open Sans"/>
                <a:sym typeface="Open Sans"/>
              </a:rPr>
              <a:t> । </a:t>
            </a:r>
            <a:endParaRPr dirty="0"/>
          </a:p>
        </p:txBody>
      </p:sp>
      <p:pic>
        <p:nvPicPr>
          <p:cNvPr id="319" name="Google Shape;319;p37" descr="http://orchardtrainingservices.co.uk/wp-content/uploads/2015/10/recovery-position.png"/>
          <p:cNvPicPr preferRelativeResize="0"/>
          <p:nvPr/>
        </p:nvPicPr>
        <p:blipFill rotWithShape="1">
          <a:blip r:embed="rId4">
            <a:alphaModFix/>
          </a:blip>
          <a:srcRect l="1667" t="14612" r="4166" b="12328"/>
          <a:stretch/>
        </p:blipFill>
        <p:spPr>
          <a:xfrm flipH="1">
            <a:off x="7153200" y="4959096"/>
            <a:ext cx="4559424" cy="1365504"/>
          </a:xfrm>
          <a:prstGeom prst="rect">
            <a:avLst/>
          </a:prstGeom>
          <a:noFill/>
          <a:ln>
            <a:noFill/>
          </a:ln>
        </p:spPr>
      </p:pic>
      <p:pic>
        <p:nvPicPr>
          <p:cNvPr id="320" name="Google Shape;320;p37" descr="https://s-media-cache-ak0.pinimg.com/originals/4b/d4/da/4bd4daaf64d70d2182f68813705ba032.jpg"/>
          <p:cNvPicPr preferRelativeResize="0"/>
          <p:nvPr/>
        </p:nvPicPr>
        <p:blipFill rotWithShape="1">
          <a:blip r:embed="rId5">
            <a:alphaModFix/>
          </a:blip>
          <a:srcRect b="77600"/>
          <a:stretch/>
        </p:blipFill>
        <p:spPr>
          <a:xfrm>
            <a:off x="7153200" y="1453896"/>
            <a:ext cx="4415408" cy="1365504"/>
          </a:xfrm>
          <a:prstGeom prst="rect">
            <a:avLst/>
          </a:prstGeom>
          <a:noFill/>
          <a:ln>
            <a:noFill/>
          </a:ln>
        </p:spPr>
      </p:pic>
      <p:pic>
        <p:nvPicPr>
          <p:cNvPr id="321" name="Google Shape;321;p37" descr="C:\Users\Acer\Downloads\WhatsApp Image 2025-09-04 at 17.24.38 (1).jpeg"/>
          <p:cNvPicPr preferRelativeResize="0"/>
          <p:nvPr/>
        </p:nvPicPr>
        <p:blipFill rotWithShape="1">
          <a:blip r:embed="rId6">
            <a:alphaModFix/>
          </a:blip>
          <a:srcRect/>
          <a:stretch/>
        </p:blipFill>
        <p:spPr>
          <a:xfrm>
            <a:off x="157941" y="127206"/>
            <a:ext cx="969496" cy="612792"/>
          </a:xfrm>
          <a:prstGeom prst="rect">
            <a:avLst/>
          </a:prstGeom>
          <a:noFill/>
          <a:ln>
            <a:noFill/>
          </a:ln>
        </p:spPr>
      </p:pic>
      <p:pic>
        <p:nvPicPr>
          <p:cNvPr id="322" name="Google Shape;322;p37" descr="C:\Users\Acer\Downloads\WhatsApp Image 2025-09-04 at 17.24.38 (3).jpeg"/>
          <p:cNvPicPr preferRelativeResize="0"/>
          <p:nvPr/>
        </p:nvPicPr>
        <p:blipFill rotWithShape="1">
          <a:blip r:embed="rId7">
            <a:alphaModFix/>
          </a:blip>
          <a:srcRect/>
          <a:stretch/>
        </p:blipFill>
        <p:spPr>
          <a:xfrm>
            <a:off x="11145940" y="127207"/>
            <a:ext cx="807848" cy="6127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title"/>
          </p:nvPr>
        </p:nvSpPr>
        <p:spPr>
          <a:xfrm>
            <a:off x="335360" y="1772816"/>
            <a:ext cx="4982344" cy="266429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6"/>
              </a:buClr>
              <a:buSzPct val="100000"/>
              <a:buFont typeface="Open Sans"/>
              <a:buNone/>
            </a:pPr>
            <a:r>
              <a:rPr lang="en-US" sz="4000" b="1">
                <a:solidFill>
                  <a:schemeClr val="accent6"/>
                </a:solidFill>
              </a:rPr>
              <a:t>रोगी को ले जाने के उपकरण (PATIENT CARRYING EQUIPMENT) </a:t>
            </a:r>
            <a:br>
              <a:rPr lang="en-US" sz="4000" b="1">
                <a:solidFill>
                  <a:schemeClr val="accent6"/>
                </a:solidFill>
              </a:rPr>
            </a:br>
            <a:br>
              <a:rPr lang="en-US" sz="4000" b="1">
                <a:solidFill>
                  <a:schemeClr val="accent6"/>
                </a:solidFill>
              </a:rPr>
            </a:br>
            <a:endParaRPr sz="4000" b="1">
              <a:solidFill>
                <a:schemeClr val="accent6"/>
              </a:solidFill>
            </a:endParaRPr>
          </a:p>
        </p:txBody>
      </p:sp>
      <p:sp>
        <p:nvSpPr>
          <p:cNvPr id="328" name="Google Shape;328;p38"/>
          <p:cNvSpPr txBox="1">
            <a:spLocks noGrp="1"/>
          </p:cNvSpPr>
          <p:nvPr>
            <p:ph type="body" idx="1"/>
          </p:nvPr>
        </p:nvSpPr>
        <p:spPr>
          <a:xfrm>
            <a:off x="5807968" y="1124745"/>
            <a:ext cx="5774432" cy="5112568"/>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3600"/>
              <a:buChar char="•"/>
            </a:pPr>
            <a:r>
              <a:rPr lang="en-US" sz="2800" dirty="0" err="1">
                <a:sym typeface="Open Sans"/>
              </a:rPr>
              <a:t>ऐसे</a:t>
            </a:r>
            <a:r>
              <a:rPr lang="en-US" sz="2800" dirty="0">
                <a:sym typeface="Open Sans"/>
              </a:rPr>
              <a:t> </a:t>
            </a:r>
            <a:r>
              <a:rPr lang="en-US" sz="2800" dirty="0" err="1">
                <a:sym typeface="Open Sans"/>
              </a:rPr>
              <a:t>उपकरणों</a:t>
            </a:r>
            <a:r>
              <a:rPr lang="en-US" sz="2800" dirty="0">
                <a:sym typeface="Open Sans"/>
              </a:rPr>
              <a:t> </a:t>
            </a:r>
            <a:r>
              <a:rPr lang="en-US" sz="2800" dirty="0" err="1">
                <a:sym typeface="Open Sans"/>
              </a:rPr>
              <a:t>में</a:t>
            </a:r>
            <a:r>
              <a:rPr lang="en-US" sz="2800" dirty="0">
                <a:sym typeface="Open Sans"/>
              </a:rPr>
              <a:t> </a:t>
            </a:r>
            <a:r>
              <a:rPr lang="en-US" sz="2800" dirty="0" err="1">
                <a:sym typeface="Open Sans"/>
              </a:rPr>
              <a:t>स्ट्रेचर</a:t>
            </a:r>
            <a:r>
              <a:rPr lang="en-US" sz="2800" dirty="0">
                <a:sym typeface="Open Sans"/>
              </a:rPr>
              <a:t> </a:t>
            </a:r>
            <a:r>
              <a:rPr lang="en-US" sz="2800" dirty="0" err="1">
                <a:sym typeface="Open Sans"/>
              </a:rPr>
              <a:t>और</a:t>
            </a:r>
            <a:r>
              <a:rPr lang="en-US" sz="2800" dirty="0">
                <a:sym typeface="Open Sans"/>
              </a:rPr>
              <a:t> </a:t>
            </a:r>
            <a:r>
              <a:rPr lang="en-US" sz="2800" dirty="0" err="1">
                <a:sym typeface="Open Sans"/>
              </a:rPr>
              <a:t>अन्य</a:t>
            </a:r>
            <a:r>
              <a:rPr lang="en-US" sz="2800" dirty="0">
                <a:sym typeface="Open Sans"/>
              </a:rPr>
              <a:t> </a:t>
            </a:r>
            <a:r>
              <a:rPr lang="en-US" sz="2800" dirty="0" err="1">
                <a:sym typeface="Open Sans"/>
              </a:rPr>
              <a:t>उपकरण</a:t>
            </a:r>
            <a:r>
              <a:rPr lang="en-US" sz="2800" dirty="0">
                <a:sym typeface="Open Sans"/>
              </a:rPr>
              <a:t> </a:t>
            </a:r>
            <a:r>
              <a:rPr lang="en-US" sz="2800" dirty="0" err="1">
                <a:sym typeface="Open Sans"/>
              </a:rPr>
              <a:t>शामिल</a:t>
            </a:r>
            <a:r>
              <a:rPr lang="en-US" sz="2800" dirty="0">
                <a:sym typeface="Open Sans"/>
              </a:rPr>
              <a:t> </a:t>
            </a:r>
            <a:r>
              <a:rPr lang="en-US" sz="2800" dirty="0" err="1">
                <a:sym typeface="Open Sans"/>
              </a:rPr>
              <a:t>हैं</a:t>
            </a:r>
            <a:r>
              <a:rPr lang="en-US" sz="2800" dirty="0">
                <a:sym typeface="Open Sans"/>
              </a:rPr>
              <a:t> </a:t>
            </a:r>
            <a:r>
              <a:rPr lang="en-US" sz="2800" dirty="0" err="1">
                <a:sym typeface="Open Sans"/>
              </a:rPr>
              <a:t>जो</a:t>
            </a:r>
            <a:r>
              <a:rPr lang="en-US" sz="2800" dirty="0">
                <a:sym typeface="Open Sans"/>
              </a:rPr>
              <a:t> </a:t>
            </a:r>
            <a:r>
              <a:rPr lang="en-US" sz="2800" dirty="0" err="1">
                <a:sym typeface="Open Sans"/>
              </a:rPr>
              <a:t>मरीजों</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सुरक्षित</a:t>
            </a:r>
            <a:r>
              <a:rPr lang="en-US" sz="2800" dirty="0">
                <a:sym typeface="Open Sans"/>
              </a:rPr>
              <a:t> </a:t>
            </a:r>
            <a:r>
              <a:rPr lang="en-US" sz="2800" dirty="0" err="1">
                <a:sym typeface="Open Sans"/>
              </a:rPr>
              <a:t>रूप</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उनके</a:t>
            </a:r>
            <a:r>
              <a:rPr lang="en-US" sz="2800" dirty="0">
                <a:sym typeface="Open Sans"/>
              </a:rPr>
              <a:t> </a:t>
            </a:r>
            <a:r>
              <a:rPr lang="en-US" sz="2800" dirty="0" err="1">
                <a:sym typeface="Open Sans"/>
              </a:rPr>
              <a:t>गंतव्य</a:t>
            </a:r>
            <a:r>
              <a:rPr lang="en-US" sz="2800" dirty="0">
                <a:sym typeface="Open Sans"/>
              </a:rPr>
              <a:t> </a:t>
            </a:r>
            <a:r>
              <a:rPr lang="en-US" sz="2800" dirty="0" err="1">
                <a:sym typeface="Open Sans"/>
              </a:rPr>
              <a:t>तक</a:t>
            </a:r>
            <a:r>
              <a:rPr lang="en-US" sz="2800" dirty="0">
                <a:sym typeface="Open Sans"/>
              </a:rPr>
              <a:t> </a:t>
            </a:r>
            <a:r>
              <a:rPr lang="en-US" sz="2800" dirty="0" err="1">
                <a:sym typeface="Open Sans"/>
              </a:rPr>
              <a:t>ले</a:t>
            </a:r>
            <a:r>
              <a:rPr lang="en-US" sz="2800" dirty="0">
                <a:sym typeface="Open Sans"/>
              </a:rPr>
              <a:t> </a:t>
            </a:r>
            <a:r>
              <a:rPr lang="en-US" sz="2800" dirty="0" err="1">
                <a:sym typeface="Open Sans"/>
              </a:rPr>
              <a:t>जाने</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लिए</a:t>
            </a:r>
            <a:r>
              <a:rPr lang="en-US" sz="2800" dirty="0">
                <a:sym typeface="Open Sans"/>
              </a:rPr>
              <a:t> </a:t>
            </a:r>
            <a:r>
              <a:rPr lang="en-US" sz="2800" dirty="0" err="1">
                <a:sym typeface="Open Sans"/>
              </a:rPr>
              <a:t>डिज़ाइन</a:t>
            </a:r>
            <a:r>
              <a:rPr lang="en-US" sz="2800" dirty="0">
                <a:sym typeface="Open Sans"/>
              </a:rPr>
              <a:t> </a:t>
            </a:r>
            <a:r>
              <a:rPr lang="en-US" sz="2800" dirty="0" err="1">
                <a:sym typeface="Open Sans"/>
              </a:rPr>
              <a:t>किए</a:t>
            </a:r>
            <a:r>
              <a:rPr lang="en-US" sz="2800" dirty="0">
                <a:sym typeface="Open Sans"/>
              </a:rPr>
              <a:t> </a:t>
            </a:r>
            <a:r>
              <a:rPr lang="en-US" sz="2800" dirty="0" err="1">
                <a:sym typeface="Open Sans"/>
              </a:rPr>
              <a:t>गए</a:t>
            </a:r>
            <a:r>
              <a:rPr lang="en-US" sz="2800" dirty="0">
                <a:sym typeface="Open Sans"/>
              </a:rPr>
              <a:t> </a:t>
            </a:r>
            <a:r>
              <a:rPr lang="en-US" sz="2800" dirty="0" err="1">
                <a:sym typeface="Open Sans"/>
              </a:rPr>
              <a:t>हैं</a:t>
            </a:r>
            <a:r>
              <a:rPr lang="en-US" sz="2800" dirty="0">
                <a:sym typeface="Open Sans"/>
              </a:rPr>
              <a:t>।</a:t>
            </a:r>
            <a:endParaRPr sz="2800" dirty="0"/>
          </a:p>
          <a:p>
            <a:pPr marL="342900" lvl="0" indent="-342900" algn="just" rtl="0">
              <a:spcBef>
                <a:spcPts val="720"/>
              </a:spcBef>
              <a:spcAft>
                <a:spcPts val="0"/>
              </a:spcAft>
              <a:buClr>
                <a:schemeClr val="dk1"/>
              </a:buClr>
              <a:buSzPts val="3600"/>
              <a:buNone/>
            </a:pPr>
            <a:endParaRPr sz="2800" dirty="0">
              <a:sym typeface="Open Sans"/>
            </a:endParaRPr>
          </a:p>
          <a:p>
            <a:pPr marL="342900" lvl="0" indent="-342900" algn="just" rtl="0">
              <a:spcBef>
                <a:spcPts val="720"/>
              </a:spcBef>
              <a:spcAft>
                <a:spcPts val="0"/>
              </a:spcAft>
              <a:buClr>
                <a:schemeClr val="dk1"/>
              </a:buClr>
              <a:buSzPts val="3600"/>
              <a:buChar char="•"/>
            </a:pPr>
            <a:r>
              <a:rPr lang="en-US" sz="2800" dirty="0" err="1">
                <a:sym typeface="Open Sans"/>
              </a:rPr>
              <a:t>आपको</a:t>
            </a:r>
            <a:r>
              <a:rPr lang="en-US" sz="2800" dirty="0">
                <a:sym typeface="Open Sans"/>
              </a:rPr>
              <a:t> </a:t>
            </a:r>
            <a:r>
              <a:rPr lang="en-US" sz="2800" dirty="0" err="1">
                <a:sym typeface="Open Sans"/>
              </a:rPr>
              <a:t>इन</a:t>
            </a:r>
            <a:r>
              <a:rPr lang="en-US" sz="2800" dirty="0">
                <a:sym typeface="Open Sans"/>
              </a:rPr>
              <a:t> </a:t>
            </a:r>
            <a:r>
              <a:rPr lang="en-US" sz="2800" dirty="0" err="1">
                <a:sym typeface="Open Sans"/>
              </a:rPr>
              <a:t>उपकरणों</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उपयोग</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पूरी</a:t>
            </a:r>
            <a:r>
              <a:rPr lang="en-US" sz="2800" dirty="0">
                <a:sym typeface="Open Sans"/>
              </a:rPr>
              <a:t> </a:t>
            </a:r>
            <a:r>
              <a:rPr lang="en-US" sz="2800" dirty="0" err="1">
                <a:sym typeface="Open Sans"/>
              </a:rPr>
              <a:t>तरह</a:t>
            </a:r>
            <a:r>
              <a:rPr lang="en-US" sz="2800" dirty="0">
                <a:sym typeface="Open Sans"/>
              </a:rPr>
              <a:t> </a:t>
            </a:r>
            <a:r>
              <a:rPr lang="en-US" sz="2800" dirty="0" err="1">
                <a:sym typeface="Open Sans"/>
              </a:rPr>
              <a:t>परिचित</a:t>
            </a:r>
            <a:r>
              <a:rPr lang="en-US" sz="2800" dirty="0">
                <a:sym typeface="Open Sans"/>
              </a:rPr>
              <a:t> </a:t>
            </a:r>
            <a:r>
              <a:rPr lang="en-US" sz="2800" dirty="0" err="1">
                <a:sym typeface="Open Sans"/>
              </a:rPr>
              <a:t>हो</a:t>
            </a:r>
            <a:r>
              <a:rPr lang="en-US" sz="2800" dirty="0">
                <a:sym typeface="Open Sans"/>
              </a:rPr>
              <a:t> </a:t>
            </a:r>
            <a:r>
              <a:rPr lang="en-US" sz="2800" dirty="0" err="1">
                <a:sym typeface="Open Sans"/>
              </a:rPr>
              <a:t>जाना</a:t>
            </a:r>
            <a:r>
              <a:rPr lang="en-US" sz="2800" dirty="0">
                <a:sym typeface="Open Sans"/>
              </a:rPr>
              <a:t> </a:t>
            </a:r>
            <a:r>
              <a:rPr lang="en-US" sz="2800" dirty="0" err="1">
                <a:sym typeface="Open Sans"/>
              </a:rPr>
              <a:t>चाहिए</a:t>
            </a:r>
            <a:r>
              <a:rPr lang="en-US" sz="2800" dirty="0">
                <a:sym typeface="Open Sans"/>
              </a:rPr>
              <a:t>।</a:t>
            </a:r>
            <a:endParaRPr sz="2800" dirty="0"/>
          </a:p>
        </p:txBody>
      </p:sp>
      <p:pic>
        <p:nvPicPr>
          <p:cNvPr id="329" name="Google Shape;329;p38"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330" name="Google Shape;330;p38"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animEffect transition="in" filter="fade">
                                      <p:cBhvr>
                                        <p:cTn id="7" dur="2000"/>
                                        <p:tgtEl>
                                          <p:spTgt spid="3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8">
                                            <p:txEl>
                                              <p:pRg st="1" end="1"/>
                                            </p:txEl>
                                          </p:spTgt>
                                        </p:tgtEl>
                                        <p:attrNameLst>
                                          <p:attrName>style.visibility</p:attrName>
                                        </p:attrNameLst>
                                      </p:cBhvr>
                                      <p:to>
                                        <p:strVal val="visible"/>
                                      </p:to>
                                    </p:set>
                                    <p:animEffect transition="in" filter="fade">
                                      <p:cBhvr>
                                        <p:cTn id="12" dur="2000"/>
                                        <p:tgtEl>
                                          <p:spTgt spid="3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8">
                                            <p:txEl>
                                              <p:pRg st="2" end="2"/>
                                            </p:txEl>
                                          </p:spTgt>
                                        </p:tgtEl>
                                        <p:attrNameLst>
                                          <p:attrName>style.visibility</p:attrName>
                                        </p:attrNameLst>
                                      </p:cBhvr>
                                      <p:to>
                                        <p:strVal val="visible"/>
                                      </p:to>
                                    </p:set>
                                    <p:animEffect transition="in" filter="fade">
                                      <p:cBhvr>
                                        <p:cTn id="17" dur="2000"/>
                                        <p:tgtEl>
                                          <p:spTgt spid="3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9"/>
          <p:cNvSpPr txBox="1">
            <a:spLocks noGrp="1"/>
          </p:cNvSpPr>
          <p:nvPr>
            <p:ph type="body" idx="1"/>
          </p:nvPr>
        </p:nvSpPr>
        <p:spPr>
          <a:xfrm>
            <a:off x="6600056" y="1600201"/>
            <a:ext cx="4982344"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3600"/>
              <a:buChar char="•"/>
            </a:pPr>
            <a:r>
              <a:rPr lang="en-US" sz="3600">
                <a:latin typeface="Open Sans"/>
                <a:ea typeface="Open Sans"/>
                <a:cs typeface="Open Sans"/>
                <a:sym typeface="Open Sans"/>
              </a:rPr>
              <a:t> उपकरण की सीमाओं के बारे में भी पता होना चाहिए।   </a:t>
            </a:r>
            <a:endParaRPr/>
          </a:p>
          <a:p>
            <a:pPr marL="0" lvl="0" indent="0" algn="just" rtl="0">
              <a:spcBef>
                <a:spcPts val="720"/>
              </a:spcBef>
              <a:spcAft>
                <a:spcPts val="0"/>
              </a:spcAft>
              <a:buClr>
                <a:schemeClr val="dk1"/>
              </a:buClr>
              <a:buSzPts val="3600"/>
              <a:buNone/>
            </a:pPr>
            <a:endParaRPr sz="3600">
              <a:latin typeface="Open Sans"/>
              <a:ea typeface="Open Sans"/>
              <a:cs typeface="Open Sans"/>
              <a:sym typeface="Open Sans"/>
            </a:endParaRPr>
          </a:p>
          <a:p>
            <a:pPr marL="342900" lvl="0" indent="-342900" algn="just" rtl="0">
              <a:spcBef>
                <a:spcPts val="720"/>
              </a:spcBef>
              <a:spcAft>
                <a:spcPts val="0"/>
              </a:spcAft>
              <a:buClr>
                <a:schemeClr val="dk1"/>
              </a:buClr>
              <a:buSzPts val="3600"/>
              <a:buChar char="•"/>
            </a:pPr>
            <a:r>
              <a:rPr lang="en-US" sz="3600">
                <a:latin typeface="Open Sans"/>
                <a:ea typeface="Open Sans"/>
                <a:cs typeface="Open Sans"/>
                <a:sym typeface="Open Sans"/>
              </a:rPr>
              <a:t>इन उपकरणों का नियमित रखरखाव और निरीक्षण करना बहुत महत्वपूर्ण है।</a:t>
            </a:r>
            <a:endParaRPr/>
          </a:p>
        </p:txBody>
      </p:sp>
      <p:pic>
        <p:nvPicPr>
          <p:cNvPr id="336" name="Google Shape;336;p39"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337" name="Google Shape;337;p39"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
        <p:nvSpPr>
          <p:cNvPr id="338" name="Google Shape;338;p39"/>
          <p:cNvSpPr txBox="1"/>
          <p:nvPr/>
        </p:nvSpPr>
        <p:spPr>
          <a:xfrm>
            <a:off x="17429" y="2708920"/>
            <a:ext cx="609872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accent6"/>
                </a:solidFill>
                <a:latin typeface="Open Sans"/>
                <a:ea typeface="Open Sans"/>
                <a:cs typeface="Open Sans"/>
                <a:sym typeface="Open Sans"/>
              </a:rPr>
              <a:t>रोगी को ले जाने के उपकरण</a:t>
            </a:r>
            <a:endParaRPr sz="3600" b="1">
              <a:solidFill>
                <a:schemeClr val="accent6"/>
              </a:solidFill>
              <a:latin typeface="Open Sans"/>
              <a:ea typeface="Open Sans"/>
              <a:cs typeface="Open Sans"/>
              <a:sym typeface="Open Sans"/>
            </a:endParaRPr>
          </a:p>
          <a:p>
            <a:pPr marL="0" marR="0" lvl="0" indent="0" algn="l" rtl="0">
              <a:spcBef>
                <a:spcPts val="0"/>
              </a:spcBef>
              <a:spcAft>
                <a:spcPts val="0"/>
              </a:spcAft>
              <a:buNone/>
            </a:pPr>
            <a:r>
              <a:rPr lang="en-US" sz="3600" b="1">
                <a:solidFill>
                  <a:schemeClr val="accent6"/>
                </a:solidFill>
                <a:latin typeface="Open Sans"/>
                <a:ea typeface="Open Sans"/>
                <a:cs typeface="Open Sans"/>
                <a:sym typeface="Open Sans"/>
              </a:rPr>
              <a:t>(PATIENT CARRYING EQUIPMENT) </a:t>
            </a:r>
            <a:br>
              <a:rPr lang="en-US" sz="3600" b="1">
                <a:solidFill>
                  <a:schemeClr val="accent6"/>
                </a:solidFill>
                <a:latin typeface="Open Sans"/>
                <a:ea typeface="Open Sans"/>
                <a:cs typeface="Open Sans"/>
                <a:sym typeface="Open Sans"/>
              </a:rPr>
            </a:br>
            <a:br>
              <a:rPr lang="en-US" sz="3600" b="1">
                <a:solidFill>
                  <a:schemeClr val="accent6"/>
                </a:solidFill>
                <a:latin typeface="Open Sans"/>
                <a:ea typeface="Open Sans"/>
                <a:cs typeface="Open Sans"/>
                <a:sym typeface="Open Sans"/>
              </a:rPr>
            </a:br>
            <a:endParaRPr sz="3600" b="1">
              <a:solidFill>
                <a:schemeClr val="accent6"/>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animEffect transition="in" filter="fade">
                                      <p:cBhvr>
                                        <p:cTn id="7" dur="2000"/>
                                        <p:tgtEl>
                                          <p:spTgt spid="3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5">
                                            <p:txEl>
                                              <p:pRg st="1" end="1"/>
                                            </p:txEl>
                                          </p:spTgt>
                                        </p:tgtEl>
                                        <p:attrNameLst>
                                          <p:attrName>style.visibility</p:attrName>
                                        </p:attrNameLst>
                                      </p:cBhvr>
                                      <p:to>
                                        <p:strVal val="visible"/>
                                      </p:to>
                                    </p:set>
                                    <p:animEffect transition="in" filter="fade">
                                      <p:cBhvr>
                                        <p:cTn id="12" dur="2000"/>
                                        <p:tgtEl>
                                          <p:spTgt spid="3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5">
                                            <p:txEl>
                                              <p:pRg st="2" end="2"/>
                                            </p:txEl>
                                          </p:spTgt>
                                        </p:tgtEl>
                                        <p:attrNameLst>
                                          <p:attrName>style.visibility</p:attrName>
                                        </p:attrNameLst>
                                      </p:cBhvr>
                                      <p:to>
                                        <p:strVal val="visible"/>
                                      </p:to>
                                    </p:set>
                                    <p:animEffect transition="in" filter="fade">
                                      <p:cBhvr>
                                        <p:cTn id="17" dur="2000"/>
                                        <p:tgtEl>
                                          <p:spTgt spid="3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0" descr="http://www.medtrng.com/cls/Image197.gif"/>
          <p:cNvPicPr preferRelativeResize="0"/>
          <p:nvPr/>
        </p:nvPicPr>
        <p:blipFill rotWithShape="1">
          <a:blip r:embed="rId3">
            <a:alphaModFix/>
          </a:blip>
          <a:srcRect/>
          <a:stretch/>
        </p:blipFill>
        <p:spPr>
          <a:xfrm>
            <a:off x="1503220" y="1220688"/>
            <a:ext cx="9164780" cy="4800600"/>
          </a:xfrm>
          <a:prstGeom prst="rect">
            <a:avLst/>
          </a:prstGeom>
          <a:noFill/>
          <a:ln>
            <a:noFill/>
          </a:ln>
        </p:spPr>
      </p:pic>
      <p:pic>
        <p:nvPicPr>
          <p:cNvPr id="344" name="Google Shape;344;p40"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345" name="Google Shape;345;p40"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1" descr="http://www.medtrng.com/cls/Image198.gif"/>
          <p:cNvPicPr preferRelativeResize="0"/>
          <p:nvPr/>
        </p:nvPicPr>
        <p:blipFill rotWithShape="1">
          <a:blip r:embed="rId3">
            <a:alphaModFix/>
          </a:blip>
          <a:srcRect/>
          <a:stretch/>
        </p:blipFill>
        <p:spPr>
          <a:xfrm>
            <a:off x="1559496" y="966936"/>
            <a:ext cx="9073008" cy="5486400"/>
          </a:xfrm>
          <a:prstGeom prst="rect">
            <a:avLst/>
          </a:prstGeom>
          <a:noFill/>
          <a:ln>
            <a:noFill/>
          </a:ln>
        </p:spPr>
      </p:pic>
      <p:pic>
        <p:nvPicPr>
          <p:cNvPr id="351" name="Google Shape;351;p41"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352" name="Google Shape;352;p41"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609600" y="2204864"/>
            <a:ext cx="4478288"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ct val="100000"/>
              <a:buFont typeface="Open Sans"/>
              <a:buNone/>
            </a:pPr>
            <a:r>
              <a:rPr lang="en-US" sz="4000" b="1">
                <a:solidFill>
                  <a:schemeClr val="accent6"/>
                </a:solidFill>
              </a:rPr>
              <a:t>शरीर यांत्रिकी  (Body mechanism)</a:t>
            </a:r>
            <a:endParaRPr sz="4000">
              <a:solidFill>
                <a:schemeClr val="accent6"/>
              </a:solidFill>
            </a:endParaRPr>
          </a:p>
        </p:txBody>
      </p:sp>
      <p:sp>
        <p:nvSpPr>
          <p:cNvPr id="116" name="Google Shape;116;p15"/>
          <p:cNvSpPr txBox="1">
            <a:spLocks noGrp="1"/>
          </p:cNvSpPr>
          <p:nvPr>
            <p:ph type="body" idx="1"/>
          </p:nvPr>
        </p:nvSpPr>
        <p:spPr>
          <a:xfrm>
            <a:off x="6023992" y="1600201"/>
            <a:ext cx="4263008"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None/>
            </a:pPr>
            <a:r>
              <a:rPr lang="en-US" sz="2800" b="1">
                <a:latin typeface="Open Sans"/>
                <a:ea typeface="Open Sans"/>
                <a:cs typeface="Open Sans"/>
                <a:sym typeface="Open Sans"/>
              </a:rPr>
              <a:t>अपने शरीर का उचित उपयोग</a:t>
            </a:r>
            <a:endParaRPr/>
          </a:p>
          <a:p>
            <a:pPr marL="342900" lvl="0" indent="-342900" algn="l" rtl="0">
              <a:spcBef>
                <a:spcPts val="560"/>
              </a:spcBef>
              <a:spcAft>
                <a:spcPts val="0"/>
              </a:spcAft>
              <a:buClr>
                <a:schemeClr val="dk1"/>
              </a:buClr>
              <a:buSzPts val="2800"/>
              <a:buChar char="•"/>
            </a:pPr>
            <a:r>
              <a:rPr lang="en-US" sz="2800">
                <a:latin typeface="Open Sans"/>
                <a:ea typeface="Open Sans"/>
                <a:cs typeface="Open Sans"/>
                <a:sym typeface="Open Sans"/>
              </a:rPr>
              <a:t>उठाने और ले जाने में सुविधा के लिए</a:t>
            </a:r>
            <a:endParaRPr/>
          </a:p>
          <a:p>
            <a:pPr marL="342900" lvl="0" indent="-342900" algn="l" rtl="0">
              <a:spcBef>
                <a:spcPts val="560"/>
              </a:spcBef>
              <a:spcAft>
                <a:spcPts val="0"/>
              </a:spcAft>
              <a:buClr>
                <a:schemeClr val="dk1"/>
              </a:buClr>
              <a:buSzPts val="2800"/>
              <a:buChar char="•"/>
            </a:pPr>
            <a:r>
              <a:rPr lang="en-US" sz="2800">
                <a:latin typeface="Open Sans"/>
                <a:ea typeface="Open Sans"/>
                <a:cs typeface="Open Sans"/>
                <a:sym typeface="Open Sans"/>
              </a:rPr>
              <a:t>चोट से बचाव के लिए।</a:t>
            </a:r>
            <a:endParaRPr/>
          </a:p>
          <a:p>
            <a:pPr marL="342900" lvl="0" indent="-114300" algn="l" rtl="0">
              <a:spcBef>
                <a:spcPts val="720"/>
              </a:spcBef>
              <a:spcAft>
                <a:spcPts val="0"/>
              </a:spcAft>
              <a:buClr>
                <a:schemeClr val="dk1"/>
              </a:buClr>
              <a:buSzPts val="3600"/>
              <a:buNone/>
            </a:pPr>
            <a:endParaRPr sz="3600">
              <a:latin typeface="Open Sans"/>
              <a:ea typeface="Open Sans"/>
              <a:cs typeface="Open Sans"/>
              <a:sym typeface="Open Sans"/>
            </a:endParaRPr>
          </a:p>
        </p:txBody>
      </p:sp>
      <p:pic>
        <p:nvPicPr>
          <p:cNvPr id="117" name="Google Shape;117;p15" descr="http://imageshotfrognz.blob.core.windows.net/companies/The-Body-Mechanics/images/The-Body-Mechanics_1898_image.jpg"/>
          <p:cNvPicPr preferRelativeResize="0"/>
          <p:nvPr/>
        </p:nvPicPr>
        <p:blipFill rotWithShape="1">
          <a:blip r:embed="rId3">
            <a:alphaModFix/>
          </a:blip>
          <a:srcRect/>
          <a:stretch/>
        </p:blipFill>
        <p:spPr>
          <a:xfrm>
            <a:off x="5974159" y="4437112"/>
            <a:ext cx="3578225" cy="1289875"/>
          </a:xfrm>
          <a:prstGeom prst="rect">
            <a:avLst/>
          </a:prstGeom>
          <a:noFill/>
          <a:ln>
            <a:noFill/>
          </a:ln>
        </p:spPr>
      </p:pic>
      <p:pic>
        <p:nvPicPr>
          <p:cNvPr id="118" name="Google Shape;118;p15"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119" name="Google Shape;119;p15"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20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Effect transition="in" filter="fade">
                                      <p:cBhvr>
                                        <p:cTn id="12" dur="2000"/>
                                        <p:tgtEl>
                                          <p:spTgt spid="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2" end="2"/>
                                            </p:txEl>
                                          </p:spTgt>
                                        </p:tgtEl>
                                        <p:attrNameLst>
                                          <p:attrName>style.visibility</p:attrName>
                                        </p:attrNameLst>
                                      </p:cBhvr>
                                      <p:to>
                                        <p:strVal val="visible"/>
                                      </p:to>
                                    </p:set>
                                    <p:animEffect transition="in" filter="fade">
                                      <p:cBhvr>
                                        <p:cTn id="17" dur="2000"/>
                                        <p:tgtEl>
                                          <p:spTgt spid="1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3" end="3"/>
                                            </p:txEl>
                                          </p:spTgt>
                                        </p:tgtEl>
                                        <p:attrNameLst>
                                          <p:attrName>style.visibility</p:attrName>
                                        </p:attrNameLst>
                                      </p:cBhvr>
                                      <p:to>
                                        <p:strVal val="visible"/>
                                      </p:to>
                                    </p:set>
                                    <p:animEffect transition="in" filter="fade">
                                      <p:cBhvr>
                                        <p:cTn id="22" dur="2000"/>
                                        <p:tgtEl>
                                          <p:spTgt spid="1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42" descr="http://www.medtrng.com/cls/Image200.gif"/>
          <p:cNvPicPr preferRelativeResize="0"/>
          <p:nvPr/>
        </p:nvPicPr>
        <p:blipFill rotWithShape="1">
          <a:blip r:embed="rId3">
            <a:alphaModFix/>
          </a:blip>
          <a:srcRect/>
          <a:stretch/>
        </p:blipFill>
        <p:spPr>
          <a:xfrm>
            <a:off x="2667000" y="1066801"/>
            <a:ext cx="7010400" cy="4114801"/>
          </a:xfrm>
          <a:prstGeom prst="rect">
            <a:avLst/>
          </a:prstGeom>
          <a:noFill/>
          <a:ln>
            <a:noFill/>
          </a:ln>
        </p:spPr>
      </p:pic>
      <p:pic>
        <p:nvPicPr>
          <p:cNvPr id="358" name="Google Shape;358;p42"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359" name="Google Shape;359;p42"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3"/>
          <p:cNvSpPr txBox="1">
            <a:spLocks noGrp="1"/>
          </p:cNvSpPr>
          <p:nvPr>
            <p:ph type="title"/>
          </p:nvPr>
        </p:nvSpPr>
        <p:spPr>
          <a:xfrm>
            <a:off x="479376" y="1556792"/>
            <a:ext cx="5486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Open Sans"/>
              <a:buNone/>
            </a:pPr>
            <a:r>
              <a:rPr lang="en-US" sz="4000" b="1">
                <a:solidFill>
                  <a:schemeClr val="accent6"/>
                </a:solidFill>
              </a:rPr>
              <a:t>प्रयुक्त विशिष्ट उपकरण</a:t>
            </a:r>
            <a:endParaRPr/>
          </a:p>
        </p:txBody>
      </p:sp>
      <p:sp>
        <p:nvSpPr>
          <p:cNvPr id="365" name="Google Shape;365;p43"/>
          <p:cNvSpPr txBox="1">
            <a:spLocks noGrp="1"/>
          </p:cNvSpPr>
          <p:nvPr>
            <p:ph type="body" idx="1"/>
          </p:nvPr>
        </p:nvSpPr>
        <p:spPr>
          <a:xfrm>
            <a:off x="5601324" y="642111"/>
            <a:ext cx="5544616" cy="5590013"/>
          </a:xfrm>
          <a:prstGeom prst="rect">
            <a:avLst/>
          </a:prstGeom>
          <a:noFill/>
          <a:ln>
            <a:noFill/>
          </a:ln>
        </p:spPr>
        <p:txBody>
          <a:bodyPr spcFirstLastPara="1" wrap="square" lIns="91425" tIns="45700" rIns="91425" bIns="45700" anchor="t" anchorCtr="0">
            <a:noAutofit/>
          </a:bodyPr>
          <a:lstStyle/>
          <a:p>
            <a:pPr marL="742950" lvl="0" indent="-742950" algn="l" rtl="0">
              <a:spcBef>
                <a:spcPts val="0"/>
              </a:spcBef>
              <a:spcAft>
                <a:spcPts val="0"/>
              </a:spcAft>
              <a:buClr>
                <a:schemeClr val="dk1"/>
              </a:buClr>
              <a:buSzPts val="3600"/>
              <a:buFont typeface="Open Sans"/>
              <a:buAutoNum type="arabicPeriod"/>
            </a:pPr>
            <a:r>
              <a:rPr lang="en-US" sz="2800" dirty="0" err="1">
                <a:sym typeface="Open Sans"/>
              </a:rPr>
              <a:t>पहिएदार</a:t>
            </a:r>
            <a:r>
              <a:rPr lang="en-US" sz="2800" dirty="0">
                <a:sym typeface="Open Sans"/>
              </a:rPr>
              <a:t> </a:t>
            </a:r>
            <a:r>
              <a:rPr lang="en-US" sz="2800" dirty="0" err="1">
                <a:sym typeface="Open Sans"/>
              </a:rPr>
              <a:t>स्ट्रेचर</a:t>
            </a:r>
            <a:endParaRPr sz="2800" dirty="0">
              <a:sym typeface="Open Sans"/>
            </a:endParaRPr>
          </a:p>
          <a:p>
            <a:pPr marL="742950" lvl="0" indent="-742950" algn="l" rtl="0">
              <a:spcBef>
                <a:spcPts val="720"/>
              </a:spcBef>
              <a:spcAft>
                <a:spcPts val="0"/>
              </a:spcAft>
              <a:buClr>
                <a:schemeClr val="dk1"/>
              </a:buClr>
              <a:buSzPts val="3600"/>
              <a:buFont typeface="Open Sans"/>
              <a:buAutoNum type="arabicPeriod"/>
            </a:pPr>
            <a:r>
              <a:rPr lang="en-US" sz="2800" dirty="0" err="1">
                <a:sym typeface="Open Sans"/>
              </a:rPr>
              <a:t>हल्के</a:t>
            </a:r>
            <a:r>
              <a:rPr lang="en-US" sz="2800" dirty="0">
                <a:sym typeface="Open Sans"/>
              </a:rPr>
              <a:t> </a:t>
            </a:r>
            <a:r>
              <a:rPr lang="en-US" sz="2800" dirty="0" err="1">
                <a:sym typeface="Open Sans"/>
              </a:rPr>
              <a:t>पोर्टेबल</a:t>
            </a:r>
            <a:r>
              <a:rPr lang="en-US" sz="2800" dirty="0">
                <a:sym typeface="Open Sans"/>
              </a:rPr>
              <a:t> </a:t>
            </a:r>
            <a:r>
              <a:rPr lang="en-US" sz="2800" dirty="0" err="1">
                <a:sym typeface="Open Sans"/>
              </a:rPr>
              <a:t>स्ट्रेचर</a:t>
            </a:r>
            <a:r>
              <a:rPr lang="en-US" sz="2800" dirty="0">
                <a:sym typeface="Open Sans"/>
              </a:rPr>
              <a:t> (</a:t>
            </a:r>
            <a:r>
              <a:rPr lang="en-US" sz="2800" dirty="0" err="1">
                <a:sym typeface="Open Sans"/>
              </a:rPr>
              <a:t>फोल्डिंग</a:t>
            </a:r>
            <a:r>
              <a:rPr lang="en-US" sz="2800" dirty="0">
                <a:sym typeface="Open Sans"/>
              </a:rPr>
              <a:t> </a:t>
            </a:r>
            <a:r>
              <a:rPr lang="en-US" sz="2800" dirty="0" err="1">
                <a:sym typeface="Open Sans"/>
              </a:rPr>
              <a:t>या</a:t>
            </a:r>
            <a:r>
              <a:rPr lang="en-US" sz="2800" dirty="0">
                <a:sym typeface="Open Sans"/>
              </a:rPr>
              <a:t> </a:t>
            </a:r>
            <a:r>
              <a:rPr lang="en-US" sz="2800" dirty="0" err="1">
                <a:sym typeface="Open Sans"/>
              </a:rPr>
              <a:t>फोल्डेबल</a:t>
            </a:r>
            <a:r>
              <a:rPr lang="en-US" sz="2800" dirty="0">
                <a:sym typeface="Open Sans"/>
              </a:rPr>
              <a:t>)</a:t>
            </a:r>
            <a:endParaRPr sz="2800" dirty="0"/>
          </a:p>
          <a:p>
            <a:pPr marL="742950" lvl="0" indent="-742950" algn="l" rtl="0">
              <a:spcBef>
                <a:spcPts val="720"/>
              </a:spcBef>
              <a:spcAft>
                <a:spcPts val="0"/>
              </a:spcAft>
              <a:buClr>
                <a:schemeClr val="dk1"/>
              </a:buClr>
              <a:buSzPts val="3600"/>
              <a:buFont typeface="Open Sans"/>
              <a:buAutoNum type="arabicPeriod"/>
            </a:pPr>
            <a:r>
              <a:rPr lang="en-US" sz="2800" dirty="0" err="1">
                <a:sym typeface="Open Sans"/>
              </a:rPr>
              <a:t>स्कूप</a:t>
            </a:r>
            <a:r>
              <a:rPr lang="en-US" sz="2800" dirty="0">
                <a:sym typeface="Open Sans"/>
              </a:rPr>
              <a:t> </a:t>
            </a:r>
            <a:r>
              <a:rPr lang="en-US" sz="2800" dirty="0" err="1">
                <a:sym typeface="Open Sans"/>
              </a:rPr>
              <a:t>स्ट्रेचर</a:t>
            </a:r>
            <a:endParaRPr sz="2800" dirty="0"/>
          </a:p>
          <a:p>
            <a:pPr marL="742950" lvl="0" indent="-742950" algn="l" rtl="0">
              <a:spcBef>
                <a:spcPts val="720"/>
              </a:spcBef>
              <a:spcAft>
                <a:spcPts val="0"/>
              </a:spcAft>
              <a:buClr>
                <a:schemeClr val="dk1"/>
              </a:buClr>
              <a:buSzPts val="3600"/>
              <a:buFont typeface="Open Sans"/>
              <a:buAutoNum type="arabicPeriod"/>
            </a:pPr>
            <a:r>
              <a:rPr lang="en-US" sz="2800" dirty="0" err="1">
                <a:sym typeface="Open Sans"/>
              </a:rPr>
              <a:t>वेस्ट-प्रकार</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निष्कासन</a:t>
            </a:r>
            <a:r>
              <a:rPr lang="en-US" sz="2800" dirty="0">
                <a:sym typeface="Open Sans"/>
              </a:rPr>
              <a:t> </a:t>
            </a:r>
            <a:r>
              <a:rPr lang="en-US" sz="2800" dirty="0" err="1">
                <a:sym typeface="Open Sans"/>
              </a:rPr>
              <a:t>उपकरण</a:t>
            </a:r>
            <a:r>
              <a:rPr lang="en-US" sz="2800" dirty="0">
                <a:sym typeface="Open Sans"/>
              </a:rPr>
              <a:t> (extrication equipment)</a:t>
            </a:r>
            <a:endParaRPr sz="2800" dirty="0"/>
          </a:p>
          <a:p>
            <a:pPr marL="742950" lvl="0" indent="-742950" algn="l" rtl="0">
              <a:spcBef>
                <a:spcPts val="720"/>
              </a:spcBef>
              <a:spcAft>
                <a:spcPts val="0"/>
              </a:spcAft>
              <a:buClr>
                <a:schemeClr val="dk1"/>
              </a:buClr>
              <a:buSzPts val="3600"/>
              <a:buFont typeface="Open Sans"/>
              <a:buAutoNum type="arabicPeriod"/>
            </a:pPr>
            <a:r>
              <a:rPr lang="en-US" sz="2800" dirty="0" err="1">
                <a:sym typeface="Open Sans"/>
              </a:rPr>
              <a:t>सीढ़ी</a:t>
            </a:r>
            <a:r>
              <a:rPr lang="en-US" sz="2800" dirty="0">
                <a:sym typeface="Open Sans"/>
              </a:rPr>
              <a:t> </a:t>
            </a:r>
            <a:r>
              <a:rPr lang="en-US" sz="2800" dirty="0" err="1">
                <a:sym typeface="Open Sans"/>
              </a:rPr>
              <a:t>कुर्सी</a:t>
            </a:r>
            <a:endParaRPr sz="2800" dirty="0"/>
          </a:p>
          <a:p>
            <a:pPr marL="742950" lvl="0" indent="-742950" algn="l" rtl="0">
              <a:spcBef>
                <a:spcPts val="720"/>
              </a:spcBef>
              <a:spcAft>
                <a:spcPts val="0"/>
              </a:spcAft>
              <a:buClr>
                <a:schemeClr val="dk1"/>
              </a:buClr>
              <a:buSzPts val="3600"/>
              <a:buFont typeface="Open Sans"/>
              <a:buAutoNum type="arabicPeriod"/>
            </a:pPr>
            <a:r>
              <a:rPr lang="en-US" sz="2800" dirty="0" err="1">
                <a:sym typeface="Open Sans"/>
              </a:rPr>
              <a:t>बास्केट</a:t>
            </a:r>
            <a:r>
              <a:rPr lang="en-US" sz="2800" dirty="0">
                <a:sym typeface="Open Sans"/>
              </a:rPr>
              <a:t> </a:t>
            </a:r>
            <a:r>
              <a:rPr lang="en-US" sz="2800" dirty="0" err="1">
                <a:sym typeface="Open Sans"/>
              </a:rPr>
              <a:t>स्ट्रेचर</a:t>
            </a:r>
            <a:endParaRPr sz="2800" dirty="0"/>
          </a:p>
          <a:p>
            <a:pPr marL="742950" lvl="0" indent="-742950" algn="l" rtl="0">
              <a:spcBef>
                <a:spcPts val="720"/>
              </a:spcBef>
              <a:spcAft>
                <a:spcPts val="0"/>
              </a:spcAft>
              <a:buClr>
                <a:schemeClr val="dk1"/>
              </a:buClr>
              <a:buSzPts val="3600"/>
              <a:buFont typeface="Open Sans"/>
              <a:buAutoNum type="arabicPeriod"/>
            </a:pPr>
            <a:r>
              <a:rPr lang="en-US" sz="2800" dirty="0" err="1">
                <a:latin typeface="Times New Roman"/>
                <a:ea typeface="Times New Roman"/>
                <a:cs typeface="Times New Roman"/>
                <a:sym typeface="Times New Roman"/>
              </a:rPr>
              <a:t>लचीला</a:t>
            </a:r>
            <a:r>
              <a:rPr lang="en-US" sz="2800" dirty="0"/>
              <a:t> </a:t>
            </a:r>
            <a:r>
              <a:rPr lang="en-US" sz="2800" dirty="0" err="1">
                <a:latin typeface="Times New Roman"/>
                <a:ea typeface="Times New Roman"/>
                <a:cs typeface="Times New Roman"/>
                <a:sym typeface="Times New Roman"/>
              </a:rPr>
              <a:t>स्ट्रेचर</a:t>
            </a:r>
            <a:r>
              <a:rPr lang="en-US" sz="2800" dirty="0"/>
              <a:t>( Flexible stretcher)</a:t>
            </a:r>
            <a:endParaRPr sz="2800" dirty="0"/>
          </a:p>
          <a:p>
            <a:pPr marL="742950" lvl="0" indent="-742950" algn="l" rtl="0">
              <a:spcBef>
                <a:spcPts val="720"/>
              </a:spcBef>
              <a:spcAft>
                <a:spcPts val="0"/>
              </a:spcAft>
              <a:buClr>
                <a:schemeClr val="dk1"/>
              </a:buClr>
              <a:buSzPts val="3600"/>
              <a:buFont typeface="Open Sans"/>
              <a:buAutoNum type="arabicPeriod"/>
            </a:pPr>
            <a:r>
              <a:rPr lang="en-US" sz="2800" dirty="0" err="1"/>
              <a:t>ड्रा</a:t>
            </a:r>
            <a:r>
              <a:rPr lang="en-US" sz="2800" dirty="0"/>
              <a:t> </a:t>
            </a:r>
            <a:r>
              <a:rPr lang="en-US" sz="2800" dirty="0" err="1"/>
              <a:t>शीट</a:t>
            </a:r>
            <a:endParaRPr sz="2800" dirty="0"/>
          </a:p>
          <a:p>
            <a:pPr marL="742950" lvl="0" indent="-565150" algn="l" rtl="0">
              <a:spcBef>
                <a:spcPts val="560"/>
              </a:spcBef>
              <a:spcAft>
                <a:spcPts val="0"/>
              </a:spcAft>
              <a:buClr>
                <a:schemeClr val="dk1"/>
              </a:buClr>
              <a:buSzPts val="2800"/>
              <a:buFont typeface="Open Sans"/>
              <a:buNone/>
            </a:pPr>
            <a:endParaRPr sz="2800" dirty="0"/>
          </a:p>
          <a:p>
            <a:pPr marL="742950" lvl="0" indent="-565150" algn="l" rtl="0">
              <a:spcBef>
                <a:spcPts val="560"/>
              </a:spcBef>
              <a:spcAft>
                <a:spcPts val="0"/>
              </a:spcAft>
              <a:buClr>
                <a:schemeClr val="dk1"/>
              </a:buClr>
              <a:buSzPts val="2800"/>
              <a:buFont typeface="Open Sans"/>
              <a:buNone/>
            </a:pPr>
            <a:endParaRPr sz="2800" dirty="0"/>
          </a:p>
          <a:p>
            <a:pPr marL="742950" lvl="0" indent="-565150" algn="l" rtl="0">
              <a:spcBef>
                <a:spcPts val="560"/>
              </a:spcBef>
              <a:spcAft>
                <a:spcPts val="0"/>
              </a:spcAft>
              <a:buClr>
                <a:schemeClr val="dk1"/>
              </a:buClr>
              <a:buSzPts val="2800"/>
              <a:buFont typeface="Open Sans"/>
              <a:buNone/>
            </a:pPr>
            <a:endParaRPr sz="2800" dirty="0">
              <a:sym typeface="Open Sans"/>
            </a:endParaRPr>
          </a:p>
          <a:p>
            <a:pPr marL="742950" lvl="0" indent="-565150" algn="l" rtl="0">
              <a:spcBef>
                <a:spcPts val="560"/>
              </a:spcBef>
              <a:spcAft>
                <a:spcPts val="0"/>
              </a:spcAft>
              <a:buClr>
                <a:schemeClr val="dk1"/>
              </a:buClr>
              <a:buSzPts val="2800"/>
              <a:buFont typeface="Open Sans"/>
              <a:buNone/>
            </a:pPr>
            <a:endParaRPr sz="2800" dirty="0">
              <a:sym typeface="Open Sans"/>
            </a:endParaRPr>
          </a:p>
          <a:p>
            <a:pPr marL="342900" lvl="0" indent="-342900" algn="l" rtl="0">
              <a:spcBef>
                <a:spcPts val="560"/>
              </a:spcBef>
              <a:spcAft>
                <a:spcPts val="0"/>
              </a:spcAft>
              <a:buClr>
                <a:schemeClr val="dk1"/>
              </a:buClr>
              <a:buSzPts val="2800"/>
              <a:buNone/>
            </a:pPr>
            <a:endParaRPr sz="2800" dirty="0">
              <a:sym typeface="Open Sans"/>
            </a:endParaRPr>
          </a:p>
          <a:p>
            <a:pPr marL="342900" lvl="0" indent="-114300" algn="l" rtl="0">
              <a:spcBef>
                <a:spcPts val="720"/>
              </a:spcBef>
              <a:spcAft>
                <a:spcPts val="0"/>
              </a:spcAft>
              <a:buClr>
                <a:schemeClr val="dk1"/>
              </a:buClr>
              <a:buSzPts val="3600"/>
              <a:buNone/>
            </a:pPr>
            <a:endParaRPr sz="2800" dirty="0">
              <a:sym typeface="Open Sans"/>
            </a:endParaRPr>
          </a:p>
        </p:txBody>
      </p:sp>
      <p:pic>
        <p:nvPicPr>
          <p:cNvPr id="366" name="Google Shape;366;p43"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367" name="Google Shape;367;p43"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animEffect transition="in" filter="fade">
                                      <p:cBhvr>
                                        <p:cTn id="7" dur="2000"/>
                                        <p:tgtEl>
                                          <p:spTgt spid="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xEl>
                                              <p:pRg st="1" end="1"/>
                                            </p:txEl>
                                          </p:spTgt>
                                        </p:tgtEl>
                                        <p:attrNameLst>
                                          <p:attrName>style.visibility</p:attrName>
                                        </p:attrNameLst>
                                      </p:cBhvr>
                                      <p:to>
                                        <p:strVal val="visible"/>
                                      </p:to>
                                    </p:set>
                                    <p:animEffect transition="in" filter="fade">
                                      <p:cBhvr>
                                        <p:cTn id="12" dur="2000"/>
                                        <p:tgtEl>
                                          <p:spTgt spid="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5">
                                            <p:txEl>
                                              <p:pRg st="2" end="2"/>
                                            </p:txEl>
                                          </p:spTgt>
                                        </p:tgtEl>
                                        <p:attrNameLst>
                                          <p:attrName>style.visibility</p:attrName>
                                        </p:attrNameLst>
                                      </p:cBhvr>
                                      <p:to>
                                        <p:strVal val="visible"/>
                                      </p:to>
                                    </p:set>
                                    <p:animEffect transition="in" filter="fade">
                                      <p:cBhvr>
                                        <p:cTn id="17" dur="2000"/>
                                        <p:tgtEl>
                                          <p:spTgt spid="3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5">
                                            <p:txEl>
                                              <p:pRg st="3" end="3"/>
                                            </p:txEl>
                                          </p:spTgt>
                                        </p:tgtEl>
                                        <p:attrNameLst>
                                          <p:attrName>style.visibility</p:attrName>
                                        </p:attrNameLst>
                                      </p:cBhvr>
                                      <p:to>
                                        <p:strVal val="visible"/>
                                      </p:to>
                                    </p:set>
                                    <p:animEffect transition="in" filter="fade">
                                      <p:cBhvr>
                                        <p:cTn id="22" dur="2000"/>
                                        <p:tgtEl>
                                          <p:spTgt spid="3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5">
                                            <p:txEl>
                                              <p:pRg st="4" end="4"/>
                                            </p:txEl>
                                          </p:spTgt>
                                        </p:tgtEl>
                                        <p:attrNameLst>
                                          <p:attrName>style.visibility</p:attrName>
                                        </p:attrNameLst>
                                      </p:cBhvr>
                                      <p:to>
                                        <p:strVal val="visible"/>
                                      </p:to>
                                    </p:set>
                                    <p:animEffect transition="in" filter="fade">
                                      <p:cBhvr>
                                        <p:cTn id="27" dur="2000"/>
                                        <p:tgtEl>
                                          <p:spTgt spid="3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5">
                                            <p:txEl>
                                              <p:pRg st="5" end="5"/>
                                            </p:txEl>
                                          </p:spTgt>
                                        </p:tgtEl>
                                        <p:attrNameLst>
                                          <p:attrName>style.visibility</p:attrName>
                                        </p:attrNameLst>
                                      </p:cBhvr>
                                      <p:to>
                                        <p:strVal val="visible"/>
                                      </p:to>
                                    </p:set>
                                    <p:animEffect transition="in" filter="fade">
                                      <p:cBhvr>
                                        <p:cTn id="32" dur="2000"/>
                                        <p:tgtEl>
                                          <p:spTgt spid="3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5">
                                            <p:txEl>
                                              <p:pRg st="6" end="6"/>
                                            </p:txEl>
                                          </p:spTgt>
                                        </p:tgtEl>
                                        <p:attrNameLst>
                                          <p:attrName>style.visibility</p:attrName>
                                        </p:attrNameLst>
                                      </p:cBhvr>
                                      <p:to>
                                        <p:strVal val="visible"/>
                                      </p:to>
                                    </p:set>
                                    <p:animEffect transition="in" filter="fade">
                                      <p:cBhvr>
                                        <p:cTn id="37" dur="2000"/>
                                        <p:tgtEl>
                                          <p:spTgt spid="3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5">
                                            <p:txEl>
                                              <p:pRg st="7" end="7"/>
                                            </p:txEl>
                                          </p:spTgt>
                                        </p:tgtEl>
                                        <p:attrNameLst>
                                          <p:attrName>style.visibility</p:attrName>
                                        </p:attrNameLst>
                                      </p:cBhvr>
                                      <p:to>
                                        <p:strVal val="visible"/>
                                      </p:to>
                                    </p:set>
                                    <p:animEffect transition="in" filter="fade">
                                      <p:cBhvr>
                                        <p:cTn id="42" dur="2000"/>
                                        <p:tgtEl>
                                          <p:spTgt spid="36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5">
                                            <p:txEl>
                                              <p:pRg st="8" end="8"/>
                                            </p:txEl>
                                          </p:spTgt>
                                        </p:tgtEl>
                                        <p:attrNameLst>
                                          <p:attrName>style.visibility</p:attrName>
                                        </p:attrNameLst>
                                      </p:cBhvr>
                                      <p:to>
                                        <p:strVal val="visible"/>
                                      </p:to>
                                    </p:set>
                                    <p:animEffect transition="in" filter="fade">
                                      <p:cBhvr>
                                        <p:cTn id="47" dur="2000"/>
                                        <p:tgtEl>
                                          <p:spTgt spid="36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5">
                                            <p:txEl>
                                              <p:pRg st="9" end="9"/>
                                            </p:txEl>
                                          </p:spTgt>
                                        </p:tgtEl>
                                        <p:attrNameLst>
                                          <p:attrName>style.visibility</p:attrName>
                                        </p:attrNameLst>
                                      </p:cBhvr>
                                      <p:to>
                                        <p:strVal val="visible"/>
                                      </p:to>
                                    </p:set>
                                    <p:animEffect transition="in" filter="fade">
                                      <p:cBhvr>
                                        <p:cTn id="52" dur="2000"/>
                                        <p:tgtEl>
                                          <p:spTgt spid="36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5">
                                            <p:txEl>
                                              <p:pRg st="10" end="10"/>
                                            </p:txEl>
                                          </p:spTgt>
                                        </p:tgtEl>
                                        <p:attrNameLst>
                                          <p:attrName>style.visibility</p:attrName>
                                        </p:attrNameLst>
                                      </p:cBhvr>
                                      <p:to>
                                        <p:strVal val="visible"/>
                                      </p:to>
                                    </p:set>
                                    <p:animEffect transition="in" filter="fade">
                                      <p:cBhvr>
                                        <p:cTn id="57" dur="2000"/>
                                        <p:tgtEl>
                                          <p:spTgt spid="36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5">
                                            <p:txEl>
                                              <p:pRg st="11" end="11"/>
                                            </p:txEl>
                                          </p:spTgt>
                                        </p:tgtEl>
                                        <p:attrNameLst>
                                          <p:attrName>style.visibility</p:attrName>
                                        </p:attrNameLst>
                                      </p:cBhvr>
                                      <p:to>
                                        <p:strVal val="visible"/>
                                      </p:to>
                                    </p:set>
                                    <p:animEffect transition="in" filter="fade">
                                      <p:cBhvr>
                                        <p:cTn id="62" dur="2000"/>
                                        <p:tgtEl>
                                          <p:spTgt spid="36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5">
                                            <p:txEl>
                                              <p:pRg st="12" end="12"/>
                                            </p:txEl>
                                          </p:spTgt>
                                        </p:tgtEl>
                                        <p:attrNameLst>
                                          <p:attrName>style.visibility</p:attrName>
                                        </p:attrNameLst>
                                      </p:cBhvr>
                                      <p:to>
                                        <p:strVal val="visible"/>
                                      </p:to>
                                    </p:set>
                                    <p:animEffect transition="in" filter="fade">
                                      <p:cBhvr>
                                        <p:cTn id="67" dur="2000"/>
                                        <p:tgtEl>
                                          <p:spTgt spid="36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5">
                                            <p:txEl>
                                              <p:pRg st="13" end="13"/>
                                            </p:txEl>
                                          </p:spTgt>
                                        </p:tgtEl>
                                        <p:attrNameLst>
                                          <p:attrName>style.visibility</p:attrName>
                                        </p:attrNameLst>
                                      </p:cBhvr>
                                      <p:to>
                                        <p:strVal val="visible"/>
                                      </p:to>
                                    </p:set>
                                    <p:animEffect transition="in" filter="fade">
                                      <p:cBhvr>
                                        <p:cTn id="72" dur="2000"/>
                                        <p:tgtEl>
                                          <p:spTgt spid="36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4"/>
          <p:cNvSpPr txBox="1">
            <a:spLocks noGrp="1"/>
          </p:cNvSpPr>
          <p:nvPr>
            <p:ph type="title"/>
          </p:nvPr>
        </p:nvSpPr>
        <p:spPr>
          <a:xfrm>
            <a:off x="609600" y="1844824"/>
            <a:ext cx="5270376"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6600"/>
              <a:buFont typeface="Open Sans"/>
              <a:buNone/>
            </a:pPr>
            <a:r>
              <a:rPr lang="en-US" sz="6600" b="1" cap="none">
                <a:solidFill>
                  <a:schemeClr val="accent6"/>
                </a:solidFill>
                <a:latin typeface="Times New Roman"/>
                <a:ea typeface="Times New Roman"/>
                <a:cs typeface="Times New Roman"/>
                <a:sym typeface="Times New Roman"/>
              </a:rPr>
              <a:t>बैकबोर्ड</a:t>
            </a:r>
            <a:endParaRPr sz="6600" b="1" cap="none">
              <a:solidFill>
                <a:schemeClr val="accent6"/>
              </a:solidFill>
            </a:endParaRPr>
          </a:p>
        </p:txBody>
      </p:sp>
      <p:sp>
        <p:nvSpPr>
          <p:cNvPr id="373" name="Google Shape;373;p44"/>
          <p:cNvSpPr txBox="1">
            <a:spLocks noGrp="1"/>
          </p:cNvSpPr>
          <p:nvPr>
            <p:ph type="body" idx="1"/>
          </p:nvPr>
        </p:nvSpPr>
        <p:spPr>
          <a:xfrm>
            <a:off x="5951984" y="1600201"/>
            <a:ext cx="5630416"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2800" dirty="0" err="1">
                <a:sym typeface="Open Sans"/>
              </a:rPr>
              <a:t>यह</a:t>
            </a:r>
            <a:r>
              <a:rPr lang="en-US" sz="2800" dirty="0">
                <a:sym typeface="Open Sans"/>
              </a:rPr>
              <a:t> </a:t>
            </a:r>
            <a:r>
              <a:rPr lang="en-US" sz="2800" dirty="0" err="1">
                <a:sym typeface="Open Sans"/>
              </a:rPr>
              <a:t>लकड़ी</a:t>
            </a:r>
            <a:r>
              <a:rPr lang="en-US" sz="2800" dirty="0">
                <a:sym typeface="Open Sans"/>
              </a:rPr>
              <a:t> </a:t>
            </a:r>
            <a:r>
              <a:rPr lang="en-US" sz="2800" dirty="0" err="1">
                <a:sym typeface="Open Sans"/>
              </a:rPr>
              <a:t>या</a:t>
            </a:r>
            <a:r>
              <a:rPr lang="en-US" sz="2800" dirty="0">
                <a:sym typeface="Open Sans"/>
              </a:rPr>
              <a:t> </a:t>
            </a:r>
            <a:r>
              <a:rPr lang="en-US" sz="2800" dirty="0" err="1">
                <a:sym typeface="Open Sans"/>
              </a:rPr>
              <a:t>सिंथेटिक</a:t>
            </a:r>
            <a:r>
              <a:rPr lang="en-US" sz="2800" dirty="0">
                <a:sym typeface="Open Sans"/>
              </a:rPr>
              <a:t> </a:t>
            </a:r>
            <a:r>
              <a:rPr lang="en-US" sz="2800" dirty="0" err="1">
                <a:sym typeface="Open Sans"/>
              </a:rPr>
              <a:t>सामग्री</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बना</a:t>
            </a:r>
            <a:r>
              <a:rPr lang="en-US" sz="2800" dirty="0">
                <a:sym typeface="Open Sans"/>
              </a:rPr>
              <a:t> </a:t>
            </a:r>
            <a:r>
              <a:rPr lang="en-US" sz="2800" dirty="0" err="1">
                <a:sym typeface="Open Sans"/>
              </a:rPr>
              <a:t>है</a:t>
            </a:r>
            <a:r>
              <a:rPr lang="en-US" sz="2800" dirty="0">
                <a:sym typeface="Open Sans"/>
              </a:rPr>
              <a:t> </a:t>
            </a:r>
            <a:r>
              <a:rPr lang="en-US" sz="2800" dirty="0" err="1">
                <a:sym typeface="Open Sans"/>
              </a:rPr>
              <a:t>जो</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रक्त</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अवशोषित</a:t>
            </a:r>
            <a:r>
              <a:rPr lang="en-US" sz="2800" dirty="0">
                <a:sym typeface="Open Sans"/>
              </a:rPr>
              <a:t> </a:t>
            </a:r>
            <a:r>
              <a:rPr lang="en-US" sz="2800" dirty="0" err="1">
                <a:sym typeface="Open Sans"/>
              </a:rPr>
              <a:t>नहीं</a:t>
            </a:r>
            <a:r>
              <a:rPr lang="en-US" sz="2800" dirty="0">
                <a:sym typeface="Open Sans"/>
              </a:rPr>
              <a:t> </a:t>
            </a:r>
            <a:r>
              <a:rPr lang="en-US" sz="2800" dirty="0" err="1">
                <a:sym typeface="Open Sans"/>
              </a:rPr>
              <a:t>करेगा</a:t>
            </a:r>
            <a:r>
              <a:rPr lang="en-US" sz="2800" dirty="0">
                <a:sym typeface="Open Sans"/>
              </a:rPr>
              <a:t>।</a:t>
            </a:r>
            <a:endParaRPr sz="2800" dirty="0"/>
          </a:p>
          <a:p>
            <a:pPr marL="342900" lvl="0" indent="-342900" algn="l" rtl="0">
              <a:spcBef>
                <a:spcPts val="720"/>
              </a:spcBef>
              <a:spcAft>
                <a:spcPts val="0"/>
              </a:spcAft>
              <a:buClr>
                <a:schemeClr val="dk1"/>
              </a:buClr>
              <a:buSzPts val="3600"/>
              <a:buChar char="•"/>
            </a:pPr>
            <a:r>
              <a:rPr lang="en-US" sz="2800" dirty="0" err="1">
                <a:sym typeface="Open Sans"/>
              </a:rPr>
              <a:t>इनमें</a:t>
            </a:r>
            <a:r>
              <a:rPr lang="en-US" sz="2800" dirty="0">
                <a:sym typeface="Open Sans"/>
              </a:rPr>
              <a:t> </a:t>
            </a:r>
            <a:r>
              <a:rPr lang="en-US" sz="2800" dirty="0" err="1">
                <a:sym typeface="Open Sans"/>
              </a:rPr>
              <a:t>आमतौर</a:t>
            </a:r>
            <a:r>
              <a:rPr lang="en-US" sz="2800" dirty="0">
                <a:sym typeface="Open Sans"/>
              </a:rPr>
              <a:t> </a:t>
            </a:r>
            <a:r>
              <a:rPr lang="en-US" sz="2800" dirty="0" err="1">
                <a:sym typeface="Open Sans"/>
              </a:rPr>
              <a:t>पर</a:t>
            </a:r>
            <a:r>
              <a:rPr lang="en-US" sz="2800" dirty="0">
                <a:sym typeface="Open Sans"/>
              </a:rPr>
              <a:t> </a:t>
            </a:r>
            <a:r>
              <a:rPr lang="en-US" sz="2800" dirty="0" err="1">
                <a:sym typeface="Open Sans"/>
              </a:rPr>
              <a:t>हैंडल</a:t>
            </a:r>
            <a:r>
              <a:rPr lang="en-US" sz="2800" dirty="0">
                <a:sym typeface="Open Sans"/>
              </a:rPr>
              <a:t> </a:t>
            </a:r>
            <a:r>
              <a:rPr lang="en-US" sz="2800" dirty="0" err="1">
                <a:sym typeface="Open Sans"/>
              </a:rPr>
              <a:t>या</a:t>
            </a:r>
            <a:r>
              <a:rPr lang="en-US" sz="2800" dirty="0">
                <a:sym typeface="Open Sans"/>
              </a:rPr>
              <a:t> </a:t>
            </a:r>
            <a:r>
              <a:rPr lang="en-US" sz="2800" dirty="0" err="1">
                <a:sym typeface="Open Sans"/>
              </a:rPr>
              <a:t>ले</a:t>
            </a:r>
            <a:r>
              <a:rPr lang="en-US" sz="2800" dirty="0">
                <a:sym typeface="Open Sans"/>
              </a:rPr>
              <a:t> </a:t>
            </a:r>
            <a:r>
              <a:rPr lang="en-US" sz="2800" dirty="0" err="1">
                <a:sym typeface="Open Sans"/>
              </a:rPr>
              <a:t>जाने</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लिए</a:t>
            </a:r>
            <a:r>
              <a:rPr lang="en-US" sz="2800" dirty="0">
                <a:sym typeface="Open Sans"/>
              </a:rPr>
              <a:t> </a:t>
            </a:r>
            <a:r>
              <a:rPr lang="en-US" sz="2800" dirty="0" err="1">
                <a:sym typeface="Open Sans"/>
              </a:rPr>
              <a:t>पट्टियाँ</a:t>
            </a:r>
            <a:r>
              <a:rPr lang="en-US" sz="2800" dirty="0">
                <a:sym typeface="Open Sans"/>
              </a:rPr>
              <a:t> </a:t>
            </a:r>
            <a:r>
              <a:rPr lang="en-US" sz="2800" dirty="0" err="1">
                <a:sym typeface="Open Sans"/>
              </a:rPr>
              <a:t>होती</a:t>
            </a:r>
            <a:r>
              <a:rPr lang="en-US" sz="2800" dirty="0">
                <a:sym typeface="Open Sans"/>
              </a:rPr>
              <a:t> </a:t>
            </a:r>
            <a:r>
              <a:rPr lang="en-US" sz="2800" dirty="0" err="1">
                <a:sym typeface="Open Sans"/>
              </a:rPr>
              <a:t>हैं</a:t>
            </a:r>
            <a:r>
              <a:rPr lang="en-US" sz="2800" dirty="0">
                <a:sym typeface="Open Sans"/>
              </a:rPr>
              <a:t>।</a:t>
            </a:r>
            <a:endParaRPr sz="2800" dirty="0"/>
          </a:p>
          <a:p>
            <a:pPr marL="342900" lvl="0" indent="-342900" algn="l" rtl="0">
              <a:spcBef>
                <a:spcPts val="720"/>
              </a:spcBef>
              <a:spcAft>
                <a:spcPts val="0"/>
              </a:spcAft>
              <a:buClr>
                <a:schemeClr val="dk1"/>
              </a:buClr>
              <a:buSzPts val="3600"/>
              <a:buChar char="•"/>
            </a:pPr>
            <a:r>
              <a:rPr lang="en-US" sz="2800" dirty="0" err="1">
                <a:sym typeface="Open Sans"/>
              </a:rPr>
              <a:t>इसके</a:t>
            </a:r>
            <a:r>
              <a:rPr lang="en-US" sz="2800" dirty="0">
                <a:sym typeface="Open Sans"/>
              </a:rPr>
              <a:t> </a:t>
            </a:r>
            <a:r>
              <a:rPr lang="en-US" sz="2800" dirty="0" err="1">
                <a:sym typeface="Open Sans"/>
              </a:rPr>
              <a:t>दो</a:t>
            </a:r>
            <a:r>
              <a:rPr lang="en-US" sz="2800" dirty="0">
                <a:sym typeface="Open Sans"/>
              </a:rPr>
              <a:t> </a:t>
            </a:r>
            <a:r>
              <a:rPr lang="en-US" sz="2800" dirty="0" err="1">
                <a:sym typeface="Open Sans"/>
              </a:rPr>
              <a:t>प्रकार</a:t>
            </a:r>
            <a:r>
              <a:rPr lang="en-US" sz="2800" dirty="0">
                <a:sym typeface="Open Sans"/>
              </a:rPr>
              <a:t> </a:t>
            </a:r>
            <a:r>
              <a:rPr lang="en-US" sz="2800" dirty="0" err="1">
                <a:sym typeface="Open Sans"/>
              </a:rPr>
              <a:t>हैं</a:t>
            </a:r>
            <a:r>
              <a:rPr lang="en-US" sz="2800" dirty="0">
                <a:sym typeface="Open Sans"/>
              </a:rPr>
              <a:t>:</a:t>
            </a:r>
            <a:endParaRPr sz="2800" dirty="0"/>
          </a:p>
          <a:p>
            <a:pPr marL="1143000" lvl="2" indent="-228600" algn="l" rtl="0">
              <a:spcBef>
                <a:spcPts val="720"/>
              </a:spcBef>
              <a:spcAft>
                <a:spcPts val="0"/>
              </a:spcAft>
              <a:buClr>
                <a:schemeClr val="dk1"/>
              </a:buClr>
              <a:buSzPts val="3600"/>
              <a:buNone/>
            </a:pPr>
            <a:r>
              <a:rPr lang="en-US" sz="2800" b="1" dirty="0" err="1">
                <a:sym typeface="Open Sans"/>
              </a:rPr>
              <a:t>लंबा</a:t>
            </a:r>
            <a:r>
              <a:rPr lang="en-US" sz="2800" b="1" dirty="0">
                <a:sym typeface="Open Sans"/>
              </a:rPr>
              <a:t> </a:t>
            </a:r>
            <a:r>
              <a:rPr lang="en-US" sz="2800" b="1" dirty="0" err="1">
                <a:sym typeface="Open Sans"/>
              </a:rPr>
              <a:t>बैकबोर्ड</a:t>
            </a:r>
            <a:r>
              <a:rPr lang="en-US" sz="2800" b="1" dirty="0">
                <a:sym typeface="Open Sans"/>
              </a:rPr>
              <a:t>: (6-7 </a:t>
            </a:r>
            <a:r>
              <a:rPr lang="en-US" sz="2800" b="1" dirty="0" err="1">
                <a:sym typeface="Open Sans"/>
              </a:rPr>
              <a:t>फीट</a:t>
            </a:r>
            <a:r>
              <a:rPr lang="en-US" sz="2800" b="1" dirty="0">
                <a:sym typeface="Open Sans"/>
              </a:rPr>
              <a:t> </a:t>
            </a:r>
            <a:r>
              <a:rPr lang="en-US" sz="2800" b="1" dirty="0" err="1">
                <a:sym typeface="Open Sans"/>
              </a:rPr>
              <a:t>लंबा</a:t>
            </a:r>
            <a:r>
              <a:rPr lang="en-US" sz="2800" b="1" dirty="0">
                <a:sym typeface="Open Sans"/>
              </a:rPr>
              <a:t>)</a:t>
            </a:r>
            <a:endParaRPr sz="2800" dirty="0"/>
          </a:p>
          <a:p>
            <a:pPr marL="1143000" lvl="2" indent="-228600" algn="l" rtl="0">
              <a:spcBef>
                <a:spcPts val="720"/>
              </a:spcBef>
              <a:spcAft>
                <a:spcPts val="0"/>
              </a:spcAft>
              <a:buClr>
                <a:schemeClr val="dk1"/>
              </a:buClr>
              <a:buSzPts val="3600"/>
              <a:buNone/>
            </a:pPr>
            <a:r>
              <a:rPr lang="en-US" sz="2800" b="1" dirty="0" err="1">
                <a:sym typeface="Open Sans"/>
              </a:rPr>
              <a:t>छोटा</a:t>
            </a:r>
            <a:r>
              <a:rPr lang="en-US" sz="2800" b="1" dirty="0">
                <a:sym typeface="Open Sans"/>
              </a:rPr>
              <a:t> </a:t>
            </a:r>
            <a:r>
              <a:rPr lang="en-US" sz="2800" b="1" dirty="0" err="1">
                <a:sym typeface="Open Sans"/>
              </a:rPr>
              <a:t>बैकबोर्ड</a:t>
            </a:r>
            <a:r>
              <a:rPr lang="en-US" sz="2800" b="1" dirty="0">
                <a:sym typeface="Open Sans"/>
              </a:rPr>
              <a:t>: (3-4 </a:t>
            </a:r>
            <a:r>
              <a:rPr lang="en-US" sz="2800" b="1" dirty="0" err="1">
                <a:sym typeface="Open Sans"/>
              </a:rPr>
              <a:t>फीट</a:t>
            </a:r>
            <a:r>
              <a:rPr lang="en-US" sz="2800" b="1" dirty="0">
                <a:sym typeface="Open Sans"/>
              </a:rPr>
              <a:t> </a:t>
            </a:r>
            <a:r>
              <a:rPr lang="en-US" sz="2800" b="1" dirty="0" err="1">
                <a:sym typeface="Open Sans"/>
              </a:rPr>
              <a:t>लंबा</a:t>
            </a:r>
            <a:r>
              <a:rPr lang="en-US" sz="2800" b="1" dirty="0">
                <a:sym typeface="Open Sans"/>
              </a:rPr>
              <a:t>)</a:t>
            </a:r>
            <a:endParaRPr sz="2800" dirty="0"/>
          </a:p>
          <a:p>
            <a:pPr marL="342900" lvl="0" indent="-114300" algn="l" rtl="0">
              <a:spcBef>
                <a:spcPts val="720"/>
              </a:spcBef>
              <a:spcAft>
                <a:spcPts val="0"/>
              </a:spcAft>
              <a:buClr>
                <a:schemeClr val="dk1"/>
              </a:buClr>
              <a:buSzPts val="3600"/>
              <a:buNone/>
            </a:pPr>
            <a:endParaRPr sz="2800" dirty="0">
              <a:sym typeface="Open Sans"/>
            </a:endParaRPr>
          </a:p>
        </p:txBody>
      </p:sp>
      <p:pic>
        <p:nvPicPr>
          <p:cNvPr id="374" name="Google Shape;374;p44"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375" name="Google Shape;375;p44"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Effect transition="in" filter="fade">
                                      <p:cBhvr>
                                        <p:cTn id="7" dur="2000"/>
                                        <p:tgtEl>
                                          <p:spTgt spid="3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xEl>
                                              <p:pRg st="1" end="1"/>
                                            </p:txEl>
                                          </p:spTgt>
                                        </p:tgtEl>
                                        <p:attrNameLst>
                                          <p:attrName>style.visibility</p:attrName>
                                        </p:attrNameLst>
                                      </p:cBhvr>
                                      <p:to>
                                        <p:strVal val="visible"/>
                                      </p:to>
                                    </p:set>
                                    <p:animEffect transition="in" filter="fade">
                                      <p:cBhvr>
                                        <p:cTn id="12" dur="2000"/>
                                        <p:tgtEl>
                                          <p:spTgt spid="3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3">
                                            <p:txEl>
                                              <p:pRg st="2" end="2"/>
                                            </p:txEl>
                                          </p:spTgt>
                                        </p:tgtEl>
                                        <p:attrNameLst>
                                          <p:attrName>style.visibility</p:attrName>
                                        </p:attrNameLst>
                                      </p:cBhvr>
                                      <p:to>
                                        <p:strVal val="visible"/>
                                      </p:to>
                                    </p:set>
                                    <p:animEffect transition="in" filter="fade">
                                      <p:cBhvr>
                                        <p:cTn id="17" dur="2000"/>
                                        <p:tgtEl>
                                          <p:spTgt spid="3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3">
                                            <p:txEl>
                                              <p:pRg st="3" end="3"/>
                                            </p:txEl>
                                          </p:spTgt>
                                        </p:tgtEl>
                                        <p:attrNameLst>
                                          <p:attrName>style.visibility</p:attrName>
                                        </p:attrNameLst>
                                      </p:cBhvr>
                                      <p:to>
                                        <p:strVal val="visible"/>
                                      </p:to>
                                    </p:set>
                                    <p:animEffect transition="in" filter="fade">
                                      <p:cBhvr>
                                        <p:cTn id="22" dur="2000"/>
                                        <p:tgtEl>
                                          <p:spTgt spid="3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3">
                                            <p:txEl>
                                              <p:pRg st="4" end="4"/>
                                            </p:txEl>
                                          </p:spTgt>
                                        </p:tgtEl>
                                        <p:attrNameLst>
                                          <p:attrName>style.visibility</p:attrName>
                                        </p:attrNameLst>
                                      </p:cBhvr>
                                      <p:to>
                                        <p:strVal val="visible"/>
                                      </p:to>
                                    </p:set>
                                    <p:animEffect transition="in" filter="fade">
                                      <p:cBhvr>
                                        <p:cTn id="27" dur="2000"/>
                                        <p:tgtEl>
                                          <p:spTgt spid="3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3">
                                            <p:txEl>
                                              <p:pRg st="5" end="5"/>
                                            </p:txEl>
                                          </p:spTgt>
                                        </p:tgtEl>
                                        <p:attrNameLst>
                                          <p:attrName>style.visibility</p:attrName>
                                        </p:attrNameLst>
                                      </p:cBhvr>
                                      <p:to>
                                        <p:strVal val="visible"/>
                                      </p:to>
                                    </p:set>
                                    <p:animEffect transition="in" filter="fade">
                                      <p:cBhvr>
                                        <p:cTn id="32" dur="2000"/>
                                        <p:tgtEl>
                                          <p:spTgt spid="3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81" name="Google Shape;381;p45"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82" name="Google Shape;382;p45" descr="http://ecolife.com.my/products/901003-100156-142-B.jpg"/>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383" name="Google Shape;383;p45" descr="http://ecolife.com.my/products/901003-100156-142-B.jpg"/>
          <p:cNvPicPr preferRelativeResize="0"/>
          <p:nvPr/>
        </p:nvPicPr>
        <p:blipFill rotWithShape="1">
          <a:blip r:embed="rId3">
            <a:alphaModFix/>
          </a:blip>
          <a:srcRect/>
          <a:stretch/>
        </p:blipFill>
        <p:spPr>
          <a:xfrm>
            <a:off x="6919572" y="865084"/>
            <a:ext cx="4572000" cy="2640116"/>
          </a:xfrm>
          <a:prstGeom prst="rect">
            <a:avLst/>
          </a:prstGeom>
          <a:noFill/>
          <a:ln>
            <a:noFill/>
          </a:ln>
        </p:spPr>
      </p:pic>
      <p:pic>
        <p:nvPicPr>
          <p:cNvPr id="384" name="Google Shape;384;p45" descr="C:\Documents and Settings\Administrator\Desktop\101MSDCF\G.JPG"/>
          <p:cNvPicPr preferRelativeResize="0"/>
          <p:nvPr/>
        </p:nvPicPr>
        <p:blipFill rotWithShape="1">
          <a:blip r:embed="rId4">
            <a:alphaModFix/>
          </a:blip>
          <a:srcRect/>
          <a:stretch/>
        </p:blipFill>
        <p:spPr>
          <a:xfrm>
            <a:off x="6996610" y="4114800"/>
            <a:ext cx="4499990" cy="2343150"/>
          </a:xfrm>
          <a:prstGeom prst="rect">
            <a:avLst/>
          </a:prstGeom>
          <a:noFill/>
          <a:ln>
            <a:noFill/>
          </a:ln>
        </p:spPr>
      </p:pic>
      <p:sp>
        <p:nvSpPr>
          <p:cNvPr id="385" name="Google Shape;385;p45"/>
          <p:cNvSpPr/>
          <p:nvPr/>
        </p:nvSpPr>
        <p:spPr>
          <a:xfrm>
            <a:off x="839416" y="1652607"/>
            <a:ext cx="4572000" cy="954107"/>
          </a:xfrm>
          <a:prstGeom prst="rect">
            <a:avLst/>
          </a:prstGeom>
          <a:noFill/>
          <a:ln>
            <a:noFill/>
          </a:ln>
        </p:spPr>
        <p:txBody>
          <a:bodyPr spcFirstLastPara="1" wrap="square" lIns="91425" tIns="45700" rIns="91425" bIns="45700" anchor="t" anchorCtr="0">
            <a:noAutofit/>
          </a:bodyPr>
          <a:lstStyle/>
          <a:p>
            <a:pPr marL="914400" marR="0" lvl="2" indent="0" algn="l" rtl="0">
              <a:spcBef>
                <a:spcPts val="0"/>
              </a:spcBef>
              <a:spcAft>
                <a:spcPts val="0"/>
              </a:spcAft>
              <a:buClr>
                <a:schemeClr val="accent6"/>
              </a:buClr>
              <a:buSzPts val="2800"/>
              <a:buFont typeface="Open Sans"/>
              <a:buNone/>
            </a:pPr>
            <a:r>
              <a:rPr lang="en-US" sz="2800" b="1" i="0" u="none" strike="noStrike" cap="none">
                <a:solidFill>
                  <a:schemeClr val="accent6"/>
                </a:solidFill>
                <a:latin typeface="Open Sans"/>
                <a:ea typeface="Open Sans"/>
                <a:cs typeface="Open Sans"/>
                <a:sym typeface="Open Sans"/>
              </a:rPr>
              <a:t>लंबा बैकबोर्ड:</a:t>
            </a:r>
            <a:endParaRPr/>
          </a:p>
          <a:p>
            <a:pPr marL="914400" marR="0" lvl="2" indent="0" algn="l" rtl="0">
              <a:spcBef>
                <a:spcPts val="0"/>
              </a:spcBef>
              <a:spcAft>
                <a:spcPts val="0"/>
              </a:spcAft>
              <a:buClr>
                <a:schemeClr val="accent6"/>
              </a:buClr>
              <a:buSzPts val="2800"/>
              <a:buFont typeface="Open Sans"/>
              <a:buNone/>
            </a:pPr>
            <a:r>
              <a:rPr lang="en-US" sz="2800" b="1" i="0" u="none" strike="noStrike" cap="none">
                <a:solidFill>
                  <a:schemeClr val="accent6"/>
                </a:solidFill>
                <a:latin typeface="Open Sans"/>
                <a:ea typeface="Open Sans"/>
                <a:cs typeface="Open Sans"/>
                <a:sym typeface="Open Sans"/>
              </a:rPr>
              <a:t>(6–7 फीट लंबा)</a:t>
            </a:r>
            <a:endParaRPr/>
          </a:p>
        </p:txBody>
      </p:sp>
      <p:sp>
        <p:nvSpPr>
          <p:cNvPr id="386" name="Google Shape;386;p45"/>
          <p:cNvSpPr/>
          <p:nvPr/>
        </p:nvSpPr>
        <p:spPr>
          <a:xfrm>
            <a:off x="623392" y="4191001"/>
            <a:ext cx="4572000" cy="954107"/>
          </a:xfrm>
          <a:prstGeom prst="rect">
            <a:avLst/>
          </a:prstGeom>
          <a:noFill/>
          <a:ln>
            <a:noFill/>
          </a:ln>
        </p:spPr>
        <p:txBody>
          <a:bodyPr spcFirstLastPara="1" wrap="square" lIns="91425" tIns="45700" rIns="91425" bIns="45700" anchor="t" anchorCtr="0">
            <a:noAutofit/>
          </a:bodyPr>
          <a:lstStyle/>
          <a:p>
            <a:pPr marL="914400" marR="0" lvl="2" indent="0" algn="ctr" rtl="0">
              <a:spcBef>
                <a:spcPts val="0"/>
              </a:spcBef>
              <a:spcAft>
                <a:spcPts val="0"/>
              </a:spcAft>
              <a:buClr>
                <a:schemeClr val="accent6"/>
              </a:buClr>
              <a:buSzPts val="2800"/>
              <a:buFont typeface="Open Sans"/>
              <a:buNone/>
            </a:pPr>
            <a:r>
              <a:rPr lang="en-US" sz="2800" b="1" i="0" u="none" strike="noStrike" cap="none">
                <a:solidFill>
                  <a:schemeClr val="accent6"/>
                </a:solidFill>
                <a:latin typeface="Open Sans"/>
                <a:ea typeface="Open Sans"/>
                <a:cs typeface="Open Sans"/>
                <a:sym typeface="Open Sans"/>
              </a:rPr>
              <a:t>छोटा बैकबोर्ड</a:t>
            </a:r>
            <a:endParaRPr/>
          </a:p>
          <a:p>
            <a:pPr marL="914400" marR="0" lvl="2" indent="0" algn="ctr" rtl="0">
              <a:spcBef>
                <a:spcPts val="0"/>
              </a:spcBef>
              <a:spcAft>
                <a:spcPts val="0"/>
              </a:spcAft>
              <a:buClr>
                <a:schemeClr val="accent6"/>
              </a:buClr>
              <a:buSzPts val="2800"/>
              <a:buFont typeface="Open Sans"/>
              <a:buNone/>
            </a:pPr>
            <a:r>
              <a:rPr lang="en-US" sz="2800" b="1" i="0" u="none" strike="noStrike" cap="none">
                <a:solidFill>
                  <a:schemeClr val="accent6"/>
                </a:solidFill>
                <a:latin typeface="Open Sans"/>
                <a:ea typeface="Open Sans"/>
                <a:cs typeface="Open Sans"/>
                <a:sym typeface="Open Sans"/>
              </a:rPr>
              <a:t>(3-4 फीट लंबा)</a:t>
            </a:r>
            <a:endParaRPr/>
          </a:p>
        </p:txBody>
      </p:sp>
      <p:pic>
        <p:nvPicPr>
          <p:cNvPr id="387" name="Google Shape;387;p45" descr="C:\Users\Acer\Downloads\WhatsApp Image 2025-09-04 at 17.24.38 (1).jpeg"/>
          <p:cNvPicPr preferRelativeResize="0"/>
          <p:nvPr/>
        </p:nvPicPr>
        <p:blipFill rotWithShape="1">
          <a:blip r:embed="rId5">
            <a:alphaModFix/>
          </a:blip>
          <a:srcRect/>
          <a:stretch/>
        </p:blipFill>
        <p:spPr>
          <a:xfrm>
            <a:off x="157941" y="127206"/>
            <a:ext cx="969496" cy="612792"/>
          </a:xfrm>
          <a:prstGeom prst="rect">
            <a:avLst/>
          </a:prstGeom>
          <a:noFill/>
          <a:ln>
            <a:noFill/>
          </a:ln>
        </p:spPr>
      </p:pic>
      <p:pic>
        <p:nvPicPr>
          <p:cNvPr id="388" name="Google Shape;388;p45" descr="C:\Users\Acer\Downloads\WhatsApp Image 2025-09-04 at 17.24.38 (3).jpeg"/>
          <p:cNvPicPr preferRelativeResize="0"/>
          <p:nvPr/>
        </p:nvPicPr>
        <p:blipFill rotWithShape="1">
          <a:blip r:embed="rId6">
            <a:alphaModFix/>
          </a:blip>
          <a:srcRect/>
          <a:stretch/>
        </p:blipFill>
        <p:spPr>
          <a:xfrm>
            <a:off x="11145940" y="127207"/>
            <a:ext cx="807848" cy="61278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6"/>
          <p:cNvSpPr txBox="1">
            <a:spLocks noGrp="1"/>
          </p:cNvSpPr>
          <p:nvPr>
            <p:ph type="title"/>
          </p:nvPr>
        </p:nvSpPr>
        <p:spPr>
          <a:xfrm>
            <a:off x="609600" y="1700808"/>
            <a:ext cx="5342384"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ts val="4600"/>
              <a:buFont typeface="Open Sans"/>
              <a:buNone/>
            </a:pPr>
            <a:r>
              <a:rPr lang="en-US" sz="4600" b="1">
                <a:solidFill>
                  <a:schemeClr val="accent6"/>
                </a:solidFill>
              </a:rPr>
              <a:t>समीक्षा</a:t>
            </a:r>
            <a:endParaRPr/>
          </a:p>
        </p:txBody>
      </p:sp>
      <p:sp>
        <p:nvSpPr>
          <p:cNvPr id="394" name="Google Shape;394;p46"/>
          <p:cNvSpPr txBox="1">
            <a:spLocks noGrp="1"/>
          </p:cNvSpPr>
          <p:nvPr>
            <p:ph type="body" idx="1"/>
          </p:nvPr>
        </p:nvSpPr>
        <p:spPr>
          <a:xfrm>
            <a:off x="5087888" y="1600201"/>
            <a:ext cx="6624736"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3600"/>
              <a:buChar char="•"/>
            </a:pPr>
            <a:r>
              <a:rPr lang="en-US" sz="2800" dirty="0" err="1">
                <a:latin typeface="Open Sans"/>
                <a:ea typeface="Open Sans"/>
                <a:cs typeface="Open Sans"/>
                <a:sym typeface="Open Sans"/>
              </a:rPr>
              <a:t>किसी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मरीज</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उठाने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और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स्थानांतरित</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लिए</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आपातकालीन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तरीकों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और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दो</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गैर-आपातकालीन</a:t>
            </a:r>
            <a:r>
              <a:rPr lang="en-US" sz="2800" dirty="0">
                <a:latin typeface="Open Sans"/>
                <a:ea typeface="Open Sans"/>
                <a:cs typeface="Open Sans"/>
                <a:sym typeface="Open Sans"/>
              </a:rPr>
              <a:t> </a:t>
            </a:r>
            <a:r>
              <a:rPr lang="en-US" sz="2800" dirty="0" err="1">
                <a:latin typeface="Times New Roman"/>
                <a:ea typeface="Times New Roman"/>
                <a:cs typeface="Times New Roman"/>
                <a:sym typeface="Times New Roman"/>
              </a:rPr>
              <a:t>तरीकों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सूची</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बनाएं</a:t>
            </a:r>
            <a:r>
              <a:rPr lang="en-US" sz="2800" dirty="0">
                <a:latin typeface="Open Sans"/>
                <a:ea typeface="Open Sans"/>
                <a:cs typeface="Open Sans"/>
                <a:sym typeface="Open Sans"/>
              </a:rPr>
              <a:t>।</a:t>
            </a:r>
            <a:endParaRPr sz="2800" dirty="0"/>
          </a:p>
          <a:p>
            <a:pPr marL="342900" lvl="0" indent="-342900" algn="just" rtl="0">
              <a:spcBef>
                <a:spcPts val="720"/>
              </a:spcBef>
              <a:spcAft>
                <a:spcPts val="0"/>
              </a:spcAft>
              <a:buClr>
                <a:schemeClr val="dk1"/>
              </a:buClr>
              <a:buSzPts val="3600"/>
              <a:buChar char="•"/>
            </a:pPr>
            <a:r>
              <a:rPr lang="en-US" sz="2800" dirty="0" err="1">
                <a:latin typeface="Open Sans"/>
                <a:ea typeface="Open Sans"/>
                <a:cs typeface="Open Sans"/>
                <a:sym typeface="Open Sans"/>
              </a:rPr>
              <a:t>बैकबोर्ड</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उपयोग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रोगी</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स्थिर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और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परिवहन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तकनीकों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प्रदर्शन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करें</a:t>
            </a:r>
            <a:r>
              <a:rPr lang="en-US" sz="2800" dirty="0">
                <a:latin typeface="Open Sans"/>
                <a:ea typeface="Open Sans"/>
                <a:cs typeface="Open Sans"/>
                <a:sym typeface="Open Sans"/>
              </a:rPr>
              <a:t>।</a:t>
            </a:r>
            <a:endParaRPr sz="2800" dirty="0"/>
          </a:p>
          <a:p>
            <a:pPr marL="342900" lvl="0" indent="-342900" algn="just" rtl="0">
              <a:spcBef>
                <a:spcPts val="720"/>
              </a:spcBef>
              <a:spcAft>
                <a:spcPts val="0"/>
              </a:spcAft>
              <a:buClr>
                <a:schemeClr val="dk1"/>
              </a:buClr>
              <a:buSzPts val="3600"/>
              <a:buChar char="•"/>
            </a:pPr>
            <a:r>
              <a:rPr lang="en-US" sz="2800" dirty="0" err="1">
                <a:latin typeface="Open Sans"/>
                <a:ea typeface="Open Sans"/>
                <a:cs typeface="Open Sans"/>
                <a:sym typeface="Open Sans"/>
              </a:rPr>
              <a:t>ऐसी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पांच</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स्थितियों</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उदाहरण</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बताइए</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जिनमें</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आपको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किसी</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मरीज</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लेकर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आपातकालीन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स्थान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पर</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जाना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पड़</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सकता</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है</a:t>
            </a:r>
            <a:r>
              <a:rPr lang="en-US" sz="2800" dirty="0">
                <a:latin typeface="Open Sans"/>
                <a:ea typeface="Open Sans"/>
                <a:cs typeface="Open Sans"/>
                <a:sym typeface="Open Sans"/>
              </a:rPr>
              <a:t>।</a:t>
            </a:r>
            <a:endParaRPr sz="2800" dirty="0"/>
          </a:p>
        </p:txBody>
      </p:sp>
      <p:sp>
        <p:nvSpPr>
          <p:cNvPr id="395" name="Google Shape;395;p46"/>
          <p:cNvSpPr txBo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None/>
            </a:pPr>
            <a:endParaRPr sz="2800" dirty="0">
              <a:solidFill>
                <a:schemeClr val="dk1"/>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3" descr="See the source image"/>
          <p:cNvPicPr preferRelativeResize="0"/>
          <p:nvPr/>
        </p:nvPicPr>
        <p:blipFill rotWithShape="1">
          <a:blip r:embed="rId3">
            <a:alphaModFix/>
          </a:blip>
          <a:srcRect/>
          <a:stretch/>
        </p:blipFill>
        <p:spPr>
          <a:xfrm>
            <a:off x="5867402" y="1524000"/>
            <a:ext cx="4778375" cy="4953000"/>
          </a:xfrm>
          <a:prstGeom prst="rect">
            <a:avLst/>
          </a:prstGeom>
          <a:noFill/>
          <a:ln>
            <a:noFill/>
          </a:ln>
        </p:spPr>
      </p:pic>
      <p:sp>
        <p:nvSpPr>
          <p:cNvPr id="384" name="Google Shape;384;p43"/>
          <p:cNvSpPr txBox="1">
            <a:spLocks noGrp="1"/>
          </p:cNvSpPr>
          <p:nvPr>
            <p:ph type="title"/>
          </p:nvPr>
        </p:nvSpPr>
        <p:spPr>
          <a:xfrm>
            <a:off x="1828800" y="2819400"/>
            <a:ext cx="3810000" cy="533400"/>
          </a:xfrm>
          <a:prstGeom prst="rect">
            <a:avLst/>
          </a:prstGeom>
          <a:noFill/>
          <a:ln>
            <a:noFill/>
          </a:ln>
        </p:spPr>
        <p:txBody>
          <a:bodyPr spcFirstLastPara="1" wrap="square" lIns="91425" tIns="45700" rIns="91425" bIns="45700" anchor="ctr" anchorCtr="0">
            <a:noAutofit/>
          </a:bodyPr>
          <a:lstStyle/>
          <a:p>
            <a:pPr algn="l"/>
            <a:r>
              <a:rPr lang="en-US" sz="6000" b="1">
                <a:solidFill>
                  <a:srgbClr val="FF0000"/>
                </a:solidFill>
              </a:rPr>
              <a:t>कोई प्रश्न</a:t>
            </a:r>
            <a:endParaRPr/>
          </a:p>
        </p:txBody>
      </p:sp>
      <p:pic>
        <p:nvPicPr>
          <p:cNvPr id="385" name="Google Shape;385;p43" descr="A logo with text on it  AI-generated content may be incorrect."/>
          <p:cNvPicPr preferRelativeResize="0"/>
          <p:nvPr/>
        </p:nvPicPr>
        <p:blipFill rotWithShape="1">
          <a:blip r:embed="rId4">
            <a:alphaModFix/>
          </a:blip>
          <a:srcRect/>
          <a:stretch/>
        </p:blipFill>
        <p:spPr>
          <a:xfrm>
            <a:off x="1558926" y="44452"/>
            <a:ext cx="1047751" cy="936625"/>
          </a:xfrm>
          <a:prstGeom prst="rect">
            <a:avLst/>
          </a:prstGeom>
          <a:noFill/>
          <a:ln>
            <a:noFill/>
          </a:ln>
        </p:spPr>
      </p:pic>
      <p:pic>
        <p:nvPicPr>
          <p:cNvPr id="386" name="Google Shape;386;p43" descr="C:\Users\Acer\Downloads\WhatsApp Image 2025-09-04 at 17.24.38 (3).jpeg"/>
          <p:cNvPicPr preferRelativeResize="0"/>
          <p:nvPr/>
        </p:nvPicPr>
        <p:blipFill rotWithShape="1">
          <a:blip r:embed="rId5">
            <a:alphaModFix/>
          </a:blip>
          <a:srcRect/>
          <a:stretch/>
        </p:blipFill>
        <p:spPr>
          <a:xfrm>
            <a:off x="9588501" y="50801"/>
            <a:ext cx="1079500" cy="100171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8"/>
          <p:cNvSpPr txBox="1">
            <a:spLocks noGrp="1"/>
          </p:cNvSpPr>
          <p:nvPr>
            <p:ph type="title"/>
          </p:nvPr>
        </p:nvSpPr>
        <p:spPr>
          <a:xfrm>
            <a:off x="157941" y="2492896"/>
            <a:ext cx="4281875"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Open Sans"/>
              <a:buNone/>
            </a:pPr>
            <a:r>
              <a:rPr lang="en-US" sz="4000" b="1">
                <a:solidFill>
                  <a:schemeClr val="accent6"/>
                </a:solidFill>
              </a:rPr>
              <a:t>मूल्यांकन के बाद</a:t>
            </a:r>
            <a:endParaRPr/>
          </a:p>
        </p:txBody>
      </p:sp>
      <p:sp>
        <p:nvSpPr>
          <p:cNvPr id="408" name="Google Shape;408;p48"/>
          <p:cNvSpPr txBox="1">
            <a:spLocks noGrp="1"/>
          </p:cNvSpPr>
          <p:nvPr>
            <p:ph type="body" idx="1"/>
          </p:nvPr>
        </p:nvSpPr>
        <p:spPr>
          <a:xfrm>
            <a:off x="5159898" y="739995"/>
            <a:ext cx="5184576" cy="124884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600"/>
              <a:buNone/>
            </a:pPr>
            <a:r>
              <a:rPr lang="en-US" sz="2800" dirty="0" err="1">
                <a:latin typeface="Open Sans"/>
                <a:ea typeface="Open Sans"/>
                <a:cs typeface="Open Sans"/>
                <a:sym typeface="Open Sans"/>
              </a:rPr>
              <a:t>प्रश्न</a:t>
            </a:r>
            <a:r>
              <a:rPr lang="en-US" sz="2800" dirty="0">
                <a:latin typeface="Open Sans"/>
                <a:ea typeface="Open Sans"/>
                <a:cs typeface="Open Sans"/>
                <a:sym typeface="Open Sans"/>
              </a:rPr>
              <a:t> 1. </a:t>
            </a:r>
            <a:r>
              <a:rPr lang="en-US" sz="2800" dirty="0" err="1">
                <a:latin typeface="Open Sans"/>
                <a:ea typeface="Open Sans"/>
                <a:cs typeface="Open Sans"/>
                <a:sym typeface="Open Sans"/>
              </a:rPr>
              <a:t>तीन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आपातकालीन</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कदमों</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की</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सूची</a:t>
            </a:r>
            <a:r>
              <a:rPr lang="en-US" sz="2800" dirty="0">
                <a:latin typeface="Open Sans"/>
                <a:ea typeface="Open Sans"/>
                <a:cs typeface="Open Sans"/>
                <a:sym typeface="Open Sans"/>
              </a:rPr>
              <a:t> </a:t>
            </a:r>
            <a:r>
              <a:rPr lang="en-US" sz="2800" dirty="0" err="1">
                <a:latin typeface="Open Sans"/>
                <a:ea typeface="Open Sans"/>
                <a:cs typeface="Open Sans"/>
                <a:sym typeface="Open Sans"/>
              </a:rPr>
              <a:t>बनाइये</a:t>
            </a:r>
            <a:r>
              <a:rPr lang="en-US" sz="2800" dirty="0">
                <a:latin typeface="Open Sans"/>
                <a:ea typeface="Open Sans"/>
                <a:cs typeface="Open Sans"/>
                <a:sym typeface="Open Sans"/>
              </a:rPr>
              <a:t>?</a:t>
            </a:r>
            <a:endParaRPr sz="2800" dirty="0"/>
          </a:p>
          <a:p>
            <a:pPr marL="514350" lvl="0" indent="-514350" algn="l" rtl="0">
              <a:spcBef>
                <a:spcPts val="720"/>
              </a:spcBef>
              <a:spcAft>
                <a:spcPts val="0"/>
              </a:spcAft>
              <a:buClr>
                <a:schemeClr val="dk1"/>
              </a:buClr>
              <a:buSzPts val="3600"/>
              <a:buNone/>
            </a:pPr>
            <a:endParaRPr sz="2800" dirty="0">
              <a:latin typeface="Open Sans"/>
              <a:ea typeface="Open Sans"/>
              <a:cs typeface="Open Sans"/>
              <a:sym typeface="Open Sans"/>
            </a:endParaRPr>
          </a:p>
        </p:txBody>
      </p:sp>
      <p:sp>
        <p:nvSpPr>
          <p:cNvPr id="409" name="Google Shape;409;p48"/>
          <p:cNvSpPr txBox="1"/>
          <p:nvPr/>
        </p:nvSpPr>
        <p:spPr>
          <a:xfrm>
            <a:off x="5145564" y="1988840"/>
            <a:ext cx="4062264" cy="4847630"/>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chemeClr val="dk1"/>
              </a:buClr>
              <a:buSzPts val="3600"/>
              <a:buFont typeface="Open Sans"/>
              <a:buAutoNum type="arabicPeriod"/>
            </a:pPr>
            <a:r>
              <a:rPr lang="en-US" sz="2800" dirty="0" err="1">
                <a:solidFill>
                  <a:schemeClr val="dk1"/>
                </a:solidFill>
                <a:latin typeface="Open Sans"/>
                <a:ea typeface="Open Sans"/>
                <a:cs typeface="Open Sans"/>
                <a:sym typeface="Open Sans"/>
              </a:rPr>
              <a:t>शर्ट</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ड्रैग</a:t>
            </a:r>
            <a:endParaRPr sz="2800" dirty="0"/>
          </a:p>
          <a:p>
            <a:pPr marL="514350" marR="0" lvl="0" indent="-514350" algn="l" rtl="0">
              <a:spcBef>
                <a:spcPts val="720"/>
              </a:spcBef>
              <a:spcAft>
                <a:spcPts val="0"/>
              </a:spcAft>
              <a:buClr>
                <a:schemeClr val="dk1"/>
              </a:buClr>
              <a:buSzPts val="3600"/>
              <a:buFont typeface="Open Sans"/>
              <a:buAutoNum type="arabicPeriod"/>
            </a:pPr>
            <a:r>
              <a:rPr lang="en-US" sz="2800" dirty="0" err="1">
                <a:solidFill>
                  <a:schemeClr val="dk1"/>
                </a:solidFill>
                <a:latin typeface="Open Sans"/>
                <a:ea typeface="Open Sans"/>
                <a:cs typeface="Open Sans"/>
                <a:sym typeface="Open Sans"/>
              </a:rPr>
              <a:t>कंधे</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या</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अग्रबाहु</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खींचें</a:t>
            </a:r>
            <a:endParaRPr sz="2800" dirty="0"/>
          </a:p>
          <a:p>
            <a:pPr marL="514350" marR="0" lvl="0" indent="-514350" algn="l" rtl="0">
              <a:spcBef>
                <a:spcPts val="720"/>
              </a:spcBef>
              <a:spcAft>
                <a:spcPts val="0"/>
              </a:spcAft>
              <a:buClr>
                <a:schemeClr val="dk1"/>
              </a:buClr>
              <a:buSzPts val="3600"/>
              <a:buFont typeface="Open Sans"/>
              <a:buAutoNum type="arabicPeriod"/>
            </a:pPr>
            <a:r>
              <a:rPr lang="en-US" sz="2800" dirty="0" err="1">
                <a:solidFill>
                  <a:schemeClr val="dk1"/>
                </a:solidFill>
                <a:latin typeface="Open Sans"/>
                <a:ea typeface="Open Sans"/>
                <a:cs typeface="Open Sans"/>
                <a:sym typeface="Open Sans"/>
              </a:rPr>
              <a:t>कंबल</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खींचें</a:t>
            </a:r>
            <a:endParaRPr sz="2800" dirty="0"/>
          </a:p>
          <a:p>
            <a:pPr marL="514350" marR="0" lvl="0" indent="-514350" algn="l" rtl="0">
              <a:spcBef>
                <a:spcPts val="720"/>
              </a:spcBef>
              <a:spcAft>
                <a:spcPts val="0"/>
              </a:spcAft>
              <a:buClr>
                <a:schemeClr val="dk1"/>
              </a:buClr>
              <a:buSzPts val="3600"/>
              <a:buFont typeface="Open Sans"/>
              <a:buAutoNum type="arabicPeriod"/>
            </a:pPr>
            <a:r>
              <a:rPr lang="en-US" sz="2800" dirty="0" err="1">
                <a:solidFill>
                  <a:schemeClr val="dk1"/>
                </a:solidFill>
                <a:latin typeface="Open Sans"/>
                <a:ea typeface="Open Sans"/>
                <a:cs typeface="Open Sans"/>
                <a:sym typeface="Open Sans"/>
              </a:rPr>
              <a:t>पिक</a:t>
            </a:r>
            <a:r>
              <a:rPr lang="en-US" sz="2800" dirty="0">
                <a:solidFill>
                  <a:schemeClr val="dk1"/>
                </a:solidFill>
                <a:latin typeface="Open Sans"/>
                <a:ea typeface="Open Sans"/>
                <a:cs typeface="Open Sans"/>
                <a:sym typeface="Open Sans"/>
              </a:rPr>
              <a:t>-ए-</a:t>
            </a:r>
            <a:r>
              <a:rPr lang="en-US" sz="2800" dirty="0" err="1">
                <a:solidFill>
                  <a:schemeClr val="dk1"/>
                </a:solidFill>
                <a:latin typeface="Open Sans"/>
                <a:ea typeface="Open Sans"/>
                <a:cs typeface="Open Sans"/>
                <a:sym typeface="Open Sans"/>
              </a:rPr>
              <a:t>बैग</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कैरी</a:t>
            </a:r>
            <a:endParaRPr sz="2800" dirty="0"/>
          </a:p>
          <a:p>
            <a:pPr marL="514350" marR="0" lvl="0" indent="-514350" algn="l" rtl="0">
              <a:spcBef>
                <a:spcPts val="720"/>
              </a:spcBef>
              <a:spcAft>
                <a:spcPts val="0"/>
              </a:spcAft>
              <a:buClr>
                <a:schemeClr val="dk1"/>
              </a:buClr>
              <a:buSzPts val="3600"/>
              <a:buFont typeface="Open Sans"/>
              <a:buAutoNum type="arabicPeriod"/>
            </a:pPr>
            <a:r>
              <a:rPr lang="en-US" sz="2800" dirty="0" err="1">
                <a:solidFill>
                  <a:schemeClr val="dk1"/>
                </a:solidFill>
                <a:latin typeface="Open Sans"/>
                <a:ea typeface="Open Sans"/>
                <a:cs typeface="Open Sans"/>
                <a:sym typeface="Open Sans"/>
              </a:rPr>
              <a:t>एक</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बचावकर्ता</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बैसाखी</a:t>
            </a:r>
            <a:endParaRPr sz="2800" dirty="0"/>
          </a:p>
          <a:p>
            <a:pPr marL="514350" marR="0" lvl="0" indent="-514350" algn="l" rtl="0">
              <a:spcBef>
                <a:spcPts val="720"/>
              </a:spcBef>
              <a:spcAft>
                <a:spcPts val="0"/>
              </a:spcAft>
              <a:buClr>
                <a:schemeClr val="dk1"/>
              </a:buClr>
              <a:buSzPts val="3600"/>
              <a:buFont typeface="Open Sans"/>
              <a:buAutoNum type="arabicPeriod"/>
            </a:pPr>
            <a:r>
              <a:rPr lang="en-US" sz="2800" dirty="0" err="1">
                <a:solidFill>
                  <a:schemeClr val="dk1"/>
                </a:solidFill>
                <a:latin typeface="Open Sans"/>
                <a:ea typeface="Open Sans"/>
                <a:cs typeface="Open Sans"/>
                <a:sym typeface="Open Sans"/>
              </a:rPr>
              <a:t>पालने</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में</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ले</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जाना</a:t>
            </a:r>
            <a:r>
              <a:rPr lang="en-US" sz="2800" dirty="0">
                <a:solidFill>
                  <a:schemeClr val="dk1"/>
                </a:solidFill>
                <a:latin typeface="Open Sans"/>
                <a:ea typeface="Open Sans"/>
                <a:cs typeface="Open Sans"/>
                <a:sym typeface="Open Sans"/>
              </a:rPr>
              <a:t>,</a:t>
            </a:r>
            <a:endParaRPr sz="2800" dirty="0"/>
          </a:p>
          <a:p>
            <a:pPr marL="514350" marR="0" lvl="0" indent="-514350" algn="l" rtl="0">
              <a:spcBef>
                <a:spcPts val="720"/>
              </a:spcBef>
              <a:spcAft>
                <a:spcPts val="0"/>
              </a:spcAft>
              <a:buClr>
                <a:schemeClr val="dk1"/>
              </a:buClr>
              <a:buSzPts val="3600"/>
              <a:buFont typeface="Open Sans"/>
              <a:buAutoNum type="arabicPeriod"/>
            </a:pPr>
            <a:r>
              <a:rPr lang="en-US" sz="2800" dirty="0" err="1">
                <a:solidFill>
                  <a:schemeClr val="dk1"/>
                </a:solidFill>
                <a:latin typeface="Open Sans"/>
                <a:ea typeface="Open Sans"/>
                <a:cs typeface="Open Sans"/>
                <a:sym typeface="Open Sans"/>
              </a:rPr>
              <a:t>फायर</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फाइटर</a:t>
            </a:r>
            <a:r>
              <a:rPr lang="en-US" sz="2800" dirty="0">
                <a:solidFill>
                  <a:schemeClr val="dk1"/>
                </a:solidFill>
                <a:latin typeface="Open Sans"/>
                <a:ea typeface="Open Sans"/>
                <a:cs typeface="Open Sans"/>
                <a:sym typeface="Open Sans"/>
              </a:rPr>
              <a:t> </a:t>
            </a:r>
            <a:r>
              <a:rPr lang="en-US" sz="2800" dirty="0" err="1">
                <a:solidFill>
                  <a:schemeClr val="dk1"/>
                </a:solidFill>
                <a:latin typeface="Open Sans"/>
                <a:ea typeface="Open Sans"/>
                <a:cs typeface="Open Sans"/>
                <a:sym typeface="Open Sans"/>
              </a:rPr>
              <a:t>ड्रैग</a:t>
            </a:r>
            <a:r>
              <a:rPr lang="en-US" sz="2800" dirty="0">
                <a:solidFill>
                  <a:schemeClr val="dk1"/>
                </a:solidFill>
                <a:latin typeface="Open Sans"/>
                <a:ea typeface="Open Sans"/>
                <a:cs typeface="Open Sans"/>
                <a:sym typeface="Open Sans"/>
              </a:rPr>
              <a:t> </a:t>
            </a:r>
            <a:endParaRPr sz="2800" dirty="0">
              <a:solidFill>
                <a:schemeClr val="dk1"/>
              </a:solidFill>
              <a:latin typeface="Open Sans"/>
              <a:ea typeface="Open Sans"/>
              <a:cs typeface="Open Sans"/>
              <a:sym typeface="Open Sans"/>
            </a:endParaRPr>
          </a:p>
        </p:txBody>
      </p:sp>
      <p:pic>
        <p:nvPicPr>
          <p:cNvPr id="410" name="Google Shape;410;p48"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411" name="Google Shape;411;p48"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2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9"/>
          <p:cNvSpPr txBox="1"/>
          <p:nvPr/>
        </p:nvSpPr>
        <p:spPr>
          <a:xfrm>
            <a:off x="5519936" y="1752601"/>
            <a:ext cx="5760640" cy="4525963"/>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None/>
            </a:pPr>
            <a:r>
              <a:rPr lang="en-US" sz="4400" b="1">
                <a:solidFill>
                  <a:schemeClr val="dk1"/>
                </a:solidFill>
                <a:latin typeface="Open Sans"/>
                <a:ea typeface="Open Sans"/>
                <a:cs typeface="Open Sans"/>
                <a:sym typeface="Open Sans"/>
              </a:rPr>
              <a:t>प्रश्न</a:t>
            </a:r>
            <a:r>
              <a:rPr lang="en-US" sz="2800" b="1">
                <a:solidFill>
                  <a:schemeClr val="dk1"/>
                </a:solidFill>
                <a:latin typeface="Open Sans"/>
                <a:ea typeface="Open Sans"/>
                <a:cs typeface="Open Sans"/>
                <a:sym typeface="Open Sans"/>
              </a:rPr>
              <a:t> </a:t>
            </a:r>
            <a:r>
              <a:rPr lang="en-US" sz="4000">
                <a:solidFill>
                  <a:schemeClr val="dk1"/>
                </a:solidFill>
                <a:latin typeface="Open Sans"/>
                <a:ea typeface="Open Sans"/>
                <a:cs typeface="Open Sans"/>
                <a:sym typeface="Open Sans"/>
              </a:rPr>
              <a:t>2. लंबे बैकबोर्ड का आकार है...?</a:t>
            </a:r>
            <a:endParaRPr/>
          </a:p>
          <a:p>
            <a:pPr marL="742950" marR="0" lvl="0" indent="-742950" algn="l" rtl="0">
              <a:spcBef>
                <a:spcPts val="800"/>
              </a:spcBef>
              <a:spcAft>
                <a:spcPts val="0"/>
              </a:spcAft>
              <a:buClr>
                <a:schemeClr val="dk1"/>
              </a:buClr>
              <a:buSzPts val="4000"/>
              <a:buFont typeface="Arial"/>
              <a:buAutoNum type="alphaUcPeriod"/>
            </a:pPr>
            <a:r>
              <a:rPr lang="en-US" sz="4000">
                <a:solidFill>
                  <a:schemeClr val="dk1"/>
                </a:solidFill>
                <a:latin typeface="Open Sans"/>
                <a:ea typeface="Open Sans"/>
                <a:cs typeface="Open Sans"/>
                <a:sym typeface="Open Sans"/>
              </a:rPr>
              <a:t>4-6 मीटर</a:t>
            </a:r>
            <a:endParaRPr/>
          </a:p>
          <a:p>
            <a:pPr marL="742950" marR="0" lvl="0" indent="-742950" algn="l" rtl="0">
              <a:spcBef>
                <a:spcPts val="800"/>
              </a:spcBef>
              <a:spcAft>
                <a:spcPts val="0"/>
              </a:spcAft>
              <a:buClr>
                <a:schemeClr val="dk1"/>
              </a:buClr>
              <a:buSzPts val="4000"/>
              <a:buFont typeface="Arial"/>
              <a:buAutoNum type="alphaUcPeriod"/>
            </a:pPr>
            <a:r>
              <a:rPr lang="en-US" sz="4000">
                <a:solidFill>
                  <a:schemeClr val="dk1"/>
                </a:solidFill>
                <a:latin typeface="Open Sans"/>
                <a:ea typeface="Open Sans"/>
                <a:cs typeface="Open Sans"/>
                <a:sym typeface="Open Sans"/>
              </a:rPr>
              <a:t>6-7 मीटर</a:t>
            </a:r>
            <a:endParaRPr/>
          </a:p>
          <a:p>
            <a:pPr marL="742950" marR="0" lvl="0" indent="-742950" algn="l" rtl="0">
              <a:spcBef>
                <a:spcPts val="800"/>
              </a:spcBef>
              <a:spcAft>
                <a:spcPts val="0"/>
              </a:spcAft>
              <a:buClr>
                <a:schemeClr val="dk1"/>
              </a:buClr>
              <a:buSzPts val="4000"/>
              <a:buFont typeface="Arial"/>
              <a:buAutoNum type="alphaUcPeriod"/>
            </a:pPr>
            <a:r>
              <a:rPr lang="en-US" sz="4000">
                <a:solidFill>
                  <a:schemeClr val="dk1"/>
                </a:solidFill>
                <a:latin typeface="Open Sans"/>
                <a:ea typeface="Open Sans"/>
                <a:cs typeface="Open Sans"/>
                <a:sym typeface="Open Sans"/>
              </a:rPr>
              <a:t>3-4 मीटर</a:t>
            </a:r>
            <a:endParaRPr/>
          </a:p>
          <a:p>
            <a:pPr marL="742950" marR="0" lvl="0" indent="-742950" algn="l" rtl="0">
              <a:spcBef>
                <a:spcPts val="800"/>
              </a:spcBef>
              <a:spcAft>
                <a:spcPts val="0"/>
              </a:spcAft>
              <a:buClr>
                <a:schemeClr val="dk1"/>
              </a:buClr>
              <a:buSzPts val="4000"/>
              <a:buFont typeface="Arial"/>
              <a:buAutoNum type="alphaUcPeriod"/>
            </a:pPr>
            <a:r>
              <a:rPr lang="en-US" sz="4000">
                <a:solidFill>
                  <a:schemeClr val="dk1"/>
                </a:solidFill>
                <a:latin typeface="Open Sans"/>
                <a:ea typeface="Open Sans"/>
                <a:cs typeface="Open Sans"/>
                <a:sym typeface="Open Sans"/>
              </a:rPr>
              <a:t>उपरोक्त में से कोई नहीं</a:t>
            </a:r>
            <a:endParaRPr/>
          </a:p>
        </p:txBody>
      </p:sp>
      <p:sp>
        <p:nvSpPr>
          <p:cNvPr id="417" name="Google Shape;417;p49"/>
          <p:cNvSpPr txBox="1"/>
          <p:nvPr/>
        </p:nvSpPr>
        <p:spPr>
          <a:xfrm>
            <a:off x="1055440" y="1709936"/>
            <a:ext cx="447484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4000" b="1">
                <a:solidFill>
                  <a:schemeClr val="accent6"/>
                </a:solidFill>
                <a:latin typeface="Open Sans"/>
                <a:ea typeface="Open Sans"/>
                <a:cs typeface="Open Sans"/>
                <a:sym typeface="Open Sans"/>
              </a:rPr>
              <a:t>मूल्यांकन के बाद</a:t>
            </a:r>
            <a:endParaRPr/>
          </a:p>
        </p:txBody>
      </p:sp>
      <p:pic>
        <p:nvPicPr>
          <p:cNvPr id="418" name="Google Shape;418;p49"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419" name="Google Shape;419;p49"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0"/>
          <p:cNvSpPr txBox="1"/>
          <p:nvPr/>
        </p:nvSpPr>
        <p:spPr>
          <a:xfrm>
            <a:off x="3863752" y="2420888"/>
            <a:ext cx="4464496"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rgbClr val="FF0000"/>
                </a:solidFill>
                <a:latin typeface="Open Sans"/>
                <a:ea typeface="Open Sans"/>
                <a:cs typeface="Open Sans"/>
                <a:sym typeface="Open Sans"/>
              </a:rPr>
              <a:t>धन्यवाद</a:t>
            </a:r>
            <a:endParaRPr/>
          </a:p>
        </p:txBody>
      </p:sp>
      <p:pic>
        <p:nvPicPr>
          <p:cNvPr id="425" name="Google Shape;425;p50"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426" name="Google Shape;426;p50"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1415480" y="908720"/>
            <a:ext cx="3312368" cy="254476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000"/>
              <a:buFont typeface="Open Sans"/>
              <a:buNone/>
            </a:pPr>
            <a:r>
              <a:rPr lang="en-US" sz="4000" b="1">
                <a:solidFill>
                  <a:schemeClr val="accent6"/>
                </a:solidFill>
              </a:rPr>
              <a:t>गलत तरीके से उठाना</a:t>
            </a:r>
            <a:endParaRPr/>
          </a:p>
        </p:txBody>
      </p:sp>
      <p:pic>
        <p:nvPicPr>
          <p:cNvPr id="125" name="Google Shape;125;p16" descr="http://www.ehealthstar.com/wp-content/uploads/2015/12/Proper-Lifting.jpg"/>
          <p:cNvPicPr preferRelativeResize="0"/>
          <p:nvPr/>
        </p:nvPicPr>
        <p:blipFill rotWithShape="1">
          <a:blip r:embed="rId3">
            <a:alphaModFix/>
          </a:blip>
          <a:srcRect t="9940" b="7504"/>
          <a:stretch/>
        </p:blipFill>
        <p:spPr>
          <a:xfrm>
            <a:off x="5717928" y="1268760"/>
            <a:ext cx="2970360" cy="2251575"/>
          </a:xfrm>
          <a:prstGeom prst="rect">
            <a:avLst/>
          </a:prstGeom>
          <a:noFill/>
          <a:ln>
            <a:noFill/>
          </a:ln>
        </p:spPr>
      </p:pic>
      <p:pic>
        <p:nvPicPr>
          <p:cNvPr id="126" name="Google Shape;126;p16" descr="http://premier.phswire.com/wp-content/uploads/sites/4/2012/08/lifting.gif"/>
          <p:cNvPicPr preferRelativeResize="0"/>
          <p:nvPr/>
        </p:nvPicPr>
        <p:blipFill rotWithShape="1">
          <a:blip r:embed="rId4">
            <a:alphaModFix/>
          </a:blip>
          <a:srcRect b="9881"/>
          <a:stretch/>
        </p:blipFill>
        <p:spPr>
          <a:xfrm>
            <a:off x="9023648" y="1229618"/>
            <a:ext cx="2760984" cy="2251575"/>
          </a:xfrm>
          <a:prstGeom prst="rect">
            <a:avLst/>
          </a:prstGeom>
          <a:noFill/>
          <a:ln>
            <a:noFill/>
          </a:ln>
        </p:spPr>
      </p:pic>
      <p:pic>
        <p:nvPicPr>
          <p:cNvPr id="127" name="Google Shape;127;p16" descr="http://www.healthandfitnesstalk.com/wp-content/uploads/2012/09/backpainlifting-300x230.jpg"/>
          <p:cNvPicPr preferRelativeResize="0"/>
          <p:nvPr/>
        </p:nvPicPr>
        <p:blipFill rotWithShape="1">
          <a:blip r:embed="rId5">
            <a:alphaModFix/>
          </a:blip>
          <a:srcRect/>
          <a:stretch/>
        </p:blipFill>
        <p:spPr>
          <a:xfrm>
            <a:off x="5555220" y="3750168"/>
            <a:ext cx="3187824" cy="2443998"/>
          </a:xfrm>
          <a:prstGeom prst="rect">
            <a:avLst/>
          </a:prstGeom>
          <a:noFill/>
          <a:ln>
            <a:noFill/>
          </a:ln>
        </p:spPr>
      </p:pic>
      <p:pic>
        <p:nvPicPr>
          <p:cNvPr id="128" name="Google Shape;128;p16" descr="https://s-media-cache-ak0.pinimg.com/236x/1c/3c/fd/1c3cfdededc007f21025abbe055de7c5.jpg"/>
          <p:cNvPicPr preferRelativeResize="0"/>
          <p:nvPr/>
        </p:nvPicPr>
        <p:blipFill rotWithShape="1">
          <a:blip r:embed="rId6">
            <a:alphaModFix/>
          </a:blip>
          <a:srcRect b="10568"/>
          <a:stretch/>
        </p:blipFill>
        <p:spPr>
          <a:xfrm>
            <a:off x="8976320" y="3902450"/>
            <a:ext cx="2880320" cy="2239144"/>
          </a:xfrm>
          <a:prstGeom prst="rect">
            <a:avLst/>
          </a:prstGeom>
          <a:noFill/>
          <a:ln>
            <a:noFill/>
          </a:ln>
        </p:spPr>
      </p:pic>
      <p:pic>
        <p:nvPicPr>
          <p:cNvPr id="129" name="Google Shape;129;p16" descr="https://www.osha.gov/SLTC/etools/printing/images/anilox_liftingroll.jpg"/>
          <p:cNvPicPr preferRelativeResize="0"/>
          <p:nvPr/>
        </p:nvPicPr>
        <p:blipFill rotWithShape="1">
          <a:blip r:embed="rId7">
            <a:alphaModFix/>
          </a:blip>
          <a:srcRect/>
          <a:stretch/>
        </p:blipFill>
        <p:spPr>
          <a:xfrm>
            <a:off x="1343472" y="3697596"/>
            <a:ext cx="3312368" cy="2443998"/>
          </a:xfrm>
          <a:prstGeom prst="rect">
            <a:avLst/>
          </a:prstGeom>
          <a:noFill/>
          <a:ln>
            <a:noFill/>
          </a:ln>
        </p:spPr>
      </p:pic>
      <p:pic>
        <p:nvPicPr>
          <p:cNvPr id="130" name="Google Shape;130;p16" descr="C:\Users\Acer\Downloads\WhatsApp Image 2025-09-04 at 17.24.38 (1).jpeg"/>
          <p:cNvPicPr preferRelativeResize="0"/>
          <p:nvPr/>
        </p:nvPicPr>
        <p:blipFill rotWithShape="1">
          <a:blip r:embed="rId8">
            <a:alphaModFix/>
          </a:blip>
          <a:srcRect/>
          <a:stretch/>
        </p:blipFill>
        <p:spPr>
          <a:xfrm>
            <a:off x="157941" y="127206"/>
            <a:ext cx="969496" cy="612792"/>
          </a:xfrm>
          <a:prstGeom prst="rect">
            <a:avLst/>
          </a:prstGeom>
          <a:noFill/>
          <a:ln>
            <a:noFill/>
          </a:ln>
        </p:spPr>
      </p:pic>
      <p:pic>
        <p:nvPicPr>
          <p:cNvPr id="131" name="Google Shape;131;p16" descr="C:\Users\Acer\Downloads\WhatsApp Image 2025-09-04 at 17.24.38 (3).jpeg"/>
          <p:cNvPicPr preferRelativeResize="0"/>
          <p:nvPr/>
        </p:nvPicPr>
        <p:blipFill rotWithShape="1">
          <a:blip r:embed="rId9">
            <a:alphaModFix/>
          </a:blip>
          <a:srcRect/>
          <a:stretch/>
        </p:blipFill>
        <p:spPr>
          <a:xfrm>
            <a:off x="11145940" y="127207"/>
            <a:ext cx="807848" cy="6127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609600" y="1354758"/>
            <a:ext cx="4982344" cy="2146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4400"/>
              <a:buFont typeface="Open Sans"/>
              <a:buNone/>
            </a:pPr>
            <a:r>
              <a:rPr lang="en-US" b="1">
                <a:solidFill>
                  <a:schemeClr val="accent6"/>
                </a:solidFill>
              </a:rPr>
              <a:t>उचित शारीरिक यांत्रिकी का उपयोग न करने के खतरे</a:t>
            </a:r>
            <a:endParaRPr/>
          </a:p>
        </p:txBody>
      </p:sp>
      <p:sp>
        <p:nvSpPr>
          <p:cNvPr id="137" name="Google Shape;137;p17"/>
          <p:cNvSpPr txBox="1">
            <a:spLocks noGrp="1"/>
          </p:cNvSpPr>
          <p:nvPr>
            <p:ph type="body" idx="1"/>
          </p:nvPr>
        </p:nvSpPr>
        <p:spPr>
          <a:xfrm>
            <a:off x="5879976" y="1354759"/>
            <a:ext cx="5760640" cy="416247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None/>
            </a:pPr>
            <a:r>
              <a:rPr lang="en-US" sz="2800" dirty="0" err="1">
                <a:sym typeface="Open Sans"/>
              </a:rPr>
              <a:t>उपकरण</a:t>
            </a:r>
            <a:r>
              <a:rPr lang="en-US" sz="2800" dirty="0">
                <a:sym typeface="Open Sans"/>
              </a:rPr>
              <a:t> </a:t>
            </a:r>
            <a:r>
              <a:rPr lang="en-US" sz="2800" dirty="0" err="1">
                <a:sym typeface="Open Sans"/>
              </a:rPr>
              <a:t>या</a:t>
            </a:r>
            <a:r>
              <a:rPr lang="en-US" sz="2800" dirty="0">
                <a:sym typeface="Open Sans"/>
              </a:rPr>
              <a:t> </a:t>
            </a:r>
            <a:r>
              <a:rPr lang="en-US" sz="2800" dirty="0" err="1">
                <a:sym typeface="Open Sans"/>
              </a:rPr>
              <a:t>मरीजों</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गलत</a:t>
            </a:r>
            <a:r>
              <a:rPr lang="en-US" sz="2800" dirty="0">
                <a:sym typeface="Open Sans"/>
              </a:rPr>
              <a:t> </a:t>
            </a:r>
            <a:r>
              <a:rPr lang="en-US" sz="2800" dirty="0" err="1">
                <a:sym typeface="Open Sans"/>
              </a:rPr>
              <a:t>तरीके</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उठाने</a:t>
            </a:r>
            <a:r>
              <a:rPr lang="en-US" sz="2800" dirty="0">
                <a:sym typeface="Open Sans"/>
              </a:rPr>
              <a:t> </a:t>
            </a:r>
            <a:r>
              <a:rPr lang="en-US" sz="2800" dirty="0" err="1">
                <a:sym typeface="Open Sans"/>
              </a:rPr>
              <a:t>और</a:t>
            </a:r>
            <a:r>
              <a:rPr lang="en-US" sz="2800" dirty="0">
                <a:sym typeface="Open Sans"/>
              </a:rPr>
              <a:t> </a:t>
            </a:r>
            <a:r>
              <a:rPr lang="en-US" sz="2800" dirty="0" err="1">
                <a:sym typeface="Open Sans"/>
              </a:rPr>
              <a:t>ले</a:t>
            </a:r>
            <a:r>
              <a:rPr lang="en-US" sz="2800" dirty="0">
                <a:sym typeface="Open Sans"/>
              </a:rPr>
              <a:t> </a:t>
            </a:r>
            <a:r>
              <a:rPr lang="en-US" sz="2800" dirty="0" err="1">
                <a:sym typeface="Open Sans"/>
              </a:rPr>
              <a:t>जाने</a:t>
            </a:r>
            <a:r>
              <a:rPr lang="en-US" sz="2800" dirty="0">
                <a:sym typeface="Open Sans"/>
              </a:rPr>
              <a:t> </a:t>
            </a:r>
            <a:r>
              <a:rPr lang="en-US" sz="2800" dirty="0" err="1">
                <a:sym typeface="Open Sans"/>
              </a:rPr>
              <a:t>से</a:t>
            </a:r>
            <a:endParaRPr sz="2800" dirty="0"/>
          </a:p>
          <a:p>
            <a:pPr marL="342900" lvl="0" indent="-342900" algn="l" rtl="0">
              <a:lnSpc>
                <a:spcPct val="150000"/>
              </a:lnSpc>
              <a:spcBef>
                <a:spcPts val="720"/>
              </a:spcBef>
              <a:spcAft>
                <a:spcPts val="0"/>
              </a:spcAft>
              <a:buClr>
                <a:schemeClr val="dk1"/>
              </a:buClr>
              <a:buSzPts val="3600"/>
              <a:buChar char="•"/>
            </a:pPr>
            <a:r>
              <a:rPr lang="en-US" sz="2800" dirty="0" err="1">
                <a:sym typeface="Open Sans"/>
              </a:rPr>
              <a:t>चोट</a:t>
            </a:r>
            <a:r>
              <a:rPr lang="en-US" sz="2800" dirty="0">
                <a:sym typeface="Open Sans"/>
              </a:rPr>
              <a:t> </a:t>
            </a:r>
            <a:r>
              <a:rPr lang="en-US" sz="2800" dirty="0" err="1">
                <a:sym typeface="Open Sans"/>
              </a:rPr>
              <a:t>लग</a:t>
            </a:r>
            <a:r>
              <a:rPr lang="en-US" sz="2800" dirty="0">
                <a:sym typeface="Open Sans"/>
              </a:rPr>
              <a:t> </a:t>
            </a:r>
            <a:r>
              <a:rPr lang="en-US" sz="2800" dirty="0" err="1">
                <a:sym typeface="Open Sans"/>
              </a:rPr>
              <a:t>सकती</a:t>
            </a:r>
            <a:r>
              <a:rPr lang="en-US" sz="2800" dirty="0">
                <a:sym typeface="Open Sans"/>
              </a:rPr>
              <a:t> </a:t>
            </a:r>
            <a:r>
              <a:rPr lang="en-US" sz="2800" dirty="0" err="1">
                <a:sym typeface="Open Sans"/>
              </a:rPr>
              <a:t>है</a:t>
            </a:r>
            <a:r>
              <a:rPr lang="en-US" sz="2800" dirty="0">
                <a:sym typeface="Open Sans"/>
              </a:rPr>
              <a:t> I</a:t>
            </a:r>
            <a:endParaRPr sz="2800" dirty="0">
              <a:sym typeface="Open Sans"/>
            </a:endParaRPr>
          </a:p>
          <a:p>
            <a:pPr marL="342900" lvl="0" indent="-342900" algn="l" rtl="0">
              <a:lnSpc>
                <a:spcPct val="150000"/>
              </a:lnSpc>
              <a:spcBef>
                <a:spcPts val="720"/>
              </a:spcBef>
              <a:spcAft>
                <a:spcPts val="0"/>
              </a:spcAft>
              <a:buClr>
                <a:schemeClr val="dk1"/>
              </a:buClr>
              <a:buSzPts val="3600"/>
              <a:buChar char="•"/>
            </a:pPr>
            <a:r>
              <a:rPr lang="en-US" sz="2800" dirty="0" err="1">
                <a:sym typeface="Open Sans"/>
              </a:rPr>
              <a:t>सम्भवतः</a:t>
            </a:r>
            <a:r>
              <a:rPr lang="en-US" sz="2800" dirty="0">
                <a:sym typeface="Open Sans"/>
              </a:rPr>
              <a:t> </a:t>
            </a:r>
            <a:r>
              <a:rPr lang="en-US" sz="2800" dirty="0" err="1">
                <a:sym typeface="Open Sans"/>
              </a:rPr>
              <a:t>आपका</a:t>
            </a:r>
            <a:r>
              <a:rPr lang="en-US" sz="2800" dirty="0">
                <a:sym typeface="Open Sans"/>
              </a:rPr>
              <a:t> </a:t>
            </a:r>
            <a:r>
              <a:rPr lang="en-US" sz="2800" dirty="0" err="1">
                <a:sym typeface="Open Sans"/>
              </a:rPr>
              <a:t>कैरियर</a:t>
            </a:r>
            <a:r>
              <a:rPr lang="en-US" sz="2800" dirty="0">
                <a:sym typeface="Open Sans"/>
              </a:rPr>
              <a:t> </a:t>
            </a:r>
            <a:r>
              <a:rPr lang="en-US" sz="2800" dirty="0" err="1">
                <a:sym typeface="Open Sans"/>
              </a:rPr>
              <a:t>ख़त्म</a:t>
            </a:r>
            <a:r>
              <a:rPr lang="en-US" sz="2800" dirty="0">
                <a:sym typeface="Open Sans"/>
              </a:rPr>
              <a:t> </a:t>
            </a:r>
            <a:r>
              <a:rPr lang="en-US" sz="2800" dirty="0" err="1">
                <a:sym typeface="Open Sans"/>
              </a:rPr>
              <a:t>हो</a:t>
            </a:r>
            <a:r>
              <a:rPr lang="en-US" sz="2800" dirty="0">
                <a:sym typeface="Open Sans"/>
              </a:rPr>
              <a:t> </a:t>
            </a:r>
            <a:r>
              <a:rPr lang="en-US" sz="2800" dirty="0" err="1">
                <a:sym typeface="Open Sans"/>
              </a:rPr>
              <a:t>सकता</a:t>
            </a:r>
            <a:r>
              <a:rPr lang="en-US" sz="2800" dirty="0">
                <a:sym typeface="Open Sans"/>
              </a:rPr>
              <a:t> </a:t>
            </a:r>
            <a:r>
              <a:rPr lang="en-US" sz="2800" dirty="0" err="1">
                <a:sym typeface="Open Sans"/>
              </a:rPr>
              <a:t>है</a:t>
            </a:r>
            <a:r>
              <a:rPr lang="en-US" sz="2800" dirty="0">
                <a:sym typeface="Open Sans"/>
              </a:rPr>
              <a:t>।</a:t>
            </a:r>
            <a:endParaRPr sz="2800" dirty="0"/>
          </a:p>
          <a:p>
            <a:pPr marL="342900" lvl="0" indent="-342900" algn="l" rtl="0">
              <a:lnSpc>
                <a:spcPct val="150000"/>
              </a:lnSpc>
              <a:spcBef>
                <a:spcPts val="720"/>
              </a:spcBef>
              <a:spcAft>
                <a:spcPts val="0"/>
              </a:spcAft>
              <a:buClr>
                <a:schemeClr val="dk1"/>
              </a:buClr>
              <a:buSzPts val="3600"/>
              <a:buChar char="•"/>
            </a:pPr>
            <a:r>
              <a:rPr lang="en-US" sz="2800" dirty="0" err="1">
                <a:sym typeface="Open Sans"/>
              </a:rPr>
              <a:t>जीवन</a:t>
            </a:r>
            <a:r>
              <a:rPr lang="en-US" sz="2800" dirty="0">
                <a:sym typeface="Open Sans"/>
              </a:rPr>
              <a:t> </a:t>
            </a:r>
            <a:r>
              <a:rPr lang="en-US" sz="2800" dirty="0" err="1">
                <a:sym typeface="Open Sans"/>
              </a:rPr>
              <a:t>भर</a:t>
            </a:r>
            <a:r>
              <a:rPr lang="en-US" sz="2800" dirty="0">
                <a:sym typeface="Open Sans"/>
              </a:rPr>
              <a:t> </a:t>
            </a:r>
            <a:r>
              <a:rPr lang="en-US" sz="2800" dirty="0" err="1">
                <a:sym typeface="Open Sans"/>
              </a:rPr>
              <a:t>दर्द</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कारण</a:t>
            </a:r>
            <a:r>
              <a:rPr lang="en-US" sz="2800" dirty="0">
                <a:sym typeface="Open Sans"/>
              </a:rPr>
              <a:t> </a:t>
            </a:r>
            <a:r>
              <a:rPr lang="en-US" sz="2800" dirty="0" err="1">
                <a:sym typeface="Open Sans"/>
              </a:rPr>
              <a:t>बन</a:t>
            </a:r>
            <a:r>
              <a:rPr lang="en-US" sz="2800" dirty="0">
                <a:sym typeface="Open Sans"/>
              </a:rPr>
              <a:t> </a:t>
            </a:r>
            <a:r>
              <a:rPr lang="en-US" sz="2800" dirty="0" err="1">
                <a:sym typeface="Open Sans"/>
              </a:rPr>
              <a:t>सकता</a:t>
            </a:r>
            <a:r>
              <a:rPr lang="en-US" sz="2800" dirty="0">
                <a:sym typeface="Open Sans"/>
              </a:rPr>
              <a:t> </a:t>
            </a:r>
            <a:r>
              <a:rPr lang="en-US" sz="2800" dirty="0" err="1">
                <a:sym typeface="Open Sans"/>
              </a:rPr>
              <a:t>है</a:t>
            </a:r>
            <a:r>
              <a:rPr lang="en-US" sz="2800" dirty="0">
                <a:sym typeface="Open Sans"/>
              </a:rPr>
              <a:t> I</a:t>
            </a:r>
            <a:endParaRPr sz="2800" dirty="0">
              <a:sym typeface="Open Sans"/>
            </a:endParaRPr>
          </a:p>
        </p:txBody>
      </p:sp>
      <p:pic>
        <p:nvPicPr>
          <p:cNvPr id="138" name="Google Shape;138;p17" descr="http://worldartsme.com/images/back-injury-clipart-1.jpg"/>
          <p:cNvPicPr preferRelativeResize="0"/>
          <p:nvPr/>
        </p:nvPicPr>
        <p:blipFill rotWithShape="1">
          <a:blip r:embed="rId3">
            <a:alphaModFix/>
          </a:blip>
          <a:srcRect/>
          <a:stretch/>
        </p:blipFill>
        <p:spPr>
          <a:xfrm flipH="1">
            <a:off x="1463824" y="3647652"/>
            <a:ext cx="3048000" cy="2733676"/>
          </a:xfrm>
          <a:prstGeom prst="rect">
            <a:avLst/>
          </a:prstGeom>
          <a:noFill/>
          <a:ln>
            <a:noFill/>
          </a:ln>
        </p:spPr>
      </p:pic>
      <p:pic>
        <p:nvPicPr>
          <p:cNvPr id="139" name="Google Shape;139;p17" descr="C:\Users\Acer\Downloads\WhatsApp Image 2025-09-04 at 17.24.38 (1).jpeg"/>
          <p:cNvPicPr preferRelativeResize="0"/>
          <p:nvPr/>
        </p:nvPicPr>
        <p:blipFill rotWithShape="1">
          <a:blip r:embed="rId4">
            <a:alphaModFix/>
          </a:blip>
          <a:srcRect/>
          <a:stretch/>
        </p:blipFill>
        <p:spPr>
          <a:xfrm>
            <a:off x="157941" y="127206"/>
            <a:ext cx="969496" cy="612792"/>
          </a:xfrm>
          <a:prstGeom prst="rect">
            <a:avLst/>
          </a:prstGeom>
          <a:noFill/>
          <a:ln>
            <a:noFill/>
          </a:ln>
        </p:spPr>
      </p:pic>
      <p:pic>
        <p:nvPicPr>
          <p:cNvPr id="140" name="Google Shape;140;p17" descr="C:\Users\Acer\Downloads\WhatsApp Image 2025-09-04 at 17.24.38 (3).jpeg"/>
          <p:cNvPicPr preferRelativeResize="0"/>
          <p:nvPr/>
        </p:nvPicPr>
        <p:blipFill rotWithShape="1">
          <a:blip r:embed="rId5">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20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20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20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2000"/>
                                        <p:tgtEl>
                                          <p:spTgt spid="1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335360" y="1781944"/>
            <a:ext cx="5990456"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ct val="100000"/>
              <a:buFont typeface="Open Sans"/>
              <a:buNone/>
            </a:pPr>
            <a:r>
              <a:rPr lang="en-US" sz="4000" b="1">
                <a:solidFill>
                  <a:schemeClr val="accent6"/>
                </a:solidFill>
              </a:rPr>
              <a:t>उठाने या स्थानांतरित करने से पहले</a:t>
            </a:r>
            <a:endParaRPr/>
          </a:p>
        </p:txBody>
      </p:sp>
      <p:sp>
        <p:nvSpPr>
          <p:cNvPr id="146" name="Google Shape;146;p18"/>
          <p:cNvSpPr txBox="1">
            <a:spLocks noGrp="1"/>
          </p:cNvSpPr>
          <p:nvPr>
            <p:ph type="body" idx="1"/>
          </p:nvPr>
        </p:nvSpPr>
        <p:spPr>
          <a:xfrm>
            <a:off x="6456040" y="739995"/>
            <a:ext cx="5126360" cy="611800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4400"/>
              <a:buNone/>
            </a:pPr>
            <a:r>
              <a:rPr lang="en-US" sz="2800" b="1" dirty="0" err="1">
                <a:sym typeface="Open Sans"/>
              </a:rPr>
              <a:t>पहले</a:t>
            </a:r>
            <a:r>
              <a:rPr lang="en-US" sz="2800" b="1" dirty="0">
                <a:sym typeface="Open Sans"/>
              </a:rPr>
              <a:t> </a:t>
            </a:r>
            <a:r>
              <a:rPr lang="en-US" sz="2800" b="1" dirty="0" err="1">
                <a:sym typeface="Open Sans"/>
              </a:rPr>
              <a:t>योजना</a:t>
            </a:r>
            <a:r>
              <a:rPr lang="en-US" sz="2800" b="1" dirty="0">
                <a:sym typeface="Open Sans"/>
              </a:rPr>
              <a:t> </a:t>
            </a:r>
            <a:r>
              <a:rPr lang="en-US" sz="2800" b="1" dirty="0" err="1">
                <a:sym typeface="Open Sans"/>
              </a:rPr>
              <a:t>बनाना</a:t>
            </a:r>
            <a:r>
              <a:rPr lang="en-US" sz="2800" b="1" dirty="0">
                <a:sym typeface="Open Sans"/>
              </a:rPr>
              <a:t> </a:t>
            </a:r>
            <a:r>
              <a:rPr lang="en-US" sz="2800" b="1" dirty="0" err="1">
                <a:sym typeface="Open Sans"/>
              </a:rPr>
              <a:t>जरुरी</a:t>
            </a:r>
            <a:r>
              <a:rPr lang="en-US" sz="2800" b="1" dirty="0">
                <a:sym typeface="Open Sans"/>
              </a:rPr>
              <a:t>  </a:t>
            </a:r>
            <a:r>
              <a:rPr lang="en-US" sz="2800" b="1" dirty="0" err="1">
                <a:sym typeface="Open Sans"/>
              </a:rPr>
              <a:t>है</a:t>
            </a:r>
            <a:endParaRPr sz="2800" dirty="0"/>
          </a:p>
          <a:p>
            <a:pPr marL="914400" lvl="1" indent="-514350" algn="l" rtl="0">
              <a:lnSpc>
                <a:spcPct val="150000"/>
              </a:lnSpc>
              <a:spcBef>
                <a:spcPts val="880"/>
              </a:spcBef>
              <a:spcAft>
                <a:spcPts val="0"/>
              </a:spcAft>
              <a:buClr>
                <a:schemeClr val="dk1"/>
              </a:buClr>
              <a:buSzPts val="4400"/>
              <a:buFont typeface="Open Sans"/>
              <a:buAutoNum type="arabicPeriod"/>
            </a:pPr>
            <a:r>
              <a:rPr lang="en-US" dirty="0" err="1">
                <a:sym typeface="Open Sans"/>
              </a:rPr>
              <a:t>आप</a:t>
            </a:r>
            <a:r>
              <a:rPr lang="en-US" dirty="0">
                <a:sym typeface="Open Sans"/>
              </a:rPr>
              <a:t> </a:t>
            </a:r>
            <a:r>
              <a:rPr lang="en-US" dirty="0" err="1">
                <a:sym typeface="Open Sans"/>
              </a:rPr>
              <a:t>क्या</a:t>
            </a:r>
            <a:r>
              <a:rPr lang="en-US" dirty="0">
                <a:sym typeface="Open Sans"/>
              </a:rPr>
              <a:t> </a:t>
            </a:r>
            <a:r>
              <a:rPr lang="en-US" dirty="0" err="1">
                <a:sym typeface="Open Sans"/>
              </a:rPr>
              <a:t>करेंगे</a:t>
            </a:r>
            <a:r>
              <a:rPr lang="en-US" dirty="0">
                <a:sym typeface="Open Sans"/>
              </a:rPr>
              <a:t> ?</a:t>
            </a:r>
            <a:endParaRPr dirty="0"/>
          </a:p>
          <a:p>
            <a:pPr marL="914400" lvl="1" indent="-514350" algn="l" rtl="0">
              <a:lnSpc>
                <a:spcPct val="150000"/>
              </a:lnSpc>
              <a:spcBef>
                <a:spcPts val="880"/>
              </a:spcBef>
              <a:spcAft>
                <a:spcPts val="0"/>
              </a:spcAft>
              <a:buClr>
                <a:schemeClr val="dk1"/>
              </a:buClr>
              <a:buSzPts val="4400"/>
              <a:buFont typeface="Open Sans"/>
              <a:buAutoNum type="arabicPeriod"/>
            </a:pPr>
            <a:r>
              <a:rPr lang="en-US" dirty="0" err="1">
                <a:sym typeface="Open Sans"/>
              </a:rPr>
              <a:t>आप</a:t>
            </a:r>
            <a:r>
              <a:rPr lang="en-US" dirty="0">
                <a:sym typeface="Open Sans"/>
              </a:rPr>
              <a:t> </a:t>
            </a:r>
            <a:r>
              <a:rPr lang="en-US" dirty="0" err="1">
                <a:sym typeface="Open Sans"/>
              </a:rPr>
              <a:t>यह</a:t>
            </a:r>
            <a:r>
              <a:rPr lang="en-US" dirty="0">
                <a:sym typeface="Open Sans"/>
              </a:rPr>
              <a:t> </a:t>
            </a:r>
            <a:r>
              <a:rPr lang="en-US" dirty="0" err="1">
                <a:sym typeface="Open Sans"/>
              </a:rPr>
              <a:t>कैसे</a:t>
            </a:r>
            <a:r>
              <a:rPr lang="en-US" dirty="0">
                <a:sym typeface="Open Sans"/>
              </a:rPr>
              <a:t> </a:t>
            </a:r>
            <a:r>
              <a:rPr lang="en-US" dirty="0" err="1">
                <a:sym typeface="Open Sans"/>
              </a:rPr>
              <a:t>करेंगे</a:t>
            </a:r>
            <a:r>
              <a:rPr lang="en-US" dirty="0">
                <a:sym typeface="Open Sans"/>
              </a:rPr>
              <a:t>?</a:t>
            </a:r>
            <a:endParaRPr dirty="0"/>
          </a:p>
          <a:p>
            <a:pPr marL="914400" lvl="1" indent="-514350" algn="l" rtl="0">
              <a:lnSpc>
                <a:spcPct val="150000"/>
              </a:lnSpc>
              <a:spcBef>
                <a:spcPts val="880"/>
              </a:spcBef>
              <a:spcAft>
                <a:spcPts val="0"/>
              </a:spcAft>
              <a:buClr>
                <a:schemeClr val="dk1"/>
              </a:buClr>
              <a:buSzPts val="4400"/>
              <a:buFont typeface="Open Sans"/>
              <a:buAutoNum type="arabicPeriod"/>
            </a:pPr>
            <a:r>
              <a:rPr lang="en-US" dirty="0" err="1">
                <a:sym typeface="Open Sans"/>
              </a:rPr>
              <a:t>रोगी</a:t>
            </a:r>
            <a:r>
              <a:rPr lang="en-US" dirty="0">
                <a:sym typeface="Open Sans"/>
              </a:rPr>
              <a:t> </a:t>
            </a:r>
            <a:r>
              <a:rPr lang="en-US" dirty="0" err="1">
                <a:sym typeface="Open Sans"/>
              </a:rPr>
              <a:t>या</a:t>
            </a:r>
            <a:r>
              <a:rPr lang="en-US" dirty="0">
                <a:sym typeface="Open Sans"/>
              </a:rPr>
              <a:t> </a:t>
            </a:r>
            <a:r>
              <a:rPr lang="en-US" dirty="0" err="1">
                <a:sym typeface="Open Sans"/>
              </a:rPr>
              <a:t>वस्तु</a:t>
            </a:r>
            <a:r>
              <a:rPr lang="en-US" dirty="0">
                <a:sym typeface="Open Sans"/>
              </a:rPr>
              <a:t> </a:t>
            </a:r>
            <a:r>
              <a:rPr lang="en-US" dirty="0" err="1">
                <a:sym typeface="Open Sans"/>
              </a:rPr>
              <a:t>का</a:t>
            </a:r>
            <a:r>
              <a:rPr lang="en-US" dirty="0">
                <a:sym typeface="Open Sans"/>
              </a:rPr>
              <a:t> </a:t>
            </a:r>
            <a:r>
              <a:rPr lang="en-US" dirty="0" err="1">
                <a:sym typeface="Open Sans"/>
              </a:rPr>
              <a:t>वजन</a:t>
            </a:r>
            <a:r>
              <a:rPr lang="en-US" dirty="0">
                <a:sym typeface="Open Sans"/>
              </a:rPr>
              <a:t> ?</a:t>
            </a:r>
            <a:endParaRPr dirty="0"/>
          </a:p>
          <a:p>
            <a:pPr marL="914400" lvl="1" indent="-514350" algn="l" rtl="0">
              <a:lnSpc>
                <a:spcPct val="150000"/>
              </a:lnSpc>
              <a:spcBef>
                <a:spcPts val="880"/>
              </a:spcBef>
              <a:spcAft>
                <a:spcPts val="0"/>
              </a:spcAft>
              <a:buClr>
                <a:schemeClr val="dk1"/>
              </a:buClr>
              <a:buSzPts val="4400"/>
              <a:buFont typeface="Open Sans"/>
              <a:buAutoNum type="arabicPeriod"/>
            </a:pPr>
            <a:r>
              <a:rPr lang="en-US" dirty="0" err="1">
                <a:sym typeface="Open Sans"/>
              </a:rPr>
              <a:t>अतिरिक्त</a:t>
            </a:r>
            <a:r>
              <a:rPr lang="en-US" dirty="0">
                <a:sym typeface="Open Sans"/>
              </a:rPr>
              <a:t> </a:t>
            </a:r>
            <a:r>
              <a:rPr lang="en-US" dirty="0" err="1">
                <a:sym typeface="Open Sans"/>
              </a:rPr>
              <a:t>सहायता</a:t>
            </a:r>
            <a:r>
              <a:rPr lang="en-US" dirty="0">
                <a:sym typeface="Open Sans"/>
              </a:rPr>
              <a:t>?</a:t>
            </a:r>
            <a:endParaRPr dirty="0"/>
          </a:p>
        </p:txBody>
      </p:sp>
      <p:pic>
        <p:nvPicPr>
          <p:cNvPr id="147" name="Google Shape;147;p18"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148" name="Google Shape;148;p18"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20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20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20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20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2000"/>
                                        <p:tgtEl>
                                          <p:spTgt spid="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9905" y="1637928"/>
            <a:ext cx="5148064"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6"/>
              </a:buClr>
              <a:buSzPct val="100000"/>
              <a:buFont typeface="Open Sans"/>
              <a:buNone/>
            </a:pPr>
            <a:r>
              <a:rPr lang="en-US" sz="4000" b="1">
                <a:solidFill>
                  <a:schemeClr val="accent6"/>
                </a:solidFill>
              </a:rPr>
              <a:t>उठाने या ले जाने के बुनियादी नियम</a:t>
            </a:r>
            <a:endParaRPr/>
          </a:p>
        </p:txBody>
      </p:sp>
      <p:sp>
        <p:nvSpPr>
          <p:cNvPr id="154" name="Google Shape;154;p19"/>
          <p:cNvSpPr txBox="1">
            <a:spLocks noGrp="1"/>
          </p:cNvSpPr>
          <p:nvPr>
            <p:ph type="body" idx="1"/>
          </p:nvPr>
        </p:nvSpPr>
        <p:spPr>
          <a:xfrm>
            <a:off x="5303912" y="836713"/>
            <a:ext cx="6624736" cy="5616623"/>
          </a:xfrm>
          <a:prstGeom prst="rect">
            <a:avLst/>
          </a:prstGeom>
          <a:noFill/>
          <a:ln>
            <a:noFill/>
          </a:ln>
        </p:spPr>
        <p:txBody>
          <a:bodyPr spcFirstLastPara="1" wrap="square" lIns="91425" tIns="45700" rIns="91425" bIns="45700" anchor="t" anchorCtr="0">
            <a:noAutofit/>
          </a:bodyPr>
          <a:lstStyle/>
          <a:p>
            <a:pPr marL="742950" lvl="0" indent="-742950" algn="l" rtl="0">
              <a:lnSpc>
                <a:spcPct val="150000"/>
              </a:lnSpc>
              <a:spcBef>
                <a:spcPts val="0"/>
              </a:spcBef>
              <a:spcAft>
                <a:spcPts val="0"/>
              </a:spcAft>
              <a:buClr>
                <a:schemeClr val="dk1"/>
              </a:buClr>
              <a:buSzPts val="4400"/>
              <a:buFont typeface="Open Sans"/>
              <a:buAutoNum type="arabicPeriod"/>
            </a:pPr>
            <a:r>
              <a:rPr lang="en-US" sz="2800" dirty="0" err="1">
                <a:sym typeface="Open Sans"/>
              </a:rPr>
              <a:t>अपनी</a:t>
            </a:r>
            <a:r>
              <a:rPr lang="en-US" sz="2800" dirty="0">
                <a:sym typeface="Open Sans"/>
              </a:rPr>
              <a:t> </a:t>
            </a:r>
            <a:r>
              <a:rPr lang="en-US" sz="2800" dirty="0" err="1">
                <a:sym typeface="Open Sans"/>
              </a:rPr>
              <a:t>गतिविधि</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योजना</a:t>
            </a:r>
            <a:r>
              <a:rPr lang="en-US" sz="2800" dirty="0">
                <a:sym typeface="Open Sans"/>
              </a:rPr>
              <a:t> </a:t>
            </a:r>
            <a:r>
              <a:rPr lang="en-US" sz="2800" dirty="0" err="1">
                <a:sym typeface="Open Sans"/>
              </a:rPr>
              <a:t>बनाइये</a:t>
            </a:r>
            <a:r>
              <a:rPr lang="en-US" sz="2800" dirty="0">
                <a:sym typeface="Open Sans"/>
              </a:rPr>
              <a:t>।</a:t>
            </a:r>
            <a:endParaRPr sz="2800" dirty="0"/>
          </a:p>
          <a:p>
            <a:pPr marL="742950" lvl="0" indent="-742950" algn="l" rtl="0">
              <a:lnSpc>
                <a:spcPct val="150000"/>
              </a:lnSpc>
              <a:spcBef>
                <a:spcPts val="880"/>
              </a:spcBef>
              <a:spcAft>
                <a:spcPts val="0"/>
              </a:spcAft>
              <a:buClr>
                <a:schemeClr val="dk1"/>
              </a:buClr>
              <a:buSzPts val="4400"/>
              <a:buFont typeface="Open Sans"/>
              <a:buAutoNum type="arabicPeriod"/>
            </a:pPr>
            <a:r>
              <a:rPr lang="en-US" sz="2800" dirty="0" err="1">
                <a:sym typeface="Open Sans"/>
              </a:rPr>
              <a:t>अपने</a:t>
            </a:r>
            <a:r>
              <a:rPr lang="en-US" sz="2800" dirty="0">
                <a:sym typeface="Open Sans"/>
              </a:rPr>
              <a:t> </a:t>
            </a:r>
            <a:r>
              <a:rPr lang="en-US" sz="2800" dirty="0" err="1">
                <a:sym typeface="Open Sans"/>
              </a:rPr>
              <a:t>पैरों</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सही</a:t>
            </a:r>
            <a:r>
              <a:rPr lang="en-US" sz="2800" dirty="0">
                <a:sym typeface="Open Sans"/>
              </a:rPr>
              <a:t> </a:t>
            </a:r>
            <a:r>
              <a:rPr lang="en-US" sz="2800" dirty="0" err="1">
                <a:sym typeface="Open Sans"/>
              </a:rPr>
              <a:t>स्थिति</a:t>
            </a:r>
            <a:r>
              <a:rPr lang="en-US" sz="2800" dirty="0">
                <a:sym typeface="Open Sans"/>
              </a:rPr>
              <a:t> </a:t>
            </a:r>
            <a:r>
              <a:rPr lang="en-US" sz="2800" dirty="0" err="1">
                <a:sym typeface="Open Sans"/>
              </a:rPr>
              <a:t>में</a:t>
            </a:r>
            <a:r>
              <a:rPr lang="en-US" sz="2800" dirty="0">
                <a:sym typeface="Open Sans"/>
              </a:rPr>
              <a:t> </a:t>
            </a:r>
            <a:r>
              <a:rPr lang="en-US" sz="2800" dirty="0" err="1">
                <a:sym typeface="Open Sans"/>
              </a:rPr>
              <a:t>रखें</a:t>
            </a:r>
            <a:r>
              <a:rPr lang="en-US" sz="2800" dirty="0">
                <a:sym typeface="Open Sans"/>
              </a:rPr>
              <a:t>।</a:t>
            </a:r>
            <a:endParaRPr sz="2800" dirty="0"/>
          </a:p>
          <a:p>
            <a:pPr marL="742950" lvl="0" indent="-742950" algn="l" rtl="0">
              <a:lnSpc>
                <a:spcPct val="150000"/>
              </a:lnSpc>
              <a:spcBef>
                <a:spcPts val="880"/>
              </a:spcBef>
              <a:spcAft>
                <a:spcPts val="0"/>
              </a:spcAft>
              <a:buClr>
                <a:schemeClr val="dk1"/>
              </a:buClr>
              <a:buSzPts val="4400"/>
              <a:buFont typeface="Open Sans"/>
              <a:buAutoNum type="arabicPeriod"/>
            </a:pPr>
            <a:r>
              <a:rPr lang="en-US" sz="2800" dirty="0" err="1">
                <a:sym typeface="Open Sans"/>
              </a:rPr>
              <a:t>अपने</a:t>
            </a:r>
            <a:r>
              <a:rPr lang="en-US" sz="2800" dirty="0">
                <a:sym typeface="Open Sans"/>
              </a:rPr>
              <a:t> </a:t>
            </a:r>
            <a:r>
              <a:rPr lang="en-US" sz="2800" dirty="0" err="1">
                <a:sym typeface="Open Sans"/>
              </a:rPr>
              <a:t>पैरों</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ताकत</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उठायें</a:t>
            </a:r>
            <a:r>
              <a:rPr lang="en-US" sz="2800" dirty="0">
                <a:sym typeface="Open Sans"/>
              </a:rPr>
              <a:t>।</a:t>
            </a:r>
            <a:endParaRPr sz="2800" dirty="0"/>
          </a:p>
          <a:p>
            <a:pPr marL="742950" lvl="0" indent="-742950" algn="l" rtl="0">
              <a:lnSpc>
                <a:spcPct val="150000"/>
              </a:lnSpc>
              <a:spcBef>
                <a:spcPts val="880"/>
              </a:spcBef>
              <a:spcAft>
                <a:spcPts val="0"/>
              </a:spcAft>
              <a:buClr>
                <a:schemeClr val="dk1"/>
              </a:buClr>
              <a:buSzPts val="4400"/>
              <a:buFont typeface="Open Sans"/>
              <a:buAutoNum type="arabicPeriod"/>
            </a:pPr>
            <a:r>
              <a:rPr lang="en-US" sz="2800" dirty="0" err="1">
                <a:sym typeface="Open Sans"/>
              </a:rPr>
              <a:t>अपनी</a:t>
            </a:r>
            <a:r>
              <a:rPr lang="en-US" sz="2800" dirty="0">
                <a:sym typeface="Open Sans"/>
              </a:rPr>
              <a:t> </a:t>
            </a:r>
            <a:r>
              <a:rPr lang="en-US" sz="2800" dirty="0" err="1">
                <a:sym typeface="Open Sans"/>
              </a:rPr>
              <a:t>पीठ</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यथासंभव</a:t>
            </a:r>
            <a:r>
              <a:rPr lang="en-US" sz="2800" dirty="0">
                <a:sym typeface="Open Sans"/>
              </a:rPr>
              <a:t> </a:t>
            </a:r>
            <a:r>
              <a:rPr lang="en-US" sz="2800" dirty="0" err="1">
                <a:sym typeface="Open Sans"/>
              </a:rPr>
              <a:t>सीधा</a:t>
            </a:r>
            <a:r>
              <a:rPr lang="en-US" sz="2800" dirty="0">
                <a:sym typeface="Open Sans"/>
              </a:rPr>
              <a:t> </a:t>
            </a:r>
            <a:r>
              <a:rPr lang="en-US" sz="2800" dirty="0" err="1">
                <a:sym typeface="Open Sans"/>
              </a:rPr>
              <a:t>रखें</a:t>
            </a:r>
            <a:r>
              <a:rPr lang="en-US" sz="2800" dirty="0">
                <a:sym typeface="Open Sans"/>
              </a:rPr>
              <a:t>।</a:t>
            </a:r>
            <a:endParaRPr sz="2800" dirty="0"/>
          </a:p>
          <a:p>
            <a:pPr marL="742950" lvl="0" indent="-742950" algn="l" rtl="0">
              <a:lnSpc>
                <a:spcPct val="150000"/>
              </a:lnSpc>
              <a:spcBef>
                <a:spcPts val="880"/>
              </a:spcBef>
              <a:spcAft>
                <a:spcPts val="0"/>
              </a:spcAft>
              <a:buClr>
                <a:schemeClr val="dk1"/>
              </a:buClr>
              <a:buSzPts val="4400"/>
              <a:buFont typeface="Open Sans"/>
              <a:buAutoNum type="arabicPeriod"/>
            </a:pPr>
            <a:r>
              <a:rPr lang="en-US" sz="2800" dirty="0" err="1">
                <a:sym typeface="Open Sans"/>
              </a:rPr>
              <a:t>कमर</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झुकाने</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कोशिश</a:t>
            </a:r>
            <a:r>
              <a:rPr lang="en-US" sz="2800" dirty="0">
                <a:sym typeface="Open Sans"/>
              </a:rPr>
              <a:t> न </a:t>
            </a:r>
            <a:r>
              <a:rPr lang="en-US" sz="2800" dirty="0" err="1">
                <a:sym typeface="Open Sans"/>
              </a:rPr>
              <a:t>करें</a:t>
            </a:r>
            <a:r>
              <a:rPr lang="en-US" sz="2800" dirty="0">
                <a:sym typeface="Open Sans"/>
              </a:rPr>
              <a:t>।</a:t>
            </a:r>
            <a:endParaRPr sz="2800" dirty="0"/>
          </a:p>
        </p:txBody>
      </p:sp>
      <p:pic>
        <p:nvPicPr>
          <p:cNvPr id="155" name="Google Shape;155;p19"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156" name="Google Shape;156;p19"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20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2000"/>
                                        <p:tgtEl>
                                          <p:spTgt spid="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Effect transition="in" filter="fade">
                                      <p:cBhvr>
                                        <p:cTn id="17" dur="2000"/>
                                        <p:tgtEl>
                                          <p:spTgt spid="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Effect transition="in" filter="fade">
                                      <p:cBhvr>
                                        <p:cTn id="22" dur="2000"/>
                                        <p:tgtEl>
                                          <p:spTgt spid="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
                                            <p:txEl>
                                              <p:pRg st="4" end="4"/>
                                            </p:txEl>
                                          </p:spTgt>
                                        </p:tgtEl>
                                        <p:attrNameLst>
                                          <p:attrName>style.visibility</p:attrName>
                                        </p:attrNameLst>
                                      </p:cBhvr>
                                      <p:to>
                                        <p:strVal val="visible"/>
                                      </p:to>
                                    </p:set>
                                    <p:animEffect transition="in" filter="fade">
                                      <p:cBhvr>
                                        <p:cTn id="27" dur="2000"/>
                                        <p:tgtEl>
                                          <p:spTgt spid="1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body" idx="1"/>
          </p:nvPr>
        </p:nvSpPr>
        <p:spPr>
          <a:xfrm>
            <a:off x="5519936" y="838201"/>
            <a:ext cx="5904656" cy="5287963"/>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ct val="100000"/>
              <a:buFont typeface="Open Sans"/>
              <a:buAutoNum type="arabicPeriod" startAt="6"/>
            </a:pPr>
            <a:r>
              <a:rPr lang="en-US" sz="2800" dirty="0" err="1">
                <a:sym typeface="Open Sans"/>
              </a:rPr>
              <a:t>किसी</a:t>
            </a:r>
            <a:r>
              <a:rPr lang="en-US" sz="2800" dirty="0">
                <a:sym typeface="Open Sans"/>
              </a:rPr>
              <a:t> </a:t>
            </a:r>
            <a:r>
              <a:rPr lang="en-US" sz="2800" dirty="0" err="1">
                <a:sym typeface="Open Sans"/>
              </a:rPr>
              <a:t>वस्तु</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एक</a:t>
            </a:r>
            <a:r>
              <a:rPr lang="en-US" sz="2800" dirty="0">
                <a:sym typeface="Open Sans"/>
              </a:rPr>
              <a:t> </a:t>
            </a:r>
            <a:r>
              <a:rPr lang="en-US" sz="2800" dirty="0" err="1">
                <a:sym typeface="Open Sans"/>
              </a:rPr>
              <a:t>हाथ</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उठाते</a:t>
            </a:r>
            <a:r>
              <a:rPr lang="en-US" sz="2800" dirty="0">
                <a:sym typeface="Open Sans"/>
              </a:rPr>
              <a:t> </a:t>
            </a:r>
            <a:r>
              <a:rPr lang="en-US" sz="2800" dirty="0" err="1">
                <a:sym typeface="Open Sans"/>
              </a:rPr>
              <a:t>समय</a:t>
            </a:r>
            <a:r>
              <a:rPr lang="en-US" sz="2800" dirty="0">
                <a:sym typeface="Open Sans"/>
              </a:rPr>
              <a:t> </a:t>
            </a:r>
            <a:r>
              <a:rPr lang="en-US" sz="2800" dirty="0" err="1">
                <a:sym typeface="Open Sans"/>
              </a:rPr>
              <a:t>किसी</a:t>
            </a:r>
            <a:r>
              <a:rPr lang="en-US" sz="2800" dirty="0">
                <a:sym typeface="Open Sans"/>
              </a:rPr>
              <a:t> </a:t>
            </a:r>
            <a:r>
              <a:rPr lang="en-US" sz="2800" dirty="0" err="1">
                <a:sym typeface="Open Sans"/>
              </a:rPr>
              <a:t>एक</a:t>
            </a:r>
            <a:r>
              <a:rPr lang="en-US" sz="2800" dirty="0">
                <a:sym typeface="Open Sans"/>
              </a:rPr>
              <a:t> </a:t>
            </a:r>
            <a:r>
              <a:rPr lang="en-US" sz="2800" dirty="0" err="1">
                <a:sym typeface="Open Sans"/>
              </a:rPr>
              <a:t>साइड</a:t>
            </a:r>
            <a:r>
              <a:rPr lang="en-US" sz="2800" dirty="0">
                <a:sym typeface="Open Sans"/>
              </a:rPr>
              <a:t> </a:t>
            </a:r>
            <a:r>
              <a:rPr lang="en-US" sz="2800" dirty="0" err="1">
                <a:sym typeface="Open Sans"/>
              </a:rPr>
              <a:t>झुकने</a:t>
            </a:r>
            <a:r>
              <a:rPr lang="en-US" sz="2800" dirty="0">
                <a:sym typeface="Open Sans"/>
              </a:rPr>
              <a:t> </a:t>
            </a:r>
            <a:r>
              <a:rPr lang="en-US" sz="2800" dirty="0" err="1">
                <a:sym typeface="Open Sans"/>
              </a:rPr>
              <a:t>से</a:t>
            </a:r>
            <a:r>
              <a:rPr lang="en-US" sz="2800" dirty="0">
                <a:sym typeface="Open Sans"/>
              </a:rPr>
              <a:t> </a:t>
            </a:r>
            <a:r>
              <a:rPr lang="en-US" sz="2800" dirty="0" err="1">
                <a:sym typeface="Open Sans"/>
              </a:rPr>
              <a:t>बचें</a:t>
            </a:r>
            <a:r>
              <a:rPr lang="en-US" sz="2800" dirty="0">
                <a:sym typeface="Open Sans"/>
              </a:rPr>
              <a:t>।</a:t>
            </a:r>
            <a:endParaRPr sz="2800" dirty="0"/>
          </a:p>
          <a:p>
            <a:pPr marL="514350" lvl="0" indent="-514350" algn="l" rtl="0">
              <a:spcBef>
                <a:spcPts val="663"/>
              </a:spcBef>
              <a:spcAft>
                <a:spcPts val="0"/>
              </a:spcAft>
              <a:buClr>
                <a:schemeClr val="dk1"/>
              </a:buClr>
              <a:buSzPct val="100000"/>
              <a:buFont typeface="Open Sans"/>
              <a:buAutoNum type="arabicPeriod" startAt="6"/>
            </a:pPr>
            <a:r>
              <a:rPr lang="en-US" sz="2800" dirty="0" err="1">
                <a:sym typeface="Open Sans"/>
              </a:rPr>
              <a:t>वस्तु</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पकड़ने</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लिए</a:t>
            </a:r>
            <a:r>
              <a:rPr lang="en-US" sz="2800" dirty="0">
                <a:sym typeface="Open Sans"/>
              </a:rPr>
              <a:t> </a:t>
            </a:r>
            <a:r>
              <a:rPr lang="en-US" sz="2800" dirty="0" err="1">
                <a:sym typeface="Open Sans"/>
              </a:rPr>
              <a:t>अपने</a:t>
            </a:r>
            <a:r>
              <a:rPr lang="en-US" sz="2800" dirty="0">
                <a:sym typeface="Open Sans"/>
              </a:rPr>
              <a:t> </a:t>
            </a:r>
            <a:r>
              <a:rPr lang="en-US" sz="2800" dirty="0" err="1">
                <a:sym typeface="Open Sans"/>
              </a:rPr>
              <a:t>घुटनों</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मोड़ें</a:t>
            </a:r>
            <a:r>
              <a:rPr lang="en-US" sz="2800" dirty="0">
                <a:sym typeface="Open Sans"/>
              </a:rPr>
              <a:t> </a:t>
            </a:r>
            <a:r>
              <a:rPr lang="en-US" sz="2800" dirty="0" err="1">
                <a:sym typeface="Open Sans"/>
              </a:rPr>
              <a:t>और</a:t>
            </a:r>
            <a:r>
              <a:rPr lang="en-US" sz="2800" dirty="0">
                <a:sym typeface="Open Sans"/>
              </a:rPr>
              <a:t> </a:t>
            </a:r>
            <a:r>
              <a:rPr lang="en-US" sz="2800" dirty="0" err="1">
                <a:sym typeface="Open Sans"/>
              </a:rPr>
              <a:t>अपनी</a:t>
            </a:r>
            <a:r>
              <a:rPr lang="en-US" sz="2800" dirty="0">
                <a:sym typeface="Open Sans"/>
              </a:rPr>
              <a:t> </a:t>
            </a:r>
            <a:r>
              <a:rPr lang="en-US" sz="2800" dirty="0" err="1">
                <a:sym typeface="Open Sans"/>
              </a:rPr>
              <a:t>पीठ</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सीधा</a:t>
            </a:r>
            <a:r>
              <a:rPr lang="en-US" sz="2800" dirty="0">
                <a:sym typeface="Open Sans"/>
              </a:rPr>
              <a:t> </a:t>
            </a:r>
            <a:r>
              <a:rPr lang="en-US" sz="2800" dirty="0" err="1">
                <a:sym typeface="Open Sans"/>
              </a:rPr>
              <a:t>रखें</a:t>
            </a:r>
            <a:r>
              <a:rPr lang="en-US" sz="2800" dirty="0">
                <a:sym typeface="Open Sans"/>
              </a:rPr>
              <a:t>।</a:t>
            </a:r>
            <a:endParaRPr sz="2800" dirty="0"/>
          </a:p>
          <a:p>
            <a:pPr marL="514350" lvl="0" indent="-514350" algn="l" rtl="0">
              <a:spcBef>
                <a:spcPts val="663"/>
              </a:spcBef>
              <a:spcAft>
                <a:spcPts val="0"/>
              </a:spcAft>
              <a:buClr>
                <a:schemeClr val="dk1"/>
              </a:buClr>
              <a:buSzPct val="100000"/>
              <a:buFont typeface="Open Sans"/>
              <a:buAutoNum type="arabicPeriod" startAt="6"/>
            </a:pPr>
            <a:r>
              <a:rPr lang="en-US" sz="2800" dirty="0" err="1">
                <a:sym typeface="Open Sans"/>
              </a:rPr>
              <a:t>वस्तु</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भार</a:t>
            </a:r>
            <a:r>
              <a:rPr lang="en-US" sz="2800" dirty="0">
                <a:sym typeface="Open Sans"/>
              </a:rPr>
              <a:t> </a:t>
            </a:r>
            <a:r>
              <a:rPr lang="en-US" sz="2800" dirty="0" err="1">
                <a:sym typeface="Open Sans"/>
              </a:rPr>
              <a:t>जितना</a:t>
            </a:r>
            <a:r>
              <a:rPr lang="en-US" sz="2800" dirty="0">
                <a:sym typeface="Open Sans"/>
              </a:rPr>
              <a:t> </a:t>
            </a:r>
            <a:r>
              <a:rPr lang="en-US" sz="2800" dirty="0" err="1">
                <a:sym typeface="Open Sans"/>
              </a:rPr>
              <a:t>संभव</a:t>
            </a:r>
            <a:r>
              <a:rPr lang="en-US" sz="2800" dirty="0">
                <a:sym typeface="Open Sans"/>
              </a:rPr>
              <a:t> </a:t>
            </a:r>
            <a:r>
              <a:rPr lang="en-US" sz="2800" dirty="0" err="1">
                <a:sym typeface="Open Sans"/>
              </a:rPr>
              <a:t>हो</a:t>
            </a:r>
            <a:r>
              <a:rPr lang="en-US" sz="2800" dirty="0">
                <a:sym typeface="Open Sans"/>
              </a:rPr>
              <a:t> </a:t>
            </a:r>
            <a:r>
              <a:rPr lang="en-US" sz="2800" dirty="0" err="1">
                <a:sym typeface="Open Sans"/>
              </a:rPr>
              <a:t>अपने</a:t>
            </a:r>
            <a:r>
              <a:rPr lang="en-US" sz="2800" dirty="0">
                <a:sym typeface="Open Sans"/>
              </a:rPr>
              <a:t> </a:t>
            </a:r>
            <a:r>
              <a:rPr lang="en-US" sz="2800" dirty="0" err="1">
                <a:sym typeface="Open Sans"/>
              </a:rPr>
              <a:t>शरीर</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पास</a:t>
            </a:r>
            <a:r>
              <a:rPr lang="en-US" sz="2800" dirty="0">
                <a:sym typeface="Open Sans"/>
              </a:rPr>
              <a:t> </a:t>
            </a:r>
            <a:r>
              <a:rPr lang="en-US" sz="2800" dirty="0" err="1">
                <a:sym typeface="Open Sans"/>
              </a:rPr>
              <a:t>रखें</a:t>
            </a:r>
            <a:r>
              <a:rPr lang="en-US" sz="2800" dirty="0">
                <a:sym typeface="Open Sans"/>
              </a:rPr>
              <a:t>।</a:t>
            </a:r>
            <a:endParaRPr sz="2800" dirty="0"/>
          </a:p>
          <a:p>
            <a:pPr marL="514350" lvl="0" indent="-514350" algn="l" rtl="0">
              <a:spcBef>
                <a:spcPts val="663"/>
              </a:spcBef>
              <a:spcAft>
                <a:spcPts val="0"/>
              </a:spcAft>
              <a:buClr>
                <a:schemeClr val="dk1"/>
              </a:buClr>
              <a:buSzPct val="100000"/>
              <a:buFont typeface="Open Sans"/>
              <a:buAutoNum type="arabicPeriod" startAt="6"/>
            </a:pPr>
            <a:r>
              <a:rPr lang="en-US" sz="2800" dirty="0" err="1">
                <a:sym typeface="Open Sans"/>
              </a:rPr>
              <a:t>अपने</a:t>
            </a:r>
            <a:r>
              <a:rPr lang="en-US" sz="2800" dirty="0">
                <a:sym typeface="Open Sans"/>
              </a:rPr>
              <a:t> </a:t>
            </a:r>
            <a:r>
              <a:rPr lang="en-US" sz="2800" dirty="0" err="1">
                <a:sym typeface="Open Sans"/>
              </a:rPr>
              <a:t>साथी</a:t>
            </a:r>
            <a:r>
              <a:rPr lang="en-US" sz="2800" dirty="0">
                <a:sym typeface="Open Sans"/>
              </a:rPr>
              <a:t> (</a:t>
            </a:r>
            <a:r>
              <a:rPr lang="en-US" sz="2800" dirty="0" err="1">
                <a:sym typeface="Open Sans"/>
              </a:rPr>
              <a:t>टीम</a:t>
            </a:r>
            <a:r>
              <a:rPr lang="en-US" sz="2800" dirty="0">
                <a:sym typeface="Open Sans"/>
              </a:rPr>
              <a:t>) </a:t>
            </a:r>
            <a:r>
              <a:rPr lang="en-US" sz="2800" dirty="0" err="1">
                <a:sym typeface="Open Sans"/>
              </a:rPr>
              <a:t>और</a:t>
            </a:r>
            <a:r>
              <a:rPr lang="en-US" sz="2800" dirty="0">
                <a:sym typeface="Open Sans"/>
              </a:rPr>
              <a:t> </a:t>
            </a:r>
            <a:r>
              <a:rPr lang="en-US" sz="2800" dirty="0" err="1">
                <a:sym typeface="Open Sans"/>
              </a:rPr>
              <a:t>रोगी</a:t>
            </a:r>
            <a:r>
              <a:rPr lang="en-US" sz="2800" dirty="0">
                <a:sym typeface="Open Sans"/>
              </a:rPr>
              <a:t> </a:t>
            </a:r>
            <a:r>
              <a:rPr lang="en-US" sz="2800" dirty="0" err="1">
                <a:sym typeface="Open Sans"/>
              </a:rPr>
              <a:t>के</a:t>
            </a:r>
            <a:r>
              <a:rPr lang="en-US" sz="2800" dirty="0">
                <a:sym typeface="Open Sans"/>
              </a:rPr>
              <a:t> </a:t>
            </a:r>
            <a:r>
              <a:rPr lang="en-US" sz="2800" dirty="0" err="1">
                <a:sym typeface="Open Sans"/>
              </a:rPr>
              <a:t>साथ</a:t>
            </a:r>
            <a:r>
              <a:rPr lang="en-US" sz="2800" dirty="0">
                <a:sym typeface="Open Sans"/>
              </a:rPr>
              <a:t> </a:t>
            </a:r>
            <a:r>
              <a:rPr lang="en-US" sz="2800" dirty="0" err="1">
                <a:sym typeface="Open Sans"/>
              </a:rPr>
              <a:t>स्पष्ट</a:t>
            </a:r>
            <a:r>
              <a:rPr lang="en-US" sz="2800" dirty="0">
                <a:sym typeface="Open Sans"/>
              </a:rPr>
              <a:t> </a:t>
            </a:r>
            <a:r>
              <a:rPr lang="en-US" sz="2800" dirty="0" err="1">
                <a:sym typeface="Open Sans"/>
              </a:rPr>
              <a:t>और</a:t>
            </a:r>
            <a:r>
              <a:rPr lang="en-US" sz="2800" dirty="0">
                <a:sym typeface="Open Sans"/>
              </a:rPr>
              <a:t> </a:t>
            </a:r>
            <a:r>
              <a:rPr lang="en-US" sz="2800" dirty="0" err="1">
                <a:sym typeface="Open Sans"/>
              </a:rPr>
              <a:t>लगातार</a:t>
            </a:r>
            <a:r>
              <a:rPr lang="en-US" sz="2800" dirty="0">
                <a:sym typeface="Open Sans"/>
              </a:rPr>
              <a:t> </a:t>
            </a:r>
            <a:r>
              <a:rPr lang="en-US" sz="2800" dirty="0" err="1">
                <a:sym typeface="Open Sans"/>
              </a:rPr>
              <a:t>संवाद</a:t>
            </a:r>
            <a:r>
              <a:rPr lang="en-US" sz="2800" dirty="0">
                <a:sym typeface="Open Sans"/>
              </a:rPr>
              <a:t> </a:t>
            </a:r>
            <a:r>
              <a:rPr lang="en-US" sz="2800" dirty="0" err="1">
                <a:sym typeface="Open Sans"/>
              </a:rPr>
              <a:t>करें</a:t>
            </a:r>
            <a:r>
              <a:rPr lang="en-US" sz="2800" dirty="0">
                <a:sym typeface="Open Sans"/>
              </a:rPr>
              <a:t>।</a:t>
            </a:r>
            <a:r>
              <a:rPr lang="en-US" sz="2800" dirty="0"/>
              <a:t> </a:t>
            </a:r>
            <a:endParaRPr sz="2800" dirty="0"/>
          </a:p>
          <a:p>
            <a:pPr marL="514350" lvl="0" indent="-514350" algn="l" rtl="0">
              <a:spcBef>
                <a:spcPts val="663"/>
              </a:spcBef>
              <a:spcAft>
                <a:spcPts val="0"/>
              </a:spcAft>
              <a:buClr>
                <a:schemeClr val="dk1"/>
              </a:buClr>
              <a:buSzPct val="100000"/>
              <a:buFont typeface="Open Sans"/>
              <a:buAutoNum type="arabicPeriod" startAt="6"/>
            </a:pPr>
            <a:r>
              <a:rPr lang="en-US" sz="2800" dirty="0" err="1"/>
              <a:t>आँखों</a:t>
            </a:r>
            <a:r>
              <a:rPr lang="en-US" sz="2800" dirty="0"/>
              <a:t> </a:t>
            </a:r>
            <a:r>
              <a:rPr lang="en-US" sz="2800" dirty="0" err="1"/>
              <a:t>का</a:t>
            </a:r>
            <a:r>
              <a:rPr lang="en-US" sz="2800" dirty="0"/>
              <a:t> </a:t>
            </a:r>
            <a:r>
              <a:rPr lang="en-US" sz="2800" dirty="0" err="1"/>
              <a:t>संपर्क</a:t>
            </a:r>
            <a:r>
              <a:rPr lang="en-US" sz="2800" dirty="0"/>
              <a:t> </a:t>
            </a:r>
            <a:r>
              <a:rPr lang="en-US" sz="2800" dirty="0" err="1">
                <a:latin typeface="Times New Roman"/>
                <a:ea typeface="Times New Roman"/>
                <a:cs typeface="Times New Roman"/>
                <a:sym typeface="Times New Roman"/>
              </a:rPr>
              <a:t>एक</a:t>
            </a:r>
            <a:r>
              <a:rPr lang="en-US" sz="2800" dirty="0"/>
              <a:t> </a:t>
            </a:r>
            <a:r>
              <a:rPr lang="en-US" sz="2800" dirty="0" err="1">
                <a:latin typeface="Times New Roman"/>
                <a:ea typeface="Times New Roman"/>
                <a:cs typeface="Times New Roman"/>
                <a:sym typeface="Times New Roman"/>
              </a:rPr>
              <a:t>महत्वपूर्ण</a:t>
            </a:r>
            <a:r>
              <a:rPr lang="en-US" sz="2800" dirty="0"/>
              <a:t> </a:t>
            </a:r>
            <a:r>
              <a:rPr lang="en-US" sz="2800" dirty="0" err="1"/>
              <a:t>तत्व</a:t>
            </a:r>
            <a:r>
              <a:rPr lang="en-US" sz="2800" dirty="0"/>
              <a:t> </a:t>
            </a:r>
            <a:r>
              <a:rPr lang="en-US" sz="2800" dirty="0" err="1">
                <a:latin typeface="Times New Roman"/>
                <a:ea typeface="Times New Roman"/>
                <a:cs typeface="Times New Roman"/>
                <a:sym typeface="Times New Roman"/>
              </a:rPr>
              <a:t>है</a:t>
            </a:r>
            <a:r>
              <a:rPr lang="en-US" sz="2800" dirty="0">
                <a:latin typeface="Times New Roman"/>
                <a:ea typeface="Times New Roman"/>
                <a:cs typeface="Times New Roman"/>
                <a:sym typeface="Times New Roman"/>
              </a:rPr>
              <a:t>।</a:t>
            </a:r>
            <a:endParaRPr sz="2800" dirty="0"/>
          </a:p>
          <a:p>
            <a:pPr marL="514350" lvl="0" indent="-514350" algn="l" rtl="0">
              <a:spcBef>
                <a:spcPts val="663"/>
              </a:spcBef>
              <a:spcAft>
                <a:spcPts val="0"/>
              </a:spcAft>
              <a:buClr>
                <a:schemeClr val="dk1"/>
              </a:buClr>
              <a:buSzPct val="100000"/>
              <a:buFont typeface="Open Sans"/>
              <a:buAutoNum type="arabicPeriod" startAt="6"/>
            </a:pPr>
            <a:r>
              <a:rPr lang="en-US" sz="2800" dirty="0" err="1"/>
              <a:t>शुरुआत</a:t>
            </a:r>
            <a:r>
              <a:rPr lang="en-US" sz="2800" dirty="0"/>
              <a:t> </a:t>
            </a:r>
            <a:r>
              <a:rPr lang="en-US" sz="2800" dirty="0" err="1"/>
              <a:t>से</a:t>
            </a:r>
            <a:r>
              <a:rPr lang="en-US" sz="2800" dirty="0"/>
              <a:t> </a:t>
            </a:r>
            <a:r>
              <a:rPr lang="en-US" sz="2800" dirty="0" err="1"/>
              <a:t>अंत</a:t>
            </a:r>
            <a:r>
              <a:rPr lang="en-US" sz="2800" dirty="0"/>
              <a:t> </a:t>
            </a:r>
            <a:r>
              <a:rPr lang="en-US" sz="2800" dirty="0" err="1">
                <a:latin typeface="Times New Roman"/>
                <a:ea typeface="Times New Roman"/>
                <a:cs typeface="Times New Roman"/>
                <a:sym typeface="Times New Roman"/>
              </a:rPr>
              <a:t>तक</a:t>
            </a:r>
            <a:r>
              <a:rPr lang="en-US" sz="2800" dirty="0"/>
              <a:t> </a:t>
            </a:r>
            <a:r>
              <a:rPr lang="en-US" sz="2800" dirty="0" err="1"/>
              <a:t>हर</a:t>
            </a:r>
            <a:r>
              <a:rPr lang="en-US" sz="2800" dirty="0"/>
              <a:t> </a:t>
            </a:r>
            <a:r>
              <a:rPr lang="en-US" sz="2800" dirty="0" err="1"/>
              <a:t>गतिविधि</a:t>
            </a:r>
            <a:r>
              <a:rPr lang="en-US" sz="2800" dirty="0"/>
              <a:t> </a:t>
            </a:r>
            <a:r>
              <a:rPr lang="en-US" sz="2800" dirty="0" err="1"/>
              <a:t>को</a:t>
            </a:r>
            <a:r>
              <a:rPr lang="en-US" sz="2800" dirty="0"/>
              <a:t> </a:t>
            </a:r>
            <a:r>
              <a:rPr lang="en-US" sz="2800" dirty="0" err="1">
                <a:latin typeface="Times New Roman"/>
                <a:ea typeface="Times New Roman"/>
                <a:cs typeface="Times New Roman"/>
                <a:sym typeface="Times New Roman"/>
              </a:rPr>
              <a:t>मौखिक</a:t>
            </a:r>
            <a:r>
              <a:rPr lang="en-US" sz="2800" dirty="0"/>
              <a:t> </a:t>
            </a:r>
            <a:r>
              <a:rPr lang="en-US" sz="2800" dirty="0" err="1"/>
              <a:t>रूप</a:t>
            </a:r>
            <a:r>
              <a:rPr lang="en-US" sz="2800" dirty="0"/>
              <a:t> </a:t>
            </a:r>
            <a:r>
              <a:rPr lang="en-US" sz="2800" dirty="0" err="1"/>
              <a:t>से</a:t>
            </a:r>
            <a:r>
              <a:rPr lang="en-US" sz="2800" dirty="0"/>
              <a:t>  </a:t>
            </a:r>
            <a:r>
              <a:rPr lang="en-US" sz="2800" dirty="0" err="1"/>
              <a:t>समन्वय</a:t>
            </a:r>
            <a:r>
              <a:rPr lang="en-US" sz="2800" dirty="0"/>
              <a:t> </a:t>
            </a:r>
            <a:r>
              <a:rPr lang="en-US" sz="2800" dirty="0" err="1"/>
              <a:t>करें</a:t>
            </a:r>
            <a:endParaRPr sz="2800" dirty="0"/>
          </a:p>
          <a:p>
            <a:pPr marL="514350" lvl="0" indent="-363220" algn="l" rtl="0">
              <a:spcBef>
                <a:spcPts val="476"/>
              </a:spcBef>
              <a:spcAft>
                <a:spcPts val="0"/>
              </a:spcAft>
              <a:buClr>
                <a:schemeClr val="dk1"/>
              </a:buClr>
              <a:buSzPct val="100000"/>
              <a:buFont typeface="Open Sans"/>
              <a:buNone/>
            </a:pPr>
            <a:endParaRPr sz="2800" dirty="0">
              <a:sym typeface="Open Sans"/>
            </a:endParaRPr>
          </a:p>
        </p:txBody>
      </p:sp>
      <p:pic>
        <p:nvPicPr>
          <p:cNvPr id="162" name="Google Shape;162;p20" descr="http://us.123rf.com/450wm/ahasoft2000/ahasoft20001509/ahasoft2000150900781/45478076-patient-stretcher-vector-icon-style-is-bicolor-flat-symbol-blue-and-gray-colors-rounded-angles-white.jpg?ver=6">
            <a:hlinkClick r:id="rId3"/>
          </p:cNvPr>
          <p:cNvPicPr preferRelativeResize="0"/>
          <p:nvPr/>
        </p:nvPicPr>
        <p:blipFill rotWithShape="1">
          <a:blip r:embed="rId4">
            <a:alphaModFix/>
          </a:blip>
          <a:srcRect t="19231" b="19229"/>
          <a:stretch/>
        </p:blipFill>
        <p:spPr>
          <a:xfrm>
            <a:off x="1199456" y="1340768"/>
            <a:ext cx="2952328" cy="1816818"/>
          </a:xfrm>
          <a:prstGeom prst="rect">
            <a:avLst/>
          </a:prstGeom>
          <a:noFill/>
          <a:ln>
            <a:noFill/>
          </a:ln>
        </p:spPr>
      </p:pic>
      <p:pic>
        <p:nvPicPr>
          <p:cNvPr id="163" name="Google Shape;163;p20" descr="https://thumbs.dreamstime.com/z/illustration-man-raise-heavy-barbel-one-hand-isolated-background-30186340.jpg">
            <a:hlinkClick r:id="rId3"/>
          </p:cNvPr>
          <p:cNvPicPr preferRelativeResize="0"/>
          <p:nvPr/>
        </p:nvPicPr>
        <p:blipFill rotWithShape="1">
          <a:blip r:embed="rId5">
            <a:alphaModFix/>
          </a:blip>
          <a:srcRect l="12730" r="12481" b="11110"/>
          <a:stretch/>
        </p:blipFill>
        <p:spPr>
          <a:xfrm>
            <a:off x="1415480" y="3505200"/>
            <a:ext cx="2667000" cy="2438400"/>
          </a:xfrm>
          <a:prstGeom prst="rect">
            <a:avLst/>
          </a:prstGeom>
          <a:noFill/>
          <a:ln>
            <a:noFill/>
          </a:ln>
        </p:spPr>
      </p:pic>
      <p:pic>
        <p:nvPicPr>
          <p:cNvPr id="164" name="Google Shape;164;p20" descr="C:\Users\Acer\Downloads\WhatsApp Image 2025-09-04 at 17.24.38 (1).jpeg"/>
          <p:cNvPicPr preferRelativeResize="0"/>
          <p:nvPr/>
        </p:nvPicPr>
        <p:blipFill rotWithShape="1">
          <a:blip r:embed="rId6">
            <a:alphaModFix/>
          </a:blip>
          <a:srcRect/>
          <a:stretch/>
        </p:blipFill>
        <p:spPr>
          <a:xfrm>
            <a:off x="157941" y="127206"/>
            <a:ext cx="969496" cy="612792"/>
          </a:xfrm>
          <a:prstGeom prst="rect">
            <a:avLst/>
          </a:prstGeom>
          <a:noFill/>
          <a:ln>
            <a:noFill/>
          </a:ln>
        </p:spPr>
      </p:pic>
      <p:pic>
        <p:nvPicPr>
          <p:cNvPr id="165" name="Google Shape;165;p20" descr="C:\Users\Acer\Downloads\WhatsApp Image 2025-09-04 at 17.24.38 (3).jpeg"/>
          <p:cNvPicPr preferRelativeResize="0"/>
          <p:nvPr/>
        </p:nvPicPr>
        <p:blipFill rotWithShape="1">
          <a:blip r:embed="rId7">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2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20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2000"/>
                                        <p:tgtEl>
                                          <p:spTgt spid="1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Effect transition="in" filter="fade">
                                      <p:cBhvr>
                                        <p:cTn id="22" dur="2000"/>
                                        <p:tgtEl>
                                          <p:spTgt spid="1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Effect transition="in" filter="fade">
                                      <p:cBhvr>
                                        <p:cTn id="27" dur="2000"/>
                                        <p:tgtEl>
                                          <p:spTgt spid="1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Effect transition="in" filter="fade">
                                      <p:cBhvr>
                                        <p:cTn id="32" dur="2000"/>
                                        <p:tgtEl>
                                          <p:spTgt spid="1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
                                            <p:txEl>
                                              <p:pRg st="6" end="6"/>
                                            </p:txEl>
                                          </p:spTgt>
                                        </p:tgtEl>
                                        <p:attrNameLst>
                                          <p:attrName>style.visibility</p:attrName>
                                        </p:attrNameLst>
                                      </p:cBhvr>
                                      <p:to>
                                        <p:strVal val="visible"/>
                                      </p:to>
                                    </p:set>
                                    <p:animEffect transition="in" filter="fade">
                                      <p:cBhvr>
                                        <p:cTn id="37" dur="2000"/>
                                        <p:tgtEl>
                                          <p:spTgt spid="1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407368" y="1781944"/>
            <a:ext cx="5990456"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4000"/>
              <a:buFont typeface="Open Sans"/>
              <a:buNone/>
            </a:pPr>
            <a:r>
              <a:rPr lang="en-US" sz="4000" b="1">
                <a:solidFill>
                  <a:schemeClr val="accent6"/>
                </a:solidFill>
              </a:rPr>
              <a:t>स्थानांतरण के लिए सामान्य नियम</a:t>
            </a:r>
            <a:endParaRPr sz="4000" b="1">
              <a:solidFill>
                <a:schemeClr val="accent6"/>
              </a:solidFill>
            </a:endParaRPr>
          </a:p>
        </p:txBody>
      </p:sp>
      <p:sp>
        <p:nvSpPr>
          <p:cNvPr id="171" name="Google Shape;171;p21"/>
          <p:cNvSpPr txBox="1">
            <a:spLocks noGrp="1"/>
          </p:cNvSpPr>
          <p:nvPr>
            <p:ph type="body" idx="1"/>
          </p:nvPr>
        </p:nvSpPr>
        <p:spPr>
          <a:xfrm>
            <a:off x="6528048" y="980729"/>
            <a:ext cx="5328592" cy="5145436"/>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spcBef>
                <a:spcPts val="0"/>
              </a:spcBef>
              <a:spcAft>
                <a:spcPts val="0"/>
              </a:spcAft>
              <a:buClr>
                <a:schemeClr val="dk1"/>
              </a:buClr>
              <a:buSzPts val="3600"/>
              <a:buChar char="•"/>
            </a:pPr>
            <a:r>
              <a:rPr lang="en-US" sz="3600" dirty="0" err="1">
                <a:latin typeface="Open Sans"/>
                <a:ea typeface="Open Sans"/>
                <a:cs typeface="Open Sans"/>
                <a:sym typeface="Open Sans"/>
              </a:rPr>
              <a:t>यदि</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चोट</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लगने</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का</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कोई</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खतरा</a:t>
            </a:r>
            <a:r>
              <a:rPr lang="en-US" sz="3600" dirty="0">
                <a:latin typeface="Open Sans"/>
                <a:ea typeface="Open Sans"/>
                <a:cs typeface="Open Sans"/>
                <a:sym typeface="Open Sans"/>
              </a:rPr>
              <a:t> न </a:t>
            </a:r>
            <a:r>
              <a:rPr lang="en-US" sz="3600" dirty="0" err="1">
                <a:latin typeface="Open Sans"/>
                <a:ea typeface="Open Sans"/>
                <a:cs typeface="Open Sans"/>
                <a:sym typeface="Open Sans"/>
              </a:rPr>
              <a:t>हो</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तो</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आपातकालीन</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देखभाल</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प्रदान</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करें</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और</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फिर</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रोगी</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को</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स्थानांतरित</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करें</a:t>
            </a:r>
            <a:r>
              <a:rPr lang="en-US" sz="3600" dirty="0">
                <a:latin typeface="Open Sans"/>
                <a:ea typeface="Open Sans"/>
                <a:cs typeface="Open Sans"/>
                <a:sym typeface="Open Sans"/>
              </a:rPr>
              <a:t>।</a:t>
            </a:r>
            <a:endParaRPr dirty="0"/>
          </a:p>
          <a:p>
            <a:pPr marL="742950" lvl="0" indent="-514350" algn="just" rtl="0">
              <a:spcBef>
                <a:spcPts val="720"/>
              </a:spcBef>
              <a:spcAft>
                <a:spcPts val="0"/>
              </a:spcAft>
              <a:buClr>
                <a:schemeClr val="dk1"/>
              </a:buClr>
              <a:buSzPts val="3600"/>
              <a:buNone/>
            </a:pPr>
            <a:endParaRPr sz="3600" dirty="0">
              <a:latin typeface="Open Sans"/>
              <a:ea typeface="Open Sans"/>
              <a:cs typeface="Open Sans"/>
              <a:sym typeface="Open Sans"/>
            </a:endParaRPr>
          </a:p>
          <a:p>
            <a:pPr marL="342900" lvl="0" indent="-342900" algn="just" rtl="0">
              <a:spcBef>
                <a:spcPts val="720"/>
              </a:spcBef>
              <a:spcAft>
                <a:spcPts val="0"/>
              </a:spcAft>
              <a:buClr>
                <a:schemeClr val="dk1"/>
              </a:buClr>
              <a:buSzPts val="3600"/>
              <a:buChar char="•"/>
            </a:pPr>
            <a:r>
              <a:rPr lang="en-US" sz="3600" dirty="0" err="1">
                <a:latin typeface="Open Sans"/>
                <a:ea typeface="Open Sans"/>
                <a:cs typeface="Open Sans"/>
                <a:sym typeface="Open Sans"/>
              </a:rPr>
              <a:t>यदि</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घटनास्थल</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संभावित</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रूप</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से</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असुरक्षित</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है</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या</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तत्काल</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खतरा</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पैदा</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करता</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है</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तो</a:t>
            </a:r>
            <a:r>
              <a:rPr lang="en-US" sz="3600" dirty="0">
                <a:latin typeface="Open Sans"/>
                <a:ea typeface="Open Sans"/>
                <a:cs typeface="Open Sans"/>
                <a:sym typeface="Open Sans"/>
              </a:rPr>
              <a:t> </a:t>
            </a:r>
            <a:r>
              <a:rPr lang="en-US" sz="3000" dirty="0" err="1">
                <a:latin typeface="Open Sans"/>
                <a:ea typeface="Open Sans"/>
                <a:cs typeface="Open Sans"/>
                <a:sym typeface="Open Sans"/>
              </a:rPr>
              <a:t>आपको</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रोगी</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को</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वहां</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से</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हटाना</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पड़</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सकता</a:t>
            </a:r>
            <a:r>
              <a:rPr lang="en-US" sz="3600" dirty="0">
                <a:latin typeface="Open Sans"/>
                <a:ea typeface="Open Sans"/>
                <a:cs typeface="Open Sans"/>
                <a:sym typeface="Open Sans"/>
              </a:rPr>
              <a:t> </a:t>
            </a:r>
            <a:r>
              <a:rPr lang="en-US" sz="3600" dirty="0" err="1">
                <a:latin typeface="Open Sans"/>
                <a:ea typeface="Open Sans"/>
                <a:cs typeface="Open Sans"/>
                <a:sym typeface="Open Sans"/>
              </a:rPr>
              <a:t>है</a:t>
            </a:r>
            <a:r>
              <a:rPr lang="en-US" sz="3600" dirty="0">
                <a:latin typeface="Open Sans"/>
                <a:ea typeface="Open Sans"/>
                <a:cs typeface="Open Sans"/>
                <a:sym typeface="Open Sans"/>
              </a:rPr>
              <a:t>।.</a:t>
            </a:r>
            <a:endParaRPr dirty="0"/>
          </a:p>
        </p:txBody>
      </p:sp>
      <p:pic>
        <p:nvPicPr>
          <p:cNvPr id="172" name="Google Shape;172;p21" descr="C:\Users\Acer\Downloads\WhatsApp Image 2025-09-04 at 17.24.38 (1).jpeg"/>
          <p:cNvPicPr preferRelativeResize="0"/>
          <p:nvPr/>
        </p:nvPicPr>
        <p:blipFill rotWithShape="1">
          <a:blip r:embed="rId3">
            <a:alphaModFix/>
          </a:blip>
          <a:srcRect/>
          <a:stretch/>
        </p:blipFill>
        <p:spPr>
          <a:xfrm>
            <a:off x="157941" y="127206"/>
            <a:ext cx="969496" cy="612792"/>
          </a:xfrm>
          <a:prstGeom prst="rect">
            <a:avLst/>
          </a:prstGeom>
          <a:noFill/>
          <a:ln>
            <a:noFill/>
          </a:ln>
        </p:spPr>
      </p:pic>
      <p:pic>
        <p:nvPicPr>
          <p:cNvPr id="173" name="Google Shape;173;p21" descr="C:\Users\Acer\Downloads\WhatsApp Image 2025-09-04 at 17.24.38 (3).jpeg"/>
          <p:cNvPicPr preferRelativeResize="0"/>
          <p:nvPr/>
        </p:nvPicPr>
        <p:blipFill rotWithShape="1">
          <a:blip r:embed="rId4">
            <a:alphaModFix/>
          </a:blip>
          <a:srcRect/>
          <a:stretch/>
        </p:blipFill>
        <p:spPr>
          <a:xfrm>
            <a:off x="11145940" y="127207"/>
            <a:ext cx="807848" cy="612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20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20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2000"/>
                                        <p:tgtEl>
                                          <p:spTgt spid="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1215</Words>
  <Application>Microsoft Office PowerPoint</Application>
  <PresentationFormat>Widescreen</PresentationFormat>
  <Paragraphs>157</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Open Sans</vt:lpstr>
      <vt:lpstr>Times New Roman</vt:lpstr>
      <vt:lpstr>Arial</vt:lpstr>
      <vt:lpstr>Noto Sans Symbols</vt:lpstr>
      <vt:lpstr>Calibri</vt:lpstr>
      <vt:lpstr>Office Theme</vt:lpstr>
      <vt:lpstr>Lesson-15 मरीजों को उठाना और स्थानांतरित   करना </vt:lpstr>
      <vt:lpstr>उद्देश्य</vt:lpstr>
      <vt:lpstr>शरीर यांत्रिकी  (Body mechanism)</vt:lpstr>
      <vt:lpstr>गलत तरीके से उठाना</vt:lpstr>
      <vt:lpstr>उचित शारीरिक यांत्रिकी का उपयोग न करने के खतरे</vt:lpstr>
      <vt:lpstr>उठाने या स्थानांतरित करने से पहले</vt:lpstr>
      <vt:lpstr>उठाने या ले जाने के बुनियादी नियम</vt:lpstr>
      <vt:lpstr>PowerPoint Presentation</vt:lpstr>
      <vt:lpstr>स्थानांतरण के लिए सामान्य नियम</vt:lpstr>
      <vt:lpstr>आपातकालीन  मूव्स (emergeny moves )</vt:lpstr>
      <vt:lpstr>आपातकाल</vt:lpstr>
      <vt:lpstr>PowerPoint Presentation</vt:lpstr>
      <vt:lpstr>आपातकालीन चालों के प्रकार ( TYPE OF EMERGENCY MOVES)</vt:lpstr>
      <vt:lpstr>PowerPoint Presentation</vt:lpstr>
      <vt:lpstr>PowerPoint Presentation</vt:lpstr>
      <vt:lpstr>PowerPoint Presentation</vt:lpstr>
      <vt:lpstr>आपातकालीन स्थिति में सुरक्षा उपाय</vt:lpstr>
      <vt:lpstr>गैर-आपातकालीन  मूव्स  (Non emergency moves)</vt:lpstr>
      <vt:lpstr>गैर-आपातकालीन  मूव्स  (Non emergency moves)</vt:lpstr>
      <vt:lpstr>डायरेक्ट-ग्राउंड / बेड लिफ्ट</vt:lpstr>
      <vt:lpstr> अंग उठाने की तकनीक ( EXTREMITY LIFT)</vt:lpstr>
      <vt:lpstr>क्या मरीज़ में सदमे के लक्षण दिख रहे हैं?</vt:lpstr>
      <vt:lpstr>क्या मरीज को  श्वसन संबंधी समस्या है?</vt:lpstr>
      <vt:lpstr>आघात रोगी, विशेष रूप से संदिग्ध रीढ़ की हड्डी में चोट के संदिग्ध</vt:lpstr>
      <vt:lpstr>एक प्रतिक्रियाशील रोगी, जिसे मतली या उल्टी हो रही है?</vt:lpstr>
      <vt:lpstr>रोगी को ले जाने के उपकरण (PATIENT CARRYING EQUIPMENT)   </vt:lpstr>
      <vt:lpstr>PowerPoint Presentation</vt:lpstr>
      <vt:lpstr>PowerPoint Presentation</vt:lpstr>
      <vt:lpstr>PowerPoint Presentation</vt:lpstr>
      <vt:lpstr>PowerPoint Presentation</vt:lpstr>
      <vt:lpstr>प्रयुक्त विशिष्ट उपकरण</vt:lpstr>
      <vt:lpstr>बैकबोर्ड</vt:lpstr>
      <vt:lpstr>PowerPoint Presentation</vt:lpstr>
      <vt:lpstr>समीक्षा</vt:lpstr>
      <vt:lpstr>कोई प्रश्न</vt:lpstr>
      <vt:lpstr>मूल्यांकन के बाद</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मरीजों को उठाना और स्थानांतरित   करना </dc:title>
  <cp:lastModifiedBy>DOG K9</cp:lastModifiedBy>
  <cp:revision>11</cp:revision>
  <dcterms:modified xsi:type="dcterms:W3CDTF">2025-12-18T07:39:56Z</dcterms:modified>
</cp:coreProperties>
</file>