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Open San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5" name="Google Shape;35;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Open San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1" name="Google Shape;41;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Open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Open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Open Sans"/>
              <a:buNone/>
              <a:defRPr sz="33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9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9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9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9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9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9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9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9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Dell\Desktop\school safety\common hazard.jpg"/>
          <p:cNvPicPr preferRelativeResize="0"/>
          <p:nvPr/>
        </p:nvPicPr>
        <p:blipFill rotWithShape="1">
          <a:blip r:embed="rId3">
            <a:alphaModFix/>
          </a:blip>
          <a:srcRect/>
          <a:stretch/>
        </p:blipFill>
        <p:spPr>
          <a:xfrm>
            <a:off x="1043608" y="2937614"/>
            <a:ext cx="6840760" cy="1572604"/>
          </a:xfrm>
          <a:prstGeom prst="rect">
            <a:avLst/>
          </a:prstGeom>
          <a:noFill/>
          <a:ln>
            <a:noFill/>
          </a:ln>
        </p:spPr>
      </p:pic>
      <p:sp>
        <p:nvSpPr>
          <p:cNvPr id="89" name="Google Shape;89;p13"/>
          <p:cNvSpPr/>
          <p:nvPr/>
        </p:nvSpPr>
        <p:spPr>
          <a:xfrm>
            <a:off x="1043608" y="576064"/>
            <a:ext cx="6984776" cy="2153787"/>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4400" dirty="0">
                <a:solidFill>
                  <a:srgbClr val="FF0000"/>
                </a:solidFill>
                <a:latin typeface="Open Sans"/>
                <a:ea typeface="Open Sans"/>
                <a:cs typeface="Open Sans"/>
                <a:sym typeface="Open Sans"/>
              </a:rPr>
              <a:t>Lesson-12</a:t>
            </a:r>
          </a:p>
          <a:p>
            <a:pPr marL="0" marR="0" lvl="0" indent="0" algn="ctr" rtl="0">
              <a:spcBef>
                <a:spcPts val="0"/>
              </a:spcBef>
              <a:spcAft>
                <a:spcPts val="0"/>
              </a:spcAft>
              <a:buNone/>
            </a:pPr>
            <a:r>
              <a:rPr lang="hi-IN" sz="4400" i="0" u="none" strike="noStrike" cap="none" dirty="0">
                <a:solidFill>
                  <a:srgbClr val="FF0000"/>
                </a:solidFill>
                <a:latin typeface="Open Sans"/>
                <a:ea typeface="Open Sans"/>
                <a:cs typeface="Open Sans"/>
                <a:sym typeface="Open Sans"/>
              </a:rPr>
              <a:t>सामान्य खतरे और सामुदायिक जिम्मेदारी समूह</a:t>
            </a:r>
            <a:endParaRPr sz="4400" i="0" u="none" strike="noStrike" cap="none" dirty="0">
              <a:solidFill>
                <a:srgbClr val="FF0000"/>
              </a:solidFill>
              <a:latin typeface="Open Sans"/>
              <a:ea typeface="Open Sans"/>
              <a:cs typeface="Open Sans"/>
              <a:sym typeface="Open Sans"/>
            </a:endParaRPr>
          </a:p>
        </p:txBody>
      </p:sp>
      <p:pic>
        <p:nvPicPr>
          <p:cNvPr id="90" name="Google Shape;90;p13" descr="C:\Users\Acer\Downloads\WhatsApp Image 2025-09-04 at 17.24.38 (1).jpeg"/>
          <p:cNvPicPr preferRelativeResize="0"/>
          <p:nvPr/>
        </p:nvPicPr>
        <p:blipFill rotWithShape="1">
          <a:blip r:embed="rId4">
            <a:alphaModFix/>
          </a:blip>
          <a:srcRect/>
          <a:stretch/>
        </p:blipFill>
        <p:spPr>
          <a:xfrm>
            <a:off x="107504" y="240756"/>
            <a:ext cx="720080" cy="602801"/>
          </a:xfrm>
          <a:prstGeom prst="rect">
            <a:avLst/>
          </a:prstGeom>
          <a:noFill/>
          <a:ln>
            <a:noFill/>
          </a:ln>
        </p:spPr>
      </p:pic>
      <p:pic>
        <p:nvPicPr>
          <p:cNvPr id="91" name="Google Shape;91;p13" descr="C:\Users\Acer\Downloads\WhatsApp Image 2025-09-04 at 17.24.38 (3).jpeg"/>
          <p:cNvPicPr preferRelativeResize="0"/>
          <p:nvPr/>
        </p:nvPicPr>
        <p:blipFill rotWithShape="1">
          <a:blip r:embed="rId5">
            <a:alphaModFix/>
          </a:blip>
          <a:srcRect/>
          <a:stretch/>
        </p:blipFill>
        <p:spPr>
          <a:xfrm>
            <a:off x="8181074" y="240757"/>
            <a:ext cx="720080" cy="753736"/>
          </a:xfrm>
          <a:prstGeom prst="rect">
            <a:avLst/>
          </a:prstGeom>
          <a:noFill/>
          <a:ln>
            <a:noFill/>
          </a:ln>
        </p:spPr>
      </p:pic>
      <p:graphicFrame>
        <p:nvGraphicFramePr>
          <p:cNvPr id="2" name="Table 1">
            <a:extLst>
              <a:ext uri="{FF2B5EF4-FFF2-40B4-BE49-F238E27FC236}">
                <a16:creationId xmlns:a16="http://schemas.microsoft.com/office/drawing/2014/main" id="{8C0E9165-A26E-4F59-B246-BEE183259504}"/>
              </a:ext>
            </a:extLst>
          </p:cNvPr>
          <p:cNvGraphicFramePr>
            <a:graphicFrameLocks noGrp="1"/>
          </p:cNvGraphicFramePr>
          <p:nvPr>
            <p:extLst>
              <p:ext uri="{D42A27DB-BD31-4B8C-83A1-F6EECF244321}">
                <p14:modId xmlns:p14="http://schemas.microsoft.com/office/powerpoint/2010/main" val="1763812129"/>
              </p:ext>
            </p:extLst>
          </p:nvPr>
        </p:nvGraphicFramePr>
        <p:xfrm>
          <a:off x="4332972" y="4510218"/>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75592">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p:nvPr/>
        </p:nvSpPr>
        <p:spPr>
          <a:xfrm>
            <a:off x="4172769" y="0"/>
            <a:ext cx="4971231"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69" name="Google Shape;169;p22"/>
          <p:cNvSpPr txBox="1">
            <a:spLocks noGrp="1"/>
          </p:cNvSpPr>
          <p:nvPr>
            <p:ph type="title"/>
          </p:nvPr>
        </p:nvSpPr>
        <p:spPr>
          <a:xfrm>
            <a:off x="251520" y="1059582"/>
            <a:ext cx="3911347" cy="10361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नागरिक राजनीतिक खतरे</a:t>
            </a:r>
            <a:endParaRPr sz="3600" b="1">
              <a:solidFill>
                <a:srgbClr val="FF0000"/>
              </a:solidFill>
            </a:endParaRPr>
          </a:p>
        </p:txBody>
      </p:sp>
      <p:sp>
        <p:nvSpPr>
          <p:cNvPr id="170" name="Google Shape;170;p22"/>
          <p:cNvSpPr txBox="1">
            <a:spLocks noGrp="1"/>
          </p:cNvSpPr>
          <p:nvPr>
            <p:ph type="body" idx="1"/>
          </p:nvPr>
        </p:nvSpPr>
        <p:spPr>
          <a:xfrm>
            <a:off x="4765110" y="1059582"/>
            <a:ext cx="4127370" cy="3714397"/>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1900"/>
              <a:buChar char="•"/>
            </a:pPr>
            <a:r>
              <a:rPr lang="hi-IN" sz="1900"/>
              <a:t>राजनीतिक अस्थिरता</a:t>
            </a:r>
            <a:br>
              <a:rPr lang="hi-IN" sz="1900"/>
            </a:br>
            <a:r>
              <a:rPr lang="hi-IN" sz="1900"/>
              <a:t>सरकारी नेतृत्व में बदलाव</a:t>
            </a:r>
            <a:br>
              <a:rPr lang="hi-IN" sz="1900"/>
            </a:br>
            <a:r>
              <a:rPr lang="hi-IN" sz="1900"/>
              <a:t>सामाजिक अशांति</a:t>
            </a:r>
            <a:br>
              <a:rPr lang="hi-IN" sz="1900"/>
            </a:br>
            <a:r>
              <a:rPr lang="hi-IN" sz="1900"/>
              <a:t>नीति में बदलाव</a:t>
            </a:r>
            <a:br>
              <a:rPr lang="hi-IN" sz="1900"/>
            </a:br>
            <a:r>
              <a:rPr lang="hi-IN" sz="1900"/>
              <a:t>भ्रष्टाचार</a:t>
            </a:r>
            <a:br>
              <a:rPr lang="hi-IN" sz="1900"/>
            </a:br>
            <a:r>
              <a:rPr lang="hi-IN" sz="1900"/>
              <a:t>भूमि का राष्ट्रीयकरण</a:t>
            </a:r>
            <a:endParaRPr sz="1900"/>
          </a:p>
        </p:txBody>
      </p:sp>
      <p:pic>
        <p:nvPicPr>
          <p:cNvPr id="171" name="Google Shape;171;p22" descr="The complexity of Manipur conflict: Ethnic diversity, economic downturn and  the China factor | The Indian Express"/>
          <p:cNvPicPr preferRelativeResize="0">
            <a:picLocks noGrp="1"/>
          </p:cNvPicPr>
          <p:nvPr>
            <p:ph type="body" idx="2"/>
          </p:nvPr>
        </p:nvPicPr>
        <p:blipFill rotWithShape="1">
          <a:blip r:embed="rId3">
            <a:alphaModFix/>
          </a:blip>
          <a:srcRect/>
          <a:stretch/>
        </p:blipFill>
        <p:spPr>
          <a:xfrm>
            <a:off x="251520" y="2571750"/>
            <a:ext cx="3501389" cy="1944216"/>
          </a:xfrm>
          <a:prstGeom prst="rect">
            <a:avLst/>
          </a:prstGeom>
          <a:noFill/>
          <a:ln>
            <a:noFill/>
          </a:ln>
        </p:spPr>
      </p:pic>
      <p:pic>
        <p:nvPicPr>
          <p:cNvPr id="172" name="Google Shape;172;p22" descr="C:\Users\Acer\Downloads\WhatsApp Image 2025-09-04 at 17.24.38 (1).jpeg"/>
          <p:cNvPicPr preferRelativeResize="0"/>
          <p:nvPr/>
        </p:nvPicPr>
        <p:blipFill rotWithShape="1">
          <a:blip r:embed="rId4">
            <a:alphaModFix/>
          </a:blip>
          <a:srcRect/>
          <a:stretch/>
        </p:blipFill>
        <p:spPr>
          <a:xfrm>
            <a:off x="107504" y="240756"/>
            <a:ext cx="720080" cy="602801"/>
          </a:xfrm>
          <a:prstGeom prst="rect">
            <a:avLst/>
          </a:prstGeom>
          <a:noFill/>
          <a:ln>
            <a:noFill/>
          </a:ln>
        </p:spPr>
      </p:pic>
      <p:pic>
        <p:nvPicPr>
          <p:cNvPr id="173" name="Google Shape;173;p22" descr="C:\Users\Acer\Downloads\WhatsApp Image 2025-09-04 at 17.24.38 (3).jpeg"/>
          <p:cNvPicPr preferRelativeResize="0"/>
          <p:nvPr/>
        </p:nvPicPr>
        <p:blipFill rotWithShape="1">
          <a:blip r:embed="rId5">
            <a:alphaModFix/>
          </a:blip>
          <a:srcRect/>
          <a:stretch/>
        </p:blipFill>
        <p:spPr>
          <a:xfrm>
            <a:off x="8181074" y="240757"/>
            <a:ext cx="720080" cy="602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p:nvPr/>
        </p:nvSpPr>
        <p:spPr>
          <a:xfrm>
            <a:off x="4211960" y="0"/>
            <a:ext cx="4942486"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79" name="Google Shape;179;p23"/>
          <p:cNvSpPr txBox="1">
            <a:spLocks noGrp="1"/>
          </p:cNvSpPr>
          <p:nvPr>
            <p:ph type="title"/>
          </p:nvPr>
        </p:nvSpPr>
        <p:spPr>
          <a:xfrm>
            <a:off x="503548" y="1131590"/>
            <a:ext cx="3312368" cy="22854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खतरों/आपदा के </a:t>
            </a:r>
            <a:br>
              <a:rPr lang="hi-IN" sz="3600" b="1">
                <a:solidFill>
                  <a:srgbClr val="FF0000"/>
                </a:solidFill>
              </a:rPr>
            </a:br>
            <a:r>
              <a:rPr lang="hi-IN" sz="3600" b="1">
                <a:solidFill>
                  <a:srgbClr val="FF0000"/>
                </a:solidFill>
              </a:rPr>
              <a:t>प्रकार और इसके परिणाम</a:t>
            </a:r>
            <a:endParaRPr sz="3600" b="1">
              <a:solidFill>
                <a:srgbClr val="FF0000"/>
              </a:solidFill>
            </a:endParaRPr>
          </a:p>
        </p:txBody>
      </p:sp>
      <p:sp>
        <p:nvSpPr>
          <p:cNvPr id="180" name="Google Shape;180;p23"/>
          <p:cNvSpPr txBox="1">
            <a:spLocks noGrp="1"/>
          </p:cNvSpPr>
          <p:nvPr>
            <p:ph type="body" idx="1"/>
          </p:nvPr>
        </p:nvSpPr>
        <p:spPr>
          <a:xfrm>
            <a:off x="5004048" y="843557"/>
            <a:ext cx="3456384" cy="3829794"/>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1900"/>
              <a:buChar char="•"/>
            </a:pPr>
            <a:r>
              <a:rPr lang="hi-IN" sz="1900"/>
              <a:t>बाढ </a:t>
            </a:r>
            <a:br>
              <a:rPr lang="hi-IN" sz="1900"/>
            </a:br>
            <a:r>
              <a:rPr lang="hi-IN" sz="1900"/>
              <a:t>भूकंप </a:t>
            </a:r>
            <a:endParaRPr sz="1900"/>
          </a:p>
          <a:p>
            <a:pPr marL="171450" lvl="0" indent="-171450" algn="l" rtl="0">
              <a:lnSpc>
                <a:spcPct val="150000"/>
              </a:lnSpc>
              <a:spcBef>
                <a:spcPts val="750"/>
              </a:spcBef>
              <a:spcAft>
                <a:spcPts val="0"/>
              </a:spcAft>
              <a:buClr>
                <a:schemeClr val="dk1"/>
              </a:buClr>
              <a:buSzPts val="1900"/>
              <a:buChar char="•"/>
            </a:pPr>
            <a:r>
              <a:rPr lang="hi-IN" sz="1900"/>
              <a:t>सुनामी/चक्रवात</a:t>
            </a:r>
            <a:br>
              <a:rPr lang="hi-IN" sz="1900"/>
            </a:br>
            <a:r>
              <a:rPr lang="hi-IN" sz="1900"/>
              <a:t>भूस्खलन</a:t>
            </a:r>
            <a:br>
              <a:rPr lang="hi-IN" sz="1900"/>
            </a:br>
            <a:r>
              <a:rPr lang="hi-IN" sz="1900"/>
              <a:t>महामारी </a:t>
            </a:r>
            <a:br>
              <a:rPr lang="hi-IN" sz="1900"/>
            </a:br>
            <a:r>
              <a:rPr lang="hi-IN" sz="1900"/>
              <a:t>दहशतगर्दी</a:t>
            </a:r>
            <a:br>
              <a:rPr lang="hi-IN" sz="1900"/>
            </a:br>
            <a:r>
              <a:rPr lang="hi-IN" sz="1900"/>
              <a:t>अग्‍नि</a:t>
            </a:r>
            <a:endParaRPr sz="1900"/>
          </a:p>
        </p:txBody>
      </p:sp>
      <p:pic>
        <p:nvPicPr>
          <p:cNvPr id="181" name="Google Shape;181;p23"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82" name="Google Shape;182;p23"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p:nvPr/>
        </p:nvSpPr>
        <p:spPr>
          <a:xfrm>
            <a:off x="4211960" y="0"/>
            <a:ext cx="4942486"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88" name="Google Shape;188;p24"/>
          <p:cNvSpPr txBox="1">
            <a:spLocks noGrp="1"/>
          </p:cNvSpPr>
          <p:nvPr>
            <p:ph type="title"/>
          </p:nvPr>
        </p:nvSpPr>
        <p:spPr>
          <a:xfrm>
            <a:off x="467544" y="1275606"/>
            <a:ext cx="3312368" cy="12961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सामुदायिक उत्तरदाता</a:t>
            </a:r>
            <a:endParaRPr sz="3600" b="1">
              <a:solidFill>
                <a:srgbClr val="FF0000"/>
              </a:solidFill>
            </a:endParaRPr>
          </a:p>
        </p:txBody>
      </p:sp>
      <p:sp>
        <p:nvSpPr>
          <p:cNvPr id="189" name="Google Shape;189;p24"/>
          <p:cNvSpPr txBox="1">
            <a:spLocks noGrp="1"/>
          </p:cNvSpPr>
          <p:nvPr>
            <p:ph type="body" idx="1"/>
          </p:nvPr>
        </p:nvSpPr>
        <p:spPr>
          <a:xfrm>
            <a:off x="4796698" y="1072949"/>
            <a:ext cx="3744416" cy="3829794"/>
          </a:xfrm>
          <a:prstGeom prst="rect">
            <a:avLst/>
          </a:prstGeom>
          <a:noFill/>
          <a:ln>
            <a:noFill/>
          </a:ln>
        </p:spPr>
        <p:txBody>
          <a:bodyPr spcFirstLastPara="1" wrap="square" lIns="91425" tIns="45700" rIns="91425" bIns="45700" anchor="t" anchorCtr="0">
            <a:normAutofit/>
          </a:bodyPr>
          <a:lstStyle/>
          <a:p>
            <a:pPr marL="171450" lvl="0" indent="-171450" algn="just" rtl="0">
              <a:lnSpc>
                <a:spcPct val="100000"/>
              </a:lnSpc>
              <a:spcBef>
                <a:spcPts val="0"/>
              </a:spcBef>
              <a:spcAft>
                <a:spcPts val="0"/>
              </a:spcAft>
              <a:buClr>
                <a:schemeClr val="dk1"/>
              </a:buClr>
              <a:buSzPts val="1900"/>
              <a:buChar char="•"/>
            </a:pPr>
            <a:r>
              <a:rPr lang="hi-IN" sz="1900"/>
              <a:t>सामुदायिक प्रथम उत्तरदाता (सीएफआर) ये वह स्वयंसेवक होते हैं जिन्हें उस क्षेत्र में कुछ प्रकार की आपातकालीन घटना होने पर सहायता के लिए प्रशिक्षित किया जाता है जहां वे रहते हैं या काम करते हैं। उनका उद्देश्य आपातकाल स्थिति में पीड़ित को एम्बुलेंस आने से पहले शुरुवाती महत्वपूर्ण समय में जीवन को बचाना होता है I </a:t>
            </a:r>
            <a:endParaRPr sz="1900"/>
          </a:p>
          <a:p>
            <a:pPr marL="171450" lvl="0" indent="-50800" algn="just" rtl="0">
              <a:lnSpc>
                <a:spcPct val="90000"/>
              </a:lnSpc>
              <a:spcBef>
                <a:spcPts val="750"/>
              </a:spcBef>
              <a:spcAft>
                <a:spcPts val="0"/>
              </a:spcAft>
              <a:buClr>
                <a:schemeClr val="dk1"/>
              </a:buClr>
              <a:buSzPts val="1900"/>
              <a:buNone/>
            </a:pPr>
            <a:endParaRPr sz="1900"/>
          </a:p>
          <a:p>
            <a:pPr marL="171450" lvl="0" indent="-50800" algn="l" rtl="0">
              <a:lnSpc>
                <a:spcPct val="150000"/>
              </a:lnSpc>
              <a:spcBef>
                <a:spcPts val="750"/>
              </a:spcBef>
              <a:spcAft>
                <a:spcPts val="0"/>
              </a:spcAft>
              <a:buClr>
                <a:schemeClr val="dk1"/>
              </a:buClr>
              <a:buSzPts val="1900"/>
              <a:buNone/>
            </a:pPr>
            <a:endParaRPr sz="1900"/>
          </a:p>
        </p:txBody>
      </p:sp>
      <p:pic>
        <p:nvPicPr>
          <p:cNvPr id="190" name="Google Shape;190;p24"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91" name="Google Shape;191;p24"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97" name="Google Shape;197;p25"/>
          <p:cNvSpPr txBox="1">
            <a:spLocks noGrp="1"/>
          </p:cNvSpPr>
          <p:nvPr>
            <p:ph type="title"/>
          </p:nvPr>
        </p:nvSpPr>
        <p:spPr>
          <a:xfrm>
            <a:off x="493776" y="1234068"/>
            <a:ext cx="3070112" cy="17697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सामुदायिक उत्तरदाता</a:t>
            </a:r>
            <a:endParaRPr sz="3600" b="1">
              <a:solidFill>
                <a:srgbClr val="FF0000"/>
              </a:solidFill>
            </a:endParaRPr>
          </a:p>
        </p:txBody>
      </p:sp>
      <p:pic>
        <p:nvPicPr>
          <p:cNvPr id="198" name="Google Shape;198;p25" descr="Up-Scaling Of AAPDA MITRA. - TRIPURA STAR NEWS"/>
          <p:cNvPicPr preferRelativeResize="0">
            <a:picLocks noGrp="1"/>
          </p:cNvPicPr>
          <p:nvPr>
            <p:ph type="body" idx="1"/>
          </p:nvPr>
        </p:nvPicPr>
        <p:blipFill rotWithShape="1">
          <a:blip r:embed="rId3">
            <a:alphaModFix/>
          </a:blip>
          <a:srcRect/>
          <a:stretch/>
        </p:blipFill>
        <p:spPr>
          <a:xfrm>
            <a:off x="4934272" y="3096984"/>
            <a:ext cx="3886200" cy="1707014"/>
          </a:xfrm>
          <a:prstGeom prst="rect">
            <a:avLst/>
          </a:prstGeom>
          <a:noFill/>
          <a:ln>
            <a:noFill/>
          </a:ln>
        </p:spPr>
      </p:pic>
      <p:pic>
        <p:nvPicPr>
          <p:cNvPr id="199" name="Google Shape;199;p25" descr="Aapda Mitra Scheme 2023 Vacancy Apply Online: Volunteer Recruitment  Registration Form - PM Sarkari Yojana Hindi"/>
          <p:cNvPicPr preferRelativeResize="0">
            <a:picLocks noGrp="1"/>
          </p:cNvPicPr>
          <p:nvPr>
            <p:ph type="body" idx="2"/>
          </p:nvPr>
        </p:nvPicPr>
        <p:blipFill rotWithShape="1">
          <a:blip r:embed="rId4">
            <a:alphaModFix/>
          </a:blip>
          <a:srcRect/>
          <a:stretch/>
        </p:blipFill>
        <p:spPr>
          <a:xfrm>
            <a:off x="4934272" y="1131590"/>
            <a:ext cx="3886200" cy="1953874"/>
          </a:xfrm>
          <a:prstGeom prst="rect">
            <a:avLst/>
          </a:prstGeom>
          <a:noFill/>
          <a:ln>
            <a:noFill/>
          </a:ln>
        </p:spPr>
      </p:pic>
      <p:pic>
        <p:nvPicPr>
          <p:cNvPr id="200" name="Google Shape;200;p25" descr="C:\Users\Acer\Downloads\WhatsApp Image 2025-09-04 at 17.24.38 (1).jpeg"/>
          <p:cNvPicPr preferRelativeResize="0"/>
          <p:nvPr/>
        </p:nvPicPr>
        <p:blipFill rotWithShape="1">
          <a:blip r:embed="rId5">
            <a:alphaModFix/>
          </a:blip>
          <a:srcRect/>
          <a:stretch/>
        </p:blipFill>
        <p:spPr>
          <a:xfrm>
            <a:off x="107504" y="240756"/>
            <a:ext cx="720080" cy="602801"/>
          </a:xfrm>
          <a:prstGeom prst="rect">
            <a:avLst/>
          </a:prstGeom>
          <a:noFill/>
          <a:ln>
            <a:noFill/>
          </a:ln>
        </p:spPr>
      </p:pic>
      <p:pic>
        <p:nvPicPr>
          <p:cNvPr id="201" name="Google Shape;201;p25" descr="C:\Users\Acer\Downloads\WhatsApp Image 2025-09-04 at 17.24.38 (3).jpeg"/>
          <p:cNvPicPr preferRelativeResize="0"/>
          <p:nvPr/>
        </p:nvPicPr>
        <p:blipFill rotWithShape="1">
          <a:blip r:embed="rId6">
            <a:alphaModFix/>
          </a:blip>
          <a:srcRect/>
          <a:stretch/>
        </p:blipFill>
        <p:spPr>
          <a:xfrm>
            <a:off x="8181074" y="240757"/>
            <a:ext cx="720080" cy="602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p:nvPr/>
        </p:nvSpPr>
        <p:spPr>
          <a:xfrm>
            <a:off x="4211960" y="0"/>
            <a:ext cx="496845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07" name="Google Shape;207;p26"/>
          <p:cNvSpPr txBox="1">
            <a:spLocks noGrp="1"/>
          </p:cNvSpPr>
          <p:nvPr>
            <p:ph type="title"/>
          </p:nvPr>
        </p:nvSpPr>
        <p:spPr>
          <a:xfrm>
            <a:off x="323528" y="1419622"/>
            <a:ext cx="4006216" cy="158417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भूमिका, </a:t>
            </a:r>
            <a:br>
              <a:rPr lang="hi-IN" sz="3600" b="1">
                <a:solidFill>
                  <a:srgbClr val="FF0000"/>
                </a:solidFill>
              </a:rPr>
            </a:br>
            <a:r>
              <a:rPr lang="hi-IN" sz="3600" b="1">
                <a:solidFill>
                  <a:srgbClr val="FF0000"/>
                </a:solidFill>
              </a:rPr>
              <a:t>जिम्मेदारियां और सीमाएं</a:t>
            </a:r>
            <a:endParaRPr sz="3600" b="1">
              <a:solidFill>
                <a:srgbClr val="FF0000"/>
              </a:solidFill>
            </a:endParaRPr>
          </a:p>
        </p:txBody>
      </p:sp>
      <p:sp>
        <p:nvSpPr>
          <p:cNvPr id="208" name="Google Shape;208;p26"/>
          <p:cNvSpPr txBox="1">
            <a:spLocks noGrp="1"/>
          </p:cNvSpPr>
          <p:nvPr>
            <p:ph type="body" idx="1"/>
          </p:nvPr>
        </p:nvSpPr>
        <p:spPr>
          <a:xfrm>
            <a:off x="4354457" y="987574"/>
            <a:ext cx="4610031" cy="3816424"/>
          </a:xfrm>
          <a:prstGeom prst="rect">
            <a:avLst/>
          </a:prstGeom>
          <a:noFill/>
          <a:ln>
            <a:noFill/>
          </a:ln>
        </p:spPr>
        <p:txBody>
          <a:bodyPr spcFirstLastPara="1" wrap="square" lIns="91425" tIns="45700" rIns="91425" bIns="45700" anchor="t" anchorCtr="0">
            <a:normAutofit/>
          </a:bodyPr>
          <a:lstStyle/>
          <a:p>
            <a:pPr marL="171450" lvl="0" indent="-171450" algn="just" rtl="0">
              <a:lnSpc>
                <a:spcPct val="100000"/>
              </a:lnSpc>
              <a:spcBef>
                <a:spcPts val="0"/>
              </a:spcBef>
              <a:spcAft>
                <a:spcPts val="0"/>
              </a:spcAft>
              <a:buClr>
                <a:schemeClr val="dk1"/>
              </a:buClr>
              <a:buSzPts val="1900"/>
              <a:buChar char="•"/>
            </a:pPr>
            <a:r>
              <a:rPr lang="hi-IN" sz="1900"/>
              <a:t>जब एक निश्चित समुदाय में कोई आपदा या आपात स्थिति होती है और उत्तरदाता तुरंत उपलब्ध नहीं होते हैं, तो सामुदायिक उत्तरदाता निम्नलिखित सहायता कर सकते हैं: -</a:t>
            </a:r>
            <a:br>
              <a:rPr lang="hi-IN" sz="1900"/>
            </a:br>
            <a:r>
              <a:rPr lang="hi-IN" sz="1900"/>
              <a:t>अपने घरों या कार्यस्थलों में प्रारंभिक आकलन करना।</a:t>
            </a:r>
            <a:br>
              <a:rPr lang="hi-IN" sz="1900"/>
            </a:br>
            <a:r>
              <a:rPr lang="hi-IN" sz="1900"/>
              <a:t> बिजली,गैस आदि की आपूर्ति को बंद करके, छोटी आग को दबाकर, क्षेत्र को खाली करके और दूसरों की मदद करके होनेवाले सम्भावित  खतरों को कम करना।</a:t>
            </a:r>
            <a:endParaRPr sz="1900"/>
          </a:p>
        </p:txBody>
      </p:sp>
      <p:pic>
        <p:nvPicPr>
          <p:cNvPr id="209" name="Google Shape;209;p26"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10" name="Google Shape;210;p26"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6" name="Google Shape;216;p27"/>
          <p:cNvSpPr txBox="1">
            <a:spLocks noGrp="1"/>
          </p:cNvSpPr>
          <p:nvPr>
            <p:ph type="title"/>
          </p:nvPr>
        </p:nvSpPr>
        <p:spPr>
          <a:xfrm>
            <a:off x="457200" y="915567"/>
            <a:ext cx="4114800" cy="18722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भूमिका,</a:t>
            </a:r>
            <a:br>
              <a:rPr lang="hi-IN" sz="3600" b="1">
                <a:solidFill>
                  <a:srgbClr val="FF0000"/>
                </a:solidFill>
              </a:rPr>
            </a:br>
            <a:r>
              <a:rPr lang="hi-IN" sz="3600" b="1">
                <a:solidFill>
                  <a:srgbClr val="FF0000"/>
                </a:solidFill>
              </a:rPr>
              <a:t>जिम्मेदारियां और सीमाएं</a:t>
            </a:r>
            <a:endParaRPr sz="3600">
              <a:solidFill>
                <a:srgbClr val="FF0000"/>
              </a:solidFill>
            </a:endParaRPr>
          </a:p>
        </p:txBody>
      </p:sp>
      <p:sp>
        <p:nvSpPr>
          <p:cNvPr id="217" name="Google Shape;217;p27"/>
          <p:cNvSpPr txBox="1">
            <a:spLocks noGrp="1"/>
          </p:cNvSpPr>
          <p:nvPr>
            <p:ph type="body" idx="1"/>
          </p:nvPr>
        </p:nvSpPr>
        <p:spPr>
          <a:xfrm>
            <a:off x="4427984" y="771550"/>
            <a:ext cx="4572000" cy="4069960"/>
          </a:xfrm>
          <a:prstGeom prst="rect">
            <a:avLst/>
          </a:prstGeom>
          <a:noFill/>
          <a:ln>
            <a:noFill/>
          </a:ln>
        </p:spPr>
        <p:txBody>
          <a:bodyPr spcFirstLastPara="1" wrap="square" lIns="91425" tIns="45700" rIns="91425" bIns="45700" anchor="t" anchorCtr="0">
            <a:normAutofit fontScale="85000" lnSpcReduction="10000"/>
          </a:bodyPr>
          <a:lstStyle/>
          <a:p>
            <a:pPr marL="171450" lvl="0" indent="-171450" algn="just" rtl="0">
              <a:lnSpc>
                <a:spcPct val="150000"/>
              </a:lnSpc>
              <a:spcBef>
                <a:spcPts val="0"/>
              </a:spcBef>
              <a:spcAft>
                <a:spcPts val="0"/>
              </a:spcAft>
              <a:buClr>
                <a:schemeClr val="dk1"/>
              </a:buClr>
              <a:buSzPct val="100000"/>
              <a:buChar char="•"/>
            </a:pPr>
            <a:r>
              <a:rPr lang="hi-IN" sz="2400"/>
              <a:t>घायल व्यक्तियों को निकालना ।</a:t>
            </a:r>
            <a:br>
              <a:rPr lang="hi-IN" sz="2400"/>
            </a:br>
            <a:r>
              <a:rPr lang="hi-IN" sz="2400"/>
              <a:t> अन्य समुदाय के सदस्यों और स्वयंसेवकों के साथ काम करना एक कमांड पोस्ट, स्टेजिंग क्षेत्र, चिकित्सा ट्राइएज और उपचार क्षेत्र स्थापित करना । </a:t>
            </a:r>
            <a:br>
              <a:rPr lang="hi-IN" sz="2400"/>
            </a:br>
            <a:r>
              <a:rPr lang="hi-IN" sz="2400"/>
              <a:t> क्षति की जानकारी एकत्र करना और जीवन रक्षक प्राथमिकताओं और उपलब्ध संसाधनों के आधार पर सहायता करने की योजना विकसित करना।</a:t>
            </a:r>
            <a:endParaRPr sz="2400"/>
          </a:p>
        </p:txBody>
      </p:sp>
      <p:pic>
        <p:nvPicPr>
          <p:cNvPr id="218" name="Google Shape;218;p27"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19" name="Google Shape;219;p27"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p:nvPr/>
        </p:nvSpPr>
        <p:spPr>
          <a:xfrm>
            <a:off x="4139952" y="0"/>
            <a:ext cx="5004048"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25" name="Google Shape;225;p28"/>
          <p:cNvSpPr txBox="1">
            <a:spLocks noGrp="1"/>
          </p:cNvSpPr>
          <p:nvPr>
            <p:ph type="title"/>
          </p:nvPr>
        </p:nvSpPr>
        <p:spPr>
          <a:xfrm>
            <a:off x="628650" y="1419622"/>
            <a:ext cx="3943350" cy="186585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भूमिकाएं, जिम्मेदारियां और सीमाएं</a:t>
            </a:r>
            <a:endParaRPr sz="3600">
              <a:solidFill>
                <a:srgbClr val="FF0000"/>
              </a:solidFill>
            </a:endParaRPr>
          </a:p>
        </p:txBody>
      </p:sp>
      <p:sp>
        <p:nvSpPr>
          <p:cNvPr id="226" name="Google Shape;226;p28"/>
          <p:cNvSpPr txBox="1">
            <a:spLocks noGrp="1"/>
          </p:cNvSpPr>
          <p:nvPr>
            <p:ph type="body" idx="1"/>
          </p:nvPr>
        </p:nvSpPr>
        <p:spPr>
          <a:xfrm>
            <a:off x="4596341" y="987574"/>
            <a:ext cx="4464496" cy="3781928"/>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1900"/>
              <a:buChar char="•"/>
            </a:pPr>
            <a:r>
              <a:rPr lang="hi-IN" sz="1900"/>
              <a:t>उत्तरदाताओं के साथ संचार स्थापित करना और संपर्क  बनाए रखना।</a:t>
            </a:r>
            <a:endParaRPr sz="1900"/>
          </a:p>
          <a:p>
            <a:pPr marL="0" lvl="0" indent="0" algn="l" rtl="0">
              <a:lnSpc>
                <a:spcPct val="150000"/>
              </a:lnSpc>
              <a:spcBef>
                <a:spcPts val="750"/>
              </a:spcBef>
              <a:spcAft>
                <a:spcPts val="0"/>
              </a:spcAft>
              <a:buClr>
                <a:schemeClr val="dk1"/>
              </a:buClr>
              <a:buSzPts val="1900"/>
              <a:buNone/>
            </a:pPr>
            <a:endParaRPr sz="1900"/>
          </a:p>
          <a:p>
            <a:pPr marL="171450" lvl="0" indent="-171450" algn="l" rtl="0">
              <a:lnSpc>
                <a:spcPct val="150000"/>
              </a:lnSpc>
              <a:spcBef>
                <a:spcPts val="750"/>
              </a:spcBef>
              <a:spcAft>
                <a:spcPts val="0"/>
              </a:spcAft>
              <a:buClr>
                <a:schemeClr val="dk1"/>
              </a:buClr>
              <a:buSzPts val="1900"/>
              <a:buChar char="•"/>
            </a:pPr>
            <a:r>
              <a:rPr lang="hi-IN" sz="1900"/>
              <a:t>पेशेवर उत्तरदाता के साथ परामर्श  करना और आवश्यकता पड़ने पर उनकी सहायता करना।</a:t>
            </a:r>
            <a:endParaRPr sz="1900"/>
          </a:p>
        </p:txBody>
      </p:sp>
      <p:pic>
        <p:nvPicPr>
          <p:cNvPr id="227" name="Google Shape;227;p28"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28" name="Google Shape;228;p28"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34" name="Google Shape;234;p29"/>
          <p:cNvSpPr txBox="1">
            <a:spLocks noGrp="1"/>
          </p:cNvSpPr>
          <p:nvPr>
            <p:ph type="title"/>
          </p:nvPr>
        </p:nvSpPr>
        <p:spPr>
          <a:xfrm>
            <a:off x="323528" y="1724782"/>
            <a:ext cx="3816424" cy="1207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अन्य भूमिकाएँ</a:t>
            </a:r>
            <a:endParaRPr sz="3600" b="1">
              <a:solidFill>
                <a:srgbClr val="FF0000"/>
              </a:solidFill>
            </a:endParaRPr>
          </a:p>
        </p:txBody>
      </p:sp>
      <p:sp>
        <p:nvSpPr>
          <p:cNvPr id="235" name="Google Shape;235;p29"/>
          <p:cNvSpPr txBox="1">
            <a:spLocks noGrp="1"/>
          </p:cNvSpPr>
          <p:nvPr>
            <p:ph type="body" idx="1"/>
          </p:nvPr>
        </p:nvSpPr>
        <p:spPr>
          <a:xfrm>
            <a:off x="4554505" y="1084315"/>
            <a:ext cx="4104456" cy="2952328"/>
          </a:xfrm>
          <a:prstGeom prst="rect">
            <a:avLst/>
          </a:prstGeom>
          <a:noFill/>
          <a:ln>
            <a:noFill/>
          </a:ln>
        </p:spPr>
        <p:txBody>
          <a:bodyPr spcFirstLastPara="1" wrap="square" lIns="91425" tIns="45700" rIns="91425" bIns="45700" anchor="t" anchorCtr="0">
            <a:normAutofit/>
          </a:bodyPr>
          <a:lstStyle/>
          <a:p>
            <a:pPr marL="171450" lvl="0" indent="-171450" algn="l" rtl="0">
              <a:lnSpc>
                <a:spcPct val="200000"/>
              </a:lnSpc>
              <a:spcBef>
                <a:spcPts val="0"/>
              </a:spcBef>
              <a:spcAft>
                <a:spcPts val="0"/>
              </a:spcAft>
              <a:buClr>
                <a:schemeClr val="dk1"/>
              </a:buClr>
              <a:buSzPts val="1900"/>
              <a:buChar char="•"/>
            </a:pPr>
            <a:r>
              <a:rPr lang="hi-IN" sz="1900"/>
              <a:t>समुदाय की भागीदारी</a:t>
            </a:r>
            <a:br>
              <a:rPr lang="hi-IN" sz="1900"/>
            </a:br>
            <a:r>
              <a:rPr lang="hi-IN" sz="1900"/>
              <a:t> नागरिक कार्रवाई</a:t>
            </a:r>
            <a:br>
              <a:rPr lang="hi-IN" sz="1900"/>
            </a:br>
            <a:r>
              <a:rPr lang="hi-IN" sz="1900"/>
              <a:t> सार्वजनिक सुरक्षा एजेंसियों के लिए सहायक भूमिकाएं।</a:t>
            </a:r>
            <a:endParaRPr sz="1900">
              <a:latin typeface="Arial Narrow"/>
              <a:ea typeface="Arial Narrow"/>
              <a:cs typeface="Arial Narrow"/>
              <a:sym typeface="Arial Narrow"/>
            </a:endParaRPr>
          </a:p>
        </p:txBody>
      </p:sp>
      <p:pic>
        <p:nvPicPr>
          <p:cNvPr id="236" name="Google Shape;236;p29"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37" name="Google Shape;237;p29"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43" name="Google Shape;243;p30"/>
          <p:cNvSpPr txBox="1">
            <a:spLocks noGrp="1"/>
          </p:cNvSpPr>
          <p:nvPr>
            <p:ph type="title"/>
          </p:nvPr>
        </p:nvSpPr>
        <p:spPr>
          <a:xfrm>
            <a:off x="1187624" y="1635646"/>
            <a:ext cx="2592288" cy="8036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सीमाएं</a:t>
            </a:r>
            <a:endParaRPr sz="3600" b="1">
              <a:solidFill>
                <a:srgbClr val="FF0000"/>
              </a:solidFill>
            </a:endParaRPr>
          </a:p>
        </p:txBody>
      </p:sp>
      <p:sp>
        <p:nvSpPr>
          <p:cNvPr id="244" name="Google Shape;244;p30"/>
          <p:cNvSpPr txBox="1">
            <a:spLocks noGrp="1"/>
          </p:cNvSpPr>
          <p:nvPr>
            <p:ph type="body" idx="1"/>
          </p:nvPr>
        </p:nvSpPr>
        <p:spPr>
          <a:xfrm>
            <a:off x="4445732" y="987574"/>
            <a:ext cx="4464496" cy="3737802"/>
          </a:xfrm>
          <a:prstGeom prst="rect">
            <a:avLst/>
          </a:prstGeom>
          <a:noFill/>
          <a:ln>
            <a:noFill/>
          </a:ln>
        </p:spPr>
        <p:txBody>
          <a:bodyPr spcFirstLastPara="1" wrap="square" lIns="91425" tIns="45700" rIns="91425" bIns="45700" anchor="t" anchorCtr="0">
            <a:normAutofit/>
          </a:bodyPr>
          <a:lstStyle/>
          <a:p>
            <a:pPr marL="171450" lvl="0" indent="-171450" algn="just" rtl="0">
              <a:lnSpc>
                <a:spcPct val="250000"/>
              </a:lnSpc>
              <a:spcBef>
                <a:spcPts val="0"/>
              </a:spcBef>
              <a:spcAft>
                <a:spcPts val="0"/>
              </a:spcAft>
              <a:buClr>
                <a:schemeClr val="dk1"/>
              </a:buClr>
              <a:buSzPts val="1900"/>
              <a:buChar char="•"/>
            </a:pPr>
            <a:r>
              <a:rPr lang="hi-IN" sz="1900"/>
              <a:t>चूंकि सामुदायिक उत्तरदाताओं को विशिष्ट बुनियादी कौशल पर प्रशिक्षित किया जाता है, इसलिए वे विशिष्ट सीमाओं का पालन करने के लिए बाध्य होते हैं।</a:t>
            </a:r>
            <a:endParaRPr sz="1900"/>
          </a:p>
        </p:txBody>
      </p:sp>
      <p:pic>
        <p:nvPicPr>
          <p:cNvPr id="245" name="Google Shape;245;p30"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46" name="Google Shape;246;p30"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52" name="Google Shape;252;p31"/>
          <p:cNvSpPr txBox="1">
            <a:spLocks noGrp="1"/>
          </p:cNvSpPr>
          <p:nvPr>
            <p:ph type="title"/>
          </p:nvPr>
        </p:nvSpPr>
        <p:spPr>
          <a:xfrm>
            <a:off x="395536" y="1275606"/>
            <a:ext cx="3600400" cy="14401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देखभाल का दायरा</a:t>
            </a:r>
            <a:endParaRPr sz="3600">
              <a:solidFill>
                <a:srgbClr val="FF0000"/>
              </a:solidFill>
            </a:endParaRPr>
          </a:p>
        </p:txBody>
      </p:sp>
      <p:sp>
        <p:nvSpPr>
          <p:cNvPr id="253" name="Google Shape;253;p31"/>
          <p:cNvSpPr txBox="1">
            <a:spLocks noGrp="1"/>
          </p:cNvSpPr>
          <p:nvPr>
            <p:ph type="body" idx="1"/>
          </p:nvPr>
        </p:nvSpPr>
        <p:spPr>
          <a:xfrm>
            <a:off x="4747507" y="591530"/>
            <a:ext cx="4032448" cy="3960440"/>
          </a:xfrm>
          <a:prstGeom prst="rect">
            <a:avLst/>
          </a:prstGeom>
          <a:noFill/>
          <a:ln>
            <a:noFill/>
          </a:ln>
        </p:spPr>
        <p:txBody>
          <a:bodyPr spcFirstLastPara="1" wrap="square" lIns="91425" tIns="45700" rIns="91425" bIns="45700" anchor="t" anchorCtr="0">
            <a:noAutofit/>
          </a:bodyPr>
          <a:lstStyle/>
          <a:p>
            <a:pPr marL="171450" lvl="0" indent="-171450" algn="just" rtl="0">
              <a:lnSpc>
                <a:spcPct val="250000"/>
              </a:lnSpc>
              <a:spcBef>
                <a:spcPts val="0"/>
              </a:spcBef>
              <a:spcAft>
                <a:spcPts val="0"/>
              </a:spcAft>
              <a:buClr>
                <a:schemeClr val="dk1"/>
              </a:buClr>
              <a:buSzPts val="1900"/>
              <a:buChar char="•"/>
            </a:pPr>
            <a:r>
              <a:rPr lang="hi-IN" sz="1900"/>
              <a:t>ऐसे कार्य जो की सामुदायिक उत्तरदाताओं के  प्रशिक्षण तक सीमित हैं और जिसमें किसी घायल व्यक्ति की देखभाल करते समय कानूनी रूप से अनुमति दी जाती है।</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7" name="Google Shape;97;p14"/>
          <p:cNvSpPr txBox="1">
            <a:spLocks noGrp="1"/>
          </p:cNvSpPr>
          <p:nvPr>
            <p:ph type="title"/>
          </p:nvPr>
        </p:nvSpPr>
        <p:spPr>
          <a:xfrm>
            <a:off x="781744" y="1275606"/>
            <a:ext cx="3322712" cy="5970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उद्देश्य</a:t>
            </a:r>
            <a:endParaRPr sz="4000" b="1">
              <a:solidFill>
                <a:srgbClr val="FF0000"/>
              </a:solidFill>
            </a:endParaRPr>
          </a:p>
        </p:txBody>
      </p:sp>
      <p:pic>
        <p:nvPicPr>
          <p:cNvPr id="98" name="Google Shape;98;p14" descr="C:\Users\Acer\Downloads\WhatsApp Image 2025-09-04 at 17.24.38 (1).jpeg"/>
          <p:cNvPicPr preferRelativeResize="0"/>
          <p:nvPr/>
        </p:nvPicPr>
        <p:blipFill rotWithShape="1">
          <a:blip r:embed="rId3">
            <a:alphaModFix/>
          </a:blip>
          <a:srcRect/>
          <a:stretch/>
        </p:blipFill>
        <p:spPr>
          <a:xfrm>
            <a:off x="107504" y="51470"/>
            <a:ext cx="720080" cy="602801"/>
          </a:xfrm>
          <a:prstGeom prst="rect">
            <a:avLst/>
          </a:prstGeom>
          <a:noFill/>
          <a:ln>
            <a:noFill/>
          </a:ln>
        </p:spPr>
      </p:pic>
      <p:pic>
        <p:nvPicPr>
          <p:cNvPr id="99" name="Google Shape;99;p14" descr="C:\Users\Acer\Downloads\WhatsApp Image 2025-09-04 at 17.24.38 (3).jpeg"/>
          <p:cNvPicPr preferRelativeResize="0"/>
          <p:nvPr/>
        </p:nvPicPr>
        <p:blipFill rotWithShape="1">
          <a:blip r:embed="rId4">
            <a:alphaModFix/>
          </a:blip>
          <a:srcRect/>
          <a:stretch/>
        </p:blipFill>
        <p:spPr>
          <a:xfrm>
            <a:off x="8181074" y="51471"/>
            <a:ext cx="720080" cy="602801"/>
          </a:xfrm>
          <a:prstGeom prst="rect">
            <a:avLst/>
          </a:prstGeom>
          <a:noFill/>
          <a:ln>
            <a:noFill/>
          </a:ln>
        </p:spPr>
      </p:pic>
      <p:sp>
        <p:nvSpPr>
          <p:cNvPr id="100" name="Google Shape;100;p14"/>
          <p:cNvSpPr txBox="1"/>
          <p:nvPr/>
        </p:nvSpPr>
        <p:spPr>
          <a:xfrm>
            <a:off x="4283968" y="650429"/>
            <a:ext cx="4752528" cy="444160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900"/>
              <a:buFont typeface="Arial"/>
              <a:buChar char="•"/>
            </a:pPr>
            <a:r>
              <a:rPr lang="hi-IN" sz="1900" b="1">
                <a:solidFill>
                  <a:schemeClr val="dk1"/>
                </a:solidFill>
                <a:latin typeface="Open Sans"/>
                <a:ea typeface="Open Sans"/>
                <a:cs typeface="Open Sans"/>
                <a:sym typeface="Open Sans"/>
              </a:rPr>
              <a:t>पाठ पूरा होने पर, आप निम्न में सक्षम होंगे-</a:t>
            </a:r>
            <a:br>
              <a:rPr lang="hi-IN" sz="1900" b="1">
                <a:solidFill>
                  <a:schemeClr val="dk1"/>
                </a:solidFill>
                <a:latin typeface="Open Sans"/>
                <a:ea typeface="Open Sans"/>
                <a:cs typeface="Open Sans"/>
                <a:sym typeface="Open Sans"/>
              </a:rPr>
            </a:br>
            <a:r>
              <a:rPr lang="hi-IN" sz="1900">
                <a:solidFill>
                  <a:schemeClr val="dk1"/>
                </a:solidFill>
                <a:latin typeface="Open Sans"/>
                <a:ea typeface="Open Sans"/>
                <a:cs typeface="Open Sans"/>
                <a:sym typeface="Open Sans"/>
              </a:rPr>
              <a:t>खतरों को परिभाषित करने में ।</a:t>
            </a:r>
            <a:br>
              <a:rPr lang="hi-IN" sz="1900">
                <a:solidFill>
                  <a:schemeClr val="dk1"/>
                </a:solidFill>
                <a:latin typeface="Open Sans"/>
                <a:ea typeface="Open Sans"/>
                <a:cs typeface="Open Sans"/>
                <a:sym typeface="Open Sans"/>
              </a:rPr>
            </a:br>
            <a:r>
              <a:rPr lang="hi-IN" sz="1900">
                <a:solidFill>
                  <a:schemeClr val="dk1"/>
                </a:solidFill>
                <a:latin typeface="Open Sans"/>
                <a:ea typeface="Open Sans"/>
                <a:cs typeface="Open Sans"/>
                <a:sym typeface="Open Sans"/>
              </a:rPr>
              <a:t>खतरों के विभिन्न वर्गीकरण और उसके संभावित परिणामों की पहचान करने में </a:t>
            </a:r>
            <a:br>
              <a:rPr lang="hi-IN" sz="1900">
                <a:solidFill>
                  <a:schemeClr val="dk1"/>
                </a:solidFill>
                <a:latin typeface="Open Sans"/>
                <a:ea typeface="Open Sans"/>
                <a:cs typeface="Open Sans"/>
                <a:sym typeface="Open Sans"/>
              </a:rPr>
            </a:br>
            <a:r>
              <a:rPr lang="hi-IN" sz="1900">
                <a:solidFill>
                  <a:schemeClr val="dk1"/>
                </a:solidFill>
                <a:latin typeface="Open Sans"/>
                <a:ea typeface="Open Sans"/>
                <a:cs typeface="Open Sans"/>
                <a:sym typeface="Open Sans"/>
              </a:rPr>
              <a:t>परिभाषित करने में  कि एक समुदाय उत्तरदाता क्या है I</a:t>
            </a:r>
            <a:endParaRPr sz="1900">
              <a:solidFill>
                <a:schemeClr val="dk1"/>
              </a:solidFill>
              <a:latin typeface="Open Sans"/>
              <a:ea typeface="Open Sans"/>
              <a:cs typeface="Open Sans"/>
              <a:sym typeface="Open Sans"/>
            </a:endParaRPr>
          </a:p>
          <a:p>
            <a:pPr marL="285750" marR="0" lvl="0" indent="-285750" algn="l" rtl="0">
              <a:lnSpc>
                <a:spcPct val="150000"/>
              </a:lnSpc>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एक सामुदायिक उत्तरदाता की भूमिका, जिम्मेदारियों और सीमाओं की पहचान करने में I</a:t>
            </a:r>
            <a:endParaRPr sz="19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59" name="Google Shape;259;p32"/>
          <p:cNvSpPr txBox="1">
            <a:spLocks noGrp="1"/>
          </p:cNvSpPr>
          <p:nvPr>
            <p:ph type="title"/>
          </p:nvPr>
        </p:nvSpPr>
        <p:spPr>
          <a:xfrm>
            <a:off x="457200" y="1419622"/>
            <a:ext cx="3970784" cy="13681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दस्ते की संरचना</a:t>
            </a:r>
            <a:endParaRPr sz="3600" b="1">
              <a:solidFill>
                <a:srgbClr val="FF0000"/>
              </a:solidFill>
            </a:endParaRPr>
          </a:p>
        </p:txBody>
      </p:sp>
      <p:sp>
        <p:nvSpPr>
          <p:cNvPr id="260" name="Google Shape;260;p32"/>
          <p:cNvSpPr txBox="1">
            <a:spLocks noGrp="1"/>
          </p:cNvSpPr>
          <p:nvPr>
            <p:ph type="body" idx="1"/>
          </p:nvPr>
        </p:nvSpPr>
        <p:spPr>
          <a:xfrm>
            <a:off x="4499992" y="699542"/>
            <a:ext cx="4464496" cy="3744416"/>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accent2"/>
              </a:buClr>
              <a:buSzPts val="1900"/>
              <a:buChar char="•"/>
            </a:pPr>
            <a:r>
              <a:rPr lang="hi-IN" sz="1900">
                <a:solidFill>
                  <a:schemeClr val="accent2"/>
                </a:solidFill>
              </a:rPr>
              <a:t>टीम लीडर</a:t>
            </a:r>
            <a:br>
              <a:rPr lang="hi-IN" sz="1900"/>
            </a:br>
            <a:r>
              <a:rPr lang="hi-IN" sz="1900"/>
              <a:t> दस्ते के सुरक्षा अधिकारी</a:t>
            </a:r>
            <a:br>
              <a:rPr lang="hi-IN" sz="1900"/>
            </a:br>
            <a:r>
              <a:rPr lang="hi-IN" sz="1900"/>
              <a:t> टीम द्वारा की गई सभी घटनाओं और कार्रवाई को रिकॉर्ड करें</a:t>
            </a:r>
            <a:br>
              <a:rPr lang="hi-IN" sz="1900"/>
            </a:br>
            <a:r>
              <a:rPr lang="hi-IN" sz="1900"/>
              <a:t> सदस्यों को कार्य सौंपें</a:t>
            </a:r>
            <a:br>
              <a:rPr lang="hi-IN" sz="1900"/>
            </a:br>
            <a:r>
              <a:rPr lang="hi-IN" sz="1900"/>
              <a:t> पेशेवर उत्तरदाताओं के साथ संवाद और समन्वय करें।</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p:nvPr/>
        </p:nvSpPr>
        <p:spPr>
          <a:xfrm>
            <a:off x="4211960" y="0"/>
            <a:ext cx="4957344"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66" name="Google Shape;266;p33"/>
          <p:cNvSpPr txBox="1">
            <a:spLocks noGrp="1"/>
          </p:cNvSpPr>
          <p:nvPr>
            <p:ph type="title"/>
          </p:nvPr>
        </p:nvSpPr>
        <p:spPr>
          <a:xfrm>
            <a:off x="323528" y="1347614"/>
            <a:ext cx="3970784" cy="14401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दस्ते की संरचना </a:t>
            </a:r>
            <a:endParaRPr sz="3600" b="1">
              <a:solidFill>
                <a:srgbClr val="FF0000"/>
              </a:solidFill>
            </a:endParaRPr>
          </a:p>
        </p:txBody>
      </p:sp>
      <p:pic>
        <p:nvPicPr>
          <p:cNvPr id="267" name="Google Shape;267;p33"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68" name="Google Shape;268;p33"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
        <p:nvSpPr>
          <p:cNvPr id="269" name="Google Shape;269;p33"/>
          <p:cNvSpPr txBox="1"/>
          <p:nvPr/>
        </p:nvSpPr>
        <p:spPr>
          <a:xfrm>
            <a:off x="4355976" y="798801"/>
            <a:ext cx="4320480" cy="4149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1900">
                <a:solidFill>
                  <a:schemeClr val="accent2"/>
                </a:solidFill>
                <a:latin typeface="Open Sans"/>
                <a:ea typeface="Open Sans"/>
                <a:cs typeface="Open Sans"/>
                <a:sym typeface="Open Sans"/>
              </a:rPr>
              <a:t>5 सदस्य</a:t>
            </a:r>
            <a:endParaRPr sz="1900">
              <a:solidFill>
                <a:schemeClr val="accent2"/>
              </a:solidFill>
              <a:latin typeface="Open Sans"/>
              <a:ea typeface="Open Sans"/>
              <a:cs typeface="Open Sans"/>
              <a:sym typeface="Open Sans"/>
            </a:endParaRPr>
          </a:p>
          <a:p>
            <a:pPr marL="0" marR="0" lvl="0" indent="0" algn="l" rtl="0">
              <a:spcBef>
                <a:spcPts val="0"/>
              </a:spcBef>
              <a:spcAft>
                <a:spcPts val="0"/>
              </a:spcAft>
              <a:buNone/>
            </a:pPr>
            <a:endParaRPr sz="1900">
              <a:solidFill>
                <a:schemeClr val="accent2"/>
              </a:solidFill>
              <a:latin typeface="Open Sans"/>
              <a:ea typeface="Open Sans"/>
              <a:cs typeface="Open Sans"/>
              <a:sym typeface="Open Sans"/>
            </a:endParaRPr>
          </a:p>
          <a:p>
            <a:pPr marL="285750" marR="0" lvl="0" indent="-285750" algn="l" rtl="0">
              <a:lnSpc>
                <a:spcPct val="150000"/>
              </a:lnSpc>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टीम लीडर से कार्य निर्देशों का पालन करें।</a:t>
            </a:r>
            <a:br>
              <a:rPr lang="hi-IN" sz="1900">
                <a:solidFill>
                  <a:schemeClr val="dk1"/>
                </a:solidFill>
                <a:latin typeface="Open Sans"/>
                <a:ea typeface="Open Sans"/>
                <a:cs typeface="Open Sans"/>
                <a:sym typeface="Open Sans"/>
              </a:rPr>
            </a:br>
            <a:r>
              <a:rPr lang="hi-IN" sz="1900">
                <a:solidFill>
                  <a:schemeClr val="dk1"/>
                </a:solidFill>
                <a:latin typeface="Open Sans"/>
                <a:ea typeface="Open Sans"/>
                <a:cs typeface="Open Sans"/>
                <a:sym typeface="Open Sans"/>
              </a:rPr>
              <a:t>उपलब्ध उपकरणों का सही और सुरक्षित रूप से उपयोग करें।</a:t>
            </a:r>
            <a:br>
              <a:rPr lang="hi-IN" sz="1900">
                <a:solidFill>
                  <a:schemeClr val="dk1"/>
                </a:solidFill>
                <a:latin typeface="Open Sans"/>
                <a:ea typeface="Open Sans"/>
                <a:cs typeface="Open Sans"/>
                <a:sym typeface="Open Sans"/>
              </a:rPr>
            </a:br>
            <a:r>
              <a:rPr lang="hi-IN" sz="1900">
                <a:solidFill>
                  <a:schemeClr val="dk1"/>
                </a:solidFill>
                <a:latin typeface="Open Sans"/>
                <a:ea typeface="Open Sans"/>
                <a:cs typeface="Open Sans"/>
                <a:sym typeface="Open Sans"/>
              </a:rPr>
              <a:t>कार्य प्रगति पर टीम लीडर को अपडेट करें। </a:t>
            </a:r>
            <a:br>
              <a:rPr lang="hi-IN" sz="1900">
                <a:solidFill>
                  <a:schemeClr val="dk1"/>
                </a:solidFill>
                <a:latin typeface="Open Sans"/>
                <a:ea typeface="Open Sans"/>
                <a:cs typeface="Open Sans"/>
                <a:sym typeface="Open Sans"/>
              </a:rPr>
            </a:br>
            <a:r>
              <a:rPr lang="hi-IN" sz="1900">
                <a:solidFill>
                  <a:schemeClr val="dk1"/>
                </a:solidFill>
                <a:latin typeface="Open Sans"/>
                <a:ea typeface="Open Sans"/>
                <a:cs typeface="Open Sans"/>
                <a:sym typeface="Open Sans"/>
              </a:rPr>
              <a:t>टीम लीडर से संसाधनों का अनुरोध करें।</a:t>
            </a:r>
            <a:endParaRPr sz="19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75" name="Google Shape;275;p34"/>
          <p:cNvSpPr txBox="1">
            <a:spLocks noGrp="1"/>
          </p:cNvSpPr>
          <p:nvPr>
            <p:ph type="title"/>
          </p:nvPr>
        </p:nvSpPr>
        <p:spPr>
          <a:xfrm>
            <a:off x="3955" y="915566"/>
            <a:ext cx="4330824" cy="151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निजी सुरक्षा उपकरण</a:t>
            </a:r>
            <a:endParaRPr sz="3600" b="1">
              <a:solidFill>
                <a:srgbClr val="FF0000"/>
              </a:solidFill>
            </a:endParaRPr>
          </a:p>
        </p:txBody>
      </p:sp>
      <p:sp>
        <p:nvSpPr>
          <p:cNvPr id="276" name="Google Shape;276;p34"/>
          <p:cNvSpPr txBox="1">
            <a:spLocks noGrp="1"/>
          </p:cNvSpPr>
          <p:nvPr>
            <p:ph type="body" idx="1"/>
          </p:nvPr>
        </p:nvSpPr>
        <p:spPr>
          <a:xfrm>
            <a:off x="4661756" y="1011133"/>
            <a:ext cx="4032448" cy="3964791"/>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Clr>
                <a:schemeClr val="dk1"/>
              </a:buClr>
              <a:buSzPts val="1900"/>
              <a:buChar char="•"/>
            </a:pPr>
            <a:r>
              <a:rPr lang="hi-IN" sz="1900"/>
              <a:t>हेल्‍मेट</a:t>
            </a:r>
            <a:br>
              <a:rPr lang="hi-IN" sz="1900"/>
            </a:br>
            <a:r>
              <a:rPr lang="hi-IN" sz="1900"/>
              <a:t>चश्मे</a:t>
            </a:r>
            <a:br>
              <a:rPr lang="hi-IN" sz="1900"/>
            </a:br>
            <a:r>
              <a:rPr lang="hi-IN" sz="1900"/>
              <a:t> चमड़े के काम के दस्ताने/</a:t>
            </a:r>
            <a:br>
              <a:rPr lang="hi-IN" sz="1900"/>
            </a:br>
            <a:r>
              <a:rPr lang="hi-IN" sz="1900"/>
              <a:t>   चिकित्सा दस्ताने</a:t>
            </a:r>
            <a:br>
              <a:rPr lang="hi-IN" sz="1900"/>
            </a:br>
            <a:r>
              <a:rPr lang="hi-IN" sz="1900"/>
              <a:t>धूल का मास्क  </a:t>
            </a:r>
            <a:br>
              <a:rPr lang="hi-IN" sz="1900"/>
            </a:br>
            <a:r>
              <a:rPr lang="hi-IN" sz="1900"/>
              <a:t>सुरक्षा पहचान जैकेट </a:t>
            </a:r>
            <a:br>
              <a:rPr lang="hi-IN" sz="1900"/>
            </a:br>
            <a:r>
              <a:rPr lang="hi-IN" sz="1900"/>
              <a:t>टार्च</a:t>
            </a:r>
            <a:br>
              <a:rPr lang="hi-IN" sz="1900"/>
            </a:br>
            <a:r>
              <a:rPr lang="hi-IN" sz="1900"/>
              <a:t>अतिरिक्त कपड़े</a:t>
            </a:r>
            <a:br>
              <a:rPr lang="hi-IN" sz="1900"/>
            </a:br>
            <a:r>
              <a:rPr lang="hi-IN" sz="1900"/>
              <a:t>आरामदायक जूते</a:t>
            </a:r>
            <a:endParaRPr sz="1900"/>
          </a:p>
        </p:txBody>
      </p:sp>
      <p:pic>
        <p:nvPicPr>
          <p:cNvPr id="277" name="Google Shape;277;p34" descr="Job Site Dress Code Max PPE Required Sign - Get 10% Off Now"/>
          <p:cNvPicPr preferRelativeResize="0">
            <a:picLocks noGrp="1"/>
          </p:cNvPicPr>
          <p:nvPr>
            <p:ph type="body" idx="2"/>
          </p:nvPr>
        </p:nvPicPr>
        <p:blipFill rotWithShape="1">
          <a:blip r:embed="rId3">
            <a:alphaModFix/>
          </a:blip>
          <a:srcRect/>
          <a:stretch/>
        </p:blipFill>
        <p:spPr>
          <a:xfrm>
            <a:off x="323528" y="2636406"/>
            <a:ext cx="3600399" cy="1872208"/>
          </a:xfrm>
          <a:prstGeom prst="rect">
            <a:avLst/>
          </a:prstGeom>
          <a:noFill/>
          <a:ln>
            <a:noFill/>
          </a:ln>
        </p:spPr>
      </p:pic>
      <p:pic>
        <p:nvPicPr>
          <p:cNvPr id="278" name="Google Shape;278;p34" descr="C:\Users\Acer\Downloads\WhatsApp Image 2025-09-04 at 17.24.38 (1).jpeg"/>
          <p:cNvPicPr preferRelativeResize="0"/>
          <p:nvPr/>
        </p:nvPicPr>
        <p:blipFill rotWithShape="1">
          <a:blip r:embed="rId4">
            <a:alphaModFix/>
          </a:blip>
          <a:srcRect/>
          <a:stretch/>
        </p:blipFill>
        <p:spPr>
          <a:xfrm>
            <a:off x="107504" y="240756"/>
            <a:ext cx="720080" cy="602801"/>
          </a:xfrm>
          <a:prstGeom prst="rect">
            <a:avLst/>
          </a:prstGeom>
          <a:noFill/>
          <a:ln>
            <a:noFill/>
          </a:ln>
        </p:spPr>
      </p:pic>
      <p:pic>
        <p:nvPicPr>
          <p:cNvPr id="279" name="Google Shape;279;p34" descr="C:\Users\Acer\Downloads\WhatsApp Image 2025-09-04 at 17.24.38 (3).jpeg"/>
          <p:cNvPicPr preferRelativeResize="0"/>
          <p:nvPr/>
        </p:nvPicPr>
        <p:blipFill rotWithShape="1">
          <a:blip r:embed="rId5">
            <a:alphaModFix/>
          </a:blip>
          <a:srcRect/>
          <a:stretch/>
        </p:blipFill>
        <p:spPr>
          <a:xfrm>
            <a:off x="8181074" y="240757"/>
            <a:ext cx="720080" cy="6028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85" name="Google Shape;285;p35"/>
          <p:cNvSpPr txBox="1">
            <a:spLocks noGrp="1"/>
          </p:cNvSpPr>
          <p:nvPr>
            <p:ph type="title"/>
          </p:nvPr>
        </p:nvSpPr>
        <p:spPr>
          <a:xfrm>
            <a:off x="457200" y="1155149"/>
            <a:ext cx="3610744" cy="6965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Open Sans"/>
              <a:buNone/>
            </a:pPr>
            <a:r>
              <a:rPr lang="hi-IN" sz="3600" b="1">
                <a:solidFill>
                  <a:srgbClr val="FF0000"/>
                </a:solidFill>
              </a:rPr>
              <a:t>समीक्षा</a:t>
            </a:r>
            <a:endParaRPr sz="3600">
              <a:solidFill>
                <a:srgbClr val="FF0000"/>
              </a:solidFill>
            </a:endParaRPr>
          </a:p>
        </p:txBody>
      </p:sp>
      <p:sp>
        <p:nvSpPr>
          <p:cNvPr id="286" name="Google Shape;286;p35"/>
          <p:cNvSpPr txBox="1">
            <a:spLocks noGrp="1"/>
          </p:cNvSpPr>
          <p:nvPr>
            <p:ph type="body" idx="1"/>
          </p:nvPr>
        </p:nvSpPr>
        <p:spPr>
          <a:xfrm>
            <a:off x="4446894" y="831336"/>
            <a:ext cx="4462172" cy="4219783"/>
          </a:xfrm>
          <a:prstGeom prst="rect">
            <a:avLst/>
          </a:prstGeom>
          <a:noFill/>
          <a:ln>
            <a:noFill/>
          </a:ln>
        </p:spPr>
        <p:txBody>
          <a:bodyPr spcFirstLastPara="1" wrap="square" lIns="91425" tIns="45700" rIns="91425" bIns="45700" anchor="t" anchorCtr="0">
            <a:noAutofit/>
          </a:bodyPr>
          <a:lstStyle/>
          <a:p>
            <a:pPr marL="171450" lvl="0" indent="-171450" algn="just" rtl="0">
              <a:lnSpc>
                <a:spcPct val="150000"/>
              </a:lnSpc>
              <a:spcBef>
                <a:spcPts val="0"/>
              </a:spcBef>
              <a:spcAft>
                <a:spcPts val="0"/>
              </a:spcAft>
              <a:buClr>
                <a:schemeClr val="dk1"/>
              </a:buClr>
              <a:buSzPts val="1900"/>
              <a:buChar char="•"/>
            </a:pPr>
            <a:r>
              <a:rPr lang="hi-IN" sz="1900">
                <a:latin typeface="Arial Narrow"/>
                <a:ea typeface="Arial Narrow"/>
                <a:cs typeface="Arial Narrow"/>
                <a:sym typeface="Arial Narrow"/>
              </a:rPr>
              <a:t>खतरों को परिभाषित करें।</a:t>
            </a:r>
            <a:br>
              <a:rPr lang="hi-IN" sz="1900">
                <a:latin typeface="Arial Narrow"/>
                <a:ea typeface="Arial Narrow"/>
                <a:cs typeface="Arial Narrow"/>
                <a:sym typeface="Arial Narrow"/>
              </a:rPr>
            </a:br>
            <a:r>
              <a:rPr lang="hi-IN" sz="1900">
                <a:latin typeface="Arial Narrow"/>
                <a:ea typeface="Arial Narrow"/>
                <a:cs typeface="Arial Narrow"/>
                <a:sym typeface="Arial Narrow"/>
              </a:rPr>
              <a:t> खतरों के विभिन्न वर्गीकरण और उसके संभावित परिणामों की पहचान करें।</a:t>
            </a:r>
            <a:br>
              <a:rPr lang="hi-IN" sz="1900">
                <a:latin typeface="Arial Narrow"/>
                <a:ea typeface="Arial Narrow"/>
                <a:cs typeface="Arial Narrow"/>
                <a:sym typeface="Arial Narrow"/>
              </a:rPr>
            </a:br>
            <a:r>
              <a:rPr lang="hi-IN" sz="1900">
                <a:latin typeface="Arial Narrow"/>
                <a:ea typeface="Arial Narrow"/>
                <a:cs typeface="Arial Narrow"/>
                <a:sym typeface="Arial Narrow"/>
              </a:rPr>
              <a:t> परिभाषित करें कि एक समुदाय उत्तरदाता क्या है</a:t>
            </a:r>
            <a:br>
              <a:rPr lang="hi-IN" sz="1900">
                <a:latin typeface="Arial Narrow"/>
                <a:ea typeface="Arial Narrow"/>
                <a:cs typeface="Arial Narrow"/>
                <a:sym typeface="Arial Narrow"/>
              </a:rPr>
            </a:br>
            <a:r>
              <a:rPr lang="hi-IN" sz="1900">
                <a:latin typeface="Arial Narrow"/>
                <a:ea typeface="Arial Narrow"/>
                <a:cs typeface="Arial Narrow"/>
                <a:sym typeface="Arial Narrow"/>
              </a:rPr>
              <a:t> एक सामुदायिक उत्तरदाता की भूमिका, जिम्मेदारियों और सीमाओं की पहचान करें।</a:t>
            </a:r>
            <a:endParaRPr sz="1900">
              <a:latin typeface="Arial Narrow"/>
              <a:ea typeface="Arial Narrow"/>
              <a:cs typeface="Arial Narrow"/>
              <a:sym typeface="Arial Narrow"/>
            </a:endParaRPr>
          </a:p>
        </p:txBody>
      </p:sp>
      <p:pic>
        <p:nvPicPr>
          <p:cNvPr id="287" name="Google Shape;287;p35"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88" name="Google Shape;288;p35"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94" name="Google Shape;294;p36"/>
          <p:cNvSpPr txBox="1">
            <a:spLocks noGrp="1"/>
          </p:cNvSpPr>
          <p:nvPr>
            <p:ph type="title"/>
          </p:nvPr>
        </p:nvSpPr>
        <p:spPr>
          <a:xfrm>
            <a:off x="251520" y="1635646"/>
            <a:ext cx="3635896" cy="6965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Open Sans"/>
              <a:buNone/>
            </a:pPr>
            <a:r>
              <a:rPr lang="hi-IN" sz="3600">
                <a:solidFill>
                  <a:srgbClr val="FF0000"/>
                </a:solidFill>
              </a:rPr>
              <a:t>समीक्षा </a:t>
            </a:r>
            <a:endParaRPr sz="3600">
              <a:solidFill>
                <a:srgbClr val="FF0000"/>
              </a:solidFill>
            </a:endParaRPr>
          </a:p>
        </p:txBody>
      </p:sp>
      <p:sp>
        <p:nvSpPr>
          <p:cNvPr id="295" name="Google Shape;295;p36"/>
          <p:cNvSpPr txBox="1">
            <a:spLocks noGrp="1"/>
          </p:cNvSpPr>
          <p:nvPr>
            <p:ph type="body" idx="1"/>
          </p:nvPr>
        </p:nvSpPr>
        <p:spPr>
          <a:xfrm>
            <a:off x="4499992" y="1203598"/>
            <a:ext cx="4601776" cy="2583757"/>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dk1"/>
              </a:buClr>
              <a:buSzPts val="1900"/>
              <a:buChar char="•"/>
            </a:pPr>
            <a:r>
              <a:rPr lang="hi-IN" sz="1900">
                <a:latin typeface="Arial Narrow"/>
                <a:ea typeface="Arial Narrow"/>
                <a:cs typeface="Arial Narrow"/>
                <a:sym typeface="Arial Narrow"/>
              </a:rPr>
              <a:t>एक सामुदायिक उत्तरदाता की देखभाल के दायरे को परिभाषित करें।</a:t>
            </a:r>
            <a:br>
              <a:rPr lang="hi-IN" sz="1900">
                <a:latin typeface="Arial Narrow"/>
                <a:ea typeface="Arial Narrow"/>
                <a:cs typeface="Arial Narrow"/>
                <a:sym typeface="Arial Narrow"/>
              </a:rPr>
            </a:br>
            <a:r>
              <a:rPr lang="hi-IN" sz="1900">
                <a:latin typeface="Arial Narrow"/>
                <a:ea typeface="Arial Narrow"/>
                <a:cs typeface="Arial Narrow"/>
                <a:sym typeface="Arial Narrow"/>
              </a:rPr>
              <a:t>कैडर दस्ते की संरचना।</a:t>
            </a:r>
            <a:br>
              <a:rPr lang="hi-IN" sz="1900">
                <a:latin typeface="Arial Narrow"/>
                <a:ea typeface="Arial Narrow"/>
                <a:cs typeface="Arial Narrow"/>
                <a:sym typeface="Arial Narrow"/>
              </a:rPr>
            </a:br>
            <a:r>
              <a:rPr lang="hi-IN" sz="1900">
                <a:latin typeface="Arial Narrow"/>
                <a:ea typeface="Arial Narrow"/>
                <a:cs typeface="Arial Narrow"/>
                <a:sym typeface="Arial Narrow"/>
              </a:rPr>
              <a:t>व्यक्तिगत सुरक्षा उपकरणों की वस्तुओं की सूची बनाएं।</a:t>
            </a:r>
            <a:endParaRPr sz="1900">
              <a:latin typeface="Arial Narrow"/>
              <a:ea typeface="Arial Narrow"/>
              <a:cs typeface="Arial Narrow"/>
              <a:sym typeface="Arial Narrow"/>
            </a:endParaRPr>
          </a:p>
        </p:txBody>
      </p:sp>
      <p:pic>
        <p:nvPicPr>
          <p:cNvPr id="296" name="Google Shape;296;p36"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297" name="Google Shape;297;p36"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p:nvPr/>
        </p:nvSpPr>
        <p:spPr>
          <a:xfrm>
            <a:off x="4139952" y="0"/>
            <a:ext cx="5004048"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03" name="Google Shape;303;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25</a:t>
            </a:fld>
            <a:endParaRPr/>
          </a:p>
        </p:txBody>
      </p:sp>
      <p:sp>
        <p:nvSpPr>
          <p:cNvPr id="304" name="Google Shape;304;p37"/>
          <p:cNvSpPr txBox="1"/>
          <p:nvPr/>
        </p:nvSpPr>
        <p:spPr>
          <a:xfrm>
            <a:off x="3059832" y="1842372"/>
            <a:ext cx="35146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4000" b="1">
                <a:solidFill>
                  <a:srgbClr val="FF0000"/>
                </a:solidFill>
                <a:latin typeface="Open Sans"/>
                <a:ea typeface="Open Sans"/>
                <a:cs typeface="Open Sans"/>
                <a:sym typeface="Open Sans"/>
              </a:rPr>
              <a:t>कोई प्रश्न</a:t>
            </a:r>
            <a:endParaRPr sz="4000" b="1">
              <a:solidFill>
                <a:srgbClr val="FF0000"/>
              </a:solidFill>
              <a:latin typeface="Open Sans"/>
              <a:ea typeface="Open Sans"/>
              <a:cs typeface="Open Sans"/>
              <a:sym typeface="Open Sans"/>
            </a:endParaRPr>
          </a:p>
        </p:txBody>
      </p:sp>
      <p:pic>
        <p:nvPicPr>
          <p:cNvPr id="305" name="Google Shape;305;p37"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306" name="Google Shape;306;p37"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p:nvPr/>
        </p:nvSpPr>
        <p:spPr>
          <a:xfrm>
            <a:off x="4232346"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2" name="Google Shape;312;p38"/>
          <p:cNvSpPr txBox="1">
            <a:spLocks noGrp="1"/>
          </p:cNvSpPr>
          <p:nvPr>
            <p:ph type="title"/>
          </p:nvPr>
        </p:nvSpPr>
        <p:spPr>
          <a:xfrm>
            <a:off x="457200" y="1419622"/>
            <a:ext cx="3178696" cy="6965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Open Sans"/>
              <a:buNone/>
            </a:pPr>
            <a:r>
              <a:rPr lang="hi-IN" sz="3600" b="1">
                <a:solidFill>
                  <a:srgbClr val="FF0000"/>
                </a:solidFill>
              </a:rPr>
              <a:t>मूल्यांकन</a:t>
            </a:r>
            <a:endParaRPr sz="3600" b="1">
              <a:solidFill>
                <a:srgbClr val="FF0000"/>
              </a:solidFill>
            </a:endParaRPr>
          </a:p>
        </p:txBody>
      </p:sp>
      <p:sp>
        <p:nvSpPr>
          <p:cNvPr id="313" name="Google Shape;313;p38"/>
          <p:cNvSpPr txBox="1">
            <a:spLocks noGrp="1"/>
          </p:cNvSpPr>
          <p:nvPr>
            <p:ph type="body" idx="1"/>
          </p:nvPr>
        </p:nvSpPr>
        <p:spPr>
          <a:xfrm>
            <a:off x="4355976" y="1279686"/>
            <a:ext cx="4330824" cy="215616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rgbClr val="FF0000"/>
              </a:buClr>
              <a:buSzPts val="2100"/>
              <a:buChar char="•"/>
            </a:pPr>
            <a:r>
              <a:rPr lang="hi-IN">
                <a:solidFill>
                  <a:srgbClr val="FF0000"/>
                </a:solidFill>
              </a:rPr>
              <a:t>प्रश्न :-  खतरे कितने प्रकार के होते हैं?</a:t>
            </a:r>
            <a:endParaRPr>
              <a:solidFill>
                <a:srgbClr val="FF0000"/>
              </a:solidFill>
            </a:endParaRPr>
          </a:p>
          <a:p>
            <a:pPr marL="0" lvl="0" indent="0" algn="l" rtl="0">
              <a:lnSpc>
                <a:spcPct val="90000"/>
              </a:lnSpc>
              <a:spcBef>
                <a:spcPts val="750"/>
              </a:spcBef>
              <a:spcAft>
                <a:spcPts val="0"/>
              </a:spcAft>
              <a:buClr>
                <a:schemeClr val="dk1"/>
              </a:buClr>
              <a:buSzPts val="2100"/>
              <a:buNone/>
            </a:pPr>
            <a:br>
              <a:rPr lang="hi-IN"/>
            </a:br>
            <a:r>
              <a:rPr lang="hi-IN"/>
              <a:t>उत्तर :-   04</a:t>
            </a:r>
            <a:endParaRPr/>
          </a:p>
        </p:txBody>
      </p:sp>
      <p:pic>
        <p:nvPicPr>
          <p:cNvPr id="314" name="Google Shape;314;p38"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315" name="Google Shape;315;p38"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p:nvPr/>
        </p:nvSpPr>
        <p:spPr>
          <a:xfrm>
            <a:off x="4499992" y="0"/>
            <a:ext cx="4644008"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1" name="Google Shape;321;p39"/>
          <p:cNvSpPr txBox="1">
            <a:spLocks noGrp="1"/>
          </p:cNvSpPr>
          <p:nvPr>
            <p:ph type="body" idx="1"/>
          </p:nvPr>
        </p:nvSpPr>
        <p:spPr>
          <a:xfrm>
            <a:off x="1403648" y="1563638"/>
            <a:ext cx="6192688" cy="2390022"/>
          </a:xfrm>
          <a:prstGeom prst="rect">
            <a:avLst/>
          </a:prstGeom>
          <a:noFill/>
          <a:ln>
            <a:noFill/>
          </a:ln>
        </p:spPr>
        <p:txBody>
          <a:bodyPr spcFirstLastPara="1" wrap="square" lIns="91425" tIns="45700" rIns="91425" bIns="45700" anchor="t" anchorCtr="0">
            <a:normAutofit/>
          </a:bodyPr>
          <a:lstStyle/>
          <a:p>
            <a:pPr marL="171450" lvl="0" indent="-171450" algn="ctr" rtl="0">
              <a:lnSpc>
                <a:spcPct val="90000"/>
              </a:lnSpc>
              <a:spcBef>
                <a:spcPts val="0"/>
              </a:spcBef>
              <a:spcAft>
                <a:spcPts val="0"/>
              </a:spcAft>
              <a:buClr>
                <a:srgbClr val="FF0000"/>
              </a:buClr>
              <a:buSzPts val="13800"/>
              <a:buNone/>
            </a:pPr>
            <a:r>
              <a:rPr lang="hi-IN" sz="13800">
                <a:solidFill>
                  <a:srgbClr val="FF0000"/>
                </a:solidFill>
              </a:rPr>
              <a:t>धन्यवाद</a:t>
            </a:r>
            <a:endParaRPr sz="13800" b="1">
              <a:solidFill>
                <a:srgbClr val="FF0000"/>
              </a:solidFill>
              <a:latin typeface="Open Sans"/>
              <a:ea typeface="Open Sans"/>
              <a:cs typeface="Open Sans"/>
              <a:sym typeface="Open Sans"/>
            </a:endParaRPr>
          </a:p>
        </p:txBody>
      </p:sp>
      <p:pic>
        <p:nvPicPr>
          <p:cNvPr id="322" name="Google Shape;322;p39"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323" name="Google Shape;323;p39"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p:nvPr/>
        </p:nvSpPr>
        <p:spPr>
          <a:xfrm>
            <a:off x="4211960" y="0"/>
            <a:ext cx="4950144"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06" name="Google Shape;106;p15"/>
          <p:cNvSpPr txBox="1">
            <a:spLocks noGrp="1"/>
          </p:cNvSpPr>
          <p:nvPr>
            <p:ph type="title"/>
          </p:nvPr>
        </p:nvSpPr>
        <p:spPr>
          <a:xfrm>
            <a:off x="809217" y="1275606"/>
            <a:ext cx="3322712" cy="5970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उद्देश्य</a:t>
            </a:r>
            <a:endParaRPr sz="4000" b="1">
              <a:solidFill>
                <a:srgbClr val="FF0000"/>
              </a:solidFill>
            </a:endParaRPr>
          </a:p>
        </p:txBody>
      </p:sp>
      <p:pic>
        <p:nvPicPr>
          <p:cNvPr id="107" name="Google Shape;107;p15"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08" name="Google Shape;108;p15"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
        <p:nvSpPr>
          <p:cNvPr id="109" name="Google Shape;109;p15"/>
          <p:cNvSpPr txBox="1"/>
          <p:nvPr/>
        </p:nvSpPr>
        <p:spPr>
          <a:xfrm>
            <a:off x="4652682" y="1084315"/>
            <a:ext cx="4248472" cy="38933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एक सामुदायिक उत्तरदाता की देखभाल के दायरे को परिभाषित करने में ।</a:t>
            </a:r>
            <a:endParaRPr sz="19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कैडर दस्ते की संरचना के बारें में जानकारी लेने में ।</a:t>
            </a:r>
            <a:endParaRPr sz="19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व्यक्तिगत सुरक्षा उपकरणों की वस्तुओं की सूची बनाने में ।</a:t>
            </a:r>
            <a:endParaRPr sz="19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5" name="Google Shape;115;p16"/>
          <p:cNvSpPr txBox="1">
            <a:spLocks noGrp="1"/>
          </p:cNvSpPr>
          <p:nvPr>
            <p:ph type="title"/>
          </p:nvPr>
        </p:nvSpPr>
        <p:spPr>
          <a:xfrm>
            <a:off x="971600" y="1347614"/>
            <a:ext cx="2674640" cy="7500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खतरा</a:t>
            </a:r>
            <a:endParaRPr sz="3600" b="1">
              <a:solidFill>
                <a:srgbClr val="FF0000"/>
              </a:solidFill>
            </a:endParaRPr>
          </a:p>
        </p:txBody>
      </p:sp>
      <p:sp>
        <p:nvSpPr>
          <p:cNvPr id="116" name="Google Shape;116;p16"/>
          <p:cNvSpPr txBox="1">
            <a:spLocks noGrp="1"/>
          </p:cNvSpPr>
          <p:nvPr>
            <p:ph type="body" idx="1"/>
          </p:nvPr>
        </p:nvSpPr>
        <p:spPr>
          <a:xfrm>
            <a:off x="4409728" y="1011675"/>
            <a:ext cx="4536504" cy="3120149"/>
          </a:xfrm>
          <a:prstGeom prst="rect">
            <a:avLst/>
          </a:prstGeom>
          <a:noFill/>
          <a:ln>
            <a:noFill/>
          </a:ln>
        </p:spPr>
        <p:txBody>
          <a:bodyPr spcFirstLastPara="1" wrap="square" lIns="91425" tIns="45700" rIns="91425" bIns="45700" anchor="t" anchorCtr="0">
            <a:normAutofit/>
          </a:bodyPr>
          <a:lstStyle/>
          <a:p>
            <a:pPr marL="171450" lvl="0" indent="-171450" algn="just" rtl="0">
              <a:lnSpc>
                <a:spcPct val="160000"/>
              </a:lnSpc>
              <a:spcBef>
                <a:spcPts val="0"/>
              </a:spcBef>
              <a:spcAft>
                <a:spcPts val="0"/>
              </a:spcAft>
              <a:buClr>
                <a:schemeClr val="dk1"/>
              </a:buClr>
              <a:buSzPts val="1900"/>
              <a:buChar char="•"/>
            </a:pPr>
            <a:r>
              <a:rPr lang="hi-IN" sz="1900"/>
              <a:t>एक खतरनाक घटना जिससे मानवजीवन की हानि, चोट या अन्य स्वास्थ्य प्रभाव, संपत्ति की क्षति, आजीविका और सेवाओं की हानि, सामाजिक और आर्थिक व्यवधान या पर्यावरणीय क्षति का कारण बन सकती है।</a:t>
            </a:r>
            <a:endParaRPr/>
          </a:p>
        </p:txBody>
      </p:sp>
      <p:pic>
        <p:nvPicPr>
          <p:cNvPr id="117" name="Google Shape;117;p16"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18" name="Google Shape;118;p16" descr="C:\Users\Acer\Downloads\WhatsApp Image 2025-09-04 at 17.24.38 (3).jpeg"/>
          <p:cNvPicPr preferRelativeResize="0"/>
          <p:nvPr/>
        </p:nvPicPr>
        <p:blipFill rotWithShape="1">
          <a:blip r:embed="rId4">
            <a:alphaModFix/>
          </a:blip>
          <a:srcRect/>
          <a:stretch/>
        </p:blipFill>
        <p:spPr>
          <a:xfrm>
            <a:off x="8100392" y="0"/>
            <a:ext cx="720080" cy="602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4211960" y="0"/>
            <a:ext cx="4956685"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4" name="Google Shape;124;p17"/>
          <p:cNvSpPr txBox="1">
            <a:spLocks noGrp="1"/>
          </p:cNvSpPr>
          <p:nvPr>
            <p:ph type="title"/>
          </p:nvPr>
        </p:nvSpPr>
        <p:spPr>
          <a:xfrm>
            <a:off x="827584" y="1524208"/>
            <a:ext cx="3672409" cy="9035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आपदा</a:t>
            </a:r>
            <a:endParaRPr sz="3600" b="1">
              <a:solidFill>
                <a:srgbClr val="FF0000"/>
              </a:solidFill>
            </a:endParaRPr>
          </a:p>
        </p:txBody>
      </p:sp>
      <p:pic>
        <p:nvPicPr>
          <p:cNvPr id="125" name="Google Shape;125;p17"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26" name="Google Shape;126;p17"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
        <p:nvSpPr>
          <p:cNvPr id="127" name="Google Shape;127;p17"/>
          <p:cNvSpPr txBox="1"/>
          <p:nvPr/>
        </p:nvSpPr>
        <p:spPr>
          <a:xfrm>
            <a:off x="4572000" y="1275606"/>
            <a:ext cx="4329154" cy="36009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बड़े पैमाने पर मानव, सामग्री और पर्यावरण को नुकसान पहुंचाने वाली घटनाएं।</a:t>
            </a: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समाज के सामान्य कामकाज को बाधित करता है जो की उस स्थान के प्रशासन की उस घटना से सामना करने की उनकी क्षमता से परे है और जिसमें बाहरी मदद की  आवश्यकता होती है।</a:t>
            </a:r>
            <a:endParaRPr sz="19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3" name="Google Shape;133;p18"/>
          <p:cNvSpPr txBox="1">
            <a:spLocks noGrp="1"/>
          </p:cNvSpPr>
          <p:nvPr>
            <p:ph type="title"/>
          </p:nvPr>
        </p:nvSpPr>
        <p:spPr>
          <a:xfrm>
            <a:off x="467544" y="1275606"/>
            <a:ext cx="3156192" cy="1207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सामान्य खतरे</a:t>
            </a:r>
            <a:endParaRPr sz="3600" b="1">
              <a:solidFill>
                <a:srgbClr val="FF0000"/>
              </a:solidFill>
            </a:endParaRPr>
          </a:p>
        </p:txBody>
      </p:sp>
      <p:pic>
        <p:nvPicPr>
          <p:cNvPr id="134" name="Google Shape;134;p18"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35" name="Google Shape;135;p18"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
        <p:nvSpPr>
          <p:cNvPr id="136" name="Google Shape;136;p18"/>
          <p:cNvSpPr txBox="1"/>
          <p:nvPr/>
        </p:nvSpPr>
        <p:spPr>
          <a:xfrm>
            <a:off x="4572000" y="1275606"/>
            <a:ext cx="4032448" cy="243143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प्राकृतिक खतरा</a:t>
            </a: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जैविक खतरा</a:t>
            </a: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तकनीकी खतरा</a:t>
            </a: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900"/>
              <a:buFont typeface="Arial"/>
              <a:buChar char="•"/>
            </a:pPr>
            <a:r>
              <a:rPr lang="hi-IN" sz="1900">
                <a:solidFill>
                  <a:schemeClr val="dk1"/>
                </a:solidFill>
                <a:latin typeface="Open Sans"/>
                <a:ea typeface="Open Sans"/>
                <a:cs typeface="Open Sans"/>
                <a:sym typeface="Open Sans"/>
              </a:rPr>
              <a:t>नागरिक-राजनीतिक खतरा</a:t>
            </a:r>
            <a:endParaRPr sz="1900">
              <a:solidFill>
                <a:schemeClr val="dk1"/>
              </a:solidFill>
              <a:latin typeface="Open Sans"/>
              <a:ea typeface="Open Sans"/>
              <a:cs typeface="Open Sans"/>
              <a:sym typeface="Open Sans"/>
            </a:endParaRPr>
          </a:p>
          <a:p>
            <a:pPr marL="285750" marR="0" lvl="0" indent="-165100" algn="l" rtl="0">
              <a:spcBef>
                <a:spcPts val="0"/>
              </a:spcBef>
              <a:spcAft>
                <a:spcPts val="0"/>
              </a:spcAft>
              <a:buClr>
                <a:schemeClr val="dk1"/>
              </a:buClr>
              <a:buSzPts val="1900"/>
              <a:buFont typeface="Arial"/>
              <a:buNone/>
            </a:pPr>
            <a:endParaRPr sz="19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42" name="Google Shape;142;p19"/>
          <p:cNvSpPr txBox="1">
            <a:spLocks noGrp="1"/>
          </p:cNvSpPr>
          <p:nvPr>
            <p:ph type="title"/>
          </p:nvPr>
        </p:nvSpPr>
        <p:spPr>
          <a:xfrm>
            <a:off x="420187" y="1203598"/>
            <a:ext cx="3610744" cy="912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सामान्य खतरे</a:t>
            </a:r>
            <a:endParaRPr sz="3600" b="1">
              <a:solidFill>
                <a:srgbClr val="FF0000"/>
              </a:solidFill>
            </a:endParaRPr>
          </a:p>
        </p:txBody>
      </p:sp>
      <p:sp>
        <p:nvSpPr>
          <p:cNvPr id="143" name="Google Shape;143;p19"/>
          <p:cNvSpPr txBox="1">
            <a:spLocks noGrp="1"/>
          </p:cNvSpPr>
          <p:nvPr>
            <p:ph type="body" idx="1"/>
          </p:nvPr>
        </p:nvSpPr>
        <p:spPr>
          <a:xfrm>
            <a:off x="4618757" y="1059582"/>
            <a:ext cx="3922357" cy="3384376"/>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000"/>
              <a:buChar char="•"/>
            </a:pPr>
            <a:r>
              <a:rPr lang="hi-IN" sz="2000" b="1"/>
              <a:t>प्राकृतिक खतरे </a:t>
            </a:r>
            <a:endParaRPr sz="2000" b="1"/>
          </a:p>
          <a:p>
            <a:pPr marL="0" lvl="0" indent="0" algn="l" rtl="0">
              <a:lnSpc>
                <a:spcPct val="90000"/>
              </a:lnSpc>
              <a:spcBef>
                <a:spcPts val="750"/>
              </a:spcBef>
              <a:spcAft>
                <a:spcPts val="0"/>
              </a:spcAft>
              <a:buClr>
                <a:schemeClr val="dk1"/>
              </a:buClr>
              <a:buSzPts val="2100"/>
              <a:buNone/>
            </a:pPr>
            <a:endParaRPr b="1"/>
          </a:p>
          <a:p>
            <a:pPr marL="0" lvl="0" indent="0" algn="l" rtl="0">
              <a:lnSpc>
                <a:spcPct val="150000"/>
              </a:lnSpc>
              <a:spcBef>
                <a:spcPts val="750"/>
              </a:spcBef>
              <a:spcAft>
                <a:spcPts val="0"/>
              </a:spcAft>
              <a:buClr>
                <a:schemeClr val="dk1"/>
              </a:buClr>
              <a:buSzPts val="1900"/>
              <a:buNone/>
            </a:pPr>
            <a:r>
              <a:rPr lang="hi-IN" sz="1900"/>
              <a:t>प्राकृतिक प्रक्रिया या घटना जो जीवन की हानि, चोट या अन्य स्वास्थ्य प्रभाव, संपत्ति की क्षति, आजीविका और सेवाओं की हानि, सामाजिक और आर्थिक व्यवधान या पर्यावरणीय क्षति का कारण बन सकती है।</a:t>
            </a:r>
            <a:endParaRPr sz="1900"/>
          </a:p>
        </p:txBody>
      </p:sp>
      <p:pic>
        <p:nvPicPr>
          <p:cNvPr id="144" name="Google Shape;144;p19"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45" name="Google Shape;145;p19"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51" name="Google Shape;151;p20"/>
          <p:cNvSpPr txBox="1">
            <a:spLocks noGrp="1"/>
          </p:cNvSpPr>
          <p:nvPr>
            <p:ph type="title"/>
          </p:nvPr>
        </p:nvSpPr>
        <p:spPr>
          <a:xfrm>
            <a:off x="420187" y="1203598"/>
            <a:ext cx="2783661" cy="912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जैविक खतरों</a:t>
            </a:r>
            <a:endParaRPr sz="3600" b="1">
              <a:solidFill>
                <a:srgbClr val="FF0000"/>
              </a:solidFill>
            </a:endParaRPr>
          </a:p>
        </p:txBody>
      </p:sp>
      <p:sp>
        <p:nvSpPr>
          <p:cNvPr id="152" name="Google Shape;152;p20"/>
          <p:cNvSpPr txBox="1">
            <a:spLocks noGrp="1"/>
          </p:cNvSpPr>
          <p:nvPr>
            <p:ph type="body" idx="1"/>
          </p:nvPr>
        </p:nvSpPr>
        <p:spPr>
          <a:xfrm>
            <a:off x="4618757" y="1059582"/>
            <a:ext cx="3193603" cy="3384376"/>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1900"/>
              <a:buChar char="•"/>
            </a:pPr>
            <a:r>
              <a:rPr lang="hi-IN" sz="1900"/>
              <a:t>मलेरिया</a:t>
            </a:r>
            <a:br>
              <a:rPr lang="hi-IN" sz="1900"/>
            </a:br>
            <a:r>
              <a:rPr lang="hi-IN" sz="1900"/>
              <a:t>डेंगू बुखार</a:t>
            </a:r>
            <a:br>
              <a:rPr lang="hi-IN" sz="1900"/>
            </a:br>
            <a:r>
              <a:rPr lang="hi-IN" sz="1900"/>
              <a:t>इंफ़्लूएंज़ा</a:t>
            </a:r>
            <a:br>
              <a:rPr lang="hi-IN" sz="1900"/>
            </a:br>
            <a:r>
              <a:rPr lang="hi-IN" sz="1900"/>
              <a:t>प्लेग</a:t>
            </a:r>
            <a:br>
              <a:rPr lang="hi-IN" sz="1900"/>
            </a:br>
            <a:r>
              <a:rPr lang="hi-IN" sz="1900"/>
              <a:t>हैजा</a:t>
            </a:r>
            <a:br>
              <a:rPr lang="hi-IN" sz="1900"/>
            </a:br>
            <a:r>
              <a:rPr lang="hi-IN" sz="1900"/>
              <a:t>कोविड -19</a:t>
            </a:r>
            <a:endParaRPr sz="1900"/>
          </a:p>
        </p:txBody>
      </p:sp>
      <p:pic>
        <p:nvPicPr>
          <p:cNvPr id="153" name="Google Shape;153;p20"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54" name="Google Shape;154;p20"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p:nvPr/>
        </p:nvSpPr>
        <p:spPr>
          <a:xfrm>
            <a:off x="4211960" y="0"/>
            <a:ext cx="4932040" cy="5143500"/>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60" name="Google Shape;160;p21"/>
          <p:cNvSpPr txBox="1">
            <a:spLocks noGrp="1"/>
          </p:cNvSpPr>
          <p:nvPr>
            <p:ph type="title"/>
          </p:nvPr>
        </p:nvSpPr>
        <p:spPr>
          <a:xfrm>
            <a:off x="420187" y="1203598"/>
            <a:ext cx="2783661" cy="9125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600"/>
              <a:buFont typeface="Open Sans"/>
              <a:buNone/>
            </a:pPr>
            <a:r>
              <a:rPr lang="hi-IN" sz="3600" b="1">
                <a:solidFill>
                  <a:srgbClr val="FF0000"/>
                </a:solidFill>
              </a:rPr>
              <a:t>तकनीकी खतरे</a:t>
            </a:r>
            <a:endParaRPr sz="3600" b="1">
              <a:solidFill>
                <a:srgbClr val="FF0000"/>
              </a:solidFill>
            </a:endParaRPr>
          </a:p>
        </p:txBody>
      </p:sp>
      <p:sp>
        <p:nvSpPr>
          <p:cNvPr id="161" name="Google Shape;161;p21"/>
          <p:cNvSpPr txBox="1">
            <a:spLocks noGrp="1"/>
          </p:cNvSpPr>
          <p:nvPr>
            <p:ph type="body" idx="1"/>
          </p:nvPr>
        </p:nvSpPr>
        <p:spPr>
          <a:xfrm>
            <a:off x="4618757" y="1059582"/>
            <a:ext cx="3193603" cy="3672408"/>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1900"/>
              <a:buChar char="•"/>
            </a:pPr>
            <a:r>
              <a:rPr lang="hi-IN" sz="1900"/>
              <a:t>औद्योगिक प्रदूषण</a:t>
            </a:r>
            <a:br>
              <a:rPr lang="hi-IN" sz="1900"/>
            </a:br>
            <a:r>
              <a:rPr lang="hi-IN" sz="1900"/>
              <a:t>बांध का टूटना </a:t>
            </a:r>
            <a:br>
              <a:rPr lang="hi-IN" sz="1900"/>
            </a:br>
            <a:r>
              <a:rPr lang="hi-IN" sz="1900"/>
              <a:t>परिवहन दुर्घटना</a:t>
            </a:r>
            <a:br>
              <a:rPr lang="hi-IN" sz="1900"/>
            </a:br>
            <a:r>
              <a:rPr lang="hi-IN" sz="1900"/>
              <a:t>आग दुर्घटना</a:t>
            </a:r>
            <a:br>
              <a:rPr lang="hi-IN" sz="1900"/>
            </a:br>
            <a:r>
              <a:rPr lang="hi-IN" sz="1900"/>
              <a:t>रासायनिक रिसाव</a:t>
            </a:r>
            <a:br>
              <a:rPr lang="hi-IN" sz="1900"/>
            </a:br>
            <a:r>
              <a:rPr lang="hi-IN" sz="1900"/>
              <a:t>उड़ान दुर्घटना</a:t>
            </a:r>
            <a:br>
              <a:rPr lang="hi-IN" sz="1900"/>
            </a:br>
            <a:r>
              <a:rPr lang="hi-IN" sz="1900"/>
              <a:t>फैक्टरी विस्फोट</a:t>
            </a:r>
            <a:endParaRPr sz="1900"/>
          </a:p>
        </p:txBody>
      </p:sp>
      <p:pic>
        <p:nvPicPr>
          <p:cNvPr id="162" name="Google Shape;162;p21" descr="C:\Users\Acer\Downloads\WhatsApp Image 2025-09-04 at 17.24.38 (1).jpeg"/>
          <p:cNvPicPr preferRelativeResize="0"/>
          <p:nvPr/>
        </p:nvPicPr>
        <p:blipFill rotWithShape="1">
          <a:blip r:embed="rId3">
            <a:alphaModFix/>
          </a:blip>
          <a:srcRect/>
          <a:stretch/>
        </p:blipFill>
        <p:spPr>
          <a:xfrm>
            <a:off x="107504" y="240756"/>
            <a:ext cx="720080" cy="602801"/>
          </a:xfrm>
          <a:prstGeom prst="rect">
            <a:avLst/>
          </a:prstGeom>
          <a:noFill/>
          <a:ln>
            <a:noFill/>
          </a:ln>
        </p:spPr>
      </p:pic>
      <p:pic>
        <p:nvPicPr>
          <p:cNvPr id="163" name="Google Shape;163;p21" descr="C:\Users\Acer\Downloads\WhatsApp Image 2025-09-04 at 17.24.38 (3).jpeg"/>
          <p:cNvPicPr preferRelativeResize="0"/>
          <p:nvPr/>
        </p:nvPicPr>
        <p:blipFill rotWithShape="1">
          <a:blip r:embed="rId4">
            <a:alphaModFix/>
          </a:blip>
          <a:srcRect/>
          <a:stretch/>
        </p:blipFill>
        <p:spPr>
          <a:xfrm>
            <a:off x="8181074" y="240757"/>
            <a:ext cx="720080" cy="6028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On-screen Show (16:9)</PresentationFormat>
  <Paragraphs>79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 Narrow</vt:lpstr>
      <vt:lpstr>Open Sans</vt:lpstr>
      <vt:lpstr>Arial</vt:lpstr>
      <vt:lpstr>Calibri</vt:lpstr>
      <vt:lpstr>Office Theme</vt:lpstr>
      <vt:lpstr>PowerPoint Presentation</vt:lpstr>
      <vt:lpstr>उद्देश्य</vt:lpstr>
      <vt:lpstr>उद्देश्य</vt:lpstr>
      <vt:lpstr>खतरा</vt:lpstr>
      <vt:lpstr>आपदा</vt:lpstr>
      <vt:lpstr>सामान्य खतरे</vt:lpstr>
      <vt:lpstr>सामान्य खतरे</vt:lpstr>
      <vt:lpstr>जैविक खतरों</vt:lpstr>
      <vt:lpstr>तकनीकी खतरे</vt:lpstr>
      <vt:lpstr>नागरिक राजनीतिक खतरे</vt:lpstr>
      <vt:lpstr>खतरों/आपदा के  प्रकार और इसके परिणाम</vt:lpstr>
      <vt:lpstr>सामुदायिक उत्तरदाता</vt:lpstr>
      <vt:lpstr>सामुदायिक उत्तरदाता</vt:lpstr>
      <vt:lpstr>भूमिका,  जिम्मेदारियां और सीमाएं</vt:lpstr>
      <vt:lpstr>भूमिका, जिम्मेदारियां और सीमाएं</vt:lpstr>
      <vt:lpstr>भूमिकाएं, जिम्मेदारियां और सीमाएं</vt:lpstr>
      <vt:lpstr>अन्य भूमिकाएँ</vt:lpstr>
      <vt:lpstr>सीमाएं</vt:lpstr>
      <vt:lpstr>देखभाल का दायरा</vt:lpstr>
      <vt:lpstr>दस्ते की संरचना</vt:lpstr>
      <vt:lpstr>दस्ते की संरचना </vt:lpstr>
      <vt:lpstr>निजी सुरक्षा उपकरण</vt:lpstr>
      <vt:lpstr>समीक्षा</vt:lpstr>
      <vt:lpstr>समीक्षा </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6</cp:revision>
  <dcterms:modified xsi:type="dcterms:W3CDTF">2025-12-18T07:38:37Z</dcterms:modified>
</cp:coreProperties>
</file>