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3" r:id="rId48"/>
    <p:sldId id="304"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Open Sans" panose="020B0604020202020204" charset="0"/>
      <p:regular r:id="rId55"/>
      <p:bold r:id="rId56"/>
      <p:italic r:id="rId57"/>
      <p:boldItalic r:id="rId58"/>
    </p:embeddedFont>
    <p:embeddedFont>
      <p:font typeface="Tahoma" panose="020B0604030504040204" pitchFamily="3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ay Singh Malsuni" userId="1e73c6accaed8fe2" providerId="LiveId" clId="{91984A41-D661-48EA-BA9D-2D0B4FBEEB62}"/>
    <pc:docChg chg="custSel modSld">
      <pc:chgData name="Sanjay Singh Malsuni" userId="1e73c6accaed8fe2" providerId="LiveId" clId="{91984A41-D661-48EA-BA9D-2D0B4FBEEB62}" dt="2025-11-24T08:33:49.961" v="8" actId="14100"/>
      <pc:docMkLst>
        <pc:docMk/>
      </pc:docMkLst>
      <pc:sldChg chg="modSp mod">
        <pc:chgData name="Sanjay Singh Malsuni" userId="1e73c6accaed8fe2" providerId="LiveId" clId="{91984A41-D661-48EA-BA9D-2D0B4FBEEB62}" dt="2025-11-24T08:28:33.212" v="3" actId="14100"/>
        <pc:sldMkLst>
          <pc:docMk/>
          <pc:sldMk cId="0" sldId="271"/>
        </pc:sldMkLst>
        <pc:spChg chg="mod">
          <ac:chgData name="Sanjay Singh Malsuni" userId="1e73c6accaed8fe2" providerId="LiveId" clId="{91984A41-D661-48EA-BA9D-2D0B4FBEEB62}" dt="2025-11-24T08:28:33.212" v="3" actId="14100"/>
          <ac:spMkLst>
            <pc:docMk/>
            <pc:sldMk cId="0" sldId="271"/>
            <ac:spMk id="228" creationId="{00000000-0000-0000-0000-000000000000}"/>
          </ac:spMkLst>
        </pc:spChg>
      </pc:sldChg>
      <pc:sldChg chg="modSp mod">
        <pc:chgData name="Sanjay Singh Malsuni" userId="1e73c6accaed8fe2" providerId="LiveId" clId="{91984A41-D661-48EA-BA9D-2D0B4FBEEB62}" dt="2025-11-24T08:33:49.961" v="8" actId="14100"/>
        <pc:sldMkLst>
          <pc:docMk/>
          <pc:sldMk cId="0" sldId="293"/>
        </pc:sldMkLst>
        <pc:spChg chg="mod">
          <ac:chgData name="Sanjay Singh Malsuni" userId="1e73c6accaed8fe2" providerId="LiveId" clId="{91984A41-D661-48EA-BA9D-2D0B4FBEEB62}" dt="2025-11-24T08:33:49.961" v="8" actId="14100"/>
          <ac:spMkLst>
            <pc:docMk/>
            <pc:sldMk cId="0" sldId="293"/>
            <ac:spMk id="456" creationId="{00000000-0000-0000-0000-000000000000}"/>
          </ac:spMkLst>
        </pc:spChg>
      </pc:sldChg>
      <pc:sldChg chg="modSp mod">
        <pc:chgData name="Sanjay Singh Malsuni" userId="1e73c6accaed8fe2" providerId="LiveId" clId="{91984A41-D661-48EA-BA9D-2D0B4FBEEB62}" dt="2025-11-24T08:31:58.443" v="6" actId="14100"/>
        <pc:sldMkLst>
          <pc:docMk/>
          <pc:sldMk cId="0" sldId="296"/>
        </pc:sldMkLst>
        <pc:spChg chg="mod">
          <ac:chgData name="Sanjay Singh Malsuni" userId="1e73c6accaed8fe2" providerId="LiveId" clId="{91984A41-D661-48EA-BA9D-2D0B4FBEEB62}" dt="2025-11-24T08:31:58.443" v="6" actId="14100"/>
          <ac:spMkLst>
            <pc:docMk/>
            <pc:sldMk cId="0" sldId="296"/>
            <ac:spMk id="481" creationId="{00000000-0000-0000-0000-000000000000}"/>
          </ac:spMkLst>
        </pc:spChg>
      </pc:sldChg>
      <pc:sldChg chg="modSp mod">
        <pc:chgData name="Sanjay Singh Malsuni" userId="1e73c6accaed8fe2" providerId="LiveId" clId="{91984A41-D661-48EA-BA9D-2D0B4FBEEB62}" dt="2025-11-24T08:32:30.028" v="7" actId="14100"/>
        <pc:sldMkLst>
          <pc:docMk/>
          <pc:sldMk cId="0" sldId="297"/>
        </pc:sldMkLst>
        <pc:spChg chg="mod">
          <ac:chgData name="Sanjay Singh Malsuni" userId="1e73c6accaed8fe2" providerId="LiveId" clId="{91984A41-D661-48EA-BA9D-2D0B4FBEEB62}" dt="2025-11-24T08:32:30.028" v="7" actId="14100"/>
          <ac:spMkLst>
            <pc:docMk/>
            <pc:sldMk cId="0" sldId="297"/>
            <ac:spMk id="4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b="0">
                <a:solidFill>
                  <a:schemeClr val="dk1"/>
                </a:solidFill>
                <a:latin typeface="Times New Roman"/>
                <a:ea typeface="Times New Roman"/>
                <a:cs typeface="Times New Roman"/>
                <a:sym typeface="Times New Roman"/>
              </a:rPr>
              <a:pPr marL="0" lvl="0" indent="0" algn="r" rtl="0">
                <a:spcBef>
                  <a:spcPts val="0"/>
                </a:spcBef>
                <a:spcAft>
                  <a:spcPts val="0"/>
                </a:spcAft>
                <a:buNone/>
              </a:pPr>
              <a:t>15</a:t>
            </a:fld>
            <a:endParaRPr sz="1200" b="0">
              <a:solidFill>
                <a:schemeClr val="dk1"/>
              </a:solidFill>
              <a:latin typeface="Times New Roman"/>
              <a:ea typeface="Times New Roman"/>
              <a:cs typeface="Times New Roman"/>
              <a:sym typeface="Times New Roman"/>
            </a:endParaRPr>
          </a:p>
        </p:txBody>
      </p:sp>
      <p:sp>
        <p:nvSpPr>
          <p:cNvPr id="216" name="Google Shape;216;p15:notes"/>
          <p:cNvSpPr>
            <a:spLocks noGrp="1" noRot="1" noChangeAspect="1"/>
          </p:cNvSpPr>
          <p:nvPr>
            <p:ph type="sldImg" idx="2"/>
          </p:nvPr>
        </p:nvSpPr>
        <p:spPr>
          <a:xfrm>
            <a:off x="546100" y="76200"/>
            <a:ext cx="5689600" cy="3200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15:notes"/>
          <p:cNvSpPr txBox="1">
            <a:spLocks noGrp="1"/>
          </p:cNvSpPr>
          <p:nvPr>
            <p:ph type="body" idx="1"/>
          </p:nvPr>
        </p:nvSpPr>
        <p:spPr>
          <a:xfrm>
            <a:off x="304800" y="3276600"/>
            <a:ext cx="6172200" cy="586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Font typeface="Calibri"/>
              <a:buNone/>
            </a:pPr>
            <a:endParaRPr sz="2600" b="1">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b="0">
                <a:solidFill>
                  <a:schemeClr val="dk1"/>
                </a:solidFill>
                <a:latin typeface="Times New Roman"/>
                <a:ea typeface="Times New Roman"/>
                <a:cs typeface="Times New Roman"/>
                <a:sym typeface="Times New Roman"/>
              </a:rPr>
              <a:pPr marL="0" lvl="0" indent="0" algn="r" rtl="0">
                <a:spcBef>
                  <a:spcPts val="0"/>
                </a:spcBef>
                <a:spcAft>
                  <a:spcPts val="0"/>
                </a:spcAft>
                <a:buNone/>
              </a:pPr>
              <a:t>17</a:t>
            </a:fld>
            <a:endParaRPr sz="1200" b="0">
              <a:solidFill>
                <a:schemeClr val="dk1"/>
              </a:solidFill>
              <a:latin typeface="Times New Roman"/>
              <a:ea typeface="Times New Roman"/>
              <a:cs typeface="Times New Roman"/>
              <a:sym typeface="Times New Roman"/>
            </a:endParaRPr>
          </a:p>
        </p:txBody>
      </p:sp>
      <p:sp>
        <p:nvSpPr>
          <p:cNvPr id="233" name="Google Shape;233;p17:notes"/>
          <p:cNvSpPr>
            <a:spLocks noGrp="1" noRot="1" noChangeAspect="1"/>
          </p:cNvSpPr>
          <p:nvPr>
            <p:ph type="sldImg" idx="2"/>
          </p:nvPr>
        </p:nvSpPr>
        <p:spPr>
          <a:xfrm>
            <a:off x="635000" y="228600"/>
            <a:ext cx="5283200" cy="29718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17:notes"/>
          <p:cNvSpPr txBox="1">
            <a:spLocks noGrp="1"/>
          </p:cNvSpPr>
          <p:nvPr>
            <p:ph type="body" idx="1"/>
          </p:nvPr>
        </p:nvSpPr>
        <p:spPr>
          <a:xfrm>
            <a:off x="457200" y="3352800"/>
            <a:ext cx="6172200" cy="556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b="1">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b="0">
                <a:solidFill>
                  <a:schemeClr val="dk1"/>
                </a:solidFill>
                <a:latin typeface="Times New Roman"/>
                <a:ea typeface="Times New Roman"/>
                <a:cs typeface="Times New Roman"/>
                <a:sym typeface="Times New Roman"/>
              </a:rPr>
              <a:pPr marL="0" lvl="0" indent="0" algn="r" rtl="0">
                <a:spcBef>
                  <a:spcPts val="0"/>
                </a:spcBef>
                <a:spcAft>
                  <a:spcPts val="0"/>
                </a:spcAft>
                <a:buNone/>
              </a:pPr>
              <a:t>19</a:t>
            </a:fld>
            <a:endParaRPr sz="1200" b="0">
              <a:solidFill>
                <a:schemeClr val="dk1"/>
              </a:solidFill>
              <a:latin typeface="Times New Roman"/>
              <a:ea typeface="Times New Roman"/>
              <a:cs typeface="Times New Roman"/>
              <a:sym typeface="Times New Roman"/>
            </a:endParaRPr>
          </a:p>
        </p:txBody>
      </p:sp>
      <p:sp>
        <p:nvSpPr>
          <p:cNvPr id="250" name="Google Shape;250;p19:notes"/>
          <p:cNvSpPr>
            <a:spLocks noGrp="1" noRot="1" noChangeAspect="1"/>
          </p:cNvSpPr>
          <p:nvPr>
            <p:ph type="sldImg" idx="2"/>
          </p:nvPr>
        </p:nvSpPr>
        <p:spPr>
          <a:xfrm>
            <a:off x="635000" y="228600"/>
            <a:ext cx="5283200" cy="29718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9:notes"/>
          <p:cNvSpPr txBox="1">
            <a:spLocks noGrp="1"/>
          </p:cNvSpPr>
          <p:nvPr>
            <p:ph type="body" idx="1"/>
          </p:nvPr>
        </p:nvSpPr>
        <p:spPr>
          <a:xfrm>
            <a:off x="457200" y="3352800"/>
            <a:ext cx="6172200" cy="556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800" b="1">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b="0">
                <a:solidFill>
                  <a:schemeClr val="dk1"/>
                </a:solidFill>
                <a:latin typeface="Times New Roman"/>
                <a:ea typeface="Times New Roman"/>
                <a:cs typeface="Times New Roman"/>
                <a:sym typeface="Times New Roman"/>
              </a:rPr>
              <a:pPr marL="0" lvl="0" indent="0" algn="r" rtl="0">
                <a:spcBef>
                  <a:spcPts val="0"/>
                </a:spcBef>
                <a:spcAft>
                  <a:spcPts val="0"/>
                </a:spcAft>
                <a:buNone/>
              </a:pPr>
              <a:t>20</a:t>
            </a:fld>
            <a:endParaRPr sz="1200" b="0">
              <a:solidFill>
                <a:schemeClr val="dk1"/>
              </a:solidFill>
              <a:latin typeface="Times New Roman"/>
              <a:ea typeface="Times New Roman"/>
              <a:cs typeface="Times New Roman"/>
              <a:sym typeface="Times New Roman"/>
            </a:endParaRPr>
          </a:p>
        </p:txBody>
      </p:sp>
      <p:sp>
        <p:nvSpPr>
          <p:cNvPr id="258" name="Google Shape;2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20:notes"/>
          <p:cNvSpPr txBox="1">
            <a:spLocks noGrp="1"/>
          </p:cNvSpPr>
          <p:nvPr>
            <p:ph type="body" idx="1"/>
          </p:nvPr>
        </p:nvSpPr>
        <p:spPr>
          <a:xfrm>
            <a:off x="685800" y="4572000"/>
            <a:ext cx="5486400" cy="35052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800"/>
              <a:buFont typeface="Tahoma"/>
              <a:buChar char="•"/>
            </a:pPr>
            <a:r>
              <a:rPr lang="hi-IN" sz="2800" b="1">
                <a:latin typeface="Tahoma"/>
                <a:ea typeface="Tahoma"/>
                <a:cs typeface="Tahoma"/>
                <a:sym typeface="Tahoma"/>
              </a:rPr>
              <a:t>Calm the patient down to slow down blood circulation and retard the spread of venom.</a:t>
            </a:r>
            <a:endParaRPr/>
          </a:p>
          <a:p>
            <a:pPr marL="457200" lvl="0" indent="-457200" algn="l" rtl="0">
              <a:spcBef>
                <a:spcPts val="0"/>
              </a:spcBef>
              <a:spcAft>
                <a:spcPts val="0"/>
              </a:spcAft>
              <a:buClr>
                <a:schemeClr val="dk1"/>
              </a:buClr>
              <a:buSzPts val="2800"/>
              <a:buFont typeface="Tahoma"/>
              <a:buChar char="•"/>
            </a:pPr>
            <a:r>
              <a:rPr lang="hi-IN" sz="2800" b="1">
                <a:latin typeface="Tahoma"/>
                <a:ea typeface="Tahoma"/>
                <a:cs typeface="Tahoma"/>
                <a:sym typeface="Tahoma"/>
              </a:rPr>
              <a:t>Have the victim lie down with the affected limb lower than the heart.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b="0">
                <a:solidFill>
                  <a:schemeClr val="dk1"/>
                </a:solidFill>
                <a:latin typeface="Times New Roman"/>
                <a:ea typeface="Times New Roman"/>
                <a:cs typeface="Times New Roman"/>
                <a:sym typeface="Times New Roman"/>
              </a:rPr>
              <a:pPr marL="0" lvl="0" indent="0" algn="r" rtl="0">
                <a:spcBef>
                  <a:spcPts val="0"/>
                </a:spcBef>
                <a:spcAft>
                  <a:spcPts val="0"/>
                </a:spcAft>
                <a:buNone/>
              </a:pPr>
              <a:t>21</a:t>
            </a:fld>
            <a:endParaRPr sz="1200" b="0">
              <a:solidFill>
                <a:schemeClr val="dk1"/>
              </a:solidFill>
              <a:latin typeface="Times New Roman"/>
              <a:ea typeface="Times New Roman"/>
              <a:cs typeface="Times New Roman"/>
              <a:sym typeface="Times New Roman"/>
            </a:endParaRPr>
          </a:p>
        </p:txBody>
      </p:sp>
      <p:sp>
        <p:nvSpPr>
          <p:cNvPr id="267" name="Google Shape;2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b="0">
                <a:solidFill>
                  <a:schemeClr val="dk1"/>
                </a:solidFill>
                <a:latin typeface="Times New Roman"/>
                <a:ea typeface="Times New Roman"/>
                <a:cs typeface="Times New Roman"/>
                <a:sym typeface="Times New Roman"/>
              </a:rPr>
              <a:pPr marL="0" lvl="0" indent="0" algn="r" rtl="0">
                <a:spcBef>
                  <a:spcPts val="0"/>
                </a:spcBef>
                <a:spcAft>
                  <a:spcPts val="0"/>
                </a:spcAft>
                <a:buNone/>
              </a:pPr>
              <a:t>3</a:t>
            </a:fld>
            <a:endParaRPr sz="1200" b="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b="0">
                <a:solidFill>
                  <a:schemeClr val="dk1"/>
                </a:solidFill>
                <a:latin typeface="Times New Roman"/>
                <a:ea typeface="Times New Roman"/>
                <a:cs typeface="Times New Roman"/>
                <a:sym typeface="Times New Roman"/>
              </a:rPr>
              <a:pPr marL="0" lvl="0" indent="0" algn="r" rtl="0">
                <a:spcBef>
                  <a:spcPts val="0"/>
                </a:spcBef>
                <a:spcAft>
                  <a:spcPts val="0"/>
                </a:spcAft>
                <a:buNone/>
              </a:pPr>
              <a:t>7</a:t>
            </a:fld>
            <a:endParaRPr sz="1200" b="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a:spLocks noGrp="1"/>
          </p:cNvSpPr>
          <p:nvPr>
            <p:ph type="pic" idx="2"/>
          </p:nvPr>
        </p:nvSpPr>
        <p:spPr>
          <a:xfrm>
            <a:off x="5183188" y="987425"/>
            <a:ext cx="6172200" cy="4873625"/>
          </a:xfrm>
          <a:prstGeom prst="rect">
            <a:avLst/>
          </a:prstGeom>
          <a:noFill/>
          <a:ln>
            <a:noFill/>
          </a:ln>
        </p:spPr>
      </p:sp>
      <p:sp>
        <p:nvSpPr>
          <p:cNvPr id="83" name="Google Shape;83;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 name="Google Shape;18;p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 name="Google Shape;19;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4149260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312435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3912662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1050006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280287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54075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1304959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2638697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2797437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2657622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397903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97600" y="1981200"/>
            <a:ext cx="508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97600" y="1981200"/>
            <a:ext cx="5080000"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6197600" y="4114800"/>
            <a:ext cx="5080000"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
              <a:pPr marL="0" lvl="0" indent="0" algn="r" rtl="0">
                <a:spcBef>
                  <a:spcPts val="0"/>
                </a:spcBef>
                <a:spcAft>
                  <a:spcPts val="0"/>
                </a:spcAft>
                <a:buNone/>
              </a:pPr>
              <a:t>‹#›</a:t>
            </a:fld>
            <a:endParaRPr/>
          </a:p>
        </p:txBody>
      </p:sp>
    </p:spTree>
    <p:extLst>
      <p:ext uri="{BB962C8B-B14F-4D97-AF65-F5344CB8AC3E}">
        <p14:creationId xmlns:p14="http://schemas.microsoft.com/office/powerpoint/2010/main" val="1281270193"/>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5"/>
          <p:cNvSpPr txBox="1"/>
          <p:nvPr/>
        </p:nvSpPr>
        <p:spPr>
          <a:xfrm>
            <a:off x="1661309" y="1244922"/>
            <a:ext cx="9217024"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6000" u="sng" dirty="0">
                <a:solidFill>
                  <a:srgbClr val="FF0000"/>
                </a:solidFill>
                <a:latin typeface="Calibri"/>
                <a:ea typeface="Calibri"/>
                <a:cs typeface="Calibri"/>
                <a:sym typeface="Calibri"/>
              </a:rPr>
              <a:t>Lesson-10</a:t>
            </a:r>
          </a:p>
          <a:p>
            <a:pPr marL="0" marR="0" lvl="0" indent="0" algn="ctr" rtl="0">
              <a:spcBef>
                <a:spcPts val="0"/>
              </a:spcBef>
              <a:spcAft>
                <a:spcPts val="0"/>
              </a:spcAft>
              <a:buNone/>
            </a:pPr>
            <a:r>
              <a:rPr lang="hi-IN" sz="6000" u="sng" dirty="0">
                <a:solidFill>
                  <a:srgbClr val="FF0000"/>
                </a:solidFill>
                <a:latin typeface="Calibri"/>
                <a:ea typeface="Calibri"/>
                <a:cs typeface="Calibri"/>
                <a:sym typeface="Calibri"/>
              </a:rPr>
              <a:t>साँप के काटने या पर्यावरणीय आपात स्थिति</a:t>
            </a:r>
            <a:br>
              <a:rPr lang="hi-IN" sz="6000" b="1" u="sng" dirty="0">
                <a:solidFill>
                  <a:srgbClr val="FF0000"/>
                </a:solidFill>
                <a:latin typeface="Calibri"/>
                <a:ea typeface="Calibri"/>
                <a:cs typeface="Calibri"/>
                <a:sym typeface="Calibri"/>
              </a:rPr>
            </a:br>
            <a:endParaRPr sz="6000" u="sng" dirty="0">
              <a:solidFill>
                <a:schemeClr val="dk1"/>
              </a:solidFill>
              <a:latin typeface="Arial"/>
              <a:ea typeface="Arial"/>
              <a:cs typeface="Arial"/>
              <a:sym typeface="Arial"/>
            </a:endParaRPr>
          </a:p>
        </p:txBody>
      </p:sp>
      <p:pic>
        <p:nvPicPr>
          <p:cNvPr id="105" name="Google Shape;105;p15"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06" name="Google Shape;106;p15"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graphicFrame>
        <p:nvGraphicFramePr>
          <p:cNvPr id="2" name="Table 1">
            <a:extLst>
              <a:ext uri="{FF2B5EF4-FFF2-40B4-BE49-F238E27FC236}">
                <a16:creationId xmlns:a16="http://schemas.microsoft.com/office/drawing/2014/main" id="{E60C8486-ED3F-4F69-8FF8-275377753A73}"/>
              </a:ext>
            </a:extLst>
          </p:cNvPr>
          <p:cNvGraphicFramePr>
            <a:graphicFrameLocks noGrp="1"/>
          </p:cNvGraphicFramePr>
          <p:nvPr>
            <p:extLst>
              <p:ext uri="{D42A27DB-BD31-4B8C-83A1-F6EECF244321}">
                <p14:modId xmlns:p14="http://schemas.microsoft.com/office/powerpoint/2010/main" val="1417248694"/>
              </p:ext>
            </p:extLst>
          </p:nvPr>
        </p:nvGraphicFramePr>
        <p:xfrm>
          <a:off x="6803994" y="5726815"/>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body" idx="1"/>
          </p:nvPr>
        </p:nvSpPr>
        <p:spPr>
          <a:xfrm>
            <a:off x="5591944" y="0"/>
            <a:ext cx="6600056" cy="6858000"/>
          </a:xfrm>
          <a:prstGeom prst="rect">
            <a:avLst/>
          </a:prstGeom>
          <a:solidFill>
            <a:srgbClr val="D8E2F3"/>
          </a:solidFill>
          <a:ln>
            <a:noFill/>
          </a:ln>
        </p:spPr>
        <p:txBody>
          <a:bodyPr spcFirstLastPara="1" wrap="square" lIns="91425" tIns="45700" rIns="91425" bIns="45700" anchor="t" anchorCtr="0">
            <a:normAutofit/>
          </a:bodyPr>
          <a:lstStyle/>
          <a:p>
            <a:pPr marL="1138238" lvl="0" indent="-839788" algn="just" rtl="0">
              <a:lnSpc>
                <a:spcPct val="90000"/>
              </a:lnSpc>
              <a:spcBef>
                <a:spcPts val="0"/>
              </a:spcBef>
              <a:spcAft>
                <a:spcPts val="0"/>
              </a:spcAft>
              <a:buClr>
                <a:schemeClr val="dk1"/>
              </a:buClr>
              <a:buSzPts val="2800"/>
              <a:buNone/>
            </a:pPr>
            <a:endParaRPr>
              <a:solidFill>
                <a:schemeClr val="dk1"/>
              </a:solidFill>
              <a:latin typeface="Arial"/>
              <a:ea typeface="Arial"/>
              <a:cs typeface="Arial"/>
              <a:sym typeface="Arial"/>
            </a:endParaRPr>
          </a:p>
          <a:p>
            <a:pPr marL="914400" lvl="0" indent="-71120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914400" lvl="0" indent="-71120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914400" lvl="0" indent="-71120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914400" lvl="0" indent="-863600" algn="just" rtl="0">
              <a:lnSpc>
                <a:spcPct val="90000"/>
              </a:lnSpc>
              <a:spcBef>
                <a:spcPts val="1000"/>
              </a:spcBef>
              <a:spcAft>
                <a:spcPts val="0"/>
              </a:spcAft>
              <a:buClr>
                <a:schemeClr val="dk1"/>
              </a:buClr>
              <a:buSzPts val="2800"/>
              <a:buChar char="•"/>
            </a:pPr>
            <a:r>
              <a:rPr lang="hi-IN"/>
              <a:t>यह फ़ारोस या सॉ स्केल्ड वाइपर है। </a:t>
            </a:r>
            <a:r>
              <a:rPr lang="hi-IN" sz="2400"/>
              <a:t>शरीर पर सफ़ेद घेरे जैसे निशान और सिर पर तीर या पक्षी के पैरों के निशान होते है I </a:t>
            </a:r>
            <a:endParaRPr/>
          </a:p>
          <a:p>
            <a:pPr marL="50800" lvl="0" indent="0" algn="just"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400"/>
              <a:buChar char="•"/>
            </a:pPr>
            <a:r>
              <a:rPr lang="hi-IN" sz="2400"/>
              <a:t>         यह एक छोटा सा वाइपर है जो पूरे भारत में                 पाया जाता है।</a:t>
            </a:r>
            <a:endParaRPr/>
          </a:p>
          <a:p>
            <a:pPr marL="228600" lvl="0" indent="-7620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914400" lvl="0" indent="-863600" algn="just" rtl="0">
              <a:lnSpc>
                <a:spcPct val="90000"/>
              </a:lnSpc>
              <a:spcBef>
                <a:spcPts val="1000"/>
              </a:spcBef>
              <a:spcAft>
                <a:spcPts val="0"/>
              </a:spcAft>
              <a:buClr>
                <a:schemeClr val="dk1"/>
              </a:buClr>
              <a:buSzPts val="2400"/>
              <a:buChar char="•"/>
            </a:pPr>
            <a:r>
              <a:rPr lang="hi-IN" sz="2400"/>
              <a:t>यह पश्चिमी भारत में किसी भी अन्य भाग की तुलना में अधिक मात्रा में पाया जाता है। सूखी झाड़ियों या रेगिस्तान को पसंद करता है।</a:t>
            </a:r>
            <a:endParaRPr sz="2400"/>
          </a:p>
        </p:txBody>
      </p:sp>
      <p:pic>
        <p:nvPicPr>
          <p:cNvPr id="176" name="Google Shape;176;p24"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77" name="Google Shape;177;p24"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
        <p:nvSpPr>
          <p:cNvPr id="178" name="Google Shape;178;p24"/>
          <p:cNvSpPr txBox="1"/>
          <p:nvPr/>
        </p:nvSpPr>
        <p:spPr>
          <a:xfrm>
            <a:off x="401452" y="2636912"/>
            <a:ext cx="49744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3600" b="1">
                <a:solidFill>
                  <a:srgbClr val="FF0000"/>
                </a:solidFill>
                <a:latin typeface="Calibri"/>
                <a:ea typeface="Calibri"/>
                <a:cs typeface="Calibri"/>
                <a:sym typeface="Calibri"/>
              </a:rPr>
              <a:t>फेरस (सॉ स्केल्ड वाइपर)</a:t>
            </a:r>
            <a:endParaRPr sz="3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5"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84" name="Google Shape;184;p25"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
        <p:nvSpPr>
          <p:cNvPr id="185" name="Google Shape;185;p25"/>
          <p:cNvSpPr txBox="1"/>
          <p:nvPr/>
        </p:nvSpPr>
        <p:spPr>
          <a:xfrm>
            <a:off x="1703512" y="2348880"/>
            <a:ext cx="33123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3600" b="1">
                <a:solidFill>
                  <a:srgbClr val="FF0000"/>
                </a:solidFill>
                <a:latin typeface="Calibri"/>
                <a:ea typeface="Calibri"/>
                <a:cs typeface="Calibri"/>
                <a:sym typeface="Calibri"/>
              </a:rPr>
              <a:t>रस्सेल वाइपर</a:t>
            </a:r>
            <a:endParaRPr sz="3600">
              <a:solidFill>
                <a:schemeClr val="dk1"/>
              </a:solidFill>
              <a:latin typeface="Calibri"/>
              <a:ea typeface="Calibri"/>
              <a:cs typeface="Calibri"/>
              <a:sym typeface="Calibri"/>
            </a:endParaRPr>
          </a:p>
        </p:txBody>
      </p:sp>
      <p:sp>
        <p:nvSpPr>
          <p:cNvPr id="186" name="Google Shape;186;p25"/>
          <p:cNvSpPr txBox="1"/>
          <p:nvPr/>
        </p:nvSpPr>
        <p:spPr>
          <a:xfrm>
            <a:off x="5680037" y="2721684"/>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25"/>
          <p:cNvSpPr txBox="1"/>
          <p:nvPr/>
        </p:nvSpPr>
        <p:spPr>
          <a:xfrm>
            <a:off x="6240017" y="764704"/>
            <a:ext cx="6096000" cy="5078313"/>
          </a:xfrm>
          <a:prstGeom prst="rect">
            <a:avLst/>
          </a:prstGeom>
          <a:noFill/>
          <a:ln>
            <a:noFill/>
          </a:ln>
        </p:spPr>
        <p:txBody>
          <a:bodyPr spcFirstLastPara="1" wrap="square" lIns="91425" tIns="45700" rIns="91425" bIns="45700" anchor="t" anchorCtr="0">
            <a:spAutoFit/>
          </a:bodyPr>
          <a:lstStyle/>
          <a:p>
            <a:pPr marL="465138" marR="0" lvl="0" indent="-338138" algn="just" rtl="0">
              <a:lnSpc>
                <a:spcPct val="9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465138" marR="0" lvl="0" indent="-338138" algn="just" rtl="0">
              <a:lnSpc>
                <a:spcPct val="9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465138" marR="0" lvl="0" indent="-338138" algn="just" rtl="0">
              <a:lnSpc>
                <a:spcPct val="9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यह रसेल वाइपर है। यह एक बड़ा, ठिगना, आधा से दो मीटर लंबा और छोटी पूंछ वाला साँप है।</a:t>
            </a:r>
            <a:r>
              <a:rPr lang="hi-IN" sz="2000">
                <a:solidFill>
                  <a:schemeClr val="dk1"/>
                </a:solidFill>
                <a:latin typeface="Arial"/>
                <a:ea typeface="Arial"/>
                <a:cs typeface="Arial"/>
                <a:sym typeface="Arial"/>
              </a:rPr>
              <a:t> </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इसकी पीठ पर उल्टे V आकार के काले धब्बे भी हैं।</a:t>
            </a:r>
            <a:endParaRPr sz="2000">
              <a:solidFill>
                <a:schemeClr val="dk1"/>
              </a:solidFill>
              <a:latin typeface="Calibri"/>
              <a:ea typeface="Calibri"/>
              <a:cs typeface="Calibri"/>
              <a:sym typeface="Calibri"/>
            </a:endParaRPr>
          </a:p>
          <a:p>
            <a:pPr marL="465138" marR="0" lvl="0" indent="-338138" algn="l" rtl="0">
              <a:lnSpc>
                <a:spcPct val="9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465138" marR="0" lvl="0" indent="-465138" algn="l" rtl="0">
              <a:lnSpc>
                <a:spcPct val="9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इसकी फुफकार सबसे तेज़ होती है और इसके नुकीले दाँत सबसे बड़े होते हैं।</a:t>
            </a:r>
            <a:endParaRPr sz="2000">
              <a:solidFill>
                <a:schemeClr val="dk1"/>
              </a:solidFill>
              <a:latin typeface="Calibri"/>
              <a:ea typeface="Calibri"/>
              <a:cs typeface="Calibri"/>
              <a:sym typeface="Calibri"/>
            </a:endParaRPr>
          </a:p>
          <a:p>
            <a:pPr marL="342900" marR="0" lvl="0" indent="-215900" algn="l" rtl="0">
              <a:lnSpc>
                <a:spcPct val="9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यह खुले मैदान, खेती वाले खेतों और झाड़ीदार या घास वाली बंजर ज़मीनों को पसंद करता है।</a:t>
            </a:r>
            <a:endParaRPr sz="2000">
              <a:solidFill>
                <a:schemeClr val="dk1"/>
              </a:solidFill>
              <a:latin typeface="Calibri"/>
              <a:ea typeface="Calibri"/>
              <a:cs typeface="Calibri"/>
              <a:sym typeface="Calibri"/>
            </a:endParaRPr>
          </a:p>
          <a:p>
            <a:pPr marL="342900" marR="0" lvl="0" indent="-215900" algn="l" rtl="0">
              <a:lnSpc>
                <a:spcPct val="9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यह रात्रिचर और धीमी गति से चलने वाला होता है, लेकिन उत्तेजित होने पर आक्रामक और अपनी जगह पर डटा रहता है।</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188" name="Google Shape;188;p25"/>
          <p:cNvSpPr/>
          <p:nvPr/>
        </p:nvSpPr>
        <p:spPr>
          <a:xfrm>
            <a:off x="6240017" y="25722"/>
            <a:ext cx="5951984" cy="6832278"/>
          </a:xfrm>
          <a:prstGeom prst="rect">
            <a:avLst/>
          </a:prstGeom>
          <a:solidFill>
            <a:schemeClr val="accent1">
              <a:alpha val="17647"/>
            </a:schemeClr>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p:nvPr/>
        </p:nvSpPr>
        <p:spPr>
          <a:xfrm>
            <a:off x="5807968" y="116632"/>
            <a:ext cx="6408712" cy="6660285"/>
          </a:xfrm>
          <a:prstGeom prst="rect">
            <a:avLst/>
          </a:prstGeom>
          <a:solidFill>
            <a:srgbClr val="D8E2F3"/>
          </a:solid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None/>
            </a:pPr>
            <a:endParaRPr sz="4000">
              <a:solidFill>
                <a:schemeClr val="dk1"/>
              </a:solidFill>
              <a:latin typeface="Arial"/>
              <a:ea typeface="Arial"/>
              <a:cs typeface="Arial"/>
              <a:sym typeface="Arial"/>
            </a:endParaRPr>
          </a:p>
          <a:p>
            <a:pPr marL="569913" marR="0" lvl="0" indent="-569913" algn="just" rtl="0">
              <a:lnSpc>
                <a:spcPct val="150000"/>
              </a:lnSpc>
              <a:spcBef>
                <a:spcPts val="0"/>
              </a:spcBef>
              <a:spcAft>
                <a:spcPts val="0"/>
              </a:spcAft>
              <a:buNone/>
            </a:pPr>
            <a:r>
              <a:rPr lang="hi-IN" sz="4000">
                <a:solidFill>
                  <a:schemeClr val="dk1"/>
                </a:solidFill>
                <a:latin typeface="Arial"/>
                <a:ea typeface="Arial"/>
                <a:cs typeface="Arial"/>
                <a:sym typeface="Arial"/>
              </a:rPr>
              <a:t>  </a:t>
            </a:r>
            <a:endParaRPr/>
          </a:p>
          <a:p>
            <a:pPr marL="569913" marR="0" lvl="0" indent="-569913" algn="just" rtl="0">
              <a:lnSpc>
                <a:spcPct val="150000"/>
              </a:lnSpc>
              <a:spcBef>
                <a:spcPts val="0"/>
              </a:spcBef>
              <a:spcAft>
                <a:spcPts val="0"/>
              </a:spcAft>
              <a:buNone/>
            </a:pPr>
            <a:r>
              <a:rPr lang="hi-IN" sz="2800" b="1">
                <a:solidFill>
                  <a:schemeClr val="dk1"/>
                </a:solidFill>
                <a:latin typeface="Calibri"/>
                <a:ea typeface="Calibri"/>
                <a:cs typeface="Calibri"/>
                <a:sym typeface="Calibri"/>
              </a:rPr>
              <a:t>साँपों के काटने के ज़्यादातर मामले भारत के इन चार आम ज़हरीले साँपों से होते हैं:</a:t>
            </a:r>
            <a:endParaRPr sz="2800" b="1">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571500" marR="0" lvl="0" indent="-571500" algn="just" rtl="0">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भारतीय कोबरा,</a:t>
            </a:r>
            <a:endParaRPr/>
          </a:p>
          <a:p>
            <a:pPr marL="571500" marR="0" lvl="0" indent="-571500" algn="just" rtl="0">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सॉ स्केल्ड वाइपर और</a:t>
            </a:r>
            <a:endParaRPr/>
          </a:p>
          <a:p>
            <a:pPr marL="571500" marR="0" lvl="0" indent="-571500" algn="just" rtl="0">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सामान्य करैत,</a:t>
            </a:r>
            <a:endParaRPr/>
          </a:p>
          <a:p>
            <a:pPr marL="571500" marR="0" lvl="0" indent="-571500" algn="just" rtl="0">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रसेल वाइपर</a:t>
            </a:r>
            <a:endParaRPr sz="280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endParaRPr sz="3200">
              <a:solidFill>
                <a:schemeClr val="dk1"/>
              </a:solidFill>
              <a:latin typeface="Arial"/>
              <a:ea typeface="Arial"/>
              <a:cs typeface="Arial"/>
              <a:sym typeface="Arial"/>
            </a:endParaRPr>
          </a:p>
          <a:p>
            <a:pPr marL="0" marR="0" lvl="0" indent="0" algn="just" rtl="0">
              <a:lnSpc>
                <a:spcPct val="90000"/>
              </a:lnSpc>
              <a:spcBef>
                <a:spcPts val="0"/>
              </a:spcBef>
              <a:spcAft>
                <a:spcPts val="0"/>
              </a:spcAft>
              <a:buNone/>
            </a:pPr>
            <a:endParaRPr sz="4000">
              <a:solidFill>
                <a:schemeClr val="dk1"/>
              </a:solidFill>
              <a:latin typeface="Arial"/>
              <a:ea typeface="Arial"/>
              <a:cs typeface="Arial"/>
              <a:sym typeface="Arial"/>
            </a:endParaRPr>
          </a:p>
        </p:txBody>
      </p:sp>
      <p:pic>
        <p:nvPicPr>
          <p:cNvPr id="194" name="Google Shape;194;p26"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95" name="Google Shape;195;p26"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7"/>
          <p:cNvSpPr txBox="1">
            <a:spLocks noGrp="1"/>
          </p:cNvSpPr>
          <p:nvPr>
            <p:ph type="title"/>
          </p:nvPr>
        </p:nvSpPr>
        <p:spPr>
          <a:xfrm>
            <a:off x="695400" y="1844824"/>
            <a:ext cx="4355976" cy="2348880"/>
          </a:xfrm>
          <a:prstGeom prst="rect">
            <a:avLst/>
          </a:prstGeom>
          <a:gradFill>
            <a:gsLst>
              <a:gs pos="0">
                <a:srgbClr val="D8E2F3"/>
              </a:gs>
              <a:gs pos="39999">
                <a:srgbClr val="D8E2F3"/>
              </a:gs>
              <a:gs pos="70000">
                <a:srgbClr val="D8E2F3"/>
              </a:gs>
              <a:gs pos="88000">
                <a:srgbClr val="D8E2F3"/>
              </a:gs>
              <a:gs pos="100000">
                <a:srgbClr val="D8E2F3"/>
              </a:gs>
            </a:gsLst>
            <a:lin ang="5400000" scaled="0"/>
          </a:gra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विषैले एवं गैर-विषैले साँपों की विशेषताएँ</a:t>
            </a:r>
            <a:endParaRPr sz="4000" b="1">
              <a:solidFill>
                <a:srgbClr val="FF0000"/>
              </a:solidFill>
              <a:latin typeface="Arial"/>
              <a:ea typeface="Arial"/>
              <a:cs typeface="Arial"/>
              <a:sym typeface="Arial"/>
            </a:endParaRPr>
          </a:p>
        </p:txBody>
      </p:sp>
      <p:pic>
        <p:nvPicPr>
          <p:cNvPr id="202" name="Google Shape;202;p27"/>
          <p:cNvPicPr preferRelativeResize="0">
            <a:picLocks noGrp="1"/>
          </p:cNvPicPr>
          <p:nvPr>
            <p:ph type="body" idx="1"/>
          </p:nvPr>
        </p:nvPicPr>
        <p:blipFill rotWithShape="1">
          <a:blip r:embed="rId3">
            <a:alphaModFix/>
          </a:blip>
          <a:srcRect/>
          <a:stretch/>
        </p:blipFill>
        <p:spPr>
          <a:xfrm>
            <a:off x="6312024" y="1412776"/>
            <a:ext cx="4752528" cy="4680520"/>
          </a:xfrm>
          <a:prstGeom prst="rect">
            <a:avLst/>
          </a:prstGeom>
          <a:noFill/>
          <a:ln>
            <a:noFill/>
          </a:ln>
          <a:effectLst>
            <a:outerShdw dist="52363" dir="20757825" algn="ctr" rotWithShape="0">
              <a:srgbClr val="FF0000"/>
            </a:outerShdw>
          </a:effectLst>
        </p:spPr>
      </p:pic>
      <p:pic>
        <p:nvPicPr>
          <p:cNvPr id="203" name="Google Shape;203;p27"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204" name="Google Shape;204;p27"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28"/>
          <p:cNvSpPr txBox="1">
            <a:spLocks noGrp="1"/>
          </p:cNvSpPr>
          <p:nvPr>
            <p:ph type="title"/>
          </p:nvPr>
        </p:nvSpPr>
        <p:spPr>
          <a:xfrm>
            <a:off x="839416" y="2163688"/>
            <a:ext cx="4355976" cy="2057400"/>
          </a:xfrm>
          <a:prstGeom prst="rect">
            <a:avLst/>
          </a:prstGeom>
          <a:gradFill>
            <a:gsLst>
              <a:gs pos="0">
                <a:srgbClr val="D8E2F3"/>
              </a:gs>
              <a:gs pos="25000">
                <a:srgbClr val="D8E2F3"/>
              </a:gs>
              <a:gs pos="75000">
                <a:srgbClr val="D8E2F3"/>
              </a:gs>
              <a:gs pos="100000">
                <a:srgbClr val="D8E2F3"/>
              </a:gs>
            </a:gsLst>
            <a:lin ang="5400000" scaled="0"/>
          </a:gradFill>
          <a:ln w="9525" cap="flat" cmpd="sng">
            <a:solidFill>
              <a:srgbClr val="660066"/>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विषैले और गैर-विषैले फंग के चिन्ह अलग-अलग निशान</a:t>
            </a:r>
            <a:endParaRPr sz="4000" b="1">
              <a:solidFill>
                <a:srgbClr val="FF0000"/>
              </a:solidFill>
              <a:latin typeface="Arial"/>
              <a:ea typeface="Arial"/>
              <a:cs typeface="Arial"/>
              <a:sym typeface="Arial"/>
            </a:endParaRPr>
          </a:p>
        </p:txBody>
      </p:sp>
      <p:pic>
        <p:nvPicPr>
          <p:cNvPr id="211" name="Google Shape;211;p28"/>
          <p:cNvPicPr preferRelativeResize="0">
            <a:picLocks noGrp="1"/>
          </p:cNvPicPr>
          <p:nvPr>
            <p:ph type="body" idx="1"/>
          </p:nvPr>
        </p:nvPicPr>
        <p:blipFill rotWithShape="1">
          <a:blip r:embed="rId3">
            <a:alphaModFix/>
          </a:blip>
          <a:srcRect/>
          <a:stretch/>
        </p:blipFill>
        <p:spPr>
          <a:xfrm>
            <a:off x="6818337" y="2204864"/>
            <a:ext cx="4030191" cy="1886322"/>
          </a:xfrm>
          <a:prstGeom prst="rect">
            <a:avLst/>
          </a:prstGeom>
          <a:solidFill>
            <a:srgbClr val="7F6000"/>
          </a:solidFill>
          <a:ln>
            <a:noFill/>
          </a:ln>
          <a:effectLst>
            <a:outerShdw dist="52363" dir="20757825" algn="ctr" rotWithShape="0">
              <a:srgbClr val="FF0000"/>
            </a:outerShdw>
          </a:effectLst>
        </p:spPr>
      </p:pic>
      <p:pic>
        <p:nvPicPr>
          <p:cNvPr id="212" name="Google Shape;212;p28"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213" name="Google Shape;213;p28"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p:nvPr/>
        </p:nvSpPr>
        <p:spPr>
          <a:xfrm>
            <a:off x="695400" y="2204864"/>
            <a:ext cx="4572000" cy="707886"/>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Tahoma"/>
                <a:ea typeface="Tahoma"/>
                <a:cs typeface="Tahoma"/>
                <a:sym typeface="Tahoma"/>
              </a:rPr>
              <a:t>साँप का विष :-</a:t>
            </a:r>
            <a:endParaRPr sz="4000" b="0">
              <a:solidFill>
                <a:srgbClr val="FF0000"/>
              </a:solidFill>
              <a:latin typeface="Arial"/>
              <a:ea typeface="Arial"/>
              <a:cs typeface="Arial"/>
              <a:sym typeface="Arial"/>
            </a:endParaRPr>
          </a:p>
        </p:txBody>
      </p:sp>
      <p:sp>
        <p:nvSpPr>
          <p:cNvPr id="220" name="Google Shape;220;p29"/>
          <p:cNvSpPr txBox="1"/>
          <p:nvPr/>
        </p:nvSpPr>
        <p:spPr>
          <a:xfrm>
            <a:off x="5087888" y="44624"/>
            <a:ext cx="6768752" cy="6771084"/>
          </a:xfrm>
          <a:prstGeom prst="rect">
            <a:avLst/>
          </a:prstGeom>
          <a:solidFill>
            <a:srgbClr val="D8E2F3"/>
          </a:solidFill>
          <a:ln>
            <a:noFill/>
          </a:ln>
          <a:effectLst>
            <a:outerShdw dist="25400" algn="ctr" rotWithShape="0">
              <a:srgbClr val="FF0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hi-IN" sz="2800">
                <a:solidFill>
                  <a:srgbClr val="0070C0"/>
                </a:solidFill>
                <a:latin typeface="Arial"/>
                <a:ea typeface="Arial"/>
                <a:cs typeface="Arial"/>
                <a:sym typeface="Arial"/>
              </a:rPr>
              <a:t> </a:t>
            </a:r>
            <a:endParaRPr/>
          </a:p>
          <a:p>
            <a:pPr marL="0" marR="0" lvl="0" indent="0" algn="l" rtl="0">
              <a:spcBef>
                <a:spcPts val="1400"/>
              </a:spcBef>
              <a:spcAft>
                <a:spcPts val="0"/>
              </a:spcAft>
              <a:buNone/>
            </a:pPr>
            <a:endParaRPr sz="2800">
              <a:solidFill>
                <a:srgbClr val="0070C0"/>
              </a:solidFill>
              <a:latin typeface="Arial"/>
              <a:ea typeface="Arial"/>
              <a:cs typeface="Arial"/>
              <a:sym typeface="Arial"/>
            </a:endParaRPr>
          </a:p>
          <a:p>
            <a:pPr marL="0" marR="0" lvl="0" indent="0" algn="l" rtl="0">
              <a:lnSpc>
                <a:spcPct val="150000"/>
              </a:lnSpc>
              <a:spcBef>
                <a:spcPts val="0"/>
              </a:spcBef>
              <a:spcAft>
                <a:spcPts val="0"/>
              </a:spcAft>
              <a:buNone/>
            </a:pPr>
            <a:r>
              <a:rPr lang="hi-IN" sz="2800">
                <a:solidFill>
                  <a:schemeClr val="dk1"/>
                </a:solidFill>
                <a:latin typeface="Calibri"/>
                <a:ea typeface="Calibri"/>
                <a:cs typeface="Calibri"/>
                <a:sym typeface="Calibri"/>
              </a:rPr>
              <a:t>तंत्रिका विषैला (</a:t>
            </a:r>
            <a:r>
              <a:rPr lang="hi-IN" sz="2800" b="1">
                <a:solidFill>
                  <a:schemeClr val="dk1"/>
                </a:solidFill>
                <a:latin typeface="Calibri"/>
                <a:ea typeface="Calibri"/>
                <a:cs typeface="Calibri"/>
                <a:sym typeface="Calibri"/>
              </a:rPr>
              <a:t>Neurotoxic)    </a:t>
            </a:r>
            <a:r>
              <a:rPr lang="hi-IN" sz="2800">
                <a:solidFill>
                  <a:schemeClr val="dk1"/>
                </a:solidFill>
                <a:latin typeface="Calibri"/>
                <a:ea typeface="Calibri"/>
                <a:cs typeface="Calibri"/>
                <a:sym typeface="Calibri"/>
              </a:rPr>
              <a:t>कोबरा, क्रेट</a:t>
            </a:r>
            <a:endParaRPr/>
          </a:p>
          <a:p>
            <a:pPr marL="914400" marR="0" lvl="2" indent="-177800" algn="l" rtl="0">
              <a:spcBef>
                <a:spcPts val="1400"/>
              </a:spcBef>
              <a:spcAft>
                <a:spcPts val="0"/>
              </a:spcAft>
              <a:buClr>
                <a:schemeClr val="dk1"/>
              </a:buClr>
              <a:buSzPts val="2800"/>
              <a:buFont typeface="Arial"/>
              <a:buChar char="•"/>
            </a:pPr>
            <a:r>
              <a:rPr lang="hi-IN" sz="2800" b="0" i="0" u="none" strike="noStrike" cap="none">
                <a:solidFill>
                  <a:schemeClr val="dk1"/>
                </a:solidFill>
                <a:latin typeface="Arial"/>
                <a:ea typeface="Arial"/>
                <a:cs typeface="Arial"/>
                <a:sym typeface="Arial"/>
              </a:rPr>
              <a:t>  </a:t>
            </a:r>
            <a:r>
              <a:rPr lang="hi-IN" sz="2800" b="0" i="0" u="none" strike="noStrike" cap="none">
                <a:solidFill>
                  <a:schemeClr val="dk1"/>
                </a:solidFill>
                <a:latin typeface="Calibri"/>
                <a:ea typeface="Calibri"/>
                <a:cs typeface="Calibri"/>
                <a:sym typeface="Calibri"/>
              </a:rPr>
              <a:t>तंत्रिका तंत्र पर हमला करता है और साँस लेना बंद कर देता है</a:t>
            </a:r>
            <a:endParaRPr sz="2800" b="0" i="0" u="none" strike="noStrike" cap="none">
              <a:solidFill>
                <a:schemeClr val="dk1"/>
              </a:solidFill>
              <a:latin typeface="Calibri"/>
              <a:ea typeface="Calibri"/>
              <a:cs typeface="Calibri"/>
              <a:sym typeface="Calibri"/>
            </a:endParaRPr>
          </a:p>
          <a:p>
            <a:pPr marL="914400" marR="0" lvl="2" indent="0" algn="l" rtl="0">
              <a:spcBef>
                <a:spcPts val="1400"/>
              </a:spcBef>
              <a:spcAft>
                <a:spcPts val="0"/>
              </a:spcAft>
              <a:buNone/>
            </a:pPr>
            <a:endParaRPr sz="2800" b="0" i="0" u="none" strike="noStrike" cap="none">
              <a:solidFill>
                <a:schemeClr val="dk1"/>
              </a:solidFill>
              <a:latin typeface="Arial"/>
              <a:ea typeface="Arial"/>
              <a:cs typeface="Arial"/>
              <a:sym typeface="Arial"/>
            </a:endParaRPr>
          </a:p>
          <a:p>
            <a:pPr marL="0" marR="0" lvl="0" indent="0" algn="l" rtl="0">
              <a:spcBef>
                <a:spcPts val="1400"/>
              </a:spcBef>
              <a:spcAft>
                <a:spcPts val="0"/>
              </a:spcAft>
              <a:buNone/>
            </a:pPr>
            <a:r>
              <a:rPr lang="hi-IN" sz="2800">
                <a:solidFill>
                  <a:schemeClr val="dk1"/>
                </a:solidFill>
                <a:latin typeface="Arial"/>
                <a:ea typeface="Arial"/>
                <a:cs typeface="Arial"/>
                <a:sym typeface="Arial"/>
              </a:rPr>
              <a:t> </a:t>
            </a:r>
            <a:r>
              <a:rPr lang="hi-IN" sz="2800">
                <a:solidFill>
                  <a:schemeClr val="dk1"/>
                </a:solidFill>
                <a:latin typeface="Calibri"/>
                <a:ea typeface="Calibri"/>
                <a:cs typeface="Calibri"/>
                <a:sym typeface="Calibri"/>
              </a:rPr>
              <a:t>रक्त विषैला (</a:t>
            </a:r>
            <a:r>
              <a:rPr lang="hi-IN" sz="2800" b="1">
                <a:solidFill>
                  <a:schemeClr val="dk1"/>
                </a:solidFill>
                <a:latin typeface="Calibri"/>
                <a:ea typeface="Calibri"/>
                <a:cs typeface="Calibri"/>
                <a:sym typeface="Calibri"/>
              </a:rPr>
              <a:t>Hemotoxic)</a:t>
            </a:r>
            <a:r>
              <a:rPr lang="hi-IN" sz="2800">
                <a:solidFill>
                  <a:schemeClr val="dk1"/>
                </a:solidFill>
                <a:latin typeface="Calibri"/>
                <a:ea typeface="Calibri"/>
                <a:cs typeface="Calibri"/>
                <a:sym typeface="Calibri"/>
              </a:rPr>
              <a:t> : सभी वाइपर</a:t>
            </a:r>
            <a:endParaRPr sz="2800">
              <a:solidFill>
                <a:schemeClr val="dk1"/>
              </a:solidFill>
              <a:latin typeface="Arial"/>
              <a:ea typeface="Arial"/>
              <a:cs typeface="Arial"/>
              <a:sym typeface="Arial"/>
            </a:endParaRPr>
          </a:p>
          <a:p>
            <a:pPr marL="1379538" marR="0" lvl="2" indent="-465138" algn="l" rtl="0">
              <a:spcBef>
                <a:spcPts val="1400"/>
              </a:spcBef>
              <a:spcAft>
                <a:spcPts val="0"/>
              </a:spcAft>
              <a:buClr>
                <a:schemeClr val="dk1"/>
              </a:buClr>
              <a:buSzPts val="2800"/>
              <a:buFont typeface="Arial"/>
              <a:buChar char="•"/>
            </a:pPr>
            <a:r>
              <a:rPr lang="hi-IN" sz="2800" b="0" i="0" u="none" strike="noStrike" cap="none">
                <a:solidFill>
                  <a:schemeClr val="dk1"/>
                </a:solidFill>
                <a:latin typeface="Arial"/>
                <a:ea typeface="Arial"/>
                <a:cs typeface="Arial"/>
                <a:sym typeface="Arial"/>
              </a:rPr>
              <a:t>  </a:t>
            </a:r>
            <a:r>
              <a:rPr lang="hi-IN" sz="2800" b="0" i="0" u="none" strike="noStrike" cap="none">
                <a:solidFill>
                  <a:schemeClr val="dk1"/>
                </a:solidFill>
                <a:latin typeface="Calibri"/>
                <a:ea typeface="Calibri"/>
                <a:cs typeface="Calibri"/>
                <a:sym typeface="Calibri"/>
              </a:rPr>
              <a:t>रक्त का थक्का जमना बंद हो जाता है और रक्त वाहिकाओं में छेद हो जाता है जिससे पीड़ित की मृत्यु हो जाती है।</a:t>
            </a:r>
            <a:endParaRPr sz="2800" b="0" i="0" u="none" strike="noStrike" cap="none">
              <a:solidFill>
                <a:srgbClr val="0070C0"/>
              </a:solidFill>
              <a:latin typeface="Arial"/>
              <a:ea typeface="Arial"/>
              <a:cs typeface="Arial"/>
              <a:sym typeface="Arial"/>
            </a:endParaRPr>
          </a:p>
          <a:p>
            <a:pPr marL="914400" marR="0" lvl="2" indent="0" algn="l" rtl="0">
              <a:spcBef>
                <a:spcPts val="1400"/>
              </a:spcBef>
              <a:spcAft>
                <a:spcPts val="0"/>
              </a:spcAft>
              <a:buNone/>
            </a:pPr>
            <a:r>
              <a:rPr lang="hi-IN" sz="2800" b="0" i="0" u="none" strike="noStrike" cap="none">
                <a:solidFill>
                  <a:srgbClr val="0070C0"/>
                </a:solidFill>
                <a:latin typeface="Arial"/>
                <a:ea typeface="Arial"/>
                <a:cs typeface="Arial"/>
                <a:sym typeface="Arial"/>
              </a:rPr>
              <a:t>		</a:t>
            </a:r>
            <a:endParaRPr/>
          </a:p>
        </p:txBody>
      </p:sp>
      <p:pic>
        <p:nvPicPr>
          <p:cNvPr id="221" name="Google Shape;221;p29"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222" name="Google Shape;222;p29"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129199" y="2371402"/>
            <a:ext cx="3456384" cy="1417638"/>
          </a:xfrm>
          <a:prstGeom prst="rect">
            <a:avLst/>
          </a:prstGeom>
          <a:solidFill>
            <a:srgbClr val="D8E2F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000"/>
              <a:buFont typeface="Calibri"/>
              <a:buNone/>
            </a:pPr>
            <a:r>
              <a:rPr lang="hi-IN" sz="4000" b="1" u="sng">
                <a:solidFill>
                  <a:srgbClr val="FF0000"/>
                </a:solidFill>
              </a:rPr>
              <a:t>असरदार डोज़</a:t>
            </a:r>
            <a:endParaRPr sz="4000" b="1" u="sng">
              <a:solidFill>
                <a:srgbClr val="FF0000"/>
              </a:solidFill>
            </a:endParaRPr>
          </a:p>
        </p:txBody>
      </p:sp>
      <p:sp>
        <p:nvSpPr>
          <p:cNvPr id="228" name="Google Shape;228;p30"/>
          <p:cNvSpPr txBox="1">
            <a:spLocks noGrp="1"/>
          </p:cNvSpPr>
          <p:nvPr>
            <p:ph type="body" idx="1"/>
          </p:nvPr>
        </p:nvSpPr>
        <p:spPr>
          <a:xfrm>
            <a:off x="3790765" y="120580"/>
            <a:ext cx="8425915" cy="6662057"/>
          </a:xfrm>
          <a:prstGeom prst="rect">
            <a:avLst/>
          </a:prstGeom>
          <a:solidFill>
            <a:srgbClr val="D8E2F3"/>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None/>
            </a:pPr>
            <a:r>
              <a:rPr lang="hi-IN" dirty="0">
                <a:latin typeface="Arial"/>
                <a:ea typeface="Arial"/>
                <a:cs typeface="Arial"/>
                <a:sym typeface="Arial"/>
              </a:rPr>
              <a:t>                                                 </a:t>
            </a:r>
            <a:endParaRPr b="1" u="sng"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hi-IN" dirty="0">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2800"/>
              <a:buNone/>
            </a:pPr>
            <a:r>
              <a:rPr lang="hi-IN" b="1" dirty="0">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2800"/>
              <a:buNone/>
            </a:pPr>
            <a:r>
              <a:rPr lang="hi-IN" b="1" dirty="0">
                <a:latin typeface="Arial"/>
                <a:ea typeface="Arial"/>
                <a:cs typeface="Arial"/>
                <a:sym typeface="Arial"/>
              </a:rPr>
              <a:t>                                               DOSE          TIME</a:t>
            </a:r>
            <a:endParaRPr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hi-IN" dirty="0">
                <a:latin typeface="Arial"/>
                <a:ea typeface="Arial"/>
                <a:cs typeface="Arial"/>
                <a:sym typeface="Arial"/>
              </a:rPr>
              <a:t>Spectacled cobra               15 mg        7 – 8 hrs</a:t>
            </a:r>
            <a:endParaRPr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hi-IN" dirty="0">
                <a:latin typeface="Arial"/>
                <a:ea typeface="Arial"/>
                <a:cs typeface="Arial"/>
                <a:sym typeface="Arial"/>
              </a:rPr>
              <a:t>Monocled cobra                15 mg        7  - 8 hrs</a:t>
            </a:r>
            <a:endParaRPr dirty="0"/>
          </a:p>
          <a:p>
            <a:pPr marL="228600" lvl="0" indent="-228600" algn="l" rtl="0">
              <a:lnSpc>
                <a:spcPct val="90000"/>
              </a:lnSpc>
              <a:spcBef>
                <a:spcPts val="1000"/>
              </a:spcBef>
              <a:spcAft>
                <a:spcPts val="0"/>
              </a:spcAft>
              <a:buClr>
                <a:schemeClr val="dk1"/>
              </a:buClr>
              <a:buSzPts val="2800"/>
              <a:buChar char="•"/>
            </a:pPr>
            <a:r>
              <a:rPr lang="hi-IN" dirty="0">
                <a:latin typeface="Arial"/>
                <a:ea typeface="Arial"/>
                <a:cs typeface="Arial"/>
                <a:sym typeface="Arial"/>
              </a:rPr>
              <a:t>King cobra                           12 mg        5  - 6 hrs</a:t>
            </a:r>
            <a:endParaRPr dirty="0"/>
          </a:p>
          <a:p>
            <a:pPr marL="228600" lvl="0" indent="-228600" algn="l" rtl="0">
              <a:lnSpc>
                <a:spcPct val="90000"/>
              </a:lnSpc>
              <a:spcBef>
                <a:spcPts val="1000"/>
              </a:spcBef>
              <a:spcAft>
                <a:spcPts val="0"/>
              </a:spcAft>
              <a:buClr>
                <a:schemeClr val="dk1"/>
              </a:buClr>
              <a:buSzPts val="2800"/>
              <a:buChar char="•"/>
            </a:pPr>
            <a:r>
              <a:rPr lang="hi-IN" dirty="0">
                <a:latin typeface="Arial"/>
                <a:ea typeface="Arial"/>
                <a:cs typeface="Arial"/>
                <a:sym typeface="Arial"/>
              </a:rPr>
              <a:t>Banded krait                       10 mg        4 hrs</a:t>
            </a:r>
            <a:endParaRPr dirty="0"/>
          </a:p>
          <a:p>
            <a:pPr marL="228600" lvl="0" indent="-228600" algn="l" rtl="0">
              <a:lnSpc>
                <a:spcPct val="90000"/>
              </a:lnSpc>
              <a:spcBef>
                <a:spcPts val="1000"/>
              </a:spcBef>
              <a:spcAft>
                <a:spcPts val="0"/>
              </a:spcAft>
              <a:buClr>
                <a:schemeClr val="dk1"/>
              </a:buClr>
              <a:buSzPts val="2800"/>
              <a:buChar char="•"/>
            </a:pPr>
            <a:r>
              <a:rPr lang="hi-IN" dirty="0">
                <a:latin typeface="Arial"/>
                <a:ea typeface="Arial"/>
                <a:cs typeface="Arial"/>
                <a:sym typeface="Arial"/>
              </a:rPr>
              <a:t>Common krait                    1-3 mg      2 ½ hrs</a:t>
            </a:r>
            <a:endParaRPr dirty="0"/>
          </a:p>
          <a:p>
            <a:pPr marL="228600" lvl="0" indent="-228600" algn="l" rtl="0">
              <a:lnSpc>
                <a:spcPct val="90000"/>
              </a:lnSpc>
              <a:spcBef>
                <a:spcPts val="1000"/>
              </a:spcBef>
              <a:spcAft>
                <a:spcPts val="0"/>
              </a:spcAft>
              <a:buClr>
                <a:schemeClr val="dk1"/>
              </a:buClr>
              <a:buSzPts val="2800"/>
              <a:buChar char="•"/>
            </a:pPr>
            <a:r>
              <a:rPr lang="hi-IN" dirty="0">
                <a:latin typeface="Arial"/>
                <a:ea typeface="Arial"/>
                <a:cs typeface="Arial"/>
                <a:sym typeface="Arial"/>
              </a:rPr>
              <a:t>Russells viper                      42 mg        3 days</a:t>
            </a:r>
            <a:endParaRPr dirty="0"/>
          </a:p>
        </p:txBody>
      </p:sp>
      <p:pic>
        <p:nvPicPr>
          <p:cNvPr id="229" name="Google Shape;229;p30"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230" name="Google Shape;230;p30"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1343472" y="1997968"/>
            <a:ext cx="3894584" cy="1143000"/>
          </a:xfrm>
          <a:prstGeom prst="rect">
            <a:avLst/>
          </a:prstGeom>
          <a:noFill/>
          <a:ln>
            <a:noFill/>
          </a:ln>
          <a:effectLst>
            <a:outerShdw dist="50800" algn="ctr" rotWithShape="0">
              <a:schemeClr val="dk1"/>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b="1">
                <a:solidFill>
                  <a:srgbClr val="FF0000"/>
                </a:solidFill>
              </a:rPr>
              <a:t>साँप के काटने के लक्षण :-</a:t>
            </a:r>
            <a:endParaRPr>
              <a:solidFill>
                <a:srgbClr val="FF0000"/>
              </a:solidFill>
              <a:latin typeface="Arial"/>
              <a:ea typeface="Arial"/>
              <a:cs typeface="Arial"/>
              <a:sym typeface="Arial"/>
            </a:endParaRPr>
          </a:p>
        </p:txBody>
      </p:sp>
      <p:sp>
        <p:nvSpPr>
          <p:cNvPr id="237" name="Google Shape;237;p31"/>
          <p:cNvSpPr txBox="1"/>
          <p:nvPr/>
        </p:nvSpPr>
        <p:spPr>
          <a:xfrm>
            <a:off x="6164988" y="314809"/>
            <a:ext cx="6023992" cy="5652317"/>
          </a:xfrm>
          <a:prstGeom prst="rect">
            <a:avLst/>
          </a:prstGeom>
          <a:noFill/>
          <a:ln>
            <a:noFill/>
          </a:ln>
        </p:spPr>
        <p:txBody>
          <a:bodyPr spcFirstLastPara="1" wrap="square" lIns="91425" tIns="45700" rIns="91425" bIns="45700" anchor="t" anchorCtr="0">
            <a:spAutoFit/>
          </a:bodyPr>
          <a:lstStyle/>
          <a:p>
            <a:pPr marL="508000" marR="0" lvl="0" indent="-508000" algn="l" rtl="0">
              <a:lnSpc>
                <a:spcPct val="80000"/>
              </a:lnSpc>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508000" marR="0" lvl="0" indent="-508000" algn="l" rtl="0">
              <a:lnSpc>
                <a:spcPct val="80000"/>
              </a:lnSpc>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Arial"/>
              <a:buNone/>
            </a:pPr>
            <a:r>
              <a:rPr lang="hi-IN" sz="2400">
                <a:solidFill>
                  <a:schemeClr val="dk1"/>
                </a:solidFill>
                <a:latin typeface="Arial"/>
                <a:ea typeface="Arial"/>
                <a:cs typeface="Arial"/>
                <a:sym typeface="Arial"/>
              </a:rPr>
              <a:t> </a:t>
            </a:r>
            <a:r>
              <a:rPr lang="hi-IN" sz="1800">
                <a:solidFill>
                  <a:schemeClr val="dk1"/>
                </a:solidFill>
                <a:latin typeface="Calibri"/>
                <a:ea typeface="Calibri"/>
                <a:cs typeface="Calibri"/>
                <a:sym typeface="Calibri"/>
              </a:rPr>
              <a:t> </a:t>
            </a:r>
            <a:r>
              <a:rPr lang="hi-IN" sz="2800" b="1">
                <a:solidFill>
                  <a:schemeClr val="dk1"/>
                </a:solidFill>
                <a:latin typeface="Calibri"/>
                <a:ea typeface="Calibri"/>
                <a:cs typeface="Calibri"/>
                <a:sym typeface="Calibri"/>
              </a:rPr>
              <a:t>काटने के स्थानीय लक्षण</a:t>
            </a:r>
            <a:endParaRPr sz="2800" b="1">
              <a:solidFill>
                <a:schemeClr val="dk1"/>
              </a:solidFill>
              <a:latin typeface="Calibri"/>
              <a:ea typeface="Calibri"/>
              <a:cs typeface="Calibri"/>
              <a:sym typeface="Calibri"/>
            </a:endParaRPr>
          </a:p>
          <a:p>
            <a:pPr marL="508000" marR="0" lvl="0" indent="-508000" algn="l" rtl="0">
              <a:lnSpc>
                <a:spcPct val="150000"/>
              </a:lnSpc>
              <a:spcBef>
                <a:spcPts val="0"/>
              </a:spcBef>
              <a:spcAft>
                <a:spcPts val="0"/>
              </a:spcAft>
              <a:buClr>
                <a:schemeClr val="dk1"/>
              </a:buClr>
              <a:buSzPts val="2800"/>
              <a:buFont typeface="Calibri"/>
              <a:buNone/>
            </a:pP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hi-IN" sz="2800">
                <a:solidFill>
                  <a:schemeClr val="dk1"/>
                </a:solidFill>
                <a:latin typeface="Arial"/>
                <a:ea typeface="Arial"/>
                <a:cs typeface="Arial"/>
                <a:sym typeface="Arial"/>
              </a:rPr>
              <a:t> </a:t>
            </a:r>
            <a:r>
              <a:rPr lang="hi-IN" sz="2800">
                <a:solidFill>
                  <a:schemeClr val="dk1"/>
                </a:solidFill>
                <a:latin typeface="Calibri"/>
                <a:ea typeface="Calibri"/>
                <a:cs typeface="Calibri"/>
                <a:sym typeface="Calibri"/>
              </a:rPr>
              <a:t>नुकीले दांतों के जोड़े (हालांकि अक्सर केवल एक ही निशान या खरोंच हो सकती है)</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Calibri"/>
              <a:buChar char="•"/>
            </a:pPr>
            <a:r>
              <a:rPr lang="hi-IN" sz="2800">
                <a:solidFill>
                  <a:schemeClr val="dk1"/>
                </a:solidFill>
                <a:latin typeface="Calibri"/>
                <a:ea typeface="Calibri"/>
                <a:cs typeface="Calibri"/>
                <a:sym typeface="Calibri"/>
              </a:rPr>
              <a:t>सूजन</a:t>
            </a:r>
            <a:endParaRPr sz="280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2800"/>
              <a:buFont typeface="Calibri"/>
              <a:buChar char="•"/>
            </a:pPr>
            <a:r>
              <a:rPr lang="hi-IN" sz="2800">
                <a:solidFill>
                  <a:schemeClr val="dk1"/>
                </a:solidFill>
                <a:latin typeface="Calibri"/>
                <a:ea typeface="Calibri"/>
                <a:cs typeface="Calibri"/>
                <a:sym typeface="Calibri"/>
              </a:rPr>
              <a:t>दर्द होगा </a:t>
            </a:r>
            <a:endParaRPr sz="280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2800"/>
              <a:buFont typeface="Calibri"/>
              <a:buChar char="•"/>
            </a:pPr>
            <a:r>
              <a:rPr lang="hi-IN" sz="2800">
                <a:solidFill>
                  <a:schemeClr val="dk1"/>
                </a:solidFill>
                <a:latin typeface="Calibri"/>
                <a:ea typeface="Calibri"/>
                <a:cs typeface="Calibri"/>
                <a:sym typeface="Calibri"/>
              </a:rPr>
              <a:t>काटने से खून बहाव होगा</a:t>
            </a:r>
            <a:endParaRPr sz="2800">
              <a:solidFill>
                <a:schemeClr val="dk1"/>
              </a:solidFill>
              <a:latin typeface="Calibri"/>
              <a:ea typeface="Calibri"/>
              <a:cs typeface="Calibri"/>
              <a:sym typeface="Calibri"/>
            </a:endParaRPr>
          </a:p>
        </p:txBody>
      </p:sp>
      <p:pic>
        <p:nvPicPr>
          <p:cNvPr id="238" name="Google Shape;238;p31"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239" name="Google Shape;239;p31"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p:nvPr/>
        </p:nvSpPr>
        <p:spPr>
          <a:xfrm>
            <a:off x="6384032" y="0"/>
            <a:ext cx="5807968" cy="6694140"/>
          </a:xfrm>
          <a:prstGeom prst="rect">
            <a:avLst/>
          </a:prstGeom>
          <a:solidFill>
            <a:srgbClr val="D8E2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3600">
                <a:solidFill>
                  <a:schemeClr val="dk1"/>
                </a:solidFill>
                <a:latin typeface="Arial"/>
                <a:ea typeface="Arial"/>
                <a:cs typeface="Arial"/>
                <a:sym typeface="Arial"/>
              </a:rPr>
              <a:t>     </a:t>
            </a:r>
            <a:endParaRPr/>
          </a:p>
          <a:p>
            <a:pPr marL="690563" marR="0" lvl="0" indent="-461963" algn="l" rtl="0">
              <a:spcBef>
                <a:spcPts val="0"/>
              </a:spcBef>
              <a:spcAft>
                <a:spcPts val="0"/>
              </a:spcAft>
              <a:buClr>
                <a:schemeClr val="dk1"/>
              </a:buClr>
              <a:buSzPts val="3600"/>
              <a:buFont typeface="Arial"/>
              <a:buNone/>
            </a:pPr>
            <a:endParaRPr sz="36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hi-IN" sz="2400">
                <a:solidFill>
                  <a:schemeClr val="dk1"/>
                </a:solidFill>
                <a:latin typeface="Calibri"/>
                <a:ea typeface="Calibri"/>
                <a:cs typeface="Calibri"/>
                <a:sym typeface="Calibri"/>
              </a:rPr>
              <a:t>साँप के काटने के लक्षण तुरंत दिखाई देते हैं</a:t>
            </a:r>
            <a:endParaRPr sz="24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2400">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10 मिनट के भीतर गंभीर सूजन आना</a:t>
            </a:r>
            <a:endParaRPr sz="24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उलटी होना झाग के रूप में </a:t>
            </a:r>
            <a:endParaRPr/>
          </a:p>
          <a:p>
            <a:pPr marL="342900" marR="0" lvl="0" indent="-342900" algn="l" rtl="0">
              <a:lnSpc>
                <a:spcPct val="1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कमज़ोरी</a:t>
            </a:r>
            <a:endParaRPr/>
          </a:p>
          <a:p>
            <a:pPr marL="342900" marR="0" lvl="0" indent="-342900" algn="l" rtl="0">
              <a:lnSpc>
                <a:spcPct val="1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तापमान में बदलाव होगा </a:t>
            </a:r>
            <a:endParaRPr/>
          </a:p>
          <a:p>
            <a:pPr marL="342900" marR="0" lvl="0" indent="-342900" algn="l" rtl="0">
              <a:lnSpc>
                <a:spcPct val="1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दर्द होगा </a:t>
            </a:r>
            <a:endParaRPr/>
          </a:p>
          <a:p>
            <a:pPr marL="342900" marR="0" lvl="0" indent="-342900" algn="l" rtl="0">
              <a:lnSpc>
                <a:spcPct val="1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3-6 घंटों के भीतर काला और नीला रंग दिखाई दे सकता है।</a:t>
            </a:r>
            <a:endParaRPr sz="2400">
              <a:solidFill>
                <a:schemeClr val="dk1"/>
              </a:solidFill>
              <a:latin typeface="Calibri"/>
              <a:ea typeface="Calibri"/>
              <a:cs typeface="Calibri"/>
              <a:sym typeface="Calibri"/>
            </a:endParaRPr>
          </a:p>
          <a:p>
            <a:pPr marL="342900" marR="0" lvl="0" indent="-190500" algn="l" rtl="0">
              <a:lnSpc>
                <a:spcPct val="15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245" name="Google Shape;245;p32"/>
          <p:cNvSpPr/>
          <p:nvPr/>
        </p:nvSpPr>
        <p:spPr>
          <a:xfrm>
            <a:off x="1055440" y="1844824"/>
            <a:ext cx="4536504"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b="1">
                <a:solidFill>
                  <a:srgbClr val="FF0000"/>
                </a:solidFill>
                <a:latin typeface="Calibri"/>
                <a:ea typeface="Calibri"/>
                <a:cs typeface="Calibri"/>
                <a:sym typeface="Calibri"/>
              </a:rPr>
              <a:t>साँप के काटने के लक्षण </a:t>
            </a:r>
            <a:endParaRPr sz="1600" b="1">
              <a:solidFill>
                <a:schemeClr val="dk1"/>
              </a:solidFill>
              <a:latin typeface="Calibri"/>
              <a:ea typeface="Calibri"/>
              <a:cs typeface="Calibri"/>
              <a:sym typeface="Calibri"/>
            </a:endParaRPr>
          </a:p>
        </p:txBody>
      </p:sp>
      <p:pic>
        <p:nvPicPr>
          <p:cNvPr id="246" name="Google Shape;246;p32"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247" name="Google Shape;247;p32"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body" idx="4294967295"/>
          </p:nvPr>
        </p:nvSpPr>
        <p:spPr>
          <a:xfrm>
            <a:off x="6672064" y="0"/>
            <a:ext cx="5472608" cy="6858000"/>
          </a:xfrm>
          <a:prstGeom prst="rect">
            <a:avLst/>
          </a:prstGeom>
          <a:solidFill>
            <a:srgbClr val="D8E2F3"/>
          </a:solidFill>
          <a:ln>
            <a:noFill/>
          </a:ln>
          <a:effectLst>
            <a:outerShdw dist="35921" dir="2700000" algn="ctr" rotWithShape="0">
              <a:srgbClr val="FF0000"/>
            </a:outerShdw>
          </a:effectLst>
        </p:spPr>
        <p:txBody>
          <a:bodyPr spcFirstLastPara="1" wrap="square" lIns="91425" tIns="45700" rIns="91425" bIns="45700" anchor="t" anchorCtr="0">
            <a:normAutofit/>
          </a:bodyPr>
          <a:lstStyle/>
          <a:p>
            <a:pPr marL="508000" lvl="0" indent="-508000" algn="ctr" rtl="0">
              <a:lnSpc>
                <a:spcPct val="80000"/>
              </a:lnSpc>
              <a:spcBef>
                <a:spcPts val="0"/>
              </a:spcBef>
              <a:spcAft>
                <a:spcPts val="0"/>
              </a:spcAft>
              <a:buClr>
                <a:schemeClr val="dk1"/>
              </a:buClr>
              <a:buSzPts val="2800"/>
              <a:buNone/>
            </a:pPr>
            <a:endParaRPr>
              <a:latin typeface="Arial"/>
              <a:ea typeface="Arial"/>
              <a:cs typeface="Arial"/>
              <a:sym typeface="Arial"/>
            </a:endParaRPr>
          </a:p>
          <a:p>
            <a:pPr marL="508000" lvl="0" indent="-508000" algn="ctr" rtl="0">
              <a:lnSpc>
                <a:spcPct val="80000"/>
              </a:lnSpc>
              <a:spcBef>
                <a:spcPts val="1000"/>
              </a:spcBef>
              <a:spcAft>
                <a:spcPts val="0"/>
              </a:spcAft>
              <a:buClr>
                <a:schemeClr val="dk1"/>
              </a:buClr>
              <a:buSzPts val="2800"/>
              <a:buNone/>
            </a:pPr>
            <a:endParaRPr>
              <a:latin typeface="Arial"/>
              <a:ea typeface="Arial"/>
              <a:cs typeface="Arial"/>
              <a:sym typeface="Arial"/>
            </a:endParaRPr>
          </a:p>
          <a:p>
            <a:pPr marL="508000" lvl="0" indent="-508000" algn="ctr" rtl="0">
              <a:lnSpc>
                <a:spcPct val="80000"/>
              </a:lnSpc>
              <a:spcBef>
                <a:spcPts val="1000"/>
              </a:spcBef>
              <a:spcAft>
                <a:spcPts val="0"/>
              </a:spcAft>
              <a:buClr>
                <a:schemeClr val="dk1"/>
              </a:buClr>
              <a:buSzPts val="2800"/>
              <a:buNone/>
            </a:pPr>
            <a:endParaRPr>
              <a:latin typeface="Arial"/>
              <a:ea typeface="Arial"/>
              <a:cs typeface="Arial"/>
              <a:sym typeface="Arial"/>
            </a:endParaRPr>
          </a:p>
          <a:p>
            <a:pPr marL="508000" lvl="0" indent="-508000" algn="ctr" rtl="0">
              <a:lnSpc>
                <a:spcPct val="80000"/>
              </a:lnSpc>
              <a:spcBef>
                <a:spcPts val="1000"/>
              </a:spcBef>
              <a:spcAft>
                <a:spcPts val="0"/>
              </a:spcAft>
              <a:buClr>
                <a:schemeClr val="dk1"/>
              </a:buClr>
              <a:buSzPts val="2800"/>
              <a:buNone/>
            </a:pPr>
            <a:r>
              <a:rPr lang="hi-IN" b="1"/>
              <a:t>विष फैलने के लक्षण</a:t>
            </a:r>
            <a:endParaRPr b="1"/>
          </a:p>
          <a:p>
            <a:pPr marL="508000" lvl="0" indent="-508000" algn="ctr" rtl="0">
              <a:lnSpc>
                <a:spcPct val="80000"/>
              </a:lnSpc>
              <a:spcBef>
                <a:spcPts val="1000"/>
              </a:spcBef>
              <a:spcAft>
                <a:spcPts val="0"/>
              </a:spcAft>
              <a:buClr>
                <a:schemeClr val="dk1"/>
              </a:buClr>
              <a:buSzPts val="1200"/>
              <a:buNone/>
            </a:pPr>
            <a:endParaRPr sz="1200" b="1">
              <a:latin typeface="Arial"/>
              <a:ea typeface="Arial"/>
              <a:cs typeface="Arial"/>
              <a:sym typeface="Arial"/>
            </a:endParaRPr>
          </a:p>
          <a:p>
            <a:pPr marL="508000" lvl="0" indent="-508000" algn="l" rtl="0">
              <a:lnSpc>
                <a:spcPct val="80000"/>
              </a:lnSpc>
              <a:spcBef>
                <a:spcPts val="1000"/>
              </a:spcBef>
              <a:spcAft>
                <a:spcPts val="0"/>
              </a:spcAft>
              <a:buClr>
                <a:schemeClr val="dk1"/>
              </a:buClr>
              <a:buSzPts val="2400"/>
              <a:buNone/>
            </a:pPr>
            <a:r>
              <a:rPr lang="hi-IN" sz="2400" b="1"/>
              <a:t> </a:t>
            </a:r>
            <a:r>
              <a:rPr lang="hi-IN" sz="2400"/>
              <a:t>तंत्रिकाविषी  (</a:t>
            </a:r>
            <a:r>
              <a:rPr lang="hi-IN" sz="2400">
                <a:latin typeface="Arial"/>
                <a:ea typeface="Arial"/>
                <a:cs typeface="Arial"/>
                <a:sym typeface="Arial"/>
              </a:rPr>
              <a:t>Neurotoxic)</a:t>
            </a:r>
            <a:endParaRPr/>
          </a:p>
          <a:p>
            <a:pPr marL="908050" lvl="1" indent="-283464" algn="l" rtl="0">
              <a:lnSpc>
                <a:spcPct val="80000"/>
              </a:lnSpc>
              <a:spcBef>
                <a:spcPts val="500"/>
              </a:spcBef>
              <a:spcAft>
                <a:spcPts val="0"/>
              </a:spcAft>
              <a:buClr>
                <a:schemeClr val="dk1"/>
              </a:buClr>
              <a:buSzPts val="2400"/>
              <a:buChar char="•"/>
            </a:pPr>
            <a:r>
              <a:rPr lang="hi-IN">
                <a:latin typeface="Arial"/>
                <a:ea typeface="Arial"/>
                <a:cs typeface="Arial"/>
                <a:sym typeface="Arial"/>
              </a:rPr>
              <a:t> </a:t>
            </a:r>
            <a:r>
              <a:rPr lang="hi-IN"/>
              <a:t>पलकों का लटकना (</a:t>
            </a:r>
            <a:r>
              <a:rPr lang="hi-IN">
                <a:latin typeface="Arial"/>
                <a:ea typeface="Arial"/>
                <a:cs typeface="Arial"/>
                <a:sym typeface="Arial"/>
              </a:rPr>
              <a:t>Drooping Eyelids)</a:t>
            </a:r>
            <a:endParaRPr/>
          </a:p>
          <a:p>
            <a:pPr marL="908050" lvl="1" indent="-283464" algn="l" rtl="0">
              <a:lnSpc>
                <a:spcPct val="80000"/>
              </a:lnSpc>
              <a:spcBef>
                <a:spcPts val="500"/>
              </a:spcBef>
              <a:spcAft>
                <a:spcPts val="0"/>
              </a:spcAft>
              <a:buClr>
                <a:schemeClr val="dk1"/>
              </a:buClr>
              <a:buSzPts val="2400"/>
              <a:buChar char="•"/>
            </a:pPr>
            <a:r>
              <a:rPr lang="hi-IN"/>
              <a:t>पलकें झुकना</a:t>
            </a:r>
            <a:endParaRPr/>
          </a:p>
          <a:p>
            <a:pPr marL="908050" lvl="1" indent="-283464" algn="l" rtl="0">
              <a:lnSpc>
                <a:spcPct val="80000"/>
              </a:lnSpc>
              <a:spcBef>
                <a:spcPts val="500"/>
              </a:spcBef>
              <a:spcAft>
                <a:spcPts val="0"/>
              </a:spcAft>
              <a:buClr>
                <a:schemeClr val="dk1"/>
              </a:buClr>
              <a:buSzPts val="2400"/>
              <a:buChar char="•"/>
            </a:pPr>
            <a:r>
              <a:rPr lang="hi-IN"/>
              <a:t>दृष्टि विकार</a:t>
            </a:r>
            <a:endParaRPr/>
          </a:p>
          <a:p>
            <a:pPr marL="908050" lvl="1" indent="-283464" algn="l" rtl="0">
              <a:lnSpc>
                <a:spcPct val="80000"/>
              </a:lnSpc>
              <a:spcBef>
                <a:spcPts val="500"/>
              </a:spcBef>
              <a:spcAft>
                <a:spcPts val="0"/>
              </a:spcAft>
              <a:buClr>
                <a:schemeClr val="dk1"/>
              </a:buClr>
              <a:buSzPts val="2400"/>
              <a:buChar char="•"/>
            </a:pPr>
            <a:r>
              <a:rPr lang="hi-IN"/>
              <a:t>साँस लेने में कठिनाई</a:t>
            </a:r>
            <a:endParaRPr>
              <a:latin typeface="Arial"/>
              <a:ea typeface="Arial"/>
              <a:cs typeface="Arial"/>
              <a:sym typeface="Arial"/>
            </a:endParaRPr>
          </a:p>
          <a:p>
            <a:pPr marL="624586" lvl="1" indent="0" algn="l" rtl="0">
              <a:lnSpc>
                <a:spcPct val="80000"/>
              </a:lnSpc>
              <a:spcBef>
                <a:spcPts val="500"/>
              </a:spcBef>
              <a:spcAft>
                <a:spcPts val="0"/>
              </a:spcAft>
              <a:buClr>
                <a:schemeClr val="dk1"/>
              </a:buClr>
              <a:buSzPts val="2400"/>
              <a:buNone/>
            </a:pPr>
            <a:endParaRPr sz="2400">
              <a:latin typeface="Arial"/>
              <a:ea typeface="Arial"/>
              <a:cs typeface="Arial"/>
              <a:sym typeface="Arial"/>
            </a:endParaRPr>
          </a:p>
          <a:p>
            <a:pPr marL="0" lvl="0" indent="0" algn="l" rtl="0">
              <a:lnSpc>
                <a:spcPct val="120000"/>
              </a:lnSpc>
              <a:spcBef>
                <a:spcPts val="1000"/>
              </a:spcBef>
              <a:spcAft>
                <a:spcPts val="0"/>
              </a:spcAft>
              <a:buClr>
                <a:schemeClr val="dk1"/>
              </a:buClr>
              <a:buSzPts val="2400"/>
              <a:buNone/>
            </a:pPr>
            <a:r>
              <a:rPr lang="hi-IN" sz="2400" b="1"/>
              <a:t>रक्तविषी Hemotoxic</a:t>
            </a:r>
            <a:endParaRPr>
              <a:latin typeface="Arial"/>
              <a:ea typeface="Arial"/>
              <a:cs typeface="Arial"/>
              <a:sym typeface="Arial"/>
            </a:endParaRPr>
          </a:p>
          <a:p>
            <a:pPr marL="908050" lvl="1" indent="-283464" algn="l" rtl="0">
              <a:lnSpc>
                <a:spcPct val="80000"/>
              </a:lnSpc>
              <a:spcBef>
                <a:spcPts val="500"/>
              </a:spcBef>
              <a:spcAft>
                <a:spcPts val="0"/>
              </a:spcAft>
              <a:buClr>
                <a:schemeClr val="dk1"/>
              </a:buClr>
              <a:buSzPts val="2400"/>
              <a:buChar char="•"/>
            </a:pPr>
            <a:r>
              <a:rPr lang="hi-IN"/>
              <a:t>काटने वाली जगह से लगातार रक्तस्राव</a:t>
            </a:r>
            <a:endParaRPr/>
          </a:p>
          <a:p>
            <a:pPr marL="908050" lvl="1" indent="-283464" algn="l" rtl="0">
              <a:lnSpc>
                <a:spcPct val="80000"/>
              </a:lnSpc>
              <a:spcBef>
                <a:spcPts val="500"/>
              </a:spcBef>
              <a:spcAft>
                <a:spcPts val="0"/>
              </a:spcAft>
              <a:buClr>
                <a:schemeClr val="dk1"/>
              </a:buClr>
              <a:buSzPts val="2400"/>
              <a:buChar char="•"/>
            </a:pPr>
            <a:r>
              <a:rPr lang="hi-IN"/>
              <a:t>मसूड़ों से रक्तस्राव</a:t>
            </a:r>
            <a:endParaRPr/>
          </a:p>
          <a:p>
            <a:pPr marL="908050" lvl="1" indent="-283464" algn="l" rtl="0">
              <a:lnSpc>
                <a:spcPct val="80000"/>
              </a:lnSpc>
              <a:spcBef>
                <a:spcPts val="500"/>
              </a:spcBef>
              <a:spcAft>
                <a:spcPts val="0"/>
              </a:spcAft>
              <a:buClr>
                <a:schemeClr val="dk1"/>
              </a:buClr>
              <a:buSzPts val="2400"/>
              <a:buChar char="•"/>
            </a:pPr>
            <a:r>
              <a:rPr lang="hi-IN"/>
              <a:t>चोट का निशान</a:t>
            </a:r>
            <a:endParaRPr/>
          </a:p>
          <a:p>
            <a:pPr marL="908050" lvl="1" indent="-283464" algn="l" rtl="0">
              <a:lnSpc>
                <a:spcPct val="80000"/>
              </a:lnSpc>
              <a:spcBef>
                <a:spcPts val="500"/>
              </a:spcBef>
              <a:spcAft>
                <a:spcPts val="0"/>
              </a:spcAft>
              <a:buClr>
                <a:schemeClr val="dk1"/>
              </a:buClr>
              <a:buSzPts val="2400"/>
              <a:buChar char="•"/>
            </a:pPr>
            <a:r>
              <a:rPr lang="hi-IN"/>
              <a:t>गहरे रंग का मूत्र</a:t>
            </a:r>
            <a:endParaRPr/>
          </a:p>
        </p:txBody>
      </p:sp>
      <p:pic>
        <p:nvPicPr>
          <p:cNvPr id="254" name="Google Shape;254;p33"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255" name="Google Shape;255;p33"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6"/>
          <p:cNvSpPr txBox="1">
            <a:spLocks noGrp="1"/>
          </p:cNvSpPr>
          <p:nvPr>
            <p:ph type="title"/>
          </p:nvPr>
        </p:nvSpPr>
        <p:spPr>
          <a:xfrm>
            <a:off x="1600200" y="2140496"/>
            <a:ext cx="3415680" cy="13605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hi-IN" b="1" u="sng">
                <a:solidFill>
                  <a:srgbClr val="FF0000"/>
                </a:solidFill>
              </a:rPr>
              <a:t>उद्देश्य :-</a:t>
            </a:r>
            <a:endParaRPr sz="3600" b="1" u="sng">
              <a:solidFill>
                <a:srgbClr val="FF0000"/>
              </a:solidFill>
              <a:latin typeface="Arial"/>
              <a:ea typeface="Arial"/>
              <a:cs typeface="Arial"/>
              <a:sym typeface="Arial"/>
            </a:endParaRPr>
          </a:p>
        </p:txBody>
      </p:sp>
      <p:sp>
        <p:nvSpPr>
          <p:cNvPr id="113" name="Google Shape;113;p16"/>
          <p:cNvSpPr txBox="1">
            <a:spLocks noGrp="1"/>
          </p:cNvSpPr>
          <p:nvPr>
            <p:ph type="body" idx="1"/>
          </p:nvPr>
        </p:nvSpPr>
        <p:spPr>
          <a:xfrm>
            <a:off x="6096000" y="1855654"/>
            <a:ext cx="4114800" cy="4165634"/>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800"/>
              <a:buChar char="•"/>
            </a:pPr>
            <a:r>
              <a:rPr lang="hi-IN"/>
              <a:t>सांप के काटने और उसके नियंत्रण</a:t>
            </a:r>
            <a:endParaRPr/>
          </a:p>
          <a:p>
            <a:pPr marL="0" lvl="0" indent="0" algn="l" rtl="0">
              <a:lnSpc>
                <a:spcPct val="90000"/>
              </a:lnSpc>
              <a:spcBef>
                <a:spcPts val="1000"/>
              </a:spcBef>
              <a:spcAft>
                <a:spcPts val="0"/>
              </a:spcAft>
              <a:buClr>
                <a:schemeClr val="dk1"/>
              </a:buClr>
              <a:buSzPts val="2800"/>
              <a:buNone/>
            </a:pPr>
            <a:endParaRPr>
              <a:solidFill>
                <a:srgbClr val="222A35"/>
              </a:solidFill>
              <a:latin typeface="Arial"/>
              <a:ea typeface="Arial"/>
              <a:cs typeface="Arial"/>
              <a:sym typeface="Arial"/>
            </a:endParaRPr>
          </a:p>
          <a:p>
            <a:pPr marL="228600" lvl="0" indent="-228600" algn="l" rtl="0">
              <a:lnSpc>
                <a:spcPct val="150000"/>
              </a:lnSpc>
              <a:spcBef>
                <a:spcPts val="1000"/>
              </a:spcBef>
              <a:spcAft>
                <a:spcPts val="0"/>
              </a:spcAft>
              <a:buClr>
                <a:schemeClr val="dk1"/>
              </a:buClr>
              <a:buSzPts val="2800"/>
              <a:buChar char="•"/>
            </a:pPr>
            <a:r>
              <a:rPr lang="hi-IN"/>
              <a:t>पर्यावरणीय आपात स्थितियों व उनके PHT</a:t>
            </a:r>
            <a:endParaRPr sz="2800">
              <a:solidFill>
                <a:srgbClr val="C00000"/>
              </a:solidFill>
              <a:latin typeface="Arial"/>
              <a:ea typeface="Arial"/>
              <a:cs typeface="Arial"/>
              <a:sym typeface="Arial"/>
            </a:endParaRPr>
          </a:p>
        </p:txBody>
      </p:sp>
      <p:pic>
        <p:nvPicPr>
          <p:cNvPr id="114" name="Google Shape;114;p16"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15" name="Google Shape;115;p16"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2209800" y="2276872"/>
            <a:ext cx="3598168" cy="1080120"/>
          </a:xfrm>
          <a:prstGeom prst="rect">
            <a:avLst/>
          </a:prstGeom>
          <a:noFill/>
          <a:ln>
            <a:noFill/>
          </a:ln>
          <a:effectLst>
            <a:outerShdw dist="45791" dir="2021404" algn="ctr" rotWithShape="0">
              <a:schemeClr val="dk1"/>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प्राथमिक उपचार</a:t>
            </a:r>
            <a:endParaRPr sz="4000">
              <a:solidFill>
                <a:srgbClr val="FF0000"/>
              </a:solidFill>
              <a:latin typeface="Arial"/>
              <a:ea typeface="Arial"/>
              <a:cs typeface="Arial"/>
              <a:sym typeface="Arial"/>
            </a:endParaRPr>
          </a:p>
        </p:txBody>
      </p:sp>
      <p:sp>
        <p:nvSpPr>
          <p:cNvPr id="262" name="Google Shape;262;p34"/>
          <p:cNvSpPr txBox="1">
            <a:spLocks noGrp="1"/>
          </p:cNvSpPr>
          <p:nvPr>
            <p:ph type="body" idx="1"/>
          </p:nvPr>
        </p:nvSpPr>
        <p:spPr>
          <a:xfrm>
            <a:off x="6672064" y="1196752"/>
            <a:ext cx="5519936" cy="5517232"/>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400"/>
              <a:buChar char="•"/>
            </a:pPr>
            <a:r>
              <a:rPr lang="hi-IN" sz="2400"/>
              <a:t>रक्त संचार धीमा करने और विष के फैलाव को रोकने के लिए रोगी को लेटा दें।</a:t>
            </a:r>
            <a:endParaRPr/>
          </a:p>
          <a:p>
            <a:pPr marL="228600" lvl="0" indent="-228600" algn="l" rtl="0">
              <a:lnSpc>
                <a:spcPct val="90000"/>
              </a:lnSpc>
              <a:spcBef>
                <a:spcPts val="1000"/>
              </a:spcBef>
              <a:spcAft>
                <a:spcPts val="0"/>
              </a:spcAft>
              <a:buClr>
                <a:schemeClr val="dk1"/>
              </a:buClr>
              <a:buSzPts val="2400"/>
              <a:buChar char="•"/>
            </a:pPr>
            <a:r>
              <a:rPr lang="hi-IN" sz="2400"/>
              <a:t>पीड़ित को इस प्रकार लिटाएं कि प्रभावित अंग हृदय से नीचे हो।</a:t>
            </a:r>
            <a:endParaRPr/>
          </a:p>
          <a:p>
            <a:pPr marL="228600" lvl="0" indent="-228600" algn="l" rtl="0">
              <a:lnSpc>
                <a:spcPct val="150000"/>
              </a:lnSpc>
              <a:spcBef>
                <a:spcPts val="1000"/>
              </a:spcBef>
              <a:spcAft>
                <a:spcPts val="0"/>
              </a:spcAft>
              <a:buClr>
                <a:schemeClr val="dk1"/>
              </a:buClr>
              <a:buSzPts val="2400"/>
              <a:buChar char="•"/>
            </a:pPr>
            <a:r>
              <a:rPr lang="hi-IN" sz="2400"/>
              <a:t>काटे गए अंग से अंगूठी, कंगन, जूते या अन्य बाधा उत्पन्न करने वाली वस्तुएँ हटा दें। (यह सूज सकता है।)</a:t>
            </a:r>
            <a:endParaRPr/>
          </a:p>
        </p:txBody>
      </p:sp>
      <p:pic>
        <p:nvPicPr>
          <p:cNvPr id="263" name="Google Shape;263;p34"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264" name="Google Shape;264;p34"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p:nvPr/>
        </p:nvSpPr>
        <p:spPr>
          <a:xfrm>
            <a:off x="6240016"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35"/>
          <p:cNvSpPr txBox="1">
            <a:spLocks noGrp="1"/>
          </p:cNvSpPr>
          <p:nvPr>
            <p:ph type="title"/>
          </p:nvPr>
        </p:nvSpPr>
        <p:spPr>
          <a:xfrm>
            <a:off x="1418456" y="1061864"/>
            <a:ext cx="2805336" cy="1143000"/>
          </a:xfrm>
          <a:prstGeom prst="rect">
            <a:avLst/>
          </a:prstGeom>
          <a:noFill/>
          <a:ln>
            <a:noFill/>
          </a:ln>
          <a:effectLst>
            <a:outerShdw dist="45791" dir="2021404" algn="ctr" rotWithShape="0">
              <a:schemeClr val="dk1"/>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FIRST AID</a:t>
            </a:r>
            <a:endParaRPr/>
          </a:p>
        </p:txBody>
      </p:sp>
      <p:pic>
        <p:nvPicPr>
          <p:cNvPr id="272" name="Google Shape;272;p35" descr="53088"/>
          <p:cNvPicPr preferRelativeResize="0">
            <a:picLocks noGrp="1"/>
          </p:cNvPicPr>
          <p:nvPr>
            <p:ph type="body" idx="2"/>
          </p:nvPr>
        </p:nvPicPr>
        <p:blipFill rotWithShape="1">
          <a:blip r:embed="rId3">
            <a:alphaModFix/>
          </a:blip>
          <a:srcRect/>
          <a:stretch/>
        </p:blipFill>
        <p:spPr>
          <a:xfrm>
            <a:off x="3045904" y="3573016"/>
            <a:ext cx="2057400" cy="2664296"/>
          </a:xfrm>
          <a:prstGeom prst="rect">
            <a:avLst/>
          </a:prstGeom>
          <a:noFill/>
          <a:ln>
            <a:noFill/>
          </a:ln>
        </p:spPr>
      </p:pic>
      <p:pic>
        <p:nvPicPr>
          <p:cNvPr id="273" name="Google Shape;273;p35" descr="icebs"/>
          <p:cNvPicPr preferRelativeResize="0">
            <a:picLocks noGrp="1"/>
          </p:cNvPicPr>
          <p:nvPr>
            <p:ph type="body" idx="3"/>
          </p:nvPr>
        </p:nvPicPr>
        <p:blipFill rotWithShape="1">
          <a:blip r:embed="rId4">
            <a:alphaModFix/>
          </a:blip>
          <a:srcRect/>
          <a:stretch/>
        </p:blipFill>
        <p:spPr>
          <a:xfrm>
            <a:off x="640364" y="2492896"/>
            <a:ext cx="1981200" cy="2664296"/>
          </a:xfrm>
          <a:prstGeom prst="rect">
            <a:avLst/>
          </a:prstGeom>
          <a:noFill/>
          <a:ln>
            <a:noFill/>
          </a:ln>
        </p:spPr>
      </p:pic>
      <p:sp>
        <p:nvSpPr>
          <p:cNvPr id="274" name="Google Shape;274;p35"/>
          <p:cNvSpPr/>
          <p:nvPr/>
        </p:nvSpPr>
        <p:spPr>
          <a:xfrm>
            <a:off x="6534472" y="1844824"/>
            <a:ext cx="5132512" cy="2232248"/>
          </a:xfrm>
          <a:prstGeom prst="rect">
            <a:avLst/>
          </a:prstGeom>
          <a:noFill/>
          <a:ln>
            <a:noFill/>
          </a:ln>
        </p:spPr>
        <p:txBody>
          <a:bodyPr spcFirstLastPara="1" wrap="square" lIns="91425" tIns="45700" rIns="91425" bIns="45700" anchor="t" anchorCtr="0">
            <a:noAutofit/>
          </a:bodyPr>
          <a:lstStyle/>
          <a:p>
            <a:pPr marL="279400" marR="0" lvl="0" indent="-279400" algn="l" rtl="0">
              <a:lnSpc>
                <a:spcPct val="150000"/>
              </a:lnSpc>
              <a:spcBef>
                <a:spcPts val="0"/>
              </a:spcBef>
              <a:spcAft>
                <a:spcPts val="0"/>
              </a:spcAft>
              <a:buNone/>
            </a:pPr>
            <a:r>
              <a:rPr lang="hi-IN" sz="2800" b="0">
                <a:solidFill>
                  <a:schemeClr val="dk1"/>
                </a:solidFill>
                <a:latin typeface="Tahoma"/>
                <a:ea typeface="Tahoma"/>
                <a:cs typeface="Tahoma"/>
                <a:sym typeface="Tahoma"/>
              </a:rPr>
              <a:t>पीड़ित को बर्फ, कोल्ड पैक या शराब या कोई अन्य नशीली दवा न दें।</a:t>
            </a:r>
            <a:endParaRPr sz="2800" b="0">
              <a:solidFill>
                <a:schemeClr val="dk1"/>
              </a:solidFill>
              <a:latin typeface="Open Sans"/>
              <a:ea typeface="Open Sans"/>
              <a:cs typeface="Open Sans"/>
              <a:sym typeface="Open Sans"/>
            </a:endParaRPr>
          </a:p>
          <a:p>
            <a:pPr marL="279400" marR="0" lvl="0" indent="-279400" algn="l" rtl="0">
              <a:spcBef>
                <a:spcPts val="560"/>
              </a:spcBef>
              <a:spcAft>
                <a:spcPts val="0"/>
              </a:spcAft>
              <a:buNone/>
            </a:pPr>
            <a:endParaRPr sz="2800" b="1">
              <a:solidFill>
                <a:schemeClr val="dk1"/>
              </a:solidFill>
              <a:latin typeface="Open Sans"/>
              <a:ea typeface="Open Sans"/>
              <a:cs typeface="Open Sans"/>
              <a:sym typeface="Open Sans"/>
            </a:endParaRPr>
          </a:p>
        </p:txBody>
      </p:sp>
      <p:pic>
        <p:nvPicPr>
          <p:cNvPr id="275" name="Google Shape;275;p35" descr="C:\Users\Acer\Downloads\WhatsApp Image 2025-09-04 at 17.24.38 (1).jpeg"/>
          <p:cNvPicPr preferRelativeResize="0"/>
          <p:nvPr/>
        </p:nvPicPr>
        <p:blipFill rotWithShape="1">
          <a:blip r:embed="rId5">
            <a:alphaModFix/>
          </a:blip>
          <a:srcRect/>
          <a:stretch/>
        </p:blipFill>
        <p:spPr>
          <a:xfrm>
            <a:off x="263352" y="260648"/>
            <a:ext cx="1080120" cy="792088"/>
          </a:xfrm>
          <a:prstGeom prst="rect">
            <a:avLst/>
          </a:prstGeom>
          <a:noFill/>
          <a:ln>
            <a:noFill/>
          </a:ln>
        </p:spPr>
      </p:pic>
      <p:pic>
        <p:nvPicPr>
          <p:cNvPr id="276" name="Google Shape;276;p35" descr="C:\Users\Acer\Downloads\WhatsApp Image 2025-09-04 at 17.24.38 (3).jpeg"/>
          <p:cNvPicPr preferRelativeResize="0"/>
          <p:nvPr/>
        </p:nvPicPr>
        <p:blipFill rotWithShape="1">
          <a:blip r:embed="rId6">
            <a:alphaModFix/>
          </a:blip>
          <a:srcRect/>
          <a:stretch/>
        </p:blipFill>
        <p:spPr>
          <a:xfrm>
            <a:off x="10978822" y="260648"/>
            <a:ext cx="877818" cy="792088"/>
          </a:xfrm>
          <a:prstGeom prst="rect">
            <a:avLst/>
          </a:prstGeom>
          <a:noFill/>
          <a:ln>
            <a:noFill/>
          </a:ln>
        </p:spPr>
      </p:pic>
      <p:sp>
        <p:nvSpPr>
          <p:cNvPr id="277" name="Google Shape;277;p35"/>
          <p:cNvSpPr txBox="1"/>
          <p:nvPr/>
        </p:nvSpPr>
        <p:spPr>
          <a:xfrm>
            <a:off x="6786754" y="4392106"/>
            <a:ext cx="473555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2800">
                <a:solidFill>
                  <a:srgbClr val="FF0000"/>
                </a:solidFill>
                <a:latin typeface="Calibri"/>
                <a:ea typeface="Calibri"/>
                <a:cs typeface="Calibri"/>
                <a:sym typeface="Calibri"/>
              </a:rPr>
              <a:t>लक्षणों के विकसित होने का इंतज़ार न करें</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36"/>
          <p:cNvSpPr txBox="1">
            <a:spLocks noGrp="1"/>
          </p:cNvSpPr>
          <p:nvPr>
            <p:ph type="title"/>
          </p:nvPr>
        </p:nvSpPr>
        <p:spPr>
          <a:xfrm>
            <a:off x="1199456" y="1637928"/>
            <a:ext cx="3454152" cy="1143000"/>
          </a:xfrm>
          <a:prstGeom prst="rect">
            <a:avLst/>
          </a:prstGeom>
          <a:noFill/>
          <a:ln>
            <a:noFill/>
          </a:ln>
          <a:effectLst>
            <a:outerShdw dist="45791" dir="2021404" algn="ctr" rotWithShape="0">
              <a:schemeClr val="dk1"/>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sz="4000" b="1">
                <a:solidFill>
                  <a:srgbClr val="FF0000"/>
                </a:solidFill>
              </a:rPr>
              <a:t>प्राथमिक उपचार</a:t>
            </a:r>
            <a:endParaRPr sz="4000" b="1">
              <a:solidFill>
                <a:srgbClr val="FF0000"/>
              </a:solidFill>
              <a:latin typeface="Open Sans"/>
              <a:ea typeface="Open Sans"/>
              <a:cs typeface="Open Sans"/>
              <a:sym typeface="Open Sans"/>
            </a:endParaRPr>
          </a:p>
        </p:txBody>
      </p:sp>
      <p:pic>
        <p:nvPicPr>
          <p:cNvPr id="284" name="Google Shape;284;p36" descr="bites_snk11"/>
          <p:cNvPicPr preferRelativeResize="0">
            <a:picLocks noGrp="1"/>
          </p:cNvPicPr>
          <p:nvPr>
            <p:ph type="body" idx="2"/>
          </p:nvPr>
        </p:nvPicPr>
        <p:blipFill rotWithShape="1">
          <a:blip r:embed="rId3">
            <a:alphaModFix/>
          </a:blip>
          <a:srcRect/>
          <a:stretch/>
        </p:blipFill>
        <p:spPr>
          <a:xfrm>
            <a:off x="551384" y="3645024"/>
            <a:ext cx="5257800" cy="2754189"/>
          </a:xfrm>
          <a:prstGeom prst="rect">
            <a:avLst/>
          </a:prstGeom>
          <a:noFill/>
          <a:ln>
            <a:noFill/>
          </a:ln>
        </p:spPr>
      </p:pic>
      <p:sp>
        <p:nvSpPr>
          <p:cNvPr id="285" name="Google Shape;285;p36"/>
          <p:cNvSpPr txBox="1"/>
          <p:nvPr/>
        </p:nvSpPr>
        <p:spPr>
          <a:xfrm>
            <a:off x="6113346" y="1447800"/>
            <a:ext cx="6078654" cy="2985433"/>
          </a:xfrm>
          <a:prstGeom prst="rect">
            <a:avLst/>
          </a:prstGeom>
          <a:noFill/>
          <a:ln>
            <a:noFill/>
          </a:ln>
          <a:effectLst>
            <a:outerShdw dist="12700" algn="ctr" rotWithShape="0">
              <a:srgbClr val="FF0000"/>
            </a:outerShdw>
          </a:effectLst>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hi-IN" sz="3200" b="0">
                <a:solidFill>
                  <a:schemeClr val="dk1"/>
                </a:solidFill>
                <a:latin typeface="Open Sans"/>
                <a:ea typeface="Open Sans"/>
                <a:cs typeface="Open Sans"/>
                <a:sym typeface="Open Sans"/>
              </a:rPr>
              <a:t>काटे गए अंग को स्थिर करें, यदि संभव हो तो स्प्लिंट का उपयोग करें और उसे हृदय के स्तर से नीचे रखें।</a:t>
            </a:r>
            <a:endParaRPr/>
          </a:p>
        </p:txBody>
      </p:sp>
      <p:pic>
        <p:nvPicPr>
          <p:cNvPr id="286" name="Google Shape;286;p36"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287" name="Google Shape;287;p36"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37"/>
          <p:cNvSpPr txBox="1">
            <a:spLocks noGrp="1"/>
          </p:cNvSpPr>
          <p:nvPr>
            <p:ph type="title"/>
          </p:nvPr>
        </p:nvSpPr>
        <p:spPr>
          <a:xfrm>
            <a:off x="1991544" y="2002916"/>
            <a:ext cx="3238128" cy="1138052"/>
          </a:xfrm>
          <a:prstGeom prst="rect">
            <a:avLst/>
          </a:prstGeom>
          <a:noFill/>
          <a:ln>
            <a:noFill/>
          </a:ln>
          <a:effectLst>
            <a:outerShdw dist="45791" dir="2021404" algn="ctr" rotWithShape="0">
              <a:schemeClr val="dk1"/>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sz="4000" b="1">
                <a:solidFill>
                  <a:srgbClr val="FF0000"/>
                </a:solidFill>
              </a:rPr>
              <a:t>प्राथमिक उपचार</a:t>
            </a:r>
            <a:endParaRPr sz="4000" b="1">
              <a:solidFill>
                <a:srgbClr val="FF0000"/>
              </a:solidFill>
              <a:latin typeface="Open Sans"/>
              <a:ea typeface="Open Sans"/>
              <a:cs typeface="Open Sans"/>
              <a:sym typeface="Open Sans"/>
            </a:endParaRPr>
          </a:p>
        </p:txBody>
      </p:sp>
      <p:sp>
        <p:nvSpPr>
          <p:cNvPr id="294" name="Google Shape;294;p37"/>
          <p:cNvSpPr txBox="1">
            <a:spLocks noGrp="1"/>
          </p:cNvSpPr>
          <p:nvPr>
            <p:ph type="body" idx="1"/>
          </p:nvPr>
        </p:nvSpPr>
        <p:spPr>
          <a:xfrm>
            <a:off x="6096000" y="1484784"/>
            <a:ext cx="5040560" cy="3960440"/>
          </a:xfrm>
          <a:prstGeom prst="rect">
            <a:avLst/>
          </a:prstGeom>
          <a:noFill/>
          <a:ln>
            <a:noFill/>
          </a:ln>
          <a:effectLst>
            <a:outerShdw dist="25400" algn="ctr" rotWithShape="0">
              <a:srgbClr val="FF0000"/>
            </a:outerShdw>
          </a:effectLst>
        </p:spPr>
        <p:txBody>
          <a:bodyPr spcFirstLastPara="1" wrap="square" lIns="91425" tIns="45700" rIns="91425" bIns="45700" anchor="t" anchorCtr="0">
            <a:normAutofit/>
          </a:bodyPr>
          <a:lstStyle/>
          <a:p>
            <a:pPr marL="708660" lvl="0" indent="-571500" algn="l" rtl="0">
              <a:lnSpc>
                <a:spcPct val="150000"/>
              </a:lnSpc>
              <a:spcBef>
                <a:spcPts val="0"/>
              </a:spcBef>
              <a:spcAft>
                <a:spcPts val="0"/>
              </a:spcAft>
              <a:buClr>
                <a:schemeClr val="dk1"/>
              </a:buClr>
              <a:buSzPts val="2800"/>
              <a:buChar char="•"/>
            </a:pPr>
            <a:r>
              <a:rPr lang="hi-IN">
                <a:latin typeface="Open Sans"/>
                <a:ea typeface="Open Sans"/>
                <a:cs typeface="Open Sans"/>
                <a:sym typeface="Open Sans"/>
              </a:rPr>
              <a:t>चीरा न लगाएं या जहर चूसने का प्रयास न करें क्योंकि यह जहर निकालने में अप्रभावी है; और वाइपर के काटने से गंभीर रक्तस्राव हो सकता है।</a:t>
            </a:r>
            <a:endParaRPr/>
          </a:p>
          <a:p>
            <a:pPr marL="137160" lvl="0" indent="0" algn="l" rtl="0">
              <a:lnSpc>
                <a:spcPct val="150000"/>
              </a:lnSpc>
              <a:spcBef>
                <a:spcPts val="1000"/>
              </a:spcBef>
              <a:spcAft>
                <a:spcPts val="0"/>
              </a:spcAft>
              <a:buClr>
                <a:schemeClr val="dk1"/>
              </a:buClr>
              <a:buSzPts val="3600"/>
              <a:buNone/>
            </a:pPr>
            <a:endParaRPr sz="3600" b="1">
              <a:latin typeface="Open Sans"/>
              <a:ea typeface="Open Sans"/>
              <a:cs typeface="Open Sans"/>
              <a:sym typeface="Open Sans"/>
            </a:endParaRPr>
          </a:p>
        </p:txBody>
      </p:sp>
      <p:pic>
        <p:nvPicPr>
          <p:cNvPr id="295" name="Google Shape;295;p37"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296" name="Google Shape;296;p37"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txBox="1"/>
          <p:nvPr/>
        </p:nvSpPr>
        <p:spPr>
          <a:xfrm>
            <a:off x="5962945"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38"/>
          <p:cNvSpPr txBox="1">
            <a:spLocks noGrp="1"/>
          </p:cNvSpPr>
          <p:nvPr>
            <p:ph type="title"/>
          </p:nvPr>
        </p:nvSpPr>
        <p:spPr>
          <a:xfrm>
            <a:off x="1919536" y="1700808"/>
            <a:ext cx="2734072" cy="1143000"/>
          </a:xfrm>
          <a:prstGeom prst="rect">
            <a:avLst/>
          </a:prstGeom>
          <a:noFill/>
          <a:ln>
            <a:noFill/>
          </a:ln>
          <a:effectLst>
            <a:outerShdw dist="45791" dir="2021404" algn="ctr" rotWithShape="0">
              <a:schemeClr val="dk1"/>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sz="4000" b="1">
                <a:solidFill>
                  <a:srgbClr val="FF0000"/>
                </a:solidFill>
              </a:rPr>
              <a:t>प्राथमिक उपचार</a:t>
            </a:r>
            <a:endParaRPr sz="4000" b="1">
              <a:solidFill>
                <a:srgbClr val="FF0000"/>
              </a:solidFill>
              <a:latin typeface="Arial"/>
              <a:ea typeface="Arial"/>
              <a:cs typeface="Arial"/>
              <a:sym typeface="Arial"/>
            </a:endParaRPr>
          </a:p>
        </p:txBody>
      </p:sp>
      <p:sp>
        <p:nvSpPr>
          <p:cNvPr id="303" name="Google Shape;303;p38"/>
          <p:cNvSpPr txBox="1">
            <a:spLocks noGrp="1"/>
          </p:cNvSpPr>
          <p:nvPr>
            <p:ph type="body" idx="1"/>
          </p:nvPr>
        </p:nvSpPr>
        <p:spPr>
          <a:xfrm>
            <a:off x="6240016" y="1268760"/>
            <a:ext cx="5616624" cy="2376264"/>
          </a:xfrm>
          <a:prstGeom prst="rect">
            <a:avLst/>
          </a:prstGeom>
          <a:noFill/>
          <a:ln>
            <a:noFill/>
          </a:ln>
          <a:effectLst>
            <a:outerShdw dist="25400" algn="ctr" rotWithShape="0">
              <a:schemeClr val="dk1"/>
            </a:outerShdw>
          </a:effectLst>
        </p:spPr>
        <p:txBody>
          <a:bodyPr spcFirstLastPara="1" wrap="square" lIns="91425" tIns="45700" rIns="91425" bIns="45700" anchor="t" anchorCtr="0">
            <a:normAutofit fontScale="92500" lnSpcReduction="20000"/>
          </a:bodyPr>
          <a:lstStyle/>
          <a:p>
            <a:pPr marL="708660" lvl="0" indent="-571500" algn="l" rtl="0">
              <a:lnSpc>
                <a:spcPct val="200000"/>
              </a:lnSpc>
              <a:spcBef>
                <a:spcPts val="0"/>
              </a:spcBef>
              <a:spcAft>
                <a:spcPts val="0"/>
              </a:spcAft>
              <a:buClr>
                <a:schemeClr val="dk1"/>
              </a:buClr>
              <a:buSzPct val="100000"/>
              <a:buChar char="•"/>
            </a:pPr>
            <a:r>
              <a:rPr lang="hi-IN" sz="2400"/>
              <a:t>कोबरा और करैत के काटने पर, पीड़ित की साँस रुक सकती है।</a:t>
            </a:r>
            <a:endParaRPr/>
          </a:p>
          <a:p>
            <a:pPr marL="0" lvl="0" indent="0" algn="l" rtl="0">
              <a:lnSpc>
                <a:spcPct val="150000"/>
              </a:lnSpc>
              <a:spcBef>
                <a:spcPts val="1000"/>
              </a:spcBef>
              <a:spcAft>
                <a:spcPts val="0"/>
              </a:spcAft>
              <a:buClr>
                <a:schemeClr val="dk1"/>
              </a:buClr>
              <a:buSzPct val="100000"/>
              <a:buNone/>
            </a:pPr>
            <a:r>
              <a:rPr lang="hi-IN" sz="2400"/>
              <a:t>लेकिन वे मरे नहीं हैं बल्कि उन्हें सांस देकर बचाया जा सकता है I </a:t>
            </a:r>
            <a:endParaRPr sz="2400"/>
          </a:p>
        </p:txBody>
      </p:sp>
      <p:sp>
        <p:nvSpPr>
          <p:cNvPr id="304" name="Google Shape;304;p38"/>
          <p:cNvSpPr/>
          <p:nvPr/>
        </p:nvSpPr>
        <p:spPr>
          <a:xfrm>
            <a:off x="2743200" y="4876800"/>
            <a:ext cx="6781800" cy="990600"/>
          </a:xfrm>
          <a:prstGeom prst="flowChartTerminator">
            <a:avLst/>
          </a:prstGeom>
          <a:noFill/>
          <a:ln>
            <a:noFill/>
          </a:ln>
          <a:effectLst>
            <a:outerShdw dist="52363" dir="20757825" algn="ctr" rotWithShape="0">
              <a:srgbClr val="FF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b="1">
              <a:solidFill>
                <a:schemeClr val="accent2"/>
              </a:solidFill>
              <a:latin typeface="Arial"/>
              <a:ea typeface="Arial"/>
              <a:cs typeface="Arial"/>
              <a:sym typeface="Arial"/>
            </a:endParaRPr>
          </a:p>
        </p:txBody>
      </p:sp>
      <p:sp>
        <p:nvSpPr>
          <p:cNvPr id="305" name="Google Shape;305;p38"/>
          <p:cNvSpPr txBox="1"/>
          <p:nvPr/>
        </p:nvSpPr>
        <p:spPr>
          <a:xfrm>
            <a:off x="3276600" y="3581400"/>
            <a:ext cx="5638800" cy="579438"/>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endParaRPr sz="3200" b="1">
              <a:solidFill>
                <a:schemeClr val="accent2"/>
              </a:solidFill>
              <a:latin typeface="Arial"/>
              <a:ea typeface="Arial"/>
              <a:cs typeface="Arial"/>
              <a:sym typeface="Arial"/>
            </a:endParaRPr>
          </a:p>
        </p:txBody>
      </p:sp>
      <p:sp>
        <p:nvSpPr>
          <p:cNvPr id="306" name="Google Shape;306;p38"/>
          <p:cNvSpPr/>
          <p:nvPr/>
        </p:nvSpPr>
        <p:spPr>
          <a:xfrm>
            <a:off x="3200400" y="4800600"/>
            <a:ext cx="5257800" cy="1143000"/>
          </a:xfrm>
          <a:prstGeom prst="flowChartTerminator">
            <a:avLst/>
          </a:prstGeom>
          <a:noFill/>
          <a:ln>
            <a:noFill/>
          </a:ln>
          <a:effectLst>
            <a:outerShdw dist="52363" dir="20757825" algn="ctr" rotWithShape="0">
              <a:srgbClr val="FF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b="1">
              <a:solidFill>
                <a:schemeClr val="accent2"/>
              </a:solidFill>
              <a:latin typeface="Arial"/>
              <a:ea typeface="Arial"/>
              <a:cs typeface="Arial"/>
              <a:sym typeface="Arial"/>
            </a:endParaRPr>
          </a:p>
        </p:txBody>
      </p:sp>
      <p:sp>
        <p:nvSpPr>
          <p:cNvPr id="307" name="Google Shape;307;p38"/>
          <p:cNvSpPr/>
          <p:nvPr/>
        </p:nvSpPr>
        <p:spPr>
          <a:xfrm>
            <a:off x="6096000" y="4103712"/>
            <a:ext cx="5904656" cy="2133600"/>
          </a:xfrm>
          <a:prstGeom prst="flowChartTerminator">
            <a:avLst/>
          </a:prstGeom>
          <a:solidFill>
            <a:schemeClr val="dk1"/>
          </a:solidFill>
          <a:ln>
            <a:noFill/>
          </a:ln>
          <a:effectLst>
            <a:outerShdw dist="52363" dir="20757825" algn="ctr" rotWithShape="0">
              <a:srgbClr val="FF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b="1">
              <a:solidFill>
                <a:schemeClr val="accent2"/>
              </a:solidFill>
              <a:latin typeface="Arial"/>
              <a:ea typeface="Arial"/>
              <a:cs typeface="Arial"/>
              <a:sym typeface="Arial"/>
            </a:endParaRPr>
          </a:p>
        </p:txBody>
      </p:sp>
      <p:sp>
        <p:nvSpPr>
          <p:cNvPr id="308" name="Google Shape;308;p38"/>
          <p:cNvSpPr txBox="1"/>
          <p:nvPr/>
        </p:nvSpPr>
        <p:spPr>
          <a:xfrm>
            <a:off x="6456040" y="4514874"/>
            <a:ext cx="5210944" cy="16203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2400" b="1">
                <a:solidFill>
                  <a:srgbClr val="FF0000"/>
                </a:solidFill>
                <a:latin typeface="Tahoma"/>
                <a:ea typeface="Tahoma"/>
                <a:cs typeface="Tahoma"/>
                <a:sym typeface="Tahoma"/>
              </a:rPr>
              <a:t>कृत्रिम श्वसन देना है  (</a:t>
            </a:r>
            <a:r>
              <a:rPr lang="hi-IN" sz="2400" b="1">
                <a:solidFill>
                  <a:srgbClr val="FF0000"/>
                </a:solidFill>
                <a:latin typeface="Arial"/>
                <a:ea typeface="Arial"/>
                <a:cs typeface="Arial"/>
                <a:sym typeface="Arial"/>
              </a:rPr>
              <a:t>Artificial Respiration )</a:t>
            </a:r>
            <a:endParaRPr sz="2400" b="1">
              <a:solidFill>
                <a:srgbClr val="FF0000"/>
              </a:solidFill>
              <a:latin typeface="Tahoma"/>
              <a:ea typeface="Tahoma"/>
              <a:cs typeface="Tahoma"/>
              <a:sym typeface="Tahoma"/>
            </a:endParaRPr>
          </a:p>
          <a:p>
            <a:pPr marL="0" marR="0" lvl="0" indent="0" algn="ctr" rtl="0">
              <a:lnSpc>
                <a:spcPct val="150000"/>
              </a:lnSpc>
              <a:spcBef>
                <a:spcPts val="0"/>
              </a:spcBef>
              <a:spcAft>
                <a:spcPts val="0"/>
              </a:spcAft>
              <a:buNone/>
            </a:pPr>
            <a:r>
              <a:rPr lang="hi-IN" sz="2000" b="1">
                <a:solidFill>
                  <a:srgbClr val="FF0000"/>
                </a:solidFill>
                <a:latin typeface="Tahoma"/>
                <a:ea typeface="Tahoma"/>
                <a:cs typeface="Tahoma"/>
                <a:sym typeface="Tahoma"/>
              </a:rPr>
              <a:t>यह जीवन रक्षक हो सकता है</a:t>
            </a:r>
            <a:endParaRPr sz="2000" b="1">
              <a:solidFill>
                <a:srgbClr val="FF0000"/>
              </a:solidFill>
              <a:latin typeface="Tahoma"/>
              <a:ea typeface="Tahoma"/>
              <a:cs typeface="Tahoma"/>
              <a:sym typeface="Tahoma"/>
            </a:endParaRPr>
          </a:p>
        </p:txBody>
      </p:sp>
      <p:pic>
        <p:nvPicPr>
          <p:cNvPr id="309" name="Google Shape;309;p38"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310" name="Google Shape;310;p38"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txBox="1">
            <a:spLocks noGrp="1"/>
          </p:cNvSpPr>
          <p:nvPr>
            <p:ph type="title"/>
          </p:nvPr>
        </p:nvSpPr>
        <p:spPr>
          <a:xfrm>
            <a:off x="1343472" y="1988840"/>
            <a:ext cx="3059831" cy="990600"/>
          </a:xfrm>
          <a:prstGeom prst="rect">
            <a:avLst/>
          </a:prstGeom>
          <a:solidFill>
            <a:srgbClr val="D8E2F3"/>
          </a:solidFill>
          <a:ln>
            <a:noFill/>
          </a:ln>
          <a:effectLst>
            <a:outerShdw dist="88900" algn="ctr" rotWithShape="0">
              <a:srgbClr val="003300"/>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करें</a:t>
            </a:r>
            <a:endParaRPr sz="4000" b="1">
              <a:solidFill>
                <a:srgbClr val="FF0000"/>
              </a:solidFill>
              <a:latin typeface="Open Sans"/>
              <a:ea typeface="Open Sans"/>
              <a:cs typeface="Open Sans"/>
              <a:sym typeface="Open Sans"/>
            </a:endParaRPr>
          </a:p>
        </p:txBody>
      </p:sp>
      <p:sp>
        <p:nvSpPr>
          <p:cNvPr id="316" name="Google Shape;316;p39"/>
          <p:cNvSpPr txBox="1">
            <a:spLocks noGrp="1"/>
          </p:cNvSpPr>
          <p:nvPr>
            <p:ph type="body" idx="1"/>
          </p:nvPr>
        </p:nvSpPr>
        <p:spPr>
          <a:xfrm>
            <a:off x="6087289" y="0"/>
            <a:ext cx="6104709" cy="6959600"/>
          </a:xfrm>
          <a:prstGeom prst="rect">
            <a:avLst/>
          </a:prstGeom>
          <a:solidFill>
            <a:srgbClr val="D8E2F3"/>
          </a:solidFill>
          <a:ln>
            <a:noFill/>
          </a:ln>
          <a:effectLst>
            <a:outerShdw dist="25400" algn="ctr" rotWithShape="0">
              <a:srgbClr val="FF0000"/>
            </a:outerShdw>
          </a:effectLst>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hi-IN" sz="2000"/>
              <a:t>पीड़ित को शांत रखें।</a:t>
            </a:r>
            <a:endParaRPr/>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hi-IN" sz="2000"/>
              <a:t>पीड़ित को तुरंत बिना हिले-डुले सीधा लेटा दें।</a:t>
            </a:r>
            <a:endParaRPr/>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hi-IN" sz="2000"/>
              <a:t>यदि संभव हो तो काटे गए अंग को स्थिर करें, यदि संभव हो तो स्प्लिंट का उपयोग करें और उसे हृदय के स्तर से नीचे रखें।</a:t>
            </a:r>
            <a:endParaRPr/>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hi-IN" sz="2000"/>
              <a:t>यदि संभव हो तो पीड़ित को तुरंत सीधा लेटा कर  अस्पताल ले जाएँ।</a:t>
            </a:r>
            <a:endParaRPr/>
          </a:p>
          <a:p>
            <a:pPr marL="0" lvl="0" indent="0" algn="l" rtl="0">
              <a:lnSpc>
                <a:spcPct val="90000"/>
              </a:lnSpc>
              <a:spcBef>
                <a:spcPts val="1000"/>
              </a:spcBef>
              <a:spcAft>
                <a:spcPts val="0"/>
              </a:spcAft>
              <a:buClr>
                <a:schemeClr val="dk1"/>
              </a:buClr>
              <a:buSzPts val="2000"/>
              <a:buNone/>
            </a:pPr>
            <a:endParaRPr sz="2000"/>
          </a:p>
        </p:txBody>
      </p:sp>
      <p:sp>
        <p:nvSpPr>
          <p:cNvPr id="317" name="Google Shape;317;p39"/>
          <p:cNvSpPr/>
          <p:nvPr/>
        </p:nvSpPr>
        <p:spPr>
          <a:xfrm>
            <a:off x="-200025" y="1525589"/>
            <a:ext cx="184731" cy="461665"/>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400" b="0">
              <a:solidFill>
                <a:schemeClr val="dk1"/>
              </a:solidFill>
              <a:latin typeface="Open Sans"/>
              <a:ea typeface="Open Sans"/>
              <a:cs typeface="Open Sans"/>
              <a:sym typeface="Open Sans"/>
            </a:endParaRPr>
          </a:p>
        </p:txBody>
      </p:sp>
      <p:sp>
        <p:nvSpPr>
          <p:cNvPr id="318" name="Google Shape;318;p39" descr="D:\Rina\snake\Snake bite\ "/>
          <p:cNvSpPr/>
          <p:nvPr/>
        </p:nvSpPr>
        <p:spPr>
          <a:xfrm>
            <a:off x="-200025" y="1525589"/>
            <a:ext cx="142875" cy="142875"/>
          </a:xfrm>
          <a:prstGeom prst="rect">
            <a:avLst/>
          </a:prstGeom>
          <a:noFill/>
          <a:ln>
            <a:noFill/>
          </a:ln>
        </p:spPr>
        <p:txBody>
          <a:bodyPr/>
          <a:lstStyle/>
          <a:p>
            <a:endParaRPr lang="en-IN"/>
          </a:p>
        </p:txBody>
      </p:sp>
      <p:sp>
        <p:nvSpPr>
          <p:cNvPr id="319" name="Google Shape;319;p39"/>
          <p:cNvSpPr/>
          <p:nvPr/>
        </p:nvSpPr>
        <p:spPr>
          <a:xfrm>
            <a:off x="1431635" y="1525588"/>
            <a:ext cx="184731" cy="923330"/>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accent2"/>
              </a:solidFill>
              <a:latin typeface="Open Sans"/>
              <a:ea typeface="Open Sans"/>
              <a:cs typeface="Open Sans"/>
              <a:sym typeface="Open Sans"/>
            </a:endParaRPr>
          </a:p>
        </p:txBody>
      </p:sp>
      <p:sp>
        <p:nvSpPr>
          <p:cNvPr id="320" name="Google Shape;320;p39" descr="D:\Rina\snake\Snake bite\ "/>
          <p:cNvSpPr/>
          <p:nvPr/>
        </p:nvSpPr>
        <p:spPr>
          <a:xfrm>
            <a:off x="-200025" y="1525589"/>
            <a:ext cx="142875" cy="142875"/>
          </a:xfrm>
          <a:prstGeom prst="rect">
            <a:avLst/>
          </a:prstGeom>
          <a:noFill/>
          <a:ln>
            <a:noFill/>
          </a:ln>
        </p:spPr>
        <p:txBody>
          <a:bodyPr/>
          <a:lstStyle/>
          <a:p>
            <a:endParaRPr lang="en-IN"/>
          </a:p>
        </p:txBody>
      </p:sp>
      <p:sp>
        <p:nvSpPr>
          <p:cNvPr id="321" name="Google Shape;321;p39"/>
          <p:cNvSpPr/>
          <p:nvPr/>
        </p:nvSpPr>
        <p:spPr>
          <a:xfrm>
            <a:off x="1431635" y="1525588"/>
            <a:ext cx="184731" cy="923330"/>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accent2"/>
              </a:solidFill>
              <a:latin typeface="Open Sans"/>
              <a:ea typeface="Open Sans"/>
              <a:cs typeface="Open Sans"/>
              <a:sym typeface="Open Sans"/>
            </a:endParaRPr>
          </a:p>
        </p:txBody>
      </p:sp>
      <p:sp>
        <p:nvSpPr>
          <p:cNvPr id="322" name="Google Shape;322;p39" descr="D:\Rina\snake\Snake bite\ "/>
          <p:cNvSpPr/>
          <p:nvPr/>
        </p:nvSpPr>
        <p:spPr>
          <a:xfrm>
            <a:off x="-200025" y="1525589"/>
            <a:ext cx="142875" cy="142875"/>
          </a:xfrm>
          <a:prstGeom prst="rect">
            <a:avLst/>
          </a:prstGeom>
          <a:noFill/>
          <a:ln>
            <a:noFill/>
          </a:ln>
        </p:spPr>
        <p:txBody>
          <a:bodyPr/>
          <a:lstStyle/>
          <a:p>
            <a:endParaRPr lang="en-IN"/>
          </a:p>
        </p:txBody>
      </p:sp>
      <p:sp>
        <p:nvSpPr>
          <p:cNvPr id="323" name="Google Shape;323;p39"/>
          <p:cNvSpPr/>
          <p:nvPr/>
        </p:nvSpPr>
        <p:spPr>
          <a:xfrm>
            <a:off x="1431635" y="1525588"/>
            <a:ext cx="184731" cy="923330"/>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accent2"/>
              </a:solidFill>
              <a:latin typeface="Open Sans"/>
              <a:ea typeface="Open Sans"/>
              <a:cs typeface="Open Sans"/>
              <a:sym typeface="Open Sans"/>
            </a:endParaRPr>
          </a:p>
        </p:txBody>
      </p:sp>
      <p:sp>
        <p:nvSpPr>
          <p:cNvPr id="324" name="Google Shape;324;p39" descr="D:\Rina\snake\Snake bite\ "/>
          <p:cNvSpPr/>
          <p:nvPr/>
        </p:nvSpPr>
        <p:spPr>
          <a:xfrm>
            <a:off x="-200025" y="1525589"/>
            <a:ext cx="142875" cy="142875"/>
          </a:xfrm>
          <a:prstGeom prst="rect">
            <a:avLst/>
          </a:prstGeom>
          <a:noFill/>
          <a:ln>
            <a:noFill/>
          </a:ln>
        </p:spPr>
        <p:txBody>
          <a:bodyPr/>
          <a:lstStyle/>
          <a:p>
            <a:endParaRPr lang="en-IN"/>
          </a:p>
        </p:txBody>
      </p:sp>
      <p:sp>
        <p:nvSpPr>
          <p:cNvPr id="325" name="Google Shape;325;p39" descr="D:\Rina\snake\Snake bite\ "/>
          <p:cNvSpPr/>
          <p:nvPr/>
        </p:nvSpPr>
        <p:spPr>
          <a:xfrm>
            <a:off x="-200025" y="1525589"/>
            <a:ext cx="142875" cy="142875"/>
          </a:xfrm>
          <a:prstGeom prst="rect">
            <a:avLst/>
          </a:prstGeom>
          <a:noFill/>
          <a:ln>
            <a:noFill/>
          </a:ln>
        </p:spPr>
        <p:txBody>
          <a:bodyPr/>
          <a:lstStyle/>
          <a:p>
            <a:endParaRPr lang="en-IN"/>
          </a:p>
        </p:txBody>
      </p:sp>
      <p:sp>
        <p:nvSpPr>
          <p:cNvPr id="326" name="Google Shape;326;p39"/>
          <p:cNvSpPr/>
          <p:nvPr/>
        </p:nvSpPr>
        <p:spPr>
          <a:xfrm>
            <a:off x="1524000" y="4716464"/>
            <a:ext cx="369888" cy="8207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Tahoma"/>
              <a:buNone/>
            </a:pPr>
            <a:endParaRPr sz="2400" b="1">
              <a:solidFill>
                <a:schemeClr val="dk1"/>
              </a:solidFill>
              <a:latin typeface="Open Sans"/>
              <a:ea typeface="Open Sans"/>
              <a:cs typeface="Open Sans"/>
              <a:sym typeface="Open Sans"/>
            </a:endParaRPr>
          </a:p>
        </p:txBody>
      </p:sp>
      <p:sp>
        <p:nvSpPr>
          <p:cNvPr id="327" name="Google Shape;327;p39"/>
          <p:cNvSpPr/>
          <p:nvPr/>
        </p:nvSpPr>
        <p:spPr>
          <a:xfrm>
            <a:off x="1524000" y="2344738"/>
            <a:ext cx="369888" cy="1185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chemeClr val="dk1"/>
              </a:solidFill>
              <a:latin typeface="Open Sans"/>
              <a:ea typeface="Open Sans"/>
              <a:cs typeface="Open Sans"/>
              <a:sym typeface="Open Sans"/>
            </a:endParaRPr>
          </a:p>
        </p:txBody>
      </p:sp>
      <p:cxnSp>
        <p:nvCxnSpPr>
          <p:cNvPr id="328" name="Google Shape;328;p39"/>
          <p:cNvCxnSpPr/>
          <p:nvPr/>
        </p:nvCxnSpPr>
        <p:spPr>
          <a:xfrm>
            <a:off x="1524000" y="7088188"/>
            <a:ext cx="8839200" cy="0"/>
          </a:xfrm>
          <a:prstGeom prst="straightConnector1">
            <a:avLst/>
          </a:prstGeom>
          <a:noFill/>
          <a:ln>
            <a:noFill/>
          </a:ln>
          <a:effectLst>
            <a:outerShdw dist="52363" dir="20757825" algn="ctr" rotWithShape="0">
              <a:srgbClr val="FF0000"/>
            </a:outerShdw>
          </a:effectLst>
        </p:spPr>
      </p:cxnSp>
      <p:cxnSp>
        <p:nvCxnSpPr>
          <p:cNvPr id="329" name="Google Shape;329;p39"/>
          <p:cNvCxnSpPr/>
          <p:nvPr/>
        </p:nvCxnSpPr>
        <p:spPr>
          <a:xfrm>
            <a:off x="1524000" y="1524000"/>
            <a:ext cx="0" cy="5564188"/>
          </a:xfrm>
          <a:prstGeom prst="straightConnector1">
            <a:avLst/>
          </a:prstGeom>
          <a:noFill/>
          <a:ln>
            <a:noFill/>
          </a:ln>
          <a:effectLst>
            <a:outerShdw dist="52363" dir="20757825" algn="ctr" rotWithShape="0">
              <a:srgbClr val="FF0000"/>
            </a:outerShdw>
          </a:effectLst>
        </p:spPr>
      </p:cxnSp>
      <p:cxnSp>
        <p:nvCxnSpPr>
          <p:cNvPr id="330" name="Google Shape;330;p39"/>
          <p:cNvCxnSpPr/>
          <p:nvPr/>
        </p:nvCxnSpPr>
        <p:spPr>
          <a:xfrm>
            <a:off x="10363200" y="1524000"/>
            <a:ext cx="0" cy="5564188"/>
          </a:xfrm>
          <a:prstGeom prst="straightConnector1">
            <a:avLst/>
          </a:prstGeom>
          <a:noFill/>
          <a:ln>
            <a:noFill/>
          </a:ln>
          <a:effectLst>
            <a:outerShdw dist="52363" dir="20757825" algn="ctr" rotWithShape="0">
              <a:srgbClr val="FF0000"/>
            </a:outerShdw>
          </a:effectLst>
        </p:spPr>
      </p:cxnSp>
      <p:pic>
        <p:nvPicPr>
          <p:cNvPr id="331" name="Google Shape;331;p39"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332" name="Google Shape;332;p39"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0"/>
          <p:cNvSpPr txBox="1">
            <a:spLocks noGrp="1"/>
          </p:cNvSpPr>
          <p:nvPr>
            <p:ph type="title"/>
          </p:nvPr>
        </p:nvSpPr>
        <p:spPr>
          <a:xfrm>
            <a:off x="1524000" y="1569566"/>
            <a:ext cx="2411760" cy="923330"/>
          </a:xfrm>
          <a:prstGeom prst="rect">
            <a:avLst/>
          </a:prstGeom>
          <a:solidFill>
            <a:srgbClr val="D8E2F3"/>
          </a:solidFill>
          <a:ln>
            <a:noFill/>
          </a:ln>
          <a:effectLst>
            <a:outerShdw dist="88900" algn="ctr" rotWithShape="0">
              <a:srgbClr val="003300"/>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न करे </a:t>
            </a:r>
            <a:endParaRPr sz="4000" b="1">
              <a:solidFill>
                <a:srgbClr val="FF0000"/>
              </a:solidFill>
              <a:latin typeface="Open Sans"/>
              <a:ea typeface="Open Sans"/>
              <a:cs typeface="Open Sans"/>
              <a:sym typeface="Open Sans"/>
            </a:endParaRPr>
          </a:p>
        </p:txBody>
      </p:sp>
      <p:sp>
        <p:nvSpPr>
          <p:cNvPr id="338" name="Google Shape;338;p40"/>
          <p:cNvSpPr/>
          <p:nvPr/>
        </p:nvSpPr>
        <p:spPr>
          <a:xfrm>
            <a:off x="-200025" y="1525589"/>
            <a:ext cx="184731" cy="461665"/>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400" b="0">
              <a:solidFill>
                <a:schemeClr val="dk1"/>
              </a:solidFill>
              <a:latin typeface="Open Sans"/>
              <a:ea typeface="Open Sans"/>
              <a:cs typeface="Open Sans"/>
              <a:sym typeface="Open Sans"/>
            </a:endParaRPr>
          </a:p>
        </p:txBody>
      </p:sp>
      <p:sp>
        <p:nvSpPr>
          <p:cNvPr id="339" name="Google Shape;339;p40"/>
          <p:cNvSpPr/>
          <p:nvPr/>
        </p:nvSpPr>
        <p:spPr>
          <a:xfrm>
            <a:off x="1431635" y="1525588"/>
            <a:ext cx="184731" cy="923330"/>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accent2"/>
              </a:solidFill>
              <a:latin typeface="Open Sans"/>
              <a:ea typeface="Open Sans"/>
              <a:cs typeface="Open Sans"/>
              <a:sym typeface="Open Sans"/>
            </a:endParaRPr>
          </a:p>
        </p:txBody>
      </p:sp>
      <p:sp>
        <p:nvSpPr>
          <p:cNvPr id="340" name="Google Shape;340;p40"/>
          <p:cNvSpPr/>
          <p:nvPr/>
        </p:nvSpPr>
        <p:spPr>
          <a:xfrm>
            <a:off x="1431635" y="1525588"/>
            <a:ext cx="184731" cy="923330"/>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accent2"/>
              </a:solidFill>
              <a:latin typeface="Open Sans"/>
              <a:ea typeface="Open Sans"/>
              <a:cs typeface="Open Sans"/>
              <a:sym typeface="Open Sans"/>
            </a:endParaRPr>
          </a:p>
        </p:txBody>
      </p:sp>
      <p:sp>
        <p:nvSpPr>
          <p:cNvPr id="341" name="Google Shape;341;p40"/>
          <p:cNvSpPr/>
          <p:nvPr/>
        </p:nvSpPr>
        <p:spPr>
          <a:xfrm>
            <a:off x="1431635" y="1525588"/>
            <a:ext cx="184731" cy="923330"/>
          </a:xfrm>
          <a:prstGeom prst="rect">
            <a:avLst/>
          </a:prstGeom>
          <a:noFill/>
          <a:ln>
            <a:noFill/>
          </a:ln>
          <a:effectLst>
            <a:outerShdw dist="52363" dir="20757825" algn="ctr" rotWithShape="0">
              <a:srgbClr val="FF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5400" b="1">
              <a:solidFill>
                <a:schemeClr val="accent2"/>
              </a:solidFill>
              <a:latin typeface="Open Sans"/>
              <a:ea typeface="Open Sans"/>
              <a:cs typeface="Open Sans"/>
              <a:sym typeface="Open Sans"/>
            </a:endParaRPr>
          </a:p>
        </p:txBody>
      </p:sp>
      <p:sp>
        <p:nvSpPr>
          <p:cNvPr id="342" name="Google Shape;342;p40"/>
          <p:cNvSpPr/>
          <p:nvPr/>
        </p:nvSpPr>
        <p:spPr>
          <a:xfrm>
            <a:off x="1524000" y="5537200"/>
            <a:ext cx="369888" cy="1550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Tahoma"/>
              <a:buNone/>
            </a:pPr>
            <a:endParaRPr sz="2400" b="1">
              <a:solidFill>
                <a:schemeClr val="dk1"/>
              </a:solidFill>
              <a:latin typeface="Open Sans"/>
              <a:ea typeface="Open Sans"/>
              <a:cs typeface="Open Sans"/>
              <a:sym typeface="Open Sans"/>
            </a:endParaRPr>
          </a:p>
        </p:txBody>
      </p:sp>
      <p:sp>
        <p:nvSpPr>
          <p:cNvPr id="343" name="Google Shape;343;p40"/>
          <p:cNvSpPr/>
          <p:nvPr/>
        </p:nvSpPr>
        <p:spPr>
          <a:xfrm>
            <a:off x="1524000" y="4716464"/>
            <a:ext cx="369888" cy="8207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Tahoma"/>
              <a:buNone/>
            </a:pPr>
            <a:endParaRPr sz="2400" b="1">
              <a:solidFill>
                <a:schemeClr val="dk1"/>
              </a:solidFill>
              <a:latin typeface="Open Sans"/>
              <a:ea typeface="Open Sans"/>
              <a:cs typeface="Open Sans"/>
              <a:sym typeface="Open Sans"/>
            </a:endParaRPr>
          </a:p>
        </p:txBody>
      </p:sp>
      <p:sp>
        <p:nvSpPr>
          <p:cNvPr id="344" name="Google Shape;344;p40"/>
          <p:cNvSpPr/>
          <p:nvPr/>
        </p:nvSpPr>
        <p:spPr>
          <a:xfrm>
            <a:off x="1524000" y="3530601"/>
            <a:ext cx="369888" cy="1185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Tahoma"/>
              <a:buNone/>
            </a:pPr>
            <a:endParaRPr sz="2400" b="1">
              <a:solidFill>
                <a:schemeClr val="dk1"/>
              </a:solidFill>
              <a:latin typeface="Open Sans"/>
              <a:ea typeface="Open Sans"/>
              <a:cs typeface="Open Sans"/>
              <a:sym typeface="Open Sans"/>
            </a:endParaRPr>
          </a:p>
        </p:txBody>
      </p:sp>
      <p:cxnSp>
        <p:nvCxnSpPr>
          <p:cNvPr id="345" name="Google Shape;345;p40"/>
          <p:cNvCxnSpPr/>
          <p:nvPr/>
        </p:nvCxnSpPr>
        <p:spPr>
          <a:xfrm>
            <a:off x="1524000" y="7088188"/>
            <a:ext cx="8839200" cy="0"/>
          </a:xfrm>
          <a:prstGeom prst="straightConnector1">
            <a:avLst/>
          </a:prstGeom>
          <a:noFill/>
          <a:ln>
            <a:noFill/>
          </a:ln>
          <a:effectLst>
            <a:outerShdw dist="52363" dir="20757825" algn="ctr" rotWithShape="0">
              <a:srgbClr val="FF0000"/>
            </a:outerShdw>
          </a:effectLst>
        </p:spPr>
      </p:cxnSp>
      <p:cxnSp>
        <p:nvCxnSpPr>
          <p:cNvPr id="346" name="Google Shape;346;p40"/>
          <p:cNvCxnSpPr/>
          <p:nvPr/>
        </p:nvCxnSpPr>
        <p:spPr>
          <a:xfrm>
            <a:off x="10363200" y="1524000"/>
            <a:ext cx="0" cy="5564188"/>
          </a:xfrm>
          <a:prstGeom prst="straightConnector1">
            <a:avLst/>
          </a:prstGeom>
          <a:noFill/>
          <a:ln>
            <a:noFill/>
          </a:ln>
          <a:effectLst>
            <a:outerShdw dist="52363" dir="20757825" algn="ctr" rotWithShape="0">
              <a:srgbClr val="FF0000"/>
            </a:outerShdw>
          </a:effectLst>
        </p:spPr>
      </p:cxnSp>
      <p:sp>
        <p:nvSpPr>
          <p:cNvPr id="347" name="Google Shape;347;p40"/>
          <p:cNvSpPr/>
          <p:nvPr/>
        </p:nvSpPr>
        <p:spPr>
          <a:xfrm>
            <a:off x="6384032" y="0"/>
            <a:ext cx="5807965" cy="6858000"/>
          </a:xfrm>
          <a:prstGeom prst="rect">
            <a:avLst/>
          </a:prstGeom>
          <a:gradFill>
            <a:gsLst>
              <a:gs pos="0">
                <a:srgbClr val="D8E2F3"/>
              </a:gs>
              <a:gs pos="50000">
                <a:srgbClr val="D8E2F3"/>
              </a:gs>
              <a:gs pos="100000">
                <a:srgbClr val="D8E2F3"/>
              </a:gs>
            </a:gsLst>
            <a:lin ang="18900000" scaled="0"/>
          </a:gradFill>
          <a:ln>
            <a:noFill/>
          </a:ln>
          <a:effectLst>
            <a:outerShdw dist="25400" algn="ctr" rotWithShape="0">
              <a:srgbClr val="FF0000"/>
            </a:outerShdw>
          </a:effectLst>
        </p:spPr>
        <p:txBody>
          <a:bodyPr spcFirstLastPara="1" wrap="square" lIns="91425" tIns="45700" rIns="91425" bIns="45700" anchor="t" anchorCtr="0">
            <a:noAutofit/>
          </a:bodyPr>
          <a:lstStyle/>
          <a:p>
            <a:pPr marL="630238" marR="0" lvl="0" indent="-304800" algn="just" rtl="0">
              <a:lnSpc>
                <a:spcPct val="200000"/>
              </a:lnSpc>
              <a:spcBef>
                <a:spcPts val="0"/>
              </a:spcBef>
              <a:spcAft>
                <a:spcPts val="0"/>
              </a:spcAft>
              <a:buClr>
                <a:schemeClr val="dk1"/>
              </a:buClr>
              <a:buSzPts val="2400"/>
              <a:buFont typeface="Arial"/>
              <a:buNone/>
            </a:pPr>
            <a:endParaRPr sz="2400">
              <a:solidFill>
                <a:schemeClr val="dk1"/>
              </a:solidFill>
              <a:latin typeface="Open Sans"/>
              <a:ea typeface="Open Sans"/>
              <a:cs typeface="Open Sans"/>
              <a:sym typeface="Open Sans"/>
            </a:endParaRPr>
          </a:p>
          <a:p>
            <a:pPr marL="515938" marR="0" lvl="0" indent="-342900" algn="just" rtl="0">
              <a:lnSpc>
                <a:spcPct val="20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कोई भी टूर्निकेट या कम्प्रेशन बैंडेज न लगाएँ।</a:t>
            </a:r>
            <a:endParaRPr/>
          </a:p>
          <a:p>
            <a:pPr marL="515938" marR="0" lvl="0" indent="-342900" algn="just" rtl="0">
              <a:lnSpc>
                <a:spcPct val="20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काटे गए स्थान को ठंडा न करें।</a:t>
            </a:r>
            <a:endParaRPr/>
          </a:p>
          <a:p>
            <a:pPr marL="515938" marR="0" lvl="0" indent="-342900" algn="just" rtl="0">
              <a:lnSpc>
                <a:spcPct val="200000"/>
              </a:lnSpc>
              <a:spcBef>
                <a:spcPts val="0"/>
              </a:spcBef>
              <a:spcAft>
                <a:spcPts val="0"/>
              </a:spcAft>
              <a:buClr>
                <a:schemeClr val="dk1"/>
              </a:buClr>
              <a:buSzPts val="2400"/>
              <a:buFont typeface="Arial"/>
              <a:buChar char="•"/>
            </a:pPr>
            <a:r>
              <a:rPr lang="hi-IN" sz="2400">
                <a:solidFill>
                  <a:schemeClr val="dk1"/>
                </a:solidFill>
                <a:latin typeface="Open Sans"/>
                <a:ea typeface="Open Sans"/>
                <a:cs typeface="Open Sans"/>
                <a:sym typeface="Open Sans"/>
              </a:rPr>
              <a:t> </a:t>
            </a:r>
            <a:r>
              <a:rPr lang="hi-IN" sz="2400">
                <a:solidFill>
                  <a:schemeClr val="dk1"/>
                </a:solidFill>
                <a:latin typeface="Calibri"/>
                <a:ea typeface="Calibri"/>
                <a:cs typeface="Calibri"/>
                <a:sym typeface="Calibri"/>
              </a:rPr>
              <a:t>साँप को पकड़ने की कोशिश न करें, हमें किसी और शिकार की ज़रूरत नहीं है, लेकिन अगर वह पहले ही मर चुका है तो उसे अस्पताल ले जाएँ।</a:t>
            </a:r>
            <a:endParaRPr sz="2400">
              <a:solidFill>
                <a:schemeClr val="dk1"/>
              </a:solidFill>
              <a:latin typeface="Calibri"/>
              <a:ea typeface="Calibri"/>
              <a:cs typeface="Calibri"/>
              <a:sym typeface="Calibri"/>
            </a:endParaRPr>
          </a:p>
          <a:p>
            <a:pPr marL="515938" marR="0" lvl="0" indent="-342900" algn="just" rtl="0">
              <a:lnSpc>
                <a:spcPct val="20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पीड़ित को मादक पेय या एस्पिरिन न दें।</a:t>
            </a:r>
            <a:endParaRPr sz="2400">
              <a:solidFill>
                <a:schemeClr val="dk1"/>
              </a:solidFill>
              <a:latin typeface="Calibri"/>
              <a:ea typeface="Calibri"/>
              <a:cs typeface="Calibri"/>
              <a:sym typeface="Calibri"/>
            </a:endParaRPr>
          </a:p>
          <a:p>
            <a:pPr marL="173038" marR="0" lvl="0" indent="0" algn="just" rtl="0">
              <a:lnSpc>
                <a:spcPct val="200000"/>
              </a:lnSpc>
              <a:spcBef>
                <a:spcPts val="0"/>
              </a:spcBef>
              <a:spcAft>
                <a:spcPts val="0"/>
              </a:spcAft>
              <a:buNone/>
            </a:pPr>
            <a:endParaRPr sz="2400">
              <a:solidFill>
                <a:schemeClr val="dk1"/>
              </a:solidFill>
              <a:latin typeface="Calibri"/>
              <a:ea typeface="Calibri"/>
              <a:cs typeface="Calibri"/>
              <a:sym typeface="Calibri"/>
            </a:endParaRPr>
          </a:p>
        </p:txBody>
      </p:sp>
      <p:cxnSp>
        <p:nvCxnSpPr>
          <p:cNvPr id="348" name="Google Shape;348;p40"/>
          <p:cNvCxnSpPr/>
          <p:nvPr/>
        </p:nvCxnSpPr>
        <p:spPr>
          <a:xfrm>
            <a:off x="2590800" y="5768975"/>
            <a:ext cx="7391400" cy="0"/>
          </a:xfrm>
          <a:prstGeom prst="straightConnector1">
            <a:avLst/>
          </a:prstGeom>
          <a:noFill/>
          <a:ln>
            <a:noFill/>
          </a:ln>
          <a:effectLst>
            <a:outerShdw dist="38100" algn="ctr" rotWithShape="0">
              <a:srgbClr val="A50021"/>
            </a:outerShdw>
          </a:effectLst>
        </p:spPr>
      </p:cxnSp>
      <p:cxnSp>
        <p:nvCxnSpPr>
          <p:cNvPr id="349" name="Google Shape;349;p40"/>
          <p:cNvCxnSpPr/>
          <p:nvPr/>
        </p:nvCxnSpPr>
        <p:spPr>
          <a:xfrm>
            <a:off x="2590800" y="1981201"/>
            <a:ext cx="0" cy="3787775"/>
          </a:xfrm>
          <a:prstGeom prst="straightConnector1">
            <a:avLst/>
          </a:prstGeom>
          <a:noFill/>
          <a:ln>
            <a:noFill/>
          </a:ln>
          <a:effectLst>
            <a:outerShdw dist="38100" algn="ctr" rotWithShape="0">
              <a:srgbClr val="A50021"/>
            </a:outerShdw>
          </a:effectLst>
        </p:spPr>
      </p:cxnSp>
      <p:cxnSp>
        <p:nvCxnSpPr>
          <p:cNvPr id="350" name="Google Shape;350;p40"/>
          <p:cNvCxnSpPr/>
          <p:nvPr/>
        </p:nvCxnSpPr>
        <p:spPr>
          <a:xfrm>
            <a:off x="9982200" y="1981201"/>
            <a:ext cx="0" cy="3787775"/>
          </a:xfrm>
          <a:prstGeom prst="straightConnector1">
            <a:avLst/>
          </a:prstGeom>
          <a:noFill/>
          <a:ln>
            <a:noFill/>
          </a:ln>
          <a:effectLst>
            <a:outerShdw dist="38100" algn="ctr" rotWithShape="0">
              <a:srgbClr val="A50021"/>
            </a:outerShdw>
          </a:effectLst>
        </p:spPr>
      </p:cxnSp>
      <p:pic>
        <p:nvPicPr>
          <p:cNvPr id="351" name="Google Shape;351;p40"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352" name="Google Shape;352;p40"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p:nvPr/>
        </p:nvSpPr>
        <p:spPr>
          <a:xfrm>
            <a:off x="5879976" y="-27384"/>
            <a:ext cx="6312024" cy="6883103"/>
          </a:xfrm>
          <a:prstGeom prst="rect">
            <a:avLst/>
          </a:prstGeom>
          <a:solidFill>
            <a:srgbClr val="EDEDED"/>
          </a:solidFill>
          <a:ln>
            <a:noFill/>
          </a:ln>
        </p:spPr>
        <p:txBody>
          <a:bodyPr spcFirstLastPara="1" wrap="square" lIns="91425" tIns="45700" rIns="91425" bIns="45700" anchor="t" anchorCtr="0">
            <a:spAutoFit/>
          </a:bodyPr>
          <a:lstStyle/>
          <a:p>
            <a:pPr marL="594360" marR="0" lvl="0" indent="-457200" algn="l" rtl="0">
              <a:lnSpc>
                <a:spcPct val="200000"/>
              </a:lnSpc>
              <a:spcBef>
                <a:spcPts val="0"/>
              </a:spcBef>
              <a:spcAft>
                <a:spcPts val="0"/>
              </a:spcAft>
              <a:buNone/>
            </a:pPr>
            <a:endParaRPr sz="2400">
              <a:solidFill>
                <a:schemeClr val="dk1"/>
              </a:solidFill>
              <a:latin typeface="Open Sans"/>
              <a:ea typeface="Open Sans"/>
              <a:cs typeface="Open Sans"/>
              <a:sym typeface="Open Sans"/>
            </a:endParaRPr>
          </a:p>
          <a:p>
            <a:pPr marL="137160" marR="0" lvl="0" indent="0" algn="l" rtl="0">
              <a:lnSpc>
                <a:spcPct val="200000"/>
              </a:lnSpc>
              <a:spcBef>
                <a:spcPts val="0"/>
              </a:spcBef>
              <a:spcAft>
                <a:spcPts val="0"/>
              </a:spcAft>
              <a:buNone/>
            </a:pPr>
            <a:r>
              <a:rPr lang="hi-IN" sz="2400">
                <a:solidFill>
                  <a:schemeClr val="dk1"/>
                </a:solidFill>
                <a:latin typeface="Calibri"/>
                <a:ea typeface="Calibri"/>
                <a:cs typeface="Calibri"/>
                <a:sym typeface="Calibri"/>
              </a:rPr>
              <a:t>साँप का मतलब मौत है।</a:t>
            </a:r>
            <a:endParaRPr/>
          </a:p>
          <a:p>
            <a:pPr marL="548640" marR="0" lvl="0" indent="-411480" algn="l" rtl="0">
              <a:lnSpc>
                <a:spcPct val="200000"/>
              </a:lnSpc>
              <a:spcBef>
                <a:spcPts val="0"/>
              </a:spcBef>
              <a:spcAft>
                <a:spcPts val="0"/>
              </a:spcAft>
              <a:buNone/>
            </a:pPr>
            <a:endParaRPr sz="800">
              <a:solidFill>
                <a:schemeClr val="dk1"/>
              </a:solidFill>
              <a:latin typeface="Open Sans"/>
              <a:ea typeface="Open Sans"/>
              <a:cs typeface="Open Sans"/>
              <a:sym typeface="Open Sans"/>
            </a:endParaRPr>
          </a:p>
          <a:p>
            <a:pPr marL="594360" marR="0" lvl="0" indent="-457200" algn="just" rtl="0">
              <a:lnSpc>
                <a:spcPct val="20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साँप के काटने का इलाज मंत्रों, तांत्रिकों, जादू-टोने, जड़ों और जड़ी-बूटियों आदि से किया जा सकता है। वैज्ञानिकों ने इन सभी का परीक्षण किया है और साबित किया है कि ये कारगर नहीं हैं।</a:t>
            </a:r>
            <a:endParaRPr/>
          </a:p>
          <a:p>
            <a:pPr marL="594360" marR="0" lvl="0" indent="-457200" algn="just" rtl="0">
              <a:lnSpc>
                <a:spcPct val="20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साँप प्रतिशोधी होते हैं!</a:t>
            </a:r>
            <a:endParaRPr sz="2000">
              <a:solidFill>
                <a:schemeClr val="dk1"/>
              </a:solidFill>
              <a:latin typeface="Open Sans"/>
              <a:ea typeface="Open Sans"/>
              <a:cs typeface="Open Sans"/>
              <a:sym typeface="Open Sans"/>
            </a:endParaRPr>
          </a:p>
          <a:p>
            <a:pPr marL="594360" marR="0" lvl="0" indent="-304800" algn="just" rtl="0">
              <a:lnSpc>
                <a:spcPct val="20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358" name="Google Shape;358;p41"/>
          <p:cNvSpPr/>
          <p:nvPr/>
        </p:nvSpPr>
        <p:spPr>
          <a:xfrm>
            <a:off x="263352" y="1640994"/>
            <a:ext cx="5112568"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साँपों के बारे में भ्रांतियाँ</a:t>
            </a:r>
            <a:br>
              <a:rPr lang="hi-IN" sz="4000" b="1">
                <a:solidFill>
                  <a:srgbClr val="FF0000"/>
                </a:solidFill>
                <a:latin typeface="Calibri"/>
                <a:ea typeface="Calibri"/>
                <a:cs typeface="Calibri"/>
                <a:sym typeface="Calibri"/>
              </a:rPr>
            </a:br>
            <a:endParaRPr sz="4000" b="1">
              <a:solidFill>
                <a:srgbClr val="FF0000"/>
              </a:solidFill>
              <a:latin typeface="Open Sans"/>
              <a:ea typeface="Open Sans"/>
              <a:cs typeface="Open Sans"/>
              <a:sym typeface="Open Sans"/>
            </a:endParaRPr>
          </a:p>
        </p:txBody>
      </p:sp>
      <p:pic>
        <p:nvPicPr>
          <p:cNvPr id="359" name="Google Shape;359;p41"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360" name="Google Shape;360;p41"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2"/>
          <p:cNvSpPr txBox="1">
            <a:spLocks noGrp="1"/>
          </p:cNvSpPr>
          <p:nvPr>
            <p:ph type="body" idx="4294967295"/>
          </p:nvPr>
        </p:nvSpPr>
        <p:spPr>
          <a:xfrm>
            <a:off x="5879976" y="0"/>
            <a:ext cx="6312024" cy="6858000"/>
          </a:xfrm>
          <a:prstGeom prst="rect">
            <a:avLst/>
          </a:prstGeom>
          <a:solidFill>
            <a:srgbClr val="D8E2F3"/>
          </a:solidFill>
          <a:ln w="9525" cap="flat" cmpd="sng">
            <a:solidFill>
              <a:schemeClr val="lt1"/>
            </a:solidFill>
            <a:prstDash val="solid"/>
            <a:round/>
            <a:headEnd type="none" w="sm" len="sm"/>
            <a:tailEnd type="none" w="sm" len="sm"/>
          </a:ln>
          <a:effectLst>
            <a:outerShdw dist="25400" algn="ctr" rotWithShape="0">
              <a:srgbClr val="FF0000"/>
            </a:outerShdw>
          </a:effectLst>
        </p:spPr>
        <p:txBody>
          <a:bodyPr spcFirstLastPara="1" wrap="square" lIns="91425" tIns="45700" rIns="91425" bIns="45700" anchor="t" anchorCtr="0">
            <a:normAutofit/>
          </a:bodyPr>
          <a:lstStyle/>
          <a:p>
            <a:pPr marL="548640" lvl="0" indent="-233680" algn="l" rtl="0">
              <a:lnSpc>
                <a:spcPct val="55000"/>
              </a:lnSpc>
              <a:spcBef>
                <a:spcPts val="0"/>
              </a:spcBef>
              <a:spcAft>
                <a:spcPts val="0"/>
              </a:spcAft>
              <a:buClr>
                <a:schemeClr val="dk1"/>
              </a:buClr>
              <a:buSzPts val="2800"/>
              <a:buNone/>
            </a:pPr>
            <a:endParaRPr b="1">
              <a:latin typeface="Open Sans"/>
              <a:ea typeface="Open Sans"/>
              <a:cs typeface="Open Sans"/>
              <a:sym typeface="Open Sans"/>
            </a:endParaRPr>
          </a:p>
          <a:p>
            <a:pPr marL="548640" lvl="0" indent="-246380" algn="l" rtl="0">
              <a:lnSpc>
                <a:spcPct val="100000"/>
              </a:lnSpc>
              <a:spcBef>
                <a:spcPts val="1000"/>
              </a:spcBef>
              <a:spcAft>
                <a:spcPts val="0"/>
              </a:spcAft>
              <a:buClr>
                <a:schemeClr val="dk1"/>
              </a:buClr>
              <a:buSzPts val="2600"/>
              <a:buNone/>
            </a:pPr>
            <a:endParaRPr sz="2600">
              <a:latin typeface="Open Sans"/>
              <a:ea typeface="Open Sans"/>
              <a:cs typeface="Open Sans"/>
              <a:sym typeface="Open Sans"/>
            </a:endParaRPr>
          </a:p>
          <a:p>
            <a:pPr marL="594360" lvl="0" indent="-304800" algn="l" rtl="0">
              <a:lnSpc>
                <a:spcPct val="150000"/>
              </a:lnSpc>
              <a:spcBef>
                <a:spcPts val="1000"/>
              </a:spcBef>
              <a:spcAft>
                <a:spcPts val="0"/>
              </a:spcAft>
              <a:buClr>
                <a:schemeClr val="dk1"/>
              </a:buClr>
              <a:buSzPts val="2400"/>
              <a:buNone/>
            </a:pPr>
            <a:endParaRPr sz="2400"/>
          </a:p>
          <a:p>
            <a:pPr marL="594360" lvl="0" indent="-457200" algn="l" rtl="0">
              <a:lnSpc>
                <a:spcPct val="150000"/>
              </a:lnSpc>
              <a:spcBef>
                <a:spcPts val="1000"/>
              </a:spcBef>
              <a:spcAft>
                <a:spcPts val="0"/>
              </a:spcAft>
              <a:buClr>
                <a:schemeClr val="dk1"/>
              </a:buClr>
              <a:buSzPts val="2400"/>
              <a:buChar char="•"/>
            </a:pPr>
            <a:r>
              <a:rPr lang="hi-IN" sz="2400"/>
              <a:t>साँप प्रतिशोधी होते हैं!</a:t>
            </a:r>
            <a:endParaRPr sz="2400"/>
          </a:p>
          <a:p>
            <a:pPr marL="594360" lvl="0" indent="-457200" algn="l" rtl="0">
              <a:lnSpc>
                <a:spcPct val="150000"/>
              </a:lnSpc>
              <a:spcBef>
                <a:spcPts val="1000"/>
              </a:spcBef>
              <a:spcAft>
                <a:spcPts val="0"/>
              </a:spcAft>
              <a:buClr>
                <a:schemeClr val="dk1"/>
              </a:buClr>
              <a:buSzPts val="2400"/>
              <a:buChar char="•"/>
            </a:pPr>
            <a:r>
              <a:rPr lang="hi-IN" sz="2400"/>
              <a:t>साँप धन के रक्षक होते हैं!</a:t>
            </a:r>
            <a:endParaRPr sz="2400"/>
          </a:p>
          <a:p>
            <a:pPr marL="594360" lvl="0" indent="-457200" algn="l" rtl="0">
              <a:lnSpc>
                <a:spcPct val="150000"/>
              </a:lnSpc>
              <a:spcBef>
                <a:spcPts val="1000"/>
              </a:spcBef>
              <a:spcAft>
                <a:spcPts val="0"/>
              </a:spcAft>
              <a:buClr>
                <a:schemeClr val="dk1"/>
              </a:buClr>
              <a:buSzPts val="2400"/>
              <a:buChar char="•"/>
            </a:pPr>
            <a:r>
              <a:rPr lang="hi-IN" sz="2400"/>
              <a:t>बूढ़े साँपों पर बाल होते हैं!</a:t>
            </a:r>
            <a:endParaRPr sz="2400"/>
          </a:p>
          <a:p>
            <a:pPr marL="594360" lvl="0" indent="-457200" algn="l" rtl="0">
              <a:lnSpc>
                <a:spcPct val="150000"/>
              </a:lnSpc>
              <a:spcBef>
                <a:spcPts val="1000"/>
              </a:spcBef>
              <a:spcAft>
                <a:spcPts val="0"/>
              </a:spcAft>
              <a:buClr>
                <a:schemeClr val="dk1"/>
              </a:buClr>
              <a:buSzPts val="2400"/>
              <a:buChar char="•"/>
            </a:pPr>
            <a:r>
              <a:rPr lang="hi-IN" sz="2400"/>
              <a:t>साँप सम्मोहित कर देते हैं!</a:t>
            </a:r>
            <a:endParaRPr/>
          </a:p>
          <a:p>
            <a:pPr marL="594360" lvl="0" indent="-457200" algn="l" rtl="0">
              <a:lnSpc>
                <a:spcPct val="150000"/>
              </a:lnSpc>
              <a:spcBef>
                <a:spcPts val="1000"/>
              </a:spcBef>
              <a:spcAft>
                <a:spcPts val="0"/>
              </a:spcAft>
              <a:buClr>
                <a:schemeClr val="dk1"/>
              </a:buClr>
              <a:buSzPts val="2400"/>
              <a:buChar char="•"/>
            </a:pPr>
            <a:r>
              <a:rPr lang="hi-IN" sz="2400"/>
              <a:t>साँप बाँसुरी की धुन पर झूमते हैं!</a:t>
            </a:r>
            <a:endParaRPr sz="2400"/>
          </a:p>
        </p:txBody>
      </p:sp>
      <p:sp>
        <p:nvSpPr>
          <p:cNvPr id="366" name="Google Shape;366;p42"/>
          <p:cNvSpPr/>
          <p:nvPr/>
        </p:nvSpPr>
        <p:spPr>
          <a:xfrm>
            <a:off x="568120" y="1916832"/>
            <a:ext cx="5107487"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साँपों के बारे में भ्रांतियाँ</a:t>
            </a:r>
            <a:br>
              <a:rPr lang="hi-IN" sz="4000" b="1">
                <a:solidFill>
                  <a:srgbClr val="FF0000"/>
                </a:solidFill>
                <a:latin typeface="Calibri"/>
                <a:ea typeface="Calibri"/>
                <a:cs typeface="Calibri"/>
                <a:sym typeface="Calibri"/>
              </a:rPr>
            </a:br>
            <a:endParaRPr sz="4000" b="1">
              <a:solidFill>
                <a:srgbClr val="FF0000"/>
              </a:solidFill>
              <a:latin typeface="Open Sans"/>
              <a:ea typeface="Open Sans"/>
              <a:cs typeface="Open Sans"/>
              <a:sym typeface="Open Sans"/>
            </a:endParaRPr>
          </a:p>
        </p:txBody>
      </p:sp>
      <p:pic>
        <p:nvPicPr>
          <p:cNvPr id="367" name="Google Shape;367;p42"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368" name="Google Shape;368;p42"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43"/>
          <p:cNvSpPr txBox="1">
            <a:spLocks noGrp="1"/>
          </p:cNvSpPr>
          <p:nvPr>
            <p:ph type="body" idx="4294967295"/>
          </p:nvPr>
        </p:nvSpPr>
        <p:spPr>
          <a:xfrm>
            <a:off x="6240016" y="1196752"/>
            <a:ext cx="5760640" cy="4800600"/>
          </a:xfrm>
          <a:prstGeom prst="rect">
            <a:avLst/>
          </a:prstGeom>
          <a:solidFill>
            <a:schemeClr val="lt1"/>
          </a:solidFill>
          <a:ln>
            <a:noFill/>
          </a:ln>
          <a:effectLst>
            <a:outerShdw dist="25400" algn="ctr" rotWithShape="0">
              <a:srgbClr val="FF0000"/>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a:t>कोबरा, खासकर किंग कोबरा, नागमणि धारण करते हैं जिससे करोड़पति बन सकते हैं!</a:t>
            </a:r>
            <a:endParaRPr/>
          </a:p>
          <a:p>
            <a:pPr marL="594360" lvl="0" indent="-279400" algn="just" rtl="0">
              <a:lnSpc>
                <a:spcPct val="75000"/>
              </a:lnSpc>
              <a:spcBef>
                <a:spcPts val="1000"/>
              </a:spcBef>
              <a:spcAft>
                <a:spcPts val="0"/>
              </a:spcAft>
              <a:buClr>
                <a:schemeClr val="dk1"/>
              </a:buClr>
              <a:buSzPts val="2800"/>
              <a:buNone/>
            </a:pPr>
            <a:endParaRPr>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hi-IN"/>
              <a:t>सांप गायों के पैरों में लिपटकर उनके थनों से दूध चूसते हैं!</a:t>
            </a:r>
            <a:endParaRPr/>
          </a:p>
          <a:p>
            <a:pPr marL="137160" lvl="0" indent="0" algn="just" rtl="0">
              <a:lnSpc>
                <a:spcPct val="75000"/>
              </a:lnSpc>
              <a:spcBef>
                <a:spcPts val="1000"/>
              </a:spcBef>
              <a:spcAft>
                <a:spcPts val="0"/>
              </a:spcAft>
              <a:buClr>
                <a:schemeClr val="dk1"/>
              </a:buClr>
              <a:buSzPts val="2800"/>
              <a:buNone/>
            </a:pPr>
            <a:endParaRPr>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hi-IN"/>
              <a:t>सांपों को 'केवड़े' या 'रात रानी' की मीठी तीखी गंध बहुत पसंद होती है!</a:t>
            </a:r>
            <a:endParaRPr/>
          </a:p>
          <a:p>
            <a:pPr marL="137160" lvl="0" indent="0" algn="l" rtl="0">
              <a:lnSpc>
                <a:spcPct val="75000"/>
              </a:lnSpc>
              <a:spcBef>
                <a:spcPts val="1000"/>
              </a:spcBef>
              <a:spcAft>
                <a:spcPts val="0"/>
              </a:spcAft>
              <a:buClr>
                <a:schemeClr val="dk1"/>
              </a:buClr>
              <a:buSzPts val="2800"/>
              <a:buNone/>
            </a:pPr>
            <a:endParaRPr>
              <a:latin typeface="Open Sans"/>
              <a:ea typeface="Open Sans"/>
              <a:cs typeface="Open Sans"/>
              <a:sym typeface="Open Sans"/>
            </a:endParaRPr>
          </a:p>
          <a:p>
            <a:pPr marL="137160" lvl="0" indent="0" algn="l" rtl="0">
              <a:lnSpc>
                <a:spcPct val="75000"/>
              </a:lnSpc>
              <a:spcBef>
                <a:spcPts val="1000"/>
              </a:spcBef>
              <a:spcAft>
                <a:spcPts val="0"/>
              </a:spcAft>
              <a:buClr>
                <a:schemeClr val="dk1"/>
              </a:buClr>
              <a:buSzPts val="2800"/>
              <a:buNone/>
            </a:pPr>
            <a:endParaRPr>
              <a:latin typeface="Open Sans"/>
              <a:ea typeface="Open Sans"/>
              <a:cs typeface="Open Sans"/>
              <a:sym typeface="Open Sans"/>
            </a:endParaRPr>
          </a:p>
          <a:p>
            <a:pPr marL="137160" lvl="0" indent="0" algn="l" rtl="0">
              <a:lnSpc>
                <a:spcPct val="75000"/>
              </a:lnSpc>
              <a:spcBef>
                <a:spcPts val="1000"/>
              </a:spcBef>
              <a:spcAft>
                <a:spcPts val="0"/>
              </a:spcAft>
              <a:buClr>
                <a:schemeClr val="dk1"/>
              </a:buClr>
              <a:buSzPts val="2800"/>
              <a:buNone/>
            </a:pPr>
            <a:endParaRPr>
              <a:latin typeface="Open Sans"/>
              <a:ea typeface="Open Sans"/>
              <a:cs typeface="Open Sans"/>
              <a:sym typeface="Open Sans"/>
            </a:endParaRPr>
          </a:p>
          <a:p>
            <a:pPr marL="137160" lvl="0" indent="0" algn="l" rtl="0">
              <a:lnSpc>
                <a:spcPct val="75000"/>
              </a:lnSpc>
              <a:spcBef>
                <a:spcPts val="1000"/>
              </a:spcBef>
              <a:spcAft>
                <a:spcPts val="0"/>
              </a:spcAft>
              <a:buClr>
                <a:schemeClr val="dk1"/>
              </a:buClr>
              <a:buSzPts val="2800"/>
              <a:buNone/>
            </a:pPr>
            <a:endParaRPr>
              <a:latin typeface="Open Sans"/>
              <a:ea typeface="Open Sans"/>
              <a:cs typeface="Open Sans"/>
              <a:sym typeface="Open Sans"/>
            </a:endParaRPr>
          </a:p>
          <a:p>
            <a:pPr marL="548640" lvl="0" indent="-411480" algn="l" rtl="0">
              <a:lnSpc>
                <a:spcPct val="75000"/>
              </a:lnSpc>
              <a:spcBef>
                <a:spcPts val="1000"/>
              </a:spcBef>
              <a:spcAft>
                <a:spcPts val="0"/>
              </a:spcAft>
              <a:buClr>
                <a:schemeClr val="dk1"/>
              </a:buClr>
              <a:buSzPts val="2800"/>
              <a:buNone/>
            </a:pPr>
            <a:endParaRPr b="1">
              <a:latin typeface="Open Sans"/>
              <a:ea typeface="Open Sans"/>
              <a:cs typeface="Open Sans"/>
              <a:sym typeface="Open Sans"/>
            </a:endParaRPr>
          </a:p>
        </p:txBody>
      </p:sp>
      <p:sp>
        <p:nvSpPr>
          <p:cNvPr id="375" name="Google Shape;375;p43"/>
          <p:cNvSpPr/>
          <p:nvPr/>
        </p:nvSpPr>
        <p:spPr>
          <a:xfrm>
            <a:off x="335360" y="1920652"/>
            <a:ext cx="5328592" cy="1676400"/>
          </a:xfrm>
          <a:prstGeom prst="rect">
            <a:avLst/>
          </a:prstGeom>
          <a:solidFill>
            <a:schemeClr val="lt1"/>
          </a:solidFill>
          <a:ln>
            <a:noFill/>
          </a:ln>
          <a:effectLst>
            <a:outerShdw dist="88900" algn="ctr" rotWithShape="0">
              <a:srgbClr val="0033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hi-IN" sz="4000" b="1">
                <a:solidFill>
                  <a:srgbClr val="FF0000"/>
                </a:solidFill>
                <a:latin typeface="Tahoma"/>
                <a:ea typeface="Tahoma"/>
                <a:cs typeface="Tahoma"/>
                <a:sym typeface="Tahoma"/>
              </a:rPr>
              <a:t>साँपों के बारे में भ्रांतियाँ</a:t>
            </a:r>
            <a:endParaRPr sz="4000" b="1">
              <a:solidFill>
                <a:srgbClr val="FF0000"/>
              </a:solidFill>
              <a:latin typeface="Open Sans"/>
              <a:ea typeface="Open Sans"/>
              <a:cs typeface="Open Sans"/>
              <a:sym typeface="Open Sans"/>
            </a:endParaRPr>
          </a:p>
        </p:txBody>
      </p:sp>
      <p:pic>
        <p:nvPicPr>
          <p:cNvPr id="376" name="Google Shape;376;p43"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377" name="Google Shape;377;p43"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6240016" y="0"/>
            <a:ext cx="5951984" cy="6858000"/>
          </a:xfrm>
          <a:prstGeom prst="rect">
            <a:avLst/>
          </a:prstGeom>
          <a:solidFill>
            <a:srgbClr val="F7CAAC"/>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400"/>
              <a:buNone/>
            </a:pPr>
            <a:r>
              <a:rPr lang="hi-IN" sz="4400">
                <a:latin typeface="Arial"/>
                <a:ea typeface="Arial"/>
                <a:cs typeface="Arial"/>
                <a:sym typeface="Arial"/>
              </a:rPr>
              <a:t>                    </a:t>
            </a:r>
            <a:endParaRPr/>
          </a:p>
          <a:p>
            <a:pPr marL="228600" lvl="0" indent="-228600" algn="just" rtl="0">
              <a:lnSpc>
                <a:spcPct val="90000"/>
              </a:lnSpc>
              <a:spcBef>
                <a:spcPts val="1000"/>
              </a:spcBef>
              <a:spcAft>
                <a:spcPts val="0"/>
              </a:spcAft>
              <a:buClr>
                <a:schemeClr val="dk1"/>
              </a:buClr>
              <a:buSzPts val="4400"/>
              <a:buNone/>
            </a:pPr>
            <a:r>
              <a:rPr lang="hi-IN" sz="4400">
                <a:latin typeface="Arial"/>
                <a:ea typeface="Arial"/>
                <a:cs typeface="Arial"/>
                <a:sym typeface="Arial"/>
              </a:rPr>
              <a:t>                </a:t>
            </a:r>
            <a:endParaRPr sz="4400" b="1" u="sng">
              <a:solidFill>
                <a:srgbClr val="385623"/>
              </a:solidFill>
              <a:latin typeface="Arial"/>
              <a:ea typeface="Arial"/>
              <a:cs typeface="Arial"/>
              <a:sym typeface="Arial"/>
            </a:endParaRPr>
          </a:p>
          <a:p>
            <a:pPr marL="228600" lvl="0" indent="-228600" algn="l" rtl="0">
              <a:lnSpc>
                <a:spcPct val="150000"/>
              </a:lnSpc>
              <a:spcBef>
                <a:spcPts val="1000"/>
              </a:spcBef>
              <a:spcAft>
                <a:spcPts val="0"/>
              </a:spcAft>
              <a:buClr>
                <a:srgbClr val="006600"/>
              </a:buClr>
              <a:buSzPts val="2800"/>
              <a:buChar char="•"/>
            </a:pPr>
            <a:r>
              <a:rPr lang="hi-IN">
                <a:solidFill>
                  <a:srgbClr val="006600"/>
                </a:solidFill>
                <a:latin typeface="Arial"/>
                <a:ea typeface="Arial"/>
                <a:cs typeface="Arial"/>
                <a:sym typeface="Arial"/>
              </a:rPr>
              <a:t>जुरासिक युग</a:t>
            </a:r>
            <a:endParaRPr/>
          </a:p>
          <a:p>
            <a:pPr marL="0" lvl="0" indent="0" algn="l" rtl="0">
              <a:lnSpc>
                <a:spcPct val="200000"/>
              </a:lnSpc>
              <a:spcBef>
                <a:spcPts val="1000"/>
              </a:spcBef>
              <a:spcAft>
                <a:spcPts val="0"/>
              </a:spcAft>
              <a:buClr>
                <a:schemeClr val="dk1"/>
              </a:buClr>
              <a:buSzPts val="2800"/>
              <a:buNone/>
            </a:pPr>
            <a:endParaRPr>
              <a:solidFill>
                <a:srgbClr val="006600"/>
              </a:solidFill>
              <a:latin typeface="Arial"/>
              <a:ea typeface="Arial"/>
              <a:cs typeface="Arial"/>
              <a:sym typeface="Arial"/>
            </a:endParaRPr>
          </a:p>
          <a:p>
            <a:pPr marL="228600" lvl="0" indent="-228600" algn="l" rtl="0">
              <a:lnSpc>
                <a:spcPct val="150000"/>
              </a:lnSpc>
              <a:spcBef>
                <a:spcPts val="1000"/>
              </a:spcBef>
              <a:spcAft>
                <a:spcPts val="0"/>
              </a:spcAft>
              <a:buClr>
                <a:schemeClr val="dk1"/>
              </a:buClr>
              <a:buSzPts val="2800"/>
              <a:buChar char="•"/>
            </a:pPr>
            <a:r>
              <a:rPr lang="hi-IN"/>
              <a:t> </a:t>
            </a:r>
            <a:r>
              <a:rPr lang="hi-IN">
                <a:solidFill>
                  <a:srgbClr val="006600"/>
                </a:solidFill>
                <a:latin typeface="Arial"/>
                <a:ea typeface="Arial"/>
                <a:cs typeface="Arial"/>
                <a:sym typeface="Arial"/>
              </a:rPr>
              <a:t>टर्शियरी युग </a:t>
            </a:r>
            <a:endParaRPr/>
          </a:p>
          <a:p>
            <a:pPr marL="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p:txBody>
      </p:sp>
      <p:sp>
        <p:nvSpPr>
          <p:cNvPr id="122" name="Google Shape;122;p17"/>
          <p:cNvSpPr/>
          <p:nvPr/>
        </p:nvSpPr>
        <p:spPr>
          <a:xfrm>
            <a:off x="983432" y="1844824"/>
            <a:ext cx="4198585"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b="1" u="sng">
                <a:solidFill>
                  <a:srgbClr val="385623"/>
                </a:solidFill>
                <a:latin typeface="Arial"/>
                <a:ea typeface="Arial"/>
                <a:cs typeface="Arial"/>
                <a:sym typeface="Arial"/>
              </a:rPr>
              <a:t>साँप का इतिहास :-</a:t>
            </a:r>
            <a:endParaRPr sz="4000" b="1" u="sng">
              <a:solidFill>
                <a:srgbClr val="385623"/>
              </a:solidFill>
              <a:latin typeface="Arial"/>
              <a:ea typeface="Arial"/>
              <a:cs typeface="Arial"/>
              <a:sym typeface="Arial"/>
            </a:endParaRPr>
          </a:p>
        </p:txBody>
      </p:sp>
      <p:pic>
        <p:nvPicPr>
          <p:cNvPr id="123" name="Google Shape;123;p17"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24" name="Google Shape;124;p17"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4" descr="C:\Documents and Settings\Dr. Saxena\Desktop\Mukesh\MukeshLect-snake bite and Mgt\Snakebite(TOI).jpg"/>
          <p:cNvPicPr preferRelativeResize="0"/>
          <p:nvPr/>
        </p:nvPicPr>
        <p:blipFill rotWithShape="1">
          <a:blip r:embed="rId3">
            <a:alphaModFix/>
          </a:blip>
          <a:srcRect/>
          <a:stretch/>
        </p:blipFill>
        <p:spPr>
          <a:xfrm>
            <a:off x="1524000" y="0"/>
            <a:ext cx="9144000" cy="6858000"/>
          </a:xfrm>
          <a:prstGeom prst="rect">
            <a:avLst/>
          </a:prstGeom>
          <a:noFill/>
          <a:ln>
            <a:noFill/>
          </a:ln>
        </p:spPr>
      </p:pic>
      <p:pic>
        <p:nvPicPr>
          <p:cNvPr id="383" name="Google Shape;383;p44"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384" name="Google Shape;384;p44"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txBox="1"/>
          <p:nvPr/>
        </p:nvSpPr>
        <p:spPr>
          <a:xfrm>
            <a:off x="5951984" y="-20416"/>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45"/>
          <p:cNvSpPr/>
          <p:nvPr/>
        </p:nvSpPr>
        <p:spPr>
          <a:xfrm>
            <a:off x="999902" y="1868631"/>
            <a:ext cx="3842719"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600"/>
              <a:buFont typeface="Calibri"/>
              <a:buNone/>
            </a:pPr>
            <a:r>
              <a:rPr lang="hi-IN" sz="3600" b="1">
                <a:solidFill>
                  <a:srgbClr val="FF0000"/>
                </a:solidFill>
                <a:latin typeface="Calibri"/>
                <a:ea typeface="Calibri"/>
                <a:cs typeface="Calibri"/>
                <a:sym typeface="Calibri"/>
              </a:rPr>
              <a:t>पर्यावरणीय आपात </a:t>
            </a:r>
            <a:endParaRPr sz="3600" b="1">
              <a:solidFill>
                <a:srgbClr val="FF0000"/>
              </a:solidFill>
              <a:latin typeface="Calibri"/>
              <a:ea typeface="Calibri"/>
              <a:cs typeface="Calibri"/>
              <a:sym typeface="Calibri"/>
            </a:endParaRPr>
          </a:p>
          <a:p>
            <a:pPr marL="0" marR="0" lvl="0" indent="0" algn="l" rtl="0">
              <a:spcBef>
                <a:spcPts val="0"/>
              </a:spcBef>
              <a:spcAft>
                <a:spcPts val="0"/>
              </a:spcAft>
              <a:buClr>
                <a:srgbClr val="FF0000"/>
              </a:buClr>
              <a:buSzPts val="3600"/>
              <a:buFont typeface="Calibri"/>
              <a:buNone/>
            </a:pPr>
            <a:r>
              <a:rPr lang="hi-IN" sz="3600" b="1">
                <a:solidFill>
                  <a:srgbClr val="FF0000"/>
                </a:solidFill>
                <a:latin typeface="Calibri"/>
                <a:ea typeface="Calibri"/>
                <a:cs typeface="Calibri"/>
                <a:sym typeface="Calibri"/>
              </a:rPr>
              <a:t>स्थितियाँ</a:t>
            </a:r>
            <a:endParaRPr sz="3600" b="1">
              <a:solidFill>
                <a:srgbClr val="FF0000"/>
              </a:solidFill>
              <a:latin typeface="Open Sans"/>
              <a:ea typeface="Open Sans"/>
              <a:cs typeface="Open Sans"/>
              <a:sym typeface="Open Sans"/>
            </a:endParaRPr>
          </a:p>
        </p:txBody>
      </p:sp>
      <p:sp>
        <p:nvSpPr>
          <p:cNvPr id="391" name="Google Shape;391;p45"/>
          <p:cNvSpPr/>
          <p:nvPr/>
        </p:nvSpPr>
        <p:spPr>
          <a:xfrm>
            <a:off x="6492552" y="1484784"/>
            <a:ext cx="4572000" cy="3431709"/>
          </a:xfrm>
          <a:prstGeom prst="rect">
            <a:avLst/>
          </a:prstGeom>
          <a:noFill/>
          <a:ln>
            <a:noFill/>
          </a:ln>
        </p:spPr>
        <p:txBody>
          <a:bodyPr spcFirstLastPara="1" wrap="square" lIns="91425" tIns="45700" rIns="91425" bIns="45700" anchor="t" anchorCtr="0">
            <a:noAutofit/>
          </a:bodyPr>
          <a:lstStyle/>
          <a:p>
            <a:pPr marL="457200" marR="0" lvl="0" indent="-457200" algn="l" rtl="0">
              <a:lnSpc>
                <a:spcPct val="200000"/>
              </a:lnSpc>
              <a:spcBef>
                <a:spcPts val="0"/>
              </a:spcBef>
              <a:spcAft>
                <a:spcPts val="0"/>
              </a:spcAft>
              <a:buClr>
                <a:schemeClr val="dk1"/>
              </a:buClr>
              <a:buSzPts val="2800"/>
              <a:buFont typeface="Arial"/>
              <a:buChar char="•"/>
            </a:pPr>
            <a:r>
              <a:rPr lang="hi-IN" sz="2800" b="1">
                <a:solidFill>
                  <a:schemeClr val="dk1"/>
                </a:solidFill>
                <a:latin typeface="Calibri"/>
                <a:ea typeface="Calibri"/>
                <a:cs typeface="Calibri"/>
                <a:sym typeface="Calibri"/>
              </a:rPr>
              <a:t>हीट क्रैम्प्स HEAT CRAMPS</a:t>
            </a:r>
            <a:endParaRPr sz="280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800"/>
              <a:buFont typeface="Arial"/>
              <a:buChar char="•"/>
            </a:pPr>
            <a:r>
              <a:rPr lang="hi-IN" sz="2800" b="1">
                <a:solidFill>
                  <a:schemeClr val="dk1"/>
                </a:solidFill>
                <a:latin typeface="Calibri"/>
                <a:ea typeface="Calibri"/>
                <a:cs typeface="Calibri"/>
                <a:sym typeface="Calibri"/>
              </a:rPr>
              <a:t>हीट थकावट HEAT EXHAUSATION </a:t>
            </a:r>
            <a:endParaRPr sz="2800" b="1">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800"/>
              <a:buFont typeface="Arial"/>
              <a:buChar char="•"/>
            </a:pPr>
            <a:r>
              <a:rPr lang="hi-IN" sz="2800" b="1">
                <a:solidFill>
                  <a:schemeClr val="dk1"/>
                </a:solidFill>
                <a:latin typeface="Calibri"/>
                <a:ea typeface="Calibri"/>
                <a:cs typeface="Calibri"/>
                <a:sym typeface="Calibri"/>
              </a:rPr>
              <a:t>हीट स्ट्रोक HEAT STROKE</a:t>
            </a:r>
            <a:r>
              <a:rPr lang="hi-IN" sz="2800">
                <a:solidFill>
                  <a:schemeClr val="dk1"/>
                </a:solidFill>
                <a:latin typeface="Calibri"/>
                <a:ea typeface="Calibri"/>
                <a:cs typeface="Calibri"/>
                <a:sym typeface="Calibri"/>
              </a:rPr>
              <a:t> </a:t>
            </a:r>
            <a:endParaRPr/>
          </a:p>
        </p:txBody>
      </p:sp>
      <p:pic>
        <p:nvPicPr>
          <p:cNvPr id="392" name="Google Shape;392;p45"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393" name="Google Shape;393;p45"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46"/>
          <p:cNvSpPr txBox="1">
            <a:spLocks noGrp="1"/>
          </p:cNvSpPr>
          <p:nvPr>
            <p:ph type="title"/>
          </p:nvPr>
        </p:nvSpPr>
        <p:spPr>
          <a:xfrm>
            <a:off x="983432" y="1925960"/>
            <a:ext cx="3841104"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hi-IN" sz="4000" b="1" u="sng">
                <a:solidFill>
                  <a:srgbClr val="FF0000"/>
                </a:solidFill>
              </a:rPr>
              <a:t>मांसपेशीय ऐंठन (हीट क्रैंप्स)</a:t>
            </a:r>
            <a:br>
              <a:rPr lang="hi-IN" sz="4000" b="1" u="sng">
                <a:solidFill>
                  <a:srgbClr val="FF0000"/>
                </a:solidFill>
              </a:rPr>
            </a:br>
            <a:endParaRPr sz="4000" b="1" u="sng">
              <a:solidFill>
                <a:srgbClr val="FF0000"/>
              </a:solidFill>
              <a:latin typeface="Open Sans"/>
              <a:ea typeface="Open Sans"/>
              <a:cs typeface="Open Sans"/>
              <a:sym typeface="Open Sans"/>
            </a:endParaRPr>
          </a:p>
        </p:txBody>
      </p:sp>
      <p:sp>
        <p:nvSpPr>
          <p:cNvPr id="400" name="Google Shape;400;p46"/>
          <p:cNvSpPr txBox="1">
            <a:spLocks noGrp="1"/>
          </p:cNvSpPr>
          <p:nvPr>
            <p:ph type="body" idx="1"/>
          </p:nvPr>
        </p:nvSpPr>
        <p:spPr>
          <a:xfrm>
            <a:off x="6312024" y="1981200"/>
            <a:ext cx="5256584" cy="425611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FF0000"/>
              </a:buClr>
              <a:buSzPts val="2400"/>
              <a:buNone/>
            </a:pPr>
            <a:r>
              <a:rPr lang="hi-IN" sz="2400">
                <a:solidFill>
                  <a:srgbClr val="FF0000"/>
                </a:solidFill>
              </a:rPr>
              <a:t>मांसपेशीय ऐंठन (हीट क्रैंप्स) के लक्षण</a:t>
            </a:r>
            <a:endParaRPr sz="2400">
              <a:solidFill>
                <a:srgbClr val="FF0000"/>
              </a:solidFill>
            </a:endParaRPr>
          </a:p>
          <a:p>
            <a:pPr marL="228600" lvl="0" indent="-228600" algn="l" rtl="0">
              <a:lnSpc>
                <a:spcPct val="150000"/>
              </a:lnSpc>
              <a:spcBef>
                <a:spcPts val="1000"/>
              </a:spcBef>
              <a:spcAft>
                <a:spcPts val="0"/>
              </a:spcAft>
              <a:buClr>
                <a:schemeClr val="dk1"/>
              </a:buClr>
              <a:buSzPts val="2800"/>
              <a:buChar char="•"/>
            </a:pPr>
            <a:r>
              <a:rPr lang="hi-IN"/>
              <a:t>गंभीर ऐंठन </a:t>
            </a:r>
            <a:endParaRPr/>
          </a:p>
          <a:p>
            <a:pPr marL="228600" lvl="0" indent="-228600" algn="l" rtl="0">
              <a:lnSpc>
                <a:spcPct val="150000"/>
              </a:lnSpc>
              <a:spcBef>
                <a:spcPts val="1000"/>
              </a:spcBef>
              <a:spcAft>
                <a:spcPts val="0"/>
              </a:spcAft>
              <a:buClr>
                <a:schemeClr val="dk1"/>
              </a:buClr>
              <a:buSzPts val="2800"/>
              <a:buChar char="•"/>
            </a:pPr>
            <a:r>
              <a:rPr lang="hi-IN"/>
              <a:t>  थकान </a:t>
            </a:r>
            <a:endParaRPr/>
          </a:p>
          <a:p>
            <a:pPr marL="228600" lvl="0" indent="-228600" algn="l" rtl="0">
              <a:lnSpc>
                <a:spcPct val="150000"/>
              </a:lnSpc>
              <a:spcBef>
                <a:spcPts val="1000"/>
              </a:spcBef>
              <a:spcAft>
                <a:spcPts val="0"/>
              </a:spcAft>
              <a:buClr>
                <a:schemeClr val="dk1"/>
              </a:buClr>
              <a:buSzPts val="2800"/>
              <a:buChar char="•"/>
            </a:pPr>
            <a:r>
              <a:rPr lang="hi-IN"/>
              <a:t>  उल्टी</a:t>
            </a:r>
            <a:endParaRPr/>
          </a:p>
          <a:p>
            <a:pPr marL="228600" lvl="0" indent="-228600" algn="l" rtl="0">
              <a:lnSpc>
                <a:spcPct val="150000"/>
              </a:lnSpc>
              <a:spcBef>
                <a:spcPts val="1000"/>
              </a:spcBef>
              <a:spcAft>
                <a:spcPts val="0"/>
              </a:spcAft>
              <a:buClr>
                <a:schemeClr val="dk1"/>
              </a:buClr>
              <a:buSzPts val="2800"/>
              <a:buChar char="•"/>
            </a:pPr>
            <a:r>
              <a:rPr lang="hi-IN"/>
              <a:t>  बेहोशी</a:t>
            </a:r>
            <a:endParaRPr>
              <a:latin typeface="Open Sans"/>
              <a:ea typeface="Open Sans"/>
              <a:cs typeface="Open Sans"/>
              <a:sym typeface="Open Sans"/>
            </a:endParaRPr>
          </a:p>
        </p:txBody>
      </p:sp>
      <p:pic>
        <p:nvPicPr>
          <p:cNvPr id="401" name="Google Shape;401;p46"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02" name="Google Shape;402;p46"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pic>
        <p:nvPicPr>
          <p:cNvPr id="403" name="Google Shape;403;p46" descr="C:\Users\Acer\Downloads\WhatsApp Image 2025-09-04 at 17.24.38 (1).jpeg"/>
          <p:cNvPicPr preferRelativeResize="0"/>
          <p:nvPr/>
        </p:nvPicPr>
        <p:blipFill rotWithShape="1">
          <a:blip r:embed="rId3">
            <a:alphaModFix/>
          </a:blip>
          <a:srcRect/>
          <a:stretch/>
        </p:blipFill>
        <p:spPr>
          <a:xfrm>
            <a:off x="415752" y="413048"/>
            <a:ext cx="1080120" cy="792088"/>
          </a:xfrm>
          <a:prstGeom prst="rect">
            <a:avLst/>
          </a:prstGeom>
          <a:noFill/>
          <a:ln>
            <a:noFill/>
          </a:ln>
        </p:spPr>
      </p:pic>
      <p:pic>
        <p:nvPicPr>
          <p:cNvPr id="404" name="Google Shape;404;p46" descr="C:\Users\Acer\Downloads\WhatsApp Image 2025-09-04 at 17.24.38 (3).jpeg"/>
          <p:cNvPicPr preferRelativeResize="0"/>
          <p:nvPr/>
        </p:nvPicPr>
        <p:blipFill rotWithShape="1">
          <a:blip r:embed="rId4">
            <a:alphaModFix/>
          </a:blip>
          <a:srcRect/>
          <a:stretch/>
        </p:blipFill>
        <p:spPr>
          <a:xfrm>
            <a:off x="11131222" y="413048"/>
            <a:ext cx="877818" cy="7920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7"/>
          <p:cNvPicPr preferRelativeResize="0">
            <a:picLocks noGrp="1"/>
          </p:cNvPicPr>
          <p:nvPr>
            <p:ph type="body" idx="1"/>
          </p:nvPr>
        </p:nvPicPr>
        <p:blipFill rotWithShape="1">
          <a:blip r:embed="rId3">
            <a:alphaModFix/>
          </a:blip>
          <a:srcRect/>
          <a:stretch/>
        </p:blipFill>
        <p:spPr>
          <a:xfrm>
            <a:off x="2639616" y="498"/>
            <a:ext cx="7715304" cy="6357982"/>
          </a:xfrm>
          <a:prstGeom prst="rect">
            <a:avLst/>
          </a:prstGeom>
          <a:noFill/>
          <a:ln>
            <a:noFill/>
          </a:ln>
        </p:spPr>
      </p:pic>
      <p:pic>
        <p:nvPicPr>
          <p:cNvPr id="410" name="Google Shape;410;p47"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411" name="Google Shape;411;p47"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48"/>
          <p:cNvSpPr txBox="1">
            <a:spLocks noGrp="1"/>
          </p:cNvSpPr>
          <p:nvPr>
            <p:ph type="title"/>
          </p:nvPr>
        </p:nvSpPr>
        <p:spPr>
          <a:xfrm>
            <a:off x="695400" y="1628800"/>
            <a:ext cx="48504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गर्मी से होने वाली ऐंठन के लिए PHT</a:t>
            </a:r>
            <a:endParaRPr sz="4000" b="1">
              <a:solidFill>
                <a:srgbClr val="FF0000"/>
              </a:solidFill>
              <a:latin typeface="Open Sans"/>
              <a:ea typeface="Open Sans"/>
              <a:cs typeface="Open Sans"/>
              <a:sym typeface="Open Sans"/>
            </a:endParaRPr>
          </a:p>
        </p:txBody>
      </p:sp>
      <p:sp>
        <p:nvSpPr>
          <p:cNvPr id="418" name="Google Shape;418;p48"/>
          <p:cNvSpPr txBox="1">
            <a:spLocks noGrp="1"/>
          </p:cNvSpPr>
          <p:nvPr>
            <p:ph type="body" idx="1"/>
          </p:nvPr>
        </p:nvSpPr>
        <p:spPr>
          <a:xfrm>
            <a:off x="6096000" y="1037456"/>
            <a:ext cx="5832648" cy="548788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hi-IN"/>
              <a:t>रोगी को ठंडी जगह पर ले जाएँ।</a:t>
            </a:r>
            <a:endParaRPr/>
          </a:p>
          <a:p>
            <a:pPr marL="228600" lvl="0" indent="-228600" algn="l" rtl="0">
              <a:lnSpc>
                <a:spcPct val="150000"/>
              </a:lnSpc>
              <a:spcBef>
                <a:spcPts val="1000"/>
              </a:spcBef>
              <a:spcAft>
                <a:spcPts val="0"/>
              </a:spcAft>
              <a:buClr>
                <a:schemeClr val="dk1"/>
              </a:buClr>
              <a:buSzPct val="100000"/>
              <a:buChar char="•"/>
            </a:pPr>
            <a:r>
              <a:rPr lang="hi-IN"/>
              <a:t>रोगी को पानी (नमकीन पानी) दें। पानी पीने से मांसपेशियों में ऐंठन कम हो जानी चाहिए।</a:t>
            </a:r>
            <a:endParaRPr/>
          </a:p>
          <a:p>
            <a:pPr marL="228600" lvl="0" indent="-228600" algn="l" rtl="0">
              <a:lnSpc>
                <a:spcPct val="150000"/>
              </a:lnSpc>
              <a:spcBef>
                <a:spcPts val="1000"/>
              </a:spcBef>
              <a:spcAft>
                <a:spcPts val="0"/>
              </a:spcAft>
              <a:buClr>
                <a:schemeClr val="dk1"/>
              </a:buClr>
              <a:buSzPct val="100000"/>
              <a:buChar char="•"/>
            </a:pPr>
            <a:r>
              <a:rPr lang="hi-IN"/>
              <a:t>“रोगी को नमक से ज़्यादा पानी की ज़रूरत होती है, इसलिए नमक की जाँच के लिए पानी देने में देर न करें। ELECTROL या ओरल रिहाइड्रेट सॉल्यूशन (ओआरएस) का भी इस्तेमाल किया जा सकता है।”</a:t>
            </a:r>
            <a:endParaRPr/>
          </a:p>
        </p:txBody>
      </p:sp>
      <p:pic>
        <p:nvPicPr>
          <p:cNvPr id="419" name="Google Shape;419;p48"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20" name="Google Shape;420;p48"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9"/>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49"/>
          <p:cNvSpPr txBox="1">
            <a:spLocks noGrp="1"/>
          </p:cNvSpPr>
          <p:nvPr>
            <p:ph type="title"/>
          </p:nvPr>
        </p:nvSpPr>
        <p:spPr>
          <a:xfrm>
            <a:off x="838200" y="1599381"/>
            <a:ext cx="48977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गर्मी से होने वाली ऐंठन के लिए PHT</a:t>
            </a:r>
            <a:endParaRPr sz="4000" b="1">
              <a:solidFill>
                <a:srgbClr val="FF0000"/>
              </a:solidFill>
              <a:latin typeface="Open Sans"/>
              <a:ea typeface="Open Sans"/>
              <a:cs typeface="Open Sans"/>
              <a:sym typeface="Open Sans"/>
            </a:endParaRPr>
          </a:p>
        </p:txBody>
      </p:sp>
      <p:pic>
        <p:nvPicPr>
          <p:cNvPr id="427" name="Google Shape;427;p49"/>
          <p:cNvPicPr preferRelativeResize="0">
            <a:picLocks noGrp="1"/>
          </p:cNvPicPr>
          <p:nvPr>
            <p:ph type="body" idx="1"/>
          </p:nvPr>
        </p:nvPicPr>
        <p:blipFill rotWithShape="1">
          <a:blip r:embed="rId3">
            <a:alphaModFix/>
          </a:blip>
          <a:srcRect/>
          <a:stretch/>
        </p:blipFill>
        <p:spPr>
          <a:xfrm>
            <a:off x="6302650" y="1484784"/>
            <a:ext cx="5193950" cy="4680520"/>
          </a:xfrm>
          <a:prstGeom prst="rect">
            <a:avLst/>
          </a:prstGeom>
          <a:noFill/>
          <a:ln>
            <a:noFill/>
          </a:ln>
        </p:spPr>
      </p:pic>
      <p:pic>
        <p:nvPicPr>
          <p:cNvPr id="428" name="Google Shape;428;p49"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429" name="Google Shape;429;p49"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50"/>
          <p:cNvSpPr txBox="1">
            <a:spLocks noGrp="1"/>
          </p:cNvSpPr>
          <p:nvPr>
            <p:ph type="title"/>
          </p:nvPr>
        </p:nvSpPr>
        <p:spPr>
          <a:xfrm>
            <a:off x="1559496" y="1628800"/>
            <a:ext cx="375476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000"/>
              <a:buFont typeface="Calibri"/>
              <a:buNone/>
            </a:pPr>
            <a:r>
              <a:rPr lang="hi-IN" sz="4000" b="1">
                <a:solidFill>
                  <a:srgbClr val="FF0000"/>
                </a:solidFill>
              </a:rPr>
              <a:t>गर्मी से थकावट</a:t>
            </a:r>
            <a:endParaRPr sz="4000" b="1">
              <a:solidFill>
                <a:srgbClr val="FF0000"/>
              </a:solidFill>
              <a:latin typeface="Open Sans"/>
              <a:ea typeface="Open Sans"/>
              <a:cs typeface="Open Sans"/>
              <a:sym typeface="Open Sans"/>
            </a:endParaRPr>
          </a:p>
        </p:txBody>
      </p:sp>
      <p:sp>
        <p:nvSpPr>
          <p:cNvPr id="436" name="Google Shape;436;p50"/>
          <p:cNvSpPr txBox="1">
            <a:spLocks noGrp="1"/>
          </p:cNvSpPr>
          <p:nvPr>
            <p:ph type="body" idx="1"/>
          </p:nvPr>
        </p:nvSpPr>
        <p:spPr>
          <a:xfrm>
            <a:off x="6096000" y="1600200"/>
            <a:ext cx="5688632" cy="495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0000"/>
              </a:buClr>
              <a:buSzPts val="2800"/>
              <a:buNone/>
            </a:pPr>
            <a:r>
              <a:rPr lang="hi-IN">
                <a:solidFill>
                  <a:srgbClr val="FF0000"/>
                </a:solidFill>
              </a:rPr>
              <a:t>संकेत और लक्षण</a:t>
            </a:r>
            <a:endParaRPr/>
          </a:p>
          <a:p>
            <a:pPr marL="228600" lvl="0" indent="-228600" algn="l" rtl="0">
              <a:lnSpc>
                <a:spcPct val="100000"/>
              </a:lnSpc>
              <a:spcBef>
                <a:spcPts val="1000"/>
              </a:spcBef>
              <a:spcAft>
                <a:spcPts val="0"/>
              </a:spcAft>
              <a:buClr>
                <a:schemeClr val="dk1"/>
              </a:buClr>
              <a:buSzPts val="2800"/>
              <a:buChar char="•"/>
            </a:pPr>
            <a:r>
              <a:rPr lang="hi-IN"/>
              <a:t>गहरी तेज़ साँसें</a:t>
            </a:r>
            <a:endParaRPr/>
          </a:p>
          <a:p>
            <a:pPr marL="228600" lvl="0" indent="-228600" algn="l" rtl="0">
              <a:lnSpc>
                <a:spcPct val="100000"/>
              </a:lnSpc>
              <a:spcBef>
                <a:spcPts val="1000"/>
              </a:spcBef>
              <a:spcAft>
                <a:spcPts val="0"/>
              </a:spcAft>
              <a:buClr>
                <a:schemeClr val="dk1"/>
              </a:buClr>
              <a:buSzPts val="2800"/>
              <a:buChar char="•"/>
            </a:pPr>
            <a:r>
              <a:rPr lang="hi-IN"/>
              <a:t>तेज़ नाड़ी, शक्ति में उतार-चढ़ाव</a:t>
            </a:r>
            <a:endParaRPr/>
          </a:p>
          <a:p>
            <a:pPr marL="228600" lvl="0" indent="-228600" algn="l" rtl="0">
              <a:lnSpc>
                <a:spcPct val="100000"/>
              </a:lnSpc>
              <a:spcBef>
                <a:spcPts val="1000"/>
              </a:spcBef>
              <a:spcAft>
                <a:spcPts val="0"/>
              </a:spcAft>
              <a:buClr>
                <a:schemeClr val="dk1"/>
              </a:buClr>
              <a:buSzPts val="2800"/>
              <a:buChar char="•"/>
            </a:pPr>
            <a:r>
              <a:rPr lang="hi-IN"/>
              <a:t>शुष्क, गर्म त्वचा</a:t>
            </a:r>
            <a:endParaRPr/>
          </a:p>
          <a:p>
            <a:pPr marL="228600" lvl="0" indent="-228600" algn="l" rtl="0">
              <a:lnSpc>
                <a:spcPct val="100000"/>
              </a:lnSpc>
              <a:spcBef>
                <a:spcPts val="1000"/>
              </a:spcBef>
              <a:spcAft>
                <a:spcPts val="0"/>
              </a:spcAft>
              <a:buClr>
                <a:schemeClr val="dk1"/>
              </a:buClr>
              <a:buSzPts val="2800"/>
              <a:buChar char="•"/>
            </a:pPr>
            <a:r>
              <a:rPr lang="hi-IN"/>
              <a:t>फैली हुई पुतलियाँ</a:t>
            </a:r>
            <a:endParaRPr/>
          </a:p>
          <a:p>
            <a:pPr marL="228600" lvl="0" indent="-228600" algn="l" rtl="0">
              <a:lnSpc>
                <a:spcPct val="100000"/>
              </a:lnSpc>
              <a:spcBef>
                <a:spcPts val="1000"/>
              </a:spcBef>
              <a:spcAft>
                <a:spcPts val="0"/>
              </a:spcAft>
              <a:buClr>
                <a:schemeClr val="dk1"/>
              </a:buClr>
              <a:buSzPts val="2800"/>
              <a:buChar char="•"/>
            </a:pPr>
            <a:r>
              <a:rPr lang="hi-IN"/>
              <a:t>बेहोशी</a:t>
            </a:r>
            <a:endParaRPr/>
          </a:p>
          <a:p>
            <a:pPr marL="228600" lvl="0" indent="-228600" algn="l" rtl="0">
              <a:lnSpc>
                <a:spcPct val="100000"/>
              </a:lnSpc>
              <a:spcBef>
                <a:spcPts val="1000"/>
              </a:spcBef>
              <a:spcAft>
                <a:spcPts val="0"/>
              </a:spcAft>
              <a:buClr>
                <a:schemeClr val="dk1"/>
              </a:buClr>
              <a:buSzPts val="2800"/>
              <a:buChar char="•"/>
            </a:pPr>
            <a:r>
              <a:rPr lang="hi-IN"/>
              <a:t>ऐंठन या मांसपेशियों में कंपन</a:t>
            </a:r>
            <a:endParaRPr/>
          </a:p>
        </p:txBody>
      </p:sp>
      <p:pic>
        <p:nvPicPr>
          <p:cNvPr id="437" name="Google Shape;437;p50"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38" name="Google Shape;438;p50"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pic>
        <p:nvPicPr>
          <p:cNvPr id="439" name="Google Shape;439;p50" descr="C:\Users\Acer\Downloads\WhatsApp Image 2025-09-04 at 17.24.38 (1).jpeg"/>
          <p:cNvPicPr preferRelativeResize="0"/>
          <p:nvPr/>
        </p:nvPicPr>
        <p:blipFill rotWithShape="1">
          <a:blip r:embed="rId3">
            <a:alphaModFix/>
          </a:blip>
          <a:srcRect/>
          <a:stretch/>
        </p:blipFill>
        <p:spPr>
          <a:xfrm>
            <a:off x="415752" y="413048"/>
            <a:ext cx="1080120" cy="792088"/>
          </a:xfrm>
          <a:prstGeom prst="rect">
            <a:avLst/>
          </a:prstGeom>
          <a:noFill/>
          <a:ln>
            <a:noFill/>
          </a:ln>
        </p:spPr>
      </p:pic>
      <p:pic>
        <p:nvPicPr>
          <p:cNvPr id="440" name="Google Shape;440;p50" descr="C:\Users\Acer\Downloads\WhatsApp Image 2025-09-04 at 17.24.38 (3).jpeg"/>
          <p:cNvPicPr preferRelativeResize="0"/>
          <p:nvPr/>
        </p:nvPicPr>
        <p:blipFill rotWithShape="1">
          <a:blip r:embed="rId4">
            <a:alphaModFix/>
          </a:blip>
          <a:srcRect/>
          <a:stretch/>
        </p:blipFill>
        <p:spPr>
          <a:xfrm>
            <a:off x="11131222" y="413048"/>
            <a:ext cx="877818" cy="7920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1"/>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51"/>
          <p:cNvSpPr txBox="1">
            <a:spLocks noGrp="1"/>
          </p:cNvSpPr>
          <p:nvPr>
            <p:ph type="title"/>
          </p:nvPr>
        </p:nvSpPr>
        <p:spPr>
          <a:xfrm>
            <a:off x="479376" y="1412776"/>
            <a:ext cx="5425280" cy="18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000"/>
              <a:buFont typeface="Calibri"/>
              <a:buNone/>
            </a:pPr>
            <a:r>
              <a:rPr lang="hi-IN" sz="4000">
                <a:solidFill>
                  <a:srgbClr val="FF0000"/>
                </a:solidFill>
              </a:rPr>
              <a:t>गर्मी से थकावट</a:t>
            </a:r>
            <a:br>
              <a:rPr lang="hi-IN" sz="4000">
                <a:solidFill>
                  <a:srgbClr val="FF0000"/>
                </a:solidFill>
              </a:rPr>
            </a:br>
            <a:r>
              <a:rPr lang="hi-IN" sz="4000">
                <a:solidFill>
                  <a:srgbClr val="FF0000"/>
                </a:solidFill>
              </a:rPr>
              <a:t>के लिए </a:t>
            </a:r>
            <a:br>
              <a:rPr lang="hi-IN" sz="4000">
                <a:solidFill>
                  <a:srgbClr val="FF0000"/>
                </a:solidFill>
              </a:rPr>
            </a:br>
            <a:r>
              <a:rPr lang="hi-IN" sz="4000" b="1">
                <a:solidFill>
                  <a:srgbClr val="FF0000"/>
                </a:solidFill>
              </a:rPr>
              <a:t>PHT</a:t>
            </a:r>
            <a:endParaRPr/>
          </a:p>
        </p:txBody>
      </p:sp>
      <p:sp>
        <p:nvSpPr>
          <p:cNvPr id="447" name="Google Shape;447;p51"/>
          <p:cNvSpPr txBox="1">
            <a:spLocks noGrp="1"/>
          </p:cNvSpPr>
          <p:nvPr>
            <p:ph type="body" idx="1"/>
          </p:nvPr>
        </p:nvSpPr>
        <p:spPr>
          <a:xfrm>
            <a:off x="6240016" y="836712"/>
            <a:ext cx="5472608" cy="602128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endParaRPr sz="2000"/>
          </a:p>
          <a:p>
            <a:pPr marL="228600" lvl="0" indent="-228600" algn="l" rtl="0">
              <a:lnSpc>
                <a:spcPct val="150000"/>
              </a:lnSpc>
              <a:spcBef>
                <a:spcPts val="1000"/>
              </a:spcBef>
              <a:spcAft>
                <a:spcPts val="0"/>
              </a:spcAft>
              <a:buClr>
                <a:schemeClr val="dk1"/>
              </a:buClr>
              <a:buSzPts val="2000"/>
              <a:buChar char="•"/>
            </a:pPr>
            <a:r>
              <a:rPr lang="hi-IN" sz="2000"/>
              <a:t>रोगी को आराम करने के लिए ठंडी जगह पर ले जाएं </a:t>
            </a:r>
            <a:endParaRPr sz="2000"/>
          </a:p>
          <a:p>
            <a:pPr marL="228600" lvl="0" indent="-228600" algn="l" rtl="0">
              <a:lnSpc>
                <a:spcPct val="150000"/>
              </a:lnSpc>
              <a:spcBef>
                <a:spcPts val="1000"/>
              </a:spcBef>
              <a:spcAft>
                <a:spcPts val="0"/>
              </a:spcAft>
              <a:buClr>
                <a:schemeClr val="dk1"/>
              </a:buClr>
              <a:buSzPts val="2000"/>
              <a:buChar char="•"/>
            </a:pPr>
            <a:r>
              <a:rPr lang="hi-IN" sz="2000"/>
              <a:t>रोगी को ठंडक पहुंचाए बिना उसे ठंडा रखने के लिए आवश्यकतानुसार कपड़े उतारें या ढीले करें।</a:t>
            </a:r>
            <a:endParaRPr/>
          </a:p>
          <a:p>
            <a:pPr marL="228600" lvl="0" indent="-228600" algn="l" rtl="0">
              <a:lnSpc>
                <a:spcPct val="150000"/>
              </a:lnSpc>
              <a:spcBef>
                <a:spcPts val="1000"/>
              </a:spcBef>
              <a:spcAft>
                <a:spcPts val="0"/>
              </a:spcAft>
              <a:buClr>
                <a:schemeClr val="dk1"/>
              </a:buClr>
              <a:buSzPts val="2000"/>
              <a:buChar char="•"/>
            </a:pPr>
            <a:r>
              <a:rPr lang="hi-IN" sz="2000"/>
              <a:t>रोगी को पीठ के बल लिटाएं तथा उसके पैर 20 से 30 सेमी ऊपर उठाएं।</a:t>
            </a:r>
            <a:endParaRPr sz="2000"/>
          </a:p>
          <a:p>
            <a:pPr marL="228600" lvl="0" indent="-228600" algn="l" rtl="0">
              <a:lnSpc>
                <a:spcPct val="150000"/>
              </a:lnSpc>
              <a:spcBef>
                <a:spcPts val="1000"/>
              </a:spcBef>
              <a:spcAft>
                <a:spcPts val="0"/>
              </a:spcAft>
              <a:buClr>
                <a:schemeClr val="dk1"/>
              </a:buClr>
              <a:buSzPts val="2000"/>
              <a:buChar char="•"/>
            </a:pPr>
            <a:r>
              <a:rPr lang="hi-IN" sz="2000"/>
              <a:t>स्थानीय प्रोटोकॉल के अनुसार ऑक्सीजन का प्रबंध करें</a:t>
            </a:r>
            <a:endParaRPr sz="2000"/>
          </a:p>
          <a:p>
            <a:pPr marL="228600" lvl="0" indent="-228600" algn="l" rtl="0">
              <a:lnSpc>
                <a:spcPct val="150000"/>
              </a:lnSpc>
              <a:spcBef>
                <a:spcPts val="1000"/>
              </a:spcBef>
              <a:spcAft>
                <a:spcPts val="0"/>
              </a:spcAft>
              <a:buClr>
                <a:schemeClr val="dk1"/>
              </a:buClr>
              <a:buSzPts val="2000"/>
              <a:buChar char="•"/>
            </a:pPr>
            <a:r>
              <a:rPr lang="hi-IN" sz="2000"/>
              <a:t>पानी दें, लेकिन बेहोश मरीज को नहीं।</a:t>
            </a:r>
            <a:endParaRPr/>
          </a:p>
        </p:txBody>
      </p:sp>
      <p:pic>
        <p:nvPicPr>
          <p:cNvPr id="448" name="Google Shape;448;p51"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49" name="Google Shape;449;p51"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2"/>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52"/>
          <p:cNvSpPr txBox="1">
            <a:spLocks noGrp="1"/>
          </p:cNvSpPr>
          <p:nvPr>
            <p:ph type="title"/>
          </p:nvPr>
        </p:nvSpPr>
        <p:spPr>
          <a:xfrm>
            <a:off x="479376" y="1412776"/>
            <a:ext cx="5425280" cy="18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hi-IN">
                <a:solidFill>
                  <a:srgbClr val="FF0000"/>
                </a:solidFill>
              </a:rPr>
              <a:t>लू लगना</a:t>
            </a:r>
            <a:br>
              <a:rPr lang="hi-IN">
                <a:solidFill>
                  <a:srgbClr val="FF0000"/>
                </a:solidFill>
              </a:rPr>
            </a:br>
            <a:endParaRPr sz="4000" b="1">
              <a:solidFill>
                <a:srgbClr val="FF0000"/>
              </a:solidFill>
              <a:latin typeface="Open Sans"/>
              <a:ea typeface="Open Sans"/>
              <a:cs typeface="Open Sans"/>
              <a:sym typeface="Open Sans"/>
            </a:endParaRPr>
          </a:p>
        </p:txBody>
      </p:sp>
      <p:sp>
        <p:nvSpPr>
          <p:cNvPr id="456" name="Google Shape;456;p52"/>
          <p:cNvSpPr txBox="1">
            <a:spLocks noGrp="1"/>
          </p:cNvSpPr>
          <p:nvPr>
            <p:ph type="body" idx="1"/>
          </p:nvPr>
        </p:nvSpPr>
        <p:spPr>
          <a:xfrm>
            <a:off x="6354343" y="260648"/>
            <a:ext cx="5472608" cy="659735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endParaRPr sz="2000" dirty="0"/>
          </a:p>
          <a:p>
            <a:pPr marL="0" lvl="0" indent="0" algn="l" rtl="0">
              <a:lnSpc>
                <a:spcPct val="150000"/>
              </a:lnSpc>
              <a:spcBef>
                <a:spcPts val="1000"/>
              </a:spcBef>
              <a:spcAft>
                <a:spcPts val="0"/>
              </a:spcAft>
              <a:buClr>
                <a:srgbClr val="FF0000"/>
              </a:buClr>
              <a:buSzPts val="2800"/>
              <a:buNone/>
            </a:pPr>
            <a:r>
              <a:rPr lang="hi-IN" dirty="0">
                <a:solidFill>
                  <a:srgbClr val="FF0000"/>
                </a:solidFill>
              </a:rPr>
              <a:t>संकेत और लक्षण</a:t>
            </a:r>
            <a:endParaRPr dirty="0">
              <a:solidFill>
                <a:srgbClr val="FF0000"/>
              </a:solidFill>
            </a:endParaRPr>
          </a:p>
          <a:p>
            <a:pPr marL="228600" lvl="0" indent="-228600" algn="l" rtl="0">
              <a:lnSpc>
                <a:spcPct val="150000"/>
              </a:lnSpc>
              <a:spcBef>
                <a:spcPts val="1000"/>
              </a:spcBef>
              <a:spcAft>
                <a:spcPts val="0"/>
              </a:spcAft>
              <a:buClr>
                <a:schemeClr val="dk1"/>
              </a:buClr>
              <a:buSzPts val="2800"/>
              <a:buChar char="•"/>
            </a:pPr>
            <a:r>
              <a:rPr lang="hi-IN" dirty="0"/>
              <a:t>गहरी तेज़ साँसें</a:t>
            </a:r>
            <a:endParaRPr dirty="0"/>
          </a:p>
          <a:p>
            <a:pPr marL="228600" lvl="0" indent="-228600" algn="l" rtl="0">
              <a:lnSpc>
                <a:spcPct val="150000"/>
              </a:lnSpc>
              <a:spcBef>
                <a:spcPts val="1000"/>
              </a:spcBef>
              <a:spcAft>
                <a:spcPts val="0"/>
              </a:spcAft>
              <a:buClr>
                <a:schemeClr val="dk1"/>
              </a:buClr>
              <a:buSzPts val="2800"/>
              <a:buChar char="•"/>
            </a:pPr>
            <a:r>
              <a:rPr lang="hi-IN" dirty="0"/>
              <a:t>नाड़ी की तीव्र गति और शक्ति में उतार-चढ़ाव</a:t>
            </a:r>
            <a:endParaRPr dirty="0"/>
          </a:p>
          <a:p>
            <a:pPr marL="228600" lvl="0" indent="-228600" algn="l" rtl="0">
              <a:lnSpc>
                <a:spcPct val="150000"/>
              </a:lnSpc>
              <a:spcBef>
                <a:spcPts val="1000"/>
              </a:spcBef>
              <a:spcAft>
                <a:spcPts val="0"/>
              </a:spcAft>
              <a:buClr>
                <a:schemeClr val="dk1"/>
              </a:buClr>
              <a:buSzPts val="2800"/>
              <a:buChar char="•"/>
            </a:pPr>
            <a:r>
              <a:rPr lang="hi-IN" dirty="0"/>
              <a:t>सूखी, गर्म त्वचा</a:t>
            </a:r>
            <a:endParaRPr dirty="0"/>
          </a:p>
          <a:p>
            <a:pPr marL="228600" lvl="0" indent="-228600" algn="l" rtl="0">
              <a:lnSpc>
                <a:spcPct val="150000"/>
              </a:lnSpc>
              <a:spcBef>
                <a:spcPts val="1000"/>
              </a:spcBef>
              <a:spcAft>
                <a:spcPts val="0"/>
              </a:spcAft>
              <a:buClr>
                <a:schemeClr val="dk1"/>
              </a:buClr>
              <a:buSzPts val="2800"/>
              <a:buChar char="•"/>
            </a:pPr>
            <a:r>
              <a:rPr lang="hi-IN" dirty="0"/>
              <a:t>फैली हुई आँखों की पुतलियाँ</a:t>
            </a:r>
            <a:endParaRPr dirty="0"/>
          </a:p>
          <a:p>
            <a:pPr marL="228600" lvl="0" indent="-228600" algn="l" rtl="0">
              <a:lnSpc>
                <a:spcPct val="150000"/>
              </a:lnSpc>
              <a:spcBef>
                <a:spcPts val="1000"/>
              </a:spcBef>
              <a:spcAft>
                <a:spcPts val="0"/>
              </a:spcAft>
              <a:buClr>
                <a:schemeClr val="dk1"/>
              </a:buClr>
              <a:buSzPts val="2800"/>
              <a:buChar char="•"/>
            </a:pPr>
            <a:r>
              <a:rPr lang="hi-IN" dirty="0"/>
              <a:t>होश खो देना</a:t>
            </a:r>
            <a:endParaRPr dirty="0"/>
          </a:p>
          <a:p>
            <a:pPr marL="228600" lvl="0" indent="-228600" algn="l" rtl="0">
              <a:lnSpc>
                <a:spcPct val="150000"/>
              </a:lnSpc>
              <a:spcBef>
                <a:spcPts val="1000"/>
              </a:spcBef>
              <a:spcAft>
                <a:spcPts val="0"/>
              </a:spcAft>
              <a:buClr>
                <a:schemeClr val="dk1"/>
              </a:buClr>
              <a:buSzPts val="2800"/>
              <a:buChar char="•"/>
            </a:pPr>
            <a:r>
              <a:rPr lang="hi-IN" dirty="0"/>
              <a:t>ऐंठन या मांसपेशियों में कंपन</a:t>
            </a:r>
            <a:endParaRPr dirty="0"/>
          </a:p>
        </p:txBody>
      </p:sp>
      <p:pic>
        <p:nvPicPr>
          <p:cNvPr id="457" name="Google Shape;457;p52"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58" name="Google Shape;458;p52"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3"/>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53"/>
          <p:cNvSpPr txBox="1">
            <a:spLocks noGrp="1"/>
          </p:cNvSpPr>
          <p:nvPr>
            <p:ph type="title"/>
          </p:nvPr>
        </p:nvSpPr>
        <p:spPr>
          <a:xfrm>
            <a:off x="479376" y="1412776"/>
            <a:ext cx="5425280" cy="1800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10000"/>
              <a:buFont typeface="Calibri"/>
              <a:buNone/>
            </a:pPr>
            <a:r>
              <a:rPr lang="hi-IN">
                <a:solidFill>
                  <a:srgbClr val="FF0000"/>
                </a:solidFill>
              </a:rPr>
              <a:t>लू लगने पर </a:t>
            </a:r>
            <a:br>
              <a:rPr lang="hi-IN">
                <a:solidFill>
                  <a:srgbClr val="FF0000"/>
                </a:solidFill>
              </a:rPr>
            </a:br>
            <a:r>
              <a:rPr lang="hi-IN" b="1">
                <a:solidFill>
                  <a:srgbClr val="FF0000"/>
                </a:solidFill>
              </a:rPr>
              <a:t>PHT</a:t>
            </a:r>
            <a:br>
              <a:rPr lang="hi-IN">
                <a:solidFill>
                  <a:srgbClr val="FF0000"/>
                </a:solidFill>
              </a:rPr>
            </a:br>
            <a:endParaRPr sz="4000" b="1">
              <a:solidFill>
                <a:srgbClr val="FF0000"/>
              </a:solidFill>
              <a:latin typeface="Open Sans"/>
              <a:ea typeface="Open Sans"/>
              <a:cs typeface="Open Sans"/>
              <a:sym typeface="Open Sans"/>
            </a:endParaRPr>
          </a:p>
        </p:txBody>
      </p:sp>
      <p:sp>
        <p:nvSpPr>
          <p:cNvPr id="465" name="Google Shape;465;p53"/>
          <p:cNvSpPr txBox="1">
            <a:spLocks noGrp="1"/>
          </p:cNvSpPr>
          <p:nvPr>
            <p:ph type="body" idx="1"/>
          </p:nvPr>
        </p:nvSpPr>
        <p:spPr>
          <a:xfrm>
            <a:off x="6465520" y="836712"/>
            <a:ext cx="5472608" cy="532859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endParaRPr sz="2000"/>
          </a:p>
          <a:p>
            <a:pPr marL="228600" lvl="0" indent="-228600" algn="l" rtl="0">
              <a:lnSpc>
                <a:spcPct val="150000"/>
              </a:lnSpc>
              <a:spcBef>
                <a:spcPts val="1000"/>
              </a:spcBef>
              <a:spcAft>
                <a:spcPts val="0"/>
              </a:spcAft>
              <a:buClr>
                <a:schemeClr val="dk1"/>
              </a:buClr>
              <a:buSzPts val="2000"/>
              <a:buChar char="•"/>
            </a:pPr>
            <a:r>
              <a:rPr lang="hi-IN" sz="2000"/>
              <a:t>मरीज़ को किसी भी तरह से जल्दी से ठंडा करें। मरीज़ को गर्मी के स्रोत से दूर ले जाएँ। उसके कपड़े उतार दें और उसे गीली चादर से लपेट दें।फैली हुई आँखों की पुतलियाँ</a:t>
            </a:r>
            <a:endParaRPr/>
          </a:p>
          <a:p>
            <a:pPr marL="228600" lvl="0" indent="-228600" algn="l" rtl="0">
              <a:lnSpc>
                <a:spcPct val="150000"/>
              </a:lnSpc>
              <a:spcBef>
                <a:spcPts val="1000"/>
              </a:spcBef>
              <a:spcAft>
                <a:spcPts val="0"/>
              </a:spcAft>
              <a:buClr>
                <a:schemeClr val="dk1"/>
              </a:buClr>
              <a:buSzPts val="2000"/>
              <a:buChar char="•"/>
            </a:pPr>
            <a:r>
              <a:rPr lang="hi-IN" sz="2000"/>
              <a:t>प्रत्येक बगल के नीचे, घुटनों के पीछे और टखनों के चारों ओर तथा घुटने के प्रत्येक तरफ एक-एक ठंडा बैग या बर्फ का पैक रखें</a:t>
            </a:r>
            <a:endParaRPr sz="2000"/>
          </a:p>
          <a:p>
            <a:pPr marL="228600" lvl="0" indent="-228600" algn="l" rtl="0">
              <a:lnSpc>
                <a:spcPct val="150000"/>
              </a:lnSpc>
              <a:spcBef>
                <a:spcPts val="1000"/>
              </a:spcBef>
              <a:spcAft>
                <a:spcPts val="0"/>
              </a:spcAft>
              <a:buClr>
                <a:schemeClr val="dk1"/>
              </a:buClr>
              <a:buSzPts val="2000"/>
              <a:buChar char="•"/>
            </a:pPr>
            <a:r>
              <a:rPr lang="hi-IN" sz="2000"/>
              <a:t>एक बड़े बर्तन या बाथटब की तलाश करें और रोगी को गर्दन तक ठंडे पानी में डुबो दें</a:t>
            </a:r>
            <a:endParaRPr/>
          </a:p>
        </p:txBody>
      </p:sp>
      <p:pic>
        <p:nvPicPr>
          <p:cNvPr id="466" name="Google Shape;466;p53"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67" name="Google Shape;467;p53"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95400" y="2083370"/>
            <a:ext cx="4355976" cy="1417638"/>
          </a:xfrm>
          <a:prstGeom prst="rect">
            <a:avLst/>
          </a:prstGeom>
          <a:solidFill>
            <a:srgbClr val="9CC2E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6600"/>
              </a:buClr>
              <a:buSzPts val="4000"/>
              <a:buFont typeface="Arial"/>
              <a:buNone/>
            </a:pPr>
            <a:r>
              <a:rPr lang="hi-IN" sz="4000" b="1" u="sng">
                <a:solidFill>
                  <a:srgbClr val="006600"/>
                </a:solidFill>
                <a:latin typeface="Arial"/>
                <a:ea typeface="Arial"/>
                <a:cs typeface="Arial"/>
                <a:sym typeface="Arial"/>
              </a:rPr>
              <a:t>साँप का परिवार</a:t>
            </a:r>
            <a:endParaRPr sz="4000" b="1" u="sng">
              <a:solidFill>
                <a:srgbClr val="006600"/>
              </a:solidFill>
              <a:latin typeface="Arial"/>
              <a:ea typeface="Arial"/>
              <a:cs typeface="Arial"/>
              <a:sym typeface="Arial"/>
            </a:endParaRPr>
          </a:p>
        </p:txBody>
      </p:sp>
      <p:sp>
        <p:nvSpPr>
          <p:cNvPr id="130" name="Google Shape;130;p18"/>
          <p:cNvSpPr txBox="1">
            <a:spLocks noGrp="1"/>
          </p:cNvSpPr>
          <p:nvPr>
            <p:ph type="body" idx="1"/>
          </p:nvPr>
        </p:nvSpPr>
        <p:spPr>
          <a:xfrm>
            <a:off x="6096000" y="0"/>
            <a:ext cx="6096000" cy="6858000"/>
          </a:xfrm>
          <a:prstGeom prst="rect">
            <a:avLst/>
          </a:prstGeom>
          <a:solidFill>
            <a:srgbClr val="BBD6EE"/>
          </a:solidFill>
          <a:ln>
            <a:noFill/>
          </a:ln>
        </p:spPr>
        <p:txBody>
          <a:bodyPr spcFirstLastPara="1" wrap="square" lIns="91425" tIns="45700" rIns="91425" bIns="45700" anchor="t" anchorCtr="0">
            <a:normAutofit/>
          </a:bodyPr>
          <a:lstStyle/>
          <a:p>
            <a:pPr marL="623887" lvl="0" indent="-393700" algn="l" rtl="0">
              <a:lnSpc>
                <a:spcPct val="90000"/>
              </a:lnSpc>
              <a:spcBef>
                <a:spcPts val="0"/>
              </a:spcBef>
              <a:spcAft>
                <a:spcPts val="0"/>
              </a:spcAft>
              <a:buClr>
                <a:schemeClr val="dk1"/>
              </a:buClr>
              <a:buSzPts val="2800"/>
              <a:buNone/>
            </a:pPr>
            <a:endParaRPr>
              <a:solidFill>
                <a:srgbClr val="0000FF"/>
              </a:solidFill>
              <a:latin typeface="Arial"/>
              <a:ea typeface="Arial"/>
              <a:cs typeface="Arial"/>
              <a:sym typeface="Arial"/>
            </a:endParaRPr>
          </a:p>
          <a:p>
            <a:pPr marL="623887" lvl="0" indent="-393700" algn="l" rtl="0">
              <a:lnSpc>
                <a:spcPct val="90000"/>
              </a:lnSpc>
              <a:spcBef>
                <a:spcPts val="1000"/>
              </a:spcBef>
              <a:spcAft>
                <a:spcPts val="0"/>
              </a:spcAft>
              <a:buClr>
                <a:schemeClr val="dk1"/>
              </a:buClr>
              <a:buSzPts val="2800"/>
              <a:buNone/>
            </a:pPr>
            <a:endParaRPr>
              <a:solidFill>
                <a:srgbClr val="0000FF"/>
              </a:solidFill>
              <a:latin typeface="Arial"/>
              <a:ea typeface="Arial"/>
              <a:cs typeface="Arial"/>
              <a:sym typeface="Arial"/>
            </a:endParaRPr>
          </a:p>
          <a:p>
            <a:pPr marL="623887" lvl="0" indent="-393700" algn="l" rtl="0">
              <a:lnSpc>
                <a:spcPct val="90000"/>
              </a:lnSpc>
              <a:spcBef>
                <a:spcPts val="1000"/>
              </a:spcBef>
              <a:spcAft>
                <a:spcPts val="0"/>
              </a:spcAft>
              <a:buClr>
                <a:schemeClr val="dk1"/>
              </a:buClr>
              <a:buSzPts val="2800"/>
              <a:buNone/>
            </a:pPr>
            <a:endParaRPr>
              <a:solidFill>
                <a:srgbClr val="0000FF"/>
              </a:solidFill>
              <a:latin typeface="Arial"/>
              <a:ea typeface="Arial"/>
              <a:cs typeface="Arial"/>
              <a:sym typeface="Arial"/>
            </a:endParaRPr>
          </a:p>
          <a:p>
            <a:pPr marL="623887" lvl="0" indent="-393700" algn="l" rtl="0">
              <a:lnSpc>
                <a:spcPct val="90000"/>
              </a:lnSpc>
              <a:spcBef>
                <a:spcPts val="1000"/>
              </a:spcBef>
              <a:spcAft>
                <a:spcPts val="0"/>
              </a:spcAft>
              <a:buClr>
                <a:schemeClr val="dk1"/>
              </a:buClr>
              <a:buSzPts val="2800"/>
              <a:buNone/>
            </a:pPr>
            <a:endParaRPr>
              <a:solidFill>
                <a:srgbClr val="0000FF"/>
              </a:solidFill>
              <a:latin typeface="Arial"/>
              <a:ea typeface="Arial"/>
              <a:cs typeface="Arial"/>
              <a:sym typeface="Arial"/>
            </a:endParaRPr>
          </a:p>
          <a:p>
            <a:pPr marL="623887" lvl="0" indent="-571500" algn="l" rtl="0">
              <a:lnSpc>
                <a:spcPct val="90000"/>
              </a:lnSpc>
              <a:spcBef>
                <a:spcPts val="1000"/>
              </a:spcBef>
              <a:spcAft>
                <a:spcPts val="0"/>
              </a:spcAft>
              <a:buClr>
                <a:schemeClr val="dk1"/>
              </a:buClr>
              <a:buSzPts val="2800"/>
              <a:buChar char="•"/>
            </a:pPr>
            <a:r>
              <a:rPr lang="hi-IN">
                <a:solidFill>
                  <a:srgbClr val="0000FF"/>
                </a:solidFill>
                <a:latin typeface="Arial"/>
                <a:ea typeface="Arial"/>
                <a:cs typeface="Arial"/>
                <a:sym typeface="Arial"/>
              </a:rPr>
              <a:t>साँप का 11 प्रकार का परिवार है</a:t>
            </a:r>
            <a:endParaRPr>
              <a:solidFill>
                <a:srgbClr val="0000FF"/>
              </a:solidFill>
              <a:latin typeface="Arial"/>
              <a:ea typeface="Arial"/>
              <a:cs typeface="Arial"/>
              <a:sym typeface="Arial"/>
            </a:endParaRPr>
          </a:p>
          <a:p>
            <a:pPr marL="228600" lvl="0" indent="-228600" algn="l" rtl="0">
              <a:lnSpc>
                <a:spcPct val="150000"/>
              </a:lnSpc>
              <a:spcBef>
                <a:spcPts val="1000"/>
              </a:spcBef>
              <a:spcAft>
                <a:spcPts val="0"/>
              </a:spcAft>
              <a:buClr>
                <a:srgbClr val="FF0000"/>
              </a:buClr>
              <a:buSzPts val="2800"/>
              <a:buChar char="•"/>
            </a:pPr>
            <a:r>
              <a:rPr lang="hi-IN">
                <a:solidFill>
                  <a:srgbClr val="FF0000"/>
                </a:solidFill>
              </a:rPr>
              <a:t>तीन ज़हरीले परिवार</a:t>
            </a:r>
            <a:endParaRPr/>
          </a:p>
          <a:p>
            <a:pPr marL="1204913" lvl="0" indent="-635000" algn="l" rtl="0">
              <a:lnSpc>
                <a:spcPct val="90000"/>
              </a:lnSpc>
              <a:spcBef>
                <a:spcPts val="1000"/>
              </a:spcBef>
              <a:spcAft>
                <a:spcPts val="0"/>
              </a:spcAft>
              <a:buClr>
                <a:schemeClr val="dk1"/>
              </a:buClr>
              <a:buSzPts val="2800"/>
              <a:buFont typeface="Calibri"/>
              <a:buAutoNum type="arabicPeriod"/>
            </a:pPr>
            <a:r>
              <a:rPr lang="hi-IN">
                <a:solidFill>
                  <a:schemeClr val="accent6"/>
                </a:solidFill>
              </a:rPr>
              <a:t>एलापिडी </a:t>
            </a:r>
            <a:endParaRPr>
              <a:solidFill>
                <a:schemeClr val="accent6"/>
              </a:solidFill>
            </a:endParaRPr>
          </a:p>
          <a:p>
            <a:pPr marL="1204913" lvl="0" indent="-635000" algn="l" rtl="0">
              <a:lnSpc>
                <a:spcPct val="90000"/>
              </a:lnSpc>
              <a:spcBef>
                <a:spcPts val="1000"/>
              </a:spcBef>
              <a:spcAft>
                <a:spcPts val="0"/>
              </a:spcAft>
              <a:buClr>
                <a:schemeClr val="dk1"/>
              </a:buClr>
              <a:buSzPts val="2800"/>
              <a:buFont typeface="Calibri"/>
              <a:buAutoNum type="arabicPeriod"/>
            </a:pPr>
            <a:r>
              <a:rPr lang="hi-IN">
                <a:solidFill>
                  <a:srgbClr val="002060"/>
                </a:solidFill>
                <a:latin typeface="Arial"/>
                <a:ea typeface="Arial"/>
                <a:cs typeface="Arial"/>
                <a:sym typeface="Arial"/>
              </a:rPr>
              <a:t>वाइपरिडी</a:t>
            </a:r>
            <a:endParaRPr>
              <a:solidFill>
                <a:srgbClr val="002060"/>
              </a:solidFill>
              <a:latin typeface="Arial"/>
              <a:ea typeface="Arial"/>
              <a:cs typeface="Arial"/>
              <a:sym typeface="Arial"/>
            </a:endParaRPr>
          </a:p>
          <a:p>
            <a:pPr marL="1204913" lvl="0" indent="-635000" algn="l" rtl="0">
              <a:lnSpc>
                <a:spcPct val="90000"/>
              </a:lnSpc>
              <a:spcBef>
                <a:spcPts val="1000"/>
              </a:spcBef>
              <a:spcAft>
                <a:spcPts val="0"/>
              </a:spcAft>
              <a:buClr>
                <a:schemeClr val="dk1"/>
              </a:buClr>
              <a:buSzPts val="2800"/>
              <a:buFont typeface="Calibri"/>
              <a:buAutoNum type="arabicPeriod"/>
            </a:pPr>
            <a:r>
              <a:rPr lang="hi-IN">
                <a:solidFill>
                  <a:srgbClr val="0070C0"/>
                </a:solidFill>
                <a:latin typeface="Arial"/>
                <a:ea typeface="Arial"/>
                <a:cs typeface="Arial"/>
                <a:sym typeface="Arial"/>
              </a:rPr>
              <a:t>हाइड्रोफाइल</a:t>
            </a:r>
            <a:endParaRPr/>
          </a:p>
        </p:txBody>
      </p:sp>
      <p:pic>
        <p:nvPicPr>
          <p:cNvPr id="131" name="Google Shape;131;p18"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32" name="Google Shape;132;p18"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54"/>
          <p:cNvPicPr preferRelativeResize="0">
            <a:picLocks noGrp="1"/>
          </p:cNvPicPr>
          <p:nvPr>
            <p:ph type="body" idx="1"/>
          </p:nvPr>
        </p:nvPicPr>
        <p:blipFill rotWithShape="1">
          <a:blip r:embed="rId3">
            <a:alphaModFix/>
          </a:blip>
          <a:srcRect/>
          <a:stretch/>
        </p:blipFill>
        <p:spPr>
          <a:xfrm>
            <a:off x="1524000" y="369331"/>
            <a:ext cx="9144000" cy="6228021"/>
          </a:xfrm>
          <a:prstGeom prst="rect">
            <a:avLst/>
          </a:prstGeom>
          <a:noFill/>
          <a:ln>
            <a:noFill/>
          </a:ln>
        </p:spPr>
      </p:pic>
      <p:pic>
        <p:nvPicPr>
          <p:cNvPr id="473" name="Google Shape;473;p54"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474" name="Google Shape;474;p54"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5"/>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55"/>
          <p:cNvSpPr txBox="1">
            <a:spLocks noGrp="1"/>
          </p:cNvSpPr>
          <p:nvPr>
            <p:ph type="title"/>
          </p:nvPr>
        </p:nvSpPr>
        <p:spPr>
          <a:xfrm>
            <a:off x="767408" y="1556792"/>
            <a:ext cx="3742184"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sz="4000" b="1">
                <a:solidFill>
                  <a:srgbClr val="FF0000"/>
                </a:solidFill>
              </a:rPr>
              <a:t>हल्का हाइपोथर्मिया</a:t>
            </a:r>
            <a:endParaRPr sz="4000" b="1">
              <a:solidFill>
                <a:srgbClr val="FF0000"/>
              </a:solidFill>
              <a:latin typeface="Open Sans"/>
              <a:ea typeface="Open Sans"/>
              <a:cs typeface="Open Sans"/>
              <a:sym typeface="Open Sans"/>
            </a:endParaRPr>
          </a:p>
        </p:txBody>
      </p:sp>
      <p:sp>
        <p:nvSpPr>
          <p:cNvPr id="481" name="Google Shape;481;p55"/>
          <p:cNvSpPr txBox="1">
            <a:spLocks noGrp="1"/>
          </p:cNvSpPr>
          <p:nvPr>
            <p:ph type="body" idx="1"/>
          </p:nvPr>
        </p:nvSpPr>
        <p:spPr>
          <a:xfrm>
            <a:off x="6096000" y="1364105"/>
            <a:ext cx="5760640" cy="5408484"/>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FF0000"/>
              </a:buClr>
              <a:buSzPts val="2800"/>
              <a:buNone/>
            </a:pPr>
            <a:r>
              <a:rPr lang="hi-IN" b="1" dirty="0">
                <a:solidFill>
                  <a:srgbClr val="FF0000"/>
                </a:solidFill>
              </a:rPr>
              <a:t>संकेत और लक्षण</a:t>
            </a:r>
            <a:endParaRPr dirty="0"/>
          </a:p>
          <a:p>
            <a:pPr marL="228600" lvl="0" indent="-228600" algn="l" rtl="0">
              <a:lnSpc>
                <a:spcPct val="150000"/>
              </a:lnSpc>
              <a:spcBef>
                <a:spcPts val="1000"/>
              </a:spcBef>
              <a:spcAft>
                <a:spcPts val="0"/>
              </a:spcAft>
              <a:buClr>
                <a:schemeClr val="dk1"/>
              </a:buClr>
              <a:buSzPts val="2800"/>
              <a:buChar char="•"/>
            </a:pPr>
            <a:r>
              <a:rPr lang="hi-IN" dirty="0"/>
              <a:t>ठंड लगना</a:t>
            </a:r>
            <a:endParaRPr dirty="0"/>
          </a:p>
          <a:p>
            <a:pPr marL="228600" lvl="0" indent="-228600" algn="l" rtl="0">
              <a:lnSpc>
                <a:spcPct val="150000"/>
              </a:lnSpc>
              <a:spcBef>
                <a:spcPts val="1000"/>
              </a:spcBef>
              <a:spcAft>
                <a:spcPts val="0"/>
              </a:spcAft>
              <a:buClr>
                <a:schemeClr val="dk1"/>
              </a:buClr>
              <a:buSzPts val="2800"/>
              <a:buChar char="•"/>
            </a:pPr>
            <a:r>
              <a:rPr lang="hi-IN" dirty="0"/>
              <a:t>उनींदापन DROWSINESS </a:t>
            </a:r>
            <a:endParaRPr dirty="0"/>
          </a:p>
          <a:p>
            <a:pPr marL="228600" lvl="0" indent="-228600" algn="l" rtl="0">
              <a:lnSpc>
                <a:spcPct val="150000"/>
              </a:lnSpc>
              <a:spcBef>
                <a:spcPts val="1000"/>
              </a:spcBef>
              <a:spcAft>
                <a:spcPts val="0"/>
              </a:spcAft>
              <a:buClr>
                <a:schemeClr val="dk1"/>
              </a:buClr>
              <a:buSzPts val="2800"/>
              <a:buChar char="•"/>
            </a:pPr>
            <a:r>
              <a:rPr lang="hi-IN" dirty="0"/>
              <a:t>तेज़ साँसें, धीमी नाड़ी</a:t>
            </a:r>
            <a:endParaRPr dirty="0"/>
          </a:p>
          <a:p>
            <a:pPr marL="228600" lvl="0" indent="-228600" algn="l" rtl="0">
              <a:lnSpc>
                <a:spcPct val="150000"/>
              </a:lnSpc>
              <a:spcBef>
                <a:spcPts val="1000"/>
              </a:spcBef>
              <a:spcAft>
                <a:spcPts val="0"/>
              </a:spcAft>
              <a:buClr>
                <a:schemeClr val="dk1"/>
              </a:buClr>
              <a:buSzPts val="2800"/>
              <a:buChar char="•"/>
            </a:pPr>
            <a:r>
              <a:rPr lang="hi-IN" dirty="0"/>
              <a:t>दृष्टि का लोप</a:t>
            </a:r>
            <a:endParaRPr dirty="0"/>
          </a:p>
          <a:p>
            <a:pPr marL="228600" lvl="0" indent="-228600" algn="l" rtl="0">
              <a:lnSpc>
                <a:spcPct val="150000"/>
              </a:lnSpc>
              <a:spcBef>
                <a:spcPts val="1000"/>
              </a:spcBef>
              <a:spcAft>
                <a:spcPts val="0"/>
              </a:spcAft>
              <a:buClr>
                <a:schemeClr val="dk1"/>
              </a:buClr>
              <a:buSzPts val="2800"/>
              <a:buChar char="•"/>
            </a:pPr>
            <a:r>
              <a:rPr lang="hi-IN" dirty="0"/>
              <a:t>सुस्त पुतलियाँ</a:t>
            </a:r>
            <a:endParaRPr dirty="0"/>
          </a:p>
          <a:p>
            <a:pPr marL="228600" lvl="0" indent="-228600" algn="l" rtl="0">
              <a:lnSpc>
                <a:spcPct val="150000"/>
              </a:lnSpc>
              <a:spcBef>
                <a:spcPts val="1000"/>
              </a:spcBef>
              <a:spcAft>
                <a:spcPts val="0"/>
              </a:spcAft>
              <a:buClr>
                <a:schemeClr val="dk1"/>
              </a:buClr>
              <a:buSzPts val="2800"/>
              <a:buChar char="•"/>
            </a:pPr>
            <a:r>
              <a:rPr lang="hi-IN" dirty="0"/>
              <a:t>अनियंत्रित साँसें</a:t>
            </a:r>
            <a:endParaRPr dirty="0"/>
          </a:p>
        </p:txBody>
      </p:sp>
      <p:pic>
        <p:nvPicPr>
          <p:cNvPr id="482" name="Google Shape;482;p55"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83" name="Google Shape;483;p55"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6"/>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56"/>
          <p:cNvSpPr txBox="1">
            <a:spLocks noGrp="1"/>
          </p:cNvSpPr>
          <p:nvPr>
            <p:ph type="title"/>
          </p:nvPr>
        </p:nvSpPr>
        <p:spPr>
          <a:xfrm>
            <a:off x="1199456" y="1709936"/>
            <a:ext cx="3894584"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hi-IN" sz="4000" b="1">
                <a:solidFill>
                  <a:srgbClr val="FF0000"/>
                </a:solidFill>
              </a:rPr>
              <a:t>गंभीर हाइपोथर्मिया</a:t>
            </a:r>
            <a:endParaRPr sz="4000" b="1">
              <a:solidFill>
                <a:srgbClr val="FF0000"/>
              </a:solidFill>
              <a:latin typeface="Open Sans"/>
              <a:ea typeface="Open Sans"/>
              <a:cs typeface="Open Sans"/>
              <a:sym typeface="Open Sans"/>
            </a:endParaRPr>
          </a:p>
        </p:txBody>
      </p:sp>
      <p:sp>
        <p:nvSpPr>
          <p:cNvPr id="490" name="Google Shape;490;p56"/>
          <p:cNvSpPr txBox="1">
            <a:spLocks noGrp="1"/>
          </p:cNvSpPr>
          <p:nvPr>
            <p:ph type="body" idx="1"/>
          </p:nvPr>
        </p:nvSpPr>
        <p:spPr>
          <a:xfrm>
            <a:off x="6227676" y="1313384"/>
            <a:ext cx="5688632" cy="528396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FF0000"/>
              </a:buClr>
              <a:buSzPct val="100000"/>
              <a:buNone/>
            </a:pPr>
            <a:r>
              <a:rPr lang="hi-IN" b="1" dirty="0">
                <a:solidFill>
                  <a:srgbClr val="FF0000"/>
                </a:solidFill>
              </a:rPr>
              <a:t>संकेत और लक्षण</a:t>
            </a:r>
            <a:endParaRPr b="1" dirty="0">
              <a:solidFill>
                <a:srgbClr val="FF0000"/>
              </a:solidFill>
            </a:endParaRPr>
          </a:p>
          <a:p>
            <a:pPr marL="228600" lvl="0" indent="-228600" algn="l" rtl="0">
              <a:lnSpc>
                <a:spcPct val="90000"/>
              </a:lnSpc>
              <a:spcBef>
                <a:spcPts val="1000"/>
              </a:spcBef>
              <a:spcAft>
                <a:spcPts val="0"/>
              </a:spcAft>
              <a:buClr>
                <a:schemeClr val="dk1"/>
              </a:buClr>
              <a:buSzPct val="100000"/>
              <a:buNone/>
            </a:pPr>
            <a:endParaRPr b="1" dirty="0">
              <a:solidFill>
                <a:srgbClr val="FF0000"/>
              </a:solidFill>
            </a:endParaRPr>
          </a:p>
          <a:p>
            <a:pPr marL="228600" lvl="0" indent="-228600" algn="l" rtl="0">
              <a:lnSpc>
                <a:spcPct val="90000"/>
              </a:lnSpc>
              <a:spcBef>
                <a:spcPts val="1000"/>
              </a:spcBef>
              <a:spcAft>
                <a:spcPts val="0"/>
              </a:spcAft>
              <a:buClr>
                <a:schemeClr val="dk1"/>
              </a:buClr>
              <a:buSzPct val="100000"/>
              <a:buChar char="•"/>
            </a:pPr>
            <a:r>
              <a:rPr lang="hi-IN" dirty="0"/>
              <a:t>अत्यंत धीमी श्वास</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hi-IN" dirty="0"/>
              <a:t>अत्यंत धीमी नाड़ी</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hi-IN" dirty="0"/>
              <a:t>अनुत्तरदायित्व UNRESPONSIVENESS</a:t>
            </a:r>
            <a:endParaRPr dirty="0"/>
          </a:p>
          <a:p>
            <a:pPr marL="228600" lvl="0" indent="-228600" algn="l" rtl="0">
              <a:lnSpc>
                <a:spcPct val="90000"/>
              </a:lnSpc>
              <a:spcBef>
                <a:spcPts val="1000"/>
              </a:spcBef>
              <a:spcAft>
                <a:spcPts val="0"/>
              </a:spcAft>
              <a:buClr>
                <a:schemeClr val="dk1"/>
              </a:buClr>
              <a:buSzPct val="100000"/>
              <a:buChar char="•"/>
            </a:pPr>
            <a:r>
              <a:rPr lang="hi-IN" dirty="0"/>
              <a:t> </a:t>
            </a:r>
            <a:endParaRPr dirty="0"/>
          </a:p>
          <a:p>
            <a:pPr marL="228600" lvl="0" indent="-228600" algn="l" rtl="0">
              <a:lnSpc>
                <a:spcPct val="90000"/>
              </a:lnSpc>
              <a:spcBef>
                <a:spcPts val="1000"/>
              </a:spcBef>
              <a:spcAft>
                <a:spcPts val="0"/>
              </a:spcAft>
              <a:buClr>
                <a:schemeClr val="dk1"/>
              </a:buClr>
              <a:buSzPct val="100000"/>
              <a:buChar char="•"/>
            </a:pPr>
            <a:r>
              <a:rPr lang="hi-IN" dirty="0"/>
              <a:t>स्थिर, फैली हुई पुतलियाँ</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hi-IN" dirty="0"/>
              <a:t>अंगों का कठोर होना</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hi-IN" dirty="0"/>
              <a:t>कंपकंपी का न होना</a:t>
            </a:r>
            <a:endParaRPr dirty="0"/>
          </a:p>
          <a:p>
            <a:pPr marL="228600" lvl="0" indent="-99060" algn="l" rtl="0">
              <a:lnSpc>
                <a:spcPct val="150000"/>
              </a:lnSpc>
              <a:spcBef>
                <a:spcPts val="1000"/>
              </a:spcBef>
              <a:spcAft>
                <a:spcPts val="0"/>
              </a:spcAft>
              <a:buClr>
                <a:schemeClr val="dk1"/>
              </a:buClr>
              <a:buSzPct val="100000"/>
              <a:buFont typeface="Arial"/>
              <a:buNone/>
            </a:pPr>
            <a:endParaRPr sz="2400" dirty="0">
              <a:latin typeface="Open Sans"/>
              <a:ea typeface="Open Sans"/>
              <a:cs typeface="Open Sans"/>
              <a:sym typeface="Open Sans"/>
            </a:endParaRPr>
          </a:p>
        </p:txBody>
      </p:sp>
      <p:pic>
        <p:nvPicPr>
          <p:cNvPr id="491" name="Google Shape;491;p56"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492" name="Google Shape;492;p56"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7"/>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57"/>
          <p:cNvSpPr txBox="1">
            <a:spLocks noGrp="1"/>
          </p:cNvSpPr>
          <p:nvPr>
            <p:ph type="title"/>
          </p:nvPr>
        </p:nvSpPr>
        <p:spPr>
          <a:xfrm>
            <a:off x="839416" y="1493912"/>
            <a:ext cx="4104456"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10000"/>
              <a:buFont typeface="Calibri"/>
              <a:buNone/>
            </a:pPr>
            <a:r>
              <a:rPr lang="hi-IN" b="1">
                <a:solidFill>
                  <a:srgbClr val="FF0000"/>
                </a:solidFill>
              </a:rPr>
              <a:t>उपचार: (PHT)हाइपोथर्मिया</a:t>
            </a:r>
            <a:endParaRPr sz="4000" b="1">
              <a:solidFill>
                <a:srgbClr val="FF0000"/>
              </a:solidFill>
              <a:latin typeface="Open Sans"/>
              <a:ea typeface="Open Sans"/>
              <a:cs typeface="Open Sans"/>
              <a:sym typeface="Open Sans"/>
            </a:endParaRPr>
          </a:p>
        </p:txBody>
      </p:sp>
      <p:sp>
        <p:nvSpPr>
          <p:cNvPr id="499" name="Google Shape;499;p57"/>
          <p:cNvSpPr txBox="1">
            <a:spLocks noGrp="1"/>
          </p:cNvSpPr>
          <p:nvPr>
            <p:ph type="body" idx="1"/>
          </p:nvPr>
        </p:nvSpPr>
        <p:spPr>
          <a:xfrm>
            <a:off x="6168008" y="1052736"/>
            <a:ext cx="5688632" cy="5334000"/>
          </a:xfrm>
          <a:prstGeom prst="rect">
            <a:avLst/>
          </a:prstGeom>
          <a:noFill/>
          <a:ln>
            <a:noFill/>
          </a:ln>
        </p:spPr>
        <p:txBody>
          <a:bodyPr spcFirstLastPara="1" wrap="square" lIns="91425" tIns="45700" rIns="91425" bIns="45700" anchor="t" anchorCtr="0">
            <a:noAutofit/>
          </a:bodyPr>
          <a:lstStyle/>
          <a:p>
            <a:pPr marL="228600" lvl="0" indent="-228600" algn="l" rtl="0">
              <a:lnSpc>
                <a:spcPct val="170000"/>
              </a:lnSpc>
              <a:spcBef>
                <a:spcPts val="0"/>
              </a:spcBef>
              <a:spcAft>
                <a:spcPts val="0"/>
              </a:spcAft>
              <a:buClr>
                <a:schemeClr val="dk1"/>
              </a:buClr>
              <a:buSzPts val="2000"/>
              <a:buChar char="•"/>
            </a:pPr>
            <a:r>
              <a:rPr lang="hi-IN" sz="2000"/>
              <a:t>प्रारंभिक मूल्यांकन और शारीरिक परीक्षण करें।</a:t>
            </a:r>
            <a:endParaRPr/>
          </a:p>
          <a:p>
            <a:pPr marL="228600" lvl="0" indent="-228600" algn="l" rtl="0">
              <a:lnSpc>
                <a:spcPct val="170000"/>
              </a:lnSpc>
              <a:spcBef>
                <a:spcPts val="1000"/>
              </a:spcBef>
              <a:spcAft>
                <a:spcPts val="0"/>
              </a:spcAft>
              <a:buClr>
                <a:schemeClr val="dk1"/>
              </a:buClr>
              <a:buSzPts val="2000"/>
              <a:buChar char="•"/>
            </a:pPr>
            <a:r>
              <a:rPr lang="hi-IN" sz="2000"/>
              <a:t>रोगी को ठंडे वातावरण से दूर रखें।</a:t>
            </a:r>
            <a:endParaRPr/>
          </a:p>
          <a:p>
            <a:pPr marL="228600" lvl="0" indent="-228600" algn="l" rtl="0">
              <a:lnSpc>
                <a:spcPct val="170000"/>
              </a:lnSpc>
              <a:spcBef>
                <a:spcPts val="1000"/>
              </a:spcBef>
              <a:spcAft>
                <a:spcPts val="0"/>
              </a:spcAft>
              <a:buClr>
                <a:schemeClr val="dk1"/>
              </a:buClr>
              <a:buSzPts val="2000"/>
              <a:buChar char="•"/>
            </a:pPr>
            <a:r>
              <a:rPr lang="hi-IN" sz="2000"/>
              <a:t>वायुमार्ग खुला रखें और स्थानीय प्रोटोकॉल के अनुसार ऑक्सीजन दें।</a:t>
            </a:r>
            <a:endParaRPr/>
          </a:p>
          <a:p>
            <a:pPr marL="228600" lvl="0" indent="-228600" algn="l" rtl="0">
              <a:lnSpc>
                <a:spcPct val="170000"/>
              </a:lnSpc>
              <a:spcBef>
                <a:spcPts val="1000"/>
              </a:spcBef>
              <a:spcAft>
                <a:spcPts val="0"/>
              </a:spcAft>
              <a:buClr>
                <a:schemeClr val="dk1"/>
              </a:buClr>
              <a:buSzPts val="2000"/>
              <a:buChar char="•"/>
            </a:pPr>
            <a:r>
              <a:rPr lang="hi-IN" sz="2000"/>
              <a:t>गीले कपड़े उतार दें और रोगी को कंबल से ढक दें। रोगी को सूखा रखें।</a:t>
            </a:r>
            <a:endParaRPr/>
          </a:p>
          <a:p>
            <a:pPr marL="228600" lvl="0" indent="-228600" algn="l" rtl="0">
              <a:lnSpc>
                <a:spcPct val="170000"/>
              </a:lnSpc>
              <a:spcBef>
                <a:spcPts val="1000"/>
              </a:spcBef>
              <a:spcAft>
                <a:spcPts val="0"/>
              </a:spcAft>
              <a:buClr>
                <a:schemeClr val="dk1"/>
              </a:buClr>
              <a:buSzPts val="2000"/>
              <a:buChar char="•"/>
            </a:pPr>
            <a:r>
              <a:rPr lang="hi-IN" sz="2000"/>
              <a:t>यदि रोगी होश में है, तो उसे धीरे-धीरे गर्म तरल पदार्थ (गैर-उत्तेजक) दें। महत्वपूर्ण संकेतों का लगातार मूल्यांकन करें।</a:t>
            </a:r>
            <a:endParaRPr sz="2000"/>
          </a:p>
        </p:txBody>
      </p:sp>
      <p:pic>
        <p:nvPicPr>
          <p:cNvPr id="500" name="Google Shape;500;p57"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501" name="Google Shape;501;p57"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8"/>
          <p:cNvSpPr txBox="1"/>
          <p:nvPr/>
        </p:nvSpPr>
        <p:spPr>
          <a:xfrm>
            <a:off x="5951984" y="0"/>
            <a:ext cx="6240016" cy="6858000"/>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58"/>
          <p:cNvSpPr txBox="1">
            <a:spLocks noGrp="1"/>
          </p:cNvSpPr>
          <p:nvPr>
            <p:ph type="title"/>
          </p:nvPr>
        </p:nvSpPr>
        <p:spPr>
          <a:xfrm>
            <a:off x="983432" y="1402080"/>
            <a:ext cx="4849216" cy="15948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37500"/>
              <a:buFont typeface="Calibri"/>
              <a:buNone/>
            </a:pPr>
            <a:r>
              <a:rPr lang="hi-IN" b="1">
                <a:solidFill>
                  <a:srgbClr val="FF0000"/>
                </a:solidFill>
              </a:rPr>
              <a:t>शीतदंश या स्थानीय ठंड की चोटें</a:t>
            </a:r>
            <a:br>
              <a:rPr lang="hi-IN" sz="3200" b="1">
                <a:solidFill>
                  <a:srgbClr val="FF0000"/>
                </a:solidFill>
                <a:latin typeface="Open Sans"/>
                <a:ea typeface="Open Sans"/>
                <a:cs typeface="Open Sans"/>
                <a:sym typeface="Open Sans"/>
              </a:rPr>
            </a:br>
            <a:endParaRPr sz="3200" b="1">
              <a:solidFill>
                <a:srgbClr val="FF0000"/>
              </a:solidFill>
              <a:latin typeface="Open Sans"/>
              <a:ea typeface="Open Sans"/>
              <a:cs typeface="Open Sans"/>
              <a:sym typeface="Open Sans"/>
            </a:endParaRPr>
          </a:p>
        </p:txBody>
      </p:sp>
      <p:sp>
        <p:nvSpPr>
          <p:cNvPr id="508" name="Google Shape;508;p58"/>
          <p:cNvSpPr txBox="1">
            <a:spLocks noGrp="1"/>
          </p:cNvSpPr>
          <p:nvPr>
            <p:ph type="body" idx="1"/>
          </p:nvPr>
        </p:nvSpPr>
        <p:spPr>
          <a:xfrm>
            <a:off x="6096000" y="1402080"/>
            <a:ext cx="5976664" cy="492252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rgbClr val="0070C0"/>
              </a:buClr>
              <a:buSzPts val="2400"/>
              <a:buNone/>
            </a:pPr>
            <a:r>
              <a:rPr lang="hi-IN" sz="2400">
                <a:solidFill>
                  <a:srgbClr val="0070C0"/>
                </a:solidFill>
                <a:latin typeface="Open Sans"/>
                <a:ea typeface="Open Sans"/>
                <a:cs typeface="Open Sans"/>
                <a:sym typeface="Open Sans"/>
              </a:rPr>
              <a:t>                     </a:t>
            </a:r>
            <a:r>
              <a:rPr lang="hi-IN" sz="3200" b="1">
                <a:solidFill>
                  <a:srgbClr val="FF0000"/>
                </a:solidFill>
              </a:rPr>
              <a:t>संकेत और लक्षण</a:t>
            </a:r>
            <a:endParaRPr b="1">
              <a:solidFill>
                <a:srgbClr val="FF0000"/>
              </a:solidFill>
            </a:endParaRPr>
          </a:p>
          <a:p>
            <a:pPr marL="228600" lvl="0" indent="-228600" algn="l" rtl="0">
              <a:lnSpc>
                <a:spcPct val="150000"/>
              </a:lnSpc>
              <a:spcBef>
                <a:spcPts val="1000"/>
              </a:spcBef>
              <a:spcAft>
                <a:spcPts val="0"/>
              </a:spcAft>
              <a:buClr>
                <a:schemeClr val="dk1"/>
              </a:buClr>
              <a:buSzPts val="2800"/>
              <a:buChar char="•"/>
            </a:pPr>
            <a:r>
              <a:rPr lang="hi-IN"/>
              <a:t>प्रभावित क्षेत्र में संवेदना का अभाव।</a:t>
            </a:r>
            <a:endParaRPr/>
          </a:p>
          <a:p>
            <a:pPr marL="228600" lvl="0" indent="-228600" algn="l" rtl="0">
              <a:lnSpc>
                <a:spcPct val="150000"/>
              </a:lnSpc>
              <a:spcBef>
                <a:spcPts val="1000"/>
              </a:spcBef>
              <a:spcAft>
                <a:spcPts val="0"/>
              </a:spcAft>
              <a:buClr>
                <a:schemeClr val="dk1"/>
              </a:buClr>
              <a:buSzPts val="2800"/>
              <a:buChar char="•"/>
            </a:pPr>
            <a:r>
              <a:rPr lang="hi-IN"/>
              <a:t>प्रभावित क्षेत्र की त्वचा सफ़ेद हो जाती है। गहरे रंग की त्वचा पीली पड़ जाती है।</a:t>
            </a:r>
            <a:endParaRPr/>
          </a:p>
          <a:p>
            <a:pPr marL="228600" lvl="0" indent="-228600" algn="l" rtl="0">
              <a:lnSpc>
                <a:spcPct val="150000"/>
              </a:lnSpc>
              <a:spcBef>
                <a:spcPts val="1000"/>
              </a:spcBef>
              <a:spcAft>
                <a:spcPts val="0"/>
              </a:spcAft>
              <a:buClr>
                <a:schemeClr val="dk1"/>
              </a:buClr>
              <a:buSzPts val="2800"/>
              <a:buChar char="•"/>
            </a:pPr>
            <a:r>
              <a:rPr lang="hi-IN"/>
              <a:t>कभी-कभी सूजन, छाले और सफ़ेद हो जाते हैं।</a:t>
            </a:r>
            <a:endParaRPr/>
          </a:p>
        </p:txBody>
      </p:sp>
      <p:pic>
        <p:nvPicPr>
          <p:cNvPr id="509" name="Google Shape;509;p58"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510" name="Google Shape;510;p58"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59"/>
          <p:cNvPicPr preferRelativeResize="0">
            <a:picLocks noGrp="1"/>
          </p:cNvPicPr>
          <p:nvPr>
            <p:ph type="body" idx="1"/>
          </p:nvPr>
        </p:nvPicPr>
        <p:blipFill rotWithShape="1">
          <a:blip r:embed="rId3">
            <a:alphaModFix/>
          </a:blip>
          <a:srcRect/>
          <a:stretch/>
        </p:blipFill>
        <p:spPr>
          <a:xfrm>
            <a:off x="2381224" y="71414"/>
            <a:ext cx="8215338" cy="6643710"/>
          </a:xfrm>
          <a:prstGeom prst="rect">
            <a:avLst/>
          </a:prstGeom>
          <a:noFill/>
          <a:ln>
            <a:noFill/>
          </a:ln>
        </p:spPr>
      </p:pic>
      <p:pic>
        <p:nvPicPr>
          <p:cNvPr id="516" name="Google Shape;516;p59" descr="C:\Users\Acer\Downloads\WhatsApp Image 2025-09-04 at 17.24.38 (1).jpeg"/>
          <p:cNvPicPr preferRelativeResize="0"/>
          <p:nvPr/>
        </p:nvPicPr>
        <p:blipFill rotWithShape="1">
          <a:blip r:embed="rId4">
            <a:alphaModFix/>
          </a:blip>
          <a:srcRect/>
          <a:stretch/>
        </p:blipFill>
        <p:spPr>
          <a:xfrm>
            <a:off x="263352" y="260648"/>
            <a:ext cx="1080120" cy="792088"/>
          </a:xfrm>
          <a:prstGeom prst="rect">
            <a:avLst/>
          </a:prstGeom>
          <a:noFill/>
          <a:ln>
            <a:noFill/>
          </a:ln>
        </p:spPr>
      </p:pic>
      <p:pic>
        <p:nvPicPr>
          <p:cNvPr id="517" name="Google Shape;517;p59" descr="C:\Users\Acer\Downloads\WhatsApp Image 2025-09-04 at 17.24.38 (3).jpeg"/>
          <p:cNvPicPr preferRelativeResize="0"/>
          <p:nvPr/>
        </p:nvPicPr>
        <p:blipFill rotWithShape="1">
          <a:blip r:embed="rId5">
            <a:alphaModFix/>
          </a:blip>
          <a:srcRect/>
          <a:stretch/>
        </p:blipFill>
        <p:spPr>
          <a:xfrm>
            <a:off x="10978822" y="260648"/>
            <a:ext cx="877818" cy="7920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2"/>
          <p:cNvSpPr txBox="1"/>
          <p:nvPr/>
        </p:nvSpPr>
        <p:spPr>
          <a:xfrm>
            <a:off x="5867400" y="4572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1" name="Google Shape;311;p3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312" name="Google Shape;312;p3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313" name="Google Shape;313;p32"/>
          <p:cNvSpPr txBox="1">
            <a:spLocks noGrp="1"/>
          </p:cNvSpPr>
          <p:nvPr>
            <p:ph type="body" idx="1"/>
          </p:nvPr>
        </p:nvSpPr>
        <p:spPr>
          <a:xfrm>
            <a:off x="3099955" y="1950720"/>
            <a:ext cx="5943600" cy="1447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0000"/>
              </a:buClr>
              <a:buSzPts val="5400"/>
              <a:buNone/>
            </a:pPr>
            <a:r>
              <a:rPr lang="hi" sz="5400" b="1" dirty="0">
                <a:solidFill>
                  <a:srgbClr val="FF0000"/>
                </a:solidFill>
                <a:latin typeface="Open Sans"/>
                <a:ea typeface="Open Sans"/>
                <a:cs typeface="Open Sans"/>
                <a:sym typeface="Open Sans"/>
              </a:rPr>
              <a:t>	 </a:t>
            </a:r>
            <a:r>
              <a:rPr lang="hi" sz="6000" b="1" dirty="0">
                <a:solidFill>
                  <a:srgbClr val="FF0000"/>
                </a:solidFill>
                <a:latin typeface="Open Sans"/>
                <a:ea typeface="Open Sans"/>
                <a:cs typeface="Open Sans"/>
                <a:sym typeface="Open Sans"/>
              </a:rPr>
              <a:t>कोई प्रश्न ?</a:t>
            </a:r>
            <a:endParaRPr sz="6000" b="1" dirty="0">
              <a:solidFill>
                <a:srgbClr val="FF0000"/>
              </a:solidFill>
              <a:latin typeface="Open Sans"/>
              <a:ea typeface="Open Sans"/>
              <a:cs typeface="Open Sans"/>
              <a:sym typeface="Open Sans"/>
            </a:endParaRPr>
          </a:p>
        </p:txBody>
      </p:sp>
      <p:pic>
        <p:nvPicPr>
          <p:cNvPr id="314" name="Google Shape;314;p32" descr="C:\Users\Acer\Downloads\WhatsApp Image 2025-09-04 at 17.24.38 (1).jpeg"/>
          <p:cNvPicPr preferRelativeResize="0"/>
          <p:nvPr/>
        </p:nvPicPr>
        <p:blipFill rotWithShape="1">
          <a:blip r:embed="rId3">
            <a:alphaModFix/>
          </a:blip>
          <a:srcRect/>
          <a:stretch/>
        </p:blipFill>
        <p:spPr>
          <a:xfrm>
            <a:off x="228600" y="228600"/>
            <a:ext cx="1066800" cy="838200"/>
          </a:xfrm>
          <a:prstGeom prst="rect">
            <a:avLst/>
          </a:prstGeom>
          <a:noFill/>
          <a:ln>
            <a:noFill/>
          </a:ln>
        </p:spPr>
      </p:pic>
      <p:pic>
        <p:nvPicPr>
          <p:cNvPr id="315" name="Google Shape;315;p32"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p:nvPr/>
        </p:nvSpPr>
        <p:spPr>
          <a:xfrm>
            <a:off x="5867400" y="76200"/>
            <a:ext cx="6324600" cy="6705600"/>
          </a:xfrm>
          <a:prstGeom prst="rect">
            <a:avLst/>
          </a:prstGeom>
          <a:solidFill>
            <a:srgbClr val="E5DFEC"/>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1" name="Google Shape;321;p33"/>
          <p:cNvSpPr txBox="1">
            <a:spLocks noGrp="1"/>
          </p:cNvSpPr>
          <p:nvPr>
            <p:ph type="body" idx="1"/>
          </p:nvPr>
        </p:nvSpPr>
        <p:spPr>
          <a:xfrm>
            <a:off x="3454400" y="1951037"/>
            <a:ext cx="5842000" cy="2544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0000"/>
              </a:buClr>
              <a:buSzPts val="6600"/>
              <a:buNone/>
            </a:pPr>
            <a:r>
              <a:rPr lang="hi" sz="6600" b="1">
                <a:solidFill>
                  <a:srgbClr val="FF0000"/>
                </a:solidFill>
                <a:latin typeface="Open Sans"/>
                <a:ea typeface="Open Sans"/>
                <a:cs typeface="Open Sans"/>
                <a:sym typeface="Open Sans"/>
              </a:rPr>
              <a:t>  धन्यवाद</a:t>
            </a:r>
            <a:endParaRPr/>
          </a:p>
        </p:txBody>
      </p:sp>
      <p:pic>
        <p:nvPicPr>
          <p:cNvPr id="322" name="Google Shape;322;p33" descr="C:\Users\Acer\Downloads\WhatsApp Image 2025-09-04 at 17.24.38 (1).jpeg"/>
          <p:cNvPicPr preferRelativeResize="0"/>
          <p:nvPr/>
        </p:nvPicPr>
        <p:blipFill rotWithShape="1">
          <a:blip r:embed="rId3">
            <a:alphaModFix/>
          </a:blip>
          <a:srcRect/>
          <a:stretch/>
        </p:blipFill>
        <p:spPr>
          <a:xfrm>
            <a:off x="228600" y="152400"/>
            <a:ext cx="1066800" cy="838200"/>
          </a:xfrm>
          <a:prstGeom prst="rect">
            <a:avLst/>
          </a:prstGeom>
          <a:noFill/>
          <a:ln>
            <a:noFill/>
          </a:ln>
        </p:spPr>
      </p:pic>
      <p:pic>
        <p:nvPicPr>
          <p:cNvPr id="323" name="Google Shape;323;p33" descr="C:\Users\Acer\Downloads\WhatsApp Image 2025-09-04 at 17.24.38 (3).jpeg"/>
          <p:cNvPicPr preferRelativeResize="0"/>
          <p:nvPr/>
        </p:nvPicPr>
        <p:blipFill rotWithShape="1">
          <a:blip r:embed="rId4">
            <a:alphaModFix/>
          </a:blip>
          <a:srcRect/>
          <a:stretch/>
        </p:blipFill>
        <p:spPr>
          <a:xfrm>
            <a:off x="10896600" y="228600"/>
            <a:ext cx="979170" cy="83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body" idx="1"/>
          </p:nvPr>
        </p:nvSpPr>
        <p:spPr>
          <a:xfrm>
            <a:off x="6096000" y="0"/>
            <a:ext cx="6096000" cy="6858000"/>
          </a:xfrm>
          <a:prstGeom prst="rect">
            <a:avLst/>
          </a:prstGeom>
          <a:solidFill>
            <a:srgbClr val="D8E2F3"/>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dk1"/>
              </a:solidFill>
              <a:latin typeface="Arial"/>
              <a:ea typeface="Arial"/>
              <a:cs typeface="Arial"/>
              <a:sym typeface="Arial"/>
            </a:endParaRPr>
          </a:p>
          <a:p>
            <a:pPr marL="228600" lvl="0" indent="-50800" algn="just" rtl="0">
              <a:lnSpc>
                <a:spcPct val="90000"/>
              </a:lnSpc>
              <a:spcBef>
                <a:spcPts val="1000"/>
              </a:spcBef>
              <a:spcAft>
                <a:spcPts val="0"/>
              </a:spcAft>
              <a:buClr>
                <a:schemeClr val="dk1"/>
              </a:buClr>
              <a:buSzPts val="2800"/>
              <a:buNone/>
            </a:pPr>
            <a:endParaRPr>
              <a:solidFill>
                <a:srgbClr val="00206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2800"/>
              <a:buNone/>
            </a:pPr>
            <a:r>
              <a:rPr lang="hi-IN"/>
              <a:t> </a:t>
            </a:r>
            <a:endParaRPr/>
          </a:p>
          <a:p>
            <a:pPr marL="228600" lvl="0" indent="-228600" algn="just" rtl="0">
              <a:lnSpc>
                <a:spcPct val="90000"/>
              </a:lnSpc>
              <a:spcBef>
                <a:spcPts val="1000"/>
              </a:spcBef>
              <a:spcAft>
                <a:spcPts val="0"/>
              </a:spcAft>
              <a:buClr>
                <a:srgbClr val="002060"/>
              </a:buClr>
              <a:buSzPts val="2800"/>
              <a:buChar char="•"/>
            </a:pPr>
            <a:r>
              <a:rPr lang="hi-IN">
                <a:solidFill>
                  <a:srgbClr val="002060"/>
                </a:solidFill>
                <a:latin typeface="Arial"/>
                <a:ea typeface="Arial"/>
                <a:cs typeface="Arial"/>
                <a:sym typeface="Arial"/>
              </a:rPr>
              <a:t>साँप का काटना एक सामान्य घटना है, हालांकि हमारे देश में पाए जाने वाले 90% साँप जहरीले नहीं होते।</a:t>
            </a:r>
            <a:endParaRPr/>
          </a:p>
          <a:p>
            <a:pPr marL="0" lvl="0" indent="0" algn="just" rtl="0">
              <a:lnSpc>
                <a:spcPct val="90000"/>
              </a:lnSpc>
              <a:spcBef>
                <a:spcPts val="1000"/>
              </a:spcBef>
              <a:spcAft>
                <a:spcPts val="0"/>
              </a:spcAft>
              <a:buClr>
                <a:schemeClr val="dk1"/>
              </a:buClr>
              <a:buSzPts val="2800"/>
              <a:buNone/>
            </a:pPr>
            <a:endParaRPr>
              <a:solidFill>
                <a:srgbClr val="00206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2800"/>
              <a:buNone/>
            </a:pPr>
            <a:endParaRPr>
              <a:solidFill>
                <a:srgbClr val="002060"/>
              </a:solidFill>
              <a:latin typeface="Arial"/>
              <a:ea typeface="Arial"/>
              <a:cs typeface="Arial"/>
              <a:sym typeface="Arial"/>
            </a:endParaRPr>
          </a:p>
          <a:p>
            <a:pPr marL="228600" lvl="0" indent="-228600" algn="l" rtl="0">
              <a:lnSpc>
                <a:spcPct val="150000"/>
              </a:lnSpc>
              <a:spcBef>
                <a:spcPts val="1000"/>
              </a:spcBef>
              <a:spcAft>
                <a:spcPts val="0"/>
              </a:spcAft>
              <a:buClr>
                <a:schemeClr val="dk1"/>
              </a:buClr>
              <a:buSzPts val="2800"/>
              <a:buChar char="•"/>
            </a:pPr>
            <a:r>
              <a:rPr lang="hi-IN"/>
              <a:t>अधिकतर मौत डर के कारण होती है न कि जहर से होती है I </a:t>
            </a:r>
            <a:endParaRPr/>
          </a:p>
        </p:txBody>
      </p:sp>
      <p:pic>
        <p:nvPicPr>
          <p:cNvPr id="138" name="Google Shape;138;p19"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39" name="Google Shape;139;p19"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body" idx="1"/>
          </p:nvPr>
        </p:nvSpPr>
        <p:spPr>
          <a:xfrm>
            <a:off x="6096000" y="0"/>
            <a:ext cx="6096000" cy="6858000"/>
          </a:xfrm>
          <a:prstGeom prst="rect">
            <a:avLst/>
          </a:prstGeom>
          <a:solidFill>
            <a:srgbClr val="D8E2F3"/>
          </a:solid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solidFill>
                <a:schemeClr val="dk1"/>
              </a:solidFill>
              <a:latin typeface="Arial"/>
              <a:ea typeface="Arial"/>
              <a:cs typeface="Arial"/>
              <a:sym typeface="Arial"/>
            </a:endParaRPr>
          </a:p>
          <a:p>
            <a:pPr marL="228600" lvl="0" indent="-50800" algn="just"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50800" algn="just"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228600" algn="just" rtl="0">
              <a:lnSpc>
                <a:spcPct val="200000"/>
              </a:lnSpc>
              <a:spcBef>
                <a:spcPts val="1000"/>
              </a:spcBef>
              <a:spcAft>
                <a:spcPts val="0"/>
              </a:spcAft>
              <a:buClr>
                <a:schemeClr val="dk1"/>
              </a:buClr>
              <a:buSzPts val="2600"/>
              <a:buChar char="•"/>
            </a:pPr>
            <a:r>
              <a:rPr lang="hi-IN" sz="2600"/>
              <a:t>रंग और पैटर्न में काफी भिन्नता होती है , और साँपों को सही ढंग से पहचान ने के लिए प्रशिक्षित नज़र की आवश्यकता होती है I यह अनुशंसित नहीं है कि आप साँपों को छूने का प्रयास करें</a:t>
            </a:r>
            <a:endParaRPr/>
          </a:p>
          <a:p>
            <a:pPr marL="0" lvl="0" indent="0" algn="l" rtl="0">
              <a:lnSpc>
                <a:spcPct val="90000"/>
              </a:lnSpc>
              <a:spcBef>
                <a:spcPts val="1000"/>
              </a:spcBef>
              <a:spcAft>
                <a:spcPts val="0"/>
              </a:spcAft>
              <a:buClr>
                <a:schemeClr val="dk1"/>
              </a:buClr>
              <a:buSzPts val="4800"/>
              <a:buNone/>
            </a:pPr>
            <a:endParaRPr sz="4800">
              <a:latin typeface="Arial"/>
              <a:ea typeface="Arial"/>
              <a:cs typeface="Arial"/>
              <a:sym typeface="Arial"/>
            </a:endParaRPr>
          </a:p>
        </p:txBody>
      </p:sp>
      <p:pic>
        <p:nvPicPr>
          <p:cNvPr id="145" name="Google Shape;145;p20"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46" name="Google Shape;146;p20"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ctrTitle"/>
          </p:nvPr>
        </p:nvSpPr>
        <p:spPr>
          <a:xfrm>
            <a:off x="1487488" y="2110408"/>
            <a:ext cx="3419872" cy="1030560"/>
          </a:xfrm>
          <a:prstGeom prst="rect">
            <a:avLst/>
          </a:prstGeom>
          <a:solidFill>
            <a:srgbClr val="D8E2F3"/>
          </a:solidFill>
          <a:ln w="9525" cap="flat" cmpd="sng">
            <a:solidFill>
              <a:srgbClr val="C00000"/>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hi-IN" sz="4000" b="1" u="sng"/>
              <a:t>सांप</a:t>
            </a:r>
            <a:endParaRPr sz="4000" b="1" u="sng">
              <a:latin typeface="Arial"/>
              <a:ea typeface="Arial"/>
              <a:cs typeface="Arial"/>
              <a:sym typeface="Arial"/>
            </a:endParaRPr>
          </a:p>
        </p:txBody>
      </p:sp>
      <p:sp>
        <p:nvSpPr>
          <p:cNvPr id="153" name="Google Shape;153;p21"/>
          <p:cNvSpPr txBox="1">
            <a:spLocks noGrp="1"/>
          </p:cNvSpPr>
          <p:nvPr>
            <p:ph type="subTitle" idx="1"/>
          </p:nvPr>
        </p:nvSpPr>
        <p:spPr>
          <a:xfrm>
            <a:off x="6240016" y="0"/>
            <a:ext cx="5951984" cy="6858000"/>
          </a:xfrm>
          <a:prstGeom prst="rect">
            <a:avLst/>
          </a:prstGeom>
          <a:solidFill>
            <a:srgbClr val="D8E2F3"/>
          </a:solidFill>
          <a:ln w="9525" cap="flat" cmpd="sng">
            <a:solidFill>
              <a:srgbClr val="C00000"/>
            </a:solidFill>
            <a:prstDash val="solid"/>
            <a:round/>
            <a:headEnd type="none" w="sm" len="sm"/>
            <a:tailEnd type="none" w="sm" len="sm"/>
          </a:ln>
        </p:spPr>
        <p:txBody>
          <a:bodyPr spcFirstLastPara="1" wrap="square" lIns="91425" tIns="45700" rIns="91425" bIns="45700" anchor="t" anchorCtr="0">
            <a:normAutofit/>
          </a:bodyPr>
          <a:lstStyle/>
          <a:p>
            <a:pPr marL="342900" lvl="0" indent="-190500" algn="just" rtl="0">
              <a:lnSpc>
                <a:spcPct val="150000"/>
              </a:lnSpc>
              <a:spcBef>
                <a:spcPts val="0"/>
              </a:spcBef>
              <a:spcAft>
                <a:spcPts val="0"/>
              </a:spcAft>
              <a:buClr>
                <a:schemeClr val="dk1"/>
              </a:buClr>
              <a:buSzPts val="2400"/>
              <a:buFont typeface="Arial"/>
              <a:buNone/>
            </a:pPr>
            <a:endParaRPr>
              <a:solidFill>
                <a:schemeClr val="dk1"/>
              </a:solidFill>
              <a:latin typeface="Arial"/>
              <a:ea typeface="Arial"/>
              <a:cs typeface="Arial"/>
              <a:sym typeface="Arial"/>
            </a:endParaRPr>
          </a:p>
          <a:p>
            <a:pPr marL="342900" lvl="0" indent="-190500" algn="just" rtl="0">
              <a:lnSpc>
                <a:spcPct val="150000"/>
              </a:lnSpc>
              <a:spcBef>
                <a:spcPts val="1000"/>
              </a:spcBef>
              <a:spcAft>
                <a:spcPts val="0"/>
              </a:spcAft>
              <a:buClr>
                <a:schemeClr val="dk1"/>
              </a:buClr>
              <a:buSzPts val="2400"/>
              <a:buFont typeface="Arial"/>
              <a:buNone/>
            </a:pPr>
            <a:endParaRPr>
              <a:latin typeface="Arial"/>
              <a:ea typeface="Arial"/>
              <a:cs typeface="Arial"/>
              <a:sym typeface="Arial"/>
            </a:endParaRPr>
          </a:p>
          <a:p>
            <a:pPr marL="342900" lvl="0" indent="-342900" algn="just" rtl="0">
              <a:lnSpc>
                <a:spcPct val="200000"/>
              </a:lnSpc>
              <a:spcBef>
                <a:spcPts val="1000"/>
              </a:spcBef>
              <a:spcAft>
                <a:spcPts val="0"/>
              </a:spcAft>
              <a:buClr>
                <a:schemeClr val="dk1"/>
              </a:buClr>
              <a:buSzPts val="2400"/>
              <a:buFont typeface="Arial"/>
              <a:buChar char="•"/>
            </a:pPr>
            <a:r>
              <a:rPr lang="hi-IN"/>
              <a:t>दुनिया भर में 2500 - 3000 प्रजातियाँ</a:t>
            </a:r>
            <a:endParaRPr/>
          </a:p>
          <a:p>
            <a:pPr marL="342900" lvl="0" indent="-342900" algn="just" rtl="0">
              <a:lnSpc>
                <a:spcPct val="200000"/>
              </a:lnSpc>
              <a:spcBef>
                <a:spcPts val="1000"/>
              </a:spcBef>
              <a:spcAft>
                <a:spcPts val="0"/>
              </a:spcAft>
              <a:buClr>
                <a:schemeClr val="dk1"/>
              </a:buClr>
              <a:buSzPts val="2400"/>
              <a:buFont typeface="Arial"/>
              <a:buChar char="•"/>
            </a:pPr>
            <a:r>
              <a:rPr lang="hi-IN"/>
              <a:t>500 विषैली प्रजातियाँ</a:t>
            </a:r>
            <a:endParaRPr/>
          </a:p>
          <a:p>
            <a:pPr marL="342900" lvl="0" indent="-342900" algn="just" rtl="0">
              <a:lnSpc>
                <a:spcPct val="200000"/>
              </a:lnSpc>
              <a:spcBef>
                <a:spcPts val="1000"/>
              </a:spcBef>
              <a:spcAft>
                <a:spcPts val="0"/>
              </a:spcAft>
              <a:buClr>
                <a:schemeClr val="dk1"/>
              </a:buClr>
              <a:buSzPts val="2400"/>
              <a:buFont typeface="Arial"/>
              <a:buChar char="•"/>
            </a:pPr>
            <a:r>
              <a:rPr lang="hi-IN"/>
              <a:t>भारत में 52 विषैली प्रजातियाँ</a:t>
            </a:r>
            <a:endParaRPr/>
          </a:p>
          <a:p>
            <a:pPr marL="342900" lvl="0" indent="-342900" algn="just" rtl="0">
              <a:lnSpc>
                <a:spcPct val="200000"/>
              </a:lnSpc>
              <a:spcBef>
                <a:spcPts val="1000"/>
              </a:spcBef>
              <a:spcAft>
                <a:spcPts val="0"/>
              </a:spcAft>
              <a:buClr>
                <a:schemeClr val="dk1"/>
              </a:buClr>
              <a:buSzPts val="2400"/>
              <a:buFont typeface="Arial"/>
              <a:buChar char="•"/>
            </a:pPr>
            <a:r>
              <a:rPr lang="hi-IN"/>
              <a:t>प्रति वर्ष 5 लाख से ज़्यादा घटनाएँ</a:t>
            </a:r>
            <a:endParaRPr/>
          </a:p>
          <a:p>
            <a:pPr marL="342900" lvl="0" indent="-342900" algn="just" rtl="0">
              <a:lnSpc>
                <a:spcPct val="200000"/>
              </a:lnSpc>
              <a:spcBef>
                <a:spcPts val="1000"/>
              </a:spcBef>
              <a:spcAft>
                <a:spcPts val="0"/>
              </a:spcAft>
              <a:buClr>
                <a:schemeClr val="dk1"/>
              </a:buClr>
              <a:buSzPts val="2400"/>
              <a:buFont typeface="Arial"/>
              <a:buChar char="•"/>
            </a:pPr>
            <a:r>
              <a:rPr lang="hi-IN"/>
              <a:t>यात्रा के दौरान मृत्यु, ? वास्तविक घटना</a:t>
            </a:r>
            <a:endParaRPr/>
          </a:p>
        </p:txBody>
      </p:sp>
      <p:pic>
        <p:nvPicPr>
          <p:cNvPr id="154" name="Google Shape;154;p21"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55" name="Google Shape;155;p21"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body" idx="1"/>
          </p:nvPr>
        </p:nvSpPr>
        <p:spPr>
          <a:xfrm>
            <a:off x="6096000" y="0"/>
            <a:ext cx="6096000" cy="6858000"/>
          </a:xfrm>
          <a:prstGeom prst="rect">
            <a:avLst/>
          </a:prstGeom>
          <a:solidFill>
            <a:srgbClr val="D8E2F3"/>
          </a:solidFill>
          <a:ln>
            <a:noFill/>
          </a:ln>
        </p:spPr>
        <p:txBody>
          <a:bodyPr spcFirstLastPara="1" wrap="square" lIns="91425" tIns="45700" rIns="91425" bIns="45700" anchor="t" anchorCtr="0">
            <a:normAutofit/>
          </a:bodyPr>
          <a:lstStyle/>
          <a:p>
            <a:pPr marL="548640" lvl="0" indent="-182880" algn="l" rtl="0">
              <a:lnSpc>
                <a:spcPct val="90000"/>
              </a:lnSpc>
              <a:spcBef>
                <a:spcPts val="0"/>
              </a:spcBef>
              <a:spcAft>
                <a:spcPts val="0"/>
              </a:spcAft>
              <a:buClr>
                <a:schemeClr val="dk1"/>
              </a:buClr>
              <a:buSzPts val="3600"/>
              <a:buFont typeface="Noto Sans Symbols"/>
              <a:buNone/>
            </a:pPr>
            <a:endParaRPr sz="3600">
              <a:latin typeface="Arial"/>
              <a:ea typeface="Arial"/>
              <a:cs typeface="Arial"/>
              <a:sym typeface="Arial"/>
            </a:endParaRPr>
          </a:p>
          <a:p>
            <a:pPr marL="708660" lvl="0" indent="-571500" algn="just" rtl="0">
              <a:lnSpc>
                <a:spcPct val="150000"/>
              </a:lnSpc>
              <a:spcBef>
                <a:spcPts val="1000"/>
              </a:spcBef>
              <a:spcAft>
                <a:spcPts val="0"/>
              </a:spcAft>
              <a:buClr>
                <a:schemeClr val="dk1"/>
              </a:buClr>
              <a:buSzPts val="3600"/>
              <a:buChar char="•"/>
            </a:pPr>
            <a:r>
              <a:rPr lang="hi-IN" sz="3600">
                <a:latin typeface="Arial"/>
                <a:ea typeface="Arial"/>
                <a:cs typeface="Arial"/>
                <a:sym typeface="Arial"/>
              </a:rPr>
              <a:t> </a:t>
            </a:r>
            <a:r>
              <a:rPr lang="hi-IN"/>
              <a:t>स्पेक्टेकल कोबरा</a:t>
            </a:r>
            <a:endParaRPr>
              <a:latin typeface="Arial"/>
              <a:ea typeface="Arial"/>
              <a:cs typeface="Arial"/>
              <a:sym typeface="Arial"/>
            </a:endParaRPr>
          </a:p>
          <a:p>
            <a:pPr marL="594360" lvl="0" indent="-457200" algn="just" rtl="0">
              <a:lnSpc>
                <a:spcPct val="150000"/>
              </a:lnSpc>
              <a:spcBef>
                <a:spcPts val="1000"/>
              </a:spcBef>
              <a:spcAft>
                <a:spcPts val="0"/>
              </a:spcAft>
              <a:buClr>
                <a:schemeClr val="dk1"/>
              </a:buClr>
              <a:buSzPts val="2800"/>
              <a:buChar char="•"/>
            </a:pPr>
            <a:r>
              <a:rPr lang="hi-IN">
                <a:latin typeface="Arial"/>
                <a:ea typeface="Arial"/>
                <a:cs typeface="Arial"/>
                <a:sym typeface="Arial"/>
              </a:rPr>
              <a:t>  </a:t>
            </a:r>
            <a:r>
              <a:rPr lang="hi-IN"/>
              <a:t>मोनोकल कोबरा</a:t>
            </a:r>
            <a:endParaRPr>
              <a:latin typeface="Arial"/>
              <a:ea typeface="Arial"/>
              <a:cs typeface="Arial"/>
              <a:sym typeface="Arial"/>
            </a:endParaRPr>
          </a:p>
          <a:p>
            <a:pPr marL="594360" lvl="0" indent="-457200" algn="just" rtl="0">
              <a:lnSpc>
                <a:spcPct val="150000"/>
              </a:lnSpc>
              <a:spcBef>
                <a:spcPts val="1000"/>
              </a:spcBef>
              <a:spcAft>
                <a:spcPts val="0"/>
              </a:spcAft>
              <a:buClr>
                <a:schemeClr val="dk1"/>
              </a:buClr>
              <a:buSzPts val="2800"/>
              <a:buChar char="•"/>
            </a:pPr>
            <a:r>
              <a:rPr lang="hi-IN">
                <a:latin typeface="Arial"/>
                <a:ea typeface="Arial"/>
                <a:cs typeface="Arial"/>
                <a:sym typeface="Arial"/>
              </a:rPr>
              <a:t> </a:t>
            </a:r>
            <a:r>
              <a:rPr lang="hi-IN"/>
              <a:t>किंग कोबरा</a:t>
            </a:r>
            <a:endParaRPr/>
          </a:p>
          <a:p>
            <a:pPr marL="594360" lvl="0" indent="-457200" algn="just" rtl="0">
              <a:lnSpc>
                <a:spcPct val="150000"/>
              </a:lnSpc>
              <a:spcBef>
                <a:spcPts val="1000"/>
              </a:spcBef>
              <a:spcAft>
                <a:spcPts val="0"/>
              </a:spcAft>
              <a:buClr>
                <a:schemeClr val="dk1"/>
              </a:buClr>
              <a:buSzPts val="2800"/>
              <a:buChar char="•"/>
            </a:pPr>
            <a:r>
              <a:rPr lang="hi-IN"/>
              <a:t>कॉमन क्रेट</a:t>
            </a:r>
            <a:endParaRPr/>
          </a:p>
          <a:p>
            <a:pPr marL="594360" lvl="0" indent="-457200" algn="just" rtl="0">
              <a:lnSpc>
                <a:spcPct val="150000"/>
              </a:lnSpc>
              <a:spcBef>
                <a:spcPts val="1000"/>
              </a:spcBef>
              <a:spcAft>
                <a:spcPts val="0"/>
              </a:spcAft>
              <a:buClr>
                <a:schemeClr val="dk1"/>
              </a:buClr>
              <a:buSzPts val="2800"/>
              <a:buChar char="•"/>
            </a:pPr>
            <a:r>
              <a:rPr lang="hi-IN"/>
              <a:t>बैंडेड क्रेट</a:t>
            </a:r>
            <a:endParaRPr/>
          </a:p>
          <a:p>
            <a:pPr marL="594360" lvl="0" indent="-457200" algn="just" rtl="0">
              <a:lnSpc>
                <a:spcPct val="150000"/>
              </a:lnSpc>
              <a:spcBef>
                <a:spcPts val="1000"/>
              </a:spcBef>
              <a:spcAft>
                <a:spcPts val="0"/>
              </a:spcAft>
              <a:buClr>
                <a:schemeClr val="dk1"/>
              </a:buClr>
              <a:buSzPts val="2800"/>
              <a:buChar char="•"/>
            </a:pPr>
            <a:r>
              <a:rPr lang="hi-IN"/>
              <a:t>रसेल वाइपर</a:t>
            </a:r>
            <a:endParaRPr sz="3600">
              <a:latin typeface="Arial"/>
              <a:ea typeface="Arial"/>
              <a:cs typeface="Arial"/>
              <a:sym typeface="Arial"/>
            </a:endParaRPr>
          </a:p>
          <a:p>
            <a:pPr marL="548640" lvl="0" indent="-411480" algn="just"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548640" lvl="0" indent="-233680" algn="just"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a:p>
            <a:pPr marL="548640" lvl="0" indent="-23368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a:p>
            <a:pPr marL="548640" lvl="0" indent="-23368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p:txBody>
      </p:sp>
      <p:pic>
        <p:nvPicPr>
          <p:cNvPr id="161" name="Google Shape;161;p22"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62" name="Google Shape;162;p22"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body" idx="1"/>
          </p:nvPr>
        </p:nvSpPr>
        <p:spPr>
          <a:xfrm>
            <a:off x="6096000" y="0"/>
            <a:ext cx="6096000" cy="6858000"/>
          </a:xfrm>
          <a:prstGeom prst="rect">
            <a:avLst/>
          </a:prstGeom>
          <a:solidFill>
            <a:srgbClr val="D8E2F3"/>
          </a:solidFill>
          <a:ln>
            <a:noFill/>
          </a:ln>
        </p:spPr>
        <p:txBody>
          <a:bodyPr spcFirstLastPara="1" wrap="square" lIns="91425" tIns="45700" rIns="91425" bIns="45700" anchor="t" anchorCtr="0">
            <a:normAutofit/>
          </a:bodyPr>
          <a:lstStyle/>
          <a:p>
            <a:pPr marL="620713" lvl="0" indent="-403860" algn="just" rtl="0">
              <a:lnSpc>
                <a:spcPct val="90000"/>
              </a:lnSpc>
              <a:spcBef>
                <a:spcPts val="0"/>
              </a:spcBef>
              <a:spcAft>
                <a:spcPts val="0"/>
              </a:spcAft>
              <a:buClr>
                <a:schemeClr val="dk1"/>
              </a:buClr>
              <a:buSzPct val="100000"/>
              <a:buFont typeface="Noto Sans Symbols"/>
              <a:buNone/>
            </a:pPr>
            <a:endParaRPr>
              <a:latin typeface="Arial"/>
              <a:ea typeface="Arial"/>
              <a:cs typeface="Arial"/>
              <a:sym typeface="Arial"/>
            </a:endParaRPr>
          </a:p>
          <a:p>
            <a:pPr marL="623888" lvl="0" indent="-407035" algn="just" rtl="0">
              <a:lnSpc>
                <a:spcPct val="90000"/>
              </a:lnSpc>
              <a:spcBef>
                <a:spcPts val="1000"/>
              </a:spcBef>
              <a:spcAft>
                <a:spcPts val="0"/>
              </a:spcAft>
              <a:buClr>
                <a:schemeClr val="dk1"/>
              </a:buClr>
              <a:buSzPct val="100000"/>
              <a:buNone/>
            </a:pPr>
            <a:endParaRPr>
              <a:latin typeface="Arial"/>
              <a:ea typeface="Arial"/>
              <a:cs typeface="Arial"/>
              <a:sym typeface="Arial"/>
            </a:endParaRPr>
          </a:p>
          <a:p>
            <a:pPr marL="228600" lvl="0" indent="-228600" algn="l" rtl="0">
              <a:lnSpc>
                <a:spcPct val="150000"/>
              </a:lnSpc>
              <a:spcBef>
                <a:spcPts val="1000"/>
              </a:spcBef>
              <a:spcAft>
                <a:spcPts val="0"/>
              </a:spcAft>
              <a:buClr>
                <a:schemeClr val="dk1"/>
              </a:buClr>
              <a:buSzPct val="100000"/>
              <a:buChar char="•"/>
            </a:pPr>
            <a:r>
              <a:rPr lang="hi-IN" sz="2400"/>
              <a:t>यह भारतीय कोबरा है। इसकी पहचान इसके फन से होती है जिस पर चश्मे का निशान होता है।</a:t>
            </a:r>
            <a:endParaRPr/>
          </a:p>
          <a:p>
            <a:pPr marL="395288" lvl="0" indent="-342900" algn="just" rtl="0">
              <a:lnSpc>
                <a:spcPct val="150000"/>
              </a:lnSpc>
              <a:spcBef>
                <a:spcPts val="1000"/>
              </a:spcBef>
              <a:spcAft>
                <a:spcPts val="0"/>
              </a:spcAft>
              <a:buClr>
                <a:schemeClr val="dk1"/>
              </a:buClr>
              <a:buSzPct val="100000"/>
              <a:buChar char="•"/>
            </a:pPr>
            <a:r>
              <a:rPr lang="hi-IN" sz="2400"/>
              <a:t>उत्तेजित होने पर कोबरा अपना फन फैलाकर ज़ोर से फुफकारते हैं।</a:t>
            </a:r>
            <a:r>
              <a:rPr lang="hi-IN" sz="2400">
                <a:latin typeface="Arial"/>
                <a:ea typeface="Arial"/>
                <a:cs typeface="Arial"/>
                <a:sym typeface="Arial"/>
              </a:rPr>
              <a:t> </a:t>
            </a:r>
            <a:endParaRPr/>
          </a:p>
          <a:p>
            <a:pPr marL="228600" lvl="0" indent="-228600" algn="l" rtl="0">
              <a:lnSpc>
                <a:spcPct val="150000"/>
              </a:lnSpc>
              <a:spcBef>
                <a:spcPts val="1000"/>
              </a:spcBef>
              <a:spcAft>
                <a:spcPts val="0"/>
              </a:spcAft>
              <a:buClr>
                <a:schemeClr val="dk1"/>
              </a:buClr>
              <a:buSzPct val="100000"/>
              <a:buChar char="•"/>
            </a:pPr>
            <a:r>
              <a:rPr lang="hi-IN" sz="2400">
                <a:latin typeface="Arial"/>
                <a:ea typeface="Arial"/>
                <a:cs typeface="Arial"/>
                <a:sym typeface="Arial"/>
              </a:rPr>
              <a:t>  </a:t>
            </a:r>
            <a:r>
              <a:rPr lang="hi-IN" sz="2400"/>
              <a:t>यह देश के अधिकांश भागों में पाया जाता है।</a:t>
            </a:r>
            <a:endParaRPr/>
          </a:p>
          <a:p>
            <a:pPr marL="228600" lvl="0" indent="-228600" algn="l" rtl="0">
              <a:lnSpc>
                <a:spcPct val="150000"/>
              </a:lnSpc>
              <a:spcBef>
                <a:spcPts val="1000"/>
              </a:spcBef>
              <a:spcAft>
                <a:spcPts val="0"/>
              </a:spcAft>
              <a:buClr>
                <a:schemeClr val="dk1"/>
              </a:buClr>
              <a:buSzPct val="100000"/>
              <a:buChar char="•"/>
            </a:pPr>
            <a:r>
              <a:rPr lang="hi-IN" sz="2400">
                <a:latin typeface="Arial"/>
                <a:ea typeface="Arial"/>
                <a:cs typeface="Arial"/>
                <a:sym typeface="Arial"/>
              </a:rPr>
              <a:t>  </a:t>
            </a:r>
            <a:r>
              <a:rPr lang="hi-IN" sz="2400"/>
              <a:t>इसे अक्सर बाथरूम, घरों के अँधेरे कोनों, रहने के कमरों, अस्तबल, पुराने बंगलों के नौकरों के क्वार्टरों और जंगलों में देखा जाता है।</a:t>
            </a:r>
            <a:endParaRPr/>
          </a:p>
          <a:p>
            <a:pPr marL="228600" lvl="0" indent="-228600" algn="l" rtl="0">
              <a:lnSpc>
                <a:spcPct val="150000"/>
              </a:lnSpc>
              <a:spcBef>
                <a:spcPts val="1000"/>
              </a:spcBef>
              <a:spcAft>
                <a:spcPts val="0"/>
              </a:spcAft>
              <a:buClr>
                <a:schemeClr val="dk1"/>
              </a:buClr>
              <a:buSzPct val="100000"/>
              <a:buChar char="•"/>
            </a:pPr>
            <a:r>
              <a:rPr lang="hi-IN" sz="2400"/>
              <a:t>यह दिन के साथ-साथ रात में भी सक्रिय रहता है।</a:t>
            </a:r>
            <a:endParaRPr/>
          </a:p>
        </p:txBody>
      </p:sp>
      <p:pic>
        <p:nvPicPr>
          <p:cNvPr id="168" name="Google Shape;168;p23" descr="C:\Users\Acer\Downloads\WhatsApp Image 2025-09-04 at 17.24.38 (1).jpeg"/>
          <p:cNvPicPr preferRelativeResize="0"/>
          <p:nvPr/>
        </p:nvPicPr>
        <p:blipFill rotWithShape="1">
          <a:blip r:embed="rId3">
            <a:alphaModFix/>
          </a:blip>
          <a:srcRect/>
          <a:stretch/>
        </p:blipFill>
        <p:spPr>
          <a:xfrm>
            <a:off x="263352" y="260648"/>
            <a:ext cx="1080120" cy="792088"/>
          </a:xfrm>
          <a:prstGeom prst="rect">
            <a:avLst/>
          </a:prstGeom>
          <a:noFill/>
          <a:ln>
            <a:noFill/>
          </a:ln>
        </p:spPr>
      </p:pic>
      <p:pic>
        <p:nvPicPr>
          <p:cNvPr id="169" name="Google Shape;169;p23" descr="C:\Users\Acer\Downloads\WhatsApp Image 2025-09-04 at 17.24.38 (3).jpeg"/>
          <p:cNvPicPr preferRelativeResize="0"/>
          <p:nvPr/>
        </p:nvPicPr>
        <p:blipFill rotWithShape="1">
          <a:blip r:embed="rId4">
            <a:alphaModFix/>
          </a:blip>
          <a:srcRect/>
          <a:stretch/>
        </p:blipFill>
        <p:spPr>
          <a:xfrm>
            <a:off x="10978822" y="260648"/>
            <a:ext cx="877818" cy="792088"/>
          </a:xfrm>
          <a:prstGeom prst="rect">
            <a:avLst/>
          </a:prstGeom>
          <a:noFill/>
          <a:ln>
            <a:noFill/>
          </a:ln>
        </p:spPr>
      </p:pic>
      <p:sp>
        <p:nvSpPr>
          <p:cNvPr id="170" name="Google Shape;170;p23"/>
          <p:cNvSpPr txBox="1"/>
          <p:nvPr/>
        </p:nvSpPr>
        <p:spPr>
          <a:xfrm>
            <a:off x="1703512" y="2348880"/>
            <a:ext cx="33123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3600" b="1">
                <a:solidFill>
                  <a:srgbClr val="FF0000"/>
                </a:solidFill>
                <a:latin typeface="Calibri"/>
                <a:ea typeface="Calibri"/>
                <a:cs typeface="Calibri"/>
                <a:sym typeface="Calibri"/>
              </a:rPr>
              <a:t>भारतीय नाग</a:t>
            </a:r>
            <a:endParaRPr sz="3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1721</Words>
  <Application>Microsoft Office PowerPoint</Application>
  <PresentationFormat>Widescreen</PresentationFormat>
  <Paragraphs>295</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Tahoma</vt:lpstr>
      <vt:lpstr>Arial</vt:lpstr>
      <vt:lpstr>Times New Roman</vt:lpstr>
      <vt:lpstr>Noto Sans Symbols</vt:lpstr>
      <vt:lpstr>Calibri</vt:lpstr>
      <vt:lpstr>Open Sans</vt:lpstr>
      <vt:lpstr>Office Theme</vt:lpstr>
      <vt:lpstr>1_Office Theme</vt:lpstr>
      <vt:lpstr>PowerPoint Presentation</vt:lpstr>
      <vt:lpstr>उद्देश्य :-</vt:lpstr>
      <vt:lpstr>PowerPoint Presentation</vt:lpstr>
      <vt:lpstr>साँप का परिवार</vt:lpstr>
      <vt:lpstr>PowerPoint Presentation</vt:lpstr>
      <vt:lpstr>PowerPoint Presentation</vt:lpstr>
      <vt:lpstr>सांप</vt:lpstr>
      <vt:lpstr>PowerPoint Presentation</vt:lpstr>
      <vt:lpstr>PowerPoint Presentation</vt:lpstr>
      <vt:lpstr>PowerPoint Presentation</vt:lpstr>
      <vt:lpstr>PowerPoint Presentation</vt:lpstr>
      <vt:lpstr>PowerPoint Presentation</vt:lpstr>
      <vt:lpstr>विषैले एवं गैर-विषैले साँपों की विशेषताएँ</vt:lpstr>
      <vt:lpstr>विषैले और गैर-विषैले फंग के चिन्ह अलग-अलग निशान</vt:lpstr>
      <vt:lpstr>PowerPoint Presentation</vt:lpstr>
      <vt:lpstr>असरदार डोज़</vt:lpstr>
      <vt:lpstr>साँप के काटने के लक्षण :-</vt:lpstr>
      <vt:lpstr>PowerPoint Presentation</vt:lpstr>
      <vt:lpstr>PowerPoint Presentation</vt:lpstr>
      <vt:lpstr>प्राथमिक उपचार</vt:lpstr>
      <vt:lpstr>FIRST AID</vt:lpstr>
      <vt:lpstr>प्राथमिक उपचार</vt:lpstr>
      <vt:lpstr>प्राथमिक उपचार</vt:lpstr>
      <vt:lpstr>प्राथमिक उपचार</vt:lpstr>
      <vt:lpstr>करें</vt:lpstr>
      <vt:lpstr>न करे </vt:lpstr>
      <vt:lpstr>PowerPoint Presentation</vt:lpstr>
      <vt:lpstr>PowerPoint Presentation</vt:lpstr>
      <vt:lpstr>PowerPoint Presentation</vt:lpstr>
      <vt:lpstr>PowerPoint Presentation</vt:lpstr>
      <vt:lpstr>PowerPoint Presentation</vt:lpstr>
      <vt:lpstr>मांसपेशीय ऐंठन (हीट क्रैंप्स) </vt:lpstr>
      <vt:lpstr>PowerPoint Presentation</vt:lpstr>
      <vt:lpstr>गर्मी से होने वाली ऐंठन के लिए PHT</vt:lpstr>
      <vt:lpstr>गर्मी से होने वाली ऐंठन के लिए PHT</vt:lpstr>
      <vt:lpstr>गर्मी से थकावट</vt:lpstr>
      <vt:lpstr>गर्मी से थकावट के लिए  PHT</vt:lpstr>
      <vt:lpstr>लू लगना </vt:lpstr>
      <vt:lpstr>लू लगने पर  PHT </vt:lpstr>
      <vt:lpstr>PowerPoint Presentation</vt:lpstr>
      <vt:lpstr>हल्का हाइपोथर्मिया</vt:lpstr>
      <vt:lpstr>गंभीर हाइपोथर्मिया</vt:lpstr>
      <vt:lpstr>उपचार: (PHT)हाइपोथर्मिया</vt:lpstr>
      <vt:lpstr>शीतदंश या स्थानीय ठंड की चोटें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6</cp:revision>
  <dcterms:modified xsi:type="dcterms:W3CDTF">2025-12-18T07:38:01Z</dcterms:modified>
</cp:coreProperties>
</file>