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i-IN"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hi-IN"/>
              <a:pPr marL="0" lvl="0" indent="0" algn="r" rtl="0">
                <a:lnSpc>
                  <a:spcPct val="100000"/>
                </a:lnSpc>
                <a:spcBef>
                  <a:spcPts val="0"/>
                </a:spcBef>
                <a:spcAft>
                  <a:spcPts val="0"/>
                </a:spcAft>
                <a:buSzPts val="1400"/>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hi-IN"/>
              <a:pPr marL="0" lvl="0" indent="0" algn="r" rtl="0">
                <a:lnSpc>
                  <a:spcPct val="100000"/>
                </a:lnSpc>
                <a:spcBef>
                  <a:spcPts val="0"/>
                </a:spcBef>
                <a:spcAft>
                  <a:spcPts val="0"/>
                </a:spcAft>
                <a:buSzPts val="1400"/>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hi-IN"/>
              <a:pPr marL="0" lvl="0" indent="0" algn="r" rtl="0">
                <a:lnSpc>
                  <a:spcPct val="100000"/>
                </a:lnSpc>
                <a:spcBef>
                  <a:spcPts val="0"/>
                </a:spcBef>
                <a:spcAft>
                  <a:spcPts val="0"/>
                </a:spcAft>
                <a:buSzPts val="1400"/>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hi-IN"/>
              <a:pPr marL="0" lvl="0" indent="0" algn="r" rtl="0">
                <a:lnSpc>
                  <a:spcPct val="100000"/>
                </a:lnSpc>
                <a:spcBef>
                  <a:spcPts val="0"/>
                </a:spcBef>
                <a:spcAft>
                  <a:spcPts val="0"/>
                </a:spcAft>
                <a:buSzPts val="1400"/>
                <a:buNone/>
              </a:p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i-I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53547" y="125783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0000"/>
              </a:buClr>
              <a:buSzPts val="4000"/>
              <a:buFont typeface="Calibri"/>
              <a:buNone/>
            </a:pPr>
            <a:r>
              <a:rPr lang="en-US" sz="4000" dirty="0">
                <a:solidFill>
                  <a:srgbClr val="FF0000"/>
                </a:solidFill>
              </a:rPr>
              <a:t>Lesson-1</a:t>
            </a:r>
            <a:br>
              <a:rPr lang="en-US" sz="4000" dirty="0">
                <a:solidFill>
                  <a:srgbClr val="FF0000"/>
                </a:solidFill>
              </a:rPr>
            </a:br>
            <a:r>
              <a:rPr lang="hi-IN" sz="4000" dirty="0">
                <a:solidFill>
                  <a:srgbClr val="FF0000"/>
                </a:solidFill>
              </a:rPr>
              <a:t>रस्सियाँ – गाँठें और बाँधने की तकनीक (Knots &amp; Lashings)</a:t>
            </a:r>
            <a:br>
              <a:rPr lang="hi-IN" sz="4000" dirty="0">
                <a:solidFill>
                  <a:srgbClr val="FF0000"/>
                </a:solidFill>
              </a:rPr>
            </a:br>
            <a:r>
              <a:rPr lang="hi-IN" sz="4000" dirty="0">
                <a:solidFill>
                  <a:srgbClr val="FF0000"/>
                </a:solidFill>
              </a:rPr>
              <a:t> </a:t>
            </a:r>
            <a:endParaRPr dirty="0"/>
          </a:p>
        </p:txBody>
      </p:sp>
      <p:pic>
        <p:nvPicPr>
          <p:cNvPr id="89" name="Google Shape;89;p13"/>
          <p:cNvPicPr preferRelativeResize="0"/>
          <p:nvPr/>
        </p:nvPicPr>
        <p:blipFill rotWithShape="1">
          <a:blip r:embed="rId3">
            <a:alphaModFix/>
          </a:blip>
          <a:srcRect/>
          <a:stretch/>
        </p:blipFill>
        <p:spPr>
          <a:xfrm>
            <a:off x="304801" y="137085"/>
            <a:ext cx="1295400" cy="985277"/>
          </a:xfrm>
          <a:prstGeom prst="rect">
            <a:avLst/>
          </a:prstGeom>
          <a:noFill/>
          <a:ln>
            <a:noFill/>
          </a:ln>
        </p:spPr>
      </p:pic>
      <p:pic>
        <p:nvPicPr>
          <p:cNvPr id="90" name="Google Shape;90;p13"/>
          <p:cNvPicPr preferRelativeResize="0"/>
          <p:nvPr/>
        </p:nvPicPr>
        <p:blipFill rotWithShape="1">
          <a:blip r:embed="rId4">
            <a:alphaModFix/>
          </a:blip>
          <a:srcRect/>
          <a:stretch/>
        </p:blipFill>
        <p:spPr>
          <a:xfrm>
            <a:off x="10468946" y="137086"/>
            <a:ext cx="1418253" cy="985277"/>
          </a:xfrm>
          <a:prstGeom prst="rect">
            <a:avLst/>
          </a:prstGeom>
          <a:noFill/>
          <a:ln>
            <a:noFill/>
          </a:ln>
        </p:spPr>
      </p:pic>
      <p:graphicFrame>
        <p:nvGraphicFramePr>
          <p:cNvPr id="2" name="Table 1">
            <a:extLst>
              <a:ext uri="{FF2B5EF4-FFF2-40B4-BE49-F238E27FC236}">
                <a16:creationId xmlns:a16="http://schemas.microsoft.com/office/drawing/2014/main" id="{2343C6EF-9141-4C97-96A2-96046B5CCE14}"/>
              </a:ext>
            </a:extLst>
          </p:cNvPr>
          <p:cNvGraphicFramePr>
            <a:graphicFrameLocks noGrp="1"/>
          </p:cNvGraphicFramePr>
          <p:nvPr>
            <p:extLst>
              <p:ext uri="{D42A27DB-BD31-4B8C-83A1-F6EECF244321}">
                <p14:modId xmlns:p14="http://schemas.microsoft.com/office/powerpoint/2010/main" val="2211786253"/>
              </p:ext>
            </p:extLst>
          </p:nvPr>
        </p:nvGraphicFramePr>
        <p:xfrm>
          <a:off x="6494019" y="5600170"/>
          <a:ext cx="4684053" cy="548640"/>
        </p:xfrm>
        <a:graphic>
          <a:graphicData uri="http://schemas.openxmlformats.org/drawingml/2006/table">
            <a:tbl>
              <a:tblPr/>
              <a:tblGrid>
                <a:gridCol w="4684053">
                  <a:extLst>
                    <a:ext uri="{9D8B030D-6E8A-4147-A177-3AD203B41FA5}">
                      <a16:colId xmlns:a16="http://schemas.microsoft.com/office/drawing/2014/main" val="4164286442"/>
                    </a:ext>
                  </a:extLst>
                </a:gridCol>
              </a:tblGrid>
              <a:tr h="450166">
                <a:tc>
                  <a:txBody>
                    <a:bodyPr/>
                    <a:lstStyle/>
                    <a:p>
                      <a:pPr algn="ctr" fontAlgn="t"/>
                      <a:r>
                        <a:rPr lang="en-US" sz="1800" b="1" i="0" u="none" strike="noStrike" dirty="0">
                          <a:solidFill>
                            <a:srgbClr val="FF0000"/>
                          </a:solidFill>
                          <a:effectLst>
                            <a:glow rad="63500">
                              <a:schemeClr val="accent1">
                                <a:satMod val="175000"/>
                                <a:alpha val="40000"/>
                              </a:schemeClr>
                            </a:glow>
                          </a:effectLst>
                          <a:latin typeface="+mn-lt"/>
                        </a:rPr>
                        <a:t>Shri  </a:t>
                      </a:r>
                      <a:r>
                        <a:rPr lang="en-US" sz="1800" b="1" i="0" u="none" strike="noStrike" dirty="0" err="1">
                          <a:solidFill>
                            <a:srgbClr val="FF0000"/>
                          </a:solidFill>
                          <a:effectLst>
                            <a:glow rad="63500">
                              <a:schemeClr val="accent1">
                                <a:satMod val="175000"/>
                                <a:alpha val="40000"/>
                              </a:schemeClr>
                            </a:glow>
                          </a:effectLst>
                          <a:latin typeface="+mn-lt"/>
                        </a:rPr>
                        <a:t>Gaikawad</a:t>
                      </a:r>
                      <a:r>
                        <a:rPr lang="en-US" sz="1800" b="1" i="0" u="none" strike="noStrike" dirty="0">
                          <a:solidFill>
                            <a:srgbClr val="FF0000"/>
                          </a:solidFill>
                          <a:effectLst>
                            <a:glow rad="63500">
                              <a:schemeClr val="accent1">
                                <a:satMod val="175000"/>
                                <a:alpha val="40000"/>
                              </a:schemeClr>
                            </a:glow>
                          </a:effectLst>
                          <a:latin typeface="+mn-lt"/>
                        </a:rPr>
                        <a:t> </a:t>
                      </a:r>
                      <a:r>
                        <a:rPr lang="en-US" sz="1800" b="1" i="0" u="none" strike="noStrike" dirty="0" err="1">
                          <a:solidFill>
                            <a:srgbClr val="FF0000"/>
                          </a:solidFill>
                          <a:effectLst>
                            <a:glow rad="63500">
                              <a:schemeClr val="accent1">
                                <a:satMod val="175000"/>
                                <a:alpha val="40000"/>
                              </a:schemeClr>
                            </a:glow>
                          </a:effectLst>
                          <a:latin typeface="+mn-lt"/>
                        </a:rPr>
                        <a:t>Sanket</a:t>
                      </a:r>
                      <a:r>
                        <a:rPr lang="en-US" sz="1800" b="1" i="0" u="none" strike="noStrike" baseline="0" dirty="0">
                          <a:solidFill>
                            <a:srgbClr val="FF0000"/>
                          </a:solidFill>
                          <a:effectLst>
                            <a:glow rad="63500">
                              <a:schemeClr val="accent1">
                                <a:satMod val="175000"/>
                                <a:alpha val="40000"/>
                              </a:schemeClr>
                            </a:glow>
                          </a:effectLst>
                          <a:latin typeface="+mn-lt"/>
                        </a:rPr>
                        <a:t> T,</a:t>
                      </a:r>
                    </a:p>
                    <a:p>
                      <a:pPr algn="ctr" fontAlgn="t"/>
                      <a:r>
                        <a:rPr lang="en-US" sz="1800" b="1" i="0" u="none" strike="noStrike" dirty="0">
                          <a:solidFill>
                            <a:srgbClr val="FF0000"/>
                          </a:solidFill>
                          <a:effectLst>
                            <a:glow rad="63500">
                              <a:schemeClr val="accent1">
                                <a:satMod val="175000"/>
                                <a:alpha val="40000"/>
                              </a:schemeClr>
                            </a:glow>
                          </a:effectLst>
                          <a:latin typeface="+mn-lt"/>
                        </a:rPr>
                        <a:t> Dy. Commandant</a:t>
                      </a:r>
                      <a:endParaRPr lang="en-US" sz="1800" b="1" i="0" u="none" strike="noStrike" dirty="0">
                        <a:solidFill>
                          <a:srgbClr val="FF0000"/>
                        </a:solidFill>
                        <a:effectLst>
                          <a:glow rad="63500">
                            <a:schemeClr val="accent1">
                              <a:satMod val="175000"/>
                              <a:alpha val="40000"/>
                            </a:schemeClr>
                          </a:glow>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553349655"/>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838200" y="1435509"/>
            <a:ext cx="10515600" cy="88490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0000"/>
              </a:buClr>
              <a:buSzPct val="100000"/>
              <a:buFont typeface="Calibri"/>
              <a:buNone/>
            </a:pPr>
            <a:r>
              <a:rPr lang="hi-IN">
                <a:solidFill>
                  <a:srgbClr val="FF0000"/>
                </a:solidFill>
              </a:rPr>
              <a:t>रस्सी के भाग :- (</a:t>
            </a:r>
            <a:r>
              <a:rPr lang="hi-IN" b="1">
                <a:solidFill>
                  <a:srgbClr val="FF0000"/>
                </a:solidFill>
              </a:rPr>
              <a:t>PARTS OF ROPE)</a:t>
            </a:r>
            <a:br>
              <a:rPr lang="hi-IN" b="1">
                <a:solidFill>
                  <a:srgbClr val="FF0000"/>
                </a:solidFill>
              </a:rPr>
            </a:br>
            <a:endParaRPr>
              <a:solidFill>
                <a:srgbClr val="FF0000"/>
              </a:solidFill>
            </a:endParaRPr>
          </a:p>
        </p:txBody>
      </p:sp>
      <p:pic>
        <p:nvPicPr>
          <p:cNvPr id="161" name="Google Shape;161;p22"/>
          <p:cNvPicPr preferRelativeResize="0">
            <a:picLocks noGrp="1"/>
          </p:cNvPicPr>
          <p:nvPr>
            <p:ph type="body" idx="1"/>
          </p:nvPr>
        </p:nvPicPr>
        <p:blipFill rotWithShape="1">
          <a:blip r:embed="rId3">
            <a:alphaModFix/>
          </a:blip>
          <a:srcRect/>
          <a:stretch/>
        </p:blipFill>
        <p:spPr>
          <a:xfrm>
            <a:off x="1730477" y="2198078"/>
            <a:ext cx="8239433" cy="401510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2" name="Google Shape;162;p22"/>
          <p:cNvPicPr preferRelativeResize="0"/>
          <p:nvPr/>
        </p:nvPicPr>
        <p:blipFill rotWithShape="1">
          <a:blip r:embed="rId4">
            <a:alphaModFix/>
          </a:blip>
          <a:srcRect/>
          <a:stretch/>
        </p:blipFill>
        <p:spPr>
          <a:xfrm>
            <a:off x="10468946" y="137086"/>
            <a:ext cx="1418253" cy="985277"/>
          </a:xfrm>
          <a:prstGeom prst="rect">
            <a:avLst/>
          </a:prstGeom>
          <a:noFill/>
          <a:ln>
            <a:noFill/>
          </a:ln>
        </p:spPr>
      </p:pic>
      <p:pic>
        <p:nvPicPr>
          <p:cNvPr id="163" name="Google Shape;163;p22"/>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xfrm>
            <a:off x="838200" y="1396181"/>
            <a:ext cx="10515600" cy="14650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रोप के भाग :-</a:t>
            </a:r>
            <a:br>
              <a:rPr lang="hi-IN" b="1">
                <a:solidFill>
                  <a:srgbClr val="FF0000"/>
                </a:solidFill>
              </a:rPr>
            </a:br>
            <a:endParaRPr/>
          </a:p>
        </p:txBody>
      </p:sp>
      <p:pic>
        <p:nvPicPr>
          <p:cNvPr id="169" name="Google Shape;169;p23"/>
          <p:cNvPicPr preferRelativeResize="0">
            <a:picLocks noGrp="1"/>
          </p:cNvPicPr>
          <p:nvPr>
            <p:ph type="body" idx="1"/>
          </p:nvPr>
        </p:nvPicPr>
        <p:blipFill rotWithShape="1">
          <a:blip r:embed="rId3">
            <a:alphaModFix/>
          </a:blip>
          <a:srcRect b="5058"/>
          <a:stretch/>
        </p:blipFill>
        <p:spPr>
          <a:xfrm>
            <a:off x="2015613" y="2654710"/>
            <a:ext cx="7983793" cy="37952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70" name="Google Shape;170;p23"/>
          <p:cNvPicPr preferRelativeResize="0"/>
          <p:nvPr/>
        </p:nvPicPr>
        <p:blipFill rotWithShape="1">
          <a:blip r:embed="rId4">
            <a:alphaModFix/>
          </a:blip>
          <a:srcRect/>
          <a:stretch/>
        </p:blipFill>
        <p:spPr>
          <a:xfrm>
            <a:off x="304801" y="137085"/>
            <a:ext cx="1295400" cy="985277"/>
          </a:xfrm>
          <a:prstGeom prst="rect">
            <a:avLst/>
          </a:prstGeom>
          <a:noFill/>
          <a:ln>
            <a:noFill/>
          </a:ln>
        </p:spPr>
      </p:pic>
      <p:pic>
        <p:nvPicPr>
          <p:cNvPr id="171" name="Google Shape;171;p23"/>
          <p:cNvPicPr preferRelativeResize="0"/>
          <p:nvPr/>
        </p:nvPicPr>
        <p:blipFill rotWithShape="1">
          <a:blip r:embed="rId5">
            <a:alphaModFix/>
          </a:blip>
          <a:srcRect/>
          <a:stretch/>
        </p:blipFill>
        <p:spPr>
          <a:xfrm>
            <a:off x="10468946" y="137086"/>
            <a:ext cx="1418253" cy="9852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3407229" y="972854"/>
            <a:ext cx="10515600" cy="11769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रस्सी के भाग :-</a:t>
            </a:r>
            <a:endParaRPr>
              <a:solidFill>
                <a:srgbClr val="FF0000"/>
              </a:solidFill>
            </a:endParaRPr>
          </a:p>
        </p:txBody>
      </p:sp>
      <p:pic>
        <p:nvPicPr>
          <p:cNvPr id="177" name="Google Shape;177;p24"/>
          <p:cNvPicPr preferRelativeResize="0"/>
          <p:nvPr/>
        </p:nvPicPr>
        <p:blipFill rotWithShape="1">
          <a:blip r:embed="rId3">
            <a:alphaModFix/>
          </a:blip>
          <a:srcRect/>
          <a:stretch/>
        </p:blipFill>
        <p:spPr>
          <a:xfrm>
            <a:off x="1546170" y="2802194"/>
            <a:ext cx="8922776" cy="35494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78" name="Google Shape;178;p24"/>
          <p:cNvPicPr preferRelativeResize="0"/>
          <p:nvPr/>
        </p:nvPicPr>
        <p:blipFill rotWithShape="1">
          <a:blip r:embed="rId4">
            <a:alphaModFix/>
          </a:blip>
          <a:srcRect/>
          <a:stretch/>
        </p:blipFill>
        <p:spPr>
          <a:xfrm>
            <a:off x="10468946" y="201737"/>
            <a:ext cx="1418253" cy="855972"/>
          </a:xfrm>
          <a:prstGeom prst="rect">
            <a:avLst/>
          </a:prstGeom>
          <a:noFill/>
          <a:ln>
            <a:noFill/>
          </a:ln>
        </p:spPr>
      </p:pic>
      <p:sp>
        <p:nvSpPr>
          <p:cNvPr id="179" name="Google Shape;179;p24"/>
          <p:cNvSpPr txBox="1">
            <a:spLocks noGrp="1"/>
          </p:cNvSpPr>
          <p:nvPr>
            <p:ph type="body" idx="1"/>
          </p:nvPr>
        </p:nvSpPr>
        <p:spPr>
          <a:xfrm>
            <a:off x="490678" y="2000300"/>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hi-IN"/>
              <a:t>.         </a:t>
            </a:r>
            <a:endParaRPr/>
          </a:p>
        </p:txBody>
      </p:sp>
      <p:pic>
        <p:nvPicPr>
          <p:cNvPr id="180" name="Google Shape;180;p24"/>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5"/>
          <p:cNvSpPr txBox="1">
            <a:spLocks noGrp="1"/>
          </p:cNvSpPr>
          <p:nvPr>
            <p:ph type="title"/>
          </p:nvPr>
        </p:nvSpPr>
        <p:spPr>
          <a:xfrm>
            <a:off x="0" y="1641987"/>
            <a:ext cx="11713028" cy="106188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hi-IN">
                <a:solidFill>
                  <a:srgbClr val="FF0000"/>
                </a:solidFill>
              </a:rPr>
              <a:t>रस्सी के प्रकार</a:t>
            </a:r>
            <a:endParaRPr>
              <a:solidFill>
                <a:srgbClr val="FF0000"/>
              </a:solidFill>
            </a:endParaRPr>
          </a:p>
        </p:txBody>
      </p:sp>
      <p:pic>
        <p:nvPicPr>
          <p:cNvPr id="187" name="Google Shape;187;p25"/>
          <p:cNvPicPr preferRelativeResize="0">
            <a:picLocks noGrp="1"/>
          </p:cNvPicPr>
          <p:nvPr>
            <p:ph type="body" idx="1"/>
          </p:nvPr>
        </p:nvPicPr>
        <p:blipFill rotWithShape="1">
          <a:blip r:embed="rId3">
            <a:alphaModFix/>
          </a:blip>
          <a:srcRect/>
          <a:stretch/>
        </p:blipFill>
        <p:spPr>
          <a:xfrm>
            <a:off x="0" y="2861188"/>
            <a:ext cx="11713029" cy="39968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8" name="Google Shape;188;p25"/>
          <p:cNvPicPr preferRelativeResize="0"/>
          <p:nvPr/>
        </p:nvPicPr>
        <p:blipFill rotWithShape="1">
          <a:blip r:embed="rId4">
            <a:alphaModFix/>
          </a:blip>
          <a:srcRect/>
          <a:stretch/>
        </p:blipFill>
        <p:spPr>
          <a:xfrm>
            <a:off x="10263674" y="137086"/>
            <a:ext cx="1623526" cy="1141108"/>
          </a:xfrm>
          <a:prstGeom prst="rect">
            <a:avLst/>
          </a:prstGeom>
          <a:noFill/>
          <a:ln>
            <a:noFill/>
          </a:ln>
        </p:spPr>
      </p:pic>
      <p:pic>
        <p:nvPicPr>
          <p:cNvPr id="189" name="Google Shape;189;p25"/>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title"/>
          </p:nvPr>
        </p:nvSpPr>
        <p:spPr>
          <a:xfrm>
            <a:off x="838200" y="1533266"/>
            <a:ext cx="10515600" cy="11411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रस्सी के प्रकार</a:t>
            </a:r>
            <a:endParaRPr>
              <a:solidFill>
                <a:srgbClr val="FF0000"/>
              </a:solidFill>
            </a:endParaRPr>
          </a:p>
        </p:txBody>
      </p:sp>
      <p:pic>
        <p:nvPicPr>
          <p:cNvPr id="196" name="Google Shape;196;p26"/>
          <p:cNvPicPr preferRelativeResize="0">
            <a:picLocks noGrp="1"/>
          </p:cNvPicPr>
          <p:nvPr>
            <p:ph type="body" idx="1"/>
          </p:nvPr>
        </p:nvPicPr>
        <p:blipFill rotWithShape="1">
          <a:blip r:embed="rId3">
            <a:alphaModFix/>
          </a:blip>
          <a:srcRect/>
          <a:stretch/>
        </p:blipFill>
        <p:spPr>
          <a:xfrm>
            <a:off x="1720645" y="2674374"/>
            <a:ext cx="7728156" cy="37103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7" name="Google Shape;197;p26"/>
          <p:cNvPicPr preferRelativeResize="0"/>
          <p:nvPr/>
        </p:nvPicPr>
        <p:blipFill rotWithShape="1">
          <a:blip r:embed="rId4">
            <a:alphaModFix/>
          </a:blip>
          <a:srcRect/>
          <a:stretch/>
        </p:blipFill>
        <p:spPr>
          <a:xfrm>
            <a:off x="10343536" y="137086"/>
            <a:ext cx="1543664" cy="1141108"/>
          </a:xfrm>
          <a:prstGeom prst="rect">
            <a:avLst/>
          </a:prstGeom>
          <a:noFill/>
          <a:ln>
            <a:noFill/>
          </a:ln>
        </p:spPr>
      </p:pic>
      <p:pic>
        <p:nvPicPr>
          <p:cNvPr id="198" name="Google Shape;198;p26"/>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876301" y="1386808"/>
            <a:ext cx="10515600" cy="11706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रस्सी के प्रकार</a:t>
            </a:r>
            <a:endParaRPr>
              <a:solidFill>
                <a:srgbClr val="FF0000"/>
              </a:solidFill>
            </a:endParaRPr>
          </a:p>
        </p:txBody>
      </p:sp>
      <p:pic>
        <p:nvPicPr>
          <p:cNvPr id="204" name="Google Shape;204;p27"/>
          <p:cNvPicPr preferRelativeResize="0">
            <a:picLocks noGrp="1"/>
          </p:cNvPicPr>
          <p:nvPr>
            <p:ph type="body" idx="1"/>
          </p:nvPr>
        </p:nvPicPr>
        <p:blipFill rotWithShape="1">
          <a:blip r:embed="rId3">
            <a:alphaModFix/>
          </a:blip>
          <a:srcRect/>
          <a:stretch/>
        </p:blipFill>
        <p:spPr>
          <a:xfrm>
            <a:off x="1315616" y="2821858"/>
            <a:ext cx="7987004" cy="351011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05" name="Google Shape;205;p27"/>
          <p:cNvPicPr preferRelativeResize="0"/>
          <p:nvPr/>
        </p:nvPicPr>
        <p:blipFill rotWithShape="1">
          <a:blip r:embed="rId4">
            <a:alphaModFix/>
          </a:blip>
          <a:srcRect/>
          <a:stretch/>
        </p:blipFill>
        <p:spPr>
          <a:xfrm>
            <a:off x="10323872" y="137086"/>
            <a:ext cx="1563328" cy="1170604"/>
          </a:xfrm>
          <a:prstGeom prst="rect">
            <a:avLst/>
          </a:prstGeom>
          <a:noFill/>
          <a:ln>
            <a:noFill/>
          </a:ln>
        </p:spPr>
      </p:pic>
      <p:pic>
        <p:nvPicPr>
          <p:cNvPr id="206" name="Google Shape;206;p27"/>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title"/>
          </p:nvPr>
        </p:nvSpPr>
        <p:spPr>
          <a:xfrm>
            <a:off x="838200" y="1425112"/>
            <a:ext cx="10515600" cy="12295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रस्सी के प्रकार</a:t>
            </a:r>
            <a:endParaRPr b="1">
              <a:solidFill>
                <a:srgbClr val="FF0000"/>
              </a:solidFill>
            </a:endParaRPr>
          </a:p>
        </p:txBody>
      </p:sp>
      <p:pic>
        <p:nvPicPr>
          <p:cNvPr id="212" name="Google Shape;212;p28"/>
          <p:cNvPicPr preferRelativeResize="0">
            <a:picLocks noGrp="1"/>
          </p:cNvPicPr>
          <p:nvPr>
            <p:ph type="body" idx="1"/>
          </p:nvPr>
        </p:nvPicPr>
        <p:blipFill rotWithShape="1">
          <a:blip r:embed="rId3">
            <a:alphaModFix/>
          </a:blip>
          <a:srcRect/>
          <a:stretch/>
        </p:blipFill>
        <p:spPr>
          <a:xfrm>
            <a:off x="2254279" y="3572287"/>
            <a:ext cx="8593393" cy="314862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3" name="Google Shape;213;p28"/>
          <p:cNvPicPr preferRelativeResize="0"/>
          <p:nvPr/>
        </p:nvPicPr>
        <p:blipFill rotWithShape="1">
          <a:blip r:embed="rId4">
            <a:alphaModFix/>
          </a:blip>
          <a:srcRect/>
          <a:stretch/>
        </p:blipFill>
        <p:spPr>
          <a:xfrm>
            <a:off x="10382866" y="137086"/>
            <a:ext cx="1504334" cy="1229598"/>
          </a:xfrm>
          <a:prstGeom prst="rect">
            <a:avLst/>
          </a:prstGeom>
          <a:noFill/>
          <a:ln>
            <a:noFill/>
          </a:ln>
        </p:spPr>
      </p:pic>
      <p:pic>
        <p:nvPicPr>
          <p:cNvPr id="214" name="Google Shape;214;p28"/>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838200" y="1465005"/>
            <a:ext cx="10515600" cy="13076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ct val="100000"/>
              <a:buFont typeface="Calibri"/>
              <a:buNone/>
            </a:pPr>
            <a:r>
              <a:rPr lang="hi-IN">
                <a:solidFill>
                  <a:srgbClr val="FF0000"/>
                </a:solidFill>
              </a:rPr>
              <a:t>रस्सी के प्रकार</a:t>
            </a:r>
            <a:br>
              <a:rPr lang="hi-IN" b="1">
                <a:solidFill>
                  <a:srgbClr val="FF0000"/>
                </a:solidFill>
              </a:rPr>
            </a:br>
            <a:r>
              <a:rPr lang="hi-IN">
                <a:solidFill>
                  <a:srgbClr val="FF0000"/>
                </a:solidFill>
              </a:rPr>
              <a:t> </a:t>
            </a:r>
            <a:endParaRPr>
              <a:solidFill>
                <a:srgbClr val="FF0000"/>
              </a:solidFill>
            </a:endParaRPr>
          </a:p>
        </p:txBody>
      </p:sp>
      <p:pic>
        <p:nvPicPr>
          <p:cNvPr id="220" name="Google Shape;220;p29"/>
          <p:cNvPicPr preferRelativeResize="0">
            <a:picLocks noGrp="1"/>
          </p:cNvPicPr>
          <p:nvPr>
            <p:ph type="body" idx="1"/>
          </p:nvPr>
        </p:nvPicPr>
        <p:blipFill rotWithShape="1">
          <a:blip r:embed="rId3">
            <a:alphaModFix/>
          </a:blip>
          <a:srcRect/>
          <a:stretch/>
        </p:blipFill>
        <p:spPr>
          <a:xfrm>
            <a:off x="914400" y="2871018"/>
            <a:ext cx="7744409" cy="3259193"/>
          </a:xfrm>
          <a:prstGeom prst="rect">
            <a:avLst/>
          </a:prstGeom>
          <a:noFill/>
          <a:ln>
            <a:noFill/>
          </a:ln>
        </p:spPr>
      </p:pic>
      <p:pic>
        <p:nvPicPr>
          <p:cNvPr id="221" name="Google Shape;221;p29"/>
          <p:cNvPicPr preferRelativeResize="0"/>
          <p:nvPr/>
        </p:nvPicPr>
        <p:blipFill rotWithShape="1">
          <a:blip r:embed="rId4">
            <a:alphaModFix/>
          </a:blip>
          <a:srcRect/>
          <a:stretch/>
        </p:blipFill>
        <p:spPr>
          <a:xfrm>
            <a:off x="10264878" y="137086"/>
            <a:ext cx="1622322" cy="1121443"/>
          </a:xfrm>
          <a:prstGeom prst="rect">
            <a:avLst/>
          </a:prstGeom>
          <a:noFill/>
          <a:ln>
            <a:noFill/>
          </a:ln>
        </p:spPr>
      </p:pic>
      <p:pic>
        <p:nvPicPr>
          <p:cNvPr id="222" name="Google Shape;222;p29"/>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838200" y="1759974"/>
            <a:ext cx="10515600" cy="11503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रस्सी के प्रकार</a:t>
            </a:r>
            <a:endParaRPr>
              <a:solidFill>
                <a:srgbClr val="FF0000"/>
              </a:solidFill>
            </a:endParaRPr>
          </a:p>
        </p:txBody>
      </p:sp>
      <p:pic>
        <p:nvPicPr>
          <p:cNvPr id="228" name="Google Shape;228;p30"/>
          <p:cNvPicPr preferRelativeResize="0">
            <a:picLocks noGrp="1"/>
          </p:cNvPicPr>
          <p:nvPr>
            <p:ph type="body" idx="1"/>
          </p:nvPr>
        </p:nvPicPr>
        <p:blipFill rotWithShape="1">
          <a:blip r:embed="rId3">
            <a:alphaModFix/>
          </a:blip>
          <a:srcRect/>
          <a:stretch/>
        </p:blipFill>
        <p:spPr>
          <a:xfrm>
            <a:off x="1091381" y="2821858"/>
            <a:ext cx="7521677" cy="356910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29" name="Google Shape;229;p30"/>
          <p:cNvPicPr preferRelativeResize="0"/>
          <p:nvPr/>
        </p:nvPicPr>
        <p:blipFill rotWithShape="1">
          <a:blip r:embed="rId4">
            <a:alphaModFix/>
          </a:blip>
          <a:srcRect/>
          <a:stretch/>
        </p:blipFill>
        <p:spPr>
          <a:xfrm>
            <a:off x="10468946" y="137086"/>
            <a:ext cx="1418253" cy="985277"/>
          </a:xfrm>
          <a:prstGeom prst="rect">
            <a:avLst/>
          </a:prstGeom>
          <a:noFill/>
          <a:ln>
            <a:noFill/>
          </a:ln>
        </p:spPr>
      </p:pic>
      <p:pic>
        <p:nvPicPr>
          <p:cNvPr id="230" name="Google Shape;230;p30"/>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952501" y="1365199"/>
            <a:ext cx="10515600" cy="13371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रस्सी के प्रकार</a:t>
            </a:r>
            <a:br>
              <a:rPr lang="hi-IN" b="1">
                <a:solidFill>
                  <a:srgbClr val="FF0000"/>
                </a:solidFill>
              </a:rPr>
            </a:br>
            <a:r>
              <a:rPr lang="hi-IN">
                <a:solidFill>
                  <a:srgbClr val="FF0000"/>
                </a:solidFill>
              </a:rPr>
              <a:t> </a:t>
            </a:r>
            <a:endParaRPr>
              <a:solidFill>
                <a:srgbClr val="FF0000"/>
              </a:solidFill>
            </a:endParaRPr>
          </a:p>
        </p:txBody>
      </p:sp>
      <p:pic>
        <p:nvPicPr>
          <p:cNvPr id="236" name="Google Shape;236;p31"/>
          <p:cNvPicPr preferRelativeResize="0">
            <a:picLocks noGrp="1"/>
          </p:cNvPicPr>
          <p:nvPr>
            <p:ph type="body" idx="1"/>
          </p:nvPr>
        </p:nvPicPr>
        <p:blipFill rotWithShape="1">
          <a:blip r:embed="rId3">
            <a:alphaModFix/>
          </a:blip>
          <a:srcRect/>
          <a:stretch/>
        </p:blipFill>
        <p:spPr>
          <a:xfrm>
            <a:off x="1600201" y="2566219"/>
            <a:ext cx="6559773" cy="374312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7" name="Google Shape;237;p31"/>
          <p:cNvPicPr preferRelativeResize="0"/>
          <p:nvPr/>
        </p:nvPicPr>
        <p:blipFill rotWithShape="1">
          <a:blip r:embed="rId4">
            <a:alphaModFix/>
          </a:blip>
          <a:srcRect/>
          <a:stretch/>
        </p:blipFill>
        <p:spPr>
          <a:xfrm>
            <a:off x="10468946" y="137086"/>
            <a:ext cx="1418253" cy="1121443"/>
          </a:xfrm>
          <a:prstGeom prst="rect">
            <a:avLst/>
          </a:prstGeom>
          <a:noFill/>
          <a:ln>
            <a:noFill/>
          </a:ln>
        </p:spPr>
      </p:pic>
      <p:pic>
        <p:nvPicPr>
          <p:cNvPr id="238" name="Google Shape;238;p31"/>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38200" y="1325304"/>
            <a:ext cx="10515600" cy="9852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ct val="100000"/>
              <a:buFont typeface="Calibri"/>
              <a:buNone/>
            </a:pPr>
            <a:r>
              <a:rPr lang="hi-IN" sz="3600" b="1">
                <a:solidFill>
                  <a:srgbClr val="FF0000"/>
                </a:solidFill>
              </a:rPr>
              <a:t>पाठ खत्म होने के बाद आप निम्न के बारे में जान पाएंगे :-</a:t>
            </a:r>
            <a:endParaRPr sz="3600" b="1">
              <a:solidFill>
                <a:srgbClr val="FF0000"/>
              </a:solidFill>
            </a:endParaRPr>
          </a:p>
        </p:txBody>
      </p:sp>
      <p:sp>
        <p:nvSpPr>
          <p:cNvPr id="96" name="Google Shape;96;p14"/>
          <p:cNvSpPr txBox="1">
            <a:spLocks noGrp="1"/>
          </p:cNvSpPr>
          <p:nvPr>
            <p:ph type="body" idx="1"/>
          </p:nvPr>
        </p:nvSpPr>
        <p:spPr>
          <a:xfrm>
            <a:off x="838200" y="2399071"/>
            <a:ext cx="10515600" cy="377789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hi-IN"/>
              <a:t>रोप / रस्सियों के परिचय के बारे में,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hi-IN"/>
              <a:t>रोप / रस्सियों की गाँठो के 11 प्रकार के बारे में,</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hi-IN"/>
              <a:t>रस्सियों का प्रैक्टिकल और उसका डेमोस्ट्रेशनI  </a:t>
            </a:r>
            <a:endParaRPr/>
          </a:p>
        </p:txBody>
      </p:sp>
      <p:pic>
        <p:nvPicPr>
          <p:cNvPr id="97" name="Google Shape;97;p14"/>
          <p:cNvPicPr preferRelativeResize="0"/>
          <p:nvPr/>
        </p:nvPicPr>
        <p:blipFill rotWithShape="1">
          <a:blip r:embed="rId3">
            <a:alphaModFix/>
          </a:blip>
          <a:srcRect/>
          <a:stretch/>
        </p:blipFill>
        <p:spPr>
          <a:xfrm>
            <a:off x="10468946" y="137086"/>
            <a:ext cx="1418253" cy="985277"/>
          </a:xfrm>
          <a:prstGeom prst="rect">
            <a:avLst/>
          </a:prstGeom>
          <a:noFill/>
          <a:ln>
            <a:noFill/>
          </a:ln>
        </p:spPr>
      </p:pic>
      <p:pic>
        <p:nvPicPr>
          <p:cNvPr id="98" name="Google Shape;98;p14"/>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2"/>
          <p:cNvSpPr txBox="1">
            <a:spLocks noGrp="1"/>
          </p:cNvSpPr>
          <p:nvPr>
            <p:ph type="title"/>
          </p:nvPr>
        </p:nvSpPr>
        <p:spPr>
          <a:xfrm>
            <a:off x="838200" y="1759973"/>
            <a:ext cx="10515600" cy="65876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0000"/>
              </a:buClr>
              <a:buSzPct val="100000"/>
              <a:buFont typeface="Calibri"/>
              <a:buNone/>
            </a:pPr>
            <a:r>
              <a:rPr lang="hi-IN">
                <a:solidFill>
                  <a:srgbClr val="FF0000"/>
                </a:solidFill>
              </a:rPr>
              <a:t>रस्सी के प्रकार</a:t>
            </a:r>
            <a:endParaRPr>
              <a:solidFill>
                <a:srgbClr val="FF0000"/>
              </a:solidFill>
            </a:endParaRPr>
          </a:p>
        </p:txBody>
      </p:sp>
      <p:pic>
        <p:nvPicPr>
          <p:cNvPr id="244" name="Google Shape;244;p32"/>
          <p:cNvPicPr preferRelativeResize="0">
            <a:picLocks noGrp="1"/>
          </p:cNvPicPr>
          <p:nvPr>
            <p:ph type="body" idx="1"/>
          </p:nvPr>
        </p:nvPicPr>
        <p:blipFill rotWithShape="1">
          <a:blip r:embed="rId3">
            <a:alphaModFix/>
          </a:blip>
          <a:srcRect/>
          <a:stretch/>
        </p:blipFill>
        <p:spPr>
          <a:xfrm>
            <a:off x="954531" y="2821858"/>
            <a:ext cx="7436498" cy="34707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5" name="Google Shape;245;p32"/>
          <p:cNvPicPr preferRelativeResize="0"/>
          <p:nvPr/>
        </p:nvPicPr>
        <p:blipFill rotWithShape="1">
          <a:blip r:embed="rId4">
            <a:alphaModFix/>
          </a:blip>
          <a:srcRect/>
          <a:stretch/>
        </p:blipFill>
        <p:spPr>
          <a:xfrm>
            <a:off x="10468946" y="137086"/>
            <a:ext cx="1418253" cy="1325563"/>
          </a:xfrm>
          <a:prstGeom prst="rect">
            <a:avLst/>
          </a:prstGeom>
          <a:noFill/>
          <a:ln>
            <a:noFill/>
          </a:ln>
        </p:spPr>
      </p:pic>
      <p:pic>
        <p:nvPicPr>
          <p:cNvPr id="246" name="Google Shape;246;p32"/>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3"/>
          <p:cNvSpPr txBox="1">
            <a:spLocks noGrp="1"/>
          </p:cNvSpPr>
          <p:nvPr>
            <p:ph type="title"/>
          </p:nvPr>
        </p:nvSpPr>
        <p:spPr>
          <a:xfrm>
            <a:off x="838200" y="1750142"/>
            <a:ext cx="10515600" cy="10472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252" name="Google Shape;252;p33"/>
          <p:cNvSpPr txBox="1">
            <a:spLocks noGrp="1"/>
          </p:cNvSpPr>
          <p:nvPr>
            <p:ph type="body" idx="1"/>
          </p:nvPr>
        </p:nvSpPr>
        <p:spPr>
          <a:xfrm>
            <a:off x="838200" y="3106993"/>
            <a:ext cx="10515600" cy="30699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a:solidFill>
                  <a:srgbClr val="FF0000"/>
                </a:solidFill>
              </a:rPr>
              <a:t>Thumb knots ( अंगूठे की गाँठ )</a:t>
            </a:r>
            <a:r>
              <a:rPr lang="hi-IN"/>
              <a:t> –अंगूठे की गाँठ -</a:t>
            </a:r>
            <a:endParaRPr/>
          </a:p>
          <a:p>
            <a:pPr marL="228600" lvl="0" indent="-228600" algn="l" rtl="0">
              <a:lnSpc>
                <a:spcPct val="90000"/>
              </a:lnSpc>
              <a:spcBef>
                <a:spcPts val="1000"/>
              </a:spcBef>
              <a:spcAft>
                <a:spcPts val="0"/>
              </a:spcAft>
              <a:buClr>
                <a:schemeClr val="dk1"/>
              </a:buClr>
              <a:buSzPts val="2800"/>
              <a:buChar char="•"/>
            </a:pPr>
            <a:r>
              <a:rPr lang="hi-IN"/>
              <a:t>रस्सी के सिरे पर बाँधने पर यह रस्सी को उखड़ने से बचाने, अस्थायी उपाय के रूप में या उसे पुली ब्लॉक से गुजरने से रोकने के लिए उपयोगी होती है I</a:t>
            </a:r>
            <a:endParaRPr/>
          </a:p>
        </p:txBody>
      </p:sp>
      <p:pic>
        <p:nvPicPr>
          <p:cNvPr id="253" name="Google Shape;253;p33"/>
          <p:cNvPicPr preferRelativeResize="0"/>
          <p:nvPr/>
        </p:nvPicPr>
        <p:blipFill rotWithShape="1">
          <a:blip r:embed="rId3">
            <a:alphaModFix/>
          </a:blip>
          <a:srcRect/>
          <a:stretch/>
        </p:blipFill>
        <p:spPr>
          <a:xfrm>
            <a:off x="10468946" y="137086"/>
            <a:ext cx="1418253" cy="1325563"/>
          </a:xfrm>
          <a:prstGeom prst="rect">
            <a:avLst/>
          </a:prstGeom>
          <a:noFill/>
          <a:ln>
            <a:noFill/>
          </a:ln>
        </p:spPr>
      </p:pic>
      <p:pic>
        <p:nvPicPr>
          <p:cNvPr id="254" name="Google Shape;254;p33" descr="thumb knot"/>
          <p:cNvPicPr preferRelativeResize="0"/>
          <p:nvPr/>
        </p:nvPicPr>
        <p:blipFill rotWithShape="1">
          <a:blip r:embed="rId4">
            <a:alphaModFix/>
          </a:blip>
          <a:srcRect/>
          <a:stretch/>
        </p:blipFill>
        <p:spPr>
          <a:xfrm>
            <a:off x="3464515" y="4648200"/>
            <a:ext cx="4532671" cy="2209800"/>
          </a:xfrm>
          <a:prstGeom prst="rect">
            <a:avLst/>
          </a:prstGeom>
          <a:noFill/>
          <a:ln>
            <a:noFill/>
          </a:ln>
        </p:spPr>
      </p:pic>
      <p:pic>
        <p:nvPicPr>
          <p:cNvPr id="255" name="Google Shape;255;p33"/>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838200" y="1612489"/>
            <a:ext cx="10515600" cy="11012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261" name="Google Shape;261;p34"/>
          <p:cNvSpPr txBox="1">
            <a:spLocks noGrp="1"/>
          </p:cNvSpPr>
          <p:nvPr>
            <p:ph type="body" idx="1"/>
          </p:nvPr>
        </p:nvSpPr>
        <p:spPr>
          <a:xfrm>
            <a:off x="838200" y="2713703"/>
            <a:ext cx="10515600" cy="346326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a:solidFill>
                  <a:srgbClr val="FF0000"/>
                </a:solidFill>
              </a:rPr>
              <a:t>Figure of eight knot –</a:t>
            </a:r>
            <a:r>
              <a:rPr lang="hi-IN" b="1"/>
              <a:t>  </a:t>
            </a:r>
            <a:endParaRPr b="1"/>
          </a:p>
          <a:p>
            <a:pPr marL="0" lvl="0" indent="0" algn="l" rtl="0">
              <a:lnSpc>
                <a:spcPct val="90000"/>
              </a:lnSpc>
              <a:spcBef>
                <a:spcPts val="1000"/>
              </a:spcBef>
              <a:spcAft>
                <a:spcPts val="0"/>
              </a:spcAft>
              <a:buClr>
                <a:schemeClr val="dk1"/>
              </a:buClr>
              <a:buSzPts val="2800"/>
              <a:buNone/>
            </a:pPr>
            <a:r>
              <a:rPr lang="hi-IN" b="1"/>
              <a:t>आठ की आकृति वाली गांठें </a:t>
            </a:r>
            <a:r>
              <a:rPr lang="hi-IN"/>
              <a:t>-</a:t>
            </a:r>
            <a:endParaRPr/>
          </a:p>
          <a:p>
            <a:pPr marL="0" lvl="0" indent="0" algn="l" rtl="0">
              <a:lnSpc>
                <a:spcPct val="90000"/>
              </a:lnSpc>
              <a:spcBef>
                <a:spcPts val="1000"/>
              </a:spcBef>
              <a:spcAft>
                <a:spcPts val="0"/>
              </a:spcAft>
              <a:buClr>
                <a:schemeClr val="dk1"/>
              </a:buClr>
              <a:buSzPts val="2800"/>
              <a:buNone/>
            </a:pPr>
            <a:r>
              <a:rPr lang="hi-IN"/>
              <a:t>यह एक ऊपरी और एक निचली गांठ को एक-दूसरे पर ओवरलैप करके बनाई जाती है, जिसका ढीला सिरा लूप से होकर गुजरता है। जब इसे कसकर बांधा जाता है, तो यह आठ की आकृति जैसी दिखती है।</a:t>
            </a:r>
            <a:endParaRPr/>
          </a:p>
        </p:txBody>
      </p:sp>
      <p:pic>
        <p:nvPicPr>
          <p:cNvPr id="262" name="Google Shape;262;p34" descr="Simple Figure Eight Knot"/>
          <p:cNvPicPr preferRelativeResize="0"/>
          <p:nvPr/>
        </p:nvPicPr>
        <p:blipFill rotWithShape="1">
          <a:blip r:embed="rId3">
            <a:alphaModFix/>
          </a:blip>
          <a:srcRect/>
          <a:stretch/>
        </p:blipFill>
        <p:spPr>
          <a:xfrm>
            <a:off x="5683045" y="5093109"/>
            <a:ext cx="4468455" cy="15829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63" name="Google Shape;263;p34"/>
          <p:cNvPicPr preferRelativeResize="0"/>
          <p:nvPr/>
        </p:nvPicPr>
        <p:blipFill rotWithShape="1">
          <a:blip r:embed="rId4">
            <a:alphaModFix/>
          </a:blip>
          <a:srcRect/>
          <a:stretch/>
        </p:blipFill>
        <p:spPr>
          <a:xfrm>
            <a:off x="10468946" y="137086"/>
            <a:ext cx="1418253" cy="1189399"/>
          </a:xfrm>
          <a:prstGeom prst="rect">
            <a:avLst/>
          </a:prstGeom>
          <a:noFill/>
          <a:ln>
            <a:noFill/>
          </a:ln>
        </p:spPr>
      </p:pic>
      <p:pic>
        <p:nvPicPr>
          <p:cNvPr id="264" name="Google Shape;264;p34"/>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838200" y="1641987"/>
            <a:ext cx="10515600" cy="10422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270" name="Google Shape;270;p35"/>
          <p:cNvSpPr txBox="1">
            <a:spLocks noGrp="1"/>
          </p:cNvSpPr>
          <p:nvPr>
            <p:ph type="body" idx="1"/>
          </p:nvPr>
        </p:nvSpPr>
        <p:spPr>
          <a:xfrm>
            <a:off x="838200" y="2821857"/>
            <a:ext cx="10515600" cy="335510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dirty="0">
                <a:solidFill>
                  <a:srgbClr val="FF0000"/>
                </a:solidFill>
              </a:rPr>
              <a:t>Half hitch (</a:t>
            </a:r>
            <a:r>
              <a:rPr lang="en-IN" b="1" dirty="0" err="1">
                <a:solidFill>
                  <a:srgbClr val="FF0000"/>
                </a:solidFill>
                <a:latin typeface="Kruti Dev 010" pitchFamily="2" charset="0"/>
              </a:rPr>
              <a:t>gkQ</a:t>
            </a:r>
            <a:r>
              <a:rPr lang="en-IN" b="1" dirty="0">
                <a:solidFill>
                  <a:srgbClr val="FF0000"/>
                </a:solidFill>
                <a:latin typeface="Kruti Dev 010" pitchFamily="2" charset="0"/>
              </a:rPr>
              <a:t> </a:t>
            </a:r>
            <a:r>
              <a:rPr lang="en-IN" b="1" dirty="0" err="1">
                <a:solidFill>
                  <a:srgbClr val="FF0000"/>
                </a:solidFill>
                <a:latin typeface="Kruti Dev 010" pitchFamily="2" charset="0"/>
              </a:rPr>
              <a:t>fgp</a:t>
            </a:r>
            <a:r>
              <a:rPr lang="hi-IN" b="1" dirty="0">
                <a:solidFill>
                  <a:srgbClr val="FF0000"/>
                </a:solidFill>
              </a:rPr>
              <a:t> )</a:t>
            </a:r>
            <a:r>
              <a:rPr lang="hi-IN" dirty="0"/>
              <a:t> </a:t>
            </a:r>
            <a:endParaRPr dirty="0"/>
          </a:p>
          <a:p>
            <a:pPr marL="228600" lvl="0" indent="-228600" algn="l" rtl="0">
              <a:lnSpc>
                <a:spcPct val="90000"/>
              </a:lnSpc>
              <a:spcBef>
                <a:spcPts val="1000"/>
              </a:spcBef>
              <a:spcAft>
                <a:spcPts val="0"/>
              </a:spcAft>
              <a:buClr>
                <a:schemeClr val="dk1"/>
              </a:buClr>
              <a:buSzPts val="2800"/>
              <a:buChar char="•"/>
            </a:pPr>
            <a:r>
              <a:rPr lang="hi-IN" dirty="0"/>
              <a:t>यह रस्सी के छोटे सिरे को स्पर या किसी दूसरी रस्सी के चारो ओर  खड़े हिस्से के नीचे से गुजारकर बनाया जाता है ताकि खींचने पर रस्सी का एक हिस्सा दुसरे हिस्से से जुड़ जाए इस तरह से लकड़ी को आसानी से बाँधा जा सकता है और यह लकड़ी के गांठ बांधने की शुरुआत  भी है I </a:t>
            </a:r>
            <a:endParaRPr dirty="0"/>
          </a:p>
        </p:txBody>
      </p:sp>
      <p:pic>
        <p:nvPicPr>
          <p:cNvPr id="271" name="Google Shape;271;p35"/>
          <p:cNvPicPr preferRelativeResize="0"/>
          <p:nvPr/>
        </p:nvPicPr>
        <p:blipFill rotWithShape="1">
          <a:blip r:embed="rId3">
            <a:alphaModFix/>
          </a:blip>
          <a:srcRect/>
          <a:stretch/>
        </p:blipFill>
        <p:spPr>
          <a:xfrm>
            <a:off x="6331974" y="5201265"/>
            <a:ext cx="4406522" cy="15534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72" name="Google Shape;272;p35"/>
          <p:cNvPicPr preferRelativeResize="0"/>
          <p:nvPr/>
        </p:nvPicPr>
        <p:blipFill rotWithShape="1">
          <a:blip r:embed="rId4">
            <a:alphaModFix/>
          </a:blip>
          <a:srcRect/>
          <a:stretch/>
        </p:blipFill>
        <p:spPr>
          <a:xfrm>
            <a:off x="10468946" y="137086"/>
            <a:ext cx="1418253" cy="1249262"/>
          </a:xfrm>
          <a:prstGeom prst="rect">
            <a:avLst/>
          </a:prstGeom>
          <a:noFill/>
          <a:ln>
            <a:noFill/>
          </a:ln>
        </p:spPr>
      </p:pic>
      <p:pic>
        <p:nvPicPr>
          <p:cNvPr id="273" name="Google Shape;273;p35"/>
          <p:cNvPicPr preferRelativeResize="0"/>
          <p:nvPr/>
        </p:nvPicPr>
        <p:blipFill rotWithShape="1">
          <a:blip r:embed="rId5">
            <a:alphaModFix/>
          </a:blip>
          <a:srcRect/>
          <a:stretch/>
        </p:blipFill>
        <p:spPr>
          <a:xfrm>
            <a:off x="304800" y="137085"/>
            <a:ext cx="1418253" cy="9852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838200" y="14231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279" name="Google Shape;279;p36"/>
          <p:cNvSpPr txBox="1">
            <a:spLocks noGrp="1"/>
          </p:cNvSpPr>
          <p:nvPr>
            <p:ph type="body" idx="1"/>
          </p:nvPr>
        </p:nvSpPr>
        <p:spPr>
          <a:xfrm>
            <a:off x="838200" y="2762865"/>
            <a:ext cx="10515600" cy="39580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a:solidFill>
                  <a:srgbClr val="FF0000"/>
                </a:solidFill>
              </a:rPr>
              <a:t>Reef knot – रीफ नोट्स </a:t>
            </a:r>
            <a:endParaRPr b="1">
              <a:solidFill>
                <a:srgbClr val="FF0000"/>
              </a:solidFill>
            </a:endParaRPr>
          </a:p>
          <a:p>
            <a:pPr marL="228600" lvl="0" indent="-228600" algn="l" rtl="0">
              <a:lnSpc>
                <a:spcPct val="90000"/>
              </a:lnSpc>
              <a:spcBef>
                <a:spcPts val="1000"/>
              </a:spcBef>
              <a:spcAft>
                <a:spcPts val="0"/>
              </a:spcAft>
              <a:buClr>
                <a:schemeClr val="dk1"/>
              </a:buClr>
              <a:buSzPts val="2800"/>
              <a:buChar char="•"/>
            </a:pPr>
            <a:r>
              <a:rPr lang="hi-IN"/>
              <a:t> दो समानं आकार की दो रस्सियों को जोड़ने के लिए काम में आता है और देनिक जीवन में भी बहुत काम आता है I</a:t>
            </a:r>
            <a:endParaRPr/>
          </a:p>
          <a:p>
            <a:pPr marL="228600" lvl="0" indent="-228600" algn="l" rtl="0">
              <a:lnSpc>
                <a:spcPct val="90000"/>
              </a:lnSpc>
              <a:spcBef>
                <a:spcPts val="1000"/>
              </a:spcBef>
              <a:spcAft>
                <a:spcPts val="0"/>
              </a:spcAft>
              <a:buClr>
                <a:schemeClr val="dk1"/>
              </a:buClr>
              <a:buSzPts val="2800"/>
              <a:buChar char="•"/>
            </a:pPr>
            <a:r>
              <a:rPr lang="hi-IN"/>
              <a:t>इसका सब से अच्छा उपयोग दो समान आकर की सुखी रसियो को एक साथ जोड़ने के लिए किया जाता है जब खिंचाव स्थिर अवस्था में हो I </a:t>
            </a:r>
            <a:endParaRPr/>
          </a:p>
        </p:txBody>
      </p:sp>
      <p:pic>
        <p:nvPicPr>
          <p:cNvPr id="280" name="Google Shape;280;p36" descr="Reef-Knot"/>
          <p:cNvPicPr preferRelativeResize="0"/>
          <p:nvPr/>
        </p:nvPicPr>
        <p:blipFill rotWithShape="1">
          <a:blip r:embed="rId3">
            <a:alphaModFix/>
          </a:blip>
          <a:srcRect/>
          <a:stretch/>
        </p:blipFill>
        <p:spPr>
          <a:xfrm>
            <a:off x="6225664" y="5211097"/>
            <a:ext cx="3467100" cy="1524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81" name="Google Shape;281;p36"/>
          <p:cNvPicPr preferRelativeResize="0"/>
          <p:nvPr/>
        </p:nvPicPr>
        <p:blipFill rotWithShape="1">
          <a:blip r:embed="rId4">
            <a:alphaModFix/>
          </a:blip>
          <a:srcRect/>
          <a:stretch/>
        </p:blipFill>
        <p:spPr>
          <a:xfrm>
            <a:off x="10591799" y="137086"/>
            <a:ext cx="1295400" cy="1325563"/>
          </a:xfrm>
          <a:prstGeom prst="rect">
            <a:avLst/>
          </a:prstGeom>
          <a:noFill/>
          <a:ln>
            <a:noFill/>
          </a:ln>
        </p:spPr>
      </p:pic>
      <p:pic>
        <p:nvPicPr>
          <p:cNvPr id="282" name="Google Shape;282;p36"/>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288" name="Google Shape;288;p37"/>
          <p:cNvSpPr txBox="1">
            <a:spLocks noGrp="1"/>
          </p:cNvSpPr>
          <p:nvPr>
            <p:ph type="body" idx="1"/>
          </p:nvPr>
        </p:nvSpPr>
        <p:spPr>
          <a:xfrm>
            <a:off x="838200" y="1825625"/>
            <a:ext cx="10515600" cy="49094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a:solidFill>
                  <a:srgbClr val="FF0000"/>
                </a:solidFill>
              </a:rPr>
              <a:t>Clove hitch खुठा गाँठ –</a:t>
            </a:r>
            <a:r>
              <a:rPr lang="hi-IN" b="1"/>
              <a:t> </a:t>
            </a:r>
            <a:endParaRPr/>
          </a:p>
          <a:p>
            <a:pPr marL="228600" lvl="0" indent="-228600" algn="l" rtl="0">
              <a:lnSpc>
                <a:spcPct val="90000"/>
              </a:lnSpc>
              <a:spcBef>
                <a:spcPts val="1000"/>
              </a:spcBef>
              <a:spcAft>
                <a:spcPts val="0"/>
              </a:spcAft>
              <a:buClr>
                <a:schemeClr val="dk1"/>
              </a:buClr>
              <a:buSzPts val="2800"/>
              <a:buChar char="•"/>
            </a:pPr>
            <a:r>
              <a:rPr lang="hi-IN"/>
              <a:t>यह hitch  रस्सी के बीच में दो लूप बनाकर बनाई जाती है,</a:t>
            </a:r>
            <a:endParaRPr/>
          </a:p>
          <a:p>
            <a:pPr marL="228600" lvl="0" indent="-228600" algn="l" rtl="0">
              <a:lnSpc>
                <a:spcPct val="90000"/>
              </a:lnSpc>
              <a:spcBef>
                <a:spcPts val="1000"/>
              </a:spcBef>
              <a:spcAft>
                <a:spcPts val="0"/>
              </a:spcAft>
              <a:buClr>
                <a:schemeClr val="dk1"/>
              </a:buClr>
              <a:buSzPts val="2800"/>
              <a:buChar char="•"/>
            </a:pPr>
            <a:r>
              <a:rPr lang="hi-IN"/>
              <a:t>एक बाए हाथ में और दुसरा दाए हाथ में, दोनों एक दुसरे की विपरीत दिशा में,</a:t>
            </a:r>
            <a:endParaRPr/>
          </a:p>
          <a:p>
            <a:pPr marL="228600" lvl="0" indent="-228600" algn="l" rtl="0">
              <a:lnSpc>
                <a:spcPct val="90000"/>
              </a:lnSpc>
              <a:spcBef>
                <a:spcPts val="1000"/>
              </a:spcBef>
              <a:spcAft>
                <a:spcPts val="0"/>
              </a:spcAft>
              <a:buClr>
                <a:schemeClr val="dk1"/>
              </a:buClr>
              <a:buSzPts val="2800"/>
              <a:buChar char="•"/>
            </a:pPr>
            <a:r>
              <a:rPr lang="hi-IN"/>
              <a:t>फिर दाए हाथ वाले लूप को स्पर के सामने से डालकर कस दिया जाता है I </a:t>
            </a:r>
            <a:endParaRPr/>
          </a:p>
          <a:p>
            <a:pPr marL="228600" lvl="0" indent="-228600" algn="l" rtl="0">
              <a:lnSpc>
                <a:spcPct val="90000"/>
              </a:lnSpc>
              <a:spcBef>
                <a:spcPts val="1000"/>
              </a:spcBef>
              <a:spcAft>
                <a:spcPts val="0"/>
              </a:spcAft>
              <a:buClr>
                <a:schemeClr val="dk1"/>
              </a:buClr>
              <a:buSzPts val="2800"/>
              <a:buChar char="•"/>
            </a:pPr>
            <a:r>
              <a:rPr lang="hi-IN"/>
              <a:t>यह बेलनाकार वस्तु ,पेड़, पाइप आदि को जोड़ने के लिए उपयोग होती है I  </a:t>
            </a:r>
            <a:endParaRPr/>
          </a:p>
          <a:p>
            <a:pPr marL="228600" lvl="0" indent="-50800" algn="l" rtl="0">
              <a:lnSpc>
                <a:spcPct val="90000"/>
              </a:lnSpc>
              <a:spcBef>
                <a:spcPts val="1000"/>
              </a:spcBef>
              <a:spcAft>
                <a:spcPts val="0"/>
              </a:spcAft>
              <a:buClr>
                <a:schemeClr val="dk1"/>
              </a:buClr>
              <a:buSzPts val="2800"/>
              <a:buNone/>
            </a:pPr>
            <a:endParaRPr/>
          </a:p>
        </p:txBody>
      </p:sp>
      <p:pic>
        <p:nvPicPr>
          <p:cNvPr id="289" name="Google Shape;289;p37" descr="Clove_hitch1_thumb"/>
          <p:cNvPicPr preferRelativeResize="0"/>
          <p:nvPr/>
        </p:nvPicPr>
        <p:blipFill rotWithShape="1">
          <a:blip r:embed="rId3">
            <a:alphaModFix/>
          </a:blip>
          <a:srcRect/>
          <a:stretch/>
        </p:blipFill>
        <p:spPr>
          <a:xfrm>
            <a:off x="4562167" y="5143500"/>
            <a:ext cx="2369574" cy="144769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0" name="Google Shape;290;p37" descr="Clove_hitch2_thumb"/>
          <p:cNvPicPr preferRelativeResize="0"/>
          <p:nvPr/>
        </p:nvPicPr>
        <p:blipFill rotWithShape="1">
          <a:blip r:embed="rId4">
            <a:alphaModFix/>
          </a:blip>
          <a:srcRect/>
          <a:stretch/>
        </p:blipFill>
        <p:spPr>
          <a:xfrm>
            <a:off x="8224686" y="5143500"/>
            <a:ext cx="2133600" cy="144769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1" name="Google Shape;291;p37"/>
          <p:cNvPicPr preferRelativeResize="0"/>
          <p:nvPr/>
        </p:nvPicPr>
        <p:blipFill rotWithShape="1">
          <a:blip r:embed="rId5">
            <a:alphaModFix/>
          </a:blip>
          <a:srcRect/>
          <a:stretch/>
        </p:blipFill>
        <p:spPr>
          <a:xfrm>
            <a:off x="10264878" y="137086"/>
            <a:ext cx="1622322" cy="13255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8"/>
          <p:cNvSpPr txBox="1">
            <a:spLocks noGrp="1"/>
          </p:cNvSpPr>
          <p:nvPr>
            <p:ph type="title"/>
          </p:nvPr>
        </p:nvSpPr>
        <p:spPr>
          <a:xfrm>
            <a:off x="838200" y="1122363"/>
            <a:ext cx="10515600" cy="9852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298" name="Google Shape;298;p38"/>
          <p:cNvSpPr txBox="1">
            <a:spLocks noGrp="1"/>
          </p:cNvSpPr>
          <p:nvPr>
            <p:ph type="body" idx="1"/>
          </p:nvPr>
        </p:nvSpPr>
        <p:spPr>
          <a:xfrm>
            <a:off x="838200" y="2107639"/>
            <a:ext cx="10515600" cy="43852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a:solidFill>
                  <a:srgbClr val="FF0000"/>
                </a:solidFill>
              </a:rPr>
              <a:t>कुर्सी गांठ (Chair knot) - </a:t>
            </a:r>
            <a:endParaRPr/>
          </a:p>
          <a:p>
            <a:pPr marL="0" lvl="0" indent="0" algn="l" rtl="0">
              <a:lnSpc>
                <a:spcPct val="90000"/>
              </a:lnSpc>
              <a:spcBef>
                <a:spcPts val="1000"/>
              </a:spcBef>
              <a:spcAft>
                <a:spcPts val="0"/>
              </a:spcAft>
              <a:buClr>
                <a:schemeClr val="dk1"/>
              </a:buClr>
              <a:buSzPts val="2800"/>
              <a:buNone/>
            </a:pPr>
            <a:r>
              <a:rPr lang="hi-IN"/>
              <a:t>इसका उपयोग एक स्लिंग के रूप में किया जाता है जिससे  किसी व्यक्ति को आसानी से ऊंचाई से निचे उतारा जा सकता है I </a:t>
            </a:r>
            <a:endParaRPr/>
          </a:p>
          <a:p>
            <a:pPr marL="0" lvl="0" indent="0" algn="l" rtl="0">
              <a:lnSpc>
                <a:spcPct val="90000"/>
              </a:lnSpc>
              <a:spcBef>
                <a:spcPts val="1000"/>
              </a:spcBef>
              <a:spcAft>
                <a:spcPts val="0"/>
              </a:spcAft>
              <a:buClr>
                <a:schemeClr val="dk1"/>
              </a:buClr>
              <a:buSzPts val="2800"/>
              <a:buNone/>
            </a:pPr>
            <a:r>
              <a:rPr lang="hi-IN"/>
              <a:t>40 फिट की रस्सी के केंद्र मे हाफ हिच लगा के इस गांठ का उपयोग स्ट्रेचर स्लिंग के रूप में भी किया जा सकता है।    </a:t>
            </a:r>
            <a:endParaRPr/>
          </a:p>
          <a:p>
            <a:pPr marL="228600" lvl="0" indent="-50800" algn="l" rtl="0">
              <a:lnSpc>
                <a:spcPct val="90000"/>
              </a:lnSpc>
              <a:spcBef>
                <a:spcPts val="1000"/>
              </a:spcBef>
              <a:spcAft>
                <a:spcPts val="0"/>
              </a:spcAft>
              <a:buClr>
                <a:schemeClr val="dk1"/>
              </a:buClr>
              <a:buSzPts val="2800"/>
              <a:buNone/>
            </a:pPr>
            <a:endParaRPr/>
          </a:p>
        </p:txBody>
      </p:sp>
      <p:pic>
        <p:nvPicPr>
          <p:cNvPr id="299" name="Google Shape;299;p38" descr="handcuff2"/>
          <p:cNvPicPr preferRelativeResize="0"/>
          <p:nvPr/>
        </p:nvPicPr>
        <p:blipFill rotWithShape="1">
          <a:blip r:embed="rId3">
            <a:alphaModFix/>
          </a:blip>
          <a:srcRect/>
          <a:stretch/>
        </p:blipFill>
        <p:spPr>
          <a:xfrm>
            <a:off x="6076336" y="4523015"/>
            <a:ext cx="3990802" cy="19698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00" name="Google Shape;300;p38"/>
          <p:cNvPicPr preferRelativeResize="0"/>
          <p:nvPr/>
        </p:nvPicPr>
        <p:blipFill rotWithShape="1">
          <a:blip r:embed="rId4">
            <a:alphaModFix/>
          </a:blip>
          <a:srcRect/>
          <a:stretch/>
        </p:blipFill>
        <p:spPr>
          <a:xfrm>
            <a:off x="10333704" y="137086"/>
            <a:ext cx="1553496" cy="1325563"/>
          </a:xfrm>
          <a:prstGeom prst="rect">
            <a:avLst/>
          </a:prstGeom>
          <a:noFill/>
          <a:ln>
            <a:noFill/>
          </a:ln>
        </p:spPr>
      </p:pic>
      <p:pic>
        <p:nvPicPr>
          <p:cNvPr id="301" name="Google Shape;301;p38"/>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9"/>
          <p:cNvSpPr txBox="1">
            <a:spLocks noGrp="1"/>
          </p:cNvSpPr>
          <p:nvPr>
            <p:ph type="title"/>
          </p:nvPr>
        </p:nvSpPr>
        <p:spPr>
          <a:xfrm>
            <a:off x="838200" y="1268361"/>
            <a:ext cx="10515600" cy="16223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307" name="Google Shape;307;p39"/>
          <p:cNvSpPr txBox="1">
            <a:spLocks noGrp="1"/>
          </p:cNvSpPr>
          <p:nvPr>
            <p:ph type="body" idx="1"/>
          </p:nvPr>
        </p:nvSpPr>
        <p:spPr>
          <a:xfrm>
            <a:off x="838200" y="2547257"/>
            <a:ext cx="10515600" cy="362970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a:solidFill>
                  <a:srgbClr val="FF0000"/>
                </a:solidFill>
              </a:rPr>
              <a:t>ड्रॉ हिच (Draw Hitch)-</a:t>
            </a:r>
            <a:endParaRPr b="1">
              <a:solidFill>
                <a:srgbClr val="FF0000"/>
              </a:solidFill>
            </a:endParaRPr>
          </a:p>
          <a:p>
            <a:pPr marL="228600" lvl="0" indent="-228600" algn="l" rtl="0">
              <a:lnSpc>
                <a:spcPct val="90000"/>
              </a:lnSpc>
              <a:spcBef>
                <a:spcPts val="1000"/>
              </a:spcBef>
              <a:spcAft>
                <a:spcPts val="0"/>
              </a:spcAft>
              <a:buClr>
                <a:schemeClr val="dk1"/>
              </a:buClr>
              <a:buSzPts val="2800"/>
              <a:buChar char="•"/>
            </a:pPr>
            <a:r>
              <a:rPr lang="hi-IN"/>
              <a:t>यह खड़े हिस्से पर काफी दबाव डालती है ,फिर भी रस्सी के बचे सिरे को एक झटका देकर आसानी से इसे खोला जा सकता है I </a:t>
            </a:r>
            <a:endParaRPr/>
          </a:p>
          <a:p>
            <a:pPr marL="228600" lvl="0" indent="-228600" algn="l" rtl="0">
              <a:lnSpc>
                <a:spcPct val="90000"/>
              </a:lnSpc>
              <a:spcBef>
                <a:spcPts val="1000"/>
              </a:spcBef>
              <a:spcAft>
                <a:spcPts val="0"/>
              </a:spcAft>
              <a:buClr>
                <a:schemeClr val="dk1"/>
              </a:buClr>
              <a:buSzPts val="2800"/>
              <a:buChar char="•"/>
            </a:pPr>
            <a:r>
              <a:rPr lang="hi-IN"/>
              <a:t>इससे रस्सी को उन स्थानों से निकाला जा सकता है जहा गांठे नहीं पहुँच सकती है उन्हें हाथ से खोला जा सकता है I </a:t>
            </a:r>
            <a:endParaRPr/>
          </a:p>
          <a:p>
            <a:pPr marL="228600" lvl="0" indent="-50800" algn="l" rtl="0">
              <a:lnSpc>
                <a:spcPct val="90000"/>
              </a:lnSpc>
              <a:spcBef>
                <a:spcPts val="1000"/>
              </a:spcBef>
              <a:spcAft>
                <a:spcPts val="0"/>
              </a:spcAft>
              <a:buClr>
                <a:schemeClr val="dk1"/>
              </a:buClr>
              <a:buSzPts val="2800"/>
              <a:buNone/>
            </a:pPr>
            <a:endParaRPr/>
          </a:p>
        </p:txBody>
      </p:sp>
      <p:pic>
        <p:nvPicPr>
          <p:cNvPr id="308" name="Google Shape;308;p39" descr="Scan0200"/>
          <p:cNvPicPr preferRelativeResize="0"/>
          <p:nvPr/>
        </p:nvPicPr>
        <p:blipFill rotWithShape="1">
          <a:blip r:embed="rId3">
            <a:alphaModFix/>
          </a:blip>
          <a:srcRect/>
          <a:stretch/>
        </p:blipFill>
        <p:spPr>
          <a:xfrm>
            <a:off x="8131276" y="4837471"/>
            <a:ext cx="3372465" cy="17304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09" name="Google Shape;309;p39"/>
          <p:cNvPicPr preferRelativeResize="0"/>
          <p:nvPr/>
        </p:nvPicPr>
        <p:blipFill rotWithShape="1">
          <a:blip r:embed="rId4">
            <a:alphaModFix/>
          </a:blip>
          <a:srcRect/>
          <a:stretch/>
        </p:blipFill>
        <p:spPr>
          <a:xfrm>
            <a:off x="10468946" y="137086"/>
            <a:ext cx="1418253" cy="1131275"/>
          </a:xfrm>
          <a:prstGeom prst="rect">
            <a:avLst/>
          </a:prstGeom>
          <a:noFill/>
          <a:ln>
            <a:noFill/>
          </a:ln>
        </p:spPr>
      </p:pic>
      <p:pic>
        <p:nvPicPr>
          <p:cNvPr id="310" name="Google Shape;310;p39"/>
          <p:cNvPicPr preferRelativeResize="0"/>
          <p:nvPr/>
        </p:nvPicPr>
        <p:blipFill rotWithShape="1">
          <a:blip r:embed="rId5">
            <a:alphaModFix/>
          </a:blip>
          <a:srcRect/>
          <a:stretch/>
        </p:blipFill>
        <p:spPr>
          <a:xfrm>
            <a:off x="304801" y="137085"/>
            <a:ext cx="1295400" cy="9852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 गांठो के प्रकार -</a:t>
            </a:r>
            <a:endParaRPr>
              <a:solidFill>
                <a:srgbClr val="FF0000"/>
              </a:solidFill>
            </a:endParaRPr>
          </a:p>
        </p:txBody>
      </p:sp>
      <p:sp>
        <p:nvSpPr>
          <p:cNvPr id="316" name="Google Shape;316;p40"/>
          <p:cNvSpPr txBox="1">
            <a:spLocks noGrp="1"/>
          </p:cNvSpPr>
          <p:nvPr>
            <p:ph type="body" idx="1"/>
          </p:nvPr>
        </p:nvSpPr>
        <p:spPr>
          <a:xfrm>
            <a:off x="838200" y="1825625"/>
            <a:ext cx="10515600" cy="48603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hi-IN" b="1">
                <a:solidFill>
                  <a:srgbClr val="FF0000"/>
                </a:solidFill>
              </a:rPr>
              <a:t>बो लाइन (Bowline) –</a:t>
            </a:r>
            <a:endParaRPr/>
          </a:p>
          <a:p>
            <a:pPr marL="228600" lvl="0" indent="-228600" algn="l" rtl="0">
              <a:lnSpc>
                <a:spcPct val="90000"/>
              </a:lnSpc>
              <a:spcBef>
                <a:spcPts val="1000"/>
              </a:spcBef>
              <a:spcAft>
                <a:spcPts val="0"/>
              </a:spcAft>
              <a:buClr>
                <a:schemeClr val="dk1"/>
              </a:buClr>
              <a:buSzPts val="2800"/>
              <a:buChar char="•"/>
            </a:pPr>
            <a:r>
              <a:rPr lang="hi-IN"/>
              <a:t> बोलाइन नोट्स एक मजबूत फंदे वाला गाँठ है ,किसी को भी निचे या उपर उठाने में काम आता है और बहुत ही उपयोगी माना जाता है तथा इसका उपयोग सभी प्रकार के  ऑपरेशन में अस्थाई लूप्स बनाने में किया जा सकता है I  </a:t>
            </a:r>
            <a:endParaRPr/>
          </a:p>
        </p:txBody>
      </p:sp>
      <p:pic>
        <p:nvPicPr>
          <p:cNvPr id="317" name="Google Shape;317;p40" descr="Bowline1"/>
          <p:cNvPicPr preferRelativeResize="0"/>
          <p:nvPr/>
        </p:nvPicPr>
        <p:blipFill rotWithShape="1">
          <a:blip r:embed="rId3">
            <a:alphaModFix/>
          </a:blip>
          <a:srcRect/>
          <a:stretch/>
        </p:blipFill>
        <p:spPr>
          <a:xfrm>
            <a:off x="1061884" y="4257368"/>
            <a:ext cx="2566219" cy="21532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8" name="Google Shape;318;p40" descr="Bowline2"/>
          <p:cNvPicPr preferRelativeResize="0"/>
          <p:nvPr/>
        </p:nvPicPr>
        <p:blipFill rotWithShape="1">
          <a:blip r:embed="rId4">
            <a:alphaModFix/>
          </a:blip>
          <a:srcRect/>
          <a:stretch/>
        </p:blipFill>
        <p:spPr>
          <a:xfrm>
            <a:off x="4483664" y="4257368"/>
            <a:ext cx="2566219" cy="21532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9" name="Google Shape;319;p40" descr="Bowline4"/>
          <p:cNvPicPr preferRelativeResize="0"/>
          <p:nvPr/>
        </p:nvPicPr>
        <p:blipFill rotWithShape="1">
          <a:blip r:embed="rId5">
            <a:alphaModFix/>
          </a:blip>
          <a:srcRect/>
          <a:stretch/>
        </p:blipFill>
        <p:spPr>
          <a:xfrm>
            <a:off x="7796982" y="4257369"/>
            <a:ext cx="2671964" cy="21532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20" name="Google Shape;320;p40"/>
          <p:cNvPicPr preferRelativeResize="0"/>
          <p:nvPr/>
        </p:nvPicPr>
        <p:blipFill rotWithShape="1">
          <a:blip r:embed="rId6">
            <a:alphaModFix/>
          </a:blip>
          <a:srcRect/>
          <a:stretch/>
        </p:blipFill>
        <p:spPr>
          <a:xfrm>
            <a:off x="10468946" y="137086"/>
            <a:ext cx="1418253" cy="13255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body" idx="1"/>
          </p:nvPr>
        </p:nvSpPr>
        <p:spPr>
          <a:xfrm>
            <a:off x="838200" y="1288026"/>
            <a:ext cx="10515600" cy="549623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3600"/>
              <a:buChar char="•"/>
            </a:pPr>
            <a:r>
              <a:rPr lang="hi-IN" sz="3600" b="1">
                <a:solidFill>
                  <a:srgbClr val="FF0000"/>
                </a:solidFill>
              </a:rPr>
              <a:t>लेशिंग (LASHINGS) :- </a:t>
            </a:r>
            <a:endParaRPr sz="3600" b="1">
              <a:solidFill>
                <a:srgbClr val="FF0000"/>
              </a:solidFill>
            </a:endParaRPr>
          </a:p>
          <a:p>
            <a:pPr marL="0" lvl="0" indent="0" algn="l" rtl="0">
              <a:lnSpc>
                <a:spcPct val="90000"/>
              </a:lnSpc>
              <a:spcBef>
                <a:spcPts val="1000"/>
              </a:spcBef>
              <a:spcAft>
                <a:spcPts val="0"/>
              </a:spcAft>
              <a:buClr>
                <a:schemeClr val="dk1"/>
              </a:buClr>
              <a:buSzPts val="2800"/>
              <a:buNone/>
            </a:pPr>
            <a:r>
              <a:rPr lang="hi-IN"/>
              <a:t>इनका उपयोग मुखतः दो या अधिक खम्भों को एक साथ बाँधने या सुरक्षित करने के लिए किया जाता है I </a:t>
            </a:r>
            <a:endParaRPr/>
          </a:p>
          <a:p>
            <a:pPr marL="0" lvl="0" indent="0" algn="l" rtl="0">
              <a:lnSpc>
                <a:spcPct val="90000"/>
              </a:lnSpc>
              <a:spcBef>
                <a:spcPts val="1000"/>
              </a:spcBef>
              <a:spcAft>
                <a:spcPts val="0"/>
              </a:spcAft>
              <a:buClr>
                <a:srgbClr val="C00000"/>
              </a:buClr>
              <a:buSzPts val="2800"/>
              <a:buNone/>
            </a:pPr>
            <a:r>
              <a:rPr lang="hi-IN">
                <a:solidFill>
                  <a:srgbClr val="C00000"/>
                </a:solidFill>
              </a:rPr>
              <a:t>लेशिंग के चार सामान्य प्रकार है</a:t>
            </a:r>
            <a:r>
              <a:rPr lang="hi-IN"/>
              <a:t> -:</a:t>
            </a:r>
            <a:endParaRPr/>
          </a:p>
          <a:p>
            <a:pPr marL="0" lvl="0" indent="0" algn="l" rtl="0">
              <a:lnSpc>
                <a:spcPct val="90000"/>
              </a:lnSpc>
              <a:spcBef>
                <a:spcPts val="1000"/>
              </a:spcBef>
              <a:spcAft>
                <a:spcPts val="0"/>
              </a:spcAft>
              <a:buClr>
                <a:srgbClr val="FF0000"/>
              </a:buClr>
              <a:buSzPts val="2800"/>
              <a:buNone/>
            </a:pPr>
            <a:r>
              <a:rPr lang="hi-IN" b="1">
                <a:solidFill>
                  <a:srgbClr val="FF0000"/>
                </a:solidFill>
              </a:rPr>
              <a:t>स्कवायर लेशिंग</a:t>
            </a:r>
            <a:r>
              <a:rPr lang="hi-IN"/>
              <a:t> – इसका उपयोग दो खम्भों को एक साथ जोड़ने के लिए किया जाता है जो एक दुसरे को सही कोण पर छुते और पार करते हो , जैसे क्रॉस हेड और डेरिक स्पार; लेजर और गिन लेग्स।</a:t>
            </a:r>
            <a:endParaRPr/>
          </a:p>
        </p:txBody>
      </p:sp>
      <p:pic>
        <p:nvPicPr>
          <p:cNvPr id="326" name="Google Shape;326;p41" descr="C:\Documents and Settings\Admin\Desktop\Images\Image008.jpg"/>
          <p:cNvPicPr preferRelativeResize="0"/>
          <p:nvPr/>
        </p:nvPicPr>
        <p:blipFill rotWithShape="1">
          <a:blip r:embed="rId3">
            <a:alphaModFix/>
          </a:blip>
          <a:srcRect/>
          <a:stretch/>
        </p:blipFill>
        <p:spPr>
          <a:xfrm>
            <a:off x="3216085" y="4741489"/>
            <a:ext cx="4935793" cy="211651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27" name="Google Shape;327;p41"/>
          <p:cNvPicPr preferRelativeResize="0"/>
          <p:nvPr/>
        </p:nvPicPr>
        <p:blipFill rotWithShape="1">
          <a:blip r:embed="rId4">
            <a:alphaModFix/>
          </a:blip>
          <a:srcRect/>
          <a:stretch/>
        </p:blipFill>
        <p:spPr>
          <a:xfrm>
            <a:off x="10468946" y="137086"/>
            <a:ext cx="1418253" cy="11509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838200" y="1035698"/>
            <a:ext cx="10515600" cy="18194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परिचय :- </a:t>
            </a:r>
            <a:endParaRPr b="1">
              <a:solidFill>
                <a:srgbClr val="FF0000"/>
              </a:solidFill>
            </a:endParaRPr>
          </a:p>
        </p:txBody>
      </p:sp>
      <p:sp>
        <p:nvSpPr>
          <p:cNvPr id="104" name="Google Shape;104;p15"/>
          <p:cNvSpPr txBox="1">
            <a:spLocks noGrp="1"/>
          </p:cNvSpPr>
          <p:nvPr>
            <p:ph type="body" idx="1"/>
          </p:nvPr>
        </p:nvSpPr>
        <p:spPr>
          <a:xfrm>
            <a:off x="838200" y="2519265"/>
            <a:ext cx="10515600" cy="365769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hi-IN"/>
              <a:t>गाँठ और लेशिंग उस समय करनी होती है जब हमारी बचाव पार्टी समय के विपरीत लड़ रही हो, जैसे अँधेरा हो, या धुँआ हो, और लोग मर रहे हो I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hi-IN"/>
              <a:t>इसलिए बचाव दल के प्रत्येक बचाव कर्ता को गाँठे और लेशिंग सीखना बहुत जरूरी है I </a:t>
            </a:r>
            <a:endParaRPr/>
          </a:p>
        </p:txBody>
      </p:sp>
      <p:pic>
        <p:nvPicPr>
          <p:cNvPr id="105" name="Google Shape;105;p15"/>
          <p:cNvPicPr preferRelativeResize="0"/>
          <p:nvPr/>
        </p:nvPicPr>
        <p:blipFill rotWithShape="1">
          <a:blip r:embed="rId3">
            <a:alphaModFix/>
          </a:blip>
          <a:srcRect/>
          <a:stretch/>
        </p:blipFill>
        <p:spPr>
          <a:xfrm>
            <a:off x="10468946" y="156750"/>
            <a:ext cx="1418253" cy="985277"/>
          </a:xfrm>
          <a:prstGeom prst="rect">
            <a:avLst/>
          </a:prstGeom>
          <a:noFill/>
          <a:ln>
            <a:noFill/>
          </a:ln>
        </p:spPr>
      </p:pic>
      <p:pic>
        <p:nvPicPr>
          <p:cNvPr id="106" name="Google Shape;106;p15"/>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2" descr="Scan0213"/>
          <p:cNvPicPr preferRelativeResize="0"/>
          <p:nvPr/>
        </p:nvPicPr>
        <p:blipFill rotWithShape="1">
          <a:blip r:embed="rId3">
            <a:alphaModFix/>
          </a:blip>
          <a:srcRect/>
          <a:stretch/>
        </p:blipFill>
        <p:spPr>
          <a:xfrm>
            <a:off x="1600201" y="2182760"/>
            <a:ext cx="8271080" cy="38865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33" name="Google Shape;333;p42"/>
          <p:cNvPicPr preferRelativeResize="0"/>
          <p:nvPr/>
        </p:nvPicPr>
        <p:blipFill rotWithShape="1">
          <a:blip r:embed="rId4">
            <a:alphaModFix/>
          </a:blip>
          <a:srcRect/>
          <a:stretch/>
        </p:blipFill>
        <p:spPr>
          <a:xfrm>
            <a:off x="9979743" y="127820"/>
            <a:ext cx="1612490" cy="1317522"/>
          </a:xfrm>
          <a:prstGeom prst="rect">
            <a:avLst/>
          </a:prstGeom>
          <a:noFill/>
          <a:ln>
            <a:noFill/>
          </a:ln>
        </p:spPr>
      </p:pic>
      <p:pic>
        <p:nvPicPr>
          <p:cNvPr id="334" name="Google Shape;334;p42"/>
          <p:cNvPicPr preferRelativeResize="0"/>
          <p:nvPr/>
        </p:nvPicPr>
        <p:blipFill rotWithShape="1">
          <a:blip r:embed="rId5">
            <a:alphaModFix/>
          </a:blip>
          <a:srcRect/>
          <a:stretch/>
        </p:blipFill>
        <p:spPr>
          <a:xfrm>
            <a:off x="304801" y="293942"/>
            <a:ext cx="1295400" cy="9852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3" descr="D:\Images\thb046.gif"/>
          <p:cNvPicPr preferRelativeResize="0"/>
          <p:nvPr/>
        </p:nvPicPr>
        <p:blipFill rotWithShape="1">
          <a:blip r:embed="rId3">
            <a:alphaModFix/>
          </a:blip>
          <a:srcRect/>
          <a:stretch/>
        </p:blipFill>
        <p:spPr>
          <a:xfrm>
            <a:off x="1565479" y="719137"/>
            <a:ext cx="7439025" cy="54197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40" name="Google Shape;340;p43"/>
          <p:cNvPicPr preferRelativeResize="0"/>
          <p:nvPr/>
        </p:nvPicPr>
        <p:blipFill rotWithShape="1">
          <a:blip r:embed="rId4">
            <a:alphaModFix/>
          </a:blip>
          <a:srcRect/>
          <a:stretch/>
        </p:blipFill>
        <p:spPr>
          <a:xfrm>
            <a:off x="10319657" y="163288"/>
            <a:ext cx="1547877" cy="135527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4" descr="Scan0029"/>
          <p:cNvPicPr preferRelativeResize="0"/>
          <p:nvPr/>
        </p:nvPicPr>
        <p:blipFill rotWithShape="1">
          <a:blip r:embed="rId3">
            <a:alphaModFix/>
          </a:blip>
          <a:srcRect/>
          <a:stretch/>
        </p:blipFill>
        <p:spPr>
          <a:xfrm>
            <a:off x="605606" y="1107358"/>
            <a:ext cx="8153400" cy="48006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46" name="Google Shape;346;p44"/>
          <p:cNvPicPr preferRelativeResize="0"/>
          <p:nvPr/>
        </p:nvPicPr>
        <p:blipFill rotWithShape="1">
          <a:blip r:embed="rId4">
            <a:alphaModFix/>
          </a:blip>
          <a:srcRect/>
          <a:stretch/>
        </p:blipFill>
        <p:spPr>
          <a:xfrm>
            <a:off x="10156371" y="277587"/>
            <a:ext cx="1642338" cy="1257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5" descr="D:\Images\step-20.png"/>
          <p:cNvPicPr preferRelativeResize="0"/>
          <p:nvPr/>
        </p:nvPicPr>
        <p:blipFill rotWithShape="1">
          <a:blip r:embed="rId3">
            <a:alphaModFix/>
          </a:blip>
          <a:srcRect/>
          <a:stretch/>
        </p:blipFill>
        <p:spPr>
          <a:xfrm>
            <a:off x="1012722" y="1462087"/>
            <a:ext cx="7010401" cy="467324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52" name="Google Shape;352;p45"/>
          <p:cNvPicPr preferRelativeResize="0"/>
          <p:nvPr/>
        </p:nvPicPr>
        <p:blipFill rotWithShape="1">
          <a:blip r:embed="rId4">
            <a:alphaModFix/>
          </a:blip>
          <a:srcRect/>
          <a:stretch/>
        </p:blipFill>
        <p:spPr>
          <a:xfrm>
            <a:off x="10221686" y="261258"/>
            <a:ext cx="1439371" cy="12008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6" descr="D:\Images\kg24-diagonal-lashing-04_lg.jpg"/>
          <p:cNvPicPr preferRelativeResize="0"/>
          <p:nvPr/>
        </p:nvPicPr>
        <p:blipFill rotWithShape="1">
          <a:blip r:embed="rId3">
            <a:alphaModFix/>
          </a:blip>
          <a:srcRect/>
          <a:stretch/>
        </p:blipFill>
        <p:spPr>
          <a:xfrm>
            <a:off x="1111046" y="1189703"/>
            <a:ext cx="6204154" cy="506361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59" name="Google Shape;359;p46"/>
          <p:cNvPicPr preferRelativeResize="0"/>
          <p:nvPr/>
        </p:nvPicPr>
        <p:blipFill rotWithShape="1">
          <a:blip r:embed="rId4">
            <a:alphaModFix/>
          </a:blip>
          <a:srcRect/>
          <a:stretch/>
        </p:blipFill>
        <p:spPr>
          <a:xfrm>
            <a:off x="10662556" y="130630"/>
            <a:ext cx="1273629" cy="12572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7" descr="D:\Images\lashing2.jpg"/>
          <p:cNvPicPr preferRelativeResize="0"/>
          <p:nvPr/>
        </p:nvPicPr>
        <p:blipFill rotWithShape="1">
          <a:blip r:embed="rId3">
            <a:alphaModFix/>
          </a:blip>
          <a:srcRect/>
          <a:stretch/>
        </p:blipFill>
        <p:spPr>
          <a:xfrm>
            <a:off x="1278192" y="1791822"/>
            <a:ext cx="6889948" cy="465814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65" name="Google Shape;365;p47"/>
          <p:cNvPicPr preferRelativeResize="0"/>
          <p:nvPr/>
        </p:nvPicPr>
        <p:blipFill rotWithShape="1">
          <a:blip r:embed="rId4">
            <a:alphaModFix/>
          </a:blip>
          <a:srcRect/>
          <a:stretch/>
        </p:blipFill>
        <p:spPr>
          <a:xfrm>
            <a:off x="10294374" y="195945"/>
            <a:ext cx="1897626" cy="122464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8" descr="D:\Images\RoundLashing.jpg"/>
          <p:cNvPicPr preferRelativeResize="0"/>
          <p:nvPr/>
        </p:nvPicPr>
        <p:blipFill rotWithShape="1">
          <a:blip r:embed="rId3">
            <a:alphaModFix/>
          </a:blip>
          <a:srcRect/>
          <a:stretch/>
        </p:blipFill>
        <p:spPr>
          <a:xfrm>
            <a:off x="757084" y="1033462"/>
            <a:ext cx="7757651" cy="502320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71" name="Google Shape;371;p48"/>
          <p:cNvPicPr preferRelativeResize="0"/>
          <p:nvPr/>
        </p:nvPicPr>
        <p:blipFill rotWithShape="1">
          <a:blip r:embed="rId4">
            <a:alphaModFix/>
          </a:blip>
          <a:srcRect/>
          <a:stretch/>
        </p:blipFill>
        <p:spPr>
          <a:xfrm>
            <a:off x="10613571" y="0"/>
            <a:ext cx="1381783" cy="158387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9" descr="Scan0031"/>
          <p:cNvPicPr preferRelativeResize="0"/>
          <p:nvPr/>
        </p:nvPicPr>
        <p:blipFill rotWithShape="1">
          <a:blip r:embed="rId3">
            <a:alphaModFix/>
          </a:blip>
          <a:srcRect/>
          <a:stretch/>
        </p:blipFill>
        <p:spPr>
          <a:xfrm>
            <a:off x="0" y="0"/>
            <a:ext cx="10466613" cy="6858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77" name="Google Shape;377;p49"/>
          <p:cNvPicPr preferRelativeResize="0"/>
          <p:nvPr/>
        </p:nvPicPr>
        <p:blipFill rotWithShape="1">
          <a:blip r:embed="rId4">
            <a:alphaModFix/>
          </a:blip>
          <a:srcRect/>
          <a:stretch/>
        </p:blipFill>
        <p:spPr>
          <a:xfrm>
            <a:off x="10466614" y="130629"/>
            <a:ext cx="1440250" cy="13226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50" descr="D:\Images\p067.gif"/>
          <p:cNvPicPr preferRelativeResize="0"/>
          <p:nvPr/>
        </p:nvPicPr>
        <p:blipFill rotWithShape="1">
          <a:blip r:embed="rId3">
            <a:alphaModFix/>
          </a:blip>
          <a:srcRect/>
          <a:stretch/>
        </p:blipFill>
        <p:spPr>
          <a:xfrm>
            <a:off x="1542386" y="962025"/>
            <a:ext cx="7271004" cy="49339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83" name="Google Shape;383;p50"/>
          <p:cNvPicPr preferRelativeResize="0"/>
          <p:nvPr/>
        </p:nvPicPr>
        <p:blipFill rotWithShape="1">
          <a:blip r:embed="rId4">
            <a:alphaModFix/>
          </a:blip>
          <a:srcRect/>
          <a:stretch/>
        </p:blipFill>
        <p:spPr>
          <a:xfrm>
            <a:off x="10809515" y="0"/>
            <a:ext cx="1126846" cy="130628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1"/>
          <p:cNvSpPr txBox="1"/>
          <p:nvPr/>
        </p:nvSpPr>
        <p:spPr>
          <a:xfrm>
            <a:off x="0" y="424820"/>
            <a:ext cx="3614793" cy="222513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C00000"/>
              </a:buClr>
              <a:buSzPts val="4000"/>
              <a:buFont typeface="Calibri"/>
              <a:buNone/>
            </a:pPr>
            <a:r>
              <a:rPr lang="hi-IN" sz="4000" b="1" i="0" u="none" strike="noStrike" cap="none">
                <a:solidFill>
                  <a:srgbClr val="C00000"/>
                </a:solidFill>
                <a:latin typeface="Calibri"/>
                <a:ea typeface="Calibri"/>
                <a:cs typeface="Calibri"/>
                <a:sym typeface="Calibri"/>
              </a:rPr>
              <a:t>डाइगनल &amp; राउंड लेशिंग </a:t>
            </a:r>
            <a:endParaRPr sz="4000" b="1" i="0" u="none" strike="noStrike" cap="none">
              <a:solidFill>
                <a:srgbClr val="C00000"/>
              </a:solidFill>
              <a:latin typeface="Calibri"/>
              <a:ea typeface="Calibri"/>
              <a:cs typeface="Calibri"/>
              <a:sym typeface="Calibri"/>
            </a:endParaRPr>
          </a:p>
        </p:txBody>
      </p:sp>
      <p:pic>
        <p:nvPicPr>
          <p:cNvPr id="389" name="Google Shape;389;p51" descr="C:\Documents and Settings\Admin\Desktop\Images\Image011.jpg"/>
          <p:cNvPicPr preferRelativeResize="0"/>
          <p:nvPr/>
        </p:nvPicPr>
        <p:blipFill rotWithShape="1">
          <a:blip r:embed="rId3">
            <a:alphaModFix/>
          </a:blip>
          <a:srcRect/>
          <a:stretch/>
        </p:blipFill>
        <p:spPr>
          <a:xfrm>
            <a:off x="4060723" y="203762"/>
            <a:ext cx="4362044" cy="302121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0" name="Google Shape;390;p51" descr="C:\Documents and Settings\Admin\Desktop\Images\Image007.jpg"/>
          <p:cNvPicPr preferRelativeResize="0"/>
          <p:nvPr/>
        </p:nvPicPr>
        <p:blipFill rotWithShape="1">
          <a:blip r:embed="rId4">
            <a:alphaModFix/>
          </a:blip>
          <a:srcRect/>
          <a:stretch/>
        </p:blipFill>
        <p:spPr>
          <a:xfrm>
            <a:off x="4060723" y="3556793"/>
            <a:ext cx="4362044" cy="31432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91" name="Google Shape;391;p51" descr="C:\Documents and Settings\Admin\Desktop\Images\Image034.jpg"/>
          <p:cNvPicPr preferRelativeResize="0"/>
          <p:nvPr/>
        </p:nvPicPr>
        <p:blipFill rotWithShape="1">
          <a:blip r:embed="rId5">
            <a:alphaModFix/>
          </a:blip>
          <a:srcRect/>
          <a:stretch/>
        </p:blipFill>
        <p:spPr>
          <a:xfrm>
            <a:off x="8868697" y="2824843"/>
            <a:ext cx="2989791" cy="37037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92" name="Google Shape;392;p51"/>
          <p:cNvSpPr txBox="1">
            <a:spLocks noGrp="1"/>
          </p:cNvSpPr>
          <p:nvPr>
            <p:ph type="sldNum" idx="12"/>
          </p:nvPr>
        </p:nvSpPr>
        <p:spPr>
          <a:xfrm>
            <a:off x="10585604" y="6331411"/>
            <a:ext cx="453698" cy="368646"/>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i-IN"/>
              <a:pPr marL="0" lvl="0" indent="0" algn="r" rtl="0">
                <a:lnSpc>
                  <a:spcPct val="100000"/>
                </a:lnSpc>
                <a:spcBef>
                  <a:spcPts val="0"/>
                </a:spcBef>
                <a:spcAft>
                  <a:spcPts val="0"/>
                </a:spcAft>
                <a:buSzPts val="1200"/>
                <a:buNone/>
              </a:pPr>
              <a:t>39</a:t>
            </a:fld>
            <a:endParaRPr/>
          </a:p>
        </p:txBody>
      </p:sp>
      <p:pic>
        <p:nvPicPr>
          <p:cNvPr id="393" name="Google Shape;393;p51"/>
          <p:cNvPicPr preferRelativeResize="0"/>
          <p:nvPr/>
        </p:nvPicPr>
        <p:blipFill rotWithShape="1">
          <a:blip r:embed="rId6">
            <a:alphaModFix/>
          </a:blip>
          <a:srcRect/>
          <a:stretch/>
        </p:blipFill>
        <p:spPr>
          <a:xfrm>
            <a:off x="10907486" y="122463"/>
            <a:ext cx="1006886" cy="12328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685798" y="929950"/>
            <a:ext cx="10515600" cy="12036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0000"/>
              </a:buClr>
              <a:buSzPct val="100000"/>
              <a:buFont typeface="Calibri"/>
              <a:buNone/>
            </a:pPr>
            <a:r>
              <a:rPr lang="hi-IN" b="1">
                <a:solidFill>
                  <a:srgbClr val="FF0000"/>
                </a:solidFill>
              </a:rPr>
              <a:t>        रस्सियों की आवश्यकता :-</a:t>
            </a:r>
            <a:br>
              <a:rPr lang="hi-IN" b="1">
                <a:solidFill>
                  <a:srgbClr val="FF0000"/>
                </a:solidFill>
              </a:rPr>
            </a:br>
            <a:endParaRPr>
              <a:solidFill>
                <a:srgbClr val="FF0000"/>
              </a:solidFill>
            </a:endParaRPr>
          </a:p>
        </p:txBody>
      </p:sp>
      <p:sp>
        <p:nvSpPr>
          <p:cNvPr id="112" name="Google Shape;112;p16"/>
          <p:cNvSpPr txBox="1">
            <a:spLocks noGrp="1"/>
          </p:cNvSpPr>
          <p:nvPr>
            <p:ph type="body" idx="1"/>
          </p:nvPr>
        </p:nvSpPr>
        <p:spPr>
          <a:xfrm>
            <a:off x="-1" y="2133600"/>
            <a:ext cx="11887199" cy="4724400"/>
          </a:xfrm>
          <a:prstGeom prst="rect">
            <a:avLst/>
          </a:prstGeom>
          <a:noFill/>
          <a:ln>
            <a:noFill/>
          </a:ln>
        </p:spPr>
        <p:txBody>
          <a:bodyPr spcFirstLastPara="1" wrap="square" lIns="91425" tIns="45700" rIns="91425" bIns="45700" anchor="t" anchorCtr="0">
            <a:normAutofit fontScale="25000" lnSpcReduction="20000"/>
          </a:bodyPr>
          <a:lstStyle/>
          <a:p>
            <a:pPr marL="228600" lvl="0" indent="-184150" algn="l" rtl="0">
              <a:lnSpc>
                <a:spcPct val="90000"/>
              </a:lnSpc>
              <a:spcBef>
                <a:spcPts val="0"/>
              </a:spcBef>
              <a:spcAft>
                <a:spcPts val="0"/>
              </a:spcAft>
              <a:buClr>
                <a:schemeClr val="dk1"/>
              </a:buClr>
              <a:buSzPct val="100000"/>
              <a:buNone/>
            </a:pPr>
            <a:endParaRPr b="1"/>
          </a:p>
          <a:p>
            <a:pPr marL="228600" lvl="0" indent="-228600" algn="l" rtl="0">
              <a:lnSpc>
                <a:spcPct val="120000"/>
              </a:lnSpc>
              <a:spcBef>
                <a:spcPts val="1000"/>
              </a:spcBef>
              <a:spcAft>
                <a:spcPts val="0"/>
              </a:spcAft>
              <a:buClr>
                <a:schemeClr val="dk1"/>
              </a:buClr>
              <a:buSzPct val="100000"/>
              <a:buChar char="•"/>
            </a:pPr>
            <a:r>
              <a:rPr lang="hi-IN" sz="9600" b="1"/>
              <a:t>3 इंच की मोटी, 200 फीट लंबी 02 रस्सी -</a:t>
            </a:r>
            <a:endParaRPr sz="9600"/>
          </a:p>
          <a:p>
            <a:pPr marL="685800" lvl="1" indent="-228600" algn="l" rtl="0">
              <a:lnSpc>
                <a:spcPct val="120000"/>
              </a:lnSpc>
              <a:spcBef>
                <a:spcPts val="500"/>
              </a:spcBef>
              <a:spcAft>
                <a:spcPts val="0"/>
              </a:spcAft>
              <a:buClr>
                <a:schemeClr val="dk1"/>
              </a:buClr>
              <a:buSzPct val="100000"/>
              <a:buChar char="•"/>
            </a:pPr>
            <a:r>
              <a:rPr lang="hi-IN" sz="9600"/>
              <a:t>ये पुली और टैकल के साथ उपयोग की जाती है, लोगों या सामान को ऊपर-नीचे करने के  लिए काम आती है I </a:t>
            </a:r>
            <a:endParaRPr sz="9600"/>
          </a:p>
          <a:p>
            <a:pPr marL="457200" lvl="1" indent="0" algn="l" rtl="0">
              <a:lnSpc>
                <a:spcPct val="120000"/>
              </a:lnSpc>
              <a:spcBef>
                <a:spcPts val="500"/>
              </a:spcBef>
              <a:spcAft>
                <a:spcPts val="0"/>
              </a:spcAft>
              <a:buClr>
                <a:schemeClr val="dk1"/>
              </a:buClr>
              <a:buSzPct val="100000"/>
              <a:buNone/>
            </a:pPr>
            <a:endParaRPr sz="9600"/>
          </a:p>
          <a:p>
            <a:pPr marL="685800" lvl="1" indent="-76200" algn="l" rtl="0">
              <a:lnSpc>
                <a:spcPct val="120000"/>
              </a:lnSpc>
              <a:spcBef>
                <a:spcPts val="500"/>
              </a:spcBef>
              <a:spcAft>
                <a:spcPts val="0"/>
              </a:spcAft>
              <a:buClr>
                <a:schemeClr val="dk1"/>
              </a:buClr>
              <a:buSzPct val="100000"/>
              <a:buNone/>
            </a:pPr>
            <a:endParaRPr sz="9600"/>
          </a:p>
          <a:p>
            <a:pPr marL="228600" lvl="0" indent="-228600" algn="l" rtl="0">
              <a:lnSpc>
                <a:spcPct val="120000"/>
              </a:lnSpc>
              <a:spcBef>
                <a:spcPts val="1000"/>
              </a:spcBef>
              <a:spcAft>
                <a:spcPts val="0"/>
              </a:spcAft>
              <a:buClr>
                <a:schemeClr val="dk1"/>
              </a:buClr>
              <a:buSzPct val="100000"/>
              <a:buChar char="•"/>
            </a:pPr>
            <a:r>
              <a:rPr lang="hi-IN" sz="9600" b="1"/>
              <a:t>दस (10) लाशिंग्स, प्रत्येक की लंबाई 40 फीट और मोटाई 1½ इंच है।</a:t>
            </a:r>
            <a:endParaRPr sz="9600" b="1"/>
          </a:p>
          <a:p>
            <a:pPr marL="228600" lvl="0" indent="-228600" algn="l" rtl="0">
              <a:lnSpc>
                <a:spcPct val="120000"/>
              </a:lnSpc>
              <a:spcBef>
                <a:spcPts val="1000"/>
              </a:spcBef>
              <a:spcAft>
                <a:spcPts val="0"/>
              </a:spcAft>
              <a:buClr>
                <a:schemeClr val="dk1"/>
              </a:buClr>
              <a:buSzPct val="100000"/>
              <a:buChar char="•"/>
            </a:pPr>
            <a:r>
              <a:rPr lang="hi-IN" sz="9600"/>
              <a:t>इनका उपयोग घायलों को स्ट्रेचर पर बाँधने के लिए किया जाता है।</a:t>
            </a:r>
            <a:endParaRPr sz="9600"/>
          </a:p>
          <a:p>
            <a:pPr marL="228600" lvl="0" indent="-228600" algn="l" rtl="0">
              <a:lnSpc>
                <a:spcPct val="120000"/>
              </a:lnSpc>
              <a:spcBef>
                <a:spcPts val="1000"/>
              </a:spcBef>
              <a:spcAft>
                <a:spcPts val="0"/>
              </a:spcAft>
              <a:buClr>
                <a:schemeClr val="dk1"/>
              </a:buClr>
              <a:buSzPct val="100000"/>
              <a:buChar char="•"/>
            </a:pPr>
            <a:r>
              <a:rPr lang="hi-IN" sz="9600"/>
              <a:t>साथ ही डेरिक और शीयर जैसी संरचनाओं में गाय रोप्स (सहायक रस्सियों) के रूप में तथा गाइड रोप्स (मार्गदर्शक रस्सियों) के रूप में भी किया जाता है।</a:t>
            </a:r>
            <a:endParaRPr sz="9600"/>
          </a:p>
          <a:p>
            <a:pPr marL="0" lvl="0" indent="0" algn="l" rtl="0">
              <a:lnSpc>
                <a:spcPct val="120000"/>
              </a:lnSpc>
              <a:spcBef>
                <a:spcPts val="1000"/>
              </a:spcBef>
              <a:spcAft>
                <a:spcPts val="0"/>
              </a:spcAft>
              <a:buClr>
                <a:schemeClr val="dk1"/>
              </a:buClr>
              <a:buSzPct val="100000"/>
              <a:buNone/>
            </a:pPr>
            <a:br>
              <a:rPr lang="hi-IN" sz="9600"/>
            </a:br>
            <a:br>
              <a:rPr lang="hi-IN" sz="9600"/>
            </a:br>
            <a:endParaRPr sz="9600"/>
          </a:p>
        </p:txBody>
      </p:sp>
      <p:pic>
        <p:nvPicPr>
          <p:cNvPr id="113" name="Google Shape;113;p16"/>
          <p:cNvPicPr preferRelativeResize="0"/>
          <p:nvPr/>
        </p:nvPicPr>
        <p:blipFill rotWithShape="1">
          <a:blip r:embed="rId3">
            <a:alphaModFix/>
          </a:blip>
          <a:srcRect/>
          <a:stretch/>
        </p:blipFill>
        <p:spPr>
          <a:xfrm>
            <a:off x="10468946" y="137086"/>
            <a:ext cx="1418253" cy="985277"/>
          </a:xfrm>
          <a:prstGeom prst="rect">
            <a:avLst/>
          </a:prstGeom>
          <a:noFill/>
          <a:ln>
            <a:noFill/>
          </a:ln>
        </p:spPr>
      </p:pic>
      <p:pic>
        <p:nvPicPr>
          <p:cNvPr id="114" name="Google Shape;114;p16"/>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b="1">
                <a:solidFill>
                  <a:srgbClr val="FF0000"/>
                </a:solidFill>
              </a:rPr>
              <a:t>पुनरावलोकन:-</a:t>
            </a:r>
            <a:endParaRPr/>
          </a:p>
        </p:txBody>
      </p:sp>
      <p:sp>
        <p:nvSpPr>
          <p:cNvPr id="399" name="Google Shape;399;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hi-IN" dirty="0"/>
              <a:t>आपने सीखा है :-</a:t>
            </a:r>
            <a:endParaRPr dirty="0"/>
          </a:p>
          <a:p>
            <a:pPr marL="0" lvl="0" indent="0" algn="l" rtl="0">
              <a:lnSpc>
                <a:spcPct val="90000"/>
              </a:lnSpc>
              <a:spcBef>
                <a:spcPts val="1000"/>
              </a:spcBef>
              <a:spcAft>
                <a:spcPts val="0"/>
              </a:spcAft>
              <a:buClr>
                <a:schemeClr val="dk1"/>
              </a:buClr>
              <a:buSzPts val="2800"/>
              <a:buNone/>
            </a:pPr>
            <a:r>
              <a:rPr lang="hi-IN" dirty="0"/>
              <a:t> </a:t>
            </a:r>
            <a:endParaRPr dirty="0"/>
          </a:p>
          <a:p>
            <a:pPr marL="228600" lvl="0" indent="-228600" algn="l" rtl="0">
              <a:lnSpc>
                <a:spcPct val="90000"/>
              </a:lnSpc>
              <a:spcBef>
                <a:spcPts val="1000"/>
              </a:spcBef>
              <a:spcAft>
                <a:spcPts val="0"/>
              </a:spcAft>
              <a:buClr>
                <a:schemeClr val="dk1"/>
              </a:buClr>
              <a:buSzPts val="2800"/>
              <a:buChar char="•"/>
            </a:pPr>
            <a:r>
              <a:rPr lang="hi-IN" dirty="0">
                <a:latin typeface="Kruti Dev 010" pitchFamily="2" charset="0"/>
              </a:rPr>
              <a:t>र</a:t>
            </a:r>
            <a:r>
              <a:rPr lang="en-IN" sz="3600" dirty="0" err="1">
                <a:latin typeface="Kruti Dev 010" pitchFamily="2" charset="0"/>
              </a:rPr>
              <a:t>Llh</a:t>
            </a:r>
            <a:r>
              <a:rPr lang="hi-IN" dirty="0">
                <a:latin typeface="Kruti Dev 010" pitchFamily="2" charset="0"/>
              </a:rPr>
              <a:t>यो</a:t>
            </a:r>
            <a:r>
              <a:rPr lang="hi-IN" dirty="0"/>
              <a:t> का परिचय, </a:t>
            </a:r>
            <a:endParaRPr dirty="0"/>
          </a:p>
          <a:p>
            <a:pPr marL="228600" lvl="0" indent="-228600" algn="l" rtl="0">
              <a:lnSpc>
                <a:spcPct val="90000"/>
              </a:lnSpc>
              <a:spcBef>
                <a:spcPts val="1000"/>
              </a:spcBef>
              <a:spcAft>
                <a:spcPts val="0"/>
              </a:spcAft>
              <a:buClr>
                <a:schemeClr val="dk1"/>
              </a:buClr>
              <a:buSzPts val="2800"/>
              <a:buChar char="•"/>
            </a:pPr>
            <a:r>
              <a:rPr lang="hi-IN" dirty="0"/>
              <a:t>11 प्रकार की गांठे,</a:t>
            </a:r>
            <a:endParaRPr dirty="0"/>
          </a:p>
          <a:p>
            <a:pPr marL="228600" lvl="0" indent="-228600" algn="l" rtl="0">
              <a:lnSpc>
                <a:spcPct val="90000"/>
              </a:lnSpc>
              <a:spcBef>
                <a:spcPts val="1000"/>
              </a:spcBef>
              <a:spcAft>
                <a:spcPts val="0"/>
              </a:spcAft>
              <a:buClr>
                <a:schemeClr val="dk1"/>
              </a:buClr>
              <a:buSzPts val="2800"/>
              <a:buChar char="•"/>
            </a:pPr>
            <a:r>
              <a:rPr lang="hi-IN" dirty="0"/>
              <a:t>लेशिंग का प्रदर्शन।  </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400" name="Google Shape;400;p52"/>
          <p:cNvPicPr preferRelativeResize="0"/>
          <p:nvPr/>
        </p:nvPicPr>
        <p:blipFill rotWithShape="1">
          <a:blip r:embed="rId3">
            <a:alphaModFix/>
          </a:blip>
          <a:srcRect/>
          <a:stretch/>
        </p:blipFill>
        <p:spPr>
          <a:xfrm>
            <a:off x="10303329" y="186965"/>
            <a:ext cx="1616528" cy="13255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3"/>
          <p:cNvSpPr/>
          <p:nvPr/>
        </p:nvSpPr>
        <p:spPr>
          <a:xfrm>
            <a:off x="2998839" y="2015612"/>
            <a:ext cx="5663380" cy="3716593"/>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600"/>
              <a:buFont typeface="Arial"/>
              <a:buNone/>
            </a:pPr>
            <a:r>
              <a:rPr lang="hi-IN" sz="9600" b="0" i="0" u="none" strike="noStrike" cap="none">
                <a:solidFill>
                  <a:srgbClr val="FF0000"/>
                </a:solidFill>
                <a:latin typeface="Calibri"/>
                <a:ea typeface="Calibri"/>
                <a:cs typeface="Calibri"/>
                <a:sym typeface="Calibri"/>
              </a:rPr>
              <a:t>प्रश्न</a:t>
            </a:r>
            <a:r>
              <a:rPr lang="hi-IN" sz="6000" b="0" i="0" u="none" strike="noStrike" cap="none">
                <a:solidFill>
                  <a:srgbClr val="FF0000"/>
                </a:solidFill>
                <a:latin typeface="Calibri"/>
                <a:ea typeface="Calibri"/>
                <a:cs typeface="Calibri"/>
                <a:sym typeface="Calibri"/>
              </a:rPr>
              <a:t> </a:t>
            </a:r>
            <a:endParaRPr sz="6000" b="0" i="0" u="none" strike="noStrike" cap="none">
              <a:solidFill>
                <a:srgbClr val="FF0000"/>
              </a:solidFill>
              <a:latin typeface="Calibri"/>
              <a:ea typeface="Calibri"/>
              <a:cs typeface="Calibri"/>
              <a:sym typeface="Calibri"/>
            </a:endParaRPr>
          </a:p>
        </p:txBody>
      </p:sp>
      <p:pic>
        <p:nvPicPr>
          <p:cNvPr id="406" name="Google Shape;406;p53"/>
          <p:cNvPicPr preferRelativeResize="0"/>
          <p:nvPr/>
        </p:nvPicPr>
        <p:blipFill rotWithShape="1">
          <a:blip r:embed="rId3">
            <a:alphaModFix/>
          </a:blip>
          <a:srcRect/>
          <a:stretch/>
        </p:blipFill>
        <p:spPr>
          <a:xfrm>
            <a:off x="10482942" y="127972"/>
            <a:ext cx="1709057" cy="137425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000"/>
              <a:buFont typeface="Calibri"/>
              <a:buNone/>
            </a:pPr>
            <a:r>
              <a:rPr lang="hi-IN" sz="4000" b="1">
                <a:solidFill>
                  <a:srgbClr val="FF0000"/>
                </a:solidFill>
              </a:rPr>
              <a:t>मुल्याकन (evaluation)</a:t>
            </a:r>
            <a:endParaRPr sz="4000" b="1">
              <a:solidFill>
                <a:srgbClr val="FF0000"/>
              </a:solidFill>
            </a:endParaRPr>
          </a:p>
        </p:txBody>
      </p:sp>
      <p:sp>
        <p:nvSpPr>
          <p:cNvPr id="412" name="Google Shape;412;p54"/>
          <p:cNvSpPr txBox="1">
            <a:spLocks noGrp="1"/>
          </p:cNvSpPr>
          <p:nvPr>
            <p:ph type="body" idx="1"/>
          </p:nvPr>
        </p:nvSpPr>
        <p:spPr>
          <a:xfrm>
            <a:off x="-1" y="1825624"/>
            <a:ext cx="11887199" cy="50323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hi-IN"/>
              <a:t>01  प्रश्न – कितनी प्रकार की गांठे आज क्लास ने सीखी है ?</a:t>
            </a:r>
            <a:endParaRPr/>
          </a:p>
          <a:p>
            <a:pPr marL="228600" lvl="0" indent="-228600" algn="l" rtl="0">
              <a:lnSpc>
                <a:spcPct val="90000"/>
              </a:lnSpc>
              <a:spcBef>
                <a:spcPts val="1000"/>
              </a:spcBef>
              <a:spcAft>
                <a:spcPts val="0"/>
              </a:spcAft>
              <a:buClr>
                <a:schemeClr val="dk1"/>
              </a:buClr>
              <a:buSzPts val="2800"/>
              <a:buChar char="•"/>
            </a:pPr>
            <a:r>
              <a:rPr lang="hi-IN"/>
              <a:t>उत्तर ग्यारह प्रकार की I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hi-IN"/>
              <a:t>02 कितनी प्रकार की लेशिंग होती है ?</a:t>
            </a:r>
            <a:endParaRPr/>
          </a:p>
          <a:p>
            <a:pPr marL="228600" lvl="0" indent="-228600" algn="l" rtl="0">
              <a:lnSpc>
                <a:spcPct val="90000"/>
              </a:lnSpc>
              <a:spcBef>
                <a:spcPts val="1000"/>
              </a:spcBef>
              <a:spcAft>
                <a:spcPts val="0"/>
              </a:spcAft>
              <a:buClr>
                <a:schemeClr val="dk1"/>
              </a:buClr>
              <a:buSzPts val="2800"/>
              <a:buChar char="•"/>
            </a:pPr>
            <a:r>
              <a:rPr lang="hi-IN"/>
              <a:t>उत्तर – चार प्रकार की I  </a:t>
            </a:r>
            <a:endParaRPr/>
          </a:p>
          <a:p>
            <a:pPr marL="228600" lvl="0" indent="-50800" algn="l" rtl="0">
              <a:lnSpc>
                <a:spcPct val="90000"/>
              </a:lnSpc>
              <a:spcBef>
                <a:spcPts val="1000"/>
              </a:spcBef>
              <a:spcAft>
                <a:spcPts val="0"/>
              </a:spcAft>
              <a:buClr>
                <a:schemeClr val="dk1"/>
              </a:buClr>
              <a:buSzPts val="2800"/>
              <a:buNone/>
            </a:pPr>
            <a:endParaRPr/>
          </a:p>
        </p:txBody>
      </p:sp>
      <p:pic>
        <p:nvPicPr>
          <p:cNvPr id="413" name="Google Shape;413;p54"/>
          <p:cNvPicPr preferRelativeResize="0"/>
          <p:nvPr/>
        </p:nvPicPr>
        <p:blipFill rotWithShape="1">
          <a:blip r:embed="rId3">
            <a:alphaModFix/>
          </a:blip>
          <a:srcRect/>
          <a:stretch/>
        </p:blipFill>
        <p:spPr>
          <a:xfrm>
            <a:off x="10468946" y="137086"/>
            <a:ext cx="1418253" cy="9852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xEl>
                                              <p:pRg st="0" end="0"/>
                                            </p:txEl>
                                          </p:spTgt>
                                        </p:tgtEl>
                                        <p:attrNameLst>
                                          <p:attrName>style.visibility</p:attrName>
                                        </p:attrNameLst>
                                      </p:cBhvr>
                                      <p:to>
                                        <p:strVal val="visible"/>
                                      </p:to>
                                    </p:set>
                                    <p:animEffect transition="in" filter="fade">
                                      <p:cBhvr>
                                        <p:cTn id="7" dur="500"/>
                                        <p:tgtEl>
                                          <p:spTgt spid="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2">
                                            <p:txEl>
                                              <p:pRg st="1" end="1"/>
                                            </p:txEl>
                                          </p:spTgt>
                                        </p:tgtEl>
                                        <p:attrNameLst>
                                          <p:attrName>style.visibility</p:attrName>
                                        </p:attrNameLst>
                                      </p:cBhvr>
                                      <p:to>
                                        <p:strVal val="visible"/>
                                      </p:to>
                                    </p:set>
                                    <p:animEffect transition="in" filter="fade">
                                      <p:cBhvr>
                                        <p:cTn id="12" dur="500"/>
                                        <p:tgtEl>
                                          <p:spTgt spid="4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2">
                                            <p:txEl>
                                              <p:pRg st="2" end="2"/>
                                            </p:txEl>
                                          </p:spTgt>
                                        </p:tgtEl>
                                        <p:attrNameLst>
                                          <p:attrName>style.visibility</p:attrName>
                                        </p:attrNameLst>
                                      </p:cBhvr>
                                      <p:to>
                                        <p:strVal val="visible"/>
                                      </p:to>
                                    </p:set>
                                    <p:animEffect transition="in" filter="fade">
                                      <p:cBhvr>
                                        <p:cTn id="17" dur="500"/>
                                        <p:tgtEl>
                                          <p:spTgt spid="4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2">
                                            <p:txEl>
                                              <p:pRg st="3" end="3"/>
                                            </p:txEl>
                                          </p:spTgt>
                                        </p:tgtEl>
                                        <p:attrNameLst>
                                          <p:attrName>style.visibility</p:attrName>
                                        </p:attrNameLst>
                                      </p:cBhvr>
                                      <p:to>
                                        <p:strVal val="visible"/>
                                      </p:to>
                                    </p:set>
                                    <p:animEffect transition="in" filter="fade">
                                      <p:cBhvr>
                                        <p:cTn id="22" dur="500"/>
                                        <p:tgtEl>
                                          <p:spTgt spid="4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2">
                                            <p:txEl>
                                              <p:pRg st="4" end="4"/>
                                            </p:txEl>
                                          </p:spTgt>
                                        </p:tgtEl>
                                        <p:attrNameLst>
                                          <p:attrName>style.visibility</p:attrName>
                                        </p:attrNameLst>
                                      </p:cBhvr>
                                      <p:to>
                                        <p:strVal val="visible"/>
                                      </p:to>
                                    </p:set>
                                    <p:animEffect transition="in" filter="fade">
                                      <p:cBhvr>
                                        <p:cTn id="27" dur="500"/>
                                        <p:tgtEl>
                                          <p:spTgt spid="4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
                                            <p:txEl>
                                              <p:pRg st="5" end="5"/>
                                            </p:txEl>
                                          </p:spTgt>
                                        </p:tgtEl>
                                        <p:attrNameLst>
                                          <p:attrName>style.visibility</p:attrName>
                                        </p:attrNameLst>
                                      </p:cBhvr>
                                      <p:to>
                                        <p:strVal val="visible"/>
                                      </p:to>
                                    </p:set>
                                    <p:animEffect transition="in" filter="fade">
                                      <p:cBhvr>
                                        <p:cTn id="32" dur="500"/>
                                        <p:tgtEl>
                                          <p:spTgt spid="4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5"/>
          <p:cNvSpPr/>
          <p:nvPr/>
        </p:nvSpPr>
        <p:spPr>
          <a:xfrm>
            <a:off x="1799303" y="2094271"/>
            <a:ext cx="8829368" cy="4404852"/>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r>
              <a:rPr lang="hi-IN" sz="8000" b="1" i="0" u="none" strike="noStrike" cap="none">
                <a:solidFill>
                  <a:srgbClr val="FF0000"/>
                </a:solidFill>
                <a:latin typeface="Calibri"/>
                <a:ea typeface="Calibri"/>
                <a:cs typeface="Calibri"/>
                <a:sym typeface="Calibri"/>
              </a:rPr>
              <a:t>धन्यवाद</a:t>
            </a:r>
            <a:r>
              <a:rPr lang="hi-IN" sz="4000" b="1" i="0" u="none" strike="noStrike" cap="none">
                <a:solidFill>
                  <a:srgbClr val="FF0000"/>
                </a:solidFill>
                <a:latin typeface="Calibri"/>
                <a:ea typeface="Calibri"/>
                <a:cs typeface="Calibri"/>
                <a:sym typeface="Calibri"/>
              </a:rPr>
              <a:t>  </a:t>
            </a:r>
            <a:endParaRPr sz="4000" b="1" i="0" u="none" strike="noStrike" cap="none">
              <a:solidFill>
                <a:srgbClr val="FF0000"/>
              </a:solidFill>
              <a:latin typeface="Calibri"/>
              <a:ea typeface="Calibri"/>
              <a:cs typeface="Calibri"/>
              <a:sym typeface="Calibri"/>
            </a:endParaRPr>
          </a:p>
        </p:txBody>
      </p:sp>
      <p:pic>
        <p:nvPicPr>
          <p:cNvPr id="419" name="Google Shape;419;p55"/>
          <p:cNvPicPr preferRelativeResize="0"/>
          <p:nvPr/>
        </p:nvPicPr>
        <p:blipFill rotWithShape="1">
          <a:blip r:embed="rId3">
            <a:alphaModFix/>
          </a:blip>
          <a:srcRect/>
          <a:stretch/>
        </p:blipFill>
        <p:spPr>
          <a:xfrm>
            <a:off x="10025743" y="216463"/>
            <a:ext cx="2166257" cy="11061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662472" y="137085"/>
            <a:ext cx="10515600" cy="83574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0000"/>
              </a:buClr>
              <a:buSzPct val="100000"/>
              <a:buFont typeface="Calibri"/>
              <a:buNone/>
            </a:pPr>
            <a:r>
              <a:rPr lang="hi-IN" b="1">
                <a:solidFill>
                  <a:srgbClr val="FF0000"/>
                </a:solidFill>
              </a:rPr>
              <a:t>       </a:t>
            </a:r>
            <a:br>
              <a:rPr lang="hi-IN" b="1">
                <a:solidFill>
                  <a:srgbClr val="FF0000"/>
                </a:solidFill>
              </a:rPr>
            </a:br>
            <a:r>
              <a:rPr lang="hi-IN" b="1">
                <a:solidFill>
                  <a:srgbClr val="FF0000"/>
                </a:solidFill>
              </a:rPr>
              <a:t>         रस्सियों की आवश्यकता :-</a:t>
            </a:r>
            <a:br>
              <a:rPr lang="hi-IN" b="1">
                <a:solidFill>
                  <a:srgbClr val="FF0000"/>
                </a:solidFill>
              </a:rPr>
            </a:br>
            <a:endParaRPr>
              <a:solidFill>
                <a:srgbClr val="FF0000"/>
              </a:solidFill>
            </a:endParaRPr>
          </a:p>
        </p:txBody>
      </p:sp>
      <p:sp>
        <p:nvSpPr>
          <p:cNvPr id="120" name="Google Shape;120;p17"/>
          <p:cNvSpPr txBox="1">
            <a:spLocks noGrp="1"/>
          </p:cNvSpPr>
          <p:nvPr>
            <p:ph type="body" idx="1"/>
          </p:nvPr>
        </p:nvSpPr>
        <p:spPr>
          <a:xfrm>
            <a:off x="-1" y="1122362"/>
            <a:ext cx="11887199" cy="57356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hi-IN" b="1"/>
              <a:t>आठ (8) सैश कॉर्ड्स (8 रस्सी)- 15 फिट लम्बी 1 इंच मोटी रस्सी </a:t>
            </a:r>
            <a:r>
              <a:rPr lang="hi-IN"/>
              <a:t>हल्के </a:t>
            </a:r>
            <a:endParaRPr/>
          </a:p>
          <a:p>
            <a:pPr marL="0" lvl="0" indent="0" algn="l" rtl="0">
              <a:lnSpc>
                <a:spcPct val="90000"/>
              </a:lnSpc>
              <a:spcBef>
                <a:spcPts val="1000"/>
              </a:spcBef>
              <a:spcAft>
                <a:spcPts val="0"/>
              </a:spcAft>
              <a:buClr>
                <a:schemeClr val="dk1"/>
              </a:buClr>
              <a:buSzPts val="2800"/>
              <a:buNone/>
            </a:pPr>
            <a:r>
              <a:rPr lang="hi-IN"/>
              <a:t>और सामान्य कामो के लिए और छोटे लेशिंग के रूप में उपयोग की जाती  है I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hi-IN" b="1"/>
              <a:t>एक (1) कॉइल स्टील वायर रोप</a:t>
            </a:r>
            <a:r>
              <a:rPr lang="hi-IN"/>
              <a:t>, जिसकी लंबाई 100 फीट और मोटाई </a:t>
            </a:r>
            <a:endParaRPr/>
          </a:p>
          <a:p>
            <a:pPr marL="0" lvl="0" indent="0" algn="l" rtl="0">
              <a:lnSpc>
                <a:spcPct val="90000"/>
              </a:lnSpc>
              <a:spcBef>
                <a:spcPts val="1000"/>
              </a:spcBef>
              <a:spcAft>
                <a:spcPts val="0"/>
              </a:spcAft>
              <a:buClr>
                <a:schemeClr val="dk1"/>
              </a:buClr>
              <a:buSzPts val="2800"/>
              <a:buNone/>
            </a:pPr>
            <a:r>
              <a:rPr lang="hi-IN"/>
              <a:t>5/8 इंच है — इसका उपयोग भारी कार्यों जैसे कि खतरनाक भवनों को ध्वस्त </a:t>
            </a:r>
            <a:endParaRPr/>
          </a:p>
          <a:p>
            <a:pPr marL="0" lvl="0" indent="0" algn="l" rtl="0">
              <a:lnSpc>
                <a:spcPct val="90000"/>
              </a:lnSpc>
              <a:spcBef>
                <a:spcPts val="1000"/>
              </a:spcBef>
              <a:spcAft>
                <a:spcPts val="0"/>
              </a:spcAft>
              <a:buClr>
                <a:schemeClr val="dk1"/>
              </a:buClr>
              <a:buSzPts val="2800"/>
              <a:buNone/>
            </a:pPr>
            <a:r>
              <a:rPr lang="hi-IN"/>
              <a:t>(तोड़ने) करने आदि में किया जाता है।</a:t>
            </a:r>
            <a:endParaRPr/>
          </a:p>
        </p:txBody>
      </p:sp>
      <p:pic>
        <p:nvPicPr>
          <p:cNvPr id="121" name="Google Shape;121;p17"/>
          <p:cNvPicPr preferRelativeResize="0"/>
          <p:nvPr/>
        </p:nvPicPr>
        <p:blipFill rotWithShape="1">
          <a:blip r:embed="rId3">
            <a:alphaModFix/>
          </a:blip>
          <a:srcRect/>
          <a:stretch/>
        </p:blipFill>
        <p:spPr>
          <a:xfrm>
            <a:off x="10468946" y="137086"/>
            <a:ext cx="1418253" cy="985277"/>
          </a:xfrm>
          <a:prstGeom prst="rect">
            <a:avLst/>
          </a:prstGeom>
          <a:noFill/>
          <a:ln>
            <a:noFill/>
          </a:ln>
        </p:spPr>
      </p:pic>
      <p:pic>
        <p:nvPicPr>
          <p:cNvPr id="122" name="Google Shape;122;p17"/>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838200" y="1376515"/>
            <a:ext cx="10515600" cy="10913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गाँठों के प्रकार (Types of Knots)</a:t>
            </a:r>
            <a:endParaRPr/>
          </a:p>
        </p:txBody>
      </p:sp>
      <p:sp>
        <p:nvSpPr>
          <p:cNvPr id="128" name="Google Shape;128;p18"/>
          <p:cNvSpPr txBox="1">
            <a:spLocks noGrp="1"/>
          </p:cNvSpPr>
          <p:nvPr>
            <p:ph type="body" idx="1"/>
          </p:nvPr>
        </p:nvSpPr>
        <p:spPr>
          <a:xfrm>
            <a:off x="838200" y="2723535"/>
            <a:ext cx="5181600" cy="345342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hi-IN"/>
              <a:t>ओवर हैंड लूप</a:t>
            </a:r>
            <a:endParaRPr/>
          </a:p>
          <a:p>
            <a:pPr marL="228600" lvl="0" indent="-228600" algn="l" rtl="0">
              <a:lnSpc>
                <a:spcPct val="90000"/>
              </a:lnSpc>
              <a:spcBef>
                <a:spcPts val="1000"/>
              </a:spcBef>
              <a:spcAft>
                <a:spcPts val="0"/>
              </a:spcAft>
              <a:buClr>
                <a:schemeClr val="dk1"/>
              </a:buClr>
              <a:buSzPts val="2800"/>
              <a:buChar char="•"/>
            </a:pPr>
            <a:r>
              <a:rPr lang="hi-IN"/>
              <a:t>अंडर हैंड लूप</a:t>
            </a:r>
            <a:endParaRPr/>
          </a:p>
          <a:p>
            <a:pPr marL="228600" lvl="0" indent="-228600" algn="l" rtl="0">
              <a:lnSpc>
                <a:spcPct val="90000"/>
              </a:lnSpc>
              <a:spcBef>
                <a:spcPts val="1000"/>
              </a:spcBef>
              <a:spcAft>
                <a:spcPts val="0"/>
              </a:spcAft>
              <a:buClr>
                <a:schemeClr val="dk1"/>
              </a:buClr>
              <a:buSzPts val="2800"/>
              <a:buChar char="•"/>
            </a:pPr>
            <a:r>
              <a:rPr lang="hi-IN"/>
              <a:t>बाइट (द्विगुण मोड़)</a:t>
            </a:r>
            <a:endParaRPr/>
          </a:p>
          <a:p>
            <a:pPr marL="228600" lvl="0" indent="-228600" algn="l" rtl="0">
              <a:lnSpc>
                <a:spcPct val="90000"/>
              </a:lnSpc>
              <a:spcBef>
                <a:spcPts val="1000"/>
              </a:spcBef>
              <a:spcAft>
                <a:spcPts val="0"/>
              </a:spcAft>
              <a:buClr>
                <a:schemeClr val="dk1"/>
              </a:buClr>
              <a:buSzPts val="2800"/>
              <a:buChar char="•"/>
            </a:pPr>
            <a:r>
              <a:rPr lang="hi-IN"/>
              <a:t>(थंब नॉट / अंगूठा गाँठ)</a:t>
            </a:r>
            <a:endParaRPr/>
          </a:p>
          <a:p>
            <a:pPr marL="228600" lvl="0" indent="-228600" algn="l" rtl="0">
              <a:lnSpc>
                <a:spcPct val="90000"/>
              </a:lnSpc>
              <a:spcBef>
                <a:spcPts val="1000"/>
              </a:spcBef>
              <a:spcAft>
                <a:spcPts val="0"/>
              </a:spcAft>
              <a:buClr>
                <a:schemeClr val="dk1"/>
              </a:buClr>
              <a:buSzPts val="2800"/>
              <a:buChar char="•"/>
            </a:pPr>
            <a:r>
              <a:rPr lang="hi-IN"/>
              <a:t>फिगर ऑफ एट नॉट / आठ आकार की गाँठ</a:t>
            </a:r>
            <a:endParaRPr/>
          </a:p>
          <a:p>
            <a:pPr marL="228600" lvl="0" indent="-228600" algn="l" rtl="0">
              <a:lnSpc>
                <a:spcPct val="90000"/>
              </a:lnSpc>
              <a:spcBef>
                <a:spcPts val="1000"/>
              </a:spcBef>
              <a:spcAft>
                <a:spcPts val="0"/>
              </a:spcAft>
              <a:buClr>
                <a:schemeClr val="dk1"/>
              </a:buClr>
              <a:buSzPts val="2800"/>
              <a:buChar char="•"/>
            </a:pPr>
            <a:r>
              <a:rPr lang="hi-IN"/>
              <a:t>(हाफ हिच / आधी गाँठ)</a:t>
            </a:r>
            <a:endParaRPr/>
          </a:p>
        </p:txBody>
      </p:sp>
      <p:sp>
        <p:nvSpPr>
          <p:cNvPr id="129" name="Google Shape;129;p18"/>
          <p:cNvSpPr txBox="1">
            <a:spLocks noGrp="1"/>
          </p:cNvSpPr>
          <p:nvPr>
            <p:ph type="body" idx="2"/>
          </p:nvPr>
        </p:nvSpPr>
        <p:spPr>
          <a:xfrm>
            <a:off x="6172200" y="2723533"/>
            <a:ext cx="5181600" cy="345342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hi-IN"/>
              <a:t>रीफ नॉट/ सपाट गाँठ</a:t>
            </a:r>
            <a:endParaRPr/>
          </a:p>
          <a:p>
            <a:pPr marL="228600" lvl="0" indent="-228600" algn="l" rtl="0">
              <a:lnSpc>
                <a:spcPct val="90000"/>
              </a:lnSpc>
              <a:spcBef>
                <a:spcPts val="1000"/>
              </a:spcBef>
              <a:spcAft>
                <a:spcPts val="0"/>
              </a:spcAft>
              <a:buClr>
                <a:schemeClr val="dk1"/>
              </a:buClr>
              <a:buSzPts val="2800"/>
              <a:buChar char="•"/>
            </a:pPr>
            <a:r>
              <a:rPr lang="hi-IN"/>
              <a:t>क्लोव हिच / दोहरा फंदा गाँठ</a:t>
            </a:r>
            <a:endParaRPr/>
          </a:p>
          <a:p>
            <a:pPr marL="228600" lvl="0" indent="-228600" algn="l" rtl="0">
              <a:lnSpc>
                <a:spcPct val="90000"/>
              </a:lnSpc>
              <a:spcBef>
                <a:spcPts val="1000"/>
              </a:spcBef>
              <a:spcAft>
                <a:spcPts val="0"/>
              </a:spcAft>
              <a:buClr>
                <a:schemeClr val="dk1"/>
              </a:buClr>
              <a:buSzPts val="2800"/>
              <a:buChar char="•"/>
            </a:pPr>
            <a:r>
              <a:rPr lang="hi-IN"/>
              <a:t>चेयर नॉट / बचाव कुर्सी गाँठ</a:t>
            </a:r>
            <a:endParaRPr/>
          </a:p>
          <a:p>
            <a:pPr marL="228600" lvl="0" indent="-228600" algn="l" rtl="0">
              <a:lnSpc>
                <a:spcPct val="90000"/>
              </a:lnSpc>
              <a:spcBef>
                <a:spcPts val="1000"/>
              </a:spcBef>
              <a:spcAft>
                <a:spcPts val="0"/>
              </a:spcAft>
              <a:buClr>
                <a:schemeClr val="dk1"/>
              </a:buClr>
              <a:buSzPts val="2800"/>
              <a:buChar char="•"/>
            </a:pPr>
            <a:r>
              <a:rPr lang="hi-IN"/>
              <a:t>ड्रॉ हिच / खींचने वाली गाँठ</a:t>
            </a:r>
            <a:endParaRPr/>
          </a:p>
          <a:p>
            <a:pPr marL="228600" lvl="0" indent="-228600" algn="l" rtl="0">
              <a:lnSpc>
                <a:spcPct val="90000"/>
              </a:lnSpc>
              <a:spcBef>
                <a:spcPts val="1000"/>
              </a:spcBef>
              <a:spcAft>
                <a:spcPts val="0"/>
              </a:spcAft>
              <a:buClr>
                <a:schemeClr val="dk1"/>
              </a:buClr>
              <a:buSzPts val="2800"/>
              <a:buChar char="•"/>
            </a:pPr>
            <a:r>
              <a:rPr lang="hi-IN"/>
              <a:t>बोलाइन / स्थायी फंदा गाँठ</a:t>
            </a:r>
            <a:endParaRPr/>
          </a:p>
        </p:txBody>
      </p:sp>
      <p:pic>
        <p:nvPicPr>
          <p:cNvPr id="130" name="Google Shape;130;p18"/>
          <p:cNvPicPr preferRelativeResize="0"/>
          <p:nvPr/>
        </p:nvPicPr>
        <p:blipFill rotWithShape="1">
          <a:blip r:embed="rId3">
            <a:alphaModFix/>
          </a:blip>
          <a:srcRect/>
          <a:stretch/>
        </p:blipFill>
        <p:spPr>
          <a:xfrm>
            <a:off x="10468946" y="137086"/>
            <a:ext cx="1418253" cy="985277"/>
          </a:xfrm>
          <a:prstGeom prst="rect">
            <a:avLst/>
          </a:prstGeom>
          <a:noFill/>
          <a:ln>
            <a:noFill/>
          </a:ln>
        </p:spPr>
      </p:pic>
      <p:pic>
        <p:nvPicPr>
          <p:cNvPr id="131" name="Google Shape;131;p18"/>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838200" y="1573161"/>
            <a:ext cx="10515600" cy="9537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गांठों के प्रकार :-</a:t>
            </a:r>
            <a:endParaRPr>
              <a:solidFill>
                <a:srgbClr val="FF0000"/>
              </a:solidFill>
            </a:endParaRPr>
          </a:p>
        </p:txBody>
      </p:sp>
      <p:sp>
        <p:nvSpPr>
          <p:cNvPr id="137" name="Google Shape;137;p19"/>
          <p:cNvSpPr txBox="1">
            <a:spLocks noGrp="1"/>
          </p:cNvSpPr>
          <p:nvPr>
            <p:ph type="body" idx="1"/>
          </p:nvPr>
        </p:nvSpPr>
        <p:spPr>
          <a:xfrm>
            <a:off x="838200" y="2526889"/>
            <a:ext cx="10515600" cy="36500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b="1">
              <a:solidFill>
                <a:srgbClr val="0070C0"/>
              </a:solidFill>
            </a:endParaRPr>
          </a:p>
          <a:p>
            <a:pPr marL="0" lvl="0" indent="0" algn="l" rtl="0">
              <a:lnSpc>
                <a:spcPct val="90000"/>
              </a:lnSpc>
              <a:spcBef>
                <a:spcPts val="1000"/>
              </a:spcBef>
              <a:spcAft>
                <a:spcPts val="0"/>
              </a:spcAft>
              <a:buClr>
                <a:srgbClr val="0070C0"/>
              </a:buClr>
              <a:buSzPts val="2800"/>
              <a:buNone/>
            </a:pPr>
            <a:r>
              <a:rPr lang="hi-IN" b="1">
                <a:solidFill>
                  <a:srgbClr val="0070C0"/>
                </a:solidFill>
              </a:rPr>
              <a:t>1. ओवर हैंड लूप – OVER HAND LOOP </a:t>
            </a:r>
            <a:endParaRPr b="1">
              <a:solidFill>
                <a:srgbClr val="0070C0"/>
              </a:solidFill>
            </a:endParaRPr>
          </a:p>
          <a:p>
            <a:pPr marL="0" lvl="0" indent="0" algn="l" rtl="0">
              <a:lnSpc>
                <a:spcPct val="90000"/>
              </a:lnSpc>
              <a:spcBef>
                <a:spcPts val="1000"/>
              </a:spcBef>
              <a:spcAft>
                <a:spcPts val="0"/>
              </a:spcAft>
              <a:buClr>
                <a:schemeClr val="dk1"/>
              </a:buClr>
              <a:buSzPts val="2800"/>
              <a:buNone/>
            </a:pPr>
            <a:endParaRPr b="1">
              <a:solidFill>
                <a:srgbClr val="0070C0"/>
              </a:solidFill>
            </a:endParaRPr>
          </a:p>
          <a:p>
            <a:pPr marL="228600" lvl="0" indent="-228600" algn="l" rtl="0">
              <a:lnSpc>
                <a:spcPct val="90000"/>
              </a:lnSpc>
              <a:spcBef>
                <a:spcPts val="1000"/>
              </a:spcBef>
              <a:spcAft>
                <a:spcPts val="0"/>
              </a:spcAft>
              <a:buClr>
                <a:schemeClr val="dk1"/>
              </a:buClr>
              <a:buSzPts val="2800"/>
              <a:buChar char="•"/>
            </a:pPr>
            <a:r>
              <a:rPr lang="hi-IN"/>
              <a:t>चलती हुई रस्सी (Running End) पर स्थिर भाग (Standing Part) बनाया जाता है।</a:t>
            </a:r>
            <a:endParaRPr/>
          </a:p>
        </p:txBody>
      </p:sp>
      <p:pic>
        <p:nvPicPr>
          <p:cNvPr id="138" name="Google Shape;138;p19"/>
          <p:cNvPicPr preferRelativeResize="0"/>
          <p:nvPr/>
        </p:nvPicPr>
        <p:blipFill rotWithShape="1">
          <a:blip r:embed="rId3">
            <a:alphaModFix/>
          </a:blip>
          <a:srcRect/>
          <a:stretch/>
        </p:blipFill>
        <p:spPr>
          <a:xfrm>
            <a:off x="10468946" y="137086"/>
            <a:ext cx="1418253" cy="985277"/>
          </a:xfrm>
          <a:prstGeom prst="rect">
            <a:avLst/>
          </a:prstGeom>
          <a:noFill/>
          <a:ln>
            <a:noFill/>
          </a:ln>
        </p:spPr>
      </p:pic>
      <p:pic>
        <p:nvPicPr>
          <p:cNvPr id="139" name="Google Shape;139;p19"/>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838200" y="1032387"/>
            <a:ext cx="10515600" cy="14355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गांठों के प्रकार :-</a:t>
            </a:r>
            <a:endParaRPr>
              <a:solidFill>
                <a:srgbClr val="FF0000"/>
              </a:solidFill>
            </a:endParaRPr>
          </a:p>
        </p:txBody>
      </p:sp>
      <p:sp>
        <p:nvSpPr>
          <p:cNvPr id="145" name="Google Shape;145;p20"/>
          <p:cNvSpPr txBox="1">
            <a:spLocks noGrp="1"/>
          </p:cNvSpPr>
          <p:nvPr>
            <p:ph type="body" idx="1"/>
          </p:nvPr>
        </p:nvSpPr>
        <p:spPr>
          <a:xfrm>
            <a:off x="838200" y="2467897"/>
            <a:ext cx="10515600" cy="37090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b="1">
              <a:solidFill>
                <a:srgbClr val="0070C0"/>
              </a:solidFill>
            </a:endParaRPr>
          </a:p>
          <a:p>
            <a:pPr marL="228600" lvl="0" indent="-228600" algn="l" rtl="0">
              <a:lnSpc>
                <a:spcPct val="90000"/>
              </a:lnSpc>
              <a:spcBef>
                <a:spcPts val="1000"/>
              </a:spcBef>
              <a:spcAft>
                <a:spcPts val="0"/>
              </a:spcAft>
              <a:buClr>
                <a:srgbClr val="0070C0"/>
              </a:buClr>
              <a:buSzPts val="2800"/>
              <a:buChar char="•"/>
            </a:pPr>
            <a:r>
              <a:rPr lang="hi-IN" b="1">
                <a:solidFill>
                  <a:srgbClr val="0070C0"/>
                </a:solidFill>
              </a:rPr>
              <a:t>2. अंडर हैंड लूप – UNDER HAND LOOP </a:t>
            </a:r>
            <a:endParaRPr b="1">
              <a:solidFill>
                <a:srgbClr val="0070C0"/>
              </a:solidFill>
            </a:endParaRPr>
          </a:p>
          <a:p>
            <a:pPr marL="228600" lvl="0" indent="-50800" algn="l" rtl="0">
              <a:lnSpc>
                <a:spcPct val="90000"/>
              </a:lnSpc>
              <a:spcBef>
                <a:spcPts val="1000"/>
              </a:spcBef>
              <a:spcAft>
                <a:spcPts val="0"/>
              </a:spcAft>
              <a:buClr>
                <a:schemeClr val="dk1"/>
              </a:buClr>
              <a:buSzPts val="2800"/>
              <a:buNone/>
            </a:pPr>
            <a:endParaRPr b="1">
              <a:solidFill>
                <a:srgbClr val="0070C0"/>
              </a:solidFill>
            </a:endParaRPr>
          </a:p>
          <a:p>
            <a:pPr marL="228600" lvl="0" indent="-228600" algn="l" rtl="0">
              <a:lnSpc>
                <a:spcPct val="90000"/>
              </a:lnSpc>
              <a:spcBef>
                <a:spcPts val="1000"/>
              </a:spcBef>
              <a:spcAft>
                <a:spcPts val="0"/>
              </a:spcAft>
              <a:buClr>
                <a:schemeClr val="dk1"/>
              </a:buClr>
              <a:buSzPts val="2800"/>
              <a:buChar char="•"/>
            </a:pPr>
            <a:r>
              <a:rPr lang="hi-IN"/>
              <a:t>चलती हुई रस्सी (Running End) स्थिर भाग (Standing Part) के नीचे से जाती है।</a:t>
            </a:r>
            <a:endParaRPr/>
          </a:p>
        </p:txBody>
      </p:sp>
      <p:pic>
        <p:nvPicPr>
          <p:cNvPr id="146" name="Google Shape;146;p20"/>
          <p:cNvPicPr preferRelativeResize="0"/>
          <p:nvPr/>
        </p:nvPicPr>
        <p:blipFill rotWithShape="1">
          <a:blip r:embed="rId3">
            <a:alphaModFix/>
          </a:blip>
          <a:srcRect/>
          <a:stretch/>
        </p:blipFill>
        <p:spPr>
          <a:xfrm>
            <a:off x="10468946" y="137086"/>
            <a:ext cx="1418253" cy="985277"/>
          </a:xfrm>
          <a:prstGeom prst="rect">
            <a:avLst/>
          </a:prstGeom>
          <a:noFill/>
          <a:ln>
            <a:noFill/>
          </a:ln>
        </p:spPr>
      </p:pic>
      <p:pic>
        <p:nvPicPr>
          <p:cNvPr id="147" name="Google Shape;147;p20"/>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662472" y="1269104"/>
            <a:ext cx="10515600" cy="10913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hi-IN">
                <a:solidFill>
                  <a:srgbClr val="FF0000"/>
                </a:solidFill>
              </a:rPr>
              <a:t>गांठों के प्रकार :-</a:t>
            </a:r>
            <a:endParaRPr>
              <a:solidFill>
                <a:srgbClr val="FF0000"/>
              </a:solidFill>
            </a:endParaRPr>
          </a:p>
        </p:txBody>
      </p:sp>
      <p:sp>
        <p:nvSpPr>
          <p:cNvPr id="153" name="Google Shape;153;p21"/>
          <p:cNvSpPr txBox="1">
            <a:spLocks noGrp="1"/>
          </p:cNvSpPr>
          <p:nvPr>
            <p:ph type="body" idx="1"/>
          </p:nvPr>
        </p:nvSpPr>
        <p:spPr>
          <a:xfrm>
            <a:off x="838200" y="2133600"/>
            <a:ext cx="10515600" cy="40433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None/>
            </a:pPr>
            <a:endParaRPr b="1" dirty="0"/>
          </a:p>
          <a:p>
            <a:pPr marL="228600" lvl="0" indent="-228600" algn="l" rtl="0">
              <a:lnSpc>
                <a:spcPct val="90000"/>
              </a:lnSpc>
              <a:spcBef>
                <a:spcPts val="1000"/>
              </a:spcBef>
              <a:spcAft>
                <a:spcPts val="0"/>
              </a:spcAft>
              <a:buClr>
                <a:srgbClr val="0070C0"/>
              </a:buClr>
              <a:buSzPts val="2800"/>
              <a:buChar char="•"/>
            </a:pPr>
            <a:r>
              <a:rPr lang="hi-IN" b="1" dirty="0">
                <a:solidFill>
                  <a:srgbClr val="0070C0"/>
                </a:solidFill>
              </a:rPr>
              <a:t>3. बाइट – BIGHT </a:t>
            </a:r>
            <a:endParaRPr b="1" dirty="0">
              <a:solidFill>
                <a:srgbClr val="0070C0"/>
              </a:solidFill>
            </a:endParaRPr>
          </a:p>
          <a:p>
            <a:pPr marL="0" lvl="0" indent="0" algn="l" rtl="0">
              <a:lnSpc>
                <a:spcPct val="90000"/>
              </a:lnSpc>
              <a:spcBef>
                <a:spcPts val="1000"/>
              </a:spcBef>
              <a:spcAft>
                <a:spcPts val="0"/>
              </a:spcAft>
              <a:buClr>
                <a:schemeClr val="dk1"/>
              </a:buClr>
              <a:buSzPts val="2800"/>
              <a:buNone/>
            </a:pPr>
            <a:endParaRPr b="1" dirty="0">
              <a:solidFill>
                <a:srgbClr val="0070C0"/>
              </a:solidFill>
            </a:endParaRPr>
          </a:p>
          <a:p>
            <a:pPr marL="228600" lvl="0" indent="-228600" algn="l" rtl="0">
              <a:lnSpc>
                <a:spcPct val="90000"/>
              </a:lnSpc>
              <a:spcBef>
                <a:spcPts val="1000"/>
              </a:spcBef>
              <a:spcAft>
                <a:spcPts val="0"/>
              </a:spcAft>
              <a:buClr>
                <a:schemeClr val="dk1"/>
              </a:buClr>
              <a:buSzPts val="2800"/>
              <a:buChar char="•"/>
            </a:pPr>
            <a:r>
              <a:rPr lang="hi-IN" b="1" dirty="0"/>
              <a:t>रस्सी में एक खुला फंदा।</a:t>
            </a:r>
            <a:endParaRPr dirty="0"/>
          </a:p>
          <a:p>
            <a:pPr marL="0" lvl="0" indent="0" algn="l" rtl="0">
              <a:lnSpc>
                <a:spcPct val="100000"/>
              </a:lnSpc>
              <a:spcBef>
                <a:spcPts val="1000"/>
              </a:spcBef>
              <a:spcAft>
                <a:spcPts val="0"/>
              </a:spcAft>
              <a:buClr>
                <a:schemeClr val="dk1"/>
              </a:buClr>
              <a:buSzPts val="2800"/>
              <a:buNone/>
            </a:pPr>
            <a:r>
              <a:rPr lang="hi-IN" dirty="0"/>
              <a:t>रस्सी को मोड़कर एक </a:t>
            </a:r>
            <a:r>
              <a:rPr lang="en-IN" sz="3200" b="1" dirty="0" err="1">
                <a:latin typeface="Kruti Dev 010" pitchFamily="2" charset="0"/>
              </a:rPr>
              <a:t>xksykdkj</a:t>
            </a:r>
            <a:r>
              <a:rPr lang="en-IN" dirty="0"/>
              <a:t> </a:t>
            </a:r>
            <a:r>
              <a:rPr lang="hi-IN" dirty="0"/>
              <a:t>या फंदे का आकार बनाना,</a:t>
            </a:r>
            <a:br>
              <a:rPr lang="hi-IN" dirty="0"/>
            </a:br>
            <a:r>
              <a:rPr lang="hi-IN" dirty="0"/>
              <a:t>लेकिन उसके सिरों को एक-दूसरे से बाँधा नहीं गया हो।</a:t>
            </a:r>
            <a:endParaRPr dirty="0"/>
          </a:p>
        </p:txBody>
      </p:sp>
      <p:pic>
        <p:nvPicPr>
          <p:cNvPr id="154" name="Google Shape;154;p21"/>
          <p:cNvPicPr preferRelativeResize="0"/>
          <p:nvPr/>
        </p:nvPicPr>
        <p:blipFill rotWithShape="1">
          <a:blip r:embed="rId3">
            <a:alphaModFix/>
          </a:blip>
          <a:srcRect/>
          <a:stretch/>
        </p:blipFill>
        <p:spPr>
          <a:xfrm>
            <a:off x="10468946" y="137086"/>
            <a:ext cx="1418253" cy="985277"/>
          </a:xfrm>
          <a:prstGeom prst="rect">
            <a:avLst/>
          </a:prstGeom>
          <a:noFill/>
          <a:ln>
            <a:noFill/>
          </a:ln>
        </p:spPr>
      </p:pic>
      <p:pic>
        <p:nvPicPr>
          <p:cNvPr id="155" name="Google Shape;155;p21"/>
          <p:cNvPicPr preferRelativeResize="0"/>
          <p:nvPr/>
        </p:nvPicPr>
        <p:blipFill rotWithShape="1">
          <a:blip r:embed="rId4">
            <a:alphaModFix/>
          </a:blip>
          <a:srcRect/>
          <a:stretch/>
        </p:blipFill>
        <p:spPr>
          <a:xfrm>
            <a:off x="304801" y="137085"/>
            <a:ext cx="1295400" cy="98527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1152</Words>
  <Application>Microsoft Office PowerPoint</Application>
  <PresentationFormat>Widescreen</PresentationFormat>
  <Paragraphs>127</Paragraphs>
  <Slides>43</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Kruti Dev 010</vt:lpstr>
      <vt:lpstr>Office Theme</vt:lpstr>
      <vt:lpstr>Lesson-1 रस्सियाँ – गाँठें और बाँधने की तकनीक (Knots &amp; Lashings)  </vt:lpstr>
      <vt:lpstr>पाठ खत्म होने के बाद आप निम्न के बारे में जान पाएंगे :-</vt:lpstr>
      <vt:lpstr>परिचय :- </vt:lpstr>
      <vt:lpstr>        रस्सियों की आवश्यकता :- </vt:lpstr>
      <vt:lpstr>                 रस्सियों की आवश्यकता :- </vt:lpstr>
      <vt:lpstr>गाँठों के प्रकार (Types of Knots)</vt:lpstr>
      <vt:lpstr>गांठों के प्रकार :-</vt:lpstr>
      <vt:lpstr>गांठों के प्रकार :-</vt:lpstr>
      <vt:lpstr>गांठों के प्रकार :-</vt:lpstr>
      <vt:lpstr>रस्सी के भाग :- (PARTS OF ROPE) </vt:lpstr>
      <vt:lpstr>रोप के भाग :- </vt:lpstr>
      <vt:lpstr>रस्सी के भाग :-</vt:lpstr>
      <vt:lpstr>रस्सी के प्रकार</vt:lpstr>
      <vt:lpstr>रस्सी के प्रकार</vt:lpstr>
      <vt:lpstr>रस्सी के प्रकार</vt:lpstr>
      <vt:lpstr>रस्सी के प्रकार</vt:lpstr>
      <vt:lpstr>रस्सी के प्रकार  </vt:lpstr>
      <vt:lpstr>रस्सी के प्रकार</vt:lpstr>
      <vt:lpstr>रस्सी के प्रकार  </vt:lpstr>
      <vt:lpstr>रस्सी के प्रकार</vt:lpstr>
      <vt:lpstr>  गांठो के प्रकार -</vt:lpstr>
      <vt:lpstr> गांठो के प्रकार -</vt:lpstr>
      <vt:lpstr> गांठो के प्रकार -</vt:lpstr>
      <vt:lpstr> गांठो के प्रकार -</vt:lpstr>
      <vt:lpstr> गांठो के प्रकार -</vt:lpstr>
      <vt:lpstr> गांठो के प्रकार -</vt:lpstr>
      <vt:lpstr> गांठो के प्रकार -</vt:lpstr>
      <vt:lpstr> गांठो के प्रकार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पुनरावलोकन:-</vt:lpstr>
      <vt:lpstr>PowerPoint Presentation</vt:lpstr>
      <vt:lpstr>मुल्याकन (evaluation)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रस्सियाँ – गाँठें और बाँधने की तकनीक (Knots &amp; Lashings)  </dc:title>
  <cp:lastModifiedBy>DOG K9</cp:lastModifiedBy>
  <cp:revision>8</cp:revision>
  <dcterms:modified xsi:type="dcterms:W3CDTF">2025-12-18T07:34:00Z</dcterms:modified>
</cp:coreProperties>
</file>