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91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69" r:id="rId15"/>
    <p:sldId id="300" r:id="rId16"/>
    <p:sldId id="301" r:id="rId17"/>
    <p:sldId id="302" r:id="rId18"/>
    <p:sldId id="303" r:id="rId19"/>
    <p:sldId id="304" r:id="rId20"/>
    <p:sldId id="305" r:id="rId21"/>
    <p:sldId id="276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317" r:id="rId33"/>
    <p:sldId id="318" r:id="rId34"/>
    <p:sldId id="319" r:id="rId35"/>
    <p:sldId id="32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88FF3-57AF-46EF-B986-2DC984EC6AD7}">
  <a:tblStyle styleId="{E2D88FF3-57AF-46EF-B986-2DC984EC6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33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59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8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0" y="8626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9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CSSR-logo-white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8803" y="-192015"/>
            <a:ext cx="3791594" cy="2680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3659" y="2539280"/>
            <a:ext cx="8507782" cy="109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66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पाठ्यक्रम परिचय</a:t>
            </a:r>
            <a:endParaRPr lang="en-US" sz="6600" b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68" y="-32005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1086" y="-43101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82" y="0"/>
            <a:ext cx="1365252" cy="1381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FC85B-CA28-1B51-9350-B9A925ABBF86}"/>
              </a:ext>
            </a:extLst>
          </p:cNvPr>
          <p:cNvSpPr txBox="1"/>
          <p:nvPr/>
        </p:nvSpPr>
        <p:spPr>
          <a:xfrm>
            <a:off x="6840855" y="6100698"/>
            <a:ext cx="613791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6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उप निरीक्षक/</a:t>
            </a:r>
            <a:r>
              <a:rPr lang="hi-IN" sz="36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36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राजू </a:t>
            </a:r>
            <a:r>
              <a:rPr lang="hi-IN" sz="36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रॉय</a:t>
            </a:r>
            <a:endParaRPr lang="en-IN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83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sz="4000" b="1" dirty="0">
                <a:solidFill>
                  <a:srgbClr val="C00000"/>
                </a:solidFill>
                <a:latin typeface="Open Sans"/>
              </a:rPr>
              <a:t>शैक्षणिक उद्देश्य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: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9535" y="1576479"/>
            <a:ext cx="6756523" cy="5106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रिक्त स्थान (</a:t>
            </a:r>
            <a:r>
              <a:rPr lang="en-US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void spaces) </a:t>
            </a: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का पता लगाने के तरीके और संभावित पीड़ितों को खोजने के चरणों का वर्णन करना।</a:t>
            </a:r>
            <a:endParaRPr lang="en-US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IN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Open Sans"/>
                <a:cs typeface="Times New Roman" pitchFamily="18" charset="0"/>
              </a:rPr>
              <a:t>CSSR</a:t>
            </a:r>
            <a:r>
              <a:rPr lang="en-US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ऑपरेशन में प्रयुक्त उपकरण, सामग्री और सहायक साधनों के उपयोग और रखरखाव का नाम और विवरण बताना।</a:t>
            </a:r>
            <a:endParaRPr lang="en-US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IN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ढही हुई संरचना में प्रवेश करने और रोगी तक पहुँचने की बुनियादी तकनीकों की सूची और विवरण देना।</a:t>
            </a:r>
            <a:endParaRPr lang="en-US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IN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ढही हुई संरचना में फँसे एक या अधिक रोगियों के लिए पूर्व-अस्पताल उपचार का वर्णन करना।</a:t>
            </a:r>
            <a:endParaRPr lang="en-US" sz="20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890920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079291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पाठ्यक्रम सामग्री</a:t>
            </a:r>
            <a:endParaRPr lang="en-US" sz="4000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92385"/>
            <a:ext cx="6781746" cy="3258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en-US" sz="2400" b="1" dirty="0">
              <a:solidFill>
                <a:schemeClr val="dk1"/>
              </a:solidFill>
              <a:latin typeface="Open Sans"/>
            </a:endParaRPr>
          </a:p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प्रतिभागियों की कार्यपुस्तिका (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Workbook)</a:t>
            </a:r>
          </a:p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संदर्भ सामग्री (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Reference Material)</a:t>
            </a:r>
          </a:p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पूर्व-अध्ययन (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Pre-work)</a:t>
            </a:r>
          </a:p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हैंडआउट्स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(Handouts)</a:t>
            </a:r>
            <a:endParaRPr lang="en-US" sz="2400" dirty="0">
              <a:solidFill>
                <a:schemeClr val="dk1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837654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1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प्रतिभागी</a:t>
            </a:r>
            <a:endParaRPr lang="en-IN" sz="4000" b="1" dirty="0">
              <a:solidFill>
                <a:srgbClr val="C00000"/>
              </a:solidFill>
              <a:latin typeface="Open Sans"/>
            </a:endParaRPr>
          </a:p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 उपकरण</a:t>
            </a:r>
            <a:endParaRPr lang="en-US" sz="4000" b="1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896739"/>
            <a:ext cx="6781746" cy="3131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आपको पाठ्यक्रम में अपने साथ व्यक्तिगत सुरक्षा उपकरण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(PPE)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और अन्य कार्य-सामग्री लानी चाहिए थी, जैसा कि पहले बताया गया था।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99" y="112697"/>
            <a:ext cx="1408345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308"/>
            <a:ext cx="1937745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आवश्यक </a:t>
            </a:r>
            <a:endParaRPr lang="en-IN" sz="4000" b="1" dirty="0">
              <a:solidFill>
                <a:srgbClr val="C00000"/>
              </a:solidFill>
              <a:latin typeface="Open Sans"/>
            </a:endParaRPr>
          </a:p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उपकरण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68798" y="144776"/>
            <a:ext cx="6781746" cy="666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हेलमेट (औद्योगिक या फायर-फाइटर)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आँखों की सुरक्षा / सुरक्षा चश्मा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कानों की सुरक्षा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धूल मास्क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गैस मास्क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स्टील-टो सुरक्षा जूते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सुरक्षा सीटी (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Whistle)</a:t>
            </a: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चमड़े के दस्ताने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शर्ट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(लंबी बाँह की शर्ट)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पानी की बोतल/कैंटीन (कम से कम 1 लीटर क्षमता)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जलरोधक टॉर्च (माउंटेड या हाथ से पकड़ी जाने वाली, अतिरिक्त बैटरी के साथ)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2095106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767751" y="1750959"/>
            <a:ext cx="5064878" cy="35393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dirty="0">
                <a:solidFill>
                  <a:srgbClr val="FF0000"/>
                </a:solidFill>
                <a:latin typeface="Open Sans"/>
                <a:cs typeface="Times New Roman" pitchFamily="18" charset="0"/>
                <a:sym typeface="Arial"/>
              </a:rPr>
              <a:t>वैकल्पिक:</a:t>
            </a:r>
            <a:endParaRPr sz="2800" dirty="0">
              <a:latin typeface="Open Sans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 </a:t>
            </a:r>
            <a:endParaRPr sz="2800" dirty="0">
              <a:latin typeface="Open Sans"/>
              <a:cs typeface="Times New Roman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ओवरऑल्स या जंपसूट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सनस्क्रीन लोशन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मच्छर भगाने की दवा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बरसाती/पोंचो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घुटने के लिए पैड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टोपी/कैप</a:t>
            </a:r>
            <a:endParaRPr sz="2800" dirty="0">
              <a:latin typeface="Open Sans"/>
              <a:cs typeface="Times New Roman" pitchFamily="18" charset="0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306858" y="1750959"/>
            <a:ext cx="5006266" cy="35393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dirty="0">
                <a:solidFill>
                  <a:srgbClr val="FF0000"/>
                </a:solidFill>
                <a:latin typeface="Open Sans"/>
              </a:rPr>
              <a:t>अन्य आवश्यक सामग्री: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पासपोर्ट साइज की 2 फोटो (कक्षा निर्देशिका हेतु)</a:t>
            </a:r>
            <a:endParaRPr sz="2800" dirty="0">
              <a:latin typeface="Open Sans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कार्य के लिए वर्दी या औपचारिक कपड़े (उद्घाटन और समापन समारोह के लिए)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endParaRPr sz="2800" dirty="0">
              <a:solidFill>
                <a:schemeClr val="dk1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0" y="211461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5" y="240814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651223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71021" y="2599898"/>
            <a:ext cx="429028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पाठ्यक्रम 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कार्यविधि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560556"/>
            <a:ext cx="6781746" cy="4532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यह पाठ्यक्रम अत्यधिक सहभागितापूर्ण है और इसमें प्रशिक्षक और प्रतिभागियों के बीच लगातार संवाद और फीडबैक शामिल है।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आपको कुछ पृष्ठभूमि ज्ञान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(Background Knowledge)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प्राप्त करना होगा और साथ ही व्यावहारिक कौशल भी हासिल करने होंगे।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प्रत्येक पाठ की शुरुआत में उद्देश्य स्पष्ट रूप से बताए जाएँगे।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944186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17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मूल्यांकन विधि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3897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आपका मूल्यांकन तीन तरीकों से होगा: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पाठ-पश्चात परीक्षण (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Lesson Post-Tests):</a:t>
            </a:r>
          </a:p>
          <a:p>
            <a:pPr lvl="0" algn="just">
              <a:lnSpc>
                <a:spcPct val="150000"/>
              </a:lnSpc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प्रतिदिन कक्षा के बाद उस दिन के पाठ पर एक लिखित टेस्ट होगा।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प्रश्न छोटे उत्तर, बहुविकल्पीय, सही/गलत, रिक्त-स्थान-भरें, मिलान करें या चित्र/संकेत बनाकर भी हो सकते हैं।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यह टेस्ट अगले दिन समीक्षा किया जाएगा।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34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2015207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05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मूल्यांकन विधि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34312" y="1491810"/>
            <a:ext cx="6781746" cy="500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व्यावहारिक मूल्यांकन (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Practical Evaluations):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,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प्रदर्शन वाले पाठों में व्यावहारिक मूल्यांकन लिया जाएगा।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अवधि कार्यों की संख्या और जटिलता पर निर्भर करेगी।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पाठ 12 के बाद अंतिम व्यावहारिक मूल्यांकन होगा।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अंतिम लिखित मूल्यांकन (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Final Written Evaluation):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अंतिम लिखित मूल्यांकन व्यावहारिक अभ्यास से पहले लिया जाएगा।इसमें सभी पाठ सम्मिलित होंगे।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2086229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77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अंकन प्रणाली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377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just"/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पाठ-पश्चात परीक्षण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/Lesson Post-Tests: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lvl="0" algn="just"/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पाठ 1, 12 और 13 को छोड़कर सभी पाठों में टेस्ट होगा।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पाठ्यक्रम पूरा करने के लिए सभी टेस्ट में न्यूनतम 70% अंक आवश्यक हैं।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/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अंतिम लिखित मूल्यांकन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/Final Written Evaluation: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lvl="0" algn="just"/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इसमें पाठ 1, 12 और 13 को छोड़कर सभी पाठ शामिल होंगे।पास होने के लिए न्यूनतम 70% अंक आवश्यक।इसका भार कुल लिखित मूल्यांकन (पाठ-पश्चात टेस्ट) का 50% होगा।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2077351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19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026025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अंकन प्रणाली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422596"/>
            <a:ext cx="6781746" cy="334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व्यावहारिक मूल्यांकन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/Practical Evaluations:</a:t>
            </a:r>
            <a:r>
              <a:rPr lang="en-US" sz="2400" b="1" dirty="0">
                <a:solidFill>
                  <a:schemeClr val="accent1"/>
                </a:solidFill>
                <a:latin typeface="Open Sans"/>
                <a:cs typeface="Times New Roman" pitchFamily="18" charset="0"/>
              </a:rPr>
              <a:t>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जिन पाठों में प्रदर्शन आवश्यक है, उनके बाद व्यावहारिक मूल्यांकन होगा।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इन्हें 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Pass (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उत्तीर्ण) या 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No-Pass (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अनुत्तीर्ण) के आधार पर अंकित किया जाएगा।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यदि आप 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No-Pass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पाते हैं, तो आपको प्रत्येक व्यावहारिक मूल्यांकन का एक बार पुनः प्रयास करने की अनुमति होगी।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26431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153" y="1028030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उद्देश्य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719428" y="1920847"/>
            <a:ext cx="5611368" cy="381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कोर्स कोर्डिनेटर</a:t>
            </a: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, प्रशिक्षक, सहायक, सहयोगी स्टाफ और अन्य प्रतिभागियों के नाम और पृष्ठभूमि की जानकारी।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इस पाठ में निम्नलिखित पहलुओं को शामिल किया जाएगा:</a:t>
            </a: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217" y="1920847"/>
            <a:ext cx="38587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इस पाठ को पूरा करने के बाद, आप सक्षम होंगे:</a:t>
            </a:r>
            <a:endParaRPr sz="1200" dirty="0">
              <a:latin typeface="Open Sans"/>
              <a:cs typeface="Times New Roman" pitchFamily="18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0644" y="1923124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1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854573" y="4259323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2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267419"/>
            <a:ext cx="1321338" cy="9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5" y="240814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23;p16"/>
          <p:cNvSpPr txBox="1">
            <a:spLocks/>
          </p:cNvSpPr>
          <p:nvPr/>
        </p:nvSpPr>
        <p:spPr>
          <a:xfrm>
            <a:off x="5286830" y="4814887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endParaRPr lang="en-US" dirty="0">
              <a:latin typeface="Open Sans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23884" cy="124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C00000"/>
                </a:solidFill>
                <a:latin typeface="Open Sans"/>
              </a:rPr>
              <a:t>CSSR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hi-IN" sz="4000" b="1" dirty="0">
                <a:solidFill>
                  <a:srgbClr val="C00000"/>
                </a:solidFill>
                <a:latin typeface="Open Sans"/>
              </a:rPr>
              <a:t>मूल्यांकन चार्ट</a:t>
            </a:r>
            <a:endParaRPr lang="en-US" sz="4000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graphicFrame>
        <p:nvGraphicFramePr>
          <p:cNvPr id="8" name="Google Shape;261;p33"/>
          <p:cNvGraphicFramePr/>
          <p:nvPr>
            <p:extLst>
              <p:ext uri="{D42A27DB-BD31-4B8C-83A1-F6EECF244321}">
                <p14:modId xmlns:p14="http://schemas.microsoft.com/office/powerpoint/2010/main" val="1454954236"/>
              </p:ext>
            </p:extLst>
          </p:nvPr>
        </p:nvGraphicFramePr>
        <p:xfrm>
          <a:off x="4064136" y="1042415"/>
          <a:ext cx="8127864" cy="5676957"/>
        </p:xfrm>
        <a:graphic>
          <a:graphicData uri="http://schemas.openxmlformats.org/drawingml/2006/table">
            <a:tbl>
              <a:tblPr>
                <a:noFill/>
                <a:tableStyleId>{E2D88FF3-57AF-46EF-B986-2DC984EC6AD7}</a:tableStyleId>
              </a:tblPr>
              <a:tblGrid>
                <a:gridCol w="90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352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पाठ</a:t>
                      </a:r>
                      <a:r>
                        <a:rPr lang="en-US" sz="2400" b="0" i="0" u="none" strike="noStrike" cap="non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  </a:t>
                      </a:r>
                      <a:r>
                        <a:rPr lang="hi-IN" sz="2400" b="0" i="0" u="none" strike="noStrike" cap="non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क्रमांक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पाठ के बाद की परीक्षा (पोस्ट-टेस्ट) में कम से कम 70% अंक आवश्यक होंगे।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व्यावहारिक मूल्यांकन। पाठ्यक्रम पूर्ण करने के लिए उत्तीर्ण अंक आवश्यक हैं।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पाठ परिचय (कोई टेस्ट नहीं)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4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CSSR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hi-IN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ऑपरेशन का आयोजन और प्रारंभ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14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3</a:t>
                      </a:r>
                      <a:endParaRPr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संरचनाएँ, सामग्री और क्षति के प्रकार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27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4</a:t>
                      </a:r>
                      <a:endParaRPr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संरचनात्मक ट्रायएज और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INSARAG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hi-IN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भवन चिह्नन प्रणाली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5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hi-IN" sz="24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संचालन सुरक्षा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55325" marB="553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997452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36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/>
          <p:cNvSpPr/>
          <p:nvPr/>
        </p:nvSpPr>
        <p:spPr>
          <a:xfrm>
            <a:off x="1" y="1090575"/>
            <a:ext cx="12243082" cy="578424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1494462" y="116632"/>
            <a:ext cx="91764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C00000"/>
                </a:solidFill>
                <a:latin typeface="Open Sans"/>
                <a:sym typeface="Arial"/>
              </a:rPr>
              <a:t>CSSR</a:t>
            </a: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 </a:t>
            </a:r>
            <a:r>
              <a:rPr lang="hi-IN" sz="4000" b="1" dirty="0">
                <a:solidFill>
                  <a:srgbClr val="C00000"/>
                </a:solidFill>
                <a:latin typeface="Open Sans"/>
              </a:rPr>
              <a:t>मूल्यांकन चार्ट</a:t>
            </a:r>
            <a:endParaRPr lang="en-US" sz="4000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9" name="Google Shape;269;p34"/>
          <p:cNvGraphicFramePr/>
          <p:nvPr>
            <p:extLst>
              <p:ext uri="{D42A27DB-BD31-4B8C-83A1-F6EECF244321}">
                <p14:modId xmlns:p14="http://schemas.microsoft.com/office/powerpoint/2010/main" val="1013620955"/>
              </p:ext>
            </p:extLst>
          </p:nvPr>
        </p:nvGraphicFramePr>
        <p:xfrm>
          <a:off x="539948" y="1403777"/>
          <a:ext cx="11164371" cy="4925043"/>
        </p:xfrm>
        <a:graphic>
          <a:graphicData uri="http://schemas.openxmlformats.org/drawingml/2006/table">
            <a:tbl>
              <a:tblPr>
                <a:noFill/>
                <a:tableStyleId>{E2D88FF3-57AF-46EF-B986-2DC984EC6AD7}</a:tableStyleId>
              </a:tblPr>
              <a:tblGrid>
                <a:gridCol w="54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6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खोज और स्थान निर्धारण तकनीकें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खोज और स्थान निर्धारण तकनीकें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उपकरण, औज़ार और सहायक सामग्री (चार स्टेशन)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उपकरण, औज़ार और सहायक सामग्री (चार स्टेशन)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बचाव तकनीकें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तोड़ना और काटना (चार स्टेशन)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9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सहारा तकनीकें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शोरिंग (चार स्टेशन)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10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b="0" i="0" u="none" strike="noStrike" cap="none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भार उठाना और स्थिर करना (क्रिबिंग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(क्रिबिंग, </a:t>
                      </a:r>
                      <a:r>
                        <a:rPr lang="en-IN" sz="2000" dirty="0"/>
                        <a:t>come-along, </a:t>
                      </a:r>
                      <a:r>
                        <a:rPr lang="hi-IN" sz="2000" dirty="0"/>
                        <a:t>हाइड्रोलिक जैक – चार स्टेशन)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11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पूर्व-अस्पताल उपचार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hi-IN" sz="2000" dirty="0"/>
                        <a:t>(रोगी का आकलन, पैकेजिंग और बाहर निकालना)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12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पाठ्यक्रम समीक्षा और अंतिम लिखित मूल्यांकन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6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13</a:t>
                      </a:r>
                      <a:endParaRPr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700" marR="121700" marT="37775" marB="377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hi-IN" sz="2000" dirty="0"/>
                        <a:t>अंतिम व्यावहारिक अभ्यास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700" marR="121700" marT="37775" marB="377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5" y="240814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1" y="240814"/>
            <a:ext cx="1252142" cy="9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784388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अनुत्तीर्ण स्थिति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5" y="1311523"/>
            <a:ext cx="7227084" cy="517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यदि आप किसी पाठ-पश्चात टेस्ट में पास नहीं होते, तो अगले दिन एक और अवसर आप को मिलेगा।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लेकिन यदि आप व्यावहारिक मूल्यांकन में पास नहीं होते, तो आप अंतिम व्यावहारिक परीक्षा में भाग लेने के पात्र नहीं होंगे।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ऐसी स्थिति में आप शेष पाठ्यक्रम में भाग ले सकते हैं, लेकिन आपको केवल 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Letter of Attendance (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उपस्थिति प्रमाण पत्र) मिलेगा।</a:t>
            </a:r>
            <a:endParaRPr lang="en-US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2041840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755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अनुत्तीर्ण स्थिति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: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311523"/>
            <a:ext cx="7525557" cy="500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अंतिम व्यावहारिक मूल्यांकन एक कृत्रिम </a:t>
            </a:r>
            <a:r>
              <a:rPr lang="en-US" sz="2400" dirty="0" err="1">
                <a:solidFill>
                  <a:schemeClr val="dk1"/>
                </a:solidFill>
                <a:latin typeface="Open Sans"/>
                <a:cs typeface="Times New Roman" pitchFamily="18" charset="0"/>
              </a:rPr>
              <a:t>CSSR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घटना पर आधारित होगा। यह केवल पास या फेल का मूल्यांकन होगा। अंतिम व्यावहारिक के लिए कोई पुनः अवसर (मे़क-अप) नहीं होगा। यह तीन चरणों में विभाजित होगा, जिसकी कुल अवधि नौ (9) घंटे होगी। इसका विस्तृत विवरण पाठ 13 में पाया जा सकता है। 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सभी पाठ्यक्रम आवश्यकताओं को सफलतापूर्वक पूरा करने के बाद आपको पूर्णता प्रमाणपत्र (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Certificate of Completion)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प्रदान किया जाएगा।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26431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56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2164896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कार्यक्रम व उपस्थिति</a:t>
            </a:r>
            <a:endParaRPr lang="en-US" sz="4000" b="1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311523"/>
            <a:ext cx="7525557" cy="451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just"/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उपस्थिति और भागीदारी के नियम: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/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सभी कक्षाओं और पाठ्यक्रम गतिविधियों में भाग लेना अनिवार्य है।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समय की पाबंदी – प्रतिभागियों में आपसी सम्मान और जिम्मेदारी बढ़ाती है।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/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अनुपस्थिति और देरी:</a:t>
            </a:r>
            <a:endParaRPr lang="en-US" sz="2400" b="1" dirty="0">
              <a:solidFill>
                <a:srgbClr val="FF0000"/>
              </a:solidFill>
              <a:latin typeface="Open Sans"/>
              <a:cs typeface="Times New Roman" pitchFamily="18" charset="0"/>
            </a:endParaRPr>
          </a:p>
          <a:p>
            <a:pPr lvl="0" algn="just"/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देर से आना और कक्षा छोड़ना स्वीकार्य नहीं है।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केवल विशेष परिस्थितियों में अधिकतम 15 मिनट की एक बार देर की अनुमति होगी।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बिना कारण देर से आने या अनुपस्थित रहने पर आप पाठ्यक्रम पास नहीं कर पाएंगे।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899798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74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2351324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कार्यक्रम व उपस्थिति</a:t>
            </a:r>
            <a:endParaRPr lang="en-US" sz="4000" b="1" dirty="0">
              <a:solidFill>
                <a:srgbClr val="C00000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311523"/>
            <a:ext cx="7525557" cy="3239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सभी पाठ्यक्रम गतिविधियों (व्याख्यान, व्यावहारिक अभ्यास और मूल्यांकन) में भाग लेना अनिवार्य है।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केवल वास्तविक आपातकाल में ही पाठ्यक्रम बाधित हो सकता है।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टेलीफोन कॉल्स प्रशासनिक कर्मचारी संभालेंगे और संदेश आपको देंगे।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997452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108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प्रतिभागी प्रतिक्रिया</a:t>
            </a:r>
            <a:endParaRPr lang="en-US" sz="4000" dirty="0">
              <a:solidFill>
                <a:schemeClr val="dk1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326877" y="1756054"/>
            <a:ext cx="7525557" cy="3403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दैनिक प्रतिक्रिया: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हर दिन के अंत में संक्षिप्त मौखिक प्रतिक्रिया सत्र होगा।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इसमें पाठ्यक्रम की ताकत और सुधार योग्य पहलुओं पर चर्चा होगी।प्रत्येक पाठ के अंत में 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Lesson Evaluation Form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भरना होगा।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  <a:buSzPts val="3200"/>
            </a:pP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hi-IN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समग्र प्रतिक्रिया:</a:t>
            </a: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सभी पाठ और अंतिम व्यावहारिक मूल्यांकन के बाद आपको कुल पाठ्यक्रम पर प्रतिक्रिया देने के लिए कहा जाएगा।आपकी टिप्पणियाँ भविष्य में पाठ्यक्रम सुधारने में बहुत सहायक होंगी।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997452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42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आवश्यक प्रपत्र</a:t>
            </a:r>
            <a:endParaRPr lang="en-US" sz="4000" dirty="0">
              <a:solidFill>
                <a:schemeClr val="dk1"/>
              </a:solidFill>
              <a:latin typeface="Open Sans"/>
              <a:ea typeface="Calibri"/>
              <a:cs typeface="Calibri"/>
              <a:sym typeface="Calibri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311523"/>
            <a:ext cx="7525557" cy="4254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यदि आपने अभी तक नहीं किया है, तो सुनिश्चित करें कि आपने </a:t>
            </a:r>
            <a:r>
              <a:rPr lang="en-US" sz="2800" dirty="0" err="1">
                <a:solidFill>
                  <a:schemeClr val="dk1"/>
                </a:solidFill>
                <a:latin typeface="Open Sans"/>
                <a:cs typeface="Times New Roman" pitchFamily="18" charset="0"/>
              </a:rPr>
              <a:t>CSSR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पाठ्यक्रम के सभी आवश्यक प्रपत्र पूरे करके जमा कर दिए हैं।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इनमें स्वास्थ्य, आहार और दायित्व मुक्त (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liability release)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से संबंधित प्रपत्र शामिल हैं।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2032963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29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02602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सुविधाएँ व नियम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746531"/>
            <a:ext cx="7525557" cy="352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कक्षा शिष्टाचार: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किसी भी इमारत के अंदर धूम्रपान निषिद्ध है।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 केवल ब्रेक में बाहर धूम्रपान कर सकते हैं।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buClr>
                <a:schemeClr val="dk1"/>
              </a:buClr>
              <a:buSzPts val="3200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भोजन व्यवस्था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आवास और खर्चे: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कौन से खर्चे कवर होंगे</a:t>
            </a: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|</a:t>
            </a: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कौन से खर्चे कवर नहीं होंगे</a:t>
            </a:r>
            <a:endParaRPr lang="en-US" sz="2800" dirty="0"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17553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1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सुविधाएँ व नियम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719896"/>
            <a:ext cx="7525557" cy="414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यात्रा: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आरक्षण, पुष्टि, यात्रा कार्यक्रम और परिवर्तन प्रशासनिक स्टाफ संभालेगा।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buClr>
                <a:schemeClr val="dk1"/>
              </a:buClr>
              <a:buSzPts val="3200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सुरक्षा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आपातकालीन प्रक्रियाएँ, कक्षा से निकासी और आपातकालीन निकास मार्ग जान लें।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सुरक्षा क्षेत्रों और बैठक बिंदुओं का स्थान समझें।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प्राथमिक चिकित्सा किट का स्थान और उसमें उपलब्ध सामग्री देखें।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आपातकालीन फोन नंबर नोट करें।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2059596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98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5722457" y="1460230"/>
            <a:ext cx="6127390" cy="463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अपेक्षाएँ समझना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उद्देश्य और लक्ष्य पहचानना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कार्यविधि जानना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परीक्षण</a:t>
            </a:r>
            <a:r>
              <a:rPr lang="en-US" dirty="0">
                <a:latin typeface="Open Sans"/>
                <a:ea typeface="Arial"/>
                <a:cs typeface="Times New Roman" pitchFamily="18" charset="0"/>
                <a:sym typeface="Arial"/>
              </a:rPr>
              <a:t> (</a:t>
            </a:r>
            <a:r>
              <a:rPr lang="en-US" dirty="0" err="1">
                <a:latin typeface="Open Sans"/>
                <a:ea typeface="Arial"/>
                <a:cs typeface="Times New Roman" pitchFamily="18" charset="0"/>
                <a:sym typeface="Arial"/>
              </a:rPr>
              <a:t>Prac</a:t>
            </a:r>
            <a:r>
              <a:rPr lang="en-US" dirty="0">
                <a:latin typeface="Open Sans"/>
                <a:ea typeface="Arial"/>
                <a:cs typeface="Times New Roman" pitchFamily="18" charset="0"/>
                <a:sym typeface="Arial"/>
              </a:rPr>
              <a:t>.)</a:t>
            </a: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 प्रक्रिया को समझना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सामग्री और संसाधनों की जानकारी रखना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व्यवस्थापन और कार्यसूची का पालन करना</a:t>
            </a:r>
            <a:endParaRPr lang="en-IN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पाठ्यक्रम समीक्षा करना</a:t>
            </a:r>
            <a:endParaRPr dirty="0">
              <a:latin typeface="Open Sans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3" y="328377"/>
            <a:ext cx="1353565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5" y="240814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12;p15"/>
          <p:cNvSpPr txBox="1">
            <a:spLocks noGrp="1"/>
          </p:cNvSpPr>
          <p:nvPr>
            <p:ph type="title"/>
          </p:nvPr>
        </p:nvSpPr>
        <p:spPr>
          <a:xfrm>
            <a:off x="285749" y="1184251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उद्देश्य</a:t>
            </a:r>
            <a:r>
              <a:rPr lang="en-US" sz="2800" dirty="0">
                <a:latin typeface="Open Sans"/>
              </a:rPr>
              <a:t> </a:t>
            </a:r>
          </a:p>
        </p:txBody>
      </p:sp>
      <p:sp>
        <p:nvSpPr>
          <p:cNvPr id="8" name="Google Shape;116;p15"/>
          <p:cNvSpPr txBox="1"/>
          <p:nvPr/>
        </p:nvSpPr>
        <p:spPr>
          <a:xfrm>
            <a:off x="585217" y="2195167"/>
            <a:ext cx="385876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i-IN" sz="3600" dirty="0"/>
              <a:t>इस पाठ को पूरा करने के बाद, आप सक्षम होंगे:</a:t>
            </a:r>
            <a:endParaRPr sz="2800" dirty="0">
              <a:latin typeface="Open Sans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722244" cy="133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064135" y="-14539"/>
            <a:ext cx="8178947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फ़ाइल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261104" y="1311523"/>
            <a:ext cx="7525557" cy="334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हम एक खाली फ्लिपचार्ट दीवार पर लगाएंगे, जिस पर “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File”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लिखा होगा।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इसमें वे प्रश्न और मुद्दे दर्ज किए जाएँगे जिन्हें आगे की कक्षाओं या अंतिम समीक्षा में स्पष्ट करना होगा।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आप अपने प्रश्न यहाँ लिख सकते हैं ताकि भविष्य में संदर्भ लिया जा सके।</a:t>
            </a:r>
            <a:endParaRPr lang="en-US" sz="2400" dirty="0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42" y="57478"/>
            <a:ext cx="1809158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56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153" y="1028030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समीक्षा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 </a:t>
            </a:r>
            <a:endParaRPr lang="en-US" dirty="0">
              <a:latin typeface="Open Sans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742432" y="1907163"/>
            <a:ext cx="5611368" cy="471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पाठ्यक्रम समन्वयक, प्रशिक्षक, सहायक, सहयोगी स्टाफ और अन्य प्रतिभागियों का परिचय।</a:t>
            </a: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इस पाठ में शामिल पहलू:</a:t>
            </a: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217" y="1920847"/>
            <a:ext cx="38587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इस पाठ को पूरा करने के बाद आप सक्षम होंगे:</a:t>
            </a:r>
            <a:endParaRPr sz="1200" dirty="0">
              <a:latin typeface="Open Sans"/>
              <a:cs typeface="Times New Roman" pitchFamily="18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0644" y="1923124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1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740430" y="3984086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2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267419"/>
            <a:ext cx="1321338" cy="9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5" y="240814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23;p16"/>
          <p:cNvSpPr txBox="1">
            <a:spLocks/>
          </p:cNvSpPr>
          <p:nvPr/>
        </p:nvSpPr>
        <p:spPr>
          <a:xfrm>
            <a:off x="5742432" y="4832581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ts val="3200"/>
              <a:buFont typeface="Noto Sans Symbols"/>
              <a:buChar char="▪"/>
            </a:pPr>
            <a:r>
              <a:rPr lang="en-US" sz="2400" dirty="0">
                <a:latin typeface="Open Sans"/>
                <a:ea typeface="Arial"/>
                <a:cs typeface="Arial"/>
                <a:sym typeface="Arial"/>
              </a:rPr>
              <a:t> </a:t>
            </a: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अपेक्षाएँ</a:t>
            </a:r>
            <a:r>
              <a:rPr lang="en-US" dirty="0">
                <a:latin typeface="Open Sans"/>
                <a:ea typeface="Arial"/>
                <a:cs typeface="Times New Roman" pitchFamily="18" charset="0"/>
                <a:sym typeface="Arial"/>
              </a:rPr>
              <a:t> 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ts val="3200"/>
              <a:buFont typeface="Noto Sans Symbols"/>
              <a:buChar char="▪"/>
            </a:pPr>
            <a:r>
              <a:rPr lang="en-US" dirty="0">
                <a:latin typeface="Open Sans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उद्देश्य और लक्ष्य</a:t>
            </a:r>
            <a:endParaRPr lang="en-US" dirty="0">
              <a:latin typeface="Open Sans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873165" cy="1236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84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053328" y="2015231"/>
            <a:ext cx="4772823" cy="44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en-US" dirty="0">
                <a:latin typeface="Open Sans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उद्देश्य</a:t>
            </a:r>
            <a:r>
              <a:rPr lang="en-US" dirty="0">
                <a:latin typeface="Open Sans"/>
                <a:ea typeface="Arial"/>
                <a:cs typeface="Times New Roman" pitchFamily="18" charset="0"/>
                <a:sym typeface="Arial"/>
              </a:rPr>
              <a:t> </a:t>
            </a:r>
            <a:endParaRPr lang="en-US" dirty="0">
              <a:latin typeface="Open Sans"/>
              <a:cs typeface="Times New Roman" pitchFamily="18" charset="0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कार्यविधि</a:t>
            </a: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परीक्षण</a:t>
            </a: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सामग्री</a:t>
            </a: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व्यवस्थापन और कार्यसूची</a:t>
            </a:r>
            <a:endParaRPr lang="en-US" dirty="0">
              <a:latin typeface="Open Sans"/>
              <a:ea typeface="Arial"/>
              <a:cs typeface="Times New Roman" pitchFamily="18" charset="0"/>
              <a:sym typeface="Arial"/>
            </a:endParaRPr>
          </a:p>
          <a:p>
            <a:pPr marL="228600" indent="-228600" algn="just">
              <a:lnSpc>
                <a:spcPct val="100000"/>
              </a:lnSpc>
              <a:buSzPts val="3200"/>
              <a:buFont typeface="Noto Sans Symbols"/>
              <a:buChar char="▪"/>
            </a:pPr>
            <a:r>
              <a:rPr lang="hi-IN" dirty="0">
                <a:latin typeface="Open Sans"/>
                <a:ea typeface="Arial"/>
                <a:cs typeface="Times New Roman" pitchFamily="18" charset="0"/>
                <a:sym typeface="Arial"/>
              </a:rPr>
              <a:t>पाठ्यक्रम समीक्षा</a:t>
            </a:r>
            <a:endParaRPr dirty="0">
              <a:latin typeface="Open Sans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3" y="150920"/>
            <a:ext cx="1353565" cy="10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5" y="240814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12;p15"/>
          <p:cNvSpPr txBox="1">
            <a:spLocks noGrp="1"/>
          </p:cNvSpPr>
          <p:nvPr>
            <p:ph type="title"/>
          </p:nvPr>
        </p:nvSpPr>
        <p:spPr>
          <a:xfrm>
            <a:off x="342153" y="1028030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28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Review </a:t>
            </a:r>
            <a:endParaRPr lang="en-US" sz="2800" dirty="0">
              <a:latin typeface="Open Sans"/>
            </a:endParaRPr>
          </a:p>
        </p:txBody>
      </p:sp>
      <p:sp>
        <p:nvSpPr>
          <p:cNvPr id="8" name="Google Shape;116;p15"/>
          <p:cNvSpPr txBox="1"/>
          <p:nvPr/>
        </p:nvSpPr>
        <p:spPr>
          <a:xfrm>
            <a:off x="585217" y="2195167"/>
            <a:ext cx="38587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i-IN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इस पाठ को पूरा करने के बाद आप सक्षम होंगे: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70819" cy="122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94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7" y="3230214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कोई प्रश्न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?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896739"/>
            <a:ext cx="7238167" cy="115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4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6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60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2" y="1765970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9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94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1150"/>
            <a:ext cx="3614738" cy="1463675"/>
          </a:xfrm>
        </p:spPr>
        <p:txBody>
          <a:bodyPr>
            <a:norm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मूल्यांकन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738" y="1443038"/>
            <a:ext cx="7972425" cy="4913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Open sans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20000"/>
              </a:lnSpc>
              <a:buFont typeface="Arial"/>
              <a:buAutoNum type="arabicPeriod"/>
            </a:pPr>
            <a:r>
              <a:rPr lang="en-US" sz="3200" dirty="0" err="1">
                <a:latin typeface="Open Sans"/>
                <a:cs typeface="Times New Roman" pitchFamily="18" charset="0"/>
              </a:rPr>
              <a:t>CSSR</a:t>
            </a:r>
            <a:r>
              <a:rPr lang="en-US" sz="3200" dirty="0">
                <a:latin typeface="Open Sans"/>
                <a:cs typeface="Times New Roman" pitchFamily="18" charset="0"/>
              </a:rPr>
              <a:t> </a:t>
            </a:r>
            <a:r>
              <a:rPr lang="hi-IN" sz="3200" dirty="0">
                <a:latin typeface="Open Sans"/>
                <a:cs typeface="Times New Roman" pitchFamily="18" charset="0"/>
              </a:rPr>
              <a:t>ऑपरेशन को व्यवस्थित और आरंभ करने का तरीका बताएं</a:t>
            </a:r>
            <a:r>
              <a:rPr lang="en-US" sz="3200" dirty="0">
                <a:latin typeface="Open Sans"/>
                <a:cs typeface="Times New Roman" pitchFamily="18" charset="0"/>
              </a:rPr>
              <a:t>– </a:t>
            </a:r>
            <a:r>
              <a:rPr lang="hi-IN" sz="3200" dirty="0">
                <a:latin typeface="Open Sans"/>
                <a:cs typeface="Times New Roman" pitchFamily="18" charset="0"/>
              </a:rPr>
              <a:t>यह कौन-सा उद्देश्य है?</a:t>
            </a:r>
            <a:endParaRPr lang="en-US" sz="3200" dirty="0">
              <a:latin typeface="Open Sans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3200" dirty="0">
                <a:latin typeface="Open Sans"/>
                <a:cs typeface="Times New Roman" pitchFamily="18" charset="0"/>
              </a:rPr>
              <a:t>    </a:t>
            </a:r>
            <a:r>
              <a:rPr lang="hi-IN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उत्तर: शैक्षणिक उद्देश्य (</a:t>
            </a:r>
            <a:r>
              <a:rPr lang="en-US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Instructional   Objective)</a:t>
            </a:r>
          </a:p>
          <a:p>
            <a:pPr marL="114300" indent="0">
              <a:buNone/>
            </a:pPr>
            <a:r>
              <a:rPr lang="en-IN" sz="3200" dirty="0">
                <a:latin typeface="Open Sans"/>
                <a:cs typeface="Times New Roman" pitchFamily="18" charset="0"/>
              </a:rPr>
              <a:t>2. </a:t>
            </a:r>
            <a:r>
              <a:rPr lang="hi-IN" sz="3200" dirty="0">
                <a:latin typeface="Open Sans"/>
                <a:cs typeface="Times New Roman" pitchFamily="18" charset="0"/>
              </a:rPr>
              <a:t>कक्षा शिष्टाचार किसमें आता है| </a:t>
            </a:r>
            <a:r>
              <a:rPr lang="en-IN" sz="3200" dirty="0">
                <a:latin typeface="Open Sans"/>
                <a:cs typeface="Times New Roman" pitchFamily="18" charset="0"/>
              </a:rPr>
              <a:t>?</a:t>
            </a:r>
          </a:p>
          <a:p>
            <a:pPr marL="114300" indent="0">
              <a:buNone/>
            </a:pPr>
            <a:r>
              <a:rPr lang="en-US" sz="3200" dirty="0">
                <a:latin typeface="Open Sans"/>
                <a:cs typeface="Times New Roman" pitchFamily="18" charset="0"/>
              </a:rPr>
              <a:t>     </a:t>
            </a:r>
            <a:r>
              <a:rPr lang="hi-IN" dirty="0">
                <a:solidFill>
                  <a:srgbClr val="FF0000"/>
                </a:solidFill>
                <a:latin typeface="Open Sans"/>
              </a:rPr>
              <a:t>उत्तर: सुविधाएँ और नियम (</a:t>
            </a:r>
            <a:r>
              <a:rPr lang="en-IN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Facilities and Ground Rules)</a:t>
            </a:r>
          </a:p>
          <a:p>
            <a:pPr marL="0" lvl="0" indent="0" algn="just">
              <a:lnSpc>
                <a:spcPct val="200000"/>
              </a:lnSpc>
              <a:buNone/>
            </a:pPr>
            <a:endParaRPr lang="en-US" sz="3200" dirty="0">
              <a:latin typeface="Open sans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200000"/>
              </a:lnSpc>
              <a:buNone/>
            </a:pPr>
            <a:endParaRPr lang="en-US" sz="4400" dirty="0">
              <a:latin typeface="Open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1B1F-1D63-4D71-B276-7D7239D32F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2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7" y="3230214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धन्यवाद</a:t>
            </a:r>
            <a:endParaRPr lang="en-US" sz="40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4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6"/>
            <a:ext cx="1750540" cy="348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60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947" y="-53558"/>
            <a:ext cx="7694588" cy="691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61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 dirty="0">
              <a:latin typeface="Open Sans"/>
            </a:endParaRPr>
          </a:p>
        </p:txBody>
      </p:sp>
      <p:sp>
        <p:nvSpPr>
          <p:cNvPr id="13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13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138" name="Line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57D3D-A34C-B441-274D-AA203D471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E9A06-48D7-17C7-5E68-A7C8F985C6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6406669"/>
            <a:ext cx="706130" cy="338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17355-E11D-E264-3631-3CE88177E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1" y="71998"/>
            <a:ext cx="1507902" cy="13248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uties of…"/>
          <p:cNvSpPr txBox="1"/>
          <p:nvPr/>
        </p:nvSpPr>
        <p:spPr>
          <a:xfrm>
            <a:off x="138398" y="2626709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एक-दूसरे को जानना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5" name="Ensure your safety and the safety of your crew, the patient, and bystanders…"/>
          <p:cNvSpPr txBox="1"/>
          <p:nvPr/>
        </p:nvSpPr>
        <p:spPr>
          <a:xfrm>
            <a:off x="4289564" y="2201094"/>
            <a:ext cx="7470693" cy="3895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कोर्स कोर्डिनेटर, प्रशिक्षक, सहायक और सहयोगी स्टाफ को समूह से अपना परिचय कराना चाहिए।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कोर्स कोर्डिनेटर</a:t>
            </a:r>
            <a:r>
              <a:rPr lang="en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एक गतिविधि कराएँगे ताकि आप अन्य प्रतिभागियों से परिचित हो सकें और उन उपकरणों, सामग्री और सहायक साधनों को जान सकें जिन्हें आप पूरे पाठ्यक्रम में उपयोग करेंगे।</a:t>
            </a:r>
            <a:endParaRPr lang="en-US" sz="2400" dirty="0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" y="12698"/>
            <a:ext cx="1944186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8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24288" y="3035082"/>
            <a:ext cx="4225770" cy="155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hi-IN" sz="4800" dirty="0"/>
              <a:t>प्रतिभागियों की अपेक्षाएँ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260978"/>
            <a:ext cx="6614592" cy="379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इस छोटे अभ्यास का उद्देश्य यह जानना है कि आप “</a:t>
            </a:r>
            <a:r>
              <a:rPr lang="en-US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Collapsed Structure Search and Rescue Course” (</a:t>
            </a: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ढही हुई संरचना खोज और बचाव पाठ्यक्रम) से क्या अपेक्षा रखते हैं</a:t>
            </a:r>
            <a:r>
              <a:rPr lang="en-US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–   </a:t>
            </a: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कौन-सा ज्ञान आप प्राप्त करना चाहते हैं,</a:t>
            </a:r>
            <a:r>
              <a:rPr lang="en-US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 </a:t>
            </a: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कौन-से कौशल को आप सीखना चाहते हैं</a:t>
            </a:r>
            <a:r>
              <a:rPr lang="en-US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..</a:t>
            </a:r>
            <a:r>
              <a:rPr lang="hi-IN" sz="20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इत्यादि।</a:t>
            </a:r>
            <a:r>
              <a:rPr lang="en-US" sz="2000" dirty="0">
                <a:solidFill>
                  <a:schemeClr val="dk1"/>
                </a:solidFill>
                <a:latin typeface="Open San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26431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194880"/>
            <a:ext cx="3724569" cy="155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hi-IN" sz="4800" dirty="0"/>
              <a:t>पाठ्यक्रम का उद्देश्य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2173900"/>
            <a:ext cx="6781746" cy="440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प्रतिभागियों को ढही हुई संरचनाओं में फँसे पीड़ितों को खोजने, ढूँढने, स्थिर करने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(</a:t>
            </a:r>
            <a:r>
              <a:rPr lang="en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Stabilizing),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और बाहर निकालने की तकनीकें और विधियाँ सिखाना।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यह सुनिश्चित करना कि बचावकर्ता और पीड़ित – दोनों के लिए सबसे सुरक्षित और उपयुक्त प्रक्रिया अपनाई जाए।</a:t>
            </a: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Line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864287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2626709"/>
            <a:ext cx="3930593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प्रदर्शन उद्देश्य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658995"/>
            <a:ext cx="6781746" cy="334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609600" lvl="0" indent="-60960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2400" dirty="0" err="1">
                <a:solidFill>
                  <a:schemeClr val="dk1"/>
                </a:solidFill>
                <a:latin typeface="Open Sans"/>
                <a:cs typeface="Times New Roman" pitchFamily="18" charset="0"/>
              </a:rPr>
              <a:t>CSSR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पाठ्यक्रम पूरा करने के बाद, आप 12-सदस्यीय टीम के हिस्से के रूप में सक्षम होंगे: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घटना स्थल पर पहुँचने के बाद और खोज शुरू करने से पहले सही और आवश्यक कार्यवाही पूरी करना।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सीखे गए खोज तकनीकों को एक सिमुलेटेड (प्रशिक्षण हेतु बनावटी पीड़ित) पीड़ित पर लागू करना।</a:t>
            </a:r>
            <a:endParaRPr lang="en-US" sz="2400" dirty="0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99" y="112697"/>
            <a:ext cx="1408345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26431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1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50920" y="2626709"/>
            <a:ext cx="4136995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प्रदर्शन उद्देश्य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457827"/>
            <a:ext cx="6781746" cy="5142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चयनित रिक्त स्थान (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void space)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में पहुँचकर सिमुलेटेड पीड़ितों (प्रशिक्षण हेतु बनावटी पीड़ित) का पता लगाना, चार मूलभूत तकनीकों का उपयोग करके</a:t>
            </a:r>
            <a:r>
              <a:rPr lang="en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(</a:t>
            </a:r>
            <a:r>
              <a:rPr lang="hi-IN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मलबा हटाना,</a:t>
            </a:r>
            <a:r>
              <a:rPr lang="en-IN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सहारा देना (</a:t>
            </a:r>
            <a:r>
              <a:rPr lang="en-US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Shoring), </a:t>
            </a:r>
            <a:r>
              <a:rPr lang="hi-IN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प्रवेश करना,</a:t>
            </a:r>
            <a:r>
              <a:rPr lang="en-IN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उठाना।</a:t>
            </a:r>
            <a:r>
              <a:rPr lang="en-US" sz="2400" b="1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).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20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सिमुलेटेड रोगी का सही ढंग से मूल्यांकन, स्थिरीकरण और बाहर निकालना</a:t>
            </a:r>
            <a:endParaRPr lang="en-US" sz="2400" dirty="0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11" y="112697"/>
            <a:ext cx="1879933" cy="1345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320" y="47308"/>
            <a:ext cx="192164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" y="12698"/>
            <a:ext cx="1970819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42043" y="2626709"/>
            <a:ext cx="4270159" cy="92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sz="4800" dirty="0">
                <a:solidFill>
                  <a:srgbClr val="FF0000"/>
                </a:solidFill>
              </a:rPr>
              <a:t>शैक्षणिक उद्देश्य</a:t>
            </a:r>
            <a:endParaRPr lang="en-US" sz="40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66667" y="1422561"/>
            <a:ext cx="7415645" cy="4405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just">
              <a:lnSpc>
                <a:spcPct val="200000"/>
              </a:lnSpc>
              <a:buClr>
                <a:schemeClr val="dk1"/>
              </a:buClr>
              <a:buSzPts val="3200"/>
            </a:pPr>
            <a:r>
              <a:rPr lang="en-US" sz="2400" dirty="0" err="1">
                <a:solidFill>
                  <a:schemeClr val="dk1"/>
                </a:solidFill>
                <a:latin typeface="Open Sans"/>
                <a:cs typeface="Times New Roman" pitchFamily="18" charset="0"/>
              </a:rPr>
              <a:t>CSSR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पाठ्यक्रम पूरा करने के बाद, आप सक्षम होंगे:</a:t>
            </a:r>
            <a:r>
              <a:rPr lang="en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-</a:t>
            </a:r>
          </a:p>
          <a:p>
            <a:pPr marL="342900" indent="-342900" algn="just">
              <a:lnSpc>
                <a:spcPct val="200000"/>
              </a:lnSpc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Open Sans"/>
                <a:cs typeface="Times New Roman" pitchFamily="18" charset="0"/>
              </a:rPr>
              <a:t>CSSR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solidFill>
                  <a:schemeClr val="dk1"/>
                </a:solidFill>
                <a:latin typeface="Open Sans"/>
              </a:rPr>
              <a:t>ऑपरेशन को कैसे संगठित और प्रारंभ करें – इसका वर्णन करना।</a:t>
            </a:r>
            <a:endParaRPr lang="en-IN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342900" lvl="0" indent="-342900" algn="just">
              <a:lnSpc>
                <a:spcPct val="200000"/>
              </a:lnSpc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ढही हुई संरचना को वर्गीकृत करने की प्रक्रिया और भवन चिह्न प्रणाली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(</a:t>
            </a:r>
            <a:r>
              <a:rPr lang="en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Building Marking)</a:t>
            </a:r>
            <a:r>
              <a:rPr lang="hi-IN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का वर्णन करना।</a:t>
            </a:r>
          </a:p>
          <a:p>
            <a:pPr lvl="0" algn="just">
              <a:lnSpc>
                <a:spcPct val="200000"/>
              </a:lnSpc>
              <a:buClr>
                <a:schemeClr val="dk1"/>
              </a:buClr>
              <a:buSzPts val="3200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2006330" cy="138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2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1812</Words>
  <Application>Microsoft Office PowerPoint</Application>
  <PresentationFormat>Widescreen</PresentationFormat>
  <Paragraphs>210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Calibri</vt:lpstr>
      <vt:lpstr>Kruti Dev 092</vt:lpstr>
      <vt:lpstr>Noto Sans Symbols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उद्देश्य </vt:lpstr>
      <vt:lpstr>उद्देश्य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समीक्षा </vt:lpstr>
      <vt:lpstr>Review </vt:lpstr>
      <vt:lpstr>PowerPoint Presentation</vt:lpstr>
      <vt:lpstr>मूल्यांकन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08 TH BN NDRF GHAZIABAD</cp:lastModifiedBy>
  <cp:revision>39</cp:revision>
  <dcterms:modified xsi:type="dcterms:W3CDTF">2025-12-17T11:31:23Z</dcterms:modified>
</cp:coreProperties>
</file>