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2" r:id="rId14"/>
    <p:sldId id="271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26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5594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004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26500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LESSON 2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Organizing and Starting 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 CSSR Operation</a:t>
            </a:r>
          </a:p>
        </p:txBody>
      </p:sp>
      <p:pic>
        <p:nvPicPr>
          <p:cNvPr id="4" name="photo-top-view-huge-set-collection-working-hand-power-tools-many-wooden-isolated-black-surface.jpg" descr="photo-top-view-huge-set-collection-working-hand-power-tools-many-wooden-isolated-black-surface.jpg">
            <a:extLst>
              <a:ext uri="{FF2B5EF4-FFF2-40B4-BE49-F238E27FC236}">
                <a16:creationId xmlns:a16="http://schemas.microsoft.com/office/drawing/2014/main" id="{23210CCE-7258-F9F7-32A9-2A705F9F25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7" t="1644" r="119" b="11897"/>
          <a:stretch>
            <a:fillRect/>
          </a:stretch>
        </p:blipFill>
        <p:spPr>
          <a:xfrm>
            <a:off x="0" y="30480"/>
            <a:ext cx="24434801" cy="137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22860" y="14554"/>
            <a:ext cx="24384000" cy="13782725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5082" y="12699"/>
            <a:ext cx="24434801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488873" y="663389"/>
            <a:ext cx="16290867" cy="140078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en-IN" sz="6000" dirty="0"/>
              <a:t>           </a:t>
            </a:r>
            <a:r>
              <a:rPr lang="hi-IN" sz="7200" b="1" u="sng" dirty="0"/>
              <a:t>ध्वस्त संरचना खोज और बचाव</a:t>
            </a:r>
            <a:r>
              <a:rPr lang="en-IN" sz="7200" b="1" u="sng" dirty="0"/>
              <a:t> </a:t>
            </a:r>
            <a:endParaRPr kumimoji="0" lang="en-IN" sz="72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rcRect l="50481"/>
          <a:stretch>
            <a:fillRect/>
          </a:stretch>
        </p:blipFill>
        <p:spPr>
          <a:xfrm>
            <a:off x="2063287" y="5453173"/>
            <a:ext cx="19720415" cy="36708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sp>
        <p:nvSpPr>
          <p:cNvPr id="164" name="PEER | CSSR | INDIA"/>
          <p:cNvSpPr txBox="1"/>
          <p:nvPr/>
        </p:nvSpPr>
        <p:spPr>
          <a:xfrm>
            <a:off x="676282" y="12539098"/>
            <a:ext cx="4642558" cy="973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rgbClr val="FFFF00"/>
                </a:solidFill>
              </a:rPr>
              <a:t>एनडीआरएफ | सीएसएसआर | </a:t>
            </a:r>
          </a:p>
          <a:p>
            <a:r>
              <a:rPr lang="hi-IN" dirty="0">
                <a:solidFill>
                  <a:srgbClr val="FFFF00"/>
                </a:solidFill>
              </a:rPr>
              <a:t>भारत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59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IN" dirty="0"/>
              <a:t>7</a:t>
            </a:r>
            <a:r>
              <a:rPr dirty="0"/>
              <a:t>-</a:t>
            </a:r>
            <a:r>
              <a:rPr lang="en-US" b="1" dirty="0"/>
              <a:t>1</a:t>
            </a:r>
            <a:endParaRPr b="1" dirty="0"/>
          </a:p>
        </p:txBody>
      </p:sp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6" name="LESSON 7…">
            <a:extLst>
              <a:ext uri="{FF2B5EF4-FFF2-40B4-BE49-F238E27FC236}">
                <a16:creationId xmlns:a16="http://schemas.microsoft.com/office/drawing/2014/main" id="{8996E369-E0CF-EBD9-792D-14E764316167}"/>
              </a:ext>
            </a:extLst>
          </p:cNvPr>
          <p:cNvSpPr txBox="1"/>
          <p:nvPr/>
        </p:nvSpPr>
        <p:spPr>
          <a:xfrm>
            <a:off x="743059" y="4537784"/>
            <a:ext cx="13866559" cy="96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ctr"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8" y="12698"/>
            <a:ext cx="3479244" cy="208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C805A5-0322-8B3C-BE0A-840A50252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740"/>
            <a:ext cx="65" cy="2257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5392" rIns="0" bIns="-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F28A5-74D4-596B-C193-C6E0C5E04683}"/>
              </a:ext>
            </a:extLst>
          </p:cNvPr>
          <p:cNvSpPr txBox="1"/>
          <p:nvPr/>
        </p:nvSpPr>
        <p:spPr>
          <a:xfrm>
            <a:off x="4341594" y="6615819"/>
            <a:ext cx="15163799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hi-IN" sz="8000" dirty="0">
                <a:solidFill>
                  <a:schemeClr val="bg1"/>
                </a:solidFill>
              </a:rPr>
              <a:t>औज़ार, उपकरण और सहायक वस्तुएँ </a:t>
            </a:r>
            <a:endParaRPr kumimoji="0" lang="en-US" altLang="en-US" sz="8000" b="0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281352-3E6C-140C-FBBB-849C3D0E5695}"/>
              </a:ext>
            </a:extLst>
          </p:cNvPr>
          <p:cNvSpPr/>
          <p:nvPr/>
        </p:nvSpPr>
        <p:spPr>
          <a:xfrm>
            <a:off x="18288000" y="10622604"/>
            <a:ext cx="5486400" cy="151231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8800" dirty="0" err="1">
                <a:solidFill>
                  <a:schemeClr val="tx1"/>
                </a:solidFill>
                <a:latin typeface="Kruti Dev 010" pitchFamily="2" charset="0"/>
              </a:rPr>
              <a:t>lh</a:t>
            </a:r>
            <a:r>
              <a:rPr lang="en-IN" sz="8800" dirty="0">
                <a:solidFill>
                  <a:schemeClr val="tx1"/>
                </a:solidFill>
                <a:latin typeface="Kruti Dev 010" pitchFamily="2" charset="0"/>
              </a:rPr>
              <a:t>-</a:t>
            </a:r>
            <a:r>
              <a:rPr kumimoji="0" lang="en-IN" sz="8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Kruti Dev 010" pitchFamily="2" charset="0"/>
                <a:sym typeface="Arial"/>
              </a:rPr>
              <a:t>,l-,l-</a:t>
            </a:r>
            <a:r>
              <a:rPr kumimoji="0" lang="en-IN" sz="8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Kruti Dev 010" pitchFamily="2" charset="0"/>
                <a:sym typeface="Arial"/>
              </a:rPr>
              <a:t>vkj</a:t>
            </a:r>
            <a:endParaRPr kumimoji="0" lang="en-IN" sz="8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Kruti Dev 010" pitchFamily="2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604E23-8D2C-40C6-A528-CFEA4A374E18}"/>
              </a:ext>
            </a:extLst>
          </p:cNvPr>
          <p:cNvSpPr/>
          <p:nvPr/>
        </p:nvSpPr>
        <p:spPr>
          <a:xfrm>
            <a:off x="13741183" y="12558449"/>
            <a:ext cx="77700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6600" b="1" dirty="0">
                <a:solidFill>
                  <a:srgbClr val="FFFF00"/>
                </a:solidFill>
              </a:rPr>
              <a:t>सिपाही/जीडी सतेंद्र सिंह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"/>
          <p:cNvSpPr/>
          <p:nvPr/>
        </p:nvSpPr>
        <p:spPr>
          <a:xfrm>
            <a:off x="-1" y="0"/>
            <a:ext cx="11202844" cy="126731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0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grpSp>
        <p:nvGrpSpPr>
          <p:cNvPr id="257" name="Group"/>
          <p:cNvGrpSpPr/>
          <p:nvPr/>
        </p:nvGrpSpPr>
        <p:grpSpPr>
          <a:xfrm>
            <a:off x="12161066" y="3256579"/>
            <a:ext cx="11202843" cy="7964842"/>
            <a:chOff x="0" y="0"/>
            <a:chExt cx="11202842" cy="7964841"/>
          </a:xfrm>
        </p:grpSpPr>
        <p:pic>
          <p:nvPicPr>
            <p:cNvPr id="253" name="k1250an" descr="k1250a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77795"/>
              <a:ext cx="5332472" cy="2672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rotary hammer" descr="rotary hamm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990" y="0"/>
              <a:ext cx="3832320" cy="3202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reciproc" descr="reciproc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1251" y="538919"/>
              <a:ext cx="5771592" cy="2124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chipping" descr="chippi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7794" y="5063288"/>
              <a:ext cx="3920565" cy="2901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8" name="Before using…"/>
          <p:cNvSpPr txBox="1"/>
          <p:nvPr/>
        </p:nvSpPr>
        <p:spPr>
          <a:xfrm>
            <a:off x="602390" y="3256579"/>
            <a:ext cx="8728113" cy="505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just"/>
            <a:r>
              <a:rPr lang="hi-IN" sz="6000" b="1" u="sng" dirty="0"/>
              <a:t>सावधानी:</a:t>
            </a:r>
            <a:endParaRPr lang="hi-IN" sz="6000" u="sng" dirty="0"/>
          </a:p>
          <a:p>
            <a:pPr algn="just"/>
            <a:r>
              <a:rPr lang="hi-IN" sz="6000" dirty="0"/>
              <a:t>पावर टूल्स का उपयोग करने से पहले हमेशा निर्माता </a:t>
            </a:r>
            <a:r>
              <a:rPr lang="en-IN" sz="7200" b="1" dirty="0">
                <a:latin typeface="Kruti Dev 010" pitchFamily="2" charset="0"/>
              </a:rPr>
              <a:t>)</a:t>
            </a:r>
            <a:r>
              <a:rPr lang="en-IN" sz="7200" b="1" dirty="0" err="1">
                <a:latin typeface="Kruti Dev 010" pitchFamily="2" charset="0"/>
              </a:rPr>
              <a:t>kjk</a:t>
            </a:r>
            <a:r>
              <a:rPr lang="en-IN" sz="7200" b="1" dirty="0">
                <a:latin typeface="Kruti Dev 010" pitchFamily="2" charset="0"/>
              </a:rPr>
              <a:t> </a:t>
            </a:r>
            <a:r>
              <a:rPr lang="en-IN" sz="7200" b="1" dirty="0" err="1">
                <a:latin typeface="Kruti Dev 010" pitchFamily="2" charset="0"/>
              </a:rPr>
              <a:t>nh</a:t>
            </a:r>
            <a:r>
              <a:rPr lang="en-IN" sz="7200" b="1" dirty="0">
                <a:latin typeface="Kruti Dev 010" pitchFamily="2" charset="0"/>
              </a:rPr>
              <a:t> </a:t>
            </a:r>
            <a:r>
              <a:rPr lang="en-IN" sz="7200" b="1" dirty="0" err="1">
                <a:latin typeface="Kruti Dev 010" pitchFamily="2" charset="0"/>
              </a:rPr>
              <a:t>x;h</a:t>
            </a:r>
            <a:r>
              <a:rPr lang="hi-IN" sz="6000" dirty="0"/>
              <a:t> हिदायतें पढ़ें।</a:t>
            </a:r>
          </a:p>
          <a:p>
            <a:pPr algn="just"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 dirty="0"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6144102F-0C14-EFC8-88B5-7DBB19ADD105}"/>
              </a:ext>
            </a:extLst>
          </p:cNvPr>
          <p:cNvSpPr txBox="1"/>
          <p:nvPr/>
        </p:nvSpPr>
        <p:spPr>
          <a:xfrm>
            <a:off x="602390" y="12876838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8465" y="-51308"/>
            <a:ext cx="3631768" cy="217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8994824" y="538739"/>
            <a:ext cx="15389176" cy="137160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93715" y="3590872"/>
            <a:ext cx="8509558" cy="1566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hi-IN" sz="8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समीक्षा</a:t>
            </a:r>
            <a:endParaRPr lang="en-US" sz="8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8969424" y="3204401"/>
            <a:ext cx="15007344" cy="10248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IN" sz="6000" dirty="0"/>
              <a:t>TEA (</a:t>
            </a:r>
            <a:r>
              <a:rPr lang="hi-IN" sz="6000" dirty="0"/>
              <a:t>औज़ार, उपकरण और सहायक वस्तुएँ) की परिभाषा बताइए।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hi-IN" sz="6000" dirty="0"/>
              <a:t>उपयोग के आधार पर </a:t>
            </a:r>
            <a:r>
              <a:rPr lang="en-IN" sz="6000" dirty="0"/>
              <a:t>TEA </a:t>
            </a:r>
            <a:r>
              <a:rPr lang="hi-IN" sz="6000" dirty="0"/>
              <a:t>की 4 श्रेणियाँ समझाइए।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hi-IN" sz="6000" dirty="0"/>
              <a:t>औज़ार और उपकरण चलाने के लिए 5 ऊर्जा स्रोत बताइए।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hi-IN" sz="6000" dirty="0"/>
              <a:t>उपयोग और रखरखाव के मुख्य चरण (पहले, दौरान, बाद में) समझाइए।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hi-IN" sz="6000" dirty="0"/>
              <a:t>4 व्यावहारिक अभ्यासों में </a:t>
            </a:r>
            <a:r>
              <a:rPr lang="en-IN" sz="6000" dirty="0"/>
              <a:t>TEA </a:t>
            </a:r>
            <a:r>
              <a:rPr lang="hi-IN" sz="6000" dirty="0"/>
              <a:t>का सही इस्तेमाल दिखाइए।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7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9918" y="12756271"/>
            <a:ext cx="3501080" cy="696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59" y="-107116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5657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9096988" y="-8296"/>
            <a:ext cx="15389176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679133" y="6460427"/>
            <a:ext cx="8104650" cy="1635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algn="ctr"/>
            <a:r>
              <a:rPr lang="hi-IN" sz="9600" u="sng" dirty="0">
                <a:latin typeface="Arial" panose="020B0604020202020204" pitchFamily="34" charset="0"/>
              </a:rPr>
              <a:t>कोई सवाल </a:t>
            </a:r>
            <a:r>
              <a:rPr lang="hi-IN" sz="9600" dirty="0">
                <a:latin typeface="Arial" panose="020B0604020202020204" pitchFamily="34" charset="0"/>
              </a:rPr>
              <a:t>?</a:t>
            </a:r>
            <a:r>
              <a:rPr lang="en-US" sz="9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10009829" y="3793478"/>
            <a:ext cx="14476334" cy="231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marL="914400" indent="-9144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56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7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9918" y="12756271"/>
            <a:ext cx="3501080" cy="696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2883" y="3531939"/>
            <a:ext cx="6737386" cy="6737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359" y="-107116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5413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1786624" y="3769536"/>
            <a:ext cx="21955739" cy="802178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r>
              <a:rPr lang="hi-IN" sz="6000" dirty="0"/>
              <a:t>औज़ारों को उपयोग के आधार पर कितने प्रकारों में बाँटा जा सकता है?</a:t>
            </a:r>
            <a:endParaRPr lang="en-IN" sz="6000" dirty="0"/>
          </a:p>
          <a:p>
            <a:endParaRPr lang="en-IN" sz="6000" dirty="0"/>
          </a:p>
          <a:p>
            <a:br>
              <a:rPr lang="hi-IN" sz="6000" dirty="0"/>
            </a:br>
            <a:r>
              <a:rPr lang="hi-IN" sz="6000" b="1" dirty="0"/>
              <a:t>उत्तर:</a:t>
            </a:r>
            <a:r>
              <a:rPr lang="hi-IN" sz="6000" dirty="0"/>
              <a:t> 4 प्रकार</a:t>
            </a:r>
          </a:p>
        </p:txBody>
      </p:sp>
      <p:sp>
        <p:nvSpPr>
          <p:cNvPr id="222" name="Duties of…"/>
          <p:cNvSpPr txBox="1"/>
          <p:nvPr/>
        </p:nvSpPr>
        <p:spPr>
          <a:xfrm>
            <a:off x="8080070" y="1102501"/>
            <a:ext cx="8223859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r>
              <a:rPr lang="en-IN" sz="8000" dirty="0"/>
              <a:t>     </a:t>
            </a:r>
            <a:r>
              <a:rPr lang="hi-IN" sz="8000" u="sng" dirty="0"/>
              <a:t>मूल्यांकन</a:t>
            </a:r>
            <a:endParaRPr lang="en-IN" sz="8000" b="1" u="sng" dirty="0">
              <a:solidFill>
                <a:srgbClr val="C00000"/>
              </a:solidFill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9819652" y="3207991"/>
            <a:ext cx="14879780" cy="1081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7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9918" y="12756271"/>
            <a:ext cx="3501080" cy="696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59" y="-107116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5213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9096988" y="-29078"/>
            <a:ext cx="15389176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679133" y="6460427"/>
            <a:ext cx="7449138" cy="1635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hi-IN" sz="9600" u="sng" dirty="0"/>
              <a:t>धन्यवाद</a:t>
            </a:r>
            <a:endParaRPr lang="en-US" sz="9600" u="sng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10009830" y="2623046"/>
            <a:ext cx="13563492" cy="89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marL="914400" indent="-9144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4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7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9918" y="12756271"/>
            <a:ext cx="3501080" cy="69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59" y="-107116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668" y="13236"/>
            <a:ext cx="15480732" cy="1370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6059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/>
              <a:t>PPT 7</a:t>
            </a:r>
            <a:r>
              <a:rPr b="1" spc="-59" dirty="0"/>
              <a:t> </a:t>
            </a:r>
            <a:r>
              <a:rPr b="1" dirty="0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5049982" y="2869021"/>
            <a:ext cx="16489218" cy="2027201"/>
          </a:xfrm>
          <a:prstGeom prst="rect">
            <a:avLst/>
          </a:prstGeom>
        </p:spPr>
        <p:txBody>
          <a:bodyPr lIns="89235" tIns="89235" rIns="89235" bIns="89235" anchor="t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6600" u="sng" dirty="0">
                <a:latin typeface="Arial" panose="020B0604020202020204" pitchFamily="34" charset="0"/>
              </a:rPr>
              <a:t>इस पाठ को पूरा करने के बाद आप सक्षम होंगे:</a:t>
            </a:r>
          </a:p>
          <a:p>
            <a:endParaRPr dirty="0"/>
          </a:p>
        </p:txBody>
      </p:sp>
      <p:sp>
        <p:nvSpPr>
          <p:cNvPr id="111" name="OBJECTIVES"/>
          <p:cNvSpPr txBox="1"/>
          <p:nvPr/>
        </p:nvSpPr>
        <p:spPr>
          <a:xfrm>
            <a:off x="1077422" y="2616531"/>
            <a:ext cx="15816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grpSp>
        <p:nvGrpSpPr>
          <p:cNvPr id="114" name="Group"/>
          <p:cNvGrpSpPr/>
          <p:nvPr/>
        </p:nvGrpSpPr>
        <p:grpSpPr>
          <a:xfrm>
            <a:off x="3419658" y="527020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3313245" y="7636404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3284854" y="9572384"/>
            <a:ext cx="1219201" cy="1681959"/>
            <a:chOff x="0" y="238538"/>
            <a:chExt cx="1219200" cy="1681958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6955" y="238538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3</a:t>
              </a:r>
            </a:p>
          </p:txBody>
        </p:sp>
      </p:grpSp>
      <p:sp>
        <p:nvSpPr>
          <p:cNvPr id="121" name="Define tools, equipment and accessories (TEA).…"/>
          <p:cNvSpPr txBox="1"/>
          <p:nvPr/>
        </p:nvSpPr>
        <p:spPr>
          <a:xfrm>
            <a:off x="5593057" y="5270203"/>
            <a:ext cx="16511777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just"/>
            <a:r>
              <a:rPr lang="hi-IN" sz="5400" dirty="0"/>
              <a:t>औज़ार, उपकरण और सहायक वस्तुएँ (</a:t>
            </a:r>
            <a:r>
              <a:rPr lang="en-IN" sz="5400" dirty="0"/>
              <a:t>TEA) </a:t>
            </a:r>
            <a:r>
              <a:rPr lang="hi-IN" sz="5400" dirty="0"/>
              <a:t>की परिभाषा बताना।</a:t>
            </a:r>
            <a:endParaRPr lang="en-IN" sz="5400" dirty="0"/>
          </a:p>
          <a:p>
            <a:pPr algn="just"/>
            <a:endParaRPr lang="hi-IN" sz="5400" dirty="0"/>
          </a:p>
          <a:p>
            <a:pPr algn="just"/>
            <a:r>
              <a:rPr lang="hi-IN" sz="5400" dirty="0"/>
              <a:t>उपयोग के आधार पर औज़ार, उपकरण और सहायक वस्तुएँ</a:t>
            </a:r>
            <a:r>
              <a:rPr lang="en-IN" sz="5400" dirty="0"/>
              <a:t> </a:t>
            </a:r>
            <a:r>
              <a:rPr lang="hi-IN" sz="5400" dirty="0"/>
              <a:t>की 4 मुख्य श्रेणियाँ पहचानना।</a:t>
            </a:r>
            <a:endParaRPr lang="en-IN" sz="5400" dirty="0"/>
          </a:p>
          <a:p>
            <a:pPr algn="just"/>
            <a:endParaRPr lang="hi-IN" sz="5400" dirty="0"/>
          </a:p>
          <a:p>
            <a:pPr algn="just"/>
            <a:r>
              <a:rPr lang="hi-IN" sz="5400" dirty="0"/>
              <a:t>औज़ार और उपकरण चलाने के लिए 5 प्रकार के ऊर्जा स्रोत बताना।</a:t>
            </a:r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90C143EF-6636-9424-C52E-0D61AD92A7ED}"/>
              </a:ext>
            </a:extLst>
          </p:cNvPr>
          <p:cNvSpPr txBox="1"/>
          <p:nvPr/>
        </p:nvSpPr>
        <p:spPr>
          <a:xfrm>
            <a:off x="602390" y="12876838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28"/>
            <a:ext cx="2936941" cy="176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IVES">
            <a:extLst>
              <a:ext uri="{FF2B5EF4-FFF2-40B4-BE49-F238E27FC236}">
                <a16:creationId xmlns:a16="http://schemas.microsoft.com/office/drawing/2014/main" id="{A3C9A3FB-30EC-D089-D276-B3434A17344A}"/>
              </a:ext>
            </a:extLst>
          </p:cNvPr>
          <p:cNvSpPr txBox="1"/>
          <p:nvPr/>
        </p:nvSpPr>
        <p:spPr>
          <a:xfrm>
            <a:off x="9789857" y="721974"/>
            <a:ext cx="3094319" cy="13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78283" tIns="78283" rIns="78283" bIns="7828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963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i-IN" sz="8000" u="sng" dirty="0"/>
              <a:t>उद्देश्य</a:t>
            </a:r>
            <a:r>
              <a:rPr lang="hi-IN" dirty="0"/>
              <a:t> 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9" name="OBJECTIVES"/>
          <p:cNvSpPr txBox="1"/>
          <p:nvPr/>
        </p:nvSpPr>
        <p:spPr>
          <a:xfrm>
            <a:off x="1077422" y="2724616"/>
            <a:ext cx="15816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30" name="List the general steps for use and maintenance of tools and equipment (before, during and after their use).…"/>
          <p:cNvSpPr txBox="1"/>
          <p:nvPr/>
        </p:nvSpPr>
        <p:spPr>
          <a:xfrm>
            <a:off x="6636854" y="5209367"/>
            <a:ext cx="16434378" cy="72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hi-IN" altLang="en-US" sz="66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औज़ार और उपकरणों के सही उपयोग और रखरखाव के सामान्य चरण समझाना</a:t>
            </a:r>
            <a:br>
              <a:rPr lang="en-US" altLang="en-US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i-IN" altLang="en-US" sz="66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उपयोग से पहले</a:t>
            </a:r>
            <a:r>
              <a:rPr lang="en-US" altLang="en-US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i-IN" altLang="en-US" sz="66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उपयोग के दौरान और उपयोग के बाद</a:t>
            </a:r>
            <a:r>
              <a:rPr lang="en-US" altLang="en-US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i-IN" altLang="en-US" sz="66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।</a:t>
            </a:r>
            <a:endParaRPr lang="en-IN" altLang="en-US" sz="6600" dirty="0">
              <a:solidFill>
                <a:schemeClr val="tx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hi-IN" altLang="en-US" sz="66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व्यावहारिक अभ्यासों में </a:t>
            </a:r>
            <a:r>
              <a:rPr lang="en-US" altLang="en-US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 </a:t>
            </a:r>
            <a:r>
              <a:rPr lang="hi-IN" altLang="en-US" sz="66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का सही उपयोग प्रदर्शित करना।</a:t>
            </a:r>
            <a:endParaRPr lang="en-US" altLang="en-US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" name="Group"/>
          <p:cNvGrpSpPr/>
          <p:nvPr/>
        </p:nvGrpSpPr>
        <p:grpSpPr>
          <a:xfrm>
            <a:off x="3612137" y="5209367"/>
            <a:ext cx="1219201" cy="1681960"/>
            <a:chOff x="0" y="265245"/>
            <a:chExt cx="1219200" cy="1681958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3" y="26524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3477332" y="10095155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5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CBB0E870-E246-9D7B-1AA1-03941DAC52E2}"/>
              </a:ext>
            </a:extLst>
          </p:cNvPr>
          <p:cNvSpPr txBox="1"/>
          <p:nvPr/>
        </p:nvSpPr>
        <p:spPr>
          <a:xfrm>
            <a:off x="602390" y="12876838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15" y="0"/>
            <a:ext cx="3822424" cy="229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IVES">
            <a:extLst>
              <a:ext uri="{FF2B5EF4-FFF2-40B4-BE49-F238E27FC236}">
                <a16:creationId xmlns:a16="http://schemas.microsoft.com/office/drawing/2014/main" id="{009E5ABA-67DD-FAFB-7075-FF3553E84381}"/>
              </a:ext>
            </a:extLst>
          </p:cNvPr>
          <p:cNvSpPr txBox="1"/>
          <p:nvPr/>
        </p:nvSpPr>
        <p:spPr>
          <a:xfrm>
            <a:off x="10644840" y="1238899"/>
            <a:ext cx="3094319" cy="13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78283" tIns="78283" rIns="78283" bIns="7828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963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i-IN" sz="8000" u="sng" dirty="0"/>
              <a:t>उद्देश्य</a:t>
            </a:r>
            <a:r>
              <a:rPr lang="hi-IN" dirty="0"/>
              <a:t> 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-42891"/>
            <a:ext cx="16216268" cy="137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4" name="Tool"/>
          <p:cNvSpPr txBox="1"/>
          <p:nvPr/>
        </p:nvSpPr>
        <p:spPr>
          <a:xfrm>
            <a:off x="1167441" y="2836689"/>
            <a:ext cx="312881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45" name="A device that is used to perform or facilitate manual or mechanical work, using only the strength of the operator."/>
          <p:cNvSpPr txBox="1"/>
          <p:nvPr/>
        </p:nvSpPr>
        <p:spPr>
          <a:xfrm>
            <a:off x="9460768" y="4690369"/>
            <a:ext cx="13178107" cy="61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ctr"/>
            <a:r>
              <a:rPr lang="hi-IN" b="1" dirty="0"/>
              <a:t> </a:t>
            </a:r>
            <a:r>
              <a:rPr lang="hi-IN" sz="6600" b="1" u="sng" dirty="0">
                <a:solidFill>
                  <a:schemeClr val="tx1"/>
                </a:solidFill>
                <a:latin typeface="Arial" panose="020B0604020202020204" pitchFamily="34" charset="0"/>
              </a:rPr>
              <a:t>औज़ार (</a:t>
            </a:r>
            <a:r>
              <a:rPr lang="en-IN" sz="6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Tool)</a:t>
            </a:r>
          </a:p>
          <a:p>
            <a:pPr algn="ctr"/>
            <a:endParaRPr lang="en-IN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i-IN" sz="6000" dirty="0">
                <a:solidFill>
                  <a:schemeClr val="tx1"/>
                </a:solidFill>
              </a:rPr>
              <a:t>एक ऐसा </a:t>
            </a:r>
            <a:r>
              <a:rPr lang="hi-IN" sz="6000" dirty="0">
                <a:solidFill>
                  <a:schemeClr val="tx1"/>
                </a:solidFill>
                <a:latin typeface="Kruti Dev 010" pitchFamily="2" charset="0"/>
              </a:rPr>
              <a:t>उपकरण</a:t>
            </a:r>
            <a:r>
              <a:rPr lang="hi-IN" sz="6000" dirty="0">
                <a:solidFill>
                  <a:schemeClr val="tx1"/>
                </a:solidFill>
              </a:rPr>
              <a:t> जिसका उपयोग केवल संचालक की शक्ति का प्रयोग करके मैनुअल या यांत्रिक कार्य करने या उसे सरल बनाने के लिए किया जाता है।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14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47" name="brickham" descr="brickh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28" y="4467278"/>
            <a:ext cx="4169263" cy="3549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wrench adj" descr="wrench ad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388" y="9120420"/>
            <a:ext cx="4406244" cy="15397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8D1FAEF1-D31B-FF4D-B3BF-6330D571657E}"/>
              </a:ext>
            </a:extLst>
          </p:cNvPr>
          <p:cNvSpPr txBox="1"/>
          <p:nvPr/>
        </p:nvSpPr>
        <p:spPr>
          <a:xfrm>
            <a:off x="602390" y="12876838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03006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EEA93-5076-C510-5302-7E48FB66CE68}"/>
              </a:ext>
            </a:extLst>
          </p:cNvPr>
          <p:cNvSpPr txBox="1"/>
          <p:nvPr/>
        </p:nvSpPr>
        <p:spPr>
          <a:xfrm>
            <a:off x="1403202" y="3055851"/>
            <a:ext cx="3128818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6000" b="1" u="sng" dirty="0"/>
              <a:t>औज़ार</a:t>
            </a:r>
            <a:endParaRPr lang="en-IN" sz="6000" u="sng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8167732" y="-20782"/>
            <a:ext cx="16216268" cy="137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5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3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158" name="Group"/>
          <p:cNvGrpSpPr/>
          <p:nvPr/>
        </p:nvGrpSpPr>
        <p:grpSpPr>
          <a:xfrm>
            <a:off x="895555" y="4438826"/>
            <a:ext cx="6547409" cy="6885736"/>
            <a:chOff x="0" y="0"/>
            <a:chExt cx="6547408" cy="6885735"/>
          </a:xfrm>
        </p:grpSpPr>
        <p:pic>
          <p:nvPicPr>
            <p:cNvPr id="156" name="chainsaw" descr="chainsaw"/>
            <p:cNvPicPr>
              <a:picLocks noChangeAspect="1"/>
            </p:cNvPicPr>
            <p:nvPr/>
          </p:nvPicPr>
          <p:blipFill>
            <a:blip r:embed="rId2"/>
            <a:srcRect t="7276" b="15896"/>
            <a:stretch>
              <a:fillRect/>
            </a:stretch>
          </p:blipFill>
          <p:spPr>
            <a:xfrm>
              <a:off x="0" y="0"/>
              <a:ext cx="6547409" cy="2477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chipping" descr="chippi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8592" y="3989734"/>
              <a:ext cx="3910041" cy="2896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Equipment"/>
          <p:cNvSpPr txBox="1"/>
          <p:nvPr/>
        </p:nvSpPr>
        <p:spPr>
          <a:xfrm>
            <a:off x="1106554" y="2728795"/>
            <a:ext cx="6437675" cy="1097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6600" u="sng" dirty="0"/>
              <a:t>उपकरण</a:t>
            </a:r>
            <a:endParaRPr u="sng" dirty="0"/>
          </a:p>
        </p:txBody>
      </p:sp>
      <p:sp>
        <p:nvSpPr>
          <p:cNvPr id="160" name="A machine or device that performs…"/>
          <p:cNvSpPr txBox="1"/>
          <p:nvPr/>
        </p:nvSpPr>
        <p:spPr>
          <a:xfrm>
            <a:off x="9460583" y="5293041"/>
            <a:ext cx="14105751" cy="425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/>
            <a:r>
              <a:rPr lang="hi-IN" sz="5400" b="1" u="sng" dirty="0"/>
              <a:t>उपकरण (</a:t>
            </a:r>
            <a:r>
              <a:rPr lang="en-IN" sz="5400" b="1" u="sng" dirty="0"/>
              <a:t>Equipment)</a:t>
            </a:r>
          </a:p>
          <a:p>
            <a:pPr algn="just"/>
            <a:endParaRPr lang="en-IN" sz="5400" u="sng" dirty="0"/>
          </a:p>
          <a:p>
            <a:pPr algn="just"/>
            <a:r>
              <a:rPr lang="hi-IN" sz="5400" dirty="0"/>
              <a:t>एक ऐसी मशीन या उपकरण जो किसी भौतिक कार्य को करता है, जिसका संचालन कार्य क्षमता बढ़ाने के लिए बाहरी ऊर्जा स्रोत पर निर्भर करता है।</a:t>
            </a:r>
            <a:endParaRPr dirty="0"/>
          </a:p>
        </p:txBody>
      </p:sp>
      <p:sp>
        <p:nvSpPr>
          <p:cNvPr id="161" name="Line"/>
          <p:cNvSpPr/>
          <p:nvPr/>
        </p:nvSpPr>
        <p:spPr>
          <a:xfrm>
            <a:off x="7544229" y="3619648"/>
            <a:ext cx="16839771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771978F4-FA55-3A99-BB4B-13631C3C9021}"/>
              </a:ext>
            </a:extLst>
          </p:cNvPr>
          <p:cNvSpPr txBox="1"/>
          <p:nvPr/>
        </p:nvSpPr>
        <p:spPr>
          <a:xfrm>
            <a:off x="602390" y="12876838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7" y="0"/>
            <a:ext cx="3136065" cy="188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"/>
          <p:cNvSpPr/>
          <p:nvPr/>
        </p:nvSpPr>
        <p:spPr>
          <a:xfrm>
            <a:off x="8135951" y="-1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Accessory"/>
          <p:cNvSpPr txBox="1"/>
          <p:nvPr/>
        </p:nvSpPr>
        <p:spPr>
          <a:xfrm>
            <a:off x="794802" y="2608213"/>
            <a:ext cx="6437675" cy="106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u="sng" dirty="0"/>
              <a:t>सहायक वस्तु</a:t>
            </a:r>
            <a:endParaRPr u="sng" dirty="0"/>
          </a:p>
        </p:txBody>
      </p:sp>
      <p:sp>
        <p:nvSpPr>
          <p:cNvPr id="165" name="A component that supplements or completes a tool or piece of equipment, and which increases the operator’s ability to perform a task."/>
          <p:cNvSpPr txBox="1"/>
          <p:nvPr/>
        </p:nvSpPr>
        <p:spPr>
          <a:xfrm>
            <a:off x="9296581" y="5293042"/>
            <a:ext cx="13581279" cy="465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ctr"/>
            <a:r>
              <a:rPr lang="hi-IN" b="1" u="sng" dirty="0">
                <a:solidFill>
                  <a:schemeClr val="tx1"/>
                </a:solidFill>
                <a:latin typeface="Arial" panose="020B0604020202020204" pitchFamily="34" charset="0"/>
              </a:rPr>
              <a:t>सहायक वस्तु (</a:t>
            </a:r>
            <a:r>
              <a:rPr lang="en-IN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Accessory)</a:t>
            </a:r>
          </a:p>
          <a:p>
            <a:pPr algn="ctr"/>
            <a:endParaRPr lang="en-IN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i-IN" dirty="0">
                <a:solidFill>
                  <a:schemeClr val="tx1"/>
                </a:solidFill>
              </a:rPr>
              <a:t>एक ऐसा घटक जो किसी औजार या उपकरण को पूरा करता है या उसका पूरक होता है और संचालक की किसी कार्य को करने की क्षमता को बढ़ाता है।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7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6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9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7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grpSp>
        <p:nvGrpSpPr>
          <p:cNvPr id="174" name="Group"/>
          <p:cNvGrpSpPr/>
          <p:nvPr/>
        </p:nvGrpSpPr>
        <p:grpSpPr>
          <a:xfrm>
            <a:off x="695353" y="5046007"/>
            <a:ext cx="7201813" cy="5290375"/>
            <a:chOff x="0" y="0"/>
            <a:chExt cx="7201812" cy="5290374"/>
          </a:xfrm>
        </p:grpSpPr>
        <p:pic>
          <p:nvPicPr>
            <p:cNvPr id="172" name="apron" descr="apro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1813" cy="2074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chipping bit2" descr="chipping bit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912" y="3165615"/>
              <a:ext cx="5775989" cy="2124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FD9890C8-D594-5224-B0E7-22E2AE922866}"/>
              </a:ext>
            </a:extLst>
          </p:cNvPr>
          <p:cNvSpPr txBox="1"/>
          <p:nvPr/>
        </p:nvSpPr>
        <p:spPr>
          <a:xfrm>
            <a:off x="602390" y="12876838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9" y="209973"/>
            <a:ext cx="3090265" cy="18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"/>
          <p:cNvSpPr/>
          <p:nvPr/>
        </p:nvSpPr>
        <p:spPr>
          <a:xfrm>
            <a:off x="1013106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7" name="Rounded Rectangle"/>
          <p:cNvSpPr/>
          <p:nvPr/>
        </p:nvSpPr>
        <p:spPr>
          <a:xfrm>
            <a:off x="6772369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12531630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18290892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0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8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2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85" name="Classifying TEA by Use"/>
          <p:cNvSpPr txBox="1"/>
          <p:nvPr/>
        </p:nvSpPr>
        <p:spPr>
          <a:xfrm>
            <a:off x="5297491" y="1269483"/>
            <a:ext cx="15881199" cy="217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hi-IN" dirty="0"/>
              <a:t>उपयोग के आधार पर औज़ार, उपकरण और सहायक वस्तु</a:t>
            </a:r>
            <a:r>
              <a:rPr lang="hi-IN" dirty="0">
                <a:latin typeface="Kruti Dev 010" pitchFamily="2" charset="0"/>
              </a:rPr>
              <a:t>ओ</a:t>
            </a:r>
            <a:r>
              <a:rPr lang="en-IN" dirty="0"/>
              <a:t> </a:t>
            </a:r>
            <a:r>
              <a:rPr lang="hi-IN" dirty="0"/>
              <a:t>का वर्गीकरण:</a:t>
            </a:r>
            <a:endParaRPr dirty="0"/>
          </a:p>
        </p:txBody>
      </p:sp>
      <p:sp>
        <p:nvSpPr>
          <p:cNvPr id="186" name="Search"/>
          <p:cNvSpPr txBox="1"/>
          <p:nvPr/>
        </p:nvSpPr>
        <p:spPr>
          <a:xfrm>
            <a:off x="1267106" y="7260183"/>
            <a:ext cx="4572001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खोज </a:t>
            </a:r>
            <a:endParaRPr dirty="0"/>
          </a:p>
        </p:txBody>
      </p:sp>
      <p:sp>
        <p:nvSpPr>
          <p:cNvPr id="187" name="Rescue"/>
          <p:cNvSpPr txBox="1"/>
          <p:nvPr/>
        </p:nvSpPr>
        <p:spPr>
          <a:xfrm>
            <a:off x="7026369" y="7260183"/>
            <a:ext cx="4572001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बचाव </a:t>
            </a:r>
            <a:endParaRPr dirty="0"/>
          </a:p>
        </p:txBody>
      </p:sp>
      <p:grpSp>
        <p:nvGrpSpPr>
          <p:cNvPr id="190" name="Group"/>
          <p:cNvGrpSpPr/>
          <p:nvPr/>
        </p:nvGrpSpPr>
        <p:grpSpPr>
          <a:xfrm>
            <a:off x="2943505" y="3432869"/>
            <a:ext cx="1219201" cy="1681958"/>
            <a:chOff x="0" y="115975"/>
            <a:chExt cx="1219200" cy="1681957"/>
          </a:xfrm>
        </p:grpSpPr>
        <p:sp>
          <p:nvSpPr>
            <p:cNvPr id="18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93" name="Group"/>
          <p:cNvGrpSpPr/>
          <p:nvPr/>
        </p:nvGrpSpPr>
        <p:grpSpPr>
          <a:xfrm>
            <a:off x="8770170" y="3453995"/>
            <a:ext cx="1219201" cy="1681958"/>
            <a:chOff x="0" y="115975"/>
            <a:chExt cx="1219200" cy="1681957"/>
          </a:xfrm>
        </p:grpSpPr>
        <p:sp>
          <p:nvSpPr>
            <p:cNvPr id="19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94" name="Operations support"/>
          <p:cNvSpPr txBox="1"/>
          <p:nvPr/>
        </p:nvSpPr>
        <p:spPr>
          <a:xfrm>
            <a:off x="12785631" y="7260183"/>
            <a:ext cx="4572001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संचालन सहायता</a:t>
            </a:r>
            <a:endParaRPr dirty="0"/>
          </a:p>
        </p:txBody>
      </p:sp>
      <p:sp>
        <p:nvSpPr>
          <p:cNvPr id="195" name="Personal protection"/>
          <p:cNvSpPr txBox="1"/>
          <p:nvPr/>
        </p:nvSpPr>
        <p:spPr>
          <a:xfrm>
            <a:off x="18544893" y="7260183"/>
            <a:ext cx="4572001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व्यक्तिगत सुरक्षा</a:t>
            </a:r>
            <a:endParaRPr dirty="0"/>
          </a:p>
        </p:txBody>
      </p:sp>
      <p:grpSp>
        <p:nvGrpSpPr>
          <p:cNvPr id="198" name="Group"/>
          <p:cNvGrpSpPr/>
          <p:nvPr/>
        </p:nvGrpSpPr>
        <p:grpSpPr>
          <a:xfrm>
            <a:off x="14529433" y="3514977"/>
            <a:ext cx="1219201" cy="1681958"/>
            <a:chOff x="0" y="115975"/>
            <a:chExt cx="1219200" cy="1681957"/>
          </a:xfrm>
        </p:grpSpPr>
        <p:sp>
          <p:nvSpPr>
            <p:cNvPr id="19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3</a:t>
              </a:r>
            </a:p>
          </p:txBody>
        </p:sp>
      </p:grpSp>
      <p:grpSp>
        <p:nvGrpSpPr>
          <p:cNvPr id="201" name="Group"/>
          <p:cNvGrpSpPr/>
          <p:nvPr/>
        </p:nvGrpSpPr>
        <p:grpSpPr>
          <a:xfrm>
            <a:off x="20075703" y="3514977"/>
            <a:ext cx="1219201" cy="1681958"/>
            <a:chOff x="0" y="115975"/>
            <a:chExt cx="1219200" cy="1681957"/>
          </a:xfrm>
        </p:grpSpPr>
        <p:sp>
          <p:nvSpPr>
            <p:cNvPr id="19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4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8C8DFADC-43F8-2F4B-46DD-AAAE27B8A287}"/>
              </a:ext>
            </a:extLst>
          </p:cNvPr>
          <p:cNvSpPr txBox="1"/>
          <p:nvPr/>
        </p:nvSpPr>
        <p:spPr>
          <a:xfrm>
            <a:off x="602390" y="12876838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" y="44064"/>
            <a:ext cx="3320160" cy="19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unded Rectangle"/>
          <p:cNvSpPr/>
          <p:nvPr/>
        </p:nvSpPr>
        <p:spPr>
          <a:xfrm>
            <a:off x="1013106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560699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5" name="Rounded Rectangle"/>
          <p:cNvSpPr/>
          <p:nvPr/>
        </p:nvSpPr>
        <p:spPr>
          <a:xfrm>
            <a:off x="10200892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Rounded Rectangle"/>
          <p:cNvSpPr/>
          <p:nvPr/>
        </p:nvSpPr>
        <p:spPr>
          <a:xfrm>
            <a:off x="14769115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7" name="Rounded Rectangle"/>
          <p:cNvSpPr/>
          <p:nvPr/>
        </p:nvSpPr>
        <p:spPr>
          <a:xfrm>
            <a:off x="1938867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0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0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13" name="Classifying TEA by Power Source"/>
          <p:cNvSpPr txBox="1"/>
          <p:nvPr/>
        </p:nvSpPr>
        <p:spPr>
          <a:xfrm>
            <a:off x="4613564" y="1063820"/>
            <a:ext cx="17706109" cy="217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hi-IN" dirty="0"/>
              <a:t>ऊर्जा स्रोत के आधार पर औज़ार, उपकरण और सहायक वस्तुएँ</a:t>
            </a:r>
            <a:r>
              <a:rPr lang="en-IN" dirty="0"/>
              <a:t> </a:t>
            </a:r>
            <a:r>
              <a:rPr lang="hi-IN" dirty="0"/>
              <a:t>का वर्गीकरण:</a:t>
            </a:r>
            <a:endParaRPr dirty="0"/>
          </a:p>
        </p:txBody>
      </p:sp>
      <p:sp>
        <p:nvSpPr>
          <p:cNvPr id="214" name="Electric"/>
          <p:cNvSpPr txBox="1"/>
          <p:nvPr/>
        </p:nvSpPr>
        <p:spPr>
          <a:xfrm>
            <a:off x="1267105" y="6987614"/>
            <a:ext cx="35560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sz="8000" dirty="0" err="1">
                <a:latin typeface="Kruti Dev 010" pitchFamily="2" charset="0"/>
              </a:rPr>
              <a:t>fo|qr</a:t>
            </a:r>
            <a:endParaRPr sz="8000" dirty="0">
              <a:latin typeface="Kruti Dev 010" pitchFamily="2" charset="0"/>
            </a:endParaRPr>
          </a:p>
        </p:txBody>
      </p:sp>
      <p:sp>
        <p:nvSpPr>
          <p:cNvPr id="215" name="Pneumatic (air)"/>
          <p:cNvSpPr txBox="1"/>
          <p:nvPr/>
        </p:nvSpPr>
        <p:spPr>
          <a:xfrm>
            <a:off x="5820106" y="6987614"/>
            <a:ext cx="355600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वायवीय / हवा से चलने वाले</a:t>
            </a:r>
            <a:endParaRPr dirty="0"/>
          </a:p>
        </p:txBody>
      </p:sp>
      <p:grpSp>
        <p:nvGrpSpPr>
          <p:cNvPr id="218" name="Group"/>
          <p:cNvGrpSpPr/>
          <p:nvPr/>
        </p:nvGrpSpPr>
        <p:grpSpPr>
          <a:xfrm>
            <a:off x="2435504" y="3507658"/>
            <a:ext cx="1219201" cy="1681958"/>
            <a:chOff x="0" y="115975"/>
            <a:chExt cx="1219200" cy="1681957"/>
          </a:xfrm>
        </p:grpSpPr>
        <p:sp>
          <p:nvSpPr>
            <p:cNvPr id="21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1</a:t>
              </a:r>
            </a:p>
          </p:txBody>
        </p:sp>
      </p:grpSp>
      <p:grpSp>
        <p:nvGrpSpPr>
          <p:cNvPr id="221" name="Group"/>
          <p:cNvGrpSpPr/>
          <p:nvPr/>
        </p:nvGrpSpPr>
        <p:grpSpPr>
          <a:xfrm>
            <a:off x="7156397" y="3582787"/>
            <a:ext cx="1219201" cy="1681958"/>
            <a:chOff x="0" y="115975"/>
            <a:chExt cx="1219200" cy="1681957"/>
          </a:xfrm>
        </p:grpSpPr>
        <p:sp>
          <p:nvSpPr>
            <p:cNvPr id="21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sp>
        <p:nvSpPr>
          <p:cNvPr id="222" name="Internal combustion"/>
          <p:cNvSpPr txBox="1"/>
          <p:nvPr/>
        </p:nvSpPr>
        <p:spPr>
          <a:xfrm>
            <a:off x="10414000" y="6987614"/>
            <a:ext cx="355600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आंतरिक दहन इंजन</a:t>
            </a:r>
            <a:endParaRPr dirty="0"/>
          </a:p>
        </p:txBody>
      </p:sp>
      <p:sp>
        <p:nvSpPr>
          <p:cNvPr id="223" name="Hydraulic"/>
          <p:cNvSpPr txBox="1"/>
          <p:nvPr/>
        </p:nvSpPr>
        <p:spPr>
          <a:xfrm>
            <a:off x="15007893" y="6987614"/>
            <a:ext cx="355600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हाइड्रोलिक</a:t>
            </a:r>
            <a:endParaRPr dirty="0"/>
          </a:p>
        </p:txBody>
      </p:sp>
      <p:grpSp>
        <p:nvGrpSpPr>
          <p:cNvPr id="226" name="Group"/>
          <p:cNvGrpSpPr/>
          <p:nvPr/>
        </p:nvGrpSpPr>
        <p:grpSpPr>
          <a:xfrm>
            <a:off x="11634173" y="3524574"/>
            <a:ext cx="1219201" cy="1681958"/>
            <a:chOff x="0" y="115975"/>
            <a:chExt cx="1219200" cy="1681957"/>
          </a:xfrm>
        </p:grpSpPr>
        <p:sp>
          <p:nvSpPr>
            <p:cNvPr id="22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29" name="Group"/>
          <p:cNvGrpSpPr/>
          <p:nvPr/>
        </p:nvGrpSpPr>
        <p:grpSpPr>
          <a:xfrm>
            <a:off x="16257445" y="3537447"/>
            <a:ext cx="1219201" cy="1681958"/>
            <a:chOff x="0" y="115975"/>
            <a:chExt cx="1219200" cy="1681957"/>
          </a:xfrm>
        </p:grpSpPr>
        <p:sp>
          <p:nvSpPr>
            <p:cNvPr id="22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30" name="Other: mechanical advantage, etc."/>
          <p:cNvSpPr txBox="1"/>
          <p:nvPr/>
        </p:nvSpPr>
        <p:spPr>
          <a:xfrm>
            <a:off x="19675194" y="6987614"/>
            <a:ext cx="355600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अन्य: यांत्रिक लाभ आदि</a:t>
            </a:r>
            <a:endParaRPr dirty="0"/>
          </a:p>
        </p:txBody>
      </p:sp>
      <p:grpSp>
        <p:nvGrpSpPr>
          <p:cNvPr id="233" name="Group"/>
          <p:cNvGrpSpPr/>
          <p:nvPr/>
        </p:nvGrpSpPr>
        <p:grpSpPr>
          <a:xfrm>
            <a:off x="20843593" y="3500679"/>
            <a:ext cx="1219201" cy="1681958"/>
            <a:chOff x="0" y="115975"/>
            <a:chExt cx="1219200" cy="1681957"/>
          </a:xfrm>
        </p:grpSpPr>
        <p:sp>
          <p:nvSpPr>
            <p:cNvPr id="2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75258C89-D591-F8EC-09D4-45108BCA297A}"/>
              </a:ext>
            </a:extLst>
          </p:cNvPr>
          <p:cNvSpPr txBox="1"/>
          <p:nvPr/>
        </p:nvSpPr>
        <p:spPr>
          <a:xfrm>
            <a:off x="602390" y="12876838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" y="89050"/>
            <a:ext cx="3593637" cy="215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7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3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40" name="Use and Maintenance"/>
          <p:cNvSpPr txBox="1"/>
          <p:nvPr/>
        </p:nvSpPr>
        <p:spPr>
          <a:xfrm>
            <a:off x="8570191" y="1286300"/>
            <a:ext cx="7243618" cy="217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hi-IN" u="sng" dirty="0"/>
              <a:t>उपयोग और रखरखाव</a:t>
            </a:r>
            <a:endParaRPr u="sng" dirty="0"/>
          </a:p>
        </p:txBody>
      </p:sp>
      <p:sp>
        <p:nvSpPr>
          <p:cNvPr id="241" name="Before…"/>
          <p:cNvSpPr txBox="1"/>
          <p:nvPr/>
        </p:nvSpPr>
        <p:spPr>
          <a:xfrm>
            <a:off x="1108688" y="6004385"/>
            <a:ext cx="5217068" cy="6688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ym typeface="Open Sans Semibold"/>
              </a:rPr>
              <a:t>उपयोग से पहले:</a:t>
            </a:r>
            <a:endParaRPr lang="en-US" sz="6400" b="1" dirty="0">
              <a:sym typeface="Open Sans Semibold"/>
            </a:endParaRP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ym typeface="Open Sans Semibold"/>
              </a:rPr>
              <a:t>1. </a:t>
            </a:r>
            <a:r>
              <a:rPr lang="en-IN" sz="8000" b="1" dirty="0" err="1">
                <a:solidFill>
                  <a:srgbClr val="C00000"/>
                </a:solidFill>
                <a:latin typeface="Kruti Dev 010" pitchFamily="2" charset="0"/>
                <a:ea typeface="Open Sans Semibold"/>
                <a:cs typeface="Open Sans Semibold"/>
                <a:sym typeface="Open Sans Semibold"/>
              </a:rPr>
              <a:t>O</a:t>
            </a:r>
            <a:r>
              <a:rPr lang="en-IN" sz="8000" b="1" dirty="0" err="1">
                <a:latin typeface="Kruti Dev 010" pitchFamily="2" charset="0"/>
                <a:sym typeface="Open Sans Semibold"/>
              </a:rPr>
              <a:t>;fDrxr</a:t>
            </a:r>
            <a:r>
              <a:rPr lang="en-IN" sz="8000" b="1" dirty="0">
                <a:latin typeface="Kruti Dev 010" pitchFamily="2" charset="0"/>
                <a:sym typeface="Open Sans Semibold"/>
              </a:rPr>
              <a:t> </a:t>
            </a:r>
            <a:r>
              <a:rPr lang="en-IN" sz="8000" b="1" dirty="0" err="1">
                <a:latin typeface="Kruti Dev 010" pitchFamily="2" charset="0"/>
                <a:sym typeface="Open Sans Semibold"/>
              </a:rPr>
              <a:t>lqj</a:t>
            </a:r>
            <a:r>
              <a:rPr lang="en-IN" sz="8000" b="1" dirty="0">
                <a:latin typeface="Kruti Dev 010" pitchFamily="2" charset="0"/>
                <a:sym typeface="Open Sans Semibold"/>
              </a:rPr>
              <a:t>{</a:t>
            </a:r>
            <a:r>
              <a:rPr lang="en-IN" sz="8000" b="1" dirty="0" err="1">
                <a:latin typeface="Kruti Dev 010" pitchFamily="2" charset="0"/>
                <a:sym typeface="Open Sans Semibold"/>
              </a:rPr>
              <a:t>kk</a:t>
            </a:r>
            <a:r>
              <a:rPr lang="en-IN" sz="8000" b="1" dirty="0">
                <a:latin typeface="Kruti Dev 010" pitchFamily="2" charset="0"/>
                <a:sym typeface="Open Sans Semibold"/>
              </a:rPr>
              <a:t> </a:t>
            </a:r>
            <a:r>
              <a:rPr lang="en-IN" sz="8000" b="1" dirty="0" err="1">
                <a:latin typeface="Kruti Dev 010" pitchFamily="2" charset="0"/>
                <a:sym typeface="Open Sans Semibold"/>
              </a:rPr>
              <a:t>midj.k</a:t>
            </a:r>
            <a:r>
              <a:rPr lang="hi-IN" sz="6400" dirty="0">
                <a:sym typeface="Open Sans Semibold"/>
              </a:rPr>
              <a:t>, </a:t>
            </a:r>
            <a:r>
              <a:rPr lang="en-US" sz="6400" dirty="0">
                <a:sym typeface="Open Sans Semibold"/>
              </a:rPr>
              <a:t>2. </a:t>
            </a:r>
            <a:r>
              <a:rPr lang="hi-IN" sz="6400" dirty="0">
                <a:sym typeface="Open Sans Semibold"/>
              </a:rPr>
              <a:t>ईंधन/ऊर्जा स्रोत जाँचें।</a:t>
            </a:r>
            <a:endParaRPr dirty="0"/>
          </a:p>
        </p:txBody>
      </p:sp>
      <p:sp>
        <p:nvSpPr>
          <p:cNvPr id="242" name="During…"/>
          <p:cNvSpPr txBox="1"/>
          <p:nvPr/>
        </p:nvSpPr>
        <p:spPr>
          <a:xfrm>
            <a:off x="9286512" y="5920303"/>
            <a:ext cx="6456022" cy="311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ym typeface="Open Sans Semibold"/>
              </a:rPr>
              <a:t>उपयोग के दौरान:</a:t>
            </a:r>
            <a:r>
              <a:rPr lang="hi-IN" sz="6400" dirty="0">
                <a:sym typeface="Open Sans Semibold"/>
              </a:rPr>
              <a:t> सही ढंग से संचालन करें।</a:t>
            </a:r>
            <a:endParaRPr dirty="0"/>
          </a:p>
        </p:txBody>
      </p:sp>
      <p:sp>
        <p:nvSpPr>
          <p:cNvPr id="243" name="After…"/>
          <p:cNvSpPr txBox="1"/>
          <p:nvPr/>
        </p:nvSpPr>
        <p:spPr>
          <a:xfrm>
            <a:off x="18932009" y="5919697"/>
            <a:ext cx="4361061" cy="6195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b="1" dirty="0">
                <a:sym typeface="Open Sans Semibold"/>
              </a:rPr>
              <a:t>उपयोग के बाद:</a:t>
            </a:r>
            <a:r>
              <a:rPr lang="hi-IN" sz="6400" dirty="0">
                <a:sym typeface="Open Sans Semibold"/>
              </a:rPr>
              <a:t> साफ़-सफ़ाई और रखरखाव करें।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dirty="0"/>
          </a:p>
        </p:txBody>
      </p:sp>
      <p:sp>
        <p:nvSpPr>
          <p:cNvPr id="244" name="Triangle"/>
          <p:cNvSpPr/>
          <p:nvPr/>
        </p:nvSpPr>
        <p:spPr>
          <a:xfrm rot="5400000">
            <a:off x="7326663" y="620667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5" name="Triangle"/>
          <p:cNvSpPr/>
          <p:nvPr/>
        </p:nvSpPr>
        <p:spPr>
          <a:xfrm rot="5400000">
            <a:off x="16432382" y="620667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F747DB8C-92F7-FB9C-FFAD-C8A9D7C10752}"/>
              </a:ext>
            </a:extLst>
          </p:cNvPr>
          <p:cNvSpPr txBox="1"/>
          <p:nvPr/>
        </p:nvSpPr>
        <p:spPr>
          <a:xfrm>
            <a:off x="602390" y="12876838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4972" cy="226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581</Words>
  <Application>Microsoft Office PowerPoint</Application>
  <PresentationFormat>Custom</PresentationFormat>
  <Paragraphs>124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 Black</vt:lpstr>
      <vt:lpstr>Calibri</vt:lpstr>
      <vt:lpstr>HelveticaNeueLT Std Lt</vt:lpstr>
      <vt:lpstr>Kruti Dev 010</vt:lpstr>
      <vt:lpstr>Mangal</vt:lpstr>
      <vt:lpstr>Noto Sans Symbols</vt:lpstr>
      <vt:lpstr>Open sans</vt:lpstr>
      <vt:lpstr>Open sans</vt:lpstr>
      <vt:lpstr>Open Sans Semibold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31</cp:revision>
  <dcterms:modified xsi:type="dcterms:W3CDTF">2025-12-18T07:48:35Z</dcterms:modified>
</cp:coreProperties>
</file>