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8" r:id="rId1"/>
  </p:sldMasterIdLst>
  <p:notesMasterIdLst>
    <p:notesMasterId r:id="rId41"/>
  </p:notesMasterIdLst>
  <p:sldIdLst>
    <p:sldId id="260" r:id="rId2"/>
    <p:sldId id="6770" r:id="rId3"/>
    <p:sldId id="261" r:id="rId4"/>
    <p:sldId id="6733"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7" r:id="rId18"/>
    <p:sldId id="278" r:id="rId19"/>
    <p:sldId id="279" r:id="rId20"/>
    <p:sldId id="275" r:id="rId21"/>
    <p:sldId id="280" r:id="rId22"/>
    <p:sldId id="276" r:id="rId23"/>
    <p:sldId id="292" r:id="rId24"/>
    <p:sldId id="293" r:id="rId25"/>
    <p:sldId id="299" r:id="rId26"/>
    <p:sldId id="330" r:id="rId27"/>
    <p:sldId id="331" r:id="rId28"/>
    <p:sldId id="258" r:id="rId29"/>
    <p:sldId id="332" r:id="rId30"/>
    <p:sldId id="333" r:id="rId31"/>
    <p:sldId id="334" r:id="rId32"/>
    <p:sldId id="281" r:id="rId33"/>
    <p:sldId id="282" r:id="rId34"/>
    <p:sldId id="283" r:id="rId35"/>
    <p:sldId id="284" r:id="rId36"/>
    <p:sldId id="6771" r:id="rId37"/>
    <p:sldId id="6772" r:id="rId38"/>
    <p:sldId id="6773" r:id="rId39"/>
    <p:sldId id="287"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93BC3"/>
    <a:srgbClr val="0066FF"/>
    <a:srgbClr val="F6587E"/>
    <a:srgbClr val="FF3300"/>
    <a:srgbClr val="7030A0"/>
    <a:srgbClr val="4C9034"/>
    <a:srgbClr val="CE0808"/>
    <a:srgbClr val="CC0066"/>
    <a:srgbClr val="F84EB3"/>
    <a:srgbClr val="FF090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36" autoAdjust="0"/>
    <p:restoredTop sz="94660"/>
  </p:normalViewPr>
  <p:slideViewPr>
    <p:cSldViewPr snapToGrid="0">
      <p:cViewPr varScale="1">
        <p:scale>
          <a:sx n="61" d="100"/>
          <a:sy n="61" d="100"/>
        </p:scale>
        <p:origin x="1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1F185D3-D946-4C34-8218-DC9B22289F03}" type="datetimeFigureOut">
              <a:rPr lang="en-IN" smtClean="0"/>
              <a:t>18-12-2025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0B2746-F364-4100-9480-B081BF66C8A6}" type="slidenum">
              <a:rPr lang="en-IN" smtClean="0"/>
              <a:t>‹#›</a:t>
            </a:fld>
            <a:endParaRPr lang="en-IN"/>
          </a:p>
        </p:txBody>
      </p:sp>
    </p:spTree>
    <p:extLst>
      <p:ext uri="{BB962C8B-B14F-4D97-AF65-F5344CB8AC3E}">
        <p14:creationId xmlns:p14="http://schemas.microsoft.com/office/powerpoint/2010/main" val="2479340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8674809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9449611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0813905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2A0B2746-F364-4100-9480-B081BF66C8A6}" type="slidenum">
              <a:rPr lang="en-IN" smtClean="0"/>
              <a:t>12</a:t>
            </a:fld>
            <a:endParaRPr lang="en-IN"/>
          </a:p>
        </p:txBody>
      </p:sp>
    </p:spTree>
    <p:extLst>
      <p:ext uri="{BB962C8B-B14F-4D97-AF65-F5344CB8AC3E}">
        <p14:creationId xmlns:p14="http://schemas.microsoft.com/office/powerpoint/2010/main" val="32494765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6735390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1785133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2209018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9177267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424637907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01991052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483838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98677129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08219502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401460181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1628056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a:extLst>
              <a:ext uri="{FF2B5EF4-FFF2-40B4-BE49-F238E27FC236}">
                <a16:creationId xmlns:a16="http://schemas.microsoft.com/office/drawing/2014/main" id="{8E90E64F-34A3-4BA1-BEB4-6C7DE62223C6}"/>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F287ADDD-E13E-4945-B160-D863A3556219}" type="slidenum">
              <a:rPr lang="en-US" altLang="en-US">
                <a:latin typeface="Times New Roman" panose="02020603050405020304" pitchFamily="18" charset="0"/>
              </a:rPr>
              <a:pPr/>
              <a:t>23</a:t>
            </a:fld>
            <a:endParaRPr lang="en-US" altLang="en-US">
              <a:latin typeface="Times New Roman" panose="02020603050405020304" pitchFamily="18" charset="0"/>
            </a:endParaRPr>
          </a:p>
        </p:txBody>
      </p:sp>
      <p:sp>
        <p:nvSpPr>
          <p:cNvPr id="21507" name="Rectangle 2">
            <a:extLst>
              <a:ext uri="{FF2B5EF4-FFF2-40B4-BE49-F238E27FC236}">
                <a16:creationId xmlns:a16="http://schemas.microsoft.com/office/drawing/2014/main" id="{5ABF8A5D-97A2-9146-54E9-130F9D7B2B8B}"/>
              </a:ext>
            </a:extLst>
          </p:cNvPr>
          <p:cNvSpPr>
            <a:spLocks noGrp="1" noRot="1" noChangeAspect="1" noChangeArrowheads="1" noTextEdit="1"/>
          </p:cNvSpPr>
          <p:nvPr>
            <p:ph type="sldImg"/>
          </p:nvPr>
        </p:nvSpPr>
        <p:spPr>
          <a:ln/>
        </p:spPr>
      </p:sp>
      <p:sp>
        <p:nvSpPr>
          <p:cNvPr id="21508" name="Rectangle 3">
            <a:extLst>
              <a:ext uri="{FF2B5EF4-FFF2-40B4-BE49-F238E27FC236}">
                <a16:creationId xmlns:a16="http://schemas.microsoft.com/office/drawing/2014/main" id="{83B1B9BB-2211-7308-9EDE-5F110956EF83}"/>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88088817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C9A7DDB8-F0A0-BDD3-7F23-D4836F72DA98}"/>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76AB4F84-935E-476E-BBC6-C81143C7F6D8}" type="slidenum">
              <a:rPr lang="en-US" altLang="en-US">
                <a:latin typeface="Times New Roman" panose="02020603050405020304" pitchFamily="18" charset="0"/>
              </a:rPr>
              <a:pPr/>
              <a:t>24</a:t>
            </a:fld>
            <a:endParaRPr lang="en-US" altLang="en-US">
              <a:latin typeface="Times New Roman" panose="02020603050405020304" pitchFamily="18" charset="0"/>
            </a:endParaRPr>
          </a:p>
        </p:txBody>
      </p:sp>
      <p:sp>
        <p:nvSpPr>
          <p:cNvPr id="23555" name="Rectangle 2">
            <a:extLst>
              <a:ext uri="{FF2B5EF4-FFF2-40B4-BE49-F238E27FC236}">
                <a16:creationId xmlns:a16="http://schemas.microsoft.com/office/drawing/2014/main" id="{3D38504A-395F-88E4-D1CD-3E62D5CEA51F}"/>
              </a:ext>
            </a:extLst>
          </p:cNvPr>
          <p:cNvSpPr>
            <a:spLocks noGrp="1" noRot="1" noChangeAspect="1" noChangeArrowheads="1" noTextEdit="1"/>
          </p:cNvSpPr>
          <p:nvPr>
            <p:ph type="sldImg"/>
          </p:nvPr>
        </p:nvSpPr>
        <p:spPr>
          <a:ln/>
        </p:spPr>
      </p:sp>
      <p:sp>
        <p:nvSpPr>
          <p:cNvPr id="23556" name="Rectangle 3">
            <a:extLst>
              <a:ext uri="{FF2B5EF4-FFF2-40B4-BE49-F238E27FC236}">
                <a16:creationId xmlns:a16="http://schemas.microsoft.com/office/drawing/2014/main" id="{972EAEF9-B747-3819-B8BC-A22C6564C7AD}"/>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86096616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FE679CFA-DA98-2295-5E99-D3EA83B3871B}"/>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7D56285A-5B25-41B6-BF2F-9312D1A2F7B7}" type="slidenum">
              <a:rPr lang="en-US" altLang="en-US">
                <a:latin typeface="Times New Roman" panose="02020603050405020304" pitchFamily="18" charset="0"/>
              </a:rPr>
              <a:pPr/>
              <a:t>25</a:t>
            </a:fld>
            <a:endParaRPr lang="en-US" altLang="en-US">
              <a:latin typeface="Times New Roman" panose="02020603050405020304" pitchFamily="18" charset="0"/>
            </a:endParaRPr>
          </a:p>
        </p:txBody>
      </p:sp>
      <p:sp>
        <p:nvSpPr>
          <p:cNvPr id="25603" name="Rectangle 2">
            <a:extLst>
              <a:ext uri="{FF2B5EF4-FFF2-40B4-BE49-F238E27FC236}">
                <a16:creationId xmlns:a16="http://schemas.microsoft.com/office/drawing/2014/main" id="{C499C369-9A53-9AFF-92AA-D43620C61B4B}"/>
              </a:ext>
            </a:extLst>
          </p:cNvPr>
          <p:cNvSpPr>
            <a:spLocks noGrp="1" noRot="1" noChangeAspect="1" noChangeArrowheads="1" noTextEdit="1"/>
          </p:cNvSpPr>
          <p:nvPr>
            <p:ph type="sldImg"/>
          </p:nvPr>
        </p:nvSpPr>
        <p:spPr>
          <a:ln/>
        </p:spPr>
      </p:sp>
      <p:sp>
        <p:nvSpPr>
          <p:cNvPr id="25604" name="Rectangle 3">
            <a:extLst>
              <a:ext uri="{FF2B5EF4-FFF2-40B4-BE49-F238E27FC236}">
                <a16:creationId xmlns:a16="http://schemas.microsoft.com/office/drawing/2014/main" id="{1A346ACC-7A17-321B-18F3-419DF5AC47EC}"/>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37377925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12AB5936-DC89-30F6-761B-C1A10DF88275}"/>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700DC73A-2B00-48C8-B25D-0161F2B78A1B}" type="slidenum">
              <a:rPr lang="en-US" altLang="en-US">
                <a:latin typeface="Times New Roman" panose="02020603050405020304" pitchFamily="18" charset="0"/>
              </a:rPr>
              <a:pPr/>
              <a:t>26</a:t>
            </a:fld>
            <a:endParaRPr lang="en-US" altLang="en-US">
              <a:latin typeface="Times New Roman" panose="02020603050405020304" pitchFamily="18" charset="0"/>
            </a:endParaRPr>
          </a:p>
        </p:txBody>
      </p:sp>
      <p:sp>
        <p:nvSpPr>
          <p:cNvPr id="27651" name="Rectangle 2">
            <a:extLst>
              <a:ext uri="{FF2B5EF4-FFF2-40B4-BE49-F238E27FC236}">
                <a16:creationId xmlns:a16="http://schemas.microsoft.com/office/drawing/2014/main" id="{B95CC439-AEA4-33C6-8F1C-705DB6476B38}"/>
              </a:ext>
            </a:extLst>
          </p:cNvPr>
          <p:cNvSpPr>
            <a:spLocks noGrp="1" noRot="1" noChangeAspect="1" noChangeArrowheads="1" noTextEdit="1"/>
          </p:cNvSpPr>
          <p:nvPr>
            <p:ph type="sldImg"/>
          </p:nvPr>
        </p:nvSpPr>
        <p:spPr>
          <a:ln/>
        </p:spPr>
      </p:sp>
      <p:sp>
        <p:nvSpPr>
          <p:cNvPr id="27652" name="Rectangle 3">
            <a:extLst>
              <a:ext uri="{FF2B5EF4-FFF2-40B4-BE49-F238E27FC236}">
                <a16:creationId xmlns:a16="http://schemas.microsoft.com/office/drawing/2014/main" id="{778C584A-1A58-3271-7F06-75E1DA23A69C}"/>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110860922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70243634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DF52C881-8F0B-C382-2E60-FF0A3CA62F65}"/>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1166311D-0E57-45FD-A2F8-F1C53F0F85E3}" type="slidenum">
              <a:rPr lang="en-US" altLang="en-US">
                <a:latin typeface="Times New Roman" panose="02020603050405020304" pitchFamily="18" charset="0"/>
              </a:rPr>
              <a:pPr/>
              <a:t>28</a:t>
            </a:fld>
            <a:endParaRPr lang="en-US" altLang="en-US">
              <a:latin typeface="Times New Roman" panose="02020603050405020304" pitchFamily="18" charset="0"/>
            </a:endParaRPr>
          </a:p>
        </p:txBody>
      </p:sp>
      <p:sp>
        <p:nvSpPr>
          <p:cNvPr id="30723" name="Rectangle 2">
            <a:extLst>
              <a:ext uri="{FF2B5EF4-FFF2-40B4-BE49-F238E27FC236}">
                <a16:creationId xmlns:a16="http://schemas.microsoft.com/office/drawing/2014/main" id="{404F1472-1DA6-5433-4A4D-5EB6C9647A6F}"/>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891EBF2A-40E9-C9C3-3559-7B741795AF73}"/>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267083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2140AA5-1F7C-DE46-01BC-30427FF6A227}"/>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F3EFC753-03CE-47E2-AAB4-E24B6621C28E}" type="slidenum">
              <a:rPr lang="en-US" altLang="en-US">
                <a:latin typeface="Times New Roman" panose="02020603050405020304" pitchFamily="18" charset="0"/>
              </a:rPr>
              <a:pPr/>
              <a:t>29</a:t>
            </a:fld>
            <a:endParaRPr lang="en-US" altLang="en-US">
              <a:latin typeface="Times New Roman" panose="02020603050405020304" pitchFamily="18" charset="0"/>
            </a:endParaRPr>
          </a:p>
        </p:txBody>
      </p:sp>
      <p:sp>
        <p:nvSpPr>
          <p:cNvPr id="32771" name="Rectangle 2">
            <a:extLst>
              <a:ext uri="{FF2B5EF4-FFF2-40B4-BE49-F238E27FC236}">
                <a16:creationId xmlns:a16="http://schemas.microsoft.com/office/drawing/2014/main" id="{E0A15562-FE03-454D-BC2E-95864E5CB21F}"/>
              </a:ext>
            </a:extLst>
          </p:cNvPr>
          <p:cNvSpPr>
            <a:spLocks noGrp="1" noRot="1" noChangeAspect="1" noChangeArrowheads="1" noTextEdit="1"/>
          </p:cNvSpPr>
          <p:nvPr>
            <p:ph type="sldImg"/>
          </p:nvPr>
        </p:nvSpPr>
        <p:spPr>
          <a:ln/>
        </p:spPr>
      </p:sp>
      <p:sp>
        <p:nvSpPr>
          <p:cNvPr id="32772" name="Rectangle 3">
            <a:extLst>
              <a:ext uri="{FF2B5EF4-FFF2-40B4-BE49-F238E27FC236}">
                <a16:creationId xmlns:a16="http://schemas.microsoft.com/office/drawing/2014/main" id="{AB96E186-35F5-0C18-1997-A586B0A2F8EF}"/>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8954684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00968435"/>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6EACF10D-2785-6C10-1B5C-9AC023E43CFC}"/>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80DAC7D8-CB51-4B9D-AF1E-35782A2B28F8}" type="slidenum">
              <a:rPr lang="en-US" altLang="en-US">
                <a:latin typeface="Times New Roman" panose="02020603050405020304" pitchFamily="18" charset="0"/>
              </a:rPr>
              <a:pPr/>
              <a:t>30</a:t>
            </a:fld>
            <a:endParaRPr lang="en-US" altLang="en-US">
              <a:latin typeface="Times New Roman" panose="02020603050405020304" pitchFamily="18" charset="0"/>
            </a:endParaRPr>
          </a:p>
        </p:txBody>
      </p:sp>
      <p:sp>
        <p:nvSpPr>
          <p:cNvPr id="34819" name="Rectangle 2">
            <a:extLst>
              <a:ext uri="{FF2B5EF4-FFF2-40B4-BE49-F238E27FC236}">
                <a16:creationId xmlns:a16="http://schemas.microsoft.com/office/drawing/2014/main" id="{01BE46E0-64A7-456F-275A-73ADE6EB2A1A}"/>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F4A87EAF-5821-8D12-1554-2D1D3F423CCE}"/>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205643763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0E274E44-0CCA-C6EC-C110-FAF5D7D6E43C}"/>
              </a:ext>
            </a:extLst>
          </p:cNvPr>
          <p:cNvSpPr>
            <a:spLocks noGrp="1" noChangeArrowheads="1"/>
          </p:cNvSpPr>
          <p:nvPr>
            <p:ph type="sldNum" sz="quarter" idx="5"/>
          </p:nvPr>
        </p:nvSpPr>
        <p:spPr>
          <a:noFill/>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E36C705C-B042-46FD-B50E-20B97EC6FFB4}" type="slidenum">
              <a:rPr lang="en-US" altLang="en-US">
                <a:latin typeface="Times New Roman" panose="02020603050405020304" pitchFamily="18" charset="0"/>
              </a:rPr>
              <a:pPr/>
              <a:t>31</a:t>
            </a:fld>
            <a:endParaRPr lang="en-US" altLang="en-US">
              <a:latin typeface="Times New Roman" panose="02020603050405020304" pitchFamily="18" charset="0"/>
            </a:endParaRPr>
          </a:p>
        </p:txBody>
      </p:sp>
      <p:sp>
        <p:nvSpPr>
          <p:cNvPr id="36867" name="Rectangle 2">
            <a:extLst>
              <a:ext uri="{FF2B5EF4-FFF2-40B4-BE49-F238E27FC236}">
                <a16:creationId xmlns:a16="http://schemas.microsoft.com/office/drawing/2014/main" id="{5EC3FCFC-4E24-3BAA-3B49-8D33266149CA}"/>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97CA2E96-8CBC-80DB-86E5-F41DFE9921AE}"/>
              </a:ext>
            </a:extLst>
          </p:cNvPr>
          <p:cNvSpPr>
            <a:spLocks noGrp="1" noChangeArrowheads="1"/>
          </p:cNvSpPr>
          <p:nvPr>
            <p:ph type="body" idx="1"/>
          </p:nvPr>
        </p:nvSpPr>
        <p:spPr>
          <a:noFill/>
        </p:spPr>
        <p:txBody>
          <a:bodyPr/>
          <a:lstStyle/>
          <a:p>
            <a:endParaRPr lang="en-US" altLang="en-US"/>
          </a:p>
        </p:txBody>
      </p:sp>
    </p:spTree>
    <p:extLst>
      <p:ext uri="{BB962C8B-B14F-4D97-AF65-F5344CB8AC3E}">
        <p14:creationId xmlns:p14="http://schemas.microsoft.com/office/powerpoint/2010/main" val="6684817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18492932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113770098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4790475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18398243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88389243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3694908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79139482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7781332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3672066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42723882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938686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26951333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3627310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endParaRPr/>
          </a:p>
        </p:txBody>
      </p:sp>
      <p:sp>
        <p:nvSpPr>
          <p:cNvPr id="4" name="Slide Number Placeholder 3"/>
          <p:cNvSpPr>
            <a:spLocks noGrp="1"/>
          </p:cNvSpPr>
          <p:nvPr>
            <p:ph type="sldNum" sz="quarter" idx="5"/>
          </p:nvPr>
        </p:nvSpPr>
        <p:spPr/>
      </p:sp>
    </p:spTree>
    <p:extLst>
      <p:ext uri="{BB962C8B-B14F-4D97-AF65-F5344CB8AC3E}">
        <p14:creationId xmlns:p14="http://schemas.microsoft.com/office/powerpoint/2010/main" val="8508481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FDE1B-0962-44FA-9CF0-97A457BCF1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6B3DF6D-D401-49E4-AF68-0892E02102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8B4E470-F8A3-48CE-B3BE-3D78DFFDCF7B}"/>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3AE47252-8CC9-4905-A4D7-C223384FE8B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D730AE7-751F-4609-A088-548DA7DD78D6}"/>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5146532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2A46A4-4036-4F6A-8D03-5666A5980C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44983A1-199F-48DD-A42B-9EF22811505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07DB0E9-7CE4-410B-87F0-0FD7884D6B02}"/>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EC7E3FF2-7EFA-4B9E-9D45-FE3B58A8BC0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B63323B0-D70B-44C0-89F6-A16B9A0E4655}"/>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541725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848724-5E93-481A-8954-978EEDAFA3C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A20DD52-5AE9-4C0C-91D8-A8368F47E4B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2E021E-78A6-4C88-BCC6-075840BAEEE7}"/>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77575978-BB21-412D-B1F7-3E6FA92D9B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0018C84-C6B8-4529-A48C-8DC7198BF16A}"/>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3802392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AA4A5-AFBB-4014-BF15-C0B52ACC0BD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46E0C3F-3E0D-40AC-A740-9C5DF6B8E4C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B2ADF9-ECB6-4F97-949B-B497B4303769}"/>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52A1023F-B3CB-4ED1-9C8B-6DF9924E853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4042C82-31E7-4792-A7F6-79A960EF8EA7}"/>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1792327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B3C8E-D8E8-475C-935B-29F2919265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D4F3DD-8CCA-44C1-97AB-F35097F76D5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45C6ED8-CC0A-4646-A689-07458106D660}"/>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1304C52B-15FF-45E2-AEE9-AF1AFC749FA5}"/>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638FE48-6B85-403B-A249-0ED3A03F1F3C}"/>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3245431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839451-C02E-412B-9432-3B6402B91B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FE7B0D-96F3-46F5-A4F9-F7CDECA4E20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06AD15F-429F-4A76-81D3-ECE70834380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562011-D775-439A-B8E5-4C69752E1B34}"/>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6" name="Footer Placeholder 5">
            <a:extLst>
              <a:ext uri="{FF2B5EF4-FFF2-40B4-BE49-F238E27FC236}">
                <a16:creationId xmlns:a16="http://schemas.microsoft.com/office/drawing/2014/main" id="{D5934EBE-181C-44A0-AA98-D7005DD83EE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33AF4B0-0F74-4C57-8CA3-A6B221C009A7}"/>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17092485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218B-B87F-490F-B432-EE0C889DF31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CD1AE68-688C-41EA-BA69-16FBB1DDD9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366EAEB-85B5-4134-B4A8-0A56C72D7A1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07BE93-A437-4E4F-99FB-FE0A03F284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9CBF45B-7115-4756-A525-C20E3991B22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AA387A-FCD2-4B06-9ABF-CCF9AF72B37B}"/>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8" name="Footer Placeholder 7">
            <a:extLst>
              <a:ext uri="{FF2B5EF4-FFF2-40B4-BE49-F238E27FC236}">
                <a16:creationId xmlns:a16="http://schemas.microsoft.com/office/drawing/2014/main" id="{49197B02-B8C1-402B-83E8-C576B9761DE3}"/>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5376CE93-75CB-410F-B4B7-92D81A2DD783}"/>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107477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AB734-8CD8-4EF9-BAE4-B1260C3DC56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88F8002-3085-4DA4-A4B7-AF17DE0CFF9D}"/>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4" name="Footer Placeholder 3">
            <a:extLst>
              <a:ext uri="{FF2B5EF4-FFF2-40B4-BE49-F238E27FC236}">
                <a16:creationId xmlns:a16="http://schemas.microsoft.com/office/drawing/2014/main" id="{345B83F0-C6B0-4046-879E-73038CCFB0E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46555018-A720-4830-9CBB-05D83BA07673}"/>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2871627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7C5A38-CE05-4DCB-8E16-E0DE0B168381}"/>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3" name="Footer Placeholder 2">
            <a:extLst>
              <a:ext uri="{FF2B5EF4-FFF2-40B4-BE49-F238E27FC236}">
                <a16:creationId xmlns:a16="http://schemas.microsoft.com/office/drawing/2014/main" id="{8A594872-EBF4-40BB-BA85-CCB72E1B7279}"/>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26392462-ED51-450A-B802-A6D7AB85EEF4}"/>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26803324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8ECC8-B4CE-45D0-ADBA-2423DF9D89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B66319F-AA47-4861-A29D-E483906511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F56AA46-1791-4390-B302-217A00CD17D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EDBB43C-B369-4457-92EF-6E6FC5B66816}"/>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6" name="Footer Placeholder 5">
            <a:extLst>
              <a:ext uri="{FF2B5EF4-FFF2-40B4-BE49-F238E27FC236}">
                <a16:creationId xmlns:a16="http://schemas.microsoft.com/office/drawing/2014/main" id="{EFD9B431-65C9-4EB2-A21A-EB06393F15F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70A50B7-F582-4BFB-8F1C-11BC2502E676}"/>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734152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5B99B-C8C7-4C7F-9AB3-86B5207663D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370C7DF-93B2-4B2E-8151-6B1E5F36B55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A08CE0E-3902-4A2E-9773-1E2E4304BF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1FF9BA9-CEDD-454E-889D-FCA4FD72A0B2}"/>
              </a:ext>
            </a:extLst>
          </p:cNvPr>
          <p:cNvSpPr>
            <a:spLocks noGrp="1"/>
          </p:cNvSpPr>
          <p:nvPr>
            <p:ph type="dt" sz="half" idx="10"/>
          </p:nvPr>
        </p:nvSpPr>
        <p:spPr/>
        <p:txBody>
          <a:bodyPr/>
          <a:lstStyle/>
          <a:p>
            <a:fld id="{FF0137B5-F88A-4E7A-9961-7E89C60A9791}" type="datetimeFigureOut">
              <a:rPr lang="en-IN" smtClean="0"/>
              <a:t>18-12-2025</a:t>
            </a:fld>
            <a:endParaRPr lang="en-IN"/>
          </a:p>
        </p:txBody>
      </p:sp>
      <p:sp>
        <p:nvSpPr>
          <p:cNvPr id="6" name="Footer Placeholder 5">
            <a:extLst>
              <a:ext uri="{FF2B5EF4-FFF2-40B4-BE49-F238E27FC236}">
                <a16:creationId xmlns:a16="http://schemas.microsoft.com/office/drawing/2014/main" id="{499963EC-2F4D-4230-A96F-0DEA432B3B8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3D41B28-5045-4496-A1C1-2371DC8C9517}"/>
              </a:ext>
            </a:extLst>
          </p:cNvPr>
          <p:cNvSpPr>
            <a:spLocks noGrp="1"/>
          </p:cNvSpPr>
          <p:nvPr>
            <p:ph type="sldNum" sz="quarter" idx="12"/>
          </p:nvPr>
        </p:nvSpPr>
        <p:spPr/>
        <p:txBody>
          <a:bodyPr/>
          <a:lstStyle/>
          <a:p>
            <a:fld id="{43559A0E-529A-4F5D-859D-1966AFCC11B5}" type="slidenum">
              <a:rPr lang="en-IN" smtClean="0"/>
              <a:t>‹#›</a:t>
            </a:fld>
            <a:endParaRPr lang="en-IN"/>
          </a:p>
        </p:txBody>
      </p:sp>
    </p:spTree>
    <p:extLst>
      <p:ext uri="{BB962C8B-B14F-4D97-AF65-F5344CB8AC3E}">
        <p14:creationId xmlns:p14="http://schemas.microsoft.com/office/powerpoint/2010/main" val="1331288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4D5900-A4A7-485A-9EB1-EE3C1794709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56ED38-5271-4397-AA05-DCB7079C651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F0EAC4-D059-4D0B-906B-12A37EE39E0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0137B5-F88A-4E7A-9961-7E89C60A9791}" type="datetimeFigureOut">
              <a:rPr lang="en-IN" smtClean="0"/>
              <a:t>18-12-2025</a:t>
            </a:fld>
            <a:endParaRPr lang="en-IN"/>
          </a:p>
        </p:txBody>
      </p:sp>
      <p:sp>
        <p:nvSpPr>
          <p:cNvPr id="5" name="Footer Placeholder 4">
            <a:extLst>
              <a:ext uri="{FF2B5EF4-FFF2-40B4-BE49-F238E27FC236}">
                <a16:creationId xmlns:a16="http://schemas.microsoft.com/office/drawing/2014/main" id="{8B2D28F5-B71B-4F27-8114-549EE5C7BC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8DE53F50-DAC4-4E87-9F4B-30C6B3F1E6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559A0E-529A-4F5D-859D-1966AFCC11B5}" type="slidenum">
              <a:rPr lang="en-IN" smtClean="0"/>
              <a:t>‹#›</a:t>
            </a:fld>
            <a:endParaRPr lang="en-IN"/>
          </a:p>
        </p:txBody>
      </p:sp>
    </p:spTree>
    <p:extLst>
      <p:ext uri="{BB962C8B-B14F-4D97-AF65-F5344CB8AC3E}">
        <p14:creationId xmlns:p14="http://schemas.microsoft.com/office/powerpoint/2010/main" val="4288311184"/>
      </p:ext>
    </p:extLst>
  </p:cSld>
  <p:clrMap bg1="lt1" tx1="dk1" bg2="lt2" tx2="dk2" accent1="accent1" accent2="accent2" accent3="accent3" accent4="accent4" accent5="accent5" accent6="accent6" hlink="hlink" folHlink="folHlink"/>
  <p:sldLayoutIdLst>
    <p:sldLayoutId id="2147483789" r:id="rId1"/>
    <p:sldLayoutId id="2147483790" r:id="rId2"/>
    <p:sldLayoutId id="2147483791" r:id="rId3"/>
    <p:sldLayoutId id="2147483792" r:id="rId4"/>
    <p:sldLayoutId id="2147483793" r:id="rId5"/>
    <p:sldLayoutId id="2147483794" r:id="rId6"/>
    <p:sldLayoutId id="2147483795" r:id="rId7"/>
    <p:sldLayoutId id="2147483796" r:id="rId8"/>
    <p:sldLayoutId id="2147483797" r:id="rId9"/>
    <p:sldLayoutId id="2147483798" r:id="rId10"/>
    <p:sldLayoutId id="214748379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4.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5.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6.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2B03DBA7-3FE9-2F49-1FEE-D19776508DA0}"/>
              </a:ext>
            </a:extLst>
          </p:cNvPr>
          <p:cNvSpPr txBox="1">
            <a:spLocks/>
          </p:cNvSpPr>
          <p:nvPr/>
        </p:nvSpPr>
        <p:spPr>
          <a:xfrm>
            <a:off x="1524000" y="1609244"/>
            <a:ext cx="9144000" cy="337097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5400" kern="1200" cap="all" baseline="0">
                <a:blipFill>
                  <a:blip r:embed="rId3">
                    <a:extLst>
                      <a:ext uri="{28A0092B-C50C-407E-A947-70E740481C1C}">
                        <a14:useLocalDpi xmlns:a14="http://schemas.microsoft.com/office/drawing/2010/main" val="0"/>
                      </a:ext>
                    </a:extLst>
                  </a:blip>
                  <a:tile tx="6350" ty="-127000" sx="65000" sy="64000" flip="none" algn="tl"/>
                </a:blipFill>
                <a:latin typeface="+mj-lt"/>
                <a:ea typeface="+mj-ea"/>
                <a:cs typeface="+mj-cs"/>
              </a:defRPr>
            </a:lvl1pPr>
          </a:lstStyle>
          <a:p>
            <a:pPr algn="ctr">
              <a:lnSpc>
                <a:spcPct val="100000"/>
              </a:lnSpc>
            </a:pPr>
            <a:r>
              <a:rPr lang="en-US" sz="8000" b="1" dirty="0">
                <a:solidFill>
                  <a:srgbClr val="FFC000"/>
                </a:solidFill>
                <a:latin typeface="Opensans"/>
                <a:cs typeface="Arial" panose="020B0604020202020204" pitchFamily="34" charset="0"/>
              </a:rPr>
              <a:t>रेल दुर्घटना और आपातकालीन निकासी अभ्यास</a:t>
            </a:r>
            <a:endParaRPr lang="en-IN" sz="8000" b="1" dirty="0">
              <a:solidFill>
                <a:srgbClr val="FFC000"/>
              </a:solidFill>
              <a:latin typeface="Opensans"/>
              <a:cs typeface="Arial" panose="020B0604020202020204" pitchFamily="34" charset="0"/>
            </a:endParaRPr>
          </a:p>
        </p:txBody>
      </p:sp>
      <p:pic>
        <p:nvPicPr>
          <p:cNvPr id="5" name="Picture 4" descr="C:\Users\Acer\Downloads\WhatsApp Image 2025-09-04 at 17.24.38 (1).jpeg">
            <a:extLst>
              <a:ext uri="{FF2B5EF4-FFF2-40B4-BE49-F238E27FC236}">
                <a16:creationId xmlns:a16="http://schemas.microsoft.com/office/drawing/2014/main" id="{6B0A984F-D94E-4147-972E-ACCEE344F06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9B412581-5601-4218-9B0D-F52DBDD917A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
        <p:nvSpPr>
          <p:cNvPr id="3" name="TextBox 2">
            <a:extLst>
              <a:ext uri="{FF2B5EF4-FFF2-40B4-BE49-F238E27FC236}">
                <a16:creationId xmlns:a16="http://schemas.microsoft.com/office/drawing/2014/main" id="{B2856699-C1C2-66A0-1DB2-0F7760342142}"/>
              </a:ext>
            </a:extLst>
          </p:cNvPr>
          <p:cNvSpPr txBox="1"/>
          <p:nvPr/>
        </p:nvSpPr>
        <p:spPr>
          <a:xfrm>
            <a:off x="6660833" y="5991425"/>
            <a:ext cx="6097904" cy="675441"/>
          </a:xfrm>
          <a:prstGeom prst="rect">
            <a:avLst/>
          </a:prstGeom>
          <a:noFill/>
        </p:spPr>
        <p:txBody>
          <a:bodyPr wrap="square">
            <a:spAutoFit/>
          </a:bodyPr>
          <a:lstStyle/>
          <a:p>
            <a:pPr>
              <a:lnSpc>
                <a:spcPct val="107000"/>
              </a:lnSpc>
              <a:spcAft>
                <a:spcPts val="800"/>
              </a:spcAft>
              <a:buNone/>
            </a:pPr>
            <a:r>
              <a:rPr lang="hi-IN" sz="3600" b="1" dirty="0">
                <a:effectLst/>
                <a:latin typeface="Kruti Dev 092" pitchFamily="2" charset="0"/>
                <a:ea typeface="Calibri" panose="020F0502020204030204" pitchFamily="34" charset="0"/>
                <a:cs typeface="Mangal" panose="02040503050203030202" pitchFamily="18" charset="0"/>
              </a:rPr>
              <a:t>उप निरीक्षक/</a:t>
            </a:r>
            <a:r>
              <a:rPr lang="hi-IN" sz="3600" b="1" dirty="0" err="1">
                <a:effectLst/>
                <a:latin typeface="Kruti Dev 092" pitchFamily="2" charset="0"/>
                <a:ea typeface="Calibri" panose="020F0502020204030204" pitchFamily="34" charset="0"/>
                <a:cs typeface="Mangal" panose="02040503050203030202" pitchFamily="18" charset="0"/>
              </a:rPr>
              <a:t>जीडी</a:t>
            </a:r>
            <a:r>
              <a:rPr lang="hi-IN" sz="3600" b="1" dirty="0">
                <a:effectLst/>
                <a:latin typeface="Kruti Dev 092" pitchFamily="2" charset="0"/>
                <a:ea typeface="Calibri" panose="020F0502020204030204" pitchFamily="34" charset="0"/>
                <a:cs typeface="Mangal" panose="02040503050203030202" pitchFamily="18" charset="0"/>
              </a:rPr>
              <a:t> राजू </a:t>
            </a:r>
            <a:r>
              <a:rPr lang="hi-IN" sz="3600" b="1" dirty="0" err="1">
                <a:effectLst/>
                <a:latin typeface="Kruti Dev 092" pitchFamily="2" charset="0"/>
                <a:ea typeface="Calibri" panose="020F0502020204030204" pitchFamily="34" charset="0"/>
                <a:cs typeface="Mangal" panose="02040503050203030202" pitchFamily="18" charset="0"/>
              </a:rPr>
              <a:t>रॉय</a:t>
            </a:r>
            <a:endParaRPr lang="en-IN" sz="4400" b="1"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7193310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1484314-D8C7-4EB0-801B-AF1C2DFB849B}"/>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6D926EB9-AED4-521E-2C56-0F381E5D5A37}"/>
              </a:ext>
            </a:extLst>
          </p:cNvPr>
          <p:cNvSpPr>
            <a:spLocks noGrp="1"/>
          </p:cNvSpPr>
          <p:nvPr>
            <p:ph type="title"/>
          </p:nvPr>
        </p:nvSpPr>
        <p:spPr>
          <a:xfrm>
            <a:off x="779585" y="1291245"/>
            <a:ext cx="4765431" cy="1325563"/>
          </a:xfrm>
        </p:spPr>
        <p:txBody>
          <a:bodyPr>
            <a:normAutofit fontScale="90000"/>
          </a:bodyPr>
          <a:lstStyle/>
          <a:p>
            <a:r>
              <a:rPr lang="en-US" b="1" dirty="0">
                <a:solidFill>
                  <a:srgbClr val="FFC000"/>
                </a:solidFill>
                <a:latin typeface="opensan(Headings)"/>
              </a:rPr>
              <a:t>ENTRAPMENTS TYPES (</a:t>
            </a:r>
            <a:r>
              <a:rPr lang="hi-IN" b="1" dirty="0">
                <a:solidFill>
                  <a:srgbClr val="FFC000"/>
                </a:solidFill>
                <a:latin typeface="opensan(Headings)"/>
              </a:rPr>
              <a:t>फँसे होने के प्रकार)</a:t>
            </a:r>
            <a:endParaRPr lang="en-IN" b="1" dirty="0">
              <a:solidFill>
                <a:srgbClr val="FFC000"/>
              </a:solidFill>
              <a:latin typeface="opensan(Headings)"/>
            </a:endParaRPr>
          </a:p>
        </p:txBody>
      </p:sp>
      <p:sp>
        <p:nvSpPr>
          <p:cNvPr id="3" name="Content Placeholder 2">
            <a:extLst>
              <a:ext uri="{FF2B5EF4-FFF2-40B4-BE49-F238E27FC236}">
                <a16:creationId xmlns:a16="http://schemas.microsoft.com/office/drawing/2014/main" id="{738CEEA7-8C38-58D2-E46A-AB5C15A6C994}"/>
              </a:ext>
            </a:extLst>
          </p:cNvPr>
          <p:cNvSpPr>
            <a:spLocks noGrp="1"/>
          </p:cNvSpPr>
          <p:nvPr>
            <p:ph idx="1"/>
          </p:nvPr>
        </p:nvSpPr>
        <p:spPr>
          <a:xfrm>
            <a:off x="5884984" y="1289537"/>
            <a:ext cx="5468815" cy="5063271"/>
          </a:xfrm>
        </p:spPr>
        <p:txBody>
          <a:bodyPr>
            <a:normAutofit/>
          </a:bodyPr>
          <a:lstStyle/>
          <a:p>
            <a:pPr marL="457200" indent="-457200" algn="just">
              <a:buFont typeface="+mj-lt"/>
              <a:buAutoNum type="arabicPeriod"/>
            </a:pPr>
            <a:r>
              <a:rPr lang="hi-IN" sz="2400" b="1" dirty="0">
                <a:latin typeface="opensan(Headings)"/>
              </a:rPr>
              <a:t>मैकेनिकल एंट्रैपमेंट: </a:t>
            </a:r>
            <a:r>
              <a:rPr lang="hi-IN" sz="2400" dirty="0">
                <a:latin typeface="opensan(Headings)"/>
              </a:rPr>
              <a:t>डिब्बा अवरुद्ध या क्षतिग्रस्त होने से यात्री बाहर नहीं निकल पाते।</a:t>
            </a:r>
            <a:endParaRPr lang="en-IN" sz="2400" dirty="0">
              <a:latin typeface="opensan(Headings)"/>
            </a:endParaRPr>
          </a:p>
          <a:p>
            <a:pPr marL="457200" indent="-457200" algn="just">
              <a:buFont typeface="+mj-lt"/>
              <a:buAutoNum type="arabicPeriod"/>
            </a:pPr>
            <a:r>
              <a:rPr lang="hi-IN" sz="2400" b="1" dirty="0">
                <a:latin typeface="opensan(Headings)"/>
              </a:rPr>
              <a:t>फिजिकल एंट्रैपमेंट:</a:t>
            </a:r>
            <a:endParaRPr lang="en-IN" sz="2400" b="1" dirty="0">
              <a:latin typeface="opensan(Headings)"/>
            </a:endParaRPr>
          </a:p>
          <a:p>
            <a:pPr algn="just"/>
            <a:r>
              <a:rPr lang="hi-IN" sz="2400" b="1" dirty="0">
                <a:latin typeface="opensan(Headings)"/>
              </a:rPr>
              <a:t>प्रकार-</a:t>
            </a:r>
            <a:r>
              <a:rPr lang="en-IN" sz="2400" b="1" dirty="0">
                <a:latin typeface="opensan(Headings)"/>
              </a:rPr>
              <a:t>I: </a:t>
            </a:r>
            <a:r>
              <a:rPr lang="hi-IN" sz="2400" dirty="0">
                <a:latin typeface="opensan(Headings)"/>
              </a:rPr>
              <a:t>यात्री घायल हैं और </a:t>
            </a:r>
            <a:r>
              <a:rPr lang="en-IN" sz="2400" dirty="0">
                <a:latin typeface="opensan(Headings)"/>
              </a:rPr>
              <a:t> </a:t>
            </a:r>
            <a:r>
              <a:rPr lang="hi-IN" sz="2400" dirty="0">
                <a:latin typeface="opensan(Headings)"/>
              </a:rPr>
              <a:t>अतिरिक्त स्थान बनाकर निकालना जरूरी है।</a:t>
            </a:r>
            <a:endParaRPr lang="en-IN" sz="2400" dirty="0">
              <a:latin typeface="opensan(Headings)"/>
            </a:endParaRPr>
          </a:p>
          <a:p>
            <a:pPr algn="just"/>
            <a:r>
              <a:rPr lang="hi-IN" sz="2400" b="1" dirty="0">
                <a:latin typeface="opensan(Headings)"/>
              </a:rPr>
              <a:t>प्रकार-</a:t>
            </a:r>
            <a:r>
              <a:rPr lang="en-IN" sz="2400" b="1" dirty="0">
                <a:latin typeface="opensan(Headings)"/>
              </a:rPr>
              <a:t>II: </a:t>
            </a:r>
            <a:r>
              <a:rPr lang="hi-IN" sz="2400" dirty="0">
                <a:latin typeface="opensan(Headings)"/>
              </a:rPr>
              <a:t>यात्री मलबे में दबे या फँसे हुए हैं।</a:t>
            </a:r>
            <a:endParaRPr lang="en-US"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1610D964-511F-4DFA-8BA4-BCADB2BD66B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2088C009-891D-4F7B-8C4F-C06193EC91A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85854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3F9D0F0-BD9D-4773-A12F-39E304C70390}"/>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1FE0DAF9-3A52-13AB-0E17-AA4C9073F843}"/>
              </a:ext>
            </a:extLst>
          </p:cNvPr>
          <p:cNvSpPr>
            <a:spLocks noGrp="1"/>
          </p:cNvSpPr>
          <p:nvPr>
            <p:ph type="title"/>
          </p:nvPr>
        </p:nvSpPr>
        <p:spPr>
          <a:xfrm>
            <a:off x="838199" y="1959462"/>
            <a:ext cx="4530969" cy="1325563"/>
          </a:xfrm>
        </p:spPr>
        <p:txBody>
          <a:bodyPr>
            <a:normAutofit/>
          </a:bodyPr>
          <a:lstStyle/>
          <a:p>
            <a:r>
              <a:rPr lang="en-US" sz="4000" b="1" dirty="0">
                <a:solidFill>
                  <a:srgbClr val="FFC000"/>
                </a:solidFill>
                <a:latin typeface="opensan(Headings)"/>
              </a:rPr>
              <a:t>RELEASE TYPES (</a:t>
            </a:r>
            <a:r>
              <a:rPr lang="hi-IN" sz="4000" b="1" dirty="0">
                <a:solidFill>
                  <a:srgbClr val="FFC000"/>
                </a:solidFill>
                <a:latin typeface="opensan(Headings)"/>
              </a:rPr>
              <a:t>निकालने के प्रकार)</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BAF75869-A1D4-3187-69D9-712C5C9D8032}"/>
              </a:ext>
            </a:extLst>
          </p:cNvPr>
          <p:cNvSpPr>
            <a:spLocks noGrp="1"/>
          </p:cNvSpPr>
          <p:nvPr>
            <p:ph idx="1"/>
          </p:nvPr>
        </p:nvSpPr>
        <p:spPr>
          <a:xfrm>
            <a:off x="6002214" y="1348154"/>
            <a:ext cx="5896709" cy="5144721"/>
          </a:xfrm>
        </p:spPr>
        <p:txBody>
          <a:bodyPr>
            <a:normAutofit/>
          </a:bodyPr>
          <a:lstStyle/>
          <a:p>
            <a:pPr algn="just"/>
            <a:r>
              <a:rPr lang="hi-IN" sz="2400" b="1" dirty="0">
                <a:latin typeface="opensan(Headings)"/>
              </a:rPr>
              <a:t>कंट्रोल्ड रिलीज</a:t>
            </a:r>
            <a:r>
              <a:rPr lang="hi-IN" sz="2400" dirty="0">
                <a:latin typeface="opensan(Headings)"/>
              </a:rPr>
              <a:t>:</a:t>
            </a:r>
            <a:r>
              <a:rPr lang="en-IN" sz="2400" dirty="0">
                <a:latin typeface="opensan(Headings)"/>
              </a:rPr>
              <a:t>-</a:t>
            </a:r>
            <a:r>
              <a:rPr lang="hi-IN" sz="2400" dirty="0">
                <a:latin typeface="opensan(Headings)"/>
              </a:rPr>
              <a:t> घायल स्थिर अवस्था में हैं, समय लेकर सुरक्षित निकाला जा सकता है।</a:t>
            </a:r>
            <a:endParaRPr lang="en-US" sz="2400" dirty="0">
              <a:latin typeface="opensan(Headings)"/>
            </a:endParaRPr>
          </a:p>
          <a:p>
            <a:pPr algn="just"/>
            <a:endParaRPr lang="en-US" sz="2400" dirty="0">
              <a:latin typeface="opensan(Headings)"/>
            </a:endParaRPr>
          </a:p>
          <a:p>
            <a:pPr algn="just"/>
            <a:r>
              <a:rPr lang="hi-IN" sz="2400" b="1" dirty="0">
                <a:latin typeface="opensan(Headings)"/>
              </a:rPr>
              <a:t>इमीडिएट रिलीज:</a:t>
            </a:r>
            <a:r>
              <a:rPr lang="en-IN" sz="2400" b="1" dirty="0">
                <a:latin typeface="opensan(Headings)"/>
              </a:rPr>
              <a:t>-</a:t>
            </a:r>
            <a:r>
              <a:rPr lang="hi-IN" sz="2400" b="1" dirty="0">
                <a:latin typeface="opensan(Headings)"/>
              </a:rPr>
              <a:t> </a:t>
            </a:r>
            <a:r>
              <a:rPr lang="hi-IN" sz="2400" dirty="0">
                <a:latin typeface="opensan(Headings)"/>
              </a:rPr>
              <a:t>हालत बिगड़ रही है या जान का खतरा है, तुरंत निकालना आवश्यक।</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61BFBB2C-ECD2-43C9-A384-9D4929D10B5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2554E982-89A9-464C-B06F-737D33E0D4D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4646812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E085296-295C-4A6B-9A80-1BEC02E3391E}"/>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3" name="Content Placeholder 2">
            <a:extLst>
              <a:ext uri="{FF2B5EF4-FFF2-40B4-BE49-F238E27FC236}">
                <a16:creationId xmlns:a16="http://schemas.microsoft.com/office/drawing/2014/main" id="{5F5B41A4-8417-F490-DDEE-EF5371217CB0}"/>
              </a:ext>
            </a:extLst>
          </p:cNvPr>
          <p:cNvSpPr>
            <a:spLocks noGrp="1"/>
          </p:cNvSpPr>
          <p:nvPr>
            <p:ph idx="1"/>
          </p:nvPr>
        </p:nvSpPr>
        <p:spPr>
          <a:xfrm>
            <a:off x="6013938" y="1195753"/>
            <a:ext cx="5615354" cy="5263662"/>
          </a:xfrm>
        </p:spPr>
        <p:txBody>
          <a:bodyPr>
            <a:normAutofit/>
          </a:bodyPr>
          <a:lstStyle/>
          <a:p>
            <a:pPr>
              <a:buFont typeface="Wingdings" panose="05000000000000000000" pitchFamily="2" charset="2"/>
              <a:buChar char="q"/>
            </a:pPr>
            <a:r>
              <a:rPr lang="en-US" sz="2600" b="1" dirty="0">
                <a:solidFill>
                  <a:srgbClr val="7030A0"/>
                </a:solidFill>
                <a:latin typeface="+mj-lt"/>
              </a:rPr>
              <a:t>बचाव टीम:</a:t>
            </a:r>
          </a:p>
          <a:p>
            <a:pPr marL="0" indent="-457200">
              <a:lnSpc>
                <a:spcPct val="110000"/>
              </a:lnSpc>
              <a:spcBef>
                <a:spcPts val="0"/>
              </a:spcBef>
              <a:buFont typeface="+mj-lt"/>
              <a:buAutoNum type="arabicPeriod"/>
            </a:pPr>
            <a:r>
              <a:rPr lang="en-US" sz="2400" dirty="0">
                <a:latin typeface="opensan(Headings)"/>
              </a:rPr>
              <a:t>टीम लीडर</a:t>
            </a:r>
          </a:p>
          <a:p>
            <a:pPr marL="0" indent="-457200">
              <a:lnSpc>
                <a:spcPct val="110000"/>
              </a:lnSpc>
              <a:spcBef>
                <a:spcPts val="0"/>
              </a:spcBef>
              <a:buFont typeface="+mj-lt"/>
              <a:buAutoNum type="arabicPeriod"/>
            </a:pPr>
            <a:r>
              <a:rPr lang="en-US" sz="2400" dirty="0">
                <a:latin typeface="opensan(Headings)"/>
              </a:rPr>
              <a:t>तकनीकी बचावकर्मी</a:t>
            </a:r>
          </a:p>
          <a:p>
            <a:pPr marL="0" indent="-457200">
              <a:lnSpc>
                <a:spcPct val="110000"/>
              </a:lnSpc>
              <a:spcBef>
                <a:spcPts val="0"/>
              </a:spcBef>
              <a:buFont typeface="+mj-lt"/>
              <a:buAutoNum type="arabicPeriod"/>
            </a:pPr>
            <a:r>
              <a:rPr lang="en-US" sz="2400" dirty="0">
                <a:latin typeface="opensan(Headings)"/>
              </a:rPr>
              <a:t>सुरक्षा अधिकारी</a:t>
            </a:r>
          </a:p>
          <a:p>
            <a:pPr marL="0" indent="-457200">
              <a:lnSpc>
                <a:spcPct val="110000"/>
              </a:lnSpc>
              <a:spcBef>
                <a:spcPts val="0"/>
              </a:spcBef>
              <a:buFont typeface="+mj-lt"/>
              <a:buAutoNum type="arabicPeriod"/>
            </a:pPr>
            <a:r>
              <a:rPr lang="en-US" sz="2400" dirty="0">
                <a:latin typeface="opensan(Headings)"/>
              </a:rPr>
              <a:t>चिकित्सा सहायक</a:t>
            </a:r>
          </a:p>
          <a:p>
            <a:pPr marL="0" indent="-457200">
              <a:lnSpc>
                <a:spcPct val="110000"/>
              </a:lnSpc>
              <a:spcBef>
                <a:spcPts val="0"/>
              </a:spcBef>
              <a:buFont typeface="+mj-lt"/>
              <a:buAutoNum type="arabicPeriod"/>
            </a:pPr>
            <a:r>
              <a:rPr lang="en-US" sz="2400" dirty="0">
                <a:latin typeface="opensan(Headings)"/>
              </a:rPr>
              <a:t>सामान्य सहायक</a:t>
            </a:r>
          </a:p>
          <a:p>
            <a:pPr>
              <a:buFont typeface="Wingdings" panose="05000000000000000000" pitchFamily="2" charset="2"/>
              <a:buChar char="q"/>
            </a:pPr>
            <a:r>
              <a:rPr lang="en-US" sz="2400" b="1" dirty="0">
                <a:latin typeface="opensan(Headings)"/>
              </a:rPr>
              <a:t>कार्य क्षेत्र:</a:t>
            </a:r>
          </a:p>
          <a:p>
            <a:pPr marL="0" indent="-457200">
              <a:spcBef>
                <a:spcPts val="0"/>
              </a:spcBef>
              <a:buFont typeface="+mj-lt"/>
              <a:buAutoNum type="arabicPeriod"/>
            </a:pPr>
            <a:r>
              <a:rPr lang="en-US" sz="2400" dirty="0">
                <a:latin typeface="opensan(Headings)"/>
              </a:rPr>
              <a:t>उचित कार्य क्षेत्र का चयन</a:t>
            </a:r>
          </a:p>
          <a:p>
            <a:pPr marL="0" indent="-457200">
              <a:spcBef>
                <a:spcPts val="0"/>
              </a:spcBef>
              <a:buFont typeface="+mj-lt"/>
              <a:buAutoNum type="arabicPeriod"/>
            </a:pPr>
            <a:r>
              <a:rPr lang="en-US" sz="2400" dirty="0">
                <a:latin typeface="opensan(Headings)"/>
              </a:rPr>
              <a:t>आपातकालीन वाहनों का सुरक्षित पार्किंग</a:t>
            </a:r>
          </a:p>
          <a:p>
            <a:pPr marL="0" indent="-457200">
              <a:spcBef>
                <a:spcPts val="0"/>
              </a:spcBef>
              <a:buFont typeface="+mj-lt"/>
              <a:buAutoNum type="arabicPeriod"/>
            </a:pPr>
            <a:r>
              <a:rPr lang="en-US" sz="2400" dirty="0">
                <a:latin typeface="opensan(Headings)"/>
              </a:rPr>
              <a:t>उपकरण और उपकरण स्टेजिंग क्षेत्र</a:t>
            </a:r>
          </a:p>
          <a:p>
            <a:pPr marL="0" indent="-457200">
              <a:spcBef>
                <a:spcPts val="0"/>
              </a:spcBef>
              <a:buFont typeface="+mj-lt"/>
              <a:buAutoNum type="arabicPeriod"/>
            </a:pPr>
            <a:r>
              <a:rPr lang="en-US" sz="2400" dirty="0">
                <a:latin typeface="opensan(Headings)"/>
              </a:rPr>
              <a:t>अवांछित सामग्री के लिए क्षेत्र</a:t>
            </a:r>
          </a:p>
          <a:p>
            <a:pPr marL="0" indent="-457200">
              <a:spcBef>
                <a:spcPts val="0"/>
              </a:spcBef>
              <a:buFont typeface="+mj-lt"/>
              <a:buAutoNum type="arabicPeriod"/>
            </a:pPr>
            <a:r>
              <a:rPr lang="en-US" sz="2400" dirty="0">
                <a:latin typeface="opensan(Headings)"/>
              </a:rPr>
              <a:t>आग की रोकथाम</a:t>
            </a:r>
            <a:endParaRPr lang="en-IN" sz="2400" dirty="0">
              <a:latin typeface="opensan(Headings)"/>
            </a:endParaRPr>
          </a:p>
        </p:txBody>
      </p:sp>
      <p:sp>
        <p:nvSpPr>
          <p:cNvPr id="2" name="Title 1">
            <a:extLst>
              <a:ext uri="{FF2B5EF4-FFF2-40B4-BE49-F238E27FC236}">
                <a16:creationId xmlns:a16="http://schemas.microsoft.com/office/drawing/2014/main" id="{33DC0F76-AFD9-EEFE-D224-8DC67A748B40}"/>
              </a:ext>
            </a:extLst>
          </p:cNvPr>
          <p:cNvSpPr>
            <a:spLocks noGrp="1"/>
          </p:cNvSpPr>
          <p:nvPr>
            <p:ph type="title"/>
          </p:nvPr>
        </p:nvSpPr>
        <p:spPr>
          <a:xfrm>
            <a:off x="1046402" y="1569550"/>
            <a:ext cx="4322766" cy="1605425"/>
          </a:xfrm>
        </p:spPr>
        <p:txBody>
          <a:bodyPr>
            <a:normAutofit/>
          </a:bodyPr>
          <a:lstStyle/>
          <a:p>
            <a:r>
              <a:rPr lang="en-US" sz="4000" b="1" dirty="0">
                <a:solidFill>
                  <a:srgbClr val="FFC000"/>
                </a:solidFill>
                <a:latin typeface="opensan(Headings)"/>
              </a:rPr>
              <a:t>RESCUE TEAM (</a:t>
            </a:r>
            <a:r>
              <a:rPr lang="hi-IN" sz="4000" b="1" dirty="0">
                <a:solidFill>
                  <a:srgbClr val="FFC000"/>
                </a:solidFill>
                <a:latin typeface="opensan(Headings)"/>
              </a:rPr>
              <a:t>बचाव दल)</a:t>
            </a:r>
            <a:endParaRPr lang="en-IN" sz="4000" b="1" dirty="0">
              <a:solidFill>
                <a:srgbClr val="FFC000"/>
              </a:solidFill>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135A4973-9586-44F4-A1BA-09B1B8CA8FE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62AF3599-4A6A-4B12-BFC1-5FED9023733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0440813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CAAF2D-D9AD-4601-980B-A400CC7A6F8D}"/>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3C568DC0-06A9-0B97-66C3-B4120EC37D90}"/>
              </a:ext>
            </a:extLst>
          </p:cNvPr>
          <p:cNvSpPr>
            <a:spLocks noGrp="1"/>
          </p:cNvSpPr>
          <p:nvPr>
            <p:ph type="title"/>
          </p:nvPr>
        </p:nvSpPr>
        <p:spPr>
          <a:xfrm>
            <a:off x="709247" y="1549153"/>
            <a:ext cx="4777154" cy="1325563"/>
          </a:xfrm>
        </p:spPr>
        <p:txBody>
          <a:bodyPr>
            <a:normAutofit/>
          </a:bodyPr>
          <a:lstStyle/>
          <a:p>
            <a:r>
              <a:rPr lang="en-US" sz="4000" b="1" dirty="0">
                <a:solidFill>
                  <a:srgbClr val="FFC000"/>
                </a:solidFill>
                <a:latin typeface="opensnas"/>
              </a:rPr>
              <a:t>टीम </a:t>
            </a:r>
            <a:r>
              <a:rPr lang="en-US" sz="4000" b="1" dirty="0" err="1">
                <a:solidFill>
                  <a:srgbClr val="FFC000"/>
                </a:solidFill>
                <a:latin typeface="opensnas"/>
              </a:rPr>
              <a:t>लीडर</a:t>
            </a:r>
            <a:r>
              <a:rPr lang="en-US" sz="4000" b="1" dirty="0">
                <a:solidFill>
                  <a:srgbClr val="FFC000"/>
                </a:solidFill>
                <a:latin typeface="opensnas"/>
              </a:rPr>
              <a:t> </a:t>
            </a:r>
            <a:br>
              <a:rPr lang="en-US" sz="4000" b="1" dirty="0">
                <a:solidFill>
                  <a:srgbClr val="FFC000"/>
                </a:solidFill>
                <a:latin typeface="opensnas"/>
              </a:rPr>
            </a:br>
            <a:r>
              <a:rPr lang="en-US" sz="4000" b="1" dirty="0" err="1">
                <a:solidFill>
                  <a:srgbClr val="FFC000"/>
                </a:solidFill>
                <a:latin typeface="opensnas"/>
              </a:rPr>
              <a:t>के</a:t>
            </a:r>
            <a:r>
              <a:rPr lang="en-US" sz="4000" b="1" dirty="0">
                <a:solidFill>
                  <a:srgbClr val="FFC000"/>
                </a:solidFill>
                <a:latin typeface="opensnas"/>
              </a:rPr>
              <a:t> कर्तव्य</a:t>
            </a:r>
            <a:endParaRPr lang="en-IN" sz="4000" b="1" dirty="0">
              <a:solidFill>
                <a:srgbClr val="FFC000"/>
              </a:solidFill>
              <a:latin typeface="opensnas"/>
            </a:endParaRPr>
          </a:p>
        </p:txBody>
      </p:sp>
      <p:sp>
        <p:nvSpPr>
          <p:cNvPr id="3" name="Content Placeholder 2">
            <a:extLst>
              <a:ext uri="{FF2B5EF4-FFF2-40B4-BE49-F238E27FC236}">
                <a16:creationId xmlns:a16="http://schemas.microsoft.com/office/drawing/2014/main" id="{6F123EEF-30A6-1252-CD1C-73DF07EFC850}"/>
              </a:ext>
            </a:extLst>
          </p:cNvPr>
          <p:cNvSpPr>
            <a:spLocks noGrp="1"/>
          </p:cNvSpPr>
          <p:nvPr>
            <p:ph idx="1"/>
          </p:nvPr>
        </p:nvSpPr>
        <p:spPr>
          <a:xfrm>
            <a:off x="5955322" y="1395046"/>
            <a:ext cx="5568463" cy="4781917"/>
          </a:xfrm>
        </p:spPr>
        <p:txBody>
          <a:bodyPr>
            <a:normAutofit/>
          </a:bodyPr>
          <a:lstStyle/>
          <a:p>
            <a:pPr marL="457200" indent="-457200">
              <a:lnSpc>
                <a:spcPct val="100000"/>
              </a:lnSpc>
              <a:buFont typeface="+mj-lt"/>
              <a:buAutoNum type="arabicPeriod"/>
            </a:pPr>
            <a:r>
              <a:rPr lang="en-US" sz="2400" dirty="0">
                <a:latin typeface="opensan(Headings)"/>
              </a:rPr>
              <a:t>विशिष्ट कपड़ों से सभी द्वारा आसानी से पहचाना जाना।</a:t>
            </a:r>
          </a:p>
          <a:p>
            <a:pPr marL="457200" indent="-457200">
              <a:lnSpc>
                <a:spcPct val="100000"/>
              </a:lnSpc>
              <a:buFont typeface="+mj-lt"/>
              <a:buAutoNum type="arabicPeriod"/>
            </a:pPr>
            <a:r>
              <a:rPr lang="en-US" sz="2400" dirty="0">
                <a:latin typeface="opensan(Headings)"/>
              </a:rPr>
              <a:t>दुर्घटना स्थल का सर्वेक्षण करना।</a:t>
            </a:r>
          </a:p>
          <a:p>
            <a:pPr marL="457200" indent="-457200">
              <a:lnSpc>
                <a:spcPct val="100000"/>
              </a:lnSpc>
              <a:buFont typeface="+mj-lt"/>
              <a:buAutoNum type="arabicPeriod"/>
            </a:pPr>
            <a:r>
              <a:rPr lang="en-US" sz="2400" dirty="0">
                <a:latin typeface="opensan(Headings)"/>
              </a:rPr>
              <a:t>कार्यवाही का संचालन करना।</a:t>
            </a:r>
          </a:p>
          <a:p>
            <a:pPr marL="457200" indent="-457200">
              <a:lnSpc>
                <a:spcPct val="100000"/>
              </a:lnSpc>
              <a:buFont typeface="+mj-lt"/>
              <a:buAutoNum type="arabicPeriod"/>
            </a:pPr>
            <a:r>
              <a:rPr lang="en-US" sz="2400" dirty="0">
                <a:latin typeface="opensan(Headings)"/>
              </a:rPr>
              <a:t>अन्य इकाइयों के साथ समन्वय करना।</a:t>
            </a:r>
          </a:p>
          <a:p>
            <a:pPr marL="457200" indent="-457200">
              <a:lnSpc>
                <a:spcPct val="100000"/>
              </a:lnSpc>
              <a:buFont typeface="+mj-lt"/>
              <a:buAutoNum type="arabicPeriod"/>
            </a:pPr>
            <a:r>
              <a:rPr lang="en-US" sz="2400" dirty="0">
                <a:latin typeface="opensan(Headings)"/>
              </a:rPr>
              <a:t>सुरक्षा अधिकारी की सहायता से स्थल की सुरक्षा सुनिश्चित करना।</a:t>
            </a:r>
          </a:p>
          <a:p>
            <a:pPr marL="457200" indent="-457200">
              <a:lnSpc>
                <a:spcPct val="100000"/>
              </a:lnSpc>
              <a:buFont typeface="+mj-lt"/>
              <a:buAutoNum type="arabicPeriod"/>
            </a:pPr>
            <a:r>
              <a:rPr lang="en-US" sz="2400" dirty="0">
                <a:latin typeface="opensan(Headings)"/>
              </a:rPr>
              <a:t>पहुंच और निकासी की निगरानी करना।</a:t>
            </a:r>
          </a:p>
          <a:p>
            <a:pPr marL="457200" indent="-457200">
              <a:buFont typeface="+mj-lt"/>
              <a:buAutoNum type="arabicPeriod"/>
            </a:pPr>
            <a:endParaRPr lang="en-IN" sz="2800" dirty="0">
              <a:latin typeface="+mj-lt"/>
            </a:endParaRPr>
          </a:p>
        </p:txBody>
      </p:sp>
      <p:pic>
        <p:nvPicPr>
          <p:cNvPr id="5" name="Picture 4" descr="C:\Users\Acer\Downloads\WhatsApp Image 2025-09-04 at 17.24.38 (1).jpeg">
            <a:extLst>
              <a:ext uri="{FF2B5EF4-FFF2-40B4-BE49-F238E27FC236}">
                <a16:creationId xmlns:a16="http://schemas.microsoft.com/office/drawing/2014/main" id="{22CD08C8-7943-4B68-BCC6-8A11BE9A38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93EA9EDD-B54A-4B12-9592-2A96C09F891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959723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26EA5E9-0531-47FC-8EE0-E756F1C36FF7}"/>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7ED782F1-4D87-9C3A-6226-8CA1C5216F93}"/>
              </a:ext>
            </a:extLst>
          </p:cNvPr>
          <p:cNvSpPr>
            <a:spLocks noGrp="1"/>
          </p:cNvSpPr>
          <p:nvPr>
            <p:ph type="title"/>
          </p:nvPr>
        </p:nvSpPr>
        <p:spPr>
          <a:xfrm>
            <a:off x="1069848" y="1595743"/>
            <a:ext cx="4017967" cy="1569799"/>
          </a:xfrm>
        </p:spPr>
        <p:txBody>
          <a:bodyPr/>
          <a:lstStyle/>
          <a:p>
            <a:r>
              <a:rPr lang="en-US" b="1" dirty="0">
                <a:solidFill>
                  <a:srgbClr val="FFC000"/>
                </a:solidFill>
                <a:latin typeface="opensan(Headings)"/>
              </a:rPr>
              <a:t>कार्य</a:t>
            </a:r>
            <a:endParaRPr lang="en-IN" b="1" dirty="0">
              <a:solidFill>
                <a:srgbClr val="FFC000"/>
              </a:solidFill>
              <a:latin typeface="opensan(Headings)"/>
            </a:endParaRPr>
          </a:p>
        </p:txBody>
      </p:sp>
      <p:sp>
        <p:nvSpPr>
          <p:cNvPr id="3" name="Content Placeholder 2">
            <a:extLst>
              <a:ext uri="{FF2B5EF4-FFF2-40B4-BE49-F238E27FC236}">
                <a16:creationId xmlns:a16="http://schemas.microsoft.com/office/drawing/2014/main" id="{4E207C62-3ECB-6973-CA60-D60B0ADAAF0F}"/>
              </a:ext>
            </a:extLst>
          </p:cNvPr>
          <p:cNvSpPr>
            <a:spLocks noGrp="1"/>
          </p:cNvSpPr>
          <p:nvPr>
            <p:ph idx="1"/>
          </p:nvPr>
        </p:nvSpPr>
        <p:spPr>
          <a:xfrm>
            <a:off x="5838092" y="1418492"/>
            <a:ext cx="6025662" cy="5297008"/>
          </a:xfrm>
        </p:spPr>
        <p:txBody>
          <a:bodyPr>
            <a:normAutofit lnSpcReduction="10000"/>
          </a:bodyPr>
          <a:lstStyle/>
          <a:p>
            <a:pPr>
              <a:lnSpc>
                <a:spcPct val="110000"/>
              </a:lnSpc>
              <a:buFont typeface="Wingdings" panose="05000000000000000000" pitchFamily="2" charset="2"/>
              <a:buChar char="q"/>
            </a:pPr>
            <a:r>
              <a:rPr lang="en-US" sz="2400" b="1" dirty="0">
                <a:latin typeface="opensan(Headings)"/>
              </a:rPr>
              <a:t>तकनीकी बचावकर्मी</a:t>
            </a:r>
          </a:p>
          <a:p>
            <a:pPr marL="0" indent="-457200">
              <a:lnSpc>
                <a:spcPct val="110000"/>
              </a:lnSpc>
              <a:spcBef>
                <a:spcPts val="0"/>
              </a:spcBef>
              <a:buFont typeface="+mj-lt"/>
              <a:buAutoNum type="arabicPeriod"/>
            </a:pPr>
            <a:r>
              <a:rPr lang="en-US" sz="2400" dirty="0">
                <a:latin typeface="opensan(Headings)"/>
              </a:rPr>
              <a:t>स्थिरीकरण</a:t>
            </a:r>
          </a:p>
          <a:p>
            <a:pPr marL="0" indent="-457200">
              <a:lnSpc>
                <a:spcPct val="110000"/>
              </a:lnSpc>
              <a:spcBef>
                <a:spcPts val="0"/>
              </a:spcBef>
              <a:buFont typeface="+mj-lt"/>
              <a:buAutoNum type="arabicPeriod"/>
            </a:pPr>
            <a:r>
              <a:rPr lang="en-US" sz="2400" dirty="0">
                <a:latin typeface="opensan(Headings)"/>
              </a:rPr>
              <a:t>पहुंच प्राप्त करना</a:t>
            </a:r>
          </a:p>
          <a:p>
            <a:pPr marL="0" indent="-457200">
              <a:lnSpc>
                <a:spcPct val="110000"/>
              </a:lnSpc>
              <a:spcBef>
                <a:spcPts val="0"/>
              </a:spcBef>
              <a:buFont typeface="+mj-lt"/>
              <a:buAutoNum type="arabicPeriod"/>
            </a:pPr>
            <a:r>
              <a:rPr lang="en-US" sz="2400" dirty="0" err="1">
                <a:latin typeface="opensan(Headings)"/>
              </a:rPr>
              <a:t>अलग</a:t>
            </a:r>
            <a:r>
              <a:rPr lang="en-US" sz="2400" dirty="0">
                <a:latin typeface="opensan(Headings)"/>
              </a:rPr>
              <a:t> </a:t>
            </a:r>
            <a:r>
              <a:rPr lang="en-US" sz="2400" dirty="0" err="1">
                <a:latin typeface="opensan(Headings)"/>
              </a:rPr>
              <a:t>करना</a:t>
            </a:r>
            <a:endParaRPr lang="en-US" sz="2400" b="1" dirty="0">
              <a:latin typeface="opensan(Headings)"/>
            </a:endParaRPr>
          </a:p>
          <a:p>
            <a:pPr>
              <a:buFont typeface="Wingdings" panose="05000000000000000000" pitchFamily="2" charset="2"/>
              <a:buChar char="q"/>
            </a:pPr>
            <a:endParaRPr lang="en-US" sz="2400" b="1" dirty="0">
              <a:latin typeface="opensan(Headings)"/>
            </a:endParaRPr>
          </a:p>
          <a:p>
            <a:pPr>
              <a:lnSpc>
                <a:spcPct val="110000"/>
              </a:lnSpc>
              <a:buFont typeface="Wingdings" panose="05000000000000000000" pitchFamily="2" charset="2"/>
              <a:buChar char="q"/>
            </a:pPr>
            <a:r>
              <a:rPr lang="en-US" sz="2400" b="1" dirty="0">
                <a:latin typeface="opensan(Headings)"/>
              </a:rPr>
              <a:t>सामान्य सहायक</a:t>
            </a:r>
          </a:p>
          <a:p>
            <a:pPr marL="0" indent="-457200">
              <a:lnSpc>
                <a:spcPct val="110000"/>
              </a:lnSpc>
              <a:spcBef>
                <a:spcPts val="0"/>
              </a:spcBef>
              <a:buFont typeface="+mj-lt"/>
              <a:buAutoNum type="arabicPeriod"/>
            </a:pPr>
            <a:r>
              <a:rPr lang="en-US" sz="2400" dirty="0">
                <a:latin typeface="opensan(Headings)"/>
              </a:rPr>
              <a:t>उपयोग के लिए उपकरणों को इकट्ठा करना।</a:t>
            </a:r>
          </a:p>
          <a:p>
            <a:pPr marL="0" indent="-457200">
              <a:lnSpc>
                <a:spcPct val="110000"/>
              </a:lnSpc>
              <a:spcBef>
                <a:spcPts val="0"/>
              </a:spcBef>
              <a:buFont typeface="+mj-lt"/>
              <a:buAutoNum type="arabicPeriod"/>
            </a:pPr>
            <a:r>
              <a:rPr lang="en-US" sz="2400" dirty="0">
                <a:latin typeface="opensan(Headings)"/>
              </a:rPr>
              <a:t>हाइड्रोलिक बचाव उपकरण पर “लेवर” </a:t>
            </a:r>
            <a:r>
              <a:rPr lang="en-US" sz="2400" dirty="0" err="1">
                <a:latin typeface="opensan(Headings)"/>
              </a:rPr>
              <a:t>का</a:t>
            </a:r>
            <a:r>
              <a:rPr lang="en-US" sz="2400" dirty="0">
                <a:latin typeface="opensan(Headings)"/>
              </a:rPr>
              <a:t>    </a:t>
            </a:r>
            <a:r>
              <a:rPr lang="en-US" sz="2400" dirty="0" err="1">
                <a:latin typeface="opensan(Headings)"/>
              </a:rPr>
              <a:t>ध्यान</a:t>
            </a:r>
            <a:r>
              <a:rPr lang="en-US" sz="2400" dirty="0">
                <a:latin typeface="opensan(Headings)"/>
              </a:rPr>
              <a:t> रखना</a:t>
            </a:r>
          </a:p>
          <a:p>
            <a:pPr marL="0" indent="-457200">
              <a:lnSpc>
                <a:spcPct val="110000"/>
              </a:lnSpc>
              <a:spcBef>
                <a:spcPts val="0"/>
              </a:spcBef>
              <a:buFont typeface="+mj-lt"/>
              <a:buAutoNum type="arabicPeriod"/>
            </a:pPr>
            <a:r>
              <a:rPr lang="en-US" sz="2400" dirty="0">
                <a:latin typeface="opensan(Headings)"/>
              </a:rPr>
              <a:t>आवश्यकता होने पर सभी सामग्री का ध्यान रखना</a:t>
            </a:r>
          </a:p>
          <a:p>
            <a:pPr marL="0" indent="-457200">
              <a:lnSpc>
                <a:spcPct val="110000"/>
              </a:lnSpc>
              <a:spcBef>
                <a:spcPts val="0"/>
              </a:spcBef>
              <a:buFont typeface="+mj-lt"/>
              <a:buAutoNum type="arabicPeriod"/>
            </a:pPr>
            <a:r>
              <a:rPr lang="en-US" sz="2400" dirty="0">
                <a:latin typeface="opensan(Headings)"/>
              </a:rPr>
              <a:t>एक लॉजिस्टिक समन्वयक के रूप में कार्य करना।</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58842DC1-9DF8-4F39-83CE-AF22EA8EBFD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078887A5-BCE8-486F-B992-5B097924451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345430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2FE3F1A-BAC6-4E9A-9D6C-82B87E091910}"/>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A9B63818-4847-75C4-C6D0-6C6A1D9DCE8F}"/>
              </a:ext>
            </a:extLst>
          </p:cNvPr>
          <p:cNvSpPr>
            <a:spLocks noGrp="1"/>
          </p:cNvSpPr>
          <p:nvPr>
            <p:ph type="title"/>
          </p:nvPr>
        </p:nvSpPr>
        <p:spPr>
          <a:xfrm>
            <a:off x="838200" y="2053247"/>
            <a:ext cx="4050323" cy="1325563"/>
          </a:xfrm>
        </p:spPr>
        <p:txBody>
          <a:bodyPr>
            <a:normAutofit/>
          </a:bodyPr>
          <a:lstStyle/>
          <a:p>
            <a:r>
              <a:rPr lang="en-US" sz="4000" b="1" dirty="0">
                <a:solidFill>
                  <a:srgbClr val="FFC000"/>
                </a:solidFill>
                <a:latin typeface="opensan(Headings)"/>
              </a:rPr>
              <a:t>बचाव योजना</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3D946E99-ABC8-2467-593C-E63684784427}"/>
              </a:ext>
            </a:extLst>
          </p:cNvPr>
          <p:cNvSpPr>
            <a:spLocks noGrp="1"/>
          </p:cNvSpPr>
          <p:nvPr>
            <p:ph idx="1"/>
          </p:nvPr>
        </p:nvSpPr>
        <p:spPr>
          <a:xfrm>
            <a:off x="6189784" y="1371600"/>
            <a:ext cx="5164015" cy="4805363"/>
          </a:xfrm>
        </p:spPr>
        <p:txBody>
          <a:bodyPr>
            <a:normAutofit/>
          </a:bodyPr>
          <a:lstStyle/>
          <a:p>
            <a:pPr marL="457200" indent="-457200">
              <a:lnSpc>
                <a:spcPct val="200000"/>
              </a:lnSpc>
              <a:buFont typeface="+mj-lt"/>
              <a:buAutoNum type="arabicPeriod"/>
            </a:pPr>
            <a:r>
              <a:rPr lang="en-US" sz="2800" dirty="0">
                <a:latin typeface="opensan(Headings)"/>
              </a:rPr>
              <a:t>सर्वेक्षण</a:t>
            </a:r>
          </a:p>
          <a:p>
            <a:pPr marL="457200" indent="-457200">
              <a:lnSpc>
                <a:spcPct val="200000"/>
              </a:lnSpc>
              <a:buFont typeface="+mj-lt"/>
              <a:buAutoNum type="arabicPeriod"/>
            </a:pPr>
            <a:r>
              <a:rPr lang="en-US" sz="2800" dirty="0">
                <a:latin typeface="opensan(Headings)"/>
              </a:rPr>
              <a:t>समीक्षा प्रक्रिया</a:t>
            </a:r>
            <a:endParaRPr lang="en-IN" sz="2800" dirty="0">
              <a:latin typeface="opensan(Headings)"/>
            </a:endParaRPr>
          </a:p>
          <a:p>
            <a:pPr marL="457200" indent="-457200">
              <a:lnSpc>
                <a:spcPct val="200000"/>
              </a:lnSpc>
              <a:buFont typeface="+mj-lt"/>
              <a:buAutoNum type="arabicPeriod"/>
            </a:pPr>
            <a:r>
              <a:rPr lang="en-US" sz="2800" dirty="0">
                <a:latin typeface="opensan(Headings)"/>
              </a:rPr>
              <a:t>कारकों पर विचार करना</a:t>
            </a:r>
          </a:p>
          <a:p>
            <a:pPr marL="457200" indent="-457200">
              <a:lnSpc>
                <a:spcPct val="200000"/>
              </a:lnSpc>
              <a:buFont typeface="+mj-lt"/>
              <a:buAutoNum type="arabicPeriod"/>
            </a:pPr>
            <a:r>
              <a:rPr lang="en-US" sz="2800" dirty="0">
                <a:latin typeface="opensan(Headings)"/>
              </a:rPr>
              <a:t>योजना का मूल्यांकन</a:t>
            </a:r>
          </a:p>
        </p:txBody>
      </p:sp>
      <p:pic>
        <p:nvPicPr>
          <p:cNvPr id="5" name="Picture 4" descr="C:\Users\Acer\Downloads\WhatsApp Image 2025-09-04 at 17.24.38 (1).jpeg">
            <a:extLst>
              <a:ext uri="{FF2B5EF4-FFF2-40B4-BE49-F238E27FC236}">
                <a16:creationId xmlns:a16="http://schemas.microsoft.com/office/drawing/2014/main" id="{F88B3976-9A7A-4DF6-A485-6719289108C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CF49507A-2748-4FEF-8D43-5ABF5372589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3151399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58033A4-062F-4DCC-A6EF-2201AFB74F0E}"/>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EF600C04-7EB8-8E8D-330C-A3A6D4F0FBCC}"/>
              </a:ext>
            </a:extLst>
          </p:cNvPr>
          <p:cNvSpPr>
            <a:spLocks noGrp="1"/>
          </p:cNvSpPr>
          <p:nvPr>
            <p:ph type="title"/>
          </p:nvPr>
        </p:nvSpPr>
        <p:spPr>
          <a:xfrm>
            <a:off x="668074" y="1668657"/>
            <a:ext cx="4841770" cy="1609344"/>
          </a:xfrm>
        </p:spPr>
        <p:txBody>
          <a:bodyPr/>
          <a:lstStyle/>
          <a:p>
            <a:r>
              <a:rPr lang="en-US" b="1" dirty="0">
                <a:solidFill>
                  <a:srgbClr val="FFC000"/>
                </a:solidFill>
                <a:latin typeface="opensan(Headings)"/>
              </a:rPr>
              <a:t>बचाव योजना: सर्वेक्षण</a:t>
            </a:r>
            <a:endParaRPr lang="en-IN" b="1" dirty="0">
              <a:solidFill>
                <a:srgbClr val="FFC000"/>
              </a:solidFill>
              <a:latin typeface="opensan(Headings)"/>
            </a:endParaRPr>
          </a:p>
        </p:txBody>
      </p:sp>
      <p:sp>
        <p:nvSpPr>
          <p:cNvPr id="3" name="Content Placeholder 2">
            <a:extLst>
              <a:ext uri="{FF2B5EF4-FFF2-40B4-BE49-F238E27FC236}">
                <a16:creationId xmlns:a16="http://schemas.microsoft.com/office/drawing/2014/main" id="{0882BC53-5A56-98B8-5E54-DA564EC45E82}"/>
              </a:ext>
            </a:extLst>
          </p:cNvPr>
          <p:cNvSpPr>
            <a:spLocks noGrp="1"/>
          </p:cNvSpPr>
          <p:nvPr>
            <p:ph idx="1"/>
          </p:nvPr>
        </p:nvSpPr>
        <p:spPr>
          <a:xfrm>
            <a:off x="5849814" y="1453663"/>
            <a:ext cx="6213231" cy="4919706"/>
          </a:xfrm>
        </p:spPr>
        <p:txBody>
          <a:bodyPr>
            <a:normAutofit lnSpcReduction="10000"/>
          </a:bodyPr>
          <a:lstStyle/>
          <a:p>
            <a:pPr marL="514350" indent="-514350" algn="just">
              <a:lnSpc>
                <a:spcPct val="100000"/>
              </a:lnSpc>
              <a:buFont typeface="+mj-lt"/>
              <a:buAutoNum type="romanLcPeriod"/>
            </a:pPr>
            <a:r>
              <a:rPr lang="hi-IN" sz="2400" dirty="0">
                <a:latin typeface="opensan(Headings)"/>
              </a:rPr>
              <a:t>अधिमानतः टीम लीडर द्वारा किया जाए।</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सभी स्रोतों से जानकारी प्राप्त करें।</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पीड़ितों की संख्या और स्थान पता करें।</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नुकसान का प्रकार और स्तर देखें।</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खतरनाक स्थिति और सामग्री की पहचान करें।</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पीड़ितों तक पहुँचने का मार्ग देखें।</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उपलब्ध संसाधनों (कर्मचारी और उपकरण) का आकलन करें।</a:t>
            </a:r>
            <a:endParaRPr lang="en-IN" sz="2400" dirty="0">
              <a:latin typeface="opensan(Headings)"/>
            </a:endParaRPr>
          </a:p>
          <a:p>
            <a:pPr marL="514350" indent="-514350" algn="just">
              <a:lnSpc>
                <a:spcPct val="100000"/>
              </a:lnSpc>
              <a:buFont typeface="+mj-lt"/>
              <a:buAutoNum type="romanLcPeriod"/>
            </a:pPr>
            <a:r>
              <a:rPr lang="hi-IN" sz="2400" dirty="0">
                <a:latin typeface="opensan(Headings)"/>
              </a:rPr>
              <a:t>कार्य पूरा करने में लगने वाले समय का अनुमान लगाएँ।</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27031E93-E29C-4990-8EE5-023DCC5759B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B7524EFA-1EE8-438D-9B7F-DD88BEDF3D9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18190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4CACEEC-7503-4179-B666-EE5EB810A39D}"/>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8A0A627F-FFF0-4D19-A176-FF2A4475C728}"/>
              </a:ext>
            </a:extLst>
          </p:cNvPr>
          <p:cNvSpPr txBox="1"/>
          <p:nvPr/>
        </p:nvSpPr>
        <p:spPr>
          <a:xfrm>
            <a:off x="5873261" y="-14020"/>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EF600C04-7EB8-8E8D-330C-A3A6D4F0FBCC}"/>
              </a:ext>
            </a:extLst>
          </p:cNvPr>
          <p:cNvSpPr>
            <a:spLocks noGrp="1"/>
          </p:cNvSpPr>
          <p:nvPr>
            <p:ph type="title"/>
          </p:nvPr>
        </p:nvSpPr>
        <p:spPr>
          <a:xfrm>
            <a:off x="726689" y="1903125"/>
            <a:ext cx="4747989" cy="1609344"/>
          </a:xfrm>
        </p:spPr>
        <p:txBody>
          <a:bodyPr/>
          <a:lstStyle/>
          <a:p>
            <a:r>
              <a:rPr lang="en-US" b="1" dirty="0">
                <a:solidFill>
                  <a:srgbClr val="FFC000"/>
                </a:solidFill>
                <a:latin typeface="opensan(Headings)"/>
              </a:rPr>
              <a:t>बचाव योजना: प्रशंसा</a:t>
            </a:r>
            <a:endParaRPr lang="en-IN" b="1" dirty="0">
              <a:solidFill>
                <a:srgbClr val="FFC000"/>
              </a:solidFill>
              <a:latin typeface="opensan(Headings)"/>
            </a:endParaRPr>
          </a:p>
        </p:txBody>
      </p:sp>
      <p:sp>
        <p:nvSpPr>
          <p:cNvPr id="3" name="Content Placeholder 2">
            <a:extLst>
              <a:ext uri="{FF2B5EF4-FFF2-40B4-BE49-F238E27FC236}">
                <a16:creationId xmlns:a16="http://schemas.microsoft.com/office/drawing/2014/main" id="{0882BC53-5A56-98B8-5E54-DA564EC45E82}"/>
              </a:ext>
            </a:extLst>
          </p:cNvPr>
          <p:cNvSpPr>
            <a:spLocks noGrp="1"/>
          </p:cNvSpPr>
          <p:nvPr>
            <p:ph idx="1"/>
          </p:nvPr>
        </p:nvSpPr>
        <p:spPr>
          <a:xfrm>
            <a:off x="5873261" y="1477109"/>
            <a:ext cx="5479555" cy="4971190"/>
          </a:xfrm>
        </p:spPr>
        <p:txBody>
          <a:bodyPr>
            <a:normAutofit/>
          </a:bodyPr>
          <a:lstStyle/>
          <a:p>
            <a:pPr marL="514350" indent="-514350">
              <a:lnSpc>
                <a:spcPct val="150000"/>
              </a:lnSpc>
              <a:buFont typeface="+mj-lt"/>
              <a:buAutoNum type="arabicPeriod"/>
            </a:pPr>
            <a:r>
              <a:rPr lang="en-US" sz="2400" dirty="0">
                <a:latin typeface="opensan(Headings)"/>
              </a:rPr>
              <a:t>प्रशंसा प्रक्रिया समस्या समाधान की एक साधारण विधि है।</a:t>
            </a:r>
          </a:p>
          <a:p>
            <a:pPr marL="514350" indent="-514350">
              <a:lnSpc>
                <a:spcPct val="150000"/>
              </a:lnSpc>
              <a:buFont typeface="+mj-lt"/>
              <a:buAutoNum type="arabicPeriod"/>
            </a:pPr>
            <a:r>
              <a:rPr lang="en-US" sz="2400" dirty="0">
                <a:latin typeface="opensan(Headings)"/>
              </a:rPr>
              <a:t>इसमें स्थिति का तार्किक आकलन शामिल है, जिसमें शामिल हैं-</a:t>
            </a:r>
          </a:p>
          <a:p>
            <a:pPr marL="0" indent="-571500">
              <a:lnSpc>
                <a:spcPct val="150000"/>
              </a:lnSpc>
              <a:spcBef>
                <a:spcPts val="0"/>
              </a:spcBef>
              <a:buFont typeface="+mj-lt"/>
              <a:buAutoNum type="romanLcPeriod"/>
            </a:pPr>
            <a:r>
              <a:rPr lang="en-US" sz="2400" dirty="0">
                <a:latin typeface="opensan(Headings)"/>
              </a:rPr>
              <a:t>समस्या की परिभाषा</a:t>
            </a:r>
          </a:p>
          <a:p>
            <a:pPr marL="0" indent="-571500">
              <a:lnSpc>
                <a:spcPct val="150000"/>
              </a:lnSpc>
              <a:spcBef>
                <a:spcPts val="0"/>
              </a:spcBef>
              <a:buFont typeface="+mj-lt"/>
              <a:buAutoNum type="romanLcPeriod"/>
            </a:pPr>
            <a:r>
              <a:rPr lang="en-US" sz="2400" dirty="0">
                <a:latin typeface="opensan(Headings)"/>
              </a:rPr>
              <a:t>लक्ष्य निर्धारित करना</a:t>
            </a:r>
          </a:p>
          <a:p>
            <a:pPr marL="0" indent="-571500">
              <a:lnSpc>
                <a:spcPct val="150000"/>
              </a:lnSpc>
              <a:spcBef>
                <a:spcPts val="0"/>
              </a:spcBef>
              <a:buFont typeface="+mj-lt"/>
              <a:buAutoNum type="romanLcPeriod"/>
            </a:pPr>
            <a:r>
              <a:rPr lang="en-US" sz="2400" dirty="0">
                <a:latin typeface="opensan(Headings)"/>
              </a:rPr>
              <a:t>कारक</a:t>
            </a:r>
          </a:p>
          <a:p>
            <a:pPr marL="0" indent="-571500">
              <a:lnSpc>
                <a:spcPct val="150000"/>
              </a:lnSpc>
              <a:spcBef>
                <a:spcPts val="0"/>
              </a:spcBef>
              <a:buFont typeface="+mj-lt"/>
              <a:buAutoNum type="romanLcPeriod"/>
            </a:pPr>
            <a:r>
              <a:rPr lang="en-US" sz="2400" dirty="0">
                <a:latin typeface="opensan(Headings)"/>
              </a:rPr>
              <a:t>योजना बनाना</a:t>
            </a:r>
            <a:endParaRPr lang="en-US" sz="2800" dirty="0">
              <a:latin typeface="opensan(Headings)"/>
            </a:endParaRPr>
          </a:p>
        </p:txBody>
      </p:sp>
      <p:pic>
        <p:nvPicPr>
          <p:cNvPr id="6" name="Picture 5" descr="C:\Users\Acer\Downloads\WhatsApp Image 2025-09-04 at 17.24.38 (1).jpeg">
            <a:extLst>
              <a:ext uri="{FF2B5EF4-FFF2-40B4-BE49-F238E27FC236}">
                <a16:creationId xmlns:a16="http://schemas.microsoft.com/office/drawing/2014/main" id="{CFA3C527-C68A-457A-8BBA-6D1CD2E2CBC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EC53E36E-277C-48CE-A311-3571D238D99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540338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CBE6F84-23FF-4330-BCD1-E06F0A4C1E5F}"/>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EF600C04-7EB8-8E8D-330C-A3A6D4F0FBCC}"/>
              </a:ext>
            </a:extLst>
          </p:cNvPr>
          <p:cNvSpPr>
            <a:spLocks noGrp="1"/>
          </p:cNvSpPr>
          <p:nvPr>
            <p:ph type="title"/>
          </p:nvPr>
        </p:nvSpPr>
        <p:spPr>
          <a:xfrm>
            <a:off x="597736" y="1821054"/>
            <a:ext cx="4900389" cy="1609344"/>
          </a:xfrm>
        </p:spPr>
        <p:txBody>
          <a:bodyPr>
            <a:normAutofit/>
          </a:bodyPr>
          <a:lstStyle/>
          <a:p>
            <a:r>
              <a:rPr lang="en-US" sz="4000" b="1" dirty="0">
                <a:solidFill>
                  <a:srgbClr val="FFC000"/>
                </a:solidFill>
                <a:latin typeface="opensan(Headings)"/>
              </a:rPr>
              <a:t>बचाव योजना: कारक</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0882BC53-5A56-98B8-5E54-DA564EC45E82}"/>
              </a:ext>
            </a:extLst>
          </p:cNvPr>
          <p:cNvSpPr>
            <a:spLocks noGrp="1"/>
          </p:cNvSpPr>
          <p:nvPr>
            <p:ph idx="1"/>
          </p:nvPr>
        </p:nvSpPr>
        <p:spPr>
          <a:xfrm>
            <a:off x="6095999" y="1348154"/>
            <a:ext cx="5627078" cy="5025214"/>
          </a:xfrm>
        </p:spPr>
        <p:txBody>
          <a:bodyPr>
            <a:normAutofit/>
          </a:bodyPr>
          <a:lstStyle/>
          <a:p>
            <a:pPr marL="0" indent="0">
              <a:lnSpc>
                <a:spcPct val="150000"/>
              </a:lnSpc>
              <a:buNone/>
            </a:pPr>
            <a:r>
              <a:rPr lang="en-US" sz="2400" dirty="0">
                <a:latin typeface="opensan(Headings)"/>
              </a:rPr>
              <a:t>कारक वे बिंदु हैं जो समस्या से संबंधित हैं:</a:t>
            </a:r>
          </a:p>
          <a:p>
            <a:pPr marL="0" indent="-571500">
              <a:lnSpc>
                <a:spcPct val="150000"/>
              </a:lnSpc>
              <a:spcBef>
                <a:spcPts val="0"/>
              </a:spcBef>
              <a:buFont typeface="+mj-lt"/>
              <a:buAutoNum type="romanLcPeriod"/>
            </a:pPr>
            <a:r>
              <a:rPr lang="en-US" sz="2400" dirty="0">
                <a:latin typeface="opensan(Headings)"/>
              </a:rPr>
              <a:t>घायलों की संख्या और स्थान</a:t>
            </a:r>
          </a:p>
          <a:p>
            <a:pPr marL="0" indent="-571500">
              <a:lnSpc>
                <a:spcPct val="150000"/>
              </a:lnSpc>
              <a:spcBef>
                <a:spcPts val="0"/>
              </a:spcBef>
              <a:buFont typeface="+mj-lt"/>
              <a:buAutoNum type="romanLcPeriod"/>
            </a:pPr>
            <a:r>
              <a:rPr lang="en-US" sz="2400" dirty="0">
                <a:latin typeface="opensan(Headings)"/>
              </a:rPr>
              <a:t>समय और स्थान</a:t>
            </a:r>
          </a:p>
          <a:p>
            <a:pPr marL="0" indent="-571500">
              <a:lnSpc>
                <a:spcPct val="150000"/>
              </a:lnSpc>
              <a:spcBef>
                <a:spcPts val="0"/>
              </a:spcBef>
              <a:buFont typeface="+mj-lt"/>
              <a:buAutoNum type="romanLcPeriod"/>
            </a:pPr>
            <a:r>
              <a:rPr lang="en-US" sz="2400" dirty="0">
                <a:latin typeface="opensan(Headings)"/>
              </a:rPr>
              <a:t>भूआकृतिक संरचना</a:t>
            </a:r>
          </a:p>
          <a:p>
            <a:pPr marL="0" indent="-571500">
              <a:lnSpc>
                <a:spcPct val="150000"/>
              </a:lnSpc>
              <a:spcBef>
                <a:spcPts val="0"/>
              </a:spcBef>
              <a:buFont typeface="+mj-lt"/>
              <a:buAutoNum type="romanLcPeriod"/>
            </a:pPr>
            <a:r>
              <a:rPr lang="en-US" sz="2400" dirty="0">
                <a:latin typeface="opensan(Headings)"/>
              </a:rPr>
              <a:t>जलवायु</a:t>
            </a:r>
          </a:p>
          <a:p>
            <a:pPr marL="0" indent="-571500">
              <a:lnSpc>
                <a:spcPct val="150000"/>
              </a:lnSpc>
              <a:spcBef>
                <a:spcPts val="0"/>
              </a:spcBef>
              <a:buFont typeface="+mj-lt"/>
              <a:buAutoNum type="romanLcPeriod"/>
            </a:pPr>
            <a:r>
              <a:rPr lang="en-US" sz="2400" dirty="0">
                <a:latin typeface="opensan(Headings)"/>
              </a:rPr>
              <a:t>सहायता की आवश्यकताएँ और उपलब्धता</a:t>
            </a:r>
          </a:p>
          <a:p>
            <a:pPr marL="0" indent="-571500">
              <a:lnSpc>
                <a:spcPct val="150000"/>
              </a:lnSpc>
              <a:spcBef>
                <a:spcPts val="0"/>
              </a:spcBef>
              <a:buFont typeface="+mj-lt"/>
              <a:buAutoNum type="romanLcPeriod"/>
            </a:pPr>
            <a:r>
              <a:rPr lang="en-US" sz="2400" dirty="0">
                <a:latin typeface="opensan(Headings)"/>
              </a:rPr>
              <a:t>संचार और लॉजिस्टिक्स</a:t>
            </a:r>
          </a:p>
          <a:p>
            <a:pPr marL="0" indent="-571500">
              <a:lnSpc>
                <a:spcPct val="150000"/>
              </a:lnSpc>
              <a:spcBef>
                <a:spcPts val="0"/>
              </a:spcBef>
              <a:buFont typeface="+mj-lt"/>
              <a:buAutoNum type="romanLcPeriod"/>
            </a:pPr>
            <a:r>
              <a:rPr lang="en-US" sz="2400" dirty="0">
                <a:latin typeface="opensan(Headings)"/>
              </a:rPr>
              <a:t>कार्य की प्राथमिकता</a:t>
            </a:r>
          </a:p>
        </p:txBody>
      </p:sp>
      <p:pic>
        <p:nvPicPr>
          <p:cNvPr id="5" name="Picture 4" descr="C:\Users\Acer\Downloads\WhatsApp Image 2025-09-04 at 17.24.38 (1).jpeg">
            <a:extLst>
              <a:ext uri="{FF2B5EF4-FFF2-40B4-BE49-F238E27FC236}">
                <a16:creationId xmlns:a16="http://schemas.microsoft.com/office/drawing/2014/main" id="{FE7BE124-B7F0-42F9-A52E-8F85F2C49DC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23AEAF9F-BF3C-4389-A9B4-457E02BE33A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4174451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EA54A2A-170D-40A1-9FA2-942B4359C51A}"/>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EF600C04-7EB8-8E8D-330C-A3A6D4F0FBCC}"/>
              </a:ext>
            </a:extLst>
          </p:cNvPr>
          <p:cNvSpPr>
            <a:spLocks noGrp="1"/>
          </p:cNvSpPr>
          <p:nvPr>
            <p:ph type="title"/>
          </p:nvPr>
        </p:nvSpPr>
        <p:spPr>
          <a:xfrm>
            <a:off x="714966" y="1539702"/>
            <a:ext cx="4689373" cy="1609344"/>
          </a:xfrm>
        </p:spPr>
        <p:txBody>
          <a:bodyPr>
            <a:normAutofit/>
          </a:bodyPr>
          <a:lstStyle/>
          <a:p>
            <a:r>
              <a:rPr lang="en-US" sz="4000" b="1" dirty="0">
                <a:solidFill>
                  <a:srgbClr val="FFC000"/>
                </a:solidFill>
                <a:latin typeface="opensan(Headings)"/>
              </a:rPr>
              <a:t>बचाव योजना: योजना का मूल्यांकन</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0882BC53-5A56-98B8-5E54-DA564EC45E82}"/>
              </a:ext>
            </a:extLst>
          </p:cNvPr>
          <p:cNvSpPr>
            <a:spLocks noGrp="1"/>
          </p:cNvSpPr>
          <p:nvPr>
            <p:ph idx="1"/>
          </p:nvPr>
        </p:nvSpPr>
        <p:spPr>
          <a:xfrm>
            <a:off x="5967045" y="1230924"/>
            <a:ext cx="5943601" cy="5142444"/>
          </a:xfrm>
        </p:spPr>
        <p:txBody>
          <a:bodyPr>
            <a:normAutofit fontScale="92500"/>
          </a:bodyPr>
          <a:lstStyle/>
          <a:p>
            <a:pPr marL="514350" indent="-514350">
              <a:lnSpc>
                <a:spcPct val="200000"/>
              </a:lnSpc>
              <a:buFont typeface="+mj-lt"/>
              <a:buAutoNum type="arabicPeriod"/>
            </a:pPr>
            <a:r>
              <a:rPr lang="en-US" sz="2400" dirty="0">
                <a:latin typeface="opensan(Headings)"/>
              </a:rPr>
              <a:t>योजना सरल होनी चाहिए।</a:t>
            </a:r>
          </a:p>
          <a:p>
            <a:pPr marL="514350" indent="-514350">
              <a:lnSpc>
                <a:spcPct val="200000"/>
              </a:lnSpc>
              <a:buFont typeface="+mj-lt"/>
              <a:buAutoNum type="arabicPeriod"/>
            </a:pPr>
            <a:r>
              <a:rPr lang="en-US" sz="2400" dirty="0">
                <a:latin typeface="opensan(Headings)"/>
              </a:rPr>
              <a:t>योजना सीधे-सीधे लक्ष्य से संबंधित होनी चाहिए।</a:t>
            </a:r>
          </a:p>
          <a:p>
            <a:pPr marL="514350" indent="-514350">
              <a:lnSpc>
                <a:spcPct val="200000"/>
              </a:lnSpc>
              <a:buFont typeface="+mj-lt"/>
              <a:buAutoNum type="arabicPeriod"/>
            </a:pPr>
            <a:r>
              <a:rPr lang="en-US" sz="2400" dirty="0">
                <a:latin typeface="opensan(Headings)"/>
              </a:rPr>
              <a:t>योजना सबसे अच्छे समाधान के चयन से परिणामित होगी।</a:t>
            </a:r>
          </a:p>
          <a:p>
            <a:pPr marL="514350" indent="-514350">
              <a:lnSpc>
                <a:spcPct val="200000"/>
              </a:lnSpc>
              <a:buFont typeface="+mj-lt"/>
              <a:buAutoNum type="arabicPeriod"/>
            </a:pPr>
            <a:r>
              <a:rPr lang="en-US" sz="2400" dirty="0">
                <a:latin typeface="opensan(Headings)"/>
              </a:rPr>
              <a:t>यह 'अधिकतम लाभ' और 'न्यूनतम नुकसान' वाला समाधान होगा।</a:t>
            </a:r>
          </a:p>
          <a:p>
            <a:pPr marL="0" indent="0">
              <a:buNone/>
            </a:pPr>
            <a:endParaRPr lang="en-US" sz="2800" dirty="0">
              <a:latin typeface="+mj-lt"/>
            </a:endParaRPr>
          </a:p>
        </p:txBody>
      </p:sp>
      <p:pic>
        <p:nvPicPr>
          <p:cNvPr id="5" name="Picture 4" descr="C:\Users\Acer\Downloads\WhatsApp Image 2025-09-04 at 17.24.38 (1).jpeg">
            <a:extLst>
              <a:ext uri="{FF2B5EF4-FFF2-40B4-BE49-F238E27FC236}">
                <a16:creationId xmlns:a16="http://schemas.microsoft.com/office/drawing/2014/main" id="{8DA4F26D-71C8-42E0-95A3-F452AD2C822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7362FEF1-C659-4F58-8054-0F197F0E204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964055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5E56F-33EA-C417-5A6C-F3FC39E1DF35}"/>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84AEDA00-0C79-478A-9837-E63AC2B3CEC6}"/>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800627C4-4604-3394-E075-1DACA9839477}"/>
              </a:ext>
            </a:extLst>
          </p:cNvPr>
          <p:cNvSpPr>
            <a:spLocks noGrp="1"/>
          </p:cNvSpPr>
          <p:nvPr>
            <p:ph type="title"/>
          </p:nvPr>
        </p:nvSpPr>
        <p:spPr>
          <a:xfrm>
            <a:off x="1230923" y="1560878"/>
            <a:ext cx="3593122" cy="1229215"/>
          </a:xfrm>
        </p:spPr>
        <p:txBody>
          <a:bodyPr>
            <a:normAutofit/>
          </a:bodyPr>
          <a:lstStyle/>
          <a:p>
            <a:r>
              <a:rPr lang="en-US" sz="4000" b="1" dirty="0">
                <a:solidFill>
                  <a:srgbClr val="FFC000"/>
                </a:solidFill>
              </a:rPr>
              <a:t>उद्देश्य</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D0A4992B-B778-E170-48D1-E388D621902A}"/>
              </a:ext>
            </a:extLst>
          </p:cNvPr>
          <p:cNvSpPr>
            <a:spLocks noGrp="1"/>
          </p:cNvSpPr>
          <p:nvPr>
            <p:ph idx="1"/>
          </p:nvPr>
        </p:nvSpPr>
        <p:spPr>
          <a:xfrm>
            <a:off x="5931876" y="1359877"/>
            <a:ext cx="5421923" cy="4817086"/>
          </a:xfrm>
        </p:spPr>
        <p:txBody>
          <a:bodyPr>
            <a:normAutofit/>
          </a:bodyPr>
          <a:lstStyle/>
          <a:p>
            <a:pPr marL="0" indent="0">
              <a:lnSpc>
                <a:spcPct val="100000"/>
              </a:lnSpc>
              <a:buNone/>
            </a:pPr>
            <a:r>
              <a:rPr lang="en-US" altLang="en-US" dirty="0">
                <a:latin typeface="opensan(Headings)"/>
              </a:rPr>
              <a:t>इस व्याख्यान के पूरा होने पर, आप सक्षम होंगे: -</a:t>
            </a:r>
          </a:p>
          <a:p>
            <a:pPr marL="0" indent="0">
              <a:lnSpc>
                <a:spcPct val="100000"/>
              </a:lnSpc>
              <a:buNone/>
            </a:pPr>
            <a:endParaRPr lang="en-US" altLang="en-US" dirty="0">
              <a:latin typeface="opensan(Headings)"/>
            </a:endParaRPr>
          </a:p>
          <a:p>
            <a:pPr marL="514350" indent="-514350">
              <a:lnSpc>
                <a:spcPct val="100000"/>
              </a:lnSpc>
              <a:buAutoNum type="arabicPeriod"/>
            </a:pPr>
            <a:r>
              <a:rPr lang="en-US" sz="2400" dirty="0">
                <a:latin typeface="opensan(Headings)"/>
              </a:rPr>
              <a:t>रेलवे दुर्घटनाओं की विशेषताओं की सूची बनाना।</a:t>
            </a:r>
          </a:p>
          <a:p>
            <a:pPr marL="514350" indent="-514350">
              <a:lnSpc>
                <a:spcPct val="100000"/>
              </a:lnSpc>
              <a:buAutoNum type="arabicPeriod"/>
            </a:pPr>
            <a:r>
              <a:rPr lang="en-US" sz="2400" dirty="0">
                <a:latin typeface="opensan(Headings)"/>
              </a:rPr>
              <a:t>रेल दुर्घटनाओं के दौरान SAR का विवरण देना।</a:t>
            </a:r>
          </a:p>
          <a:p>
            <a:pPr marL="457200" indent="-457200">
              <a:lnSpc>
                <a:spcPct val="100000"/>
              </a:lnSpc>
              <a:buFont typeface="+mj-lt"/>
              <a:buAutoNum type="arabicPeriod"/>
            </a:pPr>
            <a:r>
              <a:rPr lang="en-US" sz="2400" dirty="0">
                <a:latin typeface="opensan(Headings)"/>
              </a:rPr>
              <a:t>रेल आपदा में बचाव का आयोजन करना।</a:t>
            </a:r>
          </a:p>
          <a:p>
            <a:pPr marL="457200" indent="-457200">
              <a:lnSpc>
                <a:spcPct val="100000"/>
              </a:lnSpc>
              <a:buFont typeface="+mj-lt"/>
              <a:buAutoNum type="arabicPeriod"/>
            </a:pPr>
            <a:r>
              <a:rPr lang="en-US" sz="2400" dirty="0">
                <a:latin typeface="opensan(Headings)"/>
              </a:rPr>
              <a:t>महत्वपूर्ण बिंदु।</a:t>
            </a:r>
          </a:p>
          <a:p>
            <a:pPr marL="457200" indent="-457200">
              <a:buAutoNum type="arabicPeriod"/>
            </a:pPr>
            <a:endParaRPr lang="en-IN" dirty="0">
              <a:solidFill>
                <a:srgbClr val="0070C0"/>
              </a:solidFill>
            </a:endParaRPr>
          </a:p>
        </p:txBody>
      </p:sp>
      <p:pic>
        <p:nvPicPr>
          <p:cNvPr id="5" name="Picture 4" descr="C:\Users\Acer\Downloads\WhatsApp Image 2025-09-04 at 17.24.38 (1).jpeg">
            <a:extLst>
              <a:ext uri="{FF2B5EF4-FFF2-40B4-BE49-F238E27FC236}">
                <a16:creationId xmlns:a16="http://schemas.microsoft.com/office/drawing/2014/main" id="{981F311A-DC5C-413A-9A71-6C3C5E3FDEB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B6553445-1C4F-4A51-959F-52A1A1FC3D7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6407245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1328CB0-9F85-4583-9956-2784A2D2CE36}"/>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F5385E55-6C85-3636-58AC-33A99334846E}"/>
              </a:ext>
            </a:extLst>
          </p:cNvPr>
          <p:cNvSpPr>
            <a:spLocks noGrp="1"/>
          </p:cNvSpPr>
          <p:nvPr>
            <p:ph type="title"/>
          </p:nvPr>
        </p:nvSpPr>
        <p:spPr>
          <a:xfrm>
            <a:off x="1069848" y="1371600"/>
            <a:ext cx="3895712" cy="1765301"/>
          </a:xfrm>
        </p:spPr>
        <p:txBody>
          <a:bodyPr>
            <a:normAutofit/>
          </a:bodyPr>
          <a:lstStyle/>
          <a:p>
            <a:r>
              <a:rPr lang="en-US" sz="4000" b="1" dirty="0">
                <a:solidFill>
                  <a:srgbClr val="FFC000"/>
                </a:solidFill>
                <a:latin typeface="opensan(Headings)"/>
              </a:rPr>
              <a:t>सुरक्षा</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B3772C91-C40B-B220-0420-A31B05AD6019}"/>
              </a:ext>
            </a:extLst>
          </p:cNvPr>
          <p:cNvSpPr>
            <a:spLocks noGrp="1"/>
          </p:cNvSpPr>
          <p:nvPr>
            <p:ph idx="1"/>
          </p:nvPr>
        </p:nvSpPr>
        <p:spPr>
          <a:xfrm>
            <a:off x="5967045" y="1191179"/>
            <a:ext cx="5986381" cy="4849406"/>
          </a:xfrm>
        </p:spPr>
        <p:txBody>
          <a:bodyPr>
            <a:normAutofit fontScale="92500"/>
          </a:bodyPr>
          <a:lstStyle/>
          <a:p>
            <a:pPr algn="just">
              <a:lnSpc>
                <a:spcPct val="110000"/>
              </a:lnSpc>
              <a:buFont typeface="Wingdings" panose="05000000000000000000" pitchFamily="2" charset="2"/>
              <a:buChar char="q"/>
            </a:pPr>
            <a:r>
              <a:rPr lang="en-US" sz="2800" b="1" dirty="0">
                <a:solidFill>
                  <a:srgbClr val="7030A0"/>
                </a:solidFill>
                <a:latin typeface="+mj-lt"/>
              </a:rPr>
              <a:t>मूलभूत सावधानियाँ:</a:t>
            </a:r>
          </a:p>
          <a:p>
            <a:pPr marL="0" indent="-457200" algn="just">
              <a:lnSpc>
                <a:spcPct val="110000"/>
              </a:lnSpc>
              <a:spcBef>
                <a:spcPts val="0"/>
              </a:spcBef>
              <a:buFont typeface="+mj-lt"/>
              <a:buAutoNum type="arabicPeriod"/>
            </a:pPr>
            <a:r>
              <a:rPr lang="en-US" sz="2400" dirty="0">
                <a:latin typeface="opensan(Headings)"/>
              </a:rPr>
              <a:t>नियमित रूप से उपकरणों की सावधानीपूर्वक जांच करें।</a:t>
            </a:r>
          </a:p>
          <a:p>
            <a:pPr marL="0" indent="-457200" algn="just">
              <a:lnSpc>
                <a:spcPct val="110000"/>
              </a:lnSpc>
              <a:spcBef>
                <a:spcPts val="0"/>
              </a:spcBef>
              <a:buFont typeface="+mj-lt"/>
              <a:buAutoNum type="arabicPeriod"/>
            </a:pPr>
            <a:r>
              <a:rPr lang="en-US" sz="2400" dirty="0">
                <a:latin typeface="opensan(Headings)"/>
              </a:rPr>
              <a:t>मानक तकनीकों के उपयोग का पालन करें।</a:t>
            </a:r>
          </a:p>
          <a:p>
            <a:pPr marL="0" indent="-457200" algn="just">
              <a:lnSpc>
                <a:spcPct val="110000"/>
              </a:lnSpc>
              <a:spcBef>
                <a:spcPts val="0"/>
              </a:spcBef>
              <a:buFont typeface="+mj-lt"/>
              <a:buAutoNum type="arabicPeriod"/>
            </a:pPr>
            <a:r>
              <a:rPr lang="en-US" sz="2400" dirty="0">
                <a:latin typeface="opensan(Headings)"/>
              </a:rPr>
              <a:t>सुरक्षा सीमाएँ पालन करें।</a:t>
            </a:r>
          </a:p>
          <a:p>
            <a:pPr algn="just">
              <a:lnSpc>
                <a:spcPct val="110000"/>
              </a:lnSpc>
              <a:buFont typeface="Wingdings" panose="05000000000000000000" pitchFamily="2" charset="2"/>
              <a:buChar char="q"/>
            </a:pPr>
            <a:r>
              <a:rPr lang="en-US" sz="2400" b="1" dirty="0">
                <a:latin typeface="opensan(Headings)"/>
              </a:rPr>
              <a:t>सुरक्षा कपड़े और सुरक्षा</a:t>
            </a:r>
          </a:p>
          <a:p>
            <a:pPr marL="0" indent="-457200" algn="just">
              <a:lnSpc>
                <a:spcPct val="110000"/>
              </a:lnSpc>
              <a:spcBef>
                <a:spcPts val="0"/>
              </a:spcBef>
              <a:buFont typeface="+mj-lt"/>
              <a:buAutoNum type="arabicPeriod"/>
            </a:pPr>
            <a:r>
              <a:rPr lang="en-US" sz="2400" dirty="0">
                <a:latin typeface="opensan(Headings)"/>
              </a:rPr>
              <a:t>व्यक्तिगत सुरक्षा उपकरण (PPE)</a:t>
            </a:r>
          </a:p>
          <a:p>
            <a:pPr marL="0" indent="-457200" algn="just">
              <a:lnSpc>
                <a:spcPct val="110000"/>
              </a:lnSpc>
              <a:spcBef>
                <a:spcPts val="0"/>
              </a:spcBef>
              <a:buFont typeface="+mj-lt"/>
              <a:buAutoNum type="arabicPeriod"/>
            </a:pPr>
            <a:r>
              <a:rPr lang="en-US" sz="2400" dirty="0">
                <a:latin typeface="opensan(Headings)"/>
              </a:rPr>
              <a:t>निर्धारित प्रक्रिया/ प्रणाली के अनुसार सुरक्षा बूट्स।</a:t>
            </a:r>
          </a:p>
          <a:p>
            <a:pPr algn="just">
              <a:lnSpc>
                <a:spcPct val="110000"/>
              </a:lnSpc>
              <a:buFont typeface="Wingdings" panose="05000000000000000000" pitchFamily="2" charset="2"/>
              <a:buChar char="q"/>
            </a:pPr>
            <a:r>
              <a:rPr lang="en-US" sz="2400" b="1" dirty="0">
                <a:latin typeface="opensan(Headings)"/>
              </a:rPr>
              <a:t>घायल लोगों की सुरक्षा</a:t>
            </a:r>
          </a:p>
          <a:p>
            <a:pPr marL="0" indent="-457200" algn="just">
              <a:lnSpc>
                <a:spcPct val="110000"/>
              </a:lnSpc>
              <a:spcBef>
                <a:spcPts val="0"/>
              </a:spcBef>
              <a:buFont typeface="+mj-lt"/>
              <a:buAutoNum type="arabicPeriod"/>
            </a:pPr>
            <a:r>
              <a:rPr lang="en-US" sz="2400" dirty="0">
                <a:latin typeface="opensan(Headings)"/>
              </a:rPr>
              <a:t>सही तकनीकों और उपकरणों का उपयोग।</a:t>
            </a:r>
          </a:p>
          <a:p>
            <a:pPr marL="0" indent="-457200" algn="just">
              <a:lnSpc>
                <a:spcPct val="110000"/>
              </a:lnSpc>
              <a:spcBef>
                <a:spcPts val="0"/>
              </a:spcBef>
              <a:buFont typeface="+mj-lt"/>
              <a:buAutoNum type="arabicPeriod"/>
            </a:pPr>
            <a:r>
              <a:rPr lang="en-US" sz="2400" dirty="0">
                <a:latin typeface="opensan(Headings)"/>
              </a:rPr>
              <a:t>निकासी और परिवहन के लिए सही मार्ग का उपयोग करें।</a:t>
            </a:r>
          </a:p>
          <a:p>
            <a:pPr marL="457200" indent="-457200" algn="just">
              <a:buFont typeface="+mj-lt"/>
              <a:buAutoNum type="arabicPeriod"/>
            </a:pPr>
            <a:endParaRPr lang="en-IN" sz="2800" dirty="0">
              <a:latin typeface="+mj-lt"/>
            </a:endParaRPr>
          </a:p>
        </p:txBody>
      </p:sp>
      <p:pic>
        <p:nvPicPr>
          <p:cNvPr id="5" name="Picture 4" descr="C:\Users\Acer\Downloads\WhatsApp Image 2025-09-04 at 17.24.38 (1).jpeg">
            <a:extLst>
              <a:ext uri="{FF2B5EF4-FFF2-40B4-BE49-F238E27FC236}">
                <a16:creationId xmlns:a16="http://schemas.microsoft.com/office/drawing/2014/main" id="{065C8CF3-DC65-42E5-906A-FF95A9ACE6F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925A436F-5E6D-4F91-B132-41054EB2892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2968854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338872A-9979-403B-AC19-11C1B74345C8}"/>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F5385E55-6C85-3636-58AC-33A99334846E}"/>
              </a:ext>
            </a:extLst>
          </p:cNvPr>
          <p:cNvSpPr>
            <a:spLocks noGrp="1"/>
          </p:cNvSpPr>
          <p:nvPr>
            <p:ph type="title"/>
          </p:nvPr>
        </p:nvSpPr>
        <p:spPr>
          <a:xfrm>
            <a:off x="1069848" y="1464955"/>
            <a:ext cx="3291137" cy="1636776"/>
          </a:xfrm>
        </p:spPr>
        <p:txBody>
          <a:bodyPr>
            <a:normAutofit/>
          </a:bodyPr>
          <a:lstStyle/>
          <a:p>
            <a:r>
              <a:rPr lang="en-US" sz="4000" b="1" dirty="0">
                <a:solidFill>
                  <a:srgbClr val="FFC000"/>
                </a:solidFill>
                <a:latin typeface="opensan(Headings)"/>
              </a:rPr>
              <a:t>सुरक्षा</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B3772C91-C40B-B220-0420-A31B05AD6019}"/>
              </a:ext>
            </a:extLst>
          </p:cNvPr>
          <p:cNvSpPr>
            <a:spLocks noGrp="1"/>
          </p:cNvSpPr>
          <p:nvPr>
            <p:ph idx="1"/>
          </p:nvPr>
        </p:nvSpPr>
        <p:spPr>
          <a:xfrm>
            <a:off x="5914292" y="890954"/>
            <a:ext cx="6142893" cy="5759227"/>
          </a:xfrm>
        </p:spPr>
        <p:txBody>
          <a:bodyPr>
            <a:normAutofit fontScale="92500" lnSpcReduction="10000"/>
          </a:bodyPr>
          <a:lstStyle/>
          <a:p>
            <a:pPr algn="just">
              <a:lnSpc>
                <a:spcPct val="100000"/>
              </a:lnSpc>
              <a:spcBef>
                <a:spcPts val="0"/>
              </a:spcBef>
              <a:buFont typeface="Wingdings" panose="05000000000000000000" pitchFamily="2" charset="2"/>
              <a:buChar char="q"/>
            </a:pPr>
            <a:r>
              <a:rPr lang="en-US" sz="2800" b="1" dirty="0">
                <a:solidFill>
                  <a:srgbClr val="7030A0"/>
                </a:solidFill>
                <a:latin typeface="+mj-lt"/>
              </a:rPr>
              <a:t>उपकरण सुरक्षा:</a:t>
            </a:r>
          </a:p>
          <a:p>
            <a:pPr marL="457200" indent="-457200" algn="just">
              <a:lnSpc>
                <a:spcPct val="100000"/>
              </a:lnSpc>
              <a:spcBef>
                <a:spcPts val="0"/>
              </a:spcBef>
              <a:buFont typeface="+mj-lt"/>
              <a:buAutoNum type="arabicPeriod"/>
            </a:pPr>
            <a:r>
              <a:rPr lang="en-US" sz="2400" dirty="0">
                <a:latin typeface="opensan(Headings)"/>
              </a:rPr>
              <a:t>काटने वाले ब्लेड को घायल व्यक्ति से दूर करें।</a:t>
            </a:r>
          </a:p>
          <a:p>
            <a:pPr marL="457200" indent="-457200" algn="just">
              <a:lnSpc>
                <a:spcPct val="100000"/>
              </a:lnSpc>
              <a:spcBef>
                <a:spcPts val="0"/>
              </a:spcBef>
              <a:buFont typeface="+mj-lt"/>
              <a:buAutoNum type="arabicPeriod"/>
            </a:pPr>
            <a:r>
              <a:rPr lang="en-US" sz="2400" dirty="0">
                <a:latin typeface="opensan(Headings)"/>
              </a:rPr>
              <a:t>निर्माता द्वारा अनुशंसित ब्लेड, ईंधन, तेल, हाइड्रोलिक तरल पदार्थ और भागों का उपयोग करें।</a:t>
            </a:r>
          </a:p>
          <a:p>
            <a:pPr marL="457200" indent="-457200" algn="just">
              <a:lnSpc>
                <a:spcPct val="100000"/>
              </a:lnSpc>
              <a:spcBef>
                <a:spcPts val="0"/>
              </a:spcBef>
              <a:buFont typeface="+mj-lt"/>
              <a:buAutoNum type="arabicPeriod"/>
            </a:pPr>
            <a:r>
              <a:rPr lang="en-US" sz="2400" dirty="0">
                <a:latin typeface="opensan(Headings)"/>
              </a:rPr>
              <a:t>जब पेट्रोल चालित मोटर्स गर्म हों तब कभी भी ईंधन न भरें।</a:t>
            </a:r>
          </a:p>
          <a:p>
            <a:pPr marL="457200" indent="-457200" algn="just">
              <a:lnSpc>
                <a:spcPct val="100000"/>
              </a:lnSpc>
              <a:spcBef>
                <a:spcPts val="0"/>
              </a:spcBef>
              <a:buFont typeface="+mj-lt"/>
              <a:buAutoNum type="arabicPeriod"/>
            </a:pPr>
            <a:r>
              <a:rPr lang="en-US" sz="2400" dirty="0">
                <a:latin typeface="opensan(Headings)"/>
              </a:rPr>
              <a:t>नियमित रूप से उपयोग से पहले और बाद में सुरक्षा जांचें।</a:t>
            </a:r>
            <a:endParaRPr lang="en-US" sz="2400" b="1" dirty="0">
              <a:latin typeface="opensan(Headings)"/>
            </a:endParaRPr>
          </a:p>
          <a:p>
            <a:pPr algn="just">
              <a:lnSpc>
                <a:spcPct val="100000"/>
              </a:lnSpc>
              <a:buFont typeface="Wingdings" panose="05000000000000000000" pitchFamily="2" charset="2"/>
              <a:buChar char="q"/>
            </a:pPr>
            <a:r>
              <a:rPr lang="en-US" sz="2400" b="1" dirty="0">
                <a:latin typeface="opensan(Headings)"/>
              </a:rPr>
              <a:t>सही उठाने की तकनीकें</a:t>
            </a:r>
          </a:p>
          <a:p>
            <a:pPr marL="0" indent="-457200" algn="just">
              <a:lnSpc>
                <a:spcPct val="100000"/>
              </a:lnSpc>
              <a:spcBef>
                <a:spcPts val="0"/>
              </a:spcBef>
              <a:buFont typeface="+mj-lt"/>
              <a:buAutoNum type="arabicPeriod"/>
            </a:pPr>
            <a:r>
              <a:rPr lang="en-US" sz="2400" dirty="0">
                <a:latin typeface="opensan(Headings)"/>
              </a:rPr>
              <a:t>उठाने और स्थानांतरित करने के बुनियादी सिद्धांतों का पालन करें।</a:t>
            </a:r>
          </a:p>
          <a:p>
            <a:pPr marL="0" indent="-457200" algn="just">
              <a:lnSpc>
                <a:spcPct val="100000"/>
              </a:lnSpc>
              <a:spcBef>
                <a:spcPts val="0"/>
              </a:spcBef>
              <a:buFont typeface="+mj-lt"/>
              <a:buAutoNum type="arabicPeriod"/>
            </a:pPr>
            <a:r>
              <a:rPr lang="en-US" sz="2400" dirty="0">
                <a:latin typeface="opensan(Headings)"/>
              </a:rPr>
              <a:t>अपने पैरों को सही ढंग से रखें।</a:t>
            </a:r>
          </a:p>
          <a:p>
            <a:pPr marL="0" indent="-457200" algn="just">
              <a:lnSpc>
                <a:spcPct val="100000"/>
              </a:lnSpc>
              <a:spcBef>
                <a:spcPts val="0"/>
              </a:spcBef>
              <a:buFont typeface="+mj-lt"/>
              <a:buAutoNum type="arabicPeriod"/>
            </a:pPr>
            <a:r>
              <a:rPr lang="en-US" sz="2400" dirty="0">
                <a:latin typeface="opensan(Headings)"/>
              </a:rPr>
              <a:t>उठाने के दौरान अपनी पीठ को यथासंभव सीधे रखें।</a:t>
            </a:r>
          </a:p>
          <a:p>
            <a:pPr marL="0" indent="-457200" algn="just">
              <a:lnSpc>
                <a:spcPct val="100000"/>
              </a:lnSpc>
              <a:spcBef>
                <a:spcPts val="0"/>
              </a:spcBef>
              <a:buFont typeface="+mj-lt"/>
              <a:buAutoNum type="arabicPeriod"/>
            </a:pPr>
            <a:r>
              <a:rPr lang="en-US" sz="2400" dirty="0">
                <a:latin typeface="opensan(Headings)"/>
              </a:rPr>
              <a:t>भारी सामान को सही तरीके से पकड़ें और पैरों के धक्का से उठाना शुरू करें।</a:t>
            </a:r>
          </a:p>
          <a:p>
            <a:pPr marL="0" indent="-457200" algn="just">
              <a:lnSpc>
                <a:spcPct val="100000"/>
              </a:lnSpc>
              <a:spcBef>
                <a:spcPts val="0"/>
              </a:spcBef>
              <a:buFont typeface="+mj-lt"/>
              <a:buAutoNum type="arabicPeriod"/>
            </a:pPr>
            <a:r>
              <a:rPr lang="en-US" sz="2400" dirty="0">
                <a:latin typeface="opensan(Headings)"/>
              </a:rPr>
              <a:t>भार को नीचे करते समय उठाने की तकनीक का उल्टा उपयोग करें।</a:t>
            </a:r>
          </a:p>
        </p:txBody>
      </p:sp>
      <p:pic>
        <p:nvPicPr>
          <p:cNvPr id="5" name="Picture 4" descr="C:\Users\Acer\Downloads\WhatsApp Image 2025-09-04 at 17.24.38 (1).jpeg">
            <a:extLst>
              <a:ext uri="{FF2B5EF4-FFF2-40B4-BE49-F238E27FC236}">
                <a16:creationId xmlns:a16="http://schemas.microsoft.com/office/drawing/2014/main" id="{780C0B8C-D02C-4463-B546-F68CC7DC418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EA57CAE0-5CA8-4368-932E-F95C0C32DF5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752091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F0A15FA-448E-4828-A5A2-6AC65B6C3A17}"/>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E4E6225A-2551-BDDB-9505-A61147F40A89}"/>
              </a:ext>
            </a:extLst>
          </p:cNvPr>
          <p:cNvSpPr>
            <a:spLocks noGrp="1"/>
          </p:cNvSpPr>
          <p:nvPr>
            <p:ph type="title"/>
          </p:nvPr>
        </p:nvSpPr>
        <p:spPr>
          <a:xfrm>
            <a:off x="689840" y="1559168"/>
            <a:ext cx="4890346" cy="2532185"/>
          </a:xfrm>
        </p:spPr>
        <p:txBody>
          <a:bodyPr>
            <a:normAutofit/>
          </a:bodyPr>
          <a:lstStyle/>
          <a:p>
            <a:pPr>
              <a:lnSpc>
                <a:spcPct val="100000"/>
              </a:lnSpc>
            </a:pPr>
            <a:r>
              <a:rPr lang="hi-IN" sz="4000" b="1" dirty="0">
                <a:solidFill>
                  <a:srgbClr val="FFC000"/>
                </a:solidFill>
                <a:latin typeface="opensan(Headings)"/>
              </a:rPr>
              <a:t>खोज और निकालने </a:t>
            </a:r>
            <a:br>
              <a:rPr lang="hi-IN" sz="4000" b="1" dirty="0">
                <a:solidFill>
                  <a:srgbClr val="FFC000"/>
                </a:solidFill>
                <a:latin typeface="opensan(Headings)"/>
              </a:rPr>
            </a:br>
            <a:r>
              <a:rPr lang="hi-IN" sz="4000" b="1" dirty="0">
                <a:solidFill>
                  <a:srgbClr val="FFC000"/>
                </a:solidFill>
                <a:latin typeface="opensan(Headings)"/>
              </a:rPr>
              <a:t>के तरीके</a:t>
            </a:r>
          </a:p>
        </p:txBody>
      </p:sp>
      <p:sp>
        <p:nvSpPr>
          <p:cNvPr id="3" name="Content Placeholder 2">
            <a:extLst>
              <a:ext uri="{FF2B5EF4-FFF2-40B4-BE49-F238E27FC236}">
                <a16:creationId xmlns:a16="http://schemas.microsoft.com/office/drawing/2014/main" id="{57B74465-BC69-CE2B-74BA-57F51C010773}"/>
              </a:ext>
            </a:extLst>
          </p:cNvPr>
          <p:cNvSpPr>
            <a:spLocks noGrp="1"/>
          </p:cNvSpPr>
          <p:nvPr>
            <p:ph idx="1"/>
          </p:nvPr>
        </p:nvSpPr>
        <p:spPr>
          <a:xfrm>
            <a:off x="6013938" y="1675934"/>
            <a:ext cx="5469502" cy="4050792"/>
          </a:xfrm>
        </p:spPr>
        <p:txBody>
          <a:bodyPr>
            <a:normAutofit lnSpcReduction="10000"/>
          </a:bodyPr>
          <a:lstStyle/>
          <a:p>
            <a:pPr marL="457200" indent="-457200">
              <a:lnSpc>
                <a:spcPct val="250000"/>
              </a:lnSpc>
              <a:buFont typeface="+mj-lt"/>
              <a:buAutoNum type="arabicPeriod"/>
            </a:pPr>
            <a:r>
              <a:rPr lang="en-US" sz="2400" dirty="0">
                <a:latin typeface="opensan(Headings)"/>
              </a:rPr>
              <a:t>प्रवेश करने की प्रक्रिया।</a:t>
            </a:r>
          </a:p>
          <a:p>
            <a:pPr marL="457200" indent="-457200">
              <a:lnSpc>
                <a:spcPct val="250000"/>
              </a:lnSpc>
              <a:buFont typeface="+mj-lt"/>
              <a:buAutoNum type="arabicPeriod"/>
            </a:pPr>
            <a:r>
              <a:rPr lang="en-US" sz="2400" dirty="0">
                <a:latin typeface="opensan(Headings)"/>
              </a:rPr>
              <a:t>पहुँचने की स्थितियों का मूल्यांकन।</a:t>
            </a:r>
          </a:p>
          <a:p>
            <a:pPr marL="457200" indent="-457200">
              <a:lnSpc>
                <a:spcPct val="250000"/>
              </a:lnSpc>
              <a:buFont typeface="+mj-lt"/>
              <a:buAutoNum type="arabicPeriod"/>
            </a:pPr>
            <a:r>
              <a:rPr lang="en-US" sz="2400" dirty="0">
                <a:latin typeface="opensan(Headings)"/>
              </a:rPr>
              <a:t>किसी फंसे हुए शिकार के पास पहुँचना।</a:t>
            </a:r>
          </a:p>
          <a:p>
            <a:pPr marL="457200" indent="-457200">
              <a:lnSpc>
                <a:spcPct val="250000"/>
              </a:lnSpc>
              <a:buFont typeface="+mj-lt"/>
              <a:buAutoNum type="arabicPeriod"/>
            </a:pPr>
            <a:r>
              <a:rPr lang="en-US" sz="2400" dirty="0">
                <a:latin typeface="opensan(Headings)"/>
              </a:rPr>
              <a:t>निकासी।</a:t>
            </a:r>
          </a:p>
          <a:p>
            <a:pPr marL="457200" indent="-457200">
              <a:buFont typeface="+mj-lt"/>
              <a:buAutoNum type="arabicPeriod"/>
            </a:pPr>
            <a:endParaRPr lang="en-IN" sz="2800" dirty="0">
              <a:latin typeface="+mj-lt"/>
            </a:endParaRPr>
          </a:p>
        </p:txBody>
      </p:sp>
      <p:pic>
        <p:nvPicPr>
          <p:cNvPr id="5" name="Picture 4" descr="C:\Users\Acer\Downloads\WhatsApp Image 2025-09-04 at 17.24.38 (1).jpeg">
            <a:extLst>
              <a:ext uri="{FF2B5EF4-FFF2-40B4-BE49-F238E27FC236}">
                <a16:creationId xmlns:a16="http://schemas.microsoft.com/office/drawing/2014/main" id="{5E8DBE5F-FB61-4F84-A1F6-87AC63A9557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24AF0BD6-CD6A-4B6C-8299-8EFB0945AE3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81722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2A4B913-A408-40F9-B383-03CE7722FD31}"/>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4" name="Slide Number Placeholder 4">
            <a:extLst>
              <a:ext uri="{FF2B5EF4-FFF2-40B4-BE49-F238E27FC236}">
                <a16:creationId xmlns:a16="http://schemas.microsoft.com/office/drawing/2014/main" id="{C02FFADB-5FD6-411E-7389-C3DB125DA80C}"/>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2AD24771-7A6F-485D-9285-A92446B318C2}" type="slidenum">
              <a:rPr lang="en-US" altLang="en-US">
                <a:solidFill>
                  <a:srgbClr val="95B3C2"/>
                </a:solidFill>
                <a:latin typeface="+mj-lt"/>
              </a:rPr>
              <a:pPr/>
              <a:t>23</a:t>
            </a:fld>
            <a:endParaRPr lang="en-US" altLang="en-US">
              <a:solidFill>
                <a:srgbClr val="95B3C2"/>
              </a:solidFill>
              <a:latin typeface="+mj-lt"/>
            </a:endParaRPr>
          </a:p>
        </p:txBody>
      </p:sp>
      <p:sp>
        <p:nvSpPr>
          <p:cNvPr id="20484" name="Text Box 3">
            <a:extLst>
              <a:ext uri="{FF2B5EF4-FFF2-40B4-BE49-F238E27FC236}">
                <a16:creationId xmlns:a16="http://schemas.microsoft.com/office/drawing/2014/main" id="{9D4A172C-6144-0FED-CB13-B9E8D96159F0}"/>
              </a:ext>
            </a:extLst>
          </p:cNvPr>
          <p:cNvSpPr txBox="1">
            <a:spLocks noChangeArrowheads="1"/>
          </p:cNvSpPr>
          <p:nvPr/>
        </p:nvSpPr>
        <p:spPr bwMode="auto">
          <a:xfrm>
            <a:off x="5920154" y="1046376"/>
            <a:ext cx="5814646" cy="4544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spcBef>
                <a:spcPct val="50000"/>
              </a:spcBef>
            </a:pPr>
            <a:r>
              <a:rPr lang="en-US" altLang="en-US" sz="3200" dirty="0">
                <a:solidFill>
                  <a:srgbClr val="000066"/>
                </a:solidFill>
                <a:latin typeface="+mj-lt"/>
              </a:rPr>
              <a:t>	</a:t>
            </a:r>
          </a:p>
          <a:p>
            <a:pPr>
              <a:lnSpc>
                <a:spcPct val="200000"/>
              </a:lnSpc>
              <a:spcBef>
                <a:spcPct val="50000"/>
              </a:spcBef>
              <a:buFontTx/>
              <a:buChar char="•"/>
            </a:pPr>
            <a:r>
              <a:rPr lang="en-US" altLang="en-US" sz="2400" dirty="0">
                <a:latin typeface="opensan(Headings)"/>
              </a:rPr>
              <a:t>यदि एक कोच शामिल है, तो पक्ष में आपातकालीन निकास झुके हुए निवासियों को भागने का साधन प्रदान करते हैं।</a:t>
            </a:r>
          </a:p>
          <a:p>
            <a:pPr>
              <a:lnSpc>
                <a:spcPct val="200000"/>
              </a:lnSpc>
              <a:spcBef>
                <a:spcPct val="50000"/>
              </a:spcBef>
              <a:buFontTx/>
              <a:buChar char="•"/>
            </a:pPr>
            <a:r>
              <a:rPr lang="en-US" altLang="en-US" sz="2400" dirty="0">
                <a:latin typeface="opensan(Headings)"/>
              </a:rPr>
              <a:t>अंदरूनी बचाव के लिए सौंपे गए दलों को भी अच्छी पहुँच प्रदान करते हैं।</a:t>
            </a:r>
          </a:p>
        </p:txBody>
      </p:sp>
      <p:sp>
        <p:nvSpPr>
          <p:cNvPr id="2" name="Rectangle 1">
            <a:extLst>
              <a:ext uri="{FF2B5EF4-FFF2-40B4-BE49-F238E27FC236}">
                <a16:creationId xmlns:a16="http://schemas.microsoft.com/office/drawing/2014/main" id="{75EAA636-AB46-4567-BF42-BD5F54D2F3D4}"/>
              </a:ext>
            </a:extLst>
          </p:cNvPr>
          <p:cNvSpPr/>
          <p:nvPr/>
        </p:nvSpPr>
        <p:spPr>
          <a:xfrm>
            <a:off x="468921" y="1946671"/>
            <a:ext cx="4888524" cy="1323439"/>
          </a:xfrm>
          <a:prstGeom prst="rect">
            <a:avLst/>
          </a:prstGeom>
        </p:spPr>
        <p:txBody>
          <a:bodyPr wrap="square">
            <a:spAutoFit/>
          </a:bodyPr>
          <a:lstStyle/>
          <a:p>
            <a:r>
              <a:rPr lang="en-US" sz="4000" b="1" dirty="0">
                <a:solidFill>
                  <a:srgbClr val="FFC000"/>
                </a:solidFill>
                <a:latin typeface="opensan(Headings)"/>
                <a:ea typeface="+mj-ea"/>
                <a:cs typeface="+mj-cs"/>
              </a:rPr>
              <a:t>खोज और </a:t>
            </a:r>
            <a:r>
              <a:rPr lang="en-US" sz="4000" b="1" dirty="0" err="1">
                <a:solidFill>
                  <a:srgbClr val="FFC000"/>
                </a:solidFill>
                <a:latin typeface="opensan(Headings)"/>
                <a:ea typeface="+mj-ea"/>
                <a:cs typeface="+mj-cs"/>
              </a:rPr>
              <a:t>निकालने</a:t>
            </a:r>
            <a:r>
              <a:rPr lang="en-US" sz="4000" b="1" dirty="0">
                <a:solidFill>
                  <a:srgbClr val="FFC000"/>
                </a:solidFill>
                <a:latin typeface="opensan(Headings)"/>
                <a:ea typeface="+mj-ea"/>
                <a:cs typeface="+mj-cs"/>
              </a:rPr>
              <a:t> </a:t>
            </a:r>
          </a:p>
          <a:p>
            <a:r>
              <a:rPr lang="en-US" sz="4000" b="1" dirty="0" err="1">
                <a:solidFill>
                  <a:srgbClr val="FFC000"/>
                </a:solidFill>
                <a:latin typeface="opensan(Headings)"/>
                <a:ea typeface="+mj-ea"/>
                <a:cs typeface="+mj-cs"/>
              </a:rPr>
              <a:t>के</a:t>
            </a:r>
            <a:r>
              <a:rPr lang="en-US" sz="4000" b="1" dirty="0">
                <a:solidFill>
                  <a:srgbClr val="FFC000"/>
                </a:solidFill>
                <a:latin typeface="opensan(Headings)"/>
                <a:ea typeface="+mj-ea"/>
                <a:cs typeface="+mj-cs"/>
              </a:rPr>
              <a:t> तरीके</a:t>
            </a:r>
            <a:endParaRPr lang="en-US" dirty="0"/>
          </a:p>
        </p:txBody>
      </p:sp>
      <p:pic>
        <p:nvPicPr>
          <p:cNvPr id="6" name="Picture 5" descr="C:\Users\Acer\Downloads\WhatsApp Image 2025-09-04 at 17.24.38 (1).jpeg">
            <a:extLst>
              <a:ext uri="{FF2B5EF4-FFF2-40B4-BE49-F238E27FC236}">
                <a16:creationId xmlns:a16="http://schemas.microsoft.com/office/drawing/2014/main" id="{DBF1522B-7148-41C2-8944-CBB2DB36099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C1807BBA-01E4-4A27-8AB5-9E397FAF72A6}"/>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7472836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D8DEE1BB-DC37-428A-92C2-4902F6F15DE2}"/>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5" name="Slide Number Placeholder 4">
            <a:extLst>
              <a:ext uri="{FF2B5EF4-FFF2-40B4-BE49-F238E27FC236}">
                <a16:creationId xmlns:a16="http://schemas.microsoft.com/office/drawing/2014/main" id="{B55E9DE2-3B09-6527-BB7F-07F12F6E7599}"/>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26D1A95F-11A7-4AF7-9C26-89E5463432EB}" type="slidenum">
              <a:rPr lang="en-US" altLang="en-US">
                <a:solidFill>
                  <a:srgbClr val="95B3C2"/>
                </a:solidFill>
                <a:latin typeface="+mj-lt"/>
              </a:rPr>
              <a:pPr/>
              <a:t>24</a:t>
            </a:fld>
            <a:endParaRPr lang="en-US" altLang="en-US">
              <a:solidFill>
                <a:srgbClr val="95B3C2"/>
              </a:solidFill>
              <a:latin typeface="+mj-lt"/>
            </a:endParaRPr>
          </a:p>
        </p:txBody>
      </p:sp>
      <p:sp>
        <p:nvSpPr>
          <p:cNvPr id="22532" name="Text Box 4">
            <a:extLst>
              <a:ext uri="{FF2B5EF4-FFF2-40B4-BE49-F238E27FC236}">
                <a16:creationId xmlns:a16="http://schemas.microsoft.com/office/drawing/2014/main" id="{44C0BC97-9A0E-FF15-6F54-A593F4F0E07F}"/>
              </a:ext>
            </a:extLst>
          </p:cNvPr>
          <p:cNvSpPr txBox="1">
            <a:spLocks noChangeArrowheads="1"/>
          </p:cNvSpPr>
          <p:nvPr/>
        </p:nvSpPr>
        <p:spPr bwMode="auto">
          <a:xfrm>
            <a:off x="2819400" y="1905000"/>
            <a:ext cx="6324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spcBef>
                <a:spcPct val="50000"/>
              </a:spcBef>
              <a:buFontTx/>
              <a:buChar char="•"/>
            </a:pPr>
            <a:endParaRPr lang="en-US" altLang="en-US">
              <a:latin typeface="+mj-lt"/>
            </a:endParaRPr>
          </a:p>
        </p:txBody>
      </p:sp>
      <p:sp>
        <p:nvSpPr>
          <p:cNvPr id="22533" name="Text Box 5">
            <a:extLst>
              <a:ext uri="{FF2B5EF4-FFF2-40B4-BE49-F238E27FC236}">
                <a16:creationId xmlns:a16="http://schemas.microsoft.com/office/drawing/2014/main" id="{9B193E03-226E-6AE3-B005-9FE2445ADA71}"/>
              </a:ext>
            </a:extLst>
          </p:cNvPr>
          <p:cNvSpPr txBox="1">
            <a:spLocks noChangeArrowheads="1"/>
          </p:cNvSpPr>
          <p:nvPr/>
        </p:nvSpPr>
        <p:spPr bwMode="auto">
          <a:xfrm>
            <a:off x="5861538" y="1048311"/>
            <a:ext cx="6183925"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nSpc>
                <a:spcPct val="150000"/>
              </a:lnSpc>
              <a:spcBef>
                <a:spcPct val="50000"/>
              </a:spcBef>
              <a:buFontTx/>
              <a:buChar char="•"/>
            </a:pPr>
            <a:r>
              <a:rPr lang="hi-IN" altLang="en-US" sz="3200" dirty="0">
                <a:solidFill>
                  <a:srgbClr val="000066"/>
                </a:solidFill>
                <a:latin typeface="+mj-lt"/>
              </a:rPr>
              <a:t>यात्री के रहने की जगह</a:t>
            </a:r>
            <a:r>
              <a:rPr lang="en-IN" altLang="en-US" sz="3200" dirty="0">
                <a:solidFill>
                  <a:srgbClr val="000066"/>
                </a:solidFill>
                <a:latin typeface="+mj-lt"/>
              </a:rPr>
              <a:t> </a:t>
            </a:r>
            <a:r>
              <a:rPr lang="en-US" altLang="en-US" sz="3200" dirty="0" err="1">
                <a:solidFill>
                  <a:srgbClr val="000066"/>
                </a:solidFill>
                <a:latin typeface="+mj-lt"/>
              </a:rPr>
              <a:t>का</a:t>
            </a:r>
            <a:r>
              <a:rPr lang="en-US" altLang="en-US" sz="3200" dirty="0">
                <a:solidFill>
                  <a:srgbClr val="000066"/>
                </a:solidFill>
                <a:latin typeface="+mj-lt"/>
              </a:rPr>
              <a:t> एक बड़ा हिस्सा खिड़की से बना होता है, यदि सभी निकासी अवरुद्ध हैं, तो निकालें:</a:t>
            </a:r>
          </a:p>
          <a:p>
            <a:pPr>
              <a:lnSpc>
                <a:spcPct val="150000"/>
              </a:lnSpc>
              <a:spcBef>
                <a:spcPct val="50000"/>
              </a:spcBef>
            </a:pPr>
            <a:r>
              <a:rPr lang="en-US" altLang="en-US" sz="2400" dirty="0">
                <a:latin typeface="opensan(Headings)"/>
              </a:rPr>
              <a:t>* खिड़की का कांच</a:t>
            </a:r>
          </a:p>
          <a:p>
            <a:pPr>
              <a:lnSpc>
                <a:spcPct val="150000"/>
              </a:lnSpc>
              <a:spcBef>
                <a:spcPct val="50000"/>
              </a:spcBef>
            </a:pPr>
            <a:r>
              <a:rPr lang="en-US" altLang="en-US" sz="2400" dirty="0">
                <a:latin typeface="opensan(Headings)"/>
              </a:rPr>
              <a:t>* खिड़की का रिबर</a:t>
            </a:r>
          </a:p>
          <a:p>
            <a:pPr>
              <a:lnSpc>
                <a:spcPct val="150000"/>
              </a:lnSpc>
              <a:spcBef>
                <a:spcPct val="50000"/>
              </a:spcBef>
              <a:buFontTx/>
              <a:buChar char="•"/>
            </a:pPr>
            <a:r>
              <a:rPr lang="en-US" altLang="en-US" sz="2400" dirty="0">
                <a:latin typeface="opensan(Headings)"/>
              </a:rPr>
              <a:t>दरवाजा/खिड़की को तोड़ने या छत खोलने के द्वारा पहुंच प्राप्त करने के बाद पीड़ितों को मुक्त करने के लिए आंतरिक प्रक्रियाएं</a:t>
            </a:r>
          </a:p>
        </p:txBody>
      </p:sp>
      <p:sp>
        <p:nvSpPr>
          <p:cNvPr id="2" name="Rectangle 1">
            <a:extLst>
              <a:ext uri="{FF2B5EF4-FFF2-40B4-BE49-F238E27FC236}">
                <a16:creationId xmlns:a16="http://schemas.microsoft.com/office/drawing/2014/main" id="{5470A482-6FDF-45CE-8EBF-9AACD7E99BC0}"/>
              </a:ext>
            </a:extLst>
          </p:cNvPr>
          <p:cNvSpPr/>
          <p:nvPr/>
        </p:nvSpPr>
        <p:spPr>
          <a:xfrm>
            <a:off x="1125421" y="1665319"/>
            <a:ext cx="3077309" cy="1938992"/>
          </a:xfrm>
          <a:prstGeom prst="rect">
            <a:avLst/>
          </a:prstGeom>
        </p:spPr>
        <p:txBody>
          <a:bodyPr wrap="square">
            <a:spAutoFit/>
          </a:bodyPr>
          <a:lstStyle/>
          <a:p>
            <a:pPr lvl="0"/>
            <a:r>
              <a:rPr lang="en-US" sz="4000" b="1" dirty="0">
                <a:solidFill>
                  <a:srgbClr val="FFC000"/>
                </a:solidFill>
                <a:latin typeface="opensan(Headings)"/>
              </a:rPr>
              <a:t>खोज और निकालने के तरीके</a:t>
            </a:r>
            <a:endParaRPr lang="en-US" dirty="0">
              <a:solidFill>
                <a:prstClr val="black"/>
              </a:solidFill>
            </a:endParaRPr>
          </a:p>
        </p:txBody>
      </p:sp>
      <p:pic>
        <p:nvPicPr>
          <p:cNvPr id="7" name="Picture 6" descr="C:\Users\Acer\Downloads\WhatsApp Image 2025-09-04 at 17.24.38 (1).jpeg">
            <a:extLst>
              <a:ext uri="{FF2B5EF4-FFF2-40B4-BE49-F238E27FC236}">
                <a16:creationId xmlns:a16="http://schemas.microsoft.com/office/drawing/2014/main" id="{629B1323-1342-487E-BA15-E4928E09CC5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8" name="Picture 7" descr="C:\Users\Acer\Downloads\WhatsApp Image 2025-09-04 at 17.24.38 (3).jpeg">
            <a:extLst>
              <a:ext uri="{FF2B5EF4-FFF2-40B4-BE49-F238E27FC236}">
                <a16:creationId xmlns:a16="http://schemas.microsoft.com/office/drawing/2014/main" id="{D061F987-6649-470E-B396-2F11E984C349}"/>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1797205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013039-F08D-4ADC-9F98-351CD58CEF42}"/>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4" name="Slide Number Placeholder 4">
            <a:extLst>
              <a:ext uri="{FF2B5EF4-FFF2-40B4-BE49-F238E27FC236}">
                <a16:creationId xmlns:a16="http://schemas.microsoft.com/office/drawing/2014/main" id="{6C929D20-3754-C007-4095-C4500E45A4CB}"/>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ABD6E940-9079-4952-AE5F-A11F82EBD70C}" type="slidenum">
              <a:rPr lang="en-US" altLang="en-US">
                <a:solidFill>
                  <a:srgbClr val="95B3C2"/>
                </a:solidFill>
                <a:latin typeface="+mj-lt"/>
              </a:rPr>
              <a:pPr/>
              <a:t>25</a:t>
            </a:fld>
            <a:endParaRPr lang="en-US" altLang="en-US">
              <a:solidFill>
                <a:srgbClr val="95B3C2"/>
              </a:solidFill>
              <a:latin typeface="+mj-lt"/>
            </a:endParaRPr>
          </a:p>
        </p:txBody>
      </p:sp>
      <p:sp>
        <p:nvSpPr>
          <p:cNvPr id="24580" name="Text Box 4">
            <a:extLst>
              <a:ext uri="{FF2B5EF4-FFF2-40B4-BE49-F238E27FC236}">
                <a16:creationId xmlns:a16="http://schemas.microsoft.com/office/drawing/2014/main" id="{BA0A8EAA-A3A1-AC07-AE13-6FD146B89447}"/>
              </a:ext>
            </a:extLst>
          </p:cNvPr>
          <p:cNvSpPr txBox="1">
            <a:spLocks noChangeArrowheads="1"/>
          </p:cNvSpPr>
          <p:nvPr/>
        </p:nvSpPr>
        <p:spPr bwMode="auto">
          <a:xfrm>
            <a:off x="5920154" y="1028700"/>
            <a:ext cx="5838092" cy="44557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just">
              <a:lnSpc>
                <a:spcPct val="150000"/>
              </a:lnSpc>
              <a:spcBef>
                <a:spcPct val="50000"/>
              </a:spcBef>
              <a:buFontTx/>
              <a:buChar char="•"/>
            </a:pPr>
            <a:r>
              <a:rPr lang="en-US" altLang="en-US" sz="2800" dirty="0">
                <a:solidFill>
                  <a:srgbClr val="000066"/>
                </a:solidFill>
                <a:latin typeface="+mj-lt"/>
              </a:rPr>
              <a:t>पीड़िता के उलझाव के लिए जिम्मेदार घटकों की सावधानीपूर्वक जांच TEA और प्रक्रियाओं के चयन के लिए आधार प्रदान </a:t>
            </a:r>
            <a:r>
              <a:rPr lang="en-US" altLang="en-US" sz="2800" dirty="0" err="1">
                <a:solidFill>
                  <a:srgbClr val="000066"/>
                </a:solidFill>
                <a:latin typeface="+mj-lt"/>
              </a:rPr>
              <a:t>करती</a:t>
            </a:r>
            <a:r>
              <a:rPr lang="en-US" altLang="en-US" sz="2800" dirty="0">
                <a:solidFill>
                  <a:srgbClr val="000066"/>
                </a:solidFill>
                <a:latin typeface="+mj-lt"/>
              </a:rPr>
              <a:t> </a:t>
            </a:r>
            <a:r>
              <a:rPr lang="en-US" altLang="en-US" sz="2800" dirty="0" err="1">
                <a:solidFill>
                  <a:srgbClr val="000066"/>
                </a:solidFill>
                <a:latin typeface="+mj-lt"/>
              </a:rPr>
              <a:t>है</a:t>
            </a:r>
            <a:endParaRPr lang="en-US" altLang="en-US" sz="2400" dirty="0">
              <a:latin typeface="opensan(Headings)"/>
            </a:endParaRPr>
          </a:p>
          <a:p>
            <a:pPr algn="just">
              <a:lnSpc>
                <a:spcPct val="150000"/>
              </a:lnSpc>
              <a:spcBef>
                <a:spcPct val="50000"/>
              </a:spcBef>
              <a:buFontTx/>
              <a:buChar char="•"/>
            </a:pPr>
            <a:r>
              <a:rPr lang="en-US" altLang="en-US" sz="2400" dirty="0">
                <a:latin typeface="opensan(Headings)"/>
              </a:rPr>
              <a:t>निकासी को खोलना, या बस छत काटना, पीड़ितों को निकालने के लिए पर्याप्त स्थान खोल सकता है जो बैकबोर्ड पर अवरुद्ध हैं</a:t>
            </a:r>
          </a:p>
        </p:txBody>
      </p:sp>
      <p:sp>
        <p:nvSpPr>
          <p:cNvPr id="2" name="Rectangle 1">
            <a:extLst>
              <a:ext uri="{FF2B5EF4-FFF2-40B4-BE49-F238E27FC236}">
                <a16:creationId xmlns:a16="http://schemas.microsoft.com/office/drawing/2014/main" id="{9A3EB93F-EB93-42DC-881E-040C3ADC6364}"/>
              </a:ext>
            </a:extLst>
          </p:cNvPr>
          <p:cNvSpPr/>
          <p:nvPr/>
        </p:nvSpPr>
        <p:spPr>
          <a:xfrm>
            <a:off x="1172320" y="1899779"/>
            <a:ext cx="2872154" cy="1938992"/>
          </a:xfrm>
          <a:prstGeom prst="rect">
            <a:avLst/>
          </a:prstGeom>
        </p:spPr>
        <p:txBody>
          <a:bodyPr wrap="square">
            <a:spAutoFit/>
          </a:bodyPr>
          <a:lstStyle/>
          <a:p>
            <a:pPr lvl="0"/>
            <a:r>
              <a:rPr lang="en-US" sz="4000" b="1" dirty="0">
                <a:solidFill>
                  <a:srgbClr val="FFC000"/>
                </a:solidFill>
                <a:latin typeface="opensan(Headings)"/>
              </a:rPr>
              <a:t>खोज और निकालने के तरीके</a:t>
            </a:r>
            <a:endParaRPr lang="en-US" dirty="0">
              <a:solidFill>
                <a:prstClr val="black"/>
              </a:solidFill>
            </a:endParaRPr>
          </a:p>
        </p:txBody>
      </p:sp>
      <p:pic>
        <p:nvPicPr>
          <p:cNvPr id="6" name="Picture 5" descr="C:\Users\Acer\Downloads\WhatsApp Image 2025-09-04 at 17.24.38 (1).jpeg">
            <a:extLst>
              <a:ext uri="{FF2B5EF4-FFF2-40B4-BE49-F238E27FC236}">
                <a16:creationId xmlns:a16="http://schemas.microsoft.com/office/drawing/2014/main" id="{1F18876B-0E12-4001-8453-94567EB6755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9435B35F-F0B9-4B5B-B195-DA8BE45943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849848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8DEB772E-F7FC-476A-9896-8FD39FCCA0A6}"/>
              </a:ext>
            </a:extLst>
          </p:cNvPr>
          <p:cNvSpPr txBox="1"/>
          <p:nvPr/>
        </p:nvSpPr>
        <p:spPr>
          <a:xfrm>
            <a:off x="5662246" y="0"/>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15362" name="Rectangle 2">
            <a:extLst>
              <a:ext uri="{FF2B5EF4-FFF2-40B4-BE49-F238E27FC236}">
                <a16:creationId xmlns:a16="http://schemas.microsoft.com/office/drawing/2014/main" id="{4DBD76AE-3661-9F92-29A6-0467E6CE6880}"/>
              </a:ext>
            </a:extLst>
          </p:cNvPr>
          <p:cNvSpPr>
            <a:spLocks noGrp="1" noChangeArrowheads="1"/>
          </p:cNvSpPr>
          <p:nvPr>
            <p:ph type="title"/>
          </p:nvPr>
        </p:nvSpPr>
        <p:spPr>
          <a:xfrm>
            <a:off x="820619" y="1359870"/>
            <a:ext cx="3247291" cy="1277815"/>
          </a:xfrm>
          <a:solidFill>
            <a:schemeClr val="accent4">
              <a:lumMod val="60000"/>
              <a:lumOff val="40000"/>
            </a:schemeClr>
          </a:solidFill>
        </p:spPr>
        <p:txBody>
          <a:bodyPr>
            <a:normAutofit/>
          </a:bodyPr>
          <a:lstStyle/>
          <a:p>
            <a:pPr algn="ctr" eaLnBrk="1" fontAlgn="auto" hangingPunct="1">
              <a:spcAft>
                <a:spcPts val="0"/>
              </a:spcAft>
              <a:defRPr/>
            </a:pPr>
            <a:r>
              <a:rPr lang="en-US" sz="4000" b="1" dirty="0">
                <a:solidFill>
                  <a:srgbClr val="C00000"/>
                </a:solidFill>
                <a:latin typeface="opensan(Headings)"/>
              </a:rPr>
              <a:t>निकासी रणनीतियाँ</a:t>
            </a:r>
          </a:p>
        </p:txBody>
      </p:sp>
      <p:sp>
        <p:nvSpPr>
          <p:cNvPr id="15363" name="Rectangle 3">
            <a:extLst>
              <a:ext uri="{FF2B5EF4-FFF2-40B4-BE49-F238E27FC236}">
                <a16:creationId xmlns:a16="http://schemas.microsoft.com/office/drawing/2014/main" id="{6B4229CD-8904-0039-34C0-B8D6E35DE04E}"/>
              </a:ext>
            </a:extLst>
          </p:cNvPr>
          <p:cNvSpPr>
            <a:spLocks noGrp="1" noChangeArrowheads="1"/>
          </p:cNvSpPr>
          <p:nvPr>
            <p:ph idx="1"/>
          </p:nvPr>
        </p:nvSpPr>
        <p:spPr>
          <a:xfrm>
            <a:off x="5943598" y="1295400"/>
            <a:ext cx="5410201" cy="1905000"/>
          </a:xfrm>
        </p:spPr>
        <p:txBody>
          <a:bodyPr>
            <a:normAutofit/>
          </a:bodyPr>
          <a:lstStyle/>
          <a:p>
            <a:pPr marL="671457" indent="-571500">
              <a:lnSpc>
                <a:spcPct val="100000"/>
              </a:lnSpc>
              <a:spcBef>
                <a:spcPts val="729"/>
              </a:spcBef>
              <a:defRPr/>
            </a:pPr>
            <a:r>
              <a:rPr lang="en-US" sz="2400" dirty="0">
                <a:latin typeface="opensan(Headings)"/>
              </a:rPr>
              <a:t>एक बार जब खोज खत्म हो गई है और फंसी हुई पीड़िता का पता चला है, तो फिर पीड़िता के पास पहुँचने के तरीके पर निर्णय लेना आवश्यक है।</a:t>
            </a:r>
          </a:p>
        </p:txBody>
      </p:sp>
      <p:sp>
        <p:nvSpPr>
          <p:cNvPr id="9" name="Slide Number Placeholder 5">
            <a:extLst>
              <a:ext uri="{FF2B5EF4-FFF2-40B4-BE49-F238E27FC236}">
                <a16:creationId xmlns:a16="http://schemas.microsoft.com/office/drawing/2014/main" id="{E238E862-C292-710B-9D55-C443F176FDD2}"/>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A87E56F0-040A-419D-820B-E77129E3E87D}" type="slidenum">
              <a:rPr lang="en-US" altLang="en-US">
                <a:solidFill>
                  <a:srgbClr val="95B3C2"/>
                </a:solidFill>
                <a:latin typeface="+mj-lt"/>
              </a:rPr>
              <a:pPr/>
              <a:t>26</a:t>
            </a:fld>
            <a:endParaRPr lang="en-US" altLang="en-US">
              <a:solidFill>
                <a:srgbClr val="95B3C2"/>
              </a:solidFill>
              <a:latin typeface="+mj-lt"/>
            </a:endParaRPr>
          </a:p>
        </p:txBody>
      </p:sp>
      <p:pic>
        <p:nvPicPr>
          <p:cNvPr id="26629" name="Picture 6" descr="CRTN3966">
            <a:extLst>
              <a:ext uri="{FF2B5EF4-FFF2-40B4-BE49-F238E27FC236}">
                <a16:creationId xmlns:a16="http://schemas.microsoft.com/office/drawing/2014/main" id="{887AED36-D593-9E30-7CB9-A62A5B24FF0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83361" y="3978336"/>
            <a:ext cx="1455737" cy="1781175"/>
          </a:xfrm>
          <a:prstGeom prst="rect">
            <a:avLst/>
          </a:prstGeom>
          <a:noFill/>
          <a:ln w="38100">
            <a:solidFill>
              <a:schemeClr val="tx1"/>
            </a:solidFill>
            <a:miter lim="800000"/>
            <a:headEnd/>
            <a:tailEnd/>
          </a:ln>
          <a:extLst>
            <a:ext uri="{909E8E84-426E-40DD-AFC4-6F175D3DCCD1}">
              <a14:hiddenFill xmlns:a14="http://schemas.microsoft.com/office/drawing/2010/main">
                <a:solidFill>
                  <a:srgbClr val="FFFFFF"/>
                </a:solidFill>
              </a14:hiddenFill>
            </a:ext>
          </a:extLst>
        </p:spPr>
      </p:pic>
      <p:sp>
        <p:nvSpPr>
          <p:cNvPr id="26630" name="Line 7">
            <a:extLst>
              <a:ext uri="{FF2B5EF4-FFF2-40B4-BE49-F238E27FC236}">
                <a16:creationId xmlns:a16="http://schemas.microsoft.com/office/drawing/2014/main" id="{ED94F467-BDF5-4CF8-6E0D-FCA48E889E5B}"/>
              </a:ext>
            </a:extLst>
          </p:cNvPr>
          <p:cNvSpPr>
            <a:spLocks noChangeShapeType="1"/>
          </p:cNvSpPr>
          <p:nvPr/>
        </p:nvSpPr>
        <p:spPr bwMode="auto">
          <a:xfrm>
            <a:off x="7609617" y="3288323"/>
            <a:ext cx="1588" cy="609600"/>
          </a:xfrm>
          <a:prstGeom prst="line">
            <a:avLst/>
          </a:prstGeom>
          <a:noFill/>
          <a:ln w="76200">
            <a:solidFill>
              <a:schemeClr val="fo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latin typeface="+mj-lt"/>
            </a:endParaRPr>
          </a:p>
        </p:txBody>
      </p:sp>
      <p:sp>
        <p:nvSpPr>
          <p:cNvPr id="26631" name="Text Box 8">
            <a:extLst>
              <a:ext uri="{FF2B5EF4-FFF2-40B4-BE49-F238E27FC236}">
                <a16:creationId xmlns:a16="http://schemas.microsoft.com/office/drawing/2014/main" id="{C7CA721F-B838-D082-65B3-E1DF2305CA1F}"/>
              </a:ext>
            </a:extLst>
          </p:cNvPr>
          <p:cNvSpPr txBox="1">
            <a:spLocks noChangeArrowheads="1"/>
          </p:cNvSpPr>
          <p:nvPr/>
        </p:nvSpPr>
        <p:spPr bwMode="auto">
          <a:xfrm>
            <a:off x="8070241" y="3367088"/>
            <a:ext cx="3283558"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spcBef>
                <a:spcPct val="50000"/>
              </a:spcBef>
            </a:pPr>
            <a:r>
              <a:rPr lang="en-US" altLang="en-US" sz="2800" b="1" dirty="0">
                <a:latin typeface="+mj-lt"/>
              </a:rPr>
              <a:t>    </a:t>
            </a:r>
            <a:r>
              <a:rPr lang="en-US" altLang="en-US" sz="2800" b="1" dirty="0" err="1">
                <a:latin typeface="+mj-lt"/>
              </a:rPr>
              <a:t>वर्टिकल</a:t>
            </a:r>
            <a:r>
              <a:rPr lang="en-US" altLang="en-US" sz="2800" b="1" dirty="0">
                <a:latin typeface="+mj-lt"/>
              </a:rPr>
              <a:t> दृष्टिकोण</a:t>
            </a:r>
          </a:p>
        </p:txBody>
      </p:sp>
      <p:sp>
        <p:nvSpPr>
          <p:cNvPr id="26632" name="Line 13">
            <a:extLst>
              <a:ext uri="{FF2B5EF4-FFF2-40B4-BE49-F238E27FC236}">
                <a16:creationId xmlns:a16="http://schemas.microsoft.com/office/drawing/2014/main" id="{C8E46FCE-4197-DD1C-E535-E7659420E657}"/>
              </a:ext>
            </a:extLst>
          </p:cNvPr>
          <p:cNvSpPr>
            <a:spLocks noChangeShapeType="1"/>
          </p:cNvSpPr>
          <p:nvPr/>
        </p:nvSpPr>
        <p:spPr bwMode="auto">
          <a:xfrm flipH="1">
            <a:off x="8275944" y="5627077"/>
            <a:ext cx="1219200" cy="0"/>
          </a:xfrm>
          <a:prstGeom prst="line">
            <a:avLst/>
          </a:prstGeom>
          <a:noFill/>
          <a:ln w="762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IN">
              <a:latin typeface="+mj-lt"/>
            </a:endParaRPr>
          </a:p>
        </p:txBody>
      </p:sp>
      <p:sp>
        <p:nvSpPr>
          <p:cNvPr id="26633" name="Text Box 14">
            <a:extLst>
              <a:ext uri="{FF2B5EF4-FFF2-40B4-BE49-F238E27FC236}">
                <a16:creationId xmlns:a16="http://schemas.microsoft.com/office/drawing/2014/main" id="{DBADF356-CB86-9C1D-1C57-6E09B8CBE38D}"/>
              </a:ext>
            </a:extLst>
          </p:cNvPr>
          <p:cNvSpPr txBox="1">
            <a:spLocks noChangeArrowheads="1"/>
          </p:cNvSpPr>
          <p:nvPr/>
        </p:nvSpPr>
        <p:spPr bwMode="auto">
          <a:xfrm>
            <a:off x="8288210" y="4738688"/>
            <a:ext cx="3429001"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spcBef>
                <a:spcPct val="50000"/>
              </a:spcBef>
            </a:pPr>
            <a:r>
              <a:rPr lang="en-US" altLang="en-US" sz="2800" b="1" dirty="0">
                <a:latin typeface="+mj-lt"/>
              </a:rPr>
              <a:t>हॉरिजेंटल दृष्टिकोण</a:t>
            </a:r>
          </a:p>
        </p:txBody>
      </p:sp>
      <p:pic>
        <p:nvPicPr>
          <p:cNvPr id="11" name="Picture 10" descr="C:\Users\Acer\Downloads\WhatsApp Image 2025-09-04 at 17.24.38 (1).jpeg">
            <a:extLst>
              <a:ext uri="{FF2B5EF4-FFF2-40B4-BE49-F238E27FC236}">
                <a16:creationId xmlns:a16="http://schemas.microsoft.com/office/drawing/2014/main" id="{252BACF7-C1DC-4F0E-8ADC-97529D9C1A9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12" name="Picture 11" descr="C:\Users\Acer\Downloads\WhatsApp Image 2025-09-04 at 17.24.38 (3).jpeg">
            <a:extLst>
              <a:ext uri="{FF2B5EF4-FFF2-40B4-BE49-F238E27FC236}">
                <a16:creationId xmlns:a16="http://schemas.microsoft.com/office/drawing/2014/main" id="{D3B63A32-F293-45BB-804B-C10B377A2BF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8095025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5" name="Content Placeholder 4">
            <a:extLst>
              <a:ext uri="{FF2B5EF4-FFF2-40B4-BE49-F238E27FC236}">
                <a16:creationId xmlns:a16="http://schemas.microsoft.com/office/drawing/2014/main" id="{C412B524-BA21-8DF0-ACE7-9C7E44D4260F}"/>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a:fillRect/>
          </a:stretch>
        </p:blipFill>
        <p:spPr>
          <a:xfrm>
            <a:off x="82061" y="292955"/>
            <a:ext cx="12006243" cy="6323013"/>
          </a:xfrm>
        </p:spPr>
      </p:pic>
      <p:sp>
        <p:nvSpPr>
          <p:cNvPr id="4" name="Slide Number Placeholder 3">
            <a:extLst>
              <a:ext uri="{FF2B5EF4-FFF2-40B4-BE49-F238E27FC236}">
                <a16:creationId xmlns:a16="http://schemas.microsoft.com/office/drawing/2014/main" id="{CD52649B-2635-87B4-12D9-B788248F84C3}"/>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EA8C4828-C2CB-4D89-901F-06F07B2FB363}" type="slidenum">
              <a:rPr lang="en-US" altLang="en-US">
                <a:solidFill>
                  <a:srgbClr val="95B3C2"/>
                </a:solidFill>
              </a:rPr>
              <a:pPr/>
              <a:t>27</a:t>
            </a:fld>
            <a:endParaRPr lang="en-US" altLang="en-US">
              <a:solidFill>
                <a:srgbClr val="95B3C2"/>
              </a:solidFill>
            </a:endParaRPr>
          </a:p>
        </p:txBody>
      </p:sp>
      <p:sp>
        <p:nvSpPr>
          <p:cNvPr id="6" name="Down Arrow 5">
            <a:extLst>
              <a:ext uri="{FF2B5EF4-FFF2-40B4-BE49-F238E27FC236}">
                <a16:creationId xmlns:a16="http://schemas.microsoft.com/office/drawing/2014/main" id="{530AB564-76BE-6700-F4DD-AF38D6927DBC}"/>
              </a:ext>
            </a:extLst>
          </p:cNvPr>
          <p:cNvSpPr/>
          <p:nvPr/>
        </p:nvSpPr>
        <p:spPr>
          <a:xfrm>
            <a:off x="6134100" y="1676400"/>
            <a:ext cx="990600" cy="1020763"/>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ight Arrow 6">
            <a:extLst>
              <a:ext uri="{FF2B5EF4-FFF2-40B4-BE49-F238E27FC236}">
                <a16:creationId xmlns:a16="http://schemas.microsoft.com/office/drawing/2014/main" id="{D4F3FC2E-7720-E667-BEB4-F384645E711F}"/>
              </a:ext>
            </a:extLst>
          </p:cNvPr>
          <p:cNvSpPr/>
          <p:nvPr/>
        </p:nvSpPr>
        <p:spPr>
          <a:xfrm>
            <a:off x="7543800" y="3619500"/>
            <a:ext cx="977900" cy="484188"/>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Notched Right Arrow 7">
            <a:extLst>
              <a:ext uri="{FF2B5EF4-FFF2-40B4-BE49-F238E27FC236}">
                <a16:creationId xmlns:a16="http://schemas.microsoft.com/office/drawing/2014/main" id="{7619D290-33DD-71C2-2D5D-399A2616E0F7}"/>
              </a:ext>
            </a:extLst>
          </p:cNvPr>
          <p:cNvSpPr/>
          <p:nvPr/>
        </p:nvSpPr>
        <p:spPr>
          <a:xfrm>
            <a:off x="4221163" y="3619500"/>
            <a:ext cx="979487" cy="484188"/>
          </a:xfrm>
          <a:prstGeom prst="notched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ight Arrow 8">
            <a:extLst>
              <a:ext uri="{FF2B5EF4-FFF2-40B4-BE49-F238E27FC236}">
                <a16:creationId xmlns:a16="http://schemas.microsoft.com/office/drawing/2014/main" id="{8E50FC98-317A-01E3-A5DF-54DDA0B7BA91}"/>
              </a:ext>
            </a:extLst>
          </p:cNvPr>
          <p:cNvSpPr/>
          <p:nvPr/>
        </p:nvSpPr>
        <p:spPr>
          <a:xfrm rot="16200000">
            <a:off x="6397625" y="5165725"/>
            <a:ext cx="977900" cy="85725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Right Arrow 9">
            <a:extLst>
              <a:ext uri="{FF2B5EF4-FFF2-40B4-BE49-F238E27FC236}">
                <a16:creationId xmlns:a16="http://schemas.microsoft.com/office/drawing/2014/main" id="{58ACD214-3189-75C8-ADEA-B6871609A285}"/>
              </a:ext>
            </a:extLst>
          </p:cNvPr>
          <p:cNvSpPr/>
          <p:nvPr/>
        </p:nvSpPr>
        <p:spPr>
          <a:xfrm rot="10800000">
            <a:off x="10372725" y="3433763"/>
            <a:ext cx="977900" cy="48895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val="191876262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additive="base">
                                        <p:cTn id="14" dur="500" fill="hold"/>
                                        <p:tgtEl>
                                          <p:spTgt spid="8"/>
                                        </p:tgtEl>
                                        <p:attrNameLst>
                                          <p:attrName>ppt_x</p:attrName>
                                        </p:attrNameLst>
                                      </p:cBhvr>
                                      <p:tavLst>
                                        <p:tav tm="0">
                                          <p:val>
                                            <p:strVal val="#ppt_x"/>
                                          </p:val>
                                        </p:tav>
                                        <p:tav tm="100000">
                                          <p:val>
                                            <p:strVal val="#ppt_x"/>
                                          </p:val>
                                        </p:tav>
                                      </p:tavLst>
                                    </p:anim>
                                    <p:anim calcmode="lin" valueType="num">
                                      <p:cBhvr additive="base">
                                        <p:cTn id="1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34D85C90-1DF3-4E5C-8787-F6A9D4F9195E}"/>
              </a:ext>
            </a:extLst>
          </p:cNvPr>
          <p:cNvSpPr txBox="1"/>
          <p:nvPr/>
        </p:nvSpPr>
        <p:spPr>
          <a:xfrm>
            <a:off x="5679831" y="0"/>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17410" name="Rectangle 2">
            <a:extLst>
              <a:ext uri="{FF2B5EF4-FFF2-40B4-BE49-F238E27FC236}">
                <a16:creationId xmlns:a16="http://schemas.microsoft.com/office/drawing/2014/main" id="{39080FD8-A65A-E5FE-AB84-513941CE6710}"/>
              </a:ext>
            </a:extLst>
          </p:cNvPr>
          <p:cNvSpPr>
            <a:spLocks noGrp="1" noChangeArrowheads="1"/>
          </p:cNvSpPr>
          <p:nvPr>
            <p:ph type="title"/>
          </p:nvPr>
        </p:nvSpPr>
        <p:spPr>
          <a:xfrm>
            <a:off x="6051183" y="2080847"/>
            <a:ext cx="2520950" cy="914400"/>
          </a:xfrm>
          <a:extLst>
            <a:ext uri="{91240B29-F687-4F45-9708-019B960494DF}">
              <a14:hiddenLine xmlns:a14="http://schemas.microsoft.com/office/drawing/2010/main" w="9525">
                <a:solidFill>
                  <a:schemeClr val="folHlink"/>
                </a:solidFill>
                <a:miter lim="800000"/>
                <a:headEnd/>
                <a:tailEnd/>
              </a14:hiddenLine>
            </a:ext>
          </a:extLst>
        </p:spPr>
        <p:txBody>
          <a:bodyPr>
            <a:normAutofit/>
          </a:bodyPr>
          <a:lstStyle/>
          <a:p>
            <a:pPr eaLnBrk="1" fontAlgn="auto" hangingPunct="1">
              <a:spcAft>
                <a:spcPts val="0"/>
              </a:spcAft>
              <a:defRPr/>
            </a:pPr>
            <a:r>
              <a:rPr lang="en-US" sz="2400" dirty="0">
                <a:solidFill>
                  <a:schemeClr val="hlink"/>
                </a:solidFill>
                <a:latin typeface="opensan(Headings)"/>
              </a:rPr>
              <a:t>वर्टिकल दृष्टिकोण</a:t>
            </a:r>
            <a:br>
              <a:rPr lang="en-US" sz="2400" dirty="0">
                <a:solidFill>
                  <a:schemeClr val="hlink"/>
                </a:solidFill>
                <a:latin typeface="opensan(Headings)"/>
              </a:rPr>
            </a:br>
            <a:endParaRPr lang="en-US" sz="2400" dirty="0">
              <a:solidFill>
                <a:schemeClr val="hlink"/>
              </a:solidFill>
              <a:latin typeface="opensan(Headings)"/>
            </a:endParaRPr>
          </a:p>
        </p:txBody>
      </p:sp>
      <p:sp>
        <p:nvSpPr>
          <p:cNvPr id="17411" name="Rectangle 3">
            <a:extLst>
              <a:ext uri="{FF2B5EF4-FFF2-40B4-BE49-F238E27FC236}">
                <a16:creationId xmlns:a16="http://schemas.microsoft.com/office/drawing/2014/main" id="{2413C8AB-1105-8833-7C1A-2B7F95315522}"/>
              </a:ext>
            </a:extLst>
          </p:cNvPr>
          <p:cNvSpPr>
            <a:spLocks noGrp="1" noChangeArrowheads="1"/>
          </p:cNvSpPr>
          <p:nvPr>
            <p:ph idx="1"/>
          </p:nvPr>
        </p:nvSpPr>
        <p:spPr>
          <a:xfrm>
            <a:off x="5816722" y="3671888"/>
            <a:ext cx="2793877" cy="2133600"/>
          </a:xfrm>
        </p:spPr>
        <p:txBody>
          <a:bodyPr>
            <a:normAutofit/>
          </a:bodyPr>
          <a:lstStyle/>
          <a:p>
            <a:pPr marL="444254" indent="-344297" eaLnBrk="1" fontAlgn="auto" hangingPunct="1">
              <a:lnSpc>
                <a:spcPct val="110000"/>
              </a:lnSpc>
              <a:spcBef>
                <a:spcPts val="729"/>
              </a:spcBef>
              <a:spcAft>
                <a:spcPts val="0"/>
              </a:spcAft>
              <a:buFont typeface="Wingdings" panose="05000000000000000000" pitchFamily="2" charset="2"/>
              <a:buNone/>
              <a:defRPr/>
            </a:pPr>
            <a:r>
              <a:rPr lang="en-US" sz="3600" dirty="0">
                <a:solidFill>
                  <a:srgbClr val="000066"/>
                </a:solidFill>
                <a:latin typeface="opensan(Headings)"/>
              </a:rPr>
              <a:t>   </a:t>
            </a:r>
            <a:r>
              <a:rPr lang="en-US" sz="2400" dirty="0" err="1">
                <a:solidFill>
                  <a:srgbClr val="000066"/>
                </a:solidFill>
                <a:latin typeface="opensan(Headings)"/>
              </a:rPr>
              <a:t>पीड़िता</a:t>
            </a:r>
            <a:r>
              <a:rPr lang="en-US" sz="2400" dirty="0">
                <a:solidFill>
                  <a:srgbClr val="000066"/>
                </a:solidFill>
                <a:latin typeface="opensan(Headings)"/>
              </a:rPr>
              <a:t> में पहुंच ऊपर या नीचे से बनाई जाती है।</a:t>
            </a:r>
          </a:p>
        </p:txBody>
      </p:sp>
      <p:sp>
        <p:nvSpPr>
          <p:cNvPr id="9" name="Slide Number Placeholder 5">
            <a:extLst>
              <a:ext uri="{FF2B5EF4-FFF2-40B4-BE49-F238E27FC236}">
                <a16:creationId xmlns:a16="http://schemas.microsoft.com/office/drawing/2014/main" id="{8EB61674-CD9D-8DB4-1B56-FF6C51C65F1B}"/>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FA753614-A269-401A-A559-88BD742D7ECE}" type="slidenum">
              <a:rPr lang="en-US" altLang="en-US">
                <a:solidFill>
                  <a:srgbClr val="95B3C2"/>
                </a:solidFill>
                <a:latin typeface="opensan(Headings)"/>
              </a:rPr>
              <a:pPr/>
              <a:t>28</a:t>
            </a:fld>
            <a:endParaRPr lang="en-US" altLang="en-US">
              <a:solidFill>
                <a:srgbClr val="95B3C2"/>
              </a:solidFill>
              <a:latin typeface="opensan(Headings)"/>
            </a:endParaRPr>
          </a:p>
        </p:txBody>
      </p:sp>
      <p:sp>
        <p:nvSpPr>
          <p:cNvPr id="29701" name="Rectangle 4">
            <a:extLst>
              <a:ext uri="{FF2B5EF4-FFF2-40B4-BE49-F238E27FC236}">
                <a16:creationId xmlns:a16="http://schemas.microsoft.com/office/drawing/2014/main" id="{293CAB1A-1A87-EE77-D1CF-96EC520910AB}"/>
              </a:ext>
            </a:extLst>
          </p:cNvPr>
          <p:cNvSpPr>
            <a:spLocks noChangeArrowheads="1"/>
          </p:cNvSpPr>
          <p:nvPr/>
        </p:nvSpPr>
        <p:spPr bwMode="auto">
          <a:xfrm>
            <a:off x="9601199" y="2080847"/>
            <a:ext cx="1899137" cy="914400"/>
          </a:xfrm>
          <a:prstGeom prst="rect">
            <a:avLst/>
          </a:prstGeom>
          <a:noFill/>
          <a:ln>
            <a:noFill/>
          </a:ln>
          <a:effectLst/>
          <a:extLst>
            <a:ext uri="{909E8E84-426E-40DD-AFC4-6F175D3DCCD1}">
              <a14:hiddenFill xmlns:a14="http://schemas.microsoft.com/office/drawing/2010/main">
                <a:solidFill>
                  <a:schemeClr val="hlink"/>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r"/>
            <a:r>
              <a:rPr lang="en-US" altLang="en-US" sz="2400" dirty="0">
                <a:solidFill>
                  <a:schemeClr val="hlink"/>
                </a:solidFill>
                <a:latin typeface="opensan(Headings)"/>
              </a:rPr>
              <a:t>हॉरिजेंटल</a:t>
            </a:r>
          </a:p>
          <a:p>
            <a:pPr algn="r"/>
            <a:r>
              <a:rPr lang="en-US" altLang="en-US" sz="2400" dirty="0">
                <a:solidFill>
                  <a:schemeClr val="hlink"/>
                </a:solidFill>
                <a:latin typeface="opensan(Headings)"/>
              </a:rPr>
              <a:t>दृष्टिकोण</a:t>
            </a:r>
          </a:p>
        </p:txBody>
      </p:sp>
      <p:sp>
        <p:nvSpPr>
          <p:cNvPr id="29702" name="Rectangle 5">
            <a:extLst>
              <a:ext uri="{FF2B5EF4-FFF2-40B4-BE49-F238E27FC236}">
                <a16:creationId xmlns:a16="http://schemas.microsoft.com/office/drawing/2014/main" id="{1A603374-D2F1-59E3-A199-F5C3A457BD9B}"/>
              </a:ext>
            </a:extLst>
          </p:cNvPr>
          <p:cNvSpPr>
            <a:spLocks noChangeArrowheads="1"/>
          </p:cNvSpPr>
          <p:nvPr/>
        </p:nvSpPr>
        <p:spPr bwMode="auto">
          <a:xfrm>
            <a:off x="9870833" y="3862754"/>
            <a:ext cx="2082593" cy="23856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just"/>
            <a:r>
              <a:rPr lang="en-US" altLang="en-US" sz="2400" dirty="0">
                <a:solidFill>
                  <a:srgbClr val="000066"/>
                </a:solidFill>
                <a:latin typeface="opensan(Headings)"/>
              </a:rPr>
              <a:t>पीड़िता में पहुंच दोनों किनारों से बनाई जाती है।</a:t>
            </a:r>
          </a:p>
        </p:txBody>
      </p:sp>
      <p:sp>
        <p:nvSpPr>
          <p:cNvPr id="29703" name="Line 6">
            <a:extLst>
              <a:ext uri="{FF2B5EF4-FFF2-40B4-BE49-F238E27FC236}">
                <a16:creationId xmlns:a16="http://schemas.microsoft.com/office/drawing/2014/main" id="{166EA287-38BE-2E3C-7BF5-8CF41A7E3BD2}"/>
              </a:ext>
            </a:extLst>
          </p:cNvPr>
          <p:cNvSpPr>
            <a:spLocks noChangeShapeType="1"/>
          </p:cNvSpPr>
          <p:nvPr/>
        </p:nvSpPr>
        <p:spPr bwMode="auto">
          <a:xfrm>
            <a:off x="6564923" y="3091596"/>
            <a:ext cx="0" cy="457200"/>
          </a:xfrm>
          <a:prstGeom prst="line">
            <a:avLst/>
          </a:prstGeom>
          <a:noFill/>
          <a:ln w="5715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latin typeface="opensan(Headings)"/>
            </a:endParaRPr>
          </a:p>
        </p:txBody>
      </p:sp>
      <p:sp>
        <p:nvSpPr>
          <p:cNvPr id="29704" name="Line 7">
            <a:extLst>
              <a:ext uri="{FF2B5EF4-FFF2-40B4-BE49-F238E27FC236}">
                <a16:creationId xmlns:a16="http://schemas.microsoft.com/office/drawing/2014/main" id="{17E7F3AE-02E8-8C33-25CD-12722F022AFA}"/>
              </a:ext>
            </a:extLst>
          </p:cNvPr>
          <p:cNvSpPr>
            <a:spLocks noChangeShapeType="1"/>
          </p:cNvSpPr>
          <p:nvPr/>
        </p:nvSpPr>
        <p:spPr bwMode="auto">
          <a:xfrm>
            <a:off x="10673862" y="3214688"/>
            <a:ext cx="0" cy="457200"/>
          </a:xfrm>
          <a:prstGeom prst="line">
            <a:avLst/>
          </a:prstGeom>
          <a:noFill/>
          <a:ln w="57150">
            <a:solidFill>
              <a:srgbClr val="8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IN">
              <a:latin typeface="opensan(Headings)"/>
            </a:endParaRPr>
          </a:p>
        </p:txBody>
      </p:sp>
      <p:sp>
        <p:nvSpPr>
          <p:cNvPr id="17417" name="Rectangle 8">
            <a:extLst>
              <a:ext uri="{FF2B5EF4-FFF2-40B4-BE49-F238E27FC236}">
                <a16:creationId xmlns:a16="http://schemas.microsoft.com/office/drawing/2014/main" id="{1C6F0F27-496B-C1DA-D84C-363D36090A0B}"/>
              </a:ext>
            </a:extLst>
          </p:cNvPr>
          <p:cNvSpPr>
            <a:spLocks noChangeArrowheads="1"/>
          </p:cNvSpPr>
          <p:nvPr/>
        </p:nvSpPr>
        <p:spPr bwMode="auto">
          <a:xfrm>
            <a:off x="1266095" y="1899135"/>
            <a:ext cx="2672861" cy="1371599"/>
          </a:xfrm>
          <a:prstGeom prst="rect">
            <a:avLst/>
          </a:prstGeom>
          <a:solidFill>
            <a:schemeClr val="accent4">
              <a:lumMod val="60000"/>
              <a:lumOff val="40000"/>
            </a:schemeClr>
          </a:solidFill>
          <a:ln>
            <a:noFill/>
          </a:ln>
          <a:effectLst/>
        </p:spPr>
        <p:txBody>
          <a:bodyPr anchor="b"/>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pPr algn="ctr" eaLnBrk="1" hangingPunct="1">
              <a:defRPr/>
            </a:pPr>
            <a:r>
              <a:rPr lang="en-US" sz="3600" b="1" dirty="0">
                <a:solidFill>
                  <a:srgbClr val="C00000"/>
                </a:solidFill>
                <a:latin typeface="opensan(Headings)"/>
              </a:rPr>
              <a:t>दृष्टिकोण रणनीतियाँ...</a:t>
            </a:r>
          </a:p>
        </p:txBody>
      </p:sp>
      <p:pic>
        <p:nvPicPr>
          <p:cNvPr id="12" name="Picture 11" descr="C:\Users\Acer\Downloads\WhatsApp Image 2025-09-04 at 17.24.38 (1).jpeg">
            <a:extLst>
              <a:ext uri="{FF2B5EF4-FFF2-40B4-BE49-F238E27FC236}">
                <a16:creationId xmlns:a16="http://schemas.microsoft.com/office/drawing/2014/main" id="{7835DB34-473C-4DF2-8268-0578384CB7F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13" name="Picture 12" descr="C:\Users\Acer\Downloads\WhatsApp Image 2025-09-04 at 17.24.38 (3).jpeg">
            <a:extLst>
              <a:ext uri="{FF2B5EF4-FFF2-40B4-BE49-F238E27FC236}">
                <a16:creationId xmlns:a16="http://schemas.microsoft.com/office/drawing/2014/main" id="{DADCB134-2A24-4AE4-A583-0F96725EDD2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798098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E1A1A65-B465-41E8-9F3D-40B486FDAE4C}"/>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19458" name="Rectangle 2">
            <a:extLst>
              <a:ext uri="{FF2B5EF4-FFF2-40B4-BE49-F238E27FC236}">
                <a16:creationId xmlns:a16="http://schemas.microsoft.com/office/drawing/2014/main" id="{DEB216A5-ED76-A289-6FDB-415F2B08ECD0}"/>
              </a:ext>
            </a:extLst>
          </p:cNvPr>
          <p:cNvSpPr>
            <a:spLocks noGrp="1" noChangeArrowheads="1"/>
          </p:cNvSpPr>
          <p:nvPr>
            <p:ph type="title"/>
          </p:nvPr>
        </p:nvSpPr>
        <p:spPr>
          <a:xfrm>
            <a:off x="1324708" y="1817913"/>
            <a:ext cx="3411415" cy="2086708"/>
          </a:xfrm>
          <a:solidFill>
            <a:schemeClr val="accent4">
              <a:lumMod val="60000"/>
              <a:lumOff val="40000"/>
            </a:schemeClr>
          </a:solidFill>
        </p:spPr>
        <p:txBody>
          <a:bodyPr>
            <a:normAutofit/>
          </a:bodyPr>
          <a:lstStyle/>
          <a:p>
            <a:pPr eaLnBrk="1" fontAlgn="auto" hangingPunct="1">
              <a:lnSpc>
                <a:spcPct val="100000"/>
              </a:lnSpc>
              <a:spcAft>
                <a:spcPts val="0"/>
              </a:spcAft>
              <a:defRPr/>
            </a:pPr>
            <a:r>
              <a:rPr lang="en-US" sz="4000" b="1" dirty="0">
                <a:solidFill>
                  <a:srgbClr val="C00000"/>
                </a:solidFill>
                <a:latin typeface="opensan(Headings)"/>
              </a:rPr>
              <a:t>पहुँच की परिस्थितियों का मूल्यांकन करना</a:t>
            </a:r>
          </a:p>
        </p:txBody>
      </p:sp>
      <p:sp>
        <p:nvSpPr>
          <p:cNvPr id="19459" name="Rectangle 3">
            <a:extLst>
              <a:ext uri="{FF2B5EF4-FFF2-40B4-BE49-F238E27FC236}">
                <a16:creationId xmlns:a16="http://schemas.microsoft.com/office/drawing/2014/main" id="{84AD78AA-03AB-6624-4D9E-6497EC8F437E}"/>
              </a:ext>
            </a:extLst>
          </p:cNvPr>
          <p:cNvSpPr>
            <a:spLocks noGrp="1" noChangeArrowheads="1"/>
          </p:cNvSpPr>
          <p:nvPr>
            <p:ph idx="1"/>
          </p:nvPr>
        </p:nvSpPr>
        <p:spPr>
          <a:xfrm>
            <a:off x="6096000" y="1295399"/>
            <a:ext cx="5908430" cy="4912701"/>
          </a:xfrm>
        </p:spPr>
        <p:txBody>
          <a:bodyPr>
            <a:normAutofit fontScale="92500" lnSpcReduction="10000"/>
          </a:bodyPr>
          <a:lstStyle/>
          <a:p>
            <a:pPr marL="444254" indent="-344297" eaLnBrk="1" fontAlgn="auto" hangingPunct="1">
              <a:lnSpc>
                <a:spcPct val="150000"/>
              </a:lnSpc>
              <a:spcBef>
                <a:spcPts val="729"/>
              </a:spcBef>
              <a:spcAft>
                <a:spcPts val="0"/>
              </a:spcAft>
              <a:buFont typeface="Wingdings" panose="05000000000000000000" pitchFamily="2" charset="2"/>
              <a:buNone/>
              <a:defRPr/>
            </a:pPr>
            <a:r>
              <a:rPr lang="en-US" sz="3926" dirty="0">
                <a:solidFill>
                  <a:srgbClr val="000066"/>
                </a:solidFill>
                <a:latin typeface="+mj-lt"/>
              </a:rPr>
              <a:t>निम्नलिखित कदम उठाने चाहिए:</a:t>
            </a:r>
          </a:p>
          <a:p>
            <a:pPr marL="444254" indent="-344297" eaLnBrk="1" fontAlgn="auto" hangingPunct="1">
              <a:lnSpc>
                <a:spcPct val="150000"/>
              </a:lnSpc>
              <a:spcBef>
                <a:spcPts val="729"/>
              </a:spcBef>
              <a:spcAft>
                <a:spcPts val="0"/>
              </a:spcAft>
              <a:buFont typeface="Wingdings 2"/>
              <a:buChar char=""/>
              <a:defRPr/>
            </a:pPr>
            <a:r>
              <a:rPr lang="en-US" sz="2400" dirty="0">
                <a:latin typeface="opensan(Headings)"/>
              </a:rPr>
              <a:t>किसी भी खतरों की उपस्थिति सुनिश्चित करें</a:t>
            </a:r>
          </a:p>
          <a:p>
            <a:pPr marL="444254" indent="-344297" eaLnBrk="1" fontAlgn="auto" hangingPunct="1">
              <a:lnSpc>
                <a:spcPct val="150000"/>
              </a:lnSpc>
              <a:spcBef>
                <a:spcPts val="729"/>
              </a:spcBef>
              <a:spcAft>
                <a:spcPts val="0"/>
              </a:spcAft>
              <a:buFont typeface="Wingdings 2"/>
              <a:buChar char=""/>
              <a:defRPr/>
            </a:pPr>
            <a:r>
              <a:rPr lang="en-US" sz="2400" dirty="0">
                <a:latin typeface="opensan(Headings)"/>
              </a:rPr>
              <a:t>पीड़ित के स्थल की ओर बढ़ें</a:t>
            </a:r>
          </a:p>
          <a:p>
            <a:pPr marL="444254" indent="-344297" eaLnBrk="1" fontAlgn="auto" hangingPunct="1">
              <a:lnSpc>
                <a:spcPct val="150000"/>
              </a:lnSpc>
              <a:spcBef>
                <a:spcPts val="729"/>
              </a:spcBef>
              <a:spcAft>
                <a:spcPts val="0"/>
              </a:spcAft>
              <a:buFont typeface="Wingdings 2"/>
              <a:buChar char=""/>
              <a:defRPr/>
            </a:pPr>
            <a:r>
              <a:rPr lang="en-US" sz="2400" dirty="0">
                <a:latin typeface="opensan(Headings)"/>
              </a:rPr>
              <a:t>यदि कोई हो तो खतरों को कम करें</a:t>
            </a:r>
          </a:p>
          <a:p>
            <a:pPr marL="444254" indent="-344297" eaLnBrk="1" fontAlgn="auto" hangingPunct="1">
              <a:lnSpc>
                <a:spcPct val="150000"/>
              </a:lnSpc>
              <a:spcBef>
                <a:spcPts val="729"/>
              </a:spcBef>
              <a:spcAft>
                <a:spcPts val="0"/>
              </a:spcAft>
              <a:buFont typeface="Wingdings 2"/>
              <a:buChar char=""/>
              <a:defRPr/>
            </a:pPr>
            <a:r>
              <a:rPr lang="en-US" sz="2400" dirty="0">
                <a:latin typeface="opensan(Headings)"/>
              </a:rPr>
              <a:t>सुरक्षा क्षेत्र और बचने के रास्तों की स्थापना करें</a:t>
            </a:r>
          </a:p>
          <a:p>
            <a:pPr marL="444254" indent="-344297" eaLnBrk="1" fontAlgn="auto" hangingPunct="1">
              <a:lnSpc>
                <a:spcPct val="150000"/>
              </a:lnSpc>
              <a:spcBef>
                <a:spcPts val="729"/>
              </a:spcBef>
              <a:spcAft>
                <a:spcPts val="0"/>
              </a:spcAft>
              <a:buFont typeface="Wingdings 2"/>
              <a:buChar char=""/>
              <a:defRPr/>
            </a:pPr>
            <a:r>
              <a:rPr lang="en-US" sz="2400" dirty="0">
                <a:latin typeface="opensan(Headings)"/>
              </a:rPr>
              <a:t>अपने पहुंच क्षेत्र को सुरक्षित करें और मलबे को निकालें</a:t>
            </a:r>
          </a:p>
        </p:txBody>
      </p:sp>
      <p:sp>
        <p:nvSpPr>
          <p:cNvPr id="4" name="Slide Number Placeholder 5">
            <a:extLst>
              <a:ext uri="{FF2B5EF4-FFF2-40B4-BE49-F238E27FC236}">
                <a16:creationId xmlns:a16="http://schemas.microsoft.com/office/drawing/2014/main" id="{18ED0BA4-488E-A714-3BB1-C89156B9F9E9}"/>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569399FA-88A6-4BCA-A8EC-4972C57D5613}" type="slidenum">
              <a:rPr lang="en-US" altLang="en-US">
                <a:solidFill>
                  <a:srgbClr val="95B3C2"/>
                </a:solidFill>
                <a:latin typeface="+mj-lt"/>
              </a:rPr>
              <a:pPr/>
              <a:t>29</a:t>
            </a:fld>
            <a:endParaRPr lang="en-US" altLang="en-US">
              <a:solidFill>
                <a:srgbClr val="95B3C2"/>
              </a:solidFill>
              <a:latin typeface="+mj-lt"/>
            </a:endParaRPr>
          </a:p>
        </p:txBody>
      </p:sp>
      <p:pic>
        <p:nvPicPr>
          <p:cNvPr id="6" name="Picture 5" descr="C:\Users\Acer\Downloads\WhatsApp Image 2025-09-04 at 17.24.38 (1).jpeg">
            <a:extLst>
              <a:ext uri="{FF2B5EF4-FFF2-40B4-BE49-F238E27FC236}">
                <a16:creationId xmlns:a16="http://schemas.microsoft.com/office/drawing/2014/main" id="{56885BE7-0525-4241-ABFA-1A0A5012B2F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69818DC8-C162-4BA1-93EE-726785EFBA64}"/>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220906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AF2E94E-6D69-4E9F-8A38-9398884DDF4C}"/>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8C444EFB-3263-703F-A23E-10BCA2D05B52}"/>
              </a:ext>
            </a:extLst>
          </p:cNvPr>
          <p:cNvSpPr>
            <a:spLocks noGrp="1"/>
          </p:cNvSpPr>
          <p:nvPr>
            <p:ph type="title"/>
          </p:nvPr>
        </p:nvSpPr>
        <p:spPr>
          <a:xfrm>
            <a:off x="849923" y="1537435"/>
            <a:ext cx="4366844" cy="1325563"/>
          </a:xfrm>
        </p:spPr>
        <p:txBody>
          <a:bodyPr>
            <a:normAutofit/>
          </a:bodyPr>
          <a:lstStyle/>
          <a:p>
            <a:r>
              <a:rPr lang="en-US" sz="4000" b="1" dirty="0">
                <a:solidFill>
                  <a:srgbClr val="FFC000"/>
                </a:solidFill>
                <a:latin typeface="opensan(Headings)"/>
              </a:rPr>
              <a:t>INTRODUCTION (</a:t>
            </a:r>
            <a:r>
              <a:rPr lang="hi-IN" sz="4000" b="1" dirty="0">
                <a:solidFill>
                  <a:srgbClr val="FFC000"/>
                </a:solidFill>
                <a:latin typeface="opensan(Headings)"/>
              </a:rPr>
              <a:t>परिचय)</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699BCDED-0F91-C1B3-72BF-F3B9FDFDC93E}"/>
              </a:ext>
            </a:extLst>
          </p:cNvPr>
          <p:cNvSpPr>
            <a:spLocks noGrp="1"/>
          </p:cNvSpPr>
          <p:nvPr>
            <p:ph idx="1"/>
          </p:nvPr>
        </p:nvSpPr>
        <p:spPr>
          <a:xfrm>
            <a:off x="5955322" y="1148862"/>
            <a:ext cx="5545016" cy="5028101"/>
          </a:xfrm>
        </p:spPr>
        <p:txBody>
          <a:bodyPr>
            <a:normAutofit/>
          </a:bodyPr>
          <a:lstStyle/>
          <a:p>
            <a:pPr algn="just">
              <a:lnSpc>
                <a:spcPct val="150000"/>
              </a:lnSpc>
            </a:pPr>
            <a:r>
              <a:rPr lang="hi-IN" sz="2400" dirty="0"/>
              <a:t>रेलवे आपदा एक गंभीर ट्रेन दुर्घटना या कोई बड़ा अप्रिय हादसा है, जो प्राकृतिक या मानवजनित कारणों से होता है। इसमें बड़ी संख्या में लोगों की मृत्यु, गंभीर चोटें, और यातायात बाधित हो सकता है। ऐसे समय में बड़े पैमाने पर सरकारी/गैर-सरकारी और निजी संगठनों से मदद की आवश्यकता पड़ती है।</a:t>
            </a:r>
            <a:endParaRPr lang="en-IN" sz="2800" dirty="0">
              <a:solidFill>
                <a:srgbClr val="00B050"/>
              </a:solidFill>
              <a:latin typeface="openASN"/>
            </a:endParaRPr>
          </a:p>
        </p:txBody>
      </p:sp>
      <p:pic>
        <p:nvPicPr>
          <p:cNvPr id="5" name="Picture 4" descr="C:\Users\Acer\Downloads\WhatsApp Image 2025-09-04 at 17.24.38 (1).jpeg">
            <a:extLst>
              <a:ext uri="{FF2B5EF4-FFF2-40B4-BE49-F238E27FC236}">
                <a16:creationId xmlns:a16="http://schemas.microsoft.com/office/drawing/2014/main" id="{C0336701-20DD-4B62-975A-F8984D0A91A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35F6F5D8-76CF-4FE8-A787-BB0BCA4C6EC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5520775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14BC6ED-B09E-4928-9C52-EA62BBD2437C}"/>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1506" name="Rectangle 2">
            <a:extLst>
              <a:ext uri="{FF2B5EF4-FFF2-40B4-BE49-F238E27FC236}">
                <a16:creationId xmlns:a16="http://schemas.microsoft.com/office/drawing/2014/main" id="{F1C041EC-8945-3CAA-8AA9-304D8F9ACBBB}"/>
              </a:ext>
            </a:extLst>
          </p:cNvPr>
          <p:cNvSpPr>
            <a:spLocks noGrp="1" noChangeArrowheads="1"/>
          </p:cNvSpPr>
          <p:nvPr>
            <p:ph type="title"/>
          </p:nvPr>
        </p:nvSpPr>
        <p:spPr>
          <a:xfrm>
            <a:off x="410312" y="2074981"/>
            <a:ext cx="4607165" cy="2086704"/>
          </a:xfrm>
          <a:solidFill>
            <a:schemeClr val="accent4">
              <a:lumMod val="60000"/>
              <a:lumOff val="40000"/>
            </a:schemeClr>
          </a:solidFill>
        </p:spPr>
        <p:txBody>
          <a:bodyPr>
            <a:normAutofit/>
          </a:bodyPr>
          <a:lstStyle/>
          <a:p>
            <a:pPr>
              <a:defRPr/>
            </a:pPr>
            <a:r>
              <a:rPr lang="hi-IN" sz="4000" b="1" dirty="0">
                <a:solidFill>
                  <a:srgbClr val="C00000"/>
                </a:solidFill>
                <a:latin typeface="opensan(Headings)"/>
              </a:rPr>
              <a:t>सामग्रियों को काटने और भेदन करने की प्रक्रियाएँ</a:t>
            </a:r>
            <a:endParaRPr lang="en-US" sz="4800" b="1" dirty="0">
              <a:solidFill>
                <a:srgbClr val="C00000"/>
              </a:solidFill>
              <a:latin typeface="opensan(Headings)"/>
            </a:endParaRPr>
          </a:p>
        </p:txBody>
      </p:sp>
      <p:sp>
        <p:nvSpPr>
          <p:cNvPr id="21507" name="Rectangle 3">
            <a:extLst>
              <a:ext uri="{FF2B5EF4-FFF2-40B4-BE49-F238E27FC236}">
                <a16:creationId xmlns:a16="http://schemas.microsoft.com/office/drawing/2014/main" id="{1F45EE60-3757-3A4D-8C6E-21EA73BDB76D}"/>
              </a:ext>
            </a:extLst>
          </p:cNvPr>
          <p:cNvSpPr>
            <a:spLocks noGrp="1" noChangeArrowheads="1"/>
          </p:cNvSpPr>
          <p:nvPr>
            <p:ph idx="1"/>
          </p:nvPr>
        </p:nvSpPr>
        <p:spPr>
          <a:xfrm>
            <a:off x="6096000" y="1207477"/>
            <a:ext cx="5791200" cy="5148873"/>
          </a:xfrm>
        </p:spPr>
        <p:txBody>
          <a:bodyPr>
            <a:normAutofit/>
          </a:bodyPr>
          <a:lstStyle/>
          <a:p>
            <a:pPr marL="444254" indent="-344297" eaLnBrk="1" fontAlgn="auto" hangingPunct="1">
              <a:lnSpc>
                <a:spcPct val="200000"/>
              </a:lnSpc>
              <a:spcBef>
                <a:spcPts val="729"/>
              </a:spcBef>
              <a:spcAft>
                <a:spcPts val="0"/>
              </a:spcAft>
              <a:buFont typeface="Wingdings 2"/>
              <a:buChar char=""/>
              <a:defRPr/>
            </a:pPr>
            <a:r>
              <a:rPr lang="en-US" sz="2400" dirty="0">
                <a:latin typeface="opensan(Headings)"/>
              </a:rPr>
              <a:t>हमेशा जागरूक रहें कि एक फंसी हुई पीड़िता सामग्री के दूसरी तरफ सीधा संपर्क में हो सकती है।</a:t>
            </a:r>
          </a:p>
          <a:p>
            <a:pPr marL="444254" indent="-344297" eaLnBrk="1" fontAlgn="auto" hangingPunct="1">
              <a:lnSpc>
                <a:spcPct val="200000"/>
              </a:lnSpc>
              <a:spcBef>
                <a:spcPts val="729"/>
              </a:spcBef>
              <a:spcAft>
                <a:spcPts val="0"/>
              </a:spcAft>
              <a:buFont typeface="Wingdings 2"/>
              <a:buChar char=""/>
              <a:defRPr/>
            </a:pPr>
            <a:r>
              <a:rPr lang="en-US" sz="2400" dirty="0">
                <a:latin typeface="opensan(Headings)"/>
              </a:rPr>
              <a:t>काटने और प्रविष्ट करने के दौरान अत्यधिक सावधानी बरतें ताकि एक फंसी हुई पीड़िता को दुर्घटनावश घायल न करें।</a:t>
            </a:r>
          </a:p>
        </p:txBody>
      </p:sp>
      <p:sp>
        <p:nvSpPr>
          <p:cNvPr id="4" name="Slide Number Placeholder 5">
            <a:extLst>
              <a:ext uri="{FF2B5EF4-FFF2-40B4-BE49-F238E27FC236}">
                <a16:creationId xmlns:a16="http://schemas.microsoft.com/office/drawing/2014/main" id="{F0203D80-E1B7-B67D-3A23-E640627F8C3F}"/>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7A002242-5046-4811-93D2-3FBCB68C45EA}" type="slidenum">
              <a:rPr lang="en-US" altLang="en-US">
                <a:solidFill>
                  <a:srgbClr val="95B3C2"/>
                </a:solidFill>
                <a:latin typeface="+mj-lt"/>
              </a:rPr>
              <a:pPr/>
              <a:t>30</a:t>
            </a:fld>
            <a:endParaRPr lang="en-US" altLang="en-US">
              <a:solidFill>
                <a:srgbClr val="95B3C2"/>
              </a:solidFill>
              <a:latin typeface="+mj-lt"/>
            </a:endParaRPr>
          </a:p>
        </p:txBody>
      </p:sp>
      <p:pic>
        <p:nvPicPr>
          <p:cNvPr id="6" name="Picture 5" descr="C:\Users\Acer\Downloads\WhatsApp Image 2025-09-04 at 17.24.38 (1).jpeg">
            <a:extLst>
              <a:ext uri="{FF2B5EF4-FFF2-40B4-BE49-F238E27FC236}">
                <a16:creationId xmlns:a16="http://schemas.microsoft.com/office/drawing/2014/main" id="{C8FBB812-6248-4E52-995D-FDA532B34EA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8E00BB1F-6D4A-4609-88D2-3F6F6BA8905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767125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5297CE5-DEBF-40FF-8B3E-39E712ED021B}"/>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3554" name="Rectangle 2">
            <a:extLst>
              <a:ext uri="{FF2B5EF4-FFF2-40B4-BE49-F238E27FC236}">
                <a16:creationId xmlns:a16="http://schemas.microsoft.com/office/drawing/2014/main" id="{B9BF1BAA-BE12-7AB0-B7A0-C50CAAE7F8FF}"/>
              </a:ext>
            </a:extLst>
          </p:cNvPr>
          <p:cNvSpPr>
            <a:spLocks noGrp="1" noChangeArrowheads="1"/>
          </p:cNvSpPr>
          <p:nvPr>
            <p:ph type="title"/>
          </p:nvPr>
        </p:nvSpPr>
        <p:spPr>
          <a:xfrm>
            <a:off x="381001" y="1975336"/>
            <a:ext cx="4964722" cy="1811215"/>
          </a:xfrm>
          <a:solidFill>
            <a:schemeClr val="accent4">
              <a:lumMod val="60000"/>
              <a:lumOff val="40000"/>
            </a:schemeClr>
          </a:solidFill>
        </p:spPr>
        <p:txBody>
          <a:bodyPr>
            <a:normAutofit/>
          </a:bodyPr>
          <a:lstStyle/>
          <a:p>
            <a:pPr>
              <a:defRPr/>
            </a:pPr>
            <a:r>
              <a:rPr lang="hi-IN" sz="4000" b="1" dirty="0">
                <a:solidFill>
                  <a:srgbClr val="C00000"/>
                </a:solidFill>
                <a:latin typeface="opensan(Headings)"/>
              </a:rPr>
              <a:t>सामग्रियों को काटने और भेदन करने की प्रक्रियाएँ</a:t>
            </a:r>
            <a:endParaRPr lang="en-US" sz="4000" b="1" dirty="0">
              <a:solidFill>
                <a:srgbClr val="C00000"/>
              </a:solidFill>
              <a:latin typeface="opensan(Headings)"/>
            </a:endParaRPr>
          </a:p>
        </p:txBody>
      </p:sp>
      <p:sp>
        <p:nvSpPr>
          <p:cNvPr id="23555" name="Rectangle 3">
            <a:extLst>
              <a:ext uri="{FF2B5EF4-FFF2-40B4-BE49-F238E27FC236}">
                <a16:creationId xmlns:a16="http://schemas.microsoft.com/office/drawing/2014/main" id="{48385AF5-4771-7AC0-04A3-E9C4234338CE}"/>
              </a:ext>
            </a:extLst>
          </p:cNvPr>
          <p:cNvSpPr>
            <a:spLocks noGrp="1" noChangeArrowheads="1"/>
          </p:cNvSpPr>
          <p:nvPr>
            <p:ph idx="1"/>
          </p:nvPr>
        </p:nvSpPr>
        <p:spPr>
          <a:xfrm>
            <a:off x="6095999" y="1781908"/>
            <a:ext cx="5627077" cy="4841630"/>
          </a:xfrm>
        </p:spPr>
        <p:txBody>
          <a:bodyPr>
            <a:normAutofit/>
          </a:bodyPr>
          <a:lstStyle/>
          <a:p>
            <a:pPr marL="444254" indent="-344297" eaLnBrk="1" fontAlgn="auto" hangingPunct="1">
              <a:lnSpc>
                <a:spcPct val="200000"/>
              </a:lnSpc>
              <a:spcBef>
                <a:spcPts val="729"/>
              </a:spcBef>
              <a:spcAft>
                <a:spcPts val="0"/>
              </a:spcAft>
              <a:buFont typeface="Wingdings 2"/>
              <a:buChar char=""/>
              <a:defRPr/>
            </a:pPr>
            <a:r>
              <a:rPr lang="en-US" sz="2400" dirty="0">
                <a:latin typeface="opensan(Headings)"/>
              </a:rPr>
              <a:t>किसी कार्य के लिए TEA का सही चयन करें।</a:t>
            </a:r>
          </a:p>
          <a:p>
            <a:pPr marL="444254" indent="-344297" eaLnBrk="1" fontAlgn="auto" hangingPunct="1">
              <a:lnSpc>
                <a:spcPct val="200000"/>
              </a:lnSpc>
              <a:spcBef>
                <a:spcPts val="729"/>
              </a:spcBef>
              <a:spcAft>
                <a:spcPts val="0"/>
              </a:spcAft>
              <a:buFont typeface="Wingdings 2"/>
              <a:buChar char=""/>
              <a:defRPr/>
            </a:pPr>
            <a:r>
              <a:rPr lang="en-US" sz="2400" dirty="0">
                <a:latin typeface="opensan(Headings)"/>
              </a:rPr>
              <a:t>TEA की क्षमता और सीमा की अच्छी समझ होनी चाहिए।</a:t>
            </a:r>
          </a:p>
          <a:p>
            <a:pPr marL="444254" indent="-344297" eaLnBrk="1" fontAlgn="auto" hangingPunct="1">
              <a:lnSpc>
                <a:spcPct val="200000"/>
              </a:lnSpc>
              <a:spcBef>
                <a:spcPts val="729"/>
              </a:spcBef>
              <a:spcAft>
                <a:spcPts val="0"/>
              </a:spcAft>
              <a:buFont typeface="Wingdings 2"/>
              <a:buChar char=""/>
              <a:defRPr/>
            </a:pPr>
            <a:r>
              <a:rPr lang="en-US" sz="2400" dirty="0">
                <a:latin typeface="opensan(Headings)"/>
              </a:rPr>
              <a:t>हमें हमेशा TEA की क्षमताओं के भीतर काम करना चाहिए।</a:t>
            </a:r>
          </a:p>
        </p:txBody>
      </p:sp>
      <p:sp>
        <p:nvSpPr>
          <p:cNvPr id="4" name="Slide Number Placeholder 5">
            <a:extLst>
              <a:ext uri="{FF2B5EF4-FFF2-40B4-BE49-F238E27FC236}">
                <a16:creationId xmlns:a16="http://schemas.microsoft.com/office/drawing/2014/main" id="{959210AA-40AC-ED79-C047-937C4735832A}"/>
              </a:ext>
            </a:extLst>
          </p:cNvPr>
          <p:cNvSpPr>
            <a:spLocks noGrp="1"/>
          </p:cNvSpPr>
          <p:nvPr>
            <p:ph type="sldNum" sz="quarter" idx="12"/>
          </p:nvPr>
        </p:nvSpPr>
        <p:spPr/>
        <p:txBody>
          <a:bodyPr/>
          <a:lstStyle>
            <a:lvl1pPr>
              <a:defRPr>
                <a:solidFill>
                  <a:schemeClr val="tx1"/>
                </a:solidFill>
                <a:latin typeface="Century Schoolbook" panose="02040604050505020304" pitchFamily="18" charset="0"/>
              </a:defRPr>
            </a:lvl1pPr>
            <a:lvl2pPr marL="742950" indent="-285750">
              <a:defRPr>
                <a:solidFill>
                  <a:schemeClr val="tx1"/>
                </a:solidFill>
                <a:latin typeface="Century Schoolbook" panose="02040604050505020304" pitchFamily="18" charset="0"/>
              </a:defRPr>
            </a:lvl2pPr>
            <a:lvl3pPr marL="1143000" indent="-228600">
              <a:defRPr>
                <a:solidFill>
                  <a:schemeClr val="tx1"/>
                </a:solidFill>
                <a:latin typeface="Century Schoolbook" panose="02040604050505020304" pitchFamily="18" charset="0"/>
              </a:defRPr>
            </a:lvl3pPr>
            <a:lvl4pPr marL="1600200" indent="-228600">
              <a:defRPr>
                <a:solidFill>
                  <a:schemeClr val="tx1"/>
                </a:solidFill>
                <a:latin typeface="Century Schoolbook" panose="02040604050505020304" pitchFamily="18" charset="0"/>
              </a:defRPr>
            </a:lvl4pPr>
            <a:lvl5pPr marL="2057400" indent="-228600">
              <a:defRPr>
                <a:solidFill>
                  <a:schemeClr val="tx1"/>
                </a:solidFill>
                <a:latin typeface="Century Schoolbook" panose="02040604050505020304" pitchFamily="18" charset="0"/>
              </a:defRPr>
            </a:lvl5pPr>
            <a:lvl6pPr marL="2514600" indent="-228600" eaLnBrk="0" fontAlgn="base" hangingPunct="0">
              <a:spcBef>
                <a:spcPct val="0"/>
              </a:spcBef>
              <a:spcAft>
                <a:spcPct val="0"/>
              </a:spcAft>
              <a:defRPr>
                <a:solidFill>
                  <a:schemeClr val="tx1"/>
                </a:solidFill>
                <a:latin typeface="Century Schoolbook" panose="02040604050505020304" pitchFamily="18" charset="0"/>
              </a:defRPr>
            </a:lvl6pPr>
            <a:lvl7pPr marL="2971800" indent="-228600" eaLnBrk="0" fontAlgn="base" hangingPunct="0">
              <a:spcBef>
                <a:spcPct val="0"/>
              </a:spcBef>
              <a:spcAft>
                <a:spcPct val="0"/>
              </a:spcAft>
              <a:defRPr>
                <a:solidFill>
                  <a:schemeClr val="tx1"/>
                </a:solidFill>
                <a:latin typeface="Century Schoolbook" panose="02040604050505020304" pitchFamily="18" charset="0"/>
              </a:defRPr>
            </a:lvl7pPr>
            <a:lvl8pPr marL="3429000" indent="-228600" eaLnBrk="0" fontAlgn="base" hangingPunct="0">
              <a:spcBef>
                <a:spcPct val="0"/>
              </a:spcBef>
              <a:spcAft>
                <a:spcPct val="0"/>
              </a:spcAft>
              <a:defRPr>
                <a:solidFill>
                  <a:schemeClr val="tx1"/>
                </a:solidFill>
                <a:latin typeface="Century Schoolbook" panose="02040604050505020304" pitchFamily="18" charset="0"/>
              </a:defRPr>
            </a:lvl8pPr>
            <a:lvl9pPr marL="3886200" indent="-228600" eaLnBrk="0" fontAlgn="base" hangingPunct="0">
              <a:spcBef>
                <a:spcPct val="0"/>
              </a:spcBef>
              <a:spcAft>
                <a:spcPct val="0"/>
              </a:spcAft>
              <a:defRPr>
                <a:solidFill>
                  <a:schemeClr val="tx1"/>
                </a:solidFill>
                <a:latin typeface="Century Schoolbook" panose="02040604050505020304" pitchFamily="18" charset="0"/>
              </a:defRPr>
            </a:lvl9pPr>
          </a:lstStyle>
          <a:p>
            <a:fld id="{B7336CF9-797E-4C56-A4E2-35B157ECA63E}" type="slidenum">
              <a:rPr lang="en-US" altLang="en-US">
                <a:solidFill>
                  <a:srgbClr val="95B3C2"/>
                </a:solidFill>
                <a:latin typeface="+mj-lt"/>
              </a:rPr>
              <a:pPr/>
              <a:t>31</a:t>
            </a:fld>
            <a:endParaRPr lang="en-US" altLang="en-US">
              <a:solidFill>
                <a:srgbClr val="95B3C2"/>
              </a:solidFill>
              <a:latin typeface="+mj-lt"/>
            </a:endParaRPr>
          </a:p>
        </p:txBody>
      </p:sp>
      <p:pic>
        <p:nvPicPr>
          <p:cNvPr id="6" name="Picture 5" descr="C:\Users\Acer\Downloads\WhatsApp Image 2025-09-04 at 17.24.38 (1).jpeg">
            <a:extLst>
              <a:ext uri="{FF2B5EF4-FFF2-40B4-BE49-F238E27FC236}">
                <a16:creationId xmlns:a16="http://schemas.microsoft.com/office/drawing/2014/main" id="{D0052448-0940-47F5-8B15-9CAA96F6ADCA}"/>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F72D98D2-B6B5-4F12-AE2A-7FBB1185877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2810027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F7EE0C3-060A-4475-8655-D4B03EFCFCAE}"/>
              </a:ext>
            </a:extLst>
          </p:cNvPr>
          <p:cNvSpPr txBox="1"/>
          <p:nvPr/>
        </p:nvSpPr>
        <p:spPr>
          <a:xfrm>
            <a:off x="4784271" y="11724"/>
            <a:ext cx="7466345"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93943B2D-4B47-53C3-FD5F-A330200837C7}"/>
              </a:ext>
            </a:extLst>
          </p:cNvPr>
          <p:cNvSpPr>
            <a:spLocks noGrp="1"/>
          </p:cNvSpPr>
          <p:nvPr>
            <p:ph type="title"/>
          </p:nvPr>
        </p:nvSpPr>
        <p:spPr>
          <a:xfrm>
            <a:off x="615463" y="1349862"/>
            <a:ext cx="4648200" cy="1325563"/>
          </a:xfrm>
        </p:spPr>
        <p:txBody>
          <a:bodyPr>
            <a:normAutofit/>
          </a:bodyPr>
          <a:lstStyle/>
          <a:p>
            <a:r>
              <a:rPr lang="en-US" sz="4000" b="1" dirty="0">
                <a:solidFill>
                  <a:srgbClr val="FFC000"/>
                </a:solidFill>
                <a:latin typeface="opensan(Headings)"/>
              </a:rPr>
              <a:t>पहुँच के मूल्यांकन...</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EFADC93D-ECEC-9B24-F052-12F4EF3F2852}"/>
              </a:ext>
            </a:extLst>
          </p:cNvPr>
          <p:cNvSpPr>
            <a:spLocks noGrp="1"/>
          </p:cNvSpPr>
          <p:nvPr>
            <p:ph idx="1"/>
          </p:nvPr>
        </p:nvSpPr>
        <p:spPr>
          <a:xfrm>
            <a:off x="4725655" y="1349862"/>
            <a:ext cx="7466345" cy="5896707"/>
          </a:xfrm>
        </p:spPr>
        <p:txBody>
          <a:bodyPr>
            <a:noAutofit/>
          </a:bodyPr>
          <a:lstStyle/>
          <a:p>
            <a:pPr marL="457200" indent="-457200" algn="just">
              <a:buFont typeface="+mj-lt"/>
              <a:buAutoNum type="arabicPeriod"/>
            </a:pPr>
            <a:r>
              <a:rPr lang="en-US" sz="2400" dirty="0">
                <a:latin typeface="opensan(Headings)"/>
              </a:rPr>
              <a:t>खतरों की उपस्थिति जांचें, यदि कोई हो तो खतरों को कम करें।</a:t>
            </a:r>
          </a:p>
          <a:p>
            <a:pPr marL="457200" indent="-457200" algn="just">
              <a:buFont typeface="+mj-lt"/>
              <a:buAutoNum type="arabicPeriod"/>
            </a:pPr>
            <a:r>
              <a:rPr lang="en-US" sz="2400" dirty="0">
                <a:latin typeface="opensan(Headings)"/>
              </a:rPr>
              <a:t>सुरक्षा क्षेत्र और बचने के रास्तों की स्थापना करें।</a:t>
            </a:r>
          </a:p>
          <a:p>
            <a:pPr marL="457200" indent="-457200" algn="just">
              <a:buFont typeface="+mj-lt"/>
              <a:buAutoNum type="arabicPeriod"/>
            </a:pPr>
            <a:r>
              <a:rPr lang="en-US" sz="2400" dirty="0">
                <a:latin typeface="opensan(Headings)"/>
              </a:rPr>
              <a:t>अपनी पहुंच को सुरक्षित करें और मलबे को निकालें।</a:t>
            </a:r>
          </a:p>
          <a:p>
            <a:pPr marL="457200" indent="-457200" algn="just">
              <a:buFont typeface="+mj-lt"/>
              <a:buAutoNum type="arabicPeriod"/>
            </a:pPr>
            <a:r>
              <a:rPr lang="en-US" sz="2400" dirty="0">
                <a:latin typeface="opensan(Headings)"/>
              </a:rPr>
              <a:t>पीड़ित स्थल की ओर बढ़ें।</a:t>
            </a:r>
          </a:p>
          <a:p>
            <a:pPr marL="457200" indent="-457200" algn="just">
              <a:buFont typeface="+mj-lt"/>
              <a:buAutoNum type="arabicPeriod"/>
            </a:pPr>
            <a:r>
              <a:rPr lang="en-US" sz="2400" dirty="0">
                <a:latin typeface="opensan(Headings)"/>
              </a:rPr>
              <a:t>नॉन-एसी कोच में प्रत्येक पक्ष पर 02 आपातकालीन निकासी खिड़कियाँ होती हैं और एसी कोच में प्रत्येक पक्ष पर 01 होती है।</a:t>
            </a:r>
          </a:p>
          <a:p>
            <a:pPr marL="457200" indent="-457200" algn="just">
              <a:buFont typeface="+mj-lt"/>
              <a:buAutoNum type="arabicPeriod"/>
            </a:pPr>
            <a:r>
              <a:rPr lang="en-US" sz="2400" dirty="0">
                <a:latin typeface="opensan(Headings)"/>
              </a:rPr>
              <a:t>टकराव के मामले में, सामान्यतः अंत के कोच बुरी तरह से टूट जाते हैं।</a:t>
            </a:r>
          </a:p>
          <a:p>
            <a:pPr marL="457200" indent="-457200" algn="just">
              <a:buFont typeface="+mj-lt"/>
              <a:buAutoNum type="arabicPeriod"/>
            </a:pPr>
            <a:r>
              <a:rPr lang="en-US" sz="2400" dirty="0">
                <a:latin typeface="opensan(Headings)"/>
              </a:rPr>
              <a:t>रेलवे कर्मचारियों और अतिरिक्त स्वयंसेवकों को जीएस कोचेज़ की ओर समूह बनाने और गंभीर रूप से घायल यात्रियों को निकालने के लिए निर्देशित किया जाना चाहिए।</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0FFD6397-7621-4A48-B7D0-91F05177A2C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D7E77D5C-D3D7-40AF-BFF9-4DAC3BC07C3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849465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284EA12-8351-46F6-9CC0-BA40CDFCA608}"/>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5309D2DF-76B6-9041-3287-99A7DAA6C50B}"/>
              </a:ext>
            </a:extLst>
          </p:cNvPr>
          <p:cNvSpPr>
            <a:spLocks noGrp="1"/>
          </p:cNvSpPr>
          <p:nvPr>
            <p:ph type="title"/>
          </p:nvPr>
        </p:nvSpPr>
        <p:spPr>
          <a:xfrm>
            <a:off x="838200" y="1982914"/>
            <a:ext cx="4683368" cy="1325563"/>
          </a:xfrm>
        </p:spPr>
        <p:txBody>
          <a:bodyPr>
            <a:normAutofit/>
          </a:bodyPr>
          <a:lstStyle/>
          <a:p>
            <a:r>
              <a:rPr lang="en-US" sz="4000" b="1" dirty="0">
                <a:solidFill>
                  <a:srgbClr val="FFC000"/>
                </a:solidFill>
                <a:latin typeface="opensan(Headings)"/>
              </a:rPr>
              <a:t>पहुंच रणनीतियाँ</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AD67D382-A2FD-2A3D-80B1-84E3338AAEF2}"/>
              </a:ext>
            </a:extLst>
          </p:cNvPr>
          <p:cNvSpPr>
            <a:spLocks noGrp="1"/>
          </p:cNvSpPr>
          <p:nvPr>
            <p:ph idx="1"/>
          </p:nvPr>
        </p:nvSpPr>
        <p:spPr>
          <a:xfrm>
            <a:off x="6013938" y="1254369"/>
            <a:ext cx="5744308" cy="4922594"/>
          </a:xfrm>
        </p:spPr>
        <p:txBody>
          <a:bodyPr>
            <a:normAutofit/>
          </a:bodyPr>
          <a:lstStyle/>
          <a:p>
            <a:pPr algn="just"/>
            <a:r>
              <a:rPr lang="en-US" sz="2400" b="1" dirty="0">
                <a:latin typeface="opensan(Headings)"/>
              </a:rPr>
              <a:t>ऊर्ध्वाधर पहुंच</a:t>
            </a:r>
          </a:p>
          <a:p>
            <a:pPr marL="457200" indent="-457200" algn="just">
              <a:buFont typeface="+mj-lt"/>
              <a:buAutoNum type="arabicPeriod"/>
            </a:pPr>
            <a:r>
              <a:rPr lang="en-US" sz="2400" dirty="0">
                <a:latin typeface="opensan(Headings)"/>
              </a:rPr>
              <a:t>शिकार तक पहुँच ऊपर या नीचे से की जाती है।</a:t>
            </a:r>
          </a:p>
          <a:p>
            <a:pPr marL="457200" indent="-457200" algn="just">
              <a:buFont typeface="+mj-lt"/>
              <a:buAutoNum type="arabicPeriod"/>
            </a:pPr>
            <a:r>
              <a:rPr lang="en-US" sz="2400" dirty="0">
                <a:latin typeface="opensan(Headings)"/>
              </a:rPr>
              <a:t>एक चौकोर छेद मार्क करें जो पहुँच की अनुमति देने के लिए बड़ा हो।</a:t>
            </a:r>
          </a:p>
          <a:p>
            <a:pPr marL="457200" indent="-457200" algn="just">
              <a:buFont typeface="+mj-lt"/>
              <a:buAutoNum type="arabicPeriod"/>
            </a:pPr>
            <a:r>
              <a:rPr lang="en-US" sz="2400" dirty="0">
                <a:latin typeface="opensan(Headings)"/>
              </a:rPr>
              <a:t>टुकड़े के केंद्र में एक छोटा छेद बनाएं।</a:t>
            </a:r>
          </a:p>
          <a:p>
            <a:pPr marL="457200" indent="-457200" algn="just">
              <a:buFont typeface="+mj-lt"/>
              <a:buAutoNum type="arabicPeriod"/>
            </a:pPr>
            <a:r>
              <a:rPr lang="en-US" sz="2400" dirty="0">
                <a:latin typeface="opensan(Headings)"/>
              </a:rPr>
              <a:t>चौकौने के मार्क किए गए किनारों पर काटें।</a:t>
            </a:r>
          </a:p>
          <a:p>
            <a:pPr marL="457200" indent="-457200" algn="just">
              <a:buFont typeface="+mj-lt"/>
              <a:buAutoNum type="arabicPeriod"/>
            </a:pPr>
            <a:r>
              <a:rPr lang="en-US" sz="2400" dirty="0">
                <a:latin typeface="opensan(Headings)"/>
              </a:rPr>
              <a:t>फिर छेद का उपयोग करके टुकड़े को निकालें।</a:t>
            </a:r>
          </a:p>
          <a:p>
            <a:pPr marL="457200" indent="-457200" algn="just">
              <a:buFont typeface="+mj-lt"/>
              <a:buAutoNum type="arabicPeriod"/>
            </a:pPr>
            <a:r>
              <a:rPr lang="en-US" sz="2400" dirty="0">
                <a:latin typeface="opensan(Headings)"/>
              </a:rPr>
              <a:t>तेज किनारों का ध्यान रखें।</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A6D505DA-68D2-44C4-85BF-26F155758CA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FA39CE9A-360D-480A-A24F-555EAC34896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50525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B088A2-8D49-43FD-93EE-CDD62324CD45}"/>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5309D2DF-76B6-9041-3287-99A7DAA6C50B}"/>
              </a:ext>
            </a:extLst>
          </p:cNvPr>
          <p:cNvSpPr>
            <a:spLocks noGrp="1"/>
          </p:cNvSpPr>
          <p:nvPr>
            <p:ph type="title"/>
          </p:nvPr>
        </p:nvSpPr>
        <p:spPr>
          <a:xfrm>
            <a:off x="474787" y="1467091"/>
            <a:ext cx="4659923" cy="1325563"/>
          </a:xfrm>
        </p:spPr>
        <p:txBody>
          <a:bodyPr>
            <a:normAutofit/>
          </a:bodyPr>
          <a:lstStyle/>
          <a:p>
            <a:r>
              <a:rPr lang="en-US" sz="4000" b="1" dirty="0">
                <a:solidFill>
                  <a:srgbClr val="FFC000"/>
                </a:solidFill>
                <a:latin typeface="Opensans"/>
              </a:rPr>
              <a:t>पहुंच रणनीतियाँ</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AD67D382-A2FD-2A3D-80B1-84E3338AAEF2}"/>
              </a:ext>
            </a:extLst>
          </p:cNvPr>
          <p:cNvSpPr>
            <a:spLocks noGrp="1"/>
          </p:cNvSpPr>
          <p:nvPr>
            <p:ph idx="1"/>
          </p:nvPr>
        </p:nvSpPr>
        <p:spPr>
          <a:xfrm>
            <a:off x="5861538" y="1078523"/>
            <a:ext cx="5492262" cy="5414352"/>
          </a:xfrm>
        </p:spPr>
        <p:txBody>
          <a:bodyPr>
            <a:normAutofit/>
          </a:bodyPr>
          <a:lstStyle/>
          <a:p>
            <a:pPr algn="just">
              <a:lnSpc>
                <a:spcPct val="150000"/>
              </a:lnSpc>
            </a:pPr>
            <a:r>
              <a:rPr lang="en-US" sz="2400" b="1" dirty="0">
                <a:latin typeface="opensan(Headings)"/>
              </a:rPr>
              <a:t>क्षैतिज पहुंच</a:t>
            </a:r>
          </a:p>
          <a:p>
            <a:pPr marL="457200" indent="-457200" algn="just">
              <a:lnSpc>
                <a:spcPct val="150000"/>
              </a:lnSpc>
              <a:buFont typeface="+mj-lt"/>
              <a:buAutoNum type="arabicPeriod"/>
            </a:pPr>
            <a:r>
              <a:rPr lang="en-US" sz="2400" dirty="0">
                <a:latin typeface="opensan(Headings)"/>
              </a:rPr>
              <a:t>शिकार तक पहुँच किनारे से की जाती है।</a:t>
            </a:r>
          </a:p>
          <a:p>
            <a:pPr marL="457200" indent="-457200" algn="just">
              <a:lnSpc>
                <a:spcPct val="150000"/>
              </a:lnSpc>
              <a:buFont typeface="+mj-lt"/>
              <a:buAutoNum type="arabicPeriod"/>
            </a:pPr>
            <a:r>
              <a:rPr lang="en-US" sz="2400" dirty="0">
                <a:latin typeface="opensan(Headings)"/>
              </a:rPr>
              <a:t>एक आयताकार पहुँच छेद काटें, जो पहुँच की अनुमति देने के लिए बड़ा हो (70 सेमी सभी तरफ)।</a:t>
            </a:r>
          </a:p>
          <a:p>
            <a:pPr marL="457200" indent="-457200" algn="just">
              <a:lnSpc>
                <a:spcPct val="150000"/>
              </a:lnSpc>
              <a:buFont typeface="+mj-lt"/>
              <a:buAutoNum type="arabicPeriod"/>
            </a:pPr>
            <a:r>
              <a:rPr lang="en-US" sz="2400" dirty="0">
                <a:latin typeface="opensan(Headings)"/>
              </a:rPr>
              <a:t>टुकड़े को हटा दें।</a:t>
            </a:r>
          </a:p>
          <a:p>
            <a:pPr marL="457200" indent="-457200" algn="just">
              <a:lnSpc>
                <a:spcPct val="150000"/>
              </a:lnSpc>
              <a:buFont typeface="+mj-lt"/>
              <a:buAutoNum type="arabicPeriod"/>
            </a:pPr>
            <a:r>
              <a:rPr lang="en-US" sz="2400" dirty="0">
                <a:latin typeface="opensan(Headings)"/>
              </a:rPr>
              <a:t>तेज किनारों का ध्यान रखें।</a:t>
            </a:r>
            <a:endParaRPr lang="en-IN" sz="2400" dirty="0">
              <a:latin typeface="opensan(Headings)"/>
            </a:endParaRPr>
          </a:p>
        </p:txBody>
      </p:sp>
      <p:pic>
        <p:nvPicPr>
          <p:cNvPr id="5" name="Picture 4" descr="C:\Users\Acer\Downloads\WhatsApp Image 2025-09-04 at 17.24.38 (1).jpeg">
            <a:extLst>
              <a:ext uri="{FF2B5EF4-FFF2-40B4-BE49-F238E27FC236}">
                <a16:creationId xmlns:a16="http://schemas.microsoft.com/office/drawing/2014/main" id="{F2D31EEA-1D0C-4ED7-B239-AE270737226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5BFEF917-172F-48B0-ADE3-D6A03915B65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848924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3D6011-0F3E-473B-B0F6-B7581D14AE1E}"/>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9806A368-E165-680D-8611-ABA91EA599E6}"/>
              </a:ext>
            </a:extLst>
          </p:cNvPr>
          <p:cNvSpPr>
            <a:spLocks noGrp="1"/>
          </p:cNvSpPr>
          <p:nvPr>
            <p:ph type="title"/>
          </p:nvPr>
        </p:nvSpPr>
        <p:spPr>
          <a:xfrm>
            <a:off x="389914" y="1361273"/>
            <a:ext cx="4463444" cy="1636776"/>
          </a:xfrm>
        </p:spPr>
        <p:txBody>
          <a:bodyPr>
            <a:normAutofit/>
          </a:bodyPr>
          <a:lstStyle/>
          <a:p>
            <a:r>
              <a:rPr lang="en-US" sz="4000" b="1" dirty="0">
                <a:solidFill>
                  <a:srgbClr val="FFC000"/>
                </a:solidFill>
                <a:latin typeface="Opensans"/>
              </a:rPr>
              <a:t>महत्वपूर्ण निर्देश</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72F62822-6BF1-6C15-4C59-88BD19BE090C}"/>
              </a:ext>
            </a:extLst>
          </p:cNvPr>
          <p:cNvSpPr>
            <a:spLocks noGrp="1"/>
          </p:cNvSpPr>
          <p:nvPr>
            <p:ph idx="1"/>
          </p:nvPr>
        </p:nvSpPr>
        <p:spPr>
          <a:xfrm>
            <a:off x="5719339" y="214580"/>
            <a:ext cx="5254986" cy="6655144"/>
          </a:xfrm>
        </p:spPr>
        <p:txBody>
          <a:bodyPr>
            <a:noAutofit/>
          </a:bodyPr>
          <a:lstStyle/>
          <a:p>
            <a:pPr marL="457200" indent="-457200">
              <a:buFont typeface="+mj-lt"/>
              <a:buAutoNum type="arabicPeriod"/>
            </a:pPr>
            <a:r>
              <a:rPr lang="en-US" sz="2400" dirty="0">
                <a:latin typeface="Opensans"/>
              </a:rPr>
              <a:t>उपलब्ध जानकारी को संकलित और विश्लेषण करें।</a:t>
            </a:r>
          </a:p>
          <a:p>
            <a:pPr marL="457200" indent="-457200">
              <a:buFont typeface="+mj-lt"/>
              <a:buAutoNum type="arabicPeriod"/>
            </a:pPr>
            <a:r>
              <a:rPr lang="en-US" sz="2400" dirty="0">
                <a:latin typeface="Opensans"/>
              </a:rPr>
              <a:t>दृश्य को सुरक्षित करें।</a:t>
            </a:r>
          </a:p>
          <a:p>
            <a:pPr marL="457200" indent="-457200">
              <a:buFont typeface="+mj-lt"/>
              <a:buAutoNum type="arabicPeriod"/>
            </a:pPr>
            <a:r>
              <a:rPr lang="en-US" sz="2400" dirty="0">
                <a:latin typeface="Opensans"/>
              </a:rPr>
              <a:t>रेल और मलबे की जांच करें और उनका आकलन करें।</a:t>
            </a:r>
          </a:p>
          <a:p>
            <a:pPr marL="457200" indent="-457200">
              <a:buFont typeface="+mj-lt"/>
              <a:buAutoNum type="arabicPeriod"/>
            </a:pPr>
            <a:r>
              <a:rPr lang="en-US" sz="2400" dirty="0">
                <a:latin typeface="Opensans"/>
              </a:rPr>
              <a:t>आपातकालीन खिड़की पर या उसके पास आसानी से पहुँच वाले पीड़ितों को बचाएं।</a:t>
            </a:r>
          </a:p>
          <a:p>
            <a:pPr marL="457200" indent="-457200">
              <a:buFont typeface="+mj-lt"/>
              <a:buAutoNum type="arabicPeriod"/>
            </a:pPr>
            <a:r>
              <a:rPr lang="en-US" sz="2400" dirty="0">
                <a:latin typeface="Opensans"/>
              </a:rPr>
              <a:t>खोज के लिए ट्रेन के हिस्से का चयन करें।</a:t>
            </a:r>
          </a:p>
          <a:p>
            <a:pPr marL="457200" indent="-457200">
              <a:buFont typeface="+mj-lt"/>
              <a:buAutoNum type="arabicPeriod"/>
            </a:pPr>
            <a:r>
              <a:rPr lang="en-US" sz="2400" dirty="0">
                <a:latin typeface="Opensans"/>
              </a:rPr>
              <a:t>पहुंच विधि का चयन करें।</a:t>
            </a:r>
          </a:p>
          <a:p>
            <a:pPr marL="457200" indent="-457200">
              <a:buFont typeface="+mj-lt"/>
              <a:buAutoNum type="arabicPeriod"/>
            </a:pPr>
            <a:r>
              <a:rPr lang="en-US" sz="2400" dirty="0">
                <a:latin typeface="Opensans"/>
              </a:rPr>
              <a:t>पहुंच मार्ग बनाएं और निकासी के दौरान सुरक्षा सुनिश्चित करें।</a:t>
            </a:r>
          </a:p>
          <a:p>
            <a:pPr marL="457200" indent="-457200">
              <a:buFont typeface="+mj-lt"/>
              <a:buAutoNum type="arabicPeriod"/>
            </a:pPr>
            <a:r>
              <a:rPr lang="en-US" sz="2400" dirty="0">
                <a:latin typeface="Opensans"/>
              </a:rPr>
              <a:t>परिणामों का निरंतर विश्लेषण करें और खोज योजना का फिर से मूल्यांकन करें।</a:t>
            </a:r>
          </a:p>
          <a:p>
            <a:pPr marL="457200" indent="-457200">
              <a:buFont typeface="+mj-lt"/>
              <a:buAutoNum type="arabicPeriod"/>
            </a:pPr>
            <a:r>
              <a:rPr lang="en-US" sz="2400" dirty="0">
                <a:latin typeface="Opensans"/>
              </a:rPr>
              <a:t>पीएचटी को प्रारंभ करें।</a:t>
            </a:r>
          </a:p>
          <a:p>
            <a:pPr marL="457200" indent="-457200">
              <a:buFont typeface="+mj-lt"/>
              <a:buAutoNum type="arabicPeriod"/>
            </a:pPr>
            <a:endParaRPr lang="en-IN" sz="2600" dirty="0">
              <a:latin typeface="+mj-lt"/>
            </a:endParaRPr>
          </a:p>
        </p:txBody>
      </p:sp>
      <p:pic>
        <p:nvPicPr>
          <p:cNvPr id="5" name="Picture 4" descr="C:\Users\Acer\Downloads\WhatsApp Image 2025-09-04 at 17.24.38 (1).jpeg">
            <a:extLst>
              <a:ext uri="{FF2B5EF4-FFF2-40B4-BE49-F238E27FC236}">
                <a16:creationId xmlns:a16="http://schemas.microsoft.com/office/drawing/2014/main" id="{FE0BD947-846B-438F-B053-B6238532C82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5FDD8362-8D42-42BB-B496-0E7C2CB103A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35363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DD4C737-4CDB-4C0D-A068-B56267B3D8AF}"/>
              </a:ext>
            </a:extLst>
          </p:cNvPr>
          <p:cNvSpPr txBox="1"/>
          <p:nvPr/>
        </p:nvSpPr>
        <p:spPr>
          <a:xfrm>
            <a:off x="3445329" y="11724"/>
            <a:ext cx="8805287"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C3495A27-3E4B-4BF7-8ACE-1E04FC1E3276}"/>
              </a:ext>
            </a:extLst>
          </p:cNvPr>
          <p:cNvSpPr>
            <a:spLocks noGrp="1"/>
          </p:cNvSpPr>
          <p:nvPr>
            <p:ph type="title"/>
          </p:nvPr>
        </p:nvSpPr>
        <p:spPr>
          <a:xfrm>
            <a:off x="838200" y="1549156"/>
            <a:ext cx="4214446" cy="1325563"/>
          </a:xfrm>
        </p:spPr>
        <p:txBody>
          <a:bodyPr>
            <a:normAutofit/>
          </a:bodyPr>
          <a:lstStyle/>
          <a:p>
            <a:r>
              <a:rPr lang="en-US" sz="4000" b="1" spc="-13" dirty="0">
                <a:solidFill>
                  <a:srgbClr val="FFC000"/>
                </a:solidFill>
                <a:latin typeface="Opensans"/>
                <a:cs typeface="Arial"/>
              </a:rPr>
              <a:t>स्वर्णिम घंटा</a:t>
            </a:r>
            <a:endParaRPr lang="en-US" sz="4000" b="1" dirty="0">
              <a:solidFill>
                <a:srgbClr val="FFC000"/>
              </a:solidFill>
            </a:endParaRPr>
          </a:p>
        </p:txBody>
      </p:sp>
      <p:sp>
        <p:nvSpPr>
          <p:cNvPr id="3" name="Content Placeholder 2">
            <a:extLst>
              <a:ext uri="{FF2B5EF4-FFF2-40B4-BE49-F238E27FC236}">
                <a16:creationId xmlns:a16="http://schemas.microsoft.com/office/drawing/2014/main" id="{FB07EE0C-B55F-4592-B886-1D3301104D95}"/>
              </a:ext>
            </a:extLst>
          </p:cNvPr>
          <p:cNvSpPr>
            <a:spLocks noGrp="1"/>
          </p:cNvSpPr>
          <p:nvPr>
            <p:ph idx="1"/>
          </p:nvPr>
        </p:nvSpPr>
        <p:spPr>
          <a:xfrm>
            <a:off x="3788230" y="1031629"/>
            <a:ext cx="6874327" cy="5579086"/>
          </a:xfrm>
        </p:spPr>
        <p:txBody>
          <a:bodyPr>
            <a:normAutofit fontScale="25000" lnSpcReduction="20000"/>
          </a:bodyPr>
          <a:lstStyle/>
          <a:p>
            <a:pPr marL="558786" marR="6773" indent="0" algn="just">
              <a:lnSpc>
                <a:spcPct val="120000"/>
              </a:lnSpc>
              <a:spcBef>
                <a:spcPts val="927"/>
              </a:spcBef>
              <a:buNone/>
            </a:pPr>
            <a:r>
              <a:rPr lang="en-US" sz="8000" spc="-20" dirty="0">
                <a:latin typeface="Opensans"/>
                <a:cs typeface="Calibri"/>
              </a:rPr>
              <a:t>यदि एक गंभीर आघात का रोगी दुर्घटना के समय से एक घंटे के भीतर निश्चित चिकित्सा सहायता नहीं प्राप्त करता है, तो उसके अंतिम ठीक होने की संभावना नाटकीय रूप से कम हो जाती है, भले ही बाद में उसके लिए सर्वश्रेष्ठ चिकित्सा ध्यान दिया जाए। यह प्रारंभिक एक घंटे की अवधि को सामान्य रूप से 'स्वर्णिम घंटा' कहा जाता है।</a:t>
            </a:r>
            <a:endParaRPr lang="en-US" sz="4800" dirty="0">
              <a:latin typeface="Opensans"/>
              <a:cs typeface="Calibri"/>
            </a:endParaRPr>
          </a:p>
          <a:p>
            <a:pPr marL="0" indent="0">
              <a:lnSpc>
                <a:spcPct val="120000"/>
              </a:lnSpc>
              <a:spcBef>
                <a:spcPts val="2113"/>
              </a:spcBef>
              <a:buNone/>
            </a:pPr>
            <a:r>
              <a:rPr lang="hi-IN" sz="8000" b="1" u="heavy" spc="-7" dirty="0">
                <a:uFill>
                  <a:solidFill>
                    <a:srgbClr val="FFFFFF"/>
                  </a:solidFill>
                </a:uFill>
                <a:latin typeface="Opensans"/>
                <a:cs typeface="Arial"/>
              </a:rPr>
              <a:t>क्या करना है</a:t>
            </a:r>
            <a:r>
              <a:rPr lang="en-IN" sz="8000" b="1" u="heavy" spc="-7" dirty="0">
                <a:uFill>
                  <a:solidFill>
                    <a:srgbClr val="FFFFFF"/>
                  </a:solidFill>
                </a:uFill>
                <a:latin typeface="Opensans"/>
                <a:cs typeface="Arial"/>
              </a:rPr>
              <a:t>:-</a:t>
            </a:r>
          </a:p>
          <a:p>
            <a:pPr marL="0" indent="0">
              <a:lnSpc>
                <a:spcPct val="120000"/>
              </a:lnSpc>
              <a:spcBef>
                <a:spcPts val="2113"/>
              </a:spcBef>
              <a:buNone/>
            </a:pPr>
            <a:r>
              <a:rPr lang="en-US" sz="8000" spc="-20" dirty="0">
                <a:latin typeface="Opensans"/>
                <a:cs typeface="Calibri"/>
              </a:rPr>
              <a:t>        </a:t>
            </a:r>
            <a:r>
              <a:rPr lang="en-US" sz="8000" spc="-20" dirty="0" err="1">
                <a:latin typeface="Opensans"/>
                <a:cs typeface="Calibri"/>
              </a:rPr>
              <a:t>स्वर्णिम</a:t>
            </a:r>
            <a:r>
              <a:rPr lang="en-US" sz="8000" spc="-20" dirty="0">
                <a:latin typeface="Opensans"/>
                <a:cs typeface="Calibri"/>
              </a:rPr>
              <a:t> घंटे के भीतर निश्चित चिकित्सा सहायता प्रदान करें।</a:t>
            </a:r>
            <a:endParaRPr lang="en-US" sz="8000" dirty="0">
              <a:latin typeface="Opensans"/>
              <a:cs typeface="Calibri"/>
            </a:endParaRPr>
          </a:p>
          <a:p>
            <a:pPr marL="558786" marR="10160" indent="-457189">
              <a:lnSpc>
                <a:spcPct val="120000"/>
              </a:lnSpc>
              <a:spcBef>
                <a:spcPts val="860"/>
              </a:spcBef>
              <a:buFont typeface="Arial MT"/>
              <a:buChar char="•"/>
              <a:tabLst>
                <a:tab pos="558786" algn="l"/>
                <a:tab pos="559631" algn="l"/>
                <a:tab pos="1954904" algn="l"/>
                <a:tab pos="3843771" algn="l"/>
                <a:tab pos="4775927" algn="l"/>
                <a:tab pos="6367621" algn="l"/>
                <a:tab pos="7690081" algn="l"/>
                <a:tab pos="9567939" algn="l"/>
              </a:tabLst>
            </a:pPr>
            <a:r>
              <a:rPr lang="en-US" sz="8000" spc="-7" dirty="0" err="1">
                <a:latin typeface="Opensans"/>
                <a:cs typeface="Calibri"/>
              </a:rPr>
              <a:t>एक घंटे के भीतर रक्तस्राव को रोकें और रक्त दबाव को पुनर्स्थापित करें।</a:t>
            </a:r>
            <a:endParaRPr lang="en-US" sz="8000" dirty="0">
              <a:latin typeface="Opensans"/>
              <a:cs typeface="Calibri"/>
            </a:endParaRPr>
          </a:p>
          <a:p>
            <a:pPr marL="558786" marR="9313" indent="-457189">
              <a:lnSpc>
                <a:spcPct val="120000"/>
              </a:lnSpc>
              <a:spcBef>
                <a:spcPts val="893"/>
              </a:spcBef>
              <a:buFont typeface="Arial MT"/>
              <a:buChar char="•"/>
              <a:tabLst>
                <a:tab pos="558786" algn="l"/>
                <a:tab pos="559631" algn="l"/>
              </a:tabLst>
            </a:pPr>
            <a:r>
              <a:rPr lang="en-US" sz="8000" spc="-27" dirty="0">
                <a:latin typeface="Opensans"/>
                <a:cs typeface="Calibri"/>
              </a:rPr>
              <a:t>जो लोग सदमे में हैं, उन्हें तुरंत सदमे से राहत दी जानी चाहिए।</a:t>
            </a:r>
            <a:endParaRPr lang="en-US" sz="8000" dirty="0">
              <a:latin typeface="Opensans"/>
              <a:cs typeface="Calibri"/>
            </a:endParaRPr>
          </a:p>
          <a:p>
            <a:pPr marL="558786" indent="-458035">
              <a:lnSpc>
                <a:spcPct val="120000"/>
              </a:lnSpc>
              <a:spcBef>
                <a:spcPts val="33"/>
              </a:spcBef>
              <a:buFont typeface="Arial MT"/>
              <a:buChar char="•"/>
              <a:tabLst>
                <a:tab pos="558786" algn="l"/>
                <a:tab pos="559631" algn="l"/>
              </a:tabLst>
            </a:pPr>
            <a:r>
              <a:rPr lang="en-US" sz="8000" spc="-40" dirty="0">
                <a:latin typeface="Opensans"/>
                <a:cs typeface="Calibri"/>
              </a:rPr>
              <a:t>घायलों को निकटतम अस्पताल ले जाएं।</a:t>
            </a:r>
            <a:endParaRPr lang="en-US" sz="8000" dirty="0">
              <a:latin typeface="Opensans"/>
              <a:cs typeface="Calibri"/>
            </a:endParaRPr>
          </a:p>
          <a:p>
            <a:endParaRPr lang="en-US" dirty="0"/>
          </a:p>
        </p:txBody>
      </p:sp>
      <p:pic>
        <p:nvPicPr>
          <p:cNvPr id="5" name="Picture 4" descr="C:\Users\Acer\Downloads\WhatsApp Image 2025-09-04 at 17.24.38 (1).jpeg">
            <a:extLst>
              <a:ext uri="{FF2B5EF4-FFF2-40B4-BE49-F238E27FC236}">
                <a16:creationId xmlns:a16="http://schemas.microsoft.com/office/drawing/2014/main" id="{900C4E32-05A7-4237-A678-6BF4AD958A64}"/>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8DE81463-EFE2-45CF-901D-F30E6EED69E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72122"/>
            <a:ext cx="980626" cy="899110"/>
          </a:xfrm>
          <a:prstGeom prst="rect">
            <a:avLst/>
          </a:prstGeom>
          <a:noFill/>
          <a:ln>
            <a:noFill/>
          </a:ln>
        </p:spPr>
      </p:pic>
    </p:spTree>
    <p:extLst>
      <p:ext uri="{BB962C8B-B14F-4D97-AF65-F5344CB8AC3E}">
        <p14:creationId xmlns:p14="http://schemas.microsoft.com/office/powerpoint/2010/main" val="8500567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AFF54CC-36A1-4F32-A7EA-EF99EE0B9F97}"/>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0E6533E1-346F-4250-99CE-777BCEC4C411}"/>
              </a:ext>
            </a:extLst>
          </p:cNvPr>
          <p:cNvSpPr>
            <a:spLocks noGrp="1"/>
          </p:cNvSpPr>
          <p:nvPr>
            <p:ph type="title"/>
          </p:nvPr>
        </p:nvSpPr>
        <p:spPr>
          <a:xfrm>
            <a:off x="480646" y="1748446"/>
            <a:ext cx="4525108" cy="1325563"/>
          </a:xfrm>
        </p:spPr>
        <p:txBody>
          <a:bodyPr>
            <a:normAutofit/>
          </a:bodyPr>
          <a:lstStyle/>
          <a:p>
            <a:r>
              <a:rPr lang="en-US" sz="4000" b="1" dirty="0">
                <a:solidFill>
                  <a:srgbClr val="FFC000"/>
                </a:solidFill>
                <a:latin typeface="Opensans"/>
              </a:rPr>
              <a:t>दुर्घटना राहत ट्रेन</a:t>
            </a:r>
            <a:br>
              <a:rPr lang="en-US" sz="4000" b="1" dirty="0">
                <a:solidFill>
                  <a:srgbClr val="FFC000"/>
                </a:solidFill>
                <a:latin typeface="Opensans"/>
              </a:rPr>
            </a:br>
            <a:endParaRPr lang="en-US" sz="4000" dirty="0">
              <a:solidFill>
                <a:srgbClr val="FFC000"/>
              </a:solidFill>
              <a:latin typeface="Opensans"/>
            </a:endParaRPr>
          </a:p>
        </p:txBody>
      </p:sp>
      <p:sp>
        <p:nvSpPr>
          <p:cNvPr id="3" name="Content Placeholder 2">
            <a:extLst>
              <a:ext uri="{FF2B5EF4-FFF2-40B4-BE49-F238E27FC236}">
                <a16:creationId xmlns:a16="http://schemas.microsoft.com/office/drawing/2014/main" id="{9FCDCEE0-D9AF-4F5A-BF95-50AF8542B462}"/>
              </a:ext>
            </a:extLst>
          </p:cNvPr>
          <p:cNvSpPr>
            <a:spLocks noGrp="1"/>
          </p:cNvSpPr>
          <p:nvPr>
            <p:ph idx="1"/>
          </p:nvPr>
        </p:nvSpPr>
        <p:spPr>
          <a:xfrm>
            <a:off x="6002210" y="1137138"/>
            <a:ext cx="5961185" cy="5427785"/>
          </a:xfrm>
        </p:spPr>
        <p:txBody>
          <a:bodyPr/>
          <a:lstStyle/>
          <a:p>
            <a:pPr marL="234945" indent="-40216">
              <a:lnSpc>
                <a:spcPct val="150000"/>
              </a:lnSpc>
              <a:buNone/>
            </a:pPr>
            <a:r>
              <a:rPr lang="en-US" u="sng" dirty="0"/>
              <a:t>संबंधित को तेजी और सटीक सूचना</a:t>
            </a:r>
          </a:p>
          <a:p>
            <a:pPr lvl="1">
              <a:lnSpc>
                <a:spcPct val="150000"/>
              </a:lnSpc>
            </a:pPr>
            <a:endParaRPr lang="en-US" sz="1600" u="sng" dirty="0"/>
          </a:p>
          <a:p>
            <a:pPr>
              <a:lnSpc>
                <a:spcPct val="150000"/>
              </a:lnSpc>
            </a:pPr>
            <a:r>
              <a:rPr lang="en-US" sz="2400" dirty="0"/>
              <a:t>उपग्रह फोन की प्रावधान: नेटवर्क की अनुपस्थिति में भी कार्य कर सकते हैं।</a:t>
            </a:r>
          </a:p>
          <a:p>
            <a:pPr lvl="3">
              <a:lnSpc>
                <a:spcPct val="150000"/>
              </a:lnSpc>
            </a:pPr>
            <a:endParaRPr lang="en-US" sz="2400" dirty="0"/>
          </a:p>
          <a:p>
            <a:pPr>
              <a:lnSpc>
                <a:spcPct val="150000"/>
              </a:lnSpc>
            </a:pPr>
            <a:r>
              <a:rPr lang="en-US" sz="2400" dirty="0"/>
              <a:t>एआरटी में लैपटॉप की प्रावधान</a:t>
            </a:r>
          </a:p>
          <a:p>
            <a:endParaRPr lang="en-US" dirty="0"/>
          </a:p>
        </p:txBody>
      </p:sp>
      <p:pic>
        <p:nvPicPr>
          <p:cNvPr id="5" name="Picture 4" descr="C:\Users\Acer\Downloads\WhatsApp Image 2025-09-04 at 17.24.38 (1).jpeg">
            <a:extLst>
              <a:ext uri="{FF2B5EF4-FFF2-40B4-BE49-F238E27FC236}">
                <a16:creationId xmlns:a16="http://schemas.microsoft.com/office/drawing/2014/main" id="{4CC0DB92-335A-4E54-A049-35D260D1067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61472"/>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6034A908-0930-440B-AE8A-8373473980FE}"/>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33945096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294B7-E85A-4426-BAF0-1E8910E1239E}"/>
              </a:ext>
            </a:extLst>
          </p:cNvPr>
          <p:cNvSpPr>
            <a:spLocks noGrp="1"/>
          </p:cNvSpPr>
          <p:nvPr>
            <p:ph type="title"/>
          </p:nvPr>
        </p:nvSpPr>
        <p:spPr>
          <a:xfrm>
            <a:off x="838200" y="1642938"/>
            <a:ext cx="10515600" cy="1325563"/>
          </a:xfrm>
        </p:spPr>
        <p:txBody>
          <a:bodyPr>
            <a:normAutofit/>
          </a:bodyPr>
          <a:lstStyle/>
          <a:p>
            <a:r>
              <a:rPr lang="en-US" sz="6000" b="1" dirty="0">
                <a:solidFill>
                  <a:srgbClr val="FFC000"/>
                </a:solidFill>
                <a:latin typeface="Opensans"/>
              </a:rPr>
              <a:t>कोई प्रश्न</a:t>
            </a:r>
          </a:p>
        </p:txBody>
      </p:sp>
      <p:pic>
        <p:nvPicPr>
          <p:cNvPr id="4" name="Picture 3" descr="C:\Users\Acer\Downloads\WhatsApp Image 2025-09-04 at 17.24.38 (1).jpeg">
            <a:extLst>
              <a:ext uri="{FF2B5EF4-FFF2-40B4-BE49-F238E27FC236}">
                <a16:creationId xmlns:a16="http://schemas.microsoft.com/office/drawing/2014/main" id="{0FE97A36-5D6E-4E7C-812D-54D7246A9B81}"/>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5" name="Picture 4" descr="C:\Users\Acer\Downloads\WhatsApp Image 2025-09-04 at 17.24.38 (3).jpeg">
            <a:extLst>
              <a:ext uri="{FF2B5EF4-FFF2-40B4-BE49-F238E27FC236}">
                <a16:creationId xmlns:a16="http://schemas.microsoft.com/office/drawing/2014/main" id="{F38C7FE4-A741-4286-B68B-79416772382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3180998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BB1B496-C8E4-47A9-A727-C21EC0A9D9F0}"/>
              </a:ext>
            </a:extLst>
          </p:cNvPr>
          <p:cNvSpPr txBox="1"/>
          <p:nvPr/>
        </p:nvSpPr>
        <p:spPr>
          <a:xfrm>
            <a:off x="5662246" y="0"/>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3" name="Content Placeholder 2">
            <a:extLst>
              <a:ext uri="{FF2B5EF4-FFF2-40B4-BE49-F238E27FC236}">
                <a16:creationId xmlns:a16="http://schemas.microsoft.com/office/drawing/2014/main" id="{57B74465-BC69-CE2B-74BA-57F51C010773}"/>
              </a:ext>
            </a:extLst>
          </p:cNvPr>
          <p:cNvSpPr>
            <a:spLocks noGrp="1"/>
          </p:cNvSpPr>
          <p:nvPr>
            <p:ph idx="1"/>
          </p:nvPr>
        </p:nvSpPr>
        <p:spPr>
          <a:xfrm>
            <a:off x="-1154727" y="2923762"/>
            <a:ext cx="8325207" cy="1010475"/>
          </a:xfrm>
        </p:spPr>
        <p:txBody>
          <a:bodyPr>
            <a:normAutofit/>
          </a:bodyPr>
          <a:lstStyle/>
          <a:p>
            <a:pPr marL="0" indent="0" algn="ctr">
              <a:buNone/>
            </a:pPr>
            <a:r>
              <a:rPr lang="en-US" sz="6000" b="1" dirty="0">
                <a:solidFill>
                  <a:srgbClr val="FFC000"/>
                </a:solidFill>
                <a:latin typeface="Opensans"/>
              </a:rPr>
              <a:t>धन्यवाद।</a:t>
            </a:r>
            <a:endParaRPr lang="en-IN" sz="6000" b="1" dirty="0">
              <a:solidFill>
                <a:srgbClr val="FFC000"/>
              </a:solidFill>
              <a:latin typeface="Opensans"/>
            </a:endParaRPr>
          </a:p>
        </p:txBody>
      </p:sp>
      <p:pic>
        <p:nvPicPr>
          <p:cNvPr id="5" name="Picture 4" descr="C:\Users\Acer\Downloads\WhatsApp Image 2025-09-04 at 17.24.38 (1).jpeg">
            <a:extLst>
              <a:ext uri="{FF2B5EF4-FFF2-40B4-BE49-F238E27FC236}">
                <a16:creationId xmlns:a16="http://schemas.microsoft.com/office/drawing/2014/main" id="{ECD91C43-FA50-4901-9684-9D60D968BCE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191134"/>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870529CB-897F-4928-9107-AB1F566DBE5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62246" y="0"/>
            <a:ext cx="6529754" cy="6858000"/>
          </a:xfrm>
          <a:prstGeom prst="rect">
            <a:avLst/>
          </a:prstGeom>
          <a:noFill/>
          <a:ln>
            <a:noFill/>
          </a:ln>
        </p:spPr>
      </p:pic>
    </p:spTree>
    <p:extLst>
      <p:ext uri="{BB962C8B-B14F-4D97-AF65-F5344CB8AC3E}">
        <p14:creationId xmlns:p14="http://schemas.microsoft.com/office/powerpoint/2010/main" val="3415530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83000">
              <a:schemeClr val="tx1"/>
            </a:gs>
            <a:gs pos="41000">
              <a:schemeClr val="accent4">
                <a:lumMod val="50000"/>
              </a:schemeClr>
            </a:gs>
          </a:gsLst>
          <a:lin ang="5400000" scaled="1"/>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326CE27-2410-47F8-8FA5-A38DC3FE9E29}"/>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object 2"/>
          <p:cNvSpPr txBox="1">
            <a:spLocks noGrp="1"/>
          </p:cNvSpPr>
          <p:nvPr>
            <p:ph type="title"/>
          </p:nvPr>
        </p:nvSpPr>
        <p:spPr>
          <a:xfrm>
            <a:off x="238573" y="2222169"/>
            <a:ext cx="5280484" cy="1249060"/>
          </a:xfrm>
          <a:prstGeom prst="rect">
            <a:avLst/>
          </a:prstGeom>
        </p:spPr>
        <p:txBody>
          <a:bodyPr vert="horz" wrap="square" lIns="0" tIns="17780" rIns="0" bIns="0" rtlCol="0" anchor="ctr">
            <a:spAutoFit/>
          </a:bodyPr>
          <a:lstStyle/>
          <a:p>
            <a:pPr marL="16933">
              <a:lnSpc>
                <a:spcPct val="100000"/>
              </a:lnSpc>
              <a:spcBef>
                <a:spcPts val="140"/>
              </a:spcBef>
            </a:pPr>
            <a:r>
              <a:rPr lang="en-US" sz="4000" b="1" spc="-33" dirty="0">
                <a:solidFill>
                  <a:srgbClr val="FFC000"/>
                </a:solidFill>
                <a:latin typeface="opensan(Headings)"/>
              </a:rPr>
              <a:t>FIRST RESPONDERS (</a:t>
            </a:r>
            <a:r>
              <a:rPr lang="hi-IN" sz="4000" b="1" spc="-33" dirty="0">
                <a:solidFill>
                  <a:srgbClr val="FFC000"/>
                </a:solidFill>
                <a:latin typeface="opensan(Headings)"/>
              </a:rPr>
              <a:t>प्रथम प्रत्युत्तर देने वाले)</a:t>
            </a:r>
            <a:endParaRPr lang="en-US" sz="4000" b="1" spc="-33" dirty="0">
              <a:solidFill>
                <a:srgbClr val="FFC000"/>
              </a:solidFill>
              <a:latin typeface="opensan(Headings)"/>
            </a:endParaRPr>
          </a:p>
        </p:txBody>
      </p:sp>
      <p:sp>
        <p:nvSpPr>
          <p:cNvPr id="3" name="object 3"/>
          <p:cNvSpPr txBox="1"/>
          <p:nvPr/>
        </p:nvSpPr>
        <p:spPr>
          <a:xfrm>
            <a:off x="6096000" y="1112892"/>
            <a:ext cx="5383106" cy="5332229"/>
          </a:xfrm>
          <a:prstGeom prst="rect">
            <a:avLst/>
          </a:prstGeom>
        </p:spPr>
        <p:txBody>
          <a:bodyPr vert="horz" wrap="square" lIns="0" tIns="17780" rIns="0" bIns="0" rtlCol="0">
            <a:spAutoFit/>
          </a:bodyPr>
          <a:lstStyle/>
          <a:p>
            <a:pPr marL="474121" marR="9313" indent="-457189">
              <a:spcBef>
                <a:spcPts val="140"/>
              </a:spcBef>
              <a:buFont typeface="Arial MT"/>
              <a:buChar char="•"/>
              <a:tabLst>
                <a:tab pos="473275" algn="l"/>
                <a:tab pos="474121" algn="l"/>
                <a:tab pos="2253770" algn="l"/>
                <a:tab pos="3925049" algn="l"/>
                <a:tab pos="5354186" algn="l"/>
                <a:tab pos="5879953" algn="l"/>
                <a:tab pos="8316599" algn="l"/>
                <a:tab pos="8778021" algn="l"/>
              </a:tabLst>
            </a:pPr>
            <a:r>
              <a:rPr sz="2400" u="heavy" dirty="0">
                <a:uFill>
                  <a:solidFill>
                    <a:srgbClr val="FFFFFF"/>
                  </a:solidFill>
                </a:uFill>
                <a:latin typeface="opensan(Headings)"/>
                <a:cs typeface="Calibri"/>
              </a:rPr>
              <a:t>तत्काल कार्रवाई दल – लोको-पायलट/सहायक लोको-पायलट, गार्ड और अन्य ऑन-बोर्ड स्टाफ</a:t>
            </a:r>
            <a:endParaRPr sz="2400" dirty="0">
              <a:latin typeface="opensan(Headings)"/>
              <a:cs typeface="Calibri"/>
            </a:endParaRPr>
          </a:p>
          <a:p>
            <a:pPr marL="474121" indent="-457189">
              <a:spcBef>
                <a:spcPts val="1027"/>
              </a:spcBef>
              <a:buFont typeface="Arial MT"/>
              <a:buChar char="•"/>
              <a:tabLst>
                <a:tab pos="473275" algn="l"/>
                <a:tab pos="474121" algn="l"/>
              </a:tabLst>
            </a:pPr>
            <a:r>
              <a:rPr sz="2400" spc="-40" dirty="0">
                <a:latin typeface="opensan(Headings)"/>
                <a:cs typeface="Calibri"/>
              </a:rPr>
              <a:t>आस-पास के क्षेत्रों के स्वैच्छिक सहयोगी</a:t>
            </a:r>
            <a:endParaRPr sz="2400" dirty="0">
              <a:latin typeface="opensan(Headings)"/>
              <a:cs typeface="Calibri"/>
            </a:endParaRPr>
          </a:p>
          <a:p>
            <a:pPr marL="474121" indent="-457189">
              <a:spcBef>
                <a:spcPts val="1020"/>
              </a:spcBef>
              <a:buFont typeface="Arial MT"/>
              <a:buChar char="•"/>
              <a:tabLst>
                <a:tab pos="473275" algn="l"/>
                <a:tab pos="474121" algn="l"/>
              </a:tabLst>
            </a:pPr>
            <a:r>
              <a:rPr sz="2400" spc="-20" dirty="0">
                <a:latin typeface="opensan(Headings)"/>
                <a:cs typeface="Calibri"/>
              </a:rPr>
              <a:t>नजदीकी इंजीनियरिंग गैंग, स्टेशन मास्टर</a:t>
            </a:r>
            <a:endParaRPr sz="2400" dirty="0">
              <a:latin typeface="opensan(Headings)"/>
              <a:cs typeface="Calibri"/>
            </a:endParaRPr>
          </a:p>
          <a:p>
            <a:pPr marL="474121" indent="-457189">
              <a:spcBef>
                <a:spcPts val="1027"/>
              </a:spcBef>
              <a:buFont typeface="Arial MT"/>
              <a:buChar char="•"/>
              <a:tabLst>
                <a:tab pos="473275" algn="l"/>
                <a:tab pos="474121" algn="l"/>
              </a:tabLst>
            </a:pPr>
            <a:r>
              <a:rPr sz="2400" spc="-7" dirty="0">
                <a:latin typeface="opensan(Headings)"/>
                <a:cs typeface="Calibri"/>
              </a:rPr>
              <a:t>अन्य विभागीय अधिकारी</a:t>
            </a:r>
            <a:endParaRPr sz="2400" dirty="0">
              <a:latin typeface="opensan(Headings)"/>
              <a:cs typeface="Calibri"/>
            </a:endParaRPr>
          </a:p>
          <a:p>
            <a:pPr marL="474121" marR="6773" indent="-457189" algn="just">
              <a:spcBef>
                <a:spcPts val="1027"/>
              </a:spcBef>
              <a:buFont typeface="Arial MT"/>
              <a:buChar char="•"/>
              <a:tabLst>
                <a:tab pos="474121" algn="l"/>
              </a:tabLst>
            </a:pPr>
            <a:r>
              <a:rPr sz="2400" b="1" dirty="0">
                <a:latin typeface="opensan(Headings)"/>
                <a:cs typeface="Calibri"/>
              </a:rPr>
              <a:t>DM टीम – विभिन्न विभागों से नामांकित अधिकारियों की टीम जो ARMVs और ARTs द्वारा साइट पर पहुंचती है।</a:t>
            </a:r>
            <a:endParaRPr sz="2400" dirty="0">
              <a:latin typeface="opensan(Headings)"/>
              <a:cs typeface="Calibri"/>
            </a:endParaRPr>
          </a:p>
        </p:txBody>
      </p:sp>
      <p:pic>
        <p:nvPicPr>
          <p:cNvPr id="5" name="Picture 4" descr="C:\Users\Acer\Downloads\WhatsApp Image 2025-09-04 at 17.24.38 (1).jpeg">
            <a:extLst>
              <a:ext uri="{FF2B5EF4-FFF2-40B4-BE49-F238E27FC236}">
                <a16:creationId xmlns:a16="http://schemas.microsoft.com/office/drawing/2014/main" id="{2D4EAE4F-069C-40C4-BC7B-17162DBB718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6B55504D-8D18-40A5-87A2-052F1996DDB1}"/>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DC5912E-D6CA-4BA1-A7CE-EBDF06BCAF8C}"/>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CEC0A3AE-DD44-E447-FF9C-5B5E2D2F69E3}"/>
              </a:ext>
            </a:extLst>
          </p:cNvPr>
          <p:cNvSpPr>
            <a:spLocks noGrp="1"/>
          </p:cNvSpPr>
          <p:nvPr>
            <p:ph type="title"/>
          </p:nvPr>
        </p:nvSpPr>
        <p:spPr>
          <a:xfrm>
            <a:off x="729881" y="1413168"/>
            <a:ext cx="4651014" cy="1400792"/>
          </a:xfrm>
        </p:spPr>
        <p:txBody>
          <a:bodyPr>
            <a:normAutofit fontScale="90000"/>
          </a:bodyPr>
          <a:lstStyle/>
          <a:p>
            <a:r>
              <a:rPr lang="en-US" sz="4000" b="1" dirty="0">
                <a:solidFill>
                  <a:srgbClr val="FFC000"/>
                </a:solidFill>
                <a:latin typeface="Opensans"/>
              </a:rPr>
              <a:t>CAUSES OF TRAIN DISASTER (</a:t>
            </a:r>
            <a:r>
              <a:rPr lang="hi-IN" sz="4000" b="1" dirty="0">
                <a:solidFill>
                  <a:srgbClr val="FFC000"/>
                </a:solidFill>
                <a:latin typeface="Opensans"/>
              </a:rPr>
              <a:t>ट्रेन आपदा के कारण)</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E9FA666B-7A95-4522-2FF1-41E38C7099A1}"/>
              </a:ext>
            </a:extLst>
          </p:cNvPr>
          <p:cNvSpPr>
            <a:spLocks noGrp="1"/>
          </p:cNvSpPr>
          <p:nvPr>
            <p:ph idx="1"/>
          </p:nvPr>
        </p:nvSpPr>
        <p:spPr>
          <a:xfrm>
            <a:off x="6164816" y="553183"/>
            <a:ext cx="5219817" cy="5450773"/>
          </a:xfrm>
        </p:spPr>
        <p:txBody>
          <a:bodyPr>
            <a:normAutofit fontScale="92500" lnSpcReduction="10000"/>
          </a:bodyPr>
          <a:lstStyle/>
          <a:p>
            <a:pPr marL="0" indent="0">
              <a:buNone/>
            </a:pPr>
            <a:r>
              <a:rPr lang="en-US" sz="2400" b="1" dirty="0">
                <a:latin typeface="Opensans"/>
              </a:rPr>
              <a:t>मानव/उपकरण की विफलता:</a:t>
            </a:r>
          </a:p>
          <a:p>
            <a:pPr marL="0" indent="-514350">
              <a:lnSpc>
                <a:spcPct val="120000"/>
              </a:lnSpc>
              <a:spcBef>
                <a:spcPts val="0"/>
              </a:spcBef>
              <a:buFont typeface="+mj-lt"/>
              <a:buAutoNum type="romanLcPeriod"/>
            </a:pPr>
            <a:r>
              <a:rPr lang="en-US" sz="2400" dirty="0">
                <a:latin typeface="Opensans"/>
              </a:rPr>
              <a:t>टकराव</a:t>
            </a:r>
          </a:p>
          <a:p>
            <a:pPr marL="0" indent="-514350">
              <a:lnSpc>
                <a:spcPct val="120000"/>
              </a:lnSpc>
              <a:spcBef>
                <a:spcPts val="0"/>
              </a:spcBef>
              <a:buFont typeface="+mj-lt"/>
              <a:buAutoNum type="romanLcPeriod"/>
            </a:pPr>
            <a:r>
              <a:rPr lang="en-US" sz="2400" dirty="0" err="1">
                <a:latin typeface="Opensans"/>
              </a:rPr>
              <a:t>डिरेलमेंट</a:t>
            </a:r>
            <a:r>
              <a:rPr lang="en-US" sz="2400" dirty="0">
                <a:latin typeface="Opensans"/>
              </a:rPr>
              <a:t> (</a:t>
            </a:r>
            <a:r>
              <a:rPr lang="hi-IN" sz="2400" dirty="0"/>
              <a:t>पटरी से उतरना</a:t>
            </a:r>
            <a:r>
              <a:rPr lang="en-IN" sz="2400" dirty="0"/>
              <a:t>)</a:t>
            </a:r>
            <a:endParaRPr lang="en-US" sz="2400" dirty="0">
              <a:latin typeface="Opensans"/>
            </a:endParaRPr>
          </a:p>
          <a:p>
            <a:pPr marL="0" indent="-514350">
              <a:lnSpc>
                <a:spcPct val="120000"/>
              </a:lnSpc>
              <a:spcBef>
                <a:spcPts val="0"/>
              </a:spcBef>
              <a:buFont typeface="+mj-lt"/>
              <a:buAutoNum type="romanLcPeriod"/>
            </a:pPr>
            <a:r>
              <a:rPr lang="hi-IN" sz="2400" dirty="0"/>
              <a:t>लेवल क्रॉसिंग पर हादसे</a:t>
            </a:r>
            <a:endParaRPr lang="en-IN" sz="2400" dirty="0"/>
          </a:p>
          <a:p>
            <a:pPr marL="0" indent="-514350">
              <a:lnSpc>
                <a:spcPct val="120000"/>
              </a:lnSpc>
              <a:spcBef>
                <a:spcPts val="0"/>
              </a:spcBef>
              <a:buFont typeface="+mj-lt"/>
              <a:buAutoNum type="romanLcPeriod"/>
            </a:pPr>
            <a:r>
              <a:rPr lang="en-US" sz="2400" dirty="0" err="1">
                <a:latin typeface="Opensans"/>
              </a:rPr>
              <a:t>आग</a:t>
            </a:r>
            <a:r>
              <a:rPr lang="en-US" sz="2400" dirty="0">
                <a:latin typeface="Opensans"/>
              </a:rPr>
              <a:t>/</a:t>
            </a:r>
            <a:r>
              <a:rPr lang="en-US" sz="2400" dirty="0" err="1">
                <a:latin typeface="Opensans"/>
              </a:rPr>
              <a:t>विस्फोट</a:t>
            </a:r>
            <a:endParaRPr lang="en-US" sz="2400" dirty="0">
              <a:latin typeface="Opensans"/>
            </a:endParaRPr>
          </a:p>
          <a:p>
            <a:pPr marL="0" indent="0">
              <a:buNone/>
            </a:pPr>
            <a:r>
              <a:rPr lang="en-US" sz="2400" b="1" dirty="0" err="1">
                <a:latin typeface="Opensans"/>
              </a:rPr>
              <a:t>प्राकृतिक</a:t>
            </a:r>
            <a:r>
              <a:rPr lang="en-US" sz="2400" b="1" dirty="0">
                <a:latin typeface="Opensans"/>
              </a:rPr>
              <a:t> आपदा</a:t>
            </a:r>
          </a:p>
          <a:p>
            <a:pPr marL="0" indent="-514350">
              <a:lnSpc>
                <a:spcPct val="120000"/>
              </a:lnSpc>
              <a:spcBef>
                <a:spcPts val="0"/>
              </a:spcBef>
              <a:buFont typeface="+mj-lt"/>
              <a:buAutoNum type="romanLcPeriod"/>
            </a:pPr>
            <a:r>
              <a:rPr lang="en-US" sz="2400" dirty="0">
                <a:latin typeface="Opensans"/>
              </a:rPr>
              <a:t>भूस्खलन</a:t>
            </a:r>
          </a:p>
          <a:p>
            <a:pPr marL="0" indent="-514350">
              <a:lnSpc>
                <a:spcPct val="120000"/>
              </a:lnSpc>
              <a:spcBef>
                <a:spcPts val="0"/>
              </a:spcBef>
              <a:buFont typeface="+mj-lt"/>
              <a:buAutoNum type="romanLcPeriod"/>
            </a:pPr>
            <a:r>
              <a:rPr lang="en-US" sz="2400" dirty="0">
                <a:latin typeface="Opensans"/>
              </a:rPr>
              <a:t>तूफान/चक्रवात</a:t>
            </a:r>
          </a:p>
          <a:p>
            <a:pPr marL="0" indent="-514350">
              <a:lnSpc>
                <a:spcPct val="120000"/>
              </a:lnSpc>
              <a:spcBef>
                <a:spcPts val="0"/>
              </a:spcBef>
              <a:buFont typeface="+mj-lt"/>
              <a:buAutoNum type="romanLcPeriod"/>
            </a:pPr>
            <a:r>
              <a:rPr lang="en-US" sz="2400" dirty="0">
                <a:latin typeface="Opensans"/>
              </a:rPr>
              <a:t>भूकंप</a:t>
            </a:r>
          </a:p>
          <a:p>
            <a:pPr marL="0" indent="0">
              <a:lnSpc>
                <a:spcPct val="110000"/>
              </a:lnSpc>
              <a:buNone/>
            </a:pPr>
            <a:r>
              <a:rPr lang="en-US" sz="2400" dirty="0" err="1">
                <a:latin typeface="Opensans"/>
              </a:rPr>
              <a:t>बाढ़</a:t>
            </a:r>
            <a:r>
              <a:rPr lang="hi-IN" sz="2400" b="1" dirty="0"/>
              <a:t>साबोटाज (तोड़फोड़):</a:t>
            </a:r>
            <a:endParaRPr lang="en-US" sz="2400" b="1" dirty="0">
              <a:latin typeface="Opensans"/>
            </a:endParaRPr>
          </a:p>
          <a:p>
            <a:pPr marL="0" indent="-514350">
              <a:lnSpc>
                <a:spcPct val="110000"/>
              </a:lnSpc>
              <a:spcBef>
                <a:spcPts val="0"/>
              </a:spcBef>
              <a:buFont typeface="+mj-lt"/>
              <a:buAutoNum type="romanLcPeriod"/>
            </a:pPr>
            <a:r>
              <a:rPr lang="hi-IN" sz="2400" dirty="0">
                <a:latin typeface="Opensans"/>
              </a:rPr>
              <a:t>ट्रेनों में आग लगाना</a:t>
            </a:r>
            <a:endParaRPr lang="en-IN" sz="2400" dirty="0">
              <a:latin typeface="Opensans"/>
            </a:endParaRPr>
          </a:p>
          <a:p>
            <a:pPr marL="0" indent="-514350">
              <a:lnSpc>
                <a:spcPct val="110000"/>
              </a:lnSpc>
              <a:spcBef>
                <a:spcPts val="0"/>
              </a:spcBef>
              <a:buFont typeface="+mj-lt"/>
              <a:buAutoNum type="romanLcPeriod"/>
            </a:pPr>
            <a:r>
              <a:rPr lang="hi-IN" sz="2400" dirty="0">
                <a:latin typeface="Opensans"/>
              </a:rPr>
              <a:t>बम विस्फोट</a:t>
            </a:r>
            <a:endParaRPr lang="en-IN" sz="2400" dirty="0">
              <a:latin typeface="Opensans"/>
            </a:endParaRPr>
          </a:p>
          <a:p>
            <a:pPr marL="0" indent="-514350">
              <a:lnSpc>
                <a:spcPct val="110000"/>
              </a:lnSpc>
              <a:spcBef>
                <a:spcPts val="0"/>
              </a:spcBef>
              <a:buFont typeface="+mj-lt"/>
              <a:buAutoNum type="romanLcPeriod"/>
            </a:pPr>
            <a:r>
              <a:rPr lang="hi-IN" sz="2400" dirty="0">
                <a:latin typeface="Opensans"/>
              </a:rPr>
              <a:t>पटरियों पर अवरोध</a:t>
            </a:r>
            <a:endParaRPr lang="en-IN" sz="2400" dirty="0">
              <a:latin typeface="Opensans"/>
            </a:endParaRPr>
          </a:p>
          <a:p>
            <a:pPr marL="0" indent="-514350">
              <a:lnSpc>
                <a:spcPct val="110000"/>
              </a:lnSpc>
              <a:spcBef>
                <a:spcPts val="0"/>
              </a:spcBef>
              <a:buFont typeface="+mj-lt"/>
              <a:buAutoNum type="romanLcPeriod"/>
            </a:pPr>
            <a:r>
              <a:rPr lang="hi-IN" sz="2400" dirty="0">
                <a:latin typeface="Opensans"/>
              </a:rPr>
              <a:t>रेलवे फिटिंग से छेड़छाड़</a:t>
            </a:r>
            <a:endParaRPr lang="en-IN" sz="2400" dirty="0">
              <a:latin typeface="Opensans"/>
            </a:endParaRPr>
          </a:p>
          <a:p>
            <a:pPr marL="0" indent="-514350">
              <a:lnSpc>
                <a:spcPct val="120000"/>
              </a:lnSpc>
              <a:spcBef>
                <a:spcPts val="0"/>
              </a:spcBef>
              <a:buFont typeface="+mj-lt"/>
              <a:buAutoNum type="romanLcPeriod"/>
            </a:pPr>
            <a:endParaRPr lang="en-US" sz="2400" dirty="0">
              <a:latin typeface="Opensans"/>
            </a:endParaRPr>
          </a:p>
        </p:txBody>
      </p:sp>
      <p:pic>
        <p:nvPicPr>
          <p:cNvPr id="5" name="Picture 4" descr="C:\Users\Acer\Downloads\WhatsApp Image 2025-09-04 at 17.24.38 (1).jpeg">
            <a:extLst>
              <a:ext uri="{FF2B5EF4-FFF2-40B4-BE49-F238E27FC236}">
                <a16:creationId xmlns:a16="http://schemas.microsoft.com/office/drawing/2014/main" id="{C623AE2D-D74E-4815-B211-C79643A2CAA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00E71005-E0A4-4346-BA46-905B87046C3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1252357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8C1FFB4-3F4D-4E47-ADA4-8925AB4B675C}"/>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391E52D7-76F5-65DF-9565-386DCCDF1BFE}"/>
              </a:ext>
            </a:extLst>
          </p:cNvPr>
          <p:cNvSpPr>
            <a:spLocks noGrp="1"/>
          </p:cNvSpPr>
          <p:nvPr>
            <p:ph type="title"/>
          </p:nvPr>
        </p:nvSpPr>
        <p:spPr>
          <a:xfrm>
            <a:off x="838200" y="1971186"/>
            <a:ext cx="4402015" cy="1325563"/>
          </a:xfrm>
        </p:spPr>
        <p:txBody>
          <a:bodyPr>
            <a:normAutofit/>
          </a:bodyPr>
          <a:lstStyle/>
          <a:p>
            <a:r>
              <a:rPr lang="en-US" sz="4000" b="1" dirty="0">
                <a:solidFill>
                  <a:srgbClr val="FFC000"/>
                </a:solidFill>
                <a:latin typeface="Opensans"/>
              </a:rPr>
              <a:t>विशेषताएँ</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2CC4309C-8A47-E579-B449-C7DF194063D1}"/>
              </a:ext>
            </a:extLst>
          </p:cNvPr>
          <p:cNvSpPr>
            <a:spLocks noGrp="1"/>
          </p:cNvSpPr>
          <p:nvPr>
            <p:ph idx="1"/>
          </p:nvPr>
        </p:nvSpPr>
        <p:spPr>
          <a:xfrm>
            <a:off x="5838092" y="1348153"/>
            <a:ext cx="5515708" cy="4828809"/>
          </a:xfrm>
        </p:spPr>
        <p:txBody>
          <a:bodyPr>
            <a:normAutofit fontScale="92500" lnSpcReduction="20000"/>
          </a:bodyPr>
          <a:lstStyle/>
          <a:p>
            <a:pPr marL="457200" indent="-457200" algn="just">
              <a:lnSpc>
                <a:spcPct val="150000"/>
              </a:lnSpc>
              <a:buFont typeface="+mj-lt"/>
              <a:buAutoNum type="arabicPeriod"/>
            </a:pPr>
            <a:r>
              <a:rPr lang="hi-IN" dirty="0">
                <a:latin typeface="Opensans"/>
              </a:rPr>
              <a:t>आमतौर पर अचानक और बिना चेतावनी के होता है।</a:t>
            </a:r>
            <a:endParaRPr lang="en-IN" dirty="0">
              <a:latin typeface="Opensans"/>
            </a:endParaRPr>
          </a:p>
          <a:p>
            <a:pPr marL="457200" indent="-457200" algn="just">
              <a:lnSpc>
                <a:spcPct val="150000"/>
              </a:lnSpc>
              <a:buFont typeface="+mj-lt"/>
              <a:buAutoNum type="arabicPeriod"/>
            </a:pPr>
            <a:r>
              <a:rPr lang="hi-IN" dirty="0">
                <a:latin typeface="Opensans"/>
              </a:rPr>
              <a:t>मौतें/चोटें होती हैं।</a:t>
            </a:r>
            <a:endParaRPr lang="en-IN" dirty="0">
              <a:latin typeface="Opensans"/>
            </a:endParaRPr>
          </a:p>
          <a:p>
            <a:pPr marL="457200" indent="-457200" algn="just">
              <a:lnSpc>
                <a:spcPct val="150000"/>
              </a:lnSpc>
              <a:buFont typeface="+mj-lt"/>
              <a:buAutoNum type="arabicPeriod"/>
            </a:pPr>
            <a:r>
              <a:rPr lang="hi-IN" dirty="0">
                <a:latin typeface="Opensans"/>
              </a:rPr>
              <a:t>मीडिया का बहुत ध्यान आकर्षित करता है।</a:t>
            </a:r>
            <a:endParaRPr lang="en-IN" dirty="0">
              <a:latin typeface="Opensans"/>
            </a:endParaRPr>
          </a:p>
          <a:p>
            <a:pPr marL="457200" indent="-457200" algn="just">
              <a:lnSpc>
                <a:spcPct val="150000"/>
              </a:lnSpc>
              <a:buFont typeface="+mj-lt"/>
              <a:buAutoNum type="arabicPeriod"/>
            </a:pPr>
            <a:r>
              <a:rPr lang="hi-IN" dirty="0">
                <a:latin typeface="Opensans"/>
              </a:rPr>
              <a:t>बचे लोगों, बचावकर्मियों और परिवारों के लिए मानसिक समस्याएँ पैदा करता है।</a:t>
            </a:r>
            <a:endParaRPr lang="en-IN" sz="2800" dirty="0">
              <a:latin typeface="Opensans"/>
            </a:endParaRPr>
          </a:p>
        </p:txBody>
      </p:sp>
      <p:pic>
        <p:nvPicPr>
          <p:cNvPr id="5" name="Picture 4" descr="C:\Users\Acer\Downloads\WhatsApp Image 2025-09-04 at 17.24.38 (1).jpeg">
            <a:extLst>
              <a:ext uri="{FF2B5EF4-FFF2-40B4-BE49-F238E27FC236}">
                <a16:creationId xmlns:a16="http://schemas.microsoft.com/office/drawing/2014/main" id="{1F0DF408-7825-44F8-ACED-6186D2D04837}"/>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7A0114EC-FA06-4B7A-AF47-5F05540A92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18795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F43C505E-E9FF-4FE1-A8E3-B235CDC0AE89}"/>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09DD1558-E5D3-DB2B-15ED-42EA546755BF}"/>
              </a:ext>
            </a:extLst>
          </p:cNvPr>
          <p:cNvSpPr>
            <a:spLocks noGrp="1"/>
          </p:cNvSpPr>
          <p:nvPr>
            <p:ph type="title"/>
          </p:nvPr>
        </p:nvSpPr>
        <p:spPr>
          <a:xfrm>
            <a:off x="838200" y="1713277"/>
            <a:ext cx="4220305" cy="1325563"/>
          </a:xfrm>
        </p:spPr>
        <p:txBody>
          <a:bodyPr>
            <a:normAutofit/>
          </a:bodyPr>
          <a:lstStyle/>
          <a:p>
            <a:r>
              <a:rPr lang="en-US" sz="4000" b="1" dirty="0">
                <a:solidFill>
                  <a:srgbClr val="FFC000"/>
                </a:solidFill>
                <a:latin typeface="Opensans"/>
              </a:rPr>
              <a:t>परिणाम</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034B126B-ABD4-B46B-49C4-7D95B551FFFF}"/>
              </a:ext>
            </a:extLst>
          </p:cNvPr>
          <p:cNvSpPr>
            <a:spLocks noGrp="1"/>
          </p:cNvSpPr>
          <p:nvPr>
            <p:ph idx="1"/>
          </p:nvPr>
        </p:nvSpPr>
        <p:spPr>
          <a:xfrm>
            <a:off x="5955322" y="1066798"/>
            <a:ext cx="5943601" cy="5438409"/>
          </a:xfrm>
        </p:spPr>
        <p:txBody>
          <a:bodyPr>
            <a:normAutofit lnSpcReduction="10000"/>
          </a:bodyPr>
          <a:lstStyle/>
          <a:p>
            <a:pPr marL="457200" indent="-457200" algn="just">
              <a:buFont typeface="+mj-lt"/>
              <a:buAutoNum type="arabicPeriod"/>
            </a:pPr>
            <a:r>
              <a:rPr lang="hi-IN" sz="2400" b="1" dirty="0">
                <a:latin typeface="Opensans"/>
              </a:rPr>
              <a:t>शॉक स्टेज:</a:t>
            </a:r>
            <a:r>
              <a:rPr lang="en-IN" sz="2400" b="1" dirty="0">
                <a:latin typeface="Opensans"/>
              </a:rPr>
              <a:t>-</a:t>
            </a:r>
            <a:r>
              <a:rPr lang="hi-IN" sz="2400" b="1" dirty="0">
                <a:latin typeface="Opensans"/>
              </a:rPr>
              <a:t> </a:t>
            </a:r>
            <a:r>
              <a:rPr lang="hi-IN" sz="2400" dirty="0">
                <a:latin typeface="Opensans"/>
              </a:rPr>
              <a:t>पीड़ित स्तब्ध, भ्रमित और उदासीन होते हैं।सजेस्टिबल स्टेज: पीड़ित शांत रहते हैं और बचावकर्मियों के निर्देश मानते हैं।</a:t>
            </a:r>
            <a:endParaRPr lang="en-IN" sz="2400" dirty="0">
              <a:latin typeface="Opensans"/>
            </a:endParaRPr>
          </a:p>
          <a:p>
            <a:pPr marL="457200" indent="-457200" algn="just">
              <a:buFont typeface="+mj-lt"/>
              <a:buAutoNum type="arabicPeriod"/>
            </a:pPr>
            <a:r>
              <a:rPr lang="hi-IN" sz="2400" b="1" dirty="0">
                <a:latin typeface="Opensans"/>
              </a:rPr>
              <a:t>रिकवरी स्टेज:</a:t>
            </a:r>
            <a:r>
              <a:rPr lang="en-IN" sz="2400" b="1" dirty="0">
                <a:latin typeface="Opensans"/>
              </a:rPr>
              <a:t>-</a:t>
            </a:r>
            <a:r>
              <a:rPr lang="hi-IN" sz="2400" b="1" dirty="0">
                <a:latin typeface="Opensans"/>
              </a:rPr>
              <a:t> </a:t>
            </a:r>
            <a:r>
              <a:rPr lang="hi-IN" sz="2400" dirty="0">
                <a:latin typeface="Opensans"/>
              </a:rPr>
              <a:t>यात्रियों और स्थानीय लोगों द्वारा स्वत: बचाव व राहत कार्य। सबसे लंबा चरण – </a:t>
            </a:r>
            <a:r>
              <a:rPr lang="en-US" sz="2400" dirty="0">
                <a:latin typeface="Opensans"/>
              </a:rPr>
              <a:t>DM </a:t>
            </a:r>
            <a:r>
              <a:rPr lang="hi-IN" sz="2400" dirty="0">
                <a:latin typeface="Opensans"/>
              </a:rPr>
              <a:t>टीम की योजनाबद्ध कार्रवाई।</a:t>
            </a:r>
            <a:endParaRPr lang="en-US" sz="2400" dirty="0">
              <a:latin typeface="Opensans"/>
            </a:endParaRPr>
          </a:p>
          <a:p>
            <a:pPr marL="457200" indent="-457200" algn="just">
              <a:buFont typeface="+mj-lt"/>
              <a:buAutoNum type="arabicPeriod"/>
            </a:pPr>
            <a:r>
              <a:rPr lang="hi-IN" sz="2400" b="1" dirty="0">
                <a:latin typeface="Opensans"/>
              </a:rPr>
              <a:t>रिकवरी </a:t>
            </a:r>
            <a:r>
              <a:rPr lang="en-US" sz="2400" b="1" dirty="0" err="1">
                <a:latin typeface="Opensans"/>
              </a:rPr>
              <a:t>चरण</a:t>
            </a:r>
            <a:r>
              <a:rPr lang="en-US" sz="2400" dirty="0">
                <a:latin typeface="Opensans"/>
              </a:rPr>
              <a:t>:</a:t>
            </a:r>
          </a:p>
          <a:p>
            <a:pPr marL="514350" indent="-514350" algn="just">
              <a:buFont typeface="+mj-lt"/>
              <a:buAutoNum type="romanLcPeriod"/>
            </a:pPr>
            <a:r>
              <a:rPr lang="en-US" sz="2400" dirty="0">
                <a:latin typeface="Opensans"/>
              </a:rPr>
              <a:t>रेल पर उपलब्ध लोगों की स्वाभाविक प्रतिक्रिया।</a:t>
            </a:r>
          </a:p>
          <a:p>
            <a:pPr marL="514350" indent="-514350" algn="just">
              <a:buFont typeface="+mj-lt"/>
              <a:buAutoNum type="romanLcPeriod"/>
            </a:pPr>
            <a:r>
              <a:rPr lang="en-US" sz="2400" dirty="0">
                <a:latin typeface="Opensans"/>
              </a:rPr>
              <a:t>स्थानीय रूप से उपलब्ध मर्दों और सामग्री द्वारा बचाव और राहत कार्य।</a:t>
            </a:r>
          </a:p>
          <a:p>
            <a:pPr marL="514350" indent="-514350" algn="just">
              <a:buFont typeface="+mj-lt"/>
              <a:buAutoNum type="romanLcPeriod"/>
            </a:pPr>
            <a:r>
              <a:rPr lang="en-US" sz="2400" dirty="0">
                <a:latin typeface="Opensans"/>
              </a:rPr>
              <a:t>सबसे लंबा चरण DM टीमों द्वारा सावधानीपूर्वक योजनाबद्ध प्रयासों का होता है।</a:t>
            </a:r>
            <a:endParaRPr lang="en-IN" sz="2400" dirty="0">
              <a:latin typeface="Opensans"/>
            </a:endParaRPr>
          </a:p>
        </p:txBody>
      </p:sp>
      <p:pic>
        <p:nvPicPr>
          <p:cNvPr id="5" name="Picture 4" descr="C:\Users\Acer\Downloads\WhatsApp Image 2025-09-04 at 17.24.38 (1).jpeg">
            <a:extLst>
              <a:ext uri="{FF2B5EF4-FFF2-40B4-BE49-F238E27FC236}">
                <a16:creationId xmlns:a16="http://schemas.microsoft.com/office/drawing/2014/main" id="{E0857AE3-5762-43C2-BC11-49EB4575948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B5E93B00-D7E9-4A98-8DA1-3A2A4E989F6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15290479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37E4230-8B99-4FFE-BC91-490069C92DB7}"/>
              </a:ext>
            </a:extLst>
          </p:cNvPr>
          <p:cNvSpPr txBox="1"/>
          <p:nvPr/>
        </p:nvSpPr>
        <p:spPr>
          <a:xfrm>
            <a:off x="5720862" y="117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5" name="TextBox 4">
            <a:extLst>
              <a:ext uri="{FF2B5EF4-FFF2-40B4-BE49-F238E27FC236}">
                <a16:creationId xmlns:a16="http://schemas.microsoft.com/office/drawing/2014/main" id="{E3630A4D-0F82-4909-82A9-3AB43BC35963}"/>
              </a:ext>
            </a:extLst>
          </p:cNvPr>
          <p:cNvSpPr txBox="1"/>
          <p:nvPr/>
        </p:nvSpPr>
        <p:spPr>
          <a:xfrm>
            <a:off x="5873262" y="164124"/>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05C71A07-D038-C11A-136D-C71167AE45F0}"/>
              </a:ext>
            </a:extLst>
          </p:cNvPr>
          <p:cNvSpPr>
            <a:spLocks noGrp="1"/>
          </p:cNvSpPr>
          <p:nvPr>
            <p:ph type="title"/>
          </p:nvPr>
        </p:nvSpPr>
        <p:spPr>
          <a:xfrm>
            <a:off x="838200" y="1971186"/>
            <a:ext cx="4601308" cy="2731443"/>
          </a:xfrm>
        </p:spPr>
        <p:txBody>
          <a:bodyPr>
            <a:normAutofit/>
          </a:bodyPr>
          <a:lstStyle/>
          <a:p>
            <a:pPr>
              <a:lnSpc>
                <a:spcPct val="100000"/>
              </a:lnSpc>
            </a:pPr>
            <a:r>
              <a:rPr lang="hi-IN" sz="4000" b="1" dirty="0">
                <a:solidFill>
                  <a:srgbClr val="FFC000"/>
                </a:solidFill>
                <a:latin typeface="Opensans"/>
              </a:rPr>
              <a:t>दुर्घटना के </a:t>
            </a:r>
            <a:br>
              <a:rPr lang="en-IN" sz="4000" b="1" dirty="0">
                <a:solidFill>
                  <a:srgbClr val="FFC000"/>
                </a:solidFill>
                <a:latin typeface="Opensans"/>
              </a:rPr>
            </a:br>
            <a:r>
              <a:rPr lang="hi-IN" sz="4000" b="1" dirty="0">
                <a:solidFill>
                  <a:srgbClr val="FFC000"/>
                </a:solidFill>
                <a:latin typeface="Opensans"/>
              </a:rPr>
              <a:t>दौरान सर्च </a:t>
            </a:r>
            <a:br>
              <a:rPr lang="en-IN" sz="4000" b="1" dirty="0">
                <a:solidFill>
                  <a:srgbClr val="FFC000"/>
                </a:solidFill>
                <a:latin typeface="Opensans"/>
              </a:rPr>
            </a:br>
            <a:r>
              <a:rPr lang="hi-IN" sz="4000" b="1" dirty="0">
                <a:solidFill>
                  <a:srgbClr val="FFC000"/>
                </a:solidFill>
                <a:latin typeface="Opensans"/>
              </a:rPr>
              <a:t>एंड रेस्क्यू</a:t>
            </a:r>
            <a:endParaRPr lang="en-IN" sz="4000" b="1" dirty="0">
              <a:solidFill>
                <a:srgbClr val="FFC000"/>
              </a:solidFill>
              <a:latin typeface="Opensans"/>
            </a:endParaRPr>
          </a:p>
        </p:txBody>
      </p:sp>
      <p:sp>
        <p:nvSpPr>
          <p:cNvPr id="3" name="Content Placeholder 2">
            <a:extLst>
              <a:ext uri="{FF2B5EF4-FFF2-40B4-BE49-F238E27FC236}">
                <a16:creationId xmlns:a16="http://schemas.microsoft.com/office/drawing/2014/main" id="{0805171B-074A-8200-5239-15EA5EEE2256}"/>
              </a:ext>
            </a:extLst>
          </p:cNvPr>
          <p:cNvSpPr>
            <a:spLocks noGrp="1"/>
          </p:cNvSpPr>
          <p:nvPr>
            <p:ph idx="1"/>
          </p:nvPr>
        </p:nvSpPr>
        <p:spPr>
          <a:xfrm>
            <a:off x="5873262" y="732709"/>
            <a:ext cx="5943600" cy="5208395"/>
          </a:xfrm>
        </p:spPr>
        <p:txBody>
          <a:bodyPr>
            <a:normAutofit fontScale="92500" lnSpcReduction="10000"/>
          </a:bodyPr>
          <a:lstStyle/>
          <a:p>
            <a:pPr marL="0" indent="0" algn="just">
              <a:buNone/>
            </a:pPr>
            <a:r>
              <a:rPr lang="en-US" sz="2800" b="1" dirty="0">
                <a:latin typeface="Opensans"/>
              </a:rPr>
              <a:t>सामान्य बचाव कार्य हैं:</a:t>
            </a:r>
          </a:p>
          <a:p>
            <a:pPr marL="514350" indent="-514350" algn="just">
              <a:buFont typeface="+mj-lt"/>
              <a:buAutoNum type="romanLcPeriod"/>
            </a:pPr>
            <a:r>
              <a:rPr lang="hi-IN" dirty="0">
                <a:latin typeface="Opensans"/>
              </a:rPr>
              <a:t>फँसे हुए पीड़ितों तक पहुँचना, सहारा देना और निकालना।</a:t>
            </a:r>
            <a:endParaRPr lang="en-IN" dirty="0">
              <a:latin typeface="Opensans"/>
            </a:endParaRPr>
          </a:p>
          <a:p>
            <a:pPr marL="514350" indent="-514350" algn="just">
              <a:buFont typeface="+mj-lt"/>
              <a:buAutoNum type="romanLcPeriod"/>
            </a:pPr>
            <a:r>
              <a:rPr lang="hi-IN" dirty="0">
                <a:latin typeface="Opensans"/>
              </a:rPr>
              <a:t>मृतकों को सुरक्षित निकालना।</a:t>
            </a:r>
            <a:endParaRPr lang="en-IN" dirty="0">
              <a:latin typeface="Opensans"/>
            </a:endParaRPr>
          </a:p>
          <a:p>
            <a:pPr marL="514350" indent="-514350" algn="just">
              <a:buFont typeface="+mj-lt"/>
              <a:buAutoNum type="romanLcPeriod"/>
            </a:pPr>
            <a:r>
              <a:rPr lang="hi-IN" dirty="0">
                <a:latin typeface="Opensans"/>
              </a:rPr>
              <a:t>अन्य सेवाओं और विशेषज्ञ टीमों को सहयोग देना।</a:t>
            </a:r>
            <a:endParaRPr lang="en-US" sz="100" dirty="0">
              <a:latin typeface="Opensans"/>
            </a:endParaRPr>
          </a:p>
          <a:p>
            <a:pPr marL="0" indent="0" algn="just">
              <a:buNone/>
            </a:pPr>
            <a:endParaRPr lang="en-US" sz="400" b="1" dirty="0">
              <a:latin typeface="Opensans"/>
            </a:endParaRPr>
          </a:p>
          <a:p>
            <a:pPr marL="0" indent="0" algn="just">
              <a:buNone/>
            </a:pPr>
            <a:r>
              <a:rPr lang="en-US" sz="2800" b="1" dirty="0">
                <a:latin typeface="Opensans"/>
              </a:rPr>
              <a:t>योजना:</a:t>
            </a:r>
          </a:p>
          <a:p>
            <a:pPr marL="514350" indent="-514350" algn="just">
              <a:buFont typeface="+mj-lt"/>
              <a:buAutoNum type="romanLcPeriod"/>
            </a:pPr>
            <a:r>
              <a:rPr lang="hi-IN" dirty="0">
                <a:latin typeface="Opensans"/>
              </a:rPr>
              <a:t>फँसे होने के प्रकारों की सूची बनाना।</a:t>
            </a:r>
            <a:endParaRPr lang="en-IN" dirty="0">
              <a:latin typeface="Opensans"/>
            </a:endParaRPr>
          </a:p>
          <a:p>
            <a:pPr marL="514350" indent="-514350" algn="just">
              <a:buFont typeface="+mj-lt"/>
              <a:buAutoNum type="romanLcPeriod"/>
            </a:pPr>
            <a:r>
              <a:rPr lang="hi-IN" dirty="0">
                <a:latin typeface="Opensans"/>
              </a:rPr>
              <a:t>निकालने के तरीकों की सूची बनाना।</a:t>
            </a:r>
            <a:endParaRPr lang="en-IN" dirty="0">
              <a:latin typeface="Opensans"/>
            </a:endParaRPr>
          </a:p>
          <a:p>
            <a:pPr marL="514350" indent="-514350" algn="just">
              <a:buFont typeface="+mj-lt"/>
              <a:buAutoNum type="romanLcPeriod"/>
            </a:pPr>
            <a:r>
              <a:rPr lang="hi-IN" dirty="0">
                <a:latin typeface="Opensans"/>
              </a:rPr>
              <a:t>सर्च एवं रेस्क्यू टीम की संरचना निर्धारित करना।</a:t>
            </a:r>
            <a:endParaRPr lang="en-IN" dirty="0">
              <a:latin typeface="Opensans"/>
            </a:endParaRPr>
          </a:p>
          <a:p>
            <a:pPr marL="514350" indent="-514350" algn="just">
              <a:buFont typeface="+mj-lt"/>
              <a:buAutoNum type="romanLcPeriod"/>
            </a:pPr>
            <a:r>
              <a:rPr lang="hi-IN" dirty="0">
                <a:latin typeface="Opensans"/>
              </a:rPr>
              <a:t>टीम सदस्यों के कर्तव्य तय करना।</a:t>
            </a:r>
            <a:endParaRPr lang="en-IN" sz="2800" dirty="0">
              <a:latin typeface="Opensans"/>
            </a:endParaRPr>
          </a:p>
        </p:txBody>
      </p:sp>
      <p:pic>
        <p:nvPicPr>
          <p:cNvPr id="6" name="Picture 5" descr="C:\Users\Acer\Downloads\WhatsApp Image 2025-09-04 at 17.24.38 (1).jpeg">
            <a:extLst>
              <a:ext uri="{FF2B5EF4-FFF2-40B4-BE49-F238E27FC236}">
                <a16:creationId xmlns:a16="http://schemas.microsoft.com/office/drawing/2014/main" id="{08596636-1072-4999-989F-8680A41926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7" name="Picture 6" descr="C:\Users\Acer\Downloads\WhatsApp Image 2025-09-04 at 17.24.38 (3).jpeg">
            <a:extLst>
              <a:ext uri="{FF2B5EF4-FFF2-40B4-BE49-F238E27FC236}">
                <a16:creationId xmlns:a16="http://schemas.microsoft.com/office/drawing/2014/main" id="{B41339CB-00D1-4423-8937-8CFC7787AF9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7819234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395CACC-9A54-42A2-B8E3-1030E02CA953}"/>
              </a:ext>
            </a:extLst>
          </p:cNvPr>
          <p:cNvSpPr txBox="1"/>
          <p:nvPr/>
        </p:nvSpPr>
        <p:spPr>
          <a:xfrm>
            <a:off x="5720862" y="23447"/>
            <a:ext cx="6529754" cy="6858000"/>
          </a:xfrm>
          <a:prstGeom prst="rect">
            <a:avLst/>
          </a:prstGeom>
          <a:solidFill>
            <a:schemeClr val="accent6">
              <a:lumMod val="20000"/>
              <a:lumOff val="80000"/>
            </a:schemeClr>
          </a:solidFill>
        </p:spPr>
        <p:txBody>
          <a:bodyPr wrap="square" rtlCol="0">
            <a:spAutoFit/>
          </a:bodyPr>
          <a:lstStyle/>
          <a:p>
            <a:endParaRPr lang="en-US" dirty="0"/>
          </a:p>
        </p:txBody>
      </p:sp>
      <p:sp>
        <p:nvSpPr>
          <p:cNvPr id="2" name="Title 1">
            <a:extLst>
              <a:ext uri="{FF2B5EF4-FFF2-40B4-BE49-F238E27FC236}">
                <a16:creationId xmlns:a16="http://schemas.microsoft.com/office/drawing/2014/main" id="{A3F69BA3-E3FF-83B4-329B-FA99B19849D9}"/>
              </a:ext>
            </a:extLst>
          </p:cNvPr>
          <p:cNvSpPr>
            <a:spLocks noGrp="1"/>
          </p:cNvSpPr>
          <p:nvPr>
            <p:ph type="title"/>
          </p:nvPr>
        </p:nvSpPr>
        <p:spPr>
          <a:xfrm>
            <a:off x="838200" y="1560876"/>
            <a:ext cx="3979985" cy="1325563"/>
          </a:xfrm>
        </p:spPr>
        <p:txBody>
          <a:bodyPr>
            <a:normAutofit/>
          </a:bodyPr>
          <a:lstStyle/>
          <a:p>
            <a:r>
              <a:rPr lang="en-US" sz="4000" b="1" dirty="0">
                <a:solidFill>
                  <a:srgbClr val="FFC000"/>
                </a:solidFill>
                <a:latin typeface="opensan(Headings)"/>
              </a:rPr>
              <a:t>सिद्धांत</a:t>
            </a:r>
            <a:endParaRPr lang="en-IN" sz="4000" b="1" dirty="0">
              <a:solidFill>
                <a:srgbClr val="FFC000"/>
              </a:solidFill>
              <a:latin typeface="opensan(Headings)"/>
            </a:endParaRPr>
          </a:p>
        </p:txBody>
      </p:sp>
      <p:sp>
        <p:nvSpPr>
          <p:cNvPr id="3" name="Content Placeholder 2">
            <a:extLst>
              <a:ext uri="{FF2B5EF4-FFF2-40B4-BE49-F238E27FC236}">
                <a16:creationId xmlns:a16="http://schemas.microsoft.com/office/drawing/2014/main" id="{3232BF0E-E4B6-2737-0CD4-31B6CFC128C2}"/>
              </a:ext>
            </a:extLst>
          </p:cNvPr>
          <p:cNvSpPr>
            <a:spLocks noGrp="1"/>
          </p:cNvSpPr>
          <p:nvPr>
            <p:ph idx="1"/>
          </p:nvPr>
        </p:nvSpPr>
        <p:spPr>
          <a:xfrm>
            <a:off x="6096000" y="1101969"/>
            <a:ext cx="5509846" cy="5560087"/>
          </a:xfrm>
        </p:spPr>
        <p:txBody>
          <a:bodyPr>
            <a:normAutofit/>
          </a:bodyPr>
          <a:lstStyle/>
          <a:p>
            <a:pPr marL="457200" indent="-457200" algn="just">
              <a:buFont typeface="+mj-lt"/>
              <a:buAutoNum type="arabicPeriod"/>
            </a:pPr>
            <a:r>
              <a:rPr lang="hi-IN" dirty="0">
                <a:latin typeface="opensan(Headings)"/>
              </a:rPr>
              <a:t>बचाव चरणों में होगा।</a:t>
            </a:r>
            <a:endParaRPr lang="en-IN" dirty="0">
              <a:latin typeface="opensan(Headings)"/>
            </a:endParaRPr>
          </a:p>
          <a:p>
            <a:pPr marL="457200" indent="-457200" algn="just">
              <a:buFont typeface="+mj-lt"/>
              <a:buAutoNum type="arabicPeriod"/>
            </a:pPr>
            <a:r>
              <a:rPr lang="hi-IN" dirty="0">
                <a:latin typeface="opensan(Headings)"/>
              </a:rPr>
              <a:t>प्रत्येक चरण पूरा होने पर ही अगला चरण शुरू होगा।</a:t>
            </a:r>
            <a:endParaRPr lang="en-IN" dirty="0">
              <a:latin typeface="opensan(Headings)"/>
            </a:endParaRPr>
          </a:p>
          <a:p>
            <a:pPr marL="457200" indent="-457200" algn="just">
              <a:buFont typeface="+mj-lt"/>
              <a:buAutoNum type="arabicPeriod"/>
            </a:pPr>
            <a:r>
              <a:rPr lang="hi-IN" dirty="0">
                <a:latin typeface="opensan(Headings)"/>
              </a:rPr>
              <a:t>तरीका: </a:t>
            </a:r>
            <a:r>
              <a:rPr lang="en-US" dirty="0">
                <a:latin typeface="opensan(Headings)"/>
              </a:rPr>
              <a:t>SAVERS</a:t>
            </a:r>
            <a:r>
              <a:rPr lang="en-US" sz="2800" dirty="0">
                <a:latin typeface="opensan(Headings)"/>
              </a:rPr>
              <a:t>: प्रणालीबद्ध</a:t>
            </a:r>
          </a:p>
          <a:p>
            <a:pPr algn="just"/>
            <a:r>
              <a:rPr lang="en-US" dirty="0">
                <a:latin typeface="opensan(Headings)"/>
              </a:rPr>
              <a:t>S: Systematic (</a:t>
            </a:r>
            <a:r>
              <a:rPr lang="hi-IN" dirty="0">
                <a:latin typeface="opensan(Headings)"/>
              </a:rPr>
              <a:t>व्यवस्थित)</a:t>
            </a:r>
            <a:endParaRPr lang="en-IN" dirty="0">
              <a:latin typeface="opensan(Headings)"/>
            </a:endParaRPr>
          </a:p>
          <a:p>
            <a:pPr algn="just"/>
            <a:r>
              <a:rPr lang="en-US" dirty="0">
                <a:latin typeface="opensan(Headings)"/>
              </a:rPr>
              <a:t>A: Approach to (</a:t>
            </a:r>
            <a:r>
              <a:rPr lang="hi-IN" dirty="0">
                <a:latin typeface="opensan(Headings)"/>
              </a:rPr>
              <a:t>निकट जाना)</a:t>
            </a:r>
            <a:endParaRPr lang="en-IN" dirty="0">
              <a:latin typeface="opensan(Headings)"/>
            </a:endParaRPr>
          </a:p>
          <a:p>
            <a:pPr algn="just"/>
            <a:r>
              <a:rPr lang="en-US" dirty="0">
                <a:latin typeface="opensan(Headings)"/>
              </a:rPr>
              <a:t>V: Victim (</a:t>
            </a:r>
            <a:r>
              <a:rPr lang="hi-IN" dirty="0">
                <a:latin typeface="opensan(Headings)"/>
              </a:rPr>
              <a:t>पीड़ित तक)</a:t>
            </a:r>
            <a:endParaRPr lang="en-IN" dirty="0">
              <a:latin typeface="opensan(Headings)"/>
            </a:endParaRPr>
          </a:p>
          <a:p>
            <a:pPr algn="just"/>
            <a:r>
              <a:rPr lang="en-US" dirty="0">
                <a:latin typeface="opensan(Headings)"/>
              </a:rPr>
              <a:t>E: Entrapment (</a:t>
            </a:r>
            <a:r>
              <a:rPr lang="hi-IN" dirty="0">
                <a:latin typeface="opensan(Headings)"/>
              </a:rPr>
              <a:t>फँसे होने की स्थिति)</a:t>
            </a:r>
            <a:endParaRPr lang="en-IN" dirty="0">
              <a:latin typeface="opensan(Headings)"/>
            </a:endParaRPr>
          </a:p>
          <a:p>
            <a:pPr algn="just"/>
            <a:r>
              <a:rPr lang="en-US" dirty="0">
                <a:latin typeface="opensan(Headings)"/>
              </a:rPr>
              <a:t>R: Rescue (</a:t>
            </a:r>
            <a:r>
              <a:rPr lang="hi-IN" dirty="0">
                <a:latin typeface="opensan(Headings)"/>
              </a:rPr>
              <a:t>बचाव)</a:t>
            </a:r>
            <a:endParaRPr lang="en-IN" sz="2800" dirty="0">
              <a:latin typeface="+mj-lt"/>
            </a:endParaRPr>
          </a:p>
        </p:txBody>
      </p:sp>
      <p:pic>
        <p:nvPicPr>
          <p:cNvPr id="5" name="Picture 4" descr="C:\Users\Acer\Downloads\WhatsApp Image 2025-09-04 at 17.24.38 (1).jpeg">
            <a:extLst>
              <a:ext uri="{FF2B5EF4-FFF2-40B4-BE49-F238E27FC236}">
                <a16:creationId xmlns:a16="http://schemas.microsoft.com/office/drawing/2014/main" id="{B1B298A9-1F82-440F-940A-358BFD63E01D}"/>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8573" y="214580"/>
            <a:ext cx="1086135" cy="899111"/>
          </a:xfrm>
          <a:prstGeom prst="rect">
            <a:avLst/>
          </a:prstGeom>
          <a:noFill/>
          <a:ln>
            <a:noFill/>
          </a:ln>
        </p:spPr>
      </p:pic>
      <p:pic>
        <p:nvPicPr>
          <p:cNvPr id="6" name="Picture 5" descr="C:\Users\Acer\Downloads\WhatsApp Image 2025-09-04 at 17.24.38 (3).jpeg">
            <a:extLst>
              <a:ext uri="{FF2B5EF4-FFF2-40B4-BE49-F238E27FC236}">
                <a16:creationId xmlns:a16="http://schemas.microsoft.com/office/drawing/2014/main" id="{42D8D759-F97E-450E-86F7-FDBEC76CF47A}"/>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972801" y="191134"/>
            <a:ext cx="980626" cy="899110"/>
          </a:xfrm>
          <a:prstGeom prst="rect">
            <a:avLst/>
          </a:prstGeom>
          <a:noFill/>
          <a:ln>
            <a:noFill/>
          </a:ln>
        </p:spPr>
      </p:pic>
    </p:spTree>
    <p:extLst>
      <p:ext uri="{BB962C8B-B14F-4D97-AF65-F5344CB8AC3E}">
        <p14:creationId xmlns:p14="http://schemas.microsoft.com/office/powerpoint/2010/main" val="2797468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569</TotalTime>
  <Words>1964</Words>
  <Application>Microsoft Office PowerPoint</Application>
  <PresentationFormat>Widescreen</PresentationFormat>
  <Paragraphs>269</Paragraphs>
  <Slides>39</Slides>
  <Notes>39</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39</vt:i4>
      </vt:variant>
    </vt:vector>
  </HeadingPairs>
  <TitlesOfParts>
    <vt:vector size="54" baseType="lpstr">
      <vt:lpstr>Arial</vt:lpstr>
      <vt:lpstr>Arial MT</vt:lpstr>
      <vt:lpstr>Calibri</vt:lpstr>
      <vt:lpstr>Calibri Light</vt:lpstr>
      <vt:lpstr>Century Schoolbook</vt:lpstr>
      <vt:lpstr>Kruti Dev 092</vt:lpstr>
      <vt:lpstr>Mangal</vt:lpstr>
      <vt:lpstr>openASN</vt:lpstr>
      <vt:lpstr>opensan(Headings)</vt:lpstr>
      <vt:lpstr>Opensans</vt:lpstr>
      <vt:lpstr>opensnas</vt:lpstr>
      <vt:lpstr>Times New Roman</vt:lpstr>
      <vt:lpstr>Wingdings</vt:lpstr>
      <vt:lpstr>Wingdings 2</vt:lpstr>
      <vt:lpstr>Office Theme</vt:lpstr>
      <vt:lpstr>PowerPoint Presentation</vt:lpstr>
      <vt:lpstr>उद्देश्य</vt:lpstr>
      <vt:lpstr>INTRODUCTION (परिचय)</vt:lpstr>
      <vt:lpstr>FIRST RESPONDERS (प्रथम प्रत्युत्तर देने वाले)</vt:lpstr>
      <vt:lpstr>CAUSES OF TRAIN DISASTER (ट्रेन आपदा के कारण)</vt:lpstr>
      <vt:lpstr>विशेषताएँ</vt:lpstr>
      <vt:lpstr>परिणाम</vt:lpstr>
      <vt:lpstr>दुर्घटना के  दौरान सर्च  एंड रेस्क्यू</vt:lpstr>
      <vt:lpstr>सिद्धांत</vt:lpstr>
      <vt:lpstr>ENTRAPMENTS TYPES (फँसे होने के प्रकार)</vt:lpstr>
      <vt:lpstr>RELEASE TYPES (निकालने के प्रकार)</vt:lpstr>
      <vt:lpstr>RESCUE TEAM (बचाव दल)</vt:lpstr>
      <vt:lpstr>टीम लीडर  के कर्तव्य</vt:lpstr>
      <vt:lpstr>कार्य</vt:lpstr>
      <vt:lpstr>बचाव योजना</vt:lpstr>
      <vt:lpstr>बचाव योजना: सर्वेक्षण</vt:lpstr>
      <vt:lpstr>बचाव योजना: प्रशंसा</vt:lpstr>
      <vt:lpstr>बचाव योजना: कारक</vt:lpstr>
      <vt:lpstr>बचाव योजना: योजना का मूल्यांकन</vt:lpstr>
      <vt:lpstr>सुरक्षा</vt:lpstr>
      <vt:lpstr>सुरक्षा</vt:lpstr>
      <vt:lpstr>खोज और निकालने  के तरीके</vt:lpstr>
      <vt:lpstr>PowerPoint Presentation</vt:lpstr>
      <vt:lpstr>PowerPoint Presentation</vt:lpstr>
      <vt:lpstr>PowerPoint Presentation</vt:lpstr>
      <vt:lpstr>निकासी रणनीतियाँ</vt:lpstr>
      <vt:lpstr>PowerPoint Presentation</vt:lpstr>
      <vt:lpstr>वर्टिकल दृष्टिकोण </vt:lpstr>
      <vt:lpstr>पहुँच की परिस्थितियों का मूल्यांकन करना</vt:lpstr>
      <vt:lpstr>सामग्रियों को काटने और भेदन करने की प्रक्रियाएँ</vt:lpstr>
      <vt:lpstr>सामग्रियों को काटने और भेदन करने की प्रक्रियाएँ</vt:lpstr>
      <vt:lpstr>पहुँच के मूल्यांकन...</vt:lpstr>
      <vt:lpstr>पहुंच रणनीतियाँ</vt:lpstr>
      <vt:lpstr>पहुंच रणनीतियाँ</vt:lpstr>
      <vt:lpstr>महत्वपूर्ण निर्देश</vt:lpstr>
      <vt:lpstr>स्वर्णिम घंटा</vt:lpstr>
      <vt:lpstr>दुर्घटना राहत ट्रेन </vt:lpstr>
      <vt:lpstr>कोई प्रश्न</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SAR IN RAIL TRANSPORT DISASTER</dc:title>
  <dc:creator>kamlesh dhoundiyal</dc:creator>
  <cp:lastModifiedBy>Dell</cp:lastModifiedBy>
  <cp:revision>67</cp:revision>
  <dcterms:created xsi:type="dcterms:W3CDTF">2023-07-01T15:41:44Z</dcterms:created>
  <dcterms:modified xsi:type="dcterms:W3CDTF">2025-12-18T07:39:29Z</dcterms:modified>
</cp:coreProperties>
</file>