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6" r:id="rId20"/>
    <p:sldId id="287" r:id="rId21"/>
    <p:sldId id="288" r:id="rId22"/>
    <p:sldId id="289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30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0712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8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485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369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FB8C8-A125-C142-EEA1-34FD8B4C1024}"/>
              </a:ext>
            </a:extLst>
          </p:cNvPr>
          <p:cNvSpPr txBox="1"/>
          <p:nvPr/>
        </p:nvSpPr>
        <p:spPr>
          <a:xfrm>
            <a:off x="728715" y="4515266"/>
            <a:ext cx="12275820" cy="364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3" name="group-firefighters-safe-helmet-uniform-standing-by-car.jpg" descr="group-firefighters-safe-helmet-uniform-standing-by-car.jpg">
            <a:extLst>
              <a:ext uri="{FF2B5EF4-FFF2-40B4-BE49-F238E27FC236}">
                <a16:creationId xmlns:a16="http://schemas.microsoft.com/office/drawing/2014/main" id="{0CBC0EAE-615F-1F00-2EAF-2C9C73DDA1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788"/>
          <a:stretch>
            <a:fillRect/>
          </a:stretch>
        </p:blipFill>
        <p:spPr>
          <a:xfrm>
            <a:off x="-22860" y="1167573"/>
            <a:ext cx="24409338" cy="1256143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48837" y="2115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27942" y="13004"/>
            <a:ext cx="24434802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129862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IN" sz="4800" dirty="0"/>
              <a:t>                      </a:t>
            </a:r>
            <a:r>
              <a:rPr lang="hi-IN" sz="6600" b="1" u="sng" dirty="0">
                <a:solidFill>
                  <a:srgbClr val="C00000"/>
                </a:solidFill>
              </a:rPr>
              <a:t>ध्वस्त संरचना खोज और बचाव</a:t>
            </a:r>
            <a:endParaRPr kumimoji="0" lang="en-IN" sz="6600" b="1" i="0" u="sng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rcRect l="50481"/>
          <a:stretch>
            <a:fillRect/>
          </a:stretch>
        </p:blipFill>
        <p:spPr>
          <a:xfrm>
            <a:off x="6737517" y="6253328"/>
            <a:ext cx="11384280" cy="2522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hi-IN" b="1" dirty="0"/>
              <a:t>5</a:t>
            </a:r>
            <a:r>
              <a:rPr b="1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164" name="PEER | CSSR | INDIA"/>
          <p:cNvSpPr txBox="1"/>
          <p:nvPr/>
        </p:nvSpPr>
        <p:spPr>
          <a:xfrm>
            <a:off x="602390" y="12467256"/>
            <a:ext cx="4642558" cy="97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>
                <a:solidFill>
                  <a:srgbClr val="FFFF00"/>
                </a:solidFill>
              </a:rPr>
              <a:t>एनडीआरएफ | सीएसएसआर </a:t>
            </a:r>
            <a:r>
              <a:rPr lang="hi-IN" dirty="0"/>
              <a:t>| </a:t>
            </a:r>
          </a:p>
          <a:p>
            <a:r>
              <a:rPr lang="hi-IN" b="1" dirty="0">
                <a:solidFill>
                  <a:srgbClr val="FFFF00"/>
                </a:solidFill>
              </a:rPr>
              <a:t>भारत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1" name="LESSON 5…">
            <a:extLst>
              <a:ext uri="{FF2B5EF4-FFF2-40B4-BE49-F238E27FC236}">
                <a16:creationId xmlns:a16="http://schemas.microsoft.com/office/drawing/2014/main" id="{2B193AA0-5934-0BCE-61CF-1073DC4DA0A5}"/>
              </a:ext>
            </a:extLst>
          </p:cNvPr>
          <p:cNvSpPr txBox="1"/>
          <p:nvPr/>
        </p:nvSpPr>
        <p:spPr>
          <a:xfrm>
            <a:off x="9758554" y="6924529"/>
            <a:ext cx="5342206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7200" b="1" u="sng" cap="all" dirty="0">
                <a:solidFill>
                  <a:schemeClr val="bg1"/>
                </a:solidFill>
                <a:sym typeface="Open Sans"/>
              </a:rPr>
              <a:t>संचालन सुरक्षा</a:t>
            </a:r>
            <a:endParaRPr sz="8000" b="1" u="sng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240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643B71-3F31-A993-7AD0-6BCBD7CE3601}"/>
              </a:ext>
            </a:extLst>
          </p:cNvPr>
          <p:cNvSpPr/>
          <p:nvPr/>
        </p:nvSpPr>
        <p:spPr>
          <a:xfrm>
            <a:off x="18537382" y="10785764"/>
            <a:ext cx="5278582" cy="151231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8800">
                <a:latin typeface="Kruti Dev 010" pitchFamily="2" charset="0"/>
              </a:rPr>
              <a:t>l</a:t>
            </a:r>
            <a:r>
              <a:rPr kumimoji="0" lang="en-IN" sz="8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ruti Dev 010" pitchFamily="2" charset="0"/>
                <a:sym typeface="Arial"/>
              </a:rPr>
              <a:t>h-,l-,l-vkj</a:t>
            </a:r>
            <a:endParaRPr kumimoji="0" lang="en-IN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Kruti Dev 010" pitchFamily="2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DFD28-BA4F-ED42-9551-0DF835E0C47F}"/>
              </a:ext>
            </a:extLst>
          </p:cNvPr>
          <p:cNvSpPr txBox="1"/>
          <p:nvPr/>
        </p:nvSpPr>
        <p:spPr>
          <a:xfrm>
            <a:off x="14360969" y="12639720"/>
            <a:ext cx="12252960" cy="966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5400" b="1" dirty="0">
                <a:solidFill>
                  <a:srgbClr val="FFFF00"/>
                </a:solidFill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सिपाही/जीडी </a:t>
            </a:r>
            <a:r>
              <a:rPr lang="hi-IN" sz="5400" b="1" dirty="0">
                <a:solidFill>
                  <a:srgbClr val="FFFF00"/>
                </a:solidFill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पवित्र मंडल</a:t>
            </a:r>
            <a:endParaRPr lang="en-IN" sz="6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0D0CAB-CBCD-4439-960C-5A16688CB93C}"/>
              </a:ext>
            </a:extLst>
          </p:cNvPr>
          <p:cNvSpPr/>
          <p:nvPr/>
        </p:nvSpPr>
        <p:spPr>
          <a:xfrm>
            <a:off x="11735210" y="10738960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i-IN" sz="60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ounded Rectangle"/>
          <p:cNvSpPr/>
          <p:nvPr/>
        </p:nvSpPr>
        <p:spPr>
          <a:xfrm>
            <a:off x="8911583" y="225393"/>
            <a:ext cx="15389175" cy="13888444"/>
          </a:xfrm>
          <a:prstGeom prst="roundRect">
            <a:avLst>
              <a:gd name="adj" fmla="val 1583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00" name="Course Safety Rules (cont.)"/>
          <p:cNvSpPr txBox="1"/>
          <p:nvPr/>
        </p:nvSpPr>
        <p:spPr>
          <a:xfrm>
            <a:off x="999729" y="3143089"/>
            <a:ext cx="7449138" cy="82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1" name="Maintenance…"/>
          <p:cNvSpPr txBox="1"/>
          <p:nvPr/>
        </p:nvSpPr>
        <p:spPr>
          <a:xfrm>
            <a:off x="7162650" y="3965981"/>
            <a:ext cx="13406166" cy="9222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algn="just"/>
            <a:r>
              <a:rPr dirty="0"/>
              <a:t> </a:t>
            </a:r>
            <a:r>
              <a:rPr lang="hi-IN" sz="7200" b="1" u="sng" dirty="0"/>
              <a:t>रखरखाव </a:t>
            </a:r>
            <a:endParaRPr lang="en-IN" sz="7200" b="1" u="sng" dirty="0"/>
          </a:p>
          <a:p>
            <a:pPr algn="just"/>
            <a:endParaRPr lang="en-IN" sz="7200" u="sng" dirty="0"/>
          </a:p>
          <a:p>
            <a:pPr algn="just"/>
            <a:r>
              <a:rPr lang="hi-IN" sz="7200" dirty="0"/>
              <a:t>ड्यूटी रोटेशन </a:t>
            </a:r>
            <a:endParaRPr lang="en-IN" sz="7200" dirty="0"/>
          </a:p>
          <a:p>
            <a:pPr algn="just"/>
            <a:endParaRPr lang="en-IN" sz="7200" dirty="0"/>
          </a:p>
          <a:p>
            <a:pPr algn="just"/>
            <a:r>
              <a:rPr lang="hi-IN" sz="7200" dirty="0"/>
              <a:t>कचरा प्रबंधन </a:t>
            </a:r>
            <a:endParaRPr lang="en-IN" sz="7200" dirty="0"/>
          </a:p>
          <a:p>
            <a:pPr algn="just"/>
            <a:endParaRPr lang="en-IN" sz="7200" dirty="0"/>
          </a:p>
          <a:p>
            <a:pPr algn="just"/>
            <a:r>
              <a:rPr lang="hi-IN" sz="7200" dirty="0"/>
              <a:t>धूम्रपान और शराब निषेध</a:t>
            </a:r>
            <a:endParaRPr lang="en-IN" sz="7200" dirty="0"/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urse Safety Rules (cont.)">
            <a:extLst>
              <a:ext uri="{FF2B5EF4-FFF2-40B4-BE49-F238E27FC236}">
                <a16:creationId xmlns:a16="http://schemas.microsoft.com/office/drawing/2014/main" id="{0AC2B1FE-B923-DB5C-5AF5-63177042FE38}"/>
              </a:ext>
            </a:extLst>
          </p:cNvPr>
          <p:cNvSpPr txBox="1"/>
          <p:nvPr/>
        </p:nvSpPr>
        <p:spPr>
          <a:xfrm>
            <a:off x="6372195" y="1329742"/>
            <a:ext cx="11639609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7200" b="1" cap="all" dirty="0">
                <a:sym typeface="Open Sans"/>
              </a:rPr>
              <a:t>"पाठ्यक्रम सुरक्षा नियम (जारी)"</a:t>
            </a: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6675845" y="3216368"/>
            <a:ext cx="13406167" cy="10377250"/>
          </a:xfrm>
          <a:prstGeom prst="roundRect">
            <a:avLst>
              <a:gd name="adj" fmla="val 1583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मौसम की स्थिति</a:t>
            </a:r>
            <a:endParaRPr lang="en-IN" altLang="en-US" sz="72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सुरक्षा चिन्ह</a:t>
            </a:r>
            <a:endParaRPr lang="en-IN" altLang="en-US" sz="72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टीम सुरक्षा</a:t>
            </a:r>
            <a:endParaRPr lang="en-IN" altLang="en-US" sz="72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सुरक्षा उल्लंघन</a:t>
            </a:r>
            <a:endParaRPr lang="en-IN" altLang="en-US" sz="72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अन्य</a:t>
            </a: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" name="PEER | CSSR | INDIA"/>
          <p:cNvSpPr txBox="1"/>
          <p:nvPr/>
        </p:nvSpPr>
        <p:spPr>
          <a:xfrm>
            <a:off x="525388" y="12453326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09" name="Course Safety Rules (cont.)"/>
          <p:cNvSpPr txBox="1"/>
          <p:nvPr/>
        </p:nvSpPr>
        <p:spPr>
          <a:xfrm>
            <a:off x="999729" y="3143089"/>
            <a:ext cx="7449138" cy="82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urse Safety Rules (cont.)">
            <a:extLst>
              <a:ext uri="{FF2B5EF4-FFF2-40B4-BE49-F238E27FC236}">
                <a16:creationId xmlns:a16="http://schemas.microsoft.com/office/drawing/2014/main" id="{DB97E72D-F438-66DA-B0E2-256E630F2B5C}"/>
              </a:ext>
            </a:extLst>
          </p:cNvPr>
          <p:cNvSpPr txBox="1"/>
          <p:nvPr/>
        </p:nvSpPr>
        <p:spPr>
          <a:xfrm>
            <a:off x="6382374" y="1047524"/>
            <a:ext cx="12328540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7200" b="1" cap="all" dirty="0">
                <a:sym typeface="Open Sans"/>
              </a:rPr>
              <a:t>"पाठ्यक्रम सुरक्षा नियम (जारी)"</a:t>
            </a: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SSR Mission Phases"/>
          <p:cNvSpPr txBox="1"/>
          <p:nvPr/>
        </p:nvSpPr>
        <p:spPr>
          <a:xfrm>
            <a:off x="6650182" y="1119613"/>
            <a:ext cx="10806545" cy="1296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8000" dirty="0"/>
              <a:t>सीएसएसआर मिशन चरण</a:t>
            </a:r>
            <a:endParaRPr sz="8000" dirty="0"/>
          </a:p>
        </p:txBody>
      </p:sp>
      <p:sp>
        <p:nvSpPr>
          <p:cNvPr id="213" name="Preparation…"/>
          <p:cNvSpPr txBox="1"/>
          <p:nvPr/>
        </p:nvSpPr>
        <p:spPr>
          <a:xfrm>
            <a:off x="9978105" y="3640922"/>
            <a:ext cx="13406166" cy="114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sp>
        <p:nvSpPr>
          <p:cNvPr id="214" name="PEER | CSSR | INDIA"/>
          <p:cNvSpPr txBox="1"/>
          <p:nvPr/>
        </p:nvSpPr>
        <p:spPr>
          <a:xfrm>
            <a:off x="602390" y="12476639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2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B7F3FB-57B6-F3E6-D511-D4BC1644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0957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मिशन के बाद की गतिविधियाँ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CF64B-7965-8392-D373-0D735C41552A}"/>
              </a:ext>
            </a:extLst>
          </p:cNvPr>
          <p:cNvSpPr txBox="1"/>
          <p:nvPr/>
        </p:nvSpPr>
        <p:spPr>
          <a:xfrm>
            <a:off x="5869350" y="3211384"/>
            <a:ext cx="12803662" cy="7294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lvl="0" indent="-857250" algn="just" defTabSz="9144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i-IN" altLang="en-US" sz="60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तैयारी</a:t>
            </a: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i-IN" altLang="en-US" sz="60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।</a:t>
            </a:r>
            <a:endParaRPr lang="en-US" altLang="en-US" sz="6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57250" lvl="0" indent="-857250" algn="just" defTabSz="9144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i-IN" altLang="en-US" sz="60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बुलावा और तैनाती</a:t>
            </a: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i-IN" altLang="en-US" sz="60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।</a:t>
            </a:r>
            <a:endParaRPr lang="en-US" altLang="en-US" sz="6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57250" lvl="0" indent="-857250" algn="just" defTabSz="9144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7200" dirty="0" err="1">
                <a:solidFill>
                  <a:schemeClr val="tx1"/>
                </a:solidFill>
                <a:latin typeface="Kruti Dev 010" pitchFamily="2" charset="0"/>
                <a:cs typeface="Mangal" panose="02040503050203030202" pitchFamily="18" charset="0"/>
              </a:rPr>
              <a:t>lapkyu</a:t>
            </a:r>
            <a:r>
              <a:rPr lang="hi-IN" altLang="en-US" sz="60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।</a:t>
            </a:r>
            <a:endParaRPr lang="en-US" altLang="en-US" sz="6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57250" lvl="0" indent="-857250" algn="just" defTabSz="9144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i-IN" altLang="en-US" sz="60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समापन और वापसी</a:t>
            </a: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i-IN" altLang="en-US" sz="60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।</a:t>
            </a:r>
            <a:endParaRPr lang="en-US" altLang="en-US" sz="6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57250" lvl="0" indent="-857250" algn="just" defTabSz="914400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i-IN" altLang="en-US" sz="60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मिशन के बाद की गतिविधियाँ</a:t>
            </a: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i-IN" altLang="en-US" sz="60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।</a:t>
            </a:r>
            <a:endParaRPr lang="en-US" altLang="en-US" sz="6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"/>
          <p:cNvSpPr/>
          <p:nvPr/>
        </p:nvSpPr>
        <p:spPr>
          <a:xfrm>
            <a:off x="1413163" y="4330461"/>
            <a:ext cx="20885727" cy="43018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just">
              <a:lnSpc>
                <a:spcPct val="150000"/>
              </a:lnSpc>
            </a:pPr>
            <a:r>
              <a:rPr lang="hi-IN" sz="6000" dirty="0"/>
              <a:t>सुरक्षा अधिकारी को यह अधिकार है कि वह किसी भी ऐसी गतिविधि में परिवर्तन, निलंबन या समाप्ति कर सकता है जिसमें कर्मचारियों के लिए तत्काल खतरा हो।</a:t>
            </a:r>
            <a:endParaRPr sz="6000" dirty="0"/>
          </a:p>
        </p:txBody>
      </p:sp>
      <p:sp>
        <p:nvSpPr>
          <p:cNvPr id="221" name="PEER | CSSR | INDIA"/>
          <p:cNvSpPr txBox="1"/>
          <p:nvPr/>
        </p:nvSpPr>
        <p:spPr>
          <a:xfrm>
            <a:off x="602390" y="12539097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afety Officer"/>
          <p:cNvSpPr txBox="1"/>
          <p:nvPr/>
        </p:nvSpPr>
        <p:spPr>
          <a:xfrm>
            <a:off x="8582891" y="1739610"/>
            <a:ext cx="6546273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7200" dirty="0"/>
              <a:t>सुरक्षा अधिकारी</a:t>
            </a:r>
            <a:endParaRPr sz="7200" dirty="0"/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27" name="The Safety Officer has the authority to alter, suspend or terminate activities involving   an imminent hazard to personnel."/>
          <p:cNvSpPr txBox="1"/>
          <p:nvPr/>
        </p:nvSpPr>
        <p:spPr>
          <a:xfrm>
            <a:off x="5568395" y="5151450"/>
            <a:ext cx="13247210" cy="870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endParaRPr dirty="0">
              <a:solidFill>
                <a:schemeClr val="tx1"/>
              </a:solidFill>
            </a:endParaRPr>
          </a:p>
        </p:txBody>
      </p:sp>
      <p:sp>
        <p:nvSpPr>
          <p:cNvPr id="228" name="Line"/>
          <p:cNvSpPr/>
          <p:nvPr/>
        </p:nvSpPr>
        <p:spPr>
          <a:xfrm>
            <a:off x="7036229" y="2803743"/>
            <a:ext cx="17347771" cy="78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220" y="225"/>
                </a:lnTo>
                <a:lnTo>
                  <a:pt x="4176" y="21600"/>
                </a:lnTo>
                <a:lnTo>
                  <a:pt x="5127" y="0"/>
                </a:lnTo>
                <a:lnTo>
                  <a:pt x="21600" y="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EER | CSSR | INDIA"/>
          <p:cNvSpPr txBox="1"/>
          <p:nvPr/>
        </p:nvSpPr>
        <p:spPr>
          <a:xfrm>
            <a:off x="602390" y="12467014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2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35" name="Safety Officer Categories"/>
          <p:cNvSpPr txBox="1"/>
          <p:nvPr/>
        </p:nvSpPr>
        <p:spPr>
          <a:xfrm>
            <a:off x="5479555" y="1977920"/>
            <a:ext cx="12729297" cy="1296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sz="8000" dirty="0"/>
              <a:t>सुरक्षा अधिकारी की श्रेणियाँ</a:t>
            </a:r>
            <a:endParaRPr sz="8000" dirty="0"/>
          </a:p>
        </p:txBody>
      </p:sp>
      <p:sp>
        <p:nvSpPr>
          <p:cNvPr id="236" name="Text"/>
          <p:cNvSpPr txBox="1"/>
          <p:nvPr/>
        </p:nvSpPr>
        <p:spPr>
          <a:xfrm>
            <a:off x="1419541" y="5776437"/>
            <a:ext cx="169269" cy="241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1064133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Overall"/>
          <p:cNvSpPr txBox="1"/>
          <p:nvPr/>
        </p:nvSpPr>
        <p:spPr>
          <a:xfrm>
            <a:off x="1266354" y="8143292"/>
            <a:ext cx="645355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संपूर्ण</a:t>
            </a:r>
            <a:endParaRPr dirty="0"/>
          </a:p>
        </p:txBody>
      </p:sp>
      <p:sp>
        <p:nvSpPr>
          <p:cNvPr id="239" name="Rounded Rectangle"/>
          <p:cNvSpPr/>
          <p:nvPr/>
        </p:nvSpPr>
        <p:spPr>
          <a:xfrm>
            <a:off x="8670761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0" name="Site-specific"/>
          <p:cNvSpPr txBox="1"/>
          <p:nvPr/>
        </p:nvSpPr>
        <p:spPr>
          <a:xfrm>
            <a:off x="8872982" y="8143292"/>
            <a:ext cx="645355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(स्थान-विशेष</a:t>
            </a:r>
            <a:r>
              <a:rPr lang="en-IN" dirty="0"/>
              <a:t>)</a:t>
            </a:r>
            <a:endParaRPr dirty="0"/>
          </a:p>
        </p:txBody>
      </p:sp>
      <p:sp>
        <p:nvSpPr>
          <p:cNvPr id="241" name="Rounded Rectangle"/>
          <p:cNvSpPr/>
          <p:nvPr/>
        </p:nvSpPr>
        <p:spPr>
          <a:xfrm>
            <a:off x="16277390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Special Hazards"/>
          <p:cNvSpPr txBox="1"/>
          <p:nvPr/>
        </p:nvSpPr>
        <p:spPr>
          <a:xfrm>
            <a:off x="16479611" y="8143292"/>
            <a:ext cx="645355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(विशेष ख़तरे)</a:t>
            </a:r>
            <a:endParaRPr dirty="0"/>
          </a:p>
        </p:txBody>
      </p:sp>
      <p:grpSp>
        <p:nvGrpSpPr>
          <p:cNvPr id="245" name="Group"/>
          <p:cNvGrpSpPr/>
          <p:nvPr/>
        </p:nvGrpSpPr>
        <p:grpSpPr>
          <a:xfrm>
            <a:off x="3883533" y="5866990"/>
            <a:ext cx="1219201" cy="1681958"/>
            <a:chOff x="0" y="115975"/>
            <a:chExt cx="1219200" cy="1681957"/>
          </a:xfrm>
        </p:grpSpPr>
        <p:sp>
          <p:nvSpPr>
            <p:cNvPr id="2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11582400" y="5866990"/>
            <a:ext cx="1219200" cy="1681958"/>
            <a:chOff x="0" y="115975"/>
            <a:chExt cx="1219200" cy="1681957"/>
          </a:xfrm>
        </p:grpSpPr>
        <p:sp>
          <p:nvSpPr>
            <p:cNvPr id="24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51" name="Group"/>
          <p:cNvGrpSpPr/>
          <p:nvPr/>
        </p:nvGrpSpPr>
        <p:grpSpPr>
          <a:xfrm>
            <a:off x="19096790" y="5866990"/>
            <a:ext cx="1219201" cy="1681958"/>
            <a:chOff x="0" y="115975"/>
            <a:chExt cx="1219200" cy="1681957"/>
          </a:xfrm>
        </p:grpSpPr>
        <p:sp>
          <p:nvSpPr>
            <p:cNvPr id="24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"/>
          <p:cNvSpPr/>
          <p:nvPr/>
        </p:nvSpPr>
        <p:spPr>
          <a:xfrm>
            <a:off x="1390664" y="3597904"/>
            <a:ext cx="5178271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Rounded Rectangle"/>
          <p:cNvSpPr/>
          <p:nvPr/>
        </p:nvSpPr>
        <p:spPr>
          <a:xfrm>
            <a:off x="6884874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Rounded Rectangle"/>
          <p:cNvSpPr/>
          <p:nvPr/>
        </p:nvSpPr>
        <p:spPr>
          <a:xfrm>
            <a:off x="123402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17815066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7" name="PEER | CSSR | INDIA"/>
          <p:cNvSpPr txBox="1"/>
          <p:nvPr/>
        </p:nvSpPr>
        <p:spPr>
          <a:xfrm>
            <a:off x="698643" y="12441982"/>
            <a:ext cx="4642558" cy="141997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  <a:p>
            <a:r>
              <a:rPr lang="en-IN" dirty="0"/>
              <a:t>DRF</a:t>
            </a:r>
            <a:r>
              <a:rPr dirty="0"/>
              <a:t> | CSSR | INDIA</a:t>
            </a:r>
          </a:p>
        </p:txBody>
      </p:sp>
      <p:sp>
        <p:nvSpPr>
          <p:cNvPr id="2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62" name="Safety Plan"/>
          <p:cNvSpPr txBox="1"/>
          <p:nvPr/>
        </p:nvSpPr>
        <p:spPr>
          <a:xfrm>
            <a:off x="9341429" y="1051220"/>
            <a:ext cx="5688663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7200" dirty="0"/>
              <a:t>(सुरक्षा योजना)</a:t>
            </a:r>
            <a:endParaRPr sz="7200" dirty="0"/>
          </a:p>
        </p:txBody>
      </p:sp>
      <p:sp>
        <p:nvSpPr>
          <p:cNvPr id="263" name="L"/>
          <p:cNvSpPr txBox="1"/>
          <p:nvPr/>
        </p:nvSpPr>
        <p:spPr>
          <a:xfrm>
            <a:off x="1782655" y="6512328"/>
            <a:ext cx="2300189" cy="148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IN" dirty="0"/>
              <a:t>L</a:t>
            </a:r>
            <a:endParaRPr dirty="0"/>
          </a:p>
        </p:txBody>
      </p:sp>
      <p:sp>
        <p:nvSpPr>
          <p:cNvPr id="264" name="C"/>
          <p:cNvSpPr txBox="1"/>
          <p:nvPr/>
        </p:nvSpPr>
        <p:spPr>
          <a:xfrm>
            <a:off x="7173821" y="6512328"/>
            <a:ext cx="2300188" cy="148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dirty="0"/>
              <a:t>  </a:t>
            </a:r>
            <a:r>
              <a:rPr dirty="0"/>
              <a:t>C</a:t>
            </a:r>
          </a:p>
        </p:txBody>
      </p:sp>
      <p:sp>
        <p:nvSpPr>
          <p:cNvPr id="265" name="E"/>
          <p:cNvSpPr txBox="1"/>
          <p:nvPr/>
        </p:nvSpPr>
        <p:spPr>
          <a:xfrm>
            <a:off x="12750246" y="6512328"/>
            <a:ext cx="2300189" cy="148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t>E</a:t>
            </a:r>
          </a:p>
        </p:txBody>
      </p:sp>
      <p:sp>
        <p:nvSpPr>
          <p:cNvPr id="266" name="S"/>
          <p:cNvSpPr txBox="1"/>
          <p:nvPr/>
        </p:nvSpPr>
        <p:spPr>
          <a:xfrm>
            <a:off x="18191960" y="6512328"/>
            <a:ext cx="2300189" cy="148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t>S</a:t>
            </a:r>
          </a:p>
        </p:txBody>
      </p:sp>
      <p:sp>
        <p:nvSpPr>
          <p:cNvPr id="267" name="Lookouts"/>
          <p:cNvSpPr txBox="1"/>
          <p:nvPr/>
        </p:nvSpPr>
        <p:spPr>
          <a:xfrm>
            <a:off x="1909944" y="8065792"/>
            <a:ext cx="3056770" cy="896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4800" b="1" dirty="0" err="1">
                <a:latin typeface="Kruti Dev 010" pitchFamily="2" charset="0"/>
              </a:rPr>
              <a:t>fuxjkuhdrkZ</a:t>
            </a:r>
            <a:endParaRPr sz="4800" b="1" dirty="0">
              <a:latin typeface="Kruti Dev 010" pitchFamily="2" charset="0"/>
            </a:endParaRPr>
          </a:p>
        </p:txBody>
      </p:sp>
      <p:sp>
        <p:nvSpPr>
          <p:cNvPr id="268" name="Communication"/>
          <p:cNvSpPr txBox="1"/>
          <p:nvPr/>
        </p:nvSpPr>
        <p:spPr>
          <a:xfrm>
            <a:off x="7853168" y="8000018"/>
            <a:ext cx="1406835" cy="85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संचार</a:t>
            </a:r>
            <a:endParaRPr dirty="0"/>
          </a:p>
        </p:txBody>
      </p:sp>
      <p:sp>
        <p:nvSpPr>
          <p:cNvPr id="269" name="Escape routes"/>
          <p:cNvSpPr txBox="1"/>
          <p:nvPr/>
        </p:nvSpPr>
        <p:spPr>
          <a:xfrm>
            <a:off x="12862467" y="8065792"/>
            <a:ext cx="3885077" cy="85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निकलने के रास्ते</a:t>
            </a:r>
            <a:endParaRPr dirty="0"/>
          </a:p>
        </p:txBody>
      </p:sp>
      <p:sp>
        <p:nvSpPr>
          <p:cNvPr id="270" name="Safe zones"/>
          <p:cNvSpPr txBox="1"/>
          <p:nvPr/>
        </p:nvSpPr>
        <p:spPr>
          <a:xfrm>
            <a:off x="18265669" y="8065792"/>
            <a:ext cx="2806256" cy="85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सुरक्षित क्षेत्र</a:t>
            </a:r>
            <a:endParaRPr dirty="0"/>
          </a:p>
        </p:txBody>
      </p:sp>
      <p:sp>
        <p:nvSpPr>
          <p:cNvPr id="271" name="Line"/>
          <p:cNvSpPr/>
          <p:nvPr/>
        </p:nvSpPr>
        <p:spPr>
          <a:xfrm>
            <a:off x="1909944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Eye"/>
          <p:cNvSpPr/>
          <p:nvPr/>
        </p:nvSpPr>
        <p:spPr>
          <a:xfrm>
            <a:off x="5001054" y="3973797"/>
            <a:ext cx="1169146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399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3" name="Microphone"/>
          <p:cNvSpPr/>
          <p:nvPr/>
        </p:nvSpPr>
        <p:spPr>
          <a:xfrm>
            <a:off x="11189544" y="3804416"/>
            <a:ext cx="502619" cy="95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Arrow Sign"/>
          <p:cNvSpPr/>
          <p:nvPr/>
        </p:nvSpPr>
        <p:spPr>
          <a:xfrm>
            <a:off x="16155661" y="3973797"/>
            <a:ext cx="1010795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5" name="Flag"/>
          <p:cNvSpPr/>
          <p:nvPr/>
        </p:nvSpPr>
        <p:spPr>
          <a:xfrm>
            <a:off x="22036676" y="3787563"/>
            <a:ext cx="757649" cy="982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>
            <a:off x="7245245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>
            <a:off x="129178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Line"/>
          <p:cNvSpPr/>
          <p:nvPr/>
        </p:nvSpPr>
        <p:spPr>
          <a:xfrm>
            <a:off x="183649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afety Briefing Components"/>
          <p:cNvSpPr txBox="1"/>
          <p:nvPr/>
        </p:nvSpPr>
        <p:spPr>
          <a:xfrm>
            <a:off x="7001863" y="1794503"/>
            <a:ext cx="11089561" cy="141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8800" dirty="0"/>
              <a:t>सुरक्षा ब्रीफिंग के घटक</a:t>
            </a:r>
            <a:endParaRPr sz="8800" dirty="0"/>
          </a:p>
        </p:txBody>
      </p:sp>
      <p:sp>
        <p:nvSpPr>
          <p:cNvPr id="281" name="Chain of Command…"/>
          <p:cNvSpPr txBox="1"/>
          <p:nvPr/>
        </p:nvSpPr>
        <p:spPr>
          <a:xfrm>
            <a:off x="6675845" y="4766926"/>
            <a:ext cx="13406166" cy="87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r>
              <a:rPr dirty="0"/>
              <a:t>  </a:t>
            </a:r>
            <a:r>
              <a:rPr lang="hi-IN" sz="7200" b="1" dirty="0"/>
              <a:t>आदेश श्रृंखला</a:t>
            </a:r>
            <a:endParaRPr lang="en-IN" sz="6600" b="1" dirty="0"/>
          </a:p>
          <a:p>
            <a:endParaRPr lang="hi-IN" sz="6600" dirty="0"/>
          </a:p>
          <a:p>
            <a:r>
              <a:rPr lang="hi-IN" sz="6600" dirty="0"/>
              <a:t>सुरक्षा अधिकारी की पहचान</a:t>
            </a:r>
            <a:endParaRPr lang="en-IN" sz="6600" dirty="0"/>
          </a:p>
          <a:p>
            <a:endParaRPr lang="hi-IN" sz="6600" dirty="0"/>
          </a:p>
          <a:p>
            <a:r>
              <a:rPr lang="hi-IN" sz="6600" dirty="0"/>
              <a:t>सुरक्षा योजना (</a:t>
            </a:r>
            <a:r>
              <a:rPr lang="en-IN" sz="6600" dirty="0"/>
              <a:t>LCES)</a:t>
            </a:r>
          </a:p>
          <a:p>
            <a:endParaRPr lang="en-IN" sz="6600" dirty="0"/>
          </a:p>
          <a:p>
            <a:r>
              <a:rPr lang="hi-IN" sz="6600" dirty="0"/>
              <a:t>संचार योजना </a:t>
            </a:r>
            <a:endParaRPr lang="en-IN" sz="6600" dirty="0"/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sp>
        <p:nvSpPr>
          <p:cNvPr id="282" name="PEER | CSSR | INDIA"/>
          <p:cNvSpPr txBox="1"/>
          <p:nvPr/>
        </p:nvSpPr>
        <p:spPr>
          <a:xfrm>
            <a:off x="602390" y="12640697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</a:t>
            </a:r>
            <a:r>
              <a:rPr lang="hi-IN" dirty="0"/>
              <a:t> | </a:t>
            </a:r>
            <a:r>
              <a:rPr lang="hi-IN" b="1" dirty="0"/>
              <a:t>सीएसएसआर</a:t>
            </a:r>
            <a:r>
              <a:rPr lang="hi-IN" dirty="0"/>
              <a:t>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EER | CSSR | INDIA"/>
          <p:cNvSpPr txBox="1"/>
          <p:nvPr/>
        </p:nvSpPr>
        <p:spPr>
          <a:xfrm>
            <a:off x="679392" y="12486264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93" name="Safety Briefing Components (Cont.)"/>
          <p:cNvSpPr txBox="1"/>
          <p:nvPr/>
        </p:nvSpPr>
        <p:spPr>
          <a:xfrm>
            <a:off x="5559739" y="1249794"/>
            <a:ext cx="15305205" cy="82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4" name="Medical Plan…"/>
          <p:cNvSpPr txBox="1"/>
          <p:nvPr/>
        </p:nvSpPr>
        <p:spPr>
          <a:xfrm>
            <a:off x="7234905" y="4526510"/>
            <a:ext cx="13406166" cy="72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चिकित्सा योजना</a:t>
            </a:r>
            <a:endParaRPr lang="en-IN" altLang="en-US" sz="66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6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पुनर्वास योजना</a:t>
            </a:r>
            <a:endParaRPr lang="en-IN" altLang="en-US" sz="66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6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विशेष खतरें</a:t>
            </a:r>
            <a:endParaRPr lang="en-IN" altLang="en-US" sz="66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6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66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सामान्य सुरक्षा संदेश</a:t>
            </a:r>
            <a:endParaRPr lang="en-US" altLang="en-US" sz="6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afety Briefing Components">
            <a:extLst>
              <a:ext uri="{FF2B5EF4-FFF2-40B4-BE49-F238E27FC236}">
                <a16:creationId xmlns:a16="http://schemas.microsoft.com/office/drawing/2014/main" id="{75405FBE-FD33-450F-EBD8-614F96DAFCD1}"/>
              </a:ext>
            </a:extLst>
          </p:cNvPr>
          <p:cNvSpPr txBox="1"/>
          <p:nvPr/>
        </p:nvSpPr>
        <p:spPr>
          <a:xfrm>
            <a:off x="7001863" y="1377075"/>
            <a:ext cx="11089561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सुरक्षा ब्रीफिंग के घटक</a:t>
            </a: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369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4" name="aerial-view-firefighters-extinguishing-fire-industrial-area.jpg" descr="aerial-view-firefighters-extinguishing-fire-industrial-area.jpg">
            <a:extLst>
              <a:ext uri="{FF2B5EF4-FFF2-40B4-BE49-F238E27FC236}">
                <a16:creationId xmlns:a16="http://schemas.microsoft.com/office/drawing/2014/main" id="{86AA5755-D623-9F18-195F-6BAD2E6E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" t="38328" r="21653"/>
          <a:stretch>
            <a:fillRect/>
          </a:stretch>
        </p:blipFill>
        <p:spPr>
          <a:xfrm>
            <a:off x="-50802" y="820118"/>
            <a:ext cx="24434802" cy="1289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167" name="Rectangle"/>
          <p:cNvSpPr/>
          <p:nvPr/>
        </p:nvSpPr>
        <p:spPr>
          <a:xfrm>
            <a:off x="0" y="5545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50802" y="-9856"/>
            <a:ext cx="24434802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767679" y="636322"/>
            <a:ext cx="15613684" cy="129862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IN" sz="6600" b="1" dirty="0"/>
              <a:t>          </a:t>
            </a:r>
            <a:r>
              <a:rPr lang="hi-IN" sz="6600" b="1" u="sng" dirty="0"/>
              <a:t>ध्वस्त संरचना खोज एवं बचाव</a:t>
            </a:r>
            <a:r>
              <a:rPr lang="hi-IN" sz="6600" u="sng" dirty="0"/>
              <a:t> </a:t>
            </a:r>
            <a:endParaRPr kumimoji="0" lang="en-IN" sz="6600" b="0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 l="50481"/>
          <a:stretch>
            <a:fillRect/>
          </a:stretch>
        </p:blipFill>
        <p:spPr>
          <a:xfrm>
            <a:off x="3283527" y="4860454"/>
            <a:ext cx="17964669" cy="400618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sp>
        <p:nvSpPr>
          <p:cNvPr id="164" name="PEER | CSSR | INDIA"/>
          <p:cNvSpPr txBox="1"/>
          <p:nvPr/>
        </p:nvSpPr>
        <p:spPr>
          <a:xfrm>
            <a:off x="669767" y="12459395"/>
            <a:ext cx="4642558" cy="97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rgbClr val="FFFF00"/>
                </a:solidFill>
              </a:rPr>
              <a:t>एनडीआरएफ | सीएसएसआर | </a:t>
            </a:r>
          </a:p>
          <a:p>
            <a:r>
              <a:rPr lang="hi-IN" dirty="0">
                <a:solidFill>
                  <a:srgbClr val="FFFF00"/>
                </a:solidFill>
              </a:rPr>
              <a:t>भारत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hi-IN" dirty="0"/>
              <a:t>3</a:t>
            </a:r>
            <a:r>
              <a:rPr b="1" dirty="0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FB8C8-A125-C142-EEA1-34FD8B4C1024}"/>
              </a:ext>
            </a:extLst>
          </p:cNvPr>
          <p:cNvSpPr txBox="1"/>
          <p:nvPr/>
        </p:nvSpPr>
        <p:spPr>
          <a:xfrm>
            <a:off x="4845219" y="6637171"/>
            <a:ext cx="15607145" cy="9552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b="1" dirty="0">
                <a:sym typeface="Open Sans"/>
              </a:rPr>
              <a:t>निर्माण सामग्री, संरचनाएँ और क्षति के प्रकार </a:t>
            </a:r>
            <a:endParaRPr lang="en-IN" sz="6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3" y="-10163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5413F7-4ED8-148D-5BC4-8CE5BC994AB1}"/>
              </a:ext>
            </a:extLst>
          </p:cNvPr>
          <p:cNvSpPr/>
          <p:nvPr/>
        </p:nvSpPr>
        <p:spPr>
          <a:xfrm>
            <a:off x="17186563" y="10643354"/>
            <a:ext cx="6982691" cy="192781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1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ruti Dev 010" pitchFamily="2" charset="0"/>
                <a:sym typeface="Arial"/>
              </a:rPr>
              <a:t>Lkh</a:t>
            </a:r>
            <a:r>
              <a:rPr kumimoji="0" lang="en-IN" sz="1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ruti Dev 010" pitchFamily="2" charset="0"/>
                <a:sym typeface="Arial"/>
              </a:rPr>
              <a:t>-,l-,l-</a:t>
            </a:r>
            <a:r>
              <a:rPr kumimoji="0" lang="en-IN" sz="11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ruti Dev 010" pitchFamily="2" charset="0"/>
                <a:sym typeface="Arial"/>
              </a:rPr>
              <a:t>vkj</a:t>
            </a:r>
            <a:endParaRPr kumimoji="0" lang="en-IN" sz="1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Kruti Dev 01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39273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188780" y="12916595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147" name="OBJECTIVES"/>
          <p:cNvSpPr txBox="1"/>
          <p:nvPr/>
        </p:nvSpPr>
        <p:spPr>
          <a:xfrm>
            <a:off x="9259486" y="817452"/>
            <a:ext cx="3287158" cy="1512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sz="8800" u="sng" dirty="0"/>
              <a:t>समीक्षा</a:t>
            </a:r>
            <a:endParaRPr lang="en-US" sz="8800" u="sng" dirty="0">
              <a:latin typeface="Open sans"/>
            </a:endParaRPr>
          </a:p>
        </p:txBody>
      </p:sp>
      <p:sp>
        <p:nvSpPr>
          <p:cNvPr id="148" name="List and describe two types of damage in a structure and their potential resulting failures.…"/>
          <p:cNvSpPr txBox="1"/>
          <p:nvPr/>
        </p:nvSpPr>
        <p:spPr>
          <a:xfrm>
            <a:off x="8672945" y="2854036"/>
            <a:ext cx="14574395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2D334-BB8A-9026-7DC5-541A1564D838}"/>
              </a:ext>
            </a:extLst>
          </p:cNvPr>
          <p:cNvSpPr txBox="1"/>
          <p:nvPr/>
        </p:nvSpPr>
        <p:spPr>
          <a:xfrm>
            <a:off x="2216559" y="2087385"/>
            <a:ext cx="20488846" cy="11201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marR="0" lvl="0" indent="-685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कम से कम पाँच खतरों की सूची बनाइए जिनका सामना एक रेस्क्यू करने वाले को </a:t>
            </a:r>
            <a:r>
              <a:rPr kumimoji="0" lang="en-US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CSSR </a:t>
            </a:r>
            <a:r>
              <a:rPr kumimoji="0" lang="hi-IN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ऑपरेशन में करना पड़ता है।</a:t>
            </a:r>
            <a:endParaRPr kumimoji="0" lang="en-US" altLang="en-US" sz="5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685800" marR="0" lvl="0" indent="-685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असुरक्षित क्रियाएँ </a:t>
            </a:r>
            <a:r>
              <a:rPr kumimoji="0" lang="en-US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(Unsafe Actions) </a:t>
            </a:r>
            <a:r>
              <a:rPr kumimoji="0" lang="hi-IN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और असुरक्षित परिस्थितियाँ </a:t>
            </a:r>
            <a:r>
              <a:rPr kumimoji="0" lang="en-US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(Unsafe Conditions) </a:t>
            </a:r>
            <a:r>
              <a:rPr kumimoji="0" lang="hi-IN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की पहचान कीजिए।</a:t>
            </a:r>
            <a:endParaRPr kumimoji="0" lang="en-US" altLang="en-US" sz="5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685800" marR="0" lvl="0" indent="-685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CSSR </a:t>
            </a:r>
            <a:r>
              <a:rPr kumimoji="0" lang="hi-IN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पाठ्यक्रम के सुरक्षा नियमों की पहचान कीजिए।</a:t>
            </a:r>
            <a:endParaRPr kumimoji="0" lang="en-US" altLang="en-US" sz="5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685800" marR="0" lvl="0" indent="-685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CSSR </a:t>
            </a:r>
            <a:r>
              <a:rPr kumimoji="0" lang="hi-IN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सुरक्षा योजना के चार भागों की पहचान कीजिए और प्रत्येक का संक्षिप्त वर्णन कीजिए।</a:t>
            </a:r>
            <a:endParaRPr kumimoji="0" lang="en-US" altLang="en-US" sz="5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685800" marR="0" lvl="0" indent="-685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सुरक्षा ब्रीफिंग </a:t>
            </a:r>
            <a:r>
              <a:rPr kumimoji="0" lang="en-US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(Safety Briefing) </a:t>
            </a:r>
            <a:r>
              <a:rPr kumimoji="0" lang="hi-IN" altLang="en-US" sz="5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का उद्देश्य बताइए और इसके आठ घटकों की सूची बनाइए।</a:t>
            </a:r>
            <a:endParaRPr kumimoji="0" lang="en-US" altLang="en-US" sz="5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378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499766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>
                <a:solidFill>
                  <a:schemeClr val="tx1"/>
                </a:solidFill>
              </a:rPr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5482792" y="2523871"/>
            <a:ext cx="13141624" cy="2164361"/>
          </a:xfrm>
          <a:prstGeom prst="rect">
            <a:avLst/>
          </a:prstGeom>
        </p:spPr>
        <p:txBody>
          <a:bodyPr lIns="89235" tIns="89235" rIns="89235" bIns="89235" anchor="t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5400" b="1" u="sng" dirty="0"/>
              <a:t>इस पाठ को पूरा करने के बाद, आप सक्षम होंगे:</a:t>
            </a:r>
            <a:endParaRPr sz="5400" u="sng" dirty="0"/>
          </a:p>
        </p:txBody>
      </p:sp>
      <p:sp>
        <p:nvSpPr>
          <p:cNvPr id="111" name="OBJECTIVES"/>
          <p:cNvSpPr txBox="1"/>
          <p:nvPr/>
        </p:nvSpPr>
        <p:spPr>
          <a:xfrm>
            <a:off x="10229238" y="397634"/>
            <a:ext cx="2556187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u="sng" dirty="0"/>
              <a:t>उद्देश्य</a:t>
            </a:r>
            <a:endParaRPr u="sng" dirty="0"/>
          </a:p>
        </p:txBody>
      </p:sp>
      <p:grpSp>
        <p:nvGrpSpPr>
          <p:cNvPr id="114" name="Group"/>
          <p:cNvGrpSpPr/>
          <p:nvPr/>
        </p:nvGrpSpPr>
        <p:grpSpPr>
          <a:xfrm>
            <a:off x="3721809" y="4678029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3563261" y="7391059"/>
            <a:ext cx="1219201" cy="1681959"/>
            <a:chOff x="-7530282" y="-894448"/>
            <a:chExt cx="1219200" cy="1681958"/>
          </a:xfrm>
        </p:grpSpPr>
        <p:sp>
          <p:nvSpPr>
            <p:cNvPr id="115" name="Circle"/>
            <p:cNvSpPr/>
            <p:nvPr/>
          </p:nvSpPr>
          <p:spPr>
            <a:xfrm>
              <a:off x="-7530282" y="-819918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-7269639" y="-894448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3473566" y="9790392"/>
            <a:ext cx="1219201" cy="1740628"/>
            <a:chOff x="-7682158" y="-474306"/>
            <a:chExt cx="1219200" cy="1740627"/>
          </a:xfrm>
        </p:grpSpPr>
        <p:sp>
          <p:nvSpPr>
            <p:cNvPr id="118" name="Circle"/>
            <p:cNvSpPr/>
            <p:nvPr/>
          </p:nvSpPr>
          <p:spPr>
            <a:xfrm>
              <a:off x="-7682158" y="-474306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-7421514" y="-415637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  <p:sp>
        <p:nvSpPr>
          <p:cNvPr id="121" name="List at least five dangers a rescuer…"/>
          <p:cNvSpPr txBox="1"/>
          <p:nvPr/>
        </p:nvSpPr>
        <p:spPr>
          <a:xfrm>
            <a:off x="6254322" y="4538962"/>
            <a:ext cx="12697821" cy="7575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just"/>
            <a:r>
              <a:rPr lang="hi-IN" sz="4800" dirty="0"/>
              <a:t>कम से कम पाँच खतरों की सूची </a:t>
            </a:r>
            <a:r>
              <a:rPr lang="en-US" sz="6000" dirty="0" err="1">
                <a:latin typeface="Kruti Dev 010" pitchFamily="2" charset="0"/>
              </a:rPr>
              <a:t>cukuk</a:t>
            </a:r>
            <a:r>
              <a:rPr lang="hi-IN" sz="4800" dirty="0"/>
              <a:t>, जिनका सामना एक </a:t>
            </a:r>
            <a:r>
              <a:rPr lang="en-US" sz="6000" dirty="0" err="1">
                <a:latin typeface="Kruti Dev 010" pitchFamily="2" charset="0"/>
              </a:rPr>
              <a:t>cpkodehZ</a:t>
            </a:r>
            <a:r>
              <a:rPr lang="en-US" sz="6000" dirty="0">
                <a:latin typeface="Kruti Dev 010" pitchFamily="2" charset="0"/>
              </a:rPr>
              <a:t> </a:t>
            </a:r>
            <a:r>
              <a:rPr lang="hi-IN" sz="4800" dirty="0"/>
              <a:t>को </a:t>
            </a:r>
            <a:r>
              <a:rPr lang="en-IN" sz="4800" dirty="0"/>
              <a:t>CSSR </a:t>
            </a:r>
            <a:r>
              <a:rPr lang="hi-IN" sz="4800" dirty="0"/>
              <a:t>ऑपरेशन में करना पड़ता है।</a:t>
            </a:r>
            <a:endParaRPr lang="en-IN" sz="4800" dirty="0"/>
          </a:p>
          <a:p>
            <a:pPr algn="just"/>
            <a:endParaRPr lang="hi-IN" sz="4800" dirty="0"/>
          </a:p>
          <a:p>
            <a:pPr algn="just"/>
            <a:r>
              <a:rPr lang="hi-IN" sz="4800" dirty="0"/>
              <a:t>असुरक्षित कार्यों और असुरक्षित परिस्थितियों की पहचान</a:t>
            </a:r>
            <a:r>
              <a:rPr lang="en-US" sz="4800" dirty="0">
                <a:latin typeface="Kruti Dev 010" pitchFamily="2" charset="0"/>
              </a:rPr>
              <a:t> </a:t>
            </a:r>
            <a:r>
              <a:rPr lang="en-US" sz="6000" dirty="0" err="1">
                <a:latin typeface="Kruti Dev 010" pitchFamily="2" charset="0"/>
              </a:rPr>
              <a:t>djuk</a:t>
            </a:r>
            <a:r>
              <a:rPr lang="hi-IN" sz="4800" dirty="0"/>
              <a:t>।</a:t>
            </a:r>
            <a:endParaRPr lang="en-IN" sz="4800" dirty="0"/>
          </a:p>
          <a:p>
            <a:pPr algn="just"/>
            <a:endParaRPr lang="hi-IN" sz="4800" dirty="0"/>
          </a:p>
          <a:p>
            <a:pPr algn="just"/>
            <a:r>
              <a:rPr lang="en-IN" sz="4800" dirty="0"/>
              <a:t>CSSR </a:t>
            </a:r>
            <a:r>
              <a:rPr lang="hi-IN" sz="4800" dirty="0"/>
              <a:t>कोर्स की सुरक्षा नियमों की पहचान </a:t>
            </a:r>
            <a:r>
              <a:rPr lang="en-US" sz="6000" dirty="0" err="1">
                <a:latin typeface="Kruti Dev 010" pitchFamily="2" charset="0"/>
              </a:rPr>
              <a:t>djuk</a:t>
            </a:r>
            <a:r>
              <a:rPr lang="en-US" sz="6000" dirty="0">
                <a:latin typeface="Kruti Dev 010" pitchFamily="2" charset="0"/>
              </a:rPr>
              <a:t> </a:t>
            </a:r>
            <a:r>
              <a:rPr lang="hi-IN" sz="4800" dirty="0"/>
              <a:t>।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602389" y="12556583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147" name="OBJECTIVES"/>
          <p:cNvSpPr txBox="1"/>
          <p:nvPr/>
        </p:nvSpPr>
        <p:spPr>
          <a:xfrm>
            <a:off x="1407238" y="5468799"/>
            <a:ext cx="7675419" cy="16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IN" sz="9600" dirty="0" err="1">
                <a:latin typeface="Kruti Dev 010" pitchFamily="2" charset="0"/>
              </a:rPr>
              <a:t>dksbZ</a:t>
            </a:r>
            <a:r>
              <a:rPr lang="en-IN" sz="9600" dirty="0">
                <a:latin typeface="Kruti Dev 010" pitchFamily="2" charset="0"/>
              </a:rPr>
              <a:t> </a:t>
            </a:r>
            <a:r>
              <a:rPr lang="en-IN" sz="9600" dirty="0" err="1">
                <a:latin typeface="Kruti Dev 010" pitchFamily="2" charset="0"/>
              </a:rPr>
              <a:t>loky</a:t>
            </a:r>
            <a:r>
              <a:rPr lang="en-IN" sz="8000" dirty="0"/>
              <a:t> </a:t>
            </a:r>
            <a:r>
              <a:rPr lang="hi-IN" sz="8000" dirty="0"/>
              <a:t>? </a:t>
            </a:r>
            <a:endParaRPr lang="en-US" sz="8000" dirty="0">
              <a:latin typeface="Open san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2978" y="3583602"/>
            <a:ext cx="6736664" cy="67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51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147" name="OBJECTIVES"/>
          <p:cNvSpPr txBox="1"/>
          <p:nvPr/>
        </p:nvSpPr>
        <p:spPr>
          <a:xfrm>
            <a:off x="6192982" y="1817684"/>
            <a:ext cx="9545781" cy="13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sz="8000" u="sng" dirty="0"/>
              <a:t>मूल्यांकन</a:t>
            </a:r>
            <a:endParaRPr lang="en-US" sz="8000" u="sng" dirty="0">
              <a:latin typeface="Open sans"/>
            </a:endParaRPr>
          </a:p>
        </p:txBody>
      </p:sp>
      <p:sp>
        <p:nvSpPr>
          <p:cNvPr id="148" name="List and describe two types of damage in a structure and their potential resulting failures.…"/>
          <p:cNvSpPr txBox="1"/>
          <p:nvPr/>
        </p:nvSpPr>
        <p:spPr>
          <a:xfrm>
            <a:off x="1708484" y="4405745"/>
            <a:ext cx="21556120" cy="596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just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8000" b="1" dirty="0" err="1">
                <a:latin typeface="Kruti Dev 010" pitchFamily="2" charset="0"/>
                <a:sym typeface="Open Sans"/>
              </a:rPr>
              <a:t>Lkh</a:t>
            </a:r>
            <a:r>
              <a:rPr lang="en-IN" sz="8000" b="1" dirty="0">
                <a:latin typeface="Kruti Dev 010" pitchFamily="2" charset="0"/>
                <a:sym typeface="Open Sans"/>
              </a:rPr>
              <a:t>-,l-,l-</a:t>
            </a:r>
            <a:r>
              <a:rPr lang="en-IN" sz="8000" b="1" dirty="0" err="1">
                <a:latin typeface="Kruti Dev 010" pitchFamily="2" charset="0"/>
                <a:sym typeface="Open Sans"/>
              </a:rPr>
              <a:t>vkj</a:t>
            </a:r>
            <a:r>
              <a:rPr lang="en-IN" sz="6000" dirty="0">
                <a:sym typeface="Open Sans"/>
              </a:rPr>
              <a:t> </a:t>
            </a:r>
            <a:r>
              <a:rPr lang="hi-IN" sz="6000" dirty="0">
                <a:sym typeface="Open Sans"/>
              </a:rPr>
              <a:t>मिशन की कितनी अवस्थाएँ (</a:t>
            </a:r>
            <a:r>
              <a:rPr lang="en-IN" sz="6000" dirty="0">
                <a:sym typeface="Open Sans"/>
              </a:rPr>
              <a:t>phases) </a:t>
            </a:r>
            <a:r>
              <a:rPr lang="hi-IN" sz="6000" dirty="0">
                <a:sym typeface="Open Sans"/>
              </a:rPr>
              <a:t>होती हैं?</a:t>
            </a:r>
            <a:endParaRPr lang="en-IN" sz="6000" dirty="0">
              <a:sym typeface="Open Sans"/>
            </a:endParaRPr>
          </a:p>
          <a:p>
            <a:pPr algn="just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7200" dirty="0" err="1">
                <a:solidFill>
                  <a:srgbClr val="C00000"/>
                </a:solidFill>
                <a:latin typeface="Kruti Dev 010" pitchFamily="2" charset="0"/>
              </a:rPr>
              <a:t>mRrj</a:t>
            </a:r>
            <a:r>
              <a:rPr lang="en-US" sz="6000" dirty="0">
                <a:solidFill>
                  <a:srgbClr val="C00000"/>
                </a:solidFill>
                <a:latin typeface="Kruti Dev 010" pitchFamily="2" charset="0"/>
              </a:rPr>
              <a:t>%&amp;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>
                <a:solidFill>
                  <a:schemeClr val="tx1"/>
                </a:solidFill>
              </a:rPr>
              <a:t>05 </a:t>
            </a:r>
            <a:r>
              <a:rPr lang="hi-IN" sz="6000" dirty="0">
                <a:sym typeface="Open Sans"/>
              </a:rPr>
              <a:t>प्रकार</a:t>
            </a:r>
            <a:endParaRPr sz="6000" dirty="0">
              <a:solidFill>
                <a:srgbClr val="C00000"/>
              </a:solidFill>
            </a:endParaRPr>
          </a:p>
          <a:p>
            <a:pPr algn="just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sz="6000" dirty="0"/>
          </a:p>
          <a:p>
            <a:pPr algn="just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dirty="0"/>
              <a:t>2. </a:t>
            </a:r>
            <a:r>
              <a:rPr lang="hi-IN" sz="6000" dirty="0">
                <a:sym typeface="Open Sans"/>
              </a:rPr>
              <a:t>सुरक्षा योजना क्या है?</a:t>
            </a:r>
            <a:endParaRPr lang="en-IN" sz="6000" dirty="0">
              <a:sym typeface="Open Sans"/>
            </a:endParaRPr>
          </a:p>
          <a:p>
            <a:pPr algn="just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7200" dirty="0" err="1">
                <a:solidFill>
                  <a:srgbClr val="C00000"/>
                </a:solidFill>
                <a:latin typeface="Kruti Dev 010" pitchFamily="2" charset="0"/>
              </a:rPr>
              <a:t>mRrj</a:t>
            </a:r>
            <a:r>
              <a:rPr lang="en-US" sz="7200" dirty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6000" dirty="0">
                <a:solidFill>
                  <a:srgbClr val="C00000"/>
                </a:solidFill>
                <a:latin typeface="Kruti Dev 010" pitchFamily="2" charset="0"/>
              </a:rPr>
              <a:t>%&amp;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>
                <a:solidFill>
                  <a:schemeClr val="tx1"/>
                </a:solidFill>
              </a:rPr>
              <a:t>LCES</a:t>
            </a:r>
            <a:endParaRPr sz="60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446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698642" y="12326486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</a:t>
            </a:r>
            <a:r>
              <a:rPr lang="hi-IN" dirty="0"/>
              <a:t> | </a:t>
            </a:r>
            <a:r>
              <a:rPr lang="hi-IN" b="1" dirty="0"/>
              <a:t>सीएसएसआर</a:t>
            </a:r>
            <a:r>
              <a:rPr lang="hi-IN" dirty="0"/>
              <a:t>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147" name="OBJECTIVES"/>
          <p:cNvSpPr txBox="1"/>
          <p:nvPr/>
        </p:nvSpPr>
        <p:spPr>
          <a:xfrm>
            <a:off x="782781" y="4301836"/>
            <a:ext cx="7675419" cy="16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sz="9600" u="sng" dirty="0"/>
              <a:t>धन्यवाद</a:t>
            </a:r>
            <a:r>
              <a:rPr lang="hi-IN" sz="8000" dirty="0"/>
              <a:t> </a:t>
            </a:r>
            <a:endParaRPr lang="en-US" sz="8000" dirty="0">
              <a:latin typeface="Open san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617220"/>
            <a:ext cx="15143019" cy="1200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3045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3884" y="12440651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5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29" name="OBJECTIVES"/>
          <p:cNvSpPr txBox="1"/>
          <p:nvPr/>
        </p:nvSpPr>
        <p:spPr>
          <a:xfrm>
            <a:off x="10622673" y="991443"/>
            <a:ext cx="15816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30" name="Identify the four parts of a CSSR safety plan and briefly describe each one.…"/>
          <p:cNvSpPr txBox="1"/>
          <p:nvPr/>
        </p:nvSpPr>
        <p:spPr>
          <a:xfrm>
            <a:off x="6007278" y="5016392"/>
            <a:ext cx="12369444" cy="646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r>
              <a:rPr lang="en-IN" sz="5400" dirty="0"/>
              <a:t>CSSR </a:t>
            </a:r>
            <a:r>
              <a:rPr lang="hi-IN" sz="5400" dirty="0"/>
              <a:t>सुरक्षा योजना के चार भागों </a:t>
            </a:r>
            <a:r>
              <a:rPr lang="en-US" sz="6600" dirty="0" err="1">
                <a:latin typeface="Kruti Dev 010" pitchFamily="2" charset="0"/>
              </a:rPr>
              <a:t>dks</a:t>
            </a:r>
            <a:r>
              <a:rPr lang="en-US" sz="6600" dirty="0">
                <a:latin typeface="Kruti Dev 010" pitchFamily="2" charset="0"/>
              </a:rPr>
              <a:t> </a:t>
            </a:r>
            <a:r>
              <a:rPr lang="en-US" sz="6600" dirty="0" err="1">
                <a:latin typeface="Kruti Dev 010" pitchFamily="2" charset="0"/>
              </a:rPr>
              <a:t>igpkuuk</a:t>
            </a:r>
            <a:r>
              <a:rPr lang="en-US" sz="6600" dirty="0">
                <a:latin typeface="Kruti Dev 010" pitchFamily="2" charset="0"/>
              </a:rPr>
              <a:t> </a:t>
            </a:r>
            <a:r>
              <a:rPr lang="hi-IN" sz="5400" dirty="0"/>
              <a:t>और </a:t>
            </a:r>
            <a:r>
              <a:rPr lang="en-US" sz="6600" dirty="0" err="1">
                <a:latin typeface="Kruti Dev 010" pitchFamily="2" charset="0"/>
              </a:rPr>
              <a:t>mudk</a:t>
            </a:r>
            <a:r>
              <a:rPr lang="en-US" sz="6600" dirty="0">
                <a:latin typeface="Kruti Dev 010" pitchFamily="2" charset="0"/>
              </a:rPr>
              <a:t> </a:t>
            </a:r>
            <a:r>
              <a:rPr lang="hi-IN" sz="5400" dirty="0"/>
              <a:t>संक्षिप्त वर्णन </a:t>
            </a:r>
            <a:r>
              <a:rPr lang="en-IN" sz="6600" b="1" dirty="0" err="1">
                <a:latin typeface="Kruti Dev 010" pitchFamily="2" charset="0"/>
              </a:rPr>
              <a:t>djuk</a:t>
            </a:r>
            <a:r>
              <a:rPr lang="hi-IN" sz="5400" dirty="0"/>
              <a:t>।</a:t>
            </a:r>
            <a:endParaRPr lang="en-IN" sz="5400" dirty="0"/>
          </a:p>
          <a:p>
            <a:endParaRPr lang="en-IN" sz="5400" dirty="0"/>
          </a:p>
          <a:p>
            <a:endParaRPr lang="hi-IN" sz="5400" dirty="0"/>
          </a:p>
          <a:p>
            <a:r>
              <a:rPr lang="hi-IN" sz="5400" dirty="0"/>
              <a:t>सुरक्षा ब्रीफिंग (</a:t>
            </a:r>
            <a:r>
              <a:rPr lang="en-IN" sz="5400" dirty="0"/>
              <a:t>Safety Briefing) </a:t>
            </a:r>
            <a:r>
              <a:rPr lang="hi-IN" sz="5400" dirty="0"/>
              <a:t>का उद्देश्य </a:t>
            </a:r>
            <a:r>
              <a:rPr lang="en-US" sz="6600" dirty="0" err="1">
                <a:latin typeface="Kruti Dev 010" pitchFamily="2" charset="0"/>
              </a:rPr>
              <a:t>crkuk</a:t>
            </a:r>
            <a:r>
              <a:rPr lang="en-US" sz="6600" dirty="0">
                <a:latin typeface="Kruti Dev 010" pitchFamily="2" charset="0"/>
              </a:rPr>
              <a:t> </a:t>
            </a:r>
            <a:r>
              <a:rPr lang="hi-IN" sz="5400" dirty="0"/>
              <a:t>और इसके आठ घटकों की सूची </a:t>
            </a:r>
            <a:r>
              <a:rPr lang="en-US" sz="6600" dirty="0" err="1">
                <a:latin typeface="Kruti Dev 010" pitchFamily="2" charset="0"/>
              </a:rPr>
              <a:t>cukuk</a:t>
            </a:r>
            <a:r>
              <a:rPr lang="hi-IN" sz="5400" dirty="0"/>
              <a:t>।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grpSp>
        <p:nvGrpSpPr>
          <p:cNvPr id="133" name="Group"/>
          <p:cNvGrpSpPr/>
          <p:nvPr/>
        </p:nvGrpSpPr>
        <p:grpSpPr>
          <a:xfrm>
            <a:off x="4027241" y="5016392"/>
            <a:ext cx="1219201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3798059" y="8262380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IVES">
            <a:extLst>
              <a:ext uri="{FF2B5EF4-FFF2-40B4-BE49-F238E27FC236}">
                <a16:creationId xmlns:a16="http://schemas.microsoft.com/office/drawing/2014/main" id="{F478DFF8-97DA-0831-5599-D346A497C746}"/>
              </a:ext>
            </a:extLst>
          </p:cNvPr>
          <p:cNvSpPr txBox="1"/>
          <p:nvPr/>
        </p:nvSpPr>
        <p:spPr>
          <a:xfrm>
            <a:off x="10400405" y="641632"/>
            <a:ext cx="2556187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u="sng" dirty="0"/>
              <a:t>उद्देश्य</a:t>
            </a:r>
            <a:endParaRPr u="sng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b="1" dirty="0"/>
              <a:t>भारत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5 -"/>
          <p:cNvSpPr txBox="1"/>
          <p:nvPr/>
        </p:nvSpPr>
        <p:spPr>
          <a:xfrm>
            <a:off x="21512908" y="12813338"/>
            <a:ext cx="175169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5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CSSR Operational Safety"/>
          <p:cNvSpPr txBox="1"/>
          <p:nvPr/>
        </p:nvSpPr>
        <p:spPr>
          <a:xfrm>
            <a:off x="4643738" y="2355122"/>
            <a:ext cx="14131636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hi-IN" sz="7200" u="sng" dirty="0"/>
              <a:t>सीएसएसआर परिचालन सुरक्षा</a:t>
            </a:r>
            <a:endParaRPr sz="7200" u="sng" dirty="0"/>
          </a:p>
        </p:txBody>
      </p:sp>
      <p:sp>
        <p:nvSpPr>
          <p:cNvPr id="145" name="After the Mexico City earthquake in 1985 almost as many rescuers were killed as there were victims of…"/>
          <p:cNvSpPr txBox="1"/>
          <p:nvPr/>
        </p:nvSpPr>
        <p:spPr>
          <a:xfrm>
            <a:off x="9985055" y="5674042"/>
            <a:ext cx="12764110" cy="96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just"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002153-1179-3514-7B31-29B037AD1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337" y="6194999"/>
            <a:ext cx="19867418" cy="412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1985</a:t>
            </a:r>
            <a:r>
              <a:rPr kumimoji="0" lang="hi-IN" altLang="en-US" sz="6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के मैक्सिको सिटी भूकंप के बाद</a:t>
            </a:r>
            <a:r>
              <a:rPr kumimoji="0" lang="en-US" altLang="en-US" sz="6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i-IN" altLang="en-US" sz="6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जितने लोग भूकंप में मारे गए थे</a:t>
            </a:r>
            <a:r>
              <a:rPr kumimoji="0" lang="en-US" altLang="en-US" sz="6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i-IN" altLang="en-US" sz="6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लगभग उतने ही संख्या में बचावकर्मी </a:t>
            </a:r>
            <a:r>
              <a:rPr kumimoji="0" lang="en-US" altLang="en-US" sz="6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(Rescuers) </a:t>
            </a:r>
            <a:r>
              <a:rPr kumimoji="0" lang="hi-IN" altLang="en-US" sz="6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भी मारे गए।</a:t>
            </a:r>
            <a:endParaRPr kumimoji="0" lang="en-US" altLang="en-US" sz="6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3F648-CEA7-6DD0-5A5B-B66A8B0DF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438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EER | CSSR | INDIA"/>
          <p:cNvSpPr txBox="1"/>
          <p:nvPr/>
        </p:nvSpPr>
        <p:spPr>
          <a:xfrm>
            <a:off x="708268" y="12406739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b="1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54" name="Factors Affecting Safety"/>
          <p:cNvSpPr txBox="1"/>
          <p:nvPr/>
        </p:nvSpPr>
        <p:spPr>
          <a:xfrm>
            <a:off x="275879" y="4112627"/>
            <a:ext cx="6437675" cy="195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u="sng" dirty="0"/>
              <a:t>सुरक्षा को प्रभावित करने वाले कारक</a:t>
            </a:r>
            <a:endParaRPr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BD22EC-4435-AEEB-176D-4FF58071DEE0}"/>
              </a:ext>
            </a:extLst>
          </p:cNvPr>
          <p:cNvSpPr txBox="1"/>
          <p:nvPr/>
        </p:nvSpPr>
        <p:spPr>
          <a:xfrm>
            <a:off x="10266216" y="1294334"/>
            <a:ext cx="3494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FF0000"/>
                </a:solidFill>
              </a:defRPr>
            </a:pPr>
            <a:r>
              <a:rPr sz="8000" dirty="0">
                <a:solidFill>
                  <a:srgbClr val="C00000"/>
                </a:solidFill>
              </a:rPr>
              <a:t> </a:t>
            </a:r>
            <a:r>
              <a:rPr sz="8000" u="sng" dirty="0">
                <a:solidFill>
                  <a:srgbClr val="C00000"/>
                </a:solidFill>
              </a:rPr>
              <a:t>(</a:t>
            </a:r>
            <a:r>
              <a:rPr sz="8000" u="sng" dirty="0" err="1">
                <a:solidFill>
                  <a:srgbClr val="C00000"/>
                </a:solidFill>
              </a:rPr>
              <a:t>सुरक्षा</a:t>
            </a:r>
            <a:r>
              <a:rPr sz="8000" u="sng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BDC2E-96BE-BA27-F949-48846464CDF0}"/>
              </a:ext>
            </a:extLst>
          </p:cNvPr>
          <p:cNvSpPr txBox="1"/>
          <p:nvPr/>
        </p:nvSpPr>
        <p:spPr>
          <a:xfrm>
            <a:off x="7651077" y="3098562"/>
            <a:ext cx="10221281" cy="102797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sz="5400" dirty="0" err="1">
                <a:solidFill>
                  <a:schemeClr val="tx1"/>
                </a:solidFill>
              </a:rPr>
              <a:t>खतरनाक</a:t>
            </a:r>
            <a:r>
              <a:rPr sz="5400" dirty="0">
                <a:solidFill>
                  <a:schemeClr val="tx1"/>
                </a:solidFill>
              </a:rPr>
              <a:t> </a:t>
            </a:r>
            <a:r>
              <a:rPr sz="5400" dirty="0" err="1">
                <a:solidFill>
                  <a:schemeClr val="tx1"/>
                </a:solidFill>
              </a:rPr>
              <a:t>औज़ार</a:t>
            </a:r>
            <a:r>
              <a:rPr sz="5400" dirty="0">
                <a:solidFill>
                  <a:schemeClr val="tx1"/>
                </a:solidFill>
              </a:rPr>
              <a:t> </a:t>
            </a:r>
            <a:r>
              <a:rPr sz="5400" dirty="0" err="1">
                <a:solidFill>
                  <a:schemeClr val="tx1"/>
                </a:solidFill>
              </a:rPr>
              <a:t>और</a:t>
            </a:r>
            <a:r>
              <a:rPr sz="5400" dirty="0">
                <a:solidFill>
                  <a:schemeClr val="tx1"/>
                </a:solidFill>
              </a:rPr>
              <a:t> </a:t>
            </a:r>
            <a:r>
              <a:rPr sz="5400" dirty="0" err="1">
                <a:solidFill>
                  <a:schemeClr val="tx1"/>
                </a:solidFill>
              </a:rPr>
              <a:t>उपकरण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lang="hi-IN" sz="5400" dirty="0">
                <a:solidFill>
                  <a:schemeClr val="tx1"/>
                </a:solidFill>
              </a:rPr>
              <a:t>प्रदूषित हवा और पानी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lang="en-IN" sz="5400" dirty="0">
                <a:solidFill>
                  <a:schemeClr val="tx1"/>
                </a:solidFill>
              </a:rPr>
              <a:t> </a:t>
            </a:r>
            <a:r>
              <a:rPr lang="hi-IN" sz="5400" dirty="0">
                <a:solidFill>
                  <a:schemeClr val="tx1"/>
                </a:solidFill>
              </a:rPr>
              <a:t>आफ्टरशॉक/झटके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lang="hi-IN" sz="5400" dirty="0">
                <a:solidFill>
                  <a:schemeClr val="tx1"/>
                </a:solidFill>
              </a:rPr>
              <a:t>तोड़फोड़ और चोरी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lang="hi-IN" sz="5400" dirty="0">
                <a:solidFill>
                  <a:schemeClr val="tx1"/>
                </a:solidFill>
              </a:rPr>
              <a:t>भार उठाना, थकान और तनाव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lang="hi-IN" sz="5400" dirty="0">
                <a:solidFill>
                  <a:schemeClr val="tx1"/>
                </a:solidFill>
              </a:rPr>
              <a:t>अत्यधिक शोर, धूल, धुआँ या आग विस्फोटक उपकरण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lang="hi-IN" sz="5400" dirty="0">
                <a:solidFill>
                  <a:schemeClr val="tx1"/>
                </a:solidFill>
              </a:rPr>
              <a:t>प्रतिकूल मौसम की स्थिति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lang="hi-IN" sz="5400" dirty="0">
                <a:solidFill>
                  <a:schemeClr val="tx1"/>
                </a:solidFill>
              </a:rPr>
              <a:t>काम की जगह अक्सर अपरिचित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lang="hi-IN" sz="5400" dirty="0">
                <a:solidFill>
                  <a:schemeClr val="tx1"/>
                </a:solidFill>
              </a:rPr>
              <a:t>अस्थिर संरचना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r>
              <a:rPr lang="hi-IN" sz="5400" dirty="0">
                <a:solidFill>
                  <a:schemeClr val="tx1"/>
                </a:solidFill>
              </a:rPr>
              <a:t>संकीर्ण कार्यस्थल</a:t>
            </a: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endParaRPr lang="en-IN" sz="54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  <a:defRPr sz="1400"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EER | CSSR | INDIA"/>
          <p:cNvSpPr txBox="1"/>
          <p:nvPr/>
        </p:nvSpPr>
        <p:spPr>
          <a:xfrm>
            <a:off x="602390" y="12556583"/>
            <a:ext cx="4642558" cy="9737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एनडीआरएफ | सीएसएसआर | </a:t>
            </a:r>
          </a:p>
          <a:p>
            <a:r>
              <a:rPr lang="hi-IN" dirty="0"/>
              <a:t>भारत</a:t>
            </a:r>
          </a:p>
        </p:txBody>
      </p:sp>
      <p:sp>
        <p:nvSpPr>
          <p:cNvPr id="1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1" name="Rounded Rectangle"/>
          <p:cNvSpPr/>
          <p:nvPr/>
        </p:nvSpPr>
        <p:spPr>
          <a:xfrm>
            <a:off x="2677288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Unsafe Actions"/>
          <p:cNvSpPr txBox="1"/>
          <p:nvPr/>
        </p:nvSpPr>
        <p:spPr>
          <a:xfrm>
            <a:off x="3421546" y="7024967"/>
            <a:ext cx="523967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u="sng" dirty="0">
                <a:sym typeface="Open Sans Semibold"/>
              </a:rPr>
              <a:t>असुरक्षित क्रियाएँ</a:t>
            </a:r>
            <a:endParaRPr b="1" u="sng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Rounded Rectangle"/>
          <p:cNvSpPr/>
          <p:nvPr/>
        </p:nvSpPr>
        <p:spPr>
          <a:xfrm>
            <a:off x="12227793" y="5967762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Unsafe Conditions"/>
          <p:cNvSpPr txBox="1"/>
          <p:nvPr/>
        </p:nvSpPr>
        <p:spPr>
          <a:xfrm>
            <a:off x="13116392" y="7024967"/>
            <a:ext cx="711280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u="sng" dirty="0">
                <a:sym typeface="Open Sans Semibold"/>
              </a:rPr>
              <a:t>असुरक्षित परिस्थितियाँ</a:t>
            </a:r>
            <a:endParaRPr sz="5400" b="1" u="sng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Unsafe Actions…"/>
          <p:cNvSpPr txBox="1"/>
          <p:nvPr/>
        </p:nvSpPr>
        <p:spPr>
          <a:xfrm>
            <a:off x="5522103" y="1329742"/>
            <a:ext cx="12685563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7200" b="1" u="sng" cap="all" dirty="0">
                <a:sym typeface="Open Sans"/>
              </a:rPr>
              <a:t>असुरक्षित क्रियाएँ और परिस्थितियाँ</a:t>
            </a:r>
            <a:endParaRPr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"/>
          <p:cNvSpPr/>
          <p:nvPr/>
        </p:nvSpPr>
        <p:spPr>
          <a:xfrm>
            <a:off x="6484716" y="2984416"/>
            <a:ext cx="14345717" cy="10419849"/>
          </a:xfrm>
          <a:prstGeom prst="roundRect">
            <a:avLst>
              <a:gd name="adj" fmla="val 1583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अभ्यास क्षेत्र</a:t>
            </a:r>
            <a:endParaRPr lang="en-IN" altLang="en-US" sz="72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व्यक्तिगत सुरक्षा उपकरण </a:t>
            </a:r>
            <a:r>
              <a:rPr lang="en-US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(PPE)</a:t>
            </a: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स्वच्छता</a:t>
            </a:r>
            <a:endParaRPr lang="en-IN" altLang="en-US" sz="72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सुरक्षा अधिकारी</a:t>
            </a:r>
            <a:endParaRPr lang="en-IN" altLang="en-US" sz="7200" dirty="0">
              <a:solidFill>
                <a:schemeClr val="tx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72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समूह सुरक्षा</a:t>
            </a: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73" name="Course Safety Rules"/>
          <p:cNvSpPr txBox="1"/>
          <p:nvPr/>
        </p:nvSpPr>
        <p:spPr>
          <a:xfrm>
            <a:off x="5169751" y="658522"/>
            <a:ext cx="14345717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just"/>
            <a:r>
              <a:rPr lang="en-IN" dirty="0"/>
              <a:t>           </a:t>
            </a:r>
            <a:r>
              <a:rPr lang="hi-IN" dirty="0"/>
              <a:t>पाठ्यक्रम सुरक्षा नियम </a:t>
            </a:r>
            <a:endParaRPr dirty="0"/>
          </a:p>
        </p:txBody>
      </p:sp>
      <p:sp>
        <p:nvSpPr>
          <p:cNvPr id="174" name="Practice areas…"/>
          <p:cNvSpPr txBox="1"/>
          <p:nvPr/>
        </p:nvSpPr>
        <p:spPr>
          <a:xfrm>
            <a:off x="9978105" y="3547784"/>
            <a:ext cx="13406166" cy="1081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82" name="Course Safety Rules (cont.)"/>
          <p:cNvSpPr txBox="1"/>
          <p:nvPr/>
        </p:nvSpPr>
        <p:spPr>
          <a:xfrm>
            <a:off x="7760366" y="1249794"/>
            <a:ext cx="12282055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7200" b="1" cap="all" dirty="0">
                <a:sym typeface="Open Sans"/>
              </a:rPr>
              <a:t>"पाठ्यक्रम सुरक्षा नियम (जारी)"</a:t>
            </a: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3" name="Whistle signals…"/>
          <p:cNvSpPr txBox="1"/>
          <p:nvPr/>
        </p:nvSpPr>
        <p:spPr>
          <a:xfrm>
            <a:off x="7542488" y="3479718"/>
            <a:ext cx="15025254" cy="857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just"/>
            <a:r>
              <a:rPr lang="hi-IN" sz="6600" dirty="0"/>
              <a:t>सीटी संकेत</a:t>
            </a:r>
            <a:endParaRPr lang="en-IN" sz="6600" dirty="0"/>
          </a:p>
          <a:p>
            <a:pPr algn="just"/>
            <a:endParaRPr lang="hi-IN" sz="6600" dirty="0"/>
          </a:p>
          <a:p>
            <a:pPr algn="just"/>
            <a:r>
              <a:rPr lang="hi-IN" sz="6600" dirty="0"/>
              <a:t>रुकें (</a:t>
            </a:r>
            <a:r>
              <a:rPr lang="en-IN" sz="6600" dirty="0"/>
              <a:t>Stop): —</a:t>
            </a:r>
          </a:p>
          <a:p>
            <a:pPr algn="just"/>
            <a:endParaRPr lang="en-IN" sz="6600" dirty="0"/>
          </a:p>
          <a:p>
            <a:pPr algn="just"/>
            <a:r>
              <a:rPr lang="hi-IN" sz="6600" dirty="0"/>
              <a:t>निकासी (</a:t>
            </a:r>
            <a:r>
              <a:rPr lang="en-IN" sz="6600" dirty="0"/>
              <a:t>Evacuate): •••</a:t>
            </a:r>
          </a:p>
          <a:p>
            <a:pPr algn="just"/>
            <a:endParaRPr lang="en-IN" sz="6600" dirty="0"/>
          </a:p>
          <a:p>
            <a:pPr algn="just"/>
            <a:r>
              <a:rPr lang="hi-IN" sz="6600" dirty="0"/>
              <a:t>जारी रखें (</a:t>
            </a:r>
            <a:r>
              <a:rPr lang="en-IN" sz="6600" dirty="0"/>
              <a:t>Continue): — •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u="sng"/>
          </a:p>
        </p:txBody>
      </p:sp>
      <p:sp>
        <p:nvSpPr>
          <p:cNvPr id="18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u="sng" dirty="0"/>
              <a:t>NDRF</a:t>
            </a:r>
            <a:r>
              <a:rPr u="sng" dirty="0"/>
              <a:t> | CSSR | INDIA</a:t>
            </a:r>
          </a:p>
        </p:txBody>
      </p:sp>
      <p:sp>
        <p:nvSpPr>
          <p:cNvPr id="1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u="sng"/>
          </a:p>
        </p:txBody>
      </p:sp>
      <p:sp>
        <p:nvSpPr>
          <p:cNvPr id="188" name="PPT 5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u="sng"/>
              <a:t>PPT 5</a:t>
            </a:r>
            <a:r>
              <a:rPr b="1" u="sng" spc="-59"/>
              <a:t> </a:t>
            </a:r>
            <a:r>
              <a:rPr b="1" u="sng"/>
              <a:t>-</a:t>
            </a:r>
          </a:p>
        </p:txBody>
      </p:sp>
      <p:sp>
        <p:nvSpPr>
          <p:cNvPr id="1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u="sng"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u="sng"/>
              <a:t>9</a:t>
            </a:fld>
            <a:endParaRPr u="sng"/>
          </a:p>
        </p:txBody>
      </p:sp>
      <p:sp>
        <p:nvSpPr>
          <p:cNvPr id="191" name="Course Safety Rules (cont.)"/>
          <p:cNvSpPr txBox="1"/>
          <p:nvPr/>
        </p:nvSpPr>
        <p:spPr>
          <a:xfrm>
            <a:off x="7452634" y="1475242"/>
            <a:ext cx="11005178" cy="1653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000" b="1" cap="all" dirty="0">
                <a:sym typeface="Open Sans"/>
              </a:rPr>
              <a:t>"पाठ्यक्रम सुरक्षा नियम (जारी)"</a:t>
            </a:r>
            <a:endParaRPr lang="hi-IN" sz="60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4800" b="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2" name="Safety Zone…"/>
          <p:cNvSpPr txBox="1"/>
          <p:nvPr/>
        </p:nvSpPr>
        <p:spPr>
          <a:xfrm>
            <a:off x="7346756" y="4094188"/>
            <a:ext cx="15389174" cy="85757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r>
              <a:rPr lang="hi-IN" sz="6600" dirty="0"/>
              <a:t>सुरक्षा क्षेत्र</a:t>
            </a:r>
            <a:endParaRPr lang="en-IN" sz="6600" dirty="0"/>
          </a:p>
          <a:p>
            <a:endParaRPr lang="en-IN" sz="6600" dirty="0"/>
          </a:p>
          <a:p>
            <a:r>
              <a:rPr lang="hi-IN" sz="6600" dirty="0"/>
              <a:t>आपातकालीन चिकित्सा सेवा</a:t>
            </a:r>
            <a:endParaRPr lang="en-IN" sz="6600" dirty="0"/>
          </a:p>
          <a:p>
            <a:endParaRPr lang="en-IN" sz="6600" dirty="0"/>
          </a:p>
          <a:p>
            <a:r>
              <a:rPr lang="hi-IN" sz="6600" dirty="0"/>
              <a:t>अग्निशामक यंत्र</a:t>
            </a:r>
            <a:endParaRPr lang="en-IN" sz="6600" dirty="0"/>
          </a:p>
          <a:p>
            <a:endParaRPr lang="en-IN" sz="6600" dirty="0"/>
          </a:p>
          <a:p>
            <a:r>
              <a:rPr lang="hi-IN" sz="6600" dirty="0"/>
              <a:t>पेयजल </a:t>
            </a:r>
            <a:endParaRPr lang="en-IN" sz="6600" dirty="0"/>
          </a:p>
          <a:p>
            <a:pPr defTabSz="1896340">
              <a:spcBef>
                <a:spcPts val="3000"/>
              </a:spcBef>
              <a:buSzPct val="100000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785</Words>
  <Application>Microsoft Office PowerPoint</Application>
  <PresentationFormat>Custom</PresentationFormat>
  <Paragraphs>238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Black</vt:lpstr>
      <vt:lpstr>Calibri</vt:lpstr>
      <vt:lpstr>HelveticaNeueLT Std Lt</vt:lpstr>
      <vt:lpstr>Kruti Dev 010</vt:lpstr>
      <vt:lpstr>Kruti Dev 092</vt:lpstr>
      <vt:lpstr>Mangal</vt:lpstr>
      <vt:lpstr>Open sans</vt:lpstr>
      <vt:lpstr>Open sans</vt:lpstr>
      <vt:lpstr>Open Sans Light</vt:lpstr>
      <vt:lpstr>Open Sans Semibold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35</cp:revision>
  <dcterms:modified xsi:type="dcterms:W3CDTF">2025-12-18T07:44:31Z</dcterms:modified>
</cp:coreProperties>
</file>