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8BC1A-B8D5-4122-92D8-5AC4C53AC765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66778-A1C1-4ED6-B741-18124B0931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914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93866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443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457D-36BA-4E3A-8596-EA342C5E47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1409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28937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551269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0094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3539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70023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86529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0590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05487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66123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4634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9794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7174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9926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7098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16484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71015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13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205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70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76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62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71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3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96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775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98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76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27A2-2902-4303-B8CB-8014657C329E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EA9E-0332-4A7D-A415-A51E2A8F27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7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1187" y="1234393"/>
            <a:ext cx="4172167" cy="193350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OpEN SANS"/>
              </a:rPr>
              <a:t>CSSR </a:t>
            </a:r>
            <a:r>
              <a:rPr lang="hi-IN" sz="4400" b="1" dirty="0">
                <a:solidFill>
                  <a:srgbClr val="C00000"/>
                </a:solidFill>
                <a:latin typeface="OpEN SANS"/>
              </a:rPr>
              <a:t>केस स्टडी</a:t>
            </a:r>
            <a:endParaRPr lang="en-US" sz="44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4" name="Picture 4" descr="C:\Users\ACER\Desktop\pictures cssr\implos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85" y="6618"/>
            <a:ext cx="8040615" cy="685138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69AE15-C483-4E14-8E63-63AD6F1A7560}"/>
              </a:ext>
            </a:extLst>
          </p:cNvPr>
          <p:cNvSpPr/>
          <p:nvPr/>
        </p:nvSpPr>
        <p:spPr>
          <a:xfrm>
            <a:off x="-20782" y="6191002"/>
            <a:ext cx="417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>
                <a:solidFill>
                  <a:srgbClr val="FF0000"/>
                </a:solidFill>
              </a:rPr>
              <a:t>उपनिरीक्षक /जीडी राजू रॉय</a:t>
            </a:r>
          </a:p>
        </p:txBody>
      </p:sp>
    </p:spTree>
    <p:extLst>
      <p:ext uri="{BB962C8B-B14F-4D97-AF65-F5344CB8AC3E}">
        <p14:creationId xmlns:p14="http://schemas.microsoft.com/office/powerpoint/2010/main" val="120837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18"/>
            <a:ext cx="3810000" cy="267720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अभियान की प्रमुख </a:t>
            </a:r>
            <a:r>
              <a:rPr lang="en-US" sz="3200" b="1" dirty="0" err="1">
                <a:solidFill>
                  <a:srgbClr val="FF0000"/>
                </a:solidFill>
              </a:rPr>
              <a:t>विशेषताएँ</a:t>
            </a:r>
            <a:r>
              <a:rPr lang="en-US" sz="3200" b="1" dirty="0">
                <a:solidFill>
                  <a:srgbClr val="FF0000"/>
                </a:solidFill>
              </a:rPr>
              <a:t>:-</a:t>
            </a:r>
            <a:endParaRPr lang="en-US" sz="32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1782" y="1288746"/>
            <a:ext cx="7636050" cy="525845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>
                <a:latin typeface="Open Sans"/>
              </a:rPr>
              <a:t>टीम द्वारा दिखाए गए तीव्र और त्वरित प्रतिक्रिया के लिए स्थानीय प्रशासन और मीडिया ने सराहना की।</a:t>
            </a:r>
          </a:p>
          <a:p>
            <a:pPr algn="just">
              <a:lnSpc>
                <a:spcPct val="100000"/>
              </a:lnSpc>
            </a:pPr>
            <a:r>
              <a:rPr lang="en-US" sz="2800" dirty="0">
                <a:latin typeface="Open Sans"/>
              </a:rPr>
              <a:t>दुर्घटना स्थल के करीब रहने वाले स्थानीय लोगों के लिए किए गए नियमों और निषेधों के संबंध में सामान्य निर्देश, जो प्रशासन </a:t>
            </a:r>
            <a:r>
              <a:rPr lang="en-US" sz="2800" dirty="0" err="1">
                <a:latin typeface="Open Sans"/>
              </a:rPr>
              <a:t>को</a:t>
            </a:r>
            <a:r>
              <a:rPr lang="en-US" sz="2800" dirty="0">
                <a:latin typeface="Open Sans"/>
              </a:rPr>
              <a:t> </a:t>
            </a:r>
            <a:r>
              <a:rPr lang="hi-IN" dirty="0">
                <a:latin typeface="Open Sans"/>
              </a:rPr>
              <a:t>दिए </a:t>
            </a:r>
            <a:r>
              <a:rPr lang="en-US" sz="2800" dirty="0" err="1">
                <a:latin typeface="Open Sans"/>
              </a:rPr>
              <a:t>गए</a:t>
            </a:r>
            <a:r>
              <a:rPr lang="en-US" sz="2800" dirty="0">
                <a:latin typeface="Open Sans"/>
              </a:rPr>
              <a:t> थे, किसी भी अप्रिय घटना से बचने में सक्षम थे।</a:t>
            </a:r>
            <a:endParaRPr lang="en-US" sz="3600" dirty="0"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en-US" sz="2800" dirty="0">
                <a:latin typeface="Open Sans"/>
              </a:rPr>
              <a:t>राइडर्स को यातायात विभाग द्वारा प्रदान किया गया।</a:t>
            </a:r>
          </a:p>
          <a:p>
            <a:pPr algn="just">
              <a:lnSpc>
                <a:spcPct val="100000"/>
              </a:lnSpc>
            </a:pPr>
            <a:r>
              <a:rPr lang="en-US" sz="2800" dirty="0">
                <a:latin typeface="Open Sans"/>
              </a:rPr>
              <a:t>स्थान से सूचना का त्वरित रिसेप्ट।</a:t>
            </a:r>
          </a:p>
          <a:p>
            <a:pPr algn="just">
              <a:lnSpc>
                <a:spcPct val="100000"/>
              </a:lnSpc>
            </a:pPr>
            <a:r>
              <a:rPr lang="en-US" sz="2800" dirty="0">
                <a:latin typeface="Open Sans"/>
              </a:rPr>
              <a:t>मीडिया प्रबंधन।</a:t>
            </a:r>
            <a:endParaRPr lang="en-US" sz="3600" dirty="0"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8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जारी..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87090" y="1592899"/>
            <a:ext cx="7557655" cy="4891027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>
                <a:latin typeface="Open Sans"/>
              </a:rPr>
              <a:t>हमारे अधिकारियों ने मीडिया को समय-समय पर बचाव और राहत कार्य की प्रगति के बारे में अपडेट रखा, जिससे एनडीआरएफ द्वारा किए गए कार्यों की अच्छी छवि प्रस्तुत हुई।</a:t>
            </a:r>
            <a:endParaRPr lang="en-US" sz="4000" dirty="0">
              <a:latin typeface="Open Sans"/>
            </a:endParaRPr>
          </a:p>
          <a:p>
            <a:pPr lvl="1" algn="just"/>
            <a:r>
              <a:rPr lang="en-US" sz="2800" dirty="0">
                <a:latin typeface="Open Sans"/>
              </a:rPr>
              <a:t>पूरे ऑपरेशन के दौरान सूचना का प्रवाह नियमित और सटीक था।</a:t>
            </a:r>
            <a:endParaRPr lang="en-US" sz="3600" dirty="0">
              <a:latin typeface="Open Sans"/>
            </a:endParaRPr>
          </a:p>
          <a:p>
            <a:pPr lvl="1" algn="just"/>
            <a:r>
              <a:rPr lang="en-US" sz="2800" dirty="0">
                <a:latin typeface="Open Sans"/>
              </a:rPr>
              <a:t>घटना स्थल पर कई एजेंसियों का समन्वय था।</a:t>
            </a:r>
            <a:endParaRPr lang="en-US" sz="3600" dirty="0">
              <a:latin typeface="Open Sans"/>
            </a:endParaRPr>
          </a:p>
          <a:p>
            <a:pPr lvl="1" algn="just"/>
            <a:r>
              <a:rPr lang="en-US" sz="2800" dirty="0">
                <a:latin typeface="Open Sans"/>
              </a:rPr>
              <a:t>एनडीआरएफ टीम ने 03 जीवित लोगों को निकाला और 26 शवों को बरामद किया।</a:t>
            </a:r>
          </a:p>
          <a:p>
            <a:endParaRPr lang="en-US" dirty="0">
              <a:latin typeface="Lucida San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0"/>
            <a:ext cx="2426519" cy="145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382189"/>
            <a:ext cx="3810000" cy="595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ऑपरेशन की प्रमुख विशेषताएं:-</a:t>
            </a:r>
            <a:br>
              <a:rPr lang="en-US" sz="3200" b="1" dirty="0">
                <a:solidFill>
                  <a:srgbClr val="FF0000"/>
                </a:solidFill>
              </a:rPr>
            </a:br>
            <a:br>
              <a:rPr lang="en-US" sz="4000" b="1" dirty="0">
                <a:solidFill>
                  <a:srgbClr val="C00000"/>
                </a:solidFill>
                <a:latin typeface="Open Sans"/>
              </a:rPr>
            </a:br>
            <a:br>
              <a:rPr lang="en-US" sz="3600" b="1" dirty="0">
                <a:solidFill>
                  <a:srgbClr val="C00000"/>
                </a:solidFill>
                <a:latin typeface="Open Sans"/>
              </a:rPr>
            </a:br>
            <a:endParaRPr lang="en-US" sz="3200" b="1" dirty="0">
              <a:solidFill>
                <a:srgbClr val="C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622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462450" y="1082463"/>
            <a:ext cx="856329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endParaRPr lang="en-US" sz="2800" b="1" dirty="0"/>
          </a:p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en-US" sz="2800" b="1" dirty="0">
                <a:latin typeface="Open Sans"/>
              </a:rPr>
              <a:t>गांव – मलिन ताल- अंबेगांव जिला- पुणे, महाराष्ट्र में 30/07/14 से 06/08/14 तक खोज और बचाव ऑपरेशन के दौरान टीम ने 8 जीवित पीड़ितों को बचाया और 151 शवों और 58 मवेशियों के शवों को बाहर निकाला।</a:t>
            </a:r>
            <a:endParaRPr lang="en-US" sz="2000" b="1" dirty="0">
              <a:latin typeface="Open Sans"/>
            </a:endParaRPr>
          </a:p>
          <a:p>
            <a:pPr algn="ctr" eaLnBrk="1" hangingPunct="1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214" y="1728794"/>
            <a:ext cx="3311236" cy="23083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  <a:cs typeface="Times New Roman" pitchFamily="18" charset="0"/>
              </a:rPr>
              <a:t>एसएआर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  <a:cs typeface="Times New Roman" pitchFamily="18" charset="0"/>
              </a:rPr>
              <a:t> </a:t>
            </a:r>
            <a:r>
              <a:rPr lang="hi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  <a:cs typeface="Times New Roman" pitchFamily="18" charset="0"/>
              </a:rPr>
              <a:t>ऑप्स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  <a:cs typeface="Times New Roman" pitchFamily="18" charset="0"/>
              </a:rPr>
              <a:t>मलिन में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/>
              <a:cs typeface="Times New Roman" pitchFamily="18" charset="0"/>
            </a:endParaRPr>
          </a:p>
        </p:txBody>
      </p:sp>
      <p:pic>
        <p:nvPicPr>
          <p:cNvPr id="4" name="Picture 2" descr="C:\Users\Sachin\Desktop\14_07-Malin-2-e1406792435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50" y="3556000"/>
            <a:ext cx="8313914" cy="32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0"/>
            <a:ext cx="2058997" cy="123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24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 descr="C:\Users\5 NDRF\Desktop\select by dc ops\DSC06692.JPG"/>
          <p:cNvPicPr>
            <a:picLocks noChangeAspect="1" noChangeArrowheads="1"/>
          </p:cNvPicPr>
          <p:nvPr/>
        </p:nvPicPr>
        <p:blipFill>
          <a:blip r:embed="rId3" cstate="print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5" y="1483259"/>
            <a:ext cx="4281057" cy="23549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6" descr="C:\Users\5 NDRF\Desktop\select by dc ops\DSC07432.JPG"/>
          <p:cNvPicPr>
            <a:picLocks noChangeAspect="1" noChangeArrowheads="1"/>
          </p:cNvPicPr>
          <p:nvPr/>
        </p:nvPicPr>
        <p:blipFill>
          <a:blip r:embed="rId4" cstate="print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483260"/>
            <a:ext cx="4010094" cy="235496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8" descr="C:\Users\5 NDRF\Desktop\select by dc ops\DSC06763.JPG"/>
          <p:cNvPicPr>
            <a:picLocks noChangeAspect="1" noChangeArrowheads="1"/>
          </p:cNvPicPr>
          <p:nvPr/>
        </p:nvPicPr>
        <p:blipFill>
          <a:blip r:embed="rId5" cstate="print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6" y="4087090"/>
            <a:ext cx="4281055" cy="242454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2" descr="C:\Users\Sachin\Desktop\New folder\DSC07037.JPG"/>
          <p:cNvPicPr>
            <a:picLocks noChangeAspect="1" noChangeArrowheads="1"/>
          </p:cNvPicPr>
          <p:nvPr/>
        </p:nvPicPr>
        <p:blipFill>
          <a:blip r:embed="rId6" cstate="print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25" y="4087091"/>
            <a:ext cx="3913934" cy="242454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79699" y="2396836"/>
            <a:ext cx="2799026" cy="21751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rgbClr val="C00000"/>
                </a:solidFill>
                <a:latin typeface="Open Sans"/>
              </a:rPr>
              <a:t>मलिन</a:t>
            </a:r>
            <a:r>
              <a:rPr lang="en-GB" sz="4000" b="1" dirty="0">
                <a:solidFill>
                  <a:srgbClr val="C00000"/>
                </a:solidFill>
                <a:latin typeface="Open Sans"/>
              </a:rPr>
              <a:t>  </a:t>
            </a:r>
            <a:r>
              <a:rPr lang="en-GB" sz="4000" b="1" dirty="0" err="1">
                <a:solidFill>
                  <a:srgbClr val="C00000"/>
                </a:solidFill>
                <a:latin typeface="Open Sans"/>
              </a:rPr>
              <a:t>गाँव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82" y="0"/>
            <a:ext cx="2334081" cy="139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482" y="0"/>
            <a:ext cx="2334081" cy="139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49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15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-115311" y="1978891"/>
            <a:ext cx="370753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C00000"/>
                </a:solidFill>
                <a:latin typeface="Open Sans"/>
                <a:cs typeface="Times New Roman" pitchFamily="18" charset="0"/>
              </a:rPr>
              <a:t>महाड,रायगढ़</a:t>
            </a:r>
            <a:endParaRPr lang="en-US" altLang="en-US" sz="4000" b="1" dirty="0">
              <a:solidFill>
                <a:srgbClr val="C00000"/>
              </a:solidFill>
              <a:latin typeface="Open Sans"/>
              <a:cs typeface="Times New Roman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Open Sans"/>
                <a:cs typeface="Times New Roman" pitchFamily="18" charset="0"/>
              </a:rPr>
              <a:t>पुल ढहने वाला बचाव ऑपरेशन</a:t>
            </a:r>
          </a:p>
        </p:txBody>
      </p:sp>
      <p:pic>
        <p:nvPicPr>
          <p:cNvPr id="80899" name="Picture 5" descr="C:\Users\5 BN NDRF\Desktop\mobile photos\IMG-20160813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7" y="3546764"/>
            <a:ext cx="4184073" cy="331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1"/>
          <p:cNvSpPr txBox="1">
            <a:spLocks noChangeArrowheads="1"/>
          </p:cNvSpPr>
          <p:nvPr/>
        </p:nvSpPr>
        <p:spPr bwMode="auto">
          <a:xfrm>
            <a:off x="3837709" y="1291027"/>
            <a:ext cx="798021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Open Sans"/>
                <a:cs typeface="Times New Roman" pitchFamily="18" charset="0"/>
              </a:rPr>
              <a:t>महाड़ (रायगढ़) के ऑपरेशन के दौरान टीम ने 11/08/2016 को सवित्री नदी के ढहे हुए पुल से लगभग 200 मीटर की दूरी पर चेसिस और सीटों के साथ 04 मृतकों को बरामद किया।</a:t>
            </a:r>
          </a:p>
          <a:p>
            <a:pPr eaLnBrk="1" hangingPunct="1"/>
            <a:endParaRPr lang="en-US" altLang="en-US" sz="2800" dirty="0">
              <a:latin typeface="Open Sans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1" name="Picture 4" descr="C:\Users\5 NDRF\Desktop\maharashtra flood\13912812_1639447236384256_389966941500725334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54" y="3546764"/>
            <a:ext cx="4005117" cy="331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482" y="0"/>
            <a:ext cx="2334081" cy="139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9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15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3632391" y="1060243"/>
            <a:ext cx="79771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US" sz="2000" dirty="0">
                <a:latin typeface="Open Sans"/>
                <a:cs typeface="Times New Roman" pitchFamily="18" charset="0"/>
              </a:rPr>
              <a:t>28/07/18 को 30 कर्मचारियों को ले जाने वाली एक बस डाबिल गांव, तहसील पोलादपूर, जिला रायगढ़ (MH) के अम्बेनाली घाट में लगभग 1000 फीट की गहरी खाई में गिर गई।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US" sz="2000" dirty="0">
                <a:latin typeface="Open Sans"/>
                <a:cs typeface="Times New Roman" pitchFamily="18" charset="0"/>
              </a:rPr>
              <a:t>एनडीआरएफ </a:t>
            </a:r>
            <a:r>
              <a:rPr lang="en-US" sz="2000" dirty="0" err="1">
                <a:latin typeface="Open Sans"/>
                <a:cs typeface="Times New Roman" pitchFamily="18" charset="0"/>
              </a:rPr>
              <a:t>ने</a:t>
            </a:r>
            <a:r>
              <a:rPr lang="en-US" sz="2000" dirty="0">
                <a:latin typeface="Open Sans"/>
                <a:cs typeface="Times New Roman" pitchFamily="18" charset="0"/>
              </a:rPr>
              <a:t> </a:t>
            </a:r>
            <a:r>
              <a:rPr lang="hi-IN" sz="2000" dirty="0">
                <a:latin typeface="Open Sans"/>
                <a:cs typeface="Times New Roman" pitchFamily="18" charset="0"/>
              </a:rPr>
              <a:t>खोज और बचाव अभियान</a:t>
            </a:r>
            <a:r>
              <a:rPr lang="en-US" sz="2000" dirty="0">
                <a:latin typeface="Open Sans"/>
                <a:cs typeface="Times New Roman" pitchFamily="18" charset="0"/>
              </a:rPr>
              <a:t> </a:t>
            </a:r>
            <a:r>
              <a:rPr lang="hi-IN" sz="2000" dirty="0">
                <a:latin typeface="Open Sans"/>
                <a:cs typeface="Times New Roman" pitchFamily="18" charset="0"/>
              </a:rPr>
              <a:t>चलाया </a:t>
            </a:r>
            <a:r>
              <a:rPr lang="en-US" sz="2000" dirty="0">
                <a:latin typeface="Open Sans"/>
                <a:cs typeface="Times New Roman" pitchFamily="18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US" sz="2000" dirty="0">
                <a:latin typeface="Open Sans"/>
                <a:cs typeface="Times New Roman" pitchFamily="18" charset="0"/>
              </a:rPr>
              <a:t>20 घंटे के ऑपरेशन के दौरान कुल-30 शवों में से 14 शव को सह्याद्री ट्रैकर्स द्वारा और 16 शव एनडीआरएफ द्वारा बरामद किए </a:t>
            </a:r>
            <a:r>
              <a:rPr lang="en-US" sz="2000" dirty="0" err="1">
                <a:latin typeface="Open Sans"/>
                <a:cs typeface="Times New Roman" pitchFamily="18" charset="0"/>
              </a:rPr>
              <a:t>गए</a:t>
            </a:r>
            <a:r>
              <a:rPr lang="en-US" sz="2000" dirty="0">
                <a:latin typeface="Open Sans"/>
                <a:cs typeface="Times New Roman" pitchFamily="18" charset="0"/>
              </a:rPr>
              <a:t>।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Rectangle 1"/>
          <p:cNvSpPr>
            <a:spLocks noChangeArrowheads="1"/>
          </p:cNvSpPr>
          <p:nvPr/>
        </p:nvSpPr>
        <p:spPr bwMode="auto">
          <a:xfrm>
            <a:off x="-61659" y="1586642"/>
            <a:ext cx="3497476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/>
                <a:cs typeface="Times New Roman" pitchFamily="18" charset="0"/>
              </a:rPr>
              <a:t>पोलादपुर जिला-रायगढ़ (MH)</a:t>
            </a:r>
            <a:endParaRPr lang="en-US" sz="3600" dirty="0">
              <a:solidFill>
                <a:srgbClr val="C00000"/>
              </a:solidFill>
              <a:latin typeface="Open Sans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Open Sans"/>
                <a:cs typeface="Times New Roman" pitchFamily="18" charset="0"/>
              </a:rPr>
              <a:t>खोज और बचाव ऑपरेशन</a:t>
            </a:r>
            <a:endParaRPr lang="en-US" sz="4000" dirty="0">
              <a:solidFill>
                <a:srgbClr val="C00000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050" name="Picture 2" descr="D:\DEPLOYMENT\DEPLOYMENT FOLDER\DEPLOYMENT-2018\SPL SITREP-2018\JULY-2018\MAHABLESHWAR BUS FELL DOWN   28.07.18\PHOTOS\IMG-20180728-WA0029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981232" y="3338944"/>
            <a:ext cx="2884299" cy="367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DEPLOYMENT\DEPLOYMENT FOLDER\DEPLOYMENT-2018\SPL SITREP-2018\JULY-2018\MAHABLESHWAR BUS FELL DOWN   28.07.18\PHOTOS\IMG-20180729-WA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31" y="3338944"/>
            <a:ext cx="2666396" cy="3595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DEPLOYMENT\DEPLOYMENT FOLDER\DEPLOYMENT-2018\SPL SITREP-2018\JULY-2018\MAHABLESHWAR BUS FELL DOWN   28.07.18\PHOTOS\IMG-20180729-WA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1927" y="3338944"/>
            <a:ext cx="2501958" cy="359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81" y="0"/>
            <a:ext cx="2079874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4364" y="6618"/>
            <a:ext cx="1190336" cy="105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32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 descr="C:\Users\Admin\Documents\frc\sangli_monsoon-770x433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AutoShape 4" descr="C:\Users\Admin\Documents\frc\sangli_monsoon-770x433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AutoShape 2" descr="blob:https://web.whatsapp.com/c1c5de75-d2d0-4cab-8a38-b41060797f8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879272" y="2549236"/>
            <a:ext cx="3726872" cy="185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7730836" y="2549236"/>
            <a:ext cx="4246418" cy="178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9272" y="4335524"/>
            <a:ext cx="3726871" cy="241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06145" y="4335524"/>
            <a:ext cx="4495799" cy="241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837480" y="5717527"/>
            <a:ext cx="25146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महाड़, रायगढ़ 2020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4401" y="1320435"/>
            <a:ext cx="3398115" cy="56323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Open Sans"/>
                <a:cs typeface="Times New Roman" pitchFamily="18" charset="0"/>
              </a:rPr>
              <a:t>इमारत (तारिक गार्डन)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Open Sans"/>
                <a:cs typeface="Times New Roman" pitchFamily="18" charset="0"/>
              </a:rPr>
              <a:t>कजलपुर परिसार, महाड़, रायगढ़ पर ढह गई (2 दिन का ऑपरेशन)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16035" y="1187758"/>
            <a:ext cx="83612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Open Sans"/>
                <a:cs typeface="Times New Roman" pitchFamily="18" charset="0"/>
              </a:rPr>
              <a:t>50 व्यक्तियों के मलबे के नीचे फंसे होने की </a:t>
            </a:r>
            <a:r>
              <a:rPr lang="en-US" sz="2400" dirty="0" err="1">
                <a:latin typeface="Open Sans"/>
                <a:cs typeface="Times New Roman" pitchFamily="18" charset="0"/>
              </a:rPr>
              <a:t>आशंका</a:t>
            </a:r>
            <a:r>
              <a:rPr lang="en-US" sz="2400" dirty="0">
                <a:latin typeface="Open Sans"/>
                <a:cs typeface="Times New Roman" pitchFamily="18" charset="0"/>
              </a:rPr>
              <a:t> </a:t>
            </a:r>
            <a:r>
              <a:rPr lang="hi-IN" sz="2400" dirty="0">
                <a:latin typeface="Open Sans"/>
                <a:cs typeface="Times New Roman" pitchFamily="18" charset="0"/>
              </a:rPr>
              <a:t>थी</a:t>
            </a:r>
            <a:r>
              <a:rPr lang="en-US" sz="2400" dirty="0">
                <a:latin typeface="Open Sans"/>
                <a:cs typeface="Times New Roman" pitchFamily="18" charset="0"/>
              </a:rPr>
              <a:t>। पूरे ऑपरेशन के दौरान एनडीआरएफ की टीमों ने 02 जीवित और 15 शवों को घटना स्थल से बरामद किया।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82" y="0"/>
            <a:ext cx="1716525" cy="102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400" y="6618"/>
            <a:ext cx="1384300" cy="1225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58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 descr="C:\Users\Admin\Documents\frc\sangli_monsoon-770x433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4" name="AutoShape 4" descr="C:\Users\Admin\Documents\frc\sangli_monsoon-770x433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AutoShape 2" descr="blob:https://web.whatsapp.com/c1c5de75-d2d0-4cab-8a38-b41060797f8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7871" y="2154431"/>
            <a:ext cx="3539837" cy="40318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Open Sans"/>
              </a:rPr>
              <a:t>इमारत (जिलानी)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Open Sans"/>
              </a:rPr>
              <a:t>भीवंडी, मुंबई में धमंकर नाका पर ढह गई 2020 (2 दिन का ऑपरेशन)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09456" y="1264371"/>
            <a:ext cx="9150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Open Sans"/>
              </a:rPr>
              <a:t>पूरे ऑपरेशन के दौरान एनडीआरएफ की टीमों ने 09 जीवित और 31 शवों को घटना स्थल से बरामद किया।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2050" name="Picture 2" descr="C:\Users\OPS BRANCH\Desktop\BHIWANDI OPS VIDEO AND PHOTOS SH ASHISH SIR\BHIVANDI OPS PHOTO\PHOTO\IMG-20200921-WA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217" y="2376104"/>
            <a:ext cx="4017819" cy="2126622"/>
          </a:xfrm>
          <a:prstGeom prst="rect">
            <a:avLst/>
          </a:prstGeom>
          <a:noFill/>
        </p:spPr>
      </p:pic>
      <p:pic>
        <p:nvPicPr>
          <p:cNvPr id="2051" name="Picture 3" descr="C:\Users\OPS BRANCH\Desktop\BHIWANDI OPS VIDEO AND PHOTOS SH ASHISH SIR\BHIVANDI OPS PHOTO\PHOTO\IMG-20200922-WA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036" y="2376104"/>
            <a:ext cx="3872346" cy="2126622"/>
          </a:xfrm>
          <a:prstGeom prst="rect">
            <a:avLst/>
          </a:prstGeom>
          <a:noFill/>
        </p:spPr>
      </p:pic>
      <p:pic>
        <p:nvPicPr>
          <p:cNvPr id="2052" name="Picture 4" descr="C:\Users\OPS BRANCH\Desktop\BHIWANDI OPS VIDEO AND PHOTOS SH ASHISH SIR\BHIVANDI OPS PHOTO\PHOTO\IMG_20200921_135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217" y="4472748"/>
            <a:ext cx="4017820" cy="2211081"/>
          </a:xfrm>
          <a:prstGeom prst="rect">
            <a:avLst/>
          </a:prstGeom>
          <a:noFill/>
        </p:spPr>
      </p:pic>
      <p:pic>
        <p:nvPicPr>
          <p:cNvPr id="2053" name="Picture 5" descr="C:\Users\OPS BRANCH\Desktop\BHIWANDI OPS VIDEO AND PHOTOS SH ASHISH SIR\1\PHOTO\IMG_20200922_104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8036" y="4502726"/>
            <a:ext cx="3872346" cy="2181103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782" y="0"/>
            <a:ext cx="1544781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15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समीक्षा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55128" y="2387297"/>
            <a:ext cx="7439890" cy="223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</a:rPr>
              <a:t>घटना के बारे में संक्षिप्त विवरण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</a:rPr>
              <a:t>बचाव ऑपरेशन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</a:rPr>
              <a:t>ऑपरेशन की प्रमुख विशेषताएं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46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4052325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कोई प्रश्न?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09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410" y="2193698"/>
            <a:ext cx="1608826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उद्देश्य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2057400"/>
            <a:ext cx="7543800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OpEN SANS"/>
              </a:rPr>
              <a:t>घटना के बारे में संक्षिप्त विवरण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OpEN SANS"/>
              </a:rPr>
              <a:t>बचाव अभियान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OpEN SAN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OpEN SANS"/>
              </a:rPr>
              <a:t>अभियान की प्रमुख विशेषताएँ</a:t>
            </a:r>
          </a:p>
          <a:p>
            <a:endParaRPr lang="en-US" sz="3200" dirty="0"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1" y="0"/>
            <a:ext cx="2154382" cy="129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धन्यवाद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333" y="6618"/>
            <a:ext cx="7740367" cy="6851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34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533400"/>
            <a:ext cx="8912617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OpEN SANS"/>
              </a:rPr>
              <a:t>घटना के बारे में संक्षिप्त विवरण</a:t>
            </a:r>
            <a:br>
              <a:rPr lang="en-US" b="1" dirty="0">
                <a:solidFill>
                  <a:srgbClr val="C00000"/>
                </a:solidFill>
                <a:latin typeface="OpEN SANS"/>
              </a:rPr>
            </a:br>
            <a:endParaRPr lang="en-US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96192"/>
            <a:ext cx="744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u="sng" dirty="0" err="1">
                <a:latin typeface="OpEN SANS"/>
              </a:rPr>
              <a:t>स्थान</a:t>
            </a:r>
            <a:endParaRPr lang="en-US" sz="2400" b="1" u="sng" dirty="0">
              <a:latin typeface="OpEN SANS"/>
            </a:endParaRPr>
          </a:p>
          <a:p>
            <a:pPr lvl="0" algn="just"/>
            <a:endParaRPr lang="en-US" sz="2400" dirty="0">
              <a:latin typeface="OpEN SANS"/>
            </a:endParaRPr>
          </a:p>
          <a:p>
            <a:pPr algn="just"/>
            <a:r>
              <a:rPr lang="en-US" sz="2400" dirty="0">
                <a:latin typeface="OpEN SANS"/>
              </a:rPr>
              <a:t>भेंडी बाजार में एक आवासीय भवन, ज. ज. अस्पताल मार्ग </a:t>
            </a:r>
            <a:r>
              <a:rPr lang="en-US" sz="2400" dirty="0" err="1">
                <a:latin typeface="OpEN SANS"/>
              </a:rPr>
              <a:t>के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पास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हैं</a:t>
            </a:r>
            <a:r>
              <a:rPr lang="en-US" sz="2400" dirty="0">
                <a:latin typeface="OpEN SANS"/>
              </a:rPr>
              <a:t>। मुंबई, महाराष्ट्र और आरआरसी, मुंबई से लगभग 20 </a:t>
            </a:r>
            <a:r>
              <a:rPr lang="en-US" sz="2400" dirty="0" err="1">
                <a:latin typeface="OpEN SANS"/>
              </a:rPr>
              <a:t>किमी</a:t>
            </a:r>
            <a:r>
              <a:rPr lang="en-US" sz="2400" dirty="0">
                <a:latin typeface="OpEN SANS"/>
              </a:rPr>
              <a:t> </a:t>
            </a:r>
            <a:r>
              <a:rPr lang="hi-IN" sz="2400" dirty="0">
                <a:latin typeface="OpEN SANS"/>
              </a:rPr>
              <a:t>दूरी पर स्थित है</a:t>
            </a:r>
            <a:r>
              <a:rPr lang="en-US" sz="2400" dirty="0">
                <a:latin typeface="OpEN SANS"/>
              </a:rPr>
              <a:t>। भेंडी बाजार, मुंबई के जीपीएस निर्देशांक निम्नलिखित हैं:-</a:t>
            </a:r>
          </a:p>
          <a:p>
            <a:pPr algn="just"/>
            <a:r>
              <a:rPr lang="en-US" sz="2400" dirty="0">
                <a:latin typeface="OpEN SANS"/>
              </a:rPr>
              <a:t> </a:t>
            </a:r>
          </a:p>
          <a:p>
            <a:pPr algn="just"/>
            <a:r>
              <a:rPr lang="en-US" sz="2400" dirty="0">
                <a:latin typeface="OpEN SANS"/>
              </a:rPr>
              <a:t>अक्षांश - 18.9568° उत्तर</a:t>
            </a:r>
          </a:p>
          <a:p>
            <a:pPr algn="just"/>
            <a:r>
              <a:rPr lang="en-US" sz="2400" dirty="0">
                <a:latin typeface="OpEN SANS"/>
              </a:rPr>
              <a:t> </a:t>
            </a:r>
          </a:p>
          <a:p>
            <a:pPr algn="just"/>
            <a:r>
              <a:rPr lang="en-US" sz="2400" dirty="0">
                <a:latin typeface="OpEN SANS"/>
              </a:rPr>
              <a:t>देशांतर - 72.8312° पूर्व</a:t>
            </a:r>
          </a:p>
          <a:p>
            <a:pPr algn="just"/>
            <a:endParaRPr lang="en-US" sz="2400" dirty="0">
              <a:latin typeface="Lucida Sans" pitchFamily="34" charset="0"/>
            </a:endParaRPr>
          </a:p>
          <a:p>
            <a:pPr algn="just"/>
            <a:endParaRPr lang="en-US" sz="2400" dirty="0">
              <a:latin typeface="Lucida San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D:\DEPLOYMENT\DEPLOYMENT -2017\AUG-17\BUILDING COLLAPSE AT MUMBAI ON 31.08.17\OPS\WhatsApp Image 2017-08-28 at 2.37.58 P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5227" y="1435284"/>
            <a:ext cx="3217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DEPLOYMENT\DEPLOYMENT -2017\AUG-17\BUILDING COLLAPSE AT MUMBAI ON 31.08.17\OPS\WhatsApp Image 2017-08-31 at 11.32.35 AM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518" y="3873684"/>
            <a:ext cx="3181350" cy="228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81" y="0"/>
            <a:ext cx="1925782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5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जारी..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6993467" cy="38354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dirty="0">
                <a:latin typeface="OpEN SANS"/>
              </a:rPr>
              <a:t>   </a:t>
            </a:r>
            <a:r>
              <a:rPr lang="en-US" dirty="0" err="1">
                <a:latin typeface="OpEN SANS"/>
              </a:rPr>
              <a:t>भेंडी</a:t>
            </a:r>
            <a:r>
              <a:rPr lang="en-US" dirty="0">
                <a:latin typeface="OpEN SANS"/>
              </a:rPr>
              <a:t> बाजार दक्षिण मुंबई में </a:t>
            </a:r>
            <a:r>
              <a:rPr lang="en-US" dirty="0" err="1">
                <a:latin typeface="OpEN SANS"/>
              </a:rPr>
              <a:t>एक</a:t>
            </a:r>
            <a:r>
              <a:rPr lang="en-US" dirty="0">
                <a:latin typeface="OpEN SANS"/>
              </a:rPr>
              <a:t> </a:t>
            </a:r>
            <a:r>
              <a:rPr lang="en-US" dirty="0" err="1">
                <a:latin typeface="OpEN SANS"/>
              </a:rPr>
              <a:t>बाजार</a:t>
            </a:r>
            <a:r>
              <a:rPr lang="en-US" dirty="0">
                <a:latin typeface="OpEN SANS"/>
              </a:rPr>
              <a:t> है। भेंडी बाजार के पास ज. ज. अस्पताल मार्ग, मुंबई, महाराष्ट्र पर 31/08/17 को G+3 मंजिला आवासीय भवन गिर गया।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latin typeface="OpEN SANS"/>
              </a:rPr>
              <a:t>महाराष्ट्र राज्य ने एसडीआरएफ को पूरी तरह से नहीं उठाया है। इसलिए BMC, मुंबई के अग्निशामक विभाग ने NDRF के साथ घटना स्थल पर बचाव और राहत कार्य किया।</a:t>
            </a:r>
          </a:p>
          <a:p>
            <a:pPr algn="just"/>
            <a:endParaRPr lang="en-US" dirty="0">
              <a:latin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52400" y="2362200"/>
            <a:ext cx="44196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C00000"/>
                </a:solidFill>
                <a:latin typeface="OpEN SANS"/>
              </a:rPr>
              <a:t>पृष्ठभूमि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 </a:t>
            </a:r>
          </a:p>
          <a:p>
            <a:pPr lvl="0" algn="ctr"/>
            <a:r>
              <a:rPr lang="en-US" sz="4000" b="1" dirty="0" err="1">
                <a:solidFill>
                  <a:srgbClr val="C00000"/>
                </a:solidFill>
                <a:latin typeface="OpEN SANS"/>
              </a:rPr>
              <a:t>जानकारी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81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NDRF व्यक्तियों द्वारा भारी लोड उठाने का कार्य</a:t>
            </a:r>
          </a:p>
        </p:txBody>
      </p:sp>
      <p:pic>
        <p:nvPicPr>
          <p:cNvPr id="6" name="Picture 5" descr="D:\DEPLOYMENT\DEPLOYMENT -2017\AUG-17\BUILDING COLLAPSE AT MUMBAI ON 31.08.17\OPS\WhatsApp Image 2017-08-31 at 5.00.57 P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1" y="1191491"/>
            <a:ext cx="11554691" cy="54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1" y="0"/>
            <a:ext cx="1571460" cy="94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3476" y="6618"/>
            <a:ext cx="1221223" cy="108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8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1343891"/>
            <a:ext cx="11748654" cy="5417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0"/>
            <a:ext cx="2058997" cy="123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2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0667"/>
            <a:ext cx="3685309" cy="22013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Open Sans"/>
              </a:rPr>
              <a:t>बचाव</a:t>
            </a:r>
            <a:r>
              <a:rPr lang="en-US" b="1" dirty="0">
                <a:solidFill>
                  <a:srgbClr val="C00000"/>
                </a:solidFill>
                <a:latin typeface="Open Sans"/>
              </a:rPr>
              <a:t> </a:t>
            </a:r>
            <a:br>
              <a:rPr lang="en-US" b="1" dirty="0">
                <a:solidFill>
                  <a:srgbClr val="C00000"/>
                </a:solidFill>
                <a:latin typeface="Open Sans"/>
              </a:rPr>
            </a:br>
            <a:r>
              <a:rPr lang="en-US" b="1" dirty="0" err="1">
                <a:solidFill>
                  <a:srgbClr val="C00000"/>
                </a:solidFill>
                <a:latin typeface="Open Sans"/>
              </a:rPr>
              <a:t>अभियान</a:t>
            </a:r>
            <a:br>
              <a:rPr lang="en-US" b="1" dirty="0">
                <a:solidFill>
                  <a:srgbClr val="C00000"/>
                </a:solidFill>
                <a:latin typeface="Open Sans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05193" y="543595"/>
            <a:ext cx="7812425" cy="58127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Open Sans"/>
              </a:rPr>
              <a:t>   </a:t>
            </a:r>
            <a:r>
              <a:rPr lang="hi-IN" sz="2400" dirty="0">
                <a:latin typeface="Open Sans"/>
              </a:rPr>
              <a:t>दिनाँक </a:t>
            </a:r>
            <a:r>
              <a:rPr lang="en-US" sz="2400" dirty="0">
                <a:latin typeface="Open Sans"/>
              </a:rPr>
              <a:t>31/08/17 को 0855 hrs पर, BMC, मुंबई के नियंत्रण कक्ष से सूचना मिली कि भेंडी बाजार में ज. ज. अस्पताल मार्ग के पास G+3 मंजिला भवन गिर गया है और इस इकाई से बचाव और राहत अभियान चलाने के लिए टीम भेजने का अनुरोध किया गया। जिसमें लगभग 50 लोग भवन </a:t>
            </a:r>
            <a:r>
              <a:rPr lang="en-US" sz="2400" dirty="0" err="1">
                <a:latin typeface="Open Sans"/>
              </a:rPr>
              <a:t>में</a:t>
            </a:r>
            <a:r>
              <a:rPr lang="en-US" sz="2400" dirty="0">
                <a:latin typeface="Open Sans"/>
              </a:rPr>
              <a:t> </a:t>
            </a:r>
            <a:r>
              <a:rPr lang="hi-IN" sz="2400" dirty="0">
                <a:latin typeface="Open Sans"/>
              </a:rPr>
              <a:t>रह </a:t>
            </a:r>
            <a:r>
              <a:rPr lang="en-US" sz="2400" dirty="0" err="1">
                <a:latin typeface="Open Sans"/>
              </a:rPr>
              <a:t>रहे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थे</a:t>
            </a:r>
            <a:r>
              <a:rPr lang="en-US" sz="2400" dirty="0">
                <a:latin typeface="Open Sans"/>
              </a:rPr>
              <a:t>।</a:t>
            </a:r>
          </a:p>
          <a:p>
            <a:pPr algn="just"/>
            <a:r>
              <a:rPr lang="en-US" sz="2400" b="1" u="sng" dirty="0">
                <a:latin typeface="Open Sans"/>
              </a:rPr>
              <a:t>घायल/मृत।</a:t>
            </a:r>
            <a:endParaRPr lang="en-US" sz="2400" dirty="0">
              <a:latin typeface="Open Sans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Open Sans"/>
              </a:rPr>
              <a:t>  </a:t>
            </a:r>
            <a:r>
              <a:rPr lang="en-US" sz="2400" dirty="0" err="1">
                <a:latin typeface="Open Sans"/>
              </a:rPr>
              <a:t>कुल</a:t>
            </a:r>
            <a:r>
              <a:rPr lang="en-US" sz="2400" dirty="0">
                <a:latin typeface="Open Sans"/>
              </a:rPr>
              <a:t> 13 घायल और 33 मृत। कुल-17 (बचाए गए)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Open Sans"/>
              </a:rPr>
              <a:t>  03 जीवित (पुरुष- 02, महिला-01) और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Open Sans"/>
              </a:rPr>
              <a:t>  26-मृत (पुरुष-16, महिला- 08, 01 शिशु और 01 बच्चा) कुल-26 </a:t>
            </a:r>
            <a:r>
              <a:rPr lang="en-US" sz="2400" dirty="0" err="1">
                <a:latin typeface="Open Sans"/>
              </a:rPr>
              <a:t>को</a:t>
            </a:r>
            <a:r>
              <a:rPr lang="en-US" sz="2400" dirty="0">
                <a:latin typeface="Open Sans"/>
              </a:rPr>
              <a:t> NDRF द्वारा बचाया गया और पुनर्प्राप्त किया गया।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9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DEPLOYMENT\DEPLOYMENT -2017\AUG-17\BUILDING COLLAPSE AT MUMBAI ON 31.08.17\OPS\WhatsApp Image 2017-08-31 at 11.37.32 A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73" y="1593272"/>
            <a:ext cx="11125200" cy="512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127" y="6618"/>
            <a:ext cx="1453573" cy="1286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54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जारी..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560617" y="933057"/>
            <a:ext cx="7257001" cy="4572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 err="1">
                <a:latin typeface="Open Sans"/>
              </a:rPr>
              <a:t>एक</a:t>
            </a:r>
            <a:r>
              <a:rPr lang="en-US" dirty="0">
                <a:latin typeface="Open Sans"/>
              </a:rPr>
              <a:t> </a:t>
            </a:r>
            <a:r>
              <a:rPr lang="en-US" dirty="0" err="1">
                <a:latin typeface="Open Sans"/>
              </a:rPr>
              <a:t>टीम</a:t>
            </a:r>
            <a:r>
              <a:rPr lang="en-US" dirty="0">
                <a:latin typeface="Open Sans"/>
              </a:rPr>
              <a:t> 5 </a:t>
            </a:r>
            <a:r>
              <a:rPr lang="en-US" sz="2800" dirty="0">
                <a:latin typeface="Open Sans"/>
              </a:rPr>
              <a:t>(D), </a:t>
            </a:r>
            <a:r>
              <a:rPr lang="hi-IN" dirty="0">
                <a:latin typeface="Open Sans"/>
              </a:rPr>
              <a:t>जिसके कमांडर</a:t>
            </a:r>
            <a:r>
              <a:rPr lang="en-US" sz="2800" dirty="0">
                <a:latin typeface="Open Sans"/>
              </a:rPr>
              <a:t> इंस्प. </a:t>
            </a:r>
            <a:r>
              <a:rPr lang="en-US" sz="2800" dirty="0" err="1">
                <a:latin typeface="Open Sans"/>
              </a:rPr>
              <a:t>ताराचंद</a:t>
            </a:r>
            <a:r>
              <a:rPr lang="en-US" sz="2800" dirty="0">
                <a:latin typeface="Open Sans"/>
              </a:rPr>
              <a:t> </a:t>
            </a:r>
            <a:r>
              <a:rPr lang="en-US" sz="2800" dirty="0" err="1">
                <a:latin typeface="Open Sans"/>
              </a:rPr>
              <a:t>शर्मा</a:t>
            </a:r>
            <a:r>
              <a:rPr lang="en-US" sz="2800" dirty="0">
                <a:latin typeface="Open Sans"/>
              </a:rPr>
              <a:t>, </a:t>
            </a:r>
            <a:r>
              <a:rPr lang="hi-IN" dirty="0"/>
              <a:t>श्री महेश नलवाड़े, </a:t>
            </a:r>
            <a:r>
              <a:rPr lang="en-IN" dirty="0"/>
              <a:t>DC </a:t>
            </a:r>
            <a:r>
              <a:rPr lang="hi-IN" dirty="0"/>
              <a:t>के निर्देशन में जिसमें </a:t>
            </a:r>
            <a:r>
              <a:rPr lang="en-IN" dirty="0"/>
              <a:t>GOs-01, SOs-03, ORs-39 </a:t>
            </a:r>
            <a:r>
              <a:rPr lang="hi-IN" dirty="0"/>
              <a:t>कुल 43 कार्मिक तथा 02 </a:t>
            </a:r>
            <a:r>
              <a:rPr lang="en-IN" dirty="0"/>
              <a:t>SAR </a:t>
            </a:r>
            <a:r>
              <a:rPr lang="hi-IN" dirty="0"/>
              <a:t>डॉग्स शामिल थे, </a:t>
            </a:r>
            <a:r>
              <a:rPr lang="en-IN" dirty="0"/>
              <a:t>CSSR, </a:t>
            </a:r>
            <a:r>
              <a:rPr lang="hi-IN" dirty="0"/>
              <a:t>हाई राइज बिल्डिंग रेस्क्यू, </a:t>
            </a:r>
            <a:r>
              <a:rPr lang="en-IN" dirty="0"/>
              <a:t>MFR </a:t>
            </a:r>
            <a:r>
              <a:rPr lang="hi-IN" dirty="0"/>
              <a:t>और अन्य रेस्क्यू उपकरणों के साथ </a:t>
            </a:r>
            <a:r>
              <a:rPr lang="en-IN" dirty="0"/>
              <a:t>RRC </a:t>
            </a:r>
            <a:r>
              <a:rPr lang="hi-IN" dirty="0"/>
              <a:t>से रवाना की गई।</a:t>
            </a:r>
            <a:endParaRPr lang="en-IN" dirty="0"/>
          </a:p>
          <a:p>
            <a:pPr algn="just">
              <a:lnSpc>
                <a:spcPct val="100000"/>
              </a:lnSpc>
            </a:pPr>
            <a:endParaRPr lang="en-IN" dirty="0"/>
          </a:p>
          <a:p>
            <a:pPr algn="just">
              <a:lnSpc>
                <a:spcPct val="100000"/>
              </a:lnSpc>
            </a:pPr>
            <a:r>
              <a:rPr lang="hi-IN" dirty="0"/>
              <a:t>आपातकालीन स्थिति में ग्रीन कॉरिडोर उपलब्ध कराने के लिए ट्रैफिक पुलिस ने राइडर्स की व्यवस्था की और टीम सुबह 10:45 बजे घटना स्थल पर पहुँच गई।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07818" y="2369127"/>
            <a:ext cx="3352799" cy="1842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0700" b="1" dirty="0" err="1">
                <a:solidFill>
                  <a:srgbClr val="C00000"/>
                </a:solidFill>
                <a:latin typeface="Open Sans"/>
              </a:rPr>
              <a:t>बचाव</a:t>
            </a:r>
            <a:r>
              <a:rPr lang="en-US" sz="10700" b="1" dirty="0">
                <a:solidFill>
                  <a:srgbClr val="C00000"/>
                </a:solidFill>
                <a:latin typeface="Open Sans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10700" b="1" dirty="0" err="1">
                <a:solidFill>
                  <a:srgbClr val="C00000"/>
                </a:solidFill>
                <a:latin typeface="Open Sans"/>
              </a:rPr>
              <a:t>अभियान</a:t>
            </a:r>
            <a:br>
              <a:rPr lang="en-US" sz="7100" b="1" dirty="0">
                <a:solidFill>
                  <a:srgbClr val="C00000"/>
                </a:solidFill>
                <a:latin typeface="Open Sans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820</Words>
  <Application>Microsoft Office PowerPoint</Application>
  <PresentationFormat>Widescreen</PresentationFormat>
  <Paragraphs>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Lucida Sans</vt:lpstr>
      <vt:lpstr>Mangal</vt:lpstr>
      <vt:lpstr>Noto Sans Symbols</vt:lpstr>
      <vt:lpstr>Open Sans</vt:lpstr>
      <vt:lpstr>Open Sans</vt:lpstr>
      <vt:lpstr>Open Sans</vt:lpstr>
      <vt:lpstr>Open Sans SemiBold</vt:lpstr>
      <vt:lpstr>Times New Roman</vt:lpstr>
      <vt:lpstr>Wingdings</vt:lpstr>
      <vt:lpstr>Office Theme</vt:lpstr>
      <vt:lpstr>CSSR केस स्टडी</vt:lpstr>
      <vt:lpstr>उद्देश्य</vt:lpstr>
      <vt:lpstr>घटना के बारे में संक्षिप्त विवरण </vt:lpstr>
      <vt:lpstr>जारी..</vt:lpstr>
      <vt:lpstr>PowerPoint Presentation</vt:lpstr>
      <vt:lpstr>PowerPoint Presentation</vt:lpstr>
      <vt:lpstr>बचाव  अभियान  </vt:lpstr>
      <vt:lpstr>PowerPoint Presentation</vt:lpstr>
      <vt:lpstr>जारी..</vt:lpstr>
      <vt:lpstr>अभियान की प्रमुख विशेषताएँ:-</vt:lpstr>
      <vt:lpstr>जारी..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cssr CASE STUDY</dc:title>
  <dc:creator>VANSH</dc:creator>
  <cp:lastModifiedBy>Dell</cp:lastModifiedBy>
  <cp:revision>17</cp:revision>
  <dcterms:created xsi:type="dcterms:W3CDTF">2025-09-20T11:01:09Z</dcterms:created>
  <dcterms:modified xsi:type="dcterms:W3CDTF">2025-12-18T08:13:20Z</dcterms:modified>
</cp:coreProperties>
</file>