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 id="2147483663" r:id="rId2"/>
  </p:sldMasterIdLst>
  <p:notesMasterIdLst>
    <p:notesMasterId r:id="rId86"/>
  </p:notesMasterIdLst>
  <p:sldIdLst>
    <p:sldId id="33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2" r:id="rId78"/>
    <p:sldId id="335" r:id="rId79"/>
    <p:sldId id="336" r:id="rId80"/>
    <p:sldId id="337" r:id="rId81"/>
    <p:sldId id="333" r:id="rId82"/>
    <p:sldId id="334" r:id="rId83"/>
    <p:sldId id="1139" r:id="rId84"/>
    <p:sldId id="1151" r:id="rId8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3" autoAdjust="0"/>
    <p:restoredTop sz="93741" autoAdjust="0"/>
  </p:normalViewPr>
  <p:slideViewPr>
    <p:cSldViewPr snapToGrid="0">
      <p:cViewPr varScale="1">
        <p:scale>
          <a:sx n="61" d="100"/>
          <a:sy n="61" d="100"/>
        </p:scale>
        <p:origin x="168" y="6"/>
      </p:cViewPr>
      <p:guideLst>
        <p:guide orient="horz" pos="2160"/>
        <p:guide pos="3840"/>
      </p:guideLst>
    </p:cSldViewPr>
  </p:slideViewPr>
  <p:outlineViewPr>
    <p:cViewPr>
      <p:scale>
        <a:sx n="33" d="100"/>
        <a:sy n="33" d="100"/>
      </p:scale>
      <p:origin x="0" y="-85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extLst>
      <p:ext uri="{BB962C8B-B14F-4D97-AF65-F5344CB8AC3E}">
        <p14:creationId xmlns:p14="http://schemas.microsoft.com/office/powerpoint/2010/main" val="10554974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91;p1:notes"/>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Arial" panose="020B0604020202020204" pitchFamily="34" charset="0"/>
            </a:endParaRPr>
          </a:p>
        </p:txBody>
      </p:sp>
      <p:sp>
        <p:nvSpPr>
          <p:cNvPr id="7171" name="Google Shape;92;p1:notes"/>
          <p:cNvSpPr>
            <a:spLocks noGrp="1" noRot="1" noChangeAspect="1" noTextEdit="1"/>
          </p:cNvSpPr>
          <p:nvPr>
            <p:ph type="sldImg" idx="2"/>
          </p:nvPr>
        </p:nvSpPr>
        <p:spPr>
          <a:xfrm>
            <a:off x="381000" y="685800"/>
            <a:ext cx="6096000" cy="342900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572777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1292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7983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1500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5565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3174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998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3274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6680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4780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0095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9004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5938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8747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379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0404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9647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2620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6055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6966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7058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1667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2901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0422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4048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21475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111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385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7291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1060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9608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5292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9686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63461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96796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27105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82026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24254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11465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98519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9467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67267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79669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2330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25440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74628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0816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62368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72122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3433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46508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72526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8527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69072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4063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69243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07420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35903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0327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28562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6" name="Google Shape;506;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26613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56253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86020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83622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1088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8237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74239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76740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3225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08400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1550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594595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96859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4753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9688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0742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150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8341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spTree>
      <p:nvGrpSpPr>
        <p:cNvPr id="1" name="Shape 17"/>
        <p:cNvGrpSpPr/>
        <p:nvPr/>
      </p:nvGrpSpPr>
      <p:grpSpPr>
        <a:xfrm>
          <a:off x="0" y="0"/>
          <a:ext cx="0" cy="0"/>
          <a:chOff x="0" y="0"/>
          <a:chExt cx="0" cy="0"/>
        </a:xfrm>
      </p:grpSpPr>
      <p:sp>
        <p:nvSpPr>
          <p:cNvPr id="18" name="Google Shape;18;p2"/>
          <p:cNvSpPr txBox="1">
            <a:spLocks noGrp="1"/>
          </p:cNvSpPr>
          <p:nvPr>
            <p:ph type="sldNum" idx="12"/>
          </p:nvPr>
        </p:nvSpPr>
        <p:spPr>
          <a:xfrm>
            <a:off x="11383962" y="6407150"/>
            <a:ext cx="303212" cy="338137"/>
          </a:xfrm>
          <a:prstGeom prst="rect">
            <a:avLst/>
          </a:prstGeom>
          <a:noFill/>
          <a:ln>
            <a:noFill/>
          </a:ln>
        </p:spPr>
        <p:txBody>
          <a:bodyPr spcFirstLastPara="1" wrap="square" lIns="78275" tIns="78275" rIns="78275" bIns="78275" anchor="t" anchorCtr="0">
            <a:noAutofit/>
          </a:bodyPr>
          <a:lstStyle>
            <a:lvl1pPr marL="0" marR="0" lvl="0" indent="0" algn="ctr">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1pPr>
            <a:lvl2pPr marL="0" marR="0" lvl="1" indent="0" algn="ctr">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2pPr>
            <a:lvl3pPr marL="0" marR="0" lvl="2" indent="0" algn="ctr">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3pPr>
            <a:lvl4pPr marL="0" marR="0" lvl="3" indent="0" algn="ctr">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4pPr>
            <a:lvl5pPr marL="0" marR="0" lvl="4" indent="0" algn="ctr">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5pPr>
            <a:lvl6pPr marL="0" marR="0" lvl="5" indent="0" algn="ctr">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6pPr>
            <a:lvl7pPr marL="0" marR="0" lvl="6" indent="0" algn="ctr">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7pPr>
            <a:lvl8pPr marL="0" marR="0" lvl="7" indent="0" algn="ctr">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8pPr>
            <a:lvl9pPr marL="0" marR="0" lvl="8" indent="0" algn="ctr">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9" name="Google Shape;79;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 name="Google Shape;80;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2" name="Google Shape;82;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8" name="Google Shape;88;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5" name="Google Shape;9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6" name="Google Shape;9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1" name="Google Shape;101;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2" name="Google Shape;10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638" y="282575"/>
            <a:ext cx="152558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20;p2"/>
          <p:cNvSpPr txBox="1">
            <a:spLocks noGrp="1"/>
          </p:cNvSpPr>
          <p:nvPr>
            <p:ph type="sldNum" idx="10"/>
          </p:nvPr>
        </p:nvSpPr>
        <p:spPr>
          <a:xfrm>
            <a:off x="11383963" y="6407150"/>
            <a:ext cx="303212" cy="338138"/>
          </a:xfrm>
        </p:spPr>
        <p:txBody>
          <a:bodyPr lIns="78275" tIns="78275" rIns="78275" bIns="78275" anchor="t"/>
          <a:lstStyle>
            <a:lvl1pPr>
              <a:defRPr sz="1500" b="1">
                <a:solidFill>
                  <a:srgbClr val="535353"/>
                </a:solidFill>
                <a:latin typeface="Open Sans" pitchFamily="34" charset="0"/>
                <a:cs typeface="Open Sans" pitchFamily="34" charset="0"/>
                <a:sym typeface="Open Sans" pitchFamily="34" charset="0"/>
              </a:defRPr>
            </a:lvl1pPr>
          </a:lstStyle>
          <a:p>
            <a:fld id="{3A1B3E86-62A1-478C-8F44-ECAE373DFDAF}" type="slidenum">
              <a:rPr lang="en-US" altLang="en-US"/>
              <a:pPr/>
              <a:t>‹#›</a:t>
            </a:fld>
            <a:endParaRPr lang="en-US" altLang="en-US"/>
          </a:p>
        </p:txBody>
      </p:sp>
    </p:spTree>
    <p:extLst>
      <p:ext uri="{BB962C8B-B14F-4D97-AF65-F5344CB8AC3E}">
        <p14:creationId xmlns:p14="http://schemas.microsoft.com/office/powerpoint/2010/main" val="223274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hart" type="chart">
  <p:cSld name="CHAR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5"/>
          <p:cNvSpPr>
            <a:spLocks noGrp="1"/>
          </p:cNvSpPr>
          <p:nvPr>
            <p:ph type="chart" idx="2"/>
          </p:nvPr>
        </p:nvSpPr>
        <p:spPr>
          <a:xfrm>
            <a:off x="914400" y="1981200"/>
            <a:ext cx="10363200" cy="4114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3" name="Google Shape;4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8" name="Google Shape;48;p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4" name="Google Shape;54;p9"/>
          <p:cNvSpPr txBox="1">
            <a:spLocks noGrp="1"/>
          </p:cNvSpPr>
          <p:nvPr>
            <p:ph type="body" idx="1"/>
          </p:nvPr>
        </p:nvSpPr>
        <p:spPr>
          <a:xfrm rot="5400000">
            <a:off x="3920332" y="-1256507"/>
            <a:ext cx="4351337"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10"/>
          <p:cNvSpPr>
            <a:spLocks noGrp="1"/>
          </p:cNvSpPr>
          <p:nvPr>
            <p:ph type="pic" idx="2"/>
          </p:nvPr>
        </p:nvSpPr>
        <p:spPr>
          <a:xfrm>
            <a:off x="5183188" y="987425"/>
            <a:ext cx="6172200" cy="4873625"/>
          </a:xfrm>
          <a:prstGeom prst="rect">
            <a:avLst/>
          </a:prstGeom>
          <a:noFill/>
          <a:ln>
            <a:noFill/>
          </a:ln>
        </p:spPr>
      </p:sp>
      <p:sp>
        <p:nvSpPr>
          <p:cNvPr id="61" name="Google Shape;61;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p:nvPr/>
        </p:nvSpPr>
        <p:spPr>
          <a:xfrm>
            <a:off x="301625" y="6438900"/>
            <a:ext cx="2320925" cy="263525"/>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535353"/>
              </a:buClr>
              <a:buSzPts val="1200"/>
              <a:buFont typeface="Open Sans SemiBold"/>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1" name="Google Shape;11;p1"/>
          <p:cNvSpPr txBox="1"/>
          <p:nvPr/>
        </p:nvSpPr>
        <p:spPr>
          <a:xfrm>
            <a:off x="508000" y="6756400"/>
            <a:ext cx="1908175"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 name="Google Shape;12;p1"/>
          <p:cNvSpPr txBox="1"/>
          <p:nvPr/>
        </p:nvSpPr>
        <p:spPr>
          <a:xfrm>
            <a:off x="10756900" y="6407150"/>
            <a:ext cx="698500" cy="309562"/>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535353"/>
              </a:buClr>
              <a:buSzPts val="1500"/>
              <a:buFont typeface="Open Sans"/>
              <a:buNone/>
            </a:pPr>
            <a:r>
              <a:rPr lang="en-US" sz="1500" b="1" i="0" u="none">
                <a:solidFill>
                  <a:srgbClr val="535353"/>
                </a:solidFill>
                <a:latin typeface="Open Sans"/>
                <a:ea typeface="Open Sans"/>
                <a:cs typeface="Open Sans"/>
                <a:sym typeface="Open Sans"/>
              </a:rPr>
              <a:t>PPT 2 -</a:t>
            </a:r>
            <a:endParaRPr/>
          </a:p>
        </p:txBody>
      </p:sp>
      <p:sp>
        <p:nvSpPr>
          <p:cNvPr id="13" name="Google Shape;13;p1"/>
          <p:cNvSpPr txBox="1"/>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 name="Google Shape;14;p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1"/>
          <p:cNvSpPr txBox="1">
            <a:spLocks noGrp="1"/>
          </p:cNvSpPr>
          <p:nvPr>
            <p:ph type="sldNum" idx="12"/>
          </p:nvPr>
        </p:nvSpPr>
        <p:spPr>
          <a:xfrm>
            <a:off x="11383962" y="6407150"/>
            <a:ext cx="303212" cy="338137"/>
          </a:xfrm>
          <a:prstGeom prst="rect">
            <a:avLst/>
          </a:prstGeom>
          <a:noFill/>
          <a:ln>
            <a:noFill/>
          </a:ln>
        </p:spPr>
        <p:txBody>
          <a:bodyPr spcFirstLastPara="1" wrap="square" lIns="78275" tIns="78275" rIns="78275" bIns="78275" anchor="t" anchorCtr="0">
            <a:noAutofit/>
          </a:bodyPr>
          <a:lstStyle>
            <a:lvl1pPr marL="0" marR="0" lvl="0" indent="0" algn="ctr" rtl="0">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1pPr>
            <a:lvl2pPr marL="0" marR="0" lvl="1" indent="0" algn="ctr" rtl="0">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2pPr>
            <a:lvl3pPr marL="0" marR="0" lvl="2" indent="0" algn="ctr" rtl="0">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3pPr>
            <a:lvl4pPr marL="0" marR="0" lvl="3" indent="0" algn="ctr" rtl="0">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4pPr>
            <a:lvl5pPr marL="0" marR="0" lvl="4" indent="0" algn="ctr" rtl="0">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5pPr>
            <a:lvl6pPr marL="0" marR="0" lvl="5" indent="0" algn="ctr" rtl="0">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6pPr>
            <a:lvl7pPr marL="0" marR="0" lvl="6" indent="0" algn="ctr" rtl="0">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7pPr>
            <a:lvl8pPr marL="0" marR="0" lvl="7" indent="0" algn="ctr" rtl="0">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8pPr>
            <a:lvl9pPr marL="0" marR="0" lvl="8" indent="0" algn="ctr" rtl="0">
              <a:lnSpc>
                <a:spcPct val="100000"/>
              </a:lnSpc>
              <a:spcBef>
                <a:spcPts val="0"/>
              </a:spcBef>
              <a:spcAft>
                <a:spcPts val="0"/>
              </a:spcAft>
              <a:buClr>
                <a:srgbClr val="535353"/>
              </a:buClr>
              <a:buSzPts val="1500"/>
              <a:buFont typeface="Open Sans"/>
              <a:buNone/>
              <a:defRPr sz="1500" b="1" i="0" u="none">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pic>
        <p:nvPicPr>
          <p:cNvPr id="9"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31852" y="0"/>
            <a:ext cx="1207431" cy="96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7.jpeg"/></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7.jpeg"/></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5.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jpeg"/></Relationships>
</file>

<file path=ppt/slides/_rels/slide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Google Shape;94;p14" descr="closeup-firefighter-holding-his-helmet-walking-towards-fire-truck.jp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13432" b="1559"/>
          <a:stretch>
            <a:fillRect/>
          </a:stretch>
        </p:blipFill>
        <p:spPr bwMode="auto">
          <a:xfrm>
            <a:off x="-9758" y="-30083"/>
            <a:ext cx="12211515" cy="6918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Google Shape;95;p14"/>
          <p:cNvSpPr txBox="1">
            <a:spLocks noChangeArrowheads="1"/>
          </p:cNvSpPr>
          <p:nvPr/>
        </p:nvSpPr>
        <p:spPr bwMode="auto">
          <a:xfrm>
            <a:off x="304417" y="6437451"/>
            <a:ext cx="2319807" cy="26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9107" tIns="39107" rIns="39107" bIns="3910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hi" altLang="en-US" sz="1200">
                <a:solidFill>
                  <a:srgbClr val="535353"/>
                </a:solidFill>
                <a:latin typeface="Open Sans SemiBold"/>
                <a:ea typeface="Open Sans SemiBold"/>
                <a:cs typeface="Open Sans SemiBold"/>
                <a:sym typeface="Open Sans SemiBold"/>
              </a:rPr>
              <a:t>पीयर | सीएसएसआर | भारत</a:t>
            </a:r>
            <a:endParaRPr lang="en-US" altLang="en-US" sz="1999">
              <a:latin typeface="Arial" panose="020B0604020202020204" pitchFamily="34" charset="0"/>
            </a:endParaRPr>
          </a:p>
        </p:txBody>
      </p:sp>
      <p:sp>
        <p:nvSpPr>
          <p:cNvPr id="6148" name="Google Shape;96;p14"/>
          <p:cNvSpPr>
            <a:spLocks noChangeArrowheads="1"/>
          </p:cNvSpPr>
          <p:nvPr/>
        </p:nvSpPr>
        <p:spPr bwMode="auto">
          <a:xfrm>
            <a:off x="510693" y="6754797"/>
            <a:ext cx="1907255" cy="10155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9107" tIns="39107" rIns="39107" bIns="39107"/>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900">
              <a:solidFill>
                <a:srgbClr val="000000"/>
              </a:solidFill>
              <a:cs typeface="Calibri" panose="020F0502020204030204" pitchFamily="34" charset="0"/>
              <a:sym typeface="Calibri" panose="020F0502020204030204" pitchFamily="34" charset="0"/>
            </a:endParaRPr>
          </a:p>
        </p:txBody>
      </p:sp>
      <p:sp>
        <p:nvSpPr>
          <p:cNvPr id="6149" name="Google Shape;97;p14"/>
          <p:cNvSpPr txBox="1">
            <a:spLocks noChangeArrowheads="1"/>
          </p:cNvSpPr>
          <p:nvPr/>
        </p:nvSpPr>
        <p:spPr bwMode="auto">
          <a:xfrm>
            <a:off x="10754656" y="6405716"/>
            <a:ext cx="698163" cy="54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9107" tIns="39107" rIns="39107" bIns="3910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hi" altLang="en-US" sz="1499" b="1">
                <a:solidFill>
                  <a:srgbClr val="535353"/>
                </a:solidFill>
                <a:latin typeface="Open Sans"/>
                <a:ea typeface="Open Sans"/>
                <a:cs typeface="Open Sans"/>
                <a:sym typeface="Open Sans"/>
              </a:rPr>
              <a:t>पीपीटी 2 -</a:t>
            </a:r>
            <a:endParaRPr lang="en-US" altLang="en-US" sz="1999">
              <a:latin typeface="Arial" panose="020B0604020202020204" pitchFamily="34" charset="0"/>
            </a:endParaRPr>
          </a:p>
        </p:txBody>
      </p:sp>
      <p:sp>
        <p:nvSpPr>
          <p:cNvPr id="6150" name="Google Shape;98;p14"/>
          <p:cNvSpPr>
            <a:spLocks noChangeArrowheads="1"/>
          </p:cNvSpPr>
          <p:nvPr/>
        </p:nvSpPr>
        <p:spPr bwMode="auto">
          <a:xfrm>
            <a:off x="10767349" y="6754797"/>
            <a:ext cx="939347" cy="10155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9107" tIns="39107" rIns="39107" bIns="39107"/>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900">
              <a:solidFill>
                <a:srgbClr val="000000"/>
              </a:solidFill>
              <a:cs typeface="Calibri" panose="020F0502020204030204" pitchFamily="34" charset="0"/>
              <a:sym typeface="Calibri" panose="020F0502020204030204" pitchFamily="34" charset="0"/>
            </a:endParaRPr>
          </a:p>
        </p:txBody>
      </p:sp>
      <p:sp>
        <p:nvSpPr>
          <p:cNvPr id="6151" name="Google Shape;99;p14"/>
          <p:cNvSpPr>
            <a:spLocks noGrp="1"/>
          </p:cNvSpPr>
          <p:nvPr>
            <p:ph type="sldNum" idx="12"/>
          </p:nvPr>
        </p:nvSpPr>
        <p:spPr bwMode="auto">
          <a:xfrm>
            <a:off x="11436951" y="6405715"/>
            <a:ext cx="191995" cy="33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lnSpc>
                <a:spcPct val="90000"/>
              </a:lnSpc>
              <a:spcBef>
                <a:spcPts val="1000"/>
              </a:spcBef>
              <a:buFont typeface="Arial" panose="020B0604020202020204" pitchFamily="34" charset="0"/>
              <a:buChar char="•"/>
              <a:defRPr sz="2799">
                <a:solidFill>
                  <a:schemeClr val="tx1"/>
                </a:solidFill>
                <a:latin typeface="Calibri" panose="020F0502020204030204" pitchFamily="34" charset="0"/>
              </a:defRPr>
            </a:lvl1pPr>
            <a:lvl2pPr marL="742608" indent="-285618">
              <a:lnSpc>
                <a:spcPct val="90000"/>
              </a:lnSpc>
              <a:spcBef>
                <a:spcPts val="499"/>
              </a:spcBef>
              <a:buFont typeface="Arial" panose="020B0604020202020204" pitchFamily="34" charset="0"/>
              <a:buChar char="•"/>
              <a:defRPr sz="2399">
                <a:solidFill>
                  <a:schemeClr val="tx1"/>
                </a:solidFill>
                <a:latin typeface="Calibri" panose="020F0502020204030204" pitchFamily="34" charset="0"/>
              </a:defRPr>
            </a:lvl2pPr>
            <a:lvl3pPr marL="1142473" indent="-228495">
              <a:lnSpc>
                <a:spcPct val="90000"/>
              </a:lnSpc>
              <a:spcBef>
                <a:spcPts val="499"/>
              </a:spcBef>
              <a:buFont typeface="Arial" panose="020B0604020202020204" pitchFamily="34" charset="0"/>
              <a:buChar char="•"/>
              <a:defRPr sz="1999">
                <a:solidFill>
                  <a:schemeClr val="tx1"/>
                </a:solidFill>
                <a:latin typeface="Calibri" panose="020F0502020204030204" pitchFamily="34" charset="0"/>
              </a:defRPr>
            </a:lvl3pPr>
            <a:lvl4pPr marL="1599463" indent="-228495">
              <a:lnSpc>
                <a:spcPct val="90000"/>
              </a:lnSpc>
              <a:spcBef>
                <a:spcPts val="499"/>
              </a:spcBef>
              <a:buFont typeface="Arial" panose="020B0604020202020204" pitchFamily="34" charset="0"/>
              <a:buChar char="•"/>
              <a:defRPr>
                <a:solidFill>
                  <a:schemeClr val="tx1"/>
                </a:solidFill>
                <a:latin typeface="Calibri" panose="020F0502020204030204" pitchFamily="34" charset="0"/>
              </a:defRPr>
            </a:lvl4pPr>
            <a:lvl5pPr marL="2056452" indent="-228495">
              <a:lnSpc>
                <a:spcPct val="90000"/>
              </a:lnSpc>
              <a:spcBef>
                <a:spcPts val="499"/>
              </a:spcBef>
              <a:buFont typeface="Arial" panose="020B0604020202020204" pitchFamily="34" charset="0"/>
              <a:buChar char="•"/>
              <a:defRPr>
                <a:solidFill>
                  <a:schemeClr val="tx1"/>
                </a:solidFill>
                <a:latin typeface="Calibri" panose="020F0502020204030204" pitchFamily="34" charset="0"/>
              </a:defRPr>
            </a:lvl5pPr>
            <a:lvl6pPr marL="2513442" indent="-228495" eaLnBrk="0" fontAlgn="base" hangingPunct="0">
              <a:lnSpc>
                <a:spcPct val="90000"/>
              </a:lnSpc>
              <a:spcBef>
                <a:spcPts val="499"/>
              </a:spcBef>
              <a:spcAft>
                <a:spcPct val="0"/>
              </a:spcAft>
              <a:buFont typeface="Arial" panose="020B0604020202020204" pitchFamily="34" charset="0"/>
              <a:buChar char="•"/>
              <a:defRPr>
                <a:solidFill>
                  <a:schemeClr val="tx1"/>
                </a:solidFill>
                <a:latin typeface="Calibri" panose="020F0502020204030204" pitchFamily="34" charset="0"/>
              </a:defRPr>
            </a:lvl6pPr>
            <a:lvl7pPr marL="2970431" indent="-228495" eaLnBrk="0" fontAlgn="base" hangingPunct="0">
              <a:lnSpc>
                <a:spcPct val="90000"/>
              </a:lnSpc>
              <a:spcBef>
                <a:spcPts val="499"/>
              </a:spcBef>
              <a:spcAft>
                <a:spcPct val="0"/>
              </a:spcAft>
              <a:buFont typeface="Arial" panose="020B0604020202020204" pitchFamily="34" charset="0"/>
              <a:buChar char="•"/>
              <a:defRPr>
                <a:solidFill>
                  <a:schemeClr val="tx1"/>
                </a:solidFill>
                <a:latin typeface="Calibri" panose="020F0502020204030204" pitchFamily="34" charset="0"/>
              </a:defRPr>
            </a:lvl7pPr>
            <a:lvl8pPr marL="3427420" indent="-228495" eaLnBrk="0" fontAlgn="base" hangingPunct="0">
              <a:lnSpc>
                <a:spcPct val="90000"/>
              </a:lnSpc>
              <a:spcBef>
                <a:spcPts val="499"/>
              </a:spcBef>
              <a:spcAft>
                <a:spcPct val="0"/>
              </a:spcAft>
              <a:buFont typeface="Arial" panose="020B0604020202020204" pitchFamily="34" charset="0"/>
              <a:buChar char="•"/>
              <a:defRPr>
                <a:solidFill>
                  <a:schemeClr val="tx1"/>
                </a:solidFill>
                <a:latin typeface="Calibri" panose="020F0502020204030204" pitchFamily="34" charset="0"/>
              </a:defRPr>
            </a:lvl8pPr>
            <a:lvl9pPr marL="3884410" indent="-228495" eaLnBrk="0" fontAlgn="base" hangingPunct="0">
              <a:lnSpc>
                <a:spcPct val="90000"/>
              </a:lnSpc>
              <a:spcBef>
                <a:spcPts val="499"/>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ct val="0"/>
              </a:spcAft>
              <a:buFontTx/>
              <a:buNone/>
            </a:pPr>
            <a:fld id="{BF1B5359-6C3D-40EF-9D2D-B60EB35E7914}" type="slidenum">
              <a:rPr lang="en-US" altLang="en-US" sz="1499">
                <a:solidFill>
                  <a:srgbClr val="535353"/>
                </a:solidFill>
                <a:latin typeface="Open Sans"/>
              </a:rPr>
              <a:pPr>
                <a:lnSpc>
                  <a:spcPct val="100000"/>
                </a:lnSpc>
                <a:spcBef>
                  <a:spcPct val="0"/>
                </a:spcBef>
                <a:spcAft>
                  <a:spcPct val="0"/>
                </a:spcAft>
                <a:buFontTx/>
                <a:buNone/>
              </a:pPr>
              <a:t>1</a:t>
            </a:fld>
            <a:endParaRPr lang="en-US" altLang="en-US" sz="1499">
              <a:solidFill>
                <a:srgbClr val="535353"/>
              </a:solidFill>
              <a:latin typeface="Open Sans"/>
            </a:endParaRPr>
          </a:p>
        </p:txBody>
      </p:sp>
      <p:sp>
        <p:nvSpPr>
          <p:cNvPr id="6152" name="Google Shape;100;p14"/>
          <p:cNvSpPr>
            <a:spLocks noChangeArrowheads="1"/>
          </p:cNvSpPr>
          <p:nvPr/>
        </p:nvSpPr>
        <p:spPr bwMode="auto">
          <a:xfrm>
            <a:off x="2936" y="1652"/>
            <a:ext cx="12198821" cy="7054379"/>
          </a:xfrm>
          <a:prstGeom prst="rect">
            <a:avLst/>
          </a:prstGeom>
          <a:solidFill>
            <a:srgbClr val="535353">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9107" tIns="39107" rIns="39107" bIns="39107"/>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900">
              <a:solidFill>
                <a:srgbClr val="000000"/>
              </a:solidFill>
              <a:cs typeface="Calibri" panose="020F0502020204030204" pitchFamily="34" charset="0"/>
              <a:sym typeface="Calibri" panose="020F0502020204030204" pitchFamily="34" charset="0"/>
            </a:endParaRPr>
          </a:p>
        </p:txBody>
      </p:sp>
      <p:pic>
        <p:nvPicPr>
          <p:cNvPr id="6153" name="Google Shape;101;p14" descr="Image"/>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50481"/>
          <a:stretch>
            <a:fillRect/>
          </a:stretch>
        </p:blipFill>
        <p:spPr bwMode="auto">
          <a:xfrm>
            <a:off x="1330877" y="2467233"/>
            <a:ext cx="10687027" cy="197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Google Shape;103;p14"/>
          <p:cNvSpPr>
            <a:spLocks/>
          </p:cNvSpPr>
          <p:nvPr/>
        </p:nvSpPr>
        <p:spPr bwMode="auto">
          <a:xfrm flipH="1">
            <a:off x="2934" y="5594472"/>
            <a:ext cx="12186127" cy="1461559"/>
          </a:xfrm>
          <a:custGeom>
            <a:avLst/>
            <a:gdLst>
              <a:gd name="T0" fmla="*/ 0 w 21600"/>
              <a:gd name="T1" fmla="*/ 0 h 21600"/>
              <a:gd name="T2" fmla="*/ 0 w 21600"/>
              <a:gd name="T3" fmla="*/ 73555427 h 21600"/>
              <a:gd name="T4" fmla="*/ 2147483646 w 21600"/>
              <a:gd name="T5" fmla="*/ 73555427 h 21600"/>
              <a:gd name="T6" fmla="*/ 2147483646 w 21600"/>
              <a:gd name="T7" fmla="*/ 0 h 21600"/>
              <a:gd name="T8" fmla="*/ 2147483646 w 21600"/>
              <a:gd name="T9" fmla="*/ 0 h 21600"/>
              <a:gd name="T10" fmla="*/ 2147483646 w 21600"/>
              <a:gd name="T11" fmla="*/ 24157529 h 21600"/>
              <a:gd name="T12" fmla="*/ 2147483646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9107" tIns="39107" rIns="39107" bIns="39107"/>
          <a:lstStyle/>
          <a:p>
            <a:endParaRPr lang="en-IN" sz="1799"/>
          </a:p>
        </p:txBody>
      </p:sp>
      <p:pic>
        <p:nvPicPr>
          <p:cNvPr id="6157"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00" y="57189"/>
            <a:ext cx="1599429" cy="108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8"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813364" y="1653"/>
            <a:ext cx="1375700" cy="114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Google Shape;119;p17"/>
          <p:cNvSpPr txBox="1"/>
          <p:nvPr/>
        </p:nvSpPr>
        <p:spPr>
          <a:xfrm>
            <a:off x="1929279" y="3028271"/>
            <a:ext cx="8838070" cy="694567"/>
          </a:xfrm>
          <a:prstGeom prst="rect">
            <a:avLst/>
          </a:prstGeom>
          <a:noFill/>
          <a:ln>
            <a:noFill/>
          </a:ln>
        </p:spPr>
        <p:txBody>
          <a:bodyPr spcFirstLastPara="1" wrap="square" lIns="39125" tIns="39125" rIns="39125" bIns="39125" anchor="t" anchorCtr="0">
            <a:spAutoFit/>
          </a:bodyPr>
          <a:lstStyle/>
          <a:p>
            <a:pPr algn="ctr">
              <a:buClr>
                <a:schemeClr val="lt1"/>
              </a:buClr>
              <a:buSzPts val="4800"/>
            </a:pPr>
            <a:r>
              <a:rPr lang="hi-IN" sz="4000" b="1" u="sng" dirty="0"/>
              <a:t>सीएसएसआर पर मानक संचालन प्रक्रिया</a:t>
            </a:r>
            <a:endParaRPr lang="hi-IN" sz="4000" u="sng" dirty="0"/>
          </a:p>
        </p:txBody>
      </p:sp>
      <p:pic>
        <p:nvPicPr>
          <p:cNvPr id="2" name="Picture 1">
            <a:extLst>
              <a:ext uri="{FF2B5EF4-FFF2-40B4-BE49-F238E27FC236}">
                <a16:creationId xmlns:a16="http://schemas.microsoft.com/office/drawing/2014/main" id="{B1BC0A24-E9D6-D62A-A083-C72333E477C4}"/>
              </a:ext>
            </a:extLst>
          </p:cNvPr>
          <p:cNvPicPr>
            <a:picLocks noChangeAspect="1"/>
          </p:cNvPicPr>
          <p:nvPr/>
        </p:nvPicPr>
        <p:blipFill>
          <a:blip r:embed="rId7"/>
          <a:stretch>
            <a:fillRect/>
          </a:stretch>
        </p:blipFill>
        <p:spPr>
          <a:xfrm>
            <a:off x="6674390" y="-88102"/>
            <a:ext cx="3785944" cy="2383594"/>
          </a:xfrm>
          <a:prstGeom prst="rect">
            <a:avLst/>
          </a:prstGeom>
        </p:spPr>
      </p:pic>
      <p:sp>
        <p:nvSpPr>
          <p:cNvPr id="3" name="Rectangle 2">
            <a:extLst>
              <a:ext uri="{FF2B5EF4-FFF2-40B4-BE49-F238E27FC236}">
                <a16:creationId xmlns:a16="http://schemas.microsoft.com/office/drawing/2014/main" id="{071298AA-90AE-461B-8C2D-BF8B50B36A4E}"/>
              </a:ext>
            </a:extLst>
          </p:cNvPr>
          <p:cNvSpPr/>
          <p:nvPr/>
        </p:nvSpPr>
        <p:spPr>
          <a:xfrm>
            <a:off x="6985392" y="6381448"/>
            <a:ext cx="5203669" cy="646331"/>
          </a:xfrm>
          <a:prstGeom prst="rect">
            <a:avLst/>
          </a:prstGeom>
        </p:spPr>
        <p:txBody>
          <a:bodyPr wrap="none">
            <a:spAutoFit/>
          </a:bodyPr>
          <a:lstStyle/>
          <a:p>
            <a:r>
              <a:rPr lang="hi-IN" sz="3600" b="1" dirty="0">
                <a:solidFill>
                  <a:srgbClr val="FF0000"/>
                </a:solidFill>
              </a:rPr>
              <a:t>निरीक्षक /जीडी तोशिफ़ खान</a:t>
            </a:r>
          </a:p>
        </p:txBody>
      </p:sp>
    </p:spTree>
    <p:extLst>
      <p:ext uri="{BB962C8B-B14F-4D97-AF65-F5344CB8AC3E}">
        <p14:creationId xmlns:p14="http://schemas.microsoft.com/office/powerpoint/2010/main" val="4173251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p:nvPr/>
        </p:nvSpPr>
        <p:spPr>
          <a:xfrm>
            <a:off x="3761117" y="1532078"/>
            <a:ext cx="7149539" cy="3323946"/>
          </a:xfrm>
          <a:prstGeom prst="rect">
            <a:avLst/>
          </a:prstGeom>
          <a:noFill/>
          <a:ln>
            <a:noFill/>
          </a:ln>
        </p:spPr>
        <p:txBody>
          <a:bodyPr spcFirstLastPara="1" wrap="square" lIns="91425" tIns="45700" rIns="91425" bIns="45700" anchor="t" anchorCtr="0">
            <a:spAutoFit/>
          </a:bodyPr>
          <a:lstStyle/>
          <a:p>
            <a:pPr marL="457200" lvl="0" indent="-457200" algn="just">
              <a:lnSpc>
                <a:spcPct val="150000"/>
              </a:lnSpc>
              <a:buClr>
                <a:schemeClr val="dk1"/>
              </a:buClr>
              <a:buSzPts val="3200"/>
              <a:buFont typeface="Noto Sans Symbols"/>
              <a:buChar char="▪"/>
            </a:pPr>
            <a:r>
              <a:rPr lang="hi-IN" sz="2800" dirty="0"/>
              <a:t>किसी भी संरचनात्मक ढहने की सूचना प्राप्त होने पर सभी पर्यवेक्षी अधिकारियों जैसे बटालियन कमांडेंट, उप कमांडेंट (ऑप्स)</a:t>
            </a:r>
            <a:r>
              <a:rPr lang="en-IN" sz="2800" dirty="0"/>
              <a:t>,</a:t>
            </a:r>
            <a:r>
              <a:rPr lang="hi-IN" sz="2800" dirty="0"/>
              <a:t> यूनिट कंट्रोल रूम और टीम कमांडर के पास सूचना का एक समान संस्करण उपलब्ध होना चाहिए।</a:t>
            </a:r>
            <a:endParaRPr sz="2800" dirty="0"/>
          </a:p>
        </p:txBody>
      </p:sp>
      <p:sp>
        <p:nvSpPr>
          <p:cNvPr id="176" name="Google Shape;176;p26"/>
          <p:cNvSpPr txBox="1"/>
          <p:nvPr/>
        </p:nvSpPr>
        <p:spPr>
          <a:xfrm>
            <a:off x="0" y="1532078"/>
            <a:ext cx="3558680" cy="1419333"/>
          </a:xfrm>
          <a:prstGeom prst="rect">
            <a:avLst/>
          </a:prstGeom>
          <a:noFill/>
          <a:ln>
            <a:noFill/>
          </a:ln>
        </p:spPr>
        <p:txBody>
          <a:bodyPr spcFirstLastPara="1" wrap="square" lIns="91425" tIns="45700" rIns="91425" bIns="45700" anchor="t" anchorCtr="0">
            <a:noAutofit/>
          </a:bodyPr>
          <a:lstStyle/>
          <a:p>
            <a:pPr lvl="0" algn="ctr">
              <a:buClr>
                <a:schemeClr val="dk1"/>
              </a:buClr>
              <a:buSzPts val="4000"/>
            </a:pPr>
            <a:r>
              <a:rPr lang="hi-IN" sz="3600" dirty="0">
                <a:solidFill>
                  <a:srgbClr val="FF0000"/>
                </a:solidFill>
              </a:rPr>
              <a:t>पर्यवेक्षी अधिकारियों की भूमिका</a:t>
            </a:r>
            <a:endParaRPr sz="3600" dirty="0">
              <a:solidFill>
                <a:srgbClr val="FF0000"/>
              </a:solidFill>
              <a:latin typeface="Open Sans" panose="020B0606030504020204"/>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p:nvPr/>
        </p:nvSpPr>
        <p:spPr>
          <a:xfrm>
            <a:off x="4571999" y="1220187"/>
            <a:ext cx="7326419" cy="461660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a:sym typeface="Arial"/>
              </a:rPr>
              <a:t>सूचना प्राप्त होने पर, यूनिट के </a:t>
            </a:r>
            <a:r>
              <a:rPr lang="hi-IN" sz="2800" b="0" i="0" u="none" dirty="0">
                <a:solidFill>
                  <a:schemeClr val="dk1"/>
                </a:solidFill>
                <a:latin typeface="Open Sans" panose="020B0606030504020204"/>
                <a:sym typeface="Arial"/>
              </a:rPr>
              <a:t>उप कमांडेंट (ऑप्स) </a:t>
            </a:r>
            <a:r>
              <a:rPr lang="hi" sz="2800" b="0" i="0" u="none" dirty="0">
                <a:solidFill>
                  <a:schemeClr val="dk1"/>
                </a:solidFill>
                <a:latin typeface="Open Sans" panose="020B0606030504020204"/>
                <a:sym typeface="Arial"/>
              </a:rPr>
              <a:t>तुरंत 'ऑन व्हील' टीम को तैयार होने के लिए सचेत करेंगे और यूनिट कंट्रोल रूम को घटना स्थल से ऑपरेशन के बारे में विवरण प्राप्त करने के लिए सूचित करेंगे।</a:t>
            </a:r>
            <a:endParaRPr sz="2800" b="0" i="0" u="none" dirty="0">
              <a:solidFill>
                <a:schemeClr val="dk1"/>
              </a:solidFill>
              <a:latin typeface="Open Sans" panose="020B0606030504020204"/>
              <a:sym typeface="Arial"/>
            </a:endParaRPr>
          </a:p>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a:sym typeface="Arial"/>
              </a:rPr>
              <a:t>वह एनडीआरएफ मुख्यालय में कमांडेंट और </a:t>
            </a:r>
            <a:r>
              <a:rPr lang="hi-IN" sz="2800" b="0" i="0" u="none" dirty="0">
                <a:solidFill>
                  <a:schemeClr val="dk1"/>
                </a:solidFill>
                <a:latin typeface="Open Sans" panose="020B0606030504020204"/>
                <a:sym typeface="Arial"/>
              </a:rPr>
              <a:t>उप कमांडेंट (ऑप्स) </a:t>
            </a:r>
            <a:r>
              <a:rPr lang="hi" sz="2800" b="0" i="0" u="none" dirty="0">
                <a:solidFill>
                  <a:schemeClr val="dk1"/>
                </a:solidFill>
                <a:latin typeface="Open Sans" panose="020B0606030504020204"/>
                <a:sym typeface="Arial"/>
              </a:rPr>
              <a:t>को भी सूचित करेंगे।</a:t>
            </a:r>
            <a:endParaRPr sz="2800" dirty="0">
              <a:latin typeface="Open Sans" panose="020B0606030504020204"/>
            </a:endParaRPr>
          </a:p>
        </p:txBody>
      </p:sp>
      <p:sp>
        <p:nvSpPr>
          <p:cNvPr id="182" name="Google Shape;182;p27"/>
          <p:cNvSpPr txBox="1"/>
          <p:nvPr/>
        </p:nvSpPr>
        <p:spPr>
          <a:xfrm>
            <a:off x="400265" y="1388098"/>
            <a:ext cx="4171734"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3600"/>
              <a:buFont typeface="Arial"/>
              <a:buNone/>
            </a:pPr>
            <a:r>
              <a:rPr lang="hi" sz="3600" b="1" i="0" u="none" dirty="0">
                <a:solidFill>
                  <a:srgbClr val="FF0000"/>
                </a:solidFill>
                <a:latin typeface="Open Sans" panose="020B0606030504020204"/>
                <a:sym typeface="Arial"/>
              </a:rPr>
              <a:t>यूनिट के </a:t>
            </a:r>
            <a:r>
              <a:rPr lang="hi-IN" sz="3600" b="1" i="0" u="none" dirty="0">
                <a:solidFill>
                  <a:srgbClr val="FF0000"/>
                </a:solidFill>
                <a:latin typeface="Open Sans" panose="020B0606030504020204"/>
                <a:sym typeface="Arial"/>
              </a:rPr>
              <a:t>उप कमांडेंट </a:t>
            </a:r>
            <a:r>
              <a:rPr lang="en-IN" sz="3600" b="1" i="0" u="none" dirty="0">
                <a:solidFill>
                  <a:srgbClr val="FF0000"/>
                </a:solidFill>
                <a:latin typeface="Open Sans" panose="020B0606030504020204"/>
                <a:sym typeface="Arial"/>
              </a:rPr>
              <a:t>(</a:t>
            </a:r>
            <a:r>
              <a:rPr lang="hi-IN" sz="3600" b="1" i="0" u="none" dirty="0">
                <a:solidFill>
                  <a:srgbClr val="FF0000"/>
                </a:solidFill>
                <a:latin typeface="Open Sans" panose="020B0606030504020204"/>
                <a:sym typeface="Arial"/>
              </a:rPr>
              <a:t>ऑप्स</a:t>
            </a:r>
            <a:r>
              <a:rPr lang="en-IN" sz="3600" b="1" i="0" u="none" dirty="0">
                <a:solidFill>
                  <a:srgbClr val="FF0000"/>
                </a:solidFill>
                <a:latin typeface="Open Sans" panose="020B0606030504020204"/>
                <a:sym typeface="Arial"/>
              </a:rPr>
              <a:t>)</a:t>
            </a:r>
            <a:r>
              <a:rPr lang="hi-IN" sz="3600" b="1" i="0" u="none" dirty="0">
                <a:solidFill>
                  <a:srgbClr val="FF0000"/>
                </a:solidFill>
                <a:latin typeface="Open Sans" panose="020B0606030504020204"/>
                <a:sym typeface="Arial"/>
              </a:rPr>
              <a:t> </a:t>
            </a:r>
            <a:r>
              <a:rPr lang="hi" sz="3600" b="1" i="0" u="none" dirty="0">
                <a:solidFill>
                  <a:srgbClr val="FF0000"/>
                </a:solidFill>
                <a:latin typeface="Open Sans" panose="020B0606030504020204"/>
                <a:sym typeface="Arial"/>
              </a:rPr>
              <a:t>निम्नलिखित के लिए जिम्मेदार होंगे:</a:t>
            </a:r>
            <a:endParaRPr lang="en-US" sz="3600" dirty="0">
              <a:solidFill>
                <a:srgbClr val="FF0000"/>
              </a:solidFill>
              <a:latin typeface="Open Sans" panose="020B0606030504020204"/>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p:nvPr/>
        </p:nvSpPr>
        <p:spPr>
          <a:xfrm>
            <a:off x="3816207" y="1017588"/>
            <a:ext cx="7385193" cy="6340157"/>
          </a:xfrm>
          <a:prstGeom prst="rect">
            <a:avLst/>
          </a:prstGeom>
          <a:noFill/>
          <a:ln>
            <a:noFill/>
          </a:ln>
        </p:spPr>
        <p:txBody>
          <a:bodyPr spcFirstLastPara="1" wrap="square" lIns="91425" tIns="45700" rIns="91425" bIns="45700" anchor="t" anchorCtr="0">
            <a:spAutoFit/>
          </a:bodyPr>
          <a:lstStyle/>
          <a:p>
            <a:pPr marL="457200" indent="-457200" algn="just">
              <a:lnSpc>
                <a:spcPct val="150000"/>
              </a:lnSpc>
              <a:buFont typeface="Wingdings" panose="05000000000000000000" pitchFamily="2" charset="2"/>
              <a:buChar char="§"/>
            </a:pPr>
            <a:r>
              <a:rPr lang="hi-IN" sz="2800" dirty="0"/>
              <a:t>साथ ही, जिला अधिकारियों (डीएम/एडीएम/एसपी/एसडीएमए या अन्य स्थानीय अधिकारियों) के साथ समन्वय करें ताकि ‘ऑन व्हील’ टीम को रवाना होने से पहले वास्तविक जानकारी और आवश्यकता अनुसार टीम की संख्या बढ़ाई जा सके।</a:t>
            </a:r>
          </a:p>
          <a:p>
            <a:pPr marL="457200" indent="-457200" algn="just">
              <a:lnSpc>
                <a:spcPct val="150000"/>
              </a:lnSpc>
              <a:buFont typeface="Wingdings" panose="05000000000000000000" pitchFamily="2" charset="2"/>
              <a:buChar char="§"/>
            </a:pPr>
            <a:r>
              <a:rPr lang="hi-IN" sz="2800" dirty="0"/>
              <a:t>टीम को रवाना होने से पहले ब्रीफ करें और आवश्यकता अनुसार टीईए (</a:t>
            </a:r>
            <a:r>
              <a:rPr lang="en-IN" sz="2800" dirty="0"/>
              <a:t>TEAs) </a:t>
            </a:r>
            <a:r>
              <a:rPr lang="hi-IN" sz="2800" dirty="0"/>
              <a:t>की उपलब्धता की जाँच करें।</a:t>
            </a:r>
          </a:p>
          <a:p>
            <a:pPr marL="457200" marR="0" lvl="0" indent="-457200" algn="just" rtl="0">
              <a:lnSpc>
                <a:spcPct val="100000"/>
              </a:lnSpc>
              <a:spcBef>
                <a:spcPts val="0"/>
              </a:spcBef>
              <a:spcAft>
                <a:spcPts val="0"/>
              </a:spcAft>
              <a:buClr>
                <a:schemeClr val="dk1"/>
              </a:buClr>
              <a:buSzPts val="3200"/>
              <a:buFont typeface="Noto Sans Symbols"/>
              <a:buChar char="▪"/>
            </a:pPr>
            <a:endParaRPr sz="2800" dirty="0">
              <a:latin typeface="Open Sans" panose="020B0606030504020204"/>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82;p27"/>
          <p:cNvSpPr txBox="1"/>
          <p:nvPr/>
        </p:nvSpPr>
        <p:spPr>
          <a:xfrm>
            <a:off x="435635" y="1174649"/>
            <a:ext cx="3221966" cy="2862282"/>
          </a:xfrm>
          <a:prstGeom prst="rect">
            <a:avLst/>
          </a:prstGeom>
          <a:noFill/>
          <a:ln>
            <a:noFill/>
          </a:ln>
        </p:spPr>
        <p:txBody>
          <a:bodyPr spcFirstLastPara="1" wrap="square" lIns="91425" tIns="45700" rIns="91425" bIns="45700" anchor="t" anchorCtr="0">
            <a:spAutoFit/>
          </a:bodyPr>
          <a:lstStyle/>
          <a:p>
            <a:pPr lvl="0">
              <a:buClr>
                <a:srgbClr val="C00000"/>
              </a:buClr>
              <a:buSzPts val="3600"/>
            </a:pPr>
            <a:r>
              <a:rPr lang="hi" sz="3600" b="1" i="0" u="none" dirty="0">
                <a:solidFill>
                  <a:srgbClr val="FF0000"/>
                </a:solidFill>
                <a:latin typeface="Open Sans" panose="020B0606030504020204"/>
                <a:sym typeface="Arial"/>
              </a:rPr>
              <a:t>यूनिट के </a:t>
            </a:r>
            <a:r>
              <a:rPr lang="hi-IN" sz="3600" b="1" dirty="0">
                <a:solidFill>
                  <a:srgbClr val="FF0000"/>
                </a:solidFill>
                <a:latin typeface="Open Sans" panose="020B0606030504020204"/>
              </a:rPr>
              <a:t>उप कमांडेंट (ऑप्स) </a:t>
            </a:r>
            <a:r>
              <a:rPr lang="hi" sz="3600" b="1" i="0" u="none" dirty="0">
                <a:solidFill>
                  <a:srgbClr val="FF0000"/>
                </a:solidFill>
                <a:latin typeface="Open Sans" panose="020B0606030504020204"/>
                <a:sym typeface="Arial"/>
              </a:rPr>
              <a:t>निम्नलिखित के </a:t>
            </a:r>
            <a:endParaRPr lang="en-IN" sz="3600" b="1" i="0" u="none" dirty="0">
              <a:solidFill>
                <a:srgbClr val="FF0000"/>
              </a:solidFill>
              <a:latin typeface="Open Sans" panose="020B0606030504020204"/>
              <a:sym typeface="Arial"/>
            </a:endParaRPr>
          </a:p>
          <a:p>
            <a:pPr marL="0" marR="0" lvl="0" indent="0" algn="l" rtl="0">
              <a:lnSpc>
                <a:spcPct val="100000"/>
              </a:lnSpc>
              <a:spcBef>
                <a:spcPts val="0"/>
              </a:spcBef>
              <a:spcAft>
                <a:spcPts val="0"/>
              </a:spcAft>
              <a:buClr>
                <a:srgbClr val="C00000"/>
              </a:buClr>
              <a:buSzPts val="3600"/>
              <a:buFont typeface="Arial"/>
              <a:buNone/>
            </a:pPr>
            <a:r>
              <a:rPr lang="hi" sz="3600" b="1" i="0" u="none" dirty="0">
                <a:solidFill>
                  <a:srgbClr val="FF0000"/>
                </a:solidFill>
                <a:latin typeface="Open Sans" panose="020B0606030504020204"/>
                <a:sym typeface="Arial"/>
              </a:rPr>
              <a:t>लिए जिम्मेदार होंगे:</a:t>
            </a:r>
            <a:endParaRPr lang="en-US" sz="3600" dirty="0">
              <a:solidFill>
                <a:srgbClr val="FF0000"/>
              </a:solidFill>
              <a:latin typeface="Open Sans" panose="020B0606030504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p:nvPr/>
        </p:nvSpPr>
        <p:spPr>
          <a:xfrm>
            <a:off x="4345916" y="1193355"/>
            <a:ext cx="7437788" cy="5047495"/>
          </a:xfrm>
          <a:prstGeom prst="rect">
            <a:avLst/>
          </a:prstGeom>
          <a:noFill/>
          <a:ln>
            <a:noFill/>
          </a:ln>
        </p:spPr>
        <p:txBody>
          <a:bodyPr spcFirstLastPara="1" wrap="square" lIns="91425" tIns="45700" rIns="91425" bIns="45700" anchor="t" anchorCtr="0">
            <a:spAutoFit/>
          </a:bodyPr>
          <a:lstStyle/>
          <a:p>
            <a:pPr marL="457200" indent="-457200" algn="just">
              <a:buFont typeface="Wingdings" panose="05000000000000000000" pitchFamily="2" charset="2"/>
              <a:buChar char="§"/>
            </a:pPr>
            <a:r>
              <a:rPr lang="hi-IN" sz="2800" dirty="0"/>
              <a:t>स्थानीय अधिकारियों/मीडिया के साथ संपर्क में रहें ताकि आगे की जानकारी मिल सके और यदि ज़रूरत हो तो अतिरिक्त टीमों/संसाधनों की व्यवस्था की जा सके।</a:t>
            </a:r>
          </a:p>
          <a:p>
            <a:pPr marL="457200" indent="-457200" algn="just">
              <a:buFont typeface="Wingdings" panose="05000000000000000000" pitchFamily="2" charset="2"/>
              <a:buChar char="§"/>
            </a:pPr>
            <a:r>
              <a:rPr lang="hi-IN" sz="2800" dirty="0"/>
              <a:t>टीम कमांडर के साथ लगातार संपर्क में रहें और ऑपरेशन के दौरान उसे मार्गदर्शन दें।</a:t>
            </a:r>
          </a:p>
          <a:p>
            <a:pPr marL="457200" indent="-457200" algn="just">
              <a:buFont typeface="Wingdings" panose="05000000000000000000" pitchFamily="2" charset="2"/>
              <a:buChar char="§"/>
            </a:pPr>
            <a:r>
              <a:rPr lang="hi-IN" sz="2800" dirty="0"/>
              <a:t>सभी ऑपरेशनल जानकारी मुख्यालय </a:t>
            </a:r>
            <a:r>
              <a:rPr lang="hi" sz="2800" dirty="0">
                <a:solidFill>
                  <a:schemeClr val="dk1"/>
                </a:solidFill>
                <a:latin typeface="Open Sans" panose="020B0606030504020204"/>
              </a:rPr>
              <a:t>एनडीआरएफ</a:t>
            </a:r>
            <a:r>
              <a:rPr lang="en-IN" sz="2800" dirty="0"/>
              <a:t> </a:t>
            </a:r>
            <a:r>
              <a:rPr lang="hi-IN" sz="2800" dirty="0"/>
              <a:t>को अच्छी गुणवत्ता की फोटो और वीडियो के साथ साझा करें।</a:t>
            </a:r>
          </a:p>
          <a:p>
            <a:pPr marL="457200" indent="-457200" algn="just">
              <a:buFont typeface="Wingdings" panose="05000000000000000000" pitchFamily="2" charset="2"/>
              <a:buChar char="§"/>
            </a:pPr>
            <a:r>
              <a:rPr lang="hi-IN" sz="2800" dirty="0"/>
              <a:t>ऊपर बताए गए सभी कार्यों की कड़ी निगरानी और पर्यवेक्षण कमांडेंट द्वारा किया जाएगा।</a:t>
            </a:r>
          </a:p>
          <a:p>
            <a:pPr marL="457200" marR="0" lvl="0" indent="-457200" algn="just" rtl="0">
              <a:lnSpc>
                <a:spcPct val="100000"/>
              </a:lnSpc>
              <a:spcBef>
                <a:spcPts val="0"/>
              </a:spcBef>
              <a:spcAft>
                <a:spcPts val="0"/>
              </a:spcAft>
              <a:buClr>
                <a:schemeClr val="dk1"/>
              </a:buClr>
              <a:buSzPts val="3200"/>
              <a:buFont typeface="Noto Sans Symbols"/>
              <a:buChar char="▪"/>
            </a:pPr>
            <a:endParaRPr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82;p27"/>
          <p:cNvSpPr txBox="1"/>
          <p:nvPr/>
        </p:nvSpPr>
        <p:spPr>
          <a:xfrm>
            <a:off x="834231" y="1193355"/>
            <a:ext cx="3082161"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3600"/>
              <a:buFont typeface="Arial"/>
              <a:buNone/>
            </a:pPr>
            <a:r>
              <a:rPr lang="hi" sz="3600" b="1" i="0" u="none" dirty="0">
                <a:solidFill>
                  <a:srgbClr val="FF0000"/>
                </a:solidFill>
                <a:latin typeface="Open Sans" panose="020B0606030504020204"/>
                <a:sym typeface="Arial"/>
              </a:rPr>
              <a:t>यूनिट के </a:t>
            </a:r>
            <a:r>
              <a:rPr lang="hi-IN" sz="3600" b="1" i="0" u="none" dirty="0">
                <a:solidFill>
                  <a:srgbClr val="FF0000"/>
                </a:solidFill>
                <a:latin typeface="Open Sans" panose="020B0606030504020204"/>
                <a:sym typeface="Arial"/>
              </a:rPr>
              <a:t>उप कमांडेंट </a:t>
            </a:r>
            <a:r>
              <a:rPr lang="en-IN" sz="3600" b="1" i="0" u="none" dirty="0">
                <a:solidFill>
                  <a:srgbClr val="FF0000"/>
                </a:solidFill>
                <a:latin typeface="Open Sans" panose="020B0606030504020204"/>
                <a:sym typeface="Arial"/>
              </a:rPr>
              <a:t>(</a:t>
            </a:r>
            <a:r>
              <a:rPr lang="hi-IN" sz="3600" b="1" i="0" u="none" dirty="0">
                <a:solidFill>
                  <a:srgbClr val="FF0000"/>
                </a:solidFill>
                <a:latin typeface="Open Sans" panose="020B0606030504020204"/>
                <a:sym typeface="Arial"/>
              </a:rPr>
              <a:t>ऑप्स</a:t>
            </a:r>
            <a:r>
              <a:rPr lang="en-IN" sz="3600" b="1" i="0" u="none" dirty="0">
                <a:solidFill>
                  <a:srgbClr val="FF0000"/>
                </a:solidFill>
                <a:latin typeface="Open Sans" panose="020B0606030504020204"/>
                <a:sym typeface="Arial"/>
              </a:rPr>
              <a:t>)</a:t>
            </a:r>
            <a:r>
              <a:rPr lang="hi-IN" sz="3600" b="1" i="0" u="none" dirty="0">
                <a:solidFill>
                  <a:srgbClr val="FF0000"/>
                </a:solidFill>
                <a:latin typeface="Open Sans" panose="020B0606030504020204"/>
                <a:sym typeface="Arial"/>
              </a:rPr>
              <a:t> </a:t>
            </a:r>
            <a:r>
              <a:rPr lang="hi" sz="3600" b="1" i="0" u="none" dirty="0">
                <a:solidFill>
                  <a:srgbClr val="FF0000"/>
                </a:solidFill>
                <a:latin typeface="Open Sans" panose="020B0606030504020204"/>
                <a:sym typeface="Arial"/>
              </a:rPr>
              <a:t>निम्नलिखित के लिए जिम्मेदार होंगे:</a:t>
            </a:r>
            <a:endParaRPr lang="en-US" sz="3600" dirty="0">
              <a:solidFill>
                <a:srgbClr val="FF0000"/>
              </a:solidFill>
              <a:latin typeface="Open Sans" panose="020B0606030504020204"/>
            </a:endParaRPr>
          </a:p>
        </p:txBody>
      </p:sp>
      <p:pic>
        <p:nvPicPr>
          <p:cNvPr id="7"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77026"/>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p:nvPr/>
        </p:nvSpPr>
        <p:spPr>
          <a:xfrm>
            <a:off x="3581399" y="1485877"/>
            <a:ext cx="8406597" cy="4832052"/>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Wingdings" panose="05000000000000000000" pitchFamily="2" charset="2"/>
              <a:buChar char="§"/>
            </a:pPr>
            <a:r>
              <a:rPr lang="hi" sz="2800" b="0" i="0" u="none" dirty="0">
                <a:solidFill>
                  <a:schemeClr val="dk1"/>
                </a:solidFill>
                <a:latin typeface="Open Sans" panose="020B0606030504020204"/>
                <a:sym typeface="Arial"/>
              </a:rPr>
              <a:t>यूनिट नियंत्रण कक्ष बहुत महत्वपूर्ण भूमिका निभाता है। यह टीम और बटालियन कमांडरों/मुख्यालय एनडीआरएफ नियंत्रण कक्ष के बीच एक बफर के रूप में कार्य करता है।</a:t>
            </a:r>
            <a:endParaRPr sz="2800" dirty="0">
              <a:latin typeface="Open Sans" panose="020B0606030504020204"/>
            </a:endParaRPr>
          </a:p>
          <a:p>
            <a:pPr marL="457200" marR="0" lvl="0" indent="-457200" algn="just" rtl="0">
              <a:lnSpc>
                <a:spcPct val="100000"/>
              </a:lnSpc>
              <a:spcBef>
                <a:spcPts val="0"/>
              </a:spcBef>
              <a:spcAft>
                <a:spcPts val="0"/>
              </a:spcAft>
              <a:buClr>
                <a:schemeClr val="dk1"/>
              </a:buClr>
              <a:buSzPts val="3200"/>
              <a:buFont typeface="Wingdings" panose="05000000000000000000" pitchFamily="2" charset="2"/>
              <a:buChar char="§"/>
            </a:pPr>
            <a:endParaRPr sz="2800" b="0" i="0" u="none" dirty="0">
              <a:solidFill>
                <a:schemeClr val="dk1"/>
              </a:solidFill>
              <a:latin typeface="Open Sans" panose="020B0606030504020204"/>
              <a:sym typeface="Arial"/>
            </a:endParaRPr>
          </a:p>
          <a:p>
            <a:pPr marL="254000" marR="0" lvl="0" indent="-457200" algn="just" rtl="0">
              <a:lnSpc>
                <a:spcPct val="100000"/>
              </a:lnSpc>
              <a:spcBef>
                <a:spcPts val="0"/>
              </a:spcBef>
              <a:spcAft>
                <a:spcPts val="0"/>
              </a:spcAft>
              <a:buClr>
                <a:schemeClr val="dk1"/>
              </a:buClr>
              <a:buSzPts val="3200"/>
              <a:buFont typeface="Wingdings" panose="05000000000000000000" pitchFamily="2" charset="2"/>
              <a:buChar char="§"/>
            </a:pPr>
            <a:r>
              <a:rPr lang="hi" sz="2800" b="0" i="0" u="none" dirty="0">
                <a:solidFill>
                  <a:schemeClr val="dk1"/>
                </a:solidFill>
                <a:latin typeface="Open Sans" panose="020B0606030504020204"/>
                <a:sym typeface="Arial"/>
              </a:rPr>
              <a:t>सीएसएसआर ऑपरेशन के लिए रवाना होने वाले एसएआर टीम कमांडर को सभी परिचालन विवरण जैसे कि रोड मैप, सिविल अधिकारियों के संपर्क विवरण, रसद विवरण, वर्तमान स्थिति, जमीनी स्तर पर हितधारकों आदि की जानकारी प्रदान करें।</a:t>
            </a:r>
            <a:endParaRPr sz="2800" dirty="0">
              <a:latin typeface="Open Sans" panose="020B0606030504020204"/>
            </a:endParaRPr>
          </a:p>
          <a:p>
            <a:pPr marL="254000" marR="0" lvl="0" indent="-457200" algn="just" rtl="0">
              <a:lnSpc>
                <a:spcPct val="100000"/>
              </a:lnSpc>
              <a:spcBef>
                <a:spcPts val="0"/>
              </a:spcBef>
              <a:spcAft>
                <a:spcPts val="0"/>
              </a:spcAft>
              <a:buClr>
                <a:schemeClr val="dk1"/>
              </a:buClr>
              <a:buSzPts val="3200"/>
              <a:buFont typeface="Wingdings" panose="05000000000000000000" pitchFamily="2" charset="2"/>
              <a:buChar char="§"/>
            </a:pPr>
            <a:r>
              <a:rPr lang="hi" sz="2800" b="0" i="0" u="none" dirty="0">
                <a:solidFill>
                  <a:schemeClr val="dk1"/>
                </a:solidFill>
                <a:latin typeface="Open Sans" panose="020B0606030504020204"/>
                <a:sym typeface="Arial"/>
              </a:rPr>
              <a:t>घटना/ऑपरेशन से संबंधित सभी जानकारी प्राप्त करें, समेकित करें और उच्च मुख्यालय के साथ साझा करें।</a:t>
            </a:r>
            <a:endParaRPr sz="2800" dirty="0">
              <a:latin typeface="Open Sans" panose="020B0606030504020204"/>
            </a:endParaRPr>
          </a:p>
        </p:txBody>
      </p:sp>
      <p:sp>
        <p:nvSpPr>
          <p:cNvPr id="200" name="Google Shape;200;p30"/>
          <p:cNvSpPr txBox="1"/>
          <p:nvPr/>
        </p:nvSpPr>
        <p:spPr>
          <a:xfrm>
            <a:off x="228600" y="1485877"/>
            <a:ext cx="3421856" cy="13191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4000"/>
              <a:buFont typeface="Arial"/>
              <a:buNone/>
            </a:pPr>
            <a:r>
              <a:rPr lang="hi" sz="4000" b="1" i="0" u="none" dirty="0">
                <a:solidFill>
                  <a:srgbClr val="FF0000"/>
                </a:solidFill>
                <a:latin typeface="Open Sans" panose="020B0606030504020204"/>
                <a:sym typeface="Arial"/>
              </a:rPr>
              <a:t>यूनिट नियंत्रण कक्ष की भूमिका और कार्य</a:t>
            </a:r>
            <a:endParaRPr lang="en-US" dirty="0">
              <a:solidFill>
                <a:srgbClr val="FF0000"/>
              </a:solidFill>
              <a:latin typeface="Open Sans" panose="020B0606030504020204"/>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p:nvPr/>
        </p:nvSpPr>
        <p:spPr>
          <a:xfrm>
            <a:off x="4243436" y="1017588"/>
            <a:ext cx="7306424" cy="5047495"/>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dirty="0">
                <a:solidFill>
                  <a:schemeClr val="dk1"/>
                </a:solidFill>
                <a:sym typeface="Arial"/>
              </a:rPr>
              <a:t>घटना के बारे में जानकारी को अपग्रेड करें और टीम कमांडर के साथ साझा करें।</a:t>
            </a:r>
            <a:endParaRPr sz="2800" dirty="0"/>
          </a:p>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dirty="0">
                <a:solidFill>
                  <a:schemeClr val="dk1"/>
                </a:solidFill>
                <a:sym typeface="Arial"/>
              </a:rPr>
              <a:t>घटना/ऑपरेशन के फोटो और वीडियो एकत्र करें और इसे उच्च मुख्यालय के साथ साझा करें।</a:t>
            </a:r>
            <a:endParaRPr sz="2800" dirty="0"/>
          </a:p>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dirty="0">
                <a:solidFill>
                  <a:schemeClr val="dk1"/>
                </a:solidFill>
                <a:sym typeface="Arial"/>
              </a:rPr>
              <a:t>डी-ब्रीफिंग, केस स्टडी और भविष्य की आवश्यकताओं के लिए सूचना, फोटो और वीडियो का डेटा बैंक बनाए रखें।</a:t>
            </a:r>
            <a:endParaRPr sz="2800" dirty="0"/>
          </a:p>
          <a:p>
            <a:pPr marL="342900" indent="-342900">
              <a:buFont typeface="Wingdings" panose="05000000000000000000" pitchFamily="2" charset="2"/>
              <a:buChar char="§"/>
            </a:pPr>
            <a:r>
              <a:rPr lang="en-IN" sz="2800" dirty="0"/>
              <a:t> </a:t>
            </a:r>
            <a:r>
              <a:rPr lang="hi-IN" sz="2800" dirty="0"/>
              <a:t>टीम कमांडर से मार्ग की जानकारी एकत्रित करें।</a:t>
            </a: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200;p30"/>
          <p:cNvSpPr txBox="1"/>
          <p:nvPr/>
        </p:nvSpPr>
        <p:spPr>
          <a:xfrm>
            <a:off x="383876" y="1169988"/>
            <a:ext cx="3714750" cy="18208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4000"/>
              <a:buFont typeface="Arial"/>
              <a:buNone/>
            </a:pPr>
            <a:r>
              <a:rPr lang="hi" sz="4000" b="1" i="0" u="none" dirty="0">
                <a:solidFill>
                  <a:srgbClr val="FF0000"/>
                </a:solidFill>
                <a:latin typeface="Open Sans" panose="020B0606030504020204"/>
                <a:sym typeface="Arial"/>
              </a:rPr>
              <a:t>यूनिट नियंत्रण कक्ष की भूमिका और कार्य</a:t>
            </a:r>
            <a:endParaRPr lang="en-US" dirty="0">
              <a:solidFill>
                <a:srgbClr val="FF0000"/>
              </a:solidFill>
              <a:latin typeface="Open Sans" panose="020B0606030504020204"/>
            </a:endParaRPr>
          </a:p>
        </p:txBody>
      </p:sp>
      <p:pic>
        <p:nvPicPr>
          <p:cNvPr id="7"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2"/>
          <p:cNvSpPr txBox="1"/>
          <p:nvPr/>
        </p:nvSpPr>
        <p:spPr>
          <a:xfrm>
            <a:off x="3562350" y="1443861"/>
            <a:ext cx="8401050" cy="461660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a:sym typeface="Arial"/>
              </a:rPr>
              <a:t>घटना के प्रारंभिक आकलन के संबंध में जानकारी एकत्र करें।</a:t>
            </a:r>
            <a:endParaRPr sz="2800" dirty="0">
              <a:latin typeface="Open Sans" panose="020B0606030504020204"/>
            </a:endParaRPr>
          </a:p>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a:sym typeface="Arial"/>
              </a:rPr>
              <a:t>टीम कमांडर के साथ निकट संपर्क में रहें।</a:t>
            </a:r>
            <a:endParaRPr sz="2800" dirty="0">
              <a:latin typeface="Open Sans" panose="020B0606030504020204"/>
            </a:endParaRPr>
          </a:p>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a:sym typeface="Arial"/>
              </a:rPr>
              <a:t>चल रहे ऑपरेशन और परिणामों की जानकारी एकत्र करें।</a:t>
            </a:r>
            <a:endParaRPr sz="2800" dirty="0">
              <a:latin typeface="Open Sans" panose="020B0606030504020204"/>
            </a:endParaRPr>
          </a:p>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a:sym typeface="Arial"/>
              </a:rPr>
              <a:t>ऑपरेशन की घटना रिपोर्ट एकत्रित और समेकित करें तथा प्रोफार्मा</a:t>
            </a:r>
            <a:r>
              <a:rPr lang="en-IN" sz="2800" b="0" i="0" u="none" dirty="0">
                <a:solidFill>
                  <a:schemeClr val="dk1"/>
                </a:solidFill>
                <a:latin typeface="Open Sans" panose="020B0606030504020204"/>
                <a:sym typeface="Arial"/>
              </a:rPr>
              <a:t> (</a:t>
            </a:r>
            <a:r>
              <a:rPr lang="en-US" sz="2800" dirty="0">
                <a:solidFill>
                  <a:schemeClr val="dk1"/>
                </a:solidFill>
                <a:latin typeface="Open Sans" panose="020B0606030504020204"/>
              </a:rPr>
              <a:t>P</a:t>
            </a:r>
            <a:r>
              <a:rPr lang="en-US" sz="2800" b="0" i="0" u="none" dirty="0">
                <a:solidFill>
                  <a:schemeClr val="dk1"/>
                </a:solidFill>
                <a:latin typeface="Open Sans" panose="020B0606030504020204"/>
                <a:sym typeface="Arial"/>
              </a:rPr>
              <a:t>roforma)</a:t>
            </a:r>
            <a:r>
              <a:rPr lang="hi" sz="2800" b="0" i="0" u="none" dirty="0">
                <a:solidFill>
                  <a:schemeClr val="dk1"/>
                </a:solidFill>
                <a:latin typeface="Open Sans" panose="020B0606030504020204"/>
                <a:sym typeface="Arial"/>
              </a:rPr>
              <a:t> के अनुसार इसे मुख्यालय एनडीआरएफ को भेजें ।</a:t>
            </a:r>
            <a:endParaRPr sz="2800" dirty="0">
              <a:latin typeface="Open Sans" panose="020B0606030504020204"/>
            </a:endParaRPr>
          </a:p>
        </p:txBody>
      </p:sp>
      <p:sp>
        <p:nvSpPr>
          <p:cNvPr id="212" name="Google Shape;212;p32"/>
          <p:cNvSpPr txBox="1"/>
          <p:nvPr/>
        </p:nvSpPr>
        <p:spPr>
          <a:xfrm>
            <a:off x="471563" y="1622051"/>
            <a:ext cx="3090787" cy="252135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00000"/>
              </a:buClr>
              <a:buSzPts val="4000"/>
              <a:buFont typeface="Arial"/>
              <a:buNone/>
            </a:pPr>
            <a:r>
              <a:rPr lang="hi" sz="4000" b="1" i="0" u="none" dirty="0">
                <a:solidFill>
                  <a:srgbClr val="FF0000"/>
                </a:solidFill>
                <a:latin typeface="Open Sans" panose="020B0606030504020204"/>
                <a:sym typeface="Arial"/>
              </a:rPr>
              <a:t>यूनिट नियंत्रण कक्ष की भूमिका और कार्य</a:t>
            </a:r>
            <a:endParaRPr lang="en-US" dirty="0">
              <a:solidFill>
                <a:srgbClr val="FF0000"/>
              </a:solidFill>
              <a:latin typeface="Open Sans" panose="020B0606030504020204"/>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3"/>
          <p:cNvSpPr txBox="1"/>
          <p:nvPr/>
        </p:nvSpPr>
        <p:spPr>
          <a:xfrm>
            <a:off x="3553854" y="1365100"/>
            <a:ext cx="7996006" cy="4175462"/>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Wingdings" panose="05000000000000000000" pitchFamily="2" charset="2"/>
              <a:buChar char="v"/>
            </a:pPr>
            <a:r>
              <a:rPr lang="hi" sz="2800" b="0" i="0" u="none" dirty="0">
                <a:solidFill>
                  <a:schemeClr val="dk1"/>
                </a:solidFill>
                <a:latin typeface="Open Sans" panose="020B0606030504020204"/>
                <a:sym typeface="Arial"/>
              </a:rPr>
              <a:t>सीएसएसआर ऑपरेशन में शामिल सीएसएसआर टीम के टीम कमांडर की यह ज़िम्मेदारी होगी कि वह इस मानक संचालन प्रक्रिया (एसओपी) के सभी पहलुओं का पालन सुनिश्चित करे। चेतावनी आदेश प्राप्त होने पर, टीम कमांडर निम्नलिखित सुनिश्चित करेगा-</a:t>
            </a:r>
            <a:endParaRPr sz="2800" dirty="0">
              <a:latin typeface="Open Sans" panose="020B0606030504020204"/>
            </a:endParaRPr>
          </a:p>
          <a:p>
            <a:pPr marL="0" marR="0" lvl="0" indent="-203200" algn="just" rtl="0">
              <a:lnSpc>
                <a:spcPct val="100000"/>
              </a:lnSpc>
              <a:spcBef>
                <a:spcPts val="1600"/>
              </a:spcBef>
              <a:spcAft>
                <a:spcPts val="0"/>
              </a:spcAft>
              <a:buClr>
                <a:schemeClr val="dk1"/>
              </a:buClr>
              <a:buSzPts val="3200"/>
              <a:buFont typeface="Noto Sans Symbols"/>
              <a:buChar char="▪"/>
            </a:pPr>
            <a:r>
              <a:rPr lang="hi-IN" sz="2800" b="0" i="0" u="none" dirty="0">
                <a:solidFill>
                  <a:schemeClr val="dk1"/>
                </a:solidFill>
                <a:latin typeface="Open Sans" panose="020B0606030504020204"/>
                <a:sym typeface="Arial"/>
              </a:rPr>
              <a:t>उप कमांडेंट (ऑप्स)</a:t>
            </a:r>
            <a:r>
              <a:rPr lang="en-IN" sz="2800" b="0" i="0" u="none" dirty="0">
                <a:solidFill>
                  <a:schemeClr val="dk1"/>
                </a:solidFill>
                <a:latin typeface="Open Sans" panose="020B0606030504020204"/>
                <a:sym typeface="Arial"/>
              </a:rPr>
              <a:t>/</a:t>
            </a:r>
            <a:r>
              <a:rPr lang="hi" sz="2800" b="0" i="0" u="none" dirty="0">
                <a:solidFill>
                  <a:schemeClr val="dk1"/>
                </a:solidFill>
                <a:latin typeface="Open Sans" panose="020B0606030504020204"/>
                <a:sym typeface="Arial"/>
              </a:rPr>
              <a:t>यूनिट नियंत्रण कक्ष से घटना के बारे में सभी संबंधित जानकारी एकत्र करना तथा संबंधित राज्य/जिले की जमीनी स्थिति के अनुसार अपनी रणनीति की योजना बनाना।</a:t>
            </a:r>
            <a:endParaRPr sz="2800" dirty="0">
              <a:latin typeface="Open Sans" panose="020B0606030504020204"/>
            </a:endParaRPr>
          </a:p>
        </p:txBody>
      </p:sp>
      <p:sp>
        <p:nvSpPr>
          <p:cNvPr id="219" name="Google Shape;219;p33"/>
          <p:cNvSpPr txBox="1"/>
          <p:nvPr/>
        </p:nvSpPr>
        <p:spPr>
          <a:xfrm>
            <a:off x="584042" y="1017588"/>
            <a:ext cx="2832018" cy="2588278"/>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spcBef>
                <a:spcPts val="0"/>
              </a:spcBef>
              <a:spcAft>
                <a:spcPts val="0"/>
              </a:spcAft>
              <a:buClr>
                <a:srgbClr val="FF0000"/>
              </a:buClr>
              <a:buSzPts val="2000"/>
              <a:buFont typeface="Calibri"/>
              <a:buNone/>
            </a:pPr>
            <a:r>
              <a:rPr lang="hi" sz="4000" b="1" i="0" u="none" dirty="0">
                <a:solidFill>
                  <a:srgbClr val="FF0000"/>
                </a:solidFill>
                <a:latin typeface="Calibri"/>
                <a:ea typeface="Calibri"/>
                <a:cs typeface="Calibri"/>
                <a:sym typeface="Calibri"/>
              </a:rPr>
              <a:t>    </a:t>
            </a:r>
            <a:br>
              <a:rPr lang="en-US" sz="4000" b="1" i="0" u="none" dirty="0">
                <a:solidFill>
                  <a:srgbClr val="FF0000"/>
                </a:solidFill>
                <a:latin typeface="Calibri"/>
                <a:ea typeface="Calibri"/>
                <a:cs typeface="Calibri"/>
                <a:sym typeface="Calibri"/>
              </a:rPr>
            </a:br>
            <a:r>
              <a:rPr lang="hi" sz="4000" b="1" i="0" u="none" dirty="0">
                <a:solidFill>
                  <a:srgbClr val="FF0000"/>
                </a:solidFill>
                <a:sym typeface="Arial"/>
              </a:rPr>
              <a:t>टीम कमांडर की भूमिका और कार्य</a:t>
            </a:r>
            <a:br>
              <a:rPr lang="en-US" sz="4000" b="1" i="0" u="sng" dirty="0">
                <a:solidFill>
                  <a:srgbClr val="FF0000"/>
                </a:solidFill>
                <a:latin typeface="Arial Rounded"/>
                <a:ea typeface="Arial Rounded"/>
                <a:cs typeface="Arial Rounded"/>
                <a:sym typeface="Arial Rounded"/>
              </a:rPr>
            </a:br>
            <a:endParaRPr sz="4000" dirty="0">
              <a:solidFill>
                <a:srgbClr val="FF0000"/>
              </a:solidFill>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4"/>
          <p:cNvSpPr txBox="1"/>
          <p:nvPr/>
        </p:nvSpPr>
        <p:spPr>
          <a:xfrm>
            <a:off x="3519257" y="169030"/>
            <a:ext cx="7522554" cy="6688970"/>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a:sym typeface="Arial"/>
              </a:rPr>
              <a:t>आवागमन के दौरान वाहनों द्वारा अपनाए जाने वाले सबसे छोटे मार्ग की रूपरेखा तैयार करें और </a:t>
            </a:r>
            <a:r>
              <a:rPr lang="hi-IN" sz="2800" b="0" i="0" u="none" dirty="0">
                <a:solidFill>
                  <a:schemeClr val="dk1"/>
                </a:solidFill>
                <a:latin typeface="Open Sans" panose="020B0606030504020204"/>
                <a:sym typeface="Arial"/>
              </a:rPr>
              <a:t>उप कमांडेंट (ऑप्स)</a:t>
            </a:r>
            <a:r>
              <a:rPr lang="hi" sz="2800" b="0" i="0" u="none" dirty="0">
                <a:solidFill>
                  <a:schemeClr val="dk1"/>
                </a:solidFill>
                <a:latin typeface="Open Sans" panose="020B0606030504020204"/>
                <a:sym typeface="Arial"/>
              </a:rPr>
              <a:t> के साथ इस पर चर्चा करें।</a:t>
            </a:r>
            <a:endParaRPr sz="2800" dirty="0">
              <a:latin typeface="Open Sans" panose="020B0606030504020204"/>
            </a:endParaRPr>
          </a:p>
          <a:p>
            <a:pPr marL="457200" marR="0" lvl="0" indent="-457200" algn="just" rtl="0">
              <a:lnSpc>
                <a:spcPct val="150000"/>
              </a:lnSpc>
              <a:spcBef>
                <a:spcPts val="1600"/>
              </a:spcBef>
              <a:spcAft>
                <a:spcPts val="0"/>
              </a:spcAft>
              <a:buClr>
                <a:schemeClr val="dk1"/>
              </a:buClr>
              <a:buSzPts val="3200"/>
              <a:buFont typeface="Noto Sans Symbols"/>
              <a:buChar char="▪"/>
            </a:pPr>
            <a:r>
              <a:rPr lang="hi" sz="2800" b="0" i="0" u="none" dirty="0">
                <a:solidFill>
                  <a:schemeClr val="dk1"/>
                </a:solidFill>
                <a:latin typeface="Open Sans" panose="020B0606030504020204"/>
                <a:sym typeface="Arial"/>
              </a:rPr>
              <a:t>अतिरिक्त बैटरी के साथ कैमरा और रिकॉर्डिंग उपकरण ले जाने के लिए उपयुक्त व्यक्ति की जानकारी दें।</a:t>
            </a:r>
            <a:endParaRPr sz="2800" dirty="0">
              <a:latin typeface="Open Sans" panose="020B0606030504020204"/>
            </a:endParaRPr>
          </a:p>
          <a:p>
            <a:pPr marL="457200" marR="0" lvl="0" indent="-457200" algn="just" rtl="0">
              <a:lnSpc>
                <a:spcPct val="150000"/>
              </a:lnSpc>
              <a:spcBef>
                <a:spcPts val="1600"/>
              </a:spcBef>
              <a:spcAft>
                <a:spcPts val="0"/>
              </a:spcAft>
              <a:buClr>
                <a:schemeClr val="dk1"/>
              </a:buClr>
              <a:buSzPts val="3200"/>
              <a:buFont typeface="Noto Sans Symbols"/>
              <a:buChar char="▪"/>
            </a:pPr>
            <a:r>
              <a:rPr lang="hi" sz="2800" b="0" i="0" u="none" dirty="0">
                <a:solidFill>
                  <a:schemeClr val="dk1"/>
                </a:solidFill>
                <a:latin typeface="Open Sans" panose="020B0606030504020204"/>
                <a:sym typeface="Arial"/>
              </a:rPr>
              <a:t>टीम के पास सीएसएसआर उपकरण, दस्ता, संचार उपकरण और आपातकालीन दवाओं की उपलब्धता।</a:t>
            </a:r>
            <a:endParaRPr sz="2800" dirty="0">
              <a:latin typeface="Open Sans" panose="020B0606030504020204"/>
            </a:endParaRPr>
          </a:p>
          <a:p>
            <a:pPr marL="0" marR="0" lvl="0" indent="0" algn="l" rtl="0">
              <a:lnSpc>
                <a:spcPct val="100000"/>
              </a:lnSpc>
              <a:spcBef>
                <a:spcPts val="0"/>
              </a:spcBef>
              <a:spcAft>
                <a:spcPts val="0"/>
              </a:spcAft>
              <a:buNone/>
            </a:pPr>
            <a:endParaRPr sz="2400" b="0" i="0" u="none" dirty="0">
              <a:solidFill>
                <a:schemeClr val="dk1"/>
              </a:solidFill>
              <a:latin typeface="Open Sans" panose="020B0606030504020204"/>
              <a:sym typeface="Arial"/>
            </a:endParaRP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219;p33"/>
          <p:cNvSpPr txBox="1"/>
          <p:nvPr/>
        </p:nvSpPr>
        <p:spPr>
          <a:xfrm>
            <a:off x="474095" y="584994"/>
            <a:ext cx="2700105" cy="3307232"/>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FF0000"/>
              </a:buClr>
              <a:buSzPts val="2000"/>
              <a:buFont typeface="Calibri"/>
              <a:buNone/>
            </a:pPr>
            <a:r>
              <a:rPr lang="hi" sz="4000" b="1" i="0" u="none" dirty="0">
                <a:solidFill>
                  <a:srgbClr val="FF0000"/>
                </a:solidFill>
                <a:latin typeface="Calibri"/>
                <a:ea typeface="Calibri"/>
                <a:cs typeface="Calibri"/>
                <a:sym typeface="Calibri"/>
              </a:rPr>
              <a:t>    </a:t>
            </a:r>
            <a:br>
              <a:rPr lang="en-US" sz="4000" b="1" i="0" u="none" dirty="0">
                <a:solidFill>
                  <a:srgbClr val="FF0000"/>
                </a:solidFill>
                <a:latin typeface="Calibri"/>
                <a:ea typeface="Calibri"/>
                <a:cs typeface="Calibri"/>
                <a:sym typeface="Calibri"/>
              </a:rPr>
            </a:br>
            <a:r>
              <a:rPr lang="hi" sz="4000" b="1" i="0" u="none" dirty="0">
                <a:solidFill>
                  <a:srgbClr val="FF0000"/>
                </a:solidFill>
                <a:sym typeface="Arial"/>
              </a:rPr>
              <a:t>टीम कमांडर की भूमिका और कार्य</a:t>
            </a:r>
            <a:br>
              <a:rPr lang="en-US" sz="4000" b="1" i="0" u="sng" dirty="0">
                <a:solidFill>
                  <a:srgbClr val="FF0000"/>
                </a:solidFill>
                <a:latin typeface="Arial Rounded"/>
                <a:ea typeface="Arial Rounded"/>
                <a:cs typeface="Arial Rounded"/>
                <a:sym typeface="Arial Rounded"/>
              </a:rPr>
            </a:br>
            <a:endParaRPr sz="4000" dirty="0">
              <a:solidFill>
                <a:srgbClr val="FF0000"/>
              </a:solidFill>
            </a:endParaRPr>
          </a:p>
        </p:txBody>
      </p:sp>
      <p:pic>
        <p:nvPicPr>
          <p:cNvPr id="8"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5"/>
          <p:cNvSpPr txBox="1"/>
          <p:nvPr/>
        </p:nvSpPr>
        <p:spPr>
          <a:xfrm>
            <a:off x="3088257" y="810555"/>
            <a:ext cx="8461603" cy="6401712"/>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a:sym typeface="Arial"/>
              </a:rPr>
              <a:t>घटनास्थल पर जाते समय, वह स्थानीय स्रोतों/मीडिया से आवश्यक जानकारी एकत्र करेगा और आवश्यक आवश्यकताओं के लिए स्थानीय प्रशासन से संपर्क करेगा तथा एक मार्गदर्शक की मांग करेगा।</a:t>
            </a:r>
            <a:endParaRPr sz="2800" dirty="0">
              <a:latin typeface="Open Sans" panose="020B0606030504020204"/>
            </a:endParaRPr>
          </a:p>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a:sym typeface="Arial"/>
              </a:rPr>
              <a:t>स्थानीय प्रशासन, यूनिट नियंत्रण कक्ष, मीडिया और अन्य हितधारकों से जानकारी को अद्यतन</a:t>
            </a:r>
            <a:r>
              <a:rPr lang="en-IN" sz="2800" b="0" i="0" u="none" dirty="0">
                <a:solidFill>
                  <a:schemeClr val="dk1"/>
                </a:solidFill>
                <a:latin typeface="Open Sans" panose="020B0606030504020204"/>
                <a:sym typeface="Arial"/>
              </a:rPr>
              <a:t>/</a:t>
            </a:r>
            <a:r>
              <a:rPr lang="hi-IN" sz="2800" b="0" i="0" u="none" dirty="0">
                <a:solidFill>
                  <a:schemeClr val="dk1"/>
                </a:solidFill>
                <a:latin typeface="Open Sans" panose="020B0606030504020204"/>
                <a:sym typeface="Arial"/>
              </a:rPr>
              <a:t>अपग्रेड</a:t>
            </a:r>
            <a:r>
              <a:rPr lang="hi" sz="2800" b="0" i="0" u="none" dirty="0">
                <a:solidFill>
                  <a:schemeClr val="dk1"/>
                </a:solidFill>
                <a:latin typeface="Open Sans" panose="020B0606030504020204"/>
                <a:sym typeface="Arial"/>
              </a:rPr>
              <a:t> करें।</a:t>
            </a:r>
            <a:endParaRPr sz="2800" dirty="0">
              <a:latin typeface="Open Sans" panose="020B0606030504020204"/>
            </a:endParaRPr>
          </a:p>
          <a:p>
            <a:pPr marL="457200" marR="0" lvl="0" indent="-457200" algn="just" rtl="0">
              <a:lnSpc>
                <a:spcPct val="15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a:sym typeface="Arial"/>
              </a:rPr>
              <a:t>घटना स्थल पर पहुंचने पर, टीम कमांडर स्थिति का आकलन करेगा और त्वरित प्रतिक्रिया के लिए तदनुसार अपनी टीम की नियोजनीयता की योजना बनाएगा।</a:t>
            </a:r>
            <a:endParaRPr sz="2800" dirty="0">
              <a:latin typeface="Open Sans" panose="020B0606030504020204"/>
            </a:endParaRPr>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98F65A2-A2B9-DAFD-0CDA-C6C6697BFBE3}"/>
              </a:ext>
            </a:extLst>
          </p:cNvPr>
          <p:cNvSpPr txBox="1"/>
          <p:nvPr/>
        </p:nvSpPr>
        <p:spPr>
          <a:xfrm>
            <a:off x="119921" y="1017588"/>
            <a:ext cx="2752574" cy="1938992"/>
          </a:xfrm>
          <a:prstGeom prst="rect">
            <a:avLst/>
          </a:prstGeom>
          <a:noFill/>
        </p:spPr>
        <p:txBody>
          <a:bodyPr wrap="square" rtlCol="0">
            <a:spAutoFit/>
          </a:bodyPr>
          <a:lstStyle/>
          <a:p>
            <a:r>
              <a:rPr lang="hi"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टीम कमांडर की भूमिका और कार्य</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p:nvPr/>
        </p:nvSpPr>
        <p:spPr>
          <a:xfrm>
            <a:off x="2900320" y="1225816"/>
            <a:ext cx="8122141" cy="5016718"/>
          </a:xfrm>
          <a:prstGeom prst="rect">
            <a:avLst/>
          </a:prstGeom>
          <a:noFill/>
          <a:ln>
            <a:noFill/>
          </a:ln>
        </p:spPr>
        <p:txBody>
          <a:bodyPr spcFirstLastPara="1" wrap="square" lIns="91425" tIns="45700" rIns="91425" bIns="45700" anchor="t" anchorCtr="0">
            <a:spAutoFit/>
          </a:bodyPr>
          <a:lstStyle/>
          <a:p>
            <a:pPr marL="457200" indent="-457200" algn="just">
              <a:lnSpc>
                <a:spcPct val="150000"/>
              </a:lnSpc>
              <a:buFont typeface="Wingdings" panose="05000000000000000000" pitchFamily="2" charset="2"/>
              <a:buChar char="§"/>
            </a:pPr>
            <a:r>
              <a:rPr lang="hi-IN" sz="3200" dirty="0"/>
              <a:t>गिरा हुआ ढांचा खोज और बचाव</a:t>
            </a:r>
            <a:r>
              <a:rPr lang="en-IN" sz="3200" dirty="0"/>
              <a:t> </a:t>
            </a:r>
            <a:r>
              <a:rPr lang="hi-IN" sz="3200" dirty="0"/>
              <a:t>उस स्थिति को कहा जाता है जब किसी ढांचे या अनेक ढांचों के ढह जाने पर बचाव और पुनर्प्राप्ति (</a:t>
            </a:r>
            <a:r>
              <a:rPr lang="en-IN" sz="3200" dirty="0"/>
              <a:t>rescue &amp; recovery) </a:t>
            </a:r>
            <a:r>
              <a:rPr lang="hi-IN" sz="3200" dirty="0"/>
              <a:t>कार्य किए जाते हैं।</a:t>
            </a:r>
          </a:p>
          <a:p>
            <a:pPr marL="457200" indent="-457200" algn="just">
              <a:lnSpc>
                <a:spcPct val="150000"/>
              </a:lnSpc>
              <a:buFont typeface="Wingdings" panose="05000000000000000000" pitchFamily="2" charset="2"/>
              <a:buChar char="§"/>
            </a:pPr>
            <a:r>
              <a:rPr lang="hi-IN" sz="3200" dirty="0"/>
              <a:t>ढहना</a:t>
            </a:r>
            <a:r>
              <a:rPr lang="hi-IN" sz="3200" b="1" dirty="0"/>
              <a:t> </a:t>
            </a:r>
            <a:r>
              <a:rPr lang="hi-IN" sz="3200" dirty="0"/>
              <a:t>(</a:t>
            </a:r>
            <a:r>
              <a:rPr lang="en-IN" sz="3200" dirty="0"/>
              <a:t>Collapse) </a:t>
            </a:r>
            <a:r>
              <a:rPr lang="hi-IN" sz="3200" dirty="0"/>
              <a:t>का मतलब होता है किसी संरचना का असफल हो जाना या टूट जाना।</a:t>
            </a:r>
          </a:p>
          <a:p>
            <a:pPr marL="457200" marR="0" lvl="0" indent="-457200" algn="just" rtl="0">
              <a:lnSpc>
                <a:spcPct val="100000"/>
              </a:lnSpc>
              <a:spcBef>
                <a:spcPts val="0"/>
              </a:spcBef>
              <a:spcAft>
                <a:spcPts val="0"/>
              </a:spcAft>
              <a:buClr>
                <a:schemeClr val="dk1"/>
              </a:buClr>
              <a:buSzPts val="3200"/>
              <a:buFont typeface="Noto Sans Symbols"/>
              <a:buChar char="▪"/>
            </a:pPr>
            <a:endParaRPr sz="3200" dirty="0">
              <a:latin typeface="Open Sans" panose="020B0606030504020204"/>
            </a:endParaRPr>
          </a:p>
        </p:txBody>
      </p:sp>
      <p:sp>
        <p:nvSpPr>
          <p:cNvPr id="128" name="Google Shape;128;p18"/>
          <p:cNvSpPr txBox="1"/>
          <p:nvPr/>
        </p:nvSpPr>
        <p:spPr>
          <a:xfrm>
            <a:off x="476041" y="1225816"/>
            <a:ext cx="2424279" cy="10398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Calibri"/>
              <a:buNone/>
            </a:pPr>
            <a:r>
              <a:rPr lang="hi" sz="6000" b="0" i="0" u="none" dirty="0">
                <a:solidFill>
                  <a:schemeClr val="dk1"/>
                </a:solidFill>
                <a:latin typeface="Calibri"/>
                <a:ea typeface="Calibri"/>
                <a:cs typeface="Calibri"/>
                <a:sym typeface="Calibri"/>
              </a:rPr>
              <a:t> </a:t>
            </a:r>
            <a:r>
              <a:rPr lang="hi" sz="4000" b="1" i="0" dirty="0">
                <a:solidFill>
                  <a:srgbClr val="FF0000"/>
                </a:solidFill>
                <a:latin typeface="Open Sans" panose="020B0606030504020204"/>
                <a:sym typeface="Arial"/>
              </a:rPr>
              <a:t>परिचय</a:t>
            </a:r>
            <a:endParaRPr lang="en-US" dirty="0">
              <a:solidFill>
                <a:srgbClr val="FF0000"/>
              </a:solidFill>
              <a:latin typeface="Open Sans" panose="020B0606030504020204"/>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p:nvPr/>
        </p:nvSpPr>
        <p:spPr>
          <a:xfrm>
            <a:off x="3105509" y="962739"/>
            <a:ext cx="8817650" cy="6186269"/>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उप-टीम कमांडरों और टीम के सदस्यों को उनके संचालन क्षेत्र से परिचित कराने के लिए उन्हें संक्षिप्त जानकारी देंगे। वह उन्हें सुरक्षा निर्देशों, स्थानीय रीति-रिवाजों और संस्कृति के बारे में भी जानकारी देंगे।</a:t>
            </a:r>
            <a:endParaRPr lang="en-IN"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just" rtl="0">
              <a:lnSpc>
                <a:spcPct val="100000"/>
              </a:lnSpc>
              <a:spcBef>
                <a:spcPts val="0"/>
              </a:spcBef>
              <a:spcAft>
                <a:spcPts val="0"/>
              </a:spcAft>
              <a:buClr>
                <a:schemeClr val="dk1"/>
              </a:buClr>
              <a:buSzPts val="3200"/>
              <a:buFont typeface="Noto Sans Symbols"/>
              <a:buChar char="▪"/>
            </a:pP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मूल्यांकन और प्रारंभिक ब्रीफिंग के बाद, वह अपने सभी खोज और बचाव टीईए, पीड़ित का पता लगाने वाले उपकरणों आदि के साथ बचाव अभियान शुरू करेंगे। खोज और बचाव अभियान INSARAG दिशानिर्देशों के अनुसार संचालित किया जाएगा।</a:t>
            </a:r>
            <a:endParaRPr lang="en-IN"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R="0" lvl="0" algn="just" rtl="0">
              <a:lnSpc>
                <a:spcPct val="100000"/>
              </a:lnSpc>
              <a:spcBef>
                <a:spcPts val="0"/>
              </a:spcBef>
              <a:spcAft>
                <a:spcPts val="0"/>
              </a:spcAft>
              <a:buClr>
                <a:schemeClr val="dk1"/>
              </a:buClr>
              <a:buSzPts val="3200"/>
            </a:pP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यूनिट मुख्यालय, मुख्यालय एनडीआरएफ, एसईओसी और डीईओसी के साथ एचएफ/वीएचएफ/क्यूडीए/सैट फोन जैसे कुशल और बहुविध संचार साधनों को सुनिश्चित करना।</a:t>
            </a:r>
            <a:endParaRPr sz="28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1" y="97551"/>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06BA5F52-E351-E740-E7C8-A8D128BEBD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7B2FAEE-4E2A-A015-0C49-8D63555C7302}"/>
              </a:ext>
            </a:extLst>
          </p:cNvPr>
          <p:cNvSpPr txBox="1"/>
          <p:nvPr/>
        </p:nvSpPr>
        <p:spPr>
          <a:xfrm>
            <a:off x="268841" y="1046662"/>
            <a:ext cx="2683909" cy="1754326"/>
          </a:xfrm>
          <a:prstGeom prst="rect">
            <a:avLst/>
          </a:prstGeom>
          <a:noFill/>
        </p:spPr>
        <p:txBody>
          <a:bodyPr wrap="square" rtlCol="0">
            <a:spAutoFit/>
          </a:bodyPr>
          <a:lstStyle/>
          <a:p>
            <a:pPr algn="ctr"/>
            <a:r>
              <a:rPr lang="hi" sz="3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टीम कमांडर की भूमिका और कार्य</a:t>
            </a:r>
            <a:endParaRPr lang="en-IN" sz="3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7"/>
          <p:cNvSpPr txBox="1"/>
          <p:nvPr/>
        </p:nvSpPr>
        <p:spPr>
          <a:xfrm>
            <a:off x="4133742" y="1592432"/>
            <a:ext cx="7560442" cy="4893607"/>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सुनिश्चित करें कि सभी बिजली और गैस कनेक्शन काट दिए गए हैं और इमारत में प्रवेश सुरक्षित है।</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बचाव अभियान के दौरान बेहतर समन्वय के लिए क्षेत्र में कार्यरत अन्य एजेंसियों के साथ संपर्क बनाए रखें</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ऑपरेशन की भौतिक निगरानी करें और परिणामों को रिकॉर्ड करें</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सीएसएसआर ऑप्स से संबंधित सभी प्रगति के साथ यूनिट के नियंत्रण कक्ष के साथ निर्बाध संचार बनाए रखता है।</a:t>
            </a:r>
            <a:endParaRPr sz="28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3071AB66-08E8-FCF5-2588-400AB1CEFF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A267443-4F82-2C5D-248D-AD7B65F0F1E1}"/>
              </a:ext>
            </a:extLst>
          </p:cNvPr>
          <p:cNvSpPr txBox="1"/>
          <p:nvPr/>
        </p:nvSpPr>
        <p:spPr>
          <a:xfrm>
            <a:off x="438419" y="1592432"/>
            <a:ext cx="3488289" cy="1938992"/>
          </a:xfrm>
          <a:prstGeom prst="rect">
            <a:avLst/>
          </a:prstGeom>
          <a:noFill/>
        </p:spPr>
        <p:txBody>
          <a:bodyPr wrap="square" rtlCol="0">
            <a:spAutoFit/>
          </a:bodyPr>
          <a:lstStyle/>
          <a:p>
            <a:r>
              <a:rPr lang="hi"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टीम कमांडर की भूमिका और कार्य</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8"/>
          <p:cNvSpPr txBox="1"/>
          <p:nvPr/>
        </p:nvSpPr>
        <p:spPr>
          <a:xfrm>
            <a:off x="3943349" y="1272581"/>
            <a:ext cx="7961103" cy="4893607"/>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ऑपरेशन की प्रगति के बारे में घटना कमांडर को संक्षिप्त जानकारी दें और ऑपरेशन की आगे की योजना पर चर्चा करें।</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बाकी, एडम अपनी टीम की व्यवस्था सुनिश्चित करें।</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बेहतर नियंत्रण के लिए यह सुनिश्चित करें कि सभी उप-टीमें टीम कमांडर के संपर्क में रहें।</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यह सुनिश्चित करना कि बचावकर्मी किसी भी क्षतिग्रस्त इमारत में तब तक प्रवेश न करें जब तक कि उसकी उचित जांच न कर ली गई हो और सुरक्षा अधिकारी द्वारा उसे “जाने योग्य” घोषित न कर दिया गया हो।</a:t>
            </a:r>
            <a:endParaRPr sz="28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2F5172B-7727-3CA5-607C-D72F2F1225F0}"/>
              </a:ext>
            </a:extLst>
          </p:cNvPr>
          <p:cNvSpPr txBox="1"/>
          <p:nvPr/>
        </p:nvSpPr>
        <p:spPr>
          <a:xfrm>
            <a:off x="228600" y="1272581"/>
            <a:ext cx="3714750" cy="1323439"/>
          </a:xfrm>
          <a:prstGeom prst="rect">
            <a:avLst/>
          </a:prstGeom>
          <a:noFill/>
        </p:spPr>
        <p:txBody>
          <a:bodyPr wrap="square" rtlCol="0">
            <a:spAutoFit/>
          </a:bodyPr>
          <a:lstStyle/>
          <a:p>
            <a:r>
              <a:rPr lang="hi"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टीम कमांडर की भूमिका और कार्य</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14">
            <a:extLst>
              <a:ext uri="{FF2B5EF4-FFF2-40B4-BE49-F238E27FC236}">
                <a16:creationId xmlns:a16="http://schemas.microsoft.com/office/drawing/2014/main" id="{A17E491F-955E-3327-D27C-BDCA25799E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9"/>
          <p:cNvSpPr txBox="1"/>
          <p:nvPr/>
        </p:nvSpPr>
        <p:spPr>
          <a:xfrm>
            <a:off x="3605841" y="1017588"/>
            <a:ext cx="7735547" cy="501671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यह सुनिश्चित किया जाना चाहिए कि बचाव अभियान नागरिक प्राधिकारी या उनके द्वारा नियुक्त प्रतिनिधि की उपस्थिति में संचालित किया जाए ताकि किसी भी कानूनी जटिलता से बचा जा सके।</a:t>
            </a:r>
            <a:endParaRPr sz="32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100000"/>
              </a:lnSpc>
              <a:spcBef>
                <a:spcPts val="0"/>
              </a:spcBef>
              <a:spcAft>
                <a:spcPts val="0"/>
              </a:spcAft>
              <a:buClr>
                <a:schemeClr val="dk1"/>
              </a:buClr>
              <a:buSzPts val="3200"/>
              <a:buFont typeface="Arial"/>
              <a:buNone/>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endParaRPr sz="32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परिचालन गतिविधियों की अच्छी गुणवत्ता वाली तस्वीरें और वीडियो सुनिश्चित करना तथा उन्हें नियमित अंतराल पर यूनिट नियंत्रण कक्ष को भेजना।</a:t>
            </a:r>
            <a:endParaRPr sz="3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70ED446-4918-8290-56E0-67ED68870709}"/>
              </a:ext>
            </a:extLst>
          </p:cNvPr>
          <p:cNvSpPr txBox="1"/>
          <p:nvPr/>
        </p:nvSpPr>
        <p:spPr>
          <a:xfrm>
            <a:off x="642140" y="1042879"/>
            <a:ext cx="2617522" cy="2554545"/>
          </a:xfrm>
          <a:prstGeom prst="rect">
            <a:avLst/>
          </a:prstGeom>
          <a:noFill/>
        </p:spPr>
        <p:txBody>
          <a:bodyPr wrap="square" rtlCol="0">
            <a:spAutoFit/>
          </a:bodyPr>
          <a:lstStyle/>
          <a:p>
            <a:r>
              <a:rPr lang="hi"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टीम कमांडर की भूमिका और कार्य</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14">
            <a:extLst>
              <a:ext uri="{FF2B5EF4-FFF2-40B4-BE49-F238E27FC236}">
                <a16:creationId xmlns:a16="http://schemas.microsoft.com/office/drawing/2014/main" id="{ACC66E22-F736-9D21-ECA9-887D52AED9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txBox="1"/>
          <p:nvPr/>
        </p:nvSpPr>
        <p:spPr>
          <a:xfrm>
            <a:off x="3339936" y="584994"/>
            <a:ext cx="7957567" cy="62478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Calibri"/>
              <a:buNone/>
            </a:pPr>
            <a:endParaRPr sz="3200" b="0" i="0" u="none" dirty="0">
              <a:solidFill>
                <a:schemeClr val="dk1"/>
              </a:solidFill>
              <a:latin typeface="Arial"/>
              <a:ea typeface="Arial"/>
              <a:cs typeface="Arial"/>
              <a:sym typeface="Arial"/>
            </a:endParaRPr>
          </a:p>
          <a:p>
            <a:pPr marL="0" marR="0" lvl="0" indent="-203200" algn="just" rtl="0">
              <a:lnSpc>
                <a:spcPct val="15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टीम कमांडर अनावश्यक रूप से इलेक्ट्रॉनिक एवं प्रिंट मीडिया से नहीं जुड़ेगा तथा ऑपरेशन के दौरान उसके द्वारा कोई अस्पष्ट या पक्षपातपूर्ण बयान नहीं दिया जाएगा।</a:t>
            </a:r>
            <a:endParaRPr sz="28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50000"/>
              </a:lnSpc>
              <a:spcBef>
                <a:spcPts val="0"/>
              </a:spcBef>
              <a:spcAft>
                <a:spcPts val="0"/>
              </a:spcAft>
              <a:buClr>
                <a:schemeClr val="dk1"/>
              </a:buClr>
              <a:buSzPts val="3200"/>
              <a:buFont typeface="Noto Sans Symbols"/>
              <a:buNone/>
            </a:pPr>
            <a:endParaRPr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203200" algn="just" rtl="0">
              <a:lnSpc>
                <a:spcPct val="15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यदि आरओ/आईसी घटना स्थल पर मौजूद नहीं है, तो टीम कमांडर मीडिया से संवाद कर सकता है, लेकिन वह स्वयं को केवल अपनी टीम की परिचालन गतिविधियों तक ही सीमित रखेगा।</a:t>
            </a:r>
            <a:endParaRPr sz="28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8AFEE9D-7E12-1B25-51F3-F43F6ED4913D}"/>
              </a:ext>
            </a:extLst>
          </p:cNvPr>
          <p:cNvSpPr txBox="1"/>
          <p:nvPr/>
        </p:nvSpPr>
        <p:spPr>
          <a:xfrm>
            <a:off x="228600" y="1174137"/>
            <a:ext cx="2894162" cy="1938992"/>
          </a:xfrm>
          <a:prstGeom prst="rect">
            <a:avLst/>
          </a:prstGeom>
          <a:noFill/>
        </p:spPr>
        <p:txBody>
          <a:bodyPr wrap="square" rtlCol="0">
            <a:spAutoFit/>
          </a:bodyPr>
          <a:lstStyle/>
          <a:p>
            <a:r>
              <a:rPr lang="hi"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टीम कमांडर की भूमिका और कार्य</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14">
            <a:extLst>
              <a:ext uri="{FF2B5EF4-FFF2-40B4-BE49-F238E27FC236}">
                <a16:creationId xmlns:a16="http://schemas.microsoft.com/office/drawing/2014/main" id="{59CEB3A5-998B-70D5-D886-2260BA353C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1"/>
          <p:cNvSpPr txBox="1"/>
          <p:nvPr/>
        </p:nvSpPr>
        <p:spPr>
          <a:xfrm>
            <a:off x="3562351" y="1220714"/>
            <a:ext cx="7636129" cy="51398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Calibri"/>
              <a:buNone/>
            </a:pPr>
            <a:endParaRPr sz="3200" b="0" i="0" u="none" dirty="0">
              <a:solidFill>
                <a:schemeClr val="dk1"/>
              </a:solidFill>
              <a:latin typeface="Arial"/>
              <a:ea typeface="Arial"/>
              <a:cs typeface="Arial"/>
              <a:sym typeface="Arial"/>
            </a:endParaRPr>
          </a:p>
          <a:p>
            <a:pPr marL="0" marR="0" lvl="0" indent="0" algn="just" rtl="0">
              <a:lnSpc>
                <a:spcPct val="100000"/>
              </a:lnSpc>
              <a:spcBef>
                <a:spcPts val="1600"/>
              </a:spcBef>
              <a:spcAft>
                <a:spcPts val="0"/>
              </a:spcAft>
              <a:buClr>
                <a:schemeClr val="dk1"/>
              </a:buClr>
              <a:buSzPts val="3200"/>
              <a:buFont typeface="Arial"/>
              <a:buNone/>
            </a:pPr>
            <a:r>
              <a:rPr lang="hi" sz="3200" b="0" i="0" u="none" dirty="0">
                <a:solidFill>
                  <a:schemeClr val="dk1"/>
                </a:solidFill>
                <a:latin typeface="Arial"/>
                <a:ea typeface="Arial"/>
                <a:cs typeface="Arial"/>
                <a:sym typeface="Arial"/>
              </a:rPr>
              <a:t>वह टीम कमांडर की सहायता करेंगे और निम्नलिखित सुनिश्चित करेंगे:-</a:t>
            </a:r>
            <a:endParaRPr sz="3200" dirty="0"/>
          </a:p>
          <a:p>
            <a:pPr marL="0" marR="0" lvl="0" indent="-203200" algn="just" rtl="0">
              <a:lnSpc>
                <a:spcPct val="100000"/>
              </a:lnSpc>
              <a:spcBef>
                <a:spcPts val="1600"/>
              </a:spcBef>
              <a:spcAft>
                <a:spcPts val="0"/>
              </a:spcAft>
              <a:buClr>
                <a:schemeClr val="dk1"/>
              </a:buClr>
              <a:buSzPts val="3200"/>
              <a:buFont typeface="Noto Sans Symbols"/>
              <a:buChar char="▪"/>
            </a:pPr>
            <a:r>
              <a:rPr lang="hi" sz="3200" b="0" i="0" u="none" dirty="0">
                <a:solidFill>
                  <a:schemeClr val="dk1"/>
                </a:solidFill>
                <a:latin typeface="Arial"/>
                <a:ea typeface="Arial"/>
                <a:cs typeface="Arial"/>
                <a:sym typeface="Arial"/>
              </a:rPr>
              <a:t>सुरक्षित स्थान पर टीम के पहुंचने पर टीम द्वारा किए गए ऑपरेशन की निगरानी करें।</a:t>
            </a:r>
            <a:endParaRPr sz="3200" dirty="0"/>
          </a:p>
          <a:p>
            <a:pPr marL="0" marR="0" lvl="0" indent="-203200" algn="just" rtl="0">
              <a:lnSpc>
                <a:spcPct val="100000"/>
              </a:lnSpc>
              <a:spcBef>
                <a:spcPts val="1600"/>
              </a:spcBef>
              <a:spcAft>
                <a:spcPts val="0"/>
              </a:spcAft>
              <a:buClr>
                <a:schemeClr val="dk1"/>
              </a:buClr>
              <a:buSzPts val="3200"/>
              <a:buFont typeface="Noto Sans Symbols"/>
              <a:buChar char="▪"/>
            </a:pPr>
            <a:r>
              <a:rPr lang="hi" sz="3200" b="0" i="0" u="none" dirty="0">
                <a:solidFill>
                  <a:schemeClr val="dk1"/>
                </a:solidFill>
                <a:latin typeface="Arial"/>
                <a:ea typeface="Arial"/>
                <a:cs typeface="Arial"/>
                <a:sym typeface="Arial"/>
              </a:rPr>
              <a:t>सुनिश्चित करें कि सभी बचाव कार्य योजनाबद्ध तरीके से चलाए जाएं, जैसा कि चर्चा की गई है।</a:t>
            </a:r>
            <a:endParaRPr sz="3200" dirty="0"/>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156964" y="97291"/>
            <a:ext cx="1207113" cy="865707"/>
          </a:xfrm>
          <a:prstGeom prst="rect">
            <a:avLst/>
          </a:prstGeom>
        </p:spPr>
      </p:pic>
      <p:pic>
        <p:nvPicPr>
          <p:cNvPr id="3" name="Picture 14">
            <a:extLst>
              <a:ext uri="{FF2B5EF4-FFF2-40B4-BE49-F238E27FC236}">
                <a16:creationId xmlns:a16="http://schemas.microsoft.com/office/drawing/2014/main" id="{3CB9ACC8-5B42-5155-FF58-C5E2C798C8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870638D-7164-15D0-3B32-D585C93E836F}"/>
              </a:ext>
            </a:extLst>
          </p:cNvPr>
          <p:cNvSpPr txBox="1"/>
          <p:nvPr/>
        </p:nvSpPr>
        <p:spPr>
          <a:xfrm>
            <a:off x="176015" y="2042136"/>
            <a:ext cx="2756966" cy="1938992"/>
          </a:xfrm>
          <a:prstGeom prst="rect">
            <a:avLst/>
          </a:prstGeom>
          <a:noFill/>
        </p:spPr>
        <p:txBody>
          <a:bodyPr wrap="square" rtlCol="0">
            <a:spAutoFit/>
          </a:bodyPr>
          <a:lstStyle/>
          <a:p>
            <a:r>
              <a:rPr lang="hi"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टीम 2IC की भूमिका और कार्य</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2"/>
          <p:cNvSpPr txBox="1"/>
          <p:nvPr/>
        </p:nvSpPr>
        <p:spPr>
          <a:xfrm>
            <a:off x="3761117" y="876916"/>
            <a:ext cx="6838940" cy="69044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r>
              <a:rPr lang="hi" sz="3200" b="0" i="0" u="none" dirty="0">
                <a:solidFill>
                  <a:schemeClr val="dk1"/>
                </a:solidFill>
                <a:latin typeface="Arial"/>
                <a:ea typeface="Arial"/>
                <a:cs typeface="Arial"/>
                <a:sym typeface="Arial"/>
              </a:rPr>
              <a:t> </a:t>
            </a:r>
            <a:endParaRPr dirty="0"/>
          </a:p>
          <a:p>
            <a:pPr marL="0" marR="0" lvl="0" indent="-203200" algn="just" rtl="0">
              <a:lnSpc>
                <a:spcPct val="150000"/>
              </a:lnSpc>
              <a:spcBef>
                <a:spcPts val="1600"/>
              </a:spcBef>
              <a:spcAft>
                <a:spcPts val="0"/>
              </a:spcAft>
              <a:buClr>
                <a:schemeClr val="dk1"/>
              </a:buClr>
              <a:buSzPts val="3200"/>
              <a:buFont typeface="Noto Sans Symbols"/>
              <a:buChar char="▪"/>
            </a:pPr>
            <a:r>
              <a:rPr lang="hi" sz="2800" i="0" u="none" dirty="0">
                <a:solidFill>
                  <a:schemeClr val="dk1"/>
                </a:solidFill>
                <a:sym typeface="Arial"/>
              </a:rPr>
              <a:t>बचावकर्मियों के लिए उचित आराम और राहत </a:t>
            </a:r>
            <a:r>
              <a:rPr lang="en-IN" sz="2800" i="0" u="none" dirty="0">
                <a:solidFill>
                  <a:schemeClr val="dk1"/>
                </a:solidFill>
                <a:sym typeface="Arial"/>
              </a:rPr>
              <a:t>     </a:t>
            </a:r>
            <a:r>
              <a:rPr lang="hi" sz="2800" i="0" u="none" dirty="0">
                <a:solidFill>
                  <a:schemeClr val="dk1"/>
                </a:solidFill>
                <a:sym typeface="Arial"/>
              </a:rPr>
              <a:t>सुनिश्चित करें।</a:t>
            </a:r>
            <a:endParaRPr sz="2800" dirty="0"/>
          </a:p>
          <a:p>
            <a:pPr marL="0" marR="0" lvl="0" indent="-203200" algn="just" rtl="0">
              <a:lnSpc>
                <a:spcPct val="150000"/>
              </a:lnSpc>
              <a:spcBef>
                <a:spcPts val="1600"/>
              </a:spcBef>
              <a:spcAft>
                <a:spcPts val="0"/>
              </a:spcAft>
              <a:buClr>
                <a:schemeClr val="dk1"/>
              </a:buClr>
              <a:buSzPts val="3200"/>
              <a:buFont typeface="Noto Sans Symbols"/>
              <a:buChar char="▪"/>
            </a:pPr>
            <a:r>
              <a:rPr lang="hi" sz="2800" i="0" u="none" dirty="0">
                <a:solidFill>
                  <a:schemeClr val="dk1"/>
                </a:solidFill>
                <a:sym typeface="Arial"/>
              </a:rPr>
              <a:t>कार्य स्थल पर पर्याप्त प्रकाश व्यवस्था सुनिश्चित करें।</a:t>
            </a:r>
            <a:endParaRPr sz="2800" dirty="0"/>
          </a:p>
          <a:p>
            <a:pPr indent="-203200" algn="just">
              <a:lnSpc>
                <a:spcPct val="150000"/>
              </a:lnSpc>
              <a:spcBef>
                <a:spcPts val="1600"/>
              </a:spcBef>
              <a:buClr>
                <a:schemeClr val="dk1"/>
              </a:buClr>
              <a:buSzPts val="3200"/>
              <a:buFont typeface="Noto Sans Symbols"/>
              <a:buChar char="▪"/>
            </a:pPr>
            <a:r>
              <a:rPr lang="hi" sz="2800" i="0" u="none" dirty="0">
                <a:solidFill>
                  <a:schemeClr val="dk1"/>
                </a:solidFill>
                <a:sym typeface="Arial"/>
              </a:rPr>
              <a:t>टीम 2IC उनकी अनुपस्थिति में टीम कमांडर के कर्तव्यों का निर्वहन </a:t>
            </a:r>
            <a:r>
              <a:rPr lang="hi-IN" sz="2800" dirty="0"/>
              <a:t>करेगा</a:t>
            </a:r>
            <a:r>
              <a:rPr lang="hi" sz="2800" dirty="0">
                <a:solidFill>
                  <a:schemeClr val="dk1"/>
                </a:solidFill>
              </a:rPr>
              <a:t>।</a:t>
            </a:r>
            <a:endParaRPr lang="hi" sz="2800" dirty="0"/>
          </a:p>
          <a:p>
            <a:pPr indent="-203200" algn="just">
              <a:spcBef>
                <a:spcPts val="1600"/>
              </a:spcBef>
              <a:buClr>
                <a:schemeClr val="dk1"/>
              </a:buClr>
              <a:buSzPts val="3200"/>
              <a:buFont typeface="Noto Sans Symbols"/>
              <a:buChar char="▪"/>
            </a:pPr>
            <a:endParaRPr lang="hi" sz="2800" dirty="0"/>
          </a:p>
          <a:p>
            <a:pPr marL="0" marR="0" lvl="0" indent="-203200" algn="just" rtl="0">
              <a:lnSpc>
                <a:spcPct val="100000"/>
              </a:lnSpc>
              <a:spcBef>
                <a:spcPts val="1600"/>
              </a:spcBef>
              <a:spcAft>
                <a:spcPts val="0"/>
              </a:spcAft>
              <a:buClr>
                <a:schemeClr val="dk1"/>
              </a:buClr>
              <a:buSzPts val="3200"/>
              <a:buFont typeface="Noto Sans Symbols"/>
              <a:buChar char="▪"/>
            </a:pPr>
            <a:endParaRPr sz="3200" b="1" i="0" u="none" dirty="0">
              <a:solidFill>
                <a:srgbClr val="0000CC"/>
              </a:solidFill>
              <a:latin typeface="Arial"/>
              <a:ea typeface="Arial"/>
              <a:cs typeface="Arial"/>
              <a:sym typeface="Arial"/>
            </a:endParaRPr>
          </a:p>
          <a:p>
            <a:pPr marL="0" marR="0" lvl="0" indent="0" algn="l" rtl="0">
              <a:lnSpc>
                <a:spcPct val="100000"/>
              </a:lnSpc>
              <a:spcBef>
                <a:spcPts val="0"/>
              </a:spcBef>
              <a:spcAft>
                <a:spcPts val="0"/>
              </a:spcAft>
              <a:buNone/>
            </a:pPr>
            <a:endParaRPr sz="3200" b="1" i="0" u="none" dirty="0">
              <a:solidFill>
                <a:srgbClr val="0000CC"/>
              </a:solidFill>
              <a:latin typeface="Arial"/>
              <a:ea typeface="Arial"/>
              <a:cs typeface="Arial"/>
              <a:sym typeface="Arial"/>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9E7041D-5DAC-21DD-23C8-BAAA46640AA1}"/>
              </a:ext>
            </a:extLst>
          </p:cNvPr>
          <p:cNvSpPr txBox="1"/>
          <p:nvPr/>
        </p:nvSpPr>
        <p:spPr>
          <a:xfrm>
            <a:off x="666741" y="1683516"/>
            <a:ext cx="2783777" cy="1938992"/>
          </a:xfrm>
          <a:prstGeom prst="rect">
            <a:avLst/>
          </a:prstGeom>
          <a:noFill/>
        </p:spPr>
        <p:txBody>
          <a:bodyPr wrap="square" rtlCol="0">
            <a:spAutoFit/>
          </a:bodyPr>
          <a:lstStyle/>
          <a:p>
            <a:r>
              <a:rPr lang="hi"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टीम 2IC की भूमिका और कार्य</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14">
            <a:extLst>
              <a:ext uri="{FF2B5EF4-FFF2-40B4-BE49-F238E27FC236}">
                <a16:creationId xmlns:a16="http://schemas.microsoft.com/office/drawing/2014/main" id="{B201D16F-A930-D49E-D197-10E785D215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3"/>
          <p:cNvSpPr txBox="1"/>
          <p:nvPr/>
        </p:nvSpPr>
        <p:spPr>
          <a:xfrm>
            <a:off x="228600" y="1612848"/>
            <a:ext cx="3386313" cy="1754286"/>
          </a:xfrm>
          <a:prstGeom prst="rect">
            <a:avLst/>
          </a:prstGeom>
          <a:noFill/>
          <a:ln>
            <a:solidFill>
              <a:schemeClr val="accent1"/>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36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सुरक्षा अधिकारी की भूमिका और कार्य</a:t>
            </a:r>
            <a:endPar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6" name="Google Shape;286;p43"/>
          <p:cNvSpPr txBox="1"/>
          <p:nvPr/>
        </p:nvSpPr>
        <p:spPr>
          <a:xfrm>
            <a:off x="3872350" y="1510030"/>
            <a:ext cx="7677510" cy="4524275"/>
          </a:xfrm>
          <a:prstGeom prst="rect">
            <a:avLst/>
          </a:prstGeom>
          <a:noFill/>
          <a:ln>
            <a:noFill/>
          </a:ln>
        </p:spPr>
        <p:txBody>
          <a:bodyPr spcFirstLastPara="1" wrap="square" lIns="91425" tIns="45700" rIns="91425" bIns="45700" anchor="t" anchorCtr="0">
            <a:spAutoFit/>
          </a:bodyPr>
          <a:lstStyle/>
          <a:p>
            <a:pPr marL="457200" lvl="0" indent="-457200" algn="just">
              <a:lnSpc>
                <a:spcPct val="150000"/>
              </a:lnSpc>
              <a:buClr>
                <a:schemeClr val="dk1"/>
              </a:buClr>
              <a:buSzPts val="3200"/>
              <a:buFont typeface="Noto Sans Symbols"/>
              <a:buChar char="▪"/>
            </a:pPr>
            <a:r>
              <a:rPr lang="hi-IN" sz="2400" dirty="0">
                <a:solidFill>
                  <a:schemeClr val="dk1"/>
                </a:solidFill>
                <a:latin typeface="Open Sans" panose="020B0606030504020204" pitchFamily="34" charset="0"/>
                <a:ea typeface="Open Sans" panose="020B0606030504020204" pitchFamily="34" charset="0"/>
                <a:cs typeface="Open Sans" panose="020B0606030504020204" pitchFamily="34" charset="0"/>
              </a:rPr>
              <a:t>टीईए की परिचालन योग्यता (योग्यता), शोरिंग सामग्री और उपकरणों की लोडिंग के लिए ज़िम्मेदार।</a:t>
            </a:r>
            <a:endParaRPr lang="en-IN"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457200" lvl="0" indent="-457200" algn="just">
              <a:lnSpc>
                <a:spcPct val="150000"/>
              </a:lnSpc>
              <a:buClr>
                <a:schemeClr val="dk1"/>
              </a:buClr>
              <a:buSzPts val="3200"/>
              <a:buFont typeface="Noto Sans Symbols"/>
              <a:buChar char="▪"/>
            </a:pPr>
            <a:r>
              <a:rPr lang="hi-IN" sz="2400" dirty="0">
                <a:solidFill>
                  <a:schemeClr val="dk1"/>
                </a:solidFill>
                <a:latin typeface="Open Sans" panose="020B0606030504020204" pitchFamily="34" charset="0"/>
                <a:ea typeface="Open Sans" panose="020B0606030504020204" pitchFamily="34" charset="0"/>
                <a:cs typeface="Open Sans" panose="020B0606030504020204" pitchFamily="34" charset="0"/>
              </a:rPr>
              <a:t>संरचनात्मक ट्राइएज करने और आवश्यकतानुसार ढही हुई संरचना के व्यवहार के संबंध में अपनी तकनीकी विशेषज्ञता प्रदान करने के लिए ज़िम्मेदार।</a:t>
            </a:r>
            <a:endParaRPr lang="en-IN"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457200" lvl="0" indent="-457200" algn="just">
              <a:lnSpc>
                <a:spcPct val="150000"/>
              </a:lnSpc>
              <a:buClr>
                <a:schemeClr val="dk1"/>
              </a:buClr>
              <a:buSzPts val="3200"/>
              <a:buFont typeface="Noto Sans Symbols"/>
              <a:buChar char="▪"/>
            </a:pPr>
            <a:r>
              <a:rPr lang="hi-IN" sz="2400" dirty="0">
                <a:solidFill>
                  <a:schemeClr val="dk1"/>
                </a:solidFill>
                <a:latin typeface="Open Sans" panose="020B0606030504020204" pitchFamily="34" charset="0"/>
                <a:ea typeface="Open Sans" panose="020B0606030504020204" pitchFamily="34" charset="0"/>
                <a:cs typeface="Open Sans" panose="020B0606030504020204" pitchFamily="34" charset="0"/>
              </a:rPr>
              <a:t>प्रवेश और निकासी के लिए प्रवेश और निकास मार्ग चिह्नित करें।</a:t>
            </a:r>
            <a:endParaRPr lang="en-IN"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457200" lvl="0" indent="-457200" algn="just">
              <a:lnSpc>
                <a:spcPct val="150000"/>
              </a:lnSpc>
              <a:buClr>
                <a:schemeClr val="dk1"/>
              </a:buClr>
              <a:buSzPts val="3200"/>
              <a:buFont typeface="Noto Sans Symbols"/>
              <a:buChar char="▪"/>
            </a:pPr>
            <a:r>
              <a:rPr lang="hi-IN" sz="2400" dirty="0">
                <a:solidFill>
                  <a:schemeClr val="dk1"/>
                </a:solidFill>
                <a:latin typeface="Open Sans" panose="020B0606030504020204" pitchFamily="34" charset="0"/>
                <a:ea typeface="Open Sans" panose="020B0606030504020204" pitchFamily="34" charset="0"/>
                <a:cs typeface="Open Sans" panose="020B0606030504020204" pitchFamily="34" charset="0"/>
              </a:rPr>
              <a:t>सुनिश्चित करें कि कार्य योजना और ब्रीफिंग में सुरक्षा संबंधी विचार शामिल हों।</a:t>
            </a:r>
            <a:endParaRPr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380C48E5-2BA1-9B1E-B32E-8D5AD95E6B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44"/>
          <p:cNvSpPr txBox="1"/>
          <p:nvPr/>
        </p:nvSpPr>
        <p:spPr>
          <a:xfrm>
            <a:off x="3386666" y="1288034"/>
            <a:ext cx="7899876" cy="5734863"/>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सुरक्षा अधिकारी सुस्थापित चेतावनी प्रणाली और निकासी योजना के बारे में जानकारी देंगे। वह यह भी सुनिश्चित करेंगे कि किसी भी आपात स्थिति में ज़मीन पर इसकी उचित जानकारी दी जाए और उसका क्रियान्वयन किया जाए।</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सुरक्षा अधिकारी सीएसएसआर परिचालन शुरू होने से पहले लाउडस्पीकर का उपयोग करके फील्ड सिग्नल, सीटी सिग्नल या किसी अन्य सिग्नल के बारे में जानकारी देंगे।</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सुनिश्चित करें कि टीम साइट पर उचित पीपीई के साथ काम कर रही है।</a:t>
            </a:r>
            <a:endParaRPr sz="28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285;p43">
            <a:extLst>
              <a:ext uri="{FF2B5EF4-FFF2-40B4-BE49-F238E27FC236}">
                <a16:creationId xmlns:a16="http://schemas.microsoft.com/office/drawing/2014/main" id="{BBF77125-3666-5E00-BA2D-4BD37F6124CA}"/>
              </a:ext>
            </a:extLst>
          </p:cNvPr>
          <p:cNvSpPr txBox="1"/>
          <p:nvPr/>
        </p:nvSpPr>
        <p:spPr>
          <a:xfrm>
            <a:off x="228600" y="1288034"/>
            <a:ext cx="3158066" cy="2554505"/>
          </a:xfrm>
          <a:prstGeom prst="rect">
            <a:avLst/>
          </a:prstGeom>
          <a:noFill/>
          <a:ln>
            <a:solidFill>
              <a:schemeClr val="accent1"/>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40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सुरक्षा अधिकारी की भूमिका और कार्य</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14">
            <a:extLst>
              <a:ext uri="{FF2B5EF4-FFF2-40B4-BE49-F238E27FC236}">
                <a16:creationId xmlns:a16="http://schemas.microsoft.com/office/drawing/2014/main" id="{7B43D4DB-425E-C547-6427-BDFC814A6F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8" name="Google Shape;298;p45"/>
          <p:cNvSpPr txBox="1"/>
          <p:nvPr/>
        </p:nvSpPr>
        <p:spPr>
          <a:xfrm>
            <a:off x="3234267" y="1354060"/>
            <a:ext cx="8633822" cy="4996199"/>
          </a:xfrm>
          <a:prstGeom prst="rect">
            <a:avLst/>
          </a:prstGeom>
          <a:noFill/>
          <a:ln>
            <a:noFill/>
          </a:ln>
        </p:spPr>
        <p:txBody>
          <a:bodyPr spcFirstLastPara="1" wrap="square" lIns="91425" tIns="45700" rIns="91425" bIns="45700" anchor="t" anchorCtr="0">
            <a:spAutoFit/>
          </a:bodyPr>
          <a:lstStyle/>
          <a:p>
            <a:pPr marL="457200" lvl="0" indent="-457200" algn="just">
              <a:buClr>
                <a:schemeClr val="dk1"/>
              </a:buClr>
              <a:buSzPts val="3200"/>
              <a:buFont typeface="Noto Sans Symbols"/>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यह सुनिश्चित करें कि टीम के सदस्य अकेले और अलग-थलग होकर काम न करें। वह SAR के दौरान </a:t>
            </a:r>
            <a:r>
              <a:rPr lang="hi-IN" sz="3200" dirty="0"/>
              <a:t>बड्डी सिस्टम</a:t>
            </a:r>
            <a:r>
              <a:rPr lang="en-IN" sz="3200" dirty="0"/>
              <a:t> </a:t>
            </a: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सुनिश्चित करेंगे।</a:t>
            </a:r>
            <a:endParaRPr sz="32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सुनिश्चित करें कि जैव-चिकित्सा नियंत्रण उपायों का पालन किया जाए, जैसे कि शरीर की रिकवरी, रोगी की देखभाल, स्वच्छता एवं सफाई आदि।</a:t>
            </a:r>
            <a:endParaRPr sz="32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सुनिश्चित करें कि कार्य स्थल छोड़ने से पहले कार्मिकों और उपकरणों की संदूषण-मुक्ति प्रक्रियाओं का पालन किया जाए </a:t>
            </a:r>
            <a:r>
              <a:rPr lang="hi" sz="3600" b="0" i="0" u="none" dirty="0">
                <a:solidFill>
                  <a:schemeClr val="dk1"/>
                </a:solidFill>
                <a:latin typeface="Arial"/>
                <a:ea typeface="Arial"/>
                <a:cs typeface="Arial"/>
                <a:sym typeface="Arial"/>
              </a:rPr>
              <a:t>।</a:t>
            </a:r>
            <a:endParaRPr sz="16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25002" r="23999"/>
          <a:stretch>
            <a:fillRect/>
          </a:stretch>
        </p:blipFill>
        <p:spPr bwMode="auto">
          <a:xfrm>
            <a:off x="10739799" y="0"/>
            <a:ext cx="1646238" cy="106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B384B653-75DC-AE61-66DB-7D639797215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285;p43">
            <a:extLst>
              <a:ext uri="{FF2B5EF4-FFF2-40B4-BE49-F238E27FC236}">
                <a16:creationId xmlns:a16="http://schemas.microsoft.com/office/drawing/2014/main" id="{208A65F0-2250-E626-CC61-25335ABD8BF0}"/>
              </a:ext>
            </a:extLst>
          </p:cNvPr>
          <p:cNvSpPr txBox="1"/>
          <p:nvPr/>
        </p:nvSpPr>
        <p:spPr>
          <a:xfrm>
            <a:off x="440796" y="1548132"/>
            <a:ext cx="2793471" cy="2554505"/>
          </a:xfrm>
          <a:prstGeom prst="rect">
            <a:avLst/>
          </a:prstGeom>
          <a:noFill/>
          <a:ln>
            <a:solidFill>
              <a:schemeClr val="accent1"/>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सुरक्षा अधिकारी की भूमिका और कार्य</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p:nvPr/>
        </p:nvSpPr>
        <p:spPr>
          <a:xfrm>
            <a:off x="3334144" y="761045"/>
            <a:ext cx="7576512" cy="5940047"/>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IN" sz="3200" i="0" u="none" dirty="0">
                <a:solidFill>
                  <a:schemeClr val="dk1"/>
                </a:solidFill>
                <a:latin typeface="Open Sans" panose="020B0606030504020204"/>
                <a:sym typeface="Arial"/>
              </a:rPr>
              <a:t>सीएसएसआर सुरक्षित और प्रभावी खोज एवं बचाव अभियान चलाने के लिए एक ऑपरेशन है, जिसमें ढही हुई संरचना के सीमित स्थान/शून्य के अंदर फंसे पीड़ित का पता लगाने, उसे निकालने और स्थिर करने के लिए उन्नत तकनीकों के उपयोग के साथ-साथ व्यापक ज्ञान, कौशल और क्षमता की आवश्यकता होती है।</a:t>
            </a:r>
            <a:endParaRPr lang="hi-IN" sz="3200" dirty="0">
              <a:latin typeface="Open Sans" panose="020B0606030504020204"/>
            </a:endParaRPr>
          </a:p>
          <a:p>
            <a:pPr marL="457200" marR="0" lvl="0" indent="-254000" algn="just" rtl="0">
              <a:lnSpc>
                <a:spcPct val="100000"/>
              </a:lnSpc>
              <a:spcBef>
                <a:spcPts val="0"/>
              </a:spcBef>
              <a:spcAft>
                <a:spcPts val="0"/>
              </a:spcAft>
              <a:buClr>
                <a:schemeClr val="dk1"/>
              </a:buClr>
              <a:buSzPts val="3200"/>
              <a:buFont typeface="Noto Sans Symbols"/>
              <a:buNone/>
            </a:pPr>
            <a:endParaRPr lang="hi-IN" sz="3200" i="0" u="none" dirty="0">
              <a:solidFill>
                <a:schemeClr val="dk1"/>
              </a:solidFill>
              <a:latin typeface="Open Sans" panose="020B0606030504020204"/>
              <a:sym typeface="Arial"/>
            </a:endParaRPr>
          </a:p>
          <a:p>
            <a:pPr marL="457200" marR="0" lvl="0" indent="-457200" algn="just" rtl="0">
              <a:lnSpc>
                <a:spcPct val="100000"/>
              </a:lnSpc>
              <a:spcBef>
                <a:spcPts val="0"/>
              </a:spcBef>
              <a:spcAft>
                <a:spcPts val="0"/>
              </a:spcAft>
              <a:buClr>
                <a:schemeClr val="dk1"/>
              </a:buClr>
              <a:buSzPts val="3200"/>
              <a:buFont typeface="Noto Sans Symbols"/>
              <a:buChar char="▪"/>
            </a:pPr>
            <a:r>
              <a:rPr lang="hi-IN" sz="3200" i="0" u="none" dirty="0">
                <a:solidFill>
                  <a:schemeClr val="dk1"/>
                </a:solidFill>
                <a:latin typeface="Open Sans" panose="020B0606030504020204"/>
                <a:sym typeface="Arial"/>
              </a:rPr>
              <a:t>खोज एवं बचाव अभियान का अंतिम लक्ष्य फंसे</a:t>
            </a:r>
            <a:r>
              <a:rPr lang="hi-IN" sz="2800" i="0" u="none" dirty="0">
                <a:solidFill>
                  <a:schemeClr val="dk1"/>
                </a:solidFill>
                <a:latin typeface="Open Sans" panose="020B0606030504020204"/>
                <a:sym typeface="Arial"/>
              </a:rPr>
              <a:t> हुए पीड़ितों को कम से कम समय में बचाना है।</a:t>
            </a:r>
            <a:endParaRPr lang="hi-IN" sz="2800" dirty="0">
              <a:latin typeface="Open Sans" panose="020B0606030504020204"/>
            </a:endParaRPr>
          </a:p>
        </p:txBody>
      </p:sp>
      <p:sp>
        <p:nvSpPr>
          <p:cNvPr id="134" name="Google Shape;134;p19"/>
          <p:cNvSpPr txBox="1"/>
          <p:nvPr/>
        </p:nvSpPr>
        <p:spPr>
          <a:xfrm>
            <a:off x="920686" y="585256"/>
            <a:ext cx="1910438" cy="10398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Calibri"/>
              <a:buNone/>
            </a:pPr>
            <a:r>
              <a:rPr lang="hi" sz="6000" b="0" i="0" dirty="0">
                <a:solidFill>
                  <a:schemeClr val="dk1"/>
                </a:solidFill>
                <a:latin typeface="Calibri"/>
                <a:ea typeface="Calibri"/>
                <a:cs typeface="Calibri"/>
                <a:sym typeface="Calibri"/>
              </a:rPr>
              <a:t> </a:t>
            </a:r>
            <a:r>
              <a:rPr lang="hi" sz="4000" b="1" i="0" dirty="0">
                <a:solidFill>
                  <a:srgbClr val="FF0000"/>
                </a:solidFill>
                <a:latin typeface="Open Sans" panose="020B0606030504020204"/>
                <a:sym typeface="Arial"/>
              </a:rPr>
              <a:t>परिचय</a:t>
            </a:r>
            <a:endParaRPr lang="en-US" b="1" dirty="0">
              <a:solidFill>
                <a:srgbClr val="FF0000"/>
              </a:solidFill>
              <a:latin typeface="Open Sans" panose="020B0606030504020204"/>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3" y="488"/>
            <a:ext cx="88343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4" name="Google Shape;304;p46"/>
          <p:cNvSpPr txBox="1"/>
          <p:nvPr/>
        </p:nvSpPr>
        <p:spPr>
          <a:xfrm>
            <a:off x="3592525" y="1454120"/>
            <a:ext cx="8109735" cy="394975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Noto Sans Symbols"/>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सुनिश्चित करें कि ऑपरेशन के दौरान सभी टीम कर्मी संचार माध्यमों के संपर्क में रहें।</a:t>
            </a:r>
            <a:endParaRPr sz="32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100000"/>
              </a:lnSpc>
              <a:spcBef>
                <a:spcPts val="1600"/>
              </a:spcBef>
              <a:spcAft>
                <a:spcPts val="0"/>
              </a:spcAft>
              <a:buClr>
                <a:schemeClr val="dk1"/>
              </a:buClr>
              <a:buSzPts val="3200"/>
              <a:buFont typeface="Noto Sans Symbols"/>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सुरक्षा अधिकारी टीम के सदस्यों के आराम, रोटेशन और जलयोजन को सुनिश्चित करेंगे।</a:t>
            </a:r>
            <a:endParaRPr sz="32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100000"/>
              </a:lnSpc>
              <a:spcBef>
                <a:spcPts val="1600"/>
              </a:spcBef>
              <a:spcAft>
                <a:spcPts val="0"/>
              </a:spcAft>
              <a:buClr>
                <a:schemeClr val="dk1"/>
              </a:buClr>
              <a:buSzPts val="3200"/>
              <a:buFont typeface="Noto Sans Symbols"/>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वह अपनी स्थिति इस प्रकार बनाए रखता है कि ऑपरेशन के दौरान कार्य स्थल पर उपस्थित सभी कमांडरों को वह दिखाई दे।</a:t>
            </a:r>
            <a:endParaRPr sz="3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285;p43">
            <a:extLst>
              <a:ext uri="{FF2B5EF4-FFF2-40B4-BE49-F238E27FC236}">
                <a16:creationId xmlns:a16="http://schemas.microsoft.com/office/drawing/2014/main" id="{953C1D7A-00FC-4D19-FB8C-4EA788F2AFFB}"/>
              </a:ext>
            </a:extLst>
          </p:cNvPr>
          <p:cNvSpPr txBox="1"/>
          <p:nvPr/>
        </p:nvSpPr>
        <p:spPr>
          <a:xfrm>
            <a:off x="393594" y="1664524"/>
            <a:ext cx="3198931" cy="2554505"/>
          </a:xfrm>
          <a:prstGeom prst="rect">
            <a:avLst/>
          </a:prstGeom>
          <a:noFill/>
          <a:ln>
            <a:solidFill>
              <a:schemeClr val="accent1"/>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सुरक्षा अधिकारी की भूमिका और कार्य</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14">
            <a:extLst>
              <a:ext uri="{FF2B5EF4-FFF2-40B4-BE49-F238E27FC236}">
                <a16:creationId xmlns:a16="http://schemas.microsoft.com/office/drawing/2014/main" id="{099CFAA4-BE78-0B86-BE53-1F54ED48BC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7"/>
          <p:cNvSpPr txBox="1"/>
          <p:nvPr/>
        </p:nvSpPr>
        <p:spPr>
          <a:xfrm>
            <a:off x="3958962" y="1616270"/>
            <a:ext cx="7505452" cy="3662501"/>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dirty="0">
                <a:solidFill>
                  <a:schemeClr val="dk1"/>
                </a:solidFill>
                <a:latin typeface="Arial"/>
                <a:ea typeface="Arial"/>
                <a:cs typeface="Arial"/>
                <a:sym typeface="Arial"/>
              </a:rPr>
              <a:t>टीम कमांडर और सुरक्षा अधिकारी के संपर्क में बने रहना।</a:t>
            </a:r>
            <a:endParaRPr sz="3200" dirty="0"/>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dirty="0">
                <a:solidFill>
                  <a:schemeClr val="dk1"/>
                </a:solidFill>
                <a:latin typeface="Arial"/>
                <a:ea typeface="Arial"/>
                <a:cs typeface="Arial"/>
                <a:sym typeface="Arial"/>
              </a:rPr>
              <a:t>टीम कमांडर से कार्य निर्देश प्राप्त करना।</a:t>
            </a:r>
            <a:endParaRPr sz="3200" dirty="0"/>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dirty="0">
                <a:solidFill>
                  <a:schemeClr val="dk1"/>
                </a:solidFill>
                <a:latin typeface="Arial"/>
                <a:ea typeface="Arial"/>
                <a:cs typeface="Arial"/>
                <a:sym typeface="Arial"/>
              </a:rPr>
              <a:t>बचावकर्मियों को कार्य सौंपना।</a:t>
            </a:r>
            <a:endParaRPr sz="3200" dirty="0"/>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dirty="0">
                <a:solidFill>
                  <a:schemeClr val="dk1"/>
                </a:solidFill>
                <a:latin typeface="Arial"/>
                <a:ea typeface="Arial"/>
                <a:cs typeface="Arial"/>
                <a:sym typeface="Arial"/>
              </a:rPr>
              <a:t>यह निर्णय लेना कि किस विशिष्ट टीईए का उपयोग किया जाना है।</a:t>
            </a:r>
            <a:endParaRPr sz="3200" dirty="0"/>
          </a:p>
        </p:txBody>
      </p:sp>
      <p:sp>
        <p:nvSpPr>
          <p:cNvPr id="310" name="Google Shape;310;p47"/>
          <p:cNvSpPr txBox="1"/>
          <p:nvPr/>
        </p:nvSpPr>
        <p:spPr>
          <a:xfrm>
            <a:off x="822614" y="1616270"/>
            <a:ext cx="3136348"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उप-टीम कमांडर की भूमिका और कार्य</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1CC0AA48-DD1D-49EF-A2A7-B7182948B3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8"/>
          <p:cNvSpPr txBox="1"/>
          <p:nvPr/>
        </p:nvSpPr>
        <p:spPr>
          <a:xfrm>
            <a:off x="3467819" y="1362644"/>
            <a:ext cx="7645080" cy="4647386"/>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dirty="0">
                <a:solidFill>
                  <a:schemeClr val="dk1"/>
                </a:solidFill>
                <a:latin typeface="Arial"/>
                <a:ea typeface="Arial"/>
                <a:cs typeface="Arial"/>
                <a:sym typeface="Arial"/>
              </a:rPr>
              <a:t>बचावकर्मियों और उपकरणों के कार्य रोटेशन की निगरानी करना।</a:t>
            </a:r>
            <a:endParaRPr sz="3200" dirty="0"/>
          </a:p>
          <a:p>
            <a:pPr marL="457200" lvl="0" indent="-457200" algn="just">
              <a:spcBef>
                <a:spcPts val="1600"/>
              </a:spcBef>
              <a:buClr>
                <a:schemeClr val="dk1"/>
              </a:buClr>
              <a:buSzPts val="3200"/>
              <a:buFont typeface="Noto Sans Symbols"/>
              <a:buChar char="▪"/>
            </a:pPr>
            <a:r>
              <a:rPr lang="hi" sz="3200" b="0" i="0" u="none" dirty="0">
                <a:solidFill>
                  <a:schemeClr val="dk1"/>
                </a:solidFill>
                <a:latin typeface="Arial"/>
                <a:ea typeface="Arial"/>
                <a:cs typeface="Arial"/>
                <a:sym typeface="Arial"/>
              </a:rPr>
              <a:t>प्रगति एवं पूर्ण किये गये कार्य पर </a:t>
            </a:r>
            <a:r>
              <a:rPr lang="hi-IN" sz="3200" dirty="0">
                <a:solidFill>
                  <a:schemeClr val="dk1"/>
                </a:solidFill>
              </a:rPr>
              <a:t>कमांड पोस्ट</a:t>
            </a:r>
            <a:r>
              <a:rPr lang="hi" sz="3200" b="0" i="0" u="none" dirty="0">
                <a:solidFill>
                  <a:schemeClr val="dk1"/>
                </a:solidFill>
                <a:latin typeface="Arial"/>
                <a:ea typeface="Arial"/>
                <a:cs typeface="Arial"/>
                <a:sym typeface="Arial"/>
              </a:rPr>
              <a:t> को अद्यतन करना।</a:t>
            </a:r>
            <a:endParaRPr sz="3200" dirty="0"/>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dirty="0">
                <a:solidFill>
                  <a:schemeClr val="dk1"/>
                </a:solidFill>
                <a:latin typeface="Arial"/>
                <a:ea typeface="Arial"/>
                <a:cs typeface="Arial"/>
                <a:sym typeface="Arial"/>
              </a:rPr>
              <a:t>अपनी उप-टीम की सुरक्षा सुनिश्चित करने के लिए।</a:t>
            </a:r>
            <a:endParaRPr sz="3200" dirty="0"/>
          </a:p>
          <a:p>
            <a:pPr marL="457200" lvl="0" indent="-457200" algn="just">
              <a:spcBef>
                <a:spcPts val="1600"/>
              </a:spcBef>
              <a:buClr>
                <a:schemeClr val="dk1"/>
              </a:buClr>
              <a:buSzPts val="3200"/>
              <a:buFont typeface="Noto Sans Symbols"/>
              <a:buChar char="▪"/>
            </a:pPr>
            <a:r>
              <a:rPr lang="hi" sz="3200" b="0" i="0" u="none" dirty="0">
                <a:solidFill>
                  <a:schemeClr val="dk1"/>
                </a:solidFill>
                <a:latin typeface="Arial"/>
                <a:ea typeface="Arial"/>
                <a:cs typeface="Arial"/>
                <a:sym typeface="Arial"/>
              </a:rPr>
              <a:t>सभी घटनाओं, कार्यों और व्यय का लॉग बनाए रखना</a:t>
            </a:r>
            <a:r>
              <a:rPr lang="hi" sz="3200" dirty="0">
                <a:solidFill>
                  <a:schemeClr val="dk1"/>
                </a:solidFill>
              </a:rPr>
              <a:t>।</a:t>
            </a:r>
            <a:endParaRPr sz="3200" dirty="0"/>
          </a:p>
        </p:txBody>
      </p:sp>
      <p:sp>
        <p:nvSpPr>
          <p:cNvPr id="316" name="Google Shape;316;p48"/>
          <p:cNvSpPr txBox="1"/>
          <p:nvPr/>
        </p:nvSpPr>
        <p:spPr>
          <a:xfrm>
            <a:off x="834231" y="1362644"/>
            <a:ext cx="2486005"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उप-टीम कमांडर की भूमिका और कार्य</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67A6D32D-2535-C2F1-5BCC-14FC098262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9"/>
          <p:cNvSpPr txBox="1"/>
          <p:nvPr/>
        </p:nvSpPr>
        <p:spPr>
          <a:xfrm>
            <a:off x="4351867" y="1302956"/>
            <a:ext cx="7197993" cy="44011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r>
              <a:rPr lang="hi" sz="3200" b="1" i="0" u="none" dirty="0">
                <a:solidFill>
                  <a:schemeClr val="dk1"/>
                </a:solidFill>
                <a:sym typeface="Arial"/>
              </a:rPr>
              <a:t>एसओपी के निर्देशों को जानना, समझना और उनका पालन करना सभी प्रत्युत्तरदाताओं की जिम्मेदारी होगी।</a:t>
            </a:r>
            <a:endParaRPr sz="3200" b="1" dirty="0"/>
          </a:p>
          <a:p>
            <a:pPr marL="2540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2800" b="0" i="0" u="none" dirty="0">
                <a:solidFill>
                  <a:schemeClr val="dk1"/>
                </a:solidFill>
                <a:sym typeface="Arial"/>
              </a:rPr>
              <a:t>उचित पीपीई पहनें।</a:t>
            </a:r>
            <a:endParaRPr sz="2800" dirty="0"/>
          </a:p>
          <a:p>
            <a:pPr marL="2540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2800" b="0" i="0" u="none" dirty="0">
                <a:solidFill>
                  <a:schemeClr val="dk1"/>
                </a:solidFill>
                <a:sym typeface="Arial"/>
              </a:rPr>
              <a:t>उप-टीम कमांडर के निर्देशों के अनुसार </a:t>
            </a:r>
            <a:r>
              <a:rPr lang="en-IN" sz="2800" b="0" i="0" u="none" dirty="0">
                <a:solidFill>
                  <a:schemeClr val="dk1"/>
                </a:solidFill>
                <a:sym typeface="Arial"/>
              </a:rPr>
              <a:t>  </a:t>
            </a:r>
            <a:r>
              <a:rPr lang="hi" sz="2800" b="0" i="0" u="none" dirty="0">
                <a:solidFill>
                  <a:schemeClr val="dk1"/>
                </a:solidFill>
                <a:sym typeface="Arial"/>
              </a:rPr>
              <a:t>बचाव कार्य करें।</a:t>
            </a:r>
            <a:endParaRPr sz="2800" dirty="0"/>
          </a:p>
          <a:p>
            <a:pPr marL="2540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2800" b="0" i="0" u="none" dirty="0">
                <a:solidFill>
                  <a:schemeClr val="dk1"/>
                </a:solidFill>
                <a:sym typeface="Arial"/>
              </a:rPr>
              <a:t>टीईए का उपयोग करते समय उचित सुरक्षा उपाय अपनाएं।</a:t>
            </a:r>
            <a:endParaRPr sz="2800" dirty="0"/>
          </a:p>
        </p:txBody>
      </p:sp>
      <p:sp>
        <p:nvSpPr>
          <p:cNvPr id="322" name="Google Shape;322;p49"/>
          <p:cNvSpPr txBox="1"/>
          <p:nvPr/>
        </p:nvSpPr>
        <p:spPr>
          <a:xfrm>
            <a:off x="556405" y="1302956"/>
            <a:ext cx="3135702" cy="21543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बचावकर्ता की भूमिका और कार्य</a:t>
            </a:r>
            <a:br>
              <a:rPr lang="en-US" sz="4000" b="1" i="0" u="sng"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b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3A0001EA-B26E-69F6-82D9-7589F75446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0"/>
          <p:cNvSpPr txBox="1"/>
          <p:nvPr/>
        </p:nvSpPr>
        <p:spPr>
          <a:xfrm>
            <a:off x="3098799" y="982197"/>
            <a:ext cx="8501395" cy="5632271"/>
          </a:xfrm>
          <a:prstGeom prst="rect">
            <a:avLst/>
          </a:prstGeom>
          <a:noFill/>
          <a:ln>
            <a:noFill/>
          </a:ln>
        </p:spPr>
        <p:txBody>
          <a:bodyPr spcFirstLastPara="1" wrap="square" lIns="91425" tIns="45700" rIns="91425" bIns="45700" anchor="t" anchorCtr="0">
            <a:spAutoFit/>
          </a:bodyPr>
          <a:lstStyle/>
          <a:p>
            <a:pPr marL="514350" marR="0" lvl="0" indent="-514350" algn="just" rtl="0">
              <a:lnSpc>
                <a:spcPct val="100000"/>
              </a:lnSpc>
              <a:spcBef>
                <a:spcPts val="0"/>
              </a:spcBef>
              <a:spcAft>
                <a:spcPts val="0"/>
              </a:spcAft>
              <a:buClr>
                <a:schemeClr val="dk1"/>
              </a:buClr>
              <a:buSzPts val="3200"/>
              <a:buFont typeface="Noto Sans Symbols"/>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कार्य की प्रगति की सूचना उप-टीम कमांडर को दें।</a:t>
            </a:r>
            <a:endParaRPr sz="3200" dirty="0">
              <a:latin typeface="Open Sans" panose="020B0606030504020204" pitchFamily="34" charset="0"/>
              <a:ea typeface="Open Sans" panose="020B0606030504020204" pitchFamily="34" charset="0"/>
              <a:cs typeface="Open Sans" panose="020B0606030504020204" pitchFamily="34" charset="0"/>
            </a:endParaRPr>
          </a:p>
          <a:p>
            <a:pPr marL="514350" marR="0" lvl="0" indent="-514350" algn="just" rtl="0">
              <a:lnSpc>
                <a:spcPct val="100000"/>
              </a:lnSpc>
              <a:spcBef>
                <a:spcPts val="1600"/>
              </a:spcBef>
              <a:spcAft>
                <a:spcPts val="0"/>
              </a:spcAft>
              <a:buClr>
                <a:schemeClr val="dk1"/>
              </a:buClr>
              <a:buSzPts val="3200"/>
              <a:buFont typeface="Noto Sans Symbols"/>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यदि आवश्यक हो तो कार्य पूरा करने के लिए अतिरिक्त संसाधनों के लिए उप-टीम कमांडर से अनुरोध करें।</a:t>
            </a:r>
            <a:endParaRPr sz="3200" dirty="0">
              <a:latin typeface="Open Sans" panose="020B0606030504020204" pitchFamily="34" charset="0"/>
              <a:ea typeface="Open Sans" panose="020B0606030504020204" pitchFamily="34" charset="0"/>
              <a:cs typeface="Open Sans" panose="020B0606030504020204" pitchFamily="34" charset="0"/>
            </a:endParaRPr>
          </a:p>
          <a:p>
            <a:pPr marL="514350" marR="0" lvl="0" indent="-514350" algn="just" rtl="0">
              <a:lnSpc>
                <a:spcPct val="100000"/>
              </a:lnSpc>
              <a:spcBef>
                <a:spcPts val="1600"/>
              </a:spcBef>
              <a:spcAft>
                <a:spcPts val="0"/>
              </a:spcAft>
              <a:buClr>
                <a:schemeClr val="dk1"/>
              </a:buClr>
              <a:buSzPts val="3200"/>
              <a:buFont typeface="Noto Sans Symbols"/>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यदि आवश्यक हो तो बचावकर्मी लॉजिस्टिक पद पर कार्यरत होकर अतिरिक्त टीईए और अन्य संसाधन उपलब्ध कराएंगे।</a:t>
            </a:r>
            <a:endParaRPr sz="3200" dirty="0">
              <a:latin typeface="Open Sans" panose="020B0606030504020204" pitchFamily="34" charset="0"/>
              <a:ea typeface="Open Sans" panose="020B0606030504020204" pitchFamily="34" charset="0"/>
              <a:cs typeface="Open Sans" panose="020B0606030504020204" pitchFamily="34" charset="0"/>
            </a:endParaRPr>
          </a:p>
          <a:p>
            <a:pPr marL="514350" lvl="0" indent="-514350" algn="just">
              <a:spcBef>
                <a:spcPts val="1600"/>
              </a:spcBef>
              <a:buClr>
                <a:schemeClr val="dk1"/>
              </a:buClr>
              <a:buSzPts val="3200"/>
              <a:buFont typeface="Noto Sans Symbols"/>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अपने साथी को शारीरिक सहायता प्रदान करने, सुरक्षा और आराम की निगरानी करने के लिए जोड़ियों में काम करें</a:t>
            </a:r>
            <a:r>
              <a:rPr lang="hi" sz="3200" dirty="0">
                <a:solidFill>
                  <a:schemeClr val="dk1"/>
                </a:solidFill>
              </a:rPr>
              <a:t>।</a:t>
            </a:r>
            <a:endParaRPr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328" name="Google Shape;328;p50"/>
          <p:cNvSpPr txBox="1"/>
          <p:nvPr/>
        </p:nvSpPr>
        <p:spPr>
          <a:xfrm>
            <a:off x="228600" y="1416025"/>
            <a:ext cx="2506993" cy="21543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बचावकर्ता </a:t>
            </a:r>
            <a:endParaRPr lang="en-IN"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Clr>
                <a:srgbClr val="C00000"/>
              </a:buClr>
              <a:buSzPts val="40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की भूमिका </a:t>
            </a:r>
            <a:endParaRPr lang="en-IN"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Clr>
                <a:srgbClr val="C00000"/>
              </a:buClr>
              <a:buSzPts val="40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और कार्य</a:t>
            </a:r>
            <a:br>
              <a:rPr lang="en-US" sz="4000" b="1" i="0" u="sng"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b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E7C256CC-517D-464B-BB7C-695D8A9E71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1"/>
          <p:cNvSpPr txBox="1"/>
          <p:nvPr/>
        </p:nvSpPr>
        <p:spPr>
          <a:xfrm>
            <a:off x="3239980" y="1357129"/>
            <a:ext cx="7941666" cy="4791015"/>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टीम कमांडर/टीम 2IC से प्रशासन संबंधी निर्देश प्राप्त करें।</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बचावकर्मियों के लिए सभी प्रशासनिक व्यवस्थाएं सुनिश्चित करें।</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बचावकर्मियों को समय पर भोजन और पानी उपलब्ध कराना सुनिश्चित करें।</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एडम. बेस की सुरक्षा सुनिश्चित करें।</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ईंधन, गैसोलीन, उपकरण और सहायक उपकरणों की पुनःपूर्ति (नवीकरणीय) सुनिश्चित करें।</a:t>
            </a:r>
            <a:endParaRPr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334" name="Google Shape;334;p51"/>
          <p:cNvSpPr txBox="1"/>
          <p:nvPr/>
        </p:nvSpPr>
        <p:spPr>
          <a:xfrm>
            <a:off x="661170" y="1357129"/>
            <a:ext cx="2578810" cy="27699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एडम एनसीओ की भूमिका और कार्य</a:t>
            </a:r>
            <a:br>
              <a:rPr lang="en-US" sz="4000" b="1" i="0" u="sng"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b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BB7BC43D-AF9C-2CFB-0B76-1BD16BA284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2"/>
          <p:cNvSpPr txBox="1"/>
          <p:nvPr/>
        </p:nvSpPr>
        <p:spPr>
          <a:xfrm>
            <a:off x="3674214" y="1559455"/>
            <a:ext cx="7399106" cy="394975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Noto Sans Symbols"/>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सीएसएसआर ऑपरेशन के दौरान एसएआर टीम को चिकित्सा सहायता प्रदान करना।</a:t>
            </a:r>
            <a:endParaRPr sz="32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100000"/>
              </a:lnSpc>
              <a:spcBef>
                <a:spcPts val="1600"/>
              </a:spcBef>
              <a:spcAft>
                <a:spcPts val="0"/>
              </a:spcAft>
              <a:buClr>
                <a:schemeClr val="dk1"/>
              </a:buClr>
              <a:buSzPts val="3200"/>
              <a:buFont typeface="Noto Sans Symbols"/>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चिकित्सा दल में एक चिकित्सा अधिकारी और दो अर्ध-चिकित्सक शामिल होंगे या आवश्यकतानुसार/घटना की गंभीरता के अनुसार।</a:t>
            </a:r>
            <a:endParaRPr sz="32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100000"/>
              </a:lnSpc>
              <a:spcBef>
                <a:spcPts val="1600"/>
              </a:spcBef>
              <a:spcAft>
                <a:spcPts val="0"/>
              </a:spcAft>
              <a:buClr>
                <a:schemeClr val="dk1"/>
              </a:buClr>
              <a:buSzPts val="3200"/>
              <a:buFont typeface="Noto Sans Symbols"/>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सभी आपातकालीन दवाइयां ले जाना।</a:t>
            </a:r>
            <a:endParaRPr sz="3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334;p51">
            <a:extLst>
              <a:ext uri="{FF2B5EF4-FFF2-40B4-BE49-F238E27FC236}">
                <a16:creationId xmlns:a16="http://schemas.microsoft.com/office/drawing/2014/main" id="{84258BCA-DC7A-DD55-7F8A-1A1A8D9DE949}"/>
              </a:ext>
            </a:extLst>
          </p:cNvPr>
          <p:cNvSpPr txBox="1"/>
          <p:nvPr/>
        </p:nvSpPr>
        <p:spPr>
          <a:xfrm>
            <a:off x="228600" y="1559455"/>
            <a:ext cx="3606205" cy="2154396"/>
          </a:xfrm>
          <a:prstGeom prst="rect">
            <a:avLst/>
          </a:prstGeom>
          <a:noFill/>
          <a:ln>
            <a:noFill/>
          </a:ln>
        </p:spPr>
        <p:txBody>
          <a:bodyPr spcFirstLastPara="1" wrap="square" lIns="91425" tIns="45700" rIns="91425" bIns="45700" anchor="t" anchorCtr="0">
            <a:spAutoFit/>
          </a:bodyPr>
          <a:lstStyle/>
          <a:p>
            <a:pPr lvl="0">
              <a:buClr>
                <a:srgbClr val="C00000"/>
              </a:buClr>
              <a:buSzPts val="4000"/>
            </a:pPr>
            <a:r>
              <a:rPr lang="hi"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एडम</a:t>
            </a: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 एनसीओ की भूमिका और कार्य</a:t>
            </a:r>
            <a:br>
              <a:rPr lang="en-US" sz="4000" b="1" i="0" u="sng"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b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14">
            <a:extLst>
              <a:ext uri="{FF2B5EF4-FFF2-40B4-BE49-F238E27FC236}">
                <a16:creationId xmlns:a16="http://schemas.microsoft.com/office/drawing/2014/main" id="{1010C98E-FF2D-02E4-7649-263F73D075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3"/>
          <p:cNvSpPr txBox="1"/>
          <p:nvPr/>
        </p:nvSpPr>
        <p:spPr>
          <a:xfrm>
            <a:off x="3965316" y="1259128"/>
            <a:ext cx="7389399" cy="43703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endParaRPr dirty="0"/>
          </a:p>
          <a:p>
            <a:pPr marL="0" marR="0" lvl="0" indent="-203200" algn="just" rtl="0">
              <a:lnSpc>
                <a:spcPct val="100000"/>
              </a:lnSpc>
              <a:spcBef>
                <a:spcPts val="1600"/>
              </a:spcBef>
              <a:spcAft>
                <a:spcPts val="0"/>
              </a:spcAft>
              <a:buClr>
                <a:schemeClr val="dk1"/>
              </a:buClr>
              <a:buSzPts val="3200"/>
              <a:buFont typeface="Noto Sans Symbols"/>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बीएलएस से सुसज्जित एम्बुलेंस की उपलब्धता सुनिश्चित करें।</a:t>
            </a:r>
            <a:endParaRPr sz="3200" dirty="0">
              <a:latin typeface="Open Sans" panose="020B0606030504020204" pitchFamily="34" charset="0"/>
              <a:ea typeface="Open Sans" panose="020B0606030504020204" pitchFamily="34" charset="0"/>
              <a:cs typeface="Open Sans" panose="020B0606030504020204" pitchFamily="34" charset="0"/>
            </a:endParaRPr>
          </a:p>
          <a:p>
            <a:pPr marL="0" marR="0" lvl="0" indent="-203200" algn="just" rtl="0">
              <a:lnSpc>
                <a:spcPct val="100000"/>
              </a:lnSpc>
              <a:spcBef>
                <a:spcPts val="1600"/>
              </a:spcBef>
              <a:spcAft>
                <a:spcPts val="0"/>
              </a:spcAft>
              <a:buClr>
                <a:schemeClr val="dk1"/>
              </a:buClr>
              <a:buSzPts val="3200"/>
              <a:buFont typeface="Noto Sans Symbols"/>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घटना स्थल के निकट अस्पतालों/चिकित्सा सुविधाओं का विवरण सुनिश्चित करें।</a:t>
            </a:r>
            <a:endParaRPr sz="3200" dirty="0">
              <a:latin typeface="Open Sans" panose="020B0606030504020204" pitchFamily="34" charset="0"/>
              <a:ea typeface="Open Sans" panose="020B0606030504020204" pitchFamily="34" charset="0"/>
              <a:cs typeface="Open Sans" panose="020B0606030504020204" pitchFamily="34" charset="0"/>
            </a:endParaRPr>
          </a:p>
          <a:p>
            <a:pPr lvl="0" indent="-203200" algn="just">
              <a:spcBef>
                <a:spcPts val="1600"/>
              </a:spcBef>
              <a:buClr>
                <a:schemeClr val="dk1"/>
              </a:buClr>
              <a:buSzPts val="3200"/>
              <a:buFont typeface="Noto Sans Symbols"/>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चिकित्सा अधिकारी उन्नत चिकित्सा देखभाल के लिए आस-पास के अस्पतालों के डॉक्टरों के साथ संपर्क स्थापित करेंगे</a:t>
            </a:r>
            <a:r>
              <a:rPr lang="hi" sz="3200" dirty="0">
                <a:solidFill>
                  <a:schemeClr val="dk1"/>
                </a:solidFill>
              </a:rPr>
              <a:t>।</a:t>
            </a:r>
            <a:endParaRPr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346" name="Google Shape;346;p53"/>
          <p:cNvSpPr txBox="1"/>
          <p:nvPr/>
        </p:nvSpPr>
        <p:spPr>
          <a:xfrm>
            <a:off x="457839" y="1667788"/>
            <a:ext cx="3217333" cy="21543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चिकित्सा दल </a:t>
            </a:r>
            <a:endParaRPr lang="en-IN"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Clr>
                <a:srgbClr val="C00000"/>
              </a:buClr>
              <a:buSzPts val="40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की भूमिका और कार्य</a:t>
            </a:r>
            <a:br>
              <a:rPr lang="en-US" sz="4000" b="1" i="0" u="sng"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b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2CACD2EE-6BCC-E0F8-8D4A-B80B6FCA85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4"/>
          <p:cNvSpPr txBox="1"/>
          <p:nvPr/>
        </p:nvSpPr>
        <p:spPr>
          <a:xfrm>
            <a:off x="4305903" y="1451908"/>
            <a:ext cx="7243957" cy="4708941"/>
          </a:xfrm>
          <a:prstGeom prst="rect">
            <a:avLst/>
          </a:prstGeom>
          <a:noFill/>
          <a:ln>
            <a:noFill/>
          </a:ln>
        </p:spPr>
        <p:txBody>
          <a:bodyPr spcFirstLastPara="1" wrap="square" lIns="91425" tIns="45700" rIns="91425" bIns="45700" anchor="t" anchorCtr="0">
            <a:spAutoFit/>
          </a:bodyPr>
          <a:lstStyle/>
          <a:p>
            <a:pPr lvl="0" algn="just">
              <a:buClr>
                <a:schemeClr val="dk1"/>
              </a:buClr>
              <a:buSzPts val="3200"/>
            </a:pPr>
            <a:r>
              <a:rPr lang="hi" sz="3200" b="0" i="0" u="none" dirty="0">
                <a:solidFill>
                  <a:schemeClr val="dk1"/>
                </a:solidFill>
                <a:latin typeface="Arial"/>
                <a:ea typeface="Arial"/>
                <a:cs typeface="Arial"/>
                <a:sym typeface="Arial"/>
              </a:rPr>
              <a:t>एनडीआरएफ की एसएआर</a:t>
            </a:r>
            <a:r>
              <a:rPr lang="en-US" sz="3200" dirty="0">
                <a:solidFill>
                  <a:schemeClr val="dk1"/>
                </a:solidFill>
              </a:rPr>
              <a:t>(SAR</a:t>
            </a:r>
            <a:r>
              <a:rPr lang="en-US" sz="3600" dirty="0">
                <a:solidFill>
                  <a:schemeClr val="dk1"/>
                </a:solidFill>
              </a:rPr>
              <a:t>)</a:t>
            </a:r>
            <a:r>
              <a:rPr lang="en-IN" sz="3200" dirty="0">
                <a:solidFill>
                  <a:schemeClr val="dk1"/>
                </a:solidFill>
              </a:rPr>
              <a:t> </a:t>
            </a:r>
            <a:r>
              <a:rPr lang="hi" sz="3200" b="0" i="0" u="none" dirty="0">
                <a:solidFill>
                  <a:schemeClr val="dk1"/>
                </a:solidFill>
                <a:latin typeface="Arial"/>
                <a:ea typeface="Arial"/>
                <a:cs typeface="Arial"/>
                <a:sym typeface="Arial"/>
              </a:rPr>
              <a:t>टीम को तैनात किया जाएगा:</a:t>
            </a:r>
            <a:endParaRPr sz="3200" dirty="0"/>
          </a:p>
          <a:p>
            <a:pPr marL="0" marR="0" lvl="0" indent="-203200" algn="just" rtl="0">
              <a:lnSpc>
                <a:spcPct val="100000"/>
              </a:lnSpc>
              <a:spcBef>
                <a:spcPts val="1600"/>
              </a:spcBef>
              <a:spcAft>
                <a:spcPts val="0"/>
              </a:spcAft>
              <a:buClr>
                <a:schemeClr val="dk1"/>
              </a:buClr>
              <a:buSzPts val="3200"/>
              <a:buFont typeface="Arial"/>
              <a:buAutoNum type="romanLcParenR"/>
            </a:pPr>
            <a:r>
              <a:rPr lang="hi" sz="3200" b="0" i="0" u="none" dirty="0">
                <a:solidFill>
                  <a:schemeClr val="dk1"/>
                </a:solidFill>
                <a:latin typeface="Arial"/>
                <a:ea typeface="Arial"/>
                <a:cs typeface="Arial"/>
                <a:sym typeface="Arial"/>
              </a:rPr>
              <a:t>एनडीआरएफ मुख्यालय से विशिष्ट आदेश प्राप्त होने पर।</a:t>
            </a:r>
            <a:endParaRPr sz="3200" dirty="0"/>
          </a:p>
          <a:p>
            <a:pPr marL="0" marR="0" lvl="0" indent="-203200" algn="just" rtl="0">
              <a:lnSpc>
                <a:spcPct val="100000"/>
              </a:lnSpc>
              <a:spcBef>
                <a:spcPts val="1600"/>
              </a:spcBef>
              <a:spcAft>
                <a:spcPts val="0"/>
              </a:spcAft>
              <a:buClr>
                <a:schemeClr val="dk1"/>
              </a:buClr>
              <a:buSzPts val="3200"/>
              <a:buFont typeface="Arial"/>
              <a:buAutoNum type="romanLcParenR"/>
            </a:pPr>
            <a:r>
              <a:rPr lang="hi" sz="3200" b="0" i="0" u="none" dirty="0">
                <a:solidFill>
                  <a:schemeClr val="dk1"/>
                </a:solidFill>
                <a:latin typeface="Arial"/>
                <a:ea typeface="Arial"/>
                <a:cs typeface="Arial"/>
                <a:sym typeface="Arial"/>
              </a:rPr>
              <a:t>प्रभावित राज्य/संघ राज्य क्षेत्र सरकार/स्थानीय प्रशासन या प्रभावित प्राधिकारियों के अनुरोध/मांग पर।</a:t>
            </a:r>
            <a:endParaRPr sz="3200" dirty="0"/>
          </a:p>
          <a:p>
            <a:pPr lvl="0" indent="-203200" algn="just">
              <a:spcBef>
                <a:spcPts val="1600"/>
              </a:spcBef>
              <a:buClr>
                <a:schemeClr val="dk1"/>
              </a:buClr>
              <a:buSzPts val="3200"/>
              <a:buFont typeface="Arial"/>
              <a:buAutoNum type="romanLcParenR"/>
            </a:pPr>
            <a:r>
              <a:rPr lang="hi" sz="3200" b="0" i="0" u="none" dirty="0">
                <a:solidFill>
                  <a:schemeClr val="dk1"/>
                </a:solidFill>
                <a:latin typeface="Arial"/>
                <a:ea typeface="Arial"/>
                <a:cs typeface="Arial"/>
                <a:sym typeface="Arial"/>
              </a:rPr>
              <a:t>बटालियन कमांडेंट के आदेश पर</a:t>
            </a:r>
            <a:r>
              <a:rPr lang="hi" sz="3200" dirty="0">
                <a:solidFill>
                  <a:schemeClr val="dk1"/>
                </a:solidFill>
              </a:rPr>
              <a:t>।</a:t>
            </a:r>
            <a:endParaRPr sz="3200" dirty="0"/>
          </a:p>
        </p:txBody>
      </p:sp>
      <p:sp>
        <p:nvSpPr>
          <p:cNvPr id="352" name="Google Shape;352;p54"/>
          <p:cNvSpPr txBox="1"/>
          <p:nvPr/>
        </p:nvSpPr>
        <p:spPr>
          <a:xfrm>
            <a:off x="228600" y="1451908"/>
            <a:ext cx="4218277" cy="15388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सीएसएसआर टीम की तैनाती का निर्णय</a:t>
            </a:r>
            <a:br>
              <a:rPr lang="en-US" sz="4000" b="1" i="0" u="sng"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b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7E036319-6830-349C-8CA8-74982F08EF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5"/>
          <p:cNvSpPr txBox="1"/>
          <p:nvPr/>
        </p:nvSpPr>
        <p:spPr>
          <a:xfrm>
            <a:off x="0" y="1940376"/>
            <a:ext cx="3226278"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सीएसएसआर ऑपरेशन का निष्पादन</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8" name="Google Shape;358;p55"/>
          <p:cNvSpPr txBox="1"/>
          <p:nvPr/>
        </p:nvSpPr>
        <p:spPr>
          <a:xfrm>
            <a:off x="3226277" y="1241875"/>
            <a:ext cx="8557405" cy="493464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3600"/>
              <a:buFont typeface="Arial"/>
              <a:buNone/>
            </a:pPr>
            <a:r>
              <a:rPr lang="hi" sz="3200" b="1" i="0" u="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चरण-I: तैयारी</a:t>
            </a:r>
            <a:r>
              <a:rPr lang="hi" sz="3200" b="0" i="0" u="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 </a:t>
            </a:r>
            <a:endParaRPr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rtl="0">
              <a:lnSpc>
                <a:spcPct val="100000"/>
              </a:lnSpc>
              <a:spcBef>
                <a:spcPts val="1600"/>
              </a:spcBef>
              <a:spcAft>
                <a:spcPts val="0"/>
              </a:spcAft>
              <a:buClr>
                <a:schemeClr val="dk1"/>
              </a:buClr>
              <a:buSzPts val="3200"/>
              <a:buFont typeface="Arial"/>
              <a:buNone/>
            </a:pPr>
            <a:r>
              <a:rPr lang="hi" sz="3200" b="0" i="0" u="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सीएसएसआर ऑपरेशन शुरू करने के लिए किसी भी समय एनडीआरएफ की सभी बटालियनों से निम्नलिखित तैयारी स्तर की अपेक्षा की जाती है:-</a:t>
            </a:r>
            <a:endParaRPr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0" indent="-203200" algn="just">
              <a:spcBef>
                <a:spcPts val="1600"/>
              </a:spcBef>
              <a:buClr>
                <a:schemeClr val="dk1"/>
              </a:buClr>
              <a:buSzPts val="3200"/>
              <a:buFont typeface="Arial"/>
              <a:buAutoNum type="romanLcParenR"/>
            </a:pPr>
            <a:r>
              <a:rPr lang="en-IN"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i-IN"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वाहिनी </a:t>
            </a:r>
            <a:r>
              <a:rPr lang="hi" sz="3200" b="0" i="0" u="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मुख्यालय पर दो एसएआर</a:t>
            </a:r>
            <a:r>
              <a:rPr lang="en-IN" sz="3200" b="0" i="0" u="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 (</a:t>
            </a:r>
            <a:r>
              <a:rPr lang="en-IN" sz="3200" i="0" u="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SAR)</a:t>
            </a:r>
            <a:r>
              <a:rPr lang="hi" sz="3200" b="0" i="0" u="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 टीमें और प्रत्येक आरआरसी पर एक टीम सभी आवश्यक उपकरणों, औज़ारों और सामान के साथ "ऑन व्हील" होनी चाहिए। ऑन व्हील टीम यूनिट/आरआरसी स्थान से 30 मिनट के भीतर घटनास्थल पर पहुँच जाएगी।</a:t>
            </a:r>
            <a:endParaRPr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2745225" y="1345721"/>
            <a:ext cx="8654365" cy="2702011"/>
          </a:xfrm>
          <a:prstGeom prst="rect">
            <a:avLst/>
          </a:prstGeom>
          <a:noFill/>
          <a:ln>
            <a:noFill/>
          </a:ln>
        </p:spPr>
        <p:txBody>
          <a:bodyPr spcFirstLastPara="1" wrap="square" lIns="92075" tIns="46025" rIns="92075" bIns="46025" anchor="ctr" anchorCtr="0">
            <a:noAutofit/>
          </a:bodyPr>
          <a:lstStyle/>
          <a:p>
            <a:pPr marL="457200" lvl="0" indent="-457200">
              <a:lnSpc>
                <a:spcPct val="150000"/>
              </a:lnSpc>
              <a:buClr>
                <a:schemeClr val="dk1"/>
              </a:buClr>
              <a:buSzPts val="3200"/>
              <a:buFont typeface="Noto Sans Symbols"/>
              <a:buChar char="▪"/>
            </a:pPr>
            <a:r>
              <a:rPr lang="hi" sz="3200" i="0" u="none" dirty="0">
                <a:solidFill>
                  <a:schemeClr val="dk1"/>
                </a:solidFill>
                <a:latin typeface="Open Sans" panose="020B0606030504020204"/>
                <a:ea typeface="Arial"/>
                <a:cs typeface="Arial"/>
                <a:sym typeface="Arial"/>
              </a:rPr>
              <a:t>इस एसओपी का उद्देश्य सीएसएसआर ऑपरेशनों में प्रतिक्रिया देने के लिए एनडीआरएफ टीमों के लिए</a:t>
            </a:r>
            <a:br>
              <a:rPr lang="en-US" sz="3200" i="0" u="none" dirty="0">
                <a:solidFill>
                  <a:schemeClr val="dk1"/>
                </a:solidFill>
                <a:latin typeface="Open Sans" panose="020B0606030504020204"/>
                <a:ea typeface="Arial"/>
                <a:cs typeface="Arial"/>
                <a:sym typeface="Arial"/>
              </a:rPr>
            </a:br>
            <a:r>
              <a:rPr lang="hi" sz="3200" dirty="0">
                <a:latin typeface="Open Sans" panose="020B0606030504020204"/>
                <a:ea typeface="Arial"/>
                <a:cs typeface="Arial"/>
                <a:sym typeface="Arial"/>
              </a:rPr>
              <a:t>दिशा</a:t>
            </a:r>
            <a:r>
              <a:rPr lang="en-IN" sz="3200" dirty="0">
                <a:latin typeface="Open Sans" panose="020B0606030504020204"/>
                <a:ea typeface="Arial"/>
                <a:cs typeface="Arial"/>
                <a:sym typeface="Arial"/>
              </a:rPr>
              <a:t>-</a:t>
            </a:r>
            <a:r>
              <a:rPr lang="hi" sz="3200" dirty="0">
                <a:latin typeface="Open Sans" panose="020B0606030504020204"/>
                <a:ea typeface="Arial"/>
                <a:cs typeface="Arial"/>
                <a:sym typeface="Arial"/>
              </a:rPr>
              <a:t>निर्देश</a:t>
            </a:r>
            <a:r>
              <a:rPr lang="en-IN" sz="3200" dirty="0">
                <a:latin typeface="Open Sans" panose="020B0606030504020204"/>
                <a:ea typeface="Arial"/>
                <a:cs typeface="Arial"/>
                <a:sym typeface="Arial"/>
              </a:rPr>
              <a:t> </a:t>
            </a:r>
            <a:r>
              <a:rPr lang="hi" sz="3200" dirty="0">
                <a:latin typeface="Open Sans" panose="020B0606030504020204"/>
                <a:ea typeface="Arial"/>
                <a:cs typeface="Arial"/>
                <a:sym typeface="Arial"/>
              </a:rPr>
              <a:t>निर्धारित करना है।</a:t>
            </a:r>
            <a:endParaRPr sz="3600" dirty="0">
              <a:latin typeface="Open Sans" panose="020B0606030504020204"/>
            </a:endParaRPr>
          </a:p>
        </p:txBody>
      </p:sp>
      <p:sp>
        <p:nvSpPr>
          <p:cNvPr id="140" name="Google Shape;140;p20"/>
          <p:cNvSpPr txBox="1"/>
          <p:nvPr/>
        </p:nvSpPr>
        <p:spPr>
          <a:xfrm>
            <a:off x="834231" y="1017588"/>
            <a:ext cx="191099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dirty="0">
                <a:solidFill>
                  <a:srgbClr val="C00000"/>
                </a:solidFill>
                <a:latin typeface="Arial"/>
                <a:ea typeface="Arial"/>
                <a:cs typeface="Arial"/>
                <a:sym typeface="Arial"/>
              </a:rPr>
              <a:t>         </a:t>
            </a:r>
            <a:r>
              <a:rPr lang="hi" sz="4000" b="1" i="0" dirty="0">
                <a:solidFill>
                  <a:srgbClr val="FF0000"/>
                </a:solidFill>
                <a:latin typeface="Open Sans" panose="020B0606030504020204"/>
                <a:sym typeface="Arial"/>
              </a:rPr>
              <a:t>उद्देश्य</a:t>
            </a:r>
            <a:endParaRPr lang="en-US" dirty="0">
              <a:solidFill>
                <a:srgbClr val="FF0000"/>
              </a:solidFill>
              <a:latin typeface="Open Sans" panose="020B0606030504020204"/>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6"/>
          <p:cNvSpPr txBox="1"/>
          <p:nvPr/>
        </p:nvSpPr>
        <p:spPr>
          <a:xfrm>
            <a:off x="228600" y="1506446"/>
            <a:ext cx="2980426" cy="70784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36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चरण-I: तैयारी</a:t>
            </a:r>
            <a:r>
              <a:rPr lang="hi" sz="4000" b="0"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 </a:t>
            </a:r>
            <a:endParaRPr lang="en-US" sz="1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4" name="Google Shape;364;p56"/>
          <p:cNvSpPr txBox="1"/>
          <p:nvPr/>
        </p:nvSpPr>
        <p:spPr>
          <a:xfrm>
            <a:off x="3209026" y="1017588"/>
            <a:ext cx="8333117" cy="5037236"/>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hi" sz="2800" b="0" i="0" u="none" dirty="0">
                <a:solidFill>
                  <a:schemeClr val="dk1"/>
                </a:solidFill>
                <a:sym typeface="Arial"/>
              </a:rPr>
              <a:t>प्रत्येक बटालियन की प्रत्येक कंपनी का मानव प्रबंधन और रसद प्रबंधन ऐसा होना चाहिए कि अवकाश/आरक्षित/अस्थायी ड्यूटी को ध्यान में रखते हुए, प्रत्येक कंपनी की तीन टीमें किसी भी घटना पर प्रतिक्रिया देने के लिए तत्पर रहें।</a:t>
            </a:r>
            <a:endParaRPr sz="2800" dirty="0"/>
          </a:p>
          <a:p>
            <a:pPr marL="457200" marR="0" lvl="0" indent="-457200" algn="just" rtl="0">
              <a:spcBef>
                <a:spcPts val="1600"/>
              </a:spcBef>
              <a:spcAft>
                <a:spcPts val="0"/>
              </a:spcAft>
              <a:buClr>
                <a:schemeClr val="dk1"/>
              </a:buClr>
              <a:buSzPts val="3200"/>
              <a:buFont typeface="Noto Sans Symbols"/>
              <a:buChar char="▪"/>
            </a:pPr>
            <a:r>
              <a:rPr lang="hi" sz="2800" b="0" i="0" u="none" dirty="0">
                <a:solidFill>
                  <a:schemeClr val="dk1"/>
                </a:solidFill>
                <a:sym typeface="Arial"/>
              </a:rPr>
              <a:t>प्रत्येक एसएआर</a:t>
            </a:r>
            <a:r>
              <a:rPr lang="en-IN" sz="2800" b="0" i="0" u="none" dirty="0">
                <a:solidFill>
                  <a:schemeClr val="dk1"/>
                </a:solidFill>
                <a:sym typeface="Arial"/>
              </a:rPr>
              <a:t>(</a:t>
            </a:r>
            <a:r>
              <a:rPr lang="en-IN" sz="2800" dirty="0">
                <a:solidFill>
                  <a:schemeClr val="dk1"/>
                </a:solidFill>
              </a:rPr>
              <a:t>SAR</a:t>
            </a:r>
            <a:r>
              <a:rPr lang="en-IN" sz="2800" b="0" i="0" u="none" dirty="0">
                <a:solidFill>
                  <a:schemeClr val="dk1"/>
                </a:solidFill>
                <a:sym typeface="Arial"/>
              </a:rPr>
              <a:t>)</a:t>
            </a:r>
            <a:r>
              <a:rPr lang="hi" sz="2800" b="0" i="0" u="none" dirty="0">
                <a:solidFill>
                  <a:schemeClr val="dk1"/>
                </a:solidFill>
                <a:sym typeface="Arial"/>
              </a:rPr>
              <a:t> टीम में प्राधिकरण के अनुसार टीम के सभी घटक शामिल होने चाहिए। एनडीआरएफ एसएआर टीम की संरचना परिशिष्ट-एच में दी गई है। हालाँकि, घटना की प्रकृति/गंभीरता और अन्य प्रशासनिक मुद्दों को ध्यान में रखते हुए टीम की संरचना में परिवर्तन किया जा सकता है।</a:t>
            </a:r>
            <a:endParaRPr sz="2800"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C6E1D7CA-A8ED-DDC5-B3DE-79CBE59042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205381"/>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7"/>
          <p:cNvSpPr txBox="1"/>
          <p:nvPr/>
        </p:nvSpPr>
        <p:spPr>
          <a:xfrm>
            <a:off x="228601" y="1978816"/>
            <a:ext cx="2980426"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0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चरण-I: तैयारी</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0" name="Google Shape;370;p57"/>
          <p:cNvSpPr txBox="1"/>
          <p:nvPr/>
        </p:nvSpPr>
        <p:spPr>
          <a:xfrm>
            <a:off x="3571224" y="1017588"/>
            <a:ext cx="7339432" cy="5037236"/>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प्रत्येक बटालियन की प्रत्येक कंपनी का मानव प्रबंधन और रसद प्रबंधन ऐसा होना चाहिए कि अवकाश/आरक्षित/अस्थायी ड्यूटी को ध्यान में रखते हुए, प्रत्येक कंपनी की तीन टीमें किसी भी घटना पर प्रतिक्रिया देने के लिए तत्पर रहें।</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spcBef>
                <a:spcPts val="160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प्रत्येक एसएआर टीम में प्राधिकरण के अनुसार टीम के सभी घटक शामिल होने चाहिए। एनडीआरएफ एसएआर टीम की संरचना परिशिष्ट-एच में दी गई है। हालाँकि, घटना की प्रकृति/गंभीरता और अन्य प्रशासनिक मुद्दों को ध्यान में रखते हुए टीम की संरचना में परिवर्तन किया जा सकता है।</a:t>
            </a:r>
            <a:endParaRPr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4C3E20FF-BDAF-F844-BADE-611277E271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8"/>
          <p:cNvSpPr txBox="1"/>
          <p:nvPr/>
        </p:nvSpPr>
        <p:spPr>
          <a:xfrm>
            <a:off x="387441" y="1046578"/>
            <a:ext cx="179429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0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चरण-I: तैयारी</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6" name="Google Shape;376;p58"/>
          <p:cNvSpPr txBox="1"/>
          <p:nvPr/>
        </p:nvSpPr>
        <p:spPr>
          <a:xfrm>
            <a:off x="2181735" y="1046578"/>
            <a:ext cx="8833450" cy="4811533"/>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Arial"/>
                <a:ea typeface="Arial"/>
                <a:cs typeface="Arial"/>
                <a:sym typeface="Arial"/>
              </a:rPr>
              <a:t>लामबंदी से पहले, यूनिट का नियंत्रण कक्ष सीएसएसआर ऑपरेशन के लिए रवाना होने वाली एसएआर टीम को सभी उपलब्ध परिचालन विवरण जैसे कि रोड मैप, सिविल अधिकारियों के संपर्क विवरण, लॉजिस्टिक विवरण आदि प्रदान करेगा।</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Arial"/>
                <a:ea typeface="Arial"/>
                <a:cs typeface="Arial"/>
                <a:sym typeface="Arial"/>
              </a:rPr>
              <a:t>प्रत्येक एसएआर टीम को परिसर छोड़ने से पहले कम से कम 15 दिनों के लिए पर्याप्त राशन साथ ले जाना होगा तथा प्रत्येक टीम द्वारा पहले 48 घंटों के लिए एमआरई लिया जा सकता है।</a:t>
            </a:r>
            <a:endParaRPr sz="2800" dirty="0"/>
          </a:p>
          <a:p>
            <a:pPr marL="457200" lvl="0" indent="-457200" algn="just">
              <a:spcBef>
                <a:spcPts val="1600"/>
              </a:spcBef>
              <a:buClr>
                <a:schemeClr val="dk1"/>
              </a:buClr>
              <a:buSzPts val="3200"/>
              <a:buFont typeface="Noto Sans Symbols"/>
              <a:buChar char="▪"/>
            </a:pPr>
            <a:r>
              <a:rPr lang="hi" sz="2800" b="0" i="0" u="none" dirty="0">
                <a:solidFill>
                  <a:schemeClr val="dk1"/>
                </a:solidFill>
                <a:latin typeface="Arial"/>
                <a:ea typeface="Arial"/>
                <a:cs typeface="Arial"/>
                <a:sym typeface="Arial"/>
              </a:rPr>
              <a:t>टीम के लिए ताजा/सूखे राशन के लिए पर्याप्त अग्रिम राशि यूनिट </a:t>
            </a:r>
            <a:r>
              <a:rPr lang="hi-IN" sz="2800" dirty="0">
                <a:solidFill>
                  <a:schemeClr val="dk1"/>
                </a:solidFill>
              </a:rPr>
              <a:t>रसद</a:t>
            </a:r>
            <a:r>
              <a:rPr lang="hi" sz="2800" b="0" i="0" u="none" dirty="0">
                <a:solidFill>
                  <a:schemeClr val="dk1"/>
                </a:solidFill>
                <a:latin typeface="Arial"/>
                <a:ea typeface="Arial"/>
                <a:cs typeface="Arial"/>
                <a:sym typeface="Arial"/>
              </a:rPr>
              <a:t> </a:t>
            </a:r>
            <a:r>
              <a:rPr lang="hi-IN" sz="2800" dirty="0">
                <a:solidFill>
                  <a:schemeClr val="dk1"/>
                </a:solidFill>
              </a:rPr>
              <a:t>अधिकारी</a:t>
            </a:r>
            <a:r>
              <a:rPr lang="hi" sz="2800" b="0" i="0" u="none" dirty="0">
                <a:solidFill>
                  <a:schemeClr val="dk1"/>
                </a:solidFill>
                <a:latin typeface="Arial"/>
                <a:ea typeface="Arial"/>
                <a:cs typeface="Arial"/>
                <a:sym typeface="Arial"/>
              </a:rPr>
              <a:t> द्वारा प्रदान की जाएगी।</a:t>
            </a:r>
            <a:endParaRPr sz="2800"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31A61751-25B9-8D5E-DAC2-1FB6627B278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9"/>
          <p:cNvSpPr txBox="1"/>
          <p:nvPr/>
        </p:nvSpPr>
        <p:spPr>
          <a:xfrm>
            <a:off x="126401" y="1460679"/>
            <a:ext cx="3342737"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000"/>
              <a:buFont typeface="Arial"/>
              <a:buNone/>
            </a:pPr>
            <a:r>
              <a:rPr lang="en-IN"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   </a:t>
            </a: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चरण-I: तैयारी</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82" name="Google Shape;382;p59"/>
          <p:cNvSpPr txBox="1"/>
          <p:nvPr/>
        </p:nvSpPr>
        <p:spPr>
          <a:xfrm>
            <a:off x="3469138" y="1460679"/>
            <a:ext cx="8080722" cy="4380646"/>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प्रभावी प्रतिक्रिया के लिए सभी औजार, उपकरण और सहायक उपकरण नियमित निरीक्षण के माध्यम से परिचालन के लिए तैयार होने चाहिए।</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प्रत्येक टीम के लिए यूनिट के वाहन निर्धारित किए जाएँगे। प्रत्येक वाहन में बीकन लाइट, आपातकालीन सायरन और एनडीआरएफ मोनोग्राम अनिवार्य है। वाहन किसी भी समय परिचालन योग्य होने चाहिए।</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प्रत्येक एसएआर</a:t>
            </a:r>
            <a:r>
              <a:rPr lang="en-IN"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(SAR)</a:t>
            </a: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टीम के पास कुत्तों के लिए मोबाइल केनेल उपलब्ध होना चाहिए।</a:t>
            </a:r>
            <a:endParaRPr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BE7F5483-7518-81BA-5073-0AAC2E7B0E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0"/>
          <p:cNvSpPr txBox="1"/>
          <p:nvPr/>
        </p:nvSpPr>
        <p:spPr>
          <a:xfrm>
            <a:off x="228600" y="1540471"/>
            <a:ext cx="3014932"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0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चरण-I: तैयारी</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388" name="Google Shape;388;p60"/>
          <p:cNvSpPr txBox="1"/>
          <p:nvPr/>
        </p:nvSpPr>
        <p:spPr>
          <a:xfrm>
            <a:off x="3243532" y="1540471"/>
            <a:ext cx="8522898" cy="4729459"/>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dirty="0">
                <a:solidFill>
                  <a:schemeClr val="dk1"/>
                </a:solidFill>
                <a:latin typeface="Arial"/>
                <a:ea typeface="Arial"/>
                <a:cs typeface="Arial"/>
                <a:sym typeface="Arial"/>
              </a:rPr>
              <a:t>बीएलएस उपकरण, डीएम दवाओं तथा अन्य आवश्यक सामग्री से सुसज्जित एक एम्बुलेंस को एसएआर</a:t>
            </a:r>
            <a:r>
              <a:rPr lang="en-IN" sz="3200" b="0" i="0" u="none" dirty="0">
                <a:solidFill>
                  <a:schemeClr val="dk1"/>
                </a:solidFill>
                <a:latin typeface="Arial"/>
                <a:ea typeface="Arial"/>
                <a:cs typeface="Arial"/>
                <a:sym typeface="Arial"/>
              </a:rPr>
              <a:t>(SAR)</a:t>
            </a:r>
            <a:r>
              <a:rPr lang="hi" sz="3200" b="0" i="0" u="none" dirty="0">
                <a:solidFill>
                  <a:schemeClr val="dk1"/>
                </a:solidFill>
                <a:latin typeface="Arial"/>
                <a:ea typeface="Arial"/>
                <a:cs typeface="Arial"/>
                <a:sym typeface="Arial"/>
              </a:rPr>
              <a:t> टीम के साथ ले जाने के लिए तैयार किया जाना चाहिए या राज्य/स्थानीय प्राधिकरण के समन्वय से साइट पर उपलब्ध कराया जाना चाहिए।</a:t>
            </a:r>
            <a:endParaRPr sz="3200" dirty="0"/>
          </a:p>
          <a:p>
            <a:pPr marL="457200" marR="0" lvl="0" indent="-457200" algn="l" rtl="0">
              <a:lnSpc>
                <a:spcPct val="100000"/>
              </a:lnSpc>
              <a:spcBef>
                <a:spcPts val="1600"/>
              </a:spcBef>
              <a:spcAft>
                <a:spcPts val="0"/>
              </a:spcAft>
              <a:buClr>
                <a:schemeClr val="dk1"/>
              </a:buClr>
              <a:buSzPts val="3200"/>
              <a:buFont typeface="Noto Sans Symbols"/>
              <a:buChar char="▪"/>
            </a:pPr>
            <a:r>
              <a:rPr lang="hi" sz="3200" b="0" i="0" u="none" dirty="0">
                <a:solidFill>
                  <a:schemeClr val="dk1"/>
                </a:solidFill>
                <a:latin typeface="Arial"/>
                <a:ea typeface="Arial"/>
                <a:cs typeface="Arial"/>
                <a:sym typeface="Arial"/>
              </a:rPr>
              <a:t>क्यूडीए और सैटेलाइट फोन के साथ सम्पूर्ण संचार भंडार को चिन्हित किया जाना चाहिए और प्रत्येक एसएआर टीम के साथ ले जाना चाहिए।</a:t>
            </a:r>
            <a:endParaRPr sz="3200" b="1" i="0" u="none" dirty="0">
              <a:solidFill>
                <a:srgbClr val="0000CC"/>
              </a:solidFill>
              <a:latin typeface="Arial"/>
              <a:ea typeface="Arial"/>
              <a:cs typeface="Arial"/>
              <a:sym typeface="Arial"/>
            </a:endParaRPr>
          </a:p>
          <a:p>
            <a:pPr marL="0" marR="0" lvl="0" indent="0" algn="l" rtl="0">
              <a:lnSpc>
                <a:spcPct val="100000"/>
              </a:lnSpc>
              <a:spcBef>
                <a:spcPts val="0"/>
              </a:spcBef>
              <a:spcAft>
                <a:spcPts val="0"/>
              </a:spcAft>
              <a:buNone/>
            </a:pPr>
            <a:endParaRPr sz="3200" b="1" i="0" u="none" dirty="0">
              <a:solidFill>
                <a:srgbClr val="0000CC"/>
              </a:solidFill>
              <a:latin typeface="Arial"/>
              <a:ea typeface="Arial"/>
              <a:cs typeface="Arial"/>
              <a:sym typeface="Arial"/>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A52931D1-D3BF-1D95-18C9-2D78182B4B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1"/>
          <p:cNvSpPr txBox="1"/>
          <p:nvPr/>
        </p:nvSpPr>
        <p:spPr>
          <a:xfrm>
            <a:off x="435635" y="1569375"/>
            <a:ext cx="3705045"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चरण-II: सक्रियण और लामबंदी</a:t>
            </a:r>
            <a:endParaRPr lang="en-US" sz="1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4" name="Google Shape;394;p61"/>
          <p:cNvSpPr txBox="1"/>
          <p:nvPr/>
        </p:nvSpPr>
        <p:spPr>
          <a:xfrm>
            <a:off x="4140680" y="1440981"/>
            <a:ext cx="7125418" cy="4267795"/>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buClr>
                <a:schemeClr val="dk1"/>
              </a:buClr>
              <a:buSzPts val="3200"/>
            </a:pPr>
            <a:r>
              <a:rPr lang="hi" sz="3200" b="0" i="0" u="none" dirty="0">
                <a:solidFill>
                  <a:schemeClr val="dk1"/>
                </a:solidFill>
                <a:latin typeface="Arial"/>
                <a:ea typeface="Arial"/>
                <a:cs typeface="Arial"/>
                <a:sym typeface="Arial"/>
              </a:rPr>
              <a:t> </a:t>
            </a: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प्रमाणित स्रोत से जानकारी प्राप्त होने के बाद, यह चरण सक्रिय हो जाता है। क्रिया का क्रम इस प्रकार है:-</a:t>
            </a:r>
            <a:endParaRPr sz="2800" dirty="0">
              <a:latin typeface="Open Sans" panose="020B0606030504020204" pitchFamily="34" charset="0"/>
              <a:ea typeface="Open Sans" panose="020B0606030504020204" pitchFamily="34" charset="0"/>
              <a:cs typeface="Open Sans" panose="020B0606030504020204" pitchFamily="34" charset="0"/>
            </a:endParaRPr>
          </a:p>
          <a:p>
            <a:pPr lvl="0" indent="-203200" algn="just">
              <a:lnSpc>
                <a:spcPct val="150000"/>
              </a:lnSpc>
              <a:spcBef>
                <a:spcPts val="1600"/>
              </a:spcBef>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एनडीआरएफ मुख्यालय से आदेश प्राप्त होने पर </a:t>
            </a:r>
            <a:r>
              <a:rPr lang="hi-IN" sz="2800" dirty="0">
                <a:solidFill>
                  <a:schemeClr val="dk1"/>
                </a:solidFill>
                <a:latin typeface="Open Sans" panose="020B0606030504020204" pitchFamily="34" charset="0"/>
                <a:ea typeface="Open Sans" panose="020B0606030504020204" pitchFamily="34" charset="0"/>
                <a:cs typeface="Open Sans" panose="020B0606030504020204" pitchFamily="34" charset="0"/>
              </a:rPr>
              <a:t>बटालियन </a:t>
            </a: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कमांडेंट एसएआर टीमों को सक्रिय करेंगे। भेजी जाने वाली एसएआर टीमों की संख्या एनडीआरएफ/बीएन मुख्यालय द्वारा तय की जाएगी।</a:t>
            </a:r>
            <a:endParaRPr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062" y="421791"/>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A7397816-B941-A803-F864-461804B54B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2"/>
          <p:cNvSpPr txBox="1"/>
          <p:nvPr/>
        </p:nvSpPr>
        <p:spPr>
          <a:xfrm>
            <a:off x="228600" y="1693414"/>
            <a:ext cx="363603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चरण-II: सक्रियण और लामबंदी</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
        <p:nvSpPr>
          <p:cNvPr id="400" name="Google Shape;400;p62"/>
          <p:cNvSpPr txBox="1"/>
          <p:nvPr/>
        </p:nvSpPr>
        <p:spPr>
          <a:xfrm>
            <a:off x="3961552" y="1693414"/>
            <a:ext cx="7591244" cy="4647386"/>
          </a:xfrm>
          <a:prstGeom prst="rect">
            <a:avLst/>
          </a:prstGeom>
          <a:noFill/>
          <a:ln>
            <a:noFill/>
          </a:ln>
        </p:spPr>
        <p:txBody>
          <a:bodyPr spcFirstLastPara="1" wrap="square" lIns="91425" tIns="45700" rIns="91425" bIns="45700" anchor="t" anchorCtr="0">
            <a:spAutoFit/>
          </a:bodyPr>
          <a:lstStyle/>
          <a:p>
            <a:pPr marL="514350" marR="0" lvl="0" indent="-514350" algn="just" rtl="0">
              <a:lnSpc>
                <a:spcPct val="100000"/>
              </a:lnSpc>
              <a:spcBef>
                <a:spcPts val="0"/>
              </a:spcBef>
              <a:spcAft>
                <a:spcPts val="0"/>
              </a:spcAft>
              <a:buClr>
                <a:schemeClr val="dk1"/>
              </a:buClr>
              <a:buSzPts val="3200"/>
              <a:buFont typeface="Wingdings" panose="05000000000000000000" pitchFamily="2" charset="2"/>
              <a:buChar char="v"/>
            </a:pPr>
            <a:r>
              <a:rPr lang="hi" sz="2400" b="0" i="0" u="none" dirty="0">
                <a:solidFill>
                  <a:schemeClr val="dk1"/>
                </a:solidFill>
                <a:latin typeface="Arial"/>
                <a:ea typeface="Arial"/>
                <a:cs typeface="Arial"/>
                <a:sym typeface="Arial"/>
              </a:rPr>
              <a:t>सीएसएसआर ऑपरेशन के लिए आगे की योजना और कार्रवाई के लिए यूनिट नियंत्रण कक्ष द्वारा एसएआर टीम को निम्नलिखित जानकारी दी जाएगी:</a:t>
            </a:r>
            <a:endParaRPr sz="2400" dirty="0"/>
          </a:p>
          <a:p>
            <a:pPr marL="514350" marR="0" lvl="0" indent="-514350" algn="just" rtl="0">
              <a:lnSpc>
                <a:spcPct val="100000"/>
              </a:lnSpc>
              <a:spcBef>
                <a:spcPts val="1600"/>
              </a:spcBef>
              <a:spcAft>
                <a:spcPts val="0"/>
              </a:spcAft>
              <a:buClr>
                <a:schemeClr val="dk1"/>
              </a:buClr>
              <a:buSzPts val="3200"/>
              <a:buFont typeface="Wingdings" panose="05000000000000000000" pitchFamily="2" charset="2"/>
              <a:buChar char="§"/>
            </a:pPr>
            <a:r>
              <a:rPr lang="hi" sz="2400" b="0" i="0" u="none" dirty="0">
                <a:solidFill>
                  <a:schemeClr val="dk1"/>
                </a:solidFill>
                <a:latin typeface="Arial"/>
                <a:ea typeface="Arial"/>
                <a:cs typeface="Arial"/>
                <a:sym typeface="Arial"/>
              </a:rPr>
              <a:t>घटना का स्थान</a:t>
            </a:r>
            <a:endParaRPr sz="2400" dirty="0"/>
          </a:p>
          <a:p>
            <a:pPr marL="514350" marR="0" lvl="0" indent="-514350" algn="just" rtl="0">
              <a:lnSpc>
                <a:spcPct val="100000"/>
              </a:lnSpc>
              <a:spcBef>
                <a:spcPts val="1600"/>
              </a:spcBef>
              <a:spcAft>
                <a:spcPts val="0"/>
              </a:spcAft>
              <a:buClr>
                <a:schemeClr val="dk1"/>
              </a:buClr>
              <a:buSzPts val="3200"/>
              <a:buFont typeface="Wingdings" panose="05000000000000000000" pitchFamily="2" charset="2"/>
              <a:buChar char="§"/>
            </a:pPr>
            <a:r>
              <a:rPr lang="hi" sz="2400" b="0" i="0" u="none" dirty="0">
                <a:solidFill>
                  <a:schemeClr val="dk1"/>
                </a:solidFill>
                <a:latin typeface="Arial"/>
                <a:ea typeface="Arial"/>
                <a:cs typeface="Arial"/>
                <a:sym typeface="Arial"/>
              </a:rPr>
              <a:t>घटना का समय</a:t>
            </a:r>
            <a:endParaRPr sz="2400" dirty="0"/>
          </a:p>
          <a:p>
            <a:pPr marL="514350" marR="0" lvl="0" indent="-514350" algn="just" rtl="0">
              <a:lnSpc>
                <a:spcPct val="100000"/>
              </a:lnSpc>
              <a:spcBef>
                <a:spcPts val="1600"/>
              </a:spcBef>
              <a:spcAft>
                <a:spcPts val="0"/>
              </a:spcAft>
              <a:buClr>
                <a:schemeClr val="dk1"/>
              </a:buClr>
              <a:buSzPts val="3200"/>
              <a:buFont typeface="Wingdings" panose="05000000000000000000" pitchFamily="2" charset="2"/>
              <a:buChar char="§"/>
            </a:pPr>
            <a:r>
              <a:rPr lang="hi" sz="2400" b="0" i="0" u="none" dirty="0">
                <a:solidFill>
                  <a:schemeClr val="dk1"/>
                </a:solidFill>
                <a:latin typeface="Arial"/>
                <a:ea typeface="Arial"/>
                <a:cs typeface="Arial"/>
                <a:sym typeface="Arial"/>
              </a:rPr>
              <a:t>प्रभावित लोगों की संख्या</a:t>
            </a:r>
            <a:endParaRPr sz="2400" dirty="0"/>
          </a:p>
          <a:p>
            <a:pPr marL="514350" marR="0" lvl="0" indent="-514350" algn="just" rtl="0">
              <a:lnSpc>
                <a:spcPct val="100000"/>
              </a:lnSpc>
              <a:spcBef>
                <a:spcPts val="1600"/>
              </a:spcBef>
              <a:spcAft>
                <a:spcPts val="0"/>
              </a:spcAft>
              <a:buClr>
                <a:schemeClr val="dk1"/>
              </a:buClr>
              <a:buSzPts val="3200"/>
              <a:buFont typeface="Wingdings" panose="05000000000000000000" pitchFamily="2" charset="2"/>
              <a:buChar char="§"/>
            </a:pPr>
            <a:r>
              <a:rPr lang="hi" sz="2400" b="0" i="0" u="none" dirty="0">
                <a:solidFill>
                  <a:schemeClr val="dk1"/>
                </a:solidFill>
                <a:latin typeface="Arial"/>
                <a:ea typeface="Arial"/>
                <a:cs typeface="Arial"/>
                <a:sym typeface="Arial"/>
              </a:rPr>
              <a:t>हताहतों की संख्या, यदि कोई हो</a:t>
            </a:r>
            <a:endParaRPr sz="2400" dirty="0"/>
          </a:p>
          <a:p>
            <a:pPr marL="514350" marR="0" lvl="0" indent="-514350" algn="just" rtl="0">
              <a:lnSpc>
                <a:spcPct val="100000"/>
              </a:lnSpc>
              <a:spcBef>
                <a:spcPts val="1600"/>
              </a:spcBef>
              <a:spcAft>
                <a:spcPts val="0"/>
              </a:spcAft>
              <a:buClr>
                <a:schemeClr val="dk1"/>
              </a:buClr>
              <a:buSzPts val="3200"/>
              <a:buFont typeface="Wingdings" panose="05000000000000000000" pitchFamily="2" charset="2"/>
              <a:buChar char="§"/>
            </a:pPr>
            <a:r>
              <a:rPr lang="hi" sz="2400" b="0" i="0" u="none" dirty="0">
                <a:solidFill>
                  <a:schemeClr val="dk1"/>
                </a:solidFill>
                <a:latin typeface="Arial"/>
                <a:ea typeface="Arial"/>
                <a:cs typeface="Arial"/>
                <a:sym typeface="Arial"/>
              </a:rPr>
              <a:t>अन्य बचाव एजेंसियां कार्यरत हैं</a:t>
            </a:r>
            <a:endParaRPr sz="2400" dirty="0"/>
          </a:p>
          <a:p>
            <a:pPr marL="514350" marR="0" lvl="0" indent="-514350" algn="just" rtl="0">
              <a:lnSpc>
                <a:spcPct val="100000"/>
              </a:lnSpc>
              <a:spcBef>
                <a:spcPts val="1600"/>
              </a:spcBef>
              <a:spcAft>
                <a:spcPts val="0"/>
              </a:spcAft>
              <a:buClr>
                <a:schemeClr val="dk1"/>
              </a:buClr>
              <a:buSzPts val="3200"/>
              <a:buFont typeface="Wingdings" panose="05000000000000000000" pitchFamily="2" charset="2"/>
              <a:buChar char="§"/>
            </a:pPr>
            <a:r>
              <a:rPr lang="hi" sz="2400" b="0" i="0" u="none" dirty="0">
                <a:solidFill>
                  <a:schemeClr val="dk1"/>
                </a:solidFill>
                <a:latin typeface="Arial"/>
                <a:ea typeface="Arial"/>
                <a:cs typeface="Arial"/>
                <a:sym typeface="Arial"/>
              </a:rPr>
              <a:t>बचाव दलों की संख्या आवश्यक है</a:t>
            </a:r>
            <a:endParaRPr sz="2400"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282605CF-E6D6-5973-5B43-274155C3040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6" name="Google Shape;406;p63"/>
          <p:cNvSpPr txBox="1"/>
          <p:nvPr/>
        </p:nvSpPr>
        <p:spPr>
          <a:xfrm>
            <a:off x="4175184" y="1017588"/>
            <a:ext cx="7694763" cy="5201384"/>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Wingdings" panose="05000000000000000000" pitchFamily="2" charset="2"/>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नोडल अधिकारी और उनका संपर्क नंबर।</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घटना स्थल पर मौसम.</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घटना स्थल पर खतरनाक सामग्री मौजूद है।</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मार्ग/भूभाग.</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एसएआर टीम के आगमन से पहले स्थानीय प्रशासन द्वारा की गई कार्रवाई।</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एसएआर</a:t>
            </a:r>
            <a:r>
              <a:rPr lang="en-IN"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(SAR)</a:t>
            </a: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टीमों की रिपोर्टिंग का स्थान।</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सामान की पूरी सूची के साथ मूवमेंट ऑर्डर तैयार कर एनडीआरएफ मुख्यालय को सूचित किया जाएगा। </a:t>
            </a:r>
            <a:endParaRPr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399;p62">
            <a:extLst>
              <a:ext uri="{FF2B5EF4-FFF2-40B4-BE49-F238E27FC236}">
                <a16:creationId xmlns:a16="http://schemas.microsoft.com/office/drawing/2014/main" id="{7202613D-84DC-76DA-A6CA-184039316577}"/>
              </a:ext>
            </a:extLst>
          </p:cNvPr>
          <p:cNvSpPr txBox="1"/>
          <p:nvPr/>
        </p:nvSpPr>
        <p:spPr>
          <a:xfrm>
            <a:off x="228600" y="1017588"/>
            <a:ext cx="3618781"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चरण-II: सक्रियण और लामबंदी</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14">
            <a:extLst>
              <a:ext uri="{FF2B5EF4-FFF2-40B4-BE49-F238E27FC236}">
                <a16:creationId xmlns:a16="http://schemas.microsoft.com/office/drawing/2014/main" id="{CA1D1C83-4ED7-B844-C26F-7DA6162501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2" name="Google Shape;412;p64"/>
          <p:cNvSpPr txBox="1"/>
          <p:nvPr/>
        </p:nvSpPr>
        <p:spPr>
          <a:xfrm>
            <a:off x="3903453" y="1621437"/>
            <a:ext cx="7694762" cy="4852570"/>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Wingdings" panose="05000000000000000000" pitchFamily="2" charset="2"/>
              <a:buChar char="v"/>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पर्यवेक्षी अधिकारी/संबंधित टीम कमांडरों द्वारा एसएआर टीम को निम्नलिखित पहलुओं पर ब्रीफिंग दी जाएगी:</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सभी पहलुओं पर टीम की तत्परता की जांच करना और पुष्टि करना</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घटना स्थल और वर्तमान स्थिति का विवरण</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घटना स्थल तक पहुंचने का मार्ग</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प्रारंभिक तैनाती योजना</a:t>
            </a:r>
            <a:endParaRPr sz="28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13CAD1EC-F410-47DA-0985-38A3D18BBF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399;p62">
            <a:extLst>
              <a:ext uri="{FF2B5EF4-FFF2-40B4-BE49-F238E27FC236}">
                <a16:creationId xmlns:a16="http://schemas.microsoft.com/office/drawing/2014/main" id="{64D1BE07-0286-01BB-CDA7-8AE9D5127FC1}"/>
              </a:ext>
            </a:extLst>
          </p:cNvPr>
          <p:cNvSpPr txBox="1"/>
          <p:nvPr/>
        </p:nvSpPr>
        <p:spPr>
          <a:xfrm>
            <a:off x="228600" y="1621437"/>
            <a:ext cx="3674853"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चरण-II: सक्रियण और लामबंदी</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Google Shape;418;p65"/>
          <p:cNvSpPr txBox="1"/>
          <p:nvPr/>
        </p:nvSpPr>
        <p:spPr>
          <a:xfrm>
            <a:off x="4572000" y="1468187"/>
            <a:ext cx="7453222" cy="5345013"/>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Wingdings" panose="05000000000000000000" pitchFamily="2" charset="2"/>
              <a:buChar char="Ø"/>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मार्ग </a:t>
            </a:r>
            <a:endParaRPr sz="32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Ø"/>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ड्राइवरों और रुकने के स्थानों की संक्षिप्त जानकारी</a:t>
            </a:r>
            <a:endParaRPr sz="32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Ø"/>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मार्च का आदेश</a:t>
            </a:r>
            <a:endParaRPr sz="32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Ø"/>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टीम के सदस्यों के मनोबल की जांच और प्रेरणात्मक ब्रीफिंग</a:t>
            </a:r>
            <a:endParaRPr sz="32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Ø"/>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टीईए, संचार उपकरण, कैमरा और अन्य स्टोर सुनिश्चित करना</a:t>
            </a:r>
            <a:endParaRPr sz="32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399;p62">
            <a:extLst>
              <a:ext uri="{FF2B5EF4-FFF2-40B4-BE49-F238E27FC236}">
                <a16:creationId xmlns:a16="http://schemas.microsoft.com/office/drawing/2014/main" id="{A0272F6C-8E5E-6866-A3B1-A48F34DCDC4D}"/>
              </a:ext>
            </a:extLst>
          </p:cNvPr>
          <p:cNvSpPr txBox="1"/>
          <p:nvPr/>
        </p:nvSpPr>
        <p:spPr>
          <a:xfrm>
            <a:off x="401129" y="1468187"/>
            <a:ext cx="3726612"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चरण-II: सक्रियण और लामबंदी</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14">
            <a:extLst>
              <a:ext uri="{FF2B5EF4-FFF2-40B4-BE49-F238E27FC236}">
                <a16:creationId xmlns:a16="http://schemas.microsoft.com/office/drawing/2014/main" id="{598080AE-156C-FAAD-F561-407BF192AC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1"/>
          <p:cNvSpPr txBox="1"/>
          <p:nvPr/>
        </p:nvSpPr>
        <p:spPr>
          <a:xfrm>
            <a:off x="3312154" y="1105539"/>
            <a:ext cx="7868453" cy="5016718"/>
          </a:xfrm>
          <a:prstGeom prst="rect">
            <a:avLst/>
          </a:prstGeom>
          <a:noFill/>
          <a:ln>
            <a:noFill/>
          </a:ln>
        </p:spPr>
        <p:txBody>
          <a:bodyPr spcFirstLastPara="1" wrap="square" lIns="91425" tIns="45700" rIns="91425" bIns="45700" anchor="t" anchorCtr="0">
            <a:spAutoFit/>
          </a:bodyPr>
          <a:lstStyle/>
          <a:p>
            <a:pPr marL="457200" lvl="0" indent="-457200" algn="just">
              <a:buClr>
                <a:schemeClr val="dk1"/>
              </a:buClr>
              <a:buSzPts val="3200"/>
              <a:buFont typeface="Wingdings" panose="05000000000000000000" pitchFamily="2" charset="2"/>
              <a:buChar char="§"/>
            </a:pPr>
            <a:r>
              <a:rPr lang="hi-IN" sz="3200" dirty="0"/>
              <a:t>इस </a:t>
            </a:r>
            <a:r>
              <a:rPr lang="hi" sz="3200" dirty="0">
                <a:solidFill>
                  <a:schemeClr val="dk1"/>
                </a:solidFill>
              </a:rPr>
              <a:t>एसओपी </a:t>
            </a:r>
            <a:r>
              <a:rPr lang="hi-IN" sz="3200" dirty="0"/>
              <a:t>का उद्देश्य </a:t>
            </a:r>
            <a:r>
              <a:rPr lang="hi" sz="3200" dirty="0">
                <a:solidFill>
                  <a:schemeClr val="dk1"/>
                </a:solidFill>
              </a:rPr>
              <a:t>एनडीआरएफ </a:t>
            </a:r>
            <a:r>
              <a:rPr lang="hi-IN" sz="3200" dirty="0"/>
              <a:t>बटालियन की खोज और बचाव टीमों द्वारा ढहे हुए ढांचे पर प्रतिक्रिया देने की प्रक्रिया स्थापित करना है।</a:t>
            </a:r>
            <a:endParaRPr lang="en-IN" sz="3200" dirty="0"/>
          </a:p>
          <a:p>
            <a:pPr marL="457200" lvl="0" indent="-457200" algn="just">
              <a:buClr>
                <a:schemeClr val="dk1"/>
              </a:buClr>
              <a:buSzPts val="3200"/>
              <a:buFont typeface="Wingdings" panose="05000000000000000000" pitchFamily="2" charset="2"/>
              <a:buChar char="§"/>
            </a:pPr>
            <a:endParaRPr lang="en-IN" sz="3200" dirty="0"/>
          </a:p>
          <a:p>
            <a:pPr marL="457200" lvl="0" indent="-457200" algn="just">
              <a:buClr>
                <a:schemeClr val="dk1"/>
              </a:buClr>
              <a:buSzPts val="3200"/>
              <a:buFont typeface="Wingdings" panose="05000000000000000000" pitchFamily="2" charset="2"/>
              <a:buChar char="§"/>
            </a:pPr>
            <a:r>
              <a:rPr lang="hi-IN" sz="3200" dirty="0"/>
              <a:t>यह </a:t>
            </a:r>
            <a:r>
              <a:rPr lang="hi-IN" sz="3200" dirty="0">
                <a:solidFill>
                  <a:schemeClr val="dk1"/>
                </a:solidFill>
              </a:rPr>
              <a:t>एसओपी</a:t>
            </a:r>
            <a:r>
              <a:rPr lang="en-IN" sz="3200" dirty="0"/>
              <a:t> </a:t>
            </a:r>
            <a:r>
              <a:rPr lang="hi-IN" sz="3200" dirty="0">
                <a:solidFill>
                  <a:schemeClr val="dk1"/>
                </a:solidFill>
              </a:rPr>
              <a:t>सीएसएसआर</a:t>
            </a:r>
            <a:r>
              <a:rPr lang="en-IN" sz="3200" dirty="0"/>
              <a:t> </a:t>
            </a:r>
            <a:r>
              <a:rPr lang="hi-IN" sz="3200" dirty="0"/>
              <a:t>अभियान के दौरान त्वरित प्रतिक्रिया सुनिश्चित करने के लिए विभिन्न कार्यकारी कार्रवाइयों को अपनाने हेतु मार्गदर्शन प्रदान करती है और जिम्मेदारियाँ निर्धारित करती है।</a:t>
            </a:r>
          </a:p>
        </p:txBody>
      </p:sp>
      <p:sp>
        <p:nvSpPr>
          <p:cNvPr id="146" name="Google Shape;146;p21"/>
          <p:cNvSpPr txBox="1"/>
          <p:nvPr/>
        </p:nvSpPr>
        <p:spPr>
          <a:xfrm>
            <a:off x="288452" y="1105539"/>
            <a:ext cx="2799806" cy="7229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dirty="0">
                <a:solidFill>
                  <a:srgbClr val="C00000"/>
                </a:solidFill>
                <a:latin typeface="Arial"/>
                <a:ea typeface="Arial"/>
                <a:cs typeface="Arial"/>
                <a:sym typeface="Arial"/>
              </a:rPr>
              <a:t>    </a:t>
            </a:r>
            <a:r>
              <a:rPr lang="hi" sz="4000" b="1" i="0" dirty="0">
                <a:solidFill>
                  <a:srgbClr val="FF0000"/>
                </a:solidFill>
                <a:latin typeface="Open Sans" panose="020B0606030504020204"/>
                <a:sym typeface="Arial"/>
              </a:rPr>
              <a:t>उद्देश्य</a:t>
            </a:r>
            <a:endParaRPr lang="en-US" dirty="0">
              <a:solidFill>
                <a:srgbClr val="FF0000"/>
              </a:solidFill>
              <a:latin typeface="Open Sans" panose="020B0606030504020204"/>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4" name="Google Shape;424;p66"/>
          <p:cNvSpPr txBox="1"/>
          <p:nvPr/>
        </p:nvSpPr>
        <p:spPr>
          <a:xfrm>
            <a:off x="4496389" y="1146667"/>
            <a:ext cx="7056407" cy="474997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chemeClr val="dk1"/>
              </a:buClr>
              <a:buSzPts val="3200"/>
              <a:buFont typeface="Wingdings" panose="05000000000000000000" pitchFamily="2" charset="2"/>
              <a:buChar char="Ø"/>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आकस्मिक राशि</a:t>
            </a:r>
            <a:endParaRPr sz="32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50000"/>
              </a:lnSpc>
              <a:spcBef>
                <a:spcPts val="1600"/>
              </a:spcBef>
              <a:spcAft>
                <a:spcPts val="0"/>
              </a:spcAft>
              <a:buClr>
                <a:schemeClr val="dk1"/>
              </a:buClr>
              <a:buSzPts val="3200"/>
              <a:buFont typeface="Wingdings" panose="05000000000000000000" pitchFamily="2" charset="2"/>
              <a:buChar char="Ø"/>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करो और ना करो</a:t>
            </a:r>
            <a:endParaRPr sz="32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50000"/>
              </a:lnSpc>
              <a:spcBef>
                <a:spcPts val="1600"/>
              </a:spcBef>
              <a:spcAft>
                <a:spcPts val="0"/>
              </a:spcAft>
              <a:buClr>
                <a:schemeClr val="dk1"/>
              </a:buClr>
              <a:buSzPts val="3200"/>
              <a:buFont typeface="Wingdings" panose="05000000000000000000" pitchFamily="2" charset="2"/>
              <a:buChar char="Ø"/>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बचावकर्मियों द्वारा ले जाए जाने वाले बैग और सामान का निर्धारण उस स्थान की स्थलाकृति पर निर्भर करता है</a:t>
            </a:r>
            <a:endParaRPr sz="3200" b="1" i="0" u="none" dirty="0">
              <a:solidFill>
                <a:srgbClr val="0000CC"/>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None/>
            </a:pPr>
            <a:endParaRPr sz="3600" b="1" i="0" u="none" dirty="0">
              <a:solidFill>
                <a:srgbClr val="0000CC"/>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399;p62">
            <a:extLst>
              <a:ext uri="{FF2B5EF4-FFF2-40B4-BE49-F238E27FC236}">
                <a16:creationId xmlns:a16="http://schemas.microsoft.com/office/drawing/2014/main" id="{D9DCF152-5475-992B-2A9D-91346231BF4B}"/>
              </a:ext>
            </a:extLst>
          </p:cNvPr>
          <p:cNvSpPr txBox="1"/>
          <p:nvPr/>
        </p:nvSpPr>
        <p:spPr>
          <a:xfrm>
            <a:off x="484783" y="1146667"/>
            <a:ext cx="3628841"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चरण-II: सक्रियण और लामबंदी</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14">
            <a:extLst>
              <a:ext uri="{FF2B5EF4-FFF2-40B4-BE49-F238E27FC236}">
                <a16:creationId xmlns:a16="http://schemas.microsoft.com/office/drawing/2014/main" id="{247EB31A-5080-AFBC-B2DA-D8F0850D99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30" name="Google Shape;430;p67"/>
          <p:cNvSpPr txBox="1"/>
          <p:nvPr/>
        </p:nvSpPr>
        <p:spPr>
          <a:xfrm>
            <a:off x="3981476" y="1143656"/>
            <a:ext cx="7905724" cy="5714344"/>
          </a:xfrm>
          <a:prstGeom prst="rect">
            <a:avLst/>
          </a:prstGeom>
          <a:noFill/>
          <a:ln>
            <a:noFill/>
          </a:ln>
        </p:spPr>
        <p:txBody>
          <a:bodyPr spcFirstLastPara="1" wrap="square" lIns="91425" tIns="45700" rIns="91425" bIns="45700" anchor="t" anchorCtr="0">
            <a:spAutoFit/>
          </a:bodyPr>
          <a:lstStyle/>
          <a:p>
            <a:pPr marL="457200" lvl="0" indent="-457200" algn="just">
              <a:buClr>
                <a:schemeClr val="dk1"/>
              </a:buClr>
              <a:buSzPts val="3200"/>
              <a:buFont typeface="Wingdings" panose="05000000000000000000" pitchFamily="2" charset="2"/>
              <a:buChar char="Ø"/>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इस चरण में, एसएआर</a:t>
            </a:r>
            <a:r>
              <a:rPr lang="en-IN"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(SAR)</a:t>
            </a: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टीम और अन्य परिचालन तत्व बचाव अभियान चलाने के लिए</a:t>
            </a:r>
            <a:r>
              <a:rPr lang="en-IN"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hi-IN" sz="3200" dirty="0">
                <a:solidFill>
                  <a:schemeClr val="dk1"/>
                </a:solidFill>
                <a:latin typeface="Open Sans" panose="020B0606030504020204" pitchFamily="34" charset="0"/>
                <a:ea typeface="Open Sans" panose="020B0606030504020204" pitchFamily="34" charset="0"/>
                <a:cs typeface="Open Sans" panose="020B0606030504020204" pitchFamily="34" charset="0"/>
              </a:rPr>
              <a:t>बटालियन</a:t>
            </a: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मुख्यालय/आरआरसी से घटना स्थल पर जाते हैं।</a:t>
            </a:r>
            <a:endParaRPr sz="3200" dirty="0">
              <a:latin typeface="Open Sans" panose="020B0606030504020204" pitchFamily="34" charset="0"/>
              <a:ea typeface="Open Sans" panose="020B0606030504020204" pitchFamily="34" charset="0"/>
              <a:cs typeface="Open Sans" panose="020B0606030504020204" pitchFamily="34" charset="0"/>
            </a:endParaRPr>
          </a:p>
          <a:p>
            <a:pPr marL="457200" lvl="0" indent="-457200" algn="just">
              <a:spcBef>
                <a:spcPts val="1600"/>
              </a:spcBef>
              <a:buClr>
                <a:schemeClr val="dk1"/>
              </a:buClr>
              <a:buSzPts val="3200"/>
              <a:buFont typeface="Wingdings" panose="05000000000000000000" pitchFamily="2" charset="2"/>
              <a:buChar char="Ø"/>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सहायता के अनुरोध की पुष्टि होने पर प्रभावी और समय पर प्रतिक्रिया सुनिश्चित करने के लिए, स्थानीय इकाई के कमांडेंट/</a:t>
            </a:r>
            <a:r>
              <a:rPr lang="hi-IN" sz="3200" dirty="0">
                <a:solidFill>
                  <a:schemeClr val="dk1"/>
                </a:solidFill>
                <a:latin typeface="Open Sans" panose="020B0606030504020204" pitchFamily="34" charset="0"/>
                <a:ea typeface="Open Sans" panose="020B0606030504020204" pitchFamily="34" charset="0"/>
                <a:cs typeface="Open Sans" panose="020B0606030504020204" pitchFamily="34" charset="0"/>
              </a:rPr>
              <a:t>उप कमांडेंट</a:t>
            </a:r>
            <a:r>
              <a:rPr lang="en-IN"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(ऑपरेशन) तत्काल प्रतिक्रिया के लिए प्रभावित राज्य/संघ राज्य क्षेत्र/जिले के साथ समन्वय करेंगे।</a:t>
            </a:r>
            <a:endParaRPr sz="32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25002" r="23999"/>
          <a:stretch>
            <a:fillRect/>
          </a:stretch>
        </p:blipFill>
        <p:spPr bwMode="auto">
          <a:xfrm>
            <a:off x="10739799" y="0"/>
            <a:ext cx="1646238" cy="106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47A68DAF-79C5-2FB5-2166-E966DFD775E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399;p62">
            <a:extLst>
              <a:ext uri="{FF2B5EF4-FFF2-40B4-BE49-F238E27FC236}">
                <a16:creationId xmlns:a16="http://schemas.microsoft.com/office/drawing/2014/main" id="{35A09AC4-79BF-2951-171E-18A089AB956E}"/>
              </a:ext>
            </a:extLst>
          </p:cNvPr>
          <p:cNvSpPr txBox="1"/>
          <p:nvPr/>
        </p:nvSpPr>
        <p:spPr>
          <a:xfrm>
            <a:off x="228600" y="1169988"/>
            <a:ext cx="3618781"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चरण-II: सक्रियण और लामबंदी</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sz="1000" b="0" i="0" u="none" strike="noStrike" cap="none" normalizeH="0" baseline="0">
                <a:ln>
                  <a:noFill/>
                </a:ln>
                <a:solidFill>
                  <a:schemeClr val="tx1"/>
                </a:solidFill>
                <a:effectLst/>
                <a:latin typeface="Arial Unicode MS" panose="020B0604020202020204" pitchFamily="34" charset="-128"/>
                <a:cs typeface="Arial Unicode MS" panose="020B0604020202020204" pitchFamily="34" charset="-128"/>
              </a:rPr>
              <a:t>उप कमांडेंट</a:t>
            </a:r>
            <a:r>
              <a:rPr kumimoji="0" lang="hi-IN" sz="800" b="0" i="0" u="none" strike="noStrike" cap="none" normalizeH="0" baseline="0">
                <a:ln>
                  <a:noFill/>
                </a:ln>
                <a:solidFill>
                  <a:schemeClr val="tx1"/>
                </a:solidFill>
                <a:effectLst/>
                <a:cs typeface="Mangal"/>
              </a:rPr>
              <a:t> </a:t>
            </a:r>
            <a:endParaRPr kumimoji="0" 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8"/>
          <p:cNvSpPr txBox="1"/>
          <p:nvPr/>
        </p:nvSpPr>
        <p:spPr>
          <a:xfrm>
            <a:off x="406850" y="1397151"/>
            <a:ext cx="2066026"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चरण-II: सक्रियण और लामबंदी</a:t>
            </a:r>
            <a:endParaRPr lang="en-US" sz="1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6" name="Google Shape;436;p68"/>
          <p:cNvSpPr txBox="1"/>
          <p:nvPr/>
        </p:nvSpPr>
        <p:spPr>
          <a:xfrm>
            <a:off x="2484408" y="1397151"/>
            <a:ext cx="9707592" cy="3970277"/>
          </a:xfrm>
          <a:prstGeom prst="rect">
            <a:avLst/>
          </a:prstGeom>
          <a:noFill/>
          <a:ln>
            <a:noFill/>
          </a:ln>
        </p:spPr>
        <p:txBody>
          <a:bodyPr spcFirstLastPara="1" wrap="square" lIns="91425" tIns="45700" rIns="91425" bIns="45700" anchor="t" anchorCtr="0">
            <a:spAutoFit/>
          </a:bodyPr>
          <a:lstStyle/>
          <a:p>
            <a:pPr marL="457200" lvl="0" indent="-457200" algn="just">
              <a:lnSpc>
                <a:spcPct val="150000"/>
              </a:lnSpc>
              <a:buClr>
                <a:schemeClr val="dk1"/>
              </a:buClr>
              <a:buSzPts val="3200"/>
              <a:buFont typeface="Wingdings" panose="05000000000000000000" pitchFamily="2" charset="2"/>
              <a:buChar char="Ø"/>
            </a:pPr>
            <a:r>
              <a:rPr lang="hi-IN" sz="2800" dirty="0">
                <a:solidFill>
                  <a:schemeClr val="dk1"/>
                </a:solidFill>
              </a:rPr>
              <a:t>लामबंदी के दौरान निम्नलिखित निर्देशों का पालन किया जाएगा:-</a:t>
            </a:r>
          </a:p>
          <a:p>
            <a:pPr marL="457200" lvl="0" indent="-457200" algn="just">
              <a:lnSpc>
                <a:spcPct val="150000"/>
              </a:lnSpc>
              <a:buClr>
                <a:schemeClr val="dk1"/>
              </a:buClr>
              <a:buSzPts val="3200"/>
              <a:buFont typeface="Wingdings" panose="05000000000000000000" pitchFamily="2" charset="2"/>
              <a:buChar char="Ø"/>
            </a:pPr>
            <a:r>
              <a:rPr lang="hi-IN" sz="2800" dirty="0">
                <a:solidFill>
                  <a:schemeClr val="dk1"/>
                </a:solidFill>
              </a:rPr>
              <a:t>एनडीआरएफ/बटालियन मुख्यालय के कमांडेंट से औपचारिक आदेश मिलने के 30 मिनट के भीतर "ऑन व्हील" टीम को उसके सभी घटकों के साथ लामबंद कर दिया जाएगा।</a:t>
            </a:r>
          </a:p>
          <a:p>
            <a:pPr marL="457200" lvl="0" indent="-457200" algn="just">
              <a:lnSpc>
                <a:spcPct val="150000"/>
              </a:lnSpc>
              <a:buClr>
                <a:schemeClr val="dk1"/>
              </a:buClr>
              <a:buSzPts val="3200"/>
              <a:buFont typeface="Wingdings" panose="05000000000000000000" pitchFamily="2" charset="2"/>
              <a:buChar char="Ø"/>
            </a:pPr>
            <a:r>
              <a:rPr lang="hi-IN" sz="2800" dirty="0">
                <a:solidFill>
                  <a:schemeClr val="dk1"/>
                </a:solidFill>
              </a:rPr>
              <a:t>एक एसएआर</a:t>
            </a:r>
            <a:r>
              <a:rPr lang="en-IN" sz="2800" dirty="0">
                <a:solidFill>
                  <a:schemeClr val="dk1"/>
                </a:solidFill>
              </a:rPr>
              <a:t>(SAR)</a:t>
            </a:r>
            <a:r>
              <a:rPr lang="hi-IN" sz="2800" dirty="0">
                <a:solidFill>
                  <a:schemeClr val="dk1"/>
                </a:solidFill>
              </a:rPr>
              <a:t> टीम को एक हल्का वाहन और तीन मध्यम/भारी वाहन (एक बस सहित) उपलब्ध कराए जाएंगे।</a:t>
            </a:r>
            <a:endParaRPr sz="3200" b="0" i="0" u="none" dirty="0">
              <a:solidFill>
                <a:schemeClr val="dk1"/>
              </a:solidFill>
              <a:latin typeface="Calibri"/>
              <a:ea typeface="Calibri"/>
              <a:cs typeface="Calibri"/>
              <a:sym typeface="Calibri"/>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67A82067-0D80-1704-53CA-3F5881BE9D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2" name="Google Shape;442;p69"/>
          <p:cNvSpPr txBox="1"/>
          <p:nvPr/>
        </p:nvSpPr>
        <p:spPr>
          <a:xfrm>
            <a:off x="2622430" y="1727613"/>
            <a:ext cx="9178505" cy="3744574"/>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Wingdings" panose="05000000000000000000" pitchFamily="2" charset="2"/>
              <a:buChar char="Ø"/>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प्रत्येक एसएआर</a:t>
            </a:r>
            <a:r>
              <a:rPr lang="en-IN"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(SAR)</a:t>
            </a: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टीम के साथ टीम सूचना पत्रक उपलब्ध कराया जाएगा। यूनिट को घटनास्थल पर रसद व्यवस्था के लिए इसे पहले से ही अनुरोधकर्ता प्राधिकारी को भेजना होगा। यदि टीम को सीएसएसआर ऑपरेशन में प्रतिक्रिया देने के लिए किसी अन्य देश में भेजा जाना है, तो यह एक आवश्यक आवश्यकता है।</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Ø"/>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बटालियन एसएआर टीम(टीमों) की संरचना का उल्लेख करते हुए उनके एकत्रीकरण के संबंध में विस्तृत संदेश एनडीआरएफ मुख्यालय को भेजेगी।</a:t>
            </a:r>
            <a:endParaRPr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399;p62">
            <a:extLst>
              <a:ext uri="{FF2B5EF4-FFF2-40B4-BE49-F238E27FC236}">
                <a16:creationId xmlns:a16="http://schemas.microsoft.com/office/drawing/2014/main" id="{BD8FE2AC-776E-0193-C50A-0C5E0BB2FA18}"/>
              </a:ext>
            </a:extLst>
          </p:cNvPr>
          <p:cNvSpPr txBox="1"/>
          <p:nvPr/>
        </p:nvSpPr>
        <p:spPr>
          <a:xfrm>
            <a:off x="389597" y="1727613"/>
            <a:ext cx="2100532"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चरण-II: सक्रियण और लामबंदी</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14">
            <a:extLst>
              <a:ext uri="{FF2B5EF4-FFF2-40B4-BE49-F238E27FC236}">
                <a16:creationId xmlns:a16="http://schemas.microsoft.com/office/drawing/2014/main" id="{D874B804-B669-91B5-BE65-B5851F9672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8" name="Google Shape;448;p70"/>
          <p:cNvSpPr txBox="1"/>
          <p:nvPr/>
        </p:nvSpPr>
        <p:spPr>
          <a:xfrm>
            <a:off x="2846717" y="1809835"/>
            <a:ext cx="8729932" cy="3744574"/>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Wingdings" panose="05000000000000000000" pitchFamily="2" charset="2"/>
              <a:buChar char="Ø"/>
            </a:pPr>
            <a:r>
              <a:rPr lang="hi" sz="3200" b="0" i="0" u="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मौजूद </a:t>
            </a: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टीम के साथ सड़क की स्थिति, साइट पर कार्यरत अन्य सहयोगी एजेंसियों, टीम के रिपोर्टिंग स्थान तथा साइट पर संसाधनों की उपलब्धता के बारे में संवाद करेगा।</a:t>
            </a:r>
            <a:endParaRPr sz="3200" dirty="0">
              <a:latin typeface="Open Sans" panose="020B0606030504020204" pitchFamily="34" charset="0"/>
              <a:ea typeface="Open Sans" panose="020B0606030504020204" pitchFamily="34" charset="0"/>
              <a:cs typeface="Open Sans" panose="020B0606030504020204" pitchFamily="34" charset="0"/>
            </a:endParaRPr>
          </a:p>
          <a:p>
            <a:pPr marL="457200" lvl="0" indent="-457200" algn="just">
              <a:spcBef>
                <a:spcPts val="1600"/>
              </a:spcBef>
              <a:buClr>
                <a:schemeClr val="dk1"/>
              </a:buClr>
              <a:buSzPts val="3200"/>
              <a:buFont typeface="Wingdings" panose="05000000000000000000" pitchFamily="2" charset="2"/>
              <a:buChar char="Ø"/>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सुदृढीकरण का निर्णय एनडीआरएफ/</a:t>
            </a:r>
            <a:r>
              <a:rPr lang="hi-IN" sz="3200" dirty="0">
                <a:solidFill>
                  <a:schemeClr val="dk1"/>
                </a:solidFill>
                <a:latin typeface="Open Sans" panose="020B0606030504020204" pitchFamily="34" charset="0"/>
                <a:ea typeface="Open Sans" panose="020B0606030504020204" pitchFamily="34" charset="0"/>
                <a:cs typeface="Open Sans" panose="020B0606030504020204" pitchFamily="34" charset="0"/>
              </a:rPr>
              <a:t>बटालियन</a:t>
            </a: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मुख्यालय के पास है, जिसे आगे की कार्रवाई के लिए तुरंत सूचित किया जाएगा।</a:t>
            </a:r>
            <a:endParaRPr sz="3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DA8B3753-0417-D602-0C9B-E29E9964E6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399;p62">
            <a:extLst>
              <a:ext uri="{FF2B5EF4-FFF2-40B4-BE49-F238E27FC236}">
                <a16:creationId xmlns:a16="http://schemas.microsoft.com/office/drawing/2014/main" id="{D3B7C47A-C8FB-8B33-70F4-7DB659E0E941}"/>
              </a:ext>
            </a:extLst>
          </p:cNvPr>
          <p:cNvSpPr txBox="1"/>
          <p:nvPr/>
        </p:nvSpPr>
        <p:spPr>
          <a:xfrm>
            <a:off x="337838" y="1809835"/>
            <a:ext cx="2204049"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चरण-II: सक्रियण और लामबंदी</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4" name="Google Shape;454;p71"/>
          <p:cNvSpPr txBox="1"/>
          <p:nvPr/>
        </p:nvSpPr>
        <p:spPr>
          <a:xfrm>
            <a:off x="3467819" y="1355009"/>
            <a:ext cx="8471140" cy="4031833"/>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Wingdings" panose="05000000000000000000" pitchFamily="2" charset="2"/>
              <a:buChar char="Ø"/>
            </a:pPr>
            <a:r>
              <a:rPr lang="hi" sz="3200" b="0" i="0" u="none" dirty="0">
                <a:solidFill>
                  <a:schemeClr val="dk1"/>
                </a:solidFill>
                <a:latin typeface="Arial"/>
                <a:ea typeface="Arial"/>
                <a:cs typeface="Arial"/>
                <a:sym typeface="Arial"/>
              </a:rPr>
              <a:t>हवाई या रेल द्वारा सीएसएसआर टीमों के सुदृढ़ीकरण के मामले में, राज्य/संघ राज्य क्षेत्र सरकार द्वारा उपयुक्त परिवहन के साथ-साथ मार्गदर्शन भी उपलब्ध कराया जाएगा।</a:t>
            </a:r>
          </a:p>
          <a:p>
            <a:pPr marL="457200" marR="0" lvl="0" indent="-457200" algn="just" rtl="0">
              <a:lnSpc>
                <a:spcPct val="100000"/>
              </a:lnSpc>
              <a:spcBef>
                <a:spcPts val="0"/>
              </a:spcBef>
              <a:spcAft>
                <a:spcPts val="0"/>
              </a:spcAft>
              <a:buClr>
                <a:schemeClr val="dk1"/>
              </a:buClr>
              <a:buSzPts val="3200"/>
              <a:buFont typeface="Wingdings" panose="05000000000000000000" pitchFamily="2" charset="2"/>
              <a:buChar char="Ø"/>
            </a:pPr>
            <a:r>
              <a:rPr lang="hi" sz="3200" b="0" i="0" u="none" dirty="0">
                <a:solidFill>
                  <a:schemeClr val="dk1"/>
                </a:solidFill>
                <a:latin typeface="Arial"/>
                <a:ea typeface="Arial"/>
                <a:cs typeface="Arial"/>
                <a:sym typeface="Arial"/>
              </a:rPr>
              <a:t>आपदा स्थल पर समय पर पहुँचने के लिए। एनडीआरएफ मुख्यालय/संबंधित बटालियन द्वारा पहले से समन्वय किया जाएगा।</a:t>
            </a:r>
            <a:endParaRPr sz="3200" dirty="0"/>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399;p62">
            <a:extLst>
              <a:ext uri="{FF2B5EF4-FFF2-40B4-BE49-F238E27FC236}">
                <a16:creationId xmlns:a16="http://schemas.microsoft.com/office/drawing/2014/main" id="{8E166EE4-9EEB-BEB3-9D5F-C898768DF4CC}"/>
              </a:ext>
            </a:extLst>
          </p:cNvPr>
          <p:cNvSpPr txBox="1"/>
          <p:nvPr/>
        </p:nvSpPr>
        <p:spPr>
          <a:xfrm>
            <a:off x="677174" y="1355009"/>
            <a:ext cx="227306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चरण-II: सक्रियण और लामबंदी</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14">
            <a:extLst>
              <a:ext uri="{FF2B5EF4-FFF2-40B4-BE49-F238E27FC236}">
                <a16:creationId xmlns:a16="http://schemas.microsoft.com/office/drawing/2014/main" id="{DB5F7F66-5F0A-B2CE-F5D8-6C83A6DB32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2"/>
          <p:cNvSpPr txBox="1"/>
          <p:nvPr/>
        </p:nvSpPr>
        <p:spPr>
          <a:xfrm>
            <a:off x="0" y="1493888"/>
            <a:ext cx="3687792"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चरण-III: संचालन</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460" name="Google Shape;460;p72"/>
          <p:cNvSpPr txBox="1"/>
          <p:nvPr/>
        </p:nvSpPr>
        <p:spPr>
          <a:xfrm>
            <a:off x="4088920" y="1493888"/>
            <a:ext cx="7228935" cy="423701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ऑपरेशन स्थल पर पहुंचने पर टीम जमीनी स्थिति को ध्यान में रखते हुए घटनास्थल के निकट अपना ऑपरेशन बेस स्थापित करेगी।</a:t>
            </a:r>
            <a:endParaRPr sz="3200" dirty="0">
              <a:latin typeface="Open Sans" panose="020B0606030504020204" pitchFamily="34" charset="0"/>
              <a:ea typeface="Open Sans" panose="020B0606030504020204" pitchFamily="34" charset="0"/>
              <a:cs typeface="Open Sans" panose="020B0606030504020204" pitchFamily="34" charset="0"/>
            </a:endParaRPr>
          </a:p>
          <a:p>
            <a:pPr marL="0" marR="0" lvl="0" indent="-203200" algn="just" rtl="0">
              <a:lnSpc>
                <a:spcPct val="100000"/>
              </a:lnSpc>
              <a:spcBef>
                <a:spcPts val="1600"/>
              </a:spcBef>
              <a:spcAft>
                <a:spcPts val="0"/>
              </a:spcAft>
              <a:buClr>
                <a:schemeClr val="dk1"/>
              </a:buClr>
              <a:buSzPts val="3200"/>
              <a:buFont typeface="Noto Sans Symbols"/>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एसएआर टीम के आगमन पर, टीम कमांडर को जिम्मेदार अधिकारी या उपयुक्त नामित प्राधिकारी से ब्रीफिंग मिलेगी, जिसमें टीम द्वारा प्रभावी प्रतिक्रिया के लिए प्रासंगिक सभी पहलू शामिल होने चाहिए।</a:t>
            </a:r>
            <a:endParaRPr sz="3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7">
            <a:extLst>
              <a:ext uri="{FF2B5EF4-FFF2-40B4-BE49-F238E27FC236}">
                <a16:creationId xmlns:a16="http://schemas.microsoft.com/office/drawing/2014/main" id="{7EC55AF0-4E93-70FD-8969-A59604641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a:extLst>
              <a:ext uri="{FF2B5EF4-FFF2-40B4-BE49-F238E27FC236}">
                <a16:creationId xmlns:a16="http://schemas.microsoft.com/office/drawing/2014/main" id="{F3E2E95D-D036-ADF2-32A2-01A6EA4018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3"/>
          <p:cNvSpPr txBox="1"/>
          <p:nvPr/>
        </p:nvSpPr>
        <p:spPr>
          <a:xfrm>
            <a:off x="531436" y="1246187"/>
            <a:ext cx="372229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चरण-III: संचालन</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466" name="Google Shape;466;p73"/>
          <p:cNvSpPr txBox="1"/>
          <p:nvPr/>
        </p:nvSpPr>
        <p:spPr>
          <a:xfrm>
            <a:off x="4253734" y="1246187"/>
            <a:ext cx="7299062" cy="4729459"/>
          </a:xfrm>
          <a:prstGeom prst="rect">
            <a:avLst/>
          </a:prstGeom>
          <a:noFill/>
          <a:ln>
            <a:noFill/>
          </a:ln>
        </p:spPr>
        <p:txBody>
          <a:bodyPr spcFirstLastPara="1" wrap="square" lIns="91425" tIns="45700" rIns="91425" bIns="45700" anchor="t" anchorCtr="0">
            <a:spAutoFit/>
          </a:bodyPr>
          <a:lstStyle/>
          <a:p>
            <a:pPr marL="514350" marR="0" lvl="0" indent="-514350" algn="just" rtl="0">
              <a:lnSpc>
                <a:spcPct val="100000"/>
              </a:lnSpc>
              <a:spcBef>
                <a:spcPts val="0"/>
              </a:spcBef>
              <a:spcAft>
                <a:spcPts val="0"/>
              </a:spcAft>
              <a:buClr>
                <a:schemeClr val="dk1"/>
              </a:buClr>
              <a:buSzPts val="3200"/>
              <a:buFont typeface="Noto Sans Symbols"/>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जब तक टीम कमांडर ब्रीफिंग ले रहा होता है, तब तक टीम 2IC और अन्य पर्यवेक्षी कर्मचारी घटनास्थल पर एक से अधिक लोगों के प्रवेश/कार्यस्थल पर नजर डाल लेते हैं।</a:t>
            </a:r>
            <a:endParaRPr sz="3200" dirty="0">
              <a:latin typeface="Open Sans" panose="020B0606030504020204" pitchFamily="34" charset="0"/>
              <a:ea typeface="Open Sans" panose="020B0606030504020204" pitchFamily="34" charset="0"/>
              <a:cs typeface="Open Sans" panose="020B0606030504020204" pitchFamily="34" charset="0"/>
            </a:endParaRPr>
          </a:p>
          <a:p>
            <a:pPr marL="514350" marR="0" lvl="0" indent="-514350" algn="just" rtl="0">
              <a:lnSpc>
                <a:spcPct val="100000"/>
              </a:lnSpc>
              <a:spcBef>
                <a:spcPts val="1600"/>
              </a:spcBef>
              <a:spcAft>
                <a:spcPts val="0"/>
              </a:spcAft>
              <a:buClr>
                <a:schemeClr val="dk1"/>
              </a:buClr>
              <a:buSzPts val="3200"/>
              <a:buFont typeface="Noto Sans Symbols"/>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जिम्मेदार अधिकारी या उपयुक्त प्राधिकारी के साथ स्थिति पर चर्चा करने के बाद, टीम कमांडर टीम 2IC के परामर्श से अपनी कार्य योजना तैयार करेगा और उसे पेशेवर रूप से क्रियान्वित करेगा।</a:t>
            </a:r>
            <a:endParaRPr sz="3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F009EE50-FAB9-2E7C-BB5D-0F8456C28E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2" name="Google Shape;472;p74"/>
          <p:cNvSpPr txBox="1"/>
          <p:nvPr/>
        </p:nvSpPr>
        <p:spPr>
          <a:xfrm>
            <a:off x="3968151" y="1226813"/>
            <a:ext cx="8091577" cy="5529679"/>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बहुमंजिला या बड़ी इमारत के ढहने </a:t>
            </a: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की स्थिति में , इमारत में एक से ज़्यादा लोगों के प्रवेश से फ़ायदा होगा। ऐसी स्थिति में, टीम कमांडर और सुरक्षा अधिकारी यह सुनिश्चित करेंगे कि एक सब-टीम की कार्रवाई से दूसरी सब-टीम की सुरक्षा को कोई ख़तरा न हो।</a:t>
            </a:r>
            <a:endParaRPr sz="28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सीएसएसआर टीम का प्राथमिक कार्य किसी भी जीवन-संकटग्रस्त स्थिति में फंसे या उलझे हुए पीड़ितों की खोज, बचाव, सुरक्षा और संरक्षण सुनिश्चित करना है। प्रतिक्रियाकर्ता घायल पीड़ितों को ईएमएस को सौंपने से पहले उनका प्राथमिक उपचार करेंगे और उन्हें अस्पताल-पूर्व उपचार प्रदान करेंगे।</a:t>
            </a:r>
            <a:endParaRPr sz="28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465;p73">
            <a:extLst>
              <a:ext uri="{FF2B5EF4-FFF2-40B4-BE49-F238E27FC236}">
                <a16:creationId xmlns:a16="http://schemas.microsoft.com/office/drawing/2014/main" id="{E5D9809E-E5ED-F0FB-4CB2-71DE732CB49A}"/>
              </a:ext>
            </a:extLst>
          </p:cNvPr>
          <p:cNvSpPr txBox="1"/>
          <p:nvPr/>
        </p:nvSpPr>
        <p:spPr>
          <a:xfrm>
            <a:off x="228600" y="1226813"/>
            <a:ext cx="3739551"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चरण-III: संचालन</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75"/>
          <p:cNvSpPr txBox="1"/>
          <p:nvPr/>
        </p:nvSpPr>
        <p:spPr>
          <a:xfrm>
            <a:off x="228600" y="1173620"/>
            <a:ext cx="370425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चरण-III: संचालन</a:t>
            </a:r>
            <a:endParaRPr lang="en-US" sz="1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8" name="Google Shape;478;p75"/>
          <p:cNvSpPr txBox="1"/>
          <p:nvPr/>
        </p:nvSpPr>
        <p:spPr>
          <a:xfrm>
            <a:off x="4271252" y="1173620"/>
            <a:ext cx="7615948" cy="4237017"/>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यदि कोई जीवित पीड़ित पाया जाता है, तो चिकित्सा घटक साथ में होना चाहिए।</a:t>
            </a:r>
          </a:p>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बचाव के दौरान उप टीम।</a:t>
            </a:r>
            <a:endParaRPr sz="32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Noto Sans Symbols"/>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एसएआर</a:t>
            </a:r>
            <a:r>
              <a:rPr lang="en-IN"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(SAR)</a:t>
            </a: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टीम द्वारा ऑपरेशन के दौरान, स्थानीय सरकार से सभी आवश्यक सेवाओं/सुविधाओं जैसे भारी मशीनरी (खुदाई मशीन, ट्रैक्टर, बुलडोजर और क्रेन आदि) और पीओएल आदि के लिए पूछा जा सकता है।</a:t>
            </a:r>
            <a:endParaRPr sz="3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1D962AE2-D2EB-A622-0F27-0F9B82D14B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p:nvPr/>
        </p:nvSpPr>
        <p:spPr>
          <a:xfrm>
            <a:off x="2935855" y="1565462"/>
            <a:ext cx="7740625" cy="4031833"/>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dirty="0">
                <a:solidFill>
                  <a:schemeClr val="dk1"/>
                </a:solidFill>
                <a:latin typeface="Open Sans" panose="020B0606030504020204"/>
                <a:sym typeface="Arial"/>
              </a:rPr>
              <a:t>सीएसएसआर संचालन के लिए 'मानक संचालन प्रक्रिया' को परिभाषित करना।</a:t>
            </a:r>
            <a:endParaRPr sz="3200" dirty="0">
              <a:latin typeface="Open Sans" panose="020B0606030504020204"/>
            </a:endParaRPr>
          </a:p>
          <a:p>
            <a:pPr marL="457200" marR="0" lvl="0" indent="-457200" algn="just" rtl="0">
              <a:lnSpc>
                <a:spcPct val="100000"/>
              </a:lnSpc>
              <a:spcBef>
                <a:spcPts val="0"/>
              </a:spcBef>
              <a:spcAft>
                <a:spcPts val="0"/>
              </a:spcAft>
              <a:buClr>
                <a:schemeClr val="dk1"/>
              </a:buClr>
              <a:buSzPts val="3200"/>
              <a:buFont typeface="Arial"/>
              <a:buNone/>
            </a:pPr>
            <a:r>
              <a:rPr lang="hi" sz="3200" b="0" i="0" u="none" dirty="0">
                <a:solidFill>
                  <a:schemeClr val="dk1"/>
                </a:solidFill>
                <a:latin typeface="Open Sans" panose="020B0606030504020204"/>
                <a:sym typeface="Arial"/>
              </a:rPr>
              <a:t> </a:t>
            </a:r>
            <a:endParaRPr sz="3200" dirty="0">
              <a:latin typeface="Open Sans" panose="020B0606030504020204"/>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dirty="0">
                <a:solidFill>
                  <a:schemeClr val="dk1"/>
                </a:solidFill>
                <a:latin typeface="Open Sans" panose="020B0606030504020204"/>
                <a:sym typeface="Arial"/>
              </a:rPr>
              <a:t>सीएसएसआर परिचालन करते समय एसओपी कमांड के सभी तत्वों पर लागू होता है।</a:t>
            </a:r>
            <a:endParaRPr sz="3200" dirty="0">
              <a:latin typeface="Open Sans" panose="020B0606030504020204"/>
            </a:endParaRPr>
          </a:p>
          <a:p>
            <a:pPr marL="457200" marR="0" lvl="0" indent="-254000" algn="just" rtl="0">
              <a:lnSpc>
                <a:spcPct val="100000"/>
              </a:lnSpc>
              <a:spcBef>
                <a:spcPts val="0"/>
              </a:spcBef>
              <a:spcAft>
                <a:spcPts val="0"/>
              </a:spcAft>
              <a:buClr>
                <a:schemeClr val="dk1"/>
              </a:buClr>
              <a:buSzPts val="3200"/>
              <a:buFont typeface="Noto Sans Symbols"/>
              <a:buNone/>
            </a:pPr>
            <a:endParaRPr sz="3200" b="0" i="0" u="none" dirty="0">
              <a:solidFill>
                <a:schemeClr val="dk1"/>
              </a:solidFill>
              <a:latin typeface="Open Sans" panose="020B0606030504020204"/>
              <a:sym typeface="Arial"/>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dirty="0">
                <a:solidFill>
                  <a:schemeClr val="dk1"/>
                </a:solidFill>
                <a:latin typeface="Open Sans" panose="020B0606030504020204"/>
                <a:sym typeface="Arial"/>
              </a:rPr>
              <a:t>यह एसओपी एक दिशानिर्देश है और इसकी समय-समय पर समीक्षा की जानी चाहिए।</a:t>
            </a:r>
            <a:endParaRPr sz="3200" dirty="0">
              <a:latin typeface="Open Sans" panose="020B0606030504020204"/>
            </a:endParaRPr>
          </a:p>
        </p:txBody>
      </p:sp>
      <p:sp>
        <p:nvSpPr>
          <p:cNvPr id="2" name="TextBox 1"/>
          <p:cNvSpPr txBox="1"/>
          <p:nvPr/>
        </p:nvSpPr>
        <p:spPr>
          <a:xfrm>
            <a:off x="787929" y="1565462"/>
            <a:ext cx="1978427" cy="707886"/>
          </a:xfrm>
          <a:prstGeom prst="rect">
            <a:avLst/>
          </a:prstGeom>
          <a:noFill/>
        </p:spPr>
        <p:txBody>
          <a:bodyPr wrap="none" rtlCol="0">
            <a:spAutoFit/>
          </a:bodyPr>
          <a:lstStyle/>
          <a:p>
            <a:r>
              <a:rPr lang="hi" sz="4000" b="1" dirty="0">
                <a:solidFill>
                  <a:srgbClr val="FF0000"/>
                </a:solidFill>
                <a:latin typeface="Open Sans" panose="020B0606030504020204"/>
              </a:rPr>
              <a:t>दायरा</a:t>
            </a: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4" name="Google Shape;484;p76"/>
          <p:cNvSpPr txBox="1"/>
          <p:nvPr/>
        </p:nvSpPr>
        <p:spPr>
          <a:xfrm>
            <a:off x="4106173" y="1227234"/>
            <a:ext cx="7643003" cy="4934644"/>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Wingdings" panose="05000000000000000000" pitchFamily="2" charset="2"/>
              <a:buChar char="v"/>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सीएसएसआर संचालन के परिचालन चरण में निम्नलिखित निर्देशों का पालन किया जाएगा:-</a:t>
            </a:r>
            <a:endParaRPr sz="32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बटालियन नियमित आधार पर टीम के साथ संपर्क में रहेगी, ऑपरेशन की प्रगति, परिणामों और अभी तक पूरे नहीं किए जाने वाले कार्यों पर नजर रखेगी।</a:t>
            </a:r>
            <a:endParaRPr sz="32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बटालियन अतिरिक्त जनशक्ति एवं संसाधनों की आवश्यकता का आकलन करेगी तथा तैनात टीम को सुदृढ़ीकरण प्रदान करेगी।</a:t>
            </a:r>
            <a:endParaRPr sz="3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A7124C75-E1F6-36F6-AF3E-7ABAECBF06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465;p73">
            <a:extLst>
              <a:ext uri="{FF2B5EF4-FFF2-40B4-BE49-F238E27FC236}">
                <a16:creationId xmlns:a16="http://schemas.microsoft.com/office/drawing/2014/main" id="{D7B0ADC6-CB9F-B200-11BA-A25FA57D6BA0}"/>
              </a:ext>
            </a:extLst>
          </p:cNvPr>
          <p:cNvSpPr txBox="1"/>
          <p:nvPr/>
        </p:nvSpPr>
        <p:spPr>
          <a:xfrm>
            <a:off x="487392" y="1227234"/>
            <a:ext cx="3618781"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चरण-III: संचालन</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0" name="Google Shape;490;p77"/>
          <p:cNvSpPr txBox="1"/>
          <p:nvPr/>
        </p:nvSpPr>
        <p:spPr>
          <a:xfrm>
            <a:off x="3946262" y="1267324"/>
            <a:ext cx="7785661" cy="5427086"/>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Wingdings" panose="05000000000000000000" pitchFamily="2" charset="2"/>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बटालियन किसी भी कठिनाई के मामले में टीम को सहायता प्रदान करेगी और बचाव अभियान के दौरान बेहतर समन्वय के लिए संबंधित राज्य/जिले की अन्य एजेंसियों, ईओसी के साथ संपर्क बनाए रखेगी।</a:t>
            </a:r>
            <a:endParaRPr sz="32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यदि आवश्यक हुआ तो एसएआर</a:t>
            </a:r>
            <a:r>
              <a:rPr lang="en-IN"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(SAR)</a:t>
            </a: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टीम कमांडर प्रक्रिया के अनुसार मीडिया को जानकारी देंगे और उनसे बातचीत करेंगे।</a:t>
            </a:r>
            <a:endParaRPr sz="3200" dirty="0">
              <a:latin typeface="Open Sans" panose="020B0606030504020204" pitchFamily="34" charset="0"/>
              <a:ea typeface="Open Sans" panose="020B0606030504020204" pitchFamily="34" charset="0"/>
              <a:cs typeface="Open Sans" panose="020B0606030504020204" pitchFamily="34" charset="0"/>
            </a:endParaRPr>
          </a:p>
          <a:p>
            <a:pPr marL="457200" lvl="0" indent="-457200" algn="just">
              <a:spcBef>
                <a:spcPts val="1600"/>
              </a:spcBef>
              <a:buClr>
                <a:schemeClr val="dk1"/>
              </a:buClr>
              <a:buSzPts val="3200"/>
              <a:buFont typeface="Wingdings" panose="05000000000000000000" pitchFamily="2" charset="2"/>
              <a:buChar char="§"/>
            </a:pPr>
            <a:r>
              <a:rPr lang="hi" sz="32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यूनिट कमांडेंट हर उपलब्धि पर बचावकर्मियों का मनोबल बढ़ाते रहेंगे</a:t>
            </a:r>
            <a:r>
              <a:rPr lang="hi" sz="3200" dirty="0">
                <a:solidFill>
                  <a:schemeClr val="dk1"/>
                </a:solidFill>
              </a:rPr>
              <a:t>।</a:t>
            </a:r>
            <a:endParaRPr sz="3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25002" r="23999"/>
          <a:stretch>
            <a:fillRect/>
          </a:stretch>
        </p:blipFill>
        <p:spPr bwMode="auto">
          <a:xfrm>
            <a:off x="10739799" y="0"/>
            <a:ext cx="1646238" cy="106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C87AEAEC-65B2-3AF6-1BFB-0CC5D4B5476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465;p73">
            <a:extLst>
              <a:ext uri="{FF2B5EF4-FFF2-40B4-BE49-F238E27FC236}">
                <a16:creationId xmlns:a16="http://schemas.microsoft.com/office/drawing/2014/main" id="{4444CDA8-420A-142E-432F-0DD5C49E6C81}"/>
              </a:ext>
            </a:extLst>
          </p:cNvPr>
          <p:cNvSpPr txBox="1"/>
          <p:nvPr/>
        </p:nvSpPr>
        <p:spPr>
          <a:xfrm>
            <a:off x="228600" y="1267324"/>
            <a:ext cx="372229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चरण-III: संचालन</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78"/>
          <p:cNvSpPr txBox="1"/>
          <p:nvPr/>
        </p:nvSpPr>
        <p:spPr>
          <a:xfrm>
            <a:off x="383874" y="1585548"/>
            <a:ext cx="354977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3600" b="1" i="0" u="none" dirty="0">
                <a:solidFill>
                  <a:srgbClr val="FF0000"/>
                </a:solidFill>
                <a:latin typeface="Arial"/>
                <a:ea typeface="Arial"/>
                <a:cs typeface="Arial"/>
                <a:sym typeface="Arial"/>
              </a:rPr>
              <a:t>चरण-III: संचालन</a:t>
            </a:r>
            <a:endParaRPr dirty="0"/>
          </a:p>
        </p:txBody>
      </p:sp>
      <p:sp>
        <p:nvSpPr>
          <p:cNvPr id="496" name="Google Shape;496;p78"/>
          <p:cNvSpPr txBox="1"/>
          <p:nvPr/>
        </p:nvSpPr>
        <p:spPr>
          <a:xfrm>
            <a:off x="3933644" y="1438140"/>
            <a:ext cx="7880083" cy="4729459"/>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chemeClr val="dk1"/>
              </a:buClr>
              <a:buSzPts val="3200"/>
              <a:buFont typeface="Wingdings" panose="05000000000000000000" pitchFamily="2" charset="2"/>
              <a:buChar char="§"/>
            </a:pPr>
            <a:r>
              <a:rPr lang="hi" sz="3200" b="0" i="0" u="none" dirty="0">
                <a:solidFill>
                  <a:schemeClr val="dk1"/>
                </a:solidFill>
                <a:latin typeface="Arial"/>
                <a:ea typeface="Arial"/>
                <a:cs typeface="Arial"/>
                <a:sym typeface="Arial"/>
              </a:rPr>
              <a:t>ऑपरेशन के दौरान टीम कमांडर द्वारा टीम के भीतर आराम और राहत सुनिश्चित की जाएगी।</a:t>
            </a:r>
            <a:endParaRPr dirty="0"/>
          </a:p>
          <a:p>
            <a:pPr marL="571500" marR="0" lvl="0" indent="-571500" algn="just" rtl="0">
              <a:lnSpc>
                <a:spcPct val="150000"/>
              </a:lnSpc>
              <a:spcBef>
                <a:spcPts val="1600"/>
              </a:spcBef>
              <a:spcAft>
                <a:spcPts val="0"/>
              </a:spcAft>
              <a:buClr>
                <a:schemeClr val="dk1"/>
              </a:buClr>
              <a:buSzPts val="3200"/>
              <a:buFont typeface="Wingdings" panose="05000000000000000000" pitchFamily="2" charset="2"/>
              <a:buChar char="§"/>
            </a:pPr>
            <a:r>
              <a:rPr lang="hi" sz="3200" b="0" i="0" u="none" dirty="0">
                <a:solidFill>
                  <a:schemeClr val="dk1"/>
                </a:solidFill>
                <a:latin typeface="Arial"/>
                <a:ea typeface="Arial"/>
                <a:cs typeface="Arial"/>
                <a:sym typeface="Arial"/>
              </a:rPr>
              <a:t>एसएआर टीम ऑपरेशन के दौरान INSARAG के दिशानिर्देशों और प्रक्रियाओं का पालन करेगी। टीम कमांडर द्वारा अन्य हितधारकों के साथ उचित समन्वय सुनिश्चित किया जाएगा।</a:t>
            </a:r>
            <a:endParaRPr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25002" r="23999"/>
          <a:stretch>
            <a:fillRect/>
          </a:stretch>
        </p:blipFill>
        <p:spPr bwMode="auto">
          <a:xfrm>
            <a:off x="10739799" y="0"/>
            <a:ext cx="1646238" cy="106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9"/>
          <p:cNvSpPr txBox="1"/>
          <p:nvPr/>
        </p:nvSpPr>
        <p:spPr>
          <a:xfrm>
            <a:off x="569343" y="1198283"/>
            <a:ext cx="3174521"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सीएसएसआर संचालन के दौरान सुरक्षा उपाय</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502" name="Google Shape;502;p79"/>
          <p:cNvSpPr txBox="1"/>
          <p:nvPr/>
        </p:nvSpPr>
        <p:spPr>
          <a:xfrm>
            <a:off x="4224068" y="2700955"/>
            <a:ext cx="7832785" cy="382664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Arial"/>
                <a:ea typeface="Arial"/>
                <a:cs typeface="Arial"/>
                <a:sym typeface="Arial"/>
              </a:rPr>
              <a:t>घटना स्थल</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Arial"/>
                <a:ea typeface="Arial"/>
                <a:cs typeface="Arial"/>
                <a:sym typeface="Arial"/>
              </a:rPr>
              <a:t>व्यक्तिगत सुरक्षा उपकरण</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Arial"/>
                <a:ea typeface="Arial"/>
                <a:cs typeface="Arial"/>
                <a:sym typeface="Arial"/>
              </a:rPr>
              <a:t>स्वच्छता</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Arial"/>
                <a:ea typeface="Arial"/>
                <a:cs typeface="Arial"/>
                <a:sym typeface="Arial"/>
              </a:rPr>
              <a:t>सुरक्षा अधिकारी</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Arial"/>
                <a:ea typeface="Arial"/>
                <a:cs typeface="Arial"/>
                <a:sym typeface="Arial"/>
              </a:rPr>
              <a:t>टीम सुरक्षा</a:t>
            </a:r>
            <a:endParaRPr sz="2800" dirty="0"/>
          </a:p>
          <a:p>
            <a:pPr marL="457200" marR="0" lvl="0" indent="-457200" algn="just"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Arial"/>
                <a:ea typeface="Arial"/>
                <a:cs typeface="Arial"/>
                <a:sym typeface="Arial"/>
              </a:rPr>
              <a:t>सुरक्षा उल्लंघन</a:t>
            </a:r>
            <a:endParaRPr sz="2800" dirty="0"/>
          </a:p>
        </p:txBody>
      </p:sp>
      <p:sp>
        <p:nvSpPr>
          <p:cNvPr id="503" name="Google Shape;503;p79"/>
          <p:cNvSpPr txBox="1"/>
          <p:nvPr/>
        </p:nvSpPr>
        <p:spPr>
          <a:xfrm>
            <a:off x="3881887" y="1198283"/>
            <a:ext cx="7832785" cy="1384954"/>
          </a:xfrm>
          <a:prstGeom prst="rect">
            <a:avLst/>
          </a:prstGeom>
          <a:noFill/>
          <a:ln>
            <a:noFill/>
          </a:ln>
        </p:spPr>
        <p:txBody>
          <a:bodyPr spcFirstLastPara="1" wrap="square" lIns="91425" tIns="45700" rIns="91425" bIns="45700" anchor="t" anchorCtr="0">
            <a:spAutoFit/>
          </a:bodyPr>
          <a:lstStyle/>
          <a:p>
            <a:r>
              <a:rPr lang="en-IN" sz="2800" dirty="0"/>
              <a:t>CSSR </a:t>
            </a:r>
            <a:r>
              <a:rPr lang="hi-IN" sz="2800" dirty="0"/>
              <a:t>अभियान के दौरान सभी टीम सदस्यों द्वारा सुरक्षा उपायों का पालन कराया जाना टीम कमांडर और सुरक्षा अधिकारी की जिम्मेदारी है।</a:t>
            </a: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21538081-5FEA-73BC-14BA-B2EDE78632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80"/>
          <p:cNvSpPr txBox="1"/>
          <p:nvPr/>
        </p:nvSpPr>
        <p:spPr>
          <a:xfrm>
            <a:off x="401128" y="1215245"/>
            <a:ext cx="4843732"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सीएसएसआर संचालन के दौरान सुरक्षा उपाय</a:t>
            </a:r>
            <a:endParaRPr lang="en-US" sz="1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9" name="Google Shape;509;p80"/>
          <p:cNvSpPr txBox="1"/>
          <p:nvPr/>
        </p:nvSpPr>
        <p:spPr>
          <a:xfrm>
            <a:off x="5486399" y="1215245"/>
            <a:ext cx="6383548" cy="540143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2800"/>
              <a:buFont typeface="Noto Sans Symbols"/>
              <a:buChar char="▪"/>
            </a:pPr>
            <a:r>
              <a:rPr lang="hi" sz="2400" b="0" i="0" u="none" dirty="0">
                <a:solidFill>
                  <a:schemeClr val="dk1"/>
                </a:solidFill>
                <a:latin typeface="Arial"/>
                <a:ea typeface="Arial"/>
                <a:cs typeface="Arial"/>
                <a:sym typeface="Arial"/>
              </a:rPr>
              <a:t>सीटी संकेत</a:t>
            </a:r>
            <a:endParaRPr sz="2400" dirty="0"/>
          </a:p>
          <a:p>
            <a:pPr marL="457200" marR="0" lvl="0" indent="-457200" algn="just" rtl="0">
              <a:lnSpc>
                <a:spcPct val="100000"/>
              </a:lnSpc>
              <a:spcBef>
                <a:spcPts val="1400"/>
              </a:spcBef>
              <a:spcAft>
                <a:spcPts val="0"/>
              </a:spcAft>
              <a:buClr>
                <a:schemeClr val="dk1"/>
              </a:buClr>
              <a:buSzPts val="2800"/>
              <a:buFont typeface="Noto Sans Symbols"/>
              <a:buChar char="▪"/>
            </a:pPr>
            <a:r>
              <a:rPr lang="hi" sz="2400" b="0" i="0" u="none" dirty="0">
                <a:solidFill>
                  <a:schemeClr val="dk1"/>
                </a:solidFill>
                <a:latin typeface="Arial"/>
                <a:ea typeface="Arial"/>
                <a:cs typeface="Arial"/>
                <a:sym typeface="Arial"/>
              </a:rPr>
              <a:t>सुरक्षा क्षेत्र</a:t>
            </a:r>
            <a:endParaRPr sz="2400" dirty="0"/>
          </a:p>
          <a:p>
            <a:pPr marL="457200" marR="0" lvl="0" indent="-457200" algn="just" rtl="0">
              <a:lnSpc>
                <a:spcPct val="100000"/>
              </a:lnSpc>
              <a:spcBef>
                <a:spcPts val="1400"/>
              </a:spcBef>
              <a:spcAft>
                <a:spcPts val="0"/>
              </a:spcAft>
              <a:buClr>
                <a:schemeClr val="dk1"/>
              </a:buClr>
              <a:buSzPts val="2800"/>
              <a:buFont typeface="Noto Sans Symbols"/>
              <a:buChar char="▪"/>
            </a:pPr>
            <a:r>
              <a:rPr lang="hi" sz="2400" b="0" i="0" u="none" dirty="0">
                <a:solidFill>
                  <a:schemeClr val="dk1"/>
                </a:solidFill>
                <a:latin typeface="Arial"/>
                <a:ea typeface="Arial"/>
                <a:cs typeface="Arial"/>
                <a:sym typeface="Arial"/>
              </a:rPr>
              <a:t>आपातकालीन चिकित्सा सेवाएँ</a:t>
            </a:r>
            <a:endParaRPr sz="2400" dirty="0"/>
          </a:p>
          <a:p>
            <a:pPr marL="457200" marR="0" lvl="0" indent="-457200" algn="just" rtl="0">
              <a:lnSpc>
                <a:spcPct val="100000"/>
              </a:lnSpc>
              <a:spcBef>
                <a:spcPts val="1400"/>
              </a:spcBef>
              <a:spcAft>
                <a:spcPts val="0"/>
              </a:spcAft>
              <a:buClr>
                <a:schemeClr val="dk1"/>
              </a:buClr>
              <a:buSzPts val="2800"/>
              <a:buFont typeface="Noto Sans Symbols"/>
              <a:buChar char="▪"/>
            </a:pPr>
            <a:r>
              <a:rPr lang="hi" sz="2400" b="0" i="0" u="none" dirty="0">
                <a:solidFill>
                  <a:schemeClr val="dk1"/>
                </a:solidFill>
                <a:latin typeface="Arial"/>
                <a:ea typeface="Arial"/>
                <a:cs typeface="Arial"/>
                <a:sym typeface="Arial"/>
              </a:rPr>
              <a:t>आग बुझाने का यंत्र</a:t>
            </a:r>
            <a:endParaRPr sz="2400" dirty="0"/>
          </a:p>
          <a:p>
            <a:pPr marL="457200" marR="0" lvl="0" indent="-457200" algn="just" rtl="0">
              <a:lnSpc>
                <a:spcPct val="100000"/>
              </a:lnSpc>
              <a:spcBef>
                <a:spcPts val="1400"/>
              </a:spcBef>
              <a:spcAft>
                <a:spcPts val="0"/>
              </a:spcAft>
              <a:buClr>
                <a:schemeClr val="dk1"/>
              </a:buClr>
              <a:buSzPts val="2800"/>
              <a:buFont typeface="Noto Sans Symbols"/>
              <a:buChar char="▪"/>
            </a:pPr>
            <a:r>
              <a:rPr lang="hi" sz="2400" b="0" i="0" u="none" dirty="0">
                <a:solidFill>
                  <a:schemeClr val="dk1"/>
                </a:solidFill>
                <a:latin typeface="Arial"/>
                <a:ea typeface="Arial"/>
                <a:cs typeface="Arial"/>
                <a:sym typeface="Arial"/>
              </a:rPr>
              <a:t>रखरखाव</a:t>
            </a:r>
            <a:endParaRPr sz="2400" dirty="0"/>
          </a:p>
          <a:p>
            <a:pPr marL="457200" marR="0" lvl="0" indent="-457200" algn="just" rtl="0">
              <a:lnSpc>
                <a:spcPct val="100000"/>
              </a:lnSpc>
              <a:spcBef>
                <a:spcPts val="1400"/>
              </a:spcBef>
              <a:spcAft>
                <a:spcPts val="0"/>
              </a:spcAft>
              <a:buClr>
                <a:schemeClr val="dk1"/>
              </a:buClr>
              <a:buSzPts val="2800"/>
              <a:buFont typeface="Noto Sans Symbols"/>
              <a:buChar char="▪"/>
            </a:pPr>
            <a:r>
              <a:rPr lang="hi" sz="2400" b="0" i="0" u="none" dirty="0">
                <a:solidFill>
                  <a:schemeClr val="dk1"/>
                </a:solidFill>
                <a:latin typeface="Arial"/>
                <a:ea typeface="Arial"/>
                <a:cs typeface="Arial"/>
                <a:sym typeface="Arial"/>
              </a:rPr>
              <a:t>घूर्णन</a:t>
            </a:r>
            <a:endParaRPr sz="2400" dirty="0"/>
          </a:p>
          <a:p>
            <a:pPr marL="457200" marR="0" lvl="0" indent="-457200" algn="just" rtl="0">
              <a:lnSpc>
                <a:spcPct val="100000"/>
              </a:lnSpc>
              <a:spcBef>
                <a:spcPts val="1400"/>
              </a:spcBef>
              <a:spcAft>
                <a:spcPts val="0"/>
              </a:spcAft>
              <a:buClr>
                <a:schemeClr val="dk1"/>
              </a:buClr>
              <a:buSzPts val="2800"/>
              <a:buFont typeface="Noto Sans Symbols"/>
              <a:buChar char="▪"/>
            </a:pPr>
            <a:r>
              <a:rPr lang="hi" sz="2400" b="0" i="0" u="none" dirty="0">
                <a:solidFill>
                  <a:schemeClr val="dk1"/>
                </a:solidFill>
                <a:latin typeface="Arial"/>
                <a:ea typeface="Arial"/>
                <a:cs typeface="Arial"/>
                <a:sym typeface="Arial"/>
              </a:rPr>
              <a:t>कचरा</a:t>
            </a:r>
            <a:endParaRPr sz="2400" dirty="0"/>
          </a:p>
          <a:p>
            <a:pPr marL="457200" marR="0" lvl="0" indent="-457200" algn="l" rtl="0">
              <a:lnSpc>
                <a:spcPct val="100000"/>
              </a:lnSpc>
              <a:spcBef>
                <a:spcPts val="1400"/>
              </a:spcBef>
              <a:spcAft>
                <a:spcPts val="0"/>
              </a:spcAft>
              <a:buClr>
                <a:schemeClr val="dk1"/>
              </a:buClr>
              <a:buSzPts val="2800"/>
              <a:buFont typeface="Noto Sans Symbols"/>
              <a:buChar char="▪"/>
            </a:pPr>
            <a:r>
              <a:rPr lang="hi" sz="2400" b="0" i="0" u="none" dirty="0">
                <a:solidFill>
                  <a:schemeClr val="dk1"/>
                </a:solidFill>
                <a:latin typeface="Arial"/>
                <a:ea typeface="Arial"/>
                <a:cs typeface="Arial"/>
                <a:sym typeface="Arial"/>
              </a:rPr>
              <a:t>सुरक्षा अंकन</a:t>
            </a:r>
            <a:endParaRPr sz="2400" dirty="0"/>
          </a:p>
          <a:p>
            <a:pPr marL="457200" marR="0" lvl="0" indent="-457200" algn="l" rtl="0">
              <a:lnSpc>
                <a:spcPct val="100000"/>
              </a:lnSpc>
              <a:spcBef>
                <a:spcPts val="1400"/>
              </a:spcBef>
              <a:spcAft>
                <a:spcPts val="0"/>
              </a:spcAft>
              <a:buClr>
                <a:schemeClr val="dk1"/>
              </a:buClr>
              <a:buSzPts val="2800"/>
              <a:buFont typeface="Noto Sans Symbols"/>
              <a:buChar char="▪"/>
            </a:pPr>
            <a:r>
              <a:rPr lang="hi" sz="2400" b="0" i="0" u="none" dirty="0">
                <a:solidFill>
                  <a:schemeClr val="dk1"/>
                </a:solidFill>
                <a:latin typeface="Arial"/>
                <a:ea typeface="Arial"/>
                <a:cs typeface="Arial"/>
                <a:sym typeface="Arial"/>
              </a:rPr>
              <a:t>मिश्रित</a:t>
            </a:r>
            <a:endParaRPr sz="2400" b="1" i="0" u="none" dirty="0">
              <a:solidFill>
                <a:srgbClr val="0000CC"/>
              </a:solidFill>
              <a:latin typeface="Arial"/>
              <a:ea typeface="Arial"/>
              <a:cs typeface="Arial"/>
              <a:sym typeface="Arial"/>
            </a:endParaRPr>
          </a:p>
          <a:p>
            <a:pPr marL="457200" marR="0" lvl="0" indent="-457200" algn="just" rtl="0">
              <a:lnSpc>
                <a:spcPct val="100000"/>
              </a:lnSpc>
              <a:spcBef>
                <a:spcPts val="1400"/>
              </a:spcBef>
              <a:spcAft>
                <a:spcPts val="0"/>
              </a:spcAft>
              <a:buClr>
                <a:schemeClr val="dk1"/>
              </a:buClr>
              <a:buSzPts val="2800"/>
              <a:buFont typeface="Arial"/>
              <a:buNone/>
            </a:pPr>
            <a:r>
              <a:rPr lang="hi" sz="2400" b="0" i="0" u="none" dirty="0">
                <a:solidFill>
                  <a:schemeClr val="dk1"/>
                </a:solidFill>
                <a:latin typeface="Arial"/>
                <a:ea typeface="Arial"/>
                <a:cs typeface="Arial"/>
                <a:sym typeface="Arial"/>
              </a:rPr>
              <a:t>  </a:t>
            </a:r>
            <a:endParaRPr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DBBA9D43-11B4-1866-4994-B48D3A9EF4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81"/>
          <p:cNvSpPr txBox="1"/>
          <p:nvPr/>
        </p:nvSpPr>
        <p:spPr>
          <a:xfrm>
            <a:off x="4152773" y="1706824"/>
            <a:ext cx="7641562" cy="425753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Noto Sans Symbols"/>
              <a:buChar char="▪"/>
            </a:pPr>
            <a:r>
              <a:rPr lang="hi" sz="2800" b="0" i="0" u="none" dirty="0">
                <a:solidFill>
                  <a:schemeClr val="dk1"/>
                </a:solidFill>
                <a:latin typeface="Arial"/>
                <a:ea typeface="Arial"/>
                <a:cs typeface="Arial"/>
                <a:sym typeface="Arial"/>
              </a:rPr>
              <a:t>चरण – I : घटनास्थल को सुरक्षित करना</a:t>
            </a:r>
            <a:endParaRPr sz="2800" dirty="0"/>
          </a:p>
          <a:p>
            <a:pPr marL="342900" marR="0" lvl="0" indent="-342900" algn="l"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Arial"/>
                <a:ea typeface="Arial"/>
                <a:cs typeface="Arial"/>
                <a:sym typeface="Arial"/>
              </a:rPr>
              <a:t>चरण – ii: प्रारंभिक मूल्यांकन</a:t>
            </a:r>
            <a:endParaRPr sz="2800" dirty="0"/>
          </a:p>
          <a:p>
            <a:pPr marL="342900" marR="0" lvl="0" indent="-342900" algn="l"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Arial"/>
                <a:ea typeface="Arial"/>
                <a:cs typeface="Arial"/>
                <a:sym typeface="Arial"/>
              </a:rPr>
              <a:t>चरण – iii: खोजें और पता लगाएँ</a:t>
            </a:r>
            <a:endParaRPr sz="2800" dirty="0"/>
          </a:p>
          <a:p>
            <a:pPr marL="342900" marR="0" lvl="0" indent="-342900" algn="l"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Arial"/>
                <a:ea typeface="Arial"/>
                <a:cs typeface="Arial"/>
                <a:sym typeface="Arial"/>
              </a:rPr>
              <a:t>चरण – iv: पहुँच प्राप्त करना</a:t>
            </a:r>
            <a:endParaRPr sz="2800" dirty="0"/>
          </a:p>
          <a:p>
            <a:pPr marL="342900" marR="0" lvl="0" indent="-342900" algn="l"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Arial"/>
                <a:ea typeface="Arial"/>
                <a:cs typeface="Arial"/>
                <a:sym typeface="Arial"/>
              </a:rPr>
              <a:t>चरण – v: पीड़ित को बाहर निकालना</a:t>
            </a:r>
            <a:endParaRPr sz="2800" dirty="0"/>
          </a:p>
          <a:p>
            <a:pPr marL="342900" marR="0" lvl="0" indent="-139700" algn="l" rtl="0">
              <a:lnSpc>
                <a:spcPct val="100000"/>
              </a:lnSpc>
              <a:spcBef>
                <a:spcPts val="1600"/>
              </a:spcBef>
              <a:spcAft>
                <a:spcPts val="0"/>
              </a:spcAft>
              <a:buClr>
                <a:schemeClr val="dk1"/>
              </a:buClr>
              <a:buSzPts val="3200"/>
              <a:buFont typeface="Noto Sans Symbols"/>
              <a:buNone/>
            </a:pPr>
            <a:endParaRPr sz="32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508;p80">
            <a:extLst>
              <a:ext uri="{FF2B5EF4-FFF2-40B4-BE49-F238E27FC236}">
                <a16:creationId xmlns:a16="http://schemas.microsoft.com/office/drawing/2014/main" id="{97DF79DC-8355-6703-3B89-D696AAF3DBC1}"/>
              </a:ext>
            </a:extLst>
          </p:cNvPr>
          <p:cNvSpPr txBox="1"/>
          <p:nvPr/>
        </p:nvSpPr>
        <p:spPr>
          <a:xfrm>
            <a:off x="603850" y="1706824"/>
            <a:ext cx="2898475"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सीएसएसआर संचालन के दौरान सुरक्षा उपाय</a:t>
            </a:r>
            <a:endParaRPr lang="en-US" sz="1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14">
            <a:extLst>
              <a:ext uri="{FF2B5EF4-FFF2-40B4-BE49-F238E27FC236}">
                <a16:creationId xmlns:a16="http://schemas.microsoft.com/office/drawing/2014/main" id="{CFCD0900-FF5D-DE79-B16E-EAB9BA5219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2"/>
          <p:cNvSpPr txBox="1"/>
          <p:nvPr/>
        </p:nvSpPr>
        <p:spPr>
          <a:xfrm>
            <a:off x="228600" y="1729396"/>
            <a:ext cx="3260785"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चरण-IV: निष्क्रियीकरण और विसंचालन</a:t>
            </a:r>
            <a:endParaRPr lang="en-US" sz="1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0" name="Google Shape;520;p82"/>
          <p:cNvSpPr txBox="1"/>
          <p:nvPr/>
        </p:nvSpPr>
        <p:spPr>
          <a:xfrm>
            <a:off x="3640347" y="1729396"/>
            <a:ext cx="8551653" cy="3949759"/>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Wingdings" panose="05000000000000000000" pitchFamily="2" charset="2"/>
              <a:buChar char="v"/>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ऑपरेशन पूरा होने के बाद, एसएआर</a:t>
            </a:r>
            <a:r>
              <a:rPr lang="en-IN"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(SAR)</a:t>
            </a: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टीमों को हटा दिया जाता है:</a:t>
            </a:r>
            <a:endParaRPr sz="2800" dirty="0">
              <a:latin typeface="Open Sans" panose="020B0606030504020204" pitchFamily="34" charset="0"/>
              <a:ea typeface="Open Sans" panose="020B0606030504020204" pitchFamily="34" charset="0"/>
              <a:cs typeface="Open Sans" panose="020B0606030504020204" pitchFamily="34" charset="0"/>
            </a:endParaRPr>
          </a:p>
          <a:p>
            <a:pPr marL="0" marR="0" lvl="0" indent="-203200" algn="just"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जब एसएआर टीम ने कार्य पूरा कर लिया, तो ऑपरेशन को समाप्त करने का निर्णय मुख्यालय एनडीआरएफ/डीआईजी (ऑपरेशन)/यूनिट कमांडेंट द्वारा संबंधित राज्य/जिला प्राधिकरण के परामर्श से लिया जाएगा।</a:t>
            </a:r>
            <a:endParaRPr sz="2800" dirty="0">
              <a:latin typeface="Open Sans" panose="020B0606030504020204" pitchFamily="34" charset="0"/>
              <a:ea typeface="Open Sans" panose="020B0606030504020204" pitchFamily="34" charset="0"/>
              <a:cs typeface="Open Sans" panose="020B0606030504020204" pitchFamily="34" charset="0"/>
            </a:endParaRPr>
          </a:p>
          <a:p>
            <a:pPr marL="0" marR="0" lvl="0" indent="-203200" algn="just"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सभी आवश्यक मंजूरी संबंधित राज्य/जिला प्राधिकारियों से ली जाती है।</a:t>
            </a:r>
            <a:endParaRPr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4">
            <a:extLst>
              <a:ext uri="{FF2B5EF4-FFF2-40B4-BE49-F238E27FC236}">
                <a16:creationId xmlns:a16="http://schemas.microsoft.com/office/drawing/2014/main" id="{CF44B7BC-78B7-9B25-083A-61DCD0AA9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83"/>
          <p:cNvSpPr txBox="1"/>
          <p:nvPr/>
        </p:nvSpPr>
        <p:spPr>
          <a:xfrm>
            <a:off x="452887" y="1593886"/>
            <a:ext cx="3036498"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3600" b="1" i="0" u="none" dirty="0">
                <a:solidFill>
                  <a:srgbClr val="FF0000"/>
                </a:solidFill>
                <a:latin typeface="Arial"/>
                <a:ea typeface="Arial"/>
                <a:cs typeface="Arial"/>
                <a:sym typeface="Arial"/>
              </a:rPr>
              <a:t>चरण-IV: निष्क्रियीकरण और विसंचालन</a:t>
            </a:r>
            <a:endParaRPr lang="en-US" dirty="0"/>
          </a:p>
        </p:txBody>
      </p:sp>
      <p:sp>
        <p:nvSpPr>
          <p:cNvPr id="526" name="Google Shape;526;p83"/>
          <p:cNvSpPr txBox="1"/>
          <p:nvPr/>
        </p:nvSpPr>
        <p:spPr>
          <a:xfrm>
            <a:off x="3640347" y="1593886"/>
            <a:ext cx="7781027" cy="3313687"/>
          </a:xfrm>
          <a:prstGeom prst="rect">
            <a:avLst/>
          </a:prstGeom>
          <a:noFill/>
          <a:ln>
            <a:noFill/>
          </a:ln>
        </p:spPr>
        <p:txBody>
          <a:bodyPr spcFirstLastPara="1" wrap="square" lIns="91425" tIns="45700" rIns="91425" bIns="45700" anchor="t" anchorCtr="0">
            <a:spAutoFit/>
          </a:bodyPr>
          <a:lstStyle/>
          <a:p>
            <a:pPr marL="514350" marR="0" lvl="0" indent="-51435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Open Sans"/>
                <a:sym typeface="Arial"/>
              </a:rPr>
              <a:t>एसएआर टीम के डी-मोबिलाइजेशन से पहले, टीम कमांडर द्वारा डी-मोबिलाइजेशन फॉर्म तैयार किया जाएगा।</a:t>
            </a:r>
            <a:endParaRPr sz="2800" dirty="0">
              <a:latin typeface="Open Sans"/>
            </a:endParaRPr>
          </a:p>
          <a:p>
            <a:pPr marL="514350" marR="0" lvl="0" indent="-514350" algn="just"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Open Sans"/>
                <a:sym typeface="Arial"/>
              </a:rPr>
              <a:t>ऑपरेशन स्थल पर सभी उपकरणों की जाँच करें और उनकी गिनती करें, ताकि नुकसान या क्षति, यदि कोई हो, का पता चल सके। सामान लोड किया जाता है और टीमें अपने-अपने स्थानों पर वापस चली जाती हैं।</a:t>
            </a:r>
            <a:endParaRPr sz="2800" dirty="0">
              <a:latin typeface="Open Sans"/>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CF44B7BC-78B7-9B25-083A-61DCD0AA9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2" name="Google Shape;532;p84"/>
          <p:cNvSpPr txBox="1"/>
          <p:nvPr/>
        </p:nvSpPr>
        <p:spPr>
          <a:xfrm>
            <a:off x="3610155" y="1553742"/>
            <a:ext cx="8420231" cy="4175462"/>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Wingdings" panose="05000000000000000000" pitchFamily="2" charset="2"/>
              <a:buChar char="v"/>
            </a:pPr>
            <a:r>
              <a:rPr lang="hi" sz="2800" b="0" i="0" u="none" dirty="0">
                <a:solidFill>
                  <a:schemeClr val="dk1"/>
                </a:solidFill>
                <a:sym typeface="Arial"/>
              </a:rPr>
              <a:t>वि-संचालन चरण के दौरान निम्नलिखित निर्देशों का पालन किया जाना चाहिए: -</a:t>
            </a:r>
            <a:endParaRPr sz="2800" dirty="0"/>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2800" b="0" i="0" u="none" dirty="0">
                <a:solidFill>
                  <a:schemeClr val="dk1"/>
                </a:solidFill>
                <a:sym typeface="Arial"/>
              </a:rPr>
              <a:t>ऑपरेशन समाप्त होने के बाद, यूनिट कमांडेंट योजना के अनुसार सभी टीमों को हटा देगा। जिन टीमों को पहले शामिल किया गया था, उन्हें पहले हटाया जाएगा और जिन टीमों को सबसे आखिर में शामिल किया गया था, उन्हें सबसे आखिर में हटाया जाएगा। यूनिट नियंत्रण कक्ष, एनडीआरएफ मुख्यालय को विमुद्रीकरण की प्रगति के बारे में सूचित करेगा।</a:t>
            </a:r>
            <a:endParaRPr sz="2800"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525;p83"/>
          <p:cNvSpPr txBox="1"/>
          <p:nvPr/>
        </p:nvSpPr>
        <p:spPr>
          <a:xfrm>
            <a:off x="573657" y="1553742"/>
            <a:ext cx="3036498"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3600" b="1" i="0" u="none" dirty="0">
                <a:solidFill>
                  <a:srgbClr val="FF0000"/>
                </a:solidFill>
                <a:latin typeface="Arial"/>
                <a:ea typeface="Arial"/>
                <a:cs typeface="Arial"/>
                <a:sym typeface="Arial"/>
              </a:rPr>
              <a:t>चरण-IV: निष्क्रियीकरण और विसंचालन</a:t>
            </a:r>
            <a:endParaRPr lang="en-US" dirty="0"/>
          </a:p>
        </p:txBody>
      </p:sp>
      <p:pic>
        <p:nvPicPr>
          <p:cNvPr id="7" name="Picture 14">
            <a:extLst>
              <a:ext uri="{FF2B5EF4-FFF2-40B4-BE49-F238E27FC236}">
                <a16:creationId xmlns:a16="http://schemas.microsoft.com/office/drawing/2014/main" id="{CF44B7BC-78B7-9B25-083A-61DCD0AA9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85"/>
          <p:cNvSpPr txBox="1"/>
          <p:nvPr/>
        </p:nvSpPr>
        <p:spPr>
          <a:xfrm>
            <a:off x="573658" y="1739872"/>
            <a:ext cx="3411746"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Arial"/>
              <a:buNone/>
            </a:pPr>
            <a:r>
              <a:rPr lang="hi" sz="4000" b="1" i="0" u="none" dirty="0">
                <a:solidFill>
                  <a:srgbClr val="FF0000"/>
                </a:solidFill>
                <a:latin typeface="Open Sans"/>
                <a:sym typeface="Arial"/>
              </a:rPr>
              <a:t>चरण-IV: निष्क्रियीकरण और विसंचालन</a:t>
            </a:r>
            <a:endParaRPr lang="en-US" sz="4000" dirty="0">
              <a:solidFill>
                <a:srgbClr val="FF0000"/>
              </a:solidFill>
              <a:latin typeface="Open Sans"/>
            </a:endParaRPr>
          </a:p>
        </p:txBody>
      </p:sp>
      <p:sp>
        <p:nvSpPr>
          <p:cNvPr id="538" name="Google Shape;538;p85"/>
          <p:cNvSpPr txBox="1"/>
          <p:nvPr/>
        </p:nvSpPr>
        <p:spPr>
          <a:xfrm>
            <a:off x="4485735" y="1931988"/>
            <a:ext cx="7384211" cy="3252132"/>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Wingdings" panose="05000000000000000000" pitchFamily="2" charset="2"/>
              <a:buChar char="§"/>
            </a:pPr>
            <a:r>
              <a:rPr lang="hi" sz="3200" b="0" i="0" u="none" dirty="0">
                <a:solidFill>
                  <a:schemeClr val="dk1"/>
                </a:solidFill>
                <a:sym typeface="Arial"/>
              </a:rPr>
              <a:t>यूनिट नियंत्रण कक्ष, ऑपरेशन स्थल से टीमों को सुचारू रूप से वापस लौटने में सहायता करेगा।</a:t>
            </a:r>
            <a:endParaRPr sz="3200" dirty="0"/>
          </a:p>
          <a:p>
            <a:pPr marL="457200" lvl="0" indent="-457200" algn="just">
              <a:spcBef>
                <a:spcPts val="1600"/>
              </a:spcBef>
              <a:buClr>
                <a:schemeClr val="dk1"/>
              </a:buClr>
              <a:buSzPts val="3200"/>
              <a:buFont typeface="Wingdings" panose="05000000000000000000" pitchFamily="2" charset="2"/>
              <a:buChar char="§"/>
            </a:pPr>
            <a:r>
              <a:rPr lang="hi" sz="3200" b="0" i="0" u="none" dirty="0">
                <a:solidFill>
                  <a:schemeClr val="dk1"/>
                </a:solidFill>
                <a:sym typeface="Arial"/>
              </a:rPr>
              <a:t>यूनिट नियंत्रण कक्ष, टीमों के आगमन के बारे में मुख्यालय एनडीआरएफ को सूचित करेगा</a:t>
            </a:r>
            <a:r>
              <a:rPr lang="hi" sz="3200" dirty="0">
                <a:solidFill>
                  <a:schemeClr val="dk1"/>
                </a:solidFill>
              </a:rPr>
              <a:t>।</a:t>
            </a:r>
            <a:endParaRPr sz="3200"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CF44B7BC-78B7-9B25-083A-61DCD0AA9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p:nvPr/>
        </p:nvSpPr>
        <p:spPr>
          <a:xfrm>
            <a:off x="3614109" y="1539505"/>
            <a:ext cx="7612936" cy="44011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r>
              <a:rPr lang="hi" sz="2800" b="0" i="0" u="none" dirty="0">
                <a:solidFill>
                  <a:schemeClr val="dk1"/>
                </a:solidFill>
                <a:latin typeface="Open Sans" panose="020B0606030504020204"/>
                <a:sym typeface="Arial"/>
              </a:rPr>
              <a:t>इस एसओपी का उद्देश्य सीएसएसआर ऑपरेशन के दौरान विशेषज्ञ प्रतिक्रिया हेतु कार्य योजना तैयार करना है, जिसमें सभी सुरक्षा उपायों का पालन किया जाना है। ये उपाय निम्नलिखित हैं:</a:t>
            </a:r>
            <a:endParaRPr sz="2800" dirty="0">
              <a:latin typeface="Open Sans" panose="020B0606030504020204"/>
            </a:endParaRPr>
          </a:p>
          <a:p>
            <a:pPr marL="0" marR="0" lvl="0" indent="0" algn="just" rtl="0">
              <a:lnSpc>
                <a:spcPct val="100000"/>
              </a:lnSpc>
              <a:spcBef>
                <a:spcPts val="0"/>
              </a:spcBef>
              <a:spcAft>
                <a:spcPts val="0"/>
              </a:spcAft>
              <a:buClr>
                <a:schemeClr val="dk1"/>
              </a:buClr>
              <a:buSzPts val="3200"/>
              <a:buFont typeface="Calibri"/>
              <a:buNone/>
            </a:pPr>
            <a:endParaRPr sz="2800" b="0" i="0" u="none" dirty="0">
              <a:solidFill>
                <a:schemeClr val="dk1"/>
              </a:solidFill>
              <a:latin typeface="Open Sans" panose="020B0606030504020204"/>
              <a:sym typeface="Arial"/>
            </a:endParaRPr>
          </a:p>
          <a:p>
            <a:pPr marL="0" marR="0" lvl="0" indent="-20320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a:sym typeface="Arial"/>
              </a:rPr>
              <a:t>सीएसएसआर ऑपरेशन के दौरान बचावकर्मियों के लिए दिशानिर्देश।</a:t>
            </a:r>
            <a:endParaRPr sz="2800" dirty="0">
              <a:latin typeface="Open Sans" panose="020B0606030504020204"/>
            </a:endParaRPr>
          </a:p>
          <a:p>
            <a:pPr marL="0" marR="0" lvl="0" indent="0" algn="just" rtl="0">
              <a:lnSpc>
                <a:spcPct val="100000"/>
              </a:lnSpc>
              <a:spcBef>
                <a:spcPts val="0"/>
              </a:spcBef>
              <a:spcAft>
                <a:spcPts val="0"/>
              </a:spcAft>
              <a:buClr>
                <a:schemeClr val="dk1"/>
              </a:buClr>
              <a:buSzPts val="3200"/>
              <a:buFont typeface="Noto Sans Symbols"/>
              <a:buNone/>
            </a:pPr>
            <a:endParaRPr sz="2800" b="0" i="0" u="none" dirty="0">
              <a:solidFill>
                <a:schemeClr val="dk1"/>
              </a:solidFill>
              <a:latin typeface="Open Sans" panose="020B0606030504020204"/>
              <a:sym typeface="Arial"/>
            </a:endParaRPr>
          </a:p>
          <a:p>
            <a:pPr marL="0" marR="0" lvl="0" indent="-20320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a:sym typeface="Arial"/>
              </a:rPr>
              <a:t>सीएसएसआर ऑपरेशन पर प्रतिक्रिया देने में टीमों की प्रतिक्रिया समय को कम करना।</a:t>
            </a:r>
            <a:endParaRPr sz="2800" dirty="0">
              <a:latin typeface="Open Sans" panose="020B0606030504020204"/>
            </a:endParaRP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FB9AE37-E6DC-0411-D631-7EFF548F01A9}"/>
              </a:ext>
            </a:extLst>
          </p:cNvPr>
          <p:cNvSpPr txBox="1"/>
          <p:nvPr/>
        </p:nvSpPr>
        <p:spPr>
          <a:xfrm>
            <a:off x="634594" y="1425100"/>
            <a:ext cx="3430747" cy="707886"/>
          </a:xfrm>
          <a:prstGeom prst="rect">
            <a:avLst/>
          </a:prstGeom>
          <a:noFill/>
        </p:spPr>
        <p:txBody>
          <a:bodyPr wrap="none" rtlCol="0">
            <a:spAutoFit/>
          </a:bodyPr>
          <a:lstStyle/>
          <a:p>
            <a:r>
              <a:rPr lang="hi" sz="4000" b="1" dirty="0">
                <a:solidFill>
                  <a:srgbClr val="FF0000"/>
                </a:solidFill>
              </a:rPr>
              <a:t>उद्देश्य</a:t>
            </a:r>
            <a:endParaRPr lang="en-IN" sz="4000" b="1" dirty="0">
              <a:solidFill>
                <a:srgbClr val="FF0000"/>
              </a:solidFill>
            </a:endParaRPr>
          </a:p>
        </p:txBody>
      </p:sp>
      <p:sp>
        <p:nvSpPr>
          <p:cNvPr id="7" name="Rectangle 6"/>
          <p:cNvSpPr/>
          <p:nvPr/>
        </p:nvSpPr>
        <p:spPr>
          <a:xfrm>
            <a:off x="228600" y="2299075"/>
            <a:ext cx="2743202" cy="2259849"/>
          </a:xfrm>
          <a:prstGeom prst="rect">
            <a:avLst/>
          </a:prstGeom>
        </p:spPr>
        <p:txBody>
          <a:bodyPr wrap="square">
            <a:spAutoFit/>
          </a:bodyPr>
          <a:lstStyle/>
          <a:p>
            <a:pPr algn="ctr">
              <a:lnSpc>
                <a:spcPct val="150000"/>
              </a:lnSpc>
              <a:buClr>
                <a:schemeClr val="dk2"/>
              </a:buClr>
              <a:buSzPts val="1400"/>
            </a:pPr>
            <a:r>
              <a:rPr lang="hi" altLang="zh-CN" sz="2400" b="1" dirty="0">
                <a:solidFill>
                  <a:schemeClr val="dk1"/>
                </a:solidFill>
                <a:latin typeface="Open Sans" panose="020B0606030504020204"/>
                <a:sym typeface="Times New Roman"/>
              </a:rPr>
              <a:t>इस पाठ के पूरा होने पर</a:t>
            </a:r>
            <a:r>
              <a:rPr lang="en-IN" altLang="zh-CN" sz="2400" b="1" dirty="0">
                <a:solidFill>
                  <a:schemeClr val="dk1"/>
                </a:solidFill>
                <a:latin typeface="Open Sans" panose="020B0606030504020204"/>
                <a:sym typeface="Times New Roman"/>
              </a:rPr>
              <a:t> </a:t>
            </a:r>
            <a:r>
              <a:rPr lang="hi" altLang="zh-CN" sz="2400" b="1" dirty="0">
                <a:solidFill>
                  <a:schemeClr val="dk1"/>
                </a:solidFill>
                <a:latin typeface="Open Sans" panose="020B0606030504020204"/>
                <a:sym typeface="Times New Roman"/>
              </a:rPr>
              <a:t>आप निम्नलिखित कार्य करने में सक्षम होंगे:</a:t>
            </a:r>
            <a:endParaRPr lang="en-US" sz="2400" b="1" dirty="0">
              <a:solidFill>
                <a:schemeClr val="dk1"/>
              </a:solidFill>
              <a:latin typeface="Open Sans" panose="020B0606030504020204"/>
              <a:sym typeface="Times New Roman"/>
            </a:endParaRPr>
          </a:p>
        </p:txBody>
      </p:sp>
      <p:pic>
        <p:nvPicPr>
          <p:cNvPr id="8"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86"/>
          <p:cNvSpPr txBox="1"/>
          <p:nvPr/>
        </p:nvSpPr>
        <p:spPr>
          <a:xfrm>
            <a:off x="504645" y="1276381"/>
            <a:ext cx="2577011" cy="2554505"/>
          </a:xfrm>
          <a:prstGeom prst="rect">
            <a:avLst/>
          </a:prstGeom>
          <a:noFill/>
          <a:ln>
            <a:noFill/>
          </a:ln>
        </p:spPr>
        <p:txBody>
          <a:bodyPr spcFirstLastPara="1" wrap="square" lIns="91425" tIns="45700" rIns="91425" bIns="45700" anchor="t" anchorCtr="0">
            <a:spAutoFit/>
          </a:bodyPr>
          <a:lstStyle/>
          <a:p>
            <a:pPr lvl="0">
              <a:buClr>
                <a:srgbClr val="FF0000"/>
              </a:buClr>
              <a:buSzPts val="3600"/>
            </a:pPr>
            <a:r>
              <a:rPr lang="hi" sz="4000" b="1" dirty="0">
                <a:solidFill>
                  <a:srgbClr val="FF0000"/>
                </a:solidFill>
                <a:latin typeface="Open Sans"/>
              </a:rPr>
              <a:t>चरण-V: </a:t>
            </a:r>
            <a:r>
              <a:rPr lang="hi-IN" sz="4000" b="1" dirty="0">
                <a:solidFill>
                  <a:srgbClr val="FF0000"/>
                </a:solidFill>
              </a:rPr>
              <a:t>संचालन उपरान्त की गतिविधियाँ</a:t>
            </a:r>
            <a:endParaRPr lang="en-US" sz="4000" b="1" dirty="0">
              <a:solidFill>
                <a:srgbClr val="FF0000"/>
              </a:solidFill>
              <a:latin typeface="Open Sans"/>
            </a:endParaRPr>
          </a:p>
        </p:txBody>
      </p:sp>
      <p:sp>
        <p:nvSpPr>
          <p:cNvPr id="544" name="Google Shape;544;p86"/>
          <p:cNvSpPr txBox="1"/>
          <p:nvPr/>
        </p:nvSpPr>
        <p:spPr>
          <a:xfrm>
            <a:off x="3236932" y="1276381"/>
            <a:ext cx="8471140" cy="5221902"/>
          </a:xfrm>
          <a:prstGeom prst="rect">
            <a:avLst/>
          </a:prstGeom>
          <a:noFill/>
          <a:ln>
            <a:noFill/>
          </a:ln>
        </p:spPr>
        <p:txBody>
          <a:bodyPr spcFirstLastPara="1" wrap="square" lIns="91425" tIns="45700" rIns="91425" bIns="45700" anchor="t" anchorCtr="0">
            <a:spAutoFit/>
          </a:bodyPr>
          <a:lstStyle/>
          <a:p>
            <a:pPr marL="457200" lvl="0" indent="-457200" algn="just">
              <a:buClr>
                <a:schemeClr val="dk1"/>
              </a:buClr>
              <a:buSzPts val="3200"/>
              <a:buFont typeface="Wingdings" panose="05000000000000000000" pitchFamily="2" charset="2"/>
              <a:buChar char="v"/>
            </a:pPr>
            <a:r>
              <a:rPr lang="hi-IN" sz="2800" dirty="0">
                <a:solidFill>
                  <a:schemeClr val="dk1"/>
                </a:solidFill>
                <a:latin typeface="Open Sans"/>
              </a:rPr>
              <a:t>बटालियन</a:t>
            </a:r>
            <a:r>
              <a:rPr lang="en-IN" sz="2800" dirty="0">
                <a:solidFill>
                  <a:schemeClr val="dk1"/>
                </a:solidFill>
                <a:latin typeface="Open Sans"/>
              </a:rPr>
              <a:t> </a:t>
            </a:r>
            <a:r>
              <a:rPr lang="hi" sz="2800" b="0" i="0" u="none" dirty="0">
                <a:solidFill>
                  <a:schemeClr val="dk1"/>
                </a:solidFill>
                <a:latin typeface="Open Sans"/>
                <a:sym typeface="Arial"/>
              </a:rPr>
              <a:t>मुख्यालय में टीमों के आगमन के बाद, निम्नलिखित परिचालन-पश्चात गतिविधियाँ की जाती हैं:</a:t>
            </a:r>
            <a:endParaRPr sz="2800" dirty="0">
              <a:latin typeface="Open Sans"/>
            </a:endParaRPr>
          </a:p>
          <a:p>
            <a:pPr marL="0" marR="0" lvl="0" indent="-203200" algn="just"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Open Sans"/>
                <a:sym typeface="Arial"/>
              </a:rPr>
              <a:t>सभी टीईए की जांच यूनिट 'एमओएसटी‘</a:t>
            </a:r>
            <a:r>
              <a:rPr lang="en-IN" sz="2800" b="0" i="0" u="none" dirty="0">
                <a:solidFill>
                  <a:schemeClr val="dk1"/>
                </a:solidFill>
                <a:latin typeface="Open Sans"/>
                <a:sym typeface="Arial"/>
              </a:rPr>
              <a:t>(MOST)</a:t>
            </a:r>
            <a:r>
              <a:rPr lang="hi" sz="2800" b="0" i="0" u="none" dirty="0">
                <a:solidFill>
                  <a:schemeClr val="dk1"/>
                </a:solidFill>
                <a:latin typeface="Open Sans"/>
                <a:sym typeface="Arial"/>
              </a:rPr>
              <a:t> द्वारा की जाएगी।</a:t>
            </a:r>
            <a:endParaRPr sz="2800" dirty="0">
              <a:latin typeface="Open Sans"/>
            </a:endParaRPr>
          </a:p>
          <a:p>
            <a:pPr marL="0" marR="0" lvl="0" indent="-203200" algn="just"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Open Sans"/>
                <a:sym typeface="Arial"/>
              </a:rPr>
              <a:t>किसी भी टीईए की हानि और क्षति को इकाई मुख्यालय के ध्यान में लाया जाएगा।</a:t>
            </a:r>
            <a:endParaRPr sz="2800" dirty="0">
              <a:latin typeface="Open Sans"/>
            </a:endParaRPr>
          </a:p>
          <a:p>
            <a:pPr marL="0" marR="0" lvl="0" indent="-203200" algn="just"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Open Sans"/>
                <a:sym typeface="Arial"/>
              </a:rPr>
              <a:t>सभी बचावकर्मियों की चिकित्सा एवं शारीरिक जांच सुनिश्चित की जाएगी।</a:t>
            </a:r>
            <a:endParaRPr sz="2800" dirty="0">
              <a:latin typeface="Open Sans"/>
            </a:endParaRPr>
          </a:p>
          <a:p>
            <a:pPr marL="0" marR="0" lvl="0" indent="-203200" algn="just" rtl="0">
              <a:lnSpc>
                <a:spcPct val="100000"/>
              </a:lnSpc>
              <a:spcBef>
                <a:spcPts val="1600"/>
              </a:spcBef>
              <a:spcAft>
                <a:spcPts val="0"/>
              </a:spcAft>
              <a:buClr>
                <a:schemeClr val="dk1"/>
              </a:buClr>
              <a:buSzPts val="3200"/>
              <a:buFont typeface="Noto Sans Symbols"/>
              <a:buChar char="▪"/>
            </a:pPr>
            <a:r>
              <a:rPr lang="hi" sz="2800" b="0" i="0" u="none" dirty="0">
                <a:solidFill>
                  <a:schemeClr val="dk1"/>
                </a:solidFill>
                <a:latin typeface="Open Sans"/>
                <a:sym typeface="Arial"/>
              </a:rPr>
              <a:t>सभी बचावकर्मियों के लिए PTSD सत्र का आयोजन बीएन मुख्यालय में किया जाएगा।</a:t>
            </a:r>
            <a:endParaRPr sz="2800" dirty="0">
              <a:latin typeface="Open Sans"/>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CF44B7BC-78B7-9B25-083A-61DCD0AA9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87"/>
          <p:cNvSpPr txBox="1"/>
          <p:nvPr/>
        </p:nvSpPr>
        <p:spPr>
          <a:xfrm>
            <a:off x="418381" y="1328139"/>
            <a:ext cx="2894162" cy="2554505"/>
          </a:xfrm>
          <a:prstGeom prst="rect">
            <a:avLst/>
          </a:prstGeom>
          <a:noFill/>
          <a:ln>
            <a:noFill/>
          </a:ln>
        </p:spPr>
        <p:txBody>
          <a:bodyPr spcFirstLastPara="1" wrap="square" lIns="91425" tIns="45700" rIns="91425" bIns="45700" anchor="t" anchorCtr="0">
            <a:spAutoFit/>
          </a:bodyPr>
          <a:lstStyle/>
          <a:p>
            <a:pPr lvl="0">
              <a:buClr>
                <a:srgbClr val="FF0000"/>
              </a:buClr>
              <a:buSzPts val="3600"/>
            </a:pPr>
            <a:r>
              <a:rPr lang="hi" sz="4000" b="1" dirty="0">
                <a:solidFill>
                  <a:srgbClr val="FF0000"/>
                </a:solidFill>
                <a:latin typeface="Open Sans"/>
              </a:rPr>
              <a:t>चरण-V: </a:t>
            </a:r>
            <a:r>
              <a:rPr lang="hi-IN" sz="4000" b="1" dirty="0">
                <a:solidFill>
                  <a:srgbClr val="FF0000"/>
                </a:solidFill>
              </a:rPr>
              <a:t>संचालन उपरान्त की गतिविधियाँ</a:t>
            </a:r>
            <a:endParaRPr lang="en-US" sz="4000" b="1" dirty="0">
              <a:solidFill>
                <a:srgbClr val="FF0000"/>
              </a:solidFill>
              <a:latin typeface="Open Sans"/>
            </a:endParaRPr>
          </a:p>
        </p:txBody>
      </p:sp>
      <p:sp>
        <p:nvSpPr>
          <p:cNvPr id="550" name="Google Shape;550;p87"/>
          <p:cNvSpPr txBox="1"/>
          <p:nvPr/>
        </p:nvSpPr>
        <p:spPr>
          <a:xfrm>
            <a:off x="3312543" y="1328139"/>
            <a:ext cx="8436634" cy="4626867"/>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Wingdings" panose="05000000000000000000" pitchFamily="2" charset="2"/>
              <a:buChar char="v"/>
            </a:pPr>
            <a:r>
              <a:rPr lang="hi" sz="2800" b="0" i="0" u="none" dirty="0">
                <a:solidFill>
                  <a:schemeClr val="dk1"/>
                </a:solidFill>
                <a:sym typeface="Arial"/>
              </a:rPr>
              <a:t>निम्नलिखित पहलुओं पर डी-ब्रीफिंग सत्र आयोजित किया जाएगा:-</a:t>
            </a:r>
            <a:endParaRPr sz="2800" dirty="0"/>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2800" b="0" i="0" u="none" dirty="0">
                <a:solidFill>
                  <a:schemeClr val="dk1"/>
                </a:solidFill>
                <a:sym typeface="Arial"/>
              </a:rPr>
              <a:t>सभी गतिविधियों का सारांश</a:t>
            </a:r>
            <a:endParaRPr sz="2800" dirty="0"/>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2800" b="0" i="0" u="none" dirty="0">
                <a:solidFill>
                  <a:schemeClr val="dk1"/>
                </a:solidFill>
                <a:sym typeface="Arial"/>
              </a:rPr>
              <a:t>परिचालन उपलब्धियां</a:t>
            </a:r>
            <a:endParaRPr sz="2800" dirty="0"/>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2800" b="0" i="0" u="none" dirty="0">
                <a:solidFill>
                  <a:schemeClr val="dk1"/>
                </a:solidFill>
                <a:sym typeface="Arial"/>
              </a:rPr>
              <a:t>यदि कोई सुधार या नवाचार किया गया हो</a:t>
            </a:r>
            <a:endParaRPr sz="2800" dirty="0"/>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2800" b="0" i="0" u="none" dirty="0">
                <a:solidFill>
                  <a:schemeClr val="dk1"/>
                </a:solidFill>
                <a:sym typeface="Arial"/>
              </a:rPr>
              <a:t>ऑपरेशन के दौरान आने वाली समस्याएं</a:t>
            </a:r>
            <a:endParaRPr sz="2800" dirty="0"/>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2800" b="0" i="0" u="none" dirty="0">
                <a:solidFill>
                  <a:schemeClr val="dk1"/>
                </a:solidFill>
                <a:sym typeface="Arial"/>
              </a:rPr>
              <a:t>सम्पूर्ण ऑपरेशन के दौरान यदि कोई दुर्घटना घटित हुई हो </a:t>
            </a:r>
            <a:endParaRPr sz="2800" dirty="0"/>
          </a:p>
          <a:p>
            <a:pPr marL="0" marR="0" lvl="0" indent="0" algn="l" rtl="0">
              <a:lnSpc>
                <a:spcPct val="100000"/>
              </a:lnSpc>
              <a:spcBef>
                <a:spcPts val="0"/>
              </a:spcBef>
              <a:spcAft>
                <a:spcPts val="0"/>
              </a:spcAft>
              <a:buNone/>
            </a:pPr>
            <a:endParaRPr sz="3200" b="0" i="0" u="none" dirty="0">
              <a:solidFill>
                <a:schemeClr val="dk1"/>
              </a:solidFill>
              <a:latin typeface="Calibri"/>
              <a:ea typeface="Calibri"/>
              <a:cs typeface="Calibri"/>
              <a:sym typeface="Calibri"/>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CF44B7BC-78B7-9B25-083A-61DCD0AA9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88"/>
          <p:cNvSpPr txBox="1"/>
          <p:nvPr/>
        </p:nvSpPr>
        <p:spPr>
          <a:xfrm>
            <a:off x="396815" y="1483601"/>
            <a:ext cx="2691442" cy="2554505"/>
          </a:xfrm>
          <a:prstGeom prst="rect">
            <a:avLst/>
          </a:prstGeom>
          <a:noFill/>
          <a:ln>
            <a:noFill/>
          </a:ln>
        </p:spPr>
        <p:txBody>
          <a:bodyPr spcFirstLastPara="1" wrap="square" lIns="91425" tIns="45700" rIns="91425" bIns="45700" anchor="t" anchorCtr="0">
            <a:spAutoFit/>
          </a:bodyPr>
          <a:lstStyle/>
          <a:p>
            <a:pPr lvl="0">
              <a:buClr>
                <a:srgbClr val="FF0000"/>
              </a:buClr>
              <a:buSzPts val="3600"/>
            </a:pPr>
            <a:r>
              <a:rPr lang="hi" sz="4000" b="1" dirty="0">
                <a:solidFill>
                  <a:srgbClr val="FF0000"/>
                </a:solidFill>
                <a:latin typeface="Open Sans"/>
              </a:rPr>
              <a:t>चरण-V: </a:t>
            </a:r>
            <a:r>
              <a:rPr lang="hi-IN" sz="4000" b="1" dirty="0">
                <a:solidFill>
                  <a:srgbClr val="FF0000"/>
                </a:solidFill>
              </a:rPr>
              <a:t>संचालन उपरान्त की गतिविधियाँ</a:t>
            </a:r>
            <a:endParaRPr lang="en-US" sz="4000" b="1" dirty="0">
              <a:solidFill>
                <a:srgbClr val="FF0000"/>
              </a:solidFill>
              <a:latin typeface="Open Sans"/>
            </a:endParaRPr>
          </a:p>
        </p:txBody>
      </p:sp>
      <p:sp>
        <p:nvSpPr>
          <p:cNvPr id="556" name="Google Shape;556;p88"/>
          <p:cNvSpPr txBox="1"/>
          <p:nvPr/>
        </p:nvSpPr>
        <p:spPr>
          <a:xfrm>
            <a:off x="3278767" y="1483601"/>
            <a:ext cx="8729203" cy="436012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Wingdings" panose="05000000000000000000" pitchFamily="2" charset="2"/>
              <a:buChar char="§"/>
            </a:pPr>
            <a:r>
              <a:rPr lang="hi" sz="3200" b="0" i="0" u="none" dirty="0">
                <a:solidFill>
                  <a:schemeClr val="dk1"/>
                </a:solidFill>
                <a:sym typeface="Arial"/>
              </a:rPr>
              <a:t>टीईए या किसी अन्य विशेष उपकरण की आवश्यकता।</a:t>
            </a:r>
            <a:endParaRPr sz="3200" dirty="0"/>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3200" b="0" i="0" u="none" dirty="0">
                <a:solidFill>
                  <a:schemeClr val="dk1"/>
                </a:solidFill>
                <a:sym typeface="Arial"/>
              </a:rPr>
              <a:t>प्रशासन और रसद व्यवस्था</a:t>
            </a:r>
            <a:endParaRPr sz="3200" dirty="0"/>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3200" b="0" i="0" u="none" dirty="0">
                <a:solidFill>
                  <a:schemeClr val="dk1"/>
                </a:solidFill>
                <a:sym typeface="Arial"/>
              </a:rPr>
              <a:t>सुधार के लिए बिंदु</a:t>
            </a:r>
            <a:endParaRPr sz="3200" dirty="0"/>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3200" b="0" i="0" u="none" dirty="0">
                <a:solidFill>
                  <a:schemeClr val="dk1"/>
                </a:solidFill>
                <a:sym typeface="Arial"/>
              </a:rPr>
              <a:t>ऑपरेशन के दौरान सीखे गए सबक</a:t>
            </a:r>
            <a:endParaRPr sz="3200" dirty="0"/>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3200" b="0" i="0" u="none" dirty="0">
                <a:solidFill>
                  <a:schemeClr val="dk1"/>
                </a:solidFill>
                <a:sym typeface="Arial"/>
              </a:rPr>
              <a:t>फीडबैक रिपोर्ट</a:t>
            </a:r>
            <a:endParaRPr sz="3200" dirty="0"/>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CF44B7BC-78B7-9B25-083A-61DCD0AA9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89"/>
          <p:cNvSpPr txBox="1"/>
          <p:nvPr/>
        </p:nvSpPr>
        <p:spPr>
          <a:xfrm>
            <a:off x="517586" y="1875730"/>
            <a:ext cx="2674188" cy="2554505"/>
          </a:xfrm>
          <a:prstGeom prst="rect">
            <a:avLst/>
          </a:prstGeom>
          <a:noFill/>
          <a:ln>
            <a:noFill/>
          </a:ln>
        </p:spPr>
        <p:txBody>
          <a:bodyPr spcFirstLastPara="1" wrap="square" lIns="91425" tIns="45700" rIns="91425" bIns="45700" anchor="t" anchorCtr="0">
            <a:spAutoFit/>
          </a:bodyPr>
          <a:lstStyle/>
          <a:p>
            <a:pPr lvl="0">
              <a:buClr>
                <a:srgbClr val="FF0000"/>
              </a:buClr>
              <a:buSzPts val="3600"/>
            </a:pPr>
            <a:r>
              <a:rPr lang="hi" sz="4000" b="1" dirty="0">
                <a:solidFill>
                  <a:srgbClr val="FF0000"/>
                </a:solidFill>
                <a:latin typeface="Open Sans"/>
              </a:rPr>
              <a:t>चरण-V: </a:t>
            </a:r>
            <a:r>
              <a:rPr lang="hi-IN" sz="4000" b="1" dirty="0">
                <a:solidFill>
                  <a:srgbClr val="FF0000"/>
                </a:solidFill>
              </a:rPr>
              <a:t>संचालन उपरान्त की गतिविधियाँ</a:t>
            </a:r>
            <a:endParaRPr lang="en-US" sz="4000" b="1" dirty="0">
              <a:solidFill>
                <a:srgbClr val="FF0000"/>
              </a:solidFill>
              <a:latin typeface="Open Sans"/>
            </a:endParaRPr>
          </a:p>
        </p:txBody>
      </p:sp>
      <p:sp>
        <p:nvSpPr>
          <p:cNvPr id="562" name="Google Shape;562;p89"/>
          <p:cNvSpPr txBox="1"/>
          <p:nvPr/>
        </p:nvSpPr>
        <p:spPr>
          <a:xfrm>
            <a:off x="3966594" y="1875730"/>
            <a:ext cx="7310157" cy="4113906"/>
          </a:xfrm>
          <a:prstGeom prst="rect">
            <a:avLst/>
          </a:prstGeom>
          <a:noFill/>
          <a:ln>
            <a:noFill/>
          </a:ln>
        </p:spPr>
        <p:txBody>
          <a:bodyPr spcFirstLastPara="1" wrap="square" lIns="91425" tIns="45700" rIns="91425" bIns="45700" anchor="t" anchorCtr="0">
            <a:spAutoFit/>
          </a:bodyPr>
          <a:lstStyle/>
          <a:p>
            <a:pPr marL="457200" lvl="0" indent="-457200" algn="just">
              <a:buClr>
                <a:schemeClr val="dk1"/>
              </a:buClr>
              <a:buSzPts val="3200"/>
              <a:buFont typeface="Wingdings" panose="05000000000000000000" pitchFamily="2" charset="2"/>
              <a:buChar char="§"/>
            </a:pPr>
            <a:r>
              <a:rPr lang="hi-IN" sz="3600" dirty="0">
                <a:solidFill>
                  <a:schemeClr val="dk1"/>
                </a:solidFill>
              </a:rPr>
              <a:t>विस्तृत रिपोर्ट/पोस्ट-ऑप्स रिपोर्ट परिशिष्ट-टी में उल्लिखित प्रोफार्मा के अनुसार मुख्यालय एनडीआरएफ को भेजी जाएगी।</a:t>
            </a:r>
            <a:endParaRPr lang="en-IN" sz="3600" dirty="0">
              <a:solidFill>
                <a:schemeClr val="dk1"/>
              </a:solidFill>
            </a:endParaRPr>
          </a:p>
          <a:p>
            <a:pPr marL="457200" lvl="0" indent="-457200" algn="just">
              <a:buClr>
                <a:schemeClr val="dk1"/>
              </a:buClr>
              <a:buSzPts val="3200"/>
              <a:buFont typeface="Wingdings" panose="05000000000000000000" pitchFamily="2" charset="2"/>
              <a:buChar char="§"/>
            </a:pPr>
            <a:r>
              <a:rPr lang="hi" sz="3600" i="0" u="none" dirty="0">
                <a:solidFill>
                  <a:schemeClr val="dk1"/>
                </a:solidFill>
                <a:latin typeface="Arial"/>
                <a:ea typeface="Arial"/>
                <a:cs typeface="Arial"/>
                <a:sym typeface="Arial"/>
              </a:rPr>
              <a:t>केस स्टडी.</a:t>
            </a:r>
            <a:endParaRPr sz="1600" dirty="0"/>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3600" i="0" u="none" dirty="0">
                <a:solidFill>
                  <a:schemeClr val="dk1"/>
                </a:solidFill>
                <a:latin typeface="Arial"/>
                <a:ea typeface="Arial"/>
                <a:cs typeface="Arial"/>
                <a:sym typeface="Arial"/>
              </a:rPr>
              <a:t>डेटा प्रतिबंध</a:t>
            </a:r>
            <a:endParaRPr sz="3600" i="0" u="none" dirty="0">
              <a:solidFill>
                <a:srgbClr val="0000CC"/>
              </a:solidFill>
              <a:latin typeface="Arial"/>
              <a:ea typeface="Arial"/>
              <a:cs typeface="Arial"/>
              <a:sym typeface="Arial"/>
            </a:endParaRPr>
          </a:p>
          <a:p>
            <a:pPr marL="0" marR="0" lvl="0" indent="0" algn="l" rtl="0">
              <a:lnSpc>
                <a:spcPct val="100000"/>
              </a:lnSpc>
              <a:spcBef>
                <a:spcPts val="0"/>
              </a:spcBef>
              <a:spcAft>
                <a:spcPts val="0"/>
              </a:spcAft>
              <a:buNone/>
            </a:pPr>
            <a:endParaRPr sz="3200" b="1" i="0" u="none" dirty="0">
              <a:solidFill>
                <a:srgbClr val="0000CC"/>
              </a:solidFill>
              <a:latin typeface="Arial"/>
              <a:ea typeface="Arial"/>
              <a:cs typeface="Arial"/>
              <a:sym typeface="Arial"/>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CF44B7BC-78B7-9B25-083A-61DCD0AA9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59574"/>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90"/>
          <p:cNvSpPr txBox="1"/>
          <p:nvPr/>
        </p:nvSpPr>
        <p:spPr>
          <a:xfrm>
            <a:off x="677174" y="1017588"/>
            <a:ext cx="2997678"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dirty="0">
                <a:solidFill>
                  <a:srgbClr val="FF0000"/>
                </a:solidFill>
                <a:latin typeface="Open Sans"/>
                <a:sym typeface="Arial"/>
              </a:rPr>
              <a:t>प्रशासन और रसद व्यवस्था</a:t>
            </a:r>
            <a:endParaRPr lang="en-US" sz="4000" dirty="0">
              <a:solidFill>
                <a:srgbClr val="FF0000"/>
              </a:solidFill>
              <a:latin typeface="Open Sans"/>
            </a:endParaRPr>
          </a:p>
        </p:txBody>
      </p:sp>
      <p:sp>
        <p:nvSpPr>
          <p:cNvPr id="568" name="Google Shape;568;p90"/>
          <p:cNvSpPr txBox="1"/>
          <p:nvPr/>
        </p:nvSpPr>
        <p:spPr>
          <a:xfrm>
            <a:off x="4157931" y="1133430"/>
            <a:ext cx="7177178" cy="436012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Wingdings" panose="05000000000000000000" pitchFamily="2" charset="2"/>
              <a:buChar char="v"/>
            </a:pPr>
            <a:r>
              <a:rPr lang="hi" sz="2800" b="0" i="0" u="none" dirty="0">
                <a:solidFill>
                  <a:schemeClr val="dk1"/>
                </a:solidFill>
                <a:sym typeface="Arial"/>
              </a:rPr>
              <a:t>प्रतिक्रिया देने वाली बटालियनों द्वारा निम्नलिखित प्रशासनिक और रसद व्यवस्था सुनिश्चित की जाएगी:</a:t>
            </a:r>
            <a:endParaRPr sz="2800" dirty="0"/>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ü"/>
            </a:pPr>
            <a:r>
              <a:rPr lang="hi" sz="2800" b="0" i="0" u="none" dirty="0">
                <a:solidFill>
                  <a:schemeClr val="dk1"/>
                </a:solidFill>
                <a:sym typeface="Arial"/>
              </a:rPr>
              <a:t>आकस्मिक राशि: प्रत्येक एसएआर</a:t>
            </a:r>
            <a:r>
              <a:rPr lang="en-IN" sz="2800" b="0" i="0" u="none" dirty="0">
                <a:solidFill>
                  <a:schemeClr val="dk1"/>
                </a:solidFill>
                <a:sym typeface="Arial"/>
              </a:rPr>
              <a:t>(SAR)</a:t>
            </a:r>
            <a:r>
              <a:rPr lang="hi" sz="2800" b="0" i="0" u="none" dirty="0">
                <a:solidFill>
                  <a:schemeClr val="dk1"/>
                </a:solidFill>
                <a:sym typeface="Arial"/>
              </a:rPr>
              <a:t> टीम को निम्नलिखित राशि लेनी चाहिए:</a:t>
            </a:r>
            <a:endParaRPr sz="2800" dirty="0"/>
          </a:p>
          <a:p>
            <a:pPr marL="2540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2800" b="0" i="0" u="none" dirty="0">
                <a:solidFill>
                  <a:schemeClr val="dk1"/>
                </a:solidFill>
                <a:sym typeface="Arial"/>
              </a:rPr>
              <a:t>अप्रत्याशित व्यय के लिए 10,000/- </a:t>
            </a:r>
            <a:endParaRPr sz="2800" dirty="0"/>
          </a:p>
          <a:p>
            <a:pPr marL="2540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2800" b="0" i="0" u="none" dirty="0">
                <a:solidFill>
                  <a:schemeClr val="dk1"/>
                </a:solidFill>
                <a:sym typeface="Arial"/>
              </a:rPr>
              <a:t>नई खरीद के लिए 30,000 </a:t>
            </a:r>
            <a:endParaRPr sz="2800" dirty="0"/>
          </a:p>
          <a:p>
            <a:pPr marL="2540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2800" b="0" i="0" u="none" dirty="0">
                <a:solidFill>
                  <a:schemeClr val="dk1"/>
                </a:solidFill>
                <a:sym typeface="Arial"/>
              </a:rPr>
              <a:t>एमटी के लिए 10,000/- </a:t>
            </a:r>
            <a:endParaRPr sz="2800"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CF44B7BC-78B7-9B25-083A-61DCD0AA9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59574"/>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91"/>
          <p:cNvSpPr txBox="1"/>
          <p:nvPr/>
        </p:nvSpPr>
        <p:spPr>
          <a:xfrm>
            <a:off x="642668" y="1618959"/>
            <a:ext cx="375680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dirty="0">
                <a:solidFill>
                  <a:srgbClr val="FF0000"/>
                </a:solidFill>
                <a:latin typeface="Open Sans"/>
                <a:sym typeface="Arial"/>
              </a:rPr>
              <a:t>प्रशासन और रसद व्यवस्था</a:t>
            </a:r>
            <a:endParaRPr lang="en-US" sz="4000" dirty="0">
              <a:solidFill>
                <a:srgbClr val="FF0000"/>
              </a:solidFill>
              <a:latin typeface="Open Sans"/>
            </a:endParaRPr>
          </a:p>
        </p:txBody>
      </p:sp>
      <p:sp>
        <p:nvSpPr>
          <p:cNvPr id="574" name="Google Shape;574;p91"/>
          <p:cNvSpPr txBox="1"/>
          <p:nvPr/>
        </p:nvSpPr>
        <p:spPr>
          <a:xfrm>
            <a:off x="3985404" y="1618959"/>
            <a:ext cx="7453223" cy="436012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Wingdings" panose="05000000000000000000" pitchFamily="2" charset="2"/>
              <a:buChar char="v"/>
            </a:pPr>
            <a:r>
              <a:rPr lang="hi" sz="2800" b="0" i="0" u="none" dirty="0">
                <a:solidFill>
                  <a:schemeClr val="dk1"/>
                </a:solidFill>
                <a:sym typeface="Arial"/>
              </a:rPr>
              <a:t>रेल द्वारा: एसएआर टीम की आवश्यकता के अनुसार:</a:t>
            </a:r>
            <a:endParaRPr sz="2800" dirty="0"/>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2800" b="0" i="0" u="none" dirty="0">
                <a:solidFill>
                  <a:schemeClr val="dk1"/>
                </a:solidFill>
                <a:sym typeface="Arial"/>
              </a:rPr>
              <a:t>प्रति टीम एक कोच</a:t>
            </a:r>
            <a:endParaRPr sz="2800" dirty="0"/>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2800" b="0" i="0" u="none" dirty="0">
                <a:solidFill>
                  <a:schemeClr val="dk1"/>
                </a:solidFill>
                <a:sym typeface="Arial"/>
              </a:rPr>
              <a:t>दो टीमों के लिए एक एसएलआर कोच</a:t>
            </a:r>
            <a:endParaRPr sz="2800" b="0" i="0" u="none" dirty="0">
              <a:solidFill>
                <a:schemeClr val="dk1"/>
              </a:solidFill>
              <a:sym typeface="Arial"/>
            </a:endParaRPr>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v"/>
            </a:pPr>
            <a:r>
              <a:rPr lang="hi" sz="2800" b="0" i="0" u="none" dirty="0">
                <a:solidFill>
                  <a:schemeClr val="dk1"/>
                </a:solidFill>
                <a:sym typeface="Arial"/>
              </a:rPr>
              <a:t>हवाई मार्ग द्वारा: एसएआर टीम की आवश्यकता के अनुसार</a:t>
            </a:r>
            <a:endParaRPr sz="2800" dirty="0"/>
          </a:p>
          <a:p>
            <a:pPr marL="457200" marR="0" lvl="0" indent="-457200" algn="just" rtl="0">
              <a:lnSpc>
                <a:spcPct val="100000"/>
              </a:lnSpc>
              <a:spcBef>
                <a:spcPts val="1600"/>
              </a:spcBef>
              <a:spcAft>
                <a:spcPts val="0"/>
              </a:spcAft>
              <a:buClr>
                <a:schemeClr val="dk1"/>
              </a:buClr>
              <a:buSzPts val="3200"/>
              <a:buFont typeface="Wingdings" panose="05000000000000000000" pitchFamily="2" charset="2"/>
              <a:buChar char="§"/>
            </a:pPr>
            <a:r>
              <a:rPr lang="hi" sz="2800" b="0" i="0" u="none" dirty="0">
                <a:solidFill>
                  <a:schemeClr val="dk1"/>
                </a:solidFill>
                <a:sym typeface="Arial"/>
              </a:rPr>
              <a:t>नोट:- पैकिंग और लोड टेबल पहले से तैयार कर लेनी चाहिए</a:t>
            </a:r>
            <a:endParaRPr sz="2800"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CF44B7BC-78B7-9B25-083A-61DCD0AA9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59574"/>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93"/>
          <p:cNvSpPr txBox="1"/>
          <p:nvPr/>
        </p:nvSpPr>
        <p:spPr>
          <a:xfrm>
            <a:off x="3253337" y="712791"/>
            <a:ext cx="7660255" cy="565278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3200"/>
              <a:buFont typeface="Arial"/>
              <a:buNone/>
            </a:pPr>
            <a:r>
              <a:rPr lang="hi" sz="2800" b="1" i="0" u="none" dirty="0">
                <a:solidFill>
                  <a:schemeClr val="tx1"/>
                </a:solidFill>
                <a:sym typeface="Arial"/>
              </a:rPr>
              <a:t>प्रशासनिक सामान </a:t>
            </a:r>
            <a:r>
              <a:rPr lang="hi" sz="2800" b="0" i="0" u="none" dirty="0">
                <a:solidFill>
                  <a:schemeClr val="tx1"/>
                </a:solidFill>
                <a:sym typeface="Arial"/>
              </a:rPr>
              <a:t>: एसएआर टीम द्वारा ले जाए जाने वाले बर्तनों सहित प्रशासनिक सामान का उल्लेख परिशिष्ट-ई में किया गया है।</a:t>
            </a:r>
            <a:endParaRPr sz="2800" dirty="0">
              <a:solidFill>
                <a:schemeClr val="tx1"/>
              </a:solidFill>
            </a:endParaRPr>
          </a:p>
          <a:p>
            <a:pPr marL="0" marR="0" lvl="0" indent="0" algn="just" rtl="0">
              <a:lnSpc>
                <a:spcPct val="100000"/>
              </a:lnSpc>
              <a:spcBef>
                <a:spcPts val="1600"/>
              </a:spcBef>
              <a:spcAft>
                <a:spcPts val="0"/>
              </a:spcAft>
              <a:buClr>
                <a:schemeClr val="dk1"/>
              </a:buClr>
              <a:buSzPts val="3200"/>
              <a:buFont typeface="Calibri"/>
              <a:buNone/>
            </a:pPr>
            <a:endParaRPr sz="2800" b="0" i="0" u="none" dirty="0">
              <a:solidFill>
                <a:schemeClr val="tx1"/>
              </a:solidFill>
              <a:sym typeface="Arial"/>
            </a:endParaRPr>
          </a:p>
          <a:p>
            <a:pPr marL="0" marR="0" lvl="0" indent="0" algn="just" rtl="0">
              <a:lnSpc>
                <a:spcPct val="100000"/>
              </a:lnSpc>
              <a:spcBef>
                <a:spcPts val="1600"/>
              </a:spcBef>
              <a:spcAft>
                <a:spcPts val="0"/>
              </a:spcAft>
              <a:buClr>
                <a:srgbClr val="FF0000"/>
              </a:buClr>
              <a:buSzPts val="3200"/>
              <a:buFont typeface="Arial"/>
              <a:buNone/>
            </a:pPr>
            <a:r>
              <a:rPr lang="hi" sz="2800" b="1" i="0" u="none" dirty="0">
                <a:solidFill>
                  <a:schemeClr val="tx1"/>
                </a:solidFill>
                <a:sym typeface="Arial"/>
              </a:rPr>
              <a:t>सुरक्षा के लिए हथियार</a:t>
            </a:r>
            <a:r>
              <a:rPr lang="hi" sz="2800" b="0" i="0" u="none" dirty="0">
                <a:solidFill>
                  <a:schemeClr val="tx1"/>
                </a:solidFill>
                <a:sym typeface="Arial"/>
              </a:rPr>
              <a:t>: एसएआर टीम द्वारा ले जाने के लिए आवश्यक हथियारों का उल्लेख परिशिष्ट-एफ में किया गया है।</a:t>
            </a:r>
            <a:endParaRPr sz="2800" dirty="0">
              <a:solidFill>
                <a:schemeClr val="tx1"/>
              </a:solidFill>
            </a:endParaRPr>
          </a:p>
          <a:p>
            <a:pPr marL="0" marR="0" lvl="0" indent="0" algn="just" rtl="0">
              <a:lnSpc>
                <a:spcPct val="100000"/>
              </a:lnSpc>
              <a:spcBef>
                <a:spcPts val="1600"/>
              </a:spcBef>
              <a:spcAft>
                <a:spcPts val="0"/>
              </a:spcAft>
              <a:buClr>
                <a:schemeClr val="dk1"/>
              </a:buClr>
              <a:buSzPts val="3200"/>
              <a:buFont typeface="Calibri"/>
              <a:buNone/>
            </a:pPr>
            <a:endParaRPr sz="2800" b="0" i="0" u="none" dirty="0">
              <a:solidFill>
                <a:schemeClr val="tx1"/>
              </a:solidFill>
              <a:sym typeface="Arial"/>
            </a:endParaRPr>
          </a:p>
          <a:p>
            <a:pPr marL="0" marR="0" lvl="0" indent="0" algn="just" rtl="0">
              <a:lnSpc>
                <a:spcPct val="100000"/>
              </a:lnSpc>
              <a:spcBef>
                <a:spcPts val="1600"/>
              </a:spcBef>
              <a:spcAft>
                <a:spcPts val="0"/>
              </a:spcAft>
              <a:buClr>
                <a:srgbClr val="FF0000"/>
              </a:buClr>
              <a:buSzPts val="3200"/>
              <a:buFont typeface="Arial"/>
              <a:buNone/>
            </a:pPr>
            <a:r>
              <a:rPr lang="hi" sz="2800" b="1" i="0" u="none" dirty="0">
                <a:solidFill>
                  <a:schemeClr val="tx1"/>
                </a:solidFill>
                <a:sym typeface="Arial"/>
              </a:rPr>
              <a:t>प्रत्युत्तरकर्ताओं का निजी सामान: </a:t>
            </a:r>
            <a:r>
              <a:rPr lang="hi" sz="2800" b="0" i="0" u="none" dirty="0">
                <a:solidFill>
                  <a:schemeClr val="tx1"/>
                </a:solidFill>
                <a:sym typeface="Arial"/>
              </a:rPr>
              <a:t>एसएआर टीम के सदस्यों द्वारा ले जाए जाने वाले निजी सामान का उल्लेख परिशिष्ट-जी में किया गया है।</a:t>
            </a:r>
            <a:endParaRPr sz="2800" dirty="0">
              <a:solidFill>
                <a:schemeClr val="tx1"/>
              </a:solidFill>
            </a:endParaRP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573;p91">
            <a:extLst>
              <a:ext uri="{FF2B5EF4-FFF2-40B4-BE49-F238E27FC236}">
                <a16:creationId xmlns:a16="http://schemas.microsoft.com/office/drawing/2014/main" id="{BFC01182-433E-8896-BF67-9112A7C9EB67}"/>
              </a:ext>
            </a:extLst>
          </p:cNvPr>
          <p:cNvSpPr txBox="1"/>
          <p:nvPr/>
        </p:nvSpPr>
        <p:spPr>
          <a:xfrm>
            <a:off x="228600" y="1945291"/>
            <a:ext cx="258361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dirty="0">
                <a:solidFill>
                  <a:srgbClr val="FF0000"/>
                </a:solidFill>
                <a:latin typeface="Open Sans"/>
                <a:sym typeface="Arial"/>
              </a:rPr>
              <a:t>प्रशासन और रसद व्यवस्था</a:t>
            </a:r>
            <a:endParaRPr lang="en-US" sz="4000" dirty="0">
              <a:solidFill>
                <a:srgbClr val="FF0000"/>
              </a:solidFill>
              <a:latin typeface="Open Sans"/>
            </a:endParaRPr>
          </a:p>
        </p:txBody>
      </p:sp>
      <p:pic>
        <p:nvPicPr>
          <p:cNvPr id="6" name="Picture 14">
            <a:extLst>
              <a:ext uri="{FF2B5EF4-FFF2-40B4-BE49-F238E27FC236}">
                <a16:creationId xmlns:a16="http://schemas.microsoft.com/office/drawing/2014/main" id="{CF44B7BC-78B7-9B25-083A-61DCD0AA9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59574"/>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231" y="1075509"/>
            <a:ext cx="1962508" cy="890083"/>
          </a:xfrm>
          <a:noFill/>
        </p:spPr>
        <p:txBody>
          <a:bodyPr/>
          <a:lstStyle/>
          <a:p>
            <a:r>
              <a:rPr lang="hi" dirty="0"/>
              <a:t>                </a:t>
            </a:r>
            <a:r>
              <a:rPr lang="en-IN" dirty="0"/>
              <a:t>  </a:t>
            </a:r>
            <a:r>
              <a:rPr lang="hi" b="1" dirty="0">
                <a:solidFill>
                  <a:srgbClr val="FF0000"/>
                </a:solidFill>
                <a:latin typeface="Open Sans"/>
              </a:rPr>
              <a:t>समीक्षा</a:t>
            </a:r>
            <a:endParaRPr lang="en-US" sz="4000" b="1" dirty="0">
              <a:solidFill>
                <a:srgbClr val="FF0000"/>
              </a:solidFill>
              <a:latin typeface="Open Sans"/>
            </a:endParaRPr>
          </a:p>
        </p:txBody>
      </p:sp>
      <p:sp>
        <p:nvSpPr>
          <p:cNvPr id="4" name="Rectangle 3"/>
          <p:cNvSpPr/>
          <p:nvPr/>
        </p:nvSpPr>
        <p:spPr>
          <a:xfrm>
            <a:off x="3219679" y="1453067"/>
            <a:ext cx="8333117" cy="4401205"/>
          </a:xfrm>
          <a:prstGeom prst="rect">
            <a:avLst/>
          </a:prstGeom>
        </p:spPr>
        <p:txBody>
          <a:bodyPr wrap="square">
            <a:spAutoFit/>
          </a:bodyPr>
          <a:lstStyle/>
          <a:p>
            <a:pPr marL="457200" lvl="0" indent="-457200" algn="just">
              <a:buClr>
                <a:schemeClr val="dk1"/>
              </a:buClr>
              <a:buSzPts val="3200"/>
              <a:buFont typeface="Wingdings" panose="05000000000000000000" pitchFamily="2" charset="2"/>
              <a:buChar char="v"/>
            </a:pPr>
            <a:r>
              <a:rPr lang="hi" sz="2800" dirty="0">
                <a:solidFill>
                  <a:schemeClr val="dk1"/>
                </a:solidFill>
                <a:latin typeface="Open Sans"/>
              </a:rPr>
              <a:t>इस एसओपी का उद्देश्य सीएसएसआर ऑपरेशन के दौरान विशेषज्ञ प्रतिक्रिया हेतु कार्य योजना तैयार करना है, जिसमें सभी सुरक्षा उपायों का पालन किया जाना है। ये उपाय निम्नलिखित हैं:</a:t>
            </a:r>
            <a:endParaRPr lang="en-US" sz="2800" dirty="0">
              <a:latin typeface="Open Sans"/>
            </a:endParaRPr>
          </a:p>
          <a:p>
            <a:pPr lvl="0" algn="just">
              <a:buClr>
                <a:schemeClr val="dk1"/>
              </a:buClr>
              <a:buSzPts val="3200"/>
            </a:pPr>
            <a:endParaRPr lang="en-US" sz="2800" dirty="0">
              <a:solidFill>
                <a:schemeClr val="dk1"/>
              </a:solidFill>
              <a:latin typeface="Open Sans"/>
            </a:endParaRPr>
          </a:p>
          <a:p>
            <a:pPr lvl="0" indent="-203200" algn="just">
              <a:buClr>
                <a:schemeClr val="dk1"/>
              </a:buClr>
              <a:buSzPts val="3200"/>
              <a:buFont typeface="Noto Sans Symbols"/>
              <a:buChar char="▪"/>
            </a:pPr>
            <a:r>
              <a:rPr lang="hi" sz="2800" dirty="0">
                <a:solidFill>
                  <a:schemeClr val="dk1"/>
                </a:solidFill>
                <a:latin typeface="Open Sans"/>
              </a:rPr>
              <a:t>सीएसएसआर ऑपरेशन के दौरान बचावकर्मियों के लिए दिशानिर्देश।</a:t>
            </a:r>
            <a:endParaRPr lang="en-US" sz="2800" dirty="0">
              <a:latin typeface="Open Sans"/>
            </a:endParaRPr>
          </a:p>
          <a:p>
            <a:pPr lvl="0" algn="just">
              <a:buClr>
                <a:schemeClr val="dk1"/>
              </a:buClr>
              <a:buSzPts val="3200"/>
            </a:pPr>
            <a:endParaRPr lang="en-US" sz="2800" dirty="0">
              <a:solidFill>
                <a:schemeClr val="dk1"/>
              </a:solidFill>
              <a:latin typeface="Open Sans"/>
            </a:endParaRPr>
          </a:p>
          <a:p>
            <a:pPr lvl="0" indent="-203200" algn="just">
              <a:buClr>
                <a:schemeClr val="dk1"/>
              </a:buClr>
              <a:buSzPts val="3200"/>
              <a:buFont typeface="Noto Sans Symbols"/>
              <a:buChar char="▪"/>
            </a:pPr>
            <a:r>
              <a:rPr lang="hi" sz="2800" dirty="0">
                <a:solidFill>
                  <a:schemeClr val="dk1"/>
                </a:solidFill>
                <a:latin typeface="Open Sans"/>
              </a:rPr>
              <a:t>सीएसएसआर ऑपरेशन पर प्रतिक्रिया देने में टीमों की प्रतिक्रिया समय को कम करना।</a:t>
            </a:r>
            <a:endParaRPr lang="en-US" sz="2800" dirty="0">
              <a:latin typeface="Open Sans"/>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CF44B7BC-78B7-9B25-083A-61DCD0AA9B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3592" y="59574"/>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9276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02095" y="1705154"/>
            <a:ext cx="8712679" cy="4462760"/>
          </a:xfrm>
          <a:prstGeom prst="rect">
            <a:avLst/>
          </a:prstGeom>
        </p:spPr>
        <p:txBody>
          <a:bodyPr wrap="square">
            <a:spAutoFit/>
          </a:bodyPr>
          <a:lstStyle/>
          <a:p>
            <a:pPr marL="457200" indent="-457200" algn="just">
              <a:buFont typeface="Wingdings" panose="05000000000000000000" pitchFamily="2" charset="2"/>
              <a:buChar char="§"/>
            </a:pPr>
            <a:r>
              <a:rPr lang="hi-IN" sz="3200" dirty="0">
                <a:solidFill>
                  <a:schemeClr val="dk1"/>
                </a:solidFill>
                <a:latin typeface="Open Sans" panose="020B0606030504020204"/>
              </a:rPr>
              <a:t>सीएसएसआर</a:t>
            </a:r>
            <a:r>
              <a:rPr lang="hi-IN" sz="3200" dirty="0"/>
              <a:t> अभियान के दौरान समन्वित और सहयोगात्मक निर्देश।</a:t>
            </a:r>
          </a:p>
          <a:p>
            <a:pPr marL="457200" indent="-457200" algn="just">
              <a:buFont typeface="Wingdings" panose="05000000000000000000" pitchFamily="2" charset="2"/>
              <a:buChar char="§"/>
            </a:pPr>
            <a:r>
              <a:rPr lang="hi-IN" sz="3200" dirty="0"/>
              <a:t>अच्छी तरह योजनाबद्ध बचाव अभियान द्वारा सर्वोत्तम परिणाम की प्राप्ति।</a:t>
            </a:r>
          </a:p>
          <a:p>
            <a:pPr marL="457200" indent="-457200" algn="just">
              <a:buFont typeface="Wingdings" panose="05000000000000000000" pitchFamily="2" charset="2"/>
              <a:buChar char="§"/>
            </a:pPr>
            <a:r>
              <a:rPr lang="en-IN" sz="3200" dirty="0"/>
              <a:t>INSARAG </a:t>
            </a:r>
            <a:r>
              <a:rPr lang="hi-IN" sz="3200" dirty="0"/>
              <a:t>दिशानिर्देशों और कार्यप्रणाली के आधार पर बेस ऑफ ऑपरेशन, कमांड </a:t>
            </a:r>
            <a:r>
              <a:rPr lang="hi-IN" sz="3200" dirty="0">
                <a:solidFill>
                  <a:schemeClr val="dk1"/>
                </a:solidFill>
                <a:latin typeface="Open Sans" panose="020B0606030504020204"/>
              </a:rPr>
              <a:t>पोस्ट</a:t>
            </a:r>
            <a:r>
              <a:rPr lang="hi-IN" sz="3200" dirty="0"/>
              <a:t>, कम्युनिकेशन पोस्ट, मेडिकल पोस्ट और स्टेजिंग एरिया की स्थापना करना।</a:t>
            </a:r>
          </a:p>
          <a:p>
            <a:pPr marL="571500" lvl="0" indent="-368300" algn="just">
              <a:buClr>
                <a:schemeClr val="dk1"/>
              </a:buClr>
              <a:buSzPts val="3200"/>
            </a:pPr>
            <a:endParaRPr lang="hi-IN" sz="2800" dirty="0">
              <a:solidFill>
                <a:schemeClr val="dk1"/>
              </a:solidFill>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36920" y="1446361"/>
            <a:ext cx="2005886" cy="1325562"/>
          </a:xfrm>
          <a:noFill/>
        </p:spPr>
        <p:txBody>
          <a:bodyPr/>
          <a:lstStyle/>
          <a:p>
            <a:r>
              <a:rPr lang="hi" dirty="0"/>
              <a:t> </a:t>
            </a:r>
            <a:r>
              <a:rPr lang="hi" b="1" dirty="0">
                <a:solidFill>
                  <a:srgbClr val="FF0000"/>
                </a:solidFill>
                <a:latin typeface="Open Sans"/>
              </a:rPr>
              <a:t>समीक्षा</a:t>
            </a:r>
            <a:endParaRPr lang="en-US" sz="4000" b="1" dirty="0">
              <a:solidFill>
                <a:srgbClr val="FF0000"/>
              </a:solidFill>
              <a:latin typeface="Open Sans"/>
            </a:endParaRPr>
          </a:p>
        </p:txBody>
      </p:sp>
      <p:pic>
        <p:nvPicPr>
          <p:cNvPr id="8" name="Picture 14">
            <a:extLst>
              <a:ext uri="{FF2B5EF4-FFF2-40B4-BE49-F238E27FC236}">
                <a16:creationId xmlns:a16="http://schemas.microsoft.com/office/drawing/2014/main" id="{CF44B7BC-78B7-9B25-083A-61DCD0AA9B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3592" y="59574"/>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926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7711" y="1535502"/>
            <a:ext cx="8754634" cy="4832092"/>
          </a:xfrm>
          <a:prstGeom prst="rect">
            <a:avLst/>
          </a:prstGeom>
        </p:spPr>
        <p:txBody>
          <a:bodyPr wrap="square">
            <a:spAutoFit/>
          </a:bodyPr>
          <a:lstStyle/>
          <a:p>
            <a:pPr marL="457200" lvl="0" indent="-457200" algn="just">
              <a:buClr>
                <a:schemeClr val="dk1"/>
              </a:buClr>
              <a:buSzPts val="3200"/>
              <a:buFont typeface="Noto Sans Symbols"/>
              <a:buChar char="▪"/>
            </a:pPr>
            <a:r>
              <a:rPr lang="hi" sz="2800" dirty="0">
                <a:solidFill>
                  <a:schemeClr val="dk1"/>
                </a:solidFill>
                <a:latin typeface="Open Sans" panose="020B0606030504020204"/>
              </a:rPr>
              <a:t>ध्वस्त संरचनाओं को अस्थायी सहायता और संरक्षण प्रदान करने के लिए तत्काल कार्रवाई करना।</a:t>
            </a:r>
            <a:endParaRPr lang="en-US" sz="2800" dirty="0">
              <a:latin typeface="Open Sans" panose="020B0606030504020204"/>
            </a:endParaRPr>
          </a:p>
          <a:p>
            <a:pPr marL="457200" lvl="0" indent="-254000" algn="just">
              <a:buClr>
                <a:schemeClr val="dk1"/>
              </a:buClr>
              <a:buSzPts val="3200"/>
            </a:pPr>
            <a:endParaRPr lang="en-US" sz="2800" dirty="0">
              <a:solidFill>
                <a:schemeClr val="dk1"/>
              </a:solidFill>
              <a:latin typeface="Open Sans" panose="020B0606030504020204"/>
            </a:endParaRPr>
          </a:p>
          <a:p>
            <a:pPr marL="457200" lvl="0" indent="-457200" algn="just">
              <a:buClr>
                <a:schemeClr val="dk1"/>
              </a:buClr>
              <a:buSzPts val="3200"/>
              <a:buFont typeface="Noto Sans Symbols"/>
              <a:buChar char="▪"/>
            </a:pPr>
            <a:r>
              <a:rPr lang="hi" sz="2800" dirty="0">
                <a:solidFill>
                  <a:schemeClr val="dk1"/>
                </a:solidFill>
                <a:latin typeface="Open Sans" panose="020B0606030504020204"/>
              </a:rPr>
              <a:t>क्षतिग्रस्त/ध्वस्त संरचना के मलबे के नीचे फंसे जीवित बचे लोगों को बचाना।</a:t>
            </a:r>
            <a:endParaRPr lang="en-US" sz="2800" dirty="0">
              <a:latin typeface="Open Sans" panose="020B0606030504020204"/>
            </a:endParaRPr>
          </a:p>
          <a:p>
            <a:pPr marL="457200" lvl="0" indent="-457200" algn="just">
              <a:buClr>
                <a:schemeClr val="dk1"/>
              </a:buClr>
              <a:buSzPts val="3200"/>
            </a:pPr>
            <a:r>
              <a:rPr lang="hi" sz="2800" dirty="0">
                <a:solidFill>
                  <a:schemeClr val="dk1"/>
                </a:solidFill>
                <a:latin typeface="Open Sans" panose="020B0606030504020204"/>
              </a:rPr>
              <a:t> </a:t>
            </a:r>
            <a:endParaRPr lang="en-US" sz="2800" dirty="0">
              <a:latin typeface="Open Sans" panose="020B0606030504020204"/>
            </a:endParaRPr>
          </a:p>
          <a:p>
            <a:pPr marL="457200" lvl="0" indent="-457200" algn="just">
              <a:buClr>
                <a:schemeClr val="dk1"/>
              </a:buClr>
              <a:buSzPts val="3200"/>
              <a:buFont typeface="Noto Sans Symbols"/>
              <a:buChar char="▪"/>
            </a:pPr>
            <a:r>
              <a:rPr lang="hi" sz="2800" dirty="0">
                <a:solidFill>
                  <a:schemeClr val="dk1"/>
                </a:solidFill>
                <a:latin typeface="Open Sans" panose="020B0606030504020204"/>
              </a:rPr>
              <a:t>फंसे हुए पीड़ितों को प्राथमिक उपचार प्रदान करना तथा उन्हें अग्रिम चिकित्सा देखभाल के लिए भेजना।</a:t>
            </a:r>
            <a:endParaRPr lang="en-US" sz="2800" dirty="0">
              <a:latin typeface="Open Sans" panose="020B0606030504020204"/>
            </a:endParaRPr>
          </a:p>
          <a:p>
            <a:pPr marL="457200" lvl="0" indent="-457200" algn="just">
              <a:buClr>
                <a:schemeClr val="dk1"/>
              </a:buClr>
              <a:buSzPts val="3200"/>
            </a:pPr>
            <a:endParaRPr lang="en-US" sz="2800" dirty="0">
              <a:solidFill>
                <a:schemeClr val="dk1"/>
              </a:solidFill>
              <a:latin typeface="Open Sans" panose="020B0606030504020204"/>
            </a:endParaRPr>
          </a:p>
          <a:p>
            <a:pPr marL="457200" lvl="0" indent="-457200" algn="just">
              <a:buClr>
                <a:schemeClr val="dk1"/>
              </a:buClr>
              <a:buSzPts val="3200"/>
              <a:buFont typeface="Noto Sans Symbols"/>
              <a:buChar char="▪"/>
            </a:pPr>
            <a:r>
              <a:rPr lang="hi" sz="2800" dirty="0">
                <a:solidFill>
                  <a:schemeClr val="dk1"/>
                </a:solidFill>
                <a:latin typeface="Open Sans" panose="020B0606030504020204"/>
              </a:rPr>
              <a:t>मृतकों के शवों को बरामद करना, सौंपना और उनका निपटान करना।</a:t>
            </a:r>
            <a:endParaRPr lang="en-US" sz="2800" dirty="0">
              <a:latin typeface="Open Sans" panose="020B0606030504020204"/>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71BF3691-F530-32DE-FB58-2F2C097BA4DC}"/>
              </a:ext>
            </a:extLst>
          </p:cNvPr>
          <p:cNvSpPr>
            <a:spLocks noGrp="1"/>
          </p:cNvSpPr>
          <p:nvPr>
            <p:ph type="title"/>
          </p:nvPr>
        </p:nvSpPr>
        <p:spPr>
          <a:xfrm>
            <a:off x="573817" y="1075509"/>
            <a:ext cx="2399170" cy="1015936"/>
          </a:xfrm>
          <a:noFill/>
        </p:spPr>
        <p:txBody>
          <a:bodyPr/>
          <a:lstStyle/>
          <a:p>
            <a:r>
              <a:rPr lang="hi" sz="4000" b="1" dirty="0">
                <a:latin typeface="Open Sans" panose="020B0606030504020204"/>
              </a:rPr>
              <a:t>                          </a:t>
            </a:r>
            <a:r>
              <a:rPr lang="hi" b="1" dirty="0">
                <a:solidFill>
                  <a:srgbClr val="FF0000"/>
                </a:solidFill>
                <a:latin typeface="Open Sans" panose="020B0606030504020204"/>
              </a:rPr>
              <a:t>समीक्षा</a:t>
            </a:r>
            <a:endParaRPr lang="en-US" sz="4000" b="1" dirty="0">
              <a:solidFill>
                <a:srgbClr val="FF0000"/>
              </a:solidFill>
              <a:latin typeface="Open Sans" panose="020B0606030504020204"/>
            </a:endParaRPr>
          </a:p>
        </p:txBody>
      </p:sp>
      <p:pic>
        <p:nvPicPr>
          <p:cNvPr id="6" name="Picture 14">
            <a:extLst>
              <a:ext uri="{FF2B5EF4-FFF2-40B4-BE49-F238E27FC236}">
                <a16:creationId xmlns:a16="http://schemas.microsoft.com/office/drawing/2014/main" id="{CF44B7BC-78B7-9B25-083A-61DCD0AA9B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3592" y="59574"/>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574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p:nvPr/>
        </p:nvSpPr>
        <p:spPr>
          <a:xfrm>
            <a:off x="3801775" y="1416139"/>
            <a:ext cx="7437535" cy="6401712"/>
          </a:xfrm>
          <a:prstGeom prst="rect">
            <a:avLst/>
          </a:prstGeom>
          <a:noFill/>
          <a:ln>
            <a:noFill/>
          </a:ln>
        </p:spPr>
        <p:txBody>
          <a:bodyPr spcFirstLastPara="1" wrap="square" lIns="91425" tIns="45700" rIns="91425" bIns="45700" anchor="t" anchorCtr="0">
            <a:spAutoFit/>
          </a:bodyPr>
          <a:lstStyle/>
          <a:p>
            <a:pPr marL="457200" indent="-457200" algn="just">
              <a:lnSpc>
                <a:spcPct val="150000"/>
              </a:lnSpc>
              <a:buFont typeface="Wingdings" panose="05000000000000000000" pitchFamily="2" charset="2"/>
              <a:buChar char="§"/>
            </a:pPr>
            <a:r>
              <a:rPr lang="hi" sz="2800" dirty="0">
                <a:solidFill>
                  <a:schemeClr val="dk1"/>
                </a:solidFill>
                <a:latin typeface="Open Sans" panose="020B0606030504020204"/>
              </a:rPr>
              <a:t>सीएसएसआर</a:t>
            </a:r>
            <a:r>
              <a:rPr lang="en-IN" sz="2800" dirty="0"/>
              <a:t> </a:t>
            </a:r>
            <a:r>
              <a:rPr lang="hi-IN" sz="2800" dirty="0"/>
              <a:t>अभियान के दौरान समन्वित और सहयोगात्मक निर्देश।</a:t>
            </a:r>
          </a:p>
          <a:p>
            <a:pPr marL="457200" indent="-457200" algn="just">
              <a:lnSpc>
                <a:spcPct val="150000"/>
              </a:lnSpc>
              <a:buFont typeface="Wingdings" panose="05000000000000000000" pitchFamily="2" charset="2"/>
              <a:buChar char="§"/>
            </a:pPr>
            <a:r>
              <a:rPr lang="hi-IN" sz="2800" dirty="0"/>
              <a:t>अच्छी तरह योजनाबद्ध बचाव अभियान द्वारा सर्वोत्तम परिणाम की प्राप्ति करना ।</a:t>
            </a:r>
          </a:p>
          <a:p>
            <a:pPr marL="457200" indent="-457200" algn="just">
              <a:lnSpc>
                <a:spcPct val="150000"/>
              </a:lnSpc>
              <a:buFont typeface="Wingdings" panose="05000000000000000000" pitchFamily="2" charset="2"/>
              <a:buChar char="§"/>
            </a:pPr>
            <a:r>
              <a:rPr lang="en-IN" sz="2800" dirty="0"/>
              <a:t>INSARAG </a:t>
            </a:r>
            <a:r>
              <a:rPr lang="hi-IN" sz="2800" dirty="0"/>
              <a:t>दिशानिर्देशों और कार्यप्रणाली के आधार पर बेस ऑफ ऑपरेशन</a:t>
            </a:r>
            <a:r>
              <a:rPr lang="en-IN" sz="2800" dirty="0"/>
              <a:t>, </a:t>
            </a:r>
            <a:r>
              <a:rPr lang="hi-IN" sz="2800" dirty="0"/>
              <a:t>कमांड</a:t>
            </a:r>
            <a:r>
              <a:rPr lang="en-IN" sz="2800" dirty="0"/>
              <a:t> </a:t>
            </a:r>
            <a:r>
              <a:rPr lang="hi" sz="2800" dirty="0">
                <a:solidFill>
                  <a:schemeClr val="dk1"/>
                </a:solidFill>
                <a:latin typeface="Open Sans" panose="020B0606030504020204"/>
              </a:rPr>
              <a:t>पोस्ट</a:t>
            </a:r>
            <a:r>
              <a:rPr lang="en-IN" sz="2800" dirty="0"/>
              <a:t>, </a:t>
            </a:r>
            <a:r>
              <a:rPr lang="hi-IN" sz="2800" dirty="0"/>
              <a:t>कम्युनिकेशन पोस्ट, मेडिकल पोस्ट और</a:t>
            </a:r>
            <a:r>
              <a:rPr lang="en-IN" dirty="0"/>
              <a:t> </a:t>
            </a:r>
            <a:r>
              <a:rPr lang="hi-IN" sz="2800" dirty="0"/>
              <a:t>स्टेजिंग एरिया की स्थापना</a:t>
            </a:r>
            <a:r>
              <a:rPr lang="en-IN" sz="2800" dirty="0"/>
              <a:t> </a:t>
            </a:r>
            <a:r>
              <a:rPr lang="hi-IN" sz="2800" dirty="0"/>
              <a:t>करना।</a:t>
            </a:r>
          </a:p>
          <a:p>
            <a:pPr marL="571500" marR="0" lvl="0" indent="-368300" algn="just" rtl="0">
              <a:lnSpc>
                <a:spcPct val="150000"/>
              </a:lnSpc>
              <a:spcBef>
                <a:spcPts val="0"/>
              </a:spcBef>
              <a:spcAft>
                <a:spcPts val="0"/>
              </a:spcAft>
              <a:buClr>
                <a:schemeClr val="dk1"/>
              </a:buClr>
              <a:buSzPts val="3200"/>
              <a:buFont typeface="Noto Sans Symbols"/>
              <a:buNone/>
            </a:pPr>
            <a:endParaRPr sz="28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dirty="0">
              <a:solidFill>
                <a:schemeClr val="dk1"/>
              </a:solidFill>
              <a:latin typeface="Arial"/>
              <a:ea typeface="Arial"/>
              <a:cs typeface="Arial"/>
              <a:sym typeface="Arial"/>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2A72204-5E33-989E-BEE8-0E4CE274F419}"/>
              </a:ext>
            </a:extLst>
          </p:cNvPr>
          <p:cNvSpPr txBox="1"/>
          <p:nvPr/>
        </p:nvSpPr>
        <p:spPr>
          <a:xfrm>
            <a:off x="1001967" y="1519270"/>
            <a:ext cx="1920366" cy="707886"/>
          </a:xfrm>
          <a:prstGeom prst="rect">
            <a:avLst/>
          </a:prstGeom>
          <a:noFill/>
        </p:spPr>
        <p:txBody>
          <a:bodyPr wrap="square" rtlCol="0">
            <a:spAutoFit/>
          </a:bodyPr>
          <a:lstStyle/>
          <a:p>
            <a:r>
              <a:rPr lang="hi" sz="4000" b="1" dirty="0">
                <a:solidFill>
                  <a:srgbClr val="FF0000"/>
                </a:solidFill>
                <a:latin typeface="Open Sans" panose="020B0606030504020204"/>
              </a:rPr>
              <a:t>उद्देश्य</a:t>
            </a:r>
            <a:endParaRPr lang="en-IN" sz="4000" b="1" dirty="0">
              <a:solidFill>
                <a:srgbClr val="FF0000"/>
              </a:solidFill>
              <a:latin typeface="Open Sans" panose="020B0606030504020204"/>
            </a:endParaRPr>
          </a:p>
        </p:txBody>
      </p:sp>
      <p:pic>
        <p:nvPicPr>
          <p:cNvPr id="7"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1C5FBBC-CCCF-55D8-A8EC-0DA8B37C29F1}"/>
              </a:ext>
            </a:extLst>
          </p:cNvPr>
          <p:cNvPicPr>
            <a:picLocks noChangeAspect="1"/>
          </p:cNvPicPr>
          <p:nvPr/>
        </p:nvPicPr>
        <p:blipFill>
          <a:blip r:embed="rId5"/>
          <a:stretch>
            <a:fillRect/>
          </a:stretch>
        </p:blipFill>
        <p:spPr>
          <a:xfrm>
            <a:off x="514163" y="2227156"/>
            <a:ext cx="2999492" cy="2389839"/>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94"/>
          <p:cNvSpPr txBox="1"/>
          <p:nvPr/>
        </p:nvSpPr>
        <p:spPr>
          <a:xfrm>
            <a:off x="3029945" y="1916912"/>
            <a:ext cx="8663824" cy="3539390"/>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a:sym typeface="Arial"/>
              </a:rPr>
              <a:t>यह एसओपी इस उद्देश्य से तैयार की गई है कि सीएसएसआर संचालन में सभी आवश्यक एवं सही प्रक्रियाएं अपनाई जाएं ताकि पूरा कार्य निर्धारित समय में पूरा हो सके।</a:t>
            </a:r>
            <a:endParaRPr lang="en-US" sz="2800" b="0" i="0" u="none" dirty="0">
              <a:solidFill>
                <a:schemeClr val="dk1"/>
              </a:solidFill>
              <a:latin typeface="Open Sans" panose="020B0606030504020204"/>
              <a:sym typeface="Arial"/>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a:sym typeface="Arial"/>
              </a:rPr>
              <a:t>इस एसओपी का उद्देश्य प्रत्येक चरण पर जवाबदेही तय करना भी है।</a:t>
            </a:r>
            <a:endParaRPr lang="en-US" sz="2800" b="0" i="0" u="none" dirty="0">
              <a:solidFill>
                <a:schemeClr val="dk1"/>
              </a:solidFill>
              <a:latin typeface="Open Sans" panose="020B0606030504020204"/>
              <a:sym typeface="Arial"/>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a:sym typeface="Arial"/>
              </a:rPr>
              <a:t>इस एसओपी की समीक्षा तब की जानी चाहिए जब यहां उल्लिखित प्रक्रियाएं और दिशानिर्देश समय के साथ अप्रचलित हो जाएं और स्थिति की मांग हो।</a:t>
            </a:r>
            <a:endParaRPr sz="1200" dirty="0">
              <a:latin typeface="Open Sans" panose="020B0606030504020204"/>
            </a:endParaRPr>
          </a:p>
        </p:txBody>
      </p:sp>
      <p:sp>
        <p:nvSpPr>
          <p:cNvPr id="590" name="Google Shape;590;p94"/>
          <p:cNvSpPr txBox="1"/>
          <p:nvPr/>
        </p:nvSpPr>
        <p:spPr>
          <a:xfrm>
            <a:off x="475097" y="1916912"/>
            <a:ext cx="2283697"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en-IN" sz="4000" b="1" i="0" u="none" dirty="0">
                <a:solidFill>
                  <a:srgbClr val="FF0000"/>
                </a:solidFill>
                <a:latin typeface="Open Sans" panose="020B0606030504020204"/>
                <a:sym typeface="Arial"/>
              </a:rPr>
              <a:t>  </a:t>
            </a:r>
            <a:r>
              <a:rPr lang="hi" sz="4000" b="1" i="0" u="none" dirty="0">
                <a:solidFill>
                  <a:srgbClr val="FF0000"/>
                </a:solidFill>
                <a:latin typeface="Open Sans" panose="020B0606030504020204"/>
                <a:sym typeface="Arial"/>
              </a:rPr>
              <a:t>निष्कर्ष </a:t>
            </a:r>
            <a:r>
              <a:rPr lang="hi" sz="4000" b="1" i="0" u="none" dirty="0">
                <a:solidFill>
                  <a:srgbClr val="C00000"/>
                </a:solidFill>
                <a:latin typeface="Open Sans" panose="020B0606030504020204"/>
                <a:sym typeface="Arial"/>
              </a:rPr>
              <a:t>:</a:t>
            </a:r>
            <a:endParaRPr lang="en-US" b="1" dirty="0">
              <a:latin typeface="Open Sans" panose="020B0606030504020204"/>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CF44B7BC-78B7-9B25-083A-61DCD0AA9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3592" y="59574"/>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95"/>
          <p:cNvSpPr txBox="1"/>
          <p:nvPr/>
        </p:nvSpPr>
        <p:spPr>
          <a:xfrm>
            <a:off x="4589253" y="2265745"/>
            <a:ext cx="6062140" cy="2062063"/>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3200" b="0" i="0" u="none" dirty="0">
                <a:solidFill>
                  <a:schemeClr val="dk1"/>
                </a:solidFill>
                <a:latin typeface="Open Sans" panose="020B0606030504020204"/>
                <a:sym typeface="Arial"/>
              </a:rPr>
              <a:t>एसओपी संपूर्ण/अंतिम नहीं है और आवश्यकता/आवश्यकताओं के अनुसार समय-समय पर इसमें संशोधन किया जा सकता है।</a:t>
            </a:r>
            <a:endParaRPr lang="en-US" dirty="0">
              <a:latin typeface="Open Sans" panose="020B0606030504020204"/>
            </a:endParaRPr>
          </a:p>
        </p:txBody>
      </p:sp>
      <p:sp>
        <p:nvSpPr>
          <p:cNvPr id="596" name="Google Shape;596;p95"/>
          <p:cNvSpPr txBox="1"/>
          <p:nvPr/>
        </p:nvSpPr>
        <p:spPr>
          <a:xfrm>
            <a:off x="834231" y="2265745"/>
            <a:ext cx="3441700"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000"/>
              <a:buFont typeface="Arial"/>
              <a:buNone/>
            </a:pPr>
            <a:r>
              <a:rPr lang="hi" sz="4000" b="1" i="0" u="none" dirty="0">
                <a:solidFill>
                  <a:srgbClr val="FF0000"/>
                </a:solidFill>
                <a:latin typeface="Open Sans" panose="020B0606030504020204"/>
                <a:sym typeface="Arial"/>
              </a:rPr>
              <a:t>अस्वीकरण</a:t>
            </a:r>
            <a:endParaRPr lang="en-US" dirty="0">
              <a:solidFill>
                <a:srgbClr val="FF0000"/>
              </a:solidFill>
              <a:latin typeface="Open Sans" panose="020B0606030504020204"/>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97114" y="1295400"/>
            <a:ext cx="11277600" cy="4572000"/>
          </a:xfrm>
          <a:noFill/>
        </p:spPr>
        <p:txBody>
          <a:bodyPr>
            <a:noAutofit/>
          </a:bodyPr>
          <a:lstStyle/>
          <a:p>
            <a:pPr marL="0" indent="0" algn="just">
              <a:lnSpc>
                <a:spcPct val="120000"/>
              </a:lnSpc>
              <a:buNone/>
            </a:pPr>
            <a:endParaRPr lang="en-IN" sz="2400" dirty="0">
              <a:latin typeface="Times New Roman" panose="02020603050405020304" pitchFamily="18" charset="0"/>
              <a:cs typeface="Times New Roman" pitchFamily="18" charset="0"/>
            </a:endParaRPr>
          </a:p>
          <a:p>
            <a:pPr marL="0" indent="0">
              <a:buNone/>
            </a:pPr>
            <a:endParaRPr lang="en-IN" sz="2400" dirty="0">
              <a:latin typeface="Times New Roman" panose="02020603050405020304" pitchFamily="18" charset="0"/>
              <a:cs typeface="Times New Roman" pitchFamily="18" charset="0"/>
            </a:endParaRPr>
          </a:p>
        </p:txBody>
      </p:sp>
      <p:pic>
        <p:nvPicPr>
          <p:cNvPr id="2052" name="Picture 4">
            <a:extLst>
              <a:ext uri="{FF2B5EF4-FFF2-40B4-BE49-F238E27FC236}">
                <a16:creationId xmlns:a16="http://schemas.microsoft.com/office/drawing/2014/main" id="{8AB95D1E-C0A3-C480-BE48-65B52956F24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1" r="23999"/>
          <a:stretch/>
        </p:blipFill>
        <p:spPr bwMode="auto">
          <a:xfrm>
            <a:off x="10903507" y="106088"/>
            <a:ext cx="1188719" cy="99059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TextBox 2">
            <a:extLst>
              <a:ext uri="{FF2B5EF4-FFF2-40B4-BE49-F238E27FC236}">
                <a16:creationId xmlns:a16="http://schemas.microsoft.com/office/drawing/2014/main" id="{24A97AC3-5577-1BA9-1D6E-472D4E982D4C}"/>
              </a:ext>
            </a:extLst>
          </p:cNvPr>
          <p:cNvSpPr txBox="1"/>
          <p:nvPr/>
        </p:nvSpPr>
        <p:spPr>
          <a:xfrm>
            <a:off x="695427" y="1918908"/>
            <a:ext cx="9793088" cy="1754326"/>
          </a:xfrm>
          <a:prstGeom prst="rect">
            <a:avLst/>
          </a:prstGeom>
          <a:solidFill>
            <a:schemeClr val="bg1"/>
          </a:solidFill>
        </p:spPr>
        <p:txBody>
          <a:bodyPr wrap="square">
            <a:spAutoFit/>
          </a:bodyPr>
          <a:lstStyle/>
          <a:p>
            <a:pPr algn="ctr">
              <a:buNone/>
            </a:pPr>
            <a:endParaRPr lang="en-GB" sz="3600" dirty="0">
              <a:latin typeface="Times New Roman" pitchFamily="18" charset="0"/>
              <a:cs typeface="Times New Roman" pitchFamily="18" charset="0"/>
            </a:endParaRPr>
          </a:p>
          <a:p>
            <a:pPr marL="272654" indent="-272654" algn="ctr">
              <a:buNone/>
            </a:pPr>
            <a:r>
              <a:rPr lang="hi" sz="7200" b="1" dirty="0">
                <a:latin typeface="Cambria" panose="02040503050406030204" pitchFamily="18" charset="0"/>
                <a:ea typeface="Cambria" panose="02040503050406030204" pitchFamily="18" charset="0"/>
                <a:cs typeface="+mj-cs"/>
              </a:rPr>
              <a:t> </a:t>
            </a:r>
            <a:r>
              <a:rPr lang="hi" sz="4800" b="1" dirty="0">
                <a:solidFill>
                  <a:srgbClr val="FF0000"/>
                </a:solidFill>
                <a:latin typeface="Open Sans" panose="020B0606030504020204"/>
                <a:ea typeface="Cambria" panose="02040503050406030204" pitchFamily="18" charset="0"/>
                <a:cs typeface="+mj-cs"/>
              </a:rPr>
              <a:t>कोई</a:t>
            </a:r>
            <a:r>
              <a:rPr lang="en-IN" sz="5400" b="1" dirty="0">
                <a:solidFill>
                  <a:srgbClr val="FF0000"/>
                </a:solidFill>
                <a:latin typeface="Open Sans" panose="020B0606030504020204"/>
                <a:ea typeface="Cambria" panose="02040503050406030204" pitchFamily="18" charset="0"/>
                <a:cs typeface="+mj-cs"/>
              </a:rPr>
              <a:t> </a:t>
            </a:r>
            <a:r>
              <a:rPr lang="hi-IN" sz="4800" b="1" dirty="0">
                <a:solidFill>
                  <a:srgbClr val="FF0000"/>
                </a:solidFill>
              </a:rPr>
              <a:t>सवाल</a:t>
            </a:r>
            <a:r>
              <a:rPr lang="hi" sz="4800" b="1" dirty="0">
                <a:solidFill>
                  <a:srgbClr val="FF0000"/>
                </a:solidFill>
                <a:latin typeface="Open Sans" panose="020B0606030504020204"/>
                <a:ea typeface="Cambria" panose="02040503050406030204" pitchFamily="18" charset="0"/>
                <a:cs typeface="+mj-cs"/>
              </a:rPr>
              <a:t> ?</a:t>
            </a:r>
            <a:endParaRPr lang="en-GB" sz="3200" dirty="0">
              <a:solidFill>
                <a:srgbClr val="FF0000"/>
              </a:solidFill>
              <a:latin typeface="Open Sans" panose="020B0606030504020204"/>
              <a:cs typeface="Times New Roman" pitchFamily="18" charset="0"/>
            </a:endParaRPr>
          </a:p>
        </p:txBody>
      </p:sp>
      <p:pic>
        <p:nvPicPr>
          <p:cNvPr id="2" name="Picture 1">
            <a:extLst>
              <a:ext uri="{FF2B5EF4-FFF2-40B4-BE49-F238E27FC236}">
                <a16:creationId xmlns:a16="http://schemas.microsoft.com/office/drawing/2014/main" id="{F09EF5DB-B721-2546-788C-0E20E89591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024200" cy="1018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3972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ounded Rectangle"/>
          <p:cNvSpPr>
            <a:spLocks noChangeArrowheads="1"/>
          </p:cNvSpPr>
          <p:nvPr/>
        </p:nvSpPr>
        <p:spPr bwMode="auto">
          <a:xfrm>
            <a:off x="4548188" y="-14288"/>
            <a:ext cx="7694612" cy="6943726"/>
          </a:xfrm>
          <a:prstGeom prst="roundRect">
            <a:avLst>
              <a:gd name="adj" fmla="val 1583"/>
            </a:avLst>
          </a:prstGeom>
          <a:solidFill>
            <a:srgbClr val="EAEAEA"/>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9pPr>
          </a:lstStyle>
          <a:p>
            <a:pPr>
              <a:spcBef>
                <a:spcPct val="0"/>
              </a:spcBef>
              <a:buClrTx/>
              <a:buFontTx/>
              <a:buNone/>
            </a:pPr>
            <a:endParaRPr lang="en-US" altLang="en-US" sz="2400">
              <a:solidFill>
                <a:schemeClr val="tx1"/>
              </a:solidFill>
              <a:latin typeface="Open Sans" pitchFamily="34" charset="0"/>
            </a:endParaRPr>
          </a:p>
        </p:txBody>
      </p:sp>
      <p:sp>
        <p:nvSpPr>
          <p:cNvPr id="44035" name="Duties of…"/>
          <p:cNvSpPr txBox="1">
            <a:spLocks noChangeArrowheads="1"/>
          </p:cNvSpPr>
          <p:nvPr/>
        </p:nvSpPr>
        <p:spPr bwMode="auto">
          <a:xfrm>
            <a:off x="573088" y="2590800"/>
            <a:ext cx="3724275" cy="75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9pPr>
          </a:lstStyle>
          <a:p>
            <a:pPr algn="ctr">
              <a:spcBef>
                <a:spcPct val="0"/>
              </a:spcBef>
              <a:buClrTx/>
              <a:buFontTx/>
              <a:buNone/>
            </a:pPr>
            <a:r>
              <a:rPr lang="hi" altLang="en-US" sz="4400" b="1" dirty="0">
                <a:solidFill>
                  <a:srgbClr val="FF0000"/>
                </a:solidFill>
                <a:latin typeface="Open Sans" pitchFamily="34" charset="0"/>
              </a:rPr>
              <a:t>धन्यवाद</a:t>
            </a:r>
            <a:r>
              <a:rPr lang="hi" altLang="en-US" sz="4400" dirty="0">
                <a:solidFill>
                  <a:srgbClr val="FF0000"/>
                </a:solidFill>
                <a:latin typeface="Open Sans" pitchFamily="34" charset="0"/>
              </a:rPr>
              <a:t> </a:t>
            </a:r>
          </a:p>
        </p:txBody>
      </p:sp>
      <p:sp>
        <p:nvSpPr>
          <p:cNvPr id="44036" name="Ensure your safety and the safety of your crew, the patient, and bystanders…"/>
          <p:cNvSpPr txBox="1">
            <a:spLocks noChangeArrowheads="1"/>
          </p:cNvSpPr>
          <p:nvPr/>
        </p:nvSpPr>
        <p:spPr bwMode="auto">
          <a:xfrm>
            <a:off x="5005388" y="1311275"/>
            <a:ext cx="6781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marL="457200" indent="-457200">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9pPr>
          </a:lstStyle>
          <a:p>
            <a:pPr algn="just">
              <a:spcBef>
                <a:spcPct val="0"/>
              </a:spcBef>
              <a:buClr>
                <a:srgbClr val="000000"/>
              </a:buClr>
              <a:buSzPts val="3200"/>
              <a:buFont typeface="Noto Sans Symbols"/>
              <a:buChar char="▪"/>
            </a:pPr>
            <a:endParaRPr lang="en-US" altLang="en-US" sz="2400">
              <a:solidFill>
                <a:srgbClr val="000000"/>
              </a:solidFill>
              <a:latin typeface="Open Sans" pitchFamily="34" charset="0"/>
              <a:cs typeface="Times New Roman" panose="02020603050405020304" pitchFamily="18" charset="0"/>
            </a:endParaRPr>
          </a:p>
        </p:txBody>
      </p:sp>
      <p:pic>
        <p:nvPicPr>
          <p:cNvPr id="4403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3088" y="6407150"/>
            <a:ext cx="641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15388" y="6378575"/>
            <a:ext cx="17494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207125"/>
            <a:ext cx="4548188" cy="650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pic>
        <p:nvPicPr>
          <p:cNvPr id="44041"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97363" y="-1"/>
            <a:ext cx="8092757"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45908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25"/>
          <p:cNvSpPr txBox="1"/>
          <p:nvPr/>
        </p:nvSpPr>
        <p:spPr>
          <a:xfrm>
            <a:off x="3379038" y="1353314"/>
            <a:ext cx="7874073" cy="4832052"/>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a:sym typeface="Arial"/>
              </a:rPr>
              <a:t>ध्वस्त संरचनाओं को अस्थायी सहायता और संरक्षण प्रदान करने के लिए तत्काल कार्रवाई करना।</a:t>
            </a:r>
            <a:endParaRPr sz="2800" dirty="0">
              <a:latin typeface="Open Sans" panose="020B0606030504020204"/>
            </a:endParaRPr>
          </a:p>
          <a:p>
            <a:pPr marL="457200" marR="0" lvl="0" indent="-254000" algn="just" rtl="0">
              <a:lnSpc>
                <a:spcPct val="100000"/>
              </a:lnSpc>
              <a:spcBef>
                <a:spcPts val="0"/>
              </a:spcBef>
              <a:spcAft>
                <a:spcPts val="0"/>
              </a:spcAft>
              <a:buClr>
                <a:schemeClr val="dk1"/>
              </a:buClr>
              <a:buSzPts val="3200"/>
              <a:buFont typeface="Noto Sans Symbols"/>
              <a:buNone/>
            </a:pPr>
            <a:endParaRPr sz="2800" b="0" i="0" u="none" dirty="0">
              <a:solidFill>
                <a:schemeClr val="dk1"/>
              </a:solidFill>
              <a:latin typeface="Open Sans" panose="020B0606030504020204"/>
              <a:sym typeface="Arial"/>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a:sym typeface="Arial"/>
              </a:rPr>
              <a:t>क्षतिग्रस्त/ध्वस्त संरचना के मलबे के नीचे फंसे जीवित बचे लोगों को बचाना।</a:t>
            </a:r>
            <a:endParaRPr sz="2800" dirty="0">
              <a:latin typeface="Open Sans" panose="020B0606030504020204"/>
            </a:endParaRPr>
          </a:p>
          <a:p>
            <a:pPr marL="457200" marR="0" lvl="0" indent="-457200" algn="just" rtl="0">
              <a:lnSpc>
                <a:spcPct val="100000"/>
              </a:lnSpc>
              <a:spcBef>
                <a:spcPts val="0"/>
              </a:spcBef>
              <a:spcAft>
                <a:spcPts val="0"/>
              </a:spcAft>
              <a:buClr>
                <a:schemeClr val="dk1"/>
              </a:buClr>
              <a:buSzPts val="3200"/>
              <a:buFont typeface="Arial"/>
              <a:buNone/>
            </a:pPr>
            <a:r>
              <a:rPr lang="hi" sz="2800" b="0" i="0" u="none" dirty="0">
                <a:solidFill>
                  <a:schemeClr val="dk1"/>
                </a:solidFill>
                <a:latin typeface="Open Sans" panose="020B0606030504020204"/>
                <a:sym typeface="Arial"/>
              </a:rPr>
              <a:t> </a:t>
            </a:r>
            <a:endParaRPr sz="2800" dirty="0">
              <a:latin typeface="Open Sans" panose="020B0606030504020204"/>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a:sym typeface="Arial"/>
              </a:rPr>
              <a:t>फंसे हुए पीड़ितों को प्राथमिक उपचार प्रदान करना तथा उन्हें अग्रिम चिकित्सा देखभाल के लिए भेजना।</a:t>
            </a:r>
            <a:endParaRPr sz="2800" dirty="0">
              <a:latin typeface="Open Sans" panose="020B0606030504020204"/>
            </a:endParaRPr>
          </a:p>
          <a:p>
            <a:pPr marL="457200" marR="0" lvl="0" indent="-457200" algn="just" rtl="0">
              <a:lnSpc>
                <a:spcPct val="100000"/>
              </a:lnSpc>
              <a:spcBef>
                <a:spcPts val="0"/>
              </a:spcBef>
              <a:spcAft>
                <a:spcPts val="0"/>
              </a:spcAft>
              <a:buClr>
                <a:schemeClr val="dk1"/>
              </a:buClr>
              <a:buSzPts val="3200"/>
              <a:buFont typeface="Calibri"/>
              <a:buNone/>
            </a:pPr>
            <a:endParaRPr sz="2800" b="0" i="0" u="none" dirty="0">
              <a:solidFill>
                <a:schemeClr val="dk1"/>
              </a:solidFill>
              <a:latin typeface="Open Sans" panose="020B0606030504020204"/>
              <a:sym typeface="Arial"/>
            </a:endParaRPr>
          </a:p>
          <a:p>
            <a:pPr marL="457200" marR="0" lvl="0" indent="-457200" algn="just" rtl="0">
              <a:lnSpc>
                <a:spcPct val="100000"/>
              </a:lnSpc>
              <a:spcBef>
                <a:spcPts val="0"/>
              </a:spcBef>
              <a:spcAft>
                <a:spcPts val="0"/>
              </a:spcAft>
              <a:buClr>
                <a:schemeClr val="dk1"/>
              </a:buClr>
              <a:buSzPts val="3200"/>
              <a:buFont typeface="Noto Sans Symbols"/>
              <a:buChar char="▪"/>
            </a:pPr>
            <a:r>
              <a:rPr lang="hi" sz="2800" b="0" i="0" u="none" dirty="0">
                <a:solidFill>
                  <a:schemeClr val="dk1"/>
                </a:solidFill>
                <a:latin typeface="Open Sans" panose="020B0606030504020204"/>
                <a:sym typeface="Arial"/>
              </a:rPr>
              <a:t>मृतकों के शवों को बरामद करना, सौंपना और उनका निपटान करना।</a:t>
            </a:r>
            <a:endParaRPr sz="2800" dirty="0">
              <a:latin typeface="Open Sans" panose="020B0606030504020204"/>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401473B-EE6B-DFB7-7A19-81F5C778E3E3}"/>
              </a:ext>
            </a:extLst>
          </p:cNvPr>
          <p:cNvSpPr txBox="1"/>
          <p:nvPr/>
        </p:nvSpPr>
        <p:spPr>
          <a:xfrm>
            <a:off x="503657" y="1353314"/>
            <a:ext cx="1872411" cy="707886"/>
          </a:xfrm>
          <a:prstGeom prst="rect">
            <a:avLst/>
          </a:prstGeom>
          <a:noFill/>
        </p:spPr>
        <p:txBody>
          <a:bodyPr wrap="square" rtlCol="0">
            <a:spAutoFit/>
          </a:bodyPr>
          <a:lstStyle/>
          <a:p>
            <a:r>
              <a:rPr lang="en-IN" sz="4000" b="1" dirty="0">
                <a:solidFill>
                  <a:srgbClr val="FF0000"/>
                </a:solidFill>
                <a:latin typeface="Open Sans" panose="020B0606030504020204"/>
              </a:rPr>
              <a:t> </a:t>
            </a:r>
            <a:r>
              <a:rPr lang="hi" sz="4000" b="1" dirty="0">
                <a:solidFill>
                  <a:srgbClr val="FF0000"/>
                </a:solidFill>
                <a:latin typeface="Open Sans" panose="020B0606030504020204"/>
              </a:rPr>
              <a:t>उद्देश्य</a:t>
            </a:r>
            <a:endParaRPr lang="en-IN" sz="4000" b="1" dirty="0">
              <a:solidFill>
                <a:srgbClr val="FF0000"/>
              </a:solidFill>
              <a:latin typeface="Open Sans" panose="020B0606030504020204"/>
            </a:endParaRPr>
          </a:p>
        </p:txBody>
      </p:sp>
      <p:pic>
        <p:nvPicPr>
          <p:cNvPr id="9"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0656" y="1653"/>
            <a:ext cx="1278408" cy="10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84809AF-58B8-B0D2-4D95-26E5371BDCD0}"/>
              </a:ext>
            </a:extLst>
          </p:cNvPr>
          <p:cNvPicPr>
            <a:picLocks noChangeAspect="1"/>
          </p:cNvPicPr>
          <p:nvPr/>
        </p:nvPicPr>
        <p:blipFill>
          <a:blip r:embed="rId5"/>
          <a:stretch>
            <a:fillRect/>
          </a:stretch>
        </p:blipFill>
        <p:spPr>
          <a:xfrm>
            <a:off x="228600" y="2396926"/>
            <a:ext cx="2999492" cy="2389839"/>
          </a:xfrm>
          <a:prstGeom prst="rect">
            <a:avLst/>
          </a:prstGeom>
        </p:spPr>
      </p:pic>
    </p:spTree>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2544</TotalTime>
  <Words>5059</Words>
  <Application>Microsoft Office PowerPoint</Application>
  <PresentationFormat>Widescreen</PresentationFormat>
  <Paragraphs>382</Paragraphs>
  <Slides>83</Slides>
  <Notes>78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83</vt:i4>
      </vt:variant>
    </vt:vector>
  </HeadingPairs>
  <TitlesOfParts>
    <vt:vector size="96" baseType="lpstr">
      <vt:lpstr>Arial</vt:lpstr>
      <vt:lpstr>Arial Rounded</vt:lpstr>
      <vt:lpstr>Arial Unicode MS</vt:lpstr>
      <vt:lpstr>Calibri</vt:lpstr>
      <vt:lpstr>Cambria</vt:lpstr>
      <vt:lpstr>Mangal</vt:lpstr>
      <vt:lpstr>Noto Sans Symbols</vt:lpstr>
      <vt:lpstr>Open Sans</vt:lpstr>
      <vt:lpstr>Open Sans SemiBold</vt:lpstr>
      <vt:lpstr>Times New Roman</vt:lpstr>
      <vt:lpstr>Wingdings</vt:lpstr>
      <vt:lpstr>1_Office Theme</vt:lpstr>
      <vt:lpstr>Office Theme</vt:lpstr>
      <vt:lpstr>PowerPoint Presentation</vt:lpstr>
      <vt:lpstr>PowerPoint Presentation</vt:lpstr>
      <vt:lpstr>PowerPoint Presentation</vt:lpstr>
      <vt:lpstr>इस एसओपी का उद्देश्य सीएसएसआर ऑपरेशनों में प्रतिक्रिया देने के लिए एनडीआरएफ टीमों के लिए दिशा-निर्देश निर्धारित करना 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समीक्षा</vt:lpstr>
      <vt:lpstr> समीक्षा</vt:lpstr>
      <vt:lpstr>                          समीक्षा</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Dell</cp:lastModifiedBy>
  <cp:revision>148</cp:revision>
  <dcterms:modified xsi:type="dcterms:W3CDTF">2025-12-18T08:25:11Z</dcterms:modified>
</cp:coreProperties>
</file>