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1"/>
  </p:notes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30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482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7671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1 -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11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2383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720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6342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1 -"/>
          <p:cNvSpPr txBox="1"/>
          <p:nvPr/>
        </p:nvSpPr>
        <p:spPr>
          <a:xfrm>
            <a:off x="212263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11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1 -"/>
          <p:cNvSpPr txBox="1"/>
          <p:nvPr/>
        </p:nvSpPr>
        <p:spPr>
          <a:xfrm>
            <a:off x="212263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11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6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519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0339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4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2624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8072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25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pic>
        <p:nvPicPr>
          <p:cNvPr id="169" name="CSSR-logo-white-01.png" descr="CSSR-logo-whit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594" y="9546699"/>
            <a:ext cx="8714406" cy="322678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26500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LESSON 2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Organizing and Starting 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 CSSR Operation</a:t>
            </a:r>
          </a:p>
        </p:txBody>
      </p:sp>
      <p:pic>
        <p:nvPicPr>
          <p:cNvPr id="4" name="CSSR Brochure Pics-04.jpg" descr="CSSR Brochure Pics-04.jpg">
            <a:extLst>
              <a:ext uri="{FF2B5EF4-FFF2-40B4-BE49-F238E27FC236}">
                <a16:creationId xmlns:a16="http://schemas.microsoft.com/office/drawing/2014/main" id="{07356A16-B291-4A44-9757-65DDE5CBD1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44" b="2475"/>
          <a:stretch>
            <a:fillRect/>
          </a:stretch>
        </p:blipFill>
        <p:spPr>
          <a:xfrm>
            <a:off x="-25105" y="12258"/>
            <a:ext cx="24434209" cy="1372661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8760" y="22867"/>
            <a:ext cx="24384000" cy="13716000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25105" y="12699"/>
            <a:ext cx="24452648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866E3E0-DEED-6FEC-0E68-E49EA1B97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ADA77-5C7C-53F3-FE9A-88C61CAF92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177045" y="255856"/>
            <a:ext cx="16609133" cy="180940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</a:t>
            </a:r>
            <a:r>
              <a:rPr kumimoji="0" lang="hi-I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ढही हुई संरचना </a:t>
            </a:r>
            <a:r>
              <a:rPr lang="hi-IN" sz="4800" dirty="0">
                <a:latin typeface="Arial Black" panose="020B0A04020102020204" pitchFamily="34" charset="0"/>
              </a:rPr>
              <a:t>में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kumimoji="0" lang="hi-I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खोज और बचाव 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COLLAPSED STRUCTURE SEARCH AND RESCUE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0000"/>
          </a:blip>
          <a:srcRect l="50481"/>
          <a:stretch>
            <a:fillRect/>
          </a:stretch>
        </p:blipFill>
        <p:spPr>
          <a:xfrm>
            <a:off x="43543" y="4585611"/>
            <a:ext cx="20311024" cy="356086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sp>
        <p:nvSpPr>
          <p:cNvPr id="16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NDRF</a:t>
            </a:r>
            <a:r>
              <a:rPr dirty="0">
                <a:solidFill>
                  <a:srgbClr val="FF0000"/>
                </a:solidFill>
              </a:rPr>
              <a:t> | CSSR | INDIA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605665" y="12813338"/>
            <a:ext cx="1746671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hi-IN" dirty="0"/>
              <a:t>11</a:t>
            </a:r>
            <a:r>
              <a:rPr b="1" dirty="0"/>
              <a:t>-</a:t>
            </a:r>
            <a:r>
              <a:rPr lang="en-US" b="1" dirty="0"/>
              <a:t>1</a:t>
            </a:r>
            <a:endParaRPr b="1" dirty="0"/>
          </a:p>
        </p:txBody>
      </p:sp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6" name="LESSON 11…">
            <a:extLst>
              <a:ext uri="{FF2B5EF4-FFF2-40B4-BE49-F238E27FC236}">
                <a16:creationId xmlns:a16="http://schemas.microsoft.com/office/drawing/2014/main" id="{D465017A-A71C-5D4A-5D67-C60E575CC2AC}"/>
              </a:ext>
            </a:extLst>
          </p:cNvPr>
          <p:cNvSpPr txBox="1"/>
          <p:nvPr/>
        </p:nvSpPr>
        <p:spPr>
          <a:xfrm>
            <a:off x="602390" y="4860106"/>
            <a:ext cx="10586351" cy="212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पाठ 11 : अस्पताल-पूर्व उपचार (</a:t>
            </a:r>
            <a:r>
              <a:rPr lang="en-IN" dirty="0"/>
              <a:t>Pre-Hospital Treatment)</a:t>
            </a:r>
            <a:endParaRPr dirty="0"/>
          </a:p>
        </p:txBody>
      </p:sp>
      <p:pic>
        <p:nvPicPr>
          <p:cNvPr id="11" name="CSSR-logo-white-01.png" descr="CSSR-logo-white-01.png">
            <a:extLst>
              <a:ext uri="{FF2B5EF4-FFF2-40B4-BE49-F238E27FC236}">
                <a16:creationId xmlns:a16="http://schemas.microsoft.com/office/drawing/2014/main" id="{1BDB0D08-AE03-7EDC-279D-BFBDF2E8C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5813" y="7691635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F83F08-A1DE-BCBA-D874-DD8344C0E198}"/>
              </a:ext>
            </a:extLst>
          </p:cNvPr>
          <p:cNvSpPr txBox="1"/>
          <p:nvPr/>
        </p:nvSpPr>
        <p:spPr>
          <a:xfrm>
            <a:off x="14860294" y="12444481"/>
            <a:ext cx="1227582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6000" b="1" dirty="0">
                <a:solidFill>
                  <a:srgbClr val="FFFF00"/>
                </a:solidFill>
              </a:rPr>
              <a:t>सिपाही/</a:t>
            </a:r>
            <a:r>
              <a:rPr lang="hi-IN" sz="6000" b="1" dirty="0" err="1">
                <a:solidFill>
                  <a:srgbClr val="FFFF00"/>
                </a:solidFill>
              </a:rPr>
              <a:t>जीडी</a:t>
            </a:r>
            <a:r>
              <a:rPr lang="hi-IN" sz="6000" b="1" dirty="0">
                <a:solidFill>
                  <a:srgbClr val="FFFF00"/>
                </a:solidFill>
              </a:rPr>
              <a:t> </a:t>
            </a:r>
            <a:r>
              <a:rPr lang="hi-IN" sz="6000" b="1" dirty="0" err="1">
                <a:solidFill>
                  <a:srgbClr val="FFFF00"/>
                </a:solidFill>
              </a:rPr>
              <a:t>सतेन्द्र</a:t>
            </a:r>
            <a:endParaRPr lang="en-IN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0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PPT 11 -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11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10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50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2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16000" y="496915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इस पाठ को पूरा करने पर आप सक्षम होंगे:</a:t>
            </a:r>
            <a:endParaRPr dirty="0"/>
          </a:p>
        </p:txBody>
      </p:sp>
      <p:sp>
        <p:nvSpPr>
          <p:cNvPr id="113" name="OBJECTIVES"/>
          <p:cNvSpPr txBox="1"/>
          <p:nvPr/>
        </p:nvSpPr>
        <p:spPr>
          <a:xfrm>
            <a:off x="1016000" y="3418031"/>
            <a:ext cx="7974337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 (</a:t>
            </a:r>
            <a:r>
              <a:rPr lang="en-IN" dirty="0"/>
              <a:t>Objectives)</a:t>
            </a:r>
            <a:endParaRPr dirty="0"/>
          </a:p>
        </p:txBody>
      </p:sp>
      <p:grpSp>
        <p:nvGrpSpPr>
          <p:cNvPr id="116" name="Group"/>
          <p:cNvGrpSpPr/>
          <p:nvPr/>
        </p:nvGrpSpPr>
        <p:grpSpPr>
          <a:xfrm>
            <a:off x="9759073" y="5910223"/>
            <a:ext cx="1219201" cy="1681958"/>
            <a:chOff x="0" y="115975"/>
            <a:chExt cx="1219200" cy="1681957"/>
          </a:xfrm>
        </p:grpSpPr>
        <p:sp>
          <p:nvSpPr>
            <p:cNvPr id="11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9" name="Group"/>
          <p:cNvGrpSpPr/>
          <p:nvPr/>
        </p:nvGrpSpPr>
        <p:grpSpPr>
          <a:xfrm>
            <a:off x="9644433" y="9086511"/>
            <a:ext cx="1219201" cy="1681958"/>
            <a:chOff x="0" y="115975"/>
            <a:chExt cx="1219200" cy="1681957"/>
          </a:xfrm>
        </p:grpSpPr>
        <p:sp>
          <p:nvSpPr>
            <p:cNvPr id="11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8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20" name="Identify the possible mechanisms of injury in a structural collapse.…"/>
          <p:cNvSpPr txBox="1"/>
          <p:nvPr/>
        </p:nvSpPr>
        <p:spPr>
          <a:xfrm>
            <a:off x="11581645" y="5993726"/>
            <a:ext cx="11558768" cy="477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संरचना के ध्वस्त होने पर चोट लगने की संभावित प्रक्रियाओं (</a:t>
            </a:r>
            <a:r>
              <a:rPr lang="en-IN" dirty="0"/>
              <a:t>Mechanisms of Injury) </a:t>
            </a:r>
            <a:r>
              <a:rPr lang="hi-IN" dirty="0"/>
              <a:t>की पहचान करना।</a:t>
            </a:r>
            <a:endParaRPr lang="en-IN"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संरचना ध्वस्त होने पर होने वाली संभावित चोटों की सूची बनाना।</a:t>
            </a:r>
            <a:endParaRPr dirty="0"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3C5C8F52-FD76-BA94-38E2-361CD44B4E93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E9F3A81A-45D0-9F30-4AD7-FEEA0067B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82A873-4FC9-97F5-1F6A-6DA80F430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4" name="PPT 11 -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11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5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50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7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5055616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इस पाठ को पूरा करने पर आप सक्षम होंगे:</a:t>
            </a:r>
          </a:p>
        </p:txBody>
      </p:sp>
      <p:sp>
        <p:nvSpPr>
          <p:cNvPr id="128" name="OBJECTIVES"/>
          <p:cNvSpPr txBox="1"/>
          <p:nvPr/>
        </p:nvSpPr>
        <p:spPr>
          <a:xfrm>
            <a:off x="1077422" y="3590947"/>
            <a:ext cx="7974337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 (</a:t>
            </a:r>
            <a:r>
              <a:rPr lang="en-IN" dirty="0"/>
              <a:t>Objectives)</a:t>
            </a:r>
            <a:endParaRPr dirty="0"/>
          </a:p>
        </p:txBody>
      </p:sp>
      <p:sp>
        <p:nvSpPr>
          <p:cNvPr id="129" name="Describe the conditions in a patient that might indicate the presence of crush syndrome or compartment syndrome."/>
          <p:cNvSpPr txBox="1"/>
          <p:nvPr/>
        </p:nvSpPr>
        <p:spPr>
          <a:xfrm>
            <a:off x="11606613" y="6449386"/>
            <a:ext cx="11888485" cy="246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ऐसे रोगी की स्थिति का वर्णन करना, जिससे </a:t>
            </a:r>
            <a:r>
              <a:rPr lang="en-IN" dirty="0"/>
              <a:t>Crush Syndrome </a:t>
            </a:r>
            <a:r>
              <a:rPr lang="hi-IN" dirty="0"/>
              <a:t>या </a:t>
            </a:r>
            <a:r>
              <a:rPr lang="en-IN" dirty="0"/>
              <a:t>Compartment Syndrome </a:t>
            </a:r>
            <a:r>
              <a:rPr lang="hi-IN" dirty="0"/>
              <a:t>की संभावना हो सकती है।</a:t>
            </a:r>
            <a:endParaRPr dirty="0"/>
          </a:p>
        </p:txBody>
      </p:sp>
      <p:grpSp>
        <p:nvGrpSpPr>
          <p:cNvPr id="132" name="Group"/>
          <p:cNvGrpSpPr/>
          <p:nvPr/>
        </p:nvGrpSpPr>
        <p:grpSpPr>
          <a:xfrm>
            <a:off x="9759073" y="6226289"/>
            <a:ext cx="1219201" cy="1681958"/>
            <a:chOff x="0" y="115975"/>
            <a:chExt cx="1219200" cy="1681957"/>
          </a:xfrm>
        </p:grpSpPr>
        <p:sp>
          <p:nvSpPr>
            <p:cNvPr id="13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1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A5E26789-3CD4-7B3E-79F7-6DDAA7529198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B6B87E2B-222B-DCF2-ED29-76C79C7F9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4BE880-9806-52DD-D717-A37C0FDAE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3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PPT 11 -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11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37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50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39" name="Mechanisms of Injury"/>
          <p:cNvSpPr txBox="1"/>
          <p:nvPr/>
        </p:nvSpPr>
        <p:spPr>
          <a:xfrm>
            <a:off x="6835867" y="654418"/>
            <a:ext cx="10712266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    </a:t>
            </a:r>
            <a:r>
              <a:rPr lang="hi-IN" dirty="0"/>
              <a:t>चोट लगने की प्रक्रियाएँ </a:t>
            </a:r>
            <a:endParaRPr lang="en-IN" dirty="0"/>
          </a:p>
          <a:p>
            <a:r>
              <a:rPr lang="hi-IN" dirty="0"/>
              <a:t>(</a:t>
            </a:r>
            <a:r>
              <a:rPr lang="en-IN" dirty="0"/>
              <a:t>Mechanisms of Injury)</a:t>
            </a:r>
            <a:endParaRPr dirty="0"/>
          </a:p>
        </p:txBody>
      </p:sp>
      <p:grpSp>
        <p:nvGrpSpPr>
          <p:cNvPr id="155" name="Group"/>
          <p:cNvGrpSpPr/>
          <p:nvPr/>
        </p:nvGrpSpPr>
        <p:grpSpPr>
          <a:xfrm>
            <a:off x="2437048" y="3526371"/>
            <a:ext cx="20033588" cy="8810416"/>
            <a:chOff x="-295856" y="0"/>
            <a:chExt cx="20033586" cy="8810414"/>
          </a:xfrm>
        </p:grpSpPr>
        <p:sp>
          <p:nvSpPr>
            <p:cNvPr id="140" name="Line"/>
            <p:cNvSpPr/>
            <p:nvPr/>
          </p:nvSpPr>
          <p:spPr>
            <a:xfrm flipH="1" flipV="1">
              <a:off x="7194130" y="1137252"/>
              <a:ext cx="1278787" cy="1278786"/>
            </a:xfrm>
            <a:prstGeom prst="line">
              <a:avLst/>
            </a:prstGeom>
            <a:noFill/>
            <a:ln w="50800" cap="flat">
              <a:solidFill>
                <a:srgbClr val="88192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Line"/>
            <p:cNvSpPr/>
            <p:nvPr/>
          </p:nvSpPr>
          <p:spPr>
            <a:xfrm flipV="1">
              <a:off x="9985238" y="1137252"/>
              <a:ext cx="1278786" cy="1278786"/>
            </a:xfrm>
            <a:prstGeom prst="line">
              <a:avLst/>
            </a:prstGeom>
            <a:noFill/>
            <a:ln w="50800" cap="flat">
              <a:solidFill>
                <a:srgbClr val="88192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Line"/>
            <p:cNvSpPr/>
            <p:nvPr/>
          </p:nvSpPr>
          <p:spPr>
            <a:xfrm>
              <a:off x="9275178" y="6727116"/>
              <a:ext cx="1" cy="1249044"/>
            </a:xfrm>
            <a:prstGeom prst="line">
              <a:avLst/>
            </a:prstGeom>
            <a:noFill/>
            <a:ln w="50800" cap="flat">
              <a:solidFill>
                <a:srgbClr val="88192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Crushing or compression"/>
            <p:cNvSpPr txBox="1"/>
            <p:nvPr/>
          </p:nvSpPr>
          <p:spPr>
            <a:xfrm>
              <a:off x="11760488" y="0"/>
              <a:ext cx="4152263" cy="712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spAutoFit/>
            </a:bodyPr>
            <a:lstStyle>
              <a:lvl1pPr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कुचलना या दबाव</a:t>
              </a:r>
              <a:endParaRPr dirty="0"/>
            </a:p>
          </p:txBody>
        </p:sp>
        <p:sp>
          <p:nvSpPr>
            <p:cNvPr id="144" name="Low temperatures"/>
            <p:cNvSpPr txBox="1"/>
            <p:nvPr/>
          </p:nvSpPr>
          <p:spPr>
            <a:xfrm>
              <a:off x="14398997" y="5368114"/>
              <a:ext cx="4507107" cy="712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spAutoFit/>
            </a:bodyPr>
            <a:lstStyle>
              <a:lvl1pPr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कम तापमान </a:t>
              </a:r>
              <a:endParaRPr dirty="0"/>
            </a:p>
          </p:txBody>
        </p:sp>
        <p:sp>
          <p:nvSpPr>
            <p:cNvPr id="145" name="Contaminated air"/>
            <p:cNvSpPr txBox="1"/>
            <p:nvPr/>
          </p:nvSpPr>
          <p:spPr>
            <a:xfrm>
              <a:off x="0" y="5368114"/>
              <a:ext cx="4152263" cy="712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spAutoFit/>
            </a:bodyPr>
            <a:lstStyle>
              <a:lvl1pPr algn="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प्रदूषित हवा</a:t>
              </a:r>
              <a:endParaRPr dirty="0"/>
            </a:p>
          </p:txBody>
        </p:sp>
        <p:sp>
          <p:nvSpPr>
            <p:cNvPr id="146" name="Prolonged isolation and desperation"/>
            <p:cNvSpPr txBox="1"/>
            <p:nvPr/>
          </p:nvSpPr>
          <p:spPr>
            <a:xfrm>
              <a:off x="1669764" y="429397"/>
              <a:ext cx="6396473" cy="712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spAutoFit/>
            </a:bodyPr>
            <a:lstStyle>
              <a:lvl1pPr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लम्बे समय तक एकांत और निराशा</a:t>
              </a:r>
              <a:endParaRPr dirty="0"/>
            </a:p>
          </p:txBody>
        </p:sp>
        <p:sp>
          <p:nvSpPr>
            <p:cNvPr id="147" name="Blunt trauma"/>
            <p:cNvSpPr txBox="1"/>
            <p:nvPr/>
          </p:nvSpPr>
          <p:spPr>
            <a:xfrm>
              <a:off x="7656773" y="8098321"/>
              <a:ext cx="3236811" cy="712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spAutoFit/>
            </a:bodyPr>
            <a:lstStyle>
              <a:lvl1pPr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कुंद आघात</a:t>
              </a:r>
              <a:endParaRPr dirty="0"/>
            </a:p>
          </p:txBody>
        </p:sp>
        <p:sp>
          <p:nvSpPr>
            <p:cNvPr id="148" name="Falls"/>
            <p:cNvSpPr txBox="1"/>
            <p:nvPr/>
          </p:nvSpPr>
          <p:spPr>
            <a:xfrm>
              <a:off x="-295856" y="2758044"/>
              <a:ext cx="4448120" cy="712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spAutoFit/>
            </a:bodyPr>
            <a:lstStyle>
              <a:lvl1pPr algn="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ऊँचाई से गिरना</a:t>
              </a:r>
              <a:endParaRPr dirty="0"/>
            </a:p>
          </p:txBody>
        </p:sp>
        <p:sp>
          <p:nvSpPr>
            <p:cNvPr id="149" name="Lack of food and water"/>
            <p:cNvSpPr txBox="1"/>
            <p:nvPr/>
          </p:nvSpPr>
          <p:spPr>
            <a:xfrm>
              <a:off x="14359994" y="2758044"/>
              <a:ext cx="5377736" cy="712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spAutoFit/>
            </a:bodyPr>
            <a:lstStyle>
              <a:lvl1pPr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भोजन और पानी की कमी</a:t>
              </a:r>
              <a:endParaRPr dirty="0"/>
            </a:p>
          </p:txBody>
        </p:sp>
        <p:sp>
          <p:nvSpPr>
            <p:cNvPr id="150" name="Line"/>
            <p:cNvSpPr/>
            <p:nvPr/>
          </p:nvSpPr>
          <p:spPr>
            <a:xfrm>
              <a:off x="11657625" y="3152241"/>
              <a:ext cx="2510107" cy="121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474" y="0"/>
                  </a:lnTo>
                  <a:lnTo>
                    <a:pt x="21600" y="0"/>
                  </a:lnTo>
                </a:path>
              </a:pathLst>
            </a:custGeom>
            <a:noFill/>
            <a:ln w="50800" cap="flat">
              <a:solidFill>
                <a:srgbClr val="88192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Line"/>
            <p:cNvSpPr/>
            <p:nvPr/>
          </p:nvSpPr>
          <p:spPr>
            <a:xfrm rot="10800000" flipH="1">
              <a:off x="11657625" y="4569700"/>
              <a:ext cx="2510107" cy="121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474" y="0"/>
                  </a:lnTo>
                  <a:lnTo>
                    <a:pt x="21600" y="0"/>
                  </a:lnTo>
                </a:path>
              </a:pathLst>
            </a:custGeom>
            <a:noFill/>
            <a:ln w="50800" cap="flat">
              <a:solidFill>
                <a:srgbClr val="88192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Line"/>
            <p:cNvSpPr/>
            <p:nvPr/>
          </p:nvSpPr>
          <p:spPr>
            <a:xfrm flipH="1">
              <a:off x="4425831" y="3152241"/>
              <a:ext cx="2510108" cy="121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474" y="0"/>
                  </a:lnTo>
                  <a:lnTo>
                    <a:pt x="21600" y="0"/>
                  </a:lnTo>
                </a:path>
              </a:pathLst>
            </a:custGeom>
            <a:noFill/>
            <a:ln w="50800" cap="flat">
              <a:solidFill>
                <a:srgbClr val="88192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Line"/>
            <p:cNvSpPr/>
            <p:nvPr/>
          </p:nvSpPr>
          <p:spPr>
            <a:xfrm rot="10800000">
              <a:off x="4425831" y="4569700"/>
              <a:ext cx="2510108" cy="121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474" y="0"/>
                  </a:lnTo>
                  <a:lnTo>
                    <a:pt x="21600" y="0"/>
                  </a:lnTo>
                </a:path>
              </a:pathLst>
            </a:custGeom>
            <a:noFill/>
            <a:ln w="50800" cap="flat">
              <a:solidFill>
                <a:srgbClr val="88192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154" name="old lady" descr="old lady"/>
            <p:cNvPicPr>
              <a:picLocks noChangeAspect="1"/>
            </p:cNvPicPr>
            <p:nvPr/>
          </p:nvPicPr>
          <p:blipFill>
            <a:blip r:embed="rId2"/>
            <a:srcRect l="2545" t="1426" r="47597" b="1429"/>
            <a:stretch>
              <a:fillRect/>
            </a:stretch>
          </p:blipFill>
          <p:spPr>
            <a:xfrm>
              <a:off x="6735370" y="1935887"/>
              <a:ext cx="5079617" cy="507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6"/>
                    <a:pt x="2882" y="3017"/>
                  </a:cubicBezTo>
                  <a:cubicBezTo>
                    <a:pt x="-961" y="7038"/>
                    <a:pt x="-961" y="13557"/>
                    <a:pt x="2882" y="17578"/>
                  </a:cubicBezTo>
                  <a:cubicBezTo>
                    <a:pt x="6725" y="21600"/>
                    <a:pt x="12953" y="21600"/>
                    <a:pt x="16796" y="17578"/>
                  </a:cubicBezTo>
                  <a:cubicBezTo>
                    <a:pt x="20639" y="13557"/>
                    <a:pt x="20639" y="7038"/>
                    <a:pt x="16796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31386C10-8B55-08A4-6FBB-B1D91DF22ED3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41160AB8-B3B2-BDBA-CC4D-850EB0EAA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A05DCB-5C0E-86A3-D635-6F9302BF7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ounded Rectangle"/>
          <p:cNvSpPr/>
          <p:nvPr/>
        </p:nvSpPr>
        <p:spPr>
          <a:xfrm>
            <a:off x="1164050" y="5358155"/>
            <a:ext cx="6858001" cy="4318001"/>
          </a:xfrm>
          <a:prstGeom prst="roundRect">
            <a:avLst>
              <a:gd name="adj" fmla="val 2941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8" name="Compressed for an extended period of time"/>
          <p:cNvSpPr txBox="1"/>
          <p:nvPr/>
        </p:nvSpPr>
        <p:spPr>
          <a:xfrm>
            <a:off x="1512585" y="6046063"/>
            <a:ext cx="608246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609600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लंबे समय तक दबे रहना</a:t>
            </a:r>
            <a:endParaRPr dirty="0"/>
          </a:p>
        </p:txBody>
      </p:sp>
      <p:sp>
        <p:nvSpPr>
          <p:cNvPr id="159" name="Rounded Rectangle"/>
          <p:cNvSpPr/>
          <p:nvPr/>
        </p:nvSpPr>
        <p:spPr>
          <a:xfrm>
            <a:off x="8890000" y="5358155"/>
            <a:ext cx="6858001" cy="4318001"/>
          </a:xfrm>
          <a:prstGeom prst="roundRect">
            <a:avLst>
              <a:gd name="adj" fmla="val 2941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0" name="Blood toxicity"/>
          <p:cNvSpPr txBox="1"/>
          <p:nvPr/>
        </p:nvSpPr>
        <p:spPr>
          <a:xfrm>
            <a:off x="9443758" y="6046064"/>
            <a:ext cx="575048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609600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रक्त में विषाक्तता</a:t>
            </a:r>
            <a:endParaRPr dirty="0"/>
          </a:p>
        </p:txBody>
      </p:sp>
      <p:sp>
        <p:nvSpPr>
          <p:cNvPr id="161" name="Crush Syndrome"/>
          <p:cNvSpPr txBox="1"/>
          <p:nvPr/>
        </p:nvSpPr>
        <p:spPr>
          <a:xfrm>
            <a:off x="7684159" y="1766360"/>
            <a:ext cx="1145050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            </a:t>
            </a:r>
            <a:r>
              <a:rPr lang="hi-IN" dirty="0"/>
              <a:t>क्रश सिंड्रोम </a:t>
            </a:r>
            <a:endParaRPr lang="en-IN" dirty="0"/>
          </a:p>
          <a:p>
            <a:r>
              <a:rPr lang="hi-IN" dirty="0"/>
              <a:t>(</a:t>
            </a:r>
            <a:r>
              <a:rPr lang="en-IN" dirty="0"/>
              <a:t>Crush Syndrome)</a:t>
            </a:r>
            <a:endParaRPr dirty="0"/>
          </a:p>
        </p:txBody>
      </p:sp>
      <p:sp>
        <p:nvSpPr>
          <p:cNvPr id="16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6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PPT 11 -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11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65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50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67" name="Rounded Rectangle"/>
          <p:cNvSpPr/>
          <p:nvPr/>
        </p:nvSpPr>
        <p:spPr>
          <a:xfrm>
            <a:off x="16610728" y="5358155"/>
            <a:ext cx="6858001" cy="4318001"/>
          </a:xfrm>
          <a:prstGeom prst="roundRect">
            <a:avLst>
              <a:gd name="adj" fmla="val 2941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8" name="Fatal results"/>
          <p:cNvSpPr txBox="1"/>
          <p:nvPr/>
        </p:nvSpPr>
        <p:spPr>
          <a:xfrm>
            <a:off x="17042953" y="6046063"/>
            <a:ext cx="509496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609600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घातक परिणाम</a:t>
            </a:r>
            <a:endParaRPr dirty="0"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7CBC0250-6C59-2B97-DB9E-B3625BBAE26C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149A272A-EA28-17AC-D313-C50AD743F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50ABF-9AEF-DB68-6C18-CF0C0454D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7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PPT 11 -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11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73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50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75" name="Rounded Rectangle"/>
          <p:cNvSpPr/>
          <p:nvPr/>
        </p:nvSpPr>
        <p:spPr>
          <a:xfrm>
            <a:off x="1922518" y="5358155"/>
            <a:ext cx="10160001" cy="4318001"/>
          </a:xfrm>
          <a:prstGeom prst="roundRect">
            <a:avLst>
              <a:gd name="adj" fmla="val 2941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6" name="Sustained compression in the closed space of the muscle"/>
          <p:cNvSpPr txBox="1"/>
          <p:nvPr/>
        </p:nvSpPr>
        <p:spPr>
          <a:xfrm>
            <a:off x="2271052" y="6046063"/>
            <a:ext cx="897548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609600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मांसपेशियों के बंद हिस्से में लंबे समय तक दबाव</a:t>
            </a:r>
            <a:endParaRPr dirty="0"/>
          </a:p>
        </p:txBody>
      </p:sp>
      <p:sp>
        <p:nvSpPr>
          <p:cNvPr id="177" name="Rounded Rectangle"/>
          <p:cNvSpPr/>
          <p:nvPr/>
        </p:nvSpPr>
        <p:spPr>
          <a:xfrm>
            <a:off x="12787075" y="5358155"/>
            <a:ext cx="10160001" cy="4318001"/>
          </a:xfrm>
          <a:prstGeom prst="roundRect">
            <a:avLst>
              <a:gd name="adj" fmla="val 2941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Destruction of muscle fibres and nerves"/>
          <p:cNvSpPr txBox="1"/>
          <p:nvPr/>
        </p:nvSpPr>
        <p:spPr>
          <a:xfrm>
            <a:off x="13467833" y="6046064"/>
            <a:ext cx="905248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609600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मांसपेशी तंतु और नसों का नष्ट होना</a:t>
            </a:r>
            <a:endParaRPr dirty="0"/>
          </a:p>
        </p:txBody>
      </p:sp>
      <p:sp>
        <p:nvSpPr>
          <p:cNvPr id="179" name="Compartment Syndrome"/>
          <p:cNvSpPr txBox="1"/>
          <p:nvPr/>
        </p:nvSpPr>
        <p:spPr>
          <a:xfrm>
            <a:off x="7287587" y="580076"/>
            <a:ext cx="9808826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hi-IN" dirty="0"/>
              <a:t>कम्पार्टमेंट सिंड्रोम (</a:t>
            </a:r>
            <a:r>
              <a:rPr lang="en-IN" dirty="0"/>
              <a:t>Compartment Syndrome)</a:t>
            </a:r>
            <a:endParaRPr dirty="0"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069649E3-2BE7-3D68-DE32-AD832C489E68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902142CC-BE6B-BBF3-FD96-A37584160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B32F7-20F8-3D8A-1E2E-3770F065A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first-aid-victim-emergency-situations-transportation-wounded.jpg" descr="first-aid-victim-emergency-situations-transportation-wounded.jpg"/>
          <p:cNvPicPr>
            <a:picLocks noChangeAspect="1"/>
          </p:cNvPicPr>
          <p:nvPr/>
        </p:nvPicPr>
        <p:blipFill>
          <a:blip r:embed="rId2">
            <a:alphaModFix amt="15000"/>
          </a:blip>
          <a:srcRect t="16268" r="4428" b="3063"/>
          <a:stretch>
            <a:fillRect/>
          </a:stretch>
        </p:blipFill>
        <p:spPr>
          <a:xfrm>
            <a:off x="-37671" y="-27045"/>
            <a:ext cx="24459341" cy="1375997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sp>
        <p:nvSpPr>
          <p:cNvPr id="18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84" name="PPT 11 -"/>
          <p:cNvSpPr txBox="1"/>
          <p:nvPr/>
        </p:nvSpPr>
        <p:spPr>
          <a:xfrm>
            <a:off x="21226371" y="12813338"/>
            <a:ext cx="161625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11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5" name="Rectangle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0257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grpSp>
        <p:nvGrpSpPr>
          <p:cNvPr id="189" name="Group"/>
          <p:cNvGrpSpPr/>
          <p:nvPr/>
        </p:nvGrpSpPr>
        <p:grpSpPr>
          <a:xfrm>
            <a:off x="1418949" y="5771099"/>
            <a:ext cx="9996134" cy="2255925"/>
            <a:chOff x="-39845" y="0"/>
            <a:chExt cx="9996133" cy="2255924"/>
          </a:xfrm>
        </p:grpSpPr>
        <p:pic>
          <p:nvPicPr>
            <p:cNvPr id="187" name="image.pdf" descr="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4989" y="0"/>
              <a:ext cx="3331299" cy="2255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Save Lives!"/>
            <p:cNvSpPr/>
            <p:nvPr/>
          </p:nvSpPr>
          <p:spPr>
            <a:xfrm>
              <a:off x="-39845" y="353912"/>
              <a:ext cx="7442696" cy="169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spAutoFit/>
            </a:bodyPr>
            <a:lstStyle>
              <a:lvl1pPr defTabSz="1896340">
                <a:defRPr sz="10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hi-IN" b="1" dirty="0"/>
                <a:t>जीवन बचाना! </a:t>
              </a:r>
              <a:endParaRPr dirty="0"/>
            </a:p>
          </p:txBody>
        </p:sp>
      </p:grpSp>
      <p:sp>
        <p:nvSpPr>
          <p:cNvPr id="190" name="The primary objective of a CSSR Operation is to…"/>
          <p:cNvSpPr txBox="1"/>
          <p:nvPr/>
        </p:nvSpPr>
        <p:spPr>
          <a:xfrm>
            <a:off x="1418949" y="2390584"/>
            <a:ext cx="16060651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 err="1"/>
              <a:t>CSSR</a:t>
            </a:r>
            <a:r>
              <a:rPr lang="en-IN" dirty="0"/>
              <a:t> </a:t>
            </a:r>
            <a:r>
              <a:rPr lang="hi-IN" dirty="0"/>
              <a:t>ऑपरेशन का प्राथमिक उद्देश्य (</a:t>
            </a:r>
            <a:r>
              <a:rPr lang="en-IN" dirty="0"/>
              <a:t>Primary Objective of a </a:t>
            </a:r>
            <a:r>
              <a:rPr lang="en-IN" dirty="0" err="1"/>
              <a:t>CSSR</a:t>
            </a:r>
            <a:r>
              <a:rPr lang="en-IN" dirty="0"/>
              <a:t> Operation)</a:t>
            </a:r>
          </a:p>
        </p:txBody>
      </p:sp>
      <p:sp>
        <p:nvSpPr>
          <p:cNvPr id="3" name="PEER | CSSR | INDIA">
            <a:extLst>
              <a:ext uri="{FF2B5EF4-FFF2-40B4-BE49-F238E27FC236}">
                <a16:creationId xmlns:a16="http://schemas.microsoft.com/office/drawing/2014/main" id="{BCC60A7A-10AC-C2A1-0A35-550C8CAF438C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481F0042-9BEE-ADA8-2149-2541314E2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D23B0A-E621-1526-C952-29F3A23BFC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ounded Rectangle"/>
          <p:cNvSpPr>
            <a:spLocks noChangeArrowheads="1"/>
          </p:cNvSpPr>
          <p:nvPr/>
        </p:nvSpPr>
        <p:spPr bwMode="auto">
          <a:xfrm>
            <a:off x="9097866" y="-25258"/>
            <a:ext cx="15381812" cy="138807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46" tIns="78246" rIns="78246" bIns="7824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662545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cs typeface="Arial"/>
              <a:sym typeface="Arial"/>
            </a:endParaRPr>
          </a:p>
        </p:txBody>
      </p:sp>
      <p:sp>
        <p:nvSpPr>
          <p:cNvPr id="131075" name="Duties of…"/>
          <p:cNvSpPr txBox="1">
            <a:spLocks noChangeArrowheads="1"/>
          </p:cNvSpPr>
          <p:nvPr/>
        </p:nvSpPr>
        <p:spPr bwMode="auto">
          <a:xfrm>
            <a:off x="684997" y="6461318"/>
            <a:ext cx="7444963" cy="138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46" tIns="78246" rIns="78246" bIns="7824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996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THANK YOU </a:t>
            </a:r>
            <a:r>
              <a:rPr kumimoji="0" lang="en-US" altLang="en-US" sz="7996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 </a:t>
            </a:r>
          </a:p>
        </p:txBody>
      </p:sp>
      <p:sp>
        <p:nvSpPr>
          <p:cNvPr id="131076" name="Ensure your safety and the safety of your crew, the patient, and bystanders…"/>
          <p:cNvSpPr txBox="1">
            <a:spLocks noChangeArrowheads="1"/>
          </p:cNvSpPr>
          <p:nvPr/>
        </p:nvSpPr>
        <p:spPr bwMode="auto">
          <a:xfrm>
            <a:off x="10011828" y="2624590"/>
            <a:ext cx="13557066" cy="8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46" tIns="78246" rIns="78246" bIns="78246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just" defTabSz="1662545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  <a:tabLst/>
              <a:defRPr/>
            </a:pPr>
            <a:endParaRPr kumimoji="0" lang="en-US" alt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10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97" y="12811432"/>
            <a:ext cx="1282083" cy="55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157" y="12754309"/>
            <a:ext cx="3497165" cy="69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74" y="12411574"/>
            <a:ext cx="9091994" cy="1301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59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13108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66" y="3304"/>
            <a:ext cx="16017654" cy="1370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AF0302-2C35-15F2-07DE-1A5ECB39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" y="3305"/>
            <a:ext cx="2690601" cy="20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415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303</Words>
  <Application>Microsoft Office PowerPoint</Application>
  <PresentationFormat>Custom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HelveticaNeueLT Std Lt</vt:lpstr>
      <vt:lpstr>Noto Sans Symbols</vt:lpstr>
      <vt:lpstr>Open Sans</vt:lpstr>
      <vt:lpstr>Verdana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TRG BRANCH-03</dc:creator>
  <cp:lastModifiedBy>08 TH BN NDRF GHAZIABAD</cp:lastModifiedBy>
  <cp:revision>12</cp:revision>
  <dcterms:modified xsi:type="dcterms:W3CDTF">2025-12-18T11:17:01Z</dcterms:modified>
</cp:coreProperties>
</file>