
<file path=[Content_Types].xml><?xml version="1.0" encoding="utf-8"?>
<Types xmlns="http://schemas.openxmlformats.org/package/2006/content-types">
  <Default Extension="png" ContentType="image/png"/>
  <Default Extension="bin" ContentType="image/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7"/>
  </p:notesMasterIdLst>
  <p:sldIdLst>
    <p:sldId id="310" r:id="rId2"/>
    <p:sldId id="257" r:id="rId3"/>
    <p:sldId id="298" r:id="rId4"/>
    <p:sldId id="299" r:id="rId5"/>
    <p:sldId id="312" r:id="rId6"/>
    <p:sldId id="313" r:id="rId7"/>
    <p:sldId id="314" r:id="rId8"/>
    <p:sldId id="315" r:id="rId9"/>
    <p:sldId id="316" r:id="rId10"/>
    <p:sldId id="263" r:id="rId11"/>
    <p:sldId id="264" r:id="rId12"/>
    <p:sldId id="265" r:id="rId13"/>
    <p:sldId id="266" r:id="rId14"/>
    <p:sldId id="268" r:id="rId15"/>
    <p:sldId id="269" r:id="rId16"/>
    <p:sldId id="300" r:id="rId17"/>
    <p:sldId id="301" r:id="rId18"/>
    <p:sldId id="302" r:id="rId19"/>
    <p:sldId id="303" r:id="rId20"/>
    <p:sldId id="304" r:id="rId21"/>
    <p:sldId id="297" r:id="rId22"/>
    <p:sldId id="258" r:id="rId23"/>
    <p:sldId id="295" r:id="rId24"/>
    <p:sldId id="259" r:id="rId25"/>
    <p:sldId id="294" r:id="rId26"/>
    <p:sldId id="296" r:id="rId27"/>
    <p:sldId id="305" r:id="rId28"/>
    <p:sldId id="306" r:id="rId29"/>
    <p:sldId id="307" r:id="rId30"/>
    <p:sldId id="308" r:id="rId31"/>
    <p:sldId id="309" r:id="rId32"/>
    <p:sldId id="289" r:id="rId33"/>
    <p:sldId id="287" r:id="rId34"/>
    <p:sldId id="323" r:id="rId35"/>
    <p:sldId id="506" r:id="rId36"/>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snapToGrid="0">
      <p:cViewPr varScale="1">
        <p:scale>
          <a:sx n="114" d="100"/>
          <a:sy n="114" d="100"/>
        </p:scale>
        <p:origin x="510" y="108"/>
      </p:cViewPr>
      <p:guideLst>
        <p:guide orient="horz" pos="2160"/>
        <p:guide pos="3840"/>
        <p:guide orient="horz" pos="1620"/>
        <p:guide pos="2856"/>
      </p:guideLst>
    </p:cSldViewPr>
  </p:slideViewPr>
  <p:notesTextViewPr>
    <p:cViewPr>
      <p:scale>
        <a:sx n="1" d="1"/>
        <a:sy n="1" d="1"/>
      </p:scale>
      <p:origin x="0" y="0"/>
    </p:cViewPr>
  </p:notesTextViewPr>
  <p:sorterViewPr>
    <p:cViewPr>
      <p:scale>
        <a:sx n="100" d="100"/>
        <a:sy n="100" d="100"/>
      </p:scale>
      <p:origin x="0" y="-6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16F3F-3AC5-4BE7-9A9E-813E68151CA4}" type="datetimeFigureOut">
              <a:rPr lang="en-IN" smtClean="0"/>
              <a:t>15-12-2025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012E7-8A6C-4BBF-ACC9-299BAEEE47B8}" type="slidenum">
              <a:rPr lang="en-IN" smtClean="0"/>
              <a:t>‹#›</a:t>
            </a:fld>
            <a:endParaRPr lang="en-IN"/>
          </a:p>
        </p:txBody>
      </p:sp>
    </p:spTree>
    <p:extLst>
      <p:ext uri="{BB962C8B-B14F-4D97-AF65-F5344CB8AC3E}">
        <p14:creationId xmlns:p14="http://schemas.microsoft.com/office/powerpoint/2010/main" val="98091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92012E7-8A6C-4BBF-ACC9-299BAEEE47B8}" type="slidenum">
              <a:rPr lang="en-IN" smtClean="0"/>
              <a:t>27</a:t>
            </a:fld>
            <a:endParaRPr lang="en-IN"/>
          </a:p>
        </p:txBody>
      </p:sp>
    </p:spTree>
    <p:extLst>
      <p:ext uri="{BB962C8B-B14F-4D97-AF65-F5344CB8AC3E}">
        <p14:creationId xmlns:p14="http://schemas.microsoft.com/office/powerpoint/2010/main" val="307348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31BE3F11-453A-4D5C-9091-F93868B845D3}" type="datetimeFigureOut">
              <a:rPr lang="en-IN" smtClean="0"/>
              <a:pPr/>
              <a:t>15-12-2025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BAC83E-C33A-4A4C-B946-899412133CB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31BE3F11-453A-4D5C-9091-F93868B845D3}" type="datetimeFigureOut">
              <a:rPr lang="en-IN" smtClean="0"/>
              <a:pPr/>
              <a:t>15-12-2025</a:t>
            </a:fld>
            <a:endParaRPr lang="en-I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5BAC83E-C33A-4A4C-B946-899412133CB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5.emf"/><Relationship Id="rId7" Type="http://schemas.openxmlformats.org/officeDocument/2006/relationships/image" Target="../media/image1.jp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2.jp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bin"/><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49E984-7B31-E4A9-BE54-183EBE6F3D74}"/>
              </a:ext>
            </a:extLst>
          </p:cNvPr>
          <p:cNvSpPr txBox="1"/>
          <p:nvPr/>
        </p:nvSpPr>
        <p:spPr>
          <a:xfrm>
            <a:off x="1" y="1144134"/>
            <a:ext cx="9144000" cy="807911"/>
          </a:xfrm>
          <a:prstGeom prst="rect">
            <a:avLst/>
          </a:prstGeom>
          <a:solidFill>
            <a:srgbClr val="C00000"/>
          </a:solidFill>
        </p:spPr>
        <p:txBody>
          <a:bodyPr wrap="square" lIns="68579" tIns="34289" rIns="68579" bIns="34289">
            <a:spAutoFit/>
          </a:bodyPr>
          <a:lstStyle/>
          <a:p>
            <a:pPr algn="ctr"/>
            <a:r>
              <a:rPr lang="hi-IN" sz="4800" b="1" dirty="0">
                <a:solidFill>
                  <a:schemeClr val="bg1"/>
                </a:solidFill>
                <a:latin typeface="Times New Roman" panose="02020603050405020304" pitchFamily="18" charset="0"/>
                <a:cs typeface="Times New Roman" panose="02020603050405020304" pitchFamily="18" charset="0"/>
              </a:rPr>
              <a:t>गोताखोरी   मे आपातस्थिति</a:t>
            </a:r>
          </a:p>
        </p:txBody>
      </p:sp>
      <p:pic>
        <p:nvPicPr>
          <p:cNvPr id="4" name="Picture 3"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
        <p:nvSpPr>
          <p:cNvPr id="2" name="Rectangle 1"/>
          <p:cNvSpPr/>
          <p:nvPr/>
        </p:nvSpPr>
        <p:spPr>
          <a:xfrm>
            <a:off x="5570289" y="4231218"/>
            <a:ext cx="2755783" cy="523220"/>
          </a:xfrm>
          <a:prstGeom prst="rect">
            <a:avLst/>
          </a:prstGeom>
        </p:spPr>
        <p:txBody>
          <a:bodyPr wrap="square">
            <a:spAutoFit/>
          </a:bodyPr>
          <a:lstStyle/>
          <a:p>
            <a:r>
              <a:rPr lang="en-IN" b="1" dirty="0"/>
              <a:t> </a:t>
            </a:r>
            <a:r>
              <a:rPr lang="en-IN" b="1" dirty="0" smtClean="0"/>
              <a:t>              </a:t>
            </a:r>
            <a:r>
              <a:rPr lang="hi-IN" b="1" dirty="0" smtClean="0">
                <a:solidFill>
                  <a:srgbClr val="C00000"/>
                </a:solidFill>
              </a:rPr>
              <a:t>निरीक्षक</a:t>
            </a:r>
            <a:r>
              <a:rPr lang="en-IN" b="1" dirty="0">
                <a:solidFill>
                  <a:srgbClr val="C00000"/>
                </a:solidFill>
              </a:rPr>
              <a:t>:</a:t>
            </a:r>
            <a:r>
              <a:rPr lang="hi-IN" b="1" dirty="0">
                <a:solidFill>
                  <a:srgbClr val="C00000"/>
                </a:solidFill>
              </a:rPr>
              <a:t> किशन लाल</a:t>
            </a:r>
            <a:endParaRPr lang="en-IN" b="1" dirty="0">
              <a:solidFill>
                <a:srgbClr val="C00000"/>
              </a:solidFill>
            </a:endParaRPr>
          </a:p>
          <a:p>
            <a:r>
              <a:rPr lang="hi-IN" b="1" dirty="0">
                <a:solidFill>
                  <a:srgbClr val="C00000"/>
                </a:solidFill>
              </a:rPr>
              <a:t> </a:t>
            </a:r>
            <a:r>
              <a:rPr lang="en-IN" b="1" dirty="0">
                <a:solidFill>
                  <a:srgbClr val="C00000"/>
                </a:solidFill>
              </a:rPr>
              <a:t>          </a:t>
            </a:r>
            <a:r>
              <a:rPr lang="hi-IN" b="1" dirty="0">
                <a:solidFill>
                  <a:srgbClr val="C00000"/>
                </a:solidFill>
              </a:rPr>
              <a:t>01 वी वाहिनी, रा.आ.मो.बल</a:t>
            </a:r>
            <a:endParaRPr lang="en-IN"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196A78-235E-4C45-BD46-D58F7BDDE2C3}"/>
              </a:ext>
            </a:extLst>
          </p:cNvPr>
          <p:cNvSpPr>
            <a:spLocks noGrp="1"/>
          </p:cNvSpPr>
          <p:nvPr>
            <p:ph idx="1"/>
          </p:nvPr>
        </p:nvSpPr>
        <p:spPr>
          <a:xfrm>
            <a:off x="194734" y="800934"/>
            <a:ext cx="4695923" cy="4323813"/>
          </a:xfrm>
        </p:spPr>
        <p:txBody>
          <a:bodyPr>
            <a:noAutofit/>
          </a:bodyPr>
          <a:lstStyle/>
          <a:p>
            <a:pPr marL="0" indent="0" algn="just">
              <a:buNone/>
            </a:pPr>
            <a:r>
              <a:rPr lang="hi-IN" sz="2000" b="1" dirty="0">
                <a:latin typeface="Times New Roman" panose="02020603050405020304" pitchFamily="18" charset="0"/>
                <a:cs typeface="Times New Roman" panose="02020603050405020304" pitchFamily="18" charset="0"/>
              </a:rPr>
              <a:t>प्रकार</a:t>
            </a:r>
            <a:r>
              <a:rPr lang="en-US" sz="2000" b="1" dirty="0">
                <a:latin typeface="Times New Roman" panose="02020603050405020304" pitchFamily="18" charset="0"/>
                <a:cs typeface="Times New Roman" panose="02020603050405020304" pitchFamily="18" charset="0"/>
              </a:rPr>
              <a:t> – </a:t>
            </a:r>
            <a:r>
              <a:rPr lang="hi-IN" sz="2000" b="1" dirty="0">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hi-IN" sz="2000" b="1" dirty="0">
                <a:latin typeface="Times New Roman" panose="02020603050405020304" pitchFamily="18" charset="0"/>
                <a:cs typeface="Times New Roman" panose="02020603050405020304" pitchFamily="18" charset="0"/>
              </a:rPr>
              <a:t>डीसीएस</a:t>
            </a:r>
            <a:endParaRPr lang="en-US" sz="2000" b="1"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यह एक हल्का डीसीएस</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है।</a:t>
            </a:r>
            <a:endParaRPr lang="en-US" sz="2000" dirty="0">
              <a:latin typeface="Times New Roman" panose="02020603050405020304" pitchFamily="18" charset="0"/>
              <a:cs typeface="Times New Roman" panose="02020603050405020304" pitchFamily="18" charset="0"/>
            </a:endParaRPr>
          </a:p>
          <a:p>
            <a:pPr algn="just"/>
            <a:endParaRPr lang="hi-IN"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इसका प्रमुख लक्षण एक हल्का, लगातार दर्द है जो गोताखोर को दर्द से कराहने पर मजबूर कर देता है।</a:t>
            </a:r>
            <a:endParaRPr lang="en-US" sz="2000" dirty="0">
              <a:latin typeface="Times New Roman" panose="02020603050405020304" pitchFamily="18" charset="0"/>
              <a:cs typeface="Times New Roman" panose="02020603050405020304" pitchFamily="18" charset="0"/>
            </a:endParaRPr>
          </a:p>
          <a:p>
            <a:pPr algn="just"/>
            <a:endParaRPr lang="hi-IN"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यह हल्का दर्द आमतौर पर कंधे से शुरू होता है और धीरे-धीरे बढ़ता जाता है।</a:t>
            </a:r>
          </a:p>
        </p:txBody>
      </p:sp>
      <p:pic>
        <p:nvPicPr>
          <p:cNvPr id="5" name="Picture 4">
            <a:extLst>
              <a:ext uri="{FF2B5EF4-FFF2-40B4-BE49-F238E27FC236}">
                <a16:creationId xmlns:a16="http://schemas.microsoft.com/office/drawing/2014/main" xmlns="" id="{72E79634-4157-4950-A691-8166213ED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8550" y="1459150"/>
            <a:ext cx="3820716" cy="2947480"/>
          </a:xfrm>
          <a:prstGeom prst="rect">
            <a:avLst/>
          </a:prstGeom>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DE4B027E-496C-E9CC-6734-C2AF39A56585}"/>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200" b="1" dirty="0">
                <a:latin typeface="Times New Roman" panose="02020603050405020304" pitchFamily="18" charset="0"/>
                <a:cs typeface="Times New Roman" panose="02020603050405020304" pitchFamily="18" charset="0"/>
              </a:rPr>
              <a:t>लगातार.</a:t>
            </a:r>
            <a:r>
              <a:rPr lang="en-IN"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24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A8F122-9D32-4BDD-99ED-EE5C304739ED}"/>
              </a:ext>
            </a:extLst>
          </p:cNvPr>
          <p:cNvSpPr>
            <a:spLocks noGrp="1"/>
          </p:cNvSpPr>
          <p:nvPr>
            <p:ph idx="1"/>
          </p:nvPr>
        </p:nvSpPr>
        <p:spPr>
          <a:xfrm>
            <a:off x="669544" y="1364877"/>
            <a:ext cx="4828249" cy="3597088"/>
          </a:xfrm>
        </p:spPr>
        <p:txBody>
          <a:bodyPr>
            <a:noAutofit/>
          </a:bodyPr>
          <a:lstStyle/>
          <a:p>
            <a:r>
              <a:rPr lang="hi-IN" sz="2000" dirty="0">
                <a:latin typeface="Times New Roman" panose="02020603050405020304" pitchFamily="18" charset="0"/>
                <a:cs typeface="Times New Roman" panose="02020603050405020304" pitchFamily="18" charset="0"/>
              </a:rPr>
              <a:t>अन्य लक्षण और संकेत इस प्रकार हैं :</a:t>
            </a:r>
          </a:p>
          <a:p>
            <a:endParaRPr lang="hi-IN" sz="2000" dirty="0">
              <a:latin typeface="Times New Roman" panose="02020603050405020304" pitchFamily="18" charset="0"/>
              <a:cs typeface="Times New Roman" panose="02020603050405020304" pitchFamily="18" charset="0"/>
            </a:endParaRPr>
          </a:p>
          <a:p>
            <a:pPr marL="300038" lvl="1" indent="0">
              <a:buNone/>
            </a:pPr>
            <a:r>
              <a:rPr lang="hi-IN" sz="2000" dirty="0">
                <a:latin typeface="Times New Roman" panose="02020603050405020304" pitchFamily="18" charset="0"/>
                <a:cs typeface="Times New Roman" panose="02020603050405020304" pitchFamily="18" charset="0"/>
              </a:rPr>
              <a:t>- मांसपेशियों और जोड़ों में दर्द।</a:t>
            </a:r>
          </a:p>
          <a:p>
            <a:pPr lvl="1"/>
            <a:endParaRPr lang="hi-IN" sz="2000" dirty="0">
              <a:latin typeface="Times New Roman" panose="02020603050405020304" pitchFamily="18" charset="0"/>
              <a:cs typeface="Times New Roman" panose="02020603050405020304" pitchFamily="18" charset="0"/>
            </a:endParaRPr>
          </a:p>
          <a:p>
            <a:pPr marL="300038" lvl="1" indent="0">
              <a:buNone/>
            </a:pPr>
            <a:r>
              <a:rPr lang="hi-IN" sz="2000" dirty="0">
                <a:latin typeface="Times New Roman" panose="02020603050405020304" pitchFamily="18" charset="0"/>
                <a:cs typeface="Times New Roman" panose="02020603050405020304" pitchFamily="18" charset="0"/>
              </a:rPr>
              <a:t>-खुजली वाली त्वचा।</a:t>
            </a:r>
          </a:p>
          <a:p>
            <a:pPr lvl="1"/>
            <a:endParaRPr lang="hi-IN" sz="2000" dirty="0">
              <a:latin typeface="Times New Roman" panose="02020603050405020304" pitchFamily="18" charset="0"/>
              <a:cs typeface="Times New Roman" panose="02020603050405020304" pitchFamily="18" charset="0"/>
            </a:endParaRPr>
          </a:p>
          <a:p>
            <a:pPr marL="300038" lvl="1" indent="0">
              <a:buNone/>
            </a:pPr>
            <a:r>
              <a:rPr lang="hi-IN" sz="2000" dirty="0">
                <a:latin typeface="Times New Roman" panose="02020603050405020304" pitchFamily="18" charset="0"/>
                <a:cs typeface="Times New Roman" panose="02020603050405020304" pitchFamily="18" charset="0"/>
              </a:rPr>
              <a:t>-धब्बेदार त्वचा।</a:t>
            </a:r>
          </a:p>
        </p:txBody>
      </p:sp>
      <p:pic>
        <p:nvPicPr>
          <p:cNvPr id="5" name="Picture 4">
            <a:extLst>
              <a:ext uri="{FF2B5EF4-FFF2-40B4-BE49-F238E27FC236}">
                <a16:creationId xmlns:a16="http://schemas.microsoft.com/office/drawing/2014/main" xmlns="" id="{0EDEFCE3-757A-4AD0-8018-061D3EC4B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332" y="1760706"/>
            <a:ext cx="2753468" cy="2577829"/>
          </a:xfrm>
          <a:prstGeom prst="rect">
            <a:avLst/>
          </a:prstGeom>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F059203D-1B59-7510-5412-95962D3FD7E6}"/>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2800" b="1" dirty="0">
                <a:latin typeface="Times New Roman" panose="02020603050405020304" pitchFamily="18" charset="0"/>
                <a:cs typeface="Times New Roman" panose="02020603050405020304" pitchFamily="18" charset="0"/>
              </a:rPr>
              <a:t>लगातार.</a:t>
            </a:r>
            <a:r>
              <a:rPr lang="en-IN"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467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70FD882-721B-4C35-A584-1C118FCB6483}"/>
              </a:ext>
            </a:extLst>
          </p:cNvPr>
          <p:cNvSpPr>
            <a:spLocks noGrp="1"/>
          </p:cNvSpPr>
          <p:nvPr>
            <p:ph idx="1"/>
          </p:nvPr>
        </p:nvSpPr>
        <p:spPr>
          <a:xfrm>
            <a:off x="204641" y="957943"/>
            <a:ext cx="5349493" cy="4135349"/>
          </a:xfrm>
        </p:spPr>
        <p:txBody>
          <a:bodyPr>
            <a:noAutofit/>
          </a:bodyPr>
          <a:lstStyle/>
          <a:p>
            <a:pPr marL="0" indent="0" algn="just">
              <a:buNone/>
            </a:pPr>
            <a:r>
              <a:rPr lang="hi-IN" sz="2000" b="1" dirty="0">
                <a:latin typeface="Times New Roman" panose="02020603050405020304" pitchFamily="18" charset="0"/>
                <a:cs typeface="Times New Roman" panose="02020603050405020304" pitchFamily="18" charset="0"/>
              </a:rPr>
              <a:t>टाइप- </a:t>
            </a:r>
            <a:r>
              <a:rPr lang="en-US" sz="2000" b="1" dirty="0">
                <a:latin typeface="Times New Roman" panose="02020603050405020304" pitchFamily="18" charset="0"/>
                <a:cs typeface="Times New Roman" panose="02020603050405020304" pitchFamily="18" charset="0"/>
              </a:rPr>
              <a:t>II </a:t>
            </a:r>
            <a:r>
              <a:rPr lang="hi-IN" sz="2000" b="1" dirty="0">
                <a:latin typeface="Times New Roman" panose="02020603050405020304" pitchFamily="18" charset="0"/>
                <a:cs typeface="Times New Roman" panose="02020603050405020304" pitchFamily="18" charset="0"/>
              </a:rPr>
              <a:t>डीसीएस</a:t>
            </a:r>
          </a:p>
          <a:p>
            <a:pPr algn="just"/>
            <a:r>
              <a:rPr lang="hi-IN" sz="2000" dirty="0">
                <a:latin typeface="Times New Roman" panose="02020603050405020304" pitchFamily="18" charset="0"/>
                <a:cs typeface="Times New Roman" panose="02020603050405020304" pitchFamily="18" charset="0"/>
              </a:rPr>
              <a:t>टाइप-</a:t>
            </a:r>
            <a:r>
              <a:rPr lang="en-US" sz="2000" dirty="0">
                <a:latin typeface="Times New Roman" panose="02020603050405020304" pitchFamily="18" charset="0"/>
                <a:cs typeface="Times New Roman" panose="02020603050405020304" pitchFamily="18" charset="0"/>
              </a:rPr>
              <a:t>II </a:t>
            </a:r>
            <a:r>
              <a:rPr lang="hi-IN" sz="2000" dirty="0">
                <a:latin typeface="Times New Roman" panose="02020603050405020304" pitchFamily="18" charset="0"/>
                <a:cs typeface="Times New Roman" panose="02020603050405020304" pitchFamily="18" charset="0"/>
              </a:rPr>
              <a:t>एक अधिक गंभीर स्थिति है।</a:t>
            </a:r>
          </a:p>
          <a:p>
            <a:pPr algn="just"/>
            <a:endParaRPr lang="hi-IN"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यह तंत्रिका, श्वसन और परिसंचरण तंत्र को गंभीर रूप से प्रभावित करता है।</a:t>
            </a:r>
          </a:p>
          <a:p>
            <a:pPr algn="just"/>
            <a:endParaRPr lang="hi-IN"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इसकी शुरुआत तेजी से होती है, हालांकि कई लक्षण और संकेत कई घंटों तक विलंबित हो सकते हैं।</a:t>
            </a:r>
          </a:p>
        </p:txBody>
      </p:sp>
      <p:pic>
        <p:nvPicPr>
          <p:cNvPr id="5" name="Picture 4">
            <a:extLst>
              <a:ext uri="{FF2B5EF4-FFF2-40B4-BE49-F238E27FC236}">
                <a16:creationId xmlns:a16="http://schemas.microsoft.com/office/drawing/2014/main" xmlns="" id="{EA82DC48-EE79-49F5-AFC6-FF3FF536E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0604" y="1614791"/>
            <a:ext cx="2888755" cy="24708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43A843EE-6DD8-E2E3-275F-BA04F31A2429}"/>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86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87D0A0-8ACE-4E67-811C-567EAF56BBB8}"/>
              </a:ext>
            </a:extLst>
          </p:cNvPr>
          <p:cNvSpPr>
            <a:spLocks noGrp="1"/>
          </p:cNvSpPr>
          <p:nvPr>
            <p:ph idx="1"/>
          </p:nvPr>
        </p:nvSpPr>
        <p:spPr>
          <a:xfrm>
            <a:off x="291332" y="1436915"/>
            <a:ext cx="5312228" cy="3323770"/>
          </a:xfrm>
        </p:spPr>
        <p:txBody>
          <a:bodyPr>
            <a:noAutofit/>
          </a:bodyPr>
          <a:lstStyle/>
          <a:p>
            <a:pPr algn="just">
              <a:lnSpc>
                <a:spcPct val="150000"/>
              </a:lnSpc>
              <a:spcBef>
                <a:spcPts val="0"/>
              </a:spcBef>
            </a:pPr>
            <a:r>
              <a:rPr lang="hi-IN" sz="2000" dirty="0">
                <a:latin typeface="Times New Roman" panose="02020603050405020304" pitchFamily="18" charset="0"/>
                <a:cs typeface="Times New Roman" panose="02020603050405020304" pitchFamily="18" charset="0"/>
              </a:rPr>
              <a:t>तंत्रिका तंत्र पर संकेत और लक्षणों में शामिल हैं: - 	- पीठ के निचले हिस्से या पेट में दर्द, सुन्नता या   </a:t>
            </a:r>
          </a:p>
          <a:p>
            <a:pPr marL="0" indent="0" algn="just">
              <a:lnSpc>
                <a:spcPct val="150000"/>
              </a:lnSpc>
              <a:spcBef>
                <a:spcPts val="0"/>
              </a:spcBef>
              <a:buNone/>
            </a:pPr>
            <a:r>
              <a:rPr lang="hi-IN" sz="2000" dirty="0">
                <a:latin typeface="Times New Roman" panose="02020603050405020304" pitchFamily="18" charset="0"/>
                <a:cs typeface="Times New Roman" panose="02020603050405020304" pitchFamily="18" charset="0"/>
              </a:rPr>
              <a:t>           झुनझुनी।
	- सिर दर्द। 
	- चक्कर आना।
	- दृष्टि या श्रवण संबंधी विकार।</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AF4D5311-B98E-4510-B83E-F74025665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039" y="1828800"/>
            <a:ext cx="2882629" cy="275651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E0CEC152-3153-B448-DE72-01C4192EBCDD}"/>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91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E5E0886-2140-4A7F-9465-E9D3DBCC0D8E}"/>
              </a:ext>
            </a:extLst>
          </p:cNvPr>
          <p:cNvSpPr>
            <a:spLocks noGrp="1"/>
          </p:cNvSpPr>
          <p:nvPr>
            <p:ph idx="1"/>
          </p:nvPr>
        </p:nvSpPr>
        <p:spPr>
          <a:xfrm>
            <a:off x="254922" y="1318717"/>
            <a:ext cx="4357990" cy="3296363"/>
          </a:xfrm>
        </p:spPr>
        <p:txBody>
          <a:bodyPr>
            <a:noAutofit/>
          </a:bodyPr>
          <a:lstStyle/>
          <a:p>
            <a:pPr algn="just"/>
            <a:r>
              <a:rPr lang="hi-IN" sz="2000" dirty="0">
                <a:latin typeface="Times New Roman" panose="02020603050405020304" pitchFamily="18" charset="0"/>
                <a:cs typeface="Times New Roman" panose="02020603050405020304" pitchFamily="18" charset="0"/>
              </a:rPr>
              <a:t>तंत्रिका तंत्र पर संकेत और लक्षणों में शामिल हैं: - </a:t>
            </a:r>
          </a:p>
          <a:p>
            <a:pPr algn="just">
              <a:buFont typeface="Times New Roman" panose="02020603050405020304" pitchFamily="18" charset="0"/>
              <a:buChar char="-"/>
            </a:pPr>
            <a:r>
              <a:rPr lang="hi-IN" sz="2000" dirty="0">
                <a:latin typeface="Times New Roman" panose="02020603050405020304" pitchFamily="18" charset="0"/>
                <a:cs typeface="Times New Roman" panose="02020603050405020304" pitchFamily="18" charset="0"/>
              </a:rPr>
              <a:t>श्वास लेने पर जलन की अनुभूति।</a:t>
            </a:r>
          </a:p>
          <a:p>
            <a:pPr algn="just">
              <a:buFont typeface="Times New Roman" panose="02020603050405020304" pitchFamily="18" charset="0"/>
              <a:buChar char="-"/>
            </a:pPr>
            <a:r>
              <a:rPr lang="hi-IN" sz="2000" dirty="0">
                <a:latin typeface="Times New Roman" panose="02020603050405020304" pitchFamily="18" charset="0"/>
                <a:cs typeface="Times New Roman" panose="02020603050405020304" pitchFamily="18" charset="0"/>
              </a:rPr>
              <a:t>शुष्क खाँसी।</a:t>
            </a:r>
          </a:p>
          <a:p>
            <a:pPr algn="just">
              <a:buFont typeface="Times New Roman" panose="02020603050405020304" pitchFamily="18" charset="0"/>
              <a:buChar char="-"/>
            </a:pPr>
            <a:r>
              <a:rPr lang="hi-IN" sz="2000" dirty="0">
                <a:latin typeface="Times New Roman" panose="02020603050405020304" pitchFamily="18" charset="0"/>
                <a:cs typeface="Times New Roman" panose="02020603050405020304" pitchFamily="18" charset="0"/>
              </a:rPr>
              <a:t>श्वसन में तकलीफ़।</a:t>
            </a:r>
          </a:p>
          <a:p>
            <a:pPr algn="just">
              <a:buFont typeface="Times New Roman" panose="02020603050405020304" pitchFamily="18" charset="0"/>
              <a:buChar char="-"/>
            </a:pPr>
            <a:r>
              <a:rPr lang="hi-IN" sz="2000" dirty="0">
                <a:latin typeface="Times New Roman" panose="02020603050405020304" pitchFamily="18" charset="0"/>
                <a:cs typeface="Times New Roman" panose="02020603050405020304" pitchFamily="18" charset="0"/>
              </a:rPr>
              <a:t>जलन की अनुभूति प्रायः उरोस्थि (</a:t>
            </a:r>
            <a:r>
              <a:rPr lang="en-US" sz="2000" dirty="0">
                <a:latin typeface="Times New Roman" panose="02020603050405020304" pitchFamily="18" charset="0"/>
                <a:cs typeface="Times New Roman" panose="02020603050405020304" pitchFamily="18" charset="0"/>
              </a:rPr>
              <a:t>sternum) </a:t>
            </a:r>
            <a:r>
              <a:rPr lang="hi-IN" sz="2000" dirty="0">
                <a:latin typeface="Times New Roman" panose="02020603050405020304" pitchFamily="18" charset="0"/>
                <a:cs typeface="Times New Roman" panose="02020603050405020304" pitchFamily="18" charset="0"/>
              </a:rPr>
              <a:t>के पीछे केंद्रित रहती है।</a:t>
            </a:r>
          </a:p>
        </p:txBody>
      </p:sp>
      <p:pic>
        <p:nvPicPr>
          <p:cNvPr id="7" name="Picture 6">
            <a:extLst>
              <a:ext uri="{FF2B5EF4-FFF2-40B4-BE49-F238E27FC236}">
                <a16:creationId xmlns:a16="http://schemas.microsoft.com/office/drawing/2014/main" xmlns="" id="{741E5278-658C-4725-B083-1C36DB2B10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6868" y="1523333"/>
            <a:ext cx="3943122" cy="2887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1941B1CB-81DC-BE03-3E2F-59AB56AE4BE2}"/>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216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78DE66F-6BD3-4B77-9BD4-79DA0C6EF0EB}"/>
              </a:ext>
            </a:extLst>
          </p:cNvPr>
          <p:cNvSpPr>
            <a:spLocks noGrp="1"/>
          </p:cNvSpPr>
          <p:nvPr>
            <p:ph idx="1"/>
          </p:nvPr>
        </p:nvSpPr>
        <p:spPr>
          <a:xfrm>
            <a:off x="682171" y="1127834"/>
            <a:ext cx="4412343" cy="3539671"/>
          </a:xfrm>
        </p:spPr>
        <p:txBody>
          <a:bodyPr>
            <a:noAutofit/>
          </a:bodyPr>
          <a:lstStyle/>
          <a:p>
            <a:pPr algn="just">
              <a:lnSpc>
                <a:spcPct val="150000"/>
              </a:lnSpc>
            </a:pPr>
            <a:r>
              <a:rPr lang="hi-IN" sz="2000" dirty="0">
                <a:latin typeface="Times New Roman" panose="02020603050405020304" pitchFamily="18" charset="0"/>
                <a:cs typeface="Times New Roman" panose="02020603050405020304" pitchFamily="18" charset="0"/>
              </a:rPr>
              <a:t>तंत्रिका तंत्र पर संकेत और लक्षणों में शामिल हैं: </a:t>
            </a:r>
          </a:p>
          <a:p>
            <a:pPr algn="just">
              <a:lnSpc>
                <a:spcPct val="150000"/>
              </a:lnSpc>
              <a:buFont typeface="Times New Roman" panose="02020603050405020304" pitchFamily="18" charset="0"/>
              <a:buChar char="-"/>
            </a:pPr>
            <a:r>
              <a:rPr lang="hi-IN" sz="2000" dirty="0">
                <a:latin typeface="Times New Roman" panose="02020603050405020304" pitchFamily="18" charset="0"/>
                <a:cs typeface="Times New Roman" panose="02020603050405020304" pitchFamily="18" charset="0"/>
              </a:rPr>
              <a:t>हाइपोवोलेमिक शॉक के संकेत, जिसमें टैकीकार्डिया और हाइपोटेंशन शामिल हैं।
थ्रोम्बस(रक्त का थक्का) जो जमाव </a:t>
            </a:r>
            <a:r>
              <a:rPr lang="en-IN" sz="2000" dirty="0">
                <a:latin typeface="Times New Roman" panose="02020603050405020304" pitchFamily="18" charset="0"/>
                <a:cs typeface="Times New Roman" panose="02020603050405020304" pitchFamily="18" charset="0"/>
              </a:rPr>
              <a:t>(coagulation)</a:t>
            </a:r>
            <a:r>
              <a:rPr lang="hi-IN" sz="2000" dirty="0">
                <a:latin typeface="Times New Roman" panose="02020603050405020304" pitchFamily="18" charset="0"/>
                <a:cs typeface="Times New Roman" panose="02020603050405020304" pitchFamily="18" charset="0"/>
              </a:rPr>
              <a:t> के कारण होता है।</a:t>
            </a:r>
            <a:endParaRPr lang="en-US" sz="2000" b="1" dirty="0"/>
          </a:p>
        </p:txBody>
      </p:sp>
      <p:pic>
        <p:nvPicPr>
          <p:cNvPr id="5" name="Picture 4">
            <a:extLst>
              <a:ext uri="{FF2B5EF4-FFF2-40B4-BE49-F238E27FC236}">
                <a16:creationId xmlns:a16="http://schemas.microsoft.com/office/drawing/2014/main" xmlns="" id="{4AD820DA-7F5E-461C-B305-DA0946502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715" y="1622815"/>
            <a:ext cx="3230033" cy="25497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EF3CC673-3192-D846-986D-5287BF1D6A28}"/>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464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CCB907-836D-E9E4-5C4E-A134D151F050}"/>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xmlns="" id="{04393432-8B11-5E9B-D189-2BE19224986C}"/>
              </a:ext>
            </a:extLst>
          </p:cNvPr>
          <p:cNvSpPr>
            <a:spLocks noGrp="1" noChangeArrowheads="1"/>
          </p:cNvSpPr>
          <p:nvPr>
            <p:ph idx="1"/>
          </p:nvPr>
        </p:nvSpPr>
        <p:spPr bwMode="auto">
          <a:xfrm>
            <a:off x="640080" y="1375778"/>
            <a:ext cx="5213967" cy="302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algn="just" eaLnBrk="0" fontAlgn="base" hangingPunct="0">
              <a:spcBef>
                <a:spcPct val="0"/>
              </a:spcBef>
              <a:spcAft>
                <a:spcPct val="0"/>
              </a:spcAft>
              <a:buNone/>
            </a:pPr>
            <a:r>
              <a:rPr lang="hi-IN" altLang="en-US" sz="2000" b="1" dirty="0">
                <a:latin typeface="Times New Roman" panose="02020603050405020304" pitchFamily="18" charset="0"/>
                <a:cs typeface="Times New Roman" panose="02020603050405020304" pitchFamily="18" charset="0"/>
              </a:rPr>
              <a:t>श्वसन गैस से संबंधित समस्याएँ</a:t>
            </a:r>
          </a:p>
          <a:p>
            <a:pPr marL="0" indent="0" algn="just" eaLnBrk="0" fontAlgn="base" hangingPunct="0">
              <a:spcBef>
                <a:spcPct val="0"/>
              </a:spcBef>
              <a:spcAft>
                <a:spcPct val="0"/>
              </a:spcAft>
              <a:buNone/>
            </a:pPr>
            <a:endParaRPr lang="hi-IN" altLang="en-US" sz="2000" b="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hi-IN" altLang="en-US" sz="2000" dirty="0">
                <a:latin typeface="Times New Roman" panose="02020603050405020304" pitchFamily="18" charset="0"/>
                <a:cs typeface="Times New Roman" panose="02020603050405020304" pitchFamily="18" charset="0"/>
              </a:rPr>
              <a:t>ऑक्सीजन विषाक्तता: तब होती है जब उच्च दाब पर अत्यधिक ऑक्सीजन साँस के साथ अंदर ली जाती है।</a:t>
            </a:r>
          </a:p>
          <a:p>
            <a:pPr algn="just" eaLnBrk="0" fontAlgn="base" hangingPunct="0">
              <a:spcBef>
                <a:spcPct val="0"/>
              </a:spcBef>
              <a:spcAft>
                <a:spcPct val="0"/>
              </a:spcAft>
            </a:pPr>
            <a:endParaRPr lang="hi-IN" altLang="en-US" sz="20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hi-IN" altLang="en-US" sz="2000" dirty="0">
                <a:latin typeface="Times New Roman" panose="02020603050405020304" pitchFamily="18" charset="0"/>
                <a:cs typeface="Times New Roman" panose="02020603050405020304" pitchFamily="18" charset="0"/>
              </a:rPr>
              <a:t>कार्बन डाइऑक्साइड का बढ़ना: अपर्याप्त वेंटिलेशन के कारण होता है, जिससे बेहोशी आ सकती है।</a:t>
            </a:r>
          </a:p>
          <a:p>
            <a:pPr marL="0" indent="0" algn="just" eaLnBrk="0" fontAlgn="base" hangingPunct="0">
              <a:spcBef>
                <a:spcPct val="0"/>
              </a:spcBef>
              <a:spcAft>
                <a:spcPct val="0"/>
              </a:spcAft>
              <a:buNone/>
            </a:pPr>
            <a:endParaRPr lang="en-US" altLang="en-US" sz="1100" dirty="0">
              <a:latin typeface="Arial" panose="020B0604020202020204" pitchFamily="34" charset="0"/>
            </a:endParaRPr>
          </a:p>
        </p:txBody>
      </p:sp>
      <p:pic>
        <p:nvPicPr>
          <p:cNvPr id="5" name="Picture 4">
            <a:extLst>
              <a:ext uri="{FF2B5EF4-FFF2-40B4-BE49-F238E27FC236}">
                <a16:creationId xmlns:a16="http://schemas.microsoft.com/office/drawing/2014/main" xmlns="" id="{2713B271-4E6E-9B97-E4C1-97A0DE8AE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926" y="1397711"/>
            <a:ext cx="2418874" cy="2672989"/>
          </a:xfrm>
          <a:prstGeom prst="rect">
            <a:avLst/>
          </a:prstGeom>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2" name="Title 1">
            <a:extLst>
              <a:ext uri="{FF2B5EF4-FFF2-40B4-BE49-F238E27FC236}">
                <a16:creationId xmlns:a16="http://schemas.microsoft.com/office/drawing/2014/main" xmlns="" id="{16A563E7-164C-346D-3353-B4C0D0C89204}"/>
              </a:ext>
            </a:extLst>
          </p:cNvPr>
          <p:cNvSpPr>
            <a:spLocks noGrp="1" noChangeArrowheads="1"/>
          </p:cNvSpPr>
          <p:nvPr>
            <p:ph type="title"/>
          </p:nvPr>
        </p:nvSpPr>
        <p:spPr>
          <a:xfrm>
            <a:off x="1062373" y="50208"/>
            <a:ext cx="7101079" cy="669063"/>
          </a:xfrm>
          <a:solidFill>
            <a:srgbClr val="FFC000"/>
          </a:solidFill>
        </p:spPr>
        <p:txBody>
          <a:bodyPr>
            <a:noAutofit/>
          </a:bodyPr>
          <a:lstStyle/>
          <a:p>
            <a:pPr algn="l"/>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3116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13EB568-3060-5B21-B888-3AF1BFB1B2A8}"/>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xmlns="" id="{C9CC585C-E947-CF24-D87D-D62839C7EF89}"/>
              </a:ext>
            </a:extLst>
          </p:cNvPr>
          <p:cNvSpPr>
            <a:spLocks noGrp="1" noChangeArrowheads="1"/>
          </p:cNvSpPr>
          <p:nvPr>
            <p:ph idx="1"/>
          </p:nvPr>
        </p:nvSpPr>
        <p:spPr bwMode="auto">
          <a:xfrm>
            <a:off x="457200" y="1437778"/>
            <a:ext cx="5396345" cy="314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eaLnBrk="0" fontAlgn="base" hangingPunct="0">
              <a:spcBef>
                <a:spcPct val="0"/>
              </a:spcBef>
              <a:spcAft>
                <a:spcPct val="0"/>
              </a:spcAft>
              <a:buNone/>
            </a:pPr>
            <a:r>
              <a:rPr lang="hi-IN" altLang="en-US" sz="2000" b="1" dirty="0">
                <a:latin typeface="Times New Roman" panose="02020603050405020304" pitchFamily="18" charset="0"/>
                <a:cs typeface="Times New Roman" panose="02020603050405020304" pitchFamily="18" charset="0"/>
              </a:rPr>
              <a:t>पर्यावरणीय खतरे:</a:t>
            </a:r>
          </a:p>
          <a:p>
            <a:pPr eaLnBrk="0" fontAlgn="base" hangingPunct="0">
              <a:spcBef>
                <a:spcPct val="0"/>
              </a:spcBef>
              <a:spcAft>
                <a:spcPct val="0"/>
              </a:spcAft>
            </a:pPr>
            <a:r>
              <a:rPr lang="hi-IN" altLang="en-US" sz="2000" dirty="0">
                <a:latin typeface="Times New Roman" panose="02020603050405020304" pitchFamily="18" charset="0"/>
                <a:cs typeface="Times New Roman" panose="02020603050405020304" pitchFamily="18" charset="0"/>
              </a:rPr>
              <a:t>ठंडे पानी में डूबने से हाइपोथर्मिया हो सकता है।</a:t>
            </a:r>
          </a:p>
          <a:p>
            <a:pPr eaLnBrk="0" fontAlgn="base" hangingPunct="0">
              <a:spcBef>
                <a:spcPct val="0"/>
              </a:spcBef>
              <a:spcAft>
                <a:spcPct val="0"/>
              </a:spcAft>
            </a:pPr>
            <a:r>
              <a:rPr lang="hi-IN" altLang="en-US" sz="2000" dirty="0">
                <a:latin typeface="Times New Roman" panose="02020603050405020304" pitchFamily="18" charset="0"/>
                <a:cs typeface="Times New Roman" panose="02020603050405020304" pitchFamily="18" charset="0"/>
              </a:rPr>
              <a:t>तेज़ धाराएँ या उलझनें घबराहट या डूबने का कारण बन सकती हैं।</a:t>
            </a:r>
          </a:p>
          <a:p>
            <a:pPr eaLnBrk="0" fontAlgn="base" hangingPunct="0">
              <a:spcBef>
                <a:spcPct val="0"/>
              </a:spcBef>
              <a:spcAft>
                <a:spcPct val="0"/>
              </a:spcAft>
            </a:pPr>
            <a:r>
              <a:rPr lang="hi-IN" altLang="en-US" sz="2000" dirty="0">
                <a:latin typeface="Times New Roman" panose="02020603050405020304" pitchFamily="18" charset="0"/>
                <a:cs typeface="Times New Roman" panose="02020603050405020304" pitchFamily="18" charset="0"/>
              </a:rPr>
              <a:t>समुद्री जीवों से चोटें(जैसे जेलीफ़िश के डंक, काटना)।</a:t>
            </a:r>
          </a:p>
          <a:p>
            <a:pPr marL="0" indent="0" eaLnBrk="0" fontAlgn="base" hangingPunct="0">
              <a:spcBef>
                <a:spcPct val="0"/>
              </a:spcBef>
              <a:spcAft>
                <a:spcPct val="0"/>
              </a:spcAft>
              <a:buNone/>
            </a:pPr>
            <a:endParaRPr lang="hi-IN" altLang="en-US" sz="2000" dirty="0">
              <a:latin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None/>
            </a:pPr>
            <a:r>
              <a:rPr lang="hi-IN" altLang="en-US" sz="2000" b="1" dirty="0">
                <a:latin typeface="Times New Roman" panose="02020603050405020304" pitchFamily="18" charset="0"/>
                <a:cs typeface="Times New Roman" panose="02020603050405020304" pitchFamily="18" charset="0"/>
              </a:rPr>
              <a:t>मानवीय कारक:</a:t>
            </a:r>
          </a:p>
          <a:p>
            <a:pPr algn="just" eaLnBrk="0" fontAlgn="base" hangingPunct="0">
              <a:spcBef>
                <a:spcPct val="0"/>
              </a:spcBef>
              <a:spcAft>
                <a:spcPct val="0"/>
              </a:spcAft>
            </a:pPr>
            <a:r>
              <a:rPr lang="hi-IN" altLang="en-US" sz="2000" dirty="0">
                <a:latin typeface="Times New Roman" panose="02020603050405020304" pitchFamily="18" charset="0"/>
                <a:cs typeface="Times New Roman" panose="02020603050405020304" pitchFamily="18" charset="0"/>
              </a:rPr>
              <a:t>घबराहट, अपर्याप्त प्रशिक्षण, निर्जलीकरण और थकान गोताखोरी की घटनाओं के सामान्य कारण हैं।</a:t>
            </a:r>
          </a:p>
          <a:p>
            <a:pPr marL="0" indent="0" eaLnBrk="0" fontAlgn="base" hangingPunct="0">
              <a:spcBef>
                <a:spcPct val="0"/>
              </a:spcBef>
              <a:spcAft>
                <a:spcPct val="0"/>
              </a:spcAft>
              <a:buNone/>
            </a:pPr>
            <a:endParaRPr lang="en-US" altLang="en-US" sz="2000" dirty="0">
              <a:latin typeface="Arial" panose="020B0604020202020204" pitchFamily="34" charset="0"/>
            </a:endParaRPr>
          </a:p>
        </p:txBody>
      </p:sp>
      <p:pic>
        <p:nvPicPr>
          <p:cNvPr id="5" name="Picture 4">
            <a:extLst>
              <a:ext uri="{FF2B5EF4-FFF2-40B4-BE49-F238E27FC236}">
                <a16:creationId xmlns:a16="http://schemas.microsoft.com/office/drawing/2014/main" xmlns="" id="{A5BE42F4-FC7D-FBC3-44A2-FC9EBDD54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860" y="1715728"/>
            <a:ext cx="2431940" cy="2837945"/>
          </a:xfrm>
          <a:prstGeom prst="rect">
            <a:avLst/>
          </a:prstGeom>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2" name="Title 1">
            <a:extLst>
              <a:ext uri="{FF2B5EF4-FFF2-40B4-BE49-F238E27FC236}">
                <a16:creationId xmlns:a16="http://schemas.microsoft.com/office/drawing/2014/main" xmlns="" id="{6359406B-4F52-C231-3B13-6674D4396B29}"/>
              </a:ext>
            </a:extLst>
          </p:cNvPr>
          <p:cNvSpPr>
            <a:spLocks noGrp="1" noChangeArrowheads="1"/>
          </p:cNvSpPr>
          <p:nvPr>
            <p:ph type="title"/>
          </p:nvPr>
        </p:nvSpPr>
        <p:spPr>
          <a:xfrm>
            <a:off x="1062373" y="50208"/>
            <a:ext cx="7101079" cy="669063"/>
          </a:xfrm>
          <a:solidFill>
            <a:srgbClr val="FFC000"/>
          </a:solidFill>
        </p:spPr>
        <p:txBody>
          <a:bodyPr>
            <a:noAutofit/>
          </a:bodyPr>
          <a:lstStyle/>
          <a:p>
            <a:pPr algn="l"/>
            <a:r>
              <a:rPr lang="hi-IN" sz="4400" b="1" dirty="0">
                <a:latin typeface="Times New Roman" panose="02020603050405020304" pitchFamily="18" charset="0"/>
                <a:cs typeface="Times New Roman" panose="02020603050405020304" pitchFamily="18" charset="0"/>
              </a:rPr>
              <a:t>लगातार.</a:t>
            </a:r>
            <a:r>
              <a:rPr lang="en-IN"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7740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ECA6DD-EEF2-12BE-1FD7-F82895F0F216}"/>
              </a:ext>
            </a:extLst>
          </p:cNvPr>
          <p:cNvSpPr>
            <a:spLocks noGrp="1"/>
          </p:cNvSpPr>
          <p:nvPr>
            <p:ph idx="1"/>
          </p:nvPr>
        </p:nvSpPr>
        <p:spPr>
          <a:xfrm>
            <a:off x="130629" y="1284052"/>
            <a:ext cx="5871336" cy="3501958"/>
          </a:xfrm>
        </p:spPr>
        <p:txBody>
          <a:bodyPr>
            <a:noAutofit/>
          </a:bodyPr>
          <a:lstStyle/>
          <a:p>
            <a:pPr eaLnBrk="0" fontAlgn="base" hangingPunct="0">
              <a:spcBef>
                <a:spcPct val="0"/>
              </a:spcBef>
              <a:spcAft>
                <a:spcPct val="0"/>
              </a:spcAft>
            </a:pPr>
            <a:r>
              <a:rPr lang="hi-IN" sz="2000" b="1" dirty="0">
                <a:latin typeface="Times New Roman" panose="02020603050405020304" pitchFamily="18" charset="0"/>
                <a:cs typeface="Times New Roman" panose="02020603050405020304" pitchFamily="18" charset="0"/>
              </a:rPr>
              <a:t>व्यक्तिगत और स्थल की सुरक्षा सुनिश्चित करें</a:t>
            </a:r>
            <a:r>
              <a:rPr lang="hi-IN" sz="2000" dirty="0">
                <a:latin typeface="Times New Roman" panose="02020603050405020304" pitchFamily="18" charset="0"/>
                <a:cs typeface="Times New Roman" panose="02020603050405020304" pitchFamily="18" charset="0"/>
              </a:rPr>
              <a:t>।</a:t>
            </a:r>
            <a:endParaRPr lang="hi-IN" sz="2000" b="1" dirty="0">
              <a:latin typeface="Times New Roman" panose="02020603050405020304" pitchFamily="18" charset="0"/>
              <a:cs typeface="Times New Roman" panose="02020603050405020304" pitchFamily="18" charset="0"/>
            </a:endParaRPr>
          </a:p>
          <a:p>
            <a:pPr marL="0" indent="0" eaLnBrk="0" fontAlgn="base" hangingPunct="0">
              <a:spcBef>
                <a:spcPct val="0"/>
              </a:spcBef>
              <a:spcAft>
                <a:spcPct val="0"/>
              </a:spcAft>
              <a:buNone/>
            </a:pPr>
            <a:endParaRPr lang="en-US" sz="2000" b="1"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hi-IN" sz="2000" b="1" dirty="0">
                <a:latin typeface="Times New Roman" panose="02020603050405020304" pitchFamily="18" charset="0"/>
                <a:cs typeface="Times New Roman" panose="02020603050405020304" pitchFamily="18" charset="0"/>
              </a:rPr>
              <a:t>गोताखोर को सतह पर लाएँ(यदि पानी के नीचे हो)</a:t>
            </a:r>
          </a:p>
          <a:p>
            <a:pPr marL="300038" lvl="1" indent="0" eaLnBrk="0" fontAlgn="base" hangingPunct="0">
              <a:spcBef>
                <a:spcPct val="0"/>
              </a:spcBef>
              <a:spcAft>
                <a:spcPct val="0"/>
              </a:spcAft>
              <a:buNone/>
            </a:pPr>
            <a:r>
              <a:rPr lang="hi-IN" sz="2000" dirty="0">
                <a:latin typeface="Times New Roman" panose="02020603050405020304" pitchFamily="18" charset="0"/>
                <a:cs typeface="Times New Roman" panose="02020603050405020304" pitchFamily="18" charset="0"/>
              </a:rPr>
              <a:t>ए)  यदि संभव हो तो नियंत्रित ऊपर आएँ</a:t>
            </a:r>
          </a:p>
          <a:p>
            <a:pPr marL="300038" lvl="1" indent="0" eaLnBrk="0" fontAlgn="base" hangingPunct="0">
              <a:spcBef>
                <a:spcPct val="0"/>
              </a:spcBef>
              <a:spcAft>
                <a:spcPct val="0"/>
              </a:spcAft>
              <a:buNone/>
            </a:pPr>
            <a:r>
              <a:rPr lang="hi-IN" sz="2000" dirty="0">
                <a:latin typeface="Times New Roman" panose="02020603050405020304" pitchFamily="18" charset="0"/>
                <a:cs typeface="Times New Roman" panose="02020603050405020304" pitchFamily="18" charset="0"/>
              </a:rPr>
              <a:t>बी</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तीव्र गति से ऊपर न आएँ ताकि डीकंप्रेशन बीमारी या 	फेफड़ों के अत्यधिक फैलाव से बचा जा सके।</a:t>
            </a:r>
          </a:p>
          <a:p>
            <a:pPr marL="0" indent="0" algn="just" eaLnBrk="0" fontAlgn="base" hangingPunct="0">
              <a:spcBef>
                <a:spcPct val="0"/>
              </a:spcBef>
              <a:spcAft>
                <a:spcPct val="0"/>
              </a:spcAft>
              <a:buNone/>
            </a:pP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सी</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यदि गोताखोर बेहोश हो तो उछाल की सहायता से 	ऊपर लाएँ, लेकिन वायुमार्ग खुला होना सुनिश्चित करें।</a:t>
            </a:r>
          </a:p>
        </p:txBody>
      </p:sp>
      <p:pic>
        <p:nvPicPr>
          <p:cNvPr id="14" name="Picture 13">
            <a:extLst>
              <a:ext uri="{FF2B5EF4-FFF2-40B4-BE49-F238E27FC236}">
                <a16:creationId xmlns:a16="http://schemas.microsoft.com/office/drawing/2014/main" xmlns="" id="{F1F13CA7-AB32-7A13-AF8D-21B892625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212" y="1566153"/>
            <a:ext cx="2535320" cy="2774962"/>
          </a:xfrm>
          <a:prstGeom prst="rect">
            <a:avLst/>
          </a:prstGeom>
        </p:spPr>
      </p:pic>
      <p:sp>
        <p:nvSpPr>
          <p:cNvPr id="6" name="Title 1">
            <a:extLst>
              <a:ext uri="{FF2B5EF4-FFF2-40B4-BE49-F238E27FC236}">
                <a16:creationId xmlns:a16="http://schemas.microsoft.com/office/drawing/2014/main" xmlns="" id="{5E8E2576-1F09-DA97-2EBF-92C37A5056D4}"/>
              </a:ext>
            </a:extLst>
          </p:cNvPr>
          <p:cNvSpPr txBox="1">
            <a:spLocks noGrp="1" noChangeArrowheads="1"/>
          </p:cNvSpPr>
          <p:nvPr>
            <p:ph type="title"/>
          </p:nvPr>
        </p:nvSpPr>
        <p:spPr>
          <a:xfrm>
            <a:off x="1062373" y="48491"/>
            <a:ext cx="7101079" cy="800935"/>
          </a:xfrm>
          <a:prstGeom prst="rect">
            <a:avLst/>
          </a:prstGeom>
          <a:solidFill>
            <a:srgbClr val="FFC000"/>
          </a:solidFill>
        </p:spPr>
        <p:txBody>
          <a:bodyPr vert="horz" lIns="68580" tIns="34290" rIns="68580" bIns="3429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hi-IN" sz="3200" b="1" dirty="0">
                <a:latin typeface="Times New Roman" panose="02020603050405020304" pitchFamily="18" charset="0"/>
                <a:cs typeface="Times New Roman" panose="02020603050405020304" pitchFamily="18" charset="0"/>
              </a:rPr>
              <a:t>गोताखोरी आपातस्थिति का प्रबंधन</a:t>
            </a:r>
          </a:p>
        </p:txBody>
      </p:sp>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56047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B766FA-4DA4-B7A6-17DC-A0FA2616B4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161BE0C-8695-1FFD-02D6-0437BE4AEC90}"/>
              </a:ext>
            </a:extLst>
          </p:cNvPr>
          <p:cNvSpPr>
            <a:spLocks noGrp="1"/>
          </p:cNvSpPr>
          <p:nvPr>
            <p:ph idx="1"/>
          </p:nvPr>
        </p:nvSpPr>
        <p:spPr>
          <a:xfrm>
            <a:off x="246099" y="851142"/>
            <a:ext cx="5786043" cy="4094226"/>
          </a:xfrm>
        </p:spPr>
        <p:txBody>
          <a:bodyPr>
            <a:noAutofit/>
          </a:bodyPr>
          <a:lstStyle/>
          <a:p>
            <a:pPr marL="0" indent="0" algn="just">
              <a:buNone/>
            </a:pPr>
            <a:r>
              <a:rPr lang="hi-IN" sz="1800" b="1" dirty="0">
                <a:latin typeface="Times New Roman" panose="02020603050405020304" pitchFamily="18" charset="0"/>
                <a:cs typeface="Times New Roman" panose="02020603050405020304" pitchFamily="18" charset="0"/>
              </a:rPr>
              <a:t>तत्काल प्राथमिक चिकित्सा दें</a:t>
            </a:r>
          </a:p>
          <a:p>
            <a:pPr algn="just">
              <a:buNone/>
            </a:pPr>
            <a:r>
              <a:rPr lang="en-US" sz="1800" dirty="0">
                <a:latin typeface="Times New Roman" panose="02020603050405020304" pitchFamily="18" charset="0"/>
                <a:cs typeface="Times New Roman" panose="02020603050405020304" pitchFamily="18" charset="0"/>
              </a:rPr>
              <a:t>    </a:t>
            </a:r>
            <a:r>
              <a:rPr lang="hi-IN" sz="1800" dirty="0">
                <a:latin typeface="Times New Roman" panose="02020603050405020304" pitchFamily="18" charset="0"/>
                <a:cs typeface="Times New Roman" panose="02020603050405020304" pitchFamily="18" charset="0"/>
              </a:rPr>
              <a:t>सीएबी(परिसंचरण, वायुमार्ग, श्वास) की जाँच करें।</a:t>
            </a:r>
            <a:endParaRPr lang="en-US" sz="1800" dirty="0">
              <a:latin typeface="Times New Roman" panose="02020603050405020304" pitchFamily="18" charset="0"/>
              <a:cs typeface="Times New Roman" panose="02020603050405020304" pitchFamily="18" charset="0"/>
            </a:endParaRPr>
          </a:p>
          <a:p>
            <a:pPr algn="just">
              <a:buNone/>
            </a:pPr>
            <a:endParaRPr lang="en-US" sz="1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hi-IN" sz="1800" dirty="0">
                <a:latin typeface="Times New Roman" panose="02020603050405020304" pitchFamily="18" charset="0"/>
                <a:cs typeface="Times New Roman" panose="02020603050405020304" pitchFamily="18" charset="0"/>
              </a:rPr>
              <a:t>यदि श्वास नहीं ले रहा है: पानी में ही रेस्क्यू ब्रीदिंग शुरू करें।</a:t>
            </a:r>
          </a:p>
          <a:p>
            <a:pPr algn="just">
              <a:buFont typeface="Arial" panose="020B0604020202020204" pitchFamily="34" charset="0"/>
              <a:buChar char="•"/>
            </a:pPr>
            <a:endParaRPr lang="hi-IN" sz="1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hi-IN" sz="1800" dirty="0">
                <a:latin typeface="Times New Roman" panose="02020603050405020304" pitchFamily="18" charset="0"/>
                <a:cs typeface="Times New Roman" panose="02020603050405020304" pitchFamily="18" charset="0"/>
              </a:rPr>
              <a:t>यदि बेहोश है लेकिन श्वास ले रहा है: जमीन पर होने पर उन्हें उनकी बाजू की ओर(रिकवरी पोज़िशन) रखें।</a:t>
            </a:r>
          </a:p>
          <a:p>
            <a:pPr algn="just">
              <a:buFont typeface="Arial" panose="020B0604020202020204" pitchFamily="34" charset="0"/>
              <a:buChar char="•"/>
            </a:pPr>
            <a:endParaRPr lang="hi-IN" sz="18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hi-IN" sz="1800" dirty="0">
                <a:latin typeface="Times New Roman" panose="02020603050405020304" pitchFamily="18" charset="0"/>
                <a:cs typeface="Times New Roman" panose="02020603050405020304" pitchFamily="18" charset="0"/>
              </a:rPr>
              <a:t>यदि नाड़ी नहीं है: तुरंत </a:t>
            </a:r>
            <a:r>
              <a:rPr lang="en-US" sz="1800" dirty="0">
                <a:latin typeface="Times New Roman" panose="02020603050405020304" pitchFamily="18" charset="0"/>
                <a:cs typeface="Times New Roman" panose="02020603050405020304" pitchFamily="18" charset="0"/>
              </a:rPr>
              <a:t>CPR </a:t>
            </a:r>
            <a:r>
              <a:rPr lang="hi-IN" sz="1800" dirty="0">
                <a:latin typeface="Times New Roman" panose="02020603050405020304" pitchFamily="18" charset="0"/>
                <a:cs typeface="Times New Roman" panose="02020603050405020304" pitchFamily="18" charset="0"/>
              </a:rPr>
              <a:t>शुरू करें और सहायता आने तक जारी रखें।</a:t>
            </a:r>
          </a:p>
        </p:txBody>
      </p:sp>
      <p:pic>
        <p:nvPicPr>
          <p:cNvPr id="9" name="Picture 8">
            <a:extLst>
              <a:ext uri="{FF2B5EF4-FFF2-40B4-BE49-F238E27FC236}">
                <a16:creationId xmlns:a16="http://schemas.microsoft.com/office/drawing/2014/main" xmlns="" id="{2F51C3F2-AFA9-B201-7F7F-44FD98E31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142" y="1292466"/>
            <a:ext cx="2916936" cy="2472138"/>
          </a:xfrm>
          <a:prstGeom prst="rect">
            <a:avLst/>
          </a:prstGeom>
        </p:spPr>
      </p:pic>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8" name="Title 1">
            <a:extLst>
              <a:ext uri="{FF2B5EF4-FFF2-40B4-BE49-F238E27FC236}">
                <a16:creationId xmlns:a16="http://schemas.microsoft.com/office/drawing/2014/main" xmlns="" id="{75B73BC7-75C8-CDB3-309A-C4D422F94E43}"/>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711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10346-8CEA-0CC0-5015-8F04AD378FB6}"/>
              </a:ext>
            </a:extLst>
          </p:cNvPr>
          <p:cNvSpPr>
            <a:spLocks noGrp="1"/>
          </p:cNvSpPr>
          <p:nvPr>
            <p:ph type="title"/>
          </p:nvPr>
        </p:nvSpPr>
        <p:spPr>
          <a:xfrm>
            <a:off x="658091" y="240667"/>
            <a:ext cx="7913515" cy="960668"/>
          </a:xfrm>
        </p:spPr>
        <p:txBody>
          <a:bodyPr>
            <a:normAutofit fontScale="90000"/>
          </a:bodyPr>
          <a:lstStyle/>
          <a:p>
            <a:pPr algn="just"/>
            <a:r>
              <a:rPr lang="en-IN" b="1" dirty="0">
                <a:solidFill>
                  <a:srgbClr val="FF0000"/>
                </a:solidFill>
              </a:rPr>
              <a:t/>
            </a:r>
            <a:br>
              <a:rPr lang="en-IN" b="1" dirty="0">
                <a:solidFill>
                  <a:srgbClr val="FF0000"/>
                </a:solidFill>
              </a:rPr>
            </a:br>
            <a:endParaRPr lang="en-IN" b="1" dirty="0">
              <a:solidFill>
                <a:srgbClr val="FF0000"/>
              </a:solidFill>
            </a:endParaRPr>
          </a:p>
        </p:txBody>
      </p:sp>
      <p:sp>
        <p:nvSpPr>
          <p:cNvPr id="6" name="Content Placeholder 5">
            <a:extLst>
              <a:ext uri="{FF2B5EF4-FFF2-40B4-BE49-F238E27FC236}">
                <a16:creationId xmlns:a16="http://schemas.microsoft.com/office/drawing/2014/main" xmlns="" id="{513242FD-A83A-8793-7A9F-36A8119715E4}"/>
              </a:ext>
            </a:extLst>
          </p:cNvPr>
          <p:cNvSpPr>
            <a:spLocks noGrp="1"/>
          </p:cNvSpPr>
          <p:nvPr>
            <p:ph idx="1"/>
          </p:nvPr>
        </p:nvSpPr>
        <p:spPr>
          <a:xfrm>
            <a:off x="658091" y="1073118"/>
            <a:ext cx="7576081" cy="3453163"/>
          </a:xfrm>
        </p:spPr>
        <p:txBody>
          <a:bodyPr>
            <a:noAutofit/>
          </a:bodyPr>
          <a:lstStyle/>
          <a:p>
            <a:pPr marL="0" indent="0">
              <a:buNone/>
            </a:pPr>
            <a:r>
              <a:rPr lang="hi-IN" b="1" dirty="0">
                <a:latin typeface="Times New Roman" panose="02020603050405020304" pitchFamily="18" charset="0"/>
                <a:cs typeface="Times New Roman" panose="02020603050405020304" pitchFamily="18" charset="0"/>
              </a:rPr>
              <a:t>इस पाठ को पूरा करने पर, आप वर्णन करने में सक्षम होंगे:–</a:t>
            </a:r>
          </a:p>
          <a:p>
            <a:pPr marL="457200" indent="-457200">
              <a:buFont typeface="+mj-lt"/>
              <a:buAutoNum type="arabicPeriod"/>
            </a:pPr>
            <a:r>
              <a:rPr lang="hi-IN" dirty="0">
                <a:latin typeface="Times New Roman" panose="02020603050405020304" pitchFamily="18" charset="0"/>
                <a:cs typeface="Times New Roman" panose="02020603050405020304" pitchFamily="18" charset="0"/>
              </a:rPr>
              <a:t>सामान्य परिचय।</a:t>
            </a:r>
          </a:p>
          <a:p>
            <a:pPr marL="457200" indent="-457200">
              <a:buFont typeface="+mj-lt"/>
              <a:buAutoNum type="arabicPeriod"/>
            </a:pPr>
            <a:r>
              <a:rPr lang="hi-IN" dirty="0">
                <a:latin typeface="Times New Roman" panose="02020603050405020304" pitchFamily="18" charset="0"/>
                <a:cs typeface="Times New Roman" panose="02020603050405020304" pitchFamily="18" charset="0"/>
              </a:rPr>
              <a:t>आपातस्थिति के प्रकार।</a:t>
            </a:r>
          </a:p>
          <a:p>
            <a:pPr marL="457200" indent="-457200">
              <a:buFont typeface="+mj-lt"/>
              <a:buAutoNum type="arabicPeriod"/>
            </a:pPr>
            <a:r>
              <a:rPr lang="hi-IN" dirty="0">
                <a:latin typeface="Times New Roman" panose="02020603050405020304" pitchFamily="18" charset="0"/>
                <a:cs typeface="Times New Roman" panose="02020603050405020304" pitchFamily="18" charset="0"/>
              </a:rPr>
              <a:t>गोताखोरी आपातस्थिति का प्रबंधन।</a:t>
            </a:r>
          </a:p>
          <a:p>
            <a:pPr marL="457200" indent="-457200">
              <a:buFont typeface="+mj-lt"/>
              <a:buAutoNum type="arabicPeriod"/>
            </a:pPr>
            <a:r>
              <a:rPr lang="hi-IN" dirty="0">
                <a:latin typeface="Times New Roman" panose="02020603050405020304" pitchFamily="18" charset="0"/>
                <a:cs typeface="Times New Roman" panose="02020603050405020304" pitchFamily="18" charset="0"/>
              </a:rPr>
              <a:t>आपातकालीन गोताखोरी उपकरण।</a:t>
            </a:r>
          </a:p>
          <a:p>
            <a:pPr marL="457200" indent="-457200">
              <a:buFont typeface="+mj-lt"/>
              <a:buAutoNum type="arabicPeriod"/>
            </a:pPr>
            <a:r>
              <a:rPr lang="hi-IN" dirty="0">
                <a:latin typeface="Times New Roman" panose="02020603050405020304" pitchFamily="18" charset="0"/>
                <a:cs typeface="Times New Roman" panose="02020603050405020304" pitchFamily="18" charset="0"/>
              </a:rPr>
              <a:t>आपातकालीन प्रक्रिया।</a:t>
            </a:r>
          </a:p>
          <a:p>
            <a:pPr marL="457200" indent="-457200">
              <a:buFont typeface="+mj-lt"/>
              <a:buAutoNum type="arabicPeriod"/>
            </a:pPr>
            <a:r>
              <a:rPr lang="hi-IN" dirty="0">
                <a:latin typeface="Times New Roman" panose="02020603050405020304" pitchFamily="18" charset="0"/>
                <a:cs typeface="Times New Roman" panose="02020603050405020304" pitchFamily="18" charset="0"/>
              </a:rPr>
              <a:t>सुरक्षित गोताखोरी परिचालन प्रक्रिया।</a:t>
            </a:r>
          </a:p>
        </p:txBody>
      </p:sp>
      <p:sp>
        <p:nvSpPr>
          <p:cNvPr id="10" name="Rectangle 6">
            <a:extLst>
              <a:ext uri="{FF2B5EF4-FFF2-40B4-BE49-F238E27FC236}">
                <a16:creationId xmlns:a16="http://schemas.microsoft.com/office/drawing/2014/main" xmlns="" id="{B6975D7C-6B9C-C7B6-57C7-8331EDE0229F}"/>
              </a:ext>
            </a:extLst>
          </p:cNvPr>
          <p:cNvSpPr>
            <a:spLocks noChangeArrowheads="1"/>
          </p:cNvSpPr>
          <p:nvPr/>
        </p:nvSpPr>
        <p:spPr bwMode="auto">
          <a:xfrm>
            <a:off x="4492742" y="399300"/>
            <a:ext cx="691856"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8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xmlns="" id="{A6659B9A-B3A0-AD4B-8984-8970C32A91E6}"/>
              </a:ext>
            </a:extLst>
          </p:cNvPr>
          <p:cNvSpPr txBox="1">
            <a:spLocks noChangeArrowheads="1"/>
          </p:cNvSpPr>
          <p:nvPr/>
        </p:nvSpPr>
        <p:spPr>
          <a:xfrm>
            <a:off x="1062373" y="45908"/>
            <a:ext cx="7101079" cy="663575"/>
          </a:xfrm>
          <a:prstGeom prst="rect">
            <a:avLst/>
          </a:prstGeom>
          <a:solidFill>
            <a:srgbClr val="FFC000"/>
          </a:solidFill>
        </p:spPr>
        <p:txBody>
          <a:bodyPr vert="horz" lIns="68580" tIns="34290" rIns="68580" bIns="3429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hi-IN" sz="4000" b="1" dirty="0">
                <a:latin typeface="Times New Roman" panose="02020603050405020304" pitchFamily="18" charset="0"/>
                <a:cs typeface="Times New Roman" panose="02020603050405020304" pitchFamily="18" charset="0"/>
              </a:rPr>
              <a:t>उद्देश्य</a:t>
            </a:r>
            <a:endParaRPr lang="en-IN" sz="4000" b="1" dirty="0">
              <a:latin typeface="Times New Roman" panose="02020603050405020304" pitchFamily="18" charset="0"/>
              <a:cs typeface="Times New Roman" panose="02020603050405020304" pitchFamily="18" charset="0"/>
            </a:endParaRPr>
          </a:p>
        </p:txBody>
      </p:sp>
      <p:pic>
        <p:nvPicPr>
          <p:cNvPr id="9" name="Picture 8"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11" name="Picture 10"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12456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1BFD35-C588-FB85-7F97-28B6A6DD09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C3A72F-B4E8-2E08-C0F4-D5F0C23DEE3F}"/>
              </a:ext>
            </a:extLst>
          </p:cNvPr>
          <p:cNvSpPr>
            <a:spLocks noGrp="1"/>
          </p:cNvSpPr>
          <p:nvPr>
            <p:ph idx="1"/>
          </p:nvPr>
        </p:nvSpPr>
        <p:spPr>
          <a:xfrm>
            <a:off x="391731" y="998435"/>
            <a:ext cx="5704269" cy="3886587"/>
          </a:xfrm>
        </p:spPr>
        <p:txBody>
          <a:bodyPr>
            <a:noAutofit/>
          </a:bodyPr>
          <a:lstStyle/>
          <a:p>
            <a:pPr marL="0" indent="0">
              <a:buNone/>
            </a:pPr>
            <a:r>
              <a:rPr lang="hi-IN" sz="2000" b="1" dirty="0">
                <a:latin typeface="Times New Roman" panose="02020603050405020304" pitchFamily="18" charset="0"/>
                <a:cs typeface="Times New Roman" panose="02020603050405020304" pitchFamily="18" charset="0"/>
              </a:rPr>
              <a:t>100% ऑक्सीजन दें</a:t>
            </a:r>
          </a:p>
          <a:p>
            <a:pPr>
              <a:lnSpc>
                <a:spcPct val="200000"/>
              </a:lnSpc>
            </a:pPr>
            <a:r>
              <a:rPr lang="hi-IN" sz="2000" dirty="0">
                <a:latin typeface="Times New Roman" panose="02020603050405020304" pitchFamily="18" charset="0"/>
                <a:cs typeface="Times New Roman" panose="02020603050405020304" pitchFamily="18" charset="0"/>
              </a:rPr>
              <a:t>डीकंप्रेशन बीमारी और गैस एम्बोलिज़्म के इलाज के लिए आवश्यक।</a:t>
            </a:r>
          </a:p>
          <a:p>
            <a:pPr>
              <a:lnSpc>
                <a:spcPct val="200000"/>
              </a:lnSpc>
            </a:pPr>
            <a:r>
              <a:rPr lang="hi-IN" sz="2000" dirty="0">
                <a:latin typeface="Times New Roman" panose="02020603050405020304" pitchFamily="18" charset="0"/>
                <a:cs typeface="Times New Roman" panose="02020603050405020304" pitchFamily="18" charset="0"/>
              </a:rPr>
              <a:t>डिमांड वॉल्व मास्क या नॉन-रीब्रीदर मास्क का उपयोग करें।</a:t>
            </a:r>
          </a:p>
          <a:p>
            <a:pPr>
              <a:lnSpc>
                <a:spcPct val="200000"/>
              </a:lnSpc>
            </a:pPr>
            <a:r>
              <a:rPr lang="hi-IN" sz="2000" dirty="0">
                <a:latin typeface="Times New Roman" panose="02020603050405020304" pitchFamily="18" charset="0"/>
                <a:cs typeface="Times New Roman" panose="02020603050405020304" pitchFamily="18" charset="0"/>
              </a:rPr>
              <a:t>ईएमएस के कार्यभार संभालने तक जारी रखें। </a:t>
            </a:r>
          </a:p>
          <a:p>
            <a:pPr>
              <a:lnSpc>
                <a:spcPct val="200000"/>
              </a:lnSpc>
            </a:pPr>
            <a:r>
              <a:rPr lang="hi-IN" sz="2000" dirty="0">
                <a:latin typeface="Times New Roman" panose="02020603050405020304" pitchFamily="18" charset="0"/>
                <a:cs typeface="Times New Roman" panose="02020603050405020304" pitchFamily="18" charset="0"/>
              </a:rPr>
              <a:t>पुनर्जलीकरण(यदि होश में हो)।</a:t>
            </a:r>
          </a:p>
          <a:p>
            <a:pPr>
              <a:lnSpc>
                <a:spcPct val="200000"/>
              </a:lnSpc>
            </a:pPr>
            <a:r>
              <a:rPr lang="hi-IN" sz="2000" dirty="0">
                <a:latin typeface="Times New Roman" panose="02020603050405020304" pitchFamily="18" charset="0"/>
                <a:cs typeface="Times New Roman" panose="02020603050405020304" pitchFamily="18" charset="0"/>
              </a:rPr>
              <a:t>आपात चिकित्सा देखभाल के लिए स्थानांतरित करें।</a:t>
            </a:r>
          </a:p>
        </p:txBody>
      </p:sp>
      <p:pic>
        <p:nvPicPr>
          <p:cNvPr id="5" name="Picture 4">
            <a:extLst>
              <a:ext uri="{FF2B5EF4-FFF2-40B4-BE49-F238E27FC236}">
                <a16:creationId xmlns:a16="http://schemas.microsoft.com/office/drawing/2014/main" xmlns="" id="{A50999F1-8578-3EAE-ED93-F868053F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593" y="3234497"/>
            <a:ext cx="2407712" cy="1522476"/>
          </a:xfrm>
          <a:prstGeom prst="rect">
            <a:avLst/>
          </a:prstGeom>
        </p:spPr>
      </p:pic>
      <p:pic>
        <p:nvPicPr>
          <p:cNvPr id="6" name="Picture 5">
            <a:extLst>
              <a:ext uri="{FF2B5EF4-FFF2-40B4-BE49-F238E27FC236}">
                <a16:creationId xmlns:a16="http://schemas.microsoft.com/office/drawing/2014/main" xmlns="" id="{996667FB-C8ED-C5DC-F3D4-D55255D0C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592" y="1527242"/>
            <a:ext cx="2487376" cy="1414487"/>
          </a:xfrm>
          <a:prstGeom prst="rect">
            <a:avLst/>
          </a:prstGeom>
        </p:spPr>
      </p:pic>
      <p:pic>
        <p:nvPicPr>
          <p:cNvPr id="7" name="Picture 6" descr="WhatsApp Image 2025-07-26 at 15.59.37_2908246e.jpg"/>
          <p:cNvPicPr>
            <a:picLocks noChangeAspect="1"/>
          </p:cNvPicPr>
          <p:nvPr/>
        </p:nvPicPr>
        <p:blipFill>
          <a:blip r:embed="rId4"/>
          <a:srcRect/>
          <a:stretch>
            <a:fillRect/>
          </a:stretch>
        </p:blipFill>
        <p:spPr>
          <a:xfrm>
            <a:off x="10864" y="0"/>
            <a:ext cx="1051509" cy="800934"/>
          </a:xfrm>
          <a:prstGeom prst="rect">
            <a:avLst/>
          </a:prstGeom>
        </p:spPr>
      </p:pic>
      <p:pic>
        <p:nvPicPr>
          <p:cNvPr id="8" name="Picture 7" descr="WhatsApp Image 2025-07-26 at 15.59.37_22796532.jpg"/>
          <p:cNvPicPr>
            <a:picLocks noChangeAspect="1"/>
          </p:cNvPicPr>
          <p:nvPr/>
        </p:nvPicPr>
        <p:blipFill>
          <a:blip r:embed="rId5"/>
          <a:srcRect/>
          <a:stretch>
            <a:fillRect/>
          </a:stretch>
        </p:blipFill>
        <p:spPr>
          <a:xfrm>
            <a:off x="8163452" y="27185"/>
            <a:ext cx="980548" cy="773749"/>
          </a:xfrm>
          <a:prstGeom prst="rect">
            <a:avLst/>
          </a:prstGeom>
        </p:spPr>
      </p:pic>
      <p:sp>
        <p:nvSpPr>
          <p:cNvPr id="10" name="Title 1">
            <a:extLst>
              <a:ext uri="{FF2B5EF4-FFF2-40B4-BE49-F238E27FC236}">
                <a16:creationId xmlns:a16="http://schemas.microsoft.com/office/drawing/2014/main" xmlns="" id="{BF8EA977-A84A-AFF8-45DF-2473CA40A6A1}"/>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9440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6B4EDA-5DDA-80C8-BC3A-8D2548ABF92E}"/>
              </a:ext>
            </a:extLst>
          </p:cNvPr>
          <p:cNvSpPr>
            <a:spLocks noGrp="1"/>
          </p:cNvSpPr>
          <p:nvPr>
            <p:ph idx="1"/>
          </p:nvPr>
        </p:nvSpPr>
        <p:spPr>
          <a:xfrm>
            <a:off x="433689" y="1679708"/>
            <a:ext cx="3885392" cy="2703606"/>
          </a:xfrm>
        </p:spPr>
        <p:txBody>
          <a:bodyPr>
            <a:noAutofit/>
          </a:bodyPr>
          <a:lstStyle/>
          <a:p>
            <a:pPr algn="just">
              <a:lnSpc>
                <a:spcPct val="200000"/>
              </a:lnSpc>
            </a:pPr>
            <a:r>
              <a:rPr lang="hi-IN" sz="2000" dirty="0">
                <a:latin typeface="Times New Roman" panose="02020603050405020304" pitchFamily="18" charset="0"/>
                <a:cs typeface="Times New Roman" panose="02020603050405020304" pitchFamily="18" charset="0"/>
              </a:rPr>
              <a:t>डाइविंग उपकरण वे उपकरण हैं जो पानी के अंदर गोताखोरों द्वारा गोताखोरी गतिविधियों को संभव, आसान, सुरक्षित और/या अधिक आरामदायक बनाने के लिए उपयोग किए जाते हैं।</a:t>
            </a:r>
          </a:p>
        </p:txBody>
      </p:sp>
      <p:sp>
        <p:nvSpPr>
          <p:cNvPr id="4" name="Title 1">
            <a:extLst>
              <a:ext uri="{FF2B5EF4-FFF2-40B4-BE49-F238E27FC236}">
                <a16:creationId xmlns:a16="http://schemas.microsoft.com/office/drawing/2014/main" xmlns="" id="{9D701758-03D3-C14A-0BCC-3962869C3A46}"/>
              </a:ext>
            </a:extLst>
          </p:cNvPr>
          <p:cNvSpPr txBox="1">
            <a:spLocks noGrp="1" noChangeArrowheads="1"/>
          </p:cNvSpPr>
          <p:nvPr>
            <p:ph type="title"/>
          </p:nvPr>
        </p:nvSpPr>
        <p:spPr>
          <a:xfrm>
            <a:off x="1097568" y="92683"/>
            <a:ext cx="6948863" cy="800935"/>
          </a:xfrm>
          <a:prstGeom prst="rect">
            <a:avLst/>
          </a:prstGeom>
          <a:solidFill>
            <a:srgbClr val="FFC000"/>
          </a:solidFill>
        </p:spPr>
        <p:txBody>
          <a:bodyPr vert="horz" lIns="68580" tIns="34290" rIns="68580" bIns="3429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hi-IN" sz="3200" b="1" dirty="0">
                <a:latin typeface="Times New Roman" panose="02020603050405020304" pitchFamily="18" charset="0"/>
                <a:cs typeface="Times New Roman" panose="02020603050405020304" pitchFamily="18" charset="0"/>
              </a:rPr>
              <a:t>आपातकालीन गोताखोरी उपकरण</a:t>
            </a:r>
          </a:p>
        </p:txBody>
      </p:sp>
      <p:pic>
        <p:nvPicPr>
          <p:cNvPr id="1026" name="Picture 2" descr="Scuba Diving Photos, Download The BEST ...">
            <a:extLst>
              <a:ext uri="{FF2B5EF4-FFF2-40B4-BE49-F238E27FC236}">
                <a16:creationId xmlns:a16="http://schemas.microsoft.com/office/drawing/2014/main" xmlns="" id="{D1A95437-54BD-7E8A-8299-7CE11D396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920" y="1787237"/>
            <a:ext cx="4056434"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372821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1D2193-8E1A-7FF6-B178-CDAE2BBCC636}"/>
              </a:ext>
            </a:extLst>
          </p:cNvPr>
          <p:cNvSpPr>
            <a:spLocks noGrp="1"/>
          </p:cNvSpPr>
          <p:nvPr>
            <p:ph idx="1"/>
          </p:nvPr>
        </p:nvSpPr>
        <p:spPr>
          <a:xfrm>
            <a:off x="408859" y="1319971"/>
            <a:ext cx="4442398" cy="3643871"/>
          </a:xfrm>
        </p:spPr>
        <p:txBody>
          <a:bodyPr>
            <a:normAutofit/>
          </a:bodyPr>
          <a:lstStyle/>
          <a:p>
            <a:pPr marL="0" indent="0">
              <a:buNone/>
            </a:pPr>
            <a:r>
              <a:rPr lang="hi-IN" b="1" dirty="0">
                <a:latin typeface="Times New Roman" panose="02020603050405020304" pitchFamily="18" charset="0"/>
                <a:cs typeface="Times New Roman" panose="02020603050405020304" pitchFamily="18" charset="0"/>
              </a:rPr>
              <a:t>बुनियादी व्यक्तिगत उपकरण</a:t>
            </a:r>
          </a:p>
          <a:p>
            <a:r>
              <a:rPr lang="hi-IN" dirty="0">
                <a:latin typeface="Times New Roman" panose="02020603050405020304" pitchFamily="18" charset="0"/>
                <a:cs typeface="Times New Roman" panose="02020603050405020304" pitchFamily="18" charset="0"/>
              </a:rPr>
              <a:t>मास्क</a:t>
            </a:r>
          </a:p>
          <a:p>
            <a:r>
              <a:rPr lang="hi-IN" dirty="0">
                <a:latin typeface="Times New Roman" panose="02020603050405020304" pitchFamily="18" charset="0"/>
                <a:cs typeface="Times New Roman" panose="02020603050405020304" pitchFamily="18" charset="0"/>
              </a:rPr>
              <a:t>नली(स्नॉर्कल)</a:t>
            </a:r>
          </a:p>
          <a:p>
            <a:r>
              <a:rPr lang="hi-IN" dirty="0">
                <a:latin typeface="Times New Roman" panose="02020603050405020304" pitchFamily="18" charset="0"/>
                <a:cs typeface="Times New Roman" panose="02020603050405020304" pitchFamily="18" charset="0"/>
              </a:rPr>
              <a:t>जूते(बुटीज़)</a:t>
            </a:r>
          </a:p>
          <a:p>
            <a:r>
              <a:rPr lang="hi-IN" dirty="0">
                <a:latin typeface="Times New Roman" panose="02020603050405020304" pitchFamily="18" charset="0"/>
                <a:cs typeface="Times New Roman" panose="02020603050405020304" pitchFamily="18" charset="0"/>
              </a:rPr>
              <a:t>पंख(फिन्स)</a:t>
            </a:r>
          </a:p>
          <a:p>
            <a:r>
              <a:rPr lang="hi-IN" dirty="0">
                <a:latin typeface="Times New Roman" panose="02020603050405020304" pitchFamily="18" charset="0"/>
                <a:cs typeface="Times New Roman" panose="02020603050405020304" pitchFamily="18" charset="0"/>
              </a:rPr>
              <a:t>दस्ताने</a:t>
            </a:r>
            <a:endParaRPr lang="en-US" sz="2000" dirty="0"/>
          </a:p>
          <a:p>
            <a:endParaRPr lang="en-US" sz="2000" dirty="0"/>
          </a:p>
          <a:p>
            <a:pPr algn="just"/>
            <a:endParaRPr lang="en-US" sz="2000" dirty="0"/>
          </a:p>
          <a:p>
            <a:endParaRPr lang="en-IN" sz="2000" dirty="0"/>
          </a:p>
        </p:txBody>
      </p:sp>
      <p:pic>
        <p:nvPicPr>
          <p:cNvPr id="5" name="Picture 4">
            <a:extLst>
              <a:ext uri="{FF2B5EF4-FFF2-40B4-BE49-F238E27FC236}">
                <a16:creationId xmlns:a16="http://schemas.microsoft.com/office/drawing/2014/main" xmlns="" id="{CD8B79C7-2DAE-6414-2CD8-4D47257184DE}"/>
              </a:ext>
            </a:extLst>
          </p:cNvPr>
          <p:cNvPicPr>
            <a:picLocks noChangeAspect="1"/>
          </p:cNvPicPr>
          <p:nvPr/>
        </p:nvPicPr>
        <p:blipFill>
          <a:blip r:embed="rId2"/>
          <a:stretch>
            <a:fillRect/>
          </a:stretch>
        </p:blipFill>
        <p:spPr>
          <a:xfrm>
            <a:off x="5077963" y="1319972"/>
            <a:ext cx="1909482" cy="1251779"/>
          </a:xfrm>
          <a:prstGeom prst="rect">
            <a:avLst/>
          </a:prstGeom>
        </p:spPr>
      </p:pic>
      <p:pic>
        <p:nvPicPr>
          <p:cNvPr id="7" name="Picture 6">
            <a:extLst>
              <a:ext uri="{FF2B5EF4-FFF2-40B4-BE49-F238E27FC236}">
                <a16:creationId xmlns:a16="http://schemas.microsoft.com/office/drawing/2014/main" xmlns="" id="{255BF7A6-554B-F60D-8963-145C2ADDF58D}"/>
              </a:ext>
            </a:extLst>
          </p:cNvPr>
          <p:cNvPicPr>
            <a:picLocks noChangeAspect="1"/>
          </p:cNvPicPr>
          <p:nvPr/>
        </p:nvPicPr>
        <p:blipFill>
          <a:blip r:embed="rId3"/>
          <a:stretch>
            <a:fillRect/>
          </a:stretch>
        </p:blipFill>
        <p:spPr>
          <a:xfrm>
            <a:off x="7116318" y="1319971"/>
            <a:ext cx="1797603" cy="1380011"/>
          </a:xfrm>
          <a:prstGeom prst="rect">
            <a:avLst/>
          </a:prstGeom>
        </p:spPr>
      </p:pic>
      <p:pic>
        <p:nvPicPr>
          <p:cNvPr id="9" name="Picture 8">
            <a:extLst>
              <a:ext uri="{FF2B5EF4-FFF2-40B4-BE49-F238E27FC236}">
                <a16:creationId xmlns:a16="http://schemas.microsoft.com/office/drawing/2014/main" xmlns="" id="{0F34EB46-3D2B-5BE5-ADA9-CEF1BDBE800D}"/>
              </a:ext>
            </a:extLst>
          </p:cNvPr>
          <p:cNvPicPr>
            <a:picLocks noChangeAspect="1"/>
          </p:cNvPicPr>
          <p:nvPr/>
        </p:nvPicPr>
        <p:blipFill>
          <a:blip r:embed="rId4"/>
          <a:stretch>
            <a:fillRect/>
          </a:stretch>
        </p:blipFill>
        <p:spPr>
          <a:xfrm>
            <a:off x="5499737" y="2873344"/>
            <a:ext cx="1597241" cy="1737662"/>
          </a:xfrm>
          <a:prstGeom prst="rect">
            <a:avLst/>
          </a:prstGeom>
        </p:spPr>
      </p:pic>
      <p:pic>
        <p:nvPicPr>
          <p:cNvPr id="11" name="Picture 10">
            <a:extLst>
              <a:ext uri="{FF2B5EF4-FFF2-40B4-BE49-F238E27FC236}">
                <a16:creationId xmlns:a16="http://schemas.microsoft.com/office/drawing/2014/main" xmlns="" id="{3E30BC39-0404-CF04-80F2-825258E10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8798" y="2990051"/>
            <a:ext cx="1900238" cy="1350169"/>
          </a:xfrm>
          <a:prstGeom prst="rect">
            <a:avLst/>
          </a:prstGeom>
        </p:spPr>
      </p:pic>
      <p:pic>
        <p:nvPicPr>
          <p:cNvPr id="13" name="Picture 12">
            <a:extLst>
              <a:ext uri="{FF2B5EF4-FFF2-40B4-BE49-F238E27FC236}">
                <a16:creationId xmlns:a16="http://schemas.microsoft.com/office/drawing/2014/main" xmlns="" id="{E6DC02D5-AD7D-FCA5-26C4-4F387993B5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7000" y="2879323"/>
            <a:ext cx="1635919" cy="1571625"/>
          </a:xfrm>
          <a:prstGeom prst="rect">
            <a:avLst/>
          </a:prstGeom>
        </p:spPr>
      </p:pic>
      <p:pic>
        <p:nvPicPr>
          <p:cNvPr id="10" name="Picture 9" descr="WhatsApp Image 2025-07-26 at 15.59.37_2908246e.jpg"/>
          <p:cNvPicPr>
            <a:picLocks noChangeAspect="1"/>
          </p:cNvPicPr>
          <p:nvPr/>
        </p:nvPicPr>
        <p:blipFill>
          <a:blip r:embed="rId7"/>
          <a:srcRect/>
          <a:stretch>
            <a:fillRect/>
          </a:stretch>
        </p:blipFill>
        <p:spPr>
          <a:xfrm>
            <a:off x="10864" y="0"/>
            <a:ext cx="1051509" cy="800934"/>
          </a:xfrm>
          <a:prstGeom prst="rect">
            <a:avLst/>
          </a:prstGeom>
        </p:spPr>
      </p:pic>
      <p:pic>
        <p:nvPicPr>
          <p:cNvPr id="12" name="Picture 11" descr="WhatsApp Image 2025-07-26 at 15.59.37_22796532.jpg"/>
          <p:cNvPicPr>
            <a:picLocks noChangeAspect="1"/>
          </p:cNvPicPr>
          <p:nvPr/>
        </p:nvPicPr>
        <p:blipFill>
          <a:blip r:embed="rId8"/>
          <a:srcRect/>
          <a:stretch>
            <a:fillRect/>
          </a:stretch>
        </p:blipFill>
        <p:spPr>
          <a:xfrm>
            <a:off x="8163452" y="27185"/>
            <a:ext cx="980548" cy="773749"/>
          </a:xfrm>
          <a:prstGeom prst="rect">
            <a:avLst/>
          </a:prstGeom>
        </p:spPr>
      </p:pic>
      <p:sp>
        <p:nvSpPr>
          <p:cNvPr id="8" name="Title 1">
            <a:extLst>
              <a:ext uri="{FF2B5EF4-FFF2-40B4-BE49-F238E27FC236}">
                <a16:creationId xmlns:a16="http://schemas.microsoft.com/office/drawing/2014/main" xmlns="" id="{3B1BE637-E53E-345B-DACE-7303D7CA534E}"/>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238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4CDAC93-694B-6159-6F1A-16984B1A1A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E2BA10-39D0-66D8-0309-2438E54259F2}"/>
              </a:ext>
            </a:extLst>
          </p:cNvPr>
          <p:cNvSpPr>
            <a:spLocks noGrp="1"/>
          </p:cNvSpPr>
          <p:nvPr>
            <p:ph idx="1"/>
          </p:nvPr>
        </p:nvSpPr>
        <p:spPr>
          <a:xfrm>
            <a:off x="428173" y="885872"/>
            <a:ext cx="4828308" cy="4257628"/>
          </a:xfrm>
        </p:spPr>
        <p:txBody>
          <a:bodyPr>
            <a:noAutofit/>
          </a:bodyPr>
          <a:lstStyle/>
          <a:p>
            <a:r>
              <a:rPr lang="hi-IN" sz="1800" b="1" dirty="0">
                <a:latin typeface="Times New Roman" panose="02020603050405020304" pitchFamily="18" charset="0"/>
                <a:cs typeface="Times New Roman" panose="02020603050405020304" pitchFamily="18" charset="0"/>
              </a:rPr>
              <a:t>स्कूबा उपकरण का विवरण </a:t>
            </a:r>
          </a:p>
          <a:p>
            <a:pPr marL="0" indent="0">
              <a:buNone/>
            </a:pPr>
            <a:r>
              <a:rPr lang="hi-IN" sz="1800" b="1" dirty="0">
                <a:latin typeface="Times New Roman" panose="02020603050405020304" pitchFamily="18" charset="0"/>
                <a:cs typeface="Times New Roman" panose="02020603050405020304" pitchFamily="18" charset="0"/>
              </a:rPr>
              <a:t>अत्यावश्यक वस्तुएं</a:t>
            </a:r>
          </a:p>
          <a:p>
            <a:r>
              <a:rPr lang="hi-IN" sz="1800" dirty="0">
                <a:latin typeface="Times New Roman" panose="02020603050405020304" pitchFamily="18" charset="0"/>
                <a:cs typeface="Times New Roman" panose="02020603050405020304" pitchFamily="18" charset="0"/>
              </a:rPr>
              <a:t>बॉयन्सी कंट्रोल डिवाइस(</a:t>
            </a:r>
            <a:r>
              <a:rPr lang="en-IN" sz="1800" dirty="0">
                <a:latin typeface="Times New Roman" panose="02020603050405020304" pitchFamily="18" charset="0"/>
                <a:cs typeface="Times New Roman" panose="02020603050405020304" pitchFamily="18" charset="0"/>
              </a:rPr>
              <a:t>BCD)</a:t>
            </a:r>
          </a:p>
          <a:p>
            <a:r>
              <a:rPr lang="hi-IN" sz="1800" dirty="0">
                <a:latin typeface="Times New Roman" panose="02020603050405020304" pitchFamily="18" charset="0"/>
                <a:cs typeface="Times New Roman" panose="02020603050405020304" pitchFamily="18" charset="0"/>
              </a:rPr>
              <a:t>एक रिग्युलेटर, जैसे ऑक्टोपस रिग या वह एयर जो आपके </a:t>
            </a:r>
            <a:r>
              <a:rPr lang="en-IN" sz="1800" dirty="0">
                <a:latin typeface="Times New Roman" panose="02020603050405020304" pitchFamily="18" charset="0"/>
                <a:cs typeface="Times New Roman" panose="02020603050405020304" pitchFamily="18" charset="0"/>
              </a:rPr>
              <a:t>BCD </a:t>
            </a:r>
            <a:r>
              <a:rPr lang="hi-IN" sz="1800" dirty="0">
                <a:latin typeface="Times New Roman" panose="02020603050405020304" pitchFamily="18" charset="0"/>
                <a:cs typeface="Times New Roman" panose="02020603050405020304" pitchFamily="18" charset="0"/>
              </a:rPr>
              <a:t>के साथ आता है</a:t>
            </a:r>
          </a:p>
          <a:p>
            <a:r>
              <a:rPr lang="hi-IN" sz="1800" dirty="0">
                <a:latin typeface="Times New Roman" panose="02020603050405020304" pitchFamily="18" charset="0"/>
                <a:cs typeface="Times New Roman" panose="02020603050405020304" pitchFamily="18" charset="0"/>
              </a:rPr>
              <a:t>मास्क</a:t>
            </a:r>
          </a:p>
          <a:p>
            <a:r>
              <a:rPr lang="hi-IN" sz="1800" dirty="0">
                <a:latin typeface="Times New Roman" panose="02020603050405020304" pitchFamily="18" charset="0"/>
                <a:cs typeface="Times New Roman" panose="02020603050405020304" pitchFamily="18" charset="0"/>
              </a:rPr>
              <a:t>नली(स्नॉर्कल)</a:t>
            </a:r>
          </a:p>
          <a:p>
            <a:r>
              <a:rPr lang="hi-IN" sz="1800" dirty="0">
                <a:latin typeface="Times New Roman" panose="02020603050405020304" pitchFamily="18" charset="0"/>
                <a:cs typeface="Times New Roman" panose="02020603050405020304" pitchFamily="18" charset="0"/>
              </a:rPr>
              <a:t>वेटसूट</a:t>
            </a:r>
          </a:p>
          <a:p>
            <a:r>
              <a:rPr lang="hi-IN" sz="1800" dirty="0">
                <a:latin typeface="Times New Roman" panose="02020603050405020304" pitchFamily="18" charset="0"/>
                <a:cs typeface="Times New Roman" panose="02020603050405020304" pitchFamily="18" charset="0"/>
              </a:rPr>
              <a:t>डिफॉग</a:t>
            </a:r>
          </a:p>
          <a:p>
            <a:r>
              <a:rPr lang="hi-IN" sz="1800" dirty="0">
                <a:latin typeface="Times New Roman" panose="02020603050405020304" pitchFamily="18" charset="0"/>
                <a:cs typeface="Times New Roman" panose="02020603050405020304" pitchFamily="18" charset="0"/>
              </a:rPr>
              <a:t>फिन्स और बुटीज़</a:t>
            </a:r>
            <a:endParaRPr lang="en-IN" sz="1600" dirty="0"/>
          </a:p>
          <a:p>
            <a:pPr marL="0" indent="0">
              <a:buNone/>
            </a:pPr>
            <a:endParaRPr lang="en-US" sz="1800" dirty="0"/>
          </a:p>
          <a:p>
            <a:endParaRPr lang="en-US" sz="1800" dirty="0"/>
          </a:p>
        </p:txBody>
      </p:sp>
      <p:pic>
        <p:nvPicPr>
          <p:cNvPr id="7" name="Picture 6">
            <a:extLst>
              <a:ext uri="{FF2B5EF4-FFF2-40B4-BE49-F238E27FC236}">
                <a16:creationId xmlns:a16="http://schemas.microsoft.com/office/drawing/2014/main" xmlns="" id="{A4B2148D-7248-A819-DC23-B7ACE5DFB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836" y="1235413"/>
            <a:ext cx="3436518" cy="3396844"/>
          </a:xfrm>
          <a:prstGeom prst="rect">
            <a:avLst/>
          </a:prstGeom>
        </p:spPr>
      </p:pic>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79693831-5D17-8829-1F61-33D3C69710D1}"/>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408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535FC9-F6B2-A866-57D4-AC3EB2DA71B6}"/>
              </a:ext>
            </a:extLst>
          </p:cNvPr>
          <p:cNvSpPr>
            <a:spLocks noGrp="1"/>
          </p:cNvSpPr>
          <p:nvPr>
            <p:ph idx="1"/>
          </p:nvPr>
        </p:nvSpPr>
        <p:spPr>
          <a:xfrm>
            <a:off x="457200" y="1247050"/>
            <a:ext cx="6867728" cy="1743075"/>
          </a:xfrm>
        </p:spPr>
        <p:txBody>
          <a:bodyPr>
            <a:noAutofit/>
          </a:bodyPr>
          <a:lstStyle/>
          <a:p>
            <a:pPr>
              <a:lnSpc>
                <a:spcPct val="150000"/>
              </a:lnSpc>
            </a:pPr>
            <a:r>
              <a:rPr lang="hi-IN" sz="2000" dirty="0">
                <a:latin typeface="Times New Roman" panose="02020603050405020304" pitchFamily="18" charset="0"/>
                <a:cs typeface="Times New Roman" panose="02020603050405020304" pitchFamily="18" charset="0"/>
              </a:rPr>
              <a:t>सतह चिह्नक बुआ(</a:t>
            </a:r>
            <a:r>
              <a:rPr lang="en-IN" sz="2000" dirty="0">
                <a:latin typeface="Times New Roman" panose="02020603050405020304" pitchFamily="18" charset="0"/>
                <a:cs typeface="Times New Roman" panose="02020603050405020304" pitchFamily="18" charset="0"/>
              </a:rPr>
              <a:t>Surface Marker Buoy</a:t>
            </a:r>
            <a:r>
              <a:rPr lang="hi-IN" sz="2000" dirty="0">
                <a:latin typeface="Times New Roman" panose="02020603050405020304" pitchFamily="18" charset="0"/>
                <a:cs typeface="Times New Roman" panose="02020603050405020304" pitchFamily="18" charset="0"/>
              </a:rPr>
              <a:t>)</a:t>
            </a:r>
          </a:p>
          <a:p>
            <a:pPr>
              <a:lnSpc>
                <a:spcPct val="150000"/>
              </a:lnSpc>
            </a:pPr>
            <a:r>
              <a:rPr lang="hi-IN" sz="2000" dirty="0">
                <a:latin typeface="Times New Roman" panose="02020603050405020304" pitchFamily="18" charset="0"/>
                <a:cs typeface="Times New Roman" panose="02020603050405020304" pitchFamily="18" charset="0"/>
              </a:rPr>
              <a:t>डाइव वज़न, यदि स्थानीय गोताखोरी हो।</a:t>
            </a:r>
          </a:p>
          <a:p>
            <a:pPr>
              <a:lnSpc>
                <a:spcPct val="150000"/>
              </a:lnSpc>
            </a:pPr>
            <a:r>
              <a:rPr lang="hi-IN" sz="2000" dirty="0">
                <a:latin typeface="Times New Roman" panose="02020603050405020304" pitchFamily="18" charset="0"/>
                <a:cs typeface="Times New Roman" panose="02020603050405020304" pitchFamily="18" charset="0"/>
              </a:rPr>
              <a:t>डाइव कंप्यूटर</a:t>
            </a:r>
            <a:endParaRPr lang="en-IN" sz="20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2973B95-8569-E75D-43ED-A5A5190A22C7}"/>
              </a:ext>
            </a:extLst>
          </p:cNvPr>
          <p:cNvPicPr>
            <a:picLocks noChangeAspect="1"/>
          </p:cNvPicPr>
          <p:nvPr/>
        </p:nvPicPr>
        <p:blipFill>
          <a:blip r:embed="rId2"/>
          <a:stretch>
            <a:fillRect/>
          </a:stretch>
        </p:blipFill>
        <p:spPr>
          <a:xfrm>
            <a:off x="3065328" y="3074982"/>
            <a:ext cx="3287889" cy="1685056"/>
          </a:xfrm>
          <a:prstGeom prst="rect">
            <a:avLst/>
          </a:prstGeom>
        </p:spPr>
      </p:pic>
      <p:pic>
        <p:nvPicPr>
          <p:cNvPr id="2050" name="Picture 2" descr="Your Dive Computer | Scuba Diving">
            <a:extLst>
              <a:ext uri="{FF2B5EF4-FFF2-40B4-BE49-F238E27FC236}">
                <a16:creationId xmlns:a16="http://schemas.microsoft.com/office/drawing/2014/main" xmlns="" id="{0CB45076-7D7F-A36B-22CE-2F899A72F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217" y="3074982"/>
            <a:ext cx="2683779"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rface Marker Buoy Use: Guide to Safe ...">
            <a:extLst>
              <a:ext uri="{FF2B5EF4-FFF2-40B4-BE49-F238E27FC236}">
                <a16:creationId xmlns:a16="http://schemas.microsoft.com/office/drawing/2014/main" xmlns="" id="{2007ACF0-A212-C6F7-A8E5-22359455D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8" y="307498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sApp Image 2025-07-26 at 15.59.37_2908246e.jpg"/>
          <p:cNvPicPr>
            <a:picLocks noChangeAspect="1"/>
          </p:cNvPicPr>
          <p:nvPr/>
        </p:nvPicPr>
        <p:blipFill>
          <a:blip r:embed="rId5"/>
          <a:srcRect/>
          <a:stretch>
            <a:fillRect/>
          </a:stretch>
        </p:blipFill>
        <p:spPr>
          <a:xfrm>
            <a:off x="10864" y="0"/>
            <a:ext cx="1051509" cy="800934"/>
          </a:xfrm>
          <a:prstGeom prst="rect">
            <a:avLst/>
          </a:prstGeom>
        </p:spPr>
      </p:pic>
      <p:pic>
        <p:nvPicPr>
          <p:cNvPr id="8" name="Picture 7" descr="WhatsApp Image 2025-07-26 at 15.59.37_22796532.jpg"/>
          <p:cNvPicPr>
            <a:picLocks noChangeAspect="1"/>
          </p:cNvPicPr>
          <p:nvPr/>
        </p:nvPicPr>
        <p:blipFill>
          <a:blip r:embed="rId6"/>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19CFD898-37CF-C133-7DF8-7FA6EE8F925A}"/>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168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0F9D17-956B-6B4F-BB03-E7B7B9F654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6CC739-02AC-9303-C8A0-BC3D6589D0D0}"/>
              </a:ext>
            </a:extLst>
          </p:cNvPr>
          <p:cNvSpPr>
            <a:spLocks noGrp="1"/>
          </p:cNvSpPr>
          <p:nvPr>
            <p:ph idx="1"/>
          </p:nvPr>
        </p:nvSpPr>
        <p:spPr>
          <a:xfrm>
            <a:off x="407952" y="1179176"/>
            <a:ext cx="2723745" cy="2969514"/>
          </a:xfrm>
        </p:spPr>
        <p:txBody>
          <a:bodyPr>
            <a:noAutofit/>
          </a:bodyPr>
          <a:lstStyle/>
          <a:p>
            <a:pPr marL="0" indent="0">
              <a:buNone/>
            </a:pPr>
            <a:r>
              <a:rPr lang="hi-IN" sz="2000" b="1" dirty="0">
                <a:latin typeface="Times New Roman" panose="02020603050405020304" pitchFamily="18" charset="0"/>
                <a:cs typeface="Times New Roman" panose="02020603050405020304" pitchFamily="18" charset="0"/>
              </a:rPr>
              <a:t>अग्रवर्ती</a:t>
            </a:r>
            <a:r>
              <a:rPr lang="en-US" sz="2000" b="1" dirty="0">
                <a:latin typeface="Times New Roman" panose="02020603050405020304" pitchFamily="18" charset="0"/>
                <a:cs typeface="Times New Roman" panose="02020603050405020304" pitchFamily="18" charset="0"/>
              </a:rPr>
              <a:t>(Advanced)</a:t>
            </a:r>
            <a:r>
              <a:rPr lang="hi-IN"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a:lnSpc>
                <a:spcPct val="200000"/>
              </a:lnSpc>
            </a:pPr>
            <a:r>
              <a:rPr lang="hi-IN" sz="2000" dirty="0">
                <a:latin typeface="Times New Roman" panose="02020603050405020304" pitchFamily="18" charset="0"/>
                <a:cs typeface="Times New Roman" panose="02020603050405020304" pitchFamily="18" charset="0"/>
              </a:rPr>
              <a:t>डाइविंग चाकू 
डाइव लाइट</a:t>
            </a:r>
            <a:endParaRPr lang="en-US" sz="2000" dirty="0">
              <a:latin typeface="Times New Roman" panose="02020603050405020304" pitchFamily="18" charset="0"/>
              <a:cs typeface="Times New Roman" panose="02020603050405020304" pitchFamily="18" charset="0"/>
            </a:endParaRPr>
          </a:p>
          <a:p>
            <a:pPr>
              <a:lnSpc>
                <a:spcPct val="200000"/>
              </a:lnSpc>
            </a:pPr>
            <a:r>
              <a:rPr lang="hi-IN" sz="2000" dirty="0">
                <a:latin typeface="Times New Roman" panose="02020603050405020304" pitchFamily="18" charset="0"/>
                <a:cs typeface="Times New Roman" panose="02020603050405020304" pitchFamily="18" charset="0"/>
              </a:rPr>
              <a:t>टैंक बैंगर्स</a:t>
            </a:r>
            <a:endParaRPr lang="en-US" sz="2000" dirty="0">
              <a:latin typeface="Times New Roman" panose="02020603050405020304" pitchFamily="18" charset="0"/>
              <a:cs typeface="Times New Roman" panose="02020603050405020304" pitchFamily="18" charset="0"/>
            </a:endParaRPr>
          </a:p>
          <a:p>
            <a:pPr>
              <a:lnSpc>
                <a:spcPct val="200000"/>
              </a:lnSpc>
            </a:pPr>
            <a:r>
              <a:rPr lang="hi-IN" sz="2000" dirty="0">
                <a:latin typeface="Times New Roman" panose="02020603050405020304" pitchFamily="18" charset="0"/>
                <a:cs typeface="Times New Roman" panose="02020603050405020304" pitchFamily="18" charset="0"/>
              </a:rPr>
              <a:t>कम्पास</a:t>
            </a:r>
            <a:endParaRPr lang="en-IN" sz="2000" dirty="0">
              <a:latin typeface="Times New Roman" panose="02020603050405020304" pitchFamily="18" charset="0"/>
              <a:cs typeface="Times New Roman" panose="02020603050405020304" pitchFamily="18" charset="0"/>
            </a:endParaRPr>
          </a:p>
        </p:txBody>
      </p:sp>
      <p:pic>
        <p:nvPicPr>
          <p:cNvPr id="3074" name="Picture 2" descr="Punada Premium Diving Knife Set with ...">
            <a:extLst>
              <a:ext uri="{FF2B5EF4-FFF2-40B4-BE49-F238E27FC236}">
                <a16:creationId xmlns:a16="http://schemas.microsoft.com/office/drawing/2014/main" xmlns="" id="{D49833F8-EEC1-3131-43A6-AA1789D19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948" y="1179176"/>
            <a:ext cx="2568103" cy="16904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rcaTorch D620 V2.0 2700 Lumens Primary ...">
            <a:extLst>
              <a:ext uri="{FF2B5EF4-FFF2-40B4-BE49-F238E27FC236}">
                <a16:creationId xmlns:a16="http://schemas.microsoft.com/office/drawing/2014/main" xmlns="" id="{47B67FF0-3474-7734-ECDA-F69A272D2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552" y="1179177"/>
            <a:ext cx="2533650" cy="16904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ank Bangers">
            <a:extLst>
              <a:ext uri="{FF2B5EF4-FFF2-40B4-BE49-F238E27FC236}">
                <a16:creationId xmlns:a16="http://schemas.microsoft.com/office/drawing/2014/main" xmlns="" id="{65B08D8E-0E4C-2BF7-7DFA-89D647338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979" y="2892761"/>
            <a:ext cx="235561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mpass Underwater • Scuba Diver ...">
            <a:extLst>
              <a:ext uri="{FF2B5EF4-FFF2-40B4-BE49-F238E27FC236}">
                <a16:creationId xmlns:a16="http://schemas.microsoft.com/office/drawing/2014/main" xmlns="" id="{D634CACE-29DE-2839-5B8D-EB5E7201F1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2892761"/>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hatsApp Image 2025-07-26 at 15.59.37_2908246e.jpg"/>
          <p:cNvPicPr>
            <a:picLocks noChangeAspect="1"/>
          </p:cNvPicPr>
          <p:nvPr/>
        </p:nvPicPr>
        <p:blipFill>
          <a:blip r:embed="rId6"/>
          <a:srcRect/>
          <a:stretch>
            <a:fillRect/>
          </a:stretch>
        </p:blipFill>
        <p:spPr>
          <a:xfrm>
            <a:off x="10864" y="0"/>
            <a:ext cx="1051509" cy="800934"/>
          </a:xfrm>
          <a:prstGeom prst="rect">
            <a:avLst/>
          </a:prstGeom>
        </p:spPr>
      </p:pic>
      <p:pic>
        <p:nvPicPr>
          <p:cNvPr id="9" name="Picture 8" descr="WhatsApp Image 2025-07-26 at 15.59.37_22796532.jpg"/>
          <p:cNvPicPr>
            <a:picLocks noChangeAspect="1"/>
          </p:cNvPicPr>
          <p:nvPr/>
        </p:nvPicPr>
        <p:blipFill>
          <a:blip r:embed="rId7"/>
          <a:srcRect/>
          <a:stretch>
            <a:fillRect/>
          </a:stretch>
        </p:blipFill>
        <p:spPr>
          <a:xfrm>
            <a:off x="8163452" y="27185"/>
            <a:ext cx="980548" cy="773749"/>
          </a:xfrm>
          <a:prstGeom prst="rect">
            <a:avLst/>
          </a:prstGeom>
        </p:spPr>
      </p:pic>
      <p:sp>
        <p:nvSpPr>
          <p:cNvPr id="6" name="Title 1">
            <a:extLst>
              <a:ext uri="{FF2B5EF4-FFF2-40B4-BE49-F238E27FC236}">
                <a16:creationId xmlns:a16="http://schemas.microsoft.com/office/drawing/2014/main" xmlns="" id="{DE9ADD60-1570-F662-7573-AEC4B2EC5C62}"/>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502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598EDD-8F69-F337-D849-18CC8CF777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B839BE-E330-CF1E-734B-175DD8D25747}"/>
              </a:ext>
            </a:extLst>
          </p:cNvPr>
          <p:cNvSpPr>
            <a:spLocks noGrp="1"/>
          </p:cNvSpPr>
          <p:nvPr>
            <p:ph idx="1"/>
          </p:nvPr>
        </p:nvSpPr>
        <p:spPr>
          <a:xfrm>
            <a:off x="377689" y="1598192"/>
            <a:ext cx="3064213" cy="2566035"/>
          </a:xfrm>
        </p:spPr>
        <p:txBody>
          <a:bodyPr>
            <a:noAutofit/>
          </a:bodyPr>
          <a:lstStyle/>
          <a:p>
            <a:pPr marL="0" indent="0">
              <a:buNone/>
            </a:pPr>
            <a:r>
              <a:rPr lang="hi-IN" sz="2800" b="1" dirty="0">
                <a:latin typeface="Times New Roman" panose="02020603050405020304" pitchFamily="18" charset="0"/>
                <a:cs typeface="Times New Roman" panose="02020603050405020304" pitchFamily="18" charset="0"/>
              </a:rPr>
              <a:t>सहायक उपकरण</a:t>
            </a:r>
          </a:p>
          <a:p>
            <a:r>
              <a:rPr lang="hi-IN" sz="2800" dirty="0">
                <a:latin typeface="Times New Roman" panose="02020603050405020304" pitchFamily="18" charset="0"/>
                <a:cs typeface="Times New Roman" panose="02020603050405020304" pitchFamily="18" charset="0"/>
              </a:rPr>
              <a:t>राइटिंग स्लेट्स</a:t>
            </a:r>
          </a:p>
          <a:p>
            <a:r>
              <a:rPr lang="hi-IN" sz="2800" dirty="0">
                <a:latin typeface="Times New Roman" panose="02020603050405020304" pitchFamily="18" charset="0"/>
                <a:cs typeface="Times New Roman" panose="02020603050405020304" pitchFamily="18" charset="0"/>
              </a:rPr>
              <a:t>प्राथमिक उपचार किट</a:t>
            </a:r>
          </a:p>
          <a:p>
            <a:r>
              <a:rPr lang="hi-IN" sz="2800" dirty="0">
                <a:latin typeface="Times New Roman" panose="02020603050405020304" pitchFamily="18" charset="0"/>
                <a:cs typeface="Times New Roman" panose="02020603050405020304" pitchFamily="18" charset="0"/>
              </a:rPr>
              <a:t>पानी के नीचे का कैमरा</a:t>
            </a:r>
          </a:p>
          <a:p>
            <a:pPr marL="0" indent="0">
              <a:buNone/>
            </a:pPr>
            <a:endParaRPr lang="en-US" dirty="0"/>
          </a:p>
          <a:p>
            <a:endParaRPr lang="en-US" dirty="0"/>
          </a:p>
          <a:p>
            <a:endParaRPr lang="en-US" sz="2300" dirty="0"/>
          </a:p>
        </p:txBody>
      </p:sp>
      <p:pic>
        <p:nvPicPr>
          <p:cNvPr id="4098" name="Picture 2" descr="Wrist Writing Dive Slate, Reusable ...">
            <a:extLst>
              <a:ext uri="{FF2B5EF4-FFF2-40B4-BE49-F238E27FC236}">
                <a16:creationId xmlns:a16="http://schemas.microsoft.com/office/drawing/2014/main" xmlns="" id="{3F323366-3B41-BE04-0B23-E1E6EB5D2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816" y="1234244"/>
            <a:ext cx="2143125" cy="15542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uba Diving Emergency ...">
            <a:extLst>
              <a:ext uri="{FF2B5EF4-FFF2-40B4-BE49-F238E27FC236}">
                <a16:creationId xmlns:a16="http://schemas.microsoft.com/office/drawing/2014/main" xmlns="" id="{D4997C0F-6DA3-48B1-0A1F-205D182F5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737" y="1063625"/>
            <a:ext cx="2619375" cy="15798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aterproof Cameras for Best Underwater ...">
            <a:extLst>
              <a:ext uri="{FF2B5EF4-FFF2-40B4-BE49-F238E27FC236}">
                <a16:creationId xmlns:a16="http://schemas.microsoft.com/office/drawing/2014/main" xmlns="" id="{79E63209-1C2C-C8E4-0065-402FD0949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816" y="3154497"/>
            <a:ext cx="485825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sApp Image 2025-07-26 at 15.59.37_2908246e.jpg"/>
          <p:cNvPicPr>
            <a:picLocks noChangeAspect="1"/>
          </p:cNvPicPr>
          <p:nvPr/>
        </p:nvPicPr>
        <p:blipFill>
          <a:blip r:embed="rId5"/>
          <a:srcRect/>
          <a:stretch>
            <a:fillRect/>
          </a:stretch>
        </p:blipFill>
        <p:spPr>
          <a:xfrm>
            <a:off x="10864" y="0"/>
            <a:ext cx="1051509" cy="800934"/>
          </a:xfrm>
          <a:prstGeom prst="rect">
            <a:avLst/>
          </a:prstGeom>
        </p:spPr>
      </p:pic>
      <p:pic>
        <p:nvPicPr>
          <p:cNvPr id="8" name="Picture 7" descr="WhatsApp Image 2025-07-26 at 15.59.37_22796532.jpg"/>
          <p:cNvPicPr>
            <a:picLocks noChangeAspect="1"/>
          </p:cNvPicPr>
          <p:nvPr/>
        </p:nvPicPr>
        <p:blipFill>
          <a:blip r:embed="rId6"/>
          <a:srcRect/>
          <a:stretch>
            <a:fillRect/>
          </a:stretch>
        </p:blipFill>
        <p:spPr>
          <a:xfrm>
            <a:off x="8163452" y="27185"/>
            <a:ext cx="980548" cy="773749"/>
          </a:xfrm>
          <a:prstGeom prst="rect">
            <a:avLst/>
          </a:prstGeom>
        </p:spPr>
      </p:pic>
      <p:sp>
        <p:nvSpPr>
          <p:cNvPr id="6" name="Title 1">
            <a:extLst>
              <a:ext uri="{FF2B5EF4-FFF2-40B4-BE49-F238E27FC236}">
                <a16:creationId xmlns:a16="http://schemas.microsoft.com/office/drawing/2014/main" xmlns="" id="{BCB86ACC-F869-2272-CCC8-4ECDBCD45A90}"/>
              </a:ext>
            </a:extLst>
          </p:cNvPr>
          <p:cNvSpPr>
            <a:spLocks noGrp="1" noChangeArrowheads="1"/>
          </p:cNvSpPr>
          <p:nvPr>
            <p:ph type="title"/>
          </p:nvPr>
        </p:nvSpPr>
        <p:spPr>
          <a:xfrm>
            <a:off x="1062373" y="50208"/>
            <a:ext cx="7101079" cy="669063"/>
          </a:xfrm>
          <a:solidFill>
            <a:srgbClr val="FFC000"/>
          </a:solidFill>
        </p:spPr>
        <p:txBody>
          <a:bodyPr>
            <a:noAutofit/>
          </a:bodyPr>
          <a:lstStyle/>
          <a:p>
            <a:pPr algn="l"/>
            <a:r>
              <a:rPr lang="hi-IN" sz="4400" b="1" dirty="0">
                <a:latin typeface="Times New Roman" panose="02020603050405020304" pitchFamily="18" charset="0"/>
                <a:cs typeface="Times New Roman" panose="02020603050405020304" pitchFamily="18" charset="0"/>
              </a:rPr>
              <a:t>लगातार.</a:t>
            </a:r>
            <a:r>
              <a:rPr lang="en-IN"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6770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E8F0ACD-E68C-19FB-420E-74F4A45117A4}"/>
              </a:ext>
            </a:extLst>
          </p:cNvPr>
          <p:cNvSpPr txBox="1">
            <a:spLocks noChangeArrowheads="1"/>
          </p:cNvSpPr>
          <p:nvPr/>
        </p:nvSpPr>
        <p:spPr>
          <a:xfrm>
            <a:off x="1062373" y="74843"/>
            <a:ext cx="7101079" cy="800934"/>
          </a:xfrm>
          <a:prstGeom prst="rect">
            <a:avLst/>
          </a:prstGeom>
          <a:solidFill>
            <a:srgbClr val="FFC000"/>
          </a:solidFill>
        </p:spPr>
        <p:txBody>
          <a:bodyPr vert="horz" lIns="68580" tIns="34290" rIns="68580" bIns="3429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hi-IN" sz="3600" b="1" dirty="0">
                <a:latin typeface="Times New Roman" panose="02020603050405020304" pitchFamily="18" charset="0"/>
                <a:cs typeface="Times New Roman" panose="02020603050405020304" pitchFamily="18" charset="0"/>
              </a:rPr>
              <a:t>सुरक्षित गोताखोरी परिचालन प्रक्रिया</a:t>
            </a:r>
          </a:p>
        </p:txBody>
      </p:sp>
      <p:sp>
        <p:nvSpPr>
          <p:cNvPr id="2" name="Title 1">
            <a:extLst>
              <a:ext uri="{FF2B5EF4-FFF2-40B4-BE49-F238E27FC236}">
                <a16:creationId xmlns:a16="http://schemas.microsoft.com/office/drawing/2014/main" xmlns="" id="{F2709972-73FD-D3BE-7BEB-336743CCDD27}"/>
              </a:ext>
            </a:extLst>
          </p:cNvPr>
          <p:cNvSpPr>
            <a:spLocks noGrp="1"/>
          </p:cNvSpPr>
          <p:nvPr>
            <p:ph type="title"/>
          </p:nvPr>
        </p:nvSpPr>
        <p:spPr>
          <a:xfrm>
            <a:off x="530171" y="-1309703"/>
            <a:ext cx="8229600" cy="857250"/>
          </a:xfrm>
        </p:spPr>
        <p:txBody>
          <a:bodyPr>
            <a:normAutofit fontScale="90000"/>
          </a:bodyPr>
          <a:lstStyle/>
          <a:p>
            <a:r>
              <a:rPr lang="en-US" sz="2700" dirty="0"/>
              <a:t/>
            </a:r>
            <a:br>
              <a:rPr lang="en-US" sz="2700" dirty="0"/>
            </a:br>
            <a:endParaRPr lang="en-IN" dirty="0"/>
          </a:p>
        </p:txBody>
      </p:sp>
      <p:sp>
        <p:nvSpPr>
          <p:cNvPr id="3" name="Content Placeholder 2">
            <a:extLst>
              <a:ext uri="{FF2B5EF4-FFF2-40B4-BE49-F238E27FC236}">
                <a16:creationId xmlns:a16="http://schemas.microsoft.com/office/drawing/2014/main" xmlns="" id="{566CCDFF-D1FF-AEF2-60DC-DE6318C014F8}"/>
              </a:ext>
            </a:extLst>
          </p:cNvPr>
          <p:cNvSpPr>
            <a:spLocks noGrp="1"/>
          </p:cNvSpPr>
          <p:nvPr>
            <p:ph idx="1"/>
          </p:nvPr>
        </p:nvSpPr>
        <p:spPr>
          <a:xfrm>
            <a:off x="963826" y="1403073"/>
            <a:ext cx="7664633" cy="3003557"/>
          </a:xfrm>
        </p:spPr>
        <p:txBody>
          <a:bodyPr>
            <a:noAutofit/>
          </a:bodyPr>
          <a:lstStyle/>
          <a:p>
            <a:pPr>
              <a:buNone/>
            </a:pPr>
            <a:r>
              <a:rPr lang="hi-IN" sz="2000" b="1" dirty="0">
                <a:latin typeface="Times New Roman" panose="02020603050405020304" pitchFamily="18" charset="0"/>
                <a:cs typeface="Times New Roman" panose="02020603050405020304" pitchFamily="18" charset="0"/>
              </a:rPr>
              <a:t>गोता लगाने की योजना बनाना</a:t>
            </a:r>
            <a:endParaRPr lang="en-US" sz="2000" b="1" dirty="0">
              <a:latin typeface="Times New Roman" panose="02020603050405020304" pitchFamily="18" charset="0"/>
              <a:cs typeface="Times New Roman" panose="02020603050405020304" pitchFamily="18" charset="0"/>
            </a:endParaRPr>
          </a:p>
          <a:p>
            <a:pPr>
              <a:buNone/>
            </a:pPr>
            <a:endParaRPr lang="en-US" sz="2000" b="1" dirty="0">
              <a:latin typeface="Times New Roman" panose="02020603050405020304" pitchFamily="18" charset="0"/>
              <a:cs typeface="Times New Roman" panose="02020603050405020304" pitchFamily="18" charset="0"/>
            </a:endParaRPr>
          </a:p>
          <a:p>
            <a:pPr>
              <a:lnSpc>
                <a:spcPct val="150000"/>
              </a:lnSpc>
            </a:pPr>
            <a:r>
              <a:rPr lang="hi-IN" sz="2000" b="1" dirty="0">
                <a:latin typeface="Times New Roman" panose="02020603050405020304" pitchFamily="18" charset="0"/>
                <a:cs typeface="Times New Roman" panose="02020603050405020304" pitchFamily="18" charset="0"/>
              </a:rPr>
              <a:t>गोता योजना </a:t>
            </a:r>
            <a:r>
              <a:rPr lang="hi-IN" sz="2000" dirty="0">
                <a:latin typeface="Times New Roman" panose="02020603050405020304" pitchFamily="18" charset="0"/>
                <a:cs typeface="Times New Roman" panose="02020603050405020304" pitchFamily="18" charset="0"/>
              </a:rPr>
              <a:t>की समीक्षा करें: गहराई, समय, मार्ग, प्रवेश/निकास बिंदु।
</a:t>
            </a:r>
            <a:r>
              <a:rPr lang="hi-IN" sz="2000" b="1" dirty="0">
                <a:latin typeface="Times New Roman" panose="02020603050405020304" pitchFamily="18" charset="0"/>
                <a:cs typeface="Times New Roman" panose="02020603050405020304" pitchFamily="18" charset="0"/>
              </a:rPr>
              <a:t>अधिकतम गहराई और नीचे बिताया जाने वाला समय </a:t>
            </a:r>
            <a:r>
              <a:rPr lang="hi-IN" sz="2000" dirty="0">
                <a:latin typeface="Times New Roman" panose="02020603050405020304" pitchFamily="18" charset="0"/>
                <a:cs typeface="Times New Roman" panose="02020603050405020304" pitchFamily="18" charset="0"/>
              </a:rPr>
              <a:t>निर्धारित करें।
</a:t>
            </a:r>
            <a:r>
              <a:rPr lang="hi-IN" sz="2000" b="1" dirty="0">
                <a:latin typeface="Times New Roman" panose="02020603050405020304" pitchFamily="18" charset="0"/>
                <a:cs typeface="Times New Roman" panose="02020603050405020304" pitchFamily="18" charset="0"/>
              </a:rPr>
              <a:t>मौसम, ज्वार, धाराओं </a:t>
            </a:r>
            <a:r>
              <a:rPr lang="hi-IN" sz="2000" dirty="0">
                <a:latin typeface="Times New Roman" panose="02020603050405020304" pitchFamily="18" charset="0"/>
                <a:cs typeface="Times New Roman" panose="02020603050405020304" pitchFamily="18" charset="0"/>
              </a:rPr>
              <a:t>और दृश्यता पर विचार करें।
सुनिश्चित करें कि </a:t>
            </a:r>
            <a:r>
              <a:rPr lang="hi-IN" sz="2000" b="1" dirty="0">
                <a:latin typeface="Times New Roman" panose="02020603050405020304" pitchFamily="18" charset="0"/>
                <a:cs typeface="Times New Roman" panose="02020603050405020304" pitchFamily="18" charset="0"/>
              </a:rPr>
              <a:t>आपातकालीन योजनाएँ </a:t>
            </a:r>
            <a:r>
              <a:rPr lang="hi-IN" sz="2000" dirty="0">
                <a:latin typeface="Times New Roman" panose="02020603050405020304" pitchFamily="18" charset="0"/>
                <a:cs typeface="Times New Roman" panose="02020603050405020304" pitchFamily="18" charset="0"/>
              </a:rPr>
              <a:t>मौजूद हैं।</a:t>
            </a:r>
            <a:endParaRPr lang="en-IN" sz="2000" b="1" dirty="0"/>
          </a:p>
        </p:txBody>
      </p:sp>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33243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25FC7EF-2C23-89C1-BB14-B13CE6133ADE}"/>
              </a:ext>
            </a:extLst>
          </p:cNvPr>
          <p:cNvSpPr>
            <a:spLocks noGrp="1"/>
          </p:cNvSpPr>
          <p:nvPr>
            <p:ph idx="1"/>
          </p:nvPr>
        </p:nvSpPr>
        <p:spPr>
          <a:xfrm>
            <a:off x="321962" y="851142"/>
            <a:ext cx="8624330" cy="4242150"/>
          </a:xfrm>
        </p:spPr>
        <p:txBody>
          <a:bodyPr>
            <a:noAutofit/>
          </a:bodyPr>
          <a:lstStyle/>
          <a:p>
            <a:pPr>
              <a:buNone/>
            </a:pPr>
            <a:r>
              <a:rPr lang="hi-IN" sz="2000" b="1" dirty="0">
                <a:latin typeface="Times New Roman" panose="02020603050405020304" pitchFamily="18" charset="0"/>
                <a:cs typeface="Times New Roman" panose="02020603050405020304" pitchFamily="18" charset="0"/>
              </a:rPr>
              <a:t>उपकरण की जाँच</a:t>
            </a:r>
            <a:endParaRPr lang="en-US" sz="2000" b="1" dirty="0">
              <a:latin typeface="Times New Roman" panose="02020603050405020304" pitchFamily="18" charset="0"/>
              <a:cs typeface="Times New Roman" panose="02020603050405020304" pitchFamily="18" charset="0"/>
            </a:endParaRPr>
          </a:p>
          <a:p>
            <a:r>
              <a:rPr lang="hi-IN" sz="2000" b="1" dirty="0">
                <a:latin typeface="Times New Roman" panose="02020603050405020304" pitchFamily="18" charset="0"/>
                <a:cs typeface="Times New Roman" panose="02020603050405020304" pitchFamily="18" charset="0"/>
              </a:rPr>
              <a:t>संपूर्ण उपकरण निरीक्षण करें: </a:t>
            </a:r>
            <a:r>
              <a:rPr lang="hi-IN" sz="2000" dirty="0">
                <a:latin typeface="Times New Roman" panose="02020603050405020304" pitchFamily="18" charset="0"/>
                <a:cs typeface="Times New Roman" panose="02020603050405020304" pitchFamily="18" charset="0"/>
              </a:rPr>
              <a:t>बीसीडी, रेगुलेटर, टैंक प्रेशर, मास्क, फिन, वजन, कंप्यूटर।</a:t>
            </a:r>
            <a:r>
              <a:rPr lang="hi-IN" sz="2000" b="1"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पुष्टि करें कि </a:t>
            </a:r>
            <a:r>
              <a:rPr lang="hi-IN" sz="2000" b="1" dirty="0">
                <a:latin typeface="Times New Roman" panose="02020603050405020304" pitchFamily="18" charset="0"/>
                <a:cs typeface="Times New Roman" panose="02020603050405020304" pitchFamily="18" charset="0"/>
              </a:rPr>
              <a:t>हवा की आपूर्ति </a:t>
            </a:r>
            <a:r>
              <a:rPr lang="hi-IN" sz="2000" dirty="0">
                <a:latin typeface="Times New Roman" panose="02020603050405020304" pitchFamily="18" charset="0"/>
                <a:cs typeface="Times New Roman" panose="02020603050405020304" pitchFamily="18" charset="0"/>
              </a:rPr>
              <a:t>पर्याप्त और कार्यशील है।</a:t>
            </a:r>
            <a:r>
              <a:rPr lang="hi-IN"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BWRAF </a:t>
            </a:r>
            <a:r>
              <a:rPr lang="hi-IN" sz="2000" dirty="0">
                <a:latin typeface="Times New Roman" panose="02020603050405020304" pitchFamily="18" charset="0"/>
                <a:cs typeface="Times New Roman" panose="02020603050405020304" pitchFamily="18" charset="0"/>
              </a:rPr>
              <a:t>प्रणाली का उपयोग करके </a:t>
            </a:r>
            <a:r>
              <a:rPr lang="hi-IN" sz="2000" b="1" dirty="0">
                <a:latin typeface="Times New Roman" panose="02020603050405020304" pitchFamily="18" charset="0"/>
                <a:cs typeface="Times New Roman" panose="02020603050405020304" pitchFamily="18" charset="0"/>
              </a:rPr>
              <a:t>साथी </a:t>
            </a:r>
            <a:r>
              <a:rPr lang="hi-IN" sz="2000" dirty="0">
                <a:latin typeface="Times New Roman" panose="02020603050405020304" pitchFamily="18" charset="0"/>
                <a:cs typeface="Times New Roman" panose="02020603050405020304" pitchFamily="18" charset="0"/>
              </a:rPr>
              <a:t>जांच करें:</a:t>
            </a:r>
            <a:endParaRPr lang="en-US" sz="2000" dirty="0">
              <a:latin typeface="Times New Roman" panose="02020603050405020304" pitchFamily="18" charset="0"/>
              <a:cs typeface="Times New Roman" panose="02020603050405020304" pitchFamily="18" charset="0"/>
            </a:endParaRPr>
          </a:p>
          <a:p>
            <a:pPr marL="300038" lvl="1" indent="0">
              <a:buNone/>
            </a:pPr>
            <a:r>
              <a:rPr lang="en-US" sz="2000" b="1" dirty="0">
                <a:latin typeface="Times New Roman" panose="02020603050405020304" pitchFamily="18" charset="0"/>
                <a:cs typeface="Times New Roman" panose="02020603050405020304" pitchFamily="18" charset="0"/>
              </a:rPr>
              <a:t> 1. B</a:t>
            </a:r>
            <a:r>
              <a:rPr lang="en-US" sz="2000" dirty="0">
                <a:latin typeface="Times New Roman" panose="02020603050405020304" pitchFamily="18" charset="0"/>
                <a:cs typeface="Times New Roman" panose="02020603050405020304" pitchFamily="18" charset="0"/>
              </a:rPr>
              <a:t> – </a:t>
            </a:r>
            <a:r>
              <a:rPr lang="hi-IN" sz="2000" dirty="0">
                <a:latin typeface="Times New Roman" panose="02020603050405020304" pitchFamily="18" charset="0"/>
                <a:cs typeface="Times New Roman" panose="02020603050405020304" pitchFamily="18" charset="0"/>
              </a:rPr>
              <a:t>बीसीडी(</a:t>
            </a:r>
            <a:r>
              <a:rPr lang="en-US" sz="2000" dirty="0">
                <a:latin typeface="Times New Roman" panose="02020603050405020304" pitchFamily="18" charset="0"/>
                <a:cs typeface="Times New Roman" panose="02020603050405020304" pitchFamily="18" charset="0"/>
              </a:rPr>
              <a:t>BCD</a:t>
            </a:r>
            <a:r>
              <a:rPr lang="hi-I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lvl="1" indent="0">
              <a:buNone/>
            </a:pPr>
            <a:r>
              <a:rPr lang="en-US" sz="2000" b="1" dirty="0">
                <a:latin typeface="Times New Roman" panose="02020603050405020304" pitchFamily="18" charset="0"/>
                <a:cs typeface="Times New Roman" panose="02020603050405020304" pitchFamily="18" charset="0"/>
              </a:rPr>
              <a:t>2. W</a:t>
            </a:r>
            <a:r>
              <a:rPr lang="en-US" sz="2000" dirty="0">
                <a:latin typeface="Times New Roman" panose="02020603050405020304" pitchFamily="18" charset="0"/>
                <a:cs typeface="Times New Roman" panose="02020603050405020304" pitchFamily="18" charset="0"/>
              </a:rPr>
              <a:t> – </a:t>
            </a:r>
            <a:r>
              <a:rPr lang="hi-IN" sz="2000" dirty="0">
                <a:latin typeface="Times New Roman" panose="02020603050405020304" pitchFamily="18" charset="0"/>
                <a:cs typeface="Times New Roman" panose="02020603050405020304" pitchFamily="18" charset="0"/>
              </a:rPr>
              <a:t>वजन</a:t>
            </a:r>
            <a:endParaRPr lang="en-US" sz="2000" dirty="0">
              <a:latin typeface="Times New Roman" panose="02020603050405020304" pitchFamily="18" charset="0"/>
              <a:cs typeface="Times New Roman" panose="02020603050405020304" pitchFamily="18" charset="0"/>
            </a:endParaRPr>
          </a:p>
          <a:p>
            <a:pPr marL="342900" lvl="1" indent="0">
              <a:buNone/>
            </a:pPr>
            <a:r>
              <a:rPr lang="en-US" sz="2000" b="1" dirty="0">
                <a:latin typeface="Times New Roman" panose="02020603050405020304" pitchFamily="18" charset="0"/>
                <a:cs typeface="Times New Roman" panose="02020603050405020304" pitchFamily="18" charset="0"/>
              </a:rPr>
              <a:t>3. R</a:t>
            </a:r>
            <a:r>
              <a:rPr lang="en-US" sz="2000" dirty="0">
                <a:latin typeface="Times New Roman" panose="02020603050405020304" pitchFamily="18" charset="0"/>
                <a:cs typeface="Times New Roman" panose="02020603050405020304" pitchFamily="18" charset="0"/>
              </a:rPr>
              <a:t> – </a:t>
            </a:r>
            <a:r>
              <a:rPr lang="hi-IN" sz="2000" dirty="0">
                <a:latin typeface="Times New Roman" panose="02020603050405020304" pitchFamily="18" charset="0"/>
                <a:cs typeface="Times New Roman" panose="02020603050405020304" pitchFamily="18" charset="0"/>
              </a:rPr>
              <a:t>रिलीज़(</a:t>
            </a:r>
            <a:r>
              <a:rPr lang="en-US" sz="2000" dirty="0">
                <a:latin typeface="Times New Roman" panose="02020603050405020304" pitchFamily="18" charset="0"/>
                <a:cs typeface="Times New Roman" panose="02020603050405020304" pitchFamily="18" charset="0"/>
              </a:rPr>
              <a:t>Releases</a:t>
            </a:r>
            <a:r>
              <a:rPr lang="hi-I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342900" lvl="1" indent="0">
              <a:buNone/>
            </a:pPr>
            <a:r>
              <a:rPr lang="en-US" sz="2000" b="1" dirty="0">
                <a:latin typeface="Times New Roman" panose="02020603050405020304" pitchFamily="18" charset="0"/>
                <a:cs typeface="Times New Roman" panose="02020603050405020304" pitchFamily="18" charset="0"/>
              </a:rPr>
              <a:t>4. A</a:t>
            </a:r>
            <a:r>
              <a:rPr lang="en-US" sz="2000" dirty="0">
                <a:latin typeface="Times New Roman" panose="02020603050405020304" pitchFamily="18" charset="0"/>
                <a:cs typeface="Times New Roman" panose="02020603050405020304" pitchFamily="18" charset="0"/>
              </a:rPr>
              <a:t> – </a:t>
            </a:r>
            <a:r>
              <a:rPr lang="hi-IN" sz="2000" dirty="0">
                <a:latin typeface="Times New Roman" panose="02020603050405020304" pitchFamily="18" charset="0"/>
                <a:cs typeface="Times New Roman" panose="02020603050405020304" pitchFamily="18" charset="0"/>
              </a:rPr>
              <a:t>वायु</a:t>
            </a:r>
            <a:endParaRPr lang="en-US" sz="2000" dirty="0">
              <a:latin typeface="Times New Roman" panose="02020603050405020304" pitchFamily="18" charset="0"/>
              <a:cs typeface="Times New Roman" panose="02020603050405020304" pitchFamily="18" charset="0"/>
            </a:endParaRPr>
          </a:p>
          <a:p>
            <a:pPr marL="342900" lvl="1" indent="0">
              <a:buNone/>
            </a:pPr>
            <a:r>
              <a:rPr lang="en-US" sz="2000" b="1" dirty="0">
                <a:latin typeface="Times New Roman" panose="02020603050405020304" pitchFamily="18" charset="0"/>
                <a:cs typeface="Times New Roman" panose="02020603050405020304" pitchFamily="18" charset="0"/>
              </a:rPr>
              <a:t>5. F</a:t>
            </a:r>
            <a:r>
              <a:rPr lang="en-US" sz="2000" dirty="0">
                <a:latin typeface="Times New Roman" panose="02020603050405020304" pitchFamily="18" charset="0"/>
                <a:cs typeface="Times New Roman" panose="02020603050405020304" pitchFamily="18" charset="0"/>
              </a:rPr>
              <a:t> – </a:t>
            </a:r>
            <a:r>
              <a:rPr lang="hi-IN" sz="2000" dirty="0">
                <a:latin typeface="Times New Roman" panose="02020603050405020304" pitchFamily="18" charset="0"/>
                <a:cs typeface="Times New Roman" panose="02020603050405020304" pitchFamily="18" charset="0"/>
              </a:rPr>
              <a:t>अंतिम जांच</a:t>
            </a: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 </a:t>
            </a:r>
            <a:r>
              <a:rPr lang="hi-IN" sz="2000" b="1" dirty="0">
                <a:latin typeface="Times New Roman" panose="02020603050405020304" pitchFamily="18" charset="0"/>
                <a:cs typeface="Times New Roman" panose="02020603050405020304" pitchFamily="18" charset="0"/>
              </a:rPr>
              <a:t>स्वास्थ्य और तंदुरुस्ती:– </a:t>
            </a:r>
            <a:r>
              <a:rPr lang="hi-IN" sz="2000" dirty="0">
                <a:latin typeface="Times New Roman" panose="02020603050405020304" pitchFamily="18" charset="0"/>
                <a:cs typeface="Times New Roman" panose="02020603050405020304" pitchFamily="18" charset="0"/>
              </a:rPr>
              <a:t>सुनिश्चित करें कि गोताखोर चिकित्सकीय रूप से स्वीकृत और फिट हों।</a:t>
            </a:r>
          </a:p>
          <a:p>
            <a:endParaRPr lang="en-IN" sz="400" dirty="0"/>
          </a:p>
        </p:txBody>
      </p:sp>
      <p:pic>
        <p:nvPicPr>
          <p:cNvPr id="5" name="Picture 4"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
        <p:nvSpPr>
          <p:cNvPr id="8" name="Title 1">
            <a:extLst>
              <a:ext uri="{FF2B5EF4-FFF2-40B4-BE49-F238E27FC236}">
                <a16:creationId xmlns:a16="http://schemas.microsoft.com/office/drawing/2014/main" xmlns="" id="{0D54EC12-C989-47E2-E2BB-B9916899F3E0}"/>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564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0E9499-2B9E-C2AC-1883-27E9A796F59B}"/>
              </a:ext>
            </a:extLst>
          </p:cNvPr>
          <p:cNvSpPr>
            <a:spLocks noGrp="1"/>
          </p:cNvSpPr>
          <p:nvPr>
            <p:ph idx="1"/>
          </p:nvPr>
        </p:nvSpPr>
        <p:spPr>
          <a:xfrm>
            <a:off x="252919" y="851142"/>
            <a:ext cx="8482519" cy="4242150"/>
          </a:xfrm>
        </p:spPr>
        <p:txBody>
          <a:bodyPr>
            <a:noAutofit/>
          </a:bodyPr>
          <a:lstStyle/>
          <a:p>
            <a:pPr marL="0" indent="0">
              <a:buNone/>
            </a:pPr>
            <a:r>
              <a:rPr lang="hi-IN" sz="1800" b="1" dirty="0">
                <a:latin typeface="Times New Roman" panose="02020603050405020304" pitchFamily="18" charset="0"/>
                <a:cs typeface="Times New Roman" panose="02020603050405020304" pitchFamily="18" charset="0"/>
              </a:rPr>
              <a:t>गोताखोरी के दौरान</a:t>
            </a:r>
          </a:p>
          <a:p>
            <a:pPr marL="457200" indent="-457200">
              <a:buAutoNum type="alphaUcPeriod"/>
            </a:pPr>
            <a:r>
              <a:rPr lang="hi-IN" sz="1800" b="1" dirty="0">
                <a:latin typeface="Times New Roman" panose="02020603050405020304" pitchFamily="18" charset="0"/>
                <a:cs typeface="Times New Roman" panose="02020603050405020304" pitchFamily="18" charset="0"/>
              </a:rPr>
              <a:t>गोताखोरी योजना का पालन करें</a:t>
            </a:r>
          </a:p>
          <a:p>
            <a:r>
              <a:rPr lang="hi-IN" sz="1800" dirty="0">
                <a:latin typeface="Times New Roman" panose="02020603050405020304" pitchFamily="18" charset="0"/>
                <a:cs typeface="Times New Roman" panose="02020603050405020304" pitchFamily="18" charset="0"/>
              </a:rPr>
              <a:t>निर्धारित समय/गहराई सीमा का पालन करें।</a:t>
            </a:r>
          </a:p>
          <a:p>
            <a:r>
              <a:rPr lang="hi-IN" sz="1800" dirty="0">
                <a:latin typeface="Times New Roman" panose="02020603050405020304" pitchFamily="18" charset="0"/>
                <a:cs typeface="Times New Roman" panose="02020603050405020304" pitchFamily="18" charset="0"/>
              </a:rPr>
              <a:t>हवा की आपूर्ति और डाइव कंप्यूटर की नियमित निगरानी करें।</a:t>
            </a:r>
          </a:p>
          <a:p>
            <a:endParaRPr lang="hi-IN"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B. </a:t>
            </a:r>
            <a:r>
              <a:rPr lang="hi-IN" sz="1800" b="1" dirty="0">
                <a:latin typeface="Times New Roman" panose="02020603050405020304" pitchFamily="18" charset="0"/>
                <a:cs typeface="Times New Roman" panose="02020603050405020304" pitchFamily="18" charset="0"/>
              </a:rPr>
              <a:t>बडी सिस्टम बनाए रखें</a:t>
            </a:r>
          </a:p>
          <a:p>
            <a:r>
              <a:rPr lang="hi-IN" sz="1800" dirty="0">
                <a:latin typeface="Times New Roman" panose="02020603050405020304" pitchFamily="18" charset="0"/>
                <a:cs typeface="Times New Roman" panose="02020603050405020304" pitchFamily="18" charset="0"/>
              </a:rPr>
              <a:t>अपने साथी की पहुंच के भीतर रहें।
संचार के लिए उचित हाथ संकेतों का उपयोग करें।</a:t>
            </a:r>
          </a:p>
          <a:p>
            <a:pPr marL="0" indent="0">
              <a:buNone/>
            </a:pPr>
            <a:r>
              <a:rPr lang="hi-IN"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 </a:t>
            </a:r>
            <a:r>
              <a:rPr lang="hi-IN" sz="1800" b="1" dirty="0">
                <a:latin typeface="Times New Roman" panose="02020603050405020304" pitchFamily="18" charset="0"/>
                <a:cs typeface="Times New Roman" panose="02020603050405020304" pitchFamily="18" charset="0"/>
              </a:rPr>
              <a:t>जल्दी और अक्सर बराबर करें</a:t>
            </a:r>
          </a:p>
          <a:p>
            <a:r>
              <a:rPr lang="hi-IN" sz="1800" dirty="0">
                <a:latin typeface="Times New Roman" panose="02020603050405020304" pitchFamily="18" charset="0"/>
                <a:cs typeface="Times New Roman" panose="02020603050405020304" pitchFamily="18" charset="0"/>
              </a:rPr>
              <a:t>नीचे जाने के दौरान नियमित रूप से कानों और मास्क को बराबर करके बैरोट्रामा को रोकें।</a:t>
            </a:r>
            <a:endParaRPr lang="en-IN" sz="1800" dirty="0"/>
          </a:p>
        </p:txBody>
      </p:sp>
      <p:pic>
        <p:nvPicPr>
          <p:cNvPr id="5" name="Picture 4"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
        <p:nvSpPr>
          <p:cNvPr id="8" name="Title 1">
            <a:extLst>
              <a:ext uri="{FF2B5EF4-FFF2-40B4-BE49-F238E27FC236}">
                <a16:creationId xmlns:a16="http://schemas.microsoft.com/office/drawing/2014/main" xmlns="" id="{9EC28607-0E4E-E252-CAC7-813F13CFFC5B}"/>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4800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0D5F15-F8C5-DBD3-1E68-5753D26FDCF6}"/>
              </a:ext>
            </a:extLst>
          </p:cNvPr>
          <p:cNvSpPr>
            <a:spLocks noGrp="1"/>
          </p:cNvSpPr>
          <p:nvPr>
            <p:ph idx="1"/>
          </p:nvPr>
        </p:nvSpPr>
        <p:spPr>
          <a:xfrm>
            <a:off x="297873" y="1197006"/>
            <a:ext cx="5785173" cy="3743484"/>
          </a:xfrm>
        </p:spPr>
        <p:txBody>
          <a:bodyPr>
            <a:noAutofit/>
          </a:bodyPr>
          <a:lstStyle/>
          <a:p>
            <a:pPr algn="just"/>
            <a:r>
              <a:rPr lang="hi-IN" sz="2000" dirty="0">
                <a:latin typeface="Times New Roman" panose="02020603050405020304" pitchFamily="18" charset="0"/>
                <a:cs typeface="Times New Roman" panose="02020603050405020304" pitchFamily="18" charset="0"/>
              </a:rPr>
              <a:t>गोताखोरी आपातस्थिति उन कई संभावित जीवन - धमकी देने वाली परिस्थितियों की एक श्रृंखला को संदर्भित करती हैं जो पानी के नीचे गतिविधियों जैसे स्कूबा डाइविंग, फ्री डाइविंग, या वाणिज्यिक डाइविंग के दौरान हो सकती हैं।</a:t>
            </a:r>
            <a:r>
              <a:rPr lang="en-US" sz="2000" dirty="0">
                <a:latin typeface="Times New Roman" panose="02020603050405020304" pitchFamily="18" charset="0"/>
                <a:cs typeface="Times New Roman" panose="02020603050405020304" pitchFamily="18" charset="0"/>
              </a:rPr>
              <a:t> </a:t>
            </a:r>
            <a:endParaRPr lang="hi-IN" sz="2000" dirty="0">
              <a:latin typeface="Times New Roman" panose="02020603050405020304" pitchFamily="18" charset="0"/>
              <a:cs typeface="Times New Roman" panose="02020603050405020304" pitchFamily="18" charset="0"/>
            </a:endParaRPr>
          </a:p>
          <a:p>
            <a:pPr algn="just"/>
            <a:endParaRPr lang="hi-IN" sz="2000"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ये आपात स्थितियाँ दबाव में बदलाव के प्रति शारीरिक प्रतिक्रियाओं, उपकरण की विफलता, पर्यावरणीय खतरों, या गोताखोर की त्रुटियों के कारण हो सकती हैं।</a:t>
            </a:r>
          </a:p>
        </p:txBody>
      </p:sp>
      <p:pic>
        <p:nvPicPr>
          <p:cNvPr id="5" name="Picture 4">
            <a:extLst>
              <a:ext uri="{FF2B5EF4-FFF2-40B4-BE49-F238E27FC236}">
                <a16:creationId xmlns:a16="http://schemas.microsoft.com/office/drawing/2014/main" xmlns="" id="{C17A9D5D-AF2A-7D98-277D-3A3A8DA68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213" y="1197006"/>
            <a:ext cx="2561913" cy="3298794"/>
          </a:xfrm>
          <a:prstGeom prst="rect">
            <a:avLst/>
          </a:prstGeom>
        </p:spPr>
      </p:pic>
      <p:sp>
        <p:nvSpPr>
          <p:cNvPr id="4" name="Title 1">
            <a:extLst>
              <a:ext uri="{FF2B5EF4-FFF2-40B4-BE49-F238E27FC236}">
                <a16:creationId xmlns:a16="http://schemas.microsoft.com/office/drawing/2014/main" xmlns="" id="{A0B41206-61EB-02B9-5EA8-44FC482E3A0F}"/>
              </a:ext>
            </a:extLst>
          </p:cNvPr>
          <p:cNvSpPr>
            <a:spLocks noGrp="1" noChangeArrowheads="1"/>
          </p:cNvSpPr>
          <p:nvPr>
            <p:ph type="title"/>
          </p:nvPr>
        </p:nvSpPr>
        <p:spPr>
          <a:xfrm>
            <a:off x="1062373" y="11526"/>
            <a:ext cx="7101080" cy="816113"/>
          </a:xfrm>
          <a:solidFill>
            <a:srgbClr val="FFC000"/>
          </a:solidFill>
        </p:spPr>
        <p:txBody>
          <a:bodyPr>
            <a:noAutofit/>
          </a:bodyPr>
          <a:lstStyle/>
          <a:p>
            <a:r>
              <a:rPr lang="hi-IN" sz="3200" b="1" dirty="0">
                <a:latin typeface="Times New Roman" panose="02020603050405020304" pitchFamily="18" charset="0"/>
                <a:cs typeface="Times New Roman" panose="02020603050405020304" pitchFamily="18" charset="0"/>
              </a:rPr>
              <a:t>गोताखोरी आपातस्थिति का परिचय</a:t>
            </a:r>
          </a:p>
        </p:txBody>
      </p:sp>
      <p:pic>
        <p:nvPicPr>
          <p:cNvPr id="6" name="Picture 5" descr="WhatsApp Image 2025-07-26 at 15.59.37_2908246e.jpg"/>
          <p:cNvPicPr>
            <a:picLocks noChangeAspect="1"/>
          </p:cNvPicPr>
          <p:nvPr/>
        </p:nvPicPr>
        <p:blipFill>
          <a:blip r:embed="rId3"/>
          <a:srcRect/>
          <a:stretch>
            <a:fillRect/>
          </a:stretch>
        </p:blipFill>
        <p:spPr>
          <a:xfrm>
            <a:off x="10864" y="-1"/>
            <a:ext cx="1051509" cy="827639"/>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811981"/>
          </a:xfrm>
          <a:prstGeom prst="rect">
            <a:avLst/>
          </a:prstGeom>
        </p:spPr>
      </p:pic>
    </p:spTree>
    <p:extLst>
      <p:ext uri="{BB962C8B-B14F-4D97-AF65-F5344CB8AC3E}">
        <p14:creationId xmlns:p14="http://schemas.microsoft.com/office/powerpoint/2010/main" val="76662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FAD79A9-F366-C08F-6B04-C8B625028240}"/>
              </a:ext>
            </a:extLst>
          </p:cNvPr>
          <p:cNvSpPr>
            <a:spLocks noGrp="1"/>
          </p:cNvSpPr>
          <p:nvPr>
            <p:ph idx="1"/>
          </p:nvPr>
        </p:nvSpPr>
        <p:spPr>
          <a:xfrm>
            <a:off x="416975" y="1174077"/>
            <a:ext cx="8560341" cy="3768625"/>
          </a:xfrm>
        </p:spPr>
        <p:txBody>
          <a:bodyPr>
            <a:noAutofit/>
          </a:bodyPr>
          <a:lstStyle/>
          <a:p>
            <a:pPr algn="just">
              <a:buNone/>
            </a:pPr>
            <a:r>
              <a:rPr lang="en-US" sz="2000" b="1" dirty="0">
                <a:latin typeface="Times New Roman" panose="02020603050405020304" pitchFamily="18" charset="0"/>
                <a:cs typeface="Times New Roman" panose="02020603050405020304" pitchFamily="18" charset="0"/>
              </a:rPr>
              <a:t>D. </a:t>
            </a:r>
            <a:r>
              <a:rPr lang="hi-IN" sz="2000" b="1" dirty="0">
                <a:latin typeface="Times New Roman" panose="02020603050405020304" pitchFamily="18" charset="0"/>
                <a:cs typeface="Times New Roman" panose="02020603050405020304" pitchFamily="18" charset="0"/>
              </a:rPr>
              <a:t>उछाल नियंत्रण</a:t>
            </a:r>
          </a:p>
          <a:p>
            <a:pPr algn="just"/>
            <a:r>
              <a:rPr lang="hi-IN" sz="2000" dirty="0">
                <a:latin typeface="Times New Roman" panose="02020603050405020304" pitchFamily="18" charset="0"/>
                <a:cs typeface="Times New Roman" panose="02020603050405020304" pitchFamily="18" charset="0"/>
              </a:rPr>
              <a:t>तटस्थ उछाल बनाए रखने के लिए </a:t>
            </a:r>
            <a:r>
              <a:rPr lang="en-US" sz="2000" dirty="0">
                <a:latin typeface="Times New Roman" panose="02020603050405020304" pitchFamily="18" charset="0"/>
                <a:cs typeface="Times New Roman" panose="02020603050405020304" pitchFamily="18" charset="0"/>
              </a:rPr>
              <a:t>BCD </a:t>
            </a:r>
            <a:r>
              <a:rPr lang="hi-IN" sz="2000" dirty="0">
                <a:latin typeface="Times New Roman" panose="02020603050405020304" pitchFamily="18" charset="0"/>
                <a:cs typeface="Times New Roman" panose="02020603050405020304" pitchFamily="18" charset="0"/>
              </a:rPr>
              <a:t>और श्वास तकनीकों का उपयोग करें।</a:t>
            </a:r>
          </a:p>
          <a:p>
            <a:pPr algn="just"/>
            <a:r>
              <a:rPr lang="hi-IN" sz="2000" dirty="0">
                <a:latin typeface="Times New Roman" panose="02020603050405020304" pitchFamily="18" charset="0"/>
                <a:cs typeface="Times New Roman" panose="02020603050405020304" pitchFamily="18" charset="0"/>
              </a:rPr>
              <a:t>तेज़ी से ऊपर या नीचे जाने से बचें।</a:t>
            </a:r>
          </a:p>
          <a:p>
            <a:pPr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gn="just">
              <a:buNone/>
            </a:pPr>
            <a:r>
              <a:rPr lang="en-US" sz="2000" b="1" dirty="0">
                <a:latin typeface="Times New Roman" panose="02020603050405020304" pitchFamily="18" charset="0"/>
                <a:cs typeface="Times New Roman" panose="02020603050405020304" pitchFamily="18" charset="0"/>
              </a:rPr>
              <a:t>E. </a:t>
            </a:r>
            <a:r>
              <a:rPr lang="hi-IN" sz="2000" b="1" dirty="0">
                <a:latin typeface="Times New Roman" panose="02020603050405020304" pitchFamily="18" charset="0"/>
                <a:cs typeface="Times New Roman" panose="02020603050405020304" pitchFamily="18" charset="0"/>
              </a:rPr>
              <a:t>सुरक्षित रूप से ऊपर आएँ</a:t>
            </a:r>
          </a:p>
          <a:p>
            <a:pPr algn="just"/>
            <a:r>
              <a:rPr lang="hi-IN" sz="2000" dirty="0">
                <a:latin typeface="Times New Roman" panose="02020603050405020304" pitchFamily="18" charset="0"/>
                <a:cs typeface="Times New Roman" panose="02020603050405020304" pitchFamily="18" charset="0"/>
              </a:rPr>
              <a:t>धीरे-धीरे ऊपर आएँ(9–10 मी./मिनट या 30 फीट/मिनट से अधिक तेज़ नहीं)।</a:t>
            </a:r>
          </a:p>
          <a:p>
            <a:pPr algn="just"/>
            <a:r>
              <a:rPr lang="hi-IN" sz="2000" dirty="0">
                <a:latin typeface="Times New Roman" panose="02020603050405020304" pitchFamily="18" charset="0"/>
                <a:cs typeface="Times New Roman" panose="02020603050405020304" pitchFamily="18" charset="0"/>
              </a:rPr>
              <a:t>5 मीटर (15 फीट) की गहराई पर 3–5 मिनट का सुरक्षा विराम करें।</a:t>
            </a:r>
          </a:p>
          <a:p>
            <a:pPr marL="0" indent="0">
              <a:buNone/>
            </a:pPr>
            <a:endParaRPr lang="en-IN" sz="1800" dirty="0"/>
          </a:p>
        </p:txBody>
      </p:sp>
      <p:pic>
        <p:nvPicPr>
          <p:cNvPr id="5" name="Picture 4"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
        <p:nvSpPr>
          <p:cNvPr id="8" name="Title 1">
            <a:extLst>
              <a:ext uri="{FF2B5EF4-FFF2-40B4-BE49-F238E27FC236}">
                <a16:creationId xmlns:a16="http://schemas.microsoft.com/office/drawing/2014/main" xmlns="" id="{29F61D8C-370D-A6D0-DD90-438751F2509C}"/>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5446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547298E-F3D6-D0E7-65CE-6E0E6B68C69F}"/>
              </a:ext>
            </a:extLst>
          </p:cNvPr>
          <p:cNvSpPr>
            <a:spLocks noGrp="1"/>
          </p:cNvSpPr>
          <p:nvPr>
            <p:ph idx="1"/>
          </p:nvPr>
        </p:nvSpPr>
        <p:spPr>
          <a:xfrm>
            <a:off x="422633" y="851142"/>
            <a:ext cx="8380557" cy="4242149"/>
          </a:xfrm>
        </p:spPr>
        <p:txBody>
          <a:bodyPr>
            <a:noAutofit/>
          </a:bodyPr>
          <a:lstStyle/>
          <a:p>
            <a:pPr algn="just">
              <a:buNone/>
            </a:pPr>
            <a:r>
              <a:rPr lang="hi-IN" sz="1800" b="1" dirty="0">
                <a:latin typeface="Times New Roman" panose="02020603050405020304" pitchFamily="18" charset="0"/>
                <a:cs typeface="Times New Roman" panose="02020603050405020304" pitchFamily="18" charset="0"/>
              </a:rPr>
              <a:t>गोताखोरी के बाद की प्रक्रियाएँ</a:t>
            </a:r>
          </a:p>
          <a:p>
            <a:pPr marL="0" indent="0" algn="just">
              <a:buNone/>
            </a:pPr>
            <a:r>
              <a:rPr lang="hi-IN" sz="1800" b="1" dirty="0">
                <a:latin typeface="Times New Roman" panose="02020603050405020304" pitchFamily="18" charset="0"/>
                <a:cs typeface="Times New Roman" panose="02020603050405020304" pitchFamily="18" charset="0"/>
              </a:rPr>
              <a:t>अ</a:t>
            </a:r>
            <a:r>
              <a:rPr lang="en-US" sz="1800" b="1" dirty="0">
                <a:latin typeface="Times New Roman" panose="02020603050405020304" pitchFamily="18" charset="0"/>
                <a:cs typeface="Times New Roman" panose="02020603050405020304" pitchFamily="18" charset="0"/>
              </a:rPr>
              <a:t>. </a:t>
            </a:r>
            <a:r>
              <a:rPr lang="hi-IN" sz="1800" b="1" dirty="0">
                <a:latin typeface="Times New Roman" panose="02020603050405020304" pitchFamily="18" charset="0"/>
                <a:cs typeface="Times New Roman" panose="02020603050405020304" pitchFamily="18" charset="0"/>
              </a:rPr>
              <a:t>सतह प्रोटोकॉल</a:t>
            </a:r>
            <a:endParaRPr lang="hi-IN" sz="1800" dirty="0">
              <a:latin typeface="Times New Roman" panose="02020603050405020304" pitchFamily="18" charset="0"/>
              <a:cs typeface="Times New Roman" panose="02020603050405020304" pitchFamily="18" charset="0"/>
            </a:endParaRPr>
          </a:p>
          <a:p>
            <a:pPr algn="just"/>
            <a:r>
              <a:rPr lang="hi-IN" sz="1800" dirty="0">
                <a:latin typeface="Times New Roman" panose="02020603050405020304" pitchFamily="18" charset="0"/>
                <a:cs typeface="Times New Roman" panose="02020603050405020304" pitchFamily="18" charset="0"/>
              </a:rPr>
              <a:t>सतह के समर्थन या नाव चालक दल को "ओके" का संकेत दें।
उपकरण को सुरक्षित रूप से हटाएँ और किसी भी कष्ट के संकेत की निगरानी करें।</a:t>
            </a:r>
          </a:p>
          <a:p>
            <a:pPr algn="just">
              <a:buNone/>
            </a:pPr>
            <a:r>
              <a:rPr lang="hi-IN" sz="1800" b="1" dirty="0">
                <a:latin typeface="Times New Roman" panose="02020603050405020304" pitchFamily="18" charset="0"/>
                <a:cs typeface="Times New Roman" panose="02020603050405020304" pitchFamily="18" charset="0"/>
              </a:rPr>
              <a:t>ब</a:t>
            </a:r>
            <a:r>
              <a:rPr lang="en-US" sz="1800" b="1" dirty="0">
                <a:latin typeface="Times New Roman" panose="02020603050405020304" pitchFamily="18" charset="0"/>
                <a:cs typeface="Times New Roman" panose="02020603050405020304" pitchFamily="18" charset="0"/>
              </a:rPr>
              <a:t>. </a:t>
            </a:r>
            <a:r>
              <a:rPr lang="hi-IN" sz="1800" b="1" dirty="0">
                <a:latin typeface="Times New Roman" panose="02020603050405020304" pitchFamily="18" charset="0"/>
                <a:cs typeface="Times New Roman" panose="02020603050405020304" pitchFamily="18" charset="0"/>
              </a:rPr>
              <a:t>डीब्रिफ और रिकॉर्ड</a:t>
            </a:r>
          </a:p>
          <a:p>
            <a:pPr algn="just"/>
            <a:r>
              <a:rPr lang="hi-IN" sz="1800" dirty="0">
                <a:latin typeface="Times New Roman" panose="02020603050405020304" pitchFamily="18" charset="0"/>
                <a:cs typeface="Times New Roman" panose="02020603050405020304" pitchFamily="18" charset="0"/>
              </a:rPr>
              <a:t>गोताखोरी का विवरण दर्ज करें: गहराई, समय, गैस का उपयोग, कोई समस्याएँ।</a:t>
            </a:r>
          </a:p>
          <a:p>
            <a:pPr algn="just"/>
            <a:r>
              <a:rPr lang="hi-IN" sz="1800" dirty="0">
                <a:latin typeface="Times New Roman" panose="02020603050405020304" pitchFamily="18" charset="0"/>
                <a:cs typeface="Times New Roman" panose="02020603050405020304" pitchFamily="18" charset="0"/>
              </a:rPr>
              <a:t>क्या अच्छा रहा उस पर चर्चा करें और सुधार के क्षेत्रों की पहचान करें।</a:t>
            </a:r>
            <a:endParaRPr lang="en-US" sz="1800" dirty="0">
              <a:latin typeface="Times New Roman" panose="02020603050405020304" pitchFamily="18" charset="0"/>
              <a:cs typeface="Times New Roman" panose="02020603050405020304" pitchFamily="18" charset="0"/>
            </a:endParaRPr>
          </a:p>
          <a:p>
            <a:pPr algn="just">
              <a:buNone/>
            </a:pPr>
            <a:r>
              <a:rPr lang="hi-IN" sz="1800" b="1" dirty="0">
                <a:latin typeface="Times New Roman" panose="02020603050405020304" pitchFamily="18" charset="0"/>
                <a:cs typeface="Times New Roman" panose="02020603050405020304" pitchFamily="18" charset="0"/>
              </a:rPr>
              <a:t>स</a:t>
            </a:r>
            <a:r>
              <a:rPr lang="en-US" sz="1800" b="1" dirty="0">
                <a:latin typeface="Times New Roman" panose="02020603050405020304" pitchFamily="18" charset="0"/>
                <a:cs typeface="Times New Roman" panose="02020603050405020304" pitchFamily="18" charset="0"/>
              </a:rPr>
              <a:t>. </a:t>
            </a:r>
            <a:r>
              <a:rPr lang="hi-IN" sz="1800" b="1" dirty="0">
                <a:latin typeface="Times New Roman" panose="02020603050405020304" pitchFamily="18" charset="0"/>
                <a:cs typeface="Times New Roman" panose="02020603050405020304" pitchFamily="18" charset="0"/>
              </a:rPr>
              <a:t>लक्षणों की निगरानी करें</a:t>
            </a:r>
          </a:p>
          <a:p>
            <a:pPr algn="just"/>
            <a:r>
              <a:rPr kumimoji="0" lang="hi-IN"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डिकंप्रेशन बीमारी, थकान या हाइपोथर्मिया के लक्षणों पर नज़र रखें।
यदि लक्षण दिखाई देते हैं, तो ऑक्सीजन दें और तुरंत चिकित्सा सहायता लें।</a:t>
            </a:r>
            <a:endParaRPr lang="en-IN" sz="1800" dirty="0"/>
          </a:p>
        </p:txBody>
      </p:sp>
      <p:pic>
        <p:nvPicPr>
          <p:cNvPr id="5" name="Picture 4"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
        <p:nvSpPr>
          <p:cNvPr id="8" name="Title 1">
            <a:extLst>
              <a:ext uri="{FF2B5EF4-FFF2-40B4-BE49-F238E27FC236}">
                <a16:creationId xmlns:a16="http://schemas.microsoft.com/office/drawing/2014/main" xmlns="" id="{38752263-2002-7788-D863-DAEB6C185330}"/>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8665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13242FD-A83A-8793-7A9F-36A8119715E4}"/>
              </a:ext>
            </a:extLst>
          </p:cNvPr>
          <p:cNvSpPr>
            <a:spLocks noGrp="1"/>
          </p:cNvSpPr>
          <p:nvPr>
            <p:ph idx="1"/>
          </p:nvPr>
        </p:nvSpPr>
        <p:spPr>
          <a:xfrm>
            <a:off x="463189" y="1173048"/>
            <a:ext cx="8217621" cy="3894829"/>
          </a:xfrm>
        </p:spPr>
        <p:txBody>
          <a:bodyPr>
            <a:normAutofit/>
          </a:bodyPr>
          <a:lstStyle/>
          <a:p>
            <a:pPr marL="0" indent="0">
              <a:buNone/>
            </a:pPr>
            <a:r>
              <a:rPr lang="hi-IN" sz="2000" b="1" dirty="0">
                <a:latin typeface="Times New Roman" panose="02020603050405020304" pitchFamily="18" charset="0"/>
                <a:cs typeface="Times New Roman" panose="02020603050405020304" pitchFamily="18" charset="0"/>
              </a:rPr>
              <a:t>प्रतिभागियों ने इसके बारे में सीखा है:–</a:t>
            </a:r>
            <a:endParaRPr lang="en-US"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सामान्य परिचय।</a:t>
            </a:r>
          </a:p>
          <a:p>
            <a:pPr marL="457200" indent="-457200">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आपातस्थिति के प्रकार।</a:t>
            </a:r>
          </a:p>
          <a:p>
            <a:pPr marL="457200" indent="-457200">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गोताखोरी आपातस्थिति का प्रबंधन।</a:t>
            </a:r>
          </a:p>
          <a:p>
            <a:pPr marL="457200" indent="-457200">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आपातकालीन गोताखोरी उपकरण।</a:t>
            </a:r>
          </a:p>
          <a:p>
            <a:pPr marL="457200" indent="-457200">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आपातकालीन प्रक्रिया।</a:t>
            </a:r>
          </a:p>
          <a:p>
            <a:pPr marL="457200" indent="-457200">
              <a:lnSpc>
                <a:spcPct val="150000"/>
              </a:lnSpc>
              <a:buFont typeface="+mj-lt"/>
              <a:buAutoNum type="arabicPeriod"/>
            </a:pPr>
            <a:r>
              <a:rPr lang="hi-IN" sz="2000" dirty="0">
                <a:latin typeface="Times New Roman" panose="02020603050405020304" pitchFamily="18" charset="0"/>
                <a:cs typeface="Times New Roman" panose="02020603050405020304" pitchFamily="18" charset="0"/>
              </a:rPr>
              <a:t>सुरक्षित गोताखोरी परिचालन प्रक्रिया।</a:t>
            </a:r>
          </a:p>
        </p:txBody>
      </p:sp>
      <p:sp>
        <p:nvSpPr>
          <p:cNvPr id="10" name="Rectangle 6">
            <a:extLst>
              <a:ext uri="{FF2B5EF4-FFF2-40B4-BE49-F238E27FC236}">
                <a16:creationId xmlns:a16="http://schemas.microsoft.com/office/drawing/2014/main" xmlns="" id="{B6975D7C-6B9C-C7B6-57C7-8331EDE0229F}"/>
              </a:ext>
            </a:extLst>
          </p:cNvPr>
          <p:cNvSpPr>
            <a:spLocks noChangeArrowheads="1"/>
          </p:cNvSpPr>
          <p:nvPr/>
        </p:nvSpPr>
        <p:spPr bwMode="auto">
          <a:xfrm>
            <a:off x="4492742" y="399300"/>
            <a:ext cx="691856"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30250" algn="l"/>
              </a:tabLst>
              <a:defRPr>
                <a:solidFill>
                  <a:schemeClr val="tx1"/>
                </a:solidFill>
                <a:latin typeface="Arial" panose="020B0604020202020204" pitchFamily="34" charset="0"/>
              </a:defRPr>
            </a:lvl1pPr>
            <a:lvl2pPr eaLnBrk="0" fontAlgn="base" hangingPunct="0">
              <a:spcBef>
                <a:spcPct val="0"/>
              </a:spcBef>
              <a:spcAft>
                <a:spcPct val="0"/>
              </a:spcAft>
              <a:tabLst>
                <a:tab pos="730250" algn="l"/>
              </a:tabLst>
              <a:defRPr>
                <a:solidFill>
                  <a:schemeClr val="tx1"/>
                </a:solidFill>
                <a:latin typeface="Arial" panose="020B0604020202020204" pitchFamily="34" charset="0"/>
              </a:defRPr>
            </a:lvl2pPr>
            <a:lvl3pPr eaLnBrk="0" fontAlgn="base" hangingPunct="0">
              <a:spcBef>
                <a:spcPct val="0"/>
              </a:spcBef>
              <a:spcAft>
                <a:spcPct val="0"/>
              </a:spcAft>
              <a:tabLst>
                <a:tab pos="730250" algn="l"/>
              </a:tabLst>
              <a:defRPr>
                <a:solidFill>
                  <a:schemeClr val="tx1"/>
                </a:solidFill>
                <a:latin typeface="Arial" panose="020B0604020202020204" pitchFamily="34" charset="0"/>
              </a:defRPr>
            </a:lvl3pPr>
            <a:lvl4pPr eaLnBrk="0" fontAlgn="base" hangingPunct="0">
              <a:spcBef>
                <a:spcPct val="0"/>
              </a:spcBef>
              <a:spcAft>
                <a:spcPct val="0"/>
              </a:spcAft>
              <a:tabLst>
                <a:tab pos="730250" algn="l"/>
              </a:tabLst>
              <a:defRPr>
                <a:solidFill>
                  <a:schemeClr val="tx1"/>
                </a:solidFill>
                <a:latin typeface="Arial" panose="020B0604020202020204" pitchFamily="34" charset="0"/>
              </a:defRPr>
            </a:lvl4pPr>
            <a:lvl5pPr eaLnBrk="0" fontAlgn="base" hangingPunct="0">
              <a:spcBef>
                <a:spcPct val="0"/>
              </a:spcBef>
              <a:spcAft>
                <a:spcPct val="0"/>
              </a:spcAft>
              <a:tabLst>
                <a:tab pos="730250" algn="l"/>
              </a:tabLst>
              <a:defRPr>
                <a:solidFill>
                  <a:schemeClr val="tx1"/>
                </a:solidFill>
                <a:latin typeface="Arial" panose="020B0604020202020204" pitchFamily="34" charset="0"/>
              </a:defRPr>
            </a:lvl5pPr>
            <a:lvl6pPr eaLnBrk="0" fontAlgn="base" hangingPunct="0">
              <a:spcBef>
                <a:spcPct val="0"/>
              </a:spcBef>
              <a:spcAft>
                <a:spcPct val="0"/>
              </a:spcAft>
              <a:tabLst>
                <a:tab pos="730250" algn="l"/>
              </a:tabLst>
              <a:defRPr>
                <a:solidFill>
                  <a:schemeClr val="tx1"/>
                </a:solidFill>
                <a:latin typeface="Arial" panose="020B0604020202020204" pitchFamily="34" charset="0"/>
              </a:defRPr>
            </a:lvl6pPr>
            <a:lvl7pPr eaLnBrk="0" fontAlgn="base" hangingPunct="0">
              <a:spcBef>
                <a:spcPct val="0"/>
              </a:spcBef>
              <a:spcAft>
                <a:spcPct val="0"/>
              </a:spcAft>
              <a:tabLst>
                <a:tab pos="730250" algn="l"/>
              </a:tabLst>
              <a:defRPr>
                <a:solidFill>
                  <a:schemeClr val="tx1"/>
                </a:solidFill>
                <a:latin typeface="Arial" panose="020B0604020202020204" pitchFamily="34" charset="0"/>
              </a:defRPr>
            </a:lvl7pPr>
            <a:lvl8pPr eaLnBrk="0" fontAlgn="base" hangingPunct="0">
              <a:spcBef>
                <a:spcPct val="0"/>
              </a:spcBef>
              <a:spcAft>
                <a:spcPct val="0"/>
              </a:spcAft>
              <a:tabLst>
                <a:tab pos="730250" algn="l"/>
              </a:tabLst>
              <a:defRPr>
                <a:solidFill>
                  <a:schemeClr val="tx1"/>
                </a:solidFill>
                <a:latin typeface="Arial" panose="020B0604020202020204" pitchFamily="34" charset="0"/>
              </a:defRPr>
            </a:lvl8pPr>
            <a:lvl9pPr eaLnBrk="0" fontAlgn="base" hangingPunct="0">
              <a:spcBef>
                <a:spcPct val="0"/>
              </a:spcBef>
              <a:spcAft>
                <a:spcPct val="0"/>
              </a:spcAft>
              <a:tabLst>
                <a:tab pos="730250" algn="l"/>
              </a:tabLst>
              <a:defRPr>
                <a:solidFill>
                  <a:schemeClr val="tx1"/>
                </a:solidFill>
                <a:latin typeface="Arial" panose="020B0604020202020204" pitchFamily="34" charset="0"/>
              </a:defRPr>
            </a:lvl9pPr>
          </a:lstStyle>
          <a:p>
            <a:pPr algn="just" defTabSz="685800">
              <a:tabLst>
                <a:tab pos="547688" algn="l"/>
              </a:tabLst>
            </a:pPr>
            <a:r>
              <a:rPr lang="en-US" altLang="en-US" sz="800" dirty="0">
                <a:solidFill>
                  <a:srgbClr val="211C1F"/>
                </a:solidFill>
                <a:ea typeface="Arial" panose="020B0604020202020204" pitchFamily="34" charset="0"/>
              </a:rPr>
              <a:t>	</a:t>
            </a:r>
            <a:endParaRPr lang="en-US" altLang="en-US" dirty="0"/>
          </a:p>
        </p:txBody>
      </p:sp>
      <p:sp>
        <p:nvSpPr>
          <p:cNvPr id="3" name="Title 1">
            <a:extLst>
              <a:ext uri="{FF2B5EF4-FFF2-40B4-BE49-F238E27FC236}">
                <a16:creationId xmlns:a16="http://schemas.microsoft.com/office/drawing/2014/main" xmlns="" id="{C3A884DA-16E9-8675-AC10-5EEE73B126EA}"/>
              </a:ext>
            </a:extLst>
          </p:cNvPr>
          <p:cNvSpPr txBox="1">
            <a:spLocks noGrp="1" noChangeArrowheads="1"/>
          </p:cNvSpPr>
          <p:nvPr>
            <p:ph type="title"/>
          </p:nvPr>
        </p:nvSpPr>
        <p:spPr>
          <a:xfrm>
            <a:off x="1062373" y="27186"/>
            <a:ext cx="7101079" cy="773748"/>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u="sng" dirty="0">
                <a:latin typeface="Times New Roman" panose="02020603050405020304" pitchFamily="18" charset="0"/>
                <a:cs typeface="Times New Roman" panose="02020603050405020304" pitchFamily="18" charset="0"/>
              </a:rPr>
              <a:t>समीक्षा</a:t>
            </a:r>
            <a:endParaRPr lang="en-IN" altLang="en-US" b="1" u="sng"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1245695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625" y="1863437"/>
            <a:ext cx="7686817" cy="990600"/>
          </a:xfrm>
          <a:solidFill>
            <a:srgbClr val="FFC000"/>
          </a:solidFill>
        </p:spPr>
        <p:txBody>
          <a:bodyPr anchor="ctr">
            <a:normAutofit fontScale="92500" lnSpcReduction="10000"/>
          </a:bodyPr>
          <a:lstStyle/>
          <a:p>
            <a:pPr algn="ctr">
              <a:buNone/>
            </a:pPr>
            <a:endParaRPr lang="en-US" sz="1400" b="1" dirty="0">
              <a:latin typeface="Times New Roman" panose="02020603050405020304" pitchFamily="18" charset="0"/>
              <a:cs typeface="Times New Roman" panose="02020603050405020304" pitchFamily="18" charset="0"/>
            </a:endParaRPr>
          </a:p>
          <a:p>
            <a:pPr algn="ctr">
              <a:buNone/>
            </a:pPr>
            <a:r>
              <a:rPr lang="hi-IN" sz="4800" b="1" dirty="0">
                <a:latin typeface="Times New Roman" panose="02020603050405020304" pitchFamily="18" charset="0"/>
                <a:cs typeface="Times New Roman" panose="02020603050405020304" pitchFamily="18" charset="0"/>
              </a:rPr>
              <a:t>कोई सवाल ?</a:t>
            </a:r>
            <a:endParaRPr lang="en-US" sz="4800" b="1" dirty="0">
              <a:latin typeface="Times New Roman" panose="02020603050405020304" pitchFamily="18" charset="0"/>
              <a:cs typeface="Times New Roman" panose="02020603050405020304" pitchFamily="18" charset="0"/>
            </a:endParaRPr>
          </a:p>
        </p:txBody>
      </p:sp>
      <p:pic>
        <p:nvPicPr>
          <p:cNvPr id="4" name="Picture 3"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5" name="Picture 4"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5355"/>
            <a:ext cx="8562109" cy="3702336"/>
          </a:xfrm>
        </p:spPr>
        <p:txBody>
          <a:bodyPr>
            <a:noAutofit/>
          </a:bodyPr>
          <a:lstStyle/>
          <a:p>
            <a:pPr algn="just">
              <a:buNone/>
            </a:pPr>
            <a:r>
              <a:rPr lang="hi-IN" b="1" dirty="0">
                <a:latin typeface="Times New Roman" panose="02020603050405020304" pitchFamily="18" charset="0"/>
                <a:cs typeface="Times New Roman" panose="02020603050405020304" pitchFamily="18" charset="0"/>
              </a:rPr>
              <a:t>प्रश्न-1. </a:t>
            </a:r>
            <a:r>
              <a:rPr lang="en-US" b="1" dirty="0">
                <a:latin typeface="Times New Roman" panose="02020603050405020304" pitchFamily="18" charset="0"/>
                <a:cs typeface="Times New Roman" panose="02020603050405020304" pitchFamily="18" charset="0"/>
              </a:rPr>
              <a:t>SCUBA </a:t>
            </a:r>
            <a:r>
              <a:rPr lang="hi-IN" b="1" dirty="0">
                <a:latin typeface="Times New Roman" panose="02020603050405020304" pitchFamily="18" charset="0"/>
                <a:cs typeface="Times New Roman" panose="02020603050405020304" pitchFamily="18" charset="0"/>
              </a:rPr>
              <a:t>का पूर्ण रूप क्या है?</a:t>
            </a:r>
          </a:p>
          <a:p>
            <a:pPr algn="just">
              <a:buNone/>
            </a:pPr>
            <a:endParaRPr lang="en-US" b="1" dirty="0">
              <a:latin typeface="Times New Roman" panose="02020603050405020304" pitchFamily="18" charset="0"/>
              <a:cs typeface="Times New Roman" panose="02020603050405020304" pitchFamily="18" charset="0"/>
            </a:endParaRPr>
          </a:p>
          <a:p>
            <a:pPr marL="0" indent="0" algn="just">
              <a:lnSpc>
                <a:spcPct val="150000"/>
              </a:lnSpc>
              <a:buNone/>
            </a:pPr>
            <a:r>
              <a:rPr lang="hi-IN" dirty="0">
                <a:latin typeface="Times New Roman" panose="02020603050405020304" pitchFamily="18" charset="0"/>
                <a:cs typeface="Times New Roman" panose="02020603050405020304" pitchFamily="18" charset="0"/>
              </a:rPr>
              <a:t>अ</a:t>
            </a:r>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सेल्फ-कन्टेन्ड अंडरवाटर ब्रीदिंग एपरेटस</a:t>
            </a:r>
          </a:p>
          <a:p>
            <a:pPr marL="0" indent="0" algn="just">
              <a:lnSpc>
                <a:spcPct val="150000"/>
              </a:lnSpc>
              <a:buNone/>
            </a:pPr>
            <a:r>
              <a:rPr lang="hi-IN" dirty="0">
                <a:latin typeface="Times New Roman" panose="02020603050405020304" pitchFamily="18" charset="0"/>
                <a:cs typeface="Times New Roman" panose="02020603050405020304" pitchFamily="18" charset="0"/>
              </a:rPr>
              <a:t>ब</a:t>
            </a:r>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सबमरीन कॉम्पैक्ट अंडरवाटर ब्रीदिंग एपरेटस</a:t>
            </a:r>
          </a:p>
          <a:p>
            <a:pPr marL="0" indent="0" algn="just">
              <a:lnSpc>
                <a:spcPct val="150000"/>
              </a:lnSpc>
              <a:buNone/>
            </a:pPr>
            <a:r>
              <a:rPr lang="hi-IN" dirty="0">
                <a:latin typeface="Times New Roman" panose="02020603050405020304" pitchFamily="18" charset="0"/>
                <a:cs typeface="Times New Roman" panose="02020603050405020304" pitchFamily="18" charset="0"/>
              </a:rPr>
              <a:t>स</a:t>
            </a:r>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सबमर्ज्ड सिविलियन अंडरवाटर ब्रीदिंग एपरेटस</a:t>
            </a:r>
          </a:p>
          <a:p>
            <a:pPr marL="0" indent="0" algn="just">
              <a:lnSpc>
                <a:spcPct val="150000"/>
              </a:lnSpc>
              <a:buNone/>
            </a:pPr>
            <a:r>
              <a:rPr lang="hi-IN" dirty="0">
                <a:latin typeface="Times New Roman" panose="02020603050405020304" pitchFamily="18" charset="0"/>
                <a:cs typeface="Times New Roman" panose="02020603050405020304" pitchFamily="18" charset="0"/>
              </a:rPr>
              <a:t>द</a:t>
            </a:r>
            <a:r>
              <a:rPr lang="en-US" dirty="0">
                <a:latin typeface="Times New Roman" panose="02020603050405020304" pitchFamily="18" charset="0"/>
                <a:cs typeface="Times New Roman" panose="02020603050405020304" pitchFamily="18" charset="0"/>
              </a:rPr>
              <a:t>) </a:t>
            </a:r>
            <a:r>
              <a:rPr lang="hi-IN" dirty="0">
                <a:latin typeface="Times New Roman" panose="02020603050405020304" pitchFamily="18" charset="0"/>
                <a:cs typeface="Times New Roman" panose="02020603050405020304" pitchFamily="18" charset="0"/>
              </a:rPr>
              <a:t>सेल्फ-कम्प्रेस्ड अंडरवाटर ब्रीदिंग एयर</a:t>
            </a:r>
          </a:p>
        </p:txBody>
      </p:sp>
      <p:sp>
        <p:nvSpPr>
          <p:cNvPr id="4" name="Title 1">
            <a:extLst>
              <a:ext uri="{FF2B5EF4-FFF2-40B4-BE49-F238E27FC236}">
                <a16:creationId xmlns:a16="http://schemas.microsoft.com/office/drawing/2014/main" xmlns="" id="{2F9B587F-6A68-E099-552E-D6B8EB4992F6}"/>
              </a:ext>
            </a:extLst>
          </p:cNvPr>
          <p:cNvSpPr txBox="1">
            <a:spLocks noGrp="1" noChangeArrowheads="1"/>
          </p:cNvSpPr>
          <p:nvPr>
            <p:ph type="title"/>
          </p:nvPr>
        </p:nvSpPr>
        <p:spPr>
          <a:xfrm>
            <a:off x="1062373" y="27185"/>
            <a:ext cx="7101080" cy="77374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u="sng" dirty="0">
                <a:latin typeface="Times New Roman" panose="02020603050405020304" pitchFamily="18" charset="0"/>
                <a:cs typeface="Times New Roman" panose="02020603050405020304" pitchFamily="18" charset="0"/>
              </a:rPr>
              <a:t>मूल्यांकन</a:t>
            </a:r>
            <a:endParaRPr lang="en-IN" altLang="en-US" b="1" u="sng" dirty="0">
              <a:latin typeface="Times New Roman" panose="02020603050405020304" pitchFamily="18" charset="0"/>
              <a:cs typeface="Times New Roman" panose="02020603050405020304" pitchFamily="18" charset="0"/>
            </a:endParaRPr>
          </a:p>
        </p:txBody>
      </p:sp>
      <p:pic>
        <p:nvPicPr>
          <p:cNvPr id="5" name="Picture 4"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65058-C396-9105-63DD-DEA4B8AD1E65}"/>
              </a:ext>
            </a:extLst>
          </p:cNvPr>
          <p:cNvSpPr>
            <a:spLocks noGrp="1"/>
          </p:cNvSpPr>
          <p:nvPr>
            <p:ph type="title"/>
          </p:nvPr>
        </p:nvSpPr>
        <p:spPr>
          <a:xfrm>
            <a:off x="457200" y="1563638"/>
            <a:ext cx="8229600" cy="2448271"/>
          </a:xfrm>
          <a:solidFill>
            <a:srgbClr val="FFC000"/>
          </a:solidFill>
        </p:spPr>
        <p:txBody>
          <a:bodyPr>
            <a:normAutofit/>
          </a:bodyPr>
          <a:lstStyle/>
          <a:p>
            <a:r>
              <a:rPr lang="hi-IN" sz="9600" b="1" dirty="0">
                <a:latin typeface="Times New Roman" panose="02020603050405020304" pitchFamily="18" charset="0"/>
                <a:cs typeface="Times New Roman" panose="02020603050405020304" pitchFamily="18" charset="0"/>
              </a:rPr>
              <a:t>धन्यवाद</a:t>
            </a:r>
            <a:endParaRPr lang="en-IN" sz="9600" b="1" dirty="0">
              <a:latin typeface="Times New Roman" panose="02020603050405020304" pitchFamily="18" charset="0"/>
              <a:cs typeface="Times New Roman" panose="02020603050405020304" pitchFamily="18" charset="0"/>
            </a:endParaRPr>
          </a:p>
        </p:txBody>
      </p:sp>
      <p:pic>
        <p:nvPicPr>
          <p:cNvPr id="3" name="Picture 2" descr="WhatsApp Image 2025-07-26 at 15.59.37_2908246e.jpg"/>
          <p:cNvPicPr>
            <a:picLocks noChangeAspect="1"/>
          </p:cNvPicPr>
          <p:nvPr/>
        </p:nvPicPr>
        <p:blipFill>
          <a:blip r:embed="rId2"/>
          <a:srcRect/>
          <a:stretch>
            <a:fillRect/>
          </a:stretch>
        </p:blipFill>
        <p:spPr>
          <a:xfrm>
            <a:off x="10864" y="0"/>
            <a:ext cx="1051509" cy="800934"/>
          </a:xfrm>
          <a:prstGeom prst="rect">
            <a:avLst/>
          </a:prstGeom>
        </p:spPr>
      </p:pic>
      <p:pic>
        <p:nvPicPr>
          <p:cNvPr id="4" name="Picture 3" descr="WhatsApp Image 2025-07-26 at 15.59.37_22796532.jpg"/>
          <p:cNvPicPr>
            <a:picLocks noChangeAspect="1"/>
          </p:cNvPicPr>
          <p:nvPr/>
        </p:nvPicPr>
        <p:blipFill>
          <a:blip r:embed="rId3"/>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521124487"/>
      </p:ext>
    </p:extLst>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F666AB6A-DB8D-305D-3B9B-4A7C31B38735}"/>
              </a:ext>
            </a:extLst>
          </p:cNvPr>
          <p:cNvSpPr>
            <a:spLocks noGrp="1" noChangeArrowheads="1"/>
          </p:cNvSpPr>
          <p:nvPr>
            <p:ph idx="1"/>
          </p:nvPr>
        </p:nvSpPr>
        <p:spPr bwMode="auto">
          <a:xfrm>
            <a:off x="81825" y="1319374"/>
            <a:ext cx="6531075"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algn="just" eaLnBrk="0" fontAlgn="base" hangingPunct="0">
              <a:spcBef>
                <a:spcPct val="0"/>
              </a:spcBef>
              <a:spcAft>
                <a:spcPct val="0"/>
              </a:spcAft>
              <a:buNone/>
            </a:pPr>
            <a:r>
              <a:rPr lang="hi-IN" altLang="en-US" sz="1800" b="1" dirty="0">
                <a:latin typeface="Times New Roman" panose="02020603050405020304" pitchFamily="18" charset="0"/>
                <a:cs typeface="Times New Roman" panose="02020603050405020304" pitchFamily="18" charset="0"/>
              </a:rPr>
              <a:t>दबाव-संबंधी चोटें</a:t>
            </a:r>
            <a:endParaRPr lang="en-US" altLang="en-US" sz="1800" b="1" dirty="0">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None/>
            </a:pPr>
            <a:r>
              <a:rPr lang="hi-IN" altLang="en-US" sz="1800" b="1" dirty="0">
                <a:latin typeface="Times New Roman" panose="02020603050405020304" pitchFamily="18" charset="0"/>
                <a:cs typeface="Times New Roman" panose="02020603050405020304" pitchFamily="18" charset="0"/>
              </a:rPr>
              <a:t>बारोट्रॉमा: </a:t>
            </a:r>
            <a:r>
              <a:rPr lang="hi-IN" altLang="en-US" sz="1800" dirty="0">
                <a:latin typeface="Times New Roman" panose="02020603050405020304" pitchFamily="18" charset="0"/>
                <a:cs typeface="Times New Roman" panose="02020603050405020304" pitchFamily="18" charset="0"/>
              </a:rPr>
              <a:t>दबाव में बदलाव के कारण होने वाली चोट, जो कान, साइनस, फेफड़े और जठरांत्र संबंधी मार्ग को प्रभावित करती है।</a:t>
            </a:r>
            <a:endParaRPr lang="en-US" altLang="en-US" sz="1800" dirty="0">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None/>
            </a:pPr>
            <a:endParaRPr lang="en-US" altLang="en-US" sz="1800" dirty="0">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FontTx/>
              <a:buChar char="•"/>
            </a:pPr>
            <a:r>
              <a:rPr lang="hi-IN" altLang="en-US" sz="1800" b="1" dirty="0">
                <a:latin typeface="Times New Roman" panose="02020603050405020304" pitchFamily="18" charset="0"/>
                <a:cs typeface="Times New Roman" panose="02020603050405020304" pitchFamily="18" charset="0"/>
              </a:rPr>
              <a:t>डिकम्प्रेशन बीमारी(</a:t>
            </a:r>
            <a:r>
              <a:rPr lang="en-US" altLang="en-US" sz="1800" b="1" dirty="0">
                <a:latin typeface="Times New Roman" panose="02020603050405020304" pitchFamily="18" charset="0"/>
                <a:cs typeface="Times New Roman" panose="02020603050405020304" pitchFamily="18" charset="0"/>
              </a:rPr>
              <a:t>DCS) </a:t>
            </a:r>
            <a:r>
              <a:rPr lang="hi-IN" altLang="en-US" sz="1800" b="1" dirty="0">
                <a:latin typeface="Times New Roman" panose="02020603050405020304" pitchFamily="18" charset="0"/>
                <a:cs typeface="Times New Roman" panose="02020603050405020304" pitchFamily="18" charset="0"/>
              </a:rPr>
              <a:t>या "द बेंड्स": </a:t>
            </a:r>
            <a:r>
              <a:rPr lang="hi-IN" altLang="en-US" sz="1800" dirty="0">
                <a:latin typeface="Times New Roman" panose="02020603050405020304" pitchFamily="18" charset="0"/>
                <a:cs typeface="Times New Roman" panose="02020603050405020304" pitchFamily="18" charset="0"/>
              </a:rPr>
              <a:t>तेज़ी से ऊपर उठने के कारण होती है, जिससे रक्तप्रवाह में नाइट्रोजन के बुलबुले बन जाते हैं।</a:t>
            </a:r>
            <a:endParaRPr lang="en-US" altLang="en-US" sz="1800" dirty="0">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FontTx/>
              <a:buChar char="•"/>
            </a:pPr>
            <a:endParaRPr lang="en-US" altLang="en-US" sz="1800" dirty="0">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FontTx/>
              <a:buChar char="•"/>
            </a:pPr>
            <a:r>
              <a:rPr lang="hi-IN" altLang="en-US" sz="1800" b="1" dirty="0">
                <a:latin typeface="Times New Roman" panose="02020603050405020304" pitchFamily="18" charset="0"/>
                <a:cs typeface="Times New Roman" panose="02020603050405020304" pitchFamily="18" charset="0"/>
              </a:rPr>
              <a:t>धमनी गैस अन्त: शल्यता(</a:t>
            </a:r>
            <a:r>
              <a:rPr lang="en-US" altLang="en-US" sz="1800" b="1" dirty="0">
                <a:latin typeface="Times New Roman" panose="02020603050405020304" pitchFamily="18" charset="0"/>
                <a:cs typeface="Times New Roman" panose="02020603050405020304" pitchFamily="18" charset="0"/>
              </a:rPr>
              <a:t>AGE): </a:t>
            </a:r>
            <a:r>
              <a:rPr lang="hi-IN" altLang="en-US" sz="1800" dirty="0">
                <a:latin typeface="Times New Roman" panose="02020603050405020304" pitchFamily="18" charset="0"/>
                <a:cs typeface="Times New Roman" panose="02020603050405020304" pitchFamily="18" charset="0"/>
              </a:rPr>
              <a:t>एक गंभीर स्थिति जिसमें वायु के बुलबुले रक्तप्रवाह में प्रवेश करते हैं, अक्सर फेफड़ों के अत्यधिक फैलने के कारण।</a:t>
            </a:r>
          </a:p>
        </p:txBody>
      </p:sp>
      <p:pic>
        <p:nvPicPr>
          <p:cNvPr id="6" name="Picture 5">
            <a:extLst>
              <a:ext uri="{FF2B5EF4-FFF2-40B4-BE49-F238E27FC236}">
                <a16:creationId xmlns:a16="http://schemas.microsoft.com/office/drawing/2014/main" xmlns="" id="{112986A0-4BDD-FE50-68AA-1428BCC07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698" y="1471327"/>
            <a:ext cx="2112264" cy="1450181"/>
          </a:xfrm>
          <a:prstGeom prst="rect">
            <a:avLst/>
          </a:prstGeom>
        </p:spPr>
      </p:pic>
      <p:pic>
        <p:nvPicPr>
          <p:cNvPr id="8" name="Picture 7">
            <a:extLst>
              <a:ext uri="{FF2B5EF4-FFF2-40B4-BE49-F238E27FC236}">
                <a16:creationId xmlns:a16="http://schemas.microsoft.com/office/drawing/2014/main" xmlns="" id="{516F22E9-A51A-5D06-F269-4B17C4AA1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699" y="3016808"/>
            <a:ext cx="2112263" cy="1658609"/>
          </a:xfrm>
          <a:prstGeom prst="rect">
            <a:avLst/>
          </a:prstGeom>
        </p:spPr>
      </p:pic>
      <p:sp>
        <p:nvSpPr>
          <p:cNvPr id="3" name="Title 1">
            <a:extLst>
              <a:ext uri="{FF2B5EF4-FFF2-40B4-BE49-F238E27FC236}">
                <a16:creationId xmlns:a16="http://schemas.microsoft.com/office/drawing/2014/main" xmlns="" id="{83E1A460-C524-AFDA-B7F7-889F3BC6573B}"/>
              </a:ext>
            </a:extLst>
          </p:cNvPr>
          <p:cNvSpPr>
            <a:spLocks noGrp="1" noChangeArrowheads="1"/>
          </p:cNvSpPr>
          <p:nvPr>
            <p:ph type="title"/>
          </p:nvPr>
        </p:nvSpPr>
        <p:spPr>
          <a:xfrm>
            <a:off x="1062373" y="49188"/>
            <a:ext cx="7101079" cy="649287"/>
          </a:xfrm>
          <a:solidFill>
            <a:srgbClr val="FFC000"/>
          </a:solidFill>
        </p:spPr>
        <p:txBody>
          <a:bodyPr>
            <a:noAutofit/>
          </a:bodyPr>
          <a:lstStyle/>
          <a:p>
            <a:r>
              <a:rPr lang="hi-IN" sz="3200" b="1" dirty="0">
                <a:latin typeface="Times New Roman" panose="02020603050405020304" pitchFamily="18" charset="0"/>
                <a:cs typeface="Times New Roman" panose="02020603050405020304" pitchFamily="18" charset="0"/>
              </a:rPr>
              <a:t>आपात स्थितियों के प्रकार</a:t>
            </a:r>
          </a:p>
        </p:txBody>
      </p:sp>
      <p:pic>
        <p:nvPicPr>
          <p:cNvPr id="7" name="Picture 6" descr="WhatsApp Image 2025-07-26 at 15.59.37_2908246e.jpg"/>
          <p:cNvPicPr>
            <a:picLocks noChangeAspect="1"/>
          </p:cNvPicPr>
          <p:nvPr/>
        </p:nvPicPr>
        <p:blipFill>
          <a:blip r:embed="rId4"/>
          <a:srcRect/>
          <a:stretch>
            <a:fillRect/>
          </a:stretch>
        </p:blipFill>
        <p:spPr>
          <a:xfrm>
            <a:off x="10864" y="0"/>
            <a:ext cx="1051509" cy="800934"/>
          </a:xfrm>
          <a:prstGeom prst="rect">
            <a:avLst/>
          </a:prstGeom>
        </p:spPr>
      </p:pic>
      <p:pic>
        <p:nvPicPr>
          <p:cNvPr id="9" name="Picture 8" descr="WhatsApp Image 2025-07-26 at 15.59.37_22796532.jpg"/>
          <p:cNvPicPr>
            <a:picLocks noChangeAspect="1"/>
          </p:cNvPicPr>
          <p:nvPr/>
        </p:nvPicPr>
        <p:blipFill>
          <a:blip r:embed="rId5"/>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14678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9645F8-A2ED-6036-C572-98B4875C665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xmlns="" id="{3335C9C6-2A0F-078B-0450-7B5AFFD49555}"/>
              </a:ext>
            </a:extLst>
          </p:cNvPr>
          <p:cNvSpPr>
            <a:spLocks noGrp="1" noChangeArrowheads="1"/>
          </p:cNvSpPr>
          <p:nvPr>
            <p:ph idx="1"/>
          </p:nvPr>
        </p:nvSpPr>
        <p:spPr bwMode="auto">
          <a:xfrm>
            <a:off x="415636" y="1616427"/>
            <a:ext cx="6331527" cy="253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algn="just" eaLnBrk="0" fontAlgn="base" hangingPunct="0">
              <a:spcBef>
                <a:spcPct val="0"/>
              </a:spcBef>
              <a:spcAft>
                <a:spcPct val="0"/>
              </a:spcAft>
              <a:buNone/>
            </a:pPr>
            <a:r>
              <a:rPr lang="hi-IN" altLang="en-US" sz="2000" b="1" dirty="0">
                <a:latin typeface="Times New Roman" panose="02020603050405020304" pitchFamily="18" charset="0"/>
                <a:cs typeface="Times New Roman" panose="02020603050405020304" pitchFamily="18" charset="0"/>
              </a:rPr>
              <a:t>दबाव - संबंधी चोटें</a:t>
            </a:r>
          </a:p>
          <a:p>
            <a:pPr marL="0" indent="0" algn="just" eaLnBrk="0" fontAlgn="base" hangingPunct="0">
              <a:spcBef>
                <a:spcPct val="0"/>
              </a:spcBef>
              <a:spcAft>
                <a:spcPct val="0"/>
              </a:spcAft>
              <a:buNone/>
            </a:pPr>
            <a:endParaRPr lang="hi-IN" altLang="en-US" sz="2000" b="1" dirty="0">
              <a:latin typeface="Times New Roman" panose="02020603050405020304" pitchFamily="18" charset="0"/>
              <a:cs typeface="Times New Roman" panose="02020603050405020304" pitchFamily="18" charset="0"/>
            </a:endParaRPr>
          </a:p>
          <a:p>
            <a:pPr marL="0" indent="0" algn="just" eaLnBrk="0" fontAlgn="base" hangingPunct="0">
              <a:spcBef>
                <a:spcPct val="0"/>
              </a:spcBef>
              <a:spcAft>
                <a:spcPct val="0"/>
              </a:spcAft>
              <a:buFontTx/>
              <a:buChar char="•"/>
            </a:pPr>
            <a:r>
              <a:rPr lang="hi-IN" altLang="en-US" sz="2000" b="1" dirty="0">
                <a:latin typeface="Times New Roman" panose="02020603050405020304" pitchFamily="18" charset="0"/>
                <a:cs typeface="Times New Roman" panose="02020603050405020304" pitchFamily="18" charset="0"/>
              </a:rPr>
              <a:t>बारोट्रॉमा:</a:t>
            </a:r>
            <a:r>
              <a:rPr lang="hi-IN" altLang="en-US" sz="2000" dirty="0">
                <a:latin typeface="Times New Roman" panose="02020603050405020304" pitchFamily="18" charset="0"/>
                <a:cs typeface="Times New Roman" panose="02020603050405020304" pitchFamily="18" charset="0"/>
              </a:rPr>
              <a:t> दबाव में बदलाव के कारण होने वाली चोट, जो कान, साइनस, फेफड़े और जठरांत्र संबंधी मार्ग को प्रभावित करती है।</a:t>
            </a:r>
          </a:p>
          <a:p>
            <a:pPr marL="0" indent="0" algn="just" eaLnBrk="0" fontAlgn="base" hangingPunct="0">
              <a:spcBef>
                <a:spcPct val="0"/>
              </a:spcBef>
              <a:spcAft>
                <a:spcPct val="0"/>
              </a:spcAft>
              <a:buFontTx/>
              <a:buChar char="•"/>
            </a:pPr>
            <a:endParaRPr lang="hi-IN" altLang="en-US" sz="2000"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hi-IN" altLang="en-US" sz="2000" b="1" dirty="0">
                <a:latin typeface="Times New Roman" panose="02020603050405020304" pitchFamily="18" charset="0"/>
                <a:cs typeface="Times New Roman" panose="02020603050405020304" pitchFamily="18" charset="0"/>
              </a:rPr>
              <a:t>धमनी गैस अन्त: शल्यता(</a:t>
            </a:r>
            <a:r>
              <a:rPr lang="en-US" altLang="en-US" sz="2000" b="1" dirty="0">
                <a:latin typeface="Times New Roman" panose="02020603050405020304" pitchFamily="18" charset="0"/>
                <a:cs typeface="Times New Roman" panose="02020603050405020304" pitchFamily="18" charset="0"/>
              </a:rPr>
              <a:t>AGE)</a:t>
            </a:r>
            <a:endParaRPr lang="hi-IN" altLang="en-US" sz="2000" b="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endParaRPr lang="hi-IN" altLang="en-US" sz="2000" b="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hi-IN" altLang="en-US" sz="2000" b="1" dirty="0">
                <a:latin typeface="Times New Roman" panose="02020603050405020304" pitchFamily="18" charset="0"/>
                <a:cs typeface="Times New Roman" panose="02020603050405020304" pitchFamily="18" charset="0"/>
              </a:rPr>
              <a:t>डिकंप्रेशन बीमारी(डीसीएस)।</a:t>
            </a:r>
            <a:endParaRPr lang="en-US" altLang="en-US" sz="2000" b="1" dirty="0">
              <a:latin typeface="Arial" panose="020B0604020202020204" pitchFamily="34" charset="0"/>
            </a:endParaRPr>
          </a:p>
        </p:txBody>
      </p:sp>
      <p:pic>
        <p:nvPicPr>
          <p:cNvPr id="6" name="Picture 5">
            <a:extLst>
              <a:ext uri="{FF2B5EF4-FFF2-40B4-BE49-F238E27FC236}">
                <a16:creationId xmlns:a16="http://schemas.microsoft.com/office/drawing/2014/main" xmlns="" id="{88D1DDAD-60DC-F42C-0F5A-375B39B2C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953" y="1490400"/>
            <a:ext cx="2112264" cy="3134542"/>
          </a:xfrm>
          <a:prstGeom prst="rect">
            <a:avLst/>
          </a:prstGeom>
        </p:spPr>
      </p:pic>
      <p:sp>
        <p:nvSpPr>
          <p:cNvPr id="3" name="Title 1">
            <a:extLst>
              <a:ext uri="{FF2B5EF4-FFF2-40B4-BE49-F238E27FC236}">
                <a16:creationId xmlns:a16="http://schemas.microsoft.com/office/drawing/2014/main" xmlns="" id="{5D79FCA7-7885-E9D8-9AAB-F1B9B8413A78}"/>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Tree>
    <p:extLst>
      <p:ext uri="{BB962C8B-B14F-4D97-AF65-F5344CB8AC3E}">
        <p14:creationId xmlns:p14="http://schemas.microsoft.com/office/powerpoint/2010/main" val="417410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839F48-BF22-274E-3D60-5548D0E87F75}"/>
              </a:ext>
            </a:extLst>
          </p:cNvPr>
          <p:cNvSpPr>
            <a:spLocks noGrp="1"/>
          </p:cNvSpPr>
          <p:nvPr>
            <p:ph idx="1"/>
          </p:nvPr>
        </p:nvSpPr>
        <p:spPr>
          <a:xfrm>
            <a:off x="263236" y="981787"/>
            <a:ext cx="6192155" cy="4111505"/>
          </a:xfrm>
        </p:spPr>
        <p:txBody>
          <a:bodyPr>
            <a:noAutofit/>
          </a:bodyPr>
          <a:lstStyle/>
          <a:p>
            <a:pPr marL="0" indent="0" algn="just">
              <a:lnSpc>
                <a:spcPct val="150000"/>
              </a:lnSpc>
              <a:buNone/>
            </a:pPr>
            <a:r>
              <a:rPr lang="hi-IN" sz="1800" b="1" dirty="0">
                <a:latin typeface="Times New Roman" panose="02020603050405020304" pitchFamily="18" charset="0"/>
                <a:cs typeface="Times New Roman" panose="02020603050405020304" pitchFamily="18" charset="0"/>
              </a:rPr>
              <a:t>वायु एम्बोलिज़्म</a:t>
            </a:r>
          </a:p>
          <a:p>
            <a:pPr algn="just">
              <a:lnSpc>
                <a:spcPct val="150000"/>
              </a:lnSpc>
            </a:pPr>
            <a:r>
              <a:rPr lang="hi-IN" sz="1800" dirty="0">
                <a:latin typeface="Times New Roman" panose="02020603050405020304" pitchFamily="18" charset="0"/>
                <a:cs typeface="Times New Roman" panose="02020603050405020304" pitchFamily="18" charset="0"/>
              </a:rPr>
              <a:t>गैस के बुलबुले का एक संग्रह जो रक्त वाहिकाओं में विकसित होता है।
पानी में डूबने पर, वातावरण और पानी का सम्मिलित दबाव फेफड़ों में मौजूद गैसों, जैसे वायु, को संकुचित करता है।</a:t>
            </a:r>
          </a:p>
          <a:p>
            <a:pPr algn="just">
              <a:lnSpc>
                <a:spcPct val="150000"/>
              </a:lnSpc>
            </a:pPr>
            <a:r>
              <a:rPr lang="hi-IN" sz="1800" dirty="0">
                <a:latin typeface="Times New Roman" panose="02020603050405020304" pitchFamily="18" charset="0"/>
                <a:cs typeface="Times New Roman" panose="02020603050405020304" pitchFamily="18" charset="0"/>
              </a:rPr>
              <a:t>सतह पर आने पर फेफड़ों में वायु फैलती है और फैलते बुलबुलों को रक्त में धकेल देती है।</a:t>
            </a:r>
          </a:p>
          <a:p>
            <a:pPr algn="just">
              <a:lnSpc>
                <a:spcPct val="150000"/>
              </a:lnSpc>
            </a:pPr>
            <a:r>
              <a:rPr lang="hi-IN" sz="1800" dirty="0">
                <a:latin typeface="Times New Roman" panose="02020603050405020304" pitchFamily="18" charset="0"/>
                <a:cs typeface="Times New Roman" panose="02020603050405020304" pitchFamily="18" charset="0"/>
              </a:rPr>
              <a:t>ये बुलबुले रक्त प्रवाह को रोकते हैं और अंगों में रक्त परिसंचरण को प्रभावित करते हैं।</a:t>
            </a:r>
            <a:endParaRPr lang="en-IN" sz="1800" dirty="0"/>
          </a:p>
        </p:txBody>
      </p:sp>
      <p:pic>
        <p:nvPicPr>
          <p:cNvPr id="5" name="Picture 4">
            <a:extLst>
              <a:ext uri="{FF2B5EF4-FFF2-40B4-BE49-F238E27FC236}">
                <a16:creationId xmlns:a16="http://schemas.microsoft.com/office/drawing/2014/main" xmlns="" id="{331B465D-D9A0-5CD1-283A-DF3F5136E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82" y="1195461"/>
            <a:ext cx="2230582" cy="1589303"/>
          </a:xfrm>
          <a:prstGeom prst="rect">
            <a:avLst/>
          </a:prstGeom>
        </p:spPr>
      </p:pic>
      <p:pic>
        <p:nvPicPr>
          <p:cNvPr id="6" name="Picture 5">
            <a:extLst>
              <a:ext uri="{FF2B5EF4-FFF2-40B4-BE49-F238E27FC236}">
                <a16:creationId xmlns:a16="http://schemas.microsoft.com/office/drawing/2014/main" xmlns="" id="{7626A1B2-EB76-664D-0381-E0F56E4A9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353" y="2916600"/>
            <a:ext cx="2225411" cy="1678023"/>
          </a:xfrm>
          <a:prstGeom prst="rect">
            <a:avLst/>
          </a:prstGeom>
        </p:spPr>
      </p:pic>
      <p:pic>
        <p:nvPicPr>
          <p:cNvPr id="7" name="Picture 6" descr="WhatsApp Image 2025-07-26 at 15.59.37_2908246e.jpg"/>
          <p:cNvPicPr>
            <a:picLocks noChangeAspect="1"/>
          </p:cNvPicPr>
          <p:nvPr/>
        </p:nvPicPr>
        <p:blipFill>
          <a:blip r:embed="rId4"/>
          <a:srcRect/>
          <a:stretch>
            <a:fillRect/>
          </a:stretch>
        </p:blipFill>
        <p:spPr>
          <a:xfrm>
            <a:off x="10864" y="0"/>
            <a:ext cx="1051509" cy="800934"/>
          </a:xfrm>
          <a:prstGeom prst="rect">
            <a:avLst/>
          </a:prstGeom>
        </p:spPr>
      </p:pic>
      <p:pic>
        <p:nvPicPr>
          <p:cNvPr id="8" name="Picture 7" descr="WhatsApp Image 2025-07-26 at 15.59.37_22796532.jpg"/>
          <p:cNvPicPr>
            <a:picLocks noChangeAspect="1"/>
          </p:cNvPicPr>
          <p:nvPr/>
        </p:nvPicPr>
        <p:blipFill>
          <a:blip r:embed="rId5"/>
          <a:srcRect/>
          <a:stretch>
            <a:fillRect/>
          </a:stretch>
        </p:blipFill>
        <p:spPr>
          <a:xfrm>
            <a:off x="8163452" y="6675"/>
            <a:ext cx="980548" cy="794260"/>
          </a:xfrm>
          <a:prstGeom prst="rect">
            <a:avLst/>
          </a:prstGeom>
        </p:spPr>
      </p:pic>
      <p:sp>
        <p:nvSpPr>
          <p:cNvPr id="10" name="Title 1">
            <a:extLst>
              <a:ext uri="{FF2B5EF4-FFF2-40B4-BE49-F238E27FC236}">
                <a16:creationId xmlns:a16="http://schemas.microsoft.com/office/drawing/2014/main" xmlns="" id="{EB9C45F0-FE10-0D92-9714-B8B96CB18E03}"/>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4000" b="1" dirty="0">
                <a:latin typeface="Times New Roman" panose="02020603050405020304" pitchFamily="18" charset="0"/>
                <a:cs typeface="Times New Roman" panose="02020603050405020304" pitchFamily="18" charset="0"/>
              </a:rPr>
              <a:t>लगातार.</a:t>
            </a:r>
            <a:r>
              <a:rPr lang="en-IN"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8435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0C4DEB-F191-B7FF-A213-F18F035611EE}"/>
              </a:ext>
            </a:extLst>
          </p:cNvPr>
          <p:cNvSpPr>
            <a:spLocks noGrp="1"/>
          </p:cNvSpPr>
          <p:nvPr>
            <p:ph idx="1"/>
          </p:nvPr>
        </p:nvSpPr>
        <p:spPr>
          <a:xfrm>
            <a:off x="457200" y="898194"/>
            <a:ext cx="4752753" cy="4245306"/>
          </a:xfrm>
        </p:spPr>
        <p:txBody>
          <a:bodyPr>
            <a:noAutofit/>
          </a:bodyPr>
          <a:lstStyle/>
          <a:p>
            <a:r>
              <a:rPr lang="hi-IN" sz="2000" dirty="0">
                <a:latin typeface="Times New Roman" panose="02020603050405020304" pitchFamily="18" charset="0"/>
                <a:cs typeface="Times New Roman" panose="02020603050405020304" pitchFamily="18" charset="0"/>
              </a:rPr>
              <a:t>सतह पर आने पर वायु एम्बोलिज़्म के लक्षण और संकेत निम्नलिखित हैं:</a:t>
            </a:r>
            <a:endParaRPr lang="en-US" sz="2000" dirty="0">
              <a:latin typeface="Times New Roman" panose="02020603050405020304" pitchFamily="18" charset="0"/>
              <a:cs typeface="Times New Roman" panose="02020603050405020304" pitchFamily="18" charset="0"/>
            </a:endParaRPr>
          </a:p>
          <a:p>
            <a:pPr lvl="1">
              <a:buFontTx/>
              <a:buChar char="-"/>
            </a:pPr>
            <a:r>
              <a:rPr lang="hi-IN" sz="2000" dirty="0">
                <a:latin typeface="Times New Roman" panose="02020603050405020304" pitchFamily="18" charset="0"/>
                <a:cs typeface="Times New Roman" panose="02020603050405020304" pitchFamily="18" charset="0"/>
              </a:rPr>
              <a:t>धुंधली दृष्टि
छाती में </a:t>
            </a:r>
            <a:r>
              <a:rPr lang="hi-IN" sz="2000" dirty="0" smtClean="0">
                <a:latin typeface="Times New Roman" panose="02020603050405020304" pitchFamily="18" charset="0"/>
                <a:cs typeface="Times New Roman" panose="02020603050405020304" pitchFamily="18" charset="0"/>
              </a:rPr>
              <a:t>दर्द</a:t>
            </a:r>
            <a:r>
              <a:rPr lang="hi-IN" sz="2000" dirty="0">
                <a:latin typeface="Times New Roman" panose="02020603050405020304" pitchFamily="18" charset="0"/>
                <a:cs typeface="Times New Roman" panose="02020603050405020304" pitchFamily="18" charset="0"/>
              </a:rPr>
              <a:t>
हाथ-पैरों में सुन्नता और झुनझुनी
कमजोरी या लकवा 
मुंह और नाक में </a:t>
            </a:r>
            <a:r>
              <a:rPr lang="hi-IN" sz="2000" dirty="0" smtClean="0">
                <a:latin typeface="Times New Roman" panose="02020603050405020304" pitchFamily="18" charset="0"/>
                <a:cs typeface="Times New Roman" panose="02020603050405020304" pitchFamily="18" charset="0"/>
              </a:rPr>
              <a:t>झाग</a:t>
            </a:r>
            <a:r>
              <a:rPr lang="en-IN" sz="2000" dirty="0" smtClean="0">
                <a:latin typeface="Times New Roman" panose="02020603050405020304" pitchFamily="18" charset="0"/>
                <a:cs typeface="Times New Roman" panose="02020603050405020304" pitchFamily="18" charset="0"/>
              </a:rPr>
              <a:t>/</a:t>
            </a:r>
            <a:r>
              <a:rPr lang="hi-IN" sz="2000" dirty="0" smtClean="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खून
दौरे
बेहोशी 
श्वसन और हृदय गति का दौरा</a:t>
            </a:r>
            <a:endParaRPr lang="en-IN" sz="2000" dirty="0"/>
          </a:p>
        </p:txBody>
      </p:sp>
      <p:pic>
        <p:nvPicPr>
          <p:cNvPr id="5" name="Picture 4">
            <a:extLst>
              <a:ext uri="{FF2B5EF4-FFF2-40B4-BE49-F238E27FC236}">
                <a16:creationId xmlns:a16="http://schemas.microsoft.com/office/drawing/2014/main" xmlns="" id="{03794F82-544E-D6ED-A7CE-BA1E44828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327" y="1122029"/>
            <a:ext cx="3193473" cy="3472593"/>
          </a:xfrm>
          <a:prstGeom prst="rect">
            <a:avLst/>
          </a:prstGeom>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502841D9-BB98-976A-DDF2-312CE275B301}"/>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hi-IN" sz="4400" b="1" dirty="0">
                <a:latin typeface="Times New Roman" panose="02020603050405020304" pitchFamily="18" charset="0"/>
                <a:cs typeface="Times New Roman" panose="02020603050405020304" pitchFamily="18" charset="0"/>
              </a:rPr>
              <a:t>.</a:t>
            </a:r>
            <a:r>
              <a:rPr lang="en-IN"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823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6C6166-44C4-A045-1778-4B939FA790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A6A2F1-C41E-3A4D-68B7-FB8C443ED5BB}"/>
              </a:ext>
            </a:extLst>
          </p:cNvPr>
          <p:cNvSpPr>
            <a:spLocks noGrp="1"/>
          </p:cNvSpPr>
          <p:nvPr>
            <p:ph idx="1"/>
          </p:nvPr>
        </p:nvSpPr>
        <p:spPr>
          <a:xfrm>
            <a:off x="10864" y="1200151"/>
            <a:ext cx="5354512" cy="3734920"/>
          </a:xfrm>
        </p:spPr>
        <p:txBody>
          <a:bodyPr>
            <a:noAutofit/>
          </a:bodyPr>
          <a:lstStyle/>
          <a:p>
            <a:pPr marL="0" indent="0" algn="just">
              <a:buNone/>
            </a:pPr>
            <a:r>
              <a:rPr lang="hi-IN" sz="2000" b="1" dirty="0">
                <a:latin typeface="Times New Roman" panose="02020603050405020304" pitchFamily="18" charset="0"/>
                <a:cs typeface="Times New Roman" panose="02020603050405020304" pitchFamily="18" charset="0"/>
              </a:rPr>
              <a:t>डिकंप्रेशन बीमारी</a:t>
            </a:r>
            <a:endParaRPr lang="en-US" sz="2000" b="1" dirty="0">
              <a:latin typeface="Times New Roman" panose="02020603050405020304" pitchFamily="18" charset="0"/>
              <a:cs typeface="Times New Roman" panose="02020603050405020304" pitchFamily="18" charset="0"/>
            </a:endParaRPr>
          </a:p>
          <a:p>
            <a:pPr algn="just"/>
            <a:r>
              <a:rPr lang="hi-IN" sz="2000" dirty="0">
                <a:latin typeface="Times New Roman" panose="02020603050405020304" pitchFamily="18" charset="0"/>
                <a:cs typeface="Times New Roman" panose="02020603050405020304" pitchFamily="18" charset="0"/>
              </a:rPr>
              <a:t>गहरे और लंबे समय तक गोताखोरी करने के बाद बहुत तेजी से सतह पर आने से होता है।</a:t>
            </a:r>
          </a:p>
          <a:p>
            <a:pPr algn="just"/>
            <a:r>
              <a:rPr lang="hi-IN" sz="2000" dirty="0">
                <a:latin typeface="Times New Roman" panose="02020603050405020304" pitchFamily="18" charset="0"/>
                <a:cs typeface="Times New Roman" panose="02020603050405020304" pitchFamily="18" charset="0"/>
              </a:rPr>
              <a:t>रक्त में घुली हुई गैसें फैल जाती हैं और बुलबुले बनाती हैं।</a:t>
            </a:r>
          </a:p>
          <a:p>
            <a:pPr algn="just"/>
            <a:r>
              <a:rPr lang="hi-IN" sz="2000" dirty="0">
                <a:latin typeface="Times New Roman" panose="02020603050405020304" pitchFamily="18" charset="0"/>
                <a:cs typeface="Times New Roman" panose="02020603050405020304" pitchFamily="18" charset="0"/>
              </a:rPr>
              <a:t>ये बुलबुले रक्त वाहिकाओं में एम्बोली की तरह कार्य करते हैं और महत्वपूर्ण अंगों तक रक्त प्रवाह को रोक देते हैं।</a:t>
            </a:r>
          </a:p>
        </p:txBody>
      </p:sp>
      <p:pic>
        <p:nvPicPr>
          <p:cNvPr id="2" name="Picture 1">
            <a:extLst>
              <a:ext uri="{FF2B5EF4-FFF2-40B4-BE49-F238E27FC236}">
                <a16:creationId xmlns:a16="http://schemas.microsoft.com/office/drawing/2014/main" xmlns="" id="{332AE1A6-F71E-6D1A-A2AC-4D78F8275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567" y="1532661"/>
            <a:ext cx="3474470" cy="3281386"/>
          </a:xfrm>
          <a:prstGeom prst="rect">
            <a:avLst/>
          </a:prstGeom>
        </p:spPr>
      </p:pic>
      <p:pic>
        <p:nvPicPr>
          <p:cNvPr id="5" name="Picture 4"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6" name="Picture 5"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7" name="Title 1">
            <a:extLst>
              <a:ext uri="{FF2B5EF4-FFF2-40B4-BE49-F238E27FC236}">
                <a16:creationId xmlns:a16="http://schemas.microsoft.com/office/drawing/2014/main" xmlns="" id="{1D2DB9FE-0CB9-FF4F-6CE7-1C1A7AE034DA}"/>
              </a:ext>
            </a:extLst>
          </p:cNvPr>
          <p:cNvSpPr txBox="1">
            <a:spLocks noChangeArrowheads="1"/>
          </p:cNvSpPr>
          <p:nvPr/>
        </p:nvSpPr>
        <p:spPr>
          <a:xfrm>
            <a:off x="1062373" y="65935"/>
            <a:ext cx="7101079" cy="669063"/>
          </a:xfrm>
          <a:prstGeom prst="rect">
            <a:avLst/>
          </a:prstGeom>
          <a:solidFill>
            <a:srgbClr val="FFC000"/>
          </a:solidFill>
        </p:spPr>
        <p:txBody>
          <a:bodyPr vert="horz" lIns="68580" tIns="34290" rIns="68580" bIns="3429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470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F01273-D005-4603-33DF-2B997BC3A0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E16172-ED1F-8FA0-9F43-CBD8679041B3}"/>
              </a:ext>
            </a:extLst>
          </p:cNvPr>
          <p:cNvSpPr>
            <a:spLocks noGrp="1"/>
          </p:cNvSpPr>
          <p:nvPr>
            <p:ph idx="1"/>
          </p:nvPr>
        </p:nvSpPr>
        <p:spPr>
          <a:xfrm>
            <a:off x="457200" y="1200151"/>
            <a:ext cx="4752753" cy="3394472"/>
          </a:xfrm>
        </p:spPr>
        <p:txBody>
          <a:bodyPr>
            <a:noAutofit/>
          </a:bodyPr>
          <a:lstStyle/>
          <a:p>
            <a:r>
              <a:rPr lang="hi-IN" sz="2000" dirty="0">
                <a:latin typeface="Times New Roman" panose="02020603050405020304" pitchFamily="18" charset="0"/>
                <a:cs typeface="Times New Roman" panose="02020603050405020304" pitchFamily="18" charset="0"/>
              </a:rPr>
              <a:t>डीसीएस(</a:t>
            </a:r>
            <a:r>
              <a:rPr lang="en-US" sz="2000" dirty="0">
                <a:latin typeface="Times New Roman" panose="02020603050405020304" pitchFamily="18" charset="0"/>
                <a:cs typeface="Times New Roman" panose="02020603050405020304" pitchFamily="18" charset="0"/>
              </a:rPr>
              <a:t>DCS</a:t>
            </a:r>
            <a:r>
              <a:rPr lang="hi-I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hi-IN" sz="2000" dirty="0">
                <a:latin typeface="Times New Roman" panose="02020603050405020304" pitchFamily="18" charset="0"/>
                <a:cs typeface="Times New Roman" panose="02020603050405020304" pitchFamily="18" charset="0"/>
              </a:rPr>
              <a:t>हो सकता है:</a:t>
            </a:r>
          </a:p>
          <a:p>
            <a:pPr marL="300038" lvl="1" indent="0">
              <a:buNone/>
            </a:pPr>
            <a:r>
              <a:rPr lang="en-US" sz="2000" dirty="0">
                <a:latin typeface="Times New Roman" panose="02020603050405020304" pitchFamily="18" charset="0"/>
                <a:cs typeface="Times New Roman" panose="02020603050405020304" pitchFamily="18" charset="0"/>
              </a:rPr>
              <a:t>-</a:t>
            </a:r>
            <a:r>
              <a:rPr lang="hi-IN" sz="2000" dirty="0">
                <a:latin typeface="Times New Roman" panose="02020603050405020304" pitchFamily="18" charset="0"/>
                <a:cs typeface="Times New Roman" panose="02020603050405020304" pitchFamily="18" charset="0"/>
              </a:rPr>
              <a:t>15 मिनट के भीतर अचानक प्रकट हो।</a:t>
            </a:r>
          </a:p>
          <a:p>
            <a:pPr marL="300038" lvl="1" indent="0">
              <a:buNone/>
            </a:pPr>
            <a:r>
              <a:rPr lang="en-US" sz="2000" dirty="0">
                <a:latin typeface="Times New Roman" panose="02020603050405020304" pitchFamily="18" charset="0"/>
                <a:cs typeface="Times New Roman" panose="02020603050405020304" pitchFamily="18" charset="0"/>
              </a:rPr>
              <a:t>-</a:t>
            </a:r>
            <a:r>
              <a:rPr lang="hi-IN" sz="2000" dirty="0">
                <a:latin typeface="Times New Roman" panose="02020603050405020304" pitchFamily="18" charset="0"/>
                <a:cs typeface="Times New Roman" panose="02020603050405020304" pitchFamily="18" charset="0"/>
              </a:rPr>
              <a:t>24 घंटे तक विलंबित हो सकता है।</a:t>
            </a:r>
          </a:p>
          <a:p>
            <a:endParaRPr lang="hi-IN" sz="2000" dirty="0">
              <a:latin typeface="Times New Roman" panose="02020603050405020304" pitchFamily="18" charset="0"/>
              <a:cs typeface="Times New Roman" panose="02020603050405020304" pitchFamily="18" charset="0"/>
            </a:endParaRPr>
          </a:p>
          <a:p>
            <a:pPr marL="300038" lvl="1" indent="0">
              <a:buNone/>
            </a:pPr>
            <a:r>
              <a:rPr lang="en-US" sz="2000" dirty="0">
                <a:latin typeface="Times New Roman" panose="02020603050405020304" pitchFamily="18" charset="0"/>
                <a:cs typeface="Times New Roman" panose="02020603050405020304" pitchFamily="18" charset="0"/>
              </a:rPr>
              <a:t>-</a:t>
            </a:r>
            <a:r>
              <a:rPr lang="hi-IN" sz="2000" dirty="0">
                <a:latin typeface="Times New Roman" panose="02020603050405020304" pitchFamily="18" charset="0"/>
                <a:cs typeface="Times New Roman" panose="02020603050405020304" pitchFamily="18" charset="0"/>
              </a:rPr>
              <a:t>इसके दो प्रकार या वर्गीकरण हैं:</a:t>
            </a:r>
          </a:p>
          <a:p>
            <a:pPr marL="300038" lvl="1" indent="0">
              <a:buNone/>
            </a:pPr>
            <a:r>
              <a:rPr lang="en-US" sz="2000" dirty="0">
                <a:latin typeface="Times New Roman" panose="02020603050405020304" pitchFamily="18" charset="0"/>
                <a:cs typeface="Times New Roman" panose="02020603050405020304" pitchFamily="18" charset="0"/>
              </a:rPr>
              <a:t>-</a:t>
            </a:r>
            <a:r>
              <a:rPr lang="hi-IN" sz="2000" dirty="0">
                <a:latin typeface="Times New Roman" panose="02020603050405020304" pitchFamily="18" charset="0"/>
                <a:cs typeface="Times New Roman" panose="02020603050405020304" pitchFamily="18" charset="0"/>
              </a:rPr>
              <a:t>प्रकार – </a:t>
            </a:r>
            <a:r>
              <a:rPr lang="en-US" sz="2000" dirty="0">
                <a:latin typeface="Times New Roman" panose="02020603050405020304" pitchFamily="18" charset="0"/>
                <a:cs typeface="Times New Roman" panose="02020603050405020304" pitchFamily="18" charset="0"/>
              </a:rPr>
              <a:t>I</a:t>
            </a:r>
          </a:p>
          <a:p>
            <a:pPr marL="300038" lvl="1" indent="0">
              <a:buNone/>
            </a:pPr>
            <a:r>
              <a:rPr lang="en-US" sz="2000" dirty="0">
                <a:latin typeface="Times New Roman" panose="02020603050405020304" pitchFamily="18" charset="0"/>
                <a:cs typeface="Times New Roman" panose="02020603050405020304" pitchFamily="18" charset="0"/>
              </a:rPr>
              <a:t>-</a:t>
            </a:r>
            <a:r>
              <a:rPr lang="hi-IN" sz="2000" dirty="0">
                <a:latin typeface="Times New Roman" panose="02020603050405020304" pitchFamily="18" charset="0"/>
                <a:cs typeface="Times New Roman" panose="02020603050405020304" pitchFamily="18" charset="0"/>
              </a:rPr>
              <a:t>प्रकार – </a:t>
            </a:r>
            <a:r>
              <a:rPr lang="en-US" sz="2000" dirty="0">
                <a:latin typeface="Times New Roman" panose="02020603050405020304" pitchFamily="18" charset="0"/>
                <a:cs typeface="Times New Roman" panose="02020603050405020304" pitchFamily="18" charset="0"/>
              </a:rPr>
              <a:t>II</a:t>
            </a:r>
          </a:p>
          <a:p>
            <a:endParaRPr lang="en-IN"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1095883-A415-EEB4-5EF0-198000042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953" y="1540300"/>
            <a:ext cx="3622320" cy="2733827"/>
          </a:xfrm>
          <a:prstGeom prst="rect">
            <a:avLst/>
          </a:prstGeom>
        </p:spPr>
      </p:pic>
      <p:pic>
        <p:nvPicPr>
          <p:cNvPr id="6" name="Picture 5" descr="WhatsApp Image 2025-07-26 at 15.59.37_2908246e.jpg"/>
          <p:cNvPicPr>
            <a:picLocks noChangeAspect="1"/>
          </p:cNvPicPr>
          <p:nvPr/>
        </p:nvPicPr>
        <p:blipFill>
          <a:blip r:embed="rId3"/>
          <a:srcRect/>
          <a:stretch>
            <a:fillRect/>
          </a:stretch>
        </p:blipFill>
        <p:spPr>
          <a:xfrm>
            <a:off x="10864" y="0"/>
            <a:ext cx="1051509" cy="800934"/>
          </a:xfrm>
          <a:prstGeom prst="rect">
            <a:avLst/>
          </a:prstGeom>
        </p:spPr>
      </p:pic>
      <p:pic>
        <p:nvPicPr>
          <p:cNvPr id="7" name="Picture 6" descr="WhatsApp Image 2025-07-26 at 15.59.37_22796532.jpg"/>
          <p:cNvPicPr>
            <a:picLocks noChangeAspect="1"/>
          </p:cNvPicPr>
          <p:nvPr/>
        </p:nvPicPr>
        <p:blipFill>
          <a:blip r:embed="rId4"/>
          <a:srcRect/>
          <a:stretch>
            <a:fillRect/>
          </a:stretch>
        </p:blipFill>
        <p:spPr>
          <a:xfrm>
            <a:off x="8163452" y="27185"/>
            <a:ext cx="980548" cy="773749"/>
          </a:xfrm>
          <a:prstGeom prst="rect">
            <a:avLst/>
          </a:prstGeom>
        </p:spPr>
      </p:pic>
      <p:sp>
        <p:nvSpPr>
          <p:cNvPr id="9" name="Title 1">
            <a:extLst>
              <a:ext uri="{FF2B5EF4-FFF2-40B4-BE49-F238E27FC236}">
                <a16:creationId xmlns:a16="http://schemas.microsoft.com/office/drawing/2014/main" xmlns="" id="{DCEE8BDD-2A4E-96B5-B59A-ED16EF1F66B2}"/>
              </a:ext>
            </a:extLst>
          </p:cNvPr>
          <p:cNvSpPr>
            <a:spLocks noGrp="1" noChangeArrowheads="1"/>
          </p:cNvSpPr>
          <p:nvPr>
            <p:ph type="title"/>
          </p:nvPr>
        </p:nvSpPr>
        <p:spPr>
          <a:xfrm>
            <a:off x="1062373" y="50208"/>
            <a:ext cx="7101079" cy="669063"/>
          </a:xfrm>
          <a:solidFill>
            <a:srgbClr val="FFC000"/>
          </a:solidFill>
        </p:spPr>
        <p:txBody>
          <a:bodyPr>
            <a:noAutofit/>
          </a:bodyPr>
          <a:lstStyle/>
          <a:p>
            <a:r>
              <a:rPr lang="hi-IN" sz="3600" b="1" dirty="0">
                <a:latin typeface="Times New Roman" panose="02020603050405020304" pitchFamily="18" charset="0"/>
                <a:cs typeface="Times New Roman" panose="02020603050405020304" pitchFamily="18" charset="0"/>
              </a:rPr>
              <a:t>लगातार.</a:t>
            </a:r>
            <a:r>
              <a:rPr lang="en-IN"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0017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TotalTime>
  <Words>1258</Words>
  <Application>Microsoft Office PowerPoint</Application>
  <PresentationFormat>On-screen Show (16:9)</PresentationFormat>
  <Paragraphs>220</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Mangal</vt:lpstr>
      <vt:lpstr>Times New Roman</vt:lpstr>
      <vt:lpstr>Office Theme</vt:lpstr>
      <vt:lpstr>PowerPoint Presentation</vt:lpstr>
      <vt:lpstr> </vt:lpstr>
      <vt:lpstr>गोताखोरी आपातस्थिति का परिचय</vt:lpstr>
      <vt:lpstr>आपात स्थितियों के प्रकार</vt:lpstr>
      <vt:lpstr>लगातार.…</vt:lpstr>
      <vt:lpstr>लगातार.…</vt:lpstr>
      <vt:lpstr>लगातार.…</vt:lpstr>
      <vt:lpstr>PowerPoint Presentation</vt:lpstr>
      <vt:lpstr>लगातार.…</vt:lpstr>
      <vt:lpstr>लगातार.…</vt:lpstr>
      <vt:lpstr>लगातार.…</vt:lpstr>
      <vt:lpstr>लगातार.…</vt:lpstr>
      <vt:lpstr>लगातार.…</vt:lpstr>
      <vt:lpstr>लगातार.…</vt:lpstr>
      <vt:lpstr>लगातार.…</vt:lpstr>
      <vt:lpstr>लगातार.…</vt:lpstr>
      <vt:lpstr>लगातार.…</vt:lpstr>
      <vt:lpstr>गोताखोरी आपातस्थिति का प्रबंधन</vt:lpstr>
      <vt:lpstr>लगातार.…</vt:lpstr>
      <vt:lpstr>लगातार.…</vt:lpstr>
      <vt:lpstr>आपातकालीन गोताखोरी उपकरण</vt:lpstr>
      <vt:lpstr>लगातार.…</vt:lpstr>
      <vt:lpstr>लगातार.…</vt:lpstr>
      <vt:lpstr>लगातार.…</vt:lpstr>
      <vt:lpstr>लगातार.…</vt:lpstr>
      <vt:lpstr>लगातार.…</vt:lpstr>
      <vt:lpstr> </vt:lpstr>
      <vt:lpstr>लगातार.…</vt:lpstr>
      <vt:lpstr>लगातार.…</vt:lpstr>
      <vt:lpstr>लगातार.…</vt:lpstr>
      <vt:lpstr>लगातार.…</vt:lpstr>
      <vt:lpstr>समीक्षा</vt:lpstr>
      <vt:lpstr>PowerPoint Presentation</vt:lpstr>
      <vt:lpstr>मूल्यांकन</vt:lpstr>
      <vt:lpstr>धन्यवाद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ON FWR</dc:title>
  <dc:creator>04bn NDRF Arakkonam</dc:creator>
  <cp:lastModifiedBy>Administrator</cp:lastModifiedBy>
  <cp:revision>217</cp:revision>
  <dcterms:created xsi:type="dcterms:W3CDTF">2025-03-09T04:24:30Z</dcterms:created>
  <dcterms:modified xsi:type="dcterms:W3CDTF">2025-12-15T05:36:27Z</dcterms:modified>
</cp:coreProperties>
</file>