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2"/>
  </p:notesMasterIdLst>
  <p:sldIdLst>
    <p:sldId id="598" r:id="rId2"/>
    <p:sldId id="258" r:id="rId3"/>
    <p:sldId id="259" r:id="rId4"/>
    <p:sldId id="599" r:id="rId5"/>
    <p:sldId id="600" r:id="rId6"/>
    <p:sldId id="601" r:id="rId7"/>
    <p:sldId id="602" r:id="rId8"/>
    <p:sldId id="603" r:id="rId9"/>
    <p:sldId id="604" r:id="rId10"/>
    <p:sldId id="265" r:id="rId11"/>
    <p:sldId id="267" r:id="rId12"/>
    <p:sldId id="605" r:id="rId13"/>
    <p:sldId id="269"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622" r:id="rId31"/>
    <p:sldId id="623" r:id="rId32"/>
    <p:sldId id="624" r:id="rId33"/>
    <p:sldId id="625" r:id="rId34"/>
    <p:sldId id="626" r:id="rId35"/>
    <p:sldId id="627" r:id="rId36"/>
    <p:sldId id="631" r:id="rId37"/>
    <p:sldId id="287" r:id="rId38"/>
    <p:sldId id="628" r:id="rId39"/>
    <p:sldId id="630" r:id="rId40"/>
    <p:sldId id="50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08"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B5294-DE21-462E-8B42-DEF16C6A9124}" type="datetimeFigureOut">
              <a:rPr lang="en-IN" smtClean="0"/>
              <a:t>15-12-2025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2D4C3-F724-4515-B1F9-FA5F29A2A93E}" type="slidenum">
              <a:rPr lang="en-IN" smtClean="0"/>
              <a:t>‹#›</a:t>
            </a:fld>
            <a:endParaRPr lang="en-IN"/>
          </a:p>
        </p:txBody>
      </p:sp>
    </p:spTree>
    <p:extLst>
      <p:ext uri="{BB962C8B-B14F-4D97-AF65-F5344CB8AC3E}">
        <p14:creationId xmlns:p14="http://schemas.microsoft.com/office/powerpoint/2010/main" val="218276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462D4C3-F724-4515-B1F9-FA5F29A2A93E}" type="slidenum">
              <a:rPr lang="en-IN" smtClean="0"/>
              <a:t>26</a:t>
            </a:fld>
            <a:endParaRPr lang="en-IN"/>
          </a:p>
        </p:txBody>
      </p:sp>
    </p:spTree>
    <p:extLst>
      <p:ext uri="{BB962C8B-B14F-4D97-AF65-F5344CB8AC3E}">
        <p14:creationId xmlns:p14="http://schemas.microsoft.com/office/powerpoint/2010/main" val="132101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6FBEC4C-F3EE-4BE4-BF8C-776643934C8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BAB46-3F02-4F51-A935-9BCA2E34B3A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44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BEC4C-F3EE-4BE4-BF8C-776643934C8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7189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BEC4C-F3EE-4BE4-BF8C-776643934C8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BAB46-3F02-4F51-A935-9BCA2E34B3A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89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BEC4C-F3EE-4BE4-BF8C-776643934C8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204992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BEC4C-F3EE-4BE4-BF8C-776643934C8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BAB46-3F02-4F51-A935-9BCA2E34B3A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69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BEC4C-F3EE-4BE4-BF8C-776643934C87}"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54801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BEC4C-F3EE-4BE4-BF8C-776643934C87}"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394608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BEC4C-F3EE-4BE4-BF8C-776643934C87}"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177010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BEC4C-F3EE-4BE4-BF8C-776643934C87}"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125804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BEC4C-F3EE-4BE4-BF8C-776643934C87}"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BAB46-3F02-4F51-A935-9BCA2E34B3A3}" type="slidenum">
              <a:rPr lang="en-US" smtClean="0"/>
              <a:t>‹#›</a:t>
            </a:fld>
            <a:endParaRPr lang="en-US"/>
          </a:p>
        </p:txBody>
      </p:sp>
    </p:spTree>
    <p:extLst>
      <p:ext uri="{BB962C8B-B14F-4D97-AF65-F5344CB8AC3E}">
        <p14:creationId xmlns:p14="http://schemas.microsoft.com/office/powerpoint/2010/main" val="259197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FBEC4C-F3EE-4BE4-BF8C-776643934C87}"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BAB46-3F02-4F51-A935-9BCA2E34B3A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5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FBEC4C-F3EE-4BE4-BF8C-776643934C87}" type="datetimeFigureOut">
              <a:rPr lang="en-US" smtClean="0"/>
              <a:t>12/15/2025</a:t>
            </a:fld>
            <a:endParaRPr lang="en-US"/>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5BAB46-3F02-4F51-A935-9BCA2E34B3A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4888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0A0D070D-08E3-7CB9-42AF-6E2614F9BD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33" y="3240713"/>
            <a:ext cx="1144927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
        <p:nvSpPr>
          <p:cNvPr id="4" name="TextBox 3">
            <a:extLst>
              <a:ext uri="{FF2B5EF4-FFF2-40B4-BE49-F238E27FC236}">
                <a16:creationId xmlns:a16="http://schemas.microsoft.com/office/drawing/2014/main" xmlns="" id="{9101052C-2020-FCBB-3537-D38DAF1BD609}"/>
              </a:ext>
            </a:extLst>
          </p:cNvPr>
          <p:cNvSpPr txBox="1"/>
          <p:nvPr/>
        </p:nvSpPr>
        <p:spPr>
          <a:xfrm>
            <a:off x="413733" y="1301721"/>
            <a:ext cx="11449272" cy="1938992"/>
          </a:xfrm>
          <a:prstGeom prst="rect">
            <a:avLst/>
          </a:prstGeom>
          <a:solidFill>
            <a:srgbClr val="FFC000"/>
          </a:solidFill>
        </p:spPr>
        <p:txBody>
          <a:bodyPr wrap="square" rtlCol="0">
            <a:spAutoFit/>
          </a:bodyPr>
          <a:lstStyle/>
          <a:p>
            <a:pPr algn="ctr"/>
            <a:r>
              <a:rPr lang="hi-IN" sz="6000" b="1" dirty="0">
                <a:latin typeface="Times New Roman" panose="02020603050405020304" pitchFamily="18" charset="0"/>
                <a:cs typeface="Times New Roman" panose="02020603050405020304" pitchFamily="18" charset="0"/>
              </a:rPr>
              <a:t>जल अंतर्गत शरीर क्रिया विज्ञान </a:t>
            </a:r>
            <a:endParaRPr lang="en-US" sz="6000" b="1" dirty="0">
              <a:latin typeface="Times New Roman" panose="02020603050405020304" pitchFamily="18" charset="0"/>
              <a:cs typeface="Times New Roman" panose="02020603050405020304" pitchFamily="18" charset="0"/>
            </a:endParaRPr>
          </a:p>
          <a:p>
            <a:pPr algn="ctr"/>
            <a:r>
              <a:rPr lang="hi-IN" sz="6000" b="1" dirty="0">
                <a:latin typeface="Times New Roman" panose="02020603050405020304" pitchFamily="18" charset="0"/>
                <a:cs typeface="Times New Roman" panose="02020603050405020304" pitchFamily="18" charset="0"/>
              </a:rPr>
              <a:t>और प्राथमिक चिकित्सा</a:t>
            </a:r>
          </a:p>
        </p:txBody>
      </p:sp>
      <p:sp>
        <p:nvSpPr>
          <p:cNvPr id="3" name="Rectangle 2"/>
          <p:cNvSpPr/>
          <p:nvPr/>
        </p:nvSpPr>
        <p:spPr>
          <a:xfrm>
            <a:off x="6888088" y="5661248"/>
            <a:ext cx="4439816" cy="646331"/>
          </a:xfrm>
          <a:prstGeom prst="rect">
            <a:avLst/>
          </a:prstGeom>
          <a:solidFill>
            <a:srgbClr val="FFFF00"/>
          </a:solidFill>
        </p:spPr>
        <p:txBody>
          <a:bodyPr wrap="square">
            <a:spAutoFit/>
          </a:bodyPr>
          <a:lstStyle/>
          <a:p>
            <a:r>
              <a:rPr lang="en-IN" b="1" dirty="0"/>
              <a:t> </a:t>
            </a:r>
            <a:r>
              <a:rPr lang="en-IN" b="1" dirty="0" smtClean="0"/>
              <a:t>              </a:t>
            </a:r>
            <a:r>
              <a:rPr lang="hi-IN" b="1" dirty="0" smtClean="0">
                <a:solidFill>
                  <a:srgbClr val="C00000"/>
                </a:solidFill>
              </a:rPr>
              <a:t>निरीक्षक</a:t>
            </a:r>
            <a:r>
              <a:rPr lang="en-IN" b="1" dirty="0">
                <a:solidFill>
                  <a:srgbClr val="C00000"/>
                </a:solidFill>
              </a:rPr>
              <a:t>:</a:t>
            </a:r>
            <a:r>
              <a:rPr lang="hi-IN" b="1" dirty="0">
                <a:solidFill>
                  <a:srgbClr val="C00000"/>
                </a:solidFill>
              </a:rPr>
              <a:t> किशन लाल</a:t>
            </a:r>
            <a:endParaRPr lang="en-IN" b="1" dirty="0">
              <a:solidFill>
                <a:srgbClr val="C00000"/>
              </a:solidFill>
            </a:endParaRPr>
          </a:p>
          <a:p>
            <a:r>
              <a:rPr lang="hi-IN" b="1" dirty="0">
                <a:solidFill>
                  <a:srgbClr val="C00000"/>
                </a:solidFill>
              </a:rPr>
              <a:t> </a:t>
            </a:r>
            <a:r>
              <a:rPr lang="en-IN" b="1" dirty="0">
                <a:solidFill>
                  <a:srgbClr val="C00000"/>
                </a:solidFill>
              </a:rPr>
              <a:t>          </a:t>
            </a:r>
            <a:r>
              <a:rPr lang="hi-IN" b="1" dirty="0">
                <a:solidFill>
                  <a:srgbClr val="C00000"/>
                </a:solidFill>
              </a:rPr>
              <a:t>01 वी वाहिनी, रा.आ.मो.बल</a:t>
            </a:r>
            <a:endParaRPr lang="en-IN"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FEC01D8-9362-784B-C70C-B873E2F4DA0F}"/>
              </a:ext>
            </a:extLst>
          </p:cNvPr>
          <p:cNvSpPr>
            <a:spLocks noGrp="1"/>
          </p:cNvSpPr>
          <p:nvPr>
            <p:ph type="title"/>
          </p:nvPr>
        </p:nvSpPr>
        <p:spPr>
          <a:xfrm>
            <a:off x="1487488" y="44624"/>
            <a:ext cx="9289032" cy="93610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अस्पताल से पहले उपचार</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0ED7ED10-7FAB-3048-9541-6F7C939ABC7C}"/>
              </a:ext>
            </a:extLst>
          </p:cNvPr>
          <p:cNvSpPr>
            <a:spLocks noGrp="1"/>
          </p:cNvSpPr>
          <p:nvPr>
            <p:ph idx="1"/>
          </p:nvPr>
        </p:nvSpPr>
        <p:spPr>
          <a:xfrm>
            <a:off x="767408" y="1556792"/>
            <a:ext cx="10801200" cy="4752568"/>
          </a:xfrm>
        </p:spPr>
        <p:txBody>
          <a:bodyPr>
            <a:noAutofit/>
          </a:bodyPr>
          <a:lstStyle/>
          <a:p>
            <a:pPr algn="just">
              <a:lnSpc>
                <a:spcPct val="15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नाइट्रोजन नार्कोसिस सतह की ओर तुरंत नियंत्रित आरोहण (</a:t>
            </a:r>
            <a:r>
              <a:rPr lang="en-IN" sz="2800" dirty="0">
                <a:latin typeface="Times New Roman" panose="02020603050405020304" pitchFamily="18" charset="0"/>
                <a:ea typeface="Calibri" panose="020F0502020204030204" pitchFamily="34" charset="0"/>
                <a:cs typeface="Times New Roman" panose="02020603050405020304" pitchFamily="18" charset="0"/>
              </a:rPr>
              <a:t>Controlled Ascent)।</a:t>
            </a:r>
            <a:r>
              <a:rPr lang="hi-IN" sz="2800" dirty="0">
                <a:latin typeface="Times New Roman" panose="02020603050405020304" pitchFamily="18" charset="0"/>
                <a:ea typeface="Calibri" panose="020F0502020204030204" pitchFamily="34" charset="0"/>
                <a:cs typeface="Times New Roman" panose="02020603050405020304" pitchFamily="18" charset="0"/>
              </a:rPr>
              <a:t>
ऑक्सीजन का प्रबंधन।
 अस्थायी रूप से गोताखोरी रोकना।
नाइट्रोजन की जगह हीलियम वाला गैस मिश्रण साँस लेने के लिए।</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15979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64" y="233265"/>
            <a:ext cx="1217027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4" name="Picture 3"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
        <p:nvSpPr>
          <p:cNvPr id="6" name="TextBox 5">
            <a:extLst>
              <a:ext uri="{FF2B5EF4-FFF2-40B4-BE49-F238E27FC236}">
                <a16:creationId xmlns:a16="http://schemas.microsoft.com/office/drawing/2014/main" xmlns="" id="{A3AB0645-20C3-2885-F45F-6EC63B0B4035}"/>
              </a:ext>
            </a:extLst>
          </p:cNvPr>
          <p:cNvSpPr txBox="1"/>
          <p:nvPr/>
        </p:nvSpPr>
        <p:spPr>
          <a:xfrm>
            <a:off x="41966" y="4509120"/>
            <a:ext cx="12108068" cy="923330"/>
          </a:xfrm>
          <a:prstGeom prst="rect">
            <a:avLst/>
          </a:prstGeom>
          <a:solidFill>
            <a:srgbClr val="FFC000"/>
          </a:solidFill>
        </p:spPr>
        <p:txBody>
          <a:bodyPr wrap="square" rtlCol="0">
            <a:spAutoFit/>
          </a:bodyPr>
          <a:lstStyle/>
          <a:p>
            <a:pPr algn="ctr"/>
            <a:r>
              <a:rPr lang="hi-IN" sz="5400" b="1" dirty="0">
                <a:latin typeface="Times New Roman" panose="02020603050405020304" pitchFamily="18" charset="0"/>
                <a:cs typeface="Times New Roman" panose="02020603050405020304" pitchFamily="18" charset="0"/>
              </a:rPr>
              <a:t>ऑक्सीजन विषाक्तता (</a:t>
            </a:r>
            <a:r>
              <a:rPr lang="en-IN" sz="5400" b="1" dirty="0">
                <a:latin typeface="Times New Roman" panose="02020603050405020304" pitchFamily="18" charset="0"/>
                <a:cs typeface="Times New Roman" panose="02020603050405020304" pitchFamily="18" charset="0"/>
              </a:rPr>
              <a:t>Oxygen Toxicity)</a:t>
            </a:r>
          </a:p>
        </p:txBody>
      </p:sp>
    </p:spTree>
    <p:extLst>
      <p:ext uri="{BB962C8B-B14F-4D97-AF65-F5344CB8AC3E}">
        <p14:creationId xmlns:p14="http://schemas.microsoft.com/office/powerpoint/2010/main" val="194407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E18510-069E-A127-3AF1-638B7D9E75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4D516BA1-3E90-979D-16E9-10CAF28A6E2F}"/>
              </a:ext>
            </a:extLst>
          </p:cNvPr>
          <p:cNvSpPr>
            <a:spLocks noGrp="1"/>
          </p:cNvSpPr>
          <p:nvPr>
            <p:ph type="title"/>
          </p:nvPr>
        </p:nvSpPr>
        <p:spPr>
          <a:xfrm>
            <a:off x="1487488" y="44624"/>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ऑक्सीजन विषाक्तता</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070E0385-F6A7-A944-6A50-B96074101383}"/>
              </a:ext>
            </a:extLst>
          </p:cNvPr>
          <p:cNvSpPr>
            <a:spLocks noGrp="1"/>
          </p:cNvSpPr>
          <p:nvPr>
            <p:ph idx="1"/>
          </p:nvPr>
        </p:nvSpPr>
        <p:spPr>
          <a:xfrm>
            <a:off x="767408" y="1772816"/>
            <a:ext cx="10945216" cy="4536544"/>
          </a:xfrm>
        </p:spPr>
        <p:txBody>
          <a:bodyPr>
            <a:noAutofit/>
          </a:bodyPr>
          <a:lstStyle/>
          <a:p>
            <a:pPr algn="just">
              <a:lnSpc>
                <a:spcPct val="15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इसे शरीर में ऑक्सीजन की उच्च सांद्रता के रूप में परिभाषित किया जा सकता है जब ऑक्सीजन के आंशिक दबाव में वृद्धि से शरीर की सुरक्षात्मक प्रणाली प्रभावित होती है। 
फेफड़ों की ऑक्सीजन विषाक्तता का सबसे आम कारण डाइविंग में दबाव वाले ऑक्सीजन सिलेंडर का लंबे समय तक उपयोग है। 
मस्तिष्क की ऑक्सीजन विषाक्तता, जिसे आमतौर पर सीएनएस ऑक्सीजन विषाक्तता के रूप में जाना जाता है, अधिक गंभीर होती है।</a:t>
            </a:r>
            <a:endParaRPr lang="en-US" sz="28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44361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980728"/>
            <a:ext cx="9289032" cy="4968552"/>
          </a:xfrm>
          <a:prstGeom prst="snip2DiagRect">
            <a:avLst/>
          </a:prstGeom>
          <a:solidFill>
            <a:srgbClr val="FFFFFF">
              <a:shade val="85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4" name="Picture 3"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54501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71B6B4-BF18-5E26-FA99-1DDDE350BAA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4B6B875-D11F-EE75-EAC5-5DDDC9DDE206}"/>
              </a:ext>
            </a:extLst>
          </p:cNvPr>
          <p:cNvSpPr>
            <a:spLocks noGrp="1"/>
          </p:cNvSpPr>
          <p:nvPr>
            <p:ph type="title"/>
          </p:nvPr>
        </p:nvSpPr>
        <p:spPr>
          <a:xfrm>
            <a:off x="1487488" y="0"/>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संकेत और लक्षण</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315F06E4-735F-1062-FCEA-357778CABF39}"/>
              </a:ext>
            </a:extLst>
          </p:cNvPr>
          <p:cNvSpPr>
            <a:spLocks noGrp="1"/>
          </p:cNvSpPr>
          <p:nvPr>
            <p:ph idx="1"/>
          </p:nvPr>
        </p:nvSpPr>
        <p:spPr>
          <a:xfrm>
            <a:off x="1199456" y="1628800"/>
            <a:ext cx="10297144" cy="5040560"/>
          </a:xfrm>
        </p:spPr>
        <p:txBody>
          <a:bodyPr>
            <a:noAutofit/>
          </a:bodyPr>
          <a:lstStyle/>
          <a:p>
            <a:pPr>
              <a:lnSpc>
                <a:spcPct val="15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मतली(</a:t>
            </a:r>
            <a:r>
              <a:rPr lang="en-IN" sz="2800" dirty="0">
                <a:latin typeface="Times New Roman" panose="02020603050405020304" pitchFamily="18" charset="0"/>
                <a:ea typeface="Calibri" panose="020F0502020204030204" pitchFamily="34" charset="0"/>
                <a:cs typeface="Times New Roman" panose="02020603050405020304" pitchFamily="18" charset="0"/>
              </a:rPr>
              <a:t>Nausea)</a:t>
            </a:r>
            <a:r>
              <a:rPr lang="hi-IN" sz="2800" dirty="0">
                <a:latin typeface="Times New Roman" panose="02020603050405020304" pitchFamily="18" charset="0"/>
                <a:ea typeface="Calibri" panose="020F0502020204030204" pitchFamily="34" charset="0"/>
                <a:cs typeface="Times New Roman" panose="02020603050405020304" pitchFamily="18" charset="0"/>
              </a:rPr>
              <a:t>
मांसपेशियों में मरोड़/झटके/स्खलन(</a:t>
            </a:r>
            <a:r>
              <a:rPr lang="en-IN" sz="2800" dirty="0">
                <a:latin typeface="Times New Roman" panose="02020603050405020304" pitchFamily="18" charset="0"/>
                <a:ea typeface="Calibri" panose="020F0502020204030204" pitchFamily="34" charset="0"/>
                <a:cs typeface="Times New Roman" panose="02020603050405020304" pitchFamily="18" charset="0"/>
              </a:rPr>
              <a:t>Muscle Twitching)</a:t>
            </a:r>
            <a:r>
              <a:rPr lang="hi-IN" sz="2800" dirty="0">
                <a:latin typeface="Times New Roman" panose="02020603050405020304" pitchFamily="18" charset="0"/>
                <a:ea typeface="Calibri" panose="020F0502020204030204" pitchFamily="34" charset="0"/>
                <a:cs typeface="Times New Roman" panose="02020603050405020304" pitchFamily="18" charset="0"/>
              </a:rPr>
              <a:t>।
चक्कर आना(</a:t>
            </a:r>
            <a:r>
              <a:rPr lang="en-IN" sz="2800" dirty="0">
                <a:latin typeface="Times New Roman" panose="02020603050405020304" pitchFamily="18" charset="0"/>
                <a:ea typeface="Calibri" panose="020F0502020204030204" pitchFamily="34" charset="0"/>
                <a:cs typeface="Times New Roman" panose="02020603050405020304" pitchFamily="18" charset="0"/>
              </a:rPr>
              <a:t>Dizziness)</a:t>
            </a:r>
            <a:r>
              <a:rPr lang="hi-IN" sz="2800" dirty="0">
                <a:latin typeface="Times New Roman" panose="02020603050405020304" pitchFamily="18" charset="0"/>
                <a:ea typeface="Calibri" panose="020F0502020204030204" pitchFamily="34" charset="0"/>
                <a:cs typeface="Times New Roman" panose="02020603050405020304" pitchFamily="18" charset="0"/>
              </a:rPr>
              <a:t>।
दृष्टि में असामान्यताएँ(</a:t>
            </a:r>
            <a:r>
              <a:rPr lang="en-IN" sz="2800" dirty="0">
                <a:latin typeface="Times New Roman" panose="02020603050405020304" pitchFamily="18" charset="0"/>
                <a:ea typeface="Calibri" panose="020F0502020204030204" pitchFamily="34" charset="0"/>
                <a:cs typeface="Times New Roman" panose="02020603050405020304" pitchFamily="18" charset="0"/>
              </a:rPr>
              <a:t>Disturbances of Vision)</a:t>
            </a:r>
            <a:r>
              <a:rPr lang="hi-IN" sz="2800" dirty="0">
                <a:latin typeface="Times New Roman" panose="02020603050405020304" pitchFamily="18" charset="0"/>
                <a:ea typeface="Calibri" panose="020F0502020204030204" pitchFamily="34" charset="0"/>
                <a:cs typeface="Times New Roman" panose="02020603050405020304" pitchFamily="18" charset="0"/>
              </a:rPr>
              <a:t>।
चिड़चिड़ापन</a:t>
            </a:r>
            <a:r>
              <a:rPr lang="en-IN" sz="2800" dirty="0">
                <a:latin typeface="Times New Roman" panose="02020603050405020304" pitchFamily="18" charset="0"/>
                <a:ea typeface="Calibri" panose="020F0502020204030204" pitchFamily="34" charset="0"/>
                <a:cs typeface="Times New Roman" panose="02020603050405020304" pitchFamily="18" charset="0"/>
              </a:rPr>
              <a:t>(Irritability)</a:t>
            </a:r>
            <a:r>
              <a:rPr lang="hi-IN" sz="2800" dirty="0">
                <a:latin typeface="Times New Roman" panose="02020603050405020304" pitchFamily="18" charset="0"/>
                <a:ea typeface="Calibri" panose="020F0502020204030204" pitchFamily="34" charset="0"/>
                <a:cs typeface="Times New Roman" panose="02020603050405020304" pitchFamily="18" charset="0"/>
              </a:rPr>
              <a:t>।
दिशाभ्रम/भ्रमित अवस्था(</a:t>
            </a:r>
            <a:r>
              <a:rPr lang="en-IN" sz="2800" dirty="0">
                <a:latin typeface="Times New Roman" panose="02020603050405020304" pitchFamily="18" charset="0"/>
                <a:ea typeface="Calibri" panose="020F0502020204030204" pitchFamily="34" charset="0"/>
                <a:cs typeface="Times New Roman" panose="02020603050405020304" pitchFamily="18" charset="0"/>
              </a:rPr>
              <a:t>Disorientation)</a:t>
            </a:r>
            <a:r>
              <a:rPr lang="hi-I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98839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60DA51-5DAA-28E8-2891-26C1FEE3D55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6F0D5341-7D23-D265-0CAA-3141E838F73A}"/>
              </a:ext>
            </a:extLst>
          </p:cNvPr>
          <p:cNvSpPr>
            <a:spLocks noGrp="1"/>
          </p:cNvSpPr>
          <p:nvPr>
            <p:ph type="title"/>
          </p:nvPr>
        </p:nvSpPr>
        <p:spPr>
          <a:xfrm>
            <a:off x="1487488" y="-27384"/>
            <a:ext cx="9289032" cy="1059999"/>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कान का बैरोट्रामा</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B85732EB-D542-699D-6138-46C3BB7D58E1}"/>
              </a:ext>
            </a:extLst>
          </p:cNvPr>
          <p:cNvSpPr>
            <a:spLocks noGrp="1"/>
          </p:cNvSpPr>
          <p:nvPr>
            <p:ph idx="1"/>
          </p:nvPr>
        </p:nvSpPr>
        <p:spPr>
          <a:xfrm>
            <a:off x="731404" y="1484784"/>
            <a:ext cx="10729192" cy="4968552"/>
          </a:xfrm>
        </p:spPr>
        <p:txBody>
          <a:bodyPr>
            <a:noAutofit/>
          </a:bodyPr>
          <a:lstStyle/>
          <a:p>
            <a:pPr algn="just">
              <a:lnSpc>
                <a:spcPct val="10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कान का बैरोट्रामा शरीर के ऊतकों को होने वाली शारीरिक क्षति है जो शरीर के अंदर गैस वाले स्थान और आसपास की गैस या तरल के बीच दबाव के अंतर के कारण होती है।</a:t>
            </a:r>
          </a:p>
          <a:p>
            <a:pPr marL="0" indent="0" algn="just">
              <a:lnSpc>
                <a:spcPct val="100000"/>
              </a:lnSpc>
              <a:buClrTx/>
              <a:buNone/>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प्रारंभिक क्षति आमतौर पर ऊतकों के अत्यधिक खिंचाव या शियर(</a:t>
            </a:r>
            <a:r>
              <a:rPr lang="en-IN" sz="2800" dirty="0">
                <a:latin typeface="Times New Roman" panose="02020603050405020304" pitchFamily="18" charset="0"/>
                <a:ea typeface="Calibri" panose="020F0502020204030204" pitchFamily="34" charset="0"/>
                <a:cs typeface="Times New Roman" panose="02020603050405020304" pitchFamily="18" charset="0"/>
              </a:rPr>
              <a:t>Shear) </a:t>
            </a:r>
            <a:r>
              <a:rPr lang="hi-IN" sz="2800" dirty="0">
                <a:latin typeface="Times New Roman" panose="02020603050405020304" pitchFamily="18" charset="0"/>
                <a:ea typeface="Calibri" panose="020F0502020204030204" pitchFamily="34" charset="0"/>
                <a:cs typeface="Times New Roman" panose="02020603050405020304" pitchFamily="18" charset="0"/>
              </a:rPr>
              <a:t>के कारण होती है, जो या तो सीधे बंद स्थान में गैस के विस्तार से या ऊतक के माध्यम से हाइड्रोस्टैटिक रूप से प्रेषित दबाव अंतर से होती हैं।</a:t>
            </a:r>
          </a:p>
          <a:p>
            <a:pPr marL="0" indent="0" algn="just">
              <a:lnSpc>
                <a:spcPct val="100000"/>
              </a:lnSpc>
              <a:buClrTx/>
              <a:buNone/>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बैरोट्रामा </a:t>
            </a:r>
            <a:r>
              <a:rPr lang="it-IT" sz="2800" dirty="0">
                <a:latin typeface="Times New Roman" panose="02020603050405020304" pitchFamily="18" charset="0"/>
                <a:ea typeface="Calibri" panose="020F0502020204030204" pitchFamily="34" charset="0"/>
                <a:cs typeface="Times New Roman" panose="02020603050405020304" pitchFamily="18" charset="0"/>
              </a:rPr>
              <a:t>दबाव(Compression) और घटाव(Decompression)</a:t>
            </a:r>
            <a:r>
              <a:rPr lang="hi-IN" sz="2800" dirty="0">
                <a:latin typeface="Times New Roman" panose="02020603050405020304" pitchFamily="18" charset="0"/>
                <a:ea typeface="Calibri" panose="020F0502020204030204" pitchFamily="34" charset="0"/>
                <a:cs typeface="Times New Roman" panose="02020603050405020304" pitchFamily="18" charset="0"/>
              </a:rPr>
              <a:t> दोनों ही घटनाओं के दौरान हो सकता है।</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02709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1B524C-B387-82F4-099D-6366F4B23A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4230A371-D676-5AF9-321C-4603A4EAC80F}"/>
              </a:ext>
            </a:extLst>
          </p:cNvPr>
          <p:cNvSpPr>
            <a:spLocks noGrp="1"/>
          </p:cNvSpPr>
          <p:nvPr>
            <p:ph type="title"/>
          </p:nvPr>
        </p:nvSpPr>
        <p:spPr>
          <a:xfrm>
            <a:off x="767408" y="44624"/>
            <a:ext cx="10945216" cy="93610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लक्षण</a:t>
            </a:r>
            <a:endPar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8B758127-0BD4-567D-82C2-2BFEFDA3B616}"/>
              </a:ext>
            </a:extLst>
          </p:cNvPr>
          <p:cNvSpPr>
            <a:spLocks noGrp="1"/>
          </p:cNvSpPr>
          <p:nvPr>
            <p:ph idx="1"/>
          </p:nvPr>
        </p:nvSpPr>
        <p:spPr>
          <a:xfrm>
            <a:off x="1127448" y="1556792"/>
            <a:ext cx="6408712" cy="4896544"/>
          </a:xfrm>
        </p:spPr>
        <p:txBody>
          <a:bodyPr>
            <a:noAutofit/>
          </a:bodyPr>
          <a:lstStyle/>
          <a:p>
            <a:pPr algn="just">
              <a:lnSpc>
                <a:spcPct val="20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चक्कर आना</a:t>
            </a:r>
            <a:r>
              <a:rPr lang="en-IN" sz="2800" dirty="0">
                <a:latin typeface="Times New Roman" panose="02020603050405020304" pitchFamily="18" charset="0"/>
                <a:ea typeface="Calibri" panose="020F0502020204030204" pitchFamily="34" charset="0"/>
                <a:cs typeface="Times New Roman" panose="02020603050405020304" pitchFamily="18" charset="0"/>
              </a:rPr>
              <a:t>(Dizziness)</a:t>
            </a:r>
            <a:r>
              <a:rPr lang="hi-IN" sz="2800" dirty="0">
                <a:latin typeface="Times New Roman" panose="02020603050405020304" pitchFamily="18" charset="0"/>
                <a:ea typeface="Calibri" panose="020F0502020204030204" pitchFamily="34" charset="0"/>
                <a:cs typeface="Times New Roman" panose="02020603050405020304" pitchFamily="18" charset="0"/>
              </a:rPr>
              <a:t>।
सामान्य कान की परेशानी(General Ear Discomfort)।
सुनने में थोड़ी सी कमी या सुनने में कठिनाई।
कान में बंदपन या भरा हुआ महसूस होना।</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4" y="2132856"/>
            <a:ext cx="36576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150482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564344-7BB1-2087-5197-399E88EF124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4ECB8AF3-A923-C591-FFDC-91C7FEF25A7F}"/>
              </a:ext>
            </a:extLst>
          </p:cNvPr>
          <p:cNvSpPr>
            <a:spLocks noGrp="1"/>
          </p:cNvSpPr>
          <p:nvPr>
            <p:ph type="title"/>
          </p:nvPr>
        </p:nvSpPr>
        <p:spPr>
          <a:xfrm>
            <a:off x="1487488" y="44624"/>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कान के बैरोट्रामा का कारण</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13D9FE0D-51D3-BE22-8D38-ED4C109770B6}"/>
              </a:ext>
            </a:extLst>
          </p:cNvPr>
          <p:cNvSpPr>
            <a:spLocks noGrp="1"/>
          </p:cNvSpPr>
          <p:nvPr>
            <p:ph idx="1"/>
          </p:nvPr>
        </p:nvSpPr>
        <p:spPr>
          <a:xfrm>
            <a:off x="623392" y="1772816"/>
            <a:ext cx="5688632" cy="4896544"/>
          </a:xfrm>
        </p:spPr>
        <p:txBody>
          <a:bodyPr>
            <a:noAutofit/>
          </a:bodyPr>
          <a:lstStyle/>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 यूस्टाकियन ट्यूब का अवरोध(</a:t>
            </a:r>
            <a:r>
              <a:rPr lang="en-IN" sz="2800" dirty="0">
                <a:latin typeface="Times New Roman" panose="02020603050405020304" pitchFamily="18" charset="0"/>
                <a:ea typeface="Calibri" panose="020F0502020204030204" pitchFamily="34" charset="0"/>
                <a:cs typeface="Times New Roman" panose="02020603050405020304" pitchFamily="18" charset="0"/>
              </a:rPr>
              <a:t>Eustachian Tube Blockage)</a:t>
            </a:r>
            <a:r>
              <a:rPr lang="hi-IN" sz="2800" dirty="0">
                <a:latin typeface="Times New Roman" panose="02020603050405020304" pitchFamily="18" charset="0"/>
                <a:ea typeface="Calibri" panose="020F0502020204030204" pitchFamily="34" charset="0"/>
                <a:cs typeface="Times New Roman" panose="02020603050405020304" pitchFamily="18" charset="0"/>
              </a:rPr>
              <a:t> कान के बैरोट्रामा के कारणों में से एक है।</a:t>
            </a:r>
          </a:p>
          <a:p>
            <a:pPr algn="just">
              <a:buClrTx/>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 स्कूबा डाइविंग</a:t>
            </a:r>
          </a:p>
          <a:p>
            <a:pPr algn="just">
              <a:buClrTx/>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 लंबी पैदल यात्रा</a:t>
            </a:r>
          </a:p>
          <a:p>
            <a:pPr algn="just">
              <a:buClrTx/>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 पानी के नीचे दबाव(पहले 14 फीट में)</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088" y="1844824"/>
            <a:ext cx="503612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58114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FBFBF1-1E5A-AF17-C893-B5FF401E5A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1A7F4CA-305C-B1FB-2D38-42648B9A38AB}"/>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sz="4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कान के बैरोट्रामा उपचार</a:t>
            </a:r>
            <a:endParaRPr lang="en-US" sz="4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2F1CF6BA-70A5-AD6D-938D-D94E058FF8DA}"/>
              </a:ext>
            </a:extLst>
          </p:cNvPr>
          <p:cNvSpPr>
            <a:spLocks noGrp="1"/>
          </p:cNvSpPr>
          <p:nvPr>
            <p:ph idx="1"/>
          </p:nvPr>
        </p:nvSpPr>
        <p:spPr>
          <a:xfrm>
            <a:off x="623392" y="1556792"/>
            <a:ext cx="6768752" cy="4896544"/>
          </a:xfrm>
        </p:spPr>
        <p:txBody>
          <a:bodyPr>
            <a:noAutofit/>
          </a:bodyPr>
          <a:lstStyle/>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कान के बैरोट्रामा के अधिकांश मामले आमतौर पर चिकित्सा हस्तक्षेप के बिना ठीक हो जाते हैं। तत्काल राहत के लिए आप कुछ स्व-देखभाल कदम उठा सकते हैं।</a:t>
            </a:r>
          </a:p>
          <a:p>
            <a:pPr algn="just">
              <a:buClrTx/>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जम्हाई लेना(</a:t>
            </a:r>
            <a:r>
              <a:rPr lang="en-IN" sz="2800" dirty="0">
                <a:latin typeface="Times New Roman" panose="02020603050405020304" pitchFamily="18" charset="0"/>
                <a:ea typeface="Calibri" panose="020F0502020204030204" pitchFamily="34" charset="0"/>
                <a:cs typeface="Times New Roman" panose="02020603050405020304" pitchFamily="18" charset="0"/>
              </a:rPr>
              <a:t>Yawning)</a:t>
            </a:r>
          </a:p>
          <a:p>
            <a:pPr algn="just">
              <a:buClrTx/>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च्युइंगम</a:t>
            </a:r>
            <a:r>
              <a:rPr lang="en-IN" sz="2800" dirty="0">
                <a:latin typeface="Times New Roman" panose="02020603050405020304" pitchFamily="18" charset="0"/>
                <a:ea typeface="Calibri" panose="020F0502020204030204" pitchFamily="34" charset="0"/>
                <a:cs typeface="Times New Roman" panose="02020603050405020304" pitchFamily="18" charset="0"/>
              </a:rPr>
              <a:t>(Chewing Gum)</a:t>
            </a: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साँस लेने के व्यायाम का अभ्यास करना।</a:t>
            </a:r>
          </a:p>
          <a:p>
            <a:pPr marL="0" indent="0" algn="just">
              <a:buClrTx/>
              <a:buNone/>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168" y="1748816"/>
            <a:ext cx="42076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159641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B4861B-6D9B-D849-63BF-C945DE2484E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BE3ABB7-2CD5-6E70-B81E-379A1B89C484}"/>
              </a:ext>
            </a:extLst>
          </p:cNvPr>
          <p:cNvSpPr>
            <a:spLocks noGrp="1"/>
          </p:cNvSpPr>
          <p:nvPr>
            <p:ph type="title"/>
          </p:nvPr>
        </p:nvSpPr>
        <p:spPr>
          <a:xfrm>
            <a:off x="1487488" y="0"/>
            <a:ext cx="9289032" cy="112474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फेफड़ों का अधिक फुलाव सिंड्रोम</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438F6834-A4CE-9265-8D2A-39A7667D67A8}"/>
              </a:ext>
            </a:extLst>
          </p:cNvPr>
          <p:cNvSpPr>
            <a:spLocks noGrp="1"/>
          </p:cNvSpPr>
          <p:nvPr>
            <p:ph idx="1"/>
          </p:nvPr>
        </p:nvSpPr>
        <p:spPr>
          <a:xfrm>
            <a:off x="725612" y="1844824"/>
            <a:ext cx="7056784" cy="3888432"/>
          </a:xfrm>
        </p:spPr>
        <p:txBody>
          <a:bodyPr>
            <a:noAutofit/>
          </a:bodyPr>
          <a:lstStyle/>
          <a:p>
            <a:pPr algn="just">
              <a:lnSpc>
                <a:spcPct val="15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फेफड़ों का अधिक फुलाव सिंड्रोम(</a:t>
            </a:r>
            <a:r>
              <a:rPr lang="en-IN" sz="2800" dirty="0">
                <a:latin typeface="Times New Roman" panose="02020603050405020304" pitchFamily="18" charset="0"/>
                <a:ea typeface="Calibri" panose="020F0502020204030204" pitchFamily="34" charset="0"/>
                <a:cs typeface="Times New Roman" panose="02020603050405020304" pitchFamily="18" charset="0"/>
              </a:rPr>
              <a:t>Pulmonary Over Inflation Syndrome – POIS)</a:t>
            </a:r>
            <a:r>
              <a:rPr lang="hi-IN" sz="2800" dirty="0">
                <a:latin typeface="Times New Roman" panose="02020603050405020304" pitchFamily="18" charset="0"/>
                <a:ea typeface="Calibri" panose="020F0502020204030204" pitchFamily="34" charset="0"/>
                <a:cs typeface="Times New Roman" panose="02020603050405020304" pitchFamily="18" charset="0"/>
              </a:rPr>
              <a:t> बैरोट्रामा से संबंधित बीमारियों का एक समूह है जो फेफड़ों में फंसी गैस के फैलाव के कारण होता है, या फेफड़ों के अधिक दबाव के साथ बाद में वायुकोशीय वायु थैलियों के फैलाव और फटने के कारण होता है।</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216" y="1844824"/>
            <a:ext cx="338437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4653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44624"/>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उद्देश्य</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7368" y="1600200"/>
            <a:ext cx="11017224" cy="495300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lnSpc>
                <a:spcPct val="150000"/>
              </a:lnSpc>
              <a:buClr>
                <a:schemeClr val="tx1"/>
              </a:buClr>
              <a:buNone/>
            </a:pPr>
            <a:r>
              <a:rPr lang="hi-IN" sz="2800" b="1" dirty="0">
                <a:latin typeface="Times New Roman" panose="02020603050405020304" pitchFamily="18" charset="0"/>
                <a:ea typeface="Calibri" panose="020F0502020204030204" pitchFamily="34" charset="0"/>
                <a:cs typeface="Times New Roman" panose="02020603050405020304" pitchFamily="18" charset="0"/>
              </a:rPr>
              <a:t>इस पाठ के पूरा होने पर, आप जान पाएंगें-</a:t>
            </a:r>
          </a:p>
          <a:p>
            <a:pPr marL="514350" indent="-514350" algn="just">
              <a:lnSpc>
                <a:spcPct val="150000"/>
              </a:lnSpc>
              <a:buClr>
                <a:schemeClr val="tx1"/>
              </a:buClr>
              <a:buFont typeface="+mj-lt"/>
              <a:buAutoNum type="arabicPeriod"/>
            </a:pPr>
            <a:r>
              <a:rPr lang="hi-IN" sz="2800" dirty="0">
                <a:latin typeface="Times New Roman" panose="02020603050405020304" pitchFamily="18" charset="0"/>
                <a:ea typeface="Calibri" panose="020F0502020204030204" pitchFamily="34" charset="0"/>
                <a:cs typeface="Times New Roman" panose="02020603050405020304" pitchFamily="18" charset="0"/>
              </a:rPr>
              <a:t>पानी के नीचे गोताखोरी क्या है?
पानी के भीतर होने वाली सामान्य बीमारियाँ।
नाइट्रोजन नार्कोसिस, ऑक्सीजन विषाक्तता, कान बैरोट्रामा, फेफड़ों का अधिक फुलाव सिंड्रोम और न्यूमोथोरैक्स का विवरण।
डूबते हुए पीड़ित का प्राथमिक उपचार।</a:t>
            </a:r>
            <a:endParaRPr lang="en-US" dirty="0">
              <a:latin typeface="Times New Roman" panose="02020603050405020304" pitchFamily="18" charset="0"/>
              <a:cs typeface="Times New Roman" panose="02020603050405020304" pitchFamily="18" charset="0"/>
            </a:endParaRPr>
          </a:p>
        </p:txBody>
      </p:sp>
      <p:pic>
        <p:nvPicPr>
          <p:cNvPr id="6" name="Picture 5"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6261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96F8EA-40BF-3CDA-F65D-F66C7D4777F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31E43368-192C-2A46-C36E-87FA4AF530FE}"/>
              </a:ext>
            </a:extLst>
          </p:cNvPr>
          <p:cNvSpPr>
            <a:spLocks noGrp="1"/>
          </p:cNvSpPr>
          <p:nvPr>
            <p:ph type="title"/>
          </p:nvPr>
        </p:nvSpPr>
        <p:spPr>
          <a:xfrm>
            <a:off x="1631504" y="0"/>
            <a:ext cx="9145016"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कारण</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9FC1B258-0416-B01A-002A-E199D8467339}"/>
              </a:ext>
            </a:extLst>
          </p:cNvPr>
          <p:cNvSpPr>
            <a:spLocks noGrp="1"/>
          </p:cNvSpPr>
          <p:nvPr>
            <p:ph idx="1"/>
          </p:nvPr>
        </p:nvSpPr>
        <p:spPr>
          <a:xfrm>
            <a:off x="1631504" y="1772816"/>
            <a:ext cx="6552728" cy="3816424"/>
          </a:xfrm>
        </p:spPr>
        <p:txBody>
          <a:bodyPr>
            <a:noAutofit/>
          </a:bodyPr>
          <a:lstStyle/>
          <a:p>
            <a:pPr>
              <a:lnSpc>
                <a:spcPct val="20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चढ़ाई के दौरान सांस रोकना।
तेजी से अनियंत्रित चढ़ाई(ब्लो-अप)
फेफड़ों में फंसी हवा।</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407770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DCD1F3-7523-74DF-517D-620B6FC3E09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CF8B35A-3944-F42A-3AAB-F1F14E1D275C}"/>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संकेत और लक्षण</a:t>
            </a:r>
            <a:endParaRPr 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B56F344F-4AEC-8CE6-B2EC-A7760B912F3D}"/>
              </a:ext>
            </a:extLst>
          </p:cNvPr>
          <p:cNvSpPr>
            <a:spLocks noGrp="1"/>
          </p:cNvSpPr>
          <p:nvPr>
            <p:ph idx="1"/>
          </p:nvPr>
        </p:nvSpPr>
        <p:spPr>
          <a:xfrm>
            <a:off x="767408" y="1628800"/>
            <a:ext cx="6336704" cy="3888432"/>
          </a:xfrm>
        </p:spPr>
        <p:txBody>
          <a:bodyPr>
            <a:noAutofit/>
          </a:bodyPr>
          <a:lstStyle/>
          <a:p>
            <a:pPr marL="91440" lvl="4" indent="-91440">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सांस की कमी
सीने में दर्द या बेचैनी
घरघराहट
पुरानी खांसी
व्यायाम सहनशीलता में कमी
बैरल छाती/उभरा हुआ सीना)
सायनोसिस</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417872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FA9C4A-58B2-A0CB-521B-B71113AE74D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CD4A181-4CA4-6FDB-5BB1-3A8997543A71}"/>
              </a:ext>
            </a:extLst>
          </p:cNvPr>
          <p:cNvSpPr>
            <a:spLocks noGrp="1"/>
          </p:cNvSpPr>
          <p:nvPr>
            <p:ph type="title"/>
          </p:nvPr>
        </p:nvSpPr>
        <p:spPr>
          <a:xfrm>
            <a:off x="1487488" y="44624"/>
            <a:ext cx="9289032" cy="93610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न्यूमोथोरैक्स</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3B220865-11A8-EACF-83D7-5A1C7C886F0B}"/>
              </a:ext>
            </a:extLst>
          </p:cNvPr>
          <p:cNvSpPr>
            <a:spLocks noGrp="1"/>
          </p:cNvSpPr>
          <p:nvPr>
            <p:ph idx="1"/>
          </p:nvPr>
        </p:nvSpPr>
        <p:spPr>
          <a:xfrm>
            <a:off x="695400" y="1484784"/>
            <a:ext cx="7128792" cy="5184576"/>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न्यूमोथोरैक्स एक चिकित्सीय शब्द है जिसका अर्थ है फेफड़े का धंस जाना (</a:t>
            </a:r>
            <a:r>
              <a:rPr lang="en-IN" sz="2800" dirty="0">
                <a:latin typeface="Times New Roman" panose="02020603050405020304" pitchFamily="18" charset="0"/>
                <a:ea typeface="Calibri" panose="020F0502020204030204" pitchFamily="34" charset="0"/>
                <a:cs typeface="Times New Roman" panose="02020603050405020304" pitchFamily="18" charset="0"/>
              </a:rPr>
              <a:t>Collapsed Lung)</a:t>
            </a:r>
            <a:r>
              <a:rPr lang="hi-IN" sz="2800" dirty="0">
                <a:latin typeface="Times New Roman" panose="02020603050405020304" pitchFamily="18" charset="0"/>
                <a:ea typeface="Calibri" panose="020F0502020204030204" pitchFamily="34" charset="0"/>
                <a:cs typeface="Times New Roman" panose="02020603050405020304" pitchFamily="18" charset="0"/>
              </a:rPr>
              <a:t>।</a:t>
            </a:r>
          </a:p>
          <a:p>
            <a:pPr marL="91440" lvl="4" indent="-91440" algn="just">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न्यूमोथोरैक्स तब होता है जब हवा आपके फेफड़ों के आसपास की जगह में प्रवेश करती है।</a:t>
            </a:r>
          </a:p>
          <a:p>
            <a:pPr marL="91440" lvl="4" indent="-91440" algn="just">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न्यूमोथोरैक्स पूरे फेफड़े के धंसने या केवल फेफड़े के एक हिस्से के धंसने के रूप में हो सकता है।</a:t>
            </a:r>
          </a:p>
          <a:p>
            <a:pPr marL="0" lvl="4" indent="0" algn="just">
              <a:spcBef>
                <a:spcPts val="1200"/>
              </a:spcBef>
              <a:spcAft>
                <a:spcPts val="200"/>
              </a:spcAft>
              <a:buClrTx/>
              <a:buSzPct val="100000"/>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560" y="1340768"/>
            <a:ext cx="3600400" cy="509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52420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4D05A1-A145-270D-F25E-02E0D0D6207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0BB830D3-CD24-CAFE-2AAA-E6643340D711}"/>
              </a:ext>
            </a:extLst>
          </p:cNvPr>
          <p:cNvSpPr>
            <a:spLocks noGrp="1"/>
          </p:cNvSpPr>
          <p:nvPr>
            <p:ph type="title"/>
          </p:nvPr>
        </p:nvSpPr>
        <p:spPr>
          <a:xfrm>
            <a:off x="1487488" y="0"/>
            <a:ext cx="9289032" cy="93610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लक्षण</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6C4CAC7-DE45-B94A-4A0A-8165122E9B74}"/>
              </a:ext>
            </a:extLst>
          </p:cNvPr>
          <p:cNvSpPr>
            <a:spLocks noGrp="1"/>
          </p:cNvSpPr>
          <p:nvPr>
            <p:ph idx="1"/>
          </p:nvPr>
        </p:nvSpPr>
        <p:spPr>
          <a:xfrm>
            <a:off x="767408" y="1484784"/>
            <a:ext cx="5832648" cy="5184576"/>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अचानक सीने में दर्द का दौरा पड़ना अक्सर इसका पहला लक्षण होता है।</a:t>
            </a:r>
          </a:p>
          <a:p>
            <a:pPr marL="91440" lvl="4" indent="-91440" algn="just">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सांस की कमी।</a:t>
            </a:r>
          </a:p>
          <a:p>
            <a:pPr marL="91440" lvl="4" indent="-91440" algn="just">
              <a:spcBef>
                <a:spcPts val="1200"/>
              </a:spcBef>
              <a:spcAft>
                <a:spcPts val="200"/>
              </a:spcAft>
              <a:buClrTx/>
              <a:buSzPct val="1000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सायनोसिस।</a:t>
            </a:r>
          </a:p>
          <a:p>
            <a:pPr marL="91440" lvl="4" indent="-91440" algn="just">
              <a:spcBef>
                <a:spcPts val="1200"/>
              </a:spcBef>
              <a:spcAft>
                <a:spcPts val="200"/>
              </a:spcAft>
              <a:buClrTx/>
              <a:buSzPct val="1000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सीने में जकड़न।</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4026" y="3573016"/>
            <a:ext cx="242896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upload.wikimedia.org/wikipedia/commons/thumb/4/4b/Shallow_breathing.gif/90px-Shallow_breath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1426456"/>
            <a:ext cx="857250" cy="1919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sApp Image 2025-07-26 at 15.59.37_2908246e.jpg"/>
          <p:cNvPicPr>
            <a:picLocks noChangeAspect="1"/>
          </p:cNvPicPr>
          <p:nvPr/>
        </p:nvPicPr>
        <p:blipFill>
          <a:blip r:embed="rId4"/>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5"/>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41643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CDBA93-FEF1-1441-6F9F-5F25AD800FC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059EF44-355A-5CEB-D0E9-2B718CDE0468}"/>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अपताप(</a:t>
            </a:r>
            <a:r>
              <a:rPr 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HYPOTHERMIA</a:t>
            </a:r>
            <a:r>
              <a:rPr lang="hi-IN"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b="1" u="sng" dirty="0">
                <a:solidFill>
                  <a:srgbClr val="FF0000"/>
                </a:solidFill>
                <a:latin typeface="Times New Roman" panose="02020603050405020304" pitchFamily="18" charset="0"/>
                <a:cs typeface="Times New Roman" panose="02020603050405020304" pitchFamily="18" charset="0"/>
              </a:rPr>
              <a:t> </a:t>
            </a:r>
            <a:endParaRPr 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448F7D11-A0C2-A1BF-B0BF-0D0455A4FC4E}"/>
              </a:ext>
            </a:extLst>
          </p:cNvPr>
          <p:cNvSpPr>
            <a:spLocks noGrp="1"/>
          </p:cNvSpPr>
          <p:nvPr>
            <p:ph idx="1"/>
          </p:nvPr>
        </p:nvSpPr>
        <p:spPr>
          <a:xfrm>
            <a:off x="767408" y="1484784"/>
            <a:ext cx="10801200" cy="4032448"/>
          </a:xfrm>
        </p:spPr>
        <p:txBody>
          <a:bodyPr>
            <a:noAutofit/>
          </a:bodyPr>
          <a:lstStyle/>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हाइपोथर्मिया, या कम शरीर का तापमान, एक ऐसी स्थिति है जो तब होती है जब आपके शरीर का तापमान 95 डिग्री फ़ारेनहाइट(35 डिग्री सेल्सियस) से नीचे चला जाता है।</a:t>
            </a:r>
          </a:p>
          <a:p>
            <a:pPr marL="91440" lvl="4" indent="-91440" algn="just">
              <a:lnSpc>
                <a:spcPct val="150000"/>
              </a:lnSpc>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यदि इसका इलाज न किया जाए, हाइपोथर्मिया कार्डियक अरेस्ट(जब आपका दिल धड़कना बंद कर देता है) और मृत्यु का कारण बन सकता है।</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3334265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0618ED-5BDD-B87D-B77E-D6110EDB697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21A401B6-13B5-F7F0-1EBB-E8AA3088BA88}"/>
              </a:ext>
            </a:extLst>
          </p:cNvPr>
          <p:cNvSpPr>
            <a:spLocks noGrp="1"/>
          </p:cNvSpPr>
          <p:nvPr>
            <p:ph type="title"/>
          </p:nvPr>
        </p:nvSpPr>
        <p:spPr>
          <a:xfrm>
            <a:off x="1487488" y="44624"/>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संकेत और लक्षण</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993F4314-5E55-10BC-3773-7C3D6FD3A0ED}"/>
              </a:ext>
            </a:extLst>
          </p:cNvPr>
          <p:cNvSpPr>
            <a:spLocks noGrp="1"/>
          </p:cNvSpPr>
          <p:nvPr>
            <p:ph idx="1"/>
          </p:nvPr>
        </p:nvSpPr>
        <p:spPr>
          <a:xfrm>
            <a:off x="767408" y="1628800"/>
            <a:ext cx="11017224" cy="3888432"/>
          </a:xfrm>
        </p:spPr>
        <p:txBody>
          <a:bodyPr>
            <a:noAutofit/>
          </a:bodyPr>
          <a:lstStyle/>
          <a:p>
            <a:pPr algn="just">
              <a:buClrTx/>
              <a:buFont typeface="Arial" panose="020B0604020202020204" pitchFamily="34" charset="0"/>
              <a:buChar char="•"/>
            </a:pPr>
            <a:r>
              <a:rPr lang="hi-IN" sz="3600" dirty="0">
                <a:latin typeface="Times New Roman" panose="02020603050405020304" pitchFamily="18" charset="0"/>
                <a:ea typeface="Calibri" panose="020F0502020204030204" pitchFamily="34" charset="0"/>
                <a:cs typeface="Times New Roman" panose="02020603050405020304" pitchFamily="18" charset="0"/>
              </a:rPr>
              <a:t>हाइपोथर्मिया के लक्षण स्थिति की गंभीरता के आधार पर अलग-अलग होते हैं।</a:t>
            </a:r>
          </a:p>
          <a:p>
            <a:pPr algn="just">
              <a:buClrTx/>
              <a:buFont typeface="Arial" panose="020B0604020202020204" pitchFamily="34" charset="0"/>
              <a:buChar char="•"/>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3600" dirty="0">
                <a:latin typeface="Times New Roman" panose="02020603050405020304" pitchFamily="18" charset="0"/>
                <a:ea typeface="Calibri" panose="020F0502020204030204" pitchFamily="34" charset="0"/>
                <a:cs typeface="Times New Roman" panose="02020603050405020304" pitchFamily="18" charset="0"/>
              </a:rPr>
              <a:t>हाइपोथर्मिया के चरणों में हल्के, मध्यम और गंभीर शामिल हैं।</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3557108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29631C-9684-4D57-E565-8B8ADF6996D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27EE19FC-B278-DADF-9246-4F762E9406C4}"/>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अस्पताल से पहले उपचार</a:t>
            </a:r>
            <a:r>
              <a:rPr lang="en-US" sz="3200" b="1" dirty="0">
                <a:solidFill>
                  <a:srgbClr val="FF0000"/>
                </a:solidFill>
              </a:rPr>
              <a:t/>
            </a:r>
            <a:br>
              <a:rPr lang="en-US" sz="3200" b="1" dirty="0">
                <a:solidFill>
                  <a:srgbClr val="FF0000"/>
                </a:solidFill>
              </a:rPr>
            </a:br>
            <a:r>
              <a:rPr lang="en-US" sz="3200" b="1" dirty="0">
                <a:solidFill>
                  <a:srgbClr val="FF0000"/>
                </a:solidFill>
              </a:rPr>
              <a:t> </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5B862205-DA02-3070-8F6F-EEE0EC16B80A}"/>
              </a:ext>
            </a:extLst>
          </p:cNvPr>
          <p:cNvSpPr>
            <a:spLocks noGrp="1"/>
          </p:cNvSpPr>
          <p:nvPr>
            <p:ph idx="1"/>
          </p:nvPr>
        </p:nvSpPr>
        <p:spPr>
          <a:xfrm>
            <a:off x="767408" y="1700808"/>
            <a:ext cx="10945216" cy="4680520"/>
          </a:xfrm>
        </p:spPr>
        <p:txBody>
          <a:bodyPr>
            <a:noAutofit/>
          </a:bodyPr>
          <a:lstStyle/>
          <a:p>
            <a:pPr marL="0" lvl="1" indent="-512064"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हाइपोथर्मिया के उपचार में आगे गर्मी के नुकसान की रोकथाम और फिर से गर्म करने की प्रक्रिया शामिल है।
 व्यक्ति को एक गर्म, शुष्क स्थान पर ले जाएं।
गीले कपड़े हटा दें और उनकी जगह सूखे कपड़े पहनाएँ।
उन्हें जैकेट, टोपी और कंबल से ढक दें।
उनकी त्वचा पर बाहरी गर्मी लगाएँ, जैसे हीट लैम्प या हॉट पैक से।</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138767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B159F5-5456-5342-4F00-F66165EE74C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05F4AB37-48F0-9F41-9300-8AD57C4A9E81}"/>
              </a:ext>
            </a:extLst>
          </p:cNvPr>
          <p:cNvSpPr>
            <a:spLocks noGrp="1"/>
          </p:cNvSpPr>
          <p:nvPr>
            <p:ph idx="1"/>
          </p:nvPr>
        </p:nvSpPr>
        <p:spPr>
          <a:xfrm>
            <a:off x="983432" y="1772816"/>
            <a:ext cx="5112568" cy="4320480"/>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डूबना वह स्थिति है जब पीड़ित अपने श्वसन पथ या आहार पथ के माध्यम से पानी को अंदर लेता है या निगलता है।</a:t>
            </a:r>
          </a:p>
          <a:p>
            <a:pPr marL="91440" lvl="4" indent="-91440" algn="just">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दम घुटने से 24 घंटे के भीतर मौत हो जाती है।</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80" y="1628800"/>
            <a:ext cx="482453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
        <p:nvSpPr>
          <p:cNvPr id="2" name="Title 1">
            <a:extLst>
              <a:ext uri="{FF2B5EF4-FFF2-40B4-BE49-F238E27FC236}">
                <a16:creationId xmlns:a16="http://schemas.microsoft.com/office/drawing/2014/main" xmlns="" id="{04531652-0D3B-69BF-F89F-C5A1096ED077}"/>
              </a:ext>
            </a:extLst>
          </p:cNvPr>
          <p:cNvSpPr txBox="1">
            <a:spLocks/>
          </p:cNvSpPr>
          <p:nvPr/>
        </p:nvSpPr>
        <p:spPr>
          <a:xfrm>
            <a:off x="1487488" y="44624"/>
            <a:ext cx="9289032" cy="1080120"/>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5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डूबना(</a:t>
            </a:r>
            <a:r>
              <a:rPr lang="en-IN" sz="45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DROWNING</a:t>
            </a:r>
            <a:r>
              <a:rPr lang="hi-IN" sz="45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45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384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B3289A-EC4E-135A-3161-D185F262EED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E4399678-1868-E43D-C7E2-9968A1372067}"/>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कारण</a:t>
            </a:r>
            <a:r>
              <a:rPr lang="en-US" sz="3200" b="1" dirty="0">
                <a:solidFill>
                  <a:srgbClr val="FF0000"/>
                </a:solidFill>
              </a:rPr>
              <a:t/>
            </a:r>
            <a:br>
              <a:rPr lang="en-US" sz="3200" b="1" dirty="0">
                <a:solidFill>
                  <a:srgbClr val="FF0000"/>
                </a:solidFill>
              </a:rPr>
            </a:br>
            <a:r>
              <a:rPr lang="en-US" sz="3200" b="1" dirty="0">
                <a:solidFill>
                  <a:srgbClr val="FF0000"/>
                </a:solidFill>
              </a:rPr>
              <a:t> </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019247AA-B1D5-2280-68AE-ECE30FD76A51}"/>
              </a:ext>
            </a:extLst>
          </p:cNvPr>
          <p:cNvSpPr>
            <a:spLocks noGrp="1"/>
          </p:cNvSpPr>
          <p:nvPr>
            <p:ph idx="1"/>
          </p:nvPr>
        </p:nvSpPr>
        <p:spPr>
          <a:xfrm>
            <a:off x="767408" y="1484784"/>
            <a:ext cx="6480720" cy="4824536"/>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पानी के पास दौरे या बेहोशी की स्थिति।</a:t>
            </a:r>
          </a:p>
          <a:p>
            <a:pPr marL="91440" lvl="4" indent="-91440" algn="just">
              <a:spcBef>
                <a:spcPts val="1200"/>
              </a:spcBef>
              <a:spcAft>
                <a:spcPts val="200"/>
              </a:spcAft>
              <a:buClrTx/>
              <a:buSzPct val="100000"/>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आत्‍महत्‍या करना।</a:t>
            </a:r>
          </a:p>
          <a:p>
            <a:pPr marL="91440" lvl="4" indent="-91440" algn="just">
              <a:spcBef>
                <a:spcPts val="1200"/>
              </a:spcBef>
              <a:spcAft>
                <a:spcPts val="200"/>
              </a:spcAft>
              <a:buClrTx/>
              <a:buSzPct val="100000"/>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स्विमिंग पूल में डूबना।</a:t>
            </a:r>
          </a:p>
          <a:p>
            <a:pPr marL="91440" lvl="4" indent="-91440" algn="just">
              <a:spcBef>
                <a:spcPts val="1200"/>
              </a:spcBef>
              <a:spcAft>
                <a:spcPts val="200"/>
              </a:spcAft>
              <a:buClrTx/>
              <a:buSzPct val="100000"/>
              <a:buFont typeface="Arial" panose="020B0604020202020204" pitchFamily="34" charset="0"/>
              <a:buChar char="•"/>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छोटे बच्चों का बाथटब में डूबना।</a:t>
            </a:r>
          </a:p>
          <a:p>
            <a:pPr marL="91440" lvl="4" indent="-91440" algn="just">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नौका विहार के दौरान गिरना।</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160136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69101D-8748-3131-E66B-8B9AA942B98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6922F7A-712C-687C-136B-41BAA7857CE8}"/>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संकेत और लक्षण</a:t>
            </a:r>
            <a:r>
              <a:rPr lang="en-US" sz="3200" b="1" dirty="0">
                <a:solidFill>
                  <a:srgbClr val="FF0000"/>
                </a:solidFill>
              </a:rPr>
              <a:t/>
            </a:r>
            <a:br>
              <a:rPr lang="en-US" sz="3200" b="1" dirty="0">
                <a:solidFill>
                  <a:srgbClr val="FF0000"/>
                </a:solidFill>
              </a:rPr>
            </a:br>
            <a:r>
              <a:rPr lang="en-US" sz="3200" b="1" dirty="0">
                <a:solidFill>
                  <a:srgbClr val="FF0000"/>
                </a:solidFill>
              </a:rPr>
              <a:t> </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0327C54C-F2ED-83D3-64AA-F4D44BA6B8A2}"/>
              </a:ext>
            </a:extLst>
          </p:cNvPr>
          <p:cNvSpPr>
            <a:spLocks noGrp="1"/>
          </p:cNvSpPr>
          <p:nvPr>
            <p:ph idx="1"/>
          </p:nvPr>
        </p:nvSpPr>
        <p:spPr>
          <a:xfrm>
            <a:off x="767408" y="1556792"/>
            <a:ext cx="10945216" cy="4752528"/>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शरीर गीला है, हाथ और पैर ठंडे हैं।</a:t>
            </a: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शरीर का नीला पड़ना, खासकर होंठ।</a:t>
            </a: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मुंह से झाग जैसा स्राव, उल्टी।</a:t>
            </a: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साँस लेने की गति बढ़ी/घटी हुई या साँस नहीं।</a:t>
            </a: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असामान्य ध्वनि।</a:t>
            </a: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हृदय गति कम होना।</a:t>
            </a: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साँस नहीं और न ही नाड़ी।</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111229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060848"/>
            <a:ext cx="10513168" cy="4248512"/>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just">
              <a:lnSpc>
                <a:spcPct val="150000"/>
              </a:lnSpc>
              <a:buClrTx/>
              <a:buFont typeface="Wingdings" panose="05000000000000000000" pitchFamily="2" charset="2"/>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जब मनुष्य पानी के नीचे उतरता है, तो उसके चारों ओर दबाव बहुत बढ़ जाता है</a:t>
            </a:r>
            <a:r>
              <a:rPr lang="hi-IN"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ClrTx/>
              <a:buNone/>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ClrTx/>
              <a:buFont typeface="Wingdings" panose="05000000000000000000" pitchFamily="2" charset="2"/>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फेफड़ों को दबने से बचाने के लिए, उन्हें फुलाए रखने के लिए बहुत अधिक दबाव पर हवा की आपूर्ति की जानी चाहिए।</a:t>
            </a:r>
            <a:endParaRPr lang="en-US" sz="28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
        <p:nvSpPr>
          <p:cNvPr id="2" name="Title 1">
            <a:extLst>
              <a:ext uri="{FF2B5EF4-FFF2-40B4-BE49-F238E27FC236}">
                <a16:creationId xmlns:a16="http://schemas.microsoft.com/office/drawing/2014/main" xmlns="" id="{27B98974-430D-30A4-43BB-5EACEF71EF23}"/>
              </a:ext>
            </a:extLst>
          </p:cNvPr>
          <p:cNvSpPr txBox="1">
            <a:spLocks/>
          </p:cNvSpPr>
          <p:nvPr/>
        </p:nvSpPr>
        <p:spPr>
          <a:xfrm>
            <a:off x="1487488" y="44624"/>
            <a:ext cx="9289032" cy="1008112"/>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i-IN" b="1" dirty="0">
                <a:solidFill>
                  <a:schemeClr val="tx1"/>
                </a:solidFill>
                <a:latin typeface="Times New Roman" panose="02020603050405020304" pitchFamily="18" charset="0"/>
                <a:cs typeface="Times New Roman" panose="02020603050405020304" pitchFamily="18" charset="0"/>
              </a:rPr>
              <a:t>पानी के नीचे गोताखोरी</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38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D22BB7E-4C3D-0B79-867F-C65C1C0321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F1D56D0E-8E04-BA51-89B7-1F358AEC56EB}"/>
              </a:ext>
            </a:extLst>
          </p:cNvPr>
          <p:cNvSpPr>
            <a:spLocks noGrp="1"/>
          </p:cNvSpPr>
          <p:nvPr>
            <p:ph type="title"/>
          </p:nvPr>
        </p:nvSpPr>
        <p:spPr>
          <a:xfrm>
            <a:off x="1487488" y="44624"/>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प्राथमिक चिकित्सा प्रबंधन</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FF985261-DA1E-82AE-09C5-001663C12AA4}"/>
              </a:ext>
            </a:extLst>
          </p:cNvPr>
          <p:cNvSpPr>
            <a:spLocks noGrp="1"/>
          </p:cNvSpPr>
          <p:nvPr>
            <p:ph idx="1"/>
          </p:nvPr>
        </p:nvSpPr>
        <p:spPr>
          <a:xfrm>
            <a:off x="767408" y="1484784"/>
            <a:ext cx="5976664" cy="4824536"/>
          </a:xfrm>
        </p:spPr>
        <p:txBody>
          <a:bodyPr>
            <a:noAutofit/>
          </a:bodyPr>
          <a:lstStyle/>
          <a:p>
            <a:pPr marL="0" lvl="4" indent="0" algn="just">
              <a:spcBef>
                <a:spcPts val="1200"/>
              </a:spcBef>
              <a:spcAft>
                <a:spcPts val="200"/>
              </a:spcAft>
              <a:buClrTx/>
              <a:buSzPct val="100000"/>
              <a:buNone/>
            </a:pPr>
            <a:r>
              <a:rPr lang="hi-IN" sz="2800" b="1" dirty="0">
                <a:latin typeface="Times New Roman" panose="02020603050405020304" pitchFamily="18" charset="0"/>
                <a:ea typeface="Calibri" panose="020F0502020204030204" pitchFamily="34" charset="0"/>
                <a:cs typeface="Times New Roman" panose="02020603050405020304" pitchFamily="18" charset="0"/>
              </a:rPr>
              <a:t>डूबने के दौरान</a:t>
            </a:r>
          </a:p>
          <a:p>
            <a:pPr marL="0" lvl="4" indent="0" algn="just">
              <a:spcBef>
                <a:spcPts val="1200"/>
              </a:spcBef>
              <a:spcAft>
                <a:spcPts val="200"/>
              </a:spcAft>
              <a:buClrTx/>
              <a:buSzPct val="100000"/>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पहले अपनी सुरक्षा: सीधे पानी में कूदें नहीं।</a:t>
            </a:r>
          </a:p>
          <a:p>
            <a:pPr marL="91440" lvl="4" indent="-91440" algn="just">
              <a:spcBef>
                <a:spcPts val="1200"/>
              </a:spcBef>
              <a:spcAft>
                <a:spcPts val="200"/>
              </a:spcAft>
              <a:buClrTx/>
              <a:buSzPct val="1000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रोगी को पकड़ने के लिए हल्का वस्तु(लाइफ जैकेट, लकड़ी का टुकड़ा, रस्सी) फेंकें।</a:t>
            </a: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672" y="1503080"/>
            <a:ext cx="360895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072" y="3958195"/>
            <a:ext cx="358355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4"/>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5"/>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5423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00663F-0256-5479-AD9D-1348FA8A372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A175097-01DC-6E8B-169D-94BA51867E75}"/>
              </a:ext>
            </a:extLst>
          </p:cNvPr>
          <p:cNvSpPr>
            <a:spLocks noGrp="1"/>
          </p:cNvSpPr>
          <p:nvPr>
            <p:ph type="title"/>
          </p:nvPr>
        </p:nvSpPr>
        <p:spPr>
          <a:xfrm>
            <a:off x="1487488" y="188640"/>
            <a:ext cx="9289032" cy="93610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CA8E5C09-0D8C-418C-8A5D-D55F900655C6}"/>
              </a:ext>
            </a:extLst>
          </p:cNvPr>
          <p:cNvSpPr>
            <a:spLocks noGrp="1"/>
          </p:cNvSpPr>
          <p:nvPr>
            <p:ph idx="1"/>
          </p:nvPr>
        </p:nvSpPr>
        <p:spPr>
          <a:xfrm>
            <a:off x="767408" y="1700808"/>
            <a:ext cx="6552728" cy="4608512"/>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रोगी को पानी के नीचे से बाहर निकालें।</a:t>
            </a:r>
          </a:p>
          <a:p>
            <a:pPr marL="91440" lvl="4" indent="-91440" algn="just">
              <a:spcBef>
                <a:spcPts val="1200"/>
              </a:spcBef>
              <a:spcAft>
                <a:spcPts val="200"/>
              </a:spcAft>
              <a:buClrTx/>
              <a:buSzPct val="100000"/>
              <a:buFont typeface="Arial" panose="020B0604020202020204" pitchFamily="34" charset="0"/>
              <a:buChar char="•"/>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रोगी को समतल सतह पर लिटाएं।</a:t>
            </a:r>
          </a:p>
          <a:p>
            <a:pPr marL="91440" lvl="4" indent="-91440" algn="just">
              <a:spcBef>
                <a:spcPts val="1200"/>
              </a:spcBef>
              <a:spcAft>
                <a:spcPts val="200"/>
              </a:spcAft>
              <a:buClrTx/>
              <a:buSzPct val="100000"/>
              <a:buFont typeface="Arial" panose="020B0604020202020204" pitchFamily="34" charset="0"/>
              <a:buChar char="•"/>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सभी गीले कपड़े निकालें और रोगी को गर्म करें।</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8520" y="1421060"/>
            <a:ext cx="4191000" cy="172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20" y="3144219"/>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8520" y="5009316"/>
            <a:ext cx="4191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5"/>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6"/>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48292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5199BF-6C43-1B8E-3E20-086998D70A8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EEA0F0FF-2C26-400A-EEBD-0D5382283129}"/>
              </a:ext>
            </a:extLst>
          </p:cNvPr>
          <p:cNvSpPr>
            <a:spLocks noGrp="1"/>
          </p:cNvSpPr>
          <p:nvPr>
            <p:ph type="title"/>
          </p:nvPr>
        </p:nvSpPr>
        <p:spPr>
          <a:xfrm>
            <a:off x="1487488" y="44624"/>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रोगी का मूल्यांकन करें</a:t>
            </a:r>
            <a:r>
              <a:rPr lang="en-US" sz="3200" b="1" dirty="0">
                <a:solidFill>
                  <a:srgbClr val="FF0000"/>
                </a:solidFill>
              </a:rPr>
              <a:t/>
            </a:r>
            <a:br>
              <a:rPr lang="en-US" sz="3200" b="1" dirty="0">
                <a:solidFill>
                  <a:srgbClr val="FF0000"/>
                </a:solidFill>
              </a:rPr>
            </a:br>
            <a:r>
              <a:rPr lang="en-US" sz="3200" b="1" dirty="0">
                <a:solidFill>
                  <a:srgbClr val="FF0000"/>
                </a:solidFill>
              </a:rPr>
              <a:t> </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138E4B16-2893-AD68-6E5B-6B561D69071A}"/>
              </a:ext>
            </a:extLst>
          </p:cNvPr>
          <p:cNvSpPr>
            <a:spLocks noGrp="1"/>
          </p:cNvSpPr>
          <p:nvPr>
            <p:ph idx="1"/>
          </p:nvPr>
        </p:nvSpPr>
        <p:spPr>
          <a:xfrm>
            <a:off x="767408" y="1484784"/>
            <a:ext cx="10945216" cy="4824536"/>
          </a:xfrm>
        </p:spPr>
        <p:txBody>
          <a:bodyPr>
            <a:noAutofit/>
          </a:bodyPr>
          <a:lstStyle/>
          <a:p>
            <a:pPr marL="0" lvl="4" indent="0" algn="just">
              <a:spcBef>
                <a:spcPts val="1200"/>
              </a:spcBef>
              <a:spcAft>
                <a:spcPts val="200"/>
              </a:spcAft>
              <a:buClrTx/>
              <a:buSzPct val="100000"/>
              <a:buNone/>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0" lvl="4" indent="0" algn="just">
              <a:spcBef>
                <a:spcPts val="1200"/>
              </a:spcBef>
              <a:spcAft>
                <a:spcPts val="200"/>
              </a:spcAft>
              <a:buClrTx/>
              <a:buSzPct val="100000"/>
              <a:buNone/>
            </a:pPr>
            <a:r>
              <a:rPr lang="hi-IN" sz="2800" b="1" dirty="0">
                <a:latin typeface="Times New Roman" panose="02020603050405020304" pitchFamily="18" charset="0"/>
                <a:ea typeface="Calibri" panose="020F0502020204030204" pitchFamily="34" charset="0"/>
                <a:cs typeface="Times New Roman" panose="02020603050405020304" pitchFamily="18" charset="0"/>
              </a:rPr>
              <a:t>प्रतिक्रिया जांचें:–</a:t>
            </a:r>
          </a:p>
          <a:p>
            <a:pPr marL="0" lvl="4" indent="0" algn="just">
              <a:spcBef>
                <a:spcPts val="1200"/>
              </a:spcBef>
              <a:spcAft>
                <a:spcPts val="200"/>
              </a:spcAft>
              <a:buClrTx/>
              <a:buSzPct val="100000"/>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देखें:– जागरूकता(</a:t>
            </a:r>
            <a:r>
              <a:rPr lang="en-US" sz="2800" dirty="0">
                <a:latin typeface="Times New Roman" panose="02020603050405020304" pitchFamily="18" charset="0"/>
                <a:ea typeface="Calibri" panose="020F0502020204030204" pitchFamily="34" charset="0"/>
                <a:cs typeface="Times New Roman" panose="02020603050405020304" pitchFamily="18" charset="0"/>
              </a:rPr>
              <a:t>AVPU), </a:t>
            </a:r>
            <a:r>
              <a:rPr lang="hi-IN" sz="2800" dirty="0">
                <a:latin typeface="Times New Roman" panose="02020603050405020304" pitchFamily="18" charset="0"/>
                <a:ea typeface="Calibri" panose="020F0502020204030204" pitchFamily="34" charset="0"/>
                <a:cs typeface="Times New Roman" panose="02020603050405020304" pitchFamily="18" charset="0"/>
              </a:rPr>
              <a:t>छाती की गति।</a:t>
            </a:r>
          </a:p>
          <a:p>
            <a:pPr marL="91440" lvl="4" indent="-91440" algn="just">
              <a:spcBef>
                <a:spcPts val="1200"/>
              </a:spcBef>
              <a:spcAft>
                <a:spcPts val="200"/>
              </a:spcAft>
              <a:buClrTx/>
              <a:buSzPct val="1000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सुनें:– हृदय की धड़कन और श्वसन की ध्वनि।</a:t>
            </a:r>
          </a:p>
          <a:p>
            <a:pPr marL="91440" lvl="4" indent="-91440" algn="just">
              <a:spcBef>
                <a:spcPts val="1200"/>
              </a:spcBef>
              <a:spcAft>
                <a:spcPts val="200"/>
              </a:spcAft>
              <a:buClrTx/>
              <a:buSzPct val="100000"/>
              <a:buFont typeface="Arial" panose="020B0604020202020204" pitchFamily="34" charset="0"/>
              <a:buChar char="•"/>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महसूस करें:– नासिका से हवा का गुजरना।</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3246500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1DE1EF-2218-1DDB-07B0-C23420FCBAA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D0F0F60C-F871-6C29-B084-609F510AC24E}"/>
              </a:ext>
            </a:extLst>
          </p:cNvPr>
          <p:cNvSpPr>
            <a:spLocks noGrp="1"/>
          </p:cNvSpPr>
          <p:nvPr>
            <p:ph type="title"/>
          </p:nvPr>
        </p:nvSpPr>
        <p:spPr>
          <a:xfrm>
            <a:off x="1487488" y="0"/>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रोगी का आकलन करें</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rPr>
              <a:t> </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158C5401-9DD5-B860-E88E-EDF292688AE5}"/>
              </a:ext>
            </a:extLst>
          </p:cNvPr>
          <p:cNvSpPr>
            <a:spLocks noGrp="1"/>
          </p:cNvSpPr>
          <p:nvPr>
            <p:ph idx="1"/>
          </p:nvPr>
        </p:nvSpPr>
        <p:spPr>
          <a:xfrm>
            <a:off x="767408" y="1484784"/>
            <a:ext cx="4752528" cy="4824536"/>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नाड़ी नहीं, श्वसन नहीं: - सीपीआर शुरू करें।</a:t>
            </a:r>
          </a:p>
          <a:p>
            <a:pPr marL="91440" lvl="4" indent="-91440" algn="just">
              <a:spcBef>
                <a:spcPts val="1200"/>
              </a:spcBef>
              <a:spcAft>
                <a:spcPts val="200"/>
              </a:spcAft>
              <a:buClrTx/>
              <a:buSzPct val="1000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रोगी साँस ले रहा है लेकिन कठिनाई हो रही है।</a:t>
            </a:r>
          </a:p>
          <a:p>
            <a:pPr marL="0" lvl="4" indent="0" algn="just">
              <a:spcBef>
                <a:spcPts val="1200"/>
              </a:spcBef>
              <a:spcAft>
                <a:spcPts val="200"/>
              </a:spcAft>
              <a:buClrTx/>
              <a:buSzPct val="100000"/>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lvl="4" indent="-514350" algn="just">
              <a:spcBef>
                <a:spcPts val="1200"/>
              </a:spcBef>
              <a:spcAft>
                <a:spcPts val="200"/>
              </a:spcAft>
              <a:buClrTx/>
              <a:buSzPct val="100000"/>
              <a:buFont typeface="+mj-lt"/>
              <a:buAutoNum type="alphaLcParenR"/>
            </a:pPr>
            <a:r>
              <a:rPr lang="en-US" sz="2800" dirty="0">
                <a:latin typeface="Times New Roman" panose="02020603050405020304" pitchFamily="18" charset="0"/>
                <a:ea typeface="Calibri" panose="020F0502020204030204" pitchFamily="34" charset="0"/>
                <a:cs typeface="Times New Roman" panose="02020603050405020304" pitchFamily="18" charset="0"/>
              </a:rPr>
              <a:t>ABC </a:t>
            </a:r>
            <a:r>
              <a:rPr lang="hi-IN" sz="2800" dirty="0">
                <a:latin typeface="Times New Roman" panose="02020603050405020304" pitchFamily="18" charset="0"/>
                <a:ea typeface="Calibri" panose="020F0502020204030204" pitchFamily="34" charset="0"/>
                <a:cs typeface="Times New Roman" panose="02020603050405020304" pitchFamily="18" charset="0"/>
              </a:rPr>
              <a:t>बनाए रखें।</a:t>
            </a:r>
          </a:p>
          <a:p>
            <a:pPr marL="514350" lvl="4" indent="-514350" algn="just">
              <a:spcBef>
                <a:spcPts val="1200"/>
              </a:spcBef>
              <a:spcAft>
                <a:spcPts val="200"/>
              </a:spcAft>
              <a:buClrTx/>
              <a:buSzPct val="100000"/>
              <a:buFont typeface="+mj-lt"/>
              <a:buAutoNum type="alphaLcParenR"/>
            </a:pPr>
            <a:r>
              <a:rPr lang="hi-IN" sz="2800" dirty="0">
                <a:latin typeface="Times New Roman" panose="02020603050405020304" pitchFamily="18" charset="0"/>
                <a:ea typeface="Calibri" panose="020F0502020204030204" pitchFamily="34" charset="0"/>
                <a:cs typeface="Times New Roman" panose="02020603050405020304" pitchFamily="18" charset="0"/>
              </a:rPr>
              <a:t>चोटों का प्रबंधन करें।</a:t>
            </a:r>
          </a:p>
          <a:p>
            <a:pPr marL="514350" lvl="4" indent="-514350" algn="just">
              <a:spcBef>
                <a:spcPts val="1200"/>
              </a:spcBef>
              <a:spcAft>
                <a:spcPts val="200"/>
              </a:spcAft>
              <a:buClrTx/>
              <a:buSzPct val="100000"/>
              <a:buFont typeface="+mj-lt"/>
              <a:buAutoNum type="alphaLcParen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448"/>
          <a:stretch/>
        </p:blipFill>
        <p:spPr bwMode="auto">
          <a:xfrm>
            <a:off x="6960096" y="1484784"/>
            <a:ext cx="453650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8" name="Picture 7"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3754064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E42B87-98A0-5D0D-634A-52661DBACC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ED244E4-B235-1A04-03D5-0118A733E2D1}"/>
              </a:ext>
            </a:extLst>
          </p:cNvPr>
          <p:cNvSpPr>
            <a:spLocks noGrp="1"/>
          </p:cNvSpPr>
          <p:nvPr>
            <p:ph type="title"/>
          </p:nvPr>
        </p:nvSpPr>
        <p:spPr>
          <a:xfrm>
            <a:off x="731404" y="44624"/>
            <a:ext cx="1072919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वायुमार्ग बनाए रखें</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DFC3E9C4-5CF1-FA70-69C2-05D5309996DB}"/>
              </a:ext>
            </a:extLst>
          </p:cNvPr>
          <p:cNvSpPr>
            <a:spLocks noGrp="1"/>
          </p:cNvSpPr>
          <p:nvPr>
            <p:ph idx="1"/>
          </p:nvPr>
        </p:nvSpPr>
        <p:spPr>
          <a:xfrm>
            <a:off x="731404" y="1484784"/>
            <a:ext cx="8388932" cy="4824536"/>
          </a:xfrm>
        </p:spPr>
        <p:txBody>
          <a:bodyPr>
            <a:noAutofit/>
          </a:bodyPr>
          <a:lstStyle/>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बायाँ पार्श्व स्थिती(</a:t>
            </a:r>
            <a:r>
              <a:rPr lang="en-US" sz="2800" dirty="0">
                <a:latin typeface="Times New Roman" panose="02020603050405020304" pitchFamily="18" charset="0"/>
                <a:ea typeface="Calibri" panose="020F0502020204030204" pitchFamily="34" charset="0"/>
                <a:cs typeface="Times New Roman" panose="02020603050405020304" pitchFamily="18" charset="0"/>
              </a:rPr>
              <a:t>Left lateral position)।</a:t>
            </a: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बाहरी वस्तु साफ करें(Clear foreign बॉडी)।</a:t>
            </a:r>
          </a:p>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मुंह में कुछ भी न डालें (जैसे चम्मच)।</a:t>
            </a:r>
          </a:p>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सिर झुकाकर-ठोड़ी उठाने या जबड़ा धकेलने के माध्यम से वायुमार्ग खोलें।</a:t>
            </a:r>
          </a:p>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गले के चारों ओर टाई और कपड़े ढीले करें।</a:t>
            </a:r>
          </a:p>
          <a:p>
            <a:pPr marL="91440" lvl="4" indent="-91440" algn="just">
              <a:lnSpc>
                <a:spcPct val="150000"/>
              </a:lnSpc>
              <a:spcBef>
                <a:spcPts val="1200"/>
              </a:spcBef>
              <a:spcAft>
                <a:spcPts val="200"/>
              </a:spcAft>
              <a:buClrTx/>
              <a:buSzPct val="100000"/>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संभाव हो तो कृत्रिम दांत निकालें।</a:t>
            </a: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673560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16B622-9F1A-7CCE-D4F3-DC1F3EACF45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32BA35D7-804A-BA01-52FD-B1BAAB43002B}"/>
              </a:ext>
            </a:extLst>
          </p:cNvPr>
          <p:cNvSpPr>
            <a:spLocks noGrp="1"/>
          </p:cNvSpPr>
          <p:nvPr>
            <p:ph type="title"/>
          </p:nvPr>
        </p:nvSpPr>
        <p:spPr>
          <a:xfrm>
            <a:off x="1487488" y="44624"/>
            <a:ext cx="10297144"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ECA5D4E9-B9EF-7A51-6125-2ECFB7394A3D}"/>
              </a:ext>
            </a:extLst>
          </p:cNvPr>
          <p:cNvSpPr>
            <a:spLocks noGrp="1"/>
          </p:cNvSpPr>
          <p:nvPr>
            <p:ph idx="1"/>
          </p:nvPr>
        </p:nvSpPr>
        <p:spPr>
          <a:xfrm>
            <a:off x="749176" y="1169368"/>
            <a:ext cx="9865096" cy="4824536"/>
          </a:xfrm>
        </p:spPr>
        <p:txBody>
          <a:bodyPr>
            <a:noAutofit/>
          </a:bodyPr>
          <a:lstStyle/>
          <a:p>
            <a:pPr marL="91440" lvl="4" indent="-91440" algn="just">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फेफड़ों और पेट से अतिरिक्त पानी निकालें:</a:t>
            </a:r>
          </a:p>
          <a:p>
            <a:pPr marL="0" lvl="4" indent="0" algn="just">
              <a:spcBef>
                <a:spcPts val="1200"/>
              </a:spcBef>
              <a:spcAft>
                <a:spcPts val="200"/>
              </a:spcAft>
              <a:buClrTx/>
              <a:buSzPct val="100000"/>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hi-IN" sz="3200" dirty="0">
                <a:latin typeface="Times New Roman" panose="02020603050405020304" pitchFamily="18" charset="0"/>
                <a:ea typeface="Calibri" panose="020F0502020204030204" pitchFamily="34" charset="0"/>
                <a:cs typeface="Times New Roman" panose="02020603050405020304" pitchFamily="18" charset="0"/>
              </a:rPr>
              <a:t>1. उल्टा करके
	2. या पेट पर दबाव डालकर</a:t>
            </a:r>
          </a:p>
          <a:p>
            <a:pPr marL="91440" lvl="4" indent="-91440" algn="just">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रोगी को आश्वस्त करें। यदि वह प्रतिक्रिया देने के संकेत दिखाए जैसे खाँसना, आँखें खोलना, बोलना और सामान्य रूप से साँस लेना शुरू करना, तो उसे रिकवरी पोज़िशन में रखें।</a:t>
            </a:r>
          </a:p>
          <a:p>
            <a:pPr marL="91440" lvl="4" indent="-91440" algn="just">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आपको उन्हें हाइपोथर्मिया के लिए भी उपचारित करना पड़ सकता है, उन्हें गर्म कपड़े और कंबल से ढकें।</a:t>
            </a:r>
          </a:p>
          <a:p>
            <a:pPr marL="91440" lvl="4" indent="-91440" algn="just">
              <a:lnSpc>
                <a:spcPct val="100000"/>
              </a:lnSpc>
              <a:spcBef>
                <a:spcPts val="1200"/>
              </a:spcBef>
              <a:spcAft>
                <a:spcPts val="200"/>
              </a:spcAft>
              <a:buClrTx/>
              <a:buSzPct val="100000"/>
              <a:buFont typeface="Arial" panose="020B0604020202020204" pitchFamily="34" charset="0"/>
              <a:buChar char="•"/>
            </a:pPr>
            <a:r>
              <a:rPr lang="hi-IN" sz="3200" dirty="0">
                <a:latin typeface="Times New Roman" panose="02020603050405020304" pitchFamily="18" charset="0"/>
                <a:ea typeface="Calibri" panose="020F0502020204030204" pitchFamily="34" charset="0"/>
                <a:cs typeface="Times New Roman" panose="02020603050405020304" pitchFamily="18" charset="0"/>
              </a:rPr>
              <a:t>तुरंत अस्पताल ले जाएँ।</a:t>
            </a: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02367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7EF35E-B809-00CF-0481-3467A1AF94E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BD94C5D-F606-8939-FEC9-91A80D299089}"/>
              </a:ext>
            </a:extLst>
          </p:cNvPr>
          <p:cNvSpPr>
            <a:spLocks noGrp="1"/>
          </p:cNvSpPr>
          <p:nvPr>
            <p:ph type="title"/>
          </p:nvPr>
        </p:nvSpPr>
        <p:spPr>
          <a:xfrm>
            <a:off x="1487488" y="188640"/>
            <a:ext cx="9289032" cy="792088"/>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समीक्षा</a:t>
            </a:r>
            <a:r>
              <a:rPr lang="en-US" b="1" dirty="0">
                <a:solidFill>
                  <a:srgbClr val="FF0000"/>
                </a:solidFill>
              </a:rPr>
              <a:t> </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F03B2016-0BA2-0E67-FB17-F13F85F77F76}"/>
              </a:ext>
            </a:extLst>
          </p:cNvPr>
          <p:cNvSpPr>
            <a:spLocks noGrp="1"/>
          </p:cNvSpPr>
          <p:nvPr>
            <p:ph idx="1"/>
          </p:nvPr>
        </p:nvSpPr>
        <p:spPr>
          <a:xfrm>
            <a:off x="767408" y="1484784"/>
            <a:ext cx="10081120" cy="4824536"/>
          </a:xfrm>
        </p:spPr>
        <p:txBody>
          <a:bodyPr>
            <a:noAutofit/>
          </a:bodyPr>
          <a:lstStyle/>
          <a:p>
            <a:pPr marL="0" indent="0">
              <a:buNone/>
            </a:pPr>
            <a:r>
              <a:rPr lang="hi-IN" sz="2400" b="1" dirty="0">
                <a:latin typeface="Times New Roman" panose="02020603050405020304" pitchFamily="18" charset="0"/>
                <a:ea typeface="Calibri" panose="020F0502020204030204" pitchFamily="34" charset="0"/>
                <a:cs typeface="Times New Roman" panose="02020603050405020304" pitchFamily="18" charset="0"/>
              </a:rPr>
              <a:t>अब आप वर्णन करने में सक्षम हैं–</a:t>
            </a:r>
          </a:p>
          <a:p>
            <a:pPr marL="0" indent="0">
              <a:buNone/>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50000"/>
              </a:lnSpc>
              <a:buClr>
                <a:schemeClr val="tx1"/>
              </a:buClr>
              <a:buFont typeface="+mj-lt"/>
              <a:buAutoNum type="arabicPeriod"/>
            </a:pPr>
            <a:r>
              <a:rPr lang="hi-IN" sz="2400" dirty="0">
                <a:latin typeface="Times New Roman" panose="02020603050405020304" pitchFamily="18" charset="0"/>
                <a:ea typeface="Calibri" panose="020F0502020204030204" pitchFamily="34" charset="0"/>
                <a:cs typeface="Times New Roman" panose="02020603050405020304" pitchFamily="18" charset="0"/>
              </a:rPr>
              <a:t>पानी के नीचे गोताखोरी क्या है?
पानी के भीतर होने वाली सामान्य बीमारियाँ।
नाइट्रोजन नार्कोसिस, ऑक्सीजन विषाक्तता, कान बैरोट्रामा, फेफड़ों का अधिक फुलाव सिंड्रोम और न्यूमोथोरैक्स का विवरण।
डूबते हुए पीड़ित का प्राथमिक उपचार।</a:t>
            </a:r>
            <a:endParaRPr lang="en-US" sz="2400" dirty="0">
              <a:latin typeface="Times New Roman" panose="02020603050405020304" pitchFamily="18" charset="0"/>
              <a:cs typeface="Times New Roman" panose="02020603050405020304" pitchFamily="18" charset="0"/>
            </a:endParaRPr>
          </a:p>
          <a:p>
            <a:pPr marL="0" lvl="4" indent="0" algn="just">
              <a:spcBef>
                <a:spcPts val="1200"/>
              </a:spcBef>
              <a:spcAft>
                <a:spcPts val="200"/>
              </a:spcAft>
              <a:buClrTx/>
              <a:buSzPct val="100000"/>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634156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457451"/>
            <a:ext cx="11017223" cy="1413164"/>
          </a:xfrm>
          <a:solidFill>
            <a:srgbClr val="FFC000"/>
          </a:solidFill>
        </p:spPr>
        <p:txBody>
          <a:bodyPr anchor="ctr">
            <a:normAutofit/>
          </a:bodyPr>
          <a:lstStyle/>
          <a:p>
            <a:pPr algn="ctr">
              <a:buNone/>
            </a:pPr>
            <a:r>
              <a:rPr lang="hi-IN" sz="9600" b="1" dirty="0">
                <a:latin typeface="Times New Roman" panose="02020603050405020304" pitchFamily="18" charset="0"/>
                <a:cs typeface="Times New Roman" panose="02020603050405020304" pitchFamily="18" charset="0"/>
              </a:rPr>
              <a:t>कोई सवाल ?</a:t>
            </a:r>
            <a:endParaRPr lang="en-US" sz="9600"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5A0A3E-446F-68B7-43FF-56F26D3D043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02427F9-07AE-D693-B584-6C05E042127E}"/>
              </a:ext>
            </a:extLst>
          </p:cNvPr>
          <p:cNvSpPr>
            <a:spLocks noGrp="1"/>
          </p:cNvSpPr>
          <p:nvPr>
            <p:ph type="title"/>
          </p:nvPr>
        </p:nvSpPr>
        <p:spPr>
          <a:xfrm>
            <a:off x="1487488" y="116632"/>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मूल्यांकन</a:t>
            </a:r>
            <a:r>
              <a:rPr lang="en-US" b="1" dirty="0">
                <a:solidFill>
                  <a:srgbClr val="FF0000"/>
                </a:solidFill>
              </a:rPr>
              <a:t> </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75EC2CCB-BD52-1870-4F6A-C59FB81B0A38}"/>
              </a:ext>
            </a:extLst>
          </p:cNvPr>
          <p:cNvSpPr>
            <a:spLocks noGrp="1"/>
          </p:cNvSpPr>
          <p:nvPr>
            <p:ph idx="1"/>
          </p:nvPr>
        </p:nvSpPr>
        <p:spPr>
          <a:xfrm>
            <a:off x="767408" y="1484784"/>
            <a:ext cx="10873208" cy="4824536"/>
          </a:xfrm>
        </p:spPr>
        <p:txBody>
          <a:bodyPr>
            <a:noAutofit/>
          </a:bodyPr>
          <a:lstStyle/>
          <a:p>
            <a:pPr>
              <a:lnSpc>
                <a:spcPct val="150000"/>
              </a:lnSpc>
              <a:buNone/>
            </a:pPr>
            <a:r>
              <a:rPr lang="hi-IN" sz="2800" b="1" dirty="0">
                <a:latin typeface="Times New Roman" panose="02020603050405020304" pitchFamily="18" charset="0"/>
                <a:ea typeface="Calibri" panose="020F0502020204030204" pitchFamily="34" charset="0"/>
                <a:cs typeface="Times New Roman" panose="02020603050405020304" pitchFamily="18" charset="0"/>
              </a:rPr>
              <a:t>प्रश्न:1 जब गोताखोर पानी के नीचे उतरता है तो शरीर की वायु गुहाओं का क्या होता है?</a:t>
            </a:r>
          </a:p>
          <a:p>
            <a:pPr marL="0" indent="0">
              <a:lnSpc>
                <a:spcPct val="150000"/>
              </a:lnSpc>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hi-IN" sz="2800" dirty="0">
                <a:latin typeface="Times New Roman" panose="02020603050405020304" pitchFamily="18" charset="0"/>
                <a:ea typeface="Calibri" panose="020F0502020204030204" pitchFamily="34" charset="0"/>
                <a:cs typeface="Times New Roman" panose="02020603050405020304" pitchFamily="18" charset="0"/>
              </a:rPr>
              <a:t>बढ़े हुए दबाव के कारण वे फैलते हैं।</a:t>
            </a:r>
          </a:p>
          <a:p>
            <a:pPr marL="0" indent="0">
              <a:lnSpc>
                <a:spcPct val="150000"/>
              </a:lnSpc>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b) </a:t>
            </a:r>
            <a:r>
              <a:rPr lang="hi-IN" sz="2800" dirty="0">
                <a:latin typeface="Times New Roman" panose="02020603050405020304" pitchFamily="18" charset="0"/>
                <a:ea typeface="Calibri" panose="020F0502020204030204" pitchFamily="34" charset="0"/>
                <a:cs typeface="Times New Roman" panose="02020603050405020304" pitchFamily="18" charset="0"/>
              </a:rPr>
              <a:t>वे समान आकार में रहते हैं।</a:t>
            </a:r>
          </a:p>
          <a:p>
            <a:pPr marL="0" indent="0">
              <a:lnSpc>
                <a:spcPct val="150000"/>
              </a:lnSpc>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c) </a:t>
            </a:r>
            <a:r>
              <a:rPr lang="hi-IN" sz="2800" dirty="0">
                <a:latin typeface="Times New Roman" panose="02020603050405020304" pitchFamily="18" charset="0"/>
                <a:ea typeface="Calibri" panose="020F0502020204030204" pitchFamily="34" charset="0"/>
                <a:cs typeface="Times New Roman" panose="02020603050405020304" pitchFamily="18" charset="0"/>
              </a:rPr>
              <a:t>बढ़े हुए दबाव के कारण वे संकुचित हो जाते हैं।</a:t>
            </a:r>
          </a:p>
          <a:p>
            <a:pPr marL="0" indent="0">
              <a:lnSpc>
                <a:spcPct val="150000"/>
              </a:lnSpc>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d) </a:t>
            </a:r>
            <a:r>
              <a:rPr lang="hi-IN" sz="2800" dirty="0">
                <a:latin typeface="Times New Roman" panose="02020603050405020304" pitchFamily="18" charset="0"/>
                <a:ea typeface="Calibri" panose="020F0502020204030204" pitchFamily="34" charset="0"/>
                <a:cs typeface="Times New Roman" panose="02020603050405020304" pitchFamily="18" charset="0"/>
              </a:rPr>
              <a:t>वे पानी से भर जाते हैं।</a:t>
            </a: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478408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851BE6-C5A6-799F-C0AF-E84FF556E0D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523877D4-0528-423C-513B-FBDCAAEED692}"/>
              </a:ext>
            </a:extLst>
          </p:cNvPr>
          <p:cNvSpPr>
            <a:spLocks noGrp="1"/>
          </p:cNvSpPr>
          <p:nvPr>
            <p:ph type="title"/>
          </p:nvPr>
        </p:nvSpPr>
        <p:spPr>
          <a:xfrm>
            <a:off x="1487488" y="116632"/>
            <a:ext cx="9289032" cy="1008112"/>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i-IN" sz="4900" b="1" dirty="0">
                <a:solidFill>
                  <a:schemeClr val="tx1"/>
                </a:solidFill>
                <a:latin typeface="Times New Roman" panose="02020603050405020304" pitchFamily="18" charset="0"/>
                <a:cs typeface="Times New Roman" panose="02020603050405020304" pitchFamily="18" charset="0"/>
              </a:rPr>
              <a:t>मूल्यांकन</a:t>
            </a:r>
            <a:r>
              <a:rPr lang="en-US" sz="3200" b="1" dirty="0">
                <a:solidFill>
                  <a:srgbClr val="FF0000"/>
                </a:solidFill>
              </a:rPr>
              <a:t/>
            </a:r>
            <a:br>
              <a:rPr lang="en-US" sz="3200" b="1" dirty="0">
                <a:solidFill>
                  <a:srgbClr val="FF0000"/>
                </a:solidFill>
              </a:rPr>
            </a:br>
            <a:r>
              <a:rPr lang="en-US" sz="3200" b="1" dirty="0">
                <a:solidFill>
                  <a:srgbClr val="FF0000"/>
                </a:solidFill>
              </a:rPr>
              <a:t> </a:t>
            </a: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xmlns="" id="{AA580F28-276B-0766-89E5-9B9D47A504F1}"/>
              </a:ext>
            </a:extLst>
          </p:cNvPr>
          <p:cNvSpPr>
            <a:spLocks noGrp="1"/>
          </p:cNvSpPr>
          <p:nvPr>
            <p:ph idx="1"/>
          </p:nvPr>
        </p:nvSpPr>
        <p:spPr>
          <a:xfrm>
            <a:off x="767408" y="1484784"/>
            <a:ext cx="10945216" cy="4824536"/>
          </a:xfrm>
        </p:spPr>
        <p:txBody>
          <a:bodyPr>
            <a:noAutofit/>
          </a:bodyPr>
          <a:lstStyle/>
          <a:p>
            <a:pPr>
              <a:lnSpc>
                <a:spcPct val="150000"/>
              </a:lnSpc>
              <a:buNone/>
            </a:pPr>
            <a:r>
              <a:rPr lang="hi-IN" sz="2800" b="1" dirty="0">
                <a:latin typeface="Times New Roman" panose="02020603050405020304" pitchFamily="18" charset="0"/>
                <a:ea typeface="Calibri" panose="020F0502020204030204" pitchFamily="34" charset="0"/>
                <a:cs typeface="Times New Roman" panose="02020603050405020304" pitchFamily="18" charset="0"/>
              </a:rPr>
              <a:t>प्रश्न:2 बैरोट्रामा क्या है?</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None/>
            </a:pPr>
            <a:r>
              <a:rPr lang="hi-IN" sz="2800" dirty="0">
                <a:latin typeface="Times New Roman" panose="02020603050405020304" pitchFamily="18" charset="0"/>
                <a:ea typeface="Calibri" panose="020F0502020204030204" pitchFamily="34" charset="0"/>
                <a:cs typeface="Times New Roman" panose="02020603050405020304" pitchFamily="18" charset="0"/>
              </a:rPr>
              <a:t>अ) एक प्रकार की पानी के नीचे दृष्टि समस्या।</a:t>
            </a:r>
          </a:p>
          <a:p>
            <a:pPr>
              <a:lnSpc>
                <a:spcPct val="150000"/>
              </a:lnSpc>
              <a:buNone/>
            </a:pPr>
            <a:r>
              <a:rPr lang="hi-IN" sz="2800" dirty="0">
                <a:latin typeface="Times New Roman" panose="02020603050405020304" pitchFamily="18" charset="0"/>
                <a:ea typeface="Calibri" panose="020F0502020204030204" pitchFamily="34" charset="0"/>
                <a:cs typeface="Times New Roman" panose="02020603050405020304" pitchFamily="18" charset="0"/>
              </a:rPr>
              <a:t>ब) गहरी गोताखोरी के कारण होने वाली एक मनोवैज्ञानिक स्थिति।</a:t>
            </a:r>
          </a:p>
          <a:p>
            <a:pPr>
              <a:lnSpc>
                <a:spcPct val="150000"/>
              </a:lnSpc>
              <a:buNone/>
            </a:pPr>
            <a:r>
              <a:rPr lang="hi-IN" sz="2800" dirty="0">
                <a:latin typeface="Times New Roman" panose="02020603050405020304" pitchFamily="18" charset="0"/>
                <a:ea typeface="Calibri" panose="020F0502020204030204" pitchFamily="34" charset="0"/>
                <a:cs typeface="Times New Roman" panose="02020603050405020304" pitchFamily="18" charset="0"/>
              </a:rPr>
              <a:t>स) शरीर में वायु स्थानों को प्रभावित करने वाले दबाव परिवर्तन के कारण होने वाली चोट।</a:t>
            </a:r>
          </a:p>
          <a:p>
            <a:pPr>
              <a:lnSpc>
                <a:spcPct val="150000"/>
              </a:lnSpc>
              <a:buNone/>
            </a:pPr>
            <a:r>
              <a:rPr lang="hi-IN" sz="2800" dirty="0">
                <a:latin typeface="Times New Roman" panose="02020603050405020304" pitchFamily="18" charset="0"/>
                <a:ea typeface="Calibri" panose="020F0502020204030204" pitchFamily="34" charset="0"/>
                <a:cs typeface="Times New Roman" panose="02020603050405020304" pitchFamily="18" charset="0"/>
              </a:rPr>
              <a:t>द) ठंडे पानी के कारण मांसपेशियों में ऐंठन।</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03732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F67B14-8FA7-26A1-9EED-2537554F23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36A68B-BEF8-BB83-2A06-089873D1237C}"/>
              </a:ext>
            </a:extLst>
          </p:cNvPr>
          <p:cNvSpPr>
            <a:spLocks noGrp="1"/>
          </p:cNvSpPr>
          <p:nvPr>
            <p:ph idx="1"/>
          </p:nvPr>
        </p:nvSpPr>
        <p:spPr>
          <a:xfrm>
            <a:off x="767408" y="1700808"/>
            <a:ext cx="10873208" cy="4608552"/>
          </a:xfrm>
          <a:solidFill>
            <a:schemeClr val="bg1"/>
          </a:solidFill>
        </p:spPr>
        <p:style>
          <a:lnRef idx="1">
            <a:schemeClr val="accent4"/>
          </a:lnRef>
          <a:fillRef idx="2">
            <a:schemeClr val="accent4"/>
          </a:fillRef>
          <a:effectRef idx="1">
            <a:schemeClr val="accent4"/>
          </a:effectRef>
          <a:fontRef idx="minor">
            <a:schemeClr val="dk1"/>
          </a:fontRef>
        </p:style>
        <p:txBody>
          <a:bodyPr/>
          <a:lstStyle/>
          <a:p>
            <a:pPr algn="just">
              <a:lnSpc>
                <a:spcPct val="150000"/>
              </a:lnSpc>
              <a:buClrTx/>
              <a:buFont typeface="Wingdings" panose="05000000000000000000" pitchFamily="2" charset="2"/>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यह स्थिति फेफड़ों में रक्त को अत्यधिक अल्वियोलर गैस प्रेशर के संपर्क में लाती है, जिसे हाइपरबेरिज़्म (</a:t>
            </a:r>
            <a:r>
              <a:rPr lang="en-IN" sz="2800" dirty="0" err="1">
                <a:latin typeface="Times New Roman" panose="02020603050405020304" pitchFamily="18" charset="0"/>
                <a:ea typeface="Calibri" panose="020F0502020204030204" pitchFamily="34" charset="0"/>
                <a:cs typeface="Times New Roman" panose="02020603050405020304" pitchFamily="18" charset="0"/>
              </a:rPr>
              <a:t>Hyperbarism</a:t>
            </a:r>
            <a:r>
              <a:rPr lang="en-IN" sz="2800" dirty="0">
                <a:latin typeface="Times New Roman" panose="02020603050405020304" pitchFamily="18" charset="0"/>
                <a:ea typeface="Calibri" panose="020F0502020204030204" pitchFamily="34" charset="0"/>
                <a:cs typeface="Times New Roman" panose="02020603050405020304" pitchFamily="18" charset="0"/>
              </a:rPr>
              <a:t>) </a:t>
            </a:r>
            <a:r>
              <a:rPr lang="hi-IN" sz="2800" dirty="0">
                <a:latin typeface="Times New Roman" panose="02020603050405020304" pitchFamily="18" charset="0"/>
                <a:ea typeface="Calibri" panose="020F0502020204030204" pitchFamily="34" charset="0"/>
                <a:cs typeface="Times New Roman" panose="02020603050405020304" pitchFamily="18" charset="0"/>
              </a:rPr>
              <a:t>कहा जाता है</a:t>
            </a:r>
            <a:r>
              <a:rPr lang="hi-IN"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ClrTx/>
              <a:buNone/>
            </a:pPr>
            <a:r>
              <a:rPr lang="hi-IN" sz="2800" dirty="0">
                <a:latin typeface="Times New Roman" panose="02020603050405020304" pitchFamily="18" charset="0"/>
                <a:ea typeface="Calibri" panose="020F0502020204030204" pitchFamily="34" charset="0"/>
                <a:cs typeface="Times New Roman" panose="02020603050405020304" pitchFamily="18" charset="0"/>
              </a:rPr>
              <a:t>
एक निश्चित सीमा से आगे, यह उच्च दबाव शरीर की शारीरिक क्रियाओं में गंभीर बदलाव ला सकता है और घातक भी हो सकता है।</a:t>
            </a:r>
            <a:endParaRPr lang="en-US"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
        <p:nvSpPr>
          <p:cNvPr id="8" name="Title 1">
            <a:extLst>
              <a:ext uri="{FF2B5EF4-FFF2-40B4-BE49-F238E27FC236}">
                <a16:creationId xmlns:a16="http://schemas.microsoft.com/office/drawing/2014/main" xmlns="" id="{70F5C20B-A81E-C6AF-0767-34F4E491A6D2}"/>
              </a:ext>
            </a:extLst>
          </p:cNvPr>
          <p:cNvSpPr txBox="1">
            <a:spLocks/>
          </p:cNvSpPr>
          <p:nvPr/>
        </p:nvSpPr>
        <p:spPr>
          <a:xfrm>
            <a:off x="1487488" y="44624"/>
            <a:ext cx="9289032" cy="1008112"/>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i-IN" b="1" dirty="0">
                <a:solidFill>
                  <a:schemeClr val="tx1"/>
                </a:solidFill>
                <a:latin typeface="Times New Roman" panose="02020603050405020304" pitchFamily="18" charset="0"/>
                <a:cs typeface="Times New Roman" panose="02020603050405020304" pitchFamily="18" charset="0"/>
              </a:rPr>
              <a:t>लगातार....</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64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5058-C396-9105-63DD-DEA4B8AD1E65}"/>
              </a:ext>
            </a:extLst>
          </p:cNvPr>
          <p:cNvSpPr>
            <a:spLocks noGrp="1"/>
          </p:cNvSpPr>
          <p:nvPr>
            <p:ph type="title"/>
          </p:nvPr>
        </p:nvSpPr>
        <p:spPr>
          <a:xfrm>
            <a:off x="767408" y="2420890"/>
            <a:ext cx="10801200" cy="2448271"/>
          </a:xfrm>
          <a:solidFill>
            <a:srgbClr val="FFC000"/>
          </a:solidFill>
        </p:spPr>
        <p:txBody>
          <a:bodyPr>
            <a:normAutofit/>
          </a:bodyPr>
          <a:lstStyle/>
          <a:p>
            <a:pPr algn="ctr"/>
            <a:r>
              <a:rPr lang="hi-IN" sz="11500" b="1" dirty="0">
                <a:latin typeface="Times New Roman" panose="02020603050405020304" pitchFamily="18" charset="0"/>
                <a:ea typeface="Calibri" panose="020F0502020204030204" pitchFamily="34" charset="0"/>
                <a:cs typeface="Times New Roman" panose="02020603050405020304" pitchFamily="18" charset="0"/>
              </a:rPr>
              <a:t>धन्यवाद</a:t>
            </a:r>
            <a:endParaRPr lang="en-IN" sz="115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4" name="Picture 3"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521124487"/>
      </p:ext>
    </p:extLst>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D767F8-A735-DB53-866D-B28D525DA82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0BA9A086-A656-7456-DEDF-35C95E9F8C88}"/>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गहराई पर दबाव</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xmlns="" id="{D47FC413-397D-DF40-A9A8-1FC839577DB8}"/>
              </a:ext>
            </a:extLst>
          </p:cNvPr>
          <p:cNvGraphicFramePr>
            <a:graphicFrameLocks noGrp="1"/>
          </p:cNvGraphicFramePr>
          <p:nvPr>
            <p:ph idx="1"/>
            <p:extLst>
              <p:ext uri="{D42A27DB-BD31-4B8C-83A1-F6EECF244321}">
                <p14:modId xmlns:p14="http://schemas.microsoft.com/office/powerpoint/2010/main" val="3291990566"/>
              </p:ext>
            </p:extLst>
          </p:nvPr>
        </p:nvGraphicFramePr>
        <p:xfrm>
          <a:off x="767408" y="1687240"/>
          <a:ext cx="10945216" cy="4992624"/>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xmlns="" val="3662524702"/>
                    </a:ext>
                  </a:extLst>
                </a:gridCol>
                <a:gridCol w="5472608">
                  <a:extLst>
                    <a:ext uri="{9D8B030D-6E8A-4147-A177-3AD203B41FA5}">
                      <a16:colId xmlns:a16="http://schemas.microsoft.com/office/drawing/2014/main" xmlns="" val="3044062093"/>
                    </a:ext>
                  </a:extLst>
                </a:gridCol>
              </a:tblGrid>
              <a:tr h="370840">
                <a:tc>
                  <a:txBody>
                    <a:bodyPr/>
                    <a:lstStyle/>
                    <a:p>
                      <a:pPr algn="ctr"/>
                      <a:r>
                        <a:rPr lang="hi-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गहराई (फीट)</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वायुमंडलीय दबाव</a:t>
                      </a:r>
                    </a:p>
                  </a:txBody>
                  <a:tcPr/>
                </a:tc>
                <a:extLst>
                  <a:ext uri="{0D108BD9-81ED-4DB2-BD59-A6C34878D82A}">
                    <a16:rowId xmlns:a16="http://schemas.microsoft.com/office/drawing/2014/main" xmlns="" val="838756176"/>
                  </a:ext>
                </a:extLst>
              </a:tr>
              <a:tr h="370840">
                <a:tc>
                  <a:txBody>
                    <a:body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hi-IN"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समुद्र तल</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01</a:t>
                      </a:r>
                    </a:p>
                  </a:txBody>
                  <a:tcPr/>
                </a:tc>
                <a:extLst>
                  <a:ext uri="{0D108BD9-81ED-4DB2-BD59-A6C34878D82A}">
                    <a16:rowId xmlns:a16="http://schemas.microsoft.com/office/drawing/2014/main" xmlns="" val="5413243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33			</a:t>
                      </a: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02</a:t>
                      </a:r>
                    </a:p>
                  </a:txBody>
                  <a:tcPr/>
                </a:tc>
                <a:extLst>
                  <a:ext uri="{0D108BD9-81ED-4DB2-BD59-A6C34878D82A}">
                    <a16:rowId xmlns:a16="http://schemas.microsoft.com/office/drawing/2014/main" xmlns="" val="398513076"/>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66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03</a:t>
                      </a:r>
                    </a:p>
                  </a:txBody>
                  <a:tcPr/>
                </a:tc>
                <a:extLst>
                  <a:ext uri="{0D108BD9-81ED-4DB2-BD59-A6C34878D82A}">
                    <a16:rowId xmlns:a16="http://schemas.microsoft.com/office/drawing/2014/main" xmlns="" val="1042639409"/>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100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04</a:t>
                      </a:r>
                    </a:p>
                  </a:txBody>
                  <a:tcPr/>
                </a:tc>
                <a:extLst>
                  <a:ext uri="{0D108BD9-81ED-4DB2-BD59-A6C34878D82A}">
                    <a16:rowId xmlns:a16="http://schemas.microsoft.com/office/drawing/2014/main" xmlns="" val="1606351156"/>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133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05</a:t>
                      </a:r>
                    </a:p>
                  </a:txBody>
                  <a:tcPr/>
                </a:tc>
                <a:extLst>
                  <a:ext uri="{0D108BD9-81ED-4DB2-BD59-A6C34878D82A}">
                    <a16:rowId xmlns:a16="http://schemas.microsoft.com/office/drawing/2014/main" xmlns="" val="4251475614"/>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166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06</a:t>
                      </a:r>
                    </a:p>
                  </a:txBody>
                  <a:tcPr/>
                </a:tc>
                <a:extLst>
                  <a:ext uri="{0D108BD9-81ED-4DB2-BD59-A6C34878D82A}">
                    <a16:rowId xmlns:a16="http://schemas.microsoft.com/office/drawing/2014/main" xmlns="" val="2514893919"/>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200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07</a:t>
                      </a:r>
                    </a:p>
                  </a:txBody>
                  <a:tcPr/>
                </a:tc>
                <a:extLst>
                  <a:ext uri="{0D108BD9-81ED-4DB2-BD59-A6C34878D82A}">
                    <a16:rowId xmlns:a16="http://schemas.microsoft.com/office/drawing/2014/main" xmlns="" val="3077783572"/>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300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a:t>
                      </a:r>
                    </a:p>
                  </a:txBody>
                  <a:tcPr/>
                </a:tc>
                <a:extLst>
                  <a:ext uri="{0D108BD9-81ED-4DB2-BD59-A6C34878D82A}">
                    <a16:rowId xmlns:a16="http://schemas.microsoft.com/office/drawing/2014/main" xmlns="" val="32699553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400	</a:t>
                      </a: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13</a:t>
                      </a:r>
                    </a:p>
                  </a:txBody>
                  <a:tcPr/>
                </a:tc>
                <a:extLst>
                  <a:ext uri="{0D108BD9-81ED-4DB2-BD59-A6C34878D82A}">
                    <a16:rowId xmlns:a16="http://schemas.microsoft.com/office/drawing/2014/main" xmlns="" val="439301402"/>
                  </a:ext>
                </a:extLst>
              </a:tr>
              <a:tr h="370840">
                <a:tc>
                  <a:txBody>
                    <a:bodyPr/>
                    <a:lstStyle/>
                    <a:p>
                      <a:pPr algn="ct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500</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16</a:t>
                      </a:r>
                    </a:p>
                  </a:txBody>
                  <a:tcPr/>
                </a:tc>
                <a:extLst>
                  <a:ext uri="{0D108BD9-81ED-4DB2-BD59-A6C34878D82A}">
                    <a16:rowId xmlns:a16="http://schemas.microsoft.com/office/drawing/2014/main" xmlns="" val="3462406912"/>
                  </a:ext>
                </a:extLst>
              </a:tr>
            </a:tbl>
          </a:graphicData>
        </a:graphic>
      </p:graphicFrame>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198573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0EA0D5-4450-619F-A28D-88D76BCCA7E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FEB03EAE-A0AB-98E3-C60A-2F415A4A0CE8}"/>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पानी के नीचे सामान्य बीमारियां</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03F9C08-A175-E7C1-3949-B4FB91CA5DE8}"/>
              </a:ext>
            </a:extLst>
          </p:cNvPr>
          <p:cNvSpPr>
            <a:spLocks noGrp="1"/>
          </p:cNvSpPr>
          <p:nvPr>
            <p:ph idx="1"/>
          </p:nvPr>
        </p:nvSpPr>
        <p:spPr>
          <a:xfrm>
            <a:off x="767408" y="1556792"/>
            <a:ext cx="10729192" cy="5040560"/>
          </a:xfrm>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a:lnSpc>
                <a:spcPct val="100000"/>
              </a:lnSpc>
              <a:buClrTx/>
              <a:buFont typeface="Wingdings" panose="05000000000000000000" pitchFamily="2" charset="2"/>
              <a:buChar char="§"/>
            </a:pPr>
            <a:r>
              <a:rPr lang="hi-IN" sz="2400" dirty="0">
                <a:latin typeface="Times New Roman" panose="02020603050405020304" pitchFamily="18" charset="0"/>
                <a:ea typeface="Calibri" panose="020F0502020204030204" pitchFamily="34" charset="0"/>
                <a:cs typeface="Times New Roman" panose="02020603050405020304" pitchFamily="18" charset="0"/>
              </a:rPr>
              <a:t>नाइट्रोजन नार्कोसिस</a:t>
            </a:r>
            <a:r>
              <a:rPr lang="en-IN" sz="2400" dirty="0">
                <a:latin typeface="Times New Roman" panose="02020603050405020304" pitchFamily="18" charset="0"/>
                <a:ea typeface="Calibri" panose="020F0502020204030204" pitchFamily="34" charset="0"/>
                <a:cs typeface="Times New Roman" panose="02020603050405020304" pitchFamily="18" charset="0"/>
              </a:rPr>
              <a:t>(Nitrogen Narcosis)</a:t>
            </a:r>
            <a:r>
              <a:rPr lang="hi-IN" sz="2400" dirty="0">
                <a:latin typeface="Times New Roman" panose="02020603050405020304" pitchFamily="18" charset="0"/>
                <a:ea typeface="Calibri" panose="020F0502020204030204" pitchFamily="34" charset="0"/>
                <a:cs typeface="Times New Roman" panose="02020603050405020304" pitchFamily="18" charset="0"/>
              </a:rPr>
              <a:t>
ऑक्सीजन विषाक्तता</a:t>
            </a:r>
            <a:r>
              <a:rPr lang="en-IN" sz="2400" dirty="0">
                <a:latin typeface="Times New Roman" panose="02020603050405020304" pitchFamily="18" charset="0"/>
                <a:ea typeface="Calibri" panose="020F0502020204030204" pitchFamily="34" charset="0"/>
                <a:cs typeface="Times New Roman" panose="02020603050405020304" pitchFamily="18" charset="0"/>
              </a:rPr>
              <a:t>(Oxygen Toxicity)</a:t>
            </a:r>
            <a:r>
              <a:rPr lang="hi-IN" sz="2400" dirty="0">
                <a:latin typeface="Times New Roman" panose="02020603050405020304" pitchFamily="18" charset="0"/>
                <a:ea typeface="Calibri" panose="020F0502020204030204" pitchFamily="34" charset="0"/>
                <a:cs typeface="Times New Roman" panose="02020603050405020304" pitchFamily="18" charset="0"/>
              </a:rPr>
              <a:t>
कान बैरोट्रामा</a:t>
            </a:r>
            <a:r>
              <a:rPr lang="en-IN" sz="2400" dirty="0">
                <a:latin typeface="Times New Roman" panose="02020603050405020304" pitchFamily="18" charset="0"/>
                <a:ea typeface="Calibri" panose="020F0502020204030204" pitchFamily="34" charset="0"/>
                <a:cs typeface="Times New Roman" panose="02020603050405020304" pitchFamily="18" charset="0"/>
              </a:rPr>
              <a:t>(Ear Barotrauma)</a:t>
            </a:r>
            <a:r>
              <a:rPr lang="hi-IN" sz="2400" dirty="0">
                <a:latin typeface="Times New Roman" panose="02020603050405020304" pitchFamily="18" charset="0"/>
                <a:ea typeface="Calibri" panose="020F0502020204030204" pitchFamily="34" charset="0"/>
                <a:cs typeface="Times New Roman" panose="02020603050405020304" pitchFamily="18" charset="0"/>
              </a:rPr>
              <a:t>
न्यूमोथोरैक्स</a:t>
            </a:r>
            <a:r>
              <a:rPr lang="en-IN" sz="2400" dirty="0">
                <a:latin typeface="Times New Roman" panose="02020603050405020304" pitchFamily="18" charset="0"/>
                <a:ea typeface="Calibri" panose="020F0502020204030204" pitchFamily="34" charset="0"/>
                <a:cs typeface="Times New Roman" panose="02020603050405020304" pitchFamily="18" charset="0"/>
              </a:rPr>
              <a:t>(Pneumothorax)</a:t>
            </a:r>
            <a:r>
              <a:rPr lang="hi-IN" sz="2400" dirty="0">
                <a:latin typeface="Times New Roman" panose="02020603050405020304" pitchFamily="18" charset="0"/>
                <a:ea typeface="Calibri" panose="020F0502020204030204" pitchFamily="34" charset="0"/>
                <a:cs typeface="Times New Roman" panose="02020603050405020304" pitchFamily="18" charset="0"/>
              </a:rPr>
              <a:t>
अपताप</a:t>
            </a:r>
            <a:r>
              <a:rPr lang="en-IN" sz="2400" dirty="0">
                <a:latin typeface="Times New Roman" panose="02020603050405020304" pitchFamily="18" charset="0"/>
                <a:ea typeface="Calibri" panose="020F0502020204030204" pitchFamily="34" charset="0"/>
                <a:cs typeface="Times New Roman" panose="02020603050405020304" pitchFamily="18" charset="0"/>
              </a:rPr>
              <a:t>(Hypothermia)</a:t>
            </a:r>
            <a:r>
              <a:rPr lang="hi-IN" sz="2400" dirty="0">
                <a:latin typeface="Times New Roman" panose="02020603050405020304" pitchFamily="18" charset="0"/>
                <a:ea typeface="Calibri" panose="020F0502020204030204" pitchFamily="34" charset="0"/>
                <a:cs typeface="Times New Roman" panose="02020603050405020304" pitchFamily="18" charset="0"/>
              </a:rPr>
              <a:t>
विसंपीडन</a:t>
            </a:r>
            <a:r>
              <a:rPr lang="en-IN" sz="2400" dirty="0">
                <a:latin typeface="Times New Roman" panose="02020603050405020304" pitchFamily="18" charset="0"/>
                <a:ea typeface="Calibri" panose="020F0502020204030204" pitchFamily="34" charset="0"/>
                <a:cs typeface="Times New Roman" panose="02020603050405020304" pitchFamily="18" charset="0"/>
              </a:rPr>
              <a:t>(Decompression)</a:t>
            </a:r>
            <a:r>
              <a:rPr lang="hi-IN" sz="2400" dirty="0">
                <a:latin typeface="Times New Roman" panose="02020603050405020304" pitchFamily="18" charset="0"/>
                <a:ea typeface="Calibri" panose="020F0502020204030204" pitchFamily="34" charset="0"/>
                <a:cs typeface="Times New Roman" panose="02020603050405020304" pitchFamily="18" charset="0"/>
              </a:rPr>
              <a:t>
बीमारी(Sickness)
हाइपोक्सिया</a:t>
            </a:r>
            <a:r>
              <a:rPr lang="en-IN" sz="2400" dirty="0">
                <a:latin typeface="Times New Roman" panose="02020603050405020304" pitchFamily="18" charset="0"/>
                <a:ea typeface="Calibri" panose="020F0502020204030204" pitchFamily="34" charset="0"/>
                <a:cs typeface="Times New Roman" panose="02020603050405020304" pitchFamily="18" charset="0"/>
              </a:rPr>
              <a:t>(Hypoxia)</a:t>
            </a:r>
            <a:r>
              <a:rPr lang="hi-IN" sz="2400" dirty="0">
                <a:latin typeface="Times New Roman" panose="02020603050405020304" pitchFamily="18" charset="0"/>
                <a:ea typeface="Calibri" panose="020F0502020204030204" pitchFamily="34" charset="0"/>
                <a:cs typeface="Times New Roman" panose="02020603050405020304" pitchFamily="18" charset="0"/>
              </a:rPr>
              <a:t>
फेफड़ों का अधिक फुलाव सिंड्रोम (</a:t>
            </a:r>
            <a:r>
              <a:rPr lang="en-IN" sz="2400" dirty="0">
                <a:latin typeface="Times New Roman" panose="02020603050405020304" pitchFamily="18" charset="0"/>
                <a:ea typeface="Calibri" panose="020F0502020204030204" pitchFamily="34" charset="0"/>
                <a:cs typeface="Times New Roman" panose="02020603050405020304" pitchFamily="18" charset="0"/>
              </a:rPr>
              <a:t>Pulmonary Over Inflation Syndrome – POIS) </a:t>
            </a:r>
            <a:r>
              <a:rPr lang="hi-IN"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POIS)</a:t>
            </a:r>
            <a:endParaRPr lang="en-US" sz="18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90740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EAFE8C-1410-9FF2-5421-4F34C3693F9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6BC0FEBF-2788-817C-EDFB-0FE4706E1B0F}"/>
              </a:ext>
            </a:extLst>
          </p:cNvPr>
          <p:cNvSpPr>
            <a:spLocks noGrp="1"/>
          </p:cNvSpPr>
          <p:nvPr>
            <p:ph type="title"/>
          </p:nvPr>
        </p:nvSpPr>
        <p:spPr>
          <a:xfrm>
            <a:off x="1487488" y="12818"/>
            <a:ext cx="9289032" cy="1111926"/>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sz="4000" b="1" dirty="0">
                <a:solidFill>
                  <a:schemeClr val="tx1"/>
                </a:solidFill>
                <a:latin typeface="Times New Roman" panose="02020603050405020304" pitchFamily="18" charset="0"/>
                <a:cs typeface="Times New Roman" panose="02020603050405020304" pitchFamily="18" charset="0"/>
              </a:rPr>
              <a:t>नाइट्रोजन नार्कोसिस</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703DD2A-9A07-A470-C36C-C7C0308E67DE}"/>
              </a:ext>
            </a:extLst>
          </p:cNvPr>
          <p:cNvSpPr>
            <a:spLocks noGrp="1"/>
          </p:cNvSpPr>
          <p:nvPr>
            <p:ph idx="1"/>
          </p:nvPr>
        </p:nvSpPr>
        <p:spPr>
          <a:xfrm>
            <a:off x="695400" y="1556792"/>
            <a:ext cx="10873207" cy="504056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just"/>
            <a:r>
              <a:rPr lang="hi-IN" sz="2400" dirty="0">
                <a:latin typeface="Times New Roman" panose="02020603050405020304" pitchFamily="18" charset="0"/>
                <a:ea typeface="Calibri" panose="020F0502020204030204" pitchFamily="34" charset="0"/>
                <a:cs typeface="Times New Roman" panose="02020603050405020304" pitchFamily="18" charset="0"/>
              </a:rPr>
              <a:t>नाइट्रोजन नार्कोसिस एक ऐसी स्थिति है जो गहरे समुद्र के गोताखोरों को प्रभावित करती है। इसे कई अन्य नामों से जाना जाता है, जिनमें शामिल हैं: -</a:t>
            </a:r>
          </a:p>
          <a:p>
            <a:pPr algn="just"/>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buClrTx/>
              <a:buFont typeface="Arial" panose="020B0604020202020204" pitchFamily="34" charset="0"/>
              <a:buChar char="•"/>
            </a:pPr>
            <a:r>
              <a:rPr lang="hi-IN" sz="2400" dirty="0">
                <a:latin typeface="Times New Roman" panose="02020603050405020304" pitchFamily="18" charset="0"/>
                <a:ea typeface="Calibri" panose="020F0502020204030204" pitchFamily="34" charset="0"/>
                <a:cs typeface="Times New Roman" panose="02020603050405020304" pitchFamily="18" charset="0"/>
              </a:rPr>
              <a:t>नार्क्स</a:t>
            </a:r>
            <a:r>
              <a:rPr lang="en-IN" sz="2400" dirty="0">
                <a:latin typeface="Times New Roman" panose="02020603050405020304" pitchFamily="18" charset="0"/>
                <a:ea typeface="Calibri" panose="020F0502020204030204" pitchFamily="34" charset="0"/>
                <a:cs typeface="Times New Roman" panose="02020603050405020304" pitchFamily="18" charset="0"/>
              </a:rPr>
              <a:t>(Narks)</a:t>
            </a:r>
            <a:r>
              <a:rPr lang="hi-IN" sz="2400" dirty="0">
                <a:latin typeface="Times New Roman" panose="02020603050405020304" pitchFamily="18" charset="0"/>
                <a:ea typeface="Calibri" panose="020F0502020204030204" pitchFamily="34" charset="0"/>
                <a:cs typeface="Times New Roman" panose="02020603050405020304" pitchFamily="18" charset="0"/>
              </a:rPr>
              <a:t>
गहराई का उत्साह(Rapture of the Deep)
मार्टिनी प्रभाव</a:t>
            </a:r>
            <a:r>
              <a:rPr lang="en-IN" sz="2400" dirty="0">
                <a:latin typeface="Times New Roman" panose="02020603050405020304" pitchFamily="18" charset="0"/>
                <a:ea typeface="Calibri" panose="020F0502020204030204" pitchFamily="34" charset="0"/>
                <a:cs typeface="Times New Roman" panose="02020603050405020304" pitchFamily="18" charset="0"/>
              </a:rPr>
              <a:t>(The Martini Effect)</a:t>
            </a:r>
            <a:r>
              <a:rPr lang="hi-IN" sz="2400" dirty="0">
                <a:latin typeface="Times New Roman" panose="02020603050405020304" pitchFamily="18" charset="0"/>
                <a:ea typeface="Calibri" panose="020F0502020204030204" pitchFamily="34" charset="0"/>
                <a:cs typeface="Times New Roman" panose="02020603050405020304" pitchFamily="18" charset="0"/>
              </a:rPr>
              <a:t>
अक्रिय गैस नार्कोसिस</a:t>
            </a:r>
            <a:r>
              <a:rPr lang="en-IN" sz="2400" dirty="0">
                <a:latin typeface="Times New Roman" panose="02020603050405020304" pitchFamily="18" charset="0"/>
                <a:ea typeface="Calibri" panose="020F0502020204030204" pitchFamily="34" charset="0"/>
                <a:cs typeface="Times New Roman" panose="02020603050405020304" pitchFamily="18" charset="0"/>
              </a:rPr>
              <a:t>(Inert Gas Narcosis)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47" y="2348880"/>
            <a:ext cx="556785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hatsApp Image 2025-07-26 at 15.59.37_2908246e.jpg"/>
          <p:cNvPicPr>
            <a:picLocks noChangeAspect="1"/>
          </p:cNvPicPr>
          <p:nvPr/>
        </p:nvPicPr>
        <p:blipFill>
          <a:blip r:embed="rId3"/>
          <a:srcRect/>
          <a:stretch>
            <a:fillRect/>
          </a:stretch>
        </p:blipFill>
        <p:spPr>
          <a:xfrm>
            <a:off x="10864" y="0"/>
            <a:ext cx="1476624" cy="112474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63640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26598-3650-528D-7FC3-1E78577D48E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B38E56A1-DA35-7489-1F77-136A0321300F}"/>
              </a:ext>
            </a:extLst>
          </p:cNvPr>
          <p:cNvSpPr>
            <a:spLocks noGrp="1"/>
          </p:cNvSpPr>
          <p:nvPr>
            <p:ph type="title"/>
          </p:nvPr>
        </p:nvSpPr>
        <p:spPr>
          <a:xfrm>
            <a:off x="1487488" y="44624"/>
            <a:ext cx="9289032" cy="1080120"/>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लगातार</a:t>
            </a:r>
            <a:r>
              <a:rPr lang="en-US" b="1" dirty="0">
                <a:solidFill>
                  <a:schemeClr val="tx1"/>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xmlns="" id="{DD1F2BCA-EDC8-58F7-2593-34719CC8433B}"/>
              </a:ext>
            </a:extLst>
          </p:cNvPr>
          <p:cNvSpPr>
            <a:spLocks noGrp="1"/>
          </p:cNvSpPr>
          <p:nvPr>
            <p:ph idx="1"/>
          </p:nvPr>
        </p:nvSpPr>
        <p:spPr>
          <a:xfrm>
            <a:off x="767408" y="1412776"/>
            <a:ext cx="10801199" cy="4392488"/>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just">
              <a:lnSpc>
                <a:spcPct val="150000"/>
              </a:lnSpc>
              <a:buClrTx/>
              <a:buFont typeface="Arial" panose="020B0604020202020204" pitchFamily="34" charset="0"/>
              <a:buChar char="•"/>
            </a:pPr>
            <a:r>
              <a:rPr lang="hi-IN" sz="2800" dirty="0">
                <a:latin typeface="Times New Roman" panose="02020603050405020304" pitchFamily="18" charset="0"/>
                <a:ea typeface="Calibri" panose="020F0502020204030204" pitchFamily="34" charset="0"/>
                <a:cs typeface="Times New Roman" panose="02020603050405020304" pitchFamily="18" charset="0"/>
              </a:rPr>
              <a:t>गहरे समुद्र में गोताखोर पानी के भीतर सांस लेने में मदद करने के लिए ऑक्सीजन टैंक का उपयोग करते हैं। इन टैंकों में आमतौर पर ऑक्सीजन, नाइट्रोजन और अन्य गैसों का मिश्रण होता है। 
एक बार जब गोताखोर लगभग 100 फीट से अधिक गहराई तक तैरते हैं, तो बढ़ा हुआ दबाव इन गैसों को बदल सकता है।
जब साँस ली जाती है, तो ये गैसें असामान्य लक्षण पैदा कर सकती हैं जिससे व्यक्ति अक्सर नशे में होने जैसा दिखाई देता है।</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US" sz="28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62436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58C06B-9FE4-FB39-2271-BE1A543B889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E16C9CD5-154C-5801-9E23-72F657859B76}"/>
              </a:ext>
            </a:extLst>
          </p:cNvPr>
          <p:cNvSpPr>
            <a:spLocks noGrp="1"/>
          </p:cNvSpPr>
          <p:nvPr>
            <p:ph type="title"/>
          </p:nvPr>
        </p:nvSpPr>
        <p:spPr>
          <a:xfrm>
            <a:off x="1487488" y="44624"/>
            <a:ext cx="9289032" cy="936104"/>
          </a:xfrm>
          <a:solidFill>
            <a:srgbClr val="FFC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hi-IN" b="1" dirty="0">
                <a:solidFill>
                  <a:schemeClr val="tx1"/>
                </a:solidFill>
                <a:latin typeface="Times New Roman" panose="02020603050405020304" pitchFamily="18" charset="0"/>
                <a:cs typeface="Times New Roman" panose="02020603050405020304" pitchFamily="18" charset="0"/>
              </a:rPr>
              <a:t>नाइट्रोजन नार्कोसिस के लक्षण</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C76881D-E417-53BC-8F8F-CE0ABA71A803}"/>
              </a:ext>
            </a:extLst>
          </p:cNvPr>
          <p:cNvSpPr>
            <a:spLocks noGrp="1"/>
          </p:cNvSpPr>
          <p:nvPr>
            <p:ph idx="1"/>
          </p:nvPr>
        </p:nvSpPr>
        <p:spPr>
          <a:xfrm>
            <a:off x="983432" y="1700808"/>
            <a:ext cx="10081120" cy="5112568"/>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just">
              <a:lnSpc>
                <a:spcPct val="150000"/>
              </a:lnSpc>
              <a:buClrTx/>
              <a:buFont typeface="Arial" panose="020B0604020202020204" pitchFamily="34" charset="0"/>
              <a:buChar char="•"/>
            </a:pPr>
            <a:r>
              <a:rPr lang="hi-I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30 मीटर (100 फीट) – प्रदर्शन में हल्का कमी, तर्क शक्ति में हल्का असर, हल्की आनंद की भावना (</a:t>
            </a:r>
            <a:r>
              <a:rPr lang="en-I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Euphoria)।</a:t>
            </a:r>
            <a:r>
              <a:rPr lang="hi-I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30–50 मीटर (100–165 फीट) – दृश्य/श्रवण संकेतों पर प्रतिक्रिया में देरी, गणना में त्रुटियाँ, चिंता।
50–70 मीटर (165–230 फीट) – ध्यान केंद्रित करने में कठिनाई, भ्रम, स्मृति हानि।
90 मीटर (300 फीट) – भ्रमात्मक दृश्य (</a:t>
            </a:r>
            <a:r>
              <a:rPr lang="en-I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Hallucination), </a:t>
            </a:r>
            <a:r>
              <a:rPr lang="hi-I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अवसादग्रस्त अवस्था, बेहोशी, मृत्यु।</a:t>
            </a:r>
            <a:endParaRPr lang="en-US" sz="2800"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476624" cy="112474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10776520" y="0"/>
            <a:ext cx="1425353" cy="1124744"/>
          </a:xfrm>
          <a:prstGeom prst="rect">
            <a:avLst/>
          </a:prstGeom>
        </p:spPr>
      </p:pic>
    </p:spTree>
    <p:extLst>
      <p:ext uri="{BB962C8B-B14F-4D97-AF65-F5344CB8AC3E}">
        <p14:creationId xmlns:p14="http://schemas.microsoft.com/office/powerpoint/2010/main" val="2855524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552</TotalTime>
  <Words>1219</Words>
  <Application>Microsoft Office PowerPoint</Application>
  <PresentationFormat>Widescreen</PresentationFormat>
  <Paragraphs>190</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Mangal</vt:lpstr>
      <vt:lpstr>Times New Roman</vt:lpstr>
      <vt:lpstr>Tw Cen MT</vt:lpstr>
      <vt:lpstr>Tw Cen MT Condensed</vt:lpstr>
      <vt:lpstr>Wingdings</vt:lpstr>
      <vt:lpstr>Wingdings 3</vt:lpstr>
      <vt:lpstr>Integral</vt:lpstr>
      <vt:lpstr>PowerPoint Presentation</vt:lpstr>
      <vt:lpstr>उद्देश्य</vt:lpstr>
      <vt:lpstr>PowerPoint Presentation</vt:lpstr>
      <vt:lpstr>PowerPoint Presentation</vt:lpstr>
      <vt:lpstr>गहराई पर दबाव</vt:lpstr>
      <vt:lpstr>पानी के नीचे सामान्य बीमारियां</vt:lpstr>
      <vt:lpstr>नाइट्रोजन नार्कोसिस</vt:lpstr>
      <vt:lpstr>लगातार…..</vt:lpstr>
      <vt:lpstr>नाइट्रोजन नार्कोसिस के लक्षण</vt:lpstr>
      <vt:lpstr>अस्पताल से पहले उपचार</vt:lpstr>
      <vt:lpstr>PowerPoint Presentation</vt:lpstr>
      <vt:lpstr>ऑक्सीजन विषाक्तता</vt:lpstr>
      <vt:lpstr>PowerPoint Presentation</vt:lpstr>
      <vt:lpstr>संकेत और लक्षण</vt:lpstr>
      <vt:lpstr>कान का बैरोट्रामा</vt:lpstr>
      <vt:lpstr>लक्षण</vt:lpstr>
      <vt:lpstr>कान के बैरोट्रामा का कारण</vt:lpstr>
      <vt:lpstr>कान के बैरोट्रामा उपचार</vt:lpstr>
      <vt:lpstr>फेफड़ों का अधिक फुलाव सिंड्रोम</vt:lpstr>
      <vt:lpstr>कारण</vt:lpstr>
      <vt:lpstr>संकेत और लक्षण</vt:lpstr>
      <vt:lpstr>न्यूमोथोरैक्स</vt:lpstr>
      <vt:lpstr>लक्षण</vt:lpstr>
      <vt:lpstr>अपताप(HYPOTHERMIA) </vt:lpstr>
      <vt:lpstr>संकेत और लक्षण</vt:lpstr>
      <vt:lpstr> अस्पताल से पहले उपचार  </vt:lpstr>
      <vt:lpstr>PowerPoint Presentation</vt:lpstr>
      <vt:lpstr> कारण  </vt:lpstr>
      <vt:lpstr> संकेत और लक्षण  </vt:lpstr>
      <vt:lpstr>प्राथमिक चिकित्सा प्रबंधन</vt:lpstr>
      <vt:lpstr>लगातार....</vt:lpstr>
      <vt:lpstr> रोगी का मूल्यांकन करें  </vt:lpstr>
      <vt:lpstr> रोगी का आकलन करें  </vt:lpstr>
      <vt:lpstr>वायुमार्ग बनाए रखें</vt:lpstr>
      <vt:lpstr>लगातार....</vt:lpstr>
      <vt:lpstr>समीक्षा </vt:lpstr>
      <vt:lpstr>PowerPoint Presentation</vt:lpstr>
      <vt:lpstr>मूल्यांकन </vt:lpstr>
      <vt:lpstr> मूल्यांकन  </vt:lpstr>
      <vt:lpstr>धन्यवाद</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UNDERWATER PHYSIOLOGY  &amp; FIRST AID OF DROWNING VICTIM</dc:title>
  <dc:creator>DC ADM</dc:creator>
  <cp:lastModifiedBy>Administrator</cp:lastModifiedBy>
  <cp:revision>123</cp:revision>
  <dcterms:created xsi:type="dcterms:W3CDTF">2025-05-09T05:22:22Z</dcterms:created>
  <dcterms:modified xsi:type="dcterms:W3CDTF">2025-12-15T05:34:21Z</dcterms:modified>
</cp:coreProperties>
</file>