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598" r:id="rId2"/>
    <p:sldId id="257" r:id="rId3"/>
    <p:sldId id="324" r:id="rId4"/>
    <p:sldId id="325" r:id="rId5"/>
    <p:sldId id="258" r:id="rId6"/>
    <p:sldId id="300" r:id="rId7"/>
    <p:sldId id="301" r:id="rId8"/>
    <p:sldId id="302" r:id="rId9"/>
    <p:sldId id="303" r:id="rId10"/>
    <p:sldId id="304" r:id="rId11"/>
    <p:sldId id="305" r:id="rId12"/>
    <p:sldId id="306" r:id="rId13"/>
    <p:sldId id="307" r:id="rId14"/>
    <p:sldId id="309" r:id="rId15"/>
    <p:sldId id="310" r:id="rId16"/>
    <p:sldId id="315" r:id="rId17"/>
    <p:sldId id="318" r:id="rId18"/>
    <p:sldId id="316" r:id="rId19"/>
    <p:sldId id="320" r:id="rId20"/>
    <p:sldId id="321" r:id="rId21"/>
    <p:sldId id="319" r:id="rId22"/>
    <p:sldId id="312" r:id="rId23"/>
    <p:sldId id="313" r:id="rId24"/>
    <p:sldId id="322" r:id="rId25"/>
    <p:sldId id="289" r:id="rId26"/>
    <p:sldId id="287" r:id="rId27"/>
    <p:sldId id="323" r:id="rId28"/>
    <p:sldId id="506" r:id="rId29"/>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D0323-5D49-47B0-A2F5-8008E8BB6DDF}" type="datetimeFigureOut">
              <a:rPr lang="en-IN" smtClean="0"/>
              <a:t>15-12-2025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76956-641B-491B-A4CC-0E23C5869DC6}" type="slidenum">
              <a:rPr lang="en-IN" smtClean="0"/>
              <a:t>‹#›</a:t>
            </a:fld>
            <a:endParaRPr lang="en-IN"/>
          </a:p>
        </p:txBody>
      </p:sp>
    </p:spTree>
    <p:extLst>
      <p:ext uri="{BB962C8B-B14F-4D97-AF65-F5344CB8AC3E}">
        <p14:creationId xmlns:p14="http://schemas.microsoft.com/office/powerpoint/2010/main" val="102220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576956-641B-491B-A4CC-0E23C5869DC6}" type="slidenum">
              <a:rPr lang="en-IN" smtClean="0"/>
              <a:t>15</a:t>
            </a:fld>
            <a:endParaRPr lang="en-IN"/>
          </a:p>
        </p:txBody>
      </p:sp>
    </p:spTree>
    <p:extLst>
      <p:ext uri="{BB962C8B-B14F-4D97-AF65-F5344CB8AC3E}">
        <p14:creationId xmlns:p14="http://schemas.microsoft.com/office/powerpoint/2010/main" val="379565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BE3F11-453A-4D5C-9091-F93868B845D3}" type="datetimeFigureOut">
              <a:rPr lang="en-IN" smtClean="0"/>
              <a:pPr/>
              <a:t>15-12-2025</a:t>
            </a:fld>
            <a:endParaRPr lang="en-I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BAC83E-C33A-4A4C-B946-899412133CB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gif"/><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49E984-7B31-E4A9-BE54-183EBE6F3D74}"/>
              </a:ext>
            </a:extLst>
          </p:cNvPr>
          <p:cNvSpPr txBox="1"/>
          <p:nvPr/>
        </p:nvSpPr>
        <p:spPr>
          <a:xfrm>
            <a:off x="79664" y="1647457"/>
            <a:ext cx="8984672" cy="1084912"/>
          </a:xfrm>
          <a:prstGeom prst="rect">
            <a:avLst/>
          </a:prstGeom>
          <a:noFill/>
        </p:spPr>
        <p:txBody>
          <a:bodyPr wrap="square" lIns="68580" tIns="34290" rIns="68580" bIns="34290">
            <a:spAutoFit/>
          </a:bodyPr>
          <a:lstStyle/>
          <a:p>
            <a:pPr algn="ctr"/>
            <a:r>
              <a:rPr lang="hi-IN" sz="6600" b="1" dirty="0">
                <a:solidFill>
                  <a:srgbClr val="FF0000"/>
                </a:solidFill>
                <a:latin typeface="Times New Roman" panose="02020603050405020304" pitchFamily="18" charset="0"/>
                <a:cs typeface="Times New Roman" panose="02020603050405020304" pitchFamily="18" charset="0"/>
              </a:rPr>
              <a:t>तैराकी कौशल</a:t>
            </a:r>
            <a:endParaRPr lang="en-IN" sz="6600" b="1" dirty="0">
              <a:solidFill>
                <a:srgbClr val="FF0000"/>
              </a:solidFill>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
        <p:nvSpPr>
          <p:cNvPr id="2" name="Rectangle 1"/>
          <p:cNvSpPr/>
          <p:nvPr/>
        </p:nvSpPr>
        <p:spPr>
          <a:xfrm>
            <a:off x="3527571" y="3645324"/>
            <a:ext cx="4572000" cy="584775"/>
          </a:xfrm>
          <a:prstGeom prst="rect">
            <a:avLst/>
          </a:prstGeom>
        </p:spPr>
        <p:txBody>
          <a:bodyPr>
            <a:spAutoFit/>
          </a:bodyPr>
          <a:lstStyle/>
          <a:p>
            <a:r>
              <a:rPr lang="en-IN" b="1" dirty="0" smtClean="0"/>
              <a:t>                                             </a:t>
            </a:r>
            <a:r>
              <a:rPr lang="hi-IN" sz="1600" b="1" dirty="0" smtClean="0"/>
              <a:t>निरीक्षक</a:t>
            </a:r>
            <a:r>
              <a:rPr lang="en-IN" sz="1600" b="1" dirty="0"/>
              <a:t>:</a:t>
            </a:r>
            <a:r>
              <a:rPr lang="hi-IN" sz="1600" b="1" dirty="0"/>
              <a:t> किशन लाल</a:t>
            </a:r>
            <a:endParaRPr lang="en-IN" sz="1600" b="1" dirty="0"/>
          </a:p>
          <a:p>
            <a:r>
              <a:rPr lang="hi-IN" sz="1600" b="1" dirty="0"/>
              <a:t> </a:t>
            </a:r>
            <a:r>
              <a:rPr lang="en-IN" sz="1600" b="1" dirty="0"/>
              <a:t>         </a:t>
            </a:r>
            <a:r>
              <a:rPr lang="en-IN" sz="1600" b="1" dirty="0" smtClean="0"/>
              <a:t>                         </a:t>
            </a:r>
            <a:r>
              <a:rPr lang="hi-IN" sz="1600" b="1" dirty="0"/>
              <a:t>01 वी वाहिनी, रा.आ.मो.बल</a:t>
            </a:r>
            <a:endParaRPr lang="en-IN"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082" y="1837823"/>
            <a:ext cx="5147612" cy="2534151"/>
          </a:xfrm>
        </p:spPr>
        <p:txBody>
          <a:bodyPr>
            <a:normAutofit/>
          </a:bodyPr>
          <a:lstStyle/>
          <a:p>
            <a:pPr marL="0" indent="0">
              <a:buNone/>
            </a:pPr>
            <a:r>
              <a:rPr lang="hi-IN" sz="2000" b="1" dirty="0">
                <a:latin typeface="Times New Roman" panose="02020603050405020304" pitchFamily="18" charset="0"/>
                <a:cs typeface="Times New Roman" panose="02020603050405020304" pitchFamily="18" charset="0"/>
              </a:rPr>
              <a:t>हाथों की स्ट्रोक: </a:t>
            </a:r>
            <a:endParaRPr lang="en-US" sz="2000" b="1"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हाथों को बारी बारी से, पवनचक्की पैटर्न में घुमाएँ जैसे वे घूमते हैं और आपके चेहरे के पास से गुजरने दें।
हाथों को कप की तरह रखें और अंगूठा पहले पानी से बाहर निकलता है।
हाथों को "एस" पैटर्न में ले जाएं जब वे पानी को धक्का दे रहे हों।</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572" y="1170705"/>
            <a:ext cx="2592888" cy="308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808AE96A-C04A-360A-F85B-983D2DC1C2F5}"/>
              </a:ext>
            </a:extLst>
          </p:cNvPr>
          <p:cNvSpPr txBox="1">
            <a:spLocks noGrp="1" noChangeArrowheads="1"/>
          </p:cNvSpPr>
          <p:nvPr>
            <p:ph type="title"/>
          </p:nvPr>
        </p:nvSpPr>
        <p:spPr>
          <a:xfrm>
            <a:off x="1094610" y="8598"/>
            <a:ext cx="7149390" cy="77899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64082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75" y="1349740"/>
            <a:ext cx="4681675" cy="1951413"/>
          </a:xfrm>
        </p:spPr>
        <p:txBody>
          <a:bodyPr>
            <a:normAutofit lnSpcReduction="10000"/>
          </a:bodyPr>
          <a:lstStyle/>
          <a:p>
            <a:pPr marL="0" indent="0" algn="just">
              <a:lnSpc>
                <a:spcPct val="150000"/>
              </a:lnSpc>
              <a:buNone/>
            </a:pPr>
            <a:r>
              <a:rPr lang="hi-IN" sz="2000" b="1" dirty="0">
                <a:latin typeface="Times New Roman" panose="02020603050405020304" pitchFamily="18" charset="0"/>
                <a:cs typeface="Times New Roman" panose="02020603050405020304" pitchFamily="18" charset="0"/>
              </a:rPr>
              <a:t>साँस लेना: </a:t>
            </a:r>
          </a:p>
          <a:p>
            <a:pPr algn="just">
              <a:lnSpc>
                <a:spcPct val="150000"/>
              </a:lnSpc>
            </a:pPr>
            <a:r>
              <a:rPr lang="hi-IN" sz="2000" dirty="0">
                <a:latin typeface="Times New Roman" panose="02020603050405020304" pitchFamily="18" charset="0"/>
                <a:cs typeface="Times New Roman" panose="02020603050405020304" pitchFamily="18" charset="0"/>
              </a:rPr>
              <a:t>अपने सिर को पीछे और आंखों को छत</a:t>
            </a:r>
            <a:r>
              <a:rPr lang="en-US" sz="2000" dirty="0">
                <a:latin typeface="Times New Roman" panose="02020603050405020304" pitchFamily="18" charset="0"/>
                <a:cs typeface="Times New Roman" panose="02020603050405020304" pitchFamily="18" charset="0"/>
              </a:rPr>
              <a:t>/</a:t>
            </a:r>
            <a:r>
              <a:rPr lang="hi-IN" sz="2000" dirty="0">
                <a:latin typeface="Times New Roman" panose="02020603050405020304" pitchFamily="18" charset="0"/>
                <a:cs typeface="Times New Roman" panose="02020603050405020304" pitchFamily="18" charset="0"/>
              </a:rPr>
              <a:t>आकाश की ओर रखें।
आप बैकस्ट्रोक के साथ अपना खुद का श्वास पैटर्न अपना सकते हैं।</a:t>
            </a:r>
            <a:endParaRPr lang="en-US"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0C217E8D-F92F-A946-2344-36EC95F2786C}"/>
              </a:ext>
            </a:extLst>
          </p:cNvPr>
          <p:cNvSpPr txBox="1">
            <a:spLocks noGrp="1" noChangeArrowheads="1"/>
          </p:cNvSpPr>
          <p:nvPr>
            <p:ph type="title"/>
          </p:nvPr>
        </p:nvSpPr>
        <p:spPr>
          <a:xfrm>
            <a:off x="1094609" y="40456"/>
            <a:ext cx="7134991" cy="720436"/>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anose="02020603050405020304" pitchFamily="18" charset="0"/>
                <a:cs typeface="Times New Roman" panose="02020603050405020304" pitchFamily="18" charset="0"/>
              </a:rPr>
              <a:t>लगातार</a:t>
            </a:r>
            <a:r>
              <a:rPr lang="hi-IN" altLang="en-US" b="1" dirty="0">
                <a:latin typeface="Times New Roman" panose="02020603050405020304" pitchFamily="18" charset="0"/>
                <a:cs typeface="Times New Roman" panose="02020603050405020304" pitchFamily="18" charset="0"/>
              </a:rPr>
              <a:t>....</a:t>
            </a:r>
            <a:endParaRPr lang="en-IN" altLang="en-US" dirty="0">
              <a:latin typeface="Times New Roman" panose="02020603050405020304" pitchFamily="18" charset="0"/>
              <a:cs typeface="Times New Roman" panose="02020603050405020304" pitchFamily="18" charset="0"/>
            </a:endParaRPr>
          </a:p>
        </p:txBody>
      </p:sp>
      <p:pic>
        <p:nvPicPr>
          <p:cNvPr id="5122" name="Picture 2" descr="Muscle Activation in the Four Strokes : r/Swimming">
            <a:extLst>
              <a:ext uri="{FF2B5EF4-FFF2-40B4-BE49-F238E27FC236}">
                <a16:creationId xmlns:a16="http://schemas.microsoft.com/office/drawing/2014/main" xmlns="" id="{ADE351A8-7D6B-6106-E4FD-447AA36A7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862602"/>
            <a:ext cx="3960155" cy="214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36895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4694" y="468083"/>
            <a:ext cx="6683765" cy="537131"/>
          </a:xfrm>
        </p:spPr>
        <p:txBody>
          <a:bodyPr>
            <a:normAutofit fontScale="90000"/>
          </a:bodyPr>
          <a:lstStyle/>
          <a:p>
            <a:pPr algn="ctr"/>
            <a:r>
              <a:rPr lang="en-US" b="1" dirty="0">
                <a:solidFill>
                  <a:srgbClr val="FF0000"/>
                </a:solidFill>
              </a:rPr>
              <a:t> </a:t>
            </a:r>
            <a:r>
              <a:rPr lang="en-US" dirty="0"/>
              <a:t/>
            </a:r>
            <a:br>
              <a:rPr lang="en-US" dirty="0"/>
            </a:br>
            <a:endParaRPr lang="en-US" dirty="0"/>
          </a:p>
        </p:txBody>
      </p:sp>
      <p:sp>
        <p:nvSpPr>
          <p:cNvPr id="5" name="Content Placeholder 4"/>
          <p:cNvSpPr>
            <a:spLocks noGrp="1"/>
          </p:cNvSpPr>
          <p:nvPr>
            <p:ph sz="half" idx="1"/>
          </p:nvPr>
        </p:nvSpPr>
        <p:spPr>
          <a:xfrm>
            <a:off x="234228" y="1819274"/>
            <a:ext cx="4900217" cy="2209801"/>
          </a:xfrm>
        </p:spPr>
        <p:txBody>
          <a:bodyPr>
            <a:normAutofit/>
          </a:bodyPr>
          <a:lstStyle/>
          <a:p>
            <a:pPr marL="0" indent="0">
              <a:buNone/>
            </a:pPr>
            <a:r>
              <a:rPr lang="hi-IN" sz="2000" b="1" dirty="0">
                <a:latin typeface="Times New Roman" panose="02020603050405020304" pitchFamily="18" charset="0"/>
                <a:cs typeface="Times New Roman" panose="02020603050405020304" pitchFamily="18" charset="0"/>
              </a:rPr>
              <a:t>पैरों की किक</a:t>
            </a:r>
          </a:p>
          <a:p>
            <a:pPr algn="just"/>
            <a:r>
              <a:rPr lang="hi-IN" sz="2000" dirty="0">
                <a:latin typeface="Times New Roman" panose="02020603050405020304" pitchFamily="18" charset="0"/>
                <a:cs typeface="Times New Roman" panose="02020603050405020304" pitchFamily="18" charset="0"/>
              </a:rPr>
              <a:t>घुटनों को छाती तक लाएं।
पैरों को पीछे और सीधा धक्का दें।
पैरों को एक झटके से(स्नैप करके) साथ में मिलाएं ताकि पानी को धक्का देकर आगे बढ़ा जा सके (मेंढक किक)।</a:t>
            </a:r>
            <a:endParaRPr lang="en-US" dirty="0"/>
          </a:p>
        </p:txBody>
      </p:sp>
      <p:sp>
        <p:nvSpPr>
          <p:cNvPr id="3" name="Title 1">
            <a:extLst>
              <a:ext uri="{FF2B5EF4-FFF2-40B4-BE49-F238E27FC236}">
                <a16:creationId xmlns:a16="http://schemas.microsoft.com/office/drawing/2014/main" xmlns="" id="{338A63E8-9B2B-73DF-1D84-B7D1D7EA5106}"/>
              </a:ext>
            </a:extLst>
          </p:cNvPr>
          <p:cNvSpPr txBox="1">
            <a:spLocks noChangeArrowheads="1"/>
          </p:cNvSpPr>
          <p:nvPr/>
        </p:nvSpPr>
        <p:spPr>
          <a:xfrm>
            <a:off x="1057275" y="0"/>
            <a:ext cx="7165182"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ब्रेस्ट स्ट्रोक</a:t>
            </a:r>
            <a:endParaRPr lang="en-IN" altLang="en-US" sz="7200" b="1" dirty="0">
              <a:latin typeface="Times New Roman" panose="02020603050405020304" pitchFamily="18" charset="0"/>
              <a:cs typeface="Times New Roman" panose="02020603050405020304" pitchFamily="18" charset="0"/>
            </a:endParaRPr>
          </a:p>
        </p:txBody>
      </p:sp>
      <p:pic>
        <p:nvPicPr>
          <p:cNvPr id="6146" name="Picture 2" descr="Breaststroke Kick: Improve With the Right Technique and Tools">
            <a:extLst>
              <a:ext uri="{FF2B5EF4-FFF2-40B4-BE49-F238E27FC236}">
                <a16:creationId xmlns:a16="http://schemas.microsoft.com/office/drawing/2014/main" xmlns="" id="{DBBAE580-403E-0E54-7E07-8BC7715B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849" y="1722149"/>
            <a:ext cx="3827059" cy="2461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094610" cy="878476"/>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73929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266" y="1396621"/>
            <a:ext cx="5401851" cy="2895600"/>
          </a:xfrm>
        </p:spPr>
        <p:txBody>
          <a:bodyPr>
            <a:normAutofit lnSpcReduction="10000"/>
          </a:bodyPr>
          <a:lstStyle/>
          <a:p>
            <a:pPr marL="0" indent="0" algn="just">
              <a:buNone/>
            </a:pPr>
            <a:r>
              <a:rPr lang="hi-IN" sz="2000" b="1" dirty="0">
                <a:latin typeface="Times New Roman" panose="02020603050405020304" pitchFamily="18" charset="0"/>
                <a:cs typeface="Times New Roman" panose="02020603050405020304" pitchFamily="18" charset="0"/>
              </a:rPr>
              <a:t>हाथों की स्ट्रोक</a:t>
            </a:r>
          </a:p>
          <a:p>
            <a:r>
              <a:rPr lang="hi-IN" sz="2000" dirty="0">
                <a:latin typeface="Times New Roman" panose="02020603050405020304" pitchFamily="18" charset="0"/>
                <a:cs typeface="Times New Roman" panose="02020603050405020304" pitchFamily="18" charset="0"/>
              </a:rPr>
              <a:t>शुरुआत में हाथों को सिर के ऊपर से शुरू करें।
पानी को खींचते हुए हाथों को छाती की ओर लाओ।
हाथों को कप जैसा बनाकर रखें।</a:t>
            </a:r>
          </a:p>
          <a:p>
            <a:r>
              <a:rPr lang="hi-IN" sz="2000" dirty="0">
                <a:latin typeface="Times New Roman" panose="02020603050405020304" pitchFamily="18" charset="0"/>
                <a:cs typeface="Times New Roman" panose="02020603050405020304" pitchFamily="18" charset="0"/>
              </a:rPr>
              <a:t>हाथों को प्रारंभिक स्थिति में ले जाएँ। </a:t>
            </a:r>
          </a:p>
          <a:p>
            <a:pPr marL="0" indent="0">
              <a:buNone/>
            </a:pPr>
            <a:endParaRPr lang="hi-IN" sz="2000" b="1" dirty="0">
              <a:latin typeface="Times New Roman" panose="02020603050405020304" pitchFamily="18" charset="0"/>
              <a:cs typeface="Times New Roman" panose="02020603050405020304" pitchFamily="18" charset="0"/>
            </a:endParaRPr>
          </a:p>
          <a:p>
            <a:pPr marL="0" indent="0">
              <a:buNone/>
            </a:pPr>
            <a:r>
              <a:rPr lang="hi-IN" sz="2000" b="1" dirty="0">
                <a:latin typeface="Times New Roman" panose="02020603050405020304" pitchFamily="18" charset="0"/>
                <a:cs typeface="Times New Roman" panose="02020603050405020304" pitchFamily="18" charset="0"/>
              </a:rPr>
              <a:t>साँस लेना: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IN"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हर बार जब आप अपने हाथों से स्ट्रोक करते हैं तो सांस लें।</a:t>
            </a:r>
            <a:endParaRPr kumimoji="0" lang="en-US" sz="200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pic>
        <p:nvPicPr>
          <p:cNvPr id="819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908675" y="1122218"/>
            <a:ext cx="3235325" cy="207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21135111-CEC9-DF53-AE8A-808922A4F761}"/>
              </a:ext>
            </a:extLst>
          </p:cNvPr>
          <p:cNvSpPr txBox="1">
            <a:spLocks noGrp="1" noChangeArrowheads="1"/>
          </p:cNvSpPr>
          <p:nvPr>
            <p:ph type="title"/>
          </p:nvPr>
        </p:nvSpPr>
        <p:spPr>
          <a:xfrm>
            <a:off x="1173191" y="0"/>
            <a:ext cx="7020690" cy="787586"/>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anose="02020603050405020304" pitchFamily="18" charset="0"/>
                <a:cs typeface="Times New Roman" panose="02020603050405020304" pitchFamily="18" charset="0"/>
              </a:rPr>
              <a:t>लगातार</a:t>
            </a:r>
            <a:r>
              <a:rPr lang="hi-IN" altLang="en-US" sz="2400" b="1" dirty="0">
                <a:latin typeface="Times New Roman" panose="02020603050405020304" pitchFamily="18" charset="0"/>
                <a:cs typeface="Times New Roman" panose="02020603050405020304" pitchFamily="18" charset="0"/>
              </a:rPr>
              <a:t>....</a:t>
            </a:r>
            <a:endParaRPr lang="en-IN" altLang="en-US" sz="3600" dirty="0">
              <a:latin typeface="Times New Roman" panose="02020603050405020304" pitchFamily="18" charset="0"/>
              <a:cs typeface="Times New Roman" panose="02020603050405020304" pitchFamily="18" charset="0"/>
            </a:endParaRPr>
          </a:p>
        </p:txBody>
      </p:sp>
      <p:pic>
        <p:nvPicPr>
          <p:cNvPr id="7170" name="Picture 2" descr="Breast Stroke Gif GIFs | Tenor">
            <a:extLst>
              <a:ext uri="{FF2B5EF4-FFF2-40B4-BE49-F238E27FC236}">
                <a16:creationId xmlns:a16="http://schemas.microsoft.com/office/drawing/2014/main" xmlns="" id="{441F7E17-138C-F060-BF2A-492CE800A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850" y="3311236"/>
            <a:ext cx="2804550" cy="1466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4"/>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5"/>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53807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ena - butterfly">
            <a:extLst>
              <a:ext uri="{FF2B5EF4-FFF2-40B4-BE49-F238E27FC236}">
                <a16:creationId xmlns:a16="http://schemas.microsoft.com/office/drawing/2014/main" xmlns="" id="{E95FA95E-1EB5-EFA9-76B9-129953474B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4944" y="1710584"/>
            <a:ext cx="3519055" cy="21583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27126" y="468083"/>
            <a:ext cx="3926910" cy="649865"/>
          </a:xfrm>
        </p:spPr>
        <p:txBody>
          <a:bodyPr>
            <a:normAutofit fontScale="90000"/>
          </a:bodyPr>
          <a:lstStyle/>
          <a:p>
            <a:pPr algn="ctr"/>
            <a:r>
              <a:rPr lang="en-US" dirty="0"/>
              <a:t/>
            </a:r>
            <a:br>
              <a:rPr lang="en-US" dirty="0"/>
            </a:br>
            <a:endParaRPr lang="en-US" dirty="0"/>
          </a:p>
        </p:txBody>
      </p:sp>
      <p:sp>
        <p:nvSpPr>
          <p:cNvPr id="3" name="Content Placeholder 2"/>
          <p:cNvSpPr>
            <a:spLocks noGrp="1"/>
          </p:cNvSpPr>
          <p:nvPr>
            <p:ph sz="half" idx="1"/>
          </p:nvPr>
        </p:nvSpPr>
        <p:spPr>
          <a:xfrm>
            <a:off x="250249" y="1589046"/>
            <a:ext cx="5264726" cy="2697206"/>
          </a:xfrm>
        </p:spPr>
        <p:txBody>
          <a:bodyPr>
            <a:normAutofit/>
          </a:bodyPr>
          <a:lstStyle/>
          <a:p>
            <a:pPr marL="0" indent="0" algn="just">
              <a:buNone/>
            </a:pPr>
            <a:r>
              <a:rPr lang="hi-IN" sz="2000" dirty="0">
                <a:latin typeface="Times New Roman" panose="02020603050405020304" pitchFamily="18" charset="0"/>
                <a:cs typeface="Times New Roman" panose="02020603050405020304" pitchFamily="18" charset="0"/>
              </a:rPr>
              <a:t>स्ट्रोक के दौरान, पैर एक साथ डॉल्फिन किक में चलते हैं, हाथ पानी को नीचे और पीछे धकेलने के लिए एक साथ चलते हैं।
</a:t>
            </a:r>
            <a:r>
              <a:rPr lang="hi-IN" sz="2000" b="1" dirty="0">
                <a:latin typeface="Times New Roman" panose="02020603050405020304" pitchFamily="18" charset="0"/>
                <a:cs typeface="Times New Roman" panose="02020603050405020304" pitchFamily="18" charset="0"/>
              </a:rPr>
              <a:t>पैरों की किक</a:t>
            </a:r>
          </a:p>
          <a:p>
            <a:pPr algn="just"/>
            <a:r>
              <a:rPr lang="hi-IN" sz="2000" dirty="0">
                <a:latin typeface="Times New Roman" panose="02020603050405020304" pitchFamily="18" charset="0"/>
                <a:cs typeface="Times New Roman" panose="02020603050405020304" pitchFamily="18" charset="0"/>
              </a:rPr>
              <a:t> घुटनों को थोड़ा मोड़ें, और उन्हें एक साथ रखें।
घुटनों को सीधा करके और पैरों को नीचे की ओर झटकते हुए नीचे की ओर धक्का दें।
हर हाथ की स्ट्रोक के लिए दो किक करें।</a:t>
            </a:r>
            <a:endParaRPr lang="en-US" sz="2000" dirty="0"/>
          </a:p>
        </p:txBody>
      </p:sp>
      <p:sp>
        <p:nvSpPr>
          <p:cNvPr id="5" name="Title 1">
            <a:extLst>
              <a:ext uri="{FF2B5EF4-FFF2-40B4-BE49-F238E27FC236}">
                <a16:creationId xmlns:a16="http://schemas.microsoft.com/office/drawing/2014/main" xmlns="" id="{FC5F27E3-2347-6B7E-9A7D-3B03700FD46D}"/>
              </a:ext>
            </a:extLst>
          </p:cNvPr>
          <p:cNvSpPr txBox="1">
            <a:spLocks noChangeArrowheads="1"/>
          </p:cNvSpPr>
          <p:nvPr/>
        </p:nvSpPr>
        <p:spPr>
          <a:xfrm>
            <a:off x="1135855" y="0"/>
            <a:ext cx="7072313" cy="77933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बटरफ्लाई स्ट्रोक</a:t>
            </a:r>
            <a:endParaRPr lang="en-IN" altLang="en-US" sz="7200" b="1"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73784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18" y="1149016"/>
            <a:ext cx="5231895" cy="3610020"/>
          </a:xfrm>
        </p:spPr>
        <p:txBody>
          <a:bodyPr>
            <a:normAutofit/>
          </a:bodyPr>
          <a:lstStyle/>
          <a:p>
            <a:pPr marL="0" indent="0" algn="just">
              <a:buNone/>
            </a:pPr>
            <a:r>
              <a:rPr lang="hi-IN" sz="2000" b="1" dirty="0">
                <a:latin typeface="Times New Roman" panose="02020603050405020304" pitchFamily="18" charset="0"/>
                <a:cs typeface="Times New Roman" panose="02020603050405020304" pitchFamily="18" charset="0"/>
              </a:rPr>
              <a:t>हाथों की स्ट्रोक: </a:t>
            </a:r>
          </a:p>
          <a:p>
            <a:pPr algn="just"/>
            <a:r>
              <a:rPr lang="hi-IN" sz="2000" dirty="0">
                <a:latin typeface="Times New Roman" panose="02020603050405020304" pitchFamily="18" charset="0"/>
                <a:cs typeface="Times New Roman" panose="02020603050405020304" pitchFamily="18" charset="0"/>
              </a:rPr>
              <a:t>हाथों को साथ - साथ चलाएं, और हाथों को कप करके पानी को खींचें।
हथेलियों को बाहर की ओर रखें, और नीचे और बाहर की ओर दबाएं।
हाथों को पानी के ऊपर से आगे की और झुलाते हुए स्विंग करें ताकि स्ट्रोक पूरा हो सके। </a:t>
            </a:r>
          </a:p>
          <a:p>
            <a:pPr marL="0" indent="0" algn="just">
              <a:buNone/>
            </a:pPr>
            <a:r>
              <a:rPr lang="hi-IN" sz="2000" b="1" dirty="0">
                <a:latin typeface="Times New Roman" panose="02020603050405020304" pitchFamily="18" charset="0"/>
                <a:cs typeface="Times New Roman" panose="02020603050405020304" pitchFamily="18" charset="0"/>
              </a:rPr>
              <a:t>
साँस लेना:</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hi-IN" sz="2000" b="1" dirty="0">
                <a:latin typeface="Times New Roman" panose="02020603050405020304" pitchFamily="18" charset="0"/>
                <a:cs typeface="Times New Roman" panose="02020603050405020304" pitchFamily="18" charset="0"/>
              </a:rPr>
              <a:t> </a:t>
            </a:r>
            <a:r>
              <a:rPr kumimoji="0" lang="hi-IN"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हाथों के स्ट्रोक के अंत में सांस लें।</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594" y="1027031"/>
            <a:ext cx="3051397" cy="23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143BA50C-C03E-9D23-767B-854B9723731F}"/>
              </a:ext>
            </a:extLst>
          </p:cNvPr>
          <p:cNvSpPr txBox="1">
            <a:spLocks noChangeArrowheads="1"/>
          </p:cNvSpPr>
          <p:nvPr/>
        </p:nvSpPr>
        <p:spPr>
          <a:xfrm>
            <a:off x="1094610" y="80098"/>
            <a:ext cx="7149390" cy="781777"/>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i-IN" altLang="en-US" b="1" dirty="0">
                <a:latin typeface="Times New Roman" panose="02020603050405020304" pitchFamily="18" charset="0"/>
                <a:cs typeface="Times New Roman" panose="02020603050405020304" pitchFamily="18" charset="0"/>
              </a:rPr>
              <a:t>लगातार....</a:t>
            </a:r>
            <a:endParaRPr lang="en-IN" altLang="en-US" dirty="0">
              <a:latin typeface="Times New Roman" panose="02020603050405020304" pitchFamily="18" charset="0"/>
              <a:cs typeface="Times New Roman" panose="02020603050405020304" pitchFamily="18" charset="0"/>
            </a:endParaRPr>
          </a:p>
        </p:txBody>
      </p:sp>
      <p:pic>
        <p:nvPicPr>
          <p:cNvPr id="9218" name="Picture 2" descr="This will help you to perfect your butterfly!">
            <a:extLst>
              <a:ext uri="{FF2B5EF4-FFF2-40B4-BE49-F238E27FC236}">
                <a16:creationId xmlns:a16="http://schemas.microsoft.com/office/drawing/2014/main" xmlns="" id="{AFA4E584-2F6B-24A1-0670-5F829745AB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3356" y="3465312"/>
            <a:ext cx="2987044" cy="1563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hatsApp Image 2025-07-26 at 15.59.37_2908246e.jpg"/>
          <p:cNvPicPr>
            <a:picLocks noChangeAspect="1"/>
          </p:cNvPicPr>
          <p:nvPr/>
        </p:nvPicPr>
        <p:blipFill>
          <a:blip r:embed="rId5"/>
          <a:srcRect/>
          <a:stretch>
            <a:fillRect/>
          </a:stretch>
        </p:blipFill>
        <p:spPr>
          <a:xfrm>
            <a:off x="0" y="0"/>
            <a:ext cx="1094610" cy="907726"/>
          </a:xfrm>
          <a:prstGeom prst="rect">
            <a:avLst/>
          </a:prstGeom>
        </p:spPr>
      </p:pic>
      <p:pic>
        <p:nvPicPr>
          <p:cNvPr id="9" name="Picture 8" descr="WhatsApp Image 2025-07-26 at 15.59.37_22796532.jpg"/>
          <p:cNvPicPr>
            <a:picLocks noChangeAspect="1"/>
          </p:cNvPicPr>
          <p:nvPr/>
        </p:nvPicPr>
        <p:blipFill>
          <a:blip r:embed="rId6"/>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37722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6400" y="1488374"/>
            <a:ext cx="5351463" cy="2662712"/>
          </a:xfrm>
        </p:spPr>
        <p:txBody>
          <a:bodyPr>
            <a:normAutofit/>
          </a:bodyPr>
          <a:lstStyle/>
          <a:p>
            <a:pPr marL="0" indent="0" algn="just">
              <a:buNone/>
            </a:pPr>
            <a:r>
              <a:rPr lang="hi-IN" sz="2000" b="1" dirty="0">
                <a:latin typeface="Times New Roman" panose="02020603050405020304" pitchFamily="18" charset="0"/>
                <a:cs typeface="Times New Roman" panose="02020603050405020304" pitchFamily="18" charset="0"/>
              </a:rPr>
              <a:t>शरीर की स्थिति</a:t>
            </a:r>
          </a:p>
          <a:p>
            <a:pPr algn="just"/>
            <a:r>
              <a:rPr lang="hi-IN" sz="2000" dirty="0">
                <a:latin typeface="Times New Roman" panose="02020603050405020304" pitchFamily="18" charset="0"/>
                <a:cs typeface="Times New Roman" panose="02020603050405020304" pitchFamily="18" charset="0"/>
              </a:rPr>
              <a:t>अपनी पीठ के बल तैरें, शरीर को सपाट और क्षैतिज रखें।</a:t>
            </a:r>
          </a:p>
          <a:p>
            <a:pPr algn="just"/>
            <a:r>
              <a:rPr lang="hi-IN" sz="2000" dirty="0">
                <a:latin typeface="Times New Roman" panose="02020603050405020304" pitchFamily="18" charset="0"/>
                <a:cs typeface="Times New Roman" panose="02020603050405020304" pitchFamily="18" charset="0"/>
              </a:rPr>
              <a:t>अपने सिर को आराम से रखें, ऊपर की ओर देखते हुए, और कानों को पानी में रखें।
कूल्हे को ऊपर रखें! कूल्हों को डूबने से बचाने के लिए अपने कोर(पेट और कमर की मांसपेशियां) को सक्रिय रखें।</a:t>
            </a:r>
            <a:endParaRPr lang="en-US" sz="2000" dirty="0"/>
          </a:p>
        </p:txBody>
      </p:sp>
      <p:sp>
        <p:nvSpPr>
          <p:cNvPr id="3" name="Title 1">
            <a:extLst>
              <a:ext uri="{FF2B5EF4-FFF2-40B4-BE49-F238E27FC236}">
                <a16:creationId xmlns:a16="http://schemas.microsoft.com/office/drawing/2014/main" xmlns="" id="{BEA35F72-752E-8ED8-FDCA-E7025A316292}"/>
              </a:ext>
            </a:extLst>
          </p:cNvPr>
          <p:cNvSpPr txBox="1">
            <a:spLocks noGrp="1" noChangeArrowheads="1"/>
          </p:cNvSpPr>
          <p:nvPr>
            <p:ph type="title"/>
          </p:nvPr>
        </p:nvSpPr>
        <p:spPr>
          <a:xfrm>
            <a:off x="1094609" y="28375"/>
            <a:ext cx="7149391" cy="79259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2800" b="1" dirty="0">
                <a:latin typeface="Times New Roman" panose="02020603050405020304" pitchFamily="18" charset="0"/>
                <a:cs typeface="Times New Roman" panose="02020603050405020304" pitchFamily="18" charset="0"/>
              </a:rPr>
              <a:t>हाथों का उपयोग किए बिना बैक स्ट्रोक</a:t>
            </a:r>
            <a:endParaRPr lang="en-IN" altLang="en-US" sz="2800" b="1" dirty="0">
              <a:latin typeface="Times New Roman" panose="02020603050405020304" pitchFamily="18" charset="0"/>
              <a:cs typeface="Times New Roman" panose="02020603050405020304" pitchFamily="18" charset="0"/>
            </a:endParaRPr>
          </a:p>
        </p:txBody>
      </p:sp>
      <p:pic>
        <p:nvPicPr>
          <p:cNvPr id="2050" name="Picture 2" descr="C:\Users\TRG CELL\Desktop\back stroke with.jfif"/>
          <p:cNvPicPr>
            <a:picLocks noChangeAspect="1" noChangeArrowheads="1"/>
          </p:cNvPicPr>
          <p:nvPr/>
        </p:nvPicPr>
        <p:blipFill>
          <a:blip r:embed="rId2"/>
          <a:srcRect/>
          <a:stretch>
            <a:fillRect/>
          </a:stretch>
        </p:blipFill>
        <p:spPr bwMode="auto">
          <a:xfrm>
            <a:off x="6136481" y="1700213"/>
            <a:ext cx="2938465" cy="2257425"/>
          </a:xfrm>
          <a:prstGeom prst="rect">
            <a:avLst/>
          </a:prstGeom>
          <a:noFill/>
        </p:spPr>
      </p:pic>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70419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8324" y="1333939"/>
            <a:ext cx="5313217" cy="3449728"/>
          </a:xfrm>
        </p:spPr>
        <p:txBody>
          <a:bodyPr>
            <a:normAutofit/>
          </a:bodyPr>
          <a:lstStyle/>
          <a:p>
            <a:pPr marL="0" indent="0">
              <a:buNone/>
            </a:pPr>
            <a:r>
              <a:rPr lang="hi-IN" sz="2000" b="1" dirty="0">
                <a:latin typeface="Times New Roman" panose="02020603050405020304" pitchFamily="18" charset="0"/>
                <a:cs typeface="Times New Roman" panose="02020603050405020304" pitchFamily="18" charset="0"/>
              </a:rPr>
              <a:t>पैर की किक (स्पंदन किक)</a:t>
            </a:r>
          </a:p>
          <a:p>
            <a:pPr algn="just"/>
            <a:r>
              <a:rPr lang="hi-IN" sz="2000" dirty="0">
                <a:latin typeface="Times New Roman" panose="02020603050405020304" pitchFamily="18" charset="0"/>
                <a:cs typeface="Times New Roman" panose="02020603050405020304" pitchFamily="18" charset="0"/>
              </a:rPr>
              <a:t>कूल्हों (घुटनों से नहीं) से एक छोटी, तेज स्पंदन किक का उपयोग करें।
पैर सीधे लेकिन ढीले होने चाहिए - घुटने हल्के मुड़े रहें।
पैर की उंगलियां सीधी रखें; बहुत ज्यादा पानी न उछालें।</a:t>
            </a:r>
            <a:endParaRPr lang="hi-IN" sz="2000" b="1" dirty="0">
              <a:latin typeface="Times New Roman" panose="02020603050405020304" pitchFamily="18" charset="0"/>
              <a:cs typeface="Times New Roman" panose="02020603050405020304" pitchFamily="18" charset="0"/>
            </a:endParaRPr>
          </a:p>
          <a:p>
            <a:pPr marL="0" indent="0">
              <a:buNone/>
            </a:pPr>
            <a:r>
              <a:rPr lang="hi-IN" sz="2000" b="1" dirty="0">
                <a:latin typeface="Times New Roman" panose="02020603050405020304" pitchFamily="18" charset="0"/>
                <a:cs typeface="Times New Roman" panose="02020603050405020304" pitchFamily="18" charset="0"/>
              </a:rPr>
              <a:t>साँस लेना</a:t>
            </a:r>
          </a:p>
          <a:p>
            <a:pPr algn="just"/>
            <a:r>
              <a:rPr lang="hi-IN" sz="2000" dirty="0">
                <a:latin typeface="Times New Roman" panose="02020603050405020304" pitchFamily="18" charset="0"/>
                <a:ea typeface="Tahoma" panose="020B0604030504040204" pitchFamily="34" charset="0"/>
                <a:cs typeface="Times New Roman" panose="02020603050405020304" pitchFamily="18" charset="0"/>
              </a:rPr>
              <a:t>चूंकि आपका चेहरा ऊपर की ओर हैं, इसलिए स्वाभाविक रूप से सांस लें -  आराम से और स्थिर गति में।
साँस न रोकें; धीरे-धीरे सांस छोड़ें और लें।</a:t>
            </a:r>
            <a:endParaRPr lang="en-US" dirty="0">
              <a:latin typeface="Times New Roman" panose="02020603050405020304" pitchFamily="18" charset="0"/>
              <a:cs typeface="Times New Roman" panose="02020603050405020304" pitchFamily="18" charset="0"/>
            </a:endParaRPr>
          </a:p>
        </p:txBody>
      </p:sp>
      <p:pic>
        <p:nvPicPr>
          <p:cNvPr id="3074" name="Picture 2" descr="C:\Users\TRG CELL\Desktop\back stroke.jfif"/>
          <p:cNvPicPr>
            <a:picLocks noChangeAspect="1" noChangeArrowheads="1"/>
          </p:cNvPicPr>
          <p:nvPr/>
        </p:nvPicPr>
        <p:blipFill>
          <a:blip r:embed="rId2"/>
          <a:srcRect/>
          <a:stretch>
            <a:fillRect/>
          </a:stretch>
        </p:blipFill>
        <p:spPr bwMode="auto">
          <a:xfrm>
            <a:off x="6070382" y="1311142"/>
            <a:ext cx="2673568" cy="2932246"/>
          </a:xfrm>
          <a:prstGeom prst="rect">
            <a:avLst/>
          </a:prstGeom>
          <a:noFill/>
        </p:spPr>
      </p:pic>
      <p:sp>
        <p:nvSpPr>
          <p:cNvPr id="2" name="Title 1">
            <a:extLst>
              <a:ext uri="{FF2B5EF4-FFF2-40B4-BE49-F238E27FC236}">
                <a16:creationId xmlns:a16="http://schemas.microsoft.com/office/drawing/2014/main" xmlns="" id="{A8BF74D1-C5C8-A040-8858-76EA7380B6CB}"/>
              </a:ext>
            </a:extLst>
          </p:cNvPr>
          <p:cNvSpPr txBox="1">
            <a:spLocks noGrp="1" noChangeArrowheads="1"/>
          </p:cNvSpPr>
          <p:nvPr>
            <p:ph type="title"/>
          </p:nvPr>
        </p:nvSpPr>
        <p:spPr>
          <a:xfrm>
            <a:off x="1094611" y="46721"/>
            <a:ext cx="7149390" cy="73419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anose="02020603050405020304" pitchFamily="18" charset="0"/>
                <a:cs typeface="Times New Roman" panose="02020603050405020304" pitchFamily="18" charset="0"/>
              </a:rPr>
              <a:t>लगातार....</a:t>
            </a:r>
            <a:endParaRPr lang="en-IN" altLang="en-US" sz="32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05097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868" y="1269490"/>
            <a:ext cx="7307792" cy="2604520"/>
          </a:xfrm>
        </p:spPr>
        <p:txBody>
          <a:bodyPr>
            <a:normAutofit/>
          </a:bodyPr>
          <a:lstStyle/>
          <a:p>
            <a:pPr marL="0" indent="0" algn="just">
              <a:buNone/>
            </a:pPr>
            <a:r>
              <a:rPr lang="hi-IN" sz="2000" b="1" dirty="0">
                <a:latin typeface="Times New Roman" panose="02020603050405020304" pitchFamily="18" charset="0"/>
                <a:cs typeface="Times New Roman" panose="02020603050405020304" pitchFamily="18" charset="0"/>
              </a:rPr>
              <a:t>हाथों की स्थिति</a:t>
            </a:r>
          </a:p>
          <a:p>
            <a:pPr marL="0" indent="0" algn="just">
              <a:buNone/>
            </a:pPr>
            <a:endParaRPr lang="hi-IN" sz="2000" b="1" dirty="0">
              <a:latin typeface="Times New Roman" panose="02020603050405020304" pitchFamily="18" charset="0"/>
              <a:cs typeface="Times New Roman" panose="02020603050405020304" pitchFamily="18" charset="0"/>
            </a:endParaRPr>
          </a:p>
          <a:p>
            <a:pPr algn="just"/>
            <a:r>
              <a:rPr kumimoji="0" lang="hi-IN"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यदि आप अपने हाथों को हिलाए बिना स्थिर रहना चाहते हैं तो हाथों को शरीर के किनारे या अपनी जांघों के पास सीधा रखें।
या यदि आप अधिक दूरी तक आसानी से ग्लाइड करना चाहते हैं तो "स्ट्रीमलाइन" स्थिति (हाथों को मिलाकर अपने सिर के ऊपर रखें) का प्रयास करें।</a:t>
            </a:r>
            <a:endParaRPr lang="en-US" dirty="0"/>
          </a:p>
        </p:txBody>
      </p:sp>
      <p:sp>
        <p:nvSpPr>
          <p:cNvPr id="2" name="Title 1">
            <a:extLst>
              <a:ext uri="{FF2B5EF4-FFF2-40B4-BE49-F238E27FC236}">
                <a16:creationId xmlns:a16="http://schemas.microsoft.com/office/drawing/2014/main" xmlns="" id="{22E5F902-B450-17EE-397C-096E3B328CB3}"/>
              </a:ext>
            </a:extLst>
          </p:cNvPr>
          <p:cNvSpPr txBox="1">
            <a:spLocks noGrp="1" noChangeArrowheads="1"/>
          </p:cNvSpPr>
          <p:nvPr>
            <p:ph type="title"/>
          </p:nvPr>
        </p:nvSpPr>
        <p:spPr>
          <a:xfrm>
            <a:off x="1094611" y="26170"/>
            <a:ext cx="7149390" cy="781444"/>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anose="02020603050405020304" pitchFamily="18" charset="0"/>
                <a:cs typeface="Times New Roman" panose="02020603050405020304" pitchFamily="18" charset="0"/>
              </a:rPr>
              <a:t>लगातार....</a:t>
            </a:r>
            <a:endParaRPr lang="en-IN" altLang="en-US" sz="32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28278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idestroke technique diagram">
            <a:extLst>
              <a:ext uri="{FF2B5EF4-FFF2-40B4-BE49-F238E27FC236}">
                <a16:creationId xmlns:a16="http://schemas.microsoft.com/office/drawing/2014/main" xmlns="" id="{59AC2872-3E1C-E9B4-E500-AA071137A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594" y="1586472"/>
            <a:ext cx="3251733" cy="18425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3868" y="1471453"/>
            <a:ext cx="5006037" cy="3230918"/>
          </a:xfrm>
        </p:spPr>
        <p:txBody>
          <a:bodyPr>
            <a:noAutofit/>
          </a:bodyPr>
          <a:lstStyle/>
          <a:p>
            <a:pPr marL="0" indent="0" algn="just">
              <a:buNone/>
            </a:pPr>
            <a:r>
              <a:rPr lang="hi-IN" sz="2000" b="1" dirty="0">
                <a:latin typeface="Times New Roman" panose="02020603050405020304" pitchFamily="18" charset="0"/>
                <a:cs typeface="Times New Roman" panose="02020603050405020304" pitchFamily="18" charset="0"/>
              </a:rPr>
              <a:t>शरीर की स्थिति</a:t>
            </a:r>
            <a:endParaRPr lang="hi-IN"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पानी में करवट लेकर लेट जाएं।
सिर पानी के ऊपर होना चाहिए।
कंधे एक दूसरे के ऊपर सीध में रहें और शरीर सीधा।
अपने निचले हाथ को शरीर के किनारे रखें और शीर्ष हाथ या तो अपने शरीर के साथ बढ़ाया जाए या अपने कूल्हे पर आराम करें (बस स्ट्रोक न करें)।</a:t>
            </a:r>
            <a:endParaRPr lang="en-US" sz="2000" dirty="0"/>
          </a:p>
        </p:txBody>
      </p:sp>
      <p:sp>
        <p:nvSpPr>
          <p:cNvPr id="4" name="AutoShape 2" descr="The Side Stroke – Judy Sunde Hanawal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4" descr="The Side Stroke – Judy Sunde Hanawalt"/>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xmlns="" id="{446B40FC-C454-43D8-C5AE-495F0F5CD1BB}"/>
              </a:ext>
            </a:extLst>
          </p:cNvPr>
          <p:cNvSpPr txBox="1">
            <a:spLocks noGrp="1" noChangeArrowheads="1"/>
          </p:cNvSpPr>
          <p:nvPr>
            <p:ph type="title"/>
          </p:nvPr>
        </p:nvSpPr>
        <p:spPr>
          <a:xfrm>
            <a:off x="1178717" y="0"/>
            <a:ext cx="6958125" cy="734797"/>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2800" b="1" dirty="0">
                <a:latin typeface="Times New Roman" panose="02020603050405020304" pitchFamily="18" charset="0"/>
                <a:cs typeface="Times New Roman" panose="02020603050405020304" pitchFamily="18" charset="0"/>
              </a:rPr>
              <a:t>एक हाथ के उपयोग के साथ साइड स्ट्रोक</a:t>
            </a:r>
            <a:endParaRPr lang="en-IN" altLang="en-US" sz="2800" b="1" dirty="0">
              <a:latin typeface="Times New Roman" panose="02020603050405020304" pitchFamily="18" charset="0"/>
              <a:cs typeface="Times New Roman" panose="02020603050405020304" pitchFamily="18" charset="0"/>
            </a:endParaRPr>
          </a:p>
        </p:txBody>
      </p:sp>
      <p:pic>
        <p:nvPicPr>
          <p:cNvPr id="7" name="Picture 6"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42691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13242FD-A83A-8793-7A9F-36A8119715E4}"/>
              </a:ext>
            </a:extLst>
          </p:cNvPr>
          <p:cNvSpPr>
            <a:spLocks noGrp="1"/>
          </p:cNvSpPr>
          <p:nvPr>
            <p:ph idx="1"/>
          </p:nvPr>
        </p:nvSpPr>
        <p:spPr>
          <a:xfrm>
            <a:off x="863958" y="1056579"/>
            <a:ext cx="7480377" cy="3394472"/>
          </a:xfrm>
        </p:spPr>
        <p:txBody>
          <a:bodyPr>
            <a:normAutofit/>
          </a:bodyPr>
          <a:lstStyle/>
          <a:p>
            <a:pPr marL="0" indent="0">
              <a:buNone/>
            </a:pPr>
            <a:r>
              <a:rPr lang="hi-IN" sz="2000" dirty="0">
                <a:latin typeface="Times New Roman" panose="02020603050405020304" pitchFamily="18" charset="0"/>
                <a:cs typeface="Times New Roman" panose="02020603050405020304" pitchFamily="18" charset="0"/>
              </a:rPr>
              <a:t>इस पाठ के पूरा होने पर, आप निम्न के बारे में सीख पाएंगे: -</a:t>
            </a:r>
            <a:endParaRPr lang="en-US"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परिचय
तैराकी की शैलियाँ। 
हाथ के उपयोग के बिना बैक स्ट्रोक।
एक हाथ के उपयोग से साइड स्ट्रोक ।
सहनशक्ति तैराकी।
पानी के भीतर तैराकी।
रात में तैराकी।</a:t>
            </a:r>
            <a:endParaRPr lang="en-US" sz="2000" dirty="0">
              <a:latin typeface="Times New Roman" panose="02020603050405020304" pitchFamily="18" charset="0"/>
              <a:cs typeface="Times New Roman" panose="02020603050405020304" pitchFamily="18" charset="0"/>
            </a:endParaRPr>
          </a:p>
        </p:txBody>
      </p:sp>
      <p:sp>
        <p:nvSpPr>
          <p:cNvPr id="10" name="Rectangle 6">
            <a:extLst>
              <a:ext uri="{FF2B5EF4-FFF2-40B4-BE49-F238E27FC236}">
                <a16:creationId xmlns:a16="http://schemas.microsoft.com/office/drawing/2014/main" xmlns="" id="{B6975D7C-6B9C-C7B6-57C7-8331EDE0229F}"/>
              </a:ext>
            </a:extLst>
          </p:cNvPr>
          <p:cNvSpPr>
            <a:spLocks noChangeArrowheads="1"/>
          </p:cNvSpPr>
          <p:nvPr/>
        </p:nvSpPr>
        <p:spPr bwMode="auto">
          <a:xfrm>
            <a:off x="4492742" y="399300"/>
            <a:ext cx="691856"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800" dirty="0">
                <a:solidFill>
                  <a:srgbClr val="211C1F"/>
                </a:solidFill>
                <a:ea typeface="Arial" panose="020B0604020202020204" pitchFamily="34" charset="0"/>
              </a:rPr>
              <a:t>	</a:t>
            </a:r>
            <a:endParaRPr lang="en-US" altLang="en-US" dirty="0"/>
          </a:p>
        </p:txBody>
      </p:sp>
      <p:sp>
        <p:nvSpPr>
          <p:cNvPr id="4" name="Title 1">
            <a:extLst>
              <a:ext uri="{FF2B5EF4-FFF2-40B4-BE49-F238E27FC236}">
                <a16:creationId xmlns:a16="http://schemas.microsoft.com/office/drawing/2014/main" xmlns="" id="{5E640310-54A1-92B2-947F-0F26ADD3FDC6}"/>
              </a:ext>
            </a:extLst>
          </p:cNvPr>
          <p:cNvSpPr>
            <a:spLocks noGrp="1" noChangeArrowheads="1"/>
          </p:cNvSpPr>
          <p:nvPr>
            <p:ph type="title"/>
          </p:nvPr>
        </p:nvSpPr>
        <p:spPr>
          <a:xfrm>
            <a:off x="1193006" y="0"/>
            <a:ext cx="6822282" cy="857250"/>
          </a:xfrm>
          <a:solidFill>
            <a:srgbClr val="FFC000"/>
          </a:solidFill>
        </p:spPr>
        <p:txBody>
          <a:bodyPr>
            <a:normAutofit/>
          </a:bodyPr>
          <a:lstStyle/>
          <a:p>
            <a:r>
              <a:rPr lang="hi-IN" altLang="en-US" b="1" dirty="0">
                <a:latin typeface="Times New Roman" panose="02020603050405020304" pitchFamily="18" charset="0"/>
                <a:ea typeface="Arial Unicode MS"/>
                <a:cs typeface="Times New Roman" panose="02020603050405020304" pitchFamily="18" charset="0"/>
              </a:rPr>
              <a:t>उद्देश्य</a:t>
            </a:r>
            <a:endParaRPr lang="en-IN" altLang="en-US" sz="7200"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124569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1455520"/>
            <a:ext cx="5415523" cy="3273643"/>
          </a:xfrm>
        </p:spPr>
        <p:txBody>
          <a:bodyPr>
            <a:noAutofit/>
          </a:bodyPr>
          <a:lstStyle/>
          <a:p>
            <a:pPr marL="0" indent="0">
              <a:buNone/>
            </a:pPr>
            <a:r>
              <a:rPr lang="hi-IN" sz="2000" b="1" dirty="0">
                <a:latin typeface="Times New Roman" panose="02020603050405020304" pitchFamily="18" charset="0"/>
                <a:cs typeface="Times New Roman" panose="02020603050405020304" pitchFamily="18" charset="0"/>
              </a:rPr>
              <a:t>कैंची जैसी लात</a:t>
            </a:r>
          </a:p>
          <a:p>
            <a:r>
              <a:rPr lang="hi-IN" sz="2000" dirty="0">
                <a:latin typeface="Times New Roman" panose="02020603050405020304" pitchFamily="18" charset="0"/>
                <a:cs typeface="Times New Roman" panose="02020603050405020304" pitchFamily="18" charset="0"/>
              </a:rPr>
              <a:t>पैरों को एक साथ रखकर शुरू करें, फिर:
ऊपर वाले पैर को आगे और नीचे वाले पैर को पीछे मारें – जैसे कैंची खुलती हैं।</a:t>
            </a:r>
            <a:endParaRPr lang="hi-IN" sz="2000" b="1" dirty="0">
              <a:latin typeface="Times New Roman" panose="02020603050405020304" pitchFamily="18" charset="0"/>
              <a:cs typeface="Times New Roman" panose="02020603050405020304" pitchFamily="18" charset="0"/>
            </a:endParaRPr>
          </a:p>
          <a:p>
            <a:pPr marL="0" indent="0">
              <a:buNone/>
            </a:pPr>
            <a:r>
              <a:rPr lang="hi-IN" sz="2000" b="1" dirty="0">
                <a:latin typeface="Times New Roman" panose="02020603050405020304" pitchFamily="18" charset="0"/>
                <a:cs typeface="Times New Roman" panose="02020603050405020304" pitchFamily="18" charset="0"/>
              </a:rPr>
              <a:t>साँस लेना</a:t>
            </a:r>
          </a:p>
          <a:p>
            <a:pPr algn="just"/>
            <a:r>
              <a:rPr lang="hi-IN" sz="2000" dirty="0">
                <a:latin typeface="Times New Roman" panose="02020603050405020304" pitchFamily="18" charset="0"/>
                <a:cs typeface="Times New Roman" panose="02020603050405020304" pitchFamily="18" charset="0"/>
              </a:rPr>
              <a:t>सांस लेने के लिए सबसे आसान स्ट्रोक में से एक है क्योंकि आपका चेहरा पानी से ऊपर रहता है।</a:t>
            </a:r>
            <a:endParaRPr lang="en-US" sz="2000" dirty="0">
              <a:latin typeface="Times New Roman" panose="02020603050405020304" pitchFamily="18" charset="0"/>
              <a:cs typeface="Times New Roman" panose="02020603050405020304" pitchFamily="18" charset="0"/>
            </a:endParaRPr>
          </a:p>
        </p:txBody>
      </p:sp>
      <p:pic>
        <p:nvPicPr>
          <p:cNvPr id="4" name="Picture 5" descr="C:\Users\BALAKRISHNAN\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281544"/>
            <a:ext cx="2879279" cy="2826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41BFD11-AFB8-DBE3-8911-33FBF7D1FE1B}"/>
              </a:ext>
            </a:extLst>
          </p:cNvPr>
          <p:cNvSpPr txBox="1">
            <a:spLocks noGrp="1" noChangeArrowheads="1"/>
          </p:cNvSpPr>
          <p:nvPr>
            <p:ph type="title"/>
          </p:nvPr>
        </p:nvSpPr>
        <p:spPr>
          <a:xfrm>
            <a:off x="1123185" y="0"/>
            <a:ext cx="7077840" cy="727515"/>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anose="02020603050405020304" pitchFamily="18" charset="0"/>
                <a:cs typeface="Times New Roman" panose="02020603050405020304" pitchFamily="18" charset="0"/>
              </a:rPr>
              <a:t>लगातार....</a:t>
            </a:r>
            <a:endParaRPr lang="en-IN" altLang="en-US" sz="32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514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5857" y="1285850"/>
            <a:ext cx="5092701" cy="2196067"/>
          </a:xfrm>
        </p:spPr>
        <p:txBody>
          <a:bodyPr>
            <a:normAutofit/>
          </a:bodyPr>
          <a:lstStyle/>
          <a:p>
            <a:pPr marL="0" indent="0" algn="just">
              <a:buNone/>
            </a:pPr>
            <a:r>
              <a:rPr lang="hi-IN" sz="2000" b="1" dirty="0">
                <a:latin typeface="Times New Roman" panose="02020603050405020304" pitchFamily="18" charset="0"/>
                <a:cs typeface="Times New Roman" panose="02020603050405020304" pitchFamily="18" charset="0"/>
              </a:rPr>
              <a:t>सहनशक्ति तैराकी के तत्व:-</a:t>
            </a:r>
            <a:endParaRPr lang="hi-IN" sz="2000" b="1" dirty="0">
              <a:latin typeface="Times New Roman" panose="02020603050405020304" pitchFamily="18" charset="0"/>
            </a:endParaRPr>
          </a:p>
          <a:p>
            <a:pPr algn="just"/>
            <a:r>
              <a:rPr kumimoji="0" lang="hi-I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अच्छी तकनीक 
गति का संतुलन(पेसिंग)
साँस लेना 
मानसिक दृढ़ता</a:t>
            </a:r>
          </a:p>
        </p:txBody>
      </p:sp>
      <p:sp>
        <p:nvSpPr>
          <p:cNvPr id="4" name="Title 1">
            <a:extLst>
              <a:ext uri="{FF2B5EF4-FFF2-40B4-BE49-F238E27FC236}">
                <a16:creationId xmlns:a16="http://schemas.microsoft.com/office/drawing/2014/main" xmlns="" id="{7746CCC7-AD8E-C140-EA1B-D619099FECDA}"/>
              </a:ext>
            </a:extLst>
          </p:cNvPr>
          <p:cNvSpPr txBox="1">
            <a:spLocks noChangeArrowheads="1"/>
          </p:cNvSpPr>
          <p:nvPr/>
        </p:nvSpPr>
        <p:spPr>
          <a:xfrm>
            <a:off x="1135857" y="0"/>
            <a:ext cx="7043850" cy="817563"/>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600" b="1" dirty="0"/>
              <a:t>धैर्य तैराकी</a:t>
            </a:r>
            <a:endParaRPr lang="en-IN" altLang="en-US" sz="3600"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418541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9320" y="1609726"/>
            <a:ext cx="4641480" cy="2147887"/>
          </a:xfrm>
        </p:spPr>
        <p:txBody>
          <a:bodyPr>
            <a:normAutofit/>
          </a:bodyPr>
          <a:lstStyle/>
          <a:p>
            <a:pPr marL="0" indent="0" algn="just">
              <a:buNone/>
            </a:pPr>
            <a:r>
              <a:rPr lang="hi-IN" sz="2000" dirty="0">
                <a:latin typeface="Times New Roman" panose="02020603050405020304" pitchFamily="18" charset="0"/>
                <a:cs typeface="Times New Roman" panose="02020603050405020304" pitchFamily="18" charset="0"/>
              </a:rPr>
              <a:t>पानी के नीचे तैरना सीखने के लिए एक महत्वपूर्ण कौशल है। यह पानी में आत्मविश्वास बढ़ाने, सांस लेने की तकनीक, पानी में आराम करने और पानी में शरीर की हरकतों की समझ और में जागरूकता विकसित करने में मदद कर सकता है।</a:t>
            </a:r>
            <a:endParaRPr lang="en-US"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C0959F69-AED7-51A1-C9D3-24F8E3145111}"/>
              </a:ext>
            </a:extLst>
          </p:cNvPr>
          <p:cNvSpPr txBox="1">
            <a:spLocks noGrp="1" noChangeArrowheads="1"/>
          </p:cNvSpPr>
          <p:nvPr>
            <p:ph type="title"/>
          </p:nvPr>
        </p:nvSpPr>
        <p:spPr>
          <a:xfrm>
            <a:off x="1214438" y="0"/>
            <a:ext cx="6936581" cy="75521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anose="02020603050405020304" pitchFamily="18" charset="0"/>
                <a:cs typeface="Times New Roman" panose="02020603050405020304" pitchFamily="18" charset="0"/>
              </a:rPr>
              <a:t>पानी के नीचे/भीतर तैराकी</a:t>
            </a:r>
            <a:endParaRPr lang="en-IN" altLang="en-US" sz="3200" b="1" dirty="0">
              <a:latin typeface="Times New Roman" panose="02020603050405020304" pitchFamily="18" charset="0"/>
              <a:cs typeface="Times New Roman" panose="02020603050405020304" pitchFamily="18" charset="0"/>
            </a:endParaRPr>
          </a:p>
        </p:txBody>
      </p:sp>
      <p:pic>
        <p:nvPicPr>
          <p:cNvPr id="11266" name="Picture 2" descr="Caucasian Male With Goggles Swimming Underwater&quot; by Stocksy Contributor  &quot;Ibex.media&quot; - Stocksy">
            <a:extLst>
              <a:ext uri="{FF2B5EF4-FFF2-40B4-BE49-F238E27FC236}">
                <a16:creationId xmlns:a16="http://schemas.microsoft.com/office/drawing/2014/main" xmlns="" id="{18C0454D-A319-1CA0-9CA6-FB48D9BCBB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2438" y="1524001"/>
            <a:ext cx="3425625" cy="228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82532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46" y="1307307"/>
            <a:ext cx="5778440" cy="3064179"/>
          </a:xfrm>
        </p:spPr>
        <p:txBody>
          <a:bodyPr>
            <a:noAutofit/>
          </a:bodyPr>
          <a:lstStyle/>
          <a:p>
            <a:pPr algn="just"/>
            <a:r>
              <a:rPr lang="hi-IN" sz="2000" dirty="0">
                <a:latin typeface="Times New Roman" panose="02020603050405020304" pitchFamily="18" charset="0"/>
                <a:cs typeface="Times New Roman" panose="02020603050405020304" pitchFamily="18" charset="0"/>
              </a:rPr>
              <a:t>हाथ खींचने के बाद लंबे समय तक ग्लाइड और किक के बाद एक छोटे से ठहराव के साथ स्ट्रोक धीरे किया जाता है। 
आर्म पुल को कूल्हों से आगे बढ़ाया जाता है।
हाथ शरीर के पास से ही वापस लाएं जब पैर किक करते हैं।
गहराई बनाए रखने के लिए सिर को नीचे रखें और ठुड्डी को छाती की ओर झुकाएँ।
पानी के नीचे तैरने के दौरान आंखें खुली होनी चाहिए।</a:t>
            </a:r>
            <a:endParaRPr lang="en-US"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277" y="1259032"/>
            <a:ext cx="2808962" cy="277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98019980-6713-0616-8874-DF73C3EA362A}"/>
              </a:ext>
            </a:extLst>
          </p:cNvPr>
          <p:cNvSpPr txBox="1">
            <a:spLocks noGrp="1" noChangeArrowheads="1"/>
          </p:cNvSpPr>
          <p:nvPr>
            <p:ph type="title"/>
          </p:nvPr>
        </p:nvSpPr>
        <p:spPr>
          <a:xfrm>
            <a:off x="1073180" y="0"/>
            <a:ext cx="7099271" cy="85433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200" b="1" dirty="0">
                <a:latin typeface="Times New Roman" panose="02020603050405020304" pitchFamily="18" charset="0"/>
                <a:cs typeface="Times New Roman" panose="02020603050405020304" pitchFamily="18" charset="0"/>
              </a:rPr>
              <a:t>लगातार....</a:t>
            </a:r>
            <a:endParaRPr lang="en-IN" altLang="en-US" sz="32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74379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455" y="1267691"/>
            <a:ext cx="8005004" cy="3165726"/>
          </a:xfrm>
        </p:spPr>
        <p:txBody>
          <a:bodyPr>
            <a:normAutofit/>
          </a:bodyPr>
          <a:lstStyle/>
          <a:p>
            <a:pPr algn="just"/>
            <a:r>
              <a:rPr lang="hi-IN" sz="2000" dirty="0">
                <a:latin typeface="Times New Roman" panose="02020603050405020304" pitchFamily="18" charset="0"/>
                <a:cs typeface="Times New Roman" panose="02020603050405020304" pitchFamily="18" charset="0"/>
              </a:rPr>
              <a:t>दृश्यता और प्रकाश व्यवस्था: - यदि आप एक पूल में हैं, तो सुनिश्चित करें कि पानी के नीचे और चारों तरफ की लाइटें चालू है।
खुले पानी (जैसे झील या समुद्र) के लिए, स्विम लाइट या ग्लो स्टिक पहनें।
साथी के साथ तैरें।
उज्ज्वल या रिफ्लेक्टिव गियर पहनें।
अपने आस-पास के वातावरण को जानें:- प्राकृतिक जल में धाराओं, गहराई, बाधाओं या वन्यजीवों के प्रति जागरूक रहें।</a:t>
            </a:r>
            <a:endParaRPr lang="en-US" sz="2000" dirty="0">
              <a:latin typeface="Times New Roman" panose="02020603050405020304" pitchFamily="18" charset="0"/>
              <a:cs typeface="Times New Roman" panose="02020603050405020304" pitchFamily="18" charset="0"/>
            </a:endParaRPr>
          </a:p>
          <a:p>
            <a:pPr marL="0" indent="0">
              <a:buNone/>
            </a:pPr>
            <a:endParaRPr lang="en-US" sz="2300" dirty="0"/>
          </a:p>
          <a:p>
            <a:endParaRPr lang="en-US" dirty="0"/>
          </a:p>
        </p:txBody>
      </p:sp>
      <p:sp>
        <p:nvSpPr>
          <p:cNvPr id="4" name="Title 1">
            <a:extLst>
              <a:ext uri="{FF2B5EF4-FFF2-40B4-BE49-F238E27FC236}">
                <a16:creationId xmlns:a16="http://schemas.microsoft.com/office/drawing/2014/main" xmlns="" id="{6B002762-CAE4-D34E-0A26-A2186C9814DA}"/>
              </a:ext>
            </a:extLst>
          </p:cNvPr>
          <p:cNvSpPr txBox="1">
            <a:spLocks noGrp="1" noChangeArrowheads="1"/>
          </p:cNvSpPr>
          <p:nvPr>
            <p:ph type="title"/>
          </p:nvPr>
        </p:nvSpPr>
        <p:spPr>
          <a:xfrm>
            <a:off x="1261471" y="0"/>
            <a:ext cx="6803823" cy="82173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anose="02020603050405020304" pitchFamily="18" charset="0"/>
                <a:cs typeface="Times New Roman" panose="02020603050405020304" pitchFamily="18" charset="0"/>
              </a:rPr>
              <a:t>रात्रि तैराकी</a:t>
            </a:r>
            <a:endParaRPr lang="en-IN" altLang="en-US" sz="3600"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44647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xmlns="" id="{B6975D7C-6B9C-C7B6-57C7-8331EDE0229F}"/>
              </a:ext>
            </a:extLst>
          </p:cNvPr>
          <p:cNvSpPr>
            <a:spLocks noChangeArrowheads="1"/>
          </p:cNvSpPr>
          <p:nvPr/>
        </p:nvSpPr>
        <p:spPr bwMode="auto">
          <a:xfrm>
            <a:off x="4546884" y="417348"/>
            <a:ext cx="691856"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8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xmlns="" id="{02D37664-05B0-C7F9-B2D8-DE800A91420D}"/>
              </a:ext>
            </a:extLst>
          </p:cNvPr>
          <p:cNvSpPr txBox="1">
            <a:spLocks noGrp="1" noChangeArrowheads="1"/>
          </p:cNvSpPr>
          <p:nvPr>
            <p:ph type="title"/>
          </p:nvPr>
        </p:nvSpPr>
        <p:spPr>
          <a:xfrm>
            <a:off x="588818" y="21048"/>
            <a:ext cx="7982095" cy="83181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समीक्षा</a:t>
            </a:r>
            <a:endParaRPr lang="en-IN" altLang="en-US"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
        <p:nvSpPr>
          <p:cNvPr id="11" name="TextBox 10">
            <a:extLst>
              <a:ext uri="{FF2B5EF4-FFF2-40B4-BE49-F238E27FC236}">
                <a16:creationId xmlns:a16="http://schemas.microsoft.com/office/drawing/2014/main" xmlns="" id="{1B850BB6-038B-BEAF-C1F7-CC662A5E9BA9}"/>
              </a:ext>
            </a:extLst>
          </p:cNvPr>
          <p:cNvSpPr txBox="1"/>
          <p:nvPr/>
        </p:nvSpPr>
        <p:spPr>
          <a:xfrm>
            <a:off x="1771650" y="1174849"/>
            <a:ext cx="4572000" cy="307777"/>
          </a:xfrm>
          <a:prstGeom prst="rect">
            <a:avLst/>
          </a:prstGeom>
          <a:noFill/>
        </p:spPr>
        <p:txBody>
          <a:bodyPr wrap="square">
            <a:spAutoFit/>
          </a:bodyPr>
          <a:lstStyle/>
          <a:p>
            <a:endParaRPr lang="en-IN" dirty="0"/>
          </a:p>
        </p:txBody>
      </p:sp>
      <p:sp>
        <p:nvSpPr>
          <p:cNvPr id="15" name="Rectangle 5">
            <a:extLst>
              <a:ext uri="{FF2B5EF4-FFF2-40B4-BE49-F238E27FC236}">
                <a16:creationId xmlns:a16="http://schemas.microsoft.com/office/drawing/2014/main" xmlns="" id="{35A69A1F-95F7-EF38-64D4-DD7F878A45AF}"/>
              </a:ext>
            </a:extLst>
          </p:cNvPr>
          <p:cNvSpPr>
            <a:spLocks noChangeArrowheads="1"/>
          </p:cNvSpPr>
          <p:nvPr/>
        </p:nvSpPr>
        <p:spPr bwMode="auto">
          <a:xfrm>
            <a:off x="948267" y="1569218"/>
            <a:ext cx="775282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hi-IN" sz="2000" b="1" dirty="0">
                <a:latin typeface="Times New Roman" panose="02020603050405020304" pitchFamily="18" charset="0"/>
                <a:cs typeface="Times New Roman" panose="02020603050405020304" pitchFamily="18" charset="0"/>
              </a:rPr>
              <a:t>प्रतिभागियों ने निम्नलिखित के बारे में सीखा है: </a:t>
            </a:r>
            <a:r>
              <a:rPr lang="hi-IN" sz="2000" dirty="0">
                <a:latin typeface="Times New Roman" panose="02020603050405020304" pitchFamily="18" charset="0"/>
                <a:cs typeface="Times New Roman" panose="02020603050405020304" pitchFamily="18" charset="0"/>
              </a:rPr>
              <a:t>-</a:t>
            </a:r>
          </a:p>
          <a:p>
            <a:pPr defTabSz="914400" eaLnBrk="0" fontAlgn="base" hangingPunct="0">
              <a:spcBef>
                <a:spcPct val="0"/>
              </a:spcBef>
              <a:spcAft>
                <a:spcPct val="0"/>
              </a:spcAft>
            </a:pPr>
            <a:endParaRPr lang="hi-IN" sz="2000" dirty="0">
              <a:latin typeface="Times New Roman" panose="02020603050405020304" pitchFamily="18" charset="0"/>
              <a:cs typeface="Times New Roman" panose="02020603050405020304" pitchFamily="18" charset="0"/>
            </a:endParaRP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परिचय</a:t>
            </a: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तैराकी की शैलियाँ</a:t>
            </a: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बिना हाथों का उपयोग किए बैक स्ट्रोक</a:t>
            </a: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एक हाथ का उपयोग करके साइड स्ट्रोक</a:t>
            </a: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सहनशक्ति तैराकी</a:t>
            </a: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पानी के नीचे तैराकी</a:t>
            </a:r>
          </a:p>
          <a:p>
            <a:pPr marL="342900" indent="-342900" defTabSz="914400" eaLnBrk="0" fontAlgn="base" hangingPunct="0">
              <a:spcBef>
                <a:spcPct val="0"/>
              </a:spcBef>
              <a:spcAft>
                <a:spcPct val="0"/>
              </a:spcAft>
              <a:buFont typeface="Arial" panose="020B0604020202020204" pitchFamily="34" charset="0"/>
              <a:buChar char="•"/>
            </a:pPr>
            <a:r>
              <a:rPr lang="hi-IN" sz="2000" dirty="0">
                <a:latin typeface="Times New Roman" panose="02020603050405020304" pitchFamily="18" charset="0"/>
                <a:cs typeface="Times New Roman" panose="02020603050405020304" pitchFamily="18" charset="0"/>
              </a:rPr>
              <a:t>रात में तैराकी</a:t>
            </a:r>
            <a:endParaRPr kumimoji="0" lang="hi-IN" altLang="en-US" sz="2000" b="0" i="0" u="none" strike="noStrike" cap="none" normalizeH="0" baseline="0" dirty="0">
              <a:ln>
                <a:noFill/>
              </a:ln>
              <a:solidFill>
                <a:schemeClr val="tx1"/>
              </a:solidFill>
              <a:effectLst/>
              <a:latin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124569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643" y="1600201"/>
            <a:ext cx="7686817" cy="1413164"/>
          </a:xfrm>
          <a:solidFill>
            <a:srgbClr val="FFC000"/>
          </a:solidFill>
        </p:spPr>
        <p:txBody>
          <a:bodyPr>
            <a:normAutofit/>
          </a:bodyPr>
          <a:lstStyle/>
          <a:p>
            <a:pPr algn="ctr">
              <a:buNone/>
            </a:pPr>
            <a:r>
              <a:rPr lang="hi-IN" sz="5400" b="1" dirty="0">
                <a:latin typeface="Times New Roman" panose="02020603050405020304" pitchFamily="18" charset="0"/>
                <a:cs typeface="Times New Roman" panose="02020603050405020304" pitchFamily="18" charset="0"/>
              </a:rPr>
              <a:t>कोई सवाल?</a:t>
            </a:r>
            <a:endParaRPr lang="en-US" sz="5400"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5919"/>
            <a:ext cx="8171259" cy="3702336"/>
          </a:xfrm>
        </p:spPr>
        <p:txBody>
          <a:bodyPr>
            <a:noAutofit/>
          </a:bodyPr>
          <a:lstStyle/>
          <a:p>
            <a:pPr marL="0" indent="0">
              <a:buNone/>
            </a:pPr>
            <a:r>
              <a:rPr lang="hi-IN" sz="2000" b="1" dirty="0">
                <a:latin typeface="Times New Roman" panose="02020603050405020304" pitchFamily="18" charset="0"/>
                <a:cs typeface="Times New Roman" panose="02020603050405020304" pitchFamily="18" charset="0"/>
              </a:rPr>
              <a:t>प्रश्न-1: निम्नलिखित में से किसे सबसे तेज प्रतिस्पर्धी तैराकी स्ट्रोक माना जाता है?</a:t>
            </a:r>
          </a:p>
          <a:p>
            <a:pPr marL="0" indent="0">
              <a:buNone/>
            </a:pPr>
            <a:r>
              <a:rPr lang="hi-IN" sz="2000" dirty="0">
                <a:latin typeface="Times New Roman" panose="02020603050405020304" pitchFamily="18" charset="0"/>
                <a:cs typeface="Times New Roman" panose="02020603050405020304" pitchFamily="18" charset="0"/>
              </a:rPr>
              <a:t>अ. ब्रेस्टस्ट्रोक</a:t>
            </a:r>
            <a:br>
              <a:rPr lang="hi-IN" sz="2000" dirty="0">
                <a:latin typeface="Times New Roman" panose="02020603050405020304" pitchFamily="18" charset="0"/>
                <a:cs typeface="Times New Roman" panose="02020603050405020304" pitchFamily="18" charset="0"/>
              </a:rPr>
            </a:br>
            <a:r>
              <a:rPr lang="hi-IN" sz="2000" dirty="0">
                <a:latin typeface="Times New Roman" panose="02020603050405020304" pitchFamily="18" charset="0"/>
                <a:cs typeface="Times New Roman" panose="02020603050405020304" pitchFamily="18" charset="0"/>
              </a:rPr>
              <a:t>ब.  बैक-स्ट्रोक</a:t>
            </a:r>
            <a:br>
              <a:rPr lang="hi-IN" sz="2000" dirty="0">
                <a:latin typeface="Times New Roman" panose="02020603050405020304" pitchFamily="18" charset="0"/>
                <a:cs typeface="Times New Roman" panose="02020603050405020304" pitchFamily="18" charset="0"/>
              </a:rPr>
            </a:br>
            <a:r>
              <a:rPr lang="hi-IN" sz="2000" dirty="0">
                <a:latin typeface="Times New Roman" panose="02020603050405020304" pitchFamily="18" charset="0"/>
                <a:cs typeface="Times New Roman" panose="02020603050405020304" pitchFamily="18" charset="0"/>
              </a:rPr>
              <a:t>स.  तितली</a:t>
            </a:r>
            <a:br>
              <a:rPr lang="hi-IN" sz="2000" dirty="0">
                <a:latin typeface="Times New Roman" panose="02020603050405020304" pitchFamily="18" charset="0"/>
                <a:cs typeface="Times New Roman" panose="02020603050405020304" pitchFamily="18" charset="0"/>
              </a:rPr>
            </a:br>
            <a:r>
              <a:rPr lang="hi-IN" sz="2000" dirty="0">
                <a:latin typeface="Times New Roman" panose="02020603050405020304" pitchFamily="18" charset="0"/>
                <a:cs typeface="Times New Roman" panose="02020603050405020304" pitchFamily="18" charset="0"/>
              </a:rPr>
              <a:t>द.  फ्रीस्टाइल</a:t>
            </a:r>
          </a:p>
          <a:p>
            <a:pPr marL="0" indent="0">
              <a:buNone/>
            </a:pPr>
            <a:r>
              <a:rPr lang="hi-IN" sz="2000" b="1" dirty="0">
                <a:latin typeface="Times New Roman" panose="02020603050405020304" pitchFamily="18" charset="0"/>
                <a:cs typeface="Times New Roman" panose="02020603050405020304" pitchFamily="18" charset="0"/>
              </a:rPr>
              <a:t>प्रश्न-2: किस तैराकी शैली में दोनों हाथ सममित रूप से चलते हैं और पैर मेंढक किक करते हैं?</a:t>
            </a:r>
          </a:p>
          <a:p>
            <a:pPr marL="0" indent="0">
              <a:buNone/>
            </a:pPr>
            <a:r>
              <a:rPr lang="hi-IN" sz="2000" dirty="0">
                <a:latin typeface="Times New Roman" panose="02020603050405020304" pitchFamily="18" charset="0"/>
                <a:cs typeface="Times New Roman" panose="02020603050405020304" pitchFamily="18" charset="0"/>
              </a:rPr>
              <a:t>अ</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फ्रीस्टाइल</a:t>
            </a:r>
            <a:br>
              <a:rPr lang="hi-IN" sz="2000" dirty="0">
                <a:latin typeface="Times New Roman" panose="02020603050405020304" pitchFamily="18" charset="0"/>
                <a:cs typeface="Times New Roman" panose="02020603050405020304" pitchFamily="18" charset="0"/>
              </a:rPr>
            </a:br>
            <a:r>
              <a:rPr lang="hi-IN" sz="2000" dirty="0">
                <a:latin typeface="Times New Roman" panose="02020603050405020304" pitchFamily="18" charset="0"/>
                <a:cs typeface="Times New Roman" panose="02020603050405020304" pitchFamily="18" charset="0"/>
              </a:rPr>
              <a:t>ब</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बैकस्ट्रोक</a:t>
            </a:r>
            <a:br>
              <a:rPr lang="hi-IN" sz="2000" dirty="0">
                <a:latin typeface="Times New Roman" panose="02020603050405020304" pitchFamily="18" charset="0"/>
                <a:cs typeface="Times New Roman" panose="02020603050405020304" pitchFamily="18" charset="0"/>
              </a:rPr>
            </a:br>
            <a:r>
              <a:rPr lang="hi-IN" sz="2000" dirty="0">
                <a:latin typeface="Times New Roman" panose="02020603050405020304" pitchFamily="18" charset="0"/>
                <a:cs typeface="Times New Roman" panose="02020603050405020304" pitchFamily="18" charset="0"/>
              </a:rPr>
              <a:t>स</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बटरफ्लाई</a:t>
            </a:r>
            <a:br>
              <a:rPr lang="hi-IN" sz="2000" dirty="0">
                <a:latin typeface="Times New Roman" panose="02020603050405020304" pitchFamily="18" charset="0"/>
                <a:cs typeface="Times New Roman" panose="02020603050405020304" pitchFamily="18" charset="0"/>
              </a:rPr>
            </a:br>
            <a:r>
              <a:rPr lang="hi-IN" sz="2000" dirty="0">
                <a:latin typeface="Times New Roman" panose="02020603050405020304" pitchFamily="18" charset="0"/>
                <a:cs typeface="Times New Roman" panose="02020603050405020304" pitchFamily="18" charset="0"/>
              </a:rPr>
              <a:t>द</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ब्रेस्टस्ट्रोक</a:t>
            </a:r>
            <a:endParaRPr lang="en-US" sz="2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2F9B587F-6A68-E099-552E-D6B8EB4992F6}"/>
              </a:ext>
            </a:extLst>
          </p:cNvPr>
          <p:cNvSpPr txBox="1">
            <a:spLocks noGrp="1" noChangeArrowheads="1"/>
          </p:cNvSpPr>
          <p:nvPr>
            <p:ph type="title"/>
          </p:nvPr>
        </p:nvSpPr>
        <p:spPr>
          <a:xfrm>
            <a:off x="457200" y="39520"/>
            <a:ext cx="8229600"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मूल्यांकन</a:t>
            </a:r>
            <a:endParaRPr lang="en-IN" altLang="en-US" b="1"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5058-C396-9105-63DD-DEA4B8AD1E65}"/>
              </a:ext>
            </a:extLst>
          </p:cNvPr>
          <p:cNvSpPr>
            <a:spLocks noGrp="1"/>
          </p:cNvSpPr>
          <p:nvPr>
            <p:ph type="title"/>
          </p:nvPr>
        </p:nvSpPr>
        <p:spPr>
          <a:xfrm>
            <a:off x="457200" y="1563638"/>
            <a:ext cx="8229600" cy="2448271"/>
          </a:xfrm>
          <a:noFill/>
        </p:spPr>
        <p:txBody>
          <a:bodyPr>
            <a:normAutofit/>
          </a:bodyPr>
          <a:lstStyle/>
          <a:p>
            <a:r>
              <a:rPr lang="hi-IN" sz="8000" b="1" dirty="0">
                <a:latin typeface="Times New Roman" panose="02020603050405020304" pitchFamily="18" charset="0"/>
                <a:cs typeface="Times New Roman" panose="02020603050405020304" pitchFamily="18" charset="0"/>
              </a:rPr>
              <a:t>धन्यवाद</a:t>
            </a:r>
            <a:endParaRPr lang="en-IN" sz="8000" b="1" dirty="0">
              <a:latin typeface="Times New Roman" panose="02020603050405020304" pitchFamily="18" charset="0"/>
              <a:cs typeface="Times New Roman" panose="02020603050405020304" pitchFamily="18" charset="0"/>
            </a:endParaRPr>
          </a:p>
        </p:txBody>
      </p:sp>
      <p:pic>
        <p:nvPicPr>
          <p:cNvPr id="3" name="Picture 2" descr="WhatsApp Image 2025-07-26 at 15.59.37_2908246e.jpg"/>
          <p:cNvPicPr>
            <a:picLocks noChangeAspect="1"/>
          </p:cNvPicPr>
          <p:nvPr/>
        </p:nvPicPr>
        <p:blipFill>
          <a:blip r:embed="rId2"/>
          <a:srcRect/>
          <a:stretch>
            <a:fillRect/>
          </a:stretch>
        </p:blipFill>
        <p:spPr>
          <a:xfrm>
            <a:off x="0" y="0"/>
            <a:ext cx="1094610" cy="907726"/>
          </a:xfrm>
          <a:prstGeom prst="rect">
            <a:avLst/>
          </a:prstGeom>
        </p:spPr>
      </p:pic>
      <p:pic>
        <p:nvPicPr>
          <p:cNvPr id="4" name="Picture 3"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521124487"/>
      </p:ext>
    </p:extLst>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517" y="1033357"/>
            <a:ext cx="8073483" cy="3737609"/>
          </a:xfrm>
        </p:spPr>
        <p:txBody>
          <a:bodyPr>
            <a:noAutofit/>
          </a:bodyPr>
          <a:lstStyle/>
          <a:p>
            <a:pPr marL="0" indent="0" algn="ctr">
              <a:lnSpc>
                <a:spcPct val="150000"/>
              </a:lnSpc>
              <a:buNone/>
            </a:pPr>
            <a:r>
              <a:rPr lang="hi-IN" sz="2000" dirty="0">
                <a:latin typeface="Times New Roman" panose="02020603050405020304" pitchFamily="18" charset="0"/>
                <a:cs typeface="Times New Roman" panose="02020603050405020304" pitchFamily="18" charset="0"/>
              </a:rPr>
              <a:t>तैरना अंगों का उपयोग करके पानी के माध्यम से खुद को आगे बढ़ाने की एक गतिविधि है।</a:t>
            </a:r>
          </a:p>
          <a:p>
            <a:pPr marL="0" indent="0" algn="just">
              <a:lnSpc>
                <a:spcPct val="150000"/>
              </a:lnSpc>
              <a:buNone/>
            </a:pPr>
            <a:r>
              <a:rPr lang="hi-IN" sz="2000" b="1" dirty="0">
                <a:latin typeface="Times New Roman" panose="02020603050405020304" pitchFamily="18" charset="0"/>
                <a:cs typeface="Times New Roman" panose="02020603050405020304" pitchFamily="18" charset="0"/>
              </a:rPr>
              <a:t>परिभाषा</a:t>
            </a:r>
            <a:r>
              <a:rPr lang="en-US" sz="2000" b="1" dirty="0">
                <a:latin typeface="Times New Roman" panose="02020603050405020304" pitchFamily="18" charset="0"/>
                <a:cs typeface="Times New Roman" panose="02020603050405020304" pitchFamily="18" charset="0"/>
              </a:rPr>
              <a:t>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तैराकी वह प्रक्रिया है जिसमें व्यक्ति हाथ और पैर की संयुक्त गति और शरीर की प्राकृतिक प्लवनशीलता क्षमता द्वारा पानी के माध्यम से आगे बढ़ता हैं।</a:t>
            </a:r>
            <a:r>
              <a:rPr lang="en-US" sz="2000" dirty="0">
                <a:latin typeface="Times New Roman" panose="02020603050405020304" pitchFamily="18" charset="0"/>
                <a:cs typeface="Times New Roman" panose="02020603050405020304" pitchFamily="18" charset="0"/>
              </a:rPr>
              <a:t> </a:t>
            </a:r>
          </a:p>
          <a:p>
            <a:pPr marL="0" indent="0" algn="just">
              <a:lnSpc>
                <a:spcPct val="150000"/>
              </a:lnSpc>
            </a:pPr>
            <a:r>
              <a:rPr lang="hi-IN" sz="2000" dirty="0">
                <a:latin typeface="Times New Roman" panose="02020603050405020304" pitchFamily="18" charset="0"/>
                <a:cs typeface="Times New Roman" panose="02020603050405020304" pitchFamily="18" charset="0"/>
              </a:rPr>
              <a:t>यह एक मजेदार मनोरंजन और खेल गतिविधि हो सकती है।
यह फिट रहने का एक अच्छा कम प्रभाव वाला तरीका है। 
यह संभवतः आपकी और दूसरों की जान बचा सकता है।</a:t>
            </a:r>
            <a:endParaRPr lang="en-US" sz="20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E00D1145-17EE-8EEC-C802-21294919661A}"/>
              </a:ext>
            </a:extLst>
          </p:cNvPr>
          <p:cNvSpPr>
            <a:spLocks noGrp="1" noChangeArrowheads="1"/>
          </p:cNvSpPr>
          <p:nvPr>
            <p:ph type="title"/>
          </p:nvPr>
        </p:nvSpPr>
        <p:spPr>
          <a:xfrm>
            <a:off x="1219200" y="0"/>
            <a:ext cx="6850380" cy="857250"/>
          </a:xfrm>
          <a:solidFill>
            <a:srgbClr val="FFC000"/>
          </a:solidFill>
        </p:spPr>
        <p:txBody>
          <a:bodyPr>
            <a:normAutofit/>
          </a:bodyPr>
          <a:lstStyle/>
          <a:p>
            <a:r>
              <a:rPr lang="hi-IN" altLang="en-US" b="1" dirty="0">
                <a:latin typeface="Times New Roman" panose="02020603050405020304" pitchFamily="18" charset="0"/>
                <a:cs typeface="Times New Roman" panose="02020603050405020304" pitchFamily="18" charset="0"/>
              </a:rPr>
              <a:t>परिचय</a:t>
            </a:r>
            <a:endParaRPr lang="en-IN" altLang="en-US"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605" y="1052507"/>
            <a:ext cx="7258395" cy="3234961"/>
          </a:xfrm>
        </p:spPr>
        <p:txBody>
          <a:bodyPr>
            <a:noAutofit/>
          </a:bodyPr>
          <a:lstStyle/>
          <a:p>
            <a:pPr>
              <a:lnSpc>
                <a:spcPct val="170000"/>
              </a:lnSpc>
              <a:buNone/>
            </a:pPr>
            <a:r>
              <a:rPr lang="hi-IN" sz="1600" b="1" dirty="0">
                <a:latin typeface="Times New Roman" panose="02020603050405020304" pitchFamily="18" charset="0"/>
                <a:cs typeface="Times New Roman" panose="02020603050405020304" pitchFamily="18" charset="0"/>
              </a:rPr>
              <a:t>महत्व:-</a:t>
            </a:r>
            <a:endParaRPr lang="en-US" sz="1600" b="1" dirty="0">
              <a:latin typeface="Times New Roman" panose="02020603050405020304" pitchFamily="18" charset="0"/>
              <a:cs typeface="Times New Roman" panose="02020603050405020304" pitchFamily="18" charset="0"/>
            </a:endParaRPr>
          </a:p>
          <a:p>
            <a:pPr algn="just">
              <a:lnSpc>
                <a:spcPct val="170000"/>
              </a:lnSpc>
            </a:pPr>
            <a:r>
              <a:rPr lang="hi-IN" sz="1600" b="1" dirty="0">
                <a:latin typeface="Times New Roman" panose="02020603050405020304" pitchFamily="18" charset="0"/>
                <a:cs typeface="Times New Roman" panose="02020603050405020304" pitchFamily="18" charset="0"/>
              </a:rPr>
              <a:t>यह बचावकर्ता को पानी के डर को दूर करने में मदद करता है और साथ ही बचाव के दौरान बचावकर्ता के आत्मविश्वास का निर्माण करता है। 
यह बचावकर्ता को आपदा या किसी भी अप्रत्याशित स्थिति के दौरान अपने जीवन के साथ-साथ अन्य लोगों को बचाने में मदद करता है।
यह पूरे शरीर का व्यायाम प्रदान करता है।
शरीर पर तनाव डाले बिना हृदय गति बढ़ाता है। 
 ताकत में सुधार करता है।</a:t>
            </a:r>
            <a:endParaRPr lang="en-US" sz="1600" b="1"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E329C513-75FC-9DC8-4203-88B60400E1BD}"/>
              </a:ext>
            </a:extLst>
          </p:cNvPr>
          <p:cNvSpPr>
            <a:spLocks noGrp="1" noChangeArrowheads="1"/>
          </p:cNvSpPr>
          <p:nvPr>
            <p:ph type="title"/>
          </p:nvPr>
        </p:nvSpPr>
        <p:spPr>
          <a:xfrm>
            <a:off x="1094610" y="19493"/>
            <a:ext cx="7149390" cy="857250"/>
          </a:xfrm>
          <a:solidFill>
            <a:srgbClr val="FFC000"/>
          </a:solidFill>
        </p:spPr>
        <p:txBody>
          <a:bodyPr>
            <a:normAutofit/>
          </a:bodyPr>
          <a:lstStyle/>
          <a:p>
            <a:r>
              <a:rPr lang="hi-IN" altLang="en-US" sz="3200" b="1" dirty="0">
                <a:latin typeface="Times New Roman" panose="02020603050405020304" pitchFamily="18" charset="0"/>
                <a:cs typeface="Times New Roman" panose="02020603050405020304" pitchFamily="18" charset="0"/>
              </a:rPr>
              <a:t>लगातार....</a:t>
            </a:r>
            <a:endParaRPr lang="en-IN" altLang="en-US" sz="3200"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244000" y="0"/>
            <a:ext cx="900000" cy="907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1D2193-8E1A-7FF6-B178-CDAE2BBCC636}"/>
              </a:ext>
            </a:extLst>
          </p:cNvPr>
          <p:cNvSpPr>
            <a:spLocks noGrp="1"/>
          </p:cNvSpPr>
          <p:nvPr>
            <p:ph idx="1"/>
          </p:nvPr>
        </p:nvSpPr>
        <p:spPr>
          <a:xfrm>
            <a:off x="410095" y="1698713"/>
            <a:ext cx="3064625" cy="2370367"/>
          </a:xfrm>
        </p:spPr>
        <p:txBody>
          <a:bodyPr>
            <a:normAutofit/>
          </a:bodyPr>
          <a:lstStyle/>
          <a:p>
            <a:pPr marL="0" indent="0" algn="just">
              <a:buNone/>
            </a:pPr>
            <a:r>
              <a:rPr lang="hi-IN" sz="2000" dirty="0">
                <a:latin typeface="Times New Roman" panose="02020603050405020304" pitchFamily="18" charset="0"/>
                <a:cs typeface="Times New Roman" panose="02020603050405020304" pitchFamily="18" charset="0"/>
              </a:rPr>
              <a:t>चार तैराकी स्ट्रोक हैं-</a:t>
            </a:r>
          </a:p>
          <a:p>
            <a:r>
              <a:rPr lang="hi-IN" sz="2000" dirty="0">
                <a:latin typeface="Times New Roman" panose="02020603050405020304" pitchFamily="18" charset="0"/>
                <a:cs typeface="Times New Roman" panose="02020603050405020304" pitchFamily="18" charset="0"/>
              </a:rPr>
              <a:t>फ्रीस्टाइल
बैक-स्ट्रोक
ब्रेस्टस्ट्रोक
बटरफ़्लाई </a:t>
            </a:r>
            <a:endParaRPr lang="en-US" sz="2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CF1C5E69-8DD0-02B0-8B05-31F839307351}"/>
              </a:ext>
            </a:extLst>
          </p:cNvPr>
          <p:cNvSpPr txBox="1">
            <a:spLocks noChangeArrowheads="1"/>
          </p:cNvSpPr>
          <p:nvPr/>
        </p:nvSpPr>
        <p:spPr>
          <a:xfrm>
            <a:off x="1321593" y="0"/>
            <a:ext cx="6850857"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तैराकी की शैलियाँ</a:t>
            </a:r>
            <a:endParaRPr lang="en-IN" altLang="en-US" sz="7200" b="1" dirty="0">
              <a:latin typeface="Times New Roman" panose="02020603050405020304" pitchFamily="18" charset="0"/>
              <a:cs typeface="Times New Roman" panose="02020603050405020304" pitchFamily="18" charset="0"/>
            </a:endParaRPr>
          </a:p>
        </p:txBody>
      </p:sp>
      <p:pic>
        <p:nvPicPr>
          <p:cNvPr id="5" name="Picture 2" descr="Brief overview of swimming styles in competitive swimming –  speedoleague.org.uk">
            <a:extLst>
              <a:ext uri="{FF2B5EF4-FFF2-40B4-BE49-F238E27FC236}">
                <a16:creationId xmlns:a16="http://schemas.microsoft.com/office/drawing/2014/main" xmlns="" id="{058A5FF6-C666-0F95-340C-AFC21F41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1" y="1591199"/>
            <a:ext cx="4863568" cy="2835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51238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65" y="1278467"/>
            <a:ext cx="5156879" cy="2935393"/>
          </a:xfrm>
        </p:spPr>
        <p:txBody>
          <a:bodyPr>
            <a:noAutofit/>
          </a:bodyPr>
          <a:lstStyle/>
          <a:p>
            <a:pPr marL="0" indent="0" algn="just">
              <a:buNone/>
            </a:pPr>
            <a:r>
              <a:rPr lang="hi-IN" sz="2000" dirty="0">
                <a:latin typeface="Times New Roman" panose="02020603050405020304" pitchFamily="18" charset="0"/>
                <a:cs typeface="Times New Roman" panose="02020603050405020304" pitchFamily="18" charset="0"/>
              </a:rPr>
              <a:t>यह सबसे लोकप्रिय स्ट्रोक है और शुरुआती लोगों के लिए सीखना सबसे आसान है। यह एक साधारण स्पंदन किक और पवनचक्की जैसे हाथों की गति है।</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b="1" dirty="0">
              <a:latin typeface="Times New Roman" panose="02020603050405020304" pitchFamily="18" charset="0"/>
              <a:cs typeface="Times New Roman" panose="02020603050405020304" pitchFamily="18" charset="0"/>
            </a:endParaRPr>
          </a:p>
          <a:p>
            <a:pPr marL="0" indent="0" algn="just">
              <a:buNone/>
            </a:pPr>
            <a:r>
              <a:rPr lang="hi-IN" sz="2000" b="1" dirty="0">
                <a:latin typeface="Times New Roman" panose="02020603050405020304" pitchFamily="18" charset="0"/>
                <a:cs typeface="Times New Roman" panose="02020603050405020304" pitchFamily="18" charset="0"/>
              </a:rPr>
              <a:t>पैरों की किक: </a:t>
            </a:r>
          </a:p>
          <a:p>
            <a:pPr algn="just"/>
            <a:r>
              <a:rPr lang="hi-IN" sz="2000" dirty="0">
                <a:latin typeface="Times New Roman" panose="02020603050405020304" pitchFamily="18" charset="0"/>
                <a:cs typeface="Times New Roman" panose="02020603050405020304" pitchFamily="18" charset="0"/>
              </a:rPr>
              <a:t>पैर बारी-बारी से किक मारते हैं।
घुटनों को हल्का मोड़ें। 
थ्रस्ट के लिए नीचे की किक पर जोर दें।</a:t>
            </a:r>
            <a:endParaRPr lang="en-US" sz="2000" dirty="0"/>
          </a:p>
        </p:txBody>
      </p:sp>
      <p:sp>
        <p:nvSpPr>
          <p:cNvPr id="6" name="Title 1">
            <a:extLst>
              <a:ext uri="{FF2B5EF4-FFF2-40B4-BE49-F238E27FC236}">
                <a16:creationId xmlns:a16="http://schemas.microsoft.com/office/drawing/2014/main" xmlns="" id="{083B6AE9-E1D8-26DC-069D-D849BA2A1B0E}"/>
              </a:ext>
            </a:extLst>
          </p:cNvPr>
          <p:cNvSpPr txBox="1">
            <a:spLocks noChangeArrowheads="1"/>
          </p:cNvSpPr>
          <p:nvPr/>
        </p:nvSpPr>
        <p:spPr>
          <a:xfrm>
            <a:off x="1200150" y="7880"/>
            <a:ext cx="6922294"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फ्रीस्टाइल</a:t>
            </a:r>
            <a:endParaRPr lang="en-IN" altLang="en-US" sz="7200" b="1" dirty="0">
              <a:latin typeface="Times New Roman" panose="02020603050405020304" pitchFamily="18" charset="0"/>
              <a:cs typeface="Times New Roman" panose="02020603050405020304" pitchFamily="18" charset="0"/>
            </a:endParaRPr>
          </a:p>
        </p:txBody>
      </p:sp>
      <p:pic>
        <p:nvPicPr>
          <p:cNvPr id="2050" name="Picture 2" descr="Basic Swimming Strokes and their Benefits | Swimming strokes, Freestyle  swimming, Swimming workout">
            <a:extLst>
              <a:ext uri="{FF2B5EF4-FFF2-40B4-BE49-F238E27FC236}">
                <a16:creationId xmlns:a16="http://schemas.microsoft.com/office/drawing/2014/main" xmlns="" id="{0B44FCB4-5171-A802-2926-9926BC4EE2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4800" y="2423700"/>
            <a:ext cx="3312000" cy="186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16853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27" y="1400778"/>
            <a:ext cx="4621211" cy="2571148"/>
          </a:xfrm>
        </p:spPr>
        <p:txBody>
          <a:bodyPr>
            <a:normAutofit/>
          </a:bodyPr>
          <a:lstStyle/>
          <a:p>
            <a:pPr marL="0" indent="0" algn="just">
              <a:buNone/>
            </a:pPr>
            <a:r>
              <a:rPr lang="hi-IN" sz="2000" b="1" dirty="0">
                <a:latin typeface="Times New Roman" panose="02020603050405020304" pitchFamily="18" charset="0"/>
                <a:cs typeface="Times New Roman" panose="02020603050405020304" pitchFamily="18" charset="0"/>
              </a:rPr>
              <a:t>हाथों की स्ट्रोक: </a:t>
            </a:r>
          </a:p>
          <a:p>
            <a:pPr algn="just"/>
            <a:r>
              <a:rPr lang="hi-IN" sz="2000" dirty="0">
                <a:latin typeface="Times New Roman" panose="02020603050405020304" pitchFamily="18" charset="0"/>
                <a:cs typeface="Times New Roman" panose="02020603050405020304" pitchFamily="18" charset="0"/>
              </a:rPr>
              <a:t>हाथों को बारी-बारी से पवनचक्की जैसे गति में चलाएं ।
प्रत्येक हाथ को समान शक्ति के साथ पानी में खींचें।
हाथों को पानी के नीचे "एस" पैटर्न में खींचें।</a:t>
            </a:r>
          </a:p>
          <a:p>
            <a:pPr algn="just"/>
            <a:r>
              <a:rPr lang="hi-IN" sz="2000" dirty="0">
                <a:latin typeface="Times New Roman" panose="02020603050405020304" pitchFamily="18" charset="0"/>
                <a:cs typeface="Times New Roman" panose="02020603050405020304" pitchFamily="18" charset="0"/>
              </a:rPr>
              <a:t>हाथों को कप की तरह रखें लेकिन रिकवरी के दौरान कलाई और हाथ को आराम से रखें।</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638" y="1505383"/>
            <a:ext cx="2711639" cy="302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90A47721-6395-3841-E008-A2D86209271A}"/>
              </a:ext>
            </a:extLst>
          </p:cNvPr>
          <p:cNvSpPr txBox="1">
            <a:spLocks noGrp="1" noChangeArrowheads="1"/>
          </p:cNvSpPr>
          <p:nvPr>
            <p:ph type="title"/>
          </p:nvPr>
        </p:nvSpPr>
        <p:spPr>
          <a:xfrm>
            <a:off x="1108897" y="0"/>
            <a:ext cx="7034978" cy="79057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anose="02020603050405020304" pitchFamily="18" charset="0"/>
                <a:cs typeface="Times New Roman" panose="02020603050405020304" pitchFamily="18" charset="0"/>
              </a:rPr>
              <a:t>लगातार....</a:t>
            </a:r>
            <a:endParaRPr lang="en-IN" altLang="en-US" sz="3600"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223822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720" y="1320801"/>
            <a:ext cx="5046518" cy="3400242"/>
          </a:xfrm>
        </p:spPr>
        <p:txBody>
          <a:bodyPr>
            <a:normAutofit/>
          </a:bodyPr>
          <a:lstStyle/>
          <a:p>
            <a:pPr marL="0" indent="0" algn="just">
              <a:buNone/>
            </a:pPr>
            <a:r>
              <a:rPr lang="hi-IN" sz="2000" b="1" dirty="0">
                <a:latin typeface="Times New Roman" panose="02020603050405020304" pitchFamily="18" charset="0"/>
                <a:cs typeface="Times New Roman" panose="02020603050405020304" pitchFamily="18" charset="0"/>
              </a:rPr>
              <a:t>साँस लेना: </a:t>
            </a:r>
          </a:p>
          <a:p>
            <a:pPr algn="just"/>
            <a:r>
              <a:rPr lang="hi-IN" sz="2000" dirty="0">
                <a:latin typeface="Times New Roman" panose="02020603050405020304" pitchFamily="18" charset="0"/>
                <a:cs typeface="Times New Roman" panose="02020603050405020304" pitchFamily="18" charset="0"/>
              </a:rPr>
              <a:t>स्ट्रोक शुरू करने के लिए एक हाथ उठाएं। जैसे ही कंधा ऊपर उठता हैं, सांस लेने के लिए सिर को घुमाएं।
जितनी आवश्यक हो उतनी सांस लें और फिर सिर के पानी में लौटने पर नाक और मुंह से सांस छोड़ें।
विपरीत हाथ स्ट्रोक की शुरुआत के साथ समन्वय में दूसरी तरफ सिर को घुमाना दोहराएं।</a:t>
            </a:r>
            <a:endParaRPr lang="en-US"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11249066-2D6F-BF76-405C-717A0008E1F4}"/>
              </a:ext>
            </a:extLst>
          </p:cNvPr>
          <p:cNvSpPr txBox="1">
            <a:spLocks noGrp="1" noChangeArrowheads="1"/>
          </p:cNvSpPr>
          <p:nvPr>
            <p:ph type="title"/>
          </p:nvPr>
        </p:nvSpPr>
        <p:spPr>
          <a:xfrm>
            <a:off x="1101754" y="0"/>
            <a:ext cx="7149390" cy="804862"/>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anose="02020603050405020304" pitchFamily="18" charset="0"/>
                <a:cs typeface="Times New Roman" panose="02020603050405020304" pitchFamily="18" charset="0"/>
              </a:rPr>
              <a:t>लगातार....</a:t>
            </a:r>
            <a:endParaRPr lang="en-IN" altLang="en-US" sz="3600" dirty="0"/>
          </a:p>
        </p:txBody>
      </p:sp>
      <p:pic>
        <p:nvPicPr>
          <p:cNvPr id="4" name="Picture 2">
            <a:extLst>
              <a:ext uri="{FF2B5EF4-FFF2-40B4-BE49-F238E27FC236}">
                <a16:creationId xmlns:a16="http://schemas.microsoft.com/office/drawing/2014/main" xmlns="" id="{2C9D52AB-E645-19E8-7378-31464BB61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685" y="1912043"/>
            <a:ext cx="3420732" cy="1788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95822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10" y="228600"/>
            <a:ext cx="8219750" cy="757825"/>
          </a:xfrm>
        </p:spPr>
        <p:txBody>
          <a:bodyPr>
            <a:normAutofit fontScale="90000"/>
          </a:bodyPr>
          <a:lstStyle/>
          <a:p>
            <a:pPr algn="ctr"/>
            <a:r>
              <a:rPr lang="en-US" sz="2900" b="1" dirty="0">
                <a:solidFill>
                  <a:srgbClr val="FF0000"/>
                </a:solidFill>
              </a:rPr>
              <a:t/>
            </a:r>
            <a:br>
              <a:rPr lang="en-US" sz="2900" b="1" dirty="0">
                <a:solidFill>
                  <a:srgbClr val="FF0000"/>
                </a:solidFill>
              </a:rPr>
            </a:br>
            <a:r>
              <a:rPr lang="en-US" sz="29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177034" y="1408013"/>
            <a:ext cx="4887885" cy="3401054"/>
          </a:xfrm>
        </p:spPr>
        <p:txBody>
          <a:bodyPr>
            <a:normAutofit/>
          </a:bodyPr>
          <a:lstStyle/>
          <a:p>
            <a:pPr marL="0" indent="0" algn="just">
              <a:buNone/>
            </a:pPr>
            <a:r>
              <a:rPr lang="hi-IN" sz="2000" dirty="0">
                <a:latin typeface="Times New Roman" panose="02020603050405020304" pitchFamily="18" charset="0"/>
                <a:cs typeface="Times New Roman" panose="02020603050405020304" pitchFamily="18" charset="0"/>
              </a:rPr>
              <a:t>फ्रीस्टाइल के समान जिसमें आप एक वैकल्पिक पवनचक्की जैसे हाथों की स्ट्रोक और स्पंदन किक का उपयोग करते हैं। </a:t>
            </a:r>
            <a:endParaRPr lang="en-US" sz="2000" dirty="0">
              <a:latin typeface="Times New Roman" panose="02020603050405020304" pitchFamily="18" charset="0"/>
              <a:cs typeface="Times New Roman" panose="02020603050405020304" pitchFamily="18" charset="0"/>
            </a:endParaRPr>
          </a:p>
          <a:p>
            <a:pPr marL="0" indent="0" algn="just">
              <a:buNone/>
            </a:pPr>
            <a:endParaRPr lang="hi-IN" sz="2000" dirty="0">
              <a:latin typeface="Times New Roman" panose="02020603050405020304" pitchFamily="18" charset="0"/>
              <a:cs typeface="Times New Roman" panose="02020603050405020304" pitchFamily="18" charset="0"/>
            </a:endParaRPr>
          </a:p>
          <a:p>
            <a:pPr marL="0" indent="0" algn="just">
              <a:buNone/>
            </a:pPr>
            <a:r>
              <a:rPr lang="hi-IN" sz="2000" b="1" dirty="0">
                <a:latin typeface="Times New Roman" panose="02020603050405020304" pitchFamily="18" charset="0"/>
                <a:cs typeface="Times New Roman" panose="02020603050405020304" pitchFamily="18" charset="0"/>
              </a:rPr>
              <a:t>पैरों की किक: </a:t>
            </a:r>
          </a:p>
          <a:p>
            <a:pPr algn="just"/>
            <a:r>
              <a:rPr lang="hi-IN" sz="2000" dirty="0">
                <a:latin typeface="Times New Roman" panose="02020603050405020304" pitchFamily="18" charset="0"/>
                <a:cs typeface="Times New Roman" panose="02020603050405020304" pitchFamily="18" charset="0"/>
              </a:rPr>
              <a:t>यह एक स्पंदन किक है जहां पैर बारी-बारी से किक करते हैं।
घुटनों को थोड़ा मोड़ें।
पैरों और टखनों को आराम दें (वे लगभग ढीले होने चाहिए)।
थ्रस्ट के लिए ऊपर की किक पर जोर दें।</a:t>
            </a:r>
            <a:endParaRPr lang="en-US" sz="2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1424DB78-E1C0-85DF-DF9D-DD4EC014520A}"/>
              </a:ext>
            </a:extLst>
          </p:cNvPr>
          <p:cNvSpPr txBox="1">
            <a:spLocks noChangeArrowheads="1"/>
          </p:cNvSpPr>
          <p:nvPr/>
        </p:nvSpPr>
        <p:spPr>
          <a:xfrm>
            <a:off x="117764" y="7876"/>
            <a:ext cx="8894618" cy="857250"/>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dirty="0">
                <a:latin typeface="Times New Roman" panose="02020603050405020304" pitchFamily="18" charset="0"/>
                <a:cs typeface="Times New Roman" panose="02020603050405020304" pitchFamily="18" charset="0"/>
              </a:rPr>
              <a:t>बैक स्ट्रोक(पीठ के बल तैरना)</a:t>
            </a:r>
            <a:endParaRPr lang="en-IN" altLang="en-US" sz="3600" b="1" dirty="0">
              <a:latin typeface="Times New Roman" panose="02020603050405020304" pitchFamily="18" charset="0"/>
              <a:cs typeface="Times New Roman" panose="02020603050405020304" pitchFamily="18" charset="0"/>
            </a:endParaRPr>
          </a:p>
        </p:txBody>
      </p:sp>
      <p:pic>
        <p:nvPicPr>
          <p:cNvPr id="5" name="Picture 2" descr="arena - Backstroke">
            <a:extLst>
              <a:ext uri="{FF2B5EF4-FFF2-40B4-BE49-F238E27FC236}">
                <a16:creationId xmlns:a16="http://schemas.microsoft.com/office/drawing/2014/main" xmlns="" id="{657A5854-F7C7-4DE2-2E2D-5D55C91F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382" y="1653699"/>
            <a:ext cx="3960000" cy="2845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atsApp Image 2025-07-26 at 15.59.37_2908246e.jpg"/>
          <p:cNvPicPr>
            <a:picLocks noChangeAspect="1"/>
          </p:cNvPicPr>
          <p:nvPr/>
        </p:nvPicPr>
        <p:blipFill>
          <a:blip r:embed="rId3"/>
          <a:srcRect/>
          <a:stretch>
            <a:fillRect/>
          </a:stretch>
        </p:blipFill>
        <p:spPr>
          <a:xfrm>
            <a:off x="0" y="0"/>
            <a:ext cx="1094610" cy="86100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244000" y="0"/>
            <a:ext cx="900000" cy="907726"/>
          </a:xfrm>
          <a:prstGeom prst="rect">
            <a:avLst/>
          </a:prstGeom>
        </p:spPr>
      </p:pic>
    </p:spTree>
    <p:extLst>
      <p:ext uri="{BB962C8B-B14F-4D97-AF65-F5344CB8AC3E}">
        <p14:creationId xmlns:p14="http://schemas.microsoft.com/office/powerpoint/2010/main" val="3108694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1423</TotalTime>
  <Words>693</Words>
  <Application>Microsoft Office PowerPoint</Application>
  <PresentationFormat>On-screen Show (16:9)</PresentationFormat>
  <Paragraphs>111</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Unicode MS</vt:lpstr>
      <vt:lpstr>Arial</vt:lpstr>
      <vt:lpstr>Calibri</vt:lpstr>
      <vt:lpstr>Mangal</vt:lpstr>
      <vt:lpstr>Tahoma</vt:lpstr>
      <vt:lpstr>Times New Roman</vt:lpstr>
      <vt:lpstr>Office Theme</vt:lpstr>
      <vt:lpstr>PowerPoint Presentation</vt:lpstr>
      <vt:lpstr>उद्देश्य</vt:lpstr>
      <vt:lpstr>परिचय</vt:lpstr>
      <vt:lpstr>लगातार....</vt:lpstr>
      <vt:lpstr>PowerPoint Presentation</vt:lpstr>
      <vt:lpstr>PowerPoint Presentation</vt:lpstr>
      <vt:lpstr>लगातार....</vt:lpstr>
      <vt:lpstr>लगातार....</vt:lpstr>
      <vt:lpstr>   </vt:lpstr>
      <vt:lpstr>लगातार....</vt:lpstr>
      <vt:lpstr>लगातार....</vt:lpstr>
      <vt:lpstr>  </vt:lpstr>
      <vt:lpstr>लगातार....</vt:lpstr>
      <vt:lpstr> </vt:lpstr>
      <vt:lpstr>PowerPoint Presentation</vt:lpstr>
      <vt:lpstr>हाथों का उपयोग किए बिना बैक स्ट्रोक</vt:lpstr>
      <vt:lpstr>लगातार....</vt:lpstr>
      <vt:lpstr>लगातार....</vt:lpstr>
      <vt:lpstr>एक हाथ के उपयोग के साथ साइड स्ट्रोक</vt:lpstr>
      <vt:lpstr>लगातार....</vt:lpstr>
      <vt:lpstr>PowerPoint Presentation</vt:lpstr>
      <vt:lpstr>पानी के नीचे/भीतर तैराकी</vt:lpstr>
      <vt:lpstr>लगातार....</vt:lpstr>
      <vt:lpstr>रात्रि तैराकी</vt:lpstr>
      <vt:lpstr>समीक्षा</vt:lpstr>
      <vt:lpstr>PowerPoint Presentation</vt:lpstr>
      <vt:lpstr>मूल्यांकन</vt:lpstr>
      <vt:lpstr>धन्यवाद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ON FWR</dc:title>
  <dc:creator>04bn NDRF Arakkonam</dc:creator>
  <cp:lastModifiedBy>Administrator</cp:lastModifiedBy>
  <cp:revision>195</cp:revision>
  <dcterms:created xsi:type="dcterms:W3CDTF">2025-03-09T04:24:30Z</dcterms:created>
  <dcterms:modified xsi:type="dcterms:W3CDTF">2025-12-15T04:54:15Z</dcterms:modified>
</cp:coreProperties>
</file>