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7" r:id="rId3"/>
    <p:sldId id="6251" r:id="rId4"/>
    <p:sldId id="6253" r:id="rId5"/>
    <p:sldId id="258" r:id="rId6"/>
    <p:sldId id="6252" r:id="rId7"/>
    <p:sldId id="6257" r:id="rId8"/>
    <p:sldId id="6273" r:id="rId9"/>
    <p:sldId id="6274" r:id="rId10"/>
    <p:sldId id="6259" r:id="rId11"/>
    <p:sldId id="6258" r:id="rId12"/>
    <p:sldId id="6275" r:id="rId13"/>
    <p:sldId id="6276" r:id="rId14"/>
    <p:sldId id="6277" r:id="rId15"/>
    <p:sldId id="6279" r:id="rId16"/>
    <p:sldId id="6281" r:id="rId17"/>
    <p:sldId id="6282" r:id="rId18"/>
    <p:sldId id="6280" r:id="rId19"/>
    <p:sldId id="6283" r:id="rId20"/>
    <p:sldId id="6284" r:id="rId21"/>
    <p:sldId id="6285" r:id="rId22"/>
    <p:sldId id="6286" r:id="rId23"/>
    <p:sldId id="6287" r:id="rId24"/>
    <p:sldId id="6278" r:id="rId25"/>
    <p:sldId id="6288" r:id="rId26"/>
    <p:sldId id="274"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64"/>
    <a:srgbClr val="FFD012"/>
    <a:srgbClr val="E46C0A"/>
    <a:srgbClr val="FFD217"/>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4615" autoAdjust="0"/>
  </p:normalViewPr>
  <p:slideViewPr>
    <p:cSldViewPr snapToGrid="0">
      <p:cViewPr varScale="1">
        <p:scale>
          <a:sx n="34" d="100"/>
          <a:sy n="34" d="100"/>
        </p:scale>
        <p:origin x="1291" y="86"/>
      </p:cViewPr>
      <p:guideLst>
        <p:guide orient="horz" pos="4320"/>
        <p:guide pos="7680"/>
      </p:guideLst>
    </p:cSldViewPr>
  </p:slideViewPr>
  <p:notesTextViewPr>
    <p:cViewPr>
      <p:scale>
        <a:sx n="1" d="1"/>
        <a:sy n="1" d="1"/>
      </p:scale>
      <p:origin x="0" y="0"/>
    </p:cViewPr>
  </p:notesTextViewPr>
  <p:notesViewPr>
    <p:cSldViewPr snapToGrid="0">
      <p:cViewPr varScale="1">
        <p:scale>
          <a:sx n="52" d="100"/>
          <a:sy n="52"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058A4-4076-8EB2-B5C4-9B85F734CD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B16DAC7-6A29-CDA0-3CF1-EC8B55C655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4D0E7-88C1-43F7-8910-B913A2C77933}" type="datetimeFigureOut">
              <a:rPr lang="en-IN" smtClean="0"/>
              <a:t>20-12-2025</a:t>
            </a:fld>
            <a:endParaRPr lang="en-IN"/>
          </a:p>
        </p:txBody>
      </p:sp>
      <p:sp>
        <p:nvSpPr>
          <p:cNvPr id="4" name="Footer Placeholder 3">
            <a:extLst>
              <a:ext uri="{FF2B5EF4-FFF2-40B4-BE49-F238E27FC236}">
                <a16:creationId xmlns:a16="http://schemas.microsoft.com/office/drawing/2014/main" id="{9E742550-1A2F-8FAF-6F50-5BE5464FA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E6DB983-8000-66AA-2385-63C02DB76F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F2C96B-D4F0-4702-8527-4F49B3D230C3}" type="slidenum">
              <a:rPr lang="en-IN" smtClean="0"/>
              <a:t>‹#›</a:t>
            </a:fld>
            <a:endParaRPr lang="en-IN"/>
          </a:p>
        </p:txBody>
      </p:sp>
    </p:spTree>
    <p:extLst>
      <p:ext uri="{BB962C8B-B14F-4D97-AF65-F5344CB8AC3E}">
        <p14:creationId xmlns:p14="http://schemas.microsoft.com/office/powerpoint/2010/main" val="49452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0C956-3CD2-F51C-2320-6E076579F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DD6F0-9BC6-79A7-6422-CD3C7176F6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EB0C27A-28DE-93D4-6FE7-6AC30247F7FE}"/>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5146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024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4F4C8-050C-75DA-B445-4FD778CBF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FE1EF-CB1A-CE1B-F0B4-CB8501143D8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98EA96D-0315-FAC0-6C7B-E742841CDCD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584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11300-04DD-26AF-7856-09C7E1775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44343-7407-4F16-696F-DFBE6DB6449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E3D45BF-845E-4649-E216-C9B24428D8B6}"/>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9408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3DD52-FD50-7430-4B2E-59EFA9667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1681C-C913-5BF4-4000-AA13903EA6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0DDB854-A26A-D568-DB8A-B401C434ED3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016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01">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62E66F12-F3D9-B554-8F66-298E7A36A067}"/>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Rectangle">
            <a:extLst>
              <a:ext uri="{FF2B5EF4-FFF2-40B4-BE49-F238E27FC236}">
                <a16:creationId xmlns:a16="http://schemas.microsoft.com/office/drawing/2014/main" id="{0EA50BDC-4B45-276D-BB3C-C92BBFC00FE2}"/>
              </a:ext>
            </a:extLst>
          </p:cNvPr>
          <p:cNvSpPr/>
          <p:nvPr userDrawn="1"/>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7" name="Body Level One…">
            <a:extLst>
              <a:ext uri="{FF2B5EF4-FFF2-40B4-BE49-F238E27FC236}">
                <a16:creationId xmlns:a16="http://schemas.microsoft.com/office/drawing/2014/main" id="{13856AD4-DC3A-50D9-066C-B95EA87732EC}"/>
              </a:ext>
            </a:extLst>
          </p:cNvPr>
          <p:cNvSpPr txBox="1">
            <a:spLocks noGrp="1"/>
          </p:cNvSpPr>
          <p:nvPr>
            <p:ph type="body" sz="quarter" idx="1"/>
          </p:nvPr>
        </p:nvSpPr>
        <p:spPr>
          <a:xfrm>
            <a:off x="8674134" y="3999823"/>
            <a:ext cx="15533096"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3" name="Picture 2">
            <a:extLst>
              <a:ext uri="{FF2B5EF4-FFF2-40B4-BE49-F238E27FC236}">
                <a16:creationId xmlns:a16="http://schemas.microsoft.com/office/drawing/2014/main" id="{B7958CC0-359B-DD49-A32B-4901FE259D64}"/>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9075012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3" name="Line">
            <a:extLst>
              <a:ext uri="{FF2B5EF4-FFF2-40B4-BE49-F238E27FC236}">
                <a16:creationId xmlns:a16="http://schemas.microsoft.com/office/drawing/2014/main" id="{6969E7FD-2EE6-2881-142F-C75BDAB4DF2C}"/>
              </a:ext>
            </a:extLst>
          </p:cNvPr>
          <p:cNvSpPr/>
          <p:nvPr userDrawn="1"/>
        </p:nvSpPr>
        <p:spPr>
          <a:xfrm flipV="1">
            <a:off x="7559040" y="4886325"/>
            <a:ext cx="15645252" cy="41523"/>
          </a:xfrm>
          <a:prstGeom prst="line">
            <a:avLst/>
          </a:prstGeom>
          <a:ln w="25400">
            <a:solidFill>
              <a:srgbClr val="881920"/>
            </a:solidFill>
          </a:ln>
        </p:spPr>
        <p:txBody>
          <a:bodyPr lIns="78283" tIns="78283" rIns="78283" bIns="78283"/>
          <a:lstStyle/>
          <a:p>
            <a:endParaRPr/>
          </a:p>
        </p:txBody>
      </p:sp>
      <p:sp>
        <p:nvSpPr>
          <p:cNvPr id="5" name="Body Level One…">
            <a:extLst>
              <a:ext uri="{FF2B5EF4-FFF2-40B4-BE49-F238E27FC236}">
                <a16:creationId xmlns:a16="http://schemas.microsoft.com/office/drawing/2014/main" id="{5088FB8F-5BCA-1985-B65F-37A8D6F590BC}"/>
              </a:ext>
            </a:extLst>
          </p:cNvPr>
          <p:cNvSpPr txBox="1">
            <a:spLocks noGrp="1"/>
          </p:cNvSpPr>
          <p:nvPr>
            <p:ph type="body" sz="quarter" idx="10" hasCustomPrompt="1"/>
          </p:nvPr>
        </p:nvSpPr>
        <p:spPr>
          <a:xfrm>
            <a:off x="882769" y="2812493"/>
            <a:ext cx="6375281"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Body Level One…">
            <a:extLst>
              <a:ext uri="{FF2B5EF4-FFF2-40B4-BE49-F238E27FC236}">
                <a16:creationId xmlns:a16="http://schemas.microsoft.com/office/drawing/2014/main" id="{973F9109-9635-47BE-305E-F61FF67A214E}"/>
              </a:ext>
            </a:extLst>
          </p:cNvPr>
          <p:cNvSpPr txBox="1">
            <a:spLocks noGrp="1"/>
          </p:cNvSpPr>
          <p:nvPr>
            <p:ph type="body" sz="quarter" idx="1"/>
          </p:nvPr>
        </p:nvSpPr>
        <p:spPr>
          <a:xfrm>
            <a:off x="7559040" y="5106111"/>
            <a:ext cx="15645252" cy="6528726"/>
          </a:xfrm>
          <a:prstGeom prst="rect">
            <a:avLst/>
          </a:prstGeom>
          <a:no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5505444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7" name="Body Level One…">
            <a:extLst>
              <a:ext uri="{FF2B5EF4-FFF2-40B4-BE49-F238E27FC236}">
                <a16:creationId xmlns:a16="http://schemas.microsoft.com/office/drawing/2014/main" id="{1477131D-1E6F-D8FA-6B03-687EE6C31BA4}"/>
              </a:ext>
            </a:extLst>
          </p:cNvPr>
          <p:cNvSpPr txBox="1">
            <a:spLocks noGrp="1"/>
          </p:cNvSpPr>
          <p:nvPr>
            <p:ph type="body" sz="quarter" idx="1"/>
          </p:nvPr>
        </p:nvSpPr>
        <p:spPr>
          <a:xfrm>
            <a:off x="7559040" y="4963236"/>
            <a:ext cx="15645252"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Body Level One…">
            <a:extLst>
              <a:ext uri="{FF2B5EF4-FFF2-40B4-BE49-F238E27FC236}">
                <a16:creationId xmlns:a16="http://schemas.microsoft.com/office/drawing/2014/main" id="{99C15F8C-AC5A-BBB9-9D32-63F0E23B20E9}"/>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Tree>
    <p:extLst>
      <p:ext uri="{BB962C8B-B14F-4D97-AF65-F5344CB8AC3E}">
        <p14:creationId xmlns:p14="http://schemas.microsoft.com/office/powerpoint/2010/main" val="22512793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able with Caption">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Red Section Header">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573815"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CBRN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9" name="Picture 8">
            <a:extLst>
              <a:ext uri="{FF2B5EF4-FFF2-40B4-BE49-F238E27FC236}">
                <a16:creationId xmlns:a16="http://schemas.microsoft.com/office/drawing/2014/main" id="{52F0AADA-859D-78CF-9D35-252F008CC64E}"/>
              </a:ext>
            </a:extLst>
          </p:cNvPr>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10" name="Picture 9">
            <a:extLst>
              <a:ext uri="{FF2B5EF4-FFF2-40B4-BE49-F238E27FC236}">
                <a16:creationId xmlns:a16="http://schemas.microsoft.com/office/drawing/2014/main" id="{10532392-C092-E8C8-A7B3-5E60F6BFED10}"/>
              </a:ext>
            </a:extLst>
          </p:cNvPr>
          <p:cNvPicPr>
            <a:picLocks/>
          </p:cNvPicPr>
          <p:nvPr userDrawn="1"/>
        </p:nvPicPr>
        <p:blipFill>
          <a:blip r:embed="rId10"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2" r:id="rId5"/>
    <p:sldLayoutId id="2147483653" r:id="rId6"/>
    <p:sldLayoutId id="2147483654" r:id="rId7"/>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l="104" r="104"/>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2189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en-US" sz="6600"/>
              <a:t>L-</a:t>
            </a:r>
            <a:r>
              <a:rPr lang="kok-IN" sz="6600"/>
              <a:t>06</a:t>
            </a:r>
            <a:r>
              <a:rPr lang="kok-IN" sz="6600" dirty="0"/>
              <a:t>
कार्मिक निगरानी की अवधारणा</a:t>
            </a:r>
            <a:endParaRPr lang="en-US" sz="6000" dirty="0"/>
          </a:p>
        </p:txBody>
      </p:sp>
      <p:sp>
        <p:nvSpPr>
          <p:cNvPr id="85" name="Shape"/>
          <p:cNvSpPr/>
          <p:nvPr/>
        </p:nvSpPr>
        <p:spPr>
          <a:xfrm flipH="1">
            <a:off x="-56720" y="-58503"/>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6 - 1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sp>
        <p:nvSpPr>
          <p:cNvPr id="4" name="Rectangle: Rounded Corners 3">
            <a:extLst>
              <a:ext uri="{FF2B5EF4-FFF2-40B4-BE49-F238E27FC236}">
                <a16:creationId xmlns:a16="http://schemas.microsoft.com/office/drawing/2014/main" id="{2E9EC43E-C7B1-EF48-5F3B-E2AF3723BE8A}"/>
              </a:ext>
            </a:extLst>
          </p:cNvPr>
          <p:cNvSpPr/>
          <p:nvPr/>
        </p:nvSpPr>
        <p:spPr>
          <a:xfrm>
            <a:off x="4831338" y="631924"/>
            <a:ext cx="16234425" cy="119647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kok-IN" sz="6000" dirty="0">
                <a:solidFill>
                  <a:srgbClr val="C00000"/>
                </a:solidFill>
                <a:latin typeface="Arial Black" panose="020B0A04020102020204" pitchFamily="34" charset="0"/>
              </a:rPr>
              <a:t>सीबीआरएन मॉड्यूल: रेडियोलॉजिकल-न्यूक्लियर</a:t>
            </a:r>
            <a:endParaRPr kumimoji="0" lang="en-IN" sz="60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CBRN</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cstate="print">
            <a:biLevel thresh="50000"/>
            <a:alphaModFix amt="50000"/>
            <a:extLst>
              <a:ext uri="{28A0092B-C50C-407E-A947-70E740481C1C}">
                <a14:useLocalDpi xmlns:a14="http://schemas.microsoft.com/office/drawing/2010/main" val="0"/>
              </a:ext>
            </a:extLst>
          </a:blip>
          <a:srcRect/>
          <a:stretch/>
        </p:blipFill>
        <p:spPr>
          <a:xfrm>
            <a:off x="19078306" y="7580533"/>
            <a:ext cx="4826721" cy="4554568"/>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5810" y="80376"/>
            <a:ext cx="3181050" cy="2219517"/>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21986270" y="61680"/>
            <a:ext cx="2160000" cy="2376000"/>
          </a:xfrm>
          <a:prstGeom prst="rect">
            <a:avLst/>
          </a:prstGeom>
        </p:spPr>
      </p:pic>
      <p:sp>
        <p:nvSpPr>
          <p:cNvPr id="17" name="TextBox 4">
            <a:extLst>
              <a:ext uri="{FF2B5EF4-FFF2-40B4-BE49-F238E27FC236}">
                <a16:creationId xmlns:a16="http://schemas.microsoft.com/office/drawing/2014/main" id="{2901545E-EB3E-4998-A110-F2C2863C2FF8}"/>
              </a:ext>
            </a:extLst>
          </p:cNvPr>
          <p:cNvSpPr txBox="1"/>
          <p:nvPr/>
        </p:nvSpPr>
        <p:spPr>
          <a:xfrm>
            <a:off x="10298357" y="12560025"/>
            <a:ext cx="11875843" cy="769441"/>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r>
              <a:rPr lang="en-US" sz="4400" b="1" dirty="0"/>
              <a:t>VETTED BY – </a:t>
            </a:r>
            <a:r>
              <a:rPr lang="hi-IN" sz="4400" b="1" dirty="0"/>
              <a:t>निरीक्षक/जीडी  बसंत तिर्की</a:t>
            </a:r>
            <a:endParaRPr lang="en-US" sz="4400"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66A6C-CE91-DEC7-F2A6-92475FEF76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17F8EDB-DD44-FDDB-C0D4-6D34194FF758}"/>
              </a:ext>
            </a:extLst>
          </p:cNvPr>
          <p:cNvSpPr>
            <a:spLocks noGrp="1"/>
          </p:cNvSpPr>
          <p:nvPr>
            <p:ph type="body" sz="quarter" idx="10"/>
          </p:nvPr>
        </p:nvSpPr>
        <p:spPr>
          <a:xfrm>
            <a:off x="6265334" y="1085293"/>
            <a:ext cx="14427200" cy="2388157"/>
          </a:xfrm>
        </p:spPr>
        <p:txBody>
          <a:bodyPr/>
          <a:lstStyle/>
          <a:p>
            <a:pPr algn="ctr"/>
            <a:r>
              <a:rPr lang="kok-IN" sz="7200" dirty="0"/>
              <a:t>डायरेक्ट रीडिंग डोसीमीटर (</a:t>
            </a:r>
            <a:r>
              <a:rPr lang="en-IN" sz="7200" dirty="0"/>
              <a:t>DRD)</a:t>
            </a:r>
          </a:p>
        </p:txBody>
      </p:sp>
      <p:sp>
        <p:nvSpPr>
          <p:cNvPr id="3" name="Text Placeholder 2">
            <a:extLst>
              <a:ext uri="{FF2B5EF4-FFF2-40B4-BE49-F238E27FC236}">
                <a16:creationId xmlns:a16="http://schemas.microsoft.com/office/drawing/2014/main" id="{F76471C0-C24E-2DD6-7C6C-70C2038FF6A3}"/>
              </a:ext>
            </a:extLst>
          </p:cNvPr>
          <p:cNvSpPr>
            <a:spLocks noGrp="1"/>
          </p:cNvSpPr>
          <p:nvPr>
            <p:ph type="body" sz="quarter" idx="1"/>
          </p:nvPr>
        </p:nvSpPr>
        <p:spPr>
          <a:xfrm>
            <a:off x="880533" y="5106110"/>
            <a:ext cx="22323759" cy="7836167"/>
          </a:xfrm>
        </p:spPr>
        <p:txBody>
          <a:bodyPr/>
          <a:lstStyle/>
          <a:p>
            <a:pPr marL="1143000" indent="-1143000" algn="just">
              <a:buFont typeface="+mj-lt"/>
              <a:buAutoNum type="arabicParenR"/>
            </a:pPr>
            <a:r>
              <a:rPr lang="kok-IN" sz="4800" dirty="0"/>
              <a:t>डायरेक्ट रीडिंग डोसीमीटर (जिसे डीआरडी या पॉकेट डोसीमीटर या डोसीमीटर भी कहा जाता है) एक ऐसा उपकरण है जिस पर एक्सपोजर रिकॉर्ड किया जाता है और इसे सीधे पढ़ा जा सकता है।
यह सोने की पत्ती इलेक्ट्रोस्कोप सिद्धांत पर काम करता है। इसमें एक आयन कक्ष, एक निश्चित इलेक्ट्रोड और एक गतिशील इलेक्ट्रोड होता है
जब यह पूरी तरह से चार्ज हो जाता है, तो यह शून्य (0) पढ़ता है
डोसीमीटर 500 मिली रोएंटजेन (एमआर) तक की खुराक पढ़ने के लिए उपलब्ध है।</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55922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CC6F-12D5-C20A-3975-837E30051E5A}"/>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3C2E685A-8A98-83AB-9595-D55CDB05230E}"/>
              </a:ext>
            </a:extLst>
          </p:cNvPr>
          <p:cNvSpPr>
            <a:spLocks noGrp="1"/>
          </p:cNvSpPr>
          <p:nvPr>
            <p:ph type="body" sz="quarter" idx="10"/>
          </p:nvPr>
        </p:nvSpPr>
        <p:spPr>
          <a:xfrm>
            <a:off x="6025663" y="425896"/>
            <a:ext cx="13041269" cy="2388157"/>
          </a:xfrm>
        </p:spPr>
        <p:txBody>
          <a:bodyPr/>
          <a:lstStyle/>
          <a:p>
            <a:pPr algn="ctr"/>
            <a:r>
              <a:rPr lang="kok-IN" dirty="0"/>
              <a:t>डायरेक्ट रीडिंग डोसीमीटर (</a:t>
            </a:r>
            <a:r>
              <a:rPr lang="en-IN" dirty="0"/>
              <a:t>DRD)</a:t>
            </a:r>
          </a:p>
        </p:txBody>
      </p:sp>
      <p:sp>
        <p:nvSpPr>
          <p:cNvPr id="2" name="TextBox 1">
            <a:extLst>
              <a:ext uri="{FF2B5EF4-FFF2-40B4-BE49-F238E27FC236}">
                <a16:creationId xmlns:a16="http://schemas.microsoft.com/office/drawing/2014/main" id="{60D6C576-B4D1-E451-B8E8-22672A238530}"/>
              </a:ext>
            </a:extLst>
          </p:cNvPr>
          <p:cNvSpPr txBox="1"/>
          <p:nvPr/>
        </p:nvSpPr>
        <p:spPr>
          <a:xfrm>
            <a:off x="17212125" y="12509907"/>
            <a:ext cx="514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Cont</a:t>
            </a:r>
            <a:r>
              <a:rPr kumimoji="0" lang="en-US" sz="48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3" name="object 3">
            <a:extLst>
              <a:ext uri="{FF2B5EF4-FFF2-40B4-BE49-F238E27FC236}">
                <a16:creationId xmlns:a16="http://schemas.microsoft.com/office/drawing/2014/main" id="{0E6F2E1D-66A5-A254-69EB-A20F1B345713}"/>
              </a:ext>
            </a:extLst>
          </p:cNvPr>
          <p:cNvSpPr/>
          <p:nvPr/>
        </p:nvSpPr>
        <p:spPr>
          <a:xfrm>
            <a:off x="4623075" y="2812493"/>
            <a:ext cx="7923222" cy="7702862"/>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0F8D2B96-F122-9252-25C9-F476AECEDBFF}"/>
              </a:ext>
            </a:extLst>
          </p:cNvPr>
          <p:cNvSpPr/>
          <p:nvPr/>
        </p:nvSpPr>
        <p:spPr>
          <a:xfrm>
            <a:off x="13466602" y="2812493"/>
            <a:ext cx="7491046" cy="7703107"/>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348343E8-BED4-6F6F-831C-1B610688FE23}"/>
              </a:ext>
            </a:extLst>
          </p:cNvPr>
          <p:cNvSpPr txBox="1"/>
          <p:nvPr/>
        </p:nvSpPr>
        <p:spPr>
          <a:xfrm>
            <a:off x="6355698" y="10756899"/>
            <a:ext cx="2911606" cy="775212"/>
          </a:xfrm>
          <a:prstGeom prst="rect">
            <a:avLst/>
          </a:prstGeom>
          <a:solidFill>
            <a:srgbClr val="F7CF9E"/>
          </a:solidFill>
        </p:spPr>
        <p:txBody>
          <a:bodyPr vert="horz" wrap="square" lIns="0" tIns="36195" rIns="0" bIns="0" rtlCol="0">
            <a:spAutoFit/>
          </a:bodyPr>
          <a:lstStyle/>
          <a:p>
            <a:pPr marL="622935">
              <a:spcBef>
                <a:spcPts val="285"/>
              </a:spcBef>
            </a:pPr>
            <a:r>
              <a:rPr lang="kok-IN" sz="4800" b="1" spc="-10" dirty="0">
                <a:solidFill>
                  <a:srgbClr val="001F5F"/>
                </a:solidFill>
                <a:latin typeface="Open Sans" panose="020B0606030504020204" pitchFamily="34" charset="0"/>
                <a:ea typeface="Open Sans" panose="020B0606030504020204" pitchFamily="34" charset="0"/>
                <a:cs typeface="Open Sans" panose="020B0606030504020204" pitchFamily="34" charset="0"/>
              </a:rPr>
              <a:t>डीआरडी</a:t>
            </a:r>
            <a:endParaRPr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6">
            <a:extLst>
              <a:ext uri="{FF2B5EF4-FFF2-40B4-BE49-F238E27FC236}">
                <a16:creationId xmlns:a16="http://schemas.microsoft.com/office/drawing/2014/main" id="{82BE6EE0-922F-AD61-932D-CFA3AD35E372}"/>
              </a:ext>
            </a:extLst>
          </p:cNvPr>
          <p:cNvSpPr txBox="1"/>
          <p:nvPr/>
        </p:nvSpPr>
        <p:spPr>
          <a:xfrm>
            <a:off x="14699523" y="10756899"/>
            <a:ext cx="4367409" cy="775212"/>
          </a:xfrm>
          <a:prstGeom prst="rect">
            <a:avLst/>
          </a:prstGeom>
          <a:solidFill>
            <a:srgbClr val="F7CF9E"/>
          </a:solidFill>
        </p:spPr>
        <p:txBody>
          <a:bodyPr vert="horz" wrap="square" lIns="0" tIns="36195" rIns="0" bIns="0" rtlCol="0">
            <a:spAutoFit/>
          </a:bodyPr>
          <a:lstStyle/>
          <a:p>
            <a:pPr marL="92075">
              <a:spcBef>
                <a:spcPts val="285"/>
              </a:spcBef>
            </a:pPr>
            <a:r>
              <a:rPr lang="kok-IN" sz="4800" b="1" spc="-5" dirty="0">
                <a:solidFill>
                  <a:srgbClr val="001F5F"/>
                </a:solidFill>
                <a:latin typeface="Open Sans" panose="020B0606030504020204" pitchFamily="34" charset="0"/>
                <a:ea typeface="Open Sans" panose="020B0606030504020204" pitchFamily="34" charset="0"/>
                <a:cs typeface="Open Sans" panose="020B0606030504020204" pitchFamily="34" charset="0"/>
              </a:rPr>
              <a:t>डीआरडी चार्जर</a:t>
            </a:r>
            <a:endParaRPr sz="4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90725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53893-5493-2CCA-1619-C32FDBE55EBB}"/>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C404AAA6-5031-CCE7-76F4-0F65903695BD}"/>
              </a:ext>
            </a:extLst>
          </p:cNvPr>
          <p:cNvSpPr>
            <a:spLocks noGrp="1"/>
          </p:cNvSpPr>
          <p:nvPr>
            <p:ph type="body" sz="quarter" idx="10"/>
          </p:nvPr>
        </p:nvSpPr>
        <p:spPr>
          <a:xfrm>
            <a:off x="6025663" y="914401"/>
            <a:ext cx="14768470" cy="2388157"/>
          </a:xfrm>
        </p:spPr>
        <p:txBody>
          <a:bodyPr/>
          <a:lstStyle/>
          <a:p>
            <a:pPr algn="ctr"/>
            <a:r>
              <a:rPr lang="kok-IN" dirty="0"/>
              <a:t>डायरेक्ट रीडिंग डोसीमीटर (</a:t>
            </a:r>
            <a:r>
              <a:rPr lang="en-IN" dirty="0"/>
              <a:t>DRD)</a:t>
            </a:r>
          </a:p>
        </p:txBody>
      </p:sp>
      <p:sp>
        <p:nvSpPr>
          <p:cNvPr id="2" name="TextBox 1">
            <a:extLst>
              <a:ext uri="{FF2B5EF4-FFF2-40B4-BE49-F238E27FC236}">
                <a16:creationId xmlns:a16="http://schemas.microsoft.com/office/drawing/2014/main" id="{96B046B7-4131-95CA-8718-83A1F9FC0108}"/>
              </a:ext>
            </a:extLst>
          </p:cNvPr>
          <p:cNvSpPr txBox="1"/>
          <p:nvPr/>
        </p:nvSpPr>
        <p:spPr>
          <a:xfrm>
            <a:off x="16427569" y="12716932"/>
            <a:ext cx="514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Cont</a:t>
            </a:r>
            <a:r>
              <a:rPr kumimoji="0" lang="en-US" sz="48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pic>
        <p:nvPicPr>
          <p:cNvPr id="4" name="Picture 3">
            <a:extLst>
              <a:ext uri="{FF2B5EF4-FFF2-40B4-BE49-F238E27FC236}">
                <a16:creationId xmlns:a16="http://schemas.microsoft.com/office/drawing/2014/main" id="{C1EC3803-0036-8918-2EB1-6EBC876CE6BE}"/>
              </a:ext>
            </a:extLst>
          </p:cNvPr>
          <p:cNvPicPr>
            <a:picLocks noChangeAspect="1"/>
          </p:cNvPicPr>
          <p:nvPr/>
        </p:nvPicPr>
        <p:blipFill rotWithShape="1">
          <a:blip r:embed="rId2"/>
          <a:srcRect l="23941" t="27018" r="29342" b="22105"/>
          <a:stretch>
            <a:fillRect/>
          </a:stretch>
        </p:blipFill>
        <p:spPr>
          <a:xfrm>
            <a:off x="1151467" y="1758462"/>
            <a:ext cx="20761430" cy="11043137"/>
          </a:xfrm>
          <a:prstGeom prst="rect">
            <a:avLst/>
          </a:prstGeom>
        </p:spPr>
      </p:pic>
    </p:spTree>
    <p:extLst>
      <p:ext uri="{BB962C8B-B14F-4D97-AF65-F5344CB8AC3E}">
        <p14:creationId xmlns:p14="http://schemas.microsoft.com/office/powerpoint/2010/main" val="15242012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1AF58-54D1-FCC5-5A4F-59065B3317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6E7446-CA9D-84DA-03A4-3228F29E7E61}"/>
              </a:ext>
            </a:extLst>
          </p:cNvPr>
          <p:cNvSpPr>
            <a:spLocks noGrp="1"/>
          </p:cNvSpPr>
          <p:nvPr>
            <p:ph type="body" sz="quarter" idx="10"/>
          </p:nvPr>
        </p:nvSpPr>
        <p:spPr>
          <a:xfrm>
            <a:off x="5960533" y="1423959"/>
            <a:ext cx="12462934" cy="2388157"/>
          </a:xfrm>
        </p:spPr>
        <p:txBody>
          <a:bodyPr/>
          <a:lstStyle/>
          <a:p>
            <a:pPr algn="ctr"/>
            <a:r>
              <a:rPr lang="kok-IN" sz="7200" dirty="0"/>
              <a:t>इलेक्ट्रॉनिक डोसीमीटर</a:t>
            </a:r>
            <a:endParaRPr lang="en-IN" sz="7200" dirty="0"/>
          </a:p>
        </p:txBody>
      </p:sp>
      <p:sp>
        <p:nvSpPr>
          <p:cNvPr id="3" name="Text Placeholder 2">
            <a:extLst>
              <a:ext uri="{FF2B5EF4-FFF2-40B4-BE49-F238E27FC236}">
                <a16:creationId xmlns:a16="http://schemas.microsoft.com/office/drawing/2014/main" id="{089308A8-4E8F-9EB3-4B9B-06F126693A6A}"/>
              </a:ext>
            </a:extLst>
          </p:cNvPr>
          <p:cNvSpPr>
            <a:spLocks noGrp="1"/>
          </p:cNvSpPr>
          <p:nvPr>
            <p:ph type="body" sz="quarter" idx="1"/>
          </p:nvPr>
        </p:nvSpPr>
        <p:spPr>
          <a:xfrm>
            <a:off x="1354667" y="5106110"/>
            <a:ext cx="21849625" cy="7836167"/>
          </a:xfrm>
        </p:spPr>
        <p:txBody>
          <a:bodyPr/>
          <a:lstStyle/>
          <a:p>
            <a:pPr marL="1143000" indent="-1143000" algn="just">
              <a:buFont typeface="+mj-lt"/>
              <a:buAutoNum type="arabicParenR"/>
            </a:pPr>
            <a:r>
              <a:rPr lang="kok-IN" sz="4800" dirty="0"/>
              <a:t>एक इलेक्ट्रॉनिक डोसीमीटर एक सिलिकॉन डायोड पर आधारित होता है जिसमें काम की अवधि के दौरान व्यक्ति द्वारा प्राप्त खुराक को रिकॉर्ड करने की सुविधा होती है।
यह आमतौर पर लिथियम-आयन बैटरी द्वारा संचालित होता है ताकि लंबे समय तक उपयोग सक्षम हो सके
कुछ इलेक्ट्रॉनिक डोसीमीटर में 30 मिनट, 10 मिनट, 5 मिनट आदि जैसी समय सीमाओं को इंगित करने की सुविधा भी होती है। ताकि उसे आवंटित समय में रेडियोधर्मी क्षेत्र से बाहर निकलने की आवश्यकता के बारे में चेतावनी दी जा सके</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28660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1A14F-BDD6-894D-95BC-67D56D268BB7}"/>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ADFE2EA2-E6A8-877E-E2B7-9040B0FCFBD5}"/>
              </a:ext>
            </a:extLst>
          </p:cNvPr>
          <p:cNvSpPr>
            <a:spLocks noGrp="1"/>
          </p:cNvSpPr>
          <p:nvPr>
            <p:ph type="body" sz="quarter" idx="10"/>
          </p:nvPr>
        </p:nvSpPr>
        <p:spPr>
          <a:xfrm>
            <a:off x="6897929" y="620968"/>
            <a:ext cx="11627137" cy="2388157"/>
          </a:xfrm>
        </p:spPr>
        <p:txBody>
          <a:bodyPr/>
          <a:lstStyle/>
          <a:p>
            <a:pPr algn="ctr"/>
            <a:r>
              <a:rPr lang="kok-IN" dirty="0"/>
              <a:t>इलेक्ट्रॉनिक डोसीमीटर</a:t>
            </a:r>
            <a:endParaRPr lang="en-IN" dirty="0"/>
          </a:p>
        </p:txBody>
      </p:sp>
      <p:sp>
        <p:nvSpPr>
          <p:cNvPr id="2" name="TextBox 1">
            <a:extLst>
              <a:ext uri="{FF2B5EF4-FFF2-40B4-BE49-F238E27FC236}">
                <a16:creationId xmlns:a16="http://schemas.microsoft.com/office/drawing/2014/main" id="{3CBA95A0-321B-5A2D-5B5D-927F8652961B}"/>
              </a:ext>
            </a:extLst>
          </p:cNvPr>
          <p:cNvSpPr txBox="1"/>
          <p:nvPr/>
        </p:nvSpPr>
        <p:spPr>
          <a:xfrm>
            <a:off x="16529169" y="12679533"/>
            <a:ext cx="514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Cont</a:t>
            </a:r>
            <a:r>
              <a:rPr kumimoji="0" lang="en-US" sz="48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object 4">
            <a:extLst>
              <a:ext uri="{FF2B5EF4-FFF2-40B4-BE49-F238E27FC236}">
                <a16:creationId xmlns:a16="http://schemas.microsoft.com/office/drawing/2014/main" id="{CB2C5D60-DCD4-CD94-3F62-45E6D80FAB8D}"/>
              </a:ext>
            </a:extLst>
          </p:cNvPr>
          <p:cNvSpPr/>
          <p:nvPr/>
        </p:nvSpPr>
        <p:spPr>
          <a:xfrm>
            <a:off x="2844800" y="2812493"/>
            <a:ext cx="18467754" cy="3538054"/>
          </a:xfrm>
          <a:prstGeom prst="rect">
            <a:avLst/>
          </a:prstGeom>
          <a:blipFill>
            <a:blip r:embed="rId2" cstate="print"/>
            <a:stretch>
              <a:fillRect/>
            </a:stretch>
          </a:blipFill>
        </p:spPr>
        <p:txBody>
          <a:bodyPr wrap="square" lIns="0" tIns="0" rIns="0" bIns="0" rtlCol="0"/>
          <a:lstStyle/>
          <a:p>
            <a:endParaRPr sz="1600"/>
          </a:p>
        </p:txBody>
      </p:sp>
      <p:sp>
        <p:nvSpPr>
          <p:cNvPr id="5" name="object 6">
            <a:extLst>
              <a:ext uri="{FF2B5EF4-FFF2-40B4-BE49-F238E27FC236}">
                <a16:creationId xmlns:a16="http://schemas.microsoft.com/office/drawing/2014/main" id="{0562D17C-AF39-5885-573E-8D9B85850D6A}"/>
              </a:ext>
            </a:extLst>
          </p:cNvPr>
          <p:cNvSpPr txBox="1"/>
          <p:nvPr/>
        </p:nvSpPr>
        <p:spPr>
          <a:xfrm>
            <a:off x="2844800" y="7347993"/>
            <a:ext cx="18467754" cy="2505173"/>
          </a:xfrm>
          <a:prstGeom prst="rect">
            <a:avLst/>
          </a:prstGeom>
        </p:spPr>
        <p:txBody>
          <a:bodyPr vert="horz" wrap="square" lIns="0" tIns="12065" rIns="0" bIns="0" rtlCol="0">
            <a:spAutoFit/>
          </a:bodyPr>
          <a:lstStyle/>
          <a:p>
            <a:pPr marL="12700" marR="5080">
              <a:spcBef>
                <a:spcPts val="95"/>
              </a:spcBef>
            </a:pPr>
            <a:r>
              <a:rPr lang="kok-IN" sz="5400" b="1" spc="-5" dirty="0">
                <a:solidFill>
                  <a:srgbClr val="001F5F"/>
                </a:solidFill>
                <a:latin typeface="Open Sans" panose="020B0606030504020204" pitchFamily="34" charset="0"/>
                <a:ea typeface="Open Sans" panose="020B0606030504020204" pitchFamily="34" charset="0"/>
                <a:cs typeface="Open Sans" panose="020B0606030504020204" pitchFamily="34" charset="0"/>
              </a:rPr>
              <a:t>डिटेक्टर: सेमीकंडक्टर डायोड  
विकिरण का पता चला : गामा और एक्स-रे ने मापी खुराक सीमा: 1 </a:t>
            </a:r>
            <a:r>
              <a:rPr lang="el-GR" sz="5400" b="1" spc="-5" dirty="0">
                <a:solidFill>
                  <a:srgbClr val="001F5F"/>
                </a:solidFill>
                <a:latin typeface="Open Sans" panose="020B0606030504020204" pitchFamily="34" charset="0"/>
                <a:ea typeface="Open Sans" panose="020B0606030504020204" pitchFamily="34" charset="0"/>
                <a:cs typeface="Open Sans" panose="020B0606030504020204" pitchFamily="34" charset="0"/>
              </a:rPr>
              <a:t>μ</a:t>
            </a:r>
            <a:r>
              <a:rPr lang="en-IN" sz="5400" b="1" spc="-5" dirty="0" err="1">
                <a:solidFill>
                  <a:srgbClr val="001F5F"/>
                </a:solidFill>
                <a:latin typeface="Open Sans" panose="020B0606030504020204" pitchFamily="34" charset="0"/>
                <a:ea typeface="Open Sans" panose="020B0606030504020204" pitchFamily="34" charset="0"/>
                <a:cs typeface="Open Sans" panose="020B0606030504020204" pitchFamily="34" charset="0"/>
              </a:rPr>
              <a:t>Sv</a:t>
            </a:r>
            <a:r>
              <a:rPr lang="en-IN" sz="5400" b="1" spc="-5" dirty="0">
                <a:solidFill>
                  <a:srgbClr val="001F5F"/>
                </a:solidFill>
                <a:latin typeface="Open Sans" panose="020B0606030504020204" pitchFamily="34" charset="0"/>
                <a:ea typeface="Open Sans" panose="020B0606030504020204" pitchFamily="34" charset="0"/>
                <a:cs typeface="Open Sans" panose="020B0606030504020204" pitchFamily="34" charset="0"/>
              </a:rPr>
              <a:t> </a:t>
            </a:r>
            <a:r>
              <a:rPr lang="kok-IN" sz="5400" b="1" spc="-5" dirty="0">
                <a:solidFill>
                  <a:srgbClr val="001F5F"/>
                </a:solidFill>
                <a:latin typeface="Open Sans" panose="020B0606030504020204" pitchFamily="34" charset="0"/>
                <a:ea typeface="Open Sans" panose="020B0606030504020204" pitchFamily="34" charset="0"/>
                <a:cs typeface="Open Sans" panose="020B0606030504020204" pitchFamily="34" charset="0"/>
              </a:rPr>
              <a:t>से 1 </a:t>
            </a:r>
            <a:r>
              <a:rPr lang="en-IN" sz="5400" b="1" spc="-5" dirty="0" err="1">
                <a:solidFill>
                  <a:srgbClr val="001F5F"/>
                </a:solidFill>
                <a:latin typeface="Open Sans" panose="020B0606030504020204" pitchFamily="34" charset="0"/>
                <a:ea typeface="Open Sans" panose="020B0606030504020204" pitchFamily="34" charset="0"/>
                <a:cs typeface="Open Sans" panose="020B0606030504020204" pitchFamily="34" charset="0"/>
              </a:rPr>
              <a:t>Sv</a:t>
            </a:r>
            <a:endParaRPr sz="5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38258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A4108-DE14-949D-3DA7-E203E4B416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3212BAA-2E77-DFCD-F0CC-E14FB201FFAC}"/>
              </a:ext>
            </a:extLst>
          </p:cNvPr>
          <p:cNvSpPr>
            <a:spLocks noGrp="1"/>
          </p:cNvSpPr>
          <p:nvPr>
            <p:ph type="body" sz="quarter" idx="10"/>
          </p:nvPr>
        </p:nvSpPr>
        <p:spPr>
          <a:xfrm>
            <a:off x="3454400" y="773723"/>
            <a:ext cx="16357600" cy="2388157"/>
          </a:xfrm>
        </p:spPr>
        <p:txBody>
          <a:bodyPr/>
          <a:lstStyle/>
          <a:p>
            <a:pPr algn="ctr"/>
            <a:r>
              <a:rPr lang="kok-IN" sz="6600" dirty="0"/>
              <a:t>थर्मो-ल्यूमिनेसेंस डोसीमीटर 
(टीएलडी)</a:t>
            </a:r>
            <a:endParaRPr lang="en-IN" sz="6600" dirty="0"/>
          </a:p>
        </p:txBody>
      </p:sp>
      <p:sp>
        <p:nvSpPr>
          <p:cNvPr id="3" name="Text Placeholder 2">
            <a:extLst>
              <a:ext uri="{FF2B5EF4-FFF2-40B4-BE49-F238E27FC236}">
                <a16:creationId xmlns:a16="http://schemas.microsoft.com/office/drawing/2014/main" id="{5F421709-4164-2B50-D9A5-B1FDD0790A57}"/>
              </a:ext>
            </a:extLst>
          </p:cNvPr>
          <p:cNvSpPr>
            <a:spLocks noGrp="1"/>
          </p:cNvSpPr>
          <p:nvPr>
            <p:ph type="body" sz="quarter" idx="1"/>
          </p:nvPr>
        </p:nvSpPr>
        <p:spPr>
          <a:xfrm>
            <a:off x="1354667" y="5106110"/>
            <a:ext cx="21849625" cy="7836167"/>
          </a:xfrm>
        </p:spPr>
        <p:txBody>
          <a:bodyPr/>
          <a:lstStyle/>
          <a:p>
            <a:pPr marL="1143000" indent="-1143000" algn="just">
              <a:buFont typeface="+mj-lt"/>
              <a:buAutoNum type="arabicParenR"/>
            </a:pPr>
            <a:r>
              <a:rPr lang="kok-IN" sz="6000" dirty="0"/>
              <a:t>टीएलडी समय की अवधि में संचित खुराक को मापने के लिए एक उपकरण है।
यह जगमगाहट सिद्धांत पर काम करता है
इसमें एक एल्युमिनियम कार्ड है जिसमें 1 सेमी व्यास की 3 समान डिस्क होती हैं जो टेफ्लॉन में मिश्रित </a:t>
            </a:r>
            <a:r>
              <a:rPr lang="en-US" sz="6000" dirty="0"/>
              <a:t>CaSO4 (Dy) </a:t>
            </a:r>
            <a:r>
              <a:rPr lang="kok-IN" sz="6000" dirty="0"/>
              <a:t>से बनी होती हैं</a:t>
            </a:r>
            <a:endParaRPr lang="en-US" sz="6000" dirty="0"/>
          </a:p>
        </p:txBody>
      </p:sp>
    </p:spTree>
    <p:extLst>
      <p:ext uri="{BB962C8B-B14F-4D97-AF65-F5344CB8AC3E}">
        <p14:creationId xmlns:p14="http://schemas.microsoft.com/office/powerpoint/2010/main" val="29132968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04223-7660-591B-7F3D-9FA9087B7D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E7F5FE-FCA5-EC64-6862-5376D3BD50A7}"/>
              </a:ext>
            </a:extLst>
          </p:cNvPr>
          <p:cNvSpPr>
            <a:spLocks noGrp="1"/>
          </p:cNvSpPr>
          <p:nvPr>
            <p:ph type="body" sz="quarter" idx="10"/>
          </p:nvPr>
        </p:nvSpPr>
        <p:spPr>
          <a:xfrm>
            <a:off x="4844081" y="1254626"/>
            <a:ext cx="15645252" cy="2388157"/>
          </a:xfrm>
        </p:spPr>
        <p:txBody>
          <a:bodyPr/>
          <a:lstStyle/>
          <a:p>
            <a:pPr algn="ctr"/>
            <a:r>
              <a:rPr lang="kok-IN" sz="6600" dirty="0"/>
              <a:t>थर्मो-ल्यूमिनेसेंस डोसीमीटर</a:t>
            </a:r>
            <a:r>
              <a:rPr lang="en-IN" sz="6600" dirty="0"/>
              <a:t>  </a:t>
            </a:r>
            <a:r>
              <a:rPr lang="kok-IN" sz="6600" dirty="0"/>
              <a:t>(टीएलडी)</a:t>
            </a:r>
            <a:endParaRPr lang="en-IN" sz="6600" dirty="0"/>
          </a:p>
        </p:txBody>
      </p:sp>
      <p:sp>
        <p:nvSpPr>
          <p:cNvPr id="3" name="Text Placeholder 2">
            <a:extLst>
              <a:ext uri="{FF2B5EF4-FFF2-40B4-BE49-F238E27FC236}">
                <a16:creationId xmlns:a16="http://schemas.microsoft.com/office/drawing/2014/main" id="{9D19B14E-BAC3-237E-355D-F5AD4A94CD32}"/>
              </a:ext>
            </a:extLst>
          </p:cNvPr>
          <p:cNvSpPr>
            <a:spLocks noGrp="1"/>
          </p:cNvSpPr>
          <p:nvPr>
            <p:ph type="body" sz="quarter" idx="1"/>
          </p:nvPr>
        </p:nvSpPr>
        <p:spPr>
          <a:xfrm>
            <a:off x="1831405" y="5106109"/>
            <a:ext cx="20422382" cy="7836167"/>
          </a:xfrm>
        </p:spPr>
        <p:txBody>
          <a:bodyPr/>
          <a:lstStyle/>
          <a:p>
            <a:pPr marL="1143000" indent="-1143000" algn="just">
              <a:buFont typeface="+mj-lt"/>
              <a:buAutoNum type="arabicParenR" startAt="4"/>
            </a:pPr>
            <a:r>
              <a:rPr lang="en-US" sz="6000" spc="-10" dirty="0">
                <a:cs typeface="Arial"/>
              </a:rPr>
              <a:t>CaSO4 (Dy) </a:t>
            </a:r>
            <a:r>
              <a:rPr lang="kok-IN" sz="6000" spc="-10" dirty="0">
                <a:cs typeface="Arial"/>
              </a:rPr>
              <a:t>एक डिटेक्टर के रूप में काम करता है, डिस्प्रोसियम (</a:t>
            </a:r>
            <a:r>
              <a:rPr lang="en-US" sz="6000" spc="-10" dirty="0">
                <a:cs typeface="Arial"/>
              </a:rPr>
              <a:t>Dy) </a:t>
            </a:r>
            <a:r>
              <a:rPr lang="kok-IN" sz="6000" spc="-10" dirty="0">
                <a:cs typeface="Arial"/>
              </a:rPr>
              <a:t>एक एक्टिवेटर या तरंग दैर्ध्य शिफ्टर के रूप में काम करता है, और टेफ्लॉन केवल एक बाध्यकारी सामग्री है
यह कार्ड एक कागज में लपेटा जाता है जिस पर कोड नंबर जैसे विवरण होते हैं। संस्था का, कार्यकर्ता का नाम, उसका टीएलडी नंबर, महीना या उपयोग की अवधि आदि दर्ज किए जाते हैं।</a:t>
            </a:r>
            <a:endParaRPr lang="en-US" sz="6000" dirty="0"/>
          </a:p>
        </p:txBody>
      </p:sp>
      <p:sp>
        <p:nvSpPr>
          <p:cNvPr id="4" name="TextBox 3">
            <a:extLst>
              <a:ext uri="{FF2B5EF4-FFF2-40B4-BE49-F238E27FC236}">
                <a16:creationId xmlns:a16="http://schemas.microsoft.com/office/drawing/2014/main" id="{B2F948B4-546B-3692-5ED6-73037E96FE83}"/>
              </a:ext>
            </a:extLst>
          </p:cNvPr>
          <p:cNvSpPr txBox="1"/>
          <p:nvPr/>
        </p:nvSpPr>
        <p:spPr>
          <a:xfrm>
            <a:off x="17409702" y="12526778"/>
            <a:ext cx="514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Cont</a:t>
            </a:r>
            <a:r>
              <a:rPr kumimoji="0" lang="en-US" sz="48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Tree>
    <p:extLst>
      <p:ext uri="{BB962C8B-B14F-4D97-AF65-F5344CB8AC3E}">
        <p14:creationId xmlns:p14="http://schemas.microsoft.com/office/powerpoint/2010/main" val="39085948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744B-08B1-3AEA-52E1-42CA49DC8C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3A81545-72EE-857F-D170-69FA7234CE39}"/>
              </a:ext>
            </a:extLst>
          </p:cNvPr>
          <p:cNvSpPr>
            <a:spLocks noGrp="1"/>
          </p:cNvSpPr>
          <p:nvPr>
            <p:ph type="body" sz="quarter" idx="10"/>
          </p:nvPr>
        </p:nvSpPr>
        <p:spPr>
          <a:xfrm>
            <a:off x="5215468" y="773723"/>
            <a:ext cx="15240000" cy="2388157"/>
          </a:xfrm>
        </p:spPr>
        <p:txBody>
          <a:bodyPr/>
          <a:lstStyle/>
          <a:p>
            <a:pPr algn="ctr"/>
            <a:r>
              <a:rPr lang="kok-IN" sz="6600" dirty="0"/>
              <a:t>थर्मो-ल्यूमिनेसेंस डोसीमीटर (टीएलडी)</a:t>
            </a:r>
            <a:endParaRPr lang="en-IN" sz="6600" dirty="0"/>
          </a:p>
        </p:txBody>
      </p:sp>
      <p:sp>
        <p:nvSpPr>
          <p:cNvPr id="3" name="Text Placeholder 2">
            <a:extLst>
              <a:ext uri="{FF2B5EF4-FFF2-40B4-BE49-F238E27FC236}">
                <a16:creationId xmlns:a16="http://schemas.microsoft.com/office/drawing/2014/main" id="{C81D8B0A-636C-AF53-4498-23B42EE1FBFF}"/>
              </a:ext>
            </a:extLst>
          </p:cNvPr>
          <p:cNvSpPr>
            <a:spLocks noGrp="1"/>
          </p:cNvSpPr>
          <p:nvPr>
            <p:ph type="body" sz="quarter" idx="1"/>
          </p:nvPr>
        </p:nvSpPr>
        <p:spPr>
          <a:xfrm>
            <a:off x="2777067" y="5106110"/>
            <a:ext cx="20427225" cy="7836167"/>
          </a:xfrm>
        </p:spPr>
        <p:txBody>
          <a:bodyPr/>
          <a:lstStyle/>
          <a:p>
            <a:pPr marL="1143000" indent="-1143000" algn="just">
              <a:buFont typeface="+mj-lt"/>
              <a:buAutoNum type="arabicParenR" startAt="6"/>
            </a:pPr>
            <a:r>
              <a:rPr lang="kok-IN" sz="5400" spc="-10" dirty="0">
                <a:cs typeface="Arial"/>
              </a:rPr>
              <a:t>इसे नमी और अन्य मौसम के क्षरण से बचाने के लिए पीवीसी कवर में रखा जाता है
फिर इसे एक प्लास्टिक कैसेट में बंद किया जाता है जिसमें 3 डिस्क के अनुरूप 3 खिड़कियां होती हैं। य़े हैं
खुली खिड़की - बीटा और गामा 
</a:t>
            </a:r>
            <a:r>
              <a:rPr lang="en-US" sz="5400" spc="-10" dirty="0">
                <a:cs typeface="Arial"/>
              </a:rPr>
              <a:t>Perspex </a:t>
            </a:r>
            <a:r>
              <a:rPr lang="kok-IN" sz="5400" spc="-10" dirty="0">
                <a:cs typeface="Arial"/>
              </a:rPr>
              <a:t>विंडो - गामा के साथ उच्च ऊर्जा बीटा</a:t>
            </a:r>
            <a:endParaRPr lang="en-US" sz="6000" dirty="0"/>
          </a:p>
        </p:txBody>
      </p:sp>
      <p:sp>
        <p:nvSpPr>
          <p:cNvPr id="4" name="TextBox 3">
            <a:extLst>
              <a:ext uri="{FF2B5EF4-FFF2-40B4-BE49-F238E27FC236}">
                <a16:creationId xmlns:a16="http://schemas.microsoft.com/office/drawing/2014/main" id="{CEF07B08-8903-B4BD-9016-02412ABFBEC2}"/>
              </a:ext>
            </a:extLst>
          </p:cNvPr>
          <p:cNvSpPr txBox="1"/>
          <p:nvPr/>
        </p:nvSpPr>
        <p:spPr>
          <a:xfrm>
            <a:off x="16901703" y="12526778"/>
            <a:ext cx="514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Cont</a:t>
            </a:r>
            <a:r>
              <a:rPr kumimoji="0" lang="en-US" sz="48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Tree>
    <p:extLst>
      <p:ext uri="{BB962C8B-B14F-4D97-AF65-F5344CB8AC3E}">
        <p14:creationId xmlns:p14="http://schemas.microsoft.com/office/powerpoint/2010/main" val="22347123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5869E-5802-20CD-C298-A66D8F9993E6}"/>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C44109EF-80D9-B10D-73BB-0713CAA412CE}"/>
              </a:ext>
            </a:extLst>
          </p:cNvPr>
          <p:cNvSpPr>
            <a:spLocks noGrp="1"/>
          </p:cNvSpPr>
          <p:nvPr>
            <p:ph type="body" sz="quarter" idx="10"/>
          </p:nvPr>
        </p:nvSpPr>
        <p:spPr>
          <a:xfrm>
            <a:off x="5689599" y="732126"/>
            <a:ext cx="15206133" cy="2388157"/>
          </a:xfrm>
        </p:spPr>
        <p:txBody>
          <a:bodyPr/>
          <a:lstStyle/>
          <a:p>
            <a:r>
              <a:rPr lang="kok-IN" sz="6000" dirty="0"/>
              <a:t>थर्मो-ल्यूमिनेसेंस डोसीमीटर</a:t>
            </a:r>
            <a:r>
              <a:rPr lang="en-IN" sz="6000" dirty="0"/>
              <a:t> </a:t>
            </a:r>
            <a:r>
              <a:rPr lang="kok-IN" sz="6000" dirty="0"/>
              <a:t>(टीएलडी)</a:t>
            </a:r>
            <a:endParaRPr lang="en-IN" sz="6000" dirty="0"/>
          </a:p>
        </p:txBody>
      </p:sp>
      <p:sp>
        <p:nvSpPr>
          <p:cNvPr id="2" name="TextBox 1">
            <a:extLst>
              <a:ext uri="{FF2B5EF4-FFF2-40B4-BE49-F238E27FC236}">
                <a16:creationId xmlns:a16="http://schemas.microsoft.com/office/drawing/2014/main" id="{071BD1EE-D31C-E308-3788-DFE80728CB83}"/>
              </a:ext>
            </a:extLst>
          </p:cNvPr>
          <p:cNvSpPr txBox="1"/>
          <p:nvPr/>
        </p:nvSpPr>
        <p:spPr>
          <a:xfrm>
            <a:off x="17748178" y="12568375"/>
            <a:ext cx="514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Cont</a:t>
            </a:r>
            <a:r>
              <a:rPr kumimoji="0" lang="en-US" sz="48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pic>
        <p:nvPicPr>
          <p:cNvPr id="3" name="Content Placeholder 3">
            <a:extLst>
              <a:ext uri="{FF2B5EF4-FFF2-40B4-BE49-F238E27FC236}">
                <a16:creationId xmlns:a16="http://schemas.microsoft.com/office/drawing/2014/main" id="{B7B13382-7879-1998-46A2-23DD40E673B2}"/>
              </a:ext>
            </a:extLst>
          </p:cNvPr>
          <p:cNvPicPr>
            <a:picLocks noChangeAspect="1"/>
          </p:cNvPicPr>
          <p:nvPr/>
        </p:nvPicPr>
        <p:blipFill rotWithShape="1">
          <a:blip r:embed="rId2"/>
          <a:srcRect l="4742" t="45831" r="34050" b="15235"/>
          <a:stretch/>
        </p:blipFill>
        <p:spPr>
          <a:xfrm>
            <a:off x="3052910" y="4517040"/>
            <a:ext cx="16418187" cy="5551475"/>
          </a:xfrm>
          <a:prstGeom prst="rect">
            <a:avLst/>
          </a:prstGeom>
          <a:solidFill>
            <a:schemeClr val="accent6">
              <a:lumMod val="20000"/>
              <a:lumOff val="80000"/>
            </a:schemeClr>
          </a:solidFill>
        </p:spPr>
      </p:pic>
      <p:sp>
        <p:nvSpPr>
          <p:cNvPr id="6" name="TextBox 5">
            <a:extLst>
              <a:ext uri="{FF2B5EF4-FFF2-40B4-BE49-F238E27FC236}">
                <a16:creationId xmlns:a16="http://schemas.microsoft.com/office/drawing/2014/main" id="{9150D0CB-83F8-DD65-561B-23B24FEF13D2}"/>
              </a:ext>
            </a:extLst>
          </p:cNvPr>
          <p:cNvSpPr txBox="1"/>
          <p:nvPr/>
        </p:nvSpPr>
        <p:spPr>
          <a:xfrm>
            <a:off x="3983924" y="10670849"/>
            <a:ext cx="3411349" cy="646331"/>
          </a:xfrm>
          <a:prstGeom prst="rect">
            <a:avLst/>
          </a:prstGeom>
          <a:noFill/>
        </p:spPr>
        <p:txBody>
          <a:bodyPr wrap="square" rtlCol="0">
            <a:spAutoFit/>
          </a:bodyPr>
          <a:lstStyle/>
          <a:p>
            <a:r>
              <a:rPr lang="kok-IN" dirty="0">
                <a:latin typeface="Open Sans" panose="020B0606030504020204" pitchFamily="34" charset="0"/>
                <a:ea typeface="Open Sans" panose="020B0606030504020204" pitchFamily="34" charset="0"/>
                <a:cs typeface="Open Sans" panose="020B0606030504020204" pitchFamily="34" charset="0"/>
              </a:rPr>
              <a:t>टीएलडी कैसेट</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0DEFAA3-8FA1-4672-87C7-2D42DF2B948B}"/>
              </a:ext>
            </a:extLst>
          </p:cNvPr>
          <p:cNvSpPr txBox="1"/>
          <p:nvPr/>
        </p:nvSpPr>
        <p:spPr>
          <a:xfrm>
            <a:off x="9401907" y="11009523"/>
            <a:ext cx="2790093" cy="646331"/>
          </a:xfrm>
          <a:prstGeom prst="rect">
            <a:avLst/>
          </a:prstGeom>
          <a:noFill/>
        </p:spPr>
        <p:txBody>
          <a:bodyPr wrap="square" rtlCol="0">
            <a:spAutoFit/>
          </a:bodyPr>
          <a:lstStyle/>
          <a:p>
            <a:r>
              <a:rPr lang="kok-IN" dirty="0">
                <a:latin typeface="Open Sans" panose="020B0606030504020204" pitchFamily="34" charset="0"/>
                <a:ea typeface="Open Sans" panose="020B0606030504020204" pitchFamily="34" charset="0"/>
                <a:cs typeface="Open Sans" panose="020B0606030504020204" pitchFamily="34" charset="0"/>
              </a:rPr>
              <a:t>टीएलडी बैज</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7C433E66-5D5D-AB0B-5D82-2FE19C0462C7}"/>
              </a:ext>
            </a:extLst>
          </p:cNvPr>
          <p:cNvSpPr txBox="1"/>
          <p:nvPr/>
        </p:nvSpPr>
        <p:spPr>
          <a:xfrm>
            <a:off x="15289758" y="10818941"/>
            <a:ext cx="2458420" cy="646331"/>
          </a:xfrm>
          <a:prstGeom prst="rect">
            <a:avLst/>
          </a:prstGeom>
          <a:noFill/>
        </p:spPr>
        <p:txBody>
          <a:bodyPr wrap="square" rtlCol="0">
            <a:spAutoFit/>
          </a:bodyPr>
          <a:lstStyle/>
          <a:p>
            <a:r>
              <a:rPr lang="kok-IN" dirty="0">
                <a:latin typeface="Open Sans" panose="020B0606030504020204" pitchFamily="34" charset="0"/>
                <a:ea typeface="Open Sans" panose="020B0606030504020204" pitchFamily="34" charset="0"/>
                <a:cs typeface="Open Sans" panose="020B0606030504020204" pitchFamily="34" charset="0"/>
              </a:rPr>
              <a:t>टीएलडी कार्ड</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92571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B788-533D-8C35-B8C2-0C398386D18A}"/>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B2A7FB1F-F9A7-0208-83E3-F2149463D867}"/>
              </a:ext>
            </a:extLst>
          </p:cNvPr>
          <p:cNvSpPr>
            <a:spLocks noGrp="1"/>
          </p:cNvSpPr>
          <p:nvPr>
            <p:ph type="body" sz="quarter" idx="10"/>
          </p:nvPr>
        </p:nvSpPr>
        <p:spPr>
          <a:xfrm>
            <a:off x="6434667" y="611160"/>
            <a:ext cx="13919200" cy="2388157"/>
          </a:xfrm>
        </p:spPr>
        <p:txBody>
          <a:bodyPr/>
          <a:lstStyle/>
          <a:p>
            <a:r>
              <a:rPr lang="kok-IN" sz="6000" dirty="0"/>
              <a:t>थर्मो-ल्यूमिनेसेंस डोसीमीटर</a:t>
            </a:r>
            <a:r>
              <a:rPr lang="en-IN" sz="6000" dirty="0"/>
              <a:t>  </a:t>
            </a:r>
            <a:r>
              <a:rPr lang="kok-IN" sz="6000" dirty="0"/>
              <a:t>(टीएलडी)</a:t>
            </a:r>
            <a:endParaRPr lang="en-IN" sz="6000" dirty="0"/>
          </a:p>
        </p:txBody>
      </p:sp>
      <p:sp>
        <p:nvSpPr>
          <p:cNvPr id="2" name="TextBox 1">
            <a:extLst>
              <a:ext uri="{FF2B5EF4-FFF2-40B4-BE49-F238E27FC236}">
                <a16:creationId xmlns:a16="http://schemas.microsoft.com/office/drawing/2014/main" id="{0651DCF8-12A1-9E80-1704-AC0EBE788E6E}"/>
              </a:ext>
            </a:extLst>
          </p:cNvPr>
          <p:cNvSpPr txBox="1"/>
          <p:nvPr/>
        </p:nvSpPr>
        <p:spPr>
          <a:xfrm>
            <a:off x="17037169" y="12689341"/>
            <a:ext cx="514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Cont</a:t>
            </a:r>
            <a:r>
              <a:rPr kumimoji="0" lang="en-US" sz="48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pic>
        <p:nvPicPr>
          <p:cNvPr id="4" name="Picture 3">
            <a:extLst>
              <a:ext uri="{FF2B5EF4-FFF2-40B4-BE49-F238E27FC236}">
                <a16:creationId xmlns:a16="http://schemas.microsoft.com/office/drawing/2014/main" id="{25EC2BF8-FD94-42CE-0070-F8328408778F}"/>
              </a:ext>
            </a:extLst>
          </p:cNvPr>
          <p:cNvPicPr>
            <a:picLocks noChangeAspect="1"/>
          </p:cNvPicPr>
          <p:nvPr/>
        </p:nvPicPr>
        <p:blipFill rotWithShape="1">
          <a:blip r:embed="rId2"/>
          <a:srcRect l="4475" t="47894" r="35788" b="14826"/>
          <a:stretch/>
        </p:blipFill>
        <p:spPr>
          <a:xfrm>
            <a:off x="2810933" y="2999317"/>
            <a:ext cx="20218399" cy="8510822"/>
          </a:xfrm>
          <a:prstGeom prst="rect">
            <a:avLst/>
          </a:prstGeom>
        </p:spPr>
      </p:pic>
    </p:spTree>
    <p:extLst>
      <p:ext uri="{BB962C8B-B14F-4D97-AF65-F5344CB8AC3E}">
        <p14:creationId xmlns:p14="http://schemas.microsoft.com/office/powerpoint/2010/main" val="21868719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kok-IN" sz="4800" dirty="0"/>
              <a:t>इस पाठ को पूरा करने पर, आप निम्न में सक्षम होंगे</a:t>
            </a:r>
            <a:r>
              <a:rPr lang="en-US" sz="4800" dirty="0"/>
              <a:t>:</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4817560"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ctr"/>
            <a:r>
              <a:rPr lang="kok-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1469939" cy="8283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r>
              <a:rPr lang="kok-IN" sz="4800" dirty="0">
                <a:latin typeface="Open Sans" panose="020B0606030504020204" pitchFamily="34" charset="0"/>
                <a:ea typeface="Open Sans" panose="020B0606030504020204" pitchFamily="34" charset="0"/>
                <a:cs typeface="Open Sans" panose="020B0606030504020204" pitchFamily="34" charset="0"/>
              </a:rPr>
              <a:t>विकिरण निगरानी उपकरणों की आवश्यकता के बारे में जानें</a:t>
            </a:r>
            <a:endParaRPr lang="en-IN" sz="4800" dirty="0">
              <a:latin typeface="Open Sans" panose="020B0606030504020204" pitchFamily="34" charset="0"/>
              <a:ea typeface="Open Sans" panose="020B0606030504020204" pitchFamily="34" charset="0"/>
              <a:cs typeface="Open Sans" panose="020B0606030504020204" pitchFamily="34" charset="0"/>
            </a:endParaRPr>
          </a:p>
          <a:p>
            <a:r>
              <a:rPr lang="kok-IN" sz="4800" dirty="0">
                <a:latin typeface="Open Sans" panose="020B0606030504020204" pitchFamily="34" charset="0"/>
                <a:ea typeface="Open Sans" panose="020B0606030504020204" pitchFamily="34" charset="0"/>
                <a:cs typeface="Open Sans" panose="020B0606030504020204" pitchFamily="34" charset="0"/>
              </a:rPr>
              <a:t>
विभिन्न निगरानी उपकरणों और डोसीमीटर के कार्य सिद्धांतों के बारे में जानें।</a:t>
            </a:r>
            <a:endParaRPr lang="en-IN" sz="4800" dirty="0">
              <a:latin typeface="Open Sans" panose="020B0606030504020204" pitchFamily="34" charset="0"/>
              <a:ea typeface="Open Sans" panose="020B0606030504020204" pitchFamily="34" charset="0"/>
              <a:cs typeface="Open Sans" panose="020B0606030504020204" pitchFamily="34" charset="0"/>
            </a:endParaRPr>
          </a:p>
          <a:p>
            <a:endParaRPr lang="en-IN" sz="4800" dirty="0">
              <a:latin typeface="Open Sans" panose="020B0606030504020204" pitchFamily="34" charset="0"/>
              <a:ea typeface="Open Sans" panose="020B0606030504020204" pitchFamily="34" charset="0"/>
              <a:cs typeface="Open Sans" panose="020B0606030504020204" pitchFamily="34" charset="0"/>
            </a:endParaRPr>
          </a:p>
          <a:p>
            <a:endParaRPr lang="en-IN" sz="4800" dirty="0">
              <a:latin typeface="Open Sans" panose="020B0606030504020204" pitchFamily="34" charset="0"/>
              <a:ea typeface="Open Sans" panose="020B0606030504020204" pitchFamily="34" charset="0"/>
              <a:cs typeface="Open Sans" panose="020B0606030504020204" pitchFamily="34" charset="0"/>
            </a:endParaRPr>
          </a:p>
          <a:p>
            <a:r>
              <a:rPr lang="kok-IN" sz="4800" dirty="0">
                <a:latin typeface="Open Sans" panose="020B0606030504020204" pitchFamily="34" charset="0"/>
                <a:ea typeface="Open Sans" panose="020B0606030504020204" pitchFamily="34" charset="0"/>
                <a:cs typeface="Open Sans" panose="020B0606030504020204" pitchFamily="34" charset="0"/>
              </a:rPr>
              <a:t>
डीआरडी, पीआरडी, टीएलडी और इलेक्ट्रॉनिक डोसीमीटर के उपयोग और कार्यप्रणाली से खुद को परिचित करें</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44662" y="7234348"/>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906429" y="10460102"/>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C03C-2790-0302-843B-68D49EC432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8E4E711-4D6A-F356-9686-FAAA659E0739}"/>
              </a:ext>
            </a:extLst>
          </p:cNvPr>
          <p:cNvSpPr>
            <a:spLocks noGrp="1"/>
          </p:cNvSpPr>
          <p:nvPr>
            <p:ph type="body" sz="quarter" idx="10"/>
          </p:nvPr>
        </p:nvSpPr>
        <p:spPr>
          <a:xfrm>
            <a:off x="5317067" y="773723"/>
            <a:ext cx="14935200" cy="2388157"/>
          </a:xfrm>
        </p:spPr>
        <p:txBody>
          <a:bodyPr/>
          <a:lstStyle/>
          <a:p>
            <a:r>
              <a:rPr lang="kok-IN" sz="6600" dirty="0"/>
              <a:t>थर्मो-ल्यूमिनेसेंस डोसीमीटर</a:t>
            </a:r>
            <a:r>
              <a:rPr lang="en-IN" sz="6600" dirty="0"/>
              <a:t>  </a:t>
            </a:r>
            <a:r>
              <a:rPr lang="kok-IN" sz="6600" dirty="0"/>
              <a:t>(टीएलडी)</a:t>
            </a:r>
            <a:endParaRPr lang="en-IN" sz="6600" dirty="0"/>
          </a:p>
        </p:txBody>
      </p:sp>
      <p:sp>
        <p:nvSpPr>
          <p:cNvPr id="3" name="Text Placeholder 2">
            <a:extLst>
              <a:ext uri="{FF2B5EF4-FFF2-40B4-BE49-F238E27FC236}">
                <a16:creationId xmlns:a16="http://schemas.microsoft.com/office/drawing/2014/main" id="{9A1E384D-9327-F78B-BFCD-3CF18E724D55}"/>
              </a:ext>
            </a:extLst>
          </p:cNvPr>
          <p:cNvSpPr>
            <a:spLocks noGrp="1"/>
          </p:cNvSpPr>
          <p:nvPr>
            <p:ph type="body" sz="quarter" idx="1"/>
          </p:nvPr>
        </p:nvSpPr>
        <p:spPr>
          <a:xfrm>
            <a:off x="846667" y="5106110"/>
            <a:ext cx="22357625" cy="7836167"/>
          </a:xfrm>
        </p:spPr>
        <p:txBody>
          <a:bodyPr/>
          <a:lstStyle/>
          <a:p>
            <a:pPr marL="914400" indent="-914400">
              <a:buFont typeface="Wingdings" panose="05000000000000000000" pitchFamily="2" charset="2"/>
              <a:buChar char="v"/>
            </a:pPr>
            <a:r>
              <a:rPr lang="kok-IN" sz="5400" spc="-10" dirty="0">
                <a:cs typeface="Arial"/>
              </a:rPr>
              <a:t>फिर इसे एक प्लास्टिक कैसेट में बंद किया जाता है जिसमें 3 डिस्क के अनुरूप 3 खिड़कियां होती हैं। य़े हैं
खुली खिड़की - बीटा और गामा 
</a:t>
            </a:r>
            <a:r>
              <a:rPr lang="en-US" sz="5400" spc="-10" dirty="0">
                <a:cs typeface="Arial"/>
              </a:rPr>
              <a:t>Perspex </a:t>
            </a:r>
            <a:r>
              <a:rPr lang="kok-IN" sz="5400" spc="-10" dirty="0">
                <a:cs typeface="Arial"/>
              </a:rPr>
              <a:t>विंडो - गामा के साथ उच्च ऊर्जा बीटा 
) अल + सीयू विंडो - कम ऊर्जा ब्रेम्सस्ट्रालंग या एक्स-रे</a:t>
            </a:r>
            <a:endParaRPr lang="en-US" sz="6000" dirty="0"/>
          </a:p>
        </p:txBody>
      </p:sp>
      <p:sp>
        <p:nvSpPr>
          <p:cNvPr id="4" name="TextBox 3">
            <a:extLst>
              <a:ext uri="{FF2B5EF4-FFF2-40B4-BE49-F238E27FC236}">
                <a16:creationId xmlns:a16="http://schemas.microsoft.com/office/drawing/2014/main" id="{95E7D9E8-E86D-58E9-4279-7407AC2EA63B}"/>
              </a:ext>
            </a:extLst>
          </p:cNvPr>
          <p:cNvSpPr txBox="1"/>
          <p:nvPr/>
        </p:nvSpPr>
        <p:spPr>
          <a:xfrm>
            <a:off x="17680820" y="12885003"/>
            <a:ext cx="514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Cont</a:t>
            </a:r>
            <a:r>
              <a:rPr kumimoji="0" lang="en-US" sz="48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Tree>
    <p:extLst>
      <p:ext uri="{BB962C8B-B14F-4D97-AF65-F5344CB8AC3E}">
        <p14:creationId xmlns:p14="http://schemas.microsoft.com/office/powerpoint/2010/main" val="302450597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61EB3-6A26-04A0-5C2D-7CF8AB0B72A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30F210D-7531-C5AD-7BB3-0F8CD556A299}"/>
              </a:ext>
            </a:extLst>
          </p:cNvPr>
          <p:cNvSpPr/>
          <p:nvPr/>
        </p:nvSpPr>
        <p:spPr>
          <a:xfrm>
            <a:off x="176770" y="0"/>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E1F5A84-4306-465D-9B30-E2A7646DEF7E}"/>
              </a:ext>
            </a:extLst>
          </p:cNvPr>
          <p:cNvSpPr txBox="1"/>
          <p:nvPr/>
        </p:nvSpPr>
        <p:spPr>
          <a:xfrm>
            <a:off x="541868" y="3888736"/>
            <a:ext cx="23099270" cy="591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kok-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इसे केवल टीएलडी रीडर की मदद से ही पढ़ा जा सकता है।
यह आम तौर पर समय की अवधि में संचयी जोखिम को मापने के लिए उपयोग किया जाता है, आमतौर पर एक महीने (या त्रैमासिक यानी 3 महीने में एक बार)।
टीएलडी 100 एसवी तक एक्सपोजर रिकॉर्ड कर सकते हैं।</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4AA492A0-4645-7A81-983B-DE6FCE7082E0}"/>
              </a:ext>
            </a:extLst>
          </p:cNvPr>
          <p:cNvSpPr txBox="1"/>
          <p:nvPr/>
        </p:nvSpPr>
        <p:spPr>
          <a:xfrm>
            <a:off x="21546984" y="12813338"/>
            <a:ext cx="1406835"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a:t>
            </a:r>
            <a:r>
              <a:rPr lang="en-US" b="1" dirty="0">
                <a:solidFill>
                  <a:srgbClr val="E46C0A"/>
                </a:solidFill>
              </a:rPr>
              <a:t> 6 </a:t>
            </a:r>
            <a:r>
              <a:rPr b="1" dirty="0">
                <a:solidFill>
                  <a:srgbClr val="E46C0A"/>
                </a:solidFill>
              </a:rPr>
              <a:t>-</a:t>
            </a:r>
          </a:p>
        </p:txBody>
      </p:sp>
      <p:sp>
        <p:nvSpPr>
          <p:cNvPr id="115" name="Rectangle">
            <a:extLst>
              <a:ext uri="{FF2B5EF4-FFF2-40B4-BE49-F238E27FC236}">
                <a16:creationId xmlns:a16="http://schemas.microsoft.com/office/drawing/2014/main" id="{FF495F93-D555-31A2-BB90-7C09031D34D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F28B37B-1F07-B854-22F2-E2DC20635793}"/>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21</a:t>
            </a:fld>
            <a:endParaRPr dirty="0"/>
          </a:p>
        </p:txBody>
      </p:sp>
      <p:sp>
        <p:nvSpPr>
          <p:cNvPr id="9" name="Course Purpose">
            <a:extLst>
              <a:ext uri="{FF2B5EF4-FFF2-40B4-BE49-F238E27FC236}">
                <a16:creationId xmlns:a16="http://schemas.microsoft.com/office/drawing/2014/main" id="{CFC0B518-235A-F90A-0C6F-9C96EC65994C}"/>
              </a:ext>
            </a:extLst>
          </p:cNvPr>
          <p:cNvSpPr txBox="1"/>
          <p:nvPr/>
        </p:nvSpPr>
        <p:spPr>
          <a:xfrm>
            <a:off x="8873067" y="923503"/>
            <a:ext cx="11853333"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kok-IN" dirty="0"/>
              <a:t>टीएलडी से संबंधित कुछ बिंदु</a:t>
            </a:r>
            <a:endParaRPr lang="en-US" dirty="0"/>
          </a:p>
        </p:txBody>
      </p:sp>
      <p:pic>
        <p:nvPicPr>
          <p:cNvPr id="2" name="Picture 1">
            <a:extLst>
              <a:ext uri="{FF2B5EF4-FFF2-40B4-BE49-F238E27FC236}">
                <a16:creationId xmlns:a16="http://schemas.microsoft.com/office/drawing/2014/main" id="{69C5A46C-36A4-A7D3-9C04-B403DF00DD8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B5F5E7BC-1081-A013-90CA-F1E63C25F9A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63332566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07689-A623-174B-4E6C-0AA32D45DF4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CC360AC-1B8B-CF23-46DC-5155FF1FF9F4}"/>
              </a:ext>
            </a:extLst>
          </p:cNvPr>
          <p:cNvSpPr/>
          <p:nvPr/>
        </p:nvSpPr>
        <p:spPr>
          <a:xfrm>
            <a:off x="176770" y="0"/>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08108E9-4F4D-F1E3-D676-249084B971F5}"/>
              </a:ext>
            </a:extLst>
          </p:cNvPr>
          <p:cNvSpPr txBox="1"/>
          <p:nvPr/>
        </p:nvSpPr>
        <p:spPr>
          <a:xfrm>
            <a:off x="176770" y="3888736"/>
            <a:ext cx="23464367" cy="7036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4"/>
              <a:defRPr sz="6400">
                <a:solidFill>
                  <a:srgbClr val="FFFFFF"/>
                </a:solidFill>
                <a:latin typeface="Open Sans Semibold"/>
                <a:ea typeface="Open Sans Semibold"/>
                <a:cs typeface="Open Sans Semibold"/>
                <a:sym typeface="Open Sans Semibold"/>
              </a:defRPr>
            </a:pPr>
            <a:r>
              <a:rPr lang="kok-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टीएलडी पर्याप्त सटीकता के साथ बहुत कम खुराक (0.1 एमएसवी या 10 एमआर के क्रम के) को माप सकता है।
इसका उपयोग केवल संचयी जोखिम को मापने के लिए किया जा सकता है।
टीएलडी और डोसीमीटर दोनों का उपयोग तब किया जाता है जब किसी को एक्सपोज़र को नियंत्रित करना होता है</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4571192C-ADBB-3724-993C-BD996C2197B5}"/>
              </a:ext>
            </a:extLst>
          </p:cNvPr>
          <p:cNvSpPr txBox="1"/>
          <p:nvPr/>
        </p:nvSpPr>
        <p:spPr>
          <a:xfrm>
            <a:off x="21546984" y="12813338"/>
            <a:ext cx="1406835"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a:t>
            </a:r>
            <a:r>
              <a:rPr lang="en-US" b="1" dirty="0">
                <a:solidFill>
                  <a:srgbClr val="E46C0A"/>
                </a:solidFill>
              </a:rPr>
              <a:t> 6 </a:t>
            </a:r>
            <a:r>
              <a:rPr b="1" dirty="0">
                <a:solidFill>
                  <a:srgbClr val="E46C0A"/>
                </a:solidFill>
              </a:rPr>
              <a:t>-</a:t>
            </a:r>
          </a:p>
        </p:txBody>
      </p:sp>
      <p:sp>
        <p:nvSpPr>
          <p:cNvPr id="115" name="Rectangle">
            <a:extLst>
              <a:ext uri="{FF2B5EF4-FFF2-40B4-BE49-F238E27FC236}">
                <a16:creationId xmlns:a16="http://schemas.microsoft.com/office/drawing/2014/main" id="{2FA20965-F8EE-F268-E5A0-B93EDB830F3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C8B6CAD-BCC0-6606-44FE-FF9F71C9246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22</a:t>
            </a:fld>
            <a:endParaRPr dirty="0"/>
          </a:p>
        </p:txBody>
      </p:sp>
      <p:sp>
        <p:nvSpPr>
          <p:cNvPr id="9" name="Course Purpose">
            <a:extLst>
              <a:ext uri="{FF2B5EF4-FFF2-40B4-BE49-F238E27FC236}">
                <a16:creationId xmlns:a16="http://schemas.microsoft.com/office/drawing/2014/main" id="{DA63D7BC-E6E5-ECDD-C0D1-E31908E31B89}"/>
              </a:ext>
            </a:extLst>
          </p:cNvPr>
          <p:cNvSpPr txBox="1"/>
          <p:nvPr/>
        </p:nvSpPr>
        <p:spPr>
          <a:xfrm>
            <a:off x="6299200" y="804362"/>
            <a:ext cx="12364840"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kok-IN" dirty="0"/>
              <a:t>टीएलडी से संबंधित कुछ बिंदु</a:t>
            </a:r>
            <a:endParaRPr lang="en-US" dirty="0"/>
          </a:p>
        </p:txBody>
      </p:sp>
      <p:pic>
        <p:nvPicPr>
          <p:cNvPr id="2" name="Picture 1">
            <a:extLst>
              <a:ext uri="{FF2B5EF4-FFF2-40B4-BE49-F238E27FC236}">
                <a16:creationId xmlns:a16="http://schemas.microsoft.com/office/drawing/2014/main" id="{67EF4653-030E-DF2B-EEDE-C40ADB6BC46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CBF3B824-7467-BF30-DA1C-B61B1339D020}"/>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2B65166E-F4C9-669C-6BA4-302284C936C2}"/>
              </a:ext>
            </a:extLst>
          </p:cNvPr>
          <p:cNvSpPr txBox="1"/>
          <p:nvPr/>
        </p:nvSpPr>
        <p:spPr>
          <a:xfrm>
            <a:off x="17336106" y="12792843"/>
            <a:ext cx="514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Cont</a:t>
            </a:r>
            <a:r>
              <a:rPr kumimoji="0" lang="en-US" sz="48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Tree>
    <p:extLst>
      <p:ext uri="{BB962C8B-B14F-4D97-AF65-F5344CB8AC3E}">
        <p14:creationId xmlns:p14="http://schemas.microsoft.com/office/powerpoint/2010/main" val="34798577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A41A-58E9-CFB5-7736-497D363BF1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C945B7-8521-9A48-FA51-A5823392D827}"/>
              </a:ext>
            </a:extLst>
          </p:cNvPr>
          <p:cNvSpPr>
            <a:spLocks noGrp="1"/>
          </p:cNvSpPr>
          <p:nvPr>
            <p:ph type="body" sz="quarter" idx="10"/>
          </p:nvPr>
        </p:nvSpPr>
        <p:spPr>
          <a:xfrm>
            <a:off x="6231467" y="773723"/>
            <a:ext cx="11177302" cy="2388157"/>
          </a:xfrm>
        </p:spPr>
        <p:txBody>
          <a:bodyPr/>
          <a:lstStyle/>
          <a:p>
            <a:r>
              <a:rPr lang="kok-IN" sz="6600" dirty="0"/>
              <a:t>व्यक्तियों को खुराक की निगरानी</a:t>
            </a:r>
            <a:endParaRPr lang="en-IN" sz="6600" dirty="0"/>
          </a:p>
        </p:txBody>
      </p:sp>
      <p:sp>
        <p:nvSpPr>
          <p:cNvPr id="3" name="Text Placeholder 2">
            <a:extLst>
              <a:ext uri="{FF2B5EF4-FFF2-40B4-BE49-F238E27FC236}">
                <a16:creationId xmlns:a16="http://schemas.microsoft.com/office/drawing/2014/main" id="{F6408E6C-7C7B-964C-F21D-1FAE21CC9795}"/>
              </a:ext>
            </a:extLst>
          </p:cNvPr>
          <p:cNvSpPr>
            <a:spLocks noGrp="1"/>
          </p:cNvSpPr>
          <p:nvPr>
            <p:ph type="body" sz="quarter" idx="1"/>
          </p:nvPr>
        </p:nvSpPr>
        <p:spPr>
          <a:xfrm>
            <a:off x="1727200" y="5106110"/>
            <a:ext cx="21477092" cy="7836167"/>
          </a:xfrm>
        </p:spPr>
        <p:txBody>
          <a:bodyPr/>
          <a:lstStyle/>
          <a:p>
            <a:pPr marL="914400" indent="-914400">
              <a:buFont typeface="Wingdings" panose="05000000000000000000" pitchFamily="2" charset="2"/>
              <a:buChar char="v"/>
            </a:pPr>
            <a:r>
              <a:rPr lang="kok-IN" sz="5400" spc="-10" dirty="0">
                <a:cs typeface="Arial"/>
              </a:rPr>
              <a:t>एक, महीने, तिमाही या वार्षिक आधार पर खुराक रिकॉर्ड करने के लिए, टीएलडी सबसे अच्छा विकल्प है।
कुछ मिनटों, कुछ घंटों के काम या एक दिन से अधिक समय जैसी छोटी अवधि में खुराक की रिकॉर्डिंग और नियंत्रण के लिए, उपयोगकर्ता द्वारा उपयोग में आसानी और आसान पठनीयता के कारण डीआरडी अधिक उपयुक्त हैं</a:t>
            </a:r>
            <a:endParaRPr lang="en-US" sz="5400" spc="-10" dirty="0">
              <a:cs typeface="Arial"/>
            </a:endParaRPr>
          </a:p>
        </p:txBody>
      </p:sp>
    </p:spTree>
    <p:extLst>
      <p:ext uri="{BB962C8B-B14F-4D97-AF65-F5344CB8AC3E}">
        <p14:creationId xmlns:p14="http://schemas.microsoft.com/office/powerpoint/2010/main" val="385135600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560BB-D01E-ED25-C8F3-301A7C21159D}"/>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F1DAA424-D3C4-843B-8B2B-C07A6950BFF0}"/>
              </a:ext>
            </a:extLst>
          </p:cNvPr>
          <p:cNvSpPr>
            <a:spLocks noGrp="1"/>
          </p:cNvSpPr>
          <p:nvPr>
            <p:ph type="body" sz="quarter" idx="10"/>
          </p:nvPr>
        </p:nvSpPr>
        <p:spPr>
          <a:xfrm>
            <a:off x="5181601" y="623975"/>
            <a:ext cx="15002932" cy="2388157"/>
          </a:xfrm>
        </p:spPr>
        <p:txBody>
          <a:bodyPr/>
          <a:lstStyle/>
          <a:p>
            <a:pPr algn="ctr"/>
            <a:r>
              <a:rPr lang="kok-IN" dirty="0"/>
              <a:t>टीएलडी और डीआरडी के बीच तुलना</a:t>
            </a:r>
            <a:endParaRPr lang="en-IN" dirty="0"/>
          </a:p>
        </p:txBody>
      </p:sp>
      <p:graphicFrame>
        <p:nvGraphicFramePr>
          <p:cNvPr id="3" name="Content Placeholder 4">
            <a:extLst>
              <a:ext uri="{FF2B5EF4-FFF2-40B4-BE49-F238E27FC236}">
                <a16:creationId xmlns:a16="http://schemas.microsoft.com/office/drawing/2014/main" id="{BFA4AF52-E461-73D2-BD2F-F7DDD807EDA8}"/>
              </a:ext>
            </a:extLst>
          </p:cNvPr>
          <p:cNvGraphicFramePr>
            <a:graphicFrameLocks/>
          </p:cNvGraphicFramePr>
          <p:nvPr>
            <p:extLst>
              <p:ext uri="{D42A27DB-BD31-4B8C-83A1-F6EECF244321}">
                <p14:modId xmlns:p14="http://schemas.microsoft.com/office/powerpoint/2010/main" val="2703953558"/>
              </p:ext>
            </p:extLst>
          </p:nvPr>
        </p:nvGraphicFramePr>
        <p:xfrm>
          <a:off x="882769" y="2812493"/>
          <a:ext cx="14239999" cy="9085456"/>
        </p:xfrm>
        <a:graphic>
          <a:graphicData uri="http://schemas.openxmlformats.org/drawingml/2006/table">
            <a:tbl>
              <a:tblPr firstRow="1" firstCol="1" bandRow="1" bandCol="1">
                <a:tableStyleId>{912C8C85-51F0-491E-9774-3900AFEF0FD7}</a:tableStyleId>
              </a:tblPr>
              <a:tblGrid>
                <a:gridCol w="14239999">
                  <a:extLst>
                    <a:ext uri="{9D8B030D-6E8A-4147-A177-3AD203B41FA5}">
                      <a16:colId xmlns:a16="http://schemas.microsoft.com/office/drawing/2014/main" val="1690561014"/>
                    </a:ext>
                  </a:extLst>
                </a:gridCol>
              </a:tblGrid>
              <a:tr h="1376128">
                <a:tc>
                  <a:txBody>
                    <a:bodyPr/>
                    <a:lstStyle/>
                    <a:p>
                      <a:pPr algn="ctr">
                        <a:lnSpc>
                          <a:spcPct val="115000"/>
                        </a:lnSpc>
                        <a:spcAft>
                          <a:spcPts val="1000"/>
                        </a:spcAft>
                      </a:pPr>
                      <a:r>
                        <a:rPr lang="kok-IN" sz="3600"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डीआरडी</a:t>
                      </a:r>
                      <a:r>
                        <a:rPr lang="en-US" sz="3600"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IN" sz="3600"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3356511678"/>
                  </a:ext>
                </a:extLst>
              </a:tr>
              <a:tr h="963666">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व्यक्ति द्वारा भी सीधे आंख के माध्यम से पढ़ा जा सकता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2354223557"/>
                  </a:ext>
                </a:extLst>
              </a:tr>
              <a:tr h="963666">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यह तात्कालिक खुराक रिकॉर्ड करता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1233248813"/>
                  </a:ext>
                </a:extLst>
              </a:tr>
              <a:tr h="963666">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यह एक अस्थायी रिकॉर्ड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4228836665"/>
                  </a:ext>
                </a:extLst>
              </a:tr>
              <a:tr h="963666">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यदि यह नीचे गिरता है, तो पढ़ना आमतौर पर खो जाता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2867806246"/>
                  </a:ext>
                </a:extLst>
              </a:tr>
              <a:tr h="963666">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खुराक रिकॉर्ड करने की सीमा 20 एमआर - 500 एमआर (कुछ में 5 आर तक)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2831131159"/>
                  </a:ext>
                </a:extLst>
              </a:tr>
              <a:tr h="963666">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बाहरी जोखिम के स्पॉट नियंत्रण के लिए उपयोगी।</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175458377"/>
                  </a:ext>
                </a:extLst>
              </a:tr>
              <a:tr h="963666">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डीआरडी के अलावा टीएलडी की आवश्यकता होती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1482158467"/>
                  </a:ext>
                </a:extLst>
              </a:tr>
              <a:tr h="963666">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छोटी अवधि के लिए उपयोग किया जाता है, कुछ घंटों के लिए कहते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2731247273"/>
                  </a:ext>
                </a:extLst>
              </a:tr>
            </a:tbl>
          </a:graphicData>
        </a:graphic>
      </p:graphicFrame>
      <p:graphicFrame>
        <p:nvGraphicFramePr>
          <p:cNvPr id="5" name="Content Placeholder 5">
            <a:extLst>
              <a:ext uri="{FF2B5EF4-FFF2-40B4-BE49-F238E27FC236}">
                <a16:creationId xmlns:a16="http://schemas.microsoft.com/office/drawing/2014/main" id="{51E306E0-19C7-4DAB-300B-7D138575065E}"/>
              </a:ext>
            </a:extLst>
          </p:cNvPr>
          <p:cNvGraphicFramePr>
            <a:graphicFrameLocks/>
          </p:cNvGraphicFramePr>
          <p:nvPr>
            <p:extLst>
              <p:ext uri="{D42A27DB-BD31-4B8C-83A1-F6EECF244321}">
                <p14:modId xmlns:p14="http://schemas.microsoft.com/office/powerpoint/2010/main" val="238867993"/>
              </p:ext>
            </p:extLst>
          </p:nvPr>
        </p:nvGraphicFramePr>
        <p:xfrm>
          <a:off x="15404122" y="3095947"/>
          <a:ext cx="8097109" cy="9867773"/>
        </p:xfrm>
        <a:graphic>
          <a:graphicData uri="http://schemas.openxmlformats.org/drawingml/2006/table">
            <a:tbl>
              <a:tblPr firstRow="1" firstCol="1" bandRow="1" bandCol="1">
                <a:tableStyleId>{FABFCF23-3B69-468F-B69F-88F6DE6A72F2}</a:tableStyleId>
              </a:tblPr>
              <a:tblGrid>
                <a:gridCol w="8097109">
                  <a:extLst>
                    <a:ext uri="{9D8B030D-6E8A-4147-A177-3AD203B41FA5}">
                      <a16:colId xmlns:a16="http://schemas.microsoft.com/office/drawing/2014/main" val="3906258196"/>
                    </a:ext>
                  </a:extLst>
                </a:gridCol>
              </a:tblGrid>
              <a:tr h="326654">
                <a:tc>
                  <a:txBody>
                    <a:bodyPr/>
                    <a:lstStyle/>
                    <a:p>
                      <a:pPr algn="ctr">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टीएलडी</a:t>
                      </a:r>
                      <a:endParaRPr lang="en-IN" sz="3600"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2012434747"/>
                  </a:ext>
                </a:extLst>
              </a:tr>
              <a:tr h="496258">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ऑपरेटरों द्वारा केवल टीएलडी रीडिंग मशीन के माध्यम से पढ़ा जा सकता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3555193828"/>
                  </a:ext>
                </a:extLst>
              </a:tr>
              <a:tr h="375357">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यह संचयी खुराक रिकॉर्ड करता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3329078943"/>
                  </a:ext>
                </a:extLst>
              </a:tr>
              <a:tr h="375357">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यह कुछ अधिक स्थिर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1951561116"/>
                  </a:ext>
                </a:extLst>
              </a:tr>
              <a:tr h="375357">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इस तरह के गलत प्रबंधन के खिलाफ इसका पर्याप्त प्रतिरोध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1704574370"/>
                  </a:ext>
                </a:extLst>
              </a:tr>
              <a:tr h="375357">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यह 10 एमआर - 10,000,000 एमआर के बीच खुराक रिकॉर्ड कर सकता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3794737425"/>
                  </a:ext>
                </a:extLst>
              </a:tr>
              <a:tr h="375357">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नियमित और समग्र जोखिम मूल्यांकन के लिए उपयोग किया जाता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1976731004"/>
                  </a:ext>
                </a:extLst>
              </a:tr>
              <a:tr h="375357">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डीआरडी के बिना इस्तेमाल किया जा सकता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226011493"/>
                  </a:ext>
                </a:extLst>
              </a:tr>
              <a:tr h="375357">
                <a:tc>
                  <a:txBody>
                    <a:bodyPr/>
                    <a:lstStyle/>
                    <a:p>
                      <a:pPr algn="just">
                        <a:lnSpc>
                          <a:spcPct val="115000"/>
                        </a:lnSpc>
                        <a:spcAft>
                          <a:spcPts val="1000"/>
                        </a:spcAft>
                      </a:pPr>
                      <a:r>
                        <a:rPr lang="hi-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महीने या महीनों में लंबे समय तक उपयोग किया जाता है।</a:t>
                      </a:r>
                      <a:endParaRPr lang="en-IN" sz="3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4257994807"/>
                  </a:ext>
                </a:extLst>
              </a:tr>
              <a:tr h="375357">
                <a:tc>
                  <a:txBody>
                    <a:bodyPr/>
                    <a:lstStyle/>
                    <a:p>
                      <a:pPr algn="just">
                        <a:lnSpc>
                          <a:spcPct val="115000"/>
                        </a:lnSpc>
                        <a:spcAft>
                          <a:spcPts val="1000"/>
                        </a:spcAft>
                      </a:pPr>
                      <a:endParaRPr lang="en-IN" sz="36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40453" marR="40453" marT="0" marB="0"/>
                </a:tc>
                <a:extLst>
                  <a:ext uri="{0D108BD9-81ED-4DB2-BD59-A6C34878D82A}">
                    <a16:rowId xmlns:a16="http://schemas.microsoft.com/office/drawing/2014/main" val="3740992902"/>
                  </a:ext>
                </a:extLst>
              </a:tr>
            </a:tbl>
          </a:graphicData>
        </a:graphic>
      </p:graphicFrame>
    </p:spTree>
    <p:extLst>
      <p:ext uri="{BB962C8B-B14F-4D97-AF65-F5344CB8AC3E}">
        <p14:creationId xmlns:p14="http://schemas.microsoft.com/office/powerpoint/2010/main" val="311509161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D8B2B-C9B8-A12D-AEBE-D7C7153B194B}"/>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5B52322B-2516-EBB6-81ED-7D5283693BB6}"/>
              </a:ext>
            </a:extLst>
          </p:cNvPr>
          <p:cNvSpPr>
            <a:spLocks noGrp="1"/>
          </p:cNvSpPr>
          <p:nvPr>
            <p:ph type="body" sz="quarter" idx="10"/>
          </p:nvPr>
        </p:nvSpPr>
        <p:spPr>
          <a:xfrm>
            <a:off x="5723467" y="493629"/>
            <a:ext cx="13715999" cy="2388157"/>
          </a:xfrm>
        </p:spPr>
        <p:txBody>
          <a:bodyPr/>
          <a:lstStyle/>
          <a:p>
            <a:r>
              <a:rPr lang="hi-IN" dirty="0"/>
              <a:t>व्यक्तिगत निगरानी उपकरण</a:t>
            </a:r>
            <a:endParaRPr lang="en-IN" dirty="0"/>
          </a:p>
        </p:txBody>
      </p:sp>
      <p:graphicFrame>
        <p:nvGraphicFramePr>
          <p:cNvPr id="2" name="object 7">
            <a:extLst>
              <a:ext uri="{FF2B5EF4-FFF2-40B4-BE49-F238E27FC236}">
                <a16:creationId xmlns:a16="http://schemas.microsoft.com/office/drawing/2014/main" id="{60171094-CDF7-23DB-7C5E-C1EC52FFD036}"/>
              </a:ext>
            </a:extLst>
          </p:cNvPr>
          <p:cNvGraphicFramePr>
            <a:graphicFrameLocks noGrp="1"/>
          </p:cNvGraphicFramePr>
          <p:nvPr>
            <p:extLst>
              <p:ext uri="{D42A27DB-BD31-4B8C-83A1-F6EECF244321}">
                <p14:modId xmlns:p14="http://schemas.microsoft.com/office/powerpoint/2010/main" val="1748861353"/>
              </p:ext>
            </p:extLst>
          </p:nvPr>
        </p:nvGraphicFramePr>
        <p:xfrm>
          <a:off x="2065867" y="3115733"/>
          <a:ext cx="20794133" cy="9851938"/>
        </p:xfrm>
        <a:graphic>
          <a:graphicData uri="http://schemas.openxmlformats.org/drawingml/2006/table">
            <a:tbl>
              <a:tblPr firstRow="1" bandRow="1">
                <a:tableStyleId>{2D5ABB26-0587-4C30-8999-92F81FD0307C}</a:tableStyleId>
              </a:tblPr>
              <a:tblGrid>
                <a:gridCol w="4377405">
                  <a:extLst>
                    <a:ext uri="{9D8B030D-6E8A-4147-A177-3AD203B41FA5}">
                      <a16:colId xmlns:a16="http://schemas.microsoft.com/office/drawing/2014/main" val="20000"/>
                    </a:ext>
                  </a:extLst>
                </a:gridCol>
                <a:gridCol w="4190295">
                  <a:extLst>
                    <a:ext uri="{9D8B030D-6E8A-4147-A177-3AD203B41FA5}">
                      <a16:colId xmlns:a16="http://schemas.microsoft.com/office/drawing/2014/main" val="20001"/>
                    </a:ext>
                  </a:extLst>
                </a:gridCol>
                <a:gridCol w="3669743">
                  <a:extLst>
                    <a:ext uri="{9D8B030D-6E8A-4147-A177-3AD203B41FA5}">
                      <a16:colId xmlns:a16="http://schemas.microsoft.com/office/drawing/2014/main" val="20002"/>
                    </a:ext>
                  </a:extLst>
                </a:gridCol>
                <a:gridCol w="4366398">
                  <a:extLst>
                    <a:ext uri="{9D8B030D-6E8A-4147-A177-3AD203B41FA5}">
                      <a16:colId xmlns:a16="http://schemas.microsoft.com/office/drawing/2014/main" val="20003"/>
                    </a:ext>
                  </a:extLst>
                </a:gridCol>
                <a:gridCol w="4190292">
                  <a:extLst>
                    <a:ext uri="{9D8B030D-6E8A-4147-A177-3AD203B41FA5}">
                      <a16:colId xmlns:a16="http://schemas.microsoft.com/office/drawing/2014/main" val="20004"/>
                    </a:ext>
                  </a:extLst>
                </a:gridCol>
              </a:tblGrid>
              <a:tr h="998621">
                <a:tc>
                  <a:txBody>
                    <a:bodyPr/>
                    <a:lstStyle/>
                    <a:p>
                      <a:pPr marL="91440" algn="just">
                        <a:lnSpc>
                          <a:spcPct val="100000"/>
                        </a:lnSpc>
                        <a:spcBef>
                          <a:spcPts val="280"/>
                        </a:spcBef>
                      </a:pPr>
                      <a:r>
                        <a:rPr lang="hi-IN"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निगरानी
उपकरण</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1440" algn="just">
                        <a:lnSpc>
                          <a:spcPct val="100000"/>
                        </a:lnSpc>
                        <a:spcBef>
                          <a:spcPts val="280"/>
                        </a:spcBef>
                      </a:pPr>
                      <a:r>
                        <a:rPr lang="hi-IN" sz="3600" b="0" spc="-5" dirty="0">
                          <a:latin typeface="Open Sans" panose="020B0606030504020204" pitchFamily="34" charset="0"/>
                          <a:ea typeface="Open Sans" panose="020B0606030504020204" pitchFamily="34" charset="0"/>
                          <a:cs typeface="Open Sans" panose="020B0606030504020204" pitchFamily="34" charset="0"/>
                        </a:rPr>
                        <a:t>संसूचक</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2075" marR="412115" algn="just">
                        <a:lnSpc>
                          <a:spcPct val="100000"/>
                        </a:lnSpc>
                        <a:spcBef>
                          <a:spcPts val="280"/>
                        </a:spcBef>
                      </a:pPr>
                      <a:r>
                        <a:rPr lang="hi-IN" sz="3600" b="0" dirty="0">
                          <a:latin typeface="Open Sans" panose="020B0606030504020204" pitchFamily="34" charset="0"/>
                          <a:ea typeface="Open Sans" panose="020B0606030504020204" pitchFamily="34" charset="0"/>
                          <a:cs typeface="Open Sans" panose="020B0606030504020204" pitchFamily="34" charset="0"/>
                        </a:rPr>
                        <a:t>विकिरण का पता चला</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2075" algn="just">
                        <a:lnSpc>
                          <a:spcPct val="100000"/>
                        </a:lnSpc>
                        <a:spcBef>
                          <a:spcPts val="280"/>
                        </a:spcBef>
                      </a:pPr>
                      <a:r>
                        <a:rPr lang="hi-IN" sz="3600" b="0" spc="-5" dirty="0">
                          <a:latin typeface="Open Sans" panose="020B0606030504020204" pitchFamily="34" charset="0"/>
                          <a:ea typeface="Open Sans" panose="020B0606030504020204" pitchFamily="34" charset="0"/>
                          <a:cs typeface="Open Sans" panose="020B0606030504020204" pitchFamily="34" charset="0"/>
                        </a:rPr>
                        <a:t>श्रेणियों</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2075" algn="just">
                        <a:lnSpc>
                          <a:spcPct val="100000"/>
                        </a:lnSpc>
                        <a:spcBef>
                          <a:spcPts val="280"/>
                        </a:spcBef>
                      </a:pPr>
                      <a:r>
                        <a:rPr lang="hi-IN" sz="3600" b="0" spc="-10" dirty="0">
                          <a:latin typeface="Open Sans" panose="020B0606030504020204" pitchFamily="34" charset="0"/>
                          <a:ea typeface="Open Sans" panose="020B0606030504020204" pitchFamily="34" charset="0"/>
                          <a:cs typeface="Open Sans" panose="020B0606030504020204" pitchFamily="34" charset="0"/>
                        </a:rPr>
                        <a:t>टिप्पणियां</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574325">
                <a:tc>
                  <a:txBody>
                    <a:bodyPr/>
                    <a:lstStyle/>
                    <a:p>
                      <a:pPr marL="91440" algn="just">
                        <a:lnSpc>
                          <a:spcPct val="100000"/>
                        </a:lnSpc>
                        <a:spcBef>
                          <a:spcPts val="280"/>
                        </a:spcBef>
                      </a:pPr>
                      <a:r>
                        <a:rPr lang="hi-IN" sz="3600" b="1" spc="-10" dirty="0">
                          <a:solidFill>
                            <a:srgbClr val="FF0000"/>
                          </a:solidFill>
                          <a:latin typeface="Open Sans" panose="020B0606030504020204" pitchFamily="34" charset="0"/>
                          <a:ea typeface="Open Sans" panose="020B0606030504020204" pitchFamily="34" charset="0"/>
                          <a:cs typeface="Open Sans" panose="020B0606030504020204" pitchFamily="34" charset="0"/>
                        </a:rPr>
                        <a:t>प्रत्यक्ष पढ़ना
डोसीमीटर
(डीआरडी)</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gn="just">
                        <a:lnSpc>
                          <a:spcPct val="100000"/>
                        </a:lnSpc>
                        <a:spcBef>
                          <a:spcPts val="280"/>
                        </a:spcBef>
                      </a:pPr>
                      <a:r>
                        <a:rPr lang="hi-IN" sz="3600" b="0" dirty="0">
                          <a:latin typeface="Open Sans" panose="020B0606030504020204" pitchFamily="34" charset="0"/>
                          <a:ea typeface="Open Sans" panose="020B0606030504020204" pitchFamily="34" charset="0"/>
                          <a:cs typeface="Open Sans" panose="020B0606030504020204" pitchFamily="34" charset="0"/>
                        </a:rPr>
                        <a:t>आयनीकरण
कक्ष</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gn="just">
                        <a:lnSpc>
                          <a:spcPct val="100000"/>
                        </a:lnSpc>
                        <a:spcBef>
                          <a:spcPts val="280"/>
                        </a:spcBef>
                      </a:pPr>
                      <a:r>
                        <a:rPr lang="hi-IN" sz="3600" b="0" spc="-5" dirty="0">
                          <a:latin typeface="Open Sans" panose="020B0606030504020204" pitchFamily="34" charset="0"/>
                          <a:ea typeface="Open Sans" panose="020B0606030504020204" pitchFamily="34" charset="0"/>
                          <a:cs typeface="Open Sans" panose="020B0606030504020204" pitchFamily="34" charset="0"/>
                        </a:rPr>
                        <a:t>एक्स-रे
गामा</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gn="just">
                        <a:lnSpc>
                          <a:spcPct val="100000"/>
                        </a:lnSpc>
                        <a:spcBef>
                          <a:spcPts val="280"/>
                        </a:spcBef>
                      </a:pPr>
                      <a:r>
                        <a:rPr lang="hi-IN" sz="3600" b="0" spc="-35" dirty="0">
                          <a:latin typeface="Open Sans" panose="020B0606030504020204" pitchFamily="34" charset="0"/>
                          <a:ea typeface="Open Sans" panose="020B0606030504020204" pitchFamily="34" charset="0"/>
                          <a:cs typeface="Open Sans" panose="020B0606030504020204" pitchFamily="34" charset="0"/>
                        </a:rPr>
                        <a:t>विभिन्न रेंज
0-200 एमआर
0-5000</a:t>
                      </a:r>
                      <a:r>
                        <a:rPr lang="en-IN" sz="3600" b="0" spc="-35" dirty="0" err="1">
                          <a:latin typeface="Open Sans" panose="020B0606030504020204" pitchFamily="34" charset="0"/>
                          <a:ea typeface="Open Sans" panose="020B0606030504020204" pitchFamily="34" charset="0"/>
                          <a:cs typeface="Open Sans" panose="020B0606030504020204" pitchFamily="34" charset="0"/>
                        </a:rPr>
                        <a:t>mR</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gn="just">
                        <a:lnSpc>
                          <a:spcPct val="100000"/>
                        </a:lnSpc>
                        <a:spcBef>
                          <a:spcPts val="280"/>
                        </a:spcBef>
                      </a:pPr>
                      <a:r>
                        <a:rPr lang="hi-IN" sz="3600" b="0" dirty="0">
                          <a:latin typeface="Open Sans" panose="020B0606030504020204" pitchFamily="34" charset="0"/>
                          <a:ea typeface="Open Sans" panose="020B0606030504020204" pitchFamily="34" charset="0"/>
                          <a:cs typeface="Open Sans" panose="020B0606030504020204" pitchFamily="34" charset="0"/>
                        </a:rPr>
                        <a:t>निष्क्रिय
संसूचक</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053074">
                <a:tc>
                  <a:txBody>
                    <a:bodyPr/>
                    <a:lstStyle/>
                    <a:p>
                      <a:pPr marL="91440" marR="795020" algn="just">
                        <a:lnSpc>
                          <a:spcPct val="100000"/>
                        </a:lnSpc>
                        <a:spcBef>
                          <a:spcPts val="280"/>
                        </a:spcBef>
                      </a:pPr>
                      <a:r>
                        <a:rPr lang="hi-IN"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इलेक्ट्रॉनिक पॉकेट डोसीमीटर</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gn="just">
                        <a:lnSpc>
                          <a:spcPct val="100000"/>
                        </a:lnSpc>
                        <a:spcBef>
                          <a:spcPts val="280"/>
                        </a:spcBef>
                      </a:pPr>
                      <a:r>
                        <a:rPr lang="hi-IN" sz="3600" b="0" dirty="0">
                          <a:latin typeface="Open Sans" panose="020B0606030504020204" pitchFamily="34" charset="0"/>
                          <a:ea typeface="Open Sans" panose="020B0606030504020204" pitchFamily="34" charset="0"/>
                          <a:cs typeface="Open Sans" panose="020B0606030504020204" pitchFamily="34" charset="0"/>
                        </a:rPr>
                        <a:t>सिलिकॉन डायोड</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gn="just">
                        <a:lnSpc>
                          <a:spcPct val="100000"/>
                        </a:lnSpc>
                        <a:spcBef>
                          <a:spcPts val="280"/>
                        </a:spcBef>
                      </a:pPr>
                      <a:r>
                        <a:rPr lang="hi-IN" sz="3600" b="0" spc="-5" dirty="0">
                          <a:latin typeface="Open Sans" panose="020B0606030504020204" pitchFamily="34" charset="0"/>
                          <a:ea typeface="Open Sans" panose="020B0606030504020204" pitchFamily="34" charset="0"/>
                          <a:cs typeface="Open Sans" panose="020B0606030504020204" pitchFamily="34" charset="0"/>
                        </a:rPr>
                        <a:t>एक्स-रे
गामा</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gn="just">
                        <a:lnSpc>
                          <a:spcPct val="100000"/>
                        </a:lnSpc>
                        <a:spcBef>
                          <a:spcPts val="280"/>
                        </a:spcBef>
                      </a:pPr>
                      <a:r>
                        <a:rPr lang="el-GR" sz="3600" b="0" spc="-5" dirty="0">
                          <a:latin typeface="Open Sans" panose="020B0606030504020204" pitchFamily="34" charset="0"/>
                          <a:ea typeface="Open Sans" panose="020B0606030504020204" pitchFamily="34" charset="0"/>
                          <a:cs typeface="Open Sans" panose="020B0606030504020204" pitchFamily="34" charset="0"/>
                        </a:rPr>
                        <a:t>1μ</a:t>
                      </a:r>
                      <a:r>
                        <a:rPr lang="en-IN" sz="3600" b="0" spc="-5" dirty="0" err="1">
                          <a:latin typeface="Open Sans" panose="020B0606030504020204" pitchFamily="34" charset="0"/>
                          <a:ea typeface="Open Sans" panose="020B0606030504020204" pitchFamily="34" charset="0"/>
                          <a:cs typeface="Open Sans" panose="020B0606030504020204" pitchFamily="34" charset="0"/>
                        </a:rPr>
                        <a:t>Sv</a:t>
                      </a:r>
                      <a:r>
                        <a:rPr lang="en-IN" sz="3600" b="0" spc="-5" dirty="0">
                          <a:latin typeface="Open Sans" panose="020B0606030504020204" pitchFamily="34" charset="0"/>
                          <a:ea typeface="Open Sans" panose="020B0606030504020204" pitchFamily="34" charset="0"/>
                          <a:cs typeface="Open Sans" panose="020B0606030504020204" pitchFamily="34" charset="0"/>
                        </a:rPr>
                        <a:t> - 1 </a:t>
                      </a:r>
                      <a:r>
                        <a:rPr lang="en-IN" sz="3600" b="0" spc="-5" dirty="0" err="1">
                          <a:latin typeface="Open Sans" panose="020B0606030504020204" pitchFamily="34" charset="0"/>
                          <a:ea typeface="Open Sans" panose="020B0606030504020204" pitchFamily="34" charset="0"/>
                          <a:cs typeface="Open Sans" panose="020B0606030504020204" pitchFamily="34" charset="0"/>
                        </a:rPr>
                        <a:t>Sv</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371475" algn="just">
                        <a:lnSpc>
                          <a:spcPct val="100000"/>
                        </a:lnSpc>
                        <a:spcBef>
                          <a:spcPts val="280"/>
                        </a:spcBef>
                      </a:pPr>
                      <a:r>
                        <a:rPr lang="hi-IN" sz="3600" b="0" dirty="0">
                          <a:latin typeface="Open Sans" panose="020B0606030504020204" pitchFamily="34" charset="0"/>
                          <a:ea typeface="Open Sans" panose="020B0606030504020204" pitchFamily="34" charset="0"/>
                          <a:cs typeface="Open Sans" panose="020B0606030504020204" pitchFamily="34" charset="0"/>
                        </a:rPr>
                        <a:t>ऑडियो अलार्म सुविधा के साथ प्रकार को एकीकृत करना</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556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053599">
                <a:tc>
                  <a:txBody>
                    <a:bodyPr/>
                    <a:lstStyle/>
                    <a:p>
                      <a:pPr algn="just">
                        <a:lnSpc>
                          <a:spcPct val="115000"/>
                        </a:lnSpc>
                        <a:spcAft>
                          <a:spcPts val="1000"/>
                        </a:spcAft>
                      </a:pPr>
                      <a:r>
                        <a:rPr lang="hi-IN" sz="3600" b="1" i="0" u="none" strike="noStrike" cap="none" spc="0" baseline="0" dirty="0">
                          <a:solidFill>
                            <a:srgbClr val="FF0000"/>
                          </a:solidFill>
                          <a:uFillTx/>
                          <a:latin typeface="Open Sans" panose="020B0606030504020204" pitchFamily="34" charset="0"/>
                          <a:ea typeface="Open Sans" panose="020B0606030504020204" pitchFamily="34" charset="0"/>
                          <a:cs typeface="Open Sans" panose="020B0606030504020204" pitchFamily="34" charset="0"/>
                          <a:sym typeface="HelveticaNeueLT Std Lt"/>
                        </a:rPr>
                        <a:t>टीएलडी</a:t>
                      </a:r>
                      <a:endParaRPr lang="en-IN" sz="3600" b="1" i="0" u="none" strike="noStrike" cap="none" spc="0" baseline="0" dirty="0">
                        <a:solidFill>
                          <a:srgbClr val="FF0000"/>
                        </a:solidFill>
                        <a:uFillTx/>
                        <a:latin typeface="Open Sans" panose="020B0606030504020204" pitchFamily="34" charset="0"/>
                        <a:ea typeface="Open Sans" panose="020B0606030504020204" pitchFamily="34" charset="0"/>
                        <a:cs typeface="Open Sans" panose="020B0606030504020204" pitchFamily="34" charset="0"/>
                        <a:sym typeface="HelveticaNeueLT Std Lt"/>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1440" marR="153670" algn="just">
                        <a:lnSpc>
                          <a:spcPct val="100000"/>
                        </a:lnSpc>
                        <a:spcBef>
                          <a:spcPts val="285"/>
                        </a:spcBef>
                      </a:pPr>
                      <a:r>
                        <a:rPr lang="hi-IN" sz="3600" b="0" spc="-5" dirty="0">
                          <a:latin typeface="Open Sans" panose="020B0606030504020204" pitchFamily="34" charset="0"/>
                          <a:ea typeface="Open Sans" panose="020B0606030504020204" pitchFamily="34" charset="0"/>
                          <a:cs typeface="Open Sans" panose="020B0606030504020204" pitchFamily="34" charset="0"/>
                        </a:rPr>
                        <a:t>कैल्शियम सल्फेट के साथ डिस्प्रोसियम उत्प्रेरक के रूप में</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2075" algn="just">
                        <a:lnSpc>
                          <a:spcPct val="100000"/>
                        </a:lnSpc>
                        <a:spcBef>
                          <a:spcPts val="285"/>
                        </a:spcBef>
                      </a:pPr>
                      <a:r>
                        <a:rPr lang="hi-IN" sz="3600" b="0" spc="-5" dirty="0">
                          <a:latin typeface="Open Sans" panose="020B0606030504020204" pitchFamily="34" charset="0"/>
                          <a:ea typeface="Open Sans" panose="020B0606030504020204" pitchFamily="34" charset="0"/>
                          <a:cs typeface="Open Sans" panose="020B0606030504020204" pitchFamily="34" charset="0"/>
                        </a:rPr>
                        <a:t>एक्स-रे
बीटा गामा</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2075" algn="just">
                        <a:lnSpc>
                          <a:spcPct val="100000"/>
                        </a:lnSpc>
                        <a:spcBef>
                          <a:spcPts val="285"/>
                        </a:spcBef>
                      </a:pPr>
                      <a:r>
                        <a:rPr sz="3600" b="0" dirty="0">
                          <a:latin typeface="Open Sans" panose="020B0606030504020204" pitchFamily="34" charset="0"/>
                          <a:ea typeface="Open Sans" panose="020B0606030504020204" pitchFamily="34" charset="0"/>
                          <a:cs typeface="Open Sans" panose="020B0606030504020204" pitchFamily="34" charset="0"/>
                        </a:rPr>
                        <a:t>0.1 mSv- 10</a:t>
                      </a:r>
                      <a:r>
                        <a:rPr sz="3600" b="0" spc="-75" dirty="0">
                          <a:latin typeface="Open Sans" panose="020B0606030504020204" pitchFamily="34" charset="0"/>
                          <a:ea typeface="Open Sans" panose="020B0606030504020204" pitchFamily="34" charset="0"/>
                          <a:cs typeface="Open Sans" panose="020B0606030504020204" pitchFamily="34" charset="0"/>
                        </a:rPr>
                        <a:t> </a:t>
                      </a:r>
                      <a:r>
                        <a:rPr sz="3600" b="0" spc="-5" dirty="0" err="1">
                          <a:latin typeface="Open Sans" panose="020B0606030504020204" pitchFamily="34" charset="0"/>
                          <a:ea typeface="Open Sans" panose="020B0606030504020204" pitchFamily="34" charset="0"/>
                          <a:cs typeface="Open Sans" panose="020B0606030504020204" pitchFamily="34" charset="0"/>
                        </a:rPr>
                        <a:t>Sv</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2075" marR="187960" algn="just">
                        <a:lnSpc>
                          <a:spcPct val="100000"/>
                        </a:lnSpc>
                        <a:spcBef>
                          <a:spcPts val="285"/>
                        </a:spcBef>
                      </a:pPr>
                      <a:r>
                        <a:rPr lang="hi-IN" sz="3600" b="0" spc="-5" dirty="0">
                          <a:latin typeface="Open Sans" panose="020B0606030504020204" pitchFamily="34" charset="0"/>
                          <a:ea typeface="Open Sans" panose="020B0606030504020204" pitchFamily="34" charset="0"/>
                          <a:cs typeface="Open Sans" panose="020B0606030504020204" pitchFamily="34" charset="0"/>
                        </a:rPr>
                        <a:t>प्रकार को एकीकृत करना लेकिन टीएलडी रीडर की आवश्यकता है।</a:t>
                      </a:r>
                      <a:endParaRPr sz="3600" b="0" dirty="0">
                        <a:latin typeface="Open Sans" panose="020B0606030504020204" pitchFamily="34" charset="0"/>
                        <a:ea typeface="Open Sans" panose="020B0606030504020204" pitchFamily="34" charset="0"/>
                        <a:cs typeface="Open Sans" panose="020B0606030504020204" pitchFamily="34" charset="0"/>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9261180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12702" r="12702"/>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7" name="Slide Number"/>
          <p:cNvSpPr txBox="1">
            <a:spLocks noGrp="1"/>
          </p:cNvSpPr>
          <p:nvPr>
            <p:ph type="sldNum" sz="quarter" idx="2"/>
          </p:nvPr>
        </p:nvSpPr>
        <p:spPr>
          <a:xfrm>
            <a:off x="22649571" y="12813338"/>
            <a:ext cx="860669"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5140221" y="1915775"/>
            <a:ext cx="24961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kok-IN" sz="5400" b="1" dirty="0">
                <a:ln/>
                <a:solidFill>
                  <a:schemeClr val="accent6">
                    <a:lumMod val="75000"/>
                  </a:schemeClr>
                </a:solidFill>
              </a:rPr>
              <a:t>धन्यवाद</a:t>
            </a:r>
            <a:endParaRPr lang="en-US" sz="54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727110" y="3684847"/>
            <a:ext cx="11691690" cy="8139430"/>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2FE-5502-B465-7497-E14DA37F0747}"/>
              </a:ext>
            </a:extLst>
          </p:cNvPr>
          <p:cNvSpPr>
            <a:spLocks noGrp="1"/>
          </p:cNvSpPr>
          <p:nvPr>
            <p:ph type="body" sz="quarter" idx="1"/>
          </p:nvPr>
        </p:nvSpPr>
        <p:spPr>
          <a:xfrm>
            <a:off x="1151467" y="4934661"/>
            <a:ext cx="22052825" cy="6847031"/>
          </a:xfrm>
        </p:spPr>
        <p:txBody>
          <a:bodyPr/>
          <a:lstStyle/>
          <a:p>
            <a:pPr algn="just"/>
            <a:r>
              <a:rPr lang="kok-IN" sz="6000" dirty="0"/>
              <a:t>कार्मिक विकिरण निगरानी में श्रमिकों द्वारा प्राप्त आयनकारी विकिरण खुराक को मापने और रिकॉर्ड करने के लिए बैज जैसे उपकरणों का उपयोग करना शामिल है, यह सुनिश्चित करना कि उनका जोखिम नियामक सीमाओं के भीतर रहता है और उनके जोखिम इतिहास का एक स्थायी रिकॉर्ड प्रदान करता है।</a:t>
            </a:r>
            <a:endParaRPr lang="en-US" sz="6000" dirty="0">
              <a:solidFill>
                <a:schemeClr val="tx1"/>
              </a:solidFill>
            </a:endParaRPr>
          </a:p>
        </p:txBody>
      </p:sp>
      <p:sp>
        <p:nvSpPr>
          <p:cNvPr id="3" name="Text Placeholder 2">
            <a:extLst>
              <a:ext uri="{FF2B5EF4-FFF2-40B4-BE49-F238E27FC236}">
                <a16:creationId xmlns:a16="http://schemas.microsoft.com/office/drawing/2014/main" id="{3D651787-8A0A-9911-459B-248A7C2B9D3C}"/>
              </a:ext>
            </a:extLst>
          </p:cNvPr>
          <p:cNvSpPr>
            <a:spLocks noGrp="1"/>
          </p:cNvSpPr>
          <p:nvPr>
            <p:ph type="body" sz="quarter" idx="10"/>
          </p:nvPr>
        </p:nvSpPr>
        <p:spPr>
          <a:xfrm>
            <a:off x="7281333" y="740229"/>
            <a:ext cx="9445625" cy="2388157"/>
          </a:xfrm>
        </p:spPr>
        <p:txBody>
          <a:bodyPr/>
          <a:lstStyle/>
          <a:p>
            <a:r>
              <a:rPr lang="kok-IN" sz="7200" dirty="0"/>
              <a:t>कार्मिक विकिरण निगरानी</a:t>
            </a:r>
            <a:endParaRPr lang="en-IN" sz="7200" dirty="0"/>
          </a:p>
        </p:txBody>
      </p:sp>
    </p:spTree>
    <p:extLst>
      <p:ext uri="{BB962C8B-B14F-4D97-AF65-F5344CB8AC3E}">
        <p14:creationId xmlns:p14="http://schemas.microsoft.com/office/powerpoint/2010/main" val="9714372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05BC9-5FA7-9818-3C59-3F70F4E8428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ECFB0D1-5CDD-531B-A910-2D1EF55C7791}"/>
              </a:ext>
            </a:extLst>
          </p:cNvPr>
          <p:cNvSpPr/>
          <p:nvPr/>
        </p:nvSpPr>
        <p:spPr>
          <a:xfrm>
            <a:off x="176770" y="0"/>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3EBD67B-8BC6-E26D-1879-1CB1139E123B}"/>
              </a:ext>
            </a:extLst>
          </p:cNvPr>
          <p:cNvSpPr txBox="1"/>
          <p:nvPr/>
        </p:nvSpPr>
        <p:spPr>
          <a:xfrm>
            <a:off x="1286934" y="3888736"/>
            <a:ext cx="22354204" cy="6175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kok-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ट्रैकिंग एक्सपोजर
व्यक्तिगत जोखिम का आकलन करना
प्रतिक्रिया रणनीतियाँ तैयार करना
विनियमों का अनुपालन सुनिश्चित करना
घटना के बाद की देखभाल प्रदान करना</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38DC98D1-1327-B1BF-179E-7F4DEF264B32}"/>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1688D5BE-3B45-471E-DD63-826D17A7F8E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F62D533-A4E0-5782-F775-963C3D92E7A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dirty="0"/>
          </a:p>
        </p:txBody>
      </p:sp>
      <p:sp>
        <p:nvSpPr>
          <p:cNvPr id="9" name="Course Purpose">
            <a:extLst>
              <a:ext uri="{FF2B5EF4-FFF2-40B4-BE49-F238E27FC236}">
                <a16:creationId xmlns:a16="http://schemas.microsoft.com/office/drawing/2014/main" id="{A0EB1909-714F-6B92-0B63-CF524ECC11E4}"/>
              </a:ext>
            </a:extLst>
          </p:cNvPr>
          <p:cNvSpPr txBox="1"/>
          <p:nvPr/>
        </p:nvSpPr>
        <p:spPr>
          <a:xfrm>
            <a:off x="5554133" y="757325"/>
            <a:ext cx="13038667"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pPr>
            <a:r>
              <a:rPr lang="kok-IN" dirty="0"/>
              <a:t>कार्मिक निगरानी की अनिवार्यता</a:t>
            </a:r>
            <a:endParaRPr lang="en-US" dirty="0"/>
          </a:p>
        </p:txBody>
      </p:sp>
      <p:pic>
        <p:nvPicPr>
          <p:cNvPr id="2" name="Picture 1">
            <a:extLst>
              <a:ext uri="{FF2B5EF4-FFF2-40B4-BE49-F238E27FC236}">
                <a16:creationId xmlns:a16="http://schemas.microsoft.com/office/drawing/2014/main" id="{9950626B-06CB-8D03-1F7C-3C561150C93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94A1EA28-9AC4-3F99-66CE-9F2DA56B6610}"/>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40358760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6B94FF5D-C055-CC88-7F74-42077F0A2C2F}"/>
              </a:ext>
            </a:extLst>
          </p:cNvPr>
          <p:cNvSpPr/>
          <p:nvPr/>
        </p:nvSpPr>
        <p:spPr>
          <a:xfrm>
            <a:off x="176770" y="0"/>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53A0304-A326-4547-452C-71E9F43559D7}"/>
              </a:ext>
            </a:extLst>
          </p:cNvPr>
          <p:cNvSpPr txBox="1"/>
          <p:nvPr/>
        </p:nvSpPr>
        <p:spPr>
          <a:xfrm>
            <a:off x="745068" y="3888736"/>
            <a:ext cx="22896070" cy="5334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kok-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कॉम्पैक्ट और हर समय पहने जाने के लिए पर्याप्त हल्का
निगरानी किए जा रहे विकिरण के प्रकार के प्रति संवेदनशील
बनाए रखने में आसान
विश्वसनीय और सटीक</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p:cNvSpPr txBox="1"/>
          <p:nvPr/>
        </p:nvSpPr>
        <p:spPr>
          <a:xfrm>
            <a:off x="21511815" y="12813338"/>
            <a:ext cx="1406835"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 </a:t>
            </a:r>
            <a:r>
              <a:rPr b="1" dirty="0">
                <a:solidFill>
                  <a:srgbClr val="E46C0A"/>
                </a:solidFill>
              </a:rPr>
              <a:t>-</a:t>
            </a:r>
          </a:p>
        </p:txBody>
      </p:sp>
      <p:sp>
        <p:nvSpPr>
          <p:cNvPr id="115" name="Rectangle"/>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dirty="0"/>
          </a:p>
        </p:txBody>
      </p:sp>
      <p:sp>
        <p:nvSpPr>
          <p:cNvPr id="9" name="Course Purpose">
            <a:extLst>
              <a:ext uri="{FF2B5EF4-FFF2-40B4-BE49-F238E27FC236}">
                <a16:creationId xmlns:a16="http://schemas.microsoft.com/office/drawing/2014/main" id="{FCB9E74C-D255-2DB2-82AD-DD44C6B084D8}"/>
              </a:ext>
            </a:extLst>
          </p:cNvPr>
          <p:cNvSpPr txBox="1"/>
          <p:nvPr/>
        </p:nvSpPr>
        <p:spPr>
          <a:xfrm>
            <a:off x="4368800" y="1004118"/>
            <a:ext cx="16560800" cy="108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kok-IN" sz="6000" dirty="0"/>
              <a:t>निगरानी उपकरणों के सामान्य सिद्धांत और विशेषताएं</a:t>
            </a:r>
            <a:endParaRPr lang="en-US" sz="6000" dirty="0"/>
          </a:p>
        </p:txBody>
      </p:sp>
      <p:pic>
        <p:nvPicPr>
          <p:cNvPr id="2" name="Picture 1">
            <a:extLst>
              <a:ext uri="{FF2B5EF4-FFF2-40B4-BE49-F238E27FC236}">
                <a16:creationId xmlns:a16="http://schemas.microsoft.com/office/drawing/2014/main" id="{C905371F-E7F6-AC21-B2EA-7372D8E6DF2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85387AD-7A00-9902-4757-B698B45F3BE3}"/>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60FE6-C2AE-7C52-78DE-5AB292906A0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6C70AAC-4073-30E9-91D2-D85D4C011AF5}"/>
              </a:ext>
            </a:extLst>
          </p:cNvPr>
          <p:cNvSpPr/>
          <p:nvPr/>
        </p:nvSpPr>
        <p:spPr>
          <a:xfrm>
            <a:off x="176770" y="0"/>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0A3F7DE-BA4E-C53F-4085-15D3301F72DA}"/>
              </a:ext>
            </a:extLst>
          </p:cNvPr>
          <p:cNvSpPr txBox="1"/>
          <p:nvPr/>
        </p:nvSpPr>
        <p:spPr>
          <a:xfrm>
            <a:off x="1794934" y="3888736"/>
            <a:ext cx="21846204" cy="5296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kok-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संसूचक
प्रवर्धक
प्रोसेसर
प्रदर्शन</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5D8E6415-6744-1B28-9920-1B25B01387C5}"/>
              </a:ext>
            </a:extLst>
          </p:cNvPr>
          <p:cNvSpPr txBox="1"/>
          <p:nvPr/>
        </p:nvSpPr>
        <p:spPr>
          <a:xfrm>
            <a:off x="21546984" y="12813338"/>
            <a:ext cx="1406835"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a:t>
            </a:r>
            <a:r>
              <a:rPr lang="en-US" b="1" dirty="0">
                <a:solidFill>
                  <a:srgbClr val="E46C0A"/>
                </a:solidFill>
              </a:rPr>
              <a:t> 6 </a:t>
            </a:r>
            <a:r>
              <a:rPr b="1" dirty="0">
                <a:solidFill>
                  <a:srgbClr val="E46C0A"/>
                </a:solidFill>
              </a:rPr>
              <a:t>-</a:t>
            </a:r>
          </a:p>
        </p:txBody>
      </p:sp>
      <p:sp>
        <p:nvSpPr>
          <p:cNvPr id="115" name="Rectangle">
            <a:extLst>
              <a:ext uri="{FF2B5EF4-FFF2-40B4-BE49-F238E27FC236}">
                <a16:creationId xmlns:a16="http://schemas.microsoft.com/office/drawing/2014/main" id="{46C5B823-A908-4377-6A51-073A517BB37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3D36FAD-07C6-6535-726C-CEDF10E8716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dirty="0"/>
          </a:p>
        </p:txBody>
      </p:sp>
      <p:sp>
        <p:nvSpPr>
          <p:cNvPr id="9" name="Course Purpose">
            <a:extLst>
              <a:ext uri="{FF2B5EF4-FFF2-40B4-BE49-F238E27FC236}">
                <a16:creationId xmlns:a16="http://schemas.microsoft.com/office/drawing/2014/main" id="{D2DFEBB9-E040-AF78-596F-FD1320BA3E37}"/>
              </a:ext>
            </a:extLst>
          </p:cNvPr>
          <p:cNvSpPr txBox="1"/>
          <p:nvPr/>
        </p:nvSpPr>
        <p:spPr>
          <a:xfrm>
            <a:off x="4538133" y="406654"/>
            <a:ext cx="15510934"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kok-IN" dirty="0"/>
              <a:t>विकिरण निगरानी उपकरणों के प्रमुख घटक</a:t>
            </a:r>
            <a:endParaRPr lang="en-US" dirty="0"/>
          </a:p>
        </p:txBody>
      </p:sp>
      <p:pic>
        <p:nvPicPr>
          <p:cNvPr id="2" name="Picture 1">
            <a:extLst>
              <a:ext uri="{FF2B5EF4-FFF2-40B4-BE49-F238E27FC236}">
                <a16:creationId xmlns:a16="http://schemas.microsoft.com/office/drawing/2014/main" id="{F01A44A4-5B1D-9B6A-C8A1-4E9330C5272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5435D138-98D3-31A1-10E8-8C7B2CF248E3}"/>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438641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A8520-AA1A-FB03-D90C-8FF616AC027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1752D08-504A-1420-89C7-2DB13561DD5F}"/>
              </a:ext>
            </a:extLst>
          </p:cNvPr>
          <p:cNvSpPr>
            <a:spLocks noGrp="1"/>
          </p:cNvSpPr>
          <p:nvPr>
            <p:ph type="body" sz="quarter" idx="10"/>
          </p:nvPr>
        </p:nvSpPr>
        <p:spPr>
          <a:xfrm>
            <a:off x="4809067" y="887084"/>
            <a:ext cx="16391466" cy="2388157"/>
          </a:xfrm>
        </p:spPr>
        <p:txBody>
          <a:bodyPr/>
          <a:lstStyle/>
          <a:p>
            <a:pPr algn="ctr"/>
            <a:r>
              <a:rPr lang="kok-IN" sz="6000" dirty="0"/>
              <a:t>व्यक्तिगत विकिरण निगरानी उपकरणों का वर्गीकरण</a:t>
            </a:r>
            <a:endParaRPr lang="en-IN" sz="6600" dirty="0"/>
          </a:p>
        </p:txBody>
      </p:sp>
      <p:sp>
        <p:nvSpPr>
          <p:cNvPr id="3" name="Text Placeholder 2">
            <a:extLst>
              <a:ext uri="{FF2B5EF4-FFF2-40B4-BE49-F238E27FC236}">
                <a16:creationId xmlns:a16="http://schemas.microsoft.com/office/drawing/2014/main" id="{83112D5E-A529-C2E1-1BBD-9A7FA059796D}"/>
              </a:ext>
            </a:extLst>
          </p:cNvPr>
          <p:cNvSpPr>
            <a:spLocks noGrp="1"/>
          </p:cNvSpPr>
          <p:nvPr>
            <p:ph type="body" sz="quarter" idx="1"/>
          </p:nvPr>
        </p:nvSpPr>
        <p:spPr>
          <a:xfrm>
            <a:off x="677333" y="5106111"/>
            <a:ext cx="22526959" cy="6528726"/>
          </a:xfrm>
        </p:spPr>
        <p:txBody>
          <a:bodyPr/>
          <a:lstStyle/>
          <a:p>
            <a:pPr marL="1143000" indent="-1143000" algn="just">
              <a:buFont typeface="+mj-lt"/>
              <a:buAutoNum type="arabicParenR"/>
            </a:pPr>
            <a:r>
              <a:rPr lang="kok-IN" sz="6000" dirty="0"/>
              <a:t>पहचान तकनीक के आधार पर व्यक्तिगत विकिरण निगरानी उपकरणों का वर्गीकरण - 
फिल्म बैज
थर्मोल्यूमिनसेंट डोसीमीटर (टीएलडी)
पॉकेट आयनीकरण कक्ष</a:t>
            </a:r>
            <a:endParaRPr lang="en-US" sz="6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16057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42F15-E3BB-DC41-A95A-D945B9CD02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2B2A7A-F924-426F-6E3E-ACA0A99A5952}"/>
              </a:ext>
            </a:extLst>
          </p:cNvPr>
          <p:cNvSpPr>
            <a:spLocks noGrp="1"/>
          </p:cNvSpPr>
          <p:nvPr>
            <p:ph type="body" sz="quarter" idx="10"/>
          </p:nvPr>
        </p:nvSpPr>
        <p:spPr>
          <a:xfrm>
            <a:off x="4064000" y="1220759"/>
            <a:ext cx="17204267" cy="2388157"/>
          </a:xfrm>
        </p:spPr>
        <p:txBody>
          <a:bodyPr/>
          <a:lstStyle/>
          <a:p>
            <a:pPr algn="ctr"/>
            <a:r>
              <a:rPr lang="kok-IN" sz="6000" dirty="0"/>
              <a:t>व्यक्तिगत विकिरण निगरानी उपकरणों का वर्गीकरण</a:t>
            </a:r>
            <a:endParaRPr lang="en-IN" sz="6600" dirty="0"/>
          </a:p>
        </p:txBody>
      </p:sp>
      <p:sp>
        <p:nvSpPr>
          <p:cNvPr id="3" name="Text Placeholder 2">
            <a:extLst>
              <a:ext uri="{FF2B5EF4-FFF2-40B4-BE49-F238E27FC236}">
                <a16:creationId xmlns:a16="http://schemas.microsoft.com/office/drawing/2014/main" id="{4B530022-A181-4EEF-F9A7-74AB8CA341E8}"/>
              </a:ext>
            </a:extLst>
          </p:cNvPr>
          <p:cNvSpPr>
            <a:spLocks noGrp="1"/>
          </p:cNvSpPr>
          <p:nvPr>
            <p:ph type="body" sz="quarter" idx="1"/>
          </p:nvPr>
        </p:nvSpPr>
        <p:spPr>
          <a:xfrm>
            <a:off x="1083733" y="5106111"/>
            <a:ext cx="22120559" cy="6528726"/>
          </a:xfrm>
        </p:spPr>
        <p:txBody>
          <a:bodyPr/>
          <a:lstStyle/>
          <a:p>
            <a:pPr marL="1143000" indent="-1143000" algn="just">
              <a:buFont typeface="+mj-lt"/>
              <a:buAutoNum type="arabicParenR"/>
            </a:pPr>
            <a:r>
              <a:rPr lang="kok-IN" sz="6000" dirty="0"/>
              <a:t>शरीर के अंगों की निगरानी के आधार पर व्यक्तिगत विकिरण निगरानी उपकरणों का वर्गीकरण - 
पूरे शरीर की निगरानी
चरम सीमा की निगरानी
आँख की निगरानी</a:t>
            </a:r>
            <a:endParaRPr lang="en-US" sz="6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C23C8DB2-F5A9-27B5-045F-A3D9A022D8FD}"/>
              </a:ext>
            </a:extLst>
          </p:cNvPr>
          <p:cNvSpPr txBox="1"/>
          <p:nvPr/>
        </p:nvSpPr>
        <p:spPr>
          <a:xfrm>
            <a:off x="18463521" y="12716533"/>
            <a:ext cx="280474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858993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EA1E7D-89D3-5595-E61D-5EE73DF80965}"/>
              </a:ext>
            </a:extLst>
          </p:cNvPr>
          <p:cNvSpPr>
            <a:spLocks noGrp="1"/>
          </p:cNvSpPr>
          <p:nvPr>
            <p:ph type="sldNum" sz="quarter" idx="2"/>
          </p:nvPr>
        </p:nvSpPr>
        <p:spPr/>
        <p:txBody>
          <a:bodyPr/>
          <a:lstStyle/>
          <a:p>
            <a:fld id="{86CB4B4D-7CA3-9044-876B-883B54F8677D}" type="slidenum">
              <a:rPr lang="en-IN" smtClean="0"/>
              <a:pPr/>
              <a:t>9</a:t>
            </a:fld>
            <a:endParaRPr lang="en-IN"/>
          </a:p>
        </p:txBody>
      </p:sp>
      <p:pic>
        <p:nvPicPr>
          <p:cNvPr id="4" name="Picture 3">
            <a:extLst>
              <a:ext uri="{FF2B5EF4-FFF2-40B4-BE49-F238E27FC236}">
                <a16:creationId xmlns:a16="http://schemas.microsoft.com/office/drawing/2014/main" id="{3E4615AA-423C-DE52-DE2A-9084D778268B}"/>
              </a:ext>
            </a:extLst>
          </p:cNvPr>
          <p:cNvPicPr>
            <a:picLocks noChangeAspect="1"/>
          </p:cNvPicPr>
          <p:nvPr/>
        </p:nvPicPr>
        <p:blipFill>
          <a:blip r:embed="rId2"/>
          <a:stretch>
            <a:fillRect/>
          </a:stretch>
        </p:blipFill>
        <p:spPr>
          <a:xfrm>
            <a:off x="1350726" y="2522362"/>
            <a:ext cx="21946181" cy="9996418"/>
          </a:xfrm>
          <a:prstGeom prst="rect">
            <a:avLst/>
          </a:prstGeom>
        </p:spPr>
      </p:pic>
    </p:spTree>
    <p:extLst>
      <p:ext uri="{BB962C8B-B14F-4D97-AF65-F5344CB8AC3E}">
        <p14:creationId xmlns:p14="http://schemas.microsoft.com/office/powerpoint/2010/main" val="1404190925"/>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849</TotalTime>
  <Words>1307</Words>
  <Application>Microsoft Office PowerPoint</Application>
  <PresentationFormat>Custom</PresentationFormat>
  <Paragraphs>120</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Open Sans</vt:lpstr>
      <vt:lpstr>Open Sans Semibold</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ajay pant</cp:lastModifiedBy>
  <cp:revision>99</cp:revision>
  <dcterms:modified xsi:type="dcterms:W3CDTF">2025-12-20T04:48:14Z</dcterms:modified>
</cp:coreProperties>
</file>