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257" r:id="rId3"/>
    <p:sldId id="275" r:id="rId4"/>
    <p:sldId id="387" r:id="rId5"/>
    <p:sldId id="388" r:id="rId6"/>
    <p:sldId id="406" r:id="rId7"/>
    <p:sldId id="396" r:id="rId8"/>
    <p:sldId id="428" r:id="rId9"/>
    <p:sldId id="429" r:id="rId10"/>
    <p:sldId id="430" r:id="rId11"/>
    <p:sldId id="431" r:id="rId12"/>
    <p:sldId id="432" r:id="rId13"/>
    <p:sldId id="433" r:id="rId14"/>
    <p:sldId id="434" r:id="rId15"/>
    <p:sldId id="435" r:id="rId16"/>
    <p:sldId id="402" r:id="rId17"/>
    <p:sldId id="404" r:id="rId18"/>
    <p:sldId id="436" r:id="rId19"/>
    <p:sldId id="437" r:id="rId20"/>
    <p:sldId id="438" r:id="rId21"/>
    <p:sldId id="439" r:id="rId22"/>
    <p:sldId id="440" r:id="rId23"/>
    <p:sldId id="441" r:id="rId24"/>
    <p:sldId id="442" r:id="rId25"/>
    <p:sldId id="444" r:id="rId26"/>
    <p:sldId id="274"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B"/>
    <a:srgbClr val="EDED64"/>
    <a:srgbClr val="FFD012"/>
    <a:srgbClr val="E46C0A"/>
    <a:srgbClr val="FFD2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4615" autoAdjust="0"/>
  </p:normalViewPr>
  <p:slideViewPr>
    <p:cSldViewPr snapToGrid="0">
      <p:cViewPr varScale="1">
        <p:scale>
          <a:sx n="34" d="100"/>
          <a:sy n="34" d="100"/>
        </p:scale>
        <p:origin x="1291" y="86"/>
      </p:cViewPr>
      <p:guideLst>
        <p:guide orient="horz" pos="4320"/>
        <p:guide pos="7680"/>
      </p:guideLst>
    </p:cSldViewPr>
  </p:slideViewPr>
  <p:notesTextViewPr>
    <p:cViewPr>
      <p:scale>
        <a:sx n="1" d="1"/>
        <a:sy n="1" d="1"/>
      </p:scale>
      <p:origin x="0" y="0"/>
    </p:cViewPr>
  </p:notesTextViewPr>
  <p:notesViewPr>
    <p:cSldViewPr snapToGrid="0">
      <p:cViewPr varScale="1">
        <p:scale>
          <a:sx n="52" d="100"/>
          <a:sy n="52" d="100"/>
        </p:scale>
        <p:origin x="285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62553-FA6A-4A78-B3CC-5B46550B4112}" type="doc">
      <dgm:prSet loTypeId="urn:microsoft.com/office/officeart/2005/8/layout/hierarchy6" loCatId="hierarchy" qsTypeId="urn:microsoft.com/office/officeart/2005/8/quickstyle/simple4" qsCatId="simple" csTypeId="urn:microsoft.com/office/officeart/2005/8/colors/colorful2" csCatId="colorful" phldr="1"/>
      <dgm:spPr/>
      <dgm:t>
        <a:bodyPr/>
        <a:lstStyle/>
        <a:p>
          <a:endParaRPr lang="en-IN"/>
        </a:p>
      </dgm:t>
    </dgm:pt>
    <dgm:pt modelId="{3217652E-B262-4742-BCCF-CCBF887F2230}">
      <dgm:prSet/>
      <dgm:spPr>
        <a:xfrm>
          <a:off x="2783450" y="276696"/>
          <a:ext cx="2609773" cy="1657206"/>
        </a:xfrm>
        <a:solidFill>
          <a:srgbClr val="FFFFFF">
            <a:alpha val="90000"/>
            <a:hueOff val="0"/>
            <a:satOff val="0"/>
            <a:lumOff val="0"/>
            <a:alphaOff val="0"/>
          </a:srgbClr>
        </a:solidFill>
        <a:ln w="6350" cap="flat" cmpd="sng" algn="ctr">
          <a:solidFill>
            <a:srgbClr val="0F1B57">
              <a:hueOff val="0"/>
              <a:satOff val="0"/>
              <a:lumOff val="0"/>
              <a:alphaOff val="0"/>
            </a:srgbClr>
          </a:solidFill>
          <a:prstDash val="solid"/>
          <a:miter lim="800000"/>
        </a:ln>
        <a:effectLst/>
      </dgm:spPr>
      <dgm:t>
        <a:bodyPr/>
        <a:lstStyle/>
        <a:p>
          <a:pPr marL="0" lvl="0" indent="0" defTabSz="914400">
            <a:spcBef>
              <a:spcPct val="0"/>
            </a:spcBef>
            <a:spcAft>
              <a:spcPct val="0"/>
            </a:spcAft>
          </a:pPr>
          <a:r>
            <a:rPr lang="hi-IN" b="0" dirty="0">
              <a:solidFill>
                <a:srgbClr val="00B0F0"/>
              </a:solidFill>
              <a:highlight>
                <a:srgbClr val="000000"/>
              </a:highlight>
            </a:rPr>
            <a:t>डोसिमेट्रिक मात्रा </a:t>
          </a:r>
          <a:endParaRPr kumimoji="0" lang="en-US" altLang="en-US" b="0" i="0" u="none" strike="noStrike" cap="none" normalizeH="0" baseline="0" dirty="0">
            <a:solidFill>
              <a:srgbClr val="00B0F0"/>
            </a:solidFill>
            <a:effectLst/>
            <a:highlight>
              <a:srgbClr val="000000"/>
            </a:highlight>
            <a:latin typeface="Arial" panose="020B0604020202020204" pitchFamily="34" charset="0"/>
            <a:ea typeface="+mn-ea"/>
            <a:cs typeface="+mn-cs"/>
          </a:endParaRPr>
        </a:p>
      </dgm:t>
    </dgm:pt>
    <dgm:pt modelId="{837B0F16-5270-4542-992D-ED3FCFD089E8}" type="parTrans" cxnId="{A3FB1C5B-BD35-44D1-9602-3C57F14DDD65}">
      <dgm:prSet/>
      <dgm:spPr/>
      <dgm:t>
        <a:bodyPr/>
        <a:lstStyle/>
        <a:p>
          <a:endParaRPr lang="en-IN"/>
        </a:p>
      </dgm:t>
    </dgm:pt>
    <dgm:pt modelId="{560A8BFD-72BF-4780-9A03-5BF5013AB924}" type="sibTrans" cxnId="{A3FB1C5B-BD35-44D1-9602-3C57F14DDD65}">
      <dgm:prSet/>
      <dgm:spPr/>
      <dgm:t>
        <a:bodyPr/>
        <a:lstStyle/>
        <a:p>
          <a:endParaRPr lang="en-IN"/>
        </a:p>
      </dgm:t>
    </dgm:pt>
    <dgm:pt modelId="{8EA507CE-A93A-49F6-9A01-B7D3CB3C6BE7}">
      <dgm:prSet custT="1"/>
      <dgm:spPr/>
      <dgm:t>
        <a:bodyPr/>
        <a:lstStyle/>
        <a:p>
          <a:pPr>
            <a:buNone/>
          </a:pPr>
          <a:r>
            <a:rPr lang="hi-IN" sz="4800" b="0" i="0" dirty="0"/>
            <a:t>भौतिक मात्रा</a:t>
          </a:r>
          <a:endParaRPr lang="hi-IN" sz="4800" dirty="0"/>
        </a:p>
      </dgm:t>
    </dgm:pt>
    <dgm:pt modelId="{19F9D2E7-CE28-461B-8F5A-0FA8345AF909}" type="parTrans" cxnId="{8465F0FD-12F4-4656-B139-9C3DCCB1B412}">
      <dgm:prSet/>
      <dgm:spPr/>
      <dgm:t>
        <a:bodyPr/>
        <a:lstStyle/>
        <a:p>
          <a:endParaRPr lang="en-IN"/>
        </a:p>
      </dgm:t>
    </dgm:pt>
    <dgm:pt modelId="{B6326E71-BE0D-49B3-8FAE-85402C3528BC}" type="sibTrans" cxnId="{8465F0FD-12F4-4656-B139-9C3DCCB1B412}">
      <dgm:prSet/>
      <dgm:spPr/>
      <dgm:t>
        <a:bodyPr/>
        <a:lstStyle/>
        <a:p>
          <a:endParaRPr lang="en-IN"/>
        </a:p>
      </dgm:t>
    </dgm:pt>
    <dgm:pt modelId="{0991D8F7-5B61-4349-9600-09AAB8AA7BDF}">
      <dgm:prSet custT="1"/>
      <dgm:spPr/>
      <dgm:t>
        <a:bodyPr/>
        <a:lstStyle/>
        <a:p>
          <a:pPr>
            <a:buNone/>
          </a:pPr>
          <a:r>
            <a:rPr lang="hi-IN" sz="4800" b="0" i="0"/>
            <a:t>परिचालन मात्रा</a:t>
          </a:r>
          <a:endParaRPr lang="hi-IN" sz="4800"/>
        </a:p>
      </dgm:t>
    </dgm:pt>
    <dgm:pt modelId="{D832AD02-87E9-46F2-854E-D72DDC2B1C8B}" type="parTrans" cxnId="{F245DF5E-4E8C-4336-BD96-D7DDB7B6063D}">
      <dgm:prSet/>
      <dgm:spPr/>
      <dgm:t>
        <a:bodyPr/>
        <a:lstStyle/>
        <a:p>
          <a:endParaRPr lang="en-IN"/>
        </a:p>
      </dgm:t>
    </dgm:pt>
    <dgm:pt modelId="{11698519-14BF-49F9-B04B-615DD781F456}" type="sibTrans" cxnId="{F245DF5E-4E8C-4336-BD96-D7DDB7B6063D}">
      <dgm:prSet/>
      <dgm:spPr/>
      <dgm:t>
        <a:bodyPr/>
        <a:lstStyle/>
        <a:p>
          <a:endParaRPr lang="en-IN"/>
        </a:p>
      </dgm:t>
    </dgm:pt>
    <dgm:pt modelId="{8DE7CDDA-D2BB-45C5-BFF5-8C899AC2FBDC}">
      <dgm:prSet custT="1"/>
      <dgm:spPr/>
      <dgm:t>
        <a:bodyPr/>
        <a:lstStyle/>
        <a:p>
          <a:pPr>
            <a:buNone/>
          </a:pPr>
          <a:r>
            <a:rPr lang="hi-IN" sz="4800" b="0" i="0" dirty="0"/>
            <a:t>सुरक्षा मात्रा</a:t>
          </a:r>
          <a:endParaRPr lang="hi-IN" sz="4800" dirty="0"/>
        </a:p>
      </dgm:t>
    </dgm:pt>
    <dgm:pt modelId="{46B1A8ED-5328-4990-9B6F-B390D6923946}" type="parTrans" cxnId="{0670411D-ED80-4D6F-B777-5A8A46840B7E}">
      <dgm:prSet/>
      <dgm:spPr/>
      <dgm:t>
        <a:bodyPr/>
        <a:lstStyle/>
        <a:p>
          <a:endParaRPr lang="en-IN"/>
        </a:p>
      </dgm:t>
    </dgm:pt>
    <dgm:pt modelId="{F1651416-3129-4069-899F-C2640E9A7F5D}" type="sibTrans" cxnId="{0670411D-ED80-4D6F-B777-5A8A46840B7E}">
      <dgm:prSet/>
      <dgm:spPr/>
      <dgm:t>
        <a:bodyPr/>
        <a:lstStyle/>
        <a:p>
          <a:endParaRPr lang="en-IN"/>
        </a:p>
      </dgm:t>
    </dgm:pt>
    <dgm:pt modelId="{963A837F-0A64-43A8-9C8A-48F688E37119}" type="pres">
      <dgm:prSet presAssocID="{D6462553-FA6A-4A78-B3CC-5B46550B4112}" presName="mainComposite" presStyleCnt="0">
        <dgm:presLayoutVars>
          <dgm:chPref val="1"/>
          <dgm:dir/>
          <dgm:animOne val="branch"/>
          <dgm:animLvl val="lvl"/>
          <dgm:resizeHandles val="exact"/>
        </dgm:presLayoutVars>
      </dgm:prSet>
      <dgm:spPr/>
    </dgm:pt>
    <dgm:pt modelId="{9BA1EF1A-28F9-406A-A309-C2A8C444C362}" type="pres">
      <dgm:prSet presAssocID="{D6462553-FA6A-4A78-B3CC-5B46550B4112}" presName="hierFlow" presStyleCnt="0"/>
      <dgm:spPr/>
    </dgm:pt>
    <dgm:pt modelId="{8E36EE66-16DA-4164-9A48-34235854F152}" type="pres">
      <dgm:prSet presAssocID="{D6462553-FA6A-4A78-B3CC-5B46550B4112}" presName="hierChild1" presStyleCnt="0">
        <dgm:presLayoutVars>
          <dgm:chPref val="1"/>
          <dgm:animOne val="branch"/>
          <dgm:animLvl val="lvl"/>
        </dgm:presLayoutVars>
      </dgm:prSet>
      <dgm:spPr/>
    </dgm:pt>
    <dgm:pt modelId="{29A46430-8B35-4AAB-87BE-EBE8CED7C982}" type="pres">
      <dgm:prSet presAssocID="{3217652E-B262-4742-BCCF-CCBF887F2230}" presName="Name14" presStyleCnt="0"/>
      <dgm:spPr/>
    </dgm:pt>
    <dgm:pt modelId="{4E4D656D-C9BE-4422-AC0E-EC1D4B71D8B9}" type="pres">
      <dgm:prSet presAssocID="{3217652E-B262-4742-BCCF-CCBF887F2230}" presName="level1Shape" presStyleLbl="node0" presStyleIdx="0" presStyleCnt="1" custScaleX="145952" custLinFactNeighborX="-2871" custLinFactNeighborY="3876">
        <dgm:presLayoutVars>
          <dgm:chPref val="3"/>
        </dgm:presLayoutVars>
      </dgm:prSet>
      <dgm:spPr/>
    </dgm:pt>
    <dgm:pt modelId="{203AFD87-829C-446F-B4DB-A2C629FEF869}" type="pres">
      <dgm:prSet presAssocID="{3217652E-B262-4742-BCCF-CCBF887F2230}" presName="hierChild2" presStyleCnt="0"/>
      <dgm:spPr/>
    </dgm:pt>
    <dgm:pt modelId="{B8F7F19A-7698-4A4D-9598-1D68525CF395}" type="pres">
      <dgm:prSet presAssocID="{19F9D2E7-CE28-461B-8F5A-0FA8345AF909}" presName="Name19" presStyleLbl="parChTrans1D2" presStyleIdx="0" presStyleCnt="3"/>
      <dgm:spPr/>
    </dgm:pt>
    <dgm:pt modelId="{C7595870-1E62-4A7D-A048-7F59DA2DAB7F}" type="pres">
      <dgm:prSet presAssocID="{8EA507CE-A93A-49F6-9A01-B7D3CB3C6BE7}" presName="Name21" presStyleCnt="0"/>
      <dgm:spPr/>
    </dgm:pt>
    <dgm:pt modelId="{AED28042-6AD5-4273-87DD-9253B8970175}" type="pres">
      <dgm:prSet presAssocID="{8EA507CE-A93A-49F6-9A01-B7D3CB3C6BE7}" presName="level2Shape" presStyleLbl="node2" presStyleIdx="0" presStyleCnt="3" custScaleX="172461" custScaleY="133460" custLinFactNeighborX="528" custLinFactNeighborY="-17616"/>
      <dgm:spPr/>
    </dgm:pt>
    <dgm:pt modelId="{2E906361-49DF-4D1A-AF5B-2B7C77387CCA}" type="pres">
      <dgm:prSet presAssocID="{8EA507CE-A93A-49F6-9A01-B7D3CB3C6BE7}" presName="hierChild3" presStyleCnt="0"/>
      <dgm:spPr/>
    </dgm:pt>
    <dgm:pt modelId="{CE4036E7-E466-4B19-A836-AD38F3B17670}" type="pres">
      <dgm:prSet presAssocID="{D832AD02-87E9-46F2-854E-D72DDC2B1C8B}" presName="Name19" presStyleLbl="parChTrans1D2" presStyleIdx="1" presStyleCnt="3"/>
      <dgm:spPr/>
    </dgm:pt>
    <dgm:pt modelId="{00BC4BDF-410B-4D8F-A2A0-9FC8696878FC}" type="pres">
      <dgm:prSet presAssocID="{0991D8F7-5B61-4349-9600-09AAB8AA7BDF}" presName="Name21" presStyleCnt="0"/>
      <dgm:spPr/>
    </dgm:pt>
    <dgm:pt modelId="{F65427DC-36BC-4652-A4ED-75414E5B71EE}" type="pres">
      <dgm:prSet presAssocID="{0991D8F7-5B61-4349-9600-09AAB8AA7BDF}" presName="level2Shape" presStyleLbl="node2" presStyleIdx="1" presStyleCnt="3"/>
      <dgm:spPr/>
    </dgm:pt>
    <dgm:pt modelId="{FF0D2D11-BAFB-49CA-BA86-B5F12AB3C117}" type="pres">
      <dgm:prSet presAssocID="{0991D8F7-5B61-4349-9600-09AAB8AA7BDF}" presName="hierChild3" presStyleCnt="0"/>
      <dgm:spPr/>
    </dgm:pt>
    <dgm:pt modelId="{D9515981-FACE-4136-A630-00C865FF4F82}" type="pres">
      <dgm:prSet presAssocID="{46B1A8ED-5328-4990-9B6F-B390D6923946}" presName="Name19" presStyleLbl="parChTrans1D2" presStyleIdx="2" presStyleCnt="3"/>
      <dgm:spPr/>
    </dgm:pt>
    <dgm:pt modelId="{D3DFD0E6-27E2-4714-9F94-BAE950141919}" type="pres">
      <dgm:prSet presAssocID="{8DE7CDDA-D2BB-45C5-BFF5-8C899AC2FBDC}" presName="Name21" presStyleCnt="0"/>
      <dgm:spPr/>
    </dgm:pt>
    <dgm:pt modelId="{4F8167CA-640E-4276-A8A0-15819E7F09D2}" type="pres">
      <dgm:prSet presAssocID="{8DE7CDDA-D2BB-45C5-BFF5-8C899AC2FBDC}" presName="level2Shape" presStyleLbl="node2" presStyleIdx="2" presStyleCnt="3" custLinFactNeighborX="-2240" custLinFactNeighborY="-17616"/>
      <dgm:spPr/>
    </dgm:pt>
    <dgm:pt modelId="{53B46139-99F2-4418-B025-EE36BF745327}" type="pres">
      <dgm:prSet presAssocID="{8DE7CDDA-D2BB-45C5-BFF5-8C899AC2FBDC}" presName="hierChild3" presStyleCnt="0"/>
      <dgm:spPr/>
    </dgm:pt>
    <dgm:pt modelId="{49E80D65-870D-449E-93E1-CDF31E1B6C32}" type="pres">
      <dgm:prSet presAssocID="{D6462553-FA6A-4A78-B3CC-5B46550B4112}" presName="bgShapesFlow" presStyleCnt="0"/>
      <dgm:spPr/>
    </dgm:pt>
  </dgm:ptLst>
  <dgm:cxnLst>
    <dgm:cxn modelId="{2016730D-98DB-4681-826B-02E873B2F0BF}" type="presOf" srcId="{D6462553-FA6A-4A78-B3CC-5B46550B4112}" destId="{963A837F-0A64-43A8-9C8A-48F688E37119}" srcOrd="0" destOrd="0" presId="urn:microsoft.com/office/officeart/2005/8/layout/hierarchy6"/>
    <dgm:cxn modelId="{0670411D-ED80-4D6F-B777-5A8A46840B7E}" srcId="{3217652E-B262-4742-BCCF-CCBF887F2230}" destId="{8DE7CDDA-D2BB-45C5-BFF5-8C899AC2FBDC}" srcOrd="2" destOrd="0" parTransId="{46B1A8ED-5328-4990-9B6F-B390D6923946}" sibTransId="{F1651416-3129-4069-899F-C2640E9A7F5D}"/>
    <dgm:cxn modelId="{A3FB1C5B-BD35-44D1-9602-3C57F14DDD65}" srcId="{D6462553-FA6A-4A78-B3CC-5B46550B4112}" destId="{3217652E-B262-4742-BCCF-CCBF887F2230}" srcOrd="0" destOrd="0" parTransId="{837B0F16-5270-4542-992D-ED3FCFD089E8}" sibTransId="{560A8BFD-72BF-4780-9A03-5BF5013AB924}"/>
    <dgm:cxn modelId="{F245DF5E-4E8C-4336-BD96-D7DDB7B6063D}" srcId="{3217652E-B262-4742-BCCF-CCBF887F2230}" destId="{0991D8F7-5B61-4349-9600-09AAB8AA7BDF}" srcOrd="1" destOrd="0" parTransId="{D832AD02-87E9-46F2-854E-D72DDC2B1C8B}" sibTransId="{11698519-14BF-49F9-B04B-615DD781F456}"/>
    <dgm:cxn modelId="{A99C9F43-B03E-4440-A27D-E00F83B5921D}" type="presOf" srcId="{3217652E-B262-4742-BCCF-CCBF887F2230}" destId="{4E4D656D-C9BE-4422-AC0E-EC1D4B71D8B9}" srcOrd="0" destOrd="0" presId="urn:microsoft.com/office/officeart/2005/8/layout/hierarchy6"/>
    <dgm:cxn modelId="{113ECE55-147B-48F4-86CF-C3F962BBDA47}" type="presOf" srcId="{8DE7CDDA-D2BB-45C5-BFF5-8C899AC2FBDC}" destId="{4F8167CA-640E-4276-A8A0-15819E7F09D2}" srcOrd="0" destOrd="0" presId="urn:microsoft.com/office/officeart/2005/8/layout/hierarchy6"/>
    <dgm:cxn modelId="{0D4F287A-83F8-4C4E-9727-C69B206DFC09}" type="presOf" srcId="{19F9D2E7-CE28-461B-8F5A-0FA8345AF909}" destId="{B8F7F19A-7698-4A4D-9598-1D68525CF395}" srcOrd="0" destOrd="0" presId="urn:microsoft.com/office/officeart/2005/8/layout/hierarchy6"/>
    <dgm:cxn modelId="{A718318F-7171-4209-84DC-2C257F75F9D4}" type="presOf" srcId="{D832AD02-87E9-46F2-854E-D72DDC2B1C8B}" destId="{CE4036E7-E466-4B19-A836-AD38F3B17670}" srcOrd="0" destOrd="0" presId="urn:microsoft.com/office/officeart/2005/8/layout/hierarchy6"/>
    <dgm:cxn modelId="{7250D0C4-D35C-409A-9FB5-AF24FFC2ED5A}" type="presOf" srcId="{46B1A8ED-5328-4990-9B6F-B390D6923946}" destId="{D9515981-FACE-4136-A630-00C865FF4F82}" srcOrd="0" destOrd="0" presId="urn:microsoft.com/office/officeart/2005/8/layout/hierarchy6"/>
    <dgm:cxn modelId="{94F607DC-1F99-48AF-A096-07710AB315E3}" type="presOf" srcId="{8EA507CE-A93A-49F6-9A01-B7D3CB3C6BE7}" destId="{AED28042-6AD5-4273-87DD-9253B8970175}" srcOrd="0" destOrd="0" presId="urn:microsoft.com/office/officeart/2005/8/layout/hierarchy6"/>
    <dgm:cxn modelId="{CEC15EE8-1D3B-4F94-85DD-B9DC5873977F}" type="presOf" srcId="{0991D8F7-5B61-4349-9600-09AAB8AA7BDF}" destId="{F65427DC-36BC-4652-A4ED-75414E5B71EE}" srcOrd="0" destOrd="0" presId="urn:microsoft.com/office/officeart/2005/8/layout/hierarchy6"/>
    <dgm:cxn modelId="{8465F0FD-12F4-4656-B139-9C3DCCB1B412}" srcId="{3217652E-B262-4742-BCCF-CCBF887F2230}" destId="{8EA507CE-A93A-49F6-9A01-B7D3CB3C6BE7}" srcOrd="0" destOrd="0" parTransId="{19F9D2E7-CE28-461B-8F5A-0FA8345AF909}" sibTransId="{B6326E71-BE0D-49B3-8FAE-85402C3528BC}"/>
    <dgm:cxn modelId="{9F3207E4-9C1E-4134-8F53-A02834EC7822}" type="presParOf" srcId="{963A837F-0A64-43A8-9C8A-48F688E37119}" destId="{9BA1EF1A-28F9-406A-A309-C2A8C444C362}" srcOrd="0" destOrd="0" presId="urn:microsoft.com/office/officeart/2005/8/layout/hierarchy6"/>
    <dgm:cxn modelId="{C256F217-200E-4058-8804-98DF68936253}" type="presParOf" srcId="{9BA1EF1A-28F9-406A-A309-C2A8C444C362}" destId="{8E36EE66-16DA-4164-9A48-34235854F152}" srcOrd="0" destOrd="0" presId="urn:microsoft.com/office/officeart/2005/8/layout/hierarchy6"/>
    <dgm:cxn modelId="{A67C108C-4A72-459E-8A56-439639B1EB02}" type="presParOf" srcId="{8E36EE66-16DA-4164-9A48-34235854F152}" destId="{29A46430-8B35-4AAB-87BE-EBE8CED7C982}" srcOrd="0" destOrd="0" presId="urn:microsoft.com/office/officeart/2005/8/layout/hierarchy6"/>
    <dgm:cxn modelId="{B9D8C023-B3F1-4B7D-B125-763365C24358}" type="presParOf" srcId="{29A46430-8B35-4AAB-87BE-EBE8CED7C982}" destId="{4E4D656D-C9BE-4422-AC0E-EC1D4B71D8B9}" srcOrd="0" destOrd="0" presId="urn:microsoft.com/office/officeart/2005/8/layout/hierarchy6"/>
    <dgm:cxn modelId="{86CDDBD9-C78B-43D9-9E8E-A4D2D6742502}" type="presParOf" srcId="{29A46430-8B35-4AAB-87BE-EBE8CED7C982}" destId="{203AFD87-829C-446F-B4DB-A2C629FEF869}" srcOrd="1" destOrd="0" presId="urn:microsoft.com/office/officeart/2005/8/layout/hierarchy6"/>
    <dgm:cxn modelId="{A2CA278E-6183-4FD2-BC22-0A46A97AAD14}" type="presParOf" srcId="{203AFD87-829C-446F-B4DB-A2C629FEF869}" destId="{B8F7F19A-7698-4A4D-9598-1D68525CF395}" srcOrd="0" destOrd="0" presId="urn:microsoft.com/office/officeart/2005/8/layout/hierarchy6"/>
    <dgm:cxn modelId="{5DB70656-C4BC-4B08-BA8F-09BAAD7E2AEF}" type="presParOf" srcId="{203AFD87-829C-446F-B4DB-A2C629FEF869}" destId="{C7595870-1E62-4A7D-A048-7F59DA2DAB7F}" srcOrd="1" destOrd="0" presId="urn:microsoft.com/office/officeart/2005/8/layout/hierarchy6"/>
    <dgm:cxn modelId="{1580FB3E-A79C-40AD-999B-AFF987FD1052}" type="presParOf" srcId="{C7595870-1E62-4A7D-A048-7F59DA2DAB7F}" destId="{AED28042-6AD5-4273-87DD-9253B8970175}" srcOrd="0" destOrd="0" presId="urn:microsoft.com/office/officeart/2005/8/layout/hierarchy6"/>
    <dgm:cxn modelId="{714B0F92-1A97-4E95-A231-C487D08D5087}" type="presParOf" srcId="{C7595870-1E62-4A7D-A048-7F59DA2DAB7F}" destId="{2E906361-49DF-4D1A-AF5B-2B7C77387CCA}" srcOrd="1" destOrd="0" presId="urn:microsoft.com/office/officeart/2005/8/layout/hierarchy6"/>
    <dgm:cxn modelId="{E977DBA7-8EF3-45EA-B381-D4F0D5E01960}" type="presParOf" srcId="{203AFD87-829C-446F-B4DB-A2C629FEF869}" destId="{CE4036E7-E466-4B19-A836-AD38F3B17670}" srcOrd="2" destOrd="0" presId="urn:microsoft.com/office/officeart/2005/8/layout/hierarchy6"/>
    <dgm:cxn modelId="{43AB5888-7B61-4902-9F3D-4176BF86FD25}" type="presParOf" srcId="{203AFD87-829C-446F-B4DB-A2C629FEF869}" destId="{00BC4BDF-410B-4D8F-A2A0-9FC8696878FC}" srcOrd="3" destOrd="0" presId="urn:microsoft.com/office/officeart/2005/8/layout/hierarchy6"/>
    <dgm:cxn modelId="{42B5719F-71B9-4734-9F43-5F9A0EEEB614}" type="presParOf" srcId="{00BC4BDF-410B-4D8F-A2A0-9FC8696878FC}" destId="{F65427DC-36BC-4652-A4ED-75414E5B71EE}" srcOrd="0" destOrd="0" presId="urn:microsoft.com/office/officeart/2005/8/layout/hierarchy6"/>
    <dgm:cxn modelId="{5D4FEA03-CE64-46F8-8110-F801293C569F}" type="presParOf" srcId="{00BC4BDF-410B-4D8F-A2A0-9FC8696878FC}" destId="{FF0D2D11-BAFB-49CA-BA86-B5F12AB3C117}" srcOrd="1" destOrd="0" presId="urn:microsoft.com/office/officeart/2005/8/layout/hierarchy6"/>
    <dgm:cxn modelId="{A2074BF1-5166-4859-B482-02293962F610}" type="presParOf" srcId="{203AFD87-829C-446F-B4DB-A2C629FEF869}" destId="{D9515981-FACE-4136-A630-00C865FF4F82}" srcOrd="4" destOrd="0" presId="urn:microsoft.com/office/officeart/2005/8/layout/hierarchy6"/>
    <dgm:cxn modelId="{2BA5E286-DDB1-4FF8-BFD2-BD55C8084E77}" type="presParOf" srcId="{203AFD87-829C-446F-B4DB-A2C629FEF869}" destId="{D3DFD0E6-27E2-4714-9F94-BAE950141919}" srcOrd="5" destOrd="0" presId="urn:microsoft.com/office/officeart/2005/8/layout/hierarchy6"/>
    <dgm:cxn modelId="{EA6B18D8-69DB-436A-B7A5-F01F087DF25A}" type="presParOf" srcId="{D3DFD0E6-27E2-4714-9F94-BAE950141919}" destId="{4F8167CA-640E-4276-A8A0-15819E7F09D2}" srcOrd="0" destOrd="0" presId="urn:microsoft.com/office/officeart/2005/8/layout/hierarchy6"/>
    <dgm:cxn modelId="{F9574ECB-7E09-44AE-A890-B563D26BAB2C}" type="presParOf" srcId="{D3DFD0E6-27E2-4714-9F94-BAE950141919}" destId="{53B46139-99F2-4418-B025-EE36BF745327}" srcOrd="1" destOrd="0" presId="urn:microsoft.com/office/officeart/2005/8/layout/hierarchy6"/>
    <dgm:cxn modelId="{7D368F1F-68B6-4059-8177-2C3D7611601F}" type="presParOf" srcId="{963A837F-0A64-43A8-9C8A-48F688E37119}" destId="{49E80D65-870D-449E-93E1-CDF31E1B6C3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D656D-C9BE-4422-AC0E-EC1D4B71D8B9}">
      <dsp:nvSpPr>
        <dsp:cNvPr id="0" name=""/>
        <dsp:cNvSpPr/>
      </dsp:nvSpPr>
      <dsp:spPr>
        <a:xfrm>
          <a:off x="5523627" y="1572369"/>
          <a:ext cx="5741446" cy="2622527"/>
        </a:xfrm>
        <a:prstGeom prst="roundRect">
          <a:avLst>
            <a:gd name="adj" fmla="val 10000"/>
          </a:avLst>
        </a:prstGeom>
        <a:solidFill>
          <a:srgbClr val="FFFFFF">
            <a:alpha val="90000"/>
            <a:hueOff val="0"/>
            <a:satOff val="0"/>
            <a:lumOff val="0"/>
            <a:alphaOff val="0"/>
          </a:srgbClr>
        </a:solidFill>
        <a:ln w="6350" cap="flat" cmpd="sng" algn="ctr">
          <a:solidFill>
            <a:srgbClr val="0F1B57">
              <a:hueOff val="0"/>
              <a:satOff val="0"/>
              <a:lumOff val="0"/>
              <a:alphaOff val="0"/>
            </a:srgbClr>
          </a:solidFill>
          <a:prstDash val="solid"/>
          <a:miter lim="800000"/>
        </a:ln>
        <a:effectLst/>
      </dsp:spPr>
      <dsp:style>
        <a:lnRef idx="0">
          <a:scrgbClr r="0" g="0" b="0"/>
        </a:lnRef>
        <a:fillRef idx="3">
          <a:scrgbClr r="0" g="0" b="0"/>
        </a:fillRef>
        <a:effectRef idx="2">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914400">
            <a:lnSpc>
              <a:spcPct val="90000"/>
            </a:lnSpc>
            <a:spcBef>
              <a:spcPct val="0"/>
            </a:spcBef>
            <a:spcAft>
              <a:spcPct val="0"/>
            </a:spcAft>
            <a:buNone/>
          </a:pPr>
          <a:r>
            <a:rPr lang="hi-IN" sz="6300" b="0" kern="1200" dirty="0">
              <a:solidFill>
                <a:srgbClr val="00B0F0"/>
              </a:solidFill>
              <a:highlight>
                <a:srgbClr val="000000"/>
              </a:highlight>
            </a:rPr>
            <a:t>डोसिमेट्रिक मात्रा </a:t>
          </a:r>
          <a:endParaRPr kumimoji="0" lang="en-US" altLang="en-US" sz="6300" b="0" i="0" u="none" strike="noStrike" kern="1200" cap="none" normalizeH="0" baseline="0" dirty="0">
            <a:solidFill>
              <a:srgbClr val="00B0F0"/>
            </a:solidFill>
            <a:effectLst/>
            <a:highlight>
              <a:srgbClr val="000000"/>
            </a:highlight>
            <a:latin typeface="Arial" panose="020B0604020202020204" pitchFamily="34" charset="0"/>
            <a:ea typeface="+mn-ea"/>
            <a:cs typeface="+mn-cs"/>
          </a:endParaRPr>
        </a:p>
      </dsp:txBody>
      <dsp:txXfrm>
        <a:off x="5600438" y="1649180"/>
        <a:ext cx="5587824" cy="2468905"/>
      </dsp:txXfrm>
    </dsp:sp>
    <dsp:sp modelId="{B8F7F19A-7698-4A4D-9598-1D68525CF395}">
      <dsp:nvSpPr>
        <dsp:cNvPr id="0" name=""/>
        <dsp:cNvSpPr/>
      </dsp:nvSpPr>
      <dsp:spPr>
        <a:xfrm>
          <a:off x="3414132" y="4194897"/>
          <a:ext cx="4980218" cy="485377"/>
        </a:xfrm>
        <a:custGeom>
          <a:avLst/>
          <a:gdLst/>
          <a:ahLst/>
          <a:cxnLst/>
          <a:rect l="0" t="0" r="0" b="0"/>
          <a:pathLst>
            <a:path>
              <a:moveTo>
                <a:pt x="4980218" y="0"/>
              </a:moveTo>
              <a:lnTo>
                <a:pt x="4980218" y="242688"/>
              </a:lnTo>
              <a:lnTo>
                <a:pt x="0" y="242688"/>
              </a:lnTo>
              <a:lnTo>
                <a:pt x="0" y="48537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D28042-6AD5-4273-87DD-9253B8970175}">
      <dsp:nvSpPr>
        <dsp:cNvPr id="0" name=""/>
        <dsp:cNvSpPr/>
      </dsp:nvSpPr>
      <dsp:spPr>
        <a:xfrm>
          <a:off x="22004" y="4680274"/>
          <a:ext cx="6784255" cy="3500025"/>
        </a:xfrm>
        <a:prstGeom prst="roundRect">
          <a:avLst>
            <a:gd name="adj" fmla="val 10000"/>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a:noFill/>
        </a:ln>
        <a:effectLst>
          <a:outerShdw blurRad="101600" dist="12700" dir="2700000"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hi-IN" sz="4800" b="0" i="0" kern="1200" dirty="0"/>
            <a:t>भौतिक मात्रा</a:t>
          </a:r>
          <a:endParaRPr lang="hi-IN" sz="4800" kern="1200" dirty="0"/>
        </a:p>
      </dsp:txBody>
      <dsp:txXfrm>
        <a:off x="124516" y="4782786"/>
        <a:ext cx="6579231" cy="3295001"/>
      </dsp:txXfrm>
    </dsp:sp>
    <dsp:sp modelId="{CE4036E7-E466-4B19-A836-AD38F3B17670}">
      <dsp:nvSpPr>
        <dsp:cNvPr id="0" name=""/>
        <dsp:cNvSpPr/>
      </dsp:nvSpPr>
      <dsp:spPr>
        <a:xfrm>
          <a:off x="8394351" y="4194897"/>
          <a:ext cx="1538171" cy="947361"/>
        </a:xfrm>
        <a:custGeom>
          <a:avLst/>
          <a:gdLst/>
          <a:ahLst/>
          <a:cxnLst/>
          <a:rect l="0" t="0" r="0" b="0"/>
          <a:pathLst>
            <a:path>
              <a:moveTo>
                <a:pt x="0" y="0"/>
              </a:moveTo>
              <a:lnTo>
                <a:pt x="0" y="473680"/>
              </a:lnTo>
              <a:lnTo>
                <a:pt x="1538171" y="473680"/>
              </a:lnTo>
              <a:lnTo>
                <a:pt x="1538171" y="947361"/>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5427DC-36BC-4652-A4ED-75414E5B71EE}">
      <dsp:nvSpPr>
        <dsp:cNvPr id="0" name=""/>
        <dsp:cNvSpPr/>
      </dsp:nvSpPr>
      <dsp:spPr>
        <a:xfrm>
          <a:off x="7965627" y="5142259"/>
          <a:ext cx="3933791" cy="2622527"/>
        </a:xfrm>
        <a:prstGeom prst="roundRect">
          <a:avLst>
            <a:gd name="adj" fmla="val 10000"/>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a:noFill/>
        </a:ln>
        <a:effectLst>
          <a:outerShdw blurRad="101600" dist="12700" dir="2700000"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hi-IN" sz="4800" b="0" i="0" kern="1200"/>
            <a:t>परिचालन मात्रा</a:t>
          </a:r>
          <a:endParaRPr lang="hi-IN" sz="4800" kern="1200"/>
        </a:p>
      </dsp:txBody>
      <dsp:txXfrm>
        <a:off x="8042438" y="5219070"/>
        <a:ext cx="3780169" cy="2468905"/>
      </dsp:txXfrm>
    </dsp:sp>
    <dsp:sp modelId="{D9515981-FACE-4136-A630-00C865FF4F82}">
      <dsp:nvSpPr>
        <dsp:cNvPr id="0" name=""/>
        <dsp:cNvSpPr/>
      </dsp:nvSpPr>
      <dsp:spPr>
        <a:xfrm>
          <a:off x="8394351" y="4194897"/>
          <a:ext cx="6563982" cy="485377"/>
        </a:xfrm>
        <a:custGeom>
          <a:avLst/>
          <a:gdLst/>
          <a:ahLst/>
          <a:cxnLst/>
          <a:rect l="0" t="0" r="0" b="0"/>
          <a:pathLst>
            <a:path>
              <a:moveTo>
                <a:pt x="0" y="0"/>
              </a:moveTo>
              <a:lnTo>
                <a:pt x="0" y="242688"/>
              </a:lnTo>
              <a:lnTo>
                <a:pt x="6563982" y="242688"/>
              </a:lnTo>
              <a:lnTo>
                <a:pt x="6563982" y="48537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8167CA-640E-4276-A8A0-15819E7F09D2}">
      <dsp:nvSpPr>
        <dsp:cNvPr id="0" name=""/>
        <dsp:cNvSpPr/>
      </dsp:nvSpPr>
      <dsp:spPr>
        <a:xfrm>
          <a:off x="12991438" y="4680274"/>
          <a:ext cx="3933791" cy="2622527"/>
        </a:xfrm>
        <a:prstGeom prst="roundRect">
          <a:avLst>
            <a:gd name="adj" fmla="val 10000"/>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a:noFill/>
        </a:ln>
        <a:effectLst>
          <a:outerShdw blurRad="101600" dist="12700" dir="2700000"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hi-IN" sz="4800" b="0" i="0" kern="1200" dirty="0"/>
            <a:t>सुरक्षा मात्रा</a:t>
          </a:r>
          <a:endParaRPr lang="hi-IN" sz="4800" kern="1200" dirty="0"/>
        </a:p>
      </dsp:txBody>
      <dsp:txXfrm>
        <a:off x="13068249" y="4757085"/>
        <a:ext cx="3780169" cy="24689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A058A4-4076-8EB2-B5C4-9B85F734CD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B16DAC7-6A29-CDA0-3CF1-EC8B55C655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44D0E7-88C1-43F7-8910-B913A2C77933}" type="datetimeFigureOut">
              <a:rPr lang="en-IN" smtClean="0"/>
              <a:t>20-12-2025</a:t>
            </a:fld>
            <a:endParaRPr lang="en-IN"/>
          </a:p>
        </p:txBody>
      </p:sp>
      <p:sp>
        <p:nvSpPr>
          <p:cNvPr id="4" name="Footer Placeholder 3">
            <a:extLst>
              <a:ext uri="{FF2B5EF4-FFF2-40B4-BE49-F238E27FC236}">
                <a16:creationId xmlns:a16="http://schemas.microsoft.com/office/drawing/2014/main" id="{9E742550-1A2F-8FAF-6F50-5BE5464FA4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E6DB983-8000-66AA-2385-63C02DB76F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F2C96B-D4F0-4702-8527-4F49B3D230C3}" type="slidenum">
              <a:rPr lang="en-IN" smtClean="0"/>
              <a:t>‹#›</a:t>
            </a:fld>
            <a:endParaRPr lang="en-IN"/>
          </a:p>
        </p:txBody>
      </p:sp>
    </p:spTree>
    <p:extLst>
      <p:ext uri="{BB962C8B-B14F-4D97-AF65-F5344CB8AC3E}">
        <p14:creationId xmlns:p14="http://schemas.microsoft.com/office/powerpoint/2010/main" val="494523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5540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47E83-C5CA-0C5A-9FC8-5B8D86C63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D1B6E-3C67-B4DC-4848-C990ED9C08D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B073087-0D99-A1E9-F765-EEA290B7527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2817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F7F91-D757-EBFF-4506-4E3E54C97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3FE29-0069-A6EE-248E-2333DEA9362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C8EA693-E466-85F3-89EF-3A3402CC460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0738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FC05C-12E8-B95A-8972-D368B8C69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F54BD-1DF3-826E-F127-F4C1B3CBF2C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147F5B4-903F-0341-2409-861514721EE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36443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A7272-B562-DAE0-1578-AF2E50B037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403FC-B233-FB52-8140-54225BB8BE5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8299837-E399-E4AF-36DB-A3C7005DB671}"/>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50956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CF6A-F62B-2BE2-E748-F1A7D1AE8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A7883-3DFC-865A-3FA1-CDAFA9E2BE5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A81B978-1A24-4FFD-0982-3D3174AD927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99380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F250F-2795-8C85-4D5E-D89E60014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6D074-EEA1-FD47-E7CA-F07AEC093B7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62F2D5-3DEA-4036-4BD5-53E1460CC06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4966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5E74B-F4BF-EFFE-BFEB-C299AEB2F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CFBC6-7005-1F9F-F717-904375812CC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46957B7-8C3B-F3F9-FEED-47C5AC42A57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76322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fault 01">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62E66F12-F3D9-B554-8F66-298E7A36A067}"/>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Rectangle">
            <a:extLst>
              <a:ext uri="{FF2B5EF4-FFF2-40B4-BE49-F238E27FC236}">
                <a16:creationId xmlns:a16="http://schemas.microsoft.com/office/drawing/2014/main" id="{0EA50BDC-4B45-276D-BB3C-C92BBFC00FE2}"/>
              </a:ext>
            </a:extLst>
          </p:cNvPr>
          <p:cNvSpPr/>
          <p:nvPr userDrawn="1"/>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7" name="Body Level One…">
            <a:extLst>
              <a:ext uri="{FF2B5EF4-FFF2-40B4-BE49-F238E27FC236}">
                <a16:creationId xmlns:a16="http://schemas.microsoft.com/office/drawing/2014/main" id="{13856AD4-DC3A-50D9-066C-B95EA87732EC}"/>
              </a:ext>
            </a:extLst>
          </p:cNvPr>
          <p:cNvSpPr txBox="1">
            <a:spLocks noGrp="1"/>
          </p:cNvSpPr>
          <p:nvPr>
            <p:ph type="body" sz="quarter" idx="1"/>
          </p:nvPr>
        </p:nvSpPr>
        <p:spPr>
          <a:xfrm>
            <a:off x="8674134" y="3999823"/>
            <a:ext cx="15533096"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3" name="Picture 2">
            <a:extLst>
              <a:ext uri="{FF2B5EF4-FFF2-40B4-BE49-F238E27FC236}">
                <a16:creationId xmlns:a16="http://schemas.microsoft.com/office/drawing/2014/main" id="{B7958CC0-359B-DD49-A32B-4901FE259D64}"/>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19075012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3" name="Line">
            <a:extLst>
              <a:ext uri="{FF2B5EF4-FFF2-40B4-BE49-F238E27FC236}">
                <a16:creationId xmlns:a16="http://schemas.microsoft.com/office/drawing/2014/main" id="{6969E7FD-2EE6-2881-142F-C75BDAB4DF2C}"/>
              </a:ext>
            </a:extLst>
          </p:cNvPr>
          <p:cNvSpPr/>
          <p:nvPr userDrawn="1"/>
        </p:nvSpPr>
        <p:spPr>
          <a:xfrm flipV="1">
            <a:off x="7559040" y="4886325"/>
            <a:ext cx="15645252" cy="41523"/>
          </a:xfrm>
          <a:prstGeom prst="line">
            <a:avLst/>
          </a:prstGeom>
          <a:ln w="25400">
            <a:solidFill>
              <a:srgbClr val="881920"/>
            </a:solidFill>
          </a:ln>
        </p:spPr>
        <p:txBody>
          <a:bodyPr lIns="78283" tIns="78283" rIns="78283" bIns="78283"/>
          <a:lstStyle/>
          <a:p>
            <a:endParaRPr/>
          </a:p>
        </p:txBody>
      </p:sp>
      <p:sp>
        <p:nvSpPr>
          <p:cNvPr id="5" name="Body Level One…">
            <a:extLst>
              <a:ext uri="{FF2B5EF4-FFF2-40B4-BE49-F238E27FC236}">
                <a16:creationId xmlns:a16="http://schemas.microsoft.com/office/drawing/2014/main" id="{5088FB8F-5BCA-1985-B65F-37A8D6F590BC}"/>
              </a:ext>
            </a:extLst>
          </p:cNvPr>
          <p:cNvSpPr txBox="1">
            <a:spLocks noGrp="1"/>
          </p:cNvSpPr>
          <p:nvPr>
            <p:ph type="body" sz="quarter" idx="10" hasCustomPrompt="1"/>
          </p:nvPr>
        </p:nvSpPr>
        <p:spPr>
          <a:xfrm>
            <a:off x="882769" y="2812493"/>
            <a:ext cx="6375281"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Body Level One…">
            <a:extLst>
              <a:ext uri="{FF2B5EF4-FFF2-40B4-BE49-F238E27FC236}">
                <a16:creationId xmlns:a16="http://schemas.microsoft.com/office/drawing/2014/main" id="{973F9109-9635-47BE-305E-F61FF67A214E}"/>
              </a:ext>
            </a:extLst>
          </p:cNvPr>
          <p:cNvSpPr txBox="1">
            <a:spLocks noGrp="1"/>
          </p:cNvSpPr>
          <p:nvPr>
            <p:ph type="body" sz="quarter" idx="1"/>
          </p:nvPr>
        </p:nvSpPr>
        <p:spPr>
          <a:xfrm>
            <a:off x="7559040" y="5106111"/>
            <a:ext cx="15645252" cy="6528726"/>
          </a:xfrm>
          <a:prstGeom prst="rect">
            <a:avLst/>
          </a:prstGeom>
          <a:no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5505444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7" name="Body Level One…">
            <a:extLst>
              <a:ext uri="{FF2B5EF4-FFF2-40B4-BE49-F238E27FC236}">
                <a16:creationId xmlns:a16="http://schemas.microsoft.com/office/drawing/2014/main" id="{1477131D-1E6F-D8FA-6B03-687EE6C31BA4}"/>
              </a:ext>
            </a:extLst>
          </p:cNvPr>
          <p:cNvSpPr txBox="1">
            <a:spLocks noGrp="1"/>
          </p:cNvSpPr>
          <p:nvPr>
            <p:ph type="body" sz="quarter" idx="1"/>
          </p:nvPr>
        </p:nvSpPr>
        <p:spPr>
          <a:xfrm>
            <a:off x="7559040" y="4963236"/>
            <a:ext cx="15645252"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Body Level One…">
            <a:extLst>
              <a:ext uri="{FF2B5EF4-FFF2-40B4-BE49-F238E27FC236}">
                <a16:creationId xmlns:a16="http://schemas.microsoft.com/office/drawing/2014/main" id="{99C15F8C-AC5A-BBB9-9D32-63F0E23B20E9}"/>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Tree>
    <p:extLst>
      <p:ext uri="{BB962C8B-B14F-4D97-AF65-F5344CB8AC3E}">
        <p14:creationId xmlns:p14="http://schemas.microsoft.com/office/powerpoint/2010/main" val="22512793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able with Caption">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Red Section Header">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ER | MFR | INDIA">
            <a:extLst>
              <a:ext uri="{FF2B5EF4-FFF2-40B4-BE49-F238E27FC236}">
                <a16:creationId xmlns:a16="http://schemas.microsoft.com/office/drawing/2014/main" id="{5756C156-BAFF-F354-1A4C-767C3126B277}"/>
              </a:ext>
            </a:extLst>
          </p:cNvPr>
          <p:cNvSpPr txBox="1"/>
          <p:nvPr userDrawn="1"/>
        </p:nvSpPr>
        <p:spPr>
          <a:xfrm>
            <a:off x="573815"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CBRN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9" name="Picture 8">
            <a:extLst>
              <a:ext uri="{FF2B5EF4-FFF2-40B4-BE49-F238E27FC236}">
                <a16:creationId xmlns:a16="http://schemas.microsoft.com/office/drawing/2014/main" id="{52F0AADA-859D-78CF-9D35-252F008CC64E}"/>
              </a:ext>
            </a:extLst>
          </p:cNvPr>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10" name="Picture 9">
            <a:extLst>
              <a:ext uri="{FF2B5EF4-FFF2-40B4-BE49-F238E27FC236}">
                <a16:creationId xmlns:a16="http://schemas.microsoft.com/office/drawing/2014/main" id="{10532392-C092-E8C8-A7B3-5E60F6BFED10}"/>
              </a:ext>
            </a:extLst>
          </p:cNvPr>
          <p:cNvPicPr>
            <a:picLocks/>
          </p:cNvPicPr>
          <p:nvPr userDrawn="1"/>
        </p:nvPicPr>
        <p:blipFill>
          <a:blip r:embed="rId10"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2" r:id="rId5"/>
    <p:sldLayoutId id="2147483653" r:id="rId6"/>
    <p:sldLayoutId id="2147483654" r:id="rId7"/>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t="7724" b="7724"/>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0" y="-46404"/>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a:p>
        </p:txBody>
      </p:sp>
      <p:sp>
        <p:nvSpPr>
          <p:cNvPr id="83" name="Shape"/>
          <p:cNvSpPr/>
          <p:nvPr/>
        </p:nvSpPr>
        <p:spPr>
          <a:xfrm>
            <a:off x="-103356" y="3880188"/>
            <a:ext cx="9721489"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016000" y="4706678"/>
            <a:ext cx="10382141" cy="1142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hi-IN" sz="6400">
                <a:sym typeface="Open Sans"/>
              </a:rPr>
              <a:t> </a:t>
            </a:r>
            <a:r>
              <a:rPr lang="hi-IN" sz="6400" dirty="0">
                <a:sym typeface="Open Sans"/>
              </a:rPr>
              <a:t>डोसिमेट्रिक मात्रा</a:t>
            </a:r>
            <a:endParaRPr lang="en-IN" sz="7200" dirty="0"/>
          </a:p>
        </p:txBody>
      </p:sp>
      <p:sp>
        <p:nvSpPr>
          <p:cNvPr id="85" name="Shape"/>
          <p:cNvSpPr/>
          <p:nvPr/>
        </p:nvSpPr>
        <p:spPr>
          <a:xfrm flipH="1">
            <a:off x="-56720" y="-58503"/>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2 - 1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a:p>
          </p:txBody>
        </p:sp>
      </p:gr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a:t>
            </a:r>
            <a:r>
              <a:rPr dirty="0">
                <a:solidFill>
                  <a:schemeClr val="accent6">
                    <a:lumMod val="40000"/>
                    <a:lumOff val="60000"/>
                  </a:schemeClr>
                </a:solidFill>
              </a:rPr>
              <a:t> | </a:t>
            </a:r>
            <a:r>
              <a:rPr lang="en-US" dirty="0">
                <a:solidFill>
                  <a:schemeClr val="accent6">
                    <a:lumMod val="40000"/>
                    <a:lumOff val="60000"/>
                  </a:schemeClr>
                </a:solidFill>
              </a:rPr>
              <a:t>CBRN</a:t>
            </a:r>
            <a:r>
              <a:rPr dirty="0">
                <a:solidFill>
                  <a:schemeClr val="accent6">
                    <a:lumMod val="40000"/>
                    <a:lumOff val="60000"/>
                  </a:schemeClr>
                </a:solidFill>
              </a:rPr>
              <a:t>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080245" y="7580533"/>
            <a:ext cx="4822842" cy="4554568"/>
          </a:xfrm>
          <a:prstGeom prst="rect">
            <a:avLst/>
          </a:prstGeom>
        </p:spPr>
      </p:pic>
      <p:pic>
        <p:nvPicPr>
          <p:cNvPr id="8" name="Picture 7">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5810" y="80376"/>
            <a:ext cx="3181050" cy="2219517"/>
          </a:xfrm>
          <a:prstGeom prst="rect">
            <a:avLst/>
          </a:prstGeom>
        </p:spPr>
      </p:pic>
      <p:pic>
        <p:nvPicPr>
          <p:cNvPr id="11" name="Picture 10">
            <a:extLst>
              <a:ext uri="{FF2B5EF4-FFF2-40B4-BE49-F238E27FC236}">
                <a16:creationId xmlns:a16="http://schemas.microsoft.com/office/drawing/2014/main" id="{FB2A9AEF-AB38-7144-38E6-1F20536B3EA5}"/>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21986270" y="61680"/>
            <a:ext cx="2160000" cy="2376000"/>
          </a:xfrm>
          <a:prstGeom prst="rect">
            <a:avLst/>
          </a:prstGeom>
        </p:spPr>
      </p:pic>
      <p:sp>
        <p:nvSpPr>
          <p:cNvPr id="2" name="Rectangle: Rounded Corners 1">
            <a:extLst>
              <a:ext uri="{FF2B5EF4-FFF2-40B4-BE49-F238E27FC236}">
                <a16:creationId xmlns:a16="http://schemas.microsoft.com/office/drawing/2014/main" id="{38F6C687-7AC2-8199-8074-F29E8A08A27A}"/>
              </a:ext>
            </a:extLst>
          </p:cNvPr>
          <p:cNvSpPr/>
          <p:nvPr/>
        </p:nvSpPr>
        <p:spPr>
          <a:xfrm>
            <a:off x="4757388" y="402287"/>
            <a:ext cx="16234425" cy="119647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hi-IN" sz="6000" dirty="0">
                <a:solidFill>
                  <a:srgbClr val="00B0F0"/>
                </a:solidFill>
              </a:rPr>
              <a:t>सीबीआरएन मॉड्यूल: रेडियोलॉजिकल-न्यूक्लियर</a:t>
            </a:r>
            <a:endParaRPr kumimoji="0" lang="en-IN" sz="6000" b="0" i="0" u="none" strike="noStrike" cap="none" spc="0" normalizeH="0" baseline="0" dirty="0">
              <a:ln>
                <a:noFill/>
              </a:ln>
              <a:solidFill>
                <a:srgbClr val="00B0F0"/>
              </a:solidFill>
              <a:effectLst/>
              <a:uFillTx/>
              <a:latin typeface="Arial Black" panose="020B0A04020102020204" pitchFamily="34" charset="0"/>
              <a:sym typeface="Arial"/>
            </a:endParaRPr>
          </a:p>
        </p:txBody>
      </p:sp>
      <p:sp>
        <p:nvSpPr>
          <p:cNvPr id="17" name="TextBox 4">
            <a:extLst>
              <a:ext uri="{FF2B5EF4-FFF2-40B4-BE49-F238E27FC236}">
                <a16:creationId xmlns:a16="http://schemas.microsoft.com/office/drawing/2014/main" id="{2901545E-EB3E-4998-A110-F2C2863C2FF8}"/>
              </a:ext>
            </a:extLst>
          </p:cNvPr>
          <p:cNvSpPr txBox="1"/>
          <p:nvPr/>
        </p:nvSpPr>
        <p:spPr>
          <a:xfrm>
            <a:off x="10064707" y="12619574"/>
            <a:ext cx="11921563" cy="769441"/>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r>
              <a:rPr lang="en-US" sz="4400" b="1" dirty="0"/>
              <a:t>VETTED BY – </a:t>
            </a:r>
            <a:r>
              <a:rPr lang="hi-IN" sz="4400" b="1" dirty="0"/>
              <a:t>निरीक्षक/जीडी  अरुण कुमार शर्मा</a:t>
            </a:r>
            <a:endParaRPr lang="en-US" sz="4400" b="1"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42E57-AA82-5752-0624-659C182FAFF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5C4EB93-0A5A-5451-2AEA-1C3F8C190DA8}"/>
              </a:ext>
            </a:extLst>
          </p:cNvPr>
          <p:cNvSpPr/>
          <p:nvPr/>
        </p:nvSpPr>
        <p:spPr>
          <a:xfrm>
            <a:off x="176770" y="0"/>
            <a:ext cx="2420723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A2D443-E2C3-37D9-9033-81128FEC05A6}"/>
              </a:ext>
            </a:extLst>
          </p:cNvPr>
          <p:cNvSpPr txBox="1"/>
          <p:nvPr/>
        </p:nvSpPr>
        <p:spPr>
          <a:xfrm>
            <a:off x="541867" y="3888736"/>
            <a:ext cx="23665363" cy="4810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IN" sz="4400" dirty="0">
                <a:solidFill>
                  <a:schemeClr val="tx1">
                    <a:lumMod val="95000"/>
                    <a:lumOff val="5000"/>
                  </a:schemeClr>
                </a:solidFill>
              </a:rPr>
              <a:t>KERMA </a:t>
            </a:r>
            <a:r>
              <a:rPr lang="hi-IN" sz="4400" dirty="0">
                <a:solidFill>
                  <a:schemeClr val="tx1">
                    <a:lumMod val="95000"/>
                    <a:lumOff val="5000"/>
                  </a:schemeClr>
                </a:solidFill>
              </a:rPr>
              <a:t>माध्यम में परस्पर क्रिया करने वाले फोटॉन (एक्स-रे या गामा किरणों) द्वारा स्थानांतरित कुल ऊर्जा की मात्रा का एक माप है।</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 केर्मा विकिरण डोसिमेट्री में एक महत्वपूर्ण अवधारणा है, विशेष रूप से उच्च-ऊर्जा फोटॉन और न्यूट्रॉन के लिए। यह विकिरण क्षेत्र से विकिरणित सामग्री में स्थानांतरित ऊर्जा का अनुमान प्रदान करता है।</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 केरमा जूल प्रति किलोग्राम (</a:t>
            </a:r>
            <a:r>
              <a:rPr lang="en-IN" sz="4400" dirty="0">
                <a:solidFill>
                  <a:schemeClr val="tx1">
                    <a:lumMod val="95000"/>
                    <a:lumOff val="5000"/>
                  </a:schemeClr>
                </a:solidFill>
              </a:rPr>
              <a:t>J/kg) </a:t>
            </a:r>
            <a:r>
              <a:rPr lang="hi-IN" sz="4400" dirty="0">
                <a:solidFill>
                  <a:schemeClr val="tx1">
                    <a:lumMod val="95000"/>
                    <a:lumOff val="5000"/>
                  </a:schemeClr>
                </a:solidFill>
              </a:rPr>
              <a:t>में व्यक्त किया जाता है। केरमा की </a:t>
            </a:r>
            <a:r>
              <a:rPr lang="en-IN" sz="4400" dirty="0">
                <a:solidFill>
                  <a:schemeClr val="tx1">
                    <a:lumMod val="95000"/>
                    <a:lumOff val="5000"/>
                  </a:schemeClr>
                </a:solidFill>
              </a:rPr>
              <a:t>SI </a:t>
            </a:r>
            <a:r>
              <a:rPr lang="hi-IN" sz="4400" dirty="0">
                <a:solidFill>
                  <a:schemeClr val="tx1">
                    <a:lumMod val="95000"/>
                    <a:lumOff val="5000"/>
                  </a:schemeClr>
                </a:solidFill>
              </a:rPr>
              <a:t>इकाई ग्रे (</a:t>
            </a:r>
            <a:r>
              <a:rPr lang="en-IN" sz="4400" dirty="0">
                <a:solidFill>
                  <a:schemeClr val="tx1">
                    <a:lumMod val="95000"/>
                    <a:lumOff val="5000"/>
                  </a:schemeClr>
                </a:solidFill>
              </a:rPr>
              <a:t>Gy) </a:t>
            </a:r>
            <a:r>
              <a:rPr lang="hi-IN" sz="4400" dirty="0">
                <a:solidFill>
                  <a:schemeClr val="tx1">
                    <a:lumMod val="95000"/>
                    <a:lumOff val="5000"/>
                  </a:schemeClr>
                </a:solidFill>
              </a:rPr>
              <a:t>है। 1 </a:t>
            </a:r>
            <a:r>
              <a:rPr lang="en-IN" sz="4400" dirty="0">
                <a:solidFill>
                  <a:schemeClr val="tx1">
                    <a:lumMod val="95000"/>
                    <a:lumOff val="5000"/>
                  </a:schemeClr>
                </a:solidFill>
              </a:rPr>
              <a:t>Gy=1 J </a:t>
            </a:r>
            <a:r>
              <a:rPr lang="hi-IN" sz="4400" dirty="0">
                <a:solidFill>
                  <a:schemeClr val="tx1">
                    <a:lumMod val="95000"/>
                    <a:lumOff val="5000"/>
                  </a:schemeClr>
                </a:solidFill>
              </a:rPr>
              <a:t>किग्रा-1</a:t>
            </a:r>
            <a:endParaRPr lang="en-US" sz="4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01B7BEB5-8E20-24DC-5B2B-ABF242001C77}"/>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06C7041B-B999-52A1-21C3-576E6BA07C99}"/>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F0C416B-A870-0996-4267-0E3D1C5A23F4}"/>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a:t>
            </a:fld>
            <a:endParaRPr dirty="0"/>
          </a:p>
        </p:txBody>
      </p:sp>
      <p:sp>
        <p:nvSpPr>
          <p:cNvPr id="9" name="Course Purpose">
            <a:extLst>
              <a:ext uri="{FF2B5EF4-FFF2-40B4-BE49-F238E27FC236}">
                <a16:creationId xmlns:a16="http://schemas.microsoft.com/office/drawing/2014/main" id="{909CA370-07BA-3414-0923-3DA99F678C31}"/>
              </a:ext>
            </a:extLst>
          </p:cNvPr>
          <p:cNvSpPr txBox="1"/>
          <p:nvPr/>
        </p:nvSpPr>
        <p:spPr>
          <a:xfrm>
            <a:off x="13158312" y="587568"/>
            <a:ext cx="7424869"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भौतिक</a:t>
            </a:r>
            <a:r>
              <a:rPr lang="hi-IN" b="0" dirty="0"/>
              <a:t> </a:t>
            </a:r>
            <a:r>
              <a:rPr lang="hi-IN" dirty="0"/>
              <a:t>मात्रा</a:t>
            </a:r>
            <a:endParaRPr lang="en-US" dirty="0"/>
          </a:p>
        </p:txBody>
      </p:sp>
      <p:pic>
        <p:nvPicPr>
          <p:cNvPr id="2" name="Picture 1">
            <a:extLst>
              <a:ext uri="{FF2B5EF4-FFF2-40B4-BE49-F238E27FC236}">
                <a16:creationId xmlns:a16="http://schemas.microsoft.com/office/drawing/2014/main" id="{622930D1-7577-EBC2-9581-EA7DA5E2B32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BA21AE51-72C5-A118-458A-244881C50C4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6840C8AA-44F4-03FE-7310-215E218AC10C}"/>
              </a:ext>
            </a:extLst>
          </p:cNvPr>
          <p:cNvSpPr txBox="1"/>
          <p:nvPr/>
        </p:nvSpPr>
        <p:spPr>
          <a:xfrm>
            <a:off x="9889067" y="2084308"/>
            <a:ext cx="1097280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IN" sz="6000" b="1" dirty="0">
                <a:solidFill>
                  <a:srgbClr val="FF0000"/>
                </a:solidFill>
              </a:rPr>
              <a:t>KERMA (</a:t>
            </a:r>
            <a:r>
              <a:rPr lang="hi-IN" sz="6000" b="1" dirty="0">
                <a:solidFill>
                  <a:srgbClr val="FF0000"/>
                </a:solidFill>
              </a:rPr>
              <a:t>पदार्थ में जारी गतिज ऊर्जा)</a:t>
            </a:r>
            <a:endParaRPr lang="en-IN" sz="6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726392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E516C-FD1A-A8BD-6C5A-684B6C747FB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B5DA1BF-B9BA-D81E-251E-E53241443266}"/>
              </a:ext>
            </a:extLst>
          </p:cNvPr>
          <p:cNvSpPr/>
          <p:nvPr/>
        </p:nvSpPr>
        <p:spPr>
          <a:xfrm>
            <a:off x="609600" y="3467812"/>
            <a:ext cx="23774400" cy="10248189"/>
          </a:xfrm>
          <a:prstGeom prst="rect">
            <a:avLst/>
          </a:prstGeom>
          <a:solidFill>
            <a:schemeClr val="accent6">
              <a:lumMod val="20000"/>
              <a:lumOff val="80000"/>
            </a:schemeClr>
          </a:solidFill>
          <a:ln w="12700">
            <a:miter lim="400000"/>
          </a:ln>
        </p:spPr>
        <p:txBody>
          <a:bodyPr lIns="78283" tIns="78283" rIns="78283" bIns="78283"/>
          <a:lstStyle/>
          <a:p>
            <a:r>
              <a:rPr lang="hi-IN" sz="5400" dirty="0"/>
              <a:t>परिवेश खुराक समतुल्य को आईसीआरयू-क्षेत्र में डी मिमी की गहराई पर बिंदु पी पर समतुल्य खुराक के रूप में परिभाषित किया गया है। संबंधित इकाई सीवर्ट (एसवी) है।</a:t>
            </a:r>
            <a:endParaRPr sz="54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AC6B0F6-B89D-54D7-6483-E36F324BF6DB}"/>
              </a:ext>
            </a:extLst>
          </p:cNvPr>
          <p:cNvSpPr txBox="1"/>
          <p:nvPr/>
        </p:nvSpPr>
        <p:spPr>
          <a:xfrm>
            <a:off x="8564880" y="3888736"/>
            <a:ext cx="15642350" cy="1062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endPar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A6FB4A20-706D-2661-DBDC-9043BE24FD67}"/>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679AE1EB-95EB-5B76-FCDE-528BC9A725A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AA01EF00-DF66-4F59-898A-D685A892EC1B}"/>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11</a:t>
            </a:fld>
            <a:endParaRPr dirty="0"/>
          </a:p>
        </p:txBody>
      </p:sp>
      <p:sp>
        <p:nvSpPr>
          <p:cNvPr id="9" name="Course Purpose">
            <a:extLst>
              <a:ext uri="{FF2B5EF4-FFF2-40B4-BE49-F238E27FC236}">
                <a16:creationId xmlns:a16="http://schemas.microsoft.com/office/drawing/2014/main" id="{63B8E44B-D4C3-02CF-0138-A11F3047F143}"/>
              </a:ext>
            </a:extLst>
          </p:cNvPr>
          <p:cNvSpPr txBox="1"/>
          <p:nvPr/>
        </p:nvSpPr>
        <p:spPr>
          <a:xfrm>
            <a:off x="10496462" y="154486"/>
            <a:ext cx="7424869"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परिचालन मात्रा</a:t>
            </a:r>
            <a:endParaRPr lang="en-US" dirty="0"/>
          </a:p>
        </p:txBody>
      </p:sp>
      <p:pic>
        <p:nvPicPr>
          <p:cNvPr id="2" name="Picture 1">
            <a:extLst>
              <a:ext uri="{FF2B5EF4-FFF2-40B4-BE49-F238E27FC236}">
                <a16:creationId xmlns:a16="http://schemas.microsoft.com/office/drawing/2014/main" id="{1A7C6D0D-7F2C-8CC2-D33E-C23ADEF3755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0614C829-7D33-C17A-C077-A067663FB76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8A267930-D01A-44D4-6068-28224124B1FF}"/>
              </a:ext>
            </a:extLst>
          </p:cNvPr>
          <p:cNvSpPr txBox="1"/>
          <p:nvPr/>
        </p:nvSpPr>
        <p:spPr>
          <a:xfrm>
            <a:off x="6637868" y="1304453"/>
            <a:ext cx="121920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hi-IN" sz="6000" b="1" dirty="0">
                <a:solidFill>
                  <a:srgbClr val="FF0000"/>
                </a:solidFill>
              </a:rPr>
              <a:t>परिवेश खुराक समतुल्य {</a:t>
            </a:r>
            <a:r>
              <a:rPr lang="en-IN" sz="6000" b="1" dirty="0">
                <a:solidFill>
                  <a:srgbClr val="FF0000"/>
                </a:solidFill>
              </a:rPr>
              <a:t>H*(d)}</a:t>
            </a:r>
            <a:endParaRPr lang="en-IN" sz="6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4C1C901E-895C-791C-C2F3-96155EEFAE25}"/>
              </a:ext>
            </a:extLst>
          </p:cNvPr>
          <p:cNvPicPr>
            <a:picLocks noChangeAspect="1"/>
          </p:cNvPicPr>
          <p:nvPr/>
        </p:nvPicPr>
        <p:blipFill>
          <a:blip r:embed="rId4"/>
          <a:stretch>
            <a:fillRect/>
          </a:stretch>
        </p:blipFill>
        <p:spPr>
          <a:xfrm>
            <a:off x="9626844" y="8292574"/>
            <a:ext cx="7395064" cy="5140524"/>
          </a:xfrm>
          <a:prstGeom prst="rect">
            <a:avLst/>
          </a:prstGeom>
        </p:spPr>
      </p:pic>
      <p:sp>
        <p:nvSpPr>
          <p:cNvPr id="4" name="Rectangle 1">
            <a:extLst>
              <a:ext uri="{FF2B5EF4-FFF2-40B4-BE49-F238E27FC236}">
                <a16:creationId xmlns:a16="http://schemas.microsoft.com/office/drawing/2014/main" id="{DD40AC04-A2EA-C216-9391-FB8C0BCE494C}"/>
              </a:ext>
            </a:extLst>
          </p:cNvPr>
          <p:cNvSpPr>
            <a:spLocks noChangeArrowheads="1"/>
          </p:cNvSpPr>
          <p:nvPr/>
        </p:nvSpPr>
        <p:spPr bwMode="auto">
          <a:xfrm>
            <a:off x="0" y="0"/>
            <a:ext cx="24384000" cy="0"/>
          </a:xfrm>
          <a:prstGeom prst="rect">
            <a:avLst/>
          </a:prstGeom>
          <a:solidFill>
            <a:srgbClr val="EFF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000" b="0" i="0" u="none" strike="noStrike" cap="none" normalizeH="0" baseline="0" dirty="0">
                <a:ln>
                  <a:noFill/>
                </a:ln>
                <a:solidFill>
                  <a:schemeClr val="tx1"/>
                </a:solidFill>
                <a:effectLst/>
                <a:latin typeface="Nirmala UI" panose="020B0502040204020203" pitchFamily="34" charset="0"/>
                <a:cs typeface="Nirmala UI" panose="020B0502040204020203" pitchFamily="34" charset="0"/>
              </a:rPr>
              <a:t>परिवेश खुराक समतुल्य को आईसीआरयू-क्षेत्र में डी मिमी की गहराई पर बिंदु पी पर समतुल्य खुराक के रूप में परिभाषित किया गया है। संबंधित इकाई सीवर्ट (एसवी) है।</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000000"/>
                </a:solidFill>
                <a:effectLst/>
                <a:latin typeface="Segoe UI Web (West European)"/>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A2CC5ACD-3A56-0148-490F-9C45FDFC14E1}"/>
              </a:ext>
            </a:extLst>
          </p:cNvPr>
          <p:cNvSpPr>
            <a:spLocks noChangeArrowheads="1"/>
          </p:cNvSpPr>
          <p:nvPr/>
        </p:nvSpPr>
        <p:spPr bwMode="auto">
          <a:xfrm>
            <a:off x="152400" y="152400"/>
            <a:ext cx="24384000" cy="0"/>
          </a:xfrm>
          <a:prstGeom prst="rect">
            <a:avLst/>
          </a:prstGeom>
          <a:solidFill>
            <a:srgbClr val="EFF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000" b="0" i="0" u="none" strike="noStrike" cap="none" normalizeH="0" baseline="0" dirty="0">
                <a:ln>
                  <a:noFill/>
                </a:ln>
                <a:solidFill>
                  <a:schemeClr val="tx1"/>
                </a:solidFill>
                <a:effectLst/>
                <a:latin typeface="Nirmala UI" panose="020B0502040204020203" pitchFamily="34" charset="0"/>
                <a:cs typeface="Nirmala UI" panose="020B0502040204020203" pitchFamily="34" charset="0"/>
              </a:rPr>
              <a:t>परिवेश खुराक समतुल्य को आईसीआरयू-क्षेत्र में डी मिमी की गहराई पर बिंदु पी पर समतुल्य खुराक के रूप में परिभाषित किया गया है। संबंधित इकाई सीवर्ट (एसवी) है।</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000000"/>
                </a:solidFill>
                <a:effectLst/>
                <a:latin typeface="Segoe UI Web (West European)"/>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7B9C21D8-921A-600E-F5D6-A3C64BD4589A}"/>
              </a:ext>
            </a:extLst>
          </p:cNvPr>
          <p:cNvSpPr>
            <a:spLocks noChangeArrowheads="1"/>
          </p:cNvSpPr>
          <p:nvPr/>
        </p:nvSpPr>
        <p:spPr bwMode="auto">
          <a:xfrm>
            <a:off x="304800" y="304800"/>
            <a:ext cx="24384000" cy="0"/>
          </a:xfrm>
          <a:prstGeom prst="rect">
            <a:avLst/>
          </a:prstGeom>
          <a:solidFill>
            <a:srgbClr val="EFF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000" b="0" i="0" u="none" strike="noStrike" cap="none" normalizeH="0" baseline="0">
                <a:ln>
                  <a:noFill/>
                </a:ln>
                <a:solidFill>
                  <a:schemeClr val="tx1"/>
                </a:solidFill>
                <a:effectLst/>
                <a:latin typeface="Nirmala UI" panose="020B0502040204020203" pitchFamily="34" charset="0"/>
                <a:cs typeface="Nirmala UI" panose="020B0502040204020203" pitchFamily="34" charset="0"/>
              </a:rPr>
              <a:t>परिवेश खुराक समतुल्य को आईसीआरयू-क्षेत्र में डी मिमी की गहराई पर बिंदु पी पर समतुल्य खुराक के रूप में परिभाषित किया गया है। संबंधित इकाई सीवर्ट (एसवी) है।</a:t>
            </a:r>
            <a:endParaRPr kumimoji="0" lang="en-US" altLang="en-US" sz="2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Segoe UI Web (West European)"/>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88352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C7634-81EB-ED24-4C4E-8F033079181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141A574-38A0-CA6F-0E1E-95B09129C20F}"/>
              </a:ext>
            </a:extLst>
          </p:cNvPr>
          <p:cNvSpPr/>
          <p:nvPr/>
        </p:nvSpPr>
        <p:spPr>
          <a:xfrm>
            <a:off x="176770" y="0"/>
            <a:ext cx="2420723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2DB527E-36C7-DCB4-1122-10EA53D7C077}"/>
              </a:ext>
            </a:extLst>
          </p:cNvPr>
          <p:cNvSpPr txBox="1"/>
          <p:nvPr/>
        </p:nvSpPr>
        <p:spPr>
          <a:xfrm>
            <a:off x="600103" y="4767358"/>
            <a:ext cx="23360563" cy="3455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lumMod val="95000"/>
                    <a:lumOff val="5000"/>
                  </a:schemeClr>
                </a:solidFill>
              </a:rPr>
              <a:t>दिशात्मक खुराक समतुल्य बाहरी जोखिमों के खिलाफ क्षेत्र की निगरानी में उपयोग के लिए परिभाषित परिचालन मात्राओं में से एक है।</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lumMod val="95000"/>
                    <a:lumOff val="5000"/>
                  </a:schemeClr>
                </a:solidFill>
              </a:rPr>
              <a:t> दिशात्मक खुराक के बराबर की इकाई जूल प्रति किलोग्राम (</a:t>
            </a:r>
            <a:r>
              <a:rPr lang="en-IN" sz="6400" dirty="0">
                <a:solidFill>
                  <a:schemeClr val="tx1">
                    <a:lumMod val="95000"/>
                    <a:lumOff val="5000"/>
                  </a:schemeClr>
                </a:solidFill>
              </a:rPr>
              <a:t>J Kg-1) </a:t>
            </a:r>
            <a:r>
              <a:rPr lang="hi-IN" sz="6400" dirty="0">
                <a:solidFill>
                  <a:schemeClr val="tx1">
                    <a:lumMod val="95000"/>
                    <a:lumOff val="5000"/>
                  </a:schemeClr>
                </a:solidFill>
              </a:rPr>
              <a:t>है</a:t>
            </a:r>
            <a:endParaRPr lang="en-US" sz="6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6904AFC2-56CF-4638-1ABE-3EAB83B4E217}"/>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D0AE9EEC-DC2C-CAE6-3058-33E8FB86A44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F9B5907-54CD-F0A8-8FDD-F165CF2914B1}"/>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12</a:t>
            </a:fld>
            <a:endParaRPr dirty="0"/>
          </a:p>
        </p:txBody>
      </p:sp>
      <p:sp>
        <p:nvSpPr>
          <p:cNvPr id="9" name="Course Purpose">
            <a:extLst>
              <a:ext uri="{FF2B5EF4-FFF2-40B4-BE49-F238E27FC236}">
                <a16:creationId xmlns:a16="http://schemas.microsoft.com/office/drawing/2014/main" id="{4E30DDE4-1B52-D936-1B5C-A900B877FB36}"/>
              </a:ext>
            </a:extLst>
          </p:cNvPr>
          <p:cNvSpPr txBox="1"/>
          <p:nvPr/>
        </p:nvSpPr>
        <p:spPr>
          <a:xfrm>
            <a:off x="10598062" y="110856"/>
            <a:ext cx="7424869"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परिचालन मात्रा</a:t>
            </a:r>
            <a:endParaRPr lang="en-US" dirty="0"/>
          </a:p>
        </p:txBody>
      </p:sp>
      <p:pic>
        <p:nvPicPr>
          <p:cNvPr id="2" name="Picture 1">
            <a:extLst>
              <a:ext uri="{FF2B5EF4-FFF2-40B4-BE49-F238E27FC236}">
                <a16:creationId xmlns:a16="http://schemas.microsoft.com/office/drawing/2014/main" id="{5293C868-23D7-949D-43BD-91E33767B75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81542443-4E64-167D-5BA1-0EA8AE304CD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11" name="TextBox 10">
            <a:extLst>
              <a:ext uri="{FF2B5EF4-FFF2-40B4-BE49-F238E27FC236}">
                <a16:creationId xmlns:a16="http://schemas.microsoft.com/office/drawing/2014/main" id="{8E22C408-5E9F-B18E-112C-59DF68016D3C}"/>
              </a:ext>
            </a:extLst>
          </p:cNvPr>
          <p:cNvSpPr txBox="1"/>
          <p:nvPr/>
        </p:nvSpPr>
        <p:spPr>
          <a:xfrm>
            <a:off x="8500533" y="1724907"/>
            <a:ext cx="10261600"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hi-IN" sz="5400" b="1" i="0" dirty="0">
                <a:solidFill>
                  <a:srgbClr val="FF0000"/>
                </a:solidFill>
                <a:effectLst/>
                <a:latin typeface="Nirmala UI" panose="020B0502040204020203" pitchFamily="34" charset="0"/>
              </a:rPr>
              <a:t>दिशात्मक खुराक समतुल्य {</a:t>
            </a:r>
            <a:r>
              <a:rPr lang="en-IN" sz="5400" b="1" i="0" dirty="0">
                <a:solidFill>
                  <a:srgbClr val="FF0000"/>
                </a:solidFill>
                <a:effectLst/>
                <a:latin typeface="Nirmala UI" panose="020B0502040204020203" pitchFamily="34" charset="0"/>
              </a:rPr>
              <a:t>H' d,</a:t>
            </a:r>
            <a:r>
              <a:rPr lang="el-GR" sz="5400" b="1" i="0" dirty="0">
                <a:solidFill>
                  <a:srgbClr val="FF0000"/>
                </a:solidFill>
                <a:effectLst/>
                <a:latin typeface="Nirmala UI" panose="020B0502040204020203" pitchFamily="34" charset="0"/>
              </a:rPr>
              <a:t>Ω}</a:t>
            </a:r>
            <a:endParaRPr lang="en-IN" sz="5400" b="1" dirty="0">
              <a:solidFill>
                <a:srgbClr val="FF0000"/>
              </a:solidFill>
            </a:endParaRPr>
          </a:p>
        </p:txBody>
      </p:sp>
    </p:spTree>
    <p:extLst>
      <p:ext uri="{BB962C8B-B14F-4D97-AF65-F5344CB8AC3E}">
        <p14:creationId xmlns:p14="http://schemas.microsoft.com/office/powerpoint/2010/main" val="41398831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BE43B-BD16-B543-BB0F-F0FACBB2552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291299C-5FB0-E9EB-41D4-87F51071FEB1}"/>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F6545F8-10BB-BD64-0C23-ABC45BF20BA9}"/>
              </a:ext>
            </a:extLst>
          </p:cNvPr>
          <p:cNvSpPr txBox="1"/>
          <p:nvPr/>
        </p:nvSpPr>
        <p:spPr>
          <a:xfrm>
            <a:off x="440267" y="5654627"/>
            <a:ext cx="23766963" cy="4539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dirty="0">
                <a:solidFill>
                  <a:schemeClr val="tx1">
                    <a:lumMod val="95000"/>
                    <a:lumOff val="5000"/>
                  </a:schemeClr>
                </a:solidFill>
              </a:rPr>
              <a:t>परिचालन खुराक मात्रा व्यक्तिगत खुराक के बराबर (एचपी (डी)) को शरीर पर एक निर्दिष्ट बिंदु के तहत उपयुक्त गहराई पर नरम ऊतक में समतुल्य खुराक के रूप में परिभाषित किया गया है।</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dirty="0">
                <a:solidFill>
                  <a:schemeClr val="tx1">
                    <a:lumMod val="95000"/>
                    <a:lumOff val="5000"/>
                  </a:schemeClr>
                </a:solidFill>
              </a:rPr>
              <a:t> संबंधित इकाई सीवर्ट (एसवी) है।</a:t>
            </a:r>
            <a:endParaRPr lang="en-US"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11E99243-A272-F16E-A79A-EAB508800CD5}"/>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382FAC25-9E57-B737-4388-3E03801C3B8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429A916-D0B4-F26F-F374-8824E04A030C}"/>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13</a:t>
            </a:fld>
            <a:endParaRPr dirty="0"/>
          </a:p>
        </p:txBody>
      </p:sp>
      <p:sp>
        <p:nvSpPr>
          <p:cNvPr id="9" name="Course Purpose">
            <a:extLst>
              <a:ext uri="{FF2B5EF4-FFF2-40B4-BE49-F238E27FC236}">
                <a16:creationId xmlns:a16="http://schemas.microsoft.com/office/drawing/2014/main" id="{8FE19758-ACB6-4956-B4F9-D4E52F60832D}"/>
              </a:ext>
            </a:extLst>
          </p:cNvPr>
          <p:cNvSpPr txBox="1"/>
          <p:nvPr/>
        </p:nvSpPr>
        <p:spPr>
          <a:xfrm>
            <a:off x="8924805" y="481196"/>
            <a:ext cx="7424869"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परिचालन मात्रा</a:t>
            </a:r>
            <a:endParaRPr lang="en-US" dirty="0"/>
          </a:p>
        </p:txBody>
      </p:sp>
      <p:pic>
        <p:nvPicPr>
          <p:cNvPr id="2" name="Picture 1">
            <a:extLst>
              <a:ext uri="{FF2B5EF4-FFF2-40B4-BE49-F238E27FC236}">
                <a16:creationId xmlns:a16="http://schemas.microsoft.com/office/drawing/2014/main" id="{69E64A42-587E-A9C6-1093-142E214F728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1443EC36-D437-F79B-DE23-2522A9023A91}"/>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37265D24-8670-A95D-4537-2437B4154F9E}"/>
              </a:ext>
            </a:extLst>
          </p:cNvPr>
          <p:cNvSpPr txBox="1"/>
          <p:nvPr/>
        </p:nvSpPr>
        <p:spPr>
          <a:xfrm>
            <a:off x="6366934" y="1747287"/>
            <a:ext cx="11913252"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hi-IN" sz="6000" b="1" dirty="0">
                <a:solidFill>
                  <a:srgbClr val="FF0000"/>
                </a:solidFill>
              </a:rPr>
              <a:t>व्यक्तिगत खुराक समतुल्य {एचपी(डी)}</a:t>
            </a:r>
            <a:endParaRPr lang="en-IN" sz="6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95337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31B6-279B-2B8D-3F6D-DB9E07D9958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96C918F-122A-E3D6-3507-BB8CD473903D}"/>
              </a:ext>
            </a:extLst>
          </p:cNvPr>
          <p:cNvSpPr/>
          <p:nvPr/>
        </p:nvSpPr>
        <p:spPr>
          <a:xfrm>
            <a:off x="176770" y="0"/>
            <a:ext cx="2420723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9CACBC3-04A8-8C59-5FD2-43E96D5C5BCD}"/>
              </a:ext>
            </a:extLst>
          </p:cNvPr>
          <p:cNvSpPr txBox="1"/>
          <p:nvPr/>
        </p:nvSpPr>
        <p:spPr>
          <a:xfrm>
            <a:off x="176770" y="3888736"/>
            <a:ext cx="24030460" cy="75582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अवशोषित खुराक ऊतक जैसे विकिरणित पदार्थ के प्रति इकाई द्रव्यमान आयनकारी विकिरण द्वारा जमा ऊर्जा की मात्रा है।</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endParaRPr lang="hi-IN" sz="4400" dirty="0">
              <a:solidFill>
                <a:schemeClr val="tx1">
                  <a:lumMod val="95000"/>
                  <a:lumOff val="5000"/>
                </a:schemeClr>
              </a:solidFill>
            </a:endParaRP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 अवशोषित खुराक विकिरण संरक्षण में एक मौलिक मात्रा है और इसका उपयोग विकिरण प्रेरित जैविक प्रभावों की क्षमता का आकलन करने के लिए किया जाता है।</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endParaRPr lang="hi-IN" sz="4400" dirty="0">
              <a:solidFill>
                <a:schemeClr val="tx1">
                  <a:lumMod val="95000"/>
                  <a:lumOff val="5000"/>
                </a:schemeClr>
              </a:solidFill>
            </a:endParaRP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 अवशोषित खुराक की पारंपरिक इकाई आरएडी है।</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endParaRPr lang="hi-IN" sz="4400" dirty="0">
              <a:solidFill>
                <a:schemeClr val="tx1">
                  <a:lumMod val="95000"/>
                  <a:lumOff val="5000"/>
                </a:schemeClr>
              </a:solidFill>
            </a:endParaRP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 1 आरएडी=0.01 जूल/किग्रा (जे/किग्रा) अवशोषित खुराक की </a:t>
            </a:r>
            <a:r>
              <a:rPr lang="en-IN" sz="4400" dirty="0">
                <a:solidFill>
                  <a:schemeClr val="tx1">
                    <a:lumMod val="95000"/>
                    <a:lumOff val="5000"/>
                  </a:schemeClr>
                </a:solidFill>
              </a:rPr>
              <a:t>SI </a:t>
            </a:r>
            <a:r>
              <a:rPr lang="hi-IN" sz="4400" dirty="0">
                <a:solidFill>
                  <a:schemeClr val="tx1">
                    <a:lumMod val="95000"/>
                    <a:lumOff val="5000"/>
                  </a:schemeClr>
                </a:solidFill>
              </a:rPr>
              <a:t>इकाई ग्रे (</a:t>
            </a:r>
            <a:r>
              <a:rPr lang="en-IN" sz="4400" dirty="0">
                <a:solidFill>
                  <a:schemeClr val="tx1">
                    <a:lumMod val="95000"/>
                    <a:lumOff val="5000"/>
                  </a:schemeClr>
                </a:solidFill>
              </a:rPr>
              <a:t>Gy) </a:t>
            </a:r>
            <a:r>
              <a:rPr lang="hi-IN" sz="4400" dirty="0">
                <a:solidFill>
                  <a:schemeClr val="tx1">
                    <a:lumMod val="95000"/>
                    <a:lumOff val="5000"/>
                  </a:schemeClr>
                </a:solidFill>
              </a:rPr>
              <a:t>है। 1 </a:t>
            </a:r>
            <a:r>
              <a:rPr lang="en-IN" sz="4400" dirty="0">
                <a:solidFill>
                  <a:schemeClr val="tx1">
                    <a:lumMod val="95000"/>
                    <a:lumOff val="5000"/>
                  </a:schemeClr>
                </a:solidFill>
              </a:rPr>
              <a:t>Gy=100 RAD</a:t>
            </a:r>
            <a:endParaRPr lang="en-US" sz="4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659DB037-CF3D-5C65-7AD7-FF3455FF905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F5429AC4-D968-F94A-491A-40806CAE190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9A085F83-BBA1-0DCF-D71C-09A125EAF09C}"/>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14</a:t>
            </a:fld>
            <a:endParaRPr dirty="0"/>
          </a:p>
        </p:txBody>
      </p:sp>
      <p:sp>
        <p:nvSpPr>
          <p:cNvPr id="9" name="Course Purpose">
            <a:extLst>
              <a:ext uri="{FF2B5EF4-FFF2-40B4-BE49-F238E27FC236}">
                <a16:creationId xmlns:a16="http://schemas.microsoft.com/office/drawing/2014/main" id="{3AE2998F-7ADB-A6A5-2346-7CDF06741EA2}"/>
              </a:ext>
            </a:extLst>
          </p:cNvPr>
          <p:cNvSpPr txBox="1"/>
          <p:nvPr/>
        </p:nvSpPr>
        <p:spPr>
          <a:xfrm>
            <a:off x="7789333" y="146357"/>
            <a:ext cx="10606131"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pPr>
            <a:r>
              <a:rPr lang="hi-IN" dirty="0"/>
              <a:t>सुरक्षा मात्रा</a:t>
            </a:r>
            <a:endParaRPr lang="en-US" dirty="0"/>
          </a:p>
        </p:txBody>
      </p:sp>
      <p:pic>
        <p:nvPicPr>
          <p:cNvPr id="2" name="Picture 1">
            <a:extLst>
              <a:ext uri="{FF2B5EF4-FFF2-40B4-BE49-F238E27FC236}">
                <a16:creationId xmlns:a16="http://schemas.microsoft.com/office/drawing/2014/main" id="{171EDF29-0C5F-54BD-DAC1-6747A56F816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A6248F1F-A0DC-B879-8D69-A0971134A8F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6FF908B2-67AF-7DB8-46B8-2108ED8FDCC1}"/>
              </a:ext>
            </a:extLst>
          </p:cNvPr>
          <p:cNvSpPr txBox="1"/>
          <p:nvPr/>
        </p:nvSpPr>
        <p:spPr>
          <a:xfrm>
            <a:off x="7789333" y="1765078"/>
            <a:ext cx="11446934"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hi-IN" sz="6600" b="1" dirty="0">
                <a:solidFill>
                  <a:srgbClr val="FF0000"/>
                </a:solidFill>
              </a:rPr>
              <a:t>अवशोषित खुराक (डी)</a:t>
            </a:r>
            <a:endParaRPr lang="en-IN" sz="6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86110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8B939-B81D-01CC-B9B3-951FEDFF3F2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00C77DC-34D8-61D0-B450-8580CB3F9FB4}"/>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D0AD6AE-A494-B183-C14D-B6CD9D63AC86}"/>
              </a:ext>
            </a:extLst>
          </p:cNvPr>
          <p:cNvSpPr txBox="1"/>
          <p:nvPr/>
        </p:nvSpPr>
        <p:spPr>
          <a:xfrm>
            <a:off x="474133" y="3537046"/>
            <a:ext cx="23733097" cy="48108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समतुल्य खुराक विभिन्न प्रकार के आयनकारी विकिरण की जैविक प्रभावशीलता का एक उपाय है।</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 यह एक उपयुक्त भार कारक द्वारा अवशोषित खुराक को गुणा करके ध्यान में रखा जाता है।</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 इस कारक को विकिरण भार कारक, </a:t>
            </a:r>
            <a:r>
              <a:rPr lang="en-IN" sz="4400" dirty="0" err="1">
                <a:solidFill>
                  <a:schemeClr val="tx1">
                    <a:lumMod val="95000"/>
                    <a:lumOff val="5000"/>
                  </a:schemeClr>
                </a:solidFill>
              </a:rPr>
              <a:t>Wr</a:t>
            </a:r>
            <a:r>
              <a:rPr lang="en-IN" sz="4400" dirty="0">
                <a:solidFill>
                  <a:schemeClr val="tx1">
                    <a:lumMod val="95000"/>
                    <a:lumOff val="5000"/>
                  </a:schemeClr>
                </a:solidFill>
              </a:rPr>
              <a:t> </a:t>
            </a:r>
            <a:r>
              <a:rPr lang="hi-IN" sz="4400" dirty="0">
                <a:solidFill>
                  <a:schemeClr val="tx1">
                    <a:lumMod val="95000"/>
                    <a:lumOff val="5000"/>
                  </a:schemeClr>
                </a:solidFill>
              </a:rPr>
              <a:t>के रूप में जाना जाता है। भारित अवशोषित खुराक को समतुल्य खुराक एचटी कहा जाता है समतुल्य खुराक की इकाई सीवर्ट (एसवी) है एचटी = डब्ल्यूआर * डीटीआर समतुल्य खुराक की पारंपरिक (पुरानी) इकाई </a:t>
            </a:r>
            <a:r>
              <a:rPr lang="en-IN" sz="4400" dirty="0">
                <a:solidFill>
                  <a:schemeClr val="tx1">
                    <a:lumMod val="95000"/>
                    <a:lumOff val="5000"/>
                  </a:schemeClr>
                </a:solidFill>
              </a:rPr>
              <a:t>REM (roentgen </a:t>
            </a:r>
            <a:r>
              <a:rPr lang="hi-IN" sz="4400" dirty="0">
                <a:solidFill>
                  <a:schemeClr val="tx1">
                    <a:lumMod val="95000"/>
                    <a:lumOff val="5000"/>
                  </a:schemeClr>
                </a:solidFill>
              </a:rPr>
              <a:t>समतुल्य आदमी) है और नई इकाई सीवर्ट (</a:t>
            </a:r>
            <a:r>
              <a:rPr lang="en-IN" sz="4400" dirty="0">
                <a:solidFill>
                  <a:schemeClr val="tx1">
                    <a:lumMod val="95000"/>
                    <a:lumOff val="5000"/>
                  </a:schemeClr>
                </a:solidFill>
              </a:rPr>
              <a:t>SV) </a:t>
            </a:r>
            <a:r>
              <a:rPr lang="hi-IN" sz="4400" dirty="0">
                <a:solidFill>
                  <a:schemeClr val="tx1">
                    <a:lumMod val="95000"/>
                    <a:lumOff val="5000"/>
                  </a:schemeClr>
                </a:solidFill>
              </a:rPr>
              <a:t>है, जहां 1</a:t>
            </a:r>
            <a:r>
              <a:rPr lang="en-IN" sz="4400" dirty="0" err="1">
                <a:solidFill>
                  <a:schemeClr val="tx1">
                    <a:lumMod val="95000"/>
                    <a:lumOff val="5000"/>
                  </a:schemeClr>
                </a:solidFill>
              </a:rPr>
              <a:t>Sv</a:t>
            </a:r>
            <a:r>
              <a:rPr lang="en-IN" sz="4400" dirty="0">
                <a:solidFill>
                  <a:schemeClr val="tx1">
                    <a:lumMod val="95000"/>
                    <a:lumOff val="5000"/>
                  </a:schemeClr>
                </a:solidFill>
              </a:rPr>
              <a:t> = 100 REM </a:t>
            </a:r>
            <a:r>
              <a:rPr lang="hi-IN" sz="4400" dirty="0">
                <a:solidFill>
                  <a:schemeClr val="tx1">
                    <a:lumMod val="95000"/>
                    <a:lumOff val="5000"/>
                  </a:schemeClr>
                </a:solidFill>
              </a:rPr>
              <a:t>है।</a:t>
            </a:r>
            <a:endParaRPr lang="en-US" sz="4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6D99FCC3-2F3F-9017-7D0A-18147AEF7731}"/>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746A2702-7E68-E65F-5E28-E4328FCBA61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9F9791E-8EE8-6A49-077A-F247BD1633FE}"/>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15</a:t>
            </a:fld>
            <a:endParaRPr dirty="0"/>
          </a:p>
        </p:txBody>
      </p:sp>
      <p:sp>
        <p:nvSpPr>
          <p:cNvPr id="9" name="Course Purpose">
            <a:extLst>
              <a:ext uri="{FF2B5EF4-FFF2-40B4-BE49-F238E27FC236}">
                <a16:creationId xmlns:a16="http://schemas.microsoft.com/office/drawing/2014/main" id="{9172EF70-AEA2-E0D9-E576-6FDAA63D10AF}"/>
              </a:ext>
            </a:extLst>
          </p:cNvPr>
          <p:cNvSpPr txBox="1"/>
          <p:nvPr/>
        </p:nvSpPr>
        <p:spPr>
          <a:xfrm>
            <a:off x="11395047" y="110856"/>
            <a:ext cx="7424869"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pPr>
            <a:r>
              <a:rPr lang="hi-IN" dirty="0"/>
              <a:t>सुरक्षा मात्रा</a:t>
            </a:r>
            <a:endParaRPr lang="en-US" dirty="0"/>
          </a:p>
        </p:txBody>
      </p:sp>
      <p:pic>
        <p:nvPicPr>
          <p:cNvPr id="2" name="Picture 1">
            <a:extLst>
              <a:ext uri="{FF2B5EF4-FFF2-40B4-BE49-F238E27FC236}">
                <a16:creationId xmlns:a16="http://schemas.microsoft.com/office/drawing/2014/main" id="{30B76E17-D348-6482-643A-25DC8241290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30441BCD-8BB3-D3DE-0EE6-FBA9A658EF42}"/>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C7F8702E-1785-1D7F-7D6A-6BB549234A5E}"/>
              </a:ext>
            </a:extLst>
          </p:cNvPr>
          <p:cNvSpPr txBox="1"/>
          <p:nvPr/>
        </p:nvSpPr>
        <p:spPr>
          <a:xfrm>
            <a:off x="11790395" y="1940774"/>
            <a:ext cx="7424869"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hi-IN" sz="6600" b="1" dirty="0">
                <a:solidFill>
                  <a:srgbClr val="FF0000"/>
                </a:solidFill>
              </a:rPr>
              <a:t>समतुल्य खुराक (एच)</a:t>
            </a:r>
            <a:endParaRPr lang="en-IN" sz="6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627927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4DBCF-2E15-A153-A2F9-9D9E7FF1305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A4DED82-1638-4B72-DFBE-0C34FDD8943A}"/>
              </a:ext>
            </a:extLst>
          </p:cNvPr>
          <p:cNvSpPr>
            <a:spLocks noGrp="1"/>
          </p:cNvSpPr>
          <p:nvPr>
            <p:ph type="body" sz="quarter" idx="10"/>
          </p:nvPr>
        </p:nvSpPr>
        <p:spPr>
          <a:xfrm>
            <a:off x="10128369" y="680452"/>
            <a:ext cx="6632456" cy="2388157"/>
          </a:xfrm>
        </p:spPr>
        <p:txBody>
          <a:bodyPr/>
          <a:lstStyle/>
          <a:p>
            <a:pPr algn="ctr"/>
            <a:r>
              <a:rPr lang="hi-IN" dirty="0"/>
              <a:t>विकिरण भार</a:t>
            </a:r>
            <a:r>
              <a:rPr lang="en-IN" dirty="0"/>
              <a:t> </a:t>
            </a:r>
            <a:r>
              <a:rPr lang="hi-IN" dirty="0"/>
              <a:t>कारक</a:t>
            </a:r>
            <a:endParaRPr lang="en-IN" dirty="0"/>
          </a:p>
        </p:txBody>
      </p:sp>
      <p:pic>
        <p:nvPicPr>
          <p:cNvPr id="6" name="Picture 5">
            <a:extLst>
              <a:ext uri="{FF2B5EF4-FFF2-40B4-BE49-F238E27FC236}">
                <a16:creationId xmlns:a16="http://schemas.microsoft.com/office/drawing/2014/main" id="{C37B19CB-B1FB-7D92-4651-5BF4DE55421C}"/>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641600" y="3068609"/>
            <a:ext cx="20859631" cy="9258858"/>
          </a:xfrm>
          <a:prstGeom prst="rect">
            <a:avLst/>
          </a:prstGeom>
        </p:spPr>
      </p:pic>
    </p:spTree>
    <p:extLst>
      <p:ext uri="{BB962C8B-B14F-4D97-AF65-F5344CB8AC3E}">
        <p14:creationId xmlns:p14="http://schemas.microsoft.com/office/powerpoint/2010/main" val="51426304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EE1CA-B51C-8E12-C66C-991888ACD6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57A9CC0-C81A-5F48-4F17-A22EB26F4FBD}"/>
              </a:ext>
            </a:extLst>
          </p:cNvPr>
          <p:cNvSpPr>
            <a:spLocks noGrp="1"/>
          </p:cNvSpPr>
          <p:nvPr>
            <p:ph type="body" sz="quarter" idx="10"/>
          </p:nvPr>
        </p:nvSpPr>
        <p:spPr>
          <a:xfrm>
            <a:off x="7281333" y="509559"/>
            <a:ext cx="11684000" cy="2436841"/>
          </a:xfrm>
        </p:spPr>
        <p:txBody>
          <a:bodyPr/>
          <a:lstStyle/>
          <a:p>
            <a:pPr algn="ctr"/>
            <a:r>
              <a:rPr lang="hi-IN" dirty="0"/>
              <a:t>समतुल्य खुराक : महत्वपूर्ण बिंदु</a:t>
            </a:r>
            <a:endParaRPr lang="en-IN" sz="6600" dirty="0"/>
          </a:p>
        </p:txBody>
      </p:sp>
      <p:sp>
        <p:nvSpPr>
          <p:cNvPr id="3" name="Text Placeholder 2">
            <a:extLst>
              <a:ext uri="{FF2B5EF4-FFF2-40B4-BE49-F238E27FC236}">
                <a16:creationId xmlns:a16="http://schemas.microsoft.com/office/drawing/2014/main" id="{FAF7B008-A6B5-0897-3C48-A5B041D26D6D}"/>
              </a:ext>
            </a:extLst>
          </p:cNvPr>
          <p:cNvSpPr>
            <a:spLocks noGrp="1"/>
          </p:cNvSpPr>
          <p:nvPr>
            <p:ph type="body" sz="quarter" idx="1"/>
          </p:nvPr>
        </p:nvSpPr>
        <p:spPr>
          <a:xfrm>
            <a:off x="1591733" y="5106110"/>
            <a:ext cx="21612559" cy="7695489"/>
          </a:xfrm>
        </p:spPr>
        <p:txBody>
          <a:bodyPr/>
          <a:lstStyle/>
          <a:p>
            <a:pPr marL="1143000" indent="-1143000" eaLnBrk="1" hangingPunct="1">
              <a:buFont typeface="+mj-lt"/>
              <a:buAutoNum type="arabicParenR"/>
            </a:pPr>
            <a:r>
              <a:rPr lang="hi-IN" dirty="0"/>
              <a:t>से अवशोषित खुराक 1</a:t>
            </a:r>
            <a:r>
              <a:rPr lang="en-IN" dirty="0"/>
              <a:t>Gy </a:t>
            </a:r>
            <a:r>
              <a:rPr lang="hi-IN" dirty="0"/>
              <a:t>है ; समतुल्य खुराक 20 एसवी है।</a:t>
            </a:r>
            <a:endParaRPr lang="en-IN" dirty="0"/>
          </a:p>
          <a:p>
            <a:pPr marL="1143000" indent="-1143000" eaLnBrk="1" hangingPunct="1">
              <a:buFont typeface="+mj-lt"/>
              <a:buAutoNum type="arabicParenR"/>
            </a:pPr>
            <a:r>
              <a:rPr lang="hi-IN" dirty="0"/>
              <a:t> यदि से अवशोषित खुराक 20</a:t>
            </a:r>
            <a:r>
              <a:rPr lang="en-IN" dirty="0"/>
              <a:t>Gy </a:t>
            </a:r>
            <a:r>
              <a:rPr lang="hi-IN" dirty="0"/>
              <a:t>है; समतुल्य खुराक 20 एसवी है।</a:t>
            </a:r>
            <a:endParaRPr lang="en-IN" dirty="0"/>
          </a:p>
          <a:p>
            <a:pPr marL="1143000" indent="-1143000" eaLnBrk="1" hangingPunct="1">
              <a:buFont typeface="+mj-lt"/>
              <a:buAutoNum type="arabicParenR"/>
            </a:pPr>
            <a:r>
              <a:rPr lang="hi-IN" dirty="0"/>
              <a:t> इसलिए, जैविक क्षति के संदर्भ में, 1</a:t>
            </a:r>
            <a:r>
              <a:rPr lang="en-IN" dirty="0"/>
              <a:t>Gy </a:t>
            </a:r>
            <a:r>
              <a:rPr lang="hi-IN" dirty="0"/>
              <a:t>खुराक 20</a:t>
            </a:r>
            <a:r>
              <a:rPr lang="en-IN" dirty="0"/>
              <a:t>Gy </a:t>
            </a:r>
            <a:r>
              <a:rPr lang="hi-IN" dirty="0"/>
              <a:t>खुराक के बराबर है</a:t>
            </a:r>
            <a:endParaRPr lang="en-US" altLang="en-US" sz="6600" dirty="0">
              <a:sym typeface="Symbol" panose="05050102010706020507" pitchFamily="18" charset="2"/>
            </a:endParaRPr>
          </a:p>
        </p:txBody>
      </p:sp>
    </p:spTree>
    <p:extLst>
      <p:ext uri="{BB962C8B-B14F-4D97-AF65-F5344CB8AC3E}">
        <p14:creationId xmlns:p14="http://schemas.microsoft.com/office/powerpoint/2010/main" val="329936875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F5989-9A03-7FC7-E247-18BB77EF744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65163F-F1B3-6F3F-3C82-EED5FA89E733}"/>
              </a:ext>
            </a:extLst>
          </p:cNvPr>
          <p:cNvSpPr/>
          <p:nvPr/>
        </p:nvSpPr>
        <p:spPr>
          <a:xfrm>
            <a:off x="0" y="52379"/>
            <a:ext cx="2420723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2543CAA-579F-B6DD-C331-4A8561FE9A05}"/>
              </a:ext>
            </a:extLst>
          </p:cNvPr>
          <p:cNvSpPr txBox="1"/>
          <p:nvPr/>
        </p:nvSpPr>
        <p:spPr>
          <a:xfrm>
            <a:off x="440267" y="3888736"/>
            <a:ext cx="23766963" cy="40659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प्रभावी खुराक आयनकारी विकिरण के संपर्क से जुड़े समग्र स्वास्थ्य जोखिम का एक उपाय है। यह विकिरण के लिए विभिन्न अंगों और ऊतकों की विभिन्न संवेदनशीलता के लिए जिम्मेदार है। </a:t>
            </a:r>
            <a:endParaRPr lang="en-IN" sz="4400" dirty="0">
              <a:solidFill>
                <a:schemeClr val="tx1">
                  <a:lumMod val="95000"/>
                  <a:lumOff val="5000"/>
                </a:schemeClr>
              </a:solidFill>
            </a:endParaRP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endParaRPr lang="en-IN" sz="4400" dirty="0">
              <a:solidFill>
                <a:schemeClr val="tx1">
                  <a:lumMod val="95000"/>
                  <a:lumOff val="5000"/>
                </a:schemeClr>
              </a:solidFill>
            </a:endParaRP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विकिरण के प्रति विभिन्न ऊतकों की संवेदनशीलता अलग-अलग होती है। कई अंगों को आधार पर या उनकी संवेदनशीलता और क्षति की गंभीरता पर विचार किया जाता है। जोखिम कारक उम्र और लिंग पर निर्भर हैं।</a:t>
            </a:r>
            <a:endParaRPr lang="en-US" sz="4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CD3EEBC4-A321-E711-AFAB-0C8337229864}"/>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10126F38-CEC7-C6FB-FA1E-AFD2DFF5150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179352B-D16D-8946-F95E-80E1982AF6B5}"/>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18</a:t>
            </a:fld>
            <a:endParaRPr dirty="0"/>
          </a:p>
        </p:txBody>
      </p:sp>
      <p:sp>
        <p:nvSpPr>
          <p:cNvPr id="9" name="Course Purpose">
            <a:extLst>
              <a:ext uri="{FF2B5EF4-FFF2-40B4-BE49-F238E27FC236}">
                <a16:creationId xmlns:a16="http://schemas.microsoft.com/office/drawing/2014/main" id="{70E7AA32-588D-DB9E-60D5-2A8B6DBE60B8}"/>
              </a:ext>
            </a:extLst>
          </p:cNvPr>
          <p:cNvSpPr txBox="1"/>
          <p:nvPr/>
        </p:nvSpPr>
        <p:spPr>
          <a:xfrm>
            <a:off x="9812450" y="518467"/>
            <a:ext cx="7424869"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pPr>
            <a:r>
              <a:rPr lang="hi-IN" dirty="0"/>
              <a:t>सुरक्षा मात्रा</a:t>
            </a:r>
            <a:endParaRPr lang="en-US" dirty="0"/>
          </a:p>
        </p:txBody>
      </p:sp>
      <p:pic>
        <p:nvPicPr>
          <p:cNvPr id="2" name="Picture 1">
            <a:extLst>
              <a:ext uri="{FF2B5EF4-FFF2-40B4-BE49-F238E27FC236}">
                <a16:creationId xmlns:a16="http://schemas.microsoft.com/office/drawing/2014/main" id="{45E23165-8FC4-139E-76A0-8886FE9B7EF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C27AE78-4F42-ACBC-A302-CBC64EB203D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F8404B39-3A68-A938-CE14-C92AC7C4E58C}"/>
              </a:ext>
            </a:extLst>
          </p:cNvPr>
          <p:cNvSpPr txBox="1"/>
          <p:nvPr/>
        </p:nvSpPr>
        <p:spPr>
          <a:xfrm>
            <a:off x="9812451" y="2116619"/>
            <a:ext cx="7424868"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hi-IN" sz="6600" b="1" dirty="0">
                <a:solidFill>
                  <a:srgbClr val="FF0000"/>
                </a:solidFill>
              </a:rPr>
              <a:t>प्रभावी खुराक (ई)</a:t>
            </a:r>
            <a:endParaRPr lang="en-IN" sz="6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3853191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4CE0E-18B5-93E8-F341-0B7E7068852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4764BDA-C90C-9363-37A7-A0E858D9745D}"/>
              </a:ext>
            </a:extLst>
          </p:cNvPr>
          <p:cNvSpPr/>
          <p:nvPr/>
        </p:nvSpPr>
        <p:spPr>
          <a:xfrm>
            <a:off x="176770" y="3726893"/>
            <a:ext cx="24207230" cy="10700306"/>
          </a:xfrm>
          <a:prstGeom prst="rect">
            <a:avLst/>
          </a:prstGeom>
          <a:solidFill>
            <a:schemeClr val="accent6">
              <a:lumMod val="20000"/>
              <a:lumOff val="80000"/>
            </a:schemeClr>
          </a:solidFill>
          <a:ln w="12700">
            <a:miter lim="400000"/>
          </a:ln>
        </p:spPr>
        <p:txBody>
          <a:bodyPr lIns="78283" tIns="78283" rIns="78283" bIns="78283"/>
          <a:lstStyle/>
          <a:p>
            <a:r>
              <a:rPr lang="hi-IN" sz="4800" dirty="0"/>
              <a:t>प्रभावी खुराक की गणना ऊतक की खुराक को ऊतक भार भार कारक (डब्ल्यूटी) द्वारा ऊतक भार कारक (डब्ल्यूटी) से गुणा करके की जाती है। </a:t>
            </a:r>
            <a:endParaRPr lang="en-IN" sz="4800" dirty="0"/>
          </a:p>
          <a:p>
            <a:r>
              <a:rPr lang="hi-IN" sz="4800" dirty="0"/>
              <a:t>प्रभावी खुराक (ई) = डब्ल्यूटी * एचटी प्रभावी खुराक की इकाई = सीवर्ट </a:t>
            </a:r>
            <a:r>
              <a:rPr lang="en-IN" sz="4800" dirty="0"/>
              <a:t>WT </a:t>
            </a:r>
            <a:r>
              <a:rPr lang="hi-IN" sz="4800" dirty="0"/>
              <a:t>पूरे शरीर के एक समान विकिरण के परिणामस्वरूप स्टोकेस्टिक प्रभावों के कारण कुल जोखिम में ऊतक </a:t>
            </a:r>
            <a:r>
              <a:rPr lang="en-IN" sz="4800" dirty="0"/>
              <a:t>T </a:t>
            </a:r>
            <a:r>
              <a:rPr lang="hi-IN" sz="4800" dirty="0"/>
              <a:t>के योगदान का प्रतिनिधित्व करता है।</a:t>
            </a:r>
            <a:endParaRPr sz="4800" dirty="0"/>
          </a:p>
        </p:txBody>
      </p:sp>
      <p:sp>
        <p:nvSpPr>
          <p:cNvPr id="114" name="PPT 2 -">
            <a:extLst>
              <a:ext uri="{FF2B5EF4-FFF2-40B4-BE49-F238E27FC236}">
                <a16:creationId xmlns:a16="http://schemas.microsoft.com/office/drawing/2014/main" id="{E143FB9F-8AC4-33C7-9D85-B3A0D7BBF2FD}"/>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B2CE1BB2-3505-BF36-5436-2E15E6B7C359}"/>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C5B1F756-6D68-3206-C463-8FFEDF22DFFE}"/>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19</a:t>
            </a:fld>
            <a:endParaRPr dirty="0"/>
          </a:p>
        </p:txBody>
      </p:sp>
      <p:sp>
        <p:nvSpPr>
          <p:cNvPr id="9" name="Course Purpose">
            <a:extLst>
              <a:ext uri="{FF2B5EF4-FFF2-40B4-BE49-F238E27FC236}">
                <a16:creationId xmlns:a16="http://schemas.microsoft.com/office/drawing/2014/main" id="{2345C2AD-936B-2CF0-E8A0-CCAFEBC241EA}"/>
              </a:ext>
            </a:extLst>
          </p:cNvPr>
          <p:cNvSpPr txBox="1"/>
          <p:nvPr/>
        </p:nvSpPr>
        <p:spPr>
          <a:xfrm>
            <a:off x="10286421" y="314714"/>
            <a:ext cx="7424869"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pPr>
            <a:r>
              <a:rPr lang="hi-IN" dirty="0"/>
              <a:t>सुरक्षा मात्रा</a:t>
            </a:r>
            <a:endParaRPr lang="en-US" dirty="0"/>
          </a:p>
        </p:txBody>
      </p:sp>
      <p:pic>
        <p:nvPicPr>
          <p:cNvPr id="2" name="Picture 1">
            <a:extLst>
              <a:ext uri="{FF2B5EF4-FFF2-40B4-BE49-F238E27FC236}">
                <a16:creationId xmlns:a16="http://schemas.microsoft.com/office/drawing/2014/main" id="{50F4F4EE-6365-2138-9825-475C00DC2B9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5C22D55B-FE66-7C75-B736-EB55DF8C3DF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10260082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6000" dirty="0"/>
              <a:t>इस पाठ को पूरा करने पर, आप निम्न में सक्षम होंगे</a:t>
            </a:r>
            <a:r>
              <a:rPr lang="en-US" sz="4800" dirty="0"/>
              <a:t>:</a:t>
            </a:r>
          </a:p>
        </p:txBody>
      </p:sp>
      <p:sp>
        <p:nvSpPr>
          <p:cNvPr id="6" name="OBJECTIVES">
            <a:extLst>
              <a:ext uri="{FF2B5EF4-FFF2-40B4-BE49-F238E27FC236}">
                <a16:creationId xmlns:a16="http://schemas.microsoft.com/office/drawing/2014/main" id="{D3DB3725-B6EF-8DE8-0BDC-B71D6415B706}"/>
              </a:ext>
            </a:extLst>
          </p:cNvPr>
          <p:cNvSpPr txBox="1"/>
          <p:nvPr/>
        </p:nvSpPr>
        <p:spPr>
          <a:xfrm>
            <a:off x="8661372" y="787889"/>
            <a:ext cx="8610627"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ctr"/>
            <a:r>
              <a:rPr lang="hi-IN" dirty="0"/>
              <a:t>उद्देश्यों</a:t>
            </a:r>
            <a:endParaRPr dirty="0"/>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451002" y="4793811"/>
            <a:ext cx="12355106" cy="6452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sz="4800" dirty="0">
                <a:sym typeface="Open Sans"/>
              </a:rPr>
              <a:t>विभिन्न प्रकार की डोसिमेट्रिक मात्राओं और उनकी इकाइयों से परिचित हों </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hi-IN" sz="4800" dirty="0">
              <a:sym typeface="Open Sans"/>
            </a:endParaRP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sz="4800" dirty="0">
                <a:sym typeface="Open Sans"/>
              </a:rPr>
              <a:t>अवशोषित खुराक, समतुल्य खुराक और प्रभावी खुराक को परिभाषित करें और इसके उपयोगों को जानें</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sz="4800" dirty="0">
                <a:sym typeface="Open Sans"/>
              </a:rPr>
              <a:t> सीपीएम और सीपीएस और इसके महत्व से परिचित हों।</a:t>
            </a:r>
            <a:endParaRPr dirty="0"/>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44662" y="7243015"/>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844662" y="9692219"/>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4F8F7-A52C-871A-01DC-8BA45BDDE6A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09420B6-9E9A-8540-A3A0-3EDFD82B7FA9}"/>
              </a:ext>
            </a:extLst>
          </p:cNvPr>
          <p:cNvSpPr>
            <a:spLocks noGrp="1"/>
          </p:cNvSpPr>
          <p:nvPr>
            <p:ph type="body" sz="quarter" idx="10"/>
          </p:nvPr>
        </p:nvSpPr>
        <p:spPr>
          <a:xfrm>
            <a:off x="11245969" y="407960"/>
            <a:ext cx="6632456" cy="2388157"/>
          </a:xfrm>
        </p:spPr>
        <p:txBody>
          <a:bodyPr/>
          <a:lstStyle/>
          <a:p>
            <a:pPr algn="ctr"/>
            <a:r>
              <a:rPr lang="hi-IN" dirty="0"/>
              <a:t>ऊतक भार</a:t>
            </a:r>
            <a:r>
              <a:rPr lang="en-IN" dirty="0"/>
              <a:t> </a:t>
            </a:r>
            <a:r>
              <a:rPr lang="hi-IN" dirty="0"/>
              <a:t>कारक</a:t>
            </a:r>
            <a:endParaRPr lang="en-IN" sz="7200" dirty="0"/>
          </a:p>
        </p:txBody>
      </p:sp>
      <p:pic>
        <p:nvPicPr>
          <p:cNvPr id="6" name="Picture 5">
            <a:extLst>
              <a:ext uri="{FF2B5EF4-FFF2-40B4-BE49-F238E27FC236}">
                <a16:creationId xmlns:a16="http://schemas.microsoft.com/office/drawing/2014/main" id="{B3D40289-4318-657E-F724-30A42DCCAF51}"/>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p:blipFill>
        <p:spPr>
          <a:xfrm>
            <a:off x="948267" y="3388227"/>
            <a:ext cx="22052410" cy="8091014"/>
          </a:xfrm>
          <a:prstGeom prst="rect">
            <a:avLst/>
          </a:prstGeom>
        </p:spPr>
      </p:pic>
    </p:spTree>
    <p:extLst>
      <p:ext uri="{BB962C8B-B14F-4D97-AF65-F5344CB8AC3E}">
        <p14:creationId xmlns:p14="http://schemas.microsoft.com/office/powerpoint/2010/main" val="65773775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F805E-DDFD-E80C-475D-9CDF91B6D00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434A373-304D-4725-9C0E-DD4059B5FA0F}"/>
              </a:ext>
            </a:extLst>
          </p:cNvPr>
          <p:cNvSpPr>
            <a:spLocks noGrp="1"/>
          </p:cNvSpPr>
          <p:nvPr>
            <p:ph type="body" sz="quarter" idx="10"/>
          </p:nvPr>
        </p:nvSpPr>
        <p:spPr>
          <a:xfrm>
            <a:off x="6705600" y="0"/>
            <a:ext cx="13614400" cy="2201333"/>
          </a:xfrm>
        </p:spPr>
        <p:txBody>
          <a:bodyPr/>
          <a:lstStyle/>
          <a:p>
            <a:pPr algn="ctr"/>
            <a:r>
              <a:rPr lang="hi-IN" sz="6600" dirty="0"/>
              <a:t>डोसिमेट्रिक इकाइयों का सारांश</a:t>
            </a:r>
            <a:endParaRPr lang="en-IN" sz="6600" dirty="0"/>
          </a:p>
        </p:txBody>
      </p:sp>
      <p:pic>
        <p:nvPicPr>
          <p:cNvPr id="6" name="Picture 5">
            <a:extLst>
              <a:ext uri="{FF2B5EF4-FFF2-40B4-BE49-F238E27FC236}">
                <a16:creationId xmlns:a16="http://schemas.microsoft.com/office/drawing/2014/main" id="{2C84CCE4-5130-E5F3-AC23-2D1990041908}"/>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880534" y="3218893"/>
            <a:ext cx="23029334" cy="8969199"/>
          </a:xfrm>
          <a:prstGeom prst="rect">
            <a:avLst/>
          </a:prstGeom>
        </p:spPr>
      </p:pic>
    </p:spTree>
    <p:extLst>
      <p:ext uri="{BB962C8B-B14F-4D97-AF65-F5344CB8AC3E}">
        <p14:creationId xmlns:p14="http://schemas.microsoft.com/office/powerpoint/2010/main" val="120136264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BF82A-8375-64BF-202C-64F32A41551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20E55D8-31CD-54A6-0323-399230AC5083}"/>
              </a:ext>
            </a:extLst>
          </p:cNvPr>
          <p:cNvSpPr>
            <a:spLocks noGrp="1"/>
          </p:cNvSpPr>
          <p:nvPr>
            <p:ph type="body" sz="quarter" idx="1"/>
          </p:nvPr>
        </p:nvSpPr>
        <p:spPr>
          <a:xfrm>
            <a:off x="7559040" y="4466493"/>
            <a:ext cx="15645252" cy="7244862"/>
          </a:xfrm>
        </p:spPr>
        <p:txBody>
          <a:bodyPr/>
          <a:lstStyle/>
          <a:p>
            <a:pPr algn="just"/>
            <a:r>
              <a:rPr lang="en-US" sz="6600" dirty="0">
                <a:solidFill>
                  <a:schemeClr val="tx1"/>
                </a:solidFill>
              </a:rPr>
              <a:t>This indicates the number of radiation particles or photons detected by the instrument in one minute. It’s commonly used in handheld devices for environmental monitoring, as it smooths short-term fluctuations in radiation levels.</a:t>
            </a:r>
          </a:p>
        </p:txBody>
      </p:sp>
      <p:sp>
        <p:nvSpPr>
          <p:cNvPr id="3" name="Text Placeholder 2">
            <a:extLst>
              <a:ext uri="{FF2B5EF4-FFF2-40B4-BE49-F238E27FC236}">
                <a16:creationId xmlns:a16="http://schemas.microsoft.com/office/drawing/2014/main" id="{886B0319-A6EC-4D5F-23FE-2ECF84471D46}"/>
              </a:ext>
            </a:extLst>
          </p:cNvPr>
          <p:cNvSpPr>
            <a:spLocks noGrp="1"/>
          </p:cNvSpPr>
          <p:nvPr>
            <p:ph type="body" sz="quarter" idx="10"/>
          </p:nvPr>
        </p:nvSpPr>
        <p:spPr>
          <a:xfrm>
            <a:off x="6570132" y="379825"/>
            <a:ext cx="13749867" cy="2092442"/>
          </a:xfrm>
        </p:spPr>
        <p:txBody>
          <a:bodyPr/>
          <a:lstStyle/>
          <a:p>
            <a:pPr algn="ctr"/>
            <a:r>
              <a:rPr lang="hi-IN" dirty="0"/>
              <a:t>प्रति मिनट गणना (सीपीएम)</a:t>
            </a:r>
            <a:endParaRPr lang="en-IN" sz="7200" dirty="0"/>
          </a:p>
        </p:txBody>
      </p:sp>
      <p:pic>
        <p:nvPicPr>
          <p:cNvPr id="4" name="Picture 3">
            <a:extLst>
              <a:ext uri="{FF2B5EF4-FFF2-40B4-BE49-F238E27FC236}">
                <a16:creationId xmlns:a16="http://schemas.microsoft.com/office/drawing/2014/main" id="{BABF4C3A-0D42-766C-1504-10D0E9D5BD25}"/>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677334" y="3252759"/>
            <a:ext cx="23164800" cy="8969199"/>
          </a:xfrm>
          <a:prstGeom prst="rect">
            <a:avLst/>
          </a:prstGeom>
        </p:spPr>
      </p:pic>
    </p:spTree>
    <p:extLst>
      <p:ext uri="{BB962C8B-B14F-4D97-AF65-F5344CB8AC3E}">
        <p14:creationId xmlns:p14="http://schemas.microsoft.com/office/powerpoint/2010/main" val="169544598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C2B7B-5F66-5FE1-178A-AB013C1529D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7A0899A-A84B-4D32-0121-FC752C296047}"/>
              </a:ext>
            </a:extLst>
          </p:cNvPr>
          <p:cNvSpPr>
            <a:spLocks noGrp="1"/>
          </p:cNvSpPr>
          <p:nvPr>
            <p:ph type="body" sz="quarter" idx="1"/>
          </p:nvPr>
        </p:nvSpPr>
        <p:spPr>
          <a:xfrm>
            <a:off x="812800" y="4466492"/>
            <a:ext cx="22391492" cy="7491045"/>
          </a:xfrm>
        </p:spPr>
        <p:txBody>
          <a:bodyPr/>
          <a:lstStyle/>
          <a:p>
            <a:pPr algn="just"/>
            <a:r>
              <a:rPr lang="hi-IN" sz="4800" dirty="0"/>
              <a:t>यह एक सेकंड में उपकरण द्वारा पता लगाए गए विकिरण कणों या फोटॉनों की संख्या को इंगित करता है।</a:t>
            </a:r>
            <a:endParaRPr lang="en-IN" sz="4800" dirty="0"/>
          </a:p>
          <a:p>
            <a:pPr algn="just"/>
            <a:r>
              <a:rPr lang="hi-IN" sz="4800" dirty="0"/>
              <a:t> इसका उपयोग माप के लिए किया जाता है जब उच्च गणना दरों का सामना किया जा रहा है</a:t>
            </a:r>
            <a:endParaRPr lang="en-IN" sz="4800" dirty="0"/>
          </a:p>
          <a:p>
            <a:pPr algn="just"/>
            <a:r>
              <a:rPr lang="hi-IN" sz="4800" dirty="0"/>
              <a:t>, या यदि हैंडहेल्ड विकिरण सर्वेक्षण उपकरणों का उपयोग किया जा रहा है</a:t>
            </a:r>
            <a:endParaRPr lang="en-IN" sz="4800" dirty="0"/>
          </a:p>
          <a:p>
            <a:pPr algn="just"/>
            <a:r>
              <a:rPr lang="hi-IN" sz="4800" dirty="0"/>
              <a:t> जो गणना दर के तेजी से परिवर्तन के अधीन हो सकते हैं जब उपकरण को एक सर्वेक्षण क्षेत्र में विकिरण के स्रोत पर ले जाया जाता है।</a:t>
            </a:r>
            <a:endParaRPr lang="en-US" sz="4800" dirty="0">
              <a:solidFill>
                <a:schemeClr val="tx1"/>
              </a:solidFill>
            </a:endParaRPr>
          </a:p>
        </p:txBody>
      </p:sp>
      <p:sp>
        <p:nvSpPr>
          <p:cNvPr id="3" name="Text Placeholder 2">
            <a:extLst>
              <a:ext uri="{FF2B5EF4-FFF2-40B4-BE49-F238E27FC236}">
                <a16:creationId xmlns:a16="http://schemas.microsoft.com/office/drawing/2014/main" id="{6D64D142-9D98-A17B-82C0-CE860487DF64}"/>
              </a:ext>
            </a:extLst>
          </p:cNvPr>
          <p:cNvSpPr>
            <a:spLocks noGrp="1"/>
          </p:cNvSpPr>
          <p:nvPr>
            <p:ph type="body" sz="quarter" idx="10"/>
          </p:nvPr>
        </p:nvSpPr>
        <p:spPr>
          <a:xfrm>
            <a:off x="8669867" y="611160"/>
            <a:ext cx="10972800" cy="3351240"/>
          </a:xfrm>
        </p:spPr>
        <p:txBody>
          <a:bodyPr/>
          <a:lstStyle/>
          <a:p>
            <a:pPr algn="ctr"/>
            <a:r>
              <a:rPr lang="hi-IN" sz="6600" dirty="0"/>
              <a:t>प्रति सेकंड गणना (सीपीएस)</a:t>
            </a:r>
            <a:endParaRPr lang="en-IN" sz="6600" dirty="0"/>
          </a:p>
        </p:txBody>
      </p:sp>
    </p:spTree>
    <p:extLst>
      <p:ext uri="{BB962C8B-B14F-4D97-AF65-F5344CB8AC3E}">
        <p14:creationId xmlns:p14="http://schemas.microsoft.com/office/powerpoint/2010/main" val="158709094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4C852-0BED-322F-F9F4-34660AC131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84519F-6B42-A32E-69D9-D8C6A6BE03DE}"/>
              </a:ext>
            </a:extLst>
          </p:cNvPr>
          <p:cNvSpPr>
            <a:spLocks noGrp="1"/>
          </p:cNvSpPr>
          <p:nvPr>
            <p:ph type="body" sz="quarter" idx="1"/>
          </p:nvPr>
        </p:nvSpPr>
        <p:spPr>
          <a:xfrm>
            <a:off x="1693333" y="4466493"/>
            <a:ext cx="21510959" cy="5591908"/>
          </a:xfrm>
        </p:spPr>
        <p:txBody>
          <a:bodyPr/>
          <a:lstStyle/>
          <a:p>
            <a:pPr algn="just"/>
            <a:r>
              <a:rPr lang="hi-IN" sz="6000" dirty="0"/>
              <a:t>सेवन पर वार्षिक सीमा, एएलआई, को एक रेडियोन्यूक्लाइड के गतिविधि सेवन (बीक्यू) के रूप में परिभाषित किया गया है जो वार्षिक सीमा के अनुरूप एक प्रभावी खुराक की ओर ले जाएगा।</a:t>
            </a:r>
            <a:r>
              <a:rPr lang="en-US" sz="7200" dirty="0">
                <a:solidFill>
                  <a:schemeClr val="tx1"/>
                </a:solidFill>
              </a:rPr>
              <a:t>.</a:t>
            </a:r>
          </a:p>
        </p:txBody>
      </p:sp>
      <p:sp>
        <p:nvSpPr>
          <p:cNvPr id="3" name="Text Placeholder 2">
            <a:extLst>
              <a:ext uri="{FF2B5EF4-FFF2-40B4-BE49-F238E27FC236}">
                <a16:creationId xmlns:a16="http://schemas.microsoft.com/office/drawing/2014/main" id="{59EAA8F6-189A-9320-9871-77D26EF89CC3}"/>
              </a:ext>
            </a:extLst>
          </p:cNvPr>
          <p:cNvSpPr>
            <a:spLocks noGrp="1"/>
          </p:cNvSpPr>
          <p:nvPr>
            <p:ph type="body" sz="quarter" idx="10"/>
          </p:nvPr>
        </p:nvSpPr>
        <p:spPr>
          <a:xfrm>
            <a:off x="5419816" y="678893"/>
            <a:ext cx="15645251" cy="2132040"/>
          </a:xfrm>
        </p:spPr>
        <p:txBody>
          <a:bodyPr/>
          <a:lstStyle/>
          <a:p>
            <a:pPr algn="ctr"/>
            <a:r>
              <a:rPr lang="hi-IN" sz="6600" dirty="0"/>
              <a:t>वार्षिक सीमा सेवन (अली)</a:t>
            </a:r>
            <a:endParaRPr lang="en-IN" sz="6600" dirty="0"/>
          </a:p>
        </p:txBody>
      </p:sp>
    </p:spTree>
    <p:extLst>
      <p:ext uri="{BB962C8B-B14F-4D97-AF65-F5344CB8AC3E}">
        <p14:creationId xmlns:p14="http://schemas.microsoft.com/office/powerpoint/2010/main" val="219236726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4C3DE-4ECA-E576-549F-36831532F935}"/>
            </a:ext>
          </a:extLst>
        </p:cNvPr>
        <p:cNvGrpSpPr/>
        <p:nvPr/>
      </p:nvGrpSpPr>
      <p:grpSpPr>
        <a:xfrm>
          <a:off x="0" y="0"/>
          <a:ext cx="0" cy="0"/>
          <a:chOff x="0" y="0"/>
          <a:chExt cx="0" cy="0"/>
        </a:xfrm>
      </p:grpSpPr>
      <p:sp>
        <p:nvSpPr>
          <p:cNvPr id="114" name="PPT 2 -">
            <a:extLst>
              <a:ext uri="{FF2B5EF4-FFF2-40B4-BE49-F238E27FC236}">
                <a16:creationId xmlns:a16="http://schemas.microsoft.com/office/drawing/2014/main" id="{41D6C8D1-ED81-F1BC-97AD-25F688DBC361}"/>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ACACB161-5D61-9D98-F566-8D7DA3B3C7A1}"/>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407574A9-3B83-CA2B-BCC6-7ECE73EFBCF3}"/>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25</a:t>
            </a:fld>
            <a:endParaRPr dirty="0"/>
          </a:p>
        </p:txBody>
      </p:sp>
      <p:sp>
        <p:nvSpPr>
          <p:cNvPr id="9" name="Course Purpose">
            <a:extLst>
              <a:ext uri="{FF2B5EF4-FFF2-40B4-BE49-F238E27FC236}">
                <a16:creationId xmlns:a16="http://schemas.microsoft.com/office/drawing/2014/main" id="{901613E7-8411-864B-5A2A-0825F00758BE}"/>
              </a:ext>
            </a:extLst>
          </p:cNvPr>
          <p:cNvSpPr txBox="1"/>
          <p:nvPr/>
        </p:nvSpPr>
        <p:spPr>
          <a:xfrm>
            <a:off x="8365067" y="1040423"/>
            <a:ext cx="11176000"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pPr>
            <a:r>
              <a:rPr lang="hi-IN" dirty="0"/>
              <a:t>भयभीत हवा की सांद्रता</a:t>
            </a:r>
            <a:endParaRPr lang="en-US" dirty="0"/>
          </a:p>
        </p:txBody>
      </p:sp>
      <p:pic>
        <p:nvPicPr>
          <p:cNvPr id="2" name="Picture 1">
            <a:extLst>
              <a:ext uri="{FF2B5EF4-FFF2-40B4-BE49-F238E27FC236}">
                <a16:creationId xmlns:a16="http://schemas.microsoft.com/office/drawing/2014/main" id="{CAEE8E35-7FCD-2CFA-77C7-24C6BEBBAB1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4AD0C686-4195-8738-38EB-4CE8B9A501B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8" name="TextBox 7">
            <a:extLst>
              <a:ext uri="{FF2B5EF4-FFF2-40B4-BE49-F238E27FC236}">
                <a16:creationId xmlns:a16="http://schemas.microsoft.com/office/drawing/2014/main" id="{8377C32F-3B0F-2F40-C6BF-A24F13B6CA43}"/>
              </a:ext>
            </a:extLst>
          </p:cNvPr>
          <p:cNvSpPr txBox="1"/>
          <p:nvPr/>
        </p:nvSpPr>
        <p:spPr>
          <a:xfrm>
            <a:off x="1253067" y="5113102"/>
            <a:ext cx="22165733"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hi-IN" sz="4800" b="0" i="0" dirty="0">
                <a:solidFill>
                  <a:srgbClr val="000000"/>
                </a:solidFill>
                <a:effectLst/>
                <a:latin typeface="Nirmala UI" panose="020B0502040204020203" pitchFamily="34" charset="0"/>
              </a:rPr>
              <a:t>हवा में रेडियोधर्मी पदार्थों की सांद्रता व्युत्पन्न वायु सांद्रता (डीएसी) द्वारा सीमित होती है, जो अली से प्राप्त होती है। डीएसी परिवेशी वायु में एक रेडियोन्यूक्लाइड (या गतिविधि एकाग्रता) की अधिकतम सांद्रता को दर्शाता है, जिसे यदि किसी व्यक्ति द्वारा एक वर्ष में 2000 घंटे के लिए 1.2 घन मीटर / घंटा की सांस लेने की दर से सांस ली जाती है, तो इसके परिणामस्वरूप सक्षम प्राधिकारी द्वारा निर्धारित सीमाओं से अधिक के बराबर वार्षिक प्रभावी खुराक नहीं होगी।</a:t>
            </a:r>
            <a:endParaRPr lang="en-IN" sz="4800" dirty="0"/>
          </a:p>
        </p:txBody>
      </p:sp>
    </p:spTree>
    <p:extLst>
      <p:ext uri="{BB962C8B-B14F-4D97-AF65-F5344CB8AC3E}">
        <p14:creationId xmlns:p14="http://schemas.microsoft.com/office/powerpoint/2010/main" val="207019019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p:cNvPicPr>
            <a:picLocks noChangeAspect="1"/>
          </p:cNvPicPr>
          <p:nvPr/>
        </p:nvPicPr>
        <p:blipFill>
          <a:blip r:embed="rId2">
            <a:extLst>
              <a:ext uri="{28A0092B-C50C-407E-A947-70E740481C1C}">
                <a14:useLocalDpi xmlns:a14="http://schemas.microsoft.com/office/drawing/2010/main" val="0"/>
              </a:ext>
            </a:extLst>
          </a:blip>
          <a:srcRect l="12702" r="12702"/>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7" name="Slide Number"/>
          <p:cNvSpPr txBox="1">
            <a:spLocks noGrp="1"/>
          </p:cNvSpPr>
          <p:nvPr>
            <p:ph type="sldNum" sz="quarter" idx="2"/>
          </p:nvPr>
        </p:nvSpPr>
        <p:spPr>
          <a:xfrm>
            <a:off x="22649571" y="12813338"/>
            <a:ext cx="860669"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26</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4412457" y="1915775"/>
            <a:ext cx="3951724"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8800" dirty="0">
                <a:solidFill>
                  <a:srgbClr val="F7903B"/>
                </a:solidFill>
              </a:rPr>
              <a:t>धन्यवाद</a:t>
            </a:r>
            <a:endParaRPr lang="en-US" sz="8800" b="1" cap="none" spc="0" dirty="0">
              <a:ln/>
              <a:solidFill>
                <a:srgbClr val="F7903B"/>
              </a:solidFill>
              <a:effectLst/>
            </a:endParaRP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727110" y="3684847"/>
            <a:ext cx="11691690" cy="8139430"/>
          </a:xfrm>
          <a:prstGeom prst="rect">
            <a:avLst/>
          </a:prstGeom>
          <a:noFill/>
          <a:ln w="9525">
            <a:noFill/>
            <a:miter lim="8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endParaRPr lang="en-US" sz="4800" dirty="0"/>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6917294" cy="12660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ctr"/>
            <a:r>
              <a:rPr lang="hi-IN" dirty="0"/>
              <a:t>उद्देश्यों</a:t>
            </a:r>
            <a:endParaRPr dirty="0"/>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11" name="List the steps for pre-hospital treatment of abdominal and genital injuries.…">
            <a:extLst>
              <a:ext uri="{FF2B5EF4-FFF2-40B4-BE49-F238E27FC236}">
                <a16:creationId xmlns:a16="http://schemas.microsoft.com/office/drawing/2014/main" id="{BEF55332-CC02-5DD3-398F-EB9D59495A1F}"/>
              </a:ext>
            </a:extLst>
          </p:cNvPr>
          <p:cNvSpPr txBox="1"/>
          <p:nvPr/>
        </p:nvSpPr>
        <p:spPr>
          <a:xfrm>
            <a:off x="11634995" y="5961241"/>
            <a:ext cx="11672690" cy="1635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sz="4800" dirty="0">
                <a:sym typeface="Open Sans"/>
              </a:rPr>
              <a:t>वार्षिक खुराक सीमा व्युत्पन्न वायु सांद्रता के बारे में जानें</a:t>
            </a:r>
            <a:endParaRPr lang="en-US" dirty="0"/>
          </a:p>
        </p:txBody>
      </p:sp>
      <p:grpSp>
        <p:nvGrpSpPr>
          <p:cNvPr id="16" name="Group">
            <a:extLst>
              <a:ext uri="{FF2B5EF4-FFF2-40B4-BE49-F238E27FC236}">
                <a16:creationId xmlns:a16="http://schemas.microsoft.com/office/drawing/2014/main" id="{50C4015E-D5DA-D2A7-2FE8-CA0535FA3608}"/>
              </a:ext>
            </a:extLst>
          </p:cNvPr>
          <p:cNvGrpSpPr/>
          <p:nvPr/>
        </p:nvGrpSpPr>
        <p:grpSpPr>
          <a:xfrm>
            <a:off x="9844663" y="5649505"/>
            <a:ext cx="1219201" cy="1681958"/>
            <a:chOff x="0" y="115975"/>
            <a:chExt cx="1219200" cy="1681957"/>
          </a:xfrm>
        </p:grpSpPr>
        <p:sp>
          <p:nvSpPr>
            <p:cNvPr id="17" name="Circle">
              <a:extLst>
                <a:ext uri="{FF2B5EF4-FFF2-40B4-BE49-F238E27FC236}">
                  <a16:creationId xmlns:a16="http://schemas.microsoft.com/office/drawing/2014/main" id="{BF50029C-F771-45F8-94B5-4E7555B5F7F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4">
              <a:extLst>
                <a:ext uri="{FF2B5EF4-FFF2-40B4-BE49-F238E27FC236}">
                  <a16:creationId xmlns:a16="http://schemas.microsoft.com/office/drawing/2014/main" id="{F8220238-A431-8733-1830-5F2927E9F2D4}"/>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CB2FE-5502-B465-7497-E14DA37F0747}"/>
              </a:ext>
            </a:extLst>
          </p:cNvPr>
          <p:cNvSpPr>
            <a:spLocks noGrp="1"/>
          </p:cNvSpPr>
          <p:nvPr>
            <p:ph type="body" sz="quarter" idx="1"/>
          </p:nvPr>
        </p:nvSpPr>
        <p:spPr>
          <a:xfrm>
            <a:off x="7559040" y="4934661"/>
            <a:ext cx="15645252" cy="6776693"/>
          </a:xfrm>
        </p:spPr>
        <p:txBody>
          <a:bodyPr/>
          <a:lstStyle/>
          <a:p>
            <a:pPr algn="just"/>
            <a:r>
              <a:rPr lang="en-US" sz="7200" dirty="0">
                <a:solidFill>
                  <a:schemeClr val="tx1"/>
                </a:solidFill>
              </a:rPr>
              <a:t>. </a:t>
            </a:r>
          </a:p>
        </p:txBody>
      </p:sp>
      <p:sp>
        <p:nvSpPr>
          <p:cNvPr id="3" name="Text Placeholder 2">
            <a:extLst>
              <a:ext uri="{FF2B5EF4-FFF2-40B4-BE49-F238E27FC236}">
                <a16:creationId xmlns:a16="http://schemas.microsoft.com/office/drawing/2014/main" id="{3D651787-8A0A-9911-459B-248A7C2B9D3C}"/>
              </a:ext>
            </a:extLst>
          </p:cNvPr>
          <p:cNvSpPr>
            <a:spLocks noGrp="1"/>
          </p:cNvSpPr>
          <p:nvPr>
            <p:ph type="body" sz="quarter" idx="10"/>
          </p:nvPr>
        </p:nvSpPr>
        <p:spPr>
          <a:xfrm>
            <a:off x="10873436" y="1273252"/>
            <a:ext cx="6632456" cy="2388157"/>
          </a:xfrm>
        </p:spPr>
        <p:txBody>
          <a:bodyPr/>
          <a:lstStyle/>
          <a:p>
            <a:pPr algn="ctr"/>
            <a:r>
              <a:rPr lang="hi-IN" dirty="0"/>
              <a:t>डोसिमेट्रिक मात्रा</a:t>
            </a:r>
            <a:endParaRPr lang="en-IN" sz="7200" dirty="0"/>
          </a:p>
        </p:txBody>
      </p:sp>
      <p:sp>
        <p:nvSpPr>
          <p:cNvPr id="4" name="Rectangle 1">
            <a:extLst>
              <a:ext uri="{FF2B5EF4-FFF2-40B4-BE49-F238E27FC236}">
                <a16:creationId xmlns:a16="http://schemas.microsoft.com/office/drawing/2014/main" id="{08E5130A-2438-B713-0F2F-E91BB9601A9C}"/>
              </a:ext>
            </a:extLst>
          </p:cNvPr>
          <p:cNvSpPr>
            <a:spLocks noChangeArrowheads="1"/>
          </p:cNvSpPr>
          <p:nvPr/>
        </p:nvSpPr>
        <p:spPr bwMode="auto">
          <a:xfrm>
            <a:off x="0" y="0"/>
            <a:ext cx="24384000" cy="0"/>
          </a:xfrm>
          <a:prstGeom prst="rect">
            <a:avLst/>
          </a:prstGeom>
          <a:solidFill>
            <a:srgbClr val="EFF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000" b="0" i="0" u="none" strike="noStrike" cap="none" normalizeH="0" baseline="0">
                <a:ln>
                  <a:noFill/>
                </a:ln>
                <a:solidFill>
                  <a:schemeClr val="tx1"/>
                </a:solidFill>
                <a:effectLst/>
                <a:latin typeface="Nirmala UI" panose="020B0502040204020203" pitchFamily="34" charset="0"/>
                <a:cs typeface="Nirmala UI" panose="020B0502040204020203" pitchFamily="34" charset="0"/>
              </a:rPr>
              <a:t>डोसिमेट्रिक मात्रा विशिष्ट माप हैं जिनका उपयोग रेडियोलॉजिकल सुरक्षा में मानव शरीर जैसी सामग्री के भीतर अवशोषित या स्थानांतरित विकिरण ऊर्जा की मात्रा को निर्धारित करने के लिए किया जाता है।</a:t>
            </a:r>
            <a:endParaRPr kumimoji="0" lang="en-US" altLang="en-US" sz="2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Segoe UI Web (West European)"/>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7180A2A-12EB-FD93-43DD-BB22348693E8}"/>
              </a:ext>
            </a:extLst>
          </p:cNvPr>
          <p:cNvSpPr txBox="1"/>
          <p:nvPr/>
        </p:nvSpPr>
        <p:spPr>
          <a:xfrm>
            <a:off x="7879414" y="5743770"/>
            <a:ext cx="15368693" cy="304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hi-IN" sz="4800" b="0" i="0" dirty="0">
                <a:solidFill>
                  <a:srgbClr val="000000"/>
                </a:solidFill>
                <a:effectLst/>
                <a:latin typeface="Nirmala UI" panose="020B0502040204020203" pitchFamily="34" charset="0"/>
              </a:rPr>
              <a:t>डोसिमेट्रिक मात्रा विशिष्ट माप हैं जिनका उपयोग रेडियोलॉजिकल सुरक्षा में मानव शरीर जैसी सामग्री के भीतर अवशोषित या स्थानांतरित विकिरण ऊर्जा की मात्रा को निर्धारित करने के लिए किया जाता है</a:t>
            </a:r>
            <a:endParaRPr lang="en-IN" sz="4800" dirty="0"/>
          </a:p>
        </p:txBody>
      </p:sp>
    </p:spTree>
    <p:extLst>
      <p:ext uri="{BB962C8B-B14F-4D97-AF65-F5344CB8AC3E}">
        <p14:creationId xmlns:p14="http://schemas.microsoft.com/office/powerpoint/2010/main" val="3467704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362EB-70EC-1094-F383-6D1399AA8D35}"/>
              </a:ext>
            </a:extLst>
          </p:cNvPr>
          <p:cNvSpPr>
            <a:spLocks noGrp="1"/>
          </p:cNvSpPr>
          <p:nvPr>
            <p:ph type="body" sz="quarter" idx="10"/>
          </p:nvPr>
        </p:nvSpPr>
        <p:spPr>
          <a:xfrm>
            <a:off x="5452533" y="678893"/>
            <a:ext cx="14156267" cy="3283507"/>
          </a:xfrm>
        </p:spPr>
        <p:txBody>
          <a:bodyPr/>
          <a:lstStyle/>
          <a:p>
            <a:pPr algn="ctr"/>
            <a:r>
              <a:rPr lang="hi-IN" dirty="0"/>
              <a:t>डोसिमेट्रिक मात्राओं की मात्रा निर्धारित करने की आवश्यकता और महत्व</a:t>
            </a:r>
            <a:endParaRPr lang="en-IN" sz="6000" dirty="0"/>
          </a:p>
        </p:txBody>
      </p:sp>
      <p:sp>
        <p:nvSpPr>
          <p:cNvPr id="3" name="Text Placeholder 2">
            <a:extLst>
              <a:ext uri="{FF2B5EF4-FFF2-40B4-BE49-F238E27FC236}">
                <a16:creationId xmlns:a16="http://schemas.microsoft.com/office/drawing/2014/main" id="{B87D9CF4-0407-B408-01F3-8E976F98C0F9}"/>
              </a:ext>
            </a:extLst>
          </p:cNvPr>
          <p:cNvSpPr>
            <a:spLocks noGrp="1"/>
          </p:cNvSpPr>
          <p:nvPr>
            <p:ph type="body" sz="quarter" idx="1"/>
          </p:nvPr>
        </p:nvSpPr>
        <p:spPr/>
        <p:txBody>
          <a:bodyPr/>
          <a:lstStyle/>
          <a:p>
            <a:pPr marL="1143000" indent="-1143000" algn="just">
              <a:buFont typeface="+mj-lt"/>
              <a:buAutoNum type="arabicParenR"/>
            </a:pPr>
            <a:r>
              <a:rPr lang="hi-IN" sz="4800" dirty="0">
                <a:solidFill>
                  <a:srgbClr val="00B0F0"/>
                </a:solidFill>
              </a:rPr>
              <a:t>जोखिम मूल्यांकन और आपातकालीन प्रतिक्रिया योजना नियामक अनुपालन परिचालन निर्णय लेना और निष्पादन घटना के बाद की निगरानी वैज्ञानिक अनुसंधान चिकित्सा और औद्योगिक उपयोग पर्यावरण निगरानी</a:t>
            </a:r>
            <a:endParaRPr lang="en-IN" sz="4800" dirty="0">
              <a:solidFill>
                <a:srgbClr val="00B0F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56593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ACE43-4B84-AC1B-EF17-7582F4F63E6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D146C7-466C-43EC-5143-97CD7DCFF0F7}"/>
              </a:ext>
            </a:extLst>
          </p:cNvPr>
          <p:cNvSpPr>
            <a:spLocks noGrp="1"/>
          </p:cNvSpPr>
          <p:nvPr>
            <p:ph type="body" sz="quarter" idx="10"/>
          </p:nvPr>
        </p:nvSpPr>
        <p:spPr>
          <a:xfrm>
            <a:off x="7179732" y="318200"/>
            <a:ext cx="13445067" cy="2388157"/>
          </a:xfrm>
        </p:spPr>
        <p:txBody>
          <a:bodyPr/>
          <a:lstStyle/>
          <a:p>
            <a:pPr algn="ctr"/>
            <a:r>
              <a:rPr lang="hi-IN" dirty="0"/>
              <a:t>भौतिक मात्रा परिचालन मात्रा सुरक्षा मात्रा</a:t>
            </a:r>
            <a:endParaRPr lang="en-IN" sz="6600" dirty="0"/>
          </a:p>
        </p:txBody>
      </p:sp>
      <p:graphicFrame>
        <p:nvGraphicFramePr>
          <p:cNvPr id="5" name="Diagram 4">
            <a:extLst>
              <a:ext uri="{FF2B5EF4-FFF2-40B4-BE49-F238E27FC236}">
                <a16:creationId xmlns:a16="http://schemas.microsoft.com/office/drawing/2014/main" id="{10F811FB-BDEA-7D05-D724-5AE55EB86B67}"/>
              </a:ext>
            </a:extLst>
          </p:cNvPr>
          <p:cNvGraphicFramePr/>
          <p:nvPr>
            <p:extLst>
              <p:ext uri="{D42A27DB-BD31-4B8C-83A1-F6EECF244321}">
                <p14:modId xmlns:p14="http://schemas.microsoft.com/office/powerpoint/2010/main" val="3414171438"/>
              </p:ext>
            </p:extLst>
          </p:nvPr>
        </p:nvGraphicFramePr>
        <p:xfrm>
          <a:off x="5634403" y="2090716"/>
          <a:ext cx="17014581" cy="10113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40062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E4D656D-C9BE-4422-AC0E-EC1D4B71D8B9}"/>
                                            </p:graphicEl>
                                          </p:spTgt>
                                        </p:tgtEl>
                                        <p:attrNameLst>
                                          <p:attrName>style.visibility</p:attrName>
                                        </p:attrNameLst>
                                      </p:cBhvr>
                                      <p:to>
                                        <p:strVal val="visible"/>
                                      </p:to>
                                    </p:set>
                                    <p:animEffect transition="in" filter="fade">
                                      <p:cBhvr>
                                        <p:cTn id="7" dur="500"/>
                                        <p:tgtEl>
                                          <p:spTgt spid="5">
                                            <p:graphicEl>
                                              <a:dgm id="{4E4D656D-C9BE-4422-AC0E-EC1D4B71D8B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B8F7F19A-7698-4A4D-9598-1D68525CF395}"/>
                                            </p:graphicEl>
                                          </p:spTgt>
                                        </p:tgtEl>
                                        <p:attrNameLst>
                                          <p:attrName>style.visibility</p:attrName>
                                        </p:attrNameLst>
                                      </p:cBhvr>
                                      <p:to>
                                        <p:strVal val="visible"/>
                                      </p:to>
                                    </p:set>
                                    <p:animEffect transition="in" filter="fade">
                                      <p:cBhvr>
                                        <p:cTn id="12" dur="500"/>
                                        <p:tgtEl>
                                          <p:spTgt spid="5">
                                            <p:graphicEl>
                                              <a:dgm id="{B8F7F19A-7698-4A4D-9598-1D68525CF39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AED28042-6AD5-4273-87DD-9253B8970175}"/>
                                            </p:graphicEl>
                                          </p:spTgt>
                                        </p:tgtEl>
                                        <p:attrNameLst>
                                          <p:attrName>style.visibility</p:attrName>
                                        </p:attrNameLst>
                                      </p:cBhvr>
                                      <p:to>
                                        <p:strVal val="visible"/>
                                      </p:to>
                                    </p:set>
                                    <p:animEffect transition="in" filter="fade">
                                      <p:cBhvr>
                                        <p:cTn id="15" dur="500"/>
                                        <p:tgtEl>
                                          <p:spTgt spid="5">
                                            <p:graphicEl>
                                              <a:dgm id="{AED28042-6AD5-4273-87DD-9253B897017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CE4036E7-E466-4B19-A836-AD38F3B17670}"/>
                                            </p:graphicEl>
                                          </p:spTgt>
                                        </p:tgtEl>
                                        <p:attrNameLst>
                                          <p:attrName>style.visibility</p:attrName>
                                        </p:attrNameLst>
                                      </p:cBhvr>
                                      <p:to>
                                        <p:strVal val="visible"/>
                                      </p:to>
                                    </p:set>
                                    <p:animEffect transition="in" filter="fade">
                                      <p:cBhvr>
                                        <p:cTn id="20" dur="500"/>
                                        <p:tgtEl>
                                          <p:spTgt spid="5">
                                            <p:graphicEl>
                                              <a:dgm id="{CE4036E7-E466-4B19-A836-AD38F3B1767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F65427DC-36BC-4652-A4ED-75414E5B71EE}"/>
                                            </p:graphicEl>
                                          </p:spTgt>
                                        </p:tgtEl>
                                        <p:attrNameLst>
                                          <p:attrName>style.visibility</p:attrName>
                                        </p:attrNameLst>
                                      </p:cBhvr>
                                      <p:to>
                                        <p:strVal val="visible"/>
                                      </p:to>
                                    </p:set>
                                    <p:animEffect transition="in" filter="fade">
                                      <p:cBhvr>
                                        <p:cTn id="23" dur="500"/>
                                        <p:tgtEl>
                                          <p:spTgt spid="5">
                                            <p:graphicEl>
                                              <a:dgm id="{F65427DC-36BC-4652-A4ED-75414E5B71E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D9515981-FACE-4136-A630-00C865FF4F82}"/>
                                            </p:graphicEl>
                                          </p:spTgt>
                                        </p:tgtEl>
                                        <p:attrNameLst>
                                          <p:attrName>style.visibility</p:attrName>
                                        </p:attrNameLst>
                                      </p:cBhvr>
                                      <p:to>
                                        <p:strVal val="visible"/>
                                      </p:to>
                                    </p:set>
                                    <p:animEffect transition="in" filter="fade">
                                      <p:cBhvr>
                                        <p:cTn id="28" dur="500"/>
                                        <p:tgtEl>
                                          <p:spTgt spid="5">
                                            <p:graphicEl>
                                              <a:dgm id="{D9515981-FACE-4136-A630-00C865FF4F8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4F8167CA-640E-4276-A8A0-15819E7F09D2}"/>
                                            </p:graphicEl>
                                          </p:spTgt>
                                        </p:tgtEl>
                                        <p:attrNameLst>
                                          <p:attrName>style.visibility</p:attrName>
                                        </p:attrNameLst>
                                      </p:cBhvr>
                                      <p:to>
                                        <p:strVal val="visible"/>
                                      </p:to>
                                    </p:set>
                                    <p:animEffect transition="in" filter="fade">
                                      <p:cBhvr>
                                        <p:cTn id="31" dur="500"/>
                                        <p:tgtEl>
                                          <p:spTgt spid="5">
                                            <p:graphicEl>
                                              <a:dgm id="{4F8167CA-640E-4276-A8A0-15819E7F09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A6E7-30D0-4409-8450-31126067E0A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7B30370-0B92-AC3A-80F4-E6A024338FC8}"/>
              </a:ext>
            </a:extLst>
          </p:cNvPr>
          <p:cNvSpPr/>
          <p:nvPr/>
        </p:nvSpPr>
        <p:spPr>
          <a:xfrm>
            <a:off x="176771" y="0"/>
            <a:ext cx="2420723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A9D76B7-8244-0726-67DB-8D07848224CF}"/>
              </a:ext>
            </a:extLst>
          </p:cNvPr>
          <p:cNvSpPr txBox="1"/>
          <p:nvPr/>
        </p:nvSpPr>
        <p:spPr>
          <a:xfrm>
            <a:off x="1998133" y="3888736"/>
            <a:ext cx="22209097" cy="5812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एक रेडियोधर्मी सामग्री की गतिविधि उसके सहज परिवर्तन का एक उपाय है। </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इसे प्रति इकाई समय में होने वाले विघटन या परिवर्तनों की संख्या के रूप में परिभाषित किया गया है।</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 विकिरण स्रोत से निकलने वाले विकिरण की मात्रा (तीव्रता) इसकी गतिविधि के समानुपाती होती है।</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 गतिविधि की इकाई बेकरेल (</a:t>
            </a:r>
            <a:r>
              <a:rPr lang="en-IN" sz="4400" dirty="0">
                <a:solidFill>
                  <a:schemeClr val="tx1">
                    <a:lumMod val="95000"/>
                    <a:lumOff val="5000"/>
                  </a:schemeClr>
                </a:solidFill>
              </a:rPr>
              <a:t>Bq) </a:t>
            </a:r>
            <a:r>
              <a:rPr lang="hi-IN" sz="4400" dirty="0">
                <a:solidFill>
                  <a:schemeClr val="tx1">
                    <a:lumMod val="95000"/>
                    <a:lumOff val="5000"/>
                  </a:schemeClr>
                </a:solidFill>
              </a:rPr>
              <a:t>है।</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 1 बीक्यू = 1 विघटन प्रति सेकंड (1 डीपीएस) गतिविधि की पुरानी इकाई क्यूरी (सीआई) है। 1 सीआई = 3.7</a:t>
            </a:r>
            <a:r>
              <a:rPr lang="en-IN" sz="4400" dirty="0">
                <a:solidFill>
                  <a:schemeClr val="tx1">
                    <a:lumMod val="95000"/>
                    <a:lumOff val="5000"/>
                  </a:schemeClr>
                </a:solidFill>
              </a:rPr>
              <a:t>x1010 </a:t>
            </a:r>
            <a:r>
              <a:rPr lang="hi-IN" sz="4400" dirty="0">
                <a:solidFill>
                  <a:schemeClr val="tx1">
                    <a:lumMod val="95000"/>
                    <a:lumOff val="5000"/>
                  </a:schemeClr>
                </a:solidFill>
              </a:rPr>
              <a:t>विघटन प्रति सेकंड</a:t>
            </a:r>
            <a:endParaRPr lang="en-US" sz="4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9A483170-CF2E-0D90-217D-46B311CC3FBE}"/>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712865E3-749E-B867-B0EF-8136ED3D14E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F4C6D4A-D426-90D8-49BA-A09A83EEADC1}"/>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7</a:t>
            </a:fld>
            <a:endParaRPr dirty="0"/>
          </a:p>
        </p:txBody>
      </p:sp>
      <p:sp>
        <p:nvSpPr>
          <p:cNvPr id="9" name="Course Purpose">
            <a:extLst>
              <a:ext uri="{FF2B5EF4-FFF2-40B4-BE49-F238E27FC236}">
                <a16:creationId xmlns:a16="http://schemas.microsoft.com/office/drawing/2014/main" id="{7A2BE48C-CD9F-3902-6FDA-E934457CCC1A}"/>
              </a:ext>
            </a:extLst>
          </p:cNvPr>
          <p:cNvSpPr txBox="1"/>
          <p:nvPr/>
        </p:nvSpPr>
        <p:spPr>
          <a:xfrm>
            <a:off x="12192000" y="300323"/>
            <a:ext cx="7424869"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solidFill>
                  <a:srgbClr val="FF0000"/>
                </a:solidFill>
              </a:rPr>
              <a:t>भौतिक मात्रा</a:t>
            </a:r>
            <a:endParaRPr lang="en-US" dirty="0">
              <a:solidFill>
                <a:srgbClr val="FF0000"/>
              </a:solidFill>
            </a:endParaRPr>
          </a:p>
        </p:txBody>
      </p:sp>
      <p:pic>
        <p:nvPicPr>
          <p:cNvPr id="2" name="Picture 1">
            <a:extLst>
              <a:ext uri="{FF2B5EF4-FFF2-40B4-BE49-F238E27FC236}">
                <a16:creationId xmlns:a16="http://schemas.microsoft.com/office/drawing/2014/main" id="{73C3D06E-7597-0FC7-DB7B-C0B999841EC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300323"/>
            <a:ext cx="3181050" cy="2219517"/>
          </a:xfrm>
          <a:prstGeom prst="rect">
            <a:avLst/>
          </a:prstGeom>
        </p:spPr>
      </p:pic>
      <p:pic>
        <p:nvPicPr>
          <p:cNvPr id="3" name="Picture 2">
            <a:extLst>
              <a:ext uri="{FF2B5EF4-FFF2-40B4-BE49-F238E27FC236}">
                <a16:creationId xmlns:a16="http://schemas.microsoft.com/office/drawing/2014/main" id="{F6C8AB52-2123-C01C-BD6E-3BFED1BC9445}"/>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C0BD34DA-FB6C-2379-8E60-70017FEEE268}"/>
              </a:ext>
            </a:extLst>
          </p:cNvPr>
          <p:cNvSpPr txBox="1"/>
          <p:nvPr/>
        </p:nvSpPr>
        <p:spPr>
          <a:xfrm>
            <a:off x="12661665" y="2330373"/>
            <a:ext cx="5446923"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hi-IN" sz="6600" b="1" dirty="0">
                <a:solidFill>
                  <a:srgbClr val="FF0000"/>
                </a:solidFill>
              </a:rPr>
              <a:t>गतिविधि</a:t>
            </a:r>
            <a:r>
              <a:rPr lang="hi-IN" sz="6600" b="1" dirty="0"/>
              <a:t> </a:t>
            </a:r>
            <a:r>
              <a:rPr lang="el-GR" sz="6600" b="1"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λ</a:t>
            </a:r>
            <a:endParaRPr lang="en-IN" sz="6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48036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56656-CC69-E9B2-2834-4E97D80DC0D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84D305D-810A-73D5-2BEC-C56AFB06967F}"/>
              </a:ext>
            </a:extLst>
          </p:cNvPr>
          <p:cNvSpPr/>
          <p:nvPr/>
        </p:nvSpPr>
        <p:spPr>
          <a:xfrm>
            <a:off x="176770" y="0"/>
            <a:ext cx="2420723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217B0C3-D0B7-F311-EF27-849B04267A19}"/>
              </a:ext>
            </a:extLst>
          </p:cNvPr>
          <p:cNvSpPr txBox="1"/>
          <p:nvPr/>
        </p:nvSpPr>
        <p:spPr>
          <a:xfrm>
            <a:off x="541867" y="3888736"/>
            <a:ext cx="23665363" cy="7301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विकिरण की ऊर्जा व्यक्तिगत विकिरण कणों या फोटॉनों द्वारा वहन की जाने वाली ऊर्जा की मात्रा को संदर्भित करती है।</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endParaRPr lang="hi-IN" sz="4400" dirty="0">
              <a:solidFill>
                <a:schemeClr val="tx1">
                  <a:lumMod val="95000"/>
                  <a:lumOff val="5000"/>
                </a:schemeClr>
              </a:solidFill>
            </a:endParaRP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 विकिरण की ऊर्जा पदार्थ को आयनित करने और जैविक क्षति पहुंचाने की क्षमता निर्धारित करने में एक महत्वपूर्ण कारक है।</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endParaRPr lang="hi-IN" sz="4400" dirty="0">
              <a:solidFill>
                <a:schemeClr val="tx1">
                  <a:lumMod val="95000"/>
                  <a:lumOff val="5000"/>
                </a:schemeClr>
              </a:solidFill>
            </a:endParaRP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lumMod val="95000"/>
                    <a:lumOff val="5000"/>
                  </a:schemeClr>
                </a:solidFill>
              </a:rPr>
              <a:t> उच्च ऊर्जा विकिरण आम तौर पर कम ऊर्जा विकिरण की तुलना में अधिक स्वास्थ्य जोखिम पैदा करता है। इसे पारंपरिक रूप से इलेक्ट्रॉन वोल्ट (</a:t>
            </a:r>
            <a:r>
              <a:rPr lang="en-IN" sz="4400" dirty="0">
                <a:solidFill>
                  <a:schemeClr val="tx1">
                    <a:lumMod val="95000"/>
                    <a:lumOff val="5000"/>
                  </a:schemeClr>
                </a:solidFill>
              </a:rPr>
              <a:t>eV) </a:t>
            </a:r>
            <a:r>
              <a:rPr lang="hi-IN" sz="4400" dirty="0">
                <a:solidFill>
                  <a:schemeClr val="tx1">
                    <a:lumMod val="95000"/>
                    <a:lumOff val="5000"/>
                  </a:schemeClr>
                </a:solidFill>
              </a:rPr>
              <a:t>या जूल (</a:t>
            </a:r>
            <a:r>
              <a:rPr lang="en-IN" sz="4400" dirty="0">
                <a:solidFill>
                  <a:schemeClr val="tx1">
                    <a:lumMod val="95000"/>
                    <a:lumOff val="5000"/>
                  </a:schemeClr>
                </a:solidFill>
              </a:rPr>
              <a:t>J) </a:t>
            </a:r>
            <a:r>
              <a:rPr lang="hi-IN" sz="4400" dirty="0">
                <a:solidFill>
                  <a:schemeClr val="tx1">
                    <a:lumMod val="95000"/>
                    <a:lumOff val="5000"/>
                  </a:schemeClr>
                </a:solidFill>
              </a:rPr>
              <a:t>में मापा जाता है। 01 ईवी = 1.602 ईˉ¹⁹ जूल 1000 ईवी = 1 केवी</a:t>
            </a:r>
            <a:endParaRPr lang="en-US" sz="4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3C2BED10-6AA6-FAAD-4705-8D89752DEE1C}"/>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59055F68-6FA4-0E3D-8E02-D820C1EB49F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678CD3F-401B-2991-6C93-7B7A0DADD35B}"/>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a:t>
            </a:fld>
            <a:endParaRPr dirty="0"/>
          </a:p>
        </p:txBody>
      </p:sp>
      <p:sp>
        <p:nvSpPr>
          <p:cNvPr id="9" name="Course Purpose">
            <a:extLst>
              <a:ext uri="{FF2B5EF4-FFF2-40B4-BE49-F238E27FC236}">
                <a16:creationId xmlns:a16="http://schemas.microsoft.com/office/drawing/2014/main" id="{7313A9BC-AD10-E0DC-D9FE-55658D780EFE}"/>
              </a:ext>
            </a:extLst>
          </p:cNvPr>
          <p:cNvSpPr txBox="1"/>
          <p:nvPr/>
        </p:nvSpPr>
        <p:spPr>
          <a:xfrm>
            <a:off x="11395047" y="678277"/>
            <a:ext cx="7424869"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pPr>
            <a:r>
              <a:rPr lang="hi-IN" dirty="0"/>
              <a:t>भौतिक मात्रा</a:t>
            </a:r>
            <a:endParaRPr lang="en-US" dirty="0"/>
          </a:p>
        </p:txBody>
      </p:sp>
      <p:pic>
        <p:nvPicPr>
          <p:cNvPr id="3" name="Picture 2">
            <a:extLst>
              <a:ext uri="{FF2B5EF4-FFF2-40B4-BE49-F238E27FC236}">
                <a16:creationId xmlns:a16="http://schemas.microsoft.com/office/drawing/2014/main" id="{8F8D808B-54DD-ACC4-B4BE-F8FCDE23876E}"/>
              </a:ext>
            </a:extLst>
          </p:cNvPr>
          <p:cNvPicPr>
            <a:picLocks/>
          </p:cNvPicPr>
          <p:nvPr/>
        </p:nvPicPr>
        <p:blipFill>
          <a:blip r:embed="rId2"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32137051-932D-D101-9B00-1A48D61F8286}"/>
              </a:ext>
            </a:extLst>
          </p:cNvPr>
          <p:cNvSpPr txBox="1"/>
          <p:nvPr/>
        </p:nvSpPr>
        <p:spPr>
          <a:xfrm>
            <a:off x="13372993" y="2132954"/>
            <a:ext cx="5446923"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hi-IN" sz="7200" b="1" dirty="0">
                <a:solidFill>
                  <a:srgbClr val="C00000"/>
                </a:solidFill>
              </a:rPr>
              <a:t>ऊर्जा (ई)</a:t>
            </a:r>
            <a:endParaRPr lang="en-IN" sz="72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19C22EDE-3145-14A3-85CD-7EDB3665969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spTree>
    <p:extLst>
      <p:ext uri="{BB962C8B-B14F-4D97-AF65-F5344CB8AC3E}">
        <p14:creationId xmlns:p14="http://schemas.microsoft.com/office/powerpoint/2010/main" val="190952031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A1BD9-A47B-960E-A877-F3D60BA8864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B84D405-AB9E-D6AD-821D-7CCB066188FB}"/>
              </a:ext>
            </a:extLst>
          </p:cNvPr>
          <p:cNvSpPr/>
          <p:nvPr/>
        </p:nvSpPr>
        <p:spPr>
          <a:xfrm>
            <a:off x="1083733" y="3167621"/>
            <a:ext cx="21870085" cy="6979857"/>
          </a:xfrm>
          <a:prstGeom prst="rect">
            <a:avLst/>
          </a:prstGeom>
          <a:solidFill>
            <a:schemeClr val="accent6">
              <a:lumMod val="20000"/>
              <a:lumOff val="80000"/>
            </a:schemeClr>
          </a:solidFill>
          <a:ln w="12700">
            <a:miter lim="400000"/>
          </a:ln>
        </p:spPr>
        <p:txBody>
          <a:bodyPr lIns="78283" tIns="78283" rIns="78283" bIns="78283"/>
          <a:lstStyle/>
          <a:p>
            <a:r>
              <a:rPr lang="hi-IN" dirty="0"/>
              <a:t>एक्सपोजर एक मौलिक डोसिमेट्रिक मात्रा है जिसका उपयोग ब्याज के एक विशिष्ट बिंदु पर एक्स-रे या गामा विकिरण की मात्रा को मापने के लिए किया जाता है।</a:t>
            </a:r>
          </a:p>
          <a:p>
            <a:endParaRPr lang="hi-IN" dirty="0"/>
          </a:p>
          <a:p>
            <a:r>
              <a:rPr lang="hi-IN" dirty="0"/>
              <a:t> एक्सपोजर विकिरण के कारण होने वाले आयनीकरण के कारण प्रति किलोग्राम हवा में उत्पन्न विद्युत आवेश (कूलम्ब में) की मात्रा को मापता है।</a:t>
            </a:r>
          </a:p>
          <a:p>
            <a:endParaRPr lang="hi-IN" dirty="0"/>
          </a:p>
          <a:p>
            <a:r>
              <a:rPr lang="hi-IN" dirty="0"/>
              <a:t> अंतर्राष्ट्रीय प्रणाली (एसआई) में एक्सपोजर की इकाई कूलम्ब प्रति किलोग्राम (सी/किग्रा) है</a:t>
            </a:r>
          </a:p>
          <a:p>
            <a:endParaRPr lang="hi-IN" dirty="0"/>
          </a:p>
          <a:p>
            <a:r>
              <a:rPr lang="hi-IN" dirty="0"/>
              <a:t> और पारंपरिक इकाई रोएंटजेन्स प्रति घंटा है। एक्सपोज़र की पारंपरिक और </a:t>
            </a:r>
            <a:r>
              <a:rPr lang="en-IN" dirty="0"/>
              <a:t>SI </a:t>
            </a:r>
            <a:r>
              <a:rPr lang="hi-IN" dirty="0"/>
              <a:t>इकाइयों के बीच रूपांतरण को इस प्रकार व्यक्त किया जा सकता है –</a:t>
            </a:r>
          </a:p>
          <a:p>
            <a:r>
              <a:rPr lang="hi-IN" dirty="0"/>
              <a:t> 1 </a:t>
            </a:r>
            <a:r>
              <a:rPr lang="en-IN" dirty="0"/>
              <a:t>C/kg = 3,381 R</a:t>
            </a:r>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045DF7D-3228-680F-B371-71E60074AE3A}"/>
              </a:ext>
            </a:extLst>
          </p:cNvPr>
          <p:cNvSpPr txBox="1"/>
          <p:nvPr/>
        </p:nvSpPr>
        <p:spPr>
          <a:xfrm>
            <a:off x="8564880" y="3888736"/>
            <a:ext cx="15642350" cy="838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endParaRPr lang="en-US" sz="46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4C3AB36E-7DD9-4B8A-9A60-DCCFFE4790D3}"/>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A4786EEA-6D02-91F7-4206-11682D7C5C3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D7314C6-34BD-6269-8340-8A5EFA46D561}"/>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9</a:t>
            </a:fld>
            <a:endParaRPr dirty="0"/>
          </a:p>
        </p:txBody>
      </p:sp>
      <p:sp>
        <p:nvSpPr>
          <p:cNvPr id="9" name="Course Purpose">
            <a:extLst>
              <a:ext uri="{FF2B5EF4-FFF2-40B4-BE49-F238E27FC236}">
                <a16:creationId xmlns:a16="http://schemas.microsoft.com/office/drawing/2014/main" id="{737127E1-2A6D-BB71-6311-48338A562DB8}"/>
              </a:ext>
            </a:extLst>
          </p:cNvPr>
          <p:cNvSpPr txBox="1"/>
          <p:nvPr/>
        </p:nvSpPr>
        <p:spPr>
          <a:xfrm>
            <a:off x="11848340" y="416570"/>
            <a:ext cx="7424869"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pPr>
            <a:r>
              <a:rPr lang="hi-IN" dirty="0"/>
              <a:t>भौतिक मात्रा</a:t>
            </a:r>
            <a:endParaRPr lang="en-US" dirty="0"/>
          </a:p>
        </p:txBody>
      </p:sp>
      <p:pic>
        <p:nvPicPr>
          <p:cNvPr id="2" name="Picture 1">
            <a:extLst>
              <a:ext uri="{FF2B5EF4-FFF2-40B4-BE49-F238E27FC236}">
                <a16:creationId xmlns:a16="http://schemas.microsoft.com/office/drawing/2014/main" id="{E28FC9E0-E1E8-CCD0-BE02-CC12E9D7670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A4C30C40-4C47-59A1-17C5-F89FC5EA2C4E}"/>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473ECBD7-CBE8-7F0E-B0AA-07270C1FA942}"/>
              </a:ext>
            </a:extLst>
          </p:cNvPr>
          <p:cNvSpPr txBox="1"/>
          <p:nvPr/>
        </p:nvSpPr>
        <p:spPr>
          <a:xfrm>
            <a:off x="11848340" y="1682661"/>
            <a:ext cx="7997527"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hi-IN" sz="6000" b="1" dirty="0">
                <a:solidFill>
                  <a:srgbClr val="FF0000"/>
                </a:solidFill>
              </a:rPr>
              <a:t>एक्सपोजर (</a:t>
            </a:r>
            <a:r>
              <a:rPr lang="en-IN" sz="6000" b="1" dirty="0">
                <a:solidFill>
                  <a:srgbClr val="FF0000"/>
                </a:solidFill>
              </a:rPr>
              <a:t>X)</a:t>
            </a:r>
            <a:endParaRPr lang="en-IN" sz="6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1">
            <a:extLst>
              <a:ext uri="{FF2B5EF4-FFF2-40B4-BE49-F238E27FC236}">
                <a16:creationId xmlns:a16="http://schemas.microsoft.com/office/drawing/2014/main" id="{13313F27-1415-96E5-4F0A-752E19F48585}"/>
              </a:ext>
            </a:extLst>
          </p:cNvPr>
          <p:cNvSpPr>
            <a:spLocks noChangeArrowheads="1"/>
          </p:cNvSpPr>
          <p:nvPr/>
        </p:nvSpPr>
        <p:spPr bwMode="auto">
          <a:xfrm>
            <a:off x="0" y="0"/>
            <a:ext cx="24384000" cy="0"/>
          </a:xfrm>
          <a:prstGeom prst="rect">
            <a:avLst/>
          </a:prstGeom>
          <a:solidFill>
            <a:srgbClr val="EFF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000" b="0" i="0" u="none" strike="noStrike" cap="none" normalizeH="0" baseline="0">
                <a:ln>
                  <a:noFill/>
                </a:ln>
                <a:solidFill>
                  <a:schemeClr val="tx1"/>
                </a:solidFill>
                <a:effectLst/>
                <a:latin typeface="Nirmala UI" panose="020B0502040204020203" pitchFamily="34" charset="0"/>
                <a:cs typeface="Nirmala UI" panose="020B0502040204020203" pitchFamily="34" charset="0"/>
              </a:rPr>
              <a:t>एक्सपोजर एक मौलिक डोसिमेट्रिक मात्रा है जिसका उपयोग ब्याज के एक विशिष्ट बिंदु पर एक्स-रे या गामा विकिरण की मात्रा को मापने के लिए किया जाता है। एक्सपोजर विकिरण के कारण होने वाले आयनीकरण के कारण प्रति किलोग्राम हवा में उत्पन्न विद्युत आवेश (कूलम्ब में) की मात्रा को मापता है। अंतर्राष्ट्रीय प्रणाली (एसआई) में एक्सपोजर की इकाई कूलम्ब प्रति किलोग्राम (सी/किग्रा) है और पारंपरिक इकाई रोएंटजेन्स प्रति घंटा है। एक्सपोज़र की पारंपरिक और SI इकाइयों के बीच रूपांतरण को इस प्रकार व्यक्त किया जा सकता है - 1 C/kg = 3,381 R</a:t>
            </a:r>
            <a:endParaRPr kumimoji="0" lang="en-US" altLang="en-US" sz="2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Segoe UI Web (West European)"/>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431823"/>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2301</TotalTime>
  <Words>1716</Words>
  <Application>Microsoft Office PowerPoint</Application>
  <PresentationFormat>Custom</PresentationFormat>
  <Paragraphs>146</Paragraphs>
  <Slides>26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Black</vt:lpstr>
      <vt:lpstr>Calibri</vt:lpstr>
      <vt:lpstr>Nirmala UI</vt:lpstr>
      <vt:lpstr>Open Sans</vt:lpstr>
      <vt:lpstr>Open Sans Semibold</vt:lpstr>
      <vt:lpstr>Segoe UI Web (West European)</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ajay pant</cp:lastModifiedBy>
  <cp:revision>97</cp:revision>
  <dcterms:modified xsi:type="dcterms:W3CDTF">2025-12-20T04:45:06Z</dcterms:modified>
</cp:coreProperties>
</file>