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6" r:id="rId19"/>
    <p:sldId id="278" r:id="rId20"/>
    <p:sldId id="324" r:id="rId21"/>
    <p:sldId id="279" r:id="rId22"/>
    <p:sldId id="325" r:id="rId23"/>
    <p:sldId id="280" r:id="rId24"/>
    <p:sldId id="281" r:id="rId25"/>
    <p:sldId id="282" r:id="rId26"/>
    <p:sldId id="283" r:id="rId27"/>
    <p:sldId id="289" r:id="rId28"/>
    <p:sldId id="284" r:id="rId29"/>
    <p:sldId id="326" r:id="rId30"/>
    <p:sldId id="290" r:id="rId31"/>
    <p:sldId id="285" r:id="rId32"/>
    <p:sldId id="277" r:id="rId33"/>
    <p:sldId id="286" r:id="rId34"/>
    <p:sldId id="287" r:id="rId35"/>
    <p:sldId id="288" r:id="rId36"/>
    <p:sldId id="307" r:id="rId37"/>
    <p:sldId id="291" r:id="rId38"/>
    <p:sldId id="292" r:id="rId39"/>
    <p:sldId id="293" r:id="rId40"/>
    <p:sldId id="294" r:id="rId41"/>
    <p:sldId id="296" r:id="rId42"/>
    <p:sldId id="297" r:id="rId43"/>
    <p:sldId id="298" r:id="rId44"/>
    <p:sldId id="299" r:id="rId45"/>
    <p:sldId id="300" r:id="rId46"/>
    <p:sldId id="301" r:id="rId47"/>
    <p:sldId id="302" r:id="rId48"/>
    <p:sldId id="303" r:id="rId49"/>
    <p:sldId id="304" r:id="rId50"/>
    <p:sldId id="305" r:id="rId51"/>
    <p:sldId id="306" r:id="rId52"/>
    <p:sldId id="295" r:id="rId53"/>
    <p:sldId id="308" r:id="rId54"/>
    <p:sldId id="309" r:id="rId55"/>
    <p:sldId id="310" r:id="rId56"/>
    <p:sldId id="311" r:id="rId57"/>
    <p:sldId id="312" r:id="rId58"/>
    <p:sldId id="313" r:id="rId59"/>
    <p:sldId id="314" r:id="rId60"/>
    <p:sldId id="316" r:id="rId61"/>
    <p:sldId id="315" r:id="rId62"/>
    <p:sldId id="317" r:id="rId63"/>
    <p:sldId id="318" r:id="rId64"/>
    <p:sldId id="320" r:id="rId65"/>
    <p:sldId id="321" r:id="rId66"/>
    <p:sldId id="323" r:id="rId67"/>
    <p:sldId id="32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99"/>
    <a:srgbClr val="99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282" autoAdjust="0"/>
  </p:normalViewPr>
  <p:slideViewPr>
    <p:cSldViewPr snapToGrid="0">
      <p:cViewPr varScale="1">
        <p:scale>
          <a:sx n="67" d="100"/>
          <a:sy n="67" d="100"/>
        </p:scale>
        <p:origin x="1267" y="62"/>
      </p:cViewPr>
      <p:guideLst/>
    </p:cSldViewPr>
  </p:slideViewPr>
  <p:outlineViewPr>
    <p:cViewPr>
      <p:scale>
        <a:sx n="33" d="100"/>
        <a:sy n="33" d="100"/>
      </p:scale>
      <p:origin x="0" y="-43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71F48-BAED-40BA-B66D-44F39E0FB1A5}"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IN"/>
        </a:p>
      </dgm:t>
    </dgm:pt>
    <dgm:pt modelId="{71F6531F-84EE-49F6-95C1-4D280038AB11}">
      <dgm:prSet phldrT="[Text]"/>
      <dgm:spPr>
        <a:solidFill>
          <a:schemeClr val="bg1">
            <a:lumMod val="75000"/>
            <a:lumOff val="25000"/>
          </a:schemeClr>
        </a:solidFill>
      </dgm:spPr>
      <dgm:t>
        <a:bodyPr/>
        <a:lstStyle/>
        <a:p>
          <a:r>
            <a:rPr lang="hi-IN"/>
            <a:t>डिकॉन</a:t>
          </a:r>
          <a:endParaRPr lang="en-IN" dirty="0"/>
        </a:p>
      </dgm:t>
    </dgm:pt>
    <dgm:pt modelId="{5761A3D3-68F6-44D1-AAB0-09144E59F742}" type="parTrans" cxnId="{AA1C6F7F-7FE2-4878-A0CE-2C2B1EEB6FC6}">
      <dgm:prSet/>
      <dgm:spPr/>
      <dgm:t>
        <a:bodyPr/>
        <a:lstStyle/>
        <a:p>
          <a:endParaRPr lang="en-IN"/>
        </a:p>
      </dgm:t>
    </dgm:pt>
    <dgm:pt modelId="{699427B8-9F33-49DB-A3FE-1200DAE128B6}" type="sibTrans" cxnId="{AA1C6F7F-7FE2-4878-A0CE-2C2B1EEB6FC6}">
      <dgm:prSet/>
      <dgm:spPr/>
      <dgm:t>
        <a:bodyPr/>
        <a:lstStyle/>
        <a:p>
          <a:endParaRPr lang="en-IN"/>
        </a:p>
      </dgm:t>
    </dgm:pt>
    <dgm:pt modelId="{609C06D8-9109-4937-B22E-B396A1430907}">
      <dgm:prSet phldrT="[Text]" custT="1"/>
      <dgm:spPr>
        <a:solidFill>
          <a:schemeClr val="accent6">
            <a:lumMod val="50000"/>
          </a:schemeClr>
        </a:solidFill>
      </dgm:spPr>
      <dgm:t>
        <a:bodyPr/>
        <a:lstStyle/>
        <a:p>
          <a:r>
            <a:rPr lang="hi-IN" sz="2400" b="1" dirty="0"/>
            <a:t>हटाना</a:t>
          </a:r>
          <a:endParaRPr lang="en-IN" sz="2400" b="1" dirty="0"/>
        </a:p>
      </dgm:t>
    </dgm:pt>
    <dgm:pt modelId="{5BA0EC09-1E5F-49AA-BFBD-DC470F0A833D}" type="parTrans" cxnId="{2C4D2841-9224-4C04-B26F-F4A4BBE14865}">
      <dgm:prSet/>
      <dgm:spPr/>
      <dgm:t>
        <a:bodyPr/>
        <a:lstStyle/>
        <a:p>
          <a:endParaRPr lang="en-IN"/>
        </a:p>
      </dgm:t>
    </dgm:pt>
    <dgm:pt modelId="{045C391B-EFF6-4AFD-81E7-A5F42D3827F6}" type="sibTrans" cxnId="{2C4D2841-9224-4C04-B26F-F4A4BBE14865}">
      <dgm:prSet/>
      <dgm:spPr/>
      <dgm:t>
        <a:bodyPr/>
        <a:lstStyle/>
        <a:p>
          <a:endParaRPr lang="en-IN"/>
        </a:p>
      </dgm:t>
    </dgm:pt>
    <dgm:pt modelId="{6A1E472A-78A5-48AB-BDB6-942BF54292C6}">
      <dgm:prSet phldrT="[Text]"/>
      <dgm:spPr>
        <a:solidFill>
          <a:schemeClr val="accent5">
            <a:lumMod val="50000"/>
          </a:schemeClr>
        </a:solidFill>
      </dgm:spPr>
      <dgm:t>
        <a:bodyPr/>
        <a:lstStyle/>
        <a:p>
          <a:r>
            <a:rPr lang="hi-IN" b="1"/>
            <a:t>कम करना</a:t>
          </a:r>
          <a:endParaRPr lang="en-IN" b="1" dirty="0"/>
        </a:p>
      </dgm:t>
    </dgm:pt>
    <dgm:pt modelId="{DC6D7DE0-E317-4F17-AC11-459DBEF67144}" type="parTrans" cxnId="{D296E773-46CE-443A-9E9E-E710DC321946}">
      <dgm:prSet/>
      <dgm:spPr/>
      <dgm:t>
        <a:bodyPr/>
        <a:lstStyle/>
        <a:p>
          <a:endParaRPr lang="en-IN"/>
        </a:p>
      </dgm:t>
    </dgm:pt>
    <dgm:pt modelId="{7045B890-766E-41A8-B5E3-CAA43766E1C4}" type="sibTrans" cxnId="{D296E773-46CE-443A-9E9E-E710DC321946}">
      <dgm:prSet/>
      <dgm:spPr/>
      <dgm:t>
        <a:bodyPr/>
        <a:lstStyle/>
        <a:p>
          <a:endParaRPr lang="en-IN"/>
        </a:p>
      </dgm:t>
    </dgm:pt>
    <dgm:pt modelId="{CB542F8C-57C0-4530-AE9C-E9FA1DF0A844}">
      <dgm:prSet phldrT="[Text]"/>
      <dgm:spPr>
        <a:solidFill>
          <a:srgbClr val="990000"/>
        </a:solidFill>
      </dgm:spPr>
      <dgm:t>
        <a:bodyPr/>
        <a:lstStyle/>
        <a:p>
          <a:r>
            <a:rPr lang="hi-IN" b="1" dirty="0"/>
            <a:t>कम</a:t>
          </a:r>
          <a:endParaRPr lang="en-IN" dirty="0"/>
        </a:p>
      </dgm:t>
    </dgm:pt>
    <dgm:pt modelId="{BBFB4299-4D8F-4FAA-9856-472CD844253D}" type="parTrans" cxnId="{1165A3E1-1206-402B-B889-6F64ECE4FF2C}">
      <dgm:prSet/>
      <dgm:spPr/>
      <dgm:t>
        <a:bodyPr/>
        <a:lstStyle/>
        <a:p>
          <a:endParaRPr lang="en-IN"/>
        </a:p>
      </dgm:t>
    </dgm:pt>
    <dgm:pt modelId="{517D18F7-757C-426D-B4BD-153560F0B0F3}" type="sibTrans" cxnId="{1165A3E1-1206-402B-B889-6F64ECE4FF2C}">
      <dgm:prSet/>
      <dgm:spPr/>
      <dgm:t>
        <a:bodyPr/>
        <a:lstStyle/>
        <a:p>
          <a:endParaRPr lang="en-IN"/>
        </a:p>
      </dgm:t>
    </dgm:pt>
    <dgm:pt modelId="{E8C14721-8BF7-4ECA-8691-142E3825C2E4}">
      <dgm:prSet phldrT="[Text]"/>
      <dgm:spPr>
        <a:solidFill>
          <a:srgbClr val="000099"/>
        </a:solidFill>
      </dgm:spPr>
      <dgm:t>
        <a:bodyPr/>
        <a:lstStyle/>
        <a:p>
          <a:r>
            <a:rPr lang="hi-IN" b="1" dirty="0"/>
            <a:t>रोकना</a:t>
          </a:r>
          <a:endParaRPr lang="en-IN" b="1" dirty="0"/>
        </a:p>
      </dgm:t>
    </dgm:pt>
    <dgm:pt modelId="{FCBF0F81-F948-4C0E-BE18-64315C4DDD35}" type="parTrans" cxnId="{56A62F83-7A21-40B0-BF53-E167E596A517}">
      <dgm:prSet/>
      <dgm:spPr/>
      <dgm:t>
        <a:bodyPr/>
        <a:lstStyle/>
        <a:p>
          <a:endParaRPr lang="en-IN"/>
        </a:p>
      </dgm:t>
    </dgm:pt>
    <dgm:pt modelId="{BA57CAEF-09E4-4E2E-81CA-640B0D301FEE}" type="sibTrans" cxnId="{56A62F83-7A21-40B0-BF53-E167E596A517}">
      <dgm:prSet/>
      <dgm:spPr/>
      <dgm:t>
        <a:bodyPr/>
        <a:lstStyle/>
        <a:p>
          <a:endParaRPr lang="en-IN"/>
        </a:p>
      </dgm:t>
    </dgm:pt>
    <dgm:pt modelId="{E60AD676-1DCB-491B-908C-13D41B63656E}" type="pres">
      <dgm:prSet presAssocID="{8F671F48-BAED-40BA-B66D-44F39E0FB1A5}" presName="Name0" presStyleCnt="0">
        <dgm:presLayoutVars>
          <dgm:chMax val="1"/>
          <dgm:dir/>
          <dgm:animLvl val="ctr"/>
          <dgm:resizeHandles val="exact"/>
        </dgm:presLayoutVars>
      </dgm:prSet>
      <dgm:spPr/>
    </dgm:pt>
    <dgm:pt modelId="{2D5DA184-56D1-4481-A4CA-94EA0D77EFBD}" type="pres">
      <dgm:prSet presAssocID="{71F6531F-84EE-49F6-95C1-4D280038AB11}" presName="centerShape" presStyleLbl="node0" presStyleIdx="0" presStyleCnt="1" custScaleX="121685" custScaleY="111329"/>
      <dgm:spPr/>
    </dgm:pt>
    <dgm:pt modelId="{3F666489-689A-4ED0-BCF6-5FA46838396C}" type="pres">
      <dgm:prSet presAssocID="{5BA0EC09-1E5F-49AA-BFBD-DC470F0A833D}" presName="parTrans" presStyleLbl="sibTrans2D1" presStyleIdx="0" presStyleCnt="4"/>
      <dgm:spPr/>
    </dgm:pt>
    <dgm:pt modelId="{EF76A76F-C8BB-4F7D-9516-04877B25D431}" type="pres">
      <dgm:prSet presAssocID="{5BA0EC09-1E5F-49AA-BFBD-DC470F0A833D}" presName="connectorText" presStyleLbl="sibTrans2D1" presStyleIdx="0" presStyleCnt="4"/>
      <dgm:spPr/>
    </dgm:pt>
    <dgm:pt modelId="{AB3223F5-7C75-4D59-AD7B-6F53DDAE6544}" type="pres">
      <dgm:prSet presAssocID="{609C06D8-9109-4937-B22E-B396A1430907}" presName="node" presStyleLbl="node1" presStyleIdx="0" presStyleCnt="4" custScaleX="204704" custScaleY="45000" custRadScaleRad="91179" custRadScaleInc="-1586">
        <dgm:presLayoutVars>
          <dgm:bulletEnabled val="1"/>
        </dgm:presLayoutVars>
      </dgm:prSet>
      <dgm:spPr/>
    </dgm:pt>
    <dgm:pt modelId="{49AE3DBA-4CFD-487F-812E-4048767C15D1}" type="pres">
      <dgm:prSet presAssocID="{DC6D7DE0-E317-4F17-AC11-459DBEF67144}" presName="parTrans" presStyleLbl="sibTrans2D1" presStyleIdx="1" presStyleCnt="4"/>
      <dgm:spPr/>
    </dgm:pt>
    <dgm:pt modelId="{009DB17D-84EF-4058-A3CB-041CF5EBC030}" type="pres">
      <dgm:prSet presAssocID="{DC6D7DE0-E317-4F17-AC11-459DBEF67144}" presName="connectorText" presStyleLbl="sibTrans2D1" presStyleIdx="1" presStyleCnt="4"/>
      <dgm:spPr/>
    </dgm:pt>
    <dgm:pt modelId="{2F80AF99-8240-4014-92FE-73C0216C5660}" type="pres">
      <dgm:prSet presAssocID="{6A1E472A-78A5-48AB-BDB6-942BF54292C6}" presName="node" presStyleLbl="node1" presStyleIdx="1" presStyleCnt="4" custScaleX="154012" custScaleY="56889" custRadScaleRad="132228" custRadScaleInc="618">
        <dgm:presLayoutVars>
          <dgm:bulletEnabled val="1"/>
        </dgm:presLayoutVars>
      </dgm:prSet>
      <dgm:spPr/>
    </dgm:pt>
    <dgm:pt modelId="{1526A722-3D48-4717-B112-5CA3D3DBEBDC}" type="pres">
      <dgm:prSet presAssocID="{BBFB4299-4D8F-4FAA-9856-472CD844253D}" presName="parTrans" presStyleLbl="sibTrans2D1" presStyleIdx="2" presStyleCnt="4"/>
      <dgm:spPr/>
    </dgm:pt>
    <dgm:pt modelId="{76F7F31F-3F22-4320-B133-181D342F8D8B}" type="pres">
      <dgm:prSet presAssocID="{BBFB4299-4D8F-4FAA-9856-472CD844253D}" presName="connectorText" presStyleLbl="sibTrans2D1" presStyleIdx="2" presStyleCnt="4"/>
      <dgm:spPr/>
    </dgm:pt>
    <dgm:pt modelId="{4F153A75-B463-40B8-9811-207E21E2D660}" type="pres">
      <dgm:prSet presAssocID="{CB542F8C-57C0-4530-AE9C-E9FA1DF0A844}" presName="node" presStyleLbl="node1" presStyleIdx="2" presStyleCnt="4" custScaleX="146853" custScaleY="54162">
        <dgm:presLayoutVars>
          <dgm:bulletEnabled val="1"/>
        </dgm:presLayoutVars>
      </dgm:prSet>
      <dgm:spPr/>
    </dgm:pt>
    <dgm:pt modelId="{DE93BEA4-B10C-43A4-BEA1-235D10A6CFCC}" type="pres">
      <dgm:prSet presAssocID="{FCBF0F81-F948-4C0E-BE18-64315C4DDD35}" presName="parTrans" presStyleLbl="sibTrans2D1" presStyleIdx="3" presStyleCnt="4"/>
      <dgm:spPr/>
    </dgm:pt>
    <dgm:pt modelId="{14509E39-28AD-422F-94E1-56857095F497}" type="pres">
      <dgm:prSet presAssocID="{FCBF0F81-F948-4C0E-BE18-64315C4DDD35}" presName="connectorText" presStyleLbl="sibTrans2D1" presStyleIdx="3" presStyleCnt="4"/>
      <dgm:spPr/>
    </dgm:pt>
    <dgm:pt modelId="{EBFA147E-AF4F-4D7E-8AE3-CBEEA0D42EF4}" type="pres">
      <dgm:prSet presAssocID="{E8C14721-8BF7-4ECA-8691-142E3825C2E4}" presName="node" presStyleLbl="node1" presStyleIdx="3" presStyleCnt="4" custScaleX="147745" custScaleY="53309" custRadScaleRad="134199" custRadScaleInc="605">
        <dgm:presLayoutVars>
          <dgm:bulletEnabled val="1"/>
        </dgm:presLayoutVars>
      </dgm:prSet>
      <dgm:spPr/>
    </dgm:pt>
  </dgm:ptLst>
  <dgm:cxnLst>
    <dgm:cxn modelId="{352B3E1C-7C63-4E61-BF28-BB9BEF8BDD27}" type="presOf" srcId="{FCBF0F81-F948-4C0E-BE18-64315C4DDD35}" destId="{DE93BEA4-B10C-43A4-BEA1-235D10A6CFCC}" srcOrd="0" destOrd="0" presId="urn:microsoft.com/office/officeart/2005/8/layout/radial5"/>
    <dgm:cxn modelId="{0F7B8D1D-E6D2-46B6-A7DE-1013A61DA239}" type="presOf" srcId="{DC6D7DE0-E317-4F17-AC11-459DBEF67144}" destId="{49AE3DBA-4CFD-487F-812E-4048767C15D1}" srcOrd="0" destOrd="0" presId="urn:microsoft.com/office/officeart/2005/8/layout/radial5"/>
    <dgm:cxn modelId="{6FA10B28-369C-4CC6-9F5B-672E0BA61503}" type="presOf" srcId="{BBFB4299-4D8F-4FAA-9856-472CD844253D}" destId="{76F7F31F-3F22-4320-B133-181D342F8D8B}" srcOrd="1" destOrd="0" presId="urn:microsoft.com/office/officeart/2005/8/layout/radial5"/>
    <dgm:cxn modelId="{74554A3B-AD25-4B6F-B3E8-38674BCF134C}" type="presOf" srcId="{5BA0EC09-1E5F-49AA-BFBD-DC470F0A833D}" destId="{EF76A76F-C8BB-4F7D-9516-04877B25D431}" srcOrd="1" destOrd="0" presId="urn:microsoft.com/office/officeart/2005/8/layout/radial5"/>
    <dgm:cxn modelId="{2C4D2841-9224-4C04-B26F-F4A4BBE14865}" srcId="{71F6531F-84EE-49F6-95C1-4D280038AB11}" destId="{609C06D8-9109-4937-B22E-B396A1430907}" srcOrd="0" destOrd="0" parTransId="{5BA0EC09-1E5F-49AA-BFBD-DC470F0A833D}" sibTransId="{045C391B-EFF6-4AFD-81E7-A5F42D3827F6}"/>
    <dgm:cxn modelId="{B1E58F48-6898-45B0-AC23-1FC4A0FA3A35}" type="presOf" srcId="{8F671F48-BAED-40BA-B66D-44F39E0FB1A5}" destId="{E60AD676-1DCB-491B-908C-13D41B63656E}" srcOrd="0" destOrd="0" presId="urn:microsoft.com/office/officeart/2005/8/layout/radial5"/>
    <dgm:cxn modelId="{EAC2E24A-6C28-4F65-AB30-7FDA87379DA7}" type="presOf" srcId="{DC6D7DE0-E317-4F17-AC11-459DBEF67144}" destId="{009DB17D-84EF-4058-A3CB-041CF5EBC030}" srcOrd="1" destOrd="0" presId="urn:microsoft.com/office/officeart/2005/8/layout/radial5"/>
    <dgm:cxn modelId="{D296E773-46CE-443A-9E9E-E710DC321946}" srcId="{71F6531F-84EE-49F6-95C1-4D280038AB11}" destId="{6A1E472A-78A5-48AB-BDB6-942BF54292C6}" srcOrd="1" destOrd="0" parTransId="{DC6D7DE0-E317-4F17-AC11-459DBEF67144}" sibTransId="{7045B890-766E-41A8-B5E3-CAA43766E1C4}"/>
    <dgm:cxn modelId="{F2E4445A-89BE-4437-A345-3CCE0F20E584}" type="presOf" srcId="{71F6531F-84EE-49F6-95C1-4D280038AB11}" destId="{2D5DA184-56D1-4481-A4CA-94EA0D77EFBD}" srcOrd="0" destOrd="0" presId="urn:microsoft.com/office/officeart/2005/8/layout/radial5"/>
    <dgm:cxn modelId="{48F24F7B-2AFF-4807-A945-A3C2B7D857D7}" type="presOf" srcId="{E8C14721-8BF7-4ECA-8691-142E3825C2E4}" destId="{EBFA147E-AF4F-4D7E-8AE3-CBEEA0D42EF4}" srcOrd="0" destOrd="0" presId="urn:microsoft.com/office/officeart/2005/8/layout/radial5"/>
    <dgm:cxn modelId="{AA1C6F7F-7FE2-4878-A0CE-2C2B1EEB6FC6}" srcId="{8F671F48-BAED-40BA-B66D-44F39E0FB1A5}" destId="{71F6531F-84EE-49F6-95C1-4D280038AB11}" srcOrd="0" destOrd="0" parTransId="{5761A3D3-68F6-44D1-AAB0-09144E59F742}" sibTransId="{699427B8-9F33-49DB-A3FE-1200DAE128B6}"/>
    <dgm:cxn modelId="{56A62F83-7A21-40B0-BF53-E167E596A517}" srcId="{71F6531F-84EE-49F6-95C1-4D280038AB11}" destId="{E8C14721-8BF7-4ECA-8691-142E3825C2E4}" srcOrd="3" destOrd="0" parTransId="{FCBF0F81-F948-4C0E-BE18-64315C4DDD35}" sibTransId="{BA57CAEF-09E4-4E2E-81CA-640B0D301FEE}"/>
    <dgm:cxn modelId="{95D2A284-48CA-4806-9C5F-357DF05CF27C}" type="presOf" srcId="{CB542F8C-57C0-4530-AE9C-E9FA1DF0A844}" destId="{4F153A75-B463-40B8-9811-207E21E2D660}" srcOrd="0" destOrd="0" presId="urn:microsoft.com/office/officeart/2005/8/layout/radial5"/>
    <dgm:cxn modelId="{3B23439E-D001-49BC-AB69-CA48E061B1D7}" type="presOf" srcId="{6A1E472A-78A5-48AB-BDB6-942BF54292C6}" destId="{2F80AF99-8240-4014-92FE-73C0216C5660}" srcOrd="0" destOrd="0" presId="urn:microsoft.com/office/officeart/2005/8/layout/radial5"/>
    <dgm:cxn modelId="{BC95F9A9-AAAB-4EB0-BE38-74EDF71E6C47}" type="presOf" srcId="{609C06D8-9109-4937-B22E-B396A1430907}" destId="{AB3223F5-7C75-4D59-AD7B-6F53DDAE6544}" srcOrd="0" destOrd="0" presId="urn:microsoft.com/office/officeart/2005/8/layout/radial5"/>
    <dgm:cxn modelId="{F9E0BEB6-5A41-4FF2-AB46-B6F86CE8DA33}" type="presOf" srcId="{FCBF0F81-F948-4C0E-BE18-64315C4DDD35}" destId="{14509E39-28AD-422F-94E1-56857095F497}" srcOrd="1" destOrd="0" presId="urn:microsoft.com/office/officeart/2005/8/layout/radial5"/>
    <dgm:cxn modelId="{666384C7-B295-4CE5-B581-2BC85984FE2D}" type="presOf" srcId="{5BA0EC09-1E5F-49AA-BFBD-DC470F0A833D}" destId="{3F666489-689A-4ED0-BCF6-5FA46838396C}" srcOrd="0" destOrd="0" presId="urn:microsoft.com/office/officeart/2005/8/layout/radial5"/>
    <dgm:cxn modelId="{C79CD9DD-3C01-409A-ADA0-74483F6B9D20}" type="presOf" srcId="{BBFB4299-4D8F-4FAA-9856-472CD844253D}" destId="{1526A722-3D48-4717-B112-5CA3D3DBEBDC}" srcOrd="0" destOrd="0" presId="urn:microsoft.com/office/officeart/2005/8/layout/radial5"/>
    <dgm:cxn modelId="{1165A3E1-1206-402B-B889-6F64ECE4FF2C}" srcId="{71F6531F-84EE-49F6-95C1-4D280038AB11}" destId="{CB542F8C-57C0-4530-AE9C-E9FA1DF0A844}" srcOrd="2" destOrd="0" parTransId="{BBFB4299-4D8F-4FAA-9856-472CD844253D}" sibTransId="{517D18F7-757C-426D-B4BD-153560F0B0F3}"/>
    <dgm:cxn modelId="{6D9C5D51-287A-471E-8CDE-1454C4BC9DA1}" type="presParOf" srcId="{E60AD676-1DCB-491B-908C-13D41B63656E}" destId="{2D5DA184-56D1-4481-A4CA-94EA0D77EFBD}" srcOrd="0" destOrd="0" presId="urn:microsoft.com/office/officeart/2005/8/layout/radial5"/>
    <dgm:cxn modelId="{5399636B-B1D0-4E9A-A0CB-D103F9D1B9E2}" type="presParOf" srcId="{E60AD676-1DCB-491B-908C-13D41B63656E}" destId="{3F666489-689A-4ED0-BCF6-5FA46838396C}" srcOrd="1" destOrd="0" presId="urn:microsoft.com/office/officeart/2005/8/layout/radial5"/>
    <dgm:cxn modelId="{D5B491FB-FBF0-476D-B204-34EA74D9F3F9}" type="presParOf" srcId="{3F666489-689A-4ED0-BCF6-5FA46838396C}" destId="{EF76A76F-C8BB-4F7D-9516-04877B25D431}" srcOrd="0" destOrd="0" presId="urn:microsoft.com/office/officeart/2005/8/layout/radial5"/>
    <dgm:cxn modelId="{4DAD06A9-812C-412D-A7E7-9D354610F534}" type="presParOf" srcId="{E60AD676-1DCB-491B-908C-13D41B63656E}" destId="{AB3223F5-7C75-4D59-AD7B-6F53DDAE6544}" srcOrd="2" destOrd="0" presId="urn:microsoft.com/office/officeart/2005/8/layout/radial5"/>
    <dgm:cxn modelId="{2788C37F-2522-4415-A97B-9F5BDE37FB83}" type="presParOf" srcId="{E60AD676-1DCB-491B-908C-13D41B63656E}" destId="{49AE3DBA-4CFD-487F-812E-4048767C15D1}" srcOrd="3" destOrd="0" presId="urn:microsoft.com/office/officeart/2005/8/layout/radial5"/>
    <dgm:cxn modelId="{B07192DA-2AEF-4761-B6E4-5BF849EA54BF}" type="presParOf" srcId="{49AE3DBA-4CFD-487F-812E-4048767C15D1}" destId="{009DB17D-84EF-4058-A3CB-041CF5EBC030}" srcOrd="0" destOrd="0" presId="urn:microsoft.com/office/officeart/2005/8/layout/radial5"/>
    <dgm:cxn modelId="{B19A10AA-6A72-4054-8A67-9137D83D1301}" type="presParOf" srcId="{E60AD676-1DCB-491B-908C-13D41B63656E}" destId="{2F80AF99-8240-4014-92FE-73C0216C5660}" srcOrd="4" destOrd="0" presId="urn:microsoft.com/office/officeart/2005/8/layout/radial5"/>
    <dgm:cxn modelId="{14234888-5D60-477D-B0DC-AD6F5F393359}" type="presParOf" srcId="{E60AD676-1DCB-491B-908C-13D41B63656E}" destId="{1526A722-3D48-4717-B112-5CA3D3DBEBDC}" srcOrd="5" destOrd="0" presId="urn:microsoft.com/office/officeart/2005/8/layout/radial5"/>
    <dgm:cxn modelId="{71D4B98B-23D3-4EF5-B034-27C4FA2F8A82}" type="presParOf" srcId="{1526A722-3D48-4717-B112-5CA3D3DBEBDC}" destId="{76F7F31F-3F22-4320-B133-181D342F8D8B}" srcOrd="0" destOrd="0" presId="urn:microsoft.com/office/officeart/2005/8/layout/radial5"/>
    <dgm:cxn modelId="{D500907D-03A2-4881-98F7-7D59964280DA}" type="presParOf" srcId="{E60AD676-1DCB-491B-908C-13D41B63656E}" destId="{4F153A75-B463-40B8-9811-207E21E2D660}" srcOrd="6" destOrd="0" presId="urn:microsoft.com/office/officeart/2005/8/layout/radial5"/>
    <dgm:cxn modelId="{D1EC2A73-3673-458D-A654-7C3AC3E7246A}" type="presParOf" srcId="{E60AD676-1DCB-491B-908C-13D41B63656E}" destId="{DE93BEA4-B10C-43A4-BEA1-235D10A6CFCC}" srcOrd="7" destOrd="0" presId="urn:microsoft.com/office/officeart/2005/8/layout/radial5"/>
    <dgm:cxn modelId="{74809DDC-A1C7-403B-93EE-6B5827F97942}" type="presParOf" srcId="{DE93BEA4-B10C-43A4-BEA1-235D10A6CFCC}" destId="{14509E39-28AD-422F-94E1-56857095F497}" srcOrd="0" destOrd="0" presId="urn:microsoft.com/office/officeart/2005/8/layout/radial5"/>
    <dgm:cxn modelId="{68BA3813-CC56-43B5-887A-DA92C9FEFD0D}" type="presParOf" srcId="{E60AD676-1DCB-491B-908C-13D41B63656E}" destId="{EBFA147E-AF4F-4D7E-8AE3-CBEEA0D42EF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DA184-56D1-4481-A4CA-94EA0D77EFBD}">
      <dsp:nvSpPr>
        <dsp:cNvPr id="0" name=""/>
        <dsp:cNvSpPr/>
      </dsp:nvSpPr>
      <dsp:spPr>
        <a:xfrm>
          <a:off x="2572362" y="1740037"/>
          <a:ext cx="1230907" cy="1126150"/>
        </a:xfrm>
        <a:prstGeom prst="ellipse">
          <a:avLst/>
        </a:prstGeom>
        <a:solidFill>
          <a:schemeClr val="bg1">
            <a:lumMod val="75000"/>
            <a:lumOff val="2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i-IN" sz="2400" kern="1200"/>
            <a:t>डिकॉन</a:t>
          </a:r>
          <a:endParaRPr lang="en-IN" sz="2400" kern="1200" dirty="0"/>
        </a:p>
      </dsp:txBody>
      <dsp:txXfrm>
        <a:off x="2752624" y="1904958"/>
        <a:ext cx="870383" cy="796308"/>
      </dsp:txXfrm>
    </dsp:sp>
    <dsp:sp modelId="{3F666489-689A-4ED0-BCF6-5FA46838396C}">
      <dsp:nvSpPr>
        <dsp:cNvPr id="0" name=""/>
        <dsp:cNvSpPr/>
      </dsp:nvSpPr>
      <dsp:spPr>
        <a:xfrm rot="16157178">
          <a:off x="2984323" y="1180083"/>
          <a:ext cx="384197" cy="41688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3042670" y="1321084"/>
        <a:ext cx="268938" cy="250130"/>
      </dsp:txXfrm>
    </dsp:sp>
    <dsp:sp modelId="{AB3223F5-7C75-4D59-AD7B-6F53DDAE6544}">
      <dsp:nvSpPr>
        <dsp:cNvPr id="0" name=""/>
        <dsp:cNvSpPr/>
      </dsp:nvSpPr>
      <dsp:spPr>
        <a:xfrm>
          <a:off x="1913373" y="463475"/>
          <a:ext cx="2509924" cy="551755"/>
        </a:xfrm>
        <a:prstGeom prst="ellipse">
          <a:avLst/>
        </a:prstGeom>
        <a:solidFill>
          <a:schemeClr val="accent6">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t>हटाना</a:t>
          </a:r>
          <a:endParaRPr lang="en-IN" sz="2400" b="1" kern="1200" dirty="0"/>
        </a:p>
      </dsp:txBody>
      <dsp:txXfrm>
        <a:off x="2280943" y="544278"/>
        <a:ext cx="1774784" cy="390149"/>
      </dsp:txXfrm>
    </dsp:sp>
    <dsp:sp modelId="{49AE3DBA-4CFD-487F-812E-4048767C15D1}">
      <dsp:nvSpPr>
        <dsp:cNvPr id="0" name=""/>
        <dsp:cNvSpPr/>
      </dsp:nvSpPr>
      <dsp:spPr>
        <a:xfrm rot="16686">
          <a:off x="3959098" y="2099326"/>
          <a:ext cx="375438" cy="41688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959099" y="2182429"/>
        <a:ext cx="262807" cy="250130"/>
      </dsp:txXfrm>
    </dsp:sp>
    <dsp:sp modelId="{2F80AF99-8240-4014-92FE-73C0216C5660}">
      <dsp:nvSpPr>
        <dsp:cNvPr id="0" name=""/>
        <dsp:cNvSpPr/>
      </dsp:nvSpPr>
      <dsp:spPr>
        <a:xfrm>
          <a:off x="4511544" y="1965356"/>
          <a:ext cx="1888377" cy="697529"/>
        </a:xfrm>
        <a:prstGeom prst="ellipse">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a:t>कम करना</a:t>
          </a:r>
          <a:endParaRPr lang="en-IN" sz="2000" b="1" kern="1200" dirty="0"/>
        </a:p>
      </dsp:txBody>
      <dsp:txXfrm>
        <a:off x="4788090" y="2067507"/>
        <a:ext cx="1335285" cy="493227"/>
      </dsp:txXfrm>
    </dsp:sp>
    <dsp:sp modelId="{1526A722-3D48-4717-B112-5CA3D3DBEBDC}">
      <dsp:nvSpPr>
        <dsp:cNvPr id="0" name=""/>
        <dsp:cNvSpPr/>
      </dsp:nvSpPr>
      <dsp:spPr>
        <a:xfrm rot="5400000">
          <a:off x="2970501" y="3055474"/>
          <a:ext cx="434629" cy="41688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033034" y="3076318"/>
        <a:ext cx="309564" cy="250130"/>
      </dsp:txXfrm>
    </dsp:sp>
    <dsp:sp modelId="{4F153A75-B463-40B8-9811-207E21E2D660}">
      <dsp:nvSpPr>
        <dsp:cNvPr id="0" name=""/>
        <dsp:cNvSpPr/>
      </dsp:nvSpPr>
      <dsp:spPr>
        <a:xfrm>
          <a:off x="2287515" y="3686243"/>
          <a:ext cx="1800599" cy="664093"/>
        </a:xfrm>
        <a:prstGeom prst="ellipse">
          <a:avLst/>
        </a:prstGeom>
        <a:solidFill>
          <a:srgbClr val="99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t>कम</a:t>
          </a:r>
          <a:endParaRPr lang="en-IN" sz="2000" kern="1200" dirty="0"/>
        </a:p>
      </dsp:txBody>
      <dsp:txXfrm>
        <a:off x="2551207" y="3783497"/>
        <a:ext cx="1273215" cy="469585"/>
      </dsp:txXfrm>
    </dsp:sp>
    <dsp:sp modelId="{DE93BEA4-B10C-43A4-BEA1-235D10A6CFCC}">
      <dsp:nvSpPr>
        <dsp:cNvPr id="0" name=""/>
        <dsp:cNvSpPr/>
      </dsp:nvSpPr>
      <dsp:spPr>
        <a:xfrm rot="10816476">
          <a:off x="2001682" y="2089953"/>
          <a:ext cx="403289" cy="41688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2122668" y="2173619"/>
        <a:ext cx="282302" cy="250130"/>
      </dsp:txXfrm>
    </dsp:sp>
    <dsp:sp modelId="{EBFA147E-AF4F-4D7E-8AE3-CBEEA0D42EF4}">
      <dsp:nvSpPr>
        <dsp:cNvPr id="0" name=""/>
        <dsp:cNvSpPr/>
      </dsp:nvSpPr>
      <dsp:spPr>
        <a:xfrm>
          <a:off x="0" y="1965358"/>
          <a:ext cx="1811536" cy="653634"/>
        </a:xfrm>
        <a:prstGeom prst="ellipse">
          <a:avLst/>
        </a:prstGeom>
        <a:solidFill>
          <a:srgbClr val="0000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t>रोकना</a:t>
          </a:r>
          <a:endParaRPr lang="en-IN" sz="2000" b="1" kern="1200" dirty="0"/>
        </a:p>
      </dsp:txBody>
      <dsp:txXfrm>
        <a:off x="265293" y="2061080"/>
        <a:ext cx="1280950" cy="46219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83A33-7369-45F6-BB12-E3ACD8F792AD}" type="datetimeFigureOut">
              <a:rPr lang="en-IN" smtClean="0"/>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1285E-DFC3-41CA-9E60-3BAA9772AAA0}" type="slidenum">
              <a:rPr lang="en-IN" smtClean="0"/>
              <a:t>‹#›</a:t>
            </a:fld>
            <a:endParaRPr lang="en-IN"/>
          </a:p>
        </p:txBody>
      </p:sp>
    </p:spTree>
    <p:extLst>
      <p:ext uri="{BB962C8B-B14F-4D97-AF65-F5344CB8AC3E}">
        <p14:creationId xmlns:p14="http://schemas.microsoft.com/office/powerpoint/2010/main" val="16070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8</a:t>
            </a:fld>
            <a:endParaRPr lang="en-IN"/>
          </a:p>
        </p:txBody>
      </p:sp>
    </p:spTree>
    <p:extLst>
      <p:ext uri="{BB962C8B-B14F-4D97-AF65-F5344CB8AC3E}">
        <p14:creationId xmlns:p14="http://schemas.microsoft.com/office/powerpoint/2010/main" val="422827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 – Site Emergency Director</a:t>
            </a:r>
          </a:p>
          <a:p>
            <a:r>
              <a:rPr lang="en-US" dirty="0"/>
              <a:t>OED – Offsite Emergency Director</a:t>
            </a:r>
          </a:p>
          <a:p>
            <a:r>
              <a:rPr lang="en-US" dirty="0"/>
              <a:t>(PAZ) - Precautionary Action Zone</a:t>
            </a:r>
          </a:p>
          <a:p>
            <a:r>
              <a:rPr lang="en-US" dirty="0"/>
              <a:t>(UPZ) - Urgent Protective Action Planning Zone</a:t>
            </a:r>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61</a:t>
            </a:fld>
            <a:endParaRPr lang="en-IN"/>
          </a:p>
        </p:txBody>
      </p:sp>
    </p:spTree>
    <p:extLst>
      <p:ext uri="{BB962C8B-B14F-4D97-AF65-F5344CB8AC3E}">
        <p14:creationId xmlns:p14="http://schemas.microsoft.com/office/powerpoint/2010/main" val="352894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11</a:t>
            </a:fld>
            <a:endParaRPr lang="en-IN"/>
          </a:p>
        </p:txBody>
      </p:sp>
    </p:spTree>
    <p:extLst>
      <p:ext uri="{BB962C8B-B14F-4D97-AF65-F5344CB8AC3E}">
        <p14:creationId xmlns:p14="http://schemas.microsoft.com/office/powerpoint/2010/main" val="20127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17</a:t>
            </a:fld>
            <a:endParaRPr lang="en-IN"/>
          </a:p>
        </p:txBody>
      </p:sp>
    </p:spTree>
    <p:extLst>
      <p:ext uri="{BB962C8B-B14F-4D97-AF65-F5344CB8AC3E}">
        <p14:creationId xmlns:p14="http://schemas.microsoft.com/office/powerpoint/2010/main" val="329535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18</a:t>
            </a:fld>
            <a:endParaRPr lang="en-IN"/>
          </a:p>
        </p:txBody>
      </p:sp>
    </p:spTree>
    <p:extLst>
      <p:ext uri="{BB962C8B-B14F-4D97-AF65-F5344CB8AC3E}">
        <p14:creationId xmlns:p14="http://schemas.microsoft.com/office/powerpoint/2010/main" val="48872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38</a:t>
            </a:fld>
            <a:endParaRPr lang="en-IN"/>
          </a:p>
        </p:txBody>
      </p:sp>
    </p:spTree>
    <p:extLst>
      <p:ext uri="{BB962C8B-B14F-4D97-AF65-F5344CB8AC3E}">
        <p14:creationId xmlns:p14="http://schemas.microsoft.com/office/powerpoint/2010/main" val="282597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40</a:t>
            </a:fld>
            <a:endParaRPr lang="en-IN"/>
          </a:p>
        </p:txBody>
      </p:sp>
    </p:spTree>
    <p:extLst>
      <p:ext uri="{BB962C8B-B14F-4D97-AF65-F5344CB8AC3E}">
        <p14:creationId xmlns:p14="http://schemas.microsoft.com/office/powerpoint/2010/main" val="329766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46</a:t>
            </a:fld>
            <a:endParaRPr lang="en-IN"/>
          </a:p>
        </p:txBody>
      </p:sp>
    </p:spTree>
    <p:extLst>
      <p:ext uri="{BB962C8B-B14F-4D97-AF65-F5344CB8AC3E}">
        <p14:creationId xmlns:p14="http://schemas.microsoft.com/office/powerpoint/2010/main" val="182533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IN" b="1" dirty="0"/>
              <a:t>Emergency Response Guide (ERG): </a:t>
            </a:r>
            <a:r>
              <a:rPr lang="en-IN" dirty="0"/>
              <a:t>Utilize the ERG for quick reference on handling hazardous materials.</a:t>
            </a:r>
          </a:p>
          <a:p>
            <a:pPr>
              <a:buFont typeface="Arial" panose="020B0604020202020204" pitchFamily="34" charset="0"/>
              <a:buChar char="•"/>
            </a:pPr>
            <a:r>
              <a:rPr lang="en-IN" b="1" dirty="0"/>
              <a:t>Simulation Software (ALOHA): </a:t>
            </a:r>
            <a:r>
              <a:rPr lang="en-IN" dirty="0"/>
              <a:t>Use ALOHA for hazard analysis and area predictions. </a:t>
            </a:r>
            <a:r>
              <a:rPr lang="en-US" b="0" i="0" dirty="0">
                <a:solidFill>
                  <a:srgbClr val="1B1B1B"/>
                </a:solidFill>
                <a:effectLst/>
                <a:highlight>
                  <a:srgbClr val="FFFFFF"/>
                </a:highlight>
                <a:latin typeface="Source Sans Pro Web"/>
              </a:rPr>
              <a:t>(</a:t>
            </a:r>
            <a:r>
              <a:rPr lang="en-US" b="1" i="0" dirty="0">
                <a:solidFill>
                  <a:srgbClr val="1B1B1B"/>
                </a:solidFill>
                <a:effectLst/>
                <a:highlight>
                  <a:srgbClr val="FFFFFF"/>
                </a:highlight>
                <a:latin typeface="Source Sans Pro Web"/>
              </a:rPr>
              <a:t>Areal Locations of Hazardous Atmospheres</a:t>
            </a:r>
            <a:r>
              <a:rPr lang="en-US" b="0" i="0" dirty="0">
                <a:solidFill>
                  <a:srgbClr val="1B1B1B"/>
                </a:solidFill>
                <a:effectLst/>
                <a:highlight>
                  <a:srgbClr val="FFFFFF"/>
                </a:highlight>
                <a:latin typeface="Source Sans Pro Web"/>
              </a:rPr>
              <a:t>)</a:t>
            </a:r>
            <a:endParaRPr lang="en-IN" dirty="0"/>
          </a:p>
          <a:p>
            <a:pPr>
              <a:buFont typeface="Arial" panose="020B0604020202020204" pitchFamily="34" charset="0"/>
              <a:buChar char="•"/>
            </a:pPr>
            <a:r>
              <a:rPr lang="en-IN" b="1" dirty="0"/>
              <a:t>Material Safety Data Sheets (MSDS): </a:t>
            </a:r>
            <a:r>
              <a:rPr lang="en-IN" dirty="0"/>
              <a:t>Refer to MSDS for detailed information on chemical properties and safety measures.</a:t>
            </a:r>
          </a:p>
          <a:p>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53</a:t>
            </a:fld>
            <a:endParaRPr lang="en-IN"/>
          </a:p>
        </p:txBody>
      </p:sp>
    </p:spTree>
    <p:extLst>
      <p:ext uri="{BB962C8B-B14F-4D97-AF65-F5344CB8AC3E}">
        <p14:creationId xmlns:p14="http://schemas.microsoft.com/office/powerpoint/2010/main" val="268087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 – Site Emergency Director</a:t>
            </a:r>
          </a:p>
          <a:p>
            <a:r>
              <a:rPr lang="en-US" dirty="0"/>
              <a:t>OED – Offsite Emergency Director</a:t>
            </a:r>
          </a:p>
          <a:p>
            <a:r>
              <a:rPr lang="en-US" dirty="0"/>
              <a:t>(PAZ) - Precautionary Action Zone</a:t>
            </a:r>
          </a:p>
          <a:p>
            <a:r>
              <a:rPr lang="en-US" dirty="0"/>
              <a:t>(UPZ) - Urgent Protective Action Planning Zone</a:t>
            </a:r>
            <a:endParaRPr lang="en-IN" dirty="0"/>
          </a:p>
        </p:txBody>
      </p:sp>
      <p:sp>
        <p:nvSpPr>
          <p:cNvPr id="4" name="Slide Number Placeholder 3"/>
          <p:cNvSpPr>
            <a:spLocks noGrp="1"/>
          </p:cNvSpPr>
          <p:nvPr>
            <p:ph type="sldNum" sz="quarter" idx="5"/>
          </p:nvPr>
        </p:nvSpPr>
        <p:spPr/>
        <p:txBody>
          <a:bodyPr/>
          <a:lstStyle/>
          <a:p>
            <a:fld id="{7A41285E-DFC3-41CA-9E60-3BAA9772AAA0}" type="slidenum">
              <a:rPr lang="en-IN" smtClean="0"/>
              <a:t>60</a:t>
            </a:fld>
            <a:endParaRPr lang="en-IN"/>
          </a:p>
        </p:txBody>
      </p:sp>
    </p:spTree>
    <p:extLst>
      <p:ext uri="{BB962C8B-B14F-4D97-AF65-F5344CB8AC3E}">
        <p14:creationId xmlns:p14="http://schemas.microsoft.com/office/powerpoint/2010/main" val="161051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52AF-8860-B462-C378-8D474E614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22574A5-BB62-5B1B-3287-05AB65F22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7" name="Footer Placeholder 6">
            <a:extLst>
              <a:ext uri="{FF2B5EF4-FFF2-40B4-BE49-F238E27FC236}">
                <a16:creationId xmlns:a16="http://schemas.microsoft.com/office/drawing/2014/main" id="{1A0D510C-DEBC-9F4C-720A-9B7BE84F3E4E}"/>
              </a:ext>
            </a:extLst>
          </p:cNvPr>
          <p:cNvSpPr>
            <a:spLocks noGrp="1"/>
          </p:cNvSpPr>
          <p:nvPr>
            <p:ph type="ftr" sz="quarter" idx="10"/>
          </p:nvPr>
        </p:nvSpPr>
        <p:spPr/>
        <p:txBody>
          <a:bodyPr/>
          <a:lstStyle/>
          <a:p>
            <a:r>
              <a:rPr lang="en-IN" dirty="0"/>
              <a:t>02 BN NDRF KOLKATA</a:t>
            </a:r>
          </a:p>
        </p:txBody>
      </p:sp>
      <p:sp>
        <p:nvSpPr>
          <p:cNvPr id="8" name="Slide Number Placeholder 7">
            <a:extLst>
              <a:ext uri="{FF2B5EF4-FFF2-40B4-BE49-F238E27FC236}">
                <a16:creationId xmlns:a16="http://schemas.microsoft.com/office/drawing/2014/main" id="{8D81FED1-44FD-727E-77AC-EA462DB04AAE}"/>
              </a:ext>
            </a:extLst>
          </p:cNvPr>
          <p:cNvSpPr>
            <a:spLocks noGrp="1"/>
          </p:cNvSpPr>
          <p:nvPr>
            <p:ph type="sldNum" sz="quarter" idx="11"/>
          </p:nvPr>
        </p:nvSpPr>
        <p:spPr/>
        <p:txBody>
          <a:bodyPr/>
          <a:lstStyle/>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PPT  -</a:t>
            </a:r>
            <a:fld id="{90C7EC7B-5188-47E7-93DF-331EE49E69D8}" type="slidenum">
              <a:rPr lang="en-IN" smtClean="0"/>
              <a:pPr/>
              <a:t>‹#›</a:t>
            </a:fld>
            <a:endParaRPr lang="en-IN" dirty="0"/>
          </a:p>
        </p:txBody>
      </p:sp>
    </p:spTree>
    <p:extLst>
      <p:ext uri="{BB962C8B-B14F-4D97-AF65-F5344CB8AC3E}">
        <p14:creationId xmlns:p14="http://schemas.microsoft.com/office/powerpoint/2010/main" val="147651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F24D-7682-DA9B-5F32-14DEDB440FA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507E4FA-6E19-33C6-B66E-CA4EB466F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E68F7F5A-C196-AADB-D45D-ACB32D14172A}"/>
              </a:ext>
            </a:extLst>
          </p:cNvPr>
          <p:cNvSpPr>
            <a:spLocks noGrp="1"/>
          </p:cNvSpPr>
          <p:nvPr>
            <p:ph type="ftr" sz="quarter" idx="11"/>
          </p:nvPr>
        </p:nvSpPr>
        <p:spPr/>
        <p:txBody>
          <a:bodyPr/>
          <a:lstStyle/>
          <a:p>
            <a:r>
              <a:rPr lang="en-IN"/>
              <a:t>02 BN NDRF KOLKATA</a:t>
            </a:r>
          </a:p>
        </p:txBody>
      </p:sp>
      <p:sp>
        <p:nvSpPr>
          <p:cNvPr id="6" name="Slide Number Placeholder 5">
            <a:extLst>
              <a:ext uri="{FF2B5EF4-FFF2-40B4-BE49-F238E27FC236}">
                <a16:creationId xmlns:a16="http://schemas.microsoft.com/office/drawing/2014/main" id="{27F16073-9230-FCCE-5685-922F93144D01}"/>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409384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34758-9A7F-A332-7A04-86CA8D3354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D9B303-9F16-099B-3693-F629DB023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5C44012B-8FB4-7B5B-8509-547394148EAC}"/>
              </a:ext>
            </a:extLst>
          </p:cNvPr>
          <p:cNvSpPr>
            <a:spLocks noGrp="1"/>
          </p:cNvSpPr>
          <p:nvPr>
            <p:ph type="ftr" sz="quarter" idx="11"/>
          </p:nvPr>
        </p:nvSpPr>
        <p:spPr/>
        <p:txBody>
          <a:bodyPr/>
          <a:lstStyle/>
          <a:p>
            <a:r>
              <a:rPr lang="en-IN"/>
              <a:t>02 BN NDRF KOLKATA</a:t>
            </a:r>
          </a:p>
        </p:txBody>
      </p:sp>
      <p:sp>
        <p:nvSpPr>
          <p:cNvPr id="6" name="Slide Number Placeholder 5">
            <a:extLst>
              <a:ext uri="{FF2B5EF4-FFF2-40B4-BE49-F238E27FC236}">
                <a16:creationId xmlns:a16="http://schemas.microsoft.com/office/drawing/2014/main" id="{8ED57605-33B7-23D9-0C5C-7FA5E582A440}"/>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220956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3B54-75E3-D8E6-AE65-DC548235F66D}"/>
              </a:ext>
            </a:extLst>
          </p:cNvPr>
          <p:cNvSpPr>
            <a:spLocks noGrp="1"/>
          </p:cNvSpPr>
          <p:nvPr>
            <p:ph type="title"/>
          </p:nvPr>
        </p:nvSpPr>
        <p:spPr>
          <a:xfrm>
            <a:off x="1173706" y="18255"/>
            <a:ext cx="9717207" cy="1325563"/>
          </a:xfrm>
        </p:spPr>
        <p:txBody>
          <a:bodyPr/>
          <a:lstStyle>
            <a:lvl1pPr algn="ctr">
              <a:defRPr b="1">
                <a:solidFill>
                  <a:srgbClr val="002060"/>
                </a:solidFill>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38DD978E-6142-C46E-E8E1-6D791E62C1BD}"/>
              </a:ext>
            </a:extLst>
          </p:cNvPr>
          <p:cNvSpPr>
            <a:spLocks noGrp="1"/>
          </p:cNvSpPr>
          <p:nvPr>
            <p:ph idx="1"/>
          </p:nvPr>
        </p:nvSpPr>
        <p:spPr>
          <a:xfrm>
            <a:off x="592539" y="1674415"/>
            <a:ext cx="10885227" cy="4344248"/>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Slide Number Placeholder 5">
            <a:extLst>
              <a:ext uri="{FF2B5EF4-FFF2-40B4-BE49-F238E27FC236}">
                <a16:creationId xmlns:a16="http://schemas.microsoft.com/office/drawing/2014/main" id="{7F4A4EBF-B3F3-E91B-3141-36908672B9B2}"/>
              </a:ext>
            </a:extLst>
          </p:cNvPr>
          <p:cNvSpPr>
            <a:spLocks noGrp="1"/>
          </p:cNvSpPr>
          <p:nvPr>
            <p:ph type="sldNum" sz="quarter" idx="12"/>
          </p:nvPr>
        </p:nvSpPr>
        <p:spPr/>
        <p:txBody>
          <a:bodyPr/>
          <a:lstStyle>
            <a:lvl1pPr>
              <a:defRPr>
                <a:solidFill>
                  <a:schemeClr val="tx2">
                    <a:lumMod val="25000"/>
                  </a:schemeClr>
                </a:solidFill>
              </a:defRPr>
            </a:lvl1pPr>
          </a:lstStyle>
          <a:p>
            <a:fld id="{90C7EC7B-5188-47E7-93DF-331EE49E69D8}" type="slidenum">
              <a:rPr lang="en-IN" smtClean="0"/>
              <a:pPr/>
              <a:t>‹#›</a:t>
            </a:fld>
            <a:endParaRPr lang="en-IN"/>
          </a:p>
        </p:txBody>
      </p:sp>
      <p:sp>
        <p:nvSpPr>
          <p:cNvPr id="8" name="TextBox 7">
            <a:extLst>
              <a:ext uri="{FF2B5EF4-FFF2-40B4-BE49-F238E27FC236}">
                <a16:creationId xmlns:a16="http://schemas.microsoft.com/office/drawing/2014/main" id="{53688CF8-B8C1-43AC-8934-E69673AF58C5}"/>
              </a:ext>
            </a:extLst>
          </p:cNvPr>
          <p:cNvSpPr txBox="1"/>
          <p:nvPr userDrawn="1"/>
        </p:nvSpPr>
        <p:spPr>
          <a:xfrm>
            <a:off x="10614829" y="6400412"/>
            <a:ext cx="862937" cy="276999"/>
          </a:xfrm>
          <a:prstGeom prst="rect">
            <a:avLst/>
          </a:prstGeom>
          <a:noFill/>
        </p:spPr>
        <p:txBody>
          <a:bodyPr wrap="square">
            <a:spAutoFit/>
          </a:bodyPr>
          <a:lstStyle/>
          <a:p>
            <a:r>
              <a:rPr lang="en-US" sz="1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PPT  </a:t>
            </a:r>
            <a:endParaRPr lang="en-US" sz="1200" dirty="0">
              <a:solidFill>
                <a:schemeClr val="bg1"/>
              </a:solidFill>
            </a:endParaRPr>
          </a:p>
        </p:txBody>
      </p:sp>
    </p:spTree>
    <p:extLst>
      <p:ext uri="{BB962C8B-B14F-4D97-AF65-F5344CB8AC3E}">
        <p14:creationId xmlns:p14="http://schemas.microsoft.com/office/powerpoint/2010/main" val="282431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FE52-2459-08A9-D63B-127740472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48A63AF-9BDF-498F-129E-725EB4D2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FA79D-E123-EF8B-7E06-7030E90EF254}"/>
              </a:ext>
            </a:extLst>
          </p:cNvPr>
          <p:cNvSpPr>
            <a:spLocks noGrp="1"/>
          </p:cNvSpPr>
          <p:nvPr>
            <p:ph type="dt" sz="half" idx="10"/>
          </p:nvPr>
        </p:nvSpPr>
        <p:spPr>
          <a:xfrm>
            <a:off x="838200" y="6356350"/>
            <a:ext cx="2743200" cy="365125"/>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DE581FC7-F95D-FA61-E834-F953255087E4}"/>
              </a:ext>
            </a:extLst>
          </p:cNvPr>
          <p:cNvSpPr>
            <a:spLocks noGrp="1"/>
          </p:cNvSpPr>
          <p:nvPr>
            <p:ph type="ftr" sz="quarter" idx="11"/>
          </p:nvPr>
        </p:nvSpPr>
        <p:spPr/>
        <p:txBody>
          <a:bodyPr/>
          <a:lstStyle/>
          <a:p>
            <a:r>
              <a:rPr lang="en-IN"/>
              <a:t>02 BN NDRF KOLKATA</a:t>
            </a:r>
          </a:p>
        </p:txBody>
      </p:sp>
      <p:sp>
        <p:nvSpPr>
          <p:cNvPr id="6" name="Slide Number Placeholder 5">
            <a:extLst>
              <a:ext uri="{FF2B5EF4-FFF2-40B4-BE49-F238E27FC236}">
                <a16:creationId xmlns:a16="http://schemas.microsoft.com/office/drawing/2014/main" id="{C5CDB58D-8F7A-C07F-4D8A-C527B89FFA67}"/>
              </a:ext>
            </a:extLst>
          </p:cNvPr>
          <p:cNvSpPr>
            <a:spLocks noGrp="1"/>
          </p:cNvSpPr>
          <p:nvPr>
            <p:ph type="sldNum" sz="quarter" idx="12"/>
          </p:nvPr>
        </p:nvSpPr>
        <p:spPr/>
        <p:txBody>
          <a:bodyPr/>
          <a:lstStyle/>
          <a:p>
            <a:fld id="{90C7EC7B-5188-47E7-93DF-331EE49E69D8}" type="slidenum">
              <a:rPr lang="en-IN" smtClean="0"/>
              <a:t>‹#›</a:t>
            </a:fld>
            <a:endParaRPr lang="en-IN"/>
          </a:p>
        </p:txBody>
      </p:sp>
      <p:sp>
        <p:nvSpPr>
          <p:cNvPr id="8" name="TextBox 7">
            <a:extLst>
              <a:ext uri="{FF2B5EF4-FFF2-40B4-BE49-F238E27FC236}">
                <a16:creationId xmlns:a16="http://schemas.microsoft.com/office/drawing/2014/main" id="{DFB596BA-04DE-15B0-7FA5-4E2CCEB6ECC4}"/>
              </a:ext>
            </a:extLst>
          </p:cNvPr>
          <p:cNvSpPr txBox="1"/>
          <p:nvPr userDrawn="1"/>
        </p:nvSpPr>
        <p:spPr>
          <a:xfrm>
            <a:off x="10652760" y="6400412"/>
            <a:ext cx="529590" cy="276999"/>
          </a:xfrm>
          <a:prstGeom prst="rect">
            <a:avLst/>
          </a:prstGeom>
          <a:noFill/>
        </p:spPr>
        <p:txBody>
          <a:bodyPr wrap="square">
            <a:spAutoFit/>
          </a:bodyPr>
          <a:lstStyle/>
          <a:p>
            <a:r>
              <a:rPr lang="en-US" sz="1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PPT</a:t>
            </a:r>
            <a:endParaRPr lang="en-US" dirty="0">
              <a:solidFill>
                <a:schemeClr val="bg1"/>
              </a:solidFill>
            </a:endParaRPr>
          </a:p>
        </p:txBody>
      </p:sp>
    </p:spTree>
    <p:extLst>
      <p:ext uri="{BB962C8B-B14F-4D97-AF65-F5344CB8AC3E}">
        <p14:creationId xmlns:p14="http://schemas.microsoft.com/office/powerpoint/2010/main" val="24082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4C31-8913-358E-BE31-233314603F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21253A5-4BF8-3061-5A65-E2E7A7975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98CEC48-A8E9-3F97-01CC-771E7634C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Box 7">
            <a:extLst>
              <a:ext uri="{FF2B5EF4-FFF2-40B4-BE49-F238E27FC236}">
                <a16:creationId xmlns:a16="http://schemas.microsoft.com/office/drawing/2014/main" id="{32AD1E12-474E-FFBC-347A-0D19FC8B8B45}"/>
              </a:ext>
            </a:extLst>
          </p:cNvPr>
          <p:cNvSpPr txBox="1"/>
          <p:nvPr userDrawn="1"/>
        </p:nvSpPr>
        <p:spPr>
          <a:xfrm>
            <a:off x="10652760" y="6400412"/>
            <a:ext cx="529590" cy="276999"/>
          </a:xfrm>
          <a:prstGeom prst="rect">
            <a:avLst/>
          </a:prstGeom>
          <a:noFill/>
        </p:spPr>
        <p:txBody>
          <a:bodyPr wrap="square">
            <a:spAutoFit/>
          </a:bodyPr>
          <a:lstStyle/>
          <a:p>
            <a:r>
              <a:rPr lang="en-US" sz="1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PPT</a:t>
            </a:r>
            <a:endParaRPr lang="en-US" dirty="0">
              <a:solidFill>
                <a:schemeClr val="bg1"/>
              </a:solidFill>
            </a:endParaRPr>
          </a:p>
        </p:txBody>
      </p:sp>
    </p:spTree>
    <p:extLst>
      <p:ext uri="{BB962C8B-B14F-4D97-AF65-F5344CB8AC3E}">
        <p14:creationId xmlns:p14="http://schemas.microsoft.com/office/powerpoint/2010/main" val="343717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F727-D934-D856-0C5F-A263A3C261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2E242C9-88D3-F42F-1378-5D2A8AD8E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E735A0-F8FD-3685-9724-2ED3485F7CE8}"/>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a:extLst>
              <a:ext uri="{FF2B5EF4-FFF2-40B4-BE49-F238E27FC236}">
                <a16:creationId xmlns:a16="http://schemas.microsoft.com/office/drawing/2014/main" id="{05E431F0-CE3A-BF78-0A97-82DAA25BA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59E7E3-849A-3A0D-0CBB-EF8BF7F55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Footer Placeholder 7">
            <a:extLst>
              <a:ext uri="{FF2B5EF4-FFF2-40B4-BE49-F238E27FC236}">
                <a16:creationId xmlns:a16="http://schemas.microsoft.com/office/drawing/2014/main" id="{466444DD-D172-31EE-2960-31E297082708}"/>
              </a:ext>
            </a:extLst>
          </p:cNvPr>
          <p:cNvSpPr>
            <a:spLocks noGrp="1"/>
          </p:cNvSpPr>
          <p:nvPr>
            <p:ph type="ftr" sz="quarter" idx="11"/>
          </p:nvPr>
        </p:nvSpPr>
        <p:spPr/>
        <p:txBody>
          <a:bodyPr/>
          <a:lstStyle/>
          <a:p>
            <a:r>
              <a:rPr lang="en-IN"/>
              <a:t>02 BN NDRF KOLKATA</a:t>
            </a:r>
          </a:p>
        </p:txBody>
      </p:sp>
      <p:sp>
        <p:nvSpPr>
          <p:cNvPr id="9" name="Slide Number Placeholder 8">
            <a:extLst>
              <a:ext uri="{FF2B5EF4-FFF2-40B4-BE49-F238E27FC236}">
                <a16:creationId xmlns:a16="http://schemas.microsoft.com/office/drawing/2014/main" id="{B0C26B8C-9F62-C3CC-DBA5-2344CF0D71A2}"/>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296741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B303-FAC4-EFEF-D941-00DEC41D3F4A}"/>
              </a:ext>
            </a:extLst>
          </p:cNvPr>
          <p:cNvSpPr>
            <a:spLocks noGrp="1"/>
          </p:cNvSpPr>
          <p:nvPr>
            <p:ph type="title"/>
          </p:nvPr>
        </p:nvSpPr>
        <p:spPr/>
        <p:txBody>
          <a:bodyPr/>
          <a:lstStyle/>
          <a:p>
            <a:r>
              <a:rPr lang="en-US"/>
              <a:t>Click to edit Master title style</a:t>
            </a:r>
            <a:endParaRPr lang="en-IN"/>
          </a:p>
        </p:txBody>
      </p:sp>
      <p:sp>
        <p:nvSpPr>
          <p:cNvPr id="4" name="Footer Placeholder 3">
            <a:extLst>
              <a:ext uri="{FF2B5EF4-FFF2-40B4-BE49-F238E27FC236}">
                <a16:creationId xmlns:a16="http://schemas.microsoft.com/office/drawing/2014/main" id="{2B3E94DC-AC6D-3862-E30A-F4653A8889D8}"/>
              </a:ext>
            </a:extLst>
          </p:cNvPr>
          <p:cNvSpPr>
            <a:spLocks noGrp="1"/>
          </p:cNvSpPr>
          <p:nvPr>
            <p:ph type="ftr" sz="quarter" idx="11"/>
          </p:nvPr>
        </p:nvSpPr>
        <p:spPr/>
        <p:txBody>
          <a:bodyPr/>
          <a:lstStyle/>
          <a:p>
            <a:r>
              <a:rPr lang="en-IN"/>
              <a:t>02 BN NDRF KOLKATA</a:t>
            </a:r>
          </a:p>
        </p:txBody>
      </p:sp>
      <p:sp>
        <p:nvSpPr>
          <p:cNvPr id="5" name="Slide Number Placeholder 4">
            <a:extLst>
              <a:ext uri="{FF2B5EF4-FFF2-40B4-BE49-F238E27FC236}">
                <a16:creationId xmlns:a16="http://schemas.microsoft.com/office/drawing/2014/main" id="{04C58D64-B6C9-3B35-403E-3B1EE8026982}"/>
              </a:ext>
            </a:extLst>
          </p:cNvPr>
          <p:cNvSpPr>
            <a:spLocks noGrp="1"/>
          </p:cNvSpPr>
          <p:nvPr>
            <p:ph type="sldNum" sz="quarter" idx="12"/>
          </p:nvPr>
        </p:nvSpPr>
        <p:spPr/>
        <p:txBody>
          <a:bodyPr/>
          <a:lstStyle/>
          <a:p>
            <a:r>
              <a:rPr lang="en-IN" dirty="0">
                <a:latin typeface="Open Sans Semibold" panose="020B0706030804020204" pitchFamily="34" charset="0"/>
                <a:ea typeface="Open Sans Semibold" panose="020B0706030804020204" pitchFamily="34" charset="0"/>
                <a:cs typeface="Open Sans Semibold" panose="020B0706030804020204" pitchFamily="34" charset="0"/>
              </a:rPr>
              <a:t>PPT </a:t>
            </a:r>
            <a:fld id="{90C7EC7B-5188-47E7-93DF-331EE49E69D8}" type="slidenum">
              <a:rPr lang="en-IN" smtClean="0"/>
              <a:pPr/>
              <a:t>‹#›</a:t>
            </a:fld>
            <a:endParaRPr lang="en-IN" dirty="0"/>
          </a:p>
        </p:txBody>
      </p:sp>
    </p:spTree>
    <p:extLst>
      <p:ext uri="{BB962C8B-B14F-4D97-AF65-F5344CB8AC3E}">
        <p14:creationId xmlns:p14="http://schemas.microsoft.com/office/powerpoint/2010/main" val="417287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96D71-1C1E-6D32-4B1C-5FED386D0F84}"/>
              </a:ext>
            </a:extLst>
          </p:cNvPr>
          <p:cNvSpPr>
            <a:spLocks noGrp="1"/>
          </p:cNvSpPr>
          <p:nvPr>
            <p:ph type="dt" sz="half" idx="10"/>
          </p:nvPr>
        </p:nvSpPr>
        <p:spPr>
          <a:xfrm>
            <a:off x="838200" y="6356350"/>
            <a:ext cx="2743200" cy="365125"/>
          </a:xfrm>
          <a:prstGeom prst="rect">
            <a:avLst/>
          </a:prstGeom>
        </p:spPr>
        <p:txBody>
          <a:bodyPr/>
          <a:lstStyle/>
          <a:p>
            <a:endParaRPr lang="en-IN"/>
          </a:p>
        </p:txBody>
      </p:sp>
      <p:sp>
        <p:nvSpPr>
          <p:cNvPr id="3" name="Footer Placeholder 2">
            <a:extLst>
              <a:ext uri="{FF2B5EF4-FFF2-40B4-BE49-F238E27FC236}">
                <a16:creationId xmlns:a16="http://schemas.microsoft.com/office/drawing/2014/main" id="{9DB68E36-7092-D01F-0557-10FF63B0B1BE}"/>
              </a:ext>
            </a:extLst>
          </p:cNvPr>
          <p:cNvSpPr>
            <a:spLocks noGrp="1"/>
          </p:cNvSpPr>
          <p:nvPr>
            <p:ph type="ftr" sz="quarter" idx="11"/>
          </p:nvPr>
        </p:nvSpPr>
        <p:spPr/>
        <p:txBody>
          <a:bodyPr/>
          <a:lstStyle/>
          <a:p>
            <a:r>
              <a:rPr lang="en-IN"/>
              <a:t>02 BN NDRF KOLKATA</a:t>
            </a:r>
          </a:p>
        </p:txBody>
      </p:sp>
      <p:sp>
        <p:nvSpPr>
          <p:cNvPr id="4" name="Slide Number Placeholder 3">
            <a:extLst>
              <a:ext uri="{FF2B5EF4-FFF2-40B4-BE49-F238E27FC236}">
                <a16:creationId xmlns:a16="http://schemas.microsoft.com/office/drawing/2014/main" id="{145C88FA-D819-00C8-E6D8-B1D875B08751}"/>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111453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7097-2025-29B2-A974-B9B7443AA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82E2165-D7E8-E0F5-65FF-36275FFCF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B636CA-E84C-EF8E-435D-938DE1F31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8827B02-8241-274F-B927-BBCD73E9BEEE}"/>
              </a:ext>
            </a:extLst>
          </p:cNvPr>
          <p:cNvSpPr>
            <a:spLocks noGrp="1"/>
          </p:cNvSpPr>
          <p:nvPr>
            <p:ph type="ftr" sz="quarter" idx="11"/>
          </p:nvPr>
        </p:nvSpPr>
        <p:spPr/>
        <p:txBody>
          <a:bodyPr/>
          <a:lstStyle/>
          <a:p>
            <a:r>
              <a:rPr lang="en-IN"/>
              <a:t>02 BN NDRF KOLKATA</a:t>
            </a:r>
          </a:p>
        </p:txBody>
      </p:sp>
      <p:sp>
        <p:nvSpPr>
          <p:cNvPr id="7" name="Slide Number Placeholder 6">
            <a:extLst>
              <a:ext uri="{FF2B5EF4-FFF2-40B4-BE49-F238E27FC236}">
                <a16:creationId xmlns:a16="http://schemas.microsoft.com/office/drawing/2014/main" id="{51595D7A-8A24-E3BA-7078-14727F209182}"/>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308936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8A8A-4B7D-8B87-F820-6475A6B0E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156F7F-9490-7FD2-F3BF-10B91B061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B05F5D6-2ED4-2C5A-A672-8E78FA54C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37B85D3-224F-326A-FC44-57F3DE335C24}"/>
              </a:ext>
            </a:extLst>
          </p:cNvPr>
          <p:cNvSpPr>
            <a:spLocks noGrp="1"/>
          </p:cNvSpPr>
          <p:nvPr>
            <p:ph type="ftr" sz="quarter" idx="11"/>
          </p:nvPr>
        </p:nvSpPr>
        <p:spPr/>
        <p:txBody>
          <a:bodyPr/>
          <a:lstStyle/>
          <a:p>
            <a:r>
              <a:rPr lang="en-IN"/>
              <a:t>02 BN NDRF KOLKATA</a:t>
            </a:r>
          </a:p>
        </p:txBody>
      </p:sp>
      <p:sp>
        <p:nvSpPr>
          <p:cNvPr id="7" name="Slide Number Placeholder 6">
            <a:extLst>
              <a:ext uri="{FF2B5EF4-FFF2-40B4-BE49-F238E27FC236}">
                <a16:creationId xmlns:a16="http://schemas.microsoft.com/office/drawing/2014/main" id="{DE1F2372-6EFD-C6F0-C14E-D63D5BC12C81}"/>
              </a:ext>
            </a:extLst>
          </p:cNvPr>
          <p:cNvSpPr>
            <a:spLocks noGrp="1"/>
          </p:cNvSpPr>
          <p:nvPr>
            <p:ph type="sldNum" sz="quarter" idx="12"/>
          </p:nvPr>
        </p:nvSpPr>
        <p:spPr/>
        <p:txBody>
          <a:bodyPr/>
          <a:lstStyle/>
          <a:p>
            <a:fld id="{90C7EC7B-5188-47E7-93DF-331EE49E69D8}" type="slidenum">
              <a:rPr lang="en-IN" smtClean="0"/>
              <a:t>‹#›</a:t>
            </a:fld>
            <a:endParaRPr lang="en-IN"/>
          </a:p>
        </p:txBody>
      </p:sp>
    </p:spTree>
    <p:extLst>
      <p:ext uri="{BB962C8B-B14F-4D97-AF65-F5344CB8AC3E}">
        <p14:creationId xmlns:p14="http://schemas.microsoft.com/office/powerpoint/2010/main" val="29989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C876983F-1778-98A6-262C-F71891FCA1A1}"/>
              </a:ext>
            </a:extLst>
          </p:cNvPr>
          <p:cNvSpPr/>
          <p:nvPr userDrawn="1"/>
        </p:nvSpPr>
        <p:spPr>
          <a:xfrm>
            <a:off x="0" y="5950424"/>
            <a:ext cx="838200" cy="907576"/>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11">
            <a:extLst>
              <a:ext uri="{FF2B5EF4-FFF2-40B4-BE49-F238E27FC236}">
                <a16:creationId xmlns:a16="http://schemas.microsoft.com/office/drawing/2014/main" id="{78F4522C-8EF4-5D11-A31C-09A4963D151D}"/>
              </a:ext>
            </a:extLst>
          </p:cNvPr>
          <p:cNvSpPr/>
          <p:nvPr userDrawn="1"/>
        </p:nvSpPr>
        <p:spPr>
          <a:xfrm>
            <a:off x="0" y="5950424"/>
            <a:ext cx="696036" cy="9075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ight Triangle 12">
            <a:extLst>
              <a:ext uri="{FF2B5EF4-FFF2-40B4-BE49-F238E27FC236}">
                <a16:creationId xmlns:a16="http://schemas.microsoft.com/office/drawing/2014/main" id="{E6DFAB1A-6B6E-8B2C-EEF2-E58786E57C8B}"/>
              </a:ext>
            </a:extLst>
          </p:cNvPr>
          <p:cNvSpPr/>
          <p:nvPr userDrawn="1"/>
        </p:nvSpPr>
        <p:spPr>
          <a:xfrm rot="10800000">
            <a:off x="11338548" y="1248007"/>
            <a:ext cx="838200" cy="907576"/>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Triangle 13">
            <a:extLst>
              <a:ext uri="{FF2B5EF4-FFF2-40B4-BE49-F238E27FC236}">
                <a16:creationId xmlns:a16="http://schemas.microsoft.com/office/drawing/2014/main" id="{BE1DA7CE-FA38-3433-2964-1D394AD9404C}"/>
              </a:ext>
            </a:extLst>
          </p:cNvPr>
          <p:cNvSpPr/>
          <p:nvPr userDrawn="1"/>
        </p:nvSpPr>
        <p:spPr>
          <a:xfrm rot="10800000">
            <a:off x="11480712" y="1248007"/>
            <a:ext cx="696036" cy="90757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Diagonal Corners Snipped 9">
            <a:extLst>
              <a:ext uri="{FF2B5EF4-FFF2-40B4-BE49-F238E27FC236}">
                <a16:creationId xmlns:a16="http://schemas.microsoft.com/office/drawing/2014/main" id="{8933ABB4-D617-A91B-B4FD-3249EBD28A91}"/>
              </a:ext>
            </a:extLst>
          </p:cNvPr>
          <p:cNvSpPr/>
          <p:nvPr userDrawn="1"/>
        </p:nvSpPr>
        <p:spPr>
          <a:xfrm>
            <a:off x="0" y="1255594"/>
            <a:ext cx="12192000" cy="5602406"/>
          </a:xfrm>
          <a:prstGeom prst="snip2Diag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C8671E2-14FB-9D8C-4114-2603BE68797B}"/>
              </a:ext>
            </a:extLst>
          </p:cNvPr>
          <p:cNvSpPr/>
          <p:nvPr userDrawn="1"/>
        </p:nvSpPr>
        <p:spPr>
          <a:xfrm>
            <a:off x="0" y="0"/>
            <a:ext cx="12192000" cy="125559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8626BA86-16B2-7382-218B-964594F0B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080C062F-F8DD-8380-D5FA-15F8A7504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F9458A61-CEFD-13B3-273A-3691C80DE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02 BN NDRF KOLKATA</a:t>
            </a:r>
          </a:p>
        </p:txBody>
      </p:sp>
      <p:sp>
        <p:nvSpPr>
          <p:cNvPr id="6" name="Slide Number Placeholder 5">
            <a:extLst>
              <a:ext uri="{FF2B5EF4-FFF2-40B4-BE49-F238E27FC236}">
                <a16:creationId xmlns:a16="http://schemas.microsoft.com/office/drawing/2014/main" id="{B1CE8C5C-5E27-ABEA-78AF-20F31F193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PPT -</a:t>
            </a:r>
            <a:fld id="{90C7EC7B-5188-47E7-93DF-331EE49E69D8}" type="slidenum">
              <a:rPr lang="en-IN" smtClean="0"/>
              <a:pPr/>
              <a:t>‹#›</a:t>
            </a:fld>
            <a:endParaRPr lang="en-IN" dirty="0"/>
          </a:p>
        </p:txBody>
      </p:sp>
      <p:pic>
        <p:nvPicPr>
          <p:cNvPr id="16" name="Picture 15"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362" y="162146"/>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EER | MFR | INDIA">
            <a:extLst>
              <a:ext uri="{FF2B5EF4-FFF2-40B4-BE49-F238E27FC236}">
                <a16:creationId xmlns:a16="http://schemas.microsoft.com/office/drawing/2014/main" id="{9C9BE976-F747-71FC-3984-973D76FAF498}"/>
              </a:ext>
            </a:extLst>
          </p:cNvPr>
          <p:cNvSpPr txBox="1"/>
          <p:nvPr userDrawn="1"/>
        </p:nvSpPr>
        <p:spPr>
          <a:xfrm>
            <a:off x="0" y="6414135"/>
            <a:ext cx="389763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t>NDRF | CBRN</a:t>
            </a:r>
            <a:r>
              <a:rPr sz="1200" b="1" dirty="0"/>
              <a:t>| </a:t>
            </a:r>
            <a:r>
              <a:rPr sz="12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INDIA</a:t>
            </a:r>
          </a:p>
        </p:txBody>
      </p:sp>
      <p:pic>
        <p:nvPicPr>
          <p:cNvPr id="4" name="Picture 3" descr="A logo with a symbol and text&#10;&#10;AI-generated content may be incorrect.">
            <a:extLst>
              <a:ext uri="{FF2B5EF4-FFF2-40B4-BE49-F238E27FC236}">
                <a16:creationId xmlns:a16="http://schemas.microsoft.com/office/drawing/2014/main" id="{F4F018CF-546E-DC28-BBF5-F7B3B800482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12190" y="169472"/>
            <a:ext cx="914400" cy="977046"/>
          </a:xfrm>
          <a:prstGeom prst="rect">
            <a:avLst/>
          </a:prstGeom>
        </p:spPr>
      </p:pic>
    </p:spTree>
    <p:extLst>
      <p:ext uri="{BB962C8B-B14F-4D97-AF65-F5344CB8AC3E}">
        <p14:creationId xmlns:p14="http://schemas.microsoft.com/office/powerpoint/2010/main" val="15461597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6D6E9-B7D1-0EF7-1271-EA71D774601A}"/>
              </a:ext>
            </a:extLst>
          </p:cNvPr>
          <p:cNvPicPr>
            <a:picLocks noChangeAspect="1"/>
          </p:cNvPicPr>
          <p:nvPr/>
        </p:nvPicPr>
        <p:blipFill>
          <a:blip r:embed="rId2">
            <a:alphaModFix amt="35000"/>
          </a:blip>
          <a:stretch>
            <a:fillRect/>
          </a:stretch>
        </p:blipFill>
        <p:spPr>
          <a:xfrm>
            <a:off x="5963478" y="1769267"/>
            <a:ext cx="5959468" cy="4332849"/>
          </a:xfrm>
          <a:prstGeom prst="rect">
            <a:avLst/>
          </a:prstGeom>
          <a:noFill/>
        </p:spPr>
      </p:pic>
      <p:sp>
        <p:nvSpPr>
          <p:cNvPr id="4" name="LESSON 2…">
            <a:extLst>
              <a:ext uri="{FF2B5EF4-FFF2-40B4-BE49-F238E27FC236}">
                <a16:creationId xmlns:a16="http://schemas.microsoft.com/office/drawing/2014/main" id="{BA4670BE-CDA0-E981-E861-14AB5108EF01}"/>
              </a:ext>
            </a:extLst>
          </p:cNvPr>
          <p:cNvSpPr txBox="1"/>
          <p:nvPr/>
        </p:nvSpPr>
        <p:spPr>
          <a:xfrm>
            <a:off x="516835" y="2385414"/>
            <a:ext cx="4810539" cy="2152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मानक संचालन प्रक्रिया</a:t>
            </a:r>
            <a:b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सीबीआरएन आपातकालीन प्रतिक्रिया</a:t>
            </a:r>
            <a:b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एनडीआरएफ के बचावकर्मियों के लिए</a:t>
            </a:r>
            <a:endParaRPr lang="en-IN" sz="4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4">
            <a:extLst>
              <a:ext uri="{FF2B5EF4-FFF2-40B4-BE49-F238E27FC236}">
                <a16:creationId xmlns:a16="http://schemas.microsoft.com/office/drawing/2014/main" id="{2901545E-EB3E-4998-A110-F2C2863C2FF8}"/>
              </a:ext>
            </a:extLst>
          </p:cNvPr>
          <p:cNvSpPr txBox="1"/>
          <p:nvPr/>
        </p:nvSpPr>
        <p:spPr>
          <a:xfrm>
            <a:off x="5133526" y="6225332"/>
            <a:ext cx="67894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bg1"/>
                </a:solidFill>
              </a:rPr>
              <a:t>VETTED BY – </a:t>
            </a:r>
            <a:r>
              <a:rPr lang="hi-IN" sz="2400" b="1" dirty="0">
                <a:solidFill>
                  <a:schemeClr val="bg1"/>
                </a:solidFill>
              </a:rPr>
              <a:t>निरीक्षक/जीडी  सागर मल कुलहरी</a:t>
            </a:r>
          </a:p>
        </p:txBody>
      </p:sp>
    </p:spTree>
    <p:extLst>
      <p:ext uri="{BB962C8B-B14F-4D97-AF65-F5344CB8AC3E}">
        <p14:creationId xmlns:p14="http://schemas.microsoft.com/office/powerpoint/2010/main" val="295652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9658-BFA9-14F6-63B0-7E3EBC943B89}"/>
              </a:ext>
            </a:extLst>
          </p:cNvPr>
          <p:cNvSpPr>
            <a:spLocks noGrp="1"/>
          </p:cNvSpPr>
          <p:nvPr>
            <p:ph type="title"/>
          </p:nvPr>
        </p:nvSpPr>
        <p:spPr>
          <a:xfrm>
            <a:off x="153289" y="2204865"/>
            <a:ext cx="3915127"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sym typeface="+mn-ea"/>
              </a:rPr>
              <a:t>रासायनिक परिवहन दुर्घटनाओं पर राष्ट्रीय दिशानिर्देश</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046F18F3-6B6E-4D8C-3E66-21DEBA1B109B}"/>
              </a:ext>
            </a:extLst>
          </p:cNvPr>
          <p:cNvSpPr>
            <a:spLocks noGrp="1"/>
          </p:cNvSpPr>
          <p:nvPr>
            <p:ph idx="1"/>
          </p:nvPr>
        </p:nvSpPr>
        <p:spPr>
          <a:xfrm>
            <a:off x="3564835" y="1343818"/>
            <a:ext cx="8176591" cy="4674845"/>
          </a:xfrm>
        </p:spPr>
        <p:txBody>
          <a:bodyPr>
            <a:noAutofit/>
          </a:bodyPr>
          <a:lstStyle/>
          <a:p>
            <a:pPr algn="just"/>
            <a:r>
              <a:rPr lang="hi-IN" sz="2400" dirty="0">
                <a:latin typeface="Open Sans" panose="020B0606030504020204" pitchFamily="34" charset="0"/>
                <a:ea typeface="Open Sans" panose="020B0606030504020204" pitchFamily="34" charset="0"/>
                <a:cs typeface="Open Sans" panose="020B0606030504020204" pitchFamily="34" charset="0"/>
                <a:sym typeface="+mn-ea"/>
              </a:rPr>
              <a:t>रासायनिक परिवहन दुर्घटनाओं की प्रतिक्रिया पर विभिन्न राष्ट्रीय दिशानिर्देशों के महत्वपूर्ण बिंदु –</a:t>
            </a:r>
            <a:r>
              <a:rPr lang="hi-IN" sz="2400" b="0" dirty="0">
                <a:latin typeface="Open Sans" panose="020B0606030504020204" pitchFamily="34" charset="0"/>
                <a:ea typeface="Open Sans" panose="020B0606030504020204" pitchFamily="34" charset="0"/>
                <a:cs typeface="Open Sans" panose="020B0606030504020204" pitchFamily="34" charset="0"/>
                <a:sym typeface="+mn-ea"/>
              </a:rPr>
              <a:t>हजमत परिवहन दुर्घटना के कारण हुए रासायनिक रिसाव/संदूषण में प्रतिक्रिया और निकासी में सहायता के लिए एनडीआरएफ को बुलाया जा सकता है
एनडीआरएफ की टीम इस एसओपी में उल्लिखित घटना के बारे में सभी जानकारी एकत्र करेगी।
एनडीआरएफ प्रभावित पीड़ितों की घेराबंदी, जोन मार्किंग, निकासी, प्राथमिक चिकित्सा और परिशोधन में स्थानीय अधिकारियों की सहायता करेगा।
एनडीआरएफ की टीम संबंधित विशेषज्ञ एजेंसियों से संदूषण के स्तर और अन्य खतरों की पहचान करने में सहायता लेगी।
एनडीआरएफ की टीम घटनास्थल पर भीड़ को नियंत्रित नहीं करेगी। यह स्थानीय पुलिस की जिम्मेदारी है कि वह घेराबंदी को लागू करे और एनडीआरएफ को अपने अभियान को अंजाम देने में सहायता करे</a:t>
            </a:r>
            <a:endParaRPr lang="en-IN"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0DD839F-5A91-234B-D900-9B48C6BB24C7}"/>
              </a:ext>
            </a:extLst>
          </p:cNvPr>
          <p:cNvSpPr>
            <a:spLocks noGrp="1"/>
          </p:cNvSpPr>
          <p:nvPr>
            <p:ph type="sldNum" sz="quarter" idx="12"/>
          </p:nvPr>
        </p:nvSpPr>
        <p:spPr/>
        <p:txBody>
          <a:bodyPr/>
          <a:lstStyle/>
          <a:p>
            <a:fld id="{90C7EC7B-5188-47E7-93DF-331EE49E69D8}" type="slidenum">
              <a:rPr lang="en-IN" smtClean="0"/>
              <a:pPr/>
              <a:t>10</a:t>
            </a:fld>
            <a:endParaRPr lang="en-IN"/>
          </a:p>
        </p:txBody>
      </p:sp>
    </p:spTree>
    <p:extLst>
      <p:ext uri="{BB962C8B-B14F-4D97-AF65-F5344CB8AC3E}">
        <p14:creationId xmlns:p14="http://schemas.microsoft.com/office/powerpoint/2010/main" val="57802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696A-42AB-06E9-0005-7EFB12AF0897}"/>
              </a:ext>
            </a:extLst>
          </p:cNvPr>
          <p:cNvSpPr>
            <a:spLocks noGrp="1"/>
          </p:cNvSpPr>
          <p:nvPr>
            <p:ph type="title"/>
          </p:nvPr>
        </p:nvSpPr>
        <p:spPr>
          <a:xfrm>
            <a:off x="0" y="2178360"/>
            <a:ext cx="3816626" cy="1325563"/>
          </a:xfrm>
        </p:spPr>
        <p:txBody>
          <a:bodyPr>
            <a:normAutofit fontScale="90000"/>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हमले पर राष्ट्रीय दिशानिर्देश (सीडब्ल्यूएएस)</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3481CC6-3B79-1729-10D8-BD4F43FC5EBE}"/>
              </a:ext>
            </a:extLst>
          </p:cNvPr>
          <p:cNvSpPr>
            <a:spLocks noGrp="1"/>
          </p:cNvSpPr>
          <p:nvPr>
            <p:ph idx="1"/>
          </p:nvPr>
        </p:nvSpPr>
        <p:spPr>
          <a:xfrm>
            <a:off x="3273288" y="1449128"/>
            <a:ext cx="8615296" cy="4344248"/>
          </a:xfrm>
        </p:spPr>
        <p:txBody>
          <a:bodyPr>
            <a:noAutofit/>
          </a:bodyPr>
          <a:lstStyle/>
          <a:p>
            <a:r>
              <a:rPr lang="hi-IN" sz="2400" dirty="0">
                <a:latin typeface="Open Sans" panose="020B0606030504020204" pitchFamily="34" charset="0"/>
                <a:ea typeface="Open Sans" panose="020B0606030504020204" pitchFamily="34" charset="0"/>
                <a:cs typeface="Open Sans" panose="020B0606030504020204" pitchFamily="34" charset="0"/>
              </a:rPr>
              <a:t>रासायनिक हमले (</a:t>
            </a:r>
            <a:r>
              <a:rPr lang="en-US" sz="2400" dirty="0">
                <a:latin typeface="Open Sans" panose="020B0606030504020204" pitchFamily="34" charset="0"/>
                <a:ea typeface="Open Sans" panose="020B0606030504020204" pitchFamily="34" charset="0"/>
                <a:cs typeface="Open Sans" panose="020B0606030504020204" pitchFamily="34" charset="0"/>
              </a:rPr>
              <a:t>CWAs) </a:t>
            </a:r>
            <a:r>
              <a:rPr lang="hi-IN" sz="2400" dirty="0">
                <a:latin typeface="Open Sans" panose="020B0606030504020204" pitchFamily="34" charset="0"/>
                <a:ea typeface="Open Sans" panose="020B0606030504020204" pitchFamily="34" charset="0"/>
                <a:cs typeface="Open Sans" panose="020B0606030504020204" pitchFamily="34" charset="0"/>
              </a:rPr>
              <a:t>प्रतिक्रिया पर विभिन्न राष्ट्रीय दिशानिर्देशों के महत्वपूर्ण बिंदु –</a:t>
            </a:r>
            <a:r>
              <a:rPr lang="hi-IN" sz="2400" b="0" dirty="0">
                <a:latin typeface="Open Sans" panose="020B0606030504020204" pitchFamily="34" charset="0"/>
                <a:ea typeface="Open Sans" panose="020B0606030504020204" pitchFamily="34" charset="0"/>
                <a:cs typeface="Open Sans" panose="020B0606030504020204" pitchFamily="34" charset="0"/>
              </a:rPr>
              <a:t>सीडब्ल्यूए की आपात स्थिति में बचाव और निकासी में सहायता के लिए एनडीआरएफ को बुलाया जा सकता है।
इंसीडेंट कमांडर द्वारा किए गए निर्णयों को बचाव कार्यों के दौरान किसी भी बिंदु पर उत्तरदाताओं की सुरक्षा से समझौता नहीं करना चाहिए।
एनडीआरएफ प्रभावित पीड़ितों की घेराबंदी, जोन मार्किंग, निकासी, प्राथमिक चिकित्सा और परिशोधन में स्थानीय अधिकारियों की सहायता करेगा।
एनडीआरएफ ट्राइएज में भी सहायता करेगा और जरूरत पड़ने पर पीड़ितों को पीएचटी/प्राथमिक चिकित्सा प्रदान करेगा।
एनडीआरएफ की टीम बचाव अभियान समाप्त होने के बाद पीड़ित को कीटाणुरहित करने और दूषित क्षेत्र को चिह्नित करने में भी सहायता करेगी।</a:t>
            </a:r>
            <a:endParaRPr lang="en-IN"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EF698DB-0A30-0924-0ED7-0B2FC30AC43D}"/>
              </a:ext>
            </a:extLst>
          </p:cNvPr>
          <p:cNvSpPr>
            <a:spLocks noGrp="1"/>
          </p:cNvSpPr>
          <p:nvPr>
            <p:ph type="sldNum" sz="quarter" idx="12"/>
          </p:nvPr>
        </p:nvSpPr>
        <p:spPr/>
        <p:txBody>
          <a:bodyPr/>
          <a:lstStyle/>
          <a:p>
            <a:fld id="{90C7EC7B-5188-47E7-93DF-331EE49E69D8}" type="slidenum">
              <a:rPr lang="en-IN" smtClean="0"/>
              <a:pPr/>
              <a:t>11</a:t>
            </a:fld>
            <a:endParaRPr lang="en-IN"/>
          </a:p>
        </p:txBody>
      </p:sp>
    </p:spTree>
    <p:extLst>
      <p:ext uri="{BB962C8B-B14F-4D97-AF65-F5344CB8AC3E}">
        <p14:creationId xmlns:p14="http://schemas.microsoft.com/office/powerpoint/2010/main" val="306807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23D9-3D6C-592A-9271-FE58B50DA14A}"/>
              </a:ext>
            </a:extLst>
          </p:cNvPr>
          <p:cNvSpPr>
            <a:spLocks noGrp="1"/>
          </p:cNvSpPr>
          <p:nvPr>
            <p:ph type="title"/>
          </p:nvPr>
        </p:nvSpPr>
        <p:spPr>
          <a:xfrm>
            <a:off x="112542" y="3183757"/>
            <a:ext cx="4078458" cy="1325563"/>
          </a:xfrm>
        </p:spPr>
        <p:txBody>
          <a:bodyPr>
            <a:normAutofit/>
          </a:bodyPr>
          <a:lstStyle/>
          <a:p>
            <a:r>
              <a:rPr lang="hi-IN"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 स्थिति पर राष्ट्रीय दिशानिर्देश</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0BFC1D88-35FF-15D6-1646-06E50710D985}"/>
              </a:ext>
            </a:extLst>
          </p:cNvPr>
          <p:cNvSpPr>
            <a:spLocks noGrp="1"/>
          </p:cNvSpPr>
          <p:nvPr>
            <p:ph idx="1"/>
          </p:nvPr>
        </p:nvSpPr>
        <p:spPr>
          <a:xfrm>
            <a:off x="3953023" y="1364566"/>
            <a:ext cx="8126436" cy="4654097"/>
          </a:xfrm>
        </p:spPr>
        <p:txBody>
          <a:bodyPr>
            <a:noAutofit/>
          </a:bodyPr>
          <a:lstStyle/>
          <a:p>
            <a:pPr algn="just"/>
            <a:r>
              <a:rPr lang="hi-IN" sz="2400" dirty="0">
                <a:latin typeface="Open Sans" panose="020B0606030504020204" pitchFamily="34" charset="0"/>
                <a:ea typeface="Open Sans" panose="020B0606030504020204" pitchFamily="34" charset="0"/>
                <a:cs typeface="Open Sans" panose="020B0606030504020204" pitchFamily="34" charset="0"/>
              </a:rPr>
              <a:t>जैविक आपात स्थिति पर विभिन्न राष्ट्रीय दिशानिर्देशों के महत्वपूर्ण बिंदु –</a:t>
            </a:r>
            <a:r>
              <a:rPr lang="hi-IN" sz="2400" b="0" dirty="0">
                <a:latin typeface="Open Sans" panose="020B0606030504020204" pitchFamily="34" charset="0"/>
                <a:ea typeface="Open Sans" panose="020B0606030504020204" pitchFamily="34" charset="0"/>
                <a:cs typeface="Open Sans" panose="020B0606030504020204" pitchFamily="34" charset="0"/>
              </a:rPr>
              <a:t>
विशेष प्रकार की जैविक आपातकाल से प्रसार और संक्रमण के मामलों में प्रतिक्रिया के लिए नोडल एजेंसी/विभाग नामित किया जाएगा।
नोडल एजेंसी के अनुरोध पर, एनडीआरएफ पीपीई के आइसोलेशन, क्वारंटीन और वितरण में सहायता करेगा। जैविक आपात स्थिति में पीड़ितों को राहत सामग्री वितरित करने के लिए एनडीआरएफ को कहा जा सकता है।
अचानक प्रकोप के मामले में, एनडीआरएफ केवल क्वारंटाइन, आइसोलेशन और परिशोधन तक सीमित ऑपरेशन करेगा।
एमएफआर और पैरामेडिक्स का समय-समय पर प्रशिक्षण और पुनश्चर्या प्रशिक्षण सुनिश्चित किया जाएगा।</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7645AF8-8272-C824-6BB8-96CE531C2945}"/>
              </a:ext>
            </a:extLst>
          </p:cNvPr>
          <p:cNvSpPr>
            <a:spLocks noGrp="1"/>
          </p:cNvSpPr>
          <p:nvPr>
            <p:ph type="sldNum" sz="quarter" idx="12"/>
          </p:nvPr>
        </p:nvSpPr>
        <p:spPr/>
        <p:txBody>
          <a:bodyPr/>
          <a:lstStyle/>
          <a:p>
            <a:fld id="{90C7EC7B-5188-47E7-93DF-331EE49E69D8}" type="slidenum">
              <a:rPr lang="en-IN" smtClean="0"/>
              <a:pPr/>
              <a:t>12</a:t>
            </a:fld>
            <a:endParaRPr lang="en-IN"/>
          </a:p>
        </p:txBody>
      </p:sp>
    </p:spTree>
    <p:extLst>
      <p:ext uri="{BB962C8B-B14F-4D97-AF65-F5344CB8AC3E}">
        <p14:creationId xmlns:p14="http://schemas.microsoft.com/office/powerpoint/2010/main" val="231753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2B2-578F-0D28-E4AF-1F0A153F2AC6}"/>
              </a:ext>
            </a:extLst>
          </p:cNvPr>
          <p:cNvSpPr>
            <a:spLocks noGrp="1"/>
          </p:cNvSpPr>
          <p:nvPr>
            <p:ph type="title"/>
          </p:nvPr>
        </p:nvSpPr>
        <p:spPr>
          <a:xfrm>
            <a:off x="185481" y="2695194"/>
            <a:ext cx="4015458"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और रेडियोलॉजिकल आपात स्थिति पर राष्ट्रीय दिशानिर्देश</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007EB788-E58F-C8D7-47EE-462E8620AF2A}"/>
              </a:ext>
            </a:extLst>
          </p:cNvPr>
          <p:cNvSpPr>
            <a:spLocks noGrp="1"/>
          </p:cNvSpPr>
          <p:nvPr>
            <p:ph idx="1"/>
          </p:nvPr>
        </p:nvSpPr>
        <p:spPr>
          <a:xfrm>
            <a:off x="3869635" y="1674415"/>
            <a:ext cx="7608131" cy="4344248"/>
          </a:xfrm>
        </p:spPr>
        <p:txBody>
          <a:bodyPr>
            <a:normAutofit/>
          </a:bodyPr>
          <a:lstStyle/>
          <a:p>
            <a:r>
              <a:rPr lang="hi-IN" sz="2400" dirty="0">
                <a:latin typeface="Open Sans" panose="020B0606030504020204" pitchFamily="34" charset="0"/>
                <a:ea typeface="Open Sans" panose="020B0606030504020204" pitchFamily="34" charset="0"/>
                <a:cs typeface="Open Sans" panose="020B0606030504020204" pitchFamily="34" charset="0"/>
              </a:rPr>
              <a:t>परमाणु और रेडियोलॉजिकल आपात स्थितियों पर विभिन्न राष्ट्रीय दिशानिर्देशों के महत्वपूर्ण बिंदु -
</a:t>
            </a:r>
            <a:r>
              <a:rPr lang="hi-IN" sz="2400" b="0" dirty="0">
                <a:latin typeface="Open Sans" panose="020B0606030504020204" pitchFamily="34" charset="0"/>
                <a:ea typeface="Open Sans" panose="020B0606030504020204" pitchFamily="34" charset="0"/>
                <a:cs typeface="Open Sans" panose="020B0606030504020204" pitchFamily="34" charset="0"/>
              </a:rPr>
              <a:t>परमाणु ऊर्जा विभाग को सार्वजनिक क्षेत्र में रेडियोलॉजिकल घटनाओं से निपटने के लिए तकनीकी सलाह और सहायता प्रदान करने के लिए नोडल एजेंसी के रूप में नामित किया गया है।
स्थानीय पुलिस/सुरक्षा एजेंसियों, एनडीआरएफ, एसडीआरएफ आदि को रेडियोलॉजिकल-न्यूक्लियर आपातकाल परिदृश्य में कार्रवाई करने के लिए प्रथम उत्तरदाताओं के रूप में चिन्हित किया गया है।</a:t>
            </a:r>
            <a:endParaRPr lang="en-IN"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F80C17A2-3B60-C89D-C2BC-0CA1D03C3EC3}"/>
              </a:ext>
            </a:extLst>
          </p:cNvPr>
          <p:cNvSpPr>
            <a:spLocks noGrp="1"/>
          </p:cNvSpPr>
          <p:nvPr>
            <p:ph type="sldNum" sz="quarter" idx="12"/>
          </p:nvPr>
        </p:nvSpPr>
        <p:spPr/>
        <p:txBody>
          <a:bodyPr/>
          <a:lstStyle/>
          <a:p>
            <a:fld id="{90C7EC7B-5188-47E7-93DF-331EE49E69D8}" type="slidenum">
              <a:rPr lang="en-IN" smtClean="0"/>
              <a:pPr/>
              <a:t>13</a:t>
            </a:fld>
            <a:endParaRPr lang="en-IN"/>
          </a:p>
        </p:txBody>
      </p:sp>
    </p:spTree>
    <p:extLst>
      <p:ext uri="{BB962C8B-B14F-4D97-AF65-F5344CB8AC3E}">
        <p14:creationId xmlns:p14="http://schemas.microsoft.com/office/powerpoint/2010/main" val="56491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0302EB-3693-859B-4D8A-5F6341DDBC84}"/>
              </a:ext>
            </a:extLst>
          </p:cNvPr>
          <p:cNvSpPr>
            <a:spLocks noGrp="1"/>
          </p:cNvSpPr>
          <p:nvPr>
            <p:ph type="sldNum" sz="quarter" idx="12"/>
          </p:nvPr>
        </p:nvSpPr>
        <p:spPr/>
        <p:txBody>
          <a:bodyPr/>
          <a:lstStyle/>
          <a:p>
            <a:fld id="{90C7EC7B-5188-47E7-93DF-331EE49E69D8}" type="slidenum">
              <a:rPr lang="en-IN" smtClean="0"/>
              <a:pPr/>
              <a:t>14</a:t>
            </a:fld>
            <a:endParaRPr lang="en-IN"/>
          </a:p>
        </p:txBody>
      </p:sp>
      <p:pic>
        <p:nvPicPr>
          <p:cNvPr id="7" name="Picture 6">
            <a:extLst>
              <a:ext uri="{FF2B5EF4-FFF2-40B4-BE49-F238E27FC236}">
                <a16:creationId xmlns:a16="http://schemas.microsoft.com/office/drawing/2014/main" id="{E466507B-D4D7-7063-F428-27587B6E8B63}"/>
              </a:ext>
            </a:extLst>
          </p:cNvPr>
          <p:cNvPicPr>
            <a:picLocks noChangeAspect="1"/>
          </p:cNvPicPr>
          <p:nvPr/>
        </p:nvPicPr>
        <p:blipFill>
          <a:blip r:embed="rId2"/>
          <a:stretch>
            <a:fillRect/>
          </a:stretch>
        </p:blipFill>
        <p:spPr>
          <a:xfrm>
            <a:off x="4721750" y="1333248"/>
            <a:ext cx="6159052" cy="5023102"/>
          </a:xfrm>
          <a:prstGeom prst="rect">
            <a:avLst/>
          </a:prstGeom>
        </p:spPr>
      </p:pic>
    </p:spTree>
    <p:extLst>
      <p:ext uri="{BB962C8B-B14F-4D97-AF65-F5344CB8AC3E}">
        <p14:creationId xmlns:p14="http://schemas.microsoft.com/office/powerpoint/2010/main" val="248059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9252-7153-0B72-1A7B-44C9165433AC}"/>
              </a:ext>
            </a:extLst>
          </p:cNvPr>
          <p:cNvSpPr>
            <a:spLocks noGrp="1"/>
          </p:cNvSpPr>
          <p:nvPr>
            <p:ph type="title"/>
          </p:nvPr>
        </p:nvSpPr>
        <p:spPr>
          <a:xfrm>
            <a:off x="0" y="2266122"/>
            <a:ext cx="3790172"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सीबीआरएन आपातकाल की शुरुआत पर सूचना प्रवाह</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597C781-308F-05E6-459A-FC5BCE775F87}"/>
              </a:ext>
            </a:extLst>
          </p:cNvPr>
          <p:cNvSpPr>
            <a:spLocks noGrp="1"/>
          </p:cNvSpPr>
          <p:nvPr>
            <p:ph idx="1"/>
          </p:nvPr>
        </p:nvSpPr>
        <p:spPr>
          <a:xfrm>
            <a:off x="4055165" y="1231276"/>
            <a:ext cx="7298635" cy="922304"/>
          </a:xfrm>
        </p:spPr>
        <p:txBody>
          <a:bodyPr>
            <a:normAutofit/>
          </a:bodyPr>
          <a:lstStyle/>
          <a:p>
            <a:r>
              <a:rPr lang="hi-IN" sz="1800" b="0">
                <a:latin typeface="Open Sans" panose="020B0606030504020204" pitchFamily="34" charset="0"/>
                <a:ea typeface="Open Sans" panose="020B0606030504020204" pitchFamily="34" charset="0"/>
                <a:cs typeface="Open Sans" panose="020B0606030504020204" pitchFamily="34" charset="0"/>
              </a:rPr>
              <a:t>किसी भी सीबीआरएन आपातकालीन की शुरुआत के दौरान, एनडीआरएफ मुख्यालय निम्नलिखित मुद्दों पर विभिन्न हितधारकों के साथ संवाद और समन्वय करेगा: -</a:t>
            </a:r>
            <a:endParaRPr lang="en-IN" sz="1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5A8D82BC-8DCF-3F47-5995-5E7DF5237BCB}"/>
              </a:ext>
            </a:extLst>
          </p:cNvPr>
          <p:cNvSpPr>
            <a:spLocks noGrp="1"/>
          </p:cNvSpPr>
          <p:nvPr>
            <p:ph type="sldNum" sz="quarter" idx="12"/>
          </p:nvPr>
        </p:nvSpPr>
        <p:spPr/>
        <p:txBody>
          <a:bodyPr/>
          <a:lstStyle/>
          <a:p>
            <a:fld id="{90C7EC7B-5188-47E7-93DF-331EE49E69D8}" type="slidenum">
              <a:rPr lang="en-IN" smtClean="0"/>
              <a:pPr/>
              <a:t>15</a:t>
            </a:fld>
            <a:endParaRPr lang="en-IN"/>
          </a:p>
        </p:txBody>
      </p:sp>
      <p:graphicFrame>
        <p:nvGraphicFramePr>
          <p:cNvPr id="10" name="Table 9">
            <a:extLst>
              <a:ext uri="{FF2B5EF4-FFF2-40B4-BE49-F238E27FC236}">
                <a16:creationId xmlns:a16="http://schemas.microsoft.com/office/drawing/2014/main" id="{8CC3773B-8F80-1F3C-0550-CE7C5688429D}"/>
              </a:ext>
            </a:extLst>
          </p:cNvPr>
          <p:cNvGraphicFramePr/>
          <p:nvPr>
            <p:extLst>
              <p:ext uri="{D42A27DB-BD31-4B8C-83A1-F6EECF244321}">
                <p14:modId xmlns:p14="http://schemas.microsoft.com/office/powerpoint/2010/main" val="896235582"/>
              </p:ext>
            </p:extLst>
          </p:nvPr>
        </p:nvGraphicFramePr>
        <p:xfrm>
          <a:off x="4178104" y="2113400"/>
          <a:ext cx="7461535" cy="4535812"/>
        </p:xfrm>
        <a:graphic>
          <a:graphicData uri="http://schemas.openxmlformats.org/drawingml/2006/table">
            <a:tbl>
              <a:tblPr firstRow="1" bandRow="1">
                <a:tableStyleId>{5DA37D80-6434-44D0-A028-1B22A696006F}</a:tableStyleId>
              </a:tblPr>
              <a:tblGrid>
                <a:gridCol w="391510">
                  <a:extLst>
                    <a:ext uri="{9D8B030D-6E8A-4147-A177-3AD203B41FA5}">
                      <a16:colId xmlns:a16="http://schemas.microsoft.com/office/drawing/2014/main" val="20000"/>
                    </a:ext>
                  </a:extLst>
                </a:gridCol>
                <a:gridCol w="1529213">
                  <a:extLst>
                    <a:ext uri="{9D8B030D-6E8A-4147-A177-3AD203B41FA5}">
                      <a16:colId xmlns:a16="http://schemas.microsoft.com/office/drawing/2014/main" val="20001"/>
                    </a:ext>
                  </a:extLst>
                </a:gridCol>
                <a:gridCol w="5540812">
                  <a:extLst>
                    <a:ext uri="{9D8B030D-6E8A-4147-A177-3AD203B41FA5}">
                      <a16:colId xmlns:a16="http://schemas.microsoft.com/office/drawing/2014/main" val="20002"/>
                    </a:ext>
                  </a:extLst>
                </a:gridCol>
              </a:tblGrid>
              <a:tr h="266237">
                <a:tc>
                  <a:txBody>
                    <a:bodyPr/>
                    <a:lstStyle/>
                    <a:p>
                      <a:pPr marL="0" indent="0" algn="l" defTabSz="914400" rtl="0" eaLnBrk="1" latinLnBrk="0" hangingPunct="1">
                        <a:buNone/>
                      </a:pPr>
                      <a:r>
                        <a:rPr lang="en-US" sz="1600" b="0" kern="1200" dirty="0">
                          <a:solidFill>
                            <a:schemeClr val="bg1"/>
                          </a:solidFill>
                          <a:latin typeface="Open Sans" panose="020B0606030504020204"/>
                        </a:rPr>
                        <a:t>S.N</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न्यूनतम/विभाग</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व्यक्तियों</a:t>
                      </a:r>
                      <a:endParaRPr lang="en-US" sz="1600" b="0" kern="1200" dirty="0">
                        <a:solidFill>
                          <a:schemeClr val="bg1"/>
                        </a:solidFill>
                        <a:latin typeface="Open Sans" panose="020B0606030504020204"/>
                        <a:ea typeface="+mn-ea"/>
                        <a:cs typeface="+mn-cs"/>
                      </a:endParaRPr>
                    </a:p>
                  </a:txBody>
                  <a:tcPr marL="0" marR="0" marT="0" marB="0"/>
                </a:tc>
                <a:extLst>
                  <a:ext uri="{0D108BD9-81ED-4DB2-BD59-A6C34878D82A}">
                    <a16:rowId xmlns:a16="http://schemas.microsoft.com/office/drawing/2014/main" val="10000"/>
                  </a:ext>
                </a:extLst>
              </a:tr>
              <a:tr h="912726">
                <a:tc>
                  <a:txBody>
                    <a:bodyPr/>
                    <a:lstStyle/>
                    <a:p>
                      <a:pPr marL="0" indent="0" algn="l" defTabSz="914400" rtl="0" eaLnBrk="1" latinLnBrk="0" hangingPunct="1">
                        <a:buNone/>
                      </a:pPr>
                      <a:r>
                        <a:rPr lang="en-US" sz="1600" b="0" kern="1200">
                          <a:solidFill>
                            <a:schemeClr val="bg1"/>
                          </a:solidFill>
                          <a:latin typeface="Open Sans" panose="020B0606030504020204"/>
                        </a:rPr>
                        <a:t>1.</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एमएचए/एनईओसी</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सीबीआरएन आपात स्थिति के प्रकार के बारे में जानकारी साझा करें किसी भी अतिरिक्त संसाधन की आवश्यकता के लिए जुटाई गई टीमों की संख्या प्रोजेक्शन</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1"/>
                  </a:ext>
                </a:extLst>
              </a:tr>
              <a:tr h="621220">
                <a:tc>
                  <a:txBody>
                    <a:bodyPr/>
                    <a:lstStyle/>
                    <a:p>
                      <a:pPr marL="0" indent="0" algn="l" defTabSz="914400" rtl="0" eaLnBrk="1" latinLnBrk="0" hangingPunct="1">
                        <a:buNone/>
                      </a:pPr>
                      <a:r>
                        <a:rPr lang="en-US" sz="1600" b="0" kern="1200">
                          <a:solidFill>
                            <a:schemeClr val="bg1"/>
                          </a:solidFill>
                          <a:latin typeface="Open Sans" panose="020B0606030504020204"/>
                        </a:rPr>
                        <a:t>2.</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डीएई-सीएमजी, एईआरबी</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रेडियोलॉजिकल/न्यूक्लियर आपात स्थितियों के दौरान प्रतिक्रिया के लिए विशेषज्ञ की सलाह मांगी जाएगी</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2"/>
                  </a:ext>
                </a:extLst>
              </a:tr>
              <a:tr h="621220">
                <a:tc>
                  <a:txBody>
                    <a:bodyPr/>
                    <a:lstStyle/>
                    <a:p>
                      <a:pPr marL="0" indent="0" algn="l" defTabSz="914400" rtl="0" eaLnBrk="1" latinLnBrk="0" hangingPunct="1">
                        <a:buNone/>
                      </a:pPr>
                      <a:r>
                        <a:rPr lang="en-US" sz="1600" b="0" kern="1200">
                          <a:solidFill>
                            <a:schemeClr val="bg1"/>
                          </a:solidFill>
                          <a:latin typeface="Open Sans" panose="020B0606030504020204"/>
                        </a:rPr>
                        <a:t>3.</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डीआरडीओ/डीआरडीई</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सीडब्ल्यूए आपात स्थिति के दौरान प्रतिक्रिया के लिए विशेषज्ञ की सलाह मांगी जाएगी</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3"/>
                  </a:ext>
                </a:extLst>
              </a:tr>
              <a:tr h="621220">
                <a:tc>
                  <a:txBody>
                    <a:bodyPr/>
                    <a:lstStyle/>
                    <a:p>
                      <a:pPr marL="0" indent="0" algn="l" defTabSz="914400" rtl="0" eaLnBrk="1" latinLnBrk="0" hangingPunct="1">
                        <a:buNone/>
                      </a:pPr>
                      <a:r>
                        <a:rPr lang="en-US" sz="1600" b="0" kern="1200">
                          <a:solidFill>
                            <a:schemeClr val="bg1"/>
                          </a:solidFill>
                          <a:latin typeface="Open Sans" panose="020B0606030504020204"/>
                        </a:rPr>
                        <a:t>4.</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स्वास्थ्य एवं परिवार कल्याण मंत्रालय</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जैविक आपात स्थिति के दौरान प्रतिक्रिया के लिए विशेषज्ञ की सलाह मांगी जाएगी</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4"/>
                  </a:ext>
                </a:extLst>
              </a:tr>
              <a:tr h="887457">
                <a:tc>
                  <a:txBody>
                    <a:bodyPr/>
                    <a:lstStyle/>
                    <a:p>
                      <a:pPr marL="0" indent="0" algn="l" defTabSz="914400" rtl="0" eaLnBrk="1" latinLnBrk="0" hangingPunct="1">
                        <a:buNone/>
                      </a:pPr>
                      <a:r>
                        <a:rPr lang="en-US" sz="1600" b="0" kern="1200">
                          <a:solidFill>
                            <a:schemeClr val="bg1"/>
                          </a:solidFill>
                          <a:latin typeface="Open Sans" panose="020B0606030504020204"/>
                        </a:rPr>
                        <a:t>5.</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एनडीएमए</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आवश्यक दिशा-निर्देशों और हितधारकों के साथ समन्वय के लिए
समय पर और प्रभावी प्रतिक्रिया कार्रवाई सुनिश्चित करने के लिए</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5"/>
                  </a:ext>
                </a:extLst>
              </a:tr>
              <a:tr h="495432">
                <a:tc>
                  <a:txBody>
                    <a:bodyPr/>
                    <a:lstStyle/>
                    <a:p>
                      <a:pPr marL="0" indent="0" algn="l" defTabSz="914400" rtl="0" eaLnBrk="1" latinLnBrk="0" hangingPunct="1">
                        <a:buNone/>
                      </a:pPr>
                      <a:r>
                        <a:rPr lang="en-US" sz="1600" b="0" kern="1200">
                          <a:solidFill>
                            <a:schemeClr val="bg1"/>
                          </a:solidFill>
                          <a:latin typeface="Open Sans" panose="020B0606030504020204"/>
                        </a:rPr>
                        <a:t>6.</a:t>
                      </a:r>
                      <a:endParaRPr lang="en-US" sz="1600" b="0" kern="1200">
                        <a:solidFill>
                          <a:schemeClr val="bg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600" b="0" kern="1200" dirty="0">
                          <a:solidFill>
                            <a:schemeClr val="bg1"/>
                          </a:solidFill>
                          <a:latin typeface="Open Sans" panose="020B0606030504020204"/>
                        </a:rPr>
                        <a:t>अन्य एजेंसियां</a:t>
                      </a:r>
                      <a:endParaRPr lang="en-US" sz="1600" b="0" kern="1200" dirty="0">
                        <a:solidFill>
                          <a:schemeClr val="bg1"/>
                        </a:solidFill>
                        <a:latin typeface="Open Sans" panose="020B0606030504020204"/>
                        <a:ea typeface="+mn-ea"/>
                        <a:cs typeface="+mn-cs"/>
                      </a:endParaRPr>
                    </a:p>
                  </a:txBody>
                  <a:tcPr marL="0" marR="0" marT="0" marB="0"/>
                </a:tc>
                <a:tc>
                  <a:txBody>
                    <a:bodyPr/>
                    <a:lstStyle/>
                    <a:p>
                      <a:pPr marL="0" indent="0" algn="just" defTabSz="914400" rtl="0" eaLnBrk="1" latinLnBrk="0" hangingPunct="1">
                        <a:buFont typeface="+mj-lt"/>
                        <a:buNone/>
                      </a:pPr>
                      <a:r>
                        <a:rPr lang="hi-IN" sz="1600" b="0" kern="1200" dirty="0">
                          <a:solidFill>
                            <a:schemeClr val="bg1"/>
                          </a:solidFill>
                          <a:latin typeface="Open Sans" panose="020B0606030504020204"/>
                        </a:rPr>
                        <a:t>आवश्यकता के अनुसार</a:t>
                      </a:r>
                      <a:endParaRPr lang="en-US" sz="1600" b="0" kern="1200" dirty="0">
                        <a:solidFill>
                          <a:schemeClr val="bg1"/>
                        </a:solidFill>
                        <a:latin typeface="Open Sans" panose="020B0606030504020204"/>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41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7C781-308F-05E6-459A-FC5BCE775F87}"/>
              </a:ext>
            </a:extLst>
          </p:cNvPr>
          <p:cNvSpPr>
            <a:spLocks noGrp="1"/>
          </p:cNvSpPr>
          <p:nvPr>
            <p:ph idx="1"/>
          </p:nvPr>
        </p:nvSpPr>
        <p:spPr>
          <a:xfrm>
            <a:off x="4280452" y="1343818"/>
            <a:ext cx="7073348" cy="657260"/>
          </a:xfrm>
        </p:spPr>
        <p:txBody>
          <a:bodyPr>
            <a:normAutofit/>
          </a:bodyPr>
          <a:lstStyle/>
          <a:p>
            <a:r>
              <a:rPr lang="hi-IN" sz="1800" b="0">
                <a:latin typeface="Open Sans" panose="020B0606030504020204" pitchFamily="34" charset="0"/>
                <a:ea typeface="Open Sans" panose="020B0606030504020204" pitchFamily="34" charset="0"/>
                <a:cs typeface="Open Sans" panose="020B0606030504020204" pitchFamily="34" charset="0"/>
              </a:rPr>
              <a:t>प्रतिक्रिया देने वाली एनडीआरएफ इकाई निम्नलिखित मुद्दों पर विभिन्न हितधारकों के साथ संवाद और समन्वय करेगी -</a:t>
            </a:r>
            <a:endParaRPr lang="en-IN" sz="1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5A8D82BC-8DCF-3F47-5995-5E7DF5237BCB}"/>
              </a:ext>
            </a:extLst>
          </p:cNvPr>
          <p:cNvSpPr>
            <a:spLocks noGrp="1"/>
          </p:cNvSpPr>
          <p:nvPr>
            <p:ph type="sldNum" sz="quarter" idx="12"/>
          </p:nvPr>
        </p:nvSpPr>
        <p:spPr/>
        <p:txBody>
          <a:bodyPr/>
          <a:lstStyle/>
          <a:p>
            <a:fld id="{90C7EC7B-5188-47E7-93DF-331EE49E69D8}" type="slidenum">
              <a:rPr lang="en-IN" smtClean="0"/>
              <a:pPr/>
              <a:t>16</a:t>
            </a:fld>
            <a:endParaRPr lang="en-IN"/>
          </a:p>
        </p:txBody>
      </p:sp>
      <p:graphicFrame>
        <p:nvGraphicFramePr>
          <p:cNvPr id="7" name="Table 6">
            <a:extLst>
              <a:ext uri="{FF2B5EF4-FFF2-40B4-BE49-F238E27FC236}">
                <a16:creationId xmlns:a16="http://schemas.microsoft.com/office/drawing/2014/main" id="{59E850E3-DD97-B98B-1167-547CE7D5EB6C}"/>
              </a:ext>
            </a:extLst>
          </p:cNvPr>
          <p:cNvGraphicFramePr/>
          <p:nvPr>
            <p:extLst>
              <p:ext uri="{D42A27DB-BD31-4B8C-83A1-F6EECF244321}">
                <p14:modId xmlns:p14="http://schemas.microsoft.com/office/powerpoint/2010/main" val="2583552011"/>
              </p:ext>
            </p:extLst>
          </p:nvPr>
        </p:nvGraphicFramePr>
        <p:xfrm>
          <a:off x="4280452" y="2001078"/>
          <a:ext cx="7460973" cy="4627168"/>
        </p:xfrm>
        <a:graphic>
          <a:graphicData uri="http://schemas.openxmlformats.org/drawingml/2006/table">
            <a:tbl>
              <a:tblPr firstRow="1" bandRow="1">
                <a:tableStyleId>{5DA37D80-6434-44D0-A028-1B22A696006F}</a:tableStyleId>
              </a:tblPr>
              <a:tblGrid>
                <a:gridCol w="557276">
                  <a:extLst>
                    <a:ext uri="{9D8B030D-6E8A-4147-A177-3AD203B41FA5}">
                      <a16:colId xmlns:a16="http://schemas.microsoft.com/office/drawing/2014/main" val="20000"/>
                    </a:ext>
                  </a:extLst>
                </a:gridCol>
                <a:gridCol w="1932679">
                  <a:extLst>
                    <a:ext uri="{9D8B030D-6E8A-4147-A177-3AD203B41FA5}">
                      <a16:colId xmlns:a16="http://schemas.microsoft.com/office/drawing/2014/main" val="20001"/>
                    </a:ext>
                  </a:extLst>
                </a:gridCol>
                <a:gridCol w="4971018">
                  <a:extLst>
                    <a:ext uri="{9D8B030D-6E8A-4147-A177-3AD203B41FA5}">
                      <a16:colId xmlns:a16="http://schemas.microsoft.com/office/drawing/2014/main" val="20002"/>
                    </a:ext>
                  </a:extLst>
                </a:gridCol>
              </a:tblGrid>
              <a:tr h="268528">
                <a:tc>
                  <a:txBody>
                    <a:bodyPr/>
                    <a:lstStyle/>
                    <a:p>
                      <a:pPr indent="0">
                        <a:buNone/>
                      </a:pPr>
                      <a:r>
                        <a:rPr lang="en-US" sz="1600" dirty="0" err="1">
                          <a:solidFill>
                            <a:sysClr val="windowText" lastClr="000000"/>
                          </a:solidFill>
                        </a:rPr>
                        <a:t>S.No</a:t>
                      </a:r>
                      <a:endParaRPr lang="en-US" sz="1600" dirty="0">
                        <a:solidFill>
                          <a:sysClr val="windowText" lastClr="000000"/>
                        </a:solidFill>
                      </a:endParaRPr>
                    </a:p>
                  </a:txBody>
                  <a:tcPr marL="0" marR="0" marT="0" marB="0"/>
                </a:tc>
                <a:tc>
                  <a:txBody>
                    <a:bodyPr/>
                    <a:lstStyle/>
                    <a:p>
                      <a:pPr indent="0">
                        <a:buNone/>
                      </a:pPr>
                      <a:r>
                        <a:rPr lang="en-US" sz="1600" dirty="0">
                          <a:solidFill>
                            <a:sysClr val="windowText" lastClr="000000"/>
                          </a:solidFill>
                        </a:rPr>
                        <a:t>MIN/DEPT</a:t>
                      </a:r>
                    </a:p>
                  </a:txBody>
                  <a:tcPr marL="0" marR="0" marT="0" marB="0"/>
                </a:tc>
                <a:tc>
                  <a:txBody>
                    <a:bodyPr/>
                    <a:lstStyle/>
                    <a:p>
                      <a:pPr indent="0">
                        <a:buNone/>
                      </a:pPr>
                      <a:r>
                        <a:rPr lang="en-US" sz="1600">
                          <a:solidFill>
                            <a:sysClr val="windowText" lastClr="000000"/>
                          </a:solidFill>
                        </a:rPr>
                        <a:t>Particulars</a:t>
                      </a:r>
                    </a:p>
                  </a:txBody>
                  <a:tcPr marL="0" marR="0" marT="0" marB="0"/>
                </a:tc>
                <a:extLst>
                  <a:ext uri="{0D108BD9-81ED-4DB2-BD59-A6C34878D82A}">
                    <a16:rowId xmlns:a16="http://schemas.microsoft.com/office/drawing/2014/main" val="10000"/>
                  </a:ext>
                </a:extLst>
              </a:tr>
              <a:tr h="962227">
                <a:tc>
                  <a:txBody>
                    <a:bodyPr/>
                    <a:lstStyle/>
                    <a:p>
                      <a:pPr indent="0">
                        <a:buNone/>
                      </a:pPr>
                      <a:r>
                        <a:rPr lang="en-US" sz="1600" b="0">
                          <a:solidFill>
                            <a:sysClr val="windowText" lastClr="000000"/>
                          </a:solidFill>
                        </a:rPr>
                        <a:t>1.</a:t>
                      </a:r>
                      <a:endParaRPr lang="en-US" sz="1600" b="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rPr>
                        <a:t>एनडीआरएफ मुख्यालय (डीआईजी टीआरजी/ऑप्स)</a:t>
                      </a:r>
                      <a:endParaRPr lang="en-US" sz="1600" b="0" dirty="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42900" indent="-342900">
                        <a:buFont typeface="Arial" panose="020B0604020202020204" pitchFamily="34" charset="0"/>
                        <a:buChar char="•"/>
                      </a:pPr>
                      <a:r>
                        <a:rPr lang="hi-IN" sz="1600" dirty="0">
                          <a:solidFill>
                            <a:sysClr val="windowText" lastClr="000000"/>
                          </a:solidFill>
                        </a:rPr>
                        <a:t>स्थान और पीड़ित विवरण के साथ सीबीआरएन आपात स्थिति का पूरा विवरण प्रदान करें
घटना स्थल के लिए सीबीआरएन टीम को स्थानांतरित करें और मुख्यालय, एनडीआरएफ को सूचित करें।
स्थिति रिपोर्ट को समय पर अपडेट करें</a:t>
                      </a:r>
                      <a:endParaRPr lang="en-US" sz="1600" dirty="0">
                        <a:solidFill>
                          <a:sysClr val="windowText" lastClr="000000"/>
                        </a:solidFill>
                      </a:endParaRPr>
                    </a:p>
                  </a:txBody>
                  <a:tcPr/>
                </a:tc>
                <a:extLst>
                  <a:ext uri="{0D108BD9-81ED-4DB2-BD59-A6C34878D82A}">
                    <a16:rowId xmlns:a16="http://schemas.microsoft.com/office/drawing/2014/main" val="10001"/>
                  </a:ext>
                </a:extLst>
              </a:tr>
              <a:tr h="738453">
                <a:tc>
                  <a:txBody>
                    <a:bodyPr/>
                    <a:lstStyle/>
                    <a:p>
                      <a:pPr indent="0">
                        <a:buNone/>
                      </a:pPr>
                      <a:r>
                        <a:rPr lang="en-US" sz="1600" b="0">
                          <a:solidFill>
                            <a:sysClr val="windowText" lastClr="000000"/>
                          </a:solidFill>
                        </a:rPr>
                        <a:t>2.</a:t>
                      </a:r>
                      <a:endParaRPr lang="en-US" sz="1600" b="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rPr>
                        <a:t>एसडीएमए/एसईओसी</a:t>
                      </a:r>
                      <a:endParaRPr lang="en-US" sz="1600" b="0" dirty="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42900" indent="-342900">
                        <a:buFont typeface="Arial" panose="020B0604020202020204" pitchFamily="34" charset="0"/>
                        <a:buChar char="•"/>
                      </a:pPr>
                      <a:r>
                        <a:rPr lang="hi-IN" sz="1600" dirty="0">
                          <a:solidFill>
                            <a:sysClr val="windowText" lastClr="000000"/>
                          </a:solidFill>
                        </a:rPr>
                        <a:t>सीबीआरएन आपात स्थिति के स्थान और स्थिति रिपोर्ट के अद्यतन के बारे में जानकारी एकत्र करने के लिए
टीम लामबंदी के बारे में सूचित करें</a:t>
                      </a:r>
                      <a:endParaRPr lang="en-US" sz="1600" dirty="0">
                        <a:solidFill>
                          <a:sysClr val="windowText" lastClr="000000"/>
                        </a:solidFill>
                      </a:endParaRPr>
                    </a:p>
                  </a:txBody>
                  <a:tcPr/>
                </a:tc>
                <a:extLst>
                  <a:ext uri="{0D108BD9-81ED-4DB2-BD59-A6C34878D82A}">
                    <a16:rowId xmlns:a16="http://schemas.microsoft.com/office/drawing/2014/main" val="10002"/>
                  </a:ext>
                </a:extLst>
              </a:tr>
              <a:tr h="514679">
                <a:tc>
                  <a:txBody>
                    <a:bodyPr/>
                    <a:lstStyle/>
                    <a:p>
                      <a:pPr indent="0">
                        <a:buNone/>
                      </a:pPr>
                      <a:r>
                        <a:rPr lang="en-US" sz="1600" b="0">
                          <a:solidFill>
                            <a:sysClr val="windowText" lastClr="000000"/>
                          </a:solidFill>
                        </a:rPr>
                        <a:t>3.</a:t>
                      </a:r>
                      <a:endParaRPr lang="en-US" sz="1600" b="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rPr>
                        <a:t>डीएई-ईआरसी</a:t>
                      </a:r>
                      <a:endParaRPr lang="en-US" sz="1600" b="0" dirty="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457200" indent="-457200">
                        <a:buFont typeface="Arial" panose="020B0604020202020204" pitchFamily="34" charset="0"/>
                        <a:buChar char="•"/>
                      </a:pPr>
                      <a:r>
                        <a:rPr lang="hi-IN" sz="1600" dirty="0">
                          <a:solidFill>
                            <a:sysClr val="windowText" lastClr="000000"/>
                          </a:solidFill>
                        </a:rPr>
                        <a:t>रेडियोलॉजिकल/न्यूक्लियर आपात स्थितियों के लिए विशेषज्ञ तकनीकी सलाह मांगी जाएगी</a:t>
                      </a:r>
                      <a:endParaRPr lang="en-US" sz="1600" dirty="0">
                        <a:solidFill>
                          <a:sysClr val="windowText" lastClr="000000"/>
                        </a:solidFill>
                      </a:endParaRPr>
                    </a:p>
                  </a:txBody>
                  <a:tcPr/>
                </a:tc>
                <a:extLst>
                  <a:ext uri="{0D108BD9-81ED-4DB2-BD59-A6C34878D82A}">
                    <a16:rowId xmlns:a16="http://schemas.microsoft.com/office/drawing/2014/main" val="10003"/>
                  </a:ext>
                </a:extLst>
              </a:tr>
              <a:tr h="402793">
                <a:tc>
                  <a:txBody>
                    <a:bodyPr/>
                    <a:lstStyle/>
                    <a:p>
                      <a:pPr indent="0">
                        <a:buNone/>
                      </a:pPr>
                      <a:r>
                        <a:rPr lang="en-US" sz="1600" b="0">
                          <a:solidFill>
                            <a:sysClr val="windowText" lastClr="000000"/>
                          </a:solidFill>
                        </a:rPr>
                        <a:t>4.</a:t>
                      </a:r>
                      <a:endParaRPr lang="en-US" sz="1600" b="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rPr>
                        <a:t>संबंधित एओआर में डीआरडीओ की स्थापना</a:t>
                      </a:r>
                      <a:endParaRPr lang="en-US" sz="1600" b="0" dirty="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457200" indent="-457200">
                        <a:buFont typeface="Arial" panose="020B0604020202020204" pitchFamily="34" charset="0"/>
                        <a:buChar char="•"/>
                      </a:pPr>
                      <a:r>
                        <a:rPr lang="hi-IN" sz="1600" dirty="0">
                          <a:solidFill>
                            <a:sysClr val="windowText" lastClr="000000"/>
                          </a:solidFill>
                        </a:rPr>
                        <a:t>सीडब्ल्यूए आपात स्थिति के लिए विशेषज्ञ तकनीकी सलाह मांगी जाएगी</a:t>
                      </a:r>
                      <a:endParaRPr lang="en-US" sz="1600" dirty="0">
                        <a:solidFill>
                          <a:sysClr val="windowText" lastClr="000000"/>
                        </a:solidFill>
                      </a:endParaRPr>
                    </a:p>
                  </a:txBody>
                  <a:tcPr/>
                </a:tc>
                <a:extLst>
                  <a:ext uri="{0D108BD9-81ED-4DB2-BD59-A6C34878D82A}">
                    <a16:rowId xmlns:a16="http://schemas.microsoft.com/office/drawing/2014/main" val="10004"/>
                  </a:ext>
                </a:extLst>
              </a:tr>
              <a:tr h="447547">
                <a:tc>
                  <a:txBody>
                    <a:bodyPr/>
                    <a:lstStyle/>
                    <a:p>
                      <a:pPr indent="0">
                        <a:buNone/>
                      </a:pPr>
                      <a:r>
                        <a:rPr lang="en-US" sz="1600" b="0">
                          <a:solidFill>
                            <a:sysClr val="windowText" lastClr="000000"/>
                          </a:solidFill>
                        </a:rPr>
                        <a:t>5.</a:t>
                      </a:r>
                      <a:endParaRPr lang="en-US" sz="1600" b="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rPr>
                        <a:t>संबंधित राज्य के निदेशक चिकित्सा</a:t>
                      </a:r>
                      <a:endParaRPr lang="en-US" sz="1600" b="0" dirty="0">
                        <a:solidFill>
                          <a:sysClr val="windowText" lastClr="000000"/>
                        </a:solidFill>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457200" indent="-457200">
                        <a:buFont typeface="Arial" panose="020B0604020202020204" pitchFamily="34" charset="0"/>
                        <a:buChar char="•"/>
                      </a:pPr>
                      <a:r>
                        <a:rPr lang="hi-IN" sz="1600" dirty="0">
                          <a:solidFill>
                            <a:sysClr val="windowText" lastClr="000000"/>
                          </a:solidFill>
                        </a:rPr>
                        <a:t>जैविक आपात स्थिति के लिए विशेषज्ञ तकनीकी सलाह मांगी जाएगी</a:t>
                      </a:r>
                      <a:endParaRPr lang="en-US" sz="1600" dirty="0">
                        <a:solidFill>
                          <a:sysClr val="windowText" lastClr="000000"/>
                        </a:solidFill>
                      </a:endParaRPr>
                    </a:p>
                  </a:txBody>
                  <a:tcPr/>
                </a:tc>
                <a:extLst>
                  <a:ext uri="{0D108BD9-81ED-4DB2-BD59-A6C34878D82A}">
                    <a16:rowId xmlns:a16="http://schemas.microsoft.com/office/drawing/2014/main" val="10005"/>
                  </a:ext>
                </a:extLst>
              </a:tr>
            </a:tbl>
          </a:graphicData>
        </a:graphic>
      </p:graphicFrame>
      <p:sp>
        <p:nvSpPr>
          <p:cNvPr id="8" name="Title 1">
            <a:extLst>
              <a:ext uri="{FF2B5EF4-FFF2-40B4-BE49-F238E27FC236}">
                <a16:creationId xmlns:a16="http://schemas.microsoft.com/office/drawing/2014/main" id="{F6F9A3A7-0ABF-6F52-E2A3-6287593C275C}"/>
              </a:ext>
            </a:extLst>
          </p:cNvPr>
          <p:cNvSpPr txBox="1">
            <a:spLocks/>
          </p:cNvSpPr>
          <p:nvPr/>
        </p:nvSpPr>
        <p:spPr>
          <a:xfrm>
            <a:off x="0" y="2266122"/>
            <a:ext cx="3790172"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सीबीआरएन आपातकाल की शुरुआत पर सूचना प्रवाह</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126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72B24E-1B1C-81F5-5DC4-5CFED69F9F46}"/>
              </a:ext>
            </a:extLst>
          </p:cNvPr>
          <p:cNvSpPr>
            <a:spLocks noGrp="1"/>
          </p:cNvSpPr>
          <p:nvPr>
            <p:ph type="sldNum" sz="quarter" idx="12"/>
          </p:nvPr>
        </p:nvSpPr>
        <p:spPr/>
        <p:txBody>
          <a:bodyPr/>
          <a:lstStyle/>
          <a:p>
            <a:fld id="{90C7EC7B-5188-47E7-93DF-331EE49E69D8}" type="slidenum">
              <a:rPr lang="en-IN" smtClean="0"/>
              <a:pPr/>
              <a:t>17</a:t>
            </a:fld>
            <a:endParaRPr lang="en-IN"/>
          </a:p>
        </p:txBody>
      </p:sp>
      <p:graphicFrame>
        <p:nvGraphicFramePr>
          <p:cNvPr id="7" name="Table 6">
            <a:extLst>
              <a:ext uri="{FF2B5EF4-FFF2-40B4-BE49-F238E27FC236}">
                <a16:creationId xmlns:a16="http://schemas.microsoft.com/office/drawing/2014/main" id="{25AA083F-C495-0398-0C2C-BD169A6ABCB8}"/>
              </a:ext>
            </a:extLst>
          </p:cNvPr>
          <p:cNvGraphicFramePr/>
          <p:nvPr>
            <p:extLst>
              <p:ext uri="{D42A27DB-BD31-4B8C-83A1-F6EECF244321}">
                <p14:modId xmlns:p14="http://schemas.microsoft.com/office/powerpoint/2010/main" val="3689720012"/>
              </p:ext>
            </p:extLst>
          </p:nvPr>
        </p:nvGraphicFramePr>
        <p:xfrm>
          <a:off x="3657600" y="1597191"/>
          <a:ext cx="4953000" cy="5154129"/>
        </p:xfrm>
        <a:graphic>
          <a:graphicData uri="http://schemas.openxmlformats.org/drawingml/2006/table">
            <a:tbl>
              <a:tblPr firstRow="1" bandRow="1">
                <a:tableStyleId>{5DA37D80-6434-44D0-A028-1B22A696006F}</a:tableStyleId>
              </a:tblPr>
              <a:tblGrid>
                <a:gridCol w="502520">
                  <a:extLst>
                    <a:ext uri="{9D8B030D-6E8A-4147-A177-3AD203B41FA5}">
                      <a16:colId xmlns:a16="http://schemas.microsoft.com/office/drawing/2014/main" val="20000"/>
                    </a:ext>
                  </a:extLst>
                </a:gridCol>
                <a:gridCol w="1150448">
                  <a:extLst>
                    <a:ext uri="{9D8B030D-6E8A-4147-A177-3AD203B41FA5}">
                      <a16:colId xmlns:a16="http://schemas.microsoft.com/office/drawing/2014/main" val="20001"/>
                    </a:ext>
                  </a:extLst>
                </a:gridCol>
                <a:gridCol w="3300032">
                  <a:extLst>
                    <a:ext uri="{9D8B030D-6E8A-4147-A177-3AD203B41FA5}">
                      <a16:colId xmlns:a16="http://schemas.microsoft.com/office/drawing/2014/main" val="20002"/>
                    </a:ext>
                  </a:extLst>
                </a:gridCol>
              </a:tblGrid>
              <a:tr h="429729">
                <a:tc>
                  <a:txBody>
                    <a:bodyPr/>
                    <a:lstStyle/>
                    <a:p>
                      <a:pPr indent="0">
                        <a:buNone/>
                      </a:pPr>
                      <a:r>
                        <a:rPr lang="en-US" sz="1600" dirty="0" err="1">
                          <a:solidFill>
                            <a:sysClr val="windowText" lastClr="000000"/>
                          </a:solidFill>
                          <a:latin typeface="Open Sans"/>
                        </a:rPr>
                        <a:t>S.No</a:t>
                      </a:r>
                      <a:endParaRPr lang="en-US" sz="1600" dirty="0">
                        <a:solidFill>
                          <a:sysClr val="windowText" lastClr="000000"/>
                        </a:solidFill>
                        <a:latin typeface="Open Sans"/>
                      </a:endParaRPr>
                    </a:p>
                  </a:txBody>
                  <a:tcPr marL="0" marR="0" marT="0" marB="0"/>
                </a:tc>
                <a:tc>
                  <a:txBody>
                    <a:bodyPr/>
                    <a:lstStyle/>
                    <a:p>
                      <a:pPr indent="0">
                        <a:buNone/>
                      </a:pPr>
                      <a:r>
                        <a:rPr lang="en-US" sz="1600" dirty="0">
                          <a:solidFill>
                            <a:sysClr val="windowText" lastClr="000000"/>
                          </a:solidFill>
                          <a:latin typeface="Open Sans"/>
                        </a:rPr>
                        <a:t>MIN/DEPT</a:t>
                      </a:r>
                    </a:p>
                  </a:txBody>
                  <a:tcPr marL="0" marR="0" marT="0" marB="0"/>
                </a:tc>
                <a:tc>
                  <a:txBody>
                    <a:bodyPr/>
                    <a:lstStyle/>
                    <a:p>
                      <a:pPr indent="0">
                        <a:buNone/>
                      </a:pPr>
                      <a:r>
                        <a:rPr lang="en-US" sz="1600" dirty="0">
                          <a:solidFill>
                            <a:sysClr val="windowText" lastClr="000000"/>
                          </a:solidFill>
                          <a:latin typeface="Open Sans"/>
                        </a:rPr>
                        <a:t>Particulars</a:t>
                      </a:r>
                    </a:p>
                  </a:txBody>
                  <a:tcPr marL="0" marR="0" marT="0" marB="0"/>
                </a:tc>
                <a:extLst>
                  <a:ext uri="{0D108BD9-81ED-4DB2-BD59-A6C34878D82A}">
                    <a16:rowId xmlns:a16="http://schemas.microsoft.com/office/drawing/2014/main" val="10000"/>
                  </a:ext>
                </a:extLst>
              </a:tr>
              <a:tr h="701040">
                <a:tc>
                  <a:txBody>
                    <a:bodyPr/>
                    <a:lstStyle/>
                    <a:p>
                      <a:pPr indent="0">
                        <a:buNone/>
                      </a:pPr>
                      <a:r>
                        <a:rPr lang="en-US" sz="1600" b="0" dirty="0">
                          <a:solidFill>
                            <a:sysClr val="windowText" lastClr="000000"/>
                          </a:solidFill>
                          <a:latin typeface="Open Sans"/>
                        </a:rPr>
                        <a:t>6.</a:t>
                      </a:r>
                      <a:endParaRPr lang="en-US" sz="1600" b="0" dirty="0">
                        <a:solidFill>
                          <a:sysClr val="windowText" lastClr="000000"/>
                        </a:solidFill>
                        <a:latin typeface="Open Sans"/>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a:rPr>
                        <a:t>डीडीएमए</a:t>
                      </a:r>
                      <a:endParaRPr lang="en-US" sz="1600" b="0" dirty="0">
                        <a:solidFill>
                          <a:sysClr val="windowText" lastClr="000000"/>
                        </a:solidFill>
                        <a:latin typeface="Open Sans"/>
                        <a:ea typeface="Arial" panose="020B0604020202020204" pitchFamily="34" charset="0"/>
                        <a:cs typeface="Arial" panose="020B0604020202020204" pitchFamily="34" charset="0"/>
                      </a:endParaRPr>
                    </a:p>
                  </a:txBody>
                  <a:tcPr marL="0" marR="0" marT="0" marB="0"/>
                </a:tc>
                <a:tc>
                  <a:txBody>
                    <a:bodyPr/>
                    <a:lstStyle/>
                    <a:p>
                      <a:pPr marL="342900" indent="-342900">
                        <a:buFont typeface="Arial" panose="020B0604020202020204" pitchFamily="34" charset="0"/>
                        <a:buChar char="•"/>
                      </a:pPr>
                      <a:r>
                        <a:rPr lang="hi-IN" sz="1600" dirty="0">
                          <a:solidFill>
                            <a:sysClr val="windowText" lastClr="000000"/>
                          </a:solidFill>
                          <a:latin typeface="Open Sans"/>
                        </a:rPr>
                        <a:t>सीबीआरएन आपात स्थिति के स्थान और स्थिति रिपोर्ट के अद्यतन के बारे में जानकारी एकत्र करने के लिए
टीम लामबंदी के बारे में सूचित करता है
घटना कमांडर, पीड़ितों, शामिल एजेंसियों, घटनास्थल पर कानून और व्यवस्था की स्थिति की स्थिति के बारे में जानकारी एकत्र करना</a:t>
                      </a:r>
                      <a:endParaRPr lang="en-US" sz="1600" dirty="0">
                        <a:solidFill>
                          <a:sysClr val="windowText" lastClr="000000"/>
                        </a:solidFill>
                        <a:latin typeface="Open Sans"/>
                      </a:endParaRPr>
                    </a:p>
                  </a:txBody>
                  <a:tcPr/>
                </a:tc>
                <a:extLst>
                  <a:ext uri="{0D108BD9-81ED-4DB2-BD59-A6C34878D82A}">
                    <a16:rowId xmlns:a16="http://schemas.microsoft.com/office/drawing/2014/main" val="10001"/>
                  </a:ext>
                </a:extLst>
              </a:tr>
              <a:tr h="389255">
                <a:tc>
                  <a:txBody>
                    <a:bodyPr/>
                    <a:lstStyle/>
                    <a:p>
                      <a:pPr indent="0">
                        <a:buNone/>
                      </a:pPr>
                      <a:r>
                        <a:rPr lang="en-US" sz="1600" b="0">
                          <a:solidFill>
                            <a:sysClr val="windowText" lastClr="000000"/>
                          </a:solidFill>
                          <a:latin typeface="Open Sans"/>
                        </a:rPr>
                        <a:t>7.</a:t>
                      </a:r>
                      <a:endParaRPr lang="en-US" sz="1600" b="0">
                        <a:solidFill>
                          <a:sysClr val="windowText" lastClr="000000"/>
                        </a:solidFill>
                        <a:latin typeface="Open Sans"/>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a:rPr>
                        <a:t>डिश / कारखानों और बॉयलरों के मुख्य निरीक्षक
औद्योगिक दुर्घटनाओं के लिए</a:t>
                      </a:r>
                      <a:endParaRPr lang="en-US" sz="1600" b="0" dirty="0">
                        <a:solidFill>
                          <a:sysClr val="windowText" lastClr="000000"/>
                        </a:solidFill>
                        <a:latin typeface="Open Sans"/>
                        <a:ea typeface="Arial" panose="020B0604020202020204" pitchFamily="34" charset="0"/>
                        <a:cs typeface="Arial" panose="020B0604020202020204" pitchFamily="34" charset="0"/>
                      </a:endParaRPr>
                    </a:p>
                  </a:txBody>
                  <a:tcPr marL="0" marR="0" marT="0" marB="0"/>
                </a:tc>
                <a:tc>
                  <a:txBody>
                    <a:bodyPr/>
                    <a:lstStyle/>
                    <a:p>
                      <a:pPr marL="342900" indent="-342900">
                        <a:buFont typeface="Arial" panose="020B0604020202020204" pitchFamily="34" charset="0"/>
                        <a:buChar char="•"/>
                      </a:pPr>
                      <a:r>
                        <a:rPr lang="hi-IN" sz="1600" dirty="0">
                          <a:solidFill>
                            <a:sysClr val="windowText" lastClr="000000"/>
                          </a:solidFill>
                          <a:latin typeface="Open Sans"/>
                        </a:rPr>
                        <a:t>उन उद्योगों के बारे में जानकारी एकत्र करना जहां रासायनिक आपातकाल हुआ था और प्रतिक्रिया के लिए तकनीकी सलाह ली जानी चाहिए</a:t>
                      </a:r>
                      <a:endParaRPr lang="en-US" sz="1600" dirty="0">
                        <a:solidFill>
                          <a:sysClr val="windowText" lastClr="000000"/>
                        </a:solidFill>
                        <a:latin typeface="Open Sans"/>
                      </a:endParaRPr>
                    </a:p>
                  </a:txBody>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C87BD0CB-3009-9450-8E47-E4C9B35F09E5}"/>
              </a:ext>
            </a:extLst>
          </p:cNvPr>
          <p:cNvPicPr>
            <a:picLocks noChangeAspect="1"/>
          </p:cNvPicPr>
          <p:nvPr/>
        </p:nvPicPr>
        <p:blipFill>
          <a:blip r:embed="rId3"/>
          <a:srcRect t="6118" b="9118"/>
          <a:stretch>
            <a:fillRect/>
          </a:stretch>
        </p:blipFill>
        <p:spPr>
          <a:xfrm>
            <a:off x="8772939" y="1527232"/>
            <a:ext cx="2690191" cy="4210959"/>
          </a:xfrm>
          <a:prstGeom prst="rect">
            <a:avLst/>
          </a:prstGeom>
        </p:spPr>
      </p:pic>
    </p:spTree>
    <p:extLst>
      <p:ext uri="{BB962C8B-B14F-4D97-AF65-F5344CB8AC3E}">
        <p14:creationId xmlns:p14="http://schemas.microsoft.com/office/powerpoint/2010/main" val="338232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3028951" y="1256876"/>
            <a:ext cx="9010650" cy="4344248"/>
          </a:xfrm>
        </p:spPr>
        <p:txBody>
          <a:bodyPr>
            <a:noAutofit/>
          </a:bodyPr>
          <a:lstStyle/>
          <a:p>
            <a:pPr algn="just"/>
            <a:r>
              <a:rPr lang="hi-IN" sz="2300">
                <a:solidFill>
                  <a:srgbClr val="FF0000"/>
                </a:solidFill>
                <a:latin typeface="Open Sans" panose="020B0606030504020204" pitchFamily="34" charset="0"/>
                <a:ea typeface="Open Sans" panose="020B0606030504020204" pitchFamily="34" charset="0"/>
                <a:cs typeface="Open Sans" panose="020B0606030504020204" pitchFamily="34" charset="0"/>
              </a:rPr>
              <a:t>पर्यवेक्षी अधिकारी:
आपात स्थिति के दौरान समन्वय करें और समग्र मार्गदर्शन प्रदान करें।
यूनिट का डीसी (ओपीएस) निम्नलिखित के लिए जिम्मेदार होगा -
वह यूनिट नियंत्रण कक्ष के प्रभारी होंगे और यह सुनिश्चित करेंगे कि नियंत्रण कक्ष मुख्यालय नियंत्रण कक्ष और टीम को घटना से संबंधित सभी जानकारी प्राप्त करे और साझा करे।
इसके साथ ही, वह घटना के वास्तविक विवरण के लिए जिला अधिकारियों के साथ समन्वय करेंगे
टीम कमांडर के साथ लगातार संपर्क में रहना और ऑपरेशन के दौरान उनका मार्गदर्शन करना। यदि आवश्यक हुआ तो वह डोमेन विशेषज्ञ की सहायता के लिए समन्वय करेंगे।
उपरोक्त सभी कार्यों की यूनिट कमांड द्वारा बारीकी से निगरानी और पर्यवेक्षण किया जाएगा।</a:t>
            </a:r>
            <a:endParaRPr lang="en-IN" sz="23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18</a:t>
            </a:fld>
            <a:endParaRPr lang="en-IN"/>
          </a:p>
        </p:txBody>
      </p:sp>
      <p:sp>
        <p:nvSpPr>
          <p:cNvPr id="7" name="Title 1">
            <a:extLst>
              <a:ext uri="{FF2B5EF4-FFF2-40B4-BE49-F238E27FC236}">
                <a16:creationId xmlns:a16="http://schemas.microsoft.com/office/drawing/2014/main" id="{6FAC2A5C-3D49-3B85-4FE7-9E6FBC389D64}"/>
              </a:ext>
            </a:extLst>
          </p:cNvPr>
          <p:cNvSpPr txBox="1">
            <a:spLocks/>
          </p:cNvSpPr>
          <p:nvPr/>
        </p:nvSpPr>
        <p:spPr>
          <a:xfrm>
            <a:off x="152399" y="3429000"/>
            <a:ext cx="3480625" cy="8314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477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DC6B-AAE4-D73B-8798-B4FB8C4E9719}"/>
              </a:ext>
            </a:extLst>
          </p:cNvPr>
          <p:cNvSpPr>
            <a:spLocks noGrp="1"/>
          </p:cNvSpPr>
          <p:nvPr>
            <p:ph type="title"/>
          </p:nvPr>
        </p:nvSpPr>
        <p:spPr>
          <a:xfrm>
            <a:off x="400303" y="2766218"/>
            <a:ext cx="3657347" cy="1325563"/>
          </a:xfrm>
        </p:spPr>
        <p:txBody>
          <a:bodyPr>
            <a:norm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629150" y="2324100"/>
            <a:ext cx="7353300" cy="2614242"/>
          </a:xfrm>
        </p:spPr>
        <p:txBody>
          <a:bodyPr>
            <a:no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यूनिट नियंत्रण कक्ष:
यह टीम/नागरिक प्रशासन और बटालियन कमांडरों/मुख्यालय एनडीआरएफ नियंत्रण कक्ष के बीच एक निरंतर कड़ी के रूप में कार्य करता है।
घटना के बारे में विस्तृत जानकारी एकत्र करें और साझा करें।</a:t>
            </a:r>
            <a:endParaRPr lang="en-IN"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19</a:t>
            </a:fld>
            <a:endParaRPr lang="en-IN"/>
          </a:p>
        </p:txBody>
      </p:sp>
    </p:spTree>
    <p:extLst>
      <p:ext uri="{BB962C8B-B14F-4D97-AF65-F5344CB8AC3E}">
        <p14:creationId xmlns:p14="http://schemas.microsoft.com/office/powerpoint/2010/main" val="281010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6829-059E-CED9-153E-7985AC602164}"/>
              </a:ext>
            </a:extLst>
          </p:cNvPr>
          <p:cNvSpPr>
            <a:spLocks noGrp="1"/>
          </p:cNvSpPr>
          <p:nvPr>
            <p:ph type="title"/>
          </p:nvPr>
        </p:nvSpPr>
        <p:spPr>
          <a:xfrm>
            <a:off x="0" y="2168013"/>
            <a:ext cx="4718842" cy="1205861"/>
          </a:xfrm>
        </p:spPr>
        <p:txBody>
          <a:bodyPr>
            <a:normAutofit fontScale="90000"/>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सीबीआरएन आपातकालीन प्रतिक्रिया एसओपी का परिचय</a:t>
            </a:r>
            <a:endPar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E827F48-0781-2873-20D2-3548DE3D6C6A}"/>
              </a:ext>
            </a:extLst>
          </p:cNvPr>
          <p:cNvSpPr>
            <a:spLocks noGrp="1"/>
          </p:cNvSpPr>
          <p:nvPr>
            <p:ph idx="1"/>
          </p:nvPr>
        </p:nvSpPr>
        <p:spPr>
          <a:xfrm>
            <a:off x="5181600" y="2168013"/>
            <a:ext cx="6296165" cy="3684147"/>
          </a:xfrm>
        </p:spPr>
        <p:txBody>
          <a:bodyPr>
            <a:norm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इसका उद्देश्य एनडीआरएफ टीमों के लिए प्रक्रियात्मक दिशानिर्देश निर्धारित करना है ताकि सीबीआरएन आपात स्थिति से प्रभावी ढंग से निपटा जा सके।
</a:t>
            </a:r>
            <a:r>
              <a:rPr lang="en-US" sz="2400">
                <a:latin typeface="Open Sans" panose="020B0606030504020204" pitchFamily="34" charset="0"/>
                <a:ea typeface="Open Sans" panose="020B0606030504020204" pitchFamily="34" charset="0"/>
                <a:cs typeface="Open Sans" panose="020B0606030504020204" pitchFamily="34" charset="0"/>
              </a:rPr>
              <a:t>CBRN </a:t>
            </a:r>
            <a:r>
              <a:rPr lang="hi-IN" sz="2400">
                <a:latin typeface="Open Sans" panose="020B0606030504020204" pitchFamily="34" charset="0"/>
                <a:ea typeface="Open Sans" panose="020B0606030504020204" pitchFamily="34" charset="0"/>
                <a:cs typeface="Open Sans" panose="020B0606030504020204" pitchFamily="34" charset="0"/>
              </a:rPr>
              <a:t>घटना के प्रभाव पर तैयारी करने, प्रतिक्रिया देने और प्रशिक्षण के साथ बचाव और कमांडरों के लिए एक संदर्भ के रूप में कार्य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92CE9A2-DD6E-DAB6-D7CB-F26683640DB4}"/>
              </a:ext>
            </a:extLst>
          </p:cNvPr>
          <p:cNvSpPr>
            <a:spLocks noGrp="1"/>
          </p:cNvSpPr>
          <p:nvPr>
            <p:ph type="sldNum" sz="quarter" idx="12"/>
          </p:nvPr>
        </p:nvSpPr>
        <p:spPr/>
        <p:txBody>
          <a:bodyPr/>
          <a:lstStyle/>
          <a:p>
            <a:fld id="{90C7EC7B-5188-47E7-93DF-331EE49E69D8}" type="slidenum">
              <a:rPr lang="en-IN" smtClean="0"/>
              <a:t>2</a:t>
            </a:fld>
            <a:endParaRPr lang="en-IN"/>
          </a:p>
        </p:txBody>
      </p:sp>
    </p:spTree>
    <p:extLst>
      <p:ext uri="{BB962C8B-B14F-4D97-AF65-F5344CB8AC3E}">
        <p14:creationId xmlns:p14="http://schemas.microsoft.com/office/powerpoint/2010/main" val="119812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8658-B444-E49A-E9F8-1C5ABC97F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D7929-3823-EE14-5BF7-0D50BDE0E289}"/>
              </a:ext>
            </a:extLst>
          </p:cNvPr>
          <p:cNvSpPr>
            <a:spLocks noGrp="1"/>
          </p:cNvSpPr>
          <p:nvPr>
            <p:ph type="title"/>
          </p:nvPr>
        </p:nvSpPr>
        <p:spPr>
          <a:xfrm>
            <a:off x="266700" y="2766218"/>
            <a:ext cx="3657347" cy="1325563"/>
          </a:xfrm>
        </p:spPr>
        <p:txBody>
          <a:bodyPr>
            <a:norm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547ACC4-077D-9804-2727-CC49232016C3}"/>
              </a:ext>
            </a:extLst>
          </p:cNvPr>
          <p:cNvSpPr>
            <a:spLocks noGrp="1"/>
          </p:cNvSpPr>
          <p:nvPr>
            <p:ph idx="1"/>
          </p:nvPr>
        </p:nvSpPr>
        <p:spPr>
          <a:xfrm>
            <a:off x="4381500" y="1756144"/>
            <a:ext cx="7543800" cy="4344248"/>
          </a:xfrm>
        </p:spPr>
        <p:txBody>
          <a:bodyPr>
            <a:no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यूनिट नियंत्रण कक्ष से जानकारी एकत्र करें, रणनीति की योजना बनाएं, टीम को जानकारी दें और सुनिश्चित करें कि सभी आवश्यक उपकरण उपलब्ध हैं।
ऑपरेशन की निगरानी करें और घटना स्थल पर अन्य एजेंसियों के साथ समन्वय करें।
घटना स्थल पर पहुंचने पर:
स्थिति का आकलन करना, बचाव की आवश्यकता का मूल्यांकन करना, उप-टीम सीडीआर को संक्षिप्त करना और कार्य सौंपना, सुरक्षा सुनिश्चित करना, पता लगाने की त्वरित तैनाती की निगरानी करना, डिकॉन, खोज और बचाव दल शामिल हैं।</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59AA144F-8628-11EA-63DC-CB189B85DAF2}"/>
              </a:ext>
            </a:extLst>
          </p:cNvPr>
          <p:cNvSpPr>
            <a:spLocks noGrp="1"/>
          </p:cNvSpPr>
          <p:nvPr>
            <p:ph type="sldNum" sz="quarter" idx="12"/>
          </p:nvPr>
        </p:nvSpPr>
        <p:spPr/>
        <p:txBody>
          <a:bodyPr/>
          <a:lstStyle/>
          <a:p>
            <a:fld id="{90C7EC7B-5188-47E7-93DF-331EE49E69D8}" type="slidenum">
              <a:rPr lang="en-IN" smtClean="0"/>
              <a:pPr/>
              <a:t>20</a:t>
            </a:fld>
            <a:endParaRPr lang="en-IN"/>
          </a:p>
        </p:txBody>
      </p:sp>
    </p:spTree>
    <p:extLst>
      <p:ext uri="{BB962C8B-B14F-4D97-AF65-F5344CB8AC3E}">
        <p14:creationId xmlns:p14="http://schemas.microsoft.com/office/powerpoint/2010/main" val="225230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465983" y="1674415"/>
            <a:ext cx="7011783" cy="4344248"/>
          </a:xfrm>
        </p:spPr>
        <p:txBody>
          <a:bodyPr>
            <a:noAutofit/>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टीम 2</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I/C: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टीम के कॉमडर को उसके कार्य में सहायता करें
उपकरणों की उतराई और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BoO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 स्थापना सुनिश्चित करें।
सुनिश्चित करें कि परिचालन योजना का पालन किया जा रहा है
पीड़ितों के पंजीकरण में डेकॉन टीम कमांडर की सहायता करें।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ADM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सहायता टीम की निगरानी करें</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21</a:t>
            </a:fld>
            <a:endParaRPr lang="en-IN"/>
          </a:p>
        </p:txBody>
      </p:sp>
      <p:sp>
        <p:nvSpPr>
          <p:cNvPr id="7" name="Title 1">
            <a:extLst>
              <a:ext uri="{FF2B5EF4-FFF2-40B4-BE49-F238E27FC236}">
                <a16:creationId xmlns:a16="http://schemas.microsoft.com/office/drawing/2014/main" id="{C3131664-A359-E7CF-8BC9-0375D7B0CED1}"/>
              </a:ext>
            </a:extLst>
          </p:cNvPr>
          <p:cNvSpPr txBox="1">
            <a:spLocks/>
          </p:cNvSpPr>
          <p:nvPr/>
        </p:nvSpPr>
        <p:spPr>
          <a:xfrm>
            <a:off x="373276" y="2944607"/>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686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9044-8DE8-18CD-5E89-318CDE434E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2E0A4-7279-A0A2-115B-1EBABBDB201C}"/>
              </a:ext>
            </a:extLst>
          </p:cNvPr>
          <p:cNvSpPr>
            <a:spLocks noGrp="1"/>
          </p:cNvSpPr>
          <p:nvPr>
            <p:ph idx="1"/>
          </p:nvPr>
        </p:nvSpPr>
        <p:spPr>
          <a:xfrm>
            <a:off x="5286234" y="2171699"/>
            <a:ext cx="6067566" cy="3542163"/>
          </a:xfrm>
        </p:spPr>
        <p:txBody>
          <a:bodyPr>
            <a:noAutofit/>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 अधिकारी:
संचालन के दौरान समग्र सुरक्षा के लिए जिम्मेदार।
पहुंच और निकासी के लिए प्रवेश/निकास मार्ग का अंकन।
पीपीई का उचित उपयोग सुनिश्चित करें और डोसीमीटर रीडिंग, एससीबीए दबाव, पीपीई की सीलिंग, श्वासयंत्र आदि की निगरानी करें।</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EFE8C46-C869-B55F-6B46-82C91D14A9DC}"/>
              </a:ext>
            </a:extLst>
          </p:cNvPr>
          <p:cNvSpPr>
            <a:spLocks noGrp="1"/>
          </p:cNvSpPr>
          <p:nvPr>
            <p:ph type="sldNum" sz="quarter" idx="12"/>
          </p:nvPr>
        </p:nvSpPr>
        <p:spPr/>
        <p:txBody>
          <a:bodyPr/>
          <a:lstStyle/>
          <a:p>
            <a:fld id="{90C7EC7B-5188-47E7-93DF-331EE49E69D8}" type="slidenum">
              <a:rPr lang="en-IN" smtClean="0"/>
              <a:pPr/>
              <a:t>22</a:t>
            </a:fld>
            <a:endParaRPr lang="en-IN"/>
          </a:p>
        </p:txBody>
      </p:sp>
      <p:sp>
        <p:nvSpPr>
          <p:cNvPr id="7" name="Title 1">
            <a:extLst>
              <a:ext uri="{FF2B5EF4-FFF2-40B4-BE49-F238E27FC236}">
                <a16:creationId xmlns:a16="http://schemas.microsoft.com/office/drawing/2014/main" id="{000BA240-76D8-7C58-7B0F-A5580BA84A0A}"/>
              </a:ext>
            </a:extLst>
          </p:cNvPr>
          <p:cNvSpPr txBox="1">
            <a:spLocks/>
          </p:cNvSpPr>
          <p:nvPr/>
        </p:nvSpPr>
        <p:spPr>
          <a:xfrm>
            <a:off x="373276" y="2944607"/>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953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613211" y="1674414"/>
            <a:ext cx="7216839" cy="4859735"/>
          </a:xfrm>
        </p:spPr>
        <p:txBody>
          <a:bodyPr>
            <a:normAutofit fontScale="92500" lnSpcReduction="20000"/>
          </a:bodyPr>
          <a:lstStyle/>
          <a:p>
            <a:r>
              <a:rPr lang="hi-IN" sz="2600">
                <a:solidFill>
                  <a:srgbClr val="FF0000"/>
                </a:solidFill>
                <a:latin typeface="Open Sans" panose="020B0606030504020204" pitchFamily="34" charset="0"/>
                <a:ea typeface="Open Sans" panose="020B0606030504020204" pitchFamily="34" charset="0"/>
                <a:cs typeface="Open Sans" panose="020B0606030504020204" pitchFamily="34" charset="0"/>
              </a:rPr>
              <a:t>डिटेक्शन एंड असेसमेंट कम इवैक्यूएशन टीम कमांडर:
सुनिश्चित करें कि सभी डिटेक्शन उपकरण कार्यात्मक हैं और सेंसर उजागर हैं, लेकिन संरक्षित हैं
खुराक के स्तर को रिले करें और हताहतों और क्षति सहित जमीनी स्थिति की रिपोर्ट करें
अभ्यास करें और उचित संचार, सुरक्षा और समझौता किए गए टीम के सदस्यों की निकासी सुनिश्चित करें
पीड़ित स्थानों को चिह्नित करें और सुनिश्चित करें कि सभी कर्मचारी उच्च जोखिम वाले क्षेत्रों (आईडीएलएच से ऊपर) में 'ए' स्तर का पीपीई पहनें
डीएई टीम:
खतरों का पता लगाने और आकलन, इसके स्तर और पता लगाने, क्षेत्रों को चिह्नित करने, पीड़ित के स्थान को चिह्नित करने के लिए मुख्य रूप से जिम्मेदार।</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23</a:t>
            </a:fld>
            <a:endParaRPr lang="en-IN"/>
          </a:p>
        </p:txBody>
      </p:sp>
      <p:sp>
        <p:nvSpPr>
          <p:cNvPr id="7" name="Title 1">
            <a:extLst>
              <a:ext uri="{FF2B5EF4-FFF2-40B4-BE49-F238E27FC236}">
                <a16:creationId xmlns:a16="http://schemas.microsoft.com/office/drawing/2014/main" id="{8A3988E1-8C00-DAF9-08B5-D663FDE1CB17}"/>
              </a:ext>
            </a:extLst>
          </p:cNvPr>
          <p:cNvSpPr txBox="1">
            <a:spLocks/>
          </p:cNvSpPr>
          <p:nvPr/>
        </p:nvSpPr>
        <p:spPr>
          <a:xfrm>
            <a:off x="520504" y="3029013"/>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782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195838" y="1256876"/>
            <a:ext cx="7806914" cy="4344248"/>
          </a:xfrm>
        </p:spPr>
        <p:txBody>
          <a:bodyPr>
            <a:no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टीम कमांडर:
परिशोधन स्टेशनों की उचित स्थापना और संचालन और उचित पीपीई का उपयोग सुनिश्चित करें।
पीड़ितों, बचाव दल और उपकरणों के परिशोधन की देखरेख करें, और परिशोधन विवरण रिकॉर्ड करें। 
अन्य टीमों के साथ समन्वय करें और परिशोधन स्टेशनों को सुरक्षित रूप से बंद करना सुनिश्चित करें।
परिशोधन टीम:
परिशोधन स्टेशनों की स्थापना और संचालन करें, यह सुनिश्चित करते हुए कि सभी कर्मचारी और उपकरण ठीक से कीटाणुरहित हैं।
दूषित सामग्रियों का सुरक्षित रूप से निपटान करें और प्रक्रिया का विस्तृत रिकॉर्ड बनाए रखें</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24</a:t>
            </a:fld>
            <a:endParaRPr lang="en-IN"/>
          </a:p>
        </p:txBody>
      </p:sp>
      <p:sp>
        <p:nvSpPr>
          <p:cNvPr id="7" name="Title 1">
            <a:extLst>
              <a:ext uri="{FF2B5EF4-FFF2-40B4-BE49-F238E27FC236}">
                <a16:creationId xmlns:a16="http://schemas.microsoft.com/office/drawing/2014/main" id="{6E5E6886-2F82-7E83-A364-BF36D1BE95D3}"/>
              </a:ext>
            </a:extLst>
          </p:cNvPr>
          <p:cNvSpPr txBox="1">
            <a:spLocks/>
          </p:cNvSpPr>
          <p:nvPr/>
        </p:nvSpPr>
        <p:spPr>
          <a:xfrm>
            <a:off x="0" y="2766218"/>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367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3750365" y="1674415"/>
            <a:ext cx="7727401" cy="4344248"/>
          </a:xfrm>
        </p:spPr>
        <p:txBody>
          <a:bodyPr>
            <a:normAutofit lnSpcReduction="10000"/>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बचाव और निकासी दल 1 और 2:
उपयुक्त पीपीई का उपयोग सुनिश्चित करते हुए दूषित क्षेत्रों से पीड़ितों को बचाना और उन्हें निकालना।
प्राथमिक ट्राइएज करें और पीड़ितों को परिशोधन केंद्रों में ले जाएं, आवश्यकतानुसार चिकित्सा टीमों के साथ समन्वय करें।
मेडिकल टीम:
पीड़ितों को प्राथमिक चिकित्सा और अस्पताल से पहले उपचार प्रदान करना, रोगियों को वर्गीकृत करना और परिशोधन का समर्थन करना।
चिकित्सा आपूर्ति बनाए रखें और सुनिश्चित करें कि दूषित रोगियों को सुरक्षित रूप से चिकित्सा सुविधाओं तक पहुंचाया जाए।</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25</a:t>
            </a:fld>
            <a:endParaRPr lang="en-IN"/>
          </a:p>
        </p:txBody>
      </p:sp>
      <p:sp>
        <p:nvSpPr>
          <p:cNvPr id="7" name="Title 1">
            <a:extLst>
              <a:ext uri="{FF2B5EF4-FFF2-40B4-BE49-F238E27FC236}">
                <a16:creationId xmlns:a16="http://schemas.microsoft.com/office/drawing/2014/main" id="{F989D6D3-BA8B-3CCB-B801-7D3582EF28DF}"/>
              </a:ext>
            </a:extLst>
          </p:cNvPr>
          <p:cNvSpPr txBox="1">
            <a:spLocks/>
          </p:cNvSpPr>
          <p:nvPr/>
        </p:nvSpPr>
        <p:spPr>
          <a:xfrm>
            <a:off x="0" y="2944607"/>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47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002157" y="1519671"/>
            <a:ext cx="7827893" cy="4344248"/>
          </a:xfrm>
        </p:spPr>
        <p:txBody>
          <a:bodyPr>
            <a:noAutofit/>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तकनीकी टीम:
निर्बाध बिजली आपूर्ति सुनिश्चित करते हुए संचार प्रणालियों की स्थापना और रखरखाव करें।
मामूली मरम्मत सहित तकनीकी सहायता प्रदान करें और संचालन के दौरान अन्य टीमों का समर्थन करें।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Adm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सहायता टीम:
उपकरण लोड करने/उतारने, स्टेजिंग क्षेत्र स्थापित करने और आपूर्ति पुनःपूर्ति सुनिश्चित करने सहित लॉजिस्टिक सहायता प्रदान करें।
परिशोधन और चिकित्सा स्टेशन स्थापित करने में सहायता करें, और उपकरण और कर्मियों को सुरक्षा प्रदान करें।</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26</a:t>
            </a:fld>
            <a:endParaRPr lang="en-IN"/>
          </a:p>
        </p:txBody>
      </p:sp>
      <p:sp>
        <p:nvSpPr>
          <p:cNvPr id="7" name="Title 1">
            <a:extLst>
              <a:ext uri="{FF2B5EF4-FFF2-40B4-BE49-F238E27FC236}">
                <a16:creationId xmlns:a16="http://schemas.microsoft.com/office/drawing/2014/main" id="{58CF6FC3-2EEF-0BAD-1812-885E25BE204C}"/>
              </a:ext>
            </a:extLst>
          </p:cNvPr>
          <p:cNvSpPr txBox="1">
            <a:spLocks/>
          </p:cNvSpPr>
          <p:nvPr/>
        </p:nvSpPr>
        <p:spPr>
          <a:xfrm>
            <a:off x="-90550" y="3029014"/>
            <a:ext cx="409270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जिम्मेदारियों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686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3BCCC4-7501-02B2-7852-A548BA01F8F6}"/>
              </a:ext>
            </a:extLst>
          </p:cNvPr>
          <p:cNvSpPr>
            <a:spLocks noGrp="1"/>
          </p:cNvSpPr>
          <p:nvPr>
            <p:ph type="sldNum" sz="quarter" idx="12"/>
          </p:nvPr>
        </p:nvSpPr>
        <p:spPr/>
        <p:txBody>
          <a:bodyPr/>
          <a:lstStyle/>
          <a:p>
            <a:fld id="{90C7EC7B-5188-47E7-93DF-331EE49E69D8}" type="slidenum">
              <a:rPr lang="en-IN" smtClean="0"/>
              <a:pPr/>
              <a:t>27</a:t>
            </a:fld>
            <a:endParaRPr lang="en-IN"/>
          </a:p>
        </p:txBody>
      </p:sp>
      <p:grpSp>
        <p:nvGrpSpPr>
          <p:cNvPr id="11" name="Group 10">
            <a:extLst>
              <a:ext uri="{FF2B5EF4-FFF2-40B4-BE49-F238E27FC236}">
                <a16:creationId xmlns:a16="http://schemas.microsoft.com/office/drawing/2014/main" id="{108C5F20-50AC-982B-970C-F6CEF74415DC}"/>
              </a:ext>
            </a:extLst>
          </p:cNvPr>
          <p:cNvGrpSpPr/>
          <p:nvPr/>
        </p:nvGrpSpPr>
        <p:grpSpPr>
          <a:xfrm>
            <a:off x="5247860" y="1537252"/>
            <a:ext cx="6493565" cy="4642322"/>
            <a:chOff x="1197410" y="0"/>
            <a:chExt cx="9792367" cy="6179574"/>
          </a:xfrm>
        </p:grpSpPr>
        <p:pic>
          <p:nvPicPr>
            <p:cNvPr id="8" name="Picture 7">
              <a:extLst>
                <a:ext uri="{FF2B5EF4-FFF2-40B4-BE49-F238E27FC236}">
                  <a16:creationId xmlns:a16="http://schemas.microsoft.com/office/drawing/2014/main" id="{DF1202E0-4B3F-78B5-9567-A0DDD7AFCE4B}"/>
                </a:ext>
              </a:extLst>
            </p:cNvPr>
            <p:cNvPicPr>
              <a:picLocks noChangeAspect="1"/>
            </p:cNvPicPr>
            <p:nvPr/>
          </p:nvPicPr>
          <p:blipFill>
            <a:blip r:embed="rId2"/>
            <a:stretch>
              <a:fillRect/>
            </a:stretch>
          </p:blipFill>
          <p:spPr>
            <a:xfrm>
              <a:off x="1197410" y="0"/>
              <a:ext cx="9544436" cy="6179574"/>
            </a:xfrm>
            <a:prstGeom prst="rect">
              <a:avLst/>
            </a:prstGeom>
          </p:spPr>
        </p:pic>
        <p:sp>
          <p:nvSpPr>
            <p:cNvPr id="9" name="Rectangle 8">
              <a:extLst>
                <a:ext uri="{FF2B5EF4-FFF2-40B4-BE49-F238E27FC236}">
                  <a16:creationId xmlns:a16="http://schemas.microsoft.com/office/drawing/2014/main" id="{EEDDCD5D-B3EE-893E-24EE-EB30A7876FD2}"/>
                </a:ext>
              </a:extLst>
            </p:cNvPr>
            <p:cNvSpPr/>
            <p:nvPr/>
          </p:nvSpPr>
          <p:spPr>
            <a:xfrm>
              <a:off x="1445341" y="6017342"/>
              <a:ext cx="1061884" cy="147484"/>
            </a:xfrm>
            <a:prstGeom prst="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545CED5C-FF53-6DD5-70B0-D069B086515B}"/>
                </a:ext>
              </a:extLst>
            </p:cNvPr>
            <p:cNvSpPr/>
            <p:nvPr/>
          </p:nvSpPr>
          <p:spPr>
            <a:xfrm>
              <a:off x="9927893" y="6017341"/>
              <a:ext cx="1061884" cy="147484"/>
            </a:xfrm>
            <a:prstGeom prst="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52021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DC6B-AAE4-D73B-8798-B4FB8C4E9719}"/>
              </a:ext>
            </a:extLst>
          </p:cNvPr>
          <p:cNvSpPr>
            <a:spLocks noGrp="1"/>
          </p:cNvSpPr>
          <p:nvPr>
            <p:ph type="title"/>
          </p:nvPr>
        </p:nvSpPr>
        <p:spPr>
          <a:xfrm>
            <a:off x="-109798" y="2766218"/>
            <a:ext cx="4655295"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प्रतिक्रिया की प्रक्रिया</a:t>
            </a:r>
            <a:b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जैविक और रेडियोलॉजिकल आपात स्थिति</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4545497" y="1378226"/>
            <a:ext cx="7288694" cy="5184806"/>
          </a:xfrm>
        </p:spPr>
        <p:txBody>
          <a:bodyPr>
            <a:noAutofit/>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एनडीआरएफ टीमों के लिए मांग:
जिला मजिस्ट्रेट टेलीफोन और लिखित अनुरोध के माध्यम से सहायता का अनुरोध करता है।
प्रारंभिक कार्रवाई:
सुनिश्चित करें कि अलर्ट टीम 30 मिनट के भीतर आगे बढ़ने के लिए तैयार है।
उपकरणों की नियमित जांच और रखरखाव।
सक्रियण चरण:
टीम को सचेत करें, जानकारी एकत्र करें और लामबंदी से पहले टीम को जानकारी दें।
यूनिट कंट्रोल रूम के साथ निरंतर संचार बनाए रखें।</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28</a:t>
            </a:fld>
            <a:endParaRPr lang="en-IN"/>
          </a:p>
        </p:txBody>
      </p:sp>
    </p:spTree>
    <p:extLst>
      <p:ext uri="{BB962C8B-B14F-4D97-AF65-F5344CB8AC3E}">
        <p14:creationId xmlns:p14="http://schemas.microsoft.com/office/powerpoint/2010/main" val="42897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F56C-08E6-95EC-11CC-51E5694F4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69366-0B0C-9B40-48F5-82B973752B22}"/>
              </a:ext>
            </a:extLst>
          </p:cNvPr>
          <p:cNvSpPr>
            <a:spLocks noGrp="1"/>
          </p:cNvSpPr>
          <p:nvPr>
            <p:ph type="title"/>
          </p:nvPr>
        </p:nvSpPr>
        <p:spPr>
          <a:xfrm>
            <a:off x="-109798" y="2766218"/>
            <a:ext cx="4655295"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प्रतिक्रिया की प्रक्रिया</a:t>
            </a:r>
            <a:b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जैविक और रेडियोलॉजिकल आपात स्थिति</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1935CF4-279D-EA7D-4DE2-253306DCF5DB}"/>
              </a:ext>
            </a:extLst>
          </p:cNvPr>
          <p:cNvSpPr>
            <a:spLocks noGrp="1"/>
          </p:cNvSpPr>
          <p:nvPr>
            <p:ph idx="1"/>
          </p:nvPr>
        </p:nvSpPr>
        <p:spPr>
          <a:xfrm>
            <a:off x="4545497" y="1924690"/>
            <a:ext cx="7288694" cy="4334182"/>
          </a:xfrm>
        </p:spPr>
        <p:txBody>
          <a:bodyPr>
            <a:noAutofit/>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लामबंदी चरण:
घटना स्थल पर सबसे तेज़ आवाजाही सुनिश्चित करें।
आपातकालीन टीमों के लिए "ग्रीन कॉरिडोर" लागू करें।
यूनिट कंट्रोल रूम द्वारा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ALOHA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प्लॉटिंग
ऑपरेशन चरण:
पीड़ितों की सुरक्षा, बचाव और निकासी पर ध्यान दें।
कमांड पोस्ट को सुरक्षित स्थान पर स्थापित करें और खतरे वाले क्षेत्रों को चिह्नित करें।</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E2BAF9BA-1542-FC45-73ED-EF3AC2187E86}"/>
              </a:ext>
            </a:extLst>
          </p:cNvPr>
          <p:cNvSpPr>
            <a:spLocks noGrp="1"/>
          </p:cNvSpPr>
          <p:nvPr>
            <p:ph type="sldNum" sz="quarter" idx="12"/>
          </p:nvPr>
        </p:nvSpPr>
        <p:spPr/>
        <p:txBody>
          <a:bodyPr/>
          <a:lstStyle/>
          <a:p>
            <a:fld id="{90C7EC7B-5188-47E7-93DF-331EE49E69D8}" type="slidenum">
              <a:rPr lang="en-IN" smtClean="0"/>
              <a:pPr/>
              <a:t>29</a:t>
            </a:fld>
            <a:endParaRPr lang="en-IN"/>
          </a:p>
        </p:txBody>
      </p:sp>
    </p:spTree>
    <p:extLst>
      <p:ext uri="{BB962C8B-B14F-4D97-AF65-F5344CB8AC3E}">
        <p14:creationId xmlns:p14="http://schemas.microsoft.com/office/powerpoint/2010/main" val="3043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7B4D-DAF5-8933-D6A5-CAD041D8A220}"/>
              </a:ext>
            </a:extLst>
          </p:cNvPr>
          <p:cNvSpPr>
            <a:spLocks noGrp="1"/>
          </p:cNvSpPr>
          <p:nvPr>
            <p:ph type="title"/>
          </p:nvPr>
        </p:nvSpPr>
        <p:spPr>
          <a:xfrm>
            <a:off x="405081" y="2416899"/>
            <a:ext cx="3570572" cy="1325563"/>
          </a:xfrm>
        </p:spPr>
        <p:txBody>
          <a:bodyPr>
            <a:normAutofit fontScale="90000"/>
          </a:bodyPr>
          <a:lstStyle/>
          <a:p>
            <a:r>
              <a:rPr lang="hi-IN" sz="4000">
                <a:solidFill>
                  <a:srgbClr val="C00000"/>
                </a:solidFill>
                <a:latin typeface="Open Sans" panose="020B0606030504020204"/>
                <a:ea typeface="Open Sans" panose="020B0606030504020204" pitchFamily="34" charset="0"/>
                <a:cs typeface="Open Sans" panose="020B0606030504020204" pitchFamily="34" charset="0"/>
              </a:rPr>
              <a:t>उद्देश्यों</a:t>
            </a:r>
            <a:br>
              <a:rPr lang="hi-IN" sz="4000">
                <a:solidFill>
                  <a:srgbClr val="C00000"/>
                </a:solidFill>
                <a:latin typeface="Open Sans" panose="020B0606030504020204"/>
                <a:ea typeface="Open Sans" panose="020B0606030504020204" pitchFamily="34" charset="0"/>
                <a:cs typeface="Open Sans" panose="020B0606030504020204" pitchFamily="34" charset="0"/>
              </a:rPr>
            </a:br>
            <a:r>
              <a:rPr lang="hi-IN" sz="4000">
                <a:solidFill>
                  <a:srgbClr val="C00000"/>
                </a:solidFill>
                <a:latin typeface="Open Sans" panose="020B0606030504020204"/>
                <a:ea typeface="Open Sans" panose="020B0606030504020204" pitchFamily="34" charset="0"/>
                <a:cs typeface="Open Sans" panose="020B0606030504020204" pitchFamily="34" charset="0"/>
              </a:rPr>
              <a:t>इस पाठ को पूरा करने पर, आप इससे परिचित हो जाएंगे:</a:t>
            </a:r>
            <a:endParaRPr lang="en-IN" sz="3600" b="1" dirty="0">
              <a:solidFill>
                <a:schemeClr val="bg1"/>
              </a:solidFill>
              <a:latin typeface="Open Sans" panose="020B0606030504020204"/>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10535EB-3CDB-437F-8405-DDD21BEFB550}"/>
              </a:ext>
            </a:extLst>
          </p:cNvPr>
          <p:cNvSpPr>
            <a:spLocks noGrp="1"/>
          </p:cNvSpPr>
          <p:nvPr>
            <p:ph idx="1"/>
          </p:nvPr>
        </p:nvSpPr>
        <p:spPr>
          <a:xfrm>
            <a:off x="4104640" y="1674414"/>
            <a:ext cx="7373126" cy="4681935"/>
          </a:xfrm>
        </p:spPr>
        <p:txBody>
          <a:bodyPr>
            <a:normAutofit lnSpcReduction="10000"/>
          </a:bodyPr>
          <a:lstStyle/>
          <a:p>
            <a:pPr lvl="1">
              <a:lnSpc>
                <a:spcPct val="110000"/>
              </a:lnSpc>
            </a:pPr>
            <a:r>
              <a:rPr lang="hi-IN">
                <a:latin typeface="Open Sans" panose="020B0606030504020204" pitchFamily="34" charset="0"/>
                <a:ea typeface="Open Sans" panose="020B0606030504020204" pitchFamily="34" charset="0"/>
                <a:cs typeface="Open Sans" panose="020B0606030504020204" pitchFamily="34" charset="0"/>
              </a:rPr>
              <a:t>सीबीआरएन आपातकाल पर राष्ट्रीय दिशानिर्देशों और एनडीआरएफ की भूमिका को समझना
एनडीआरएफ सीबीआरएन आपातकालीन प्रतिक्रिया टीम की संरचना और भूमिका और जिम्मेदारियों की गणना करेंगे
सीबीआरएन आपात स्थिति के दौरान कमांड, नियंत्रण, संचार और समन्वय की स्पष्ट लाइनें प्रदान करना
सीबीआरएन आपातकाल के दौरान बहुमूल्य जीवन बचाने, नुकसान को रोकने और जनता और बचाव दल की सुरक्षा सुनिश्चित करने के लिए एक विशेष प्रतिक्रिया शुरू करने के लिए कार्य योजना और प्रक्रिया तैयार करना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D82FE55-F65A-DA6C-559E-18AAF7910F2E}"/>
              </a:ext>
            </a:extLst>
          </p:cNvPr>
          <p:cNvSpPr>
            <a:spLocks noGrp="1"/>
          </p:cNvSpPr>
          <p:nvPr>
            <p:ph type="sldNum" sz="quarter" idx="12"/>
          </p:nvPr>
        </p:nvSpPr>
        <p:spPr/>
        <p:txBody>
          <a:bodyPr/>
          <a:lstStyle/>
          <a:p>
            <a:fld id="{90C7EC7B-5188-47E7-93DF-331EE49E69D8}" type="slidenum">
              <a:rPr lang="en-IN" smtClean="0"/>
              <a:t>3</a:t>
            </a:fld>
            <a:endParaRPr lang="en-IN"/>
          </a:p>
        </p:txBody>
      </p:sp>
    </p:spTree>
    <p:extLst>
      <p:ext uri="{BB962C8B-B14F-4D97-AF65-F5344CB8AC3E}">
        <p14:creationId xmlns:p14="http://schemas.microsoft.com/office/powerpoint/2010/main" val="319100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DC6B-AAE4-D73B-8798-B4FB8C4E9719}"/>
              </a:ext>
            </a:extLst>
          </p:cNvPr>
          <p:cNvSpPr>
            <a:spLocks noGrp="1"/>
          </p:cNvSpPr>
          <p:nvPr>
            <p:ph type="title"/>
          </p:nvPr>
        </p:nvSpPr>
        <p:spPr>
          <a:xfrm>
            <a:off x="331303" y="2335165"/>
            <a:ext cx="5009323"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प्रतिक्रिया की प्रक्रिया</a:t>
            </a:r>
            <a:b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जैविक और रेडियोलॉजिकल आपात स्थिति</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C9D0CB5-EEDC-2C6F-1A2E-54378215E4EB}"/>
              </a:ext>
            </a:extLst>
          </p:cNvPr>
          <p:cNvSpPr>
            <a:spLocks noGrp="1"/>
          </p:cNvSpPr>
          <p:nvPr>
            <p:ph idx="1"/>
          </p:nvPr>
        </p:nvSpPr>
        <p:spPr>
          <a:xfrm>
            <a:off x="5340626" y="1889287"/>
            <a:ext cx="6134296" cy="3542882"/>
          </a:xfrm>
        </p:spPr>
        <p:txBody>
          <a:bodyPr>
            <a:norm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डी-एक्टिवेशन और डी-मोबिलाइजेशन चरण:
ऑपरेशन का यह चरण भी उतना ही महत्वपूर्ण है क्योंकि ऑपरेशन की समाप्ति के बाद टीम को डी-मोबिलाइज किया जाना है।
डी-ब्रीफिंग:
अभियान समाप्त होने पर टीम/कॉय/बटालियन के ऑपरेशनल कमांडरों को सैनिकों के बारे में जानकारी दी जाएगी।</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364E2DC-1067-F5A9-C085-98FFB8C204E0}"/>
              </a:ext>
            </a:extLst>
          </p:cNvPr>
          <p:cNvSpPr>
            <a:spLocks noGrp="1"/>
          </p:cNvSpPr>
          <p:nvPr>
            <p:ph type="sldNum" sz="quarter" idx="12"/>
          </p:nvPr>
        </p:nvSpPr>
        <p:spPr/>
        <p:txBody>
          <a:bodyPr/>
          <a:lstStyle/>
          <a:p>
            <a:fld id="{90C7EC7B-5188-47E7-93DF-331EE49E69D8}" type="slidenum">
              <a:rPr lang="en-IN" smtClean="0"/>
              <a:pPr/>
              <a:t>30</a:t>
            </a:fld>
            <a:endParaRPr lang="en-IN"/>
          </a:p>
        </p:txBody>
      </p:sp>
    </p:spTree>
    <p:extLst>
      <p:ext uri="{BB962C8B-B14F-4D97-AF65-F5344CB8AC3E}">
        <p14:creationId xmlns:p14="http://schemas.microsoft.com/office/powerpoint/2010/main" val="1281089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26D523-FDB8-D967-6AF0-CEC44770FDF2}"/>
              </a:ext>
            </a:extLst>
          </p:cNvPr>
          <p:cNvSpPr>
            <a:spLocks noGrp="1"/>
          </p:cNvSpPr>
          <p:nvPr>
            <p:ph type="sldNum" sz="quarter" idx="12"/>
          </p:nvPr>
        </p:nvSpPr>
        <p:spPr/>
        <p:txBody>
          <a:bodyPr/>
          <a:lstStyle/>
          <a:p>
            <a:fld id="{90C7EC7B-5188-47E7-93DF-331EE49E69D8}" type="slidenum">
              <a:rPr lang="en-IN" smtClean="0"/>
              <a:pPr/>
              <a:t>31</a:t>
            </a:fld>
            <a:endParaRPr lang="en-IN"/>
          </a:p>
        </p:txBody>
      </p:sp>
      <p:pic>
        <p:nvPicPr>
          <p:cNvPr id="8" name="Picture 7">
            <a:extLst>
              <a:ext uri="{FF2B5EF4-FFF2-40B4-BE49-F238E27FC236}">
                <a16:creationId xmlns:a16="http://schemas.microsoft.com/office/drawing/2014/main" id="{57EAD0E7-AB70-CBA4-E900-3C309CFA2467}"/>
              </a:ext>
            </a:extLst>
          </p:cNvPr>
          <p:cNvPicPr>
            <a:picLocks noChangeAspect="1"/>
          </p:cNvPicPr>
          <p:nvPr/>
        </p:nvPicPr>
        <p:blipFill>
          <a:blip r:embed="rId2"/>
          <a:stretch>
            <a:fillRect/>
          </a:stretch>
        </p:blipFill>
        <p:spPr>
          <a:xfrm>
            <a:off x="5162042" y="1674415"/>
            <a:ext cx="6191758" cy="4474541"/>
          </a:xfrm>
          <a:prstGeom prst="rect">
            <a:avLst/>
          </a:prstGeom>
        </p:spPr>
      </p:pic>
    </p:spTree>
    <p:extLst>
      <p:ext uri="{BB962C8B-B14F-4D97-AF65-F5344CB8AC3E}">
        <p14:creationId xmlns:p14="http://schemas.microsoft.com/office/powerpoint/2010/main" val="383707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FB04A5-767A-12AA-D88A-02C9DA42D2FA}"/>
              </a:ext>
            </a:extLst>
          </p:cNvPr>
          <p:cNvSpPr>
            <a:spLocks noGrp="1"/>
          </p:cNvSpPr>
          <p:nvPr>
            <p:ph type="sldNum" sz="quarter" idx="12"/>
          </p:nvPr>
        </p:nvSpPr>
        <p:spPr/>
        <p:txBody>
          <a:bodyPr/>
          <a:lstStyle/>
          <a:p>
            <a:fld id="{90C7EC7B-5188-47E7-93DF-331EE49E69D8}" type="slidenum">
              <a:rPr lang="en-IN" smtClean="0"/>
              <a:pPr/>
              <a:t>32</a:t>
            </a:fld>
            <a:endParaRPr lang="en-IN"/>
          </a:p>
        </p:txBody>
      </p:sp>
      <p:pic>
        <p:nvPicPr>
          <p:cNvPr id="8" name="Picture 7">
            <a:extLst>
              <a:ext uri="{FF2B5EF4-FFF2-40B4-BE49-F238E27FC236}">
                <a16:creationId xmlns:a16="http://schemas.microsoft.com/office/drawing/2014/main" id="{3607D536-EF86-D43C-AECA-84F0B8EB57FB}"/>
              </a:ext>
            </a:extLst>
          </p:cNvPr>
          <p:cNvPicPr>
            <a:picLocks noChangeAspect="1"/>
          </p:cNvPicPr>
          <p:nvPr/>
        </p:nvPicPr>
        <p:blipFill>
          <a:blip r:embed="rId2"/>
          <a:stretch>
            <a:fillRect/>
          </a:stretch>
        </p:blipFill>
        <p:spPr>
          <a:xfrm>
            <a:off x="5473463" y="1505571"/>
            <a:ext cx="6004303" cy="4681936"/>
          </a:xfrm>
          <a:prstGeom prst="rect">
            <a:avLst/>
          </a:prstGeom>
        </p:spPr>
      </p:pic>
    </p:spTree>
    <p:extLst>
      <p:ext uri="{BB962C8B-B14F-4D97-AF65-F5344CB8AC3E}">
        <p14:creationId xmlns:p14="http://schemas.microsoft.com/office/powerpoint/2010/main" val="56218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F77AE6-8544-AE04-79D1-7FD6F0A1288D}"/>
              </a:ext>
            </a:extLst>
          </p:cNvPr>
          <p:cNvSpPr>
            <a:spLocks noGrp="1"/>
          </p:cNvSpPr>
          <p:nvPr>
            <p:ph type="sldNum" sz="quarter" idx="12"/>
          </p:nvPr>
        </p:nvSpPr>
        <p:spPr/>
        <p:txBody>
          <a:bodyPr/>
          <a:lstStyle/>
          <a:p>
            <a:fld id="{90C7EC7B-5188-47E7-93DF-331EE49E69D8}" type="slidenum">
              <a:rPr lang="en-IN" smtClean="0"/>
              <a:pPr/>
              <a:t>33</a:t>
            </a:fld>
            <a:endParaRPr lang="en-IN"/>
          </a:p>
        </p:txBody>
      </p:sp>
      <p:pic>
        <p:nvPicPr>
          <p:cNvPr id="8" name="Picture 7">
            <a:extLst>
              <a:ext uri="{FF2B5EF4-FFF2-40B4-BE49-F238E27FC236}">
                <a16:creationId xmlns:a16="http://schemas.microsoft.com/office/drawing/2014/main" id="{541BFE0B-148F-11D8-1C08-2CC7BB46C7D7}"/>
              </a:ext>
            </a:extLst>
          </p:cNvPr>
          <p:cNvPicPr>
            <a:picLocks noChangeAspect="1"/>
          </p:cNvPicPr>
          <p:nvPr/>
        </p:nvPicPr>
        <p:blipFill>
          <a:blip r:embed="rId2"/>
          <a:stretch>
            <a:fillRect/>
          </a:stretch>
        </p:blipFill>
        <p:spPr>
          <a:xfrm>
            <a:off x="4015408" y="1336727"/>
            <a:ext cx="6875505" cy="4681935"/>
          </a:xfrm>
          <a:prstGeom prst="rect">
            <a:avLst/>
          </a:prstGeom>
        </p:spPr>
      </p:pic>
    </p:spTree>
    <p:extLst>
      <p:ext uri="{BB962C8B-B14F-4D97-AF65-F5344CB8AC3E}">
        <p14:creationId xmlns:p14="http://schemas.microsoft.com/office/powerpoint/2010/main" val="235629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EF8C-0963-ADFB-F889-3CB7B1D0F308}"/>
              </a:ext>
            </a:extLst>
          </p:cNvPr>
          <p:cNvSpPr>
            <a:spLocks noGrp="1"/>
          </p:cNvSpPr>
          <p:nvPr>
            <p:ph type="title"/>
          </p:nvPr>
        </p:nvSpPr>
        <p:spPr>
          <a:xfrm>
            <a:off x="264993" y="2600391"/>
            <a:ext cx="4333511"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प्रतिक्रिया के दौरान विभिन्न क्षेत्रों की स्थापना के लिए सामान्य लेआउट</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943FD4CB-54FA-519E-4446-322C06521D7B}"/>
              </a:ext>
            </a:extLst>
          </p:cNvPr>
          <p:cNvSpPr>
            <a:spLocks noGrp="1"/>
          </p:cNvSpPr>
          <p:nvPr>
            <p:ph type="sldNum" sz="quarter" idx="12"/>
          </p:nvPr>
        </p:nvSpPr>
        <p:spPr/>
        <p:txBody>
          <a:bodyPr/>
          <a:lstStyle/>
          <a:p>
            <a:fld id="{90C7EC7B-5188-47E7-93DF-331EE49E69D8}" type="slidenum">
              <a:rPr lang="en-IN" smtClean="0"/>
              <a:pPr/>
              <a:t>34</a:t>
            </a:fld>
            <a:endParaRPr lang="en-IN"/>
          </a:p>
        </p:txBody>
      </p:sp>
      <p:grpSp>
        <p:nvGrpSpPr>
          <p:cNvPr id="10" name="Group 9">
            <a:extLst>
              <a:ext uri="{FF2B5EF4-FFF2-40B4-BE49-F238E27FC236}">
                <a16:creationId xmlns:a16="http://schemas.microsoft.com/office/drawing/2014/main" id="{4490008F-41E6-86F5-A0F2-E7FB42576DF3}"/>
              </a:ext>
            </a:extLst>
          </p:cNvPr>
          <p:cNvGrpSpPr/>
          <p:nvPr/>
        </p:nvGrpSpPr>
        <p:grpSpPr>
          <a:xfrm>
            <a:off x="5284304" y="1237800"/>
            <a:ext cx="6069496" cy="4911789"/>
            <a:chOff x="714234" y="1548581"/>
            <a:chExt cx="10420798" cy="4587324"/>
          </a:xfrm>
        </p:grpSpPr>
        <p:pic>
          <p:nvPicPr>
            <p:cNvPr id="8" name="Picture 7">
              <a:extLst>
                <a:ext uri="{FF2B5EF4-FFF2-40B4-BE49-F238E27FC236}">
                  <a16:creationId xmlns:a16="http://schemas.microsoft.com/office/drawing/2014/main" id="{F26378EA-29A4-C6AA-AD6C-400307884B88}"/>
                </a:ext>
              </a:extLst>
            </p:cNvPr>
            <p:cNvPicPr>
              <a:picLocks noChangeAspect="1"/>
            </p:cNvPicPr>
            <p:nvPr/>
          </p:nvPicPr>
          <p:blipFill>
            <a:blip r:embed="rId2"/>
            <a:stretch>
              <a:fillRect/>
            </a:stretch>
          </p:blipFill>
          <p:spPr>
            <a:xfrm>
              <a:off x="714234" y="1557172"/>
              <a:ext cx="10420798" cy="4578733"/>
            </a:xfrm>
            <a:prstGeom prst="rect">
              <a:avLst/>
            </a:prstGeom>
            <a:ln>
              <a:noFill/>
            </a:ln>
          </p:spPr>
        </p:pic>
        <p:sp>
          <p:nvSpPr>
            <p:cNvPr id="9" name="Rectangle: Top Corners Snipped 8">
              <a:extLst>
                <a:ext uri="{FF2B5EF4-FFF2-40B4-BE49-F238E27FC236}">
                  <a16:creationId xmlns:a16="http://schemas.microsoft.com/office/drawing/2014/main" id="{29A07DCE-AF7D-6B2B-BABE-7474AE6A80EE}"/>
                </a:ext>
              </a:extLst>
            </p:cNvPr>
            <p:cNvSpPr/>
            <p:nvPr/>
          </p:nvSpPr>
          <p:spPr>
            <a:xfrm>
              <a:off x="2625213" y="1548581"/>
              <a:ext cx="6386052" cy="427703"/>
            </a:xfrm>
            <a:prstGeom prst="snip2Same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432408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317C-9617-04A8-88F7-488D89E3EEE5}"/>
              </a:ext>
            </a:extLst>
          </p:cNvPr>
          <p:cNvSpPr>
            <a:spLocks noGrp="1"/>
          </p:cNvSpPr>
          <p:nvPr>
            <p:ph type="title"/>
          </p:nvPr>
        </p:nvSpPr>
        <p:spPr>
          <a:xfrm>
            <a:off x="543339" y="2218116"/>
            <a:ext cx="3631095" cy="1325563"/>
          </a:xfrm>
        </p:spPr>
        <p:txBody>
          <a:bodyPr>
            <a:normAutofit/>
          </a:bodyPr>
          <a:lstStyle/>
          <a:p>
            <a:pPr algn="just"/>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परिशोधन लेआउट</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5C1BC80-DD9D-0653-4A5C-439C2C35AC67}"/>
              </a:ext>
            </a:extLst>
          </p:cNvPr>
          <p:cNvSpPr>
            <a:spLocks noGrp="1"/>
          </p:cNvSpPr>
          <p:nvPr>
            <p:ph type="sldNum" sz="quarter" idx="12"/>
          </p:nvPr>
        </p:nvSpPr>
        <p:spPr/>
        <p:txBody>
          <a:bodyPr/>
          <a:lstStyle/>
          <a:p>
            <a:fld id="{90C7EC7B-5188-47E7-93DF-331EE49E69D8}" type="slidenum">
              <a:rPr lang="en-IN" smtClean="0"/>
              <a:pPr/>
              <a:t>35</a:t>
            </a:fld>
            <a:endParaRPr lang="en-IN"/>
          </a:p>
        </p:txBody>
      </p:sp>
      <p:pic>
        <p:nvPicPr>
          <p:cNvPr id="8" name="Picture 7">
            <a:extLst>
              <a:ext uri="{FF2B5EF4-FFF2-40B4-BE49-F238E27FC236}">
                <a16:creationId xmlns:a16="http://schemas.microsoft.com/office/drawing/2014/main" id="{6A64979B-6697-AB1F-5317-295E8E912421}"/>
              </a:ext>
            </a:extLst>
          </p:cNvPr>
          <p:cNvPicPr>
            <a:picLocks noChangeAspect="1"/>
          </p:cNvPicPr>
          <p:nvPr/>
        </p:nvPicPr>
        <p:blipFill>
          <a:blip r:embed="rId2"/>
          <a:stretch>
            <a:fillRect/>
          </a:stretch>
        </p:blipFill>
        <p:spPr>
          <a:xfrm>
            <a:off x="4982816" y="1284867"/>
            <a:ext cx="6599583" cy="5130434"/>
          </a:xfrm>
          <a:prstGeom prst="rect">
            <a:avLst/>
          </a:prstGeom>
        </p:spPr>
      </p:pic>
    </p:spTree>
    <p:extLst>
      <p:ext uri="{BB962C8B-B14F-4D97-AF65-F5344CB8AC3E}">
        <p14:creationId xmlns:p14="http://schemas.microsoft.com/office/powerpoint/2010/main" val="157284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DF81-9E2E-BC30-8570-1C9DFBE5E5CA}"/>
              </a:ext>
            </a:extLst>
          </p:cNvPr>
          <p:cNvSpPr>
            <a:spLocks noGrp="1"/>
          </p:cNvSpPr>
          <p:nvPr>
            <p:ph type="title"/>
          </p:nvPr>
        </p:nvSpPr>
        <p:spPr>
          <a:xfrm>
            <a:off x="-114834" y="2987558"/>
            <a:ext cx="4731077" cy="1325563"/>
          </a:xfrm>
        </p:spPr>
        <p:txBody>
          <a:bodyPr>
            <a:norm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परिशोधन का सिद्धांत</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Content Placeholder 6">
            <a:extLst>
              <a:ext uri="{FF2B5EF4-FFF2-40B4-BE49-F238E27FC236}">
                <a16:creationId xmlns:a16="http://schemas.microsoft.com/office/drawing/2014/main" id="{724B78EA-8C30-F594-9547-C9F88A83D7DD}"/>
              </a:ext>
            </a:extLst>
          </p:cNvPr>
          <p:cNvGraphicFramePr>
            <a:graphicFrameLocks noGrp="1"/>
          </p:cNvGraphicFramePr>
          <p:nvPr>
            <p:ph idx="1"/>
            <p:extLst>
              <p:ext uri="{D42A27DB-BD31-4B8C-83A1-F6EECF244321}">
                <p14:modId xmlns:p14="http://schemas.microsoft.com/office/powerpoint/2010/main" val="1481138093"/>
              </p:ext>
            </p:extLst>
          </p:nvPr>
        </p:nvGraphicFramePr>
        <p:xfrm>
          <a:off x="4476861" y="1518886"/>
          <a:ext cx="6414052" cy="4662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24FF4C1F-214A-BDF7-548E-5182803C5ADB}"/>
              </a:ext>
            </a:extLst>
          </p:cNvPr>
          <p:cNvSpPr>
            <a:spLocks noGrp="1"/>
          </p:cNvSpPr>
          <p:nvPr>
            <p:ph type="sldNum" sz="quarter" idx="12"/>
          </p:nvPr>
        </p:nvSpPr>
        <p:spPr/>
        <p:txBody>
          <a:bodyPr/>
          <a:lstStyle/>
          <a:p>
            <a:fld id="{90C7EC7B-5188-47E7-93DF-331EE49E69D8}" type="slidenum">
              <a:rPr lang="en-IN" smtClean="0"/>
              <a:pPr/>
              <a:t>36</a:t>
            </a:fld>
            <a:endParaRPr lang="en-IN"/>
          </a:p>
        </p:txBody>
      </p:sp>
    </p:spTree>
    <p:extLst>
      <p:ext uri="{BB962C8B-B14F-4D97-AF65-F5344CB8AC3E}">
        <p14:creationId xmlns:p14="http://schemas.microsoft.com/office/powerpoint/2010/main" val="96010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157393" y="2602969"/>
            <a:ext cx="3935897" cy="1325563"/>
          </a:xfrm>
        </p:spPr>
        <p:txBody>
          <a:bodyPr>
            <a:noAutofit/>
          </a:body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263854" y="1480674"/>
            <a:ext cx="4803946" cy="637249"/>
          </a:xfrm>
        </p:spPr>
        <p:txBody>
          <a:bodyPr>
            <a:normAutofit fontScale="47500" lnSpcReduction="20000"/>
          </a:bodyPr>
          <a:lstStyle/>
          <a:p>
            <a:r>
              <a:rPr lang="hi-IN" sz="6200" dirty="0">
                <a:solidFill>
                  <a:srgbClr val="FF0000"/>
                </a:solidFill>
                <a:latin typeface="Open Sans" panose="020B0606030504020204" pitchFamily="34" charset="0"/>
                <a:ea typeface="Open Sans" panose="020B0606030504020204" pitchFamily="34" charset="0"/>
                <a:cs typeface="Open Sans" panose="020B0606030504020204" pitchFamily="34" charset="0"/>
              </a:rPr>
              <a:t>डिटेक्शन टीम (रासायनिक):</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37</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3040856697"/>
              </p:ext>
            </p:extLst>
          </p:nvPr>
        </p:nvGraphicFramePr>
        <p:xfrm>
          <a:off x="4435304" y="1951699"/>
          <a:ext cx="7337597" cy="4846320"/>
        </p:xfrm>
        <a:graphic>
          <a:graphicData uri="http://schemas.openxmlformats.org/drawingml/2006/table">
            <a:tbl>
              <a:tblPr firstRow="1" bandRow="1">
                <a:tableStyleId>{5DA37D80-6434-44D0-A028-1B22A696006F}</a:tableStyleId>
              </a:tblPr>
              <a:tblGrid>
                <a:gridCol w="1317796">
                  <a:extLst>
                    <a:ext uri="{9D8B030D-6E8A-4147-A177-3AD203B41FA5}">
                      <a16:colId xmlns:a16="http://schemas.microsoft.com/office/drawing/2014/main" val="3992718694"/>
                    </a:ext>
                  </a:extLst>
                </a:gridCol>
                <a:gridCol w="3143250">
                  <a:extLst>
                    <a:ext uri="{9D8B030D-6E8A-4147-A177-3AD203B41FA5}">
                      <a16:colId xmlns:a16="http://schemas.microsoft.com/office/drawing/2014/main" val="1972610960"/>
                    </a:ext>
                  </a:extLst>
                </a:gridCol>
                <a:gridCol w="2876551">
                  <a:extLst>
                    <a:ext uri="{9D8B030D-6E8A-4147-A177-3AD203B41FA5}">
                      <a16:colId xmlns:a16="http://schemas.microsoft.com/office/drawing/2014/main" val="285495308"/>
                    </a:ext>
                  </a:extLst>
                </a:gridCol>
              </a:tblGrid>
              <a:tr h="370840">
                <a:tc>
                  <a:txBody>
                    <a:bodyPr/>
                    <a:lstStyle/>
                    <a:p>
                      <a:pPr algn="l"/>
                      <a:r>
                        <a:rPr lang="hi-IN" sz="2400" b="0" i="0" kern="1200" dirty="0">
                          <a:solidFill>
                            <a:schemeClr val="bg1"/>
                          </a:solidFill>
                          <a:effectLst/>
                          <a:latin typeface="+mn-lt"/>
                          <a:ea typeface="+mn-ea"/>
                          <a:cs typeface="+mn-cs"/>
                        </a:rPr>
                        <a:t>क्रम संख्‍या</a:t>
                      </a:r>
                      <a:endParaRPr lang="en-IN" sz="2400" b="0" dirty="0">
                        <a:solidFill>
                          <a:schemeClr val="bg1"/>
                        </a:solidFill>
                        <a:latin typeface="Open Sans" panose="020B0606030504020204"/>
                      </a:endParaRPr>
                    </a:p>
                  </a:txBody>
                  <a:tcPr/>
                </a:tc>
                <a:tc>
                  <a:txBody>
                    <a:bodyPr/>
                    <a:lstStyle/>
                    <a:p>
                      <a:pPr algn="l"/>
                      <a:r>
                        <a:rPr lang="hi-IN" sz="2400" b="0" dirty="0">
                          <a:solidFill>
                            <a:schemeClr val="bg1"/>
                          </a:solidFill>
                          <a:latin typeface="Open Sans" panose="020B0606030504020204"/>
                        </a:rPr>
                        <a:t>टीम उपकरण</a:t>
                      </a:r>
                      <a:endParaRPr lang="en-IN" sz="2400" b="0" dirty="0">
                        <a:solidFill>
                          <a:schemeClr val="bg1"/>
                        </a:solidFill>
                        <a:latin typeface="Open Sans" panose="020B0606030504020204"/>
                      </a:endParaRPr>
                    </a:p>
                  </a:txBody>
                  <a:tcPr/>
                </a:tc>
                <a:tc>
                  <a:txBody>
                    <a:bodyPr/>
                    <a:lstStyle/>
                    <a:p>
                      <a:pPr algn="l"/>
                      <a:r>
                        <a:rPr lang="hi-IN" sz="2400" b="0" dirty="0">
                          <a:solidFill>
                            <a:schemeClr val="bg1"/>
                          </a:solidFill>
                          <a:latin typeface="Open Sans" panose="020B0606030504020204"/>
                        </a:rPr>
                        <a:t>कार्मिक उपकरण</a:t>
                      </a:r>
                      <a:endParaRPr lang="en-IN" sz="24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2400" b="0" dirty="0">
                          <a:solidFill>
                            <a:schemeClr val="bg1"/>
                          </a:solidFill>
                          <a:latin typeface="Open Sans" panose="020B0606030504020204"/>
                        </a:rPr>
                        <a:t>1.</a:t>
                      </a:r>
                      <a:endParaRPr lang="en-IN" sz="2400" b="0" dirty="0">
                        <a:solidFill>
                          <a:schemeClr val="bg1"/>
                        </a:solidFill>
                        <a:latin typeface="Open Sans" panose="020B0606030504020204"/>
                      </a:endParaRPr>
                    </a:p>
                  </a:txBody>
                  <a:tcPr/>
                </a:tc>
                <a:tc>
                  <a:txBody>
                    <a:bodyPr/>
                    <a:lstStyle/>
                    <a:p>
                      <a:r>
                        <a:rPr lang="hi-IN" sz="2400" b="0" dirty="0">
                          <a:solidFill>
                            <a:schemeClr val="bg1"/>
                          </a:solidFill>
                          <a:latin typeface="Open Sans" panose="020B0606030504020204"/>
                        </a:rPr>
                        <a:t>हवा का नमूना</a:t>
                      </a:r>
                      <a:endParaRPr lang="en-IN" sz="2400" b="0" dirty="0">
                        <a:solidFill>
                          <a:schemeClr val="bg1"/>
                        </a:solidFill>
                        <a:latin typeface="Open Sans" panose="020B0606030504020204"/>
                      </a:endParaRPr>
                    </a:p>
                  </a:txBody>
                  <a:tcPr/>
                </a:tc>
                <a:tc>
                  <a:txBody>
                    <a:bodyPr/>
                    <a:lstStyle/>
                    <a:p>
                      <a:r>
                        <a:rPr lang="hi-IN" sz="2400" b="0" dirty="0">
                          <a:solidFill>
                            <a:schemeClr val="bg1"/>
                          </a:solidFill>
                          <a:latin typeface="Open Sans" panose="020B0606030504020204"/>
                        </a:rPr>
                        <a:t>एनबीसी सूट मार्क वी</a:t>
                      </a:r>
                      <a:endParaRPr lang="en-IN" sz="24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2400" b="0" dirty="0">
                          <a:solidFill>
                            <a:schemeClr val="bg1"/>
                          </a:solidFill>
                          <a:latin typeface="Open Sans" panose="020B0606030504020204"/>
                        </a:rPr>
                        <a:t>2.</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एससीबीए</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ऑटो इंजेक्टर सेट</a:t>
                      </a:r>
                      <a:endParaRPr lang="en-IN" sz="24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2400" b="0" dirty="0">
                          <a:solidFill>
                            <a:schemeClr val="bg1"/>
                          </a:solidFill>
                          <a:latin typeface="Open Sans" panose="020B0606030504020204"/>
                        </a:rPr>
                        <a:t>3.</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एक स्तर का सूट</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टीसीडीपी</a:t>
                      </a:r>
                      <a:endParaRPr lang="en-IN" sz="24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2400" b="0" dirty="0">
                          <a:solidFill>
                            <a:schemeClr val="bg1"/>
                          </a:solidFill>
                          <a:latin typeface="Open Sans" panose="020B0606030504020204"/>
                        </a:rPr>
                        <a:t>4.</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आरवीडी किट</a:t>
                      </a:r>
                      <a:endParaRPr lang="en-IN" sz="2400" b="0" dirty="0">
                        <a:solidFill>
                          <a:schemeClr val="bg1"/>
                        </a:solidFill>
                        <a:latin typeface="Open Sans" panose="020B0606030504020204"/>
                      </a:endParaRPr>
                    </a:p>
                  </a:txBody>
                  <a:tcPr/>
                </a:tc>
                <a:tc>
                  <a:txBody>
                    <a:bodyPr/>
                    <a:lstStyle/>
                    <a:p>
                      <a:pPr>
                        <a:buFontTx/>
                        <a:buNone/>
                      </a:pPr>
                      <a:endParaRPr lang="en-IN" sz="24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2400" b="0" dirty="0">
                          <a:solidFill>
                            <a:schemeClr val="bg1"/>
                          </a:solidFill>
                          <a:latin typeface="Open Sans" panose="020B0606030504020204"/>
                        </a:rPr>
                        <a:t>5.</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डब्ल्यूपीडीके</a:t>
                      </a:r>
                      <a:endParaRPr lang="en-IN" sz="2400" b="0" dirty="0">
                        <a:solidFill>
                          <a:schemeClr val="bg1"/>
                        </a:solidFill>
                        <a:latin typeface="Open Sans" panose="020B0606030504020204"/>
                      </a:endParaRPr>
                    </a:p>
                  </a:txBody>
                  <a:tcPr/>
                </a:tc>
                <a:tc>
                  <a:txBody>
                    <a:bodyPr/>
                    <a:lstStyle/>
                    <a:p>
                      <a:pPr>
                        <a:buFontTx/>
                        <a:buNone/>
                      </a:pPr>
                      <a:endParaRPr lang="en-IN" sz="24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2400" b="0" dirty="0">
                          <a:solidFill>
                            <a:schemeClr val="bg1"/>
                          </a:solidFill>
                          <a:latin typeface="Open Sans" panose="020B0606030504020204"/>
                        </a:rPr>
                        <a:t>6.</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मल्टी गैस डिटेक्टर</a:t>
                      </a:r>
                      <a:endParaRPr lang="en-IN" sz="2400" b="0" dirty="0">
                        <a:solidFill>
                          <a:schemeClr val="bg1"/>
                        </a:solidFill>
                        <a:latin typeface="Open Sans" panose="020B0606030504020204"/>
                      </a:endParaRPr>
                    </a:p>
                  </a:txBody>
                  <a:tcPr/>
                </a:tc>
                <a:tc>
                  <a:txBody>
                    <a:bodyPr/>
                    <a:lstStyle/>
                    <a:p>
                      <a:pPr>
                        <a:buFontTx/>
                        <a:buNone/>
                      </a:pPr>
                      <a:endParaRPr lang="en-IN" sz="24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2400" b="0" dirty="0">
                          <a:solidFill>
                            <a:schemeClr val="bg1"/>
                          </a:solidFill>
                          <a:latin typeface="Open Sans" panose="020B0606030504020204"/>
                        </a:rPr>
                        <a:t>7.</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झंडा/शंकु को चिह्नित करना</a:t>
                      </a:r>
                      <a:endParaRPr lang="en-IN" sz="2400" b="0" dirty="0">
                        <a:solidFill>
                          <a:schemeClr val="bg1"/>
                        </a:solidFill>
                        <a:latin typeface="Open Sans" panose="020B0606030504020204"/>
                      </a:endParaRPr>
                    </a:p>
                  </a:txBody>
                  <a:tcPr/>
                </a:tc>
                <a:tc>
                  <a:txBody>
                    <a:bodyPr/>
                    <a:lstStyle/>
                    <a:p>
                      <a:pPr>
                        <a:buFontTx/>
                        <a:buNone/>
                      </a:pPr>
                      <a:endParaRPr lang="en-IN" sz="24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2400" b="0" dirty="0">
                          <a:solidFill>
                            <a:schemeClr val="bg1"/>
                          </a:solidFill>
                          <a:latin typeface="Open Sans" panose="020B0606030504020204"/>
                        </a:rPr>
                        <a:t>8.</a:t>
                      </a:r>
                      <a:endParaRPr lang="en-IN" sz="2400" b="0" dirty="0">
                        <a:solidFill>
                          <a:schemeClr val="bg1"/>
                        </a:solidFill>
                        <a:latin typeface="Open Sans" panose="020B0606030504020204"/>
                      </a:endParaRPr>
                    </a:p>
                  </a:txBody>
                  <a:tcPr/>
                </a:tc>
                <a:tc>
                  <a:txBody>
                    <a:bodyPr/>
                    <a:lstStyle/>
                    <a:p>
                      <a:pPr>
                        <a:buFontTx/>
                        <a:buNone/>
                      </a:pPr>
                      <a:r>
                        <a:rPr lang="hi-IN" sz="2400" b="0" dirty="0">
                          <a:solidFill>
                            <a:schemeClr val="bg1"/>
                          </a:solidFill>
                          <a:latin typeface="Open Sans" panose="020B0606030504020204"/>
                        </a:rPr>
                        <a:t>रेडियो</a:t>
                      </a:r>
                      <a:endParaRPr lang="en-IN" sz="2400" b="0" dirty="0">
                        <a:solidFill>
                          <a:schemeClr val="bg1"/>
                        </a:solidFill>
                        <a:latin typeface="Open Sans" panose="020B0606030504020204"/>
                      </a:endParaRPr>
                    </a:p>
                  </a:txBody>
                  <a:tcPr/>
                </a:tc>
                <a:tc>
                  <a:txBody>
                    <a:bodyPr/>
                    <a:lstStyle/>
                    <a:p>
                      <a:pPr>
                        <a:buFontTx/>
                        <a:buNone/>
                      </a:pPr>
                      <a:endParaRPr lang="en-IN" sz="24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bl>
          </a:graphicData>
        </a:graphic>
      </p:graphicFrame>
    </p:spTree>
    <p:extLst>
      <p:ext uri="{BB962C8B-B14F-4D97-AF65-F5344CB8AC3E}">
        <p14:creationId xmlns:p14="http://schemas.microsoft.com/office/powerpoint/2010/main" val="3742996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810539" y="1283069"/>
            <a:ext cx="5696974" cy="486623"/>
          </a:xfrm>
        </p:spPr>
        <p:txBody>
          <a:bodyPr/>
          <a:lstStyle/>
          <a:p>
            <a:r>
              <a:rPr lang="en-IN" sz="2400" b="0" dirty="0">
                <a:solidFill>
                  <a:srgbClr val="FF0000"/>
                </a:solidFill>
                <a:latin typeface="Open Sans" panose="020B0606030504020204" pitchFamily="34" charset="0"/>
                <a:ea typeface="Open Sans" panose="020B0606030504020204" pitchFamily="34" charset="0"/>
                <a:cs typeface="Open Sans" panose="020B0606030504020204" pitchFamily="34" charset="0"/>
              </a:rPr>
              <a:t>Decontamination Team (Chemical):</a:t>
            </a:r>
          </a:p>
          <a:p>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38</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1112702691"/>
              </p:ext>
            </p:extLst>
          </p:nvPr>
        </p:nvGraphicFramePr>
        <p:xfrm>
          <a:off x="4093290" y="1738630"/>
          <a:ext cx="8287656" cy="4617720"/>
        </p:xfrm>
        <a:graphic>
          <a:graphicData uri="http://schemas.openxmlformats.org/drawingml/2006/table">
            <a:tbl>
              <a:tblPr firstRow="1" bandRow="1">
                <a:tableStyleId>{5DA37D80-6434-44D0-A028-1B22A696006F}</a:tableStyleId>
              </a:tblPr>
              <a:tblGrid>
                <a:gridCol w="966390">
                  <a:extLst>
                    <a:ext uri="{9D8B030D-6E8A-4147-A177-3AD203B41FA5}">
                      <a16:colId xmlns:a16="http://schemas.microsoft.com/office/drawing/2014/main" val="3992718694"/>
                    </a:ext>
                  </a:extLst>
                </a:gridCol>
                <a:gridCol w="4518219">
                  <a:extLst>
                    <a:ext uri="{9D8B030D-6E8A-4147-A177-3AD203B41FA5}">
                      <a16:colId xmlns:a16="http://schemas.microsoft.com/office/drawing/2014/main" val="1972610960"/>
                    </a:ext>
                  </a:extLst>
                </a:gridCol>
                <a:gridCol w="2803047">
                  <a:extLst>
                    <a:ext uri="{9D8B030D-6E8A-4147-A177-3AD203B41FA5}">
                      <a16:colId xmlns:a16="http://schemas.microsoft.com/office/drawing/2014/main" val="285495308"/>
                    </a:ext>
                  </a:extLst>
                </a:gridCol>
              </a:tblGrid>
              <a:tr h="370840">
                <a:tc>
                  <a:txBody>
                    <a:bodyPr/>
                    <a:lstStyle/>
                    <a:p>
                      <a:pPr algn="ctr"/>
                      <a:r>
                        <a:rPr lang="hi-IN" sz="1800" b="0" i="0" kern="1200" dirty="0">
                          <a:solidFill>
                            <a:schemeClr val="bg1"/>
                          </a:solidFill>
                          <a:effectLst/>
                          <a:latin typeface="+mn-lt"/>
                          <a:ea typeface="+mn-ea"/>
                          <a:cs typeface="+mn-cs"/>
                        </a:rPr>
                        <a:t>क्रम संख्या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टीम उपकरण</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कार्मिक उपकरण</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पीपीडीयू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परिशोधन सूट/अभेद्य सूट</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प्लास्टिक शीट</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कनस्तर के साथ श्वासयंत्र</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प्लास्टिक बैग उच्च क्षमता (50 लीटर)</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एकीकृत हुड मास्क</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पीड़ितों की उच्च मूल्य की वस्तुओं को इकट्ठा करने के लिए प्लास्टिक जिपलॉक बैग</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ब्यूटाइल रबर दस्ताने (आंतरिक और बाहरी)</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पीडीए</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एनबीसी ओवर बूट्स</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डीएस-2 समाधान</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लेटेक्स दस्ताने</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ब्लीचिंग पाउडर</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8.</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पीडीके-1 और 2</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370840">
                <a:tc>
                  <a:txBody>
                    <a:bodyPr/>
                    <a:lstStyle/>
                    <a:p>
                      <a:pPr marL="0" indent="0">
                        <a:buFontTx/>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sz="1800" b="0" i="0" kern="1200" dirty="0">
                          <a:solidFill>
                            <a:schemeClr val="bg1"/>
                          </a:solidFill>
                          <a:effectLst/>
                          <a:latin typeface="Open Sans" panose="020B0606030504020204" pitchFamily="34" charset="0"/>
                          <a:ea typeface="Open Sans" panose="020B0606030504020204" pitchFamily="34" charset="0"/>
                          <a:cs typeface="+mn-cs"/>
                        </a:rPr>
                        <a:t>मुल्तानी मिट्टी</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370840">
                <a:tc>
                  <a:txBody>
                    <a:bodyPr/>
                    <a:lstStyle/>
                    <a:p>
                      <a:pPr marL="0" indent="0">
                        <a:buFontTx/>
                        <a:buNone/>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r>
                        <a:rPr lang="hi-IN" dirty="0">
                          <a:solidFill>
                            <a:schemeClr val="bg1"/>
                          </a:solidFill>
                          <a:latin typeface="Open Sans" panose="020B0606030504020204" pitchFamily="34" charset="0"/>
                          <a:ea typeface="Open Sans" panose="020B0606030504020204" pitchFamily="34" charset="0"/>
                          <a:cs typeface="Open Sans" panose="020B0606030504020204" pitchFamily="34" charset="0"/>
                        </a:rPr>
                        <a:t>उपकरण ड्रॉप के लिए कंटेनर</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3169988741"/>
                  </a:ext>
                </a:extLst>
              </a:tr>
            </a:tbl>
          </a:graphicData>
        </a:graphic>
      </p:graphicFrame>
      <p:sp>
        <p:nvSpPr>
          <p:cNvPr id="8" name="Title 1">
            <a:extLst>
              <a:ext uri="{FF2B5EF4-FFF2-40B4-BE49-F238E27FC236}">
                <a16:creationId xmlns:a16="http://schemas.microsoft.com/office/drawing/2014/main" id="{F9D9810D-C093-2E93-1332-EF70CD2E7A0A}"/>
              </a:ext>
            </a:extLst>
          </p:cNvPr>
          <p:cNvSpPr txBox="1">
            <a:spLocks/>
          </p:cNvSpPr>
          <p:nvPr/>
        </p:nvSpPr>
        <p:spPr>
          <a:xfrm>
            <a:off x="157393" y="2602969"/>
            <a:ext cx="3935897"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487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39</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4272805735"/>
              </p:ext>
            </p:extLst>
          </p:nvPr>
        </p:nvGraphicFramePr>
        <p:xfrm>
          <a:off x="3937080" y="1417955"/>
          <a:ext cx="7395210" cy="5303520"/>
        </p:xfrm>
        <a:graphic>
          <a:graphicData uri="http://schemas.openxmlformats.org/drawingml/2006/table">
            <a:tbl>
              <a:tblPr firstRow="1" bandRow="1">
                <a:tableStyleId>{5DA37D80-6434-44D0-A028-1B22A696006F}</a:tableStyleId>
              </a:tblPr>
              <a:tblGrid>
                <a:gridCol w="756840">
                  <a:extLst>
                    <a:ext uri="{9D8B030D-6E8A-4147-A177-3AD203B41FA5}">
                      <a16:colId xmlns:a16="http://schemas.microsoft.com/office/drawing/2014/main" val="3992718694"/>
                    </a:ext>
                  </a:extLst>
                </a:gridCol>
                <a:gridCol w="5055617">
                  <a:extLst>
                    <a:ext uri="{9D8B030D-6E8A-4147-A177-3AD203B41FA5}">
                      <a16:colId xmlns:a16="http://schemas.microsoft.com/office/drawing/2014/main" val="1972610960"/>
                    </a:ext>
                  </a:extLst>
                </a:gridCol>
                <a:gridCol w="1582753">
                  <a:extLst>
                    <a:ext uri="{9D8B030D-6E8A-4147-A177-3AD203B41FA5}">
                      <a16:colId xmlns:a16="http://schemas.microsoft.com/office/drawing/2014/main" val="285495308"/>
                    </a:ext>
                  </a:extLst>
                </a:gridCol>
              </a:tblGrid>
              <a:tr h="603018">
                <a:tc>
                  <a:txBody>
                    <a:bodyPr/>
                    <a:lstStyle/>
                    <a:p>
                      <a:pPr algn="ctr"/>
                      <a:r>
                        <a:rPr lang="hi-IN" sz="1800" b="0" i="0" kern="1200" dirty="0">
                          <a:solidFill>
                            <a:schemeClr val="bg1"/>
                          </a:solidFill>
                          <a:effectLst/>
                          <a:latin typeface="+mn-lt"/>
                          <a:ea typeface="+mn-ea"/>
                          <a:cs typeface="+mn-cs"/>
                        </a:rPr>
                        <a:t>क्रम संख्या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800" b="0" dirty="0">
                          <a:solidFill>
                            <a:schemeClr val="bg1"/>
                          </a:solidFill>
                          <a:latin typeface="Open Sans" panose="020B0606030504020204"/>
                        </a:rPr>
                        <a:t>टीम उपकरण</a:t>
                      </a:r>
                      <a:endParaRPr lang="en-IN" sz="1800" b="0" dirty="0">
                        <a:solidFill>
                          <a:schemeClr val="bg1"/>
                        </a:solidFill>
                        <a:latin typeface="Open Sans" panose="020B0606030504020204"/>
                      </a:endParaRPr>
                    </a:p>
                  </a:txBody>
                  <a:tcPr/>
                </a:tc>
                <a:tc>
                  <a:txBody>
                    <a:bodyPr/>
                    <a:lstStyle/>
                    <a:p>
                      <a:pPr algn="ctr"/>
                      <a:r>
                        <a:rPr lang="hi-IN" sz="1800" b="0" dirty="0">
                          <a:solidFill>
                            <a:schemeClr val="bg1"/>
                          </a:solidFill>
                          <a:latin typeface="Open Sans" panose="020B0606030504020204"/>
                        </a:rPr>
                        <a:t>कार्मिक उपकरण</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344582">
                <a:tc>
                  <a:txBody>
                    <a:bodyPr/>
                    <a:lstStyle/>
                    <a:p>
                      <a:pPr marL="0" indent="0">
                        <a:buFont typeface="+mj-lt"/>
                        <a:buNone/>
                      </a:pPr>
                      <a:r>
                        <a:rPr lang="en-US" sz="1800" b="0" dirty="0">
                          <a:solidFill>
                            <a:schemeClr val="bg1"/>
                          </a:solidFill>
                          <a:latin typeface="Open Sans" panose="020B0606030504020204"/>
                        </a:rPr>
                        <a:t>11.</a:t>
                      </a:r>
                      <a:endParaRPr lang="en-IN" sz="1800" b="0" dirty="0">
                        <a:solidFill>
                          <a:schemeClr val="bg1"/>
                        </a:solidFill>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800" b="0" dirty="0">
                          <a:solidFill>
                            <a:schemeClr val="bg1"/>
                          </a:solidFill>
                          <a:latin typeface="Open Sans" panose="020B0606030504020204"/>
                        </a:rPr>
                        <a:t>अपशिष्ट जल के लिए कंटेनर</a:t>
                      </a:r>
                      <a:endParaRPr lang="en-IN" sz="1800" b="0" dirty="0">
                        <a:solidFill>
                          <a:schemeClr val="bg1"/>
                        </a:solidFill>
                        <a:latin typeface="Open Sans" panose="020B0606030504020204"/>
                      </a:endParaRPr>
                    </a:p>
                  </a:txBody>
                  <a:tcPr/>
                </a:tc>
                <a:tc>
                  <a:txBody>
                    <a:bodyPr/>
                    <a:lstStyle/>
                    <a:p>
                      <a:endParaRPr lang="en-IN" sz="18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344582">
                <a:tc>
                  <a:txBody>
                    <a:bodyPr/>
                    <a:lstStyle/>
                    <a:p>
                      <a:pPr marL="0" indent="0">
                        <a:buFontTx/>
                        <a:buNone/>
                      </a:pPr>
                      <a:r>
                        <a:rPr lang="en-US" sz="1800" b="0" dirty="0">
                          <a:solidFill>
                            <a:schemeClr val="bg1"/>
                          </a:solidFill>
                          <a:latin typeface="Open Sans" panose="020B0606030504020204"/>
                        </a:rPr>
                        <a:t>12.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प्रयुक्त कपड़ों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344582">
                <a:tc>
                  <a:txBody>
                    <a:bodyPr/>
                    <a:lstStyle/>
                    <a:p>
                      <a:pPr marL="0" indent="0">
                        <a:buFontTx/>
                        <a:buNone/>
                      </a:pPr>
                      <a:r>
                        <a:rPr lang="en-US" sz="1800" b="0" dirty="0">
                          <a:solidFill>
                            <a:schemeClr val="bg1"/>
                          </a:solidFill>
                          <a:latin typeface="Open Sans" panose="020B0606030504020204"/>
                        </a:rPr>
                        <a:t>13.</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गियर ड्रॉप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344582">
                <a:tc>
                  <a:txBody>
                    <a:bodyPr/>
                    <a:lstStyle/>
                    <a:p>
                      <a:pPr marL="0" indent="0">
                        <a:buFontTx/>
                        <a:buNone/>
                      </a:pPr>
                      <a:r>
                        <a:rPr lang="en-US" sz="1800" b="0" dirty="0">
                          <a:solidFill>
                            <a:schemeClr val="bg1"/>
                          </a:solidFill>
                          <a:latin typeface="Open Sans" panose="020B0606030504020204"/>
                        </a:rPr>
                        <a:t>14.</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मास्क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344582">
                <a:tc>
                  <a:txBody>
                    <a:bodyPr/>
                    <a:lstStyle/>
                    <a:p>
                      <a:pPr marL="0" indent="0">
                        <a:buFontTx/>
                        <a:buNone/>
                      </a:pPr>
                      <a:r>
                        <a:rPr lang="en-US" sz="1800" b="0" dirty="0">
                          <a:solidFill>
                            <a:schemeClr val="bg1"/>
                          </a:solidFill>
                          <a:latin typeface="Open Sans" panose="020B0606030504020204"/>
                        </a:rPr>
                        <a:t>15.</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ओवर बूट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344582">
                <a:tc>
                  <a:txBody>
                    <a:bodyPr/>
                    <a:lstStyle/>
                    <a:p>
                      <a:pPr marL="0" indent="0">
                        <a:buFontTx/>
                        <a:buNone/>
                      </a:pPr>
                      <a:r>
                        <a:rPr lang="en-US" sz="1800" b="0" dirty="0">
                          <a:solidFill>
                            <a:schemeClr val="bg1"/>
                          </a:solidFill>
                          <a:latin typeface="Open Sans" panose="020B0606030504020204"/>
                        </a:rPr>
                        <a:t>16.</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ओवर बूट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344582">
                <a:tc>
                  <a:txBody>
                    <a:bodyPr/>
                    <a:lstStyle/>
                    <a:p>
                      <a:pPr marL="0" indent="0">
                        <a:buFontTx/>
                        <a:buNone/>
                      </a:pPr>
                      <a:r>
                        <a:rPr lang="en-US" sz="1800" b="0" dirty="0">
                          <a:solidFill>
                            <a:schemeClr val="bg1"/>
                          </a:solidFill>
                          <a:latin typeface="Open Sans" panose="020B0606030504020204"/>
                        </a:rPr>
                        <a:t>17.</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बड़ा ब्रश करें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44582">
                <a:tc>
                  <a:txBody>
                    <a:bodyPr/>
                    <a:lstStyle/>
                    <a:p>
                      <a:pPr marL="0" indent="0">
                        <a:buFontTx/>
                        <a:buNone/>
                      </a:pPr>
                      <a:r>
                        <a:rPr lang="en-US" sz="1800" b="0" dirty="0">
                          <a:solidFill>
                            <a:schemeClr val="bg1"/>
                          </a:solidFill>
                          <a:latin typeface="Open Sans" panose="020B0606030504020204"/>
                        </a:rPr>
                        <a:t>18.</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हल्के साबुन का घोल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344582">
                <a:tc>
                  <a:txBody>
                    <a:bodyPr/>
                    <a:lstStyle/>
                    <a:p>
                      <a:pPr marL="0" indent="0">
                        <a:buFontTx/>
                        <a:buNone/>
                      </a:pPr>
                      <a:r>
                        <a:rPr lang="en-US" sz="1800" b="0" dirty="0">
                          <a:solidFill>
                            <a:schemeClr val="bg1"/>
                          </a:solidFill>
                          <a:latin typeface="Open Sans" panose="020B0606030504020204"/>
                        </a:rPr>
                        <a:t>19.</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दृश्य टेप के साथ कतार प्रबंधक/डंडे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344582">
                <a:tc>
                  <a:txBody>
                    <a:bodyPr/>
                    <a:lstStyle/>
                    <a:p>
                      <a:pPr marL="0" indent="0">
                        <a:buFontTx/>
                        <a:buNone/>
                      </a:pPr>
                      <a:r>
                        <a:rPr lang="en-US" sz="1800" b="0" dirty="0">
                          <a:solidFill>
                            <a:schemeClr val="bg1"/>
                          </a:solidFill>
                          <a:latin typeface="Open Sans" panose="020B0606030504020204"/>
                        </a:rPr>
                        <a:t>20.</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बेंच/स्टूल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169988741"/>
                  </a:ext>
                </a:extLst>
              </a:tr>
              <a:tr h="344582">
                <a:tc>
                  <a:txBody>
                    <a:bodyPr/>
                    <a:lstStyle/>
                    <a:p>
                      <a:pPr marL="0" indent="0">
                        <a:buFontTx/>
                        <a:buNone/>
                      </a:pPr>
                      <a:r>
                        <a:rPr lang="en-US" sz="1800" b="0" dirty="0">
                          <a:solidFill>
                            <a:schemeClr val="bg1"/>
                          </a:solidFill>
                          <a:latin typeface="Open Sans" panose="020B0606030504020204"/>
                        </a:rPr>
                        <a:t>21.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परिशोधन व्यक्तियों के लिए ताजा कपड़े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18686364"/>
                  </a:ext>
                </a:extLst>
              </a:tr>
              <a:tr h="344582">
                <a:tc>
                  <a:txBody>
                    <a:bodyPr/>
                    <a:lstStyle/>
                    <a:p>
                      <a:pPr marL="0" indent="0">
                        <a:buFontTx/>
                        <a:buNone/>
                      </a:pPr>
                      <a:r>
                        <a:rPr lang="en-US" sz="1800" b="0" dirty="0">
                          <a:solidFill>
                            <a:schemeClr val="bg1"/>
                          </a:solidFill>
                          <a:latin typeface="Open Sans" panose="020B0606030504020204"/>
                        </a:rPr>
                        <a:t>22.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प्राथमिक चिकित्सा किट प्रकार - ए, एनएपीएस टैबलेट</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
        <p:nvSpPr>
          <p:cNvPr id="3" name="Title 1">
            <a:extLst>
              <a:ext uri="{FF2B5EF4-FFF2-40B4-BE49-F238E27FC236}">
                <a16:creationId xmlns:a16="http://schemas.microsoft.com/office/drawing/2014/main" id="{89EC9CEF-1865-20FA-5807-A14DFB3E3AD8}"/>
              </a:ext>
            </a:extLst>
          </p:cNvPr>
          <p:cNvSpPr txBox="1">
            <a:spLocks/>
          </p:cNvSpPr>
          <p:nvPr/>
        </p:nvSpPr>
        <p:spPr>
          <a:xfrm>
            <a:off x="157393" y="2602969"/>
            <a:ext cx="3935897"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139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7B4D-DAF5-8933-D6A5-CAD041D8A220}"/>
              </a:ext>
            </a:extLst>
          </p:cNvPr>
          <p:cNvSpPr>
            <a:spLocks noGrp="1"/>
          </p:cNvSpPr>
          <p:nvPr>
            <p:ph type="title"/>
          </p:nvPr>
        </p:nvSpPr>
        <p:spPr>
          <a:xfrm>
            <a:off x="0" y="2569056"/>
            <a:ext cx="3921760" cy="787387"/>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उद्देश्यों</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10535EB-3CDB-437F-8405-DDD21BEFB550}"/>
              </a:ext>
            </a:extLst>
          </p:cNvPr>
          <p:cNvSpPr>
            <a:spLocks noGrp="1"/>
          </p:cNvSpPr>
          <p:nvPr>
            <p:ph idx="1"/>
          </p:nvPr>
        </p:nvSpPr>
        <p:spPr>
          <a:xfrm>
            <a:off x="3921760" y="1674414"/>
            <a:ext cx="7585170" cy="4344248"/>
          </a:xfrm>
        </p:spPr>
        <p:txBody>
          <a:bodyPr>
            <a:normAutofit fontScale="92500" lnSpcReduction="20000"/>
          </a:bodyPr>
          <a:lstStyle/>
          <a:p>
            <a:pPr lvl="1">
              <a:lnSpc>
                <a:spcPct val="150000"/>
              </a:lnSpc>
            </a:pPr>
            <a:r>
              <a:rPr lang="hi-IN">
                <a:latin typeface="Open Sans" panose="020B0606030504020204" pitchFamily="34" charset="0"/>
                <a:ea typeface="Open Sans" panose="020B0606030504020204" pitchFamily="34" charset="0"/>
                <a:cs typeface="Open Sans" panose="020B0606030504020204" pitchFamily="34" charset="0"/>
              </a:rPr>
              <a:t>सीबीआरएन आपात स्थितियों में बचाव अभियान चलाने के लिए बचावकर्मियों के लिए विशिष्ट दिशा-निर्देश प्रदान करना, कार्रवाई के सर्वोत्तम संभव क्रम को अपनाना
विभिन्न सीबीआरएन आपातकालीन परिदृश्य के दौरान प्रतिक्रिया संचालन के विभिन्न चरणों के लिए सामान्य दिशानिर्देश प्रदान करना
हितधारकों के साथ वास्तविक ऑपरेशन और मॉक अभ्यास के दौरान निष्पादित किए जाने वाले सही अभ्यासों के बारे में विस्तार से बताया गया</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D82FE55-F65A-DA6C-559E-18AAF7910F2E}"/>
              </a:ext>
            </a:extLst>
          </p:cNvPr>
          <p:cNvSpPr>
            <a:spLocks noGrp="1"/>
          </p:cNvSpPr>
          <p:nvPr>
            <p:ph type="sldNum" sz="quarter" idx="12"/>
          </p:nvPr>
        </p:nvSpPr>
        <p:spPr/>
        <p:txBody>
          <a:bodyPr/>
          <a:lstStyle/>
          <a:p>
            <a:fld id="{90C7EC7B-5188-47E7-93DF-331EE49E69D8}" type="slidenum">
              <a:rPr lang="en-IN" smtClean="0"/>
              <a:t>4</a:t>
            </a:fld>
            <a:endParaRPr lang="en-IN"/>
          </a:p>
        </p:txBody>
      </p:sp>
      <p:sp>
        <p:nvSpPr>
          <p:cNvPr id="4" name="Rectangle 3"/>
          <p:cNvSpPr/>
          <p:nvPr/>
        </p:nvSpPr>
        <p:spPr>
          <a:xfrm>
            <a:off x="587734" y="3356443"/>
            <a:ext cx="3454179" cy="1200329"/>
          </a:xfrm>
          <a:prstGeom prst="rect">
            <a:avLst/>
          </a:prstGeom>
        </p:spPr>
        <p:txBody>
          <a:bodyPr wrap="square">
            <a:spAutoFit/>
          </a:bodyPr>
          <a:lstStyle/>
          <a:p>
            <a:r>
              <a:rPr lang="hi-IN" sz="2400">
                <a:solidFill>
                  <a:schemeClr val="bg1"/>
                </a:solidFill>
                <a:latin typeface="Open Sans" panose="020B0606030504020204" pitchFamily="34" charset="0"/>
                <a:ea typeface="Open Sans" panose="020B0606030504020204" pitchFamily="34" charset="0"/>
                <a:cs typeface="Open Sans" panose="020B0606030504020204" pitchFamily="34" charset="0"/>
              </a:rPr>
              <a:t>इस पाठ को पूरा करने पर, आप इससे परिचित हो जाएंगे:</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323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171036" y="1256876"/>
            <a:ext cx="7182764" cy="400633"/>
          </a:xfrm>
        </p:spPr>
        <p:txBody>
          <a:bodyPr>
            <a:noAutofit/>
          </a:bodyPr>
          <a:lstStyle/>
          <a:p>
            <a:r>
              <a:rPr lang="hi-IN" b="0"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बचाव और निकासी दल (रासायनिक):</a:t>
            </a:r>
            <a:endParaRPr lang="en-IN" sz="2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40</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4055180688"/>
              </p:ext>
            </p:extLst>
          </p:nvPr>
        </p:nvGraphicFramePr>
        <p:xfrm>
          <a:off x="4292158" y="1840072"/>
          <a:ext cx="7462606" cy="5090160"/>
        </p:xfrm>
        <a:graphic>
          <a:graphicData uri="http://schemas.openxmlformats.org/drawingml/2006/table">
            <a:tbl>
              <a:tblPr firstRow="1" bandRow="1">
                <a:tableStyleId>{5DA37D80-6434-44D0-A028-1B22A696006F}</a:tableStyleId>
              </a:tblPr>
              <a:tblGrid>
                <a:gridCol w="1252102">
                  <a:extLst>
                    <a:ext uri="{9D8B030D-6E8A-4147-A177-3AD203B41FA5}">
                      <a16:colId xmlns:a16="http://schemas.microsoft.com/office/drawing/2014/main" val="3992718694"/>
                    </a:ext>
                  </a:extLst>
                </a:gridCol>
                <a:gridCol w="3435828">
                  <a:extLst>
                    <a:ext uri="{9D8B030D-6E8A-4147-A177-3AD203B41FA5}">
                      <a16:colId xmlns:a16="http://schemas.microsoft.com/office/drawing/2014/main" val="1972610960"/>
                    </a:ext>
                  </a:extLst>
                </a:gridCol>
                <a:gridCol w="2774676">
                  <a:extLst>
                    <a:ext uri="{9D8B030D-6E8A-4147-A177-3AD203B41FA5}">
                      <a16:colId xmlns:a16="http://schemas.microsoft.com/office/drawing/2014/main" val="285495308"/>
                    </a:ext>
                  </a:extLst>
                </a:gridCol>
              </a:tblGrid>
              <a:tr h="301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600" b="0" i="0" kern="1200" dirty="0">
                          <a:solidFill>
                            <a:schemeClr val="bg1"/>
                          </a:solidFill>
                          <a:effectLst/>
                          <a:latin typeface="+mn-lt"/>
                          <a:ea typeface="+mn-ea"/>
                          <a:cs typeface="+mn-cs"/>
                        </a:rPr>
                        <a:t>क्रम संख्या</a:t>
                      </a:r>
                      <a:endParaRPr lang="en-IN" sz="16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600" b="0" dirty="0">
                          <a:solidFill>
                            <a:schemeClr val="bg1"/>
                          </a:solidFill>
                          <a:latin typeface="Open Sans" panose="020B0606030504020204"/>
                        </a:rPr>
                        <a:t>टीम उपकरण</a:t>
                      </a:r>
                      <a:endParaRPr lang="en-IN" sz="1600" b="0" dirty="0">
                        <a:solidFill>
                          <a:schemeClr val="bg1"/>
                        </a:solidFill>
                        <a:latin typeface="Open Sans" panose="020B0606030504020204"/>
                      </a:endParaRPr>
                    </a:p>
                  </a:txBody>
                  <a:tcPr/>
                </a:tc>
                <a:tc>
                  <a:txBody>
                    <a:bodyPr/>
                    <a:lstStyle/>
                    <a:p>
                      <a:pPr algn="ctr"/>
                      <a:r>
                        <a:rPr lang="hi-IN" sz="1600" b="0" dirty="0">
                          <a:solidFill>
                            <a:schemeClr val="bg1"/>
                          </a:solidFill>
                          <a:latin typeface="Open Sans" panose="020B0606030504020204"/>
                        </a:rPr>
                        <a:t>कार्मिक उपकरण</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1600" b="0" dirty="0">
                          <a:solidFill>
                            <a:schemeClr val="bg1"/>
                          </a:solidFill>
                          <a:latin typeface="Open Sans" panose="020B0606030504020204"/>
                        </a:rPr>
                        <a:t>1.</a:t>
                      </a:r>
                      <a:endParaRPr lang="en-IN" sz="1600" b="0" dirty="0">
                        <a:solidFill>
                          <a:schemeClr val="bg1"/>
                        </a:solidFill>
                        <a:latin typeface="Open Sans" panose="020B0606030504020204"/>
                      </a:endParaRPr>
                    </a:p>
                  </a:txBody>
                  <a:tcPr/>
                </a:tc>
                <a:tc>
                  <a:txBody>
                    <a:bodyPr/>
                    <a:lstStyle/>
                    <a:p>
                      <a:r>
                        <a:rPr lang="hi-IN" sz="1600" b="0" dirty="0">
                          <a:solidFill>
                            <a:schemeClr val="bg1"/>
                          </a:solidFill>
                          <a:latin typeface="Open Sans" panose="020B0606030504020204"/>
                        </a:rPr>
                        <a:t>ए-लेवल सूट, आवश्यकतानुसार</a:t>
                      </a:r>
                      <a:endParaRPr lang="en-IN" sz="1600" b="0" dirty="0">
                        <a:solidFill>
                          <a:schemeClr val="bg1"/>
                        </a:solidFill>
                        <a:latin typeface="Open Sans" panose="020B0606030504020204"/>
                      </a:endParaRPr>
                    </a:p>
                  </a:txBody>
                  <a:tcPr/>
                </a:tc>
                <a:tc>
                  <a:txBody>
                    <a:bodyPr/>
                    <a:lstStyle/>
                    <a:p>
                      <a:r>
                        <a:rPr lang="hi-IN" sz="1600" b="0" dirty="0">
                          <a:solidFill>
                            <a:schemeClr val="bg1"/>
                          </a:solidFill>
                          <a:latin typeface="Open Sans" panose="020B0606030504020204"/>
                        </a:rPr>
                        <a:t>ऑटो इंजेक्टर सेट (व्यक्तिगत)</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1600" b="0" dirty="0">
                          <a:solidFill>
                            <a:schemeClr val="bg1"/>
                          </a:solidFill>
                          <a:latin typeface="Open Sans" panose="020B0606030504020204"/>
                        </a:rPr>
                        <a:t>2.</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कॉम्फो श्वासयंत्र के साथ प्लास्टिक सूट</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कनस्तर के साथ श्वासयंत्र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1600" b="0" dirty="0">
                          <a:solidFill>
                            <a:schemeClr val="bg1"/>
                          </a:solidFill>
                          <a:latin typeface="Open Sans" panose="020B0606030504020204"/>
                        </a:rPr>
                        <a:t>3.</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पुनर्जीवन</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एनबीसी सूट मार्क वी</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1600" b="0" dirty="0">
                          <a:solidFill>
                            <a:schemeClr val="bg1"/>
                          </a:solidFill>
                          <a:latin typeface="Open Sans" panose="020B0606030504020204"/>
                        </a:rPr>
                        <a:t>4.</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कैजुअल्टी बैग (पूर्ण)</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एकीकृत हुड मास्क</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1600" b="0" dirty="0">
                          <a:solidFill>
                            <a:schemeClr val="bg1"/>
                          </a:solidFill>
                          <a:latin typeface="Open Sans" panose="020B0606030504020204"/>
                        </a:rPr>
                        <a:t>5.</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कैजुअल्टी बैग (आधा)</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ब्यूटाइल रबर दस्ताने (आंतरिक और बाहरी)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1600" b="0" dirty="0">
                          <a:solidFill>
                            <a:schemeClr val="bg1"/>
                          </a:solidFill>
                          <a:latin typeface="Open Sans" panose="020B0606030504020204"/>
                        </a:rPr>
                        <a:t>6.</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मेडिकल ट्राइएज रिबन</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एनबीसी ओवर बूट्स</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1600" b="0" dirty="0">
                          <a:solidFill>
                            <a:schemeClr val="bg1"/>
                          </a:solidFill>
                          <a:latin typeface="Open Sans" panose="020B0606030504020204"/>
                        </a:rPr>
                        <a:t>7.</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सीलिंग सामग्री/किट</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लेटेक्स दस्ताने</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1600" b="0" dirty="0">
                          <a:solidFill>
                            <a:schemeClr val="bg1"/>
                          </a:solidFill>
                          <a:latin typeface="Open Sans" panose="020B0606030504020204"/>
                        </a:rPr>
                        <a:t>8.</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सहायक उपकरण के साथ ऑक्सीजन सिलेंडर</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241280">
                <a:tc>
                  <a:txBody>
                    <a:bodyPr/>
                    <a:lstStyle/>
                    <a:p>
                      <a:pPr marL="0" indent="0">
                        <a:buFontTx/>
                        <a:buNone/>
                      </a:pPr>
                      <a:r>
                        <a:rPr lang="en-US" sz="1600" b="0" dirty="0">
                          <a:solidFill>
                            <a:schemeClr val="bg1"/>
                          </a:solidFill>
                          <a:latin typeface="Open Sans" panose="020B0606030504020204"/>
                        </a:rPr>
                        <a:t>9.</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एनबीसी प्राथमिक चिकित्सा किट प्रकार - ए</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241280">
                <a:tc>
                  <a:txBody>
                    <a:bodyPr/>
                    <a:lstStyle/>
                    <a:p>
                      <a:pPr marL="0" indent="0">
                        <a:buFontTx/>
                        <a:buNone/>
                      </a:pPr>
                      <a:r>
                        <a:rPr lang="en-US" sz="1600" b="0" dirty="0">
                          <a:solidFill>
                            <a:schemeClr val="bg1"/>
                          </a:solidFill>
                          <a:latin typeface="Open Sans" panose="020B0606030504020204"/>
                        </a:rPr>
                        <a:t>10.</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स्ट्रेचर/हार्ड बोर्ड</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169988741"/>
                  </a:ext>
                </a:extLst>
              </a:tr>
              <a:tr h="241280">
                <a:tc>
                  <a:txBody>
                    <a:bodyPr/>
                    <a:lstStyle/>
                    <a:p>
                      <a:pPr marL="0" indent="0">
                        <a:buFontTx/>
                        <a:buNone/>
                      </a:pPr>
                      <a:r>
                        <a:rPr lang="en-US" sz="1600" b="0" dirty="0">
                          <a:solidFill>
                            <a:schemeClr val="bg1"/>
                          </a:solidFill>
                          <a:latin typeface="Open Sans" panose="020B0606030504020204"/>
                        </a:rPr>
                        <a:t>11.</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रेडियो</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441599332"/>
                  </a:ext>
                </a:extLst>
              </a:tr>
              <a:tr h="241280">
                <a:tc>
                  <a:txBody>
                    <a:bodyPr/>
                    <a:lstStyle/>
                    <a:p>
                      <a:pPr marL="0" indent="0">
                        <a:buFontTx/>
                        <a:buNone/>
                      </a:pPr>
                      <a:r>
                        <a:rPr lang="en-US" sz="1600" b="0" dirty="0">
                          <a:solidFill>
                            <a:schemeClr val="bg1"/>
                          </a:solidFill>
                          <a:latin typeface="Open Sans" panose="020B0606030504020204"/>
                        </a:rPr>
                        <a:t>12.</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एनएपीएस टैबलेट</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25792696"/>
                  </a:ext>
                </a:extLst>
              </a:tr>
            </a:tbl>
          </a:graphicData>
        </a:graphic>
      </p:graphicFrame>
      <p:sp>
        <p:nvSpPr>
          <p:cNvPr id="8" name="Title 1">
            <a:extLst>
              <a:ext uri="{FF2B5EF4-FFF2-40B4-BE49-F238E27FC236}">
                <a16:creationId xmlns:a16="http://schemas.microsoft.com/office/drawing/2014/main" id="{8F6087BD-DB46-3B46-3165-4991EA429A5C}"/>
              </a:ext>
            </a:extLst>
          </p:cNvPr>
          <p:cNvSpPr txBox="1">
            <a:spLocks/>
          </p:cNvSpPr>
          <p:nvPr/>
        </p:nvSpPr>
        <p:spPr>
          <a:xfrm>
            <a:off x="157393" y="2602969"/>
            <a:ext cx="3935897"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96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5950226" y="2130086"/>
            <a:ext cx="5403574" cy="2256384"/>
          </a:xfrm>
        </p:spPr>
        <p:txBody>
          <a:bodyPr>
            <a:normAutofit fontScale="92500"/>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मेडिकल टीम (रासायनिक):
सभी मिश्रित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eqpt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 साथ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MFR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बॉक्स
एनबीसी प्राथमिक चिकित्सा किट प्रकार - बी
सहायक उपकरण के साथ ऑक्सीजन सिलेंडर
रेडियो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41</a:t>
            </a:fld>
            <a:endParaRPr lang="en-IN" dirty="0"/>
          </a:p>
        </p:txBody>
      </p:sp>
      <p:sp>
        <p:nvSpPr>
          <p:cNvPr id="7" name="Title 1">
            <a:extLst>
              <a:ext uri="{FF2B5EF4-FFF2-40B4-BE49-F238E27FC236}">
                <a16:creationId xmlns:a16="http://schemas.microsoft.com/office/drawing/2014/main" id="{C11368CE-72D3-29C9-3C3F-E52178582327}"/>
              </a:ext>
            </a:extLst>
          </p:cNvPr>
          <p:cNvSpPr txBox="1">
            <a:spLocks/>
          </p:cNvSpPr>
          <p:nvPr/>
        </p:nvSpPr>
        <p:spPr>
          <a:xfrm>
            <a:off x="720101" y="2595496"/>
            <a:ext cx="3935897"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173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0" y="2103437"/>
            <a:ext cx="4081720" cy="1325563"/>
          </a:xfrm>
        </p:spPr>
        <p:txBody>
          <a:bodyPr>
            <a:noAutofit/>
          </a:bodyPr>
          <a:lstStyle/>
          <a:p>
            <a:r>
              <a:rPr lang="hi-IN" sz="24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4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4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रेडियोलॉजिकल/परमाणु आपातकालीन प्रतिक्रिया</a:t>
            </a:r>
            <a:endParaRPr lang="en-IN" sz="2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651513" y="1343818"/>
            <a:ext cx="6702287" cy="455933"/>
          </a:xfrm>
        </p:spPr>
        <p:txBody>
          <a:bodyPr>
            <a:normAutofit/>
          </a:bodyPr>
          <a:lstStyle/>
          <a:p>
            <a:r>
              <a:rPr lang="hi-IN" sz="2400" b="0" dirty="0">
                <a:solidFill>
                  <a:srgbClr val="FF0000"/>
                </a:solidFill>
                <a:latin typeface="Open Sans" panose="020B0606030504020204" pitchFamily="34" charset="0"/>
                <a:ea typeface="Open Sans" panose="020B0606030504020204" pitchFamily="34" charset="0"/>
                <a:cs typeface="Open Sans" panose="020B0606030504020204" pitchFamily="34" charset="0"/>
              </a:rPr>
              <a:t>डिटेक्शन टीम (रेडियोलॉजिकल/न्यूक्लियर):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42</a:t>
            </a:fld>
            <a:endParaRPr lang="en-IN"/>
          </a:p>
        </p:txBody>
      </p:sp>
      <p:graphicFrame>
        <p:nvGraphicFramePr>
          <p:cNvPr id="8" name="Table 7">
            <a:extLst>
              <a:ext uri="{FF2B5EF4-FFF2-40B4-BE49-F238E27FC236}">
                <a16:creationId xmlns:a16="http://schemas.microsoft.com/office/drawing/2014/main" id="{E837106A-B904-0537-2412-69300EA40919}"/>
              </a:ext>
            </a:extLst>
          </p:cNvPr>
          <p:cNvGraphicFramePr>
            <a:graphicFrameLocks noGrp="1"/>
          </p:cNvGraphicFramePr>
          <p:nvPr>
            <p:extLst>
              <p:ext uri="{D42A27DB-BD31-4B8C-83A1-F6EECF244321}">
                <p14:modId xmlns:p14="http://schemas.microsoft.com/office/powerpoint/2010/main" val="1906926050"/>
              </p:ext>
            </p:extLst>
          </p:nvPr>
        </p:nvGraphicFramePr>
        <p:xfrm>
          <a:off x="4240697" y="1799751"/>
          <a:ext cx="7792325" cy="4791880"/>
        </p:xfrm>
        <a:graphic>
          <a:graphicData uri="http://schemas.openxmlformats.org/drawingml/2006/table">
            <a:tbl>
              <a:tblPr firstRow="1" bandRow="1">
                <a:tableStyleId>{5DA37D80-6434-44D0-A028-1B22A696006F}</a:tableStyleId>
              </a:tblPr>
              <a:tblGrid>
                <a:gridCol w="727543">
                  <a:extLst>
                    <a:ext uri="{9D8B030D-6E8A-4147-A177-3AD203B41FA5}">
                      <a16:colId xmlns:a16="http://schemas.microsoft.com/office/drawing/2014/main" val="3992718694"/>
                    </a:ext>
                  </a:extLst>
                </a:gridCol>
                <a:gridCol w="4588151">
                  <a:extLst>
                    <a:ext uri="{9D8B030D-6E8A-4147-A177-3AD203B41FA5}">
                      <a16:colId xmlns:a16="http://schemas.microsoft.com/office/drawing/2014/main" val="1972610960"/>
                    </a:ext>
                  </a:extLst>
                </a:gridCol>
                <a:gridCol w="2476631">
                  <a:extLst>
                    <a:ext uri="{9D8B030D-6E8A-4147-A177-3AD203B41FA5}">
                      <a16:colId xmlns:a16="http://schemas.microsoft.com/office/drawing/2014/main" val="285495308"/>
                    </a:ext>
                  </a:extLst>
                </a:gridCol>
              </a:tblGrid>
              <a:tr h="355380">
                <a:tc>
                  <a:txBody>
                    <a:bodyPr/>
                    <a:lstStyle/>
                    <a:p>
                      <a:pPr algn="ctr"/>
                      <a:r>
                        <a:rPr lang="hi-IN" sz="1600" b="0" i="0" kern="1200" dirty="0">
                          <a:solidFill>
                            <a:schemeClr val="bg1"/>
                          </a:solidFill>
                          <a:effectLst/>
                          <a:latin typeface="+mn-lt"/>
                          <a:ea typeface="+mn-ea"/>
                          <a:cs typeface="+mn-cs"/>
                        </a:rPr>
                        <a:t>क्रम संख्या</a:t>
                      </a:r>
                      <a:endParaRPr lang="en-IN" sz="16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just"/>
                      <a:r>
                        <a:rPr lang="hi-IN" sz="1600" b="0" dirty="0">
                          <a:solidFill>
                            <a:schemeClr val="bg1"/>
                          </a:solidFill>
                          <a:latin typeface="Open Sans" panose="020B0606030504020204"/>
                        </a:rPr>
                        <a:t>टीम उपकरण</a:t>
                      </a:r>
                      <a:endParaRPr lang="en-IN" sz="1600" b="0" dirty="0">
                        <a:solidFill>
                          <a:schemeClr val="bg1"/>
                        </a:solidFill>
                        <a:latin typeface="Open Sans" panose="020B0606030504020204"/>
                      </a:endParaRPr>
                    </a:p>
                  </a:txBody>
                  <a:tcPr/>
                </a:tc>
                <a:tc>
                  <a:txBody>
                    <a:bodyPr/>
                    <a:lstStyle/>
                    <a:p>
                      <a:pPr algn="just"/>
                      <a:r>
                        <a:rPr lang="hi-IN" sz="1600" b="0" dirty="0">
                          <a:solidFill>
                            <a:schemeClr val="bg1"/>
                          </a:solidFill>
                          <a:latin typeface="Open Sans" panose="020B0606030504020204"/>
                        </a:rPr>
                        <a:t>कार्मिक उपकरण</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355380">
                <a:tc>
                  <a:txBody>
                    <a:bodyPr/>
                    <a:lstStyle/>
                    <a:p>
                      <a:pPr marL="0" indent="0" algn="just">
                        <a:buFont typeface="+mj-lt"/>
                        <a:buNone/>
                      </a:pPr>
                      <a:r>
                        <a:rPr lang="en-US" sz="1600" b="0" dirty="0">
                          <a:solidFill>
                            <a:schemeClr val="bg1"/>
                          </a:solidFill>
                          <a:latin typeface="Open Sans" panose="020B0606030504020204"/>
                        </a:rPr>
                        <a:t>1.</a:t>
                      </a:r>
                      <a:endParaRPr lang="en-IN" sz="1600" b="0" dirty="0">
                        <a:solidFill>
                          <a:schemeClr val="bg1"/>
                        </a:solidFill>
                        <a:latin typeface="Open Sans" panose="020B0606030504020204"/>
                      </a:endParaRPr>
                    </a:p>
                  </a:txBody>
                  <a:tcPr/>
                </a:tc>
                <a:tc>
                  <a:txBody>
                    <a:bodyPr/>
                    <a:lstStyle/>
                    <a:p>
                      <a:pPr algn="just"/>
                      <a:r>
                        <a:rPr lang="hi-IN" sz="1600" b="0" dirty="0">
                          <a:solidFill>
                            <a:schemeClr val="bg1"/>
                          </a:solidFill>
                          <a:latin typeface="Open Sans" panose="020B0606030504020204"/>
                        </a:rPr>
                        <a:t>हवा का नमूना</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कनस्तर के साथ श्वासयंत्र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351893">
                <a:tc>
                  <a:txBody>
                    <a:bodyPr/>
                    <a:lstStyle/>
                    <a:p>
                      <a:pPr marL="0" indent="0" algn="just">
                        <a:buFontTx/>
                        <a:buNone/>
                      </a:pPr>
                      <a:r>
                        <a:rPr lang="en-US" sz="1600" b="0" dirty="0">
                          <a:solidFill>
                            <a:schemeClr val="bg1"/>
                          </a:solidFill>
                          <a:latin typeface="Open Sans" panose="020B0606030504020204"/>
                        </a:rPr>
                        <a:t>2.</a:t>
                      </a:r>
                      <a:endParaRPr lang="en-IN" sz="1600" b="0" dirty="0">
                        <a:solidFill>
                          <a:schemeClr val="bg1"/>
                        </a:solidFill>
                        <a:latin typeface="Open Sans" panose="020B0606030504020204"/>
                      </a:endParaRPr>
                    </a:p>
                  </a:txBody>
                  <a:tcPr/>
                </a:tc>
                <a:tc>
                  <a:txBody>
                    <a:bodyPr/>
                    <a:lstStyle/>
                    <a:p>
                      <a:pPr algn="just">
                        <a:buFontTx/>
                        <a:buNone/>
                      </a:pPr>
                      <a:r>
                        <a:rPr lang="en-US" sz="1600" b="0" dirty="0">
                          <a:solidFill>
                            <a:schemeClr val="bg1"/>
                          </a:solidFill>
                          <a:latin typeface="Open Sans" panose="020B0606030504020204"/>
                        </a:rPr>
                        <a:t>SCBA</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एनबीसी सूट मार्क वी</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355380">
                <a:tc>
                  <a:txBody>
                    <a:bodyPr/>
                    <a:lstStyle/>
                    <a:p>
                      <a:pPr marL="0" indent="0" algn="just">
                        <a:buFontTx/>
                        <a:buNone/>
                      </a:pPr>
                      <a:r>
                        <a:rPr lang="en-US" sz="1600" b="0" dirty="0">
                          <a:solidFill>
                            <a:schemeClr val="bg1"/>
                          </a:solidFill>
                          <a:latin typeface="Open Sans" panose="020B0606030504020204"/>
                        </a:rPr>
                        <a:t>3.</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माइक्रो आर सर्वे मीटर</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माइक्रो आर सर्वे मीटर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554977">
                <a:tc>
                  <a:txBody>
                    <a:bodyPr/>
                    <a:lstStyle/>
                    <a:p>
                      <a:pPr marL="0" indent="0" algn="just">
                        <a:buFontTx/>
                        <a:buNone/>
                      </a:pPr>
                      <a:r>
                        <a:rPr lang="en-US" sz="1600" b="0" dirty="0">
                          <a:solidFill>
                            <a:schemeClr val="bg1"/>
                          </a:solidFill>
                          <a:latin typeface="Open Sans" panose="020B0606030504020204"/>
                        </a:rPr>
                        <a:t>4.</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जीएम सर्वे मीटर (मिनी रेड)</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ब्यूटाइल रबर दस्ताने (आंतरिक और बाहरी)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355380">
                <a:tc>
                  <a:txBody>
                    <a:bodyPr/>
                    <a:lstStyle/>
                    <a:p>
                      <a:pPr marL="0" indent="0" algn="just">
                        <a:buFontTx/>
                        <a:buNone/>
                      </a:pPr>
                      <a:r>
                        <a:rPr lang="en-US" sz="1600" b="0" dirty="0">
                          <a:solidFill>
                            <a:schemeClr val="bg1"/>
                          </a:solidFill>
                          <a:latin typeface="Open Sans" panose="020B0606030504020204"/>
                        </a:rPr>
                        <a:t>5.</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टेलीटेक्टर</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एनबीसी ओवर बूट्स</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326951">
                <a:tc>
                  <a:txBody>
                    <a:bodyPr/>
                    <a:lstStyle/>
                    <a:p>
                      <a:pPr marL="0" indent="0" algn="just">
                        <a:buFontTx/>
                        <a:buNone/>
                      </a:pPr>
                      <a:r>
                        <a:rPr lang="en-US" sz="1600" b="0" dirty="0">
                          <a:solidFill>
                            <a:schemeClr val="bg1"/>
                          </a:solidFill>
                          <a:latin typeface="Open Sans" panose="020B0606030504020204"/>
                        </a:rPr>
                        <a:t>6.</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अल्फा, बीटा, गामा विकिरण संदूषण मॉनिटर</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लेटेक्स दस्ताने</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336227">
                <a:tc>
                  <a:txBody>
                    <a:bodyPr/>
                    <a:lstStyle/>
                    <a:p>
                      <a:pPr marL="0" indent="0" algn="just">
                        <a:buFontTx/>
                        <a:buNone/>
                      </a:pPr>
                      <a:r>
                        <a:rPr lang="en-US" sz="1600" b="0" dirty="0">
                          <a:solidFill>
                            <a:schemeClr val="bg1"/>
                          </a:solidFill>
                          <a:latin typeface="Open Sans" panose="020B0606030504020204"/>
                        </a:rPr>
                        <a:t>7.</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बीटा और गामा विकिरण संदूषण मॉनिटर</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एनएपीएस टैबलेट</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799981238"/>
                  </a:ext>
                </a:extLst>
              </a:tr>
              <a:tr h="554977">
                <a:tc>
                  <a:txBody>
                    <a:bodyPr/>
                    <a:lstStyle/>
                    <a:p>
                      <a:pPr marL="0" indent="0" algn="just">
                        <a:buFontTx/>
                        <a:buNone/>
                      </a:pPr>
                      <a:r>
                        <a:rPr lang="en-US" sz="1600" b="0" dirty="0">
                          <a:solidFill>
                            <a:schemeClr val="bg1"/>
                          </a:solidFill>
                          <a:latin typeface="Open Sans" panose="020B0606030504020204"/>
                        </a:rPr>
                        <a:t>8.</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जाओ - नो गो सेंसर</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डोसीमीटर/व्यक्तिगत विकिरण डिटेक्टर (पीआरडी)</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816776870"/>
                  </a:ext>
                </a:extLst>
              </a:tr>
              <a:tr h="355380">
                <a:tc>
                  <a:txBody>
                    <a:bodyPr/>
                    <a:lstStyle/>
                    <a:p>
                      <a:pPr marL="0" indent="0" algn="just">
                        <a:buFontTx/>
                        <a:buNone/>
                      </a:pPr>
                      <a:r>
                        <a:rPr lang="en-US" sz="1600" b="0" dirty="0">
                          <a:solidFill>
                            <a:schemeClr val="bg1"/>
                          </a:solidFill>
                          <a:latin typeface="Open Sans" panose="020B0606030504020204"/>
                        </a:rPr>
                        <a:t>9.</a:t>
                      </a:r>
                      <a:endParaRPr lang="en-IN" sz="1600" b="0" dirty="0">
                        <a:solidFill>
                          <a:schemeClr val="bg1"/>
                        </a:solidFill>
                        <a:latin typeface="Open Sans" panose="020B0606030504020204"/>
                      </a:endParaRPr>
                    </a:p>
                  </a:txBody>
                  <a:tcPr/>
                </a:tc>
                <a:tc>
                  <a:txBody>
                    <a:bodyPr/>
                    <a:lstStyle/>
                    <a:p>
                      <a:pPr algn="just">
                        <a:buFontTx/>
                        <a:buNone/>
                      </a:pPr>
                      <a:r>
                        <a:rPr lang="hi-IN" sz="1600" b="0" dirty="0">
                          <a:solidFill>
                            <a:schemeClr val="bg1"/>
                          </a:solidFill>
                          <a:latin typeface="Open Sans" panose="020B0606030504020204"/>
                        </a:rPr>
                        <a:t>झंडा/शंकु को चिह्नित करना</a:t>
                      </a:r>
                      <a:endParaRPr lang="en-IN" sz="1600" b="0" dirty="0">
                        <a:solidFill>
                          <a:schemeClr val="bg1"/>
                        </a:solidFill>
                        <a:latin typeface="Open Sans" panose="020B0606030504020204"/>
                      </a:endParaRPr>
                    </a:p>
                  </a:txBody>
                  <a:tcPr/>
                </a:tc>
                <a:tc>
                  <a:txBody>
                    <a:bodyPr/>
                    <a:lstStyle/>
                    <a:p>
                      <a:pPr algn="just">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55380">
                <a:tc>
                  <a:txBody>
                    <a:bodyPr/>
                    <a:lstStyle/>
                    <a:p>
                      <a:pPr marL="0" indent="0">
                        <a:buFontTx/>
                        <a:buNone/>
                      </a:pPr>
                      <a:r>
                        <a:rPr lang="en-US" dirty="0">
                          <a:solidFill>
                            <a:schemeClr val="bg1"/>
                          </a:solidFill>
                        </a:rPr>
                        <a:t>10.</a:t>
                      </a:r>
                      <a:endParaRPr lang="en-IN" dirty="0">
                        <a:solidFill>
                          <a:schemeClr val="bg1"/>
                        </a:solidFill>
                      </a:endParaRPr>
                    </a:p>
                  </a:txBody>
                  <a:tcPr/>
                </a:tc>
                <a:tc>
                  <a:txBody>
                    <a:bodyPr/>
                    <a:lstStyle/>
                    <a:p>
                      <a:pPr>
                        <a:buFontTx/>
                        <a:buNone/>
                      </a:pPr>
                      <a:r>
                        <a:rPr lang="hi-IN" dirty="0">
                          <a:solidFill>
                            <a:schemeClr val="bg1"/>
                          </a:solidFill>
                        </a:rPr>
                        <a:t>रेडियो</a:t>
                      </a:r>
                      <a:endParaRPr lang="en-IN" dirty="0">
                        <a:solidFill>
                          <a:schemeClr val="bg1"/>
                        </a:solidFill>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1514750545"/>
                  </a:ext>
                </a:extLst>
              </a:tr>
            </a:tbl>
          </a:graphicData>
        </a:graphic>
      </p:graphicFrame>
    </p:spTree>
    <p:extLst>
      <p:ext uri="{BB962C8B-B14F-4D97-AF65-F5344CB8AC3E}">
        <p14:creationId xmlns:p14="http://schemas.microsoft.com/office/powerpoint/2010/main" val="3329404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124316" y="2432381"/>
            <a:ext cx="4302675" cy="1325563"/>
          </a:xfrm>
        </p:spPr>
        <p:txBody>
          <a:bodyPr>
            <a:noAutofit/>
          </a:body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रेडियोलॉजिकल/परमाणु आपातकालीन प्रतिक्रिया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426991" y="1343818"/>
            <a:ext cx="7174376" cy="511788"/>
          </a:xfrm>
        </p:spPr>
        <p:txBody>
          <a:bodyPr>
            <a:normAutofit/>
          </a:bodyPr>
          <a:lstStyle/>
          <a:p>
            <a:r>
              <a:rPr lang="hi-IN"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टीम (रेडियोलॉजिकल/परमाणु):</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43</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3968709508"/>
              </p:ext>
            </p:extLst>
          </p:nvPr>
        </p:nvGraphicFramePr>
        <p:xfrm>
          <a:off x="4426991" y="1860550"/>
          <a:ext cx="7640693" cy="4947920"/>
        </p:xfrm>
        <a:graphic>
          <a:graphicData uri="http://schemas.openxmlformats.org/drawingml/2006/table">
            <a:tbl>
              <a:tblPr firstRow="1" bandRow="1">
                <a:tableStyleId>{5DA37D80-6434-44D0-A028-1B22A696006F}</a:tableStyleId>
              </a:tblPr>
              <a:tblGrid>
                <a:gridCol w="693649">
                  <a:extLst>
                    <a:ext uri="{9D8B030D-6E8A-4147-A177-3AD203B41FA5}">
                      <a16:colId xmlns:a16="http://schemas.microsoft.com/office/drawing/2014/main" val="3992718694"/>
                    </a:ext>
                  </a:extLst>
                </a:gridCol>
                <a:gridCol w="3236407">
                  <a:extLst>
                    <a:ext uri="{9D8B030D-6E8A-4147-A177-3AD203B41FA5}">
                      <a16:colId xmlns:a16="http://schemas.microsoft.com/office/drawing/2014/main" val="1972610960"/>
                    </a:ext>
                  </a:extLst>
                </a:gridCol>
                <a:gridCol w="3710637">
                  <a:extLst>
                    <a:ext uri="{9D8B030D-6E8A-4147-A177-3AD203B41FA5}">
                      <a16:colId xmlns:a16="http://schemas.microsoft.com/office/drawing/2014/main" val="285495308"/>
                    </a:ext>
                  </a:extLst>
                </a:gridCol>
              </a:tblGrid>
              <a:tr h="370840">
                <a:tc>
                  <a:txBody>
                    <a:bodyPr/>
                    <a:lstStyle/>
                    <a:p>
                      <a:pPr algn="ctr"/>
                      <a:r>
                        <a:rPr lang="hi-IN" sz="1600" b="0" i="0" kern="1200" dirty="0">
                          <a:solidFill>
                            <a:schemeClr val="bg1"/>
                          </a:solidFill>
                          <a:effectLst/>
                          <a:latin typeface="+mn-lt"/>
                          <a:ea typeface="+mn-ea"/>
                          <a:cs typeface="+mn-cs"/>
                        </a:rPr>
                        <a:t>क्रम संख्या</a:t>
                      </a:r>
                      <a:endParaRPr lang="en-IN" sz="16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600" b="0" dirty="0">
                          <a:solidFill>
                            <a:schemeClr val="bg1"/>
                          </a:solidFill>
                          <a:latin typeface="Open Sans" panose="020B0606030504020204"/>
                        </a:rPr>
                        <a:t>टीम उपकरण</a:t>
                      </a:r>
                      <a:endParaRPr lang="en-IN" sz="1600" b="0" dirty="0">
                        <a:solidFill>
                          <a:schemeClr val="bg1"/>
                        </a:solidFill>
                        <a:latin typeface="Open Sans" panose="020B0606030504020204"/>
                      </a:endParaRPr>
                    </a:p>
                  </a:txBody>
                  <a:tcPr/>
                </a:tc>
                <a:tc>
                  <a:txBody>
                    <a:bodyPr/>
                    <a:lstStyle/>
                    <a:p>
                      <a:pPr algn="ctr"/>
                      <a:r>
                        <a:rPr lang="hi-IN" sz="1600" b="0" dirty="0">
                          <a:solidFill>
                            <a:schemeClr val="bg1"/>
                          </a:solidFill>
                          <a:latin typeface="Open Sans" panose="020B0606030504020204"/>
                        </a:rPr>
                        <a:t>कार्मिक उपकरण</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600" b="0" dirty="0">
                          <a:solidFill>
                            <a:schemeClr val="bg1"/>
                          </a:solidFill>
                          <a:latin typeface="Open Sans" panose="020B0606030504020204"/>
                        </a:rPr>
                        <a:t>1.</a:t>
                      </a:r>
                      <a:endParaRPr lang="en-IN" sz="1600" b="0" dirty="0">
                        <a:solidFill>
                          <a:schemeClr val="bg1"/>
                        </a:solidFill>
                        <a:latin typeface="Open Sans" panose="020B0606030504020204"/>
                      </a:endParaRPr>
                    </a:p>
                  </a:txBody>
                  <a:tcPr/>
                </a:tc>
                <a:tc>
                  <a:txBody>
                    <a:bodyPr/>
                    <a:lstStyle/>
                    <a:p>
                      <a:r>
                        <a:rPr lang="hi-IN" sz="1600" b="0" dirty="0">
                          <a:solidFill>
                            <a:schemeClr val="bg1"/>
                          </a:solidFill>
                          <a:latin typeface="Open Sans" panose="020B0606030504020204"/>
                        </a:rPr>
                        <a:t>पानी की टंकी/बैग के साथ पीपीडीयू</a:t>
                      </a:r>
                      <a:endParaRPr lang="en-IN" sz="1600" b="0" dirty="0">
                        <a:solidFill>
                          <a:schemeClr val="bg1"/>
                        </a:solidFill>
                        <a:latin typeface="Open Sans" panose="020B0606030504020204"/>
                      </a:endParaRPr>
                    </a:p>
                  </a:txBody>
                  <a:tcPr/>
                </a:tc>
                <a:tc>
                  <a:txBody>
                    <a:bodyPr/>
                    <a:lstStyle/>
                    <a:p>
                      <a:r>
                        <a:rPr lang="hi-IN" sz="1600" b="0" dirty="0">
                          <a:solidFill>
                            <a:schemeClr val="bg1"/>
                          </a:solidFill>
                          <a:latin typeface="Open Sans" panose="020B0606030504020204"/>
                        </a:rPr>
                        <a:t>परिशोधन सूट/अभेद्य सूट</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600" b="0" dirty="0">
                          <a:solidFill>
                            <a:schemeClr val="bg1"/>
                          </a:solidFill>
                          <a:latin typeface="Open Sans" panose="020B0606030504020204"/>
                        </a:rPr>
                        <a:t>2.</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प्लास्टिक शीट</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कनस्तर के साथ श्वासयंत्र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600" b="0" dirty="0">
                          <a:solidFill>
                            <a:schemeClr val="bg1"/>
                          </a:solidFill>
                          <a:latin typeface="Open Sans" panose="020B0606030504020204"/>
                        </a:rPr>
                        <a:t>3.</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प्लास्टिक बैग उच्च क्षमता (50 लीटर)</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एकीकृत हुड मास्क</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600" b="0" dirty="0">
                          <a:solidFill>
                            <a:schemeClr val="bg1"/>
                          </a:solidFill>
                          <a:latin typeface="Open Sans" panose="020B0606030504020204"/>
                        </a:rPr>
                        <a:t>4.</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पीड़ितों की उच्च मूल्य की वस्तुओं को इकट्ठा करने के लिए प्लास्टिक जिपलॉक बैग</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ब्यूटाइल रबर दस्ताने (आंतरिक और बाहरी)</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600" b="0" dirty="0">
                          <a:solidFill>
                            <a:schemeClr val="bg1"/>
                          </a:solidFill>
                          <a:latin typeface="Open Sans" panose="020B0606030504020204"/>
                        </a:rPr>
                        <a:t>5.</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पीडीए</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एनबीसी ओवर बूट्स</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600" b="0" dirty="0">
                          <a:solidFill>
                            <a:schemeClr val="bg1"/>
                          </a:solidFill>
                          <a:latin typeface="Open Sans" panose="020B0606030504020204"/>
                        </a:rPr>
                        <a:t>6.</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डीएस-2 समाधान</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लेटेक्स दस्ताने</a:t>
                      </a:r>
                      <a:endParaRPr lang="en-IN" sz="16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600" b="0" dirty="0">
                          <a:solidFill>
                            <a:schemeClr val="bg1"/>
                          </a:solidFill>
                          <a:latin typeface="Open Sans" panose="020B0606030504020204"/>
                        </a:rPr>
                        <a:t>7.</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ब्लीचिंग पाउडर</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600" b="0" dirty="0">
                          <a:solidFill>
                            <a:schemeClr val="bg1"/>
                          </a:solidFill>
                          <a:latin typeface="Open Sans" panose="020B0606030504020204"/>
                        </a:rPr>
                        <a:t>8.</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पीडीके-1 और 2</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370840">
                <a:tc>
                  <a:txBody>
                    <a:bodyPr/>
                    <a:lstStyle/>
                    <a:p>
                      <a:pPr marL="0" indent="0">
                        <a:buFontTx/>
                        <a:buNone/>
                      </a:pPr>
                      <a:r>
                        <a:rPr lang="en-US" sz="1600" b="0" dirty="0">
                          <a:solidFill>
                            <a:schemeClr val="bg1"/>
                          </a:solidFill>
                          <a:latin typeface="Open Sans" panose="020B0606030504020204"/>
                        </a:rPr>
                        <a:t>9.</a:t>
                      </a:r>
                      <a:endParaRPr lang="en-IN" sz="1600" b="0" dirty="0">
                        <a:solidFill>
                          <a:schemeClr val="bg1"/>
                        </a:solidFill>
                        <a:latin typeface="Open Sans" panose="020B0606030504020204"/>
                      </a:endParaRPr>
                    </a:p>
                  </a:txBody>
                  <a:tcPr/>
                </a:tc>
                <a:tc>
                  <a:txBody>
                    <a:bodyPr/>
                    <a:lstStyle/>
                    <a:p>
                      <a:pPr>
                        <a:buFontTx/>
                        <a:buNone/>
                      </a:pPr>
                      <a:r>
                        <a:rPr lang="hi-IN" sz="1600" b="0" dirty="0">
                          <a:solidFill>
                            <a:schemeClr val="bg1"/>
                          </a:solidFill>
                          <a:latin typeface="Open Sans" panose="020B0606030504020204"/>
                        </a:rPr>
                        <a:t>उपकरण ड्रॉप के लिए कंटेनर</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370840">
                <a:tc>
                  <a:txBody>
                    <a:bodyPr/>
                    <a:lstStyle/>
                    <a:p>
                      <a:pPr marL="0" indent="0">
                        <a:buFontTx/>
                        <a:buNone/>
                      </a:pPr>
                      <a:r>
                        <a:rPr lang="en-US" sz="1600" b="0" dirty="0">
                          <a:solidFill>
                            <a:schemeClr val="bg1"/>
                          </a:solidFill>
                          <a:latin typeface="Open Sans" panose="020B0606030504020204"/>
                        </a:rPr>
                        <a:t>10.</a:t>
                      </a:r>
                      <a:endParaRPr lang="en-IN" sz="1600" b="0" dirty="0">
                        <a:solidFill>
                          <a:schemeClr val="bg1"/>
                        </a:solidFill>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600" b="0" dirty="0">
                          <a:solidFill>
                            <a:schemeClr val="bg1"/>
                          </a:solidFill>
                          <a:latin typeface="Open Sans" panose="020B0606030504020204"/>
                        </a:rPr>
                        <a:t>अपशिष्ट जल के लिए कंटेनर</a:t>
                      </a:r>
                      <a:endParaRPr lang="en-IN" sz="1600" b="0" dirty="0">
                        <a:solidFill>
                          <a:schemeClr val="bg1"/>
                        </a:solidFill>
                        <a:latin typeface="Open Sans" panose="020B0606030504020204"/>
                      </a:endParaRPr>
                    </a:p>
                  </a:txBody>
                  <a:tcPr/>
                </a:tc>
                <a:tc>
                  <a:txBody>
                    <a:bodyPr/>
                    <a:lstStyle/>
                    <a:p>
                      <a:pPr>
                        <a:buFontTx/>
                        <a:buNone/>
                      </a:pPr>
                      <a:endParaRPr lang="en-IN" sz="1600" b="0" dirty="0">
                        <a:solidFill>
                          <a:schemeClr val="bg1"/>
                        </a:solidFill>
                        <a:latin typeface="Open Sans" panose="020B0606030504020204"/>
                      </a:endParaRPr>
                    </a:p>
                  </a:txBody>
                  <a:tcPr/>
                </a:tc>
                <a:extLst>
                  <a:ext uri="{0D108BD9-81ED-4DB2-BD59-A6C34878D82A}">
                    <a16:rowId xmlns:a16="http://schemas.microsoft.com/office/drawing/2014/main" val="3169988741"/>
                  </a:ext>
                </a:extLst>
              </a:tr>
            </a:tbl>
          </a:graphicData>
        </a:graphic>
      </p:graphicFrame>
    </p:spTree>
    <p:extLst>
      <p:ext uri="{BB962C8B-B14F-4D97-AF65-F5344CB8AC3E}">
        <p14:creationId xmlns:p14="http://schemas.microsoft.com/office/powerpoint/2010/main" val="1704823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122582" y="2745701"/>
            <a:ext cx="4200939" cy="1325563"/>
          </a:xfrm>
        </p:spPr>
        <p:txBody>
          <a:bodyPr>
            <a:noAutofit/>
          </a:body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रेडियोलॉजिकल/परमाणु आपातकालीन प्रतिक्रिया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44</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2166472735"/>
              </p:ext>
            </p:extLst>
          </p:nvPr>
        </p:nvGraphicFramePr>
        <p:xfrm>
          <a:off x="4145280" y="1403108"/>
          <a:ext cx="6709575" cy="5454892"/>
        </p:xfrm>
        <a:graphic>
          <a:graphicData uri="http://schemas.openxmlformats.org/drawingml/2006/table">
            <a:tbl>
              <a:tblPr firstRow="1" bandRow="1">
                <a:tableStyleId>{5DA37D80-6434-44D0-A028-1B22A696006F}</a:tableStyleId>
              </a:tblPr>
              <a:tblGrid>
                <a:gridCol w="723782">
                  <a:extLst>
                    <a:ext uri="{9D8B030D-6E8A-4147-A177-3AD203B41FA5}">
                      <a16:colId xmlns:a16="http://schemas.microsoft.com/office/drawing/2014/main" val="3992718694"/>
                    </a:ext>
                  </a:extLst>
                </a:gridCol>
                <a:gridCol w="4301853">
                  <a:extLst>
                    <a:ext uri="{9D8B030D-6E8A-4147-A177-3AD203B41FA5}">
                      <a16:colId xmlns:a16="http://schemas.microsoft.com/office/drawing/2014/main" val="1972610960"/>
                    </a:ext>
                  </a:extLst>
                </a:gridCol>
                <a:gridCol w="1683940">
                  <a:extLst>
                    <a:ext uri="{9D8B030D-6E8A-4147-A177-3AD203B41FA5}">
                      <a16:colId xmlns:a16="http://schemas.microsoft.com/office/drawing/2014/main" val="285495308"/>
                    </a:ext>
                  </a:extLst>
                </a:gridCol>
              </a:tblGrid>
              <a:tr h="791452">
                <a:tc>
                  <a:txBody>
                    <a:bodyPr/>
                    <a:lstStyle/>
                    <a:p>
                      <a:pPr algn="ctr"/>
                      <a:r>
                        <a:rPr lang="hi-IN" sz="1800" b="0" i="0" kern="1200" dirty="0">
                          <a:solidFill>
                            <a:schemeClr val="bg1"/>
                          </a:solidFill>
                          <a:effectLst/>
                          <a:latin typeface="+mn-lt"/>
                          <a:ea typeface="+mn-ea"/>
                          <a:cs typeface="+mn-cs"/>
                        </a:rPr>
                        <a:t>क्रम संख्या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800" b="0" dirty="0">
                          <a:solidFill>
                            <a:schemeClr val="bg1"/>
                          </a:solidFill>
                          <a:latin typeface="Open Sans" panose="020B0606030504020204"/>
                        </a:rPr>
                        <a:t>टीम उपकरण</a:t>
                      </a:r>
                      <a:endParaRPr lang="en-IN" sz="1800" b="0" dirty="0">
                        <a:solidFill>
                          <a:schemeClr val="bg1"/>
                        </a:solidFill>
                        <a:latin typeface="Open Sans" panose="020B0606030504020204"/>
                      </a:endParaRPr>
                    </a:p>
                  </a:txBody>
                  <a:tcPr/>
                </a:tc>
                <a:tc>
                  <a:txBody>
                    <a:bodyPr/>
                    <a:lstStyle/>
                    <a:p>
                      <a:pPr algn="ctr"/>
                      <a:r>
                        <a:rPr lang="hi-IN" sz="1800" b="0" dirty="0">
                          <a:solidFill>
                            <a:schemeClr val="bg1"/>
                          </a:solidFill>
                          <a:latin typeface="Open Sans" panose="020B0606030504020204"/>
                        </a:rPr>
                        <a:t>कार्मिक उपकरण</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351757">
                <a:tc>
                  <a:txBody>
                    <a:bodyPr/>
                    <a:lstStyle/>
                    <a:p>
                      <a:pPr marL="0" indent="0">
                        <a:buFont typeface="+mj-lt"/>
                        <a:buNone/>
                      </a:pPr>
                      <a:r>
                        <a:rPr lang="en-US" sz="1800" b="0" dirty="0">
                          <a:solidFill>
                            <a:schemeClr val="bg1"/>
                          </a:solidFill>
                          <a:latin typeface="Open Sans" panose="020B0606030504020204"/>
                        </a:rPr>
                        <a:t>11.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प्रयुक्त कपड़ों के लिए कंटेनर</a:t>
                      </a:r>
                      <a:endParaRPr lang="en-IN" sz="1800" b="0" dirty="0">
                        <a:solidFill>
                          <a:schemeClr val="bg1"/>
                        </a:solidFill>
                        <a:latin typeface="Open Sans" panose="020B0606030504020204"/>
                      </a:endParaRPr>
                    </a:p>
                  </a:txBody>
                  <a:tcPr/>
                </a:tc>
                <a:tc>
                  <a:txBody>
                    <a:bodyPr/>
                    <a:lstStyle/>
                    <a:p>
                      <a:endParaRPr lang="en-IN" sz="18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351757">
                <a:tc>
                  <a:txBody>
                    <a:bodyPr/>
                    <a:lstStyle/>
                    <a:p>
                      <a:pPr marL="0" indent="0">
                        <a:buFontTx/>
                        <a:buNone/>
                      </a:pPr>
                      <a:r>
                        <a:rPr lang="en-US" sz="1800" b="0" dirty="0">
                          <a:solidFill>
                            <a:schemeClr val="bg1"/>
                          </a:solidFill>
                          <a:latin typeface="Open Sans" panose="020B0606030504020204"/>
                        </a:rPr>
                        <a:t>12.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गियर ड्रॉप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351757">
                <a:tc>
                  <a:txBody>
                    <a:bodyPr/>
                    <a:lstStyle/>
                    <a:p>
                      <a:pPr marL="0" indent="0">
                        <a:buFontTx/>
                        <a:buNone/>
                      </a:pPr>
                      <a:r>
                        <a:rPr lang="en-US" sz="1800" b="0" dirty="0">
                          <a:solidFill>
                            <a:schemeClr val="bg1"/>
                          </a:solidFill>
                          <a:latin typeface="Open Sans" panose="020B0606030504020204"/>
                        </a:rPr>
                        <a:t>13.</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मास्क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351757">
                <a:tc>
                  <a:txBody>
                    <a:bodyPr/>
                    <a:lstStyle/>
                    <a:p>
                      <a:pPr marL="0" indent="0">
                        <a:buFontTx/>
                        <a:buNone/>
                      </a:pPr>
                      <a:r>
                        <a:rPr lang="en-US" sz="1800" b="0" dirty="0">
                          <a:solidFill>
                            <a:schemeClr val="bg1"/>
                          </a:solidFill>
                          <a:latin typeface="Open Sans" panose="020B0606030504020204"/>
                        </a:rPr>
                        <a:t>14.</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ओवर बूट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351757">
                <a:tc>
                  <a:txBody>
                    <a:bodyPr/>
                    <a:lstStyle/>
                    <a:p>
                      <a:pPr marL="0" indent="0">
                        <a:buFontTx/>
                        <a:buNone/>
                      </a:pPr>
                      <a:r>
                        <a:rPr lang="en-US" sz="1800" b="0" dirty="0">
                          <a:solidFill>
                            <a:schemeClr val="bg1"/>
                          </a:solidFill>
                          <a:latin typeface="Open Sans" panose="020B0606030504020204"/>
                        </a:rPr>
                        <a:t>15.</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दस्ताने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351757">
                <a:tc>
                  <a:txBody>
                    <a:bodyPr/>
                    <a:lstStyle/>
                    <a:p>
                      <a:pPr marL="0" indent="0">
                        <a:buFontTx/>
                        <a:buNone/>
                      </a:pPr>
                      <a:r>
                        <a:rPr lang="en-US" sz="1800" b="0" dirty="0">
                          <a:solidFill>
                            <a:schemeClr val="bg1"/>
                          </a:solidFill>
                          <a:latin typeface="Open Sans" panose="020B0606030504020204"/>
                        </a:rPr>
                        <a:t>16.</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बड़ा ब्रश करें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351757">
                <a:tc>
                  <a:txBody>
                    <a:bodyPr/>
                    <a:lstStyle/>
                    <a:p>
                      <a:pPr marL="0" indent="0">
                        <a:buFontTx/>
                        <a:buNone/>
                      </a:pPr>
                      <a:r>
                        <a:rPr lang="en-US" sz="1800" b="0" dirty="0">
                          <a:solidFill>
                            <a:schemeClr val="bg1"/>
                          </a:solidFill>
                          <a:latin typeface="Open Sans" panose="020B0606030504020204"/>
                        </a:rPr>
                        <a:t>17.</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हल्के साबुन का घोल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351757">
                <a:tc>
                  <a:txBody>
                    <a:bodyPr/>
                    <a:lstStyle/>
                    <a:p>
                      <a:pPr marL="0" indent="0">
                        <a:buFontTx/>
                        <a:buNone/>
                      </a:pPr>
                      <a:r>
                        <a:rPr lang="en-US" sz="1800" b="0" dirty="0">
                          <a:solidFill>
                            <a:schemeClr val="bg1"/>
                          </a:solidFill>
                          <a:latin typeface="Open Sans" panose="020B0606030504020204"/>
                        </a:rPr>
                        <a:t>18.</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दृश्य टेप के साथ कतार प्रबंधक/डंडे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351757">
                <a:tc>
                  <a:txBody>
                    <a:bodyPr/>
                    <a:lstStyle/>
                    <a:p>
                      <a:pPr marL="0" indent="0">
                        <a:buFontTx/>
                        <a:buNone/>
                      </a:pPr>
                      <a:r>
                        <a:rPr lang="en-US" sz="1800" b="0" dirty="0">
                          <a:solidFill>
                            <a:schemeClr val="bg1"/>
                          </a:solidFill>
                          <a:latin typeface="Open Sans" panose="020B0606030504020204"/>
                        </a:rPr>
                        <a:t>19.</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बेंच/स्टूल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351757">
                <a:tc>
                  <a:txBody>
                    <a:bodyPr/>
                    <a:lstStyle/>
                    <a:p>
                      <a:pPr marL="0" indent="0">
                        <a:buFontTx/>
                        <a:buNone/>
                      </a:pPr>
                      <a:r>
                        <a:rPr lang="en-US" sz="1800" b="0" dirty="0">
                          <a:solidFill>
                            <a:schemeClr val="bg1"/>
                          </a:solidFill>
                          <a:latin typeface="Open Sans" panose="020B0606030504020204"/>
                        </a:rPr>
                        <a:t>20.</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परिशोधन व्यक्तियों के लिए ताजा कपड़े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169988741"/>
                  </a:ext>
                </a:extLst>
              </a:tr>
              <a:tr h="351757">
                <a:tc>
                  <a:txBody>
                    <a:bodyPr/>
                    <a:lstStyle/>
                    <a:p>
                      <a:pPr marL="0" indent="0">
                        <a:buFontTx/>
                        <a:buNone/>
                      </a:pPr>
                      <a:r>
                        <a:rPr lang="en-US" sz="1800" b="0" dirty="0">
                          <a:solidFill>
                            <a:schemeClr val="bg1"/>
                          </a:solidFill>
                          <a:latin typeface="Open Sans" panose="020B0606030504020204"/>
                        </a:rPr>
                        <a:t>21.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प्राथमिक चिकित्सा किट प्रकार - ए, एनएपीएस टैबलेट</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18686364"/>
                  </a:ext>
                </a:extLst>
              </a:tr>
              <a:tr h="351757">
                <a:tc>
                  <a:txBody>
                    <a:bodyPr/>
                    <a:lstStyle/>
                    <a:p>
                      <a:pPr marL="0" indent="0">
                        <a:buFontTx/>
                        <a:buNone/>
                      </a:pPr>
                      <a:r>
                        <a:rPr lang="en-US" sz="1800" b="0" dirty="0">
                          <a:solidFill>
                            <a:schemeClr val="bg1"/>
                          </a:solidFill>
                          <a:latin typeface="Open Sans" panose="020B0606030504020204"/>
                        </a:rPr>
                        <a:t>22.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रेडियो</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Tree>
    <p:extLst>
      <p:ext uri="{BB962C8B-B14F-4D97-AF65-F5344CB8AC3E}">
        <p14:creationId xmlns:p14="http://schemas.microsoft.com/office/powerpoint/2010/main" val="403284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651512" y="1502505"/>
            <a:ext cx="7073456" cy="472069"/>
          </a:xfrm>
        </p:spPr>
        <p:txBody>
          <a:bodyPr>
            <a:normAutofit fontScale="92500"/>
          </a:bodyPr>
          <a:lstStyle/>
          <a:p>
            <a:r>
              <a:rPr lang="hi-IN">
                <a:solidFill>
                  <a:srgbClr val="FF0000"/>
                </a:solidFill>
                <a:latin typeface="Open Sans" panose="020B0606030504020204" pitchFamily="34" charset="0"/>
                <a:ea typeface="Open Sans" panose="020B0606030504020204" pitchFamily="34" charset="0"/>
                <a:cs typeface="Open Sans" panose="020B0606030504020204" pitchFamily="34" charset="0"/>
              </a:rPr>
              <a:t>बचाव और निकासी दल (रेडियोलॉजिकल/परमाणु):</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45</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184291279"/>
              </p:ext>
            </p:extLst>
          </p:nvPr>
        </p:nvGraphicFramePr>
        <p:xfrm>
          <a:off x="4850296" y="2097713"/>
          <a:ext cx="6874672" cy="4480560"/>
        </p:xfrm>
        <a:graphic>
          <a:graphicData uri="http://schemas.openxmlformats.org/drawingml/2006/table">
            <a:tbl>
              <a:tblPr firstRow="1" bandRow="1">
                <a:tableStyleId>{5DA37D80-6434-44D0-A028-1B22A696006F}</a:tableStyleId>
              </a:tblPr>
              <a:tblGrid>
                <a:gridCol w="834887">
                  <a:extLst>
                    <a:ext uri="{9D8B030D-6E8A-4147-A177-3AD203B41FA5}">
                      <a16:colId xmlns:a16="http://schemas.microsoft.com/office/drawing/2014/main" val="3992718694"/>
                    </a:ext>
                  </a:extLst>
                </a:gridCol>
                <a:gridCol w="2919873">
                  <a:extLst>
                    <a:ext uri="{9D8B030D-6E8A-4147-A177-3AD203B41FA5}">
                      <a16:colId xmlns:a16="http://schemas.microsoft.com/office/drawing/2014/main" val="1972610960"/>
                    </a:ext>
                  </a:extLst>
                </a:gridCol>
                <a:gridCol w="3119912">
                  <a:extLst>
                    <a:ext uri="{9D8B030D-6E8A-4147-A177-3AD203B41FA5}">
                      <a16:colId xmlns:a16="http://schemas.microsoft.com/office/drawing/2014/main" val="285495308"/>
                    </a:ext>
                  </a:extLst>
                </a:gridCol>
              </a:tblGrid>
              <a:tr h="301600">
                <a:tc>
                  <a:txBody>
                    <a:bodyPr/>
                    <a:lstStyle/>
                    <a:p>
                      <a:pPr algn="ctr"/>
                      <a:r>
                        <a:rPr lang="hi-IN" sz="1800" b="0" i="0" kern="1200" dirty="0">
                          <a:solidFill>
                            <a:schemeClr val="bg1"/>
                          </a:solidFill>
                          <a:effectLst/>
                          <a:latin typeface="+mn-lt"/>
                          <a:ea typeface="+mn-ea"/>
                          <a:cs typeface="+mn-cs"/>
                        </a:rPr>
                        <a:t>क्रम संख्या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1800" b="0" dirty="0">
                          <a:solidFill>
                            <a:schemeClr val="bg1"/>
                          </a:solidFill>
                          <a:latin typeface="Open Sans" panose="020B0606030504020204"/>
                        </a:rPr>
                        <a:t>टीम उपकरण</a:t>
                      </a:r>
                      <a:endParaRPr lang="en-IN" sz="1800" b="0" dirty="0">
                        <a:solidFill>
                          <a:schemeClr val="bg1"/>
                        </a:solidFill>
                        <a:latin typeface="Open Sans" panose="020B0606030504020204"/>
                      </a:endParaRPr>
                    </a:p>
                  </a:txBody>
                  <a:tcPr/>
                </a:tc>
                <a:tc>
                  <a:txBody>
                    <a:bodyPr/>
                    <a:lstStyle/>
                    <a:p>
                      <a:pPr algn="ctr"/>
                      <a:r>
                        <a:rPr lang="hi-IN" sz="1800" b="0" dirty="0">
                          <a:solidFill>
                            <a:schemeClr val="bg1"/>
                          </a:solidFill>
                          <a:latin typeface="Open Sans" panose="020B0606030504020204"/>
                        </a:rPr>
                        <a:t>कार्मिक उपकरण</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1800" b="0" dirty="0">
                          <a:solidFill>
                            <a:schemeClr val="bg1"/>
                          </a:solidFill>
                          <a:latin typeface="Open Sans" panose="020B0606030504020204"/>
                        </a:rPr>
                        <a:t>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पुनर्जीवन</a:t>
                      </a:r>
                      <a:endParaRPr lang="en-IN" sz="1800" b="0" dirty="0">
                        <a:solidFill>
                          <a:schemeClr val="bg1"/>
                        </a:solidFill>
                        <a:latin typeface="Open Sans" panose="020B0606030504020204"/>
                      </a:endParaRPr>
                    </a:p>
                  </a:txBody>
                  <a:tcPr/>
                </a:tc>
                <a:tc>
                  <a:txBody>
                    <a:bodyPr/>
                    <a:lstStyle/>
                    <a:p>
                      <a:r>
                        <a:rPr lang="hi-IN" sz="1800" b="0" dirty="0">
                          <a:solidFill>
                            <a:schemeClr val="bg1"/>
                          </a:solidFill>
                          <a:latin typeface="Open Sans" panose="020B0606030504020204"/>
                        </a:rPr>
                        <a:t>ऑटो इंजेक्टर सेट (व्यक्तिगत)</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1800" b="0" dirty="0">
                          <a:solidFill>
                            <a:schemeClr val="bg1"/>
                          </a:solidFill>
                          <a:latin typeface="Open Sans" panose="020B0606030504020204"/>
                        </a:rPr>
                        <a:t>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कैजुअल्टी बैग (पूर्ण)</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कनस्तर के साथ श्वासयंत्र</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1800" b="0" dirty="0">
                          <a:solidFill>
                            <a:schemeClr val="bg1"/>
                          </a:solidFill>
                          <a:latin typeface="Open Sans" panose="020B0606030504020204"/>
                        </a:rPr>
                        <a:t>3.</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कैजुअल्टी बैग (आधा)</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सूट मार्क वी</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1800" b="0" dirty="0">
                          <a:solidFill>
                            <a:schemeClr val="bg1"/>
                          </a:solidFill>
                          <a:latin typeface="Open Sans" panose="020B0606030504020204"/>
                        </a:rPr>
                        <a:t>4.</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मेडिकल ट्राइएज रिबन</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एकीकृत हुड मास्क</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1800" b="0" dirty="0">
                          <a:solidFill>
                            <a:schemeClr val="bg1"/>
                          </a:solidFill>
                          <a:latin typeface="Open Sans" panose="020B0606030504020204"/>
                        </a:rPr>
                        <a:t>5.</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सहायक उपकरण के साथ ऑक्सीजन सिलेंडर</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ब्यूटाइल रबर दस्ताने (आंतरिक और बाहरी)</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1800" b="0" dirty="0">
                          <a:solidFill>
                            <a:schemeClr val="bg1"/>
                          </a:solidFill>
                          <a:latin typeface="Open Sans" panose="020B0606030504020204"/>
                        </a:rPr>
                        <a:t>6.</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प्राथमिक चिकित्सा किट प्रकार - ए</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ओवर बूट्स</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1800" b="0" dirty="0">
                          <a:solidFill>
                            <a:schemeClr val="bg1"/>
                          </a:solidFill>
                          <a:latin typeface="Open Sans" panose="020B0606030504020204"/>
                        </a:rPr>
                        <a:t>7.</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स्ट्रेचर/हार्ड बोर्ड</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लेटेक्स दस्ताने</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1800" b="0" dirty="0">
                          <a:solidFill>
                            <a:schemeClr val="bg1"/>
                          </a:solidFill>
                          <a:latin typeface="Open Sans" panose="020B0606030504020204"/>
                        </a:rPr>
                        <a:t>8.</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रेडियो</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241280">
                <a:tc>
                  <a:txBody>
                    <a:bodyPr/>
                    <a:lstStyle/>
                    <a:p>
                      <a:pPr marL="0" indent="0">
                        <a:buFontTx/>
                        <a:buNone/>
                      </a:pPr>
                      <a:r>
                        <a:rPr lang="en-US" sz="1800" b="0" dirty="0">
                          <a:solidFill>
                            <a:schemeClr val="bg1"/>
                          </a:solidFill>
                          <a:latin typeface="Open Sans" panose="020B0606030504020204"/>
                        </a:rPr>
                        <a:t>9.</a:t>
                      </a:r>
                      <a:endParaRPr lang="en-IN" sz="1800" b="0" dirty="0">
                        <a:solidFill>
                          <a:schemeClr val="bg1"/>
                        </a:solidFill>
                        <a:latin typeface="Open Sans" panose="020B0606030504020204"/>
                      </a:endParaRPr>
                    </a:p>
                  </a:txBody>
                  <a:tcPr/>
                </a:tc>
                <a:tc>
                  <a:txBody>
                    <a:bodyPr/>
                    <a:lstStyle/>
                    <a:p>
                      <a:pPr>
                        <a:buFontTx/>
                        <a:buNone/>
                      </a:pPr>
                      <a:r>
                        <a:rPr lang="hi-IN" sz="1800" b="0">
                          <a:solidFill>
                            <a:schemeClr val="bg1"/>
                          </a:solidFill>
                          <a:latin typeface="Open Sans" panose="020B0606030504020204"/>
                        </a:rPr>
                        <a:t>एनएपीएस टैबलेट</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bl>
          </a:graphicData>
        </a:graphic>
      </p:graphicFrame>
      <p:sp>
        <p:nvSpPr>
          <p:cNvPr id="8" name="Title 1">
            <a:extLst>
              <a:ext uri="{FF2B5EF4-FFF2-40B4-BE49-F238E27FC236}">
                <a16:creationId xmlns:a16="http://schemas.microsoft.com/office/drawing/2014/main" id="{C8FFE54D-7A77-DD90-62F4-B92BAD8D98BA}"/>
              </a:ext>
            </a:extLst>
          </p:cNvPr>
          <p:cNvSpPr txBox="1">
            <a:spLocks/>
          </p:cNvSpPr>
          <p:nvPr/>
        </p:nvSpPr>
        <p:spPr>
          <a:xfrm>
            <a:off x="122582" y="2745701"/>
            <a:ext cx="420093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रेडियोलॉजिकल/परमाणु आपातकालीन प्रतिक्रिया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528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5910470" y="2130086"/>
            <a:ext cx="5443330" cy="2627444"/>
          </a:xfrm>
        </p:spPr>
        <p:txBody>
          <a:bodyPr>
            <a:normAutofit fontScale="92500"/>
          </a:bodyPr>
          <a:lstStyle/>
          <a:p>
            <a:pPr algn="just"/>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मेडिकल टीम:
सभी मिश्रित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eqpt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 साथ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MFR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बॉक्स
एनबीसी प्राथमिक चिकित्सा किट प्रकार - बी
सहायक उपकरण के साथ ऑक्सीजन सिलेंडर
रेडियो</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46</a:t>
            </a:fld>
            <a:endParaRPr lang="en-IN"/>
          </a:p>
        </p:txBody>
      </p:sp>
      <p:sp>
        <p:nvSpPr>
          <p:cNvPr id="5" name="Title 4">
            <a:extLst>
              <a:ext uri="{FF2B5EF4-FFF2-40B4-BE49-F238E27FC236}">
                <a16:creationId xmlns:a16="http://schemas.microsoft.com/office/drawing/2014/main" id="{F58F55CE-14F1-60EB-2681-AAAFEF72A9AC}"/>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E9E46F3A-13C5-0A80-6302-FC63138F602E}"/>
              </a:ext>
            </a:extLst>
          </p:cNvPr>
          <p:cNvSpPr txBox="1">
            <a:spLocks/>
          </p:cNvSpPr>
          <p:nvPr/>
        </p:nvSpPr>
        <p:spPr>
          <a:xfrm>
            <a:off x="122582" y="2745701"/>
            <a:ext cx="420093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रेडियोलॉजिकल/परमाणु आपातकालीन प्रतिक्रिया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1936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187903" y="2252524"/>
            <a:ext cx="5539409" cy="1325563"/>
          </a:xfrm>
        </p:spPr>
        <p:txBody>
          <a:bodyPr>
            <a:noAutofit/>
          </a:body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के लिए उपकरण प्रोफ़ाइल</a:t>
            </a:r>
            <a:b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आपातकालीन प्रतिक्रिया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5727312" y="2477634"/>
            <a:ext cx="5163601" cy="1100453"/>
          </a:xfrm>
        </p:spPr>
        <p:txBody>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डिटेक्शन टीम (जैविक):
डब्ल्यूपीडीके</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47</a:t>
            </a:fld>
            <a:endParaRPr lang="en-IN"/>
          </a:p>
        </p:txBody>
      </p:sp>
    </p:spTree>
    <p:extLst>
      <p:ext uri="{BB962C8B-B14F-4D97-AF65-F5344CB8AC3E}">
        <p14:creationId xmlns:p14="http://schemas.microsoft.com/office/powerpoint/2010/main" val="3498869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DE35-DEAD-FAD8-F1D9-7D6DFA67435B}"/>
              </a:ext>
            </a:extLst>
          </p:cNvPr>
          <p:cNvSpPr>
            <a:spLocks noGrp="1"/>
          </p:cNvSpPr>
          <p:nvPr>
            <p:ph type="title"/>
          </p:nvPr>
        </p:nvSpPr>
        <p:spPr>
          <a:xfrm>
            <a:off x="0" y="2416100"/>
            <a:ext cx="3988904" cy="1325563"/>
          </a:xfrm>
        </p:spPr>
        <p:txBody>
          <a:bodyPr>
            <a:noAutofit/>
          </a:body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444068" y="1296879"/>
            <a:ext cx="6110636" cy="578455"/>
          </a:xfrm>
        </p:spPr>
        <p:txBody>
          <a:bodyPr>
            <a:normAutofit/>
          </a:bodyPr>
          <a:lstStyle/>
          <a:p>
            <a:r>
              <a:rPr lang="hi-IN">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टीम (जैविक):</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48</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420983933"/>
              </p:ext>
            </p:extLst>
          </p:nvPr>
        </p:nvGraphicFramePr>
        <p:xfrm>
          <a:off x="3870960" y="1828800"/>
          <a:ext cx="7733306" cy="5501683"/>
        </p:xfrm>
        <a:graphic>
          <a:graphicData uri="http://schemas.openxmlformats.org/drawingml/2006/table">
            <a:tbl>
              <a:tblPr firstRow="1" bandRow="1">
                <a:tableStyleId>{5DA37D80-6434-44D0-A028-1B22A696006F}</a:tableStyleId>
              </a:tblPr>
              <a:tblGrid>
                <a:gridCol w="974697">
                  <a:extLst>
                    <a:ext uri="{9D8B030D-6E8A-4147-A177-3AD203B41FA5}">
                      <a16:colId xmlns:a16="http://schemas.microsoft.com/office/drawing/2014/main" val="3992718694"/>
                    </a:ext>
                  </a:extLst>
                </a:gridCol>
                <a:gridCol w="3479656">
                  <a:extLst>
                    <a:ext uri="{9D8B030D-6E8A-4147-A177-3AD203B41FA5}">
                      <a16:colId xmlns:a16="http://schemas.microsoft.com/office/drawing/2014/main" val="1972610960"/>
                    </a:ext>
                  </a:extLst>
                </a:gridCol>
                <a:gridCol w="3278953">
                  <a:extLst>
                    <a:ext uri="{9D8B030D-6E8A-4147-A177-3AD203B41FA5}">
                      <a16:colId xmlns:a16="http://schemas.microsoft.com/office/drawing/2014/main" val="285495308"/>
                    </a:ext>
                  </a:extLst>
                </a:gridCol>
              </a:tblGrid>
              <a:tr h="402802">
                <a:tc>
                  <a:txBody>
                    <a:bodyPr/>
                    <a:lstStyle/>
                    <a:p>
                      <a:pPr algn="ctr"/>
                      <a:r>
                        <a:rPr lang="hi-IN" sz="2400" b="0" i="0" kern="1200" dirty="0">
                          <a:solidFill>
                            <a:schemeClr val="bg1"/>
                          </a:solidFill>
                          <a:effectLst/>
                          <a:latin typeface="+mn-lt"/>
                          <a:ea typeface="+mn-ea"/>
                          <a:cs typeface="+mn-cs"/>
                        </a:rPr>
                        <a:t>क्रम संख्या</a:t>
                      </a:r>
                      <a:endParaRPr lang="en-IN" sz="24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2400" dirty="0">
                          <a:solidFill>
                            <a:schemeClr val="bg1"/>
                          </a:solidFill>
                        </a:rPr>
                        <a:t>टीम उपकरण</a:t>
                      </a:r>
                      <a:endParaRPr lang="en-IN" sz="2400" dirty="0">
                        <a:solidFill>
                          <a:schemeClr val="bg1"/>
                        </a:solidFill>
                      </a:endParaRPr>
                    </a:p>
                  </a:txBody>
                  <a:tcPr/>
                </a:tc>
                <a:tc>
                  <a:txBody>
                    <a:bodyPr/>
                    <a:lstStyle/>
                    <a:p>
                      <a:pPr algn="ctr"/>
                      <a:r>
                        <a:rPr lang="hi-IN" sz="2400" dirty="0">
                          <a:solidFill>
                            <a:schemeClr val="bg1"/>
                          </a:solidFill>
                        </a:rPr>
                        <a:t>कार्मिक उपकरण</a:t>
                      </a:r>
                      <a:endParaRPr lang="en-IN" sz="2400" dirty="0">
                        <a:solidFill>
                          <a:schemeClr val="bg1"/>
                        </a:solidFill>
                      </a:endParaRPr>
                    </a:p>
                  </a:txBody>
                  <a:tcPr/>
                </a:tc>
                <a:extLst>
                  <a:ext uri="{0D108BD9-81ED-4DB2-BD59-A6C34878D82A}">
                    <a16:rowId xmlns:a16="http://schemas.microsoft.com/office/drawing/2014/main" val="3663180306"/>
                  </a:ext>
                </a:extLst>
              </a:tr>
              <a:tr h="563923">
                <a:tc>
                  <a:txBody>
                    <a:bodyPr/>
                    <a:lstStyle/>
                    <a:p>
                      <a:pPr marL="0" indent="0">
                        <a:buFont typeface="+mj-lt"/>
                        <a:buNone/>
                      </a:pPr>
                      <a:r>
                        <a:rPr lang="en-US" dirty="0">
                          <a:solidFill>
                            <a:schemeClr val="bg1"/>
                          </a:solidFill>
                        </a:rPr>
                        <a:t>1.</a:t>
                      </a:r>
                      <a:endParaRPr lang="en-IN" dirty="0">
                        <a:solidFill>
                          <a:schemeClr val="bg1"/>
                        </a:solidFill>
                      </a:endParaRPr>
                    </a:p>
                  </a:txBody>
                  <a:tcPr/>
                </a:tc>
                <a:tc>
                  <a:txBody>
                    <a:bodyPr/>
                    <a:lstStyle/>
                    <a:p>
                      <a:r>
                        <a:rPr lang="hi-IN" dirty="0">
                          <a:solidFill>
                            <a:schemeClr val="bg1"/>
                          </a:solidFill>
                        </a:rPr>
                        <a:t>पीपीडीयू</a:t>
                      </a:r>
                      <a:endParaRPr lang="en-IN" dirty="0">
                        <a:solidFill>
                          <a:schemeClr val="bg1"/>
                        </a:solidFill>
                      </a:endParaRPr>
                    </a:p>
                  </a:txBody>
                  <a:tcPr/>
                </a:tc>
                <a:tc>
                  <a:txBody>
                    <a:bodyPr/>
                    <a:lstStyle/>
                    <a:p>
                      <a:r>
                        <a:rPr lang="hi-IN" dirty="0">
                          <a:solidFill>
                            <a:schemeClr val="bg1"/>
                          </a:solidFill>
                        </a:rPr>
                        <a:t>परिशोधन सूट/अभेद्य सूट</a:t>
                      </a:r>
                      <a:endParaRPr lang="en-IN" dirty="0">
                        <a:solidFill>
                          <a:schemeClr val="bg1"/>
                        </a:solidFill>
                      </a:endParaRPr>
                    </a:p>
                  </a:txBody>
                  <a:tcPr/>
                </a:tc>
                <a:extLst>
                  <a:ext uri="{0D108BD9-81ED-4DB2-BD59-A6C34878D82A}">
                    <a16:rowId xmlns:a16="http://schemas.microsoft.com/office/drawing/2014/main" val="1862594994"/>
                  </a:ext>
                </a:extLst>
              </a:tr>
              <a:tr h="322241">
                <a:tc>
                  <a:txBody>
                    <a:bodyPr/>
                    <a:lstStyle/>
                    <a:p>
                      <a:pPr marL="0" indent="0">
                        <a:buFontTx/>
                        <a:buNone/>
                      </a:pPr>
                      <a:r>
                        <a:rPr lang="en-US" dirty="0">
                          <a:solidFill>
                            <a:schemeClr val="bg1"/>
                          </a:solidFill>
                        </a:rPr>
                        <a:t>2.</a:t>
                      </a:r>
                      <a:endParaRPr lang="en-IN" dirty="0">
                        <a:solidFill>
                          <a:schemeClr val="bg1"/>
                        </a:solidFill>
                      </a:endParaRPr>
                    </a:p>
                  </a:txBody>
                  <a:tcPr/>
                </a:tc>
                <a:tc>
                  <a:txBody>
                    <a:bodyPr/>
                    <a:lstStyle/>
                    <a:p>
                      <a:pPr>
                        <a:buFontTx/>
                        <a:buNone/>
                      </a:pPr>
                      <a:r>
                        <a:rPr lang="hi-IN" dirty="0">
                          <a:solidFill>
                            <a:schemeClr val="bg1"/>
                          </a:solidFill>
                        </a:rPr>
                        <a:t>प्लास्टिक शीट</a:t>
                      </a:r>
                      <a:endParaRPr lang="en-IN" dirty="0">
                        <a:solidFill>
                          <a:schemeClr val="bg1"/>
                        </a:solidFill>
                      </a:endParaRPr>
                    </a:p>
                  </a:txBody>
                  <a:tcPr/>
                </a:tc>
                <a:tc>
                  <a:txBody>
                    <a:bodyPr/>
                    <a:lstStyle/>
                    <a:p>
                      <a:pPr>
                        <a:buFontTx/>
                        <a:buNone/>
                      </a:pPr>
                      <a:r>
                        <a:rPr lang="hi-IN" dirty="0">
                          <a:solidFill>
                            <a:schemeClr val="bg1"/>
                          </a:solidFill>
                        </a:rPr>
                        <a:t>कनस्तर के साथ श्वासयंत्र</a:t>
                      </a:r>
                      <a:endParaRPr lang="en-IN" dirty="0">
                        <a:solidFill>
                          <a:schemeClr val="bg1"/>
                        </a:solidFill>
                      </a:endParaRPr>
                    </a:p>
                  </a:txBody>
                  <a:tcPr/>
                </a:tc>
                <a:extLst>
                  <a:ext uri="{0D108BD9-81ED-4DB2-BD59-A6C34878D82A}">
                    <a16:rowId xmlns:a16="http://schemas.microsoft.com/office/drawing/2014/main" val="138666728"/>
                  </a:ext>
                </a:extLst>
              </a:tr>
              <a:tr h="322241">
                <a:tc>
                  <a:txBody>
                    <a:bodyPr/>
                    <a:lstStyle/>
                    <a:p>
                      <a:pPr marL="0" indent="0">
                        <a:buFontTx/>
                        <a:buNone/>
                      </a:pPr>
                      <a:r>
                        <a:rPr lang="en-US" dirty="0">
                          <a:solidFill>
                            <a:schemeClr val="bg1"/>
                          </a:solidFill>
                        </a:rPr>
                        <a:t>3.</a:t>
                      </a:r>
                      <a:endParaRPr lang="en-IN" dirty="0">
                        <a:solidFill>
                          <a:schemeClr val="bg1"/>
                        </a:solidFill>
                      </a:endParaRPr>
                    </a:p>
                  </a:txBody>
                  <a:tcPr/>
                </a:tc>
                <a:tc>
                  <a:txBody>
                    <a:bodyPr/>
                    <a:lstStyle/>
                    <a:p>
                      <a:pPr>
                        <a:buFontTx/>
                        <a:buNone/>
                      </a:pPr>
                      <a:r>
                        <a:rPr lang="hi-IN" dirty="0">
                          <a:solidFill>
                            <a:schemeClr val="bg1"/>
                          </a:solidFill>
                        </a:rPr>
                        <a:t>प्लास्टिक बैग उच्च क्षमता (50 लीटर)</a:t>
                      </a:r>
                      <a:endParaRPr lang="en-IN" dirty="0">
                        <a:solidFill>
                          <a:schemeClr val="bg1"/>
                        </a:solidFill>
                      </a:endParaRPr>
                    </a:p>
                  </a:txBody>
                  <a:tcPr/>
                </a:tc>
                <a:tc>
                  <a:txBody>
                    <a:bodyPr/>
                    <a:lstStyle/>
                    <a:p>
                      <a:pPr>
                        <a:buFontTx/>
                        <a:buNone/>
                      </a:pPr>
                      <a:r>
                        <a:rPr lang="hi-IN" dirty="0">
                          <a:solidFill>
                            <a:schemeClr val="bg1"/>
                          </a:solidFill>
                        </a:rPr>
                        <a:t>एकीकृत हुड मास्क</a:t>
                      </a:r>
                      <a:endParaRPr lang="en-IN" dirty="0">
                        <a:solidFill>
                          <a:schemeClr val="bg1"/>
                        </a:solidFill>
                      </a:endParaRPr>
                    </a:p>
                  </a:txBody>
                  <a:tcPr/>
                </a:tc>
                <a:extLst>
                  <a:ext uri="{0D108BD9-81ED-4DB2-BD59-A6C34878D82A}">
                    <a16:rowId xmlns:a16="http://schemas.microsoft.com/office/drawing/2014/main" val="495523457"/>
                  </a:ext>
                </a:extLst>
              </a:tr>
              <a:tr h="563923">
                <a:tc>
                  <a:txBody>
                    <a:bodyPr/>
                    <a:lstStyle/>
                    <a:p>
                      <a:pPr marL="0" indent="0">
                        <a:buFontTx/>
                        <a:buNone/>
                      </a:pPr>
                      <a:r>
                        <a:rPr lang="en-US" dirty="0">
                          <a:solidFill>
                            <a:schemeClr val="bg1"/>
                          </a:solidFill>
                        </a:rPr>
                        <a:t>4.</a:t>
                      </a:r>
                      <a:endParaRPr lang="en-IN" dirty="0">
                        <a:solidFill>
                          <a:schemeClr val="bg1"/>
                        </a:solidFill>
                      </a:endParaRPr>
                    </a:p>
                  </a:txBody>
                  <a:tcPr/>
                </a:tc>
                <a:tc>
                  <a:txBody>
                    <a:bodyPr/>
                    <a:lstStyle/>
                    <a:p>
                      <a:pPr>
                        <a:buFontTx/>
                        <a:buNone/>
                      </a:pPr>
                      <a:r>
                        <a:rPr lang="hi-IN" dirty="0">
                          <a:solidFill>
                            <a:schemeClr val="bg1"/>
                          </a:solidFill>
                        </a:rPr>
                        <a:t>पीड़ितों की उच्च मूल्य की वस्तुओं को इकट्ठा करने के लिए प्लास्टिक जिपलॉक बैग</a:t>
                      </a:r>
                      <a:endParaRPr lang="en-IN" dirty="0">
                        <a:solidFill>
                          <a:schemeClr val="bg1"/>
                        </a:solidFill>
                      </a:endParaRPr>
                    </a:p>
                  </a:txBody>
                  <a:tcPr/>
                </a:tc>
                <a:tc>
                  <a:txBody>
                    <a:bodyPr/>
                    <a:lstStyle/>
                    <a:p>
                      <a:pPr>
                        <a:buFontTx/>
                        <a:buNone/>
                      </a:pPr>
                      <a:r>
                        <a:rPr lang="en-US" dirty="0">
                          <a:solidFill>
                            <a:schemeClr val="bg1"/>
                          </a:solidFill>
                        </a:rPr>
                        <a:t>Butyl Rubber Gloves (Inner and Outer)</a:t>
                      </a:r>
                      <a:endParaRPr lang="en-IN" dirty="0">
                        <a:solidFill>
                          <a:schemeClr val="bg1"/>
                        </a:solidFill>
                      </a:endParaRPr>
                    </a:p>
                  </a:txBody>
                  <a:tcPr/>
                </a:tc>
                <a:extLst>
                  <a:ext uri="{0D108BD9-81ED-4DB2-BD59-A6C34878D82A}">
                    <a16:rowId xmlns:a16="http://schemas.microsoft.com/office/drawing/2014/main" val="174915639"/>
                  </a:ext>
                </a:extLst>
              </a:tr>
              <a:tr h="322241">
                <a:tc>
                  <a:txBody>
                    <a:bodyPr/>
                    <a:lstStyle/>
                    <a:p>
                      <a:pPr marL="0" indent="0">
                        <a:buFontTx/>
                        <a:buNone/>
                      </a:pPr>
                      <a:r>
                        <a:rPr lang="en-US" dirty="0">
                          <a:solidFill>
                            <a:schemeClr val="bg1"/>
                          </a:solidFill>
                        </a:rPr>
                        <a:t>5.</a:t>
                      </a:r>
                      <a:endParaRPr lang="en-IN" dirty="0">
                        <a:solidFill>
                          <a:schemeClr val="bg1"/>
                        </a:solidFill>
                      </a:endParaRPr>
                    </a:p>
                  </a:txBody>
                  <a:tcPr/>
                </a:tc>
                <a:tc>
                  <a:txBody>
                    <a:bodyPr/>
                    <a:lstStyle/>
                    <a:p>
                      <a:pPr>
                        <a:buFontTx/>
                        <a:buNone/>
                      </a:pPr>
                      <a:r>
                        <a:rPr lang="hi-IN" dirty="0">
                          <a:solidFill>
                            <a:schemeClr val="bg1"/>
                          </a:solidFill>
                        </a:rPr>
                        <a:t>पीडीए</a:t>
                      </a:r>
                      <a:endParaRPr lang="en-IN" dirty="0">
                        <a:solidFill>
                          <a:schemeClr val="bg1"/>
                        </a:solidFill>
                      </a:endParaRPr>
                    </a:p>
                  </a:txBody>
                  <a:tcPr/>
                </a:tc>
                <a:tc>
                  <a:txBody>
                    <a:bodyPr/>
                    <a:lstStyle/>
                    <a:p>
                      <a:pPr>
                        <a:buFontTx/>
                        <a:buNone/>
                      </a:pPr>
                      <a:r>
                        <a:rPr lang="hi-IN" dirty="0">
                          <a:solidFill>
                            <a:schemeClr val="bg1"/>
                          </a:solidFill>
                        </a:rPr>
                        <a:t>एनबीसी ओवर बूट्स</a:t>
                      </a:r>
                      <a:endParaRPr lang="en-IN" dirty="0">
                        <a:solidFill>
                          <a:schemeClr val="bg1"/>
                        </a:solidFill>
                      </a:endParaRPr>
                    </a:p>
                  </a:txBody>
                  <a:tcPr/>
                </a:tc>
                <a:extLst>
                  <a:ext uri="{0D108BD9-81ED-4DB2-BD59-A6C34878D82A}">
                    <a16:rowId xmlns:a16="http://schemas.microsoft.com/office/drawing/2014/main" val="793150503"/>
                  </a:ext>
                </a:extLst>
              </a:tr>
              <a:tr h="322241">
                <a:tc>
                  <a:txBody>
                    <a:bodyPr/>
                    <a:lstStyle/>
                    <a:p>
                      <a:pPr marL="0" indent="0">
                        <a:buFontTx/>
                        <a:buNone/>
                      </a:pPr>
                      <a:r>
                        <a:rPr lang="en-US" dirty="0">
                          <a:solidFill>
                            <a:schemeClr val="bg1"/>
                          </a:solidFill>
                        </a:rPr>
                        <a:t>6.</a:t>
                      </a:r>
                      <a:endParaRPr lang="en-IN" dirty="0">
                        <a:solidFill>
                          <a:schemeClr val="bg1"/>
                        </a:solidFill>
                      </a:endParaRPr>
                    </a:p>
                  </a:txBody>
                  <a:tcPr/>
                </a:tc>
                <a:tc>
                  <a:txBody>
                    <a:bodyPr/>
                    <a:lstStyle/>
                    <a:p>
                      <a:pPr>
                        <a:buFontTx/>
                        <a:buNone/>
                      </a:pPr>
                      <a:r>
                        <a:rPr lang="hi-IN" dirty="0">
                          <a:solidFill>
                            <a:schemeClr val="bg1"/>
                          </a:solidFill>
                        </a:rPr>
                        <a:t>डीएस-2 समाधान</a:t>
                      </a:r>
                      <a:endParaRPr lang="en-IN" dirty="0">
                        <a:solidFill>
                          <a:schemeClr val="bg1"/>
                        </a:solidFill>
                      </a:endParaRPr>
                    </a:p>
                  </a:txBody>
                  <a:tcPr/>
                </a:tc>
                <a:tc>
                  <a:txBody>
                    <a:bodyPr/>
                    <a:lstStyle/>
                    <a:p>
                      <a:pPr>
                        <a:buFontTx/>
                        <a:buNone/>
                      </a:pPr>
                      <a:r>
                        <a:rPr lang="hi-IN" dirty="0">
                          <a:solidFill>
                            <a:schemeClr val="bg1"/>
                          </a:solidFill>
                        </a:rPr>
                        <a:t>डीएस-2 समाधान</a:t>
                      </a:r>
                      <a:endParaRPr lang="en-IN" dirty="0">
                        <a:solidFill>
                          <a:schemeClr val="bg1"/>
                        </a:solidFill>
                      </a:endParaRPr>
                    </a:p>
                  </a:txBody>
                  <a:tcPr/>
                </a:tc>
                <a:extLst>
                  <a:ext uri="{0D108BD9-81ED-4DB2-BD59-A6C34878D82A}">
                    <a16:rowId xmlns:a16="http://schemas.microsoft.com/office/drawing/2014/main" val="4123387222"/>
                  </a:ext>
                </a:extLst>
              </a:tr>
              <a:tr h="322241">
                <a:tc>
                  <a:txBody>
                    <a:bodyPr/>
                    <a:lstStyle/>
                    <a:p>
                      <a:pPr marL="0" indent="0">
                        <a:buFontTx/>
                        <a:buNone/>
                      </a:pPr>
                      <a:r>
                        <a:rPr lang="en-US" dirty="0">
                          <a:solidFill>
                            <a:schemeClr val="bg1"/>
                          </a:solidFill>
                        </a:rPr>
                        <a:t>7.</a:t>
                      </a:r>
                      <a:endParaRPr lang="en-IN" dirty="0">
                        <a:solidFill>
                          <a:schemeClr val="bg1"/>
                        </a:solidFill>
                      </a:endParaRPr>
                    </a:p>
                  </a:txBody>
                  <a:tcPr/>
                </a:tc>
                <a:tc>
                  <a:txBody>
                    <a:bodyPr/>
                    <a:lstStyle/>
                    <a:p>
                      <a:pPr>
                        <a:buFontTx/>
                        <a:buNone/>
                      </a:pPr>
                      <a:r>
                        <a:rPr lang="hi-IN" dirty="0">
                          <a:solidFill>
                            <a:schemeClr val="bg1"/>
                          </a:solidFill>
                        </a:rPr>
                        <a:t>ब्लीचिंग पाउडर</a:t>
                      </a:r>
                      <a:endParaRPr lang="en-IN" dirty="0">
                        <a:solidFill>
                          <a:schemeClr val="bg1"/>
                        </a:solidFill>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2528348460"/>
                  </a:ext>
                </a:extLst>
              </a:tr>
              <a:tr h="322241">
                <a:tc>
                  <a:txBody>
                    <a:bodyPr/>
                    <a:lstStyle/>
                    <a:p>
                      <a:pPr marL="0" indent="0">
                        <a:buFontTx/>
                        <a:buNone/>
                      </a:pPr>
                      <a:r>
                        <a:rPr lang="en-US" dirty="0">
                          <a:solidFill>
                            <a:schemeClr val="bg1"/>
                          </a:solidFill>
                        </a:rPr>
                        <a:t>8.</a:t>
                      </a:r>
                      <a:endParaRPr lang="en-IN" dirty="0">
                        <a:solidFill>
                          <a:schemeClr val="bg1"/>
                        </a:solidFill>
                      </a:endParaRPr>
                    </a:p>
                  </a:txBody>
                  <a:tcPr/>
                </a:tc>
                <a:tc>
                  <a:txBody>
                    <a:bodyPr/>
                    <a:lstStyle/>
                    <a:p>
                      <a:pPr>
                        <a:buFontTx/>
                        <a:buNone/>
                      </a:pPr>
                      <a:r>
                        <a:rPr lang="hi-IN" dirty="0">
                          <a:solidFill>
                            <a:schemeClr val="bg1"/>
                          </a:solidFill>
                        </a:rPr>
                        <a:t>पीडीके-1 और 2</a:t>
                      </a:r>
                      <a:endParaRPr lang="en-IN" dirty="0">
                        <a:solidFill>
                          <a:schemeClr val="bg1"/>
                        </a:solidFill>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1514750545"/>
                  </a:ext>
                </a:extLst>
              </a:tr>
              <a:tr h="322241">
                <a:tc>
                  <a:txBody>
                    <a:bodyPr/>
                    <a:lstStyle/>
                    <a:p>
                      <a:pPr marL="0" indent="0">
                        <a:buFontTx/>
                        <a:buNone/>
                      </a:pPr>
                      <a:r>
                        <a:rPr lang="en-US" dirty="0">
                          <a:solidFill>
                            <a:schemeClr val="bg1"/>
                          </a:solidFill>
                        </a:rPr>
                        <a:t>9.</a:t>
                      </a:r>
                      <a:endParaRPr lang="en-IN" dirty="0">
                        <a:solidFill>
                          <a:schemeClr val="bg1"/>
                        </a:solidFill>
                      </a:endParaRPr>
                    </a:p>
                  </a:txBody>
                  <a:tcPr/>
                </a:tc>
                <a:tc>
                  <a:txBody>
                    <a:bodyPr/>
                    <a:lstStyle/>
                    <a:p>
                      <a:pPr>
                        <a:buFontTx/>
                        <a:buNone/>
                      </a:pPr>
                      <a:r>
                        <a:rPr lang="hi-IN" dirty="0">
                          <a:solidFill>
                            <a:schemeClr val="bg1"/>
                          </a:solidFill>
                        </a:rPr>
                        <a:t>उपकरण ड्रॉप के लिए कंटेनर</a:t>
                      </a:r>
                      <a:endParaRPr lang="en-IN" dirty="0">
                        <a:solidFill>
                          <a:schemeClr val="bg1"/>
                        </a:solidFill>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3782538189"/>
                  </a:ext>
                </a:extLst>
              </a:tr>
              <a:tr h="322241">
                <a:tc>
                  <a:txBody>
                    <a:bodyPr/>
                    <a:lstStyle/>
                    <a:p>
                      <a:pPr marL="0" indent="0">
                        <a:buFontTx/>
                        <a:buNone/>
                      </a:pPr>
                      <a:r>
                        <a:rPr lang="en-US" dirty="0">
                          <a:solidFill>
                            <a:schemeClr val="bg1"/>
                          </a:solidFill>
                        </a:rPr>
                        <a:t>10.</a:t>
                      </a:r>
                      <a:endParaRPr lang="en-IN"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dirty="0">
                          <a:solidFill>
                            <a:schemeClr val="bg1"/>
                          </a:solidFill>
                        </a:rPr>
                        <a:t>अपशिष्ट जल के लिए कंटेनर</a:t>
                      </a:r>
                      <a:endParaRPr lang="en-IN" dirty="0">
                        <a:solidFill>
                          <a:schemeClr val="bg1"/>
                        </a:solidFill>
                      </a:endParaRPr>
                    </a:p>
                  </a:txBody>
                  <a:tcPr/>
                </a:tc>
                <a:tc>
                  <a:txBody>
                    <a:bodyPr/>
                    <a:lstStyle/>
                    <a:p>
                      <a:pPr>
                        <a:buFontTx/>
                        <a:buNone/>
                      </a:pPr>
                      <a:endParaRPr lang="en-IN" dirty="0">
                        <a:solidFill>
                          <a:schemeClr val="bg1"/>
                        </a:solidFill>
                      </a:endParaRPr>
                    </a:p>
                  </a:txBody>
                  <a:tcPr/>
                </a:tc>
                <a:extLst>
                  <a:ext uri="{0D108BD9-81ED-4DB2-BD59-A6C34878D82A}">
                    <a16:rowId xmlns:a16="http://schemas.microsoft.com/office/drawing/2014/main" val="3169988741"/>
                  </a:ext>
                </a:extLst>
              </a:tr>
            </a:tbl>
          </a:graphicData>
        </a:graphic>
      </p:graphicFrame>
    </p:spTree>
    <p:extLst>
      <p:ext uri="{BB962C8B-B14F-4D97-AF65-F5344CB8AC3E}">
        <p14:creationId xmlns:p14="http://schemas.microsoft.com/office/powerpoint/2010/main" val="2382598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p:txBody>
          <a:bodyPr/>
          <a:lstStyle/>
          <a:p>
            <a:fld id="{90C7EC7B-5188-47E7-93DF-331EE49E69D8}" type="slidenum">
              <a:rPr lang="en-IN" smtClean="0"/>
              <a:pPr/>
              <a:t>49</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2752346665"/>
              </p:ext>
            </p:extLst>
          </p:nvPr>
        </p:nvGraphicFramePr>
        <p:xfrm>
          <a:off x="4625008" y="1343818"/>
          <a:ext cx="6728792" cy="5852160"/>
        </p:xfrm>
        <a:graphic>
          <a:graphicData uri="http://schemas.openxmlformats.org/drawingml/2006/table">
            <a:tbl>
              <a:tblPr firstRow="1" bandRow="1">
                <a:tableStyleId>{5DA37D80-6434-44D0-A028-1B22A696006F}</a:tableStyleId>
              </a:tblPr>
              <a:tblGrid>
                <a:gridCol w="901149">
                  <a:extLst>
                    <a:ext uri="{9D8B030D-6E8A-4147-A177-3AD203B41FA5}">
                      <a16:colId xmlns:a16="http://schemas.microsoft.com/office/drawing/2014/main" val="3992718694"/>
                    </a:ext>
                  </a:extLst>
                </a:gridCol>
                <a:gridCol w="3670852">
                  <a:extLst>
                    <a:ext uri="{9D8B030D-6E8A-4147-A177-3AD203B41FA5}">
                      <a16:colId xmlns:a16="http://schemas.microsoft.com/office/drawing/2014/main" val="1972610960"/>
                    </a:ext>
                  </a:extLst>
                </a:gridCol>
                <a:gridCol w="2156791">
                  <a:extLst>
                    <a:ext uri="{9D8B030D-6E8A-4147-A177-3AD203B41FA5}">
                      <a16:colId xmlns:a16="http://schemas.microsoft.com/office/drawing/2014/main" val="285495308"/>
                    </a:ext>
                  </a:extLst>
                </a:gridCol>
              </a:tblGrid>
              <a:tr h="126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i="0" kern="1200" dirty="0">
                          <a:solidFill>
                            <a:schemeClr val="bg1"/>
                          </a:solidFill>
                          <a:effectLst/>
                          <a:latin typeface="+mn-lt"/>
                          <a:ea typeface="+mn-ea"/>
                          <a:cs typeface="+mn-cs"/>
                        </a:rPr>
                        <a:t>क्रम संख्या</a:t>
                      </a:r>
                      <a:endParaRPr lang="en-IN"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b="0" dirty="0">
                          <a:solidFill>
                            <a:schemeClr val="bg1"/>
                          </a:solidFill>
                          <a:latin typeface="Open Sans" panose="020B0606030504020204"/>
                        </a:rPr>
                        <a:t>.</a:t>
                      </a:r>
                      <a:endParaRPr lang="en-IN" sz="1800" b="0" dirty="0">
                        <a:solidFill>
                          <a:schemeClr val="bg1"/>
                        </a:solidFill>
                        <a:latin typeface="Open Sans" panose="020B0606030504020204"/>
                      </a:endParaRPr>
                    </a:p>
                  </a:txBody>
                  <a:tcPr/>
                </a:tc>
                <a:tc>
                  <a:txBody>
                    <a:bodyPr/>
                    <a:lstStyle/>
                    <a:p>
                      <a:pPr algn="ctr"/>
                      <a:r>
                        <a:rPr lang="hi-IN" sz="1800" b="0" dirty="0">
                          <a:solidFill>
                            <a:schemeClr val="bg1"/>
                          </a:solidFill>
                          <a:latin typeface="Open Sans" panose="020B0606030504020204"/>
                        </a:rPr>
                        <a:t>टीम उपकरण</a:t>
                      </a:r>
                      <a:endParaRPr lang="en-IN" sz="1800" b="0" dirty="0">
                        <a:solidFill>
                          <a:schemeClr val="bg1"/>
                        </a:solidFill>
                        <a:latin typeface="Open Sans" panose="020B0606030504020204"/>
                      </a:endParaRPr>
                    </a:p>
                  </a:txBody>
                  <a:tcPr/>
                </a:tc>
                <a:tc>
                  <a:txBody>
                    <a:bodyPr/>
                    <a:lstStyle/>
                    <a:p>
                      <a:pPr algn="ctr"/>
                      <a:r>
                        <a:rPr lang="hi-IN" sz="1800" b="0" dirty="0">
                          <a:solidFill>
                            <a:schemeClr val="bg1"/>
                          </a:solidFill>
                          <a:latin typeface="Open Sans" panose="020B0606030504020204"/>
                        </a:rPr>
                        <a:t>कार्मिक उपकरण</a:t>
                      </a: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0">
                <a:tc>
                  <a:txBody>
                    <a:bodyPr/>
                    <a:lstStyle/>
                    <a:p>
                      <a:pPr marL="0" indent="0">
                        <a:buFont typeface="+mj-lt"/>
                        <a:buNone/>
                      </a:pPr>
                      <a:r>
                        <a:rPr lang="en-US" sz="1800" b="0" dirty="0">
                          <a:solidFill>
                            <a:schemeClr val="bg1"/>
                          </a:solidFill>
                          <a:latin typeface="Open Sans" panose="020B0606030504020204"/>
                        </a:rPr>
                        <a:t>11.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प्रयुक्त कपड़ों के लिए कंटेनर</a:t>
                      </a:r>
                      <a:endParaRPr lang="en-IN" sz="1800" b="0" dirty="0">
                        <a:solidFill>
                          <a:schemeClr val="bg1"/>
                        </a:solidFill>
                        <a:latin typeface="Open Sans" panose="020B0606030504020204"/>
                      </a:endParaRPr>
                    </a:p>
                  </a:txBody>
                  <a:tcPr/>
                </a:tc>
                <a:tc>
                  <a:txBody>
                    <a:bodyPr/>
                    <a:lstStyle/>
                    <a:p>
                      <a:endParaRPr lang="en-IN" sz="18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0">
                <a:tc>
                  <a:txBody>
                    <a:bodyPr/>
                    <a:lstStyle/>
                    <a:p>
                      <a:pPr marL="0" indent="0">
                        <a:buFontTx/>
                        <a:buNone/>
                      </a:pPr>
                      <a:r>
                        <a:rPr lang="en-US" sz="1800" b="0" dirty="0">
                          <a:solidFill>
                            <a:schemeClr val="bg1"/>
                          </a:solidFill>
                          <a:latin typeface="Open Sans" panose="020B0606030504020204"/>
                        </a:rPr>
                        <a:t>12.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गियर ड्रॉप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209131">
                <a:tc>
                  <a:txBody>
                    <a:bodyPr/>
                    <a:lstStyle/>
                    <a:p>
                      <a:pPr marL="0" indent="0">
                        <a:buFontTx/>
                        <a:buNone/>
                      </a:pPr>
                      <a:r>
                        <a:rPr lang="en-US" sz="1800" b="0" dirty="0">
                          <a:solidFill>
                            <a:schemeClr val="bg1"/>
                          </a:solidFill>
                          <a:latin typeface="Open Sans" panose="020B0606030504020204"/>
                        </a:rPr>
                        <a:t>13.</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मास्क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209131">
                <a:tc>
                  <a:txBody>
                    <a:bodyPr/>
                    <a:lstStyle/>
                    <a:p>
                      <a:pPr marL="0" indent="0">
                        <a:buFontTx/>
                        <a:buNone/>
                      </a:pPr>
                      <a:r>
                        <a:rPr lang="en-US" sz="1800" b="0" dirty="0">
                          <a:solidFill>
                            <a:schemeClr val="bg1"/>
                          </a:solidFill>
                          <a:latin typeface="Open Sans" panose="020B0606030504020204"/>
                        </a:rPr>
                        <a:t>14.</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ओवर बूट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209131">
                <a:tc>
                  <a:txBody>
                    <a:bodyPr/>
                    <a:lstStyle/>
                    <a:p>
                      <a:pPr marL="0" indent="0">
                        <a:buFontTx/>
                        <a:buNone/>
                      </a:pPr>
                      <a:r>
                        <a:rPr lang="en-US" sz="1800" b="0" dirty="0">
                          <a:solidFill>
                            <a:schemeClr val="bg1"/>
                          </a:solidFill>
                          <a:latin typeface="Open Sans" panose="020B0606030504020204"/>
                        </a:rPr>
                        <a:t>15.</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दस्ताने के लिए कंटेनर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209131">
                <a:tc>
                  <a:txBody>
                    <a:bodyPr/>
                    <a:lstStyle/>
                    <a:p>
                      <a:pPr marL="0" indent="0">
                        <a:buFontTx/>
                        <a:buNone/>
                      </a:pPr>
                      <a:r>
                        <a:rPr lang="en-US" sz="1800" b="0" dirty="0">
                          <a:solidFill>
                            <a:schemeClr val="bg1"/>
                          </a:solidFill>
                          <a:latin typeface="Open Sans" panose="020B0606030504020204"/>
                        </a:rPr>
                        <a:t>16.</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बड़ा ब्रश करें</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209131">
                <a:tc>
                  <a:txBody>
                    <a:bodyPr/>
                    <a:lstStyle/>
                    <a:p>
                      <a:pPr marL="0" indent="0">
                        <a:buFontTx/>
                        <a:buNone/>
                      </a:pPr>
                      <a:r>
                        <a:rPr lang="en-US" sz="1800" b="0" dirty="0">
                          <a:solidFill>
                            <a:schemeClr val="bg1"/>
                          </a:solidFill>
                          <a:latin typeface="Open Sans" panose="020B0606030504020204"/>
                        </a:rPr>
                        <a:t>17.</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हल्के साबुन का घोल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209131">
                <a:tc>
                  <a:txBody>
                    <a:bodyPr/>
                    <a:lstStyle/>
                    <a:p>
                      <a:pPr marL="0" indent="0">
                        <a:buFontTx/>
                        <a:buNone/>
                      </a:pPr>
                      <a:r>
                        <a:rPr lang="en-US" sz="1800" b="0" dirty="0">
                          <a:solidFill>
                            <a:schemeClr val="bg1"/>
                          </a:solidFill>
                          <a:latin typeface="Open Sans" panose="020B0606030504020204"/>
                        </a:rPr>
                        <a:t>18.</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दृश्य टेप के साथ कतार प्रबंधक/डंडे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r h="209131">
                <a:tc>
                  <a:txBody>
                    <a:bodyPr/>
                    <a:lstStyle/>
                    <a:p>
                      <a:pPr marL="0" indent="0">
                        <a:buFontTx/>
                        <a:buNone/>
                      </a:pPr>
                      <a:r>
                        <a:rPr lang="en-US" sz="1800" b="0" dirty="0">
                          <a:solidFill>
                            <a:schemeClr val="bg1"/>
                          </a:solidFill>
                          <a:latin typeface="Open Sans" panose="020B0606030504020204"/>
                        </a:rPr>
                        <a:t>19.</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बेंच/स्टूल</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782538189"/>
                  </a:ext>
                </a:extLst>
              </a:tr>
              <a:tr h="209131">
                <a:tc>
                  <a:txBody>
                    <a:bodyPr/>
                    <a:lstStyle/>
                    <a:p>
                      <a:pPr marL="0" indent="0">
                        <a:buFontTx/>
                        <a:buNone/>
                      </a:pPr>
                      <a:r>
                        <a:rPr lang="en-US" sz="1800" b="0" dirty="0">
                          <a:solidFill>
                            <a:schemeClr val="bg1"/>
                          </a:solidFill>
                          <a:latin typeface="Open Sans" panose="020B0606030504020204"/>
                        </a:rPr>
                        <a:t>20.</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परिशोधन व्यक्तियों के लिए ताजा कपड़े</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3169988741"/>
                  </a:ext>
                </a:extLst>
              </a:tr>
              <a:tr h="209131">
                <a:tc>
                  <a:txBody>
                    <a:bodyPr/>
                    <a:lstStyle/>
                    <a:p>
                      <a:pPr marL="0" indent="0">
                        <a:buFontTx/>
                        <a:buNone/>
                      </a:pPr>
                      <a:r>
                        <a:rPr lang="en-US" sz="1800" b="0" dirty="0">
                          <a:solidFill>
                            <a:schemeClr val="bg1"/>
                          </a:solidFill>
                          <a:latin typeface="Open Sans" panose="020B0606030504020204"/>
                        </a:rPr>
                        <a:t>21.</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एनबीसी प्राथमिक चिकित्सा किट प्रकार - ए</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1318686364"/>
                  </a:ext>
                </a:extLst>
              </a:tr>
              <a:tr h="209131">
                <a:tc>
                  <a:txBody>
                    <a:bodyPr/>
                    <a:lstStyle/>
                    <a:p>
                      <a:pPr marL="0" indent="0">
                        <a:buFontTx/>
                        <a:buNone/>
                      </a:pPr>
                      <a:r>
                        <a:rPr lang="en-US" sz="1800" b="0" dirty="0">
                          <a:solidFill>
                            <a:schemeClr val="bg1"/>
                          </a:solidFill>
                          <a:latin typeface="Open Sans" panose="020B0606030504020204"/>
                        </a:rPr>
                        <a:t>22.</a:t>
                      </a:r>
                      <a:endParaRPr lang="en-IN" sz="1800" b="0" dirty="0">
                        <a:solidFill>
                          <a:schemeClr val="bg1"/>
                        </a:solidFill>
                        <a:latin typeface="Open Sans" panose="020B0606030504020204"/>
                      </a:endParaRPr>
                    </a:p>
                  </a:txBody>
                  <a:tcPr/>
                </a:tc>
                <a:tc>
                  <a:txBody>
                    <a:bodyPr/>
                    <a:lstStyle/>
                    <a:p>
                      <a:pPr>
                        <a:buFontTx/>
                        <a:buNone/>
                      </a:pPr>
                      <a:r>
                        <a:rPr lang="hi-IN" sz="1800" b="0" dirty="0">
                          <a:solidFill>
                            <a:schemeClr val="bg1"/>
                          </a:solidFill>
                          <a:latin typeface="Open Sans" panose="020B0606030504020204"/>
                        </a:rPr>
                        <a:t>रेडियो</a:t>
                      </a:r>
                      <a:endParaRPr lang="en-IN" sz="1800" b="0" dirty="0">
                        <a:solidFill>
                          <a:schemeClr val="bg1"/>
                        </a:solidFill>
                        <a:latin typeface="Open Sans" panose="020B0606030504020204"/>
                      </a:endParaRPr>
                    </a:p>
                  </a:txBody>
                  <a:tcPr/>
                </a:tc>
                <a:tc>
                  <a:txBody>
                    <a:bodyPr/>
                    <a:lstStyle/>
                    <a:p>
                      <a:pPr>
                        <a:buFontTx/>
                        <a:buNone/>
                      </a:pPr>
                      <a:endParaRPr lang="en-IN" sz="1800" b="0" dirty="0">
                        <a:solidFill>
                          <a:schemeClr val="bg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
        <p:nvSpPr>
          <p:cNvPr id="5" name="Title 1">
            <a:extLst>
              <a:ext uri="{FF2B5EF4-FFF2-40B4-BE49-F238E27FC236}">
                <a16:creationId xmlns:a16="http://schemas.microsoft.com/office/drawing/2014/main" id="{11CE9A0C-5821-4EA4-283F-D43C22EE472F}"/>
              </a:ext>
            </a:extLst>
          </p:cNvPr>
          <p:cNvSpPr txBox="1">
            <a:spLocks/>
          </p:cNvSpPr>
          <p:nvPr/>
        </p:nvSpPr>
        <p:spPr>
          <a:xfrm>
            <a:off x="351692" y="2524520"/>
            <a:ext cx="3988904"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560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31A3-CF80-10E2-DC80-4626B3404C68}"/>
              </a:ext>
            </a:extLst>
          </p:cNvPr>
          <p:cNvSpPr>
            <a:spLocks noGrp="1"/>
          </p:cNvSpPr>
          <p:nvPr>
            <p:ph type="title"/>
          </p:nvPr>
        </p:nvSpPr>
        <p:spPr>
          <a:xfrm>
            <a:off x="264993" y="2408435"/>
            <a:ext cx="4479285"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सामान्य दिशानिर्देश और ढांचा</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01A8DCB-16DA-2CC3-779B-1E9803B6042D}"/>
              </a:ext>
            </a:extLst>
          </p:cNvPr>
          <p:cNvSpPr>
            <a:spLocks noGrp="1"/>
          </p:cNvSpPr>
          <p:nvPr>
            <p:ph idx="1"/>
          </p:nvPr>
        </p:nvSpPr>
        <p:spPr>
          <a:xfrm>
            <a:off x="4744278" y="1561874"/>
            <a:ext cx="7151452" cy="4344248"/>
          </a:xfrm>
        </p:spPr>
        <p:txBody>
          <a:bodyPr>
            <a:no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राष्ट्रीय दिशानिर्देश:
सीबीआरएन आपात स्थितियों की तैयारी, प्रतिक्रिया, वसूली और शमन के लिए निर्देश प्रदान करें।
एनडीआरएफ को सीबीआरएन आपात स्थितियों के लिए सबसे पहले प्रतिक्रिया देने वालों में से एक के रूप में पहचाना जाता है।
</a:t>
            </a:r>
            <a:r>
              <a:rPr lang="en-US" sz="2400">
                <a:latin typeface="Open Sans" panose="020B0606030504020204" pitchFamily="34" charset="0"/>
                <a:ea typeface="Open Sans" panose="020B0606030504020204" pitchFamily="34" charset="0"/>
                <a:cs typeface="Open Sans" panose="020B0606030504020204" pitchFamily="34" charset="0"/>
              </a:rPr>
              <a:t>CBRN </a:t>
            </a:r>
            <a:r>
              <a:rPr lang="hi-IN" sz="2400">
                <a:latin typeface="Open Sans" panose="020B0606030504020204" pitchFamily="34" charset="0"/>
                <a:ea typeface="Open Sans" panose="020B0606030504020204" pitchFamily="34" charset="0"/>
                <a:cs typeface="Open Sans" panose="020B0606030504020204" pitchFamily="34" charset="0"/>
              </a:rPr>
              <a:t>आपात स्थितियों का वर्गीकरण:
स्तर 0: निगरानी, तैयारी और शमन।
स्तर 1: जिला स्तरीय आपदा।
स्तर 2: राज्य स्तरीय आपदा।
स्तर 3: राष्ट्रीय स्तर की आपदा जिसमें केंद्र सरकार के हस्तक्षेप की आवश्यकता होती है।</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2A4C0BB-5533-C8EB-4F44-61DD6E785422}"/>
              </a:ext>
            </a:extLst>
          </p:cNvPr>
          <p:cNvSpPr>
            <a:spLocks noGrp="1"/>
          </p:cNvSpPr>
          <p:nvPr>
            <p:ph type="sldNum" sz="quarter" idx="12"/>
          </p:nvPr>
        </p:nvSpPr>
        <p:spPr/>
        <p:txBody>
          <a:bodyPr/>
          <a:lstStyle/>
          <a:p>
            <a:fld id="{90C7EC7B-5188-47E7-93DF-331EE49E69D8}" type="slidenum">
              <a:rPr lang="en-IN" smtClean="0"/>
              <a:pPr/>
              <a:t>5</a:t>
            </a:fld>
            <a:endParaRPr lang="en-IN"/>
          </a:p>
        </p:txBody>
      </p:sp>
    </p:spTree>
    <p:extLst>
      <p:ext uri="{BB962C8B-B14F-4D97-AF65-F5344CB8AC3E}">
        <p14:creationId xmlns:p14="http://schemas.microsoft.com/office/powerpoint/2010/main" val="2064684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4469188" y="1502505"/>
            <a:ext cx="6884611" cy="595208"/>
          </a:xfrm>
        </p:spPr>
        <p:txBody>
          <a:bodyPr>
            <a:normAutofit fontScale="92500"/>
          </a:bodyPr>
          <a:lstStyle/>
          <a:p>
            <a:r>
              <a:rPr lang="en-IN" dirty="0">
                <a:solidFill>
                  <a:srgbClr val="FF0000"/>
                </a:solidFill>
                <a:latin typeface="Open Sans" panose="020B0606030504020204" pitchFamily="34" charset="0"/>
                <a:ea typeface="Open Sans" panose="020B0606030504020204" pitchFamily="34" charset="0"/>
                <a:cs typeface="Open Sans" panose="020B0606030504020204" pitchFamily="34" charset="0"/>
              </a:rPr>
              <a:t>Rescue and Evacuation Team (Biological):</a:t>
            </a:r>
          </a:p>
          <a:p>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50</a:t>
            </a:fld>
            <a:endParaRPr lang="en-IN"/>
          </a:p>
        </p:txBody>
      </p:sp>
      <p:graphicFrame>
        <p:nvGraphicFramePr>
          <p:cNvPr id="7" name="Table 6">
            <a:extLst>
              <a:ext uri="{FF2B5EF4-FFF2-40B4-BE49-F238E27FC236}">
                <a16:creationId xmlns:a16="http://schemas.microsoft.com/office/drawing/2014/main" id="{2D6D4749-6EEE-8AB5-5D3F-2EDA6B74B872}"/>
              </a:ext>
            </a:extLst>
          </p:cNvPr>
          <p:cNvGraphicFramePr>
            <a:graphicFrameLocks noGrp="1"/>
          </p:cNvGraphicFramePr>
          <p:nvPr>
            <p:extLst>
              <p:ext uri="{D42A27DB-BD31-4B8C-83A1-F6EECF244321}">
                <p14:modId xmlns:p14="http://schemas.microsoft.com/office/powerpoint/2010/main" val="1381482540"/>
              </p:ext>
            </p:extLst>
          </p:nvPr>
        </p:nvGraphicFramePr>
        <p:xfrm>
          <a:off x="4469189" y="2230235"/>
          <a:ext cx="7722811" cy="4480560"/>
        </p:xfrm>
        <a:graphic>
          <a:graphicData uri="http://schemas.openxmlformats.org/drawingml/2006/table">
            <a:tbl>
              <a:tblPr firstRow="1" bandRow="1">
                <a:tableStyleId>{5DA37D80-6434-44D0-A028-1B22A696006F}</a:tableStyleId>
              </a:tblPr>
              <a:tblGrid>
                <a:gridCol w="927653">
                  <a:extLst>
                    <a:ext uri="{9D8B030D-6E8A-4147-A177-3AD203B41FA5}">
                      <a16:colId xmlns:a16="http://schemas.microsoft.com/office/drawing/2014/main" val="3992718694"/>
                    </a:ext>
                  </a:extLst>
                </a:gridCol>
                <a:gridCol w="3290337">
                  <a:extLst>
                    <a:ext uri="{9D8B030D-6E8A-4147-A177-3AD203B41FA5}">
                      <a16:colId xmlns:a16="http://schemas.microsoft.com/office/drawing/2014/main" val="1972610960"/>
                    </a:ext>
                  </a:extLst>
                </a:gridCol>
                <a:gridCol w="3504821">
                  <a:extLst>
                    <a:ext uri="{9D8B030D-6E8A-4147-A177-3AD203B41FA5}">
                      <a16:colId xmlns:a16="http://schemas.microsoft.com/office/drawing/2014/main" val="285495308"/>
                    </a:ext>
                  </a:extLst>
                </a:gridCol>
              </a:tblGrid>
              <a:tr h="301600">
                <a:tc>
                  <a:txBody>
                    <a:bodyPr/>
                    <a:lstStyle/>
                    <a:p>
                      <a:pPr algn="ctr"/>
                      <a:r>
                        <a:rPr lang="hi-IN" sz="2000" b="0" i="0" kern="1200" dirty="0">
                          <a:solidFill>
                            <a:schemeClr val="bg1"/>
                          </a:solidFill>
                          <a:effectLst/>
                          <a:latin typeface="+mn-lt"/>
                          <a:ea typeface="+mn-ea"/>
                          <a:cs typeface="+mn-cs"/>
                        </a:rPr>
                        <a:t>क्रम संख्या</a:t>
                      </a:r>
                      <a:endParaRPr lang="en-IN" sz="20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i-IN" sz="2000" b="0" dirty="0">
                          <a:solidFill>
                            <a:schemeClr val="bg1"/>
                          </a:solidFill>
                          <a:latin typeface="Open Sans" panose="020B0606030504020204"/>
                        </a:rPr>
                        <a:t>टीम उपकरण</a:t>
                      </a:r>
                      <a:endParaRPr lang="en-IN" sz="2000" b="0" dirty="0">
                        <a:solidFill>
                          <a:schemeClr val="bg1"/>
                        </a:solidFill>
                        <a:latin typeface="Open Sans" panose="020B0606030504020204"/>
                      </a:endParaRPr>
                    </a:p>
                  </a:txBody>
                  <a:tcPr/>
                </a:tc>
                <a:tc>
                  <a:txBody>
                    <a:bodyPr/>
                    <a:lstStyle/>
                    <a:p>
                      <a:pPr algn="ctr"/>
                      <a:r>
                        <a:rPr lang="hi-IN" sz="2000" b="0" dirty="0">
                          <a:solidFill>
                            <a:schemeClr val="bg1"/>
                          </a:solidFill>
                          <a:latin typeface="Open Sans" panose="020B0606030504020204"/>
                        </a:rPr>
                        <a:t>कार्मिक उपकरण</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2000" b="0" dirty="0">
                          <a:solidFill>
                            <a:schemeClr val="bg1"/>
                          </a:solidFill>
                          <a:latin typeface="Open Sans" panose="020B0606030504020204"/>
                        </a:rPr>
                        <a:t>1.</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पुनर्जीवन</a:t>
                      </a:r>
                      <a:endParaRPr lang="en-IN" sz="2000" b="0" dirty="0">
                        <a:solidFill>
                          <a:schemeClr val="bg1"/>
                        </a:solidFill>
                        <a:latin typeface="Open Sans" panose="020B0606030504020204"/>
                      </a:endParaRPr>
                    </a:p>
                  </a:txBody>
                  <a:tcPr/>
                </a:tc>
                <a:tc>
                  <a:txBody>
                    <a:bodyPr/>
                    <a:lstStyle/>
                    <a:p>
                      <a:r>
                        <a:rPr lang="hi-IN" sz="2000" b="0" dirty="0">
                          <a:solidFill>
                            <a:schemeClr val="bg1"/>
                          </a:solidFill>
                          <a:latin typeface="Open Sans" panose="020B0606030504020204"/>
                        </a:rPr>
                        <a:t>ऑटो इंजेक्टर सेट (व्यक्तिगत)</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2000" b="0" dirty="0">
                          <a:solidFill>
                            <a:schemeClr val="bg1"/>
                          </a:solidFill>
                          <a:latin typeface="Open Sans" panose="020B0606030504020204"/>
                        </a:rPr>
                        <a:t>2.</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कैजुअल्टी बैग (पूर्ण)</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कनस्तर के साथ श्वासयंत्र</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2000" b="0" dirty="0">
                          <a:solidFill>
                            <a:schemeClr val="bg1"/>
                          </a:solidFill>
                          <a:latin typeface="Open Sans" panose="020B0606030504020204"/>
                        </a:rPr>
                        <a:t>3.</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कैजुअल्टी बैग (आधा)</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एनबीसी सूट मार्क वी</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2000" b="0" dirty="0">
                          <a:solidFill>
                            <a:schemeClr val="bg1"/>
                          </a:solidFill>
                          <a:latin typeface="Open Sans" panose="020B0606030504020204"/>
                        </a:rPr>
                        <a:t>4.</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मेडिकल ट्राइएज रिबन</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एकीकृत हुड मास्क</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2000" b="0" dirty="0">
                          <a:solidFill>
                            <a:schemeClr val="bg1"/>
                          </a:solidFill>
                          <a:latin typeface="Open Sans" panose="020B0606030504020204"/>
                        </a:rPr>
                        <a:t>5.</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सहायक उपकरण के साथ ऑक्सीजन सिलेंडर</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ब्यूटाइल रबर दस्ताने (आंतरिक और बाहरी)</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2000" b="0" dirty="0">
                          <a:solidFill>
                            <a:schemeClr val="bg1"/>
                          </a:solidFill>
                          <a:latin typeface="Open Sans" panose="020B0606030504020204"/>
                        </a:rPr>
                        <a:t>6.</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एनबीसी प्राथमिक चिकित्सा किट प्रकार - ए</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एनबीसी ओवर बूट्स</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2000" b="0" dirty="0">
                          <a:solidFill>
                            <a:schemeClr val="bg1"/>
                          </a:solidFill>
                          <a:latin typeface="Open Sans" panose="020B0606030504020204"/>
                        </a:rPr>
                        <a:t>7.</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स्ट्रेचर/हार्ड बोर्ड</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लेटेक्स दस्ताने</a:t>
                      </a:r>
                      <a:endParaRPr lang="en-IN" sz="2000" b="0" dirty="0">
                        <a:solidFill>
                          <a:schemeClr val="bg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2000" b="0" dirty="0">
                          <a:solidFill>
                            <a:schemeClr val="bg1"/>
                          </a:solidFill>
                          <a:latin typeface="Open Sans" panose="020B0606030504020204"/>
                        </a:rPr>
                        <a:t>8.</a:t>
                      </a:r>
                      <a:endParaRPr lang="en-IN" sz="2000" b="0" dirty="0">
                        <a:solidFill>
                          <a:schemeClr val="bg1"/>
                        </a:solidFill>
                        <a:latin typeface="Open Sans" panose="020B0606030504020204"/>
                      </a:endParaRPr>
                    </a:p>
                  </a:txBody>
                  <a:tcPr/>
                </a:tc>
                <a:tc>
                  <a:txBody>
                    <a:bodyPr/>
                    <a:lstStyle/>
                    <a:p>
                      <a:pPr>
                        <a:buFontTx/>
                        <a:buNone/>
                      </a:pPr>
                      <a:r>
                        <a:rPr lang="hi-IN" sz="2000" b="0" dirty="0">
                          <a:solidFill>
                            <a:schemeClr val="bg1"/>
                          </a:solidFill>
                          <a:latin typeface="Open Sans" panose="020B0606030504020204"/>
                        </a:rPr>
                        <a:t>रेडियो</a:t>
                      </a:r>
                      <a:endParaRPr lang="en-IN" sz="2000" b="0" dirty="0">
                        <a:solidFill>
                          <a:schemeClr val="bg1"/>
                        </a:solidFill>
                        <a:latin typeface="Open Sans" panose="020B0606030504020204"/>
                      </a:endParaRPr>
                    </a:p>
                  </a:txBody>
                  <a:tcPr/>
                </a:tc>
                <a:tc>
                  <a:txBody>
                    <a:bodyPr/>
                    <a:lstStyle/>
                    <a:p>
                      <a:pPr>
                        <a:buFontTx/>
                        <a:buNone/>
                      </a:pPr>
                      <a:endParaRPr lang="en-IN" sz="2000" b="0" dirty="0">
                        <a:solidFill>
                          <a:schemeClr val="bg1"/>
                        </a:solidFill>
                        <a:latin typeface="Open Sans" panose="020B0606030504020204"/>
                      </a:endParaRPr>
                    </a:p>
                  </a:txBody>
                  <a:tcPr/>
                </a:tc>
                <a:extLst>
                  <a:ext uri="{0D108BD9-81ED-4DB2-BD59-A6C34878D82A}">
                    <a16:rowId xmlns:a16="http://schemas.microsoft.com/office/drawing/2014/main" val="1514750545"/>
                  </a:ext>
                </a:extLst>
              </a:tr>
            </a:tbl>
          </a:graphicData>
        </a:graphic>
      </p:graphicFrame>
      <p:sp>
        <p:nvSpPr>
          <p:cNvPr id="5" name="Title 4">
            <a:extLst>
              <a:ext uri="{FF2B5EF4-FFF2-40B4-BE49-F238E27FC236}">
                <a16:creationId xmlns:a16="http://schemas.microsoft.com/office/drawing/2014/main" id="{8D29A847-5E1F-5474-88C7-0C9FFACC7730}"/>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F968DCB0-DC4A-BA2E-2134-EA583CD8B03E}"/>
              </a:ext>
            </a:extLst>
          </p:cNvPr>
          <p:cNvSpPr txBox="1">
            <a:spLocks/>
          </p:cNvSpPr>
          <p:nvPr/>
        </p:nvSpPr>
        <p:spPr>
          <a:xfrm>
            <a:off x="0" y="2416100"/>
            <a:ext cx="3988904"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9951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47DD-D12D-4F56-486B-4A6653201CD6}"/>
              </a:ext>
            </a:extLst>
          </p:cNvPr>
          <p:cNvSpPr>
            <a:spLocks noGrp="1"/>
          </p:cNvSpPr>
          <p:nvPr>
            <p:ph idx="1"/>
          </p:nvPr>
        </p:nvSpPr>
        <p:spPr>
          <a:xfrm>
            <a:off x="5804452" y="2130086"/>
            <a:ext cx="5549348" cy="2587688"/>
          </a:xfrm>
        </p:spPr>
        <p:txBody>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मेडिकल टीम:
सभी मिश्रित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eqpt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 साथ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MFR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बॉक्स
एनबीसी प्राथमिक चिकित्सा किट प्रकार - बी
सहायक उपकरण के साथ ऑक्सीजन सिलेंडर
रेडियो</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A394A5C-528A-514D-8CDA-2FFE9096BB62}"/>
              </a:ext>
            </a:extLst>
          </p:cNvPr>
          <p:cNvSpPr>
            <a:spLocks noGrp="1"/>
          </p:cNvSpPr>
          <p:nvPr>
            <p:ph type="sldNum" sz="quarter" idx="12"/>
          </p:nvPr>
        </p:nvSpPr>
        <p:spPr>
          <a:xfrm>
            <a:off x="8610600" y="6503830"/>
            <a:ext cx="2743200" cy="365125"/>
          </a:xfrm>
        </p:spPr>
        <p:txBody>
          <a:bodyPr/>
          <a:lstStyle/>
          <a:p>
            <a:fld id="{90C7EC7B-5188-47E7-93DF-331EE49E69D8}" type="slidenum">
              <a:rPr lang="en-IN" smtClean="0"/>
              <a:pPr/>
              <a:t>51</a:t>
            </a:fld>
            <a:endParaRPr lang="en-IN"/>
          </a:p>
        </p:txBody>
      </p:sp>
      <p:sp>
        <p:nvSpPr>
          <p:cNvPr id="7" name="Title 1">
            <a:extLst>
              <a:ext uri="{FF2B5EF4-FFF2-40B4-BE49-F238E27FC236}">
                <a16:creationId xmlns:a16="http://schemas.microsoft.com/office/drawing/2014/main" id="{4F591796-0684-6CFF-729E-FCED810D2762}"/>
              </a:ext>
            </a:extLst>
          </p:cNvPr>
          <p:cNvSpPr txBox="1">
            <a:spLocks/>
          </p:cNvSpPr>
          <p:nvPr/>
        </p:nvSpPr>
        <p:spPr>
          <a:xfrm>
            <a:off x="267287" y="2416100"/>
            <a:ext cx="3988904"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hi-IN" sz="2800" spc="15">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आपातकालीन प्रतिक्रिया के लिए उपकरण प्रोफ़ाइल</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8063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C4D5-ED39-51BF-6E12-DCBDB7FF4DBE}"/>
              </a:ext>
            </a:extLst>
          </p:cNvPr>
          <p:cNvSpPr>
            <a:spLocks noGrp="1"/>
          </p:cNvSpPr>
          <p:nvPr>
            <p:ph type="title"/>
          </p:nvPr>
        </p:nvSpPr>
        <p:spPr>
          <a:xfrm>
            <a:off x="1" y="2148015"/>
            <a:ext cx="4108174"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सीबीआरएन आपातकालीन प्रतिक्रिया में हज़मत वाहन का उपयोग</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2F2F2B56-22B1-0876-891D-54A63343C3C8}"/>
              </a:ext>
            </a:extLst>
          </p:cNvPr>
          <p:cNvSpPr>
            <a:spLocks noGrp="1"/>
          </p:cNvSpPr>
          <p:nvPr>
            <p:ph idx="1"/>
          </p:nvPr>
        </p:nvSpPr>
        <p:spPr>
          <a:xfrm>
            <a:off x="3710609" y="1398508"/>
            <a:ext cx="8233361" cy="2509813"/>
          </a:xfrm>
        </p:spPr>
        <p:txBody>
          <a:bodyPr>
            <a:normAutofit/>
          </a:bodyPr>
          <a:lstStyle/>
          <a:p>
            <a:pPr lvl="1"/>
            <a:r>
              <a:rPr lang="hi-IN" sz="2000">
                <a:latin typeface="Open Sans" panose="020B0606030504020204" pitchFamily="34" charset="0"/>
                <a:ea typeface="Open Sans" panose="020B0606030504020204" pitchFamily="34" charset="0"/>
                <a:cs typeface="Open Sans" panose="020B0606030504020204" pitchFamily="34" charset="0"/>
              </a:rPr>
              <a:t>वाहन में निगरानी के साथ-साथ हज़मैट प्रतिक्रिया क्षमता का संयोजन है
खतरनाक रासायनिक, जैविक या रेडियोलॉजिकल आपात स्थिति का पता लगाने, निगरानी करने और प्रतिक्रिया देने के लिए उपयोग किया जाता है
हज़मत वाहन में विस्तृत कर्मियों का प्रशिक्षण ओईएम और विशेषज्ञ एजेंसी की सहायता से नियमित अंतराल पर किया जाना चाहिए
जनशक्ति तैनाती:</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CB68AACD-D082-3988-CDF4-2DBD5D0E7DAE}"/>
              </a:ext>
            </a:extLst>
          </p:cNvPr>
          <p:cNvSpPr>
            <a:spLocks noGrp="1"/>
          </p:cNvSpPr>
          <p:nvPr>
            <p:ph type="sldNum" sz="quarter" idx="12"/>
          </p:nvPr>
        </p:nvSpPr>
        <p:spPr/>
        <p:txBody>
          <a:bodyPr/>
          <a:lstStyle/>
          <a:p>
            <a:fld id="{90C7EC7B-5188-47E7-93DF-331EE49E69D8}" type="slidenum">
              <a:rPr lang="en-IN" smtClean="0"/>
              <a:pPr/>
              <a:t>52</a:t>
            </a:fld>
            <a:endParaRPr lang="en-IN"/>
          </a:p>
        </p:txBody>
      </p:sp>
      <p:graphicFrame>
        <p:nvGraphicFramePr>
          <p:cNvPr id="7" name="Table 6">
            <a:extLst>
              <a:ext uri="{FF2B5EF4-FFF2-40B4-BE49-F238E27FC236}">
                <a16:creationId xmlns:a16="http://schemas.microsoft.com/office/drawing/2014/main" id="{1C54D063-D48F-CB18-E7B2-8E182978A2B3}"/>
              </a:ext>
            </a:extLst>
          </p:cNvPr>
          <p:cNvGraphicFramePr>
            <a:graphicFrameLocks noGrp="1"/>
          </p:cNvGraphicFramePr>
          <p:nvPr>
            <p:extLst>
              <p:ext uri="{D42A27DB-BD31-4B8C-83A1-F6EECF244321}">
                <p14:modId xmlns:p14="http://schemas.microsoft.com/office/powerpoint/2010/main" val="3985305534"/>
              </p:ext>
            </p:extLst>
          </p:nvPr>
        </p:nvGraphicFramePr>
        <p:xfrm>
          <a:off x="3840480" y="3473578"/>
          <a:ext cx="8103490" cy="3163467"/>
        </p:xfrm>
        <a:graphic>
          <a:graphicData uri="http://schemas.openxmlformats.org/drawingml/2006/table">
            <a:tbl>
              <a:tblPr firstRow="1" firstCol="1" bandRow="1">
                <a:tableStyleId>{5DA37D80-6434-44D0-A028-1B22A696006F}</a:tableStyleId>
              </a:tblPr>
              <a:tblGrid>
                <a:gridCol w="808650">
                  <a:extLst>
                    <a:ext uri="{9D8B030D-6E8A-4147-A177-3AD203B41FA5}">
                      <a16:colId xmlns:a16="http://schemas.microsoft.com/office/drawing/2014/main" val="3460506038"/>
                    </a:ext>
                  </a:extLst>
                </a:gridCol>
                <a:gridCol w="2691221">
                  <a:extLst>
                    <a:ext uri="{9D8B030D-6E8A-4147-A177-3AD203B41FA5}">
                      <a16:colId xmlns:a16="http://schemas.microsoft.com/office/drawing/2014/main" val="2373675155"/>
                    </a:ext>
                  </a:extLst>
                </a:gridCol>
                <a:gridCol w="1072129">
                  <a:extLst>
                    <a:ext uri="{9D8B030D-6E8A-4147-A177-3AD203B41FA5}">
                      <a16:colId xmlns:a16="http://schemas.microsoft.com/office/drawing/2014/main" val="1079872484"/>
                    </a:ext>
                  </a:extLst>
                </a:gridCol>
                <a:gridCol w="944880">
                  <a:extLst>
                    <a:ext uri="{9D8B030D-6E8A-4147-A177-3AD203B41FA5}">
                      <a16:colId xmlns:a16="http://schemas.microsoft.com/office/drawing/2014/main" val="129412832"/>
                    </a:ext>
                  </a:extLst>
                </a:gridCol>
                <a:gridCol w="2586610">
                  <a:extLst>
                    <a:ext uri="{9D8B030D-6E8A-4147-A177-3AD203B41FA5}">
                      <a16:colId xmlns:a16="http://schemas.microsoft.com/office/drawing/2014/main" val="4228966254"/>
                    </a:ext>
                  </a:extLst>
                </a:gridCol>
              </a:tblGrid>
              <a:tr h="549782">
                <a:tc>
                  <a:txBody>
                    <a:bodyPr/>
                    <a:lstStyle/>
                    <a:p>
                      <a:pPr algn="ctr"/>
                      <a:r>
                        <a:rPr lang="hi-IN" sz="2000" b="0" i="0" kern="1200" dirty="0">
                          <a:solidFill>
                            <a:schemeClr val="bg1"/>
                          </a:solidFill>
                          <a:effectLst/>
                          <a:latin typeface="+mn-lt"/>
                          <a:ea typeface="+mn-ea"/>
                          <a:cs typeface="+mn-cs"/>
                        </a:rPr>
                        <a:t>क्रम संख्या</a:t>
                      </a:r>
                      <a:endParaRPr lang="en-IN" sz="20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683260" algn="l" eaLnBrk="0">
                        <a:lnSpc>
                          <a:spcPct val="83000"/>
                        </a:lnSpc>
                        <a:spcBef>
                          <a:spcPts val="275"/>
                        </a:spcBef>
                        <a:spcAft>
                          <a:spcPts val="800"/>
                        </a:spcAft>
                      </a:pPr>
                      <a:r>
                        <a:rPr lang="hi-IN" sz="2000" dirty="0">
                          <a:solidFill>
                            <a:sysClr val="windowText" lastClr="000000"/>
                          </a:solidFill>
                          <a:effectLst/>
                        </a:rPr>
                        <a:t>श्रेणी</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144145" algn="l" eaLnBrk="0">
                        <a:lnSpc>
                          <a:spcPct val="83000"/>
                        </a:lnSpc>
                        <a:spcBef>
                          <a:spcPts val="275"/>
                        </a:spcBef>
                        <a:spcAft>
                          <a:spcPts val="800"/>
                        </a:spcAft>
                      </a:pPr>
                      <a:r>
                        <a:rPr lang="hi-IN" sz="2000" dirty="0">
                          <a:solidFill>
                            <a:sysClr val="windowText" lastClr="000000"/>
                          </a:solidFill>
                          <a:effectLst/>
                        </a:rPr>
                        <a:t>मुख्य</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184785" algn="l" eaLnBrk="0">
                        <a:lnSpc>
                          <a:spcPct val="84000"/>
                        </a:lnSpc>
                        <a:spcBef>
                          <a:spcPts val="265"/>
                        </a:spcBef>
                        <a:spcAft>
                          <a:spcPts val="800"/>
                        </a:spcAft>
                      </a:pPr>
                      <a:r>
                        <a:rPr lang="hi-IN" sz="2000" b="1" i="0" kern="1200" dirty="0">
                          <a:solidFill>
                            <a:schemeClr val="bg1"/>
                          </a:solidFill>
                          <a:effectLst/>
                          <a:latin typeface="+mn-lt"/>
                          <a:ea typeface="+mn-ea"/>
                          <a:cs typeface="+mn-cs"/>
                        </a:rPr>
                        <a:t>रिजर्व</a:t>
                      </a:r>
                      <a:endParaRPr lang="en-IN" sz="2000" b="1" dirty="0">
                        <a:solidFill>
                          <a:schemeClr val="bg1"/>
                        </a:solidFill>
                        <a:effectLst/>
                        <a:latin typeface="Arial" panose="020B0604020202020204" pitchFamily="34" charset="0"/>
                        <a:ea typeface="Arial" panose="020B0604020202020204" pitchFamily="34" charset="0"/>
                      </a:endParaRPr>
                    </a:p>
                  </a:txBody>
                  <a:tcPr marL="68580" marR="68580" marT="0" marB="0" anchor="ctr"/>
                </a:tc>
                <a:tc>
                  <a:txBody>
                    <a:bodyPr/>
                    <a:lstStyle/>
                    <a:p>
                      <a:pPr marL="300355" algn="l" eaLnBrk="0">
                        <a:lnSpc>
                          <a:spcPct val="84000"/>
                        </a:lnSpc>
                        <a:spcBef>
                          <a:spcPts val="265"/>
                        </a:spcBef>
                        <a:spcAft>
                          <a:spcPts val="800"/>
                        </a:spcAft>
                      </a:pPr>
                      <a:r>
                        <a:rPr lang="hi-IN" sz="2000" spc="25" dirty="0">
                          <a:solidFill>
                            <a:sysClr val="windowText" lastClr="000000"/>
                          </a:solidFill>
                          <a:effectLst/>
                        </a:rPr>
                        <a:t>नियुक्ति</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18514"/>
                  </a:ext>
                </a:extLst>
              </a:tr>
              <a:tr h="554216">
                <a:tc>
                  <a:txBody>
                    <a:bodyPr/>
                    <a:lstStyle/>
                    <a:p>
                      <a:pPr marL="88900" eaLnBrk="0">
                        <a:lnSpc>
                          <a:spcPct val="82000"/>
                        </a:lnSpc>
                        <a:spcBef>
                          <a:spcPts val="295"/>
                        </a:spcBef>
                        <a:spcAft>
                          <a:spcPts val="800"/>
                        </a:spcAft>
                      </a:pPr>
                      <a:r>
                        <a:rPr lang="en-US" sz="2000" spc="-45">
                          <a:solidFill>
                            <a:sysClr val="windowText" lastClr="000000"/>
                          </a:solidFill>
                          <a:effectLst/>
                        </a:rPr>
                        <a:t>1.</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tc>
                <a:tc>
                  <a:txBody>
                    <a:bodyPr/>
                    <a:lstStyle/>
                    <a:p>
                      <a:pPr marL="71120" eaLnBrk="0">
                        <a:lnSpc>
                          <a:spcPct val="84000"/>
                        </a:lnSpc>
                        <a:spcBef>
                          <a:spcPts val="270"/>
                        </a:spcBef>
                        <a:spcAft>
                          <a:spcPts val="800"/>
                        </a:spcAft>
                      </a:pPr>
                      <a:r>
                        <a:rPr lang="hi-IN" sz="2000" spc="10" dirty="0">
                          <a:solidFill>
                            <a:sysClr val="windowText" lastClr="000000"/>
                          </a:solidFill>
                          <a:effectLst/>
                        </a:rPr>
                        <a:t>प्रशिक्षित राजपत्रित अधिकारी</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930" eaLnBrk="0">
                        <a:lnSpc>
                          <a:spcPct val="83000"/>
                        </a:lnSpc>
                        <a:spcBef>
                          <a:spcPts val="280"/>
                        </a:spcBef>
                        <a:spcAft>
                          <a:spcPts val="800"/>
                        </a:spcAft>
                      </a:pPr>
                      <a:r>
                        <a:rPr lang="en-US" sz="2000" spc="-5" dirty="0">
                          <a:solidFill>
                            <a:sysClr val="windowText" lastClr="000000"/>
                          </a:solidFill>
                          <a:effectLst/>
                        </a:rPr>
                        <a:t>01</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5565" eaLnBrk="0">
                        <a:lnSpc>
                          <a:spcPct val="83000"/>
                        </a:lnSpc>
                        <a:spcBef>
                          <a:spcPts val="280"/>
                        </a:spcBef>
                        <a:spcAft>
                          <a:spcPts val="800"/>
                        </a:spcAft>
                      </a:pPr>
                      <a:r>
                        <a:rPr lang="en-US" sz="2000" spc="-5" dirty="0">
                          <a:solidFill>
                            <a:sysClr val="windowText" lastClr="000000"/>
                          </a:solidFill>
                          <a:effectLst/>
                        </a:rPr>
                        <a:t>01</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82550" eaLnBrk="0">
                        <a:lnSpc>
                          <a:spcPct val="84000"/>
                        </a:lnSpc>
                        <a:spcBef>
                          <a:spcPts val="270"/>
                        </a:spcBef>
                        <a:spcAft>
                          <a:spcPts val="800"/>
                        </a:spcAft>
                      </a:pPr>
                      <a:r>
                        <a:rPr lang="hi-IN" sz="2000" dirty="0">
                          <a:solidFill>
                            <a:sysClr val="windowText" lastClr="000000"/>
                          </a:solidFill>
                          <a:effectLst/>
                        </a:rPr>
                        <a:t>हज़मत वेह सीडीआर</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09881107"/>
                  </a:ext>
                </a:extLst>
              </a:tr>
              <a:tr h="554216">
                <a:tc>
                  <a:txBody>
                    <a:bodyPr/>
                    <a:lstStyle/>
                    <a:p>
                      <a:pPr marL="74930" eaLnBrk="0">
                        <a:lnSpc>
                          <a:spcPct val="82000"/>
                        </a:lnSpc>
                        <a:spcBef>
                          <a:spcPts val="300"/>
                        </a:spcBef>
                        <a:spcAft>
                          <a:spcPts val="800"/>
                        </a:spcAft>
                      </a:pPr>
                      <a:r>
                        <a:rPr lang="en-US" sz="2000" spc="-5" dirty="0">
                          <a:solidFill>
                            <a:sysClr val="windowText" lastClr="000000"/>
                          </a:solidFill>
                          <a:effectLst/>
                        </a:rPr>
                        <a:t>2.</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tc>
                <a:tc>
                  <a:txBody>
                    <a:bodyPr/>
                    <a:lstStyle/>
                    <a:p>
                      <a:pPr marL="71120" eaLnBrk="0">
                        <a:lnSpc>
                          <a:spcPct val="84000"/>
                        </a:lnSpc>
                        <a:spcBef>
                          <a:spcPts val="275"/>
                        </a:spcBef>
                        <a:spcAft>
                          <a:spcPts val="800"/>
                        </a:spcAft>
                      </a:pPr>
                      <a:r>
                        <a:rPr lang="hi-IN" sz="2000" spc="15" dirty="0">
                          <a:solidFill>
                            <a:sysClr val="windowText" lastClr="000000"/>
                          </a:solidFill>
                          <a:effectLst/>
                        </a:rPr>
                        <a:t>प्रशिक्षित अधीनस्थ अधिकारी</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930" eaLnBrk="0">
                        <a:lnSpc>
                          <a:spcPct val="83000"/>
                        </a:lnSpc>
                        <a:spcBef>
                          <a:spcPts val="285"/>
                        </a:spcBef>
                        <a:spcAft>
                          <a:spcPts val="800"/>
                        </a:spcAft>
                      </a:pPr>
                      <a:r>
                        <a:rPr lang="en-US" sz="2000" spc="-5" dirty="0">
                          <a:solidFill>
                            <a:sysClr val="windowText" lastClr="000000"/>
                          </a:solidFill>
                          <a:effectLst/>
                        </a:rPr>
                        <a:t>01</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5565" eaLnBrk="0">
                        <a:lnSpc>
                          <a:spcPct val="83000"/>
                        </a:lnSpc>
                        <a:spcBef>
                          <a:spcPts val="285"/>
                        </a:spcBef>
                        <a:spcAft>
                          <a:spcPts val="800"/>
                        </a:spcAft>
                      </a:pPr>
                      <a:r>
                        <a:rPr lang="en-US" sz="2000" spc="-5" dirty="0">
                          <a:solidFill>
                            <a:sysClr val="windowText" lastClr="000000"/>
                          </a:solidFill>
                          <a:effectLst/>
                        </a:rPr>
                        <a:t>02</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6200" eaLnBrk="0">
                        <a:lnSpc>
                          <a:spcPct val="85000"/>
                        </a:lnSpc>
                        <a:spcBef>
                          <a:spcPts val="270"/>
                        </a:spcBef>
                        <a:spcAft>
                          <a:spcPts val="800"/>
                        </a:spcAft>
                      </a:pPr>
                      <a:r>
                        <a:rPr lang="en-US" sz="2000" spc="-5" dirty="0">
                          <a:solidFill>
                            <a:sysClr val="windowText" lastClr="000000"/>
                          </a:solidFill>
                          <a:effectLst/>
                        </a:rPr>
                        <a:t>SO </a:t>
                      </a:r>
                      <a:r>
                        <a:rPr lang="hi-IN" sz="2000" spc="-5" dirty="0">
                          <a:solidFill>
                            <a:sysClr val="windowText" lastClr="000000"/>
                          </a:solidFill>
                          <a:effectLst/>
                        </a:rPr>
                        <a:t>प्रभारी</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607703366"/>
                  </a:ext>
                </a:extLst>
              </a:tr>
              <a:tr h="342663">
                <a:tc>
                  <a:txBody>
                    <a:bodyPr/>
                    <a:lstStyle/>
                    <a:p>
                      <a:pPr marL="76835" eaLnBrk="0">
                        <a:lnSpc>
                          <a:spcPct val="81000"/>
                        </a:lnSpc>
                        <a:spcBef>
                          <a:spcPts val="310"/>
                        </a:spcBef>
                        <a:spcAft>
                          <a:spcPts val="800"/>
                        </a:spcAft>
                      </a:pPr>
                      <a:r>
                        <a:rPr lang="en-US" sz="2000" spc="-10">
                          <a:solidFill>
                            <a:sysClr val="windowText" lastClr="000000"/>
                          </a:solidFill>
                          <a:effectLst/>
                        </a:rPr>
                        <a:t>3.</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tc>
                <a:tc>
                  <a:txBody>
                    <a:bodyPr/>
                    <a:lstStyle/>
                    <a:p>
                      <a:pPr marL="74930" eaLnBrk="0">
                        <a:lnSpc>
                          <a:spcPct val="83000"/>
                        </a:lnSpc>
                        <a:spcBef>
                          <a:spcPts val="285"/>
                        </a:spcBef>
                        <a:spcAft>
                          <a:spcPts val="800"/>
                        </a:spcAft>
                      </a:pPr>
                      <a:r>
                        <a:rPr lang="hi-IN" sz="2000" dirty="0">
                          <a:solidFill>
                            <a:sysClr val="windowText" lastClr="000000"/>
                          </a:solidFill>
                          <a:effectLst/>
                        </a:rPr>
                        <a:t>एसआई/एचसी (कॉमन)</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930" eaLnBrk="0">
                        <a:lnSpc>
                          <a:spcPct val="82000"/>
                        </a:lnSpc>
                        <a:spcBef>
                          <a:spcPts val="295"/>
                        </a:spcBef>
                        <a:spcAft>
                          <a:spcPts val="800"/>
                        </a:spcAft>
                      </a:pPr>
                      <a:r>
                        <a:rPr lang="en-US" sz="2000" spc="-5">
                          <a:solidFill>
                            <a:sysClr val="windowText" lastClr="000000"/>
                          </a:solidFill>
                          <a:effectLst/>
                        </a:rPr>
                        <a:t>01</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5565" eaLnBrk="0">
                        <a:lnSpc>
                          <a:spcPct val="82000"/>
                        </a:lnSpc>
                        <a:spcBef>
                          <a:spcPts val="295"/>
                        </a:spcBef>
                        <a:spcAft>
                          <a:spcPts val="800"/>
                        </a:spcAft>
                      </a:pPr>
                      <a:r>
                        <a:rPr lang="en-US" sz="2000" spc="-5">
                          <a:solidFill>
                            <a:sysClr val="windowText" lastClr="000000"/>
                          </a:solidFill>
                          <a:effectLst/>
                        </a:rPr>
                        <a:t>02</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7470" eaLnBrk="0">
                        <a:lnSpc>
                          <a:spcPct val="83000"/>
                        </a:lnSpc>
                        <a:spcBef>
                          <a:spcPts val="285"/>
                        </a:spcBef>
                        <a:spcAft>
                          <a:spcPts val="800"/>
                        </a:spcAft>
                      </a:pPr>
                      <a:r>
                        <a:rPr lang="hi-IN" sz="2000" dirty="0">
                          <a:solidFill>
                            <a:sysClr val="windowText" lastClr="000000"/>
                          </a:solidFill>
                          <a:effectLst/>
                        </a:rPr>
                        <a:t>संचार </a:t>
                      </a:r>
                      <a:r>
                        <a:rPr lang="en-US" sz="2000" dirty="0">
                          <a:solidFill>
                            <a:sysClr val="windowText" lastClr="000000"/>
                          </a:solidFill>
                          <a:effectLst/>
                        </a:rPr>
                        <a:t>I/C</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095955456"/>
                  </a:ext>
                </a:extLst>
              </a:tr>
              <a:tr h="548556">
                <a:tc>
                  <a:txBody>
                    <a:bodyPr/>
                    <a:lstStyle/>
                    <a:p>
                      <a:pPr marL="71755" eaLnBrk="0">
                        <a:lnSpc>
                          <a:spcPct val="81000"/>
                        </a:lnSpc>
                        <a:spcBef>
                          <a:spcPts val="315"/>
                        </a:spcBef>
                        <a:spcAft>
                          <a:spcPts val="800"/>
                        </a:spcAft>
                      </a:pPr>
                      <a:r>
                        <a:rPr lang="en-US" sz="2000" spc="5">
                          <a:solidFill>
                            <a:sysClr val="windowText" lastClr="000000"/>
                          </a:solidFill>
                          <a:effectLst/>
                        </a:rPr>
                        <a:t>4.</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tc>
                <a:tc>
                  <a:txBody>
                    <a:bodyPr/>
                    <a:lstStyle/>
                    <a:p>
                      <a:pPr marL="75565" eaLnBrk="0">
                        <a:lnSpc>
                          <a:spcPct val="83000"/>
                        </a:lnSpc>
                        <a:spcBef>
                          <a:spcPts val="285"/>
                        </a:spcBef>
                        <a:spcAft>
                          <a:spcPts val="800"/>
                        </a:spcAft>
                      </a:pPr>
                      <a:r>
                        <a:rPr lang="hi-IN" sz="2000" dirty="0">
                          <a:solidFill>
                            <a:sysClr val="windowText" lastClr="000000"/>
                          </a:solidFill>
                          <a:effectLst/>
                        </a:rPr>
                        <a:t>ओआरएस (एचसी/सीटी)</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930" eaLnBrk="0">
                        <a:lnSpc>
                          <a:spcPct val="82000"/>
                        </a:lnSpc>
                        <a:spcBef>
                          <a:spcPts val="295"/>
                        </a:spcBef>
                        <a:spcAft>
                          <a:spcPts val="800"/>
                        </a:spcAft>
                      </a:pPr>
                      <a:r>
                        <a:rPr lang="en-US" sz="2000" spc="-5">
                          <a:solidFill>
                            <a:sysClr val="windowText" lastClr="000000"/>
                          </a:solidFill>
                          <a:effectLst/>
                        </a:rPr>
                        <a:t>02</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5565" eaLnBrk="0">
                        <a:lnSpc>
                          <a:spcPct val="82000"/>
                        </a:lnSpc>
                        <a:spcBef>
                          <a:spcPts val="295"/>
                        </a:spcBef>
                        <a:spcAft>
                          <a:spcPts val="800"/>
                        </a:spcAft>
                      </a:pPr>
                      <a:r>
                        <a:rPr lang="en-US" sz="2000" spc="-5">
                          <a:solidFill>
                            <a:sysClr val="windowText" lastClr="000000"/>
                          </a:solidFill>
                          <a:effectLst/>
                        </a:rPr>
                        <a:t>02</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82550" eaLnBrk="0">
                        <a:lnSpc>
                          <a:spcPct val="82000"/>
                        </a:lnSpc>
                        <a:spcBef>
                          <a:spcPts val="295"/>
                        </a:spcBef>
                        <a:spcAft>
                          <a:spcPts val="800"/>
                        </a:spcAft>
                      </a:pPr>
                      <a:r>
                        <a:rPr lang="hi-IN" sz="2000" spc="15" dirty="0">
                          <a:solidFill>
                            <a:sysClr val="windowText" lastClr="000000"/>
                          </a:solidFill>
                          <a:effectLst/>
                        </a:rPr>
                        <a:t>बचावकर्ता/उत्तरदाता</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548716770"/>
                  </a:ext>
                </a:extLst>
              </a:tr>
              <a:tr h="554216">
                <a:tc>
                  <a:txBody>
                    <a:bodyPr/>
                    <a:lstStyle/>
                    <a:p>
                      <a:pPr marL="76835" eaLnBrk="0">
                        <a:lnSpc>
                          <a:spcPct val="81000"/>
                        </a:lnSpc>
                        <a:spcBef>
                          <a:spcPts val="330"/>
                        </a:spcBef>
                        <a:spcAft>
                          <a:spcPts val="800"/>
                        </a:spcAft>
                      </a:pPr>
                      <a:r>
                        <a:rPr lang="en-US" sz="2000" spc="-10">
                          <a:solidFill>
                            <a:sysClr val="windowText" lastClr="000000"/>
                          </a:solidFill>
                          <a:effectLst/>
                        </a:rPr>
                        <a:t>5.</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tc>
                <a:tc>
                  <a:txBody>
                    <a:bodyPr/>
                    <a:lstStyle/>
                    <a:p>
                      <a:pPr marL="75565" eaLnBrk="0">
                        <a:lnSpc>
                          <a:spcPct val="84000"/>
                        </a:lnSpc>
                        <a:spcBef>
                          <a:spcPts val="285"/>
                        </a:spcBef>
                        <a:spcAft>
                          <a:spcPts val="800"/>
                        </a:spcAft>
                      </a:pPr>
                      <a:r>
                        <a:rPr lang="hi-IN" sz="2000" dirty="0">
                          <a:solidFill>
                            <a:sysClr val="windowText" lastClr="000000"/>
                          </a:solidFill>
                          <a:effectLst/>
                        </a:rPr>
                        <a:t>ओआरएस (एमटी स्टाफ)</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930" eaLnBrk="0">
                        <a:lnSpc>
                          <a:spcPct val="83000"/>
                        </a:lnSpc>
                        <a:spcBef>
                          <a:spcPts val="295"/>
                        </a:spcBef>
                        <a:spcAft>
                          <a:spcPts val="800"/>
                        </a:spcAft>
                      </a:pPr>
                      <a:r>
                        <a:rPr lang="en-US" sz="2000" spc="-5">
                          <a:solidFill>
                            <a:sysClr val="windowText" lastClr="000000"/>
                          </a:solidFill>
                          <a:effectLst/>
                        </a:rPr>
                        <a:t>02</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74295" eaLnBrk="0">
                        <a:lnSpc>
                          <a:spcPts val="695"/>
                        </a:lnSpc>
                        <a:spcBef>
                          <a:spcPts val="895"/>
                        </a:spcBef>
                        <a:spcAft>
                          <a:spcPts val="800"/>
                        </a:spcAft>
                      </a:pPr>
                      <a:r>
                        <a:rPr lang="en-US" sz="2000">
                          <a:solidFill>
                            <a:sysClr val="windowText" lastClr="000000"/>
                          </a:solidFill>
                          <a:effectLst/>
                        </a:rPr>
                        <a:t>-</a:t>
                      </a:r>
                      <a:endParaRPr lang="en-IN" sz="200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81915" eaLnBrk="0">
                        <a:lnSpc>
                          <a:spcPct val="84000"/>
                        </a:lnSpc>
                        <a:spcBef>
                          <a:spcPts val="285"/>
                        </a:spcBef>
                        <a:spcAft>
                          <a:spcPts val="800"/>
                        </a:spcAft>
                      </a:pPr>
                      <a:r>
                        <a:rPr lang="hi-IN" sz="2000" spc="15" dirty="0">
                          <a:solidFill>
                            <a:sysClr val="windowText" lastClr="000000"/>
                          </a:solidFill>
                          <a:effectLst/>
                        </a:rPr>
                        <a:t>ड्राइवर/सह-चालक</a:t>
                      </a:r>
                      <a:endParaRPr lang="en-IN" sz="2000" dirty="0">
                        <a:solidFill>
                          <a:sysClr val="windowText" lastClr="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780543218"/>
                  </a:ext>
                </a:extLst>
              </a:tr>
            </a:tbl>
          </a:graphicData>
        </a:graphic>
      </p:graphicFrame>
    </p:spTree>
    <p:extLst>
      <p:ext uri="{BB962C8B-B14F-4D97-AF65-F5344CB8AC3E}">
        <p14:creationId xmlns:p14="http://schemas.microsoft.com/office/powerpoint/2010/main" val="103271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F8EB-82A1-68ED-58AB-1DE5021C5B38}"/>
              </a:ext>
            </a:extLst>
          </p:cNvPr>
          <p:cNvSpPr>
            <a:spLocks noGrp="1"/>
          </p:cNvSpPr>
          <p:nvPr>
            <p:ph type="title"/>
          </p:nvPr>
        </p:nvSpPr>
        <p:spPr>
          <a:xfrm>
            <a:off x="287273" y="2103437"/>
            <a:ext cx="4625009" cy="1325563"/>
          </a:xfrm>
        </p:spPr>
        <p:txBody>
          <a:bodyPr>
            <a:norm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विभिन्न संदर्भ उपकरणों का उपयोग</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DDD57543-B870-B2D6-34E5-981B9FD332A9}"/>
              </a:ext>
            </a:extLst>
          </p:cNvPr>
          <p:cNvSpPr>
            <a:spLocks noGrp="1"/>
          </p:cNvSpPr>
          <p:nvPr>
            <p:ph type="sldNum" sz="quarter" idx="12"/>
          </p:nvPr>
        </p:nvSpPr>
        <p:spPr/>
        <p:txBody>
          <a:bodyPr/>
          <a:lstStyle/>
          <a:p>
            <a:fld id="{90C7EC7B-5188-47E7-93DF-331EE49E69D8}" type="slidenum">
              <a:rPr lang="en-IN" smtClean="0"/>
              <a:pPr/>
              <a:t>53</a:t>
            </a:fld>
            <a:endParaRPr lang="en-IN"/>
          </a:p>
        </p:txBody>
      </p:sp>
      <p:pic>
        <p:nvPicPr>
          <p:cNvPr id="2052" name="Picture 4" descr="2024 Emergency Response Guidebook (ERG) | ICC">
            <a:extLst>
              <a:ext uri="{FF2B5EF4-FFF2-40B4-BE49-F238E27FC236}">
                <a16:creationId xmlns:a16="http://schemas.microsoft.com/office/drawing/2014/main" id="{EDBBC162-DE0D-B5D4-7CCA-EBE6603BB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812" y="1473552"/>
            <a:ext cx="2343284" cy="23432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sevenstring: MSDS PETROL RON95, DIESOLINE &amp; SPIRAX S3 T - SHELL">
            <a:extLst>
              <a:ext uri="{FF2B5EF4-FFF2-40B4-BE49-F238E27FC236}">
                <a16:creationId xmlns:a16="http://schemas.microsoft.com/office/drawing/2014/main" id="{82FDA80E-7A88-0B5B-84E4-0A1A4F3D9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394" y="3841127"/>
            <a:ext cx="2786964" cy="27869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LOHA Software | US EPA">
            <a:extLst>
              <a:ext uri="{FF2B5EF4-FFF2-40B4-BE49-F238E27FC236}">
                <a16:creationId xmlns:a16="http://schemas.microsoft.com/office/drawing/2014/main" id="{23C8C47C-1452-36E6-0281-AE2F65725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3096" y="1473552"/>
            <a:ext cx="3260034" cy="37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5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13A8-4C9E-653E-D866-A33FC5F7035A}"/>
              </a:ext>
            </a:extLst>
          </p:cNvPr>
          <p:cNvSpPr>
            <a:spLocks noGrp="1"/>
          </p:cNvSpPr>
          <p:nvPr>
            <p:ph type="title"/>
          </p:nvPr>
        </p:nvSpPr>
        <p:spPr>
          <a:xfrm>
            <a:off x="305870" y="2520976"/>
            <a:ext cx="4964621"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मॉक अभ्यास करने की प्रक्रिया</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D1C9C83-FCC1-AAA0-AC43-20CD7F7CF90C}"/>
              </a:ext>
            </a:extLst>
          </p:cNvPr>
          <p:cNvSpPr>
            <a:spLocks noGrp="1"/>
          </p:cNvSpPr>
          <p:nvPr>
            <p:ph idx="1"/>
          </p:nvPr>
        </p:nvSpPr>
        <p:spPr>
          <a:xfrm>
            <a:off x="5459896" y="1674415"/>
            <a:ext cx="6017870" cy="4344248"/>
          </a:xfrm>
        </p:spPr>
        <p:txBody>
          <a:bodyPr>
            <a:normAutofit/>
          </a:bodyPr>
          <a:lstStyle/>
          <a:p>
            <a:r>
              <a:rPr lang="hi-IN" sz="2400" b="0">
                <a:latin typeface="Open Sans" panose="020B0606030504020204" pitchFamily="34" charset="0"/>
                <a:ea typeface="Open Sans" panose="020B0606030504020204" pitchFamily="34" charset="0"/>
                <a:cs typeface="Open Sans" panose="020B0606030504020204" pitchFamily="34" charset="0"/>
              </a:rPr>
              <a:t>मॉक ड्रिल/अभ्यास वास्तविक जीवन के परिदृश्यों का अनुकरण करते हैं और किसी विशेष एजेंसी के कौशल का प्रदर्शन नहीं करते हैं। 
मॉक एक्सरसाइज के चरण
समन्वय और अभिविन्यास सम्मेलन
टेबल टॉप व्यायाम
फील्ड मॉक एक्सरसाइज</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9BE135-0DDE-47D0-A5D6-00B9284466AA}"/>
              </a:ext>
            </a:extLst>
          </p:cNvPr>
          <p:cNvSpPr>
            <a:spLocks noGrp="1"/>
          </p:cNvSpPr>
          <p:nvPr>
            <p:ph type="sldNum" sz="quarter" idx="12"/>
          </p:nvPr>
        </p:nvSpPr>
        <p:spPr/>
        <p:txBody>
          <a:bodyPr/>
          <a:lstStyle/>
          <a:p>
            <a:fld id="{90C7EC7B-5188-47E7-93DF-331EE49E69D8}" type="slidenum">
              <a:rPr lang="en-IN" smtClean="0"/>
              <a:pPr/>
              <a:t>54</a:t>
            </a:fld>
            <a:endParaRPr lang="en-IN"/>
          </a:p>
        </p:txBody>
      </p:sp>
    </p:spTree>
    <p:extLst>
      <p:ext uri="{BB962C8B-B14F-4D97-AF65-F5344CB8AC3E}">
        <p14:creationId xmlns:p14="http://schemas.microsoft.com/office/powerpoint/2010/main" val="1247607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13A8-4C9E-653E-D866-A33FC5F7035A}"/>
              </a:ext>
            </a:extLst>
          </p:cNvPr>
          <p:cNvSpPr>
            <a:spLocks noGrp="1"/>
          </p:cNvSpPr>
          <p:nvPr>
            <p:ph type="title"/>
          </p:nvPr>
        </p:nvSpPr>
        <p:spPr>
          <a:xfrm>
            <a:off x="264994" y="2045838"/>
            <a:ext cx="5327424"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मॉक अभ्यास करने की प्रक्रिया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D1C9C83-FCC1-AAA0-AC43-20CD7F7CF90C}"/>
              </a:ext>
            </a:extLst>
          </p:cNvPr>
          <p:cNvSpPr>
            <a:spLocks noGrp="1"/>
          </p:cNvSpPr>
          <p:nvPr>
            <p:ph idx="1"/>
          </p:nvPr>
        </p:nvSpPr>
        <p:spPr>
          <a:xfrm>
            <a:off x="5261112" y="1677960"/>
            <a:ext cx="5629801" cy="4344248"/>
          </a:xfrm>
        </p:spPr>
        <p:txBody>
          <a:bodyPr>
            <a:normAutofit/>
          </a:bodyPr>
          <a:lstStyle/>
          <a:p>
            <a:pPr marL="514350" indent="-514350">
              <a:buFont typeface="+mj-lt"/>
              <a:buAutoNum type="arabicPeriod"/>
            </a:pP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समन्वय और अभिविन्यास सम्मेलन
उद्देश्यों, भूमिकाओं और जिम्मेदारियों को परिभाषित करें।
आईआरएस कार्यप्रणाली और डीएम योजनाओं पर चर्चा करें।
यथार्थवादी व्यायाम स्थलों का चयन करें।
तारीखें, स्थान और मीडिया की भागीदारी तय करें।
सम्मेलन के बाद साइट पर जाएँ</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9BE135-0DDE-47D0-A5D6-00B9284466AA}"/>
              </a:ext>
            </a:extLst>
          </p:cNvPr>
          <p:cNvSpPr>
            <a:spLocks noGrp="1"/>
          </p:cNvSpPr>
          <p:nvPr>
            <p:ph type="sldNum" sz="quarter" idx="12"/>
          </p:nvPr>
        </p:nvSpPr>
        <p:spPr/>
        <p:txBody>
          <a:bodyPr/>
          <a:lstStyle/>
          <a:p>
            <a:fld id="{90C7EC7B-5188-47E7-93DF-331EE49E69D8}" type="slidenum">
              <a:rPr lang="en-IN" smtClean="0"/>
              <a:pPr/>
              <a:t>55</a:t>
            </a:fld>
            <a:endParaRPr lang="en-IN"/>
          </a:p>
        </p:txBody>
      </p:sp>
    </p:spTree>
    <p:extLst>
      <p:ext uri="{BB962C8B-B14F-4D97-AF65-F5344CB8AC3E}">
        <p14:creationId xmlns:p14="http://schemas.microsoft.com/office/powerpoint/2010/main" val="1746178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13A8-4C9E-653E-D866-A33FC5F7035A}"/>
              </a:ext>
            </a:extLst>
          </p:cNvPr>
          <p:cNvSpPr>
            <a:spLocks noGrp="1"/>
          </p:cNvSpPr>
          <p:nvPr>
            <p:ph type="title"/>
          </p:nvPr>
        </p:nvSpPr>
        <p:spPr>
          <a:xfrm>
            <a:off x="419965" y="2103437"/>
            <a:ext cx="4776520"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मॉक अभ्यास करने की प्रक्रिया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D1C9C83-FCC1-AAA0-AC43-20CD7F7CF90C}"/>
              </a:ext>
            </a:extLst>
          </p:cNvPr>
          <p:cNvSpPr>
            <a:spLocks noGrp="1"/>
          </p:cNvSpPr>
          <p:nvPr>
            <p:ph idx="1"/>
          </p:nvPr>
        </p:nvSpPr>
        <p:spPr>
          <a:xfrm>
            <a:off x="5406887" y="1674415"/>
            <a:ext cx="6070879" cy="4344248"/>
          </a:xfrm>
        </p:spPr>
        <p:txBody>
          <a:bodyPr>
            <a:normAutofit/>
          </a:bodyPr>
          <a:lstStyle/>
          <a:p>
            <a:pPr marL="514350" indent="-514350">
              <a:lnSpc>
                <a:spcPct val="110000"/>
              </a:lnSpc>
              <a:buFont typeface="+mj-lt"/>
              <a:buAutoNum type="arabicPeriod" startAt="2"/>
            </a:pP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टेबल टॉप व्यायाम
सबसे खराब स्थिति वाले परिदृश्यों का अनुकरण करें।
अंतराल और पाठों की पहचान करें।
अंतर-एजेंसी संचार योजना पर चर्चा करें
आपातकालीन प्रतिक्रिया योजना/डीएम योजना के अनुसार भूमिकाओं पर चर्चा करें
फील्ड एक्सरसाइज से कम से कम 2 दिन पहले </a:t>
            </a:r>
            <a:r>
              <a:rPr lang="en-US" sz="2400">
                <a:solidFill>
                  <a:srgbClr val="FF0000"/>
                </a:solidFill>
                <a:latin typeface="Open Sans" panose="020B0606030504020204" pitchFamily="34" charset="0"/>
                <a:ea typeface="Open Sans" panose="020B0606030504020204" pitchFamily="34" charset="0"/>
                <a:cs typeface="Open Sans" panose="020B0606030504020204" pitchFamily="34" charset="0"/>
              </a:rPr>
              <a:t>TTEx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 संचालन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9BE135-0DDE-47D0-A5D6-00B9284466AA}"/>
              </a:ext>
            </a:extLst>
          </p:cNvPr>
          <p:cNvSpPr>
            <a:spLocks noGrp="1"/>
          </p:cNvSpPr>
          <p:nvPr>
            <p:ph type="sldNum" sz="quarter" idx="12"/>
          </p:nvPr>
        </p:nvSpPr>
        <p:spPr/>
        <p:txBody>
          <a:bodyPr/>
          <a:lstStyle/>
          <a:p>
            <a:fld id="{90C7EC7B-5188-47E7-93DF-331EE49E69D8}" type="slidenum">
              <a:rPr lang="en-IN" smtClean="0"/>
              <a:pPr/>
              <a:t>56</a:t>
            </a:fld>
            <a:endParaRPr lang="en-IN"/>
          </a:p>
        </p:txBody>
      </p:sp>
    </p:spTree>
    <p:extLst>
      <p:ext uri="{BB962C8B-B14F-4D97-AF65-F5344CB8AC3E}">
        <p14:creationId xmlns:p14="http://schemas.microsoft.com/office/powerpoint/2010/main" val="3497470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13A8-4C9E-653E-D866-A33FC5F7035A}"/>
              </a:ext>
            </a:extLst>
          </p:cNvPr>
          <p:cNvSpPr>
            <a:spLocks noGrp="1"/>
          </p:cNvSpPr>
          <p:nvPr>
            <p:ph type="title"/>
          </p:nvPr>
        </p:nvSpPr>
        <p:spPr>
          <a:xfrm>
            <a:off x="361121" y="2275814"/>
            <a:ext cx="4659821" cy="1325563"/>
          </a:xfrm>
        </p:spPr>
        <p:txBody>
          <a:bodyPr>
            <a:noAutofit/>
          </a:bodyPr>
          <a:lstStyle/>
          <a:p>
            <a:r>
              <a:rPr lang="hi-IN" sz="3200">
                <a:solidFill>
                  <a:srgbClr val="C00000"/>
                </a:solidFill>
                <a:latin typeface="Open Sans" panose="020B0606030504020204" pitchFamily="34" charset="0"/>
                <a:ea typeface="Open Sans" panose="020B0606030504020204" pitchFamily="34" charset="0"/>
                <a:cs typeface="Open Sans" panose="020B0606030504020204" pitchFamily="34" charset="0"/>
              </a:rPr>
              <a:t>मॉक अभ्यास करने की प्रक्रिया</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D1C9C83-FCC1-AAA0-AC43-20CD7F7CF90C}"/>
              </a:ext>
            </a:extLst>
          </p:cNvPr>
          <p:cNvSpPr>
            <a:spLocks noGrp="1"/>
          </p:cNvSpPr>
          <p:nvPr>
            <p:ph idx="1"/>
          </p:nvPr>
        </p:nvSpPr>
        <p:spPr>
          <a:xfrm>
            <a:off x="5247861" y="1674415"/>
            <a:ext cx="6229905" cy="4344248"/>
          </a:xfrm>
        </p:spPr>
        <p:txBody>
          <a:bodyPr>
            <a:noAutofit/>
          </a:bodyPr>
          <a:lstStyle/>
          <a:p>
            <a:pPr marL="514350" indent="-514350" algn="just">
              <a:buFont typeface="+mj-lt"/>
              <a:buAutoNum type="arabicPeriod" startAt="3"/>
            </a:pPr>
            <a:r>
              <a:rPr lang="hi-IN" sz="2000">
                <a:solidFill>
                  <a:srgbClr val="FF0000"/>
                </a:solidFill>
                <a:latin typeface="Open Sans" panose="020B0606030504020204" pitchFamily="34" charset="0"/>
                <a:ea typeface="Open Sans" panose="020B0606030504020204" pitchFamily="34" charset="0"/>
                <a:cs typeface="Open Sans" panose="020B0606030504020204" pitchFamily="34" charset="0"/>
              </a:rPr>
              <a:t>फील्ड मॉक एक्सरसाइज
सक्रियण चरण:
पूर्व-निर्धारित संकेत के साथ नकली अभ्यास शुरू करें।
आईआरएस सक्रिय करें और साइट पर आपातकालीन प्रतिक्रियाओं की समीक्षा करें।
प्रतिक्रिया चरण:
एनडीआरएफ की टीमों को जुटाएं।
निकासी, बचाव और शमन शुरू करें।
मूल्यांकन चरण:
प्रदर्शन को संक्षिप्त करें और आकलन करें।
सीखे गए पाठों और अंतरालों की पहचान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9BE135-0DDE-47D0-A5D6-00B9284466AA}"/>
              </a:ext>
            </a:extLst>
          </p:cNvPr>
          <p:cNvSpPr>
            <a:spLocks noGrp="1"/>
          </p:cNvSpPr>
          <p:nvPr>
            <p:ph type="sldNum" sz="quarter" idx="12"/>
          </p:nvPr>
        </p:nvSpPr>
        <p:spPr/>
        <p:txBody>
          <a:bodyPr/>
          <a:lstStyle/>
          <a:p>
            <a:fld id="{90C7EC7B-5188-47E7-93DF-331EE49E69D8}" type="slidenum">
              <a:rPr lang="en-IN" smtClean="0"/>
              <a:pPr/>
              <a:t>57</a:t>
            </a:fld>
            <a:endParaRPr lang="en-IN"/>
          </a:p>
        </p:txBody>
      </p:sp>
    </p:spTree>
    <p:extLst>
      <p:ext uri="{BB962C8B-B14F-4D97-AF65-F5344CB8AC3E}">
        <p14:creationId xmlns:p14="http://schemas.microsoft.com/office/powerpoint/2010/main" val="3586873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6F87-75D8-4AA3-109C-2FBB2F6C2D4A}"/>
              </a:ext>
            </a:extLst>
          </p:cNvPr>
          <p:cNvSpPr>
            <a:spLocks noGrp="1"/>
          </p:cNvSpPr>
          <p:nvPr>
            <p:ph type="title"/>
          </p:nvPr>
        </p:nvSpPr>
        <p:spPr>
          <a:xfrm>
            <a:off x="0" y="2766218"/>
            <a:ext cx="4479285"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ऊर्जा संयंत्र में ऑफ-साइट मॉक अभ्यास का आयोजन</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933956B-09CE-1937-9DC4-E0B4A2B47842}"/>
              </a:ext>
            </a:extLst>
          </p:cNvPr>
          <p:cNvSpPr>
            <a:spLocks noGrp="1"/>
          </p:cNvSpPr>
          <p:nvPr>
            <p:ph idx="1"/>
          </p:nvPr>
        </p:nvSpPr>
        <p:spPr>
          <a:xfrm>
            <a:off x="4611757" y="1674415"/>
            <a:ext cx="6866009" cy="605706"/>
          </a:xfrm>
        </p:spPr>
        <p:txBody>
          <a:bodyPr>
            <a:normAutofit/>
          </a:bodyPr>
          <a:lstStyle/>
          <a:p>
            <a:r>
              <a:rPr lang="hi-IN" sz="2400" b="0" dirty="0">
                <a:solidFill>
                  <a:srgbClr val="FF0000"/>
                </a:solidFill>
                <a:latin typeface="Open Sans" panose="020B0606030504020204" pitchFamily="34" charset="0"/>
                <a:ea typeface="Open Sans" panose="020B0606030504020204" pitchFamily="34" charset="0"/>
                <a:cs typeface="Open Sans" panose="020B0606030504020204" pitchFamily="34" charset="0"/>
              </a:rPr>
              <a:t>एनपीपी में आपातकाल और जिम्मेदारियां</a:t>
            </a:r>
            <a:r>
              <a:rPr lang="en-US" sz="2400" b="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400" b="0" dirty="0">
                <a:latin typeface="Open Sans" panose="020B0606030504020204" pitchFamily="34" charset="0"/>
                <a:ea typeface="Open Sans" panose="020B0606030504020204" pitchFamily="34" charset="0"/>
                <a:cs typeface="Open Sans" panose="020B0606030504020204" pitchFamily="34" charset="0"/>
              </a:rPr>
              <a:t> </a:t>
            </a:r>
            <a:endParaRPr lang="en-IN" sz="2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33258D3-4C0B-471F-1BE6-FEFA1965CDEE}"/>
              </a:ext>
            </a:extLst>
          </p:cNvPr>
          <p:cNvSpPr>
            <a:spLocks noGrp="1"/>
          </p:cNvSpPr>
          <p:nvPr>
            <p:ph type="sldNum" sz="quarter" idx="12"/>
          </p:nvPr>
        </p:nvSpPr>
        <p:spPr/>
        <p:txBody>
          <a:bodyPr/>
          <a:lstStyle/>
          <a:p>
            <a:fld id="{90C7EC7B-5188-47E7-93DF-331EE49E69D8}" type="slidenum">
              <a:rPr lang="en-IN" smtClean="0"/>
              <a:pPr/>
              <a:t>58</a:t>
            </a:fld>
            <a:endParaRPr lang="en-IN"/>
          </a:p>
        </p:txBody>
      </p:sp>
      <p:graphicFrame>
        <p:nvGraphicFramePr>
          <p:cNvPr id="11" name="Table 10">
            <a:extLst>
              <a:ext uri="{FF2B5EF4-FFF2-40B4-BE49-F238E27FC236}">
                <a16:creationId xmlns:a16="http://schemas.microsoft.com/office/drawing/2014/main" id="{4325EA27-DF58-1824-659E-EED6E168C0F7}"/>
              </a:ext>
            </a:extLst>
          </p:cNvPr>
          <p:cNvGraphicFramePr>
            <a:graphicFrameLocks noGrp="1"/>
          </p:cNvGraphicFramePr>
          <p:nvPr>
            <p:extLst>
              <p:ext uri="{D42A27DB-BD31-4B8C-83A1-F6EECF244321}">
                <p14:modId xmlns:p14="http://schemas.microsoft.com/office/powerpoint/2010/main" val="2977954881"/>
              </p:ext>
            </p:extLst>
          </p:nvPr>
        </p:nvGraphicFramePr>
        <p:xfrm>
          <a:off x="4479286" y="2280121"/>
          <a:ext cx="7120176" cy="3495751"/>
        </p:xfrm>
        <a:graphic>
          <a:graphicData uri="http://schemas.openxmlformats.org/drawingml/2006/table">
            <a:tbl>
              <a:tblPr firstRow="1" firstCol="1" bandRow="1">
                <a:tableStyleId>{5DA37D80-6434-44D0-A028-1B22A696006F}</a:tableStyleId>
              </a:tblPr>
              <a:tblGrid>
                <a:gridCol w="3159575">
                  <a:extLst>
                    <a:ext uri="{9D8B030D-6E8A-4147-A177-3AD203B41FA5}">
                      <a16:colId xmlns:a16="http://schemas.microsoft.com/office/drawing/2014/main" val="1882068173"/>
                    </a:ext>
                  </a:extLst>
                </a:gridCol>
                <a:gridCol w="3960601">
                  <a:extLst>
                    <a:ext uri="{9D8B030D-6E8A-4147-A177-3AD203B41FA5}">
                      <a16:colId xmlns:a16="http://schemas.microsoft.com/office/drawing/2014/main" val="125974534"/>
                    </a:ext>
                  </a:extLst>
                </a:gridCol>
              </a:tblGrid>
              <a:tr h="556272">
                <a:tc>
                  <a:txBody>
                    <a:bodyPr/>
                    <a:lstStyle/>
                    <a:p>
                      <a:pPr eaLnBrk="0">
                        <a:lnSpc>
                          <a:spcPct val="107000"/>
                        </a:lnSpc>
                        <a:spcAft>
                          <a:spcPts val="800"/>
                        </a:spcAft>
                      </a:pPr>
                      <a:r>
                        <a:rPr lang="hi-IN" sz="2400" b="1" dirty="0">
                          <a:solidFill>
                            <a:sysClr val="windowText" lastClr="000000"/>
                          </a:solidFill>
                          <a:effectLst/>
                          <a:latin typeface="Open Sans" panose="020B0606030504020204"/>
                        </a:rPr>
                        <a:t>आपातकाल का प्रकार</a:t>
                      </a:r>
                      <a:endParaRPr lang="en-IN" sz="2400" b="1"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1132840" eaLnBrk="0">
                        <a:lnSpc>
                          <a:spcPct val="84000"/>
                        </a:lnSpc>
                        <a:spcBef>
                          <a:spcPts val="280"/>
                        </a:spcBef>
                        <a:spcAft>
                          <a:spcPts val="800"/>
                        </a:spcAft>
                      </a:pPr>
                      <a:r>
                        <a:rPr lang="hi-IN" sz="2400" spc="20" dirty="0">
                          <a:solidFill>
                            <a:sysClr val="windowText" lastClr="000000"/>
                          </a:solidFill>
                          <a:effectLst/>
                          <a:latin typeface="Open Sans" panose="020B0606030504020204"/>
                        </a:rPr>
                        <a:t>जिम्मेदार एजेंसी</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nchor="ctr"/>
                </a:tc>
                <a:extLst>
                  <a:ext uri="{0D108BD9-81ED-4DB2-BD59-A6C34878D82A}">
                    <a16:rowId xmlns:a16="http://schemas.microsoft.com/office/drawing/2014/main" val="3747491458"/>
                  </a:ext>
                </a:extLst>
              </a:tr>
              <a:tr h="1205520">
                <a:tc>
                  <a:txBody>
                    <a:bodyPr/>
                    <a:lstStyle/>
                    <a:p>
                      <a:pPr marL="0" marR="0" lvl="0" indent="0" algn="l" defTabSz="914400" rtl="0" eaLnBrk="0" fontAlgn="auto" latinLnBrk="0" hangingPunct="1">
                        <a:lnSpc>
                          <a:spcPct val="107000"/>
                        </a:lnSpc>
                        <a:spcBef>
                          <a:spcPts val="0"/>
                        </a:spcBef>
                        <a:spcAft>
                          <a:spcPts val="800"/>
                        </a:spcAft>
                        <a:buClrTx/>
                        <a:buSzTx/>
                        <a:buFontTx/>
                        <a:buNone/>
                        <a:tabLst/>
                        <a:defRPr/>
                      </a:pPr>
                      <a:r>
                        <a:rPr lang="en-US" sz="2400" b="0" dirty="0">
                          <a:solidFill>
                            <a:sysClr val="windowText" lastClr="000000"/>
                          </a:solidFill>
                          <a:effectLst/>
                          <a:latin typeface="Open Sans" panose="020B0606030504020204"/>
                        </a:rPr>
                        <a:t> </a:t>
                      </a:r>
                      <a:r>
                        <a:rPr lang="hi-IN" sz="2400" b="0" spc="15" dirty="0">
                          <a:solidFill>
                            <a:sysClr val="windowText" lastClr="000000"/>
                          </a:solidFill>
                          <a:effectLst/>
                          <a:latin typeface="Open Sans" panose="020B0606030504020204"/>
                        </a:rPr>
                        <a:t>आपातकालीन स्टैंडबाय, कार्मिक आपातकालीन, संयंत्र आपातकाल, साइट आपातकालीन</a:t>
                      </a:r>
                      <a:endParaRPr lang="en-IN" sz="2400" b="0" dirty="0">
                        <a:solidFill>
                          <a:sysClr val="windowText" lastClr="000000"/>
                        </a:solidFill>
                        <a:effectLst/>
                        <a:latin typeface="Open Sans" panose="020B0606030504020204"/>
                      </a:endParaRPr>
                    </a:p>
                  </a:txBody>
                  <a:tcPr marL="68580" marR="68580" marT="0" marB="0"/>
                </a:tc>
                <a:tc>
                  <a:txBody>
                    <a:bodyPr/>
                    <a:lstStyle/>
                    <a:p>
                      <a:pPr marL="1246505" eaLnBrk="0">
                        <a:lnSpc>
                          <a:spcPct val="82000"/>
                        </a:lnSpc>
                        <a:spcBef>
                          <a:spcPts val="285"/>
                        </a:spcBef>
                        <a:spcAft>
                          <a:spcPts val="800"/>
                        </a:spcAft>
                      </a:pPr>
                      <a:r>
                        <a:rPr lang="hi-IN" sz="2400" spc="15" dirty="0">
                          <a:solidFill>
                            <a:sysClr val="windowText" lastClr="000000"/>
                          </a:solidFill>
                          <a:effectLst/>
                          <a:latin typeface="Open Sans" panose="020B0606030504020204"/>
                        </a:rPr>
                        <a:t>संयंत्र प्रबंधन</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nchor="ctr"/>
                </a:tc>
                <a:extLst>
                  <a:ext uri="{0D108BD9-81ED-4DB2-BD59-A6C34878D82A}">
                    <a16:rowId xmlns:a16="http://schemas.microsoft.com/office/drawing/2014/main" val="1891769661"/>
                  </a:ext>
                </a:extLst>
              </a:tr>
              <a:tr h="1198877">
                <a:tc>
                  <a:txBody>
                    <a:bodyPr/>
                    <a:lstStyle/>
                    <a:p>
                      <a:pPr marL="118110" marR="319405" indent="-39370" eaLnBrk="0">
                        <a:lnSpc>
                          <a:spcPct val="96000"/>
                        </a:lnSpc>
                        <a:spcBef>
                          <a:spcPts val="10"/>
                        </a:spcBef>
                        <a:spcAft>
                          <a:spcPts val="800"/>
                        </a:spcAft>
                      </a:pPr>
                      <a:r>
                        <a:rPr lang="hi-IN" sz="2400" b="0" spc="-35" dirty="0">
                          <a:solidFill>
                            <a:srgbClr val="FF0000"/>
                          </a:solidFill>
                          <a:effectLst/>
                          <a:latin typeface="Open Sans" panose="020B0606030504020204"/>
                        </a:rPr>
                        <a:t>ऑफ-साइट आपातकालीन स्थिति</a:t>
                      </a:r>
                      <a:endParaRPr lang="en-IN" sz="2400" b="0" dirty="0">
                        <a:solidFill>
                          <a:srgbClr val="FF0000"/>
                        </a:solidFill>
                        <a:effectLst/>
                        <a:latin typeface="Open Sans" panose="020B0606030504020204"/>
                        <a:ea typeface="Arial" panose="020B0604020202020204" pitchFamily="34" charset="0"/>
                      </a:endParaRPr>
                    </a:p>
                  </a:txBody>
                  <a:tcPr marL="68580" marR="68580" marT="0" marB="0"/>
                </a:tc>
                <a:tc>
                  <a:txBody>
                    <a:bodyPr/>
                    <a:lstStyle/>
                    <a:p>
                      <a:pPr marL="80010" marR="72390" indent="1905" eaLnBrk="0">
                        <a:lnSpc>
                          <a:spcPct val="94000"/>
                        </a:lnSpc>
                        <a:spcBef>
                          <a:spcPts val="305"/>
                        </a:spcBef>
                        <a:spcAft>
                          <a:spcPts val="800"/>
                        </a:spcAft>
                      </a:pPr>
                      <a:r>
                        <a:rPr lang="hi-IN" sz="2400" dirty="0">
                          <a:solidFill>
                            <a:sysClr val="windowText" lastClr="000000"/>
                          </a:solidFill>
                          <a:effectLst/>
                          <a:latin typeface="Open Sans" panose="020B0606030504020204"/>
                        </a:rPr>
                        <a:t>राज्य सरकार के जिला प्राधिकरणों के साथ अन्य उत्तरदाताओं के साथ क्षेत्राधिकार</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422312729"/>
                  </a:ext>
                </a:extLst>
              </a:tr>
            </a:tbl>
          </a:graphicData>
        </a:graphic>
      </p:graphicFrame>
      <p:pic>
        <p:nvPicPr>
          <p:cNvPr id="6145" name="IM 1416">
            <a:extLst>
              <a:ext uri="{FF2B5EF4-FFF2-40B4-BE49-F238E27FC236}">
                <a16:creationId xmlns:a16="http://schemas.microsoft.com/office/drawing/2014/main" id="{FA0BBF9F-8AFC-28C7-10F4-01DCF8857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57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6F87-75D8-4AA3-109C-2FBB2F6C2D4A}"/>
              </a:ext>
            </a:extLst>
          </p:cNvPr>
          <p:cNvSpPr>
            <a:spLocks noGrp="1"/>
          </p:cNvSpPr>
          <p:nvPr>
            <p:ph type="title"/>
          </p:nvPr>
        </p:nvSpPr>
        <p:spPr>
          <a:xfrm>
            <a:off x="-95742" y="2766218"/>
            <a:ext cx="4491997"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ऊर्जा संयंत्र में ऑफ-साइट मॉक अभ्यास का आयोजन</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933956B-09CE-1937-9DC4-E0B4A2B47842}"/>
              </a:ext>
            </a:extLst>
          </p:cNvPr>
          <p:cNvSpPr>
            <a:spLocks noGrp="1"/>
          </p:cNvSpPr>
          <p:nvPr>
            <p:ph idx="1"/>
          </p:nvPr>
        </p:nvSpPr>
        <p:spPr>
          <a:xfrm>
            <a:off x="4452730" y="1524790"/>
            <a:ext cx="7025036" cy="807593"/>
          </a:xfrm>
        </p:spPr>
        <p:txBody>
          <a:bodyPr>
            <a:normAutofit/>
          </a:bodyPr>
          <a:lstStyle/>
          <a:p>
            <a:r>
              <a:rPr lang="hi-IN" sz="2400" b="0">
                <a:solidFill>
                  <a:srgbClr val="FF0000"/>
                </a:solidFill>
                <a:latin typeface="Open Sans" panose="020B0606030504020204" pitchFamily="34" charset="0"/>
                <a:ea typeface="Open Sans" panose="020B0606030504020204" pitchFamily="34" charset="0"/>
                <a:cs typeface="Open Sans" panose="020B0606030504020204" pitchFamily="34" charset="0"/>
              </a:rPr>
              <a:t>आपातकालीन योजना क्षेत्र (ऑफसाइट आपात स्थिति की योजना बनाने के उद्देश्य से)-</a:t>
            </a:r>
            <a:endParaRPr lang="en-IN" sz="2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33258D3-4C0B-471F-1BE6-FEFA1965CDEE}"/>
              </a:ext>
            </a:extLst>
          </p:cNvPr>
          <p:cNvSpPr>
            <a:spLocks noGrp="1"/>
          </p:cNvSpPr>
          <p:nvPr>
            <p:ph type="sldNum" sz="quarter" idx="12"/>
          </p:nvPr>
        </p:nvSpPr>
        <p:spPr/>
        <p:txBody>
          <a:bodyPr/>
          <a:lstStyle/>
          <a:p>
            <a:fld id="{90C7EC7B-5188-47E7-93DF-331EE49E69D8}" type="slidenum">
              <a:rPr lang="en-IN" smtClean="0"/>
              <a:pPr/>
              <a:t>59</a:t>
            </a:fld>
            <a:endParaRPr lang="en-IN"/>
          </a:p>
        </p:txBody>
      </p:sp>
      <p:pic>
        <p:nvPicPr>
          <p:cNvPr id="7170" name="IM 1416">
            <a:extLst>
              <a:ext uri="{FF2B5EF4-FFF2-40B4-BE49-F238E27FC236}">
                <a16:creationId xmlns:a16="http://schemas.microsoft.com/office/drawing/2014/main" id="{FA872FB1-B83B-1655-BA92-0752E345C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383C83-88FD-B928-9EEB-475A1BAE4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297" y="2472902"/>
            <a:ext cx="3214021" cy="3278542"/>
          </a:xfrm>
          <a:prstGeom prst="rect">
            <a:avLst/>
          </a:prstGeom>
        </p:spPr>
      </p:pic>
      <p:pic>
        <p:nvPicPr>
          <p:cNvPr id="10" name="Picture 9">
            <a:extLst>
              <a:ext uri="{FF2B5EF4-FFF2-40B4-BE49-F238E27FC236}">
                <a16:creationId xmlns:a16="http://schemas.microsoft.com/office/drawing/2014/main" id="{65B888A2-2600-A5EF-E177-638507B45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402" y="2443932"/>
            <a:ext cx="3657448" cy="3307512"/>
          </a:xfrm>
          <a:prstGeom prst="rect">
            <a:avLst/>
          </a:prstGeom>
        </p:spPr>
      </p:pic>
    </p:spTree>
    <p:extLst>
      <p:ext uri="{BB962C8B-B14F-4D97-AF65-F5344CB8AC3E}">
        <p14:creationId xmlns:p14="http://schemas.microsoft.com/office/powerpoint/2010/main" val="189106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31A3-CF80-10E2-DC80-4626B3404C68}"/>
              </a:ext>
            </a:extLst>
          </p:cNvPr>
          <p:cNvSpPr>
            <a:spLocks noGrp="1"/>
          </p:cNvSpPr>
          <p:nvPr>
            <p:ph type="title"/>
          </p:nvPr>
        </p:nvSpPr>
        <p:spPr>
          <a:xfrm>
            <a:off x="264994" y="2188981"/>
            <a:ext cx="4837094"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सामान्य दिशानिर्देश और ढांचा</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01A8DCB-16DA-2CC3-779B-1E9803B6042D}"/>
              </a:ext>
            </a:extLst>
          </p:cNvPr>
          <p:cNvSpPr>
            <a:spLocks noGrp="1"/>
          </p:cNvSpPr>
          <p:nvPr>
            <p:ph idx="1"/>
          </p:nvPr>
        </p:nvSpPr>
        <p:spPr>
          <a:xfrm>
            <a:off x="5340626" y="1674415"/>
            <a:ext cx="6600655" cy="4344248"/>
          </a:xfrm>
        </p:spPr>
        <p:txBody>
          <a:bodyPr>
            <a:noAutofit/>
          </a:bodyPr>
          <a:lstStyle/>
          <a:p>
            <a:pPr algn="just"/>
            <a:r>
              <a:rPr lang="hi-IN" sz="2400" b="0">
                <a:latin typeface="Open Sans" panose="020B0606030504020204" pitchFamily="34" charset="0"/>
                <a:ea typeface="Open Sans" panose="020B0606030504020204" pitchFamily="34" charset="0"/>
                <a:cs typeface="Open Sans" panose="020B0606030504020204" pitchFamily="34" charset="0"/>
              </a:rPr>
              <a:t>एनडीआरएफ इकाइयां राज्य/जिला प्राधिकरणों या संबंधित नोडल मंत्रालयों के माध्यम से अपने एओआर में प्रमुख दुर्घटना जोखिम (एमएएच) इकाइयों की प्रोफाइल और ऑफसाइट आपातकालीन योजनाओं पर डेटा प्राप्त करेंगी और बनाए रखेंगी।
एनडीआरएफ इकाइयों को सलाह दी जाती है कि वे तोड़फोड़ रोधी जांच या स्थिर जांच ड्यूटी न करें।
एनडीआरएफ के अधिदेश से परे प्राप्त स्त्रोत/एजेंट का नमूना संग्रहण या वसूली की जाती है। ऐसे विशिष्ट कार्य विशिष्ट एजेंसियों द्वारा किए जाने चाहिए । हालांकि, एनडीआरएफ बचाव और निकासी के बाद नमूने लेने में सहायता कर सकता है।</a:t>
            </a:r>
            <a:endParaRPr lang="en-IN" sz="2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2A4C0BB-5533-C8EB-4F44-61DD6E785422}"/>
              </a:ext>
            </a:extLst>
          </p:cNvPr>
          <p:cNvSpPr>
            <a:spLocks noGrp="1"/>
          </p:cNvSpPr>
          <p:nvPr>
            <p:ph type="sldNum" sz="quarter" idx="12"/>
          </p:nvPr>
        </p:nvSpPr>
        <p:spPr/>
        <p:txBody>
          <a:bodyPr/>
          <a:lstStyle/>
          <a:p>
            <a:fld id="{90C7EC7B-5188-47E7-93DF-331EE49E69D8}" type="slidenum">
              <a:rPr lang="en-IN" smtClean="0"/>
              <a:pPr/>
              <a:t>6</a:t>
            </a:fld>
            <a:endParaRPr lang="en-IN"/>
          </a:p>
        </p:txBody>
      </p:sp>
    </p:spTree>
    <p:extLst>
      <p:ext uri="{BB962C8B-B14F-4D97-AF65-F5344CB8AC3E}">
        <p14:creationId xmlns:p14="http://schemas.microsoft.com/office/powerpoint/2010/main" val="1474747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7B54-63C8-0624-2FA2-5DF4F245E00E}"/>
              </a:ext>
            </a:extLst>
          </p:cNvPr>
          <p:cNvSpPr>
            <a:spLocks noGrp="1"/>
          </p:cNvSpPr>
          <p:nvPr>
            <p:ph type="title"/>
          </p:nvPr>
        </p:nvSpPr>
        <p:spPr>
          <a:xfrm>
            <a:off x="264995" y="2019334"/>
            <a:ext cx="3856432" cy="1325563"/>
          </a:xfrm>
        </p:spPr>
        <p:txBody>
          <a:bodyPr>
            <a:noAutofit/>
          </a:bodyPr>
          <a:lstStyle/>
          <a:p>
            <a:pPr algn="just"/>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ऊर्जा संयंत्र में ऑफ-साइट मॉक अभ्यास का आयोजन</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33C36D7-038E-4CF5-9572-CC1E9F911906}"/>
              </a:ext>
            </a:extLst>
          </p:cNvPr>
          <p:cNvSpPr>
            <a:spLocks noGrp="1"/>
          </p:cNvSpPr>
          <p:nvPr>
            <p:ph idx="1"/>
          </p:nvPr>
        </p:nvSpPr>
        <p:spPr>
          <a:xfrm>
            <a:off x="4638260" y="1543192"/>
            <a:ext cx="7282191" cy="4674597"/>
          </a:xfrm>
        </p:spPr>
        <p:txBody>
          <a:bodyPr>
            <a:no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प्रतिक्रिया चरण में कार्रवाई का क्रम:
अलार्म आरंभ: एसईडी से डीईओसी, ऑफसाइट आपातकाल की घोषणा, डीएम ओईडी के रूप में कार्य करता है
प्रतिक्रिया दलों का सक्रियण: पुलिस, फायर ब्रिगेड, एनडीआरएफ, एसडीआरएफ, एईआरबी से तकनीकी सहायता
एनडीआरएफ की टीम ने एनपीपी के पास घटनास्थल के पास रिपोर्ट दी
साइट सेटअप: हवा की दिशा, जोन और स्टेजिंग क्षेत्र स्थापित करें, डेकॉन स्टेशन, डूडा
ऑपरेशन उप-टीमों की तैनाती: डीएई, आर एंड ई, डिकॉन, मेडिकल, तकनीकी टीमें
सार्वजनिक सुरक्षा और निकासी: जीवन रक्षक कार्रवाई, </a:t>
            </a:r>
            <a:r>
              <a:rPr lang="en-US" sz="2400">
                <a:solidFill>
                  <a:srgbClr val="FF0000"/>
                </a:solidFill>
                <a:latin typeface="Open Sans" panose="020B0606030504020204" pitchFamily="34" charset="0"/>
                <a:ea typeface="Open Sans" panose="020B0606030504020204" pitchFamily="34" charset="0"/>
                <a:cs typeface="Open Sans" panose="020B0606030504020204" pitchFamily="34" charset="0"/>
              </a:rPr>
              <a:t>PAZ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 </a:t>
            </a:r>
            <a:r>
              <a:rPr lang="en-US" sz="2400">
                <a:solidFill>
                  <a:srgbClr val="FF0000"/>
                </a:solidFill>
                <a:latin typeface="Open Sans" panose="020B0606030504020204" pitchFamily="34" charset="0"/>
                <a:ea typeface="Open Sans" panose="020B0606030504020204" pitchFamily="34" charset="0"/>
                <a:cs typeface="Open Sans" panose="020B0606030504020204" pitchFamily="34" charset="0"/>
              </a:rPr>
              <a:t>UPZ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 परे निकासी</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D3A9606E-E96B-0864-D560-E628B4807A32}"/>
              </a:ext>
            </a:extLst>
          </p:cNvPr>
          <p:cNvSpPr>
            <a:spLocks noGrp="1"/>
          </p:cNvSpPr>
          <p:nvPr>
            <p:ph type="sldNum" sz="quarter" idx="12"/>
          </p:nvPr>
        </p:nvSpPr>
        <p:spPr/>
        <p:txBody>
          <a:bodyPr/>
          <a:lstStyle/>
          <a:p>
            <a:fld id="{90C7EC7B-5188-47E7-93DF-331EE49E69D8}" type="slidenum">
              <a:rPr lang="en-IN" smtClean="0"/>
              <a:pPr/>
              <a:t>60</a:t>
            </a:fld>
            <a:endParaRPr lang="en-IN"/>
          </a:p>
        </p:txBody>
      </p:sp>
    </p:spTree>
    <p:extLst>
      <p:ext uri="{BB962C8B-B14F-4D97-AF65-F5344CB8AC3E}">
        <p14:creationId xmlns:p14="http://schemas.microsoft.com/office/powerpoint/2010/main" val="1556653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7B54-63C8-0624-2FA2-5DF4F245E00E}"/>
              </a:ext>
            </a:extLst>
          </p:cNvPr>
          <p:cNvSpPr>
            <a:spLocks noGrp="1"/>
          </p:cNvSpPr>
          <p:nvPr>
            <p:ph type="title"/>
          </p:nvPr>
        </p:nvSpPr>
        <p:spPr>
          <a:xfrm>
            <a:off x="154746" y="2647281"/>
            <a:ext cx="4545496" cy="1325563"/>
          </a:xfrm>
        </p:spPr>
        <p:txBody>
          <a:bodyPr>
            <a:noAutofit/>
          </a:bodyPr>
          <a:lstStyle/>
          <a:p>
            <a:r>
              <a:rPr lang="hi-IN" sz="280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ऊर्जा संयंत्र में ऑफ-साइट मॉक अभ्यास का आयोजन</a:t>
            </a:r>
            <a:endParaRPr lang="en-IN" sz="2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33C36D7-038E-4CF5-9572-CC1E9F911906}"/>
              </a:ext>
            </a:extLst>
          </p:cNvPr>
          <p:cNvSpPr>
            <a:spLocks noGrp="1"/>
          </p:cNvSpPr>
          <p:nvPr>
            <p:ph idx="1"/>
          </p:nvPr>
        </p:nvSpPr>
        <p:spPr>
          <a:xfrm>
            <a:off x="4055165" y="2028304"/>
            <a:ext cx="7815410" cy="4328045"/>
          </a:xfrm>
        </p:spPr>
        <p:txBody>
          <a:bodyPr>
            <a:normAutofit/>
          </a:bodyPr>
          <a:lstStyle/>
          <a:p>
            <a:pPr lvl="1"/>
            <a:r>
              <a:rPr lang="hi-IN" b="1">
                <a:latin typeface="Open Sans" panose="020B0606030504020204" pitchFamily="34" charset="0"/>
                <a:ea typeface="Open Sans" panose="020B0606030504020204" pitchFamily="34" charset="0"/>
                <a:cs typeface="Open Sans" panose="020B0606030504020204" pitchFamily="34" charset="0"/>
              </a:rPr>
              <a:t>चिकित्सा और परिशोधन प्रक्रियाएं: गंभीर पीड़ितों को परिशोधन के बिना स्थानांतरित करें और उत्तरदाताओं, अन्य निकाले गए पीड़ितों, वाहनों, उपकरणों और अन्य वस्तुओं को कीटाणुरहित करें
परिशोधन और निपटान: निपटान के लिए दूषित कपड़े और पानी इकट्ठा करें
आपातकाल की समाप्ति</a:t>
            </a:r>
            <a:endParaRPr lang="en-IN"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D3A9606E-E96B-0864-D560-E628B4807A32}"/>
              </a:ext>
            </a:extLst>
          </p:cNvPr>
          <p:cNvSpPr>
            <a:spLocks noGrp="1"/>
          </p:cNvSpPr>
          <p:nvPr>
            <p:ph type="sldNum" sz="quarter" idx="12"/>
          </p:nvPr>
        </p:nvSpPr>
        <p:spPr/>
        <p:txBody>
          <a:bodyPr/>
          <a:lstStyle/>
          <a:p>
            <a:fld id="{90C7EC7B-5188-47E7-93DF-331EE49E69D8}" type="slidenum">
              <a:rPr lang="en-IN" smtClean="0"/>
              <a:pPr/>
              <a:t>61</a:t>
            </a:fld>
            <a:endParaRPr lang="en-IN"/>
          </a:p>
        </p:txBody>
      </p:sp>
    </p:spTree>
    <p:extLst>
      <p:ext uri="{BB962C8B-B14F-4D97-AF65-F5344CB8AC3E}">
        <p14:creationId xmlns:p14="http://schemas.microsoft.com/office/powerpoint/2010/main" val="1896762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A64C-51B0-EFB7-0CB6-A9DDDD1D2350}"/>
              </a:ext>
            </a:extLst>
          </p:cNvPr>
          <p:cNvSpPr>
            <a:spLocks noGrp="1"/>
          </p:cNvSpPr>
          <p:nvPr>
            <p:ph type="title"/>
          </p:nvPr>
        </p:nvSpPr>
        <p:spPr>
          <a:xfrm>
            <a:off x="564107" y="1926568"/>
            <a:ext cx="3226016"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क्या करें और न करें</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4F2435-0B04-BE99-BA7B-E6B7E173BB12}"/>
              </a:ext>
            </a:extLst>
          </p:cNvPr>
          <p:cNvSpPr>
            <a:spLocks noGrp="1"/>
          </p:cNvSpPr>
          <p:nvPr>
            <p:ph idx="1"/>
          </p:nvPr>
        </p:nvSpPr>
        <p:spPr>
          <a:xfrm>
            <a:off x="4108174" y="1674415"/>
            <a:ext cx="7369592" cy="4344248"/>
          </a:xfrm>
        </p:spPr>
        <p:txBody>
          <a:bodyPr>
            <a:normAutofit fontScale="92500" lnSpcReduction="10000"/>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क्या करें:
जवाब देने से पहले स्थिति का आकलन करें।
क्षेत्र को बंद करें और स्पष्ट घोषणाएं करें।
हवा की दिशा का पता लगाएं और नीचे की ओर के क्षेत्रों को खाली करें।
पूर्ण पीपीई का उपयोग सुनिश्चित करें।
भोजन और पानी को ढकें; केवल ढकी हुई वस्तुओं का उपभोग करें।
संगरोध और अलगाव पर चिकित्सा सलाह का पालन करें।
डोसीमीटर का उपयोग करें, उच्च विकिरण क्षेत्रों से बचें और जोखिम को कम करें।
</a:t>
            </a:r>
            <a:r>
              <a:rPr lang="en-IN" sz="2400">
                <a:solidFill>
                  <a:srgbClr val="FF0000"/>
                </a:solidFill>
                <a:latin typeface="Open Sans" panose="020B0606030504020204" pitchFamily="34" charset="0"/>
                <a:ea typeface="Open Sans" panose="020B0606030504020204" pitchFamily="34" charset="0"/>
                <a:cs typeface="Open Sans" panose="020B0606030504020204" pitchFamily="34" charset="0"/>
              </a:rPr>
              <a:t>ALARA </a:t>
            </a:r>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सिद्धांत का पालन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80EC7BA-9E12-9286-FC28-196C0E0A7F15}"/>
              </a:ext>
            </a:extLst>
          </p:cNvPr>
          <p:cNvSpPr>
            <a:spLocks noGrp="1"/>
          </p:cNvSpPr>
          <p:nvPr>
            <p:ph type="sldNum" sz="quarter" idx="12"/>
          </p:nvPr>
        </p:nvSpPr>
        <p:spPr/>
        <p:txBody>
          <a:bodyPr/>
          <a:lstStyle/>
          <a:p>
            <a:fld id="{90C7EC7B-5188-47E7-93DF-331EE49E69D8}" type="slidenum">
              <a:rPr lang="en-IN" smtClean="0"/>
              <a:pPr/>
              <a:t>62</a:t>
            </a:fld>
            <a:endParaRPr lang="en-IN"/>
          </a:p>
        </p:txBody>
      </p:sp>
    </p:spTree>
    <p:extLst>
      <p:ext uri="{BB962C8B-B14F-4D97-AF65-F5344CB8AC3E}">
        <p14:creationId xmlns:p14="http://schemas.microsoft.com/office/powerpoint/2010/main" val="2133266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A64C-51B0-EFB7-0CB6-A9DDDD1D2350}"/>
              </a:ext>
            </a:extLst>
          </p:cNvPr>
          <p:cNvSpPr>
            <a:spLocks noGrp="1"/>
          </p:cNvSpPr>
          <p:nvPr>
            <p:ph type="title"/>
          </p:nvPr>
        </p:nvSpPr>
        <p:spPr>
          <a:xfrm>
            <a:off x="304799" y="1833803"/>
            <a:ext cx="3935897"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क्या करें और न करें</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4F2435-0B04-BE99-BA7B-E6B7E173BB12}"/>
              </a:ext>
            </a:extLst>
          </p:cNvPr>
          <p:cNvSpPr>
            <a:spLocks noGrp="1"/>
          </p:cNvSpPr>
          <p:nvPr>
            <p:ph idx="1"/>
          </p:nvPr>
        </p:nvSpPr>
        <p:spPr>
          <a:xfrm>
            <a:off x="4664767" y="1445815"/>
            <a:ext cx="7222434" cy="4344248"/>
          </a:xfrm>
        </p:spPr>
        <p:txBody>
          <a:bodyPr>
            <a:noAutofit/>
          </a:bodyPr>
          <a:lstStyle/>
          <a:p>
            <a:r>
              <a:rPr lang="hi-IN" sz="2400">
                <a:solidFill>
                  <a:srgbClr val="FF0000"/>
                </a:solidFill>
                <a:latin typeface="Open Sans" panose="020B0606030504020204" pitchFamily="34" charset="0"/>
                <a:ea typeface="Open Sans" panose="020B0606030504020204" pitchFamily="34" charset="0"/>
                <a:cs typeface="Open Sans" panose="020B0606030504020204" pitchFamily="34" charset="0"/>
              </a:rPr>
              <a:t>नहीं:
जवाब में कभी भी जल्दबाजी न करें
पीपीई के बिना काम न करें
आगे प्रदूषण से बचने के लिए पीड़ित लोगों को भीड़ न दें
नीचे की दिशा में न जाएं
जब तक मंजूरी नहीं मिल जाती तब तक घेराबंदी वाले क्षेत्रों में फिर से प्रवेश न करें
बचाव दल को सुरक्षित होने तक सुरक्षात्मक गियर नहीं हटाना चाहिए
दूषित कपड़ों और सुरक्षात्मक गियर को नंगे हाथों से न संभालें
खुला खाना न खाएं 
अफवाहों पर विश्वास न करें।</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80EC7BA-9E12-9286-FC28-196C0E0A7F15}"/>
              </a:ext>
            </a:extLst>
          </p:cNvPr>
          <p:cNvSpPr>
            <a:spLocks noGrp="1"/>
          </p:cNvSpPr>
          <p:nvPr>
            <p:ph type="sldNum" sz="quarter" idx="12"/>
          </p:nvPr>
        </p:nvSpPr>
        <p:spPr/>
        <p:txBody>
          <a:bodyPr/>
          <a:lstStyle/>
          <a:p>
            <a:fld id="{90C7EC7B-5188-47E7-93DF-331EE49E69D8}" type="slidenum">
              <a:rPr lang="en-IN" smtClean="0"/>
              <a:pPr/>
              <a:t>63</a:t>
            </a:fld>
            <a:endParaRPr lang="en-IN"/>
          </a:p>
        </p:txBody>
      </p:sp>
    </p:spTree>
    <p:extLst>
      <p:ext uri="{BB962C8B-B14F-4D97-AF65-F5344CB8AC3E}">
        <p14:creationId xmlns:p14="http://schemas.microsoft.com/office/powerpoint/2010/main" val="1177629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0547-15B9-FFC4-DBDF-FB072F72A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F43FE-1590-CD01-2320-F86403070BF9}"/>
              </a:ext>
            </a:extLst>
          </p:cNvPr>
          <p:cNvSpPr>
            <a:spLocks noGrp="1"/>
          </p:cNvSpPr>
          <p:nvPr>
            <p:ph type="title"/>
          </p:nvPr>
        </p:nvSpPr>
        <p:spPr>
          <a:xfrm>
            <a:off x="227262" y="1674415"/>
            <a:ext cx="2593796"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22C97A4-CD1A-B85E-2C58-20DCEC0EF010}"/>
              </a:ext>
            </a:extLst>
          </p:cNvPr>
          <p:cNvSpPr>
            <a:spLocks noGrp="1"/>
          </p:cNvSpPr>
          <p:nvPr>
            <p:ph idx="1"/>
          </p:nvPr>
        </p:nvSpPr>
        <p:spPr>
          <a:xfrm>
            <a:off x="4104640" y="1674415"/>
            <a:ext cx="7373126" cy="4344248"/>
          </a:xfrm>
        </p:spPr>
        <p:txBody>
          <a:bodyPr>
            <a:normAutofit lnSpcReduction="10000"/>
          </a:bodyPr>
          <a:lstStyle/>
          <a:p>
            <a:pPr lvl="1">
              <a:lnSpc>
                <a:spcPct val="110000"/>
              </a:lnSpc>
            </a:pPr>
            <a:r>
              <a:rPr lang="hi-IN">
                <a:latin typeface="Open Sans" panose="020B0606030504020204" pitchFamily="34" charset="0"/>
                <a:ea typeface="Open Sans" panose="020B0606030504020204" pitchFamily="34" charset="0"/>
                <a:cs typeface="Open Sans" panose="020B0606030504020204" pitchFamily="34" charset="0"/>
              </a:rPr>
              <a:t>सीबीआरएन आपातकाल पर राष्ट्रीय दिशानिर्देशों और एनडीआरएफ की भूमिका को समझना
एनडीआरएफ सीबीआरएन आपातकालीन प्रतिक्रिया टीम की संरचना और भूमिका और जिम्मेदारियों की गणना करेंगे
सीबीआरएन आपात स्थिति के दौरान कमांड, नियंत्रण, संचार और समन्वय की स्पष्ट लाइनें प्रदान करना
सीबीआरएन आपातकाल के दौरान बहुमूल्य जीवन बचाने, नुकसान को रोकने और जनता और बचाव दल की सुरक्षा सुनिश्चित करने के लिए एक विशेष प्रतिक्रिया शुरू करने के लिए कार्य योजना और प्रक्रिया तैयार करना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CDC1BA8C-80CC-0068-28AE-D43FECCC4E8D}"/>
              </a:ext>
            </a:extLst>
          </p:cNvPr>
          <p:cNvSpPr>
            <a:spLocks noGrp="1"/>
          </p:cNvSpPr>
          <p:nvPr>
            <p:ph type="sldNum" sz="quarter" idx="12"/>
          </p:nvPr>
        </p:nvSpPr>
        <p:spPr/>
        <p:txBody>
          <a:bodyPr/>
          <a:lstStyle/>
          <a:p>
            <a:fld id="{90C7EC7B-5188-47E7-93DF-331EE49E69D8}" type="slidenum">
              <a:rPr lang="en-IN" smtClean="0"/>
              <a:t>64</a:t>
            </a:fld>
            <a:endParaRPr lang="en-IN"/>
          </a:p>
        </p:txBody>
      </p:sp>
      <p:sp>
        <p:nvSpPr>
          <p:cNvPr id="7" name="Upon completing this lesson, you will be able to:">
            <a:extLst>
              <a:ext uri="{FF2B5EF4-FFF2-40B4-BE49-F238E27FC236}">
                <a16:creationId xmlns:a16="http://schemas.microsoft.com/office/drawing/2014/main" id="{513F5C05-C5D0-396E-5CF7-6C43953E9703}"/>
              </a:ext>
            </a:extLst>
          </p:cNvPr>
          <p:cNvSpPr txBox="1">
            <a:spLocks/>
          </p:cNvSpPr>
          <p:nvPr/>
        </p:nvSpPr>
        <p:spPr>
          <a:xfrm>
            <a:off x="532061" y="2823125"/>
            <a:ext cx="3323548" cy="1211750"/>
          </a:xfrm>
          <a:prstGeom prst="rect">
            <a:avLst/>
          </a:prstGeom>
          <a:no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2400"/>
              <a:t>इस पाठ को पूरा करने पर, आप निम्न में सक्षम हैं: -</a:t>
            </a:r>
            <a:endParaRPr lang="en-US" sz="2400" dirty="0"/>
          </a:p>
        </p:txBody>
      </p:sp>
    </p:spTree>
    <p:extLst>
      <p:ext uri="{BB962C8B-B14F-4D97-AF65-F5344CB8AC3E}">
        <p14:creationId xmlns:p14="http://schemas.microsoft.com/office/powerpoint/2010/main" val="1730885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40863-CC70-FFEF-1B59-ACB077E97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12780-3086-CB27-D40F-90E960A37FB5}"/>
              </a:ext>
            </a:extLst>
          </p:cNvPr>
          <p:cNvSpPr>
            <a:spLocks noGrp="1"/>
          </p:cNvSpPr>
          <p:nvPr>
            <p:ph type="title"/>
          </p:nvPr>
        </p:nvSpPr>
        <p:spPr>
          <a:xfrm>
            <a:off x="556591" y="1983903"/>
            <a:ext cx="2482477" cy="1012515"/>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E87873A-16A3-3AA1-516C-E9743904C66B}"/>
              </a:ext>
            </a:extLst>
          </p:cNvPr>
          <p:cNvSpPr>
            <a:spLocks noGrp="1"/>
          </p:cNvSpPr>
          <p:nvPr>
            <p:ph idx="1"/>
          </p:nvPr>
        </p:nvSpPr>
        <p:spPr>
          <a:xfrm>
            <a:off x="4399722" y="1674414"/>
            <a:ext cx="7107208" cy="4344248"/>
          </a:xfrm>
        </p:spPr>
        <p:txBody>
          <a:bodyPr>
            <a:noAutofit/>
          </a:bodyPr>
          <a:lstStyle/>
          <a:p>
            <a:pPr lvl="1">
              <a:lnSpc>
                <a:spcPct val="100000"/>
              </a:lnSpc>
            </a:pPr>
            <a:r>
              <a:rPr lang="hi-IN">
                <a:latin typeface="Open Sans" panose="020B0606030504020204" pitchFamily="34" charset="0"/>
                <a:ea typeface="Open Sans" panose="020B0606030504020204" pitchFamily="34" charset="0"/>
                <a:cs typeface="Open Sans" panose="020B0606030504020204" pitchFamily="34" charset="0"/>
              </a:rPr>
              <a:t>सीबीआरएन आपात स्थितियों में बचाव अभियान चलाने के लिए बचावकर्मियों के लिए विशिष्ट दिशा-निर्देश प्रदान करना, कार्रवाई के सर्वोत्तम संभव क्रम को अपनाना
विभिन्न सीबीआरएन आपातकालीन परिदृश्य के दौरान प्रतिक्रिया संचालन के विभिन्न चरणों के लिए सामान्य दिशानिर्देश प्रदान करना
हितधारकों के साथ वास्तविक ऑपरेशन और मॉक अभ्यास के दौरान निष्पादित किए जाने वाले सही अभ्यासों के बारे में विस्तार से बताया गया</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D415BE3-6B53-5B1A-6656-4AD68ABF3251}"/>
              </a:ext>
            </a:extLst>
          </p:cNvPr>
          <p:cNvSpPr>
            <a:spLocks noGrp="1"/>
          </p:cNvSpPr>
          <p:nvPr>
            <p:ph type="sldNum" sz="quarter" idx="12"/>
          </p:nvPr>
        </p:nvSpPr>
        <p:spPr/>
        <p:txBody>
          <a:bodyPr/>
          <a:lstStyle/>
          <a:p>
            <a:fld id="{90C7EC7B-5188-47E7-93DF-331EE49E69D8}" type="slidenum">
              <a:rPr lang="en-IN" smtClean="0"/>
              <a:t>65</a:t>
            </a:fld>
            <a:endParaRPr lang="en-IN"/>
          </a:p>
        </p:txBody>
      </p:sp>
      <p:sp>
        <p:nvSpPr>
          <p:cNvPr id="7" name="Upon completing this lesson, you will be able to:">
            <a:extLst>
              <a:ext uri="{FF2B5EF4-FFF2-40B4-BE49-F238E27FC236}">
                <a16:creationId xmlns:a16="http://schemas.microsoft.com/office/drawing/2014/main" id="{804FCC91-71E1-148A-8DE6-96AAB35A8AD0}"/>
              </a:ext>
            </a:extLst>
          </p:cNvPr>
          <p:cNvSpPr txBox="1">
            <a:spLocks/>
          </p:cNvSpPr>
          <p:nvPr/>
        </p:nvSpPr>
        <p:spPr>
          <a:xfrm>
            <a:off x="556591" y="2880317"/>
            <a:ext cx="3292723" cy="1214605"/>
          </a:xfrm>
          <a:prstGeom prst="rect">
            <a:avLst/>
          </a:prstGeom>
          <a:no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2400"/>
              <a:t>इस पाठ को पूरा करने पर, आप निम्न में सक्षम हैं: -</a:t>
            </a:r>
            <a:endParaRPr lang="en-US" sz="2400" dirty="0"/>
          </a:p>
        </p:txBody>
      </p:sp>
    </p:spTree>
    <p:extLst>
      <p:ext uri="{BB962C8B-B14F-4D97-AF65-F5344CB8AC3E}">
        <p14:creationId xmlns:p14="http://schemas.microsoft.com/office/powerpoint/2010/main" val="1203895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2F8A79-2A9D-DEDE-BB27-A6ED7700DE10}"/>
              </a:ext>
            </a:extLst>
          </p:cNvPr>
          <p:cNvSpPr>
            <a:spLocks noGrp="1"/>
          </p:cNvSpPr>
          <p:nvPr>
            <p:ph type="sldNum" sz="quarter" idx="12"/>
          </p:nvPr>
        </p:nvSpPr>
        <p:spPr/>
        <p:txBody>
          <a:bodyPr/>
          <a:lstStyle/>
          <a:p>
            <a:fld id="{90C7EC7B-5188-47E7-93DF-331EE49E69D8}" type="slidenum">
              <a:rPr lang="en-IN" smtClean="0"/>
              <a:pPr/>
              <a:t>66</a:t>
            </a:fld>
            <a:endParaRPr lang="en-IN"/>
          </a:p>
        </p:txBody>
      </p:sp>
      <p:sp>
        <p:nvSpPr>
          <p:cNvPr id="5" name="Duties of…">
            <a:extLst>
              <a:ext uri="{FF2B5EF4-FFF2-40B4-BE49-F238E27FC236}">
                <a16:creationId xmlns:a16="http://schemas.microsoft.com/office/drawing/2014/main" id="{C7C0E7C1-4A4C-4A5B-AB89-DBE25FA230C2}"/>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solidFill>
                  <a:schemeClr val="bg1"/>
                </a:solidFill>
                <a:latin typeface="Open sans"/>
              </a:rPr>
              <a:t>कोई सवाल ?</a:t>
            </a:r>
            <a:endParaRPr lang="en-US" sz="4000" b="1" dirty="0">
              <a:solidFill>
                <a:schemeClr val="bg1"/>
              </a:solidFill>
              <a:latin typeface="Open sans"/>
            </a:endParaRPr>
          </a:p>
        </p:txBody>
      </p:sp>
      <p:pic>
        <p:nvPicPr>
          <p:cNvPr id="6" name="Picture 5">
            <a:extLst>
              <a:ext uri="{FF2B5EF4-FFF2-40B4-BE49-F238E27FC236}">
                <a16:creationId xmlns:a16="http://schemas.microsoft.com/office/drawing/2014/main" id="{23D5DB80-C6F1-3F08-360A-52E20D6CA0E6}"/>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694124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E3AEA-1AD4-7D87-FE0B-1F459109F27C}"/>
              </a:ext>
            </a:extLst>
          </p:cNvPr>
          <p:cNvSpPr>
            <a:spLocks noGrp="1"/>
          </p:cNvSpPr>
          <p:nvPr>
            <p:ph type="sldNum" sz="quarter" idx="12"/>
          </p:nvPr>
        </p:nvSpPr>
        <p:spPr/>
        <p:txBody>
          <a:bodyPr/>
          <a:lstStyle/>
          <a:p>
            <a:fld id="{90C7EC7B-5188-47E7-93DF-331EE49E69D8}" type="slidenum">
              <a:rPr lang="en-IN" smtClean="0"/>
              <a:pPr/>
              <a:t>67</a:t>
            </a:fld>
            <a:endParaRPr lang="en-IN"/>
          </a:p>
        </p:txBody>
      </p:sp>
      <p:sp>
        <p:nvSpPr>
          <p:cNvPr id="6" name="Duties of…">
            <a:extLst>
              <a:ext uri="{FF2B5EF4-FFF2-40B4-BE49-F238E27FC236}">
                <a16:creationId xmlns:a16="http://schemas.microsoft.com/office/drawing/2014/main" id="{91553A5E-24EF-65CF-5367-23581DF4084A}"/>
              </a:ext>
            </a:extLst>
          </p:cNvPr>
          <p:cNvSpPr txBox="1"/>
          <p:nvPr/>
        </p:nvSpPr>
        <p:spPr>
          <a:xfrm>
            <a:off x="1090028" y="3035537"/>
            <a:ext cx="9757042" cy="1433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800" b="1" dirty="0">
                <a:solidFill>
                  <a:schemeClr val="bg1"/>
                </a:solidFill>
                <a:latin typeface="Open sans"/>
              </a:rPr>
              <a:t>धन्यवाद</a:t>
            </a:r>
            <a:endParaRPr lang="en-US" sz="8800" dirty="0">
              <a:solidFill>
                <a:schemeClr val="bg1"/>
              </a:solidFill>
              <a:latin typeface="Open sans"/>
            </a:endParaRPr>
          </a:p>
        </p:txBody>
      </p:sp>
    </p:spTree>
    <p:extLst>
      <p:ext uri="{BB962C8B-B14F-4D97-AF65-F5344CB8AC3E}">
        <p14:creationId xmlns:p14="http://schemas.microsoft.com/office/powerpoint/2010/main" val="317972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31A3-CF80-10E2-DC80-4626B3404C68}"/>
              </a:ext>
            </a:extLst>
          </p:cNvPr>
          <p:cNvSpPr>
            <a:spLocks noGrp="1"/>
          </p:cNvSpPr>
          <p:nvPr>
            <p:ph type="title"/>
          </p:nvPr>
        </p:nvSpPr>
        <p:spPr>
          <a:xfrm>
            <a:off x="106017" y="3056671"/>
            <a:ext cx="4187687"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नोडल मंत्रालय और विभाग</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01A8DCB-16DA-2CC3-779B-1E9803B6042D}"/>
              </a:ext>
            </a:extLst>
          </p:cNvPr>
          <p:cNvSpPr>
            <a:spLocks noGrp="1"/>
          </p:cNvSpPr>
          <p:nvPr>
            <p:ph idx="1"/>
          </p:nvPr>
        </p:nvSpPr>
        <p:spPr>
          <a:xfrm>
            <a:off x="3697357" y="1252453"/>
            <a:ext cx="8296933" cy="1029028"/>
          </a:xfrm>
        </p:spPr>
        <p:txBody>
          <a:bodyPr>
            <a:noAutofit/>
          </a:bodyPr>
          <a:lstStyle/>
          <a:p>
            <a:r>
              <a:rPr lang="hi-IN" sz="2400" b="0">
                <a:latin typeface="Open Sans" panose="020B0606030504020204" pitchFamily="34" charset="0"/>
                <a:ea typeface="Open Sans" panose="020B0606030504020204" pitchFamily="34" charset="0"/>
                <a:cs typeface="Open Sans" panose="020B0606030504020204" pitchFamily="34" charset="0"/>
              </a:rPr>
              <a:t>विभिन्न आपदाओं के लिए नोडल मंत्रालय और विभाग इस प्रकार हैं -</a:t>
            </a:r>
            <a:endParaRPr lang="en-IN"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2A4C0BB-5533-C8EB-4F44-61DD6E785422}"/>
              </a:ext>
            </a:extLst>
          </p:cNvPr>
          <p:cNvSpPr>
            <a:spLocks noGrp="1"/>
          </p:cNvSpPr>
          <p:nvPr>
            <p:ph type="sldNum" sz="quarter" idx="12"/>
          </p:nvPr>
        </p:nvSpPr>
        <p:spPr/>
        <p:txBody>
          <a:bodyPr/>
          <a:lstStyle/>
          <a:p>
            <a:fld id="{90C7EC7B-5188-47E7-93DF-331EE49E69D8}" type="slidenum">
              <a:rPr lang="en-IN" smtClean="0"/>
              <a:pPr/>
              <a:t>7</a:t>
            </a:fld>
            <a:endParaRPr lang="en-IN"/>
          </a:p>
        </p:txBody>
      </p:sp>
      <p:graphicFrame>
        <p:nvGraphicFramePr>
          <p:cNvPr id="7" name="Table 6">
            <a:extLst>
              <a:ext uri="{FF2B5EF4-FFF2-40B4-BE49-F238E27FC236}">
                <a16:creationId xmlns:a16="http://schemas.microsoft.com/office/drawing/2014/main" id="{2C7FBCA1-D679-DD47-F6F9-109D0BA09B24}"/>
              </a:ext>
            </a:extLst>
          </p:cNvPr>
          <p:cNvGraphicFramePr/>
          <p:nvPr>
            <p:extLst>
              <p:ext uri="{D42A27DB-BD31-4B8C-83A1-F6EECF244321}">
                <p14:modId xmlns:p14="http://schemas.microsoft.com/office/powerpoint/2010/main" val="250699143"/>
              </p:ext>
            </p:extLst>
          </p:nvPr>
        </p:nvGraphicFramePr>
        <p:xfrm>
          <a:off x="4833780" y="2137136"/>
          <a:ext cx="6715540" cy="4401776"/>
        </p:xfrm>
        <a:graphic>
          <a:graphicData uri="http://schemas.openxmlformats.org/drawingml/2006/table">
            <a:tbl>
              <a:tblPr firstRow="1" bandRow="1">
                <a:tableStyleId>{5DA37D80-6434-44D0-A028-1B22A696006F}</a:tableStyleId>
              </a:tblPr>
              <a:tblGrid>
                <a:gridCol w="927653">
                  <a:extLst>
                    <a:ext uri="{9D8B030D-6E8A-4147-A177-3AD203B41FA5}">
                      <a16:colId xmlns:a16="http://schemas.microsoft.com/office/drawing/2014/main" val="20000"/>
                    </a:ext>
                  </a:extLst>
                </a:gridCol>
                <a:gridCol w="2285287">
                  <a:extLst>
                    <a:ext uri="{9D8B030D-6E8A-4147-A177-3AD203B41FA5}">
                      <a16:colId xmlns:a16="http://schemas.microsoft.com/office/drawing/2014/main" val="20001"/>
                    </a:ext>
                  </a:extLst>
                </a:gridCol>
                <a:gridCol w="3502600">
                  <a:extLst>
                    <a:ext uri="{9D8B030D-6E8A-4147-A177-3AD203B41FA5}">
                      <a16:colId xmlns:a16="http://schemas.microsoft.com/office/drawing/2014/main" val="20002"/>
                    </a:ext>
                  </a:extLst>
                </a:gridCol>
              </a:tblGrid>
              <a:tr h="353827">
                <a:tc>
                  <a:txBody>
                    <a:bodyPr/>
                    <a:lstStyle/>
                    <a:p>
                      <a:pPr>
                        <a:buNone/>
                      </a:pPr>
                      <a:r>
                        <a:rPr lang="en-US" dirty="0">
                          <a:solidFill>
                            <a:schemeClr val="bg1"/>
                          </a:solidFill>
                          <a:latin typeface="Open Sans" panose="020B0606030504020204"/>
                        </a:rPr>
                        <a:t>S No.</a:t>
                      </a:r>
                    </a:p>
                  </a:txBody>
                  <a:tcPr/>
                </a:tc>
                <a:tc>
                  <a:txBody>
                    <a:bodyPr/>
                    <a:lstStyle/>
                    <a:p>
                      <a:pPr>
                        <a:buNone/>
                      </a:pPr>
                      <a:r>
                        <a:rPr lang="hi-IN" dirty="0">
                          <a:solidFill>
                            <a:schemeClr val="bg1"/>
                          </a:solidFill>
                          <a:latin typeface="Open Sans" panose="020B0606030504020204"/>
                        </a:rPr>
                        <a:t>आपदा</a:t>
                      </a:r>
                      <a:endParaRPr lang="en-US" dirty="0">
                        <a:solidFill>
                          <a:schemeClr val="bg1"/>
                        </a:solidFill>
                        <a:latin typeface="Open Sans" panose="020B0606030504020204"/>
                      </a:endParaRPr>
                    </a:p>
                  </a:txBody>
                  <a:tcPr/>
                </a:tc>
                <a:tc>
                  <a:txBody>
                    <a:bodyPr/>
                    <a:lstStyle/>
                    <a:p>
                      <a:pPr>
                        <a:buNone/>
                      </a:pPr>
                      <a:r>
                        <a:rPr lang="hi-IN" dirty="0">
                          <a:solidFill>
                            <a:schemeClr val="bg1"/>
                          </a:solidFill>
                          <a:latin typeface="Open Sans" panose="020B0606030504020204"/>
                        </a:rPr>
                        <a:t>नोडल मंत्रालय/विभाग</a:t>
                      </a:r>
                      <a:endParaRPr lang="en-US" dirty="0">
                        <a:solidFill>
                          <a:schemeClr val="bg1"/>
                        </a:solidFill>
                        <a:latin typeface="Open Sans" panose="020B0606030504020204"/>
                      </a:endParaRPr>
                    </a:p>
                  </a:txBody>
                  <a:tcPr/>
                </a:tc>
                <a:extLst>
                  <a:ext uri="{0D108BD9-81ED-4DB2-BD59-A6C34878D82A}">
                    <a16:rowId xmlns:a16="http://schemas.microsoft.com/office/drawing/2014/main" val="10000"/>
                  </a:ext>
                </a:extLst>
              </a:tr>
              <a:tr h="615250">
                <a:tc>
                  <a:txBody>
                    <a:bodyPr/>
                    <a:lstStyle/>
                    <a:p>
                      <a:pPr>
                        <a:buNone/>
                      </a:pPr>
                      <a:r>
                        <a:rPr lang="en-US" dirty="0">
                          <a:solidFill>
                            <a:schemeClr val="bg1"/>
                          </a:solidFill>
                          <a:latin typeface="Open Sans" panose="020B0606030504020204"/>
                        </a:rPr>
                        <a:t>1.</a:t>
                      </a:r>
                    </a:p>
                  </a:txBody>
                  <a:tcPr/>
                </a:tc>
                <a:tc>
                  <a:txBody>
                    <a:bodyPr/>
                    <a:lstStyle/>
                    <a:p>
                      <a:pPr>
                        <a:buNone/>
                      </a:pPr>
                      <a:r>
                        <a:rPr lang="hi-IN" dirty="0">
                          <a:solidFill>
                            <a:schemeClr val="bg1"/>
                          </a:solidFill>
                          <a:latin typeface="Open Sans" panose="020B0606030504020204"/>
                        </a:rPr>
                        <a:t>दुर्घटना - वायु
(नागरिक उड्डयन</a:t>
                      </a:r>
                      <a:r>
                        <a:rPr lang="en-US" dirty="0">
                          <a:solidFill>
                            <a:schemeClr val="bg1"/>
                          </a:solidFill>
                          <a:latin typeface="Open Sans" panose="020B0606030504020204"/>
                        </a:rPr>
                        <a:t>)</a:t>
                      </a:r>
                    </a:p>
                  </a:txBody>
                  <a:tcPr/>
                </a:tc>
                <a:tc>
                  <a:txBody>
                    <a:bodyPr/>
                    <a:lstStyle/>
                    <a:p>
                      <a:pPr>
                        <a:buNone/>
                      </a:pPr>
                      <a:r>
                        <a:rPr lang="hi-IN" dirty="0">
                          <a:solidFill>
                            <a:schemeClr val="bg1"/>
                          </a:solidFill>
                          <a:latin typeface="Open Sans" panose="020B0606030504020204"/>
                        </a:rPr>
                        <a:t>नागरिक उड्डयन मंत्रालय (एमओसीए)</a:t>
                      </a:r>
                      <a:r>
                        <a:rPr lang="en-US" dirty="0">
                          <a:solidFill>
                            <a:schemeClr val="bg1"/>
                          </a:solidFill>
                          <a:latin typeface="Open Sans" panose="020B0606030504020204"/>
                        </a:rPr>
                        <a:t>)</a:t>
                      </a:r>
                    </a:p>
                  </a:txBody>
                  <a:tcPr/>
                </a:tc>
                <a:extLst>
                  <a:ext uri="{0D108BD9-81ED-4DB2-BD59-A6C34878D82A}">
                    <a16:rowId xmlns:a16="http://schemas.microsoft.com/office/drawing/2014/main" val="10001"/>
                  </a:ext>
                </a:extLst>
              </a:tr>
              <a:tr h="351571">
                <a:tc>
                  <a:txBody>
                    <a:bodyPr/>
                    <a:lstStyle/>
                    <a:p>
                      <a:pPr>
                        <a:buNone/>
                      </a:pPr>
                      <a:r>
                        <a:rPr lang="en-US">
                          <a:solidFill>
                            <a:schemeClr val="bg1"/>
                          </a:solidFill>
                          <a:latin typeface="Open Sans" panose="020B0606030504020204"/>
                        </a:rPr>
                        <a:t>2.</a:t>
                      </a:r>
                    </a:p>
                  </a:txBody>
                  <a:tcPr/>
                </a:tc>
                <a:tc>
                  <a:txBody>
                    <a:bodyPr/>
                    <a:lstStyle/>
                    <a:p>
                      <a:pPr>
                        <a:buNone/>
                      </a:pPr>
                      <a:r>
                        <a:rPr lang="hi-IN" dirty="0">
                          <a:solidFill>
                            <a:schemeClr val="bg1"/>
                          </a:solidFill>
                          <a:latin typeface="Open Sans" panose="020B0606030504020204"/>
                        </a:rPr>
                        <a:t>दुर्घटना - रेल</a:t>
                      </a:r>
                      <a:endParaRPr lang="en-US" dirty="0">
                        <a:solidFill>
                          <a:schemeClr val="bg1"/>
                        </a:solidFill>
                        <a:latin typeface="Open Sans" panose="020B0606030504020204"/>
                      </a:endParaRPr>
                    </a:p>
                  </a:txBody>
                  <a:tcPr/>
                </a:tc>
                <a:tc>
                  <a:txBody>
                    <a:bodyPr/>
                    <a:lstStyle/>
                    <a:p>
                      <a:pPr>
                        <a:buNone/>
                      </a:pPr>
                      <a:r>
                        <a:rPr lang="hi-IN" dirty="0">
                          <a:solidFill>
                            <a:schemeClr val="bg1"/>
                          </a:solidFill>
                          <a:latin typeface="Open Sans" panose="020B0606030504020204"/>
                        </a:rPr>
                        <a:t>रेल मंत्रालय (एमओआर)</a:t>
                      </a:r>
                      <a:endParaRPr lang="en-US" dirty="0">
                        <a:solidFill>
                          <a:schemeClr val="bg1"/>
                        </a:solidFill>
                        <a:latin typeface="Open Sans" panose="020B0606030504020204"/>
                      </a:endParaRPr>
                    </a:p>
                  </a:txBody>
                  <a:tcPr/>
                </a:tc>
                <a:extLst>
                  <a:ext uri="{0D108BD9-81ED-4DB2-BD59-A6C34878D82A}">
                    <a16:rowId xmlns:a16="http://schemas.microsoft.com/office/drawing/2014/main" val="10002"/>
                  </a:ext>
                </a:extLst>
              </a:tr>
              <a:tr h="615250">
                <a:tc>
                  <a:txBody>
                    <a:bodyPr/>
                    <a:lstStyle/>
                    <a:p>
                      <a:pPr>
                        <a:buNone/>
                      </a:pPr>
                      <a:r>
                        <a:rPr lang="en-US">
                          <a:solidFill>
                            <a:schemeClr val="bg1"/>
                          </a:solidFill>
                          <a:latin typeface="Open Sans" panose="020B0606030504020204"/>
                        </a:rPr>
                        <a:t>3.</a:t>
                      </a:r>
                    </a:p>
                  </a:txBody>
                  <a:tcPr/>
                </a:tc>
                <a:tc>
                  <a:txBody>
                    <a:bodyPr/>
                    <a:lstStyle/>
                    <a:p>
                      <a:pPr>
                        <a:buNone/>
                      </a:pPr>
                      <a:r>
                        <a:rPr lang="hi-IN" dirty="0">
                          <a:solidFill>
                            <a:schemeClr val="bg1"/>
                          </a:solidFill>
                          <a:latin typeface="Open Sans" panose="020B0606030504020204"/>
                        </a:rPr>
                        <a:t>दुर्घटना - सड़क</a:t>
                      </a:r>
                      <a:endParaRPr lang="en-US" dirty="0">
                        <a:solidFill>
                          <a:schemeClr val="bg1"/>
                        </a:solidFill>
                        <a:latin typeface="Open Sans" panose="020B0606030504020204"/>
                      </a:endParaRPr>
                    </a:p>
                  </a:txBody>
                  <a:tcPr/>
                </a:tc>
                <a:tc>
                  <a:txBody>
                    <a:bodyPr/>
                    <a:lstStyle/>
                    <a:p>
                      <a:pPr>
                        <a:buNone/>
                      </a:pPr>
                      <a:r>
                        <a:rPr lang="hi-IN" dirty="0">
                          <a:solidFill>
                            <a:schemeClr val="bg1"/>
                          </a:solidFill>
                          <a:latin typeface="Open Sans" panose="020B0606030504020204"/>
                        </a:rPr>
                        <a:t>परिवहन और राजमार्ग मंत्रालय (एमआरटीएच)</a:t>
                      </a:r>
                      <a:endParaRPr lang="en-US" dirty="0">
                        <a:solidFill>
                          <a:schemeClr val="bg1"/>
                        </a:solidFill>
                        <a:latin typeface="Open Sans" panose="020B0606030504020204"/>
                      </a:endParaRPr>
                    </a:p>
                  </a:txBody>
                  <a:tcPr/>
                </a:tc>
                <a:extLst>
                  <a:ext uri="{0D108BD9-81ED-4DB2-BD59-A6C34878D82A}">
                    <a16:rowId xmlns:a16="http://schemas.microsoft.com/office/drawing/2014/main" val="10003"/>
                  </a:ext>
                </a:extLst>
              </a:tr>
              <a:tr h="615250">
                <a:tc>
                  <a:txBody>
                    <a:bodyPr/>
                    <a:lstStyle/>
                    <a:p>
                      <a:pPr>
                        <a:buNone/>
                      </a:pPr>
                      <a:r>
                        <a:rPr lang="en-US">
                          <a:solidFill>
                            <a:schemeClr val="bg1"/>
                          </a:solidFill>
                          <a:latin typeface="Open Sans" panose="020B0606030504020204"/>
                        </a:rPr>
                        <a:t>4.</a:t>
                      </a:r>
                    </a:p>
                  </a:txBody>
                  <a:tcPr/>
                </a:tc>
                <a:tc>
                  <a:txBody>
                    <a:bodyPr/>
                    <a:lstStyle/>
                    <a:p>
                      <a:pPr>
                        <a:buNone/>
                      </a:pPr>
                      <a:r>
                        <a:rPr lang="hi-IN" dirty="0">
                          <a:solidFill>
                            <a:schemeClr val="bg1"/>
                          </a:solidFill>
                          <a:latin typeface="Open Sans" panose="020B0606030504020204"/>
                        </a:rPr>
                        <a:t>हिम-स्‍खलन</a:t>
                      </a:r>
                      <a:endParaRPr lang="en-US" dirty="0">
                        <a:solidFill>
                          <a:schemeClr val="bg1"/>
                        </a:solidFill>
                        <a:latin typeface="Open Sans" panose="020B0606030504020204"/>
                      </a:endParaRPr>
                    </a:p>
                  </a:txBody>
                  <a:tcPr/>
                </a:tc>
                <a:tc>
                  <a:txBody>
                    <a:bodyPr/>
                    <a:lstStyle/>
                    <a:p>
                      <a:pPr>
                        <a:buNone/>
                      </a:pPr>
                      <a:r>
                        <a:rPr lang="hi-IN" dirty="0">
                          <a:solidFill>
                            <a:schemeClr val="bg1"/>
                          </a:solidFill>
                          <a:latin typeface="Open Sans" panose="020B0606030504020204"/>
                        </a:rPr>
                        <a:t>रक्षा मंत्रालय (एमओडी) - सीमा सड़क संगठन (बीआरओ)</a:t>
                      </a:r>
                      <a:endParaRPr lang="en-US" dirty="0">
                        <a:solidFill>
                          <a:schemeClr val="bg1"/>
                        </a:solidFill>
                        <a:latin typeface="Open Sans" panose="020B0606030504020204"/>
                      </a:endParaRPr>
                    </a:p>
                  </a:txBody>
                  <a:tcPr/>
                </a:tc>
                <a:extLst>
                  <a:ext uri="{0D108BD9-81ED-4DB2-BD59-A6C34878D82A}">
                    <a16:rowId xmlns:a16="http://schemas.microsoft.com/office/drawing/2014/main" val="10004"/>
                  </a:ext>
                </a:extLst>
              </a:tr>
              <a:tr h="615250">
                <a:tc>
                  <a:txBody>
                    <a:bodyPr/>
                    <a:lstStyle/>
                    <a:p>
                      <a:pPr>
                        <a:buNone/>
                      </a:pPr>
                      <a:r>
                        <a:rPr lang="en-US">
                          <a:solidFill>
                            <a:schemeClr val="bg1"/>
                          </a:solidFill>
                          <a:latin typeface="Open Sans" panose="020B0606030504020204"/>
                        </a:rPr>
                        <a:t>5.</a:t>
                      </a:r>
                    </a:p>
                  </a:txBody>
                  <a:tcPr/>
                </a:tc>
                <a:tc>
                  <a:txBody>
                    <a:bodyPr/>
                    <a:lstStyle/>
                    <a:p>
                      <a:pPr>
                        <a:buNone/>
                      </a:pPr>
                      <a:r>
                        <a:rPr lang="en-US" dirty="0">
                          <a:solidFill>
                            <a:schemeClr val="bg1"/>
                          </a:solidFill>
                          <a:latin typeface="Open Sans" panose="020B0606030504020204"/>
                        </a:rPr>
                        <a:t>Oil Spills</a:t>
                      </a:r>
                    </a:p>
                  </a:txBody>
                  <a:tcPr/>
                </a:tc>
                <a:tc>
                  <a:txBody>
                    <a:bodyPr/>
                    <a:lstStyle/>
                    <a:p>
                      <a:pPr>
                        <a:buNone/>
                      </a:pPr>
                      <a:r>
                        <a:rPr lang="en-US" dirty="0">
                          <a:solidFill>
                            <a:schemeClr val="bg1"/>
                          </a:solidFill>
                          <a:latin typeface="Open Sans" panose="020B0606030504020204"/>
                        </a:rPr>
                        <a:t>Min. of </a:t>
                      </a:r>
                      <a:r>
                        <a:rPr lang="en-US" dirty="0" err="1">
                          <a:solidFill>
                            <a:schemeClr val="bg1"/>
                          </a:solidFill>
                          <a:latin typeface="Open Sans" panose="020B0606030504020204"/>
                        </a:rPr>
                        <a:t>Defence</a:t>
                      </a:r>
                      <a:r>
                        <a:rPr lang="en-US" dirty="0">
                          <a:solidFill>
                            <a:schemeClr val="bg1"/>
                          </a:solidFill>
                          <a:latin typeface="Open Sans" panose="020B0606030504020204"/>
                        </a:rPr>
                        <a:t> (MOD) – Indian Coast Guard (ICG)</a:t>
                      </a:r>
                    </a:p>
                  </a:txBody>
                  <a:tcPr/>
                </a:tc>
                <a:extLst>
                  <a:ext uri="{0D108BD9-81ED-4DB2-BD59-A6C34878D82A}">
                    <a16:rowId xmlns:a16="http://schemas.microsoft.com/office/drawing/2014/main" val="10005"/>
                  </a:ext>
                </a:extLst>
              </a:tr>
              <a:tr h="351571">
                <a:tc>
                  <a:txBody>
                    <a:bodyPr/>
                    <a:lstStyle/>
                    <a:p>
                      <a:pPr>
                        <a:buNone/>
                      </a:pPr>
                      <a:r>
                        <a:rPr lang="en-US">
                          <a:solidFill>
                            <a:schemeClr val="bg1"/>
                          </a:solidFill>
                          <a:latin typeface="Open Sans" panose="020B0606030504020204"/>
                        </a:rPr>
                        <a:t>6.</a:t>
                      </a:r>
                    </a:p>
                  </a:txBody>
                  <a:tcPr/>
                </a:tc>
                <a:tc>
                  <a:txBody>
                    <a:bodyPr/>
                    <a:lstStyle/>
                    <a:p>
                      <a:pPr>
                        <a:buNone/>
                      </a:pPr>
                      <a:r>
                        <a:rPr lang="hi-IN" dirty="0">
                          <a:solidFill>
                            <a:schemeClr val="bg1"/>
                          </a:solidFill>
                          <a:latin typeface="Open Sans" panose="020B0606030504020204"/>
                        </a:rPr>
                        <a:t>सुनामी</a:t>
                      </a:r>
                      <a:endParaRPr lang="en-US" dirty="0">
                        <a:solidFill>
                          <a:schemeClr val="bg1"/>
                        </a:solidFill>
                        <a:latin typeface="Open Sans" panose="020B0606030504020204"/>
                      </a:endParaRPr>
                    </a:p>
                  </a:txBody>
                  <a:tcPr/>
                </a:tc>
                <a:tc rowSpan="3">
                  <a:txBody>
                    <a:bodyPr/>
                    <a:lstStyle/>
                    <a:p>
                      <a:pPr>
                        <a:lnSpc>
                          <a:spcPct val="90000"/>
                        </a:lnSpc>
                        <a:buNone/>
                      </a:pPr>
                      <a:r>
                        <a:rPr lang="hi-IN" dirty="0">
                          <a:solidFill>
                            <a:schemeClr val="bg1"/>
                          </a:solidFill>
                          <a:latin typeface="Open Sans" panose="020B0606030504020204"/>
                        </a:rPr>
                        <a:t>पृथ्वी विज्ञान मंत्रालय (एमओईएस)</a:t>
                      </a:r>
                      <a:endParaRPr lang="en-US" dirty="0">
                        <a:solidFill>
                          <a:schemeClr val="bg1"/>
                        </a:solidFill>
                        <a:latin typeface="Open Sans" panose="020B0606030504020204"/>
                      </a:endParaRPr>
                    </a:p>
                  </a:txBody>
                  <a:tcPr anchor="ctr"/>
                </a:tc>
                <a:extLst>
                  <a:ext uri="{0D108BD9-81ED-4DB2-BD59-A6C34878D82A}">
                    <a16:rowId xmlns:a16="http://schemas.microsoft.com/office/drawing/2014/main" val="10006"/>
                  </a:ext>
                </a:extLst>
              </a:tr>
              <a:tr h="372088">
                <a:tc>
                  <a:txBody>
                    <a:bodyPr/>
                    <a:lstStyle/>
                    <a:p>
                      <a:pPr>
                        <a:buNone/>
                      </a:pPr>
                      <a:r>
                        <a:rPr lang="en-US">
                          <a:solidFill>
                            <a:schemeClr val="bg1"/>
                          </a:solidFill>
                          <a:latin typeface="Open Sans" panose="020B0606030504020204"/>
                        </a:rPr>
                        <a:t>7.</a:t>
                      </a:r>
                    </a:p>
                  </a:txBody>
                  <a:tcPr/>
                </a:tc>
                <a:tc>
                  <a:txBody>
                    <a:bodyPr/>
                    <a:lstStyle/>
                    <a:p>
                      <a:pPr>
                        <a:buNone/>
                      </a:pPr>
                      <a:r>
                        <a:rPr lang="en-US" sz="1800" dirty="0">
                          <a:solidFill>
                            <a:schemeClr val="bg1"/>
                          </a:solidFill>
                          <a:latin typeface="Open Sans" panose="020B0606030504020204"/>
                        </a:rPr>
                        <a:t> </a:t>
                      </a:r>
                      <a:r>
                        <a:rPr lang="hi-IN" sz="1800" dirty="0">
                          <a:solidFill>
                            <a:schemeClr val="bg1"/>
                          </a:solidFill>
                          <a:latin typeface="Open Sans" panose="020B0606030504020204"/>
                        </a:rPr>
                        <a:t>चक्रवात/बवंडर</a:t>
                      </a:r>
                      <a:endParaRPr lang="en-US" sz="1800" dirty="0">
                        <a:solidFill>
                          <a:schemeClr val="bg1"/>
                        </a:solidFill>
                        <a:latin typeface="Open Sans" panose="020B0606030504020204"/>
                      </a:endParaRPr>
                    </a:p>
                  </a:txBody>
                  <a:tcPr/>
                </a:tc>
                <a:tc vMerge="1">
                  <a:txBody>
                    <a:bodyPr/>
                    <a:lstStyle/>
                    <a:p>
                      <a:endParaRPr lang="en-US"/>
                    </a:p>
                  </a:txBody>
                  <a:tcPr/>
                </a:tc>
                <a:extLst>
                  <a:ext uri="{0D108BD9-81ED-4DB2-BD59-A6C34878D82A}">
                    <a16:rowId xmlns:a16="http://schemas.microsoft.com/office/drawing/2014/main" val="10007"/>
                  </a:ext>
                </a:extLst>
              </a:tr>
              <a:tr h="372088">
                <a:tc>
                  <a:txBody>
                    <a:bodyPr/>
                    <a:lstStyle/>
                    <a:p>
                      <a:pPr>
                        <a:buNone/>
                      </a:pPr>
                      <a:r>
                        <a:rPr lang="en-US">
                          <a:solidFill>
                            <a:schemeClr val="bg1"/>
                          </a:solidFill>
                          <a:latin typeface="Open Sans" panose="020B0606030504020204"/>
                        </a:rPr>
                        <a:t>8.</a:t>
                      </a:r>
                    </a:p>
                  </a:txBody>
                  <a:tcPr/>
                </a:tc>
                <a:tc>
                  <a:txBody>
                    <a:bodyPr/>
                    <a:lstStyle/>
                    <a:p>
                      <a:pPr>
                        <a:buNone/>
                      </a:pPr>
                      <a:r>
                        <a:rPr lang="hi-IN" dirty="0">
                          <a:solidFill>
                            <a:schemeClr val="bg1"/>
                          </a:solidFill>
                          <a:latin typeface="Open Sans" panose="020B0606030504020204"/>
                        </a:rPr>
                        <a:t>भूचाल</a:t>
                      </a:r>
                      <a:endParaRPr lang="en-US" dirty="0">
                        <a:solidFill>
                          <a:schemeClr val="bg1"/>
                        </a:solidFill>
                        <a:latin typeface="Open Sans" panose="020B0606030504020204"/>
                      </a:endParaRPr>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2574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31A3-CF80-10E2-DC80-4626B3404C68}"/>
              </a:ext>
            </a:extLst>
          </p:cNvPr>
          <p:cNvSpPr>
            <a:spLocks noGrp="1"/>
          </p:cNvSpPr>
          <p:nvPr>
            <p:ph type="title"/>
          </p:nvPr>
        </p:nvSpPr>
        <p:spPr>
          <a:xfrm>
            <a:off x="-227375" y="2103437"/>
            <a:ext cx="3645826" cy="1325563"/>
          </a:xfrm>
        </p:spPr>
        <p:txBody>
          <a:bodyPr>
            <a:normAutofit/>
          </a:bodyPr>
          <a:lstStyle/>
          <a:p>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नोडल मंत्रालय</a:t>
            </a:r>
            <a:b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3600">
                <a:solidFill>
                  <a:srgbClr val="C00000"/>
                </a:solidFill>
                <a:latin typeface="Open Sans" panose="020B0606030504020204" pitchFamily="34" charset="0"/>
                <a:ea typeface="Open Sans" panose="020B0606030504020204" pitchFamily="34" charset="0"/>
                <a:cs typeface="Open Sans" panose="020B0606030504020204" pitchFamily="34" charset="0"/>
              </a:rPr>
              <a:t> और विभाग</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2A4C0BB-5533-C8EB-4F44-61DD6E785422}"/>
              </a:ext>
            </a:extLst>
          </p:cNvPr>
          <p:cNvSpPr>
            <a:spLocks noGrp="1"/>
          </p:cNvSpPr>
          <p:nvPr>
            <p:ph type="sldNum" sz="quarter" idx="12"/>
          </p:nvPr>
        </p:nvSpPr>
        <p:spPr/>
        <p:txBody>
          <a:bodyPr/>
          <a:lstStyle/>
          <a:p>
            <a:fld id="{90C7EC7B-5188-47E7-93DF-331EE49E69D8}" type="slidenum">
              <a:rPr lang="en-IN" smtClean="0"/>
              <a:pPr/>
              <a:t>8</a:t>
            </a:fld>
            <a:endParaRPr lang="en-IN"/>
          </a:p>
        </p:txBody>
      </p:sp>
      <p:graphicFrame>
        <p:nvGraphicFramePr>
          <p:cNvPr id="8" name="Table 7">
            <a:extLst>
              <a:ext uri="{FF2B5EF4-FFF2-40B4-BE49-F238E27FC236}">
                <a16:creationId xmlns:a16="http://schemas.microsoft.com/office/drawing/2014/main" id="{DAEAE5D1-F126-C149-F002-A6610F17BA0A}"/>
              </a:ext>
            </a:extLst>
          </p:cNvPr>
          <p:cNvGraphicFramePr/>
          <p:nvPr>
            <p:extLst>
              <p:ext uri="{D42A27DB-BD31-4B8C-83A1-F6EECF244321}">
                <p14:modId xmlns:p14="http://schemas.microsoft.com/office/powerpoint/2010/main" val="735620001"/>
              </p:ext>
            </p:extLst>
          </p:nvPr>
        </p:nvGraphicFramePr>
        <p:xfrm>
          <a:off x="3418451" y="1254473"/>
          <a:ext cx="8773549" cy="5648537"/>
        </p:xfrm>
        <a:graphic>
          <a:graphicData uri="http://schemas.openxmlformats.org/drawingml/2006/table">
            <a:tbl>
              <a:tblPr firstRow="1" bandRow="1">
                <a:tableStyleId>{5DA37D80-6434-44D0-A028-1B22A696006F}</a:tableStyleId>
              </a:tblPr>
              <a:tblGrid>
                <a:gridCol w="738701">
                  <a:extLst>
                    <a:ext uri="{9D8B030D-6E8A-4147-A177-3AD203B41FA5}">
                      <a16:colId xmlns:a16="http://schemas.microsoft.com/office/drawing/2014/main" val="20000"/>
                    </a:ext>
                  </a:extLst>
                </a:gridCol>
                <a:gridCol w="3214319">
                  <a:extLst>
                    <a:ext uri="{9D8B030D-6E8A-4147-A177-3AD203B41FA5}">
                      <a16:colId xmlns:a16="http://schemas.microsoft.com/office/drawing/2014/main" val="20001"/>
                    </a:ext>
                  </a:extLst>
                </a:gridCol>
                <a:gridCol w="4820529">
                  <a:extLst>
                    <a:ext uri="{9D8B030D-6E8A-4147-A177-3AD203B41FA5}">
                      <a16:colId xmlns:a16="http://schemas.microsoft.com/office/drawing/2014/main" val="20002"/>
                    </a:ext>
                  </a:extLst>
                </a:gridCol>
              </a:tblGrid>
              <a:tr h="364535">
                <a:tc>
                  <a:txBody>
                    <a:bodyPr/>
                    <a:lstStyle/>
                    <a:p>
                      <a:pPr>
                        <a:buNone/>
                      </a:pPr>
                      <a:r>
                        <a:rPr lang="en-US" b="0" dirty="0">
                          <a:solidFill>
                            <a:schemeClr val="bg1"/>
                          </a:solidFill>
                          <a:latin typeface="Open Sans" panose="020B0606030504020204"/>
                        </a:rPr>
                        <a:t>S No.</a:t>
                      </a:r>
                    </a:p>
                  </a:txBody>
                  <a:tcPr/>
                </a:tc>
                <a:tc>
                  <a:txBody>
                    <a:bodyPr/>
                    <a:lstStyle/>
                    <a:p>
                      <a:pPr>
                        <a:buNone/>
                      </a:pPr>
                      <a:r>
                        <a:rPr lang="hi-IN" b="0" dirty="0">
                          <a:solidFill>
                            <a:schemeClr val="bg1"/>
                          </a:solidFill>
                          <a:latin typeface="Open Sans" panose="020B0606030504020204"/>
                        </a:rPr>
                        <a:t>आपदा</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नोडल मंत्रालय/विभाग</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0"/>
                  </a:ext>
                </a:extLst>
              </a:tr>
              <a:tr h="352900">
                <a:tc>
                  <a:txBody>
                    <a:bodyPr/>
                    <a:lstStyle/>
                    <a:p>
                      <a:pPr>
                        <a:buNone/>
                      </a:pPr>
                      <a:r>
                        <a:rPr lang="en-US" b="0">
                          <a:solidFill>
                            <a:schemeClr val="bg1"/>
                          </a:solidFill>
                          <a:latin typeface="Open Sans" panose="020B0606030504020204"/>
                        </a:rPr>
                        <a:t>9.</a:t>
                      </a:r>
                    </a:p>
                  </a:txBody>
                  <a:tcPr/>
                </a:tc>
                <a:tc>
                  <a:txBody>
                    <a:bodyPr/>
                    <a:lstStyle/>
                    <a:p>
                      <a:pPr>
                        <a:buNone/>
                      </a:pPr>
                      <a:r>
                        <a:rPr lang="hi-IN" b="0" dirty="0">
                          <a:solidFill>
                            <a:schemeClr val="bg1"/>
                          </a:solidFill>
                          <a:latin typeface="Open Sans" panose="020B0606030504020204"/>
                        </a:rPr>
                        <a:t>भूस्खलन</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खान न्यूनतम (एमओएम)</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1"/>
                  </a:ext>
                </a:extLst>
              </a:tr>
              <a:tr h="352900">
                <a:tc>
                  <a:txBody>
                    <a:bodyPr/>
                    <a:lstStyle/>
                    <a:p>
                      <a:pPr>
                        <a:buNone/>
                      </a:pPr>
                      <a:r>
                        <a:rPr lang="en-US" b="0">
                          <a:solidFill>
                            <a:schemeClr val="bg1"/>
                          </a:solidFill>
                          <a:latin typeface="Open Sans" panose="020B0606030504020204"/>
                        </a:rPr>
                        <a:t>10.</a:t>
                      </a:r>
                    </a:p>
                  </a:txBody>
                  <a:tcPr/>
                </a:tc>
                <a:tc>
                  <a:txBody>
                    <a:bodyPr/>
                    <a:lstStyle/>
                    <a:p>
                      <a:pPr>
                        <a:buNone/>
                      </a:pPr>
                      <a:r>
                        <a:rPr lang="hi-IN" b="0" dirty="0">
                          <a:solidFill>
                            <a:schemeClr val="bg1"/>
                          </a:solidFill>
                          <a:latin typeface="Open Sans" panose="020B0606030504020204"/>
                        </a:rPr>
                        <a:t>बाढ</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जल शक्ति मंत्रालय (एमओजेएस)</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2"/>
                  </a:ext>
                </a:extLst>
              </a:tr>
              <a:tr h="617575">
                <a:tc>
                  <a:txBody>
                    <a:bodyPr/>
                    <a:lstStyle/>
                    <a:p>
                      <a:pPr>
                        <a:buNone/>
                      </a:pPr>
                      <a:r>
                        <a:rPr lang="en-US" b="0" dirty="0">
                          <a:solidFill>
                            <a:schemeClr val="bg1"/>
                          </a:solidFill>
                          <a:latin typeface="Open Sans" panose="020B0606030504020204"/>
                        </a:rPr>
                        <a:t>11.</a:t>
                      </a:r>
                    </a:p>
                  </a:txBody>
                  <a:tcPr/>
                </a:tc>
                <a:tc>
                  <a:txBody>
                    <a:bodyPr/>
                    <a:lstStyle/>
                    <a:p>
                      <a:pPr>
                        <a:buNone/>
                      </a:pPr>
                      <a:r>
                        <a:rPr lang="hi-IN" b="0" dirty="0">
                          <a:solidFill>
                            <a:schemeClr val="bg1"/>
                          </a:solidFill>
                          <a:latin typeface="Open Sans" panose="020B0606030504020204"/>
                        </a:rPr>
                        <a:t>बाढ़ – शहरी</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आवास और शहरी मामलों के मंत्रालय (एमएचयूए)</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3"/>
                  </a:ext>
                </a:extLst>
              </a:tr>
              <a:tr h="352900">
                <a:tc>
                  <a:txBody>
                    <a:bodyPr/>
                    <a:lstStyle/>
                    <a:p>
                      <a:pPr>
                        <a:buNone/>
                      </a:pPr>
                      <a:r>
                        <a:rPr lang="en-US" b="0">
                          <a:solidFill>
                            <a:schemeClr val="bg1"/>
                          </a:solidFill>
                          <a:latin typeface="Open Sans" panose="020B0606030504020204"/>
                        </a:rPr>
                        <a:t>12.</a:t>
                      </a:r>
                    </a:p>
                  </a:txBody>
                  <a:tcPr/>
                </a:tc>
                <a:tc>
                  <a:txBody>
                    <a:bodyPr/>
                    <a:lstStyle/>
                    <a:p>
                      <a:pPr>
                        <a:buNone/>
                      </a:pPr>
                      <a:r>
                        <a:rPr lang="hi-IN" b="0" dirty="0">
                          <a:solidFill>
                            <a:schemeClr val="bg1"/>
                          </a:solidFill>
                          <a:latin typeface="Open Sans" panose="020B0606030504020204"/>
                        </a:rPr>
                        <a:t>जंगल की आग</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आग</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4"/>
                  </a:ext>
                </a:extLst>
              </a:tr>
              <a:tr h="617575">
                <a:tc>
                  <a:txBody>
                    <a:bodyPr/>
                    <a:lstStyle/>
                    <a:p>
                      <a:pPr>
                        <a:buNone/>
                      </a:pPr>
                      <a:r>
                        <a:rPr lang="en-US" b="0">
                          <a:solidFill>
                            <a:schemeClr val="bg1"/>
                          </a:solidFill>
                          <a:latin typeface="Open Sans" panose="020B0606030504020204"/>
                        </a:rPr>
                        <a:t>13.</a:t>
                      </a:r>
                    </a:p>
                  </a:txBody>
                  <a:tcPr/>
                </a:tc>
                <a:tc>
                  <a:txBody>
                    <a:bodyPr/>
                    <a:lstStyle/>
                    <a:p>
                      <a:pPr>
                        <a:buNone/>
                      </a:pPr>
                      <a:r>
                        <a:rPr lang="hi-IN" b="0" dirty="0">
                          <a:solidFill>
                            <a:schemeClr val="bg1"/>
                          </a:solidFill>
                          <a:latin typeface="Open Sans" panose="020B0606030504020204"/>
                        </a:rPr>
                        <a:t>औद्योगिक और रासायनिक</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पर्यावरण, वन और जलवायु परिवर्तन मंत्रालय (एमईएफसीसी)</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5"/>
                  </a:ext>
                </a:extLst>
              </a:tr>
              <a:tr h="436457">
                <a:tc>
                  <a:txBody>
                    <a:bodyPr/>
                    <a:lstStyle/>
                    <a:p>
                      <a:pPr>
                        <a:buNone/>
                      </a:pPr>
                      <a:r>
                        <a:rPr lang="en-US" b="0">
                          <a:solidFill>
                            <a:schemeClr val="bg1"/>
                          </a:solidFill>
                          <a:latin typeface="Open Sans" panose="020B0606030504020204"/>
                        </a:rPr>
                        <a:t>14.</a:t>
                      </a:r>
                    </a:p>
                  </a:txBody>
                  <a:tcPr/>
                </a:tc>
                <a:tc>
                  <a:txBody>
                    <a:bodyPr/>
                    <a:lstStyle/>
                    <a:p>
                      <a:pPr>
                        <a:buNone/>
                      </a:pPr>
                      <a:r>
                        <a:rPr lang="hi-IN" b="0" dirty="0">
                          <a:solidFill>
                            <a:schemeClr val="bg1"/>
                          </a:solidFill>
                          <a:latin typeface="Open Sans" panose="020B0606030504020204"/>
                        </a:rPr>
                        <a:t>परमाणु और रेडियोलॉजिकल</a:t>
                      </a:r>
                      <a:endParaRPr lang="en-US" b="0" dirty="0">
                        <a:solidFill>
                          <a:schemeClr val="bg1"/>
                        </a:solidFill>
                        <a:latin typeface="Open Sans" panose="020B0606030504020204"/>
                      </a:endParaRPr>
                    </a:p>
                  </a:txBody>
                  <a:tcPr/>
                </a:tc>
                <a:tc>
                  <a:txBody>
                    <a:bodyPr/>
                    <a:lstStyle/>
                    <a:p>
                      <a:pPr>
                        <a:buNone/>
                      </a:pPr>
                      <a:r>
                        <a:rPr lang="hi-IN" b="0" dirty="0">
                          <a:solidFill>
                            <a:schemeClr val="bg1"/>
                          </a:solidFill>
                          <a:latin typeface="Open Sans" panose="020B0606030504020204"/>
                        </a:rPr>
                        <a:t>परमाणु ऊर्जा विभाग (डीएई)</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6"/>
                  </a:ext>
                </a:extLst>
              </a:tr>
              <a:tr h="617575">
                <a:tc>
                  <a:txBody>
                    <a:bodyPr/>
                    <a:lstStyle/>
                    <a:p>
                      <a:pPr>
                        <a:buNone/>
                      </a:pPr>
                      <a:r>
                        <a:rPr lang="en-US" b="0" dirty="0">
                          <a:solidFill>
                            <a:schemeClr val="bg1"/>
                          </a:solidFill>
                          <a:latin typeface="Open Sans" panose="020B0606030504020204"/>
                        </a:rPr>
                        <a:t>15.</a:t>
                      </a:r>
                    </a:p>
                  </a:txBody>
                  <a:tcPr/>
                </a:tc>
                <a:tc>
                  <a:txBody>
                    <a:bodyPr/>
                    <a:lstStyle/>
                    <a:p>
                      <a:pPr>
                        <a:buNone/>
                      </a:pPr>
                      <a:r>
                        <a:rPr lang="en-US" b="0" dirty="0">
                          <a:solidFill>
                            <a:schemeClr val="bg1"/>
                          </a:solidFill>
                          <a:latin typeface="Open Sans" panose="020B0606030504020204"/>
                        </a:rPr>
                        <a:t>Biological Emergencies</a:t>
                      </a:r>
                    </a:p>
                  </a:txBody>
                  <a:tcPr/>
                </a:tc>
                <a:tc>
                  <a:txBody>
                    <a:bodyPr/>
                    <a:lstStyle/>
                    <a:p>
                      <a:pPr>
                        <a:buNone/>
                      </a:pPr>
                      <a:r>
                        <a:rPr lang="hi-IN" b="0" dirty="0">
                          <a:solidFill>
                            <a:schemeClr val="bg1"/>
                          </a:solidFill>
                          <a:latin typeface="Open Sans" panose="020B0606030504020204"/>
                        </a:rPr>
                        <a:t>स्वास्थ्य और परिवार कल्याण मंत्रालय (एमएचएफडब्ल्यू)</a:t>
                      </a:r>
                      <a:endParaRPr lang="en-US" b="0" dirty="0">
                        <a:solidFill>
                          <a:schemeClr val="bg1"/>
                        </a:solidFill>
                        <a:latin typeface="Open Sans" panose="020B0606030504020204"/>
                      </a:endParaRPr>
                    </a:p>
                  </a:txBody>
                  <a:tcPr/>
                </a:tc>
                <a:extLst>
                  <a:ext uri="{0D108BD9-81ED-4DB2-BD59-A6C34878D82A}">
                    <a16:rowId xmlns:a16="http://schemas.microsoft.com/office/drawing/2014/main" val="10007"/>
                  </a:ext>
                </a:extLst>
              </a:tr>
              <a:tr h="352900">
                <a:tc>
                  <a:txBody>
                    <a:bodyPr/>
                    <a:lstStyle/>
                    <a:p>
                      <a:pPr>
                        <a:buNone/>
                      </a:pPr>
                      <a:r>
                        <a:rPr lang="en-US" b="0">
                          <a:solidFill>
                            <a:schemeClr val="bg1"/>
                          </a:solidFill>
                          <a:latin typeface="Open Sans" panose="020B0606030504020204"/>
                        </a:rPr>
                        <a:t>16.</a:t>
                      </a:r>
                    </a:p>
                  </a:txBody>
                  <a:tcPr/>
                </a:tc>
                <a:tc>
                  <a:txBody>
                    <a:bodyPr/>
                    <a:lstStyle/>
                    <a:p>
                      <a:pPr>
                        <a:buNone/>
                      </a:pPr>
                      <a:r>
                        <a:rPr lang="en-US" b="0">
                          <a:solidFill>
                            <a:schemeClr val="bg1"/>
                          </a:solidFill>
                          <a:latin typeface="Open Sans" panose="020B0606030504020204"/>
                        </a:rPr>
                        <a:t>Pest Attack</a:t>
                      </a:r>
                    </a:p>
                  </a:txBody>
                  <a:tcPr/>
                </a:tc>
                <a:tc rowSpan="5">
                  <a:txBody>
                    <a:bodyPr/>
                    <a:lstStyle/>
                    <a:p>
                      <a:pPr>
                        <a:buNone/>
                      </a:pPr>
                      <a:r>
                        <a:rPr lang="hi-IN" b="0" dirty="0">
                          <a:solidFill>
                            <a:schemeClr val="bg1"/>
                          </a:solidFill>
                          <a:latin typeface="Open Sans" panose="020B0606030504020204"/>
                        </a:rPr>
                        <a:t>कृषि और किसान कल्याण मंत्रालय (एमएएफडब्ल्यू)</a:t>
                      </a:r>
                      <a:endParaRPr lang="en-US" b="0" dirty="0">
                        <a:solidFill>
                          <a:schemeClr val="bg1"/>
                        </a:solidFill>
                        <a:latin typeface="Open Sans" panose="020B0606030504020204"/>
                      </a:endParaRPr>
                    </a:p>
                  </a:txBody>
                  <a:tcPr anchor="ctr"/>
                </a:tc>
                <a:extLst>
                  <a:ext uri="{0D108BD9-81ED-4DB2-BD59-A6C34878D82A}">
                    <a16:rowId xmlns:a16="http://schemas.microsoft.com/office/drawing/2014/main" val="10008"/>
                  </a:ext>
                </a:extLst>
              </a:tr>
              <a:tr h="352900">
                <a:tc>
                  <a:txBody>
                    <a:bodyPr/>
                    <a:lstStyle/>
                    <a:p>
                      <a:pPr>
                        <a:buNone/>
                      </a:pPr>
                      <a:r>
                        <a:rPr lang="en-US" b="0">
                          <a:solidFill>
                            <a:schemeClr val="bg1"/>
                          </a:solidFill>
                          <a:latin typeface="Open Sans" panose="020B0606030504020204"/>
                        </a:rPr>
                        <a:t>17.</a:t>
                      </a:r>
                    </a:p>
                  </a:txBody>
                  <a:tcPr/>
                </a:tc>
                <a:tc>
                  <a:txBody>
                    <a:bodyPr/>
                    <a:lstStyle/>
                    <a:p>
                      <a:pPr>
                        <a:buNone/>
                      </a:pPr>
                      <a:r>
                        <a:rPr lang="en-US" b="0" dirty="0">
                          <a:solidFill>
                            <a:schemeClr val="bg1"/>
                          </a:solidFill>
                          <a:latin typeface="Open Sans" panose="020B0606030504020204"/>
                        </a:rPr>
                        <a:t>Drought</a:t>
                      </a:r>
                    </a:p>
                  </a:txBody>
                  <a:tcPr/>
                </a:tc>
                <a:tc vMerge="1">
                  <a:txBody>
                    <a:bodyPr/>
                    <a:lstStyle/>
                    <a:p>
                      <a:endParaRPr lang="en-US"/>
                    </a:p>
                  </a:txBody>
                  <a:tcPr/>
                </a:tc>
                <a:extLst>
                  <a:ext uri="{0D108BD9-81ED-4DB2-BD59-A6C34878D82A}">
                    <a16:rowId xmlns:a16="http://schemas.microsoft.com/office/drawing/2014/main" val="10009"/>
                  </a:ext>
                </a:extLst>
              </a:tr>
              <a:tr h="352900">
                <a:tc>
                  <a:txBody>
                    <a:bodyPr/>
                    <a:lstStyle/>
                    <a:p>
                      <a:pPr>
                        <a:buNone/>
                      </a:pPr>
                      <a:r>
                        <a:rPr lang="en-US" b="0">
                          <a:solidFill>
                            <a:schemeClr val="bg1"/>
                          </a:solidFill>
                          <a:latin typeface="Open Sans" panose="020B0606030504020204"/>
                        </a:rPr>
                        <a:t>18.</a:t>
                      </a:r>
                    </a:p>
                  </a:txBody>
                  <a:tcPr/>
                </a:tc>
                <a:tc>
                  <a:txBody>
                    <a:bodyPr/>
                    <a:lstStyle/>
                    <a:p>
                      <a:pPr>
                        <a:buNone/>
                      </a:pPr>
                      <a:r>
                        <a:rPr lang="en-US" b="0" dirty="0">
                          <a:solidFill>
                            <a:schemeClr val="bg1"/>
                          </a:solidFill>
                          <a:latin typeface="Open Sans" panose="020B0606030504020204"/>
                        </a:rPr>
                        <a:t>Cold-Wave</a:t>
                      </a:r>
                    </a:p>
                  </a:txBody>
                  <a:tcPr/>
                </a:tc>
                <a:tc vMerge="1">
                  <a:txBody>
                    <a:bodyPr/>
                    <a:lstStyle/>
                    <a:p>
                      <a:endParaRPr lang="en-US"/>
                    </a:p>
                  </a:txBody>
                  <a:tcPr/>
                </a:tc>
                <a:extLst>
                  <a:ext uri="{0D108BD9-81ED-4DB2-BD59-A6C34878D82A}">
                    <a16:rowId xmlns:a16="http://schemas.microsoft.com/office/drawing/2014/main" val="10010"/>
                  </a:ext>
                </a:extLst>
              </a:tr>
              <a:tr h="352900">
                <a:tc>
                  <a:txBody>
                    <a:bodyPr/>
                    <a:lstStyle/>
                    <a:p>
                      <a:pPr>
                        <a:buNone/>
                      </a:pPr>
                      <a:r>
                        <a:rPr lang="en-US" b="0">
                          <a:solidFill>
                            <a:schemeClr val="bg1"/>
                          </a:solidFill>
                          <a:latin typeface="Open Sans" panose="020B0606030504020204"/>
                        </a:rPr>
                        <a:t>19.</a:t>
                      </a:r>
                    </a:p>
                  </a:txBody>
                  <a:tcPr/>
                </a:tc>
                <a:tc>
                  <a:txBody>
                    <a:bodyPr/>
                    <a:lstStyle/>
                    <a:p>
                      <a:pPr>
                        <a:buNone/>
                      </a:pPr>
                      <a:r>
                        <a:rPr lang="en-US" b="0" dirty="0">
                          <a:solidFill>
                            <a:schemeClr val="bg1"/>
                          </a:solidFill>
                          <a:latin typeface="Open Sans" panose="020B0606030504020204"/>
                        </a:rPr>
                        <a:t>Frost</a:t>
                      </a:r>
                    </a:p>
                  </a:txBody>
                  <a:tcPr/>
                </a:tc>
                <a:tc vMerge="1">
                  <a:txBody>
                    <a:bodyPr/>
                    <a:lstStyle/>
                    <a:p>
                      <a:endParaRPr lang="en-US"/>
                    </a:p>
                  </a:txBody>
                  <a:tcPr/>
                </a:tc>
                <a:extLst>
                  <a:ext uri="{0D108BD9-81ED-4DB2-BD59-A6C34878D82A}">
                    <a16:rowId xmlns:a16="http://schemas.microsoft.com/office/drawing/2014/main" val="10011"/>
                  </a:ext>
                </a:extLst>
              </a:tr>
              <a:tr h="352900">
                <a:tc>
                  <a:txBody>
                    <a:bodyPr/>
                    <a:lstStyle/>
                    <a:p>
                      <a:pPr>
                        <a:buNone/>
                      </a:pPr>
                      <a:r>
                        <a:rPr lang="en-US" b="0">
                          <a:solidFill>
                            <a:schemeClr val="bg1"/>
                          </a:solidFill>
                          <a:latin typeface="Open Sans" panose="020B0606030504020204"/>
                        </a:rPr>
                        <a:t>20.</a:t>
                      </a:r>
                    </a:p>
                  </a:txBody>
                  <a:tcPr/>
                </a:tc>
                <a:tc>
                  <a:txBody>
                    <a:bodyPr/>
                    <a:lstStyle/>
                    <a:p>
                      <a:pPr>
                        <a:buNone/>
                      </a:pPr>
                      <a:r>
                        <a:rPr lang="en-US" b="0" dirty="0">
                          <a:solidFill>
                            <a:schemeClr val="bg1"/>
                          </a:solidFill>
                          <a:latin typeface="Open Sans" panose="020B0606030504020204"/>
                        </a:rPr>
                        <a:t>Hailstorm</a:t>
                      </a:r>
                    </a:p>
                  </a:txBody>
                  <a:tcPr/>
                </a:tc>
                <a:tc v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56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BF08-B316-89E7-3DAD-9213A1BD065C}"/>
              </a:ext>
            </a:extLst>
          </p:cNvPr>
          <p:cNvSpPr>
            <a:spLocks noGrp="1"/>
          </p:cNvSpPr>
          <p:nvPr>
            <p:ph type="title"/>
          </p:nvPr>
        </p:nvSpPr>
        <p:spPr>
          <a:xfrm>
            <a:off x="264994" y="1953072"/>
            <a:ext cx="3776919" cy="2720528"/>
          </a:xfrm>
        </p:spPr>
        <p:txBody>
          <a:bodyPr>
            <a:noAutofit/>
          </a:bodyPr>
          <a:lstStyle/>
          <a:p>
            <a:pPr algn="just"/>
            <a:r>
              <a:rPr lang="hi-IN" sz="3200"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रासायनिक आपदाओं के प्रबंधन दिशानिर्देश (टीआईसी/उद्योग)</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C1ED496C-980E-77C9-BF77-39572B16DDB3}"/>
              </a:ext>
            </a:extLst>
          </p:cNvPr>
          <p:cNvSpPr>
            <a:spLocks noGrp="1"/>
          </p:cNvSpPr>
          <p:nvPr>
            <p:ph idx="1"/>
          </p:nvPr>
        </p:nvSpPr>
        <p:spPr>
          <a:xfrm>
            <a:off x="4041913" y="1343818"/>
            <a:ext cx="7739270" cy="5012531"/>
          </a:xfrm>
        </p:spPr>
        <p:txBody>
          <a:bodyPr>
            <a:normAutofit fontScale="70000" lnSpcReduction="20000"/>
          </a:bodyPr>
          <a:lstStyle/>
          <a:p>
            <a:pPr>
              <a:lnSpc>
                <a:spcPct val="120000"/>
              </a:lnSpc>
            </a:pPr>
            <a:r>
              <a:rPr lang="hi-IN" sz="2600" dirty="0">
                <a:latin typeface="Open Sans" panose="020B0606030504020204" pitchFamily="34" charset="0"/>
                <a:ea typeface="Open Sans" panose="020B0606030504020204" pitchFamily="34" charset="0"/>
                <a:cs typeface="Open Sans" panose="020B0606030504020204" pitchFamily="34" charset="0"/>
              </a:rPr>
              <a:t>रासायनिक (औद्योगिक)/टीआईसी आपात स्थिति पर विभिन्न राष्ट्रीय दिशानिर्देशों के महत्वपूर्ण बिंदु –
</a:t>
            </a:r>
            <a:r>
              <a:rPr lang="hi-IN" sz="2600" b="0" dirty="0">
                <a:latin typeface="Open Sans" panose="020B0606030504020204" pitchFamily="34" charset="0"/>
                <a:ea typeface="Open Sans" panose="020B0606030504020204" pitchFamily="34" charset="0"/>
                <a:cs typeface="Open Sans" panose="020B0606030504020204" pitchFamily="34" charset="0"/>
              </a:rPr>
              <a:t>जिला प्राधिकरण ऑफ-साइट आपातकालीन योजना के लिए जिम्मेदार है
पुलिस ऑफ-साइट स्थिति का समग्र प्रभार संभालेगी, जब तक कि जिला कलेक्टर या उनके प्रतिनिधि के घटनास्थल पर नहीं पहुंच जाते।
एनडीआरएफ और एसडीआरएफ आपदा की गंभीरता और प्रकृति के अनुसार लंबे समय तक इन आपदाओं का प्रबंधन करने के लिए विशेष बल हैं
संबंधित प्राधिकारी द्वारा मांग प्राप्त होने पर एनडीआरएफ को त्वरित रूप से जुटाना
जहरीले रसायनों वाले किसी भी प्रतिष्ठान में आग लगने की घटनाओं में, एनडीआरएफ अग्निशमन सेवाओं द्वारा आग को पूरी तरह से बुझाने के बाद बचाव और निकासी में सहायता करेगा। 
प्रतिक्रिया देने वाली एजेंसियों (एलओसी, एमएसडीएस, घटना का प्रकार, कॉमन, हवा की दिशा और अन्य मौसम संबंधी डेटा, पीपीई आदि) द्वारा आवश्यक जानकारी</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59B63541-C73D-7551-49E8-42F8D10E8DED}"/>
              </a:ext>
            </a:extLst>
          </p:cNvPr>
          <p:cNvSpPr>
            <a:spLocks noGrp="1"/>
          </p:cNvSpPr>
          <p:nvPr>
            <p:ph type="sldNum" sz="quarter" idx="12"/>
          </p:nvPr>
        </p:nvSpPr>
        <p:spPr/>
        <p:txBody>
          <a:bodyPr/>
          <a:lstStyle/>
          <a:p>
            <a:fld id="{90C7EC7B-5188-47E7-93DF-331EE49E69D8}" type="slidenum">
              <a:rPr lang="en-IN" smtClean="0"/>
              <a:pPr/>
              <a:t>9</a:t>
            </a:fld>
            <a:endParaRPr lang="en-IN"/>
          </a:p>
        </p:txBody>
      </p:sp>
    </p:spTree>
    <p:extLst>
      <p:ext uri="{BB962C8B-B14F-4D97-AF65-F5344CB8AC3E}">
        <p14:creationId xmlns:p14="http://schemas.microsoft.com/office/powerpoint/2010/main" val="242240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5225</Words>
  <Application>Microsoft Office PowerPoint</Application>
  <PresentationFormat>Widescreen</PresentationFormat>
  <Paragraphs>661</Paragraphs>
  <Slides>67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Open sans</vt:lpstr>
      <vt:lpstr>Open sans</vt:lpstr>
      <vt:lpstr>Open Sans Semibold</vt:lpstr>
      <vt:lpstr>Source Sans Pro Web</vt:lpstr>
      <vt:lpstr>Times New Roman</vt:lpstr>
      <vt:lpstr>Office Theme</vt:lpstr>
      <vt:lpstr>PowerPoint Presentation</vt:lpstr>
      <vt:lpstr>सीबीआरएन आपातकालीन प्रतिक्रिया एसओपी का परिचय</vt:lpstr>
      <vt:lpstr>उद्देश्यों इस पाठ को पूरा करने पर, आप इससे परिचित हो जाएंगे:</vt:lpstr>
      <vt:lpstr>उद्देश्यों</vt:lpstr>
      <vt:lpstr>सामान्य दिशानिर्देश और ढांचा</vt:lpstr>
      <vt:lpstr>सामान्य दिशानिर्देश और ढांचा</vt:lpstr>
      <vt:lpstr>नोडल मंत्रालय और विभाग</vt:lpstr>
      <vt:lpstr>नोडल मंत्रालय  और विभाग</vt:lpstr>
      <vt:lpstr>रासायनिक आपदाओं के प्रबंधन दिशानिर्देश (टीआईसी/उद्योग)</vt:lpstr>
      <vt:lpstr>रासायनिक परिवहन दुर्घटनाओं पर राष्ट्रीय दिशानिर्देश</vt:lpstr>
      <vt:lpstr>रासायनिक हमले पर राष्ट्रीय दिशानिर्देश (सीडब्ल्यूएएस)</vt:lpstr>
      <vt:lpstr>जैविक आपात स्थिति पर राष्ट्रीय दिशानिर्देश</vt:lpstr>
      <vt:lpstr>परमाणु और रेडियोलॉजिकल आपात स्थिति पर राष्ट्रीय दिशानिर्देश</vt:lpstr>
      <vt:lpstr>PowerPoint Presentation</vt:lpstr>
      <vt:lpstr>सीबीआरएन आपातकाल की शुरुआत पर सूचना प्रवाह</vt:lpstr>
      <vt:lpstr>PowerPoint Presentation</vt:lpstr>
      <vt:lpstr>PowerPoint Presentation</vt:lpstr>
      <vt:lpstr>PowerPoint Presentation</vt:lpstr>
      <vt:lpstr>जिम्मेदारियों</vt:lpstr>
      <vt:lpstr>जिम्मेदारियों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प्रतिक्रिया की प्रक्रिया रासायनिक, जैविक और रेडियोलॉजिकल आपात स्थिति</vt:lpstr>
      <vt:lpstr>प्रतिक्रिया की प्रक्रिया रासायनिक, जैविक और रेडियोलॉजिकल आपात स्थिति</vt:lpstr>
      <vt:lpstr>प्रतिक्रिया की प्रक्रिया रासायनिक, जैविक और रेडियोलॉजिकल आपात स्थिति</vt:lpstr>
      <vt:lpstr>PowerPoint Presentation</vt:lpstr>
      <vt:lpstr>PowerPoint Presentation</vt:lpstr>
      <vt:lpstr>PowerPoint Presentation</vt:lpstr>
      <vt:lpstr>आपातकालीन प्रतिक्रिया के दौरान विभिन्न क्षेत्रों की स्थापना के लिए सामान्य लेआउट</vt:lpstr>
      <vt:lpstr>परिशोधन लेआउट</vt:lpstr>
      <vt:lpstr>परिशोधन का सिद्धांत</vt:lpstr>
      <vt:lpstr>रासायनिक आपातकालीन प्रतिक्रिया के लिए उपकरण प्रोफ़ाइल</vt:lpstr>
      <vt:lpstr>PowerPoint Presentation</vt:lpstr>
      <vt:lpstr>PowerPoint Presentation</vt:lpstr>
      <vt:lpstr>PowerPoint Presentation</vt:lpstr>
      <vt:lpstr>PowerPoint Presentation</vt:lpstr>
      <vt:lpstr>के लिए उपकरण प्रोफ़ाइल रेडियोलॉजिकल/परमाणु आपातकालीन प्रतिक्रिया</vt:lpstr>
      <vt:lpstr>के लिए उपकरण प्रोफ़ाइल रेडियोलॉजिकल/परमाणु आपातकालीन प्रतिक्रिया</vt:lpstr>
      <vt:lpstr>के लिए उपकरण प्रोफ़ाइल रेडियोलॉजिकल/परमाणु आपातकालीन प्रतिक्रिया</vt:lpstr>
      <vt:lpstr>PowerPoint Presentation</vt:lpstr>
      <vt:lpstr>PowerPoint Presentation</vt:lpstr>
      <vt:lpstr>के लिए उपकरण प्रोफ़ाइल जैविक आपातकालीन प्रतिक्रिया</vt:lpstr>
      <vt:lpstr>जैविक आपातकालीन प्रतिक्रिया के लिए उपकरण प्रोफ़ाइल</vt:lpstr>
      <vt:lpstr>PowerPoint Presentation</vt:lpstr>
      <vt:lpstr>PowerPoint Presentation</vt:lpstr>
      <vt:lpstr>PowerPoint Presentation</vt:lpstr>
      <vt:lpstr>सीबीआरएन आपातकालीन प्रतिक्रिया में हज़मत वाहन का उपयोग</vt:lpstr>
      <vt:lpstr>विभिन्न संदर्भ उपकरणों का उपयोग</vt:lpstr>
      <vt:lpstr>मॉक अभ्यास करने की प्रक्रिया</vt:lpstr>
      <vt:lpstr>मॉक अभ्यास करने की प्रक्रिया</vt:lpstr>
      <vt:lpstr>मॉक अभ्यास करने की प्रक्रिया</vt:lpstr>
      <vt:lpstr>मॉक अभ्यास करने की प्रक्रिया</vt:lpstr>
      <vt:lpstr>परमाणु ऊर्जा संयंत्र में ऑफ-साइट मॉक अभ्यास का आयोजन</vt:lpstr>
      <vt:lpstr>परमाणु ऊर्जा संयंत्र में ऑफ-साइट मॉक अभ्यास का आयोजन</vt:lpstr>
      <vt:lpstr>परमाणु ऊर्जा संयंत्र में ऑफ-साइट मॉक अभ्यास का आयोजन</vt:lpstr>
      <vt:lpstr>परमाणु ऊर्जा संयंत्र में ऑफ-साइट मॉक अभ्यास का आयोजन</vt:lpstr>
      <vt:lpstr>क्या करें और न करें</vt:lpstr>
      <vt:lpstr>क्या करें और न करें</vt:lpstr>
      <vt:lpstr>समीक्षा</vt:lpstr>
      <vt:lpstr>समीक्षा</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ajay pant</cp:lastModifiedBy>
  <cp:revision>102</cp:revision>
  <dcterms:created xsi:type="dcterms:W3CDTF">2024-08-05T06:08:26Z</dcterms:created>
  <dcterms:modified xsi:type="dcterms:W3CDTF">2025-12-20T05:03:51Z</dcterms:modified>
</cp:coreProperties>
</file>