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4"/>
  </p:notesMasterIdLst>
  <p:sldIdLst>
    <p:sldId id="256" r:id="rId3"/>
    <p:sldId id="1034" r:id="rId4"/>
    <p:sldId id="1045" r:id="rId5"/>
    <p:sldId id="1077" r:id="rId6"/>
    <p:sldId id="1036" r:id="rId7"/>
    <p:sldId id="1038" r:id="rId8"/>
    <p:sldId id="1042" r:id="rId9"/>
    <p:sldId id="1043" r:id="rId10"/>
    <p:sldId id="1078" r:id="rId11"/>
    <p:sldId id="349" r:id="rId12"/>
    <p:sldId id="354" r:id="rId13"/>
    <p:sldId id="1041" r:id="rId14"/>
    <p:sldId id="1037" r:id="rId15"/>
    <p:sldId id="1044" r:id="rId16"/>
    <p:sldId id="386" r:id="rId17"/>
    <p:sldId id="1039" r:id="rId18"/>
    <p:sldId id="1040" r:id="rId19"/>
    <p:sldId id="1046" r:id="rId20"/>
    <p:sldId id="298" r:id="rId21"/>
    <p:sldId id="1095" r:id="rId22"/>
    <p:sldId id="11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37" autoAdjust="0"/>
  </p:normalViewPr>
  <p:slideViewPr>
    <p:cSldViewPr snapToGrid="0">
      <p:cViewPr varScale="1">
        <p:scale>
          <a:sx n="77" d="100"/>
          <a:sy n="77" d="100"/>
        </p:scale>
        <p:origin x="883" y="43"/>
      </p:cViewPr>
      <p:guideLst>
        <p:guide orient="horz" pos="2160"/>
        <p:guide pos="3840"/>
      </p:guideLst>
    </p:cSldViewPr>
  </p:slideViewPr>
  <p:outlineViewPr>
    <p:cViewPr>
      <p:scale>
        <a:sx n="33" d="100"/>
        <a:sy n="33" d="100"/>
      </p:scale>
      <p:origin x="0" y="-814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0F672-8946-477F-866B-59A4B5ABBC6A}" type="datetimeFigureOut">
              <a:rPr lang="en-US" smtClean="0"/>
              <a:t>12/20/2025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BA9C2-EC00-4E2A-A936-F9477A05551A}" type="slidenum">
              <a:rPr lang="en-US" smtClean="0"/>
              <a:t>‹#›</a:t>
            </a:fld>
            <a:endParaRPr lang="en-US"/>
          </a:p>
        </p:txBody>
      </p:sp>
    </p:spTree>
    <p:extLst>
      <p:ext uri="{BB962C8B-B14F-4D97-AF65-F5344CB8AC3E}">
        <p14:creationId xmlns:p14="http://schemas.microsoft.com/office/powerpoint/2010/main" val="235404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D4D638-05C9-4144-BFA1-044E85A8C4C3}" type="datetime1">
              <a:rPr lang="en-US" smtClean="0"/>
              <a:t>12/20/2025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440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90C91-9E54-4349-9F02-1EB843AC7FF3}" type="datetime1">
              <a:rPr lang="en-US" smtClean="0"/>
              <a:t>12/20/2025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39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565FE9-DB49-4E5C-94E4-2EB171EAE65B}" type="datetime1">
              <a:rPr lang="en-US" smtClean="0"/>
              <a:t>12/20/2025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9911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144926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1478838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27287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17287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24657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5655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32911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1550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FB1DFD-1777-47B5-A921-B3126BC7DE85}" type="datetime1">
              <a:rPr lang="en-US" smtClean="0"/>
              <a:t>12/20/2025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4060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13872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0432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66800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8278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21353F-6F7E-4666-A9CA-85F128B43EED}" type="datetime1">
              <a:rPr lang="en-US" smtClean="0"/>
              <a:t>12/20/2025</a:t>
            </a:fld>
            <a:endParaRPr lang="en-US"/>
          </a:p>
        </p:txBody>
      </p:sp>
      <p:sp>
        <p:nvSpPr>
          <p:cNvPr id="5" name="Footer Placeholder 4"/>
          <p:cNvSpPr>
            <a:spLocks noGrp="1"/>
          </p:cNvSpPr>
          <p:nvPr>
            <p:ph type="ftr" sz="quarter" idx="11"/>
          </p:nvPr>
        </p:nvSpPr>
        <p:spPr/>
        <p:txBody>
          <a:bodyPr/>
          <a:lstStyle/>
          <a:p>
            <a:r>
              <a:rPr lang="en-US"/>
              <a:t>2nd BN NDRF KOLKATA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010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253953-4BB2-4D66-B362-61A4122B1585}" type="datetime1">
              <a:rPr lang="en-US" smtClean="0"/>
              <a:t>12/20/2025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110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91D754-8527-47CE-9B8B-240DFD43BBE4}" type="datetime1">
              <a:rPr lang="en-US" smtClean="0"/>
              <a:t>12/20/2025</a:t>
            </a:fld>
            <a:endParaRPr lang="en-US"/>
          </a:p>
        </p:txBody>
      </p:sp>
      <p:sp>
        <p:nvSpPr>
          <p:cNvPr id="8" name="Footer Placeholder 7"/>
          <p:cNvSpPr>
            <a:spLocks noGrp="1"/>
          </p:cNvSpPr>
          <p:nvPr>
            <p:ph type="ftr" sz="quarter" idx="11"/>
          </p:nvPr>
        </p:nvSpPr>
        <p:spPr/>
        <p:txBody>
          <a:bodyPr/>
          <a:lstStyle/>
          <a:p>
            <a:r>
              <a:rPr lang="en-US"/>
              <a:t>2nd BN NDRF KOLKATA</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296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906528-0B43-4787-AFA1-25965C9DE2EA}" type="datetime1">
              <a:rPr lang="en-US" smtClean="0"/>
              <a:t>12/20/2025</a:t>
            </a:fld>
            <a:endParaRPr lang="en-US"/>
          </a:p>
        </p:txBody>
      </p:sp>
      <p:sp>
        <p:nvSpPr>
          <p:cNvPr id="4" name="Footer Placeholder 3"/>
          <p:cNvSpPr>
            <a:spLocks noGrp="1"/>
          </p:cNvSpPr>
          <p:nvPr>
            <p:ph type="ftr" sz="quarter" idx="11"/>
          </p:nvPr>
        </p:nvSpPr>
        <p:spPr/>
        <p:txBody>
          <a:bodyPr/>
          <a:lstStyle/>
          <a:p>
            <a:r>
              <a:rPr lang="en-US"/>
              <a:t>2nd BN NDRF KOLKATA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571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86AB64-66FF-4318-A6B3-51ECDE4E9C3B}" type="datetime1">
              <a:rPr lang="en-US" smtClean="0"/>
              <a:t>12/20/2025</a:t>
            </a:fld>
            <a:endParaRPr lang="en-US"/>
          </a:p>
        </p:txBody>
      </p:sp>
      <p:sp>
        <p:nvSpPr>
          <p:cNvPr id="3" name="Footer Placeholder 2"/>
          <p:cNvSpPr>
            <a:spLocks noGrp="1"/>
          </p:cNvSpPr>
          <p:nvPr>
            <p:ph type="ftr" sz="quarter" idx="11"/>
          </p:nvPr>
        </p:nvSpPr>
        <p:spPr/>
        <p:txBody>
          <a:bodyPr/>
          <a:lstStyle/>
          <a:p>
            <a:r>
              <a:rPr lang="en-US"/>
              <a:t>2nd BN NDRF KOLKATA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635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159A1F-1A10-45AE-8213-5EB7E3D4F787}" type="datetime1">
              <a:rPr lang="en-US" smtClean="0"/>
              <a:t>12/20/2025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9182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1CF3B-A0F5-42D0-8E06-5BFEE3050F91}" type="datetime1">
              <a:rPr lang="en-US" smtClean="0"/>
              <a:t>12/20/2025</a:t>
            </a:fld>
            <a:endParaRPr lang="en-US"/>
          </a:p>
        </p:txBody>
      </p:sp>
      <p:sp>
        <p:nvSpPr>
          <p:cNvPr id="6" name="Footer Placeholder 5"/>
          <p:cNvSpPr>
            <a:spLocks noGrp="1"/>
          </p:cNvSpPr>
          <p:nvPr>
            <p:ph type="ftr" sz="quarter" idx="11"/>
          </p:nvPr>
        </p:nvSpPr>
        <p:spPr/>
        <p:txBody>
          <a:bodyPr/>
          <a:lstStyle/>
          <a:p>
            <a:r>
              <a:rPr lang="en-US"/>
              <a:t>2nd BN NDRF KOLKATA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4305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DD4FC-C251-4456-B0A9-2D82D3617213}" type="datetime1">
              <a:rPr lang="en-US" smtClean="0"/>
              <a:t>12/20/2025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2nd BN NDRF KOLKATA</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31633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60149634"/>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5" name="Picture 4">
            <a:extLst>
              <a:ext uri="{FF2B5EF4-FFF2-40B4-BE49-F238E27FC236}">
                <a16:creationId xmlns:a16="http://schemas.microsoft.com/office/drawing/2014/main" id="{699E6BE3-23E5-BD88-88F1-D70AC35D2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664"/>
          <a:stretch>
            <a:fillRect/>
          </a:stretch>
        </p:blipFill>
        <p:spPr bwMode="auto">
          <a:xfrm>
            <a:off x="-24679" y="0"/>
            <a:ext cx="12140479" cy="6870701"/>
          </a:xfrm>
          <a:prstGeom prst="rect">
            <a:avLst/>
          </a:prstGeom>
          <a:noFill/>
          <a:extLst>
            <a:ext uri="{909E8E84-426E-40DD-AFC4-6F175D3DCCD1}">
              <a14:hiddenFill xmlns:a14="http://schemas.microsoft.com/office/drawing/2010/main">
                <a:solidFill>
                  <a:srgbClr val="FFFFFF"/>
                </a:solidFill>
              </a14:hiddenFill>
            </a:ext>
          </a:extLst>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535353"/>
                </a:solidFill>
                <a:effectLst/>
                <a:uLnTx/>
                <a:uFillTx/>
                <a:latin typeface="Open Sans SemiBold"/>
                <a:ea typeface="Open Sans SemiBold"/>
                <a:cs typeface="Open Sans SemiBold"/>
                <a:sym typeface="Open Sans SemiBold"/>
              </a:rPr>
              <a:t>PEER | CSSR | INDIA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t>PPT 2 -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500" b="1" i="0" u="none" strike="noStrike" kern="0" cap="none" spc="0" normalizeH="0" baseline="0" noProof="0">
              <a:ln>
                <a:noFill/>
              </a:ln>
              <a:solidFill>
                <a:srgbClr val="535353"/>
              </a:solidFill>
              <a:effectLst/>
              <a:uLnTx/>
              <a:uFillTx/>
              <a:latin typeface="Open Sans"/>
              <a:ea typeface="Open Sans"/>
              <a:cs typeface="Open Sans"/>
              <a:sym typeface="Open Sans"/>
            </a:endParaRPr>
          </a:p>
        </p:txBody>
      </p:sp>
      <p:pic>
        <p:nvPicPr>
          <p:cNvPr id="101" name="Google Shape;101;p14" descr="Image"/>
          <p:cNvPicPr preferRelativeResize="0"/>
          <p:nvPr/>
        </p:nvPicPr>
        <p:blipFill rotWithShape="1">
          <a:blip r:embed="rId4">
            <a:alphaModFix amt="90000"/>
          </a:blip>
          <a:srcRect l="50481"/>
          <a:stretch/>
        </p:blipFill>
        <p:spPr>
          <a:xfrm>
            <a:off x="-24679" y="2173927"/>
            <a:ext cx="6907394" cy="977046"/>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4" name="Google Shape;104;p14"/>
          <p:cNvSpPr txBox="1"/>
          <p:nvPr/>
        </p:nvSpPr>
        <p:spPr>
          <a:xfrm>
            <a:off x="201283" y="2286136"/>
            <a:ext cx="5830330" cy="694567"/>
          </a:xfrm>
          <a:prstGeom prst="rect">
            <a:avLst/>
          </a:prstGeom>
          <a:noFill/>
          <a:ln>
            <a:noFill/>
          </a:ln>
        </p:spPr>
        <p:txBody>
          <a:bodyPr spcFirstLastPara="1" wrap="square" lIns="39125" tIns="39125" rIns="39125" bIns="39125" anchor="t" anchorCtr="0">
            <a:spAutoFit/>
          </a:bodyPr>
          <a:lstStyle/>
          <a:p>
            <a:pPr lvl="0" algn="ctr">
              <a:buClr>
                <a:srgbClr val="000000"/>
              </a:buClr>
              <a:defRPr/>
            </a:pPr>
            <a:r>
              <a:rPr lang="hi-IN" altLang="en-US" sz="4000" b="1" kern="0">
                <a:solidFill>
                  <a:srgbClr val="E7E6E6"/>
                </a:solidFill>
                <a:latin typeface="Open sans"/>
                <a:cs typeface="Arial"/>
                <a:sym typeface="Arial"/>
              </a:rPr>
              <a:t>भोपाल गैस त्रासदी</a:t>
            </a:r>
            <a:endParaRPr kumimoji="0" lang="en-US" sz="4000" b="1" i="0" u="none" strike="noStrike" kern="0" cap="none" spc="0" normalizeH="0" baseline="0" noProof="0" dirty="0">
              <a:ln>
                <a:noFill/>
              </a:ln>
              <a:solidFill>
                <a:srgbClr val="E7E6E6"/>
              </a:solidFill>
              <a:effectLst/>
              <a:uLnTx/>
              <a:uFillTx/>
              <a:latin typeface="Arial Black"/>
              <a:ea typeface="Arial Black"/>
              <a:cs typeface="Arial Black"/>
              <a:sym typeface="Arial Black"/>
            </a:endParaRPr>
          </a:p>
        </p:txBody>
      </p:sp>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0160"/>
            <a:ext cx="1352382" cy="97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logo with a symbol and text&#10;&#10;AI-generated content may be incorrect.">
            <a:extLst>
              <a:ext uri="{FF2B5EF4-FFF2-40B4-BE49-F238E27FC236}">
                <a16:creationId xmlns:a16="http://schemas.microsoft.com/office/drawing/2014/main" id="{29F352C4-7012-CF59-E094-415CA2BB44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15" name="TextBox 4">
            <a:extLst>
              <a:ext uri="{FF2B5EF4-FFF2-40B4-BE49-F238E27FC236}">
                <a16:creationId xmlns:a16="http://schemas.microsoft.com/office/drawing/2014/main" id="{2901545E-EB3E-4998-A110-F2C2863C2FF8}"/>
              </a:ext>
            </a:extLst>
          </p:cNvPr>
          <p:cNvSpPr txBox="1"/>
          <p:nvPr/>
        </p:nvSpPr>
        <p:spPr>
          <a:xfrm>
            <a:off x="6096000" y="5910106"/>
            <a:ext cx="598819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VETTED BY – </a:t>
            </a:r>
            <a:r>
              <a:rPr lang="hi-IN" sz="2000" b="1" dirty="0"/>
              <a:t>निरीक्षक/जीडी सुनील कुमार जायसवाल</a:t>
            </a:r>
            <a:endParaRPr lang="en-US"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D2E301-1E82-4C37-A8A3-A118ED1C3D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208314"/>
            <a:ext cx="5486400" cy="5200430"/>
          </a:xfrm>
          <a:prstGeom prst="rect">
            <a:avLst/>
          </a:prstGeom>
        </p:spPr>
      </p:pic>
      <p:pic>
        <p:nvPicPr>
          <p:cNvPr id="5" name="Picture 4">
            <a:extLst>
              <a:ext uri="{FF2B5EF4-FFF2-40B4-BE49-F238E27FC236}">
                <a16:creationId xmlns:a16="http://schemas.microsoft.com/office/drawing/2014/main" id="{98FF1602-0001-40E3-8B57-7B42E14A87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208314"/>
            <a:ext cx="5486400" cy="5200430"/>
          </a:xfrm>
          <a:prstGeom prst="rect">
            <a:avLst/>
          </a:prstGeom>
        </p:spPr>
      </p:pic>
      <p:sp>
        <p:nvSpPr>
          <p:cNvPr id="6" name="Title 5">
            <a:extLst>
              <a:ext uri="{FF2B5EF4-FFF2-40B4-BE49-F238E27FC236}">
                <a16:creationId xmlns:a16="http://schemas.microsoft.com/office/drawing/2014/main" id="{F9262F4D-6209-4F3C-8FF3-05680E71108D}"/>
              </a:ext>
            </a:extLst>
          </p:cNvPr>
          <p:cNvSpPr>
            <a:spLocks noGrp="1"/>
          </p:cNvSpPr>
          <p:nvPr>
            <p:ph type="title"/>
          </p:nvPr>
        </p:nvSpPr>
        <p:spPr>
          <a:xfrm>
            <a:off x="4491486" y="1208314"/>
            <a:ext cx="1495245" cy="833887"/>
          </a:xfrm>
        </p:spPr>
        <p:txBody>
          <a:bodyPr>
            <a:normAutofit fontScale="90000"/>
          </a:bodyPr>
          <a:lstStyle/>
          <a:p>
            <a:r>
              <a:rPr lang="hi-IN" dirty="0">
                <a:solidFill>
                  <a:srgbClr val="FFFF00"/>
                </a:solidFill>
                <a:latin typeface="Open Sans" panose="020B0606030504020204" pitchFamily="34" charset="0"/>
                <a:ea typeface="Open Sans" panose="020B0606030504020204" pitchFamily="34" charset="0"/>
                <a:cs typeface="Open Sans" panose="020B0606030504020204" pitchFamily="34" charset="0"/>
              </a:rPr>
              <a:t>स्क्रबर</a:t>
            </a:r>
            <a:endParaRPr lang="en-IN" dirty="0">
              <a:solidFill>
                <a:srgbClr val="FFFF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B25119BA-1385-44E9-AD0B-995C3F454ADD}"/>
              </a:ext>
            </a:extLst>
          </p:cNvPr>
          <p:cNvSpPr txBox="1"/>
          <p:nvPr/>
        </p:nvSpPr>
        <p:spPr>
          <a:xfrm rot="10800000" flipV="1">
            <a:off x="1676398" y="164297"/>
            <a:ext cx="8839201" cy="769441"/>
          </a:xfrm>
          <a:prstGeom prst="rect">
            <a:avLst/>
          </a:prstGeom>
          <a:noFill/>
        </p:spPr>
        <p:txBody>
          <a:bodyPr wrap="square" rtlCol="0">
            <a:spAutoFit/>
          </a:bodyPr>
          <a:lstStyle/>
          <a:p>
            <a:pPr algn="ctr"/>
            <a:r>
              <a:rPr lang="hi-IN" sz="4400" b="1">
                <a:solidFill>
                  <a:srgbClr val="C00000"/>
                </a:solidFill>
              </a:rPr>
              <a:t>यूनियन कार्बाइड प्लांट</a:t>
            </a:r>
            <a:endParaRPr lang="en-IN" sz="4400" b="1" dirty="0">
              <a:solidFill>
                <a:srgbClr val="C00000"/>
              </a:solidFill>
            </a:endParaRPr>
          </a:p>
        </p:txBody>
      </p:sp>
      <p:sp>
        <p:nvSpPr>
          <p:cNvPr id="2" name="Slide Number Placeholder 5">
            <a:extLst>
              <a:ext uri="{FF2B5EF4-FFF2-40B4-BE49-F238E27FC236}">
                <a16:creationId xmlns:a16="http://schemas.microsoft.com/office/drawing/2014/main" id="{E6D766A6-A488-A6B7-8C45-920657A29855}"/>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10</a:t>
            </a:fld>
            <a:endParaRPr lang="en-US" dirty="0"/>
          </a:p>
        </p:txBody>
      </p:sp>
      <p:pic>
        <p:nvPicPr>
          <p:cNvPr id="7" name="Picture 6" descr="A logo with text on it&#10;&#10;AI-generated content may be incorrect.">
            <a:extLst>
              <a:ext uri="{FF2B5EF4-FFF2-40B4-BE49-F238E27FC236}">
                <a16:creationId xmlns:a16="http://schemas.microsoft.com/office/drawing/2014/main" id="{1C8718BD-1F31-E230-FA9E-8959A77215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B75F7474-AED9-726A-A697-8E0606F34A3B}"/>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0" name="PPT 2 -">
            <a:extLst>
              <a:ext uri="{FF2B5EF4-FFF2-40B4-BE49-F238E27FC236}">
                <a16:creationId xmlns:a16="http://schemas.microsoft.com/office/drawing/2014/main" id="{13D55EBD-4B12-D9A7-464A-EECC5BCACFC4}"/>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11" name="Picture 10" descr="A logo with a symbol and text&#10;&#10;AI-generated content may be incorrect.">
            <a:extLst>
              <a:ext uri="{FF2B5EF4-FFF2-40B4-BE49-F238E27FC236}">
                <a16:creationId xmlns:a16="http://schemas.microsoft.com/office/drawing/2014/main" id="{4AD18A85-A810-9EF1-CD07-614E66374B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162132"/>
            <a:ext cx="914400" cy="977046"/>
          </a:xfrm>
          <a:prstGeom prst="rect">
            <a:avLst/>
          </a:prstGeom>
        </p:spPr>
      </p:pic>
    </p:spTree>
    <p:extLst>
      <p:ext uri="{BB962C8B-B14F-4D97-AF65-F5344CB8AC3E}">
        <p14:creationId xmlns:p14="http://schemas.microsoft.com/office/powerpoint/2010/main" val="197497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84002C-D638-4CBE-954D-12633286DF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8400" y="1239814"/>
            <a:ext cx="8128000" cy="5015901"/>
          </a:xfrm>
          <a:prstGeom prst="rect">
            <a:avLst/>
          </a:prstGeom>
        </p:spPr>
      </p:pic>
      <p:sp>
        <p:nvSpPr>
          <p:cNvPr id="4" name="Title 3">
            <a:extLst>
              <a:ext uri="{FF2B5EF4-FFF2-40B4-BE49-F238E27FC236}">
                <a16:creationId xmlns:a16="http://schemas.microsoft.com/office/drawing/2014/main" id="{337AEE65-D234-43F1-8C70-476F0077E1B3}"/>
              </a:ext>
            </a:extLst>
          </p:cNvPr>
          <p:cNvSpPr>
            <a:spLocks noGrp="1"/>
          </p:cNvSpPr>
          <p:nvPr>
            <p:ph type="title"/>
          </p:nvPr>
        </p:nvSpPr>
        <p:spPr>
          <a:xfrm>
            <a:off x="457587" y="3090148"/>
            <a:ext cx="2854957" cy="868362"/>
          </a:xfrm>
          <a:noFill/>
        </p:spPr>
        <p:txBody>
          <a:bodyPr/>
          <a:lstStyle/>
          <a:p>
            <a:r>
              <a:rPr lang="hi-IN" b="1">
                <a:solidFill>
                  <a:srgbClr val="FF0000"/>
                </a:solidFill>
                <a:latin typeface="Open Sans" panose="020B0606030504020204" pitchFamily="34" charset="0"/>
                <a:ea typeface="Open Sans" panose="020B0606030504020204" pitchFamily="34" charset="0"/>
                <a:cs typeface="Open Sans" panose="020B0606030504020204" pitchFamily="34" charset="0"/>
              </a:rPr>
              <a:t>टैंक ई-610</a:t>
            </a:r>
            <a:endParaRPr lang="en-IN"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6704C0E9-43CC-4DE6-A45E-BE70AF679FA0}"/>
              </a:ext>
            </a:extLst>
          </p:cNvPr>
          <p:cNvSpPr txBox="1"/>
          <p:nvPr/>
        </p:nvSpPr>
        <p:spPr>
          <a:xfrm>
            <a:off x="5024693" y="3710347"/>
            <a:ext cx="3505200" cy="523220"/>
          </a:xfrm>
          <a:prstGeom prst="rect">
            <a:avLst/>
          </a:prstGeom>
          <a:noFill/>
        </p:spPr>
        <p:txBody>
          <a:bodyPr wrap="square" rtlCol="0">
            <a:spAutoFit/>
          </a:bodyPr>
          <a:lstStyle/>
          <a:p>
            <a:r>
              <a:rPr lang="hi-IN" sz="2800" b="1">
                <a:solidFill>
                  <a:srgbClr val="FFFF00"/>
                </a:solidFill>
              </a:rPr>
              <a:t>रिसाव 30 मीटर टन</a:t>
            </a:r>
            <a:endParaRPr lang="en-IN" sz="2800" b="1" dirty="0">
              <a:solidFill>
                <a:srgbClr val="FFFF00"/>
              </a:solidFill>
            </a:endParaRPr>
          </a:p>
        </p:txBody>
      </p:sp>
      <p:sp>
        <p:nvSpPr>
          <p:cNvPr id="5" name="Slide Number Placeholder 5">
            <a:extLst>
              <a:ext uri="{FF2B5EF4-FFF2-40B4-BE49-F238E27FC236}">
                <a16:creationId xmlns:a16="http://schemas.microsoft.com/office/drawing/2014/main" id="{69B13B1C-5EA0-0753-9B3B-62675E22032D}"/>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11</a:t>
            </a:fld>
            <a:endParaRPr lang="en-US" dirty="0"/>
          </a:p>
        </p:txBody>
      </p:sp>
      <p:pic>
        <p:nvPicPr>
          <p:cNvPr id="7" name="Picture 6" descr="A logo with text on it&#10;&#10;AI-generated content may be incorrect.">
            <a:extLst>
              <a:ext uri="{FF2B5EF4-FFF2-40B4-BE49-F238E27FC236}">
                <a16:creationId xmlns:a16="http://schemas.microsoft.com/office/drawing/2014/main" id="{43291A0C-7FEE-D230-6645-6C27D32004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2DB19B6F-14FC-C416-8766-F64840CAC25D}"/>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9" name="PPT 2 -">
            <a:extLst>
              <a:ext uri="{FF2B5EF4-FFF2-40B4-BE49-F238E27FC236}">
                <a16:creationId xmlns:a16="http://schemas.microsoft.com/office/drawing/2014/main" id="{BFE8D396-44FE-395E-0A76-EFD994B7096B}"/>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10" name="Picture 9" descr="A logo with a symbol and text&#10;&#10;AI-generated content may be incorrect.">
            <a:extLst>
              <a:ext uri="{FF2B5EF4-FFF2-40B4-BE49-F238E27FC236}">
                <a16:creationId xmlns:a16="http://schemas.microsoft.com/office/drawing/2014/main" id="{BD9E0878-033C-C5E1-E4B3-23EFEE316A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162132"/>
            <a:ext cx="914400" cy="977046"/>
          </a:xfrm>
          <a:prstGeom prst="rect">
            <a:avLst/>
          </a:prstGeom>
        </p:spPr>
      </p:pic>
    </p:spTree>
    <p:extLst>
      <p:ext uri="{BB962C8B-B14F-4D97-AF65-F5344CB8AC3E}">
        <p14:creationId xmlns:p14="http://schemas.microsoft.com/office/powerpoint/2010/main" val="3009375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336002" y="3152451"/>
            <a:ext cx="4661995" cy="1143000"/>
          </a:xfrm>
        </p:spPr>
        <p:txBody>
          <a:bodyPr>
            <a:normAutofit/>
          </a:bodyPr>
          <a:lstStyle/>
          <a:p>
            <a:r>
              <a:rPr lang="hi-IN" sz="40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भोपाल आपदा</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460D9190-D372-3F57-9CED-8474FBD30A9A}"/>
              </a:ext>
            </a:extLst>
          </p:cNvPr>
          <p:cNvSpPr>
            <a:spLocks noGrp="1"/>
          </p:cNvSpPr>
          <p:nvPr>
            <p:ph idx="1"/>
          </p:nvPr>
        </p:nvSpPr>
        <p:spPr>
          <a:xfrm>
            <a:off x="4807973" y="1525393"/>
            <a:ext cx="6990385" cy="4783332"/>
          </a:xfrm>
        </p:spPr>
        <p:txBody>
          <a:bodyPr>
            <a:noAutofit/>
          </a:bodyPr>
          <a:lstStyle/>
          <a:p>
            <a:pPr marL="0" indent="0">
              <a:buNone/>
            </a:pPr>
            <a:r>
              <a:rPr lang="hi-IN" sz="2400" b="1" dirty="0">
                <a:latin typeface="Open Sans" panose="020B0606030504020204" pitchFamily="34" charset="0"/>
                <a:ea typeface="Open Sans" panose="020B0606030504020204" pitchFamily="34" charset="0"/>
                <a:cs typeface="Open Sans" panose="020B0606030504020204" pitchFamily="34" charset="0"/>
              </a:rPr>
              <a:t>आपदा की ओर ले जाने वाली घटनाएँ:-</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just"/>
            <a:r>
              <a:rPr lang="hi-IN" sz="2400" b="1" dirty="0">
                <a:latin typeface="Open Sans" panose="020B0606030504020204" pitchFamily="34" charset="0"/>
                <a:ea typeface="Open Sans" panose="020B0606030504020204" pitchFamily="34" charset="0"/>
                <a:cs typeface="Open Sans" panose="020B0606030504020204" pitchFamily="34" charset="0"/>
              </a:rPr>
              <a:t>कर्मचारियों और स्थानीय अधिकारियों द्वारा सुरक्षा चिंताओं और चेतावनियों को उठाया गया था, लेकिन प्रबंधन द्वारा नजरअंदाज कर दिया गया था। 
लागत में कटौती के उपायों और अपर्याप्त रखरखाव के कारण सुरक्षा मानकों में गिरावट आई। 
2 दिसंबर, 1984 की रात को, एक सुरक्षा वाल्व विफल हो गया, जिससे पानी एमआईसी भंडारण टैंक में प्रवेश कर सका। 
प्रतिक्रिया के कारण एमआईसी गैस का बड़े पैमाने पर उत्सर्जन हुआ, जो 40 वर्ग किलोमीटर में फैल गया।</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5">
            <a:extLst>
              <a:ext uri="{FF2B5EF4-FFF2-40B4-BE49-F238E27FC236}">
                <a16:creationId xmlns:a16="http://schemas.microsoft.com/office/drawing/2014/main" id="{588C6BA3-94EE-5922-D249-F01DB2254219}"/>
              </a:ext>
            </a:extLst>
          </p:cNvPr>
          <p:cNvSpPr txBox="1">
            <a:spLocks/>
          </p:cNvSpPr>
          <p:nvPr/>
        </p:nvSpPr>
        <p:spPr>
          <a:xfrm>
            <a:off x="8737600" y="6341837"/>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12</a:t>
            </a:fld>
            <a:endParaRPr lang="en-US" dirty="0"/>
          </a:p>
        </p:txBody>
      </p:sp>
      <p:pic>
        <p:nvPicPr>
          <p:cNvPr id="7" name="Picture 6" descr="A logo with text on it&#10;&#10;AI-generated content may be incorrect.">
            <a:extLst>
              <a:ext uri="{FF2B5EF4-FFF2-40B4-BE49-F238E27FC236}">
                <a16:creationId xmlns:a16="http://schemas.microsoft.com/office/drawing/2014/main" id="{6AA6D54B-9556-7DA9-CB80-4E220F0770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461" y="135048"/>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64CEDC16-5E77-7601-C682-F7C364545A55}"/>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2" name="PPT 2 -">
            <a:extLst>
              <a:ext uri="{FF2B5EF4-FFF2-40B4-BE49-F238E27FC236}">
                <a16:creationId xmlns:a16="http://schemas.microsoft.com/office/drawing/2014/main" id="{4DDE0BC7-F19D-3ACE-BDCD-BAF208E79B74}"/>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4" name="Picture 3" descr="A logo with a symbol and text&#10;&#10;AI-generated content may be incorrect.">
            <a:extLst>
              <a:ext uri="{FF2B5EF4-FFF2-40B4-BE49-F238E27FC236}">
                <a16:creationId xmlns:a16="http://schemas.microsoft.com/office/drawing/2014/main" id="{D58380B1-E93E-64D0-A5CC-52244EB50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162132"/>
            <a:ext cx="914400" cy="977046"/>
          </a:xfrm>
          <a:prstGeom prst="rect">
            <a:avLst/>
          </a:prstGeom>
        </p:spPr>
      </p:pic>
    </p:spTree>
    <p:extLst>
      <p:ext uri="{BB962C8B-B14F-4D97-AF65-F5344CB8AC3E}">
        <p14:creationId xmlns:p14="http://schemas.microsoft.com/office/powerpoint/2010/main" val="3661058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725981" y="2885493"/>
            <a:ext cx="4805265" cy="1143000"/>
          </a:xfrm>
        </p:spPr>
        <p:txBody>
          <a:bodyPr>
            <a:normAutofit/>
          </a:bodyPr>
          <a:lstStyle/>
          <a:p>
            <a:r>
              <a:rPr lang="hi-IN" sz="40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भोपाल आपदा</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460D9190-D372-3F57-9CED-8474FBD30A9A}"/>
              </a:ext>
            </a:extLst>
          </p:cNvPr>
          <p:cNvSpPr>
            <a:spLocks noGrp="1"/>
          </p:cNvSpPr>
          <p:nvPr>
            <p:ph idx="1"/>
          </p:nvPr>
        </p:nvSpPr>
        <p:spPr>
          <a:xfrm>
            <a:off x="5791199" y="1614197"/>
            <a:ext cx="5791201" cy="3685592"/>
          </a:xfrm>
        </p:spPr>
        <p:txBody>
          <a:bodyPr>
            <a:noAutofit/>
          </a:bodyPr>
          <a:lstStyle/>
          <a:p>
            <a:pPr marL="0" indent="0">
              <a:lnSpc>
                <a:spcPct val="150000"/>
              </a:lnSpc>
              <a:buNone/>
            </a:pPr>
            <a:r>
              <a:rPr lang="hi-IN" sz="2800" b="1" dirty="0">
                <a:latin typeface="Open Sans" panose="020B0606030504020204" pitchFamily="34" charset="0"/>
                <a:ea typeface="Open Sans" panose="020B0606030504020204" pitchFamily="34" charset="0"/>
                <a:cs typeface="Open Sans" panose="020B0606030504020204" pitchFamily="34" charset="0"/>
              </a:rPr>
              <a:t>कारण:- </a:t>
            </a: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hi-IN" sz="2800" b="1" dirty="0">
                <a:latin typeface="Open Sans" panose="020B0606030504020204" pitchFamily="34" charset="0"/>
                <a:ea typeface="Open Sans" panose="020B0606030504020204" pitchFamily="34" charset="0"/>
                <a:cs typeface="Open Sans" panose="020B0606030504020204" pitchFamily="34" charset="0"/>
              </a:rPr>
              <a:t>सुरक्षा वाल्व विफलता</a:t>
            </a:r>
            <a:r>
              <a:rPr lang="hi-IN" sz="2800" dirty="0">
                <a:latin typeface="Open Sans" panose="020B0606030504020204" pitchFamily="34" charset="0"/>
                <a:ea typeface="Open Sans" panose="020B0606030504020204" pitchFamily="34" charset="0"/>
                <a:cs typeface="Open Sans" panose="020B0606030504020204" pitchFamily="34" charset="0"/>
              </a:rPr>
              <a:t> </a:t>
            </a:r>
            <a:r>
              <a:rPr lang="hi-IN" sz="2800" b="1" dirty="0">
                <a:latin typeface="Open Sans" panose="020B0606030504020204" pitchFamily="34" charset="0"/>
                <a:ea typeface="Open Sans" panose="020B0606030504020204" pitchFamily="34" charset="0"/>
                <a:cs typeface="Open Sans" panose="020B0606030504020204" pitchFamily="34" charset="0"/>
              </a:rPr>
              <a:t>
अपर्याप्त सुरक्षा उपाय</a:t>
            </a:r>
            <a:r>
              <a:rPr lang="hi-IN" sz="2800" dirty="0">
                <a:latin typeface="Open Sans" panose="020B0606030504020204" pitchFamily="34" charset="0"/>
                <a:ea typeface="Open Sans" panose="020B0606030504020204" pitchFamily="34" charset="0"/>
                <a:cs typeface="Open Sans" panose="020B0606030504020204" pitchFamily="34" charset="0"/>
              </a:rPr>
              <a:t> </a:t>
            </a:r>
            <a:r>
              <a:rPr lang="hi-IN" sz="2800" b="1" dirty="0">
                <a:latin typeface="Open Sans" panose="020B0606030504020204" pitchFamily="34" charset="0"/>
                <a:ea typeface="Open Sans" panose="020B0606030504020204" pitchFamily="34" charset="0"/>
                <a:cs typeface="Open Sans" panose="020B0606030504020204" pitchFamily="34" charset="0"/>
              </a:rPr>
              <a:t>
खराब रखरखाव और प्रशिक्षण</a:t>
            </a:r>
            <a:r>
              <a:rPr lang="hi-IN" sz="2800" dirty="0">
                <a:latin typeface="Open Sans" panose="020B0606030504020204" pitchFamily="34" charset="0"/>
                <a:ea typeface="Open Sans" panose="020B0606030504020204" pitchFamily="34" charset="0"/>
                <a:cs typeface="Open Sans" panose="020B0606030504020204" pitchFamily="34" charset="0"/>
              </a:rPr>
              <a:t> </a:t>
            </a:r>
            <a:r>
              <a:rPr lang="hi-IN" sz="2800" b="1" dirty="0">
                <a:latin typeface="Open Sans" panose="020B0606030504020204" pitchFamily="34" charset="0"/>
                <a:ea typeface="Open Sans" panose="020B0606030504020204" pitchFamily="34" charset="0"/>
                <a:cs typeface="Open Sans" panose="020B0606030504020204" pitchFamily="34" charset="0"/>
              </a:rPr>
              <a:t>
मानवीय त्रुटि</a:t>
            </a:r>
            <a:r>
              <a:rPr lang="hi-IN" sz="2800" dirty="0">
                <a:latin typeface="Open Sans" panose="020B0606030504020204" pitchFamily="34" charset="0"/>
                <a:ea typeface="Open Sans" panose="020B0606030504020204" pitchFamily="34" charset="0"/>
                <a:cs typeface="Open Sans" panose="020B0606030504020204" pitchFamily="34" charset="0"/>
              </a:rPr>
              <a:t> </a:t>
            </a:r>
            <a:endParaRPr lang="en-IN"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5">
            <a:extLst>
              <a:ext uri="{FF2B5EF4-FFF2-40B4-BE49-F238E27FC236}">
                <a16:creationId xmlns:a16="http://schemas.microsoft.com/office/drawing/2014/main" id="{8C1FE3B1-554C-4231-A98D-D47964236694}"/>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13</a:t>
            </a:fld>
            <a:endParaRPr lang="en-US" dirty="0"/>
          </a:p>
        </p:txBody>
      </p:sp>
      <p:pic>
        <p:nvPicPr>
          <p:cNvPr id="7" name="Picture 6" descr="A logo with text on it&#10;&#10;AI-generated content may be incorrect.">
            <a:extLst>
              <a:ext uri="{FF2B5EF4-FFF2-40B4-BE49-F238E27FC236}">
                <a16:creationId xmlns:a16="http://schemas.microsoft.com/office/drawing/2014/main" id="{77EC23D9-DFCF-AFA8-AEF9-125F40EC6D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77233BD0-050C-BB62-5CD1-E5409F4DDF85}"/>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2" name="PPT 2 -">
            <a:extLst>
              <a:ext uri="{FF2B5EF4-FFF2-40B4-BE49-F238E27FC236}">
                <a16:creationId xmlns:a16="http://schemas.microsoft.com/office/drawing/2014/main" id="{2D6CD27E-C3CA-B593-F403-998F530D440B}"/>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4" name="Picture 3" descr="A logo with a symbol and text&#10;&#10;AI-generated content may be incorrect.">
            <a:extLst>
              <a:ext uri="{FF2B5EF4-FFF2-40B4-BE49-F238E27FC236}">
                <a16:creationId xmlns:a16="http://schemas.microsoft.com/office/drawing/2014/main" id="{BEF81D3B-D9A1-D2FA-75B6-4164776FDB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162132"/>
            <a:ext cx="914400" cy="977046"/>
          </a:xfrm>
          <a:prstGeom prst="rect">
            <a:avLst/>
          </a:prstGeom>
        </p:spPr>
      </p:pic>
    </p:spTree>
    <p:extLst>
      <p:ext uri="{BB962C8B-B14F-4D97-AF65-F5344CB8AC3E}">
        <p14:creationId xmlns:p14="http://schemas.microsoft.com/office/powerpoint/2010/main" val="557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152400" y="3152451"/>
            <a:ext cx="4307113" cy="1143000"/>
          </a:xfrm>
        </p:spPr>
        <p:txBody>
          <a:bodyPr>
            <a:normAutofit/>
          </a:bodyPr>
          <a:lstStyle/>
          <a:p>
            <a:r>
              <a:rPr lang="hi-IN" sz="40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भोपाल आपदा</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460D9190-D372-3F57-9CED-8474FBD30A9A}"/>
              </a:ext>
            </a:extLst>
          </p:cNvPr>
          <p:cNvSpPr>
            <a:spLocks noGrp="1"/>
          </p:cNvSpPr>
          <p:nvPr>
            <p:ph idx="1"/>
          </p:nvPr>
        </p:nvSpPr>
        <p:spPr>
          <a:xfrm>
            <a:off x="4688113" y="1822595"/>
            <a:ext cx="7199087" cy="4522573"/>
          </a:xfrm>
        </p:spPr>
        <p:txBody>
          <a:bodyPr>
            <a:noAutofit/>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Timeline</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buFont typeface="Wingdings" panose="05000000000000000000" pitchFamily="2" charset="2"/>
              <a:buChar char="Ø"/>
            </a:pPr>
            <a:r>
              <a:rPr lang="hi-IN" sz="2400" dirty="0">
                <a:latin typeface="Open Sans" panose="020B0606030504020204" pitchFamily="34" charset="0"/>
                <a:ea typeface="Open Sans" panose="020B0606030504020204" pitchFamily="34" charset="0"/>
                <a:cs typeface="Open Sans" panose="020B0606030504020204" pitchFamily="34" charset="0"/>
              </a:rPr>
              <a:t>2 दिसंबर, 1984: गैस रिसाव हुआ ।</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Ø"/>
            </a:pPr>
            <a:r>
              <a:rPr lang="hi-IN" sz="2400" dirty="0">
                <a:latin typeface="Open Sans" panose="020B0606030504020204" pitchFamily="34" charset="0"/>
                <a:ea typeface="Open Sans" panose="020B0606030504020204" pitchFamily="34" charset="0"/>
                <a:cs typeface="Open Sans" panose="020B0606030504020204" pitchFamily="34" charset="0"/>
              </a:rPr>
              <a:t>दिसंबर 1984: प्रारंभिक प्रतिक्रिया और निकासी प्रयास ।</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Ø"/>
            </a:pPr>
            <a:r>
              <a:rPr lang="hi-IN" sz="2400" dirty="0">
                <a:latin typeface="Open Sans" panose="020B0606030504020204" pitchFamily="34" charset="0"/>
                <a:ea typeface="Open Sans" panose="020B0606030504020204" pitchFamily="34" charset="0"/>
                <a:cs typeface="Open Sans" panose="020B0606030504020204" pitchFamily="34" charset="0"/>
              </a:rPr>
              <a:t>1985: कानूनी कार्यवाही और मुआवजे के विवाद शुरू हुए ।</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Ø"/>
            </a:pPr>
            <a:r>
              <a:rPr lang="hi-IN" sz="2400" dirty="0">
                <a:latin typeface="Open Sans" panose="020B0606030504020204" pitchFamily="34" charset="0"/>
                <a:ea typeface="Open Sans" panose="020B0606030504020204" pitchFamily="34" charset="0"/>
                <a:cs typeface="Open Sans" panose="020B0606030504020204" pitchFamily="34" charset="0"/>
              </a:rPr>
              <a:t>1989: यूनियन कार्बाइड कॉर्पोरेशन (</a:t>
            </a:r>
            <a:r>
              <a:rPr lang="en-US" sz="2400" dirty="0">
                <a:latin typeface="Open Sans" panose="020B0606030504020204" pitchFamily="34" charset="0"/>
                <a:ea typeface="Open Sans" panose="020B0606030504020204" pitchFamily="34" charset="0"/>
                <a:cs typeface="Open Sans" panose="020B0606030504020204" pitchFamily="34" charset="0"/>
              </a:rPr>
              <a:t>UCC) $ 470 </a:t>
            </a:r>
            <a:r>
              <a:rPr lang="hi-IN" sz="2400" dirty="0">
                <a:latin typeface="Open Sans" panose="020B0606030504020204" pitchFamily="34" charset="0"/>
                <a:ea typeface="Open Sans" panose="020B0606030504020204" pitchFamily="34" charset="0"/>
                <a:cs typeface="Open Sans" panose="020B0606030504020204" pitchFamily="34" charset="0"/>
              </a:rPr>
              <a:t>मिलियन के समझौते के लिए सहमत हुआ ।</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Ø"/>
            </a:pPr>
            <a:r>
              <a:rPr lang="hi-IN" sz="2400" dirty="0">
                <a:latin typeface="Open Sans" panose="020B0606030504020204" pitchFamily="34" charset="0"/>
                <a:ea typeface="Open Sans" panose="020B0606030504020204" pitchFamily="34" charset="0"/>
                <a:cs typeface="Open Sans" panose="020B0606030504020204" pitchFamily="34" charset="0"/>
              </a:rPr>
              <a:t>जारी: पुनर्वास, मुआवजा और पर्यावरण उपचार के प्रयास </a:t>
            </a:r>
            <a:r>
              <a:rPr lang="hi-IN" sz="2400">
                <a:latin typeface="Open Sans" panose="020B0606030504020204" pitchFamily="34" charset="0"/>
                <a:ea typeface="Open Sans" panose="020B0606030504020204" pitchFamily="34" charset="0"/>
                <a:cs typeface="Open Sans" panose="020B0606030504020204" pitchFamily="34" charset="0"/>
              </a:rPr>
              <a:t>जारी हैं ।</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5">
            <a:extLst>
              <a:ext uri="{FF2B5EF4-FFF2-40B4-BE49-F238E27FC236}">
                <a16:creationId xmlns:a16="http://schemas.microsoft.com/office/drawing/2014/main" id="{1444E33A-2199-562C-2E93-A38779473CA4}"/>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14</a:t>
            </a:fld>
            <a:endParaRPr lang="en-US" dirty="0"/>
          </a:p>
        </p:txBody>
      </p:sp>
      <p:pic>
        <p:nvPicPr>
          <p:cNvPr id="7" name="Picture 6" descr="A logo with text on it&#10;&#10;AI-generated content may be incorrect.">
            <a:extLst>
              <a:ext uri="{FF2B5EF4-FFF2-40B4-BE49-F238E27FC236}">
                <a16:creationId xmlns:a16="http://schemas.microsoft.com/office/drawing/2014/main" id="{30B9236D-D436-AA67-9061-C903AFECF2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8ACA196B-339F-872B-16C8-9A66CE3476D6}"/>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2" name="PPT 2 -">
            <a:extLst>
              <a:ext uri="{FF2B5EF4-FFF2-40B4-BE49-F238E27FC236}">
                <a16:creationId xmlns:a16="http://schemas.microsoft.com/office/drawing/2014/main" id="{C3B3D931-B531-1477-8492-49933442F9E2}"/>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4" name="Picture 3" descr="A logo with a symbol and text&#10;&#10;AI-generated content may be incorrect.">
            <a:extLst>
              <a:ext uri="{FF2B5EF4-FFF2-40B4-BE49-F238E27FC236}">
                <a16:creationId xmlns:a16="http://schemas.microsoft.com/office/drawing/2014/main" id="{14223C2A-BD86-EE9F-09E6-EC73F3BC61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162132"/>
            <a:ext cx="914400" cy="977046"/>
          </a:xfrm>
          <a:prstGeom prst="rect">
            <a:avLst/>
          </a:prstGeom>
        </p:spPr>
      </p:pic>
    </p:spTree>
    <p:extLst>
      <p:ext uri="{BB962C8B-B14F-4D97-AF65-F5344CB8AC3E}">
        <p14:creationId xmlns:p14="http://schemas.microsoft.com/office/powerpoint/2010/main" val="221905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E689-C5BA-0159-8E52-2709EAB3BF62}"/>
              </a:ext>
            </a:extLst>
          </p:cNvPr>
          <p:cNvSpPr>
            <a:spLocks noGrp="1"/>
          </p:cNvSpPr>
          <p:nvPr>
            <p:ph type="title"/>
          </p:nvPr>
        </p:nvSpPr>
        <p:spPr/>
        <p:txBody>
          <a:bodyPr/>
          <a:lstStyle/>
          <a:p>
            <a:endParaRPr lang="en-IN">
              <a:latin typeface="Open Sans" panose="020B0606030504020204" pitchFamily="34" charset="0"/>
              <a:ea typeface="Open Sans" panose="020B0606030504020204" pitchFamily="34" charset="0"/>
              <a:cs typeface="Open Sans" panose="020B0606030504020204" pitchFamily="34" charset="0"/>
            </a:endParaRPr>
          </a:p>
        </p:txBody>
      </p:sp>
      <p:pic>
        <p:nvPicPr>
          <p:cNvPr id="9218" name="Picture 2">
            <a:extLst>
              <a:ext uri="{FF2B5EF4-FFF2-40B4-BE49-F238E27FC236}">
                <a16:creationId xmlns:a16="http://schemas.microsoft.com/office/drawing/2014/main" id="{9407C068-49A5-4EAC-0BCE-81B66594A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1" y="274638"/>
            <a:ext cx="5845629" cy="60633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A9F2840E-D92C-F06D-B717-791F29AC0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4638"/>
            <a:ext cx="5845629" cy="6063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9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0D9190-D372-3F57-9CED-8474FBD30A9A}"/>
              </a:ext>
            </a:extLst>
          </p:cNvPr>
          <p:cNvSpPr>
            <a:spLocks noGrp="1"/>
          </p:cNvSpPr>
          <p:nvPr>
            <p:ph idx="1"/>
          </p:nvPr>
        </p:nvSpPr>
        <p:spPr>
          <a:xfrm>
            <a:off x="4680172" y="2097887"/>
            <a:ext cx="6902228" cy="3190106"/>
          </a:xfrm>
        </p:spPr>
        <p:txBody>
          <a:bodyPr>
            <a:noAutofit/>
          </a:bodyPr>
          <a:lstStyle/>
          <a:p>
            <a:pPr marL="0" indent="0">
              <a:buNone/>
            </a:pPr>
            <a:r>
              <a:rPr lang="hi-IN" sz="2400" b="1" dirty="0">
                <a:latin typeface="Open Sans" panose="020B0606030504020204" pitchFamily="34" charset="0"/>
                <a:ea typeface="Open Sans" panose="020B0606030504020204" pitchFamily="34" charset="0"/>
                <a:cs typeface="Open Sans" panose="020B0606030504020204" pitchFamily="34" charset="0"/>
              </a:rPr>
              <a:t>सबक सीखा:-</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anose="05000000000000000000" pitchFamily="2" charset="2"/>
              <a:buChar char="Ø"/>
            </a:pP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सुरक्षा प्रोटोकॉल और नियमित रखरखाव का महत्व।</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anose="05000000000000000000" pitchFamily="2" charset="2"/>
              <a:buChar char="Ø"/>
            </a:pPr>
            <a:r>
              <a:rPr lang="hi-IN" sz="2400" dirty="0">
                <a:latin typeface="Open Sans" panose="020B0606030504020204" pitchFamily="34" charset="0"/>
                <a:ea typeface="Open Sans" panose="020B0606030504020204" pitchFamily="34" charset="0"/>
                <a:cs typeface="Open Sans" panose="020B0606030504020204" pitchFamily="34" charset="0"/>
              </a:rPr>
              <a:t>पर्याप्त प्रशिक्षण और आपातकालीन तैयारी की आवश्यकता।</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anose="05000000000000000000" pitchFamily="2" charset="2"/>
              <a:buChar char="Ø"/>
            </a:pPr>
            <a:r>
              <a:rPr lang="hi-IN" sz="2400" dirty="0">
                <a:latin typeface="Open Sans" panose="020B0606030504020204" pitchFamily="34" charset="0"/>
                <a:ea typeface="Open Sans" panose="020B0606030504020204" pitchFamily="34" charset="0"/>
                <a:cs typeface="Open Sans" panose="020B0606030504020204" pitchFamily="34" charset="0"/>
              </a:rPr>
              <a:t>उद्योग संचालन में पारदर्शिता और जवाबदेही का मूल्य।</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anose="05000000000000000000" pitchFamily="2" charset="2"/>
              <a:buChar char="Ø"/>
            </a:pPr>
            <a:r>
              <a:rPr lang="en-US" sz="2400"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समुदायों और पर्यावरण पर औद्योगिक दुर्घटनाओं के दीर्घकालिक परिणाम।</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5">
            <a:extLst>
              <a:ext uri="{FF2B5EF4-FFF2-40B4-BE49-F238E27FC236}">
                <a16:creationId xmlns:a16="http://schemas.microsoft.com/office/drawing/2014/main" id="{B02FFA6B-941C-0270-94DC-6D7440AD586A}"/>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16</a:t>
            </a:fld>
            <a:endParaRPr lang="en-US" dirty="0"/>
          </a:p>
        </p:txBody>
      </p:sp>
      <p:pic>
        <p:nvPicPr>
          <p:cNvPr id="7" name="Picture 6" descr="A logo with text on it&#10;&#10;AI-generated content may be incorrect.">
            <a:extLst>
              <a:ext uri="{FF2B5EF4-FFF2-40B4-BE49-F238E27FC236}">
                <a16:creationId xmlns:a16="http://schemas.microsoft.com/office/drawing/2014/main" id="{8EA28E4F-EF26-1CD0-C3AF-CF597EB829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E3B567C0-F588-C27F-DE69-1C792621F2D4}"/>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2" name="PPT 2 -">
            <a:extLst>
              <a:ext uri="{FF2B5EF4-FFF2-40B4-BE49-F238E27FC236}">
                <a16:creationId xmlns:a16="http://schemas.microsoft.com/office/drawing/2014/main" id="{BB27B3A1-40E0-02AD-EC51-C565C19DF071}"/>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4" name="Picture 3" descr="A logo with a symbol and text&#10;&#10;AI-generated content may be incorrect.">
            <a:extLst>
              <a:ext uri="{FF2B5EF4-FFF2-40B4-BE49-F238E27FC236}">
                <a16:creationId xmlns:a16="http://schemas.microsoft.com/office/drawing/2014/main" id="{4DBC8D88-8A11-076E-BCA7-F6A9B1AAA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162132"/>
            <a:ext cx="914400" cy="977046"/>
          </a:xfrm>
          <a:prstGeom prst="rect">
            <a:avLst/>
          </a:prstGeom>
        </p:spPr>
      </p:pic>
      <p:sp>
        <p:nvSpPr>
          <p:cNvPr id="9" name="Title 1">
            <a:extLst>
              <a:ext uri="{FF2B5EF4-FFF2-40B4-BE49-F238E27FC236}">
                <a16:creationId xmlns:a16="http://schemas.microsoft.com/office/drawing/2014/main" id="{079DCA5E-F065-EA5C-D59E-F85A17C6F7D4}"/>
              </a:ext>
            </a:extLst>
          </p:cNvPr>
          <p:cNvSpPr txBox="1">
            <a:spLocks/>
          </p:cNvSpPr>
          <p:nvPr/>
        </p:nvSpPr>
        <p:spPr>
          <a:xfrm>
            <a:off x="264886" y="2857500"/>
            <a:ext cx="4307113"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भोपाल आपदा</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61019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596381" y="2754863"/>
            <a:ext cx="4732694" cy="1143000"/>
          </a:xfrm>
        </p:spPr>
        <p:txBody>
          <a:bodyPr>
            <a:normAutofit/>
          </a:bodyPr>
          <a:lstStyle/>
          <a:p>
            <a:r>
              <a:rPr lang="hi-IN" sz="40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भोपाल आपदा</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460D9190-D372-3F57-9CED-8474FBD30A9A}"/>
              </a:ext>
            </a:extLst>
          </p:cNvPr>
          <p:cNvSpPr>
            <a:spLocks noGrp="1"/>
          </p:cNvSpPr>
          <p:nvPr>
            <p:ph idx="1"/>
          </p:nvPr>
        </p:nvSpPr>
        <p:spPr>
          <a:xfrm>
            <a:off x="5159144" y="2071396"/>
            <a:ext cx="6190343" cy="2715208"/>
          </a:xfrm>
        </p:spPr>
        <p:txBody>
          <a:bodyPr>
            <a:noAutofit/>
          </a:bodyPr>
          <a:lstStyle/>
          <a:p>
            <a:pPr marL="0" indent="0" algn="just">
              <a:lnSpc>
                <a:spcPct val="150000"/>
              </a:lnSpc>
              <a:buNone/>
            </a:pPr>
            <a:r>
              <a:rPr lang="hi-IN" sz="2800" dirty="0">
                <a:latin typeface="Open Sans" panose="020B0606030504020204" pitchFamily="34" charset="0"/>
                <a:ea typeface="Open Sans" panose="020B0606030504020204" pitchFamily="34" charset="0"/>
                <a:cs typeface="Open Sans" panose="020B0606030504020204" pitchFamily="34" charset="0"/>
              </a:rPr>
              <a:t>यह केस स्टडी औद्योगिक संचालन में सुरक्षा, जिम्मेदार प्रबंधन और सामुदायिक कल्याण को प्राथमिकता देने के महत्व पर प्रकाश डालती है।</a:t>
            </a:r>
            <a:endParaRPr lang="en-IN"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5">
            <a:extLst>
              <a:ext uri="{FF2B5EF4-FFF2-40B4-BE49-F238E27FC236}">
                <a16:creationId xmlns:a16="http://schemas.microsoft.com/office/drawing/2014/main" id="{B4F73FF8-3DFB-6F07-07FF-BFF9013D6719}"/>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17</a:t>
            </a:fld>
            <a:endParaRPr lang="en-US" dirty="0"/>
          </a:p>
        </p:txBody>
      </p:sp>
      <p:pic>
        <p:nvPicPr>
          <p:cNvPr id="7" name="Picture 6" descr="A logo with text on it&#10;&#10;AI-generated content may be incorrect.">
            <a:extLst>
              <a:ext uri="{FF2B5EF4-FFF2-40B4-BE49-F238E27FC236}">
                <a16:creationId xmlns:a16="http://schemas.microsoft.com/office/drawing/2014/main" id="{984387E5-79C2-7AA5-600D-D7440CA57D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0C7E9DEE-450A-280E-9C80-AEE10E399CEF}"/>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2" name="PPT 2 -">
            <a:extLst>
              <a:ext uri="{FF2B5EF4-FFF2-40B4-BE49-F238E27FC236}">
                <a16:creationId xmlns:a16="http://schemas.microsoft.com/office/drawing/2014/main" id="{41C3CBAA-C8DE-D1B8-5A0F-A2361999AE56}"/>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4" name="Picture 3" descr="A logo with a symbol and text&#10;&#10;AI-generated content may be incorrect.">
            <a:extLst>
              <a:ext uri="{FF2B5EF4-FFF2-40B4-BE49-F238E27FC236}">
                <a16:creationId xmlns:a16="http://schemas.microsoft.com/office/drawing/2014/main" id="{313D81F6-FD02-5D4B-40CB-35C744688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162132"/>
            <a:ext cx="914400" cy="977046"/>
          </a:xfrm>
          <a:prstGeom prst="rect">
            <a:avLst/>
          </a:prstGeom>
        </p:spPr>
      </p:pic>
    </p:spTree>
    <p:extLst>
      <p:ext uri="{BB962C8B-B14F-4D97-AF65-F5344CB8AC3E}">
        <p14:creationId xmlns:p14="http://schemas.microsoft.com/office/powerpoint/2010/main" val="3276487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0D9190-D372-3F57-9CED-8474FBD30A9A}"/>
              </a:ext>
            </a:extLst>
          </p:cNvPr>
          <p:cNvSpPr>
            <a:spLocks noGrp="1"/>
          </p:cNvSpPr>
          <p:nvPr>
            <p:ph idx="1"/>
          </p:nvPr>
        </p:nvSpPr>
        <p:spPr>
          <a:xfrm>
            <a:off x="5152768" y="1692876"/>
            <a:ext cx="5770604" cy="4481853"/>
          </a:xfrm>
        </p:spPr>
        <p:txBody>
          <a:bodyPr>
            <a:noAutofit/>
          </a:bodyPr>
          <a:lstStyle/>
          <a:p>
            <a:pPr>
              <a:buFont typeface="Wingdings" panose="05000000000000000000" pitchFamily="2" charset="2"/>
              <a:buChar char="Ø"/>
            </a:pPr>
            <a:r>
              <a:rPr lang="hi-IN" sz="2800">
                <a:latin typeface="Open Sans" panose="020B0606030504020204" pitchFamily="34" charset="0"/>
                <a:ea typeface="Open Sans" panose="020B0606030504020204" pitchFamily="34" charset="0"/>
                <a:cs typeface="Open Sans" panose="020B0606030504020204" pitchFamily="34" charset="0"/>
              </a:rPr>
              <a:t>परिचय
पृष्ठभूमि
आपदा
परिणाम
प्रतिक्रिया और परिणाम
प्रमुख व्यक्ति और संगठन
कारण
सबक सीखा</a:t>
            </a:r>
            <a:endParaRPr lang="en-IN"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Google Shape;112;p15">
            <a:extLst>
              <a:ext uri="{FF2B5EF4-FFF2-40B4-BE49-F238E27FC236}">
                <a16:creationId xmlns:a16="http://schemas.microsoft.com/office/drawing/2014/main" id="{02204259-AA24-04ED-7C35-F9832AFA7AF8}"/>
              </a:ext>
            </a:extLst>
          </p:cNvPr>
          <p:cNvSpPr txBox="1">
            <a:spLocks/>
          </p:cNvSpPr>
          <p:nvPr/>
        </p:nvSpPr>
        <p:spPr>
          <a:xfrm>
            <a:off x="385633" y="1402436"/>
            <a:ext cx="4457703" cy="86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rgbClr val="C00000"/>
              </a:buClr>
              <a:buSzPts val="4000"/>
            </a:pPr>
            <a:r>
              <a:rPr lang="hi-IN" sz="4000" b="1">
                <a:solidFill>
                  <a:srgbClr val="C00000"/>
                </a:solidFill>
                <a:latin typeface="Open Sans"/>
                <a:ea typeface="Arial"/>
                <a:cs typeface="Arial"/>
                <a:sym typeface="Arial"/>
              </a:rPr>
              <a:t>समीक्षा</a:t>
            </a:r>
            <a:endParaRPr lang="en-US" dirty="0">
              <a:latin typeface="Open Sans"/>
            </a:endParaRPr>
          </a:p>
        </p:txBody>
      </p:sp>
      <p:sp>
        <p:nvSpPr>
          <p:cNvPr id="6" name="Google Shape;116;p15">
            <a:extLst>
              <a:ext uri="{FF2B5EF4-FFF2-40B4-BE49-F238E27FC236}">
                <a16:creationId xmlns:a16="http://schemas.microsoft.com/office/drawing/2014/main" id="{2B638449-63E6-303E-A438-4022E1F21103}"/>
              </a:ext>
            </a:extLst>
          </p:cNvPr>
          <p:cNvSpPr txBox="1"/>
          <p:nvPr/>
        </p:nvSpPr>
        <p:spPr>
          <a:xfrm>
            <a:off x="685100" y="2266836"/>
            <a:ext cx="3858768"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a:solidFill>
                  <a:schemeClr val="dk1"/>
                </a:solidFill>
                <a:latin typeface="Open Sans"/>
                <a:cs typeface="Times New Roman" pitchFamily="18" charset="0"/>
                <a:sym typeface="Arial"/>
              </a:rPr>
              <a:t>इस पाठ को पूरा करने पर, आप इसके बारे में जान सकते हैं: -</a:t>
            </a:r>
            <a:endParaRPr sz="1100" dirty="0">
              <a:latin typeface="Open Sans"/>
              <a:cs typeface="Times New Roman" pitchFamily="18" charset="0"/>
            </a:endParaRPr>
          </a:p>
        </p:txBody>
      </p:sp>
      <p:sp>
        <p:nvSpPr>
          <p:cNvPr id="12" name="Slide Number Placeholder 5">
            <a:extLst>
              <a:ext uri="{FF2B5EF4-FFF2-40B4-BE49-F238E27FC236}">
                <a16:creationId xmlns:a16="http://schemas.microsoft.com/office/drawing/2014/main" id="{D6918387-A60F-9B2B-80B6-16E54548C77C}"/>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18</a:t>
            </a:fld>
            <a:endParaRPr lang="en-US" dirty="0"/>
          </a:p>
        </p:txBody>
      </p:sp>
      <p:pic>
        <p:nvPicPr>
          <p:cNvPr id="14" name="Picture 13" descr="A logo with text on it&#10;&#10;AI-generated content may be incorrect.">
            <a:extLst>
              <a:ext uri="{FF2B5EF4-FFF2-40B4-BE49-F238E27FC236}">
                <a16:creationId xmlns:a16="http://schemas.microsoft.com/office/drawing/2014/main" id="{E8875A94-45F3-85B2-0053-689EB3048F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EER | MFR | INDIA">
            <a:extLst>
              <a:ext uri="{FF2B5EF4-FFF2-40B4-BE49-F238E27FC236}">
                <a16:creationId xmlns:a16="http://schemas.microsoft.com/office/drawing/2014/main" id="{195D87A1-8B3B-85FE-0060-485064512848}"/>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6" name="PPT 2 -">
            <a:extLst>
              <a:ext uri="{FF2B5EF4-FFF2-40B4-BE49-F238E27FC236}">
                <a16:creationId xmlns:a16="http://schemas.microsoft.com/office/drawing/2014/main" id="{75A56F79-4B22-F050-7180-F892DA1A73EB}"/>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DCAF4664-1157-76EC-7415-31E976858E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162132"/>
            <a:ext cx="914400" cy="977046"/>
          </a:xfrm>
          <a:prstGeom prst="rect">
            <a:avLst/>
          </a:prstGeom>
        </p:spPr>
      </p:pic>
    </p:spTree>
    <p:extLst>
      <p:ext uri="{BB962C8B-B14F-4D97-AF65-F5344CB8AC3E}">
        <p14:creationId xmlns:p14="http://schemas.microsoft.com/office/powerpoint/2010/main" val="3160107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4052325"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4000" b="1">
                <a:latin typeface="Open sans"/>
              </a:rPr>
              <a:t>कोई सवाल ?</a:t>
            </a:r>
            <a:endParaRPr lang="en-US" sz="4000" b="1" dirty="0">
              <a:latin typeface="Open sans"/>
            </a:endParaRP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4"/>
          <a:stretch>
            <a:fillRect/>
          </a:stretch>
        </p:blipFill>
        <p:spPr>
          <a:xfrm>
            <a:off x="6711441" y="1765969"/>
            <a:ext cx="3368693" cy="3368693"/>
          </a:xfrm>
          <a:prstGeom prst="rect">
            <a:avLst/>
          </a:prstGeom>
        </p:spPr>
      </p:pic>
      <p:pic>
        <p:nvPicPr>
          <p:cNvPr id="6" name="Picture 5" descr="A logo with a symbol and text&#10;&#10;AI-generated content may be incorrect.">
            <a:extLst>
              <a:ext uri="{FF2B5EF4-FFF2-40B4-BE49-F238E27FC236}">
                <a16:creationId xmlns:a16="http://schemas.microsoft.com/office/drawing/2014/main" id="{8F7EB7FA-801C-941C-777B-F399D86EF8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7600" y="244938"/>
            <a:ext cx="914400" cy="977046"/>
          </a:xfrm>
          <a:prstGeom prst="rect">
            <a:avLst/>
          </a:prstGeom>
        </p:spPr>
      </p:pic>
      <p:pic>
        <p:nvPicPr>
          <p:cNvPr id="7" name="Picture 6" descr="A logo with text on it&#10;&#10;AI-generated content may be incorrect.">
            <a:extLst>
              <a:ext uri="{FF2B5EF4-FFF2-40B4-BE49-F238E27FC236}">
                <a16:creationId xmlns:a16="http://schemas.microsoft.com/office/drawing/2014/main" id="{1B181FED-6810-BE51-6AC1-E85B02FA29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EER | MFR | INDIA">
            <a:extLst>
              <a:ext uri="{FF2B5EF4-FFF2-40B4-BE49-F238E27FC236}">
                <a16:creationId xmlns:a16="http://schemas.microsoft.com/office/drawing/2014/main" id="{3A5D8D31-DD6F-D529-A532-69A60AF300F6}"/>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0" name="PPT 2 -">
            <a:extLst>
              <a:ext uri="{FF2B5EF4-FFF2-40B4-BE49-F238E27FC236}">
                <a16:creationId xmlns:a16="http://schemas.microsoft.com/office/drawing/2014/main" id="{6F756B07-2387-93BD-D99E-FE0277216051}"/>
              </a:ext>
            </a:extLst>
          </p:cNvPr>
          <p:cNvSpPr txBox="1"/>
          <p:nvPr/>
        </p:nvSpPr>
        <p:spPr>
          <a:xfrm>
            <a:off x="10529843" y="6367532"/>
            <a:ext cx="746398"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r>
              <a:rPr lang="en-IN" sz="1200" b="1" dirty="0">
                <a:solidFill>
                  <a:schemeClr val="accent2">
                    <a:lumMod val="75000"/>
                  </a:schemeClr>
                </a:solidFill>
              </a:rPr>
              <a:t> 19</a:t>
            </a:r>
            <a:endParaRPr sz="1200" b="1" dirty="0">
              <a:solidFill>
                <a:schemeClr val="accent2">
                  <a:lumMod val="75000"/>
                </a:schemeClr>
              </a:solidFill>
            </a:endParaRPr>
          </a:p>
        </p:txBody>
      </p:sp>
      <p:pic>
        <p:nvPicPr>
          <p:cNvPr id="11" name="Picture 10" descr="A logo with a symbol and text&#10;&#10;AI-generated content may be incorrect.">
            <a:extLst>
              <a:ext uri="{FF2B5EF4-FFF2-40B4-BE49-F238E27FC236}">
                <a16:creationId xmlns:a16="http://schemas.microsoft.com/office/drawing/2014/main" id="{736B7C5D-EB7F-8594-0351-BBE5EC8B46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162132"/>
            <a:ext cx="914400" cy="977046"/>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0D9190-D372-3F57-9CED-8474FBD30A9A}"/>
              </a:ext>
            </a:extLst>
          </p:cNvPr>
          <p:cNvSpPr>
            <a:spLocks noGrp="1"/>
          </p:cNvSpPr>
          <p:nvPr>
            <p:ph idx="1"/>
          </p:nvPr>
        </p:nvSpPr>
        <p:spPr>
          <a:xfrm>
            <a:off x="5548184" y="1743268"/>
            <a:ext cx="5090984" cy="4187976"/>
          </a:xfrm>
        </p:spPr>
        <p:txBody>
          <a:bodyPr>
            <a:noAutofit/>
          </a:bodyPr>
          <a:lstStyle/>
          <a:p>
            <a:pPr>
              <a:buFont typeface="Wingdings" panose="05000000000000000000" pitchFamily="2" charset="2"/>
              <a:buChar char="Ø"/>
            </a:pPr>
            <a:r>
              <a:rPr lang="hi-IN" sz="2800">
                <a:latin typeface="Open Sans" panose="020B0606030504020204" pitchFamily="34" charset="0"/>
                <a:ea typeface="Open Sans" panose="020B0606030504020204" pitchFamily="34" charset="0"/>
                <a:cs typeface="Open Sans" panose="020B0606030504020204" pitchFamily="34" charset="0"/>
              </a:rPr>
              <a:t>परिचय
पृष्ठभूमि
आपदा
परिणाम
प्रतिक्रिया और परिणाम
प्रमुख व्यक्ति और संगठन
कारण
सबक सीखा</a:t>
            </a:r>
            <a:endParaRPr lang="en-IN"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Google Shape;112;p15">
            <a:extLst>
              <a:ext uri="{FF2B5EF4-FFF2-40B4-BE49-F238E27FC236}">
                <a16:creationId xmlns:a16="http://schemas.microsoft.com/office/drawing/2014/main" id="{576E4AE1-D065-6B0D-407D-F1ADB9131A92}"/>
              </a:ext>
            </a:extLst>
          </p:cNvPr>
          <p:cNvSpPr txBox="1">
            <a:spLocks/>
          </p:cNvSpPr>
          <p:nvPr/>
        </p:nvSpPr>
        <p:spPr>
          <a:xfrm>
            <a:off x="199767" y="1533665"/>
            <a:ext cx="4457703" cy="864400"/>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rgbClr val="C00000"/>
              </a:buClr>
              <a:buSzPts val="4000"/>
            </a:pPr>
            <a:r>
              <a:rPr lang="hi-IN" sz="4000" b="1">
                <a:solidFill>
                  <a:srgbClr val="C00000"/>
                </a:solidFill>
                <a:latin typeface="Open Sans"/>
                <a:ea typeface="Arial"/>
                <a:cs typeface="Arial"/>
                <a:sym typeface="Arial"/>
              </a:rPr>
              <a:t>उद्देश्यों</a:t>
            </a:r>
            <a:endParaRPr lang="en-US" dirty="0">
              <a:latin typeface="Open Sans"/>
            </a:endParaRPr>
          </a:p>
        </p:txBody>
      </p:sp>
      <p:sp>
        <p:nvSpPr>
          <p:cNvPr id="6" name="Google Shape;116;p15">
            <a:extLst>
              <a:ext uri="{FF2B5EF4-FFF2-40B4-BE49-F238E27FC236}">
                <a16:creationId xmlns:a16="http://schemas.microsoft.com/office/drawing/2014/main" id="{6B7B8610-DA98-68C2-A65E-B6EC5F632DA7}"/>
              </a:ext>
            </a:extLst>
          </p:cNvPr>
          <p:cNvSpPr txBox="1"/>
          <p:nvPr/>
        </p:nvSpPr>
        <p:spPr>
          <a:xfrm>
            <a:off x="857066" y="2398065"/>
            <a:ext cx="4192068"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a:solidFill>
                  <a:schemeClr val="dk1"/>
                </a:solidFill>
                <a:latin typeface="Open Sans"/>
                <a:cs typeface="Times New Roman" pitchFamily="18" charset="0"/>
                <a:sym typeface="Arial"/>
              </a:rPr>
              <a:t>इस पाठ को पूरा करने पर, आप इसके बारे में जान पाएंगे: -</a:t>
            </a:r>
            <a:endParaRPr sz="1100" dirty="0">
              <a:latin typeface="Open Sans"/>
              <a:cs typeface="Times New Roman" pitchFamily="18" charset="0"/>
            </a:endParaRPr>
          </a:p>
        </p:txBody>
      </p:sp>
      <p:sp>
        <p:nvSpPr>
          <p:cNvPr id="12" name="Slide Number Placeholder 5">
            <a:extLst>
              <a:ext uri="{FF2B5EF4-FFF2-40B4-BE49-F238E27FC236}">
                <a16:creationId xmlns:a16="http://schemas.microsoft.com/office/drawing/2014/main" id="{5B41DBEB-14B8-F2B6-C900-551ABE26D0C7}"/>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a:t>
            </a:fld>
            <a:endParaRPr lang="en-US" dirty="0"/>
          </a:p>
        </p:txBody>
      </p:sp>
      <p:pic>
        <p:nvPicPr>
          <p:cNvPr id="14" name="Picture 13" descr="A logo with text on it&#10;&#10;AI-generated content may be incorrect.">
            <a:extLst>
              <a:ext uri="{FF2B5EF4-FFF2-40B4-BE49-F238E27FC236}">
                <a16:creationId xmlns:a16="http://schemas.microsoft.com/office/drawing/2014/main" id="{F25CE2E2-8A88-C394-CCC8-1D869CC364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EER | MFR | INDIA">
            <a:extLst>
              <a:ext uri="{FF2B5EF4-FFF2-40B4-BE49-F238E27FC236}">
                <a16:creationId xmlns:a16="http://schemas.microsoft.com/office/drawing/2014/main" id="{77D9D15D-BF84-72BF-F659-FA66D976D228}"/>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6" name="PPT 2 -">
            <a:extLst>
              <a:ext uri="{FF2B5EF4-FFF2-40B4-BE49-F238E27FC236}">
                <a16:creationId xmlns:a16="http://schemas.microsoft.com/office/drawing/2014/main" id="{DE79E8AC-86F7-4D35-EDFE-CF73D88B867F}"/>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2" name="Picture 1" descr="A logo with a symbol and text&#10;&#10;AI-generated content may be incorrect.">
            <a:extLst>
              <a:ext uri="{FF2B5EF4-FFF2-40B4-BE49-F238E27FC236}">
                <a16:creationId xmlns:a16="http://schemas.microsoft.com/office/drawing/2014/main" id="{AEC6B7E7-B412-51E7-E036-BCB61AA224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Tree>
    <p:extLst>
      <p:ext uri="{BB962C8B-B14F-4D97-AF65-F5344CB8AC3E}">
        <p14:creationId xmlns:p14="http://schemas.microsoft.com/office/powerpoint/2010/main" val="3875463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598160" y="2705100"/>
            <a:ext cx="5181600" cy="3657600"/>
          </a:xfrm>
          <a:noFill/>
        </p:spPr>
        <p:txBody>
          <a:bodyPr>
            <a:noAutofit/>
          </a:bodyPr>
          <a:lstStyle/>
          <a:p>
            <a:pPr marL="0" indent="0">
              <a:buNone/>
            </a:pPr>
            <a:r>
              <a:rPr lang="hi-IN" sz="2800">
                <a:latin typeface="Open Sans" panose="020B0606030504020204" pitchFamily="34" charset="0"/>
                <a:ea typeface="Open Sans" panose="020B0606030504020204" pitchFamily="34" charset="0"/>
                <a:cs typeface="Open Sans" panose="020B0606030504020204" pitchFamily="34" charset="0"/>
              </a:rPr>
              <a:t>प्रश्‍न। </a:t>
            </a:r>
            <a:r>
              <a:rPr lang="en-IN" sz="2800">
                <a:latin typeface="Open Sans" panose="020B0606030504020204" pitchFamily="34" charset="0"/>
                <a:ea typeface="Open Sans" panose="020B0606030504020204" pitchFamily="34" charset="0"/>
                <a:cs typeface="Open Sans" panose="020B0606030504020204" pitchFamily="34" charset="0"/>
              </a:rPr>
              <a:t>DOT Hazmat </a:t>
            </a:r>
            <a:r>
              <a:rPr lang="hi-IN" sz="2800">
                <a:latin typeface="Open Sans" panose="020B0606030504020204" pitchFamily="34" charset="0"/>
                <a:ea typeface="Open Sans" panose="020B0606030504020204" pitchFamily="34" charset="0"/>
                <a:cs typeface="Open Sans" panose="020B0606030504020204" pitchFamily="34" charset="0"/>
              </a:rPr>
              <a:t>वर्गीकरण प्रणाली के अनुसार कक्षा 7 क्या है?</a:t>
            </a:r>
            <a:endParaRPr lang="en-IN"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03200" y="2705100"/>
            <a:ext cx="5410200" cy="1143000"/>
          </a:xfrm>
          <a:noFill/>
        </p:spPr>
        <p:txBody>
          <a:bodyPr>
            <a:normAutofit/>
          </a:bodyPr>
          <a:lstStyle/>
          <a:p>
            <a:r>
              <a:rPr lang="hi-IN" sz="4800" b="1">
                <a:solidFill>
                  <a:srgbClr val="FF0000"/>
                </a:solidFill>
                <a:latin typeface="Open Sans" panose="020B0606030504020204" pitchFamily="34" charset="0"/>
                <a:ea typeface="Open Sans" panose="020B0606030504020204" pitchFamily="34" charset="0"/>
                <a:cs typeface="Open Sans" panose="020B0606030504020204" pitchFamily="34" charset="0"/>
              </a:rPr>
              <a:t>मूल्यांकन</a:t>
            </a:r>
            <a:endParaRPr lang="en-IN" sz="48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descr="A logo with text on it&#10;&#10;AI-generated content may be incorrect.">
            <a:extLst>
              <a:ext uri="{FF2B5EF4-FFF2-40B4-BE49-F238E27FC236}">
                <a16:creationId xmlns:a16="http://schemas.microsoft.com/office/drawing/2014/main" id="{67D0F364-1931-6350-3FC8-11EA443EF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EER | MFR | INDIA">
            <a:extLst>
              <a:ext uri="{FF2B5EF4-FFF2-40B4-BE49-F238E27FC236}">
                <a16:creationId xmlns:a16="http://schemas.microsoft.com/office/drawing/2014/main" id="{09181021-8124-5B61-D2E6-032DA7A01325}"/>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5" name="PPT 2 -">
            <a:extLst>
              <a:ext uri="{FF2B5EF4-FFF2-40B4-BE49-F238E27FC236}">
                <a16:creationId xmlns:a16="http://schemas.microsoft.com/office/drawing/2014/main" id="{5559AEB6-F567-F9BF-C5ED-EA2170D8C641}"/>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6" name="Picture 5" descr="A logo with a symbol and text&#10;&#10;AI-generated content may be incorrect.">
            <a:extLst>
              <a:ext uri="{FF2B5EF4-FFF2-40B4-BE49-F238E27FC236}">
                <a16:creationId xmlns:a16="http://schemas.microsoft.com/office/drawing/2014/main" id="{0616FCFA-7FD6-75C7-954C-104251E4F4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162132"/>
            <a:ext cx="914400" cy="977046"/>
          </a:xfrm>
          <a:prstGeom prst="rect">
            <a:avLst/>
          </a:prstGeom>
        </p:spPr>
      </p:pic>
      <p:sp>
        <p:nvSpPr>
          <p:cNvPr id="7" name="Slide Number Placeholder 5">
            <a:extLst>
              <a:ext uri="{FF2B5EF4-FFF2-40B4-BE49-F238E27FC236}">
                <a16:creationId xmlns:a16="http://schemas.microsoft.com/office/drawing/2014/main" id="{42FCA2E0-CFE3-7680-CB88-27B65DF67A20}"/>
              </a:ext>
            </a:extLst>
          </p:cNvPr>
          <p:cNvSpPr txBox="1">
            <a:spLocks/>
          </p:cNvSpPr>
          <p:nvPr/>
        </p:nvSpPr>
        <p:spPr>
          <a:xfrm>
            <a:off x="8602980" y="6345168"/>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smtClean="0"/>
              <a:pPr/>
              <a:t>20</a:t>
            </a:fld>
            <a:endParaRPr lang="en-US" dirty="0"/>
          </a:p>
        </p:txBody>
      </p:sp>
    </p:spTree>
    <p:extLst>
      <p:ext uri="{BB962C8B-B14F-4D97-AF65-F5344CB8AC3E}">
        <p14:creationId xmlns:p14="http://schemas.microsoft.com/office/powerpoint/2010/main" val="217319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uties of…">
            <a:extLst>
              <a:ext uri="{FF2B5EF4-FFF2-40B4-BE49-F238E27FC236}">
                <a16:creationId xmlns:a16="http://schemas.microsoft.com/office/drawing/2014/main" id="{98190CAA-B1FA-CBF2-A687-676932E14856}"/>
              </a:ext>
            </a:extLst>
          </p:cNvPr>
          <p:cNvSpPr txBox="1"/>
          <p:nvPr/>
        </p:nvSpPr>
        <p:spPr>
          <a:xfrm>
            <a:off x="1860253" y="1997760"/>
            <a:ext cx="9013156" cy="22027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13800" b="1" dirty="0">
                <a:latin typeface="Open sans"/>
              </a:rPr>
              <a:t>धन्यवाद</a:t>
            </a:r>
            <a:endParaRPr lang="en-US" sz="13800" dirty="0">
              <a:latin typeface="Open sans"/>
            </a:endParaRPr>
          </a:p>
        </p:txBody>
      </p:sp>
      <p:pic>
        <p:nvPicPr>
          <p:cNvPr id="9" name="Picture 8" descr="A logo with a symbol and text&#10;&#10;AI-generated content may be incorrect.">
            <a:extLst>
              <a:ext uri="{FF2B5EF4-FFF2-40B4-BE49-F238E27FC236}">
                <a16:creationId xmlns:a16="http://schemas.microsoft.com/office/drawing/2014/main" id="{4B84011C-88D5-811A-E7AC-1EBC5C0304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pic>
        <p:nvPicPr>
          <p:cNvPr id="3" name="Picture 2" descr="A logo with text on it&#10;&#10;AI-generated content may be incorrect.">
            <a:extLst>
              <a:ext uri="{FF2B5EF4-FFF2-40B4-BE49-F238E27FC236}">
                <a16:creationId xmlns:a16="http://schemas.microsoft.com/office/drawing/2014/main" id="{C6454C2C-382C-DA32-D630-E67CC6A0FF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EER | MFR | INDIA">
            <a:extLst>
              <a:ext uri="{FF2B5EF4-FFF2-40B4-BE49-F238E27FC236}">
                <a16:creationId xmlns:a16="http://schemas.microsoft.com/office/drawing/2014/main" id="{C290EFF3-2255-8B33-9706-18BC8B9A8580}"/>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8" name="PPT 2 -">
            <a:extLst>
              <a:ext uri="{FF2B5EF4-FFF2-40B4-BE49-F238E27FC236}">
                <a16:creationId xmlns:a16="http://schemas.microsoft.com/office/drawing/2014/main" id="{AE15483C-AC3C-0CD0-CBCC-78C1D0FB37E7}"/>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sp>
        <p:nvSpPr>
          <p:cNvPr id="10" name="Slide Number Placeholder 5">
            <a:extLst>
              <a:ext uri="{FF2B5EF4-FFF2-40B4-BE49-F238E27FC236}">
                <a16:creationId xmlns:a16="http://schemas.microsoft.com/office/drawing/2014/main" id="{C6FE7A86-0CF6-3EEF-29A5-693760A9F0D0}"/>
              </a:ext>
            </a:extLst>
          </p:cNvPr>
          <p:cNvSpPr txBox="1">
            <a:spLocks/>
          </p:cNvSpPr>
          <p:nvPr/>
        </p:nvSpPr>
        <p:spPr>
          <a:xfrm>
            <a:off x="8602980" y="6345168"/>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smtClean="0"/>
              <a:pPr/>
              <a:t>21</a:t>
            </a:fld>
            <a:endParaRPr lang="en-US" dirty="0"/>
          </a:p>
        </p:txBody>
      </p:sp>
    </p:spTree>
    <p:extLst>
      <p:ext uri="{BB962C8B-B14F-4D97-AF65-F5344CB8AC3E}">
        <p14:creationId xmlns:p14="http://schemas.microsoft.com/office/powerpoint/2010/main" val="224855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3278038" y="162132"/>
            <a:ext cx="2955984" cy="789183"/>
          </a:xfrm>
        </p:spPr>
        <p:txBody>
          <a:bodyPr>
            <a:normAutofit/>
          </a:bodyPr>
          <a:lstStyle/>
          <a:p>
            <a:r>
              <a:rPr lang="hi-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भोपाल आपदा</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460D9190-D372-3F57-9CED-8474FBD30A9A}"/>
              </a:ext>
            </a:extLst>
          </p:cNvPr>
          <p:cNvSpPr>
            <a:spLocks noGrp="1"/>
          </p:cNvSpPr>
          <p:nvPr>
            <p:ph idx="1"/>
          </p:nvPr>
        </p:nvSpPr>
        <p:spPr>
          <a:xfrm>
            <a:off x="4553877" y="966650"/>
            <a:ext cx="7028523" cy="3004457"/>
          </a:xfrm>
        </p:spPr>
        <p:txBody>
          <a:bodyPr>
            <a:noAutofit/>
          </a:bodyPr>
          <a:lstStyle/>
          <a:p>
            <a:pPr algn="just"/>
            <a:r>
              <a:rPr lang="hi-IN" sz="2400" dirty="0">
                <a:latin typeface="Open Sans" panose="020B0606030504020204" pitchFamily="34" charset="0"/>
                <a:ea typeface="Open Sans" panose="020B0606030504020204" pitchFamily="34" charset="0"/>
                <a:cs typeface="Open Sans" panose="020B0606030504020204" pitchFamily="34" charset="0"/>
              </a:rPr>
              <a:t>भोपाल गैस रिसाव, जिसे भोपाल आपदा के रूप में भी जाना जाता है, एक विनाशकारी औद्योगिक दुर्घटना थी जो 3 दिसंबर, 1984 को भोपाल, मध्य प्रदेश, भारत में यूनियन कार्बाइड इंडिया लिमिटेड (यूसीआईएल) कीटनाशक संयंत्र में हुई थी।
पृष्ठभूमि:-
 यूनियन कार्बाइड इंडिया लिमिटेड (</a:t>
            </a:r>
            <a:r>
              <a:rPr lang="en-US" sz="2400" dirty="0">
                <a:latin typeface="Open Sans" panose="020B0606030504020204" pitchFamily="34" charset="0"/>
                <a:ea typeface="Open Sans" panose="020B0606030504020204" pitchFamily="34" charset="0"/>
                <a:cs typeface="Open Sans" panose="020B0606030504020204" pitchFamily="34" charset="0"/>
              </a:rPr>
              <a:t>UCIL) </a:t>
            </a:r>
            <a:r>
              <a:rPr lang="hi-IN" sz="2400" dirty="0">
                <a:latin typeface="Open Sans" panose="020B0606030504020204" pitchFamily="34" charset="0"/>
                <a:ea typeface="Open Sans" panose="020B0606030504020204" pitchFamily="34" charset="0"/>
                <a:cs typeface="Open Sans" panose="020B0606030504020204" pitchFamily="34" charset="0"/>
              </a:rPr>
              <a:t>यूनियन कार्बाइड कॉर्पोरेशन (</a:t>
            </a:r>
            <a:r>
              <a:rPr lang="en-US" sz="2400" dirty="0">
                <a:latin typeface="Open Sans" panose="020B0606030504020204" pitchFamily="34" charset="0"/>
                <a:ea typeface="Open Sans" panose="020B0606030504020204" pitchFamily="34" charset="0"/>
                <a:cs typeface="Open Sans" panose="020B0606030504020204" pitchFamily="34" charset="0"/>
              </a:rPr>
              <a:t>UCC) </a:t>
            </a:r>
            <a:r>
              <a:rPr lang="hi-IN" sz="2400" dirty="0">
                <a:latin typeface="Open Sans" panose="020B0606030504020204" pitchFamily="34" charset="0"/>
                <a:ea typeface="Open Sans" panose="020B0606030504020204" pitchFamily="34" charset="0"/>
                <a:cs typeface="Open Sans" panose="020B0606030504020204" pitchFamily="34" charset="0"/>
              </a:rPr>
              <a:t>की सहायक कंपनी थी, जो एक यूएस-आधारित बहुराष्ट्रीय निगम है। 
भोपाल में यूसीआईएल संयंत्र ने मध्यवर्ती के रूप में मिथाइल आइसोसाइनेट (एमआईसी) का उपयोग करते हुए सेविन (कार्बेरिल) सहित कीटनाशकों का उत्पादन किया।
 एमआईसी एक अत्यधिक विषैला और वाष्पशील रसायन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5">
            <a:extLst>
              <a:ext uri="{FF2B5EF4-FFF2-40B4-BE49-F238E27FC236}">
                <a16:creationId xmlns:a16="http://schemas.microsoft.com/office/drawing/2014/main" id="{E2C6A63F-3630-2FA8-7545-EE8D64FFEEC0}"/>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a:t>
            </a:fld>
            <a:endParaRPr lang="en-US" dirty="0"/>
          </a:p>
        </p:txBody>
      </p:sp>
      <p:pic>
        <p:nvPicPr>
          <p:cNvPr id="7" name="Picture 6" descr="A logo with text on it&#10;&#10;AI-generated content may be incorrect.">
            <a:extLst>
              <a:ext uri="{FF2B5EF4-FFF2-40B4-BE49-F238E27FC236}">
                <a16:creationId xmlns:a16="http://schemas.microsoft.com/office/drawing/2014/main" id="{E32B9E9C-6EDC-C573-8A8C-C5D3F7568E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8DDF7443-85C0-E4C9-9D93-9E6E1C44034B}"/>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2" name="PPT 2 -">
            <a:extLst>
              <a:ext uri="{FF2B5EF4-FFF2-40B4-BE49-F238E27FC236}">
                <a16:creationId xmlns:a16="http://schemas.microsoft.com/office/drawing/2014/main" id="{F483ABFE-F8B3-790A-80A3-B6ABE4A495EB}"/>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4" name="Picture 3" descr="A logo with a symbol and text&#10;&#10;AI-generated content may be incorrect.">
            <a:extLst>
              <a:ext uri="{FF2B5EF4-FFF2-40B4-BE49-F238E27FC236}">
                <a16:creationId xmlns:a16="http://schemas.microsoft.com/office/drawing/2014/main" id="{35F78509-1A59-0BC9-46B4-438900A4CF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162132"/>
            <a:ext cx="914400" cy="977046"/>
          </a:xfrm>
          <a:prstGeom prst="rect">
            <a:avLst/>
          </a:prstGeom>
        </p:spPr>
      </p:pic>
    </p:spTree>
    <p:extLst>
      <p:ext uri="{BB962C8B-B14F-4D97-AF65-F5344CB8AC3E}">
        <p14:creationId xmlns:p14="http://schemas.microsoft.com/office/powerpoint/2010/main" val="1829460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BF6BCA-4C41-AEE6-919F-915B59E25320}"/>
              </a:ext>
            </a:extLst>
          </p:cNvPr>
          <p:cNvPicPr>
            <a:picLocks noChangeAspect="1"/>
          </p:cNvPicPr>
          <p:nvPr/>
        </p:nvPicPr>
        <p:blipFill>
          <a:blip r:embed="rId2"/>
          <a:stretch>
            <a:fillRect/>
          </a:stretch>
        </p:blipFill>
        <p:spPr>
          <a:xfrm>
            <a:off x="6166498" y="76200"/>
            <a:ext cx="5949302" cy="6705600"/>
          </a:xfrm>
          <a:prstGeom prst="rect">
            <a:avLst/>
          </a:prstGeom>
        </p:spPr>
      </p:pic>
      <p:pic>
        <p:nvPicPr>
          <p:cNvPr id="5" name="Content Placeholder 4">
            <a:extLst>
              <a:ext uri="{FF2B5EF4-FFF2-40B4-BE49-F238E27FC236}">
                <a16:creationId xmlns:a16="http://schemas.microsoft.com/office/drawing/2014/main" id="{24B35A72-5A3F-266F-3452-6EA95079F08D}"/>
              </a:ext>
            </a:extLst>
          </p:cNvPr>
          <p:cNvPicPr>
            <a:picLocks noGrp="1" noChangeAspect="1"/>
          </p:cNvPicPr>
          <p:nvPr>
            <p:ph idx="1"/>
          </p:nvPr>
        </p:nvPicPr>
        <p:blipFill>
          <a:blip r:embed="rId3"/>
          <a:stretch>
            <a:fillRect/>
          </a:stretch>
        </p:blipFill>
        <p:spPr>
          <a:xfrm>
            <a:off x="76200" y="76200"/>
            <a:ext cx="6090298" cy="6705600"/>
          </a:xfrm>
          <a:prstGeom prst="rect">
            <a:avLst/>
          </a:prstGeom>
        </p:spPr>
      </p:pic>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42822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152400" y="2760986"/>
            <a:ext cx="4407243" cy="1143000"/>
          </a:xfrm>
        </p:spPr>
        <p:txBody>
          <a:bodyPr>
            <a:normAutofit/>
          </a:bodyPr>
          <a:lstStyle/>
          <a:p>
            <a:r>
              <a:rPr lang="hi-IN" sz="40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भोपाल आपदा</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460D9190-D372-3F57-9CED-8474FBD30A9A}"/>
              </a:ext>
            </a:extLst>
          </p:cNvPr>
          <p:cNvSpPr>
            <a:spLocks noGrp="1"/>
          </p:cNvSpPr>
          <p:nvPr>
            <p:ph idx="1"/>
          </p:nvPr>
        </p:nvSpPr>
        <p:spPr>
          <a:xfrm>
            <a:off x="4635843" y="1424442"/>
            <a:ext cx="7216346" cy="4646645"/>
          </a:xfrm>
        </p:spPr>
        <p:txBody>
          <a:bodyPr>
            <a:noAutofit/>
          </a:bodyPr>
          <a:lstStyle/>
          <a:p>
            <a:pPr marL="0" indent="0" algn="just">
              <a:buNone/>
            </a:pPr>
            <a:r>
              <a:rPr lang="hi-IN" sz="2400" b="1" dirty="0">
                <a:latin typeface="Open Sans" panose="020B0606030504020204" pitchFamily="34" charset="0"/>
                <a:ea typeface="Open Sans" panose="020B0606030504020204" pitchFamily="34" charset="0"/>
                <a:cs typeface="Open Sans" panose="020B0606030504020204" pitchFamily="34" charset="0"/>
              </a:rPr>
              <a:t>आपदा:- </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just"/>
            <a:r>
              <a:rPr lang="hi-IN" sz="2400" b="1" dirty="0">
                <a:latin typeface="Open Sans" panose="020B0606030504020204" pitchFamily="34" charset="0"/>
                <a:ea typeface="Open Sans" panose="020B0606030504020204" pitchFamily="34" charset="0"/>
                <a:cs typeface="Open Sans" panose="020B0606030504020204" pitchFamily="34" charset="0"/>
              </a:rPr>
              <a:t>समय: रात 11:00 बजे, 2 दिसंबर, 1984 । 
अवधि: गैस रिसाव लगभग 2 घंटे तक जारी रहा</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hi-IN" sz="2400" b="1" dirty="0">
                <a:latin typeface="Open Sans" panose="020B0606030504020204" pitchFamily="34" charset="0"/>
                <a:ea typeface="Open Sans" panose="020B0606030504020204" pitchFamily="34" charset="0"/>
                <a:cs typeface="Open Sans" panose="020B0606030504020204" pitchFamily="34" charset="0"/>
              </a:rPr>
              <a:t>। 
मुक्त गैसें: एमआईसी, फॉस्जीन, और अन्य जहरीले रसायन</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hi-IN" sz="2400" b="1" dirty="0">
                <a:latin typeface="Open Sans" panose="020B0606030504020204" pitchFamily="34" charset="0"/>
                <a:ea typeface="Open Sans" panose="020B0606030504020204" pitchFamily="34" charset="0"/>
                <a:cs typeface="Open Sans" panose="020B0606030504020204" pitchFamily="34" charset="0"/>
              </a:rPr>
              <a:t>। 
प्रभावित क्षेत्र: घनी आबादी वाले आवासीय क्षेत्रों सहित 40 वर्ग किलोमीटर । 
तत्काल प्रभाव: - गैस के संपर्क में आने से श्वसन संकट, आंखों और त्वचा में जलन और अन्य स्वास्थ्य समस्याएं पैदा हुईं - घबराहट और अराजकता के कारण भगदड़ मच गई, जिससे हताहतों की संख्या और बढ़ गई</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hi-IN" sz="2400" b="1" dirty="0">
                <a:latin typeface="Open Sans" panose="020B0606030504020204" pitchFamily="34" charset="0"/>
                <a:ea typeface="Open Sans" panose="020B0606030504020204" pitchFamily="34" charset="0"/>
                <a:cs typeface="Open Sans" panose="020B0606030504020204" pitchFamily="34" charset="0"/>
              </a:rPr>
              <a:t>।</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5">
            <a:extLst>
              <a:ext uri="{FF2B5EF4-FFF2-40B4-BE49-F238E27FC236}">
                <a16:creationId xmlns:a16="http://schemas.microsoft.com/office/drawing/2014/main" id="{EF83718D-89EB-B06C-AA44-2C23DA7139E7}"/>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5</a:t>
            </a:fld>
            <a:endParaRPr lang="en-US" dirty="0"/>
          </a:p>
        </p:txBody>
      </p:sp>
      <p:pic>
        <p:nvPicPr>
          <p:cNvPr id="7" name="Picture 6" descr="A logo with text on it&#10;&#10;AI-generated content may be incorrect.">
            <a:extLst>
              <a:ext uri="{FF2B5EF4-FFF2-40B4-BE49-F238E27FC236}">
                <a16:creationId xmlns:a16="http://schemas.microsoft.com/office/drawing/2014/main" id="{0AB0C07C-909A-EE46-FAB8-07E0B44448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53829215-5E4F-D75B-58B2-E1A27B93D764}"/>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2" name="PPT 2 -">
            <a:extLst>
              <a:ext uri="{FF2B5EF4-FFF2-40B4-BE49-F238E27FC236}">
                <a16:creationId xmlns:a16="http://schemas.microsoft.com/office/drawing/2014/main" id="{10161CDE-B07A-6BCF-4F28-A62DFA5FEDE9}"/>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4" name="Picture 3" descr="A logo with a symbol and text&#10;&#10;AI-generated content may be incorrect.">
            <a:extLst>
              <a:ext uri="{FF2B5EF4-FFF2-40B4-BE49-F238E27FC236}">
                <a16:creationId xmlns:a16="http://schemas.microsoft.com/office/drawing/2014/main" id="{65B84952-A13E-1AEA-5A50-F6951C9042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162132"/>
            <a:ext cx="914400" cy="977046"/>
          </a:xfrm>
          <a:prstGeom prst="rect">
            <a:avLst/>
          </a:prstGeom>
        </p:spPr>
      </p:pic>
    </p:spTree>
    <p:extLst>
      <p:ext uri="{BB962C8B-B14F-4D97-AF65-F5344CB8AC3E}">
        <p14:creationId xmlns:p14="http://schemas.microsoft.com/office/powerpoint/2010/main" val="49210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0D9190-D372-3F57-9CED-8474FBD30A9A}"/>
              </a:ext>
            </a:extLst>
          </p:cNvPr>
          <p:cNvSpPr>
            <a:spLocks noGrp="1"/>
          </p:cNvSpPr>
          <p:nvPr>
            <p:ph idx="1"/>
          </p:nvPr>
        </p:nvSpPr>
        <p:spPr>
          <a:xfrm>
            <a:off x="4557959" y="1139177"/>
            <a:ext cx="7166919" cy="5399735"/>
          </a:xfrm>
        </p:spPr>
        <p:txBody>
          <a:bodyPr>
            <a:noAutofit/>
          </a:bodyPr>
          <a:lstStyle/>
          <a:p>
            <a:pPr marL="0" indent="0" algn="just">
              <a:buNone/>
            </a:pPr>
            <a:r>
              <a:rPr lang="hi-IN" sz="2400" b="1" dirty="0">
                <a:latin typeface="Open Sans" panose="020B0606030504020204" pitchFamily="34" charset="0"/>
                <a:ea typeface="Open Sans" panose="020B0606030504020204" pitchFamily="34" charset="0"/>
                <a:cs typeface="Open Sans" panose="020B0606030504020204" pitchFamily="34" charset="0"/>
              </a:rPr>
              <a:t>परिणाम:- 
</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just"/>
            <a:r>
              <a:rPr lang="hi-IN" sz="2400" b="1" dirty="0">
                <a:latin typeface="Open Sans" panose="020B0606030504020204" pitchFamily="34" charset="0"/>
                <a:ea typeface="Open Sans" panose="020B0606030504020204" pitchFamily="34" charset="0"/>
                <a:cs typeface="Open Sans" panose="020B0606030504020204" pitchFamily="34" charset="0"/>
              </a:rPr>
              <a:t>तत्काल मौतें: 3,787 (आधिकारिक अनुमान)</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a:t>
            </a:r>
            <a:r>
              <a:rPr lang="hi-IN" sz="2400" b="1" dirty="0">
                <a:latin typeface="Open Sans" panose="020B0606030504020204" pitchFamily="34" charset="0"/>
                <a:ea typeface="Open Sans" panose="020B0606030504020204" pitchFamily="34" charset="0"/>
                <a:cs typeface="Open Sans" panose="020B0606030504020204" pitchFamily="34" charset="0"/>
              </a:rPr>
              <a:t> 
कुल मौतें (बाद में हुई मौतों सहित): 15,000-20,000 (अनुमानित)</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hi-IN" sz="2400" b="1" dirty="0">
                <a:latin typeface="Open Sans" panose="020B0606030504020204" pitchFamily="34" charset="0"/>
                <a:ea typeface="Open Sans" panose="020B0606030504020204" pitchFamily="34" charset="0"/>
                <a:cs typeface="Open Sans" panose="020B0606030504020204" pitchFamily="34" charset="0"/>
              </a:rPr>
              <a:t>
चोटें: 200,000-300,000</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hi-IN" sz="2400" b="1" dirty="0">
                <a:latin typeface="Open Sans" panose="020B0606030504020204" pitchFamily="34" charset="0"/>
                <a:ea typeface="Open Sans" panose="020B0606030504020204" pitchFamily="34" charset="0"/>
                <a:cs typeface="Open Sans" panose="020B0606030504020204" pitchFamily="34" charset="0"/>
              </a:rPr>
              <a:t> 
दीर्घकालिक स्वास्थ्य प्रभाव: - श्वसन संबंधी समस्याएं (जैसे, क्रोनिक ब्रोंकाइटिस, अस्थमा) </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just"/>
            <a:r>
              <a:rPr lang="hi-IN" sz="2400" b="1" dirty="0">
                <a:latin typeface="Open Sans" panose="020B0606030504020204" pitchFamily="34" charset="0"/>
                <a:ea typeface="Open Sans" panose="020B0606030504020204" pitchFamily="34" charset="0"/>
                <a:cs typeface="Open Sans" panose="020B0606030504020204" pitchFamily="34" charset="0"/>
              </a:rPr>
              <a:t>आंख और त्वचा के मुद्दे (जैसे, मोतियाबिंद, त्वचा कैंसर) </a:t>
            </a:r>
            <a:r>
              <a:rPr lang="hi-IN" sz="2400" dirty="0">
                <a:latin typeface="Open Sans" panose="020B0606030504020204" pitchFamily="34" charset="0"/>
                <a:ea typeface="Open Sans" panose="020B0606030504020204" pitchFamily="34" charset="0"/>
                <a:cs typeface="Open Sans" panose="020B0606030504020204" pitchFamily="34" charset="0"/>
              </a:rPr>
              <a:t>।</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just"/>
            <a:r>
              <a:rPr lang="hi-IN" sz="2400" b="1" dirty="0">
                <a:latin typeface="Open Sans" panose="020B0606030504020204" pitchFamily="34" charset="0"/>
                <a:ea typeface="Open Sans" panose="020B0606030504020204" pitchFamily="34" charset="0"/>
                <a:cs typeface="Open Sans" panose="020B0606030504020204" pitchFamily="34" charset="0"/>
              </a:rPr>
              <a:t>जन्म दोष और प्रजनन समस्याएं</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hi-IN" sz="2400" b="1" dirty="0">
                <a:latin typeface="Open Sans" panose="020B0606030504020204" pitchFamily="34" charset="0"/>
                <a:ea typeface="Open Sans" panose="020B0606030504020204" pitchFamily="34" charset="0"/>
                <a:cs typeface="Open Sans" panose="020B0606030504020204" pitchFamily="34" charset="0"/>
              </a:rPr>
              <a:t>
पर्यावरणीय प्रभाव: - मृदा और जल संदूषण - स्थानीय पारिस्थितिक तंत्र को नुकसान ।</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5">
            <a:extLst>
              <a:ext uri="{FF2B5EF4-FFF2-40B4-BE49-F238E27FC236}">
                <a16:creationId xmlns:a16="http://schemas.microsoft.com/office/drawing/2014/main" id="{0BF2FA81-7FD1-ABB1-4115-D0D24F3912AB}"/>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6</a:t>
            </a:fld>
            <a:endParaRPr lang="en-US" dirty="0"/>
          </a:p>
        </p:txBody>
      </p:sp>
      <p:pic>
        <p:nvPicPr>
          <p:cNvPr id="7" name="Picture 6" descr="A logo with text on it&#10;&#10;AI-generated content may be incorrect.">
            <a:extLst>
              <a:ext uri="{FF2B5EF4-FFF2-40B4-BE49-F238E27FC236}">
                <a16:creationId xmlns:a16="http://schemas.microsoft.com/office/drawing/2014/main" id="{DCA86594-2AA0-7262-523A-C78CA6E09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5DD1F12A-35E3-193F-1467-1B68256B3E7F}"/>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2" name="PPT 2 -">
            <a:extLst>
              <a:ext uri="{FF2B5EF4-FFF2-40B4-BE49-F238E27FC236}">
                <a16:creationId xmlns:a16="http://schemas.microsoft.com/office/drawing/2014/main" id="{B7184407-C46D-C4A4-FDDB-5A0C74D7AD87}"/>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4" name="Picture 3" descr="A logo with a symbol and text&#10;&#10;AI-generated content may be incorrect.">
            <a:extLst>
              <a:ext uri="{FF2B5EF4-FFF2-40B4-BE49-F238E27FC236}">
                <a16:creationId xmlns:a16="http://schemas.microsoft.com/office/drawing/2014/main" id="{9385C8AA-12BC-586C-074D-3A6FC6A30D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162132"/>
            <a:ext cx="914400" cy="977046"/>
          </a:xfrm>
          <a:prstGeom prst="rect">
            <a:avLst/>
          </a:prstGeom>
        </p:spPr>
      </p:pic>
      <p:sp>
        <p:nvSpPr>
          <p:cNvPr id="9" name="Title 1">
            <a:extLst>
              <a:ext uri="{FF2B5EF4-FFF2-40B4-BE49-F238E27FC236}">
                <a16:creationId xmlns:a16="http://schemas.microsoft.com/office/drawing/2014/main" id="{197244C4-8242-6146-757D-4AFD0F0EA69D}"/>
              </a:ext>
            </a:extLst>
          </p:cNvPr>
          <p:cNvSpPr txBox="1">
            <a:spLocks/>
          </p:cNvSpPr>
          <p:nvPr/>
        </p:nvSpPr>
        <p:spPr>
          <a:xfrm>
            <a:off x="278637" y="2895600"/>
            <a:ext cx="4544008"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भोपाल आपदा</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7327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378099" y="2857500"/>
            <a:ext cx="5062992" cy="1143000"/>
          </a:xfrm>
        </p:spPr>
        <p:txBody>
          <a:bodyPr>
            <a:normAutofit/>
          </a:bodyPr>
          <a:lstStyle/>
          <a:p>
            <a:r>
              <a:rPr lang="hi-IN" sz="40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भोपाल आपदा</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460D9190-D372-3F57-9CED-8474FBD30A9A}"/>
              </a:ext>
            </a:extLst>
          </p:cNvPr>
          <p:cNvSpPr>
            <a:spLocks noGrp="1"/>
          </p:cNvSpPr>
          <p:nvPr>
            <p:ph idx="1"/>
          </p:nvPr>
        </p:nvSpPr>
        <p:spPr>
          <a:xfrm>
            <a:off x="4790846" y="1441717"/>
            <a:ext cx="7248754" cy="4553339"/>
          </a:xfrm>
        </p:spPr>
        <p:txBody>
          <a:bodyPr>
            <a:noAutofit/>
          </a:bodyPr>
          <a:lstStyle/>
          <a:p>
            <a:pPr marL="0" indent="0" algn="just">
              <a:buNone/>
            </a:pP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hi-IN" sz="2400" b="1" dirty="0">
                <a:latin typeface="Open Sans" panose="020B0606030504020204" pitchFamily="34" charset="0"/>
                <a:ea typeface="Open Sans" panose="020B0606030504020204" pitchFamily="34" charset="0"/>
                <a:cs typeface="Open Sans" panose="020B0606030504020204" pitchFamily="34" charset="0"/>
              </a:rPr>
              <a:t>प्रतिक्रिया और परिणाम:- </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just"/>
            <a:r>
              <a:rPr lang="hi-IN" sz="2400" b="1" dirty="0">
                <a:latin typeface="Open Sans" panose="020B0606030504020204" pitchFamily="34" charset="0"/>
                <a:ea typeface="Open Sans" panose="020B0606030504020204" pitchFamily="34" charset="0"/>
                <a:cs typeface="Open Sans" panose="020B0606030504020204" pitchFamily="34" charset="0"/>
              </a:rPr>
              <a:t>प्रारंभिक प्रतिक्रिया धीमी और अपर्याप्त थी । 
यूनियन कार्बाइड कॉर्पोरेशन (</a:t>
            </a:r>
            <a:r>
              <a:rPr lang="en-US" sz="2400" b="1" dirty="0">
                <a:latin typeface="Open Sans" panose="020B0606030504020204" pitchFamily="34" charset="0"/>
                <a:ea typeface="Open Sans" panose="020B0606030504020204" pitchFamily="34" charset="0"/>
                <a:cs typeface="Open Sans" panose="020B0606030504020204" pitchFamily="34" charset="0"/>
              </a:rPr>
              <a:t>UCC) </a:t>
            </a:r>
            <a:r>
              <a:rPr lang="hi-IN" sz="2400" b="1" dirty="0">
                <a:latin typeface="Open Sans" panose="020B0606030504020204" pitchFamily="34" charset="0"/>
                <a:ea typeface="Open Sans" panose="020B0606030504020204" pitchFamily="34" charset="0"/>
                <a:cs typeface="Open Sans" panose="020B0606030504020204" pitchFamily="34" charset="0"/>
              </a:rPr>
              <a:t>और </a:t>
            </a:r>
            <a:r>
              <a:rPr lang="en-US" sz="2400" b="1" dirty="0">
                <a:latin typeface="Open Sans" panose="020B0606030504020204" pitchFamily="34" charset="0"/>
                <a:ea typeface="Open Sans" panose="020B0606030504020204" pitchFamily="34" charset="0"/>
                <a:cs typeface="Open Sans" panose="020B0606030504020204" pitchFamily="34" charset="0"/>
              </a:rPr>
              <a:t>UCIL </a:t>
            </a:r>
            <a:r>
              <a:rPr lang="hi-IN" sz="2400" b="1" dirty="0">
                <a:latin typeface="Open Sans" panose="020B0606030504020204" pitchFamily="34" charset="0"/>
                <a:ea typeface="Open Sans" panose="020B0606030504020204" pitchFamily="34" charset="0"/>
                <a:cs typeface="Open Sans" panose="020B0606030504020204" pitchFamily="34" charset="0"/>
              </a:rPr>
              <a:t>को आपदा से निपटने के लिए आलोचना का सामना करना पड़ा- । 
कानूनी लड़ाई और मुआवजे के विवाद शुरू हुए</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hi-IN" sz="2400" b="1" dirty="0">
                <a:latin typeface="Open Sans" panose="020B0606030504020204" pitchFamily="34" charset="0"/>
                <a:ea typeface="Open Sans" panose="020B0606030504020204" pitchFamily="34" charset="0"/>
                <a:cs typeface="Open Sans" panose="020B0606030504020204" pitchFamily="34" charset="0"/>
              </a:rPr>
              <a:t>। 
सुरक्षा नियमों और उद्योग प्रथाओं में बदलाव लागू किए गए । 
पुनर्वास, मुआवजे और पर्यावरणीय उपचार के लिए चल रहे प्रयास जारी हैं</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hi-IN" sz="2400" b="1" dirty="0">
                <a:latin typeface="Open Sans" panose="020B0606030504020204" pitchFamily="34" charset="0"/>
                <a:ea typeface="Open Sans" panose="020B0606030504020204" pitchFamily="34" charset="0"/>
                <a:cs typeface="Open Sans" panose="020B0606030504020204" pitchFamily="34" charset="0"/>
              </a:rPr>
              <a:t>।</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5">
            <a:extLst>
              <a:ext uri="{FF2B5EF4-FFF2-40B4-BE49-F238E27FC236}">
                <a16:creationId xmlns:a16="http://schemas.microsoft.com/office/drawing/2014/main" id="{737D4964-77EB-D077-6580-57B2C606CDAC}"/>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7</a:t>
            </a:fld>
            <a:endParaRPr lang="en-US" dirty="0"/>
          </a:p>
        </p:txBody>
      </p:sp>
      <p:pic>
        <p:nvPicPr>
          <p:cNvPr id="7" name="Picture 6" descr="A logo with text on it&#10;&#10;AI-generated content may be incorrect.">
            <a:extLst>
              <a:ext uri="{FF2B5EF4-FFF2-40B4-BE49-F238E27FC236}">
                <a16:creationId xmlns:a16="http://schemas.microsoft.com/office/drawing/2014/main" id="{B29691D3-5042-73FB-12AD-7E689E1BCE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4CD967C4-7A1C-674C-7B2E-D207C6178315}"/>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2" name="PPT 2 -">
            <a:extLst>
              <a:ext uri="{FF2B5EF4-FFF2-40B4-BE49-F238E27FC236}">
                <a16:creationId xmlns:a16="http://schemas.microsoft.com/office/drawing/2014/main" id="{A0D8F95A-2971-65FC-608F-4E6CD4DE46C2}"/>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4" name="Picture 3" descr="A logo with a symbol and text&#10;&#10;AI-generated content may be incorrect.">
            <a:extLst>
              <a:ext uri="{FF2B5EF4-FFF2-40B4-BE49-F238E27FC236}">
                <a16:creationId xmlns:a16="http://schemas.microsoft.com/office/drawing/2014/main" id="{EA7696F8-1376-A200-04D9-447AD6382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162132"/>
            <a:ext cx="914400" cy="977046"/>
          </a:xfrm>
          <a:prstGeom prst="rect">
            <a:avLst/>
          </a:prstGeom>
        </p:spPr>
      </p:pic>
    </p:spTree>
    <p:extLst>
      <p:ext uri="{BB962C8B-B14F-4D97-AF65-F5344CB8AC3E}">
        <p14:creationId xmlns:p14="http://schemas.microsoft.com/office/powerpoint/2010/main" val="3948242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497549" y="2857500"/>
            <a:ext cx="4062094" cy="1143000"/>
          </a:xfrm>
        </p:spPr>
        <p:txBody>
          <a:bodyPr>
            <a:normAutofit/>
          </a:bodyPr>
          <a:lstStyle/>
          <a:p>
            <a:r>
              <a:rPr lang="hi-IN" sz="4000" b="1" u="sng">
                <a:solidFill>
                  <a:srgbClr val="FF0000"/>
                </a:solidFill>
                <a:latin typeface="Open Sans" panose="020B0606030504020204" pitchFamily="34" charset="0"/>
                <a:ea typeface="Open Sans" panose="020B0606030504020204" pitchFamily="34" charset="0"/>
                <a:cs typeface="Open Sans" panose="020B0606030504020204" pitchFamily="34" charset="0"/>
              </a:rPr>
              <a:t>भोपाल आपदा</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460D9190-D372-3F57-9CED-8474FBD30A9A}"/>
              </a:ext>
            </a:extLst>
          </p:cNvPr>
          <p:cNvSpPr>
            <a:spLocks noGrp="1"/>
          </p:cNvSpPr>
          <p:nvPr>
            <p:ph idx="1"/>
          </p:nvPr>
        </p:nvSpPr>
        <p:spPr>
          <a:xfrm>
            <a:off x="4989745" y="1814193"/>
            <a:ext cx="7126055" cy="4553339"/>
          </a:xfrm>
        </p:spPr>
        <p:txBody>
          <a:bodyPr>
            <a:noAutofit/>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hi-IN" sz="2400" b="1" dirty="0">
                <a:latin typeface="Open Sans" panose="020B0606030504020204" pitchFamily="34" charset="0"/>
                <a:ea typeface="Open Sans" panose="020B0606030504020204" pitchFamily="34" charset="0"/>
                <a:cs typeface="Open Sans" panose="020B0606030504020204" pitchFamily="34" charset="0"/>
              </a:rPr>
              <a:t>प्रमुख हस्तियां और संगठन:- 
</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r>
              <a:rPr lang="hi-IN" sz="2400" b="1" dirty="0">
                <a:latin typeface="Open Sans" panose="020B0606030504020204" pitchFamily="34" charset="0"/>
                <a:ea typeface="Open Sans" panose="020B0606030504020204" pitchFamily="34" charset="0"/>
                <a:cs typeface="Open Sans" panose="020B0606030504020204" pitchFamily="34" charset="0"/>
              </a:rPr>
              <a:t>वॉरेन एंडरसन (</a:t>
            </a:r>
            <a:r>
              <a:rPr lang="en-US" sz="2400" b="1" dirty="0">
                <a:latin typeface="Open Sans" panose="020B0606030504020204" pitchFamily="34" charset="0"/>
                <a:ea typeface="Open Sans" panose="020B0606030504020204" pitchFamily="34" charset="0"/>
                <a:cs typeface="Open Sans" panose="020B0606030504020204" pitchFamily="34" charset="0"/>
              </a:rPr>
              <a:t>UCC CEO): </a:t>
            </a:r>
            <a:r>
              <a:rPr lang="hi-IN" sz="2400" b="1" dirty="0">
                <a:latin typeface="Open Sans" panose="020B0606030504020204" pitchFamily="34" charset="0"/>
                <a:ea typeface="Open Sans" panose="020B0606030504020204" pitchFamily="34" charset="0"/>
                <a:cs typeface="Open Sans" panose="020B0606030504020204" pitchFamily="34" charset="0"/>
              </a:rPr>
              <a:t>आपदा के प्रति अपनी प्रतिक्रिया के लिए आलोचना का सामना करना पड़ा </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hi-IN" sz="2400" b="1" dirty="0">
                <a:latin typeface="Open Sans" panose="020B0606030504020204" pitchFamily="34" charset="0"/>
                <a:ea typeface="Open Sans" panose="020B0606030504020204" pitchFamily="34" charset="0"/>
                <a:cs typeface="Open Sans" panose="020B0606030504020204" pitchFamily="34" charset="0"/>
              </a:rPr>
              <a:t>
यूनियन कार्बाइड कॉर्पोरेशन (</a:t>
            </a:r>
            <a:r>
              <a:rPr lang="en-US" sz="2400" b="1" dirty="0">
                <a:latin typeface="Open Sans" panose="020B0606030504020204" pitchFamily="34" charset="0"/>
                <a:ea typeface="Open Sans" panose="020B0606030504020204" pitchFamily="34" charset="0"/>
                <a:cs typeface="Open Sans" panose="020B0606030504020204" pitchFamily="34" charset="0"/>
              </a:rPr>
              <a:t>UCC): UCIL </a:t>
            </a:r>
            <a:r>
              <a:rPr lang="hi-IN" sz="2400" b="1" dirty="0">
                <a:latin typeface="Open Sans" panose="020B0606030504020204" pitchFamily="34" charset="0"/>
                <a:ea typeface="Open Sans" panose="020B0606030504020204" pitchFamily="34" charset="0"/>
                <a:cs typeface="Open Sans" panose="020B0606030504020204" pitchFamily="34" charset="0"/>
              </a:rPr>
              <a:t>की मूल कंपनी</a:t>
            </a:r>
            <a:r>
              <a:rPr lang="hi-IN" sz="2400" dirty="0">
                <a:latin typeface="Open Sans" panose="020B0606030504020204" pitchFamily="34" charset="0"/>
                <a:ea typeface="Open Sans" panose="020B0606030504020204" pitchFamily="34" charset="0"/>
                <a:cs typeface="Open Sans" panose="020B0606030504020204" pitchFamily="34" charset="0"/>
              </a:rPr>
              <a:t> ।</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buFont typeface="Wingdings" pitchFamily="2" charset="2"/>
              <a:buChar char="§"/>
            </a:pPr>
            <a:r>
              <a:rPr lang="hi-IN" sz="2400" b="1" dirty="0">
                <a:latin typeface="Open Sans" panose="020B0606030504020204" pitchFamily="34" charset="0"/>
                <a:ea typeface="Open Sans" panose="020B0606030504020204" pitchFamily="34" charset="0"/>
                <a:cs typeface="Open Sans" panose="020B0606030504020204" pitchFamily="34" charset="0"/>
              </a:rPr>
              <a:t>यूनियन कार्बाइड इंडिया लिमिटेड (</a:t>
            </a:r>
            <a:r>
              <a:rPr lang="en-US" sz="2400" b="1" dirty="0">
                <a:latin typeface="Open Sans" panose="020B0606030504020204" pitchFamily="34" charset="0"/>
                <a:ea typeface="Open Sans" panose="020B0606030504020204" pitchFamily="34" charset="0"/>
                <a:cs typeface="Open Sans" panose="020B0606030504020204" pitchFamily="34" charset="0"/>
              </a:rPr>
              <a:t>UCIL): </a:t>
            </a:r>
            <a:r>
              <a:rPr lang="hi-IN" sz="2400" b="1" dirty="0">
                <a:latin typeface="Open Sans" panose="020B0606030504020204" pitchFamily="34" charset="0"/>
                <a:ea typeface="Open Sans" panose="020B0606030504020204" pitchFamily="34" charset="0"/>
                <a:cs typeface="Open Sans" panose="020B0606030504020204" pitchFamily="34" charset="0"/>
              </a:rPr>
              <a:t>भोपाल संयंत्र के लिए जिम्मेदार सहायक कंपनी </a:t>
            </a:r>
            <a:r>
              <a:rPr lang="hi-IN" sz="2400" dirty="0">
                <a:latin typeface="Open Sans" panose="020B0606030504020204" pitchFamily="34" charset="0"/>
                <a:ea typeface="Open Sans" panose="020B0606030504020204" pitchFamily="34" charset="0"/>
                <a:cs typeface="Open Sans" panose="020B0606030504020204" pitchFamily="34" charset="0"/>
              </a:rPr>
              <a:t>। </a:t>
            </a:r>
            <a:r>
              <a:rPr lang="hi-IN" sz="2400" b="1" dirty="0">
                <a:latin typeface="Open Sans" panose="020B0606030504020204" pitchFamily="34" charset="0"/>
                <a:ea typeface="Open Sans" panose="020B0606030504020204" pitchFamily="34" charset="0"/>
                <a:cs typeface="Open Sans" panose="020B0606030504020204" pitchFamily="34" charset="0"/>
              </a:rPr>
              <a:t>
भारत सरकार: आपदा से निपटने और उसके बाद की प्रतिक्रिया के लिए आलोचना का सामना करना पड़ा</a:t>
            </a:r>
            <a:r>
              <a:rPr lang="hi-IN" sz="2400" dirty="0">
                <a:latin typeface="Open Sans" panose="020B0606030504020204" pitchFamily="34" charset="0"/>
                <a:ea typeface="Open Sans" panose="020B0606030504020204" pitchFamily="34" charset="0"/>
                <a:cs typeface="Open Sans" panose="020B0606030504020204" pitchFamily="34" charset="0"/>
              </a:rPr>
              <a:t> ।</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5">
            <a:extLst>
              <a:ext uri="{FF2B5EF4-FFF2-40B4-BE49-F238E27FC236}">
                <a16:creationId xmlns:a16="http://schemas.microsoft.com/office/drawing/2014/main" id="{143EBA3D-49BF-1B11-6A3B-36B71D988137}"/>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8</a:t>
            </a:fld>
            <a:endParaRPr lang="en-US" dirty="0"/>
          </a:p>
        </p:txBody>
      </p:sp>
      <p:pic>
        <p:nvPicPr>
          <p:cNvPr id="7" name="Picture 6" descr="A logo with text on it&#10;&#10;AI-generated content may be incorrect.">
            <a:extLst>
              <a:ext uri="{FF2B5EF4-FFF2-40B4-BE49-F238E27FC236}">
                <a16:creationId xmlns:a16="http://schemas.microsoft.com/office/drawing/2014/main" id="{1184DFBF-3794-8A4D-04E6-61F14610B5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ER | MFR | INDIA">
            <a:extLst>
              <a:ext uri="{FF2B5EF4-FFF2-40B4-BE49-F238E27FC236}">
                <a16:creationId xmlns:a16="http://schemas.microsoft.com/office/drawing/2014/main" id="{FCAAB634-D0C5-BF33-3215-281D60FB14D7}"/>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2" name="PPT 2 -">
            <a:extLst>
              <a:ext uri="{FF2B5EF4-FFF2-40B4-BE49-F238E27FC236}">
                <a16:creationId xmlns:a16="http://schemas.microsoft.com/office/drawing/2014/main" id="{750D80EC-2F12-7AF7-6A3C-F757C603B0D1}"/>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4" name="Picture 3" descr="A logo with a symbol and text&#10;&#10;AI-generated content may be incorrect.">
            <a:extLst>
              <a:ext uri="{FF2B5EF4-FFF2-40B4-BE49-F238E27FC236}">
                <a16:creationId xmlns:a16="http://schemas.microsoft.com/office/drawing/2014/main" id="{954E804D-FE90-1E6E-95E5-541C0D76B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162132"/>
            <a:ext cx="914400" cy="977046"/>
          </a:xfrm>
          <a:prstGeom prst="rect">
            <a:avLst/>
          </a:prstGeom>
        </p:spPr>
      </p:pic>
    </p:spTree>
    <p:extLst>
      <p:ext uri="{BB962C8B-B14F-4D97-AF65-F5344CB8AC3E}">
        <p14:creationId xmlns:p14="http://schemas.microsoft.com/office/powerpoint/2010/main" val="2098587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abc\back2.jpg">
            <a:extLst>
              <a:ext uri="{FF2B5EF4-FFF2-40B4-BE49-F238E27FC236}">
                <a16:creationId xmlns:a16="http://schemas.microsoft.com/office/drawing/2014/main" id="{898B1607-53B3-B5C8-06A5-B737E30D88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3926" y="1164772"/>
            <a:ext cx="7697702"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327804" y="2857500"/>
            <a:ext cx="3605841" cy="1143000"/>
          </a:xfrm>
        </p:spPr>
        <p:txBody>
          <a:bodyPr>
            <a:normAutofit fontScale="90000"/>
          </a:bodyPr>
          <a:lstStyle/>
          <a:p>
            <a:r>
              <a:rPr lang="hi-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यूनियन कार्बाइड इंडिया लिमिटेड</a:t>
            </a:r>
            <a:endParaRPr lang="en-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Slide Number Placeholder 5">
            <a:extLst>
              <a:ext uri="{FF2B5EF4-FFF2-40B4-BE49-F238E27FC236}">
                <a16:creationId xmlns:a16="http://schemas.microsoft.com/office/drawing/2014/main" id="{FEA1BDE7-86E4-A8A9-AC36-0F06C027B66C}"/>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9</a:t>
            </a:fld>
            <a:endParaRPr lang="en-US" dirty="0"/>
          </a:p>
        </p:txBody>
      </p:sp>
      <p:pic>
        <p:nvPicPr>
          <p:cNvPr id="4" name="Picture 3" descr="A logo with text on it&#10;&#10;AI-generated content may be incorrect.">
            <a:extLst>
              <a:ext uri="{FF2B5EF4-FFF2-40B4-BE49-F238E27FC236}">
                <a16:creationId xmlns:a16="http://schemas.microsoft.com/office/drawing/2014/main" id="{1D69C94B-3390-621D-7377-1C0AF40190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461" y="20651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ER | MFR | INDIA">
            <a:extLst>
              <a:ext uri="{FF2B5EF4-FFF2-40B4-BE49-F238E27FC236}">
                <a16:creationId xmlns:a16="http://schemas.microsoft.com/office/drawing/2014/main" id="{E15B247B-697A-19AD-8FE1-8044F0849B17}"/>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7" name="PPT 2 -">
            <a:extLst>
              <a:ext uri="{FF2B5EF4-FFF2-40B4-BE49-F238E27FC236}">
                <a16:creationId xmlns:a16="http://schemas.microsoft.com/office/drawing/2014/main" id="{5835B0E8-2F80-5EAE-6CF1-E3114A1A037B}"/>
              </a:ext>
            </a:extLst>
          </p:cNvPr>
          <p:cNvSpPr txBox="1"/>
          <p:nvPr/>
        </p:nvSpPr>
        <p:spPr>
          <a:xfrm>
            <a:off x="10638045"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8" name="Picture 7" descr="A logo with a symbol and text&#10;&#10;AI-generated content may be incorrect.">
            <a:extLst>
              <a:ext uri="{FF2B5EF4-FFF2-40B4-BE49-F238E27FC236}">
                <a16:creationId xmlns:a16="http://schemas.microsoft.com/office/drawing/2014/main" id="{D7276D08-B46E-082A-0E10-9BF27FFF37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162132"/>
            <a:ext cx="914400" cy="977046"/>
          </a:xfrm>
          <a:prstGeom prst="rect">
            <a:avLst/>
          </a:prstGeom>
        </p:spPr>
      </p:pic>
    </p:spTree>
    <p:extLst>
      <p:ext uri="{BB962C8B-B14F-4D97-AF65-F5344CB8AC3E}">
        <p14:creationId xmlns:p14="http://schemas.microsoft.com/office/powerpoint/2010/main" val="374326004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240</TotalTime>
  <Words>968</Words>
  <Application>Microsoft Office PowerPoint</Application>
  <PresentationFormat>Widescreen</PresentationFormat>
  <Paragraphs>111</Paragraphs>
  <Slides>21</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Aptos</vt:lpstr>
      <vt:lpstr>Arial</vt:lpstr>
      <vt:lpstr>Arial Black</vt:lpstr>
      <vt:lpstr>Calibri</vt:lpstr>
      <vt:lpstr>Noto Sans Symbols</vt:lpstr>
      <vt:lpstr>Open sans</vt:lpstr>
      <vt:lpstr>Open sans</vt:lpstr>
      <vt:lpstr>Open Sans SemiBold</vt:lpstr>
      <vt:lpstr>Times New Roman</vt:lpstr>
      <vt:lpstr>Wingdings</vt:lpstr>
      <vt:lpstr>1_Office Theme</vt:lpstr>
      <vt:lpstr>2_Office Theme</vt:lpstr>
      <vt:lpstr>PowerPoint Presentation</vt:lpstr>
      <vt:lpstr>PowerPoint Presentation</vt:lpstr>
      <vt:lpstr>भोपाल आपदा</vt:lpstr>
      <vt:lpstr>PowerPoint Presentation</vt:lpstr>
      <vt:lpstr>भोपाल आपदा</vt:lpstr>
      <vt:lpstr>PowerPoint Presentation</vt:lpstr>
      <vt:lpstr>भोपाल आपदा</vt:lpstr>
      <vt:lpstr>भोपाल आपदा</vt:lpstr>
      <vt:lpstr>यूनियन कार्बाइड इंडिया लिमिटेड</vt:lpstr>
      <vt:lpstr>स्क्रबर</vt:lpstr>
      <vt:lpstr>टैंक ई-610</vt:lpstr>
      <vt:lpstr>भोपाल आपदा</vt:lpstr>
      <vt:lpstr>भोपाल आपदा</vt:lpstr>
      <vt:lpstr>भोपाल आपदा</vt:lpstr>
      <vt:lpstr>PowerPoint Presentation</vt:lpstr>
      <vt:lpstr>PowerPoint Presentation</vt:lpstr>
      <vt:lpstr>भोपाल आपदा</vt:lpstr>
      <vt:lpstr>PowerPoint Presentation</vt:lpstr>
      <vt:lpstr>PowerPoint Presentation</vt:lpstr>
      <vt:lpstr>मूल्यांकन</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Palash Roy</dc:creator>
  <cp:lastModifiedBy>ajay pant</cp:lastModifiedBy>
  <cp:revision>37</cp:revision>
  <dcterms:created xsi:type="dcterms:W3CDTF">2024-08-03T11:52:05Z</dcterms:created>
  <dcterms:modified xsi:type="dcterms:W3CDTF">2025-12-20T04:15:06Z</dcterms:modified>
</cp:coreProperties>
</file>