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58"/>
  </p:notesMasterIdLst>
  <p:sldIdLst>
    <p:sldId id="1210" r:id="rId2"/>
    <p:sldId id="298" r:id="rId3"/>
    <p:sldId id="1078" r:id="rId4"/>
    <p:sldId id="300" r:id="rId5"/>
    <p:sldId id="306" r:id="rId6"/>
    <p:sldId id="261" r:id="rId7"/>
    <p:sldId id="307" r:id="rId8"/>
    <p:sldId id="309" r:id="rId9"/>
    <p:sldId id="308" r:id="rId10"/>
    <p:sldId id="310" r:id="rId11"/>
    <p:sldId id="311" r:id="rId12"/>
    <p:sldId id="312" r:id="rId13"/>
    <p:sldId id="313" r:id="rId14"/>
    <p:sldId id="314" r:id="rId15"/>
    <p:sldId id="315" r:id="rId16"/>
    <p:sldId id="316" r:id="rId17"/>
    <p:sldId id="317" r:id="rId18"/>
    <p:sldId id="318" r:id="rId19"/>
    <p:sldId id="1211" r:id="rId20"/>
    <p:sldId id="319" r:id="rId21"/>
    <p:sldId id="320" r:id="rId22"/>
    <p:sldId id="321" r:id="rId23"/>
    <p:sldId id="1212" r:id="rId24"/>
    <p:sldId id="322" r:id="rId25"/>
    <p:sldId id="323" r:id="rId26"/>
    <p:sldId id="1213" r:id="rId27"/>
    <p:sldId id="324" r:id="rId28"/>
    <p:sldId id="325" r:id="rId29"/>
    <p:sldId id="326" r:id="rId30"/>
    <p:sldId id="327" r:id="rId31"/>
    <p:sldId id="328" r:id="rId32"/>
    <p:sldId id="329" r:id="rId33"/>
    <p:sldId id="330" r:id="rId34"/>
    <p:sldId id="331" r:id="rId35"/>
    <p:sldId id="332" r:id="rId36"/>
    <p:sldId id="333" r:id="rId37"/>
    <p:sldId id="301" r:id="rId38"/>
    <p:sldId id="304" r:id="rId39"/>
    <p:sldId id="305" r:id="rId40"/>
    <p:sldId id="335" r:id="rId41"/>
    <p:sldId id="422" r:id="rId42"/>
    <p:sldId id="439" r:id="rId43"/>
    <p:sldId id="424" r:id="rId44"/>
    <p:sldId id="440" r:id="rId45"/>
    <p:sldId id="441" r:id="rId46"/>
    <p:sldId id="442" r:id="rId47"/>
    <p:sldId id="443" r:id="rId48"/>
    <p:sldId id="413" r:id="rId49"/>
    <p:sldId id="430" r:id="rId50"/>
    <p:sldId id="339" r:id="rId51"/>
    <p:sldId id="340" r:id="rId52"/>
    <p:sldId id="294" r:id="rId53"/>
    <p:sldId id="1203" r:id="rId54"/>
    <p:sldId id="1204" r:id="rId55"/>
    <p:sldId id="1214" r:id="rId56"/>
    <p:sldId id="1188" r:id="rId5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D9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191FC8-0D45-413D-855A-4002027E2B6D}" v="11" dt="2025-04-16T12:43:57.2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341" autoAdjust="0"/>
    <p:restoredTop sz="91796" autoAdjust="0"/>
  </p:normalViewPr>
  <p:slideViewPr>
    <p:cSldViewPr>
      <p:cViewPr varScale="1">
        <p:scale>
          <a:sx n="74" d="100"/>
          <a:sy n="74" d="100"/>
        </p:scale>
        <p:origin x="610" y="58"/>
      </p:cViewPr>
      <p:guideLst>
        <p:guide orient="horz" pos="2160"/>
        <p:guide pos="3840"/>
      </p:guideLst>
    </p:cSldViewPr>
  </p:slideViewPr>
  <p:outlineViewPr>
    <p:cViewPr>
      <p:scale>
        <a:sx n="33" d="100"/>
        <a:sy n="33" d="100"/>
      </p:scale>
      <p:origin x="0" y="-2337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JAY YADAV" userId="2517e3d847476262" providerId="LiveId" clId="{0B191FC8-0D45-413D-855A-4002027E2B6D}"/>
    <pc:docChg chg="addSld delSld modSld">
      <pc:chgData name="AJAY YADAV" userId="2517e3d847476262" providerId="LiveId" clId="{0B191FC8-0D45-413D-855A-4002027E2B6D}" dt="2025-04-25T07:35:40.484" v="46" actId="113"/>
      <pc:docMkLst>
        <pc:docMk/>
      </pc:docMkLst>
      <pc:sldChg chg="modSp mod modAnim">
        <pc:chgData name="AJAY YADAV" userId="2517e3d847476262" providerId="LiveId" clId="{0B191FC8-0D45-413D-855A-4002027E2B6D}" dt="2025-04-17T11:45:14.631" v="36" actId="207"/>
        <pc:sldMkLst>
          <pc:docMk/>
          <pc:sldMk cId="0" sldId="292"/>
        </pc:sldMkLst>
        <pc:spChg chg="mod">
          <ac:chgData name="AJAY YADAV" userId="2517e3d847476262" providerId="LiveId" clId="{0B191FC8-0D45-413D-855A-4002027E2B6D}" dt="2025-04-17T11:45:14.631" v="36" actId="207"/>
          <ac:spMkLst>
            <pc:docMk/>
            <pc:sldMk cId="0" sldId="292"/>
            <ac:spMk id="1048655" creationId="{00000000-0000-0000-0000-000000000000}"/>
          </ac:spMkLst>
        </pc:spChg>
      </pc:sldChg>
      <pc:sldChg chg="del">
        <pc:chgData name="AJAY YADAV" userId="2517e3d847476262" providerId="LiveId" clId="{0B191FC8-0D45-413D-855A-4002027E2B6D}" dt="2025-04-16T12:38:09.530" v="10" actId="47"/>
        <pc:sldMkLst>
          <pc:docMk/>
          <pc:sldMk cId="0" sldId="293"/>
        </pc:sldMkLst>
      </pc:sldChg>
      <pc:sldChg chg="modSp mod">
        <pc:chgData name="AJAY YADAV" userId="2517e3d847476262" providerId="LiveId" clId="{0B191FC8-0D45-413D-855A-4002027E2B6D}" dt="2025-04-16T12:48:52.137" v="30" actId="207"/>
        <pc:sldMkLst>
          <pc:docMk/>
          <pc:sldMk cId="0" sldId="294"/>
        </pc:sldMkLst>
        <pc:spChg chg="mod">
          <ac:chgData name="AJAY YADAV" userId="2517e3d847476262" providerId="LiveId" clId="{0B191FC8-0D45-413D-855A-4002027E2B6D}" dt="2025-04-16T12:48:52.137" v="30" actId="207"/>
          <ac:spMkLst>
            <pc:docMk/>
            <pc:sldMk cId="0" sldId="294"/>
            <ac:spMk id="3" creationId="{00000000-0000-0000-0000-000000000000}"/>
          </ac:spMkLst>
        </pc:spChg>
      </pc:sldChg>
      <pc:sldChg chg="modSp mod">
        <pc:chgData name="AJAY YADAV" userId="2517e3d847476262" providerId="LiveId" clId="{0B191FC8-0D45-413D-855A-4002027E2B6D}" dt="2025-04-16T12:48:19.203" v="29" actId="207"/>
        <pc:sldMkLst>
          <pc:docMk/>
          <pc:sldMk cId="0" sldId="295"/>
        </pc:sldMkLst>
        <pc:spChg chg="mod">
          <ac:chgData name="AJAY YADAV" userId="2517e3d847476262" providerId="LiveId" clId="{0B191FC8-0D45-413D-855A-4002027E2B6D}" dt="2025-04-16T12:48:19.203" v="29" actId="207"/>
          <ac:spMkLst>
            <pc:docMk/>
            <pc:sldMk cId="0" sldId="295"/>
            <ac:spMk id="1048660" creationId="{00000000-0000-0000-0000-000000000000}"/>
          </ac:spMkLst>
        </pc:spChg>
      </pc:sldChg>
      <pc:sldChg chg="modNotesTx">
        <pc:chgData name="AJAY YADAV" userId="2517e3d847476262" providerId="LiveId" clId="{0B191FC8-0D45-413D-855A-4002027E2B6D}" dt="2025-04-25T07:35:40.484" v="46" actId="113"/>
        <pc:sldMkLst>
          <pc:docMk/>
          <pc:sldMk cId="1016513403" sldId="311"/>
        </pc:sldMkLst>
      </pc:sldChg>
      <pc:sldChg chg="modSp mod">
        <pc:chgData name="AJAY YADAV" userId="2517e3d847476262" providerId="LiveId" clId="{0B191FC8-0D45-413D-855A-4002027E2B6D}" dt="2025-04-22T12:25:41.628" v="37" actId="20577"/>
        <pc:sldMkLst>
          <pc:docMk/>
          <pc:sldMk cId="1946037372" sldId="328"/>
        </pc:sldMkLst>
        <pc:spChg chg="mod">
          <ac:chgData name="AJAY YADAV" userId="2517e3d847476262" providerId="LiveId" clId="{0B191FC8-0D45-413D-855A-4002027E2B6D}" dt="2025-04-22T12:25:41.628" v="37" actId="20577"/>
          <ac:spMkLst>
            <pc:docMk/>
            <pc:sldMk cId="1946037372" sldId="328"/>
            <ac:spMk id="6" creationId="{4DD390E5-9F0D-B94A-0EFF-7DAB413C1E4A}"/>
          </ac:spMkLst>
        </pc:spChg>
      </pc:sldChg>
      <pc:sldChg chg="modSp mod">
        <pc:chgData name="AJAY YADAV" userId="2517e3d847476262" providerId="LiveId" clId="{0B191FC8-0D45-413D-855A-4002027E2B6D}" dt="2025-04-16T12:45:35.445" v="28" actId="20577"/>
        <pc:sldMkLst>
          <pc:docMk/>
          <pc:sldMk cId="3819028043" sldId="329"/>
        </pc:sldMkLst>
        <pc:spChg chg="mod">
          <ac:chgData name="AJAY YADAV" userId="2517e3d847476262" providerId="LiveId" clId="{0B191FC8-0D45-413D-855A-4002027E2B6D}" dt="2025-04-16T12:45:35.445" v="28" actId="20577"/>
          <ac:spMkLst>
            <pc:docMk/>
            <pc:sldMk cId="3819028043" sldId="329"/>
            <ac:spMk id="6" creationId="{E0551FF7-C004-8544-4975-D32959F4AE07}"/>
          </ac:spMkLst>
        </pc:spChg>
      </pc:sldChg>
      <pc:sldChg chg="modSp add mod">
        <pc:chgData name="AJAY YADAV" userId="2517e3d847476262" providerId="LiveId" clId="{0B191FC8-0D45-413D-855A-4002027E2B6D}" dt="2025-04-17T11:45:00.614" v="34" actId="207"/>
        <pc:sldMkLst>
          <pc:docMk/>
          <pc:sldMk cId="4271395734" sldId="334"/>
        </pc:sldMkLst>
        <pc:spChg chg="mod">
          <ac:chgData name="AJAY YADAV" userId="2517e3d847476262" providerId="LiveId" clId="{0B191FC8-0D45-413D-855A-4002027E2B6D}" dt="2025-04-17T11:45:00.614" v="34" actId="207"/>
          <ac:spMkLst>
            <pc:docMk/>
            <pc:sldMk cId="4271395734" sldId="334"/>
            <ac:spMk id="1048655" creationId="{269A0B4F-6626-8DEF-3BD2-9C600CA42DE8}"/>
          </ac:spMkLst>
        </pc:sp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727"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1048728"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142301-AF0A-4F45-BE04-DB39BCC76DAF}" type="datetimeFigureOut">
              <a:rPr lang="en-US" smtClean="0"/>
              <a:pPr/>
              <a:t>12/20/2025</a:t>
            </a:fld>
            <a:endParaRPr lang="en-US" dirty="0"/>
          </a:p>
        </p:txBody>
      </p:sp>
      <p:sp>
        <p:nvSpPr>
          <p:cNvPr id="1048729"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1048730"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31"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1048732"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7264CF-D4C1-4F4F-A130-6FF7AFD7EEB6}"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D192A241-18C9-2754-78E2-83ECB9B9A66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312E7207-5EDD-66AE-A660-44982764595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IN" altLang="en-US"/>
          </a:p>
        </p:txBody>
      </p:sp>
      <p:sp>
        <p:nvSpPr>
          <p:cNvPr id="9220" name="Slide Number Placeholder 3">
            <a:extLst>
              <a:ext uri="{FF2B5EF4-FFF2-40B4-BE49-F238E27FC236}">
                <a16:creationId xmlns:a16="http://schemas.microsoft.com/office/drawing/2014/main" id="{E9E8E2F3-AD76-6E9E-C31F-6F3F512E209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eaLnBrk="0" fontAlgn="base" hangingPunct="0">
              <a:spcBef>
                <a:spcPct val="0"/>
              </a:spcBef>
              <a:spcAft>
                <a:spcPct val="0"/>
              </a:spcAft>
              <a:defRPr>
                <a:solidFill>
                  <a:schemeClr val="tx1"/>
                </a:solidFill>
                <a:latin typeface="Calibri Light" panose="020F0302020204030204" pitchFamily="34" charset="0"/>
              </a:defRPr>
            </a:lvl6pPr>
            <a:lvl7pPr marL="2971800" indent="-228600" defTabSz="457200" eaLnBrk="0" fontAlgn="base" hangingPunct="0">
              <a:spcBef>
                <a:spcPct val="0"/>
              </a:spcBef>
              <a:spcAft>
                <a:spcPct val="0"/>
              </a:spcAft>
              <a:defRPr>
                <a:solidFill>
                  <a:schemeClr val="tx1"/>
                </a:solidFill>
                <a:latin typeface="Calibri Light" panose="020F0302020204030204" pitchFamily="34" charset="0"/>
              </a:defRPr>
            </a:lvl7pPr>
            <a:lvl8pPr marL="3429000" indent="-228600" defTabSz="457200" eaLnBrk="0" fontAlgn="base" hangingPunct="0">
              <a:spcBef>
                <a:spcPct val="0"/>
              </a:spcBef>
              <a:spcAft>
                <a:spcPct val="0"/>
              </a:spcAft>
              <a:defRPr>
                <a:solidFill>
                  <a:schemeClr val="tx1"/>
                </a:solidFill>
                <a:latin typeface="Calibri Light" panose="020F0302020204030204" pitchFamily="34" charset="0"/>
              </a:defRPr>
            </a:lvl8pPr>
            <a:lvl9pPr marL="3886200" indent="-228600" defTabSz="457200" eaLnBrk="0" fontAlgn="base" hangingPunct="0">
              <a:spcBef>
                <a:spcPct val="0"/>
              </a:spcBef>
              <a:spcAft>
                <a:spcPct val="0"/>
              </a:spcAft>
              <a:defRPr>
                <a:solidFill>
                  <a:schemeClr val="tx1"/>
                </a:solidFill>
                <a:latin typeface="Calibri Light" panose="020F0302020204030204" pitchFamily="34" charset="0"/>
              </a:defRPr>
            </a:lvl9pPr>
          </a:lstStyle>
          <a:p>
            <a:fld id="{D7C4F033-5BE0-4488-BD9F-A194B369BDD9}" type="slidenum">
              <a:rPr lang="en-IN" altLang="en-US" smtClean="0"/>
              <a:pPr/>
              <a:t>3</a:t>
            </a:fld>
            <a:endParaRPr lang="en-I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1D35"/>
                </a:solidFill>
                <a:effectLst/>
                <a:latin typeface="Google Sans"/>
              </a:rPr>
              <a:t>IICT stands for </a:t>
            </a:r>
            <a:r>
              <a:rPr lang="en-US" b="1" i="0" dirty="0">
                <a:solidFill>
                  <a:srgbClr val="001D35"/>
                </a:solidFill>
                <a:effectLst/>
                <a:latin typeface="Google Sans"/>
              </a:rPr>
              <a:t>Indian Institute of Chemical Technology</a:t>
            </a:r>
            <a:r>
              <a:rPr lang="en-US" b="0" i="0" dirty="0">
                <a:solidFill>
                  <a:srgbClr val="001D35"/>
                </a:solidFill>
                <a:effectLst/>
                <a:latin typeface="Google Sans"/>
              </a:rPr>
              <a:t>, NEERI stands for </a:t>
            </a:r>
            <a:r>
              <a:rPr lang="en-US" b="1" i="0" dirty="0">
                <a:solidFill>
                  <a:srgbClr val="001D35"/>
                </a:solidFill>
                <a:effectLst/>
                <a:latin typeface="Google Sans"/>
              </a:rPr>
              <a:t>National Environmental Engineering Research Institute, and </a:t>
            </a:r>
            <a:r>
              <a:rPr lang="en-US" b="0" i="0" dirty="0">
                <a:solidFill>
                  <a:srgbClr val="001D35"/>
                </a:solidFill>
                <a:effectLst/>
                <a:latin typeface="Google Sans"/>
              </a:rPr>
              <a:t>NCL stands for </a:t>
            </a:r>
            <a:r>
              <a:rPr lang="en-US" b="1" i="0" dirty="0">
                <a:solidFill>
                  <a:srgbClr val="001D35"/>
                </a:solidFill>
                <a:effectLst/>
                <a:latin typeface="Google Sans"/>
              </a:rPr>
              <a:t>National Chemical Laboratory.</a:t>
            </a:r>
          </a:p>
          <a:p>
            <a:r>
              <a:rPr lang="en-US" b="1" i="0" dirty="0">
                <a:solidFill>
                  <a:srgbClr val="001D35"/>
                </a:solidFill>
                <a:effectLst/>
                <a:latin typeface="Google Sans"/>
              </a:rPr>
              <a:t>UNEP-APELL stands for Awareness and Preparedness for Emergencies at Local Level</a:t>
            </a:r>
            <a:r>
              <a:rPr lang="en-US" b="0" i="0" dirty="0">
                <a:solidFill>
                  <a:srgbClr val="001D35"/>
                </a:solidFill>
                <a:effectLst/>
                <a:latin typeface="Google Sans"/>
              </a:rPr>
              <a:t>, while </a:t>
            </a:r>
            <a:r>
              <a:rPr lang="en-US" b="1" i="0" dirty="0">
                <a:solidFill>
                  <a:srgbClr val="001D35"/>
                </a:solidFill>
                <a:effectLst/>
                <a:latin typeface="Google Sans"/>
              </a:rPr>
              <a:t>SAICM stands for Strategic Approach to International Chemicals Management. </a:t>
            </a:r>
            <a:endParaRPr lang="en-IN" b="1" dirty="0"/>
          </a:p>
        </p:txBody>
      </p:sp>
      <p:sp>
        <p:nvSpPr>
          <p:cNvPr id="4" name="Slide Number Placeholder 3"/>
          <p:cNvSpPr>
            <a:spLocks noGrp="1"/>
          </p:cNvSpPr>
          <p:nvPr>
            <p:ph type="sldNum" sz="quarter" idx="5"/>
          </p:nvPr>
        </p:nvSpPr>
        <p:spPr/>
        <p:txBody>
          <a:bodyPr/>
          <a:lstStyle/>
          <a:p>
            <a:fld id="{087264CF-D4C1-4F4F-A130-6FF7AFD7EEB6}" type="slidenum">
              <a:rPr lang="en-US" smtClean="0"/>
              <a:pPr/>
              <a:t>11</a:t>
            </a:fld>
            <a:endParaRPr lang="en-US" dirty="0"/>
          </a:p>
        </p:txBody>
      </p:sp>
    </p:spTree>
    <p:extLst>
      <p:ext uri="{BB962C8B-B14F-4D97-AF65-F5344CB8AC3E}">
        <p14:creationId xmlns:p14="http://schemas.microsoft.com/office/powerpoint/2010/main" val="14773162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87913085-BF6B-FDDC-4567-F40084FA947A}"/>
              </a:ext>
            </a:extLst>
          </p:cNvPr>
          <p:cNvSpPr>
            <a:spLocks noGrp="1" noRot="1" noChangeAspect="1" noTextEdit="1"/>
          </p:cNvSpPr>
          <p:nvPr>
            <p:ph type="sldImg"/>
          </p:nvPr>
        </p:nvSpPr>
        <p:spPr>
          <a:ln/>
        </p:spPr>
      </p:sp>
      <p:sp>
        <p:nvSpPr>
          <p:cNvPr id="38915" name="Notes Placeholder 2">
            <a:extLst>
              <a:ext uri="{FF2B5EF4-FFF2-40B4-BE49-F238E27FC236}">
                <a16:creationId xmlns:a16="http://schemas.microsoft.com/office/drawing/2014/main" id="{E5B59BD6-4ECC-D299-8A99-F809F266E8C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IN" altLang="en-US">
              <a:latin typeface="Arial" panose="020B0604020202020204" pitchFamily="34" charset="0"/>
            </a:endParaRPr>
          </a:p>
        </p:txBody>
      </p:sp>
      <p:sp>
        <p:nvSpPr>
          <p:cNvPr id="38916" name="Slide Number Placeholder 3">
            <a:extLst>
              <a:ext uri="{FF2B5EF4-FFF2-40B4-BE49-F238E27FC236}">
                <a16:creationId xmlns:a16="http://schemas.microsoft.com/office/drawing/2014/main" id="{B4CEFA1C-4A51-9B57-B1E1-81973D72676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5F623842-3ED4-40C7-8FA1-55F5A868D3DA}" type="slidenum">
              <a:rPr lang="en-US" altLang="en-US"/>
              <a:pPr/>
              <a:t>37</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7A081A84-F1A1-E081-14EA-1DF7EC78A128}"/>
              </a:ext>
            </a:extLst>
          </p:cNvPr>
          <p:cNvSpPr>
            <a:spLocks noGrp="1" noRot="1" noChangeAspect="1" noTextEdit="1"/>
          </p:cNvSpPr>
          <p:nvPr>
            <p:ph type="sldImg"/>
          </p:nvPr>
        </p:nvSpPr>
        <p:spPr>
          <a:ln/>
        </p:spPr>
      </p:sp>
      <p:sp>
        <p:nvSpPr>
          <p:cNvPr id="39939" name="Notes Placeholder 2">
            <a:extLst>
              <a:ext uri="{FF2B5EF4-FFF2-40B4-BE49-F238E27FC236}">
                <a16:creationId xmlns:a16="http://schemas.microsoft.com/office/drawing/2014/main" id="{48F79585-9E8B-396C-478F-6EF209ABBB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IN" altLang="en-US">
              <a:latin typeface="Arial" panose="020B0604020202020204" pitchFamily="34" charset="0"/>
            </a:endParaRPr>
          </a:p>
        </p:txBody>
      </p:sp>
      <p:sp>
        <p:nvSpPr>
          <p:cNvPr id="39940" name="Slide Number Placeholder 3">
            <a:extLst>
              <a:ext uri="{FF2B5EF4-FFF2-40B4-BE49-F238E27FC236}">
                <a16:creationId xmlns:a16="http://schemas.microsoft.com/office/drawing/2014/main" id="{E29CCA53-688B-6BE8-20D4-3CE0A6603A1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E4C92145-DCD1-44CA-87BF-5C50B9B79E86}" type="slidenum">
              <a:rPr lang="en-US" altLang="en-US"/>
              <a:pPr/>
              <a:t>42</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D1F45625-BAA6-42C8-B327-529BA802ACAB}" type="datetime1">
              <a:rPr lang="en-US" smtClean="0"/>
              <a:t>12/20/2025</a:t>
            </a:fld>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21686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BE3D4C06-9572-4664-9944-798DD9AA8B7D}" type="datetime1">
              <a:rPr lang="en-US" smtClean="0"/>
              <a:t>12/20/2025</a:t>
            </a:fld>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336196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CD2D0C9-FAC5-4CCF-8BBD-D11F2F1837EE}" type="datetime1">
              <a:rPr lang="en-US" smtClean="0"/>
              <a:t>12/20/2025</a:t>
            </a:fld>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42296359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01" type="tx">
  <p:cSld name="Default 01">
    <p:bg>
      <p:bgPr>
        <a:solidFill>
          <a:srgbClr val="FFFFFF"/>
        </a:solidFill>
        <a:effectLst/>
      </p:bgPr>
    </p:bg>
    <p:spTree>
      <p:nvGrpSpPr>
        <p:cNvPr id="1" name="Shape 15"/>
        <p:cNvGrpSpPr/>
        <p:nvPr/>
      </p:nvGrpSpPr>
      <p:grpSpPr>
        <a:xfrm>
          <a:off x="0" y="0"/>
          <a:ext cx="0" cy="0"/>
          <a:chOff x="0" y="0"/>
          <a:chExt cx="0" cy="0"/>
        </a:xfrm>
      </p:grpSpPr>
      <p:sp>
        <p:nvSpPr>
          <p:cNvPr id="16" name="Google Shape;16;p2"/>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200" b="0" i="0" u="none" strike="noStrike" cap="none">
                <a:solidFill>
                  <a:srgbClr val="535353"/>
                </a:solidFill>
                <a:latin typeface="Open Sans SemiBold"/>
                <a:ea typeface="Open Sans SemiBold"/>
                <a:cs typeface="Open Sans SemiBold"/>
                <a:sym typeface="Open Sans SemiBold"/>
              </a:rPr>
              <a:t>PEER | CSSR | INDIA</a:t>
            </a:r>
            <a:endParaRPr/>
          </a:p>
        </p:txBody>
      </p:sp>
      <p:sp>
        <p:nvSpPr>
          <p:cNvPr id="17" name="Google Shape;17;p2"/>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8" name="Google Shape;18;p2"/>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500" b="1">
                <a:solidFill>
                  <a:srgbClr val="535353"/>
                </a:solidFill>
                <a:latin typeface="Open Sans"/>
                <a:ea typeface="Open Sans"/>
                <a:cs typeface="Open Sans"/>
                <a:sym typeface="Open Sans"/>
              </a:rPr>
              <a:t>PPT 2 -</a:t>
            </a:r>
            <a:endParaRPr/>
          </a:p>
        </p:txBody>
      </p:sp>
      <p:sp>
        <p:nvSpPr>
          <p:cNvPr id="19" name="Google Shape;19;p2"/>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 name="Google Shape;20;p2"/>
          <p:cNvSpPr txBox="1">
            <a:spLocks noGrp="1"/>
          </p:cNvSpPr>
          <p:nvPr>
            <p:ph type="sldNum" idx="12"/>
          </p:nvPr>
        </p:nvSpPr>
        <p:spPr>
          <a:xfrm>
            <a:off x="11384562" y="6406669"/>
            <a:ext cx="302110" cy="338635"/>
          </a:xfrm>
          <a:prstGeom prst="rect">
            <a:avLst/>
          </a:prstGeom>
          <a:noFill/>
          <a:ln>
            <a:noFill/>
          </a:ln>
        </p:spPr>
        <p:txBody>
          <a:bodyPr spcFirstLastPara="1" wrap="square" lIns="78275" tIns="78275" rIns="78275" bIns="78275" anchor="t" anchorCtr="0">
            <a:noAutofit/>
          </a:bodyPr>
          <a:lstStyle>
            <a:lvl1pPr marL="0" lvl="0" indent="0" algn="ctr">
              <a:spcBef>
                <a:spcPts val="0"/>
              </a:spcBef>
              <a:buNone/>
              <a:defRPr sz="1500" b="1">
                <a:solidFill>
                  <a:srgbClr val="535353"/>
                </a:solidFill>
                <a:latin typeface="Open Sans"/>
                <a:ea typeface="Open Sans"/>
                <a:cs typeface="Open Sans"/>
                <a:sym typeface="Open Sans"/>
              </a:defRPr>
            </a:lvl1pPr>
            <a:lvl2pPr marL="0" lvl="1" indent="0" algn="ctr">
              <a:spcBef>
                <a:spcPts val="0"/>
              </a:spcBef>
              <a:buNone/>
              <a:defRPr sz="1500" b="1">
                <a:solidFill>
                  <a:srgbClr val="535353"/>
                </a:solidFill>
                <a:latin typeface="Open Sans"/>
                <a:ea typeface="Open Sans"/>
                <a:cs typeface="Open Sans"/>
                <a:sym typeface="Open Sans"/>
              </a:defRPr>
            </a:lvl2pPr>
            <a:lvl3pPr marL="0" lvl="2" indent="0" algn="ctr">
              <a:spcBef>
                <a:spcPts val="0"/>
              </a:spcBef>
              <a:buNone/>
              <a:defRPr sz="1500" b="1">
                <a:solidFill>
                  <a:srgbClr val="535353"/>
                </a:solidFill>
                <a:latin typeface="Open Sans"/>
                <a:ea typeface="Open Sans"/>
                <a:cs typeface="Open Sans"/>
                <a:sym typeface="Open Sans"/>
              </a:defRPr>
            </a:lvl3pPr>
            <a:lvl4pPr marL="0" lvl="3" indent="0" algn="ctr">
              <a:spcBef>
                <a:spcPts val="0"/>
              </a:spcBef>
              <a:buNone/>
              <a:defRPr sz="1500" b="1">
                <a:solidFill>
                  <a:srgbClr val="535353"/>
                </a:solidFill>
                <a:latin typeface="Open Sans"/>
                <a:ea typeface="Open Sans"/>
                <a:cs typeface="Open Sans"/>
                <a:sym typeface="Open Sans"/>
              </a:defRPr>
            </a:lvl4pPr>
            <a:lvl5pPr marL="0" lvl="4" indent="0" algn="ctr">
              <a:spcBef>
                <a:spcPts val="0"/>
              </a:spcBef>
              <a:buNone/>
              <a:defRPr sz="1500" b="1">
                <a:solidFill>
                  <a:srgbClr val="535353"/>
                </a:solidFill>
                <a:latin typeface="Open Sans"/>
                <a:ea typeface="Open Sans"/>
                <a:cs typeface="Open Sans"/>
                <a:sym typeface="Open Sans"/>
              </a:defRPr>
            </a:lvl5pPr>
            <a:lvl6pPr marL="0" lvl="5" indent="0" algn="ctr">
              <a:spcBef>
                <a:spcPts val="0"/>
              </a:spcBef>
              <a:buNone/>
              <a:defRPr sz="1500" b="1">
                <a:solidFill>
                  <a:srgbClr val="535353"/>
                </a:solidFill>
                <a:latin typeface="Open Sans"/>
                <a:ea typeface="Open Sans"/>
                <a:cs typeface="Open Sans"/>
                <a:sym typeface="Open Sans"/>
              </a:defRPr>
            </a:lvl6pPr>
            <a:lvl7pPr marL="0" lvl="6" indent="0" algn="ctr">
              <a:spcBef>
                <a:spcPts val="0"/>
              </a:spcBef>
              <a:buNone/>
              <a:defRPr sz="1500" b="1">
                <a:solidFill>
                  <a:srgbClr val="535353"/>
                </a:solidFill>
                <a:latin typeface="Open Sans"/>
                <a:ea typeface="Open Sans"/>
                <a:cs typeface="Open Sans"/>
                <a:sym typeface="Open Sans"/>
              </a:defRPr>
            </a:lvl7pPr>
            <a:lvl8pPr marL="0" lvl="7" indent="0" algn="ctr">
              <a:spcBef>
                <a:spcPts val="0"/>
              </a:spcBef>
              <a:buNone/>
              <a:defRPr sz="1500" b="1">
                <a:solidFill>
                  <a:srgbClr val="535353"/>
                </a:solidFill>
                <a:latin typeface="Open Sans"/>
                <a:ea typeface="Open Sans"/>
                <a:cs typeface="Open Sans"/>
                <a:sym typeface="Open Sans"/>
              </a:defRPr>
            </a:lvl8pPr>
            <a:lvl9pPr marL="0" lvl="8" indent="0" algn="ctr">
              <a:spcBef>
                <a:spcPts val="0"/>
              </a:spcBef>
              <a:buNone/>
              <a:defRPr sz="1500" b="1">
                <a:solidFill>
                  <a:srgbClr val="535353"/>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US"/>
              <a:t>‹#›</a:t>
            </a:fld>
            <a:endParaRPr i="0" u="none" strike="noStrike" cap="none"/>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1410" y="283029"/>
            <a:ext cx="1525361" cy="1039760"/>
          </a:xfrm>
          <a:prstGeom prst="rect">
            <a:avLst/>
          </a:prstGeom>
        </p:spPr>
      </p:pic>
    </p:spTree>
    <p:extLst>
      <p:ext uri="{BB962C8B-B14F-4D97-AF65-F5344CB8AC3E}">
        <p14:creationId xmlns:p14="http://schemas.microsoft.com/office/powerpoint/2010/main" val="1591791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03512" y="365125"/>
            <a:ext cx="8640960" cy="1325563"/>
          </a:xfrm>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6D6B1327-B9E1-4E94-8C3E-B0503E22CA74}" type="datetime1">
              <a:rPr lang="en-US" smtClean="0"/>
              <a:t>12/20/2025</a:t>
            </a:fld>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263960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04E6DEFA-4AE3-43EB-99AD-B307F141DEAD}" type="datetime1">
              <a:rPr lang="en-US" smtClean="0"/>
              <a:t>12/20/2025</a:t>
            </a:fld>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540725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53241590-C5FF-49DC-97E9-C1058FC5BE41}" type="datetime1">
              <a:rPr lang="en-US" smtClean="0"/>
              <a:t>12/20/2025</a:t>
            </a:fld>
            <a:endParaRPr lang="en-US"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91000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9732429C-C3E2-476F-AF44-D0C363659151}" type="datetime1">
              <a:rPr lang="en-US" smtClean="0"/>
              <a:t>12/20/2025</a:t>
            </a:fld>
            <a:endParaRPr lang="en-US" dirty="0"/>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894898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81E00455-5791-44D1-9C02-2EF94D3E9D95}" type="datetime1">
              <a:rPr lang="en-US" smtClean="0"/>
              <a:t>12/20/2025</a:t>
            </a:fld>
            <a:endParaRPr lang="en-US" dirty="0"/>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211333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973D75C6-F321-4655-9AE5-86D364CCF3D1}" type="datetime1">
              <a:rPr lang="en-US" smtClean="0"/>
              <a:t>12/20/2025</a:t>
            </a:fld>
            <a:endParaRPr lang="en-US" dirty="0"/>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03547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F45FD1E8-127B-4F65-BD7B-4C37A07FA2E2}" type="datetime1">
              <a:rPr lang="en-US" smtClean="0"/>
              <a:t>12/20/2025</a:t>
            </a:fld>
            <a:endParaRPr lang="en-US"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426119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080A835-E64B-4DDF-B418-98B7E2FCD176}" type="datetime1">
              <a:rPr lang="en-US" smtClean="0"/>
              <a:t>12/20/2025</a:t>
            </a:fld>
            <a:endParaRPr lang="en-US"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635281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accent2">
                    <a:lumMod val="75000"/>
                  </a:schemeClr>
                </a:solidFill>
              </a:defRPr>
            </a:lvl1pPr>
          </a:lstStyle>
          <a:p>
            <a:fld id="{B6F15528-21DE-4FAA-801E-634DDDAF4B2B}" type="slidenum">
              <a:rPr lang="en-US" smtClean="0"/>
              <a:pPr/>
              <a:t>‹#›</a:t>
            </a:fld>
            <a:endParaRPr lang="en-US" dirty="0"/>
          </a:p>
        </p:txBody>
      </p:sp>
      <p:sp>
        <p:nvSpPr>
          <p:cNvPr id="7" name="PEER | MFR | INDIA">
            <a:extLst>
              <a:ext uri="{FF2B5EF4-FFF2-40B4-BE49-F238E27FC236}">
                <a16:creationId xmlns:a16="http://schemas.microsoft.com/office/drawing/2014/main" id="{16E4A11A-1BE1-51FB-C0B1-61B8D44A746D}"/>
              </a:ext>
            </a:extLst>
          </p:cNvPr>
          <p:cNvSpPr txBox="1"/>
          <p:nvPr userDrawn="1"/>
        </p:nvSpPr>
        <p:spPr>
          <a:xfrm>
            <a:off x="152400" y="6308725"/>
            <a:ext cx="2514600" cy="3427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r>
              <a:rPr lang="en-US" sz="1200" b="1" dirty="0">
                <a:solidFill>
                  <a:schemeClr val="accent2">
                    <a:lumMod val="75000"/>
                  </a:schemeClr>
                </a:solidFill>
                <a:latin typeface="+mj-lt"/>
              </a:rPr>
              <a:t>NDRF | </a:t>
            </a:r>
            <a:r>
              <a:rPr lang="en-IN" sz="1200" b="1" dirty="0">
                <a:solidFill>
                  <a:schemeClr val="accent2">
                    <a:lumMod val="75000"/>
                  </a:schemeClr>
                </a:solidFill>
                <a:latin typeface="+mj-lt"/>
              </a:rPr>
              <a:t>CBRN</a:t>
            </a:r>
            <a:r>
              <a:rPr sz="1200" b="1" dirty="0">
                <a:solidFill>
                  <a:schemeClr val="accent2">
                    <a:lumMod val="75000"/>
                  </a:schemeClr>
                </a:solidFill>
                <a:latin typeface="+mj-lt"/>
              </a:rPr>
              <a:t> | INDIA</a:t>
            </a:r>
          </a:p>
        </p:txBody>
      </p:sp>
      <p:sp>
        <p:nvSpPr>
          <p:cNvPr id="8" name="PPT 2 -">
            <a:extLst>
              <a:ext uri="{FF2B5EF4-FFF2-40B4-BE49-F238E27FC236}">
                <a16:creationId xmlns:a16="http://schemas.microsoft.com/office/drawing/2014/main" id="{E76965C7-9548-37A4-68C9-EA9411003432}"/>
              </a:ext>
            </a:extLst>
          </p:cNvPr>
          <p:cNvSpPr txBox="1"/>
          <p:nvPr userDrawn="1"/>
        </p:nvSpPr>
        <p:spPr>
          <a:xfrm>
            <a:off x="10632504" y="6378714"/>
            <a:ext cx="529992" cy="3427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8283" tIns="78283" rIns="78283" bIns="78283">
            <a:spAutoFit/>
          </a:bodyPr>
          <a:lstStyle>
            <a:lvl1pPr algn="ctr" defTabSz="2438400">
              <a:spcBef>
                <a:spcPts val="600"/>
              </a:spcBef>
              <a:defRPr sz="3000" b="1">
                <a:solidFill>
                  <a:srgbClr val="535353"/>
                </a:solidFill>
                <a:latin typeface="Open Sans"/>
                <a:ea typeface="Open Sans"/>
                <a:cs typeface="Open Sans"/>
                <a:sym typeface="Open Sans"/>
              </a:defRPr>
            </a:lvl1pPr>
          </a:lstStyle>
          <a:p>
            <a:pPr>
              <a:defRPr b="0"/>
            </a:pPr>
            <a:r>
              <a:rPr sz="1200" b="1" dirty="0">
                <a:solidFill>
                  <a:schemeClr val="accent2">
                    <a:lumMod val="75000"/>
                  </a:schemeClr>
                </a:solidFill>
              </a:rPr>
              <a:t>PPT</a:t>
            </a:r>
            <a:r>
              <a:rPr sz="1200" b="1" dirty="0"/>
              <a:t> </a:t>
            </a:r>
            <a:r>
              <a:rPr sz="1200" b="1" dirty="0">
                <a:solidFill>
                  <a:schemeClr val="accent2">
                    <a:lumMod val="75000"/>
                  </a:schemeClr>
                </a:solidFill>
              </a:rPr>
              <a:t>-</a:t>
            </a:r>
          </a:p>
        </p:txBody>
      </p:sp>
      <p:pic>
        <p:nvPicPr>
          <p:cNvPr id="10" name="Picture 9" descr="A logo with text on it&#10;&#10;AI-generated content may be incorrect.">
            <a:extLst>
              <a:ext uri="{FF2B5EF4-FFF2-40B4-BE49-F238E27FC236}">
                <a16:creationId xmlns:a16="http://schemas.microsoft.com/office/drawing/2014/main" id="{7A4B9FAD-8878-270E-030E-A18B01813D60}"/>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165431" y="190454"/>
            <a:ext cx="1243239" cy="1031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A logo with a symbol and text&#10;&#10;AI-generated content may be incorrect.">
            <a:extLst>
              <a:ext uri="{FF2B5EF4-FFF2-40B4-BE49-F238E27FC236}">
                <a16:creationId xmlns:a16="http://schemas.microsoft.com/office/drawing/2014/main" id="{94E93E32-B928-39F9-8699-03962C8F3A9C}"/>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1168037" y="107964"/>
            <a:ext cx="796138" cy="850682"/>
          </a:xfrm>
          <a:prstGeom prst="rect">
            <a:avLst/>
          </a:prstGeom>
        </p:spPr>
      </p:pic>
    </p:spTree>
    <p:extLst>
      <p:ext uri="{BB962C8B-B14F-4D97-AF65-F5344CB8AC3E}">
        <p14:creationId xmlns:p14="http://schemas.microsoft.com/office/powerpoint/2010/main" val="241101891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7.jpe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8.wmf"/></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94" name="Google Shape;94;p14" descr="closeup-firefighter-holding-his-helmet-walking-towards-fire-truck.jpg"/>
          <p:cNvPicPr preferRelativeResize="0"/>
          <p:nvPr/>
        </p:nvPicPr>
        <p:blipFill rotWithShape="1">
          <a:blip r:embed="rId3">
            <a:alphaModFix/>
          </a:blip>
          <a:srcRect t="13432" b="1559"/>
          <a:stretch/>
        </p:blipFill>
        <p:spPr>
          <a:xfrm>
            <a:off x="-12700" y="-32004"/>
            <a:ext cx="12217400" cy="6922008"/>
          </a:xfrm>
          <a:prstGeom prst="rect">
            <a:avLst/>
          </a:prstGeom>
          <a:noFill/>
          <a:ln>
            <a:noFill/>
          </a:ln>
        </p:spPr>
      </p:pic>
      <p:sp>
        <p:nvSpPr>
          <p:cNvPr id="95" name="Google Shape;95;p14"/>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a:ln>
                  <a:noFill/>
                </a:ln>
                <a:solidFill>
                  <a:srgbClr val="535353"/>
                </a:solidFill>
                <a:effectLst/>
                <a:uLnTx/>
                <a:uFillTx/>
                <a:latin typeface="Open Sans SemiBold"/>
                <a:ea typeface="Open Sans SemiBold"/>
                <a:cs typeface="Open Sans SemiBold"/>
                <a:sym typeface="Open Sans SemiBold"/>
              </a:rPr>
              <a:t>PEER | CSSR | INDIA</a:t>
            </a: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96" name="Google Shape;96;p14"/>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7" name="Google Shape;97;p14"/>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500" b="1" i="0" u="none" strike="noStrike" kern="0" cap="none" spc="0" normalizeH="0" baseline="0" noProof="0">
                <a:ln>
                  <a:noFill/>
                </a:ln>
                <a:solidFill>
                  <a:srgbClr val="535353"/>
                </a:solidFill>
                <a:effectLst/>
                <a:uLnTx/>
                <a:uFillTx/>
                <a:latin typeface="Open Sans"/>
                <a:ea typeface="Open Sans"/>
                <a:cs typeface="Open Sans"/>
                <a:sym typeface="Open Sans"/>
              </a:rPr>
              <a:t>PPT 2 -</a:t>
            </a: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98" name="Google Shape;98;p14"/>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9" name="Google Shape;99;p14"/>
          <p:cNvSpPr txBox="1">
            <a:spLocks noGrp="1"/>
          </p:cNvSpPr>
          <p:nvPr>
            <p:ph type="sldNum" idx="12"/>
          </p:nvPr>
        </p:nvSpPr>
        <p:spPr>
          <a:xfrm>
            <a:off x="11438930" y="6406669"/>
            <a:ext cx="193372" cy="338635"/>
          </a:xfrm>
          <a:prstGeom prst="rect">
            <a:avLst/>
          </a:prstGeom>
          <a:noFill/>
          <a:ln>
            <a:noFill/>
          </a:ln>
        </p:spPr>
        <p:txBody>
          <a:bodyPr spcFirstLastPara="1" wrap="square" lIns="78275" tIns="78275" rIns="78275" bIns="7827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500" b="1" i="0" u="none" strike="noStrike" kern="0" cap="none" spc="0" normalizeH="0" baseline="0" noProof="0">
                <a:ln>
                  <a:noFill/>
                </a:ln>
                <a:solidFill>
                  <a:srgbClr val="535353"/>
                </a:solidFill>
                <a:effectLst/>
                <a:uLnTx/>
                <a:uFillTx/>
                <a:latin typeface="Open Sans"/>
                <a:ea typeface="Open Sans"/>
                <a:cs typeface="Open Sans"/>
                <a:sym typeface="Open Sans"/>
              </a:rPr>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sz="1500" b="1" i="0" u="none" strike="noStrike" kern="0" cap="none" spc="0" normalizeH="0" baseline="0" noProof="0">
              <a:ln>
                <a:noFill/>
              </a:ln>
              <a:solidFill>
                <a:srgbClr val="535353"/>
              </a:solidFill>
              <a:effectLst/>
              <a:uLnTx/>
              <a:uFillTx/>
              <a:latin typeface="Open Sans"/>
              <a:ea typeface="Open Sans"/>
              <a:cs typeface="Open Sans"/>
              <a:sym typeface="Open Sans"/>
            </a:endParaRPr>
          </a:p>
        </p:txBody>
      </p:sp>
      <p:sp>
        <p:nvSpPr>
          <p:cNvPr id="100" name="Google Shape;100;p14"/>
          <p:cNvSpPr/>
          <p:nvPr/>
        </p:nvSpPr>
        <p:spPr>
          <a:xfrm>
            <a:off x="-213984" y="-32004"/>
            <a:ext cx="12405984" cy="6870701"/>
          </a:xfrm>
          <a:prstGeom prst="rect">
            <a:avLst/>
          </a:prstGeom>
          <a:solidFill>
            <a:srgbClr val="535353">
              <a:alpha val="60000"/>
            </a:srgbClr>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101" name="Google Shape;101;p14" descr="Image"/>
          <p:cNvPicPr preferRelativeResize="0"/>
          <p:nvPr/>
        </p:nvPicPr>
        <p:blipFill rotWithShape="1">
          <a:blip r:embed="rId4">
            <a:alphaModFix amt="90000"/>
          </a:blip>
          <a:srcRect l="50481"/>
          <a:stretch/>
        </p:blipFill>
        <p:spPr>
          <a:xfrm>
            <a:off x="-24680" y="2041260"/>
            <a:ext cx="10387880" cy="1547067"/>
          </a:xfrm>
          <a:prstGeom prst="rect">
            <a:avLst/>
          </a:prstGeom>
          <a:noFill/>
          <a:ln>
            <a:noFill/>
          </a:ln>
        </p:spPr>
      </p:pic>
      <p:sp>
        <p:nvSpPr>
          <p:cNvPr id="103" name="Google Shape;103;p14"/>
          <p:cNvSpPr/>
          <p:nvPr/>
        </p:nvSpPr>
        <p:spPr>
          <a:xfrm flipH="1">
            <a:off x="0" y="5596930"/>
            <a:ext cx="12192000" cy="1261071"/>
          </a:xfrm>
          <a:custGeom>
            <a:avLst/>
            <a:gdLst/>
            <a:ahLst/>
            <a:cxnLst/>
            <a:rect l="l" t="t" r="r" b="b"/>
            <a:pathLst>
              <a:path w="21600" h="21600" extrusionOk="0">
                <a:moveTo>
                  <a:pt x="0" y="0"/>
                </a:moveTo>
                <a:lnTo>
                  <a:pt x="0" y="21600"/>
                </a:lnTo>
                <a:lnTo>
                  <a:pt x="21600" y="21600"/>
                </a:lnTo>
                <a:lnTo>
                  <a:pt x="21600" y="0"/>
                </a:lnTo>
                <a:lnTo>
                  <a:pt x="19934" y="0"/>
                </a:lnTo>
                <a:lnTo>
                  <a:pt x="19328" y="7094"/>
                </a:lnTo>
                <a:lnTo>
                  <a:pt x="18721" y="0"/>
                </a:lnTo>
                <a:lnTo>
                  <a:pt x="0" y="0"/>
                </a:lnTo>
                <a:close/>
              </a:path>
            </a:pathLst>
          </a:custGeom>
          <a:solidFill>
            <a:srgbClr val="FFFFFF"/>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4" name="Google Shape;104;p14"/>
          <p:cNvSpPr txBox="1"/>
          <p:nvPr/>
        </p:nvSpPr>
        <p:spPr>
          <a:xfrm>
            <a:off x="-64274" y="2159733"/>
            <a:ext cx="9809469" cy="1187010"/>
          </a:xfrm>
          <a:prstGeom prst="rect">
            <a:avLst/>
          </a:prstGeom>
          <a:noFill/>
          <a:ln>
            <a:noFill/>
          </a:ln>
        </p:spPr>
        <p:txBody>
          <a:bodyPr spcFirstLastPara="1" wrap="square" lIns="39125" tIns="39125" rIns="39125" bIns="39125" anchor="t" anchorCtr="0">
            <a:spAutoFit/>
          </a:bodyPr>
          <a:lstStyle/>
          <a:p>
            <a:pPr algn="ctr"/>
            <a:r>
              <a:rPr lang="hi-IN" sz="3600" b="1" kern="10" dirty="0">
                <a:ln w="11430"/>
                <a:solidFill>
                  <a:schemeClr val="bg1"/>
                </a:solidFill>
                <a:effectLst>
                  <a:outerShdw blurRad="50800" dist="39000" dir="5460000" algn="tl">
                    <a:srgbClr val="000000">
                      <a:alpha val="38000"/>
                    </a:srgbClr>
                  </a:outerShdw>
                </a:effectLst>
                <a:latin typeface="Open Sans" panose="020B0606030504020204" pitchFamily="34" charset="0"/>
                <a:ea typeface="Open Sans" panose="020B0606030504020204" pitchFamily="34" charset="0"/>
                <a:cs typeface="Open Sans" panose="020B0606030504020204" pitchFamily="34" charset="0"/>
              </a:rPr>
              <a:t>विषाक्त औद्योगिक रसायन (टीआईसी), विषाक्त औद्योगिक सामग्री (टीआईएम)</a:t>
            </a:r>
            <a:endParaRPr lang="en-US" sz="3600" b="1" dirty="0">
              <a:ln w="11430"/>
              <a:solidFill>
                <a:schemeClr val="bg1"/>
              </a:solidFill>
              <a:effectLst>
                <a:outerShdw blurRad="50800" dist="39000" dir="5460000" algn="tl">
                  <a:srgbClr val="000000">
                    <a:alpha val="38000"/>
                  </a:srgbClr>
                </a:outerShdw>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16"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 y="10160"/>
            <a:ext cx="1352382" cy="977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descr="A logo with a symbol and text&#10;&#10;AI-generated content may be incorrect.">
            <a:extLst>
              <a:ext uri="{FF2B5EF4-FFF2-40B4-BE49-F238E27FC236}">
                <a16:creationId xmlns:a16="http://schemas.microsoft.com/office/drawing/2014/main" id="{29F352C4-7012-CF59-E094-415CA2BB441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277601" y="10160"/>
            <a:ext cx="914400" cy="977046"/>
          </a:xfrm>
          <a:prstGeom prst="rect">
            <a:avLst/>
          </a:prstGeom>
        </p:spPr>
      </p:pic>
      <p:sp>
        <p:nvSpPr>
          <p:cNvPr id="14" name="TextBox 4">
            <a:extLst>
              <a:ext uri="{FF2B5EF4-FFF2-40B4-BE49-F238E27FC236}">
                <a16:creationId xmlns:a16="http://schemas.microsoft.com/office/drawing/2014/main" id="{2901545E-EB3E-4998-A110-F2C2863C2FF8}"/>
              </a:ext>
            </a:extLst>
          </p:cNvPr>
          <p:cNvSpPr txBox="1"/>
          <p:nvPr/>
        </p:nvSpPr>
        <p:spPr>
          <a:xfrm>
            <a:off x="6390425" y="6117260"/>
            <a:ext cx="5832648"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t>VETTED BY – </a:t>
            </a:r>
            <a:r>
              <a:rPr lang="hi-IN" sz="2400" b="1" dirty="0"/>
              <a:t>निरीक्षक/जीडी काकडे परमेश्वर</a:t>
            </a:r>
            <a:endParaRPr lang="en-US" sz="24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6DED1-95F9-4CA0-468B-44D99DA8027C}"/>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D432640-675E-D151-ADD1-2B15857705EA}"/>
              </a:ext>
            </a:extLst>
          </p:cNvPr>
          <p:cNvSpPr>
            <a:spLocks noGrp="1"/>
          </p:cNvSpPr>
          <p:nvPr>
            <p:ph idx="1"/>
          </p:nvPr>
        </p:nvSpPr>
        <p:spPr>
          <a:xfrm>
            <a:off x="5231904" y="1484784"/>
            <a:ext cx="6408712" cy="4666524"/>
          </a:xfrm>
        </p:spPr>
        <p:txBody>
          <a:bodyPr>
            <a:noAutofit/>
          </a:bodyPr>
          <a:lstStyle/>
          <a:p>
            <a:pPr algn="just">
              <a:lnSpc>
                <a:spcPct val="100000"/>
              </a:lnSpc>
              <a:buFont typeface="Wingdings" panose="05000000000000000000" pitchFamily="2" charset="2"/>
              <a:buChar char="Ø"/>
            </a:pPr>
            <a:r>
              <a:rPr lang="hi-IN" sz="2000" b="1" dirty="0">
                <a:latin typeface="Open Sans" panose="020B0606030504020204" pitchFamily="34" charset="0"/>
                <a:ea typeface="Open Sans" panose="020B0606030504020204" pitchFamily="34" charset="0"/>
                <a:cs typeface="Open Sans" panose="020B0606030504020204" pitchFamily="34" charset="0"/>
              </a:rPr>
              <a:t>खतरनाक रासायनिक रिलीज:</a:t>
            </a:r>
            <a:r>
              <a:rPr lang="hi-IN" sz="2000" dirty="0">
                <a:latin typeface="Open Sans" panose="020B0606030504020204" pitchFamily="34" charset="0"/>
                <a:ea typeface="Open Sans" panose="020B0606030504020204" pitchFamily="34" charset="0"/>
                <a:cs typeface="Open Sans" panose="020B0606030504020204" pitchFamily="34" charset="0"/>
              </a:rPr>
              <a:t>हवा, पानी और मिट्टी में विषाक्त पदार्थों का रिसाव, जिससे क्षेत्र निर्जन हो जाते हैं।</a:t>
            </a:r>
            <a:endParaRPr lang="en-US" sz="20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buFont typeface="Wingdings" panose="05000000000000000000" pitchFamily="2" charset="2"/>
              <a:buChar char="Ø"/>
            </a:pPr>
            <a:r>
              <a:rPr lang="hi-IN" sz="2000" b="1" dirty="0">
                <a:latin typeface="Open Sans" panose="020B0606030504020204" pitchFamily="34" charset="0"/>
                <a:ea typeface="Open Sans" panose="020B0606030504020204" pitchFamily="34" charset="0"/>
                <a:cs typeface="Open Sans" panose="020B0606030504020204" pitchFamily="34" charset="0"/>
              </a:rPr>
              <a:t>कार्यकर्ता और सार्वजनिक सुरक्षा</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औद्योगिक संयंत्र के कर्मचारी, आस-पास के निवासी और पारिस्थितिक परिवेश अत्यधिक असुरक्षित हैं।</a:t>
            </a:r>
            <a:endParaRPr lang="en-US" sz="20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buFont typeface="Wingdings" panose="05000000000000000000" pitchFamily="2" charset="2"/>
              <a:buChar char="Ø"/>
            </a:pPr>
            <a:r>
              <a:rPr lang="hi-IN" sz="2000" b="1" dirty="0">
                <a:latin typeface="Open Sans" panose="020B0606030504020204" pitchFamily="34" charset="0"/>
                <a:ea typeface="Open Sans" panose="020B0606030504020204" pitchFamily="34" charset="0"/>
                <a:cs typeface="Open Sans" panose="020B0606030504020204" pitchFamily="34" charset="0"/>
              </a:rPr>
              <a:t>आपातकालीन तैयारी</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en-US" sz="2000" b="1" dirty="0">
                <a:latin typeface="Open Sans" panose="020B0606030504020204" pitchFamily="34" charset="0"/>
                <a:ea typeface="Open Sans" panose="020B0606030504020204" pitchFamily="34" charset="0"/>
                <a:cs typeface="Open Sans" panose="020B0606030504020204" pitchFamily="34" charset="0"/>
              </a:rPr>
              <a:t>MSIHC </a:t>
            </a:r>
            <a:r>
              <a:rPr lang="hi-IN" sz="2000" b="1" dirty="0">
                <a:latin typeface="Open Sans" panose="020B0606030504020204" pitchFamily="34" charset="0"/>
                <a:ea typeface="Open Sans" panose="020B0606030504020204" pitchFamily="34" charset="0"/>
                <a:cs typeface="Open Sans" panose="020B0606030504020204" pitchFamily="34" charset="0"/>
              </a:rPr>
              <a:t>नियम (1989</a:t>
            </a:r>
            <a:r>
              <a:rPr lang="hi-IN" sz="2000" dirty="0">
                <a:latin typeface="Open Sans" panose="020B0606030504020204" pitchFamily="34" charset="0"/>
                <a:ea typeface="Open Sans" panose="020B0606030504020204" pitchFamily="34" charset="0"/>
                <a:cs typeface="Open Sans" panose="020B0606030504020204" pitchFamily="34" charset="0"/>
              </a:rPr>
              <a:t>) और </a:t>
            </a:r>
            <a:r>
              <a:rPr lang="hi-IN" sz="2000" b="1" dirty="0">
                <a:latin typeface="Open Sans" panose="020B0606030504020204" pitchFamily="34" charset="0"/>
                <a:ea typeface="Open Sans" panose="020B0606030504020204" pitchFamily="34" charset="0"/>
                <a:cs typeface="Open Sans" panose="020B0606030504020204" pitchFamily="34" charset="0"/>
              </a:rPr>
              <a:t>रासायनिक दुर्घटना नियम (1996) </a:t>
            </a:r>
            <a:r>
              <a:rPr lang="hi-IN" sz="2000" dirty="0">
                <a:latin typeface="Open Sans" panose="020B0606030504020204" pitchFamily="34" charset="0"/>
                <a:ea typeface="Open Sans" panose="020B0606030504020204" pitchFamily="34" charset="0"/>
                <a:cs typeface="Open Sans" panose="020B0606030504020204" pitchFamily="34" charset="0"/>
              </a:rPr>
              <a:t>जैसे नियामक ढांचे के लिए सुरक्षा योजनाओं, ऑडिट और संकट प्रतिक्रिया उपायों की आवश्यकता होती है।</a:t>
            </a:r>
            <a:endParaRPr lang="en-US" sz="20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buFont typeface="Wingdings" panose="05000000000000000000" pitchFamily="2" charset="2"/>
              <a:buChar char="Ø"/>
            </a:pPr>
            <a:r>
              <a:rPr lang="hi-IN" sz="2000" b="1" dirty="0">
                <a:latin typeface="Open Sans" panose="020B0606030504020204" pitchFamily="34" charset="0"/>
                <a:ea typeface="Open Sans" panose="020B0606030504020204" pitchFamily="34" charset="0"/>
                <a:cs typeface="Open Sans" panose="020B0606030504020204" pitchFamily="34" charset="0"/>
              </a:rPr>
              <a:t>राज्यवार जोखिम वितरण:</a:t>
            </a:r>
            <a:r>
              <a:rPr lang="en-US" sz="2000" b="1" dirty="0">
                <a:latin typeface="Open Sans" panose="020B0606030504020204" pitchFamily="34" charset="0"/>
                <a:ea typeface="Open Sans" panose="020B0606030504020204" pitchFamily="34" charset="0"/>
                <a:cs typeface="Open Sans" panose="020B0606030504020204" pitchFamily="34" charset="0"/>
              </a:rPr>
              <a:t> </a:t>
            </a:r>
            <a:r>
              <a:rPr lang="hi-IN" sz="2000" b="1" dirty="0">
                <a:latin typeface="Open Sans" panose="020B0606030504020204" pitchFamily="34" charset="0"/>
                <a:ea typeface="Open Sans" panose="020B0606030504020204" pitchFamily="34" charset="0"/>
                <a:cs typeface="Open Sans" panose="020B0606030504020204" pitchFamily="34" charset="0"/>
              </a:rPr>
              <a:t>गुजरात, महाराष्ट्र, तमिलनाडु और आंध्र प्रदेश </a:t>
            </a:r>
            <a:r>
              <a:rPr lang="hi-IN" sz="2000" dirty="0">
                <a:latin typeface="Open Sans" panose="020B0606030504020204" pitchFamily="34" charset="0"/>
                <a:ea typeface="Open Sans" panose="020B0606030504020204" pitchFamily="34" charset="0"/>
                <a:cs typeface="Open Sans" panose="020B0606030504020204" pitchFamily="34" charset="0"/>
              </a:rPr>
              <a:t>जैसे औद्योगिक राज्यों में खतरनाक सुविधाओं की उच्च सांद्रता है।</a:t>
            </a:r>
            <a:endParaRPr lang="en-IN" sz="20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7C5791FE-5C9E-3D59-0040-933E783786DC}"/>
              </a:ext>
            </a:extLst>
          </p:cNvPr>
          <p:cNvSpPr>
            <a:spLocks noGrp="1"/>
          </p:cNvSpPr>
          <p:nvPr>
            <p:ph type="sldNum" sz="quarter" idx="12"/>
          </p:nvPr>
        </p:nvSpPr>
        <p:spPr/>
        <p:txBody>
          <a:bodyPr/>
          <a:lstStyle/>
          <a:p>
            <a:fld id="{B6F15528-21DE-4FAA-801E-634DDDAF4B2B}" type="slidenum">
              <a:rPr lang="en-US" smtClean="0"/>
              <a:pPr/>
              <a:t>10</a:t>
            </a:fld>
            <a:endParaRPr lang="en-US" dirty="0"/>
          </a:p>
        </p:txBody>
      </p:sp>
      <p:sp>
        <p:nvSpPr>
          <p:cNvPr id="3" name="Title 2">
            <a:extLst>
              <a:ext uri="{FF2B5EF4-FFF2-40B4-BE49-F238E27FC236}">
                <a16:creationId xmlns:a16="http://schemas.microsoft.com/office/drawing/2014/main" id="{1B365F3D-F0CC-172F-E9E0-94687F320836}"/>
              </a:ext>
            </a:extLst>
          </p:cNvPr>
          <p:cNvSpPr txBox="1">
            <a:spLocks/>
          </p:cNvSpPr>
          <p:nvPr/>
        </p:nvSpPr>
        <p:spPr>
          <a:xfrm>
            <a:off x="263352" y="2204864"/>
            <a:ext cx="4536504" cy="1800200"/>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भारतीय परिदृश्य में टीआईसी/टीआईएम आपातकाल
भारत में प्रमुख चिंताएँ</a:t>
            </a:r>
            <a:endParaRPr lang="en-US" sz="25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111655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15BA13-C092-1AA4-69E6-1D88D7CFFF21}"/>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9D363BF-1953-75A0-D809-8789C520E7E2}"/>
              </a:ext>
            </a:extLst>
          </p:cNvPr>
          <p:cNvSpPr>
            <a:spLocks noGrp="1"/>
          </p:cNvSpPr>
          <p:nvPr>
            <p:ph idx="1"/>
          </p:nvPr>
        </p:nvSpPr>
        <p:spPr>
          <a:xfrm>
            <a:off x="5334236" y="1689826"/>
            <a:ext cx="6552728" cy="4666524"/>
          </a:xfrm>
        </p:spPr>
        <p:txBody>
          <a:bodyPr>
            <a:noAutofit/>
          </a:bodyPr>
          <a:lstStyle/>
          <a:p>
            <a:pPr algn="just">
              <a:lnSpc>
                <a:spcPct val="100000"/>
              </a:lnSpc>
              <a:buFont typeface="Wingdings" panose="05000000000000000000" pitchFamily="2" charset="2"/>
              <a:buChar char="Ø"/>
            </a:pPr>
            <a:r>
              <a:rPr lang="hi-IN" sz="2000" b="1" dirty="0">
                <a:latin typeface="Open Sans" panose="020B0606030504020204" pitchFamily="34" charset="0"/>
                <a:ea typeface="Open Sans" panose="020B0606030504020204" pitchFamily="34" charset="0"/>
                <a:cs typeface="Open Sans" panose="020B0606030504020204" pitchFamily="34" charset="0"/>
              </a:rPr>
              <a:t>संकट प्रबंधन प्रणाली</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भोपाल के बाद, भारत ने राष्ट्रीय खतरनाक अपशिष्ट सूचना प्रणाली (एनएचडब्ल्यूआईएस), वेब-आधारित चेतावनी प्रणाली और जीआईएस-आधारित आपातकालीन योजना जैसे उपकरणों के साथ अपनी आपदा प्रतिक्रिया को मजबूत किया है।</a:t>
            </a:r>
            <a:endParaRPr lang="en-US" sz="20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buFont typeface="Wingdings" panose="05000000000000000000" pitchFamily="2" charset="2"/>
              <a:buChar char="Ø"/>
            </a:pPr>
            <a:r>
              <a:rPr lang="hi-IN" sz="2000" b="1" dirty="0">
                <a:latin typeface="Open Sans" panose="020B0606030504020204" pitchFamily="34" charset="0"/>
                <a:ea typeface="Open Sans" panose="020B0606030504020204" pitchFamily="34" charset="0"/>
                <a:cs typeface="Open Sans" panose="020B0606030504020204" pitchFamily="34" charset="0"/>
              </a:rPr>
              <a:t>अंतर्राष्ट्रीय सहयोग और अनुसंधान</a:t>
            </a:r>
            <a:r>
              <a:rPr lang="en-IN"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आईआईसीटी, एनईईआरआई, एनसीएल, एनआईओएच और डीआरडीओ जैसे संगठन रासायनिक सुरक्षा पर अनुसंधान में योगदान करते हैं, जबकि </a:t>
            </a:r>
            <a:r>
              <a:rPr lang="hi-IN" sz="2000" b="1" dirty="0">
                <a:latin typeface="Open Sans" panose="020B0606030504020204" pitchFamily="34" charset="0"/>
                <a:ea typeface="Open Sans" panose="020B0606030504020204" pitchFamily="34" charset="0"/>
                <a:cs typeface="Open Sans" panose="020B0606030504020204" pitchFamily="34" charset="0"/>
              </a:rPr>
              <a:t>आईएलओ, यूएनईपी-एपीईएल और एसएआईसीएम </a:t>
            </a:r>
            <a:r>
              <a:rPr lang="hi-IN" sz="2000" dirty="0">
                <a:latin typeface="Open Sans" panose="020B0606030504020204" pitchFamily="34" charset="0"/>
                <a:ea typeface="Open Sans" panose="020B0606030504020204" pitchFamily="34" charset="0"/>
                <a:cs typeface="Open Sans" panose="020B0606030504020204" pitchFamily="34" charset="0"/>
              </a:rPr>
              <a:t>जैसे वैश्विक ढांचे भारत की जोखिम प्रबंधन रणनीतियों का मार्गदर्शन करते हैं।</a:t>
            </a:r>
            <a:endParaRPr lang="en-US" sz="20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buFont typeface="Wingdings" panose="05000000000000000000" pitchFamily="2" charset="2"/>
              <a:buChar char="Ø"/>
            </a:pPr>
            <a:r>
              <a:rPr lang="en-US" sz="2000" b="1" dirty="0">
                <a:latin typeface="Open Sans" panose="020B0606030504020204" pitchFamily="34" charset="0"/>
                <a:ea typeface="Open Sans" panose="020B0606030504020204" pitchFamily="34" charset="0"/>
                <a:cs typeface="Open Sans" panose="020B0606030504020204" pitchFamily="34" charset="0"/>
              </a:rPr>
              <a:t>MAH </a:t>
            </a:r>
            <a:r>
              <a:rPr lang="hi-IN" sz="2000" b="1" dirty="0">
                <a:latin typeface="Open Sans" panose="020B0606030504020204" pitchFamily="34" charset="0"/>
                <a:ea typeface="Open Sans" panose="020B0606030504020204" pitchFamily="34" charset="0"/>
                <a:cs typeface="Open Sans" panose="020B0606030504020204" pitchFamily="34" charset="0"/>
              </a:rPr>
              <a:t>इकाइयों के लिए सख्त अनुपालन</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उद्योगों को सार्वजनिक और श्रमिक सुरक्षा सुनिश्चित करने के लिए खतरे की रिपोर्टिंग, सुरक्षा प्रशिक्षण, आवधिक ऑडिट और जोखिम संचार प्रोटोकॉल का पालन करना चाहिए।</a:t>
            </a:r>
            <a:endParaRPr lang="en-IN" sz="20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C5AB4741-73D0-B2FE-8940-D325FB8B9215}"/>
              </a:ext>
            </a:extLst>
          </p:cNvPr>
          <p:cNvSpPr>
            <a:spLocks noGrp="1"/>
          </p:cNvSpPr>
          <p:nvPr>
            <p:ph type="sldNum" sz="quarter" idx="12"/>
          </p:nvPr>
        </p:nvSpPr>
        <p:spPr/>
        <p:txBody>
          <a:bodyPr/>
          <a:lstStyle/>
          <a:p>
            <a:fld id="{B6F15528-21DE-4FAA-801E-634DDDAF4B2B}" type="slidenum">
              <a:rPr lang="en-US" smtClean="0"/>
              <a:pPr/>
              <a:t>11</a:t>
            </a:fld>
            <a:endParaRPr lang="en-US" dirty="0"/>
          </a:p>
        </p:txBody>
      </p:sp>
      <p:sp>
        <p:nvSpPr>
          <p:cNvPr id="3" name="Title 2">
            <a:extLst>
              <a:ext uri="{FF2B5EF4-FFF2-40B4-BE49-F238E27FC236}">
                <a16:creationId xmlns:a16="http://schemas.microsoft.com/office/drawing/2014/main" id="{0CED6ED0-BF53-15D9-15F2-C1EC5C7B1F02}"/>
              </a:ext>
            </a:extLst>
          </p:cNvPr>
          <p:cNvSpPr txBox="1">
            <a:spLocks/>
          </p:cNvSpPr>
          <p:nvPr/>
        </p:nvSpPr>
        <p:spPr>
          <a:xfrm>
            <a:off x="263352" y="2204864"/>
            <a:ext cx="4536504" cy="1800200"/>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भारतीय परिदृश्य में टीआईसी/टीआईएम आपातकाल
जोखिमों को कम करने के प्रयास</a:t>
            </a:r>
            <a:endParaRPr lang="en-US" sz="25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016513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8D915-AC38-E688-8C06-4DFBA6D2B40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12F292E-9C7F-D23E-E039-1704471C9B78}"/>
              </a:ext>
            </a:extLst>
          </p:cNvPr>
          <p:cNvSpPr>
            <a:spLocks noGrp="1"/>
          </p:cNvSpPr>
          <p:nvPr>
            <p:ph idx="1"/>
          </p:nvPr>
        </p:nvSpPr>
        <p:spPr>
          <a:xfrm>
            <a:off x="4871864" y="1772816"/>
            <a:ext cx="6912768" cy="4608512"/>
          </a:xfrm>
        </p:spPr>
        <p:txBody>
          <a:bodyPr>
            <a:noAutofit/>
          </a:bodyPr>
          <a:lstStyle/>
          <a:p>
            <a:pPr algn="just">
              <a:lnSpc>
                <a:spcPct val="100000"/>
              </a:lnSpc>
              <a:buFont typeface="Wingdings" panose="05000000000000000000" pitchFamily="2" charset="2"/>
              <a:buChar char="Ø"/>
            </a:pPr>
            <a:r>
              <a:rPr lang="hi-IN" sz="2300">
                <a:latin typeface="Open Sans" panose="020B0606030504020204" pitchFamily="34" charset="0"/>
                <a:ea typeface="Open Sans" panose="020B0606030504020204" pitchFamily="34" charset="0"/>
                <a:cs typeface="Open Sans" panose="020B0606030504020204" pitchFamily="34" charset="0"/>
              </a:rPr>
              <a:t>बचावकर्मियों को खतरों की प्रभावी ढंग से पहचान करने, सुरक्षा उपायों को लागू करने और आपातकालीन प्रतिक्रियाओं का समन्वय करने के लिए विषाक्त औद्योगिक रसायनों (टीआईसी) और विषाक्त औद्योगिक सामग्री (टीआईएम) की व्यापक समझ होनी चाहिए। 
 ये रसायन मानव स्वास्थ्य, पर्यावरण और औद्योगिक बुनियादी ढांचे के लिए महत्वपूर्ण जोखिम पैदा करते हैं, जिसके लिए सुरक्षात्मक कार्रवाई, पीड़ित देखभाल और संदूषण नियंत्रण के लिए विशेष ज्ञान की आवश्यकता होती है।</a:t>
            </a:r>
            <a:endParaRPr lang="en-IN" sz="23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61DF774B-594C-5022-0CFF-B0AF79612EE3}"/>
              </a:ext>
            </a:extLst>
          </p:cNvPr>
          <p:cNvSpPr>
            <a:spLocks noGrp="1"/>
          </p:cNvSpPr>
          <p:nvPr>
            <p:ph type="sldNum" sz="quarter" idx="12"/>
          </p:nvPr>
        </p:nvSpPr>
        <p:spPr/>
        <p:txBody>
          <a:bodyPr/>
          <a:lstStyle/>
          <a:p>
            <a:fld id="{B6F15528-21DE-4FAA-801E-634DDDAF4B2B}" type="slidenum">
              <a:rPr lang="en-US" smtClean="0"/>
              <a:pPr/>
              <a:t>12</a:t>
            </a:fld>
            <a:endParaRPr lang="en-US" dirty="0"/>
          </a:p>
        </p:txBody>
      </p:sp>
      <p:sp>
        <p:nvSpPr>
          <p:cNvPr id="3" name="TextBox 2">
            <a:extLst>
              <a:ext uri="{FF2B5EF4-FFF2-40B4-BE49-F238E27FC236}">
                <a16:creationId xmlns:a16="http://schemas.microsoft.com/office/drawing/2014/main" id="{895C8297-19C0-944D-B076-099AF98D95A1}"/>
              </a:ext>
            </a:extLst>
          </p:cNvPr>
          <p:cNvSpPr txBox="1"/>
          <p:nvPr/>
        </p:nvSpPr>
        <p:spPr>
          <a:xfrm>
            <a:off x="10405560" y="6038613"/>
            <a:ext cx="1167307" cy="369332"/>
          </a:xfrm>
          <a:prstGeom prst="rect">
            <a:avLst/>
          </a:prstGeom>
          <a:noFill/>
        </p:spPr>
        <p:txBody>
          <a:bodyPr wrap="none" rtlCol="0">
            <a:spAutoFit/>
          </a:bodyPr>
          <a:lstStyle/>
          <a:p>
            <a:r>
              <a:rPr lang="en-IN" b="1" dirty="0" err="1">
                <a:solidFill>
                  <a:srgbClr val="FF0000"/>
                </a:solidFill>
              </a:rPr>
              <a:t>Cont</a:t>
            </a:r>
            <a:r>
              <a:rPr lang="en-IN" b="1" dirty="0">
                <a:solidFill>
                  <a:srgbClr val="FF0000"/>
                </a:solidFill>
              </a:rPr>
              <a:t>……</a:t>
            </a:r>
          </a:p>
        </p:txBody>
      </p:sp>
      <p:sp>
        <p:nvSpPr>
          <p:cNvPr id="5" name="Title 2">
            <a:extLst>
              <a:ext uri="{FF2B5EF4-FFF2-40B4-BE49-F238E27FC236}">
                <a16:creationId xmlns:a16="http://schemas.microsoft.com/office/drawing/2014/main" id="{CDB5EFD9-26C6-F6AB-FDFC-E16512D44419}"/>
              </a:ext>
            </a:extLst>
          </p:cNvPr>
          <p:cNvSpPr txBox="1">
            <a:spLocks/>
          </p:cNvSpPr>
          <p:nvPr/>
        </p:nvSpPr>
        <p:spPr>
          <a:xfrm>
            <a:off x="407368" y="2924944"/>
            <a:ext cx="4536504" cy="1347739"/>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समझ का महत्व 
टीआईसी/टीआईएम आपात स्थिति</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0363198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B2C55-3DD8-7A21-2AF2-286F8D75AEBC}"/>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41991B9-1BC3-B000-38E2-B2B8B68B9DE9}"/>
              </a:ext>
            </a:extLst>
          </p:cNvPr>
          <p:cNvSpPr>
            <a:spLocks noGrp="1"/>
          </p:cNvSpPr>
          <p:nvPr>
            <p:ph idx="1"/>
          </p:nvPr>
        </p:nvSpPr>
        <p:spPr>
          <a:xfrm>
            <a:off x="4943872" y="1124744"/>
            <a:ext cx="7056784" cy="4608512"/>
          </a:xfrm>
        </p:spPr>
        <p:txBody>
          <a:bodyPr>
            <a:noAutofit/>
          </a:bodyPr>
          <a:lstStyle/>
          <a:p>
            <a:pPr algn="just">
              <a:lnSpc>
                <a:spcPct val="100000"/>
              </a:lnSpc>
              <a:buFont typeface="Wingdings" panose="05000000000000000000" pitchFamily="2" charset="2"/>
              <a:buChar char="Ø"/>
            </a:pPr>
            <a:r>
              <a:rPr lang="hi-IN" sz="2000" b="1" dirty="0">
                <a:latin typeface="Open Sans" panose="020B0606030504020204" pitchFamily="34" charset="0"/>
                <a:ea typeface="Open Sans" panose="020B0606030504020204" pitchFamily="34" charset="0"/>
                <a:cs typeface="Open Sans" panose="020B0606030504020204" pitchFamily="34" charset="0"/>
              </a:rPr>
              <a:t>पहचान और पहचान</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टीआईसी/टीआईएम को पहचानने से उचित सावधानी और खतरे को कम करना सुनिश्चित होता है।</a:t>
            </a:r>
            <a:endParaRPr lang="en-US" sz="20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buFont typeface="Wingdings" panose="05000000000000000000" pitchFamily="2" charset="2"/>
              <a:buChar char="Ø"/>
            </a:pPr>
            <a:r>
              <a:rPr lang="hi-IN" sz="2000" b="1" dirty="0">
                <a:latin typeface="Open Sans" panose="020B0606030504020204" pitchFamily="34" charset="0"/>
                <a:ea typeface="Open Sans" panose="020B0606030504020204" pitchFamily="34" charset="0"/>
                <a:cs typeface="Open Sans" panose="020B0606030504020204" pitchFamily="34" charset="0"/>
              </a:rPr>
              <a:t>सुरक्षा सावधानियां</a:t>
            </a:r>
            <a:r>
              <a:rPr lang="hi-IN" sz="2000" dirty="0">
                <a:latin typeface="Open Sans" panose="020B0606030504020204" pitchFamily="34" charset="0"/>
                <a:ea typeface="Open Sans" panose="020B0606030504020204" pitchFamily="34" charset="0"/>
                <a:cs typeface="Open Sans" panose="020B0606030504020204" pitchFamily="34" charset="0"/>
              </a:rPr>
              <a:t>- रासायनिक विषाक्तता और प्रतिक्रियाशीलता को समझने से बचावकर्मियों को सुरक्षात्मक उपकरणों का उपयोग करने और सुरक्षित परिधि स्थापित करने में मदद मिलती है।</a:t>
            </a:r>
            <a:endParaRPr lang="en-US" sz="20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buFont typeface="Wingdings" panose="05000000000000000000" pitchFamily="2" charset="2"/>
              <a:buChar char="Ø"/>
            </a:pPr>
            <a:r>
              <a:rPr lang="hi-IN" sz="2000" b="1" dirty="0">
                <a:latin typeface="Open Sans" panose="020B0606030504020204" pitchFamily="34" charset="0"/>
                <a:ea typeface="Open Sans" panose="020B0606030504020204" pitchFamily="34" charset="0"/>
                <a:cs typeface="Open Sans" panose="020B0606030504020204" pitchFamily="34" charset="0"/>
              </a:rPr>
              <a:t>प्रतिक्रिया योजना और समन्वय</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प्रभावी प्रबंधन के लिए </a:t>
            </a:r>
            <a:r>
              <a:rPr lang="en-US" sz="2000" dirty="0">
                <a:latin typeface="Open Sans" panose="020B0606030504020204" pitchFamily="34" charset="0"/>
                <a:ea typeface="Open Sans" panose="020B0606030504020204" pitchFamily="34" charset="0"/>
                <a:cs typeface="Open Sans" panose="020B0606030504020204" pitchFamily="34" charset="0"/>
              </a:rPr>
              <a:t>HAZMAT </a:t>
            </a:r>
            <a:r>
              <a:rPr lang="hi-IN" sz="2000" dirty="0">
                <a:latin typeface="Open Sans" panose="020B0606030504020204" pitchFamily="34" charset="0"/>
                <a:ea typeface="Open Sans" panose="020B0606030504020204" pitchFamily="34" charset="0"/>
                <a:cs typeface="Open Sans" panose="020B0606030504020204" pitchFamily="34" charset="0"/>
              </a:rPr>
              <a:t>टीमों, </a:t>
            </a:r>
            <a:r>
              <a:rPr lang="en-US" sz="2000" dirty="0">
                <a:latin typeface="Open Sans" panose="020B0606030504020204" pitchFamily="34" charset="0"/>
                <a:ea typeface="Open Sans" panose="020B0606030504020204" pitchFamily="34" charset="0"/>
                <a:cs typeface="Open Sans" panose="020B0606030504020204" pitchFamily="34" charset="0"/>
              </a:rPr>
              <a:t>EMS </a:t>
            </a:r>
            <a:r>
              <a:rPr lang="hi-IN" sz="2000" dirty="0">
                <a:latin typeface="Open Sans" panose="020B0606030504020204" pitchFamily="34" charset="0"/>
                <a:ea typeface="Open Sans" panose="020B0606030504020204" pitchFamily="34" charset="0"/>
                <a:cs typeface="Open Sans" panose="020B0606030504020204" pitchFamily="34" charset="0"/>
              </a:rPr>
              <a:t>और कानून प्रवर्तन जैसी आपातकालीन एजेंसियों के बीच टीम वर्क की आवश्यकता होती है।</a:t>
            </a:r>
            <a:endParaRPr lang="en-US" sz="20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buFont typeface="Wingdings" panose="05000000000000000000" pitchFamily="2" charset="2"/>
              <a:buChar char="Ø"/>
            </a:pPr>
            <a:r>
              <a:rPr lang="hi-IN" sz="2000" b="1" dirty="0">
                <a:latin typeface="Open Sans" panose="020B0606030504020204" pitchFamily="34" charset="0"/>
                <a:ea typeface="Open Sans" panose="020B0606030504020204" pitchFamily="34" charset="0"/>
                <a:cs typeface="Open Sans" panose="020B0606030504020204" pitchFamily="34" charset="0"/>
              </a:rPr>
              <a:t>पीड़ितों की देखभाल और उपचार</a:t>
            </a:r>
            <a:r>
              <a:rPr lang="hi-IN" sz="2000" dirty="0">
                <a:latin typeface="Open Sans" panose="020B0606030504020204" pitchFamily="34" charset="0"/>
                <a:ea typeface="Open Sans" panose="020B0606030504020204" pitchFamily="34" charset="0"/>
                <a:cs typeface="Open Sans" panose="020B0606030504020204" pitchFamily="34" charset="0"/>
              </a:rPr>
              <a:t>- बचावकर्मियों को प्रभावित व्यक्तियों के लिए जोखिम के लक्षणों और उपचार प्रोटोकॉल को समझना चाहिए।</a:t>
            </a:r>
            <a:endParaRPr lang="en-US" sz="20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buFont typeface="Wingdings" panose="05000000000000000000" pitchFamily="2" charset="2"/>
              <a:buChar char="Ø"/>
            </a:pPr>
            <a:r>
              <a:rPr lang="hi-IN" sz="2000" b="1" dirty="0">
                <a:latin typeface="Open Sans" panose="020B0606030504020204" pitchFamily="34" charset="0"/>
                <a:ea typeface="Open Sans" panose="020B0606030504020204" pitchFamily="34" charset="0"/>
                <a:cs typeface="Open Sans" panose="020B0606030504020204" pitchFamily="34" charset="0"/>
              </a:rPr>
              <a:t>पर्यावरण संरक्षण</a:t>
            </a:r>
            <a:r>
              <a:rPr lang="en-US" sz="2000">
                <a:latin typeface="Open Sans" panose="020B0606030504020204" pitchFamily="34" charset="0"/>
                <a:ea typeface="Open Sans" panose="020B0606030504020204" pitchFamily="34" charset="0"/>
                <a:cs typeface="Open Sans" panose="020B0606030504020204" pitchFamily="34" charset="0"/>
              </a:rPr>
              <a:t>– Containing spills and preventing contamination minimizes ecological damage to water, air, and wildlife.</a:t>
            </a:r>
            <a:endParaRPr lang="en-IN" sz="20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312828C2-62E1-642B-EEC0-184173043025}"/>
              </a:ext>
            </a:extLst>
          </p:cNvPr>
          <p:cNvSpPr>
            <a:spLocks noGrp="1"/>
          </p:cNvSpPr>
          <p:nvPr>
            <p:ph type="sldNum" sz="quarter" idx="12"/>
          </p:nvPr>
        </p:nvSpPr>
        <p:spPr/>
        <p:txBody>
          <a:bodyPr/>
          <a:lstStyle/>
          <a:p>
            <a:fld id="{B6F15528-21DE-4FAA-801E-634DDDAF4B2B}" type="slidenum">
              <a:rPr lang="en-US" smtClean="0"/>
              <a:pPr/>
              <a:t>13</a:t>
            </a:fld>
            <a:endParaRPr lang="en-US" dirty="0"/>
          </a:p>
        </p:txBody>
      </p:sp>
      <p:sp>
        <p:nvSpPr>
          <p:cNvPr id="5" name="Title 2">
            <a:extLst>
              <a:ext uri="{FF2B5EF4-FFF2-40B4-BE49-F238E27FC236}">
                <a16:creationId xmlns:a16="http://schemas.microsoft.com/office/drawing/2014/main" id="{558E059D-EEE8-7D9C-8062-7A9B0CB45392}"/>
              </a:ext>
            </a:extLst>
          </p:cNvPr>
          <p:cNvSpPr txBox="1">
            <a:spLocks/>
          </p:cNvSpPr>
          <p:nvPr/>
        </p:nvSpPr>
        <p:spPr>
          <a:xfrm>
            <a:off x="214512" y="2636912"/>
            <a:ext cx="4729360" cy="1584176"/>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900" b="1">
                <a:solidFill>
                  <a:srgbClr val="C00000"/>
                </a:solidFill>
                <a:latin typeface="Open Sans" panose="020B0606030504020204" pitchFamily="34" charset="0"/>
                <a:ea typeface="Open Sans" panose="020B0606030504020204" pitchFamily="34" charset="0"/>
                <a:cs typeface="Open Sans" panose="020B0606030504020204" pitchFamily="34" charset="0"/>
              </a:rPr>
              <a:t>जागरूकता के मुख्य कारण</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466556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50BFB-B59D-D8B9-CB9A-9EE66EAE8EE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481647-0AA1-93B4-BE63-8E3237883378}"/>
              </a:ext>
            </a:extLst>
          </p:cNvPr>
          <p:cNvSpPr>
            <a:spLocks noGrp="1"/>
          </p:cNvSpPr>
          <p:nvPr>
            <p:ph idx="1"/>
          </p:nvPr>
        </p:nvSpPr>
        <p:spPr>
          <a:xfrm>
            <a:off x="5015880" y="1556792"/>
            <a:ext cx="6703640" cy="4680520"/>
          </a:xfrm>
        </p:spPr>
        <p:txBody>
          <a:bodyPr>
            <a:noAutofit/>
          </a:bodyPr>
          <a:lstStyle/>
          <a:p>
            <a:pPr marL="109728" indent="0" algn="just">
              <a:lnSpc>
                <a:spcPct val="100000"/>
              </a:lnSpc>
              <a:buNone/>
            </a:pPr>
            <a:r>
              <a:rPr lang="hi-IN" sz="2200" dirty="0">
                <a:latin typeface="Open Sans" panose="020B0606030504020204" pitchFamily="34" charset="0"/>
                <a:ea typeface="Open Sans" panose="020B0606030504020204" pitchFamily="34" charset="0"/>
                <a:cs typeface="Open Sans" panose="020B0606030504020204" pitchFamily="34" charset="0"/>
              </a:rPr>
              <a:t>जहरीली गैस छोड़ने से संबंधित आपातकालीन स्थितियों का जवाब देने में </a:t>
            </a:r>
            <a:r>
              <a:rPr lang="hi-IN" sz="2200" b="1" dirty="0">
                <a:latin typeface="Open Sans" panose="020B0606030504020204" pitchFamily="34" charset="0"/>
                <a:ea typeface="Open Sans" panose="020B0606030504020204" pitchFamily="34" charset="0"/>
                <a:cs typeface="Open Sans" panose="020B0606030504020204" pitchFamily="34" charset="0"/>
              </a:rPr>
              <a:t>एनडीआरएफ/एसडीआरएफ</a:t>
            </a:r>
            <a:r>
              <a:rPr lang="hi-IN" sz="2200" dirty="0">
                <a:latin typeface="Open Sans" panose="020B0606030504020204" pitchFamily="34" charset="0"/>
                <a:ea typeface="Open Sans" panose="020B0606030504020204" pitchFamily="34" charset="0"/>
                <a:cs typeface="Open Sans" panose="020B0606030504020204" pitchFamily="34" charset="0"/>
              </a:rPr>
              <a:t>की प्रमुख जिम्मेदारी को देखते हुए, उत्तरदाताओं के लिए रासायनिक खतरों और आपातकालीन जोखिमों को समझना महत्वपूर्ण है।</a:t>
            </a:r>
            <a:endParaRPr lang="en-US" sz="2200" b="1"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buFont typeface="Wingdings" panose="05000000000000000000" pitchFamily="2" charset="2"/>
              <a:buChar char="Ø"/>
            </a:pPr>
            <a:r>
              <a:rPr lang="hi-IN" sz="2200" b="1" dirty="0">
                <a:latin typeface="Open Sans" panose="020B0606030504020204" pitchFamily="34" charset="0"/>
                <a:ea typeface="Open Sans" panose="020B0606030504020204" pitchFamily="34" charset="0"/>
                <a:cs typeface="Open Sans" panose="020B0606030504020204" pitchFamily="34" charset="0"/>
              </a:rPr>
              <a:t>खतरा</a:t>
            </a:r>
            <a:r>
              <a:rPr lang="en-US" sz="2200" dirty="0">
                <a:latin typeface="Open Sans" panose="020B0606030504020204" pitchFamily="34" charset="0"/>
                <a:ea typeface="Open Sans" panose="020B0606030504020204" pitchFamily="34" charset="0"/>
                <a:cs typeface="Open Sans" panose="020B0606030504020204" pitchFamily="34" charset="0"/>
              </a:rPr>
              <a:t> </a:t>
            </a:r>
            <a:r>
              <a:rPr lang="hi-IN" sz="2200" dirty="0">
                <a:latin typeface="Open Sans" panose="020B0606030504020204" pitchFamily="34" charset="0"/>
                <a:ea typeface="Open Sans" panose="020B0606030504020204" pitchFamily="34" charset="0"/>
                <a:cs typeface="Open Sans" panose="020B0606030504020204" pitchFamily="34" charset="0"/>
              </a:rPr>
              <a:t>किसी भी चीज़ को संदर्भित करता है - चाहे वह पदार्थ, स्थिति या स्थिति हो - जिसमें लोगों, संपत्ति या पर्यावरण को नुकसान पहुंचाने की क्षमता है। हालांकि, यह नुकसान की संभावना या गंभीरता को इंगित नहीं करता है।</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pPr>
            <a:r>
              <a:rPr lang="hi-IN" sz="2200" b="1" dirty="0">
                <a:latin typeface="Open Sans" panose="020B0606030504020204" pitchFamily="34" charset="0"/>
                <a:ea typeface="Open Sans" panose="020B0606030504020204" pitchFamily="34" charset="0"/>
                <a:cs typeface="Open Sans" panose="020B0606030504020204" pitchFamily="34" charset="0"/>
              </a:rPr>
              <a:t>जोखिम</a:t>
            </a:r>
            <a:r>
              <a:rPr lang="en-US" sz="2200" dirty="0">
                <a:latin typeface="Open Sans" panose="020B0606030504020204" pitchFamily="34" charset="0"/>
                <a:ea typeface="Open Sans" panose="020B0606030504020204" pitchFamily="34" charset="0"/>
                <a:cs typeface="Open Sans" panose="020B0606030504020204" pitchFamily="34" charset="0"/>
              </a:rPr>
              <a:t> </a:t>
            </a:r>
            <a:r>
              <a:rPr lang="hi-IN" sz="2200" dirty="0">
                <a:latin typeface="Open Sans" panose="020B0606030504020204" pitchFamily="34" charset="0"/>
                <a:ea typeface="Open Sans" panose="020B0606030504020204" pitchFamily="34" charset="0"/>
                <a:cs typeface="Open Sans" panose="020B0606030504020204" pitchFamily="34" charset="0"/>
              </a:rPr>
              <a:t>किसी खतरे के कारण होने वाले नुकसान की संभावना और गंभीरता दोनों का एक उपाय है। यह आकलन करता है कि नुकसान होने की कितनी संभावना है और यह कितना गंभीर हो सकता है।</a:t>
            </a:r>
            <a:endParaRPr lang="en-IN" sz="22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8EBC9BC1-B085-D4F9-64AC-1A6D91A5B7A5}"/>
              </a:ext>
            </a:extLst>
          </p:cNvPr>
          <p:cNvSpPr>
            <a:spLocks noGrp="1"/>
          </p:cNvSpPr>
          <p:nvPr>
            <p:ph type="sldNum" sz="quarter" idx="12"/>
          </p:nvPr>
        </p:nvSpPr>
        <p:spPr/>
        <p:txBody>
          <a:bodyPr/>
          <a:lstStyle/>
          <a:p>
            <a:fld id="{B6F15528-21DE-4FAA-801E-634DDDAF4B2B}" type="slidenum">
              <a:rPr lang="en-US" smtClean="0"/>
              <a:pPr/>
              <a:t>14</a:t>
            </a:fld>
            <a:endParaRPr lang="en-US" dirty="0"/>
          </a:p>
        </p:txBody>
      </p:sp>
      <p:sp>
        <p:nvSpPr>
          <p:cNvPr id="3" name="Title 2">
            <a:extLst>
              <a:ext uri="{FF2B5EF4-FFF2-40B4-BE49-F238E27FC236}">
                <a16:creationId xmlns:a16="http://schemas.microsoft.com/office/drawing/2014/main" id="{FE34B207-AD04-0493-5B95-E2B5B8007615}"/>
              </a:ext>
            </a:extLst>
          </p:cNvPr>
          <p:cNvSpPr txBox="1">
            <a:spLocks/>
          </p:cNvSpPr>
          <p:nvPr/>
        </p:nvSpPr>
        <p:spPr>
          <a:xfrm>
            <a:off x="335360" y="2755130"/>
            <a:ext cx="4536504" cy="1347739"/>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टीआईसी/टीआईएम खतरे और स्तर</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7447399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EC3AF-8644-EC0B-81F3-E83235072BED}"/>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147411A-8FC5-A6CC-6585-42DC735B1434}"/>
              </a:ext>
            </a:extLst>
          </p:cNvPr>
          <p:cNvSpPr>
            <a:spLocks noGrp="1"/>
          </p:cNvSpPr>
          <p:nvPr>
            <p:ph idx="1"/>
          </p:nvPr>
        </p:nvSpPr>
        <p:spPr>
          <a:xfrm>
            <a:off x="4079776" y="1196752"/>
            <a:ext cx="8112224" cy="4711880"/>
          </a:xfrm>
        </p:spPr>
        <p:txBody>
          <a:bodyPr>
            <a:noAutofit/>
          </a:bodyPr>
          <a:lstStyle/>
          <a:p>
            <a:pPr>
              <a:lnSpc>
                <a:spcPct val="100000"/>
              </a:lnSpc>
            </a:pPr>
            <a:r>
              <a:rPr lang="hi-IN" sz="2400" dirty="0">
                <a:latin typeface="Open Sans" panose="020B0606030504020204" pitchFamily="34" charset="0"/>
                <a:ea typeface="Open Sans" panose="020B0606030504020204" pitchFamily="34" charset="0"/>
                <a:cs typeface="Open Sans" panose="020B0606030504020204" pitchFamily="34" charset="0"/>
              </a:rPr>
              <a:t>एक जहरीला (जहरीला) खतरा क्लोरीन, अमोनिया, कार्बन मोनोऑक्साइड, सल्फर डाइऑक्साइड और हाइड्रोकार्बन धुएं जैसे हानिकारक पदार्थों को संदर्भित करता है। जब सिलेंडर, टैंक, पोत या पाइपलाइन टूटने से छोड़ा जाता है, तो ये रसायन गंभीर स्वास्थ्य क्षति या मृत्यु का कारण बन सकते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buFont typeface="Wingdings" panose="05000000000000000000" pitchFamily="2" charset="2"/>
              <a:buChar char="Ø"/>
            </a:pPr>
            <a:r>
              <a:rPr lang="hi-IN" sz="2400" b="1" dirty="0">
                <a:latin typeface="Open Sans" panose="020B0606030504020204" pitchFamily="34" charset="0"/>
                <a:ea typeface="Open Sans" panose="020B0606030504020204" pitchFamily="34" charset="0"/>
                <a:cs typeface="Open Sans" panose="020B0606030504020204" pitchFamily="34" charset="0"/>
              </a:rPr>
              <a:t>विषाक्त एक्सपोजर</a:t>
            </a:r>
            <a:r>
              <a:rPr lang="hi-IN" sz="2400" dirty="0">
                <a:latin typeface="Open Sans" panose="020B0606030504020204" pitchFamily="34" charset="0"/>
                <a:ea typeface="Open Sans" panose="020B0606030504020204" pitchFamily="34" charset="0"/>
                <a:cs typeface="Open Sans" panose="020B0606030504020204" pitchFamily="34" charset="0"/>
              </a:rPr>
              <a:t>वह डिग्री है जिस तक कोई व्यक्ति किसी जहरीले पदार्थ के संपर्क में आता है। यह एक्सपोजर इसके माध्यम से हो सकता है:</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buFont typeface="+mj-lt"/>
              <a:buAutoNum type="arabicPeriod"/>
            </a:pPr>
            <a:r>
              <a:rPr lang="hi-IN" sz="2400" b="1" dirty="0">
                <a:latin typeface="Open Sans" panose="020B0606030504020204" pitchFamily="34" charset="0"/>
                <a:ea typeface="Open Sans" panose="020B0606030504020204" pitchFamily="34" charset="0"/>
                <a:cs typeface="Open Sans" panose="020B0606030504020204" pitchFamily="34" charset="0"/>
              </a:rPr>
              <a:t>साँस लेना</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जहरीली गैसों में सांस लेना।</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buFont typeface="+mj-lt"/>
              <a:buAutoNum type="arabicPeriod"/>
            </a:pPr>
            <a:r>
              <a:rPr lang="en-US" sz="2400" b="1" dirty="0">
                <a:latin typeface="Open Sans" panose="020B0606030504020204" pitchFamily="34" charset="0"/>
                <a:ea typeface="Open Sans" panose="020B0606030504020204" pitchFamily="34" charset="0"/>
                <a:cs typeface="Open Sans" panose="020B0606030504020204" pitchFamily="34" charset="0"/>
              </a:rPr>
              <a:t>Ingestion</a:t>
            </a:r>
            <a:r>
              <a:rPr lang="en-US" sz="2400" dirty="0">
                <a:latin typeface="Open Sans" panose="020B0606030504020204" pitchFamily="34" charset="0"/>
                <a:ea typeface="Open Sans" panose="020B0606030504020204" pitchFamily="34" charset="0"/>
                <a:cs typeface="Open Sans" panose="020B0606030504020204" pitchFamily="34" charset="0"/>
              </a:rPr>
              <a:t> – </a:t>
            </a:r>
            <a:r>
              <a:rPr lang="hi-IN" sz="2400" dirty="0">
                <a:latin typeface="Open Sans" panose="020B0606030504020204" pitchFamily="34" charset="0"/>
                <a:ea typeface="Open Sans" panose="020B0606030504020204" pitchFamily="34" charset="0"/>
                <a:cs typeface="Open Sans" panose="020B0606030504020204" pitchFamily="34" charset="0"/>
              </a:rPr>
              <a:t>दूषित पदार्थों को निगलना।</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buFont typeface="+mj-lt"/>
              <a:buAutoNum type="arabicPeriod"/>
            </a:pPr>
            <a:r>
              <a:rPr lang="en-US" sz="2400" b="1" dirty="0">
                <a:latin typeface="Open Sans" panose="020B0606030504020204" pitchFamily="34" charset="0"/>
                <a:ea typeface="Open Sans" panose="020B0606030504020204" pitchFamily="34" charset="0"/>
                <a:cs typeface="Open Sans" panose="020B0606030504020204" pitchFamily="34" charset="0"/>
              </a:rPr>
              <a:t>Absorption</a:t>
            </a:r>
            <a:r>
              <a:rPr lang="en-US" sz="2400" dirty="0">
                <a:latin typeface="Open Sans" panose="020B0606030504020204" pitchFamily="34" charset="0"/>
                <a:ea typeface="Open Sans" panose="020B0606030504020204" pitchFamily="34" charset="0"/>
                <a:cs typeface="Open Sans" panose="020B0606030504020204" pitchFamily="34" charset="0"/>
              </a:rPr>
              <a:t> – </a:t>
            </a:r>
            <a:r>
              <a:rPr lang="hi-IN" sz="2400" dirty="0">
                <a:latin typeface="Open Sans" panose="020B0606030504020204" pitchFamily="34" charset="0"/>
                <a:ea typeface="Open Sans" panose="020B0606030504020204" pitchFamily="34" charset="0"/>
                <a:cs typeface="Open Sans" panose="020B0606030504020204" pitchFamily="34" charset="0"/>
              </a:rPr>
              <a:t>रक्तप्रवाह में बरकरार या क्षतिग्रस्त त्वचा के माध्यम से।</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81AF8608-9955-0095-7129-3CA7BD7CE491}"/>
              </a:ext>
            </a:extLst>
          </p:cNvPr>
          <p:cNvSpPr>
            <a:spLocks noGrp="1"/>
          </p:cNvSpPr>
          <p:nvPr>
            <p:ph type="sldNum" sz="quarter" idx="12"/>
          </p:nvPr>
        </p:nvSpPr>
        <p:spPr/>
        <p:txBody>
          <a:bodyPr/>
          <a:lstStyle/>
          <a:p>
            <a:fld id="{B6F15528-21DE-4FAA-801E-634DDDAF4B2B}" type="slidenum">
              <a:rPr lang="en-US" smtClean="0"/>
              <a:pPr/>
              <a:t>15</a:t>
            </a:fld>
            <a:endParaRPr lang="en-US" dirty="0"/>
          </a:p>
        </p:txBody>
      </p:sp>
      <p:sp>
        <p:nvSpPr>
          <p:cNvPr id="5" name="TextBox 4">
            <a:extLst>
              <a:ext uri="{FF2B5EF4-FFF2-40B4-BE49-F238E27FC236}">
                <a16:creationId xmlns:a16="http://schemas.microsoft.com/office/drawing/2014/main" id="{2EEAD124-6C5D-B4C7-12E3-66F37C0C0560}"/>
              </a:ext>
            </a:extLst>
          </p:cNvPr>
          <p:cNvSpPr txBox="1"/>
          <p:nvPr/>
        </p:nvSpPr>
        <p:spPr>
          <a:xfrm>
            <a:off x="9745020" y="6274187"/>
            <a:ext cx="1167307" cy="369332"/>
          </a:xfrm>
          <a:prstGeom prst="rect">
            <a:avLst/>
          </a:prstGeom>
          <a:noFill/>
        </p:spPr>
        <p:txBody>
          <a:bodyPr wrap="none" rtlCol="0">
            <a:spAutoFit/>
          </a:bodyPr>
          <a:lstStyle/>
          <a:p>
            <a:r>
              <a:rPr lang="en-IN" dirty="0" err="1">
                <a:solidFill>
                  <a:srgbClr val="FF0000"/>
                </a:solidFill>
              </a:rPr>
              <a:t>Cont</a:t>
            </a:r>
            <a:r>
              <a:rPr lang="en-IN" dirty="0">
                <a:solidFill>
                  <a:srgbClr val="FF0000"/>
                </a:solidFill>
              </a:rPr>
              <a:t>……</a:t>
            </a:r>
          </a:p>
        </p:txBody>
      </p:sp>
      <p:sp>
        <p:nvSpPr>
          <p:cNvPr id="2" name="Title 2">
            <a:extLst>
              <a:ext uri="{FF2B5EF4-FFF2-40B4-BE49-F238E27FC236}">
                <a16:creationId xmlns:a16="http://schemas.microsoft.com/office/drawing/2014/main" id="{66AA70B9-5C1A-3FBC-083C-A0BF5B6CED5A}"/>
              </a:ext>
            </a:extLst>
          </p:cNvPr>
          <p:cNvSpPr txBox="1">
            <a:spLocks/>
          </p:cNvSpPr>
          <p:nvPr/>
        </p:nvSpPr>
        <p:spPr>
          <a:xfrm>
            <a:off x="0" y="2204864"/>
            <a:ext cx="4104456"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टीआईसी/टीआईएम खतरे और स्तर</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962782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87CD9-C534-A08D-EC86-1749A9E7802B}"/>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BCAF7690-94D4-C6A5-D6E4-F1338E16D140}"/>
              </a:ext>
            </a:extLst>
          </p:cNvPr>
          <p:cNvSpPr>
            <a:spLocks noGrp="1"/>
          </p:cNvSpPr>
          <p:nvPr>
            <p:ph idx="1"/>
          </p:nvPr>
        </p:nvSpPr>
        <p:spPr>
          <a:xfrm>
            <a:off x="4655840" y="1484784"/>
            <a:ext cx="7056784" cy="5184576"/>
          </a:xfrm>
        </p:spPr>
        <p:txBody>
          <a:bodyPr>
            <a:noAutofit/>
          </a:bodyPr>
          <a:lstStyle/>
          <a:p>
            <a:pPr marL="109728" indent="0">
              <a:lnSpc>
                <a:spcPct val="100000"/>
              </a:lnSpc>
              <a:buNone/>
            </a:pPr>
            <a:r>
              <a:rPr lang="hi-IN" sz="2400" dirty="0">
                <a:latin typeface="Open Sans" panose="020B0606030504020204" pitchFamily="34" charset="0"/>
                <a:ea typeface="Open Sans" panose="020B0606030504020204" pitchFamily="34" charset="0"/>
                <a:cs typeface="Open Sans" panose="020B0606030504020204" pitchFamily="34" charset="0"/>
              </a:rPr>
              <a:t>मानव स्वास्थ्य पर एक जहरीले रसायन के प्रभाव की गंभीरता एकाग्रता और जोखिम अवधि पर निर्भर करती है।</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pPr>
            <a:r>
              <a:rPr lang="hi-IN" sz="2400" b="1" dirty="0">
                <a:latin typeface="Open Sans" panose="020B0606030504020204" pitchFamily="34" charset="0"/>
                <a:ea typeface="Open Sans" panose="020B0606030504020204" pitchFamily="34" charset="0"/>
                <a:cs typeface="Open Sans" panose="020B0606030504020204" pitchFamily="34" charset="0"/>
              </a:rPr>
              <a:t>क्लोरीन: </a:t>
            </a:r>
            <a:r>
              <a:rPr lang="hi-IN" sz="2400" dirty="0">
                <a:latin typeface="Open Sans" panose="020B0606030504020204" pitchFamily="34" charset="0"/>
                <a:ea typeface="Open Sans" panose="020B0606030504020204" pitchFamily="34" charset="0"/>
                <a:cs typeface="Open Sans" panose="020B0606030504020204" pitchFamily="34" charset="0"/>
              </a:rPr>
              <a:t>30 मिनट के लिए 10-20 पीपीएम पर </a:t>
            </a:r>
            <a:r>
              <a:rPr lang="hi-IN" sz="2400" b="1" dirty="0">
                <a:latin typeface="Open Sans" panose="020B0606030504020204" pitchFamily="34" charset="0"/>
                <a:ea typeface="Open Sans" panose="020B0606030504020204" pitchFamily="34" charset="0"/>
                <a:cs typeface="Open Sans" panose="020B0606030504020204" pitchFamily="34" charset="0"/>
              </a:rPr>
              <a:t>खतरनाक; 5-10 </a:t>
            </a:r>
            <a:r>
              <a:rPr lang="hi-IN" sz="2400" dirty="0">
                <a:latin typeface="Open Sans" panose="020B0606030504020204" pitchFamily="34" charset="0"/>
                <a:ea typeface="Open Sans" panose="020B0606030504020204" pitchFamily="34" charset="0"/>
                <a:cs typeface="Open Sans" panose="020B0606030504020204" pitchFamily="34" charset="0"/>
              </a:rPr>
              <a:t>मिनट के भीतर</a:t>
            </a:r>
            <a:r>
              <a:rPr lang="hi-IN" sz="2400" b="1" dirty="0">
                <a:latin typeface="Open Sans" panose="020B0606030504020204" pitchFamily="34" charset="0"/>
                <a:ea typeface="Open Sans" panose="020B0606030504020204" pitchFamily="34" charset="0"/>
                <a:cs typeface="Open Sans" panose="020B0606030504020204" pitchFamily="34" charset="0"/>
              </a:rPr>
              <a:t> 100-150 पीपीएम </a:t>
            </a:r>
            <a:r>
              <a:rPr lang="hi-IN" sz="2400" dirty="0">
                <a:latin typeface="Open Sans" panose="020B0606030504020204" pitchFamily="34" charset="0"/>
                <a:ea typeface="Open Sans" panose="020B0606030504020204" pitchFamily="34" charset="0"/>
                <a:cs typeface="Open Sans" panose="020B0606030504020204" pitchFamily="34" charset="0"/>
              </a:rPr>
              <a:t>पर घातक।</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pPr>
            <a:r>
              <a:rPr lang="hi-IN" sz="2400" b="1" dirty="0">
                <a:latin typeface="Open Sans" panose="020B0606030504020204" pitchFamily="34" charset="0"/>
                <a:ea typeface="Open Sans" panose="020B0606030504020204" pitchFamily="34" charset="0"/>
                <a:cs typeface="Open Sans" panose="020B0606030504020204" pitchFamily="34" charset="0"/>
              </a:rPr>
              <a:t>अमोनिया</a:t>
            </a:r>
            <a:r>
              <a:rPr lang="en-IN" sz="2400" b="1" dirty="0">
                <a:latin typeface="Open Sans" panose="020B0606030504020204" pitchFamily="34" charset="0"/>
                <a:ea typeface="Open Sans" panose="020B0606030504020204" pitchFamily="34" charset="0"/>
                <a:cs typeface="Open Sans" panose="020B0606030504020204" pitchFamily="34" charset="0"/>
              </a:rPr>
              <a:t>:</a:t>
            </a:r>
            <a:r>
              <a:rPr lang="en-IN"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30 मिनट के लिए 400-700 पीपीएम पर घातक।</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109728" indent="0">
              <a:lnSpc>
                <a:spcPct val="100000"/>
              </a:lnSpc>
              <a:buNone/>
            </a:pPr>
            <a:r>
              <a:rPr lang="hi-IN" sz="2400" dirty="0">
                <a:latin typeface="Open Sans" panose="020B0606030504020204" pitchFamily="34" charset="0"/>
                <a:ea typeface="Open Sans" panose="020B0606030504020204" pitchFamily="34" charset="0"/>
                <a:cs typeface="Open Sans" panose="020B0606030504020204" pitchFamily="34" charset="0"/>
              </a:rPr>
              <a:t>खतरनाक वातावरण में सुरक्षा के लिए इन सीमाओं को समझना महत्वपूर्ण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FC4B5DAC-6494-E2E1-8FF1-FE67CC1333F7}"/>
              </a:ext>
            </a:extLst>
          </p:cNvPr>
          <p:cNvSpPr>
            <a:spLocks noGrp="1"/>
          </p:cNvSpPr>
          <p:nvPr>
            <p:ph type="sldNum" sz="quarter" idx="12"/>
          </p:nvPr>
        </p:nvSpPr>
        <p:spPr/>
        <p:txBody>
          <a:bodyPr/>
          <a:lstStyle/>
          <a:p>
            <a:fld id="{B6F15528-21DE-4FAA-801E-634DDDAF4B2B}" type="slidenum">
              <a:rPr lang="en-US" smtClean="0"/>
              <a:pPr/>
              <a:t>16</a:t>
            </a:fld>
            <a:endParaRPr lang="en-US" dirty="0"/>
          </a:p>
        </p:txBody>
      </p:sp>
      <p:sp>
        <p:nvSpPr>
          <p:cNvPr id="2" name="Title 2">
            <a:extLst>
              <a:ext uri="{FF2B5EF4-FFF2-40B4-BE49-F238E27FC236}">
                <a16:creationId xmlns:a16="http://schemas.microsoft.com/office/drawing/2014/main" id="{C7639B82-6177-6865-FF5C-DB346A556A83}"/>
              </a:ext>
            </a:extLst>
          </p:cNvPr>
          <p:cNvSpPr txBox="1">
            <a:spLocks/>
          </p:cNvSpPr>
          <p:nvPr/>
        </p:nvSpPr>
        <p:spPr>
          <a:xfrm>
            <a:off x="191344" y="2420888"/>
            <a:ext cx="4104456"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विषाक्त सांद्रता और जोखिम का स्तर</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8593426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71F0A3-EED3-31DC-D935-0398590C0A69}"/>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AD6AB75E-D8A1-7DC1-2D65-DE92573E9FEA}"/>
              </a:ext>
            </a:extLst>
          </p:cNvPr>
          <p:cNvSpPr>
            <a:spLocks noGrp="1"/>
          </p:cNvSpPr>
          <p:nvPr>
            <p:ph idx="1"/>
          </p:nvPr>
        </p:nvSpPr>
        <p:spPr>
          <a:xfrm>
            <a:off x="4510684" y="1268760"/>
            <a:ext cx="7556375" cy="4982120"/>
          </a:xfrm>
        </p:spPr>
        <p:txBody>
          <a:bodyPr>
            <a:noAutofit/>
          </a:bodyPr>
          <a:lstStyle/>
          <a:p>
            <a:pPr marL="109728" indent="0">
              <a:lnSpc>
                <a:spcPct val="100000"/>
              </a:lnSpc>
              <a:buNone/>
            </a:pPr>
            <a:r>
              <a:rPr lang="hi-IN" sz="2000">
                <a:latin typeface="Open Sans" panose="020B0606030504020204" pitchFamily="34" charset="0"/>
                <a:ea typeface="Open Sans" panose="020B0606030504020204" pitchFamily="34" charset="0"/>
                <a:cs typeface="Open Sans" panose="020B0606030504020204" pitchFamily="34" charset="0"/>
              </a:rPr>
              <a:t>विभिन्न प्रकार के विषाक्त जोखिम स्तर हैं, निम्नलिखित जोखिम स्तरों का व्यापक रूप से रासायनिक आपातकालीन प्रतिक्रिया के लिए उपयोग किया जाता है - 
1-आपातकालीन प्रतिक्रिया योजना दिशानिर्देश (ईआरपीजी) - वायुजनित रासायनिक सांद्रता को परिभाषित करता है जो 1 घंटे के भीतर स्वास्थ्य प्रभाव पैदा कर सकता है:
ईआरपीजी-1: हल्के और अस्थायी प्रभाव, कोई गंभीर नुकसान नहीं।
ईआरपीजी-2: गंभीर लेकिन गैर-जीवन-धमकाने वाले प्रभाव।
ईआरपीजी-3: संभावित जीवन-धमकाने वाले प्रभाव।
2-जीवन और स्वास्थ्य के लिए तुरंत खतरनाक (आईडीएलएच) - विषाक्त एकाग्रता के स्तर को इंगित करता है जो जीवन के लिए तत्काल खतरा पैदा करता है या 30 मिनट के भीतर अपरिवर्तनीय स्वास्थ्य प्रभाव पैदा करता है। आपातकालीन योजना, श्वासयंत्र चयन और रासायनिक जोखिम मूल्यांकन के लिए उपयोग किया जाता है।</a:t>
            </a:r>
            <a:endParaRPr lang="en-IN" sz="20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AB856FDE-CC38-3FEE-1651-E6249DA2077D}"/>
              </a:ext>
            </a:extLst>
          </p:cNvPr>
          <p:cNvSpPr>
            <a:spLocks noGrp="1"/>
          </p:cNvSpPr>
          <p:nvPr>
            <p:ph type="sldNum" sz="quarter" idx="12"/>
          </p:nvPr>
        </p:nvSpPr>
        <p:spPr/>
        <p:txBody>
          <a:bodyPr/>
          <a:lstStyle/>
          <a:p>
            <a:fld id="{B6F15528-21DE-4FAA-801E-634DDDAF4B2B}" type="slidenum">
              <a:rPr lang="en-US" smtClean="0"/>
              <a:pPr/>
              <a:t>17</a:t>
            </a:fld>
            <a:endParaRPr lang="en-US" dirty="0"/>
          </a:p>
        </p:txBody>
      </p:sp>
      <p:sp>
        <p:nvSpPr>
          <p:cNvPr id="2" name="Title 2">
            <a:extLst>
              <a:ext uri="{FF2B5EF4-FFF2-40B4-BE49-F238E27FC236}">
                <a16:creationId xmlns:a16="http://schemas.microsoft.com/office/drawing/2014/main" id="{C96F5A05-77A3-095F-A14D-B6D4DBF31CF8}"/>
              </a:ext>
            </a:extLst>
          </p:cNvPr>
          <p:cNvSpPr txBox="1">
            <a:spLocks/>
          </p:cNvSpPr>
          <p:nvPr/>
        </p:nvSpPr>
        <p:spPr>
          <a:xfrm>
            <a:off x="427560" y="2420888"/>
            <a:ext cx="4104456"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विषाक्त सांद्रता और जोखिम का स्तर</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9258216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DD702C-62B1-FBF2-EFCA-A53D301CA41E}"/>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43B475E-87C0-8DC0-3371-B0E9236ED394}"/>
              </a:ext>
            </a:extLst>
          </p:cNvPr>
          <p:cNvSpPr>
            <a:spLocks noGrp="1"/>
          </p:cNvSpPr>
          <p:nvPr>
            <p:ph idx="1"/>
          </p:nvPr>
        </p:nvSpPr>
        <p:spPr>
          <a:xfrm>
            <a:off x="4511824" y="1472686"/>
            <a:ext cx="7142584" cy="4882548"/>
          </a:xfrm>
        </p:spPr>
        <p:txBody>
          <a:bodyPr>
            <a:noAutofit/>
          </a:bodyPr>
          <a:lstStyle/>
          <a:p>
            <a:pPr>
              <a:lnSpc>
                <a:spcPct val="100000"/>
              </a:lnSpc>
              <a:buNone/>
            </a:pPr>
            <a:r>
              <a:rPr lang="hi-IN" sz="2100" b="1" dirty="0">
                <a:latin typeface="Open Sans" panose="020B0606030504020204" pitchFamily="34" charset="0"/>
                <a:ea typeface="Open Sans" panose="020B0606030504020204" pitchFamily="34" charset="0"/>
                <a:cs typeface="Open Sans" panose="020B0606030504020204" pitchFamily="34" charset="0"/>
              </a:rPr>
              <a:t>3-तीव्र एक्सपोजर दिशानिर्देश स्तर (एईजीएल) - वायुजनित रसायनों के लिए अल्पकालिक जोखिम सीमा (8 घंटे तक) को परिभाषित करता है:
एईजीएल-1: हल्के प्रतिवर्ती प्रभाव (जलन, बेचैनी)।
एईजीएल -2: गंभीर लेकिन गैर-जीवन-धमकाने वाले स्वास्थ्य प्रभाव।
एईजीएल -3: जीवन-धमकाने वाले प्रभाव या संभावित मृत्यु।
4-यूएसईपीए चिंता के स्तर (एलओसी) - हवा में खतरनाक पदार्थों की सांद्रता को इंगित करता है जो एक अल्पकालिक जोखिम के बाद गंभीर अपरिवर्तनीय स्वास्थ्य प्रभाव या मृत्यु का कारण बन सकता है।</a:t>
            </a:r>
            <a:endParaRPr lang="en-US" sz="2100" b="1"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buNone/>
            </a:pPr>
            <a:r>
              <a:rPr lang="hi-IN" sz="2100" dirty="0">
                <a:solidFill>
                  <a:srgbClr val="00B050"/>
                </a:solidFill>
                <a:latin typeface="Open Sans" panose="020B0606030504020204" pitchFamily="34" charset="0"/>
                <a:ea typeface="Open Sans" panose="020B0606030504020204" pitchFamily="34" charset="0"/>
                <a:cs typeface="Open Sans" panose="020B0606030504020204" pitchFamily="34" charset="0"/>
              </a:rPr>
              <a:t>ये दिशानिर्देश उत्तरदाताओं को जोखिमों का आकलन करने, सुरक्षा उपाय सुनिश्चित करने और जहरीली आपात स्थितियों के दौरान तत्काल सुरक्षात्मक कार्रवाई करने में मदद करते हैं।</a:t>
            </a:r>
            <a:endParaRPr lang="en-IN" sz="2100" dirty="0">
              <a:solidFill>
                <a:srgbClr val="00B05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2369D529-E196-3333-92E1-973B629E75D4}"/>
              </a:ext>
            </a:extLst>
          </p:cNvPr>
          <p:cNvSpPr>
            <a:spLocks noGrp="1"/>
          </p:cNvSpPr>
          <p:nvPr>
            <p:ph type="sldNum" sz="quarter" idx="12"/>
          </p:nvPr>
        </p:nvSpPr>
        <p:spPr/>
        <p:txBody>
          <a:bodyPr/>
          <a:lstStyle/>
          <a:p>
            <a:fld id="{B6F15528-21DE-4FAA-801E-634DDDAF4B2B}" type="slidenum">
              <a:rPr lang="en-US" smtClean="0"/>
              <a:pPr/>
              <a:t>18</a:t>
            </a:fld>
            <a:endParaRPr lang="en-US" dirty="0"/>
          </a:p>
        </p:txBody>
      </p:sp>
      <p:sp>
        <p:nvSpPr>
          <p:cNvPr id="2" name="Title 2">
            <a:extLst>
              <a:ext uri="{FF2B5EF4-FFF2-40B4-BE49-F238E27FC236}">
                <a16:creationId xmlns:a16="http://schemas.microsoft.com/office/drawing/2014/main" id="{BF20F8F8-9F96-1645-4207-7EBED90AA808}"/>
              </a:ext>
            </a:extLst>
          </p:cNvPr>
          <p:cNvSpPr txBox="1">
            <a:spLocks/>
          </p:cNvSpPr>
          <p:nvPr/>
        </p:nvSpPr>
        <p:spPr>
          <a:xfrm>
            <a:off x="407368" y="2348880"/>
            <a:ext cx="3940248"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विषाक्त सांद्रता और जोखिम का स्तर</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020513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6EE09D-9B96-FB86-39E0-941AB3C10F23}"/>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28307BD6-DFF3-8871-3596-8D6C930B623F}"/>
              </a:ext>
            </a:extLst>
          </p:cNvPr>
          <p:cNvSpPr>
            <a:spLocks noGrp="1"/>
          </p:cNvSpPr>
          <p:nvPr>
            <p:ph idx="1"/>
          </p:nvPr>
        </p:nvSpPr>
        <p:spPr>
          <a:xfrm>
            <a:off x="4202708" y="1113878"/>
            <a:ext cx="7560840" cy="5432302"/>
          </a:xfrm>
        </p:spPr>
        <p:txBody>
          <a:bodyPr>
            <a:noAutofit/>
          </a:bodyPr>
          <a:lstStyle/>
          <a:p>
            <a:pPr>
              <a:lnSpc>
                <a:spcPct val="100000"/>
              </a:lnSpc>
              <a:buNone/>
            </a:pPr>
            <a:r>
              <a:rPr lang="hi-IN" sz="2400" dirty="0">
                <a:latin typeface="Open Sans" panose="020B0606030504020204" pitchFamily="34" charset="0"/>
                <a:ea typeface="Open Sans" panose="020B0606030504020204" pitchFamily="34" charset="0"/>
                <a:cs typeface="Open Sans" panose="020B0606030504020204" pitchFamily="34" charset="0"/>
              </a:rPr>
              <a:t>उच्च जोखिम वाले वातावरण में </a:t>
            </a:r>
            <a:r>
              <a:rPr lang="hi-IN" sz="2400" b="1" dirty="0">
                <a:latin typeface="Open Sans" panose="020B0606030504020204" pitchFamily="34" charset="0"/>
                <a:ea typeface="Open Sans" panose="020B0606030504020204" pitchFamily="34" charset="0"/>
                <a:cs typeface="Open Sans" panose="020B0606030504020204" pitchFamily="34" charset="0"/>
              </a:rPr>
              <a:t>सुरक्षा योजना और प्रभावी आपातकालीन प्रतिक्रिया</a:t>
            </a:r>
            <a:r>
              <a:rPr lang="hi-IN" sz="2400" dirty="0">
                <a:latin typeface="Open Sans" panose="020B0606030504020204" pitchFamily="34" charset="0"/>
                <a:ea typeface="Open Sans" panose="020B0606030504020204" pitchFamily="34" charset="0"/>
                <a:cs typeface="Open Sans" panose="020B0606030504020204" pitchFamily="34" charset="0"/>
              </a:rPr>
              <a:t> के लिए इन खतरों को समझना महत्वपूर्ण है।</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buNone/>
            </a:pPr>
            <a:r>
              <a:rPr lang="hi-IN" sz="2400" b="1" dirty="0">
                <a:latin typeface="Open Sans" panose="020B0606030504020204" pitchFamily="34" charset="0"/>
                <a:ea typeface="Open Sans" panose="020B0606030504020204" pitchFamily="34" charset="0"/>
                <a:cs typeface="Open Sans" panose="020B0606030504020204" pitchFamily="34" charset="0"/>
              </a:rPr>
              <a:t>1-सीमित स्थानों में रासायनिक खतरे –</a:t>
            </a:r>
            <a:r>
              <a:rPr lang="hi-IN" sz="2400" dirty="0">
                <a:latin typeface="Open Sans" panose="020B0606030504020204" pitchFamily="34" charset="0"/>
                <a:ea typeface="Open Sans" panose="020B0606030504020204" pitchFamily="34" charset="0"/>
                <a:cs typeface="Open Sans" panose="020B0606030504020204" pitchFamily="34" charset="0"/>
              </a:rPr>
              <a:t>टैंक, सीवर, सुरंग और पाइप जैसे संलग्न क्षेत्र जोखिम पैदा करते हैं जैसे:</a:t>
            </a:r>
            <a:endParaRPr lang="en-IN" sz="24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pPr>
            <a:r>
              <a:rPr lang="hi-IN" sz="2400" dirty="0">
                <a:latin typeface="Open Sans" panose="020B0606030504020204" pitchFamily="34" charset="0"/>
                <a:ea typeface="Open Sans" panose="020B0606030504020204" pitchFamily="34" charset="0"/>
                <a:cs typeface="Open Sans" panose="020B0606030504020204" pitchFamily="34" charset="0"/>
              </a:rPr>
              <a:t>ऑक्सीजन की कमी (दम घुटने का खतरा)
जहरीली गैसें (जहरीली एक्सपोजर)</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pPr>
            <a:r>
              <a:rPr lang="hi-IN" sz="2400" dirty="0">
                <a:latin typeface="Open Sans" panose="020B0606030504020204" pitchFamily="34" charset="0"/>
                <a:ea typeface="Open Sans" panose="020B0606030504020204" pitchFamily="34" charset="0"/>
                <a:cs typeface="Open Sans" panose="020B0606030504020204" pitchFamily="34" charset="0"/>
              </a:rPr>
              <a:t>ज्वलनशील/विस्फोटक रसायन (आग के खतरे)
विकिरण जोखिम
खराब वेंटिलेशन और दृश्यता
जैविक खतरे (बैक्टीरिया, कवक)</a:t>
            </a:r>
            <a:endParaRPr lang="en-IN" sz="2000" i="1" dirty="0">
              <a:solidFill>
                <a:srgbClr val="00B05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9DB79F91-E796-84C2-CA51-EA4EA9321A08}"/>
              </a:ext>
            </a:extLst>
          </p:cNvPr>
          <p:cNvSpPr>
            <a:spLocks noGrp="1"/>
          </p:cNvSpPr>
          <p:nvPr>
            <p:ph type="sldNum" sz="quarter" idx="12"/>
          </p:nvPr>
        </p:nvSpPr>
        <p:spPr/>
        <p:txBody>
          <a:bodyPr/>
          <a:lstStyle/>
          <a:p>
            <a:fld id="{B6F15528-21DE-4FAA-801E-634DDDAF4B2B}" type="slidenum">
              <a:rPr lang="en-US" smtClean="0"/>
              <a:pPr/>
              <a:t>19</a:t>
            </a:fld>
            <a:endParaRPr lang="en-US" dirty="0"/>
          </a:p>
        </p:txBody>
      </p:sp>
      <p:sp>
        <p:nvSpPr>
          <p:cNvPr id="3" name="Title 2">
            <a:extLst>
              <a:ext uri="{FF2B5EF4-FFF2-40B4-BE49-F238E27FC236}">
                <a16:creationId xmlns:a16="http://schemas.microsoft.com/office/drawing/2014/main" id="{B84F54C8-0670-DFC2-2241-E0B816B4B8A9}"/>
              </a:ext>
            </a:extLst>
          </p:cNvPr>
          <p:cNvSpPr txBox="1">
            <a:spLocks/>
          </p:cNvSpPr>
          <p:nvPr/>
        </p:nvSpPr>
        <p:spPr>
          <a:xfrm>
            <a:off x="407368" y="2348880"/>
            <a:ext cx="4032448"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विभिन्न प्रकार के खतरे</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932649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2460" y="2492896"/>
            <a:ext cx="4295800" cy="1143000"/>
          </a:xfrm>
        </p:spPr>
        <p:txBody>
          <a:bodyPr>
            <a:noAutofit/>
          </a:bodyPr>
          <a:lstStyle/>
          <a:p>
            <a:pPr algn="ctr"/>
            <a:r>
              <a:rPr lang="hi-IN" sz="3600" b="1" u="sng">
                <a:solidFill>
                  <a:srgbClr val="C00000"/>
                </a:solidFill>
                <a:latin typeface="Open Sans" panose="020B0606030504020204" pitchFamily="34" charset="0"/>
                <a:ea typeface="Open Sans" panose="020B0606030504020204" pitchFamily="34" charset="0"/>
                <a:cs typeface="Open Sans" panose="020B0606030504020204" pitchFamily="34" charset="0"/>
              </a:rPr>
              <a:t>परिचय</a:t>
            </a:r>
            <a:endParaRPr lang="en-IN" b="1" u="sng" dirty="0">
              <a:latin typeface="Open Sans" panose="020B0606030504020204" pitchFamily="34" charset="0"/>
              <a:ea typeface="Open Sans" panose="020B0606030504020204" pitchFamily="34" charset="0"/>
              <a:cs typeface="Open Sans" panose="020B0606030504020204" pitchFamily="34" charset="0"/>
            </a:endParaRPr>
          </a:p>
        </p:txBody>
      </p:sp>
      <p:sp>
        <p:nvSpPr>
          <p:cNvPr id="2" name="Content Placeholder 1"/>
          <p:cNvSpPr>
            <a:spLocks noGrp="1"/>
          </p:cNvSpPr>
          <p:nvPr>
            <p:ph idx="1"/>
          </p:nvPr>
        </p:nvSpPr>
        <p:spPr>
          <a:xfrm>
            <a:off x="4511824" y="1700808"/>
            <a:ext cx="7070576" cy="4306484"/>
          </a:xfrm>
        </p:spPr>
        <p:txBody>
          <a:bodyPr>
            <a:normAutofit fontScale="92500" lnSpcReduction="20000"/>
          </a:bodyPr>
          <a:lstStyle/>
          <a:p>
            <a:pPr algn="just">
              <a:lnSpc>
                <a:spcPct val="160000"/>
              </a:lnSpc>
              <a:buFont typeface="Wingdings" panose="05000000000000000000" pitchFamily="2" charset="2"/>
              <a:buChar char="Ø"/>
            </a:pPr>
            <a:r>
              <a:rPr lang="hi-IN" sz="2400" b="1" dirty="0">
                <a:latin typeface="Open Sans" panose="020B0606030504020204" pitchFamily="34" charset="0"/>
                <a:ea typeface="Open Sans" panose="020B0606030504020204" pitchFamily="34" charset="0"/>
                <a:cs typeface="Open Sans" panose="020B0606030504020204" pitchFamily="34" charset="0"/>
              </a:rPr>
              <a:t>विषाक्त औद्योगिक रसायन (टीआईसी) और विषाक्त औद्योगिक सामग्री (टीआईएम)</a:t>
            </a:r>
            <a:r>
              <a:rPr lang="hi-IN" sz="2400" dirty="0">
                <a:latin typeface="Open Sans" panose="020B0606030504020204" pitchFamily="34" charset="0"/>
                <a:ea typeface="Open Sans" panose="020B0606030504020204" pitchFamily="34" charset="0"/>
                <a:cs typeface="Open Sans" panose="020B0606030504020204" pitchFamily="34" charset="0"/>
              </a:rPr>
              <a:t> आकस्मिक रिलीज, जोखिम और संदूषण की उनकी क्षमता के कारण विशेष चिंता का विषय हैं। उनके व्यापक उपयोग और परिवहन को देखते हुए, टीआईसी और टीआईएम से जुड़े जोखिमों का प्रबंधन आपदाओं को रोकने, श्रमिकों की सुरक्षा करने और सार्वजनिक सुरक्षा सुनिश्चित करने के लिए आवश्यक है। इन पदार्थों से उत्पन्न खतरों को कम करने के लिए उचित हैंडलिंग, भंडारण और नियामक अनुपालन आवश्यक है।</a:t>
            </a:r>
            <a:endParaRPr lang="en-US" sz="3600"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159458-2CA0-4EF9-2BA6-1DE6AC245C31}"/>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414AE23-2AEE-E40B-D488-B1ED7CBA0361}"/>
              </a:ext>
            </a:extLst>
          </p:cNvPr>
          <p:cNvSpPr>
            <a:spLocks noGrp="1"/>
          </p:cNvSpPr>
          <p:nvPr>
            <p:ph idx="1"/>
          </p:nvPr>
        </p:nvSpPr>
        <p:spPr>
          <a:xfrm>
            <a:off x="5087888" y="1772816"/>
            <a:ext cx="6696744" cy="3960440"/>
          </a:xfrm>
        </p:spPr>
        <p:txBody>
          <a:bodyPr>
            <a:noAutofit/>
          </a:bodyPr>
          <a:lstStyle/>
          <a:p>
            <a:pPr>
              <a:lnSpc>
                <a:spcPct val="100000"/>
              </a:lnSpc>
              <a:buNone/>
            </a:pPr>
            <a:r>
              <a:rPr lang="hi-IN" sz="2400" b="1" dirty="0">
                <a:latin typeface="Open Sans" panose="020B0606030504020204" pitchFamily="34" charset="0"/>
                <a:ea typeface="Open Sans" panose="020B0606030504020204" pitchFamily="34" charset="0"/>
                <a:cs typeface="Open Sans" panose="020B0606030504020204" pitchFamily="34" charset="0"/>
              </a:rPr>
              <a:t>2-विद्युत खतरे</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क्षतिग्रस्त बिजली प्रणालियों के कारण खतरनाक स्थितियां, जिनमें शामिल हैं:</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pPr>
            <a:r>
              <a:rPr lang="hi-IN" sz="2400" dirty="0">
                <a:latin typeface="Open Sans" panose="020B0606030504020204" pitchFamily="34" charset="0"/>
                <a:ea typeface="Open Sans" panose="020B0606030504020204" pitchFamily="34" charset="0"/>
                <a:cs typeface="Open Sans" panose="020B0606030504020204" pitchFamily="34" charset="0"/>
              </a:rPr>
              <a:t>गिरी हुई बिजली की लाइनें
लाइव पावर ग्रिड
क्षतिग्रस्त कनेक्शन बॉक्स
विस्थापित ट्रांसफार्मर और विद्युत नियंत्रण</a:t>
            </a:r>
            <a:endParaRPr lang="en-IN" sz="2000" i="1" dirty="0">
              <a:solidFill>
                <a:srgbClr val="00B05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E4A9964A-AFDB-D5D0-BB91-21ACB409575F}"/>
              </a:ext>
            </a:extLst>
          </p:cNvPr>
          <p:cNvSpPr>
            <a:spLocks noGrp="1"/>
          </p:cNvSpPr>
          <p:nvPr>
            <p:ph type="sldNum" sz="quarter" idx="12"/>
          </p:nvPr>
        </p:nvSpPr>
        <p:spPr/>
        <p:txBody>
          <a:bodyPr/>
          <a:lstStyle/>
          <a:p>
            <a:fld id="{B6F15528-21DE-4FAA-801E-634DDDAF4B2B}" type="slidenum">
              <a:rPr lang="en-US" smtClean="0"/>
              <a:pPr/>
              <a:t>20</a:t>
            </a:fld>
            <a:endParaRPr lang="en-US" dirty="0"/>
          </a:p>
        </p:txBody>
      </p:sp>
      <p:sp>
        <p:nvSpPr>
          <p:cNvPr id="2" name="TextBox 1">
            <a:extLst>
              <a:ext uri="{FF2B5EF4-FFF2-40B4-BE49-F238E27FC236}">
                <a16:creationId xmlns:a16="http://schemas.microsoft.com/office/drawing/2014/main" id="{3C67BC27-6943-6AE9-BF2B-97BC404D280B}"/>
              </a:ext>
            </a:extLst>
          </p:cNvPr>
          <p:cNvSpPr txBox="1"/>
          <p:nvPr/>
        </p:nvSpPr>
        <p:spPr>
          <a:xfrm>
            <a:off x="9328770" y="6352143"/>
            <a:ext cx="1167307" cy="369332"/>
          </a:xfrm>
          <a:prstGeom prst="rect">
            <a:avLst/>
          </a:prstGeom>
          <a:noFill/>
        </p:spPr>
        <p:txBody>
          <a:bodyPr wrap="none" rtlCol="0">
            <a:spAutoFit/>
          </a:bodyPr>
          <a:lstStyle/>
          <a:p>
            <a:r>
              <a:rPr lang="en-IN" dirty="0" err="1">
                <a:solidFill>
                  <a:srgbClr val="FF0000"/>
                </a:solidFill>
              </a:rPr>
              <a:t>Cont</a:t>
            </a:r>
            <a:r>
              <a:rPr lang="en-IN" dirty="0">
                <a:solidFill>
                  <a:srgbClr val="FF0000"/>
                </a:solidFill>
              </a:rPr>
              <a:t>……</a:t>
            </a:r>
          </a:p>
        </p:txBody>
      </p:sp>
      <p:sp>
        <p:nvSpPr>
          <p:cNvPr id="3" name="Title 2">
            <a:extLst>
              <a:ext uri="{FF2B5EF4-FFF2-40B4-BE49-F238E27FC236}">
                <a16:creationId xmlns:a16="http://schemas.microsoft.com/office/drawing/2014/main" id="{BF819C09-61AF-C093-77D7-D7E6FFA26A78}"/>
              </a:ext>
            </a:extLst>
          </p:cNvPr>
          <p:cNvSpPr txBox="1">
            <a:spLocks/>
          </p:cNvSpPr>
          <p:nvPr/>
        </p:nvSpPr>
        <p:spPr>
          <a:xfrm>
            <a:off x="407368" y="2348880"/>
            <a:ext cx="4032448"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विभिन्न प्रकार के खतरे</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8233575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72045A-1D12-999E-BE67-0E917993D14F}"/>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51755BE-0C0C-AEC3-77FC-9FB4B0F266FC}"/>
              </a:ext>
            </a:extLst>
          </p:cNvPr>
          <p:cNvSpPr>
            <a:spLocks noGrp="1"/>
          </p:cNvSpPr>
          <p:nvPr>
            <p:ph idx="1"/>
          </p:nvPr>
        </p:nvSpPr>
        <p:spPr>
          <a:xfrm>
            <a:off x="4655840" y="1196752"/>
            <a:ext cx="6984776" cy="4824536"/>
          </a:xfrm>
        </p:spPr>
        <p:txBody>
          <a:bodyPr>
            <a:noAutofit/>
          </a:bodyPr>
          <a:lstStyle/>
          <a:p>
            <a:pPr>
              <a:buNone/>
            </a:pPr>
            <a:r>
              <a:rPr lang="hi-IN" sz="1800" b="1" dirty="0">
                <a:latin typeface="Open Sans" panose="020B0606030504020204" pitchFamily="34" charset="0"/>
                <a:ea typeface="Open Sans" panose="020B0606030504020204" pitchFamily="34" charset="0"/>
                <a:cs typeface="Open Sans" panose="020B0606030504020204" pitchFamily="34" charset="0"/>
              </a:rPr>
              <a:t>3- संरचनात्मक पतन के बाद खतरनाक सामग्री का जोखिम - उत्तरदाताओं के लिए जोखिमों में शामिल हैं:</a:t>
            </a:r>
            <a:endParaRPr lang="en-IN" sz="1800" dirty="0">
              <a:latin typeface="Open Sans" panose="020B0606030504020204" pitchFamily="34" charset="0"/>
              <a:ea typeface="Open Sans" panose="020B0606030504020204" pitchFamily="34" charset="0"/>
              <a:cs typeface="Open Sans" panose="020B0606030504020204" pitchFamily="34" charset="0"/>
            </a:endParaRPr>
          </a:p>
          <a:p>
            <a:r>
              <a:rPr lang="hi-IN" sz="1800" b="1" dirty="0">
                <a:latin typeface="Open Sans" panose="020B0606030504020204" pitchFamily="34" charset="0"/>
                <a:ea typeface="Open Sans" panose="020B0606030504020204" pitchFamily="34" charset="0"/>
                <a:cs typeface="Open Sans" panose="020B0606030504020204" pitchFamily="34" charset="0"/>
              </a:rPr>
              <a:t>जहरीली गैसें, धुआं, धूल (श्वसन खतरे)
आग और विस्फोट के खतरे
बिजली के खतरे
सीमित अंतरिक्ष खतरे (फंसे हुए क्षेत्र)
ऑक्सीजन की कमी वाला वातावरण (श्वासावरोध का खतरा)</a:t>
            </a:r>
            <a:endParaRPr lang="en-IN" sz="600" dirty="0">
              <a:latin typeface="Open Sans" panose="020B0606030504020204" pitchFamily="34" charset="0"/>
              <a:ea typeface="Open Sans" panose="020B0606030504020204" pitchFamily="34" charset="0"/>
              <a:cs typeface="Open Sans" panose="020B0606030504020204" pitchFamily="34" charset="0"/>
            </a:endParaRPr>
          </a:p>
          <a:p>
            <a:pPr>
              <a:buNone/>
            </a:pPr>
            <a:r>
              <a:rPr lang="hi-IN" sz="1800" b="1" dirty="0">
                <a:latin typeface="Open Sans" panose="020B0606030504020204" pitchFamily="34" charset="0"/>
                <a:ea typeface="Open Sans" panose="020B0606030504020204" pitchFamily="34" charset="0"/>
                <a:cs typeface="Open Sans" panose="020B0606030504020204" pitchFamily="34" charset="0"/>
              </a:rPr>
              <a:t>4-तकनीकी आपदाओं को ट्रिगर करने वाली प्राकृतिक आपदाएं (</a:t>
            </a:r>
            <a:r>
              <a:rPr lang="en-US" sz="1800" b="1" dirty="0">
                <a:latin typeface="Open Sans" panose="020B0606030504020204" pitchFamily="34" charset="0"/>
                <a:ea typeface="Open Sans" panose="020B0606030504020204" pitchFamily="34" charset="0"/>
                <a:cs typeface="Open Sans" panose="020B0606030504020204" pitchFamily="34" charset="0"/>
              </a:rPr>
              <a:t>Na Tech)</a:t>
            </a:r>
            <a:r>
              <a:rPr lang="en-US" sz="1800" dirty="0">
                <a:latin typeface="Open Sans" panose="020B0606030504020204" pitchFamily="34" charset="0"/>
                <a:ea typeface="Open Sans" panose="020B0606030504020204" pitchFamily="34" charset="0"/>
                <a:cs typeface="Open Sans" panose="020B0606030504020204" pitchFamily="34" charset="0"/>
              </a:rPr>
              <a:t> – </a:t>
            </a:r>
            <a:r>
              <a:rPr lang="hi-IN" sz="1800" dirty="0">
                <a:latin typeface="Open Sans" panose="020B0606030504020204" pitchFamily="34" charset="0"/>
                <a:ea typeface="Open Sans" panose="020B0606030504020204" pitchFamily="34" charset="0"/>
                <a:cs typeface="Open Sans" panose="020B0606030504020204" pitchFamily="34" charset="0"/>
              </a:rPr>
              <a:t>चक्रवात, बाढ़ और भूकंप जैसी घटनाएं उद्योगों को नुकसान पहुंचा सकती हैं, जिसके कारण:</a:t>
            </a:r>
            <a:endParaRPr lang="en-US" sz="1800" dirty="0">
              <a:latin typeface="Open Sans" panose="020B0606030504020204" pitchFamily="34" charset="0"/>
              <a:ea typeface="Open Sans" panose="020B0606030504020204" pitchFamily="34" charset="0"/>
              <a:cs typeface="Open Sans" panose="020B0606030504020204" pitchFamily="34" charset="0"/>
            </a:endParaRPr>
          </a:p>
          <a:p>
            <a:r>
              <a:rPr lang="hi-IN" sz="1800" b="1" dirty="0">
                <a:latin typeface="Open Sans" panose="020B0606030504020204" pitchFamily="34" charset="0"/>
                <a:ea typeface="Open Sans" panose="020B0606030504020204" pitchFamily="34" charset="0"/>
                <a:cs typeface="Open Sans" panose="020B0606030504020204" pitchFamily="34" charset="0"/>
              </a:rPr>
              <a:t>रासायनिक रिसाव (अमोनिया, क्लोरीन, एलपीजी, प्रोपेन)
रिफाइनरियों और ईंधन भंडारण में आग/विस्फोट
बाधित बिजली आपूर्ति (सुरक्षा प्रणालियों की विफलता)
अवरुद्ध सड़कें और संचार ठप्प, आपातकालीन प्रतिक्रिया में बाधा</a:t>
            </a:r>
            <a:endParaRPr lang="en-IN" sz="2200" i="1" dirty="0">
              <a:solidFill>
                <a:srgbClr val="00B05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3C4091FF-08DC-F0D4-53F9-020085B83341}"/>
              </a:ext>
            </a:extLst>
          </p:cNvPr>
          <p:cNvSpPr>
            <a:spLocks noGrp="1"/>
          </p:cNvSpPr>
          <p:nvPr>
            <p:ph type="sldNum" sz="quarter" idx="12"/>
          </p:nvPr>
        </p:nvSpPr>
        <p:spPr/>
        <p:txBody>
          <a:bodyPr/>
          <a:lstStyle/>
          <a:p>
            <a:fld id="{B6F15528-21DE-4FAA-801E-634DDDAF4B2B}" type="slidenum">
              <a:rPr lang="en-US" smtClean="0"/>
              <a:pPr/>
              <a:t>21</a:t>
            </a:fld>
            <a:endParaRPr lang="en-US" dirty="0"/>
          </a:p>
        </p:txBody>
      </p:sp>
      <p:sp>
        <p:nvSpPr>
          <p:cNvPr id="2" name="Title 2">
            <a:extLst>
              <a:ext uri="{FF2B5EF4-FFF2-40B4-BE49-F238E27FC236}">
                <a16:creationId xmlns:a16="http://schemas.microsoft.com/office/drawing/2014/main" id="{13C52E3E-C2A9-59CE-C2CD-2791A18048C3}"/>
              </a:ext>
            </a:extLst>
          </p:cNvPr>
          <p:cNvSpPr txBox="1">
            <a:spLocks/>
          </p:cNvSpPr>
          <p:nvPr/>
        </p:nvSpPr>
        <p:spPr>
          <a:xfrm>
            <a:off x="407368" y="2348880"/>
            <a:ext cx="4032448"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विभिन्न प्रकार के खतरे</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4460520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8134D-D105-4C14-D4A2-A808D8FDD520}"/>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5D74D73-1F68-FA43-2B41-3C740867469A}"/>
              </a:ext>
            </a:extLst>
          </p:cNvPr>
          <p:cNvSpPr>
            <a:spLocks noGrp="1"/>
          </p:cNvSpPr>
          <p:nvPr>
            <p:ph idx="1"/>
          </p:nvPr>
        </p:nvSpPr>
        <p:spPr>
          <a:xfrm>
            <a:off x="4007768" y="1052735"/>
            <a:ext cx="7848872" cy="5184577"/>
          </a:xfrm>
        </p:spPr>
        <p:txBody>
          <a:bodyPr>
            <a:noAutofit/>
          </a:bodyPr>
          <a:lstStyle/>
          <a:p>
            <a:pPr>
              <a:lnSpc>
                <a:spcPct val="100000"/>
              </a:lnSpc>
              <a:buNone/>
            </a:pPr>
            <a:r>
              <a:rPr lang="hi-IN" sz="2400">
                <a:latin typeface="Open Sans" panose="020B0606030504020204" pitchFamily="34" charset="0"/>
                <a:ea typeface="Open Sans" panose="020B0606030504020204" pitchFamily="34" charset="0"/>
                <a:cs typeface="Open Sans" panose="020B0606030504020204" pitchFamily="34" charset="0"/>
              </a:rPr>
              <a:t>विषाक्त औद्योगिक रसायन (टीआईसी) और विषाक्त औद्योगिक सामग्री (टीआईएम) के गुण और विशेषताएं जिन पर आपातकालीन प्रतिक्रिया के दौरान विचार किया जाना चाहिए: -
1- विषाक्तता - टीआईसी/टीआईएम विषाक्तता में भिन्न होते हैं, हल्के जलन पैदा करने वाले पदार्थों से लेकर अत्यधिक जहरीले पदार्थों तक। विषाक्तता के स्तर को समझने से स्वास्थ्य जोखिमों का आकलन करने और प्रभावी प्रतिक्रियाओं की योजना बनाने में मदद मिलती है।
2- ज्वलनशीलता - कई टीआईसी/टीआईएम ज्वलनशील या दहनशील होते हैं, जिससे आग और विस्फोट का खतरा बढ़ जाता है। प्रज्वलन को रोकने और सुरक्षा सुनिश्चित करने के लिए ऐसे रसायनों की पहचान करना महत्वपूर्ण है।</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C6E97DEE-9E80-BF95-A0AF-148BC1E25074}"/>
              </a:ext>
            </a:extLst>
          </p:cNvPr>
          <p:cNvSpPr>
            <a:spLocks noGrp="1"/>
          </p:cNvSpPr>
          <p:nvPr>
            <p:ph type="sldNum" sz="quarter" idx="12"/>
          </p:nvPr>
        </p:nvSpPr>
        <p:spPr/>
        <p:txBody>
          <a:bodyPr/>
          <a:lstStyle/>
          <a:p>
            <a:fld id="{B6F15528-21DE-4FAA-801E-634DDDAF4B2B}" type="slidenum">
              <a:rPr lang="en-US" smtClean="0"/>
              <a:pPr/>
              <a:t>22</a:t>
            </a:fld>
            <a:endParaRPr lang="en-US" dirty="0"/>
          </a:p>
        </p:txBody>
      </p:sp>
      <p:sp>
        <p:nvSpPr>
          <p:cNvPr id="2" name="TextBox 1">
            <a:extLst>
              <a:ext uri="{FF2B5EF4-FFF2-40B4-BE49-F238E27FC236}">
                <a16:creationId xmlns:a16="http://schemas.microsoft.com/office/drawing/2014/main" id="{3108F825-CCE2-C44C-9173-75F4CAFA9860}"/>
              </a:ext>
            </a:extLst>
          </p:cNvPr>
          <p:cNvSpPr txBox="1"/>
          <p:nvPr/>
        </p:nvSpPr>
        <p:spPr>
          <a:xfrm>
            <a:off x="9192344" y="6313983"/>
            <a:ext cx="1167307" cy="369332"/>
          </a:xfrm>
          <a:prstGeom prst="rect">
            <a:avLst/>
          </a:prstGeom>
          <a:noFill/>
        </p:spPr>
        <p:txBody>
          <a:bodyPr wrap="none" rtlCol="0">
            <a:spAutoFit/>
          </a:bodyPr>
          <a:lstStyle/>
          <a:p>
            <a:r>
              <a:rPr lang="en-IN" dirty="0" err="1">
                <a:solidFill>
                  <a:srgbClr val="FF0000"/>
                </a:solidFill>
              </a:rPr>
              <a:t>Cont</a:t>
            </a:r>
            <a:r>
              <a:rPr lang="en-IN" dirty="0">
                <a:solidFill>
                  <a:srgbClr val="FF0000"/>
                </a:solidFill>
              </a:rPr>
              <a:t>……</a:t>
            </a:r>
          </a:p>
        </p:txBody>
      </p:sp>
      <p:sp>
        <p:nvSpPr>
          <p:cNvPr id="3" name="Title 2">
            <a:extLst>
              <a:ext uri="{FF2B5EF4-FFF2-40B4-BE49-F238E27FC236}">
                <a16:creationId xmlns:a16="http://schemas.microsoft.com/office/drawing/2014/main" id="{391F9F82-C117-E1A5-91E8-5A99928F4802}"/>
              </a:ext>
            </a:extLst>
          </p:cNvPr>
          <p:cNvSpPr txBox="1">
            <a:spLocks/>
          </p:cNvSpPr>
          <p:nvPr/>
        </p:nvSpPr>
        <p:spPr>
          <a:xfrm>
            <a:off x="0" y="2348880"/>
            <a:ext cx="3791744"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टीआईसी/टीआईएम के गुण और विशेषताएं</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8436922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3811C-8719-8A7F-E030-9BAC1B4F2062}"/>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EFC0F26-204B-A7C7-7BBA-FF3D37608FA5}"/>
              </a:ext>
            </a:extLst>
          </p:cNvPr>
          <p:cNvSpPr>
            <a:spLocks noGrp="1"/>
          </p:cNvSpPr>
          <p:nvPr>
            <p:ph idx="1"/>
          </p:nvPr>
        </p:nvSpPr>
        <p:spPr>
          <a:xfrm>
            <a:off x="4007768" y="1052735"/>
            <a:ext cx="7848872" cy="5184577"/>
          </a:xfrm>
        </p:spPr>
        <p:txBody>
          <a:bodyPr>
            <a:noAutofit/>
          </a:bodyPr>
          <a:lstStyle/>
          <a:p>
            <a:pPr>
              <a:lnSpc>
                <a:spcPct val="100000"/>
              </a:lnSpc>
              <a:buNone/>
            </a:pPr>
            <a:r>
              <a:rPr lang="hi-IN" sz="2400">
                <a:latin typeface="Open Sans" panose="020B0606030504020204" pitchFamily="34" charset="0"/>
                <a:ea typeface="Open Sans" panose="020B0606030504020204" pitchFamily="34" charset="0"/>
                <a:cs typeface="Open Sans" panose="020B0606030504020204" pitchFamily="34" charset="0"/>
              </a:rPr>
              <a:t>विषाक्त औद्योगिक रसायन (टीआईसी) और विषाक्त औद्योगिक सामग्री (टीआईएम) के गुण और विशेषताएं जिन पर आपातकालीन प्रतिक्रिया के दौरान विचार किया जाना चाहिए: -
3- अभिक्रियाशीलता - कुछ रसायन पानी, हवा या अन्य पदार्थों के साथ प्रतिक्रिया करते हैं, जिससे खतरनाक उपोत्पाद या गर्मी उत्पन्न होती है। उचित संचालन अनपेक्षित प्रतिक्रियाओं और द्वितीयक आपात स्थितियों को कम करता है।
4- अस्थिरता - वाष्पशील </a:t>
            </a:r>
            <a:r>
              <a:rPr lang="en-US" sz="2400">
                <a:latin typeface="Open Sans" panose="020B0606030504020204" pitchFamily="34" charset="0"/>
                <a:ea typeface="Open Sans" panose="020B0606030504020204" pitchFamily="34" charset="0"/>
                <a:cs typeface="Open Sans" panose="020B0606030504020204" pitchFamily="34" charset="0"/>
              </a:rPr>
              <a:t>TICs/TIMs </a:t>
            </a:r>
            <a:r>
              <a:rPr lang="hi-IN" sz="2400">
                <a:latin typeface="Open Sans" panose="020B0606030504020204" pitchFamily="34" charset="0"/>
                <a:ea typeface="Open Sans" panose="020B0606030504020204" pitchFamily="34" charset="0"/>
                <a:cs typeface="Open Sans" panose="020B0606030504020204" pitchFamily="34" charset="0"/>
              </a:rPr>
              <a:t>हवा में वाष्पित हो जाते हैं, जिससे वाष्प बादल बनते हैं जो साँस लेने का खतरा पैदा करते हैं। रोकथाम, सुरक्षा परिधि और श्वसन सुरक्षा महत्वपूर्ण हैं।</a:t>
            </a:r>
            <a:endParaRPr lang="en-IN" sz="2400" i="1" dirty="0">
              <a:solidFill>
                <a:srgbClr val="00B05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B21A374D-4935-B218-DAC4-BE9AE022E005}"/>
              </a:ext>
            </a:extLst>
          </p:cNvPr>
          <p:cNvSpPr>
            <a:spLocks noGrp="1"/>
          </p:cNvSpPr>
          <p:nvPr>
            <p:ph type="sldNum" sz="quarter" idx="12"/>
          </p:nvPr>
        </p:nvSpPr>
        <p:spPr/>
        <p:txBody>
          <a:bodyPr/>
          <a:lstStyle/>
          <a:p>
            <a:fld id="{B6F15528-21DE-4FAA-801E-634DDDAF4B2B}" type="slidenum">
              <a:rPr lang="en-US" smtClean="0"/>
              <a:pPr/>
              <a:t>23</a:t>
            </a:fld>
            <a:endParaRPr lang="en-US" dirty="0"/>
          </a:p>
        </p:txBody>
      </p:sp>
      <p:sp>
        <p:nvSpPr>
          <p:cNvPr id="2" name="TextBox 1">
            <a:extLst>
              <a:ext uri="{FF2B5EF4-FFF2-40B4-BE49-F238E27FC236}">
                <a16:creationId xmlns:a16="http://schemas.microsoft.com/office/drawing/2014/main" id="{6AEF042B-4F9E-617A-237A-4BAB5AC4F89A}"/>
              </a:ext>
            </a:extLst>
          </p:cNvPr>
          <p:cNvSpPr txBox="1"/>
          <p:nvPr/>
        </p:nvSpPr>
        <p:spPr>
          <a:xfrm>
            <a:off x="9192344" y="6313983"/>
            <a:ext cx="1167307" cy="369332"/>
          </a:xfrm>
          <a:prstGeom prst="rect">
            <a:avLst/>
          </a:prstGeom>
          <a:noFill/>
        </p:spPr>
        <p:txBody>
          <a:bodyPr wrap="none" rtlCol="0">
            <a:spAutoFit/>
          </a:bodyPr>
          <a:lstStyle/>
          <a:p>
            <a:r>
              <a:rPr lang="en-IN" dirty="0" err="1">
                <a:solidFill>
                  <a:srgbClr val="FF0000"/>
                </a:solidFill>
              </a:rPr>
              <a:t>Cont</a:t>
            </a:r>
            <a:r>
              <a:rPr lang="en-IN" dirty="0">
                <a:solidFill>
                  <a:srgbClr val="FF0000"/>
                </a:solidFill>
              </a:rPr>
              <a:t>……</a:t>
            </a:r>
          </a:p>
        </p:txBody>
      </p:sp>
      <p:sp>
        <p:nvSpPr>
          <p:cNvPr id="3" name="Title 2">
            <a:extLst>
              <a:ext uri="{FF2B5EF4-FFF2-40B4-BE49-F238E27FC236}">
                <a16:creationId xmlns:a16="http://schemas.microsoft.com/office/drawing/2014/main" id="{F514F6A9-6B81-6556-FD3C-068D5B99327F}"/>
              </a:ext>
            </a:extLst>
          </p:cNvPr>
          <p:cNvSpPr txBox="1">
            <a:spLocks/>
          </p:cNvSpPr>
          <p:nvPr/>
        </p:nvSpPr>
        <p:spPr>
          <a:xfrm>
            <a:off x="0" y="2348880"/>
            <a:ext cx="3791744"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टीआईसी/टीआईएम के गुण और विशेषताएं</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3056214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EC2D1-B08F-5005-C7CD-9ABD0A0EEBB9}"/>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FD7B0FD-3F6A-3E49-227C-BDDDA616C7E1}"/>
              </a:ext>
            </a:extLst>
          </p:cNvPr>
          <p:cNvSpPr>
            <a:spLocks noGrp="1"/>
          </p:cNvSpPr>
          <p:nvPr>
            <p:ph idx="1"/>
          </p:nvPr>
        </p:nvSpPr>
        <p:spPr>
          <a:xfrm>
            <a:off x="4511824" y="1427420"/>
            <a:ext cx="7347248" cy="4737883"/>
          </a:xfrm>
        </p:spPr>
        <p:txBody>
          <a:bodyPr>
            <a:noAutofit/>
          </a:bodyPr>
          <a:lstStyle/>
          <a:p>
            <a:pPr>
              <a:lnSpc>
                <a:spcPct val="100000"/>
              </a:lnSpc>
            </a:pPr>
            <a:r>
              <a:rPr lang="hi-IN" sz="2000" b="1" dirty="0">
                <a:latin typeface="Open Sans" panose="020B0606030504020204" pitchFamily="34" charset="0"/>
                <a:ea typeface="Open Sans" panose="020B0606030504020204" pitchFamily="34" charset="0"/>
                <a:cs typeface="Open Sans" panose="020B0606030504020204" pitchFamily="34" charset="0"/>
              </a:rPr>
              <a:t>5- दृढ़ता</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कुछ रसायन लंबे समय तक मिट्टी, पानी या हवा में रहते हैं, जिससे लंबे समय तक संदूषण का खतरा होता है। प्रभावी शमन और परिशोधन रणनीतियाँ जोखिम को कम करने में मदद करती हैं।</a:t>
            </a:r>
            <a:endParaRPr lang="en-US" sz="20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pPr>
            <a:r>
              <a:rPr lang="hi-IN" sz="2000" b="1" dirty="0">
                <a:latin typeface="Open Sans" panose="020B0606030504020204" pitchFamily="34" charset="0"/>
                <a:ea typeface="Open Sans" panose="020B0606030504020204" pitchFamily="34" charset="0"/>
                <a:cs typeface="Open Sans" panose="020B0606030504020204" pitchFamily="34" charset="0"/>
              </a:rPr>
              <a:t>6- संक्षारकता</a:t>
            </a:r>
            <a:r>
              <a:rPr lang="hi-IN" sz="2000" dirty="0">
                <a:latin typeface="Open Sans" panose="020B0606030504020204" pitchFamily="34" charset="0"/>
                <a:ea typeface="Open Sans" panose="020B0606030504020204" pitchFamily="34" charset="0"/>
                <a:cs typeface="Open Sans" panose="020B0606030504020204" pitchFamily="34" charset="0"/>
              </a:rPr>
              <a:t>- संक्षारक पदार्थ त्वचा, आंखों और श्वसन पथ को नुकसान पहुंचा सकते हैं, जिससे जलन या ऊतक की चोट लग सकती है। सीधे संपर्क से सुरक्षा के लिए उचित पीपीई आवश्यक है।</a:t>
            </a:r>
            <a:endParaRPr lang="en-US" sz="20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pPr>
            <a:r>
              <a:rPr lang="hi-IN" sz="2000" b="1" dirty="0">
                <a:latin typeface="Open Sans" panose="020B0606030504020204" pitchFamily="34" charset="0"/>
                <a:ea typeface="Open Sans" panose="020B0606030504020204" pitchFamily="34" charset="0"/>
                <a:cs typeface="Open Sans" panose="020B0606030504020204" pitchFamily="34" charset="0"/>
              </a:rPr>
              <a:t>7- पर्यावरणीय प्रभाव</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टीआईसी/टीआईएम हवा, पानी और पारिस्थितिक तंत्र को प्रदूषित कर सकते हैं, जिसके लिए प्रतिक्रिया कार्यों के दौरान रिसाव को रोकने, संदूषित होने से रोकने और पारिस्थितिक क्षति को कम करने के उपायों की आवश्यकता होती है।</a:t>
            </a:r>
            <a:endParaRPr lang="en-IN" sz="20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71FA2E7C-D1F2-56DC-D06A-B3D55C6B3009}"/>
              </a:ext>
            </a:extLst>
          </p:cNvPr>
          <p:cNvSpPr>
            <a:spLocks noGrp="1"/>
          </p:cNvSpPr>
          <p:nvPr>
            <p:ph type="sldNum" sz="quarter" idx="12"/>
          </p:nvPr>
        </p:nvSpPr>
        <p:spPr/>
        <p:txBody>
          <a:bodyPr/>
          <a:lstStyle/>
          <a:p>
            <a:fld id="{B6F15528-21DE-4FAA-801E-634DDDAF4B2B}" type="slidenum">
              <a:rPr lang="en-US" smtClean="0"/>
              <a:pPr/>
              <a:t>24</a:t>
            </a:fld>
            <a:endParaRPr lang="en-US" dirty="0"/>
          </a:p>
        </p:txBody>
      </p:sp>
      <p:sp>
        <p:nvSpPr>
          <p:cNvPr id="9" name="TextBox 8">
            <a:extLst>
              <a:ext uri="{FF2B5EF4-FFF2-40B4-BE49-F238E27FC236}">
                <a16:creationId xmlns:a16="http://schemas.microsoft.com/office/drawing/2014/main" id="{65690CAE-5EA6-6A0B-1215-AD9AFCAC4FDC}"/>
              </a:ext>
            </a:extLst>
          </p:cNvPr>
          <p:cNvSpPr txBox="1"/>
          <p:nvPr/>
        </p:nvSpPr>
        <p:spPr>
          <a:xfrm>
            <a:off x="9398546" y="6320472"/>
            <a:ext cx="1167307" cy="369332"/>
          </a:xfrm>
          <a:prstGeom prst="rect">
            <a:avLst/>
          </a:prstGeom>
          <a:noFill/>
        </p:spPr>
        <p:txBody>
          <a:bodyPr wrap="none" rtlCol="0">
            <a:spAutoFit/>
          </a:bodyPr>
          <a:lstStyle/>
          <a:p>
            <a:r>
              <a:rPr lang="en-IN" dirty="0" err="1">
                <a:solidFill>
                  <a:srgbClr val="FF0000"/>
                </a:solidFill>
              </a:rPr>
              <a:t>Cont</a:t>
            </a:r>
            <a:r>
              <a:rPr lang="en-IN" dirty="0">
                <a:solidFill>
                  <a:srgbClr val="FF0000"/>
                </a:solidFill>
              </a:rPr>
              <a:t>……</a:t>
            </a:r>
          </a:p>
        </p:txBody>
      </p:sp>
      <p:sp>
        <p:nvSpPr>
          <p:cNvPr id="3" name="Title 2">
            <a:extLst>
              <a:ext uri="{FF2B5EF4-FFF2-40B4-BE49-F238E27FC236}">
                <a16:creationId xmlns:a16="http://schemas.microsoft.com/office/drawing/2014/main" id="{81A429F9-8397-9F07-D89F-1F56599B5EB7}"/>
              </a:ext>
            </a:extLst>
          </p:cNvPr>
          <p:cNvSpPr txBox="1">
            <a:spLocks/>
          </p:cNvSpPr>
          <p:nvPr/>
        </p:nvSpPr>
        <p:spPr>
          <a:xfrm>
            <a:off x="551384" y="2348880"/>
            <a:ext cx="3240360"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टीआईसी/टीआईएम के गुण और विशेषताएं</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3314903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3597B-A51A-2CD7-3873-B102793CAE03}"/>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C7A9BA87-DC98-E740-6DC1-70484FA54BD9}"/>
              </a:ext>
            </a:extLst>
          </p:cNvPr>
          <p:cNvSpPr>
            <a:spLocks noGrp="1"/>
          </p:cNvSpPr>
          <p:nvPr>
            <p:ph idx="1"/>
          </p:nvPr>
        </p:nvSpPr>
        <p:spPr>
          <a:xfrm>
            <a:off x="4439816" y="620688"/>
            <a:ext cx="6984776" cy="4810540"/>
          </a:xfrm>
        </p:spPr>
        <p:txBody>
          <a:bodyPr>
            <a:noAutofit/>
          </a:bodyPr>
          <a:lstStyle/>
          <a:p>
            <a:pPr algn="just">
              <a:lnSpc>
                <a:spcPct val="100000"/>
              </a:lnSpc>
            </a:pPr>
            <a:r>
              <a:rPr lang="hi-IN" sz="2200" dirty="0">
                <a:latin typeface="Open Sans" panose="020B0606030504020204" pitchFamily="34" charset="0"/>
                <a:ea typeface="Open Sans" panose="020B0606030504020204" pitchFamily="34" charset="0"/>
                <a:cs typeface="Open Sans" panose="020B0606030504020204" pitchFamily="34" charset="0"/>
              </a:rPr>
              <a:t>जहरीले औद्योगिक रसायनों (टीआईसी) और विषाक्त औद्योगिक सामग्री (टीआईएम) के गुणों को समझना प्रभावी प्रतिक्रिया योजनाएँ बनाने, सुरक्षा उपायों को लागू करने और उत्तरदाताओं, समुदायों और पर्यावरण की सुरक्षा के लिए महत्वपूर्ण है। एमएसडीएस रासायनिक घटनाओं में सुरक्षित संचालन और आपातकालीन प्रतिक्रिया के लिए आवश्यक उपकरण है।</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pPr>
            <a:r>
              <a:rPr lang="hi-IN" sz="2200" b="1" dirty="0">
                <a:latin typeface="Open Sans" panose="020B0606030504020204" pitchFamily="34" charset="0"/>
                <a:ea typeface="Open Sans" panose="020B0606030504020204" pitchFamily="34" charset="0"/>
                <a:cs typeface="Open Sans" panose="020B0606030504020204" pitchFamily="34" charset="0"/>
              </a:rPr>
              <a:t>सामग्री सुरक्षा डेटा शीट (एमएसडीएस):</a:t>
            </a:r>
            <a:r>
              <a:rPr lang="hi-IN" sz="2200" dirty="0">
                <a:latin typeface="Open Sans" panose="020B0606030504020204" pitchFamily="34" charset="0"/>
                <a:ea typeface="Open Sans" panose="020B0606030504020204" pitchFamily="34" charset="0"/>
                <a:cs typeface="Open Sans" panose="020B0606030504020204" pitchFamily="34" charset="0"/>
              </a:rPr>
              <a:t>एक मानकीकृत दस्तावेज़ जो खतरनाक रसायनों के बारे में महत्वपूर्ण जानकारी प्रदान करता है, जिसमें शामिल हैं:</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pPr>
            <a:r>
              <a:rPr lang="hi-IN" sz="2200" b="1" dirty="0">
                <a:latin typeface="Open Sans" panose="020B0606030504020204" pitchFamily="34" charset="0"/>
                <a:ea typeface="Open Sans" panose="020B0606030504020204" pitchFamily="34" charset="0"/>
                <a:cs typeface="Open Sans" panose="020B0606030504020204" pitchFamily="34" charset="0"/>
              </a:rPr>
              <a:t>स्वास्थ्य और शारीरिक खतरे
एक्सपोजर की सीमा और सावधानियां
आपातकालीन प्रक्रियाएं और प्राथमिक चिकित्सा
रिसाव की सफाई और पीपीई आवश्यकताएं</a:t>
            </a:r>
            <a:endParaRPr lang="en-IN" sz="22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450C9315-A7B6-E3E2-C132-32AEB426CE26}"/>
              </a:ext>
            </a:extLst>
          </p:cNvPr>
          <p:cNvSpPr>
            <a:spLocks noGrp="1"/>
          </p:cNvSpPr>
          <p:nvPr>
            <p:ph type="sldNum" sz="quarter" idx="12"/>
          </p:nvPr>
        </p:nvSpPr>
        <p:spPr/>
        <p:txBody>
          <a:bodyPr/>
          <a:lstStyle/>
          <a:p>
            <a:fld id="{B6F15528-21DE-4FAA-801E-634DDDAF4B2B}" type="slidenum">
              <a:rPr lang="en-US" smtClean="0"/>
              <a:pPr/>
              <a:t>25</a:t>
            </a:fld>
            <a:endParaRPr lang="en-US" dirty="0"/>
          </a:p>
        </p:txBody>
      </p:sp>
      <p:sp>
        <p:nvSpPr>
          <p:cNvPr id="2" name="Title 2">
            <a:extLst>
              <a:ext uri="{FF2B5EF4-FFF2-40B4-BE49-F238E27FC236}">
                <a16:creationId xmlns:a16="http://schemas.microsoft.com/office/drawing/2014/main" id="{B58072D0-13D6-14F6-29D8-69C762C54044}"/>
              </a:ext>
            </a:extLst>
          </p:cNvPr>
          <p:cNvSpPr txBox="1">
            <a:spLocks/>
          </p:cNvSpPr>
          <p:nvPr/>
        </p:nvSpPr>
        <p:spPr>
          <a:xfrm>
            <a:off x="551384" y="2348880"/>
            <a:ext cx="3240360"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टीआईसी/टीआईएम के गुण और विशेषताएं</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4214419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A941C5-F461-D966-E87B-7CB29EB4F754}"/>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09DA1EF-FB6E-A492-B21F-F93B32753FAE}"/>
              </a:ext>
            </a:extLst>
          </p:cNvPr>
          <p:cNvSpPr>
            <a:spLocks noGrp="1"/>
          </p:cNvSpPr>
          <p:nvPr>
            <p:ph idx="1"/>
          </p:nvPr>
        </p:nvSpPr>
        <p:spPr>
          <a:xfrm>
            <a:off x="4295800" y="2348879"/>
            <a:ext cx="7286600" cy="3658413"/>
          </a:xfrm>
        </p:spPr>
        <p:txBody>
          <a:bodyPr>
            <a:noAutofit/>
          </a:bodyPr>
          <a:lstStyle/>
          <a:p>
            <a:pPr algn="just">
              <a:buFont typeface="Wingdings" panose="05000000000000000000" pitchFamily="2" charset="2"/>
              <a:buChar char="Ø"/>
            </a:pPr>
            <a:r>
              <a:rPr lang="hi-IN" sz="2200" b="1" dirty="0">
                <a:latin typeface="Open Sans" panose="020B0606030504020204" pitchFamily="34" charset="0"/>
                <a:ea typeface="Open Sans" panose="020B0606030504020204" pitchFamily="34" charset="0"/>
                <a:cs typeface="Open Sans" panose="020B0606030504020204" pitchFamily="34" charset="0"/>
              </a:rPr>
              <a:t>सामग्री सुरक्षा डेटा शीट (एमएसडीएस):</a:t>
            </a:r>
            <a:r>
              <a:rPr lang="hi-IN" sz="2200" dirty="0">
                <a:latin typeface="Open Sans" panose="020B0606030504020204" pitchFamily="34" charset="0"/>
                <a:ea typeface="Open Sans" panose="020B0606030504020204" pitchFamily="34" charset="0"/>
                <a:cs typeface="Open Sans" panose="020B0606030504020204" pitchFamily="34" charset="0"/>
              </a:rPr>
              <a:t>एक मानकीकृत दस्तावेज़ जो खतरनाक रसायनों के बारे में महत्वपूर्ण जानकारी प्रदान करता है, जिसमें शामिल हैं:</a:t>
            </a:r>
            <a:endParaRPr lang="en-US" sz="2200" dirty="0">
              <a:latin typeface="Open Sans" panose="020B0606030504020204" pitchFamily="34" charset="0"/>
              <a:ea typeface="Open Sans" panose="020B0606030504020204" pitchFamily="34" charset="0"/>
              <a:cs typeface="Open Sans" panose="020B0606030504020204" pitchFamily="34" charset="0"/>
            </a:endParaRPr>
          </a:p>
          <a:p>
            <a:r>
              <a:rPr lang="hi-IN" sz="2200" b="1" dirty="0">
                <a:latin typeface="Open Sans" panose="020B0606030504020204" pitchFamily="34" charset="0"/>
                <a:ea typeface="Open Sans" panose="020B0606030504020204" pitchFamily="34" charset="0"/>
                <a:cs typeface="Open Sans" panose="020B0606030504020204" pitchFamily="34" charset="0"/>
              </a:rPr>
              <a:t>स्वास्थ्य और शारीरिक खतरे
एक्सपोजर की सीमा और सावधानियां
आपातकालीन प्रक्रियाएं और प्राथमिक चिकित्सा
रिसाव की सफाई और पीपीई आवश्यकताएं</a:t>
            </a:r>
            <a:endParaRPr lang="en-IN" sz="22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7FBD6AAD-6741-793B-EC6E-13CD59B09999}"/>
              </a:ext>
            </a:extLst>
          </p:cNvPr>
          <p:cNvSpPr>
            <a:spLocks noGrp="1"/>
          </p:cNvSpPr>
          <p:nvPr>
            <p:ph type="sldNum" sz="quarter" idx="12"/>
          </p:nvPr>
        </p:nvSpPr>
        <p:spPr/>
        <p:txBody>
          <a:bodyPr/>
          <a:lstStyle/>
          <a:p>
            <a:fld id="{B6F15528-21DE-4FAA-801E-634DDDAF4B2B}" type="slidenum">
              <a:rPr lang="en-US" smtClean="0"/>
              <a:pPr/>
              <a:t>26</a:t>
            </a:fld>
            <a:endParaRPr lang="en-US" dirty="0"/>
          </a:p>
        </p:txBody>
      </p:sp>
      <p:sp>
        <p:nvSpPr>
          <p:cNvPr id="2" name="Title 2">
            <a:extLst>
              <a:ext uri="{FF2B5EF4-FFF2-40B4-BE49-F238E27FC236}">
                <a16:creationId xmlns:a16="http://schemas.microsoft.com/office/drawing/2014/main" id="{820DACFF-31A0-F2AA-468D-360CB3545E2D}"/>
              </a:ext>
            </a:extLst>
          </p:cNvPr>
          <p:cNvSpPr txBox="1">
            <a:spLocks/>
          </p:cNvSpPr>
          <p:nvPr/>
        </p:nvSpPr>
        <p:spPr>
          <a:xfrm>
            <a:off x="551384" y="2348880"/>
            <a:ext cx="3240360"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टीआईसी/टीआईएम के गुण और विशेषताएं</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8166225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1DC03C-DC84-72F0-BD94-41644635A755}"/>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82CD5142-5661-A54A-2779-AB96D16384F3}"/>
              </a:ext>
            </a:extLst>
          </p:cNvPr>
          <p:cNvSpPr>
            <a:spLocks noGrp="1"/>
          </p:cNvSpPr>
          <p:nvPr>
            <p:ph idx="1"/>
          </p:nvPr>
        </p:nvSpPr>
        <p:spPr>
          <a:xfrm>
            <a:off x="4439816" y="1910935"/>
            <a:ext cx="7488832" cy="4810540"/>
          </a:xfrm>
        </p:spPr>
        <p:txBody>
          <a:bodyPr>
            <a:noAutofit/>
          </a:bodyPr>
          <a:lstStyle/>
          <a:p>
            <a:pPr marL="109728" indent="0">
              <a:lnSpc>
                <a:spcPct val="100000"/>
              </a:lnSpc>
              <a:buNone/>
            </a:pPr>
            <a:r>
              <a:rPr lang="hi-IN" sz="2200" b="1" dirty="0">
                <a:latin typeface="Open Sans" panose="020B0606030504020204" pitchFamily="34" charset="0"/>
                <a:ea typeface="Open Sans" panose="020B0606030504020204" pitchFamily="34" charset="0"/>
                <a:cs typeface="Open Sans" panose="020B0606030504020204" pitchFamily="34" charset="0"/>
              </a:rPr>
              <a:t>टीआईएम रैंकिंग विषाक्त औद्योगिक सामग्री (टीआईएम) को उनके उत्पादन, विषाक्तता और खतरे के आकलन के लिए जोखिम स्तर के आधार पर वर्गीकृत करती है:</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buFont typeface="Wingdings" panose="05000000000000000000" pitchFamily="2" charset="2"/>
              <a:buChar char="Ø"/>
            </a:pPr>
            <a:r>
              <a:rPr lang="hi-IN" sz="2200" b="1" dirty="0">
                <a:latin typeface="Open Sans" panose="020B0606030504020204" pitchFamily="34" charset="0"/>
                <a:ea typeface="Open Sans" panose="020B0606030504020204" pitchFamily="34" charset="0"/>
                <a:cs typeface="Open Sans" panose="020B0606030504020204" pitchFamily="34" charset="0"/>
              </a:rPr>
              <a:t>उच्च खतरा</a:t>
            </a:r>
            <a:r>
              <a:rPr lang="en-US" sz="2200" dirty="0">
                <a:latin typeface="Open Sans" panose="020B0606030504020204" pitchFamily="34" charset="0"/>
                <a:ea typeface="Open Sans" panose="020B0606030504020204" pitchFamily="34" charset="0"/>
                <a:cs typeface="Open Sans" panose="020B0606030504020204" pitchFamily="34" charset="0"/>
              </a:rPr>
              <a:t>– </a:t>
            </a:r>
            <a:r>
              <a:rPr lang="hi-IN" sz="2200" dirty="0">
                <a:latin typeface="Open Sans" panose="020B0606030504020204" pitchFamily="34" charset="0"/>
                <a:ea typeface="Open Sans" panose="020B0606030504020204" pitchFamily="34" charset="0"/>
                <a:cs typeface="Open Sans" panose="020B0606030504020204" pitchFamily="34" charset="0"/>
              </a:rPr>
              <a:t>व्यापक रूप से उत्पादित, संग्रहीत या परिवहन; अत्यधिक विषैला और आसानी से वाष्पीकृत हो जाता है।</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buFont typeface="Wingdings" panose="05000000000000000000" pitchFamily="2" charset="2"/>
              <a:buChar char="Ø"/>
            </a:pPr>
            <a:r>
              <a:rPr lang="hi-IN" sz="2200" b="1" dirty="0">
                <a:latin typeface="Open Sans" panose="020B0606030504020204" pitchFamily="34" charset="0"/>
                <a:ea typeface="Open Sans" panose="020B0606030504020204" pitchFamily="34" charset="0"/>
                <a:cs typeface="Open Sans" panose="020B0606030504020204" pitchFamily="34" charset="0"/>
              </a:rPr>
              <a:t>मध्यम खतरा</a:t>
            </a:r>
            <a:r>
              <a:rPr lang="en-US" sz="2200" dirty="0">
                <a:latin typeface="Open Sans" panose="020B0606030504020204" pitchFamily="34" charset="0"/>
                <a:ea typeface="Open Sans" panose="020B0606030504020204" pitchFamily="34" charset="0"/>
                <a:cs typeface="Open Sans" panose="020B0606030504020204" pitchFamily="34" charset="0"/>
              </a:rPr>
              <a:t>– </a:t>
            </a:r>
            <a:r>
              <a:rPr lang="hi-IN" sz="2200" dirty="0">
                <a:latin typeface="Open Sans" panose="020B0606030504020204" pitchFamily="34" charset="0"/>
                <a:ea typeface="Open Sans" panose="020B0606030504020204" pitchFamily="34" charset="0"/>
                <a:cs typeface="Open Sans" panose="020B0606030504020204" pitchFamily="34" charset="0"/>
              </a:rPr>
              <a:t>कुछ पहलुओं (विषाक्तता, भौतिक स्थिति, उत्पादकों की संख्या) में महत्वपूर्ण लेकिन दूसरों में कम।</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buFont typeface="Wingdings" panose="05000000000000000000" pitchFamily="2" charset="2"/>
              <a:buChar char="Ø"/>
            </a:pPr>
            <a:r>
              <a:rPr lang="hi-IN" sz="2200" b="1" dirty="0">
                <a:latin typeface="Open Sans" panose="020B0606030504020204" pitchFamily="34" charset="0"/>
                <a:ea typeface="Open Sans" panose="020B0606030504020204" pitchFamily="34" charset="0"/>
                <a:cs typeface="Open Sans" panose="020B0606030504020204" pitchFamily="34" charset="0"/>
              </a:rPr>
              <a:t>कम खतरा</a:t>
            </a:r>
            <a:r>
              <a:rPr lang="en-US" sz="2200" dirty="0">
                <a:latin typeface="Open Sans" panose="020B0606030504020204" pitchFamily="34" charset="0"/>
                <a:ea typeface="Open Sans" panose="020B0606030504020204" pitchFamily="34" charset="0"/>
                <a:cs typeface="Open Sans" panose="020B0606030504020204" pitchFamily="34" charset="0"/>
              </a:rPr>
              <a:t>– </a:t>
            </a:r>
            <a:r>
              <a:rPr lang="hi-IN" sz="2200" dirty="0">
                <a:latin typeface="Open Sans" panose="020B0606030504020204" pitchFamily="34" charset="0"/>
                <a:ea typeface="Open Sans" panose="020B0606030504020204" pitchFamily="34" charset="0"/>
                <a:cs typeface="Open Sans" panose="020B0606030504020204" pitchFamily="34" charset="0"/>
              </a:rPr>
              <a:t>आम तौर पर कोई बड़ा खतरा नहीं है जब तक कि विशिष्ट परिस्थितियां इसे खतरनाक न बना दें।</a:t>
            </a:r>
            <a:endParaRPr lang="en-IN" sz="22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480DC0E5-8955-C2E3-E590-615CEFF73772}"/>
              </a:ext>
            </a:extLst>
          </p:cNvPr>
          <p:cNvSpPr>
            <a:spLocks noGrp="1"/>
          </p:cNvSpPr>
          <p:nvPr>
            <p:ph type="sldNum" sz="quarter" idx="12"/>
          </p:nvPr>
        </p:nvSpPr>
        <p:spPr/>
        <p:txBody>
          <a:bodyPr/>
          <a:lstStyle/>
          <a:p>
            <a:fld id="{B6F15528-21DE-4FAA-801E-634DDDAF4B2B}" type="slidenum">
              <a:rPr lang="en-US" smtClean="0"/>
              <a:pPr/>
              <a:t>27</a:t>
            </a:fld>
            <a:endParaRPr lang="en-US" dirty="0"/>
          </a:p>
        </p:txBody>
      </p:sp>
      <p:sp>
        <p:nvSpPr>
          <p:cNvPr id="2" name="Title 2">
            <a:extLst>
              <a:ext uri="{FF2B5EF4-FFF2-40B4-BE49-F238E27FC236}">
                <a16:creationId xmlns:a16="http://schemas.microsoft.com/office/drawing/2014/main" id="{C06FA392-6EFD-1FDF-F565-28B9309B2D4E}"/>
              </a:ext>
            </a:extLst>
          </p:cNvPr>
          <p:cNvSpPr txBox="1">
            <a:spLocks/>
          </p:cNvSpPr>
          <p:nvPr/>
        </p:nvSpPr>
        <p:spPr>
          <a:xfrm>
            <a:off x="551384" y="2348880"/>
            <a:ext cx="3240360"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टीआईएम रैंकिंग और वर्गीकरण</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0358481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479B5-2BD4-7CE0-ED15-E732FBC74939}"/>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3D11DFC-039C-4456-A367-95758C5902E1}"/>
              </a:ext>
            </a:extLst>
          </p:cNvPr>
          <p:cNvSpPr>
            <a:spLocks noGrp="1"/>
          </p:cNvSpPr>
          <p:nvPr>
            <p:ph idx="1"/>
          </p:nvPr>
        </p:nvSpPr>
        <p:spPr>
          <a:xfrm>
            <a:off x="4367808" y="1268760"/>
            <a:ext cx="7416824" cy="4896544"/>
          </a:xfrm>
        </p:spPr>
        <p:txBody>
          <a:bodyPr>
            <a:noAutofit/>
          </a:bodyPr>
          <a:lstStyle/>
          <a:p>
            <a:pPr algn="just">
              <a:lnSpc>
                <a:spcPct val="100000"/>
              </a:lnSpc>
            </a:pPr>
            <a:r>
              <a:rPr lang="hi-IN" sz="2200" b="1" dirty="0">
                <a:latin typeface="Open Sans" panose="020B0606030504020204" pitchFamily="34" charset="0"/>
                <a:ea typeface="Open Sans" panose="020B0606030504020204" pitchFamily="34" charset="0"/>
                <a:cs typeface="Open Sans" panose="020B0606030504020204" pitchFamily="34" charset="0"/>
              </a:rPr>
              <a:t>रासायनिक रिसाव और जहरीली गैस निकलती है</a:t>
            </a:r>
            <a:r>
              <a:rPr lang="hi-IN" sz="2200" dirty="0">
                <a:latin typeface="Open Sans" panose="020B0606030504020204" pitchFamily="34" charset="0"/>
                <a:ea typeface="Open Sans" panose="020B0606030504020204" pitchFamily="34" charset="0"/>
                <a:cs typeface="Open Sans" panose="020B0606030504020204" pitchFamily="34" charset="0"/>
              </a:rPr>
              <a:t>- परिवहन, हैंडलिंग या औद्योगिक संचालन के दौरान आकस्मिक रिसाव या गैस रिसाव से जोखिम के खतरे, आग और पर्यावरण प्रदूषण हो सकता है।</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pPr>
            <a:r>
              <a:rPr lang="hi-IN" sz="2200" b="1" dirty="0">
                <a:latin typeface="Open Sans" panose="020B0606030504020204" pitchFamily="34" charset="0"/>
                <a:ea typeface="Open Sans" panose="020B0606030504020204" pitchFamily="34" charset="0"/>
                <a:cs typeface="Open Sans" panose="020B0606030504020204" pitchFamily="34" charset="0"/>
              </a:rPr>
              <a:t>औद्योगिक दुर्घटनाएं</a:t>
            </a:r>
            <a:r>
              <a:rPr lang="en-US" sz="2200" dirty="0">
                <a:latin typeface="Open Sans" panose="020B0606030504020204" pitchFamily="34" charset="0"/>
                <a:ea typeface="Open Sans" panose="020B0606030504020204" pitchFamily="34" charset="0"/>
                <a:cs typeface="Open Sans" panose="020B0606030504020204" pitchFamily="34" charset="0"/>
              </a:rPr>
              <a:t>– </a:t>
            </a:r>
            <a:r>
              <a:rPr lang="hi-IN" sz="2200" dirty="0">
                <a:latin typeface="Open Sans" panose="020B0606030504020204" pitchFamily="34" charset="0"/>
                <a:ea typeface="Open Sans" panose="020B0606030504020204" pitchFamily="34" charset="0"/>
                <a:cs typeface="Open Sans" panose="020B0606030504020204" pitchFamily="34" charset="0"/>
              </a:rPr>
              <a:t>रासायनिक संयंत्रों, रिफाइनरियों और भंडारण डिपो में उपकरण विफलता, रिसाव और अनियंत्रित प्रतिक्रियाएं आग, विस्फोट और जहरीले जोखिम का कारण बन सकती हैं।</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pPr>
            <a:r>
              <a:rPr lang="hi-IN" sz="2200" b="1" dirty="0">
                <a:latin typeface="Open Sans" panose="020B0606030504020204" pitchFamily="34" charset="0"/>
                <a:ea typeface="Open Sans" panose="020B0606030504020204" pitchFamily="34" charset="0"/>
                <a:cs typeface="Open Sans" panose="020B0606030504020204" pitchFamily="34" charset="0"/>
              </a:rPr>
              <a:t>परिवहन घटनाएं</a:t>
            </a:r>
            <a:r>
              <a:rPr lang="en-US" sz="2200" dirty="0">
                <a:latin typeface="Open Sans" panose="020B0606030504020204" pitchFamily="34" charset="0"/>
                <a:ea typeface="Open Sans" panose="020B0606030504020204" pitchFamily="34" charset="0"/>
                <a:cs typeface="Open Sans" panose="020B0606030504020204" pitchFamily="34" charset="0"/>
              </a:rPr>
              <a:t>– </a:t>
            </a:r>
            <a:r>
              <a:rPr lang="hi-IN" sz="2200" dirty="0">
                <a:latin typeface="Open Sans" panose="020B0606030504020204" pitchFamily="34" charset="0"/>
                <a:ea typeface="Open Sans" panose="020B0606030504020204" pitchFamily="34" charset="0"/>
                <a:cs typeface="Open Sans" panose="020B0606030504020204" pitchFamily="34" charset="0"/>
              </a:rPr>
              <a:t>टैंक ट्रकों, रेलकारों, पाइपलाइनों और टीआईसी/टीआईएम ले जाने वाले जहाजों से जुड़ी दुर्घटनाओं के परिणामस्वरूप सार्वजनिक सुरक्षा और पर्यावरण को प्रभावित करने वाले खतरनाक रिसाव हो सकते हैं।</a:t>
            </a:r>
            <a:endParaRPr lang="en-US" sz="22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0E08DB8B-0A14-40DE-9034-C15FE8835FC7}"/>
              </a:ext>
            </a:extLst>
          </p:cNvPr>
          <p:cNvSpPr>
            <a:spLocks noGrp="1"/>
          </p:cNvSpPr>
          <p:nvPr>
            <p:ph type="sldNum" sz="quarter" idx="12"/>
          </p:nvPr>
        </p:nvSpPr>
        <p:spPr/>
        <p:txBody>
          <a:bodyPr/>
          <a:lstStyle/>
          <a:p>
            <a:fld id="{B6F15528-21DE-4FAA-801E-634DDDAF4B2B}" type="slidenum">
              <a:rPr lang="en-US" smtClean="0"/>
              <a:pPr/>
              <a:t>28</a:t>
            </a:fld>
            <a:endParaRPr lang="en-US" dirty="0"/>
          </a:p>
        </p:txBody>
      </p:sp>
      <p:sp>
        <p:nvSpPr>
          <p:cNvPr id="2" name="TextBox 1">
            <a:extLst>
              <a:ext uri="{FF2B5EF4-FFF2-40B4-BE49-F238E27FC236}">
                <a16:creationId xmlns:a16="http://schemas.microsoft.com/office/drawing/2014/main" id="{1F104CC6-74ED-C970-B3D7-03AFB8E9E9CC}"/>
              </a:ext>
            </a:extLst>
          </p:cNvPr>
          <p:cNvSpPr txBox="1"/>
          <p:nvPr/>
        </p:nvSpPr>
        <p:spPr>
          <a:xfrm>
            <a:off x="10200456" y="6309320"/>
            <a:ext cx="1167307" cy="369332"/>
          </a:xfrm>
          <a:prstGeom prst="rect">
            <a:avLst/>
          </a:prstGeom>
          <a:noFill/>
        </p:spPr>
        <p:txBody>
          <a:bodyPr wrap="none" rtlCol="0">
            <a:spAutoFit/>
          </a:bodyPr>
          <a:lstStyle/>
          <a:p>
            <a:r>
              <a:rPr lang="en-IN" dirty="0" err="1">
                <a:solidFill>
                  <a:srgbClr val="FF0000"/>
                </a:solidFill>
              </a:rPr>
              <a:t>Cont</a:t>
            </a:r>
            <a:r>
              <a:rPr lang="en-IN" dirty="0">
                <a:solidFill>
                  <a:srgbClr val="FF0000"/>
                </a:solidFill>
              </a:rPr>
              <a:t>……</a:t>
            </a:r>
          </a:p>
        </p:txBody>
      </p:sp>
      <p:sp>
        <p:nvSpPr>
          <p:cNvPr id="3" name="Title 2">
            <a:extLst>
              <a:ext uri="{FF2B5EF4-FFF2-40B4-BE49-F238E27FC236}">
                <a16:creationId xmlns:a16="http://schemas.microsoft.com/office/drawing/2014/main" id="{363A9A49-3270-1126-8A5B-AF3EB0C549AB}"/>
              </a:ext>
            </a:extLst>
          </p:cNvPr>
          <p:cNvSpPr txBox="1">
            <a:spLocks/>
          </p:cNvSpPr>
          <p:nvPr/>
        </p:nvSpPr>
        <p:spPr>
          <a:xfrm>
            <a:off x="551384" y="2348880"/>
            <a:ext cx="3240360"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टीआईसी/टीआईएम आपातकाल के कारण</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7972508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20E9F-F634-0C87-90D1-1ADC970FDDAB}"/>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44D789CB-BC91-7C43-4D6A-4EC6AFCE4911}"/>
              </a:ext>
            </a:extLst>
          </p:cNvPr>
          <p:cNvSpPr>
            <a:spLocks noGrp="1"/>
          </p:cNvSpPr>
          <p:nvPr>
            <p:ph idx="1"/>
          </p:nvPr>
        </p:nvSpPr>
        <p:spPr>
          <a:xfrm>
            <a:off x="4079776" y="1268760"/>
            <a:ext cx="7623060" cy="4680520"/>
          </a:xfrm>
        </p:spPr>
        <p:txBody>
          <a:bodyPr>
            <a:noAutofit/>
          </a:bodyPr>
          <a:lstStyle/>
          <a:p>
            <a:pPr algn="just">
              <a:lnSpc>
                <a:spcPct val="100000"/>
              </a:lnSpc>
            </a:pPr>
            <a:r>
              <a:rPr lang="hi-IN" sz="2200" b="1" dirty="0">
                <a:latin typeface="Open Sans" panose="020B0606030504020204" pitchFamily="34" charset="0"/>
                <a:ea typeface="Open Sans" panose="020B0606030504020204" pitchFamily="34" charset="0"/>
                <a:cs typeface="Open Sans" panose="020B0606030504020204" pitchFamily="34" charset="0"/>
              </a:rPr>
              <a:t>भंडारण सुविधा विफलताएं</a:t>
            </a:r>
            <a:r>
              <a:rPr lang="en-US" sz="2200" dirty="0">
                <a:latin typeface="Open Sans" panose="020B0606030504020204" pitchFamily="34" charset="0"/>
                <a:ea typeface="Open Sans" panose="020B0606030504020204" pitchFamily="34" charset="0"/>
                <a:cs typeface="Open Sans" panose="020B0606030504020204" pitchFamily="34" charset="0"/>
              </a:rPr>
              <a:t>– </a:t>
            </a:r>
            <a:r>
              <a:rPr lang="hi-IN" sz="2200" dirty="0">
                <a:latin typeface="Open Sans" panose="020B0606030504020204" pitchFamily="34" charset="0"/>
                <a:ea typeface="Open Sans" panose="020B0606030504020204" pitchFamily="34" charset="0"/>
                <a:cs typeface="Open Sans" panose="020B0606030504020204" pitchFamily="34" charset="0"/>
              </a:rPr>
              <a:t>खतरनाक सामग्रियों के संरचनात्मक पतन, संक्षारण, या अनुचित भंडारण से रासायनिक रिसाव और पर्यावरण प्रदूषण हो सकता है।</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pPr>
            <a:r>
              <a:rPr lang="hi-IN" sz="2200" b="1" dirty="0">
                <a:latin typeface="Open Sans" panose="020B0606030504020204" pitchFamily="34" charset="0"/>
                <a:ea typeface="Open Sans" panose="020B0606030504020204" pitchFamily="34" charset="0"/>
                <a:cs typeface="Open Sans" panose="020B0606030504020204" pitchFamily="34" charset="0"/>
              </a:rPr>
              <a:t>मानवीय त्रुटि और लापरवाही</a:t>
            </a:r>
            <a:r>
              <a:rPr lang="en-US" sz="2200" dirty="0">
                <a:latin typeface="Open Sans" panose="020B0606030504020204" pitchFamily="34" charset="0"/>
                <a:ea typeface="Open Sans" panose="020B0606030504020204" pitchFamily="34" charset="0"/>
                <a:cs typeface="Open Sans" panose="020B0606030504020204" pitchFamily="34" charset="0"/>
              </a:rPr>
              <a:t>– </a:t>
            </a:r>
            <a:r>
              <a:rPr lang="hi-IN" sz="2200" dirty="0">
                <a:latin typeface="Open Sans" panose="020B0606030504020204" pitchFamily="34" charset="0"/>
                <a:ea typeface="Open Sans" panose="020B0606030504020204" pitchFamily="34" charset="0"/>
                <a:cs typeface="Open Sans" panose="020B0606030504020204" pitchFamily="34" charset="0"/>
              </a:rPr>
              <a:t>गलत संचालन, परिचालन संबंधी गलतियाँ, या प्रशिक्षण की कमी से आकस्मिक रिहाई हो सकती है, जिससे श्रमिकों और समुदायों को खतरनाक रसायनों के संपर्क में लाया जा सकता है।</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pPr>
            <a:r>
              <a:rPr lang="hi-IN" sz="2200" b="1" dirty="0">
                <a:latin typeface="Open Sans" panose="020B0606030504020204" pitchFamily="34" charset="0"/>
                <a:ea typeface="Open Sans" panose="020B0606030504020204" pitchFamily="34" charset="0"/>
                <a:cs typeface="Open Sans" panose="020B0606030504020204" pitchFamily="34" charset="0"/>
              </a:rPr>
              <a:t>खतरनाक अपशिष्ट प्रसंस्करण मुद्दे</a:t>
            </a:r>
            <a:r>
              <a:rPr lang="en-US" sz="2200" dirty="0">
                <a:latin typeface="Open Sans" panose="020B0606030504020204" pitchFamily="34" charset="0"/>
                <a:ea typeface="Open Sans" panose="020B0606030504020204" pitchFamily="34" charset="0"/>
                <a:cs typeface="Open Sans" panose="020B0606030504020204" pitchFamily="34" charset="0"/>
              </a:rPr>
              <a:t>– </a:t>
            </a:r>
            <a:r>
              <a:rPr lang="hi-IN" sz="2200" dirty="0">
                <a:latin typeface="Open Sans" panose="020B0606030504020204" pitchFamily="34" charset="0"/>
                <a:ea typeface="Open Sans" panose="020B0606030504020204" pitchFamily="34" charset="0"/>
                <a:cs typeface="Open Sans" panose="020B0606030504020204" pitchFamily="34" charset="0"/>
              </a:rPr>
              <a:t>अपशिष्ट उपचार या निपटान के दौरान गलत तरीके से निपटने से पर्यावरण प्रदूषण और स्वास्थ्य संबंधी खतरे हो सकते हैं।</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pPr>
            <a:r>
              <a:rPr lang="hi-IN" sz="2200" b="1" dirty="0">
                <a:latin typeface="Open Sans" panose="020B0606030504020204" pitchFamily="34" charset="0"/>
                <a:ea typeface="Open Sans" panose="020B0606030504020204" pitchFamily="34" charset="0"/>
                <a:cs typeface="Open Sans" panose="020B0606030504020204" pitchFamily="34" charset="0"/>
              </a:rPr>
              <a:t>रासायनिक और भगोड़ा प्रतिक्रियाएं</a:t>
            </a:r>
            <a:r>
              <a:rPr lang="en-US" sz="2200" dirty="0">
                <a:latin typeface="Open Sans" panose="020B0606030504020204" pitchFamily="34" charset="0"/>
                <a:ea typeface="Open Sans" panose="020B0606030504020204" pitchFamily="34" charset="0"/>
                <a:cs typeface="Open Sans" panose="020B0606030504020204" pitchFamily="34" charset="0"/>
              </a:rPr>
              <a:t>– </a:t>
            </a:r>
            <a:r>
              <a:rPr lang="hi-IN" sz="2200" dirty="0">
                <a:latin typeface="Open Sans" panose="020B0606030504020204" pitchFamily="34" charset="0"/>
                <a:ea typeface="Open Sans" panose="020B0606030504020204" pitchFamily="34" charset="0"/>
                <a:cs typeface="Open Sans" panose="020B0606030504020204" pitchFamily="34" charset="0"/>
              </a:rPr>
              <a:t>अनियंत्रित रासायनिक प्रतिक्रियाएं दबाव निर्माण, विस्फोट या जहरीले उपोत्पादों का कारण बन सकती हैं, जिससे श्रमिकों को खतरा हो सकता है।</a:t>
            </a:r>
            <a:endParaRPr lang="en-US" sz="22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CE14B2A4-7AD5-3957-64DE-D2ACC989AFF7}"/>
              </a:ext>
            </a:extLst>
          </p:cNvPr>
          <p:cNvSpPr>
            <a:spLocks noGrp="1"/>
          </p:cNvSpPr>
          <p:nvPr>
            <p:ph type="sldNum" sz="quarter" idx="12"/>
          </p:nvPr>
        </p:nvSpPr>
        <p:spPr/>
        <p:txBody>
          <a:bodyPr/>
          <a:lstStyle/>
          <a:p>
            <a:fld id="{B6F15528-21DE-4FAA-801E-634DDDAF4B2B}" type="slidenum">
              <a:rPr lang="en-US" smtClean="0"/>
              <a:pPr/>
              <a:t>29</a:t>
            </a:fld>
            <a:endParaRPr lang="en-US" dirty="0"/>
          </a:p>
        </p:txBody>
      </p:sp>
      <p:sp>
        <p:nvSpPr>
          <p:cNvPr id="2" name="Title 2">
            <a:extLst>
              <a:ext uri="{FF2B5EF4-FFF2-40B4-BE49-F238E27FC236}">
                <a16:creationId xmlns:a16="http://schemas.microsoft.com/office/drawing/2014/main" id="{51792BF5-EEA6-7E75-6C39-A83FACC7FFA3}"/>
              </a:ext>
            </a:extLst>
          </p:cNvPr>
          <p:cNvSpPr txBox="1">
            <a:spLocks/>
          </p:cNvSpPr>
          <p:nvPr/>
        </p:nvSpPr>
        <p:spPr>
          <a:xfrm>
            <a:off x="551384" y="2348880"/>
            <a:ext cx="3240360"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टीआईसी/टीआईएम आपातकाल के कारण</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826667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8A2975D-3C57-AB75-8C76-6F7E0C6ACF1F}"/>
              </a:ext>
            </a:extLst>
          </p:cNvPr>
          <p:cNvSpPr>
            <a:spLocks noGrp="1"/>
          </p:cNvSpPr>
          <p:nvPr>
            <p:ph type="sldNum" sz="quarter" idx="12"/>
          </p:nvPr>
        </p:nvSpPr>
        <p:spPr/>
        <p:txBody>
          <a:bodyPr/>
          <a:lstStyle/>
          <a:p>
            <a:fld id="{0E7766EF-B01C-4F0E-9EA0-126EA2E098BB}" type="slidenum">
              <a:rPr lang="en-IN" smtClean="0"/>
              <a:t>3</a:t>
            </a:fld>
            <a:endParaRPr lang="en-IN"/>
          </a:p>
        </p:txBody>
      </p:sp>
      <p:sp>
        <p:nvSpPr>
          <p:cNvPr id="3" name="Google Shape;112;p15">
            <a:extLst>
              <a:ext uri="{FF2B5EF4-FFF2-40B4-BE49-F238E27FC236}">
                <a16:creationId xmlns:a16="http://schemas.microsoft.com/office/drawing/2014/main" id="{76A87F57-D1CE-C1C0-807F-14AD3F031A42}"/>
              </a:ext>
            </a:extLst>
          </p:cNvPr>
          <p:cNvSpPr txBox="1">
            <a:spLocks/>
          </p:cNvSpPr>
          <p:nvPr/>
        </p:nvSpPr>
        <p:spPr>
          <a:xfrm>
            <a:off x="251585" y="1364312"/>
            <a:ext cx="3440613" cy="864400"/>
          </a:xfrm>
          <a:prstGeom prst="rect">
            <a:avLst/>
          </a:prstGeom>
          <a:noFill/>
          <a:ln>
            <a:noFill/>
          </a:ln>
        </p:spPr>
        <p:txBody>
          <a:bodyPr spcFirstLastPara="1" vert="horz" wrap="square" lIns="91425" tIns="45700" rIns="91425" bIns="45700" rtlCol="0" anchor="ctr" anchorCtr="0">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buClr>
                <a:srgbClr val="C00000"/>
              </a:buClr>
              <a:buSzPts val="4000"/>
            </a:pPr>
            <a:r>
              <a:rPr lang="hi-IN" sz="3200" b="1">
                <a:solidFill>
                  <a:srgbClr val="C00000"/>
                </a:solidFill>
                <a:latin typeface="Open Sans"/>
                <a:ea typeface="Arial"/>
                <a:cs typeface="Arial"/>
                <a:sym typeface="Arial"/>
              </a:rPr>
              <a:t>उद्देश्यों</a:t>
            </a:r>
            <a:endParaRPr lang="en-US" dirty="0">
              <a:latin typeface="Open Sans"/>
            </a:endParaRPr>
          </a:p>
        </p:txBody>
      </p:sp>
      <p:sp>
        <p:nvSpPr>
          <p:cNvPr id="5" name="Google Shape;116;p15">
            <a:extLst>
              <a:ext uri="{FF2B5EF4-FFF2-40B4-BE49-F238E27FC236}">
                <a16:creationId xmlns:a16="http://schemas.microsoft.com/office/drawing/2014/main" id="{FE4C20D2-2B45-94E2-A564-67E988E6F358}"/>
              </a:ext>
            </a:extLst>
          </p:cNvPr>
          <p:cNvSpPr txBox="1"/>
          <p:nvPr/>
        </p:nvSpPr>
        <p:spPr>
          <a:xfrm>
            <a:off x="251585" y="2228712"/>
            <a:ext cx="3826145" cy="769401"/>
          </a:xfrm>
          <a:prstGeom prst="rect">
            <a:avLst/>
          </a:prstGeom>
          <a:noFill/>
          <a:ln>
            <a:noFill/>
          </a:ln>
        </p:spPr>
        <p:txBody>
          <a:bodyPr spcFirstLastPara="1" wrap="square" lIns="91425" tIns="45700" rIns="91425" bIns="45700" anchor="t" anchorCtr="0">
            <a:spAutoFit/>
          </a:bodyPr>
          <a:lstStyle/>
          <a:p>
            <a:pPr lvl="0" algn="just">
              <a:buClr>
                <a:schemeClr val="dk1"/>
              </a:buClr>
              <a:buSzPts val="3200"/>
            </a:pPr>
            <a:r>
              <a:rPr lang="hi-IN" sz="2200">
                <a:solidFill>
                  <a:schemeClr val="dk1"/>
                </a:solidFill>
                <a:latin typeface="Open Sans"/>
                <a:cs typeface="Times New Roman" pitchFamily="18" charset="0"/>
                <a:sym typeface="Arial"/>
              </a:rPr>
              <a:t>इस पाठ को पूरा करने पर, आप निम्न में सक्षम होंगे: -</a:t>
            </a:r>
            <a:endParaRPr sz="2200" dirty="0">
              <a:latin typeface="Open Sans"/>
              <a:cs typeface="Times New Roman" pitchFamily="18" charset="0"/>
            </a:endParaRPr>
          </a:p>
        </p:txBody>
      </p:sp>
      <p:sp>
        <p:nvSpPr>
          <p:cNvPr id="6" name="Content Placeholder 1">
            <a:extLst>
              <a:ext uri="{FF2B5EF4-FFF2-40B4-BE49-F238E27FC236}">
                <a16:creationId xmlns:a16="http://schemas.microsoft.com/office/drawing/2014/main" id="{31413561-4169-9262-392D-55587CBE62FF}"/>
              </a:ext>
            </a:extLst>
          </p:cNvPr>
          <p:cNvSpPr txBox="1">
            <a:spLocks/>
          </p:cNvSpPr>
          <p:nvPr/>
        </p:nvSpPr>
        <p:spPr>
          <a:xfrm>
            <a:off x="4511824" y="1556792"/>
            <a:ext cx="7128792" cy="43924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50000"/>
              </a:lnSpc>
            </a:pPr>
            <a:r>
              <a:rPr lang="hi-IN" sz="2000">
                <a:latin typeface="Open Sans" panose="020B0606030504020204" pitchFamily="34" charset="0"/>
                <a:ea typeface="Open Sans" panose="020B0606030504020204" pitchFamily="34" charset="0"/>
                <a:cs typeface="Open Sans" panose="020B0606030504020204" pitchFamily="34" charset="0"/>
              </a:rPr>
              <a:t>1. जहरीले औद्योगिक रसायनों और जहरीले औद्योगिक पदार्थों का सामान्य अवलोकन प्राप्त करने के लिए 
2. भारतीय परिदृश्य में टीआईसी/टीआईएम आपातकाल के बारे में जानने के लिए 
3. टीआईसी/टीआईएम खतरों और स्तरों के प्रकारों से परिचित होने के लिए 
4. टीआईसी/टीआईएम के सामान्य गुणों और विशेषताओं को समझने के लिए
5. टीआईसी/टीआईएम आपातकाल के कारणों को जानने के लिए 
6. ईआरजी</a:t>
            </a:r>
            <a:endParaRPr lang="en-US" sz="2000"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92885-A292-B715-326F-4493592182D1}"/>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1C5190D-DA70-B45C-F2F2-9E8D0AE67CF9}"/>
              </a:ext>
            </a:extLst>
          </p:cNvPr>
          <p:cNvSpPr>
            <a:spLocks noGrp="1"/>
          </p:cNvSpPr>
          <p:nvPr>
            <p:ph idx="1"/>
          </p:nvPr>
        </p:nvSpPr>
        <p:spPr>
          <a:xfrm>
            <a:off x="4871864" y="1268760"/>
            <a:ext cx="6830972" cy="5256584"/>
          </a:xfrm>
        </p:spPr>
        <p:txBody>
          <a:bodyPr>
            <a:noAutofit/>
          </a:bodyPr>
          <a:lstStyle/>
          <a:p>
            <a:pPr algn="just">
              <a:lnSpc>
                <a:spcPct val="100000"/>
              </a:lnSpc>
            </a:pPr>
            <a:r>
              <a:rPr lang="hi-IN" sz="2400" b="1" dirty="0">
                <a:latin typeface="Open Sans" panose="020B0606030504020204" pitchFamily="34" charset="0"/>
                <a:ea typeface="Open Sans" panose="020B0606030504020204" pitchFamily="34" charset="0"/>
                <a:cs typeface="Open Sans" panose="020B0606030504020204" pitchFamily="34" charset="0"/>
              </a:rPr>
              <a:t>एक्सपोजर घटनाएं</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अपर्याप्त पीपीई, खराब प्रशिक्षण, या सुरक्षा प्रोटोकॉल का पालन करने में विफलता के परिणामस्वरूप रासायनिक जलन, श्वसन जलन या प्रणालीगत विषाक्तता हो सकती है।</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pPr>
            <a:r>
              <a:rPr lang="hi-IN" sz="2400" b="1" dirty="0">
                <a:latin typeface="Open Sans" panose="020B0606030504020204" pitchFamily="34" charset="0"/>
                <a:ea typeface="Open Sans" panose="020B0606030504020204" pitchFamily="34" charset="0"/>
                <a:cs typeface="Open Sans" panose="020B0606030504020204" pitchFamily="34" charset="0"/>
              </a:rPr>
              <a:t>प्राकृतिक आपदाएं</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भूकंप, बाढ़ और चक्रवात जैसी घटनाएं औद्योगिक सुविधाओं को नुकसान पहुंचा सकती हैं, जिससे अनियंत्रित रासायनिक उत्सर्जन हो सकता है।</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pPr>
            <a:r>
              <a:rPr lang="hi-IN" sz="2400" b="1" dirty="0">
                <a:latin typeface="Open Sans" panose="020B0606030504020204" pitchFamily="34" charset="0"/>
                <a:ea typeface="Open Sans" panose="020B0606030504020204" pitchFamily="34" charset="0"/>
                <a:cs typeface="Open Sans" panose="020B0606030504020204" pitchFamily="34" charset="0"/>
              </a:rPr>
              <a:t>आतंकवादी हमले और तोड़फोड़</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टीआईसी/टीआईएम को संभालने वाले उद्योगों और परिवहन नेटवर्क को लक्षित करने वाले जानबूझकर किए गए कार्य आग, विस्फोट और बड़े पैमाने पर हताहत का कारण बन सकते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E82F675E-F4A9-0744-F40E-FA3994EA65E2}"/>
              </a:ext>
            </a:extLst>
          </p:cNvPr>
          <p:cNvSpPr>
            <a:spLocks noGrp="1"/>
          </p:cNvSpPr>
          <p:nvPr>
            <p:ph type="sldNum" sz="quarter" idx="12"/>
          </p:nvPr>
        </p:nvSpPr>
        <p:spPr/>
        <p:txBody>
          <a:bodyPr/>
          <a:lstStyle/>
          <a:p>
            <a:fld id="{B6F15528-21DE-4FAA-801E-634DDDAF4B2B}" type="slidenum">
              <a:rPr lang="en-US" smtClean="0"/>
              <a:pPr/>
              <a:t>30</a:t>
            </a:fld>
            <a:endParaRPr lang="en-US" dirty="0"/>
          </a:p>
        </p:txBody>
      </p:sp>
      <p:sp>
        <p:nvSpPr>
          <p:cNvPr id="2" name="Title 2">
            <a:extLst>
              <a:ext uri="{FF2B5EF4-FFF2-40B4-BE49-F238E27FC236}">
                <a16:creationId xmlns:a16="http://schemas.microsoft.com/office/drawing/2014/main" id="{E2743398-0327-C3BF-DF18-29C92FA5DB47}"/>
              </a:ext>
            </a:extLst>
          </p:cNvPr>
          <p:cNvSpPr txBox="1">
            <a:spLocks/>
          </p:cNvSpPr>
          <p:nvPr/>
        </p:nvSpPr>
        <p:spPr>
          <a:xfrm>
            <a:off x="551384" y="2348880"/>
            <a:ext cx="3240360"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टीआईसी/टीआईएम आपातकाल के कारण</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919176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497CF-247D-B885-9332-87D0CC37BC03}"/>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4DD390E5-9F0D-B94A-0EFF-7DAB413C1E4A}"/>
              </a:ext>
            </a:extLst>
          </p:cNvPr>
          <p:cNvSpPr>
            <a:spLocks noGrp="1"/>
          </p:cNvSpPr>
          <p:nvPr>
            <p:ph idx="1"/>
          </p:nvPr>
        </p:nvSpPr>
        <p:spPr>
          <a:xfrm>
            <a:off x="3935760" y="1268760"/>
            <a:ext cx="7767076" cy="4680520"/>
          </a:xfrm>
        </p:spPr>
        <p:txBody>
          <a:bodyPr>
            <a:noAutofit/>
          </a:bodyPr>
          <a:lstStyle/>
          <a:p>
            <a:pPr algn="just">
              <a:lnSpc>
                <a:spcPct val="100000"/>
              </a:lnSpc>
            </a:pPr>
            <a:r>
              <a:rPr lang="hi-IN" sz="2200" b="1" dirty="0">
                <a:latin typeface="Open Sans" panose="020B0606030504020204" pitchFamily="34" charset="0"/>
                <a:ea typeface="Open Sans" panose="020B0606030504020204" pitchFamily="34" charset="0"/>
                <a:cs typeface="Open Sans" panose="020B0606030504020204" pitchFamily="34" charset="0"/>
              </a:rPr>
              <a:t>लक्ष्यों</a:t>
            </a:r>
            <a:r>
              <a:rPr lang="en-US" sz="2200" dirty="0">
                <a:latin typeface="Open Sans" panose="020B0606030504020204" pitchFamily="34" charset="0"/>
                <a:ea typeface="Open Sans" panose="020B0606030504020204" pitchFamily="34" charset="0"/>
                <a:cs typeface="Open Sans" panose="020B0606030504020204" pitchFamily="34" charset="0"/>
              </a:rPr>
              <a:t> – </a:t>
            </a:r>
            <a:r>
              <a:rPr lang="hi-IN" sz="2200" dirty="0">
                <a:latin typeface="Open Sans" panose="020B0606030504020204" pitchFamily="34" charset="0"/>
                <a:ea typeface="Open Sans" panose="020B0606030504020204" pitchFamily="34" charset="0"/>
                <a:cs typeface="Open Sans" panose="020B0606030504020204" pitchFamily="34" charset="0"/>
              </a:rPr>
              <a:t>टीआईसी का उपयोग विरोधियों को अक्षम करने, बुनियादी ढांचे को नष्ट करने, संसाधनों को दूषित करने, भय पैदा करने और सामरिक या मनोवैज्ञानिक लाभ प्राप्त करने के लिए किया जा सकता है</a:t>
            </a:r>
            <a:r>
              <a:rPr lang="en-US" sz="2200" dirty="0">
                <a:latin typeface="Open Sans" panose="020B0606030504020204" pitchFamily="34" charset="0"/>
                <a:ea typeface="Open Sans" panose="020B0606030504020204" pitchFamily="34" charset="0"/>
                <a:cs typeface="Open Sans" panose="020B0606030504020204" pitchFamily="34" charset="0"/>
              </a:rPr>
              <a:t>.</a:t>
            </a:r>
          </a:p>
          <a:p>
            <a:pPr algn="just">
              <a:lnSpc>
                <a:spcPct val="100000"/>
              </a:lnSpc>
            </a:pP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pPr>
            <a:r>
              <a:rPr lang="hi-IN" sz="2200" b="1" dirty="0">
                <a:latin typeface="Open Sans" panose="020B0606030504020204" pitchFamily="34" charset="0"/>
                <a:ea typeface="Open Sans" panose="020B0606030504020204" pitchFamily="34" charset="0"/>
                <a:cs typeface="Open Sans" panose="020B0606030504020204" pitchFamily="34" charset="0"/>
              </a:rPr>
              <a:t>विषाक्तता बनाम जोखिम</a:t>
            </a:r>
            <a:r>
              <a:rPr lang="en-US" sz="2200" dirty="0">
                <a:latin typeface="Open Sans" panose="020B0606030504020204" pitchFamily="34" charset="0"/>
                <a:ea typeface="Open Sans" panose="020B0606030504020204" pitchFamily="34" charset="0"/>
                <a:cs typeface="Open Sans" panose="020B0606030504020204" pitchFamily="34" charset="0"/>
              </a:rPr>
              <a:t>– TICs are less toxic than classical warfare agents but pose higher risks due to their large-scale availability and potential for mass release. For example, </a:t>
            </a:r>
            <a:r>
              <a:rPr lang="en-US" sz="2200" b="1" dirty="0">
                <a:latin typeface="Open Sans" panose="020B0606030504020204" pitchFamily="34" charset="0"/>
                <a:ea typeface="Open Sans" panose="020B0606030504020204" pitchFamily="34" charset="0"/>
                <a:cs typeface="Open Sans" panose="020B0606030504020204" pitchFamily="34" charset="0"/>
              </a:rPr>
              <a:t>MIC</a:t>
            </a:r>
            <a:r>
              <a:rPr lang="en-US" sz="2200" dirty="0">
                <a:latin typeface="Open Sans" panose="020B0606030504020204" pitchFamily="34" charset="0"/>
                <a:ea typeface="Open Sans" panose="020B0606030504020204" pitchFamily="34" charset="0"/>
                <a:cs typeface="Open Sans" panose="020B0606030504020204" pitchFamily="34" charset="0"/>
              </a:rPr>
              <a:t> (Bhopal incident) has a lethality 19 times greater than a Sarin (GB) attack when comparing quantities.</a:t>
            </a:r>
          </a:p>
          <a:p>
            <a:pPr algn="just">
              <a:lnSpc>
                <a:spcPct val="100000"/>
              </a:lnSpc>
            </a:pPr>
            <a:r>
              <a:rPr lang="en-US" sz="2200" b="1" dirty="0">
                <a:latin typeface="Open Sans" panose="020B0606030504020204" pitchFamily="34" charset="0"/>
                <a:ea typeface="Open Sans" panose="020B0606030504020204" pitchFamily="34" charset="0"/>
                <a:cs typeface="Open Sans" panose="020B0606030504020204" pitchFamily="34" charset="0"/>
              </a:rPr>
              <a:t>Accessibility</a:t>
            </a:r>
            <a:r>
              <a:rPr lang="en-US" sz="2200" dirty="0">
                <a:latin typeface="Open Sans" panose="020B0606030504020204" pitchFamily="34" charset="0"/>
                <a:ea typeface="Open Sans" panose="020B0606030504020204" pitchFamily="34" charset="0"/>
                <a:cs typeface="Open Sans" panose="020B0606030504020204" pitchFamily="34" charset="0"/>
              </a:rPr>
              <a:t> – TICs are easier for terrorists to obtain, produce, and deliver due to their widespread industrial use, lower cost, and less secure storage compared to chemical warfare agents.</a:t>
            </a:r>
            <a:endParaRPr lang="en-IN" sz="22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E21352D2-C021-7C56-4B84-5FB20D18FB90}"/>
              </a:ext>
            </a:extLst>
          </p:cNvPr>
          <p:cNvSpPr>
            <a:spLocks noGrp="1"/>
          </p:cNvSpPr>
          <p:nvPr>
            <p:ph type="sldNum" sz="quarter" idx="12"/>
          </p:nvPr>
        </p:nvSpPr>
        <p:spPr/>
        <p:txBody>
          <a:bodyPr/>
          <a:lstStyle/>
          <a:p>
            <a:fld id="{B6F15528-21DE-4FAA-801E-634DDDAF4B2B}" type="slidenum">
              <a:rPr lang="en-US" smtClean="0"/>
              <a:pPr/>
              <a:t>31</a:t>
            </a:fld>
            <a:endParaRPr lang="en-US" dirty="0"/>
          </a:p>
        </p:txBody>
      </p:sp>
      <p:sp>
        <p:nvSpPr>
          <p:cNvPr id="2" name="Title 2">
            <a:extLst>
              <a:ext uri="{FF2B5EF4-FFF2-40B4-BE49-F238E27FC236}">
                <a16:creationId xmlns:a16="http://schemas.microsoft.com/office/drawing/2014/main" id="{31334CB6-2B49-86A5-F42E-479714381452}"/>
              </a:ext>
            </a:extLst>
          </p:cNvPr>
          <p:cNvSpPr txBox="1">
            <a:spLocks/>
          </p:cNvSpPr>
          <p:nvPr/>
        </p:nvSpPr>
        <p:spPr>
          <a:xfrm>
            <a:off x="551384" y="2348880"/>
            <a:ext cx="3240360"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युद्ध और आतंकवाद में टीआईसी/टीआईएम का उपयोग</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9460373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5446E4-25A9-C36E-D5DD-5775A5649B78}"/>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E0551FF7-C004-8544-4975-D32959F4AE07}"/>
              </a:ext>
            </a:extLst>
          </p:cNvPr>
          <p:cNvSpPr>
            <a:spLocks noGrp="1"/>
          </p:cNvSpPr>
          <p:nvPr>
            <p:ph idx="1"/>
          </p:nvPr>
        </p:nvSpPr>
        <p:spPr>
          <a:xfrm>
            <a:off x="4871864" y="1412776"/>
            <a:ext cx="6830972" cy="4680520"/>
          </a:xfrm>
        </p:spPr>
        <p:txBody>
          <a:bodyPr>
            <a:noAutofit/>
          </a:bodyPr>
          <a:lstStyle/>
          <a:p>
            <a:pPr>
              <a:lnSpc>
                <a:spcPct val="150000"/>
              </a:lnSpc>
              <a:buNone/>
            </a:pPr>
            <a:r>
              <a:rPr lang="hi-IN" sz="2200" b="1" dirty="0">
                <a:latin typeface="Open Sans" panose="020B0606030504020204" pitchFamily="34" charset="0"/>
                <a:ea typeface="Open Sans" panose="020B0606030504020204" pitchFamily="34" charset="0"/>
                <a:cs typeface="Open Sans" panose="020B0606030504020204" pitchFamily="34" charset="0"/>
              </a:rPr>
              <a:t>उदाहरण:</a:t>
            </a:r>
            <a:endParaRPr lang="en-US" sz="2200" b="1"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buNone/>
            </a:pPr>
            <a:r>
              <a:rPr lang="hi-IN" sz="2200" b="1" dirty="0">
                <a:latin typeface="Open Sans" panose="020B0606030504020204" pitchFamily="34" charset="0"/>
                <a:ea typeface="Open Sans" panose="020B0606030504020204" pitchFamily="34" charset="0"/>
                <a:cs typeface="Open Sans" panose="020B0606030504020204" pitchFamily="34" charset="0"/>
              </a:rPr>
              <a:t>क्‍लोरीन:</a:t>
            </a:r>
            <a:r>
              <a:rPr lang="en-US" sz="2200" dirty="0">
                <a:latin typeface="Open Sans" panose="020B0606030504020204" pitchFamily="34" charset="0"/>
                <a:ea typeface="Open Sans" panose="020B0606030504020204" pitchFamily="34" charset="0"/>
                <a:cs typeface="Open Sans" panose="020B0606030504020204" pitchFamily="34" charset="0"/>
              </a:rPr>
              <a:t> </a:t>
            </a:r>
            <a:r>
              <a:rPr lang="hi-IN" sz="2200" dirty="0">
                <a:latin typeface="Open Sans" panose="020B0606030504020204" pitchFamily="34" charset="0"/>
                <a:ea typeface="Open Sans" panose="020B0606030504020204" pitchFamily="34" charset="0"/>
                <a:cs typeface="Open Sans" panose="020B0606030504020204" pitchFamily="34" charset="0"/>
              </a:rPr>
              <a:t>प्रथम विश्वयुद्ध में प्रयुक्त; आकस्मिक या जानबूझकर रिहाई से बड़े पैमाने पर हताहत हो सकते हैं।</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buNone/>
            </a:pPr>
            <a:r>
              <a:rPr lang="hi-IN" sz="2200" b="1" dirty="0">
                <a:latin typeface="Open Sans" panose="020B0606030504020204" pitchFamily="34" charset="0"/>
                <a:ea typeface="Open Sans" panose="020B0606030504020204" pitchFamily="34" charset="0"/>
                <a:cs typeface="Open Sans" panose="020B0606030504020204" pitchFamily="34" charset="0"/>
              </a:rPr>
              <a:t>अमोनिया:</a:t>
            </a:r>
            <a:r>
              <a:rPr lang="hi-IN" sz="2200" dirty="0">
                <a:latin typeface="Open Sans" panose="020B0606030504020204" pitchFamily="34" charset="0"/>
                <a:ea typeface="Open Sans" panose="020B0606030504020204" pitchFamily="34" charset="0"/>
                <a:cs typeface="Open Sans" panose="020B0606030504020204" pitchFamily="34" charset="0"/>
              </a:rPr>
              <a:t>विषाक्त और दहनशील; एक्सपोजर से गंभीर श्वसन और आंखों में जलन हो सकती है, आपात स्थिति में तेजी से फैलने के साथ।</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buNone/>
            </a:pPr>
            <a:r>
              <a:rPr lang="hi-IN" sz="2200" b="1" dirty="0">
                <a:latin typeface="Open Sans" panose="020B0606030504020204" pitchFamily="34" charset="0"/>
                <a:ea typeface="Open Sans" panose="020B0606030504020204" pitchFamily="34" charset="0"/>
                <a:cs typeface="Open Sans" panose="020B0606030504020204" pitchFamily="34" charset="0"/>
              </a:rPr>
              <a:t>आतंकवादी रणनीति</a:t>
            </a:r>
            <a:r>
              <a:rPr lang="en-US" sz="2200" dirty="0">
                <a:latin typeface="Open Sans" panose="020B0606030504020204" pitchFamily="34" charset="0"/>
                <a:ea typeface="Open Sans" panose="020B0606030504020204" pitchFamily="34" charset="0"/>
                <a:cs typeface="Open Sans" panose="020B0606030504020204" pitchFamily="34" charset="0"/>
              </a:rPr>
              <a:t>– </a:t>
            </a:r>
            <a:r>
              <a:rPr lang="hi-IN" sz="2200" dirty="0">
                <a:latin typeface="Open Sans" panose="020B0606030504020204" pitchFamily="34" charset="0"/>
                <a:ea typeface="Open Sans" panose="020B0606030504020204" pitchFamily="34" charset="0"/>
                <a:cs typeface="Open Sans" panose="020B0606030504020204" pitchFamily="34" charset="0"/>
              </a:rPr>
              <a:t>टीआईसी का उपयोग भय पैदा करने और तत्काल मृत्यु के बजाय लंबे समय तक पीड़ा पैदा करने के लिए किया जा सकता है।</a:t>
            </a:r>
            <a:endParaRPr lang="en-IN" sz="22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B936A22D-31BD-D51C-BCB5-F645FD2C8694}"/>
              </a:ext>
            </a:extLst>
          </p:cNvPr>
          <p:cNvSpPr>
            <a:spLocks noGrp="1"/>
          </p:cNvSpPr>
          <p:nvPr>
            <p:ph type="sldNum" sz="quarter" idx="12"/>
          </p:nvPr>
        </p:nvSpPr>
        <p:spPr/>
        <p:txBody>
          <a:bodyPr/>
          <a:lstStyle/>
          <a:p>
            <a:fld id="{B6F15528-21DE-4FAA-801E-634DDDAF4B2B}" type="slidenum">
              <a:rPr lang="en-US" smtClean="0"/>
              <a:pPr/>
              <a:t>32</a:t>
            </a:fld>
            <a:endParaRPr lang="en-US" dirty="0"/>
          </a:p>
        </p:txBody>
      </p:sp>
      <p:sp>
        <p:nvSpPr>
          <p:cNvPr id="2" name="Title 2">
            <a:extLst>
              <a:ext uri="{FF2B5EF4-FFF2-40B4-BE49-F238E27FC236}">
                <a16:creationId xmlns:a16="http://schemas.microsoft.com/office/drawing/2014/main" id="{BCF371D7-27AA-7B27-07F7-98C2640C201E}"/>
              </a:ext>
            </a:extLst>
          </p:cNvPr>
          <p:cNvSpPr txBox="1">
            <a:spLocks/>
          </p:cNvSpPr>
          <p:nvPr/>
        </p:nvSpPr>
        <p:spPr>
          <a:xfrm>
            <a:off x="551384" y="2348880"/>
            <a:ext cx="3240360"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युद्ध और आतंकवाद में टीआईसी/टीआईएम का उपयोग</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8190280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3F32E-6AD5-150A-002E-4CDED6E4E6A1}"/>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366F82A-F521-59EC-7B3C-48BF5C95005F}"/>
              </a:ext>
            </a:extLst>
          </p:cNvPr>
          <p:cNvSpPr>
            <a:spLocks noGrp="1"/>
          </p:cNvSpPr>
          <p:nvPr>
            <p:ph type="sldNum" sz="quarter" idx="12"/>
          </p:nvPr>
        </p:nvSpPr>
        <p:spPr/>
        <p:txBody>
          <a:bodyPr/>
          <a:lstStyle/>
          <a:p>
            <a:fld id="{B6F15528-21DE-4FAA-801E-634DDDAF4B2B}" type="slidenum">
              <a:rPr lang="en-US" smtClean="0"/>
              <a:pPr/>
              <a:t>33</a:t>
            </a:fld>
            <a:endParaRPr lang="en-US" dirty="0"/>
          </a:p>
        </p:txBody>
      </p:sp>
      <p:graphicFrame>
        <p:nvGraphicFramePr>
          <p:cNvPr id="2" name="Table 1">
            <a:extLst>
              <a:ext uri="{FF2B5EF4-FFF2-40B4-BE49-F238E27FC236}">
                <a16:creationId xmlns:a16="http://schemas.microsoft.com/office/drawing/2014/main" id="{092A8A76-CB76-5574-41E1-55F88127986C}"/>
              </a:ext>
            </a:extLst>
          </p:cNvPr>
          <p:cNvGraphicFramePr>
            <a:graphicFrameLocks noGrp="1"/>
          </p:cNvGraphicFramePr>
          <p:nvPr>
            <p:extLst>
              <p:ext uri="{D42A27DB-BD31-4B8C-83A1-F6EECF244321}">
                <p14:modId xmlns:p14="http://schemas.microsoft.com/office/powerpoint/2010/main" val="3021247071"/>
              </p:ext>
            </p:extLst>
          </p:nvPr>
        </p:nvGraphicFramePr>
        <p:xfrm>
          <a:off x="4655840" y="1268760"/>
          <a:ext cx="7046997" cy="5095298"/>
        </p:xfrm>
        <a:graphic>
          <a:graphicData uri="http://schemas.openxmlformats.org/drawingml/2006/table">
            <a:tbl>
              <a:tblPr firstRow="1" bandRow="1">
                <a:tableStyleId>{5C22544A-7EE6-4342-B048-85BDC9FD1C3A}</a:tableStyleId>
              </a:tblPr>
              <a:tblGrid>
                <a:gridCol w="3440206">
                  <a:extLst>
                    <a:ext uri="{9D8B030D-6E8A-4147-A177-3AD203B41FA5}">
                      <a16:colId xmlns:a16="http://schemas.microsoft.com/office/drawing/2014/main" val="1243509027"/>
                    </a:ext>
                  </a:extLst>
                </a:gridCol>
                <a:gridCol w="3606791">
                  <a:extLst>
                    <a:ext uri="{9D8B030D-6E8A-4147-A177-3AD203B41FA5}">
                      <a16:colId xmlns:a16="http://schemas.microsoft.com/office/drawing/2014/main" val="3358203865"/>
                    </a:ext>
                  </a:extLst>
                </a:gridCol>
              </a:tblGrid>
              <a:tr h="536386">
                <a:tc>
                  <a:txBody>
                    <a:bodyPr/>
                    <a:lstStyle/>
                    <a:p>
                      <a:r>
                        <a:rPr lang="hi-IN" dirty="0">
                          <a:solidFill>
                            <a:srgbClr val="002060"/>
                          </a:solidFill>
                        </a:rPr>
                        <a:t>टीआईसी (टॉक्सिक इंडस्ट्रियल केमिकल्स)</a:t>
                      </a:r>
                      <a:endParaRPr lang="en-IN" dirty="0">
                        <a:solidFill>
                          <a:srgbClr val="002060"/>
                        </a:solidFill>
                      </a:endParaRPr>
                    </a:p>
                  </a:txBody>
                  <a:tcPr>
                    <a:solidFill>
                      <a:srgbClr val="FFC000"/>
                    </a:solidFill>
                  </a:tcPr>
                </a:tc>
                <a:tc>
                  <a:txBody>
                    <a:bodyPr/>
                    <a:lstStyle/>
                    <a:p>
                      <a:r>
                        <a:rPr lang="hi-IN" dirty="0">
                          <a:solidFill>
                            <a:srgbClr val="002060"/>
                          </a:solidFill>
                        </a:rPr>
                        <a:t>सीडब्ल्यू एजेंट (रासायनिक युद्ध एजेंट)</a:t>
                      </a:r>
                      <a:endParaRPr lang="en-IN" dirty="0">
                        <a:solidFill>
                          <a:srgbClr val="002060"/>
                        </a:solidFill>
                      </a:endParaRPr>
                    </a:p>
                  </a:txBody>
                  <a:tcPr>
                    <a:solidFill>
                      <a:srgbClr val="FFC000"/>
                    </a:solidFill>
                  </a:tcPr>
                </a:tc>
                <a:extLst>
                  <a:ext uri="{0D108BD9-81ED-4DB2-BD59-A6C34878D82A}">
                    <a16:rowId xmlns:a16="http://schemas.microsoft.com/office/drawing/2014/main" val="2126588224"/>
                  </a:ext>
                </a:extLst>
              </a:tr>
              <a:tr h="536386">
                <a:tc>
                  <a:txBody>
                    <a:bodyPr/>
                    <a:lstStyle/>
                    <a:p>
                      <a:r>
                        <a:rPr lang="hi-IN" dirty="0"/>
                        <a:t>युद्ध के लिए डिज़ाइन नहीं किया गया है</a:t>
                      </a:r>
                      <a:endParaRPr lang="en-IN" dirty="0"/>
                    </a:p>
                  </a:txBody>
                  <a:tcPr/>
                </a:tc>
                <a:tc>
                  <a:txBody>
                    <a:bodyPr/>
                    <a:lstStyle/>
                    <a:p>
                      <a:r>
                        <a:rPr lang="hi-IN" dirty="0"/>
                        <a:t>जानबूझकर युद्ध के लिए डिज़ाइन किया गया</a:t>
                      </a:r>
                      <a:endParaRPr lang="en-IN" dirty="0"/>
                    </a:p>
                  </a:txBody>
                  <a:tcPr/>
                </a:tc>
                <a:extLst>
                  <a:ext uri="{0D108BD9-81ED-4DB2-BD59-A6C34878D82A}">
                    <a16:rowId xmlns:a16="http://schemas.microsoft.com/office/drawing/2014/main" val="1682639244"/>
                  </a:ext>
                </a:extLst>
              </a:tr>
              <a:tr h="536386">
                <a:tc>
                  <a:txBody>
                    <a:bodyPr/>
                    <a:lstStyle/>
                    <a:p>
                      <a:r>
                        <a:rPr lang="hi-IN" dirty="0"/>
                        <a:t>कम विषाक्तता है, सस्ती है</a:t>
                      </a:r>
                      <a:endParaRPr lang="en-IN" dirty="0"/>
                    </a:p>
                  </a:txBody>
                  <a:tcPr/>
                </a:tc>
                <a:tc>
                  <a:txBody>
                    <a:bodyPr/>
                    <a:lstStyle/>
                    <a:p>
                      <a:r>
                        <a:rPr lang="hi-IN" dirty="0"/>
                        <a:t>उच्च विषाक्तता, महंगा है</a:t>
                      </a:r>
                      <a:endParaRPr lang="en-IN" dirty="0"/>
                    </a:p>
                  </a:txBody>
                  <a:tcPr/>
                </a:tc>
                <a:extLst>
                  <a:ext uri="{0D108BD9-81ED-4DB2-BD59-A6C34878D82A}">
                    <a16:rowId xmlns:a16="http://schemas.microsoft.com/office/drawing/2014/main" val="581057071"/>
                  </a:ext>
                </a:extLst>
              </a:tr>
              <a:tr h="925820">
                <a:tc>
                  <a:txBody>
                    <a:bodyPr/>
                    <a:lstStyle/>
                    <a:p>
                      <a:r>
                        <a:rPr lang="hi-IN" dirty="0"/>
                        <a:t>कानूनी रूप से और उच्च मात्रा में उपलब्ध है</a:t>
                      </a:r>
                      <a:endParaRPr lang="en-IN" dirty="0"/>
                    </a:p>
                  </a:txBody>
                  <a:tcPr/>
                </a:tc>
                <a:tc>
                  <a:txBody>
                    <a:bodyPr/>
                    <a:lstStyle/>
                    <a:p>
                      <a:r>
                        <a:rPr lang="hi-IN" dirty="0"/>
                        <a:t>उच्च सुरक्षा के तहत उत्पादित और संग्रहीत किया जाता है</a:t>
                      </a:r>
                      <a:endParaRPr lang="en-IN" dirty="0"/>
                    </a:p>
                  </a:txBody>
                  <a:tcPr/>
                </a:tc>
                <a:extLst>
                  <a:ext uri="{0D108BD9-81ED-4DB2-BD59-A6C34878D82A}">
                    <a16:rowId xmlns:a16="http://schemas.microsoft.com/office/drawing/2014/main" val="2535783516"/>
                  </a:ext>
                </a:extLst>
              </a:tr>
              <a:tr h="536386">
                <a:tc>
                  <a:txBody>
                    <a:bodyPr/>
                    <a:lstStyle/>
                    <a:p>
                      <a:r>
                        <a:rPr lang="hi-IN" dirty="0"/>
                        <a:t>सुलभ</a:t>
                      </a:r>
                      <a:endParaRPr lang="en-IN" dirty="0"/>
                    </a:p>
                  </a:txBody>
                  <a:tcPr/>
                </a:tc>
                <a:tc>
                  <a:txBody>
                    <a:bodyPr/>
                    <a:lstStyle/>
                    <a:p>
                      <a:r>
                        <a:rPr lang="hi-IN" dirty="0"/>
                        <a:t>पहुंच का अभाव</a:t>
                      </a:r>
                      <a:endParaRPr lang="en-IN" dirty="0"/>
                    </a:p>
                  </a:txBody>
                  <a:tcPr/>
                </a:tc>
                <a:extLst>
                  <a:ext uri="{0D108BD9-81ED-4DB2-BD59-A6C34878D82A}">
                    <a16:rowId xmlns:a16="http://schemas.microsoft.com/office/drawing/2014/main" val="997989879"/>
                  </a:ext>
                </a:extLst>
              </a:tr>
              <a:tr h="536386">
                <a:tc>
                  <a:txBody>
                    <a:bodyPr/>
                    <a:lstStyle/>
                    <a:p>
                      <a:r>
                        <a:rPr lang="hi-IN" dirty="0"/>
                        <a:t>पता लगाने में कठिनाई</a:t>
                      </a:r>
                      <a:endParaRPr lang="en-IN" dirty="0"/>
                    </a:p>
                  </a:txBody>
                  <a:tcPr/>
                </a:tc>
                <a:tc>
                  <a:txBody>
                    <a:bodyPr/>
                    <a:lstStyle/>
                    <a:p>
                      <a:r>
                        <a:rPr lang="hi-IN" dirty="0"/>
                        <a:t>पता लगाने के तरीके स्थापित किए हैं</a:t>
                      </a:r>
                      <a:endParaRPr lang="en-IN" dirty="0"/>
                    </a:p>
                  </a:txBody>
                  <a:tcPr/>
                </a:tc>
                <a:extLst>
                  <a:ext uri="{0D108BD9-81ED-4DB2-BD59-A6C34878D82A}">
                    <a16:rowId xmlns:a16="http://schemas.microsoft.com/office/drawing/2014/main" val="2526639978"/>
                  </a:ext>
                </a:extLst>
              </a:tr>
              <a:tr h="536386">
                <a:tc>
                  <a:txBody>
                    <a:bodyPr/>
                    <a:lstStyle/>
                    <a:p>
                      <a:r>
                        <a:rPr lang="hi-IN" dirty="0"/>
                        <a:t>घातकता के बिना प्रभावी हो सकता है</a:t>
                      </a:r>
                      <a:endParaRPr lang="en-IN" dirty="0"/>
                    </a:p>
                  </a:txBody>
                  <a:tcPr/>
                </a:tc>
                <a:tc>
                  <a:txBody>
                    <a:bodyPr/>
                    <a:lstStyle/>
                    <a:p>
                      <a:r>
                        <a:rPr lang="hi-IN" dirty="0"/>
                        <a:t>हताहत पैदा करने के लिए डिज़ाइन किया गया</a:t>
                      </a:r>
                      <a:endParaRPr lang="en-IN" dirty="0"/>
                    </a:p>
                  </a:txBody>
                  <a:tcPr/>
                </a:tc>
                <a:extLst>
                  <a:ext uri="{0D108BD9-81ED-4DB2-BD59-A6C34878D82A}">
                    <a16:rowId xmlns:a16="http://schemas.microsoft.com/office/drawing/2014/main" val="85447813"/>
                  </a:ext>
                </a:extLst>
              </a:tr>
              <a:tr h="536386">
                <a:tc>
                  <a:txBody>
                    <a:bodyPr/>
                    <a:lstStyle/>
                    <a:p>
                      <a:r>
                        <a:rPr lang="hi-IN" dirty="0"/>
                        <a:t>तीव्र और/या पुराने प्रभाव हैं</a:t>
                      </a:r>
                      <a:endParaRPr lang="en-IN" dirty="0"/>
                    </a:p>
                  </a:txBody>
                  <a:tcPr/>
                </a:tc>
                <a:tc>
                  <a:txBody>
                    <a:bodyPr/>
                    <a:lstStyle/>
                    <a:p>
                      <a:r>
                        <a:rPr lang="hi-IN" dirty="0"/>
                        <a:t>मुख्य रूप से तीव्र प्रभाव</a:t>
                      </a:r>
                      <a:endParaRPr lang="en-IN" dirty="0"/>
                    </a:p>
                  </a:txBody>
                  <a:tcPr/>
                </a:tc>
                <a:extLst>
                  <a:ext uri="{0D108BD9-81ED-4DB2-BD59-A6C34878D82A}">
                    <a16:rowId xmlns:a16="http://schemas.microsoft.com/office/drawing/2014/main" val="4055420228"/>
                  </a:ext>
                </a:extLst>
              </a:tr>
            </a:tbl>
          </a:graphicData>
        </a:graphic>
      </p:graphicFrame>
      <p:sp>
        <p:nvSpPr>
          <p:cNvPr id="3" name="Title 2">
            <a:extLst>
              <a:ext uri="{FF2B5EF4-FFF2-40B4-BE49-F238E27FC236}">
                <a16:creationId xmlns:a16="http://schemas.microsoft.com/office/drawing/2014/main" id="{FDD1326E-6F79-13AF-54D7-271525A0F6EC}"/>
              </a:ext>
            </a:extLst>
          </p:cNvPr>
          <p:cNvSpPr txBox="1">
            <a:spLocks/>
          </p:cNvSpPr>
          <p:nvPr/>
        </p:nvSpPr>
        <p:spPr>
          <a:xfrm>
            <a:off x="551384" y="2348880"/>
            <a:ext cx="3240360"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युद्ध और आतंकवाद में टीआईसी/टीआईएम का उपयोग</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3453248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1B90D-CB80-3D4B-9A7B-245C8A2F4126}"/>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6E128EB-9927-BCD1-BE2B-3BD1AD7EBF91}"/>
              </a:ext>
            </a:extLst>
          </p:cNvPr>
          <p:cNvSpPr>
            <a:spLocks noGrp="1"/>
          </p:cNvSpPr>
          <p:nvPr>
            <p:ph idx="1"/>
          </p:nvPr>
        </p:nvSpPr>
        <p:spPr>
          <a:xfrm>
            <a:off x="5159896" y="1412776"/>
            <a:ext cx="7032104" cy="4680520"/>
          </a:xfrm>
        </p:spPr>
        <p:txBody>
          <a:bodyPr>
            <a:noAutofit/>
          </a:bodyPr>
          <a:lstStyle/>
          <a:p>
            <a:pPr>
              <a:lnSpc>
                <a:spcPct val="100000"/>
              </a:lnSpc>
              <a:buNone/>
            </a:pPr>
            <a:r>
              <a:rPr lang="hi-IN" sz="2200" b="1" dirty="0">
                <a:latin typeface="Open Sans" panose="020B0606030504020204" pitchFamily="34" charset="0"/>
                <a:ea typeface="Open Sans" panose="020B0606030504020204" pitchFamily="34" charset="0"/>
                <a:cs typeface="Open Sans" panose="020B0606030504020204" pitchFamily="34" charset="0"/>
              </a:rPr>
              <a:t>रासायनिक एक्सपोजर और प्रभाव</a:t>
            </a:r>
            <a:r>
              <a:rPr lang="en-US" sz="2200" dirty="0">
                <a:latin typeface="Open Sans" panose="020B0606030504020204" pitchFamily="34" charset="0"/>
                <a:ea typeface="Open Sans" panose="020B0606030504020204" pitchFamily="34" charset="0"/>
                <a:cs typeface="Open Sans" panose="020B0606030504020204" pitchFamily="34" charset="0"/>
              </a:rPr>
              <a:t>  </a:t>
            </a:r>
          </a:p>
          <a:p>
            <a:pPr>
              <a:lnSpc>
                <a:spcPct val="100000"/>
              </a:lnSpc>
              <a:buNone/>
            </a:pPr>
            <a:r>
              <a:rPr lang="en-US" sz="2200" dirty="0">
                <a:latin typeface="Open Sans" panose="020B0606030504020204" pitchFamily="34" charset="0"/>
                <a:ea typeface="Open Sans" panose="020B0606030504020204" pitchFamily="34" charset="0"/>
                <a:cs typeface="Open Sans" panose="020B0606030504020204" pitchFamily="34" charset="0"/>
              </a:rPr>
              <a:t> </a:t>
            </a:r>
            <a:r>
              <a:rPr lang="hi-IN" sz="2200" dirty="0">
                <a:latin typeface="Open Sans" panose="020B0606030504020204" pitchFamily="34" charset="0"/>
                <a:ea typeface="Open Sans" panose="020B0606030504020204" pitchFamily="34" charset="0"/>
                <a:cs typeface="Open Sans" panose="020B0606030504020204" pitchFamily="34" charset="0"/>
              </a:rPr>
              <a:t>खतरनाक रसायनों के संपर्क में आने से तीव्र (अल्पकालिक) और क्रोनिक (दीर्घकालिक) स्वास्थ्य प्रभाव हो सकते हैं, जो रासायनिक प्रकार, जोखिम विधि (साँस लेना, अंतर्ग्रहण, त्वचीय संपर्क), एकाग्रता और अवधि पर निर्भर करता है।</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buNone/>
            </a:pPr>
            <a:r>
              <a:rPr lang="hi-IN" sz="2200" b="1" dirty="0">
                <a:latin typeface="Open Sans" panose="020B0606030504020204" pitchFamily="34" charset="0"/>
                <a:ea typeface="Open Sans" panose="020B0606030504020204" pitchFamily="34" charset="0"/>
                <a:cs typeface="Open Sans" panose="020B0606030504020204" pitchFamily="34" charset="0"/>
              </a:rPr>
              <a:t>तीव्र प्रभाव</a:t>
            </a:r>
            <a:r>
              <a:rPr lang="en-IN" sz="2200" dirty="0">
                <a:latin typeface="Open Sans" panose="020B0606030504020204" pitchFamily="34" charset="0"/>
                <a:ea typeface="Open Sans" panose="020B0606030504020204" pitchFamily="34" charset="0"/>
                <a:cs typeface="Open Sans" panose="020B0606030504020204" pitchFamily="34" charset="0"/>
              </a:rPr>
              <a:t>(</a:t>
            </a:r>
            <a:r>
              <a:rPr lang="hi-IN" sz="2200" dirty="0">
                <a:latin typeface="Open Sans" panose="020B0606030504020204" pitchFamily="34" charset="0"/>
                <a:ea typeface="Open Sans" panose="020B0606030504020204" pitchFamily="34" charset="0"/>
                <a:cs typeface="Open Sans" panose="020B0606030504020204" pitchFamily="34" charset="0"/>
              </a:rPr>
              <a:t>तत्काल लक्षण)</a:t>
            </a:r>
            <a:endParaRPr lang="en-US" sz="2200" b="1"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buFont typeface="Wingdings" panose="05000000000000000000" pitchFamily="2" charset="2"/>
              <a:buChar char="Ø"/>
            </a:pPr>
            <a:r>
              <a:rPr lang="hi-IN" sz="2200" b="1" dirty="0">
                <a:latin typeface="Open Sans" panose="020B0606030504020204" pitchFamily="34" charset="0"/>
                <a:ea typeface="Open Sans" panose="020B0606030504020204" pitchFamily="34" charset="0"/>
                <a:cs typeface="Open Sans" panose="020B0606030504020204" pitchFamily="34" charset="0"/>
              </a:rPr>
              <a:t>जलन</a:t>
            </a:r>
            <a:r>
              <a:rPr lang="en-US" sz="2200" dirty="0">
                <a:latin typeface="Open Sans" panose="020B0606030504020204" pitchFamily="34" charset="0"/>
                <a:ea typeface="Open Sans" panose="020B0606030504020204" pitchFamily="34" charset="0"/>
                <a:cs typeface="Open Sans" panose="020B0606030504020204" pitchFamily="34" charset="0"/>
              </a:rPr>
              <a:t> – </a:t>
            </a:r>
            <a:r>
              <a:rPr lang="hi-IN" sz="2200" dirty="0">
                <a:latin typeface="Open Sans" panose="020B0606030504020204" pitchFamily="34" charset="0"/>
                <a:ea typeface="Open Sans" panose="020B0606030504020204" pitchFamily="34" charset="0"/>
                <a:cs typeface="Open Sans" panose="020B0606030504020204" pitchFamily="34" charset="0"/>
              </a:rPr>
              <a:t>लालिमा, खुजली, आंखों, त्वचा और श्वसन पथ में जलन।</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buFont typeface="Wingdings" panose="05000000000000000000" pitchFamily="2" charset="2"/>
              <a:buChar char="Ø"/>
            </a:pPr>
            <a:r>
              <a:rPr lang="hi-IN" sz="2200" b="1" dirty="0">
                <a:latin typeface="Open Sans" panose="020B0606030504020204" pitchFamily="34" charset="0"/>
                <a:ea typeface="Open Sans" panose="020B0606030504020204" pitchFamily="34" charset="0"/>
                <a:cs typeface="Open Sans" panose="020B0606030504020204" pitchFamily="34" charset="0"/>
              </a:rPr>
              <a:t>एलर्जी प्रतिक्रियाएं</a:t>
            </a:r>
            <a:r>
              <a:rPr lang="en-US" sz="2200" dirty="0">
                <a:latin typeface="Open Sans" panose="020B0606030504020204" pitchFamily="34" charset="0"/>
                <a:ea typeface="Open Sans" panose="020B0606030504020204" pitchFamily="34" charset="0"/>
                <a:cs typeface="Open Sans" panose="020B0606030504020204" pitchFamily="34" charset="0"/>
              </a:rPr>
              <a:t>– Rashes, hives, swelling, breathing difficulties.</a:t>
            </a:r>
          </a:p>
          <a:p>
            <a:pPr marL="0" indent="0">
              <a:lnSpc>
                <a:spcPct val="100000"/>
              </a:lnSpc>
              <a:buNone/>
            </a:pP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buFont typeface="Wingdings" panose="05000000000000000000" pitchFamily="2" charset="2"/>
              <a:buChar char="Ø"/>
            </a:pPr>
            <a:r>
              <a:rPr lang="hi-IN" sz="2200" b="1" dirty="0">
                <a:latin typeface="Open Sans" panose="020B0606030504020204" pitchFamily="34" charset="0"/>
                <a:ea typeface="Open Sans" panose="020B0606030504020204" pitchFamily="34" charset="0"/>
                <a:cs typeface="Open Sans" panose="020B0606030504020204" pitchFamily="34" charset="0"/>
              </a:rPr>
              <a:t>विषाक्तता</a:t>
            </a:r>
            <a:r>
              <a:rPr lang="en-IN" sz="2200" dirty="0">
                <a:latin typeface="Open Sans" panose="020B0606030504020204" pitchFamily="34" charset="0"/>
                <a:ea typeface="Open Sans" panose="020B0606030504020204" pitchFamily="34" charset="0"/>
                <a:cs typeface="Open Sans" panose="020B0606030504020204" pitchFamily="34" charset="0"/>
              </a:rPr>
              <a:t> – </a:t>
            </a:r>
            <a:r>
              <a:rPr lang="hi-IN" sz="2200" dirty="0">
                <a:latin typeface="Open Sans" panose="020B0606030504020204" pitchFamily="34" charset="0"/>
                <a:ea typeface="Open Sans" panose="020B0606030504020204" pitchFamily="34" charset="0"/>
                <a:cs typeface="Open Sans" panose="020B0606030504020204" pitchFamily="34" charset="0"/>
              </a:rPr>
              <a:t>मतली, उल्टी, चक्कर आना, थकान, बेहोशी।</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buNone/>
            </a:pP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buNone/>
            </a:pPr>
            <a:endParaRPr lang="en-IN" sz="22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FA982A21-3659-2577-DCCE-700F8E886070}"/>
              </a:ext>
            </a:extLst>
          </p:cNvPr>
          <p:cNvSpPr>
            <a:spLocks noGrp="1"/>
          </p:cNvSpPr>
          <p:nvPr>
            <p:ph type="sldNum" sz="quarter" idx="12"/>
          </p:nvPr>
        </p:nvSpPr>
        <p:spPr/>
        <p:txBody>
          <a:bodyPr/>
          <a:lstStyle/>
          <a:p>
            <a:fld id="{B6F15528-21DE-4FAA-801E-634DDDAF4B2B}" type="slidenum">
              <a:rPr lang="en-US" smtClean="0"/>
              <a:pPr/>
              <a:t>34</a:t>
            </a:fld>
            <a:endParaRPr lang="en-US" dirty="0"/>
          </a:p>
        </p:txBody>
      </p:sp>
      <p:sp>
        <p:nvSpPr>
          <p:cNvPr id="2" name="Title 2">
            <a:extLst>
              <a:ext uri="{FF2B5EF4-FFF2-40B4-BE49-F238E27FC236}">
                <a16:creationId xmlns:a16="http://schemas.microsoft.com/office/drawing/2014/main" id="{BA85C35A-588C-F842-30D9-BDAB8A3554EE}"/>
              </a:ext>
            </a:extLst>
          </p:cNvPr>
          <p:cNvSpPr txBox="1">
            <a:spLocks/>
          </p:cNvSpPr>
          <p:nvPr/>
        </p:nvSpPr>
        <p:spPr>
          <a:xfrm>
            <a:off x="551384" y="2348880"/>
            <a:ext cx="3240360"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के संकेत और लक्षण 
रासायनिक (टीआईसी/टीआईएम) एक्सपोजर</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5164648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AFF6A-D20B-9A3A-9204-E4E99972DA88}"/>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DC5A2E7D-994F-790A-8124-60381C6A5B54}"/>
              </a:ext>
            </a:extLst>
          </p:cNvPr>
          <p:cNvSpPr>
            <a:spLocks noGrp="1"/>
          </p:cNvSpPr>
          <p:nvPr>
            <p:ph idx="1"/>
          </p:nvPr>
        </p:nvSpPr>
        <p:spPr>
          <a:xfrm>
            <a:off x="4444712" y="1201837"/>
            <a:ext cx="7339920" cy="4824536"/>
          </a:xfrm>
          <a:ln>
            <a:noFill/>
          </a:ln>
        </p:spPr>
        <p:txBody>
          <a:bodyPr>
            <a:noAutofit/>
          </a:bodyPr>
          <a:lstStyle/>
          <a:p>
            <a:r>
              <a:rPr lang="hi-IN" sz="2000" b="1" dirty="0">
                <a:latin typeface="Open Sans" panose="020B0606030504020204" pitchFamily="34" charset="0"/>
                <a:ea typeface="Open Sans" panose="020B0606030504020204" pitchFamily="34" charset="0"/>
                <a:cs typeface="Open Sans" panose="020B0606030504020204" pitchFamily="34" charset="0"/>
              </a:rPr>
              <a:t>श्वसन संबंधी समस्याएं</a:t>
            </a:r>
            <a:r>
              <a:rPr lang="hi-IN" sz="2000" dirty="0">
                <a:latin typeface="Open Sans" panose="020B0606030504020204" pitchFamily="34" charset="0"/>
                <a:ea typeface="Open Sans" panose="020B0606030504020204" pitchFamily="34" charset="0"/>
                <a:cs typeface="Open Sans" panose="020B0606030504020204" pitchFamily="34" charset="0"/>
              </a:rPr>
              <a:t>- खांसी, घरघराहट, सांस लेने में तकलीफ।</a:t>
            </a:r>
            <a:endParaRPr lang="en-US" sz="2000" dirty="0">
              <a:latin typeface="Open Sans" panose="020B0606030504020204" pitchFamily="34" charset="0"/>
              <a:ea typeface="Open Sans" panose="020B0606030504020204" pitchFamily="34" charset="0"/>
              <a:cs typeface="Open Sans" panose="020B0606030504020204" pitchFamily="34" charset="0"/>
            </a:endParaRPr>
          </a:p>
          <a:p>
            <a:r>
              <a:rPr lang="hi-IN" sz="2000" b="1" dirty="0">
                <a:latin typeface="Open Sans" panose="020B0606030504020204" pitchFamily="34" charset="0"/>
                <a:ea typeface="Open Sans" panose="020B0606030504020204" pitchFamily="34" charset="0"/>
                <a:cs typeface="Open Sans" panose="020B0606030504020204" pitchFamily="34" charset="0"/>
              </a:rPr>
              <a:t>न्यूरोलॉजिकल प्रभाव</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सिरदर्द, भ्रम, दौरे, स्मृति हानि।</a:t>
            </a:r>
            <a:endParaRPr lang="en-US" sz="2000" dirty="0">
              <a:latin typeface="Open Sans" panose="020B0606030504020204" pitchFamily="34" charset="0"/>
              <a:ea typeface="Open Sans" panose="020B0606030504020204" pitchFamily="34" charset="0"/>
              <a:cs typeface="Open Sans" panose="020B0606030504020204" pitchFamily="34" charset="0"/>
            </a:endParaRPr>
          </a:p>
          <a:p>
            <a:r>
              <a:rPr lang="hi-IN" sz="2000" b="1" dirty="0">
                <a:latin typeface="Open Sans" panose="020B0606030504020204" pitchFamily="34" charset="0"/>
                <a:ea typeface="Open Sans" panose="020B0606030504020204" pitchFamily="34" charset="0"/>
                <a:cs typeface="Open Sans" panose="020B0606030504020204" pitchFamily="34" charset="0"/>
              </a:rPr>
              <a:t>त्वचीय प्रभाव</a:t>
            </a:r>
            <a:r>
              <a:rPr lang="en-IN"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त्वचा में जलन, जलन, छाले</a:t>
            </a:r>
            <a:r>
              <a:rPr lang="en-IN" sz="2000" dirty="0">
                <a:latin typeface="Open Sans" panose="020B0606030504020204" pitchFamily="34" charset="0"/>
                <a:ea typeface="Open Sans" panose="020B0606030504020204" pitchFamily="34" charset="0"/>
                <a:cs typeface="Open Sans" panose="020B0606030504020204" pitchFamily="34" charset="0"/>
              </a:rPr>
              <a:t>.</a:t>
            </a:r>
            <a:endParaRPr lang="en-US" sz="2000" dirty="0">
              <a:latin typeface="Open Sans" panose="020B0606030504020204" pitchFamily="34" charset="0"/>
              <a:ea typeface="Open Sans" panose="020B0606030504020204" pitchFamily="34" charset="0"/>
              <a:cs typeface="Open Sans" panose="020B0606030504020204" pitchFamily="34" charset="0"/>
            </a:endParaRPr>
          </a:p>
          <a:p>
            <a:r>
              <a:rPr lang="hi-IN" sz="2000" b="1" dirty="0">
                <a:latin typeface="Open Sans" panose="020B0606030504020204" pitchFamily="34" charset="0"/>
                <a:ea typeface="Open Sans" panose="020B0606030504020204" pitchFamily="34" charset="0"/>
                <a:cs typeface="Open Sans" panose="020B0606030504020204" pitchFamily="34" charset="0"/>
              </a:rPr>
              <a:t>हृदय संबंधी समस्याएं</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तेजी से हृदय गति, सीने में दर्द, उच्च रक्तचाप।</a:t>
            </a:r>
            <a:endParaRPr lang="en-US" sz="20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buNone/>
            </a:pPr>
            <a:r>
              <a:rPr lang="hi-IN" sz="2400" b="1" dirty="0">
                <a:latin typeface="Open Sans" panose="020B0606030504020204" pitchFamily="34" charset="0"/>
                <a:ea typeface="Open Sans" panose="020B0606030504020204" pitchFamily="34" charset="0"/>
                <a:cs typeface="Open Sans" panose="020B0606030504020204" pitchFamily="34" charset="0"/>
              </a:rPr>
              <a:t>क्रोनिक प्रभाव</a:t>
            </a:r>
            <a:r>
              <a:rPr lang="en-US" sz="2400" dirty="0">
                <a:latin typeface="Open Sans" panose="020B0606030504020204" pitchFamily="34" charset="0"/>
                <a:ea typeface="Open Sans" panose="020B0606030504020204" pitchFamily="34" charset="0"/>
                <a:cs typeface="Open Sans" panose="020B0606030504020204" pitchFamily="34" charset="0"/>
              </a:rPr>
              <a:t>(</a:t>
            </a:r>
            <a:r>
              <a:rPr lang="hi-IN" sz="2400" dirty="0">
                <a:latin typeface="Open Sans" panose="020B0606030504020204" pitchFamily="34" charset="0"/>
                <a:ea typeface="Open Sans" panose="020B0606030504020204" pitchFamily="34" charset="0"/>
                <a:cs typeface="Open Sans" panose="020B0606030504020204" pitchFamily="34" charset="0"/>
              </a:rPr>
              <a:t>दीर्घकालिक स्वास्थ्य जोखिम)</a:t>
            </a:r>
            <a:endParaRPr lang="en-US" sz="2400" dirty="0">
              <a:latin typeface="Open Sans" panose="020B0606030504020204" pitchFamily="34" charset="0"/>
              <a:ea typeface="Open Sans" panose="020B0606030504020204" pitchFamily="34" charset="0"/>
              <a:cs typeface="Open Sans" panose="020B0606030504020204" pitchFamily="34" charset="0"/>
            </a:endParaRPr>
          </a:p>
          <a:p>
            <a:r>
              <a:rPr lang="hi-IN" sz="2000" b="1" dirty="0">
                <a:latin typeface="Open Sans" panose="020B0606030504020204" pitchFamily="34" charset="0"/>
                <a:ea typeface="Open Sans" panose="020B0606030504020204" pitchFamily="34" charset="0"/>
                <a:cs typeface="Open Sans" panose="020B0606030504020204" pitchFamily="34" charset="0"/>
              </a:rPr>
              <a:t>कैंसर का खतरा</a:t>
            </a:r>
            <a:r>
              <a:rPr lang="hi-IN" sz="2000" dirty="0">
                <a:latin typeface="Open Sans" panose="020B0606030504020204" pitchFamily="34" charset="0"/>
                <a:ea typeface="Open Sans" panose="020B0606030504020204" pitchFamily="34" charset="0"/>
                <a:cs typeface="Open Sans" panose="020B0606030504020204" pitchFamily="34" charset="0"/>
              </a:rPr>
              <a:t>– फेफड़े, त्वचा, मूत्राशय का कैंसर</a:t>
            </a:r>
            <a:r>
              <a:rPr lang="sv-SE" sz="2000" dirty="0">
                <a:latin typeface="Open Sans" panose="020B0606030504020204" pitchFamily="34" charset="0"/>
                <a:ea typeface="Open Sans" panose="020B0606030504020204" pitchFamily="34" charset="0"/>
                <a:cs typeface="Open Sans" panose="020B0606030504020204" pitchFamily="34" charset="0"/>
              </a:rPr>
              <a:t>.</a:t>
            </a:r>
            <a:endParaRPr lang="en-US" sz="2000" dirty="0">
              <a:highlight>
                <a:srgbClr val="00FFFF"/>
              </a:highlight>
              <a:latin typeface="Open Sans" panose="020B0606030504020204" pitchFamily="34" charset="0"/>
              <a:ea typeface="Open Sans" panose="020B0606030504020204" pitchFamily="34" charset="0"/>
              <a:cs typeface="Open Sans" panose="020B0606030504020204" pitchFamily="34" charset="0"/>
            </a:endParaRPr>
          </a:p>
          <a:p>
            <a:r>
              <a:rPr lang="hi-IN" sz="2000" b="1" dirty="0">
                <a:latin typeface="Open Sans" panose="020B0606030504020204" pitchFamily="34" charset="0"/>
                <a:ea typeface="Open Sans" panose="020B0606030504020204" pitchFamily="34" charset="0"/>
                <a:cs typeface="Open Sans" panose="020B0606030504020204" pitchFamily="34" charset="0"/>
              </a:rPr>
              <a:t>आनुवंशिक उत्परिवर्तन</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डीएनए क्षति, जन्म दोष।</a:t>
            </a:r>
            <a:endParaRPr lang="en-US" sz="2000" dirty="0">
              <a:highlight>
                <a:srgbClr val="00FFFF"/>
              </a:highlight>
              <a:latin typeface="Open Sans" panose="020B0606030504020204" pitchFamily="34" charset="0"/>
              <a:ea typeface="Open Sans" panose="020B0606030504020204" pitchFamily="34" charset="0"/>
              <a:cs typeface="Open Sans" panose="020B0606030504020204" pitchFamily="34" charset="0"/>
            </a:endParaRPr>
          </a:p>
          <a:p>
            <a:r>
              <a:rPr lang="hi-IN" sz="2000" b="1" dirty="0">
                <a:latin typeface="Open Sans" panose="020B0606030504020204" pitchFamily="34" charset="0"/>
                <a:ea typeface="Open Sans" panose="020B0606030504020204" pitchFamily="34" charset="0"/>
                <a:cs typeface="Open Sans" panose="020B0606030504020204" pitchFamily="34" charset="0"/>
              </a:rPr>
              <a:t>न्यूरोटॉक्सिसिटी</a:t>
            </a:r>
            <a:r>
              <a:rPr lang="en-US" sz="2000" dirty="0">
                <a:latin typeface="Open Sans" panose="020B0606030504020204" pitchFamily="34" charset="0"/>
                <a:ea typeface="Open Sans" panose="020B0606030504020204" pitchFamily="34" charset="0"/>
                <a:cs typeface="Open Sans" panose="020B0606030504020204" pitchFamily="34" charset="0"/>
              </a:rPr>
              <a:t> – </a:t>
            </a:r>
            <a:r>
              <a:rPr lang="hi-IN" sz="2000" dirty="0">
                <a:latin typeface="Open Sans" panose="020B0606030504020204" pitchFamily="34" charset="0"/>
                <a:ea typeface="Open Sans" panose="020B0606030504020204" pitchFamily="34" charset="0"/>
                <a:cs typeface="Open Sans" panose="020B0606030504020204" pitchFamily="34" charset="0"/>
              </a:rPr>
              <a:t>संज्ञानात्मक हानि, स्मृति हानि</a:t>
            </a:r>
            <a:r>
              <a:rPr lang="en-US" sz="2000" dirty="0">
                <a:latin typeface="Open Sans" panose="020B0606030504020204" pitchFamily="34" charset="0"/>
                <a:ea typeface="Open Sans" panose="020B0606030504020204" pitchFamily="34" charset="0"/>
                <a:cs typeface="Open Sans" panose="020B0606030504020204" pitchFamily="34" charset="0"/>
              </a:rPr>
              <a:t>.</a:t>
            </a:r>
            <a:endParaRPr lang="en-US" sz="2000" dirty="0">
              <a:highlight>
                <a:srgbClr val="00FFFF"/>
              </a:highlight>
              <a:latin typeface="Open Sans" panose="020B0606030504020204" pitchFamily="34" charset="0"/>
              <a:ea typeface="Open Sans" panose="020B0606030504020204" pitchFamily="34" charset="0"/>
              <a:cs typeface="Open Sans" panose="020B0606030504020204" pitchFamily="34" charset="0"/>
            </a:endParaRPr>
          </a:p>
          <a:p>
            <a:r>
              <a:rPr lang="hi-IN" sz="2000" b="1" dirty="0">
                <a:latin typeface="Open Sans" panose="020B0606030504020204" pitchFamily="34" charset="0"/>
                <a:ea typeface="Open Sans" panose="020B0606030504020204" pitchFamily="34" charset="0"/>
                <a:cs typeface="Open Sans" panose="020B0606030504020204" pitchFamily="34" charset="0"/>
              </a:rPr>
              <a:t>लिवर और किडनी की क्षति</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जिगर की विफलता, गुर्दे की बीमारी।</a:t>
            </a:r>
            <a:endParaRPr lang="en-US" sz="2000" dirty="0">
              <a:highlight>
                <a:srgbClr val="00FFFF"/>
              </a:highlight>
              <a:latin typeface="Open Sans" panose="020B0606030504020204" pitchFamily="34" charset="0"/>
              <a:ea typeface="Open Sans" panose="020B0606030504020204" pitchFamily="34" charset="0"/>
              <a:cs typeface="Open Sans" panose="020B0606030504020204" pitchFamily="34" charset="0"/>
            </a:endParaRPr>
          </a:p>
          <a:p>
            <a:r>
              <a:rPr lang="hi-IN" sz="2000" b="1" dirty="0">
                <a:latin typeface="Open Sans" panose="020B0606030504020204" pitchFamily="34" charset="0"/>
                <a:ea typeface="Open Sans" panose="020B0606030504020204" pitchFamily="34" charset="0"/>
                <a:cs typeface="Open Sans" panose="020B0606030504020204" pitchFamily="34" charset="0"/>
              </a:rPr>
              <a:t>प्रजनन प्रभाव</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बांझपन, विकासात्मक असामान्यताएं।</a:t>
            </a:r>
            <a:endParaRPr lang="en-US" sz="2400" dirty="0">
              <a:highlight>
                <a:srgbClr val="00FFFF"/>
              </a:highlight>
              <a:latin typeface="Open Sans" panose="020B0606030504020204" pitchFamily="34" charset="0"/>
              <a:ea typeface="Open Sans" panose="020B0606030504020204" pitchFamily="34" charset="0"/>
              <a:cs typeface="Open Sans" panose="020B0606030504020204" pitchFamily="34" charset="0"/>
            </a:endParaRPr>
          </a:p>
          <a:p>
            <a:pPr>
              <a:lnSpc>
                <a:spcPct val="150000"/>
              </a:lnSpc>
              <a:buNone/>
            </a:pPr>
            <a:endParaRPr lang="en-US" sz="2400" dirty="0">
              <a:highlight>
                <a:srgbClr val="00FFFF"/>
              </a:highlight>
              <a:latin typeface="Open Sans" panose="020B0606030504020204" pitchFamily="34" charset="0"/>
              <a:ea typeface="Open Sans" panose="020B0606030504020204" pitchFamily="34" charset="0"/>
              <a:cs typeface="Open Sans" panose="020B0606030504020204" pitchFamily="34" charset="0"/>
            </a:endParaRPr>
          </a:p>
          <a:p>
            <a:pPr>
              <a:lnSpc>
                <a:spcPct val="150000"/>
              </a:lnSpc>
              <a:buNone/>
            </a:pPr>
            <a:endParaRPr lang="en-IN" sz="20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894419A0-29C2-1BC0-6C92-195DC00B8A01}"/>
              </a:ext>
            </a:extLst>
          </p:cNvPr>
          <p:cNvSpPr>
            <a:spLocks noGrp="1"/>
          </p:cNvSpPr>
          <p:nvPr>
            <p:ph type="sldNum" sz="quarter" idx="12"/>
          </p:nvPr>
        </p:nvSpPr>
        <p:spPr/>
        <p:txBody>
          <a:bodyPr/>
          <a:lstStyle/>
          <a:p>
            <a:fld id="{B6F15528-21DE-4FAA-801E-634DDDAF4B2B}" type="slidenum">
              <a:rPr lang="en-US" smtClean="0"/>
              <a:pPr/>
              <a:t>35</a:t>
            </a:fld>
            <a:endParaRPr lang="en-US" dirty="0"/>
          </a:p>
        </p:txBody>
      </p:sp>
      <p:sp>
        <p:nvSpPr>
          <p:cNvPr id="5" name="Title 2">
            <a:extLst>
              <a:ext uri="{FF2B5EF4-FFF2-40B4-BE49-F238E27FC236}">
                <a16:creationId xmlns:a16="http://schemas.microsoft.com/office/drawing/2014/main" id="{F08E64D9-EB8D-CB59-ADAD-7E8622CED029}"/>
              </a:ext>
            </a:extLst>
          </p:cNvPr>
          <p:cNvSpPr txBox="1">
            <a:spLocks/>
          </p:cNvSpPr>
          <p:nvPr/>
        </p:nvSpPr>
        <p:spPr>
          <a:xfrm>
            <a:off x="407368" y="2708920"/>
            <a:ext cx="3744416" cy="201622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के संकेत और लक्षण 
रासायनिक (टीआईसी/टीआईएम) एक्सपोजर</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6768518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B0D79-3A71-788B-C796-F5BD83267466}"/>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4BEE21D7-1EDB-DFE2-46BD-B7FB228EDDEA}"/>
              </a:ext>
            </a:extLst>
          </p:cNvPr>
          <p:cNvSpPr>
            <a:spLocks noGrp="1"/>
          </p:cNvSpPr>
          <p:nvPr>
            <p:ph idx="1"/>
          </p:nvPr>
        </p:nvSpPr>
        <p:spPr>
          <a:xfrm>
            <a:off x="4655840" y="1556792"/>
            <a:ext cx="7046996" cy="4680520"/>
          </a:xfrm>
          <a:ln>
            <a:noFill/>
          </a:ln>
        </p:spPr>
        <p:txBody>
          <a:bodyPr>
            <a:noAutofit/>
          </a:bodyPr>
          <a:lstStyle/>
          <a:p>
            <a:pPr>
              <a:lnSpc>
                <a:spcPct val="150000"/>
              </a:lnSpc>
              <a:buNone/>
            </a:pPr>
            <a:r>
              <a:rPr lang="hi-IN" sz="2400" b="1" dirty="0">
                <a:latin typeface="Open Sans" panose="020B0606030504020204" pitchFamily="34" charset="0"/>
                <a:ea typeface="Open Sans" panose="020B0606030504020204" pitchFamily="34" charset="0"/>
                <a:cs typeface="Open Sans" panose="020B0606030504020204" pitchFamily="34" charset="0"/>
              </a:rPr>
              <a:t>श्रेणी के अनुसार सामान्य लक्षण-</a:t>
            </a:r>
            <a:endParaRPr lang="en-IN" sz="2400" b="1"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hi-IN" sz="2000" b="1" dirty="0">
                <a:latin typeface="Open Sans" panose="020B0606030504020204" pitchFamily="34" charset="0"/>
                <a:ea typeface="Open Sans" panose="020B0606030504020204" pitchFamily="34" charset="0"/>
                <a:cs typeface="Open Sans" panose="020B0606030504020204" pitchFamily="34" charset="0"/>
              </a:rPr>
              <a:t>श्वसन संबंधी:</a:t>
            </a:r>
            <a:r>
              <a:rPr lang="hi-IN" sz="2000" dirty="0">
                <a:latin typeface="Open Sans" panose="020B0606030504020204" pitchFamily="34" charset="0"/>
                <a:ea typeface="Open Sans" panose="020B0606030504020204" pitchFamily="34" charset="0"/>
                <a:cs typeface="Open Sans" panose="020B0606030504020204" pitchFamily="34" charset="0"/>
              </a:rPr>
              <a:t>खांसी, सीने में जकड़न, गले में खराश।</a:t>
            </a:r>
            <a:endParaRPr lang="en-IN" sz="20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hi-IN" sz="2000" b="1" dirty="0">
                <a:latin typeface="Open Sans" panose="020B0606030504020204" pitchFamily="34" charset="0"/>
                <a:ea typeface="Open Sans" panose="020B0606030504020204" pitchFamily="34" charset="0"/>
                <a:cs typeface="Open Sans" panose="020B0606030504020204" pitchFamily="34" charset="0"/>
              </a:rPr>
              <a:t>त्वचा</a:t>
            </a:r>
            <a:r>
              <a:rPr lang="en-US" sz="2000" b="1" dirty="0">
                <a:latin typeface="Open Sans" panose="020B0606030504020204" pitchFamily="34" charset="0"/>
                <a:ea typeface="Open Sans" panose="020B0606030504020204" pitchFamily="34" charset="0"/>
                <a:cs typeface="Open Sans" panose="020B0606030504020204" pitchFamily="34" charset="0"/>
              </a:rPr>
              <a:t>:</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लाली, चकत्ते, खुजली, छाले।</a:t>
            </a:r>
            <a:endParaRPr lang="en-IN" sz="20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hi-IN" sz="2000" b="1" dirty="0">
                <a:latin typeface="Open Sans" panose="020B0606030504020204" pitchFamily="34" charset="0"/>
                <a:ea typeface="Open Sans" panose="020B0606030504020204" pitchFamily="34" charset="0"/>
                <a:cs typeface="Open Sans" panose="020B0606030504020204" pitchFamily="34" charset="0"/>
              </a:rPr>
              <a:t>नेत्र</a:t>
            </a:r>
            <a:r>
              <a:rPr lang="en-US" sz="2000" b="1" dirty="0">
                <a:latin typeface="Open Sans" panose="020B0606030504020204" pitchFamily="34" charset="0"/>
                <a:ea typeface="Open Sans" panose="020B0606030504020204" pitchFamily="34" charset="0"/>
                <a:cs typeface="Open Sans" panose="020B0606030504020204" pitchFamily="34" charset="0"/>
              </a:rPr>
              <a:t>:</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जलन, आंखों से पानी आना, धुंधली दृष्टि।</a:t>
            </a:r>
            <a:endParaRPr lang="en-IN" sz="20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hi-IN" sz="2000" b="1" dirty="0">
                <a:latin typeface="Open Sans" panose="020B0606030504020204" pitchFamily="34" charset="0"/>
                <a:ea typeface="Open Sans" panose="020B0606030504020204" pitchFamily="34" charset="0"/>
                <a:cs typeface="Open Sans" panose="020B0606030504020204" pitchFamily="34" charset="0"/>
              </a:rPr>
              <a:t>गैस्ट्रोइंटेस्टाइनल</a:t>
            </a:r>
            <a:r>
              <a:rPr lang="en-US" sz="2000" b="1" dirty="0">
                <a:latin typeface="Open Sans" panose="020B0606030504020204" pitchFamily="34" charset="0"/>
                <a:ea typeface="Open Sans" panose="020B0606030504020204" pitchFamily="34" charset="0"/>
                <a:cs typeface="Open Sans" panose="020B0606030504020204" pitchFamily="34" charset="0"/>
              </a:rPr>
              <a:t>:</a:t>
            </a:r>
            <a:r>
              <a:rPr lang="en-IN"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मतली, उल्टी, धातु का स्वाद।</a:t>
            </a:r>
            <a:endParaRPr lang="en-US" sz="20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hi-IN" sz="2000" b="1" dirty="0">
                <a:latin typeface="Open Sans" panose="020B0606030504020204" pitchFamily="34" charset="0"/>
                <a:ea typeface="Open Sans" panose="020B0606030504020204" pitchFamily="34" charset="0"/>
                <a:cs typeface="Open Sans" panose="020B0606030504020204" pitchFamily="34" charset="0"/>
              </a:rPr>
              <a:t>स्नायविक</a:t>
            </a:r>
            <a:r>
              <a:rPr lang="en-IN" sz="2000" b="1" dirty="0">
                <a:latin typeface="Open Sans" panose="020B0606030504020204" pitchFamily="34" charset="0"/>
                <a:ea typeface="Open Sans" panose="020B0606030504020204" pitchFamily="34" charset="0"/>
                <a:cs typeface="Open Sans" panose="020B0606030504020204" pitchFamily="34" charset="0"/>
              </a:rPr>
              <a:t>:</a:t>
            </a:r>
            <a:r>
              <a:rPr lang="en-IN"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चक्कर आना, भ्रम, दौरे।</a:t>
            </a:r>
            <a:endParaRPr lang="en-IN" sz="20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hi-IN" sz="2000" b="1" dirty="0">
                <a:latin typeface="Open Sans" panose="020B0606030504020204" pitchFamily="34" charset="0"/>
                <a:ea typeface="Open Sans" panose="020B0606030504020204" pitchFamily="34" charset="0"/>
                <a:cs typeface="Open Sans" panose="020B0606030504020204" pitchFamily="34" charset="0"/>
              </a:rPr>
              <a:t>हृदय</a:t>
            </a:r>
            <a:r>
              <a:rPr lang="en-US" sz="2000" b="1" dirty="0">
                <a:latin typeface="Open Sans" panose="020B0606030504020204" pitchFamily="34" charset="0"/>
                <a:ea typeface="Open Sans" panose="020B0606030504020204" pitchFamily="34" charset="0"/>
                <a:cs typeface="Open Sans" panose="020B0606030504020204" pitchFamily="34" charset="0"/>
              </a:rPr>
              <a:t>:</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तेजी से दिल की धड़कन, बेहोशी, सीने में दर्द।</a:t>
            </a:r>
            <a:endParaRPr lang="en-IN" sz="20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hi-IN" sz="2000" b="1" dirty="0">
                <a:latin typeface="Open Sans" panose="020B0606030504020204" pitchFamily="34" charset="0"/>
                <a:ea typeface="Open Sans" panose="020B0606030504020204" pitchFamily="34" charset="0"/>
                <a:cs typeface="Open Sans" panose="020B0606030504020204" pitchFamily="34" charset="0"/>
              </a:rPr>
              <a:t>प्रणालीगत</a:t>
            </a:r>
            <a:r>
              <a:rPr lang="en-US" sz="2000" b="1" dirty="0">
                <a:latin typeface="Open Sans" panose="020B0606030504020204" pitchFamily="34" charset="0"/>
                <a:ea typeface="Open Sans" panose="020B0606030504020204" pitchFamily="34" charset="0"/>
                <a:cs typeface="Open Sans" panose="020B0606030504020204" pitchFamily="34" charset="0"/>
              </a:rPr>
              <a:t>:</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hi-IN" sz="2000" dirty="0">
                <a:latin typeface="Open Sans" panose="020B0606030504020204" pitchFamily="34" charset="0"/>
                <a:ea typeface="Open Sans" panose="020B0606030504020204" pitchFamily="34" charset="0"/>
                <a:cs typeface="Open Sans" panose="020B0606030504020204" pitchFamily="34" charset="0"/>
              </a:rPr>
              <a:t>बुखार, मांसपेशियों में कमजोरी, जोड़ों में दर्द।</a:t>
            </a:r>
            <a:endParaRPr lang="en-US" sz="2400" dirty="0">
              <a:highlight>
                <a:srgbClr val="00FFFF"/>
              </a:highlight>
              <a:latin typeface="Open Sans" panose="020B0606030504020204" pitchFamily="34" charset="0"/>
              <a:ea typeface="Open Sans" panose="020B0606030504020204" pitchFamily="34" charset="0"/>
              <a:cs typeface="Open Sans" panose="020B0606030504020204" pitchFamily="34" charset="0"/>
            </a:endParaRPr>
          </a:p>
          <a:p>
            <a:pPr>
              <a:lnSpc>
                <a:spcPct val="150000"/>
              </a:lnSpc>
              <a:buNone/>
            </a:pPr>
            <a:endParaRPr lang="en-IN" sz="20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EB18BCA7-7816-4316-7595-1DDC61A86668}"/>
              </a:ext>
            </a:extLst>
          </p:cNvPr>
          <p:cNvSpPr>
            <a:spLocks noGrp="1"/>
          </p:cNvSpPr>
          <p:nvPr>
            <p:ph type="sldNum" sz="quarter" idx="12"/>
          </p:nvPr>
        </p:nvSpPr>
        <p:spPr/>
        <p:txBody>
          <a:bodyPr/>
          <a:lstStyle/>
          <a:p>
            <a:fld id="{B6F15528-21DE-4FAA-801E-634DDDAF4B2B}" type="slidenum">
              <a:rPr lang="en-US" smtClean="0"/>
              <a:pPr/>
              <a:t>36</a:t>
            </a:fld>
            <a:endParaRPr lang="en-US" dirty="0"/>
          </a:p>
        </p:txBody>
      </p:sp>
      <p:sp>
        <p:nvSpPr>
          <p:cNvPr id="2" name="Title 2">
            <a:extLst>
              <a:ext uri="{FF2B5EF4-FFF2-40B4-BE49-F238E27FC236}">
                <a16:creationId xmlns:a16="http://schemas.microsoft.com/office/drawing/2014/main" id="{C6B601AD-47DA-F7E2-B94A-2011C00CDC5E}"/>
              </a:ext>
            </a:extLst>
          </p:cNvPr>
          <p:cNvSpPr txBox="1">
            <a:spLocks/>
          </p:cNvSpPr>
          <p:nvPr/>
        </p:nvSpPr>
        <p:spPr>
          <a:xfrm>
            <a:off x="551384" y="2348880"/>
            <a:ext cx="3240360"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Signs And Symptoms Of </a:t>
            </a:r>
          </a:p>
          <a:p>
            <a:pPr algn="ctr"/>
            <a:r>
              <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Chemical (TIC/ TIM) Exposure </a:t>
            </a:r>
          </a:p>
        </p:txBody>
      </p:sp>
    </p:spTree>
    <p:extLst>
      <p:ext uri="{BB962C8B-B14F-4D97-AF65-F5344CB8AC3E}">
        <p14:creationId xmlns:p14="http://schemas.microsoft.com/office/powerpoint/2010/main" val="26381996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5">
            <a:extLst>
              <a:ext uri="{FF2B5EF4-FFF2-40B4-BE49-F238E27FC236}">
                <a16:creationId xmlns:a16="http://schemas.microsoft.com/office/drawing/2014/main" id="{FABC0FFC-E88F-D72B-1689-00D3BB599692}"/>
              </a:ext>
            </a:extLst>
          </p:cNvPr>
          <p:cNvSpPr>
            <a:spLocks noGrp="1" noChangeArrowheads="1"/>
          </p:cNvSpPr>
          <p:nvPr>
            <p:ph idx="1"/>
          </p:nvPr>
        </p:nvSpPr>
        <p:spPr>
          <a:xfrm>
            <a:off x="5087888" y="1490663"/>
            <a:ext cx="6643736" cy="4530725"/>
          </a:xfrm>
        </p:spPr>
        <p:txBody>
          <a:bodyPr>
            <a:noAutofit/>
          </a:bodyPr>
          <a:lstStyle/>
          <a:p>
            <a:pPr marL="0" indent="0" algn="just">
              <a:lnSpc>
                <a:spcPct val="100000"/>
              </a:lnSpc>
              <a:buNone/>
            </a:pPr>
            <a:r>
              <a:rPr lang="hi-IN" altLang="en-US" sz="2400">
                <a:latin typeface="Open Sans" panose="020B0606030504020204" pitchFamily="34" charset="0"/>
                <a:ea typeface="Open Sans" panose="020B0606030504020204" pitchFamily="34" charset="0"/>
                <a:cs typeface="Open Sans" panose="020B0606030504020204" pitchFamily="34" charset="0"/>
                <a:sym typeface="Arial" panose="020B0604020202020204" pitchFamily="34" charset="0"/>
              </a:rPr>
              <a:t>संयुक्त रूप से विकसित:
परिवहन कनाडा (टीसी)
अमेरिकी परिवहन विभाग (डीओटी)
मेक्सिको के परिवहन और संचार सचिवालय (एससीटी)
 अग्निशामकों, पुलिस और अन्य आपातकालीन सेवाओं के कर्मियों द्वारा उपयोग किया जाता है जो खतरनाक सामानों से जुड़ी परिवहन घटना के दृश्य पर पहुंचने वाले पहले व्यक्ति हो सकते हैं।</a:t>
            </a:r>
            <a:endParaRPr lang="en-US" alt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4100" name="Picture 5" descr="Related image">
            <a:extLst>
              <a:ext uri="{FF2B5EF4-FFF2-40B4-BE49-F238E27FC236}">
                <a16:creationId xmlns:a16="http://schemas.microsoft.com/office/drawing/2014/main" id="{DBFC57A6-CEFD-D0AC-69CD-1F40E500F0FA}"/>
              </a:ext>
            </a:extLst>
          </p:cNvPr>
          <p:cNvSpPr>
            <a:spLocks noChangeAspect="1" noChangeArrowheads="1"/>
          </p:cNvSpPr>
          <p:nvPr/>
        </p:nvSpPr>
        <p:spPr bwMode="auto">
          <a:xfrm>
            <a:off x="10209213" y="1635125"/>
            <a:ext cx="1920875" cy="179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IN"/>
          </a:p>
        </p:txBody>
      </p:sp>
      <p:sp>
        <p:nvSpPr>
          <p:cNvPr id="4104" name="Slide Number Placeholder 10">
            <a:extLst>
              <a:ext uri="{FF2B5EF4-FFF2-40B4-BE49-F238E27FC236}">
                <a16:creationId xmlns:a16="http://schemas.microsoft.com/office/drawing/2014/main" id="{6B3D09BD-DD26-C8AF-5718-EE1F10D666FE}"/>
              </a:ext>
            </a:extLst>
          </p:cNvPr>
          <p:cNvSpPr txBox="1">
            <a:spLocks noChangeArrowheads="1"/>
          </p:cNvSpPr>
          <p:nvPr/>
        </p:nvSpPr>
        <p:spPr bwMode="auto">
          <a:xfrm>
            <a:off x="10729912" y="6357938"/>
            <a:ext cx="879475"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7401F907-70FA-4E48-BB9D-EFED9E0FD40E}" type="slidenum">
              <a:rPr lang="en-US" altLang="en-US" sz="1600" b="1">
                <a:solidFill>
                  <a:srgbClr val="002060"/>
                </a:solidFill>
                <a:latin typeface="Arial" panose="020B0604020202020204" pitchFamily="34" charset="0"/>
                <a:cs typeface="Arial" panose="020B0604020202020204" pitchFamily="34" charset="0"/>
              </a:rPr>
              <a:pPr algn="r"/>
              <a:t>37</a:t>
            </a:fld>
            <a:endParaRPr lang="en-US" altLang="en-US" sz="1600" b="1" dirty="0">
              <a:solidFill>
                <a:srgbClr val="002060"/>
              </a:solidFill>
              <a:latin typeface="Arial" panose="020B0604020202020204" pitchFamily="34" charset="0"/>
              <a:cs typeface="Arial" panose="020B0604020202020204" pitchFamily="34" charset="0"/>
            </a:endParaRPr>
          </a:p>
        </p:txBody>
      </p:sp>
      <p:sp>
        <p:nvSpPr>
          <p:cNvPr id="2" name="Title 2">
            <a:extLst>
              <a:ext uri="{FF2B5EF4-FFF2-40B4-BE49-F238E27FC236}">
                <a16:creationId xmlns:a16="http://schemas.microsoft.com/office/drawing/2014/main" id="{E1F1F203-1E0B-C3CC-21AE-7AB97A475C9D}"/>
              </a:ext>
            </a:extLst>
          </p:cNvPr>
          <p:cNvSpPr txBox="1">
            <a:spLocks/>
          </p:cNvSpPr>
          <p:nvPr/>
        </p:nvSpPr>
        <p:spPr>
          <a:xfrm>
            <a:off x="551384" y="2348880"/>
            <a:ext cx="3240360" cy="1656184"/>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आपातकालीन प्रतिक्रिया गाइडबुक (ईआरजी) क्या है</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500"/>
                                        <p:tgtEl>
                                          <p:spTgt spid="71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5">
            <a:extLst>
              <a:ext uri="{FF2B5EF4-FFF2-40B4-BE49-F238E27FC236}">
                <a16:creationId xmlns:a16="http://schemas.microsoft.com/office/drawing/2014/main" id="{D642CCDD-C829-B328-E134-6AF6805C5533}"/>
              </a:ext>
            </a:extLst>
          </p:cNvPr>
          <p:cNvSpPr>
            <a:spLocks noGrp="1" noChangeArrowheads="1"/>
          </p:cNvSpPr>
          <p:nvPr>
            <p:ph idx="1"/>
          </p:nvPr>
        </p:nvSpPr>
        <p:spPr>
          <a:xfrm>
            <a:off x="5411588" y="1821954"/>
            <a:ext cx="5919788" cy="4616450"/>
          </a:xfrm>
        </p:spPr>
        <p:txBody>
          <a:bodyPr>
            <a:normAutofit/>
          </a:bodyPr>
          <a:lstStyle/>
          <a:p>
            <a:pPr marL="0" indent="0">
              <a:buNone/>
            </a:pPr>
            <a:r>
              <a:rPr lang="hi-IN" altLang="en-US" sz="2400">
                <a:latin typeface="Open Sans" panose="020B0606030504020204" pitchFamily="34" charset="0"/>
                <a:ea typeface="Open Sans" panose="020B0606030504020204" pitchFamily="34" charset="0"/>
                <a:cs typeface="Open Sans" panose="020B0606030504020204" pitchFamily="34" charset="0"/>
                <a:sym typeface="Arial" panose="020B0604020202020204" pitchFamily="34" charset="0"/>
              </a:rPr>
              <a:t>पुस्तक को पृष्ठ बॉर्डर रंगों द्वारा खंडों में विभाजित किया गया है-
सफेद
पीला
नीला
नारंगी
हरा</a:t>
            </a:r>
            <a:endParaRPr lang="en-US" alt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5127" name="Slide Number Placeholder 10">
            <a:extLst>
              <a:ext uri="{FF2B5EF4-FFF2-40B4-BE49-F238E27FC236}">
                <a16:creationId xmlns:a16="http://schemas.microsoft.com/office/drawing/2014/main" id="{7C902933-B447-D2F8-52DB-56244918730F}"/>
              </a:ext>
            </a:extLst>
          </p:cNvPr>
          <p:cNvSpPr txBox="1">
            <a:spLocks noChangeArrowheads="1"/>
          </p:cNvSpPr>
          <p:nvPr/>
        </p:nvSpPr>
        <p:spPr bwMode="auto">
          <a:xfrm>
            <a:off x="10625137" y="6372498"/>
            <a:ext cx="879475"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75EFCA20-8A61-479D-A1B7-9E6651D9F85E}" type="slidenum">
              <a:rPr lang="en-US" altLang="en-US" sz="1600" b="1">
                <a:solidFill>
                  <a:schemeClr val="bg2">
                    <a:lumMod val="75000"/>
                  </a:schemeClr>
                </a:solidFill>
                <a:latin typeface="Arial" panose="020B0604020202020204" pitchFamily="34" charset="0"/>
                <a:cs typeface="Arial" panose="020B0604020202020204" pitchFamily="34" charset="0"/>
              </a:rPr>
              <a:pPr algn="r"/>
              <a:t>38</a:t>
            </a:fld>
            <a:endParaRPr lang="en-US" altLang="en-US" sz="1600" b="1" dirty="0">
              <a:solidFill>
                <a:schemeClr val="bg2">
                  <a:lumMod val="75000"/>
                </a:schemeClr>
              </a:solidFill>
              <a:latin typeface="Arial" panose="020B0604020202020204" pitchFamily="34" charset="0"/>
              <a:cs typeface="Arial" panose="020B0604020202020204" pitchFamily="34" charset="0"/>
            </a:endParaRPr>
          </a:p>
        </p:txBody>
      </p:sp>
      <p:sp>
        <p:nvSpPr>
          <p:cNvPr id="5128" name="Picture 2" descr="Emergency Response Guidebook (ERG) | PHMSA">
            <a:extLst>
              <a:ext uri="{FF2B5EF4-FFF2-40B4-BE49-F238E27FC236}">
                <a16:creationId xmlns:a16="http://schemas.microsoft.com/office/drawing/2014/main" id="{567F2FBD-D189-95B5-0F04-75D361ABF493}"/>
              </a:ext>
            </a:extLst>
          </p:cNvPr>
          <p:cNvSpPr>
            <a:spLocks noChangeAspect="1" noChangeArrowheads="1"/>
          </p:cNvSpPr>
          <p:nvPr/>
        </p:nvSpPr>
        <p:spPr bwMode="auto">
          <a:xfrm>
            <a:off x="3287713" y="2636838"/>
            <a:ext cx="7777162" cy="347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IN"/>
          </a:p>
        </p:txBody>
      </p:sp>
      <p:sp>
        <p:nvSpPr>
          <p:cNvPr id="6" name="Title 2">
            <a:extLst>
              <a:ext uri="{FF2B5EF4-FFF2-40B4-BE49-F238E27FC236}">
                <a16:creationId xmlns:a16="http://schemas.microsoft.com/office/drawing/2014/main" id="{1605EADF-E383-8596-F675-BE48A2D85D34}"/>
              </a:ext>
            </a:extLst>
          </p:cNvPr>
          <p:cNvSpPr txBox="1">
            <a:spLocks/>
          </p:cNvSpPr>
          <p:nvPr/>
        </p:nvSpPr>
        <p:spPr>
          <a:xfrm>
            <a:off x="1127125" y="2005013"/>
            <a:ext cx="2736628" cy="1135955"/>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ईआरजी प्रारूप</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500"/>
                                        <p:tgtEl>
                                          <p:spTgt spid="819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a:extLst>
              <a:ext uri="{FF2B5EF4-FFF2-40B4-BE49-F238E27FC236}">
                <a16:creationId xmlns:a16="http://schemas.microsoft.com/office/drawing/2014/main" id="{AC02C7A1-F0FC-AA0D-F65B-BCE9201344BF}"/>
              </a:ext>
            </a:extLst>
          </p:cNvPr>
          <p:cNvSpPr>
            <a:spLocks noChangeArrowheads="1"/>
          </p:cNvSpPr>
          <p:nvPr/>
        </p:nvSpPr>
        <p:spPr bwMode="auto">
          <a:xfrm>
            <a:off x="4871864" y="1412776"/>
            <a:ext cx="7072486" cy="4465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nSpc>
                <a:spcPct val="150000"/>
              </a:lnSpc>
              <a:buFont typeface="Wingdings" panose="05000000000000000000" pitchFamily="2" charset="2"/>
              <a:buChar char="Ø"/>
            </a:pPr>
            <a:r>
              <a:rPr lang="hi-IN" altLang="en-US" sz="2400">
                <a:solidFill>
                  <a:srgbClr val="000000"/>
                </a:solidFill>
                <a:latin typeface="Open Sans" panose="020B0606030504020204" pitchFamily="34" charset="0"/>
                <a:ea typeface="Open Sans" panose="020B0606030504020204" pitchFamily="34" charset="0"/>
                <a:cs typeface="Open Sans" panose="020B0606030504020204" pitchFamily="34" charset="0"/>
              </a:rPr>
              <a:t>टेलीफोन नंबर 
तख्तियों की तालिका
रेलकार और रोड ट्रेलर आईडी चार्ट 
पीला अनुभाग (आईडी नंबर) 
नीला अनुभाग (सामग्री नाम) 
नारंगी अनुभाग (गाइड पृष्ठ)
ग्रीन सेक्शन (हाइलाइट किए गए पदार्थों के लिए प्रारंभिक अलगाव और सुरक्षात्मक कार्रवाई दूरी)</a:t>
            </a:r>
            <a:endParaRPr lang="en-US" altLang="en-US" sz="24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147" name="Picture 4" descr="Image result for erg book">
            <a:extLst>
              <a:ext uri="{FF2B5EF4-FFF2-40B4-BE49-F238E27FC236}">
                <a16:creationId xmlns:a16="http://schemas.microsoft.com/office/drawing/2014/main" id="{8A24EFAC-731E-0E74-11DA-B3596B49E854}"/>
              </a:ext>
            </a:extLst>
          </p:cNvPr>
          <p:cNvSpPr>
            <a:spLocks noChangeAspect="1" noChangeArrowheads="1"/>
          </p:cNvSpPr>
          <p:nvPr/>
        </p:nvSpPr>
        <p:spPr bwMode="auto">
          <a:xfrm>
            <a:off x="8466138" y="1700213"/>
            <a:ext cx="3024187" cy="316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IN"/>
          </a:p>
        </p:txBody>
      </p:sp>
      <p:sp>
        <p:nvSpPr>
          <p:cNvPr id="6152" name="Slide Number Placeholder 10">
            <a:extLst>
              <a:ext uri="{FF2B5EF4-FFF2-40B4-BE49-F238E27FC236}">
                <a16:creationId xmlns:a16="http://schemas.microsoft.com/office/drawing/2014/main" id="{41820E3B-7F75-5705-E1AC-65BF3E61F62C}"/>
              </a:ext>
            </a:extLst>
          </p:cNvPr>
          <p:cNvSpPr txBox="1">
            <a:spLocks noChangeArrowheads="1"/>
          </p:cNvSpPr>
          <p:nvPr/>
        </p:nvSpPr>
        <p:spPr bwMode="auto">
          <a:xfrm>
            <a:off x="11064875" y="6402388"/>
            <a:ext cx="879475"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8F0D9F79-0A2F-4742-8FB7-CDD9154D3F9A}" type="slidenum">
              <a:rPr lang="en-US" altLang="en-US" sz="1600" b="1">
                <a:solidFill>
                  <a:srgbClr val="002060"/>
                </a:solidFill>
                <a:latin typeface="Arial" panose="020B0604020202020204" pitchFamily="34" charset="0"/>
                <a:cs typeface="Arial" panose="020B0604020202020204" pitchFamily="34" charset="0"/>
              </a:rPr>
              <a:pPr algn="r"/>
              <a:t>39</a:t>
            </a:fld>
            <a:endParaRPr lang="en-US" altLang="en-US" sz="1600" b="1">
              <a:solidFill>
                <a:srgbClr val="002060"/>
              </a:solidFill>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923546B8-C668-4C45-E79D-93F6F1AA522E}"/>
              </a:ext>
            </a:extLst>
          </p:cNvPr>
          <p:cNvSpPr txBox="1">
            <a:spLocks/>
          </p:cNvSpPr>
          <p:nvPr/>
        </p:nvSpPr>
        <p:spPr>
          <a:xfrm>
            <a:off x="233090" y="2492896"/>
            <a:ext cx="4104456" cy="1263650"/>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ईआरजी प्रारूप</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5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9376" y="2647355"/>
            <a:ext cx="4032448" cy="805805"/>
          </a:xfrm>
          <a:solidFill>
            <a:schemeClr val="bg1"/>
          </a:solidFill>
          <a:ln>
            <a:noFill/>
          </a:ln>
        </p:spPr>
        <p:style>
          <a:lnRef idx="1">
            <a:schemeClr val="accent2"/>
          </a:lnRef>
          <a:fillRef idx="2">
            <a:schemeClr val="accent2"/>
          </a:fillRef>
          <a:effectRef idx="1">
            <a:schemeClr val="accent2"/>
          </a:effectRef>
          <a:fontRef idx="minor">
            <a:schemeClr val="dk1"/>
          </a:fontRef>
        </p:style>
        <p:txBody>
          <a:bodyPr>
            <a:normAutofit fontScale="90000"/>
          </a:bodyPr>
          <a:lstStyle/>
          <a:p>
            <a:pPr algn="ctr"/>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विषाक्त औद्योगिक</a:t>
            </a:r>
            <a:b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br>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 रसायन (टीआईसी)</a:t>
            </a:r>
            <a:endParaRPr lang="en-IN" sz="36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Content Placeholder 1"/>
          <p:cNvSpPr>
            <a:spLocks noGrp="1"/>
          </p:cNvSpPr>
          <p:nvPr>
            <p:ph idx="1"/>
          </p:nvPr>
        </p:nvSpPr>
        <p:spPr>
          <a:xfrm>
            <a:off x="4871864" y="1849909"/>
            <a:ext cx="6984776" cy="4307960"/>
          </a:xfrm>
        </p:spPr>
        <p:txBody>
          <a:bodyPr>
            <a:noAutofit/>
          </a:bodyPr>
          <a:lstStyle/>
          <a:p>
            <a:pPr algn="just">
              <a:lnSpc>
                <a:spcPct val="100000"/>
              </a:lnSpc>
              <a:buFont typeface="Wingdings" panose="05000000000000000000" pitchFamily="2" charset="2"/>
              <a:buChar char="Ø"/>
            </a:pPr>
            <a:r>
              <a:rPr lang="hi-IN" sz="2400">
                <a:latin typeface="Open Sans" panose="020B0606030504020204" pitchFamily="34" charset="0"/>
                <a:ea typeface="Open Sans" panose="020B0606030504020204" pitchFamily="34" charset="0"/>
                <a:cs typeface="Open Sans" panose="020B0606030504020204" pitchFamily="34" charset="0"/>
              </a:rPr>
              <a:t>टीआईसी औद्योगिक प्रक्रियाओं में उपयोग किए जाने वाले रासायनिक पदार्थों को संदर्भित करता है जो गलत तरीके से संभाले जाने या पर्यावरण में छोड़े जाने पर हानिकारक हो सकते हैं। इन रसायनों में सॉल्वैंट्स, एसिड, बेस, ऑक्सीडाइज़र, संक्षारक और जहरीली गैसें शामिल हैं। उदाहरणों में क्लोरीन, अमोनिया, सल्फ्यूरिक एसिड, बेंजीन और हाइड्रोजन साइनाइड शामिल हैं। 
जबकि टीआईसी का उपयोग मुख्य रूप से वैध औद्योगिक उद्देश्यों के लिए किया जाता है, अगर अनुचित तरीके से प्रबंधित किया जाता है तो वे गंभीर स्वास्थ्य और पर्यावरणीय जोखिम पैदा कर सकते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dirty="0"/>
          </a:p>
        </p:txBody>
      </p:sp>
    </p:spTree>
    <p:extLst>
      <p:ext uri="{BB962C8B-B14F-4D97-AF65-F5344CB8AC3E}">
        <p14:creationId xmlns:p14="http://schemas.microsoft.com/office/powerpoint/2010/main" val="29894310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36" name="Rectangle 3">
            <a:extLst>
              <a:ext uri="{FF2B5EF4-FFF2-40B4-BE49-F238E27FC236}">
                <a16:creationId xmlns:a16="http://schemas.microsoft.com/office/drawing/2014/main" id="{F7001C5C-B649-699E-EB3F-FC13ED672935}"/>
              </a:ext>
            </a:extLst>
          </p:cNvPr>
          <p:cNvSpPr>
            <a:spLocks noGrp="1" noChangeArrowheads="1"/>
          </p:cNvSpPr>
          <p:nvPr>
            <p:ph idx="1"/>
          </p:nvPr>
        </p:nvSpPr>
        <p:spPr>
          <a:xfrm>
            <a:off x="4799856" y="2271712"/>
            <a:ext cx="6840760" cy="2646361"/>
          </a:xfrm>
        </p:spPr>
        <p:txBody>
          <a:bodyPr rtlCol="0">
            <a:noAutofit/>
          </a:bodyPr>
          <a:lstStyle/>
          <a:p>
            <a:pPr algn="just">
              <a:lnSpc>
                <a:spcPct val="150000"/>
              </a:lnSpc>
              <a:buFont typeface="Wingdings" panose="05000000000000000000" pitchFamily="2" charset="2"/>
              <a:buChar char="ü"/>
              <a:defRPr/>
            </a:pPr>
            <a:r>
              <a:rPr lang="hi-IN" altLang="en-US" sz="2600">
                <a:latin typeface="Open Sans" panose="020B0606030504020204" pitchFamily="34" charset="0"/>
                <a:ea typeface="Open Sans" panose="020B0606030504020204" pitchFamily="34" charset="0"/>
                <a:cs typeface="Open Sans" panose="020B0606030504020204" pitchFamily="34" charset="0"/>
                <a:sym typeface="Arial" charset="0"/>
              </a:rPr>
              <a:t>ईआरजी खतरनाक सामानों के परिवहन में उपयोग किए जाने वाले विभिन्न प्लेकार्डों को दर्शाते हैं।
तख्तियों का प्रत्येक समूह 3-अंकीय गाइड नंबर (ऑरेंज सेक्शन) से जुड़ा होता है।</a:t>
            </a:r>
            <a:endParaRPr lang="en-US" altLang="en-US" sz="2600" dirty="0">
              <a:latin typeface="Open Sans" panose="020B0606030504020204" pitchFamily="34" charset="0"/>
              <a:ea typeface="Open Sans" panose="020B0606030504020204" pitchFamily="34" charset="0"/>
              <a:cs typeface="Open Sans" panose="020B0606030504020204" pitchFamily="34" charset="0"/>
            </a:endParaRPr>
          </a:p>
        </p:txBody>
      </p:sp>
      <p:sp>
        <p:nvSpPr>
          <p:cNvPr id="7172" name="Picture 5" descr="Image result for Table of Placards">
            <a:extLst>
              <a:ext uri="{FF2B5EF4-FFF2-40B4-BE49-F238E27FC236}">
                <a16:creationId xmlns:a16="http://schemas.microsoft.com/office/drawing/2014/main" id="{7C4A4000-B04A-F82D-47CD-DF285E2B9345}"/>
              </a:ext>
            </a:extLst>
          </p:cNvPr>
          <p:cNvSpPr>
            <a:spLocks noChangeAspect="1" noChangeArrowheads="1"/>
          </p:cNvSpPr>
          <p:nvPr/>
        </p:nvSpPr>
        <p:spPr bwMode="auto">
          <a:xfrm>
            <a:off x="5519738" y="4046538"/>
            <a:ext cx="5834062" cy="2646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IN"/>
          </a:p>
        </p:txBody>
      </p:sp>
      <p:sp>
        <p:nvSpPr>
          <p:cNvPr id="7176" name="Slide Number Placeholder 10">
            <a:extLst>
              <a:ext uri="{FF2B5EF4-FFF2-40B4-BE49-F238E27FC236}">
                <a16:creationId xmlns:a16="http://schemas.microsoft.com/office/drawing/2014/main" id="{09E07832-7F4E-AD0C-DB5A-B90775F18936}"/>
              </a:ext>
            </a:extLst>
          </p:cNvPr>
          <p:cNvSpPr txBox="1">
            <a:spLocks noChangeArrowheads="1"/>
          </p:cNvSpPr>
          <p:nvPr/>
        </p:nvSpPr>
        <p:spPr bwMode="auto">
          <a:xfrm>
            <a:off x="11064875" y="6402388"/>
            <a:ext cx="879475"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3B13E51E-13BD-4D5B-8271-C1C2DD25C8CF}" type="slidenum">
              <a:rPr lang="en-US" altLang="en-US" sz="1600" b="1">
                <a:solidFill>
                  <a:srgbClr val="002060"/>
                </a:solidFill>
                <a:latin typeface="Arial" panose="020B0604020202020204" pitchFamily="34" charset="0"/>
                <a:cs typeface="Arial" panose="020B0604020202020204" pitchFamily="34" charset="0"/>
              </a:rPr>
              <a:pPr algn="r"/>
              <a:t>40</a:t>
            </a:fld>
            <a:endParaRPr lang="en-US" altLang="en-US" sz="1600" b="1">
              <a:solidFill>
                <a:srgbClr val="002060"/>
              </a:solidFill>
              <a:latin typeface="Arial" panose="020B0604020202020204" pitchFamily="34" charset="0"/>
              <a:cs typeface="Arial" panose="020B0604020202020204" pitchFamily="34" charset="0"/>
            </a:endParaRPr>
          </a:p>
        </p:txBody>
      </p:sp>
      <p:sp>
        <p:nvSpPr>
          <p:cNvPr id="2" name="Title 2">
            <a:extLst>
              <a:ext uri="{FF2B5EF4-FFF2-40B4-BE49-F238E27FC236}">
                <a16:creationId xmlns:a16="http://schemas.microsoft.com/office/drawing/2014/main" id="{47FFCB5C-BD39-24EE-AB49-294C31461A28}"/>
              </a:ext>
            </a:extLst>
          </p:cNvPr>
          <p:cNvSpPr txBox="1">
            <a:spLocks/>
          </p:cNvSpPr>
          <p:nvPr/>
        </p:nvSpPr>
        <p:spPr>
          <a:xfrm>
            <a:off x="407368" y="2782888"/>
            <a:ext cx="4104456" cy="1263650"/>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तख्तियों की तालिका</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048736">
                                            <p:txEl>
                                              <p:pRg st="0" end="0"/>
                                            </p:txEl>
                                          </p:spTgt>
                                        </p:tgtEl>
                                        <p:attrNameLst>
                                          <p:attrName>style.visibility</p:attrName>
                                        </p:attrNameLst>
                                      </p:cBhvr>
                                      <p:to>
                                        <p:strVal val="visible"/>
                                      </p:to>
                                    </p:set>
                                    <p:animEffect transition="in" filter="fade">
                                      <p:cBhvr>
                                        <p:cTn id="7" dur="500"/>
                                        <p:tgtEl>
                                          <p:spTgt spid="10487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36"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0DB4EDE-DEF9-058E-04E1-F273880D3A4B}"/>
              </a:ext>
            </a:extLst>
          </p:cNvPr>
          <p:cNvSpPr txBox="1"/>
          <p:nvPr/>
        </p:nvSpPr>
        <p:spPr>
          <a:xfrm>
            <a:off x="5015880" y="2151063"/>
            <a:ext cx="6336704" cy="2816027"/>
          </a:xfrm>
          <a:prstGeom prst="rect">
            <a:avLst/>
          </a:prstGeom>
          <a:noFill/>
        </p:spPr>
        <p:txBody>
          <a:bodyPr wrap="square">
            <a:spAutoFit/>
          </a:bodyPr>
          <a:lstStyle/>
          <a:p>
            <a:pPr marL="457200" indent="-457200" algn="just">
              <a:lnSpc>
                <a:spcPct val="150000"/>
              </a:lnSpc>
              <a:buFont typeface="Wingdings" panose="05000000000000000000" pitchFamily="2" charset="2"/>
              <a:buChar char="q"/>
              <a:defRPr/>
            </a:pPr>
            <a:r>
              <a:rPr lang="hi-IN" altLang="en-US" sz="2400">
                <a:latin typeface="Open Sans" panose="020B0606030504020204" pitchFamily="34" charset="0"/>
                <a:ea typeface="Open Sans" panose="020B0606030504020204" pitchFamily="34" charset="0"/>
                <a:cs typeface="Open Sans" panose="020B0606030504020204" pitchFamily="34" charset="0"/>
                <a:sym typeface="Arial" charset="0"/>
              </a:rPr>
              <a:t>पृष्ठ 18 और 19 खतरनाक सामानों के परिवहन में उपयोग किए जाने वाले रेलकारों और सड़क ट्रेलरों के सामान्य आकार को दर्शाते हैं।
प्रत्येक आकृति 3-अंकीय मार्गदर्शिका संख्या (ऑरेंज अनुभाग) से संबद्ध होती है।</a:t>
            </a:r>
            <a:endParaRPr lang="en-US" alt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0247" name="Slide Number Placeholder 10">
            <a:extLst>
              <a:ext uri="{FF2B5EF4-FFF2-40B4-BE49-F238E27FC236}">
                <a16:creationId xmlns:a16="http://schemas.microsoft.com/office/drawing/2014/main" id="{5FFD2106-081A-ECE6-0410-DEE61ADE72F3}"/>
              </a:ext>
            </a:extLst>
          </p:cNvPr>
          <p:cNvSpPr txBox="1">
            <a:spLocks noChangeArrowheads="1"/>
          </p:cNvSpPr>
          <p:nvPr/>
        </p:nvSpPr>
        <p:spPr bwMode="auto">
          <a:xfrm>
            <a:off x="10776520" y="6372497"/>
            <a:ext cx="879475"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49DA48DA-58BE-4F3E-B844-003A6B500E99}" type="slidenum">
              <a:rPr lang="en-US" altLang="en-US" sz="1600" b="1">
                <a:solidFill>
                  <a:srgbClr val="002060"/>
                </a:solidFill>
                <a:latin typeface="Arial" panose="020B0604020202020204" pitchFamily="34" charset="0"/>
                <a:cs typeface="Arial" panose="020B0604020202020204" pitchFamily="34" charset="0"/>
              </a:rPr>
              <a:pPr algn="r"/>
              <a:t>41</a:t>
            </a:fld>
            <a:endParaRPr lang="en-US" altLang="en-US" sz="1600" b="1">
              <a:solidFill>
                <a:srgbClr val="002060"/>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35981889-5984-F629-1351-E777B95D39A1}"/>
              </a:ext>
            </a:extLst>
          </p:cNvPr>
          <p:cNvSpPr txBox="1"/>
          <p:nvPr/>
        </p:nvSpPr>
        <p:spPr>
          <a:xfrm>
            <a:off x="375668" y="2982060"/>
            <a:ext cx="4136156" cy="1077218"/>
          </a:xfrm>
          <a:prstGeom prst="rect">
            <a:avLst/>
          </a:prstGeom>
          <a:noFill/>
        </p:spPr>
        <p:txBody>
          <a:bodyPr wrap="square">
            <a:spAutoFit/>
          </a:bodyPr>
          <a:lstStyle/>
          <a:p>
            <a:pPr algn="ctr">
              <a:defRPr/>
            </a:pPr>
            <a:r>
              <a:rPr lang="hi-IN" altLang="en-US" sz="3200" b="1">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rPr>
              <a:t>रेल कार और रोड ट्रेलर आईडी</a:t>
            </a:r>
            <a:endParaRPr lang="en-US" alt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5">
            <a:extLst>
              <a:ext uri="{FF2B5EF4-FFF2-40B4-BE49-F238E27FC236}">
                <a16:creationId xmlns:a16="http://schemas.microsoft.com/office/drawing/2014/main" id="{C563444F-6BC4-D9CC-D17F-6444055439FD}"/>
              </a:ext>
            </a:extLst>
          </p:cNvPr>
          <p:cNvSpPr>
            <a:spLocks noGrp="1" noChangeArrowheads="1"/>
          </p:cNvSpPr>
          <p:nvPr>
            <p:ph idx="1"/>
          </p:nvPr>
        </p:nvSpPr>
        <p:spPr>
          <a:xfrm>
            <a:off x="4655840" y="806391"/>
            <a:ext cx="6625134" cy="4351338"/>
          </a:xfrm>
        </p:spPr>
        <p:txBody>
          <a:bodyPr rtlCol="0">
            <a:normAutofit/>
          </a:bodyPr>
          <a:lstStyle/>
          <a:p>
            <a:pPr algn="just">
              <a:lnSpc>
                <a:spcPct val="150000"/>
              </a:lnSpc>
              <a:defRPr/>
            </a:pPr>
            <a:r>
              <a:rPr lang="hi-IN" altLang="en-US" sz="2400">
                <a:latin typeface="Open Sans" panose="020B0606030504020204" pitchFamily="34" charset="0"/>
                <a:ea typeface="Open Sans" panose="020B0606030504020204" pitchFamily="34" charset="0"/>
                <a:cs typeface="Open Sans" panose="020B0606030504020204" pitchFamily="34" charset="0"/>
                <a:sym typeface="Arial" charset="0"/>
              </a:rPr>
              <a:t>आईडी नंबर के संख्यात्मक क्रम में खतरनाक वस्तुओं की सूचकांक सूची। 
इस प्रकार इसमें शामिल सामग्री की आईडी संख्या से परामर्श करने के लिए गाइड की पहचान करता है।
ग्रीन में हाइलाइट किए गए पदार्थों को विशेष रूप से इलाज किया जाना चाहिए।</a:t>
            </a:r>
            <a:endParaRPr lang="en-US" altLang="en-US" sz="2400" dirty="0">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4" name="Table 3">
            <a:extLst>
              <a:ext uri="{FF2B5EF4-FFF2-40B4-BE49-F238E27FC236}">
                <a16:creationId xmlns:a16="http://schemas.microsoft.com/office/drawing/2014/main" id="{D2D97ADE-1D2C-5F30-A298-C81F1562974F}"/>
              </a:ext>
            </a:extLst>
          </p:cNvPr>
          <p:cNvGraphicFramePr>
            <a:graphicFrameLocks noGrp="1"/>
          </p:cNvGraphicFramePr>
          <p:nvPr>
            <p:extLst>
              <p:ext uri="{D42A27DB-BD31-4B8C-83A1-F6EECF244321}">
                <p14:modId xmlns:p14="http://schemas.microsoft.com/office/powerpoint/2010/main" val="1380146224"/>
              </p:ext>
            </p:extLst>
          </p:nvPr>
        </p:nvGraphicFramePr>
        <p:xfrm>
          <a:off x="4727848" y="5157729"/>
          <a:ext cx="6300899" cy="1176561"/>
        </p:xfrm>
        <a:graphic>
          <a:graphicData uri="http://schemas.openxmlformats.org/drawingml/2006/table">
            <a:tbl>
              <a:tblPr firstRow="1" bandRow="1">
                <a:tableStyleId>{5C22544A-7EE6-4342-B048-85BDC9FD1C3A}</a:tableStyleId>
              </a:tblPr>
              <a:tblGrid>
                <a:gridCol w="2220445">
                  <a:extLst>
                    <a:ext uri="{9D8B030D-6E8A-4147-A177-3AD203B41FA5}">
                      <a16:colId xmlns:a16="http://schemas.microsoft.com/office/drawing/2014/main" val="20000"/>
                    </a:ext>
                  </a:extLst>
                </a:gridCol>
                <a:gridCol w="2040227">
                  <a:extLst>
                    <a:ext uri="{9D8B030D-6E8A-4147-A177-3AD203B41FA5}">
                      <a16:colId xmlns:a16="http://schemas.microsoft.com/office/drawing/2014/main" val="20001"/>
                    </a:ext>
                  </a:extLst>
                </a:gridCol>
                <a:gridCol w="2040227">
                  <a:extLst>
                    <a:ext uri="{9D8B030D-6E8A-4147-A177-3AD203B41FA5}">
                      <a16:colId xmlns:a16="http://schemas.microsoft.com/office/drawing/2014/main" val="20002"/>
                    </a:ext>
                  </a:extLst>
                </a:gridCol>
              </a:tblGrid>
              <a:tr h="696448">
                <a:tc>
                  <a:txBody>
                    <a:bodyPr/>
                    <a:lstStyle/>
                    <a:p>
                      <a:r>
                        <a:rPr lang="hi-IN" sz="2400" dirty="0">
                          <a:solidFill>
                            <a:schemeClr val="tx1"/>
                          </a:solidFill>
                          <a:latin typeface="Open Sans" panose="020B0606030504020204" pitchFamily="34" charset="0"/>
                          <a:ea typeface="Open Sans" panose="020B0606030504020204" pitchFamily="34" charset="0"/>
                          <a:cs typeface="Open Sans" panose="020B0606030504020204" pitchFamily="34" charset="0"/>
                        </a:rPr>
                        <a:t>आईडी नं.</a:t>
                      </a:r>
                      <a:endParaRPr lang="en-US" sz="24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marL="91441" marR="91441" marT="45729" marB="45729">
                    <a:solidFill>
                      <a:srgbClr val="FFFF00"/>
                    </a:solidFill>
                  </a:tcPr>
                </a:tc>
                <a:tc>
                  <a:txBody>
                    <a:bodyPr/>
                    <a:lstStyle/>
                    <a:p>
                      <a:r>
                        <a:rPr lang="hi-IN" sz="2400" dirty="0">
                          <a:solidFill>
                            <a:schemeClr val="tx1"/>
                          </a:solidFill>
                          <a:latin typeface="Open Sans" panose="020B0606030504020204" pitchFamily="34" charset="0"/>
                          <a:ea typeface="Open Sans" panose="020B0606030504020204" pitchFamily="34" charset="0"/>
                          <a:cs typeface="Open Sans" panose="020B0606030504020204" pitchFamily="34" charset="0"/>
                        </a:rPr>
                        <a:t>गाइड नं।</a:t>
                      </a:r>
                      <a:endParaRPr lang="en-US" sz="24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marL="91441" marR="91441" marT="45729" marB="45729">
                    <a:solidFill>
                      <a:srgbClr val="FFFF00"/>
                    </a:solidFill>
                  </a:tcPr>
                </a:tc>
                <a:tc>
                  <a:txBody>
                    <a:bodyPr/>
                    <a:lstStyle/>
                    <a:p>
                      <a:r>
                        <a:rPr lang="hi-IN" sz="2400" dirty="0">
                          <a:solidFill>
                            <a:schemeClr val="tx1"/>
                          </a:solidFill>
                          <a:latin typeface="Open Sans" panose="020B0606030504020204" pitchFamily="34" charset="0"/>
                          <a:ea typeface="Open Sans" panose="020B0606030504020204" pitchFamily="34" charset="0"/>
                          <a:cs typeface="Open Sans" panose="020B0606030504020204" pitchFamily="34" charset="0"/>
                        </a:rPr>
                        <a:t>सामग्री का नाम</a:t>
                      </a:r>
                      <a:endParaRPr lang="en-US" sz="24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marL="91441" marR="91441" marT="45729" marB="45729">
                    <a:solidFill>
                      <a:srgbClr val="FFFF00"/>
                    </a:solidFill>
                  </a:tcPr>
                </a:tc>
                <a:extLst>
                  <a:ext uri="{0D108BD9-81ED-4DB2-BD59-A6C34878D82A}">
                    <a16:rowId xmlns:a16="http://schemas.microsoft.com/office/drawing/2014/main" val="10000"/>
                  </a:ext>
                </a:extLst>
              </a:tr>
              <a:tr h="480113">
                <a:tc>
                  <a:txBody>
                    <a:bodyPr/>
                    <a:lstStyle/>
                    <a:p>
                      <a:r>
                        <a:rPr lang="en-US" sz="2400" dirty="0">
                          <a:latin typeface="Open Sans" panose="020B0606030504020204" pitchFamily="34" charset="0"/>
                          <a:ea typeface="Open Sans" panose="020B0606030504020204" pitchFamily="34" charset="0"/>
                          <a:cs typeface="Open Sans" panose="020B0606030504020204" pitchFamily="34" charset="0"/>
                        </a:rPr>
                        <a:t>1090</a:t>
                      </a:r>
                    </a:p>
                  </a:txBody>
                  <a:tcPr marL="91441" marR="91441" marT="45729" marB="45729"/>
                </a:tc>
                <a:tc>
                  <a:txBody>
                    <a:bodyPr/>
                    <a:lstStyle/>
                    <a:p>
                      <a:r>
                        <a:rPr lang="en-US" sz="2400" dirty="0">
                          <a:latin typeface="Open Sans" panose="020B0606030504020204" pitchFamily="34" charset="0"/>
                          <a:ea typeface="Open Sans" panose="020B0606030504020204" pitchFamily="34" charset="0"/>
                          <a:cs typeface="Open Sans" panose="020B0606030504020204" pitchFamily="34" charset="0"/>
                        </a:rPr>
                        <a:t>127</a:t>
                      </a:r>
                    </a:p>
                  </a:txBody>
                  <a:tcPr marL="91441" marR="91441" marT="45729" marB="45729"/>
                </a:tc>
                <a:tc>
                  <a:txBody>
                    <a:bodyPr/>
                    <a:lstStyle/>
                    <a:p>
                      <a:r>
                        <a:rPr lang="hi-IN" sz="2400" dirty="0">
                          <a:latin typeface="Open Sans" panose="020B0606030504020204" pitchFamily="34" charset="0"/>
                          <a:ea typeface="Open Sans" panose="020B0606030504020204" pitchFamily="34" charset="0"/>
                          <a:cs typeface="Open Sans" panose="020B0606030504020204" pitchFamily="34" charset="0"/>
                        </a:rPr>
                        <a:t>ऐसीटोन</a:t>
                      </a:r>
                      <a:endParaRPr lang="en-US" sz="2400" dirty="0">
                        <a:latin typeface="Open Sans" panose="020B0606030504020204" pitchFamily="34" charset="0"/>
                        <a:ea typeface="Open Sans" panose="020B0606030504020204" pitchFamily="34" charset="0"/>
                        <a:cs typeface="Open Sans" panose="020B0606030504020204" pitchFamily="34" charset="0"/>
                      </a:endParaRPr>
                    </a:p>
                  </a:txBody>
                  <a:tcPr marL="91441" marR="91441" marT="45729" marB="45729"/>
                </a:tc>
                <a:extLst>
                  <a:ext uri="{0D108BD9-81ED-4DB2-BD59-A6C34878D82A}">
                    <a16:rowId xmlns:a16="http://schemas.microsoft.com/office/drawing/2014/main" val="10001"/>
                  </a:ext>
                </a:extLst>
              </a:tr>
            </a:tbl>
          </a:graphicData>
        </a:graphic>
      </p:graphicFrame>
      <p:sp>
        <p:nvSpPr>
          <p:cNvPr id="12309" name="Slide Number Placeholder 10">
            <a:extLst>
              <a:ext uri="{FF2B5EF4-FFF2-40B4-BE49-F238E27FC236}">
                <a16:creationId xmlns:a16="http://schemas.microsoft.com/office/drawing/2014/main" id="{29D6EF34-12D4-64EC-9913-1EDCFC2D4E31}"/>
              </a:ext>
            </a:extLst>
          </p:cNvPr>
          <p:cNvSpPr txBox="1">
            <a:spLocks noChangeArrowheads="1"/>
          </p:cNvSpPr>
          <p:nvPr/>
        </p:nvSpPr>
        <p:spPr bwMode="auto">
          <a:xfrm>
            <a:off x="11064875" y="6402388"/>
            <a:ext cx="879475"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9673FE74-7F8F-4473-BB7C-23C6AF212691}" type="slidenum">
              <a:rPr lang="en-US" altLang="en-US" sz="1600" b="1">
                <a:solidFill>
                  <a:srgbClr val="002060"/>
                </a:solidFill>
                <a:latin typeface="Arial" panose="020B0604020202020204" pitchFamily="34" charset="0"/>
                <a:cs typeface="Arial" panose="020B0604020202020204" pitchFamily="34" charset="0"/>
              </a:rPr>
              <a:pPr algn="r"/>
              <a:t>42</a:t>
            </a:fld>
            <a:endParaRPr lang="en-US" altLang="en-US" sz="1600" b="1">
              <a:solidFill>
                <a:srgbClr val="002060"/>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D1A539EA-524E-396D-61FA-4D4595149813}"/>
              </a:ext>
            </a:extLst>
          </p:cNvPr>
          <p:cNvSpPr txBox="1"/>
          <p:nvPr/>
        </p:nvSpPr>
        <p:spPr>
          <a:xfrm>
            <a:off x="375668" y="2982060"/>
            <a:ext cx="4136156" cy="584775"/>
          </a:xfrm>
          <a:prstGeom prst="rect">
            <a:avLst/>
          </a:prstGeom>
          <a:noFill/>
        </p:spPr>
        <p:txBody>
          <a:bodyPr wrap="square">
            <a:spAutoFit/>
          </a:bodyPr>
          <a:lstStyle/>
          <a:p>
            <a:pPr algn="ctr">
              <a:defRPr/>
            </a:pPr>
            <a:r>
              <a:rPr lang="hi-IN" altLang="en-US" sz="3200" b="1">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rPr>
              <a:t>पीले-बॉर्डर वाले पेज</a:t>
            </a:r>
            <a:endParaRPr lang="en-US" alt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fade">
                                      <p:cBhvr>
                                        <p:cTn id="7" dur="500"/>
                                        <p:tgtEl>
                                          <p:spTgt spid="204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P spid="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id="{6EA53CF9-CF6D-59C0-9A26-3BC8609FCF14}"/>
              </a:ext>
            </a:extLst>
          </p:cNvPr>
          <p:cNvSpPr>
            <a:spLocks noGrp="1" noChangeArrowheads="1"/>
          </p:cNvSpPr>
          <p:nvPr>
            <p:ph idx="1"/>
          </p:nvPr>
        </p:nvSpPr>
        <p:spPr>
          <a:xfrm>
            <a:off x="4383731" y="1772816"/>
            <a:ext cx="7273206" cy="4240212"/>
          </a:xfrm>
        </p:spPr>
        <p:txBody>
          <a:bodyPr>
            <a:normAutofit/>
          </a:bodyPr>
          <a:lstStyle/>
          <a:p>
            <a:pPr algn="just">
              <a:lnSpc>
                <a:spcPct val="150000"/>
              </a:lnSpc>
            </a:pPr>
            <a:r>
              <a:rPr lang="hi-IN" altLang="en-US" sz="2500">
                <a:latin typeface="Open Sans" panose="020B0606030504020204" pitchFamily="34" charset="0"/>
                <a:ea typeface="Open Sans" panose="020B0606030504020204" pitchFamily="34" charset="0"/>
                <a:cs typeface="Open Sans" panose="020B0606030504020204" pitchFamily="34" charset="0"/>
                <a:sym typeface="Arial" panose="020B0604020202020204" pitchFamily="34" charset="0"/>
              </a:rPr>
              <a:t>यदि गाइड नंबर को "पी" अक्षर के साथ पूरक किया जाता है, तो यह इंगित करता है कि गर्मी या संदूषण के अधीन होने पर सामग्री विस्फोटक पोलीमराइजेशन से गुजर सकती है। 
पोलीमराइजेशन कंटेनरों के अंदर गर्मी और दबाव का निर्माण उत्पन्न करता है, जो फट सकता है।</a:t>
            </a:r>
            <a:endParaRPr lang="en-US" altLang="en-US" sz="2500" dirty="0">
              <a:latin typeface="Open Sans" panose="020B0606030504020204" pitchFamily="34" charset="0"/>
              <a:ea typeface="Open Sans" panose="020B0606030504020204" pitchFamily="34" charset="0"/>
              <a:cs typeface="Open Sans" panose="020B0606030504020204" pitchFamily="34" charset="0"/>
            </a:endParaRPr>
          </a:p>
        </p:txBody>
      </p:sp>
      <p:sp>
        <p:nvSpPr>
          <p:cNvPr id="13319" name="Slide Number Placeholder 10">
            <a:extLst>
              <a:ext uri="{FF2B5EF4-FFF2-40B4-BE49-F238E27FC236}">
                <a16:creationId xmlns:a16="http://schemas.microsoft.com/office/drawing/2014/main" id="{2ED62A15-0FCF-E2C1-B261-3D56982DAD93}"/>
              </a:ext>
            </a:extLst>
          </p:cNvPr>
          <p:cNvSpPr txBox="1">
            <a:spLocks noChangeArrowheads="1"/>
          </p:cNvSpPr>
          <p:nvPr/>
        </p:nvSpPr>
        <p:spPr bwMode="auto">
          <a:xfrm>
            <a:off x="10768830" y="6369050"/>
            <a:ext cx="879475"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95571542-0502-4148-BC36-C7E6CFFAD54D}" type="slidenum">
              <a:rPr lang="en-US" altLang="en-US" sz="1600" b="1">
                <a:solidFill>
                  <a:srgbClr val="002060"/>
                </a:solidFill>
                <a:latin typeface="Arial" panose="020B0604020202020204" pitchFamily="34" charset="0"/>
                <a:cs typeface="Arial" panose="020B0604020202020204" pitchFamily="34" charset="0"/>
              </a:rPr>
              <a:pPr algn="r"/>
              <a:t>43</a:t>
            </a:fld>
            <a:endParaRPr lang="en-US" altLang="en-US" sz="1600" b="1" dirty="0">
              <a:solidFill>
                <a:srgbClr val="002060"/>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4A9E835C-ABBD-6B14-E956-1D4704E93256}"/>
              </a:ext>
            </a:extLst>
          </p:cNvPr>
          <p:cNvSpPr txBox="1"/>
          <p:nvPr/>
        </p:nvSpPr>
        <p:spPr>
          <a:xfrm>
            <a:off x="375668" y="2982060"/>
            <a:ext cx="4136156" cy="584775"/>
          </a:xfrm>
          <a:prstGeom prst="rect">
            <a:avLst/>
          </a:prstGeom>
          <a:noFill/>
        </p:spPr>
        <p:txBody>
          <a:bodyPr wrap="square">
            <a:spAutoFit/>
          </a:bodyPr>
          <a:lstStyle/>
          <a:p>
            <a:pPr algn="ctr">
              <a:defRPr/>
            </a:pPr>
            <a:r>
              <a:rPr lang="hi-IN" altLang="en-US" sz="3200" b="1">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rPr>
              <a:t>अक्षर "पी"</a:t>
            </a:r>
            <a:endParaRPr lang="en-US" alt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60" name="Rectangle 5">
            <a:extLst>
              <a:ext uri="{FF2B5EF4-FFF2-40B4-BE49-F238E27FC236}">
                <a16:creationId xmlns:a16="http://schemas.microsoft.com/office/drawing/2014/main" id="{0D95D4A3-9A17-9FF9-DFCD-E63F605672A7}"/>
              </a:ext>
            </a:extLst>
          </p:cNvPr>
          <p:cNvSpPr>
            <a:spLocks noGrp="1" noChangeArrowheads="1"/>
          </p:cNvSpPr>
          <p:nvPr>
            <p:ph idx="1"/>
          </p:nvPr>
        </p:nvSpPr>
        <p:spPr>
          <a:xfrm>
            <a:off x="4129459" y="1196752"/>
            <a:ext cx="7566571" cy="3244850"/>
          </a:xfrm>
        </p:spPr>
        <p:txBody>
          <a:bodyPr rtlCol="0">
            <a:normAutofit fontScale="92500" lnSpcReduction="20000"/>
          </a:bodyPr>
          <a:lstStyle/>
          <a:p>
            <a:pPr algn="just">
              <a:lnSpc>
                <a:spcPct val="150000"/>
              </a:lnSpc>
              <a:defRPr/>
            </a:pPr>
            <a:r>
              <a:rPr lang="hi-IN" altLang="en-US" sz="2500">
                <a:latin typeface="Open Sans" panose="020B0606030504020204" pitchFamily="34" charset="0"/>
                <a:ea typeface="Open Sans" panose="020B0606030504020204" pitchFamily="34" charset="0"/>
                <a:cs typeface="Open Sans" panose="020B0606030504020204" pitchFamily="34" charset="0"/>
                <a:sym typeface="Arial" charset="0"/>
              </a:rPr>
              <a:t>सामग्री के नाम के वर्णमाला क्रम में खतरनाक वस्तुओं की सूचकांक सूची। 
इस प्रकार शामिल सामग्री के नाम से परामर्श किए जाने वाले गाइड की पहचान करता है।
हरे रंग में हाइलाइट किए गए पदार्थों को विशेष रूप से इलाज किया जाना चाहिए।</a:t>
            </a:r>
            <a:endParaRPr lang="en-CA" altLang="en-US" sz="2500" dirty="0">
              <a:latin typeface="Open Sans" panose="020B0606030504020204" pitchFamily="34" charset="0"/>
              <a:ea typeface="Open Sans" panose="020B0606030504020204" pitchFamily="34" charset="0"/>
              <a:cs typeface="Open Sans" panose="020B0606030504020204" pitchFamily="34" charset="0"/>
              <a:sym typeface="Arial" charset="0"/>
            </a:endParaRPr>
          </a:p>
        </p:txBody>
      </p:sp>
      <p:graphicFrame>
        <p:nvGraphicFramePr>
          <p:cNvPr id="6" name="Table 5">
            <a:extLst>
              <a:ext uri="{FF2B5EF4-FFF2-40B4-BE49-F238E27FC236}">
                <a16:creationId xmlns:a16="http://schemas.microsoft.com/office/drawing/2014/main" id="{64BBF874-56D1-FEDD-8FFB-2F4D87B75405}"/>
              </a:ext>
            </a:extLst>
          </p:cNvPr>
          <p:cNvGraphicFramePr>
            <a:graphicFrameLocks noGrp="1"/>
          </p:cNvGraphicFramePr>
          <p:nvPr>
            <p:extLst>
              <p:ext uri="{D42A27DB-BD31-4B8C-83A1-F6EECF244321}">
                <p14:modId xmlns:p14="http://schemas.microsoft.com/office/powerpoint/2010/main" val="1653771371"/>
              </p:ext>
            </p:extLst>
          </p:nvPr>
        </p:nvGraphicFramePr>
        <p:xfrm>
          <a:off x="4129460" y="4472062"/>
          <a:ext cx="7151115" cy="1080120"/>
        </p:xfrm>
        <a:graphic>
          <a:graphicData uri="http://schemas.openxmlformats.org/drawingml/2006/table">
            <a:tbl>
              <a:tblPr firstRow="1" bandRow="1">
                <a:tableStyleId>{ED083AE6-46FA-4A59-8FB0-9F97EB10719F}</a:tableStyleId>
              </a:tblPr>
              <a:tblGrid>
                <a:gridCol w="2642089">
                  <a:extLst>
                    <a:ext uri="{9D8B030D-6E8A-4147-A177-3AD203B41FA5}">
                      <a16:colId xmlns:a16="http://schemas.microsoft.com/office/drawing/2014/main" val="20000"/>
                    </a:ext>
                  </a:extLst>
                </a:gridCol>
                <a:gridCol w="2642089">
                  <a:extLst>
                    <a:ext uri="{9D8B030D-6E8A-4147-A177-3AD203B41FA5}">
                      <a16:colId xmlns:a16="http://schemas.microsoft.com/office/drawing/2014/main" val="20001"/>
                    </a:ext>
                  </a:extLst>
                </a:gridCol>
                <a:gridCol w="1866937">
                  <a:extLst>
                    <a:ext uri="{9D8B030D-6E8A-4147-A177-3AD203B41FA5}">
                      <a16:colId xmlns:a16="http://schemas.microsoft.com/office/drawing/2014/main" val="20002"/>
                    </a:ext>
                  </a:extLst>
                </a:gridCol>
              </a:tblGrid>
              <a:tr h="562383">
                <a:tc>
                  <a:txBody>
                    <a:bodyPr/>
                    <a:lstStyle/>
                    <a:p>
                      <a:r>
                        <a:rPr lang="hi-IN" sz="2400" dirty="0">
                          <a:solidFill>
                            <a:schemeClr val="bg1"/>
                          </a:solidFill>
                          <a:latin typeface="Open Sans" panose="020B0606030504020204" pitchFamily="34" charset="0"/>
                          <a:ea typeface="Open Sans" panose="020B0606030504020204" pitchFamily="34" charset="0"/>
                          <a:cs typeface="Open Sans" panose="020B0606030504020204" pitchFamily="34" charset="0"/>
                        </a:rPr>
                        <a:t>सामग्री का नाम</a:t>
                      </a:r>
                      <a:endPar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marL="91439" marR="91439" marT="45626" marB="45626">
                    <a:solidFill>
                      <a:schemeClr val="accent1"/>
                    </a:solidFill>
                  </a:tcPr>
                </a:tc>
                <a:tc>
                  <a:txBody>
                    <a:bodyPr/>
                    <a:lstStyle/>
                    <a:p>
                      <a:r>
                        <a:rPr lang="hi-IN" sz="2400" dirty="0">
                          <a:solidFill>
                            <a:schemeClr val="bg1"/>
                          </a:solidFill>
                          <a:latin typeface="Open Sans" panose="020B0606030504020204" pitchFamily="34" charset="0"/>
                          <a:ea typeface="Open Sans" panose="020B0606030504020204" pitchFamily="34" charset="0"/>
                          <a:cs typeface="Open Sans" panose="020B0606030504020204" pitchFamily="34" charset="0"/>
                        </a:rPr>
                        <a:t>गाइड नं।</a:t>
                      </a:r>
                      <a:endPar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marL="91439" marR="91439" marT="45626" marB="45626">
                    <a:solidFill>
                      <a:schemeClr val="accent1"/>
                    </a:solidFill>
                  </a:tcPr>
                </a:tc>
                <a:tc>
                  <a:txBody>
                    <a:bodyPr/>
                    <a:lstStyle/>
                    <a:p>
                      <a:r>
                        <a:rPr lang="hi-IN" sz="2400" dirty="0">
                          <a:solidFill>
                            <a:schemeClr val="bg1"/>
                          </a:solidFill>
                          <a:latin typeface="Open Sans" panose="020B0606030504020204" pitchFamily="34" charset="0"/>
                          <a:ea typeface="Open Sans" panose="020B0606030504020204" pitchFamily="34" charset="0"/>
                          <a:cs typeface="Open Sans" panose="020B0606030504020204" pitchFamily="34" charset="0"/>
                        </a:rPr>
                        <a:t>आईडी नं.</a:t>
                      </a:r>
                      <a:endPar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marL="91439" marR="91439" marT="45626" marB="45626">
                    <a:solidFill>
                      <a:schemeClr val="accent1"/>
                    </a:solidFill>
                  </a:tcPr>
                </a:tc>
                <a:extLst>
                  <a:ext uri="{0D108BD9-81ED-4DB2-BD59-A6C34878D82A}">
                    <a16:rowId xmlns:a16="http://schemas.microsoft.com/office/drawing/2014/main" val="10000"/>
                  </a:ext>
                </a:extLst>
              </a:tr>
              <a:tr h="517737">
                <a:tc>
                  <a:txBody>
                    <a:bodyPr/>
                    <a:lstStyle/>
                    <a:p>
                      <a:r>
                        <a:rPr lang="hi-IN" sz="2400" dirty="0">
                          <a:latin typeface="Open Sans" panose="020B0606030504020204" pitchFamily="34" charset="0"/>
                          <a:ea typeface="Open Sans" panose="020B0606030504020204" pitchFamily="34" charset="0"/>
                          <a:cs typeface="Open Sans" panose="020B0606030504020204" pitchFamily="34" charset="0"/>
                        </a:rPr>
                        <a:t>सल्‍फ़्यूरिक एसिड</a:t>
                      </a:r>
                      <a:endParaRPr lang="en-US" sz="2400" dirty="0">
                        <a:latin typeface="Open Sans" panose="020B0606030504020204" pitchFamily="34" charset="0"/>
                        <a:ea typeface="Open Sans" panose="020B0606030504020204" pitchFamily="34" charset="0"/>
                        <a:cs typeface="Open Sans" panose="020B0606030504020204" pitchFamily="34" charset="0"/>
                      </a:endParaRPr>
                    </a:p>
                  </a:txBody>
                  <a:tcPr marL="91439" marR="91439" marT="45626" marB="45626"/>
                </a:tc>
                <a:tc>
                  <a:txBody>
                    <a:bodyPr/>
                    <a:lstStyle/>
                    <a:p>
                      <a:r>
                        <a:rPr lang="en-US" sz="2400" dirty="0">
                          <a:latin typeface="Open Sans" panose="020B0606030504020204" pitchFamily="34" charset="0"/>
                          <a:ea typeface="Open Sans" panose="020B0606030504020204" pitchFamily="34" charset="0"/>
                          <a:cs typeface="Open Sans" panose="020B0606030504020204" pitchFamily="34" charset="0"/>
                        </a:rPr>
                        <a:t>137</a:t>
                      </a:r>
                    </a:p>
                  </a:txBody>
                  <a:tcPr marL="91439" marR="91439" marT="45626" marB="45626"/>
                </a:tc>
                <a:tc>
                  <a:txBody>
                    <a:bodyPr/>
                    <a:lstStyle/>
                    <a:p>
                      <a:r>
                        <a:rPr lang="en-US" sz="2400" dirty="0">
                          <a:latin typeface="Open Sans" panose="020B0606030504020204" pitchFamily="34" charset="0"/>
                          <a:ea typeface="Open Sans" panose="020B0606030504020204" pitchFamily="34" charset="0"/>
                          <a:cs typeface="Open Sans" panose="020B0606030504020204" pitchFamily="34" charset="0"/>
                        </a:rPr>
                        <a:t>1830</a:t>
                      </a:r>
                    </a:p>
                  </a:txBody>
                  <a:tcPr marL="91439" marR="91439" marT="45626" marB="45626"/>
                </a:tc>
                <a:extLst>
                  <a:ext uri="{0D108BD9-81ED-4DB2-BD59-A6C34878D82A}">
                    <a16:rowId xmlns:a16="http://schemas.microsoft.com/office/drawing/2014/main" val="10001"/>
                  </a:ext>
                </a:extLst>
              </a:tr>
            </a:tbl>
          </a:graphicData>
        </a:graphic>
      </p:graphicFrame>
      <p:sp>
        <p:nvSpPr>
          <p:cNvPr id="15381" name="Slide Number Placeholder 10">
            <a:extLst>
              <a:ext uri="{FF2B5EF4-FFF2-40B4-BE49-F238E27FC236}">
                <a16:creationId xmlns:a16="http://schemas.microsoft.com/office/drawing/2014/main" id="{9F18DBCC-76BE-9E0E-0B6F-256C9D01A68D}"/>
              </a:ext>
            </a:extLst>
          </p:cNvPr>
          <p:cNvSpPr txBox="1">
            <a:spLocks noChangeArrowheads="1"/>
          </p:cNvSpPr>
          <p:nvPr/>
        </p:nvSpPr>
        <p:spPr bwMode="auto">
          <a:xfrm>
            <a:off x="11064875" y="6402388"/>
            <a:ext cx="879475"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AB5F5B2E-9C4A-42D5-823E-90138648D688}" type="slidenum">
              <a:rPr lang="en-US" altLang="en-US" sz="1600" b="1">
                <a:solidFill>
                  <a:srgbClr val="002060"/>
                </a:solidFill>
                <a:latin typeface="Arial" panose="020B0604020202020204" pitchFamily="34" charset="0"/>
                <a:cs typeface="Arial" panose="020B0604020202020204" pitchFamily="34" charset="0"/>
              </a:rPr>
              <a:pPr algn="r"/>
              <a:t>44</a:t>
            </a:fld>
            <a:endParaRPr lang="en-US" altLang="en-US" sz="1600" b="1">
              <a:solidFill>
                <a:srgbClr val="002060"/>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DEF55B1A-FFB7-C589-5FD3-D4B8564BE95E}"/>
              </a:ext>
            </a:extLst>
          </p:cNvPr>
          <p:cNvSpPr txBox="1"/>
          <p:nvPr/>
        </p:nvSpPr>
        <p:spPr>
          <a:xfrm>
            <a:off x="102916" y="2996952"/>
            <a:ext cx="4136156" cy="584775"/>
          </a:xfrm>
          <a:prstGeom prst="rect">
            <a:avLst/>
          </a:prstGeom>
          <a:noFill/>
        </p:spPr>
        <p:txBody>
          <a:bodyPr wrap="square">
            <a:spAutoFit/>
          </a:bodyPr>
          <a:lstStyle/>
          <a:p>
            <a:pPr algn="ctr">
              <a:defRPr/>
            </a:pPr>
            <a:r>
              <a:rPr lang="hi-IN" altLang="en-US" sz="3200" b="1">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rPr>
              <a:t>ब्लू-बॉर्डर पेज</a:t>
            </a:r>
            <a:endParaRPr lang="en-US" alt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048760">
                                            <p:txEl>
                                              <p:pRg st="0" end="0"/>
                                            </p:txEl>
                                          </p:spTgt>
                                        </p:tgtEl>
                                        <p:attrNameLst>
                                          <p:attrName>style.visibility</p:attrName>
                                        </p:attrNameLst>
                                      </p:cBhvr>
                                      <p:to>
                                        <p:strVal val="visible"/>
                                      </p:to>
                                    </p:set>
                                    <p:animEffect transition="in" filter="fade">
                                      <p:cBhvr>
                                        <p:cTn id="7" dur="500"/>
                                        <p:tgtEl>
                                          <p:spTgt spid="104876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60" grpId="0" build="p"/>
      <p:bldP spid="2"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5">
            <a:extLst>
              <a:ext uri="{FF2B5EF4-FFF2-40B4-BE49-F238E27FC236}">
                <a16:creationId xmlns:a16="http://schemas.microsoft.com/office/drawing/2014/main" id="{E89AB7A7-C3FD-2562-5995-A3385D92F20F}"/>
              </a:ext>
            </a:extLst>
          </p:cNvPr>
          <p:cNvSpPr>
            <a:spLocks noGrp="1" noChangeArrowheads="1"/>
          </p:cNvSpPr>
          <p:nvPr>
            <p:ph idx="1"/>
          </p:nvPr>
        </p:nvSpPr>
        <p:spPr>
          <a:xfrm>
            <a:off x="4280323" y="1376045"/>
            <a:ext cx="7345214" cy="4843463"/>
          </a:xfrm>
        </p:spPr>
        <p:txBody>
          <a:bodyPr>
            <a:normAutofit/>
          </a:bodyPr>
          <a:lstStyle/>
          <a:p>
            <a:pPr algn="just"/>
            <a:r>
              <a:rPr lang="hi-IN" altLang="en-US" dirty="0">
                <a:latin typeface="Open Sans" panose="020B0606030504020204" pitchFamily="34" charset="0"/>
                <a:ea typeface="Open Sans" panose="020B0606030504020204" pitchFamily="34" charset="0"/>
                <a:cs typeface="Open Sans" panose="020B0606030504020204" pitchFamily="34" charset="0"/>
                <a:sym typeface="Arial" panose="020B0604020202020204" pitchFamily="34" charset="0"/>
              </a:rPr>
              <a:t>इसके रूप में सबसे महत्वपूर्ण खंड सभी सुरक्षा सिफारिशें प्रदान करता है।
दो पेज के प्रारूप में प्रस्तुत किया गया।</a:t>
            </a:r>
            <a:endParaRPr lang="en-US" altLang="en-US" dirty="0">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4" name="Table 3">
            <a:extLst>
              <a:ext uri="{FF2B5EF4-FFF2-40B4-BE49-F238E27FC236}">
                <a16:creationId xmlns:a16="http://schemas.microsoft.com/office/drawing/2014/main" id="{86FE2D99-EB5A-87F0-5C5B-82B220034CA6}"/>
              </a:ext>
            </a:extLst>
          </p:cNvPr>
          <p:cNvGraphicFramePr>
            <a:graphicFrameLocks noGrp="1"/>
          </p:cNvGraphicFramePr>
          <p:nvPr>
            <p:extLst>
              <p:ext uri="{D42A27DB-BD31-4B8C-83A1-F6EECF244321}">
                <p14:modId xmlns:p14="http://schemas.microsoft.com/office/powerpoint/2010/main" val="1365941066"/>
              </p:ext>
            </p:extLst>
          </p:nvPr>
        </p:nvGraphicFramePr>
        <p:xfrm>
          <a:off x="4599136" y="2996952"/>
          <a:ext cx="7345214" cy="2831998"/>
        </p:xfrm>
        <a:graphic>
          <a:graphicData uri="http://schemas.openxmlformats.org/drawingml/2006/table">
            <a:tbl>
              <a:tblPr firstRow="1" bandRow="1">
                <a:tableStyleId>{5C22544A-7EE6-4342-B048-85BDC9FD1C3A}</a:tableStyleId>
              </a:tblPr>
              <a:tblGrid>
                <a:gridCol w="3024336">
                  <a:extLst>
                    <a:ext uri="{9D8B030D-6E8A-4147-A177-3AD203B41FA5}">
                      <a16:colId xmlns:a16="http://schemas.microsoft.com/office/drawing/2014/main" val="20000"/>
                    </a:ext>
                  </a:extLst>
                </a:gridCol>
                <a:gridCol w="4320878">
                  <a:extLst>
                    <a:ext uri="{9D8B030D-6E8A-4147-A177-3AD203B41FA5}">
                      <a16:colId xmlns:a16="http://schemas.microsoft.com/office/drawing/2014/main" val="20001"/>
                    </a:ext>
                  </a:extLst>
                </a:gridCol>
              </a:tblGrid>
              <a:tr h="91178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i-IN" altLang="en-US" sz="2800"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बाएं हाथ का पृष्ठ</a:t>
                      </a:r>
                      <a:endParaRPr lang="en-US" altLang="en-US" sz="28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marL="91448" marR="91448" marT="45706" marB="45706">
                    <a:solidFill>
                      <a:schemeClr val="accent4"/>
                    </a:solidFill>
                  </a:tcPr>
                </a:tc>
                <a:tc>
                  <a:txBody>
                    <a:bodyPr/>
                    <a:lstStyle/>
                    <a:p>
                      <a:pPr algn="ctr"/>
                      <a:r>
                        <a:rPr lang="hi-IN" altLang="en-US" sz="2800"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दाहिने हाथ का पन्ना</a:t>
                      </a:r>
                      <a:endParaRPr lang="en-US" sz="28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marL="91448" marR="91448" marT="45706" marB="45706">
                    <a:solidFill>
                      <a:schemeClr val="accent4"/>
                    </a:solidFill>
                  </a:tcPr>
                </a:tc>
                <a:extLst>
                  <a:ext uri="{0D108BD9-81ED-4DB2-BD59-A6C34878D82A}">
                    <a16:rowId xmlns:a16="http://schemas.microsoft.com/office/drawing/2014/main" val="10000"/>
                  </a:ext>
                </a:extLst>
              </a:tr>
              <a:tr h="153648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i-IN" altLang="en-US" sz="2400" dirty="0">
                          <a:latin typeface="Open Sans" panose="020B0606030504020204" pitchFamily="34" charset="0"/>
                          <a:ea typeface="Open Sans" panose="020B0606030504020204" pitchFamily="34" charset="0"/>
                          <a:cs typeface="Open Sans" panose="020B0606030504020204" pitchFamily="34" charset="0"/>
                          <a:sym typeface="Arial" charset="0"/>
                        </a:rPr>
                        <a:t>सुरक्षा संबंधी जानकारी</a:t>
                      </a:r>
                      <a:endParaRPr lang="en-US" sz="2400" dirty="0">
                        <a:latin typeface="Open Sans" panose="020B0606030504020204" pitchFamily="34" charset="0"/>
                        <a:ea typeface="Open Sans" panose="020B0606030504020204" pitchFamily="34" charset="0"/>
                        <a:cs typeface="Open Sans" panose="020B0606030504020204" pitchFamily="34" charset="0"/>
                      </a:endParaRPr>
                    </a:p>
                  </a:txBody>
                  <a:tcPr marL="91448" marR="91448" marT="45706" marB="45706"/>
                </a:tc>
                <a:tc>
                  <a:txBody>
                    <a:bodyPr/>
                    <a:lstStyle/>
                    <a:p>
                      <a:r>
                        <a:rPr lang="hi-IN" altLang="en-US" sz="2400" dirty="0">
                          <a:latin typeface="Open Sans" panose="020B0606030504020204" pitchFamily="34" charset="0"/>
                          <a:ea typeface="Open Sans" panose="020B0606030504020204" pitchFamily="34" charset="0"/>
                          <a:cs typeface="Open Sans" panose="020B0606030504020204" pitchFamily="34" charset="0"/>
                          <a:sym typeface="Arial" charset="0"/>
                        </a:rPr>
                        <a:t>आग की स्थिति, रिसाव या रिसाव की घटनाओं और प्राथमिक चिकित्सा के लिए आपातकालीन प्रतिक्रिया मार्गदर्शन और गतिविधियाँ।</a:t>
                      </a:r>
                      <a:endParaRPr lang="en-US" sz="2400" dirty="0">
                        <a:latin typeface="Open Sans" panose="020B0606030504020204" pitchFamily="34" charset="0"/>
                        <a:ea typeface="Open Sans" panose="020B0606030504020204" pitchFamily="34" charset="0"/>
                        <a:cs typeface="Open Sans" panose="020B0606030504020204" pitchFamily="34" charset="0"/>
                      </a:endParaRPr>
                    </a:p>
                  </a:txBody>
                  <a:tcPr marL="91448" marR="91448" marT="45706" marB="45706"/>
                </a:tc>
                <a:extLst>
                  <a:ext uri="{0D108BD9-81ED-4DB2-BD59-A6C34878D82A}">
                    <a16:rowId xmlns:a16="http://schemas.microsoft.com/office/drawing/2014/main" val="10001"/>
                  </a:ext>
                </a:extLst>
              </a:tr>
            </a:tbl>
          </a:graphicData>
        </a:graphic>
      </p:graphicFrame>
      <p:sp>
        <p:nvSpPr>
          <p:cNvPr id="17426" name="Slide Number Placeholder 10">
            <a:extLst>
              <a:ext uri="{FF2B5EF4-FFF2-40B4-BE49-F238E27FC236}">
                <a16:creationId xmlns:a16="http://schemas.microsoft.com/office/drawing/2014/main" id="{0A202D27-D857-67AC-FFCD-299CCFC86A36}"/>
              </a:ext>
            </a:extLst>
          </p:cNvPr>
          <p:cNvSpPr txBox="1">
            <a:spLocks noChangeArrowheads="1"/>
          </p:cNvSpPr>
          <p:nvPr/>
        </p:nvSpPr>
        <p:spPr bwMode="auto">
          <a:xfrm>
            <a:off x="11064875" y="6402388"/>
            <a:ext cx="879475"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6C9CDD17-AA37-4CBA-8BFD-A51E7E0C24EF}" type="slidenum">
              <a:rPr lang="en-US" altLang="en-US" sz="1600" b="1">
                <a:solidFill>
                  <a:srgbClr val="002060"/>
                </a:solidFill>
                <a:latin typeface="Arial" panose="020B0604020202020204" pitchFamily="34" charset="0"/>
                <a:cs typeface="Arial" panose="020B0604020202020204" pitchFamily="34" charset="0"/>
              </a:rPr>
              <a:pPr algn="r"/>
              <a:t>45</a:t>
            </a:fld>
            <a:endParaRPr lang="en-US" altLang="en-US" sz="1600" b="1">
              <a:solidFill>
                <a:srgbClr val="002060"/>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B2A11955-D9AF-7F21-2135-89DBF826EE8D}"/>
              </a:ext>
            </a:extLst>
          </p:cNvPr>
          <p:cNvSpPr txBox="1"/>
          <p:nvPr/>
        </p:nvSpPr>
        <p:spPr>
          <a:xfrm>
            <a:off x="102916" y="2996952"/>
            <a:ext cx="4136156" cy="584775"/>
          </a:xfrm>
          <a:prstGeom prst="rect">
            <a:avLst/>
          </a:prstGeom>
          <a:noFill/>
        </p:spPr>
        <p:txBody>
          <a:bodyPr wrap="square">
            <a:spAutoFit/>
          </a:bodyPr>
          <a:lstStyle/>
          <a:p>
            <a:pPr algn="ctr">
              <a:defRPr/>
            </a:pPr>
            <a:r>
              <a:rPr lang="hi-IN" altLang="en-US" sz="3200" b="1">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rPr>
              <a:t>नारंगी-बॉर्डर वाले पेज</a:t>
            </a:r>
            <a:endParaRPr lang="en-US" alt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500"/>
                                        <p:tgtEl>
                                          <p:spTgt spid="215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P spid="2"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531" name="Object 4">
            <a:extLst>
              <a:ext uri="{FF2B5EF4-FFF2-40B4-BE49-F238E27FC236}">
                <a16:creationId xmlns:a16="http://schemas.microsoft.com/office/drawing/2014/main" id="{1C769278-B392-8AAD-EEE1-97D74669079C}"/>
              </a:ext>
            </a:extLst>
          </p:cNvPr>
          <p:cNvGraphicFramePr>
            <a:graphicFrameLocks noChangeAspect="1"/>
          </p:cNvGraphicFramePr>
          <p:nvPr>
            <p:extLst>
              <p:ext uri="{D42A27DB-BD31-4B8C-83A1-F6EECF244321}">
                <p14:modId xmlns:p14="http://schemas.microsoft.com/office/powerpoint/2010/main" val="3404132662"/>
              </p:ext>
            </p:extLst>
          </p:nvPr>
        </p:nvGraphicFramePr>
        <p:xfrm>
          <a:off x="4567451" y="1916832"/>
          <a:ext cx="7127329" cy="4065132"/>
        </p:xfrm>
        <a:graphic>
          <a:graphicData uri="http://schemas.openxmlformats.org/presentationml/2006/ole">
            <mc:AlternateContent xmlns:mc="http://schemas.openxmlformats.org/markup-compatibility/2006">
              <mc:Choice xmlns:v="urn:schemas-microsoft-com:vml" Requires="v">
                <p:oleObj spid="_x0000_s1027" name="Organization Chart" r:id="rId3" imgW="1638000" imgH="1695240" progId="OrgPlusWOPX.4">
                  <p:embed followColorScheme="full"/>
                </p:oleObj>
              </mc:Choice>
              <mc:Fallback>
                <p:oleObj name="Organization Chart" r:id="rId3" imgW="1638000" imgH="1695240" progId="OrgPlusWOPX.4">
                  <p:embed followColorScheme="full"/>
                  <p:pic>
                    <p:nvPicPr>
                      <p:cNvPr id="22531" name="Object 4">
                        <a:extLst>
                          <a:ext uri="{FF2B5EF4-FFF2-40B4-BE49-F238E27FC236}">
                            <a16:creationId xmlns:a16="http://schemas.microsoft.com/office/drawing/2014/main" id="{1C769278-B392-8AAD-EEE1-97D74669079C}"/>
                          </a:ext>
                        </a:extLst>
                      </p:cNvPr>
                      <p:cNvPicPr>
                        <a:picLocks noChangeAspect="1" noChangeArrowheads="1"/>
                      </p:cNvPicPr>
                      <p:nvPr/>
                    </p:nvPicPr>
                    <p:blipFill>
                      <a:blip r:embed="rId4"/>
                      <a:srcRect/>
                      <a:stretch>
                        <a:fillRect/>
                      </a:stretch>
                    </p:blipFill>
                    <p:spPr bwMode="auto">
                      <a:xfrm>
                        <a:off x="4567451" y="1916832"/>
                        <a:ext cx="7127329" cy="4065132"/>
                      </a:xfrm>
                      <a:prstGeom prst="rect">
                        <a:avLst/>
                      </a:prstGeom>
                      <a:gradFill rotWithShape="0">
                        <a:gsLst>
                          <a:gs pos="0">
                            <a:srgbClr val="FFC000"/>
                          </a:gs>
                          <a:gs pos="74001">
                            <a:srgbClr val="ABC0E4"/>
                          </a:gs>
                          <a:gs pos="83000">
                            <a:srgbClr val="ABC0E4"/>
                          </a:gs>
                          <a:gs pos="100000">
                            <a:srgbClr val="C7D5ED"/>
                          </a:gs>
                        </a:gsLst>
                        <a:lin ang="5400000" scaled="1"/>
                      </a:gradFill>
                      <a:ln>
                        <a:noFill/>
                      </a:ln>
                    </p:spPr>
                  </p:pic>
                </p:oleObj>
              </mc:Fallback>
            </mc:AlternateContent>
          </a:graphicData>
        </a:graphic>
      </p:graphicFrame>
      <p:sp>
        <p:nvSpPr>
          <p:cNvPr id="18439" name="Slide Number Placeholder 10">
            <a:extLst>
              <a:ext uri="{FF2B5EF4-FFF2-40B4-BE49-F238E27FC236}">
                <a16:creationId xmlns:a16="http://schemas.microsoft.com/office/drawing/2014/main" id="{17DA455F-B031-AA6E-3489-38430FFF485B}"/>
              </a:ext>
            </a:extLst>
          </p:cNvPr>
          <p:cNvSpPr txBox="1">
            <a:spLocks noChangeArrowheads="1"/>
          </p:cNvSpPr>
          <p:nvPr/>
        </p:nvSpPr>
        <p:spPr bwMode="auto">
          <a:xfrm>
            <a:off x="11266488" y="6364288"/>
            <a:ext cx="879475"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CBE075DC-F753-4E85-9B58-00A02D61E628}" type="slidenum">
              <a:rPr lang="en-US" altLang="en-US" sz="1600" b="1">
                <a:solidFill>
                  <a:srgbClr val="002060"/>
                </a:solidFill>
                <a:latin typeface="Arial" panose="020B0604020202020204" pitchFamily="34" charset="0"/>
                <a:cs typeface="Arial" panose="020B0604020202020204" pitchFamily="34" charset="0"/>
              </a:rPr>
              <a:pPr algn="r"/>
              <a:t>46</a:t>
            </a:fld>
            <a:endParaRPr lang="en-US" altLang="en-US" sz="1600" b="1">
              <a:solidFill>
                <a:srgbClr val="002060"/>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861C96BB-FD8F-0B92-37A8-AB5440BA56F3}"/>
              </a:ext>
            </a:extLst>
          </p:cNvPr>
          <p:cNvSpPr txBox="1"/>
          <p:nvPr/>
        </p:nvSpPr>
        <p:spPr>
          <a:xfrm>
            <a:off x="102916" y="2996952"/>
            <a:ext cx="4136156" cy="584775"/>
          </a:xfrm>
          <a:prstGeom prst="rect">
            <a:avLst/>
          </a:prstGeom>
          <a:noFill/>
        </p:spPr>
        <p:txBody>
          <a:bodyPr wrap="square">
            <a:spAutoFit/>
          </a:bodyPr>
          <a:lstStyle/>
          <a:p>
            <a:pPr algn="ctr">
              <a:defRPr/>
            </a:pPr>
            <a:r>
              <a:rPr lang="hi-IN" altLang="en-US" sz="3200" b="1">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rPr>
              <a:t>ऑरेंज सेक्शन गाइड</a:t>
            </a:r>
            <a:endParaRPr lang="en-US" alt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2531"/>
                                        </p:tgtEl>
                                        <p:attrNameLst>
                                          <p:attrName>style.visibility</p:attrName>
                                        </p:attrNameLst>
                                      </p:cBhvr>
                                      <p:to>
                                        <p:strVal val="visible"/>
                                      </p:to>
                                    </p:set>
                                    <p:animEffect transition="in" filter="fade">
                                      <p:cBhvr>
                                        <p:cTn id="7" dur="500"/>
                                        <p:tgtEl>
                                          <p:spTgt spid="2253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5">
            <a:extLst>
              <a:ext uri="{FF2B5EF4-FFF2-40B4-BE49-F238E27FC236}">
                <a16:creationId xmlns:a16="http://schemas.microsoft.com/office/drawing/2014/main" id="{02E1052B-BC6B-210C-23C3-F3F1BF00DE77}"/>
              </a:ext>
            </a:extLst>
          </p:cNvPr>
          <p:cNvSpPr>
            <a:spLocks noGrp="1" noChangeArrowheads="1"/>
          </p:cNvSpPr>
          <p:nvPr>
            <p:ph idx="1"/>
          </p:nvPr>
        </p:nvSpPr>
        <p:spPr>
          <a:xfrm>
            <a:off x="4871864" y="1619250"/>
            <a:ext cx="7204248" cy="4843463"/>
          </a:xfrm>
        </p:spPr>
        <p:txBody>
          <a:bodyPr>
            <a:normAutofit/>
          </a:bodyPr>
          <a:lstStyle/>
          <a:p>
            <a:pPr algn="just">
              <a:lnSpc>
                <a:spcPct val="120000"/>
              </a:lnSpc>
              <a:defRPr/>
            </a:pPr>
            <a:r>
              <a:rPr lang="hi-IN" altLang="en-US" sz="2400">
                <a:latin typeface="Open Sans" panose="020B0606030504020204" pitchFamily="34" charset="0"/>
                <a:ea typeface="Open Sans" panose="020B0606030504020204" pitchFamily="34" charset="0"/>
                <a:cs typeface="Open Sans" panose="020B0606030504020204" pitchFamily="34" charset="0"/>
                <a:sym typeface="Arial" panose="020B0604020202020204" pitchFamily="34" charset="0"/>
              </a:rPr>
              <a:t>दो अलग-अलग प्रकार की अनुशंसित सुरक्षित दूरी "प्रारंभिक अलगाव दूरी" और "सुरक्षात्मक कार्रवाई दूरी" प्रदान करता है। 
सभी हाइलाइट की गई सामग्रियों के लिए छोटे (लगभग 200 लीटर या उससे कम) और बड़े स्पिल (200 लीटर से अधिक) दोनों के लिए दूरी प्रदान करता है। 
आगे दिन के समय और रात के समय की स्थितियों में विभाजित किया गया है।
अलग-अलग वायुमंडलीय परिस्थितियों के कारण जो खतरनाक क्षेत्र के आकार को बहुत प्रभावित करते हैं।</a:t>
            </a:r>
            <a:endParaRPr lang="en-US" altLang="en-US" sz="2400" dirty="0">
              <a:latin typeface="Open Sans" panose="020B0606030504020204" pitchFamily="34" charset="0"/>
              <a:ea typeface="Open Sans" panose="020B0606030504020204" pitchFamily="34" charset="0"/>
              <a:cs typeface="Open Sans" panose="020B0606030504020204" pitchFamily="34" charset="0"/>
              <a:sym typeface="Arial" panose="020B0604020202020204" pitchFamily="34" charset="0"/>
            </a:endParaRPr>
          </a:p>
        </p:txBody>
      </p:sp>
      <p:sp>
        <p:nvSpPr>
          <p:cNvPr id="20487" name="Slide Number Placeholder 10">
            <a:extLst>
              <a:ext uri="{FF2B5EF4-FFF2-40B4-BE49-F238E27FC236}">
                <a16:creationId xmlns:a16="http://schemas.microsoft.com/office/drawing/2014/main" id="{703FAEB5-8001-96B2-41DE-5A6E960596D0}"/>
              </a:ext>
            </a:extLst>
          </p:cNvPr>
          <p:cNvSpPr txBox="1">
            <a:spLocks noChangeArrowheads="1"/>
          </p:cNvSpPr>
          <p:nvPr/>
        </p:nvSpPr>
        <p:spPr bwMode="auto">
          <a:xfrm>
            <a:off x="10920536" y="6381800"/>
            <a:ext cx="879475"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72625982-A07F-4087-8B64-68F7C79EE02B}" type="slidenum">
              <a:rPr lang="en-US" altLang="en-US" sz="1600" b="1">
                <a:solidFill>
                  <a:srgbClr val="002060"/>
                </a:solidFill>
                <a:latin typeface="Arial" panose="020B0604020202020204" pitchFamily="34" charset="0"/>
                <a:cs typeface="Arial" panose="020B0604020202020204" pitchFamily="34" charset="0"/>
              </a:rPr>
              <a:pPr algn="r"/>
              <a:t>47</a:t>
            </a:fld>
            <a:endParaRPr lang="en-US" altLang="en-US" sz="1600" b="1">
              <a:solidFill>
                <a:srgbClr val="002060"/>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09D85C74-918D-1943-D3B5-B12B9370E1E9}"/>
              </a:ext>
            </a:extLst>
          </p:cNvPr>
          <p:cNvSpPr txBox="1"/>
          <p:nvPr/>
        </p:nvSpPr>
        <p:spPr>
          <a:xfrm>
            <a:off x="102916" y="2996952"/>
            <a:ext cx="4136156" cy="584775"/>
          </a:xfrm>
          <a:prstGeom prst="rect">
            <a:avLst/>
          </a:prstGeom>
          <a:noFill/>
        </p:spPr>
        <p:txBody>
          <a:bodyPr wrap="square">
            <a:spAutoFit/>
          </a:bodyPr>
          <a:lstStyle/>
          <a:p>
            <a:pPr algn="ctr">
              <a:defRPr/>
            </a:pPr>
            <a:r>
              <a:rPr lang="hi-IN" altLang="en-US" sz="3200" b="1">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rPr>
              <a:t>ग्रीन टेबल की जानकारी</a:t>
            </a:r>
            <a:endParaRPr lang="en-US" alt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fade">
                                      <p:cBhvr>
                                        <p:cTn id="7" dur="500"/>
                                        <p:tgtEl>
                                          <p:spTgt spid="256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P spid="4"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B8BED6-4CE2-170A-3415-9A50CAE5362A}"/>
              </a:ext>
            </a:extLst>
          </p:cNvPr>
          <p:cNvSpPr>
            <a:spLocks noGrp="1"/>
          </p:cNvSpPr>
          <p:nvPr>
            <p:ph idx="1"/>
          </p:nvPr>
        </p:nvSpPr>
        <p:spPr>
          <a:xfrm>
            <a:off x="4943872" y="1801813"/>
            <a:ext cx="6922690" cy="4667250"/>
          </a:xfrm>
        </p:spPr>
        <p:txBody>
          <a:bodyPr>
            <a:normAutofit fontScale="92500" lnSpcReduction="20000"/>
          </a:bodyPr>
          <a:lstStyle/>
          <a:p>
            <a:pPr marL="285750">
              <a:lnSpc>
                <a:spcPct val="200000"/>
              </a:lnSpc>
              <a:spcBef>
                <a:spcPts val="500"/>
              </a:spcBef>
              <a:buFont typeface="Wingdings" pitchFamily="2" charset="2"/>
              <a:buChar char="Ø"/>
              <a:defRPr/>
            </a:pPr>
            <a:r>
              <a:rPr lang="hi-IN" sz="2500" b="1">
                <a:latin typeface="Open Sans" panose="020B0606030504020204" pitchFamily="34" charset="0"/>
                <a:ea typeface="Open Sans" panose="020B0606030504020204" pitchFamily="34" charset="0"/>
                <a:cs typeface="Open Sans" panose="020B0606030504020204" pitchFamily="34" charset="0"/>
              </a:rPr>
              <a:t>तालिका 1- प्रारंभिक अलगाव और सुरक्षात्मक कार्रवाई दूरी।
तालिका 2- जल-प्रतिक्रियाशील पदार्थ जो जहरीली गैसों का उत्पादन करते हैं।
तालिका 3- छह सामान्य टीआईएच गैसों की विभिन्न मात्राओं के लिए बड़े रिसाव के लिए प्रारंभिक अलगाव और सुरक्षात्मक कार्रवाई दूरी।</a:t>
            </a:r>
            <a:endParaRPr lang="en-US" sz="2500" dirty="0">
              <a:latin typeface="Open Sans" panose="020B0606030504020204" pitchFamily="34" charset="0"/>
              <a:ea typeface="Open Sans" panose="020B0606030504020204" pitchFamily="34" charset="0"/>
              <a:cs typeface="Open Sans" panose="020B0606030504020204" pitchFamily="34" charset="0"/>
            </a:endParaRPr>
          </a:p>
        </p:txBody>
      </p:sp>
      <p:sp>
        <p:nvSpPr>
          <p:cNvPr id="21511" name="Slide Number Placeholder 10">
            <a:extLst>
              <a:ext uri="{FF2B5EF4-FFF2-40B4-BE49-F238E27FC236}">
                <a16:creationId xmlns:a16="http://schemas.microsoft.com/office/drawing/2014/main" id="{DEDE22FF-FBB6-19F9-880D-32737F0AF050}"/>
              </a:ext>
            </a:extLst>
          </p:cNvPr>
          <p:cNvSpPr txBox="1">
            <a:spLocks noChangeArrowheads="1"/>
          </p:cNvSpPr>
          <p:nvPr/>
        </p:nvSpPr>
        <p:spPr bwMode="auto">
          <a:xfrm>
            <a:off x="10848528" y="6388100"/>
            <a:ext cx="879475"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8AEFDA9A-FD64-4E1D-BE5A-9911F1CCE1A7}" type="slidenum">
              <a:rPr lang="en-US" altLang="en-US" sz="1600" b="1">
                <a:solidFill>
                  <a:srgbClr val="002060"/>
                </a:solidFill>
                <a:latin typeface="Arial" panose="020B0604020202020204" pitchFamily="34" charset="0"/>
                <a:cs typeface="Arial" panose="020B0604020202020204" pitchFamily="34" charset="0"/>
              </a:rPr>
              <a:pPr algn="r"/>
              <a:t>48</a:t>
            </a:fld>
            <a:endParaRPr lang="en-US" altLang="en-US" sz="1600" b="1" dirty="0">
              <a:solidFill>
                <a:srgbClr val="002060"/>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CFD1AEFE-75D7-4990-3455-489866813F1F}"/>
              </a:ext>
            </a:extLst>
          </p:cNvPr>
          <p:cNvSpPr txBox="1"/>
          <p:nvPr/>
        </p:nvSpPr>
        <p:spPr>
          <a:xfrm>
            <a:off x="102916" y="2996952"/>
            <a:ext cx="4136156" cy="584775"/>
          </a:xfrm>
          <a:prstGeom prst="rect">
            <a:avLst/>
          </a:prstGeom>
          <a:noFill/>
        </p:spPr>
        <p:txBody>
          <a:bodyPr wrap="square">
            <a:spAutoFit/>
          </a:bodyPr>
          <a:lstStyle/>
          <a:p>
            <a:pPr algn="ctr">
              <a:defRPr/>
            </a:pPr>
            <a:r>
              <a:rPr lang="hi-IN" altLang="en-US" sz="3200" b="1">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rPr>
              <a:t>हरा खंड</a:t>
            </a:r>
            <a:endParaRPr lang="en-US" alt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Content Placeholder 2">
            <a:extLst>
              <a:ext uri="{FF2B5EF4-FFF2-40B4-BE49-F238E27FC236}">
                <a16:creationId xmlns:a16="http://schemas.microsoft.com/office/drawing/2014/main" id="{AB758F73-58B1-8222-ABBF-13FF51376EB1}"/>
              </a:ext>
            </a:extLst>
          </p:cNvPr>
          <p:cNvSpPr>
            <a:spLocks noGrp="1" noChangeArrowheads="1"/>
          </p:cNvSpPr>
          <p:nvPr>
            <p:ph idx="1"/>
          </p:nvPr>
        </p:nvSpPr>
        <p:spPr>
          <a:xfrm>
            <a:off x="5231903" y="1916114"/>
            <a:ext cx="6048673" cy="4735512"/>
          </a:xfrm>
        </p:spPr>
        <p:txBody>
          <a:bodyPr>
            <a:normAutofit/>
          </a:bodyPr>
          <a:lstStyle/>
          <a:p>
            <a:pPr algn="just">
              <a:lnSpc>
                <a:spcPct val="150000"/>
              </a:lnSpc>
            </a:pPr>
            <a:r>
              <a:rPr lang="hi-IN" altLang="en-US" sz="2500">
                <a:latin typeface="Open Sans" panose="020B0606030504020204" pitchFamily="34" charset="0"/>
                <a:ea typeface="Open Sans" panose="020B0606030504020204" pitchFamily="34" charset="0"/>
                <a:cs typeface="Open Sans" panose="020B0606030504020204" pitchFamily="34" charset="0"/>
              </a:rPr>
              <a:t>रिसाव के बाद पहले 30 मिनट के दौरान प्रभावित होने की संभावना है, और यह दूरी समय के साथ बढ़ सकती है।
घटना के आसपास के क्षेत्र को परिभाषित करता है जिसमें व्यक्तियों को सामग्री की खतरनाक और जीवन के लिए खतरा सांद्रता के संपर्क में लाया जा सकता है।</a:t>
            </a:r>
            <a:endParaRPr lang="en-US" altLang="en-US" sz="2500" dirty="0">
              <a:latin typeface="Open Sans" panose="020B0606030504020204" pitchFamily="34" charset="0"/>
              <a:ea typeface="Open Sans" panose="020B0606030504020204" pitchFamily="34" charset="0"/>
              <a:cs typeface="Open Sans" panose="020B0606030504020204" pitchFamily="34" charset="0"/>
            </a:endParaRPr>
          </a:p>
        </p:txBody>
      </p:sp>
      <p:sp>
        <p:nvSpPr>
          <p:cNvPr id="2" name="Picture 7">
            <a:extLst>
              <a:ext uri="{FF2B5EF4-FFF2-40B4-BE49-F238E27FC236}">
                <a16:creationId xmlns:a16="http://schemas.microsoft.com/office/drawing/2014/main" id="{FA59A341-8D81-E754-58DC-D77A630477FE}"/>
              </a:ext>
            </a:extLst>
          </p:cNvPr>
          <p:cNvSpPr>
            <a:spLocks noChangeAspect="1" noChangeArrowheads="1"/>
          </p:cNvSpPr>
          <p:nvPr/>
        </p:nvSpPr>
        <p:spPr bwMode="auto">
          <a:xfrm>
            <a:off x="6672263" y="1844675"/>
            <a:ext cx="5327650" cy="473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IN"/>
          </a:p>
        </p:txBody>
      </p:sp>
      <p:sp>
        <p:nvSpPr>
          <p:cNvPr id="24584" name="Slide Number Placeholder 10">
            <a:extLst>
              <a:ext uri="{FF2B5EF4-FFF2-40B4-BE49-F238E27FC236}">
                <a16:creationId xmlns:a16="http://schemas.microsoft.com/office/drawing/2014/main" id="{DCFA1EE7-4FC3-BDFA-2285-B419E3EFA8E0}"/>
              </a:ext>
            </a:extLst>
          </p:cNvPr>
          <p:cNvSpPr txBox="1">
            <a:spLocks noChangeArrowheads="1"/>
          </p:cNvSpPr>
          <p:nvPr/>
        </p:nvSpPr>
        <p:spPr bwMode="auto">
          <a:xfrm>
            <a:off x="10912363" y="6347991"/>
            <a:ext cx="879475"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A0B3BA2E-AC42-4A6A-BF12-5849A74850EF}" type="slidenum">
              <a:rPr lang="en-US" altLang="en-US" sz="1600" b="1">
                <a:solidFill>
                  <a:srgbClr val="002060"/>
                </a:solidFill>
                <a:latin typeface="Arial" panose="020B0604020202020204" pitchFamily="34" charset="0"/>
                <a:cs typeface="Arial" panose="020B0604020202020204" pitchFamily="34" charset="0"/>
              </a:rPr>
              <a:pPr algn="r"/>
              <a:t>49</a:t>
            </a:fld>
            <a:endParaRPr lang="en-US" altLang="en-US" sz="1600" b="1" dirty="0">
              <a:solidFill>
                <a:srgbClr val="002060"/>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CAA3760-F42D-E48C-AAA3-F49A96353AF8}"/>
              </a:ext>
            </a:extLst>
          </p:cNvPr>
          <p:cNvSpPr txBox="1"/>
          <p:nvPr/>
        </p:nvSpPr>
        <p:spPr>
          <a:xfrm>
            <a:off x="408829" y="2492896"/>
            <a:ext cx="4311811" cy="584775"/>
          </a:xfrm>
          <a:prstGeom prst="rect">
            <a:avLst/>
          </a:prstGeom>
          <a:noFill/>
        </p:spPr>
        <p:txBody>
          <a:bodyPr wrap="square">
            <a:spAutoFit/>
          </a:bodyPr>
          <a:lstStyle/>
          <a:p>
            <a:pPr algn="ctr">
              <a:defRPr/>
            </a:pPr>
            <a:r>
              <a:rPr lang="hi-IN" altLang="en-US" sz="3200" b="1">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rPr>
              <a:t>प्रारंभिक अलगाव क्षेत्र</a:t>
            </a:r>
            <a:endParaRPr lang="en-US" alt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nodeType="afterEffect">
                                  <p:stCondLst>
                                    <p:cond delay="100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9699">
                                            <p:txEl>
                                              <p:pRg st="0" end="0"/>
                                            </p:txEl>
                                          </p:spTgt>
                                        </p:tgtEl>
                                        <p:attrNameLst>
                                          <p:attrName>style.visibility</p:attrName>
                                        </p:attrNameLst>
                                      </p:cBhvr>
                                      <p:to>
                                        <p:strVal val="visible"/>
                                      </p:to>
                                    </p:set>
                                    <p:animEffect transition="in" filter="fade">
                                      <p:cBhvr>
                                        <p:cTn id="12" dur="500"/>
                                        <p:tgtEl>
                                          <p:spTgt spid="2969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92672-F19B-0265-399A-F5D390F7F55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81B4B01-2565-5EF2-B2B5-27E3A9E3DB9B}"/>
              </a:ext>
            </a:extLst>
          </p:cNvPr>
          <p:cNvSpPr>
            <a:spLocks noGrp="1"/>
          </p:cNvSpPr>
          <p:nvPr>
            <p:ph idx="1"/>
          </p:nvPr>
        </p:nvSpPr>
        <p:spPr>
          <a:xfrm>
            <a:off x="5231904" y="1556792"/>
            <a:ext cx="6480720" cy="4120973"/>
          </a:xfrm>
        </p:spPr>
        <p:txBody>
          <a:bodyPr>
            <a:noAutofit/>
          </a:bodyPr>
          <a:lstStyle/>
          <a:p>
            <a:pPr algn="just">
              <a:lnSpc>
                <a:spcPct val="100000"/>
              </a:lnSpc>
              <a:buFont typeface="Wingdings" panose="05000000000000000000" pitchFamily="2" charset="2"/>
              <a:buChar char="Ø"/>
            </a:pPr>
            <a:r>
              <a:rPr lang="hi-IN" sz="2400">
                <a:latin typeface="Open Sans" panose="020B0606030504020204" pitchFamily="34" charset="0"/>
                <a:ea typeface="Open Sans" panose="020B0606030504020204" pitchFamily="34" charset="0"/>
                <a:cs typeface="Open Sans" panose="020B0606030504020204" pitchFamily="34" charset="0"/>
              </a:rPr>
              <a:t>टीआईएम में एक व्यापक श्रेणी शामिल है, जिसमें औद्योगिक सेटिंग्स में पाए जाने वाले रासायनिक पदार्थ और गैर-रासायनिक खतरनाक सामग्री दोनों शामिल हैं। 
टीआईएम में ठोस, तरल, गैसीय, रेडियोधर्मी, जैविक, संक्षारक और ज्वलनशील पदार्थ शामिल हैं जो जारी होने या गलत तरीके से संभालने पर संभावित खतरों को पेश करते हैं। 
टीआईएम के उदाहरणों में एस्बेस्टस, सीसा, पारा, सॉल्वैंट्स, कीटनाशक, रेडियोधर्मी सामग्री और ज्वलनशील ईंधन शामिल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FFF2D547-B4C6-5ACF-9926-95A071C30B01}"/>
              </a:ext>
            </a:extLst>
          </p:cNvPr>
          <p:cNvSpPr>
            <a:spLocks noGrp="1"/>
          </p:cNvSpPr>
          <p:nvPr>
            <p:ph type="sldNum" sz="quarter" idx="12"/>
          </p:nvPr>
        </p:nvSpPr>
        <p:spPr/>
        <p:txBody>
          <a:bodyPr/>
          <a:lstStyle/>
          <a:p>
            <a:fld id="{B6F15528-21DE-4FAA-801E-634DDDAF4B2B}" type="slidenum">
              <a:rPr lang="en-US" smtClean="0"/>
              <a:pPr/>
              <a:t>5</a:t>
            </a:fld>
            <a:endParaRPr lang="en-US" dirty="0"/>
          </a:p>
        </p:txBody>
      </p:sp>
      <p:sp>
        <p:nvSpPr>
          <p:cNvPr id="5" name="Title 2">
            <a:extLst>
              <a:ext uri="{FF2B5EF4-FFF2-40B4-BE49-F238E27FC236}">
                <a16:creationId xmlns:a16="http://schemas.microsoft.com/office/drawing/2014/main" id="{0E3754EE-9668-DBD3-0078-277A67E58EA8}"/>
              </a:ext>
            </a:extLst>
          </p:cNvPr>
          <p:cNvSpPr txBox="1">
            <a:spLocks/>
          </p:cNvSpPr>
          <p:nvPr/>
        </p:nvSpPr>
        <p:spPr>
          <a:xfrm>
            <a:off x="479376" y="2647355"/>
            <a:ext cx="4032448" cy="805805"/>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82500" lnSpcReduction="2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विषाक्त औद्योगिक</a:t>
            </a:r>
            <a:b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br>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 सामग्री (टीआईएम)</a:t>
            </a:r>
            <a:endParaRPr lang="en-IN" sz="36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55194538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2873D020-C0D0-8560-D617-6E02A55AB560}"/>
              </a:ext>
            </a:extLst>
          </p:cNvPr>
          <p:cNvCxnSpPr/>
          <p:nvPr/>
        </p:nvCxnSpPr>
        <p:spPr>
          <a:xfrm rot="10800000">
            <a:off x="1524000" y="1066800"/>
            <a:ext cx="91440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8" name="Rectangle 7">
            <a:extLst>
              <a:ext uri="{FF2B5EF4-FFF2-40B4-BE49-F238E27FC236}">
                <a16:creationId xmlns:a16="http://schemas.microsoft.com/office/drawing/2014/main" id="{A6108498-EDA9-8A00-C162-AC6FB1A088F5}"/>
              </a:ext>
            </a:extLst>
          </p:cNvPr>
          <p:cNvSpPr/>
          <p:nvPr/>
        </p:nvSpPr>
        <p:spPr>
          <a:xfrm>
            <a:off x="1646237" y="108744"/>
            <a:ext cx="8670925" cy="1077913"/>
          </a:xfrm>
          <a:prstGeom prst="rect">
            <a:avLst/>
          </a:prstGeom>
          <a:noFill/>
          <a:effectLst>
            <a:outerShdw dist="50800" sx="1000" sy="1000" algn="ctr" rotWithShape="0">
              <a:schemeClr val="tx1"/>
            </a:outerShdw>
          </a:effectLst>
        </p:spPr>
        <p:txBody>
          <a:bodyPr>
            <a:spAutoFit/>
          </a:bodyPr>
          <a:lstStyle/>
          <a:p>
            <a:pPr algn="ctr">
              <a:defRPr/>
            </a:pPr>
            <a:r>
              <a:rPr lang="hi-IN" sz="3200" b="1">
                <a:ln w="18415" cmpd="sng">
                  <a:noFill/>
                  <a:prstDash val="solid"/>
                </a:ln>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rPr>
              <a:t>खतरा </a:t>
            </a:r>
            <a:r>
              <a:rPr lang="en-US" sz="3200" b="1">
                <a:ln w="18415" cmpd="sng">
                  <a:noFill/>
                  <a:prstDash val="solid"/>
                </a:ln>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rPr>
              <a:t>INCCIDENTS </a:t>
            </a:r>
            <a:r>
              <a:rPr lang="hi-IN" sz="3200" b="1">
                <a:ln w="18415" cmpd="sng">
                  <a:noFill/>
                  <a:prstDash val="solid"/>
                </a:ln>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rPr>
              <a:t>के लिए </a:t>
            </a:r>
            <a:r>
              <a:rPr lang="en-US" sz="3200" b="1">
                <a:ln w="18415" cmpd="sng">
                  <a:noFill/>
                  <a:prstDash val="solid"/>
                </a:ln>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rPr>
              <a:t>ERG </a:t>
            </a:r>
            <a:r>
              <a:rPr lang="hi-IN" sz="3200" b="1">
                <a:ln w="18415" cmpd="sng">
                  <a:noFill/>
                  <a:prstDash val="solid"/>
                </a:ln>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rPr>
              <a:t>बुक का उपयोग कैसे करें</a:t>
            </a:r>
            <a:endParaRPr lang="en-US" sz="3200" b="1" dirty="0">
              <a:ln w="18415" cmpd="sng">
                <a:noFill/>
                <a:prstDash val="solid"/>
              </a:ln>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9" name="Rounded Rectangle 8">
            <a:extLst>
              <a:ext uri="{FF2B5EF4-FFF2-40B4-BE49-F238E27FC236}">
                <a16:creationId xmlns:a16="http://schemas.microsoft.com/office/drawing/2014/main" id="{DE9AA496-EEA6-4B4C-5BD4-684E462076B8}"/>
              </a:ext>
            </a:extLst>
          </p:cNvPr>
          <p:cNvSpPr/>
          <p:nvPr/>
        </p:nvSpPr>
        <p:spPr>
          <a:xfrm>
            <a:off x="534988" y="1285875"/>
            <a:ext cx="2665412" cy="1066800"/>
          </a:xfrm>
          <a:prstGeom prst="roundRect">
            <a:avLst/>
          </a:prstGeom>
          <a:solidFill>
            <a:schemeClr val="bg1"/>
          </a:solidFill>
        </p:spPr>
        <p:style>
          <a:lnRef idx="1">
            <a:schemeClr val="accent5"/>
          </a:lnRef>
          <a:fillRef idx="2">
            <a:schemeClr val="accent5"/>
          </a:fillRef>
          <a:effectRef idx="1">
            <a:schemeClr val="accent5"/>
          </a:effectRef>
          <a:fontRef idx="minor">
            <a:schemeClr val="dk1"/>
          </a:fontRef>
        </p:style>
        <p:txBody>
          <a:bodyPr anchor="ctr"/>
          <a:lstStyle/>
          <a:p>
            <a:pPr algn="ctr">
              <a:defRPr/>
            </a:pPr>
            <a:r>
              <a:rPr lang="hi-IN" sz="2000" b="1">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क्या आपको कोई विस्फोटक प्लेकार्ड या लेबल दिखाई देता है</a:t>
            </a:r>
            <a:endParaRPr lang="en-US" sz="2000" b="1"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10" name="Rounded Rectangle 9">
            <a:extLst>
              <a:ext uri="{FF2B5EF4-FFF2-40B4-BE49-F238E27FC236}">
                <a16:creationId xmlns:a16="http://schemas.microsoft.com/office/drawing/2014/main" id="{30E3E6AA-0438-A18D-541E-0BF7C4949E8C}"/>
              </a:ext>
            </a:extLst>
          </p:cNvPr>
          <p:cNvSpPr/>
          <p:nvPr/>
        </p:nvSpPr>
        <p:spPr>
          <a:xfrm>
            <a:off x="4495800" y="1231900"/>
            <a:ext cx="7161213" cy="1119188"/>
          </a:xfrm>
          <a:prstGeom prst="roundRect">
            <a:avLst/>
          </a:prstGeom>
          <a:solidFill>
            <a:schemeClr val="accent4"/>
          </a:solidFill>
        </p:spPr>
        <p:style>
          <a:lnRef idx="1">
            <a:schemeClr val="accent6"/>
          </a:lnRef>
          <a:fillRef idx="3">
            <a:schemeClr val="accent6"/>
          </a:fillRef>
          <a:effectRef idx="2">
            <a:schemeClr val="accent6"/>
          </a:effectRef>
          <a:fontRef idx="minor">
            <a:schemeClr val="lt1"/>
          </a:fontRef>
        </p:style>
        <p:txBody>
          <a:bodyPr lIns="0" rIns="0" anchor="ctr"/>
          <a:lstStyle/>
          <a:p>
            <a:pPr algn="ctr">
              <a:defRPr/>
            </a:pPr>
            <a:r>
              <a:rPr lang="hi-IN" sz="200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डिवीजन 1.1,1.2,1.3 या 1.5 के लिए गाइड 112 का उपयोग करें
डिवीजन 1.4 किंवा 1.6 साठी </a:t>
            </a:r>
            <a:r>
              <a:rPr lang="en-US" sz="200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GUIDE 114 </a:t>
            </a:r>
            <a:r>
              <a:rPr lang="hi-IN" sz="200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वापरा</a:t>
            </a:r>
            <a:endPar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11" name="Rounded Rectangle 10">
            <a:extLst>
              <a:ext uri="{FF2B5EF4-FFF2-40B4-BE49-F238E27FC236}">
                <a16:creationId xmlns:a16="http://schemas.microsoft.com/office/drawing/2014/main" id="{70B6A1EF-5E64-33E4-00A0-D3506B2319FD}"/>
              </a:ext>
            </a:extLst>
          </p:cNvPr>
          <p:cNvSpPr/>
          <p:nvPr/>
        </p:nvSpPr>
        <p:spPr>
          <a:xfrm>
            <a:off x="444500" y="2752725"/>
            <a:ext cx="1992313" cy="1057275"/>
          </a:xfrm>
          <a:prstGeom prst="roundRect">
            <a:avLst/>
          </a:prstGeom>
          <a:solidFill>
            <a:schemeClr val="bg1"/>
          </a:solidFill>
        </p:spPr>
        <p:style>
          <a:lnRef idx="1">
            <a:schemeClr val="accent5"/>
          </a:lnRef>
          <a:fillRef idx="2">
            <a:schemeClr val="accent5"/>
          </a:fillRef>
          <a:effectRef idx="1">
            <a:schemeClr val="accent5"/>
          </a:effectRef>
          <a:fontRef idx="minor">
            <a:schemeClr val="dk1"/>
          </a:fontRef>
        </p:style>
        <p:txBody>
          <a:bodyPr anchor="ctr"/>
          <a:lstStyle/>
          <a:p>
            <a:pPr algn="ctr">
              <a:defRPr/>
            </a:pPr>
            <a:r>
              <a:rPr lang="hi-IN" sz="2000" b="1">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क्या आप यूएन आईडी नंबर जानते हैं?</a:t>
            </a:r>
            <a:endParaRPr lang="en-US" sz="1600" b="1"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12" name="Rounded Rectangle 11">
            <a:extLst>
              <a:ext uri="{FF2B5EF4-FFF2-40B4-BE49-F238E27FC236}">
                <a16:creationId xmlns:a16="http://schemas.microsoft.com/office/drawing/2014/main" id="{C63AC02D-D06A-3867-D119-3C1DAC429E08}"/>
              </a:ext>
            </a:extLst>
          </p:cNvPr>
          <p:cNvSpPr/>
          <p:nvPr/>
        </p:nvSpPr>
        <p:spPr>
          <a:xfrm>
            <a:off x="3278188" y="2890838"/>
            <a:ext cx="1992312" cy="1057275"/>
          </a:xfrm>
          <a:prstGeom prst="roundRect">
            <a:avLst/>
          </a:prstGeom>
          <a:solidFill>
            <a:schemeClr val="bg1"/>
          </a:solidFill>
        </p:spPr>
        <p:style>
          <a:lnRef idx="1">
            <a:schemeClr val="accent5"/>
          </a:lnRef>
          <a:fillRef idx="2">
            <a:schemeClr val="accent5"/>
          </a:fillRef>
          <a:effectRef idx="1">
            <a:schemeClr val="accent5"/>
          </a:effectRef>
          <a:fontRef idx="minor">
            <a:schemeClr val="dk1"/>
          </a:fontRef>
        </p:style>
        <p:txBody>
          <a:bodyPr anchor="ctr"/>
          <a:lstStyle/>
          <a:p>
            <a:pPr algn="ctr">
              <a:defRPr/>
            </a:pPr>
            <a:r>
              <a:rPr lang="hi-IN" b="1">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क्या आप सामग्री का नाम जानते हैं?</a:t>
            </a:r>
            <a:endPar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13" name="Rounded Rectangle 12">
            <a:extLst>
              <a:ext uri="{FF2B5EF4-FFF2-40B4-BE49-F238E27FC236}">
                <a16:creationId xmlns:a16="http://schemas.microsoft.com/office/drawing/2014/main" id="{F9E4CC52-6AAC-05ED-B5B4-AAB33B07F09E}"/>
              </a:ext>
            </a:extLst>
          </p:cNvPr>
          <p:cNvSpPr/>
          <p:nvPr/>
        </p:nvSpPr>
        <p:spPr>
          <a:xfrm>
            <a:off x="5715000" y="2867025"/>
            <a:ext cx="1771650" cy="1036638"/>
          </a:xfrm>
          <a:prstGeom prst="roundRect">
            <a:avLst/>
          </a:prstGeom>
          <a:solidFill>
            <a:schemeClr val="bg1"/>
          </a:solidFill>
        </p:spPr>
        <p:style>
          <a:lnRef idx="1">
            <a:schemeClr val="accent5"/>
          </a:lnRef>
          <a:fillRef idx="2">
            <a:schemeClr val="accent5"/>
          </a:fillRef>
          <a:effectRef idx="1">
            <a:schemeClr val="accent5"/>
          </a:effectRef>
          <a:fontRef idx="minor">
            <a:schemeClr val="dk1"/>
          </a:fontRef>
        </p:style>
        <p:txBody>
          <a:bodyPr anchor="ctr"/>
          <a:lstStyle/>
          <a:p>
            <a:pPr algn="ctr">
              <a:defRPr/>
            </a:pPr>
            <a:r>
              <a:rPr lang="hi-IN" sz="2000" b="1">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क्या आपको कोई तख्ती या लेबल दिखाई देता है?</a:t>
            </a:r>
            <a:endParaRPr lang="en-US" sz="2000" b="1"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14" name="Rounded Rectangle 13">
            <a:extLst>
              <a:ext uri="{FF2B5EF4-FFF2-40B4-BE49-F238E27FC236}">
                <a16:creationId xmlns:a16="http://schemas.microsoft.com/office/drawing/2014/main" id="{52182EEC-231B-E929-BA3B-A2A91EE50807}"/>
              </a:ext>
            </a:extLst>
          </p:cNvPr>
          <p:cNvSpPr/>
          <p:nvPr/>
        </p:nvSpPr>
        <p:spPr>
          <a:xfrm>
            <a:off x="8096250" y="2620964"/>
            <a:ext cx="1568450" cy="1357312"/>
          </a:xfrm>
          <a:prstGeom prst="roundRect">
            <a:avLst/>
          </a:prstGeom>
          <a:solidFill>
            <a:schemeClr val="bg1"/>
          </a:solidFill>
        </p:spPr>
        <p:style>
          <a:lnRef idx="1">
            <a:schemeClr val="accent5"/>
          </a:lnRef>
          <a:fillRef idx="2">
            <a:schemeClr val="accent5"/>
          </a:fillRef>
          <a:effectRef idx="1">
            <a:schemeClr val="accent5"/>
          </a:effectRef>
          <a:fontRef idx="minor">
            <a:schemeClr val="dk1"/>
          </a:fontRef>
        </p:style>
        <p:txBody>
          <a:bodyPr anchor="ctr"/>
          <a:lstStyle/>
          <a:p>
            <a:pPr algn="ctr">
              <a:defRPr/>
            </a:pPr>
            <a:r>
              <a:rPr lang="hi-IN" b="1">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क्या आप रेलकार या सड़क ट्रेलर देखते हैं?</a:t>
            </a: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15" name="Rounded Rectangle 14">
            <a:extLst>
              <a:ext uri="{FF2B5EF4-FFF2-40B4-BE49-F238E27FC236}">
                <a16:creationId xmlns:a16="http://schemas.microsoft.com/office/drawing/2014/main" id="{F10F0CA2-71F0-E2A4-4CC3-BB0B4E3D8533}"/>
              </a:ext>
            </a:extLst>
          </p:cNvPr>
          <p:cNvSpPr/>
          <p:nvPr/>
        </p:nvSpPr>
        <p:spPr>
          <a:xfrm>
            <a:off x="10133013" y="2947988"/>
            <a:ext cx="1614487" cy="914400"/>
          </a:xfrm>
          <a:prstGeom prst="roundRect">
            <a:avLst/>
          </a:prstGeom>
          <a:solidFill>
            <a:schemeClr val="accent4"/>
          </a:solidFill>
        </p:spPr>
        <p:style>
          <a:lnRef idx="1">
            <a:schemeClr val="accent6"/>
          </a:lnRef>
          <a:fillRef idx="3">
            <a:schemeClr val="accent6"/>
          </a:fillRef>
          <a:effectRef idx="2">
            <a:schemeClr val="accent6"/>
          </a:effectRef>
          <a:fontRef idx="minor">
            <a:schemeClr val="lt1"/>
          </a:fontRef>
        </p:style>
        <p:txBody>
          <a:bodyPr lIns="0" rIns="0" anchor="ctr"/>
          <a:lstStyle/>
          <a:p>
            <a:pPr algn="ctr">
              <a:defRPr/>
            </a:pPr>
            <a:r>
              <a:rPr lang="hi-IN" sz="200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गाइड 111 का उपयोग करें</a:t>
            </a:r>
            <a:endPar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16" name="Rounded Rectangle 15">
            <a:extLst>
              <a:ext uri="{FF2B5EF4-FFF2-40B4-BE49-F238E27FC236}">
                <a16:creationId xmlns:a16="http://schemas.microsoft.com/office/drawing/2014/main" id="{4757285E-AFDE-CEB9-1D2A-E7D088D60CA1}"/>
              </a:ext>
            </a:extLst>
          </p:cNvPr>
          <p:cNvSpPr/>
          <p:nvPr/>
        </p:nvSpPr>
        <p:spPr>
          <a:xfrm>
            <a:off x="444500" y="4267200"/>
            <a:ext cx="1971675" cy="1204913"/>
          </a:xfrm>
          <a:prstGeom prst="roundRect">
            <a:avLst/>
          </a:prstGeom>
          <a:solidFill>
            <a:srgbClr val="FFFF00"/>
          </a:solidFill>
        </p:spPr>
        <p:style>
          <a:lnRef idx="0">
            <a:schemeClr val="accent6"/>
          </a:lnRef>
          <a:fillRef idx="3">
            <a:schemeClr val="accent6"/>
          </a:fillRef>
          <a:effectRef idx="3">
            <a:schemeClr val="accent6"/>
          </a:effectRef>
          <a:fontRef idx="minor">
            <a:schemeClr val="lt1"/>
          </a:fontRef>
        </p:style>
        <p:txBody>
          <a:bodyPr anchor="ctr"/>
          <a:lstStyle/>
          <a:p>
            <a:pPr algn="ctr">
              <a:defRPr/>
            </a:pPr>
            <a:r>
              <a:rPr lang="hi-IN">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येलो पेज में आईडी नंबर खोजें</a:t>
            </a: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17" name="Rounded Rectangle 16">
            <a:extLst>
              <a:ext uri="{FF2B5EF4-FFF2-40B4-BE49-F238E27FC236}">
                <a16:creationId xmlns:a16="http://schemas.microsoft.com/office/drawing/2014/main" id="{E374298A-E0D7-A060-519C-416673B2004C}"/>
              </a:ext>
            </a:extLst>
          </p:cNvPr>
          <p:cNvSpPr/>
          <p:nvPr/>
        </p:nvSpPr>
        <p:spPr>
          <a:xfrm>
            <a:off x="3340100" y="4249738"/>
            <a:ext cx="1955800" cy="1206500"/>
          </a:xfrm>
          <a:prstGeom prst="round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hi-IN" b="1">
                <a:solidFill>
                  <a:schemeClr val="bg1"/>
                </a:solidFill>
                <a:latin typeface="Open Sans" panose="020B0606030504020204" pitchFamily="34" charset="0"/>
                <a:ea typeface="Open Sans" panose="020B0606030504020204" pitchFamily="34" charset="0"/>
                <a:cs typeface="Open Sans" panose="020B0606030504020204" pitchFamily="34" charset="0"/>
                <a:sym typeface="Arial" charset="0"/>
              </a:rPr>
              <a:t>नीले पृष्ठ में आईडी नंबर खोजें</a:t>
            </a:r>
            <a:endParaRPr lang="en-US"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18" name="Rounded Rectangle 17">
            <a:extLst>
              <a:ext uri="{FF2B5EF4-FFF2-40B4-BE49-F238E27FC236}">
                <a16:creationId xmlns:a16="http://schemas.microsoft.com/office/drawing/2014/main" id="{3C829F94-EDC5-8CFB-754A-BE4552E740DA}"/>
              </a:ext>
            </a:extLst>
          </p:cNvPr>
          <p:cNvSpPr/>
          <p:nvPr/>
        </p:nvSpPr>
        <p:spPr>
          <a:xfrm>
            <a:off x="5638800" y="4267200"/>
            <a:ext cx="1966913" cy="1198563"/>
          </a:xfrm>
          <a:prstGeom prst="roundRect">
            <a:avLst/>
          </a:prstGeom>
          <a:solidFill>
            <a:schemeClr val="bg1"/>
          </a:solidFill>
        </p:spPr>
        <p:style>
          <a:lnRef idx="1">
            <a:schemeClr val="accent5"/>
          </a:lnRef>
          <a:fillRef idx="2">
            <a:schemeClr val="accent5"/>
          </a:fillRef>
          <a:effectRef idx="1">
            <a:schemeClr val="accent5"/>
          </a:effectRef>
          <a:fontRef idx="minor">
            <a:schemeClr val="dk1"/>
          </a:fontRef>
        </p:style>
        <p:txBody>
          <a:bodyPr anchor="ctr"/>
          <a:lstStyle/>
          <a:p>
            <a:pPr algn="ctr">
              <a:defRPr/>
            </a:pPr>
            <a:r>
              <a:rPr lang="hi-IN" sz="2000" b="1">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पृष्ठ 08-09 को संदर्भित करें</a:t>
            </a:r>
            <a:endParaRPr lang="en-US" sz="2000" b="1"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19" name="Rounded Rectangle 18">
            <a:extLst>
              <a:ext uri="{FF2B5EF4-FFF2-40B4-BE49-F238E27FC236}">
                <a16:creationId xmlns:a16="http://schemas.microsoft.com/office/drawing/2014/main" id="{FC34B58D-F9C8-44FF-A82B-DC49128F6C84}"/>
              </a:ext>
            </a:extLst>
          </p:cNvPr>
          <p:cNvSpPr/>
          <p:nvPr/>
        </p:nvSpPr>
        <p:spPr>
          <a:xfrm>
            <a:off x="8050213" y="4343400"/>
            <a:ext cx="1965325" cy="1198563"/>
          </a:xfrm>
          <a:prstGeom prst="roundRect">
            <a:avLst/>
          </a:prstGeom>
          <a:solidFill>
            <a:schemeClr val="bg1"/>
          </a:solidFill>
        </p:spPr>
        <p:style>
          <a:lnRef idx="1">
            <a:schemeClr val="accent5"/>
          </a:lnRef>
          <a:fillRef idx="2">
            <a:schemeClr val="accent5"/>
          </a:fillRef>
          <a:effectRef idx="1">
            <a:schemeClr val="accent5"/>
          </a:effectRef>
          <a:fontRef idx="minor">
            <a:schemeClr val="dk1"/>
          </a:fontRef>
        </p:style>
        <p:txBody>
          <a:bodyPr anchor="ctr"/>
          <a:lstStyle/>
          <a:p>
            <a:pPr algn="ctr">
              <a:defRPr/>
            </a:pPr>
            <a:r>
              <a:rPr lang="hi-IN" sz="2000" b="1">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पृष्ठ 18-19 का संदर्भ लें</a:t>
            </a:r>
            <a:endParaRPr lang="en-US" sz="2000" b="1"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20" name="Rounded Rectangle 19">
            <a:extLst>
              <a:ext uri="{FF2B5EF4-FFF2-40B4-BE49-F238E27FC236}">
                <a16:creationId xmlns:a16="http://schemas.microsoft.com/office/drawing/2014/main" id="{8CCD849F-9796-5893-E2A3-910E797879AF}"/>
              </a:ext>
            </a:extLst>
          </p:cNvPr>
          <p:cNvSpPr/>
          <p:nvPr/>
        </p:nvSpPr>
        <p:spPr>
          <a:xfrm>
            <a:off x="534988" y="5638800"/>
            <a:ext cx="4171950" cy="762000"/>
          </a:xfrm>
          <a:prstGeom prst="roundRect">
            <a:avLst/>
          </a:prstGeom>
          <a:solidFill>
            <a:schemeClr val="accent4"/>
          </a:solidFill>
        </p:spPr>
        <p:style>
          <a:lnRef idx="1">
            <a:schemeClr val="accent6"/>
          </a:lnRef>
          <a:fillRef idx="3">
            <a:schemeClr val="accent6"/>
          </a:fillRef>
          <a:effectRef idx="2">
            <a:schemeClr val="accent6"/>
          </a:effectRef>
          <a:fontRef idx="minor">
            <a:schemeClr val="lt1"/>
          </a:fontRef>
        </p:style>
        <p:txBody>
          <a:bodyPr lIns="0" rIns="0" anchor="ctr"/>
          <a:lstStyle/>
          <a:p>
            <a:pPr algn="ctr">
              <a:defRPr/>
            </a:pPr>
            <a:r>
              <a:rPr lang="hi-IN" sz="200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गाइड नंबर निर्धारित करें</a:t>
            </a:r>
            <a:endParaRPr lang="en-US" sz="2000"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21" name="Rounded Rectangle 20">
            <a:extLst>
              <a:ext uri="{FF2B5EF4-FFF2-40B4-BE49-F238E27FC236}">
                <a16:creationId xmlns:a16="http://schemas.microsoft.com/office/drawing/2014/main" id="{FF6D1FFB-6287-47E7-70A0-B6C37065D027}"/>
              </a:ext>
            </a:extLst>
          </p:cNvPr>
          <p:cNvSpPr/>
          <p:nvPr/>
        </p:nvSpPr>
        <p:spPr>
          <a:xfrm>
            <a:off x="5715000" y="5754688"/>
            <a:ext cx="5707063" cy="979487"/>
          </a:xfrm>
          <a:prstGeom prst="roundRect">
            <a:avLst/>
          </a:prstGeom>
          <a:solidFill>
            <a:schemeClr val="bg1"/>
          </a:solidFill>
        </p:spPr>
        <p:style>
          <a:lnRef idx="1">
            <a:schemeClr val="accent5"/>
          </a:lnRef>
          <a:fillRef idx="2">
            <a:schemeClr val="accent5"/>
          </a:fillRef>
          <a:effectRef idx="1">
            <a:schemeClr val="accent5"/>
          </a:effectRef>
          <a:fontRef idx="minor">
            <a:schemeClr val="dk1"/>
          </a:fontRef>
        </p:style>
        <p:txBody>
          <a:bodyPr anchor="ctr"/>
          <a:lstStyle/>
          <a:p>
            <a:pPr algn="ctr">
              <a:defRPr/>
            </a:pPr>
            <a:r>
              <a:rPr lang="hi-IN" sz="2000" b="1">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सामग्री के नाम या सटीक </a:t>
            </a:r>
            <a:r>
              <a:rPr lang="en-US" sz="2000" b="1">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UN ID </a:t>
            </a:r>
            <a:r>
              <a:rPr lang="hi-IN" sz="2000" b="1">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नंबर की पहचान हो जाने के बाद फ़्लो चार्ट को फिर से करें</a:t>
            </a:r>
            <a:endParaRPr lang="en-US" sz="2000" b="1"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cxnSp>
        <p:nvCxnSpPr>
          <p:cNvPr id="23" name="Straight Arrow Connector 22">
            <a:extLst>
              <a:ext uri="{FF2B5EF4-FFF2-40B4-BE49-F238E27FC236}">
                <a16:creationId xmlns:a16="http://schemas.microsoft.com/office/drawing/2014/main" id="{7D24A72F-3887-D25B-E062-58FB5B9FBC09}"/>
              </a:ext>
            </a:extLst>
          </p:cNvPr>
          <p:cNvCxnSpPr>
            <a:cxnSpLocks/>
            <a:stCxn id="9" idx="3"/>
          </p:cNvCxnSpPr>
          <p:nvPr/>
        </p:nvCxnSpPr>
        <p:spPr>
          <a:xfrm>
            <a:off x="3200400" y="1819275"/>
            <a:ext cx="12192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5" name="TextBox 24">
            <a:extLst>
              <a:ext uri="{FF2B5EF4-FFF2-40B4-BE49-F238E27FC236}">
                <a16:creationId xmlns:a16="http://schemas.microsoft.com/office/drawing/2014/main" id="{8D011BC3-32C7-4F56-E8BE-311CCC4E22AE}"/>
              </a:ext>
            </a:extLst>
          </p:cNvPr>
          <p:cNvSpPr txBox="1"/>
          <p:nvPr/>
        </p:nvSpPr>
        <p:spPr>
          <a:xfrm>
            <a:off x="3352800" y="1295400"/>
            <a:ext cx="685800" cy="369888"/>
          </a:xfrm>
          <a:prstGeom prst="rect">
            <a:avLst/>
          </a:prstGeom>
          <a:noFill/>
        </p:spPr>
        <p:txBody>
          <a:bodyPr>
            <a:spAutoFit/>
          </a:bodyPr>
          <a:lstStyle/>
          <a:p>
            <a:pPr>
              <a:defRPr/>
            </a:pPr>
            <a:r>
              <a:rPr lang="hi-IN"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rPr>
              <a:t>हाँ</a:t>
            </a:r>
            <a:endPar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27" name="TextBox 26">
            <a:extLst>
              <a:ext uri="{FF2B5EF4-FFF2-40B4-BE49-F238E27FC236}">
                <a16:creationId xmlns:a16="http://schemas.microsoft.com/office/drawing/2014/main" id="{77F9D014-7D3E-4055-2021-DF083A8030C8}"/>
              </a:ext>
            </a:extLst>
          </p:cNvPr>
          <p:cNvSpPr txBox="1"/>
          <p:nvPr/>
        </p:nvSpPr>
        <p:spPr>
          <a:xfrm>
            <a:off x="976313" y="2486025"/>
            <a:ext cx="609600" cy="381000"/>
          </a:xfrm>
          <a:prstGeom prst="rect">
            <a:avLst/>
          </a:prstGeom>
          <a:noFill/>
        </p:spPr>
        <p:txBody>
          <a:bodyPr>
            <a:spAutoFit/>
          </a:bodyPr>
          <a:lstStyle/>
          <a:p>
            <a:pPr>
              <a:defRPr/>
            </a:pPr>
            <a:r>
              <a:rPr lang="hi-IN"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rPr>
              <a:t>नहीं</a:t>
            </a:r>
            <a:endPar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endParaRPr>
          </a:p>
        </p:txBody>
      </p:sp>
      <p:cxnSp>
        <p:nvCxnSpPr>
          <p:cNvPr id="29" name="Straight Arrow Connector 28">
            <a:extLst>
              <a:ext uri="{FF2B5EF4-FFF2-40B4-BE49-F238E27FC236}">
                <a16:creationId xmlns:a16="http://schemas.microsoft.com/office/drawing/2014/main" id="{C030F37C-8286-2C23-D8F9-9F82F7C957BF}"/>
              </a:ext>
            </a:extLst>
          </p:cNvPr>
          <p:cNvCxnSpPr/>
          <p:nvPr/>
        </p:nvCxnSpPr>
        <p:spPr>
          <a:xfrm rot="5400000">
            <a:off x="1242219" y="2628106"/>
            <a:ext cx="685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2" name="Straight Arrow Connector 31">
            <a:extLst>
              <a:ext uri="{FF2B5EF4-FFF2-40B4-BE49-F238E27FC236}">
                <a16:creationId xmlns:a16="http://schemas.microsoft.com/office/drawing/2014/main" id="{50F07F0A-3688-E500-902E-74CFEB155F05}"/>
              </a:ext>
            </a:extLst>
          </p:cNvPr>
          <p:cNvCxnSpPr>
            <a:cxnSpLocks/>
            <a:endCxn id="12" idx="1"/>
          </p:cNvCxnSpPr>
          <p:nvPr/>
        </p:nvCxnSpPr>
        <p:spPr>
          <a:xfrm>
            <a:off x="2492375" y="3419475"/>
            <a:ext cx="785813"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5" name="TextBox 34">
            <a:extLst>
              <a:ext uri="{FF2B5EF4-FFF2-40B4-BE49-F238E27FC236}">
                <a16:creationId xmlns:a16="http://schemas.microsoft.com/office/drawing/2014/main" id="{F5E7CBB9-0E2E-218B-070C-1F89CE2FB858}"/>
              </a:ext>
            </a:extLst>
          </p:cNvPr>
          <p:cNvSpPr txBox="1"/>
          <p:nvPr/>
        </p:nvSpPr>
        <p:spPr>
          <a:xfrm>
            <a:off x="2611438" y="2906713"/>
            <a:ext cx="609600" cy="381000"/>
          </a:xfrm>
          <a:prstGeom prst="rect">
            <a:avLst/>
          </a:prstGeom>
          <a:noFill/>
        </p:spPr>
        <p:txBody>
          <a:bodyPr>
            <a:spAutoFit/>
          </a:bodyPr>
          <a:lstStyle/>
          <a:p>
            <a:pPr>
              <a:defRPr/>
            </a:pPr>
            <a:r>
              <a:rPr lang="hi-IN"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rPr>
              <a:t>नहीं</a:t>
            </a:r>
            <a:endPar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36" name="TextBox 35">
            <a:extLst>
              <a:ext uri="{FF2B5EF4-FFF2-40B4-BE49-F238E27FC236}">
                <a16:creationId xmlns:a16="http://schemas.microsoft.com/office/drawing/2014/main" id="{89C107C0-074F-1F6B-E899-FF5318CB8B68}"/>
              </a:ext>
            </a:extLst>
          </p:cNvPr>
          <p:cNvSpPr txBox="1"/>
          <p:nvPr/>
        </p:nvSpPr>
        <p:spPr>
          <a:xfrm>
            <a:off x="1790700" y="3886200"/>
            <a:ext cx="685800" cy="369888"/>
          </a:xfrm>
          <a:prstGeom prst="rect">
            <a:avLst/>
          </a:prstGeom>
          <a:noFill/>
        </p:spPr>
        <p:txBody>
          <a:bodyPr>
            <a:spAutoFit/>
          </a:bodyPr>
          <a:lstStyle/>
          <a:p>
            <a:pPr>
              <a:defRPr/>
            </a:pPr>
            <a:r>
              <a:rPr lang="hi-IN"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rPr>
              <a:t>हाँ</a:t>
            </a:r>
            <a:endPar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endParaRPr>
          </a:p>
        </p:txBody>
      </p:sp>
      <p:cxnSp>
        <p:nvCxnSpPr>
          <p:cNvPr id="37" name="Straight Arrow Connector 36">
            <a:extLst>
              <a:ext uri="{FF2B5EF4-FFF2-40B4-BE49-F238E27FC236}">
                <a16:creationId xmlns:a16="http://schemas.microsoft.com/office/drawing/2014/main" id="{582BAD34-BFD0-FB07-D83A-6349809C1237}"/>
              </a:ext>
            </a:extLst>
          </p:cNvPr>
          <p:cNvCxnSpPr>
            <a:cxnSpLocks/>
            <a:endCxn id="13" idx="1"/>
          </p:cNvCxnSpPr>
          <p:nvPr/>
        </p:nvCxnSpPr>
        <p:spPr>
          <a:xfrm flipV="1">
            <a:off x="5378450" y="3386138"/>
            <a:ext cx="336550" cy="1905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9" name="TextBox 38">
            <a:extLst>
              <a:ext uri="{FF2B5EF4-FFF2-40B4-BE49-F238E27FC236}">
                <a16:creationId xmlns:a16="http://schemas.microsoft.com/office/drawing/2014/main" id="{4E228819-D283-9F79-C7D4-94B1DEEDBEC8}"/>
              </a:ext>
            </a:extLst>
          </p:cNvPr>
          <p:cNvSpPr txBox="1"/>
          <p:nvPr/>
        </p:nvSpPr>
        <p:spPr>
          <a:xfrm>
            <a:off x="5257800" y="2895600"/>
            <a:ext cx="609600" cy="381000"/>
          </a:xfrm>
          <a:prstGeom prst="rect">
            <a:avLst/>
          </a:prstGeom>
          <a:noFill/>
        </p:spPr>
        <p:txBody>
          <a:bodyPr>
            <a:spAutoFit/>
          </a:bodyPr>
          <a:lstStyle/>
          <a:p>
            <a:pPr>
              <a:defRPr/>
            </a:pPr>
            <a:r>
              <a:rPr lang="hi-IN"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rPr>
              <a:t>नहीं</a:t>
            </a:r>
            <a:endPar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40" name="TextBox 39">
            <a:extLst>
              <a:ext uri="{FF2B5EF4-FFF2-40B4-BE49-F238E27FC236}">
                <a16:creationId xmlns:a16="http://schemas.microsoft.com/office/drawing/2014/main" id="{F9FBFC00-3E30-BBF1-9D83-6AE87F21CCC2}"/>
              </a:ext>
            </a:extLst>
          </p:cNvPr>
          <p:cNvSpPr txBox="1"/>
          <p:nvPr/>
        </p:nvSpPr>
        <p:spPr>
          <a:xfrm>
            <a:off x="7512050" y="2989263"/>
            <a:ext cx="609600" cy="381000"/>
          </a:xfrm>
          <a:prstGeom prst="rect">
            <a:avLst/>
          </a:prstGeom>
          <a:noFill/>
        </p:spPr>
        <p:txBody>
          <a:bodyPr>
            <a:spAutoFit/>
          </a:bodyPr>
          <a:lstStyle/>
          <a:p>
            <a:pPr>
              <a:defRPr/>
            </a:pPr>
            <a:r>
              <a:rPr lang="hi-IN"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rPr>
              <a:t>नहीं</a:t>
            </a:r>
            <a:endPar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41" name="TextBox 40">
            <a:extLst>
              <a:ext uri="{FF2B5EF4-FFF2-40B4-BE49-F238E27FC236}">
                <a16:creationId xmlns:a16="http://schemas.microsoft.com/office/drawing/2014/main" id="{DDC814CB-5456-EA29-57BD-D36D119AEA0C}"/>
              </a:ext>
            </a:extLst>
          </p:cNvPr>
          <p:cNvSpPr txBox="1"/>
          <p:nvPr/>
        </p:nvSpPr>
        <p:spPr>
          <a:xfrm>
            <a:off x="9556750" y="3008313"/>
            <a:ext cx="609600" cy="381000"/>
          </a:xfrm>
          <a:prstGeom prst="rect">
            <a:avLst/>
          </a:prstGeom>
          <a:noFill/>
        </p:spPr>
        <p:txBody>
          <a:bodyPr>
            <a:spAutoFit/>
          </a:bodyPr>
          <a:lstStyle/>
          <a:p>
            <a:pPr>
              <a:defRPr/>
            </a:pPr>
            <a:r>
              <a:rPr lang="hi-IN"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rPr>
              <a:t>नहीं</a:t>
            </a:r>
            <a:endPar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endParaRPr>
          </a:p>
        </p:txBody>
      </p:sp>
      <p:cxnSp>
        <p:nvCxnSpPr>
          <p:cNvPr id="42" name="Straight Arrow Connector 41">
            <a:extLst>
              <a:ext uri="{FF2B5EF4-FFF2-40B4-BE49-F238E27FC236}">
                <a16:creationId xmlns:a16="http://schemas.microsoft.com/office/drawing/2014/main" id="{DC0C2041-F7C5-3E21-17B9-C05FE0110A62}"/>
              </a:ext>
            </a:extLst>
          </p:cNvPr>
          <p:cNvCxnSpPr/>
          <p:nvPr/>
        </p:nvCxnSpPr>
        <p:spPr>
          <a:xfrm>
            <a:off x="7656513" y="3421063"/>
            <a:ext cx="381000" cy="158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3" name="Straight Arrow Connector 42">
            <a:extLst>
              <a:ext uri="{FF2B5EF4-FFF2-40B4-BE49-F238E27FC236}">
                <a16:creationId xmlns:a16="http://schemas.microsoft.com/office/drawing/2014/main" id="{245B6700-3B73-65C8-52EE-CC6F253F01D3}"/>
              </a:ext>
            </a:extLst>
          </p:cNvPr>
          <p:cNvCxnSpPr/>
          <p:nvPr/>
        </p:nvCxnSpPr>
        <p:spPr>
          <a:xfrm>
            <a:off x="9693275" y="3427413"/>
            <a:ext cx="381000" cy="158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4" name="Straight Arrow Connector 43">
            <a:extLst>
              <a:ext uri="{FF2B5EF4-FFF2-40B4-BE49-F238E27FC236}">
                <a16:creationId xmlns:a16="http://schemas.microsoft.com/office/drawing/2014/main" id="{25866AED-10C2-0ADE-A14A-739F04FC5AAD}"/>
              </a:ext>
            </a:extLst>
          </p:cNvPr>
          <p:cNvCxnSpPr/>
          <p:nvPr/>
        </p:nvCxnSpPr>
        <p:spPr>
          <a:xfrm rot="5400000">
            <a:off x="1448594" y="3969544"/>
            <a:ext cx="533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5" name="Straight Arrow Connector 44">
            <a:extLst>
              <a:ext uri="{FF2B5EF4-FFF2-40B4-BE49-F238E27FC236}">
                <a16:creationId xmlns:a16="http://schemas.microsoft.com/office/drawing/2014/main" id="{28A9BB11-03C5-1847-C8C3-EF3C87A053E2}"/>
              </a:ext>
            </a:extLst>
          </p:cNvPr>
          <p:cNvCxnSpPr>
            <a:cxnSpLocks/>
          </p:cNvCxnSpPr>
          <p:nvPr/>
        </p:nvCxnSpPr>
        <p:spPr>
          <a:xfrm>
            <a:off x="4419600" y="3973512"/>
            <a:ext cx="0" cy="2174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6" name="Straight Arrow Connector 45">
            <a:extLst>
              <a:ext uri="{FF2B5EF4-FFF2-40B4-BE49-F238E27FC236}">
                <a16:creationId xmlns:a16="http://schemas.microsoft.com/office/drawing/2014/main" id="{27E5BB82-D1BE-05A1-15B5-12FCDA3195BD}"/>
              </a:ext>
            </a:extLst>
          </p:cNvPr>
          <p:cNvCxnSpPr>
            <a:cxnSpLocks/>
          </p:cNvCxnSpPr>
          <p:nvPr/>
        </p:nvCxnSpPr>
        <p:spPr>
          <a:xfrm>
            <a:off x="6400800" y="3923208"/>
            <a:ext cx="0" cy="34399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7" name="Straight Arrow Connector 46">
            <a:extLst>
              <a:ext uri="{FF2B5EF4-FFF2-40B4-BE49-F238E27FC236}">
                <a16:creationId xmlns:a16="http://schemas.microsoft.com/office/drawing/2014/main" id="{79AC136A-A2BD-CD78-B5B8-F74889B01B3F}"/>
              </a:ext>
            </a:extLst>
          </p:cNvPr>
          <p:cNvCxnSpPr>
            <a:cxnSpLocks/>
          </p:cNvCxnSpPr>
          <p:nvPr/>
        </p:nvCxnSpPr>
        <p:spPr>
          <a:xfrm>
            <a:off x="8772525" y="3973512"/>
            <a:ext cx="0" cy="3698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nvGrpSpPr>
          <p:cNvPr id="2" name="Group 58">
            <a:extLst>
              <a:ext uri="{FF2B5EF4-FFF2-40B4-BE49-F238E27FC236}">
                <a16:creationId xmlns:a16="http://schemas.microsoft.com/office/drawing/2014/main" id="{B137CC98-86C1-20D1-DAFA-9CD415D90CB0}"/>
              </a:ext>
            </a:extLst>
          </p:cNvPr>
          <p:cNvGrpSpPr>
            <a:grpSpLocks/>
          </p:cNvGrpSpPr>
          <p:nvPr/>
        </p:nvGrpSpPr>
        <p:grpSpPr bwMode="auto">
          <a:xfrm>
            <a:off x="4714875" y="5268913"/>
            <a:ext cx="3790950" cy="458787"/>
            <a:chOff x="3581400" y="5334000"/>
            <a:chExt cx="3201194" cy="458788"/>
          </a:xfrm>
        </p:grpSpPr>
        <p:cxnSp>
          <p:nvCxnSpPr>
            <p:cNvPr id="49" name="Straight Arrow Connector 48">
              <a:extLst>
                <a:ext uri="{FF2B5EF4-FFF2-40B4-BE49-F238E27FC236}">
                  <a16:creationId xmlns:a16="http://schemas.microsoft.com/office/drawing/2014/main" id="{8DB4B153-0CE7-969D-E058-34202721D442}"/>
                </a:ext>
              </a:extLst>
            </p:cNvPr>
            <p:cNvCxnSpPr/>
            <p:nvPr/>
          </p:nvCxnSpPr>
          <p:spPr>
            <a:xfrm rot="10800000">
              <a:off x="3581400" y="5791201"/>
              <a:ext cx="3199854" cy="158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3" name="Straight Connector 52">
              <a:extLst>
                <a:ext uri="{FF2B5EF4-FFF2-40B4-BE49-F238E27FC236}">
                  <a16:creationId xmlns:a16="http://schemas.microsoft.com/office/drawing/2014/main" id="{F91092C7-3F92-9547-C066-990EF28B4201}"/>
                </a:ext>
              </a:extLst>
            </p:cNvPr>
            <p:cNvCxnSpPr/>
            <p:nvPr/>
          </p:nvCxnSpPr>
          <p:spPr>
            <a:xfrm rot="5400000" flipH="1" flipV="1">
              <a:off x="6553324" y="5561930"/>
              <a:ext cx="457201" cy="1340"/>
            </a:xfrm>
            <a:prstGeom prst="line">
              <a:avLst/>
            </a:prstGeom>
            <a:ln>
              <a:tailEnd type="none"/>
            </a:ln>
          </p:spPr>
          <p:style>
            <a:lnRef idx="2">
              <a:schemeClr val="dk1"/>
            </a:lnRef>
            <a:fillRef idx="0">
              <a:schemeClr val="dk1"/>
            </a:fillRef>
            <a:effectRef idx="1">
              <a:schemeClr val="dk1"/>
            </a:effectRef>
            <a:fontRef idx="minor">
              <a:schemeClr val="tx1"/>
            </a:fontRef>
          </p:style>
        </p:cxnSp>
      </p:grpSp>
      <p:cxnSp>
        <p:nvCxnSpPr>
          <p:cNvPr id="58" name="Straight Connector 57">
            <a:extLst>
              <a:ext uri="{FF2B5EF4-FFF2-40B4-BE49-F238E27FC236}">
                <a16:creationId xmlns:a16="http://schemas.microsoft.com/office/drawing/2014/main" id="{AA65BA7F-7053-DE19-7BFA-BD4D45A0556D}"/>
              </a:ext>
            </a:extLst>
          </p:cNvPr>
          <p:cNvCxnSpPr/>
          <p:nvPr/>
        </p:nvCxnSpPr>
        <p:spPr>
          <a:xfrm rot="5400000" flipH="1" flipV="1">
            <a:off x="6338888" y="5467350"/>
            <a:ext cx="531812" cy="1588"/>
          </a:xfrm>
          <a:prstGeom prst="line">
            <a:avLst/>
          </a:prstGeom>
          <a:ln>
            <a:tailEnd type="none"/>
          </a:ln>
        </p:spPr>
        <p:style>
          <a:lnRef idx="2">
            <a:schemeClr val="dk1"/>
          </a:lnRef>
          <a:fillRef idx="0">
            <a:schemeClr val="dk1"/>
          </a:fillRef>
          <a:effectRef idx="1">
            <a:schemeClr val="dk1"/>
          </a:effectRef>
          <a:fontRef idx="minor">
            <a:schemeClr val="tx1"/>
          </a:fontRef>
        </p:style>
      </p:cxnSp>
      <p:cxnSp>
        <p:nvCxnSpPr>
          <p:cNvPr id="60" name="Straight Arrow Connector 59">
            <a:extLst>
              <a:ext uri="{FF2B5EF4-FFF2-40B4-BE49-F238E27FC236}">
                <a16:creationId xmlns:a16="http://schemas.microsoft.com/office/drawing/2014/main" id="{65D4534F-4996-0B51-5DB5-A1C004807762}"/>
              </a:ext>
            </a:extLst>
          </p:cNvPr>
          <p:cNvCxnSpPr/>
          <p:nvPr/>
        </p:nvCxnSpPr>
        <p:spPr>
          <a:xfrm rot="5400000">
            <a:off x="4153694" y="5447506"/>
            <a:ext cx="5334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62" name="Straight Arrow Connector 61">
            <a:extLst>
              <a:ext uri="{FF2B5EF4-FFF2-40B4-BE49-F238E27FC236}">
                <a16:creationId xmlns:a16="http://schemas.microsoft.com/office/drawing/2014/main" id="{8732B244-8693-0BAD-2B09-19D8D343ED4E}"/>
              </a:ext>
            </a:extLst>
          </p:cNvPr>
          <p:cNvCxnSpPr/>
          <p:nvPr/>
        </p:nvCxnSpPr>
        <p:spPr>
          <a:xfrm rot="5400000">
            <a:off x="1562894" y="5452269"/>
            <a:ext cx="4572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nvGrpSpPr>
          <p:cNvPr id="3" name="Group 69">
            <a:extLst>
              <a:ext uri="{FF2B5EF4-FFF2-40B4-BE49-F238E27FC236}">
                <a16:creationId xmlns:a16="http://schemas.microsoft.com/office/drawing/2014/main" id="{09CAC4CA-A0D5-7C76-DEFB-A253FD1F874B}"/>
              </a:ext>
            </a:extLst>
          </p:cNvPr>
          <p:cNvGrpSpPr>
            <a:grpSpLocks/>
          </p:cNvGrpSpPr>
          <p:nvPr/>
        </p:nvGrpSpPr>
        <p:grpSpPr bwMode="auto">
          <a:xfrm>
            <a:off x="1828800" y="2514600"/>
            <a:ext cx="9236075" cy="457200"/>
            <a:chOff x="1218406" y="2590800"/>
            <a:chExt cx="7164388" cy="261938"/>
          </a:xfrm>
        </p:grpSpPr>
        <p:cxnSp>
          <p:nvCxnSpPr>
            <p:cNvPr id="64" name="Straight Connector 63">
              <a:extLst>
                <a:ext uri="{FF2B5EF4-FFF2-40B4-BE49-F238E27FC236}">
                  <a16:creationId xmlns:a16="http://schemas.microsoft.com/office/drawing/2014/main" id="{3B97C4CD-31C0-0235-6073-2D7012A7CC21}"/>
                </a:ext>
              </a:extLst>
            </p:cNvPr>
            <p:cNvCxnSpPr/>
            <p:nvPr/>
          </p:nvCxnSpPr>
          <p:spPr>
            <a:xfrm>
              <a:off x="1219638" y="2590800"/>
              <a:ext cx="7161925" cy="1819"/>
            </a:xfrm>
            <a:prstGeom prst="line">
              <a:avLst/>
            </a:prstGeom>
          </p:spPr>
          <p:style>
            <a:lnRef idx="2">
              <a:schemeClr val="dk1"/>
            </a:lnRef>
            <a:fillRef idx="0">
              <a:schemeClr val="dk1"/>
            </a:fillRef>
            <a:effectRef idx="1">
              <a:schemeClr val="dk1"/>
            </a:effectRef>
            <a:fontRef idx="minor">
              <a:schemeClr val="tx1"/>
            </a:fontRef>
          </p:style>
        </p:cxnSp>
        <p:cxnSp>
          <p:nvCxnSpPr>
            <p:cNvPr id="67" name="Straight Connector 66">
              <a:extLst>
                <a:ext uri="{FF2B5EF4-FFF2-40B4-BE49-F238E27FC236}">
                  <a16:creationId xmlns:a16="http://schemas.microsoft.com/office/drawing/2014/main" id="{01FC4822-631F-0BCA-116A-0F696CE07086}"/>
                </a:ext>
              </a:extLst>
            </p:cNvPr>
            <p:cNvCxnSpPr/>
            <p:nvPr/>
          </p:nvCxnSpPr>
          <p:spPr>
            <a:xfrm rot="5400000">
              <a:off x="8251665" y="2721608"/>
              <a:ext cx="261028" cy="1231"/>
            </a:xfrm>
            <a:prstGeom prst="line">
              <a:avLst/>
            </a:prstGeom>
          </p:spPr>
          <p:style>
            <a:lnRef idx="2">
              <a:schemeClr val="dk1"/>
            </a:lnRef>
            <a:fillRef idx="0">
              <a:schemeClr val="dk1"/>
            </a:fillRef>
            <a:effectRef idx="1">
              <a:schemeClr val="dk1"/>
            </a:effectRef>
            <a:fontRef idx="minor">
              <a:schemeClr val="tx1"/>
            </a:fontRef>
          </p:style>
        </p:cxnSp>
        <p:cxnSp>
          <p:nvCxnSpPr>
            <p:cNvPr id="69" name="Straight Arrow Connector 68">
              <a:extLst>
                <a:ext uri="{FF2B5EF4-FFF2-40B4-BE49-F238E27FC236}">
                  <a16:creationId xmlns:a16="http://schemas.microsoft.com/office/drawing/2014/main" id="{ABA5DC3D-9033-CE0D-18B3-8DC41CEE05EB}"/>
                </a:ext>
              </a:extLst>
            </p:cNvPr>
            <p:cNvCxnSpPr/>
            <p:nvPr/>
          </p:nvCxnSpPr>
          <p:spPr>
            <a:xfrm rot="5400000">
              <a:off x="1104879" y="2705237"/>
              <a:ext cx="228286" cy="123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sp>
        <p:nvSpPr>
          <p:cNvPr id="71" name="TextBox 70">
            <a:extLst>
              <a:ext uri="{FF2B5EF4-FFF2-40B4-BE49-F238E27FC236}">
                <a16:creationId xmlns:a16="http://schemas.microsoft.com/office/drawing/2014/main" id="{83692028-9C8D-E077-5979-7578E701C5EB}"/>
              </a:ext>
            </a:extLst>
          </p:cNvPr>
          <p:cNvSpPr txBox="1"/>
          <p:nvPr/>
        </p:nvSpPr>
        <p:spPr>
          <a:xfrm>
            <a:off x="3686175" y="3929063"/>
            <a:ext cx="685800" cy="369887"/>
          </a:xfrm>
          <a:prstGeom prst="rect">
            <a:avLst/>
          </a:prstGeom>
          <a:noFill/>
        </p:spPr>
        <p:txBody>
          <a:bodyPr>
            <a:spAutoFit/>
          </a:bodyPr>
          <a:lstStyle/>
          <a:p>
            <a:pPr>
              <a:defRPr/>
            </a:pPr>
            <a:r>
              <a:rPr lang="hi-IN"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rPr>
              <a:t>हाँ</a:t>
            </a:r>
            <a:endPar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72" name="TextBox 71">
            <a:extLst>
              <a:ext uri="{FF2B5EF4-FFF2-40B4-BE49-F238E27FC236}">
                <a16:creationId xmlns:a16="http://schemas.microsoft.com/office/drawing/2014/main" id="{EAC115A1-9AFB-C3FD-08FE-DDE477123889}"/>
              </a:ext>
            </a:extLst>
          </p:cNvPr>
          <p:cNvSpPr txBox="1"/>
          <p:nvPr/>
        </p:nvSpPr>
        <p:spPr>
          <a:xfrm>
            <a:off x="5638800" y="3923208"/>
            <a:ext cx="685800" cy="369888"/>
          </a:xfrm>
          <a:prstGeom prst="rect">
            <a:avLst/>
          </a:prstGeom>
          <a:noFill/>
        </p:spPr>
        <p:txBody>
          <a:bodyPr>
            <a:spAutoFit/>
          </a:bodyPr>
          <a:lstStyle/>
          <a:p>
            <a:pPr>
              <a:defRPr/>
            </a:pPr>
            <a:r>
              <a:rPr lang="hi-IN"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rPr>
              <a:t>हाँ</a:t>
            </a:r>
            <a:endPar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73" name="TextBox 72">
            <a:extLst>
              <a:ext uri="{FF2B5EF4-FFF2-40B4-BE49-F238E27FC236}">
                <a16:creationId xmlns:a16="http://schemas.microsoft.com/office/drawing/2014/main" id="{272E2B23-AF5C-6189-3858-CBD87B315AA9}"/>
              </a:ext>
            </a:extLst>
          </p:cNvPr>
          <p:cNvSpPr txBox="1"/>
          <p:nvPr/>
        </p:nvSpPr>
        <p:spPr>
          <a:xfrm>
            <a:off x="7543800" y="3923208"/>
            <a:ext cx="685800" cy="369888"/>
          </a:xfrm>
          <a:prstGeom prst="rect">
            <a:avLst/>
          </a:prstGeom>
          <a:noFill/>
        </p:spPr>
        <p:txBody>
          <a:bodyPr>
            <a:spAutoFit/>
          </a:bodyPr>
          <a:lstStyle/>
          <a:p>
            <a:pPr>
              <a:defRPr/>
            </a:pPr>
            <a:r>
              <a:rPr lang="hi-IN"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rPr>
              <a:t>हाँ</a:t>
            </a:r>
            <a:endParaRPr lang="en-US"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endParaRPr>
          </a:p>
        </p:txBody>
      </p:sp>
      <p:grpSp>
        <p:nvGrpSpPr>
          <p:cNvPr id="4" name="Group 80">
            <a:extLst>
              <a:ext uri="{FF2B5EF4-FFF2-40B4-BE49-F238E27FC236}">
                <a16:creationId xmlns:a16="http://schemas.microsoft.com/office/drawing/2014/main" id="{7A253BC2-6E49-623D-8DC8-2603EFC29E4D}"/>
              </a:ext>
            </a:extLst>
          </p:cNvPr>
          <p:cNvGrpSpPr>
            <a:grpSpLocks/>
          </p:cNvGrpSpPr>
          <p:nvPr/>
        </p:nvGrpSpPr>
        <p:grpSpPr bwMode="auto">
          <a:xfrm>
            <a:off x="5561013" y="5740400"/>
            <a:ext cx="153987" cy="457200"/>
            <a:chOff x="4037807" y="5868193"/>
            <a:chExt cx="153456" cy="457881"/>
          </a:xfrm>
        </p:grpSpPr>
        <p:cxnSp>
          <p:nvCxnSpPr>
            <p:cNvPr id="75" name="Straight Connector 74">
              <a:extLst>
                <a:ext uri="{FF2B5EF4-FFF2-40B4-BE49-F238E27FC236}">
                  <a16:creationId xmlns:a16="http://schemas.microsoft.com/office/drawing/2014/main" id="{3A08C281-772F-59DC-F217-5466672404E0}"/>
                </a:ext>
              </a:extLst>
            </p:cNvPr>
            <p:cNvCxnSpPr/>
            <p:nvPr/>
          </p:nvCxnSpPr>
          <p:spPr>
            <a:xfrm rot="5400000">
              <a:off x="3809658" y="6096342"/>
              <a:ext cx="457881" cy="1582"/>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77" name="Straight Connector 76">
              <a:extLst>
                <a:ext uri="{FF2B5EF4-FFF2-40B4-BE49-F238E27FC236}">
                  <a16:creationId xmlns:a16="http://schemas.microsoft.com/office/drawing/2014/main" id="{FC1008F6-EFC3-DAC1-C70F-8750F8669011}"/>
                </a:ext>
              </a:extLst>
            </p:cNvPr>
            <p:cNvCxnSpPr>
              <a:cxnSpLocks/>
            </p:cNvCxnSpPr>
            <p:nvPr/>
          </p:nvCxnSpPr>
          <p:spPr>
            <a:xfrm flipH="1">
              <a:off x="4039389" y="6316535"/>
              <a:ext cx="151874" cy="0"/>
            </a:xfrm>
            <a:prstGeom prst="line">
              <a:avLst/>
            </a:prstGeom>
            <a:ln>
              <a:prstDash val="sysDash"/>
            </a:ln>
          </p:spPr>
          <p:style>
            <a:lnRef idx="2">
              <a:schemeClr val="dk1"/>
            </a:lnRef>
            <a:fillRef idx="0">
              <a:schemeClr val="dk1"/>
            </a:fillRef>
            <a:effectRef idx="1">
              <a:schemeClr val="dk1"/>
            </a:effectRef>
            <a:fontRef idx="minor">
              <a:schemeClr val="tx1"/>
            </a:fontRef>
          </p:style>
        </p:cxnSp>
      </p:grpSp>
      <p:cxnSp>
        <p:nvCxnSpPr>
          <p:cNvPr id="82" name="Straight Arrow Connector 81">
            <a:extLst>
              <a:ext uri="{FF2B5EF4-FFF2-40B4-BE49-F238E27FC236}">
                <a16:creationId xmlns:a16="http://schemas.microsoft.com/office/drawing/2014/main" id="{2FD19336-B883-CF61-8B79-15D2FF08F840}"/>
              </a:ext>
            </a:extLst>
          </p:cNvPr>
          <p:cNvCxnSpPr>
            <a:cxnSpLocks/>
            <a:stCxn id="20" idx="2"/>
          </p:cNvCxnSpPr>
          <p:nvPr/>
        </p:nvCxnSpPr>
        <p:spPr>
          <a:xfrm>
            <a:off x="2620963" y="6400800"/>
            <a:ext cx="0" cy="3698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6671" name="Slide Number Placeholder 10">
            <a:extLst>
              <a:ext uri="{FF2B5EF4-FFF2-40B4-BE49-F238E27FC236}">
                <a16:creationId xmlns:a16="http://schemas.microsoft.com/office/drawing/2014/main" id="{ADC9EF6D-BC5C-91DB-2782-9983C86867E7}"/>
              </a:ext>
            </a:extLst>
          </p:cNvPr>
          <p:cNvSpPr txBox="1">
            <a:spLocks noChangeArrowheads="1"/>
          </p:cNvSpPr>
          <p:nvPr/>
        </p:nvSpPr>
        <p:spPr bwMode="auto">
          <a:xfrm>
            <a:off x="11064875" y="6402388"/>
            <a:ext cx="879475"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6E51A101-C3BC-48FB-B56B-915BE7D52AC9}" type="slidenum">
              <a:rPr lang="en-US" altLang="en-US" sz="1600" b="1">
                <a:solidFill>
                  <a:srgbClr val="002060"/>
                </a:solidFill>
                <a:latin typeface="Open Sans" panose="020B0606030504020204" pitchFamily="34" charset="0"/>
                <a:ea typeface="Open Sans" panose="020B0606030504020204" pitchFamily="34" charset="0"/>
                <a:cs typeface="Open Sans" panose="020B0606030504020204" pitchFamily="34" charset="0"/>
              </a:rPr>
              <a:pPr algn="r"/>
              <a:t>50</a:t>
            </a:fld>
            <a:endParaRPr lang="en-US" altLang="en-US" sz="1600" b="1">
              <a:solidFill>
                <a:srgbClr val="002060"/>
              </a:solidFill>
              <a:latin typeface="Open Sans" panose="020B0606030504020204" pitchFamily="34" charset="0"/>
              <a:ea typeface="Open Sans" panose="020B0606030504020204" pitchFamily="34" charset="0"/>
              <a:cs typeface="Open Sans" panose="020B0606030504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amond(in)">
                                      <p:cBhvr>
                                        <p:cTn id="7" dur="20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diamond(in)">
                                      <p:cBhvr>
                                        <p:cTn id="12" dur="1000"/>
                                        <p:tgtEl>
                                          <p:spTgt spid="2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trips(downRight)">
                                      <p:cBhvr>
                                        <p:cTn id="17" dur="500"/>
                                        <p:tgtEl>
                                          <p:spTgt spid="2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diamond(in)">
                                      <p:cBhvr>
                                        <p:cTn id="22" dur="2000"/>
                                        <p:tgtEl>
                                          <p:spTgt spid="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nodeType="click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diamond(in)">
                                      <p:cBhvr>
                                        <p:cTn id="27" dur="2000"/>
                                        <p:tgtEl>
                                          <p:spTgt spid="2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12" fill="hold" nodeType="click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strips(downLeft)">
                                      <p:cBhvr>
                                        <p:cTn id="32" dur="500"/>
                                        <p:tgtEl>
                                          <p:spTgt spid="2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8" presetClass="entr" presetSubtype="16"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diamond(in)">
                                      <p:cBhvr>
                                        <p:cTn id="37" dur="2000"/>
                                        <p:tgtEl>
                                          <p:spTgt spid="1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8" presetClass="entr" presetSubtype="16" fill="hold" nodeType="click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diamond(in)">
                                      <p:cBhvr>
                                        <p:cTn id="42" dur="1000"/>
                                        <p:tgtEl>
                                          <p:spTgt spid="3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8" presetClass="entr" presetSubtype="6" fill="hold" nodeType="click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strips(downRight)">
                                      <p:cBhvr>
                                        <p:cTn id="47" dur="500"/>
                                        <p:tgtEl>
                                          <p:spTgt spid="3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8" presetClass="entr" presetSubtype="16" fill="hold"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diamond(in)">
                                      <p:cBhvr>
                                        <p:cTn id="52" dur="1000"/>
                                        <p:tgtEl>
                                          <p:spTgt spid="1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8" presetClass="entr" presetSubtype="16" fill="hold" nodeType="clickEffect">
                                  <p:stCondLst>
                                    <p:cond delay="0"/>
                                  </p:stCondLst>
                                  <p:childTnLst>
                                    <p:set>
                                      <p:cBhvr>
                                        <p:cTn id="56" dur="1" fill="hold">
                                          <p:stCondLst>
                                            <p:cond delay="0"/>
                                          </p:stCondLst>
                                        </p:cTn>
                                        <p:tgtEl>
                                          <p:spTgt spid="36"/>
                                        </p:tgtEl>
                                        <p:attrNameLst>
                                          <p:attrName>style.visibility</p:attrName>
                                        </p:attrNameLst>
                                      </p:cBhvr>
                                      <p:to>
                                        <p:strVal val="visible"/>
                                      </p:to>
                                    </p:set>
                                    <p:animEffect transition="in" filter="diamond(in)">
                                      <p:cBhvr>
                                        <p:cTn id="57" dur="1000"/>
                                        <p:tgtEl>
                                          <p:spTgt spid="36"/>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8" presetClass="entr" presetSubtype="12" fill="hold" nodeType="clickEffect">
                                  <p:stCondLst>
                                    <p:cond delay="0"/>
                                  </p:stCondLst>
                                  <p:childTnLst>
                                    <p:set>
                                      <p:cBhvr>
                                        <p:cTn id="61" dur="1" fill="hold">
                                          <p:stCondLst>
                                            <p:cond delay="0"/>
                                          </p:stCondLst>
                                        </p:cTn>
                                        <p:tgtEl>
                                          <p:spTgt spid="44"/>
                                        </p:tgtEl>
                                        <p:attrNameLst>
                                          <p:attrName>style.visibility</p:attrName>
                                        </p:attrNameLst>
                                      </p:cBhvr>
                                      <p:to>
                                        <p:strVal val="visible"/>
                                      </p:to>
                                    </p:set>
                                    <p:animEffect transition="in" filter="strips(downLeft)">
                                      <p:cBhvr>
                                        <p:cTn id="62" dur="500"/>
                                        <p:tgtEl>
                                          <p:spTgt spid="44"/>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8" presetClass="entr" presetSubtype="16" fill="hold"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diamond(in)">
                                      <p:cBhvr>
                                        <p:cTn id="67" dur="1000"/>
                                        <p:tgtEl>
                                          <p:spTgt spid="16"/>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8" presetClass="entr" presetSubtype="16" fill="hold" nodeType="clickEffect">
                                  <p:stCondLst>
                                    <p:cond delay="0"/>
                                  </p:stCondLst>
                                  <p:childTnLst>
                                    <p:set>
                                      <p:cBhvr>
                                        <p:cTn id="71" dur="1" fill="hold">
                                          <p:stCondLst>
                                            <p:cond delay="0"/>
                                          </p:stCondLst>
                                        </p:cTn>
                                        <p:tgtEl>
                                          <p:spTgt spid="71"/>
                                        </p:tgtEl>
                                        <p:attrNameLst>
                                          <p:attrName>style.visibility</p:attrName>
                                        </p:attrNameLst>
                                      </p:cBhvr>
                                      <p:to>
                                        <p:strVal val="visible"/>
                                      </p:to>
                                    </p:set>
                                    <p:animEffect transition="in" filter="diamond(in)">
                                      <p:cBhvr>
                                        <p:cTn id="72" dur="1000"/>
                                        <p:tgtEl>
                                          <p:spTgt spid="71"/>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8" presetClass="entr" presetSubtype="12" fill="hold" nodeType="clickEffect">
                                  <p:stCondLst>
                                    <p:cond delay="0"/>
                                  </p:stCondLst>
                                  <p:childTnLst>
                                    <p:set>
                                      <p:cBhvr>
                                        <p:cTn id="76" dur="1" fill="hold">
                                          <p:stCondLst>
                                            <p:cond delay="0"/>
                                          </p:stCondLst>
                                        </p:cTn>
                                        <p:tgtEl>
                                          <p:spTgt spid="45"/>
                                        </p:tgtEl>
                                        <p:attrNameLst>
                                          <p:attrName>style.visibility</p:attrName>
                                        </p:attrNameLst>
                                      </p:cBhvr>
                                      <p:to>
                                        <p:strVal val="visible"/>
                                      </p:to>
                                    </p:set>
                                    <p:animEffect transition="in" filter="strips(downLeft)">
                                      <p:cBhvr>
                                        <p:cTn id="77" dur="500"/>
                                        <p:tgtEl>
                                          <p:spTgt spid="45"/>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8" presetClass="entr" presetSubtype="16" fill="hold" nodeType="clickEffect">
                                  <p:stCondLst>
                                    <p:cond delay="0"/>
                                  </p:stCondLst>
                                  <p:childTnLst>
                                    <p:set>
                                      <p:cBhvr>
                                        <p:cTn id="81" dur="1" fill="hold">
                                          <p:stCondLst>
                                            <p:cond delay="0"/>
                                          </p:stCondLst>
                                        </p:cTn>
                                        <p:tgtEl>
                                          <p:spTgt spid="17"/>
                                        </p:tgtEl>
                                        <p:attrNameLst>
                                          <p:attrName>style.visibility</p:attrName>
                                        </p:attrNameLst>
                                      </p:cBhvr>
                                      <p:to>
                                        <p:strVal val="visible"/>
                                      </p:to>
                                    </p:set>
                                    <p:animEffect transition="in" filter="diamond(in)">
                                      <p:cBhvr>
                                        <p:cTn id="82" dur="1000"/>
                                        <p:tgtEl>
                                          <p:spTgt spid="17"/>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8" presetClass="entr" presetSubtype="16" fill="hold" nodeType="clickEffect">
                                  <p:stCondLst>
                                    <p:cond delay="0"/>
                                  </p:stCondLst>
                                  <p:childTnLst>
                                    <p:set>
                                      <p:cBhvr>
                                        <p:cTn id="86" dur="1" fill="hold">
                                          <p:stCondLst>
                                            <p:cond delay="0"/>
                                          </p:stCondLst>
                                        </p:cTn>
                                        <p:tgtEl>
                                          <p:spTgt spid="39"/>
                                        </p:tgtEl>
                                        <p:attrNameLst>
                                          <p:attrName>style.visibility</p:attrName>
                                        </p:attrNameLst>
                                      </p:cBhvr>
                                      <p:to>
                                        <p:strVal val="visible"/>
                                      </p:to>
                                    </p:set>
                                    <p:animEffect transition="in" filter="diamond(in)">
                                      <p:cBhvr>
                                        <p:cTn id="87" dur="1000"/>
                                        <p:tgtEl>
                                          <p:spTgt spid="39"/>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8" presetClass="entr" presetSubtype="6" fill="hold" nodeType="clickEffect">
                                  <p:stCondLst>
                                    <p:cond delay="0"/>
                                  </p:stCondLst>
                                  <p:childTnLst>
                                    <p:set>
                                      <p:cBhvr>
                                        <p:cTn id="91" dur="1" fill="hold">
                                          <p:stCondLst>
                                            <p:cond delay="0"/>
                                          </p:stCondLst>
                                        </p:cTn>
                                        <p:tgtEl>
                                          <p:spTgt spid="37"/>
                                        </p:tgtEl>
                                        <p:attrNameLst>
                                          <p:attrName>style.visibility</p:attrName>
                                        </p:attrNameLst>
                                      </p:cBhvr>
                                      <p:to>
                                        <p:strVal val="visible"/>
                                      </p:to>
                                    </p:set>
                                    <p:animEffect transition="in" filter="strips(downRight)">
                                      <p:cBhvr>
                                        <p:cTn id="92" dur="500"/>
                                        <p:tgtEl>
                                          <p:spTgt spid="37"/>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8" presetClass="entr" presetSubtype="16" fill="hold" nodeType="clickEffect">
                                  <p:stCondLst>
                                    <p:cond delay="0"/>
                                  </p:stCondLst>
                                  <p:childTnLst>
                                    <p:set>
                                      <p:cBhvr>
                                        <p:cTn id="96" dur="1" fill="hold">
                                          <p:stCondLst>
                                            <p:cond delay="0"/>
                                          </p:stCondLst>
                                        </p:cTn>
                                        <p:tgtEl>
                                          <p:spTgt spid="13"/>
                                        </p:tgtEl>
                                        <p:attrNameLst>
                                          <p:attrName>style.visibility</p:attrName>
                                        </p:attrNameLst>
                                      </p:cBhvr>
                                      <p:to>
                                        <p:strVal val="visible"/>
                                      </p:to>
                                    </p:set>
                                    <p:animEffect transition="in" filter="diamond(in)">
                                      <p:cBhvr>
                                        <p:cTn id="97" dur="1000"/>
                                        <p:tgtEl>
                                          <p:spTgt spid="13"/>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8" presetClass="entr" presetSubtype="16" fill="hold" nodeType="clickEffect">
                                  <p:stCondLst>
                                    <p:cond delay="0"/>
                                  </p:stCondLst>
                                  <p:childTnLst>
                                    <p:set>
                                      <p:cBhvr>
                                        <p:cTn id="101" dur="1" fill="hold">
                                          <p:stCondLst>
                                            <p:cond delay="0"/>
                                          </p:stCondLst>
                                        </p:cTn>
                                        <p:tgtEl>
                                          <p:spTgt spid="72"/>
                                        </p:tgtEl>
                                        <p:attrNameLst>
                                          <p:attrName>style.visibility</p:attrName>
                                        </p:attrNameLst>
                                      </p:cBhvr>
                                      <p:to>
                                        <p:strVal val="visible"/>
                                      </p:to>
                                    </p:set>
                                    <p:animEffect transition="in" filter="diamond(in)">
                                      <p:cBhvr>
                                        <p:cTn id="102" dur="1000"/>
                                        <p:tgtEl>
                                          <p:spTgt spid="72"/>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18" presetClass="entr" presetSubtype="12" fill="hold" nodeType="clickEffect">
                                  <p:stCondLst>
                                    <p:cond delay="0"/>
                                  </p:stCondLst>
                                  <p:childTnLst>
                                    <p:set>
                                      <p:cBhvr>
                                        <p:cTn id="106" dur="1" fill="hold">
                                          <p:stCondLst>
                                            <p:cond delay="0"/>
                                          </p:stCondLst>
                                        </p:cTn>
                                        <p:tgtEl>
                                          <p:spTgt spid="46"/>
                                        </p:tgtEl>
                                        <p:attrNameLst>
                                          <p:attrName>style.visibility</p:attrName>
                                        </p:attrNameLst>
                                      </p:cBhvr>
                                      <p:to>
                                        <p:strVal val="visible"/>
                                      </p:to>
                                    </p:set>
                                    <p:animEffect transition="in" filter="strips(downLeft)">
                                      <p:cBhvr>
                                        <p:cTn id="107" dur="1000"/>
                                        <p:tgtEl>
                                          <p:spTgt spid="46"/>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8" presetClass="entr" presetSubtype="16" fill="hold" nodeType="clickEffect">
                                  <p:stCondLst>
                                    <p:cond delay="0"/>
                                  </p:stCondLst>
                                  <p:childTnLst>
                                    <p:set>
                                      <p:cBhvr>
                                        <p:cTn id="111" dur="1" fill="hold">
                                          <p:stCondLst>
                                            <p:cond delay="0"/>
                                          </p:stCondLst>
                                        </p:cTn>
                                        <p:tgtEl>
                                          <p:spTgt spid="18"/>
                                        </p:tgtEl>
                                        <p:attrNameLst>
                                          <p:attrName>style.visibility</p:attrName>
                                        </p:attrNameLst>
                                      </p:cBhvr>
                                      <p:to>
                                        <p:strVal val="visible"/>
                                      </p:to>
                                    </p:set>
                                    <p:animEffect transition="in" filter="diamond(in)">
                                      <p:cBhvr>
                                        <p:cTn id="112" dur="1000"/>
                                        <p:tgtEl>
                                          <p:spTgt spid="18"/>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8" presetClass="entr" presetSubtype="16" fill="hold" nodeType="clickEffect">
                                  <p:stCondLst>
                                    <p:cond delay="0"/>
                                  </p:stCondLst>
                                  <p:childTnLst>
                                    <p:set>
                                      <p:cBhvr>
                                        <p:cTn id="116" dur="1" fill="hold">
                                          <p:stCondLst>
                                            <p:cond delay="0"/>
                                          </p:stCondLst>
                                        </p:cTn>
                                        <p:tgtEl>
                                          <p:spTgt spid="40"/>
                                        </p:tgtEl>
                                        <p:attrNameLst>
                                          <p:attrName>style.visibility</p:attrName>
                                        </p:attrNameLst>
                                      </p:cBhvr>
                                      <p:to>
                                        <p:strVal val="visible"/>
                                      </p:to>
                                    </p:set>
                                    <p:animEffect transition="in" filter="diamond(in)">
                                      <p:cBhvr>
                                        <p:cTn id="117" dur="1000"/>
                                        <p:tgtEl>
                                          <p:spTgt spid="40"/>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18" presetClass="entr" presetSubtype="6" fill="hold" nodeType="clickEffect">
                                  <p:stCondLst>
                                    <p:cond delay="0"/>
                                  </p:stCondLst>
                                  <p:childTnLst>
                                    <p:set>
                                      <p:cBhvr>
                                        <p:cTn id="121" dur="1" fill="hold">
                                          <p:stCondLst>
                                            <p:cond delay="0"/>
                                          </p:stCondLst>
                                        </p:cTn>
                                        <p:tgtEl>
                                          <p:spTgt spid="42"/>
                                        </p:tgtEl>
                                        <p:attrNameLst>
                                          <p:attrName>style.visibility</p:attrName>
                                        </p:attrNameLst>
                                      </p:cBhvr>
                                      <p:to>
                                        <p:strVal val="visible"/>
                                      </p:to>
                                    </p:set>
                                    <p:animEffect transition="in" filter="strips(downRight)">
                                      <p:cBhvr>
                                        <p:cTn id="122" dur="500"/>
                                        <p:tgtEl>
                                          <p:spTgt spid="42"/>
                                        </p:tgtEl>
                                      </p:cBhvr>
                                    </p:animEffect>
                                  </p:childTnLst>
                                </p:cTn>
                              </p:par>
                            </p:childTnLst>
                          </p:cTn>
                        </p:par>
                      </p:childTnLst>
                    </p:cTn>
                  </p:par>
                  <p:par>
                    <p:cTn id="123" fill="hold" nodeType="clickPar">
                      <p:stCondLst>
                        <p:cond delay="indefinite"/>
                      </p:stCondLst>
                      <p:childTnLst>
                        <p:par>
                          <p:cTn id="124" fill="hold" nodeType="withGroup">
                            <p:stCondLst>
                              <p:cond delay="0"/>
                            </p:stCondLst>
                            <p:childTnLst>
                              <p:par>
                                <p:cTn id="125" presetID="8" presetClass="entr" presetSubtype="16" fill="hold" nodeType="clickEffect">
                                  <p:stCondLst>
                                    <p:cond delay="0"/>
                                  </p:stCondLst>
                                  <p:childTnLst>
                                    <p:set>
                                      <p:cBhvr>
                                        <p:cTn id="126" dur="1" fill="hold">
                                          <p:stCondLst>
                                            <p:cond delay="0"/>
                                          </p:stCondLst>
                                        </p:cTn>
                                        <p:tgtEl>
                                          <p:spTgt spid="14"/>
                                        </p:tgtEl>
                                        <p:attrNameLst>
                                          <p:attrName>style.visibility</p:attrName>
                                        </p:attrNameLst>
                                      </p:cBhvr>
                                      <p:to>
                                        <p:strVal val="visible"/>
                                      </p:to>
                                    </p:set>
                                    <p:animEffect transition="in" filter="diamond(in)">
                                      <p:cBhvr>
                                        <p:cTn id="127" dur="1000"/>
                                        <p:tgtEl>
                                          <p:spTgt spid="14"/>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8" presetClass="entr" presetSubtype="16" fill="hold" nodeType="clickEffect">
                                  <p:stCondLst>
                                    <p:cond delay="0"/>
                                  </p:stCondLst>
                                  <p:childTnLst>
                                    <p:set>
                                      <p:cBhvr>
                                        <p:cTn id="131" dur="1" fill="hold">
                                          <p:stCondLst>
                                            <p:cond delay="0"/>
                                          </p:stCondLst>
                                        </p:cTn>
                                        <p:tgtEl>
                                          <p:spTgt spid="73"/>
                                        </p:tgtEl>
                                        <p:attrNameLst>
                                          <p:attrName>style.visibility</p:attrName>
                                        </p:attrNameLst>
                                      </p:cBhvr>
                                      <p:to>
                                        <p:strVal val="visible"/>
                                      </p:to>
                                    </p:set>
                                    <p:animEffect transition="in" filter="diamond(in)">
                                      <p:cBhvr>
                                        <p:cTn id="132" dur="1000"/>
                                        <p:tgtEl>
                                          <p:spTgt spid="73"/>
                                        </p:tgtEl>
                                      </p:cBhvr>
                                    </p:animEffec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18" presetClass="entr" presetSubtype="12" fill="hold" nodeType="clickEffect">
                                  <p:stCondLst>
                                    <p:cond delay="0"/>
                                  </p:stCondLst>
                                  <p:childTnLst>
                                    <p:set>
                                      <p:cBhvr>
                                        <p:cTn id="136" dur="1" fill="hold">
                                          <p:stCondLst>
                                            <p:cond delay="0"/>
                                          </p:stCondLst>
                                        </p:cTn>
                                        <p:tgtEl>
                                          <p:spTgt spid="47"/>
                                        </p:tgtEl>
                                        <p:attrNameLst>
                                          <p:attrName>style.visibility</p:attrName>
                                        </p:attrNameLst>
                                      </p:cBhvr>
                                      <p:to>
                                        <p:strVal val="visible"/>
                                      </p:to>
                                    </p:set>
                                    <p:animEffect transition="in" filter="strips(downLeft)">
                                      <p:cBhvr>
                                        <p:cTn id="137" dur="1000"/>
                                        <p:tgtEl>
                                          <p:spTgt spid="47"/>
                                        </p:tgtEl>
                                      </p:cBhvr>
                                    </p:animEffect>
                                  </p:childTnLst>
                                </p:cTn>
                              </p:par>
                            </p:childTnLst>
                          </p:cTn>
                        </p:par>
                      </p:childTnLst>
                    </p:cTn>
                  </p:par>
                  <p:par>
                    <p:cTn id="138" fill="hold" nodeType="clickPar">
                      <p:stCondLst>
                        <p:cond delay="indefinite"/>
                      </p:stCondLst>
                      <p:childTnLst>
                        <p:par>
                          <p:cTn id="139" fill="hold" nodeType="withGroup">
                            <p:stCondLst>
                              <p:cond delay="0"/>
                            </p:stCondLst>
                            <p:childTnLst>
                              <p:par>
                                <p:cTn id="140" presetID="8" presetClass="entr" presetSubtype="16" fill="hold" nodeType="clickEffect">
                                  <p:stCondLst>
                                    <p:cond delay="0"/>
                                  </p:stCondLst>
                                  <p:childTnLst>
                                    <p:set>
                                      <p:cBhvr>
                                        <p:cTn id="141" dur="1" fill="hold">
                                          <p:stCondLst>
                                            <p:cond delay="0"/>
                                          </p:stCondLst>
                                        </p:cTn>
                                        <p:tgtEl>
                                          <p:spTgt spid="19"/>
                                        </p:tgtEl>
                                        <p:attrNameLst>
                                          <p:attrName>style.visibility</p:attrName>
                                        </p:attrNameLst>
                                      </p:cBhvr>
                                      <p:to>
                                        <p:strVal val="visible"/>
                                      </p:to>
                                    </p:set>
                                    <p:animEffect transition="in" filter="diamond(in)">
                                      <p:cBhvr>
                                        <p:cTn id="142" dur="1000"/>
                                        <p:tgtEl>
                                          <p:spTgt spid="19"/>
                                        </p:tgtEl>
                                      </p:cBhvr>
                                    </p:animEffect>
                                  </p:childTnLst>
                                </p:cTn>
                              </p:par>
                            </p:childTnLst>
                          </p:cTn>
                        </p:par>
                      </p:childTnLst>
                    </p:cTn>
                  </p:par>
                  <p:par>
                    <p:cTn id="143" fill="hold" nodeType="clickPar">
                      <p:stCondLst>
                        <p:cond delay="indefinite"/>
                      </p:stCondLst>
                      <p:childTnLst>
                        <p:par>
                          <p:cTn id="144" fill="hold" nodeType="withGroup">
                            <p:stCondLst>
                              <p:cond delay="0"/>
                            </p:stCondLst>
                            <p:childTnLst>
                              <p:par>
                                <p:cTn id="145" presetID="8" presetClass="entr" presetSubtype="16" fill="hold" nodeType="clickEffect">
                                  <p:stCondLst>
                                    <p:cond delay="0"/>
                                  </p:stCondLst>
                                  <p:childTnLst>
                                    <p:set>
                                      <p:cBhvr>
                                        <p:cTn id="146" dur="1" fill="hold">
                                          <p:stCondLst>
                                            <p:cond delay="0"/>
                                          </p:stCondLst>
                                        </p:cTn>
                                        <p:tgtEl>
                                          <p:spTgt spid="41"/>
                                        </p:tgtEl>
                                        <p:attrNameLst>
                                          <p:attrName>style.visibility</p:attrName>
                                        </p:attrNameLst>
                                      </p:cBhvr>
                                      <p:to>
                                        <p:strVal val="visible"/>
                                      </p:to>
                                    </p:set>
                                    <p:animEffect transition="in" filter="diamond(in)">
                                      <p:cBhvr>
                                        <p:cTn id="147" dur="1000"/>
                                        <p:tgtEl>
                                          <p:spTgt spid="41"/>
                                        </p:tgtEl>
                                      </p:cBhvr>
                                    </p:animEffect>
                                  </p:childTnLst>
                                </p:cTn>
                              </p:par>
                            </p:childTnLst>
                          </p:cTn>
                        </p:par>
                      </p:childTnLst>
                    </p:cTn>
                  </p:par>
                  <p:par>
                    <p:cTn id="148" fill="hold" nodeType="clickPar">
                      <p:stCondLst>
                        <p:cond delay="indefinite"/>
                      </p:stCondLst>
                      <p:childTnLst>
                        <p:par>
                          <p:cTn id="149" fill="hold" nodeType="withGroup">
                            <p:stCondLst>
                              <p:cond delay="0"/>
                            </p:stCondLst>
                            <p:childTnLst>
                              <p:par>
                                <p:cTn id="150" presetID="18" presetClass="entr" presetSubtype="6" fill="hold" nodeType="clickEffect">
                                  <p:stCondLst>
                                    <p:cond delay="0"/>
                                  </p:stCondLst>
                                  <p:childTnLst>
                                    <p:set>
                                      <p:cBhvr>
                                        <p:cTn id="151" dur="1" fill="hold">
                                          <p:stCondLst>
                                            <p:cond delay="0"/>
                                          </p:stCondLst>
                                        </p:cTn>
                                        <p:tgtEl>
                                          <p:spTgt spid="43"/>
                                        </p:tgtEl>
                                        <p:attrNameLst>
                                          <p:attrName>style.visibility</p:attrName>
                                        </p:attrNameLst>
                                      </p:cBhvr>
                                      <p:to>
                                        <p:strVal val="visible"/>
                                      </p:to>
                                    </p:set>
                                    <p:animEffect transition="in" filter="strips(downRight)">
                                      <p:cBhvr>
                                        <p:cTn id="152" dur="500"/>
                                        <p:tgtEl>
                                          <p:spTgt spid="43"/>
                                        </p:tgtEl>
                                      </p:cBhvr>
                                    </p:animEffect>
                                  </p:childTnLst>
                                </p:cTn>
                              </p:par>
                            </p:childTnLst>
                          </p:cTn>
                        </p:par>
                      </p:childTnLst>
                    </p:cTn>
                  </p:par>
                  <p:par>
                    <p:cTn id="153" fill="hold" nodeType="clickPar">
                      <p:stCondLst>
                        <p:cond delay="indefinite"/>
                      </p:stCondLst>
                      <p:childTnLst>
                        <p:par>
                          <p:cTn id="154" fill="hold" nodeType="withGroup">
                            <p:stCondLst>
                              <p:cond delay="0"/>
                            </p:stCondLst>
                            <p:childTnLst>
                              <p:par>
                                <p:cTn id="155" presetID="8" presetClass="entr" presetSubtype="16" fill="hold" nodeType="clickEffect">
                                  <p:stCondLst>
                                    <p:cond delay="0"/>
                                  </p:stCondLst>
                                  <p:childTnLst>
                                    <p:set>
                                      <p:cBhvr>
                                        <p:cTn id="156" dur="1" fill="hold">
                                          <p:stCondLst>
                                            <p:cond delay="0"/>
                                          </p:stCondLst>
                                        </p:cTn>
                                        <p:tgtEl>
                                          <p:spTgt spid="15"/>
                                        </p:tgtEl>
                                        <p:attrNameLst>
                                          <p:attrName>style.visibility</p:attrName>
                                        </p:attrNameLst>
                                      </p:cBhvr>
                                      <p:to>
                                        <p:strVal val="visible"/>
                                      </p:to>
                                    </p:set>
                                    <p:animEffect transition="in" filter="diamond(in)">
                                      <p:cBhvr>
                                        <p:cTn id="157" dur="1000"/>
                                        <p:tgtEl>
                                          <p:spTgt spid="15"/>
                                        </p:tgtEl>
                                      </p:cBhvr>
                                    </p:animEffect>
                                  </p:childTnLst>
                                </p:cTn>
                              </p:par>
                            </p:childTnLst>
                          </p:cTn>
                        </p:par>
                      </p:childTnLst>
                    </p:cTn>
                  </p:par>
                  <p:par>
                    <p:cTn id="158" fill="hold" nodeType="clickPar">
                      <p:stCondLst>
                        <p:cond delay="indefinite"/>
                      </p:stCondLst>
                      <p:childTnLst>
                        <p:par>
                          <p:cTn id="159" fill="hold" nodeType="withGroup">
                            <p:stCondLst>
                              <p:cond delay="0"/>
                            </p:stCondLst>
                            <p:childTnLst>
                              <p:par>
                                <p:cTn id="160" presetID="18" presetClass="entr" presetSubtype="12" fill="hold" nodeType="clickEffect">
                                  <p:stCondLst>
                                    <p:cond delay="0"/>
                                  </p:stCondLst>
                                  <p:childTnLst>
                                    <p:set>
                                      <p:cBhvr>
                                        <p:cTn id="161" dur="1" fill="hold">
                                          <p:stCondLst>
                                            <p:cond delay="0"/>
                                          </p:stCondLst>
                                        </p:cTn>
                                        <p:tgtEl>
                                          <p:spTgt spid="3"/>
                                        </p:tgtEl>
                                        <p:attrNameLst>
                                          <p:attrName>style.visibility</p:attrName>
                                        </p:attrNameLst>
                                      </p:cBhvr>
                                      <p:to>
                                        <p:strVal val="visible"/>
                                      </p:to>
                                    </p:set>
                                    <p:animEffect transition="in" filter="strips(downLeft)">
                                      <p:cBhvr>
                                        <p:cTn id="162" dur="1000"/>
                                        <p:tgtEl>
                                          <p:spTgt spid="3"/>
                                        </p:tgtEl>
                                      </p:cBhvr>
                                    </p:animEffect>
                                  </p:childTnLst>
                                </p:cTn>
                              </p:par>
                            </p:childTnLst>
                          </p:cTn>
                        </p:par>
                      </p:childTnLst>
                    </p:cTn>
                  </p:par>
                  <p:par>
                    <p:cTn id="163" fill="hold" nodeType="clickPar">
                      <p:stCondLst>
                        <p:cond delay="indefinite"/>
                      </p:stCondLst>
                      <p:childTnLst>
                        <p:par>
                          <p:cTn id="164" fill="hold" nodeType="withGroup">
                            <p:stCondLst>
                              <p:cond delay="0"/>
                            </p:stCondLst>
                            <p:childTnLst>
                              <p:par>
                                <p:cTn id="165" presetID="18" presetClass="entr" presetSubtype="12" fill="hold" nodeType="clickEffect">
                                  <p:stCondLst>
                                    <p:cond delay="0"/>
                                  </p:stCondLst>
                                  <p:childTnLst>
                                    <p:set>
                                      <p:cBhvr>
                                        <p:cTn id="166" dur="1" fill="hold">
                                          <p:stCondLst>
                                            <p:cond delay="0"/>
                                          </p:stCondLst>
                                        </p:cTn>
                                        <p:tgtEl>
                                          <p:spTgt spid="2"/>
                                        </p:tgtEl>
                                        <p:attrNameLst>
                                          <p:attrName>style.visibility</p:attrName>
                                        </p:attrNameLst>
                                      </p:cBhvr>
                                      <p:to>
                                        <p:strVal val="visible"/>
                                      </p:to>
                                    </p:set>
                                    <p:animEffect transition="in" filter="strips(downLeft)">
                                      <p:cBhvr>
                                        <p:cTn id="167" dur="500"/>
                                        <p:tgtEl>
                                          <p:spTgt spid="2"/>
                                        </p:tgtEl>
                                      </p:cBhvr>
                                    </p:animEffect>
                                  </p:childTnLst>
                                </p:cTn>
                              </p:par>
                            </p:childTnLst>
                          </p:cTn>
                        </p:par>
                      </p:childTnLst>
                    </p:cTn>
                  </p:par>
                  <p:par>
                    <p:cTn id="168" fill="hold" nodeType="clickPar">
                      <p:stCondLst>
                        <p:cond delay="indefinite"/>
                      </p:stCondLst>
                      <p:childTnLst>
                        <p:par>
                          <p:cTn id="169" fill="hold" nodeType="withGroup">
                            <p:stCondLst>
                              <p:cond delay="0"/>
                            </p:stCondLst>
                            <p:childTnLst>
                              <p:par>
                                <p:cTn id="170" presetID="18" presetClass="entr" presetSubtype="12" fill="hold" nodeType="clickEffect">
                                  <p:stCondLst>
                                    <p:cond delay="0"/>
                                  </p:stCondLst>
                                  <p:childTnLst>
                                    <p:set>
                                      <p:cBhvr>
                                        <p:cTn id="171" dur="1" fill="hold">
                                          <p:stCondLst>
                                            <p:cond delay="0"/>
                                          </p:stCondLst>
                                        </p:cTn>
                                        <p:tgtEl>
                                          <p:spTgt spid="58"/>
                                        </p:tgtEl>
                                        <p:attrNameLst>
                                          <p:attrName>style.visibility</p:attrName>
                                        </p:attrNameLst>
                                      </p:cBhvr>
                                      <p:to>
                                        <p:strVal val="visible"/>
                                      </p:to>
                                    </p:set>
                                    <p:animEffect transition="in" filter="strips(downLeft)">
                                      <p:cBhvr>
                                        <p:cTn id="172" dur="500"/>
                                        <p:tgtEl>
                                          <p:spTgt spid="58"/>
                                        </p:tgtEl>
                                      </p:cBhvr>
                                    </p:animEffect>
                                  </p:childTnLst>
                                </p:cTn>
                              </p:par>
                            </p:childTnLst>
                          </p:cTn>
                        </p:par>
                      </p:childTnLst>
                    </p:cTn>
                  </p:par>
                  <p:par>
                    <p:cTn id="173" fill="hold" nodeType="clickPar">
                      <p:stCondLst>
                        <p:cond delay="indefinite"/>
                      </p:stCondLst>
                      <p:childTnLst>
                        <p:par>
                          <p:cTn id="174" fill="hold" nodeType="withGroup">
                            <p:stCondLst>
                              <p:cond delay="0"/>
                            </p:stCondLst>
                            <p:childTnLst>
                              <p:par>
                                <p:cTn id="175" presetID="8" presetClass="entr" presetSubtype="16" fill="hold" nodeType="clickEffect">
                                  <p:stCondLst>
                                    <p:cond delay="0"/>
                                  </p:stCondLst>
                                  <p:childTnLst>
                                    <p:set>
                                      <p:cBhvr>
                                        <p:cTn id="176" dur="1" fill="hold">
                                          <p:stCondLst>
                                            <p:cond delay="0"/>
                                          </p:stCondLst>
                                        </p:cTn>
                                        <p:tgtEl>
                                          <p:spTgt spid="20"/>
                                        </p:tgtEl>
                                        <p:attrNameLst>
                                          <p:attrName>style.visibility</p:attrName>
                                        </p:attrNameLst>
                                      </p:cBhvr>
                                      <p:to>
                                        <p:strVal val="visible"/>
                                      </p:to>
                                    </p:set>
                                    <p:animEffect transition="in" filter="diamond(in)">
                                      <p:cBhvr>
                                        <p:cTn id="177" dur="1000"/>
                                        <p:tgtEl>
                                          <p:spTgt spid="20"/>
                                        </p:tgtEl>
                                      </p:cBhvr>
                                    </p:animEffect>
                                  </p:childTnLst>
                                </p:cTn>
                              </p:par>
                            </p:childTnLst>
                          </p:cTn>
                        </p:par>
                      </p:childTnLst>
                    </p:cTn>
                  </p:par>
                  <p:par>
                    <p:cTn id="178" fill="hold" nodeType="clickPar">
                      <p:stCondLst>
                        <p:cond delay="indefinite"/>
                      </p:stCondLst>
                      <p:childTnLst>
                        <p:par>
                          <p:cTn id="179" fill="hold" nodeType="withGroup">
                            <p:stCondLst>
                              <p:cond delay="0"/>
                            </p:stCondLst>
                            <p:childTnLst>
                              <p:par>
                                <p:cTn id="180" presetID="18" presetClass="entr" presetSubtype="12" fill="hold" nodeType="clickEffect">
                                  <p:stCondLst>
                                    <p:cond delay="0"/>
                                  </p:stCondLst>
                                  <p:childTnLst>
                                    <p:set>
                                      <p:cBhvr>
                                        <p:cTn id="181" dur="1" fill="hold">
                                          <p:stCondLst>
                                            <p:cond delay="0"/>
                                          </p:stCondLst>
                                        </p:cTn>
                                        <p:tgtEl>
                                          <p:spTgt spid="60"/>
                                        </p:tgtEl>
                                        <p:attrNameLst>
                                          <p:attrName>style.visibility</p:attrName>
                                        </p:attrNameLst>
                                      </p:cBhvr>
                                      <p:to>
                                        <p:strVal val="visible"/>
                                      </p:to>
                                    </p:set>
                                    <p:animEffect transition="in" filter="strips(downLeft)">
                                      <p:cBhvr>
                                        <p:cTn id="182" dur="1000"/>
                                        <p:tgtEl>
                                          <p:spTgt spid="60"/>
                                        </p:tgtEl>
                                      </p:cBhvr>
                                    </p:animEffect>
                                  </p:childTnLst>
                                </p:cTn>
                              </p:par>
                            </p:childTnLst>
                          </p:cTn>
                        </p:par>
                      </p:childTnLst>
                    </p:cTn>
                  </p:par>
                  <p:par>
                    <p:cTn id="183" fill="hold" nodeType="clickPar">
                      <p:stCondLst>
                        <p:cond delay="indefinite"/>
                      </p:stCondLst>
                      <p:childTnLst>
                        <p:par>
                          <p:cTn id="184" fill="hold" nodeType="withGroup">
                            <p:stCondLst>
                              <p:cond delay="0"/>
                            </p:stCondLst>
                            <p:childTnLst>
                              <p:par>
                                <p:cTn id="185" presetID="18" presetClass="entr" presetSubtype="12" fill="hold" nodeType="clickEffect">
                                  <p:stCondLst>
                                    <p:cond delay="0"/>
                                  </p:stCondLst>
                                  <p:childTnLst>
                                    <p:set>
                                      <p:cBhvr>
                                        <p:cTn id="186" dur="1" fill="hold">
                                          <p:stCondLst>
                                            <p:cond delay="0"/>
                                          </p:stCondLst>
                                        </p:cTn>
                                        <p:tgtEl>
                                          <p:spTgt spid="62"/>
                                        </p:tgtEl>
                                        <p:attrNameLst>
                                          <p:attrName>style.visibility</p:attrName>
                                        </p:attrNameLst>
                                      </p:cBhvr>
                                      <p:to>
                                        <p:strVal val="visible"/>
                                      </p:to>
                                    </p:set>
                                    <p:animEffect transition="in" filter="strips(downLeft)">
                                      <p:cBhvr>
                                        <p:cTn id="187" dur="500"/>
                                        <p:tgtEl>
                                          <p:spTgt spid="62"/>
                                        </p:tgtEl>
                                      </p:cBhvr>
                                    </p:animEffect>
                                  </p:childTnLst>
                                </p:cTn>
                              </p:par>
                            </p:childTnLst>
                          </p:cTn>
                        </p:par>
                      </p:childTnLst>
                    </p:cTn>
                  </p:par>
                  <p:par>
                    <p:cTn id="188" fill="hold" nodeType="clickPar">
                      <p:stCondLst>
                        <p:cond delay="indefinite"/>
                      </p:stCondLst>
                      <p:childTnLst>
                        <p:par>
                          <p:cTn id="189" fill="hold" nodeType="withGroup">
                            <p:stCondLst>
                              <p:cond delay="0"/>
                            </p:stCondLst>
                            <p:childTnLst>
                              <p:par>
                                <p:cTn id="190" presetID="8" presetClass="entr" presetSubtype="16" fill="hold" nodeType="clickEffect">
                                  <p:stCondLst>
                                    <p:cond delay="0"/>
                                  </p:stCondLst>
                                  <p:childTnLst>
                                    <p:set>
                                      <p:cBhvr>
                                        <p:cTn id="191" dur="1" fill="hold">
                                          <p:stCondLst>
                                            <p:cond delay="0"/>
                                          </p:stCondLst>
                                        </p:cTn>
                                        <p:tgtEl>
                                          <p:spTgt spid="21"/>
                                        </p:tgtEl>
                                        <p:attrNameLst>
                                          <p:attrName>style.visibility</p:attrName>
                                        </p:attrNameLst>
                                      </p:cBhvr>
                                      <p:to>
                                        <p:strVal val="visible"/>
                                      </p:to>
                                    </p:set>
                                    <p:animEffect transition="in" filter="diamond(in)">
                                      <p:cBhvr>
                                        <p:cTn id="192" dur="1000"/>
                                        <p:tgtEl>
                                          <p:spTgt spid="21"/>
                                        </p:tgtEl>
                                      </p:cBhvr>
                                    </p:animEffect>
                                  </p:childTnLst>
                                </p:cTn>
                              </p:par>
                              <p:par>
                                <p:cTn id="193" presetID="8" presetClass="entr" presetSubtype="16" fill="hold" nodeType="withEffect">
                                  <p:stCondLst>
                                    <p:cond delay="0"/>
                                  </p:stCondLst>
                                  <p:childTnLst>
                                    <p:set>
                                      <p:cBhvr>
                                        <p:cTn id="194" dur="1" fill="hold">
                                          <p:stCondLst>
                                            <p:cond delay="0"/>
                                          </p:stCondLst>
                                        </p:cTn>
                                        <p:tgtEl>
                                          <p:spTgt spid="4"/>
                                        </p:tgtEl>
                                        <p:attrNameLst>
                                          <p:attrName>style.visibility</p:attrName>
                                        </p:attrNameLst>
                                      </p:cBhvr>
                                      <p:to>
                                        <p:strVal val="visible"/>
                                      </p:to>
                                    </p:set>
                                    <p:animEffect transition="in" filter="diamond(in)">
                                      <p:cBhvr>
                                        <p:cTn id="195" dur="1000"/>
                                        <p:tgtEl>
                                          <p:spTgt spid="4"/>
                                        </p:tgtEl>
                                      </p:cBhvr>
                                    </p:animEffect>
                                  </p:childTnLst>
                                </p:cTn>
                              </p:par>
                            </p:childTnLst>
                          </p:cTn>
                        </p:par>
                      </p:childTnLst>
                    </p:cTn>
                  </p:par>
                  <p:par>
                    <p:cTn id="196" fill="hold" nodeType="clickPar">
                      <p:stCondLst>
                        <p:cond delay="indefinite"/>
                      </p:stCondLst>
                      <p:childTnLst>
                        <p:par>
                          <p:cTn id="197" fill="hold" nodeType="withGroup">
                            <p:stCondLst>
                              <p:cond delay="0"/>
                            </p:stCondLst>
                            <p:childTnLst>
                              <p:par>
                                <p:cTn id="198" presetID="18" presetClass="entr" presetSubtype="12" fill="hold" nodeType="clickEffect">
                                  <p:stCondLst>
                                    <p:cond delay="0"/>
                                  </p:stCondLst>
                                  <p:childTnLst>
                                    <p:set>
                                      <p:cBhvr>
                                        <p:cTn id="199" dur="1" fill="hold">
                                          <p:stCondLst>
                                            <p:cond delay="0"/>
                                          </p:stCondLst>
                                        </p:cTn>
                                        <p:tgtEl>
                                          <p:spTgt spid="82"/>
                                        </p:tgtEl>
                                        <p:attrNameLst>
                                          <p:attrName>style.visibility</p:attrName>
                                        </p:attrNameLst>
                                      </p:cBhvr>
                                      <p:to>
                                        <p:strVal val="visible"/>
                                      </p:to>
                                    </p:set>
                                    <p:animEffect transition="in" filter="strips(downLeft)">
                                      <p:cBhvr>
                                        <p:cTn id="200" dur="500"/>
                                        <p:tgtEl>
                                          <p:spTgt spid="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3" grpId="0" animBg="1"/>
      <p:bldP spid="14" grpId="0" animBg="1"/>
      <p:bldP spid="15" grpId="0" animBg="1"/>
      <p:bldP spid="18" grpId="0" animBg="1"/>
      <p:bldP spid="19" grpId="0" animBg="1"/>
      <p:bldP spid="20" grpId="0" animBg="1"/>
      <p:bldP spid="21" grpId="0" animBg="1"/>
      <p:bldP spid="25" grpId="0"/>
      <p:bldP spid="27" grpId="0"/>
      <p:bldP spid="35" grpId="0"/>
      <p:bldP spid="36" grpId="0"/>
      <p:bldP spid="39" grpId="0"/>
      <p:bldP spid="40" grpId="0"/>
      <p:bldP spid="41" grpId="0"/>
      <p:bldP spid="71" grpId="0"/>
      <p:bldP spid="72" grpId="0"/>
      <p:bldP spid="73"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B3A9F772-4171-AEA3-1FFB-C2B618748F0E}"/>
              </a:ext>
            </a:extLst>
          </p:cNvPr>
          <p:cNvCxnSpPr/>
          <p:nvPr/>
        </p:nvCxnSpPr>
        <p:spPr>
          <a:xfrm rot="10800000">
            <a:off x="1524000" y="1066800"/>
            <a:ext cx="91440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8" name="Rectangle 7">
            <a:extLst>
              <a:ext uri="{FF2B5EF4-FFF2-40B4-BE49-F238E27FC236}">
                <a16:creationId xmlns:a16="http://schemas.microsoft.com/office/drawing/2014/main" id="{3863A245-DB6F-FCA9-1248-BC19812DECEE}"/>
              </a:ext>
            </a:extLst>
          </p:cNvPr>
          <p:cNvSpPr/>
          <p:nvPr/>
        </p:nvSpPr>
        <p:spPr>
          <a:xfrm>
            <a:off x="2066925" y="93986"/>
            <a:ext cx="8058150" cy="1077218"/>
          </a:xfrm>
          <a:prstGeom prst="rect">
            <a:avLst/>
          </a:prstGeom>
          <a:noFill/>
          <a:effectLst>
            <a:outerShdw sx="1000" sy="1000" algn="ctr" rotWithShape="0">
              <a:schemeClr val="tx1"/>
            </a:outerShdw>
          </a:effectLst>
        </p:spPr>
        <p:txBody>
          <a:bodyPr>
            <a:spAutoFit/>
          </a:bodyPr>
          <a:lstStyle/>
          <a:p>
            <a:pPr algn="ctr">
              <a:defRPr/>
            </a:pPr>
            <a:r>
              <a:rPr lang="hi-IN" sz="3200" b="1" u="sng">
                <a:ln w="18415" cmpd="sng">
                  <a:noFill/>
                  <a:prstDash val="solid"/>
                </a:ln>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rPr>
              <a:t>खतरे से लड़ने के लिए ईआरजी बुक का उपयोग कैसे करें</a:t>
            </a:r>
            <a:endParaRPr lang="en-US" sz="3200" b="1" u="sng" dirty="0">
              <a:ln w="18415" cmpd="sng">
                <a:noFill/>
                <a:prstDash val="solid"/>
              </a:ln>
              <a:solidFill>
                <a:srgbClr val="C00000"/>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cxnSp>
        <p:nvCxnSpPr>
          <p:cNvPr id="9" name="Straight Arrow Connector 8">
            <a:extLst>
              <a:ext uri="{FF2B5EF4-FFF2-40B4-BE49-F238E27FC236}">
                <a16:creationId xmlns:a16="http://schemas.microsoft.com/office/drawing/2014/main" id="{296C1FC4-4D54-1ACF-B4D2-469301DB005C}"/>
              </a:ext>
            </a:extLst>
          </p:cNvPr>
          <p:cNvCxnSpPr>
            <a:cxnSpLocks/>
            <a:endCxn id="11" idx="0"/>
          </p:cNvCxnSpPr>
          <p:nvPr/>
        </p:nvCxnSpPr>
        <p:spPr>
          <a:xfrm>
            <a:off x="2601913" y="1557338"/>
            <a:ext cx="28575" cy="30638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0" name="Rounded Rectangle 9">
            <a:extLst>
              <a:ext uri="{FF2B5EF4-FFF2-40B4-BE49-F238E27FC236}">
                <a16:creationId xmlns:a16="http://schemas.microsoft.com/office/drawing/2014/main" id="{60BD01AD-E709-2591-7D0D-F85DAB371F59}"/>
              </a:ext>
            </a:extLst>
          </p:cNvPr>
          <p:cNvSpPr/>
          <p:nvPr/>
        </p:nvSpPr>
        <p:spPr>
          <a:xfrm>
            <a:off x="5624513" y="1812925"/>
            <a:ext cx="2530475" cy="974725"/>
          </a:xfrm>
          <a:prstGeom prst="roundRect">
            <a:avLst/>
          </a:prstGeom>
          <a:solidFill>
            <a:srgbClr val="00B050"/>
          </a:solidFill>
        </p:spPr>
        <p:style>
          <a:lnRef idx="0">
            <a:schemeClr val="accent3"/>
          </a:lnRef>
          <a:fillRef idx="3">
            <a:schemeClr val="accent3"/>
          </a:fillRef>
          <a:effectRef idx="3">
            <a:schemeClr val="accent3"/>
          </a:effectRef>
          <a:fontRef idx="minor">
            <a:schemeClr val="lt1"/>
          </a:fontRef>
        </p:style>
        <p:txBody>
          <a:bodyPr anchor="ctr"/>
          <a:lstStyle/>
          <a:p>
            <a:pPr algn="ctr">
              <a:defRPr/>
            </a:pPr>
            <a:r>
              <a:rPr lang="hi-IN" b="1">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क्या सामग्री हरे रंग में हाइलाइट की गई है?</a:t>
            </a:r>
            <a:endPar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11" name="Rounded Rectangle 10">
            <a:extLst>
              <a:ext uri="{FF2B5EF4-FFF2-40B4-BE49-F238E27FC236}">
                <a16:creationId xmlns:a16="http://schemas.microsoft.com/office/drawing/2014/main" id="{20CCEFF0-C22D-ECD1-5507-188770260621}"/>
              </a:ext>
            </a:extLst>
          </p:cNvPr>
          <p:cNvSpPr/>
          <p:nvPr/>
        </p:nvSpPr>
        <p:spPr>
          <a:xfrm>
            <a:off x="623888" y="1863725"/>
            <a:ext cx="4014787" cy="1006475"/>
          </a:xfrm>
          <a:prstGeom prst="roundRect">
            <a:avLst/>
          </a:prstGeom>
          <a:solidFill>
            <a:schemeClr val="bg1"/>
          </a:solidFill>
          <a:ln>
            <a:solidFill>
              <a:schemeClr val="tx1"/>
            </a:solidFill>
            <a:prstDash val="dash"/>
          </a:ln>
        </p:spPr>
        <p:style>
          <a:lnRef idx="1">
            <a:schemeClr val="accent5"/>
          </a:lnRef>
          <a:fillRef idx="2">
            <a:schemeClr val="accent5"/>
          </a:fillRef>
          <a:effectRef idx="1">
            <a:schemeClr val="accent5"/>
          </a:effectRef>
          <a:fontRef idx="minor">
            <a:schemeClr val="dk1"/>
          </a:fontRef>
        </p:style>
        <p:txBody>
          <a:bodyPr anchor="ctr"/>
          <a:lstStyle/>
          <a:p>
            <a:pPr algn="ctr">
              <a:defRPr/>
            </a:pPr>
            <a:r>
              <a:rPr lang="hi-IN" sz="1600" b="1">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यदि गाइड नंबर के बगल में "पी" है, तो सामग्री को हिंसक पोलीमराइजेशन का सामना करना पड़ सकता है</a:t>
            </a:r>
            <a:endParaRPr lang="en-US" sz="1600" b="1"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13" name="Rounded Rectangle 12">
            <a:extLst>
              <a:ext uri="{FF2B5EF4-FFF2-40B4-BE49-F238E27FC236}">
                <a16:creationId xmlns:a16="http://schemas.microsoft.com/office/drawing/2014/main" id="{39332991-0B78-652F-EDA9-620B73046812}"/>
              </a:ext>
            </a:extLst>
          </p:cNvPr>
          <p:cNvSpPr/>
          <p:nvPr/>
        </p:nvSpPr>
        <p:spPr>
          <a:xfrm>
            <a:off x="9286875" y="1808163"/>
            <a:ext cx="2303463" cy="990600"/>
          </a:xfrm>
          <a:prstGeom prst="roundRect">
            <a:avLst/>
          </a:prstGeom>
          <a:solidFill>
            <a:schemeClr val="accent4"/>
          </a:solidFill>
        </p:spPr>
        <p:style>
          <a:lnRef idx="0">
            <a:schemeClr val="accent6"/>
          </a:lnRef>
          <a:fillRef idx="3">
            <a:schemeClr val="accent6"/>
          </a:fillRef>
          <a:effectRef idx="3">
            <a:schemeClr val="accent6"/>
          </a:effectRef>
          <a:fontRef idx="minor">
            <a:schemeClr val="lt1"/>
          </a:fontRef>
        </p:style>
        <p:txBody>
          <a:bodyPr anchor="ctr"/>
          <a:lstStyle/>
          <a:p>
            <a:pPr algn="ctr">
              <a:defRPr/>
            </a:pPr>
            <a:r>
              <a:rPr lang="hi-IN" sz="1600" b="1">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उपयुक्त ऑरेंज गाइड का उपयोग करें</a:t>
            </a:r>
            <a:endParaRPr lang="en-US" sz="1600" b="1"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14" name="Rounded Rectangle 13">
            <a:extLst>
              <a:ext uri="{FF2B5EF4-FFF2-40B4-BE49-F238E27FC236}">
                <a16:creationId xmlns:a16="http://schemas.microsoft.com/office/drawing/2014/main" id="{D819C5ED-88DC-9126-1094-AF49393E31F6}"/>
              </a:ext>
            </a:extLst>
          </p:cNvPr>
          <p:cNvSpPr/>
          <p:nvPr/>
        </p:nvSpPr>
        <p:spPr>
          <a:xfrm>
            <a:off x="3989388" y="3009900"/>
            <a:ext cx="4776787" cy="533400"/>
          </a:xfrm>
          <a:prstGeom prst="roundRect">
            <a:avLst/>
          </a:prstGeom>
          <a:solidFill>
            <a:schemeClr val="tx1"/>
          </a:solidFill>
        </p:spPr>
        <p:style>
          <a:lnRef idx="0">
            <a:schemeClr val="accent6"/>
          </a:lnRef>
          <a:fillRef idx="3">
            <a:schemeClr val="accent6"/>
          </a:fillRef>
          <a:effectRef idx="3">
            <a:schemeClr val="accent6"/>
          </a:effectRef>
          <a:fontRef idx="minor">
            <a:schemeClr val="lt1"/>
          </a:fontRef>
        </p:style>
        <p:txBody>
          <a:bodyPr anchor="ctr"/>
          <a:lstStyle/>
          <a:p>
            <a:pPr algn="ctr">
              <a:defRPr/>
            </a:pPr>
            <a:r>
              <a:rPr lang="hi-IN" sz="1600" b="1">
                <a:solidFill>
                  <a:schemeClr val="bg1"/>
                </a:solidFill>
                <a:latin typeface="Open Sans" panose="020B0606030504020204" pitchFamily="34" charset="0"/>
                <a:ea typeface="Open Sans" panose="020B0606030504020204" pitchFamily="34" charset="0"/>
                <a:cs typeface="Open Sans" panose="020B0606030504020204" pitchFamily="34" charset="0"/>
                <a:sym typeface="Arial" charset="0"/>
              </a:rPr>
              <a:t>क्या सामग्री में आग लगी है</a:t>
            </a:r>
            <a:endParaRPr lang="en-US" sz="1600"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15" name="Rounded Rectangle 14">
            <a:extLst>
              <a:ext uri="{FF2B5EF4-FFF2-40B4-BE49-F238E27FC236}">
                <a16:creationId xmlns:a16="http://schemas.microsoft.com/office/drawing/2014/main" id="{C95ED6B7-D44B-4948-76A9-D5681D25B37B}"/>
              </a:ext>
            </a:extLst>
          </p:cNvPr>
          <p:cNvSpPr/>
          <p:nvPr/>
        </p:nvSpPr>
        <p:spPr>
          <a:xfrm>
            <a:off x="7808912" y="4760913"/>
            <a:ext cx="3903711" cy="784225"/>
          </a:xfrm>
          <a:prstGeom prst="roundRect">
            <a:avLst/>
          </a:prstGeom>
          <a:solidFill>
            <a:srgbClr val="FF9900"/>
          </a:solidFill>
        </p:spPr>
        <p:style>
          <a:lnRef idx="0">
            <a:schemeClr val="accent6"/>
          </a:lnRef>
          <a:fillRef idx="3">
            <a:schemeClr val="accent6"/>
          </a:fillRef>
          <a:effectRef idx="3">
            <a:schemeClr val="accent6"/>
          </a:effectRef>
          <a:fontRef idx="minor">
            <a:schemeClr val="lt1"/>
          </a:fontRef>
        </p:style>
        <p:txBody>
          <a:bodyPr anchor="ctr"/>
          <a:lstStyle/>
          <a:p>
            <a:pPr algn="ctr">
              <a:defRPr/>
            </a:pPr>
            <a:r>
              <a:rPr lang="hi-IN" b="1">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उपयुक्त ऑरेंज गाइड से परामर्श करें</a:t>
            </a:r>
            <a:endParaRPr lang="en-US" b="1"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16" name="Rounded Rectangle 15">
            <a:extLst>
              <a:ext uri="{FF2B5EF4-FFF2-40B4-BE49-F238E27FC236}">
                <a16:creationId xmlns:a16="http://schemas.microsoft.com/office/drawing/2014/main" id="{EA948E2F-B7A8-4BB5-1050-08D8F0A14433}"/>
              </a:ext>
            </a:extLst>
          </p:cNvPr>
          <p:cNvSpPr/>
          <p:nvPr/>
        </p:nvSpPr>
        <p:spPr>
          <a:xfrm>
            <a:off x="800100" y="3776663"/>
            <a:ext cx="4183063" cy="762000"/>
          </a:xfrm>
          <a:prstGeom prst="roundRect">
            <a:avLst/>
          </a:prstGeom>
          <a:solidFill>
            <a:schemeClr val="accent4"/>
          </a:solidFill>
        </p:spPr>
        <p:style>
          <a:lnRef idx="0">
            <a:schemeClr val="accent6"/>
          </a:lnRef>
          <a:fillRef idx="3">
            <a:schemeClr val="accent6"/>
          </a:fillRef>
          <a:effectRef idx="3">
            <a:schemeClr val="accent6"/>
          </a:effectRef>
          <a:fontRef idx="minor">
            <a:schemeClr val="lt1"/>
          </a:fontRef>
        </p:style>
        <p:txBody>
          <a:bodyPr anchor="ctr"/>
          <a:lstStyle/>
          <a:p>
            <a:pPr algn="ctr">
              <a:defRPr/>
            </a:pPr>
            <a:r>
              <a:rPr lang="hi-IN" sz="1600" b="1">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निकासी दूरी के लिए उपयुक्त ऑरेंज गाइड का उपयोग करें, फिर</a:t>
            </a:r>
            <a:endParaRPr lang="en-US" sz="1600" b="1"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17" name="Rounded Rectangle 16">
            <a:extLst>
              <a:ext uri="{FF2B5EF4-FFF2-40B4-BE49-F238E27FC236}">
                <a16:creationId xmlns:a16="http://schemas.microsoft.com/office/drawing/2014/main" id="{B922885C-D0BC-74B9-2ACD-0C613A8409A9}"/>
              </a:ext>
            </a:extLst>
          </p:cNvPr>
          <p:cNvSpPr/>
          <p:nvPr/>
        </p:nvSpPr>
        <p:spPr>
          <a:xfrm>
            <a:off x="884238" y="4708896"/>
            <a:ext cx="4183063" cy="814017"/>
          </a:xfrm>
          <a:prstGeom prst="roundRect">
            <a:avLst/>
          </a:prstGeom>
          <a:solidFill>
            <a:srgbClr val="00B050"/>
          </a:solidFill>
        </p:spPr>
        <p:style>
          <a:lnRef idx="0">
            <a:schemeClr val="accent6"/>
          </a:lnRef>
          <a:fillRef idx="3">
            <a:schemeClr val="accent6"/>
          </a:fillRef>
          <a:effectRef idx="3">
            <a:schemeClr val="accent6"/>
          </a:effectRef>
          <a:fontRef idx="minor">
            <a:schemeClr val="lt1"/>
          </a:fontRef>
        </p:style>
        <p:txBody>
          <a:bodyPr anchor="ctr"/>
          <a:lstStyle/>
          <a:p>
            <a:pPr algn="ctr">
              <a:defRPr/>
            </a:pPr>
            <a:r>
              <a:rPr lang="hi-IN" sz="1600" b="1">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अवशिष्ट सामग्री रिलीज के लिए तालिका 1 के अनुसार नीचे की दिशा को सुरक्षित रखें</a:t>
            </a:r>
            <a:endParaRPr lang="en-US" sz="1600" b="1"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18" name="Rounded Rectangle 17">
            <a:extLst>
              <a:ext uri="{FF2B5EF4-FFF2-40B4-BE49-F238E27FC236}">
                <a16:creationId xmlns:a16="http://schemas.microsoft.com/office/drawing/2014/main" id="{FA639B18-9B0F-C33E-A27E-1AD0D280E768}"/>
              </a:ext>
            </a:extLst>
          </p:cNvPr>
          <p:cNvSpPr/>
          <p:nvPr/>
        </p:nvSpPr>
        <p:spPr>
          <a:xfrm>
            <a:off x="7710488" y="3754438"/>
            <a:ext cx="3905250" cy="814387"/>
          </a:xfrm>
          <a:prstGeom prst="roundRect">
            <a:avLst/>
          </a:prstGeom>
          <a:solidFill>
            <a:srgbClr val="00B050"/>
          </a:solidFill>
        </p:spPr>
        <p:style>
          <a:lnRef idx="0">
            <a:schemeClr val="accent6"/>
          </a:lnRef>
          <a:fillRef idx="3">
            <a:schemeClr val="accent6"/>
          </a:fillRef>
          <a:effectRef idx="3">
            <a:schemeClr val="accent6"/>
          </a:effectRef>
          <a:fontRef idx="minor">
            <a:schemeClr val="lt1"/>
          </a:fontRef>
        </p:style>
        <p:txBody>
          <a:bodyPr anchor="ctr"/>
          <a:lstStyle/>
          <a:p>
            <a:pPr algn="ctr">
              <a:defRPr/>
            </a:pPr>
            <a:r>
              <a:rPr lang="hi-IN" sz="1600" b="1">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अलगाव और सुरक्षात्मक कार्रवाई दूरी के लिए तालिका 1 का उपयोग करें, और</a:t>
            </a:r>
            <a:endParaRPr lang="en-US" sz="1600" b="1"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19" name="Rounded Rectangle 18">
            <a:extLst>
              <a:ext uri="{FF2B5EF4-FFF2-40B4-BE49-F238E27FC236}">
                <a16:creationId xmlns:a16="http://schemas.microsoft.com/office/drawing/2014/main" id="{7B1E652B-B6D6-9CB7-4FE4-0F47D752DC13}"/>
              </a:ext>
            </a:extLst>
          </p:cNvPr>
          <p:cNvSpPr/>
          <p:nvPr/>
        </p:nvSpPr>
        <p:spPr>
          <a:xfrm>
            <a:off x="2423593" y="5883275"/>
            <a:ext cx="8785745" cy="857250"/>
          </a:xfrm>
          <a:prstGeom prst="roundRect">
            <a:avLst/>
          </a:prstGeom>
          <a:solidFill>
            <a:srgbClr val="00B050"/>
          </a:solidFill>
          <a:ln w="22225">
            <a:solidFill>
              <a:schemeClr val="tx1"/>
            </a:solidFill>
            <a:prstDash val="dash"/>
          </a:ln>
        </p:spPr>
        <p:style>
          <a:lnRef idx="0">
            <a:schemeClr val="accent6"/>
          </a:lnRef>
          <a:fillRef idx="3">
            <a:schemeClr val="accent6"/>
          </a:fillRef>
          <a:effectRef idx="3">
            <a:schemeClr val="accent6"/>
          </a:effectRef>
          <a:fontRef idx="minor">
            <a:schemeClr val="lt1"/>
          </a:fontRef>
        </p:style>
        <p:txBody>
          <a:bodyPr anchor="ctr"/>
          <a:lstStyle/>
          <a:p>
            <a:pPr algn="ctr">
              <a:defRPr/>
            </a:pPr>
            <a:r>
              <a:rPr lang="hi-IN" sz="1600" b="1">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rPr>
              <a:t>यदि उत्पाद में संदर्भ शामिल है ("जब पानी में फैल जाता है")। उत्पन्न गैसों की सूची के लिए तालिका 2 देखें। और पानी को बुझाने वाले एजेंट के रूप में उपयोग न करें</a:t>
            </a:r>
            <a:endParaRPr lang="en-US" sz="1600" b="1"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Arial" charset="0"/>
            </a:endParaRPr>
          </a:p>
        </p:txBody>
      </p:sp>
      <p:cxnSp>
        <p:nvCxnSpPr>
          <p:cNvPr id="20" name="Straight Arrow Connector 19">
            <a:extLst>
              <a:ext uri="{FF2B5EF4-FFF2-40B4-BE49-F238E27FC236}">
                <a16:creationId xmlns:a16="http://schemas.microsoft.com/office/drawing/2014/main" id="{9B9401DA-6DAB-F0F8-8F18-8A9D3CDFA32F}"/>
              </a:ext>
            </a:extLst>
          </p:cNvPr>
          <p:cNvCxnSpPr/>
          <p:nvPr/>
        </p:nvCxnSpPr>
        <p:spPr>
          <a:xfrm rot="5400000">
            <a:off x="4242594" y="3585369"/>
            <a:ext cx="381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1" name="Straight Arrow Connector 20">
            <a:extLst>
              <a:ext uri="{FF2B5EF4-FFF2-40B4-BE49-F238E27FC236}">
                <a16:creationId xmlns:a16="http://schemas.microsoft.com/office/drawing/2014/main" id="{D4991A8C-785B-341F-29F3-76E67A280635}"/>
              </a:ext>
            </a:extLst>
          </p:cNvPr>
          <p:cNvCxnSpPr/>
          <p:nvPr/>
        </p:nvCxnSpPr>
        <p:spPr>
          <a:xfrm rot="5400000">
            <a:off x="7963694" y="3563144"/>
            <a:ext cx="381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2" name="Straight Arrow Connector 21">
            <a:extLst>
              <a:ext uri="{FF2B5EF4-FFF2-40B4-BE49-F238E27FC236}">
                <a16:creationId xmlns:a16="http://schemas.microsoft.com/office/drawing/2014/main" id="{BA5DA8E4-1EC8-0559-1AE4-F9E57882E86D}"/>
              </a:ext>
            </a:extLst>
          </p:cNvPr>
          <p:cNvCxnSpPr>
            <a:cxnSpLocks/>
          </p:cNvCxnSpPr>
          <p:nvPr/>
        </p:nvCxnSpPr>
        <p:spPr>
          <a:xfrm>
            <a:off x="6351588" y="2744788"/>
            <a:ext cx="0" cy="2413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3" name="Straight Arrow Connector 22">
            <a:extLst>
              <a:ext uri="{FF2B5EF4-FFF2-40B4-BE49-F238E27FC236}">
                <a16:creationId xmlns:a16="http://schemas.microsoft.com/office/drawing/2014/main" id="{3593A5B7-9FDA-F178-26EA-D0D9C65F8A82}"/>
              </a:ext>
            </a:extLst>
          </p:cNvPr>
          <p:cNvCxnSpPr>
            <a:cxnSpLocks/>
          </p:cNvCxnSpPr>
          <p:nvPr/>
        </p:nvCxnSpPr>
        <p:spPr>
          <a:xfrm>
            <a:off x="4838700" y="5551488"/>
            <a:ext cx="0" cy="331787"/>
          </a:xfrm>
          <a:prstGeom prst="straightConnector1">
            <a:avLst/>
          </a:prstGeom>
          <a:ln>
            <a:prstDash val="dash"/>
            <a:tailEnd type="arrow"/>
          </a:ln>
        </p:spPr>
        <p:style>
          <a:lnRef idx="2">
            <a:schemeClr val="dk1"/>
          </a:lnRef>
          <a:fillRef idx="0">
            <a:schemeClr val="dk1"/>
          </a:fillRef>
          <a:effectRef idx="1">
            <a:schemeClr val="dk1"/>
          </a:effectRef>
          <a:fontRef idx="minor">
            <a:schemeClr val="tx1"/>
          </a:fontRef>
        </p:style>
      </p:cxnSp>
      <p:cxnSp>
        <p:nvCxnSpPr>
          <p:cNvPr id="24" name="Straight Arrow Connector 23">
            <a:extLst>
              <a:ext uri="{FF2B5EF4-FFF2-40B4-BE49-F238E27FC236}">
                <a16:creationId xmlns:a16="http://schemas.microsoft.com/office/drawing/2014/main" id="{C74F79E6-E5DB-29E6-9693-B056A113AE07}"/>
              </a:ext>
            </a:extLst>
          </p:cNvPr>
          <p:cNvCxnSpPr>
            <a:cxnSpLocks/>
          </p:cNvCxnSpPr>
          <p:nvPr/>
        </p:nvCxnSpPr>
        <p:spPr>
          <a:xfrm>
            <a:off x="8154988" y="5597525"/>
            <a:ext cx="0" cy="285750"/>
          </a:xfrm>
          <a:prstGeom prst="straightConnector1">
            <a:avLst/>
          </a:prstGeom>
          <a:ln>
            <a:prstDash val="sysDash"/>
            <a:tailEnd type="arrow"/>
          </a:ln>
        </p:spPr>
        <p:style>
          <a:lnRef idx="2">
            <a:schemeClr val="dk1"/>
          </a:lnRef>
          <a:fillRef idx="0">
            <a:schemeClr val="dk1"/>
          </a:fillRef>
          <a:effectRef idx="1">
            <a:schemeClr val="dk1"/>
          </a:effectRef>
          <a:fontRef idx="minor">
            <a:schemeClr val="tx1"/>
          </a:fontRef>
        </p:style>
      </p:cxnSp>
      <p:cxnSp>
        <p:nvCxnSpPr>
          <p:cNvPr id="26" name="Straight Arrow Connector 25">
            <a:extLst>
              <a:ext uri="{FF2B5EF4-FFF2-40B4-BE49-F238E27FC236}">
                <a16:creationId xmlns:a16="http://schemas.microsoft.com/office/drawing/2014/main" id="{3BB1EF12-2988-8360-214B-ED3DA612FC6A}"/>
              </a:ext>
            </a:extLst>
          </p:cNvPr>
          <p:cNvCxnSpPr>
            <a:cxnSpLocks/>
          </p:cNvCxnSpPr>
          <p:nvPr/>
        </p:nvCxnSpPr>
        <p:spPr>
          <a:xfrm>
            <a:off x="8258175" y="2306638"/>
            <a:ext cx="1009650" cy="476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9" name="Straight Arrow Connector 28">
            <a:extLst>
              <a:ext uri="{FF2B5EF4-FFF2-40B4-BE49-F238E27FC236}">
                <a16:creationId xmlns:a16="http://schemas.microsoft.com/office/drawing/2014/main" id="{72C2E101-C423-2F1D-A4F6-52E41AE12611}"/>
              </a:ext>
            </a:extLst>
          </p:cNvPr>
          <p:cNvCxnSpPr>
            <a:cxnSpLocks/>
          </p:cNvCxnSpPr>
          <p:nvPr/>
        </p:nvCxnSpPr>
        <p:spPr>
          <a:xfrm>
            <a:off x="4722813" y="2270125"/>
            <a:ext cx="771525" cy="1746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5" name="TextBox 34">
            <a:extLst>
              <a:ext uri="{FF2B5EF4-FFF2-40B4-BE49-F238E27FC236}">
                <a16:creationId xmlns:a16="http://schemas.microsoft.com/office/drawing/2014/main" id="{03DBF1D6-C210-4B05-C594-02A4CB43FD43}"/>
              </a:ext>
            </a:extLst>
          </p:cNvPr>
          <p:cNvSpPr txBox="1"/>
          <p:nvPr/>
        </p:nvSpPr>
        <p:spPr>
          <a:xfrm>
            <a:off x="3540125" y="3484563"/>
            <a:ext cx="685800" cy="338554"/>
          </a:xfrm>
          <a:prstGeom prst="rect">
            <a:avLst/>
          </a:prstGeom>
          <a:noFill/>
        </p:spPr>
        <p:txBody>
          <a:bodyPr>
            <a:spAutoFit/>
          </a:bodyPr>
          <a:lstStyle/>
          <a:p>
            <a:pPr>
              <a:defRPr/>
            </a:pPr>
            <a:r>
              <a:rPr lang="hi-IN" sz="1600"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rPr>
              <a:t>हाँ</a:t>
            </a:r>
            <a:endParaRPr lang="en-US" sz="1600"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36" name="TextBox 35">
            <a:extLst>
              <a:ext uri="{FF2B5EF4-FFF2-40B4-BE49-F238E27FC236}">
                <a16:creationId xmlns:a16="http://schemas.microsoft.com/office/drawing/2014/main" id="{C55B88E8-F84B-5B56-36D3-7AE857B109FC}"/>
              </a:ext>
            </a:extLst>
          </p:cNvPr>
          <p:cNvSpPr txBox="1"/>
          <p:nvPr/>
        </p:nvSpPr>
        <p:spPr>
          <a:xfrm>
            <a:off x="8416925" y="2376488"/>
            <a:ext cx="609600" cy="338554"/>
          </a:xfrm>
          <a:prstGeom prst="rect">
            <a:avLst/>
          </a:prstGeom>
          <a:noFill/>
        </p:spPr>
        <p:txBody>
          <a:bodyPr>
            <a:spAutoFit/>
          </a:bodyPr>
          <a:lstStyle/>
          <a:p>
            <a:pPr>
              <a:defRPr/>
            </a:pPr>
            <a:r>
              <a:rPr lang="hi-IN" sz="1600"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rPr>
              <a:t>नहीं</a:t>
            </a:r>
            <a:endParaRPr lang="en-US" sz="1600"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38" name="TextBox 37">
            <a:extLst>
              <a:ext uri="{FF2B5EF4-FFF2-40B4-BE49-F238E27FC236}">
                <a16:creationId xmlns:a16="http://schemas.microsoft.com/office/drawing/2014/main" id="{D5FE8ECD-BFBC-79D0-99BC-4285D7CB82E6}"/>
              </a:ext>
            </a:extLst>
          </p:cNvPr>
          <p:cNvSpPr txBox="1"/>
          <p:nvPr/>
        </p:nvSpPr>
        <p:spPr>
          <a:xfrm>
            <a:off x="8896018" y="3290157"/>
            <a:ext cx="608012" cy="338554"/>
          </a:xfrm>
          <a:prstGeom prst="rect">
            <a:avLst/>
          </a:prstGeom>
          <a:noFill/>
        </p:spPr>
        <p:txBody>
          <a:bodyPr wrap="square">
            <a:spAutoFit/>
          </a:bodyPr>
          <a:lstStyle/>
          <a:p>
            <a:pPr>
              <a:defRPr/>
            </a:pPr>
            <a:r>
              <a:rPr lang="hi-IN" sz="1600"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rPr>
              <a:t>नहीं</a:t>
            </a:r>
            <a:endParaRPr lang="en-US" sz="1600"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40" name="TextBox 39">
            <a:extLst>
              <a:ext uri="{FF2B5EF4-FFF2-40B4-BE49-F238E27FC236}">
                <a16:creationId xmlns:a16="http://schemas.microsoft.com/office/drawing/2014/main" id="{490D49FF-1614-8E9D-425E-76D13380AFAB}"/>
              </a:ext>
            </a:extLst>
          </p:cNvPr>
          <p:cNvSpPr txBox="1"/>
          <p:nvPr/>
        </p:nvSpPr>
        <p:spPr>
          <a:xfrm>
            <a:off x="4872038" y="2513013"/>
            <a:ext cx="685800" cy="338554"/>
          </a:xfrm>
          <a:prstGeom prst="rect">
            <a:avLst/>
          </a:prstGeom>
          <a:noFill/>
        </p:spPr>
        <p:txBody>
          <a:bodyPr>
            <a:spAutoFit/>
          </a:bodyPr>
          <a:lstStyle/>
          <a:p>
            <a:pPr>
              <a:defRPr/>
            </a:pPr>
            <a:r>
              <a:rPr lang="hi-IN" sz="1600" b="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rPr>
              <a:t>हाँ</a:t>
            </a:r>
            <a:endParaRPr lang="en-US" sz="1600"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sym typeface="Arial" charset="0"/>
            </a:endParaRPr>
          </a:p>
        </p:txBody>
      </p:sp>
      <p:sp>
        <p:nvSpPr>
          <p:cNvPr id="27675" name="Slide Number Placeholder 10">
            <a:extLst>
              <a:ext uri="{FF2B5EF4-FFF2-40B4-BE49-F238E27FC236}">
                <a16:creationId xmlns:a16="http://schemas.microsoft.com/office/drawing/2014/main" id="{2457A939-A5FF-3301-8F6B-24AE54529092}"/>
              </a:ext>
            </a:extLst>
          </p:cNvPr>
          <p:cNvSpPr txBox="1">
            <a:spLocks noChangeArrowheads="1"/>
          </p:cNvSpPr>
          <p:nvPr/>
        </p:nvSpPr>
        <p:spPr bwMode="auto">
          <a:xfrm>
            <a:off x="11064875" y="6402388"/>
            <a:ext cx="879475"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27B7694D-FEED-487D-BC59-765EE29B9BBC}" type="slidenum">
              <a:rPr lang="en-US" altLang="en-US" sz="1400" b="1">
                <a:solidFill>
                  <a:srgbClr val="002060"/>
                </a:solidFill>
                <a:latin typeface="Open Sans" panose="020B0606030504020204" pitchFamily="34" charset="0"/>
                <a:ea typeface="Open Sans" panose="020B0606030504020204" pitchFamily="34" charset="0"/>
                <a:cs typeface="Open Sans" panose="020B0606030504020204" pitchFamily="34" charset="0"/>
              </a:rPr>
              <a:pPr algn="r"/>
              <a:t>51</a:t>
            </a:fld>
            <a:endParaRPr lang="en-US" altLang="en-US" sz="1400" b="1" dirty="0">
              <a:solidFill>
                <a:srgbClr val="002060"/>
              </a:solidFill>
              <a:latin typeface="Open Sans" panose="020B0606030504020204" pitchFamily="34" charset="0"/>
              <a:ea typeface="Open Sans" panose="020B0606030504020204" pitchFamily="34" charset="0"/>
              <a:cs typeface="Open Sans" panose="020B0606030504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trips(downLeft)">
                                      <p:cBhvr>
                                        <p:cTn id="7" dur="10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diamond(in)">
                                      <p:cBhvr>
                                        <p:cTn id="12" dur="10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strips(downRight)">
                                      <p:cBhvr>
                                        <p:cTn id="17" dur="500"/>
                                        <p:tgtEl>
                                          <p:spTgt spid="2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diamond(in)">
                                      <p:cBhvr>
                                        <p:cTn id="22" dur="1000"/>
                                        <p:tgtEl>
                                          <p:spTgt spid="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nodeType="clickEffect">
                                  <p:stCondLst>
                                    <p:cond delay="0"/>
                                  </p:stCondLst>
                                  <p:childTnLst>
                                    <p:set>
                                      <p:cBhvr>
                                        <p:cTn id="26" dur="1" fill="hold">
                                          <p:stCondLst>
                                            <p:cond delay="0"/>
                                          </p:stCondLst>
                                        </p:cTn>
                                        <p:tgtEl>
                                          <p:spTgt spid="36"/>
                                        </p:tgtEl>
                                        <p:attrNameLst>
                                          <p:attrName>style.visibility</p:attrName>
                                        </p:attrNameLst>
                                      </p:cBhvr>
                                      <p:to>
                                        <p:strVal val="visible"/>
                                      </p:to>
                                    </p:set>
                                    <p:animEffect transition="in" filter="diamond(in)">
                                      <p:cBhvr>
                                        <p:cTn id="27" dur="1000"/>
                                        <p:tgtEl>
                                          <p:spTgt spid="3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6" fill="hold" nodeType="click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strips(downRight)">
                                      <p:cBhvr>
                                        <p:cTn id="32" dur="1000"/>
                                        <p:tgtEl>
                                          <p:spTgt spid="2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8" presetClass="entr" presetSubtype="16"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diamond(in)">
                                      <p:cBhvr>
                                        <p:cTn id="37" dur="1000"/>
                                        <p:tgtEl>
                                          <p:spTgt spid="1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8" presetClass="entr" presetSubtype="16" fill="hold" nodeType="clickEffect">
                                  <p:stCondLst>
                                    <p:cond delay="0"/>
                                  </p:stCondLst>
                                  <p:childTnLst>
                                    <p:set>
                                      <p:cBhvr>
                                        <p:cTn id="41" dur="1" fill="hold">
                                          <p:stCondLst>
                                            <p:cond delay="0"/>
                                          </p:stCondLst>
                                        </p:cTn>
                                        <p:tgtEl>
                                          <p:spTgt spid="40"/>
                                        </p:tgtEl>
                                        <p:attrNameLst>
                                          <p:attrName>style.visibility</p:attrName>
                                        </p:attrNameLst>
                                      </p:cBhvr>
                                      <p:to>
                                        <p:strVal val="visible"/>
                                      </p:to>
                                    </p:set>
                                    <p:animEffect transition="in" filter="diamond(in)">
                                      <p:cBhvr>
                                        <p:cTn id="42" dur="1000"/>
                                        <p:tgtEl>
                                          <p:spTgt spid="4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8" presetClass="entr" presetSubtype="12" fill="hold"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strips(downLeft)">
                                      <p:cBhvr>
                                        <p:cTn id="47" dur="500"/>
                                        <p:tgtEl>
                                          <p:spTgt spid="2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8" presetClass="entr" presetSubtype="16" fill="hold"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diamond(in)">
                                      <p:cBhvr>
                                        <p:cTn id="52" dur="1000"/>
                                        <p:tgtEl>
                                          <p:spTgt spid="14"/>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8" presetClass="entr" presetSubtype="16" fill="hold" nodeType="clickEffect">
                                  <p:stCondLst>
                                    <p:cond delay="0"/>
                                  </p:stCondLst>
                                  <p:childTnLst>
                                    <p:set>
                                      <p:cBhvr>
                                        <p:cTn id="56" dur="1" fill="hold">
                                          <p:stCondLst>
                                            <p:cond delay="0"/>
                                          </p:stCondLst>
                                        </p:cTn>
                                        <p:tgtEl>
                                          <p:spTgt spid="35"/>
                                        </p:tgtEl>
                                        <p:attrNameLst>
                                          <p:attrName>style.visibility</p:attrName>
                                        </p:attrNameLst>
                                      </p:cBhvr>
                                      <p:to>
                                        <p:strVal val="visible"/>
                                      </p:to>
                                    </p:set>
                                    <p:animEffect transition="in" filter="diamond(in)">
                                      <p:cBhvr>
                                        <p:cTn id="57" dur="1000"/>
                                        <p:tgtEl>
                                          <p:spTgt spid="35"/>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8" presetClass="entr" presetSubtype="12" fill="hold"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strips(downLeft)">
                                      <p:cBhvr>
                                        <p:cTn id="62" dur="1000"/>
                                        <p:tgtEl>
                                          <p:spTgt spid="20"/>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8" presetClass="entr" presetSubtype="16" fill="hold"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diamond(in)">
                                      <p:cBhvr>
                                        <p:cTn id="67" dur="1000"/>
                                        <p:tgtEl>
                                          <p:spTgt spid="16"/>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8" presetClass="entr" presetSubtype="16" fill="hold" nodeType="click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diamond(in)">
                                      <p:cBhvr>
                                        <p:cTn id="72" dur="1000"/>
                                        <p:tgtEl>
                                          <p:spTgt spid="17"/>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8" presetClass="entr" presetSubtype="16" fill="hold" nodeType="clickEffect">
                                  <p:stCondLst>
                                    <p:cond delay="0"/>
                                  </p:stCondLst>
                                  <p:childTnLst>
                                    <p:set>
                                      <p:cBhvr>
                                        <p:cTn id="76" dur="1" fill="hold">
                                          <p:stCondLst>
                                            <p:cond delay="0"/>
                                          </p:stCondLst>
                                        </p:cTn>
                                        <p:tgtEl>
                                          <p:spTgt spid="38"/>
                                        </p:tgtEl>
                                        <p:attrNameLst>
                                          <p:attrName>style.visibility</p:attrName>
                                        </p:attrNameLst>
                                      </p:cBhvr>
                                      <p:to>
                                        <p:strVal val="visible"/>
                                      </p:to>
                                    </p:set>
                                    <p:animEffect transition="in" filter="diamond(in)">
                                      <p:cBhvr>
                                        <p:cTn id="77" dur="1000"/>
                                        <p:tgtEl>
                                          <p:spTgt spid="38"/>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8" presetClass="entr" presetSubtype="12" fill="hold" nodeType="clickEffect">
                                  <p:stCondLst>
                                    <p:cond delay="0"/>
                                  </p:stCondLst>
                                  <p:childTnLst>
                                    <p:set>
                                      <p:cBhvr>
                                        <p:cTn id="81" dur="1" fill="hold">
                                          <p:stCondLst>
                                            <p:cond delay="0"/>
                                          </p:stCondLst>
                                        </p:cTn>
                                        <p:tgtEl>
                                          <p:spTgt spid="21"/>
                                        </p:tgtEl>
                                        <p:attrNameLst>
                                          <p:attrName>style.visibility</p:attrName>
                                        </p:attrNameLst>
                                      </p:cBhvr>
                                      <p:to>
                                        <p:strVal val="visible"/>
                                      </p:to>
                                    </p:set>
                                    <p:animEffect transition="in" filter="strips(downLeft)">
                                      <p:cBhvr>
                                        <p:cTn id="82" dur="1000"/>
                                        <p:tgtEl>
                                          <p:spTgt spid="21"/>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8" presetClass="entr" presetSubtype="16" fill="hold" nodeType="clickEffect">
                                  <p:stCondLst>
                                    <p:cond delay="0"/>
                                  </p:stCondLst>
                                  <p:childTnLst>
                                    <p:set>
                                      <p:cBhvr>
                                        <p:cTn id="86" dur="1" fill="hold">
                                          <p:stCondLst>
                                            <p:cond delay="0"/>
                                          </p:stCondLst>
                                        </p:cTn>
                                        <p:tgtEl>
                                          <p:spTgt spid="18"/>
                                        </p:tgtEl>
                                        <p:attrNameLst>
                                          <p:attrName>style.visibility</p:attrName>
                                        </p:attrNameLst>
                                      </p:cBhvr>
                                      <p:to>
                                        <p:strVal val="visible"/>
                                      </p:to>
                                    </p:set>
                                    <p:animEffect transition="in" filter="diamond(in)">
                                      <p:cBhvr>
                                        <p:cTn id="87" dur="1000"/>
                                        <p:tgtEl>
                                          <p:spTgt spid="18"/>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8" presetClass="entr" presetSubtype="16" fill="hold" nodeType="clickEffect">
                                  <p:stCondLst>
                                    <p:cond delay="0"/>
                                  </p:stCondLst>
                                  <p:childTnLst>
                                    <p:set>
                                      <p:cBhvr>
                                        <p:cTn id="91" dur="1" fill="hold">
                                          <p:stCondLst>
                                            <p:cond delay="0"/>
                                          </p:stCondLst>
                                        </p:cTn>
                                        <p:tgtEl>
                                          <p:spTgt spid="15"/>
                                        </p:tgtEl>
                                        <p:attrNameLst>
                                          <p:attrName>style.visibility</p:attrName>
                                        </p:attrNameLst>
                                      </p:cBhvr>
                                      <p:to>
                                        <p:strVal val="visible"/>
                                      </p:to>
                                    </p:set>
                                    <p:animEffect transition="in" filter="diamond(in)">
                                      <p:cBhvr>
                                        <p:cTn id="92" dur="1000"/>
                                        <p:tgtEl>
                                          <p:spTgt spid="15"/>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18" presetClass="entr" presetSubtype="12" fill="hold" nodeType="clickEffect">
                                  <p:stCondLst>
                                    <p:cond delay="0"/>
                                  </p:stCondLst>
                                  <p:childTnLst>
                                    <p:set>
                                      <p:cBhvr>
                                        <p:cTn id="96" dur="1" fill="hold">
                                          <p:stCondLst>
                                            <p:cond delay="0"/>
                                          </p:stCondLst>
                                        </p:cTn>
                                        <p:tgtEl>
                                          <p:spTgt spid="23"/>
                                        </p:tgtEl>
                                        <p:attrNameLst>
                                          <p:attrName>style.visibility</p:attrName>
                                        </p:attrNameLst>
                                      </p:cBhvr>
                                      <p:to>
                                        <p:strVal val="visible"/>
                                      </p:to>
                                    </p:set>
                                    <p:animEffect transition="in" filter="strips(downLeft)">
                                      <p:cBhvr>
                                        <p:cTn id="97" dur="500"/>
                                        <p:tgtEl>
                                          <p:spTgt spid="23"/>
                                        </p:tgtEl>
                                      </p:cBhvr>
                                    </p:animEffect>
                                  </p:childTnLst>
                                </p:cTn>
                              </p:par>
                              <p:par>
                                <p:cTn id="98" presetID="18" presetClass="entr" presetSubtype="12" fill="hold" nodeType="withEffect">
                                  <p:stCondLst>
                                    <p:cond delay="0"/>
                                  </p:stCondLst>
                                  <p:childTnLst>
                                    <p:set>
                                      <p:cBhvr>
                                        <p:cTn id="99" dur="1" fill="hold">
                                          <p:stCondLst>
                                            <p:cond delay="0"/>
                                          </p:stCondLst>
                                        </p:cTn>
                                        <p:tgtEl>
                                          <p:spTgt spid="24"/>
                                        </p:tgtEl>
                                        <p:attrNameLst>
                                          <p:attrName>style.visibility</p:attrName>
                                        </p:attrNameLst>
                                      </p:cBhvr>
                                      <p:to>
                                        <p:strVal val="visible"/>
                                      </p:to>
                                    </p:set>
                                    <p:animEffect transition="in" filter="strips(downLeft)">
                                      <p:cBhvr>
                                        <p:cTn id="100" dur="500"/>
                                        <p:tgtEl>
                                          <p:spTgt spid="24"/>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8" presetClass="entr" presetSubtype="16" fill="hold" nodeType="clickEffect">
                                  <p:stCondLst>
                                    <p:cond delay="0"/>
                                  </p:stCondLst>
                                  <p:childTnLst>
                                    <p:set>
                                      <p:cBhvr>
                                        <p:cTn id="104" dur="1" fill="hold">
                                          <p:stCondLst>
                                            <p:cond delay="0"/>
                                          </p:stCondLst>
                                        </p:cTn>
                                        <p:tgtEl>
                                          <p:spTgt spid="19"/>
                                        </p:tgtEl>
                                        <p:attrNameLst>
                                          <p:attrName>style.visibility</p:attrName>
                                        </p:attrNameLst>
                                      </p:cBhvr>
                                      <p:to>
                                        <p:strVal val="visible"/>
                                      </p:to>
                                    </p:set>
                                    <p:animEffect transition="in" filter="diamond(in)">
                                      <p:cBhvr>
                                        <p:cTn id="105"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35" grpId="0"/>
      <p:bldP spid="36" grpId="0"/>
      <p:bldP spid="38" grpId="0"/>
      <p:bldP spid="40"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6F15528-21DE-4FAA-801E-634DDDAF4B2B}" type="slidenum">
              <a:rPr lang="en-US" smtClean="0"/>
              <a:pPr/>
              <a:t>52</a:t>
            </a:fld>
            <a:endParaRPr lang="en-US" dirty="0"/>
          </a:p>
        </p:txBody>
      </p:sp>
      <p:sp>
        <p:nvSpPr>
          <p:cNvPr id="3" name="Rounded Rectangle 4"/>
          <p:cNvSpPr/>
          <p:nvPr/>
        </p:nvSpPr>
        <p:spPr>
          <a:xfrm>
            <a:off x="4655840" y="1412776"/>
            <a:ext cx="7848872" cy="494357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50000"/>
              </a:lnSpc>
              <a:buFont typeface="Arial" panose="020B0604020202020204" pitchFamily="34" charset="0"/>
              <a:buChar char="•"/>
            </a:pPr>
            <a:r>
              <a:rPr lang="hi-IN" sz="2400">
                <a:solidFill>
                  <a:schemeClr val="tx1"/>
                </a:solidFill>
                <a:latin typeface="Open Sans" panose="020B0606030504020204" pitchFamily="34" charset="0"/>
                <a:ea typeface="Open Sans" panose="020B0606030504020204" pitchFamily="34" charset="0"/>
                <a:cs typeface="Open Sans" panose="020B0606030504020204" pitchFamily="34" charset="0"/>
              </a:rPr>
              <a:t>जहरीले औद्योगिक रसायन और जहरीले औद्योगिक पदार्थ 
 भारतीय परिदृश्य में टीआईसी/टीआईएम आपातकाल के बारे में समझाने के लिए 
टीआईसी/टीआईएम खतरों और स्तरों के प्रकार की व्याख्या करने के लिए  
टीआईसी/टीआईएम के गुण और विशेषताएं 
टीआईसी/टीआईएम आपातकाल के कारण 
ईआरजी</a:t>
            </a:r>
            <a:endParaRPr lang="en-US" sz="20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Google Shape;112;p15">
            <a:extLst>
              <a:ext uri="{FF2B5EF4-FFF2-40B4-BE49-F238E27FC236}">
                <a16:creationId xmlns:a16="http://schemas.microsoft.com/office/drawing/2014/main" id="{A8113745-42B8-A4A6-A2B7-BF0689B7FB70}"/>
              </a:ext>
            </a:extLst>
          </p:cNvPr>
          <p:cNvSpPr txBox="1">
            <a:spLocks noGrp="1"/>
          </p:cNvSpPr>
          <p:nvPr>
            <p:ph type="title"/>
          </p:nvPr>
        </p:nvSpPr>
        <p:spPr>
          <a:xfrm>
            <a:off x="617787" y="1412776"/>
            <a:ext cx="3245965" cy="864400"/>
          </a:xfrm>
          <a:prstGeom prst="rect">
            <a:avLst/>
          </a:prstGeom>
          <a:noFill/>
          <a:ln>
            <a:noFill/>
          </a:ln>
        </p:spPr>
        <p:txBody>
          <a:bodyPr spcFirstLastPara="1" wrap="square" lIns="91425" tIns="45700" rIns="91425" bIns="45700" anchor="ctr" anchorCtr="0">
            <a:normAutofit/>
          </a:bodyPr>
          <a:lstStyle/>
          <a:p>
            <a:pPr lvl="0" algn="ctr">
              <a:spcBef>
                <a:spcPts val="0"/>
              </a:spcBef>
              <a:buClr>
                <a:srgbClr val="C00000"/>
              </a:buClr>
              <a:buSzPts val="4000"/>
            </a:pPr>
            <a:r>
              <a:rPr lang="hi-IN" sz="4000" b="1">
                <a:solidFill>
                  <a:srgbClr val="C00000"/>
                </a:solidFill>
                <a:latin typeface="Open Sans"/>
                <a:ea typeface="Arial"/>
                <a:cs typeface="Arial"/>
                <a:sym typeface="Arial"/>
              </a:rPr>
              <a:t>समीक्षा</a:t>
            </a:r>
            <a:endParaRPr lang="en-US" dirty="0">
              <a:latin typeface="Open Sans"/>
            </a:endParaRPr>
          </a:p>
        </p:txBody>
      </p:sp>
      <p:sp>
        <p:nvSpPr>
          <p:cNvPr id="5" name="Google Shape;116;p15">
            <a:extLst>
              <a:ext uri="{FF2B5EF4-FFF2-40B4-BE49-F238E27FC236}">
                <a16:creationId xmlns:a16="http://schemas.microsoft.com/office/drawing/2014/main" id="{C77DED59-0128-7EBB-223B-29275D6B24AB}"/>
              </a:ext>
            </a:extLst>
          </p:cNvPr>
          <p:cNvSpPr txBox="1"/>
          <p:nvPr/>
        </p:nvSpPr>
        <p:spPr>
          <a:xfrm>
            <a:off x="551384" y="2044046"/>
            <a:ext cx="3858768" cy="769401"/>
          </a:xfrm>
          <a:prstGeom prst="rect">
            <a:avLst/>
          </a:prstGeom>
          <a:noFill/>
          <a:ln>
            <a:noFill/>
          </a:ln>
        </p:spPr>
        <p:txBody>
          <a:bodyPr spcFirstLastPara="1" wrap="square" lIns="91425" tIns="45700" rIns="91425" bIns="45700" anchor="t" anchorCtr="0">
            <a:spAutoFit/>
          </a:bodyPr>
          <a:lstStyle/>
          <a:p>
            <a:pPr lvl="0" algn="just">
              <a:buClr>
                <a:schemeClr val="dk1"/>
              </a:buClr>
              <a:buSzPts val="3200"/>
            </a:pPr>
            <a:r>
              <a:rPr lang="hi-IN" sz="2200">
                <a:solidFill>
                  <a:schemeClr val="dk1"/>
                </a:solidFill>
                <a:latin typeface="Open Sans"/>
                <a:cs typeface="Times New Roman" pitchFamily="18" charset="0"/>
                <a:sym typeface="Arial"/>
              </a:rPr>
              <a:t>इस पाठ को पूरा करने पर, आप निम्न में सक्षम हैं: -</a:t>
            </a:r>
            <a:endParaRPr sz="2200" dirty="0">
              <a:latin typeface="Open Sans"/>
              <a:cs typeface="Times New Roman"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2" name="Slide Number Placeholder 1">
            <a:extLst>
              <a:ext uri="{FF2B5EF4-FFF2-40B4-BE49-F238E27FC236}">
                <a16:creationId xmlns:a16="http://schemas.microsoft.com/office/drawing/2014/main" id="{E8712AE2-BBBA-B977-B5D1-B22935FB04E6}"/>
              </a:ext>
            </a:extLst>
          </p:cNvPr>
          <p:cNvSpPr>
            <a:spLocks noGrp="1"/>
          </p:cNvSpPr>
          <p:nvPr>
            <p:ph type="sldNum" sz="quarter" idx="12"/>
          </p:nvPr>
        </p:nvSpPr>
        <p:spPr/>
        <p:txBody>
          <a:bodyPr/>
          <a:lstStyle/>
          <a:p>
            <a:fld id="{2BB1E14F-796C-409E-9B94-89634ADD74DA}" type="slidenum">
              <a:rPr lang="en-IN" smtClean="0"/>
              <a:t>53</a:t>
            </a:fld>
            <a:endParaRPr lang="en-IN" dirty="0"/>
          </a:p>
        </p:txBody>
      </p:sp>
      <p:sp>
        <p:nvSpPr>
          <p:cNvPr id="3" name="Duties of…">
            <a:extLst>
              <a:ext uri="{FF2B5EF4-FFF2-40B4-BE49-F238E27FC236}">
                <a16:creationId xmlns:a16="http://schemas.microsoft.com/office/drawing/2014/main" id="{318A7614-47AC-F139-1E29-E4595B71E791}"/>
              </a:ext>
            </a:extLst>
          </p:cNvPr>
          <p:cNvSpPr txBox="1"/>
          <p:nvPr/>
        </p:nvSpPr>
        <p:spPr>
          <a:xfrm>
            <a:off x="1328106" y="2878320"/>
            <a:ext cx="4052325" cy="6946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ctr"/>
            <a:r>
              <a:rPr lang="hi-IN" sz="4000" b="1">
                <a:latin typeface="Open sans"/>
              </a:rPr>
              <a:t>कोई सवाल ?</a:t>
            </a:r>
            <a:endParaRPr lang="en-US" sz="4000" b="1" dirty="0">
              <a:latin typeface="Open sans"/>
            </a:endParaRPr>
          </a:p>
        </p:txBody>
      </p:sp>
      <p:pic>
        <p:nvPicPr>
          <p:cNvPr id="4" name="Picture 3">
            <a:extLst>
              <a:ext uri="{FF2B5EF4-FFF2-40B4-BE49-F238E27FC236}">
                <a16:creationId xmlns:a16="http://schemas.microsoft.com/office/drawing/2014/main" id="{8E9DA97E-6DA2-DCF0-B996-AE39947116A8}"/>
              </a:ext>
            </a:extLst>
          </p:cNvPr>
          <p:cNvPicPr>
            <a:picLocks noChangeAspect="1"/>
          </p:cNvPicPr>
          <p:nvPr/>
        </p:nvPicPr>
        <p:blipFill>
          <a:blip r:embed="rId2"/>
          <a:stretch>
            <a:fillRect/>
          </a:stretch>
        </p:blipFill>
        <p:spPr>
          <a:xfrm>
            <a:off x="7063769" y="1753208"/>
            <a:ext cx="3368693" cy="3368693"/>
          </a:xfrm>
          <a:prstGeom prst="rect">
            <a:avLst/>
          </a:prstGeom>
        </p:spPr>
      </p:pic>
    </p:spTree>
    <p:extLst>
      <p:ext uri="{BB962C8B-B14F-4D97-AF65-F5344CB8AC3E}">
        <p14:creationId xmlns:p14="http://schemas.microsoft.com/office/powerpoint/2010/main" val="173765220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523747" y="2196285"/>
            <a:ext cx="7259305" cy="2465430"/>
          </a:xfrm>
          <a:noFill/>
        </p:spPr>
        <p:txBody>
          <a:bodyPr>
            <a:noAutofit/>
          </a:bodyPr>
          <a:lstStyle/>
          <a:p>
            <a:pPr marL="0" indent="0">
              <a:buNone/>
            </a:pPr>
            <a:r>
              <a:rPr lang="hi-IN" sz="2400">
                <a:latin typeface="Open Sans" panose="020B0606030504020204" pitchFamily="34" charset="0"/>
                <a:ea typeface="Open Sans" panose="020B0606030504020204" pitchFamily="34" charset="0"/>
                <a:cs typeface="Open Sans" panose="020B0606030504020204" pitchFamily="34" charset="0"/>
              </a:rPr>
              <a:t>1-किस प्रकार की जहरीली औद्योगिक सामग्री (टीआईएम) में ऐसे पदार्थ शामिल होते हैं जो आसानी से प्रज्वलित या जल सकते हैं?
ए) संक्षारक सामग्री
बी) ज्वलनशील और दहनशील सामग्री
ग) जैविक सामग्री
</a:t>
            </a:r>
            <a:r>
              <a:rPr lang="en-US" sz="2400">
                <a:latin typeface="Open Sans" panose="020B0606030504020204" pitchFamily="34" charset="0"/>
                <a:ea typeface="Open Sans" panose="020B0606030504020204" pitchFamily="34" charset="0"/>
                <a:cs typeface="Open Sans" panose="020B0606030504020204" pitchFamily="34" charset="0"/>
              </a:rPr>
              <a:t>d) </a:t>
            </a:r>
            <a:r>
              <a:rPr lang="hi-IN" sz="2400">
                <a:latin typeface="Open Sans" panose="020B0606030504020204" pitchFamily="34" charset="0"/>
                <a:ea typeface="Open Sans" panose="020B0606030504020204" pitchFamily="34" charset="0"/>
                <a:cs typeface="Open Sans" panose="020B0606030504020204" pitchFamily="34" charset="0"/>
              </a:rPr>
              <a:t>रेडियोधर्मी सामग्री</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92660" y="2705100"/>
            <a:ext cx="3198340" cy="1143000"/>
          </a:xfrm>
          <a:noFill/>
        </p:spPr>
        <p:txBody>
          <a:bodyPr>
            <a:normAutofit/>
          </a:bodyPr>
          <a:lstStyle/>
          <a:p>
            <a:r>
              <a:rPr lang="hi-IN"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मूल्यांकन</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80EEE062-FF23-B05E-C166-818DB590CE6B}"/>
              </a:ext>
            </a:extLst>
          </p:cNvPr>
          <p:cNvSpPr>
            <a:spLocks noGrp="1"/>
          </p:cNvSpPr>
          <p:nvPr>
            <p:ph type="sldNum" sz="quarter" idx="12"/>
          </p:nvPr>
        </p:nvSpPr>
        <p:spPr/>
        <p:txBody>
          <a:bodyPr/>
          <a:lstStyle/>
          <a:p>
            <a:fld id="{2BB1E14F-796C-409E-9B94-89634ADD74DA}" type="slidenum">
              <a:rPr lang="en-IN" smtClean="0"/>
              <a:t>54</a:t>
            </a:fld>
            <a:endParaRPr lang="en-IN"/>
          </a:p>
        </p:txBody>
      </p:sp>
    </p:spTree>
    <p:extLst>
      <p:ext uri="{BB962C8B-B14F-4D97-AF65-F5344CB8AC3E}">
        <p14:creationId xmlns:p14="http://schemas.microsoft.com/office/powerpoint/2010/main" val="233282896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23FA0-8312-E134-FA0D-6D642B27A333}"/>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02048886-C698-FEA3-574D-FF21702F3CB5}"/>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17082619-3478-6583-B312-ABA61E282892}"/>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C4F042C5-809D-7789-33D0-F6D3BD99E345}"/>
              </a:ext>
            </a:extLst>
          </p:cNvPr>
          <p:cNvSpPr>
            <a:spLocks noGrp="1"/>
          </p:cNvSpPr>
          <p:nvPr>
            <p:ph idx="1"/>
          </p:nvPr>
        </p:nvSpPr>
        <p:spPr>
          <a:xfrm>
            <a:off x="4191000" y="1127678"/>
            <a:ext cx="8169696" cy="2465430"/>
          </a:xfrm>
          <a:noFill/>
        </p:spPr>
        <p:txBody>
          <a:bodyPr>
            <a:noAutofit/>
          </a:bodyPr>
          <a:lstStyle/>
          <a:p>
            <a:pPr marL="0" indent="0">
              <a:buNone/>
            </a:pPr>
            <a:r>
              <a:rPr lang="hi-IN" sz="2400">
                <a:latin typeface="Open Sans" panose="020B0606030504020204" pitchFamily="34" charset="0"/>
                <a:ea typeface="Open Sans" panose="020B0606030504020204" pitchFamily="34" charset="0"/>
                <a:cs typeface="Open Sans" panose="020B0606030504020204" pitchFamily="34" charset="0"/>
              </a:rPr>
              <a:t>2-विषैले पदार्थ शरीर में प्रवेश करने का प्राथमिक मार्ग क्या है?
ए) त्वचा अवशोषण
बी) श्वसन प्रणाली (साँस लेना)
ग) पाचन तंत्र (अंतर्ग्रहण)
</a:t>
            </a:r>
            <a:r>
              <a:rPr lang="en-US" sz="2400">
                <a:latin typeface="Open Sans" panose="020B0606030504020204" pitchFamily="34" charset="0"/>
                <a:ea typeface="Open Sans" panose="020B0606030504020204" pitchFamily="34" charset="0"/>
                <a:cs typeface="Open Sans" panose="020B0606030504020204" pitchFamily="34" charset="0"/>
              </a:rPr>
              <a:t>d) </a:t>
            </a:r>
            <a:r>
              <a:rPr lang="hi-IN" sz="2400">
                <a:latin typeface="Open Sans" panose="020B0606030504020204" pitchFamily="34" charset="0"/>
                <a:ea typeface="Open Sans" panose="020B0606030504020204" pitchFamily="34" charset="0"/>
                <a:cs typeface="Open Sans" panose="020B0606030504020204" pitchFamily="34" charset="0"/>
              </a:rPr>
              <a:t>उपरोक्त सभी
3-एक्सपोजर के 5-10 मिनट के भीतर क्लोरीन को मनुष्यों के लिए किस सांद्रता पर घातक माना जाता है?
ए) 10-20 पीपीएम
बी) 50-75 पीपीएम
</a:t>
            </a:r>
            <a:r>
              <a:rPr lang="en-US" sz="2400">
                <a:latin typeface="Open Sans" panose="020B0606030504020204" pitchFamily="34" charset="0"/>
                <a:ea typeface="Open Sans" panose="020B0606030504020204" pitchFamily="34" charset="0"/>
                <a:cs typeface="Open Sans" panose="020B0606030504020204" pitchFamily="34" charset="0"/>
              </a:rPr>
              <a:t>c) 100-150 </a:t>
            </a:r>
            <a:r>
              <a:rPr lang="hi-IN" sz="2400">
                <a:latin typeface="Open Sans" panose="020B0606030504020204" pitchFamily="34" charset="0"/>
                <a:ea typeface="Open Sans" panose="020B0606030504020204" pitchFamily="34" charset="0"/>
                <a:cs typeface="Open Sans" panose="020B0606030504020204" pitchFamily="34" charset="0"/>
              </a:rPr>
              <a:t>पीपीएम
डी) 200-250 पीपीएम</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33FB24BF-85C7-2EAB-04CF-4A2AB310945F}"/>
              </a:ext>
            </a:extLst>
          </p:cNvPr>
          <p:cNvSpPr>
            <a:spLocks noGrp="1"/>
          </p:cNvSpPr>
          <p:nvPr>
            <p:ph type="title"/>
          </p:nvPr>
        </p:nvSpPr>
        <p:spPr>
          <a:xfrm>
            <a:off x="992660" y="2705100"/>
            <a:ext cx="3198340" cy="1143000"/>
          </a:xfrm>
          <a:noFill/>
        </p:spPr>
        <p:txBody>
          <a:bodyPr>
            <a:normAutofit/>
          </a:bodyPr>
          <a:lstStyle/>
          <a:p>
            <a:r>
              <a:rPr lang="hi-IN"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मूल्यांकन</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918B9FE2-9189-2F91-3C64-3B48F01B1A85}"/>
              </a:ext>
            </a:extLst>
          </p:cNvPr>
          <p:cNvSpPr>
            <a:spLocks noGrp="1"/>
          </p:cNvSpPr>
          <p:nvPr>
            <p:ph type="sldNum" sz="quarter" idx="12"/>
          </p:nvPr>
        </p:nvSpPr>
        <p:spPr/>
        <p:txBody>
          <a:bodyPr/>
          <a:lstStyle/>
          <a:p>
            <a:fld id="{2BB1E14F-796C-409E-9B94-89634ADD74DA}" type="slidenum">
              <a:rPr lang="en-IN" smtClean="0"/>
              <a:t>55</a:t>
            </a:fld>
            <a:endParaRPr lang="en-IN"/>
          </a:p>
        </p:txBody>
      </p:sp>
    </p:spTree>
    <p:extLst>
      <p:ext uri="{BB962C8B-B14F-4D97-AF65-F5344CB8AC3E}">
        <p14:creationId xmlns:p14="http://schemas.microsoft.com/office/powerpoint/2010/main" val="21003277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2" name="Slide Number Placeholder 1">
            <a:extLst>
              <a:ext uri="{FF2B5EF4-FFF2-40B4-BE49-F238E27FC236}">
                <a16:creationId xmlns:a16="http://schemas.microsoft.com/office/drawing/2014/main" id="{1FD6900A-37B1-25E8-DEA8-CD370440BD42}"/>
              </a:ext>
            </a:extLst>
          </p:cNvPr>
          <p:cNvSpPr>
            <a:spLocks noGrp="1"/>
          </p:cNvSpPr>
          <p:nvPr>
            <p:ph type="sldNum" sz="quarter" idx="12"/>
          </p:nvPr>
        </p:nvSpPr>
        <p:spPr/>
        <p:txBody>
          <a:bodyPr/>
          <a:lstStyle/>
          <a:p>
            <a:fld id="{2BB1E14F-796C-409E-9B94-89634ADD74DA}" type="slidenum">
              <a:rPr lang="en-IN" smtClean="0"/>
              <a:t>56</a:t>
            </a:fld>
            <a:endParaRPr lang="en-IN"/>
          </a:p>
        </p:txBody>
      </p:sp>
      <p:sp>
        <p:nvSpPr>
          <p:cNvPr id="6" name="Duties of…">
            <a:extLst>
              <a:ext uri="{FF2B5EF4-FFF2-40B4-BE49-F238E27FC236}">
                <a16:creationId xmlns:a16="http://schemas.microsoft.com/office/drawing/2014/main" id="{848F74B0-1F3A-240E-68E6-62D0EC9F3863}"/>
              </a:ext>
            </a:extLst>
          </p:cNvPr>
          <p:cNvSpPr txBox="1"/>
          <p:nvPr/>
        </p:nvSpPr>
        <p:spPr>
          <a:xfrm>
            <a:off x="339566" y="2046837"/>
            <a:ext cx="11157034" cy="131015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ctr"/>
            <a:r>
              <a:rPr lang="hi-IN" sz="8000" b="1" dirty="0">
                <a:latin typeface="Open sans"/>
              </a:rPr>
              <a:t>धन्यवाद</a:t>
            </a:r>
            <a:endParaRPr lang="en-US" sz="8000" dirty="0">
              <a:latin typeface="Open sans"/>
            </a:endParaRPr>
          </a:p>
        </p:txBody>
      </p:sp>
    </p:spTree>
    <p:extLst>
      <p:ext uri="{BB962C8B-B14F-4D97-AF65-F5344CB8AC3E}">
        <p14:creationId xmlns:p14="http://schemas.microsoft.com/office/powerpoint/2010/main" val="1708063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6F15528-21DE-4FAA-801E-634DDDAF4B2B}" type="slidenum">
              <a:rPr lang="en-US" smtClean="0"/>
              <a:pPr/>
              <a:t>6</a:t>
            </a:fld>
            <a:endParaRPr lang="en-US" dirty="0"/>
          </a:p>
        </p:txBody>
      </p:sp>
      <p:sp>
        <p:nvSpPr>
          <p:cNvPr id="4" name="TextBox 3">
            <a:extLst>
              <a:ext uri="{FF2B5EF4-FFF2-40B4-BE49-F238E27FC236}">
                <a16:creationId xmlns:a16="http://schemas.microsoft.com/office/drawing/2014/main" id="{1673CD79-B896-A843-DD80-131DE237FBE2}"/>
              </a:ext>
            </a:extLst>
          </p:cNvPr>
          <p:cNvSpPr txBox="1"/>
          <p:nvPr/>
        </p:nvSpPr>
        <p:spPr>
          <a:xfrm>
            <a:off x="4511824" y="1340768"/>
            <a:ext cx="7128792" cy="6143990"/>
          </a:xfrm>
          <a:prstGeom prst="rect">
            <a:avLst/>
          </a:prstGeom>
          <a:noFill/>
        </p:spPr>
        <p:txBody>
          <a:bodyPr wrap="square">
            <a:spAutoFit/>
          </a:bodyPr>
          <a:lstStyle/>
          <a:p>
            <a:pPr marL="342900" indent="-342900" algn="just">
              <a:lnSpc>
                <a:spcPct val="150000"/>
              </a:lnSpc>
              <a:buFont typeface="Wingdings" panose="05000000000000000000" pitchFamily="2" charset="2"/>
              <a:buChar char="Ø"/>
            </a:pPr>
            <a:r>
              <a:rPr lang="hi-IN" sz="2200" dirty="0"/>
              <a:t>भारत के तेजी से औद्योगीकरण के कारण विषाक्त औद्योगिक रसायनों (टीआईसी) और विषाक्त औद्योगिक सामग्री (टीआईएम) के उपयोग में उल्लेखनीय वृद्धि हुई है, जिसके परिणामस्वरूप खतरनाक दुर्घटनाओं का खतरा बढ़ गया है। 
कई औद्योगिक संयंत्र अपर्याप्त सुरक्षा उपायों के साथ काम करते हैं, जिससे श्रमिक, आस-पास के निवासी और आसपास के वातावरण जहरीले जोखिम के प्रति संवेदनशील हो जाते हैं।
</a:t>
            </a:r>
            <a:r>
              <a:rPr lang="hi-IN" sz="2200" b="1" dirty="0"/>
              <a:t>भोपाल गैस त्रासदी (1984) </a:t>
            </a:r>
            <a:r>
              <a:rPr lang="hi-IN" sz="2200" dirty="0"/>
              <a:t>दुनिया की सबसे खराब औद्योगिक आपदा बनी हुई है, जो खतरनाक रासायनिक रिलीज के विनाशकारी प्रभावों को उजागर करती है।</a:t>
            </a:r>
            <a:endParaRPr lang="en-IN" sz="2200" dirty="0"/>
          </a:p>
        </p:txBody>
      </p:sp>
      <p:sp>
        <p:nvSpPr>
          <p:cNvPr id="3" name="Title 2">
            <a:extLst>
              <a:ext uri="{FF2B5EF4-FFF2-40B4-BE49-F238E27FC236}">
                <a16:creationId xmlns:a16="http://schemas.microsoft.com/office/drawing/2014/main" id="{C0739C1E-34DB-5E16-BB2D-97264002CAED}"/>
              </a:ext>
            </a:extLst>
          </p:cNvPr>
          <p:cNvSpPr txBox="1">
            <a:spLocks/>
          </p:cNvSpPr>
          <p:nvPr/>
        </p:nvSpPr>
        <p:spPr>
          <a:xfrm>
            <a:off x="119336" y="2348880"/>
            <a:ext cx="4536504" cy="1368151"/>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भारतीय परिदृश्य में टीआईसी/टीआईएम आपातकाल</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93C62B-0397-D697-0348-892354C1214C}"/>
            </a:ext>
          </a:extLst>
        </p:cNvPr>
        <p:cNvGrpSpPr/>
        <p:nvPr/>
      </p:nvGrpSpPr>
      <p:grpSpPr>
        <a:xfrm>
          <a:off x="0" y="0"/>
          <a:ext cx="0" cy="0"/>
          <a:chOff x="0" y="0"/>
          <a:chExt cx="0" cy="0"/>
        </a:xfrm>
      </p:grpSpPr>
      <p:sp>
        <p:nvSpPr>
          <p:cNvPr id="1048596" name="Rounded Rectangle 3">
            <a:extLst>
              <a:ext uri="{FF2B5EF4-FFF2-40B4-BE49-F238E27FC236}">
                <a16:creationId xmlns:a16="http://schemas.microsoft.com/office/drawing/2014/main" id="{162E5ACE-05CB-3199-ECD7-82C88FC95567}"/>
              </a:ext>
            </a:extLst>
          </p:cNvPr>
          <p:cNvSpPr/>
          <p:nvPr/>
        </p:nvSpPr>
        <p:spPr>
          <a:xfrm>
            <a:off x="407368" y="3641327"/>
            <a:ext cx="3744416" cy="72008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sz="2400" b="1"/>
              <a:t>प्रमुख दुर्घटना खतरा (एमएएच) इकाई</a:t>
            </a:r>
            <a:endParaRPr lang="en-IN" sz="2400" b="1" dirty="0"/>
          </a:p>
        </p:txBody>
      </p:sp>
      <p:sp>
        <p:nvSpPr>
          <p:cNvPr id="2" name="Slide Number Placeholder 1">
            <a:extLst>
              <a:ext uri="{FF2B5EF4-FFF2-40B4-BE49-F238E27FC236}">
                <a16:creationId xmlns:a16="http://schemas.microsoft.com/office/drawing/2014/main" id="{E15ABCCD-DFB1-20C0-9416-79B09E739733}"/>
              </a:ext>
            </a:extLst>
          </p:cNvPr>
          <p:cNvSpPr>
            <a:spLocks noGrp="1"/>
          </p:cNvSpPr>
          <p:nvPr>
            <p:ph type="sldNum" sz="quarter" idx="12"/>
          </p:nvPr>
        </p:nvSpPr>
        <p:spPr/>
        <p:txBody>
          <a:bodyPr/>
          <a:lstStyle/>
          <a:p>
            <a:fld id="{B6F15528-21DE-4FAA-801E-634DDDAF4B2B}" type="slidenum">
              <a:rPr lang="en-US" smtClean="0"/>
              <a:pPr/>
              <a:t>7</a:t>
            </a:fld>
            <a:endParaRPr lang="en-US" dirty="0"/>
          </a:p>
        </p:txBody>
      </p:sp>
      <p:sp>
        <p:nvSpPr>
          <p:cNvPr id="7" name="TextBox 6">
            <a:extLst>
              <a:ext uri="{FF2B5EF4-FFF2-40B4-BE49-F238E27FC236}">
                <a16:creationId xmlns:a16="http://schemas.microsoft.com/office/drawing/2014/main" id="{2549E654-96F1-0C9C-872B-EDA3A9FFD8E1}"/>
              </a:ext>
            </a:extLst>
          </p:cNvPr>
          <p:cNvSpPr txBox="1"/>
          <p:nvPr/>
        </p:nvSpPr>
        <p:spPr>
          <a:xfrm>
            <a:off x="4615384" y="1484784"/>
            <a:ext cx="7200800" cy="4610365"/>
          </a:xfrm>
          <a:prstGeom prst="rect">
            <a:avLst/>
          </a:prstGeom>
          <a:noFill/>
        </p:spPr>
        <p:txBody>
          <a:bodyPr wrap="square">
            <a:spAutoFit/>
          </a:bodyPr>
          <a:lstStyle/>
          <a:p>
            <a:pPr marL="342900" indent="-342900">
              <a:lnSpc>
                <a:spcPct val="150000"/>
              </a:lnSpc>
              <a:buFont typeface="Wingdings" panose="05000000000000000000" pitchFamily="2" charset="2"/>
              <a:buChar char="Ø"/>
            </a:pPr>
            <a:r>
              <a:rPr lang="hi-IN" sz="2200" b="1" dirty="0"/>
              <a:t>एक प्रमुख दुर्घटना खतरा (एमएएच) इकाई </a:t>
            </a:r>
            <a:r>
              <a:rPr lang="hi-IN" sz="2200" dirty="0"/>
              <a:t>एक औद्योगिक सुविधा है जो खतरनाक रसायनों को परिभाषित सीमा से अधिक मात्रा में संभालती है, जिससे दुर्घटनाएं होने पर मानव स्वास्थ्य, संपत्ति और पर्यावरण के लिए महत्वपूर्ण जोखिम पैदा होता है।</a:t>
            </a:r>
            <a:endParaRPr lang="en-US" sz="2200" dirty="0"/>
          </a:p>
          <a:p>
            <a:pPr marL="342900" indent="-342900">
              <a:lnSpc>
                <a:spcPct val="150000"/>
              </a:lnSpc>
              <a:buFont typeface="Wingdings" panose="05000000000000000000" pitchFamily="2" charset="2"/>
              <a:buChar char="Ø"/>
            </a:pPr>
            <a:r>
              <a:rPr lang="hi-IN" sz="2200" dirty="0"/>
              <a:t>ये </a:t>
            </a:r>
            <a:r>
              <a:rPr lang="hi-IN" sz="2200" b="1" dirty="0"/>
              <a:t>इकाइयाँ खतरनाक रसायनों के निर्माण, भंडारण और आयात (</a:t>
            </a:r>
            <a:r>
              <a:rPr lang="en-US" sz="2200" b="1" dirty="0"/>
              <a:t>MSIHC) </a:t>
            </a:r>
            <a:r>
              <a:rPr lang="hi-IN" sz="2200" b="1" dirty="0"/>
              <a:t>नियम, 1989</a:t>
            </a:r>
            <a:r>
              <a:rPr lang="hi-IN" sz="2200" dirty="0"/>
              <a:t> द्वारा शासित होती हैं, जो सख्त सुरक्षा प्रोटोकॉल, आपातकालीन योजना और नियामक निरीक्षण को अनिवार्य करती हैं।</a:t>
            </a:r>
            <a:endParaRPr lang="en-IN" sz="2200" dirty="0"/>
          </a:p>
        </p:txBody>
      </p:sp>
      <p:sp>
        <p:nvSpPr>
          <p:cNvPr id="3" name="Title 2">
            <a:extLst>
              <a:ext uri="{FF2B5EF4-FFF2-40B4-BE49-F238E27FC236}">
                <a16:creationId xmlns:a16="http://schemas.microsoft.com/office/drawing/2014/main" id="{809D944A-5F7D-0755-BEF1-2AC7B971B364}"/>
              </a:ext>
            </a:extLst>
          </p:cNvPr>
          <p:cNvSpPr txBox="1">
            <a:spLocks/>
          </p:cNvSpPr>
          <p:nvPr/>
        </p:nvSpPr>
        <p:spPr>
          <a:xfrm>
            <a:off x="78880" y="2276872"/>
            <a:ext cx="4536504" cy="1368151"/>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भारतीय परिदृश्य में टीआईसी/टीआईएम आपातकाल</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36222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B2F25-A240-08F3-887E-A3FA4329B14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27EC004-5239-CBCD-C7D5-BB084E6500EB}"/>
              </a:ext>
            </a:extLst>
          </p:cNvPr>
          <p:cNvSpPr>
            <a:spLocks noGrp="1"/>
          </p:cNvSpPr>
          <p:nvPr>
            <p:ph idx="1"/>
          </p:nvPr>
        </p:nvSpPr>
        <p:spPr>
          <a:xfrm>
            <a:off x="5519936" y="2204864"/>
            <a:ext cx="6264696" cy="4032448"/>
          </a:xfrm>
        </p:spPr>
        <p:txBody>
          <a:bodyPr>
            <a:noAutofit/>
          </a:bodyPr>
          <a:lstStyle/>
          <a:p>
            <a:pPr algn="just">
              <a:lnSpc>
                <a:spcPct val="100000"/>
              </a:lnSpc>
              <a:buFont typeface="Wingdings" panose="05000000000000000000" pitchFamily="2" charset="2"/>
              <a:buChar char="Ø"/>
            </a:pPr>
            <a:r>
              <a:rPr lang="hi-IN" sz="2400" b="1" dirty="0">
                <a:latin typeface="Open Sans" panose="020B0606030504020204" pitchFamily="34" charset="0"/>
                <a:ea typeface="Open Sans" panose="020B0606030504020204" pitchFamily="34" charset="0"/>
                <a:cs typeface="Open Sans" panose="020B0606030504020204" pitchFamily="34" charset="0"/>
              </a:rPr>
              <a:t>खतरनाक रसायनों के प्रकार:</a:t>
            </a:r>
            <a:r>
              <a:rPr lang="hi-IN" sz="2400" dirty="0">
                <a:latin typeface="Open Sans" panose="020B0606030504020204" pitchFamily="34" charset="0"/>
                <a:ea typeface="Open Sans" panose="020B0606030504020204" pitchFamily="34" charset="0"/>
                <a:cs typeface="Open Sans" panose="020B0606030504020204" pitchFamily="34" charset="0"/>
              </a:rPr>
              <a:t>ज्वलनशील गैसें (एलपीजी, हाइड्रोजन), जहरीले पदार्थ (क्लोरीन, अमोनिया, फॉस्जीन), और विस्फोटक/प्रतिक्रियाशील रसायन (कार्बनिक पेरोक्साइड, नाइट्रेट, सल्फर डाइऑक्साइड) शामिल हैं।</a:t>
            </a:r>
            <a:endParaRPr lang="en-IN" sz="24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buFont typeface="Wingdings" panose="05000000000000000000" pitchFamily="2" charset="2"/>
              <a:buChar char="Ø"/>
            </a:pPr>
            <a:r>
              <a:rPr lang="hi-IN" sz="2400" b="1" dirty="0">
                <a:latin typeface="Open Sans" panose="020B0606030504020204" pitchFamily="34" charset="0"/>
                <a:ea typeface="Open Sans" panose="020B0606030504020204" pitchFamily="34" charset="0"/>
                <a:cs typeface="Open Sans" panose="020B0606030504020204" pitchFamily="34" charset="0"/>
              </a:rPr>
              <a:t>थ्रेसहोल्ड मात्रा: </a:t>
            </a:r>
            <a:r>
              <a:rPr lang="en-US" sz="2400" dirty="0">
                <a:latin typeface="Open Sans" panose="020B0606030504020204" pitchFamily="34" charset="0"/>
                <a:ea typeface="Open Sans" panose="020B0606030504020204" pitchFamily="34" charset="0"/>
                <a:cs typeface="Open Sans" panose="020B0606030504020204" pitchFamily="34" charset="0"/>
              </a:rPr>
              <a:t>MSIHC </a:t>
            </a:r>
            <a:r>
              <a:rPr lang="hi-IN" sz="2400" dirty="0">
                <a:latin typeface="Open Sans" panose="020B0606030504020204" pitchFamily="34" charset="0"/>
                <a:ea typeface="Open Sans" panose="020B0606030504020204" pitchFamily="34" charset="0"/>
                <a:cs typeface="Open Sans" panose="020B0606030504020204" pitchFamily="34" charset="0"/>
              </a:rPr>
              <a:t>नियमों में परिभाषित सीमाएं (उदाहरण के लिए, क्लोरीन: 10-25 टन, अमोनिया: 50-500 टन)।</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876E58E0-B129-8DCC-45EB-CC14EA3E0CFA}"/>
              </a:ext>
            </a:extLst>
          </p:cNvPr>
          <p:cNvSpPr>
            <a:spLocks noGrp="1"/>
          </p:cNvSpPr>
          <p:nvPr>
            <p:ph type="sldNum" sz="quarter" idx="12"/>
          </p:nvPr>
        </p:nvSpPr>
        <p:spPr/>
        <p:txBody>
          <a:bodyPr/>
          <a:lstStyle/>
          <a:p>
            <a:fld id="{B6F15528-21DE-4FAA-801E-634DDDAF4B2B}" type="slidenum">
              <a:rPr lang="en-US" smtClean="0"/>
              <a:pPr/>
              <a:t>8</a:t>
            </a:fld>
            <a:endParaRPr lang="en-US" dirty="0"/>
          </a:p>
        </p:txBody>
      </p:sp>
      <p:sp>
        <p:nvSpPr>
          <p:cNvPr id="5" name="Title 2">
            <a:extLst>
              <a:ext uri="{FF2B5EF4-FFF2-40B4-BE49-F238E27FC236}">
                <a16:creationId xmlns:a16="http://schemas.microsoft.com/office/drawing/2014/main" id="{2072CADB-E14E-3E05-2941-92F59F932A01}"/>
              </a:ext>
            </a:extLst>
          </p:cNvPr>
          <p:cNvSpPr txBox="1">
            <a:spLocks/>
          </p:cNvSpPr>
          <p:nvPr/>
        </p:nvSpPr>
        <p:spPr>
          <a:xfrm>
            <a:off x="371724" y="2492896"/>
            <a:ext cx="4536504" cy="1800200"/>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भारतीय परिदृश्य में टीआईसी/टीआईएम आपातकाल
के लिए पैरामीटर 
</a:t>
            </a:r>
            <a:r>
              <a:rPr lang="en-US" sz="2800" b="1">
                <a:solidFill>
                  <a:srgbClr val="C00000"/>
                </a:solidFill>
                <a:latin typeface="Open Sans" panose="020B0606030504020204" pitchFamily="34" charset="0"/>
                <a:ea typeface="Open Sans" panose="020B0606030504020204" pitchFamily="34" charset="0"/>
                <a:cs typeface="Open Sans" panose="020B0606030504020204" pitchFamily="34" charset="0"/>
              </a:rPr>
              <a:t>MAH </a:t>
            </a: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इकाइयों को परिभाषित करना</a:t>
            </a:r>
            <a:endParaRPr lang="en-US" sz="25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84065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BEFBE-806B-0E07-0E13-4DA3B7AB564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FF3902F-8154-2F7F-8F78-4F3E14FA8BCB}"/>
              </a:ext>
            </a:extLst>
          </p:cNvPr>
          <p:cNvSpPr>
            <a:spLocks noGrp="1"/>
          </p:cNvSpPr>
          <p:nvPr>
            <p:ph idx="1"/>
          </p:nvPr>
        </p:nvSpPr>
        <p:spPr>
          <a:xfrm>
            <a:off x="4943872" y="1628800"/>
            <a:ext cx="6840760" cy="4240156"/>
          </a:xfrm>
        </p:spPr>
        <p:txBody>
          <a:bodyPr>
            <a:noAutofit/>
          </a:bodyPr>
          <a:lstStyle/>
          <a:p>
            <a:pPr algn="just">
              <a:lnSpc>
                <a:spcPct val="100000"/>
              </a:lnSpc>
              <a:buFont typeface="Wingdings" panose="05000000000000000000" pitchFamily="2" charset="2"/>
              <a:buChar char="Ø"/>
            </a:pPr>
            <a:r>
              <a:rPr lang="hi-IN" sz="2100" b="1" dirty="0">
                <a:latin typeface="Open Sans" panose="020B0606030504020204" pitchFamily="34" charset="0"/>
                <a:ea typeface="Open Sans" panose="020B0606030504020204" pitchFamily="34" charset="0"/>
                <a:cs typeface="Open Sans" panose="020B0606030504020204" pitchFamily="34" charset="0"/>
              </a:rPr>
              <a:t>सुरक्षा रिपोर्टिंग: </a:t>
            </a:r>
            <a:r>
              <a:rPr lang="hi-IN" sz="2100" dirty="0">
                <a:latin typeface="Open Sans" panose="020B0606030504020204" pitchFamily="34" charset="0"/>
                <a:ea typeface="Open Sans" panose="020B0606030504020204" pitchFamily="34" charset="0"/>
                <a:cs typeface="Open Sans" panose="020B0606030504020204" pitchFamily="34" charset="0"/>
              </a:rPr>
              <a:t>कब्जाधारियों को खतरे का आकलन और निवारक कार्रवाई रिपोर्ट प्रस्तुत करनी होगी।</a:t>
            </a:r>
            <a:r>
              <a:rPr lang="hi-IN" sz="2100" b="1" dirty="0">
                <a:latin typeface="Open Sans" panose="020B0606030504020204" pitchFamily="34" charset="0"/>
                <a:ea typeface="Open Sans" panose="020B0606030504020204" pitchFamily="34" charset="0"/>
                <a:cs typeface="Open Sans" panose="020B0606030504020204" pitchFamily="34" charset="0"/>
              </a:rPr>
              <a:t>
ऑन-साइट आपातकालीन योजना: </a:t>
            </a:r>
            <a:r>
              <a:rPr lang="hi-IN" sz="2100" dirty="0">
                <a:latin typeface="Open Sans" panose="020B0606030504020204" pitchFamily="34" charset="0"/>
                <a:ea typeface="Open Sans" panose="020B0606030504020204" pitchFamily="34" charset="0"/>
                <a:cs typeface="Open Sans" panose="020B0606030504020204" pitchFamily="34" charset="0"/>
              </a:rPr>
              <a:t>सुविधाओं को दुर्घटना प्रतिक्रिया और निकासी के लिए सुरक्षा प्रोटोकॉल विकसित करना चाहिए।</a:t>
            </a:r>
            <a:r>
              <a:rPr lang="hi-IN" sz="2100" b="1" dirty="0">
                <a:latin typeface="Open Sans" panose="020B0606030504020204" pitchFamily="34" charset="0"/>
                <a:ea typeface="Open Sans" panose="020B0606030504020204" pitchFamily="34" charset="0"/>
                <a:cs typeface="Open Sans" panose="020B0606030504020204" pitchFamily="34" charset="0"/>
              </a:rPr>
              <a:t>
ऑफ-साइट आपातकालीन योजना: </a:t>
            </a:r>
            <a:r>
              <a:rPr lang="hi-IN" sz="2100" dirty="0">
                <a:latin typeface="Open Sans" panose="020B0606030504020204" pitchFamily="34" charset="0"/>
                <a:ea typeface="Open Sans" panose="020B0606030504020204" pitchFamily="34" charset="0"/>
                <a:cs typeface="Open Sans" panose="020B0606030504020204" pitchFamily="34" charset="0"/>
              </a:rPr>
              <a:t>जिला कलेक्टर या कारखानों के मुख्य निरीक्षक जैसे अधिकारियों को आसपास के क्षेत्रों के लिए आपातकालीन प्रतिक्रिया योजना स्थापित करनी चाहिए।</a:t>
            </a:r>
            <a:r>
              <a:rPr lang="hi-IN" sz="2100" b="1" dirty="0">
                <a:latin typeface="Open Sans" panose="020B0606030504020204" pitchFamily="34" charset="0"/>
                <a:ea typeface="Open Sans" panose="020B0606030504020204" pitchFamily="34" charset="0"/>
                <a:cs typeface="Open Sans" panose="020B0606030504020204" pitchFamily="34" charset="0"/>
              </a:rPr>
              <a:t>
सुरक्षा ऑडिट: </a:t>
            </a:r>
            <a:r>
              <a:rPr lang="hi-IN" sz="2100" dirty="0">
                <a:latin typeface="Open Sans" panose="020B0606030504020204" pitchFamily="34" charset="0"/>
                <a:ea typeface="Open Sans" panose="020B0606030504020204" pitchFamily="34" charset="0"/>
                <a:cs typeface="Open Sans" panose="020B0606030504020204" pitchFamily="34" charset="0"/>
              </a:rPr>
              <a:t>नियमित निरीक्षण अनुपालन और खतरे की रोकथाम सुनिश्चित करते हैं।</a:t>
            </a:r>
            <a:r>
              <a:rPr lang="hi-IN" sz="2100" b="1" dirty="0">
                <a:latin typeface="Open Sans" panose="020B0606030504020204" pitchFamily="34" charset="0"/>
                <a:ea typeface="Open Sans" panose="020B0606030504020204" pitchFamily="34" charset="0"/>
                <a:cs typeface="Open Sans" panose="020B0606030504020204" pitchFamily="34" charset="0"/>
              </a:rPr>
              <a:t>
सूचनाएं बदलें: </a:t>
            </a:r>
            <a:r>
              <a:rPr lang="hi-IN" sz="2100" dirty="0">
                <a:latin typeface="Open Sans" panose="020B0606030504020204" pitchFamily="34" charset="0"/>
                <a:ea typeface="Open Sans" panose="020B0606030504020204" pitchFamily="34" charset="0"/>
                <a:cs typeface="Open Sans" panose="020B0606030504020204" pitchFamily="34" charset="0"/>
              </a:rPr>
              <a:t>सुरक्षा को प्रभावित करने वाले किसी भी परिचालन परिवर्तन की सूचना पहले से दी जानी चाहिए।</a:t>
            </a:r>
            <a:endParaRPr lang="en-IN" sz="21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D7733DD6-3104-25A0-725A-343622CC32C5}"/>
              </a:ext>
            </a:extLst>
          </p:cNvPr>
          <p:cNvSpPr>
            <a:spLocks noGrp="1"/>
          </p:cNvSpPr>
          <p:nvPr>
            <p:ph type="sldNum" sz="quarter" idx="12"/>
          </p:nvPr>
        </p:nvSpPr>
        <p:spPr/>
        <p:txBody>
          <a:bodyPr/>
          <a:lstStyle/>
          <a:p>
            <a:fld id="{B6F15528-21DE-4FAA-801E-634DDDAF4B2B}" type="slidenum">
              <a:rPr lang="en-US" smtClean="0"/>
              <a:pPr/>
              <a:t>9</a:t>
            </a:fld>
            <a:endParaRPr lang="en-US" dirty="0"/>
          </a:p>
        </p:txBody>
      </p:sp>
      <p:sp>
        <p:nvSpPr>
          <p:cNvPr id="3" name="Title 2">
            <a:extLst>
              <a:ext uri="{FF2B5EF4-FFF2-40B4-BE49-F238E27FC236}">
                <a16:creationId xmlns:a16="http://schemas.microsoft.com/office/drawing/2014/main" id="{4C8EDEBD-320C-D950-6A5B-AAAEB7344825}"/>
              </a:ext>
            </a:extLst>
          </p:cNvPr>
          <p:cNvSpPr txBox="1">
            <a:spLocks/>
          </p:cNvSpPr>
          <p:nvPr/>
        </p:nvSpPr>
        <p:spPr>
          <a:xfrm>
            <a:off x="263352" y="2204864"/>
            <a:ext cx="4536504" cy="1800200"/>
          </a:xfrm>
          <a:prstGeom prst="rect">
            <a:avLst/>
          </a:prstGeom>
          <a:solidFill>
            <a:schemeClr val="bg1"/>
          </a:solidFill>
          <a:ln w="6350" cap="flat" cmpd="sng" algn="ctr">
            <a:noFill/>
            <a:prstDash val="solid"/>
            <a:miter lim="800000"/>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भारतीय परिदृश्य में टीआईसी/टीआईएम आपातकाल
</a:t>
            </a:r>
            <a:r>
              <a:rPr lang="en-US" sz="2800" b="1">
                <a:solidFill>
                  <a:srgbClr val="C00000"/>
                </a:solidFill>
                <a:latin typeface="Open Sans" panose="020B0606030504020204" pitchFamily="34" charset="0"/>
                <a:ea typeface="Open Sans" panose="020B0606030504020204" pitchFamily="34" charset="0"/>
                <a:cs typeface="Open Sans" panose="020B0606030504020204" pitchFamily="34" charset="0"/>
              </a:rPr>
              <a:t>MAH </a:t>
            </a:r>
            <a:r>
              <a:rPr lang="hi-IN" sz="2800" b="1">
                <a:solidFill>
                  <a:srgbClr val="C00000"/>
                </a:solidFill>
                <a:latin typeface="Open Sans" panose="020B0606030504020204" pitchFamily="34" charset="0"/>
                <a:ea typeface="Open Sans" panose="020B0606030504020204" pitchFamily="34" charset="0"/>
                <a:cs typeface="Open Sans" panose="020B0606030504020204" pitchFamily="34" charset="0"/>
              </a:rPr>
              <a:t>इकाइयों के लिए प्रमुख सुरक्षा आवश्यकताएँ</a:t>
            </a:r>
            <a:endParaRPr lang="en-US" sz="25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78946223"/>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1601</TotalTime>
  <Words>4976</Words>
  <Application>Microsoft Office PowerPoint</Application>
  <PresentationFormat>Widescreen</PresentationFormat>
  <Paragraphs>320</Paragraphs>
  <Slides>56</Slides>
  <Notes>5</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56</vt:i4>
      </vt:variant>
    </vt:vector>
  </HeadingPairs>
  <TitlesOfParts>
    <vt:vector size="67" baseType="lpstr">
      <vt:lpstr>Arial</vt:lpstr>
      <vt:lpstr>Calibri</vt:lpstr>
      <vt:lpstr>Calibri Light</vt:lpstr>
      <vt:lpstr>Google Sans</vt:lpstr>
      <vt:lpstr>Open Sans</vt:lpstr>
      <vt:lpstr>Open Sans</vt:lpstr>
      <vt:lpstr>Open Sans SemiBold</vt:lpstr>
      <vt:lpstr>Times New Roman</vt:lpstr>
      <vt:lpstr>Wingdings</vt:lpstr>
      <vt:lpstr>Office 2013 - 2022 Theme</vt:lpstr>
      <vt:lpstr>Organization Chart</vt:lpstr>
      <vt:lpstr>PowerPoint Presentation</vt:lpstr>
      <vt:lpstr>परिचय</vt:lpstr>
      <vt:lpstr>PowerPoint Presentation</vt:lpstr>
      <vt:lpstr>विषाक्त औद्योगिक  रसायन (टीआईसी)</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समीक्षा</vt:lpstr>
      <vt:lpstr>PowerPoint Presentation</vt:lpstr>
      <vt:lpstr>मूल्यांकन</vt:lpstr>
      <vt:lpstr>मूल्यांकन</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TIC &amp; TIM, ECONOMIC GROWTH IN INDUSTRIAL CHEMICAL</dc:title>
  <dc:creator>mbmeenamb</dc:creator>
  <cp:lastModifiedBy>ajay pant</cp:lastModifiedBy>
  <cp:revision>106</cp:revision>
  <dcterms:created xsi:type="dcterms:W3CDTF">2006-08-15T13:00:00Z</dcterms:created>
  <dcterms:modified xsi:type="dcterms:W3CDTF">2025-12-20T05:06:02Z</dcterms:modified>
</cp:coreProperties>
</file>