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1210" r:id="rId2"/>
    <p:sldId id="257" r:id="rId3"/>
    <p:sldId id="291" r:id="rId4"/>
    <p:sldId id="292" r:id="rId5"/>
    <p:sldId id="322" r:id="rId6"/>
    <p:sldId id="323" r:id="rId7"/>
    <p:sldId id="324" r:id="rId8"/>
    <p:sldId id="326" r:id="rId9"/>
    <p:sldId id="327" r:id="rId10"/>
    <p:sldId id="329" r:id="rId11"/>
    <p:sldId id="1211" r:id="rId12"/>
    <p:sldId id="331" r:id="rId13"/>
    <p:sldId id="335" r:id="rId14"/>
    <p:sldId id="332" r:id="rId15"/>
    <p:sldId id="342" r:id="rId16"/>
    <p:sldId id="333" r:id="rId17"/>
    <p:sldId id="334" r:id="rId18"/>
    <p:sldId id="336" r:id="rId19"/>
    <p:sldId id="337" r:id="rId20"/>
    <p:sldId id="338" r:id="rId21"/>
    <p:sldId id="339" r:id="rId22"/>
    <p:sldId id="340" r:id="rId23"/>
    <p:sldId id="343" r:id="rId24"/>
    <p:sldId id="347" r:id="rId25"/>
    <p:sldId id="348" r:id="rId26"/>
    <p:sldId id="349" r:id="rId27"/>
    <p:sldId id="350" r:id="rId28"/>
    <p:sldId id="354" r:id="rId29"/>
    <p:sldId id="356" r:id="rId30"/>
    <p:sldId id="358" r:id="rId31"/>
    <p:sldId id="359" r:id="rId32"/>
    <p:sldId id="360" r:id="rId33"/>
    <p:sldId id="361" r:id="rId34"/>
    <p:sldId id="378" r:id="rId35"/>
    <p:sldId id="410" r:id="rId36"/>
    <p:sldId id="379" r:id="rId37"/>
    <p:sldId id="380" r:id="rId38"/>
    <p:sldId id="381" r:id="rId39"/>
    <p:sldId id="382" r:id="rId40"/>
    <p:sldId id="383" r:id="rId41"/>
    <p:sldId id="384" r:id="rId42"/>
    <p:sldId id="385" r:id="rId43"/>
    <p:sldId id="386" r:id="rId44"/>
    <p:sldId id="387" r:id="rId45"/>
    <p:sldId id="388" r:id="rId46"/>
    <p:sldId id="389" r:id="rId47"/>
    <p:sldId id="390" r:id="rId48"/>
    <p:sldId id="391" r:id="rId49"/>
    <p:sldId id="392" r:id="rId50"/>
    <p:sldId id="393" r:id="rId51"/>
    <p:sldId id="403" r:id="rId52"/>
    <p:sldId id="404" r:id="rId53"/>
    <p:sldId id="405" r:id="rId54"/>
    <p:sldId id="406" r:id="rId55"/>
    <p:sldId id="407" r:id="rId56"/>
    <p:sldId id="408" r:id="rId57"/>
    <p:sldId id="370" r:id="rId58"/>
    <p:sldId id="1115" r:id="rId59"/>
    <p:sldId id="1203" r:id="rId60"/>
    <p:sldId id="1204" r:id="rId61"/>
    <p:sldId id="1188"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7771" autoAdjust="0"/>
  </p:normalViewPr>
  <p:slideViewPr>
    <p:cSldViewPr>
      <p:cViewPr varScale="1">
        <p:scale>
          <a:sx n="71" d="100"/>
          <a:sy n="71" d="100"/>
        </p:scale>
        <p:origin x="1109" y="53"/>
      </p:cViewPr>
      <p:guideLst>
        <p:guide orient="horz" pos="2160"/>
        <p:guide pos="3840"/>
      </p:guideLst>
    </p:cSldViewPr>
  </p:slideViewPr>
  <p:outlineViewPr>
    <p:cViewPr>
      <p:scale>
        <a:sx n="33" d="100"/>
        <a:sy n="33" d="100"/>
      </p:scale>
      <p:origin x="0" y="-2238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447"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1049448"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775ACC-4250-415C-9587-5B3909F07BFD}" type="datetimeFigureOut">
              <a:rPr lang="en-US" smtClean="0"/>
              <a:pPr/>
              <a:t>12/20/2025</a:t>
            </a:fld>
            <a:endParaRPr lang="en-US"/>
          </a:p>
        </p:txBody>
      </p:sp>
      <p:sp>
        <p:nvSpPr>
          <p:cNvPr id="1049449"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49450"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451"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1049452"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857B9D-2E65-43D3-892A-741803669A49}" type="slidenum">
              <a:rPr lang="en-US" smtClean="0"/>
              <a:pPr/>
              <a:t>‹#›</a:t>
            </a:fld>
            <a:endParaRPr lang="en-US"/>
          </a:p>
        </p:txBody>
      </p:sp>
    </p:spTree>
    <p:extLst>
      <p:ext uri="{BB962C8B-B14F-4D97-AF65-F5344CB8AC3E}">
        <p14:creationId xmlns:p14="http://schemas.microsoft.com/office/powerpoint/2010/main" val="228618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nps.edu/web/safety/orm"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a:p>
            <a:pPr eaLnBrk="1" hangingPunct="1">
              <a:spcBef>
                <a:spcPct val="0"/>
              </a:spcBef>
            </a:pPr>
            <a:endParaRPr lang="en-US"/>
          </a:p>
          <a:p>
            <a:pPr eaLnBrk="1" hangingPunct="1">
              <a:spcBef>
                <a:spcPct val="0"/>
              </a:spcBef>
            </a:pPr>
            <a:r>
              <a:rPr lang="en-US"/>
              <a:t>Absorbent materials may be included in a container to reduce the potential for leakage from spills should they occur within a package.</a:t>
            </a:r>
          </a:p>
          <a:p>
            <a:pPr eaLnBrk="1" hangingPunct="1">
              <a:spcBef>
                <a:spcPct val="0"/>
              </a:spcBef>
            </a:pPr>
            <a:endParaRPr lang="en-US"/>
          </a:p>
        </p:txBody>
      </p:sp>
      <p:sp>
        <p:nvSpPr>
          <p:cNvPr id="1433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65FFE47-2D83-4E6B-8257-B04B3FD0EF7A}" type="slidenum">
              <a:rPr lang="en-US">
                <a:latin typeface="Calibri" panose="020F0502020204030204" pitchFamily="34" charset="0"/>
              </a:rPr>
              <a:pPr eaLnBrk="1" hangingPunct="1"/>
              <a:t>23</a:t>
            </a:fld>
            <a:endParaRPr lang="en-US">
              <a:latin typeface="Calibri" panose="020F0502020204030204" pitchFamily="34" charset="0"/>
            </a:endParaRPr>
          </a:p>
        </p:txBody>
      </p:sp>
    </p:spTree>
    <p:extLst>
      <p:ext uri="{BB962C8B-B14F-4D97-AF65-F5344CB8AC3E}">
        <p14:creationId xmlns:p14="http://schemas.microsoft.com/office/powerpoint/2010/main" val="338954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Immersion ;- </a:t>
            </a:r>
            <a:r>
              <a:rPr lang="hi-IN" sz="1200" b="0" i="0" kern="1200" dirty="0">
                <a:solidFill>
                  <a:schemeClr val="tx1"/>
                </a:solidFill>
                <a:latin typeface="+mn-lt"/>
                <a:ea typeface="+mn-ea"/>
                <a:cs typeface="+mn-cs"/>
              </a:rPr>
              <a:t>किसी वस्‍तु को द्रव में पूरी तरह डुबा देने की क्रिया; द्रव में पूरी तरह डूबे होने की स्थिति; निमज्‍जन, डुबकी</a:t>
            </a:r>
            <a:endParaRPr lang="en-US" dirty="0"/>
          </a:p>
        </p:txBody>
      </p:sp>
      <p:sp>
        <p:nvSpPr>
          <p:cNvPr id="4" name="Slide Number Placeholder 3"/>
          <p:cNvSpPr>
            <a:spLocks noGrp="1"/>
          </p:cNvSpPr>
          <p:nvPr>
            <p:ph type="sldNum" sz="quarter" idx="10"/>
          </p:nvPr>
        </p:nvSpPr>
        <p:spPr/>
        <p:txBody>
          <a:bodyPr/>
          <a:lstStyle/>
          <a:p>
            <a:fld id="{6F857B9D-2E65-43D3-892A-741803669A49}" type="slidenum">
              <a:rPr lang="en-US" smtClean="0"/>
              <a:pPr/>
              <a:t>24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u="sng"/>
              <a:t>Note</a:t>
            </a:r>
            <a:r>
              <a:rPr lang="en-US"/>
              <a:t>: per 49 CFR §171.10 the metric system is the required measurement system for all hazardous material shipments domestic or international. In the U.S. customary unit equivalents are displayed as a convenience, but the required standards are the metric quantities.</a:t>
            </a:r>
          </a:p>
        </p:txBody>
      </p:sp>
      <p:sp>
        <p:nvSpPr>
          <p:cNvPr id="1484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92F082D-CF44-4E94-AE1D-8458311E7047}" type="slidenum">
              <a:rPr lang="en-US">
                <a:latin typeface="Calibri" panose="020F0502020204030204" pitchFamily="34" charset="0"/>
              </a:rPr>
              <a:pPr eaLnBrk="1" hangingPunct="1"/>
              <a:t>25</a:t>
            </a:fld>
            <a:endParaRPr lang="en-US">
              <a:latin typeface="Calibri" panose="020F0502020204030204" pitchFamily="34" charset="0"/>
            </a:endParaRPr>
          </a:p>
        </p:txBody>
      </p:sp>
    </p:spTree>
    <p:extLst>
      <p:ext uri="{BB962C8B-B14F-4D97-AF65-F5344CB8AC3E}">
        <p14:creationId xmlns:p14="http://schemas.microsoft.com/office/powerpoint/2010/main" val="2432692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8C60C2-80DC-4DF4-BBF8-DF647D831EA4}" type="slidenum">
              <a:rPr lang="en-IN"/>
              <a:pPr>
                <a:spcBef>
                  <a:spcPct val="0"/>
                </a:spcBef>
              </a:pPr>
              <a:t>33</a:t>
            </a:fld>
            <a:endParaRPr lang="en-IN"/>
          </a:p>
        </p:txBody>
      </p:sp>
      <p:sp>
        <p:nvSpPr>
          <p:cNvPr id="84995"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886210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The 2012 Emergency Response Guidebook (ERG2012) was developed jointly by Transport Canada (TC), the U.S. Department of Transportation (DOT), the Secretariat of Transport</a:t>
            </a:r>
          </a:p>
          <a:p>
            <a:pPr eaLnBrk="1" hangingPunct="1">
              <a:spcBef>
                <a:spcPct val="0"/>
              </a:spcBef>
            </a:pPr>
            <a:r>
              <a:rPr lang="en-US"/>
              <a:t>and Communications of Mexico (SCT) and with the collaboration of CIQUIME (Centro de Información Química para Emergencias) of Argentina, for use by fire fighters, police, and other</a:t>
            </a:r>
          </a:p>
          <a:p>
            <a:pPr eaLnBrk="1" hangingPunct="1">
              <a:spcBef>
                <a:spcPct val="0"/>
              </a:spcBef>
            </a:pPr>
            <a:r>
              <a:rPr lang="en-US"/>
              <a:t>emergency services personnel who may be the first to arrive at the scene of a transportation incident involving dangerous goods. It is primarily a guide to aid first responders in quickly</a:t>
            </a:r>
          </a:p>
          <a:p>
            <a:pPr eaLnBrk="1" hangingPunct="1">
              <a:spcBef>
                <a:spcPct val="0"/>
              </a:spcBef>
            </a:pPr>
            <a:r>
              <a:rPr lang="en-US"/>
              <a:t>identifying the specific or generic hazards of the material(s) involved in the incident, and protecting themselves and the general public during the initial response phase of the incident.</a:t>
            </a:r>
          </a:p>
          <a:p>
            <a:pPr eaLnBrk="1" hangingPunct="1">
              <a:spcBef>
                <a:spcPct val="0"/>
              </a:spcBef>
            </a:pPr>
            <a:endParaRPr lang="en-US"/>
          </a:p>
          <a:p>
            <a:pPr eaLnBrk="1" hangingPunct="1">
              <a:spcBef>
                <a:spcPct val="0"/>
              </a:spcBef>
            </a:pPr>
            <a:r>
              <a:rPr lang="en-US"/>
              <a:t>ERG2012 incorporates dangerous goods lists from the most recent United Nations Recommendations as well as from other international and national regulations. Explosives are not listed individually by either proper shipping name or ID Number.</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DC4F6EF-2B25-4DD3-9553-2B269B37031F}" type="slidenum">
              <a:rPr lang="en-US"/>
              <a:pPr>
                <a:spcBef>
                  <a:spcPct val="0"/>
                </a:spcBef>
              </a:pPr>
              <a:t>35</a:t>
            </a:fld>
            <a:endParaRPr lang="en-US"/>
          </a:p>
        </p:txBody>
      </p:sp>
    </p:spTree>
    <p:extLst>
      <p:ext uri="{BB962C8B-B14F-4D97-AF65-F5344CB8AC3E}">
        <p14:creationId xmlns:p14="http://schemas.microsoft.com/office/powerpoint/2010/main" val="564556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miter lim="800000"/>
            <a:headEnd/>
            <a:tailEnd/>
          </a:ln>
        </p:spPr>
        <p:txBody>
          <a:bodyPr/>
          <a:lstStyle/>
          <a:p>
            <a:fld id="{B8CA396A-19E7-4360-8B4D-BF3113629FC7}" type="slidenum">
              <a:rPr lang="en-US" altLang="en-US" smtClean="0"/>
              <a:pPr/>
              <a:t>52</a:t>
            </a:fld>
            <a:endParaRPr lang="en-US" altLang="en-US"/>
          </a:p>
        </p:txBody>
      </p:sp>
      <p:sp>
        <p:nvSpPr>
          <p:cNvPr id="45059" name="Rectangle 2"/>
          <p:cNvSpPr>
            <a:spLocks noGrp="1" noRot="1" noChangeAspect="1" noChangeArrowheads="1" noTextEdit="1"/>
          </p:cNvSpPr>
          <p:nvPr>
            <p:ph type="sldImg"/>
          </p:nvPr>
        </p:nvSpPr>
        <p:spPr>
          <a:xfrm>
            <a:off x="393700" y="692150"/>
            <a:ext cx="6070600" cy="3416300"/>
          </a:xfrm>
          <a:ln/>
        </p:spPr>
      </p:sp>
      <p:sp>
        <p:nvSpPr>
          <p:cNvPr id="45060" name="Rectangle 3"/>
          <p:cNvSpPr>
            <a:spLocks noGrp="1" noChangeArrowheads="1"/>
          </p:cNvSpPr>
          <p:nvPr>
            <p:ph type="body" idx="1"/>
          </p:nvPr>
        </p:nvSpPr>
        <p:spPr>
          <a:xfrm>
            <a:off x="914711" y="4344025"/>
            <a:ext cx="5028579" cy="4114488"/>
          </a:xfrm>
          <a:noFill/>
        </p:spPr>
        <p:txBody>
          <a:bodyPr/>
          <a:lstStyle/>
          <a:p>
            <a:pPr eaLnBrk="1" hangingPunct="1"/>
            <a:endParaRPr lang="fr-CA"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DBEA2C-0545-4E9F-88A5-2738972746A2}" type="slidenum">
              <a:rPr lang="en-US">
                <a:latin typeface="Arial" panose="020B0604020202020204" pitchFamily="34" charset="0"/>
              </a:rPr>
              <a:pPr>
                <a:spcBef>
                  <a:spcPct val="0"/>
                </a:spcBef>
              </a:pPr>
              <a:t>57</a:t>
            </a:fld>
            <a:endParaRPr lang="en-US">
              <a:latin typeface="Arial" panose="020B0604020202020204" pitchFamily="34" charset="0"/>
            </a:endParaRPr>
          </a:p>
        </p:txBody>
      </p:sp>
      <p:sp>
        <p:nvSpPr>
          <p:cNvPr id="102403"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604613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44C8961-A17A-4A08-82EA-DB74CF5B44DA}" type="slidenum">
              <a:rPr lang="en-IN">
                <a:latin typeface="Calibri" panose="020F0502020204030204" pitchFamily="34" charset="0"/>
              </a:rPr>
              <a:pPr eaLnBrk="1" hangingPunct="1"/>
              <a:t>8</a:t>
            </a:fld>
            <a:endParaRPr lang="en-IN">
              <a:latin typeface="Calibri" panose="020F0502020204030204" pitchFamily="34" charset="0"/>
            </a:endParaRPr>
          </a:p>
        </p:txBody>
      </p:sp>
      <p:sp>
        <p:nvSpPr>
          <p:cNvPr id="79875"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15605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F857B9D-2E65-43D3-892A-741803669A49}" type="slidenum">
              <a:rPr lang="en-US" smtClean="0"/>
              <a:pPr/>
              <a:t>9</a:t>
            </a:fld>
            <a:endParaRPr lang="en-US"/>
          </a:p>
        </p:txBody>
      </p:sp>
    </p:spTree>
    <p:extLst>
      <p:ext uri="{BB962C8B-B14F-4D97-AF65-F5344CB8AC3E}">
        <p14:creationId xmlns:p14="http://schemas.microsoft.com/office/powerpoint/2010/main" val="2651027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F8CFF-61E2-F42E-1B51-49E4AAFBC3D6}"/>
            </a:ext>
          </a:extLst>
        </p:cNvPr>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C22A6D36-E7FC-4EB1-D5EB-F1C942DAFB43}"/>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11D1DB5F-0C32-9E15-D9B1-11E3AE8B27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Note: For emergency preparedness and response federal planning and training grants area available to states</a:t>
            </a:r>
          </a:p>
          <a:p>
            <a:pPr eaLnBrk="1" hangingPunct="1">
              <a:spcBef>
                <a:spcPct val="0"/>
              </a:spcBef>
            </a:pPr>
            <a:endParaRPr lang="en-US"/>
          </a:p>
        </p:txBody>
      </p:sp>
      <p:sp>
        <p:nvSpPr>
          <p:cNvPr id="175108" name="Slide Number Placeholder 3">
            <a:extLst>
              <a:ext uri="{FF2B5EF4-FFF2-40B4-BE49-F238E27FC236}">
                <a16:creationId xmlns:a16="http://schemas.microsoft.com/office/drawing/2014/main" id="{9C9D65AD-DE1F-38A9-EA67-5478A8E48B6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8260333-C60F-465A-BA3E-18A4177BC3A9}" type="slidenum">
              <a:rPr lang="en-US">
                <a:latin typeface="Calibri" panose="020F0502020204030204" pitchFamily="34" charset="0"/>
              </a:rPr>
              <a:pPr eaLnBrk="1" hangingPunct="1"/>
              <a:t>11</a:t>
            </a:fld>
            <a:endParaRPr lang="en-US">
              <a:latin typeface="Calibri" panose="020F0502020204030204" pitchFamily="34" charset="0"/>
            </a:endParaRPr>
          </a:p>
        </p:txBody>
      </p:sp>
    </p:spTree>
    <p:extLst>
      <p:ext uri="{BB962C8B-B14F-4D97-AF65-F5344CB8AC3E}">
        <p14:creationId xmlns:p14="http://schemas.microsoft.com/office/powerpoint/2010/main" val="547882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Note: For emergency preparedness and response federal planning and training grants area available to states</a:t>
            </a:r>
          </a:p>
          <a:p>
            <a:pPr eaLnBrk="1" hangingPunct="1">
              <a:spcBef>
                <a:spcPct val="0"/>
              </a:spcBef>
            </a:pPr>
            <a:endParaRPr lang="en-US"/>
          </a:p>
        </p:txBody>
      </p:sp>
      <p:sp>
        <p:nvSpPr>
          <p:cNvPr id="1751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8260333-C60F-465A-BA3E-18A4177BC3A9}" type="slidenum">
              <a:rPr lang="en-US">
                <a:latin typeface="Calibri" panose="020F0502020204030204" pitchFamily="34" charset="0"/>
              </a:rPr>
              <a:pPr eaLnBrk="1" hangingPunct="1"/>
              <a:t>12</a:t>
            </a:fld>
            <a:endParaRPr lang="en-US">
              <a:latin typeface="Calibri" panose="020F0502020204030204" pitchFamily="34" charset="0"/>
            </a:endParaRPr>
          </a:p>
        </p:txBody>
      </p:sp>
    </p:spTree>
    <p:extLst>
      <p:ext uri="{BB962C8B-B14F-4D97-AF65-F5344CB8AC3E}">
        <p14:creationId xmlns:p14="http://schemas.microsoft.com/office/powerpoint/2010/main" val="144045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Spontaneously</a:t>
            </a:r>
            <a:r>
              <a:rPr lang="en-US" baseline="0" dirty="0"/>
              <a:t> ….mean Suddenly </a:t>
            </a:r>
            <a:endParaRPr lang="en-US" dirty="0"/>
          </a:p>
        </p:txBody>
      </p:sp>
      <p:sp>
        <p:nvSpPr>
          <p:cNvPr id="4" name="Slide Number Placeholder 3"/>
          <p:cNvSpPr>
            <a:spLocks noGrp="1"/>
          </p:cNvSpPr>
          <p:nvPr>
            <p:ph type="sldNum" sz="quarter" idx="10"/>
          </p:nvPr>
        </p:nvSpPr>
        <p:spPr/>
        <p:txBody>
          <a:bodyPr/>
          <a:lstStyle/>
          <a:p>
            <a:fld id="{6F857B9D-2E65-43D3-892A-741803669A49}" type="slidenum">
              <a:rPr lang="en-US" smtClean="0"/>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latin typeface="+mn-lt"/>
                <a:ea typeface="+mn-ea"/>
                <a:cs typeface="+mn-cs"/>
              </a:rPr>
              <a:t>Uses Of Methyl Ethyl </a:t>
            </a:r>
            <a:r>
              <a:rPr lang="en-US" sz="1200" b="1" i="0" kern="1200" dirty="0" err="1">
                <a:solidFill>
                  <a:schemeClr val="tx1"/>
                </a:solidFill>
                <a:latin typeface="+mn-lt"/>
                <a:ea typeface="+mn-ea"/>
                <a:cs typeface="+mn-cs"/>
              </a:rPr>
              <a:t>Ketone</a:t>
            </a:r>
            <a:r>
              <a:rPr lang="en-US" sz="1200" b="1" i="0" kern="1200" dirty="0">
                <a:solidFill>
                  <a:schemeClr val="tx1"/>
                </a:solidFill>
                <a:latin typeface="+mn-lt"/>
                <a:ea typeface="+mn-ea"/>
                <a:cs typeface="+mn-cs"/>
              </a:rPr>
              <a:t> (C</a:t>
            </a:r>
            <a:r>
              <a:rPr lang="en-US" sz="1200" b="1" i="0" kern="1200" baseline="-25000" dirty="0">
                <a:solidFill>
                  <a:schemeClr val="tx1"/>
                </a:solidFill>
                <a:latin typeface="+mn-lt"/>
                <a:ea typeface="+mn-ea"/>
                <a:cs typeface="+mn-cs"/>
              </a:rPr>
              <a:t>4</a:t>
            </a:r>
            <a:r>
              <a:rPr lang="en-US" sz="1200" b="1" i="0" kern="1200" dirty="0">
                <a:solidFill>
                  <a:schemeClr val="tx1"/>
                </a:solidFill>
                <a:latin typeface="+mn-lt"/>
                <a:ea typeface="+mn-ea"/>
                <a:cs typeface="+mn-cs"/>
              </a:rPr>
              <a:t>H</a:t>
            </a:r>
            <a:r>
              <a:rPr lang="en-US" sz="1200" b="1" i="0" kern="1200" baseline="-25000" dirty="0">
                <a:solidFill>
                  <a:schemeClr val="tx1"/>
                </a:solidFill>
                <a:latin typeface="+mn-lt"/>
                <a:ea typeface="+mn-ea"/>
                <a:cs typeface="+mn-cs"/>
              </a:rPr>
              <a:t>8</a:t>
            </a:r>
            <a:r>
              <a:rPr lang="en-US" sz="1200" b="1" i="0" kern="1200" dirty="0">
                <a:solidFill>
                  <a:schemeClr val="tx1"/>
                </a:solidFill>
                <a:latin typeface="+mn-lt"/>
                <a:ea typeface="+mn-ea"/>
                <a:cs typeface="+mn-cs"/>
              </a:rPr>
              <a:t>O)</a:t>
            </a:r>
          </a:p>
          <a:p>
            <a:r>
              <a:rPr lang="en-US" sz="1200" b="0" i="0" kern="1200" dirty="0">
                <a:solidFill>
                  <a:schemeClr val="tx1"/>
                </a:solidFill>
                <a:latin typeface="+mn-lt"/>
                <a:ea typeface="+mn-ea"/>
                <a:cs typeface="+mn-cs"/>
              </a:rPr>
              <a:t>It is used as a cleaning agent.</a:t>
            </a:r>
          </a:p>
          <a:p>
            <a:r>
              <a:rPr lang="en-US" sz="1200" b="0" i="0" kern="1200" dirty="0">
                <a:solidFill>
                  <a:schemeClr val="tx1"/>
                </a:solidFill>
                <a:latin typeface="+mn-lt"/>
                <a:ea typeface="+mn-ea"/>
                <a:cs typeface="+mn-cs"/>
              </a:rPr>
              <a:t>Methyl ethyl </a:t>
            </a:r>
            <a:r>
              <a:rPr lang="en-US" sz="1200" b="0" i="0" kern="1200" dirty="0" err="1">
                <a:solidFill>
                  <a:schemeClr val="tx1"/>
                </a:solidFill>
                <a:latin typeface="+mn-lt"/>
                <a:ea typeface="+mn-ea"/>
                <a:cs typeface="+mn-cs"/>
              </a:rPr>
              <a:t>ketone</a:t>
            </a:r>
            <a:r>
              <a:rPr lang="en-US" sz="1200" b="0" i="0" kern="1200" dirty="0">
                <a:solidFill>
                  <a:schemeClr val="tx1"/>
                </a:solidFill>
                <a:latin typeface="+mn-lt"/>
                <a:ea typeface="+mn-ea"/>
                <a:cs typeface="+mn-cs"/>
              </a:rPr>
              <a:t> is used in glues.</a:t>
            </a:r>
          </a:p>
          <a:p>
            <a:endParaRPr lang="en-US" dirty="0"/>
          </a:p>
        </p:txBody>
      </p:sp>
      <p:sp>
        <p:nvSpPr>
          <p:cNvPr id="4" name="Slide Number Placeholder 3"/>
          <p:cNvSpPr>
            <a:spLocks noGrp="1"/>
          </p:cNvSpPr>
          <p:nvPr>
            <p:ph type="sldNum" sz="quarter" idx="10"/>
          </p:nvPr>
        </p:nvSpPr>
        <p:spPr/>
        <p:txBody>
          <a:bodyPr/>
          <a:lstStyle/>
          <a:p>
            <a:fld id="{6F857B9D-2E65-43D3-892A-741803669A49}" type="slidenum">
              <a:rPr lang="en-US" smtClean="0"/>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RADIOACTIVE WHITE-I is the lowest category and </a:t>
            </a:r>
            <a:r>
              <a:rPr lang="en-US" b="1" dirty="0"/>
              <a:t>RADIOACTIVE YELLOW-III</a:t>
            </a:r>
            <a:r>
              <a:rPr lang="en-US" dirty="0"/>
              <a:t> is the highest. For example, a package with a transport index of 0.8 and a maximum surface radiation level of 0.6 </a:t>
            </a:r>
            <a:r>
              <a:rPr lang="en-US" dirty="0" err="1"/>
              <a:t>millisievert</a:t>
            </a:r>
            <a:r>
              <a:rPr lang="en-US" dirty="0"/>
              <a:t> (60 </a:t>
            </a:r>
            <a:r>
              <a:rPr lang="en-US" dirty="0" err="1"/>
              <a:t>millirems</a:t>
            </a:r>
            <a:r>
              <a:rPr lang="en-US" dirty="0"/>
              <a:t>) per hour must bear a RADIOACTIVE YELLOW-III label.</a:t>
            </a:r>
          </a:p>
        </p:txBody>
      </p:sp>
      <p:sp>
        <p:nvSpPr>
          <p:cNvPr id="4" name="Slide Number Placeholder 3"/>
          <p:cNvSpPr>
            <a:spLocks noGrp="1"/>
          </p:cNvSpPr>
          <p:nvPr>
            <p:ph type="sldNum" sz="quarter" idx="10"/>
          </p:nvPr>
        </p:nvSpPr>
        <p:spPr/>
        <p:txBody>
          <a:bodyPr/>
          <a:lstStyle/>
          <a:p>
            <a:fld id="{6F857B9D-2E65-43D3-892A-741803669A49}" type="slidenum">
              <a:rPr lang="en-US" smtClean="0"/>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ORM-A means </a:t>
            </a:r>
            <a:r>
              <a:rPr lang="en-US" b="1" dirty="0"/>
              <a:t>a material which has an anesthetic, irritating, noxious, toxic, or other similar property</a:t>
            </a:r>
            <a:r>
              <a:rPr lang="en-US"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hlinkClick r:id="rId3"/>
              </a:rPr>
              <a:t>Operational Risk Management (ORM)</a:t>
            </a:r>
          </a:p>
          <a:p>
            <a:endParaRPr lang="en-US" dirty="0"/>
          </a:p>
        </p:txBody>
      </p:sp>
      <p:sp>
        <p:nvSpPr>
          <p:cNvPr id="4" name="Slide Number Placeholder 3"/>
          <p:cNvSpPr>
            <a:spLocks noGrp="1"/>
          </p:cNvSpPr>
          <p:nvPr>
            <p:ph type="sldNum" sz="quarter" idx="10"/>
          </p:nvPr>
        </p:nvSpPr>
        <p:spPr/>
        <p:txBody>
          <a:bodyPr/>
          <a:lstStyle/>
          <a:p>
            <a:fld id="{6F857B9D-2E65-43D3-892A-741803669A49}"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9049" name="Title 1"/>
          <p:cNvSpPr>
            <a:spLocks noGrp="1"/>
          </p:cNvSpPr>
          <p:nvPr>
            <p:ph type="ctrTitle"/>
          </p:nvPr>
        </p:nvSpPr>
        <p:spPr>
          <a:xfrm>
            <a:off x="914400" y="2130426"/>
            <a:ext cx="10363200" cy="1470025"/>
          </a:xfrm>
        </p:spPr>
        <p:txBody>
          <a:bodyPr/>
          <a:lstStyle/>
          <a:p>
            <a:r>
              <a:rPr lang="en-US"/>
              <a:t>Click to edit Master title style</a:t>
            </a:r>
          </a:p>
        </p:txBody>
      </p:sp>
      <p:sp>
        <p:nvSpPr>
          <p:cNvPr id="1049050"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49051" name="Date Placeholder 3"/>
          <p:cNvSpPr>
            <a:spLocks noGrp="1"/>
          </p:cNvSpPr>
          <p:nvPr>
            <p:ph type="dt" sz="half" idx="10"/>
          </p:nvPr>
        </p:nvSpPr>
        <p:spPr/>
        <p:txBody>
          <a:bodyPr/>
          <a:lstStyle/>
          <a:p>
            <a:fld id="{404CC144-9678-44D1-9749-C7420C7DF8C3}" type="datetime1">
              <a:rPr lang="en-US" smtClean="0"/>
              <a:t>12/20/2025</a:t>
            </a:fld>
            <a:endParaRPr lang="en-US"/>
          </a:p>
        </p:txBody>
      </p:sp>
      <p:sp>
        <p:nvSpPr>
          <p:cNvPr id="1049052" name="Footer Placeholder 4"/>
          <p:cNvSpPr>
            <a:spLocks noGrp="1"/>
          </p:cNvSpPr>
          <p:nvPr>
            <p:ph type="ftr" sz="quarter" idx="11"/>
          </p:nvPr>
        </p:nvSpPr>
        <p:spPr/>
        <p:txBody>
          <a:bodyPr/>
          <a:lstStyle/>
          <a:p>
            <a:r>
              <a:rPr lang="en-US"/>
              <a:t>Inspector P.S. RANA 5th NDRF</a:t>
            </a:r>
          </a:p>
        </p:txBody>
      </p:sp>
      <p:sp>
        <p:nvSpPr>
          <p:cNvPr id="1049053"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Slide Number Placeholder 5">
            <a:extLst>
              <a:ext uri="{FF2B5EF4-FFF2-40B4-BE49-F238E27FC236}">
                <a16:creationId xmlns:a16="http://schemas.microsoft.com/office/drawing/2014/main" id="{3C7CC4BC-2C41-199F-B5C7-6B31129487A3}"/>
              </a:ext>
            </a:extLst>
          </p:cNvPr>
          <p:cNvSpPr txBox="1">
            <a:spLocks/>
          </p:cNvSpPr>
          <p:nvPr userDrawn="1"/>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a:t>
            </a:fld>
            <a:endParaRPr lang="en-US" dirty="0"/>
          </a:p>
        </p:txBody>
      </p:sp>
      <p:pic>
        <p:nvPicPr>
          <p:cNvPr id="4" name="Picture 3" descr="A logo with text on it&#10;&#10;AI-generated content may be incorrect.">
            <a:extLst>
              <a:ext uri="{FF2B5EF4-FFF2-40B4-BE49-F238E27FC236}">
                <a16:creationId xmlns:a16="http://schemas.microsoft.com/office/drawing/2014/main" id="{75DB1E1D-2265-C722-4AFF-7B84B4FD8B7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EER | MFR | INDIA">
            <a:extLst>
              <a:ext uri="{FF2B5EF4-FFF2-40B4-BE49-F238E27FC236}">
                <a16:creationId xmlns:a16="http://schemas.microsoft.com/office/drawing/2014/main" id="{14DA40B7-3504-1D3A-A4FC-1843115BF189}"/>
              </a:ext>
            </a:extLst>
          </p:cNvPr>
          <p:cNvSpPr txBox="1"/>
          <p:nvPr userDrawn="1"/>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6" name="PPT 2 -">
            <a:extLst>
              <a:ext uri="{FF2B5EF4-FFF2-40B4-BE49-F238E27FC236}">
                <a16:creationId xmlns:a16="http://schemas.microsoft.com/office/drawing/2014/main" id="{02656976-0042-579C-ACDC-2A5D23ADEF5A}"/>
              </a:ext>
            </a:extLst>
          </p:cNvPr>
          <p:cNvSpPr txBox="1"/>
          <p:nvPr userDrawn="1"/>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7" name="Picture 6" descr="A logo with a symbol and text&#10;&#10;AI-generated content may be incorrect.">
            <a:extLst>
              <a:ext uri="{FF2B5EF4-FFF2-40B4-BE49-F238E27FC236}">
                <a16:creationId xmlns:a16="http://schemas.microsoft.com/office/drawing/2014/main" id="{78A9268A-0A5E-913E-4770-BFAFFF9915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1049065" name="Title 1"/>
          <p:cNvSpPr>
            <a:spLocks noGrp="1"/>
          </p:cNvSpPr>
          <p:nvPr>
            <p:ph type="title"/>
          </p:nvPr>
        </p:nvSpPr>
        <p:spPr/>
        <p:txBody>
          <a:bodyPr/>
          <a:lstStyle/>
          <a:p>
            <a:r>
              <a:rPr lang="en-US"/>
              <a:t>Click to edit Master title style</a:t>
            </a:r>
          </a:p>
        </p:txBody>
      </p:sp>
      <p:sp>
        <p:nvSpPr>
          <p:cNvPr id="1049066"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67" name="Date Placeholder 3"/>
          <p:cNvSpPr>
            <a:spLocks noGrp="1"/>
          </p:cNvSpPr>
          <p:nvPr>
            <p:ph type="dt" sz="half" idx="10"/>
          </p:nvPr>
        </p:nvSpPr>
        <p:spPr/>
        <p:txBody>
          <a:bodyPr/>
          <a:lstStyle/>
          <a:p>
            <a:fld id="{4367505B-576E-4652-ADCE-CFA3E6A7434F}" type="datetime1">
              <a:rPr lang="en-US" smtClean="0"/>
              <a:t>12/20/2025</a:t>
            </a:fld>
            <a:endParaRPr lang="en-US"/>
          </a:p>
        </p:txBody>
      </p:sp>
      <p:sp>
        <p:nvSpPr>
          <p:cNvPr id="1049068" name="Footer Placeholder 4"/>
          <p:cNvSpPr>
            <a:spLocks noGrp="1"/>
          </p:cNvSpPr>
          <p:nvPr>
            <p:ph type="ftr" sz="quarter" idx="11"/>
          </p:nvPr>
        </p:nvSpPr>
        <p:spPr/>
        <p:txBody>
          <a:bodyPr/>
          <a:lstStyle/>
          <a:p>
            <a:r>
              <a:rPr lang="en-US"/>
              <a:t>Inspector P.S. RANA 5th NDRF</a:t>
            </a:r>
          </a:p>
        </p:txBody>
      </p:sp>
      <p:sp>
        <p:nvSpPr>
          <p:cNvPr id="1049069"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49041"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1049042"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43" name="Date Placeholder 3"/>
          <p:cNvSpPr>
            <a:spLocks noGrp="1"/>
          </p:cNvSpPr>
          <p:nvPr>
            <p:ph type="dt" sz="half" idx="10"/>
          </p:nvPr>
        </p:nvSpPr>
        <p:spPr/>
        <p:txBody>
          <a:bodyPr/>
          <a:lstStyle/>
          <a:p>
            <a:fld id="{93648AEE-73F8-4D2E-A13D-B89BBED552DE}" type="datetime1">
              <a:rPr lang="en-US" smtClean="0"/>
              <a:t>12/20/2025</a:t>
            </a:fld>
            <a:endParaRPr lang="en-US"/>
          </a:p>
        </p:txBody>
      </p:sp>
      <p:sp>
        <p:nvSpPr>
          <p:cNvPr id="1049044" name="Footer Placeholder 4"/>
          <p:cNvSpPr>
            <a:spLocks noGrp="1"/>
          </p:cNvSpPr>
          <p:nvPr>
            <p:ph type="ftr" sz="quarter" idx="11"/>
          </p:nvPr>
        </p:nvSpPr>
        <p:spPr/>
        <p:txBody>
          <a:bodyPr/>
          <a:lstStyle/>
          <a:p>
            <a:r>
              <a:rPr lang="en-US"/>
              <a:t>Inspector P.S. RANA 5th NDRF</a:t>
            </a:r>
          </a:p>
        </p:txBody>
      </p:sp>
      <p:sp>
        <p:nvSpPr>
          <p:cNvPr id="1049045"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277813"/>
            <a:ext cx="10363200" cy="1143000"/>
          </a:xfrm>
        </p:spPr>
        <p:txBody>
          <a:bodyPr/>
          <a:lstStyle/>
          <a:p>
            <a:r>
              <a:rPr lang="en-US"/>
              <a:t>Click to edit Master title style</a:t>
            </a:r>
          </a:p>
        </p:txBody>
      </p:sp>
      <p:sp>
        <p:nvSpPr>
          <p:cNvPr id="3" name="Table Placeholder 2"/>
          <p:cNvSpPr>
            <a:spLocks noGrp="1"/>
          </p:cNvSpPr>
          <p:nvPr>
            <p:ph type="tbl" idx="1"/>
          </p:nvPr>
        </p:nvSpPr>
        <p:spPr>
          <a:xfrm>
            <a:off x="1219200" y="1600201"/>
            <a:ext cx="10363200" cy="4530725"/>
          </a:xfrm>
        </p:spPr>
        <p:txBody>
          <a:bodyPr>
            <a:normAutofit/>
          </a:bodyPr>
          <a:lstStyle/>
          <a:p>
            <a:pPr lvl="0"/>
            <a:endParaRPr lang="en-US" noProof="0"/>
          </a:p>
        </p:txBody>
      </p:sp>
      <p:sp>
        <p:nvSpPr>
          <p:cNvPr id="4" name="Date Placeholder 3"/>
          <p:cNvSpPr>
            <a:spLocks noGrp="1"/>
          </p:cNvSpPr>
          <p:nvPr>
            <p:ph type="dt" sz="half" idx="10"/>
          </p:nvPr>
        </p:nvSpPr>
        <p:spPr>
          <a:xfrm>
            <a:off x="1219200" y="6251575"/>
            <a:ext cx="2641600" cy="457200"/>
          </a:xfrm>
        </p:spPr>
        <p:txBody>
          <a:bodyPr/>
          <a:lstStyle>
            <a:lvl1pPr>
              <a:defRPr/>
            </a:lvl1pPr>
          </a:lstStyle>
          <a:p>
            <a:pPr>
              <a:defRPr/>
            </a:pPr>
            <a:fld id="{C4D301B0-1605-434F-97B8-32F5FEE6A41F}" type="datetime1">
              <a:rPr lang="en-US" smtClean="0"/>
              <a:t>12/20/2025</a:t>
            </a:fld>
            <a:endParaRPr lang="en-IN"/>
          </a:p>
        </p:txBody>
      </p:sp>
      <p:sp>
        <p:nvSpPr>
          <p:cNvPr id="5" name="Footer Placeholder 4"/>
          <p:cNvSpPr>
            <a:spLocks noGrp="1"/>
          </p:cNvSpPr>
          <p:nvPr>
            <p:ph type="ftr" sz="quarter" idx="11"/>
          </p:nvPr>
        </p:nvSpPr>
        <p:spPr>
          <a:xfrm>
            <a:off x="4470400" y="6248400"/>
            <a:ext cx="3962400" cy="457200"/>
          </a:xfrm>
        </p:spPr>
        <p:txBody>
          <a:bodyPr/>
          <a:lstStyle>
            <a:lvl1pPr>
              <a:defRPr/>
            </a:lvl1pPr>
          </a:lstStyle>
          <a:p>
            <a:pPr>
              <a:defRPr/>
            </a:pPr>
            <a:r>
              <a:rPr lang="en-US"/>
              <a:t>Inspector P.S. RANA 5th NDRF</a:t>
            </a:r>
            <a:endParaRPr lang="en-IN"/>
          </a:p>
        </p:txBody>
      </p:sp>
      <p:sp>
        <p:nvSpPr>
          <p:cNvPr id="6" name="Slide Number Placeholder 5"/>
          <p:cNvSpPr>
            <a:spLocks noGrp="1"/>
          </p:cNvSpPr>
          <p:nvPr>
            <p:ph type="sldNum" sz="quarter" idx="12"/>
          </p:nvPr>
        </p:nvSpPr>
        <p:spPr>
          <a:xfrm>
            <a:off x="9042400" y="6248400"/>
            <a:ext cx="2540000" cy="457200"/>
          </a:xfrm>
        </p:spPr>
        <p:txBody>
          <a:bodyPr/>
          <a:lstStyle>
            <a:lvl1pPr>
              <a:defRPr smtClean="0"/>
            </a:lvl1pPr>
          </a:lstStyle>
          <a:p>
            <a:pPr>
              <a:defRPr/>
            </a:pPr>
            <a:fld id="{6F021CF8-EA29-4486-9A3C-F6CB368B5675}" type="slidenum">
              <a:rPr lang="en-IN"/>
              <a:pPr>
                <a:defRPr/>
              </a:pPr>
              <a:t>‹#›</a:t>
            </a:fld>
            <a:endParaRPr lang="en-IN"/>
          </a:p>
        </p:txBody>
      </p:sp>
    </p:spTree>
    <p:extLst>
      <p:ext uri="{BB962C8B-B14F-4D97-AF65-F5344CB8AC3E}">
        <p14:creationId xmlns:p14="http://schemas.microsoft.com/office/powerpoint/2010/main" val="2668157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30725"/>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fld id="{A9B6BE04-19DA-4D0A-B2C2-14A5437FBBBC}" type="datetime1">
              <a:rPr lang="en-US" altLang="en-US" smtClean="0"/>
              <a:t>12/20/2025</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Inspector P.S. RANA 5th NDRF</a:t>
            </a:r>
          </a:p>
        </p:txBody>
      </p:sp>
      <p:sp>
        <p:nvSpPr>
          <p:cNvPr id="7" name="Rectangle 6"/>
          <p:cNvSpPr>
            <a:spLocks noGrp="1" noChangeArrowheads="1"/>
          </p:cNvSpPr>
          <p:nvPr>
            <p:ph type="sldNum" sz="quarter" idx="12"/>
          </p:nvPr>
        </p:nvSpPr>
        <p:spPr>
          <a:ln/>
        </p:spPr>
        <p:txBody>
          <a:bodyPr/>
          <a:lstStyle>
            <a:lvl1pPr>
              <a:defRPr/>
            </a:lvl1pPr>
          </a:lstStyle>
          <a:p>
            <a:pPr>
              <a:defRPr/>
            </a:pPr>
            <a:fld id="{D793379C-1D0F-4578-89BC-476E63D48CAC}"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410" y="283029"/>
            <a:ext cx="1525361" cy="1039760"/>
          </a:xfrm>
          <a:prstGeom prst="rect">
            <a:avLst/>
          </a:prstGeom>
        </p:spPr>
      </p:pic>
    </p:spTree>
    <p:extLst>
      <p:ext uri="{BB962C8B-B14F-4D97-AF65-F5344CB8AC3E}">
        <p14:creationId xmlns:p14="http://schemas.microsoft.com/office/powerpoint/2010/main" val="401585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1048581" name="Title 1"/>
          <p:cNvSpPr>
            <a:spLocks noGrp="1"/>
          </p:cNvSpPr>
          <p:nvPr>
            <p:ph type="title"/>
          </p:nvPr>
        </p:nvSpPr>
        <p:spPr/>
        <p:txBody>
          <a:bodyPr/>
          <a:lstStyle/>
          <a:p>
            <a:r>
              <a:rPr lang="en-US"/>
              <a:t>Click to edit Master title style</a:t>
            </a:r>
          </a:p>
        </p:txBody>
      </p:sp>
      <p:sp>
        <p:nvSpPr>
          <p:cNvPr id="1048582"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83" name="Date Placeholder 3"/>
          <p:cNvSpPr>
            <a:spLocks noGrp="1"/>
          </p:cNvSpPr>
          <p:nvPr>
            <p:ph type="dt" sz="half" idx="10"/>
          </p:nvPr>
        </p:nvSpPr>
        <p:spPr/>
        <p:txBody>
          <a:bodyPr/>
          <a:lstStyle/>
          <a:p>
            <a:fld id="{5C2F37FE-EEB4-4EFF-AF9B-973CFA211B02}" type="datetime1">
              <a:rPr lang="en-US" smtClean="0"/>
              <a:t>12/20/2025</a:t>
            </a:fld>
            <a:endParaRPr lang="en-US"/>
          </a:p>
        </p:txBody>
      </p:sp>
      <p:sp>
        <p:nvSpPr>
          <p:cNvPr id="1048584" name="Footer Placeholder 4"/>
          <p:cNvSpPr>
            <a:spLocks noGrp="1"/>
          </p:cNvSpPr>
          <p:nvPr>
            <p:ph type="ftr" sz="quarter" idx="11"/>
          </p:nvPr>
        </p:nvSpPr>
        <p:spPr/>
        <p:txBody>
          <a:bodyPr/>
          <a:lstStyle/>
          <a:p>
            <a:r>
              <a:rPr lang="en-US"/>
              <a:t>Inspector P.S. RANA 5th NDRF</a:t>
            </a:r>
          </a:p>
        </p:txBody>
      </p:sp>
      <p:sp>
        <p:nvSpPr>
          <p:cNvPr id="1048585"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049060"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1049061"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9062" name="Date Placeholder 3"/>
          <p:cNvSpPr>
            <a:spLocks noGrp="1"/>
          </p:cNvSpPr>
          <p:nvPr>
            <p:ph type="dt" sz="half" idx="10"/>
          </p:nvPr>
        </p:nvSpPr>
        <p:spPr/>
        <p:txBody>
          <a:bodyPr/>
          <a:lstStyle/>
          <a:p>
            <a:fld id="{160C3ED1-FEFE-46B8-980D-34D41001FA53}" type="datetime1">
              <a:rPr lang="en-US" smtClean="0"/>
              <a:t>12/20/2025</a:t>
            </a:fld>
            <a:endParaRPr lang="en-US"/>
          </a:p>
        </p:txBody>
      </p:sp>
      <p:sp>
        <p:nvSpPr>
          <p:cNvPr id="1049063" name="Footer Placeholder 4"/>
          <p:cNvSpPr>
            <a:spLocks noGrp="1"/>
          </p:cNvSpPr>
          <p:nvPr>
            <p:ph type="ftr" sz="quarter" idx="11"/>
          </p:nvPr>
        </p:nvSpPr>
        <p:spPr/>
        <p:txBody>
          <a:bodyPr/>
          <a:lstStyle/>
          <a:p>
            <a:r>
              <a:rPr lang="en-US"/>
              <a:t>Inspector P.S. RANA 5th NDRF</a:t>
            </a:r>
          </a:p>
        </p:txBody>
      </p:sp>
      <p:sp>
        <p:nvSpPr>
          <p:cNvPr id="1049064"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1049023" name="Title 1"/>
          <p:cNvSpPr>
            <a:spLocks noGrp="1"/>
          </p:cNvSpPr>
          <p:nvPr>
            <p:ph type="title"/>
          </p:nvPr>
        </p:nvSpPr>
        <p:spPr/>
        <p:txBody>
          <a:bodyPr/>
          <a:lstStyle/>
          <a:p>
            <a:r>
              <a:rPr lang="en-US"/>
              <a:t>Click to edit Master title style</a:t>
            </a:r>
          </a:p>
        </p:txBody>
      </p:sp>
      <p:sp>
        <p:nvSpPr>
          <p:cNvPr id="1049024"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25"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26" name="Date Placeholder 4"/>
          <p:cNvSpPr>
            <a:spLocks noGrp="1"/>
          </p:cNvSpPr>
          <p:nvPr>
            <p:ph type="dt" sz="half" idx="10"/>
          </p:nvPr>
        </p:nvSpPr>
        <p:spPr/>
        <p:txBody>
          <a:bodyPr/>
          <a:lstStyle/>
          <a:p>
            <a:fld id="{529164A9-049B-45A8-82EF-9B8CA74EA725}" type="datetime1">
              <a:rPr lang="en-US" smtClean="0"/>
              <a:t>12/20/2025</a:t>
            </a:fld>
            <a:endParaRPr lang="en-US"/>
          </a:p>
        </p:txBody>
      </p:sp>
      <p:sp>
        <p:nvSpPr>
          <p:cNvPr id="1049027" name="Footer Placeholder 5"/>
          <p:cNvSpPr>
            <a:spLocks noGrp="1"/>
          </p:cNvSpPr>
          <p:nvPr>
            <p:ph type="ftr" sz="quarter" idx="11"/>
          </p:nvPr>
        </p:nvSpPr>
        <p:spPr/>
        <p:txBody>
          <a:bodyPr/>
          <a:lstStyle/>
          <a:p>
            <a:r>
              <a:rPr lang="en-US"/>
              <a:t>Inspector P.S. RANA 5th NDRF</a:t>
            </a:r>
          </a:p>
        </p:txBody>
      </p:sp>
      <p:sp>
        <p:nvSpPr>
          <p:cNvPr id="1049028"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49029" name="Title 1"/>
          <p:cNvSpPr>
            <a:spLocks noGrp="1"/>
          </p:cNvSpPr>
          <p:nvPr>
            <p:ph type="title"/>
          </p:nvPr>
        </p:nvSpPr>
        <p:spPr/>
        <p:txBody>
          <a:bodyPr/>
          <a:lstStyle/>
          <a:p>
            <a:r>
              <a:rPr lang="en-US"/>
              <a:t>Click to edit Master title style</a:t>
            </a:r>
          </a:p>
        </p:txBody>
      </p:sp>
      <p:sp>
        <p:nvSpPr>
          <p:cNvPr id="1049030"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9031"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32"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9033"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34" name="Date Placeholder 6"/>
          <p:cNvSpPr>
            <a:spLocks noGrp="1"/>
          </p:cNvSpPr>
          <p:nvPr>
            <p:ph type="dt" sz="half" idx="10"/>
          </p:nvPr>
        </p:nvSpPr>
        <p:spPr/>
        <p:txBody>
          <a:bodyPr/>
          <a:lstStyle/>
          <a:p>
            <a:fld id="{329C6E50-DFA6-47DD-AF88-5C160F313257}" type="datetime1">
              <a:rPr lang="en-US" smtClean="0"/>
              <a:t>12/20/2025</a:t>
            </a:fld>
            <a:endParaRPr lang="en-US"/>
          </a:p>
        </p:txBody>
      </p:sp>
      <p:sp>
        <p:nvSpPr>
          <p:cNvPr id="1049035" name="Footer Placeholder 7"/>
          <p:cNvSpPr>
            <a:spLocks noGrp="1"/>
          </p:cNvSpPr>
          <p:nvPr>
            <p:ph type="ftr" sz="quarter" idx="11"/>
          </p:nvPr>
        </p:nvSpPr>
        <p:spPr/>
        <p:txBody>
          <a:bodyPr/>
          <a:lstStyle/>
          <a:p>
            <a:r>
              <a:rPr lang="en-US"/>
              <a:t>Inspector P.S. RANA 5th NDRF</a:t>
            </a:r>
          </a:p>
        </p:txBody>
      </p:sp>
      <p:sp>
        <p:nvSpPr>
          <p:cNvPr id="1049036"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1049037" name="Title 1"/>
          <p:cNvSpPr>
            <a:spLocks noGrp="1"/>
          </p:cNvSpPr>
          <p:nvPr>
            <p:ph type="title"/>
          </p:nvPr>
        </p:nvSpPr>
        <p:spPr/>
        <p:txBody>
          <a:bodyPr/>
          <a:lstStyle/>
          <a:p>
            <a:r>
              <a:rPr lang="en-US"/>
              <a:t>Click to edit Master title style</a:t>
            </a:r>
          </a:p>
        </p:txBody>
      </p:sp>
      <p:sp>
        <p:nvSpPr>
          <p:cNvPr id="1049038" name="Date Placeholder 2"/>
          <p:cNvSpPr>
            <a:spLocks noGrp="1"/>
          </p:cNvSpPr>
          <p:nvPr>
            <p:ph type="dt" sz="half" idx="10"/>
          </p:nvPr>
        </p:nvSpPr>
        <p:spPr/>
        <p:txBody>
          <a:bodyPr/>
          <a:lstStyle/>
          <a:p>
            <a:fld id="{03BB641E-D79C-4B46-A80D-B8CB69F3410F}" type="datetime1">
              <a:rPr lang="en-US" smtClean="0"/>
              <a:t>12/20/2025</a:t>
            </a:fld>
            <a:endParaRPr lang="en-US"/>
          </a:p>
        </p:txBody>
      </p:sp>
      <p:sp>
        <p:nvSpPr>
          <p:cNvPr id="1049039" name="Footer Placeholder 3"/>
          <p:cNvSpPr>
            <a:spLocks noGrp="1"/>
          </p:cNvSpPr>
          <p:nvPr>
            <p:ph type="ftr" sz="quarter" idx="11"/>
          </p:nvPr>
        </p:nvSpPr>
        <p:spPr/>
        <p:txBody>
          <a:bodyPr/>
          <a:lstStyle/>
          <a:p>
            <a:r>
              <a:rPr lang="en-US"/>
              <a:t>Inspector P.S. RANA 5th NDRF</a:t>
            </a:r>
          </a:p>
        </p:txBody>
      </p:sp>
      <p:sp>
        <p:nvSpPr>
          <p:cNvPr id="1049040"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49046" name="Date Placeholder 1"/>
          <p:cNvSpPr>
            <a:spLocks noGrp="1"/>
          </p:cNvSpPr>
          <p:nvPr>
            <p:ph type="dt" sz="half" idx="10"/>
          </p:nvPr>
        </p:nvSpPr>
        <p:spPr/>
        <p:txBody>
          <a:bodyPr/>
          <a:lstStyle/>
          <a:p>
            <a:fld id="{452F10AE-221D-4978-9E1F-C03F7F630E39}" type="datetime1">
              <a:rPr lang="en-US" smtClean="0"/>
              <a:t>12/20/2025</a:t>
            </a:fld>
            <a:endParaRPr lang="en-US"/>
          </a:p>
        </p:txBody>
      </p:sp>
      <p:sp>
        <p:nvSpPr>
          <p:cNvPr id="1049047" name="Footer Placeholder 2"/>
          <p:cNvSpPr>
            <a:spLocks noGrp="1"/>
          </p:cNvSpPr>
          <p:nvPr>
            <p:ph type="ftr" sz="quarter" idx="11"/>
          </p:nvPr>
        </p:nvSpPr>
        <p:spPr/>
        <p:txBody>
          <a:bodyPr/>
          <a:lstStyle/>
          <a:p>
            <a:r>
              <a:rPr lang="en-US"/>
              <a:t>Inspector P.S. RANA 5th NDRF</a:t>
            </a:r>
          </a:p>
        </p:txBody>
      </p:sp>
      <p:sp>
        <p:nvSpPr>
          <p:cNvPr id="1049048"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49070"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1049071"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72"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9073" name="Date Placeholder 4"/>
          <p:cNvSpPr>
            <a:spLocks noGrp="1"/>
          </p:cNvSpPr>
          <p:nvPr>
            <p:ph type="dt" sz="half" idx="10"/>
          </p:nvPr>
        </p:nvSpPr>
        <p:spPr/>
        <p:txBody>
          <a:bodyPr/>
          <a:lstStyle/>
          <a:p>
            <a:fld id="{52471103-9B15-4FF0-A8AC-AA02473D9232}" type="datetime1">
              <a:rPr lang="en-US" smtClean="0"/>
              <a:t>12/20/2025</a:t>
            </a:fld>
            <a:endParaRPr lang="en-US"/>
          </a:p>
        </p:txBody>
      </p:sp>
      <p:sp>
        <p:nvSpPr>
          <p:cNvPr id="1049074" name="Footer Placeholder 5"/>
          <p:cNvSpPr>
            <a:spLocks noGrp="1"/>
          </p:cNvSpPr>
          <p:nvPr>
            <p:ph type="ftr" sz="quarter" idx="11"/>
          </p:nvPr>
        </p:nvSpPr>
        <p:spPr/>
        <p:txBody>
          <a:bodyPr/>
          <a:lstStyle/>
          <a:p>
            <a:r>
              <a:rPr lang="en-US"/>
              <a:t>Inspector P.S. RANA 5th NDRF</a:t>
            </a:r>
          </a:p>
        </p:txBody>
      </p:sp>
      <p:sp>
        <p:nvSpPr>
          <p:cNvPr id="1049075"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49054"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1049055"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9056"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9057" name="Date Placeholder 4"/>
          <p:cNvSpPr>
            <a:spLocks noGrp="1"/>
          </p:cNvSpPr>
          <p:nvPr>
            <p:ph type="dt" sz="half" idx="10"/>
          </p:nvPr>
        </p:nvSpPr>
        <p:spPr/>
        <p:txBody>
          <a:bodyPr/>
          <a:lstStyle/>
          <a:p>
            <a:fld id="{6E17D370-F918-4774-A16F-B8554DA7F0E6}" type="datetime1">
              <a:rPr lang="en-US" smtClean="0"/>
              <a:t>12/20/2025</a:t>
            </a:fld>
            <a:endParaRPr lang="en-US"/>
          </a:p>
        </p:txBody>
      </p:sp>
      <p:sp>
        <p:nvSpPr>
          <p:cNvPr id="1049058" name="Footer Placeholder 5"/>
          <p:cNvSpPr>
            <a:spLocks noGrp="1"/>
          </p:cNvSpPr>
          <p:nvPr>
            <p:ph type="ftr" sz="quarter" idx="11"/>
          </p:nvPr>
        </p:nvSpPr>
        <p:spPr/>
        <p:txBody>
          <a:bodyPr/>
          <a:lstStyle/>
          <a:p>
            <a:r>
              <a:rPr lang="en-US"/>
              <a:t>Inspector P.S. RANA 5th NDRF</a:t>
            </a:r>
          </a:p>
        </p:txBody>
      </p:sp>
      <p:sp>
        <p:nvSpPr>
          <p:cNvPr id="1049059"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1048577"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5B6653-69A6-40D7-B63F-42853523005F}" type="datetime1">
              <a:rPr lang="en-US" smtClean="0"/>
              <a:t>12/20/2025</a:t>
            </a:fld>
            <a:endParaRPr lang="en-US"/>
          </a:p>
        </p:txBody>
      </p:sp>
      <p:sp>
        <p:nvSpPr>
          <p:cNvPr id="1048579"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Inspector P.S. RANA 5th NDRF</a:t>
            </a:r>
          </a:p>
        </p:txBody>
      </p:sp>
      <p:sp>
        <p:nvSpPr>
          <p:cNvPr id="1048580"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2" name="Slide Number Placeholder 5">
            <a:extLst>
              <a:ext uri="{FF2B5EF4-FFF2-40B4-BE49-F238E27FC236}">
                <a16:creationId xmlns:a16="http://schemas.microsoft.com/office/drawing/2014/main" id="{DF944594-3668-28C8-3EE9-35F329A96B0E}"/>
              </a:ext>
            </a:extLst>
          </p:cNvPr>
          <p:cNvSpPr txBox="1">
            <a:spLocks/>
          </p:cNvSpPr>
          <p:nvPr userDrawn="1"/>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a:t>
            </a:fld>
            <a:endParaRPr lang="en-US" dirty="0"/>
          </a:p>
        </p:txBody>
      </p:sp>
      <p:pic>
        <p:nvPicPr>
          <p:cNvPr id="4" name="Picture 3" descr="A logo with text on it&#10;&#10;AI-generated content may be incorrect.">
            <a:extLst>
              <a:ext uri="{FF2B5EF4-FFF2-40B4-BE49-F238E27FC236}">
                <a16:creationId xmlns:a16="http://schemas.microsoft.com/office/drawing/2014/main" id="{735F9CB2-954A-C62D-1BAD-7FC5189BF653}"/>
              </a:ext>
            </a:extLst>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EER | MFR | INDIA">
            <a:extLst>
              <a:ext uri="{FF2B5EF4-FFF2-40B4-BE49-F238E27FC236}">
                <a16:creationId xmlns:a16="http://schemas.microsoft.com/office/drawing/2014/main" id="{63BCBF20-8333-0C5C-F69B-97503E493C13}"/>
              </a:ext>
            </a:extLst>
          </p:cNvPr>
          <p:cNvSpPr txBox="1"/>
          <p:nvPr userDrawn="1"/>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6" name="PPT 2 -">
            <a:extLst>
              <a:ext uri="{FF2B5EF4-FFF2-40B4-BE49-F238E27FC236}">
                <a16:creationId xmlns:a16="http://schemas.microsoft.com/office/drawing/2014/main" id="{FA231263-BA14-4D15-8E5B-0B4CE98E8047}"/>
              </a:ext>
            </a:extLst>
          </p:cNvPr>
          <p:cNvSpPr txBox="1"/>
          <p:nvPr userDrawn="1"/>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7" name="Picture 6" descr="A logo with a symbol and text&#10;&#10;AI-generated content may be incorrect.">
            <a:extLst>
              <a:ext uri="{FF2B5EF4-FFF2-40B4-BE49-F238E27FC236}">
                <a16:creationId xmlns:a16="http://schemas.microsoft.com/office/drawing/2014/main" id="{77DF7266-2EE5-010B-8342-DFF23A6EF54A}"/>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5" r:id="rId13"/>
    <p:sldLayoutId id="2147483676"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gif"/><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jpeg"/><Relationship Id="rId12"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1.png"/><Relationship Id="rId5" Type="http://schemas.openxmlformats.org/officeDocument/2006/relationships/image" Target="../media/image24.png"/><Relationship Id="rId10" Type="http://schemas.openxmlformats.org/officeDocument/2006/relationships/image" Target="../media/image29.wmf"/><Relationship Id="rId4" Type="http://schemas.openxmlformats.org/officeDocument/2006/relationships/image" Target="../media/image23.png"/><Relationship Id="rId9"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png"/><Relationship Id="rId5" Type="http://schemas.openxmlformats.org/officeDocument/2006/relationships/image" Target="../media/image32.png"/><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tc.gc.ca/canutec/erggmu/materialindex.aspx"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hyperlink" Target="http://www.tc.gc.ca/canutec/erggmu/materialindex.aspx" TargetMode="External"/><Relationship Id="rId5" Type="http://schemas.openxmlformats.org/officeDocument/2006/relationships/image" Target="../media/image2.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1.png"/><Relationship Id="rId5" Type="http://schemas.openxmlformats.org/officeDocument/2006/relationships/image" Target="../media/image42.png"/><Relationship Id="rId4" Type="http://schemas.openxmlformats.org/officeDocument/2006/relationships/oleObject" Target="../embeddings/oleObject3.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1.png"/><Relationship Id="rId5" Type="http://schemas.openxmlformats.org/officeDocument/2006/relationships/image" Target="../media/image42.png"/><Relationship Id="rId4" Type="http://schemas.openxmlformats.org/officeDocument/2006/relationships/oleObject" Target="../embeddings/oleObject4.bin"/></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42.png"/><Relationship Id="rId4" Type="http://schemas.openxmlformats.org/officeDocument/2006/relationships/oleObject" Target="../embeddings/oleObject5.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1.png"/><Relationship Id="rId4" Type="http://schemas.openxmlformats.org/officeDocument/2006/relationships/image" Target="../media/image42.png"/></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image" Target="../media/image1.png"/><Relationship Id="rId4" Type="http://schemas.openxmlformats.org/officeDocument/2006/relationships/image" Target="../media/image42.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4" descr="closeup-firefighter-holding-his-helmet-walking-towards-fire-truck.jpg"/>
          <p:cNvPicPr preferRelativeResize="0"/>
          <p:nvPr/>
        </p:nvPicPr>
        <p:blipFill rotWithShape="1">
          <a:blip r:embed="rId3">
            <a:alphaModFix/>
          </a:blip>
          <a:srcRect t="13432" b="1559"/>
          <a:stretch/>
        </p:blipFill>
        <p:spPr>
          <a:xfrm>
            <a:off x="-12700" y="-32004"/>
            <a:ext cx="12217400" cy="6922008"/>
          </a:xfrm>
          <a:prstGeom prst="rect">
            <a:avLst/>
          </a:prstGeom>
          <a:noFill/>
          <a:ln>
            <a:noFill/>
          </a:ln>
        </p:spPr>
      </p:pic>
      <p:sp>
        <p:nvSpPr>
          <p:cNvPr id="95" name="Google Shape;95;p14"/>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535353"/>
                </a:solidFill>
                <a:effectLst/>
                <a:uLnTx/>
                <a:uFillTx/>
                <a:latin typeface="Open Sans SemiBold"/>
                <a:ea typeface="Open Sans SemiBold"/>
                <a:cs typeface="Open Sans SemiBold"/>
                <a:sym typeface="Open Sans SemiBold"/>
              </a:rPr>
              <a:t>PEER | CSSR | INDIA</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96;p14"/>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7" name="Google Shape;97;p14"/>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a:ln>
                  <a:noFill/>
                </a:ln>
                <a:solidFill>
                  <a:srgbClr val="535353"/>
                </a:solidFill>
                <a:effectLst/>
                <a:uLnTx/>
                <a:uFillTx/>
                <a:latin typeface="Open Sans"/>
                <a:ea typeface="Open Sans"/>
                <a:cs typeface="Open Sans"/>
                <a:sym typeface="Open Sans"/>
              </a:rPr>
              <a:t>PPT 2 -</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98;p14"/>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9" name="Google Shape;99;p14"/>
          <p:cNvSpPr txBox="1">
            <a:spLocks noGrp="1"/>
          </p:cNvSpPr>
          <p:nvPr>
            <p:ph type="sldNum" idx="12"/>
          </p:nvPr>
        </p:nvSpPr>
        <p:spPr>
          <a:xfrm>
            <a:off x="11438930" y="6406669"/>
            <a:ext cx="193372" cy="338635"/>
          </a:xfrm>
          <a:prstGeom prst="rect">
            <a:avLst/>
          </a:prstGeom>
          <a:noFill/>
          <a:ln>
            <a:noFill/>
          </a:ln>
        </p:spPr>
        <p:txBody>
          <a:bodyPr spcFirstLastPara="1" wrap="square" lIns="78275" tIns="78275" rIns="78275" bIns="7827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500" b="1" i="0" u="none" strike="noStrike" kern="0" cap="none" spc="0" normalizeH="0" baseline="0" noProof="0">
                <a:ln>
                  <a:noFill/>
                </a:ln>
                <a:solidFill>
                  <a:srgbClr val="535353"/>
                </a:solidFill>
                <a:effectLst/>
                <a:uLnTx/>
                <a:uFillTx/>
                <a:latin typeface="Open Sans"/>
                <a:ea typeface="Open Sans"/>
                <a:cs typeface="Open Sans"/>
                <a:sym typeface="Open Sans"/>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500" b="1" i="0" u="none" strike="noStrike" kern="0" cap="none" spc="0" normalizeH="0" baseline="0" noProof="0">
              <a:ln>
                <a:noFill/>
              </a:ln>
              <a:solidFill>
                <a:srgbClr val="535353"/>
              </a:solidFill>
              <a:effectLst/>
              <a:uLnTx/>
              <a:uFillTx/>
              <a:latin typeface="Open Sans"/>
              <a:ea typeface="Open Sans"/>
              <a:cs typeface="Open Sans"/>
              <a:sym typeface="Open Sans"/>
            </a:endParaRPr>
          </a:p>
        </p:txBody>
      </p:sp>
      <p:sp>
        <p:nvSpPr>
          <p:cNvPr id="100" name="Google Shape;100;p14"/>
          <p:cNvSpPr/>
          <p:nvPr/>
        </p:nvSpPr>
        <p:spPr>
          <a:xfrm>
            <a:off x="-213984" y="-32004"/>
            <a:ext cx="12405984" cy="6870701"/>
          </a:xfrm>
          <a:prstGeom prst="rect">
            <a:avLst/>
          </a:prstGeom>
          <a:solidFill>
            <a:srgbClr val="535353">
              <a:alpha val="60000"/>
            </a:srgbClr>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01" name="Google Shape;101;p14" descr="Image"/>
          <p:cNvPicPr preferRelativeResize="0"/>
          <p:nvPr/>
        </p:nvPicPr>
        <p:blipFill rotWithShape="1">
          <a:blip r:embed="rId4">
            <a:alphaModFix amt="90000"/>
          </a:blip>
          <a:srcRect l="50481"/>
          <a:stretch/>
        </p:blipFill>
        <p:spPr>
          <a:xfrm>
            <a:off x="-24680" y="2041260"/>
            <a:ext cx="9809469" cy="1547067"/>
          </a:xfrm>
          <a:prstGeom prst="rect">
            <a:avLst/>
          </a:prstGeom>
          <a:noFill/>
          <a:ln>
            <a:noFill/>
          </a:ln>
        </p:spPr>
      </p:pic>
      <p:sp>
        <p:nvSpPr>
          <p:cNvPr id="103" name="Google Shape;103;p14"/>
          <p:cNvSpPr/>
          <p:nvPr/>
        </p:nvSpPr>
        <p:spPr>
          <a:xfrm flipH="1">
            <a:off x="0" y="5596930"/>
            <a:ext cx="12192000" cy="1261071"/>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4" name="Google Shape;104;p14"/>
          <p:cNvSpPr txBox="1"/>
          <p:nvPr/>
        </p:nvSpPr>
        <p:spPr>
          <a:xfrm>
            <a:off x="76200" y="2278207"/>
            <a:ext cx="9239109" cy="694567"/>
          </a:xfrm>
          <a:prstGeom prst="rect">
            <a:avLst/>
          </a:prstGeom>
          <a:noFill/>
          <a:ln>
            <a:noFill/>
          </a:ln>
        </p:spPr>
        <p:txBody>
          <a:bodyPr spcFirstLastPara="1" wrap="square" lIns="39125" tIns="39125" rIns="39125" bIns="39125" anchor="t" anchorCtr="0">
            <a:spAutoFit/>
          </a:bodyPr>
          <a:lstStyle/>
          <a:p>
            <a:pPr lvl="0">
              <a:defRPr/>
            </a:pPr>
            <a:r>
              <a:rPr lang="hi-IN" sz="4000" b="1">
                <a:solidFill>
                  <a:schemeClr val="bg2"/>
                </a:solidFill>
                <a:latin typeface="Open Sans" panose="020B0606030504020204" pitchFamily="34" charset="0"/>
                <a:ea typeface="Open Sans" panose="020B0606030504020204" pitchFamily="34" charset="0"/>
                <a:cs typeface="Open Sans" panose="020B0606030504020204" pitchFamily="34" charset="0"/>
              </a:rPr>
              <a:t>हज़मत का परिवहन और दुर्घटना प्रबंधन</a:t>
            </a:r>
            <a:endParaRPr kumimoji="0" lang="en-US" sz="4000" b="1" i="0" u="none" strike="noStrike" kern="1200" cap="none" spc="0" normalizeH="0" baseline="0" noProof="0" dirty="0">
              <a:ln>
                <a:noFill/>
              </a:ln>
              <a:solidFill>
                <a:schemeClr val="bg2"/>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0160"/>
            <a:ext cx="1352382" cy="97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A logo with a symbol and text&#10;&#10;AI-generated content may be incorrect.">
            <a:extLst>
              <a:ext uri="{FF2B5EF4-FFF2-40B4-BE49-F238E27FC236}">
                <a16:creationId xmlns:a16="http://schemas.microsoft.com/office/drawing/2014/main" id="{29F352C4-7012-CF59-E094-415CA2BB44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77601" y="10160"/>
            <a:ext cx="914400" cy="977046"/>
          </a:xfrm>
          <a:prstGeom prst="rect">
            <a:avLst/>
          </a:prstGeom>
        </p:spPr>
      </p:pic>
      <p:sp>
        <p:nvSpPr>
          <p:cNvPr id="14" name="TextBox 4">
            <a:extLst>
              <a:ext uri="{FF2B5EF4-FFF2-40B4-BE49-F238E27FC236}">
                <a16:creationId xmlns:a16="http://schemas.microsoft.com/office/drawing/2014/main" id="{2901545E-EB3E-4998-A110-F2C2863C2FF8}"/>
              </a:ext>
            </a:extLst>
          </p:cNvPr>
          <p:cNvSpPr txBox="1"/>
          <p:nvPr/>
        </p:nvSpPr>
        <p:spPr>
          <a:xfrm>
            <a:off x="6061934" y="6124529"/>
            <a:ext cx="6248401"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VETTED BY – </a:t>
            </a:r>
            <a:r>
              <a:rPr lang="hi-IN" sz="2400" b="1" dirty="0"/>
              <a:t>निरीक्षक/जीडी  प्रभु दयाल स्वामी</a:t>
            </a:r>
            <a:endParaRPr lang="en-US" sz="2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599" y="2971800"/>
            <a:ext cx="4681535" cy="769441"/>
          </a:xfrm>
          <a:prstGeom prst="rect">
            <a:avLst/>
          </a:prstGeom>
        </p:spPr>
        <p:txBody>
          <a:bodyPr wrap="square">
            <a:spAutoFit/>
          </a:bodyPr>
          <a:lstStyle/>
          <a:p>
            <a:r>
              <a:rPr lang="hi-IN" altLang="en-US" sz="4400" b="1">
                <a:solidFill>
                  <a:srgbClr val="FF0000"/>
                </a:solidFill>
              </a:rPr>
              <a:t>हज़मत समझौता</a:t>
            </a:r>
            <a:endParaRPr lang="en-IN" sz="4400" dirty="0">
              <a:solidFill>
                <a:srgbClr val="FF0000"/>
              </a:solidFill>
            </a:endParaRPr>
          </a:p>
        </p:txBody>
      </p:sp>
      <p:sp>
        <p:nvSpPr>
          <p:cNvPr id="6" name="Rectangle 5"/>
          <p:cNvSpPr/>
          <p:nvPr/>
        </p:nvSpPr>
        <p:spPr>
          <a:xfrm>
            <a:off x="5410200" y="1897811"/>
            <a:ext cx="6781800" cy="3493264"/>
          </a:xfrm>
          <a:prstGeom prst="rect">
            <a:avLst/>
          </a:prstGeom>
        </p:spPr>
        <p:txBody>
          <a:bodyPr wrap="square">
            <a:spAutoFit/>
          </a:bodyPr>
          <a:lstStyle/>
          <a:p>
            <a:pPr marL="274320" indent="-274320">
              <a:spcBef>
                <a:spcPts val="580"/>
              </a:spcBef>
              <a:defRPr/>
            </a:pPr>
            <a:r>
              <a:rPr lang="en-US" altLang="en-US" sz="2800"/>
              <a:t>HazMat </a:t>
            </a:r>
            <a:r>
              <a:rPr lang="hi-IN" altLang="en-US" sz="2800"/>
              <a:t>नियमों में निम्नलिखित आवश्यकताएँ शामिल हैं
प्रशिक्षण
वर्गीकरण और पहचान
सुरक्षात्मक पैकेजिंग
खतरा संचार
घटना की रिपोर्टिंग</a:t>
            </a:r>
            <a:endParaRPr lang="en-US" altLang="en-US" sz="2800" dirty="0"/>
          </a:p>
        </p:txBody>
      </p:sp>
      <p:sp>
        <p:nvSpPr>
          <p:cNvPr id="3" name="Slide Number Placeholder 5">
            <a:extLst>
              <a:ext uri="{FF2B5EF4-FFF2-40B4-BE49-F238E27FC236}">
                <a16:creationId xmlns:a16="http://schemas.microsoft.com/office/drawing/2014/main" id="{9F86B20C-0C8A-3AD6-0B82-FD43B6B1DF78}"/>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10</a:t>
            </a:fld>
            <a:endParaRPr lang="en-US" dirty="0"/>
          </a:p>
        </p:txBody>
      </p:sp>
      <p:pic>
        <p:nvPicPr>
          <p:cNvPr id="9" name="Picture 8" descr="A logo with text on it&#10;&#10;AI-generated content may be incorrect.">
            <a:extLst>
              <a:ext uri="{FF2B5EF4-FFF2-40B4-BE49-F238E27FC236}">
                <a16:creationId xmlns:a16="http://schemas.microsoft.com/office/drawing/2014/main" id="{42ECE8C8-94D3-5A2C-E925-FAB4D96BE1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EER | MFR | INDIA">
            <a:extLst>
              <a:ext uri="{FF2B5EF4-FFF2-40B4-BE49-F238E27FC236}">
                <a16:creationId xmlns:a16="http://schemas.microsoft.com/office/drawing/2014/main" id="{B79B56B2-C7F9-8622-3486-E21280C46BB0}"/>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11" name="PPT 2 -">
            <a:extLst>
              <a:ext uri="{FF2B5EF4-FFF2-40B4-BE49-F238E27FC236}">
                <a16:creationId xmlns:a16="http://schemas.microsoft.com/office/drawing/2014/main" id="{7B3DE3F4-5DEC-31A7-1376-F43D01A326E2}"/>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2" name="Picture 1" descr="A logo with a symbol and text&#10;&#10;AI-generated content may be incorrect.">
            <a:extLst>
              <a:ext uri="{FF2B5EF4-FFF2-40B4-BE49-F238E27FC236}">
                <a16:creationId xmlns:a16="http://schemas.microsoft.com/office/drawing/2014/main" id="{5DE1FF0A-A84F-5AA8-79A6-79B7DD7FF0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Tree>
    <p:extLst>
      <p:ext uri="{BB962C8B-B14F-4D97-AF65-F5344CB8AC3E}">
        <p14:creationId xmlns:p14="http://schemas.microsoft.com/office/powerpoint/2010/main" val="2032933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B904E-9875-E2AA-E6DA-61C139241DE6}"/>
            </a:ext>
          </a:extLst>
        </p:cNvPr>
        <p:cNvGrpSpPr/>
        <p:nvPr/>
      </p:nvGrpSpPr>
      <p:grpSpPr>
        <a:xfrm>
          <a:off x="0" y="0"/>
          <a:ext cx="0" cy="0"/>
          <a:chOff x="0" y="0"/>
          <a:chExt cx="0" cy="0"/>
        </a:xfrm>
      </p:grpSpPr>
      <p:sp>
        <p:nvSpPr>
          <p:cNvPr id="31747" name="Title 1">
            <a:extLst>
              <a:ext uri="{FF2B5EF4-FFF2-40B4-BE49-F238E27FC236}">
                <a16:creationId xmlns:a16="http://schemas.microsoft.com/office/drawing/2014/main" id="{D005CCA7-C9F4-2929-E4E9-CE9975515C22}"/>
              </a:ext>
            </a:extLst>
          </p:cNvPr>
          <p:cNvSpPr>
            <a:spLocks noGrp="1"/>
          </p:cNvSpPr>
          <p:nvPr>
            <p:ph type="title"/>
          </p:nvPr>
        </p:nvSpPr>
        <p:spPr>
          <a:xfrm>
            <a:off x="533400" y="3200399"/>
            <a:ext cx="4800600" cy="457099"/>
          </a:xfrm>
        </p:spPr>
        <p:txBody>
          <a:bodyPr>
            <a:normAutofit fontScale="90000"/>
          </a:bodyPr>
          <a:lstStyle/>
          <a:p>
            <a:r>
              <a:rPr lang="en-US" sz="3600" b="1">
                <a:solidFill>
                  <a:srgbClr val="FF0000"/>
                </a:solidFill>
                <a:latin typeface="Open Sans" panose="020B0606030504020204" pitchFamily="34" charset="0"/>
                <a:ea typeface="Open Sans" panose="020B0606030504020204" pitchFamily="34" charset="0"/>
                <a:cs typeface="Open Sans" panose="020B0606030504020204" pitchFamily="34" charset="0"/>
              </a:rPr>
              <a:t>I. </a:t>
            </a:r>
            <a:r>
              <a:rPr lang="hi-IN" sz="3600" b="1">
                <a:solidFill>
                  <a:srgbClr val="FF0000"/>
                </a:solidFill>
                <a:latin typeface="Open Sans" panose="020B0606030504020204" pitchFamily="34" charset="0"/>
                <a:ea typeface="Open Sans" panose="020B0606030504020204" pitchFamily="34" charset="0"/>
                <a:cs typeface="Open Sans" panose="020B0606030504020204" pitchFamily="34" charset="0"/>
              </a:rPr>
              <a:t>आवश्यक हज़मत प्रशिक्षण</a:t>
            </a:r>
            <a:endParaRPr 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749" name="Content Placeholder 11">
            <a:extLst>
              <a:ext uri="{FF2B5EF4-FFF2-40B4-BE49-F238E27FC236}">
                <a16:creationId xmlns:a16="http://schemas.microsoft.com/office/drawing/2014/main" id="{BFD11EBC-9DE8-1AD2-675D-56BCF7E4AA94}"/>
              </a:ext>
            </a:extLst>
          </p:cNvPr>
          <p:cNvSpPr>
            <a:spLocks noGrp="1"/>
          </p:cNvSpPr>
          <p:nvPr>
            <p:ph sz="quarter" idx="1"/>
          </p:nvPr>
        </p:nvSpPr>
        <p:spPr>
          <a:xfrm>
            <a:off x="5791200" y="1981099"/>
            <a:ext cx="5181600" cy="1676400"/>
          </a:xfrm>
        </p:spPr>
        <p:txBody>
          <a:bodyPr>
            <a:noAutofit/>
          </a:bodyPr>
          <a:lstStyle/>
          <a:p>
            <a:pPr marL="90488" indent="0" algn="just">
              <a:buNone/>
            </a:pPr>
            <a:r>
              <a:rPr lang="hi-IN" sz="2400">
                <a:latin typeface="Open Sans" panose="020B0606030504020204" pitchFamily="34" charset="0"/>
                <a:ea typeface="Open Sans" panose="020B0606030504020204" pitchFamily="34" charset="0"/>
                <a:cs typeface="Open Sans" panose="020B0606030504020204" pitchFamily="34" charset="0"/>
              </a:rPr>
              <a:t>हज़मत नियोक्ताओं को उन कर्मचारियों के प्रशिक्षण को प्रमाणित करना चाहिए जो लोड, अनलोड, या हज़मत के शिपमेंट को संभालने, हज़मत शिपिंग पेपर तैयार करने, परिवहन के लिए हज़मत शिपमेंट तैयार करने, या एक वाहन चलती हैज़मत संचालित करने जैसे कार्य करते हैं।</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5">
            <a:extLst>
              <a:ext uri="{FF2B5EF4-FFF2-40B4-BE49-F238E27FC236}">
                <a16:creationId xmlns:a16="http://schemas.microsoft.com/office/drawing/2014/main" id="{84BE62BF-D736-79C7-5168-F0EA23338DD1}"/>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11</a:t>
            </a:fld>
            <a:endParaRPr lang="en-US" dirty="0"/>
          </a:p>
        </p:txBody>
      </p:sp>
      <p:pic>
        <p:nvPicPr>
          <p:cNvPr id="4" name="Picture 3" descr="A logo with text on it&#10;&#10;AI-generated content may be incorrect.">
            <a:extLst>
              <a:ext uri="{FF2B5EF4-FFF2-40B4-BE49-F238E27FC236}">
                <a16:creationId xmlns:a16="http://schemas.microsoft.com/office/drawing/2014/main" id="{BF612546-6E96-5946-47D2-81C0214F17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EER | MFR | INDIA">
            <a:extLst>
              <a:ext uri="{FF2B5EF4-FFF2-40B4-BE49-F238E27FC236}">
                <a16:creationId xmlns:a16="http://schemas.microsoft.com/office/drawing/2014/main" id="{FFA807E0-1EA7-AC60-F0BB-4535FC3258BF}"/>
              </a:ext>
            </a:extLst>
          </p:cNvPr>
          <p:cNvSpPr txBox="1"/>
          <p:nvPr/>
        </p:nvSpPr>
        <p:spPr>
          <a:xfrm>
            <a:off x="152400" y="6308725"/>
            <a:ext cx="2514600" cy="34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6" name="PPT 2 -">
            <a:extLst>
              <a:ext uri="{FF2B5EF4-FFF2-40B4-BE49-F238E27FC236}">
                <a16:creationId xmlns:a16="http://schemas.microsoft.com/office/drawing/2014/main" id="{42EFE4D0-EEFC-08DA-6C2A-E86356007FB4}"/>
              </a:ext>
            </a:extLst>
          </p:cNvPr>
          <p:cNvSpPr txBox="1"/>
          <p:nvPr/>
        </p:nvSpPr>
        <p:spPr>
          <a:xfrm>
            <a:off x="10638045" y="6367532"/>
            <a:ext cx="529992" cy="34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7" name="Picture 6" descr="A logo with a symbol and text&#10;&#10;AI-generated content may be incorrect.">
            <a:extLst>
              <a:ext uri="{FF2B5EF4-FFF2-40B4-BE49-F238E27FC236}">
                <a16:creationId xmlns:a16="http://schemas.microsoft.com/office/drawing/2014/main" id="{239DB881-3E35-691C-06C4-10F8D77AF3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Tree>
    <p:extLst>
      <p:ext uri="{BB962C8B-B14F-4D97-AF65-F5344CB8AC3E}">
        <p14:creationId xmlns:p14="http://schemas.microsoft.com/office/powerpoint/2010/main" val="1811659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a:xfrm>
            <a:off x="304800" y="3200400"/>
            <a:ext cx="5105400" cy="523551"/>
          </a:xfrm>
        </p:spPr>
        <p:txBody>
          <a:bodyPr>
            <a:normAutofit fontScale="90000"/>
          </a:bodyPr>
          <a:lstStyle/>
          <a:p>
            <a:r>
              <a:rPr lang="en-US" sz="3600" b="1">
                <a:solidFill>
                  <a:srgbClr val="FF0000"/>
                </a:solidFill>
                <a:latin typeface="Open Sans" panose="020B0606030504020204" pitchFamily="34" charset="0"/>
                <a:ea typeface="Open Sans" panose="020B0606030504020204" pitchFamily="34" charset="0"/>
                <a:cs typeface="Open Sans" panose="020B0606030504020204" pitchFamily="34" charset="0"/>
              </a:rPr>
              <a:t>I. </a:t>
            </a:r>
            <a:r>
              <a:rPr lang="hi-IN" sz="3600" b="1">
                <a:solidFill>
                  <a:srgbClr val="FF0000"/>
                </a:solidFill>
                <a:latin typeface="Open Sans" panose="020B0606030504020204" pitchFamily="34" charset="0"/>
                <a:ea typeface="Open Sans" panose="020B0606030504020204" pitchFamily="34" charset="0"/>
                <a:cs typeface="Open Sans" panose="020B0606030504020204" pitchFamily="34" charset="0"/>
              </a:rPr>
              <a:t>आवश्यक हज़मत प्रशिक्षण</a:t>
            </a:r>
            <a:endParaRPr 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Content Placeholder 12"/>
          <p:cNvSpPr>
            <a:spLocks noGrp="1"/>
          </p:cNvSpPr>
          <p:nvPr>
            <p:ph sz="quarter" idx="2"/>
          </p:nvPr>
        </p:nvSpPr>
        <p:spPr>
          <a:xfrm>
            <a:off x="5562600" y="1451459"/>
            <a:ext cx="6019800" cy="3505200"/>
          </a:xfrm>
        </p:spPr>
        <p:txBody>
          <a:bodyPr rtlCol="0">
            <a:noAutofit/>
          </a:bodyPr>
          <a:lstStyle/>
          <a:p>
            <a:pPr marL="91440" indent="-274320">
              <a:spcBef>
                <a:spcPts val="580"/>
              </a:spcBef>
              <a:defRPr/>
            </a:pPr>
            <a:r>
              <a:rPr lang="hi-IN" sz="2400">
                <a:latin typeface="Open Sans" panose="020B0606030504020204" pitchFamily="34" charset="0"/>
                <a:ea typeface="Open Sans" panose="020B0606030504020204" pitchFamily="34" charset="0"/>
                <a:cs typeface="Open Sans" panose="020B0606030504020204" pitchFamily="34" charset="0"/>
              </a:rPr>
              <a:t>प्रशिक्षण में शामिल होना चाहिए:
सामान्य जागरूकता/परिचय
सुरक्षा प्रशिक्षण
सुरक्षा जागरूकता प्रशिक्षण
कुछ कर्मचारियों के लिए गहन सुरक्षा प्रशिक्षण 
  प्रारंभिक प्रशिक्षण के बाद वार्षिक पुनश्चर्या
आपातकालीन उत्तरदाता का प्रशिक्षण
 संबंधित एजेंसियों के साथ संयुक्त मॉक अभ्यास</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5">
            <a:extLst>
              <a:ext uri="{FF2B5EF4-FFF2-40B4-BE49-F238E27FC236}">
                <a16:creationId xmlns:a16="http://schemas.microsoft.com/office/drawing/2014/main" id="{4A7D6872-986D-B7C8-C3B7-ACFA7A4458D7}"/>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12</a:t>
            </a:fld>
            <a:endParaRPr lang="en-US" dirty="0"/>
          </a:p>
        </p:txBody>
      </p:sp>
      <p:pic>
        <p:nvPicPr>
          <p:cNvPr id="4" name="Picture 3" descr="A logo with text on it&#10;&#10;AI-generated content may be incorrect.">
            <a:extLst>
              <a:ext uri="{FF2B5EF4-FFF2-40B4-BE49-F238E27FC236}">
                <a16:creationId xmlns:a16="http://schemas.microsoft.com/office/drawing/2014/main" id="{71D795E5-E0D0-D403-6294-19AE0A1625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EER | MFR | INDIA">
            <a:extLst>
              <a:ext uri="{FF2B5EF4-FFF2-40B4-BE49-F238E27FC236}">
                <a16:creationId xmlns:a16="http://schemas.microsoft.com/office/drawing/2014/main" id="{13F22F45-FC31-3E97-AAF6-5E2D631EA421}"/>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6" name="PPT 2 -">
            <a:extLst>
              <a:ext uri="{FF2B5EF4-FFF2-40B4-BE49-F238E27FC236}">
                <a16:creationId xmlns:a16="http://schemas.microsoft.com/office/drawing/2014/main" id="{EE167E35-8FB1-B9FD-6156-4382894C9490}"/>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7" name="Picture 6" descr="A logo with a symbol and text&#10;&#10;AI-generated content may be incorrect.">
            <a:extLst>
              <a:ext uri="{FF2B5EF4-FFF2-40B4-BE49-F238E27FC236}">
                <a16:creationId xmlns:a16="http://schemas.microsoft.com/office/drawing/2014/main" id="{9D0D7FDB-8D91-265D-592E-3265E735A5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Tree>
    <p:extLst>
      <p:ext uri="{BB962C8B-B14F-4D97-AF65-F5344CB8AC3E}">
        <p14:creationId xmlns:p14="http://schemas.microsoft.com/office/powerpoint/2010/main" val="3211464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2851" y="2358407"/>
            <a:ext cx="4343399" cy="1077218"/>
          </a:xfrm>
          <a:prstGeom prst="rect">
            <a:avLst/>
          </a:prstGeom>
        </p:spPr>
        <p:txBody>
          <a:bodyPr wrap="square">
            <a:spAutoFit/>
          </a:bodyPr>
          <a:lstStyle/>
          <a:p>
            <a:r>
              <a:rPr lang="en-US" sz="3200" b="1" dirty="0">
                <a:solidFill>
                  <a:srgbClr val="FF0000"/>
                </a:solidFill>
              </a:rPr>
              <a:t>II.  HAZMAT CLASSIFICATION SYSTEM</a:t>
            </a:r>
            <a:endParaRPr lang="en-IN" sz="3200" dirty="0">
              <a:solidFill>
                <a:srgbClr val="FF0000"/>
              </a:solidFill>
            </a:endParaRPr>
          </a:p>
        </p:txBody>
      </p:sp>
      <p:pic>
        <p:nvPicPr>
          <p:cNvPr id="14338" name="Picture 2" descr="Image result for HAZMAT CLASSIFICATION SYSTEM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8152" y="1798637"/>
            <a:ext cx="4758896" cy="326072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5">
            <a:extLst>
              <a:ext uri="{FF2B5EF4-FFF2-40B4-BE49-F238E27FC236}">
                <a16:creationId xmlns:a16="http://schemas.microsoft.com/office/drawing/2014/main" id="{7F8F88F1-119D-E1C6-7668-6DD6ED71D5D1}"/>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13</a:t>
            </a:fld>
            <a:endParaRPr lang="en-US" dirty="0"/>
          </a:p>
        </p:txBody>
      </p:sp>
      <p:pic>
        <p:nvPicPr>
          <p:cNvPr id="8" name="Picture 7" descr="A logo with text on it&#10;&#10;AI-generated content may be incorrect.">
            <a:extLst>
              <a:ext uri="{FF2B5EF4-FFF2-40B4-BE49-F238E27FC236}">
                <a16:creationId xmlns:a16="http://schemas.microsoft.com/office/drawing/2014/main" id="{C3B94BD7-E7E6-35AE-86CF-7D03596FC2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EER | MFR | INDIA">
            <a:extLst>
              <a:ext uri="{FF2B5EF4-FFF2-40B4-BE49-F238E27FC236}">
                <a16:creationId xmlns:a16="http://schemas.microsoft.com/office/drawing/2014/main" id="{DF5CF708-AB68-FB05-C912-E20C6716959E}"/>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10" name="PPT 2 -">
            <a:extLst>
              <a:ext uri="{FF2B5EF4-FFF2-40B4-BE49-F238E27FC236}">
                <a16:creationId xmlns:a16="http://schemas.microsoft.com/office/drawing/2014/main" id="{F851FB8E-0D22-3B6B-AD67-E0A802B31A8B}"/>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2" name="Picture 1" descr="A logo with a symbol and text&#10;&#10;AI-generated content may be incorrect.">
            <a:extLst>
              <a:ext uri="{FF2B5EF4-FFF2-40B4-BE49-F238E27FC236}">
                <a16:creationId xmlns:a16="http://schemas.microsoft.com/office/drawing/2014/main" id="{529A81E2-5EE3-599B-917A-F184C9603B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Tree>
    <p:extLst>
      <p:ext uri="{BB962C8B-B14F-4D97-AF65-F5344CB8AC3E}">
        <p14:creationId xmlns:p14="http://schemas.microsoft.com/office/powerpoint/2010/main" val="732820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2154291"/>
            <a:ext cx="4267200" cy="1077218"/>
          </a:xfrm>
          <a:prstGeom prst="rect">
            <a:avLst/>
          </a:prstGeom>
        </p:spPr>
        <p:txBody>
          <a:bodyPr wrap="square">
            <a:spAutoFit/>
          </a:bodyPr>
          <a:lstStyle/>
          <a:p>
            <a:r>
              <a:rPr lang="en-US" sz="3200" b="1">
                <a:solidFill>
                  <a:srgbClr val="FF0000"/>
                </a:solidFill>
                <a:latin typeface="Open Sans" panose="020B0606030504020204" pitchFamily="34" charset="0"/>
                <a:ea typeface="Open Sans" panose="020B0606030504020204" pitchFamily="34" charset="0"/>
                <a:cs typeface="Open Sans" panose="020B0606030504020204" pitchFamily="34" charset="0"/>
              </a:rPr>
              <a:t>II. </a:t>
            </a:r>
            <a:r>
              <a:rPr lang="hi-IN" sz="3200" b="1">
                <a:solidFill>
                  <a:srgbClr val="FF0000"/>
                </a:solidFill>
                <a:latin typeface="Open Sans" panose="020B0606030504020204" pitchFamily="34" charset="0"/>
                <a:ea typeface="Open Sans" panose="020B0606030504020204" pitchFamily="34" charset="0"/>
                <a:cs typeface="Open Sans" panose="020B0606030504020204" pitchFamily="34" charset="0"/>
              </a:rPr>
              <a:t>हज़मत वर्गीकरण प्रणाली</a:t>
            </a:r>
            <a:endParaRPr lang="en-IN" sz="32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p:cNvSpPr/>
          <p:nvPr/>
        </p:nvSpPr>
        <p:spPr>
          <a:xfrm>
            <a:off x="6096000" y="1567173"/>
            <a:ext cx="5616456" cy="3508653"/>
          </a:xfrm>
          <a:prstGeom prst="rect">
            <a:avLst/>
          </a:prstGeom>
        </p:spPr>
        <p:txBody>
          <a:bodyPr wrap="square">
            <a:spAutoFit/>
          </a:bodyPr>
          <a:lstStyle/>
          <a:p>
            <a:pPr marL="274320" indent="-274320">
              <a:spcBef>
                <a:spcPts val="580"/>
              </a:spcBef>
              <a:buFont typeface="Wingdings 2"/>
              <a:buChar char=""/>
              <a:defRPr/>
            </a:pPr>
            <a:r>
              <a:rPr lang="hi-IN" sz="2400" u="sng">
                <a:solidFill>
                  <a:srgbClr val="FF0000"/>
                </a:solidFill>
                <a:latin typeface="Open Sans" panose="020B0606030504020204" pitchFamily="34" charset="0"/>
                <a:ea typeface="Open Sans" panose="020B0606030504020204" pitchFamily="34" charset="0"/>
                <a:cs typeface="Open Sans" panose="020B0606030504020204" pitchFamily="34" charset="0"/>
              </a:rPr>
              <a:t>कक्षा 1: विस्फोटक  
1.1 सामूहिक विस्फोट का खतरा
1.2 प्रोजेक्शन खतरा
1.3 मुख्य रूप से आग का खतरा
1.4 कोई महत्वपूर्ण विस्फोट खतरा नहीं
1.5 बहुत असंवेदनशील विस्फोटक; ब्लास्टिंग एजेंट
1.6 अत्यंत असंवेदनशील विस्फोट पदार्थ</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7C2BDD89-C903-074B-B150-DECABA715E34}"/>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14</a:t>
            </a:fld>
            <a:endParaRPr lang="en-US" dirty="0"/>
          </a:p>
        </p:txBody>
      </p:sp>
      <p:pic>
        <p:nvPicPr>
          <p:cNvPr id="9" name="Picture 8" descr="A logo with text on it&#10;&#10;AI-generated content may be incorrect.">
            <a:extLst>
              <a:ext uri="{FF2B5EF4-FFF2-40B4-BE49-F238E27FC236}">
                <a16:creationId xmlns:a16="http://schemas.microsoft.com/office/drawing/2014/main" id="{DF41CEA7-1205-1845-7970-71FBF060B1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EER | MFR | INDIA">
            <a:extLst>
              <a:ext uri="{FF2B5EF4-FFF2-40B4-BE49-F238E27FC236}">
                <a16:creationId xmlns:a16="http://schemas.microsoft.com/office/drawing/2014/main" id="{3399C370-F5A7-245B-8AAC-7294DD7F4ADA}"/>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11" name="PPT 2 -">
            <a:extLst>
              <a:ext uri="{FF2B5EF4-FFF2-40B4-BE49-F238E27FC236}">
                <a16:creationId xmlns:a16="http://schemas.microsoft.com/office/drawing/2014/main" id="{D186EA36-758B-58E4-7676-73DDF41F129B}"/>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2" name="Picture 1" descr="A logo with a symbol and text&#10;&#10;AI-generated content may be incorrect.">
            <a:extLst>
              <a:ext uri="{FF2B5EF4-FFF2-40B4-BE49-F238E27FC236}">
                <a16:creationId xmlns:a16="http://schemas.microsoft.com/office/drawing/2014/main" id="{AA39DB51-8987-858D-6004-88E7DEE09E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Tree>
    <p:extLst>
      <p:ext uri="{BB962C8B-B14F-4D97-AF65-F5344CB8AC3E}">
        <p14:creationId xmlns:p14="http://schemas.microsoft.com/office/powerpoint/2010/main" val="3809367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86160" y="1744145"/>
            <a:ext cx="5967639" cy="3046988"/>
          </a:xfrm>
          <a:prstGeom prst="rect">
            <a:avLst/>
          </a:prstGeom>
        </p:spPr>
        <p:txBody>
          <a:bodyPr wrap="square">
            <a:spAutoFit/>
          </a:bodyPr>
          <a:lstStyle/>
          <a:p>
            <a:pPr marL="548640" lvl="1">
              <a:defRPr/>
            </a:pPr>
            <a:r>
              <a:rPr lang="hi-IN" sz="2400" b="1">
                <a:latin typeface="Open Sans" panose="020B0606030504020204" pitchFamily="34" charset="0"/>
                <a:ea typeface="Open Sans" panose="020B0606030504020204" pitchFamily="34" charset="0"/>
                <a:cs typeface="Open Sans" panose="020B0606030504020204" pitchFamily="34" charset="0"/>
              </a:rPr>
              <a:t>2.1 ज्वलनशील गैसें
                      (मिथाइल क्लोराइड, प्रोपेन)
2.2 गैर-ज्वलनशील संपीड़ित गैसें
               (निर्जल अमोनिया, कार्बन डाइऑक्साइड, संपीड़ित नाइट्रोजन)
2.3 जहरीली गैसें
		         (क्लोरीन, आर्सिन, मिथाइल ब्रोमाइड)</a:t>
            </a:r>
            <a:endParaRPr lang="en-US" sz="24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6" descr="Image result for HAZMAT CLASSIFICATION SYSTEM 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3238493"/>
            <a:ext cx="2667000" cy="1955801"/>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rgbClr val="FFFFFF"/>
                </a:solidFill>
              </a14:hiddenFill>
            </a:ext>
          </a:extLst>
        </p:spPr>
      </p:pic>
      <p:sp>
        <p:nvSpPr>
          <p:cNvPr id="3" name="Slide Number Placeholder 5">
            <a:extLst>
              <a:ext uri="{FF2B5EF4-FFF2-40B4-BE49-F238E27FC236}">
                <a16:creationId xmlns:a16="http://schemas.microsoft.com/office/drawing/2014/main" id="{B43CFBBF-E011-C9A6-A163-DA24582D83E4}"/>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15</a:t>
            </a:fld>
            <a:endParaRPr lang="en-US" dirty="0"/>
          </a:p>
        </p:txBody>
      </p:sp>
      <p:pic>
        <p:nvPicPr>
          <p:cNvPr id="10" name="Picture 9" descr="A logo with text on it&#10;&#10;AI-generated content may be incorrect.">
            <a:extLst>
              <a:ext uri="{FF2B5EF4-FFF2-40B4-BE49-F238E27FC236}">
                <a16:creationId xmlns:a16="http://schemas.microsoft.com/office/drawing/2014/main" id="{59CBE0AF-7A49-694E-B5BC-3942FC5BB6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EER | MFR | INDIA">
            <a:extLst>
              <a:ext uri="{FF2B5EF4-FFF2-40B4-BE49-F238E27FC236}">
                <a16:creationId xmlns:a16="http://schemas.microsoft.com/office/drawing/2014/main" id="{DCB445B9-10AB-CB44-ADDC-8C5744E450B2}"/>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12" name="PPT 2 -">
            <a:extLst>
              <a:ext uri="{FF2B5EF4-FFF2-40B4-BE49-F238E27FC236}">
                <a16:creationId xmlns:a16="http://schemas.microsoft.com/office/drawing/2014/main" id="{F168A0E1-7224-4E6F-8CF5-2B5A9744415A}"/>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2" name="Picture 1" descr="A logo with a symbol and text&#10;&#10;AI-generated content may be incorrect.">
            <a:extLst>
              <a:ext uri="{FF2B5EF4-FFF2-40B4-BE49-F238E27FC236}">
                <a16:creationId xmlns:a16="http://schemas.microsoft.com/office/drawing/2014/main" id="{4C2DDA33-4411-AD3F-BD35-04C15632A4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
        <p:nvSpPr>
          <p:cNvPr id="4" name="Rectangle 3">
            <a:extLst>
              <a:ext uri="{FF2B5EF4-FFF2-40B4-BE49-F238E27FC236}">
                <a16:creationId xmlns:a16="http://schemas.microsoft.com/office/drawing/2014/main" id="{0B246BAF-F107-EF0B-120D-8FE42C09F5F0}"/>
              </a:ext>
            </a:extLst>
          </p:cNvPr>
          <p:cNvSpPr/>
          <p:nvPr/>
        </p:nvSpPr>
        <p:spPr>
          <a:xfrm>
            <a:off x="1143000" y="2154291"/>
            <a:ext cx="4267200" cy="1077218"/>
          </a:xfrm>
          <a:prstGeom prst="rect">
            <a:avLst/>
          </a:prstGeom>
        </p:spPr>
        <p:txBody>
          <a:bodyPr wrap="square">
            <a:spAutoFit/>
          </a:bodyPr>
          <a:lstStyle/>
          <a:p>
            <a:r>
              <a:rPr lang="hi-IN" sz="3200" b="1">
                <a:solidFill>
                  <a:srgbClr val="C00000"/>
                </a:solidFill>
                <a:latin typeface="Open Sans" panose="020B0606030504020204" pitchFamily="34" charset="0"/>
                <a:ea typeface="Open Sans" panose="020B0606030504020204" pitchFamily="34" charset="0"/>
                <a:cs typeface="Open Sans" panose="020B0606030504020204" pitchFamily="34" charset="0"/>
              </a:rPr>
              <a:t>कक्षा 2: गैसें 
प्रणाली</a:t>
            </a:r>
            <a:endParaRPr lang="en-IN" sz="32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47305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CLASS 3: FLAMMABLE AND COMBUSTIBLE LIQU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1419" y="1139178"/>
            <a:ext cx="6858000" cy="514350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5">
            <a:extLst>
              <a:ext uri="{FF2B5EF4-FFF2-40B4-BE49-F238E27FC236}">
                <a16:creationId xmlns:a16="http://schemas.microsoft.com/office/drawing/2014/main" id="{8394378C-3D94-3AA1-11A7-812BB63551ED}"/>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16</a:t>
            </a:fld>
            <a:endParaRPr lang="en-US" dirty="0"/>
          </a:p>
        </p:txBody>
      </p:sp>
      <p:pic>
        <p:nvPicPr>
          <p:cNvPr id="7" name="Picture 6" descr="A logo with text on it&#10;&#10;AI-generated content may be incorrect.">
            <a:extLst>
              <a:ext uri="{FF2B5EF4-FFF2-40B4-BE49-F238E27FC236}">
                <a16:creationId xmlns:a16="http://schemas.microsoft.com/office/drawing/2014/main" id="{07064FF4-CCA1-6F4F-7EC9-6D62EE817A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ER | MFR | INDIA">
            <a:extLst>
              <a:ext uri="{FF2B5EF4-FFF2-40B4-BE49-F238E27FC236}">
                <a16:creationId xmlns:a16="http://schemas.microsoft.com/office/drawing/2014/main" id="{851CC31A-6909-4D47-65C3-0F4345636057}"/>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9" name="PPT 2 -">
            <a:extLst>
              <a:ext uri="{FF2B5EF4-FFF2-40B4-BE49-F238E27FC236}">
                <a16:creationId xmlns:a16="http://schemas.microsoft.com/office/drawing/2014/main" id="{FD83C47C-F1B2-D826-A395-D8D78AE53597}"/>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2" name="Picture 1" descr="A logo with a symbol and text&#10;&#10;AI-generated content may be incorrect.">
            <a:extLst>
              <a:ext uri="{FF2B5EF4-FFF2-40B4-BE49-F238E27FC236}">
                <a16:creationId xmlns:a16="http://schemas.microsoft.com/office/drawing/2014/main" id="{72E6A72F-0F11-36EA-80D3-3ECE1FA65F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
        <p:nvSpPr>
          <p:cNvPr id="4" name="Rectangle 3">
            <a:extLst>
              <a:ext uri="{FF2B5EF4-FFF2-40B4-BE49-F238E27FC236}">
                <a16:creationId xmlns:a16="http://schemas.microsoft.com/office/drawing/2014/main" id="{C38549C1-EA17-6439-3C42-8890E1A14974}"/>
              </a:ext>
            </a:extLst>
          </p:cNvPr>
          <p:cNvSpPr/>
          <p:nvPr/>
        </p:nvSpPr>
        <p:spPr>
          <a:xfrm>
            <a:off x="304800" y="2819400"/>
            <a:ext cx="4267200" cy="1077218"/>
          </a:xfrm>
          <a:prstGeom prst="rect">
            <a:avLst/>
          </a:prstGeom>
        </p:spPr>
        <p:txBody>
          <a:bodyPr wrap="square">
            <a:spAutoFit/>
          </a:bodyPr>
          <a:lstStyle/>
          <a:p>
            <a:r>
              <a:rPr lang="hi-IN" sz="3200" b="1">
                <a:solidFill>
                  <a:srgbClr val="C00000"/>
                </a:solidFill>
                <a:latin typeface="Open Sans" panose="020B0606030504020204" pitchFamily="34" charset="0"/>
                <a:ea typeface="Open Sans" panose="020B0606030504020204" pitchFamily="34" charset="0"/>
                <a:cs typeface="Open Sans" panose="020B0606030504020204" pitchFamily="34" charset="0"/>
              </a:rPr>
              <a:t>कक्षा 3: ज्वलनशील तरल पदार्थ</a:t>
            </a:r>
            <a:endParaRPr lang="en-IN" sz="32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39373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CLASS 3: FLAMMABLE AND COMBUSTIBLE LIQUI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122912"/>
            <a:ext cx="6982238" cy="516593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5">
            <a:extLst>
              <a:ext uri="{FF2B5EF4-FFF2-40B4-BE49-F238E27FC236}">
                <a16:creationId xmlns:a16="http://schemas.microsoft.com/office/drawing/2014/main" id="{0A2D88A9-F242-01D2-02E5-A78CDBA12E5D}"/>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17</a:t>
            </a:fld>
            <a:endParaRPr lang="en-US" dirty="0"/>
          </a:p>
        </p:txBody>
      </p:sp>
      <p:pic>
        <p:nvPicPr>
          <p:cNvPr id="7" name="Picture 6" descr="A logo with text on it&#10;&#10;AI-generated content may be incorrect.">
            <a:extLst>
              <a:ext uri="{FF2B5EF4-FFF2-40B4-BE49-F238E27FC236}">
                <a16:creationId xmlns:a16="http://schemas.microsoft.com/office/drawing/2014/main" id="{1755BD68-D94E-510F-3DD5-160BAD3107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ER | MFR | INDIA">
            <a:extLst>
              <a:ext uri="{FF2B5EF4-FFF2-40B4-BE49-F238E27FC236}">
                <a16:creationId xmlns:a16="http://schemas.microsoft.com/office/drawing/2014/main" id="{6E574A81-D9DF-ECE9-7B23-EC6015C7CB6D}"/>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9" name="PPT 2 -">
            <a:extLst>
              <a:ext uri="{FF2B5EF4-FFF2-40B4-BE49-F238E27FC236}">
                <a16:creationId xmlns:a16="http://schemas.microsoft.com/office/drawing/2014/main" id="{71AA5FF8-35CB-107C-2772-B606A9A46DD3}"/>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2" name="Picture 1" descr="A logo with a symbol and text&#10;&#10;AI-generated content may be incorrect.">
            <a:extLst>
              <a:ext uri="{FF2B5EF4-FFF2-40B4-BE49-F238E27FC236}">
                <a16:creationId xmlns:a16="http://schemas.microsoft.com/office/drawing/2014/main" id="{EFCD97C3-E7E8-35A0-070A-B937BCF213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
        <p:nvSpPr>
          <p:cNvPr id="4" name="Rectangle 3">
            <a:extLst>
              <a:ext uri="{FF2B5EF4-FFF2-40B4-BE49-F238E27FC236}">
                <a16:creationId xmlns:a16="http://schemas.microsoft.com/office/drawing/2014/main" id="{85B0B59E-B67F-EA19-9A1D-5829C9F1CDEC}"/>
              </a:ext>
            </a:extLst>
          </p:cNvPr>
          <p:cNvSpPr/>
          <p:nvPr/>
        </p:nvSpPr>
        <p:spPr>
          <a:xfrm>
            <a:off x="304800" y="2819400"/>
            <a:ext cx="4267200" cy="584775"/>
          </a:xfrm>
          <a:prstGeom prst="rect">
            <a:avLst/>
          </a:prstGeom>
        </p:spPr>
        <p:txBody>
          <a:bodyPr wrap="square">
            <a:spAutoFit/>
          </a:bodyPr>
          <a:lstStyle/>
          <a:p>
            <a:r>
              <a:rPr lang="hi-IN" sz="3200" b="1">
                <a:solidFill>
                  <a:srgbClr val="C00000"/>
                </a:solidFill>
                <a:latin typeface="Open Sans" panose="020B0606030504020204" pitchFamily="34" charset="0"/>
                <a:ea typeface="Open Sans" panose="020B0606030504020204" pitchFamily="34" charset="0"/>
                <a:cs typeface="Open Sans" panose="020B0606030504020204" pitchFamily="34" charset="0"/>
              </a:rPr>
              <a:t>कक्षा 4: ज्वलनशील ठोस</a:t>
            </a:r>
            <a:endParaRPr lang="en-IN" sz="32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06819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 result for Class 5: Oxidizing Agents &amp; Organic Peroxi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1484" y="1139178"/>
            <a:ext cx="6470716" cy="5027609"/>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Image result for Class 5: Oxidizing Agents &amp; Organic Peroxid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7810" y="3652982"/>
            <a:ext cx="3102672" cy="160481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5">
            <a:extLst>
              <a:ext uri="{FF2B5EF4-FFF2-40B4-BE49-F238E27FC236}">
                <a16:creationId xmlns:a16="http://schemas.microsoft.com/office/drawing/2014/main" id="{EA22D9C6-A670-95C9-0BF7-3A43D35EFADB}"/>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18</a:t>
            </a:fld>
            <a:endParaRPr lang="en-US" dirty="0"/>
          </a:p>
        </p:txBody>
      </p:sp>
      <p:pic>
        <p:nvPicPr>
          <p:cNvPr id="7" name="Picture 6" descr="A logo with text on it&#10;&#10;AI-generated content may be incorrect.">
            <a:extLst>
              <a:ext uri="{FF2B5EF4-FFF2-40B4-BE49-F238E27FC236}">
                <a16:creationId xmlns:a16="http://schemas.microsoft.com/office/drawing/2014/main" id="{991EACFE-03DC-D425-C198-D07D3263870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ER | MFR | INDIA">
            <a:extLst>
              <a:ext uri="{FF2B5EF4-FFF2-40B4-BE49-F238E27FC236}">
                <a16:creationId xmlns:a16="http://schemas.microsoft.com/office/drawing/2014/main" id="{CB07D5E6-3730-E66F-36AD-FB0F1986C476}"/>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9" name="PPT 2 -">
            <a:extLst>
              <a:ext uri="{FF2B5EF4-FFF2-40B4-BE49-F238E27FC236}">
                <a16:creationId xmlns:a16="http://schemas.microsoft.com/office/drawing/2014/main" id="{7BC2AB11-0C3E-C376-0A83-07F3402B6608}"/>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2" name="Picture 1" descr="A logo with a symbol and text&#10;&#10;AI-generated content may be incorrect.">
            <a:extLst>
              <a:ext uri="{FF2B5EF4-FFF2-40B4-BE49-F238E27FC236}">
                <a16:creationId xmlns:a16="http://schemas.microsoft.com/office/drawing/2014/main" id="{A2DB82B3-E47D-CEE8-2A77-2ACCBDBC41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
        <p:nvSpPr>
          <p:cNvPr id="4" name="Rectangle 3">
            <a:extLst>
              <a:ext uri="{FF2B5EF4-FFF2-40B4-BE49-F238E27FC236}">
                <a16:creationId xmlns:a16="http://schemas.microsoft.com/office/drawing/2014/main" id="{861C4F18-4833-501E-A236-206B116E1915}"/>
              </a:ext>
            </a:extLst>
          </p:cNvPr>
          <p:cNvSpPr/>
          <p:nvPr/>
        </p:nvSpPr>
        <p:spPr>
          <a:xfrm>
            <a:off x="304800" y="2819400"/>
            <a:ext cx="4267200" cy="1569660"/>
          </a:xfrm>
          <a:prstGeom prst="rect">
            <a:avLst/>
          </a:prstGeom>
        </p:spPr>
        <p:txBody>
          <a:bodyPr wrap="square">
            <a:spAutoFit/>
          </a:bodyPr>
          <a:lstStyle/>
          <a:p>
            <a:r>
              <a:rPr lang="hi-IN" sz="3200" b="1">
                <a:solidFill>
                  <a:srgbClr val="C00000"/>
                </a:solidFill>
                <a:latin typeface="Open Sans" panose="020B0606030504020204" pitchFamily="34" charset="0"/>
                <a:ea typeface="Open Sans" panose="020B0606030504020204" pitchFamily="34" charset="0"/>
                <a:cs typeface="Open Sans" panose="020B0606030504020204" pitchFamily="34" charset="0"/>
              </a:rPr>
              <a:t>कक्षा 5: ऑक्सीडाइज़र/ऑर्गेनिक पेरोक्साइड</a:t>
            </a:r>
            <a:endParaRPr lang="en-IN" sz="32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98571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Class 6: Toxic &amp; Infectious Substances"/>
          <p:cNvPicPr>
            <a:picLocks noChangeAspect="1" noChangeArrowheads="1"/>
          </p:cNvPicPr>
          <p:nvPr/>
        </p:nvPicPr>
        <p:blipFill rotWithShape="1">
          <a:blip r:embed="rId2">
            <a:extLst>
              <a:ext uri="{28A0092B-C50C-407E-A947-70E740481C1C}">
                <a14:useLocalDpi xmlns:a14="http://schemas.microsoft.com/office/drawing/2010/main" val="0"/>
              </a:ext>
            </a:extLst>
          </a:blip>
          <a:srcRect l="11562" t="21528"/>
          <a:stretch>
            <a:fillRect/>
          </a:stretch>
        </p:blipFill>
        <p:spPr bwMode="auto">
          <a:xfrm>
            <a:off x="4906618" y="1330335"/>
            <a:ext cx="6993834" cy="465432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5">
            <a:extLst>
              <a:ext uri="{FF2B5EF4-FFF2-40B4-BE49-F238E27FC236}">
                <a16:creationId xmlns:a16="http://schemas.microsoft.com/office/drawing/2014/main" id="{487D946F-CEDC-4488-181E-4D41A8EC892E}"/>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19</a:t>
            </a:fld>
            <a:endParaRPr lang="en-US" dirty="0"/>
          </a:p>
        </p:txBody>
      </p:sp>
      <p:pic>
        <p:nvPicPr>
          <p:cNvPr id="8" name="Picture 7" descr="A logo with text on it&#10;&#10;AI-generated content may be incorrect.">
            <a:extLst>
              <a:ext uri="{FF2B5EF4-FFF2-40B4-BE49-F238E27FC236}">
                <a16:creationId xmlns:a16="http://schemas.microsoft.com/office/drawing/2014/main" id="{50B6BD93-8265-48BC-3B25-1B0D7BD488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EER | MFR | INDIA">
            <a:extLst>
              <a:ext uri="{FF2B5EF4-FFF2-40B4-BE49-F238E27FC236}">
                <a16:creationId xmlns:a16="http://schemas.microsoft.com/office/drawing/2014/main" id="{8C2FAE37-C1BC-7D38-C52C-A0B311723376}"/>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10" name="PPT 2 -">
            <a:extLst>
              <a:ext uri="{FF2B5EF4-FFF2-40B4-BE49-F238E27FC236}">
                <a16:creationId xmlns:a16="http://schemas.microsoft.com/office/drawing/2014/main" id="{8829C979-1CEF-A3E8-74D0-B8F5D43F3CDF}"/>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2" name="Picture 1" descr="A logo with a symbol and text&#10;&#10;AI-generated content may be incorrect.">
            <a:extLst>
              <a:ext uri="{FF2B5EF4-FFF2-40B4-BE49-F238E27FC236}">
                <a16:creationId xmlns:a16="http://schemas.microsoft.com/office/drawing/2014/main" id="{B1C2BE34-4028-BF9A-DF51-AA9FF8BB23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
        <p:nvSpPr>
          <p:cNvPr id="4" name="Rectangle 3">
            <a:extLst>
              <a:ext uri="{FF2B5EF4-FFF2-40B4-BE49-F238E27FC236}">
                <a16:creationId xmlns:a16="http://schemas.microsoft.com/office/drawing/2014/main" id="{8340DFAB-87B2-A3E5-1BD0-C8959DC45AC1}"/>
              </a:ext>
            </a:extLst>
          </p:cNvPr>
          <p:cNvSpPr/>
          <p:nvPr/>
        </p:nvSpPr>
        <p:spPr>
          <a:xfrm>
            <a:off x="304800" y="2819400"/>
            <a:ext cx="4267200" cy="1077218"/>
          </a:xfrm>
          <a:prstGeom prst="rect">
            <a:avLst/>
          </a:prstGeom>
        </p:spPr>
        <p:txBody>
          <a:bodyPr wrap="square">
            <a:spAutoFit/>
          </a:bodyPr>
          <a:lstStyle/>
          <a:p>
            <a:r>
              <a:rPr lang="hi-IN" sz="3200" b="1">
                <a:solidFill>
                  <a:srgbClr val="C00000"/>
                </a:solidFill>
                <a:latin typeface="Open Sans" panose="020B0606030504020204" pitchFamily="34" charset="0"/>
                <a:ea typeface="Open Sans" panose="020B0606030504020204" pitchFamily="34" charset="0"/>
                <a:cs typeface="Open Sans" panose="020B0606030504020204" pitchFamily="34" charset="0"/>
              </a:rPr>
              <a:t>कक्षा डी: जहरीला/संक्रामक सामग्री</a:t>
            </a:r>
            <a:endParaRPr lang="en-IN" sz="32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96459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43400" y="1282480"/>
            <a:ext cx="7848600" cy="3108543"/>
          </a:xfrm>
          <a:prstGeom prst="rect">
            <a:avLst/>
          </a:prstGeom>
        </p:spPr>
        <p:txBody>
          <a:bodyPr wrap="square">
            <a:spAutoFit/>
          </a:bodyPr>
          <a:lstStyle/>
          <a:p>
            <a:pPr marL="342900" indent="-342900">
              <a:defRPr/>
            </a:pPr>
            <a:r>
              <a:rPr lang="hi-IN" sz="2800">
                <a:cs typeface="Arial" charset="0"/>
              </a:rPr>
              <a:t>खतरनाक सामग्री की मूल परिभाषा
परिवहन का तरीका
 परिवहन के लिए भारत में कानून हज़मत सामग्री
 हज़मत अनुपालन
 खतरा संचार
 हज़मत दुर्घटना का प्रबंधन
 ईआरजी पर संक्षिप्त जानकारी</a:t>
            </a:r>
            <a:endParaRPr lang="en-US" sz="2800" dirty="0">
              <a:cs typeface="Arial" charset="0"/>
            </a:endParaRPr>
          </a:p>
        </p:txBody>
      </p:sp>
      <p:pic>
        <p:nvPicPr>
          <p:cNvPr id="39938" name="Picture 2" descr="Image result for OBJECTI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3897382"/>
            <a:ext cx="3094944" cy="247015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5">
            <a:extLst>
              <a:ext uri="{FF2B5EF4-FFF2-40B4-BE49-F238E27FC236}">
                <a16:creationId xmlns:a16="http://schemas.microsoft.com/office/drawing/2014/main" id="{2D33553C-76C9-B5AD-AA0D-8A86C7EC3030}"/>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a:t>
            </a:fld>
            <a:endParaRPr lang="en-US" dirty="0"/>
          </a:p>
        </p:txBody>
      </p:sp>
      <p:pic>
        <p:nvPicPr>
          <p:cNvPr id="8" name="Picture 7" descr="A logo with a lion and a circle with a red ribbon&#10;&#10;AI-generated content may be incorrect.">
            <a:extLst>
              <a:ext uri="{FF2B5EF4-FFF2-40B4-BE49-F238E27FC236}">
                <a16:creationId xmlns:a16="http://schemas.microsoft.com/office/drawing/2014/main" id="{32AB762D-30DD-D063-C89F-39F8C71846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8118" r="22639"/>
          <a:stretch>
            <a:fillRect/>
          </a:stretch>
        </p:blipFill>
        <p:spPr bwMode="auto">
          <a:xfrm>
            <a:off x="10948761" y="54035"/>
            <a:ext cx="1243239" cy="104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logo with text on it&#10;&#10;AI-generated content may be incorrect.">
            <a:extLst>
              <a:ext uri="{FF2B5EF4-FFF2-40B4-BE49-F238E27FC236}">
                <a16:creationId xmlns:a16="http://schemas.microsoft.com/office/drawing/2014/main" id="{E7361DC6-65F2-E5DF-A979-54676F01B0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EER | MFR | INDIA">
            <a:extLst>
              <a:ext uri="{FF2B5EF4-FFF2-40B4-BE49-F238E27FC236}">
                <a16:creationId xmlns:a16="http://schemas.microsoft.com/office/drawing/2014/main" id="{88EDF88E-E0FC-A08E-2EDE-F75850CD223C}"/>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11" name="PPT 2 -">
            <a:extLst>
              <a:ext uri="{FF2B5EF4-FFF2-40B4-BE49-F238E27FC236}">
                <a16:creationId xmlns:a16="http://schemas.microsoft.com/office/drawing/2014/main" id="{BDBF88E2-53DA-AB53-6667-BB6D34599D94}"/>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sp>
        <p:nvSpPr>
          <p:cNvPr id="12" name="Google Shape;112;p15">
            <a:extLst>
              <a:ext uri="{FF2B5EF4-FFF2-40B4-BE49-F238E27FC236}">
                <a16:creationId xmlns:a16="http://schemas.microsoft.com/office/drawing/2014/main" id="{D1F91975-DA22-40DC-FA06-0468062AC11E}"/>
              </a:ext>
            </a:extLst>
          </p:cNvPr>
          <p:cNvSpPr txBox="1">
            <a:spLocks/>
          </p:cNvSpPr>
          <p:nvPr/>
        </p:nvSpPr>
        <p:spPr>
          <a:xfrm>
            <a:off x="-114303" y="1403046"/>
            <a:ext cx="4457703" cy="864400"/>
          </a:xfrm>
          <a:prstGeom prst="rect">
            <a:avLst/>
          </a:prstGeom>
          <a:noFill/>
          <a:ln>
            <a:noFill/>
          </a:ln>
        </p:spPr>
        <p:txBody>
          <a:bodyPr spcFirstLastPara="1" vert="horz" wrap="square" lIns="91425" tIns="45700" rIns="91425" bIns="45700" rtlCol="0"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0"/>
              </a:spcBef>
              <a:buClr>
                <a:srgbClr val="C00000"/>
              </a:buClr>
              <a:buSzPts val="4000"/>
            </a:pPr>
            <a:r>
              <a:rPr lang="hi-IN" sz="3600" b="1">
                <a:solidFill>
                  <a:srgbClr val="C00000"/>
                </a:solidFill>
                <a:latin typeface="Open Sans"/>
                <a:ea typeface="Arial"/>
                <a:cs typeface="Arial"/>
                <a:sym typeface="Arial"/>
              </a:rPr>
              <a:t>उद्देश्यों</a:t>
            </a:r>
            <a:endParaRPr lang="en-US" dirty="0">
              <a:latin typeface="Open Sans"/>
            </a:endParaRPr>
          </a:p>
        </p:txBody>
      </p:sp>
      <p:sp>
        <p:nvSpPr>
          <p:cNvPr id="13" name="Google Shape;116;p15">
            <a:extLst>
              <a:ext uri="{FF2B5EF4-FFF2-40B4-BE49-F238E27FC236}">
                <a16:creationId xmlns:a16="http://schemas.microsoft.com/office/drawing/2014/main" id="{C5D5CBB3-9CF9-AE32-EDC9-1E254BD993FD}"/>
              </a:ext>
            </a:extLst>
          </p:cNvPr>
          <p:cNvSpPr txBox="1"/>
          <p:nvPr/>
        </p:nvSpPr>
        <p:spPr>
          <a:xfrm>
            <a:off x="128760" y="2295863"/>
            <a:ext cx="3986783" cy="830956"/>
          </a:xfrm>
          <a:prstGeom prst="rect">
            <a:avLst/>
          </a:prstGeom>
          <a:noFill/>
          <a:ln>
            <a:noFill/>
          </a:ln>
        </p:spPr>
        <p:txBody>
          <a:bodyPr spcFirstLastPara="1" wrap="square" lIns="91425" tIns="45700" rIns="91425" bIns="45700" anchor="t" anchorCtr="0">
            <a:spAutoFit/>
          </a:bodyPr>
          <a:lstStyle/>
          <a:p>
            <a:pPr lvl="0" algn="just">
              <a:buClr>
                <a:schemeClr val="dk1"/>
              </a:buClr>
              <a:buSzPts val="3200"/>
            </a:pPr>
            <a:r>
              <a:rPr lang="hi-IN" sz="2400">
                <a:solidFill>
                  <a:schemeClr val="dk1"/>
                </a:solidFill>
                <a:latin typeface="Open Sans"/>
                <a:cs typeface="Times New Roman" pitchFamily="18" charset="0"/>
                <a:sym typeface="Arial"/>
              </a:rPr>
              <a:t>इस पाठ को पूरा करने पर, आप निम्न में सक्षम होंगे: -</a:t>
            </a:r>
            <a:endParaRPr sz="1100" dirty="0">
              <a:latin typeface="Open Sans"/>
              <a:cs typeface="Times New Roman" pitchFamily="18" charset="0"/>
            </a:endParaRPr>
          </a:p>
        </p:txBody>
      </p:sp>
    </p:spTree>
    <p:extLst>
      <p:ext uri="{BB962C8B-B14F-4D97-AF65-F5344CB8AC3E}">
        <p14:creationId xmlns:p14="http://schemas.microsoft.com/office/powerpoint/2010/main" val="1618910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e result for Class 7: Radioactive Material"/>
          <p:cNvPicPr>
            <a:picLocks noChangeAspect="1" noChangeArrowheads="1"/>
          </p:cNvPicPr>
          <p:nvPr/>
        </p:nvPicPr>
        <p:blipFill rotWithShape="1">
          <a:blip r:embed="rId3">
            <a:extLst>
              <a:ext uri="{28A0092B-C50C-407E-A947-70E740481C1C}">
                <a14:useLocalDpi xmlns:a14="http://schemas.microsoft.com/office/drawing/2010/main" val="0"/>
              </a:ext>
            </a:extLst>
          </a:blip>
          <a:srcRect l="7500" t="25095" r="10320" b="10687"/>
          <a:stretch>
            <a:fillRect/>
          </a:stretch>
        </p:blipFill>
        <p:spPr bwMode="auto">
          <a:xfrm>
            <a:off x="4695255" y="1114560"/>
            <a:ext cx="7392383" cy="490712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5">
            <a:extLst>
              <a:ext uri="{FF2B5EF4-FFF2-40B4-BE49-F238E27FC236}">
                <a16:creationId xmlns:a16="http://schemas.microsoft.com/office/drawing/2014/main" id="{49129B29-1FDC-D964-447D-663252E1ACD7}"/>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20</a:t>
            </a:fld>
            <a:endParaRPr lang="en-US" dirty="0"/>
          </a:p>
        </p:txBody>
      </p:sp>
      <p:pic>
        <p:nvPicPr>
          <p:cNvPr id="7" name="Picture 6" descr="A logo with text on it&#10;&#10;AI-generated content may be incorrect.">
            <a:extLst>
              <a:ext uri="{FF2B5EF4-FFF2-40B4-BE49-F238E27FC236}">
                <a16:creationId xmlns:a16="http://schemas.microsoft.com/office/drawing/2014/main" id="{FCED0750-1503-CD4F-491D-E4826BD704B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ER | MFR | INDIA">
            <a:extLst>
              <a:ext uri="{FF2B5EF4-FFF2-40B4-BE49-F238E27FC236}">
                <a16:creationId xmlns:a16="http://schemas.microsoft.com/office/drawing/2014/main" id="{A4CE228C-1634-89D7-2B76-7E30333A9824}"/>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9" name="PPT 2 -">
            <a:extLst>
              <a:ext uri="{FF2B5EF4-FFF2-40B4-BE49-F238E27FC236}">
                <a16:creationId xmlns:a16="http://schemas.microsoft.com/office/drawing/2014/main" id="{E274C174-BD3C-CAE9-0884-F8D3D7150BD4}"/>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2" name="Picture 1" descr="A logo with a symbol and text&#10;&#10;AI-generated content may be incorrect.">
            <a:extLst>
              <a:ext uri="{FF2B5EF4-FFF2-40B4-BE49-F238E27FC236}">
                <a16:creationId xmlns:a16="http://schemas.microsoft.com/office/drawing/2014/main" id="{5B3D291C-9DE7-9A23-FA55-F1C5915167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
        <p:nvSpPr>
          <p:cNvPr id="4" name="Rectangle 3">
            <a:extLst>
              <a:ext uri="{FF2B5EF4-FFF2-40B4-BE49-F238E27FC236}">
                <a16:creationId xmlns:a16="http://schemas.microsoft.com/office/drawing/2014/main" id="{896B324F-B1D4-DCB7-C477-0011E3C8E1F1}"/>
              </a:ext>
            </a:extLst>
          </p:cNvPr>
          <p:cNvSpPr/>
          <p:nvPr/>
        </p:nvSpPr>
        <p:spPr>
          <a:xfrm>
            <a:off x="104362" y="2890391"/>
            <a:ext cx="4876800" cy="584775"/>
          </a:xfrm>
          <a:prstGeom prst="rect">
            <a:avLst/>
          </a:prstGeom>
        </p:spPr>
        <p:txBody>
          <a:bodyPr wrap="square">
            <a:spAutoFit/>
          </a:bodyPr>
          <a:lstStyle/>
          <a:p>
            <a:r>
              <a:rPr lang="hi-IN" sz="3200" b="1">
                <a:solidFill>
                  <a:srgbClr val="C00000"/>
                </a:solidFill>
                <a:latin typeface="Open Sans" panose="020B0606030504020204" pitchFamily="34" charset="0"/>
                <a:ea typeface="Open Sans" panose="020B0606030504020204" pitchFamily="34" charset="0"/>
                <a:cs typeface="Open Sans" panose="020B0606030504020204" pitchFamily="34" charset="0"/>
              </a:rPr>
              <a:t>कक्षा 7: रेडियोधर्मी सामग्री</a:t>
            </a:r>
            <a:endParaRPr lang="en-IN" sz="32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35820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26191"/>
          <a:stretch>
            <a:fillRect/>
          </a:stretch>
        </p:blipFill>
        <p:spPr bwMode="auto">
          <a:xfrm>
            <a:off x="4425257" y="1767233"/>
            <a:ext cx="7515727" cy="4541492"/>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a:extLst>
              <a:ext uri="{FF2B5EF4-FFF2-40B4-BE49-F238E27FC236}">
                <a16:creationId xmlns:a16="http://schemas.microsoft.com/office/drawing/2014/main" id="{D4B1C0DF-0F90-3F3B-7B60-4156D64ACB25}"/>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21</a:t>
            </a:fld>
            <a:endParaRPr lang="en-US" dirty="0"/>
          </a:p>
        </p:txBody>
      </p:sp>
      <p:pic>
        <p:nvPicPr>
          <p:cNvPr id="11" name="Picture 10" descr="A logo with text on it&#10;&#10;AI-generated content may be incorrect.">
            <a:extLst>
              <a:ext uri="{FF2B5EF4-FFF2-40B4-BE49-F238E27FC236}">
                <a16:creationId xmlns:a16="http://schemas.microsoft.com/office/drawing/2014/main" id="{F88F6D32-3645-47CD-7B5D-D8C7D90249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EER | MFR | INDIA">
            <a:extLst>
              <a:ext uri="{FF2B5EF4-FFF2-40B4-BE49-F238E27FC236}">
                <a16:creationId xmlns:a16="http://schemas.microsoft.com/office/drawing/2014/main" id="{146AF10D-D622-866F-B409-AC4D9388DDF5}"/>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13" name="PPT 2 -">
            <a:extLst>
              <a:ext uri="{FF2B5EF4-FFF2-40B4-BE49-F238E27FC236}">
                <a16:creationId xmlns:a16="http://schemas.microsoft.com/office/drawing/2014/main" id="{94BFEDE2-D0F3-52AF-07F0-093217445995}"/>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2" name="Picture 1" descr="A logo with a symbol and text&#10;&#10;AI-generated content may be incorrect.">
            <a:extLst>
              <a:ext uri="{FF2B5EF4-FFF2-40B4-BE49-F238E27FC236}">
                <a16:creationId xmlns:a16="http://schemas.microsoft.com/office/drawing/2014/main" id="{34A80F44-BA66-3029-CE2D-E781E2B2B3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
        <p:nvSpPr>
          <p:cNvPr id="3" name="Rectangle 2">
            <a:extLst>
              <a:ext uri="{FF2B5EF4-FFF2-40B4-BE49-F238E27FC236}">
                <a16:creationId xmlns:a16="http://schemas.microsoft.com/office/drawing/2014/main" id="{6B795B03-F4A1-D88C-C3EC-6660B8CA0F54}"/>
              </a:ext>
            </a:extLst>
          </p:cNvPr>
          <p:cNvSpPr/>
          <p:nvPr/>
        </p:nvSpPr>
        <p:spPr>
          <a:xfrm>
            <a:off x="725981" y="3136612"/>
            <a:ext cx="3846019" cy="584775"/>
          </a:xfrm>
          <a:prstGeom prst="rect">
            <a:avLst/>
          </a:prstGeom>
        </p:spPr>
        <p:txBody>
          <a:bodyPr wrap="square">
            <a:spAutoFit/>
          </a:bodyPr>
          <a:lstStyle/>
          <a:p>
            <a:r>
              <a:rPr lang="hi-IN" sz="3200" b="1">
                <a:solidFill>
                  <a:srgbClr val="C00000"/>
                </a:solidFill>
                <a:latin typeface="Open Sans" panose="020B0606030504020204" pitchFamily="34" charset="0"/>
                <a:ea typeface="Open Sans" panose="020B0606030504020204" pitchFamily="34" charset="0"/>
                <a:cs typeface="Open Sans" panose="020B0606030504020204" pitchFamily="34" charset="0"/>
              </a:rPr>
              <a:t>कक्षा 8: संक्षारक</a:t>
            </a:r>
            <a:endParaRPr lang="en-IN" sz="32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98369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mage result for Class 9: Miscellaneous Hazardous Materi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0485" y="1298603"/>
            <a:ext cx="6861515" cy="499019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5">
            <a:extLst>
              <a:ext uri="{FF2B5EF4-FFF2-40B4-BE49-F238E27FC236}">
                <a16:creationId xmlns:a16="http://schemas.microsoft.com/office/drawing/2014/main" id="{8640045E-E35C-DF8B-6A06-F12C404625AC}"/>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22</a:t>
            </a:fld>
            <a:endParaRPr lang="en-US" dirty="0"/>
          </a:p>
        </p:txBody>
      </p:sp>
      <p:pic>
        <p:nvPicPr>
          <p:cNvPr id="7" name="Picture 6" descr="A logo with text on it&#10;&#10;AI-generated content may be incorrect.">
            <a:extLst>
              <a:ext uri="{FF2B5EF4-FFF2-40B4-BE49-F238E27FC236}">
                <a16:creationId xmlns:a16="http://schemas.microsoft.com/office/drawing/2014/main" id="{0E3E6558-8F9A-B84F-6AB5-14BAC8DB27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ER | MFR | INDIA">
            <a:extLst>
              <a:ext uri="{FF2B5EF4-FFF2-40B4-BE49-F238E27FC236}">
                <a16:creationId xmlns:a16="http://schemas.microsoft.com/office/drawing/2014/main" id="{3296B4DD-C590-E43C-1C16-7FF529E3CF21}"/>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9" name="PPT 2 -">
            <a:extLst>
              <a:ext uri="{FF2B5EF4-FFF2-40B4-BE49-F238E27FC236}">
                <a16:creationId xmlns:a16="http://schemas.microsoft.com/office/drawing/2014/main" id="{2CC1951B-D75C-1928-8EFE-4F417CD92730}"/>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2" name="Picture 1" descr="A logo with a symbol and text&#10;&#10;AI-generated content may be incorrect.">
            <a:extLst>
              <a:ext uri="{FF2B5EF4-FFF2-40B4-BE49-F238E27FC236}">
                <a16:creationId xmlns:a16="http://schemas.microsoft.com/office/drawing/2014/main" id="{310AE02F-4C24-15AB-599D-85CE31767C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
        <p:nvSpPr>
          <p:cNvPr id="4" name="Rectangle 3">
            <a:extLst>
              <a:ext uri="{FF2B5EF4-FFF2-40B4-BE49-F238E27FC236}">
                <a16:creationId xmlns:a16="http://schemas.microsoft.com/office/drawing/2014/main" id="{CE1741A9-0AF5-61F4-F5CC-CA2F77CA5973}"/>
              </a:ext>
            </a:extLst>
          </p:cNvPr>
          <p:cNvSpPr/>
          <p:nvPr/>
        </p:nvSpPr>
        <p:spPr>
          <a:xfrm>
            <a:off x="424070" y="2819400"/>
            <a:ext cx="4678590" cy="1077218"/>
          </a:xfrm>
          <a:prstGeom prst="rect">
            <a:avLst/>
          </a:prstGeom>
        </p:spPr>
        <p:txBody>
          <a:bodyPr wrap="square">
            <a:spAutoFit/>
          </a:bodyPr>
          <a:lstStyle/>
          <a:p>
            <a:r>
              <a:rPr lang="hi-IN" sz="3200" b="1">
                <a:solidFill>
                  <a:srgbClr val="C00000"/>
                </a:solidFill>
                <a:latin typeface="Open Sans" panose="020B0606030504020204" pitchFamily="34" charset="0"/>
                <a:ea typeface="Open Sans" panose="020B0606030504020204" pitchFamily="34" charset="0"/>
                <a:cs typeface="Open Sans" panose="020B0606030504020204" pitchFamily="34" charset="0"/>
              </a:rPr>
              <a:t>कक्षा 9: विविध खतरनाक सामग्री</a:t>
            </a:r>
            <a:endParaRPr lang="en-IN" sz="32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82906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7400" y="5943600"/>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itle 1"/>
          <p:cNvSpPr>
            <a:spLocks noGrp="1"/>
          </p:cNvSpPr>
          <p:nvPr>
            <p:ph type="title"/>
          </p:nvPr>
        </p:nvSpPr>
        <p:spPr>
          <a:xfrm>
            <a:off x="457200" y="2743200"/>
            <a:ext cx="5181600" cy="685800"/>
          </a:xfrm>
        </p:spPr>
        <p:txBody>
          <a:bodyPr>
            <a:noAutofit/>
          </a:bodyPr>
          <a:lstStyle/>
          <a:p>
            <a:r>
              <a:rPr lang="en-US" b="1">
                <a:solidFill>
                  <a:srgbClr val="FF0000"/>
                </a:solidFill>
                <a:latin typeface="Open Sans" panose="020B0606030504020204" pitchFamily="34" charset="0"/>
                <a:ea typeface="Open Sans" panose="020B0606030504020204" pitchFamily="34" charset="0"/>
                <a:cs typeface="Open Sans" panose="020B0606030504020204" pitchFamily="34" charset="0"/>
              </a:rPr>
              <a:t>III. </a:t>
            </a:r>
            <a:r>
              <a:rPr lang="hi-IN" b="1">
                <a:solidFill>
                  <a:srgbClr val="FF0000"/>
                </a:solidFill>
                <a:latin typeface="Open Sans" panose="020B0606030504020204" pitchFamily="34" charset="0"/>
                <a:ea typeface="Open Sans" panose="020B0606030504020204" pitchFamily="34" charset="0"/>
                <a:cs typeface="Open Sans" panose="020B0606030504020204" pitchFamily="34" charset="0"/>
              </a:rPr>
              <a:t>पैकेजिंग</a:t>
            </a:r>
            <a:endParaRPr lang="en-US"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Content Placeholder 7"/>
          <p:cNvSpPr>
            <a:spLocks noGrp="1"/>
          </p:cNvSpPr>
          <p:nvPr>
            <p:ph sz="quarter" idx="1"/>
          </p:nvPr>
        </p:nvSpPr>
        <p:spPr>
          <a:xfrm>
            <a:off x="5715000" y="1271252"/>
            <a:ext cx="5874026" cy="5237843"/>
          </a:xfrm>
        </p:spPr>
        <p:txBody>
          <a:bodyPr rtlCol="0">
            <a:normAutofit fontScale="92500" lnSpcReduction="10000"/>
          </a:bodyPr>
          <a:lstStyle/>
          <a:p>
            <a:pPr marL="274320" indent="-274320">
              <a:spcBef>
                <a:spcPts val="580"/>
              </a:spcBef>
              <a:defRPr/>
            </a:pPr>
            <a:r>
              <a:rPr lang="hi-IN" sz="2800">
                <a:latin typeface="Open Sans" panose="020B0606030504020204" pitchFamily="34" charset="0"/>
                <a:ea typeface="Open Sans" panose="020B0606030504020204" pitchFamily="34" charset="0"/>
                <a:cs typeface="Open Sans" panose="020B0606030504020204" pitchFamily="34" charset="0"/>
              </a:rPr>
              <a:t>एचएमआर (खतरनाक सामग्री विनियम) में, "पैकेज" पैकेजिंग और इसकी सामग्री को संदर्भित करता है।
पैकेजिंग के उदाहरण
फाइबरबोर्ड बक्से
ड्रम
पोर्टेबल टैंक 
कार्गो टैंक
टैंक कारें
सिलिन्डरों
बैग
लकड़ी के बक्से</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5">
            <a:extLst>
              <a:ext uri="{FF2B5EF4-FFF2-40B4-BE49-F238E27FC236}">
                <a16:creationId xmlns:a16="http://schemas.microsoft.com/office/drawing/2014/main" id="{62DFAFE4-94C3-3902-35E0-EEA8B5EB4663}"/>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23</a:t>
            </a:fld>
            <a:endParaRPr lang="en-US" dirty="0"/>
          </a:p>
        </p:txBody>
      </p:sp>
      <p:pic>
        <p:nvPicPr>
          <p:cNvPr id="4" name="Picture 3" descr="A logo with text on it&#10;&#10;AI-generated content may be incorrect.">
            <a:extLst>
              <a:ext uri="{FF2B5EF4-FFF2-40B4-BE49-F238E27FC236}">
                <a16:creationId xmlns:a16="http://schemas.microsoft.com/office/drawing/2014/main" id="{4F9EBC45-6375-19E4-1D4D-C86F870908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EER | MFR | INDIA">
            <a:extLst>
              <a:ext uri="{FF2B5EF4-FFF2-40B4-BE49-F238E27FC236}">
                <a16:creationId xmlns:a16="http://schemas.microsoft.com/office/drawing/2014/main" id="{CEAF1528-11E2-7907-565F-0C16C142C726}"/>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7" name="PPT 2 -">
            <a:extLst>
              <a:ext uri="{FF2B5EF4-FFF2-40B4-BE49-F238E27FC236}">
                <a16:creationId xmlns:a16="http://schemas.microsoft.com/office/drawing/2014/main" id="{29B822BC-D84E-CFA0-7E85-2B5ADA6C8A54}"/>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9" name="Picture 8" descr="A logo with a symbol and text&#10;&#10;AI-generated content may be incorrect.">
            <a:extLst>
              <a:ext uri="{FF2B5EF4-FFF2-40B4-BE49-F238E27FC236}">
                <a16:creationId xmlns:a16="http://schemas.microsoft.com/office/drawing/2014/main" id="{629D929A-9C89-62C5-9D7B-96C8495E3D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Tree>
    <p:extLst>
      <p:ext uri="{BB962C8B-B14F-4D97-AF65-F5344CB8AC3E}">
        <p14:creationId xmlns:p14="http://schemas.microsoft.com/office/powerpoint/2010/main" val="3877521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64"/>
          <p:cNvPicPr>
            <a:picLocks noChangeAspect="1" noChangeArrowheads="1"/>
          </p:cNvPicPr>
          <p:nvPr/>
        </p:nvPicPr>
        <p:blipFill>
          <a:blip r:embed="rId3"/>
          <a:srcRect/>
          <a:stretch>
            <a:fillRect/>
          </a:stretch>
        </p:blipFill>
        <p:spPr bwMode="auto">
          <a:xfrm>
            <a:off x="3664459" y="735794"/>
            <a:ext cx="2593360" cy="1828800"/>
          </a:xfrm>
          <a:prstGeom prst="rect">
            <a:avLst/>
          </a:prstGeom>
          <a:noFill/>
          <a:ln w="9525">
            <a:noFill/>
            <a:miter lim="800000"/>
            <a:headEnd/>
            <a:tailEnd/>
          </a:ln>
        </p:spPr>
      </p:pic>
      <p:pic>
        <p:nvPicPr>
          <p:cNvPr id="3" name="Picture 1028"/>
          <p:cNvPicPr>
            <a:picLocks noChangeAspect="1" noChangeArrowheads="1"/>
          </p:cNvPicPr>
          <p:nvPr/>
        </p:nvPicPr>
        <p:blipFill>
          <a:blip r:embed="rId4"/>
          <a:srcRect/>
          <a:stretch>
            <a:fillRect/>
          </a:stretch>
        </p:blipFill>
        <p:spPr bwMode="auto">
          <a:xfrm>
            <a:off x="6612283" y="735794"/>
            <a:ext cx="2362200" cy="1781656"/>
          </a:xfrm>
          <a:prstGeom prst="rect">
            <a:avLst/>
          </a:prstGeom>
          <a:noFill/>
          <a:ln w="9525">
            <a:noFill/>
            <a:miter lim="800000"/>
            <a:headEnd/>
            <a:tailEnd/>
          </a:ln>
        </p:spPr>
      </p:pic>
      <p:pic>
        <p:nvPicPr>
          <p:cNvPr id="4" name="Picture 1032"/>
          <p:cNvPicPr>
            <a:picLocks noChangeAspect="1" noChangeArrowheads="1"/>
          </p:cNvPicPr>
          <p:nvPr/>
        </p:nvPicPr>
        <p:blipFill>
          <a:blip r:embed="rId5"/>
          <a:srcRect/>
          <a:stretch>
            <a:fillRect/>
          </a:stretch>
        </p:blipFill>
        <p:spPr bwMode="auto">
          <a:xfrm>
            <a:off x="9142746" y="712603"/>
            <a:ext cx="2365934" cy="1828800"/>
          </a:xfrm>
          <a:prstGeom prst="rect">
            <a:avLst/>
          </a:prstGeom>
          <a:noFill/>
          <a:ln w="9525">
            <a:noFill/>
            <a:miter lim="800000"/>
            <a:headEnd/>
            <a:tailEnd/>
          </a:ln>
        </p:spPr>
      </p:pic>
      <p:pic>
        <p:nvPicPr>
          <p:cNvPr id="5" name="Picture 2054"/>
          <p:cNvPicPr>
            <a:picLocks noChangeAspect="1" noChangeArrowheads="1"/>
          </p:cNvPicPr>
          <p:nvPr/>
        </p:nvPicPr>
        <p:blipFill>
          <a:blip r:embed="rId6"/>
          <a:srcRect/>
          <a:stretch>
            <a:fillRect/>
          </a:stretch>
        </p:blipFill>
        <p:spPr bwMode="auto">
          <a:xfrm>
            <a:off x="3780039" y="2639630"/>
            <a:ext cx="2362200" cy="1898805"/>
          </a:xfrm>
          <a:prstGeom prst="rect">
            <a:avLst/>
          </a:prstGeom>
          <a:noFill/>
          <a:ln w="9525">
            <a:noFill/>
            <a:miter lim="800000"/>
            <a:headEnd/>
            <a:tailEnd/>
          </a:ln>
        </p:spPr>
      </p:pic>
      <p:pic>
        <p:nvPicPr>
          <p:cNvPr id="6" name="Picture 7"/>
          <p:cNvPicPr>
            <a:picLocks noChangeAspect="1" noChangeArrowheads="1"/>
          </p:cNvPicPr>
          <p:nvPr/>
        </p:nvPicPr>
        <p:blipFill>
          <a:blip r:embed="rId7"/>
          <a:srcRect/>
          <a:stretch>
            <a:fillRect/>
          </a:stretch>
        </p:blipFill>
        <p:spPr bwMode="auto">
          <a:xfrm>
            <a:off x="7793383" y="4695648"/>
            <a:ext cx="2862024" cy="1698486"/>
          </a:xfrm>
          <a:prstGeom prst="rect">
            <a:avLst/>
          </a:prstGeom>
          <a:noFill/>
          <a:ln w="9525">
            <a:noFill/>
            <a:miter lim="800000"/>
            <a:headEnd/>
            <a:tailEnd/>
          </a:ln>
        </p:spPr>
      </p:pic>
      <p:pic>
        <p:nvPicPr>
          <p:cNvPr id="7" name="Picture 1029"/>
          <p:cNvPicPr>
            <a:picLocks noChangeAspect="1" noChangeArrowheads="1"/>
          </p:cNvPicPr>
          <p:nvPr/>
        </p:nvPicPr>
        <p:blipFill>
          <a:blip r:embed="rId8"/>
          <a:srcRect/>
          <a:stretch>
            <a:fillRect/>
          </a:stretch>
        </p:blipFill>
        <p:spPr bwMode="auto">
          <a:xfrm>
            <a:off x="4271288" y="4610239"/>
            <a:ext cx="2862024" cy="1698486"/>
          </a:xfrm>
          <a:prstGeom prst="rect">
            <a:avLst/>
          </a:prstGeom>
          <a:noFill/>
          <a:ln w="9525">
            <a:noFill/>
            <a:miter lim="800000"/>
            <a:headEnd/>
            <a:tailEnd/>
          </a:ln>
        </p:spPr>
      </p:pic>
      <p:pic>
        <p:nvPicPr>
          <p:cNvPr id="9" name="Picture 1031"/>
          <p:cNvPicPr>
            <a:picLocks noChangeAspect="1" noChangeArrowheads="1"/>
          </p:cNvPicPr>
          <p:nvPr/>
        </p:nvPicPr>
        <p:blipFill>
          <a:blip r:embed="rId9"/>
          <a:srcRect/>
          <a:stretch>
            <a:fillRect/>
          </a:stretch>
        </p:blipFill>
        <p:spPr bwMode="auto">
          <a:xfrm>
            <a:off x="6612283" y="2611656"/>
            <a:ext cx="2362200" cy="1906164"/>
          </a:xfrm>
          <a:prstGeom prst="rect">
            <a:avLst/>
          </a:prstGeom>
          <a:noFill/>
          <a:ln w="9525">
            <a:noFill/>
            <a:miter lim="800000"/>
            <a:headEnd/>
            <a:tailEnd/>
          </a:ln>
        </p:spPr>
      </p:pic>
      <p:pic>
        <p:nvPicPr>
          <p:cNvPr id="10" name="Picture 6"/>
          <p:cNvPicPr>
            <a:picLocks noChangeAspect="1" noChangeArrowheads="1"/>
          </p:cNvPicPr>
          <p:nvPr/>
        </p:nvPicPr>
        <p:blipFill>
          <a:blip r:embed="rId10"/>
          <a:srcRect/>
          <a:stretch>
            <a:fillRect/>
          </a:stretch>
        </p:blipFill>
        <p:spPr bwMode="auto">
          <a:xfrm>
            <a:off x="9113657" y="2685573"/>
            <a:ext cx="2424112" cy="1870030"/>
          </a:xfrm>
          <a:prstGeom prst="rect">
            <a:avLst/>
          </a:prstGeom>
          <a:noFill/>
          <a:ln w="9525">
            <a:noFill/>
            <a:miter lim="800000"/>
            <a:headEnd/>
            <a:tailEnd/>
          </a:ln>
        </p:spPr>
      </p:pic>
      <p:sp>
        <p:nvSpPr>
          <p:cNvPr id="11" name="Rectangle 10"/>
          <p:cNvSpPr/>
          <p:nvPr/>
        </p:nvSpPr>
        <p:spPr>
          <a:xfrm>
            <a:off x="400982" y="2187714"/>
            <a:ext cx="3429000" cy="1323439"/>
          </a:xfrm>
          <a:prstGeom prst="rect">
            <a:avLst/>
          </a:prstGeom>
        </p:spPr>
        <p:txBody>
          <a:bodyPr wrap="square">
            <a:spAutoFit/>
          </a:bodyPr>
          <a:lstStyle/>
          <a:p>
            <a:r>
              <a:rPr lang="hi-IN" sz="4000">
                <a:cs typeface="Times New Roman" pitchFamily="18" charset="0"/>
              </a:rPr>
              <a:t>का परीक्षण 
संकुल</a:t>
            </a:r>
            <a:endParaRPr lang="en-US" sz="4400" b="1" dirty="0">
              <a:solidFill>
                <a:srgbClr val="FF0000"/>
              </a:solidFill>
              <a:latin typeface="+mj-lt"/>
            </a:endParaRPr>
          </a:p>
        </p:txBody>
      </p:sp>
      <p:sp>
        <p:nvSpPr>
          <p:cNvPr id="8" name="Slide Number Placeholder 5">
            <a:extLst>
              <a:ext uri="{FF2B5EF4-FFF2-40B4-BE49-F238E27FC236}">
                <a16:creationId xmlns:a16="http://schemas.microsoft.com/office/drawing/2014/main" id="{70E2EB36-4CAD-342A-8210-CC3ABD785211}"/>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24</a:t>
            </a:fld>
            <a:endParaRPr lang="en-US" dirty="0"/>
          </a:p>
        </p:txBody>
      </p:sp>
      <p:pic>
        <p:nvPicPr>
          <p:cNvPr id="16" name="Picture 15" descr="A logo with text on it&#10;&#10;AI-generated content may be incorrect.">
            <a:extLst>
              <a:ext uri="{FF2B5EF4-FFF2-40B4-BE49-F238E27FC236}">
                <a16:creationId xmlns:a16="http://schemas.microsoft.com/office/drawing/2014/main" id="{AECF2A1F-C264-3370-9F32-75299D04EA3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EER | MFR | INDIA">
            <a:extLst>
              <a:ext uri="{FF2B5EF4-FFF2-40B4-BE49-F238E27FC236}">
                <a16:creationId xmlns:a16="http://schemas.microsoft.com/office/drawing/2014/main" id="{A18542DB-72D4-3C6F-5AE2-27ADED9E95D6}"/>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18" name="PPT 2 -">
            <a:extLst>
              <a:ext uri="{FF2B5EF4-FFF2-40B4-BE49-F238E27FC236}">
                <a16:creationId xmlns:a16="http://schemas.microsoft.com/office/drawing/2014/main" id="{A92D6746-2FDB-48BC-A036-CD9707BDD2E9}"/>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12" name="Picture 11" descr="A logo with a symbol and text&#10;&#10;AI-generated content may be incorrect.">
            <a:extLst>
              <a:ext uri="{FF2B5EF4-FFF2-40B4-BE49-F238E27FC236}">
                <a16:creationId xmlns:a16="http://schemas.microsoft.com/office/drawing/2014/main" id="{1294B1FA-BE80-B4D9-C38E-7BC03980C11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Tree>
    <p:extLst>
      <p:ext uri="{BB962C8B-B14F-4D97-AF65-F5344CB8AC3E}">
        <p14:creationId xmlns:p14="http://schemas.microsoft.com/office/powerpoint/2010/main" val="117914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a:xfrm>
            <a:off x="104362" y="2743200"/>
            <a:ext cx="5943600" cy="838200"/>
          </a:xfrm>
        </p:spPr>
        <p:txBody>
          <a:bodyPr>
            <a:normAutofit/>
          </a:bodyPr>
          <a:lstStyle/>
          <a:p>
            <a:r>
              <a:rPr lang="en-US" sz="3600" b="1">
                <a:solidFill>
                  <a:srgbClr val="FF0000"/>
                </a:solidFill>
                <a:latin typeface="Open Sans" panose="020B0606030504020204" pitchFamily="34" charset="0"/>
                <a:ea typeface="Open Sans" panose="020B0606030504020204" pitchFamily="34" charset="0"/>
                <a:cs typeface="Open Sans" panose="020B0606030504020204" pitchFamily="34" charset="0"/>
              </a:rPr>
              <a:t>IV. </a:t>
            </a:r>
            <a:r>
              <a:rPr lang="hi-IN" sz="3600" b="1">
                <a:solidFill>
                  <a:srgbClr val="FF0000"/>
                </a:solidFill>
                <a:latin typeface="Open Sans" panose="020B0606030504020204" pitchFamily="34" charset="0"/>
                <a:ea typeface="Open Sans" panose="020B0606030504020204" pitchFamily="34" charset="0"/>
                <a:cs typeface="Open Sans" panose="020B0606030504020204" pitchFamily="34" charset="0"/>
              </a:rPr>
              <a:t>खतरा संचार</a:t>
            </a:r>
            <a:endParaRPr 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Content Placeholder 7"/>
          <p:cNvSpPr>
            <a:spLocks noGrp="1"/>
          </p:cNvSpPr>
          <p:nvPr>
            <p:ph sz="quarter" idx="1"/>
          </p:nvPr>
        </p:nvSpPr>
        <p:spPr>
          <a:xfrm>
            <a:off x="5767160" y="2247900"/>
            <a:ext cx="5943599" cy="3238500"/>
          </a:xfrm>
        </p:spPr>
        <p:txBody>
          <a:bodyPr rtlCol="0">
            <a:noAutofit/>
          </a:bodyPr>
          <a:lstStyle/>
          <a:p>
            <a:pPr marL="274320" indent="-274320">
              <a:spcBef>
                <a:spcPts val="580"/>
              </a:spcBef>
              <a:defRPr/>
            </a:pPr>
            <a:r>
              <a:rPr lang="hi-IN" sz="2400" b="1">
                <a:latin typeface="Open Sans" panose="020B0606030504020204" pitchFamily="34" charset="0"/>
                <a:ea typeface="Open Sans" panose="020B0606030504020204" pitchFamily="34" charset="0"/>
                <a:cs typeface="Open Sans" panose="020B0606030504020204" pitchFamily="34" charset="0"/>
              </a:rPr>
              <a:t>सभी खतरे के संचार का मुख्य उद्देश्य यह सुनिश्चित करना है कि आपातकालीन उत्तरदाताओं द्वारा आवश्यक खतरनाक जानकारी एक मानक प्रारूप में आसानी से उपलब्ध हो।</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5">
            <a:extLst>
              <a:ext uri="{FF2B5EF4-FFF2-40B4-BE49-F238E27FC236}">
                <a16:creationId xmlns:a16="http://schemas.microsoft.com/office/drawing/2014/main" id="{1456D70D-8E48-581E-CA83-0BD1B8F72668}"/>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25</a:t>
            </a:fld>
            <a:endParaRPr lang="en-US" dirty="0"/>
          </a:p>
        </p:txBody>
      </p:sp>
      <p:pic>
        <p:nvPicPr>
          <p:cNvPr id="4" name="Picture 3" descr="A logo with text on it&#10;&#10;AI-generated content may be incorrect.">
            <a:extLst>
              <a:ext uri="{FF2B5EF4-FFF2-40B4-BE49-F238E27FC236}">
                <a16:creationId xmlns:a16="http://schemas.microsoft.com/office/drawing/2014/main" id="{7BF9266C-4E8A-5CE9-BB21-89818F0D27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EER | MFR | INDIA">
            <a:extLst>
              <a:ext uri="{FF2B5EF4-FFF2-40B4-BE49-F238E27FC236}">
                <a16:creationId xmlns:a16="http://schemas.microsoft.com/office/drawing/2014/main" id="{173995F8-A9E1-4FC6-5015-8CB6E4CC5EDD}"/>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7" name="PPT 2 -">
            <a:extLst>
              <a:ext uri="{FF2B5EF4-FFF2-40B4-BE49-F238E27FC236}">
                <a16:creationId xmlns:a16="http://schemas.microsoft.com/office/drawing/2014/main" id="{FCFA2010-D216-17C4-88E1-F1393DA7983A}"/>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9" name="Picture 8" descr="A logo with a symbol and text&#10;&#10;AI-generated content may be incorrect.">
            <a:extLst>
              <a:ext uri="{FF2B5EF4-FFF2-40B4-BE49-F238E27FC236}">
                <a16:creationId xmlns:a16="http://schemas.microsoft.com/office/drawing/2014/main" id="{D2B5FA0D-BF0B-939C-9844-F2B170FDFD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Tree>
    <p:extLst>
      <p:ext uri="{BB962C8B-B14F-4D97-AF65-F5344CB8AC3E}">
        <p14:creationId xmlns:p14="http://schemas.microsoft.com/office/powerpoint/2010/main" val="2709329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81000" y="2280915"/>
            <a:ext cx="5334000" cy="962024"/>
          </a:xfrm>
        </p:spPr>
        <p:txBody>
          <a:bodyPr>
            <a:normAutofit/>
          </a:bodyPr>
          <a:lstStyle/>
          <a:p>
            <a:r>
              <a:rPr lang="hi-IN" altLang="en-US" sz="3600" b="1">
                <a:solidFill>
                  <a:srgbClr val="FF0000"/>
                </a:solidFill>
                <a:latin typeface="Open Sans" panose="020B0606030504020204" pitchFamily="34" charset="0"/>
                <a:ea typeface="Open Sans" panose="020B0606030504020204" pitchFamily="34" charset="0"/>
                <a:cs typeface="Open Sans" panose="020B0606030504020204" pitchFamily="34" charset="0"/>
              </a:rPr>
              <a:t>हज़मत संचार</a:t>
            </a:r>
            <a:endParaRPr lang="en-US" alt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635" name="Rectangle 3"/>
          <p:cNvSpPr>
            <a:spLocks noGrp="1" noChangeArrowheads="1"/>
          </p:cNvSpPr>
          <p:nvPr>
            <p:ph sz="quarter" idx="1"/>
          </p:nvPr>
        </p:nvSpPr>
        <p:spPr>
          <a:xfrm>
            <a:off x="6032500" y="1802318"/>
            <a:ext cx="5410200" cy="4520555"/>
          </a:xfrm>
        </p:spPr>
        <p:txBody>
          <a:bodyPr>
            <a:normAutofit/>
          </a:bodyPr>
          <a:lstStyle/>
          <a:p>
            <a:pPr>
              <a:buNone/>
            </a:pPr>
            <a:r>
              <a:rPr lang="hi-IN" altLang="en-US" sz="2400" b="1">
                <a:latin typeface="Open Sans" panose="020B0606030504020204" pitchFamily="34" charset="0"/>
                <a:ea typeface="Open Sans" panose="020B0606030504020204" pitchFamily="34" charset="0"/>
                <a:cs typeface="Open Sans" panose="020B0606030504020204" pitchFamily="34" charset="0"/>
              </a:rPr>
              <a:t>खतरे की चेतावनी की जानकारी के तत्वों को शिपिंग दस्तावेजों, पैकेजिंग चिह्नों और लेबल, तख्तियों और लिखित आपातकालीन प्रतिक्रिया जानकारी के माध्यम से संप्रेषित किया जाना है।</a:t>
            </a:r>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5">
            <a:extLst>
              <a:ext uri="{FF2B5EF4-FFF2-40B4-BE49-F238E27FC236}">
                <a16:creationId xmlns:a16="http://schemas.microsoft.com/office/drawing/2014/main" id="{8FEB5E6D-ED51-02C2-98DB-E60743443BD5}"/>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26</a:t>
            </a:fld>
            <a:endParaRPr lang="en-US" dirty="0"/>
          </a:p>
        </p:txBody>
      </p:sp>
      <p:pic>
        <p:nvPicPr>
          <p:cNvPr id="4" name="Picture 3" descr="A logo with text on it&#10;&#10;AI-generated content may be incorrect.">
            <a:extLst>
              <a:ext uri="{FF2B5EF4-FFF2-40B4-BE49-F238E27FC236}">
                <a16:creationId xmlns:a16="http://schemas.microsoft.com/office/drawing/2014/main" id="{96B17ECF-F7AA-08B7-EE41-C73B9F4CE8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EER | MFR | INDIA">
            <a:extLst>
              <a:ext uri="{FF2B5EF4-FFF2-40B4-BE49-F238E27FC236}">
                <a16:creationId xmlns:a16="http://schemas.microsoft.com/office/drawing/2014/main" id="{E48605B2-3FBF-FB3D-CEA7-01A56BBDB63C}"/>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6" name="PPT 2 -">
            <a:extLst>
              <a:ext uri="{FF2B5EF4-FFF2-40B4-BE49-F238E27FC236}">
                <a16:creationId xmlns:a16="http://schemas.microsoft.com/office/drawing/2014/main" id="{8C333EA0-FB71-5636-4F4C-724F4FEE654C}"/>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7" name="Picture 6" descr="A logo with a symbol and text&#10;&#10;AI-generated content may be incorrect.">
            <a:extLst>
              <a:ext uri="{FF2B5EF4-FFF2-40B4-BE49-F238E27FC236}">
                <a16:creationId xmlns:a16="http://schemas.microsoft.com/office/drawing/2014/main" id="{3EE01204-F782-93D5-E051-313FA34549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Tree>
    <p:extLst>
      <p:ext uri="{BB962C8B-B14F-4D97-AF65-F5344CB8AC3E}">
        <p14:creationId xmlns:p14="http://schemas.microsoft.com/office/powerpoint/2010/main" val="1844978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sz="quarter" idx="1"/>
          </p:nvPr>
        </p:nvSpPr>
        <p:spPr>
          <a:xfrm>
            <a:off x="725981" y="3044687"/>
            <a:ext cx="3693619" cy="381000"/>
          </a:xfrm>
        </p:spPr>
        <p:txBody>
          <a:bodyPr>
            <a:noAutofit/>
          </a:bodyPr>
          <a:lstStyle/>
          <a:p>
            <a:pPr algn="ctr">
              <a:buNone/>
            </a:pPr>
            <a:r>
              <a:rPr lang="hi-IN" altLang="en-US" sz="3600" b="1">
                <a:solidFill>
                  <a:srgbClr val="FF0000"/>
                </a:solidFill>
                <a:latin typeface="Open Sans" panose="020B0606030504020204" pitchFamily="34" charset="0"/>
                <a:ea typeface="Open Sans" panose="020B0606030504020204" pitchFamily="34" charset="0"/>
                <a:cs typeface="Open Sans" panose="020B0606030504020204" pitchFamily="34" charset="0"/>
              </a:rPr>
              <a:t>शिपिंग दस्तावेज़</a:t>
            </a:r>
            <a:endParaRPr lang="en-US" alt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70660" name="Object 4"/>
          <p:cNvGraphicFramePr>
            <a:graphicFrameLocks noChangeAspect="1"/>
          </p:cNvGraphicFramePr>
          <p:nvPr>
            <p:extLst>
              <p:ext uri="{D42A27DB-BD31-4B8C-83A1-F6EECF244321}">
                <p14:modId xmlns:p14="http://schemas.microsoft.com/office/powerpoint/2010/main" val="1686014193"/>
              </p:ext>
            </p:extLst>
          </p:nvPr>
        </p:nvGraphicFramePr>
        <p:xfrm>
          <a:off x="4745517" y="1139178"/>
          <a:ext cx="6422520" cy="4740275"/>
        </p:xfrm>
        <a:graphic>
          <a:graphicData uri="http://schemas.openxmlformats.org/presentationml/2006/ole">
            <mc:AlternateContent xmlns:mc="http://schemas.openxmlformats.org/markup-compatibility/2006">
              <mc:Choice xmlns:v="urn:schemas-microsoft-com:vml" Requires="v">
                <p:oleObj spid="_x0000_s1031" name="Photo Editor Photo" r:id="rId3" imgW="5249008" imgH="6752381" progId="">
                  <p:embed/>
                </p:oleObj>
              </mc:Choice>
              <mc:Fallback>
                <p:oleObj name="Photo Editor Photo" r:id="rId3" imgW="5249008" imgH="6752381" progId="">
                  <p:embed/>
                  <p:pic>
                    <p:nvPicPr>
                      <p:cNvPr id="0"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5517" y="1139178"/>
                        <a:ext cx="6422520" cy="4740275"/>
                      </a:xfrm>
                      <a:prstGeom prst="rect">
                        <a:avLst/>
                      </a:prstGeom>
                      <a:noFill/>
                    </p:spPr>
                  </p:pic>
                </p:oleObj>
              </mc:Fallback>
            </mc:AlternateContent>
          </a:graphicData>
        </a:graphic>
      </p:graphicFrame>
      <p:sp>
        <p:nvSpPr>
          <p:cNvPr id="2" name="Slide Number Placeholder 5">
            <a:extLst>
              <a:ext uri="{FF2B5EF4-FFF2-40B4-BE49-F238E27FC236}">
                <a16:creationId xmlns:a16="http://schemas.microsoft.com/office/drawing/2014/main" id="{6EBDFE14-16DC-D4A1-9D2A-B363B00DAB8C}"/>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27</a:t>
            </a:fld>
            <a:endParaRPr lang="en-US" dirty="0"/>
          </a:p>
        </p:txBody>
      </p:sp>
      <p:pic>
        <p:nvPicPr>
          <p:cNvPr id="4" name="Picture 3" descr="A logo with text on it&#10;&#10;AI-generated content may be incorrect.">
            <a:extLst>
              <a:ext uri="{FF2B5EF4-FFF2-40B4-BE49-F238E27FC236}">
                <a16:creationId xmlns:a16="http://schemas.microsoft.com/office/drawing/2014/main" id="{D32FC96B-8E82-015D-BA74-9D6057BD430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EER | MFR | INDIA">
            <a:extLst>
              <a:ext uri="{FF2B5EF4-FFF2-40B4-BE49-F238E27FC236}">
                <a16:creationId xmlns:a16="http://schemas.microsoft.com/office/drawing/2014/main" id="{263F1BFD-622B-D9D7-50CC-FAD429E97576}"/>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8" name="PPT 2 -">
            <a:extLst>
              <a:ext uri="{FF2B5EF4-FFF2-40B4-BE49-F238E27FC236}">
                <a16:creationId xmlns:a16="http://schemas.microsoft.com/office/drawing/2014/main" id="{308B4AF6-B121-84AB-FF5C-1178C1688A98}"/>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5" name="Picture 4" descr="A logo with a symbol and text&#10;&#10;AI-generated content may be incorrect.">
            <a:extLst>
              <a:ext uri="{FF2B5EF4-FFF2-40B4-BE49-F238E27FC236}">
                <a16:creationId xmlns:a16="http://schemas.microsoft.com/office/drawing/2014/main" id="{F3D9342A-0D71-040E-C313-3F4729C784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Tree>
    <p:extLst>
      <p:ext uri="{BB962C8B-B14F-4D97-AF65-F5344CB8AC3E}">
        <p14:creationId xmlns:p14="http://schemas.microsoft.com/office/powerpoint/2010/main" val="1388825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33400" y="2789238"/>
            <a:ext cx="5334000" cy="639762"/>
          </a:xfrm>
        </p:spPr>
        <p:txBody>
          <a:bodyPr>
            <a:noAutofit/>
          </a:bodyPr>
          <a:lstStyle/>
          <a:p>
            <a:r>
              <a:rPr lang="hi-IN" altLang="en-US" sz="3600" b="1">
                <a:solidFill>
                  <a:srgbClr val="FF0000"/>
                </a:solidFill>
                <a:latin typeface="Open Sans" panose="020B0606030504020204" pitchFamily="34" charset="0"/>
                <a:ea typeface="Open Sans" panose="020B0606030504020204" pitchFamily="34" charset="0"/>
                <a:cs typeface="Open Sans" panose="020B0606030504020204" pitchFamily="34" charset="0"/>
              </a:rPr>
              <a:t>हज़मत खतरा संचार</a:t>
            </a:r>
            <a:endParaRPr lang="en-US" alt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755" name="Rectangle 3"/>
          <p:cNvSpPr>
            <a:spLocks noGrp="1" noChangeArrowheads="1"/>
          </p:cNvSpPr>
          <p:nvPr>
            <p:ph sz="quarter" idx="1"/>
          </p:nvPr>
        </p:nvSpPr>
        <p:spPr>
          <a:xfrm>
            <a:off x="5552476" y="2667000"/>
            <a:ext cx="5334000" cy="1295400"/>
          </a:xfrm>
        </p:spPr>
        <p:txBody>
          <a:bodyPr>
            <a:normAutofit/>
          </a:bodyPr>
          <a:lstStyle/>
          <a:p>
            <a:pPr>
              <a:buNone/>
            </a:pPr>
            <a:r>
              <a:rPr lang="hi-IN" altLang="en-US" sz="2400">
                <a:latin typeface="Open Sans" panose="020B0606030504020204" pitchFamily="34" charset="0"/>
                <a:ea typeface="Open Sans" panose="020B0606030504020204" pitchFamily="34" charset="0"/>
                <a:cs typeface="Open Sans" panose="020B0606030504020204" pitchFamily="34" charset="0"/>
              </a:rPr>
              <a:t>हज़मत चिह्न टिकाऊ, दृश्यमान, अंग्रेजी में होने चाहिए, और उचित आकार और रंग विनिर्देशों का अनुपालन करना चाहिए।</a:t>
            </a:r>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5">
            <a:extLst>
              <a:ext uri="{FF2B5EF4-FFF2-40B4-BE49-F238E27FC236}">
                <a16:creationId xmlns:a16="http://schemas.microsoft.com/office/drawing/2014/main" id="{96DD903B-4E96-E758-190B-51B65D690732}"/>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28</a:t>
            </a:fld>
            <a:endParaRPr lang="en-US" dirty="0"/>
          </a:p>
        </p:txBody>
      </p:sp>
      <p:pic>
        <p:nvPicPr>
          <p:cNvPr id="4" name="Picture 3" descr="A logo with text on it&#10;&#10;AI-generated content may be incorrect.">
            <a:extLst>
              <a:ext uri="{FF2B5EF4-FFF2-40B4-BE49-F238E27FC236}">
                <a16:creationId xmlns:a16="http://schemas.microsoft.com/office/drawing/2014/main" id="{C76824AE-2273-1C15-AA44-0DDF01313E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EER | MFR | INDIA">
            <a:extLst>
              <a:ext uri="{FF2B5EF4-FFF2-40B4-BE49-F238E27FC236}">
                <a16:creationId xmlns:a16="http://schemas.microsoft.com/office/drawing/2014/main" id="{38B52D95-FBBB-292B-E32E-C5EA20C029BE}"/>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6" name="PPT 2 -">
            <a:extLst>
              <a:ext uri="{FF2B5EF4-FFF2-40B4-BE49-F238E27FC236}">
                <a16:creationId xmlns:a16="http://schemas.microsoft.com/office/drawing/2014/main" id="{1E91D246-6B1A-C837-7EA9-50FE5847F369}"/>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7" name="Picture 6" descr="A logo with a symbol and text&#10;&#10;AI-generated content may be incorrect.">
            <a:extLst>
              <a:ext uri="{FF2B5EF4-FFF2-40B4-BE49-F238E27FC236}">
                <a16:creationId xmlns:a16="http://schemas.microsoft.com/office/drawing/2014/main" id="{344EFFE9-7B66-1865-E3AA-C4F92746B3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Tree>
    <p:extLst>
      <p:ext uri="{BB962C8B-B14F-4D97-AF65-F5344CB8AC3E}">
        <p14:creationId xmlns:p14="http://schemas.microsoft.com/office/powerpoint/2010/main" val="2194338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34010" y="2855499"/>
            <a:ext cx="5280990" cy="563562"/>
          </a:xfrm>
        </p:spPr>
        <p:txBody>
          <a:bodyPr>
            <a:noAutofit/>
          </a:bodyPr>
          <a:lstStyle/>
          <a:p>
            <a:r>
              <a:rPr lang="hi-IN" altLang="en-US" sz="3600" b="1">
                <a:solidFill>
                  <a:srgbClr val="FF0000"/>
                </a:solidFill>
                <a:latin typeface="Open Sans" panose="020B0606030504020204" pitchFamily="34" charset="0"/>
                <a:ea typeface="Open Sans" panose="020B0606030504020204" pitchFamily="34" charset="0"/>
                <a:cs typeface="Open Sans" panose="020B0606030504020204" pitchFamily="34" charset="0"/>
              </a:rPr>
              <a:t>हज़मत खतरा संचार</a:t>
            </a:r>
            <a:endParaRPr lang="en-US" alt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8851" name="Rectangle 3"/>
          <p:cNvSpPr>
            <a:spLocks noGrp="1" noChangeArrowheads="1"/>
          </p:cNvSpPr>
          <p:nvPr>
            <p:ph sz="quarter" idx="1"/>
          </p:nvPr>
        </p:nvSpPr>
        <p:spPr>
          <a:xfrm>
            <a:off x="6132442" y="1494873"/>
            <a:ext cx="5602357" cy="4800600"/>
          </a:xfrm>
        </p:spPr>
        <p:txBody>
          <a:bodyPr>
            <a:normAutofit/>
          </a:bodyPr>
          <a:lstStyle/>
          <a:p>
            <a:pPr>
              <a:buNone/>
            </a:pPr>
            <a:r>
              <a:rPr lang="hi-IN" altLang="en-US" sz="2400">
                <a:latin typeface="Open Sans" panose="020B0606030504020204" pitchFamily="34" charset="0"/>
                <a:ea typeface="Open Sans" panose="020B0606030504020204" pitchFamily="34" charset="0"/>
                <a:cs typeface="Open Sans" panose="020B0606030504020204" pitchFamily="34" charset="0"/>
              </a:rPr>
              <a:t>आपातकालीन प्रतिक्रिया की जानकारी और एक आपातकालीन प्रतिक्रिया टेलीफोन नंबर द्वारा प्रदान किया जाना चाहिए और वाहक द्वारा प्रदान किया जाना चाहिए ताकि हज़मत से जुड़ी दुर्घटना को कम करने में उपयोग किया जा सके।</a:t>
            </a:r>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5">
            <a:extLst>
              <a:ext uri="{FF2B5EF4-FFF2-40B4-BE49-F238E27FC236}">
                <a16:creationId xmlns:a16="http://schemas.microsoft.com/office/drawing/2014/main" id="{9AE6CF90-2032-86DD-1AFC-4A2ECEE47625}"/>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29</a:t>
            </a:fld>
            <a:endParaRPr lang="en-US" dirty="0"/>
          </a:p>
        </p:txBody>
      </p:sp>
      <p:pic>
        <p:nvPicPr>
          <p:cNvPr id="5" name="Picture 4" descr="A logo with text on it&#10;&#10;AI-generated content may be incorrect.">
            <a:extLst>
              <a:ext uri="{FF2B5EF4-FFF2-40B4-BE49-F238E27FC236}">
                <a16:creationId xmlns:a16="http://schemas.microsoft.com/office/drawing/2014/main" id="{B54DA228-0346-83B1-902A-D3C7C97E78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EER | MFR | INDIA">
            <a:extLst>
              <a:ext uri="{FF2B5EF4-FFF2-40B4-BE49-F238E27FC236}">
                <a16:creationId xmlns:a16="http://schemas.microsoft.com/office/drawing/2014/main" id="{B2BEF30D-CB41-6CCB-D20E-C8203053D7D8}"/>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9" name="PPT 2 -">
            <a:extLst>
              <a:ext uri="{FF2B5EF4-FFF2-40B4-BE49-F238E27FC236}">
                <a16:creationId xmlns:a16="http://schemas.microsoft.com/office/drawing/2014/main" id="{9F3B2AE2-701A-C7F2-DF4F-178094A560E6}"/>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7" name="Picture 6" descr="A logo with a symbol and text&#10;&#10;AI-generated content may be incorrect.">
            <a:extLst>
              <a:ext uri="{FF2B5EF4-FFF2-40B4-BE49-F238E27FC236}">
                <a16:creationId xmlns:a16="http://schemas.microsoft.com/office/drawing/2014/main" id="{DAAC8549-F8BA-39CF-E2FF-2479778A49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Tree>
    <p:extLst>
      <p:ext uri="{BB962C8B-B14F-4D97-AF65-F5344CB8AC3E}">
        <p14:creationId xmlns:p14="http://schemas.microsoft.com/office/powerpoint/2010/main" val="4165735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2228315"/>
            <a:ext cx="4038600" cy="1077218"/>
          </a:xfrm>
          <a:prstGeom prst="rect">
            <a:avLst/>
          </a:prstGeom>
        </p:spPr>
        <p:txBody>
          <a:bodyPr wrap="square">
            <a:spAutoFit/>
          </a:bodyPr>
          <a:lstStyle/>
          <a:p>
            <a:pPr algn="ctr"/>
            <a:r>
              <a:rPr lang="hi-IN" sz="3200" b="1">
                <a:solidFill>
                  <a:srgbClr val="FF0000"/>
                </a:solidFill>
                <a:latin typeface="Open Sans" panose="020B0606030504020204" pitchFamily="34" charset="0"/>
                <a:ea typeface="Open Sans" panose="020B0606030504020204" pitchFamily="34" charset="0"/>
                <a:cs typeface="Open Sans" panose="020B0606030504020204" pitchFamily="34" charset="0"/>
              </a:rPr>
              <a:t>खतरनाक सामग्री की मूल परिभाषा</a:t>
            </a:r>
            <a:endParaRPr lang="en-US" altLang="en-US" sz="32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p:cNvSpPr/>
          <p:nvPr/>
        </p:nvSpPr>
        <p:spPr>
          <a:xfrm>
            <a:off x="5105400" y="2228315"/>
            <a:ext cx="6629400" cy="2477601"/>
          </a:xfrm>
          <a:prstGeom prst="rect">
            <a:avLst/>
          </a:prstGeom>
        </p:spPr>
        <p:txBody>
          <a:bodyPr wrap="square">
            <a:spAutoFit/>
          </a:bodyPr>
          <a:lstStyle/>
          <a:p>
            <a:pPr marL="617220" indent="-342900">
              <a:spcBef>
                <a:spcPts val="580"/>
              </a:spcBef>
              <a:buFont typeface="Wingdings" panose="05000000000000000000" pitchFamily="2" charset="2"/>
              <a:buChar char="ü"/>
              <a:defRPr/>
            </a:pPr>
            <a:r>
              <a:rPr lang="hi-IN" sz="2800">
                <a:latin typeface="Open Sans" panose="020B0606030504020204" pitchFamily="34" charset="0"/>
                <a:ea typeface="Open Sans" panose="020B0606030504020204" pitchFamily="34" charset="0"/>
                <a:cs typeface="Open Sans" panose="020B0606030504020204" pitchFamily="34" charset="0"/>
              </a:rPr>
              <a:t>एक पदार्थ या सामग्री, जो अनुचित जोखिम पैदा करने में सक्षम है:
स्वास्थ्य
सुरक्षा
जायदाद</a:t>
            </a: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05722751-C1E0-29A8-95B7-E1E86858AEF3}"/>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a:t>
            </a:fld>
            <a:endParaRPr lang="en-US" dirty="0"/>
          </a:p>
        </p:txBody>
      </p:sp>
      <p:pic>
        <p:nvPicPr>
          <p:cNvPr id="9" name="Picture 8" descr="A logo with text on it&#10;&#10;AI-generated content may be incorrect.">
            <a:extLst>
              <a:ext uri="{FF2B5EF4-FFF2-40B4-BE49-F238E27FC236}">
                <a16:creationId xmlns:a16="http://schemas.microsoft.com/office/drawing/2014/main" id="{043F2EDA-D7AB-805F-6FF8-7CF074A8386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EER | MFR | INDIA">
            <a:extLst>
              <a:ext uri="{FF2B5EF4-FFF2-40B4-BE49-F238E27FC236}">
                <a16:creationId xmlns:a16="http://schemas.microsoft.com/office/drawing/2014/main" id="{16D26520-AC0C-2159-4855-B8B49E2BB8B4}"/>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11" name="PPT 2 -">
            <a:extLst>
              <a:ext uri="{FF2B5EF4-FFF2-40B4-BE49-F238E27FC236}">
                <a16:creationId xmlns:a16="http://schemas.microsoft.com/office/drawing/2014/main" id="{568D7896-A815-7C95-B281-A6196EDA3E47}"/>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2" name="Picture 1" descr="A logo with a symbol and text&#10;&#10;AI-generated content may be incorrect.">
            <a:extLst>
              <a:ext uri="{FF2B5EF4-FFF2-40B4-BE49-F238E27FC236}">
                <a16:creationId xmlns:a16="http://schemas.microsoft.com/office/drawing/2014/main" id="{92591751-B625-2730-9F66-B9DC39248F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Tree>
    <p:extLst>
      <p:ext uri="{BB962C8B-B14F-4D97-AF65-F5344CB8AC3E}">
        <p14:creationId xmlns:p14="http://schemas.microsoft.com/office/powerpoint/2010/main" val="40177491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19100" y="2865438"/>
            <a:ext cx="4495800" cy="563562"/>
          </a:xfrm>
        </p:spPr>
        <p:txBody>
          <a:bodyPr>
            <a:noAutofit/>
          </a:bodyPr>
          <a:lstStyle/>
          <a:p>
            <a:r>
              <a:rPr lang="hi-IN" altLang="en-US" sz="3600" b="1">
                <a:solidFill>
                  <a:srgbClr val="FF0000"/>
                </a:solidFill>
                <a:latin typeface="Open Sans" panose="020B0606030504020204" pitchFamily="34" charset="0"/>
                <a:ea typeface="Open Sans" panose="020B0606030504020204" pitchFamily="34" charset="0"/>
                <a:cs typeface="Open Sans" panose="020B0606030504020204" pitchFamily="34" charset="0"/>
              </a:rPr>
              <a:t>हज़मत खतरा संचार</a:t>
            </a:r>
            <a:endParaRPr lang="en-US" alt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1443" name="Rectangle 3"/>
          <p:cNvSpPr>
            <a:spLocks noGrp="1" noChangeArrowheads="1"/>
          </p:cNvSpPr>
          <p:nvPr>
            <p:ph sz="quarter" idx="1"/>
          </p:nvPr>
        </p:nvSpPr>
        <p:spPr>
          <a:xfrm>
            <a:off x="5605437" y="1676298"/>
            <a:ext cx="5562600" cy="3962400"/>
          </a:xfrm>
        </p:spPr>
        <p:txBody>
          <a:bodyPr>
            <a:normAutofit/>
          </a:bodyPr>
          <a:lstStyle/>
          <a:p>
            <a:pPr marL="0" indent="0" algn="just">
              <a:spcBef>
                <a:spcPts val="580"/>
              </a:spcBef>
              <a:buNone/>
              <a:defRPr/>
            </a:pPr>
            <a:r>
              <a:rPr lang="hi-IN" altLang="en-US" sz="2400">
                <a:solidFill>
                  <a:schemeClr val="tx2"/>
                </a:solidFill>
                <a:latin typeface="Open Sans" panose="020B0606030504020204" pitchFamily="34" charset="0"/>
                <a:ea typeface="Open Sans" panose="020B0606030504020204" pitchFamily="34" charset="0"/>
                <a:cs typeface="Open Sans" panose="020B0606030504020204" pitchFamily="34" charset="0"/>
              </a:rPr>
              <a:t>सामग्री सुरक्षा डेटा शीट -
निर्माता द्वारा प्रदान की गई एक सूची, जिसमें किसी एक उत्पाद के बारे में व्यापक सुरक्षा जानकारी सहित विस्तृत जानकारी होती है। प्रदान की गई जानकारी निर्माता से निर्माता और एक ही रसायन के विभिन्न रूपों से भिन्न हो सकती है।</a:t>
            </a:r>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5">
            <a:extLst>
              <a:ext uri="{FF2B5EF4-FFF2-40B4-BE49-F238E27FC236}">
                <a16:creationId xmlns:a16="http://schemas.microsoft.com/office/drawing/2014/main" id="{10E49257-65C0-F6CF-9245-7238687AF700}"/>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30</a:t>
            </a:fld>
            <a:endParaRPr lang="en-US" dirty="0"/>
          </a:p>
        </p:txBody>
      </p:sp>
      <p:pic>
        <p:nvPicPr>
          <p:cNvPr id="4" name="Picture 3" descr="A logo with text on it&#10;&#10;AI-generated content may be incorrect.">
            <a:extLst>
              <a:ext uri="{FF2B5EF4-FFF2-40B4-BE49-F238E27FC236}">
                <a16:creationId xmlns:a16="http://schemas.microsoft.com/office/drawing/2014/main" id="{280815AA-9494-5CF7-3CC8-B5CD316257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EER | MFR | INDIA">
            <a:extLst>
              <a:ext uri="{FF2B5EF4-FFF2-40B4-BE49-F238E27FC236}">
                <a16:creationId xmlns:a16="http://schemas.microsoft.com/office/drawing/2014/main" id="{CF2427EF-4B57-0264-0A07-C1354A215462}"/>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8" name="PPT 2 -">
            <a:extLst>
              <a:ext uri="{FF2B5EF4-FFF2-40B4-BE49-F238E27FC236}">
                <a16:creationId xmlns:a16="http://schemas.microsoft.com/office/drawing/2014/main" id="{10AE62DE-32C5-BECD-82C0-5A3002C4858F}"/>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6" name="Picture 5" descr="A logo with a symbol and text&#10;&#10;AI-generated content may be incorrect.">
            <a:extLst>
              <a:ext uri="{FF2B5EF4-FFF2-40B4-BE49-F238E27FC236}">
                <a16:creationId xmlns:a16="http://schemas.microsoft.com/office/drawing/2014/main" id="{AB9C9B55-6378-CDDE-C293-FBBE08ABE6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Tree>
    <p:extLst>
      <p:ext uri="{BB962C8B-B14F-4D97-AF65-F5344CB8AC3E}">
        <p14:creationId xmlns:p14="http://schemas.microsoft.com/office/powerpoint/2010/main" val="3842926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28600" y="2857500"/>
            <a:ext cx="4953000" cy="1143000"/>
          </a:xfrm>
        </p:spPr>
        <p:txBody>
          <a:bodyPr>
            <a:normAutofit/>
          </a:bodyPr>
          <a:lstStyle/>
          <a:p>
            <a:r>
              <a:rPr lang="hi-IN" altLang="en-US" sz="3600" b="1">
                <a:solidFill>
                  <a:srgbClr val="C00000"/>
                </a:solidFill>
                <a:latin typeface="Open Sans" panose="020B0606030504020204" pitchFamily="34" charset="0"/>
                <a:ea typeface="Open Sans" panose="020B0606030504020204" pitchFamily="34" charset="0"/>
                <a:cs typeface="Open Sans" panose="020B0606030504020204" pitchFamily="34" charset="0"/>
              </a:rPr>
              <a:t>हज़मत खतरा संचार</a:t>
            </a:r>
            <a:endParaRPr lang="en-US" altLang="en-US" sz="36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1924" name="Picture 5" descr="Image result for msds form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061541"/>
            <a:ext cx="7031584" cy="527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5">
            <a:extLst>
              <a:ext uri="{FF2B5EF4-FFF2-40B4-BE49-F238E27FC236}">
                <a16:creationId xmlns:a16="http://schemas.microsoft.com/office/drawing/2014/main" id="{2CC89F27-BB5B-4226-C788-BB6A01CB4B23}"/>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31</a:t>
            </a:fld>
            <a:endParaRPr lang="en-US" dirty="0"/>
          </a:p>
        </p:txBody>
      </p:sp>
      <p:pic>
        <p:nvPicPr>
          <p:cNvPr id="4" name="Picture 3" descr="A logo with text on it&#10;&#10;AI-generated content may be incorrect.">
            <a:extLst>
              <a:ext uri="{FF2B5EF4-FFF2-40B4-BE49-F238E27FC236}">
                <a16:creationId xmlns:a16="http://schemas.microsoft.com/office/drawing/2014/main" id="{C13F64DE-3BF7-84A8-7E27-ED61D3FC61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EER | MFR | INDIA">
            <a:extLst>
              <a:ext uri="{FF2B5EF4-FFF2-40B4-BE49-F238E27FC236}">
                <a16:creationId xmlns:a16="http://schemas.microsoft.com/office/drawing/2014/main" id="{3BD71DCE-4E99-D839-C9B4-ACF8CAFB8519}"/>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8" name="PPT 2 -">
            <a:extLst>
              <a:ext uri="{FF2B5EF4-FFF2-40B4-BE49-F238E27FC236}">
                <a16:creationId xmlns:a16="http://schemas.microsoft.com/office/drawing/2014/main" id="{E3B2DDDE-8DC2-0C82-2DD8-5908E0AB0D2B}"/>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6" name="Picture 5" descr="A logo with a symbol and text&#10;&#10;AI-generated content may be incorrect.">
            <a:extLst>
              <a:ext uri="{FF2B5EF4-FFF2-40B4-BE49-F238E27FC236}">
                <a16:creationId xmlns:a16="http://schemas.microsoft.com/office/drawing/2014/main" id="{056EAA99-0BE5-B270-DF8C-6392AB5E47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Tree>
    <p:extLst>
      <p:ext uri="{BB962C8B-B14F-4D97-AF65-F5344CB8AC3E}">
        <p14:creationId xmlns:p14="http://schemas.microsoft.com/office/powerpoint/2010/main" val="3032519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800">
                <a:latin typeface="Open Sans" panose="020B0606030504020204" pitchFamily="34" charset="0"/>
                <a:ea typeface="Open Sans" panose="020B0606030504020204" pitchFamily="34" charset="0"/>
                <a:cs typeface="Open Sans" panose="020B0606030504020204" pitchFamily="34" charset="0"/>
              </a:rPr>
              <a:t>.</a:t>
            </a:r>
          </a:p>
        </p:txBody>
      </p:sp>
      <p:sp>
        <p:nvSpPr>
          <p:cNvPr id="82947" name="Rectangle 3"/>
          <p:cNvSpPr>
            <a:spLocks noChangeArrowheads="1"/>
          </p:cNvSpPr>
          <p:nvPr/>
        </p:nvSpPr>
        <p:spPr bwMode="auto">
          <a:xfrm>
            <a:off x="347870" y="2440134"/>
            <a:ext cx="546236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a:spcBef>
                <a:spcPct val="0"/>
              </a:spcBef>
              <a:buClrTx/>
              <a:buSzTx/>
              <a:buNone/>
            </a:pPr>
            <a:r>
              <a:rPr lang="hi-IN" sz="3600" b="1">
                <a:solidFill>
                  <a:srgbClr val="FF0000"/>
                </a:solidFill>
                <a:latin typeface="Open Sans" panose="020B0606030504020204" pitchFamily="34" charset="0"/>
                <a:ea typeface="Open Sans" panose="020B0606030504020204" pitchFamily="34" charset="0"/>
                <a:cs typeface="Open Sans" panose="020B0606030504020204" pitchFamily="34" charset="0"/>
              </a:rPr>
              <a:t>आपातकालीन सूचना पैनल (ईआईपी)</a:t>
            </a:r>
            <a:endParaRPr 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2948" name="Rectangle 4"/>
          <p:cNvSpPr>
            <a:spLocks noChangeArrowheads="1"/>
          </p:cNvSpPr>
          <p:nvPr/>
        </p:nvSpPr>
        <p:spPr bwMode="auto">
          <a:xfrm>
            <a:off x="2438400" y="1600201"/>
            <a:ext cx="50292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20000"/>
              </a:spcBef>
              <a:buClr>
                <a:schemeClr val="folHlink"/>
              </a:buClr>
              <a:buSzPct val="90000"/>
              <a:buFont typeface="Wingdings" panose="05000000000000000000" pitchFamily="2" charset="2"/>
              <a:buAutoNum type="arabicPeriod"/>
            </a:pPr>
            <a:endParaRPr lang="en-US" sz="2400" b="1">
              <a:solidFill>
                <a:schemeClr val="accent2"/>
              </a:solidFill>
              <a:latin typeface="Arial" panose="020B0604020202020204" pitchFamily="34" charset="0"/>
            </a:endParaRPr>
          </a:p>
          <a:p>
            <a:pPr eaLnBrk="1" hangingPunct="1">
              <a:spcBef>
                <a:spcPct val="20000"/>
              </a:spcBef>
              <a:buClr>
                <a:schemeClr val="folHlink"/>
              </a:buClr>
              <a:buSzPct val="90000"/>
              <a:buFont typeface="Wingdings" panose="05000000000000000000" pitchFamily="2" charset="2"/>
              <a:buAutoNum type="arabicPeriod"/>
            </a:pPr>
            <a:endParaRPr lang="en-US" sz="2400" b="1">
              <a:solidFill>
                <a:schemeClr val="accent2"/>
              </a:solidFill>
              <a:latin typeface="Arial" panose="020B0604020202020204" pitchFamily="34" charset="0"/>
            </a:endParaRPr>
          </a:p>
        </p:txBody>
      </p:sp>
      <p:sp>
        <p:nvSpPr>
          <p:cNvPr id="82950" name="Rectangle 6"/>
          <p:cNvSpPr>
            <a:spLocks noChangeArrowheads="1"/>
          </p:cNvSpPr>
          <p:nvPr/>
        </p:nvSpPr>
        <p:spPr bwMode="auto">
          <a:xfrm>
            <a:off x="6629400" y="2026145"/>
            <a:ext cx="49530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50000"/>
              </a:spcBef>
              <a:buClrTx/>
              <a:buSzPct val="90000"/>
              <a:buFont typeface="Wingdings" panose="05000000000000000000" pitchFamily="2" charset="2"/>
              <a:buAutoNum type="arabicPeriod"/>
            </a:pPr>
            <a:r>
              <a:rPr lang="hi-IN" sz="2400" b="1">
                <a:latin typeface="Arial" panose="020B0604020202020204" pitchFamily="34" charset="0"/>
              </a:rPr>
              <a:t>सही तकनीकी नाम
यू एन नंबर
</a:t>
            </a:r>
            <a:r>
              <a:rPr lang="en-US" sz="2400" b="1">
                <a:latin typeface="Arial" panose="020B0604020202020204" pitchFamily="34" charset="0"/>
              </a:rPr>
              <a:t>HAZCHEM </a:t>
            </a:r>
            <a:r>
              <a:rPr lang="hi-IN" sz="2400" b="1">
                <a:latin typeface="Arial" panose="020B0604020202020204" pitchFamily="34" charset="0"/>
              </a:rPr>
              <a:t>कोड
क्लास लेबल
आपातकालीन डायल
विशेष सलाह यदि कोई हो</a:t>
            </a:r>
            <a:endParaRPr lang="en-US" sz="2400" b="1" dirty="0">
              <a:latin typeface="Arial" panose="020B0604020202020204" pitchFamily="34" charset="0"/>
            </a:endParaRPr>
          </a:p>
        </p:txBody>
      </p:sp>
      <p:sp>
        <p:nvSpPr>
          <p:cNvPr id="2" name="Slide Number Placeholder 5">
            <a:extLst>
              <a:ext uri="{FF2B5EF4-FFF2-40B4-BE49-F238E27FC236}">
                <a16:creationId xmlns:a16="http://schemas.microsoft.com/office/drawing/2014/main" id="{E4F0497B-FCBC-8AFD-0BCD-7FE7D169825B}"/>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32</a:t>
            </a:fld>
            <a:endParaRPr lang="en-US" dirty="0"/>
          </a:p>
        </p:txBody>
      </p:sp>
      <p:pic>
        <p:nvPicPr>
          <p:cNvPr id="4" name="Picture 3" descr="A logo with text on it&#10;&#10;AI-generated content may be incorrect.">
            <a:extLst>
              <a:ext uri="{FF2B5EF4-FFF2-40B4-BE49-F238E27FC236}">
                <a16:creationId xmlns:a16="http://schemas.microsoft.com/office/drawing/2014/main" id="{FEA66EBE-791F-D622-8746-452DFC26B7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EER | MFR | INDIA">
            <a:extLst>
              <a:ext uri="{FF2B5EF4-FFF2-40B4-BE49-F238E27FC236}">
                <a16:creationId xmlns:a16="http://schemas.microsoft.com/office/drawing/2014/main" id="{62E5652C-DDEA-9D10-BECE-996FFCF79045}"/>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6" name="PPT 2 -">
            <a:extLst>
              <a:ext uri="{FF2B5EF4-FFF2-40B4-BE49-F238E27FC236}">
                <a16:creationId xmlns:a16="http://schemas.microsoft.com/office/drawing/2014/main" id="{F25EA533-449B-438A-93B5-07A996147F7C}"/>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spTree>
    <p:extLst>
      <p:ext uri="{BB962C8B-B14F-4D97-AF65-F5344CB8AC3E}">
        <p14:creationId xmlns:p14="http://schemas.microsoft.com/office/powerpoint/2010/main" val="1658900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81000" y="2454965"/>
            <a:ext cx="5638800" cy="1143000"/>
          </a:xfrm>
        </p:spPr>
        <p:txBody>
          <a:bodyPr>
            <a:noAutofit/>
          </a:bodyPr>
          <a:lstStyle/>
          <a:p>
            <a:r>
              <a:rPr lang="hi-IN" sz="2800" b="1">
                <a:latin typeface="Open Sans" panose="020B0606030504020204" pitchFamily="34" charset="0"/>
                <a:ea typeface="Open Sans" panose="020B0606030504020204" pitchFamily="34" charset="0"/>
                <a:cs typeface="Open Sans" panose="020B0606030504020204" pitchFamily="34" charset="0"/>
              </a:rPr>
              <a:t>टैंकर/ट्रक पर ईआईपी और क्लास लेबल्स</a:t>
            </a:r>
            <a:br>
              <a:rPr lang="hi-IN" sz="2800" b="1">
                <a:latin typeface="Open Sans" panose="020B0606030504020204" pitchFamily="34" charset="0"/>
                <a:ea typeface="Open Sans" panose="020B0606030504020204" pitchFamily="34" charset="0"/>
                <a:cs typeface="Open Sans" panose="020B0606030504020204" pitchFamily="34" charset="0"/>
              </a:rPr>
            </a:br>
            <a:r>
              <a:rPr lang="hi-IN" sz="2800" b="1">
                <a:latin typeface="Open Sans" panose="020B0606030504020204" pitchFamily="34" charset="0"/>
                <a:ea typeface="Open Sans" panose="020B0606030504020204" pitchFamily="34" charset="0"/>
                <a:cs typeface="Open Sans" panose="020B0606030504020204" pitchFamily="34" charset="0"/>
              </a:rPr>
              <a:t>खतरनाक रसायनों को ले जाना</a:t>
            </a:r>
            <a:endParaRPr lang="en-US" sz="28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83971" name="Object 2"/>
          <p:cNvGraphicFramePr>
            <a:graphicFrameLocks noChangeAspect="1"/>
          </p:cNvGraphicFramePr>
          <p:nvPr>
            <p:extLst>
              <p:ext uri="{D42A27DB-BD31-4B8C-83A1-F6EECF244321}">
                <p14:modId xmlns:p14="http://schemas.microsoft.com/office/powerpoint/2010/main" val="1876167274"/>
              </p:ext>
            </p:extLst>
          </p:nvPr>
        </p:nvGraphicFramePr>
        <p:xfrm>
          <a:off x="5257800" y="1790700"/>
          <a:ext cx="6091606" cy="3581400"/>
        </p:xfrm>
        <a:graphic>
          <a:graphicData uri="http://schemas.openxmlformats.org/presentationml/2006/ole">
            <mc:AlternateContent xmlns:mc="http://schemas.openxmlformats.org/markup-compatibility/2006">
              <mc:Choice xmlns:v="urn:schemas-microsoft-com:vml" Requires="v">
                <p:oleObj spid="_x0000_s2055" name="Bitmap Image" r:id="rId4" imgW="9961905" imgH="5601482" progId="PBrush">
                  <p:embed/>
                </p:oleObj>
              </mc:Choice>
              <mc:Fallback>
                <p:oleObj name="Bitmap Image" r:id="rId4" imgW="9961905" imgH="5601482" progId="PBrush">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790700"/>
                        <a:ext cx="6091606" cy="3581400"/>
                      </a:xfrm>
                      <a:prstGeom prst="rect">
                        <a:avLst/>
                      </a:prstGeom>
                      <a:noFill/>
                    </p:spPr>
                  </p:pic>
                </p:oleObj>
              </mc:Fallback>
            </mc:AlternateContent>
          </a:graphicData>
        </a:graphic>
      </p:graphicFrame>
      <p:sp>
        <p:nvSpPr>
          <p:cNvPr id="2" name="Slide Number Placeholder 5">
            <a:extLst>
              <a:ext uri="{FF2B5EF4-FFF2-40B4-BE49-F238E27FC236}">
                <a16:creationId xmlns:a16="http://schemas.microsoft.com/office/drawing/2014/main" id="{2B8AFCC8-9DCC-2108-0695-108DBC46D370}"/>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33</a:t>
            </a:fld>
            <a:endParaRPr lang="en-US" dirty="0"/>
          </a:p>
        </p:txBody>
      </p:sp>
      <p:pic>
        <p:nvPicPr>
          <p:cNvPr id="4" name="Picture 3" descr="A logo with text on it&#10;&#10;AI-generated content may be incorrect.">
            <a:extLst>
              <a:ext uri="{FF2B5EF4-FFF2-40B4-BE49-F238E27FC236}">
                <a16:creationId xmlns:a16="http://schemas.microsoft.com/office/drawing/2014/main" id="{BC61B118-EA2C-C013-961D-75C58E56CF0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EER | MFR | INDIA">
            <a:extLst>
              <a:ext uri="{FF2B5EF4-FFF2-40B4-BE49-F238E27FC236}">
                <a16:creationId xmlns:a16="http://schemas.microsoft.com/office/drawing/2014/main" id="{01AE413D-327E-BA22-C351-E636C9DCAA8C}"/>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8" name="PPT 2 -">
            <a:extLst>
              <a:ext uri="{FF2B5EF4-FFF2-40B4-BE49-F238E27FC236}">
                <a16:creationId xmlns:a16="http://schemas.microsoft.com/office/drawing/2014/main" id="{C3E4689C-E0CB-E344-E7AD-3A4B6FDB111F}"/>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5" name="Picture 4" descr="A logo with a symbol and text&#10;&#10;AI-generated content may be incorrect.">
            <a:extLst>
              <a:ext uri="{FF2B5EF4-FFF2-40B4-BE49-F238E27FC236}">
                <a16:creationId xmlns:a16="http://schemas.microsoft.com/office/drawing/2014/main" id="{68148FAD-F11F-07C8-C555-B4E988CDEE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Tree>
    <p:extLst>
      <p:ext uri="{BB962C8B-B14F-4D97-AF65-F5344CB8AC3E}">
        <p14:creationId xmlns:p14="http://schemas.microsoft.com/office/powerpoint/2010/main" val="18287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idx="4294967295"/>
          </p:nvPr>
        </p:nvSpPr>
        <p:spPr>
          <a:xfrm>
            <a:off x="7061200" y="623571"/>
            <a:ext cx="3352800" cy="3429000"/>
          </a:xfr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ormAutofit/>
          </a:bodyPr>
          <a:lstStyle/>
          <a:p>
            <a:r>
              <a:rPr lang="hi-IN" altLang="en-US" sz="4800" b="1">
                <a:latin typeface="Open Sans" panose="020B0606030504020204" pitchFamily="34" charset="0"/>
                <a:ea typeface="Open Sans" panose="020B0606030504020204" pitchFamily="34" charset="0"/>
                <a:cs typeface="Open Sans" panose="020B0606030504020204" pitchFamily="34" charset="0"/>
              </a:rPr>
              <a:t>आपातकालीन प्रतिक्रिया गाइडबुक (ईआरजी)</a:t>
            </a:r>
            <a:endParaRPr lang="en-US" sz="4000" dirty="0">
              <a:latin typeface="Open Sans" panose="020B0606030504020204" pitchFamily="34" charset="0"/>
              <a:ea typeface="Open Sans" panose="020B0606030504020204" pitchFamily="34" charset="0"/>
              <a:cs typeface="Open Sans" panose="020B0606030504020204" pitchFamily="34" charset="0"/>
            </a:endParaRPr>
          </a:p>
        </p:txBody>
      </p:sp>
      <p:sp>
        <p:nvSpPr>
          <p:cNvPr id="12291" name="Subtitle 2"/>
          <p:cNvSpPr>
            <a:spLocks noGrp="1"/>
          </p:cNvSpPr>
          <p:nvPr>
            <p:ph type="subTitle" idx="4294967295"/>
          </p:nvPr>
        </p:nvSpPr>
        <p:spPr>
          <a:xfrm>
            <a:off x="6712041" y="4495800"/>
            <a:ext cx="4191000" cy="1066800"/>
          </a:xfr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ormAutofit/>
          </a:bodyPr>
          <a:lstStyle/>
          <a:p>
            <a:pPr algn="ctr">
              <a:buFont typeface="Wingdings" pitchFamily="2" charset="2"/>
              <a:buNone/>
            </a:pPr>
            <a:r>
              <a:rPr lang="hi-IN" sz="4400" b="1">
                <a:solidFill>
                  <a:srgbClr val="0070C0"/>
                </a:solidFill>
                <a:latin typeface="Open Sans" panose="020B0606030504020204" pitchFamily="34" charset="0"/>
                <a:ea typeface="Open Sans" panose="020B0606030504020204" pitchFamily="34" charset="0"/>
                <a:cs typeface="Open Sans" panose="020B0606030504020204" pitchFamily="34" charset="0"/>
              </a:rPr>
              <a:t>भाग -- 02</a:t>
            </a:r>
            <a:endParaRPr lang="en-US" sz="17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9810" name="Picture 2" descr="2020 Emergency Response Guidebook (ERG), Spiral Bound, Pocket Size |  Labelmaster"/>
          <p:cNvPicPr>
            <a:picLocks noChangeAspect="1" noChangeArrowheads="1"/>
          </p:cNvPicPr>
          <p:nvPr/>
        </p:nvPicPr>
        <p:blipFill>
          <a:blip r:embed="rId2"/>
          <a:srcRect/>
          <a:stretch>
            <a:fillRect/>
          </a:stretch>
        </p:blipFill>
        <p:spPr bwMode="auto">
          <a:xfrm>
            <a:off x="2552178" y="1295400"/>
            <a:ext cx="4077222" cy="48006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2" name="Slide Number Placeholder 5">
            <a:extLst>
              <a:ext uri="{FF2B5EF4-FFF2-40B4-BE49-F238E27FC236}">
                <a16:creationId xmlns:a16="http://schemas.microsoft.com/office/drawing/2014/main" id="{B508CE50-DFDD-B919-A8AB-41AF3B041A70}"/>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34</a:t>
            </a:fld>
            <a:endParaRPr lang="en-US" dirty="0"/>
          </a:p>
        </p:txBody>
      </p:sp>
      <p:pic>
        <p:nvPicPr>
          <p:cNvPr id="4" name="Picture 3" descr="A logo with text on it&#10;&#10;AI-generated content may be incorrect.">
            <a:extLst>
              <a:ext uri="{FF2B5EF4-FFF2-40B4-BE49-F238E27FC236}">
                <a16:creationId xmlns:a16="http://schemas.microsoft.com/office/drawing/2014/main" id="{D79E2278-70A5-A79D-2A07-B6E5A640FC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EER | MFR | INDIA">
            <a:extLst>
              <a:ext uri="{FF2B5EF4-FFF2-40B4-BE49-F238E27FC236}">
                <a16:creationId xmlns:a16="http://schemas.microsoft.com/office/drawing/2014/main" id="{FE72CEC8-C975-2099-67D6-566823C2A6B9}"/>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6" name="PPT 2 -">
            <a:extLst>
              <a:ext uri="{FF2B5EF4-FFF2-40B4-BE49-F238E27FC236}">
                <a16:creationId xmlns:a16="http://schemas.microsoft.com/office/drawing/2014/main" id="{792D3F66-5A12-956B-1C74-926A11878F62}"/>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7" name="Picture 6" descr="A logo with a symbol and text&#10;&#10;AI-generated content may be incorrect.">
            <a:extLst>
              <a:ext uri="{FF2B5EF4-FFF2-40B4-BE49-F238E27FC236}">
                <a16:creationId xmlns:a16="http://schemas.microsoft.com/office/drawing/2014/main" id="{16F0F3A4-9AF3-9628-7327-2B59FF3EBC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itle 1"/>
          <p:cNvSpPr>
            <a:spLocks noGrp="1"/>
          </p:cNvSpPr>
          <p:nvPr>
            <p:ph type="title"/>
          </p:nvPr>
        </p:nvSpPr>
        <p:spPr>
          <a:xfrm>
            <a:off x="759111" y="2764308"/>
            <a:ext cx="4292600" cy="639762"/>
          </a:xfrm>
        </p:spPr>
        <p:txBody>
          <a:bodyPr>
            <a:normAutofit fontScale="90000"/>
          </a:bodyPr>
          <a:lstStyle/>
          <a:p>
            <a:r>
              <a:rPr lang="hi-IN" sz="3200" b="1">
                <a:solidFill>
                  <a:srgbClr val="FF0000"/>
                </a:solidFill>
                <a:latin typeface="Open Sans" panose="020B0606030504020204" pitchFamily="34" charset="0"/>
                <a:ea typeface="Open Sans" panose="020B0606030504020204" pitchFamily="34" charset="0"/>
                <a:cs typeface="Open Sans" panose="020B0606030504020204" pitchFamily="34" charset="0"/>
              </a:rPr>
              <a:t>2020 आपातकालीन प्रतिक्रिया गाइडबुक (ईआरजी)</a:t>
            </a:r>
            <a:endParaRPr lang="en-US" sz="32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6021" name="Content Placeholder 7"/>
          <p:cNvSpPr>
            <a:spLocks noGrp="1"/>
          </p:cNvSpPr>
          <p:nvPr>
            <p:ph sz="quarter" idx="1"/>
          </p:nvPr>
        </p:nvSpPr>
        <p:spPr>
          <a:xfrm>
            <a:off x="5608845" y="1981200"/>
            <a:ext cx="5029200" cy="3733800"/>
          </a:xfrm>
        </p:spPr>
        <p:txBody>
          <a:bodyPr>
            <a:noAutofit/>
          </a:bodyPr>
          <a:lstStyle/>
          <a:p>
            <a:r>
              <a:rPr lang="hi-IN" sz="2400">
                <a:latin typeface="Open Sans" panose="020B0606030504020204" pitchFamily="34" charset="0"/>
                <a:ea typeface="Open Sans" panose="020B0606030504020204" pitchFamily="34" charset="0"/>
                <a:cs typeface="Open Sans" panose="020B0606030504020204" pitchFamily="34" charset="0"/>
              </a:rPr>
              <a:t>ईआरजी पहले उत्तरदाताओं को हज़मत घटना के बारे में जानकारी प्रदान करता है ताकि उनकी जल्दी से मदद मिल सके:
इसमें शामिल खतरनाक सामानों की पहचान करें
अपनी और आम जनता की सुरक्षा के लिए प्रारंभिक कार्रवाई करें</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86023" name="TextBox 10"/>
          <p:cNvSpPr txBox="1">
            <a:spLocks noChangeArrowheads="1"/>
          </p:cNvSpPr>
          <p:nvPr/>
        </p:nvSpPr>
        <p:spPr bwMode="auto">
          <a:xfrm>
            <a:off x="5867400" y="31242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0"/>
              </a:spcBef>
              <a:buClrTx/>
              <a:buSzTx/>
              <a:buFontTx/>
              <a:buNone/>
            </a:pPr>
            <a:endParaRPr lang="en-US" sz="1800">
              <a:latin typeface="Calibri" panose="020F0502020204030204" pitchFamily="34" charset="0"/>
            </a:endParaRPr>
          </a:p>
        </p:txBody>
      </p:sp>
      <p:sp>
        <p:nvSpPr>
          <p:cNvPr id="2" name="Slide Number Placeholder 5">
            <a:extLst>
              <a:ext uri="{FF2B5EF4-FFF2-40B4-BE49-F238E27FC236}">
                <a16:creationId xmlns:a16="http://schemas.microsoft.com/office/drawing/2014/main" id="{E05CAB68-1DD5-F984-2770-23D72AD90EBF}"/>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35</a:t>
            </a:fld>
            <a:endParaRPr lang="en-US" dirty="0"/>
          </a:p>
        </p:txBody>
      </p:sp>
      <p:pic>
        <p:nvPicPr>
          <p:cNvPr id="3" name="Picture 2" descr="A logo with a lion and a circle with a red ribbon&#10;&#10;AI-generated content may be incorrect.">
            <a:extLst>
              <a:ext uri="{FF2B5EF4-FFF2-40B4-BE49-F238E27FC236}">
                <a16:creationId xmlns:a16="http://schemas.microsoft.com/office/drawing/2014/main" id="{8E314B8B-007E-4BBC-6735-73D86E78C4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8118" r="22639"/>
          <a:stretch>
            <a:fillRect/>
          </a:stretch>
        </p:blipFill>
        <p:spPr bwMode="auto">
          <a:xfrm>
            <a:off x="10948761" y="54035"/>
            <a:ext cx="1243239" cy="104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logo with text on it&#10;&#10;AI-generated content may be incorrect.">
            <a:extLst>
              <a:ext uri="{FF2B5EF4-FFF2-40B4-BE49-F238E27FC236}">
                <a16:creationId xmlns:a16="http://schemas.microsoft.com/office/drawing/2014/main" id="{9746D936-9610-846B-343D-2C80D2225C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EER | MFR | INDIA">
            <a:extLst>
              <a:ext uri="{FF2B5EF4-FFF2-40B4-BE49-F238E27FC236}">
                <a16:creationId xmlns:a16="http://schemas.microsoft.com/office/drawing/2014/main" id="{446AB64C-CE1D-DE76-C7EA-463209156960}"/>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7" name="PPT 2 -">
            <a:extLst>
              <a:ext uri="{FF2B5EF4-FFF2-40B4-BE49-F238E27FC236}">
                <a16:creationId xmlns:a16="http://schemas.microsoft.com/office/drawing/2014/main" id="{20152276-6007-DEE3-4EC4-A98E21DDE90D}"/>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spTree>
    <p:extLst>
      <p:ext uri="{BB962C8B-B14F-4D97-AF65-F5344CB8AC3E}">
        <p14:creationId xmlns:p14="http://schemas.microsoft.com/office/powerpoint/2010/main" val="2675698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381000" y="3165109"/>
            <a:ext cx="5257800" cy="712787"/>
          </a:xfrm>
        </p:spPr>
        <p:txBody>
          <a:bodyPr>
            <a:normAutofit fontScale="90000"/>
          </a:bodyPr>
          <a:lstStyle/>
          <a:p>
            <a:r>
              <a:rPr lang="hi-IN" altLang="en-US"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आपातकालीन प्रतिक्रिया गाइडबुक (ईआरजी)</a:t>
            </a:r>
            <a:endParaRPr lang="en-US" alt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339" name="Rectangle 5"/>
          <p:cNvSpPr>
            <a:spLocks noGrp="1" noChangeArrowheads="1"/>
          </p:cNvSpPr>
          <p:nvPr>
            <p:ph type="body" idx="1"/>
          </p:nvPr>
        </p:nvSpPr>
        <p:spPr>
          <a:xfrm>
            <a:off x="5032513" y="1595969"/>
            <a:ext cx="6553200" cy="4530725"/>
          </a:xfrm>
        </p:spPr>
        <p:txBody>
          <a:bodyPr>
            <a:normAutofit/>
          </a:bodyPr>
          <a:lstStyle/>
          <a:p>
            <a:r>
              <a:rPr lang="hi-IN" altLang="en-US" sz="2400">
                <a:latin typeface="Open Sans" panose="020B0606030504020204" pitchFamily="34" charset="0"/>
                <a:ea typeface="Open Sans" panose="020B0606030504020204" pitchFamily="34" charset="0"/>
                <a:cs typeface="Open Sans" panose="020B0606030504020204" pitchFamily="34" charset="0"/>
              </a:rPr>
              <a:t>संयुक्त रूप से विकसित:
परिवहन कनाडा (टीसी)
अमेरिकी परिवहन विभाग (डीओटी)
मेक्सिको के परिवहन और संचार सचिवालय (एससीटी) 
अग्निशामकों, पुलिस और अन्य आपातकालीन सेवाओं के कर्मियों द्वारा उपयोग किया जाता है जो खतरनाक सामानों से जुड़ी परिवहन घटना के दृश्य पर पहुंचने वाले पहले व्यक्ति हो सकते हैं।</a:t>
            </a:r>
            <a:endParaRPr lang="en-US" alt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5">
            <a:extLst>
              <a:ext uri="{FF2B5EF4-FFF2-40B4-BE49-F238E27FC236}">
                <a16:creationId xmlns:a16="http://schemas.microsoft.com/office/drawing/2014/main" id="{964FC9A6-4866-8527-048D-CB9C7546F13D}"/>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36</a:t>
            </a:fld>
            <a:endParaRPr lang="en-US" dirty="0"/>
          </a:p>
        </p:txBody>
      </p:sp>
      <p:pic>
        <p:nvPicPr>
          <p:cNvPr id="4" name="Picture 3" descr="A logo with text on it&#10;&#10;AI-generated content may be incorrect.">
            <a:extLst>
              <a:ext uri="{FF2B5EF4-FFF2-40B4-BE49-F238E27FC236}">
                <a16:creationId xmlns:a16="http://schemas.microsoft.com/office/drawing/2014/main" id="{F9FBE42A-4AD7-584C-476F-994AE98BB3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EER | MFR | INDIA">
            <a:extLst>
              <a:ext uri="{FF2B5EF4-FFF2-40B4-BE49-F238E27FC236}">
                <a16:creationId xmlns:a16="http://schemas.microsoft.com/office/drawing/2014/main" id="{1EFFB4C7-2A93-D97F-8608-04259011E0C0}"/>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6" name="PPT 2 -">
            <a:extLst>
              <a:ext uri="{FF2B5EF4-FFF2-40B4-BE49-F238E27FC236}">
                <a16:creationId xmlns:a16="http://schemas.microsoft.com/office/drawing/2014/main" id="{B08F4585-CBDF-D242-159D-283F5286C752}"/>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7" name="Picture 6" descr="A logo with a symbol and text&#10;&#10;AI-generated content may be incorrect.">
            <a:extLst>
              <a:ext uri="{FF2B5EF4-FFF2-40B4-BE49-F238E27FC236}">
                <a16:creationId xmlns:a16="http://schemas.microsoft.com/office/drawing/2014/main" id="{19A0600E-04D9-E30A-1F5B-7FD4AC5A4D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104362" y="2817793"/>
            <a:ext cx="4391438" cy="1143000"/>
          </a:xfrm>
        </p:spPr>
        <p:txBody>
          <a:bodyPr>
            <a:normAutofit/>
          </a:bodyPr>
          <a:lstStyle/>
          <a:p>
            <a:r>
              <a:rPr lang="hi-IN" altLang="en-US" sz="3600" b="1" u="sng">
                <a:solidFill>
                  <a:srgbClr val="FF0000"/>
                </a:solidFill>
                <a:latin typeface="Open Sans" panose="020B0606030504020204" pitchFamily="34" charset="0"/>
                <a:ea typeface="Open Sans" panose="020B0606030504020204" pitchFamily="34" charset="0"/>
                <a:cs typeface="Open Sans" panose="020B0606030504020204" pitchFamily="34" charset="0"/>
              </a:rPr>
              <a:t>ईआरजी का अनुप्रयोग</a:t>
            </a:r>
            <a:endParaRPr lang="en-US" altLang="en-US"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363" name="Rectangle 5"/>
          <p:cNvSpPr>
            <a:spLocks noGrp="1" noChangeArrowheads="1"/>
          </p:cNvSpPr>
          <p:nvPr>
            <p:ph type="body" idx="1"/>
          </p:nvPr>
        </p:nvSpPr>
        <p:spPr>
          <a:xfrm>
            <a:off x="4343400" y="1708683"/>
            <a:ext cx="7467600" cy="4530725"/>
          </a:xfrm>
        </p:spPr>
        <p:txBody>
          <a:bodyPr/>
          <a:lstStyle/>
          <a:p>
            <a:r>
              <a:rPr lang="hi-IN" altLang="en-US" sz="2800">
                <a:latin typeface="Open Sans" panose="020B0606030504020204" pitchFamily="34" charset="0"/>
                <a:ea typeface="Open Sans" panose="020B0606030504020204" pitchFamily="34" charset="0"/>
                <a:cs typeface="Open Sans" panose="020B0606030504020204" pitchFamily="34" charset="0"/>
              </a:rPr>
              <a:t>मुख्य रूप से घटना में शामिल सामग्री (सामग्रीओं) के विशिष्ट या सामान्य खतरों की जल्दी से पहचान करने में पहले उत्तरदाताओं की सहायता करने के लिए एक मार्गदर्शिका, और घटना के प्रारंभिक प्रतिक्रिया चरण के दौरान खुद को और आम जनता की रक्षा करने के लिए। 
खतरनाक माल की घटना के स्थल पर पहुंचने पर प्रारंभिक निर्णय लेने में पहले उत्तरदाताओं की सहायता करता है।</a:t>
            </a:r>
            <a:endParaRPr lang="en-US" alt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5">
            <a:extLst>
              <a:ext uri="{FF2B5EF4-FFF2-40B4-BE49-F238E27FC236}">
                <a16:creationId xmlns:a16="http://schemas.microsoft.com/office/drawing/2014/main" id="{1137BE5A-A395-7071-33FC-554C049B5130}"/>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37</a:t>
            </a:fld>
            <a:endParaRPr lang="en-US" dirty="0"/>
          </a:p>
        </p:txBody>
      </p:sp>
      <p:pic>
        <p:nvPicPr>
          <p:cNvPr id="4" name="Picture 3" descr="A logo with text on it&#10;&#10;AI-generated content may be incorrect.">
            <a:extLst>
              <a:ext uri="{FF2B5EF4-FFF2-40B4-BE49-F238E27FC236}">
                <a16:creationId xmlns:a16="http://schemas.microsoft.com/office/drawing/2014/main" id="{CD8140C9-31E4-365B-0537-D00F34B40C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EER | MFR | INDIA">
            <a:extLst>
              <a:ext uri="{FF2B5EF4-FFF2-40B4-BE49-F238E27FC236}">
                <a16:creationId xmlns:a16="http://schemas.microsoft.com/office/drawing/2014/main" id="{812A434B-582C-382C-C9F6-907F4858630F}"/>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6" name="PPT 2 -">
            <a:extLst>
              <a:ext uri="{FF2B5EF4-FFF2-40B4-BE49-F238E27FC236}">
                <a16:creationId xmlns:a16="http://schemas.microsoft.com/office/drawing/2014/main" id="{70446E82-AFC7-C511-87E6-B913C71B71FD}"/>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7" name="Picture 6" descr="A logo with a symbol and text&#10;&#10;AI-generated content may be incorrect.">
            <a:extLst>
              <a:ext uri="{FF2B5EF4-FFF2-40B4-BE49-F238E27FC236}">
                <a16:creationId xmlns:a16="http://schemas.microsoft.com/office/drawing/2014/main" id="{66FC0D5C-5C06-E32B-B0FA-75125A3832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Tree>
  </p:cSld>
  <p:clrMapOvr>
    <a:masterClrMapping/>
  </p:clrMapOvr>
  <p:transition>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457200" y="2580951"/>
            <a:ext cx="5105400" cy="1143000"/>
          </a:xfrm>
        </p:spPr>
        <p:txBody>
          <a:bodyPr>
            <a:normAutofit/>
          </a:bodyPr>
          <a:lstStyle/>
          <a:p>
            <a:r>
              <a:rPr lang="hi-IN" altLang="en-US" sz="4000" b="1" u="sng">
                <a:solidFill>
                  <a:srgbClr val="FF0000"/>
                </a:solidFill>
                <a:latin typeface="Open Sans" panose="020B0606030504020204" pitchFamily="34" charset="0"/>
                <a:ea typeface="Open Sans" panose="020B0606030504020204" pitchFamily="34" charset="0"/>
                <a:cs typeface="Open Sans" panose="020B0606030504020204" pitchFamily="34" charset="0"/>
              </a:rPr>
              <a:t>ईआरजी की सीमाएं</a:t>
            </a:r>
            <a:endParaRPr lang="en-US" altLang="en-US"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387" name="Rectangle 5"/>
          <p:cNvSpPr>
            <a:spLocks noGrp="1" noChangeArrowheads="1"/>
          </p:cNvSpPr>
          <p:nvPr>
            <p:ph type="body" idx="1"/>
          </p:nvPr>
        </p:nvSpPr>
        <p:spPr>
          <a:xfrm>
            <a:off x="5505726" y="1949380"/>
            <a:ext cx="6463748" cy="4530725"/>
          </a:xfrm>
        </p:spPr>
        <p:txBody>
          <a:bodyPr>
            <a:normAutofit/>
          </a:bodyPr>
          <a:lstStyle/>
          <a:p>
            <a:pPr>
              <a:lnSpc>
                <a:spcPct val="90000"/>
              </a:lnSpc>
            </a:pPr>
            <a:r>
              <a:rPr lang="hi-IN" altLang="en-US" sz="2400">
                <a:latin typeface="Open Sans" panose="020B0606030504020204" pitchFamily="34" charset="0"/>
                <a:ea typeface="Open Sans" panose="020B0606030504020204" pitchFamily="34" charset="0"/>
                <a:cs typeface="Open Sans" panose="020B0606030504020204" pitchFamily="34" charset="0"/>
              </a:rPr>
              <a:t>इसे आपातकालीन प्रतिक्रिया प्रशिक्षण, ज्ञान या ध्वनि निर्णय के विकल्प के रूप में नहीं माना जाना चाहिए। 
सभी संभावित स्थिति को संबोधित नहीं करता है जो एक खतरनाक माल की घटना से जुड़ी हो सकती हैं। 
राजमार्ग या रेलमार्ग पर होने वाली खतरनाक माल की घटना में उपयोग के लिए डिज़ाइन किया गया।</a:t>
            </a:r>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5">
            <a:extLst>
              <a:ext uri="{FF2B5EF4-FFF2-40B4-BE49-F238E27FC236}">
                <a16:creationId xmlns:a16="http://schemas.microsoft.com/office/drawing/2014/main" id="{D1D01BA6-5E77-E342-65AA-F491F66D276C}"/>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38</a:t>
            </a:fld>
            <a:endParaRPr lang="en-US" dirty="0"/>
          </a:p>
        </p:txBody>
      </p:sp>
      <p:pic>
        <p:nvPicPr>
          <p:cNvPr id="4" name="Picture 3" descr="A logo with text on it&#10;&#10;AI-generated content may be incorrect.">
            <a:extLst>
              <a:ext uri="{FF2B5EF4-FFF2-40B4-BE49-F238E27FC236}">
                <a16:creationId xmlns:a16="http://schemas.microsoft.com/office/drawing/2014/main" id="{A6850A0D-9047-D41A-97F0-7142352843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EER | MFR | INDIA">
            <a:extLst>
              <a:ext uri="{FF2B5EF4-FFF2-40B4-BE49-F238E27FC236}">
                <a16:creationId xmlns:a16="http://schemas.microsoft.com/office/drawing/2014/main" id="{53278C8E-2006-1F2C-853B-561FC6675518}"/>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6" name="PPT 2 -">
            <a:extLst>
              <a:ext uri="{FF2B5EF4-FFF2-40B4-BE49-F238E27FC236}">
                <a16:creationId xmlns:a16="http://schemas.microsoft.com/office/drawing/2014/main" id="{E65B86A8-3E10-5748-45D9-ADC5CF295400}"/>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7" name="Picture 6" descr="A logo with a symbol and text&#10;&#10;AI-generated content may be incorrect.">
            <a:extLst>
              <a:ext uri="{FF2B5EF4-FFF2-40B4-BE49-F238E27FC236}">
                <a16:creationId xmlns:a16="http://schemas.microsoft.com/office/drawing/2014/main" id="{AFFF087A-65E6-97CC-A29D-5C0CB51C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Tree>
  </p:cSld>
  <p:clrMapOvr>
    <a:masterClrMapping/>
  </p:clrMapOvr>
  <p:transition>
    <p:strips/>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457200" y="2857500"/>
            <a:ext cx="5410200" cy="1143000"/>
          </a:xfrm>
        </p:spPr>
        <p:txBody>
          <a:bodyPr/>
          <a:lstStyle/>
          <a:p>
            <a:r>
              <a:rPr lang="hi-IN" altLang="en-US" b="1">
                <a:solidFill>
                  <a:srgbClr val="FF0000"/>
                </a:solidFill>
                <a:latin typeface="Open Sans" panose="020B0606030504020204" pitchFamily="34" charset="0"/>
                <a:ea typeface="Open Sans" panose="020B0606030504020204" pitchFamily="34" charset="0"/>
                <a:cs typeface="Open Sans" panose="020B0606030504020204" pitchFamily="34" charset="0"/>
              </a:rPr>
              <a:t>ईआरजी प्रारूप</a:t>
            </a:r>
            <a:endParaRPr lang="en-US" altLang="en-US"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411" name="Rectangle 5"/>
          <p:cNvSpPr>
            <a:spLocks noGrp="1" noChangeArrowheads="1"/>
          </p:cNvSpPr>
          <p:nvPr>
            <p:ph type="body" idx="1"/>
          </p:nvPr>
        </p:nvSpPr>
        <p:spPr>
          <a:xfrm>
            <a:off x="5715000" y="2209800"/>
            <a:ext cx="6248400" cy="3691076"/>
          </a:xfrm>
        </p:spPr>
        <p:txBody>
          <a:bodyPr>
            <a:normAutofit/>
          </a:bodyPr>
          <a:lstStyle/>
          <a:p>
            <a:r>
              <a:rPr lang="hi-IN" altLang="en-US" sz="2400">
                <a:latin typeface="Open Sans" panose="020B0606030504020204" pitchFamily="34" charset="0"/>
                <a:ea typeface="Open Sans" panose="020B0606030504020204" pitchFamily="34" charset="0"/>
                <a:cs typeface="Open Sans" panose="020B0606030504020204" pitchFamily="34" charset="0"/>
              </a:rPr>
              <a:t>पुस्तक को पृष्ठ सीमा रंगों द्वारा वर्गों में विभाजित किया गया है
पीला
नीला
नारंगी
हरा</a:t>
            </a:r>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5">
            <a:extLst>
              <a:ext uri="{FF2B5EF4-FFF2-40B4-BE49-F238E27FC236}">
                <a16:creationId xmlns:a16="http://schemas.microsoft.com/office/drawing/2014/main" id="{27723099-948F-960F-F294-70DD828FDF9A}"/>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39</a:t>
            </a:fld>
            <a:endParaRPr lang="en-US" dirty="0"/>
          </a:p>
        </p:txBody>
      </p:sp>
      <p:pic>
        <p:nvPicPr>
          <p:cNvPr id="4" name="Picture 3" descr="A logo with text on it&#10;&#10;AI-generated content may be incorrect.">
            <a:extLst>
              <a:ext uri="{FF2B5EF4-FFF2-40B4-BE49-F238E27FC236}">
                <a16:creationId xmlns:a16="http://schemas.microsoft.com/office/drawing/2014/main" id="{19A21E40-493E-C609-9D77-918F2013B7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EER | MFR | INDIA">
            <a:extLst>
              <a:ext uri="{FF2B5EF4-FFF2-40B4-BE49-F238E27FC236}">
                <a16:creationId xmlns:a16="http://schemas.microsoft.com/office/drawing/2014/main" id="{68AEBA22-EC9B-2E5F-6C1A-B291288A37DA}"/>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6" name="PPT 2 -">
            <a:extLst>
              <a:ext uri="{FF2B5EF4-FFF2-40B4-BE49-F238E27FC236}">
                <a16:creationId xmlns:a16="http://schemas.microsoft.com/office/drawing/2014/main" id="{3FCE1918-4178-8C20-DF81-DE865E96BB89}"/>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7" name="Picture 6" descr="A logo with a symbol and text&#10;&#10;AI-generated content may be incorrect.">
            <a:extLst>
              <a:ext uri="{FF2B5EF4-FFF2-40B4-BE49-F238E27FC236}">
                <a16:creationId xmlns:a16="http://schemas.microsoft.com/office/drawing/2014/main" id="{924F8092-83F1-C95E-F44C-205AA9D1E5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79783" y="2812812"/>
            <a:ext cx="4694444" cy="7159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3200" b="1">
                <a:solidFill>
                  <a:srgbClr val="FF0000"/>
                </a:solidFill>
                <a:latin typeface="Open Sans" panose="020B0606030504020204" pitchFamily="34" charset="0"/>
                <a:ea typeface="Open Sans" panose="020B0606030504020204" pitchFamily="34" charset="0"/>
                <a:cs typeface="Open Sans" panose="020B0606030504020204" pitchFamily="34" charset="0"/>
              </a:rPr>
              <a:t>हज़मत परिवहन को विनियमित क्यों करें?</a:t>
            </a:r>
            <a:endParaRPr lang="en-US" sz="32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p:cNvSpPr/>
          <p:nvPr/>
        </p:nvSpPr>
        <p:spPr>
          <a:xfrm>
            <a:off x="5943600" y="1282006"/>
            <a:ext cx="5029200" cy="2246769"/>
          </a:xfrm>
          <a:prstGeom prst="rect">
            <a:avLst/>
          </a:prstGeom>
        </p:spPr>
        <p:txBody>
          <a:bodyPr wrap="square">
            <a:spAutoFit/>
          </a:bodyPr>
          <a:lstStyle/>
          <a:p>
            <a:pPr marL="342900" indent="-342900">
              <a:buFont typeface="Wingdings" panose="05000000000000000000" pitchFamily="2" charset="2"/>
              <a:buChar char="Ø"/>
            </a:pPr>
            <a:r>
              <a:rPr lang="hi-IN" sz="2800">
                <a:latin typeface="Open Sans" panose="020B0606030504020204" pitchFamily="34" charset="0"/>
                <a:ea typeface="Open Sans" panose="020B0606030504020204" pitchFamily="34" charset="0"/>
                <a:cs typeface="Open Sans" panose="020B0606030504020204" pitchFamily="34" charset="0"/>
              </a:rPr>
              <a:t>परिवहन किए गए खतरनाक सामान, अगर जारी किए जाते हैं या प्रज्वलित किए जाते हैं, तो मानव स्वास्थ्य या पर्यावरण को नुकसान पहुंचा सकते हैं।</a:t>
            </a: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122" name="Picture 2" descr="Image result for HAZMAT ACCID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6416" y="3866217"/>
            <a:ext cx="3568812" cy="2089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Slide Number Placeholder 5">
            <a:extLst>
              <a:ext uri="{FF2B5EF4-FFF2-40B4-BE49-F238E27FC236}">
                <a16:creationId xmlns:a16="http://schemas.microsoft.com/office/drawing/2014/main" id="{A2FE71A5-5D73-4553-E059-03AFFC0099D5}"/>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4</a:t>
            </a:fld>
            <a:endParaRPr lang="en-US" dirty="0"/>
          </a:p>
        </p:txBody>
      </p:sp>
      <p:pic>
        <p:nvPicPr>
          <p:cNvPr id="6" name="Picture 5" descr="A logo with text on it&#10;&#10;AI-generated content may be incorrect.">
            <a:extLst>
              <a:ext uri="{FF2B5EF4-FFF2-40B4-BE49-F238E27FC236}">
                <a16:creationId xmlns:a16="http://schemas.microsoft.com/office/drawing/2014/main" id="{FDAA27CC-B748-88AA-0192-668E1A02C5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EER | MFR | INDIA">
            <a:extLst>
              <a:ext uri="{FF2B5EF4-FFF2-40B4-BE49-F238E27FC236}">
                <a16:creationId xmlns:a16="http://schemas.microsoft.com/office/drawing/2014/main" id="{1E8C64EF-B7A6-8CEA-4AF3-4265FDD6FF3B}"/>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11" name="PPT 2 -">
            <a:extLst>
              <a:ext uri="{FF2B5EF4-FFF2-40B4-BE49-F238E27FC236}">
                <a16:creationId xmlns:a16="http://schemas.microsoft.com/office/drawing/2014/main" id="{0C65E1BF-3A85-8C3F-B7B7-A82224B0CCDB}"/>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2" name="Picture 1" descr="A logo with a symbol and text&#10;&#10;AI-generated content may be incorrect.">
            <a:extLst>
              <a:ext uri="{FF2B5EF4-FFF2-40B4-BE49-F238E27FC236}">
                <a16:creationId xmlns:a16="http://schemas.microsoft.com/office/drawing/2014/main" id="{41F4A241-3E46-BFAD-5EAF-FC3CDD4EF4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Tree>
    <p:extLst>
      <p:ext uri="{BB962C8B-B14F-4D97-AF65-F5344CB8AC3E}">
        <p14:creationId xmlns:p14="http://schemas.microsoft.com/office/powerpoint/2010/main" val="39863800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0" y="1371600"/>
            <a:ext cx="8153400" cy="4400550"/>
          </a:xfrm>
          <a:prstGeom prst="rect">
            <a:avLst/>
          </a:prstGeom>
        </p:spPr>
        <p:txBody>
          <a:bodyPr>
            <a:spAutoFit/>
          </a:bodyPr>
          <a:lstStyle/>
          <a:p>
            <a:pPr>
              <a:defRPr/>
            </a:pPr>
            <a:r>
              <a:rPr lang="en-US" sz="2800" dirty="0">
                <a:latin typeface="Times New Roman" pitchFamily="18" charset="0"/>
                <a:cs typeface="Times New Roman" pitchFamily="18" charset="0"/>
              </a:rPr>
              <a:t>ERG Sections:</a:t>
            </a:r>
          </a:p>
          <a:p>
            <a:pPr>
              <a:defRPr/>
            </a:pPr>
            <a:endParaRPr lang="en-US" sz="2800" dirty="0">
              <a:latin typeface="Times New Roman" pitchFamily="18" charset="0"/>
              <a:cs typeface="Times New Roman" pitchFamily="18" charset="0"/>
            </a:endParaRPr>
          </a:p>
          <a:p>
            <a:pPr>
              <a:buFont typeface="Wingdings" pitchFamily="2" charset="2"/>
              <a:buChar char="Ø"/>
              <a:defRPr/>
            </a:pPr>
            <a:r>
              <a:rPr lang="en-US" sz="2800" dirty="0">
                <a:latin typeface="Times New Roman" pitchFamily="18" charset="0"/>
                <a:cs typeface="Times New Roman" pitchFamily="18" charset="0"/>
              </a:rPr>
              <a:t>Telephone numbers </a:t>
            </a:r>
          </a:p>
          <a:p>
            <a:pPr>
              <a:buFont typeface="Wingdings" pitchFamily="2" charset="2"/>
              <a:buChar char="Ø"/>
              <a:defRPr/>
            </a:pPr>
            <a:r>
              <a:rPr lang="en-US" sz="2800" dirty="0">
                <a:latin typeface="Times New Roman" pitchFamily="18" charset="0"/>
                <a:cs typeface="Times New Roman" pitchFamily="18" charset="0"/>
              </a:rPr>
              <a:t>Table of placards</a:t>
            </a:r>
          </a:p>
          <a:p>
            <a:pPr>
              <a:buFont typeface="Wingdings" pitchFamily="2" charset="2"/>
              <a:buChar char="Ø"/>
              <a:defRPr/>
            </a:pPr>
            <a:r>
              <a:rPr lang="en-US" sz="2800" dirty="0">
                <a:latin typeface="Times New Roman" pitchFamily="18" charset="0"/>
                <a:cs typeface="Times New Roman" pitchFamily="18" charset="0"/>
              </a:rPr>
              <a:t>Railcar and Road Trailer ID Charts </a:t>
            </a:r>
          </a:p>
          <a:p>
            <a:pPr>
              <a:buFont typeface="Wingdings" pitchFamily="2" charset="2"/>
              <a:buChar char="Ø"/>
              <a:defRPr/>
            </a:pPr>
            <a:r>
              <a:rPr lang="en-US" sz="2800" b="1" dirty="0">
                <a:solidFill>
                  <a:srgbClr val="FFFF00"/>
                </a:solidFill>
                <a:latin typeface="Times New Roman" pitchFamily="18" charset="0"/>
                <a:cs typeface="Times New Roman" pitchFamily="18" charset="0"/>
              </a:rPr>
              <a:t>YELLOW</a:t>
            </a:r>
            <a:r>
              <a:rPr lang="en-US" sz="2800" dirty="0">
                <a:latin typeface="Times New Roman" pitchFamily="18" charset="0"/>
                <a:cs typeface="Times New Roman" pitchFamily="18" charset="0"/>
              </a:rPr>
              <a:t>  Section (ID No.) </a:t>
            </a:r>
          </a:p>
          <a:p>
            <a:pPr>
              <a:buFont typeface="Wingdings" pitchFamily="2" charset="2"/>
              <a:buChar char="Ø"/>
              <a:defRPr/>
            </a:pPr>
            <a:r>
              <a:rPr lang="en-US" sz="2800" b="1" dirty="0">
                <a:solidFill>
                  <a:srgbClr val="0070C0"/>
                </a:solidFill>
                <a:latin typeface="Times New Roman" pitchFamily="18" charset="0"/>
                <a:cs typeface="Times New Roman" pitchFamily="18" charset="0"/>
              </a:rPr>
              <a:t>BLUE  </a:t>
            </a:r>
            <a:r>
              <a:rPr lang="en-US" sz="2800" dirty="0">
                <a:latin typeface="Times New Roman" pitchFamily="18" charset="0"/>
                <a:cs typeface="Times New Roman" pitchFamily="18" charset="0"/>
              </a:rPr>
              <a:t>Section (Shipping Names) </a:t>
            </a:r>
          </a:p>
          <a:p>
            <a:pPr>
              <a:buFont typeface="Wingdings" pitchFamily="2" charset="2"/>
              <a:buChar char="Ø"/>
              <a:defRPr/>
            </a:pPr>
            <a:r>
              <a:rPr lang="en-US" sz="2800" b="1" dirty="0">
                <a:solidFill>
                  <a:srgbClr val="FF9900"/>
                </a:solidFill>
                <a:latin typeface="Times New Roman" pitchFamily="18" charset="0"/>
                <a:cs typeface="Times New Roman" pitchFamily="18" charset="0"/>
              </a:rPr>
              <a:t>ORANGE</a:t>
            </a:r>
            <a:r>
              <a:rPr lang="en-US" sz="2800" dirty="0">
                <a:latin typeface="Times New Roman" pitchFamily="18" charset="0"/>
                <a:cs typeface="Times New Roman" pitchFamily="18" charset="0"/>
              </a:rPr>
              <a:t>  Section(Guide Pages)</a:t>
            </a:r>
          </a:p>
          <a:p>
            <a:pPr>
              <a:buFont typeface="Wingdings" pitchFamily="2" charset="2"/>
              <a:buChar char="Ø"/>
              <a:defRPr/>
            </a:pPr>
            <a:r>
              <a:rPr lang="en-US" sz="2800" b="1" dirty="0">
                <a:solidFill>
                  <a:srgbClr val="00B050"/>
                </a:solidFill>
                <a:latin typeface="Times New Roman" pitchFamily="18" charset="0"/>
                <a:cs typeface="Times New Roman" pitchFamily="18" charset="0"/>
              </a:rPr>
              <a:t>GREEN</a:t>
            </a:r>
            <a:r>
              <a:rPr lang="en-US" sz="2800" b="1" dirty="0">
                <a:solidFill>
                  <a:schemeClr val="accent6"/>
                </a:solidFill>
                <a:latin typeface="Times New Roman" pitchFamily="18" charset="0"/>
                <a:cs typeface="Times New Roman" pitchFamily="18" charset="0"/>
              </a:rPr>
              <a:t>  </a:t>
            </a:r>
            <a:r>
              <a:rPr lang="en-US" sz="2800" dirty="0">
                <a:latin typeface="Times New Roman" pitchFamily="18" charset="0"/>
                <a:cs typeface="Times New Roman" pitchFamily="18" charset="0"/>
              </a:rPr>
              <a:t>Section (Initial Isolation and Protective Action Distances for highlighted substances)</a:t>
            </a:r>
          </a:p>
        </p:txBody>
      </p:sp>
      <p:sp>
        <p:nvSpPr>
          <p:cNvPr id="3" name="Slide Number Placeholder 5">
            <a:extLst>
              <a:ext uri="{FF2B5EF4-FFF2-40B4-BE49-F238E27FC236}">
                <a16:creationId xmlns:a16="http://schemas.microsoft.com/office/drawing/2014/main" id="{BB5F7A1C-8051-F4FC-84E4-137D8F3C4104}"/>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40</a:t>
            </a:fld>
            <a:endParaRPr lang="en-US" dirty="0"/>
          </a:p>
        </p:txBody>
      </p:sp>
      <p:pic>
        <p:nvPicPr>
          <p:cNvPr id="5" name="Picture 4" descr="A logo with text on it&#10;&#10;AI-generated content may be incorrect.">
            <a:extLst>
              <a:ext uri="{FF2B5EF4-FFF2-40B4-BE49-F238E27FC236}">
                <a16:creationId xmlns:a16="http://schemas.microsoft.com/office/drawing/2014/main" id="{7AF80D24-685E-3477-4F75-258B462F2F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EER | MFR | INDIA">
            <a:extLst>
              <a:ext uri="{FF2B5EF4-FFF2-40B4-BE49-F238E27FC236}">
                <a16:creationId xmlns:a16="http://schemas.microsoft.com/office/drawing/2014/main" id="{55D32EEB-BF52-970E-5225-D71941DE72E4}"/>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7" name="PPT 2 -">
            <a:extLst>
              <a:ext uri="{FF2B5EF4-FFF2-40B4-BE49-F238E27FC236}">
                <a16:creationId xmlns:a16="http://schemas.microsoft.com/office/drawing/2014/main" id="{DA7070E2-59E3-3F90-4BEA-33894FD853E5}"/>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sp>
        <p:nvSpPr>
          <p:cNvPr id="8" name="Rectangle 4">
            <a:extLst>
              <a:ext uri="{FF2B5EF4-FFF2-40B4-BE49-F238E27FC236}">
                <a16:creationId xmlns:a16="http://schemas.microsoft.com/office/drawing/2014/main" id="{C7C5B2E2-09B6-FAA9-7EC8-EB32B0E6CAA4}"/>
              </a:ext>
            </a:extLst>
          </p:cNvPr>
          <p:cNvSpPr txBox="1">
            <a:spLocks noChangeArrowheads="1"/>
          </p:cNvSpPr>
          <p:nvPr/>
        </p:nvSpPr>
        <p:spPr>
          <a:xfrm>
            <a:off x="457200" y="2857500"/>
            <a:ext cx="3200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b="1">
                <a:solidFill>
                  <a:srgbClr val="FF0000"/>
                </a:solidFill>
                <a:latin typeface="Open Sans" panose="020B0606030504020204" pitchFamily="34" charset="0"/>
                <a:ea typeface="Open Sans" panose="020B0606030504020204" pitchFamily="34" charset="0"/>
                <a:cs typeface="Open Sans" panose="020B0606030504020204" pitchFamily="34" charset="0"/>
              </a:rPr>
              <a:t>ERG Format</a:t>
            </a:r>
            <a:endParaRPr lang="en-US" altLang="en-US"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A logo with a symbol and text&#10;&#10;AI-generated content may be incorrect.">
            <a:extLst>
              <a:ext uri="{FF2B5EF4-FFF2-40B4-BE49-F238E27FC236}">
                <a16:creationId xmlns:a16="http://schemas.microsoft.com/office/drawing/2014/main" id="{6DDDAA2C-25D6-DFCA-AB8A-984527A52E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2857500"/>
            <a:ext cx="5105400" cy="1143000"/>
          </a:xfrm>
        </p:spPr>
        <p:txBody>
          <a:bodyPr>
            <a:normAutofit/>
          </a:bodyPr>
          <a:lstStyle/>
          <a:p>
            <a:r>
              <a:rPr lang="hi-IN" altLang="en-US"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तख्तियों की तालिका</a:t>
            </a:r>
            <a:endParaRPr lang="en-CA" alt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3491" name="Rectangle 3"/>
          <p:cNvSpPr>
            <a:spLocks noGrp="1" noChangeArrowheads="1"/>
          </p:cNvSpPr>
          <p:nvPr>
            <p:ph type="body" idx="1"/>
          </p:nvPr>
        </p:nvSpPr>
        <p:spPr>
          <a:xfrm>
            <a:off x="5410200" y="2659062"/>
            <a:ext cx="5867400" cy="2286000"/>
          </a:xfrm>
        </p:spPr>
        <p:txBody>
          <a:bodyPr>
            <a:normAutofit fontScale="92500"/>
          </a:bodyPr>
          <a:lstStyle/>
          <a:p>
            <a:pPr>
              <a:defRPr/>
            </a:pPr>
            <a:r>
              <a:rPr lang="hi-IN" altLang="en-US" sz="2800">
                <a:latin typeface="Open Sans" panose="020B0606030504020204" pitchFamily="34" charset="0"/>
                <a:ea typeface="Open Sans" panose="020B0606030504020204" pitchFamily="34" charset="0"/>
                <a:cs typeface="Open Sans" panose="020B0606030504020204" pitchFamily="34" charset="0"/>
              </a:rPr>
              <a:t>ईआरजी के पृष्ठ 6 और 7 खतरनाक सामानों के परिवहन में उपयोग की जाने वाली विभिन्न तख्तियों को दर्शाते हैं।
तख्तियों का प्रत्येक समूह 3-अंकीय गाइड नंबर (ऑरेंज सेक्शन) से जुड़ा होता है।</a:t>
            </a:r>
            <a:endParaRPr lang="en-CA" alt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5">
            <a:extLst>
              <a:ext uri="{FF2B5EF4-FFF2-40B4-BE49-F238E27FC236}">
                <a16:creationId xmlns:a16="http://schemas.microsoft.com/office/drawing/2014/main" id="{6A24A055-205E-7D10-6597-76DDE850CA8E}"/>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41</a:t>
            </a:fld>
            <a:endParaRPr lang="en-US" dirty="0"/>
          </a:p>
        </p:txBody>
      </p:sp>
      <p:pic>
        <p:nvPicPr>
          <p:cNvPr id="4" name="Picture 3" descr="A logo with text on it&#10;&#10;AI-generated content may be incorrect.">
            <a:extLst>
              <a:ext uri="{FF2B5EF4-FFF2-40B4-BE49-F238E27FC236}">
                <a16:creationId xmlns:a16="http://schemas.microsoft.com/office/drawing/2014/main" id="{F9E511D6-F7DC-0173-448B-7A612C6B4D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EER | MFR | INDIA">
            <a:extLst>
              <a:ext uri="{FF2B5EF4-FFF2-40B4-BE49-F238E27FC236}">
                <a16:creationId xmlns:a16="http://schemas.microsoft.com/office/drawing/2014/main" id="{BBB4D562-1376-BBB1-FC12-169A9C1ED4DD}"/>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6" name="PPT 2 -">
            <a:extLst>
              <a:ext uri="{FF2B5EF4-FFF2-40B4-BE49-F238E27FC236}">
                <a16:creationId xmlns:a16="http://schemas.microsoft.com/office/drawing/2014/main" id="{B5406CAE-7037-49F5-78C0-15343FD62DD2}"/>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8" name="Picture 7" descr="A logo with a symbol and text&#10;&#10;AI-generated content may be incorrect.">
            <a:extLst>
              <a:ext uri="{FF2B5EF4-FFF2-40B4-BE49-F238E27FC236}">
                <a16:creationId xmlns:a16="http://schemas.microsoft.com/office/drawing/2014/main" id="{DF2CE37D-74C8-ADF5-C0BB-72DD16F9E0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HP\Downloads\k20.jpg"/>
          <p:cNvPicPr>
            <a:picLocks noGrp="1" noChangeAspect="1" noChangeArrowheads="1"/>
          </p:cNvPicPr>
          <p:nvPr>
            <p:ph idx="1"/>
          </p:nvPr>
        </p:nvPicPr>
        <p:blipFill>
          <a:blip r:embed="rId2"/>
          <a:srcRect/>
          <a:stretch>
            <a:fillRect/>
          </a:stretch>
        </p:blipFill>
        <p:spPr>
          <a:xfrm>
            <a:off x="5041374" y="1354035"/>
            <a:ext cx="6126663" cy="4606926"/>
          </a:xfrm>
          <a:noFill/>
        </p:spPr>
      </p:pic>
      <p:sp>
        <p:nvSpPr>
          <p:cNvPr id="2" name="Slide Number Placeholder 5">
            <a:extLst>
              <a:ext uri="{FF2B5EF4-FFF2-40B4-BE49-F238E27FC236}">
                <a16:creationId xmlns:a16="http://schemas.microsoft.com/office/drawing/2014/main" id="{10D3806C-121C-1140-8CBE-1446580B2517}"/>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42</a:t>
            </a:fld>
            <a:endParaRPr lang="en-US" dirty="0"/>
          </a:p>
        </p:txBody>
      </p:sp>
      <p:pic>
        <p:nvPicPr>
          <p:cNvPr id="4" name="Picture 3" descr="A logo with text on it&#10;&#10;AI-generated content may be incorrect.">
            <a:extLst>
              <a:ext uri="{FF2B5EF4-FFF2-40B4-BE49-F238E27FC236}">
                <a16:creationId xmlns:a16="http://schemas.microsoft.com/office/drawing/2014/main" id="{BA7A7334-CA92-CEAF-5F40-D936BC7D63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EER | MFR | INDIA">
            <a:extLst>
              <a:ext uri="{FF2B5EF4-FFF2-40B4-BE49-F238E27FC236}">
                <a16:creationId xmlns:a16="http://schemas.microsoft.com/office/drawing/2014/main" id="{D66413F8-E67D-87FD-D39C-B58C75A510A9}"/>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6" name="PPT 2 -">
            <a:extLst>
              <a:ext uri="{FF2B5EF4-FFF2-40B4-BE49-F238E27FC236}">
                <a16:creationId xmlns:a16="http://schemas.microsoft.com/office/drawing/2014/main" id="{5256C1FE-7984-BFF1-E20D-3849DEBAE0DD}"/>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7" name="Picture 6" descr="A logo with a symbol and text&#10;&#10;AI-generated content may be incorrect.">
            <a:extLst>
              <a:ext uri="{FF2B5EF4-FFF2-40B4-BE49-F238E27FC236}">
                <a16:creationId xmlns:a16="http://schemas.microsoft.com/office/drawing/2014/main" id="{2E50C7C9-FBBA-D436-3240-20CE411F6D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
        <p:nvSpPr>
          <p:cNvPr id="8" name="Rectangle 2">
            <a:extLst>
              <a:ext uri="{FF2B5EF4-FFF2-40B4-BE49-F238E27FC236}">
                <a16:creationId xmlns:a16="http://schemas.microsoft.com/office/drawing/2014/main" id="{403F9BAB-480C-32FB-5497-79E6DAF3BC8E}"/>
              </a:ext>
            </a:extLst>
          </p:cNvPr>
          <p:cNvSpPr>
            <a:spLocks noGrp="1" noChangeArrowheads="1"/>
          </p:cNvSpPr>
          <p:nvPr>
            <p:ph type="title"/>
          </p:nvPr>
        </p:nvSpPr>
        <p:spPr>
          <a:xfrm>
            <a:off x="304800" y="2857500"/>
            <a:ext cx="5105400" cy="1143000"/>
          </a:xfrm>
        </p:spPr>
        <p:txBody>
          <a:bodyPr>
            <a:normAutofit/>
          </a:bodyPr>
          <a:lstStyle/>
          <a:p>
            <a:r>
              <a:rPr lang="hi-IN" altLang="en-US" sz="4000" b="1">
                <a:solidFill>
                  <a:srgbClr val="FF0000"/>
                </a:solidFill>
                <a:latin typeface="Open Sans" panose="020B0606030504020204" pitchFamily="34" charset="0"/>
                <a:ea typeface="Open Sans" panose="020B0606030504020204" pitchFamily="34" charset="0"/>
                <a:cs typeface="Open Sans" panose="020B0606030504020204" pitchFamily="34" charset="0"/>
              </a:rPr>
              <a:t>तख्तियों की तालिका</a:t>
            </a:r>
            <a:endParaRPr lang="en-CA" alt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2801429"/>
            <a:ext cx="5029200" cy="865187"/>
          </a:xfrm>
        </p:spPr>
        <p:txBody>
          <a:bodyPr>
            <a:normAutofit fontScale="90000"/>
          </a:bodyPr>
          <a:lstStyle/>
          <a:p>
            <a:r>
              <a:rPr lang="hi-IN" altLang="en-US" sz="3600" b="1">
                <a:solidFill>
                  <a:srgbClr val="FF0000"/>
                </a:solidFill>
                <a:latin typeface="Open Sans" panose="020B0606030504020204" pitchFamily="34" charset="0"/>
                <a:ea typeface="Open Sans" panose="020B0606030504020204" pitchFamily="34" charset="0"/>
                <a:cs typeface="Open Sans" panose="020B0606030504020204" pitchFamily="34" charset="0"/>
              </a:rPr>
              <a:t>रेल कार और रोड ट्रेलर आईडी चार्ट</a:t>
            </a:r>
            <a:endParaRPr lang="en-CA" alt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6563" name="Rectangle 3"/>
          <p:cNvSpPr>
            <a:spLocks noGrp="1" noChangeArrowheads="1"/>
          </p:cNvSpPr>
          <p:nvPr>
            <p:ph type="body" idx="1"/>
          </p:nvPr>
        </p:nvSpPr>
        <p:spPr>
          <a:xfrm>
            <a:off x="5492841" y="2590800"/>
            <a:ext cx="5410200" cy="2895600"/>
          </a:xfrm>
        </p:spPr>
        <p:txBody>
          <a:bodyPr>
            <a:normAutofit fontScale="92500" lnSpcReduction="10000"/>
          </a:bodyPr>
          <a:lstStyle/>
          <a:p>
            <a:pPr>
              <a:defRPr/>
            </a:pPr>
            <a:r>
              <a:rPr lang="hi-IN" altLang="en-US" sz="2800">
                <a:latin typeface="Open Sans" panose="020B0606030504020204" pitchFamily="34" charset="0"/>
                <a:ea typeface="Open Sans" panose="020B0606030504020204" pitchFamily="34" charset="0"/>
                <a:cs typeface="Open Sans" panose="020B0606030504020204" pitchFamily="34" charset="0"/>
              </a:rPr>
              <a:t>पृष्ठ 18 और 19 खतरनाक सामानों के परिवहन में उपयोग किए जाने वाले रेलकारों और सड़क ट्रेलरों के सामान्य आकार को दर्शाते हैं।
प्रत्येक आकृति 3-अंकीय मार्गदर्शिका संख्या (ऑरेंज अनुभाग) से संबद्ध होती है।</a:t>
            </a:r>
            <a:endParaRPr lang="en-CA" alt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21508" name="AutoShape 5" descr="Image result for Rail Car and Road Trailer ID Charts"/>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p>
        </p:txBody>
      </p:sp>
      <p:sp>
        <p:nvSpPr>
          <p:cNvPr id="21509" name="AutoShape 7" descr="Image result for Rail Car and Road Trailer ID Charts"/>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p>
        </p:txBody>
      </p:sp>
      <p:sp>
        <p:nvSpPr>
          <p:cNvPr id="21510" name="AutoShape 9" descr="Image result for Rail Car and Road Trailer ID Charts"/>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p>
        </p:txBody>
      </p:sp>
      <p:sp>
        <p:nvSpPr>
          <p:cNvPr id="21511" name="AutoShape 11" descr="Image result for Rail Car and Road Trailer ID Charts"/>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p>
        </p:txBody>
      </p:sp>
      <p:sp>
        <p:nvSpPr>
          <p:cNvPr id="2" name="Slide Number Placeholder 5">
            <a:extLst>
              <a:ext uri="{FF2B5EF4-FFF2-40B4-BE49-F238E27FC236}">
                <a16:creationId xmlns:a16="http://schemas.microsoft.com/office/drawing/2014/main" id="{5040FF6B-6F4C-6E3B-58A7-3F111CE98CDB}"/>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43</a:t>
            </a:fld>
            <a:endParaRPr lang="en-US" dirty="0"/>
          </a:p>
        </p:txBody>
      </p:sp>
      <p:pic>
        <p:nvPicPr>
          <p:cNvPr id="4" name="Picture 3" descr="A logo with text on it&#10;&#10;AI-generated content may be incorrect.">
            <a:extLst>
              <a:ext uri="{FF2B5EF4-FFF2-40B4-BE49-F238E27FC236}">
                <a16:creationId xmlns:a16="http://schemas.microsoft.com/office/drawing/2014/main" id="{AE4974C0-B341-22D3-DC60-90CA9A7E15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EER | MFR | INDIA">
            <a:extLst>
              <a:ext uri="{FF2B5EF4-FFF2-40B4-BE49-F238E27FC236}">
                <a16:creationId xmlns:a16="http://schemas.microsoft.com/office/drawing/2014/main" id="{E9201A8D-AD4C-BBD7-82A8-E7A7AFBFFE6B}"/>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6" name="PPT 2 -">
            <a:extLst>
              <a:ext uri="{FF2B5EF4-FFF2-40B4-BE49-F238E27FC236}">
                <a16:creationId xmlns:a16="http://schemas.microsoft.com/office/drawing/2014/main" id="{5A17D2C5-1CE3-FE97-E741-DD27BF57AFC4}"/>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7" name="Picture 6" descr="A logo with a symbol and text&#10;&#10;AI-generated content may be incorrect.">
            <a:extLst>
              <a:ext uri="{FF2B5EF4-FFF2-40B4-BE49-F238E27FC236}">
                <a16:creationId xmlns:a16="http://schemas.microsoft.com/office/drawing/2014/main" id="{7F3C73B8-DAE7-1F58-5523-06AF7FA66F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HP\Downloads\K65.jpg"/>
          <p:cNvPicPr>
            <a:picLocks noChangeAspect="1" noChangeArrowheads="1"/>
          </p:cNvPicPr>
          <p:nvPr/>
        </p:nvPicPr>
        <p:blipFill>
          <a:blip r:embed="rId2"/>
          <a:srcRect/>
          <a:stretch>
            <a:fillRect/>
          </a:stretch>
        </p:blipFill>
        <p:spPr bwMode="auto">
          <a:xfrm>
            <a:off x="5333999" y="1028598"/>
            <a:ext cx="5853915" cy="4390436"/>
          </a:xfrm>
          <a:prstGeom prst="rect">
            <a:avLst/>
          </a:prstGeom>
          <a:noFill/>
          <a:ln w="9525">
            <a:noFill/>
            <a:miter lim="800000"/>
            <a:headEnd/>
            <a:tailEnd/>
          </a:ln>
        </p:spPr>
      </p:pic>
      <p:sp>
        <p:nvSpPr>
          <p:cNvPr id="2" name="Slide Number Placeholder 5">
            <a:extLst>
              <a:ext uri="{FF2B5EF4-FFF2-40B4-BE49-F238E27FC236}">
                <a16:creationId xmlns:a16="http://schemas.microsoft.com/office/drawing/2014/main" id="{0A7725AA-E6A8-A6F7-A90A-BFEE662F3EF1}"/>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44</a:t>
            </a:fld>
            <a:endParaRPr lang="en-US" dirty="0"/>
          </a:p>
        </p:txBody>
      </p:sp>
      <p:pic>
        <p:nvPicPr>
          <p:cNvPr id="4" name="Picture 3" descr="A logo with text on it&#10;&#10;AI-generated content may be incorrect.">
            <a:extLst>
              <a:ext uri="{FF2B5EF4-FFF2-40B4-BE49-F238E27FC236}">
                <a16:creationId xmlns:a16="http://schemas.microsoft.com/office/drawing/2014/main" id="{88DF56B5-B368-1B0C-FFC0-5F8F9C97AA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EER | MFR | INDIA">
            <a:extLst>
              <a:ext uri="{FF2B5EF4-FFF2-40B4-BE49-F238E27FC236}">
                <a16:creationId xmlns:a16="http://schemas.microsoft.com/office/drawing/2014/main" id="{3C390C51-6591-2427-9C5C-B6E4F66197A1}"/>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6" name="PPT 2 -">
            <a:extLst>
              <a:ext uri="{FF2B5EF4-FFF2-40B4-BE49-F238E27FC236}">
                <a16:creationId xmlns:a16="http://schemas.microsoft.com/office/drawing/2014/main" id="{7C3D8917-F1A1-A2FD-7AA5-20A890F2BD8B}"/>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8" name="Picture 7" descr="A logo with a symbol and text&#10;&#10;AI-generated content may be incorrect.">
            <a:extLst>
              <a:ext uri="{FF2B5EF4-FFF2-40B4-BE49-F238E27FC236}">
                <a16:creationId xmlns:a16="http://schemas.microsoft.com/office/drawing/2014/main" id="{560E59FD-90C9-F5A9-1FE9-339F89BBCB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
        <p:nvSpPr>
          <p:cNvPr id="9" name="Rectangle 2">
            <a:extLst>
              <a:ext uri="{FF2B5EF4-FFF2-40B4-BE49-F238E27FC236}">
                <a16:creationId xmlns:a16="http://schemas.microsoft.com/office/drawing/2014/main" id="{26185056-68D8-25F6-C844-86935C5EBB22}"/>
              </a:ext>
            </a:extLst>
          </p:cNvPr>
          <p:cNvSpPr txBox="1">
            <a:spLocks noChangeArrowheads="1"/>
          </p:cNvSpPr>
          <p:nvPr/>
        </p:nvSpPr>
        <p:spPr>
          <a:xfrm>
            <a:off x="104362" y="2514600"/>
            <a:ext cx="5458238" cy="1318043"/>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sz="3600" b="1">
                <a:solidFill>
                  <a:srgbClr val="FF0000"/>
                </a:solidFill>
                <a:latin typeface="Open Sans" panose="020B0606030504020204" pitchFamily="34" charset="0"/>
                <a:ea typeface="Open Sans" panose="020B0606030504020204" pitchFamily="34" charset="0"/>
                <a:cs typeface="Open Sans" panose="020B0606030504020204" pitchFamily="34" charset="0"/>
              </a:rPr>
              <a:t>रेल कार और रोड ट्रेलर आईडी चार्ट</a:t>
            </a:r>
            <a:endParaRPr lang="en-CA" alt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HP\Downloads\k12.jpg"/>
          <p:cNvPicPr>
            <a:picLocks noChangeAspect="1" noChangeArrowheads="1"/>
          </p:cNvPicPr>
          <p:nvPr/>
        </p:nvPicPr>
        <p:blipFill>
          <a:blip r:embed="rId2"/>
          <a:srcRect/>
          <a:stretch>
            <a:fillRect/>
          </a:stretch>
        </p:blipFill>
        <p:spPr bwMode="auto">
          <a:xfrm>
            <a:off x="5059017" y="1404182"/>
            <a:ext cx="6368527" cy="4876800"/>
          </a:xfrm>
          <a:prstGeom prst="rect">
            <a:avLst/>
          </a:prstGeom>
          <a:noFill/>
          <a:ln w="9525">
            <a:noFill/>
            <a:miter lim="800000"/>
            <a:headEnd/>
            <a:tailEnd/>
          </a:ln>
        </p:spPr>
      </p:pic>
      <p:sp>
        <p:nvSpPr>
          <p:cNvPr id="2" name="Slide Number Placeholder 5">
            <a:extLst>
              <a:ext uri="{FF2B5EF4-FFF2-40B4-BE49-F238E27FC236}">
                <a16:creationId xmlns:a16="http://schemas.microsoft.com/office/drawing/2014/main" id="{A560969C-2749-B052-CB01-3613F205E0CF}"/>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45</a:t>
            </a:fld>
            <a:endParaRPr lang="en-US" dirty="0"/>
          </a:p>
        </p:txBody>
      </p:sp>
      <p:pic>
        <p:nvPicPr>
          <p:cNvPr id="4" name="Picture 3" descr="A logo with text on it&#10;&#10;AI-generated content may be incorrect.">
            <a:extLst>
              <a:ext uri="{FF2B5EF4-FFF2-40B4-BE49-F238E27FC236}">
                <a16:creationId xmlns:a16="http://schemas.microsoft.com/office/drawing/2014/main" id="{DBCD3E31-D0D6-0403-3E51-E6CCF88FD3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EER | MFR | INDIA">
            <a:extLst>
              <a:ext uri="{FF2B5EF4-FFF2-40B4-BE49-F238E27FC236}">
                <a16:creationId xmlns:a16="http://schemas.microsoft.com/office/drawing/2014/main" id="{F051676B-5EDC-1DEB-0884-BAB6FFAAB2C9}"/>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6" name="PPT 2 -">
            <a:extLst>
              <a:ext uri="{FF2B5EF4-FFF2-40B4-BE49-F238E27FC236}">
                <a16:creationId xmlns:a16="http://schemas.microsoft.com/office/drawing/2014/main" id="{112CD419-7E32-47B7-55D9-9D37477061CD}"/>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7" name="Picture 6" descr="A logo with a symbol and text&#10;&#10;AI-generated content may be incorrect.">
            <a:extLst>
              <a:ext uri="{FF2B5EF4-FFF2-40B4-BE49-F238E27FC236}">
                <a16:creationId xmlns:a16="http://schemas.microsoft.com/office/drawing/2014/main" id="{447F5505-B762-2988-62E1-ACB90FB9E2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
        <p:nvSpPr>
          <p:cNvPr id="8" name="Rectangle 2">
            <a:extLst>
              <a:ext uri="{FF2B5EF4-FFF2-40B4-BE49-F238E27FC236}">
                <a16:creationId xmlns:a16="http://schemas.microsoft.com/office/drawing/2014/main" id="{5D85577C-C341-2742-CD0F-885630794EE8}"/>
              </a:ext>
            </a:extLst>
          </p:cNvPr>
          <p:cNvSpPr txBox="1">
            <a:spLocks noChangeArrowheads="1"/>
          </p:cNvSpPr>
          <p:nvPr/>
        </p:nvSpPr>
        <p:spPr>
          <a:xfrm>
            <a:off x="-399221" y="2524539"/>
            <a:ext cx="5458238" cy="1318043"/>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sz="3600" b="1">
                <a:solidFill>
                  <a:srgbClr val="FF0000"/>
                </a:solidFill>
                <a:latin typeface="Open Sans" panose="020B0606030504020204" pitchFamily="34" charset="0"/>
                <a:ea typeface="Open Sans" panose="020B0606030504020204" pitchFamily="34" charset="0"/>
                <a:cs typeface="Open Sans" panose="020B0606030504020204" pitchFamily="34" charset="0"/>
              </a:rPr>
              <a:t>रेल कार और रोड ट्रेलर आईडी चार्ट</a:t>
            </a:r>
            <a:endParaRPr lang="en-CA" alt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33130" y="2720182"/>
            <a:ext cx="5072270" cy="1143000"/>
          </a:xfrm>
        </p:spPr>
        <p:txBody>
          <a:bodyPr>
            <a:normAutofit/>
          </a:bodyPr>
          <a:lstStyle/>
          <a:p>
            <a:r>
              <a:rPr lang="hi-IN" altLang="en-US" sz="3600" b="1">
                <a:solidFill>
                  <a:srgbClr val="FF0000"/>
                </a:solidFill>
                <a:latin typeface="Open Sans" panose="020B0606030504020204" pitchFamily="34" charset="0"/>
                <a:ea typeface="Open Sans" panose="020B0606030504020204" pitchFamily="34" charset="0"/>
                <a:cs typeface="Open Sans" panose="020B0606030504020204" pitchFamily="34" charset="0"/>
              </a:rPr>
              <a:t>पीले-बॉर्डर वाले पृष्ठ</a:t>
            </a:r>
            <a:endParaRPr lang="en-US" alt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579" name="Rectangle 5"/>
          <p:cNvSpPr>
            <a:spLocks noGrp="1" noChangeArrowheads="1"/>
          </p:cNvSpPr>
          <p:nvPr>
            <p:ph type="body" idx="1"/>
          </p:nvPr>
        </p:nvSpPr>
        <p:spPr>
          <a:xfrm>
            <a:off x="5105400" y="1600201"/>
            <a:ext cx="6477000" cy="4525963"/>
          </a:xfrm>
        </p:spPr>
        <p:txBody>
          <a:bodyPr/>
          <a:lstStyle/>
          <a:p>
            <a:r>
              <a:rPr lang="hi-IN" altLang="en-US" sz="2800">
                <a:latin typeface="Open Sans" panose="020B0606030504020204" pitchFamily="34" charset="0"/>
                <a:ea typeface="Open Sans" panose="020B0606030504020204" pitchFamily="34" charset="0"/>
                <a:cs typeface="Open Sans" panose="020B0606030504020204" pitchFamily="34" charset="0"/>
              </a:rPr>
              <a:t>आईडी नंबर के संख्यात्मक क्रम में खतरनाक वस्तुओं की सूचकांक सूची। 
यह अनुभाग शामिल सामग्री के आईडी नंबर से परामर्श के लिए मार्गदर्शिका को तुरंत पहचानता है।
कुछ पदार्थों को पीले रंग में हाइलाइट किया जाता है और विशेष रूप से इलाज किया जाना चाहिए</a:t>
            </a:r>
            <a:endParaRPr lang="en-US" alt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5">
            <a:extLst>
              <a:ext uri="{FF2B5EF4-FFF2-40B4-BE49-F238E27FC236}">
                <a16:creationId xmlns:a16="http://schemas.microsoft.com/office/drawing/2014/main" id="{884B075A-D451-79FC-698E-E9091F9D804A}"/>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46</a:t>
            </a:fld>
            <a:endParaRPr lang="en-US" dirty="0"/>
          </a:p>
        </p:txBody>
      </p:sp>
      <p:pic>
        <p:nvPicPr>
          <p:cNvPr id="4" name="Picture 3" descr="A logo with text on it&#10;&#10;AI-generated content may be incorrect.">
            <a:extLst>
              <a:ext uri="{FF2B5EF4-FFF2-40B4-BE49-F238E27FC236}">
                <a16:creationId xmlns:a16="http://schemas.microsoft.com/office/drawing/2014/main" id="{874F9EF8-600B-AE8D-C257-6120C5EE34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EER | MFR | INDIA">
            <a:extLst>
              <a:ext uri="{FF2B5EF4-FFF2-40B4-BE49-F238E27FC236}">
                <a16:creationId xmlns:a16="http://schemas.microsoft.com/office/drawing/2014/main" id="{E3B5A716-5645-0A9C-42AB-BA0EF37D3C6E}"/>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6" name="PPT 2 -">
            <a:extLst>
              <a:ext uri="{FF2B5EF4-FFF2-40B4-BE49-F238E27FC236}">
                <a16:creationId xmlns:a16="http://schemas.microsoft.com/office/drawing/2014/main" id="{3F029714-3D56-D67D-D960-1D7F20DF6D54}"/>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7" name="Picture 6" descr="A logo with a symbol and text&#10;&#10;AI-generated content may be incorrect.">
            <a:extLst>
              <a:ext uri="{FF2B5EF4-FFF2-40B4-BE49-F238E27FC236}">
                <a16:creationId xmlns:a16="http://schemas.microsoft.com/office/drawing/2014/main" id="{C6C87655-D68E-1F13-DB95-5A5EF06E99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962400" y="969828"/>
            <a:ext cx="7656443" cy="5422738"/>
            <a:chOff x="96" y="96"/>
            <a:chExt cx="5586" cy="4080"/>
          </a:xfrm>
        </p:grpSpPr>
        <p:pic>
          <p:nvPicPr>
            <p:cNvPr id="25605" name="Picture 5"/>
            <p:cNvPicPr>
              <a:picLocks noChangeAspect="1" noChangeArrowheads="1"/>
            </p:cNvPicPr>
            <p:nvPr/>
          </p:nvPicPr>
          <p:blipFill>
            <a:blip r:embed="rId2"/>
            <a:srcRect/>
            <a:stretch>
              <a:fillRect/>
            </a:stretch>
          </p:blipFill>
          <p:spPr bwMode="auto">
            <a:xfrm>
              <a:off x="96" y="96"/>
              <a:ext cx="2892" cy="4080"/>
            </a:xfrm>
            <a:prstGeom prst="rect">
              <a:avLst/>
            </a:prstGeom>
            <a:noFill/>
            <a:ln w="12700">
              <a:noFill/>
              <a:miter lim="800000"/>
              <a:headEnd/>
              <a:tailEnd/>
            </a:ln>
          </p:spPr>
        </p:pic>
        <p:pic>
          <p:nvPicPr>
            <p:cNvPr id="25606" name="Picture 6"/>
            <p:cNvPicPr>
              <a:picLocks noChangeAspect="1" noChangeArrowheads="1"/>
            </p:cNvPicPr>
            <p:nvPr/>
          </p:nvPicPr>
          <p:blipFill>
            <a:blip r:embed="rId3"/>
            <a:srcRect/>
            <a:stretch>
              <a:fillRect/>
            </a:stretch>
          </p:blipFill>
          <p:spPr bwMode="auto">
            <a:xfrm>
              <a:off x="2850" y="96"/>
              <a:ext cx="2832" cy="4080"/>
            </a:xfrm>
            <a:prstGeom prst="rect">
              <a:avLst/>
            </a:prstGeom>
            <a:noFill/>
            <a:ln w="12700">
              <a:noFill/>
              <a:miter lim="800000"/>
              <a:headEnd/>
              <a:tailEnd/>
            </a:ln>
          </p:spPr>
        </p:pic>
      </p:grpSp>
      <p:sp>
        <p:nvSpPr>
          <p:cNvPr id="3" name="Slide Number Placeholder 5">
            <a:extLst>
              <a:ext uri="{FF2B5EF4-FFF2-40B4-BE49-F238E27FC236}">
                <a16:creationId xmlns:a16="http://schemas.microsoft.com/office/drawing/2014/main" id="{1AAF9E90-7972-F1A4-24CF-B877B81A3734}"/>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47</a:t>
            </a:fld>
            <a:endParaRPr lang="en-US" dirty="0"/>
          </a:p>
        </p:txBody>
      </p:sp>
      <p:pic>
        <p:nvPicPr>
          <p:cNvPr id="5" name="Picture 4" descr="A logo with text on it&#10;&#10;AI-generated content may be incorrect.">
            <a:extLst>
              <a:ext uri="{FF2B5EF4-FFF2-40B4-BE49-F238E27FC236}">
                <a16:creationId xmlns:a16="http://schemas.microsoft.com/office/drawing/2014/main" id="{EC563C5F-2811-AC39-BE53-F83283E26F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EER | MFR | INDIA">
            <a:extLst>
              <a:ext uri="{FF2B5EF4-FFF2-40B4-BE49-F238E27FC236}">
                <a16:creationId xmlns:a16="http://schemas.microsoft.com/office/drawing/2014/main" id="{2CC4A44A-45FC-7A56-295D-B8310CA3A513}"/>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7" name="PPT 2 -">
            <a:extLst>
              <a:ext uri="{FF2B5EF4-FFF2-40B4-BE49-F238E27FC236}">
                <a16:creationId xmlns:a16="http://schemas.microsoft.com/office/drawing/2014/main" id="{443A3AC3-6697-158A-82D3-4A12B659D811}"/>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8" name="Picture 7" descr="A logo with a symbol and text&#10;&#10;AI-generated content may be incorrect.">
            <a:extLst>
              <a:ext uri="{FF2B5EF4-FFF2-40B4-BE49-F238E27FC236}">
                <a16:creationId xmlns:a16="http://schemas.microsoft.com/office/drawing/2014/main" id="{458EA9F9-5B78-DD39-0386-2D0351F8F4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
        <p:nvSpPr>
          <p:cNvPr id="9" name="Rectangle 4">
            <a:extLst>
              <a:ext uri="{FF2B5EF4-FFF2-40B4-BE49-F238E27FC236}">
                <a16:creationId xmlns:a16="http://schemas.microsoft.com/office/drawing/2014/main" id="{AE9B7302-F4EC-DF10-9019-563F3F2F51D4}"/>
              </a:ext>
            </a:extLst>
          </p:cNvPr>
          <p:cNvSpPr>
            <a:spLocks noGrp="1" noChangeArrowheads="1"/>
          </p:cNvSpPr>
          <p:nvPr>
            <p:ph type="title"/>
          </p:nvPr>
        </p:nvSpPr>
        <p:spPr>
          <a:xfrm>
            <a:off x="0" y="3085681"/>
            <a:ext cx="4267200" cy="1143000"/>
          </a:xfrm>
        </p:spPr>
        <p:txBody>
          <a:bodyPr>
            <a:normAutofit fontScale="90000"/>
          </a:bodyPr>
          <a:lstStyle/>
          <a:p>
            <a:pPr algn="ctr" eaLnBrk="1" hangingPunct="1"/>
            <a:r>
              <a:rPr lang="en-US" alt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Yellow-Bordered Pages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457200" y="2302565"/>
            <a:ext cx="3810000" cy="1143000"/>
          </a:xfrm>
        </p:spPr>
        <p:txBody>
          <a:bodyPr>
            <a:normAutofit fontScale="90000"/>
          </a:bodyPr>
          <a:lstStyle/>
          <a:p>
            <a:pPr algn="ctr" eaLnBrk="1" hangingPunct="1"/>
            <a:r>
              <a:rPr lang="en-US" altLang="en-US" b="1" dirty="0">
                <a:solidFill>
                  <a:srgbClr val="FF0000"/>
                </a:solidFill>
                <a:latin typeface="Open Sans" panose="020B0606030504020204" pitchFamily="34" charset="0"/>
                <a:ea typeface="Open Sans" panose="020B0606030504020204" pitchFamily="34" charset="0"/>
                <a:cs typeface="Open Sans" panose="020B0606030504020204" pitchFamily="34" charset="0"/>
              </a:rPr>
              <a:t>Blue-bordered </a:t>
            </a:r>
            <a:br>
              <a:rPr lang="en-US" altLang="en-US" b="1" dirty="0">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en-US" altLang="en-US" b="1" dirty="0">
                <a:solidFill>
                  <a:srgbClr val="FF0000"/>
                </a:solidFill>
                <a:latin typeface="Open Sans" panose="020B0606030504020204" pitchFamily="34" charset="0"/>
                <a:ea typeface="Open Sans" panose="020B0606030504020204" pitchFamily="34" charset="0"/>
                <a:cs typeface="Open Sans" panose="020B0606030504020204" pitchFamily="34" charset="0"/>
              </a:rPr>
              <a:t>pages</a:t>
            </a:r>
            <a:endParaRPr lang="en-US" altLang="en-US" b="1" dirty="0">
              <a:solidFill>
                <a:srgbClr val="FF0000"/>
              </a:solidFill>
              <a:latin typeface="Open Sans" panose="020B0606030504020204" pitchFamily="34" charset="0"/>
              <a:ea typeface="Open Sans" panose="020B0606030504020204" pitchFamily="34" charset="0"/>
              <a:cs typeface="Open Sans" panose="020B0606030504020204" pitchFamily="34" charset="0"/>
              <a:hlinkClick r:id="rId2"/>
            </a:endParaRPr>
          </a:p>
        </p:txBody>
      </p:sp>
      <p:sp>
        <p:nvSpPr>
          <p:cNvPr id="33797" name="Rectangle 5"/>
          <p:cNvSpPr>
            <a:spLocks noGrp="1" noChangeArrowheads="1"/>
          </p:cNvSpPr>
          <p:nvPr>
            <p:ph type="body" idx="1"/>
          </p:nvPr>
        </p:nvSpPr>
        <p:spPr>
          <a:xfrm>
            <a:off x="4267200" y="1467194"/>
            <a:ext cx="4144617" cy="4724402"/>
          </a:xfrm>
        </p:spPr>
        <p:txBody>
          <a:bodyPr>
            <a:noAutofit/>
          </a:bodyPr>
          <a:lstStyle/>
          <a:p>
            <a:pPr eaLnBrk="1" hangingPunct="1">
              <a:defRPr/>
            </a:pPr>
            <a:r>
              <a:rPr lang="en-US" altLang="en-US" sz="2400" dirty="0">
                <a:latin typeface="Open Sans" panose="020B0606030504020204" pitchFamily="34" charset="0"/>
                <a:ea typeface="Open Sans" panose="020B0606030504020204" pitchFamily="34" charset="0"/>
                <a:cs typeface="Open Sans" panose="020B0606030504020204" pitchFamily="34" charset="0"/>
              </a:rPr>
              <a:t>Index list of dangerous goods in alphabetical order of material name. </a:t>
            </a:r>
          </a:p>
          <a:p>
            <a:pPr eaLnBrk="1" hangingPunct="1">
              <a:defRPr/>
            </a:pPr>
            <a:r>
              <a:rPr lang="en-US" altLang="en-US" sz="2400" dirty="0">
                <a:latin typeface="Open Sans" panose="020B0606030504020204" pitchFamily="34" charset="0"/>
                <a:ea typeface="Open Sans" panose="020B0606030504020204" pitchFamily="34" charset="0"/>
                <a:cs typeface="Open Sans" panose="020B0606030504020204" pitchFamily="34" charset="0"/>
              </a:rPr>
              <a:t>This section quickly identifies the guide to be consulted from the name of the material involved.</a:t>
            </a:r>
          </a:p>
          <a:p>
            <a:pPr eaLnBrk="1" hangingPunct="1">
              <a:defRPr/>
            </a:pPr>
            <a:r>
              <a:rPr lang="en-CA" altLang="en-US" sz="2400" dirty="0">
                <a:latin typeface="Open Sans" panose="020B0606030504020204" pitchFamily="34" charset="0"/>
                <a:ea typeface="Open Sans" panose="020B0606030504020204" pitchFamily="34" charset="0"/>
                <a:cs typeface="Open Sans" panose="020B0606030504020204" pitchFamily="34" charset="0"/>
              </a:rPr>
              <a:t>Some substances are highlighted in </a:t>
            </a:r>
            <a:r>
              <a:rPr lang="en-CA" altLang="en-US" sz="2400" b="1" u="sng" dirty="0">
                <a:solidFill>
                  <a:srgbClr val="0000FF"/>
                </a:solidFill>
                <a:effectLst>
                  <a:outerShdw blurRad="38100" dist="38100" dir="2700000" algn="tl">
                    <a:srgbClr val="C0C0C0"/>
                  </a:outerShdw>
                </a:effectLst>
                <a:latin typeface="Open Sans" panose="020B0606030504020204" pitchFamily="34" charset="0"/>
                <a:ea typeface="Open Sans" panose="020B0606030504020204" pitchFamily="34" charset="0"/>
                <a:cs typeface="Open Sans" panose="020B0606030504020204" pitchFamily="34" charset="0"/>
              </a:rPr>
              <a:t>BLUE</a:t>
            </a:r>
            <a:r>
              <a:rPr lang="en-CA" altLang="en-US" sz="2400" b="1" u="sng" dirty="0">
                <a:solidFill>
                  <a:srgbClr val="3365FB"/>
                </a:solidFill>
                <a:effectLst>
                  <a:outerShdw blurRad="38100" dist="38100" dir="2700000" algn="tl">
                    <a:srgbClr val="C0C0C0"/>
                  </a:outerShdw>
                </a:effectLst>
                <a:latin typeface="Open Sans" panose="020B0606030504020204" pitchFamily="34" charset="0"/>
                <a:ea typeface="Open Sans" panose="020B0606030504020204" pitchFamily="34" charset="0"/>
                <a:cs typeface="Open Sans" panose="020B0606030504020204" pitchFamily="34" charset="0"/>
              </a:rPr>
              <a:t> </a:t>
            </a:r>
            <a:r>
              <a:rPr lang="en-CA" altLang="en-US" sz="2400" dirty="0">
                <a:latin typeface="Open Sans" panose="020B0606030504020204" pitchFamily="34" charset="0"/>
                <a:ea typeface="Open Sans" panose="020B0606030504020204" pitchFamily="34" charset="0"/>
                <a:cs typeface="Open Sans" panose="020B0606030504020204" pitchFamily="34" charset="0"/>
              </a:rPr>
              <a:t>and thus will have to be treated specifically.</a:t>
            </a:r>
          </a:p>
        </p:txBody>
      </p:sp>
      <p:pic>
        <p:nvPicPr>
          <p:cNvPr id="129026" name="Picture 2" descr="Hazardous Material Training - ppt download"/>
          <p:cNvPicPr>
            <a:picLocks noChangeAspect="1" noChangeArrowheads="1"/>
          </p:cNvPicPr>
          <p:nvPr/>
        </p:nvPicPr>
        <p:blipFill>
          <a:blip r:embed="rId3"/>
          <a:srcRect/>
          <a:stretch>
            <a:fillRect/>
          </a:stretch>
        </p:blipFill>
        <p:spPr bwMode="auto">
          <a:xfrm>
            <a:off x="8411817" y="1590950"/>
            <a:ext cx="3657600" cy="4724401"/>
          </a:xfrm>
          <a:prstGeom prst="rect">
            <a:avLst/>
          </a:prstGeom>
          <a:noFill/>
        </p:spPr>
      </p:pic>
      <p:sp>
        <p:nvSpPr>
          <p:cNvPr id="2" name="Slide Number Placeholder 5">
            <a:extLst>
              <a:ext uri="{FF2B5EF4-FFF2-40B4-BE49-F238E27FC236}">
                <a16:creationId xmlns:a16="http://schemas.microsoft.com/office/drawing/2014/main" id="{00B0EA8A-A6A0-AE6F-D940-EB75AFD9BD97}"/>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48</a:t>
            </a:fld>
            <a:endParaRPr lang="en-US" dirty="0"/>
          </a:p>
        </p:txBody>
      </p:sp>
      <p:pic>
        <p:nvPicPr>
          <p:cNvPr id="4" name="Picture 3" descr="A logo with text on it&#10;&#10;AI-generated content may be incorrect.">
            <a:extLst>
              <a:ext uri="{FF2B5EF4-FFF2-40B4-BE49-F238E27FC236}">
                <a16:creationId xmlns:a16="http://schemas.microsoft.com/office/drawing/2014/main" id="{1719C4EF-03A2-712A-F478-AEC0B620E7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EER | MFR | INDIA">
            <a:extLst>
              <a:ext uri="{FF2B5EF4-FFF2-40B4-BE49-F238E27FC236}">
                <a16:creationId xmlns:a16="http://schemas.microsoft.com/office/drawing/2014/main" id="{72FCD0FE-6612-95EF-2245-DFA8D4AFA86B}"/>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6" name="PPT 2 -">
            <a:extLst>
              <a:ext uri="{FF2B5EF4-FFF2-40B4-BE49-F238E27FC236}">
                <a16:creationId xmlns:a16="http://schemas.microsoft.com/office/drawing/2014/main" id="{3F511F65-F2A5-7A23-0329-69AE5EB48122}"/>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7" name="Picture 6" descr="A logo with a symbol and text&#10;&#10;AI-generated content may be incorrect.">
            <a:extLst>
              <a:ext uri="{FF2B5EF4-FFF2-40B4-BE49-F238E27FC236}">
                <a16:creationId xmlns:a16="http://schemas.microsoft.com/office/drawing/2014/main" id="{F5266CE9-EEA5-32D7-6770-E6C6068F68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4233837" y="958646"/>
            <a:ext cx="6934200" cy="5334000"/>
            <a:chOff x="96" y="96"/>
            <a:chExt cx="5574" cy="4080"/>
          </a:xfrm>
        </p:grpSpPr>
        <p:pic>
          <p:nvPicPr>
            <p:cNvPr id="27653" name="Picture 5"/>
            <p:cNvPicPr>
              <a:picLocks noChangeAspect="1" noChangeArrowheads="1"/>
            </p:cNvPicPr>
            <p:nvPr/>
          </p:nvPicPr>
          <p:blipFill>
            <a:blip r:embed="rId2"/>
            <a:srcRect/>
            <a:stretch>
              <a:fillRect/>
            </a:stretch>
          </p:blipFill>
          <p:spPr bwMode="auto">
            <a:xfrm>
              <a:off x="96" y="96"/>
              <a:ext cx="2875" cy="4080"/>
            </a:xfrm>
            <a:prstGeom prst="rect">
              <a:avLst/>
            </a:prstGeom>
            <a:noFill/>
            <a:ln w="12700">
              <a:noFill/>
              <a:miter lim="800000"/>
              <a:headEnd/>
              <a:tailEnd/>
            </a:ln>
          </p:spPr>
        </p:pic>
        <p:pic>
          <p:nvPicPr>
            <p:cNvPr id="27654" name="Picture 6"/>
            <p:cNvPicPr>
              <a:picLocks noChangeAspect="1" noChangeArrowheads="1"/>
            </p:cNvPicPr>
            <p:nvPr/>
          </p:nvPicPr>
          <p:blipFill>
            <a:blip r:embed="rId3"/>
            <a:srcRect/>
            <a:stretch>
              <a:fillRect/>
            </a:stretch>
          </p:blipFill>
          <p:spPr bwMode="auto">
            <a:xfrm>
              <a:off x="2887" y="96"/>
              <a:ext cx="2783" cy="4080"/>
            </a:xfrm>
            <a:prstGeom prst="rect">
              <a:avLst/>
            </a:prstGeom>
            <a:noFill/>
            <a:ln w="12700">
              <a:noFill/>
              <a:miter lim="800000"/>
              <a:headEnd/>
              <a:tailEnd/>
            </a:ln>
          </p:spPr>
        </p:pic>
      </p:grpSp>
      <p:sp>
        <p:nvSpPr>
          <p:cNvPr id="3" name="Slide Number Placeholder 5">
            <a:extLst>
              <a:ext uri="{FF2B5EF4-FFF2-40B4-BE49-F238E27FC236}">
                <a16:creationId xmlns:a16="http://schemas.microsoft.com/office/drawing/2014/main" id="{67B464F8-6E24-83F0-AD3A-5584CEDD85B7}"/>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49</a:t>
            </a:fld>
            <a:endParaRPr lang="en-US" dirty="0"/>
          </a:p>
        </p:txBody>
      </p:sp>
      <p:pic>
        <p:nvPicPr>
          <p:cNvPr id="5" name="Picture 4" descr="A logo with text on it&#10;&#10;AI-generated content may be incorrect.">
            <a:extLst>
              <a:ext uri="{FF2B5EF4-FFF2-40B4-BE49-F238E27FC236}">
                <a16:creationId xmlns:a16="http://schemas.microsoft.com/office/drawing/2014/main" id="{85FB98BD-9834-DA57-0CF5-9B69BFD1F9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EER | MFR | INDIA">
            <a:extLst>
              <a:ext uri="{FF2B5EF4-FFF2-40B4-BE49-F238E27FC236}">
                <a16:creationId xmlns:a16="http://schemas.microsoft.com/office/drawing/2014/main" id="{E4C7075D-6CD5-109C-2C81-9482D864FBF0}"/>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7" name="PPT 2 -">
            <a:extLst>
              <a:ext uri="{FF2B5EF4-FFF2-40B4-BE49-F238E27FC236}">
                <a16:creationId xmlns:a16="http://schemas.microsoft.com/office/drawing/2014/main" id="{DDCC8984-1FFF-29AD-849F-12B74793B4F5}"/>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8" name="Picture 7" descr="A logo with a symbol and text&#10;&#10;AI-generated content may be incorrect.">
            <a:extLst>
              <a:ext uri="{FF2B5EF4-FFF2-40B4-BE49-F238E27FC236}">
                <a16:creationId xmlns:a16="http://schemas.microsoft.com/office/drawing/2014/main" id="{99A461B6-FB8D-DDFD-AC40-B7B84BECED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
        <p:nvSpPr>
          <p:cNvPr id="4" name="Rectangle 4">
            <a:extLst>
              <a:ext uri="{FF2B5EF4-FFF2-40B4-BE49-F238E27FC236}">
                <a16:creationId xmlns:a16="http://schemas.microsoft.com/office/drawing/2014/main" id="{9975F3F1-F092-311F-3F7A-238D0EBA114E}"/>
              </a:ext>
            </a:extLst>
          </p:cNvPr>
          <p:cNvSpPr>
            <a:spLocks noGrp="1" noChangeArrowheads="1"/>
          </p:cNvSpPr>
          <p:nvPr>
            <p:ph type="title"/>
          </p:nvPr>
        </p:nvSpPr>
        <p:spPr>
          <a:xfrm>
            <a:off x="152400" y="2580951"/>
            <a:ext cx="3810000" cy="1143000"/>
          </a:xfrm>
        </p:spPr>
        <p:txBody>
          <a:bodyPr>
            <a:normAutofit fontScale="90000"/>
          </a:bodyPr>
          <a:lstStyle/>
          <a:p>
            <a:r>
              <a:rPr lang="hi-IN" altLang="en-US" b="1">
                <a:solidFill>
                  <a:srgbClr val="FF0000"/>
                </a:solidFill>
                <a:latin typeface="Open Sans" panose="020B0606030504020204" pitchFamily="34" charset="0"/>
                <a:ea typeface="Open Sans" panose="020B0606030504020204" pitchFamily="34" charset="0"/>
                <a:cs typeface="Open Sans" panose="020B0606030504020204" pitchFamily="34" charset="0"/>
              </a:rPr>
              <a:t>नीले बॉर्डर वाले पेज</a:t>
            </a:r>
            <a:endParaRPr lang="en-US" altLang="en-US" b="1" dirty="0">
              <a:solidFill>
                <a:srgbClr val="FF0000"/>
              </a:solidFill>
              <a:latin typeface="Open Sans" panose="020B0606030504020204" pitchFamily="34" charset="0"/>
              <a:ea typeface="Open Sans" panose="020B0606030504020204" pitchFamily="34" charset="0"/>
              <a:cs typeface="Open Sans" panose="020B0606030504020204" pitchFamily="34" charset="0"/>
              <a:hlinkClick r:id="rId6"/>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5991" y="2518726"/>
            <a:ext cx="4775200" cy="646331"/>
          </a:xfrm>
          <a:prstGeom prst="rect">
            <a:avLst/>
          </a:prstGeom>
        </p:spPr>
        <p:txBody>
          <a:bodyPr wrap="square">
            <a:spAutoFit/>
          </a:bodyPr>
          <a:lstStyle/>
          <a:p>
            <a:r>
              <a:rPr lang="hi-IN" sz="3600" b="1">
                <a:solidFill>
                  <a:srgbClr val="FF0000"/>
                </a:solidFill>
                <a:latin typeface="Open Sans" panose="020B0606030504020204" pitchFamily="34" charset="0"/>
                <a:ea typeface="Open Sans" panose="020B0606030504020204" pitchFamily="34" charset="0"/>
                <a:cs typeface="Open Sans" panose="020B0606030504020204" pitchFamily="34" charset="0"/>
              </a:rPr>
              <a:t>परिवहन का साधन</a:t>
            </a:r>
            <a:endParaRPr lang="en-IN" sz="28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p:cNvSpPr/>
          <p:nvPr/>
        </p:nvSpPr>
        <p:spPr>
          <a:xfrm>
            <a:off x="6029602" y="2294049"/>
            <a:ext cx="4572000" cy="2726900"/>
          </a:xfrm>
          <a:prstGeom prst="rect">
            <a:avLst/>
          </a:prstGeom>
        </p:spPr>
        <p:txBody>
          <a:bodyPr>
            <a:spAutoFit/>
          </a:bodyPr>
          <a:lstStyle/>
          <a:p>
            <a:pPr marL="609600" indent="-609600">
              <a:lnSpc>
                <a:spcPct val="90000"/>
              </a:lnSpc>
              <a:spcBef>
                <a:spcPts val="580"/>
              </a:spcBef>
              <a:buFontTx/>
              <a:buAutoNum type="arabicPeriod"/>
              <a:defRPr/>
            </a:pPr>
            <a:r>
              <a:rPr lang="hi-IN" sz="2800"/>
              <a:t>नल (पाइपलाइन)
विमान (वायुमार्ग)
जहाज (जल परिवहन)
ट्रेन (रेल परिवहन)
मोटर वाहन (सड़क परिवहन)</a:t>
            </a:r>
            <a:endParaRPr lang="en-US" sz="2800" dirty="0"/>
          </a:p>
        </p:txBody>
      </p:sp>
      <p:sp>
        <p:nvSpPr>
          <p:cNvPr id="3" name="Slide Number Placeholder 5">
            <a:extLst>
              <a:ext uri="{FF2B5EF4-FFF2-40B4-BE49-F238E27FC236}">
                <a16:creationId xmlns:a16="http://schemas.microsoft.com/office/drawing/2014/main" id="{FFE843A2-61B7-3F6A-1EE8-D8732E376B46}"/>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5</a:t>
            </a:fld>
            <a:endParaRPr lang="en-US" dirty="0"/>
          </a:p>
        </p:txBody>
      </p:sp>
      <p:pic>
        <p:nvPicPr>
          <p:cNvPr id="8" name="Picture 7" descr="A logo with text on it&#10;&#10;AI-generated content may be incorrect.">
            <a:extLst>
              <a:ext uri="{FF2B5EF4-FFF2-40B4-BE49-F238E27FC236}">
                <a16:creationId xmlns:a16="http://schemas.microsoft.com/office/drawing/2014/main" id="{87011075-7D48-F48B-EFBB-180212585D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EER | MFR | INDIA">
            <a:extLst>
              <a:ext uri="{FF2B5EF4-FFF2-40B4-BE49-F238E27FC236}">
                <a16:creationId xmlns:a16="http://schemas.microsoft.com/office/drawing/2014/main" id="{DE2FAE3F-4B91-E528-3F5B-0E807F157B7E}"/>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10" name="PPT 2 -">
            <a:extLst>
              <a:ext uri="{FF2B5EF4-FFF2-40B4-BE49-F238E27FC236}">
                <a16:creationId xmlns:a16="http://schemas.microsoft.com/office/drawing/2014/main" id="{43A4E572-C9B7-F38C-F965-51EC81DFF0EF}"/>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2" name="Picture 1" descr="A logo with a symbol and text&#10;&#10;AI-generated content may be incorrect.">
            <a:extLst>
              <a:ext uri="{FF2B5EF4-FFF2-40B4-BE49-F238E27FC236}">
                <a16:creationId xmlns:a16="http://schemas.microsoft.com/office/drawing/2014/main" id="{C8639011-EA50-DE31-E93D-5C54C81140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Tree>
    <p:extLst>
      <p:ext uri="{BB962C8B-B14F-4D97-AF65-F5344CB8AC3E}">
        <p14:creationId xmlns:p14="http://schemas.microsoft.com/office/powerpoint/2010/main" val="36752793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8"/>
          <p:cNvSpPr>
            <a:spLocks noGrp="1" noChangeArrowheads="1"/>
          </p:cNvSpPr>
          <p:nvPr>
            <p:ph type="title"/>
          </p:nvPr>
        </p:nvSpPr>
        <p:spPr>
          <a:xfrm>
            <a:off x="-762000" y="2857500"/>
            <a:ext cx="5486400" cy="1143000"/>
          </a:xfrm>
        </p:spPr>
        <p:txBody>
          <a:bodyPr/>
          <a:lstStyle/>
          <a:p>
            <a:r>
              <a:rPr lang="hi-IN" altLang="en-US" b="1">
                <a:solidFill>
                  <a:srgbClr val="FF0000"/>
                </a:solidFill>
                <a:latin typeface="Open Sans" panose="020B0606030504020204" pitchFamily="34" charset="0"/>
                <a:ea typeface="Open Sans" panose="020B0606030504020204" pitchFamily="34" charset="0"/>
                <a:cs typeface="Open Sans" panose="020B0606030504020204" pitchFamily="34" charset="0"/>
              </a:rPr>
              <a:t>अक्षर "पी"</a:t>
            </a:r>
            <a:endParaRPr lang="en-US" altLang="en-US"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3737" name="Rectangle 9"/>
          <p:cNvSpPr>
            <a:spLocks noGrp="1" noChangeArrowheads="1"/>
          </p:cNvSpPr>
          <p:nvPr>
            <p:ph type="body" idx="1"/>
          </p:nvPr>
        </p:nvSpPr>
        <p:spPr>
          <a:xfrm>
            <a:off x="3810000" y="1600201"/>
            <a:ext cx="7772400" cy="4525963"/>
          </a:xfrm>
        </p:spPr>
        <p:txBody>
          <a:bodyPr/>
          <a:lstStyle/>
          <a:p>
            <a:r>
              <a:rPr lang="hi-IN" altLang="en-US" sz="2800">
                <a:latin typeface="Open Sans" panose="020B0606030504020204" pitchFamily="34" charset="0"/>
                <a:ea typeface="Open Sans" panose="020B0606030504020204" pitchFamily="34" charset="0"/>
                <a:cs typeface="Open Sans" panose="020B0606030504020204" pitchFamily="34" charset="0"/>
              </a:rPr>
              <a:t>पीले और नीले बॉर्डर वाले अनुभागों के बारे में नोट
यदि गाइड नंबर को "पी" अक्षर के साथ पूरक किया जाता है, तो यह इंगित करता है कि गर्मी या संदूषण के अधीन होने पर सामग्री विस्फोटक पोलीमराइजेशन से गुजर सकती है। 
पोलीमराइजेशन कंटेनरों के अंदर गर्मी और दबाव का निर्माण उत्पन्न करता है, जो फट सकता है।</a:t>
            </a:r>
            <a:endParaRPr lang="en-CA" alt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5">
            <a:extLst>
              <a:ext uri="{FF2B5EF4-FFF2-40B4-BE49-F238E27FC236}">
                <a16:creationId xmlns:a16="http://schemas.microsoft.com/office/drawing/2014/main" id="{EE4D20FB-55C5-2521-3A9D-5B9B365C95B6}"/>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50</a:t>
            </a:fld>
            <a:endParaRPr lang="en-US" dirty="0"/>
          </a:p>
        </p:txBody>
      </p:sp>
      <p:pic>
        <p:nvPicPr>
          <p:cNvPr id="4" name="Picture 3" descr="A logo with text on it&#10;&#10;AI-generated content may be incorrect.">
            <a:extLst>
              <a:ext uri="{FF2B5EF4-FFF2-40B4-BE49-F238E27FC236}">
                <a16:creationId xmlns:a16="http://schemas.microsoft.com/office/drawing/2014/main" id="{46DD4BFD-F214-9160-B77B-42F118AD88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EER | MFR | INDIA">
            <a:extLst>
              <a:ext uri="{FF2B5EF4-FFF2-40B4-BE49-F238E27FC236}">
                <a16:creationId xmlns:a16="http://schemas.microsoft.com/office/drawing/2014/main" id="{6E54DA6E-EF13-2842-764A-AA477345A772}"/>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6" name="PPT 2 -">
            <a:extLst>
              <a:ext uri="{FF2B5EF4-FFF2-40B4-BE49-F238E27FC236}">
                <a16:creationId xmlns:a16="http://schemas.microsoft.com/office/drawing/2014/main" id="{A9AAD4F0-C97D-7C17-E4B4-D748CBADB3D8}"/>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7" name="Picture 6" descr="A logo with a symbol and text&#10;&#10;AI-generated content may be incorrect.">
            <a:extLst>
              <a:ext uri="{FF2B5EF4-FFF2-40B4-BE49-F238E27FC236}">
                <a16:creationId xmlns:a16="http://schemas.microsoft.com/office/drawing/2014/main" id="{2948C233-5623-317C-EF29-6B0F6CE534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3737">
                                            <p:txEl>
                                              <p:pRg st="0" end="0"/>
                                            </p:txEl>
                                          </p:spTgt>
                                        </p:tgtEl>
                                        <p:attrNameLst>
                                          <p:attrName>style.visibility</p:attrName>
                                        </p:attrNameLst>
                                      </p:cBhvr>
                                      <p:to>
                                        <p:strVal val="visible"/>
                                      </p:to>
                                    </p:set>
                                    <p:animEffect transition="in" filter="wipe(up)">
                                      <p:cBhvr>
                                        <p:cTn id="7" dur="500"/>
                                        <p:tgtEl>
                                          <p:spTgt spid="737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7" grpId="0" build="p" autoUpdateAnimBg="0" advAuto="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981200" y="359512"/>
            <a:ext cx="8229600" cy="766877"/>
          </a:xfrm>
          <a:solidFill>
            <a:schemeClr val="bg2"/>
          </a:solidFill>
          <a:effectLst>
            <a:outerShdw dist="107763" dir="2700000" algn="ctr" rotWithShape="0">
              <a:srgbClr val="000000"/>
            </a:outerShdw>
          </a:effectLst>
        </p:spPr>
        <p:txBody>
          <a:bodyPr vert="horz" lIns="90488" tIns="44450" rIns="90488" bIns="44450" rtlCol="0" anchor="ctr">
            <a:spAutoFit/>
          </a:bodyPr>
          <a:lstStyle/>
          <a:p>
            <a:pPr>
              <a:defRPr/>
            </a:pPr>
            <a:r>
              <a:rPr lang="hi-IN" alt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उदाहरण 1</a:t>
            </a:r>
            <a:endParaRPr lang="en-CA" alt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4451" name="Rectangle 3"/>
          <p:cNvSpPr>
            <a:spLocks noGrp="1" noChangeArrowheads="1"/>
          </p:cNvSpPr>
          <p:nvPr>
            <p:ph type="body" sz="half" idx="1"/>
          </p:nvPr>
        </p:nvSpPr>
        <p:spPr>
          <a:xfrm>
            <a:off x="1981200" y="1752600"/>
            <a:ext cx="3810000" cy="1905000"/>
          </a:xfrm>
          <a:noFill/>
        </p:spPr>
        <p:txBody>
          <a:bodyPr vert="horz" lIns="90488" tIns="44450" rIns="90488" bIns="44450" rtlCol="0">
            <a:normAutofit/>
          </a:bodyPr>
          <a:lstStyle/>
          <a:p>
            <a:pPr>
              <a:buFont typeface="Wingdings" pitchFamily="2" charset="2"/>
              <a:buChar char="Ø"/>
            </a:pPr>
            <a:r>
              <a:rPr lang="hi-IN" altLang="en-US" sz="2600">
                <a:latin typeface="Open Sans" panose="020B0606030504020204" pitchFamily="34" charset="0"/>
                <a:ea typeface="Open Sans" panose="020B0606030504020204" pitchFamily="34" charset="0"/>
                <a:cs typeface="Open Sans" panose="020B0606030504020204" pitchFamily="34" charset="0"/>
              </a:rPr>
              <a:t>1000 लीटर का टोट कंटेनर लीक हो रहा है।</a:t>
            </a:r>
            <a:endParaRPr lang="en-CA" altLang="en-US" sz="2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04452" name="Picture 4"/>
          <p:cNvPicPr>
            <a:picLocks noChangeAspect="1" noChangeArrowheads="1"/>
          </p:cNvPicPr>
          <p:nvPr/>
        </p:nvPicPr>
        <p:blipFill>
          <a:blip r:embed="rId3"/>
          <a:srcRect/>
          <a:stretch>
            <a:fillRect/>
          </a:stretch>
        </p:blipFill>
        <p:spPr bwMode="auto">
          <a:xfrm>
            <a:off x="2895600" y="4038601"/>
            <a:ext cx="2038350" cy="2162175"/>
          </a:xfrm>
          <a:prstGeom prst="rect">
            <a:avLst/>
          </a:prstGeom>
          <a:noFill/>
          <a:ln w="12700">
            <a:noFill/>
            <a:miter lim="800000"/>
            <a:headEnd/>
            <a:tailEnd/>
          </a:ln>
        </p:spPr>
      </p:pic>
      <p:grpSp>
        <p:nvGrpSpPr>
          <p:cNvPr id="2" name="Group 5"/>
          <p:cNvGrpSpPr>
            <a:grpSpLocks/>
          </p:cNvGrpSpPr>
          <p:nvPr/>
        </p:nvGrpSpPr>
        <p:grpSpPr bwMode="auto">
          <a:xfrm>
            <a:off x="4343400" y="2286000"/>
            <a:ext cx="5715000" cy="3962400"/>
            <a:chOff x="1776" y="1440"/>
            <a:chExt cx="3600" cy="2496"/>
          </a:xfrm>
        </p:grpSpPr>
        <p:grpSp>
          <p:nvGrpSpPr>
            <p:cNvPr id="3" name="Group 6"/>
            <p:cNvGrpSpPr>
              <a:grpSpLocks/>
            </p:cNvGrpSpPr>
            <p:nvPr/>
          </p:nvGrpSpPr>
          <p:grpSpPr bwMode="auto">
            <a:xfrm>
              <a:off x="2928" y="1440"/>
              <a:ext cx="2448" cy="2496"/>
              <a:chOff x="2880" y="1296"/>
              <a:chExt cx="2400" cy="2330"/>
            </a:xfrm>
          </p:grpSpPr>
          <p:graphicFrame>
            <p:nvGraphicFramePr>
              <p:cNvPr id="4098" name="Object 7">
                <a:hlinkClick r:id="" action="ppaction://ole?verb=0"/>
              </p:cNvPr>
              <p:cNvGraphicFramePr>
                <a:graphicFrameLocks/>
              </p:cNvGraphicFramePr>
              <p:nvPr/>
            </p:nvGraphicFramePr>
            <p:xfrm>
              <a:off x="2880" y="1296"/>
              <a:ext cx="2400" cy="2330"/>
            </p:xfrm>
            <a:graphic>
              <a:graphicData uri="http://schemas.openxmlformats.org/presentationml/2006/ole">
                <mc:AlternateContent xmlns:mc="http://schemas.openxmlformats.org/markup-compatibility/2006">
                  <mc:Choice xmlns:v="urn:schemas-microsoft-com:vml" Requires="v">
                    <p:oleObj spid="_x0000_s3079" name="Paint Shop Pro Image" r:id="rId4" imgW="3852614" imgH="3930642" progId="">
                      <p:embed/>
                    </p:oleObj>
                  </mc:Choice>
                  <mc:Fallback>
                    <p:oleObj name="Paint Shop Pro Image" r:id="rId4" imgW="3852614" imgH="3930642" progId="">
                      <p:embed/>
                      <p:pic>
                        <p:nvPicPr>
                          <p:cNvPr id="0" name="Object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0" y="1296"/>
                            <a:ext cx="2400" cy="233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7" name="Text Box 8"/>
              <p:cNvSpPr txBox="1">
                <a:spLocks noChangeArrowheads="1"/>
              </p:cNvSpPr>
              <p:nvPr/>
            </p:nvSpPr>
            <p:spPr bwMode="auto">
              <a:xfrm>
                <a:off x="3696" y="2688"/>
                <a:ext cx="672" cy="305"/>
              </a:xfrm>
              <a:prstGeom prst="rect">
                <a:avLst/>
              </a:prstGeom>
              <a:solidFill>
                <a:schemeClr val="bg1"/>
              </a:solidFill>
              <a:ln w="12700">
                <a:noFill/>
                <a:miter lim="800000"/>
                <a:headEnd/>
                <a:tailEnd/>
              </a:ln>
            </p:spPr>
            <p:txBody>
              <a:bodyPr>
                <a:spAutoFit/>
              </a:bodyPr>
              <a:lstStyle/>
              <a:p>
                <a:pPr eaLnBrk="0" hangingPunct="0">
                  <a:spcBef>
                    <a:spcPct val="50000"/>
                  </a:spcBef>
                </a:pPr>
                <a:r>
                  <a:rPr lang="fr-CA" altLang="en-US" sz="2800" b="1">
                    <a:solidFill>
                      <a:srgbClr val="040300"/>
                    </a:solidFill>
                  </a:rPr>
                  <a:t>1824</a:t>
                </a:r>
                <a:endParaRPr lang="en-US" altLang="en-US" sz="2800" b="1">
                  <a:solidFill>
                    <a:srgbClr val="040300"/>
                  </a:solidFill>
                </a:endParaRPr>
              </a:p>
            </p:txBody>
          </p:sp>
        </p:grpSp>
        <p:grpSp>
          <p:nvGrpSpPr>
            <p:cNvPr id="4" name="Group 9"/>
            <p:cNvGrpSpPr>
              <a:grpSpLocks/>
            </p:cNvGrpSpPr>
            <p:nvPr/>
          </p:nvGrpSpPr>
          <p:grpSpPr bwMode="auto">
            <a:xfrm>
              <a:off x="1776" y="1536"/>
              <a:ext cx="2400" cy="2304"/>
              <a:chOff x="1776" y="1536"/>
              <a:chExt cx="2400" cy="2304"/>
            </a:xfrm>
          </p:grpSpPr>
          <p:sp>
            <p:nvSpPr>
              <p:cNvPr id="4105" name="Line 10"/>
              <p:cNvSpPr>
                <a:spLocks noChangeShapeType="1"/>
              </p:cNvSpPr>
              <p:nvPr/>
            </p:nvSpPr>
            <p:spPr bwMode="auto">
              <a:xfrm flipV="1">
                <a:off x="1776" y="1536"/>
                <a:ext cx="2400" cy="1488"/>
              </a:xfrm>
              <a:prstGeom prst="line">
                <a:avLst/>
              </a:prstGeom>
              <a:noFill/>
              <a:ln w="12700">
                <a:solidFill>
                  <a:srgbClr val="000000"/>
                </a:solidFill>
                <a:round/>
                <a:headEnd/>
                <a:tailEnd/>
              </a:ln>
            </p:spPr>
            <p:txBody>
              <a:bodyPr/>
              <a:lstStyle/>
              <a:p>
                <a:endParaRPr lang="en-US"/>
              </a:p>
            </p:txBody>
          </p:sp>
          <p:sp>
            <p:nvSpPr>
              <p:cNvPr id="4106" name="Line 11"/>
              <p:cNvSpPr>
                <a:spLocks noChangeShapeType="1"/>
              </p:cNvSpPr>
              <p:nvPr/>
            </p:nvSpPr>
            <p:spPr bwMode="auto">
              <a:xfrm>
                <a:off x="1776" y="3264"/>
                <a:ext cx="2304" cy="576"/>
              </a:xfrm>
              <a:prstGeom prst="line">
                <a:avLst/>
              </a:prstGeom>
              <a:noFill/>
              <a:ln w="12700">
                <a:solidFill>
                  <a:srgbClr val="000000"/>
                </a:solidFill>
                <a:round/>
                <a:headEnd/>
                <a:tailEnd/>
              </a:ln>
            </p:spPr>
            <p:txBody>
              <a:bodyPr/>
              <a:lstStyle/>
              <a:p>
                <a:endParaRPr lang="en-US"/>
              </a:p>
            </p:txBody>
          </p:sp>
        </p:grpSp>
      </p:grpSp>
      <p:sp>
        <p:nvSpPr>
          <p:cNvPr id="5" name="Slide Number Placeholder 5">
            <a:extLst>
              <a:ext uri="{FF2B5EF4-FFF2-40B4-BE49-F238E27FC236}">
                <a16:creationId xmlns:a16="http://schemas.microsoft.com/office/drawing/2014/main" id="{1DFEC23E-D9AF-C655-4995-036DE26D1A13}"/>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51</a:t>
            </a:fld>
            <a:endParaRPr lang="en-US" dirty="0"/>
          </a:p>
        </p:txBody>
      </p:sp>
      <p:pic>
        <p:nvPicPr>
          <p:cNvPr id="7" name="Picture 6" descr="A logo with text on it&#10;&#10;AI-generated content may be incorrect.">
            <a:extLst>
              <a:ext uri="{FF2B5EF4-FFF2-40B4-BE49-F238E27FC236}">
                <a16:creationId xmlns:a16="http://schemas.microsoft.com/office/drawing/2014/main" id="{C772AE39-E112-AF55-3E6D-BEE7334C0CE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ER | MFR | INDIA">
            <a:extLst>
              <a:ext uri="{FF2B5EF4-FFF2-40B4-BE49-F238E27FC236}">
                <a16:creationId xmlns:a16="http://schemas.microsoft.com/office/drawing/2014/main" id="{87BEF4F0-54E7-47D0-98E6-62F4AB5DF467}"/>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9" name="PPT 2 -">
            <a:extLst>
              <a:ext uri="{FF2B5EF4-FFF2-40B4-BE49-F238E27FC236}">
                <a16:creationId xmlns:a16="http://schemas.microsoft.com/office/drawing/2014/main" id="{F6B44D3E-AF73-D52C-B2C5-8A1DBCE29AF8}"/>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Effect transition="in" filter="wipe(up)">
                                      <p:cBhvr>
                                        <p:cTn id="7" dur="500"/>
                                        <p:tgtEl>
                                          <p:spTgt spid="104451">
                                            <p:txEl>
                                              <p:pRg st="0" end="0"/>
                                            </p:txEl>
                                          </p:spTgt>
                                        </p:tgtEl>
                                      </p:cBhvr>
                                    </p:animEffect>
                                  </p:childTnLst>
                                </p:cTn>
                              </p:par>
                            </p:childTnLst>
                          </p:cTn>
                        </p:par>
                        <p:par>
                          <p:cTn id="8" fill="hold" nodeType="afterGroup">
                            <p:stCondLst>
                              <p:cond delay="500"/>
                            </p:stCondLst>
                            <p:childTnLst>
                              <p:par>
                                <p:cTn id="9" presetID="14" presetClass="entr" presetSubtype="10" fill="hold" nodeType="afterEffect">
                                  <p:stCondLst>
                                    <p:cond delay="1000"/>
                                  </p:stCondLst>
                                  <p:childTnLst>
                                    <p:set>
                                      <p:cBhvr>
                                        <p:cTn id="10" dur="1" fill="hold">
                                          <p:stCondLst>
                                            <p:cond delay="0"/>
                                          </p:stCondLst>
                                        </p:cTn>
                                        <p:tgtEl>
                                          <p:spTgt spid="104452"/>
                                        </p:tgtEl>
                                        <p:attrNameLst>
                                          <p:attrName>style.visibility</p:attrName>
                                        </p:attrNameLst>
                                      </p:cBhvr>
                                      <p:to>
                                        <p:strVal val="visible"/>
                                      </p:to>
                                    </p:set>
                                    <p:animEffect transition="in" filter="randombar(horizontal)">
                                      <p:cBhvr>
                                        <p:cTn id="11" dur="500"/>
                                        <p:tgtEl>
                                          <p:spTgt spid="104452"/>
                                        </p:tgtEl>
                                      </p:cBhvr>
                                    </p:animEffect>
                                  </p:childTnLst>
                                </p:cTn>
                              </p:par>
                            </p:childTnLst>
                          </p:cTn>
                        </p:par>
                        <p:par>
                          <p:cTn id="12" fill="hold" nodeType="afterGroup">
                            <p:stCondLst>
                              <p:cond delay="2000"/>
                            </p:stCondLst>
                            <p:childTnLst>
                              <p:par>
                                <p:cTn id="13" presetID="22" presetClass="entr" presetSubtype="8" fill="hold" nodeType="afterEffect">
                                  <p:stCondLst>
                                    <p:cond delay="200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autoUpdateAnimBg="0" advAuto="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9" name="Rectangle 3"/>
          <p:cNvSpPr>
            <a:spLocks noGrp="1" noChangeArrowheads="1"/>
          </p:cNvSpPr>
          <p:nvPr>
            <p:ph type="body" sz="half" idx="1"/>
          </p:nvPr>
        </p:nvSpPr>
        <p:spPr>
          <a:xfrm>
            <a:off x="4191000" y="1447800"/>
            <a:ext cx="6248400" cy="5181600"/>
          </a:xfrm>
        </p:spPr>
        <p:txBody>
          <a:bodyPr vert="horz" lIns="90488" tIns="44450" rIns="90488" bIns="44450" rtlCol="0">
            <a:normAutofit/>
          </a:bodyPr>
          <a:lstStyle/>
          <a:p>
            <a:pPr>
              <a:buFont typeface="Wingdings" pitchFamily="2" charset="2"/>
              <a:buChar char="Ø"/>
              <a:defRPr/>
            </a:pPr>
            <a:r>
              <a:rPr lang="hi-IN" altLang="en-US" sz="2200">
                <a:latin typeface="Open Sans" panose="020B0606030504020204" pitchFamily="34" charset="0"/>
                <a:ea typeface="Open Sans" panose="020B0606030504020204" pitchFamily="34" charset="0"/>
                <a:cs typeface="Open Sans" panose="020B0606030504020204" pitchFamily="34" charset="0"/>
              </a:rPr>
              <a:t>आईडी नं. 1824 है;
पीले-बॉर्डर वाले पृष्ठ इंगित करते हैं कि उत्पाद का नाम सोडियम हाइड्रॉक्साइड, घोल या कास्टिक सोडा, समाधान है और गाइड 154 को संदर्भित करता है;
पदार्थ को हाइलाइट नहीं किया गया है; ग्रीन सेक्शन का उपयोग करने की कोई आवश्यकता नहीं है;
तत्काल एहतियाती उपाय के रूप में, गाइड तरल पदार्थ के लिए कम से कम 50 मीटर के लिए सभी दिशाओं में फैल या रिसाव क्षेत्र को अलग करने का सुझाव देता है;</a:t>
            </a:r>
            <a:endParaRPr lang="en-CA" altLang="en-US" sz="22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4"/>
          <p:cNvGrpSpPr>
            <a:grpSpLocks/>
          </p:cNvGrpSpPr>
          <p:nvPr/>
        </p:nvGrpSpPr>
        <p:grpSpPr bwMode="auto">
          <a:xfrm>
            <a:off x="1347601" y="1887538"/>
            <a:ext cx="2614799" cy="3141662"/>
            <a:chOff x="531" y="1141"/>
            <a:chExt cx="1030" cy="910"/>
          </a:xfrm>
        </p:grpSpPr>
        <p:graphicFrame>
          <p:nvGraphicFramePr>
            <p:cNvPr id="5122" name="Object 5">
              <a:hlinkClick r:id="" action="ppaction://ole?verb=0"/>
            </p:cNvPr>
            <p:cNvGraphicFramePr>
              <a:graphicFrameLocks/>
            </p:cNvGraphicFramePr>
            <p:nvPr/>
          </p:nvGraphicFramePr>
          <p:xfrm>
            <a:off x="531" y="1141"/>
            <a:ext cx="1030" cy="910"/>
          </p:xfrm>
          <a:graphic>
            <a:graphicData uri="http://schemas.openxmlformats.org/presentationml/2006/ole">
              <mc:AlternateContent xmlns:mc="http://schemas.openxmlformats.org/markup-compatibility/2006">
                <mc:Choice xmlns:v="urn:schemas-microsoft-com:vml" Requires="v">
                  <p:oleObj spid="_x0000_s4103" name="Paint Shop Pro Image" r:id="rId4" imgW="3852614" imgH="3930642" progId="">
                    <p:embed/>
                  </p:oleObj>
                </mc:Choice>
                <mc:Fallback>
                  <p:oleObj name="Paint Shop Pro Image" r:id="rId4" imgW="3852614" imgH="3930642" progId="">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 y="1141"/>
                          <a:ext cx="1030" cy="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6" name="Text Box 6"/>
            <p:cNvSpPr txBox="1">
              <a:spLocks noChangeArrowheads="1"/>
            </p:cNvSpPr>
            <p:nvPr/>
          </p:nvSpPr>
          <p:spPr bwMode="auto">
            <a:xfrm>
              <a:off x="1008" y="1536"/>
              <a:ext cx="285" cy="67"/>
            </a:xfrm>
            <a:prstGeom prst="rect">
              <a:avLst/>
            </a:prstGeom>
            <a:solidFill>
              <a:schemeClr val="bg1"/>
            </a:solidFill>
            <a:ln w="12700">
              <a:noFill/>
              <a:miter lim="800000"/>
              <a:headEnd/>
              <a:tailEnd/>
            </a:ln>
          </p:spPr>
          <p:txBody>
            <a:bodyPr>
              <a:spAutoFit/>
            </a:bodyPr>
            <a:lstStyle/>
            <a:p>
              <a:pPr eaLnBrk="0" hangingPunct="0">
                <a:spcBef>
                  <a:spcPct val="50000"/>
                </a:spcBef>
              </a:pPr>
              <a:r>
                <a:rPr lang="fr-CA" altLang="en-US" sz="900" b="1">
                  <a:solidFill>
                    <a:srgbClr val="040300"/>
                  </a:solidFill>
                </a:rPr>
                <a:t>1824</a:t>
              </a:r>
              <a:endParaRPr lang="en-US" altLang="en-US" sz="900" b="1">
                <a:solidFill>
                  <a:srgbClr val="040300"/>
                </a:solidFill>
              </a:endParaRPr>
            </a:p>
          </p:txBody>
        </p:sp>
      </p:grpSp>
      <p:sp>
        <p:nvSpPr>
          <p:cNvPr id="5125" name="Rectangle 8"/>
          <p:cNvSpPr>
            <a:spLocks noGrp="1" noChangeArrowheads="1"/>
          </p:cNvSpPr>
          <p:nvPr>
            <p:ph type="title"/>
          </p:nvPr>
        </p:nvSpPr>
        <p:spPr/>
        <p:txBody>
          <a:bodyPr/>
          <a:lstStyle/>
          <a:p>
            <a:r>
              <a:rPr lang="hi-IN" alt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उदाहरण 1</a:t>
            </a:r>
            <a:endParaRPr lang="en-US" alt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2A4768AC-F59C-920F-8E1E-E5D4F6A35ECD}"/>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52</a:t>
            </a:fld>
            <a:endParaRPr lang="en-US" dirty="0"/>
          </a:p>
        </p:txBody>
      </p:sp>
      <p:pic>
        <p:nvPicPr>
          <p:cNvPr id="5" name="Picture 4" descr="A logo with text on it&#10;&#10;AI-generated content may be incorrect.">
            <a:extLst>
              <a:ext uri="{FF2B5EF4-FFF2-40B4-BE49-F238E27FC236}">
                <a16:creationId xmlns:a16="http://schemas.microsoft.com/office/drawing/2014/main" id="{FFDA1EED-4F2C-AAEF-CD52-3A33CAEBB3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EER | MFR | INDIA">
            <a:extLst>
              <a:ext uri="{FF2B5EF4-FFF2-40B4-BE49-F238E27FC236}">
                <a16:creationId xmlns:a16="http://schemas.microsoft.com/office/drawing/2014/main" id="{8A730C2E-9053-7768-B9F0-1E09ACFF97DB}"/>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7" name="PPT 2 -">
            <a:extLst>
              <a:ext uri="{FF2B5EF4-FFF2-40B4-BE49-F238E27FC236}">
                <a16:creationId xmlns:a16="http://schemas.microsoft.com/office/drawing/2014/main" id="{3EE7C9DE-F9D1-B880-691A-A5290FDCF609}"/>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wipe(up)">
                                      <p:cBhvr>
                                        <p:cTn id="7" dur="500"/>
                                        <p:tgtEl>
                                          <p:spTgt spid="1064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bldLvl="2"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3400" y="3048000"/>
            <a:ext cx="5181600" cy="1143000"/>
          </a:xfrm>
        </p:spPr>
        <p:txBody>
          <a:bodyPr/>
          <a:lstStyle/>
          <a:p>
            <a:r>
              <a:rPr lang="hi-IN" altLang="en-US" b="1">
                <a:solidFill>
                  <a:srgbClr val="C00000"/>
                </a:solidFill>
                <a:latin typeface="Open Sans" panose="020B0606030504020204" pitchFamily="34" charset="0"/>
                <a:ea typeface="Open Sans" panose="020B0606030504020204" pitchFamily="34" charset="0"/>
                <a:cs typeface="Open Sans" panose="020B0606030504020204" pitchFamily="34" charset="0"/>
              </a:rPr>
              <a:t>उदाहरण 1</a:t>
            </a:r>
            <a:endParaRPr lang="en-CA" alt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5475" name="Rectangle 3"/>
          <p:cNvSpPr>
            <a:spLocks noGrp="1" noChangeArrowheads="1"/>
          </p:cNvSpPr>
          <p:nvPr>
            <p:ph type="body" idx="1"/>
          </p:nvPr>
        </p:nvSpPr>
        <p:spPr>
          <a:xfrm>
            <a:off x="4343400" y="1600201"/>
            <a:ext cx="7239000" cy="4525963"/>
          </a:xfrm>
        </p:spPr>
        <p:txBody>
          <a:bodyPr/>
          <a:lstStyle/>
          <a:p>
            <a:pPr>
              <a:buFont typeface="Wingdings" pitchFamily="2" charset="2"/>
              <a:buChar char="Ø"/>
              <a:defRPr/>
            </a:pPr>
            <a:r>
              <a:rPr lang="hi-IN" altLang="en-US" sz="2600">
                <a:latin typeface="Open Sans" panose="020B0606030504020204" pitchFamily="34" charset="0"/>
                <a:ea typeface="Open Sans" panose="020B0606030504020204" pitchFamily="34" charset="0"/>
                <a:cs typeface="Open Sans" panose="020B0606030504020204" pitchFamily="34" charset="0"/>
              </a:rPr>
              <a:t>गाइड 154 में, संभावित खतरों के अनुभाग के तहत, स्वास्थ्य खतरे आग या विस्फोट के खतरों से पहले होते हैं;
इस प्रकार का पदार्थ साँस लेना / अंतर्ग्रहण / त्वचा के संपर्क से विषाक्त होता है;
पिघले हुए पदार्थ के संपर्क से त्वचा और आंखों में गंभीर जलन हो सकती है;
आग परेशान करने वाली, संक्षारक और/या जहरीली गैसों का उत्पादन कर सकती है;
इस प्रकार का पदार्थ दहनशील नहीं होता है।</a:t>
            </a:r>
            <a:endParaRPr lang="en-CA" altLang="en-US" sz="26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5">
            <a:extLst>
              <a:ext uri="{FF2B5EF4-FFF2-40B4-BE49-F238E27FC236}">
                <a16:creationId xmlns:a16="http://schemas.microsoft.com/office/drawing/2014/main" id="{5134821A-196D-78D7-8876-E4EB9A2057A0}"/>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53</a:t>
            </a:fld>
            <a:endParaRPr lang="en-US" dirty="0"/>
          </a:p>
        </p:txBody>
      </p:sp>
      <p:pic>
        <p:nvPicPr>
          <p:cNvPr id="4" name="Picture 3" descr="A logo with text on it&#10;&#10;AI-generated content may be incorrect.">
            <a:extLst>
              <a:ext uri="{FF2B5EF4-FFF2-40B4-BE49-F238E27FC236}">
                <a16:creationId xmlns:a16="http://schemas.microsoft.com/office/drawing/2014/main" id="{ED3A826D-DA8B-4CD6-3370-08C659A1AA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EER | MFR | INDIA">
            <a:extLst>
              <a:ext uri="{FF2B5EF4-FFF2-40B4-BE49-F238E27FC236}">
                <a16:creationId xmlns:a16="http://schemas.microsoft.com/office/drawing/2014/main" id="{12092CA3-9017-F844-2E0E-CF574D3CD21A}"/>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6" name="PPT 2 -">
            <a:extLst>
              <a:ext uri="{FF2B5EF4-FFF2-40B4-BE49-F238E27FC236}">
                <a16:creationId xmlns:a16="http://schemas.microsoft.com/office/drawing/2014/main" id="{EDEE512A-B71B-4698-93AC-F4554C668474}"/>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7" name="Picture 6" descr="A logo with a symbol and text&#10;&#10;AI-generated content may be incorrect.">
            <a:extLst>
              <a:ext uri="{FF2B5EF4-FFF2-40B4-BE49-F238E27FC236}">
                <a16:creationId xmlns:a16="http://schemas.microsoft.com/office/drawing/2014/main" id="{6F03C1F0-DB95-C925-F18A-ADD612A08E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7" name="Rectangle 3"/>
          <p:cNvSpPr>
            <a:spLocks noGrp="1" noChangeArrowheads="1"/>
          </p:cNvSpPr>
          <p:nvPr>
            <p:ph type="body" sz="half" idx="1"/>
          </p:nvPr>
        </p:nvSpPr>
        <p:spPr>
          <a:xfrm>
            <a:off x="4989443" y="1647618"/>
            <a:ext cx="3810000" cy="2057400"/>
          </a:xfrm>
          <a:noFill/>
        </p:spPr>
        <p:txBody>
          <a:bodyPr vert="horz" lIns="90488" tIns="44450" rIns="90488" bIns="44450" rtlCol="0">
            <a:normAutofit/>
          </a:bodyPr>
          <a:lstStyle/>
          <a:p>
            <a:pPr>
              <a:buFont typeface="Wingdings" pitchFamily="2" charset="2"/>
              <a:buChar char="Ø"/>
            </a:pPr>
            <a:r>
              <a:rPr lang="hi-IN" altLang="en-US" sz="2600">
                <a:latin typeface="Open Sans" panose="020B0606030504020204" pitchFamily="34" charset="0"/>
                <a:ea typeface="Open Sans" panose="020B0606030504020204" pitchFamily="34" charset="0"/>
                <a:cs typeface="Open Sans" panose="020B0606030504020204" pitchFamily="34" charset="0"/>
              </a:rPr>
              <a:t>इस पदार्थ से युक्त एक ड्रम पंचर हो गया है और जमीन पर लीक हो रहा है।</a:t>
            </a:r>
            <a:endParaRPr lang="en-CA" altLang="en-US" sz="26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4"/>
          <p:cNvGrpSpPr>
            <a:grpSpLocks/>
          </p:cNvGrpSpPr>
          <p:nvPr/>
        </p:nvGrpSpPr>
        <p:grpSpPr bwMode="auto">
          <a:xfrm>
            <a:off x="4691269" y="3847479"/>
            <a:ext cx="2514600" cy="1979613"/>
            <a:chOff x="720" y="2400"/>
            <a:chExt cx="1584" cy="1247"/>
          </a:xfrm>
        </p:grpSpPr>
        <p:pic>
          <p:nvPicPr>
            <p:cNvPr id="6157" name="Picture 5"/>
            <p:cNvPicPr>
              <a:picLocks noChangeAspect="1" noChangeArrowheads="1"/>
            </p:cNvPicPr>
            <p:nvPr/>
          </p:nvPicPr>
          <p:blipFill>
            <a:blip r:embed="rId3"/>
            <a:srcRect/>
            <a:stretch>
              <a:fillRect/>
            </a:stretch>
          </p:blipFill>
          <p:spPr bwMode="auto">
            <a:xfrm>
              <a:off x="720" y="2400"/>
              <a:ext cx="1584" cy="1247"/>
            </a:xfrm>
            <a:prstGeom prst="rect">
              <a:avLst/>
            </a:prstGeom>
            <a:noFill/>
            <a:ln w="12700" cap="sq">
              <a:noFill/>
              <a:miter lim="800000"/>
              <a:headEnd type="none" w="sm" len="sm"/>
              <a:tailEnd type="none" w="sm" len="sm"/>
            </a:ln>
          </p:spPr>
        </p:pic>
        <p:graphicFrame>
          <p:nvGraphicFramePr>
            <p:cNvPr id="6147" name="Object 6">
              <a:hlinkClick r:id="" action="ppaction://ole?verb=0"/>
            </p:cNvPr>
            <p:cNvGraphicFramePr>
              <a:graphicFrameLocks/>
            </p:cNvGraphicFramePr>
            <p:nvPr/>
          </p:nvGraphicFramePr>
          <p:xfrm>
            <a:off x="1660" y="2996"/>
            <a:ext cx="204" cy="181"/>
          </p:xfrm>
          <a:graphic>
            <a:graphicData uri="http://schemas.openxmlformats.org/presentationml/2006/ole">
              <mc:AlternateContent xmlns:mc="http://schemas.openxmlformats.org/markup-compatibility/2006">
                <mc:Choice xmlns:v="urn:schemas-microsoft-com:vml" Requires="v">
                  <p:oleObj spid="_x0000_s5132" name="Paint Shop Pro Image" r:id="rId4" imgW="3852614" imgH="3930642" progId="">
                    <p:embed/>
                  </p:oleObj>
                </mc:Choice>
                <mc:Fallback>
                  <p:oleObj name="Paint Shop Pro Image" r:id="rId4" imgW="3852614" imgH="3930642" progId="">
                    <p:embed/>
                    <p:pic>
                      <p:nvPicPr>
                        <p:cNvPr id="0" name="Objec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0" y="2996"/>
                          <a:ext cx="204"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3" name="Group 7"/>
          <p:cNvGrpSpPr>
            <a:grpSpLocks/>
          </p:cNvGrpSpPr>
          <p:nvPr/>
        </p:nvGrpSpPr>
        <p:grpSpPr bwMode="auto">
          <a:xfrm>
            <a:off x="6589643" y="2057400"/>
            <a:ext cx="5867400" cy="3505200"/>
            <a:chOff x="1824" y="1392"/>
            <a:chExt cx="3696" cy="2208"/>
          </a:xfrm>
        </p:grpSpPr>
        <p:grpSp>
          <p:nvGrpSpPr>
            <p:cNvPr id="4" name="Group 8"/>
            <p:cNvGrpSpPr>
              <a:grpSpLocks/>
            </p:cNvGrpSpPr>
            <p:nvPr/>
          </p:nvGrpSpPr>
          <p:grpSpPr bwMode="auto">
            <a:xfrm>
              <a:off x="3264" y="1392"/>
              <a:ext cx="2256" cy="2208"/>
              <a:chOff x="3168" y="1200"/>
              <a:chExt cx="2256" cy="2208"/>
            </a:xfrm>
          </p:grpSpPr>
          <p:graphicFrame>
            <p:nvGraphicFramePr>
              <p:cNvPr id="6146" name="Object 9">
                <a:hlinkClick r:id="" action="ppaction://ole?verb=0"/>
              </p:cNvPr>
              <p:cNvGraphicFramePr>
                <a:graphicFrameLocks/>
              </p:cNvGraphicFramePr>
              <p:nvPr/>
            </p:nvGraphicFramePr>
            <p:xfrm>
              <a:off x="3168" y="1200"/>
              <a:ext cx="2256" cy="2208"/>
            </p:xfrm>
            <a:graphic>
              <a:graphicData uri="http://schemas.openxmlformats.org/presentationml/2006/ole">
                <mc:AlternateContent xmlns:mc="http://schemas.openxmlformats.org/markup-compatibility/2006">
                  <mc:Choice xmlns:v="urn:schemas-microsoft-com:vml" Requires="v">
                    <p:oleObj spid="_x0000_s5133" name="Paint Shop Pro Image" r:id="rId4" imgW="3852614" imgH="3930642" progId="">
                      <p:embed/>
                    </p:oleObj>
                  </mc:Choice>
                  <mc:Fallback>
                    <p:oleObj name="Paint Shop Pro Image" r:id="rId4" imgW="3852614" imgH="3930642" progId="">
                      <p:embed/>
                      <p:pic>
                        <p:nvPicPr>
                          <p:cNvPr id="0" name="Object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8" y="1200"/>
                            <a:ext cx="2256" cy="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6" name="Text Box 10"/>
              <p:cNvSpPr txBox="1">
                <a:spLocks noChangeArrowheads="1"/>
              </p:cNvSpPr>
              <p:nvPr/>
            </p:nvSpPr>
            <p:spPr bwMode="auto">
              <a:xfrm>
                <a:off x="3936" y="2496"/>
                <a:ext cx="576" cy="288"/>
              </a:xfrm>
              <a:prstGeom prst="rect">
                <a:avLst/>
              </a:prstGeom>
              <a:solidFill>
                <a:schemeClr val="bg1"/>
              </a:solidFill>
              <a:ln w="12700">
                <a:noFill/>
                <a:miter lim="800000"/>
                <a:headEnd/>
                <a:tailEnd/>
              </a:ln>
            </p:spPr>
            <p:txBody>
              <a:bodyPr>
                <a:spAutoFit/>
              </a:bodyPr>
              <a:lstStyle/>
              <a:p>
                <a:pPr algn="ctr" eaLnBrk="0" hangingPunct="0">
                  <a:spcBef>
                    <a:spcPct val="50000"/>
                  </a:spcBef>
                </a:pPr>
                <a:r>
                  <a:rPr lang="fr-CA" altLang="en-US" sz="2400" b="1">
                    <a:solidFill>
                      <a:srgbClr val="040300"/>
                    </a:solidFill>
                  </a:rPr>
                  <a:t>2692</a:t>
                </a:r>
                <a:endParaRPr lang="en-US" altLang="en-US" sz="2400" b="1">
                  <a:solidFill>
                    <a:srgbClr val="040300"/>
                  </a:solidFill>
                </a:endParaRPr>
              </a:p>
            </p:txBody>
          </p:sp>
        </p:grpSp>
        <p:grpSp>
          <p:nvGrpSpPr>
            <p:cNvPr id="5" name="Group 11"/>
            <p:cNvGrpSpPr>
              <a:grpSpLocks/>
            </p:cNvGrpSpPr>
            <p:nvPr/>
          </p:nvGrpSpPr>
          <p:grpSpPr bwMode="auto">
            <a:xfrm>
              <a:off x="1824" y="1488"/>
              <a:ext cx="2592" cy="2016"/>
              <a:chOff x="1824" y="1296"/>
              <a:chExt cx="2592" cy="2016"/>
            </a:xfrm>
          </p:grpSpPr>
          <p:sp>
            <p:nvSpPr>
              <p:cNvPr id="6154" name="Line 12"/>
              <p:cNvSpPr>
                <a:spLocks noChangeShapeType="1"/>
              </p:cNvSpPr>
              <p:nvPr/>
            </p:nvSpPr>
            <p:spPr bwMode="auto">
              <a:xfrm flipV="1">
                <a:off x="1824" y="1296"/>
                <a:ext cx="2592" cy="1632"/>
              </a:xfrm>
              <a:prstGeom prst="line">
                <a:avLst/>
              </a:prstGeom>
              <a:noFill/>
              <a:ln w="15875">
                <a:solidFill>
                  <a:schemeClr val="tx1"/>
                </a:solidFill>
                <a:round/>
                <a:headEnd/>
                <a:tailEnd/>
              </a:ln>
            </p:spPr>
            <p:txBody>
              <a:bodyPr wrap="none" lIns="90488" tIns="44450" rIns="90488" bIns="44450"/>
              <a:lstStyle/>
              <a:p>
                <a:endParaRPr lang="en-US"/>
              </a:p>
            </p:txBody>
          </p:sp>
          <p:sp>
            <p:nvSpPr>
              <p:cNvPr id="6155" name="Line 13"/>
              <p:cNvSpPr>
                <a:spLocks noChangeShapeType="1"/>
              </p:cNvSpPr>
              <p:nvPr/>
            </p:nvSpPr>
            <p:spPr bwMode="auto">
              <a:xfrm>
                <a:off x="1824" y="3120"/>
                <a:ext cx="2496" cy="192"/>
              </a:xfrm>
              <a:prstGeom prst="line">
                <a:avLst/>
              </a:prstGeom>
              <a:noFill/>
              <a:ln w="15875">
                <a:solidFill>
                  <a:schemeClr val="tx1"/>
                </a:solidFill>
                <a:round/>
                <a:headEnd/>
                <a:tailEnd/>
              </a:ln>
            </p:spPr>
            <p:txBody>
              <a:bodyPr wrap="none" lIns="90488" tIns="44450" rIns="90488" bIns="44450"/>
              <a:lstStyle/>
              <a:p>
                <a:endParaRPr lang="en-US"/>
              </a:p>
            </p:txBody>
          </p:sp>
        </p:grpSp>
      </p:grpSp>
      <p:sp>
        <p:nvSpPr>
          <p:cNvPr id="6151" name="Rectangle 14"/>
          <p:cNvSpPr>
            <a:spLocks noGrp="1" noChangeArrowheads="1"/>
          </p:cNvSpPr>
          <p:nvPr>
            <p:ph type="title"/>
          </p:nvPr>
        </p:nvSpPr>
        <p:spPr>
          <a:xfrm>
            <a:off x="725556" y="2859087"/>
            <a:ext cx="3352800" cy="1139825"/>
          </a:xfrm>
        </p:spPr>
        <p:txBody>
          <a:bodyPr/>
          <a:lstStyle/>
          <a:p>
            <a:r>
              <a:rPr lang="hi-IN" altLang="en-US" b="1">
                <a:solidFill>
                  <a:srgbClr val="C00000"/>
                </a:solidFill>
                <a:latin typeface="Open Sans" panose="020B0606030504020204" pitchFamily="34" charset="0"/>
                <a:ea typeface="Open Sans" panose="020B0606030504020204" pitchFamily="34" charset="0"/>
                <a:cs typeface="Open Sans" panose="020B0606030504020204" pitchFamily="34" charset="0"/>
              </a:rPr>
              <a:t>उदाहरण 2</a:t>
            </a:r>
            <a:endParaRPr lang="en-US" alt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Effect transition="in" filter="wipe(up)">
                                      <p:cBhvr>
                                        <p:cTn id="7" dur="500"/>
                                        <p:tgtEl>
                                          <p:spTgt spid="113667">
                                            <p:txEl>
                                              <p:pRg st="0" end="0"/>
                                            </p:txEl>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par>
                          <p:cTn id="12" fill="hold" nodeType="afterGroup">
                            <p:stCondLst>
                              <p:cond delay="1000"/>
                            </p:stCondLst>
                            <p:childTnLst>
                              <p:par>
                                <p:cTn id="13" presetID="22" presetClass="entr" presetSubtype="8" fill="hold" nodeType="afterEffect">
                                  <p:stCondLst>
                                    <p:cond delay="200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autoUpdateAnimBg="0" advAuto="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3"/>
          <p:cNvSpPr>
            <a:spLocks noGrp="1" noChangeArrowheads="1"/>
          </p:cNvSpPr>
          <p:nvPr>
            <p:ph type="body" sz="half" idx="1"/>
          </p:nvPr>
        </p:nvSpPr>
        <p:spPr>
          <a:xfrm>
            <a:off x="5092700" y="1066592"/>
            <a:ext cx="6781800" cy="5410200"/>
          </a:xfrm>
        </p:spPr>
        <p:txBody>
          <a:bodyPr vert="horz" lIns="90488" tIns="44450" rIns="90488" bIns="44450" rtlCol="0">
            <a:normAutofit/>
          </a:bodyPr>
          <a:lstStyle/>
          <a:p>
            <a:pPr>
              <a:lnSpc>
                <a:spcPct val="90000"/>
              </a:lnSpc>
              <a:buFont typeface="Wingdings" pitchFamily="2" charset="2"/>
              <a:buChar char="Ø"/>
              <a:defRPr/>
            </a:pPr>
            <a:r>
              <a:rPr lang="hi-IN" altLang="en-US" sz="2200">
                <a:latin typeface="Open Sans" panose="020B0606030504020204" pitchFamily="34" charset="0"/>
                <a:ea typeface="Open Sans" panose="020B0606030504020204" pitchFamily="34" charset="0"/>
                <a:cs typeface="Open Sans" panose="020B0606030504020204" pitchFamily="34" charset="0"/>
              </a:rPr>
              <a:t>आईडी नं. 2692 है;
पीले-बॉर्डर वाले पृष्ठ इंगित करते हैं कि इस पदार्थ को बोरॉन ट्राइब्रोमाइड कहा जाता है;
यह गाइड 157 को संदर्भित करता है और हाइलाइट किया गया है;
गाइड 157 पदार्थों के अनुरूप है - विषाक्त और/या संक्षारक (गैर-दहनशील/जल-संवेदनशील);
चूंकि पदार्थ को हाइलाइट किया गया है और रिसाव की स्थिति है, इसलिए प्रारंभिक अलगाव और सुरक्षात्मक कार्रवाई दूरी निर्धारित करने के लिए ग्रीन सेक्शन का उपयोग किया जाना चाहिए;
इस उत्पाद के लिए, ग्रीन सेक्शन आईडी नंबर 2692 के लिए 2 अलग-अलग प्रविष्टियां प्रस्तुत करता है: पहला तब लागू होता है जब उत्पाद जमीन पर गिराया जाता है और दूसरा तब लागू होता है, जब इसे पानी में गिराया जाता है;</a:t>
            </a:r>
            <a:endParaRPr lang="en-CA" altLang="en-US" sz="22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4"/>
          <p:cNvGrpSpPr>
            <a:grpSpLocks/>
          </p:cNvGrpSpPr>
          <p:nvPr/>
        </p:nvGrpSpPr>
        <p:grpSpPr bwMode="auto">
          <a:xfrm>
            <a:off x="1524000" y="3053109"/>
            <a:ext cx="2286000" cy="2743200"/>
            <a:chOff x="432" y="1968"/>
            <a:chExt cx="864" cy="864"/>
          </a:xfrm>
        </p:grpSpPr>
        <p:graphicFrame>
          <p:nvGraphicFramePr>
            <p:cNvPr id="7170" name="Object 5">
              <a:hlinkClick r:id="" action="ppaction://ole?verb=0"/>
            </p:cNvPr>
            <p:cNvGraphicFramePr>
              <a:graphicFrameLocks/>
            </p:cNvGraphicFramePr>
            <p:nvPr/>
          </p:nvGraphicFramePr>
          <p:xfrm>
            <a:off x="432" y="1968"/>
            <a:ext cx="864" cy="864"/>
          </p:xfrm>
          <a:graphic>
            <a:graphicData uri="http://schemas.openxmlformats.org/presentationml/2006/ole">
              <mc:AlternateContent xmlns:mc="http://schemas.openxmlformats.org/markup-compatibility/2006">
                <mc:Choice xmlns:v="urn:schemas-microsoft-com:vml" Requires="v">
                  <p:oleObj spid="_x0000_s6151" name="Paint Shop Pro Image" r:id="rId3" imgW="3852614" imgH="3930642" progId="">
                    <p:embed/>
                  </p:oleObj>
                </mc:Choice>
                <mc:Fallback>
                  <p:oleObj name="Paint Shop Pro Image" r:id="rId3" imgW="3852614" imgH="3930642" progId="">
                    <p:embed/>
                    <p:pic>
                      <p:nvPicPr>
                        <p:cNvPr id="0" name="Object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 y="1968"/>
                          <a:ext cx="864"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4" name="Text Box 6"/>
            <p:cNvSpPr txBox="1">
              <a:spLocks noChangeArrowheads="1"/>
            </p:cNvSpPr>
            <p:nvPr/>
          </p:nvSpPr>
          <p:spPr bwMode="auto">
            <a:xfrm>
              <a:off x="720" y="2448"/>
              <a:ext cx="288" cy="61"/>
            </a:xfrm>
            <a:prstGeom prst="rect">
              <a:avLst/>
            </a:prstGeom>
            <a:solidFill>
              <a:schemeClr val="bg1"/>
            </a:solidFill>
            <a:ln w="12700">
              <a:noFill/>
              <a:miter lim="800000"/>
              <a:headEnd/>
              <a:tailEnd/>
            </a:ln>
          </p:spPr>
          <p:txBody>
            <a:bodyPr>
              <a:spAutoFit/>
            </a:bodyPr>
            <a:lstStyle/>
            <a:p>
              <a:pPr algn="ctr" eaLnBrk="0" hangingPunct="0">
                <a:spcBef>
                  <a:spcPct val="50000"/>
                </a:spcBef>
              </a:pPr>
              <a:r>
                <a:rPr lang="fr-CA" altLang="en-US" sz="900" b="1">
                  <a:solidFill>
                    <a:srgbClr val="040300"/>
                  </a:solidFill>
                </a:rPr>
                <a:t>2692</a:t>
              </a:r>
              <a:endParaRPr lang="en-US" altLang="en-US" sz="900" b="1">
                <a:solidFill>
                  <a:srgbClr val="040300"/>
                </a:solidFill>
              </a:endParaRPr>
            </a:p>
          </p:txBody>
        </p:sp>
      </p:grpSp>
      <p:sp>
        <p:nvSpPr>
          <p:cNvPr id="7173" name="Rectangle 7"/>
          <p:cNvSpPr>
            <a:spLocks noGrp="1" noChangeArrowheads="1"/>
          </p:cNvSpPr>
          <p:nvPr>
            <p:ph type="title"/>
          </p:nvPr>
        </p:nvSpPr>
        <p:spPr>
          <a:xfrm>
            <a:off x="-152400" y="1946414"/>
            <a:ext cx="5029200" cy="1139825"/>
          </a:xfrm>
        </p:spPr>
        <p:txBody>
          <a:bodyPr/>
          <a:lstStyle/>
          <a:p>
            <a:r>
              <a:rPr lang="hi-IN" altLang="en-US" b="1">
                <a:solidFill>
                  <a:srgbClr val="C00000"/>
                </a:solidFill>
                <a:latin typeface="Open Sans" panose="020B0606030504020204" pitchFamily="34" charset="0"/>
                <a:ea typeface="Open Sans" panose="020B0606030504020204" pitchFamily="34" charset="0"/>
                <a:cs typeface="Open Sans" panose="020B0606030504020204" pitchFamily="34" charset="0"/>
              </a:rPr>
              <a:t>उदाहरण 2</a:t>
            </a:r>
            <a:endParaRPr lang="en-US" alt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260F867A-C650-A851-4A90-3107F23514CE}"/>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55</a:t>
            </a:fld>
            <a:endParaRPr lang="en-US" dirty="0"/>
          </a:p>
        </p:txBody>
      </p:sp>
      <p:pic>
        <p:nvPicPr>
          <p:cNvPr id="5" name="Picture 4" descr="A logo with text on it&#10;&#10;AI-generated content may be incorrect.">
            <a:extLst>
              <a:ext uri="{FF2B5EF4-FFF2-40B4-BE49-F238E27FC236}">
                <a16:creationId xmlns:a16="http://schemas.microsoft.com/office/drawing/2014/main" id="{89EAB6D1-AD30-E281-9C30-187EF849ED2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EER | MFR | INDIA">
            <a:extLst>
              <a:ext uri="{FF2B5EF4-FFF2-40B4-BE49-F238E27FC236}">
                <a16:creationId xmlns:a16="http://schemas.microsoft.com/office/drawing/2014/main" id="{79528D2D-C9CF-F741-0808-4BDB47992F62}"/>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7" name="PPT 2 -">
            <a:extLst>
              <a:ext uri="{FF2B5EF4-FFF2-40B4-BE49-F238E27FC236}">
                <a16:creationId xmlns:a16="http://schemas.microsoft.com/office/drawing/2014/main" id="{55AB28D8-3695-485F-D9EA-56D2EF8A6E13}"/>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wipe(up)">
                                      <p:cBhvr>
                                        <p:cTn id="7" dur="500"/>
                                        <p:tgtEl>
                                          <p:spTgt spid="1157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3" name="Rectangle 3"/>
          <p:cNvSpPr>
            <a:spLocks noGrp="1" noChangeArrowheads="1"/>
          </p:cNvSpPr>
          <p:nvPr>
            <p:ph type="body" sz="half" idx="1"/>
          </p:nvPr>
        </p:nvSpPr>
        <p:spPr>
          <a:xfrm>
            <a:off x="5181600" y="1192488"/>
            <a:ext cx="6705600" cy="5257800"/>
          </a:xfrm>
        </p:spPr>
        <p:txBody>
          <a:bodyPr vert="horz" lIns="90488" tIns="44450" rIns="90488" bIns="44450" rtlCol="0">
            <a:normAutofit/>
          </a:bodyPr>
          <a:lstStyle/>
          <a:p>
            <a:pPr>
              <a:buFont typeface="Wingdings" pitchFamily="2" charset="2"/>
              <a:buChar char="Ø"/>
              <a:defRPr/>
            </a:pPr>
            <a:r>
              <a:rPr lang="hi-IN" altLang="en-US" sz="2200">
                <a:latin typeface="Open Sans" panose="020B0606030504020204" pitchFamily="34" charset="0"/>
                <a:ea typeface="Open Sans" panose="020B0606030504020204" pitchFamily="34" charset="0"/>
                <a:cs typeface="Open Sans" panose="020B0606030504020204" pitchFamily="34" charset="0"/>
              </a:rPr>
              <a:t>इस मामले में, उत्पाद जमीन पर गिरा दिया जाता है और ग्रीन सेक्शन में सुझाई गई प्रारंभिक अलगाव दूरी एक छोटे से रिसाव के लिए सभी दिशाओं में 30 मीटर और एक बड़े रिसाव के लिए सभी दिशाओं में 60 मीटर है;
इसके अतिरिक्त, दिन और रात के लिए सुरक्षात्मक कार्रवाई दूरी ग्रीन सेक्शन से लेनी होगी; 
गाइड 157 इंगित करता है कि इस प्रकार का पदार्थ (बोरॉन ट्राइब्रोमाइड) जहरीला और गैर-दहनशील है, लेकिन आग परेशान करने वाली, संक्षारक और/या जहरीली गैसों का उत्पादन करेगी।</a:t>
            </a:r>
            <a:endParaRPr lang="en-CA" altLang="en-US" sz="22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4"/>
          <p:cNvGrpSpPr>
            <a:grpSpLocks/>
          </p:cNvGrpSpPr>
          <p:nvPr/>
        </p:nvGrpSpPr>
        <p:grpSpPr bwMode="auto">
          <a:xfrm>
            <a:off x="1555474" y="3733800"/>
            <a:ext cx="1371600" cy="1371600"/>
            <a:chOff x="432" y="1968"/>
            <a:chExt cx="864" cy="864"/>
          </a:xfrm>
        </p:grpSpPr>
        <p:graphicFrame>
          <p:nvGraphicFramePr>
            <p:cNvPr id="8194" name="Object 5">
              <a:hlinkClick r:id="" action="ppaction://ole?verb=0"/>
            </p:cNvPr>
            <p:cNvGraphicFramePr>
              <a:graphicFrameLocks/>
            </p:cNvGraphicFramePr>
            <p:nvPr/>
          </p:nvGraphicFramePr>
          <p:xfrm>
            <a:off x="432" y="1968"/>
            <a:ext cx="864" cy="864"/>
          </p:xfrm>
          <a:graphic>
            <a:graphicData uri="http://schemas.openxmlformats.org/presentationml/2006/ole">
              <mc:AlternateContent xmlns:mc="http://schemas.openxmlformats.org/markup-compatibility/2006">
                <mc:Choice xmlns:v="urn:schemas-microsoft-com:vml" Requires="v">
                  <p:oleObj spid="_x0000_s7175" name="Paint Shop Pro Image" r:id="rId3" imgW="3852614" imgH="3930642" progId="">
                    <p:embed/>
                  </p:oleObj>
                </mc:Choice>
                <mc:Fallback>
                  <p:oleObj name="Paint Shop Pro Image" r:id="rId3" imgW="3852614" imgH="3930642" progId="">
                    <p:embed/>
                    <p:pic>
                      <p:nvPicPr>
                        <p:cNvPr id="0" name="Object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 y="1968"/>
                          <a:ext cx="864"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8" name="Text Box 6"/>
            <p:cNvSpPr txBox="1">
              <a:spLocks noChangeArrowheads="1"/>
            </p:cNvSpPr>
            <p:nvPr/>
          </p:nvSpPr>
          <p:spPr bwMode="auto">
            <a:xfrm>
              <a:off x="720" y="2448"/>
              <a:ext cx="288" cy="144"/>
            </a:xfrm>
            <a:prstGeom prst="rect">
              <a:avLst/>
            </a:prstGeom>
            <a:solidFill>
              <a:schemeClr val="bg1"/>
            </a:solidFill>
            <a:ln w="12700">
              <a:noFill/>
              <a:miter lim="800000"/>
              <a:headEnd/>
              <a:tailEnd/>
            </a:ln>
          </p:spPr>
          <p:txBody>
            <a:bodyPr>
              <a:spAutoFit/>
            </a:bodyPr>
            <a:lstStyle/>
            <a:p>
              <a:pPr algn="ctr" eaLnBrk="0" hangingPunct="0">
                <a:spcBef>
                  <a:spcPct val="50000"/>
                </a:spcBef>
              </a:pPr>
              <a:r>
                <a:rPr lang="fr-CA" altLang="en-US" sz="900" b="1">
                  <a:solidFill>
                    <a:srgbClr val="040300"/>
                  </a:solidFill>
                </a:rPr>
                <a:t>2692</a:t>
              </a:r>
              <a:endParaRPr lang="en-US" altLang="en-US" sz="900" b="1">
                <a:solidFill>
                  <a:srgbClr val="040300"/>
                </a:solidFill>
              </a:endParaRPr>
            </a:p>
          </p:txBody>
        </p:sp>
      </p:grpSp>
      <p:sp>
        <p:nvSpPr>
          <p:cNvPr id="8197" name="Rectangle 7"/>
          <p:cNvSpPr>
            <a:spLocks noGrp="1" noChangeArrowheads="1"/>
          </p:cNvSpPr>
          <p:nvPr>
            <p:ph type="title"/>
          </p:nvPr>
        </p:nvSpPr>
        <p:spPr>
          <a:xfrm>
            <a:off x="-387626" y="2014214"/>
            <a:ext cx="5257800" cy="1139825"/>
          </a:xfrm>
        </p:spPr>
        <p:txBody>
          <a:bodyPr/>
          <a:lstStyle/>
          <a:p>
            <a:r>
              <a:rPr lang="hi-IN" altLang="en-US" b="1">
                <a:solidFill>
                  <a:srgbClr val="C00000"/>
                </a:solidFill>
                <a:latin typeface="Open Sans" panose="020B0606030504020204" pitchFamily="34" charset="0"/>
                <a:ea typeface="Open Sans" panose="020B0606030504020204" pitchFamily="34" charset="0"/>
                <a:cs typeface="Open Sans" panose="020B0606030504020204" pitchFamily="34" charset="0"/>
              </a:rPr>
              <a:t>उदाहरण 2</a:t>
            </a:r>
            <a:endParaRPr lang="en-US" alt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33571C23-F0D7-0846-9C56-44AB246F3553}"/>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56</a:t>
            </a:fld>
            <a:endParaRPr lang="en-US" dirty="0"/>
          </a:p>
        </p:txBody>
      </p:sp>
      <p:pic>
        <p:nvPicPr>
          <p:cNvPr id="5" name="Picture 4" descr="A logo with text on it&#10;&#10;AI-generated content may be incorrect.">
            <a:extLst>
              <a:ext uri="{FF2B5EF4-FFF2-40B4-BE49-F238E27FC236}">
                <a16:creationId xmlns:a16="http://schemas.microsoft.com/office/drawing/2014/main" id="{19728EE1-69CD-F96E-6E14-647FB67E1A9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EER | MFR | INDIA">
            <a:extLst>
              <a:ext uri="{FF2B5EF4-FFF2-40B4-BE49-F238E27FC236}">
                <a16:creationId xmlns:a16="http://schemas.microsoft.com/office/drawing/2014/main" id="{5378CF9F-088E-6E5B-1CD2-5AE9103A8517}"/>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7" name="PPT 2 -">
            <a:extLst>
              <a:ext uri="{FF2B5EF4-FFF2-40B4-BE49-F238E27FC236}">
                <a16:creationId xmlns:a16="http://schemas.microsoft.com/office/drawing/2014/main" id="{B118451A-E4FD-C8A6-E3A9-CB366806F24B}"/>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Effect transition="in" filter="wipe(up)">
                                      <p:cBhvr>
                                        <p:cTn id="7" dur="500"/>
                                        <p:tgtEl>
                                          <p:spTgt spid="1177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952500" y="3100161"/>
            <a:ext cx="3429000" cy="1143000"/>
          </a:xfrm>
        </p:spPr>
        <p:txBody>
          <a:bodyPr>
            <a:normAutofit/>
          </a:bodyPr>
          <a:lstStyle/>
          <a:p>
            <a:r>
              <a:rPr lang="hi-IN" sz="3200" b="1" u="sng">
                <a:solidFill>
                  <a:srgbClr val="FF0000"/>
                </a:solidFill>
                <a:latin typeface="Open Sans" panose="020B0606030504020204" pitchFamily="34" charset="0"/>
                <a:ea typeface="Open Sans" panose="020B0606030504020204" pitchFamily="34" charset="0"/>
                <a:cs typeface="Open Sans" panose="020B0606030504020204" pitchFamily="34" charset="0"/>
              </a:rPr>
              <a:t>प्राथमिक चिकित्‍सा</a:t>
            </a:r>
            <a:endParaRPr lang="en-US" sz="32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380" name="Rectangle 3"/>
          <p:cNvSpPr>
            <a:spLocks noGrp="1" noChangeArrowheads="1"/>
          </p:cNvSpPr>
          <p:nvPr>
            <p:ph sz="quarter" idx="1"/>
          </p:nvPr>
        </p:nvSpPr>
        <p:spPr>
          <a:xfrm>
            <a:off x="5545919" y="1687625"/>
            <a:ext cx="6324600" cy="4525963"/>
          </a:xfrm>
        </p:spPr>
        <p:txBody>
          <a:bodyPr>
            <a:noAutofit/>
          </a:bodyPr>
          <a:lstStyle/>
          <a:p>
            <a:pPr marL="609600" indent="-609600">
              <a:buNone/>
            </a:pPr>
            <a:r>
              <a:rPr lang="hi-IN" sz="2800" i="1" u="sng">
                <a:solidFill>
                  <a:schemeClr val="accent2"/>
                </a:solidFill>
                <a:latin typeface="Open Sans" panose="020B0606030504020204" pitchFamily="34" charset="0"/>
                <a:ea typeface="Open Sans" panose="020B0606030504020204" pitchFamily="34" charset="0"/>
                <a:cs typeface="Open Sans" panose="020B0606030504020204" pitchFamily="34" charset="0"/>
              </a:rPr>
              <a:t>प्रभावित कपड़े और जूते हटा दें।
साबुन और पानी से त्वचा को साफ करें।
डॉक्टर से सलाह लें।
संक्रमित कपड़ों को धोकर फिर पहनना चाहिए। संक्रमित जूतों का प्रयोग न करें।</a:t>
            </a:r>
            <a:endParaRPr lang="en-US" sz="2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5">
            <a:extLst>
              <a:ext uri="{FF2B5EF4-FFF2-40B4-BE49-F238E27FC236}">
                <a16:creationId xmlns:a16="http://schemas.microsoft.com/office/drawing/2014/main" id="{3E8BC778-C974-A680-7C18-B8424028BE28}"/>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57</a:t>
            </a:fld>
            <a:endParaRPr lang="en-US" dirty="0"/>
          </a:p>
        </p:txBody>
      </p:sp>
      <p:pic>
        <p:nvPicPr>
          <p:cNvPr id="4" name="Picture 3" descr="A logo with text on it&#10;&#10;AI-generated content may be incorrect.">
            <a:extLst>
              <a:ext uri="{FF2B5EF4-FFF2-40B4-BE49-F238E27FC236}">
                <a16:creationId xmlns:a16="http://schemas.microsoft.com/office/drawing/2014/main" id="{5353BB72-46D2-6511-60E9-85C86DB0DF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EER | MFR | INDIA">
            <a:extLst>
              <a:ext uri="{FF2B5EF4-FFF2-40B4-BE49-F238E27FC236}">
                <a16:creationId xmlns:a16="http://schemas.microsoft.com/office/drawing/2014/main" id="{FC7C1A13-C8FC-1667-383B-6848ED0E3238}"/>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8" name="PPT 2 -">
            <a:extLst>
              <a:ext uri="{FF2B5EF4-FFF2-40B4-BE49-F238E27FC236}">
                <a16:creationId xmlns:a16="http://schemas.microsoft.com/office/drawing/2014/main" id="{46B5FB39-C304-BCDF-380A-9A0C1386AEF3}"/>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6" name="Picture 5" descr="A logo with a symbol and text&#10;&#10;AI-generated content may be incorrect.">
            <a:extLst>
              <a:ext uri="{FF2B5EF4-FFF2-40B4-BE49-F238E27FC236}">
                <a16:creationId xmlns:a16="http://schemas.microsoft.com/office/drawing/2014/main" id="{64DAA6CD-4E08-89E3-9C53-C1D5E969A4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Tree>
    <p:extLst>
      <p:ext uri="{BB962C8B-B14F-4D97-AF65-F5344CB8AC3E}">
        <p14:creationId xmlns:p14="http://schemas.microsoft.com/office/powerpoint/2010/main" val="36070735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742B2-3F28-1A9D-5047-FD2C57E57BB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111A990-F824-B4C7-6EF7-A529C3FA042E}"/>
              </a:ext>
            </a:extLst>
          </p:cNvPr>
          <p:cNvSpPr/>
          <p:nvPr/>
        </p:nvSpPr>
        <p:spPr>
          <a:xfrm>
            <a:off x="4343400" y="1282480"/>
            <a:ext cx="7848600" cy="3108543"/>
          </a:xfrm>
          <a:prstGeom prst="rect">
            <a:avLst/>
          </a:prstGeom>
        </p:spPr>
        <p:txBody>
          <a:bodyPr wrap="square">
            <a:spAutoFit/>
          </a:bodyPr>
          <a:lstStyle/>
          <a:p>
            <a:pPr marL="342900" indent="-342900">
              <a:defRPr/>
            </a:pPr>
            <a:r>
              <a:rPr lang="hi-IN" sz="2800">
                <a:cs typeface="Arial" charset="0"/>
              </a:rPr>
              <a:t>खतरनाक सामग्री की मूल परिभाषा
परिवहन का तरीका
 परिवहन के लिए भारत में कानून हज़मत सामग्री
 हज़मत अनुपालन
 खतरा संचार
 हज़मत दुर्घटना का प्रबंधन
 ईआरजी पर संक्षिप्त जानकारी</a:t>
            </a:r>
            <a:endParaRPr lang="en-US" sz="2800" dirty="0">
              <a:cs typeface="Arial" charset="0"/>
            </a:endParaRPr>
          </a:p>
        </p:txBody>
      </p:sp>
      <p:pic>
        <p:nvPicPr>
          <p:cNvPr id="39938" name="Picture 2" descr="Image result for OBJECTIVES">
            <a:extLst>
              <a:ext uri="{FF2B5EF4-FFF2-40B4-BE49-F238E27FC236}">
                <a16:creationId xmlns:a16="http://schemas.microsoft.com/office/drawing/2014/main" id="{2F6983A4-0EB6-FB80-1B61-99C142F115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3897382"/>
            <a:ext cx="3094944" cy="247015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5">
            <a:extLst>
              <a:ext uri="{FF2B5EF4-FFF2-40B4-BE49-F238E27FC236}">
                <a16:creationId xmlns:a16="http://schemas.microsoft.com/office/drawing/2014/main" id="{2BC5762D-0FE5-DD0E-63CA-02CF567C98DB}"/>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58</a:t>
            </a:fld>
            <a:endParaRPr lang="en-US" dirty="0"/>
          </a:p>
        </p:txBody>
      </p:sp>
      <p:pic>
        <p:nvPicPr>
          <p:cNvPr id="9" name="Picture 8" descr="A logo with text on it&#10;&#10;AI-generated content may be incorrect.">
            <a:extLst>
              <a:ext uri="{FF2B5EF4-FFF2-40B4-BE49-F238E27FC236}">
                <a16:creationId xmlns:a16="http://schemas.microsoft.com/office/drawing/2014/main" id="{69D46CBC-45A0-FACA-D072-77B408D6C2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EER | MFR | INDIA">
            <a:extLst>
              <a:ext uri="{FF2B5EF4-FFF2-40B4-BE49-F238E27FC236}">
                <a16:creationId xmlns:a16="http://schemas.microsoft.com/office/drawing/2014/main" id="{DAC6B997-A22B-5C3E-3B9A-FA2895503324}"/>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11" name="PPT 2 -">
            <a:extLst>
              <a:ext uri="{FF2B5EF4-FFF2-40B4-BE49-F238E27FC236}">
                <a16:creationId xmlns:a16="http://schemas.microsoft.com/office/drawing/2014/main" id="{AFB19F46-D594-7CF6-722E-E5AD516FC12E}"/>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sp>
        <p:nvSpPr>
          <p:cNvPr id="12" name="Google Shape;112;p15">
            <a:extLst>
              <a:ext uri="{FF2B5EF4-FFF2-40B4-BE49-F238E27FC236}">
                <a16:creationId xmlns:a16="http://schemas.microsoft.com/office/drawing/2014/main" id="{C64AC781-B927-BD8B-E3AB-446F4ECA1A2D}"/>
              </a:ext>
            </a:extLst>
          </p:cNvPr>
          <p:cNvSpPr txBox="1">
            <a:spLocks/>
          </p:cNvSpPr>
          <p:nvPr/>
        </p:nvSpPr>
        <p:spPr>
          <a:xfrm>
            <a:off x="-114303" y="1403046"/>
            <a:ext cx="4457703" cy="864400"/>
          </a:xfrm>
          <a:prstGeom prst="rect">
            <a:avLst/>
          </a:prstGeom>
          <a:noFill/>
          <a:ln>
            <a:noFill/>
          </a:ln>
        </p:spPr>
        <p:txBody>
          <a:bodyPr spcFirstLastPara="1" vert="horz" wrap="square" lIns="91425" tIns="45700" rIns="91425" bIns="45700" rtlCol="0"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0"/>
              </a:spcBef>
              <a:buClr>
                <a:srgbClr val="C00000"/>
              </a:buClr>
              <a:buSzPts val="4000"/>
            </a:pPr>
            <a:r>
              <a:rPr lang="hi-IN" sz="3600" b="1">
                <a:solidFill>
                  <a:srgbClr val="C00000"/>
                </a:solidFill>
                <a:latin typeface="Open Sans"/>
                <a:ea typeface="Arial"/>
                <a:cs typeface="Arial"/>
                <a:sym typeface="Arial"/>
              </a:rPr>
              <a:t>समीक्षा</a:t>
            </a:r>
            <a:endParaRPr lang="en-US" dirty="0">
              <a:latin typeface="Open Sans"/>
            </a:endParaRPr>
          </a:p>
        </p:txBody>
      </p:sp>
      <p:sp>
        <p:nvSpPr>
          <p:cNvPr id="13" name="Google Shape;116;p15">
            <a:extLst>
              <a:ext uri="{FF2B5EF4-FFF2-40B4-BE49-F238E27FC236}">
                <a16:creationId xmlns:a16="http://schemas.microsoft.com/office/drawing/2014/main" id="{2A0FB489-8BFF-E132-2D60-28A4246D9D62}"/>
              </a:ext>
            </a:extLst>
          </p:cNvPr>
          <p:cNvSpPr txBox="1"/>
          <p:nvPr/>
        </p:nvSpPr>
        <p:spPr>
          <a:xfrm>
            <a:off x="128760" y="2295863"/>
            <a:ext cx="3986783" cy="830956"/>
          </a:xfrm>
          <a:prstGeom prst="rect">
            <a:avLst/>
          </a:prstGeom>
          <a:noFill/>
          <a:ln>
            <a:noFill/>
          </a:ln>
        </p:spPr>
        <p:txBody>
          <a:bodyPr spcFirstLastPara="1" wrap="square" lIns="91425" tIns="45700" rIns="91425" bIns="45700" anchor="t" anchorCtr="0">
            <a:spAutoFit/>
          </a:bodyPr>
          <a:lstStyle/>
          <a:p>
            <a:pPr lvl="0" algn="just">
              <a:buClr>
                <a:schemeClr val="dk1"/>
              </a:buClr>
              <a:buSzPts val="3200"/>
            </a:pPr>
            <a:r>
              <a:rPr lang="hi-IN" sz="2400">
                <a:solidFill>
                  <a:schemeClr val="dk1"/>
                </a:solidFill>
                <a:latin typeface="Open Sans"/>
                <a:cs typeface="Times New Roman" pitchFamily="18" charset="0"/>
                <a:sym typeface="Arial"/>
              </a:rPr>
              <a:t>इस पाठ को पूरा करने पर, आप इसके बारे में जान सकते हैं: -</a:t>
            </a:r>
            <a:endParaRPr sz="1100" dirty="0">
              <a:latin typeface="Open Sans"/>
              <a:cs typeface="Times New Roman" pitchFamily="18" charset="0"/>
            </a:endParaRPr>
          </a:p>
        </p:txBody>
      </p:sp>
      <p:pic>
        <p:nvPicPr>
          <p:cNvPr id="2" name="Picture 1" descr="A logo with a symbol and text&#10;&#10;AI-generated content may be incorrect.">
            <a:extLst>
              <a:ext uri="{FF2B5EF4-FFF2-40B4-BE49-F238E27FC236}">
                <a16:creationId xmlns:a16="http://schemas.microsoft.com/office/drawing/2014/main" id="{484962CC-39D5-8549-5701-15B7964858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Tree>
    <p:extLst>
      <p:ext uri="{BB962C8B-B14F-4D97-AF65-F5344CB8AC3E}">
        <p14:creationId xmlns:p14="http://schemas.microsoft.com/office/powerpoint/2010/main" val="27353955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Slide Number Placeholder 1">
            <a:extLst>
              <a:ext uri="{FF2B5EF4-FFF2-40B4-BE49-F238E27FC236}">
                <a16:creationId xmlns:a16="http://schemas.microsoft.com/office/drawing/2014/main" id="{E8712AE2-BBBA-B977-B5D1-B22935FB04E6}"/>
              </a:ext>
            </a:extLst>
          </p:cNvPr>
          <p:cNvSpPr>
            <a:spLocks noGrp="1"/>
          </p:cNvSpPr>
          <p:nvPr>
            <p:ph type="sldNum" sz="quarter" idx="12"/>
          </p:nvPr>
        </p:nvSpPr>
        <p:spPr/>
        <p:txBody>
          <a:bodyPr/>
          <a:lstStyle/>
          <a:p>
            <a:fld id="{2BB1E14F-796C-409E-9B94-89634ADD74DA}" type="slidenum">
              <a:rPr lang="en-IN" smtClean="0"/>
              <a:t>59</a:t>
            </a:fld>
            <a:endParaRPr lang="en-IN" dirty="0"/>
          </a:p>
        </p:txBody>
      </p:sp>
      <p:sp>
        <p:nvSpPr>
          <p:cNvPr id="3" name="Duties of…">
            <a:extLst>
              <a:ext uri="{FF2B5EF4-FFF2-40B4-BE49-F238E27FC236}">
                <a16:creationId xmlns:a16="http://schemas.microsoft.com/office/drawing/2014/main" id="{318A7614-47AC-F139-1E29-E4595B71E791}"/>
              </a:ext>
            </a:extLst>
          </p:cNvPr>
          <p:cNvSpPr txBox="1"/>
          <p:nvPr/>
        </p:nvSpPr>
        <p:spPr>
          <a:xfrm>
            <a:off x="1328106" y="2878320"/>
            <a:ext cx="4052325" cy="694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hi-IN" sz="4000" b="1">
                <a:latin typeface="Open sans"/>
              </a:rPr>
              <a:t>कोई सवाल ?</a:t>
            </a:r>
            <a:endParaRPr lang="en-US" sz="4000" b="1" dirty="0">
              <a:latin typeface="Open sans"/>
            </a:endParaRPr>
          </a:p>
        </p:txBody>
      </p:sp>
      <p:pic>
        <p:nvPicPr>
          <p:cNvPr id="4" name="Picture 3">
            <a:extLst>
              <a:ext uri="{FF2B5EF4-FFF2-40B4-BE49-F238E27FC236}">
                <a16:creationId xmlns:a16="http://schemas.microsoft.com/office/drawing/2014/main" id="{8E9DA97E-6DA2-DCF0-B996-AE39947116A8}"/>
              </a:ext>
            </a:extLst>
          </p:cNvPr>
          <p:cNvPicPr>
            <a:picLocks noChangeAspect="1"/>
          </p:cNvPicPr>
          <p:nvPr/>
        </p:nvPicPr>
        <p:blipFill>
          <a:blip r:embed="rId2"/>
          <a:stretch>
            <a:fillRect/>
          </a:stretch>
        </p:blipFill>
        <p:spPr>
          <a:xfrm>
            <a:off x="7063769" y="1753208"/>
            <a:ext cx="3368693" cy="3368693"/>
          </a:xfrm>
          <a:prstGeom prst="rect">
            <a:avLst/>
          </a:prstGeom>
        </p:spPr>
      </p:pic>
      <p:sp>
        <p:nvSpPr>
          <p:cNvPr id="5" name="Slide Number Placeholder 5">
            <a:extLst>
              <a:ext uri="{FF2B5EF4-FFF2-40B4-BE49-F238E27FC236}">
                <a16:creationId xmlns:a16="http://schemas.microsoft.com/office/drawing/2014/main" id="{45368F13-BEAD-DBED-DF40-53FF76092F92}"/>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59</a:t>
            </a:fld>
            <a:endParaRPr lang="en-US" dirty="0"/>
          </a:p>
        </p:txBody>
      </p:sp>
      <p:pic>
        <p:nvPicPr>
          <p:cNvPr id="6" name="Picture 5" descr="A logo with text on it&#10;&#10;AI-generated content may be incorrect.">
            <a:extLst>
              <a:ext uri="{FF2B5EF4-FFF2-40B4-BE49-F238E27FC236}">
                <a16:creationId xmlns:a16="http://schemas.microsoft.com/office/drawing/2014/main" id="{3FB03E02-1ED9-8D30-D36B-8521E85D20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EER | MFR | INDIA">
            <a:extLst>
              <a:ext uri="{FF2B5EF4-FFF2-40B4-BE49-F238E27FC236}">
                <a16:creationId xmlns:a16="http://schemas.microsoft.com/office/drawing/2014/main" id="{1FBA5E40-85E9-4853-EF9C-A717ED7A1DE6}"/>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8" name="PPT 2 -">
            <a:extLst>
              <a:ext uri="{FF2B5EF4-FFF2-40B4-BE49-F238E27FC236}">
                <a16:creationId xmlns:a16="http://schemas.microsoft.com/office/drawing/2014/main" id="{AEC7B235-06B9-53F4-ABD2-2F13A553EC2A}"/>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9" name="Picture 8" descr="A logo with a symbol and text&#10;&#10;AI-generated content may be incorrect.">
            <a:extLst>
              <a:ext uri="{FF2B5EF4-FFF2-40B4-BE49-F238E27FC236}">
                <a16:creationId xmlns:a16="http://schemas.microsoft.com/office/drawing/2014/main" id="{5CCB77FA-2BC4-2796-538B-A5386EA76E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Tree>
    <p:extLst>
      <p:ext uri="{BB962C8B-B14F-4D97-AF65-F5344CB8AC3E}">
        <p14:creationId xmlns:p14="http://schemas.microsoft.com/office/powerpoint/2010/main" val="1737652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4791" y="2895600"/>
            <a:ext cx="5022671" cy="954107"/>
          </a:xfrm>
          <a:prstGeom prst="rect">
            <a:avLst/>
          </a:prstGeom>
        </p:spPr>
        <p:txBody>
          <a:bodyPr wrap="square">
            <a:spAutoFit/>
          </a:bodyPr>
          <a:lstStyle/>
          <a:p>
            <a:pPr algn="ctr"/>
            <a:r>
              <a:rPr lang="hi-IN" sz="2800" b="1">
                <a:solidFill>
                  <a:srgbClr val="FF0000"/>
                </a:solidFill>
                <a:latin typeface="Open Sans" panose="020B0606030504020204" pitchFamily="34" charset="0"/>
                <a:ea typeface="Open Sans" panose="020B0606030504020204" pitchFamily="34" charset="0"/>
                <a:cs typeface="Open Sans" panose="020B0606030504020204" pitchFamily="34" charset="0"/>
              </a:rPr>
              <a:t>परिवहन के लिए भारत में कानून खतरनाक सामग्री</a:t>
            </a:r>
            <a:endParaRPr lang="en-IN" sz="28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p:cNvSpPr/>
          <p:nvPr/>
        </p:nvSpPr>
        <p:spPr>
          <a:xfrm>
            <a:off x="6324600" y="2318922"/>
            <a:ext cx="5410200" cy="2454390"/>
          </a:xfrm>
          <a:prstGeom prst="rect">
            <a:avLst/>
          </a:prstGeom>
        </p:spPr>
        <p:txBody>
          <a:bodyPr wrap="square">
            <a:spAutoFit/>
          </a:bodyPr>
          <a:lstStyle/>
          <a:p>
            <a:pPr>
              <a:lnSpc>
                <a:spcPct val="110000"/>
              </a:lnSpc>
              <a:buSzPct val="135000"/>
            </a:pPr>
            <a:r>
              <a:rPr lang="hi-IN" sz="2000">
                <a:latin typeface="Open Sans" panose="020B0606030504020204" pitchFamily="34" charset="0"/>
                <a:ea typeface="Open Sans" panose="020B0606030504020204" pitchFamily="34" charset="0"/>
                <a:cs typeface="Open Sans" panose="020B0606030504020204" pitchFamily="34" charset="0"/>
              </a:rPr>
              <a:t>खतरनाक रसायनों का विनिर्माण, भंडारण और आयात -1989 
 (पर्यावरण संरक्षण अधिनियम के तहत)
खतरों के प्रबंधन में मात्रा आधारित दृष्टिकोण
खतरनाक पदार्थों वाले प्रतिष्ठानों के लिए साइट पर योजना बनाते हैं।
थोक भंडारण के लिए सुरक्षा रिपोर्ट</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05BEE4CD-F506-7AB7-69F1-D72958B6CDE5}"/>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6</a:t>
            </a:fld>
            <a:endParaRPr lang="en-US" dirty="0"/>
          </a:p>
        </p:txBody>
      </p:sp>
      <p:pic>
        <p:nvPicPr>
          <p:cNvPr id="9" name="Picture 8" descr="A logo with text on it&#10;&#10;AI-generated content may be incorrect.">
            <a:extLst>
              <a:ext uri="{FF2B5EF4-FFF2-40B4-BE49-F238E27FC236}">
                <a16:creationId xmlns:a16="http://schemas.microsoft.com/office/drawing/2014/main" id="{ABD6A1DB-2646-AF27-04F3-915DD9AD5F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EER | MFR | INDIA">
            <a:extLst>
              <a:ext uri="{FF2B5EF4-FFF2-40B4-BE49-F238E27FC236}">
                <a16:creationId xmlns:a16="http://schemas.microsoft.com/office/drawing/2014/main" id="{B3E3CBA7-7EAE-A53A-E399-CEE7E7172F92}"/>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11" name="PPT 2 -">
            <a:extLst>
              <a:ext uri="{FF2B5EF4-FFF2-40B4-BE49-F238E27FC236}">
                <a16:creationId xmlns:a16="http://schemas.microsoft.com/office/drawing/2014/main" id="{6A33C167-E592-0516-4A25-14D1BB90789D}"/>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2" name="Picture 1" descr="A logo with a symbol and text&#10;&#10;AI-generated content may be incorrect.">
            <a:extLst>
              <a:ext uri="{FF2B5EF4-FFF2-40B4-BE49-F238E27FC236}">
                <a16:creationId xmlns:a16="http://schemas.microsoft.com/office/drawing/2014/main" id="{8AE9630D-63CB-2574-C5C5-0474041346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Tree>
    <p:extLst>
      <p:ext uri="{BB962C8B-B14F-4D97-AF65-F5344CB8AC3E}">
        <p14:creationId xmlns:p14="http://schemas.microsoft.com/office/powerpoint/2010/main" val="4474423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6248400" y="2940908"/>
            <a:ext cx="4471087" cy="2465430"/>
          </a:xfrm>
          <a:noFill/>
        </p:spPr>
        <p:txBody>
          <a:bodyPr>
            <a:noAutofit/>
          </a:bodyPr>
          <a:lstStyle/>
          <a:p>
            <a:pPr marL="0" indent="0">
              <a:buNone/>
            </a:pPr>
            <a:r>
              <a:rPr lang="hi-IN" sz="2800">
                <a:latin typeface="Open Sans" panose="020B0606030504020204" pitchFamily="34" charset="0"/>
                <a:ea typeface="Open Sans" panose="020B0606030504020204" pitchFamily="34" charset="0"/>
                <a:cs typeface="Open Sans" panose="020B0606030504020204" pitchFamily="34" charset="0"/>
              </a:rPr>
              <a:t>प्रश्‍न। ईआरजी क्या है?</a:t>
            </a:r>
            <a:endParaRPr lang="en-IN"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992660" y="2705100"/>
            <a:ext cx="4569940" cy="1143000"/>
          </a:xfrm>
          <a:noFill/>
        </p:spPr>
        <p:txBody>
          <a:bodyPr>
            <a:normAutofit/>
          </a:bodyPr>
          <a:lstStyle/>
          <a:p>
            <a:r>
              <a:rPr lang="hi-IN" sz="4000" b="1">
                <a:solidFill>
                  <a:srgbClr val="C00000"/>
                </a:solidFill>
                <a:latin typeface="Open Sans" panose="020B0606030504020204" pitchFamily="34" charset="0"/>
                <a:ea typeface="Open Sans" panose="020B0606030504020204" pitchFamily="34" charset="0"/>
                <a:cs typeface="Open Sans" panose="020B0606030504020204" pitchFamily="34" charset="0"/>
              </a:rPr>
              <a:t>मूल्यांकन</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80EEE062-FF23-B05E-C166-818DB590CE6B}"/>
              </a:ext>
            </a:extLst>
          </p:cNvPr>
          <p:cNvSpPr>
            <a:spLocks noGrp="1"/>
          </p:cNvSpPr>
          <p:nvPr>
            <p:ph type="sldNum" sz="quarter" idx="12"/>
          </p:nvPr>
        </p:nvSpPr>
        <p:spPr/>
        <p:txBody>
          <a:bodyPr/>
          <a:lstStyle/>
          <a:p>
            <a:fld id="{2BB1E14F-796C-409E-9B94-89634ADD74DA}" type="slidenum">
              <a:rPr lang="en-IN" smtClean="0"/>
              <a:t>60</a:t>
            </a:fld>
            <a:endParaRPr lang="en-IN"/>
          </a:p>
        </p:txBody>
      </p:sp>
      <p:sp>
        <p:nvSpPr>
          <p:cNvPr id="3" name="Slide Number Placeholder 5">
            <a:extLst>
              <a:ext uri="{FF2B5EF4-FFF2-40B4-BE49-F238E27FC236}">
                <a16:creationId xmlns:a16="http://schemas.microsoft.com/office/drawing/2014/main" id="{B2AB5B52-52F1-0F8D-24CA-E3C2582D0B1C}"/>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60</a:t>
            </a:fld>
            <a:endParaRPr lang="en-US" dirty="0"/>
          </a:p>
        </p:txBody>
      </p:sp>
      <p:pic>
        <p:nvPicPr>
          <p:cNvPr id="4" name="Picture 3" descr="A logo with text on it&#10;&#10;AI-generated content may be incorrect.">
            <a:extLst>
              <a:ext uri="{FF2B5EF4-FFF2-40B4-BE49-F238E27FC236}">
                <a16:creationId xmlns:a16="http://schemas.microsoft.com/office/drawing/2014/main" id="{79B819F1-119F-4E5C-AC34-65769C6AA2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EER | MFR | INDIA">
            <a:extLst>
              <a:ext uri="{FF2B5EF4-FFF2-40B4-BE49-F238E27FC236}">
                <a16:creationId xmlns:a16="http://schemas.microsoft.com/office/drawing/2014/main" id="{E9A7FD92-5CB1-20A0-7C78-4E7EA41E6FB0}"/>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6" name="PPT 2 -">
            <a:extLst>
              <a:ext uri="{FF2B5EF4-FFF2-40B4-BE49-F238E27FC236}">
                <a16:creationId xmlns:a16="http://schemas.microsoft.com/office/drawing/2014/main" id="{149EDDA7-3A87-0117-980D-F06909961E0A}"/>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7" name="Picture 6" descr="A logo with a symbol and text&#10;&#10;AI-generated content may be incorrect.">
            <a:extLst>
              <a:ext uri="{FF2B5EF4-FFF2-40B4-BE49-F238E27FC236}">
                <a16:creationId xmlns:a16="http://schemas.microsoft.com/office/drawing/2014/main" id="{E68B053E-FD19-7CF3-432D-EA64FA802C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2554" y="147707"/>
            <a:ext cx="965095" cy="1031214"/>
          </a:xfrm>
          <a:prstGeom prst="rect">
            <a:avLst/>
          </a:prstGeom>
        </p:spPr>
      </p:pic>
    </p:spTree>
    <p:extLst>
      <p:ext uri="{BB962C8B-B14F-4D97-AF65-F5344CB8AC3E}">
        <p14:creationId xmlns:p14="http://schemas.microsoft.com/office/powerpoint/2010/main" val="23328289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p:txBody>
          <a:bodyPr/>
          <a:lstStyle/>
          <a:p>
            <a:fld id="{2BB1E14F-796C-409E-9B94-89634ADD74DA}" type="slidenum">
              <a:rPr lang="en-IN" smtClean="0"/>
              <a:t>61</a:t>
            </a:fld>
            <a:endParaRPr lang="en-IN"/>
          </a:p>
        </p:txBody>
      </p:sp>
      <p:sp>
        <p:nvSpPr>
          <p:cNvPr id="6" name="Duties of…">
            <a:extLst>
              <a:ext uri="{FF2B5EF4-FFF2-40B4-BE49-F238E27FC236}">
                <a16:creationId xmlns:a16="http://schemas.microsoft.com/office/drawing/2014/main" id="{848F74B0-1F3A-240E-68E6-62D0EC9F3863}"/>
              </a:ext>
            </a:extLst>
          </p:cNvPr>
          <p:cNvSpPr txBox="1"/>
          <p:nvPr/>
        </p:nvSpPr>
        <p:spPr>
          <a:xfrm>
            <a:off x="533400" y="2209800"/>
            <a:ext cx="11242834" cy="14332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hi-IN" sz="8800" b="1" dirty="0">
                <a:latin typeface="Open sans"/>
              </a:rPr>
              <a:t>धन्यवाद</a:t>
            </a:r>
            <a:endParaRPr lang="en-US" sz="8800" dirty="0">
              <a:latin typeface="Open sans"/>
            </a:endParaRPr>
          </a:p>
        </p:txBody>
      </p:sp>
      <p:sp>
        <p:nvSpPr>
          <p:cNvPr id="3" name="Slide Number Placeholder 5">
            <a:extLst>
              <a:ext uri="{FF2B5EF4-FFF2-40B4-BE49-F238E27FC236}">
                <a16:creationId xmlns:a16="http://schemas.microsoft.com/office/drawing/2014/main" id="{4247FCC8-8B7B-81EB-709F-80A88BA2EF71}"/>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61</a:t>
            </a:fld>
            <a:endParaRPr lang="en-US" dirty="0"/>
          </a:p>
        </p:txBody>
      </p:sp>
      <p:pic>
        <p:nvPicPr>
          <p:cNvPr id="4" name="Picture 3" descr="A logo with text on it&#10;&#10;AI-generated content may be incorrect.">
            <a:extLst>
              <a:ext uri="{FF2B5EF4-FFF2-40B4-BE49-F238E27FC236}">
                <a16:creationId xmlns:a16="http://schemas.microsoft.com/office/drawing/2014/main" id="{748C0078-40D2-B4E0-7B0C-BE416D5EB8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ER | MFR | INDIA">
            <a:extLst>
              <a:ext uri="{FF2B5EF4-FFF2-40B4-BE49-F238E27FC236}">
                <a16:creationId xmlns:a16="http://schemas.microsoft.com/office/drawing/2014/main" id="{6D66BD37-2CC8-FF7A-5C55-273D0225060F}"/>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9" name="PPT 2 -">
            <a:extLst>
              <a:ext uri="{FF2B5EF4-FFF2-40B4-BE49-F238E27FC236}">
                <a16:creationId xmlns:a16="http://schemas.microsoft.com/office/drawing/2014/main" id="{FEEEB96F-2946-35A6-0FA6-5E7787EE1519}"/>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10" name="Picture 9" descr="A logo with a symbol and text&#10;&#10;AI-generated content may be incorrect.">
            <a:extLst>
              <a:ext uri="{FF2B5EF4-FFF2-40B4-BE49-F238E27FC236}">
                <a16:creationId xmlns:a16="http://schemas.microsoft.com/office/drawing/2014/main" id="{B690B123-7415-695A-9F7D-8621A1AC27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Tree>
    <p:extLst>
      <p:ext uri="{BB962C8B-B14F-4D97-AF65-F5344CB8AC3E}">
        <p14:creationId xmlns:p14="http://schemas.microsoft.com/office/powerpoint/2010/main" val="1708063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61707" y="1818528"/>
            <a:ext cx="7226980" cy="3739357"/>
          </a:xfrm>
          <a:prstGeom prst="rect">
            <a:avLst/>
          </a:prstGeom>
        </p:spPr>
        <p:txBody>
          <a:bodyPr wrap="square">
            <a:spAutoFit/>
          </a:bodyPr>
          <a:lstStyle/>
          <a:p>
            <a:pPr>
              <a:lnSpc>
                <a:spcPct val="110000"/>
              </a:lnSpc>
              <a:buSzPct val="135000"/>
              <a:buFont typeface="Wingdings" panose="05000000000000000000" pitchFamily="2" charset="2"/>
              <a:buChar char="§"/>
            </a:pPr>
            <a:r>
              <a:rPr lang="hi-IN" sz="2400">
                <a:latin typeface="Open Sans" panose="020B0606030504020204" pitchFamily="34" charset="0"/>
                <a:ea typeface="Open Sans" panose="020B0606030504020204" pitchFamily="34" charset="0"/>
                <a:cs typeface="Open Sans" panose="020B0606030504020204" pitchFamily="34" charset="0"/>
              </a:rPr>
              <a:t>सार्वजनिक देयता बीमा अधिनियम और नियम-1991 (कारखानों में प्रमुख घटनाओं के संबंध में बाहरी लोगों को मुआवजे का भुगतान)
खतरनाक अपशिष्ट (प्रबंधन और हैंडलिंग) नियम-1989
मोटर वाहन अधिनियम-1988 और उसके तहत नियम (खतरनाक पदार्थों के परिवहन में सुरक्षा)
पेट्रोलियम और विस्फोटक अधिनियम-1884 और नियम (थोक भंडारण सहित पेट्रोलियम और पेट्रोकेमिकल के हैंडलिंग में सुरक्षा)</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p:cNvSpPr/>
          <p:nvPr/>
        </p:nvSpPr>
        <p:spPr>
          <a:xfrm>
            <a:off x="0" y="2499965"/>
            <a:ext cx="4724400" cy="954107"/>
          </a:xfrm>
          <a:prstGeom prst="rect">
            <a:avLst/>
          </a:prstGeom>
        </p:spPr>
        <p:txBody>
          <a:bodyPr wrap="square">
            <a:spAutoFit/>
          </a:bodyPr>
          <a:lstStyle/>
          <a:p>
            <a:pPr algn="ctr"/>
            <a:r>
              <a:rPr lang="hi-IN" sz="2800" b="1">
                <a:solidFill>
                  <a:srgbClr val="FF0000"/>
                </a:solidFill>
                <a:latin typeface="Open Sans" panose="020B0606030504020204" pitchFamily="34" charset="0"/>
                <a:ea typeface="Open Sans" panose="020B0606030504020204" pitchFamily="34" charset="0"/>
                <a:cs typeface="Open Sans" panose="020B0606030504020204" pitchFamily="34" charset="0"/>
              </a:rPr>
              <a:t>परिवहन के लिए भारत में कानून खतरनाक सामग्री</a:t>
            </a:r>
            <a:endParaRPr lang="en-IN" sz="28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2DCEB882-8FB8-4E59-C75B-51278FDFDD17}"/>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7</a:t>
            </a:fld>
            <a:endParaRPr lang="en-US" dirty="0"/>
          </a:p>
        </p:txBody>
      </p:sp>
      <p:pic>
        <p:nvPicPr>
          <p:cNvPr id="9" name="Picture 8" descr="A logo with text on it&#10;&#10;AI-generated content may be incorrect.">
            <a:extLst>
              <a:ext uri="{FF2B5EF4-FFF2-40B4-BE49-F238E27FC236}">
                <a16:creationId xmlns:a16="http://schemas.microsoft.com/office/drawing/2014/main" id="{7960194E-AB58-5256-4ED0-F7D83F2F39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EER | MFR | INDIA">
            <a:extLst>
              <a:ext uri="{FF2B5EF4-FFF2-40B4-BE49-F238E27FC236}">
                <a16:creationId xmlns:a16="http://schemas.microsoft.com/office/drawing/2014/main" id="{E26B83A2-FA76-E7AE-41D9-A0A25F9ABCE9}"/>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11" name="PPT 2 -">
            <a:extLst>
              <a:ext uri="{FF2B5EF4-FFF2-40B4-BE49-F238E27FC236}">
                <a16:creationId xmlns:a16="http://schemas.microsoft.com/office/drawing/2014/main" id="{E00DD2E2-0CEA-46C8-DCE7-EF845604673E}"/>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2" name="Picture 1" descr="A logo with a symbol and text&#10;&#10;AI-generated content may be incorrect.">
            <a:extLst>
              <a:ext uri="{FF2B5EF4-FFF2-40B4-BE49-F238E27FC236}">
                <a16:creationId xmlns:a16="http://schemas.microsoft.com/office/drawing/2014/main" id="{BC4AF5EF-FDA9-8873-8DE3-9215431A89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8037" y="76200"/>
            <a:ext cx="796138" cy="850682"/>
          </a:xfrm>
          <a:prstGeom prst="rect">
            <a:avLst/>
          </a:prstGeom>
        </p:spPr>
      </p:pic>
    </p:spTree>
    <p:extLst>
      <p:ext uri="{BB962C8B-B14F-4D97-AF65-F5344CB8AC3E}">
        <p14:creationId xmlns:p14="http://schemas.microsoft.com/office/powerpoint/2010/main" val="3873967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052"/>
          <p:cNvSpPr>
            <a:spLocks noGrp="1" noChangeArrowheads="1"/>
          </p:cNvSpPr>
          <p:nvPr>
            <p:ph type="title"/>
          </p:nvPr>
        </p:nvSpPr>
        <p:spPr/>
        <p:txBody>
          <a:bodyPr/>
          <a:lstStyle/>
          <a:p>
            <a:pPr eaLnBrk="1" hangingPunct="1"/>
            <a:r>
              <a:rPr lang="en-US" sz="800" dirty="0">
                <a:latin typeface="Open Sans" panose="020B0606030504020204" pitchFamily="34" charset="0"/>
                <a:ea typeface="Open Sans" panose="020B0606030504020204" pitchFamily="34" charset="0"/>
                <a:cs typeface="Open Sans" panose="020B0606030504020204" pitchFamily="34" charset="0"/>
              </a:rPr>
              <a:t>.</a:t>
            </a:r>
          </a:p>
        </p:txBody>
      </p:sp>
      <p:sp>
        <p:nvSpPr>
          <p:cNvPr id="26628" name="Rectangle 2053"/>
          <p:cNvSpPr>
            <a:spLocks noChangeArrowheads="1"/>
          </p:cNvSpPr>
          <p:nvPr/>
        </p:nvSpPr>
        <p:spPr bwMode="auto">
          <a:xfrm>
            <a:off x="2438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4200">
                <a:solidFill>
                  <a:schemeClr val="tx2"/>
                </a:solidFill>
                <a:latin typeface="Times New Roman" panose="02020603050405020304" pitchFamily="18" charset="0"/>
              </a:rPr>
              <a:t>.</a:t>
            </a:r>
          </a:p>
        </p:txBody>
      </p:sp>
      <p:sp>
        <p:nvSpPr>
          <p:cNvPr id="26629" name="Rectangle 2054"/>
          <p:cNvSpPr>
            <a:spLocks noChangeArrowheads="1"/>
          </p:cNvSpPr>
          <p:nvPr/>
        </p:nvSpPr>
        <p:spPr bwMode="auto">
          <a:xfrm>
            <a:off x="304800" y="2319130"/>
            <a:ext cx="396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hi-IN" sz="2400" b="1">
                <a:solidFill>
                  <a:srgbClr val="FF0000"/>
                </a:solidFill>
                <a:latin typeface="Open Sans" panose="020B0606030504020204" pitchFamily="34" charset="0"/>
                <a:ea typeface="Open Sans" panose="020B0606030504020204" pitchFamily="34" charset="0"/>
                <a:cs typeface="Open Sans" panose="020B0606030504020204" pitchFamily="34" charset="0"/>
              </a:rPr>
              <a:t>केंद्रीय मोटर वाहन नियम-1989
वैधानिक प्रावधान</a:t>
            </a:r>
            <a:endParaRPr lang="en-US" sz="24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630" name="Rectangle 2055"/>
          <p:cNvSpPr>
            <a:spLocks noChangeArrowheads="1"/>
          </p:cNvSpPr>
          <p:nvPr/>
        </p:nvSpPr>
        <p:spPr bwMode="auto">
          <a:xfrm>
            <a:off x="4648200" y="1931987"/>
            <a:ext cx="7391400" cy="3777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accent2"/>
              </a:buClr>
              <a:buSzPct val="90000"/>
              <a:buFont typeface="Wingdings" panose="05000000000000000000" pitchFamily="2" charset="2"/>
              <a:buChar char="n"/>
            </a:pPr>
            <a:r>
              <a:rPr lang="en-US" sz="2400">
                <a:latin typeface="Open Sans" panose="020B0606030504020204" pitchFamily="34" charset="0"/>
                <a:ea typeface="Open Sans" panose="020B0606030504020204" pitchFamily="34" charset="0"/>
                <a:cs typeface="Open Sans" panose="020B0606030504020204" pitchFamily="34" charset="0"/>
              </a:rPr>
              <a:t>R-129 : </a:t>
            </a:r>
            <a:r>
              <a:rPr lang="hi-IN" sz="2400">
                <a:latin typeface="Open Sans" panose="020B0606030504020204" pitchFamily="34" charset="0"/>
                <a:ea typeface="Open Sans" panose="020B0606030504020204" pitchFamily="34" charset="0"/>
                <a:cs typeface="Open Sans" panose="020B0606030504020204" pitchFamily="34" charset="0"/>
              </a:rPr>
              <a:t>हेज़ का परिवहन। माल प्रकृति
</a:t>
            </a:r>
            <a:r>
              <a:rPr lang="en-US" sz="2400">
                <a:latin typeface="Open Sans" panose="020B0606030504020204" pitchFamily="34" charset="0"/>
                <a:ea typeface="Open Sans" panose="020B0606030504020204" pitchFamily="34" charset="0"/>
                <a:cs typeface="Open Sans" panose="020B0606030504020204" pitchFamily="34" charset="0"/>
              </a:rPr>
              <a:t>R-130 : </a:t>
            </a:r>
            <a:r>
              <a:rPr lang="hi-IN" sz="2400">
                <a:latin typeface="Open Sans" panose="020B0606030504020204" pitchFamily="34" charset="0"/>
                <a:ea typeface="Open Sans" panose="020B0606030504020204" pitchFamily="34" charset="0"/>
                <a:cs typeface="Open Sans" panose="020B0606030504020204" pitchFamily="34" charset="0"/>
              </a:rPr>
              <a:t>क्लास लेबल के प्रदर्शन का तरीका
</a:t>
            </a:r>
            <a:r>
              <a:rPr lang="en-US" sz="2400">
                <a:latin typeface="Open Sans" panose="020B0606030504020204" pitchFamily="34" charset="0"/>
                <a:ea typeface="Open Sans" panose="020B0606030504020204" pitchFamily="34" charset="0"/>
                <a:cs typeface="Open Sans" panose="020B0606030504020204" pitchFamily="34" charset="0"/>
              </a:rPr>
              <a:t>R-131: </a:t>
            </a:r>
            <a:r>
              <a:rPr lang="hi-IN" sz="2400">
                <a:latin typeface="Open Sans" panose="020B0606030504020204" pitchFamily="34" charset="0"/>
                <a:ea typeface="Open Sans" panose="020B0606030504020204" pitchFamily="34" charset="0"/>
                <a:cs typeface="Open Sans" panose="020B0606030504020204" pitchFamily="34" charset="0"/>
              </a:rPr>
              <a:t>हज़ के सुरक्षित परिवहन के लिए कंसाइनर की जिम्मेदारी। माल
आर-132 : हज के सुरक्षित परिवहन के लिए ट्रांसपोर्टर और मालिक की जिम्मेदारी। माल
</a:t>
            </a:r>
            <a:r>
              <a:rPr lang="en-US" sz="2400">
                <a:latin typeface="Open Sans" panose="020B0606030504020204" pitchFamily="34" charset="0"/>
                <a:ea typeface="Open Sans" panose="020B0606030504020204" pitchFamily="34" charset="0"/>
                <a:cs typeface="Open Sans" panose="020B0606030504020204" pitchFamily="34" charset="0"/>
              </a:rPr>
              <a:t>R-133 : </a:t>
            </a:r>
            <a:r>
              <a:rPr lang="hi-IN" sz="2400">
                <a:latin typeface="Open Sans" panose="020B0606030504020204" pitchFamily="34" charset="0"/>
                <a:ea typeface="Open Sans" panose="020B0606030504020204" pitchFamily="34" charset="0"/>
                <a:cs typeface="Open Sans" panose="020B0606030504020204" pitchFamily="34" charset="0"/>
              </a:rPr>
              <a:t>हाज़ के सुरक्षित परिवहन के लिए ड्राइवर की जिम्मेदारी। माल</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5">
            <a:extLst>
              <a:ext uri="{FF2B5EF4-FFF2-40B4-BE49-F238E27FC236}">
                <a16:creationId xmlns:a16="http://schemas.microsoft.com/office/drawing/2014/main" id="{BE216177-FC5E-6E67-C68E-2C2CB0555060}"/>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8</a:t>
            </a:fld>
            <a:endParaRPr lang="en-US" dirty="0"/>
          </a:p>
        </p:txBody>
      </p:sp>
      <p:pic>
        <p:nvPicPr>
          <p:cNvPr id="4" name="Picture 3" descr="A logo with text on it&#10;&#10;AI-generated content may be incorrect.">
            <a:extLst>
              <a:ext uri="{FF2B5EF4-FFF2-40B4-BE49-F238E27FC236}">
                <a16:creationId xmlns:a16="http://schemas.microsoft.com/office/drawing/2014/main" id="{8A761C38-2BF1-7426-3052-33CE10EDCC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EER | MFR | INDIA">
            <a:extLst>
              <a:ext uri="{FF2B5EF4-FFF2-40B4-BE49-F238E27FC236}">
                <a16:creationId xmlns:a16="http://schemas.microsoft.com/office/drawing/2014/main" id="{A113F876-7362-881D-FAD2-C1EC4DA81154}"/>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6" name="PPT 2 -">
            <a:extLst>
              <a:ext uri="{FF2B5EF4-FFF2-40B4-BE49-F238E27FC236}">
                <a16:creationId xmlns:a16="http://schemas.microsoft.com/office/drawing/2014/main" id="{A5DA4E43-D35E-24EF-4A0E-73047E7C6A94}"/>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7" name="Picture 6" descr="A logo with a symbol and text&#10;&#10;AI-generated content may be incorrect.">
            <a:extLst>
              <a:ext uri="{FF2B5EF4-FFF2-40B4-BE49-F238E27FC236}">
                <a16:creationId xmlns:a16="http://schemas.microsoft.com/office/drawing/2014/main" id="{D6B72640-1654-EC3E-3585-39E83A90D8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Tree>
    <p:extLst>
      <p:ext uri="{BB962C8B-B14F-4D97-AF65-F5344CB8AC3E}">
        <p14:creationId xmlns:p14="http://schemas.microsoft.com/office/powerpoint/2010/main" val="1593093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p:txBody>
          <a:bodyPr/>
          <a:lstStyle/>
          <a:p>
            <a:pPr eaLnBrk="1" hangingPunct="1"/>
            <a:r>
              <a:rPr lang="en-US">
                <a:latin typeface="Open Sans" panose="020B0606030504020204" pitchFamily="34" charset="0"/>
                <a:ea typeface="Open Sans" panose="020B0606030504020204" pitchFamily="34" charset="0"/>
                <a:cs typeface="Open Sans" panose="020B0606030504020204" pitchFamily="34" charset="0"/>
              </a:rPr>
              <a:t>.</a:t>
            </a:r>
          </a:p>
        </p:txBody>
      </p:sp>
      <p:sp>
        <p:nvSpPr>
          <p:cNvPr id="27652" name="Rectangle 1031"/>
          <p:cNvSpPr>
            <a:spLocks noChangeArrowheads="1"/>
          </p:cNvSpPr>
          <p:nvPr/>
        </p:nvSpPr>
        <p:spPr bwMode="auto">
          <a:xfrm>
            <a:off x="322943" y="2769071"/>
            <a:ext cx="4688114"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hi-IN" sz="3200" b="1">
                <a:solidFill>
                  <a:srgbClr val="FF0000"/>
                </a:solidFill>
                <a:latin typeface="Open Sans" panose="020B0606030504020204" pitchFamily="34" charset="0"/>
                <a:ea typeface="Open Sans" panose="020B0606030504020204" pitchFamily="34" charset="0"/>
                <a:cs typeface="Open Sans" panose="020B0606030504020204" pitchFamily="34" charset="0"/>
              </a:rPr>
              <a:t>केंद्रीय मोटर वाहन नियम-1989</a:t>
            </a:r>
            <a:endParaRPr lang="en-US" sz="32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653" name="Rectangle 1032"/>
          <p:cNvSpPr>
            <a:spLocks noChangeArrowheads="1"/>
          </p:cNvSpPr>
          <p:nvPr/>
        </p:nvSpPr>
        <p:spPr bwMode="auto">
          <a:xfrm>
            <a:off x="4725175" y="2106233"/>
            <a:ext cx="68572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accent2"/>
              </a:buClr>
              <a:buSzPct val="90000"/>
              <a:buFont typeface="Wingdings" panose="05000000000000000000" pitchFamily="2" charset="2"/>
              <a:buChar char="n"/>
            </a:pPr>
            <a:r>
              <a:rPr lang="en-US" sz="2800"/>
              <a:t>R-134 : </a:t>
            </a:r>
            <a:r>
              <a:rPr lang="hi-IN" sz="2800"/>
              <a:t>आपातकालीन सूचना पैनल।
</a:t>
            </a:r>
            <a:r>
              <a:rPr lang="en-US" sz="2800"/>
              <a:t>R-135 : </a:t>
            </a:r>
            <a:r>
              <a:rPr lang="hi-IN" sz="2800"/>
              <a:t>ड्राइवरों को निर्देश दिया जाना चाहिए।
आर-136 : चालक द्वारा पुलिस स्टेशन को दुर्घटनाओं की रिपोर्ट।
</a:t>
            </a:r>
            <a:r>
              <a:rPr lang="en-US" sz="2800"/>
              <a:t>R-137 : </a:t>
            </a:r>
            <a:r>
              <a:rPr lang="hi-IN" sz="2800"/>
              <a:t>वर्ग लेबल का प्रदर्शन।</a:t>
            </a:r>
            <a:endParaRPr lang="en-US" sz="2400" b="1" dirty="0"/>
          </a:p>
        </p:txBody>
      </p:sp>
      <p:sp>
        <p:nvSpPr>
          <p:cNvPr id="2" name="Slide Number Placeholder 5">
            <a:extLst>
              <a:ext uri="{FF2B5EF4-FFF2-40B4-BE49-F238E27FC236}">
                <a16:creationId xmlns:a16="http://schemas.microsoft.com/office/drawing/2014/main" id="{8345C577-8787-8008-97E4-264DDFCAE88A}"/>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9</a:t>
            </a:fld>
            <a:endParaRPr lang="en-US" dirty="0"/>
          </a:p>
        </p:txBody>
      </p:sp>
      <p:pic>
        <p:nvPicPr>
          <p:cNvPr id="4" name="Picture 3" descr="A logo with text on it&#10;&#10;AI-generated content may be incorrect.">
            <a:extLst>
              <a:ext uri="{FF2B5EF4-FFF2-40B4-BE49-F238E27FC236}">
                <a16:creationId xmlns:a16="http://schemas.microsoft.com/office/drawing/2014/main" id="{5EF4F557-5C0A-0CE9-BF47-4AE32BB75B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EER | MFR | INDIA">
            <a:extLst>
              <a:ext uri="{FF2B5EF4-FFF2-40B4-BE49-F238E27FC236}">
                <a16:creationId xmlns:a16="http://schemas.microsoft.com/office/drawing/2014/main" id="{A2D12F8F-161A-A7E4-1ADF-E3DABBE01772}"/>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7" name="PPT 2 -">
            <a:extLst>
              <a:ext uri="{FF2B5EF4-FFF2-40B4-BE49-F238E27FC236}">
                <a16:creationId xmlns:a16="http://schemas.microsoft.com/office/drawing/2014/main" id="{2D4F5FE5-B54E-AF5A-B0CF-3C595BDEA57F}"/>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6" name="Picture 5" descr="A logo with a symbol and text&#10;&#10;AI-generated content may be incorrect.">
            <a:extLst>
              <a:ext uri="{FF2B5EF4-FFF2-40B4-BE49-F238E27FC236}">
                <a16:creationId xmlns:a16="http://schemas.microsoft.com/office/drawing/2014/main" id="{F896119D-10C4-E407-31C1-224F4618FA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Tree>
    <p:extLst>
      <p:ext uri="{BB962C8B-B14F-4D97-AF65-F5344CB8AC3E}">
        <p14:creationId xmlns:p14="http://schemas.microsoft.com/office/powerpoint/2010/main" val="28593367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7183</TotalTime>
  <Words>3022</Words>
  <Application>Microsoft Office PowerPoint</Application>
  <PresentationFormat>Widescreen</PresentationFormat>
  <Paragraphs>342</Paragraphs>
  <Slides>61</Slides>
  <Notes>16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61</vt:i4>
      </vt:variant>
    </vt:vector>
  </HeadingPairs>
  <TitlesOfParts>
    <vt:vector size="73" baseType="lpstr">
      <vt:lpstr>Arial</vt:lpstr>
      <vt:lpstr>Calibri</vt:lpstr>
      <vt:lpstr>Open Sans</vt:lpstr>
      <vt:lpstr>Open Sans</vt:lpstr>
      <vt:lpstr>Open Sans SemiBold</vt:lpstr>
      <vt:lpstr>Times New Roman</vt:lpstr>
      <vt:lpstr>Wingdings</vt:lpstr>
      <vt:lpstr>Wingdings 2</vt:lpstr>
      <vt:lpstr>Office Theme</vt:lpstr>
      <vt:lpstr>Photo Editor Photo</vt:lpstr>
      <vt:lpstr>Bitmap Image</vt:lpstr>
      <vt:lpstr>Paint Shop Pro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vt:lpstr>
      <vt:lpstr>PowerPoint Presentation</vt:lpstr>
      <vt:lpstr>I. आवश्यक हज़मत प्रशिक्षण</vt:lpstr>
      <vt:lpstr>I. आवश्यक हज़मत प्रशिक्षण</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पैकेजिंग</vt:lpstr>
      <vt:lpstr>PowerPoint Presentation</vt:lpstr>
      <vt:lpstr>IV. खतरा संचार</vt:lpstr>
      <vt:lpstr>हज़मत संचार</vt:lpstr>
      <vt:lpstr>PowerPoint Presentation</vt:lpstr>
      <vt:lpstr>हज़मत खतरा संचार</vt:lpstr>
      <vt:lpstr>हज़मत खतरा संचार</vt:lpstr>
      <vt:lpstr>हज़मत खतरा संचार</vt:lpstr>
      <vt:lpstr>हज़मत खतरा संचार</vt:lpstr>
      <vt:lpstr>.</vt:lpstr>
      <vt:lpstr>टैंकर/ट्रक पर ईआईपी और क्लास लेबल्स खतरनाक रसायनों को ले जाना</vt:lpstr>
      <vt:lpstr>आपातकालीन प्रतिक्रिया गाइडबुक (ईआरजी)</vt:lpstr>
      <vt:lpstr>2020 आपातकालीन प्रतिक्रिया गाइडबुक (ईआरजी)</vt:lpstr>
      <vt:lpstr>आपातकालीन प्रतिक्रिया गाइडबुक (ईआरजी)</vt:lpstr>
      <vt:lpstr>ईआरजी का अनुप्रयोग</vt:lpstr>
      <vt:lpstr>ईआरजी की सीमाएं</vt:lpstr>
      <vt:lpstr>ईआरजी प्रारूप</vt:lpstr>
      <vt:lpstr>PowerPoint Presentation</vt:lpstr>
      <vt:lpstr>तख्तियों की तालिका</vt:lpstr>
      <vt:lpstr>तख्तियों की तालिका</vt:lpstr>
      <vt:lpstr>रेल कार और रोड ट्रेलर आईडी चार्ट</vt:lpstr>
      <vt:lpstr>PowerPoint Presentation</vt:lpstr>
      <vt:lpstr>PowerPoint Presentation</vt:lpstr>
      <vt:lpstr>पीले-बॉर्डर वाले पृष्ठ</vt:lpstr>
      <vt:lpstr>Yellow-Bordered Pages</vt:lpstr>
      <vt:lpstr>Blue-bordered  pages</vt:lpstr>
      <vt:lpstr>नीले बॉर्डर वाले पेज</vt:lpstr>
      <vt:lpstr>अक्षर "पी"</vt:lpstr>
      <vt:lpstr>उदाहरण 1</vt:lpstr>
      <vt:lpstr>उदाहरण 1</vt:lpstr>
      <vt:lpstr>उदाहरण 1</vt:lpstr>
      <vt:lpstr>उदाहरण 2</vt:lpstr>
      <vt:lpstr>उदाहरण 2</vt:lpstr>
      <vt:lpstr>उदाहरण 2</vt:lpstr>
      <vt:lpstr>प्राथमिक चिकित्‍सा</vt:lpstr>
      <vt:lpstr>PowerPoint Presentation</vt:lpstr>
      <vt:lpstr>PowerPoint Presentation</vt:lpstr>
      <vt:lpstr>मूल्यांकन</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ajay pant</cp:lastModifiedBy>
  <cp:revision>521</cp:revision>
  <dcterms:created xsi:type="dcterms:W3CDTF">2006-08-15T13:00:00Z</dcterms:created>
  <dcterms:modified xsi:type="dcterms:W3CDTF">2025-12-20T05:09:19Z</dcterms:modified>
</cp:coreProperties>
</file>