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1204" r:id="rId2"/>
    <p:sldId id="305" r:id="rId3"/>
    <p:sldId id="306" r:id="rId4"/>
    <p:sldId id="372" r:id="rId5"/>
    <p:sldId id="307" r:id="rId6"/>
    <p:sldId id="309" r:id="rId7"/>
    <p:sldId id="310" r:id="rId8"/>
    <p:sldId id="312" r:id="rId9"/>
    <p:sldId id="277" r:id="rId10"/>
    <p:sldId id="279" r:id="rId11"/>
    <p:sldId id="278" r:id="rId12"/>
    <p:sldId id="315" r:id="rId13"/>
    <p:sldId id="317" r:id="rId14"/>
    <p:sldId id="318" r:id="rId15"/>
    <p:sldId id="319" r:id="rId16"/>
    <p:sldId id="1115" r:id="rId17"/>
    <p:sldId id="323" r:id="rId18"/>
    <p:sldId id="324" r:id="rId19"/>
    <p:sldId id="325" r:id="rId20"/>
    <p:sldId id="335" r:id="rId21"/>
    <p:sldId id="400" r:id="rId22"/>
    <p:sldId id="351" r:id="rId23"/>
    <p:sldId id="326" r:id="rId24"/>
    <p:sldId id="327" r:id="rId25"/>
    <p:sldId id="401" r:id="rId26"/>
    <p:sldId id="1203" r:id="rId27"/>
    <p:sldId id="1095" r:id="rId28"/>
    <p:sldId id="11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ba" initials="T" lastIdx="1" clrIdx="0">
    <p:extLst>
      <p:ext uri="{19B8F6BF-5375-455C-9EA6-DF929625EA0E}">
        <p15:presenceInfo xmlns:p15="http://schemas.microsoft.com/office/powerpoint/2012/main" userId="Toshi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1" autoAdjust="0"/>
    <p:restoredTop sz="94737" autoAdjust="0"/>
  </p:normalViewPr>
  <p:slideViewPr>
    <p:cSldViewPr>
      <p:cViewPr varScale="1">
        <p:scale>
          <a:sx n="77" d="100"/>
          <a:sy n="77" d="100"/>
        </p:scale>
        <p:origin x="787"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399536-55CA-47AD-AF8A-A5BCDC2D4C37}" type="datetimeFigureOut">
              <a:rPr lang="en-GB" smtClean="0"/>
              <a:t>20/12/2025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F13B9-33A7-4B38-855D-AFD322DE8EA7}" type="slidenum">
              <a:rPr lang="en-GB" smtClean="0"/>
              <a:t>‹#›</a:t>
            </a:fld>
            <a:endParaRPr lang="en-GB"/>
          </a:p>
        </p:txBody>
      </p:sp>
    </p:spTree>
    <p:extLst>
      <p:ext uri="{BB962C8B-B14F-4D97-AF65-F5344CB8AC3E}">
        <p14:creationId xmlns:p14="http://schemas.microsoft.com/office/powerpoint/2010/main" val="239381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lgn="just">
              <a:buAutoNum type="romanLcParenBoth"/>
            </a:pPr>
            <a:r>
              <a:rPr lang="en-US" sz="1200" dirty="0">
                <a:latin typeface="Bookman Old Style" pitchFamily="18" charset="0"/>
              </a:rPr>
              <a:t>Where the letter appears as white on black, police and other non-fire service personnel need to wear breathing apparatus only for a fire and not for a spillage, but firemen are required to wear it in both cases.</a:t>
            </a:r>
          </a:p>
          <a:p>
            <a:pPr marL="514350" indent="-514350" algn="just">
              <a:buAutoNum type="romanLcParenBoth"/>
            </a:pPr>
            <a:endParaRPr lang="en-US" sz="1200" dirty="0">
              <a:latin typeface="Bookman Old Style" pitchFamily="18" charset="0"/>
            </a:endParaRPr>
          </a:p>
          <a:p>
            <a:pPr marL="465138" indent="-465138" algn="just"/>
            <a:r>
              <a:rPr lang="en-US" sz="1200" dirty="0">
                <a:latin typeface="Bookman Old Style" pitchFamily="18" charset="0"/>
              </a:rPr>
              <a:t>(ii) Letter E indicates that the officer in charge should consider      civil evacuation of the area</a:t>
            </a:r>
            <a:endParaRPr lang="en-US" dirty="0"/>
          </a:p>
        </p:txBody>
      </p:sp>
      <p:sp>
        <p:nvSpPr>
          <p:cNvPr id="4" name="Slide Number Placeholder 3"/>
          <p:cNvSpPr>
            <a:spLocks noGrp="1"/>
          </p:cNvSpPr>
          <p:nvPr>
            <p:ph type="sldNum" sz="quarter" idx="10"/>
          </p:nvPr>
        </p:nvSpPr>
        <p:spPr/>
        <p:txBody>
          <a:bodyPr/>
          <a:lstStyle/>
          <a:p>
            <a:fld id="{B9219260-C7EB-4F3E-8F52-6EFE4777DFEC}" type="slidenum">
              <a:rPr lang="en-US" smtClean="0"/>
              <a:pPr/>
              <a:t>10</a:t>
            </a:fld>
            <a:endParaRPr lang="en-US"/>
          </a:p>
        </p:txBody>
      </p:sp>
    </p:spTree>
    <p:extLst>
      <p:ext uri="{BB962C8B-B14F-4D97-AF65-F5344CB8AC3E}">
        <p14:creationId xmlns:p14="http://schemas.microsoft.com/office/powerpoint/2010/main" val="311929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FB5200FF-B058-411D-9E6C-6AB73D87AC0A}" type="datetime3">
              <a:rPr lang="en-US" smtClean="0"/>
              <a:t>20 December 2025</a:t>
            </a:fld>
            <a:endParaRPr lang="en-US"/>
          </a:p>
        </p:txBody>
      </p:sp>
      <p:sp>
        <p:nvSpPr>
          <p:cNvPr id="20" name="Footer Placeholder 19"/>
          <p:cNvSpPr>
            <a:spLocks noGrp="1"/>
          </p:cNvSpPr>
          <p:nvPr>
            <p:ph type="ftr" sz="quarter" idx="11"/>
          </p:nvPr>
        </p:nvSpPr>
        <p:spPr/>
        <p:txBody>
          <a:bodyPr/>
          <a:lstStyle/>
          <a:p>
            <a:r>
              <a:rPr lang="pt-BR"/>
              <a:t>INSP RAHUL KUMAR</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255B48-1716-47C6-BAF3-B60953865FAE}" type="datetime3">
              <a:rPr lang="en-US" smtClean="0"/>
              <a:t>20 December 2025</a:t>
            </a:fld>
            <a:endParaRPr lang="en-US"/>
          </a:p>
        </p:txBody>
      </p:sp>
      <p:sp>
        <p:nvSpPr>
          <p:cNvPr id="5" name="Footer Placeholder 4"/>
          <p:cNvSpPr>
            <a:spLocks noGrp="1"/>
          </p:cNvSpPr>
          <p:nvPr>
            <p:ph type="ftr" sz="quarter" idx="11"/>
          </p:nvPr>
        </p:nvSpPr>
        <p:spPr/>
        <p:txBody>
          <a:bodyPr/>
          <a:lstStyle/>
          <a:p>
            <a:r>
              <a:rPr lang="pt-BR"/>
              <a:t>INSP RAHUL KUMAR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2F9D0D-2E38-4791-AB31-1335070144BC}" type="datetime3">
              <a:rPr lang="en-US" smtClean="0"/>
              <a:t>20 December 2025</a:t>
            </a:fld>
            <a:endParaRPr lang="en-US"/>
          </a:p>
        </p:txBody>
      </p:sp>
      <p:sp>
        <p:nvSpPr>
          <p:cNvPr id="5" name="Footer Placeholder 4"/>
          <p:cNvSpPr>
            <a:spLocks noGrp="1"/>
          </p:cNvSpPr>
          <p:nvPr>
            <p:ph type="ftr" sz="quarter" idx="11"/>
          </p:nvPr>
        </p:nvSpPr>
        <p:spPr/>
        <p:txBody>
          <a:bodyPr/>
          <a:lstStyle/>
          <a:p>
            <a:r>
              <a:rPr lang="pt-BR"/>
              <a:t>INSP RAHUL KUMAR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284758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B51D2-5C30-43C4-883F-D250ECB419A1}" type="datetime3">
              <a:rPr lang="en-US" smtClean="0"/>
              <a:t>20 December 2025</a:t>
            </a:fld>
            <a:endParaRPr lang="en-US"/>
          </a:p>
        </p:txBody>
      </p:sp>
      <p:sp>
        <p:nvSpPr>
          <p:cNvPr id="5" name="Footer Placeholder 4"/>
          <p:cNvSpPr>
            <a:spLocks noGrp="1"/>
          </p:cNvSpPr>
          <p:nvPr>
            <p:ph type="ftr" sz="quarter" idx="11"/>
          </p:nvPr>
        </p:nvSpPr>
        <p:spPr/>
        <p:txBody>
          <a:bodyPr/>
          <a:lstStyle/>
          <a:p>
            <a:r>
              <a:rPr lang="pt-BR"/>
              <a:t>INSP RAHUL KUMAR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7DCABB1-1FB3-4D1C-AA80-34BBAAEBAD93}" type="datetime3">
              <a:rPr lang="en-US" smtClean="0"/>
              <a:t>20 December 2025</a:t>
            </a:fld>
            <a:endParaRPr lang="en-US"/>
          </a:p>
        </p:txBody>
      </p:sp>
      <p:sp>
        <p:nvSpPr>
          <p:cNvPr id="5" name="Footer Placeholder 4"/>
          <p:cNvSpPr>
            <a:spLocks noGrp="1"/>
          </p:cNvSpPr>
          <p:nvPr>
            <p:ph type="ftr" sz="quarter" idx="11"/>
          </p:nvPr>
        </p:nvSpPr>
        <p:spPr/>
        <p:txBody>
          <a:bodyPr/>
          <a:lstStyle/>
          <a:p>
            <a:r>
              <a:rPr lang="pt-BR"/>
              <a:t>INSP RAHUL KUMAR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283B552-A54C-4F5B-A45B-F05685476BF8}" type="datetime3">
              <a:rPr lang="en-US" smtClean="0"/>
              <a:t>20 December 2025</a:t>
            </a:fld>
            <a:endParaRPr lang="en-US"/>
          </a:p>
        </p:txBody>
      </p:sp>
      <p:sp>
        <p:nvSpPr>
          <p:cNvPr id="6" name="Footer Placeholder 5"/>
          <p:cNvSpPr>
            <a:spLocks noGrp="1"/>
          </p:cNvSpPr>
          <p:nvPr>
            <p:ph type="ftr" sz="quarter" idx="11"/>
          </p:nvPr>
        </p:nvSpPr>
        <p:spPr/>
        <p:txBody>
          <a:bodyPr/>
          <a:lstStyle/>
          <a:p>
            <a:r>
              <a:rPr lang="pt-BR"/>
              <a:t>INSP RAHUL KUMAR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2AED88-0C6B-4DAC-BD80-A0D9801079BF}" type="datetime3">
              <a:rPr lang="en-US" smtClean="0"/>
              <a:t>20 December 2025</a:t>
            </a:fld>
            <a:endParaRPr lang="en-US"/>
          </a:p>
        </p:txBody>
      </p:sp>
      <p:sp>
        <p:nvSpPr>
          <p:cNvPr id="8" name="Footer Placeholder 7"/>
          <p:cNvSpPr>
            <a:spLocks noGrp="1"/>
          </p:cNvSpPr>
          <p:nvPr>
            <p:ph type="ftr" sz="quarter" idx="11"/>
          </p:nvPr>
        </p:nvSpPr>
        <p:spPr/>
        <p:txBody>
          <a:bodyPr/>
          <a:lstStyle/>
          <a:p>
            <a:r>
              <a:rPr lang="pt-BR"/>
              <a:t>INSP RAHUL KUMAR</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76BBCC6D-0CA9-43AA-A6E9-51E70C86C65D}" type="datetime3">
              <a:rPr lang="en-US" smtClean="0"/>
              <a:t>20 December 2025</a:t>
            </a:fld>
            <a:endParaRPr lang="en-US"/>
          </a:p>
        </p:txBody>
      </p:sp>
      <p:sp>
        <p:nvSpPr>
          <p:cNvPr id="4" name="Footer Placeholder 3"/>
          <p:cNvSpPr>
            <a:spLocks noGrp="1"/>
          </p:cNvSpPr>
          <p:nvPr>
            <p:ph type="ftr" sz="quarter" idx="11"/>
          </p:nvPr>
        </p:nvSpPr>
        <p:spPr/>
        <p:txBody>
          <a:bodyPr/>
          <a:lstStyle/>
          <a:p>
            <a:r>
              <a:rPr lang="pt-BR"/>
              <a:t>INSP RAHUL KUMAR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F88C989A-89D2-43CE-B50B-FD112F7AC415}" type="datetime3">
              <a:rPr lang="en-US" smtClean="0"/>
              <a:t>20 December 2025</a:t>
            </a:fld>
            <a:endParaRPr lang="en-US"/>
          </a:p>
        </p:txBody>
      </p:sp>
      <p:sp>
        <p:nvSpPr>
          <p:cNvPr id="3" name="Footer Placeholder 2"/>
          <p:cNvSpPr>
            <a:spLocks noGrp="1"/>
          </p:cNvSpPr>
          <p:nvPr>
            <p:ph type="ftr" sz="quarter" idx="11"/>
          </p:nvPr>
        </p:nvSpPr>
        <p:spPr/>
        <p:txBody>
          <a:bodyPr/>
          <a:lstStyle/>
          <a:p>
            <a:r>
              <a:rPr lang="pt-BR"/>
              <a:t>INSP RAHUL KUMAR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3B1FFA8-77F6-410E-AE7E-015C5F14E24E}" type="datetime3">
              <a:rPr lang="en-US" smtClean="0"/>
              <a:t>20 December 2025</a:t>
            </a:fld>
            <a:endParaRPr lang="en-US"/>
          </a:p>
        </p:txBody>
      </p:sp>
      <p:sp>
        <p:nvSpPr>
          <p:cNvPr id="6" name="Footer Placeholder 5"/>
          <p:cNvSpPr>
            <a:spLocks noGrp="1"/>
          </p:cNvSpPr>
          <p:nvPr>
            <p:ph type="ftr" sz="quarter" idx="11"/>
          </p:nvPr>
        </p:nvSpPr>
        <p:spPr/>
        <p:txBody>
          <a:bodyPr/>
          <a:lstStyle/>
          <a:p>
            <a:r>
              <a:rPr lang="pt-BR"/>
              <a:t>INSP RAHUL KUMAR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AEA3BE14-677C-4C2D-99FE-27A8A6438AC7}" type="datetime3">
              <a:rPr lang="en-US" smtClean="0"/>
              <a:t>20 December 2025</a:t>
            </a:fld>
            <a:endParaRPr lang="en-US"/>
          </a:p>
        </p:txBody>
      </p:sp>
      <p:sp>
        <p:nvSpPr>
          <p:cNvPr id="6" name="Footer Placeholder 5"/>
          <p:cNvSpPr>
            <a:spLocks noGrp="1"/>
          </p:cNvSpPr>
          <p:nvPr>
            <p:ph type="ftr" sz="quarter" idx="11"/>
          </p:nvPr>
        </p:nvSpPr>
        <p:spPr/>
        <p:txBody>
          <a:bodyPr/>
          <a:lstStyle/>
          <a:p>
            <a:r>
              <a:rPr lang="pt-BR"/>
              <a:t>INSP RAHUL KUMAR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D5F3413-BEE4-416D-808E-A698099FEAAC}" type="datetime3">
              <a:rPr lang="en-US" smtClean="0"/>
              <a:t>20 December 2025</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pt-BR"/>
              <a:t>INSP RAHUL KUMAR</a:t>
            </a:r>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Slide Number Placeholder 5">
            <a:extLst>
              <a:ext uri="{FF2B5EF4-FFF2-40B4-BE49-F238E27FC236}">
                <a16:creationId xmlns:a16="http://schemas.microsoft.com/office/drawing/2014/main" id="{967BECA9-C3FC-1866-F4F3-F2314442629A}"/>
              </a:ext>
            </a:extLst>
          </p:cNvPr>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pic>
        <p:nvPicPr>
          <p:cNvPr id="4" name="Picture 3" descr="A logo with text on it&#10;&#10;AI-generated content may be incorrect.">
            <a:extLst>
              <a:ext uri="{FF2B5EF4-FFF2-40B4-BE49-F238E27FC236}">
                <a16:creationId xmlns:a16="http://schemas.microsoft.com/office/drawing/2014/main" id="{33E39FF3-7CAF-66D2-F06C-3CACF68565DA}"/>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DFC7AA26-C462-8A88-3782-FABFE3CC628C}"/>
              </a:ext>
            </a:extLst>
          </p:cNvPr>
          <p:cNvSpPr txBox="1"/>
          <p:nvPr userDrawn="1"/>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3" name="PPT 2 -">
            <a:extLst>
              <a:ext uri="{FF2B5EF4-FFF2-40B4-BE49-F238E27FC236}">
                <a16:creationId xmlns:a16="http://schemas.microsoft.com/office/drawing/2014/main" id="{56306A99-4A0E-F918-F693-9DF5426DF00F}"/>
              </a:ext>
            </a:extLst>
          </p:cNvPr>
          <p:cNvSpPr txBox="1"/>
          <p:nvPr userDrawn="1"/>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16" name="Picture 15" descr="A logo with a symbol and text&#10;&#10;AI-generated content may be incorrect.">
            <a:extLst>
              <a:ext uri="{FF2B5EF4-FFF2-40B4-BE49-F238E27FC236}">
                <a16:creationId xmlns:a16="http://schemas.microsoft.com/office/drawing/2014/main" id="{665EAFCD-6AF1-D8C9-3F5A-0741E1BC145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a:solidFill>
                  <a:srgbClr val="535353"/>
                </a:solidFill>
                <a:latin typeface="Open Sans SemiBold"/>
                <a:ea typeface="Open Sans SemiBold"/>
                <a:cs typeface="Open Sans SemiBold"/>
                <a:sym typeface="Open Sans SemiBold"/>
              </a:rPr>
              <a:t>PEER | CSSR | INDIA</a:t>
            </a:r>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100" name="Google Shape;100;p14"/>
          <p:cNvSpPr/>
          <p:nvPr/>
        </p:nvSpPr>
        <p:spPr>
          <a:xfrm>
            <a:off x="-213984" y="-32004"/>
            <a:ext cx="12405984"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9809469" cy="1547067"/>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14"/>
          <p:cNvSpPr txBox="1"/>
          <p:nvPr/>
        </p:nvSpPr>
        <p:spPr>
          <a:xfrm>
            <a:off x="110761" y="2159733"/>
            <a:ext cx="9239109" cy="694567"/>
          </a:xfrm>
          <a:prstGeom prst="rect">
            <a:avLst/>
          </a:prstGeom>
          <a:noFill/>
          <a:ln>
            <a:noFill/>
          </a:ln>
        </p:spPr>
        <p:txBody>
          <a:bodyPr spcFirstLastPara="1" wrap="square" lIns="39125" tIns="39125" rIns="39125" bIns="39125" anchor="t" anchorCtr="0">
            <a:spAutoFit/>
          </a:bodyPr>
          <a:lstStyle/>
          <a:p>
            <a:pPr lvl="0" algn="ctr"/>
            <a:r>
              <a:rPr lang="hi-IN" altLang="en-US" sz="4000" b="1">
                <a:solidFill>
                  <a:schemeClr val="bg1"/>
                </a:solidFill>
                <a:latin typeface="Open sans"/>
              </a:rPr>
              <a:t>खतरनाक रासायनिक सामग्री परिवहन</a:t>
            </a:r>
            <a:endParaRPr lang="en-US" sz="4000" b="1" dirty="0">
              <a:solidFill>
                <a:schemeClr val="bg1"/>
              </a:solidFill>
              <a:latin typeface="Arial Black"/>
              <a:ea typeface="Arial Black"/>
              <a:cs typeface="Arial Black"/>
              <a:sym typeface="Arial Black"/>
            </a:endParaRPr>
          </a:p>
        </p:txBody>
      </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692" y="174625"/>
            <a:ext cx="1319842" cy="95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3331498F-CDBB-BA84-B6EF-AD1288DC0A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14" name="TextBox 4">
            <a:extLst>
              <a:ext uri="{FF2B5EF4-FFF2-40B4-BE49-F238E27FC236}">
                <a16:creationId xmlns:a16="http://schemas.microsoft.com/office/drawing/2014/main" id="{2901545E-EB3E-4998-A110-F2C2863C2FF8}"/>
              </a:ext>
            </a:extLst>
          </p:cNvPr>
          <p:cNvSpPr txBox="1"/>
          <p:nvPr/>
        </p:nvSpPr>
        <p:spPr>
          <a:xfrm>
            <a:off x="6858000" y="5837827"/>
            <a:ext cx="520147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VETTED BY – </a:t>
            </a:r>
            <a:r>
              <a:rPr lang="hi-IN" sz="2000" b="1"/>
              <a:t>निरीक्षक/जीडी मनीष गट्टियाला</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676400" y="304801"/>
            <a:ext cx="8229600" cy="458115"/>
          </a:xfrm>
          <a:effectLst>
            <a:outerShdw blurRad="50800" dist="50800" dir="5400000" algn="ctr" rotWithShape="0">
              <a:schemeClr val="tx1"/>
            </a:outerShdw>
          </a:effectLst>
        </p:spPr>
        <p:txBody>
          <a:bodyPr>
            <a:noAutofit/>
          </a:bodyPr>
          <a:lstStyle/>
          <a:p>
            <a:pPr algn="ctr"/>
            <a:r>
              <a:rPr lang="en-US" sz="3600" dirty="0">
                <a:ln w="18415" cmpd="sng">
                  <a:noFill/>
                  <a:prstDash val="solid"/>
                </a:ln>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UNDERSTANDING</a:t>
            </a:r>
            <a:r>
              <a:rPr lang="en-US" sz="3600" dirty="0">
                <a:ln w="18415" cmpd="sng">
                  <a:noFill/>
                  <a:prstDash val="solid"/>
                </a:ln>
                <a:solidFill>
                  <a:schemeClr val="accent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HAZCHEM</a:t>
            </a:r>
          </a:p>
        </p:txBody>
      </p:sp>
      <p:pic>
        <p:nvPicPr>
          <p:cNvPr id="38914" name="Picture 2" descr="C:\Users\vinay\Pictures\EAC.png"/>
          <p:cNvPicPr>
            <a:picLocks noChangeAspect="1" noChangeArrowheads="1"/>
          </p:cNvPicPr>
          <p:nvPr/>
        </p:nvPicPr>
        <p:blipFill>
          <a:blip r:embed="rId3"/>
          <a:srcRect/>
          <a:stretch>
            <a:fillRect/>
          </a:stretch>
        </p:blipFill>
        <p:spPr bwMode="auto">
          <a:xfrm>
            <a:off x="304800" y="1211580"/>
            <a:ext cx="11430000" cy="5388087"/>
          </a:xfrm>
          <a:prstGeom prst="rect">
            <a:avLst/>
          </a:prstGeom>
          <a:noFill/>
        </p:spPr>
      </p:pic>
      <p:cxnSp>
        <p:nvCxnSpPr>
          <p:cNvPr id="8" name="Straight Connector 7"/>
          <p:cNvCxnSpPr/>
          <p:nvPr/>
        </p:nvCxnSpPr>
        <p:spPr>
          <a:xfrm rot="10800000">
            <a:off x="1524000" y="1066801"/>
            <a:ext cx="9144000" cy="1588"/>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9" name="Slide Number Placeholder 5">
            <a:extLst>
              <a:ext uri="{FF2B5EF4-FFF2-40B4-BE49-F238E27FC236}">
                <a16:creationId xmlns:a16="http://schemas.microsoft.com/office/drawing/2014/main" id="{4493D6A1-E20C-EF31-6000-1E50EDCFFFB4}"/>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10</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logo with text on it&#10;&#10;AI-generated content may be incorrect.">
            <a:extLst>
              <a:ext uri="{FF2B5EF4-FFF2-40B4-BE49-F238E27FC236}">
                <a16:creationId xmlns:a16="http://schemas.microsoft.com/office/drawing/2014/main" id="{1C28B243-F61C-A9BC-1A36-E7E53AFC89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EER | MFR | INDIA">
            <a:extLst>
              <a:ext uri="{FF2B5EF4-FFF2-40B4-BE49-F238E27FC236}">
                <a16:creationId xmlns:a16="http://schemas.microsoft.com/office/drawing/2014/main" id="{6B7B25EE-E234-B9C2-DAE2-8CA903589E39}"/>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3" name="PPT 2 -">
            <a:extLst>
              <a:ext uri="{FF2B5EF4-FFF2-40B4-BE49-F238E27FC236}">
                <a16:creationId xmlns:a16="http://schemas.microsoft.com/office/drawing/2014/main" id="{7EE6EB04-3FFE-5466-720D-8F68263BE1EA}"/>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E0F0E5B4-852F-8DEC-0031-F89BDBDA6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724400" y="1600200"/>
            <a:ext cx="7086600" cy="4524315"/>
          </a:xfrm>
          <a:prstGeom prst="rect">
            <a:avLst/>
          </a:prstGeom>
          <a:noFill/>
        </p:spPr>
        <p:txBody>
          <a:bodyPr wrap="square" rtlCol="0">
            <a:spAutoFit/>
          </a:bodyPr>
          <a:lstStyle/>
          <a:p>
            <a:pPr algn="just"/>
            <a:r>
              <a:rPr lang="hi-IN" sz="2400" b="1">
                <a:latin typeface="Open Sans" panose="020B0606030504020204" pitchFamily="34" charset="0"/>
                <a:ea typeface="Open Sans" panose="020B0606030504020204" pitchFamily="34" charset="0"/>
                <a:cs typeface="Open Sans" panose="020B0606030504020204" pitchFamily="34" charset="0"/>
              </a:rPr>
              <a:t>फॉग : कोहरे के उपकरण के अभाव में फायर स्प्रे का उपयोग किया जा सकता है।
ड्राई एजेंट: पानी को जोखिम वाले पदार्थों के संपर्क में नहीं आने देना चाहिए।
वी: हिंसक या विस्फोटक रूप से प्रतिक्रियाशील भी हो सकता है
पूर्ण: बीए के साथ पूरे शरीर के सुरक्षात्मक कपड़े।
बीए : श्वास उपकरण और सुरक्षात्मक दस्ताने।
पतला: बड़ी मात्रा में पानी के साथ नाली के लिए धोया जा सकता है
शामिल करें: किसी भी उपलब्ध माध्यम से रिसाव को नालियों या पानी के पाठ्यक्रम में प्रवेश करने से रोकें।</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Slide Number Placeholder 5">
            <a:extLst>
              <a:ext uri="{FF2B5EF4-FFF2-40B4-BE49-F238E27FC236}">
                <a16:creationId xmlns:a16="http://schemas.microsoft.com/office/drawing/2014/main" id="{B4FE51CB-74DD-B57E-F666-CC38FA8A9393}"/>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11</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A logo with text on it&#10;&#10;AI-generated content may be incorrect.">
            <a:extLst>
              <a:ext uri="{FF2B5EF4-FFF2-40B4-BE49-F238E27FC236}">
                <a16:creationId xmlns:a16="http://schemas.microsoft.com/office/drawing/2014/main" id="{BBD93170-BDA4-C279-68F9-E0C253FA7F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EER | MFR | INDIA">
            <a:extLst>
              <a:ext uri="{FF2B5EF4-FFF2-40B4-BE49-F238E27FC236}">
                <a16:creationId xmlns:a16="http://schemas.microsoft.com/office/drawing/2014/main" id="{B6021B28-F84C-2086-345B-6C2FE6593EF5}"/>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4" name="PPT 2 -">
            <a:extLst>
              <a:ext uri="{FF2B5EF4-FFF2-40B4-BE49-F238E27FC236}">
                <a16:creationId xmlns:a16="http://schemas.microsoft.com/office/drawing/2014/main" id="{1A61D11B-9AA3-7211-D036-01981D6C1BA7}"/>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3" name="Picture 2" descr="A logo with a symbol and text&#10;&#10;AI-generated content may be incorrect.">
            <a:extLst>
              <a:ext uri="{FF2B5EF4-FFF2-40B4-BE49-F238E27FC236}">
                <a16:creationId xmlns:a16="http://schemas.microsoft.com/office/drawing/2014/main" id="{9B3CE953-612B-ADCB-96B3-F2E0D45D2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5" name="Rectangle 4">
            <a:extLst>
              <a:ext uri="{FF2B5EF4-FFF2-40B4-BE49-F238E27FC236}">
                <a16:creationId xmlns:a16="http://schemas.microsoft.com/office/drawing/2014/main" id="{9289FC42-D501-CA87-B859-B67E79E8B456}"/>
              </a:ext>
            </a:extLst>
          </p:cNvPr>
          <p:cNvSpPr/>
          <p:nvPr/>
        </p:nvSpPr>
        <p:spPr>
          <a:xfrm>
            <a:off x="-28832" y="2631894"/>
            <a:ext cx="4753232" cy="1323439"/>
          </a:xfrm>
          <a:prstGeom prst="rect">
            <a:avLst/>
          </a:prstGeom>
          <a:effectLst>
            <a:outerShdw blurRad="25400" sx="1000" sy="1000" algn="ctr" rotWithShape="0">
              <a:schemeClr val="tx1"/>
            </a:outerShdw>
          </a:effectLst>
        </p:spPr>
        <p:txBody>
          <a:bodyPr wrap="square">
            <a:spAutoFit/>
          </a:bodyPr>
          <a:lstStyle/>
          <a:p>
            <a:pPr algn="ctr"/>
            <a:r>
              <a:rPr lang="hi-IN" sz="40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मार्गदर्शन के लिए नोट्स</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C:\Users\vinay\Pictures\HAZCHEM CODE1.png"/>
          <p:cNvPicPr>
            <a:picLocks noChangeAspect="1" noChangeArrowheads="1"/>
          </p:cNvPicPr>
          <p:nvPr/>
        </p:nvPicPr>
        <p:blipFill>
          <a:blip r:embed="rId2"/>
          <a:srcRect/>
          <a:stretch>
            <a:fillRect/>
          </a:stretch>
        </p:blipFill>
        <p:spPr bwMode="auto">
          <a:xfrm>
            <a:off x="6096000" y="1684268"/>
            <a:ext cx="5920154" cy="3848100"/>
          </a:xfrm>
          <a:prstGeom prst="rect">
            <a:avLst/>
          </a:prstGeom>
          <a:noFill/>
        </p:spPr>
      </p:pic>
      <p:sp>
        <p:nvSpPr>
          <p:cNvPr id="2" name="TextBox 1"/>
          <p:cNvSpPr txBox="1"/>
          <p:nvPr/>
        </p:nvSpPr>
        <p:spPr>
          <a:xfrm>
            <a:off x="533400" y="3075057"/>
            <a:ext cx="4648200" cy="707886"/>
          </a:xfrm>
          <a:prstGeom prst="rect">
            <a:avLst/>
          </a:prstGeom>
          <a:noFill/>
        </p:spPr>
        <p:txBody>
          <a:bodyPr wrap="square" rtlCol="0">
            <a:spAutoFit/>
          </a:bodyPr>
          <a:lstStyle/>
          <a:p>
            <a:r>
              <a:rPr lang="hi-IN" sz="40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हेज़केम कोड</a:t>
            </a:r>
            <a:endParaRPr lang="en-GB" sz="4000" b="1" dirty="0">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D2B566E7-8051-22D3-46CE-A183FC80CB43}"/>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12</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logo with text on it&#10;&#10;AI-generated content may be incorrect.">
            <a:extLst>
              <a:ext uri="{FF2B5EF4-FFF2-40B4-BE49-F238E27FC236}">
                <a16:creationId xmlns:a16="http://schemas.microsoft.com/office/drawing/2014/main" id="{7B20FB69-F623-45B2-4A9F-71459E8C1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0EC9F022-6314-4224-D5AB-DF10DA7CC504}"/>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0" name="PPT 2 -">
            <a:extLst>
              <a:ext uri="{FF2B5EF4-FFF2-40B4-BE49-F238E27FC236}">
                <a16:creationId xmlns:a16="http://schemas.microsoft.com/office/drawing/2014/main" id="{902BA067-433B-DBCC-3D32-71E9586F9B30}"/>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3" name="Picture 2" descr="A logo with a symbol and text&#10;&#10;AI-generated content may be incorrect.">
            <a:extLst>
              <a:ext uri="{FF2B5EF4-FFF2-40B4-BE49-F238E27FC236}">
                <a16:creationId xmlns:a16="http://schemas.microsoft.com/office/drawing/2014/main" id="{F1271114-4704-3175-240E-8D2FA1216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108122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31" t="42026" r="20150" b="11638"/>
          <a:stretch/>
        </p:blipFill>
        <p:spPr bwMode="auto">
          <a:xfrm>
            <a:off x="6096000" y="1905000"/>
            <a:ext cx="4752478" cy="369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txBox="1">
            <a:spLocks/>
          </p:cNvSpPr>
          <p:nvPr/>
        </p:nvSpPr>
        <p:spPr>
          <a:xfrm>
            <a:off x="914400" y="2895600"/>
            <a:ext cx="4371478" cy="1483568"/>
          </a:xfrm>
          <a:prstGeom prst="rect">
            <a:avLst/>
          </a:prstGeom>
          <a:solidFill>
            <a:schemeClr val="bg1"/>
          </a:solidFill>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hi-IN" sz="45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कुछ व्यापक रूप से परिवहन किए गए रसायनों का </a:t>
            </a:r>
            <a:r>
              <a:rPr lang="en-US" sz="45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HAZCHEM </a:t>
            </a:r>
            <a:r>
              <a:rPr lang="hi-IN" sz="45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कोड</a:t>
            </a:r>
            <a:endParaRPr lang="en-US"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CBFBD1F1-AA17-3E22-56EF-D8D3B53CC24D}"/>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13</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logo with text on it&#10;&#10;AI-generated content may be incorrect.">
            <a:extLst>
              <a:ext uri="{FF2B5EF4-FFF2-40B4-BE49-F238E27FC236}">
                <a16:creationId xmlns:a16="http://schemas.microsoft.com/office/drawing/2014/main" id="{54914DD2-B5F4-E44F-2DE8-DB90A5E80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523B9E6A-56D0-2A5A-AC97-D382682D8B27}"/>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0" name="PPT 2 -">
            <a:extLst>
              <a:ext uri="{FF2B5EF4-FFF2-40B4-BE49-F238E27FC236}">
                <a16:creationId xmlns:a16="http://schemas.microsoft.com/office/drawing/2014/main" id="{75ACD0ED-3078-9FE1-35C8-B079661DC575}"/>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048D3865-D4F6-12C6-B715-01EEFDD73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195243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rot="5400000">
            <a:off x="4663814" y="65582"/>
            <a:ext cx="4007370" cy="8001001"/>
          </a:xfrm>
          <a:prstGeom prst="rect">
            <a:avLst/>
          </a:prstGeom>
        </p:spPr>
      </p:pic>
      <p:sp>
        <p:nvSpPr>
          <p:cNvPr id="5" name="Rectangle 4"/>
          <p:cNvSpPr/>
          <p:nvPr/>
        </p:nvSpPr>
        <p:spPr>
          <a:xfrm>
            <a:off x="2667000" y="1752600"/>
            <a:ext cx="4495800" cy="369332"/>
          </a:xfrm>
          <a:prstGeom prst="rect">
            <a:avLst/>
          </a:prstGeom>
        </p:spPr>
        <p:txBody>
          <a:bodyPr wrap="square">
            <a:spAutoFit/>
          </a:bodyPr>
          <a:lstStyle/>
          <a:p>
            <a:r>
              <a:rPr lang="en-US" b="1" dirty="0">
                <a:solidFill>
                  <a:srgbClr val="FF0000"/>
                </a:solidFill>
                <a:effectLst>
                  <a:outerShdw blurRad="38100" dist="38100" dir="2700000" algn="tl">
                    <a:srgbClr val="000000">
                      <a:alpha val="43137"/>
                    </a:srgbClr>
                  </a:outerShdw>
                </a:effectLst>
                <a:latin typeface="Arial Rounded MT Bold" pitchFamily="34" charset="0"/>
              </a:rPr>
              <a:t>EMERGENCY INFORMATION PANELS</a:t>
            </a:r>
            <a:endParaRPr lang="en-US" dirty="0">
              <a:solidFill>
                <a:srgbClr val="FF0000"/>
              </a:solidFill>
              <a:effectLst>
                <a:outerShdw blurRad="38100" dist="38100" dir="2700000" algn="tl">
                  <a:srgbClr val="000000">
                    <a:alpha val="43137"/>
                  </a:srgbClr>
                </a:outerShdw>
              </a:effectLst>
              <a:latin typeface="Arial Rounded MT Bold" pitchFamily="34" charset="0"/>
            </a:endParaRPr>
          </a:p>
        </p:txBody>
      </p:sp>
      <p:sp>
        <p:nvSpPr>
          <p:cNvPr id="7" name="Rectangle 6"/>
          <p:cNvSpPr/>
          <p:nvPr/>
        </p:nvSpPr>
        <p:spPr>
          <a:xfrm rot="16200000">
            <a:off x="9436905" y="3875854"/>
            <a:ext cx="1788054" cy="369332"/>
          </a:xfrm>
          <a:prstGeom prst="rect">
            <a:avLst/>
          </a:prstGeom>
        </p:spPr>
        <p:txBody>
          <a:bodyPr wrap="none">
            <a:spAutoFit/>
          </a:bodyPr>
          <a:lstStyle/>
          <a:p>
            <a:r>
              <a:rPr lang="en-US" dirty="0">
                <a:solidFill>
                  <a:srgbClr val="FF0000"/>
                </a:solidFill>
                <a:effectLst>
                  <a:outerShdw blurRad="38100" dist="38100" dir="2700000" algn="tl">
                    <a:srgbClr val="000000">
                      <a:alpha val="43137"/>
                    </a:srgbClr>
                  </a:outerShdw>
                </a:effectLst>
                <a:latin typeface="Arial Rounded MT Bold" pitchFamily="34" charset="0"/>
              </a:rPr>
              <a:t>CLASS LABLE</a:t>
            </a:r>
          </a:p>
        </p:txBody>
      </p:sp>
      <p:sp>
        <p:nvSpPr>
          <p:cNvPr id="10" name="Rectangle 9"/>
          <p:cNvSpPr/>
          <p:nvPr/>
        </p:nvSpPr>
        <p:spPr>
          <a:xfrm>
            <a:off x="2743200" y="3671341"/>
            <a:ext cx="846578" cy="369332"/>
          </a:xfrm>
          <a:prstGeom prst="rect">
            <a:avLst/>
          </a:prstGeom>
          <a:solidFill>
            <a:schemeClr val="bg1"/>
          </a:solidFill>
          <a:effectLst>
            <a:outerShdw blurRad="25400" dist="25400" dir="5400000" algn="ctr" rotWithShape="0">
              <a:schemeClr val="tx1"/>
            </a:outerShdw>
          </a:effectLst>
        </p:spPr>
        <p:txBody>
          <a:bodyPr wrap="none">
            <a:spAutoFit/>
          </a:bodyPr>
          <a:lstStyle/>
          <a:p>
            <a:r>
              <a:rPr lang="en-US" b="1" dirty="0">
                <a:solidFill>
                  <a:srgbClr val="00FF00"/>
                </a:solidFill>
                <a:latin typeface="Arial Rounded MT Bold" pitchFamily="34" charset="0"/>
              </a:rPr>
              <a:t>BACK</a:t>
            </a:r>
            <a:endParaRPr lang="en-US" dirty="0">
              <a:solidFill>
                <a:srgbClr val="00FF00"/>
              </a:solidFill>
              <a:latin typeface="Arial Rounded MT Bold" pitchFamily="34" charset="0"/>
            </a:endParaRPr>
          </a:p>
        </p:txBody>
      </p:sp>
      <p:sp>
        <p:nvSpPr>
          <p:cNvPr id="11" name="Rectangle 10"/>
          <p:cNvSpPr/>
          <p:nvPr/>
        </p:nvSpPr>
        <p:spPr>
          <a:xfrm>
            <a:off x="5638801" y="3591393"/>
            <a:ext cx="736099" cy="369332"/>
          </a:xfrm>
          <a:prstGeom prst="rect">
            <a:avLst/>
          </a:prstGeom>
          <a:solidFill>
            <a:schemeClr val="bg1"/>
          </a:solidFill>
          <a:effectLst>
            <a:outerShdw blurRad="25400" dist="25400" dir="5400000" algn="ctr" rotWithShape="0">
              <a:schemeClr val="tx1"/>
            </a:outerShdw>
          </a:effectLst>
        </p:spPr>
        <p:txBody>
          <a:bodyPr wrap="none">
            <a:spAutoFit/>
          </a:bodyPr>
          <a:lstStyle/>
          <a:p>
            <a:r>
              <a:rPr lang="en-US" b="1" dirty="0">
                <a:solidFill>
                  <a:srgbClr val="00FF00"/>
                </a:solidFill>
                <a:effectLst>
                  <a:outerShdw blurRad="38100" dist="38100" dir="2700000" algn="tl">
                    <a:srgbClr val="000000">
                      <a:alpha val="43137"/>
                    </a:srgbClr>
                  </a:outerShdw>
                </a:effectLst>
                <a:latin typeface="Arial Rounded MT Bold" pitchFamily="34" charset="0"/>
              </a:rPr>
              <a:t>SIDE</a:t>
            </a:r>
            <a:endParaRPr lang="en-US" dirty="0">
              <a:solidFill>
                <a:srgbClr val="00FF00"/>
              </a:solidFill>
              <a:effectLst>
                <a:outerShdw blurRad="38100" dist="38100" dir="2700000" algn="tl">
                  <a:srgbClr val="000000">
                    <a:alpha val="43137"/>
                  </a:srgbClr>
                </a:outerShdw>
              </a:effectLst>
              <a:latin typeface="Arial Rounded MT Bold" pitchFamily="34" charset="0"/>
            </a:endParaRPr>
          </a:p>
        </p:txBody>
      </p:sp>
      <p:sp>
        <p:nvSpPr>
          <p:cNvPr id="12" name="Rectangle 11"/>
          <p:cNvSpPr/>
          <p:nvPr/>
        </p:nvSpPr>
        <p:spPr>
          <a:xfrm>
            <a:off x="8229601" y="3591393"/>
            <a:ext cx="992579" cy="369332"/>
          </a:xfrm>
          <a:prstGeom prst="rect">
            <a:avLst/>
          </a:prstGeom>
          <a:solidFill>
            <a:schemeClr val="bg1"/>
          </a:solidFill>
          <a:effectLst>
            <a:outerShdw blurRad="25400" dist="25400" dir="5400000" algn="ctr" rotWithShape="0">
              <a:schemeClr val="tx1"/>
            </a:outerShdw>
          </a:effectLst>
        </p:spPr>
        <p:txBody>
          <a:bodyPr wrap="none">
            <a:spAutoFit/>
          </a:bodyPr>
          <a:lstStyle/>
          <a:p>
            <a:r>
              <a:rPr lang="en-US" b="1" dirty="0">
                <a:solidFill>
                  <a:srgbClr val="00FF00"/>
                </a:solidFill>
                <a:effectLst>
                  <a:outerShdw blurRad="38100" dist="38100" dir="2700000" algn="tl">
                    <a:srgbClr val="000000">
                      <a:alpha val="43137"/>
                    </a:srgbClr>
                  </a:outerShdw>
                </a:effectLst>
                <a:latin typeface="Arial Rounded MT Bold" pitchFamily="34" charset="0"/>
              </a:rPr>
              <a:t>FRONT</a:t>
            </a:r>
            <a:endParaRPr lang="en-US" dirty="0">
              <a:solidFill>
                <a:srgbClr val="00FF00"/>
              </a:solidFill>
              <a:effectLst>
                <a:outerShdw blurRad="38100" dist="38100" dir="2700000" algn="tl">
                  <a:srgbClr val="000000">
                    <a:alpha val="43137"/>
                  </a:srgbClr>
                </a:outerShdw>
              </a:effectLst>
              <a:latin typeface="Arial Rounded MT Bold" pitchFamily="34" charset="0"/>
            </a:endParaRPr>
          </a:p>
        </p:txBody>
      </p:sp>
      <p:sp>
        <p:nvSpPr>
          <p:cNvPr id="13" name="Rectangle 12"/>
          <p:cNvSpPr/>
          <p:nvPr/>
        </p:nvSpPr>
        <p:spPr>
          <a:xfrm>
            <a:off x="2133600" y="6241904"/>
            <a:ext cx="846578" cy="369332"/>
          </a:xfrm>
          <a:prstGeom prst="rect">
            <a:avLst/>
          </a:prstGeom>
          <a:solidFill>
            <a:srgbClr val="92D050"/>
          </a:solidFill>
          <a:effectLst>
            <a:outerShdw blurRad="25400" dist="38100" dir="5400000" algn="ctr" rotWithShape="0">
              <a:schemeClr val="tx1"/>
            </a:outerShdw>
          </a:effectLst>
        </p:spPr>
        <p:txBody>
          <a:bodyPr wrap="none">
            <a:spAutoFit/>
          </a:bodyPr>
          <a:lstStyle/>
          <a:p>
            <a:r>
              <a:rPr lang="en-US" b="1" dirty="0">
                <a:solidFill>
                  <a:srgbClr val="FFFF00"/>
                </a:solidFill>
                <a:effectLst>
                  <a:outerShdw blurRad="38100" dist="38100" dir="2700000" algn="tl">
                    <a:srgbClr val="000000">
                      <a:alpha val="43137"/>
                    </a:srgbClr>
                  </a:outerShdw>
                </a:effectLst>
                <a:latin typeface="Arial Rounded MT Bold" pitchFamily="34" charset="0"/>
              </a:rPr>
              <a:t>BACK</a:t>
            </a:r>
            <a:endParaRPr lang="en-US" dirty="0">
              <a:solidFill>
                <a:srgbClr val="FFFF00"/>
              </a:solidFill>
              <a:effectLst>
                <a:outerShdw blurRad="38100" dist="38100" dir="2700000" algn="tl">
                  <a:srgbClr val="000000">
                    <a:alpha val="43137"/>
                  </a:srgbClr>
                </a:outerShdw>
              </a:effectLst>
              <a:latin typeface="Arial Rounded MT Bold" pitchFamily="34" charset="0"/>
            </a:endParaRPr>
          </a:p>
        </p:txBody>
      </p:sp>
      <p:sp>
        <p:nvSpPr>
          <p:cNvPr id="14" name="Rectangle 13"/>
          <p:cNvSpPr/>
          <p:nvPr/>
        </p:nvSpPr>
        <p:spPr>
          <a:xfrm>
            <a:off x="5512302" y="6149715"/>
            <a:ext cx="736099" cy="369332"/>
          </a:xfrm>
          <a:prstGeom prst="rect">
            <a:avLst/>
          </a:prstGeom>
          <a:solidFill>
            <a:srgbClr val="92D050"/>
          </a:solidFill>
          <a:effectLst>
            <a:outerShdw blurRad="25400" dist="38100" dir="5400000" algn="ctr" rotWithShape="0">
              <a:schemeClr val="tx1"/>
            </a:outerShdw>
          </a:effectLst>
        </p:spPr>
        <p:txBody>
          <a:bodyPr wrap="none">
            <a:spAutoFit/>
          </a:bodyPr>
          <a:lstStyle/>
          <a:p>
            <a:r>
              <a:rPr lang="en-US" b="1" dirty="0">
                <a:solidFill>
                  <a:srgbClr val="FFFF00"/>
                </a:solidFill>
                <a:latin typeface="Arial Rounded MT Bold" pitchFamily="34" charset="0"/>
              </a:rPr>
              <a:t>SIDE</a:t>
            </a:r>
            <a:endParaRPr lang="en-US" dirty="0">
              <a:solidFill>
                <a:srgbClr val="FFFF00"/>
              </a:solidFill>
              <a:latin typeface="Arial Rounded MT Bold" pitchFamily="34" charset="0"/>
            </a:endParaRPr>
          </a:p>
        </p:txBody>
      </p:sp>
      <p:sp>
        <p:nvSpPr>
          <p:cNvPr id="15" name="Rectangle 14"/>
          <p:cNvSpPr/>
          <p:nvPr/>
        </p:nvSpPr>
        <p:spPr>
          <a:xfrm>
            <a:off x="8382001" y="6069767"/>
            <a:ext cx="992579" cy="369332"/>
          </a:xfrm>
          <a:prstGeom prst="rect">
            <a:avLst/>
          </a:prstGeom>
          <a:solidFill>
            <a:srgbClr val="92D050"/>
          </a:solidFill>
          <a:effectLst>
            <a:outerShdw blurRad="25400" dist="25400" dir="5400000" algn="ctr" rotWithShape="0">
              <a:schemeClr val="tx1"/>
            </a:outerShdw>
          </a:effectLst>
        </p:spPr>
        <p:txBody>
          <a:bodyPr wrap="none">
            <a:spAutoFit/>
          </a:bodyPr>
          <a:lstStyle/>
          <a:p>
            <a:r>
              <a:rPr lang="en-US" b="1" dirty="0">
                <a:solidFill>
                  <a:srgbClr val="FFFF00"/>
                </a:solidFill>
                <a:latin typeface="Arial Rounded MT Bold" pitchFamily="34" charset="0"/>
              </a:rPr>
              <a:t>FRONT</a:t>
            </a:r>
            <a:endParaRPr lang="en-US" dirty="0">
              <a:solidFill>
                <a:srgbClr val="FFFF00"/>
              </a:solidFill>
              <a:latin typeface="Arial Rounded MT Bold" pitchFamily="34" charset="0"/>
            </a:endParaRPr>
          </a:p>
        </p:txBody>
      </p:sp>
      <p:sp>
        <p:nvSpPr>
          <p:cNvPr id="18" name="Rectangle 17"/>
          <p:cNvSpPr/>
          <p:nvPr/>
        </p:nvSpPr>
        <p:spPr>
          <a:xfrm>
            <a:off x="1981200" y="171272"/>
            <a:ext cx="8458200" cy="646331"/>
          </a:xfrm>
          <a:prstGeom prst="rect">
            <a:avLst/>
          </a:prstGeom>
          <a:effectLst>
            <a:outerShdw blurRad="25400" dist="25400" dir="5400000" algn="ctr" rotWithShape="0">
              <a:schemeClr val="tx1"/>
            </a:outerShdw>
          </a:effectLst>
        </p:spPr>
        <p:txBody>
          <a:bodyPr wrap="square">
            <a:spAutoFit/>
          </a:bodyPr>
          <a:lstStyle/>
          <a:p>
            <a:pPr algn="ctr"/>
            <a:r>
              <a:rPr lang="hi-IN" sz="3600">
                <a:ln w="18415" cmpd="sng">
                  <a:noFill/>
                  <a:prstDash val="solid"/>
                </a:ln>
                <a:solidFill>
                  <a:schemeClr val="accent1">
                    <a:lumMod val="5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वाहन पर ईआईपी और क्लास लेबल की स्थिति</a:t>
            </a:r>
            <a:endParaRPr lang="en-US" sz="36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1" name="Straight Connector 20"/>
          <p:cNvCxnSpPr/>
          <p:nvPr/>
        </p:nvCxnSpPr>
        <p:spPr>
          <a:xfrm rot="10800000">
            <a:off x="1524000" y="1293811"/>
            <a:ext cx="9144000" cy="15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flipV="1">
            <a:off x="3429000" y="2057400"/>
            <a:ext cx="12192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rot="5400000">
            <a:off x="5791994" y="2209800"/>
            <a:ext cx="304006"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7" idx="0"/>
          </p:cNvCxnSpPr>
          <p:nvPr/>
        </p:nvCxnSpPr>
        <p:spPr>
          <a:xfrm flipH="1" flipV="1">
            <a:off x="8763002" y="2286000"/>
            <a:ext cx="1383264" cy="17745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7" idx="0"/>
          </p:cNvCxnSpPr>
          <p:nvPr/>
        </p:nvCxnSpPr>
        <p:spPr>
          <a:xfrm flipH="1" flipV="1">
            <a:off x="8839202" y="3124200"/>
            <a:ext cx="1307064" cy="9363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rot="10800000" flipV="1">
            <a:off x="8839200" y="4038600"/>
            <a:ext cx="12954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7" idx="0"/>
          </p:cNvCxnSpPr>
          <p:nvPr/>
        </p:nvCxnSpPr>
        <p:spPr>
          <a:xfrm flipH="1">
            <a:off x="9067802" y="4060520"/>
            <a:ext cx="1078464" cy="9686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rot="16200000" flipV="1">
            <a:off x="5334000" y="5410200"/>
            <a:ext cx="6858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rot="10800000">
            <a:off x="3124200" y="5334000"/>
            <a:ext cx="990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Slide Number Placeholder 5">
            <a:extLst>
              <a:ext uri="{FF2B5EF4-FFF2-40B4-BE49-F238E27FC236}">
                <a16:creationId xmlns:a16="http://schemas.microsoft.com/office/drawing/2014/main" id="{EE7131FF-923B-8500-92E2-91A83885B6CA}"/>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14</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B46C6B3E-E883-CA54-2106-B7D03BF481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EER | MFR | INDIA">
            <a:extLst>
              <a:ext uri="{FF2B5EF4-FFF2-40B4-BE49-F238E27FC236}">
                <a16:creationId xmlns:a16="http://schemas.microsoft.com/office/drawing/2014/main" id="{43D83522-A3D5-6118-B25E-62CB955C3E59}"/>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7" name="PPT 2 -">
            <a:extLst>
              <a:ext uri="{FF2B5EF4-FFF2-40B4-BE49-F238E27FC236}">
                <a16:creationId xmlns:a16="http://schemas.microsoft.com/office/drawing/2014/main" id="{8F4E80D0-4B17-B986-4552-26A46948F29E}"/>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C307DC18-2D8F-96CF-378B-6CED7C00D0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169069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grpId="0" nodeType="clickEffect">
                                  <p:stCondLst>
                                    <p:cond delay="0"/>
                                  </p:stCondLst>
                                  <p:childTnLst>
                                    <p:anim calcmode="discrete" valueType="str">
                                      <p:cBhvr>
                                        <p:cTn id="6" dur="2000" fill="hold"/>
                                        <p:tgtEl>
                                          <p:spTgt spid="5"/>
                                        </p:tgtEl>
                                        <p:attrNameLst>
                                          <p:attrName>style.visibility</p:attrName>
                                        </p:attrNameLst>
                                      </p:cBhvr>
                                      <p:tavLst>
                                        <p:tav tm="0">
                                          <p:val>
                                            <p:strVal val="hidden"/>
                                          </p:val>
                                        </p:tav>
                                        <p:tav tm="50000">
                                          <p:val>
                                            <p:strVal val="visible"/>
                                          </p:val>
                                        </p:tav>
                                      </p:tavLst>
                                    </p:anim>
                                  </p:childTnLst>
                                </p:cTn>
                              </p:par>
                              <p:par>
                                <p:cTn id="7" presetID="35" presetClass="emph" presetSubtype="0" repeatCount="3000" fill="hold" nodeType="withEffect">
                                  <p:stCondLst>
                                    <p:cond delay="0"/>
                                  </p:stCondLst>
                                  <p:childTnLst>
                                    <p:anim calcmode="discrete" valueType="str">
                                      <p:cBhvr>
                                        <p:cTn id="8" dur="2000" fill="hold"/>
                                        <p:tgtEl>
                                          <p:spTgt spid="25"/>
                                        </p:tgtEl>
                                        <p:attrNameLst>
                                          <p:attrName>style.visibility</p:attrName>
                                        </p:attrNameLst>
                                      </p:cBhvr>
                                      <p:tavLst>
                                        <p:tav tm="0">
                                          <p:val>
                                            <p:strVal val="hidden"/>
                                          </p:val>
                                        </p:tav>
                                        <p:tav tm="50000">
                                          <p:val>
                                            <p:strVal val="visible"/>
                                          </p:val>
                                        </p:tav>
                                      </p:tavLst>
                                    </p:anim>
                                  </p:childTnLst>
                                </p:cTn>
                              </p:par>
                              <p:par>
                                <p:cTn id="9" presetID="35" presetClass="emph" presetSubtype="0" repeatCount="3000" fill="hold" nodeType="withEffect">
                                  <p:stCondLst>
                                    <p:cond delay="0"/>
                                  </p:stCondLst>
                                  <p:childTnLst>
                                    <p:anim calcmode="discrete" valueType="str">
                                      <p:cBhvr>
                                        <p:cTn id="10" dur="2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3000" fill="hold" grpId="0" nodeType="clickEffect">
                                  <p:stCondLst>
                                    <p:cond delay="0"/>
                                  </p:stCondLst>
                                  <p:childTnLst>
                                    <p:anim calcmode="discrete" valueType="str">
                                      <p:cBhvr>
                                        <p:cTn id="14" dur="2000" fill="hold"/>
                                        <p:tgtEl>
                                          <p:spTgt spid="7"/>
                                        </p:tgtEl>
                                        <p:attrNameLst>
                                          <p:attrName>style.visibility</p:attrName>
                                        </p:attrNameLst>
                                      </p:cBhvr>
                                      <p:tavLst>
                                        <p:tav tm="0">
                                          <p:val>
                                            <p:strVal val="hidden"/>
                                          </p:val>
                                        </p:tav>
                                        <p:tav tm="50000">
                                          <p:val>
                                            <p:strVal val="visible"/>
                                          </p:val>
                                        </p:tav>
                                      </p:tavLst>
                                    </p:anim>
                                  </p:childTnLst>
                                </p:cTn>
                              </p:par>
                              <p:par>
                                <p:cTn id="15" presetID="35" presetClass="emph" presetSubtype="0" repeatCount="3000" fill="hold" nodeType="withEffect">
                                  <p:stCondLst>
                                    <p:cond delay="0"/>
                                  </p:stCondLst>
                                  <p:childTnLst>
                                    <p:anim calcmode="discrete" valueType="str">
                                      <p:cBhvr>
                                        <p:cTn id="16" dur="2000" fill="hold"/>
                                        <p:tgtEl>
                                          <p:spTgt spid="29"/>
                                        </p:tgtEl>
                                        <p:attrNameLst>
                                          <p:attrName>style.visibility</p:attrName>
                                        </p:attrNameLst>
                                      </p:cBhvr>
                                      <p:tavLst>
                                        <p:tav tm="0">
                                          <p:val>
                                            <p:strVal val="hidden"/>
                                          </p:val>
                                        </p:tav>
                                        <p:tav tm="50000">
                                          <p:val>
                                            <p:strVal val="visible"/>
                                          </p:val>
                                        </p:tav>
                                      </p:tavLst>
                                    </p:anim>
                                  </p:childTnLst>
                                </p:cTn>
                              </p:par>
                              <p:par>
                                <p:cTn id="17" presetID="35" presetClass="emph" presetSubtype="0" repeatCount="3000" fill="hold" nodeType="withEffect">
                                  <p:stCondLst>
                                    <p:cond delay="0"/>
                                  </p:stCondLst>
                                  <p:childTnLst>
                                    <p:anim calcmode="discrete" valueType="str">
                                      <p:cBhvr>
                                        <p:cTn id="18" dur="20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repeatCount="3000" fill="hold" nodeType="clickEffect">
                                  <p:stCondLst>
                                    <p:cond delay="0"/>
                                  </p:stCondLst>
                                  <p:childTnLst>
                                    <p:anim calcmode="discrete" valueType="str">
                                      <p:cBhvr>
                                        <p:cTn id="22" dur="2000" fill="hold"/>
                                        <p:tgtEl>
                                          <p:spTgt spid="38"/>
                                        </p:tgtEl>
                                        <p:attrNameLst>
                                          <p:attrName>style.visibility</p:attrName>
                                        </p:attrNameLst>
                                      </p:cBhvr>
                                      <p:tavLst>
                                        <p:tav tm="0">
                                          <p:val>
                                            <p:strVal val="hidden"/>
                                          </p:val>
                                        </p:tav>
                                        <p:tav tm="50000">
                                          <p:val>
                                            <p:strVal val="visible"/>
                                          </p:val>
                                        </p:tav>
                                      </p:tavLst>
                                    </p:anim>
                                  </p:childTnLst>
                                </p:cTn>
                              </p:par>
                              <p:par>
                                <p:cTn id="23" presetID="35" presetClass="emph" presetSubtype="0" repeatCount="3000" fill="hold" nodeType="withEffect">
                                  <p:stCondLst>
                                    <p:cond delay="0"/>
                                  </p:stCondLst>
                                  <p:childTnLst>
                                    <p:anim calcmode="discrete" valueType="str">
                                      <p:cBhvr>
                                        <p:cTn id="24" dur="2000" fill="hold"/>
                                        <p:tgtEl>
                                          <p:spTgt spid="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6380657" y="2114441"/>
            <a:ext cx="4692155" cy="344794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6380657" y="1363515"/>
            <a:ext cx="4191000" cy="707886"/>
          </a:xfrm>
          <a:prstGeom prst="rect">
            <a:avLst/>
          </a:prstGeom>
        </p:spPr>
        <p:txBody>
          <a:bodyPr wrap="square">
            <a:spAutoFit/>
          </a:bodyPr>
          <a:lstStyle/>
          <a:p>
            <a:r>
              <a:rPr lang="hi-IN" sz="2000" b="1">
                <a:solidFill>
                  <a:srgbClr val="FF3300"/>
                </a:solidFill>
                <a:latin typeface="Arial Rounded MT Bold" pitchFamily="34" charset="0"/>
              </a:rPr>
              <a:t>पेट्रोल के लिए आपातकालीन सूचना पैनल</a:t>
            </a:r>
            <a:endParaRPr lang="en-US" sz="2000" dirty="0">
              <a:solidFill>
                <a:srgbClr val="FF3300"/>
              </a:solidFill>
              <a:latin typeface="Arial Rounded MT Bold" pitchFamily="34" charset="0"/>
            </a:endParaRPr>
          </a:p>
        </p:txBody>
      </p:sp>
      <p:sp>
        <p:nvSpPr>
          <p:cNvPr id="5" name="Slide Number Placeholder 5">
            <a:extLst>
              <a:ext uri="{FF2B5EF4-FFF2-40B4-BE49-F238E27FC236}">
                <a16:creationId xmlns:a16="http://schemas.microsoft.com/office/drawing/2014/main" id="{62340D30-4EF9-0F30-B2C1-1CFCF42E6F9D}"/>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15</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A logo with text on it&#10;&#10;AI-generated content may be incorrect.">
            <a:extLst>
              <a:ext uri="{FF2B5EF4-FFF2-40B4-BE49-F238E27FC236}">
                <a16:creationId xmlns:a16="http://schemas.microsoft.com/office/drawing/2014/main" id="{D8C11E72-6F86-13A7-9657-FB57DF4B72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EER | MFR | INDIA">
            <a:extLst>
              <a:ext uri="{FF2B5EF4-FFF2-40B4-BE49-F238E27FC236}">
                <a16:creationId xmlns:a16="http://schemas.microsoft.com/office/drawing/2014/main" id="{75744FC6-1AA4-6BB6-7DAD-653C7CE343E6}"/>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2" name="PPT 2 -">
            <a:extLst>
              <a:ext uri="{FF2B5EF4-FFF2-40B4-BE49-F238E27FC236}">
                <a16:creationId xmlns:a16="http://schemas.microsoft.com/office/drawing/2014/main" id="{0C0AB11E-CBA2-0FD9-4DE1-6C71CFA6D7C2}"/>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A32B2F51-CF10-BACA-7616-F5056491D7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3" name="Subtitle 2">
            <a:extLst>
              <a:ext uri="{FF2B5EF4-FFF2-40B4-BE49-F238E27FC236}">
                <a16:creationId xmlns:a16="http://schemas.microsoft.com/office/drawing/2014/main" id="{406D0B65-B2D0-791C-379C-B1CB9C8393EF}"/>
              </a:ext>
            </a:extLst>
          </p:cNvPr>
          <p:cNvSpPr txBox="1">
            <a:spLocks/>
          </p:cNvSpPr>
          <p:nvPr/>
        </p:nvSpPr>
        <p:spPr>
          <a:xfrm>
            <a:off x="914400" y="2895600"/>
            <a:ext cx="4371478" cy="1483568"/>
          </a:xfrm>
          <a:prstGeom prst="rect">
            <a:avLst/>
          </a:prstGeom>
          <a:solidFill>
            <a:schemeClr val="bg1"/>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hi-IN" sz="45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आपातकालीन सूचना पैनल</a:t>
            </a:r>
            <a:endParaRPr lang="en-US"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5977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B1FA9F-A9E2-E4EC-C44F-7EFA070213BB}"/>
            </a:ext>
          </a:extLst>
        </p:cNvPr>
        <p:cNvGrpSpPr/>
        <p:nvPr/>
      </p:nvGrpSpPr>
      <p:grpSpPr>
        <a:xfrm>
          <a:off x="0" y="0"/>
          <a:ext cx="0" cy="0"/>
          <a:chOff x="0" y="0"/>
          <a:chExt cx="0" cy="0"/>
        </a:xfrm>
      </p:grpSpPr>
      <p:pic>
        <p:nvPicPr>
          <p:cNvPr id="39939" name="Picture 3" descr="C:\Users\vinay\Pictures\KEROSENE.png">
            <a:extLst>
              <a:ext uri="{FF2B5EF4-FFF2-40B4-BE49-F238E27FC236}">
                <a16:creationId xmlns:a16="http://schemas.microsoft.com/office/drawing/2014/main" id="{DE5C8B8A-FF87-3DD5-A8EC-C534EB3850BF}"/>
              </a:ext>
            </a:extLst>
          </p:cNvPr>
          <p:cNvPicPr>
            <a:picLocks noChangeAspect="1" noChangeArrowheads="1"/>
          </p:cNvPicPr>
          <p:nvPr/>
        </p:nvPicPr>
        <p:blipFill>
          <a:blip r:embed="rId2"/>
          <a:srcRect/>
          <a:stretch>
            <a:fillRect/>
          </a:stretch>
        </p:blipFill>
        <p:spPr bwMode="auto">
          <a:xfrm>
            <a:off x="6418470" y="1795392"/>
            <a:ext cx="4219575" cy="3152775"/>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67D2C2AF-4651-CF29-2406-FDD6CAFBFEDB}"/>
              </a:ext>
            </a:extLst>
          </p:cNvPr>
          <p:cNvSpPr/>
          <p:nvPr/>
        </p:nvSpPr>
        <p:spPr>
          <a:xfrm>
            <a:off x="6418470" y="5290078"/>
            <a:ext cx="4191000" cy="707886"/>
          </a:xfrm>
          <a:prstGeom prst="rect">
            <a:avLst/>
          </a:prstGeom>
        </p:spPr>
        <p:txBody>
          <a:bodyPr wrap="square">
            <a:spAutoFit/>
          </a:bodyPr>
          <a:lstStyle/>
          <a:p>
            <a:r>
              <a:rPr lang="hi-IN" sz="2000" b="1">
                <a:solidFill>
                  <a:srgbClr val="FF3300"/>
                </a:solidFill>
                <a:latin typeface="Arial Rounded MT Bold" pitchFamily="34" charset="0"/>
              </a:rPr>
              <a:t>मिट्टी के तेल के लिए आपातकालीन सूचना पैनल</a:t>
            </a:r>
            <a:endParaRPr lang="en-US" sz="2000" dirty="0">
              <a:solidFill>
                <a:srgbClr val="FF3300"/>
              </a:solidFill>
              <a:latin typeface="Arial Rounded MT Bold" pitchFamily="34" charset="0"/>
            </a:endParaRPr>
          </a:p>
        </p:txBody>
      </p:sp>
      <p:sp>
        <p:nvSpPr>
          <p:cNvPr id="5" name="Slide Number Placeholder 5">
            <a:extLst>
              <a:ext uri="{FF2B5EF4-FFF2-40B4-BE49-F238E27FC236}">
                <a16:creationId xmlns:a16="http://schemas.microsoft.com/office/drawing/2014/main" id="{C9B29D20-30AD-1590-AFC0-ED495C377176}"/>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16</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A logo with text on it&#10;&#10;AI-generated content may be incorrect.">
            <a:extLst>
              <a:ext uri="{FF2B5EF4-FFF2-40B4-BE49-F238E27FC236}">
                <a16:creationId xmlns:a16="http://schemas.microsoft.com/office/drawing/2014/main" id="{622A49B8-A947-1076-2F93-324BCC6F78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EER | MFR | INDIA">
            <a:extLst>
              <a:ext uri="{FF2B5EF4-FFF2-40B4-BE49-F238E27FC236}">
                <a16:creationId xmlns:a16="http://schemas.microsoft.com/office/drawing/2014/main" id="{64C2ADE4-C10B-0625-F204-8945CE63815B}"/>
              </a:ext>
            </a:extLst>
          </p:cNvPr>
          <p:cNvSpPr txBox="1"/>
          <p:nvPr/>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2" name="PPT 2 -">
            <a:extLst>
              <a:ext uri="{FF2B5EF4-FFF2-40B4-BE49-F238E27FC236}">
                <a16:creationId xmlns:a16="http://schemas.microsoft.com/office/drawing/2014/main" id="{FCF8E1DC-CFE0-BE16-6983-D46D9FF7A386}"/>
              </a:ext>
            </a:extLst>
          </p:cNvPr>
          <p:cNvSpPr txBox="1"/>
          <p:nvPr/>
        </p:nvSpPr>
        <p:spPr>
          <a:xfrm>
            <a:off x="10638045" y="6367532"/>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C1BF0167-EF07-7635-D428-D052D4C19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3" name="Subtitle 2">
            <a:extLst>
              <a:ext uri="{FF2B5EF4-FFF2-40B4-BE49-F238E27FC236}">
                <a16:creationId xmlns:a16="http://schemas.microsoft.com/office/drawing/2014/main" id="{3D7BC6F8-902A-4C1D-98AF-F21BAEF72411}"/>
              </a:ext>
            </a:extLst>
          </p:cNvPr>
          <p:cNvSpPr txBox="1">
            <a:spLocks/>
          </p:cNvSpPr>
          <p:nvPr/>
        </p:nvSpPr>
        <p:spPr>
          <a:xfrm>
            <a:off x="914400" y="2895600"/>
            <a:ext cx="4371478" cy="1483568"/>
          </a:xfrm>
          <a:prstGeom prst="rect">
            <a:avLst/>
          </a:prstGeom>
          <a:solidFill>
            <a:schemeClr val="bg1"/>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hi-IN" sz="45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आपातकालीन सूचना पैनल</a:t>
            </a:r>
            <a:endParaRPr lang="en-US"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838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1079-F5F1-AA8B-BA76-6906EA83EF0A}"/>
              </a:ext>
            </a:extLst>
          </p:cNvPr>
          <p:cNvSpPr>
            <a:spLocks noGrp="1"/>
          </p:cNvSpPr>
          <p:nvPr>
            <p:ph type="title"/>
          </p:nvPr>
        </p:nvSpPr>
        <p:spPr>
          <a:xfrm>
            <a:off x="121508" y="3398108"/>
            <a:ext cx="4526692" cy="990600"/>
          </a:xfrm>
        </p:spPr>
        <p:txBody>
          <a:bodyPr>
            <a:noAutofit/>
          </a:bodyPr>
          <a:lstStyle/>
          <a:p>
            <a:pPr algn="ctr"/>
            <a:r>
              <a:rPr lang="hi-IN" sz="38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कंसाइनर की जिम्मेदारियां</a:t>
            </a:r>
            <a:endParaRPr lang="en-IN" sz="40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177665D6-0ABE-1CBE-EA68-2EC5290BC562}"/>
              </a:ext>
            </a:extLst>
          </p:cNvPr>
          <p:cNvSpPr>
            <a:spLocks noGrp="1"/>
          </p:cNvSpPr>
          <p:nvPr>
            <p:ph idx="1"/>
          </p:nvPr>
        </p:nvSpPr>
        <p:spPr>
          <a:xfrm>
            <a:off x="4786185" y="1524000"/>
            <a:ext cx="6934200" cy="4114800"/>
          </a:xfrm>
        </p:spPr>
        <p:txBody>
          <a:bodyPr>
            <a:noAutofit/>
          </a:bodyPr>
          <a:lstStyle/>
          <a:p>
            <a:r>
              <a:rPr lang="hi-IN" sz="2600">
                <a:latin typeface="Open Sans" panose="020B0606030504020204" pitchFamily="34" charset="0"/>
                <a:ea typeface="Open Sans" panose="020B0606030504020204" pitchFamily="34" charset="0"/>
                <a:cs typeface="Open Sans" panose="020B0606030504020204" pitchFamily="34" charset="0"/>
              </a:rPr>
              <a:t>वैध पंजीकरण 
आवश्यक प्राथमिक चिकित्सा, सुरक्षा उपकरण और मारक से सुसज्जित 
मालवाहक गाड़ी के ट्रांसपोर्टर या मालिक के पास परिवहन किए जा रहे खतरनाक या खतरनाक सामानों के बारे में पूरी और पर्याप्त जानकारी होती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6176E39F-C4AF-786E-7E30-815140506212}"/>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17</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8A27A1C8-A74F-DC48-5570-0D83DA7F30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B6B7F2EB-DA92-5519-C0F3-C9C667C7ADF0}"/>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5678B236-CC84-4F70-F438-FFEFD5A945CE}"/>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4" name="Picture 3" descr="A logo with a symbol and text&#10;&#10;AI-generated content may be incorrect.">
            <a:extLst>
              <a:ext uri="{FF2B5EF4-FFF2-40B4-BE49-F238E27FC236}">
                <a16:creationId xmlns:a16="http://schemas.microsoft.com/office/drawing/2014/main" id="{7D07042B-D53D-E616-68FE-DBA02FCEC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332994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03975E-A445-1BA7-6181-D5C435620037}"/>
              </a:ext>
            </a:extLst>
          </p:cNvPr>
          <p:cNvSpPr>
            <a:spLocks noGrp="1"/>
          </p:cNvSpPr>
          <p:nvPr>
            <p:ph idx="1"/>
          </p:nvPr>
        </p:nvSpPr>
        <p:spPr>
          <a:xfrm>
            <a:off x="4084320" y="1527105"/>
            <a:ext cx="7498080" cy="4953000"/>
          </a:xfrm>
        </p:spPr>
        <p:txBody>
          <a:bodyPr>
            <a:noAutofit/>
          </a:bodyPr>
          <a:lstStyle/>
          <a:p>
            <a:r>
              <a:rPr lang="hi-IN" sz="2600">
                <a:latin typeface="Open Sans" panose="020B0606030504020204" pitchFamily="34" charset="0"/>
                <a:ea typeface="Open Sans" panose="020B0606030504020204" pitchFamily="34" charset="0"/>
                <a:cs typeface="Open Sans" panose="020B0606030504020204" pitchFamily="34" charset="0"/>
              </a:rPr>
              <a:t>माल ढुलाई के पास वैध पंजीकरण और परमिट है और यह उक्त माल के परिवहन के लिए सुरक्षित है। 
वाहन आवश्यक प्राथमिक चिकित्सा, सुरक्षा उपकरण, टूल बॉक्स और एंटीडोट्स से सुसज्जित है।
मालिक या ट्रांसपोर्टर को खुद को संतुष्ट करना चाहिए कि कंसाइनर द्वारा दी गई जानकारी नियम 137 में निर्दिष्ट सभी मामलों में पूर्ण और सटीक है।</a:t>
            </a: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BF97184D-048C-30B3-FCD4-1C70055D520A}"/>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18</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B465446B-7A89-0877-7F6B-F6A13B1BDC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B03E1F3C-B8CF-E6E2-3786-910CAB1E1CDE}"/>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58719645-27BD-2C40-42DF-E3F337C4300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99C56048-E586-3895-C499-BA30E9BEC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3" name="Title 1">
            <a:extLst>
              <a:ext uri="{FF2B5EF4-FFF2-40B4-BE49-F238E27FC236}">
                <a16:creationId xmlns:a16="http://schemas.microsoft.com/office/drawing/2014/main" id="{4AF651E2-2064-7EEE-2820-329DBDD01760}"/>
              </a:ext>
            </a:extLst>
          </p:cNvPr>
          <p:cNvSpPr txBox="1">
            <a:spLocks/>
          </p:cNvSpPr>
          <p:nvPr/>
        </p:nvSpPr>
        <p:spPr>
          <a:xfrm>
            <a:off x="121508" y="3398108"/>
            <a:ext cx="4526692" cy="9906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hi-IN" sz="38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ट्रांसपोर्टर की जिम्मेदारियां</a:t>
            </a:r>
            <a:endParaRPr lang="en-IN" sz="40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8166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30887-DEBB-39F9-E276-99F6A1316250}"/>
              </a:ext>
            </a:extLst>
          </p:cNvPr>
          <p:cNvSpPr>
            <a:spLocks noGrp="1"/>
          </p:cNvSpPr>
          <p:nvPr>
            <p:ph idx="1"/>
          </p:nvPr>
        </p:nvSpPr>
        <p:spPr>
          <a:xfrm>
            <a:off x="4188941" y="1622286"/>
            <a:ext cx="8001000" cy="5029200"/>
          </a:xfrm>
        </p:spPr>
        <p:txBody>
          <a:bodyPr>
            <a:noAutofit/>
          </a:bodyPr>
          <a:lstStyle/>
          <a:p>
            <a:r>
              <a:rPr lang="hi-IN" sz="2600">
                <a:latin typeface="Open Sans" panose="020B0606030504020204" pitchFamily="34" charset="0"/>
                <a:ea typeface="Open Sans" panose="020B0606030504020204" pitchFamily="34" charset="0"/>
                <a:cs typeface="Open Sans" panose="020B0606030504020204" pitchFamily="34" charset="0"/>
              </a:rPr>
              <a:t>सभी जानकारी लिखित रूप में रखें यानी ड्राइवर केबिन में </a:t>
            </a:r>
            <a:r>
              <a:rPr lang="en-US" sz="2600">
                <a:latin typeface="Open Sans" panose="020B0606030504020204" pitchFamily="34" charset="0"/>
                <a:ea typeface="Open Sans" panose="020B0606030504020204" pitchFamily="34" charset="0"/>
                <a:cs typeface="Open Sans" panose="020B0606030504020204" pitchFamily="34" charset="0"/>
              </a:rPr>
              <a:t>TREM CARD (</a:t>
            </a:r>
            <a:r>
              <a:rPr lang="hi-IN" sz="2600">
                <a:latin typeface="Open Sans" panose="020B0606030504020204" pitchFamily="34" charset="0"/>
                <a:ea typeface="Open Sans" panose="020B0606030504020204" pitchFamily="34" charset="0"/>
                <a:cs typeface="Open Sans" panose="020B0606030504020204" pitchFamily="34" charset="0"/>
              </a:rPr>
              <a:t>ट्रांसपोर्ट इमरजेंसी कार्ड) (नियम 133)।
सुनिश्चित करें कि पार्क किया गया वाहन आग, विस्फोट या किसी अन्य जोखिम से सुरक्षित है। 
संविधान और अंग्रेजी भाषा में निर्दिष्ट कम से कम एक भारतीय भाषा को पढ़ने और लिखने की क्षमता होनी चाहिए।</a:t>
            </a: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4E1B4B45-AEFA-FEEB-D71B-467C90DA79B1}"/>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19</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FFA1ED83-09B9-018E-44B4-A8971427B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15BB11B7-7215-030F-9CA7-BFD6AF5821F7}"/>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11C1F185-5D8E-47F2-78E8-7D97B7D79187}"/>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4" name="Picture 3" descr="A logo with a symbol and text&#10;&#10;AI-generated content may be incorrect.">
            <a:extLst>
              <a:ext uri="{FF2B5EF4-FFF2-40B4-BE49-F238E27FC236}">
                <a16:creationId xmlns:a16="http://schemas.microsoft.com/office/drawing/2014/main" id="{D4F94917-578A-BFEA-E71C-0D9A714C5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5" name="Title 1">
            <a:extLst>
              <a:ext uri="{FF2B5EF4-FFF2-40B4-BE49-F238E27FC236}">
                <a16:creationId xmlns:a16="http://schemas.microsoft.com/office/drawing/2014/main" id="{EBA8CCA6-D0C6-B611-AB78-BB54538A6E4B}"/>
              </a:ext>
            </a:extLst>
          </p:cNvPr>
          <p:cNvSpPr txBox="1">
            <a:spLocks/>
          </p:cNvSpPr>
          <p:nvPr/>
        </p:nvSpPr>
        <p:spPr>
          <a:xfrm>
            <a:off x="121508" y="3398108"/>
            <a:ext cx="3917092" cy="9906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hi-IN" sz="3800" b="1" dirty="0">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ड्राइवर की जिम्मेदारियां</a:t>
            </a:r>
            <a:endParaRPr lang="en-IN" sz="40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38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787DC-131D-E254-8C58-DDEFD03FFF54}"/>
              </a:ext>
            </a:extLst>
          </p:cNvPr>
          <p:cNvSpPr>
            <a:spLocks noGrp="1"/>
          </p:cNvSpPr>
          <p:nvPr>
            <p:ph idx="1"/>
          </p:nvPr>
        </p:nvSpPr>
        <p:spPr>
          <a:xfrm>
            <a:off x="4419600" y="1657421"/>
            <a:ext cx="7620000" cy="4651304"/>
          </a:xfrm>
        </p:spPr>
        <p:txBody>
          <a:bodyPr>
            <a:noAutofit/>
          </a:bodyPr>
          <a:lstStyle/>
          <a:p>
            <a:pPr algn="just">
              <a:lnSpc>
                <a:spcPct val="150000"/>
              </a:lnSpc>
              <a:buFont typeface="Wingdings" panose="05000000000000000000" pitchFamily="2" charset="2"/>
              <a:buChar char="Ø"/>
            </a:pPr>
            <a:r>
              <a:rPr lang="hi-IN" sz="2400">
                <a:latin typeface="Open Sans" panose="020B0606030504020204" pitchFamily="34" charset="0"/>
                <a:ea typeface="Open Sans" panose="020B0606030504020204" pitchFamily="34" charset="0"/>
                <a:cs typeface="Open Sans" panose="020B0606030504020204" pitchFamily="34" charset="0"/>
              </a:rPr>
              <a:t>प्रमुख रसायनों का परिवहन किया जा रहा है 
प्रमुख रासायनिक आपातकालीन परिदृश्य।
खतरनाक सामग्री के लिए खतरा सूचना प्रणाली और संयुक्त राष्ट्र वर्गीकरण
आपातकालीन सूचना पैनल (ईआईपी)। 
हितधारकों की जिम्मेदारियां।
आपातकालीन प्रक्रियाएं</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6207E140-3140-15CD-30CB-1E8F1DE6C69C}"/>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2</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60C62CF5-55B7-A30F-7C0B-C470837A3A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C172409E-9589-A1C5-B626-D396F2DCEAD0}"/>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C6DA8F66-E367-F21E-5A56-CB75EF1C5AFA}"/>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sp>
        <p:nvSpPr>
          <p:cNvPr id="12" name="Google Shape;112;p15">
            <a:extLst>
              <a:ext uri="{FF2B5EF4-FFF2-40B4-BE49-F238E27FC236}">
                <a16:creationId xmlns:a16="http://schemas.microsoft.com/office/drawing/2014/main" id="{5337A3B6-858F-B0D6-015E-E3D6F4C0BF0F}"/>
              </a:ext>
            </a:extLst>
          </p:cNvPr>
          <p:cNvSpPr txBox="1">
            <a:spLocks/>
          </p:cNvSpPr>
          <p:nvPr/>
        </p:nvSpPr>
        <p:spPr>
          <a:xfrm>
            <a:off x="-114303" y="1403046"/>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उद्देश्यों</a:t>
            </a:r>
            <a:endParaRPr lang="en-US" dirty="0">
              <a:latin typeface="Open Sans"/>
            </a:endParaRPr>
          </a:p>
        </p:txBody>
      </p:sp>
      <p:sp>
        <p:nvSpPr>
          <p:cNvPr id="13" name="Google Shape;116;p15">
            <a:extLst>
              <a:ext uri="{FF2B5EF4-FFF2-40B4-BE49-F238E27FC236}">
                <a16:creationId xmlns:a16="http://schemas.microsoft.com/office/drawing/2014/main" id="{8CB06ADC-FF4E-AAD0-E353-45804D7D77F6}"/>
              </a:ext>
            </a:extLst>
          </p:cNvPr>
          <p:cNvSpPr txBox="1"/>
          <p:nvPr/>
        </p:nvSpPr>
        <p:spPr>
          <a:xfrm>
            <a:off x="609600" y="2295863"/>
            <a:ext cx="350594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निम्न में सक्षम होंगे: -</a:t>
            </a:r>
            <a:endParaRPr sz="1100" dirty="0">
              <a:latin typeface="Open Sans"/>
              <a:cs typeface="Times New Roman" pitchFamily="18" charset="0"/>
            </a:endParaRPr>
          </a:p>
        </p:txBody>
      </p:sp>
      <p:pic>
        <p:nvPicPr>
          <p:cNvPr id="2" name="Picture 1" descr="A logo with a symbol and text&#10;&#10;AI-generated content may be incorrect.">
            <a:extLst>
              <a:ext uri="{FF2B5EF4-FFF2-40B4-BE49-F238E27FC236}">
                <a16:creationId xmlns:a16="http://schemas.microsoft.com/office/drawing/2014/main" id="{B73E879C-434B-D6DA-D050-105F6E6D9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238797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447800"/>
            <a:ext cx="7339584" cy="4800600"/>
          </a:xfrm>
        </p:spPr>
        <p:txBody>
          <a:bodyPr>
            <a:normAutofit/>
          </a:bodyPr>
          <a:lstStyle/>
          <a:p>
            <a:r>
              <a:rPr lang="hi-IN" sz="2600" dirty="0">
                <a:latin typeface="Open Sans" panose="020B0606030504020204" pitchFamily="34" charset="0"/>
                <a:ea typeface="Open Sans" panose="020B0606030504020204" pitchFamily="34" charset="0"/>
                <a:cs typeface="Open Sans" panose="020B0606030504020204" pitchFamily="34" charset="0"/>
              </a:rPr>
              <a:t>ड्राइवर को खतरनाक सामानों के परिवहन से जुड़े पाठ्यक्रम को सफलतापूर्वक पास करना चाहिए था</a:t>
            </a:r>
            <a:endParaRPr lang="en-US" sz="2600" dirty="0">
              <a:latin typeface="Open Sans" panose="020B0606030504020204" pitchFamily="34" charset="0"/>
              <a:ea typeface="Open Sans" panose="020B0606030504020204" pitchFamily="34" charset="0"/>
              <a:cs typeface="Open Sans" panose="020B0606030504020204" pitchFamily="34" charset="0"/>
            </a:endParaRPr>
          </a:p>
          <a:p>
            <a:endParaRPr lang="en-US" sz="2600" dirty="0">
              <a:latin typeface="Open Sans" panose="020B0606030504020204" pitchFamily="34" charset="0"/>
              <a:ea typeface="Open Sans" panose="020B0606030504020204" pitchFamily="34" charset="0"/>
              <a:cs typeface="Open Sans" panose="020B0606030504020204" pitchFamily="34" charset="0"/>
            </a:endParaRPr>
          </a:p>
          <a:p>
            <a:r>
              <a:rPr lang="hi-IN" sz="2600" dirty="0">
                <a:latin typeface="Open Sans" panose="020B0606030504020204" pitchFamily="34" charset="0"/>
                <a:ea typeface="Open Sans" panose="020B0606030504020204" pitchFamily="34" charset="0"/>
                <a:cs typeface="Open Sans" panose="020B0606030504020204" pitchFamily="34" charset="0"/>
              </a:rPr>
              <a:t>किसी भी आपात स्थिति में उसे जो कार्रवाई करनी होती है। (नियम 135)</a:t>
            </a:r>
            <a:endParaRPr lang="en-US" sz="2600" dirty="0">
              <a:latin typeface="Open Sans" panose="020B0606030504020204" pitchFamily="34" charset="0"/>
              <a:ea typeface="Open Sans" panose="020B0606030504020204" pitchFamily="34" charset="0"/>
              <a:cs typeface="Open Sans" panose="020B0606030504020204" pitchFamily="34" charset="0"/>
            </a:endParaRPr>
          </a:p>
          <a:p>
            <a:endParaRPr lang="en-US" sz="2600" dirty="0">
              <a:latin typeface="Open Sans" panose="020B0606030504020204" pitchFamily="34" charset="0"/>
              <a:ea typeface="Open Sans" panose="020B0606030504020204" pitchFamily="34" charset="0"/>
              <a:cs typeface="Open Sans" panose="020B0606030504020204" pitchFamily="34" charset="0"/>
            </a:endParaRPr>
          </a:p>
          <a:p>
            <a:r>
              <a:rPr lang="hi-IN" sz="2600" dirty="0">
                <a:latin typeface="Open Sans" panose="020B0606030504020204" pitchFamily="34" charset="0"/>
                <a:ea typeface="Open Sans" panose="020B0606030504020204" pitchFamily="34" charset="0"/>
                <a:cs typeface="Open Sans" panose="020B0606030504020204" pitchFamily="34" charset="0"/>
              </a:rPr>
              <a:t>दुर्घटना के बारे में पुलिस स्टेशन को रिपोर्ट करने के लिए चालक (नियम 136)</a:t>
            </a:r>
            <a:endParaRPr lang="en-IN"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C9886D17-6A9E-A274-0809-D8F9D20EE42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20</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logo with text on it&#10;&#10;AI-generated content may be incorrect.">
            <a:extLst>
              <a:ext uri="{FF2B5EF4-FFF2-40B4-BE49-F238E27FC236}">
                <a16:creationId xmlns:a16="http://schemas.microsoft.com/office/drawing/2014/main" id="{0FDB1DF3-9018-442A-A8F3-11729748BC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18C8FEC8-686E-5432-1D1B-DACBFE505CD9}"/>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0" name="PPT 2 -">
            <a:extLst>
              <a:ext uri="{FF2B5EF4-FFF2-40B4-BE49-F238E27FC236}">
                <a16:creationId xmlns:a16="http://schemas.microsoft.com/office/drawing/2014/main" id="{41DCB47E-DBB3-AE3D-81D3-545FDDA4854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EF16DEE4-010A-2F79-AFAB-3F656767C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4" name="Title 1">
            <a:extLst>
              <a:ext uri="{FF2B5EF4-FFF2-40B4-BE49-F238E27FC236}">
                <a16:creationId xmlns:a16="http://schemas.microsoft.com/office/drawing/2014/main" id="{A327DC02-8182-BCD9-089B-BBBEF5239DE4}"/>
              </a:ext>
            </a:extLst>
          </p:cNvPr>
          <p:cNvSpPr txBox="1">
            <a:spLocks/>
          </p:cNvSpPr>
          <p:nvPr/>
        </p:nvSpPr>
        <p:spPr>
          <a:xfrm>
            <a:off x="152400" y="2733351"/>
            <a:ext cx="4526692" cy="9906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hi-IN" sz="3800" b="1" dirty="0">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ड्राइवर की जिम्मेदारियां</a:t>
            </a:r>
            <a:endParaRPr lang="en-IN" sz="40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42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FDB9CCC-7606-CDC5-A328-8080053F2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898" y="1252607"/>
            <a:ext cx="6955139" cy="511492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CB49940F-6B3E-5867-0D20-4D1C2E4959B6}"/>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21</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C1A255EA-E197-75F4-0233-AC6CEA431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4C54EE55-1356-167F-7936-91C19CADEA09}"/>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C802A984-8626-10D1-E044-1780C0BFBF1A}"/>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4" name="Picture 3" descr="A logo with a symbol and text&#10;&#10;AI-generated content may be incorrect.">
            <a:extLst>
              <a:ext uri="{FF2B5EF4-FFF2-40B4-BE49-F238E27FC236}">
                <a16:creationId xmlns:a16="http://schemas.microsoft.com/office/drawing/2014/main" id="{875B0A41-7DF4-70B9-38B7-204220B952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454236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123A-2ED1-492A-A76D-1BEB0634F976}"/>
              </a:ext>
            </a:extLst>
          </p:cNvPr>
          <p:cNvSpPr>
            <a:spLocks noGrp="1"/>
          </p:cNvSpPr>
          <p:nvPr>
            <p:ph type="title"/>
          </p:nvPr>
        </p:nvSpPr>
        <p:spPr>
          <a:xfrm>
            <a:off x="533400" y="3203118"/>
            <a:ext cx="3468129" cy="1020762"/>
          </a:xfrm>
          <a:noFill/>
        </p:spPr>
        <p:txBody>
          <a:bodyPr>
            <a:normAutofit/>
          </a:bodyPr>
          <a:lstStyle/>
          <a:p>
            <a:r>
              <a:rPr lang="hi-IN" b="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एलपीजी टैंकर</a:t>
            </a:r>
            <a:endParaRPr lang="en-IN"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CF4ED4C2-D0C1-4742-A195-52BC86D3B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892" y="1344906"/>
            <a:ext cx="6678273" cy="4293894"/>
          </a:xfrm>
          <a:prstGeom prst="rect">
            <a:avLst/>
          </a:prstGeom>
        </p:spPr>
      </p:pic>
      <p:pic>
        <p:nvPicPr>
          <p:cNvPr id="6" name="Picture 5">
            <a:extLst>
              <a:ext uri="{FF2B5EF4-FFF2-40B4-BE49-F238E27FC236}">
                <a16:creationId xmlns:a16="http://schemas.microsoft.com/office/drawing/2014/main" id="{2CF0DCC7-7F2D-43DE-8847-310EDCE897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439" b="10330"/>
          <a:stretch/>
        </p:blipFill>
        <p:spPr>
          <a:xfrm>
            <a:off x="7162800" y="623571"/>
            <a:ext cx="2514600" cy="1426029"/>
          </a:xfrm>
          <a:prstGeom prst="rect">
            <a:avLst/>
          </a:prstGeom>
        </p:spPr>
      </p:pic>
      <p:sp>
        <p:nvSpPr>
          <p:cNvPr id="8" name="Slide Number Placeholder 5">
            <a:extLst>
              <a:ext uri="{FF2B5EF4-FFF2-40B4-BE49-F238E27FC236}">
                <a16:creationId xmlns:a16="http://schemas.microsoft.com/office/drawing/2014/main" id="{0525938C-71FC-B794-61E4-D1A623C547E5}"/>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22</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A logo with text on it&#10;&#10;AI-generated content may be incorrect.">
            <a:extLst>
              <a:ext uri="{FF2B5EF4-FFF2-40B4-BE49-F238E27FC236}">
                <a16:creationId xmlns:a16="http://schemas.microsoft.com/office/drawing/2014/main" id="{24E6CF3D-BA2C-804A-1CFC-D2E6178B32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EER | MFR | INDIA">
            <a:extLst>
              <a:ext uri="{FF2B5EF4-FFF2-40B4-BE49-F238E27FC236}">
                <a16:creationId xmlns:a16="http://schemas.microsoft.com/office/drawing/2014/main" id="{8AE1293C-6CB2-2B0A-8012-805CA5544B06}"/>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2" name="PPT 2 -">
            <a:extLst>
              <a:ext uri="{FF2B5EF4-FFF2-40B4-BE49-F238E27FC236}">
                <a16:creationId xmlns:a16="http://schemas.microsoft.com/office/drawing/2014/main" id="{D62AFE86-0E0D-7AB0-DF09-EB4C1345B8CF}"/>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3" name="Picture 2" descr="A logo with a symbol and text&#10;&#10;AI-generated content may be incorrect.">
            <a:extLst>
              <a:ext uri="{FF2B5EF4-FFF2-40B4-BE49-F238E27FC236}">
                <a16:creationId xmlns:a16="http://schemas.microsoft.com/office/drawing/2014/main" id="{63C045C5-EE98-F1EE-1C7B-73B700BC5A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4090146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9CDE-B06D-BDE4-936F-E381D5054730}"/>
              </a:ext>
            </a:extLst>
          </p:cNvPr>
          <p:cNvSpPr>
            <a:spLocks noGrp="1"/>
          </p:cNvSpPr>
          <p:nvPr>
            <p:ph type="title"/>
          </p:nvPr>
        </p:nvSpPr>
        <p:spPr>
          <a:xfrm>
            <a:off x="152399" y="2580951"/>
            <a:ext cx="4953000" cy="1143000"/>
          </a:xfrm>
        </p:spPr>
        <p:txBody>
          <a:bodyPr>
            <a:noAutofit/>
          </a:bodyPr>
          <a:lstStyle/>
          <a:p>
            <a:pPr algn="ctr"/>
            <a:r>
              <a:rPr lang="hi-IN" sz="3200" b="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टैंकर/ट्रक दुर्घटना की स्थिति में आपातकालीन प्रक्रियाएं</a:t>
            </a:r>
            <a:endParaRPr lang="en-IN" sz="3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0260F7DE-2C06-1F6C-E903-64B1E78AB9BD}"/>
              </a:ext>
            </a:extLst>
          </p:cNvPr>
          <p:cNvSpPr>
            <a:spLocks noGrp="1"/>
          </p:cNvSpPr>
          <p:nvPr>
            <p:ph idx="1"/>
          </p:nvPr>
        </p:nvSpPr>
        <p:spPr>
          <a:xfrm>
            <a:off x="5105399" y="1781067"/>
            <a:ext cx="6666471" cy="4114800"/>
          </a:xfrm>
        </p:spPr>
        <p:txBody>
          <a:bodyPr>
            <a:normAutofit/>
          </a:bodyPr>
          <a:lstStyle/>
          <a:p>
            <a:pPr marL="0" indent="0">
              <a:buNone/>
            </a:pPr>
            <a:r>
              <a:rPr lang="hi-IN" sz="2600">
                <a:latin typeface="Open Sans" panose="020B0606030504020204" pitchFamily="34" charset="0"/>
                <a:ea typeface="Open Sans" panose="020B0606030504020204" pitchFamily="34" charset="0"/>
                <a:cs typeface="Open Sans" panose="020B0606030504020204" pitchFamily="34" charset="0"/>
              </a:rPr>
              <a:t>1. रिसाव क्षेत्र में प्रवेश करने से पहले उपयुक्त पीपीई पहनें।
2. यदि संभव हो तो आबादी वाले क्षेत्रों से बाहर निकलें। 
अत्यधिक ज्वलनशील गैस/वाष्प के बड़े रिसाव के मामले 3.</a:t>
            </a:r>
            <a:r>
              <a:rPr lang="en-US" sz="2600">
                <a:latin typeface="Open Sans" panose="020B0606030504020204" pitchFamily="34" charset="0"/>
                <a:ea typeface="Open Sans" panose="020B0606030504020204" pitchFamily="34" charset="0"/>
                <a:cs typeface="Open Sans" panose="020B0606030504020204" pitchFamily="34" charset="0"/>
              </a:rPr>
              <a:t>In, </a:t>
            </a:r>
            <a:r>
              <a:rPr lang="hi-IN" sz="2600">
                <a:latin typeface="Open Sans" panose="020B0606030504020204" pitchFamily="34" charset="0"/>
                <a:ea typeface="Open Sans" panose="020B0606030504020204" pitchFamily="34" charset="0"/>
                <a:cs typeface="Open Sans" panose="020B0606030504020204" pitchFamily="34" charset="0"/>
              </a:rPr>
              <a:t>इंजन चालू न करें। 
4. देखने वालों को प्रभावित क्षेत्र छोड़ने का आदेश दें।</a:t>
            </a: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122AED28-760F-46DE-2BC5-2A412BF54D9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23</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3E6A7B85-774D-A61D-D9FB-68C86730BA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B1B1CFDF-4892-EED7-FBA2-6FCF9C0B442C}"/>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B292ABD0-814B-A5DF-390F-4B1DC0563C6E}"/>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4" name="Picture 3" descr="A logo with a symbol and text&#10;&#10;AI-generated content may be incorrect.">
            <a:extLst>
              <a:ext uri="{FF2B5EF4-FFF2-40B4-BE49-F238E27FC236}">
                <a16:creationId xmlns:a16="http://schemas.microsoft.com/office/drawing/2014/main" id="{DA6531C3-EEEC-DB9C-5B5D-37D6069C5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28021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1DAB88-FAC4-B707-7288-AB79519B15EC}"/>
              </a:ext>
            </a:extLst>
          </p:cNvPr>
          <p:cNvSpPr>
            <a:spLocks noGrp="1"/>
          </p:cNvSpPr>
          <p:nvPr>
            <p:ph idx="1"/>
          </p:nvPr>
        </p:nvSpPr>
        <p:spPr>
          <a:xfrm>
            <a:off x="5105398" y="1719410"/>
            <a:ext cx="6174261" cy="3962400"/>
          </a:xfrm>
        </p:spPr>
        <p:txBody>
          <a:bodyPr>
            <a:normAutofit/>
          </a:bodyPr>
          <a:lstStyle/>
          <a:p>
            <a:pPr marL="0" indent="0">
              <a:buNone/>
            </a:pPr>
            <a:r>
              <a:rPr lang="hi-IN" sz="2800">
                <a:latin typeface="Open Sans" panose="020B0606030504020204" pitchFamily="34" charset="0"/>
                <a:ea typeface="Open Sans" panose="020B0606030504020204" pitchFamily="34" charset="0"/>
                <a:cs typeface="Open Sans" panose="020B0606030504020204" pitchFamily="34" charset="0"/>
              </a:rPr>
              <a:t>5. दुर्घटना क्षेत्र को सुरक्षित करें और यातायात को डायवर्ट करें। 
6. बिजली में आग लगने की स्थिति में, वाहन की बैटरी को अलग कर दें। 
7. आग लगने की स्थिति में, फायर स्टेशन को सूचित करें, धुएं के साँस लेने से बचें, यदि आवश्यक हो तो गैस मास्क का उपयोग करें।</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1558F4F6-9961-237E-5783-75F5001AF222}"/>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24</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logo with text on it&#10;&#10;AI-generated content may be incorrect.">
            <a:extLst>
              <a:ext uri="{FF2B5EF4-FFF2-40B4-BE49-F238E27FC236}">
                <a16:creationId xmlns:a16="http://schemas.microsoft.com/office/drawing/2014/main" id="{72B0A873-70C8-D00E-E762-E98CFE1983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3479C0E8-A8D2-ADFC-5B87-C816603D7B7B}"/>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0" name="PPT 2 -">
            <a:extLst>
              <a:ext uri="{FF2B5EF4-FFF2-40B4-BE49-F238E27FC236}">
                <a16:creationId xmlns:a16="http://schemas.microsoft.com/office/drawing/2014/main" id="{97D4B68D-693D-7FDA-9A9F-753E02E91FF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E31FA845-0313-4781-97E2-96983D318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4" name="Title 1">
            <a:extLst>
              <a:ext uri="{FF2B5EF4-FFF2-40B4-BE49-F238E27FC236}">
                <a16:creationId xmlns:a16="http://schemas.microsoft.com/office/drawing/2014/main" id="{86374B90-2559-B73C-691D-2AD0135EA42D}"/>
              </a:ext>
            </a:extLst>
          </p:cNvPr>
          <p:cNvSpPr>
            <a:spLocks noGrp="1"/>
          </p:cNvSpPr>
          <p:nvPr>
            <p:ph type="title"/>
          </p:nvPr>
        </p:nvSpPr>
        <p:spPr>
          <a:xfrm>
            <a:off x="152399" y="2580951"/>
            <a:ext cx="4953000" cy="1143000"/>
          </a:xfrm>
        </p:spPr>
        <p:txBody>
          <a:bodyPr>
            <a:noAutofit/>
          </a:bodyPr>
          <a:lstStyle/>
          <a:p>
            <a:pPr algn="ctr"/>
            <a:r>
              <a:rPr lang="hi-IN" sz="3200" b="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टैंकर/ट्रक दुर्घटना की स्थिति में आपातकालीन प्रक्रियाएं</a:t>
            </a:r>
            <a:endParaRPr lang="en-IN" sz="3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3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A6E77-F27C-C4EF-D7A0-41802A9686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D32429-7672-696D-B434-1174117F0FA0}"/>
              </a:ext>
            </a:extLst>
          </p:cNvPr>
          <p:cNvSpPr>
            <a:spLocks noGrp="1"/>
          </p:cNvSpPr>
          <p:nvPr>
            <p:ph idx="1"/>
          </p:nvPr>
        </p:nvSpPr>
        <p:spPr>
          <a:xfrm>
            <a:off x="4952999" y="1657421"/>
            <a:ext cx="6936259" cy="4651304"/>
          </a:xfrm>
        </p:spPr>
        <p:txBody>
          <a:bodyPr>
            <a:noAutofit/>
          </a:bodyPr>
          <a:lstStyle/>
          <a:p>
            <a:pPr algn="just">
              <a:lnSpc>
                <a:spcPct val="150000"/>
              </a:lnSpc>
              <a:buFont typeface="Wingdings" panose="05000000000000000000" pitchFamily="2" charset="2"/>
              <a:buChar char="Ø"/>
            </a:pPr>
            <a:r>
              <a:rPr lang="hi-IN" sz="2400">
                <a:latin typeface="Open Sans" panose="020B0606030504020204" pitchFamily="34" charset="0"/>
                <a:ea typeface="Open Sans" panose="020B0606030504020204" pitchFamily="34" charset="0"/>
                <a:cs typeface="Open Sans" panose="020B0606030504020204" pitchFamily="34" charset="0"/>
              </a:rPr>
              <a:t>प्रमुख रसायनों का परिवहन किया जा रहा है 
प्रमुख रासायनिक आपातकालीन परिदृश्य।
खतरनाक सामग्री के लिए खतरा सूचना प्रणाली और संयुक्त राष्ट्र वर्गीकरण
आपातकालीन सूचना पैनल (ईआईपी)। 
हितधारकों की जिम्मेदारियां।
आपातकालीन प्रक्रियाएं</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1F432186-5422-F665-8D93-AC1FEF88777C}"/>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25</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7769B556-D330-567F-6AD1-3338721FCD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BB9C222F-BC1B-3DEB-6044-BC6479FA40C8}"/>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97AF37E6-C644-203E-F222-EFD8D9299EA9}"/>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sp>
        <p:nvSpPr>
          <p:cNvPr id="12" name="Google Shape;112;p15">
            <a:extLst>
              <a:ext uri="{FF2B5EF4-FFF2-40B4-BE49-F238E27FC236}">
                <a16:creationId xmlns:a16="http://schemas.microsoft.com/office/drawing/2014/main" id="{DCA352D7-81CD-DA54-7A7A-27076A243652}"/>
              </a:ext>
            </a:extLst>
          </p:cNvPr>
          <p:cNvSpPr txBox="1">
            <a:spLocks/>
          </p:cNvSpPr>
          <p:nvPr/>
        </p:nvSpPr>
        <p:spPr>
          <a:xfrm>
            <a:off x="304800" y="1396600"/>
            <a:ext cx="3810000"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समीक्षा</a:t>
            </a:r>
            <a:endParaRPr lang="en-US" dirty="0">
              <a:latin typeface="Open Sans"/>
            </a:endParaRPr>
          </a:p>
        </p:txBody>
      </p:sp>
      <p:sp>
        <p:nvSpPr>
          <p:cNvPr id="13" name="Google Shape;116;p15">
            <a:extLst>
              <a:ext uri="{FF2B5EF4-FFF2-40B4-BE49-F238E27FC236}">
                <a16:creationId xmlns:a16="http://schemas.microsoft.com/office/drawing/2014/main" id="{9E0A3B64-F40D-ED2F-2F6F-3093C951E19C}"/>
              </a:ext>
            </a:extLst>
          </p:cNvPr>
          <p:cNvSpPr txBox="1"/>
          <p:nvPr/>
        </p:nvSpPr>
        <p:spPr>
          <a:xfrm>
            <a:off x="160638" y="2273606"/>
            <a:ext cx="398678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इसके बारे में जान सकते हैं: -</a:t>
            </a:r>
            <a:endParaRPr sz="1100" dirty="0">
              <a:latin typeface="Open Sans"/>
              <a:cs typeface="Times New Roman" pitchFamily="18" charset="0"/>
            </a:endParaRPr>
          </a:p>
        </p:txBody>
      </p:sp>
      <p:pic>
        <p:nvPicPr>
          <p:cNvPr id="2" name="Picture 1" descr="A logo with a symbol and text&#10;&#10;AI-generated content may be incorrect.">
            <a:extLst>
              <a:ext uri="{FF2B5EF4-FFF2-40B4-BE49-F238E27FC236}">
                <a16:creationId xmlns:a16="http://schemas.microsoft.com/office/drawing/2014/main" id="{806A5B8D-4504-1E69-A37C-2ABEED3E8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146828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26</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pic>
        <p:nvPicPr>
          <p:cNvPr id="5" name="Picture 4" descr="A logo with text on it&#10;&#10;AI-generated content may be incorrect.">
            <a:extLst>
              <a:ext uri="{FF2B5EF4-FFF2-40B4-BE49-F238E27FC236}">
                <a16:creationId xmlns:a16="http://schemas.microsoft.com/office/drawing/2014/main" id="{76926E9C-195E-BC1C-9D6E-322EFFAC81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3" y="207990"/>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logo with a symbol and text&#10;&#10;AI-generated content may be incorrect.">
            <a:extLst>
              <a:ext uri="{FF2B5EF4-FFF2-40B4-BE49-F238E27FC236}">
                <a16:creationId xmlns:a16="http://schemas.microsoft.com/office/drawing/2014/main" id="{E0794868-E4C5-08E7-AB3A-E15B5AFE23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1180" y="225088"/>
            <a:ext cx="914400" cy="977046"/>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a:xfrm>
            <a:off x="8763000" y="6370637"/>
            <a:ext cx="2844800" cy="365125"/>
          </a:xfrm>
        </p:spPr>
        <p:txBody>
          <a:bodyPr/>
          <a:lstStyle/>
          <a:p>
            <a:fld id="{B6F15528-21DE-4FAA-801E-634DDDAF4B2B}" type="slidenum">
              <a:rPr lang="en-US" sz="1400" b="1" smtClean="0">
                <a:solidFill>
                  <a:srgbClr val="7030A0"/>
                </a:solidFill>
                <a:latin typeface="Times New Roman" panose="02020603050405020304" pitchFamily="18" charset="0"/>
                <a:cs typeface="Times New Roman" panose="02020603050405020304" pitchFamily="18" charset="0"/>
              </a:rPr>
              <a:pPr/>
              <a:t>27</a:t>
            </a:fld>
            <a:endParaRPr lang="en-US" sz="1400" b="1" dirty="0">
              <a:solidFill>
                <a:srgbClr val="7030A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598160" y="2705100"/>
            <a:ext cx="5181600" cy="3657600"/>
          </a:xfrm>
          <a:noFill/>
        </p:spPr>
        <p:txBody>
          <a:bodyPr>
            <a:noAutofit/>
          </a:bodyPr>
          <a:lstStyle/>
          <a:p>
            <a:pPr marL="0" indent="0">
              <a:buNone/>
            </a:pPr>
            <a:r>
              <a:rPr lang="hi-IN" sz="2800">
                <a:latin typeface="Open Sans" panose="020B0606030504020204" pitchFamily="34" charset="0"/>
                <a:ea typeface="Open Sans" panose="020B0606030504020204" pitchFamily="34" charset="0"/>
                <a:cs typeface="Open Sans" panose="020B0606030504020204" pitchFamily="34" charset="0"/>
              </a:rPr>
              <a:t>प्रश्‍न। </a:t>
            </a:r>
            <a:r>
              <a:rPr lang="en-IN" sz="2800">
                <a:latin typeface="Open Sans" panose="020B0606030504020204" pitchFamily="34" charset="0"/>
                <a:ea typeface="Open Sans" panose="020B0606030504020204" pitchFamily="34" charset="0"/>
                <a:cs typeface="Open Sans" panose="020B0606030504020204" pitchFamily="34" charset="0"/>
              </a:rPr>
              <a:t>DOT Hazmat </a:t>
            </a:r>
            <a:r>
              <a:rPr lang="hi-IN" sz="2800">
                <a:latin typeface="Open Sans" panose="020B0606030504020204" pitchFamily="34" charset="0"/>
                <a:ea typeface="Open Sans" panose="020B0606030504020204" pitchFamily="34" charset="0"/>
                <a:cs typeface="Open Sans" panose="020B0606030504020204" pitchFamily="34" charset="0"/>
              </a:rPr>
              <a:t>वर्गीकरण प्रणाली के अनुसार कक्षा 8 क्या है?</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03200" y="2705100"/>
            <a:ext cx="5410200" cy="1143000"/>
          </a:xfrm>
          <a:noFill/>
        </p:spPr>
        <p:txBody>
          <a:bodyPr>
            <a:normAutofit/>
          </a:bodyPr>
          <a:lstStyle/>
          <a:p>
            <a:r>
              <a:rPr lang="hi-IN"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मूल्यांकन</a:t>
            </a:r>
            <a:endParaRPr lang="en-IN" sz="48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A logo with text on it&#10;&#10;AI-generated content may be incorrect.">
            <a:extLst>
              <a:ext uri="{FF2B5EF4-FFF2-40B4-BE49-F238E27FC236}">
                <a16:creationId xmlns:a16="http://schemas.microsoft.com/office/drawing/2014/main" id="{B09765D3-DDA8-6C16-4469-7637950D06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3" y="207990"/>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logo with a symbol and text&#10;&#10;AI-generated content may be incorrect.">
            <a:extLst>
              <a:ext uri="{FF2B5EF4-FFF2-40B4-BE49-F238E27FC236}">
                <a16:creationId xmlns:a16="http://schemas.microsoft.com/office/drawing/2014/main" id="{D060D373-DD70-B1EC-FE1F-43A9C09898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1180" y="225088"/>
            <a:ext cx="914400" cy="977046"/>
          </a:xfrm>
          <a:prstGeom prst="rect">
            <a:avLst/>
          </a:prstGeom>
        </p:spPr>
      </p:pic>
    </p:spTree>
    <p:extLst>
      <p:ext uri="{BB962C8B-B14F-4D97-AF65-F5344CB8AC3E}">
        <p14:creationId xmlns:p14="http://schemas.microsoft.com/office/powerpoint/2010/main" val="21731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28</a:t>
            </a:fld>
            <a:endParaRPr lang="en-IN"/>
          </a:p>
        </p:txBody>
      </p:sp>
      <p:sp>
        <p:nvSpPr>
          <p:cNvPr id="6" name="Duties of…">
            <a:extLst>
              <a:ext uri="{FF2B5EF4-FFF2-40B4-BE49-F238E27FC236}">
                <a16:creationId xmlns:a16="http://schemas.microsoft.com/office/drawing/2014/main" id="{848F74B0-1F3A-240E-68E6-62D0EC9F3863}"/>
              </a:ext>
            </a:extLst>
          </p:cNvPr>
          <p:cNvSpPr txBox="1"/>
          <p:nvPr/>
        </p:nvSpPr>
        <p:spPr>
          <a:xfrm>
            <a:off x="589502" y="2057400"/>
            <a:ext cx="11145298" cy="1556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9600" b="1" dirty="0">
                <a:latin typeface="Open sans"/>
              </a:rPr>
              <a:t>धन्यवाद</a:t>
            </a:r>
            <a:endParaRPr lang="en-US" sz="9600" dirty="0">
              <a:latin typeface="Open sans"/>
            </a:endParaRPr>
          </a:p>
        </p:txBody>
      </p:sp>
      <p:pic>
        <p:nvPicPr>
          <p:cNvPr id="3" name="Picture 2" descr="A logo with text on it&#10;&#10;AI-generated content may be incorrect.">
            <a:extLst>
              <a:ext uri="{FF2B5EF4-FFF2-40B4-BE49-F238E27FC236}">
                <a16:creationId xmlns:a16="http://schemas.microsoft.com/office/drawing/2014/main" id="{25D09619-BAA9-09B8-A1DB-A6BFA0DE40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3" y="207990"/>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logo with a symbol and text&#10;&#10;AI-generated content may be incorrect.">
            <a:extLst>
              <a:ext uri="{FF2B5EF4-FFF2-40B4-BE49-F238E27FC236}">
                <a16:creationId xmlns:a16="http://schemas.microsoft.com/office/drawing/2014/main" id="{EF88A181-3AFE-0BB4-375F-ABFAE5460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1180" y="225088"/>
            <a:ext cx="914400" cy="977046"/>
          </a:xfrm>
          <a:prstGeom prst="rect">
            <a:avLst/>
          </a:prstGeom>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EC35-4C56-FE53-A868-C167F0BE9CD7}"/>
              </a:ext>
            </a:extLst>
          </p:cNvPr>
          <p:cNvSpPr>
            <a:spLocks noGrp="1"/>
          </p:cNvSpPr>
          <p:nvPr>
            <p:ph type="title"/>
          </p:nvPr>
        </p:nvSpPr>
        <p:spPr>
          <a:xfrm>
            <a:off x="799070" y="2857500"/>
            <a:ext cx="4495800" cy="1143000"/>
          </a:xfrm>
        </p:spPr>
        <p:txBody>
          <a:bodyPr>
            <a:normAutofit fontScale="90000"/>
          </a:bodyPr>
          <a:lstStyle/>
          <a:p>
            <a:pPr algn="ctr"/>
            <a:r>
              <a:rPr lang="hi-IN" sz="4400" b="1">
                <a:solidFill>
                  <a:srgbClr val="C00000"/>
                </a:solidFill>
                <a:latin typeface="Open Sans" panose="020B0606030504020204" pitchFamily="34" charset="0"/>
                <a:ea typeface="Open Sans" panose="020B0606030504020204" pitchFamily="34" charset="0"/>
                <a:cs typeface="Open Sans" panose="020B0606030504020204" pitchFamily="34" charset="0"/>
              </a:rPr>
              <a:t>भारत में परिवहन किए जाने वाले प्रमुख रसायन</a:t>
            </a:r>
            <a:endParaRPr lang="en-IN"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A9AE089D-4A59-6DA4-1FF5-F1811D5AC0AA}"/>
              </a:ext>
            </a:extLst>
          </p:cNvPr>
          <p:cNvSpPr>
            <a:spLocks noGrp="1"/>
          </p:cNvSpPr>
          <p:nvPr>
            <p:ph idx="1"/>
          </p:nvPr>
        </p:nvSpPr>
        <p:spPr>
          <a:xfrm>
            <a:off x="5715000" y="1972208"/>
            <a:ext cx="5715000" cy="4114800"/>
          </a:xfrm>
        </p:spPr>
        <p:txBody>
          <a:bodyPr>
            <a:noAutofit/>
          </a:bodyPr>
          <a:lstStyle/>
          <a:p>
            <a:pPr>
              <a:buFont typeface="Wingdings" panose="05000000000000000000" pitchFamily="2" charset="2"/>
              <a:buChar char="q"/>
            </a:pPr>
            <a:r>
              <a:rPr lang="hi-IN" sz="2400">
                <a:latin typeface="Open Sans" panose="020B0606030504020204" pitchFamily="34" charset="0"/>
                <a:ea typeface="Open Sans" panose="020B0606030504020204" pitchFamily="34" charset="0"/>
                <a:cs typeface="Open Sans" panose="020B0606030504020204" pitchFamily="34" charset="0"/>
              </a:rPr>
              <a:t>एलपीजी और प्रोपेन।
 एफओ, पेट्रोल और डीजल।
 क्लोरीन, अमोनिया आदि।
वर्तमान में 57 प्रतिशत रासायनिक वितरण सड़क परिवहन के माध्यम से होता है और लगभग 35-37 प्रतिशत रेलवे के माध्यम से, 6 से 7 प्रतिशत समुद्री जल के माध्यम से और 1 प्रतिशत से कम वायु मार्ग से होता है</a:t>
            </a:r>
            <a:endParaRPr lang="en-GB"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6D670E9B-C656-15CF-D056-F1E4667E837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3</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5EE1190F-5538-4489-A170-17A745B294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852C307D-C1A5-B53E-D115-423BDE2516EC}"/>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947E2E03-1261-2EA3-7E70-6CA79CD6D531}"/>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4" name="Picture 3" descr="A logo with a symbol and text&#10;&#10;AI-generated content may be incorrect.">
            <a:extLst>
              <a:ext uri="{FF2B5EF4-FFF2-40B4-BE49-F238E27FC236}">
                <a16:creationId xmlns:a16="http://schemas.microsoft.com/office/drawing/2014/main" id="{0D2EB3FF-EDC0-892B-EBCA-9FB05F163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246220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E4257-057E-D785-4D86-5B4B8391DEFA}"/>
              </a:ext>
            </a:extLst>
          </p:cNvPr>
          <p:cNvPicPr>
            <a:picLocks noChangeAspect="1"/>
          </p:cNvPicPr>
          <p:nvPr/>
        </p:nvPicPr>
        <p:blipFill>
          <a:blip r:embed="rId2"/>
          <a:srcRect t="8219"/>
          <a:stretch>
            <a:fillRect/>
          </a:stretch>
        </p:blipFill>
        <p:spPr>
          <a:xfrm>
            <a:off x="4525255" y="998388"/>
            <a:ext cx="7539729" cy="5063622"/>
          </a:xfrm>
          <a:prstGeom prst="rect">
            <a:avLst/>
          </a:prstGeom>
        </p:spPr>
      </p:pic>
      <p:sp>
        <p:nvSpPr>
          <p:cNvPr id="2" name="Slide Number Placeholder 5">
            <a:extLst>
              <a:ext uri="{FF2B5EF4-FFF2-40B4-BE49-F238E27FC236}">
                <a16:creationId xmlns:a16="http://schemas.microsoft.com/office/drawing/2014/main" id="{7773F371-6DFE-C1A3-E0D9-563B2591EFD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4</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logo with text on it&#10;&#10;AI-generated content may be incorrect.">
            <a:extLst>
              <a:ext uri="{FF2B5EF4-FFF2-40B4-BE49-F238E27FC236}">
                <a16:creationId xmlns:a16="http://schemas.microsoft.com/office/drawing/2014/main" id="{14FC07C7-27A1-C4F8-AFDA-FB0C77F3D1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2E7717DB-5C48-024B-739F-E52ABEB5D605}"/>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7" name="PPT 2 -">
            <a:extLst>
              <a:ext uri="{FF2B5EF4-FFF2-40B4-BE49-F238E27FC236}">
                <a16:creationId xmlns:a16="http://schemas.microsoft.com/office/drawing/2014/main" id="{2459F512-931D-BDC1-CBFE-34FBF4066F57}"/>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8" name="Picture 7" descr="A logo with a symbol and text&#10;&#10;AI-generated content may be incorrect.">
            <a:extLst>
              <a:ext uri="{FF2B5EF4-FFF2-40B4-BE49-F238E27FC236}">
                <a16:creationId xmlns:a16="http://schemas.microsoft.com/office/drawing/2014/main" id="{E7E81340-3C7E-C0AE-5216-955C5C080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4" name="Title 1">
            <a:extLst>
              <a:ext uri="{FF2B5EF4-FFF2-40B4-BE49-F238E27FC236}">
                <a16:creationId xmlns:a16="http://schemas.microsoft.com/office/drawing/2014/main" id="{99C11A94-E1A7-4463-110B-BF985DEA0D25}"/>
              </a:ext>
            </a:extLst>
          </p:cNvPr>
          <p:cNvSpPr txBox="1">
            <a:spLocks/>
          </p:cNvSpPr>
          <p:nvPr/>
        </p:nvSpPr>
        <p:spPr>
          <a:xfrm>
            <a:off x="0" y="2857500"/>
            <a:ext cx="4495800" cy="1143000"/>
          </a:xfrm>
          <a:prstGeom prst="rect">
            <a:avLst/>
          </a:prstGeom>
        </p:spPr>
        <p:txBody>
          <a:bodyPr>
            <a:normAutofit fontScale="8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hi-IN" sz="4400" b="1">
                <a:solidFill>
                  <a:srgbClr val="C00000"/>
                </a:solidFill>
                <a:latin typeface="Open Sans" panose="020B0606030504020204" pitchFamily="34" charset="0"/>
                <a:ea typeface="Open Sans" panose="020B0606030504020204" pitchFamily="34" charset="0"/>
                <a:cs typeface="Open Sans" panose="020B0606030504020204" pitchFamily="34" charset="0"/>
              </a:rPr>
              <a:t>संभावित रासायनिक आपातकालीन परिदृश्य</a:t>
            </a:r>
            <a:endParaRPr lang="en-IN"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424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24EB-2B52-8E96-B148-737CB5F83A22}"/>
              </a:ext>
            </a:extLst>
          </p:cNvPr>
          <p:cNvSpPr>
            <a:spLocks noGrp="1"/>
          </p:cNvSpPr>
          <p:nvPr>
            <p:ph type="title"/>
          </p:nvPr>
        </p:nvSpPr>
        <p:spPr>
          <a:xfrm>
            <a:off x="0" y="2580951"/>
            <a:ext cx="6544056" cy="1143000"/>
          </a:xfrm>
        </p:spPr>
        <p:txBody>
          <a:bodyPr>
            <a:noAutofit/>
          </a:bodyPr>
          <a:lstStyle/>
          <a:p>
            <a:pPr algn="ctr"/>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परिवहन के दौरान प्रमुख रासायनिक आपातकालीन परिदृश्य</a:t>
            </a:r>
            <a:endParaRPr lang="en-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D11B272-330B-DD0E-AE2A-AC849CD09C5A}"/>
              </a:ext>
            </a:extLst>
          </p:cNvPr>
          <p:cNvSpPr>
            <a:spLocks noGrp="1"/>
          </p:cNvSpPr>
          <p:nvPr>
            <p:ph idx="1"/>
          </p:nvPr>
        </p:nvSpPr>
        <p:spPr>
          <a:xfrm>
            <a:off x="6096000" y="1676400"/>
            <a:ext cx="5815584" cy="4800600"/>
          </a:xfrm>
        </p:spPr>
        <p:txBody>
          <a:bodyPr/>
          <a:lstStyle/>
          <a:p>
            <a:pPr>
              <a:lnSpc>
                <a:spcPct val="150000"/>
              </a:lnSpc>
              <a:buFont typeface="Wingdings" panose="05000000000000000000" pitchFamily="2" charset="2"/>
              <a:buChar char="q"/>
            </a:pPr>
            <a:r>
              <a:rPr lang="en-GB" sz="2800">
                <a:latin typeface="Open Sans" panose="020B0606030504020204" pitchFamily="34" charset="0"/>
                <a:ea typeface="Open Sans" panose="020B0606030504020204" pitchFamily="34" charset="0"/>
                <a:cs typeface="Open Sans" panose="020B0606030504020204" pitchFamily="34" charset="0"/>
              </a:rPr>
              <a:t>BLEVE: </a:t>
            </a:r>
            <a:r>
              <a:rPr lang="hi-IN" sz="2800">
                <a:latin typeface="Open Sans" panose="020B0606030504020204" pitchFamily="34" charset="0"/>
                <a:ea typeface="Open Sans" panose="020B0606030504020204" pitchFamily="34" charset="0"/>
                <a:cs typeface="Open Sans" panose="020B0606030504020204" pitchFamily="34" charset="0"/>
              </a:rPr>
              <a:t>उबलते तरल का विस्तार वाष्प विस्फोट
वीसीई: वाष्प बादल विस्फोट
पूल की आग 
जहरीली वाष्प का निकलना 
छलकाव</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8D24A4AD-944A-5B28-CC36-1E2904D0472B}"/>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5</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554AFD53-BAB1-DEF9-85F6-02B05154D6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F31CDE3F-8AED-4C55-F6FD-6DD971DDB77F}"/>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8D585C0F-FBDC-7E1C-C524-C04D229742E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4" name="Picture 3" descr="A logo with a symbol and text&#10;&#10;AI-generated content may be incorrect.">
            <a:extLst>
              <a:ext uri="{FF2B5EF4-FFF2-40B4-BE49-F238E27FC236}">
                <a16:creationId xmlns:a16="http://schemas.microsoft.com/office/drawing/2014/main" id="{ED554DE0-2644-DEFB-3C60-96EAE50F32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8673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D82E-914A-462C-46EB-72CB4F9B1C8C}"/>
              </a:ext>
            </a:extLst>
          </p:cNvPr>
          <p:cNvSpPr>
            <a:spLocks noGrp="1"/>
          </p:cNvSpPr>
          <p:nvPr>
            <p:ph type="title"/>
          </p:nvPr>
        </p:nvSpPr>
        <p:spPr>
          <a:xfrm>
            <a:off x="-228600" y="3048000"/>
            <a:ext cx="5401056" cy="1143000"/>
          </a:xfrm>
        </p:spPr>
        <p:txBody>
          <a:bodyPr>
            <a:normAutofit/>
          </a:bodyPr>
          <a:lstStyle/>
          <a:p>
            <a:pPr algn="ctr"/>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खतरा सूचना प्रणाली</a:t>
            </a:r>
            <a:endParaRPr lang="en-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93D68D0C-CBAF-61D0-B85B-731E091A4D23}"/>
              </a:ext>
            </a:extLst>
          </p:cNvPr>
          <p:cNvSpPr>
            <a:spLocks noGrp="1"/>
          </p:cNvSpPr>
          <p:nvPr>
            <p:ph idx="1"/>
          </p:nvPr>
        </p:nvSpPr>
        <p:spPr>
          <a:xfrm>
            <a:off x="4953000" y="2286000"/>
            <a:ext cx="6629400" cy="3810000"/>
          </a:xfrm>
        </p:spPr>
        <p:txBody>
          <a:bodyPr>
            <a:normAutofit fontScale="85000" lnSpcReduction="20000"/>
          </a:bodyPr>
          <a:lstStyle/>
          <a:p>
            <a:pPr marL="457200" indent="-457200">
              <a:buFont typeface="Wingdings" panose="05000000000000000000" pitchFamily="2" charset="2"/>
              <a:buChar char="q"/>
            </a:pPr>
            <a:r>
              <a:rPr lang="hi-IN">
                <a:latin typeface="Open Sans" panose="020B0606030504020204" pitchFamily="34" charset="0"/>
                <a:ea typeface="Open Sans" panose="020B0606030504020204" pitchFamily="34" charset="0"/>
                <a:cs typeface="Open Sans" panose="020B0606030504020204" pitchFamily="34" charset="0"/>
              </a:rPr>
              <a:t>खतरनाक पदार्थों की आवाजाही मुख्य रूप से सूचना की उपलब्धता के अभाव के कारण आकस्मिक रिलीज का एक बड़ा जोखिम प्रस्तुत करती है। 
इसलिए ऐसी सामग्रियों के परिवहन के दौरान आवश्यक जानकारी स्पष्ट रूप से प्रदर्शित की जानी चाहिए।
आपातकालीन सूचना प्रणाली खतरे के वर्गीकरण और संयुक्त राष्ट्र पदार्थ पहचान का एक संयोजन है।</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18FA00DF-B6B8-F428-6E6C-CBFDA92BFA06}"/>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6</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43987256-164D-13FF-5D33-4FCB5EE1FC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64712D09-5404-B61D-9F8C-C9341C371E80}"/>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B483B282-3ED3-6485-107A-60D7744CCEA1}"/>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4" name="Picture 3" descr="A logo with a symbol and text&#10;&#10;AI-generated content may be incorrect.">
            <a:extLst>
              <a:ext uri="{FF2B5EF4-FFF2-40B4-BE49-F238E27FC236}">
                <a16:creationId xmlns:a16="http://schemas.microsoft.com/office/drawing/2014/main" id="{B0C78D4E-1C1C-845F-4C19-BF45C5414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265301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572000" y="1600200"/>
            <a:ext cx="7010400" cy="3046988"/>
          </a:xfrm>
          <a:prstGeom prst="rect">
            <a:avLst/>
          </a:prstGeom>
          <a:noFill/>
        </p:spPr>
        <p:txBody>
          <a:bodyPr wrap="square" rtlCol="0">
            <a:spAutoFit/>
          </a:bodyPr>
          <a:lstStyle/>
          <a:p>
            <a:pPr lvl="1">
              <a:buFont typeface="Wingdings" pitchFamily="2" charset="2"/>
              <a:buChar char="q"/>
            </a:pPr>
            <a:r>
              <a:rPr lang="hi-IN" sz="2400">
                <a:latin typeface="Open Sans" panose="020B0606030504020204" pitchFamily="34" charset="0"/>
                <a:ea typeface="Open Sans" panose="020B0606030504020204" pitchFamily="34" charset="0"/>
                <a:cs typeface="Open Sans" panose="020B0606030504020204" pitchFamily="34" charset="0"/>
              </a:rPr>
              <a:t>खतरनाक वस्तुओं के परिवहन पर संयुक्त राष्ट्र के विशेषज्ञों की समिति द्वारा अनुशंसित रासायनिक खतरों का वर्गीकरण 
खतरे के प्रकारों को नौ बुनियादी वर्गों में विभाजित किया जाता है जो संख्यात्मक रूप से दर्शाए जाते हैं। 
भारत में खतरनाक रसायनों के परिवहन में दुर्घटनाओं का प्रबंधन करने के लिए केंद्रीय मोटर वाहन नियम 1989 तैयार किए गए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228600" y="2846695"/>
            <a:ext cx="4419600" cy="954107"/>
          </a:xfrm>
          <a:prstGeom prst="rect">
            <a:avLst/>
          </a:prstGeom>
          <a:effectLst>
            <a:outerShdw blurRad="25400" dist="25400" dir="5400000" sx="8000" sy="8000" algn="ctr" rotWithShape="0">
              <a:schemeClr val="tx1"/>
            </a:outerShdw>
          </a:effectLst>
        </p:spPr>
        <p:txBody>
          <a:bodyPr wrap="square">
            <a:spAutoFit/>
          </a:bodyPr>
          <a:lstStyle/>
          <a:p>
            <a:pPr algn="ctr"/>
            <a:r>
              <a:rPr lang="hi-IN" sz="28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खतरनाक सामग्रियों के लिए संयुक्त राष्ट्र वर्गीकरण</a:t>
            </a:r>
            <a:endPar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4F375E4E-0AFF-7BB0-F4EE-61957A7329E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7</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ECE41561-E8EF-950D-8521-46C5667726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841C8D0A-5A97-0790-E7E1-E78E30D21FEE}"/>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1CB0ED7A-A936-5BA9-9702-EEA6152364B9}"/>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80754CB3-7160-B22C-BC74-AB6ECAEF1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36265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232400" y="1139178"/>
            <a:ext cx="7010400" cy="2862322"/>
          </a:xfrm>
          <a:prstGeom prst="rect">
            <a:avLst/>
          </a:prstGeom>
          <a:noFill/>
        </p:spPr>
        <p:txBody>
          <a:bodyPr wrap="square" rtlCol="0">
            <a:spAutoFit/>
          </a:bodyPr>
          <a:lstStyle/>
          <a:p>
            <a:pPr marL="342900" indent="-342900">
              <a:buFont typeface="Wingdings" pitchFamily="2" charset="2"/>
              <a:buChar char="v"/>
            </a:pPr>
            <a:r>
              <a:rPr lang="hi-IN" sz="2000">
                <a:ln w="1905"/>
                <a:latin typeface="Open Sans" panose="020B0606030504020204" pitchFamily="34" charset="0"/>
                <a:ea typeface="Open Sans" panose="020B0606030504020204" pitchFamily="34" charset="0"/>
                <a:cs typeface="Open Sans" panose="020B0606030504020204" pitchFamily="34" charset="0"/>
              </a:rPr>
              <a:t>कक्षा 1 विस्फोटक
कक्षा 2 गैसें
कक्षा 3 ज्वलनशील तरल पदार्थ
कक्षा 4 ज्वलनशील ठोस
कक्षा 5 ऑक्सीडाइज़र
कक्षा 6 जहरीली और संक्रामक सामग्री
कक्षा 7 रेडियोधर्मी सामग्री
कक्षा 8 संक्षारक 
कक्षा 9 विविध खतरनाक सामग्री</a:t>
            </a:r>
            <a:endParaRPr lang="en-US" sz="2000" dirty="0">
              <a:ln w="1905"/>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28832" y="2631894"/>
            <a:ext cx="5261232" cy="1323439"/>
          </a:xfrm>
          <a:prstGeom prst="rect">
            <a:avLst/>
          </a:prstGeom>
          <a:effectLst>
            <a:outerShdw blurRad="25400" sx="1000" sy="1000" algn="ctr" rotWithShape="0">
              <a:schemeClr val="tx1"/>
            </a:outerShdw>
          </a:effectLst>
        </p:spPr>
        <p:txBody>
          <a:bodyPr wrap="square">
            <a:spAutoFit/>
          </a:bodyPr>
          <a:lstStyle/>
          <a:p>
            <a:pPr algn="ctr"/>
            <a:r>
              <a:rPr lang="hi-IN" sz="4000" b="1">
                <a:ln w="18415" cmpd="sng">
                  <a:noFill/>
                  <a:prstDash val="solid"/>
                </a:ln>
                <a:solidFill>
                  <a:srgbClr val="C00000"/>
                </a:solidFill>
                <a:latin typeface="Open Sans" panose="020B0606030504020204" pitchFamily="34" charset="0"/>
                <a:ea typeface="Open Sans" panose="020B0606030504020204" pitchFamily="34" charset="0"/>
                <a:cs typeface="Open Sans" panose="020B0606030504020204" pitchFamily="34" charset="0"/>
              </a:rPr>
              <a:t>संयुक्त राष्ट्र वर्गीकरण प्रणाली</a:t>
            </a:r>
            <a:endPar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9124B37F-1583-B5A3-FF54-947EC1523104}"/>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8</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logo with text on it&#10;&#10;AI-generated content may be incorrect.">
            <a:extLst>
              <a:ext uri="{FF2B5EF4-FFF2-40B4-BE49-F238E27FC236}">
                <a16:creationId xmlns:a16="http://schemas.microsoft.com/office/drawing/2014/main" id="{8C6C7CE3-91CC-D1B3-8FE1-4D7AE953BA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ER | MFR | INDIA">
            <a:extLst>
              <a:ext uri="{FF2B5EF4-FFF2-40B4-BE49-F238E27FC236}">
                <a16:creationId xmlns:a16="http://schemas.microsoft.com/office/drawing/2014/main" id="{AFE22B7B-A6F3-25F6-B33D-3C5B1AE39CEE}"/>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1" name="PPT 2 -">
            <a:extLst>
              <a:ext uri="{FF2B5EF4-FFF2-40B4-BE49-F238E27FC236}">
                <a16:creationId xmlns:a16="http://schemas.microsoft.com/office/drawing/2014/main" id="{030B813D-D496-FF70-73B8-B74975C8F3B6}"/>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D7D71672-BF14-79BF-719B-3F48ACE28B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61127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638800" y="1150202"/>
            <a:ext cx="6248400" cy="2308324"/>
          </a:xfrm>
          <a:prstGeom prst="rect">
            <a:avLst/>
          </a:prstGeom>
          <a:noFill/>
        </p:spPr>
        <p:txBody>
          <a:bodyPr wrap="square" rtlCol="0">
            <a:spAutoFit/>
          </a:bodyPr>
          <a:lstStyle/>
          <a:p>
            <a:pPr algn="just"/>
            <a:r>
              <a:rPr lang="hi-IN" sz="2400">
                <a:latin typeface="Open Sans" panose="020B0606030504020204" pitchFamily="34" charset="0"/>
                <a:ea typeface="Open Sans" panose="020B0606030504020204" pitchFamily="34" charset="0"/>
                <a:cs typeface="Open Sans" panose="020B0606030504020204" pitchFamily="34" charset="0"/>
              </a:rPr>
              <a:t>हेज़केम कोड (जिसे आपातकालीन कार्रवाई कोड भी कहा जाता है) एक खतरनाक पदार्थ से जुड़े आपात स्थिति में रिसाव या आग से निपटने के लिए की जाने वाली कार्रवाई पर फायर ब्रिगेड और अन्य आपातकालीन सेवाओं को महत्वपूर्ण जानकारी देता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5867400" y="4076820"/>
            <a:ext cx="6096000" cy="1569660"/>
          </a:xfrm>
          <a:prstGeom prst="rect">
            <a:avLst/>
          </a:prstGeom>
          <a:noFill/>
        </p:spPr>
        <p:txBody>
          <a:bodyPr wrap="square" rtlCol="0">
            <a:spAutoFit/>
          </a:bodyPr>
          <a:lstStyle/>
          <a:p>
            <a:pPr algn="just"/>
            <a:r>
              <a:rPr lang="hi-IN" sz="2400">
                <a:solidFill>
                  <a:srgbClr val="7030A0"/>
                </a:solidFill>
                <a:latin typeface="Open Sans" panose="020B0606030504020204" pitchFamily="34" charset="0"/>
                <a:ea typeface="Open Sans" panose="020B0606030504020204" pitchFamily="34" charset="0"/>
                <a:cs typeface="Open Sans" panose="020B0606030504020204" pitchFamily="34" charset="0"/>
              </a:rPr>
              <a:t>हैज़केम कोड में 1 से 4 तक की संख्या होती है और अक्षरों में से कोई एक, </a:t>
            </a:r>
            <a:r>
              <a:rPr lang="en-US" sz="2400">
                <a:solidFill>
                  <a:srgbClr val="7030A0"/>
                </a:solidFill>
                <a:latin typeface="Open Sans" panose="020B0606030504020204" pitchFamily="34" charset="0"/>
                <a:ea typeface="Open Sans" panose="020B0606030504020204" pitchFamily="34" charset="0"/>
                <a:cs typeface="Open Sans" panose="020B0606030504020204" pitchFamily="34" charset="0"/>
              </a:rPr>
              <a:t>P, R, S, T, W, X, Y, Z </a:t>
            </a:r>
            <a:r>
              <a:rPr lang="hi-IN" sz="2400">
                <a:solidFill>
                  <a:srgbClr val="7030A0"/>
                </a:solidFill>
                <a:latin typeface="Open Sans" panose="020B0606030504020204" pitchFamily="34" charset="0"/>
                <a:ea typeface="Open Sans" panose="020B0606030504020204" pitchFamily="34" charset="0"/>
                <a:cs typeface="Open Sans" panose="020B0606030504020204" pitchFamily="34" charset="0"/>
              </a:rPr>
              <a:t>के बाद कभी-कभी अक्षर </a:t>
            </a:r>
            <a:r>
              <a:rPr lang="en-US" sz="2400">
                <a:solidFill>
                  <a:srgbClr val="7030A0"/>
                </a:solidFill>
                <a:latin typeface="Open Sans" panose="020B0606030504020204" pitchFamily="34" charset="0"/>
                <a:ea typeface="Open Sans" panose="020B0606030504020204" pitchFamily="34" charset="0"/>
                <a:cs typeface="Open Sans" panose="020B0606030504020204" pitchFamily="34" charset="0"/>
              </a:rPr>
              <a:t>E </a:t>
            </a:r>
            <a:r>
              <a:rPr lang="hi-IN" sz="2400">
                <a:solidFill>
                  <a:srgbClr val="7030A0"/>
                </a:solidFill>
                <a:latin typeface="Open Sans" panose="020B0606030504020204" pitchFamily="34" charset="0"/>
                <a:ea typeface="Open Sans" panose="020B0606030504020204" pitchFamily="34" charset="0"/>
                <a:cs typeface="Open Sans" panose="020B0606030504020204" pitchFamily="34" charset="0"/>
              </a:rPr>
              <a:t>होता है। संख्याएँ नियोजित किए जाने वाले बुझाने वाले माध्यम को दर्शाती हैं</a:t>
            </a:r>
            <a:endParaRPr lang="en-US" sz="2400"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2362200" y="4362271"/>
            <a:ext cx="2895600" cy="1569660"/>
          </a:xfrm>
          <a:prstGeom prst="rect">
            <a:avLst/>
          </a:prstGeom>
          <a:noFill/>
        </p:spPr>
        <p:txBody>
          <a:bodyPr wrap="square" rtlCol="0">
            <a:spAutoFit/>
          </a:bodyPr>
          <a:lstStyle/>
          <a:p>
            <a:r>
              <a:rPr lang="hi-IN" sz="2400" b="1">
                <a:latin typeface="Arial Rounded MT Bold" pitchFamily="34" charset="0"/>
              </a:rPr>
              <a:t>1 जेट
2 कोहरा
3 फोम
4 ड्राई एजेंट</a:t>
            </a:r>
            <a:endParaRPr lang="en-US" sz="2400" dirty="0">
              <a:latin typeface="Arial Rounded MT Bold" pitchFamily="34" charset="0"/>
            </a:endParaRPr>
          </a:p>
        </p:txBody>
      </p:sp>
      <p:sp>
        <p:nvSpPr>
          <p:cNvPr id="8" name="Rectangle 7"/>
          <p:cNvSpPr/>
          <p:nvPr/>
        </p:nvSpPr>
        <p:spPr>
          <a:xfrm>
            <a:off x="4343400" y="1"/>
            <a:ext cx="3113738" cy="830997"/>
          </a:xfrm>
          <a:prstGeom prst="rect">
            <a:avLst/>
          </a:prstGeom>
          <a:effectLst>
            <a:outerShdw blurRad="25400" dist="25400" dir="5400000" algn="ctr" rotWithShape="0">
              <a:schemeClr val="tx1"/>
            </a:outerShdw>
          </a:effectLst>
        </p:spPr>
        <p:txBody>
          <a:bodyPr wrap="none">
            <a:spAutoFit/>
          </a:bodyPr>
          <a:lstStyle/>
          <a:p>
            <a:r>
              <a:rPr lang="en-US" sz="4800" dirty="0">
                <a:ln w="18415" cmpd="sng">
                  <a:noFill/>
                  <a:prstDash val="solid"/>
                </a:ln>
                <a:solidFill>
                  <a:srgbClr val="00FF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HAZCHEM</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p:cNvCxnSpPr/>
          <p:nvPr/>
        </p:nvCxnSpPr>
        <p:spPr>
          <a:xfrm rot="10800000">
            <a:off x="1524000" y="1066801"/>
            <a:ext cx="9144000" cy="1588"/>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pic>
        <p:nvPicPr>
          <p:cNvPr id="12" name="Picture 3" descr="C:\Users\vinay\Pictures\EAC HAZCHEM.png"/>
          <p:cNvPicPr>
            <a:picLocks noChangeAspect="1" noChangeArrowheads="1"/>
          </p:cNvPicPr>
          <p:nvPr/>
        </p:nvPicPr>
        <p:blipFill>
          <a:blip r:embed="rId2"/>
          <a:srcRect l="60833" t="32468" r="1667" b="15584"/>
          <a:stretch>
            <a:fillRect/>
          </a:stretch>
        </p:blipFill>
        <p:spPr bwMode="auto">
          <a:xfrm>
            <a:off x="1828800" y="1219200"/>
            <a:ext cx="3429000" cy="3048000"/>
          </a:xfrm>
          <a:prstGeom prst="rect">
            <a:avLst/>
          </a:prstGeom>
          <a:noFill/>
        </p:spPr>
      </p:pic>
      <p:sp>
        <p:nvSpPr>
          <p:cNvPr id="13" name="Slide Number Placeholder 5">
            <a:extLst>
              <a:ext uri="{FF2B5EF4-FFF2-40B4-BE49-F238E27FC236}">
                <a16:creationId xmlns:a16="http://schemas.microsoft.com/office/drawing/2014/main" id="{B7E1F5D8-CFB2-8760-2875-2C3C72B08D0C}"/>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pPr/>
              <a:t>9</a:t>
            </a:fld>
            <a:endParaRPr lang="en-US"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descr="A logo with text on it&#10;&#10;AI-generated content may be incorrect.">
            <a:extLst>
              <a:ext uri="{FF2B5EF4-FFF2-40B4-BE49-F238E27FC236}">
                <a16:creationId xmlns:a16="http://schemas.microsoft.com/office/drawing/2014/main" id="{50BA34C4-AE64-0828-DA09-96F61CC974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EER | MFR | INDIA">
            <a:extLst>
              <a:ext uri="{FF2B5EF4-FFF2-40B4-BE49-F238E27FC236}">
                <a16:creationId xmlns:a16="http://schemas.microsoft.com/office/drawing/2014/main" id="{49FB60AD-8E8B-9A6C-1DDF-617E91BE3017}"/>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NDRF | </a:t>
            </a:r>
            <a:r>
              <a:rPr lang="en-IN"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CBRN</a:t>
            </a: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 INDIA</a:t>
            </a:r>
          </a:p>
        </p:txBody>
      </p:sp>
      <p:sp>
        <p:nvSpPr>
          <p:cNvPr id="17" name="PPT 2 -">
            <a:extLst>
              <a:ext uri="{FF2B5EF4-FFF2-40B4-BE49-F238E27FC236}">
                <a16:creationId xmlns:a16="http://schemas.microsoft.com/office/drawing/2014/main" id="{4814A0A6-0FB1-653F-5A87-A9D2A72FA11D}"/>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PPT -</a:t>
            </a:r>
          </a:p>
        </p:txBody>
      </p:sp>
      <p:pic>
        <p:nvPicPr>
          <p:cNvPr id="2" name="Picture 1" descr="A logo with a symbol and text&#10;&#10;AI-generated content may be incorrect.">
            <a:extLst>
              <a:ext uri="{FF2B5EF4-FFF2-40B4-BE49-F238E27FC236}">
                <a16:creationId xmlns:a16="http://schemas.microsoft.com/office/drawing/2014/main" id="{78E211EC-63D6-50FA-2D14-22CD72CB2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1230</TotalTime>
  <Words>1335</Words>
  <Application>Microsoft Office PowerPoint</Application>
  <PresentationFormat>Widescreen</PresentationFormat>
  <Paragraphs>144</Paragraphs>
  <Slides>28</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Arial</vt:lpstr>
      <vt:lpstr>Arial Black</vt:lpstr>
      <vt:lpstr>Arial Rounded MT Bold</vt:lpstr>
      <vt:lpstr>Bookman Old Style</vt:lpstr>
      <vt:lpstr>Calibri</vt:lpstr>
      <vt:lpstr>Gill Sans MT</vt:lpstr>
      <vt:lpstr>Open Sans</vt:lpstr>
      <vt:lpstr>Open Sans</vt:lpstr>
      <vt:lpstr>Open Sans SemiBold</vt:lpstr>
      <vt:lpstr>Times New Roman</vt:lpstr>
      <vt:lpstr>Verdana</vt:lpstr>
      <vt:lpstr>Wingdings</vt:lpstr>
      <vt:lpstr>Wingdings 2</vt:lpstr>
      <vt:lpstr>Solstice</vt:lpstr>
      <vt:lpstr>PowerPoint Presentation</vt:lpstr>
      <vt:lpstr>PowerPoint Presentation</vt:lpstr>
      <vt:lpstr>भारत में परिवहन किए जाने वाले प्रमुख रसायन</vt:lpstr>
      <vt:lpstr>PowerPoint Presentation</vt:lpstr>
      <vt:lpstr>परिवहन के दौरान प्रमुख रासायनिक आपातकालीन परिदृश्य</vt:lpstr>
      <vt:lpstr>खतरा सूचना प्रणाली</vt:lpstr>
      <vt:lpstr>PowerPoint Presentation</vt:lpstr>
      <vt:lpstr>PowerPoint Presentation</vt:lpstr>
      <vt:lpstr>PowerPoint Presentation</vt:lpstr>
      <vt:lpstr>UNDERSTANDING HAZCHEM</vt:lpstr>
      <vt:lpstr>PowerPoint Presentation</vt:lpstr>
      <vt:lpstr>PowerPoint Presentation</vt:lpstr>
      <vt:lpstr>PowerPoint Presentation</vt:lpstr>
      <vt:lpstr>PowerPoint Presentation</vt:lpstr>
      <vt:lpstr>PowerPoint Presentation</vt:lpstr>
      <vt:lpstr>PowerPoint Presentation</vt:lpstr>
      <vt:lpstr>कंसाइनर की जिम्मेदारियां</vt:lpstr>
      <vt:lpstr>PowerPoint Presentation</vt:lpstr>
      <vt:lpstr>PowerPoint Presentation</vt:lpstr>
      <vt:lpstr>PowerPoint Presentation</vt:lpstr>
      <vt:lpstr>PowerPoint Presentation</vt:lpstr>
      <vt:lpstr>एलपीजी टैंकर</vt:lpstr>
      <vt:lpstr>टैंकर/ट्रक दुर्घटना की स्थिति में आपातकालीन प्रक्रियाएं</vt:lpstr>
      <vt:lpstr>टैंकर/ट्रक दुर्घटना की स्थिति में आपातकालीन प्रक्रियाएं</vt:lpstr>
      <vt:lpstr>PowerPoint Presentation</vt:lpstr>
      <vt:lpstr>PowerPoint Presentation</vt:lpstr>
      <vt:lpstr>मूल्यांकन</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OF HAZARDOUS CHEMICAL MATERIAL</dc:title>
  <dc:creator>Ajith R</dc:creator>
  <cp:lastModifiedBy>ajay pant</cp:lastModifiedBy>
  <cp:revision>84</cp:revision>
  <dcterms:created xsi:type="dcterms:W3CDTF">2006-08-16T00:00:00Z</dcterms:created>
  <dcterms:modified xsi:type="dcterms:W3CDTF">2025-12-20T04:35:53Z</dcterms:modified>
</cp:coreProperties>
</file>