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85"/>
  </p:notesMasterIdLst>
  <p:sldIdLst>
    <p:sldId id="1210" r:id="rId3"/>
    <p:sldId id="1060" r:id="rId4"/>
    <p:sldId id="1033" r:id="rId5"/>
    <p:sldId id="1104" r:id="rId6"/>
    <p:sldId id="1106" r:id="rId7"/>
    <p:sldId id="1107" r:id="rId8"/>
    <p:sldId id="1108" r:id="rId9"/>
    <p:sldId id="1109" r:id="rId10"/>
    <p:sldId id="1110" r:id="rId11"/>
    <p:sldId id="1111" r:id="rId12"/>
    <p:sldId id="1112" r:id="rId13"/>
    <p:sldId id="1114" r:id="rId14"/>
    <p:sldId id="1115" r:id="rId15"/>
    <p:sldId id="1116" r:id="rId16"/>
    <p:sldId id="1117" r:id="rId17"/>
    <p:sldId id="1118" r:id="rId18"/>
    <p:sldId id="1119" r:id="rId19"/>
    <p:sldId id="1120" r:id="rId20"/>
    <p:sldId id="1073" r:id="rId21"/>
    <p:sldId id="1206" r:id="rId22"/>
    <p:sldId id="1074" r:id="rId23"/>
    <p:sldId id="1075" r:id="rId24"/>
    <p:sldId id="1076" r:id="rId25"/>
    <p:sldId id="1077" r:id="rId26"/>
    <p:sldId id="1078" r:id="rId27"/>
    <p:sldId id="1079" r:id="rId28"/>
    <p:sldId id="1080" r:id="rId29"/>
    <p:sldId id="1081" r:id="rId30"/>
    <p:sldId id="1082" r:id="rId31"/>
    <p:sldId id="1083" r:id="rId32"/>
    <p:sldId id="1084" r:id="rId33"/>
    <p:sldId id="1124" r:id="rId34"/>
    <p:sldId id="1125" r:id="rId35"/>
    <p:sldId id="1126" r:id="rId36"/>
    <p:sldId id="1127" r:id="rId37"/>
    <p:sldId id="1207" r:id="rId38"/>
    <p:sldId id="1134" r:id="rId39"/>
    <p:sldId id="1135" r:id="rId40"/>
    <p:sldId id="1128" r:id="rId41"/>
    <p:sldId id="1136" r:id="rId42"/>
    <p:sldId id="1142" r:id="rId43"/>
    <p:sldId id="1146" r:id="rId44"/>
    <p:sldId id="1143" r:id="rId45"/>
    <p:sldId id="1151" r:id="rId46"/>
    <p:sldId id="1152" r:id="rId47"/>
    <p:sldId id="1144" r:id="rId48"/>
    <p:sldId id="1145" r:id="rId49"/>
    <p:sldId id="1153" r:id="rId50"/>
    <p:sldId id="1154" r:id="rId51"/>
    <p:sldId id="1155" r:id="rId52"/>
    <p:sldId id="1156" r:id="rId53"/>
    <p:sldId id="1157" r:id="rId54"/>
    <p:sldId id="1158" r:id="rId55"/>
    <p:sldId id="1159" r:id="rId56"/>
    <p:sldId id="1160" r:id="rId57"/>
    <p:sldId id="1161" r:id="rId58"/>
    <p:sldId id="1162" r:id="rId59"/>
    <p:sldId id="1163" r:id="rId60"/>
    <p:sldId id="1164" r:id="rId61"/>
    <p:sldId id="1165" r:id="rId62"/>
    <p:sldId id="1166" r:id="rId63"/>
    <p:sldId id="1175" r:id="rId64"/>
    <p:sldId id="1176" r:id="rId65"/>
    <p:sldId id="1177" r:id="rId66"/>
    <p:sldId id="1184" r:id="rId67"/>
    <p:sldId id="1185" r:id="rId68"/>
    <p:sldId id="1178" r:id="rId69"/>
    <p:sldId id="1179" r:id="rId70"/>
    <p:sldId id="1182" r:id="rId71"/>
    <p:sldId id="1181" r:id="rId72"/>
    <p:sldId id="1183" r:id="rId73"/>
    <p:sldId id="1209" r:id="rId74"/>
    <p:sldId id="1186" r:id="rId75"/>
    <p:sldId id="1193" r:id="rId76"/>
    <p:sldId id="1194" r:id="rId77"/>
    <p:sldId id="1200" r:id="rId78"/>
    <p:sldId id="1201" r:id="rId79"/>
    <p:sldId id="1187" r:id="rId80"/>
    <p:sldId id="1205" r:id="rId81"/>
    <p:sldId id="1203" r:id="rId82"/>
    <p:sldId id="1204" r:id="rId83"/>
    <p:sldId id="1188"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737" autoAdjust="0"/>
  </p:normalViewPr>
  <p:slideViewPr>
    <p:cSldViewPr snapToGrid="0">
      <p:cViewPr varScale="1">
        <p:scale>
          <a:sx n="77" d="100"/>
          <a:sy n="77" d="100"/>
        </p:scale>
        <p:origin x="883" y="53"/>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tableStyles" Target="tableStyles.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viewProps" Target="view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E78183-31F2-4AE2-831A-135BBB5E3570}" type="datetimeFigureOut">
              <a:rPr lang="en-US" smtClean="0"/>
              <a:t>12/20/2025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12F458-C8E8-4F03-8D76-44D693802341}" type="slidenum">
              <a:rPr lang="en-US" smtClean="0"/>
              <a:t>‹#›</a:t>
            </a:fld>
            <a:endParaRPr lang="en-US"/>
          </a:p>
        </p:txBody>
      </p:sp>
    </p:spTree>
    <p:extLst>
      <p:ext uri="{BB962C8B-B14F-4D97-AF65-F5344CB8AC3E}">
        <p14:creationId xmlns:p14="http://schemas.microsoft.com/office/powerpoint/2010/main" val="1976855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4BC7E-B0E5-E320-FF62-D7B26686B7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83E821C6-5FD9-B8B1-290D-D1500BD025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38117DB-6CBD-1631-0298-6ED35AB7A3EF}"/>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35E9FDF0-FE12-ECD3-4D31-951EB5C94F1E}"/>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AEC6A1C0-AFBD-30C9-7F02-D00E867D75A3}"/>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4265603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FD866-D82D-AF72-4BA0-DF895FAD5B2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ED88CA6-BD4E-93E5-5AB4-D9C985DA11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7711EBB-48BF-0A59-7448-CDC43D707A8A}"/>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0145D100-1476-2A23-B5B6-A5E87A39B0FF}"/>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AC678150-8A6C-B54F-D93B-670911ACE9F7}"/>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3631886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08F08C-6CB6-05A7-CEC2-520A979FBA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699784A7-5C09-4322-F596-18E66A101C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26FBFB0-845D-66B7-98A0-CC526388DEA8}"/>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99DCAEA4-649F-8BCA-EF6E-37B05421A349}"/>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DC7D23E2-8D54-0485-9FBF-4BE200AAB7E9}"/>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4141439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1410" y="283029"/>
            <a:ext cx="1525361" cy="1039760"/>
          </a:xfrm>
          <a:prstGeom prst="rect">
            <a:avLst/>
          </a:prstGeom>
        </p:spPr>
      </p:pic>
    </p:spTree>
    <p:extLst>
      <p:ext uri="{BB962C8B-B14F-4D97-AF65-F5344CB8AC3E}">
        <p14:creationId xmlns:p14="http://schemas.microsoft.com/office/powerpoint/2010/main" val="21054568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34458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31"/>
        <p:cNvGrpSpPr/>
        <p:nvPr/>
      </p:nvGrpSpPr>
      <p:grpSpPr>
        <a:xfrm>
          <a:off x="0" y="0"/>
          <a:ext cx="0" cy="0"/>
          <a:chOff x="0" y="0"/>
          <a:chExt cx="0" cy="0"/>
        </a:xfrm>
      </p:grpSpPr>
      <p:sp>
        <p:nvSpPr>
          <p:cNvPr id="32" name="Google Shape;32;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34" name="Google Shape;34;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0518203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6"/>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40" name="Google Shape;40;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396071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3"/>
        <p:cNvGrpSpPr/>
        <p:nvPr/>
      </p:nvGrpSpPr>
      <p:grpSpPr>
        <a:xfrm>
          <a:off x="0" y="0"/>
          <a:ext cx="0" cy="0"/>
          <a:chOff x="0" y="0"/>
          <a:chExt cx="0" cy="0"/>
        </a:xfrm>
      </p:grpSpPr>
      <p:sp>
        <p:nvSpPr>
          <p:cNvPr id="44" name="Google Shape;44;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7"/>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2100288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3" name="Google Shape;53;p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5" name="Google Shape;55;p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 name="Google Shape;56;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5898099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9"/>
        <p:cNvGrpSpPr/>
        <p:nvPr/>
      </p:nvGrpSpPr>
      <p:grpSpPr>
        <a:xfrm>
          <a:off x="0" y="0"/>
          <a:ext cx="0" cy="0"/>
          <a:chOff x="0" y="0"/>
          <a:chExt cx="0" cy="0"/>
        </a:xfrm>
      </p:grpSpPr>
      <p:sp>
        <p:nvSpPr>
          <p:cNvPr id="60" name="Google Shape;60;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0918198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4"/>
        <p:cNvGrpSpPr/>
        <p:nvPr/>
      </p:nvGrpSpPr>
      <p:grpSpPr>
        <a:xfrm>
          <a:off x="0" y="0"/>
          <a:ext cx="0" cy="0"/>
          <a:chOff x="0" y="0"/>
          <a:chExt cx="0" cy="0"/>
        </a:xfrm>
      </p:grpSpPr>
      <p:sp>
        <p:nvSpPr>
          <p:cNvPr id="65" name="Google Shape;6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7" name="Google Shape;6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8" name="Google Shape;6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330714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98F90-728F-9DE1-886A-E95475F44F8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1183C1A-7E2E-A5A3-8D80-FA7BCBE168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EA7994F-C60D-A38B-9ED7-6F07E9A4EB20}"/>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7FF37B5D-D028-F9C3-A27B-3E6A8ED05AC5}"/>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2EF8C005-6AA1-4DF1-544F-20A5DD43FDF2}"/>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33764509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5" name="Google Shape;7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6865924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7854018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4"/>
        <p:cNvGrpSpPr/>
        <p:nvPr/>
      </p:nvGrpSpPr>
      <p:grpSpPr>
        <a:xfrm>
          <a:off x="0" y="0"/>
          <a:ext cx="0" cy="0"/>
          <a:chOff x="0" y="0"/>
          <a:chExt cx="0" cy="0"/>
        </a:xfrm>
      </p:grpSpPr>
      <p:sp>
        <p:nvSpPr>
          <p:cNvPr id="85" name="Google Shape;8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6" name="Google Shape;8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7" name="Google Shape;8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95767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16FC2-F4C8-AA72-F79A-098B1A964B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135F9F4-AFE7-7BC8-B578-98109E971D8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2F93F4-BB92-FECA-AEB3-901F7A497459}"/>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5" name="Footer Placeholder 4">
            <a:extLst>
              <a:ext uri="{FF2B5EF4-FFF2-40B4-BE49-F238E27FC236}">
                <a16:creationId xmlns:a16="http://schemas.microsoft.com/office/drawing/2014/main" id="{EC57E696-47E9-CF2A-4EB1-26D0E673F776}"/>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6" name="Slide Number Placeholder 5">
            <a:extLst>
              <a:ext uri="{FF2B5EF4-FFF2-40B4-BE49-F238E27FC236}">
                <a16:creationId xmlns:a16="http://schemas.microsoft.com/office/drawing/2014/main" id="{7EC00E88-B51F-0A88-DA86-35B03FB244E6}"/>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2583311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AA458-EF64-FD0A-B689-E5B3DBF35BE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E9D0E9F0-D9AD-4456-6CE2-80D4BA9CF08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CD0D0CDC-632E-87C1-C88E-ABD82D61BD4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563A1BD-32C3-DE88-E171-C8B891BB6D7F}"/>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6" name="Footer Placeholder 5">
            <a:extLst>
              <a:ext uri="{FF2B5EF4-FFF2-40B4-BE49-F238E27FC236}">
                <a16:creationId xmlns:a16="http://schemas.microsoft.com/office/drawing/2014/main" id="{72D10EB7-CCF9-D4BC-1C72-8F0FB9DC97B0}"/>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7" name="Slide Number Placeholder 6">
            <a:extLst>
              <a:ext uri="{FF2B5EF4-FFF2-40B4-BE49-F238E27FC236}">
                <a16:creationId xmlns:a16="http://schemas.microsoft.com/office/drawing/2014/main" id="{628EC61B-A686-4F93-8F4D-BFA730578467}"/>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3166585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E0DA0-49D9-5368-0A02-4D81831934AF}"/>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F2A13697-7E30-CD8C-CBEB-777DC1FC8D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C87F49-13BD-6F65-ECC3-9DF3F9AEF8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410303D-54A6-A7B8-CB2D-5F4776C026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9E9FB8-F379-67FC-1A33-879D40C793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6BB1F26-1E63-8C8C-8D50-3F69CE013FEB}"/>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8" name="Footer Placeholder 7">
            <a:extLst>
              <a:ext uri="{FF2B5EF4-FFF2-40B4-BE49-F238E27FC236}">
                <a16:creationId xmlns:a16="http://schemas.microsoft.com/office/drawing/2014/main" id="{C99420CE-1044-049B-6CE8-2A1B19D21E47}"/>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9" name="Slide Number Placeholder 8">
            <a:extLst>
              <a:ext uri="{FF2B5EF4-FFF2-40B4-BE49-F238E27FC236}">
                <a16:creationId xmlns:a16="http://schemas.microsoft.com/office/drawing/2014/main" id="{E595D1A0-5628-0918-72D8-3EAA2FB6C366}"/>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1363113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78AE-E2F1-A5D0-24FC-C1D79F53AED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8A63BD3F-9645-6023-2DA8-C43F212078EB}"/>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4" name="Footer Placeholder 3">
            <a:extLst>
              <a:ext uri="{FF2B5EF4-FFF2-40B4-BE49-F238E27FC236}">
                <a16:creationId xmlns:a16="http://schemas.microsoft.com/office/drawing/2014/main" id="{FD39E491-AA8A-DB32-A835-FDDBECDD77D4}"/>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5" name="Slide Number Placeholder 4">
            <a:extLst>
              <a:ext uri="{FF2B5EF4-FFF2-40B4-BE49-F238E27FC236}">
                <a16:creationId xmlns:a16="http://schemas.microsoft.com/office/drawing/2014/main" id="{9A5B88AD-C852-D4FF-74AC-2B65F506264F}"/>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1797893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849FFDE-821F-4125-0800-22A6BB3B211B}"/>
              </a:ext>
            </a:extLst>
          </p:cNvPr>
          <p:cNvSpPr>
            <a:spLocks noGrp="1"/>
          </p:cNvSpPr>
          <p:nvPr>
            <p:ph type="sldNum" sz="quarter" idx="12"/>
          </p:nvPr>
        </p:nvSpPr>
        <p:spPr>
          <a:xfrm>
            <a:off x="8610600" y="6367780"/>
            <a:ext cx="3013710" cy="365125"/>
          </a:xfrm>
          <a:prstGeom prst="rect">
            <a:avLst/>
          </a:prstGeom>
        </p:spPr>
        <p:txBody>
          <a:bodyPr/>
          <a:lstStyle/>
          <a:p>
            <a:fld id="{2BB1E14F-796C-409E-9B94-89634ADD74DA}" type="slidenum">
              <a:rPr lang="en-IN" smtClean="0"/>
              <a:t>‹#›</a:t>
            </a:fld>
            <a:endParaRPr lang="en-IN" dirty="0"/>
          </a:p>
        </p:txBody>
      </p:sp>
    </p:spTree>
    <p:extLst>
      <p:ext uri="{BB962C8B-B14F-4D97-AF65-F5344CB8AC3E}">
        <p14:creationId xmlns:p14="http://schemas.microsoft.com/office/powerpoint/2010/main" val="3632069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78C51-4BB1-56A4-0EA5-160C1DA97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746A3E7-91B7-2D2E-C013-488D858F85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F0F02314-FBA5-0DC3-EBB2-C443DD78D1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CB7F748-F215-541A-D7CB-B62C857F9DCE}"/>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6" name="Footer Placeholder 5">
            <a:extLst>
              <a:ext uri="{FF2B5EF4-FFF2-40B4-BE49-F238E27FC236}">
                <a16:creationId xmlns:a16="http://schemas.microsoft.com/office/drawing/2014/main" id="{AC058E0E-F17D-E7FF-A72E-D3738A6BAD27}"/>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7" name="Slide Number Placeholder 6">
            <a:extLst>
              <a:ext uri="{FF2B5EF4-FFF2-40B4-BE49-F238E27FC236}">
                <a16:creationId xmlns:a16="http://schemas.microsoft.com/office/drawing/2014/main" id="{748A01E2-FD77-BD8B-098C-E646D597B656}"/>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83842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D9C8F-4440-B1F1-D48E-7E93497867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5A953AA9-A117-ADD9-2CA1-6A36EED38A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08DD9F3-DC4D-452D-5B9E-CC8E4A1BD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FF250E-2339-BE05-DA75-91862B496710}"/>
              </a:ext>
            </a:extLst>
          </p:cNvPr>
          <p:cNvSpPr>
            <a:spLocks noGrp="1"/>
          </p:cNvSpPr>
          <p:nvPr>
            <p:ph type="dt" sz="half" idx="10"/>
          </p:nvPr>
        </p:nvSpPr>
        <p:spPr>
          <a:xfrm>
            <a:off x="838200" y="6356350"/>
            <a:ext cx="2743200" cy="365125"/>
          </a:xfrm>
          <a:prstGeom prst="rect">
            <a:avLst/>
          </a:prstGeom>
        </p:spPr>
        <p:txBody>
          <a:bodyPr/>
          <a:lstStyle/>
          <a:p>
            <a:r>
              <a:rPr lang="en-US"/>
              <a:t>16.07.2024</a:t>
            </a:r>
            <a:endParaRPr lang="en-IN"/>
          </a:p>
        </p:txBody>
      </p:sp>
      <p:sp>
        <p:nvSpPr>
          <p:cNvPr id="6" name="Footer Placeholder 5">
            <a:extLst>
              <a:ext uri="{FF2B5EF4-FFF2-40B4-BE49-F238E27FC236}">
                <a16:creationId xmlns:a16="http://schemas.microsoft.com/office/drawing/2014/main" id="{FC447741-232F-AC86-0514-5722DDABECD3}"/>
              </a:ext>
            </a:extLst>
          </p:cNvPr>
          <p:cNvSpPr>
            <a:spLocks noGrp="1"/>
          </p:cNvSpPr>
          <p:nvPr>
            <p:ph type="ftr" sz="quarter" idx="11"/>
          </p:nvPr>
        </p:nvSpPr>
        <p:spPr>
          <a:xfrm>
            <a:off x="4038600" y="6356350"/>
            <a:ext cx="4114800" cy="365125"/>
          </a:xfrm>
          <a:prstGeom prst="rect">
            <a:avLst/>
          </a:prstGeom>
        </p:spPr>
        <p:txBody>
          <a:bodyPr/>
          <a:lstStyle/>
          <a:p>
            <a:r>
              <a:rPr lang="en-IN"/>
              <a:t>2nd BN NDRF KOLKATA</a:t>
            </a:r>
          </a:p>
        </p:txBody>
      </p:sp>
      <p:sp>
        <p:nvSpPr>
          <p:cNvPr id="7" name="Slide Number Placeholder 6">
            <a:extLst>
              <a:ext uri="{FF2B5EF4-FFF2-40B4-BE49-F238E27FC236}">
                <a16:creationId xmlns:a16="http://schemas.microsoft.com/office/drawing/2014/main" id="{957BDA86-E375-7E36-823F-6D9C2019DCA3}"/>
              </a:ext>
            </a:extLst>
          </p:cNvPr>
          <p:cNvSpPr>
            <a:spLocks noGrp="1"/>
          </p:cNvSpPr>
          <p:nvPr>
            <p:ph type="sldNum" sz="quarter" idx="12"/>
          </p:nvPr>
        </p:nvSpPr>
        <p:spPr>
          <a:xfrm>
            <a:off x="8610600" y="6356350"/>
            <a:ext cx="2743200" cy="365125"/>
          </a:xfrm>
          <a:prstGeom prst="rect">
            <a:avLst/>
          </a:prstGeom>
        </p:spPr>
        <p:txBody>
          <a:bodyPr/>
          <a:lstStyle/>
          <a:p>
            <a:fld id="{2BB1E14F-796C-409E-9B94-89634ADD74DA}" type="slidenum">
              <a:rPr lang="en-IN" smtClean="0"/>
              <a:t>‹#›</a:t>
            </a:fld>
            <a:endParaRPr lang="en-IN"/>
          </a:p>
        </p:txBody>
      </p:sp>
    </p:spTree>
    <p:extLst>
      <p:ext uri="{BB962C8B-B14F-4D97-AF65-F5344CB8AC3E}">
        <p14:creationId xmlns:p14="http://schemas.microsoft.com/office/powerpoint/2010/main" val="1509789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704036-3C9C-E227-BD90-79516BE32B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7B24CE4-405A-1948-7488-BB35297448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12" name="Slide Number Placeholder 5">
            <a:extLst>
              <a:ext uri="{FF2B5EF4-FFF2-40B4-BE49-F238E27FC236}">
                <a16:creationId xmlns:a16="http://schemas.microsoft.com/office/drawing/2014/main" id="{AC7DF204-4E47-27E6-311D-8F34A9D3335B}"/>
              </a:ext>
            </a:extLst>
          </p:cNvPr>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b="1">
                <a:solidFill>
                  <a:schemeClr val="accent2">
                    <a:lumMod val="75000"/>
                  </a:schemeClr>
                </a:solidFill>
              </a:defRPr>
            </a:lvl1pPr>
          </a:lstStyle>
          <a:p>
            <a:fld id="{B6F15528-21DE-4FAA-801E-634DDDAF4B2B}" type="slidenum">
              <a:rPr lang="en-US" smtClean="0"/>
              <a:pPr/>
              <a:t>‹#›</a:t>
            </a:fld>
            <a:endParaRPr lang="en-US" dirty="0"/>
          </a:p>
        </p:txBody>
      </p:sp>
      <p:pic>
        <p:nvPicPr>
          <p:cNvPr id="14" name="Picture 13" descr="A logo with text on it&#10;&#10;AI-generated content may be incorrect.">
            <a:extLst>
              <a:ext uri="{FF2B5EF4-FFF2-40B4-BE49-F238E27FC236}">
                <a16:creationId xmlns:a16="http://schemas.microsoft.com/office/drawing/2014/main" id="{784ABD29-A9EC-C371-D766-ADA6FAF3A985}"/>
              </a:ext>
            </a:extLst>
          </p:cNvPr>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04362" y="107964"/>
            <a:ext cx="1243239" cy="1031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PEER | MFR | INDIA">
            <a:extLst>
              <a:ext uri="{FF2B5EF4-FFF2-40B4-BE49-F238E27FC236}">
                <a16:creationId xmlns:a16="http://schemas.microsoft.com/office/drawing/2014/main" id="{404F3EDF-60F7-78F9-5258-9CE0AF44C4B1}"/>
              </a:ext>
            </a:extLst>
          </p:cNvPr>
          <p:cNvSpPr txBox="1"/>
          <p:nvPr userDrawn="1"/>
        </p:nvSpPr>
        <p:spPr>
          <a:xfrm>
            <a:off x="152400" y="6308725"/>
            <a:ext cx="2514600"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lumMod val="75000"/>
                  </a:schemeClr>
                </a:solidFill>
                <a:latin typeface="+mj-lt"/>
              </a:rPr>
              <a:t>NDRF | </a:t>
            </a:r>
            <a:r>
              <a:rPr lang="en-IN" sz="1200" b="1" dirty="0">
                <a:solidFill>
                  <a:schemeClr val="accent2">
                    <a:lumMod val="75000"/>
                  </a:schemeClr>
                </a:solidFill>
                <a:latin typeface="+mj-lt"/>
              </a:rPr>
              <a:t>CBRN</a:t>
            </a:r>
            <a:r>
              <a:rPr sz="1200" b="1" dirty="0">
                <a:solidFill>
                  <a:schemeClr val="accent2">
                    <a:lumMod val="75000"/>
                  </a:schemeClr>
                </a:solidFill>
                <a:latin typeface="+mj-lt"/>
              </a:rPr>
              <a:t> | INDIA</a:t>
            </a:r>
          </a:p>
        </p:txBody>
      </p:sp>
      <p:sp>
        <p:nvSpPr>
          <p:cNvPr id="16" name="PPT 2 -">
            <a:extLst>
              <a:ext uri="{FF2B5EF4-FFF2-40B4-BE49-F238E27FC236}">
                <a16:creationId xmlns:a16="http://schemas.microsoft.com/office/drawing/2014/main" id="{97FA76DA-89E9-6137-4521-4B07FDE0C95B}"/>
              </a:ext>
            </a:extLst>
          </p:cNvPr>
          <p:cNvSpPr txBox="1"/>
          <p:nvPr userDrawn="1"/>
        </p:nvSpPr>
        <p:spPr>
          <a:xfrm>
            <a:off x="10638045" y="6367532"/>
            <a:ext cx="529992"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lumMod val="75000"/>
                  </a:schemeClr>
                </a:solidFill>
              </a:rPr>
              <a:t>PPT -</a:t>
            </a:r>
          </a:p>
        </p:txBody>
      </p:sp>
      <p:pic>
        <p:nvPicPr>
          <p:cNvPr id="6" name="Picture 5" descr="A logo with a symbol and text&#10;&#10;AI-generated content may be incorrect.">
            <a:extLst>
              <a:ext uri="{FF2B5EF4-FFF2-40B4-BE49-F238E27FC236}">
                <a16:creationId xmlns:a16="http://schemas.microsoft.com/office/drawing/2014/main" id="{21AEA86C-7E4F-DF15-AB9F-0F383DB61FE8}"/>
              </a:ext>
            </a:extLst>
          </p:cNvPr>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1168037" y="107964"/>
            <a:ext cx="796138" cy="850682"/>
          </a:xfrm>
          <a:prstGeom prst="rect">
            <a:avLst/>
          </a:prstGeom>
        </p:spPr>
      </p:pic>
    </p:spTree>
    <p:extLst>
      <p:ext uri="{BB962C8B-B14F-4D97-AF65-F5344CB8AC3E}">
        <p14:creationId xmlns:p14="http://schemas.microsoft.com/office/powerpoint/2010/main" val="41678327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603561377"/>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2.jpe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7.wmf"/></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94" name="Google Shape;94;p14" descr="closeup-firefighter-holding-his-helmet-walking-towards-fire-truck.jpg"/>
          <p:cNvPicPr preferRelativeResize="0"/>
          <p:nvPr/>
        </p:nvPicPr>
        <p:blipFill rotWithShape="1">
          <a:blip r:embed="rId3">
            <a:alphaModFix/>
          </a:blip>
          <a:srcRect t="13432" b="1559"/>
          <a:stretch/>
        </p:blipFill>
        <p:spPr>
          <a:xfrm>
            <a:off x="-12700" y="-32004"/>
            <a:ext cx="12217400" cy="6922008"/>
          </a:xfrm>
          <a:prstGeom prst="rect">
            <a:avLst/>
          </a:prstGeom>
          <a:noFill/>
          <a:ln>
            <a:noFill/>
          </a:ln>
        </p:spPr>
      </p:pic>
      <p:sp>
        <p:nvSpPr>
          <p:cNvPr id="95" name="Google Shape;95;p14"/>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a:ln>
                  <a:noFill/>
                </a:ln>
                <a:solidFill>
                  <a:srgbClr val="535353"/>
                </a:solidFill>
                <a:effectLst/>
                <a:uLnTx/>
                <a:uFillTx/>
                <a:latin typeface="Open Sans SemiBold"/>
                <a:ea typeface="Open Sans SemiBold"/>
                <a:cs typeface="Open Sans SemiBold"/>
                <a:sym typeface="Open Sans SemiBold"/>
              </a:rPr>
              <a:t>PEER | CSSR | INDIA</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6" name="Google Shape;96;p14"/>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7" name="Google Shape;97;p14"/>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t>PPT 2 -</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8" name="Google Shape;98;p14"/>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14"/>
          <p:cNvSpPr txBox="1">
            <a:spLocks noGrp="1"/>
          </p:cNvSpPr>
          <p:nvPr>
            <p:ph type="sldNum" idx="12"/>
          </p:nvPr>
        </p:nvSpPr>
        <p:spPr>
          <a:xfrm>
            <a:off x="11438930" y="6406669"/>
            <a:ext cx="193372" cy="338635"/>
          </a:xfrm>
          <a:prstGeom prst="rect">
            <a:avLst/>
          </a:prstGeom>
          <a:noFill/>
          <a:ln>
            <a:noFill/>
          </a:ln>
        </p:spPr>
        <p:txBody>
          <a:bodyPr spcFirstLastPara="1" wrap="square" lIns="78275" tIns="78275" rIns="78275" bIns="7827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500" b="1" i="0" u="none" strike="noStrike" kern="0" cap="none" spc="0" normalizeH="0" baseline="0" noProof="0">
              <a:ln>
                <a:noFill/>
              </a:ln>
              <a:solidFill>
                <a:srgbClr val="535353"/>
              </a:solidFill>
              <a:effectLst/>
              <a:uLnTx/>
              <a:uFillTx/>
              <a:latin typeface="Open Sans"/>
              <a:ea typeface="Open Sans"/>
              <a:cs typeface="Open Sans"/>
              <a:sym typeface="Open Sans"/>
            </a:endParaRPr>
          </a:p>
        </p:txBody>
      </p:sp>
      <p:sp>
        <p:nvSpPr>
          <p:cNvPr id="100" name="Google Shape;100;p14"/>
          <p:cNvSpPr/>
          <p:nvPr/>
        </p:nvSpPr>
        <p:spPr>
          <a:xfrm>
            <a:off x="-213984" y="-32004"/>
            <a:ext cx="12405984" cy="6870701"/>
          </a:xfrm>
          <a:prstGeom prst="rect">
            <a:avLst/>
          </a:prstGeom>
          <a:solidFill>
            <a:srgbClr val="535353">
              <a:alpha val="60000"/>
            </a:srgbClr>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101" name="Google Shape;101;p14" descr="Image"/>
          <p:cNvPicPr preferRelativeResize="0"/>
          <p:nvPr/>
        </p:nvPicPr>
        <p:blipFill rotWithShape="1">
          <a:blip r:embed="rId4">
            <a:alphaModFix amt="90000"/>
          </a:blip>
          <a:srcRect l="50481"/>
          <a:stretch/>
        </p:blipFill>
        <p:spPr>
          <a:xfrm>
            <a:off x="-24680" y="2041260"/>
            <a:ext cx="9809469" cy="1547067"/>
          </a:xfrm>
          <a:prstGeom prst="rect">
            <a:avLst/>
          </a:prstGeom>
          <a:noFill/>
          <a:ln>
            <a:noFill/>
          </a:ln>
        </p:spPr>
      </p:pic>
      <p:sp>
        <p:nvSpPr>
          <p:cNvPr id="103" name="Google Shape;103;p14"/>
          <p:cNvSpPr/>
          <p:nvPr/>
        </p:nvSpPr>
        <p:spPr>
          <a:xfrm flipH="1">
            <a:off x="0" y="5596930"/>
            <a:ext cx="12192000" cy="126107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4" name="Google Shape;104;p14"/>
          <p:cNvSpPr txBox="1"/>
          <p:nvPr/>
        </p:nvSpPr>
        <p:spPr>
          <a:xfrm>
            <a:off x="76200" y="2278207"/>
            <a:ext cx="9239109" cy="694567"/>
          </a:xfrm>
          <a:prstGeom prst="rect">
            <a:avLst/>
          </a:prstGeom>
          <a:noFill/>
          <a:ln>
            <a:noFill/>
          </a:ln>
        </p:spPr>
        <p:txBody>
          <a:bodyPr spcFirstLastPara="1" wrap="square" lIns="39125" tIns="39125" rIns="39125" bIns="39125" anchor="t" anchorCtr="0">
            <a:spAutoFit/>
          </a:bodyPr>
          <a:lstStyle/>
          <a:p>
            <a:pPr lvl="0" algn="ctr">
              <a:buClr>
                <a:srgbClr val="000000"/>
              </a:buClr>
              <a:defRPr/>
            </a:pPr>
            <a:r>
              <a:rPr lang="hi-IN" sz="4000" b="1">
                <a:solidFill>
                  <a:schemeClr val="tx2"/>
                </a:solidFill>
                <a:latin typeface="Open Sans" panose="020B0606030504020204" pitchFamily="34" charset="0"/>
                <a:ea typeface="Open Sans" panose="020B0606030504020204" pitchFamily="34" charset="0"/>
                <a:cs typeface="Open Sans" panose="020B0606030504020204" pitchFamily="34" charset="0"/>
              </a:rPr>
              <a:t>सीडब्ल्यूए का इतिहास और अवलोकन</a:t>
            </a:r>
            <a:endParaRPr kumimoji="0" lang="en-US" sz="4000" b="1" i="0" u="none" strike="noStrike" kern="0" cap="none" spc="0" normalizeH="0" baseline="0" noProof="0" dirty="0">
              <a:ln>
                <a:noFill/>
              </a:ln>
              <a:solidFill>
                <a:schemeClr val="tx2"/>
              </a:solidFill>
              <a:effectLst/>
              <a:uLnTx/>
              <a:uFillTx/>
              <a:latin typeface="Arial Black"/>
              <a:ea typeface="Arial Black"/>
              <a:cs typeface="Arial Black"/>
              <a:sym typeface="Arial Black"/>
            </a:endParaRPr>
          </a:p>
        </p:txBody>
      </p:sp>
      <p:pic>
        <p:nvPicPr>
          <p:cNvPr id="16"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 y="10160"/>
            <a:ext cx="1352382" cy="97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descr="A logo with a symbol and text&#10;&#10;AI-generated content may be incorrect.">
            <a:extLst>
              <a:ext uri="{FF2B5EF4-FFF2-40B4-BE49-F238E27FC236}">
                <a16:creationId xmlns:a16="http://schemas.microsoft.com/office/drawing/2014/main" id="{29F352C4-7012-CF59-E094-415CA2BB441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
        <p:nvSpPr>
          <p:cNvPr id="14" name="TextBox 4">
            <a:extLst>
              <a:ext uri="{FF2B5EF4-FFF2-40B4-BE49-F238E27FC236}">
                <a16:creationId xmlns:a16="http://schemas.microsoft.com/office/drawing/2014/main" id="{2901545E-EB3E-4998-A110-F2C2863C2FF8}"/>
              </a:ext>
            </a:extLst>
          </p:cNvPr>
          <p:cNvSpPr txBox="1"/>
          <p:nvPr/>
        </p:nvSpPr>
        <p:spPr>
          <a:xfrm>
            <a:off x="6990522" y="5908254"/>
            <a:ext cx="5201478" cy="4001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000" b="1" dirty="0"/>
              <a:t>VETTED BY – </a:t>
            </a:r>
            <a:r>
              <a:rPr lang="hi-IN" sz="2000" b="1"/>
              <a:t>निरीक्षक/जीडी मनीष गट्टियाला</a:t>
            </a:r>
            <a:endParaRPr lang="en-US" sz="20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943600" y="1295400"/>
            <a:ext cx="5791199" cy="4572000"/>
          </a:xfrm>
          <a:noFill/>
        </p:spPr>
        <p:txBody>
          <a:bodyPr>
            <a:noAutofit/>
          </a:bodyPr>
          <a:lstStyle/>
          <a:p>
            <a:pPr marL="0" indent="0" algn="ctr">
              <a:lnSpc>
                <a:spcPct val="120000"/>
              </a:lnSpc>
              <a:buNone/>
            </a:pPr>
            <a:r>
              <a:rPr lang="hi-IN">
                <a:latin typeface="Open Sans" panose="020B0606030504020204" pitchFamily="34" charset="0"/>
                <a:ea typeface="Open Sans" panose="020B0606030504020204" pitchFamily="34" charset="0"/>
                <a:cs typeface="Open Sans" panose="020B0606030504020204" pitchFamily="34" charset="0"/>
              </a:rPr>
              <a:t>1975 -1983
	प्रलेखित गवाही से संकेत मिलता है कि लाओस, कम्पूचिया और अफगानिस्तान के देशों में पत्ते साफ करने के लिए रासायनिक एजेंटों का छिड़काव किया गया था।</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09601" y="2205681"/>
            <a:ext cx="3886200"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पीली बारिश</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291EC2A6-38EC-6CAD-2E5D-EEFC49B4119E}"/>
              </a:ext>
            </a:extLst>
          </p:cNvPr>
          <p:cNvSpPr>
            <a:spLocks noGrp="1"/>
          </p:cNvSpPr>
          <p:nvPr>
            <p:ph type="sldNum" sz="quarter" idx="12"/>
          </p:nvPr>
        </p:nvSpPr>
        <p:spPr/>
        <p:txBody>
          <a:bodyPr/>
          <a:lstStyle/>
          <a:p>
            <a:fld id="{2BB1E14F-796C-409E-9B94-89634ADD74DA}" type="slidenum">
              <a:rPr lang="en-IN" smtClean="0"/>
              <a:t>10</a:t>
            </a:fld>
            <a:endParaRPr lang="en-IN"/>
          </a:p>
        </p:txBody>
      </p:sp>
    </p:spTree>
    <p:extLst>
      <p:ext uri="{BB962C8B-B14F-4D97-AF65-F5344CB8AC3E}">
        <p14:creationId xmlns:p14="http://schemas.microsoft.com/office/powerpoint/2010/main" val="80857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43848" y="1295400"/>
            <a:ext cx="6890951" cy="4572000"/>
          </a:xfrm>
          <a:noFill/>
        </p:spPr>
        <p:txBody>
          <a:bodyPr>
            <a:noAutofit/>
          </a:bodyPr>
          <a:lstStyle/>
          <a:p>
            <a:pPr marL="0" indent="0" algn="just">
              <a:lnSpc>
                <a:spcPct val="120000"/>
              </a:lnSpc>
              <a:buNone/>
            </a:pPr>
            <a:r>
              <a:rPr lang="hi-IN">
                <a:latin typeface="Open Sans" panose="020B0606030504020204" pitchFamily="34" charset="0"/>
                <a:ea typeface="Open Sans" panose="020B0606030504020204" pitchFamily="34" charset="0"/>
                <a:cs typeface="Open Sans" panose="020B0606030504020204" pitchFamily="34" charset="0"/>
              </a:rPr>
              <a:t>1983 – ईरान-इराक युद्ध में इराक ने रासायनिक हथियारों (सरसों की गैस) का उपयोग शुरू किया था.
1984 – ईरान-इराक युद्ध के दौरान इराक द्वारा युद्ध के मैदान में नर्व एजेंट टैबुन का पहला उपयोग किया गया था. 
1987-1988 - इराक ने कुर्दों के खिलाफ रासायनिक हथियारों (हाइड्रोजन साइनाइड, सरसों गैस) का उपयोग किया, विशेष रूप से 1988 के हलबजा नरसंहार में।</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47585" y="2133600"/>
            <a:ext cx="3824416" cy="1143000"/>
          </a:xfrm>
          <a:noFill/>
        </p:spPr>
        <p:txBody>
          <a:bodyPr>
            <a:normAutofit fontScale="90000"/>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ईरानी और इराकी युद्ध</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53AEFEFF-B226-8AEE-460A-06470EC120D6}"/>
              </a:ext>
            </a:extLst>
          </p:cNvPr>
          <p:cNvSpPr>
            <a:spLocks noGrp="1"/>
          </p:cNvSpPr>
          <p:nvPr>
            <p:ph type="sldNum" sz="quarter" idx="12"/>
          </p:nvPr>
        </p:nvSpPr>
        <p:spPr/>
        <p:txBody>
          <a:bodyPr/>
          <a:lstStyle/>
          <a:p>
            <a:fld id="{2BB1E14F-796C-409E-9B94-89634ADD74DA}" type="slidenum">
              <a:rPr lang="en-IN" smtClean="0"/>
              <a:t>11</a:t>
            </a:fld>
            <a:endParaRPr lang="en-IN"/>
          </a:p>
        </p:txBody>
      </p:sp>
    </p:spTree>
    <p:extLst>
      <p:ext uri="{BB962C8B-B14F-4D97-AF65-F5344CB8AC3E}">
        <p14:creationId xmlns:p14="http://schemas.microsoft.com/office/powerpoint/2010/main" val="181037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6248400" y="1295400"/>
            <a:ext cx="5486400" cy="4572000"/>
          </a:xfrm>
          <a:noFill/>
        </p:spPr>
        <p:txBody>
          <a:bodyPr>
            <a:noAutofit/>
          </a:bodyPr>
          <a:lstStyle/>
          <a:p>
            <a:pPr marL="0" indent="0" algn="just">
              <a:lnSpc>
                <a:spcPct val="120000"/>
              </a:lnSpc>
              <a:buNone/>
            </a:pPr>
            <a:r>
              <a:rPr lang="hi-IN">
                <a:latin typeface="Open Sans" panose="020B0606030504020204" pitchFamily="34" charset="0"/>
                <a:ea typeface="Open Sans" panose="020B0606030504020204" pitchFamily="34" charset="0"/>
                <a:cs typeface="Open Sans" panose="020B0606030504020204" pitchFamily="34" charset="0"/>
              </a:rPr>
              <a:t>1995 : रासायनिक तंत्रिका एजेंट सरीन का उपयोग करते हुए ओम शिनरी क्यो पंथ द्वारा एक आतंकवादी हमले के परिणामस्वरूप मात्सुमोतो में 7 लोग मारे गए और 270 घायल हो गए, और टोक्यो में 12 लोग मारे गए और 5,500 घायल हो गए।</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883508" y="1657865"/>
            <a:ext cx="4887097"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आतंकियों का हमला</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C5599FAD-1B64-37F3-9179-942A70DE0A8F}"/>
              </a:ext>
            </a:extLst>
          </p:cNvPr>
          <p:cNvSpPr>
            <a:spLocks noGrp="1"/>
          </p:cNvSpPr>
          <p:nvPr>
            <p:ph type="sldNum" sz="quarter" idx="12"/>
          </p:nvPr>
        </p:nvSpPr>
        <p:spPr/>
        <p:txBody>
          <a:bodyPr/>
          <a:lstStyle/>
          <a:p>
            <a:fld id="{2BB1E14F-796C-409E-9B94-89634ADD74DA}" type="slidenum">
              <a:rPr lang="en-IN" smtClean="0"/>
              <a:t>12</a:t>
            </a:fld>
            <a:endParaRPr lang="en-IN"/>
          </a:p>
        </p:txBody>
      </p:sp>
    </p:spTree>
    <p:extLst>
      <p:ext uri="{BB962C8B-B14F-4D97-AF65-F5344CB8AC3E}">
        <p14:creationId xmlns:p14="http://schemas.microsoft.com/office/powerpoint/2010/main" val="979060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238368" y="1668162"/>
            <a:ext cx="7496431" cy="4199238"/>
          </a:xfrm>
          <a:noFill/>
        </p:spPr>
        <p:txBody>
          <a:bodyPr>
            <a:noAutofit/>
          </a:bodyPr>
          <a:lstStyle/>
          <a:p>
            <a:r>
              <a:rPr lang="hi-IN" altLang="en-US">
                <a:latin typeface="Open Sans" panose="020B0606030504020204" pitchFamily="34" charset="0"/>
                <a:ea typeface="Open Sans" panose="020B0606030504020204" pitchFamily="34" charset="0"/>
                <a:cs typeface="Open Sans" panose="020B0606030504020204" pitchFamily="34" charset="0"/>
              </a:rPr>
              <a:t>ईरान - अनुसंधान और संभावित उत्पादन
इराक - अनुसंधान और संभावित उत्पादन
लीबिया - अनुसंधान और संभावित उत्पादन
उत्तर कोरिया - अनुसंधान और संभावित उत्पादन
सीरिया - अनुसंधान और संभावित उत्पादन
रूस - रक्षात्मक अनुसंधान कार्यक्रम
संयुक्त राज्य अमेरिका - रक्षात्मक अनुसंधान कार्यक्रम</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08919" y="2624781"/>
            <a:ext cx="4337222"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वर्तमान स्थिति</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706C5397-7C17-D25A-90FD-EC7674AF1D25}"/>
              </a:ext>
            </a:extLst>
          </p:cNvPr>
          <p:cNvSpPr>
            <a:spLocks noGrp="1"/>
          </p:cNvSpPr>
          <p:nvPr>
            <p:ph type="sldNum" sz="quarter" idx="12"/>
          </p:nvPr>
        </p:nvSpPr>
        <p:spPr/>
        <p:txBody>
          <a:bodyPr/>
          <a:lstStyle/>
          <a:p>
            <a:fld id="{2BB1E14F-796C-409E-9B94-89634ADD74DA}" type="slidenum">
              <a:rPr lang="en-IN" smtClean="0"/>
              <a:t>13</a:t>
            </a:fld>
            <a:endParaRPr lang="en-IN"/>
          </a:p>
        </p:txBody>
      </p:sp>
    </p:spTree>
    <p:extLst>
      <p:ext uri="{BB962C8B-B14F-4D97-AF65-F5344CB8AC3E}">
        <p14:creationId xmlns:p14="http://schemas.microsoft.com/office/powerpoint/2010/main" val="2890850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62832" y="1295400"/>
            <a:ext cx="6371968" cy="4572000"/>
          </a:xfrm>
          <a:noFill/>
        </p:spPr>
        <p:txBody>
          <a:bodyPr>
            <a:noAutofit/>
          </a:bodyPr>
          <a:lstStyle/>
          <a:p>
            <a:r>
              <a:rPr lang="hi-IN" altLang="en-US" sz="4400" dirty="0">
                <a:latin typeface="Open Sans" panose="020B0606030504020204" pitchFamily="34" charset="0"/>
                <a:ea typeface="Open Sans" panose="020B0606030504020204" pitchFamily="34" charset="0"/>
                <a:cs typeface="Open Sans" panose="020B0606030504020204" pitchFamily="34" charset="0"/>
              </a:rPr>
              <a:t>रसायन–</a:t>
            </a:r>
            <a:endParaRPr lang="en-US" altLang="en-US" sz="4400" dirty="0">
              <a:latin typeface="Open Sans" panose="020B0606030504020204" pitchFamily="34" charset="0"/>
              <a:ea typeface="Open Sans" panose="020B0606030504020204" pitchFamily="34" charset="0"/>
              <a:cs typeface="Open Sans" panose="020B0606030504020204" pitchFamily="34" charset="0"/>
            </a:endParaRPr>
          </a:p>
          <a:p>
            <a:pPr lvl="1"/>
            <a:r>
              <a:rPr lang="hi-IN" altLang="en-US" sz="4000" dirty="0">
                <a:latin typeface="Open Sans" panose="020B0606030504020204" pitchFamily="34" charset="0"/>
                <a:ea typeface="Open Sans" panose="020B0606030504020204" pitchFamily="34" charset="0"/>
                <a:cs typeface="Open Sans" panose="020B0606030504020204" pitchFamily="34" charset="0"/>
              </a:rPr>
              <a:t>का संभावित कब्जा:</a:t>
            </a:r>
            <a:endParaRPr lang="en-US" altLang="en-US" sz="40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600" dirty="0">
                <a:latin typeface="Open Sans" panose="020B0606030504020204" pitchFamily="34" charset="0"/>
                <a:ea typeface="Open Sans" panose="020B0606030504020204" pitchFamily="34" charset="0"/>
                <a:cs typeface="Open Sans" panose="020B0606030504020204" pitchFamily="34" charset="0"/>
              </a:rPr>
              <a:t>मस्टर्ड गैस</a:t>
            </a:r>
            <a:endParaRPr lang="en-US" altLang="en-US" sz="36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600" dirty="0">
                <a:latin typeface="Open Sans" panose="020B0606030504020204" pitchFamily="34" charset="0"/>
                <a:ea typeface="Open Sans" panose="020B0606030504020204" pitchFamily="34" charset="0"/>
                <a:cs typeface="Open Sans" panose="020B0606030504020204" pitchFamily="34" charset="0"/>
              </a:rPr>
              <a:t>सरीन</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082245" y="2164492"/>
            <a:ext cx="2533136" cy="1143000"/>
          </a:xfrm>
          <a:noFill/>
        </p:spPr>
        <p:txBody>
          <a:bodyPr>
            <a:normAutofit/>
          </a:bodyPr>
          <a:lstStyle/>
          <a:p>
            <a:r>
              <a:rPr lang="hi-IN" altLang="en-US" b="1">
                <a:solidFill>
                  <a:srgbClr val="FF0000"/>
                </a:solidFill>
                <a:latin typeface="Open Sans" panose="020B0606030504020204" pitchFamily="34" charset="0"/>
                <a:ea typeface="Open Sans" panose="020B0606030504020204" pitchFamily="34" charset="0"/>
                <a:cs typeface="Open Sans" panose="020B0606030504020204" pitchFamily="34" charset="0"/>
              </a:rPr>
              <a:t>ईरान</a:t>
            </a:r>
            <a:endParaRPr lang="en-IN"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EFDD3B86-76A2-DA66-8D6B-89BB63C9B71A}"/>
              </a:ext>
            </a:extLst>
          </p:cNvPr>
          <p:cNvSpPr>
            <a:spLocks noGrp="1"/>
          </p:cNvSpPr>
          <p:nvPr>
            <p:ph type="sldNum" sz="quarter" idx="12"/>
          </p:nvPr>
        </p:nvSpPr>
        <p:spPr/>
        <p:txBody>
          <a:bodyPr/>
          <a:lstStyle/>
          <a:p>
            <a:fld id="{2BB1E14F-796C-409E-9B94-89634ADD74DA}" type="slidenum">
              <a:rPr lang="en-IN" smtClean="0"/>
              <a:t>14</a:t>
            </a:fld>
            <a:endParaRPr lang="en-IN"/>
          </a:p>
        </p:txBody>
      </p:sp>
    </p:spTree>
    <p:extLst>
      <p:ext uri="{BB962C8B-B14F-4D97-AF65-F5344CB8AC3E}">
        <p14:creationId xmlns:p14="http://schemas.microsoft.com/office/powerpoint/2010/main" val="2158006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070389" y="1724025"/>
            <a:ext cx="5638799" cy="4572000"/>
          </a:xfrm>
          <a:noFill/>
        </p:spPr>
        <p:txBody>
          <a:bodyPr>
            <a:noAutofit/>
          </a:bodyPr>
          <a:lstStyle/>
          <a:p>
            <a:pPr>
              <a:lnSpc>
                <a:spcPct val="80000"/>
              </a:lnSpc>
            </a:pPr>
            <a:r>
              <a:rPr lang="hi-IN" altLang="en-US" sz="4000" dirty="0">
                <a:latin typeface="Open Sans" panose="020B0606030504020204" pitchFamily="34" charset="0"/>
                <a:ea typeface="Open Sans" panose="020B0606030504020204" pitchFamily="34" charset="0"/>
                <a:cs typeface="Open Sans" panose="020B0606030504020204" pitchFamily="34" charset="0"/>
              </a:rPr>
              <a:t>रसायन</a:t>
            </a:r>
            <a:endParaRPr lang="en-US" altLang="en-US" sz="4000" dirty="0">
              <a:latin typeface="Open Sans" panose="020B0606030504020204" pitchFamily="34" charset="0"/>
              <a:ea typeface="Open Sans" panose="020B0606030504020204" pitchFamily="34" charset="0"/>
              <a:cs typeface="Open Sans" panose="020B0606030504020204" pitchFamily="34" charset="0"/>
            </a:endParaRPr>
          </a:p>
          <a:p>
            <a:pPr lvl="1"/>
            <a:r>
              <a:rPr lang="hi-IN" altLang="en-US" sz="3600" dirty="0">
                <a:latin typeface="Open Sans" panose="020B0606030504020204" pitchFamily="34" charset="0"/>
                <a:ea typeface="Open Sans" panose="020B0606030504020204" pitchFamily="34" charset="0"/>
                <a:cs typeface="Open Sans" panose="020B0606030504020204" pitchFamily="34" charset="0"/>
              </a:rPr>
              <a:t>का ज्ञात कब्जा:</a:t>
            </a:r>
            <a:endParaRPr lang="en-US" altLang="en-US" sz="36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मस्टर्ड गैस</a:t>
            </a:r>
            <a:endParaRPr lang="en-US" altLang="en-US" sz="32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सरीन</a:t>
            </a:r>
            <a:endParaRPr lang="en-US" altLang="en-US" sz="32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तबुन</a:t>
            </a:r>
            <a:endParaRPr lang="en-US" altLang="en-US" sz="32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वीएक्स</a:t>
            </a:r>
            <a:endParaRPr lang="en-IN" sz="18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050324" y="2133600"/>
            <a:ext cx="6258697" cy="1143000"/>
          </a:xfrm>
          <a:noFill/>
        </p:spPr>
        <p:txBody>
          <a:bodyPr>
            <a:normAutofit/>
          </a:bodyPr>
          <a:lstStyle/>
          <a:p>
            <a:r>
              <a:rPr lang="hi-IN" altLang="en-US" b="1">
                <a:solidFill>
                  <a:srgbClr val="FF0000"/>
                </a:solidFill>
                <a:latin typeface="Open Sans" panose="020B0606030504020204" pitchFamily="34" charset="0"/>
                <a:ea typeface="Open Sans" panose="020B0606030504020204" pitchFamily="34" charset="0"/>
                <a:cs typeface="Open Sans" panose="020B0606030504020204" pitchFamily="34" charset="0"/>
              </a:rPr>
              <a:t>इराक</a:t>
            </a:r>
            <a:endParaRPr lang="en-IN"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7C9914D4-30E6-4F4F-4506-49DD83D7732B}"/>
              </a:ext>
            </a:extLst>
          </p:cNvPr>
          <p:cNvSpPr>
            <a:spLocks noGrp="1"/>
          </p:cNvSpPr>
          <p:nvPr>
            <p:ph type="sldNum" sz="quarter" idx="12"/>
          </p:nvPr>
        </p:nvSpPr>
        <p:spPr/>
        <p:txBody>
          <a:bodyPr/>
          <a:lstStyle/>
          <a:p>
            <a:fld id="{2BB1E14F-796C-409E-9B94-89634ADD74DA}" type="slidenum">
              <a:rPr lang="en-IN" smtClean="0"/>
              <a:t>15</a:t>
            </a:fld>
            <a:endParaRPr lang="en-IN"/>
          </a:p>
        </p:txBody>
      </p:sp>
    </p:spTree>
    <p:extLst>
      <p:ext uri="{BB962C8B-B14F-4D97-AF65-F5344CB8AC3E}">
        <p14:creationId xmlns:p14="http://schemas.microsoft.com/office/powerpoint/2010/main" val="676116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6096000" y="1295400"/>
            <a:ext cx="5638800" cy="4572000"/>
          </a:xfrm>
          <a:noFill/>
        </p:spPr>
        <p:txBody>
          <a:bodyPr>
            <a:noAutofit/>
          </a:bodyPr>
          <a:lstStyle/>
          <a:p>
            <a:r>
              <a:rPr lang="hi-IN" altLang="en-US" sz="4000" dirty="0">
                <a:latin typeface="Open Sans" panose="020B0606030504020204" pitchFamily="34" charset="0"/>
                <a:ea typeface="Open Sans" panose="020B0606030504020204" pitchFamily="34" charset="0"/>
                <a:cs typeface="Open Sans" panose="020B0606030504020204" pitchFamily="34" charset="0"/>
              </a:rPr>
              <a:t>रसायन</a:t>
            </a:r>
            <a:endParaRPr lang="en-US" altLang="en-US" sz="4000" dirty="0">
              <a:latin typeface="Open Sans" panose="020B0606030504020204" pitchFamily="34" charset="0"/>
              <a:ea typeface="Open Sans" panose="020B0606030504020204" pitchFamily="34" charset="0"/>
              <a:cs typeface="Open Sans" panose="020B0606030504020204" pitchFamily="34" charset="0"/>
            </a:endParaRPr>
          </a:p>
          <a:p>
            <a:pPr lvl="1"/>
            <a:r>
              <a:rPr lang="hi-IN" altLang="en-US" sz="3600" dirty="0">
                <a:latin typeface="Open Sans" panose="020B0606030504020204" pitchFamily="34" charset="0"/>
                <a:ea typeface="Open Sans" panose="020B0606030504020204" pitchFamily="34" charset="0"/>
                <a:cs typeface="Open Sans" panose="020B0606030504020204" pitchFamily="34" charset="0"/>
              </a:rPr>
              <a:t>का संभावित कब्जा:</a:t>
            </a:r>
            <a:endParaRPr lang="en-US" altLang="en-US" sz="36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मस्टर्ड गैस</a:t>
            </a:r>
            <a:endParaRPr lang="en-US" altLang="en-US" sz="32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सरीन</a:t>
            </a:r>
            <a:endParaRPr lang="en-US" altLang="en-US" sz="32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तबुन</a:t>
            </a:r>
            <a:endParaRPr lang="en-US" altLang="en-US" sz="32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लेवसाइट</a:t>
            </a:r>
            <a:endParaRPr lang="en-US" altLang="en-US" sz="32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3200" dirty="0">
                <a:latin typeface="Open Sans" panose="020B0606030504020204" pitchFamily="34" charset="0"/>
                <a:ea typeface="Open Sans" panose="020B0606030504020204" pitchFamily="34" charset="0"/>
                <a:cs typeface="Open Sans" panose="020B0606030504020204" pitchFamily="34" charset="0"/>
              </a:rPr>
              <a:t>फॉस्जीन</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550773" y="1892644"/>
            <a:ext cx="2477530" cy="1143000"/>
          </a:xfrm>
          <a:noFill/>
        </p:spPr>
        <p:txBody>
          <a:bodyPr>
            <a:normAutofit/>
          </a:bodyPr>
          <a:lstStyle/>
          <a:p>
            <a:r>
              <a:rPr lang="hi-IN" altLang="en-US" b="1">
                <a:solidFill>
                  <a:srgbClr val="FF0000"/>
                </a:solidFill>
                <a:latin typeface="Open Sans" panose="020B0606030504020204" pitchFamily="34" charset="0"/>
                <a:ea typeface="Open Sans" panose="020B0606030504020204" pitchFamily="34" charset="0"/>
                <a:cs typeface="Open Sans" panose="020B0606030504020204" pitchFamily="34" charset="0"/>
              </a:rPr>
              <a:t>ईरान</a:t>
            </a:r>
            <a:endParaRPr lang="en-IN"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57F3E27A-39EE-A188-D7DE-E3F2CD0BCB46}"/>
              </a:ext>
            </a:extLst>
          </p:cNvPr>
          <p:cNvSpPr>
            <a:spLocks noGrp="1"/>
          </p:cNvSpPr>
          <p:nvPr>
            <p:ph type="sldNum" sz="quarter" idx="12"/>
          </p:nvPr>
        </p:nvSpPr>
        <p:spPr/>
        <p:txBody>
          <a:bodyPr/>
          <a:lstStyle/>
          <a:p>
            <a:fld id="{2BB1E14F-796C-409E-9B94-89634ADD74DA}" type="slidenum">
              <a:rPr lang="en-IN" smtClean="0"/>
              <a:t>16</a:t>
            </a:fld>
            <a:endParaRPr lang="en-IN"/>
          </a:p>
        </p:txBody>
      </p:sp>
    </p:spTree>
    <p:extLst>
      <p:ext uri="{BB962C8B-B14F-4D97-AF65-F5344CB8AC3E}">
        <p14:creationId xmlns:p14="http://schemas.microsoft.com/office/powerpoint/2010/main" val="363119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696464" y="1295400"/>
            <a:ext cx="6038335" cy="4572000"/>
          </a:xfrm>
          <a:noFill/>
        </p:spPr>
        <p:txBody>
          <a:bodyPr>
            <a:noAutofit/>
          </a:bodyPr>
          <a:lstStyle/>
          <a:p>
            <a:r>
              <a:rPr lang="hi-IN" altLang="en-US" dirty="0">
                <a:latin typeface="Open Sans" panose="020B0606030504020204" pitchFamily="34" charset="0"/>
                <a:ea typeface="Open Sans" panose="020B0606030504020204" pitchFamily="34" charset="0"/>
                <a:cs typeface="Open Sans" panose="020B0606030504020204" pitchFamily="34" charset="0"/>
              </a:rPr>
              <a:t>रसायन</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lvl="1"/>
            <a:r>
              <a:rPr lang="hi-IN" altLang="en-US" sz="2800" dirty="0">
                <a:latin typeface="Open Sans" panose="020B0606030504020204" pitchFamily="34" charset="0"/>
                <a:ea typeface="Open Sans" panose="020B0606030504020204" pitchFamily="34" charset="0"/>
                <a:cs typeface="Open Sans" panose="020B0606030504020204" pitchFamily="34" charset="0"/>
              </a:rPr>
              <a:t>का संभावित कब्जा:</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2800" dirty="0">
                <a:latin typeface="Open Sans" panose="020B0606030504020204" pitchFamily="34" charset="0"/>
                <a:ea typeface="Open Sans" panose="020B0606030504020204" pitchFamily="34" charset="0"/>
                <a:cs typeface="Open Sans" panose="020B0606030504020204" pitchFamily="34" charset="0"/>
              </a:rPr>
              <a:t>मस्टर्ड गैस</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2800" dirty="0">
                <a:latin typeface="Open Sans" panose="020B0606030504020204" pitchFamily="34" charset="0"/>
                <a:ea typeface="Open Sans" panose="020B0606030504020204" pitchFamily="34" charset="0"/>
                <a:cs typeface="Open Sans" panose="020B0606030504020204" pitchFamily="34" charset="0"/>
              </a:rPr>
              <a:t>हाइड्रोजन साइनाइड</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2800" dirty="0">
                <a:latin typeface="Open Sans" panose="020B0606030504020204" pitchFamily="34" charset="0"/>
                <a:ea typeface="Open Sans" panose="020B0606030504020204" pitchFamily="34" charset="0"/>
                <a:cs typeface="Open Sans" panose="020B0606030504020204" pitchFamily="34" charset="0"/>
              </a:rPr>
              <a:t>सरीन</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2800" dirty="0">
                <a:latin typeface="Open Sans" panose="020B0606030504020204" pitchFamily="34" charset="0"/>
                <a:ea typeface="Open Sans" panose="020B0606030504020204" pitchFamily="34" charset="0"/>
                <a:cs typeface="Open Sans" panose="020B0606030504020204" pitchFamily="34" charset="0"/>
              </a:rPr>
              <a:t>सोमन</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2800" dirty="0">
                <a:latin typeface="Open Sans" panose="020B0606030504020204" pitchFamily="34" charset="0"/>
                <a:ea typeface="Open Sans" panose="020B0606030504020204" pitchFamily="34" charset="0"/>
                <a:cs typeface="Open Sans" panose="020B0606030504020204" pitchFamily="34" charset="0"/>
              </a:rPr>
              <a:t>तबुन</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lvl="2"/>
            <a:r>
              <a:rPr lang="hi-IN" altLang="en-US" sz="2800" dirty="0">
                <a:latin typeface="Open Sans" panose="020B0606030504020204" pitchFamily="34" charset="0"/>
                <a:ea typeface="Open Sans" panose="020B0606030504020204" pitchFamily="34" charset="0"/>
                <a:cs typeface="Open Sans" panose="020B0606030504020204" pitchFamily="34" charset="0"/>
              </a:rPr>
              <a:t>वीएक्स</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35227" y="2003854"/>
            <a:ext cx="3886200" cy="1143000"/>
          </a:xfrm>
          <a:noFill/>
        </p:spPr>
        <p:txBody>
          <a:bodyPr>
            <a:normAutofit/>
          </a:bodyPr>
          <a:lstStyle/>
          <a:p>
            <a:r>
              <a:rPr lang="hi-IN" altLang="en-US" b="1">
                <a:solidFill>
                  <a:srgbClr val="FF0000"/>
                </a:solidFill>
                <a:latin typeface="Open Sans" panose="020B0606030504020204" pitchFamily="34" charset="0"/>
                <a:ea typeface="Open Sans" panose="020B0606030504020204" pitchFamily="34" charset="0"/>
                <a:cs typeface="Open Sans" panose="020B0606030504020204" pitchFamily="34" charset="0"/>
              </a:rPr>
              <a:t>उत्तर कोरिया</a:t>
            </a:r>
            <a:endParaRPr lang="en-IN"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CF1ECD63-CB73-C3CD-D20B-429743E875A5}"/>
              </a:ext>
            </a:extLst>
          </p:cNvPr>
          <p:cNvSpPr>
            <a:spLocks noGrp="1"/>
          </p:cNvSpPr>
          <p:nvPr>
            <p:ph type="sldNum" sz="quarter" idx="12"/>
          </p:nvPr>
        </p:nvSpPr>
        <p:spPr/>
        <p:txBody>
          <a:bodyPr/>
          <a:lstStyle/>
          <a:p>
            <a:fld id="{2BB1E14F-796C-409E-9B94-89634ADD74DA}" type="slidenum">
              <a:rPr lang="en-IN" smtClean="0"/>
              <a:t>17</a:t>
            </a:fld>
            <a:endParaRPr lang="en-IN"/>
          </a:p>
        </p:txBody>
      </p:sp>
    </p:spTree>
    <p:extLst>
      <p:ext uri="{BB962C8B-B14F-4D97-AF65-F5344CB8AC3E}">
        <p14:creationId xmlns:p14="http://schemas.microsoft.com/office/powerpoint/2010/main" val="434825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28054" y="2159601"/>
            <a:ext cx="6965092" cy="3166162"/>
          </a:xfrm>
          <a:noFill/>
        </p:spPr>
        <p:txBody>
          <a:bodyPr>
            <a:noAutofit/>
          </a:bodyPr>
          <a:lstStyle/>
          <a:p>
            <a:pPr marL="382588" indent="-382588" defTabSz="1019175"/>
            <a:r>
              <a:rPr lang="hi-IN" altLang="en-US" dirty="0">
                <a:latin typeface="Open Sans" panose="020B0606030504020204" pitchFamily="34" charset="0"/>
                <a:ea typeface="Open Sans" panose="020B0606030504020204" pitchFamily="34" charset="0"/>
                <a:cs typeface="Open Sans" panose="020B0606030504020204" pitchFamily="34" charset="0"/>
              </a:rPr>
              <a:t>रसायन</a:t>
            </a:r>
            <a:endParaRPr lang="en-US" altLang="en-US" dirty="0">
              <a:latin typeface="Open Sans" panose="020B0606030504020204" pitchFamily="34" charset="0"/>
              <a:ea typeface="Open Sans" panose="020B0606030504020204" pitchFamily="34" charset="0"/>
              <a:cs typeface="Open Sans" panose="020B0606030504020204" pitchFamily="34" charset="0"/>
            </a:endParaRPr>
          </a:p>
          <a:p>
            <a:pPr marL="827088" lvl="1" indent="-317500" defTabSz="1019175"/>
            <a:r>
              <a:rPr lang="hi-IN" altLang="en-US" sz="2800" dirty="0">
                <a:latin typeface="Open Sans" panose="020B0606030504020204" pitchFamily="34" charset="0"/>
                <a:ea typeface="Open Sans" panose="020B0606030504020204" pitchFamily="34" charset="0"/>
                <a:cs typeface="Open Sans" panose="020B0606030504020204" pitchFamily="34" charset="0"/>
              </a:rPr>
              <a:t>का संभावित कब्जा:</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marL="1273175" lvl="2" indent="-254000" defTabSz="1019175"/>
            <a:r>
              <a:rPr lang="hi-IN" altLang="en-US" sz="2800" dirty="0">
                <a:latin typeface="Open Sans" panose="020B0606030504020204" pitchFamily="34" charset="0"/>
                <a:ea typeface="Open Sans" panose="020B0606030504020204" pitchFamily="34" charset="0"/>
                <a:cs typeface="Open Sans" panose="020B0606030504020204" pitchFamily="34" charset="0"/>
              </a:rPr>
              <a:t>मस्टर्ड गैस</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marL="1273175" lvl="2" indent="-254000" defTabSz="1019175"/>
            <a:r>
              <a:rPr lang="hi-IN" altLang="en-US" sz="2800" dirty="0">
                <a:latin typeface="Open Sans" panose="020B0606030504020204" pitchFamily="34" charset="0"/>
                <a:ea typeface="Open Sans" panose="020B0606030504020204" pitchFamily="34" charset="0"/>
                <a:cs typeface="Open Sans" panose="020B0606030504020204" pitchFamily="34" charset="0"/>
              </a:rPr>
              <a:t>सरीन</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marL="1273175" lvl="2" indent="-254000" defTabSz="1019175"/>
            <a:r>
              <a:rPr lang="hi-IN" altLang="en-US" sz="2800" dirty="0">
                <a:latin typeface="Open Sans" panose="020B0606030504020204" pitchFamily="34" charset="0"/>
                <a:ea typeface="Open Sans" panose="020B0606030504020204" pitchFamily="34" charset="0"/>
                <a:cs typeface="Open Sans" panose="020B0606030504020204" pitchFamily="34" charset="0"/>
              </a:rPr>
              <a:t>वीएक्स</a:t>
            </a:r>
            <a:endParaRPr lang="en-US" altLang="en-US" sz="28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414848" y="2286000"/>
            <a:ext cx="3045941" cy="1143000"/>
          </a:xfrm>
          <a:noFill/>
        </p:spPr>
        <p:txBody>
          <a:bodyPr>
            <a:normAutofit/>
          </a:bodyPr>
          <a:lstStyle/>
          <a:p>
            <a:r>
              <a:rPr lang="hi-IN" altLang="en-US" b="1">
                <a:solidFill>
                  <a:srgbClr val="FF0000"/>
                </a:solidFill>
                <a:latin typeface="Open Sans" panose="020B0606030504020204" pitchFamily="34" charset="0"/>
                <a:ea typeface="Open Sans" panose="020B0606030504020204" pitchFamily="34" charset="0"/>
                <a:cs typeface="Open Sans" panose="020B0606030504020204" pitchFamily="34" charset="0"/>
              </a:rPr>
              <a:t>सीरिया</a:t>
            </a:r>
            <a:endParaRPr lang="en-IN"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9B768D9C-EA90-81F4-5961-30938F4C9A14}"/>
              </a:ext>
            </a:extLst>
          </p:cNvPr>
          <p:cNvSpPr>
            <a:spLocks noGrp="1"/>
          </p:cNvSpPr>
          <p:nvPr>
            <p:ph type="sldNum" sz="quarter" idx="12"/>
          </p:nvPr>
        </p:nvSpPr>
        <p:spPr/>
        <p:txBody>
          <a:bodyPr/>
          <a:lstStyle/>
          <a:p>
            <a:fld id="{2BB1E14F-796C-409E-9B94-89634ADD74DA}" type="slidenum">
              <a:rPr lang="en-IN" smtClean="0"/>
              <a:t>18</a:t>
            </a:fld>
            <a:endParaRPr lang="en-IN"/>
          </a:p>
        </p:txBody>
      </p:sp>
    </p:spTree>
    <p:extLst>
      <p:ext uri="{BB962C8B-B14F-4D97-AF65-F5344CB8AC3E}">
        <p14:creationId xmlns:p14="http://schemas.microsoft.com/office/powerpoint/2010/main" val="3802729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553600" y="1868959"/>
            <a:ext cx="5927124" cy="3424881"/>
          </a:xfrm>
          <a:noFill/>
        </p:spPr>
        <p:txBody>
          <a:bodyPr>
            <a:noAutofit/>
          </a:bodyPr>
          <a:lstStyle/>
          <a:p>
            <a:pPr marL="0" lvl="0" indent="0">
              <a:buNone/>
            </a:pPr>
            <a:r>
              <a:rPr lang="hi-IN" dirty="0">
                <a:solidFill>
                  <a:srgbClr val="7030A0"/>
                </a:solidFill>
                <a:latin typeface="Open Sans" panose="020B0606030504020204" pitchFamily="34" charset="0"/>
                <a:ea typeface="Open Sans" panose="020B0606030504020204" pitchFamily="34" charset="0"/>
                <a:cs typeface="Open Sans" panose="020B0606030504020204" pitchFamily="34" charset="0"/>
              </a:rPr>
              <a:t>रासायनिक एजेंटों को निम्नलिखित मानदंडों के अनुसार वर्गीकृत किया जाता है:</a:t>
            </a:r>
            <a:endParaRPr lang="en-US" sz="2800" dirty="0">
              <a:solidFill>
                <a:srgbClr val="7030A0"/>
              </a:solidFill>
              <a:latin typeface="Open Sans" panose="020B0606030504020204" pitchFamily="34" charset="0"/>
              <a:ea typeface="Open Sans" panose="020B0606030504020204" pitchFamily="34" charset="0"/>
              <a:cs typeface="Open Sans" panose="020B0606030504020204" pitchFamily="34" charset="0"/>
            </a:endParaRPr>
          </a:p>
          <a:p>
            <a:pPr marL="514350" lvl="0" indent="-514350">
              <a:buFont typeface="Arial" panose="020B0604020202020204" pitchFamily="34" charset="0"/>
              <a:buAutoNum type="alphaLcParenBoth"/>
            </a:pPr>
            <a:r>
              <a:rPr lang="hi-IN" dirty="0">
                <a:solidFill>
                  <a:srgbClr val="ED7D31"/>
                </a:solidFill>
                <a:latin typeface="Open Sans" panose="020B0606030504020204" pitchFamily="34" charset="0"/>
                <a:ea typeface="Open Sans" panose="020B0606030504020204" pitchFamily="34" charset="0"/>
                <a:cs typeface="Open Sans" panose="020B0606030504020204" pitchFamily="34" charset="0"/>
              </a:rPr>
              <a:t>सैन्य उपयोग।</a:t>
            </a:r>
            <a:endParaRPr lang="en-US" sz="2800" dirty="0">
              <a:solidFill>
                <a:srgbClr val="ED7D31"/>
              </a:solidFill>
              <a:latin typeface="Open Sans" panose="020B0606030504020204" pitchFamily="34" charset="0"/>
              <a:ea typeface="Open Sans" panose="020B0606030504020204" pitchFamily="34" charset="0"/>
              <a:cs typeface="Open Sans" panose="020B0606030504020204" pitchFamily="34" charset="0"/>
            </a:endParaRPr>
          </a:p>
          <a:p>
            <a:pPr marL="514350" lvl="0" indent="-514350">
              <a:buFont typeface="Arial" panose="020B0604020202020204" pitchFamily="34" charset="0"/>
              <a:buAutoNum type="alphaLcParenBoth"/>
            </a:pPr>
            <a:r>
              <a:rPr lang="hi-IN" dirty="0">
                <a:solidFill>
                  <a:srgbClr val="70AD47">
                    <a:lumMod val="75000"/>
                  </a:srgbClr>
                </a:solidFill>
                <a:latin typeface="Open Sans" panose="020B0606030504020204" pitchFamily="34" charset="0"/>
                <a:ea typeface="Open Sans" panose="020B0606030504020204" pitchFamily="34" charset="0"/>
                <a:cs typeface="Open Sans" panose="020B0606030504020204" pitchFamily="34" charset="0"/>
              </a:rPr>
              <a:t>प्रभावशीलता की अवधि।</a:t>
            </a:r>
            <a:endParaRPr lang="en-US" sz="2800" dirty="0">
              <a:solidFill>
                <a:srgbClr val="70AD47">
                  <a:lumMod val="75000"/>
                </a:srgbClr>
              </a:solidFill>
              <a:latin typeface="Open Sans" panose="020B0606030504020204" pitchFamily="34" charset="0"/>
              <a:ea typeface="Open Sans" panose="020B0606030504020204" pitchFamily="34" charset="0"/>
              <a:cs typeface="Open Sans" panose="020B0606030504020204" pitchFamily="34" charset="0"/>
            </a:endParaRPr>
          </a:p>
          <a:p>
            <a:pPr marL="514350" lvl="0" indent="-514350">
              <a:buFont typeface="Arial" panose="020B0604020202020204" pitchFamily="34" charset="0"/>
              <a:buAutoNum type="alphaLcParenBoth"/>
            </a:pPr>
            <a:r>
              <a:rPr lang="hi-IN" dirty="0">
                <a:solidFill>
                  <a:srgbClr val="FF3399"/>
                </a:solidFill>
                <a:latin typeface="Open Sans" panose="020B0606030504020204" pitchFamily="34" charset="0"/>
                <a:ea typeface="Open Sans" panose="020B0606030504020204" pitchFamily="34" charset="0"/>
                <a:cs typeface="Open Sans" panose="020B0606030504020204" pitchFamily="34" charset="0"/>
              </a:rPr>
              <a:t>शरीर पर प्रभाव।</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541638" y="2073275"/>
            <a:ext cx="4885038" cy="1143000"/>
          </a:xfrm>
          <a:noFill/>
        </p:spPr>
        <p:txBody>
          <a:bodyPr>
            <a:normAutofit/>
          </a:bodyPr>
          <a:lstStyle/>
          <a:p>
            <a:r>
              <a:rPr lang="hi-IN" sz="36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सीडब्ल्यू एजेंट:</a:t>
            </a:r>
            <a:r>
              <a:rPr lang="hi-IN" sz="3600" b="1" i="1" dirty="0">
                <a:solidFill>
                  <a:srgbClr val="00B050"/>
                </a:solidFill>
                <a:latin typeface="Open Sans" panose="020B0606030504020204" pitchFamily="34" charset="0"/>
                <a:ea typeface="Open Sans" panose="020B0606030504020204" pitchFamily="34" charset="0"/>
                <a:cs typeface="Open Sans" panose="020B0606030504020204" pitchFamily="34" charset="0"/>
              </a:rPr>
              <a:t>वर्गीकरण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D981D22-1DF0-C941-2E1A-EFF7D3976334}"/>
              </a:ext>
            </a:extLst>
          </p:cNvPr>
          <p:cNvSpPr>
            <a:spLocks noGrp="1"/>
          </p:cNvSpPr>
          <p:nvPr>
            <p:ph type="sldNum" sz="quarter" idx="12"/>
          </p:nvPr>
        </p:nvSpPr>
        <p:spPr/>
        <p:txBody>
          <a:bodyPr/>
          <a:lstStyle/>
          <a:p>
            <a:fld id="{2BB1E14F-796C-409E-9B94-89634ADD74DA}" type="slidenum">
              <a:rPr lang="en-IN" smtClean="0"/>
              <a:t>19</a:t>
            </a:fld>
            <a:endParaRPr lang="en-IN"/>
          </a:p>
        </p:txBody>
      </p:sp>
    </p:spTree>
    <p:extLst>
      <p:ext uri="{BB962C8B-B14F-4D97-AF65-F5344CB8AC3E}">
        <p14:creationId xmlns:p14="http://schemas.microsoft.com/office/powerpoint/2010/main" val="4047049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551936" y="1841157"/>
            <a:ext cx="6182863" cy="4472559"/>
          </a:xfrm>
          <a:noFill/>
        </p:spPr>
        <p:txBody>
          <a:bodyPr>
            <a:noAutofit/>
          </a:bodyPr>
          <a:lstStyle/>
          <a:p>
            <a:pPr algn="just">
              <a:lnSpc>
                <a:spcPct val="120000"/>
              </a:lnSpc>
              <a:buFont typeface="Wingdings" panose="05000000000000000000" pitchFamily="2" charset="2"/>
              <a:buChar char="§"/>
            </a:pPr>
            <a:r>
              <a:rPr lang="hi-IN" sz="2400">
                <a:latin typeface="Open Sans" panose="020B0606030504020204" pitchFamily="34" charset="0"/>
                <a:ea typeface="Open Sans" panose="020B0606030504020204" pitchFamily="34" charset="0"/>
                <a:cs typeface="Open Sans" panose="020B0606030504020204" pitchFamily="34" charset="0"/>
              </a:rPr>
              <a:t>सीडब्ल्यूए का इतिहास
वर्गीकरण
सीडब्ल्यूए के लक्षण और भौतिक गुण
संकेत और लक्षण
समीक्षा</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7D2EE44A-9728-DB10-2EFF-9BBE13E02FF9}"/>
              </a:ext>
            </a:extLst>
          </p:cNvPr>
          <p:cNvSpPr>
            <a:spLocks noGrp="1"/>
          </p:cNvSpPr>
          <p:nvPr>
            <p:ph type="sldNum" sz="quarter" idx="12"/>
          </p:nvPr>
        </p:nvSpPr>
        <p:spPr/>
        <p:txBody>
          <a:bodyPr/>
          <a:lstStyle/>
          <a:p>
            <a:fld id="{2BB1E14F-796C-409E-9B94-89634ADD74DA}" type="slidenum">
              <a:rPr lang="en-IN" smtClean="0"/>
              <a:t>2</a:t>
            </a:fld>
            <a:endParaRPr lang="en-IN"/>
          </a:p>
        </p:txBody>
      </p:sp>
      <p:sp>
        <p:nvSpPr>
          <p:cNvPr id="3" name="Google Shape;112;p15">
            <a:extLst>
              <a:ext uri="{FF2B5EF4-FFF2-40B4-BE49-F238E27FC236}">
                <a16:creationId xmlns:a16="http://schemas.microsoft.com/office/drawing/2014/main" id="{78261584-95BE-2999-5B36-58333FD460F0}"/>
              </a:ext>
            </a:extLst>
          </p:cNvPr>
          <p:cNvSpPr txBox="1">
            <a:spLocks/>
          </p:cNvSpPr>
          <p:nvPr/>
        </p:nvSpPr>
        <p:spPr>
          <a:xfrm>
            <a:off x="76200" y="1254532"/>
            <a:ext cx="4457703" cy="864400"/>
          </a:xfrm>
          <a:prstGeom prst="rect">
            <a:avLst/>
          </a:prstGeom>
          <a:noFill/>
          <a:ln>
            <a:noFill/>
          </a:ln>
        </p:spPr>
        <p:txBody>
          <a:bodyPr spcFirstLastPara="1" vert="horz" wrap="square" lIns="91425" tIns="45700" rIns="91425" bIns="45700" rtlCol="0" anchor="ctr" anchorCtr="0">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0"/>
              </a:spcBef>
              <a:buClr>
                <a:srgbClr val="C00000"/>
              </a:buClr>
              <a:buSzPts val="4000"/>
            </a:pPr>
            <a:r>
              <a:rPr lang="hi-IN" sz="4000" b="1">
                <a:solidFill>
                  <a:srgbClr val="C00000"/>
                </a:solidFill>
                <a:latin typeface="Open Sans"/>
                <a:ea typeface="Arial"/>
                <a:cs typeface="Arial"/>
                <a:sym typeface="Arial"/>
              </a:rPr>
              <a:t>उद्देश्यों</a:t>
            </a:r>
            <a:endParaRPr lang="en-US" dirty="0">
              <a:latin typeface="Open Sans"/>
            </a:endParaRPr>
          </a:p>
        </p:txBody>
      </p:sp>
      <p:sp>
        <p:nvSpPr>
          <p:cNvPr id="5" name="Google Shape;116;p15">
            <a:extLst>
              <a:ext uri="{FF2B5EF4-FFF2-40B4-BE49-F238E27FC236}">
                <a16:creationId xmlns:a16="http://schemas.microsoft.com/office/drawing/2014/main" id="{BC370394-09BC-D926-7889-C1E38E8979AE}"/>
              </a:ext>
            </a:extLst>
          </p:cNvPr>
          <p:cNvSpPr txBox="1"/>
          <p:nvPr/>
        </p:nvSpPr>
        <p:spPr>
          <a:xfrm>
            <a:off x="733499" y="2118932"/>
            <a:ext cx="4192068" cy="830956"/>
          </a:xfrm>
          <a:prstGeom prst="rect">
            <a:avLst/>
          </a:prstGeom>
          <a:noFill/>
          <a:ln>
            <a:noFill/>
          </a:ln>
        </p:spPr>
        <p:txBody>
          <a:bodyPr spcFirstLastPara="1" wrap="square" lIns="91425" tIns="45700" rIns="91425" bIns="45700" anchor="t" anchorCtr="0">
            <a:spAutoFit/>
          </a:bodyPr>
          <a:lstStyle/>
          <a:p>
            <a:pPr lvl="0" algn="just">
              <a:buClr>
                <a:schemeClr val="dk1"/>
              </a:buClr>
              <a:buSzPts val="3200"/>
            </a:pPr>
            <a:r>
              <a:rPr lang="hi-IN" sz="2400">
                <a:solidFill>
                  <a:schemeClr val="dk1"/>
                </a:solidFill>
                <a:latin typeface="Open Sans"/>
                <a:cs typeface="Times New Roman" pitchFamily="18" charset="0"/>
                <a:sym typeface="Arial"/>
              </a:rPr>
              <a:t>इस पाठ को पूरा करने पर, आप निम्न में सक्षम होंगे: -</a:t>
            </a:r>
            <a:endParaRPr sz="1100" dirty="0">
              <a:latin typeface="Open Sans"/>
              <a:cs typeface="Times New Roman" pitchFamily="18" charset="0"/>
            </a:endParaRPr>
          </a:p>
        </p:txBody>
      </p:sp>
    </p:spTree>
    <p:extLst>
      <p:ext uri="{BB962C8B-B14F-4D97-AF65-F5344CB8AC3E}">
        <p14:creationId xmlns:p14="http://schemas.microsoft.com/office/powerpoint/2010/main" val="217319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638F3-A60F-160C-6240-497EBE44E283}"/>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1F9D8D23-D8A9-6BD4-567C-0758368326A8}"/>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37160333-D19C-905A-0755-115043C24AD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9" name="Rectangle 8">
            <a:extLst>
              <a:ext uri="{FF2B5EF4-FFF2-40B4-BE49-F238E27FC236}">
                <a16:creationId xmlns:a16="http://schemas.microsoft.com/office/drawing/2014/main" id="{3E2C4F0F-6F03-EB4F-44BA-147D1DEB32B4}"/>
              </a:ext>
            </a:extLst>
          </p:cNvPr>
          <p:cNvSpPr/>
          <p:nvPr/>
        </p:nvSpPr>
        <p:spPr>
          <a:xfrm>
            <a:off x="4162168" y="1699810"/>
            <a:ext cx="7707218" cy="3283591"/>
          </a:xfrm>
          <a:prstGeom prst="rect">
            <a:avLst/>
          </a:prstGeom>
        </p:spPr>
        <p:txBody>
          <a:bodyPr wrap="square">
            <a:spAutoFit/>
          </a:bodyPr>
          <a:lstStyle/>
          <a:p>
            <a:pPr algn="just">
              <a:lnSpc>
                <a:spcPct val="150000"/>
              </a:lnSpc>
            </a:pPr>
            <a:r>
              <a:rPr lang="en-US" b="1" dirty="0">
                <a:latin typeface="Arial" panose="020B0604020202020204" pitchFamily="34" charset="0"/>
                <a:cs typeface="Arial" panose="020B0604020202020204" pitchFamily="34" charset="0"/>
              </a:rPr>
              <a:t>(</a:t>
            </a:r>
            <a:r>
              <a:rPr lang="en-US" sz="2000" b="1" dirty="0">
                <a:latin typeface="Arial" panose="020B0604020202020204" pitchFamily="34" charset="0"/>
                <a:cs typeface="Arial" panose="020B0604020202020204" pitchFamily="34" charset="0"/>
              </a:rPr>
              <a:t>a) </a:t>
            </a:r>
            <a:r>
              <a:rPr lang="hi-IN" sz="2000" b="1" dirty="0">
                <a:latin typeface="Arial" panose="020B0604020202020204" pitchFamily="34" charset="0"/>
                <a:cs typeface="Arial" panose="020B0604020202020204" pitchFamily="34" charset="0"/>
              </a:rPr>
              <a:t>सैन्य उपयोग: 
किलर एजेंट: अधिकतम संख्या में पुरुषों को मारने का मुख्य उद्देश्य। जैसे वीएक्स, जीबी।
अक्षम एजेंट: मुख्य उद्देश्य मृत्यु से बचना है लेकिन पुरुषों को अस्थायी रूप से अपने कर्तव्यों का पालन करने में असमर्थ बनाना है। </a:t>
            </a:r>
            <a:r>
              <a:rPr lang="en-US" sz="2000" b="1" dirty="0">
                <a:latin typeface="Arial" panose="020B0604020202020204" pitchFamily="34" charset="0"/>
                <a:cs typeface="Arial" panose="020B0604020202020204" pitchFamily="34" charset="0"/>
              </a:rPr>
              <a:t>E.g. CS </a:t>
            </a:r>
            <a:r>
              <a:rPr lang="hi-IN" sz="2000" b="1" dirty="0">
                <a:latin typeface="Arial" panose="020B0604020202020204" pitchFamily="34" charset="0"/>
                <a:cs typeface="Arial" panose="020B0604020202020204" pitchFamily="34" charset="0"/>
              </a:rPr>
              <a:t>और </a:t>
            </a:r>
            <a:r>
              <a:rPr lang="en-US" sz="2000" b="1" dirty="0">
                <a:latin typeface="Arial" panose="020B0604020202020204" pitchFamily="34" charset="0"/>
                <a:cs typeface="Arial" panose="020B0604020202020204" pitchFamily="34" charset="0"/>
              </a:rPr>
              <a:t>BZ।
</a:t>
            </a:r>
            <a:r>
              <a:rPr lang="hi-IN" sz="2000" b="1" dirty="0">
                <a:latin typeface="Arial" panose="020B0604020202020204" pitchFamily="34" charset="0"/>
                <a:cs typeface="Arial" panose="020B0604020202020204" pitchFamily="34" charset="0"/>
              </a:rPr>
              <a:t>दंगा नियंत्रण एजेंट: नागरिक अधिकारियों को सहायता देते समय उपयोग किया जाता है। </a:t>
            </a:r>
            <a:r>
              <a:rPr lang="en-US" sz="2000" b="1" dirty="0">
                <a:latin typeface="Arial" panose="020B0604020202020204" pitchFamily="34" charset="0"/>
                <a:cs typeface="Arial" panose="020B0604020202020204" pitchFamily="34" charset="0"/>
              </a:rPr>
              <a:t>E.g. CS।</a:t>
            </a:r>
            <a:endParaRPr lang="en-US" sz="900"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E9CB523E-8A07-8619-8CF4-3A09FCBB16EC}"/>
              </a:ext>
            </a:extLst>
          </p:cNvPr>
          <p:cNvSpPr>
            <a:spLocks noGrp="1"/>
          </p:cNvSpPr>
          <p:nvPr>
            <p:ph type="sldNum" sz="quarter" idx="12"/>
          </p:nvPr>
        </p:nvSpPr>
        <p:spPr/>
        <p:txBody>
          <a:bodyPr/>
          <a:lstStyle/>
          <a:p>
            <a:fld id="{2BB1E14F-796C-409E-9B94-89634ADD74DA}" type="slidenum">
              <a:rPr lang="en-IN" smtClean="0"/>
              <a:t>20</a:t>
            </a:fld>
            <a:endParaRPr lang="en-IN" dirty="0"/>
          </a:p>
        </p:txBody>
      </p:sp>
      <p:sp>
        <p:nvSpPr>
          <p:cNvPr id="3" name="Title 1">
            <a:extLst>
              <a:ext uri="{FF2B5EF4-FFF2-40B4-BE49-F238E27FC236}">
                <a16:creationId xmlns:a16="http://schemas.microsoft.com/office/drawing/2014/main" id="{1F30ADAE-60B7-6A98-0BAD-3915F19B49C3}"/>
              </a:ext>
            </a:extLst>
          </p:cNvPr>
          <p:cNvSpPr txBox="1">
            <a:spLocks/>
          </p:cNvSpPr>
          <p:nvPr/>
        </p:nvSpPr>
        <p:spPr>
          <a:xfrm>
            <a:off x="215214" y="2133600"/>
            <a:ext cx="3807940" cy="1143000"/>
          </a:xfrm>
          <a:prstGeom prst="rect">
            <a:avLst/>
          </a:prstGeom>
          <a:no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i-IN" sz="36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सीडब्ल्यू एजेंट:</a:t>
            </a:r>
            <a:r>
              <a:rPr lang="hi-IN" sz="3600" b="1" i="1" dirty="0">
                <a:solidFill>
                  <a:srgbClr val="00B050"/>
                </a:solidFill>
                <a:latin typeface="Open Sans" panose="020B0606030504020204" pitchFamily="34" charset="0"/>
                <a:ea typeface="Open Sans" panose="020B0606030504020204" pitchFamily="34" charset="0"/>
                <a:cs typeface="Open Sans" panose="020B0606030504020204" pitchFamily="34" charset="0"/>
              </a:rPr>
              <a:t>वर्गीकरण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2349651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9" name="Rectangle 8"/>
          <p:cNvSpPr/>
          <p:nvPr/>
        </p:nvSpPr>
        <p:spPr>
          <a:xfrm>
            <a:off x="4162168" y="1613200"/>
            <a:ext cx="7707218" cy="3953005"/>
          </a:xfrm>
          <a:prstGeom prst="rect">
            <a:avLst/>
          </a:prstGeom>
        </p:spPr>
        <p:txBody>
          <a:bodyPr wrap="square">
            <a:spAutoFit/>
          </a:bodyPr>
          <a:lstStyle/>
          <a:p>
            <a:pPr algn="just">
              <a:lnSpc>
                <a:spcPct val="150000"/>
              </a:lnSpc>
            </a:pPr>
            <a:endParaRPr lang="en-US" sz="900" dirty="0">
              <a:latin typeface="Arial" panose="020B0604020202020204" pitchFamily="34" charset="0"/>
              <a:cs typeface="Arial" panose="020B0604020202020204" pitchFamily="34" charset="0"/>
            </a:endParaRPr>
          </a:p>
          <a:p>
            <a:pPr algn="just">
              <a:lnSpc>
                <a:spcPct val="150000"/>
              </a:lnSpc>
            </a:pPr>
            <a:r>
              <a:rPr lang="en-US" sz="2000" b="1" dirty="0">
                <a:latin typeface="Arial" panose="020B0604020202020204" pitchFamily="34" charset="0"/>
                <a:cs typeface="Arial" panose="020B0604020202020204" pitchFamily="34" charset="0"/>
              </a:rPr>
              <a:t>(b) </a:t>
            </a:r>
            <a:r>
              <a:rPr lang="hi-IN" sz="2000" b="1" dirty="0">
                <a:latin typeface="Arial" panose="020B0604020202020204" pitchFamily="34" charset="0"/>
                <a:cs typeface="Arial" panose="020B0604020202020204" pitchFamily="34" charset="0"/>
              </a:rPr>
              <a:t>प्रभावशीलता की अवधि:</a:t>
            </a:r>
            <a:endParaRPr lang="en-US" sz="2000" b="1" dirty="0">
              <a:latin typeface="Arial" panose="020B0604020202020204" pitchFamily="34" charset="0"/>
              <a:cs typeface="Arial" panose="020B0604020202020204" pitchFamily="34" charset="0"/>
            </a:endParaRPr>
          </a:p>
          <a:p>
            <a:pPr algn="just">
              <a:lnSpc>
                <a:spcPct val="150000"/>
              </a:lnSpc>
              <a:buFont typeface="Courier New" panose="02070309020205020404" pitchFamily="49" charset="0"/>
              <a:buChar char="o"/>
            </a:pPr>
            <a:r>
              <a:rPr lang="hi-IN" sz="2000" b="1" dirty="0">
                <a:latin typeface="Arial" panose="020B0604020202020204" pitchFamily="34" charset="0"/>
                <a:cs typeface="Arial" panose="020B0604020202020204" pitchFamily="34" charset="0"/>
              </a:rPr>
              <a:t>गैर-लगातार: ये एजेंट रिलीज के बाद तेजी से फैलते हैं और तत्काल छोटी अवधि का खतरा पेश करते हैं। जैसे जी (तंत्रिका) एजेंट, हाइड्रोजन साइनाइड (रक्त एजेंट)।
लगातार: ये एजेंट तरल संपर्क खतरे को शेष करके और तरल के वाष्पीकरण द्वारा वाष्प का उत्पादन जारी रखकर प्रसव के बाद कंसेडिरेबल अवधि का खतरा पेश करना जारी रखते हैं। जैसे वी (तंत्रिका) एजेंट, सप्लुर सरसों (ब्लिस्टर एजेंट)</a:t>
            </a:r>
            <a:r>
              <a:rPr lang="en-US" sz="2000" dirty="0">
                <a:latin typeface="Arial" panose="020B0604020202020204" pitchFamily="34" charset="0"/>
                <a:cs typeface="Arial" panose="020B0604020202020204" pitchFamily="34" charset="0"/>
              </a:rPr>
              <a:t>).</a:t>
            </a:r>
            <a:endParaRPr lang="en-IN" sz="2000" b="1" dirty="0">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76D9FE00-A924-0212-17BD-B6B1452CFEA6}"/>
              </a:ext>
            </a:extLst>
          </p:cNvPr>
          <p:cNvSpPr>
            <a:spLocks noGrp="1"/>
          </p:cNvSpPr>
          <p:nvPr>
            <p:ph type="sldNum" sz="quarter" idx="12"/>
          </p:nvPr>
        </p:nvSpPr>
        <p:spPr/>
        <p:txBody>
          <a:bodyPr/>
          <a:lstStyle/>
          <a:p>
            <a:fld id="{2BB1E14F-796C-409E-9B94-89634ADD74DA}" type="slidenum">
              <a:rPr lang="en-IN" smtClean="0"/>
              <a:t>21</a:t>
            </a:fld>
            <a:endParaRPr lang="en-IN" dirty="0"/>
          </a:p>
        </p:txBody>
      </p:sp>
      <p:sp>
        <p:nvSpPr>
          <p:cNvPr id="3" name="Title 1">
            <a:extLst>
              <a:ext uri="{FF2B5EF4-FFF2-40B4-BE49-F238E27FC236}">
                <a16:creationId xmlns:a16="http://schemas.microsoft.com/office/drawing/2014/main" id="{CEFF62B4-8684-AF13-BD55-52870A38DF15}"/>
              </a:ext>
            </a:extLst>
          </p:cNvPr>
          <p:cNvSpPr txBox="1">
            <a:spLocks/>
          </p:cNvSpPr>
          <p:nvPr/>
        </p:nvSpPr>
        <p:spPr>
          <a:xfrm>
            <a:off x="215214" y="2133600"/>
            <a:ext cx="3807940" cy="1143000"/>
          </a:xfrm>
          <a:prstGeom prst="rect">
            <a:avLst/>
          </a:prstGeom>
          <a:no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i-IN" sz="36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सीडब्ल्यू एजेंट:</a:t>
            </a:r>
            <a:r>
              <a:rPr lang="hi-IN" sz="3600" b="1" i="1" dirty="0">
                <a:solidFill>
                  <a:srgbClr val="00B050"/>
                </a:solidFill>
                <a:latin typeface="Open Sans" panose="020B0606030504020204" pitchFamily="34" charset="0"/>
                <a:ea typeface="Open Sans" panose="020B0606030504020204" pitchFamily="34" charset="0"/>
                <a:cs typeface="Open Sans" panose="020B0606030504020204" pitchFamily="34" charset="0"/>
              </a:rPr>
              <a:t>वर्गीकरण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5464821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016842" y="1295400"/>
            <a:ext cx="6717957" cy="4572000"/>
          </a:xfrm>
          <a:noFill/>
        </p:spPr>
        <p:txBody>
          <a:bodyPr>
            <a:noAutofit/>
          </a:bodyPr>
          <a:lstStyle/>
          <a:p>
            <a:pPr marL="0" indent="0">
              <a:lnSpc>
                <a:spcPct val="90000"/>
              </a:lnSpc>
              <a:buNone/>
            </a:pPr>
            <a:endParaRPr lang="en-US" sz="2800" b="1" dirty="0">
              <a:solidFill>
                <a:srgbClr val="FF3399"/>
              </a:solidFill>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2800" b="1" dirty="0">
                <a:solidFill>
                  <a:srgbClr val="FF3399"/>
                </a:solidFill>
                <a:latin typeface="Open Sans" panose="020B0606030504020204" pitchFamily="34" charset="0"/>
                <a:ea typeface="Open Sans" panose="020B0606030504020204" pitchFamily="34" charset="0"/>
                <a:cs typeface="Open Sans" panose="020B0606030504020204" pitchFamily="34" charset="0"/>
              </a:rPr>
              <a:t>(c) </a:t>
            </a:r>
            <a:r>
              <a:rPr lang="hi-IN" b="1" dirty="0">
                <a:solidFill>
                  <a:srgbClr val="FF3399"/>
                </a:solidFill>
                <a:latin typeface="Open Sans" panose="020B0606030504020204" pitchFamily="34" charset="0"/>
                <a:ea typeface="Open Sans" panose="020B0606030504020204" pitchFamily="34" charset="0"/>
                <a:cs typeface="Open Sans" panose="020B0606030504020204" pitchFamily="34" charset="0"/>
              </a:rPr>
              <a:t>शरीर पर प्रभाव:</a:t>
            </a:r>
            <a:endParaRPr lang="en-US" sz="1600" dirty="0">
              <a:solidFill>
                <a:srgbClr val="FF3399"/>
              </a:solidFill>
              <a:latin typeface="Open Sans" panose="020B0606030504020204" pitchFamily="34" charset="0"/>
              <a:ea typeface="Open Sans" panose="020B0606030504020204" pitchFamily="34" charset="0"/>
              <a:cs typeface="Open Sans" panose="020B0606030504020204" pitchFamily="34" charset="0"/>
            </a:endParaRPr>
          </a:p>
          <a:p>
            <a:pPr>
              <a:buFont typeface="Courier New" panose="02070309020205020404" pitchFamily="49" charset="0"/>
              <a:buChar char="o"/>
            </a:pPr>
            <a:r>
              <a:rPr lang="hi-IN" dirty="0">
                <a:solidFill>
                  <a:srgbClr val="7030A0"/>
                </a:solidFill>
                <a:latin typeface="Open Sans" panose="020B0606030504020204" pitchFamily="34" charset="0"/>
                <a:ea typeface="Open Sans" panose="020B0606030504020204" pitchFamily="34" charset="0"/>
                <a:cs typeface="Open Sans" panose="020B0606030504020204" pitchFamily="34" charset="0"/>
              </a:rPr>
              <a:t>ब्लिस्टरिंग एजेंट</a:t>
            </a:r>
            <a:endParaRPr lang="en-US" sz="2800" dirty="0">
              <a:solidFill>
                <a:srgbClr val="7030A0"/>
              </a:solidFill>
              <a:latin typeface="Open Sans" panose="020B0606030504020204" pitchFamily="34" charset="0"/>
              <a:ea typeface="Open Sans" panose="020B0606030504020204" pitchFamily="34" charset="0"/>
              <a:cs typeface="Open Sans" panose="020B0606030504020204" pitchFamily="34" charset="0"/>
            </a:endParaRPr>
          </a:p>
          <a:p>
            <a:pPr>
              <a:buFont typeface="Courier New" panose="02070309020205020404" pitchFamily="49" charset="0"/>
              <a:buChar char="o"/>
            </a:pPr>
            <a:r>
              <a:rPr lang="hi-IN" dirty="0">
                <a:solidFill>
                  <a:srgbClr val="FF0000"/>
                </a:solidFill>
                <a:latin typeface="Open Sans" panose="020B0606030504020204" pitchFamily="34" charset="0"/>
                <a:ea typeface="Open Sans" panose="020B0606030504020204" pitchFamily="34" charset="0"/>
                <a:cs typeface="Open Sans" panose="020B0606030504020204" pitchFamily="34" charset="0"/>
              </a:rPr>
              <a:t>रक्त एजेंट</a:t>
            </a:r>
            <a:endParaRPr lang="en-US" sz="2800"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p>
            <a:pPr>
              <a:buFont typeface="Courier New" panose="02070309020205020404" pitchFamily="49" charset="0"/>
              <a:buChar char="o"/>
            </a:pPr>
            <a:r>
              <a:rPr lang="hi-IN" dirty="0">
                <a:solidFill>
                  <a:srgbClr val="00B050"/>
                </a:solidFill>
                <a:latin typeface="Open Sans" panose="020B0606030504020204" pitchFamily="34" charset="0"/>
                <a:ea typeface="Open Sans" panose="020B0606030504020204" pitchFamily="34" charset="0"/>
                <a:cs typeface="Open Sans" panose="020B0606030504020204" pitchFamily="34" charset="0"/>
              </a:rPr>
              <a:t>घुट एजेंट</a:t>
            </a:r>
            <a:endParaRPr lang="en-US" sz="2800" dirty="0">
              <a:solidFill>
                <a:srgbClr val="00B050"/>
              </a:solidFill>
              <a:latin typeface="Open Sans" panose="020B0606030504020204" pitchFamily="34" charset="0"/>
              <a:ea typeface="Open Sans" panose="020B0606030504020204" pitchFamily="34" charset="0"/>
              <a:cs typeface="Open Sans" panose="020B0606030504020204" pitchFamily="34" charset="0"/>
            </a:endParaRPr>
          </a:p>
          <a:p>
            <a:pPr>
              <a:buFont typeface="Courier New" panose="02070309020205020404" pitchFamily="49" charset="0"/>
              <a:buChar char="o"/>
            </a:pPr>
            <a:r>
              <a:rPr lang="hi-IN" kern="0" dirty="0">
                <a:latin typeface="Open Sans" panose="020B0606030504020204" pitchFamily="34" charset="0"/>
                <a:ea typeface="Open Sans" panose="020B0606030504020204" pitchFamily="34" charset="0"/>
                <a:cs typeface="Open Sans" panose="020B0606030504020204" pitchFamily="34" charset="0"/>
              </a:rPr>
              <a:t>अक्षम एजेंट या साइको-केमिकल्स</a:t>
            </a:r>
            <a:endParaRPr lang="en-US" sz="2800" kern="0" dirty="0">
              <a:solidFill>
                <a:schemeClr val="tx2"/>
              </a:solidFill>
              <a:latin typeface="Open Sans" panose="020B0606030504020204" pitchFamily="34" charset="0"/>
              <a:ea typeface="Open Sans" panose="020B0606030504020204" pitchFamily="34" charset="0"/>
              <a:cs typeface="Open Sans" panose="020B0606030504020204" pitchFamily="34" charset="0"/>
            </a:endParaRPr>
          </a:p>
          <a:p>
            <a:pPr>
              <a:buFont typeface="Courier New" panose="02070309020205020404" pitchFamily="49" charset="0"/>
              <a:buChar char="o"/>
            </a:pPr>
            <a:r>
              <a:rPr lang="hi-IN" dirty="0">
                <a:solidFill>
                  <a:srgbClr val="FF3399"/>
                </a:solidFill>
                <a:latin typeface="Open Sans" panose="020B0606030504020204" pitchFamily="34" charset="0"/>
                <a:ea typeface="Open Sans" panose="020B0606030504020204" pitchFamily="34" charset="0"/>
                <a:cs typeface="Open Sans" panose="020B0606030504020204" pitchFamily="34" charset="0"/>
              </a:rPr>
              <a:t>दंगा नियंत्रण/आंसू एजेंट</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57201" y="2286000"/>
            <a:ext cx="4399004" cy="1143000"/>
          </a:xfrm>
          <a:noFill/>
        </p:spPr>
        <p:txBody>
          <a:bodyPr>
            <a:normAutofit fontScale="90000"/>
          </a:bodyPr>
          <a:lstStyle/>
          <a:p>
            <a:r>
              <a:rPr lang="hi-IN" sz="40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सीडब्ल्यू एजेंट:</a:t>
            </a:r>
            <a:r>
              <a:rPr lang="hi-IN" sz="4000" b="1" i="1" dirty="0">
                <a:solidFill>
                  <a:srgbClr val="00B050"/>
                </a:solidFill>
                <a:latin typeface="Open Sans" panose="020B0606030504020204" pitchFamily="34" charset="0"/>
                <a:ea typeface="Open Sans" panose="020B0606030504020204" pitchFamily="34" charset="0"/>
                <a:cs typeface="Open Sans" panose="020B0606030504020204" pitchFamily="34" charset="0"/>
              </a:rPr>
              <a:t>वर्गीकरण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35BA5B87-1ECD-A157-2B4E-0D3D94BCEA01}"/>
              </a:ext>
            </a:extLst>
          </p:cNvPr>
          <p:cNvSpPr>
            <a:spLocks noGrp="1"/>
          </p:cNvSpPr>
          <p:nvPr>
            <p:ph type="sldNum" sz="quarter" idx="12"/>
          </p:nvPr>
        </p:nvSpPr>
        <p:spPr>
          <a:xfrm>
            <a:off x="8660028" y="6343993"/>
            <a:ext cx="2743200" cy="365125"/>
          </a:xfrm>
        </p:spPr>
        <p:txBody>
          <a:bodyPr/>
          <a:lstStyle/>
          <a:p>
            <a:fld id="{2BB1E14F-796C-409E-9B94-89634ADD74DA}" type="slidenum">
              <a:rPr lang="en-IN" smtClean="0"/>
              <a:t>22</a:t>
            </a:fld>
            <a:endParaRPr lang="en-IN" dirty="0"/>
          </a:p>
        </p:txBody>
      </p:sp>
    </p:spTree>
    <p:extLst>
      <p:ext uri="{BB962C8B-B14F-4D97-AF65-F5344CB8AC3E}">
        <p14:creationId xmlns:p14="http://schemas.microsoft.com/office/powerpoint/2010/main" val="30795402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75188" y="1295400"/>
            <a:ext cx="6359611" cy="4572000"/>
          </a:xfrm>
          <a:noFill/>
        </p:spPr>
        <p:txBody>
          <a:bodyPr>
            <a:noAutofit/>
          </a:bodyPr>
          <a:lstStyle/>
          <a:p>
            <a:r>
              <a:rPr lang="hi-IN" altLang="en-US" sz="2400">
                <a:latin typeface="Open Sans" panose="020B0606030504020204" pitchFamily="34" charset="0"/>
                <a:ea typeface="Open Sans" panose="020B0606030504020204" pitchFamily="34" charset="0"/>
                <a:cs typeface="Open Sans" panose="020B0606030504020204" pitchFamily="34" charset="0"/>
              </a:rPr>
              <a:t>आम तौर पर तरल (जब कंटेनरीकृत किया जाता है)
आम तौर पर एरोसोल या गैस के रूप में प्रसारित किया जाता है
श्वसन और त्वचा के संपर्क के खतरे दोनों को पेश करें 
इंद्रियों (विशेष रूप से गंध) द्वारा पता लगाया जा सकता है
मौसम की स्थिति से प्रभावित</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37285" y="2485768"/>
            <a:ext cx="4256902" cy="1143000"/>
          </a:xfrm>
          <a:noFill/>
        </p:spPr>
        <p:txBody>
          <a:bodyPr>
            <a:normAutofit fontScale="90000"/>
          </a:bodyPr>
          <a:lstStyle/>
          <a:p>
            <a:r>
              <a:rPr lang="hi-IN" altLang="en-US"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सीडब्ल्यूए की विशेषताएं और व्यवहार</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5901D573-7BEC-9C68-2B5F-01CD5E302276}"/>
              </a:ext>
            </a:extLst>
          </p:cNvPr>
          <p:cNvSpPr>
            <a:spLocks noGrp="1"/>
          </p:cNvSpPr>
          <p:nvPr>
            <p:ph type="sldNum" sz="quarter" idx="12"/>
          </p:nvPr>
        </p:nvSpPr>
        <p:spPr>
          <a:xfrm>
            <a:off x="8660028" y="6356350"/>
            <a:ext cx="2743200" cy="365125"/>
          </a:xfrm>
        </p:spPr>
        <p:txBody>
          <a:bodyPr/>
          <a:lstStyle/>
          <a:p>
            <a:fld id="{2BB1E14F-796C-409E-9B94-89634ADD74DA}" type="slidenum">
              <a:rPr lang="en-IN" smtClean="0"/>
              <a:t>23</a:t>
            </a:fld>
            <a:endParaRPr lang="en-IN"/>
          </a:p>
        </p:txBody>
      </p:sp>
    </p:spTree>
    <p:extLst>
      <p:ext uri="{BB962C8B-B14F-4D97-AF65-F5344CB8AC3E}">
        <p14:creationId xmlns:p14="http://schemas.microsoft.com/office/powerpoint/2010/main" val="244654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13405" y="2088290"/>
            <a:ext cx="6114537" cy="3580371"/>
          </a:xfrm>
          <a:noFill/>
        </p:spPr>
        <p:txBody>
          <a:bodyPr>
            <a:noAutofit/>
          </a:bodyPr>
          <a:lstStyle/>
          <a:p>
            <a:pPr marL="192893" indent="-192893" defTabSz="771571">
              <a:spcBef>
                <a:spcPts val="844"/>
              </a:spcBef>
              <a:defRPr/>
            </a:pPr>
            <a:r>
              <a:rPr lang="hi-IN" sz="2400">
                <a:latin typeface="Open Sans" panose="020B0606030504020204" pitchFamily="34" charset="0"/>
                <a:ea typeface="Open Sans" panose="020B0606030504020204" pitchFamily="34" charset="0"/>
                <a:cs typeface="Open Sans" panose="020B0606030504020204" pitchFamily="34" charset="0"/>
              </a:rPr>
              <a:t>हिमीकरण/गलनांक
क्‍वथनांक
वाष्प घनत्व
वाष्प दबाव
अस्थिरता
दृढ़ता</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525162" y="2438400"/>
            <a:ext cx="5307227" cy="1143000"/>
          </a:xfrm>
          <a:noFill/>
        </p:spPr>
        <p:txBody>
          <a:bodyPr>
            <a:normAutofit/>
          </a:bodyPr>
          <a:lstStyle/>
          <a:p>
            <a:r>
              <a:rPr lang="hi-IN" altLang="en-US"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भौतिक गुण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3241BFDA-0D04-2033-D26D-3E10F2B55CF7}"/>
              </a:ext>
            </a:extLst>
          </p:cNvPr>
          <p:cNvSpPr>
            <a:spLocks noGrp="1"/>
          </p:cNvSpPr>
          <p:nvPr>
            <p:ph type="sldNum" sz="quarter" idx="12"/>
          </p:nvPr>
        </p:nvSpPr>
        <p:spPr>
          <a:xfrm>
            <a:off x="8684742" y="6356350"/>
            <a:ext cx="2743200" cy="365125"/>
          </a:xfrm>
        </p:spPr>
        <p:txBody>
          <a:bodyPr/>
          <a:lstStyle/>
          <a:p>
            <a:fld id="{2BB1E14F-796C-409E-9B94-89634ADD74DA}" type="slidenum">
              <a:rPr lang="en-IN" smtClean="0"/>
              <a:t>24</a:t>
            </a:fld>
            <a:endParaRPr lang="en-IN" dirty="0"/>
          </a:p>
        </p:txBody>
      </p:sp>
    </p:spTree>
    <p:extLst>
      <p:ext uri="{BB962C8B-B14F-4D97-AF65-F5344CB8AC3E}">
        <p14:creationId xmlns:p14="http://schemas.microsoft.com/office/powerpoint/2010/main" val="863053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2211858" y="1722738"/>
            <a:ext cx="6783861" cy="3717324"/>
          </a:xfrm>
          <a:noFill/>
        </p:spPr>
        <p:txBody>
          <a:bodyPr>
            <a:noAutofit/>
          </a:bodyPr>
          <a:lstStyle/>
          <a:p>
            <a:pPr>
              <a:lnSpc>
                <a:spcPct val="150000"/>
              </a:lnSpc>
            </a:pPr>
            <a:r>
              <a:rPr lang="hi-IN" altLang="en-US">
                <a:latin typeface="Open Sans" panose="020B0606030504020204" pitchFamily="34" charset="0"/>
                <a:ea typeface="Open Sans" panose="020B0606030504020204" pitchFamily="34" charset="0"/>
                <a:cs typeface="Open Sans" panose="020B0606030504020204" pitchFamily="34" charset="0"/>
              </a:rPr>
              <a:t>स्थिरता देखिए।
हाइड्रोलिसिस दर और उत्पाद
जेट</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133600" y="274938"/>
            <a:ext cx="8229600" cy="1143000"/>
          </a:xfrm>
          <a:noFill/>
        </p:spPr>
        <p:txBody>
          <a:bodyPr>
            <a:normAutofit/>
          </a:bodyPr>
          <a:lstStyle/>
          <a:p>
            <a:r>
              <a:rPr lang="hi-IN" altLang="en-US"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रासायनिक गुण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21E71A99-AEE5-B00A-56ED-B515C49868A5}"/>
              </a:ext>
            </a:extLst>
          </p:cNvPr>
          <p:cNvSpPr>
            <a:spLocks noGrp="1"/>
          </p:cNvSpPr>
          <p:nvPr>
            <p:ph type="sldNum" sz="quarter" idx="12"/>
          </p:nvPr>
        </p:nvSpPr>
        <p:spPr>
          <a:xfrm>
            <a:off x="8660028" y="6356350"/>
            <a:ext cx="2743200" cy="365125"/>
          </a:xfrm>
        </p:spPr>
        <p:txBody>
          <a:bodyPr/>
          <a:lstStyle/>
          <a:p>
            <a:fld id="{2BB1E14F-796C-409E-9B94-89634ADD74DA}" type="slidenum">
              <a:rPr lang="en-IN" smtClean="0"/>
              <a:t>25</a:t>
            </a:fld>
            <a:endParaRPr lang="en-IN"/>
          </a:p>
        </p:txBody>
      </p:sp>
    </p:spTree>
    <p:extLst>
      <p:ext uri="{BB962C8B-B14F-4D97-AF65-F5344CB8AC3E}">
        <p14:creationId xmlns:p14="http://schemas.microsoft.com/office/powerpoint/2010/main" val="3419428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786998" y="2177799"/>
            <a:ext cx="4777946" cy="2076952"/>
          </a:xfrm>
          <a:noFill/>
        </p:spPr>
        <p:txBody>
          <a:bodyPr>
            <a:noAutofit/>
          </a:bodyPr>
          <a:lstStyle/>
          <a:p>
            <a:r>
              <a:rPr lang="hi-IN" altLang="en-US" dirty="0">
                <a:latin typeface="Open Sans" panose="020B0606030504020204" pitchFamily="34" charset="0"/>
                <a:ea typeface="Open Sans" panose="020B0606030504020204" pitchFamily="34" charset="0"/>
                <a:cs typeface="Open Sans" panose="020B0606030504020204" pitchFamily="34" charset="0"/>
              </a:rPr>
              <a:t>गंध
प्रभाव की शुरुआत का समय 
विषहरण की दर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20579" y="2133600"/>
            <a:ext cx="4899454" cy="1143000"/>
          </a:xfrm>
          <a:noFill/>
        </p:spPr>
        <p:txBody>
          <a:bodyPr>
            <a:normAutofit fontScale="90000"/>
          </a:bodyPr>
          <a:lstStyle/>
          <a:p>
            <a:r>
              <a:rPr lang="hi-IN" altLang="en-US"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शारीरिक</a:t>
            </a:r>
            <a:br>
              <a:rPr lang="hi-IN" altLang="en-US"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br>
            <a:r>
              <a:rPr lang="hi-IN" altLang="en-US"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 गुण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2DA78FB0-A5B2-8F35-9872-4875602DB66F}"/>
              </a:ext>
            </a:extLst>
          </p:cNvPr>
          <p:cNvSpPr>
            <a:spLocks noGrp="1"/>
          </p:cNvSpPr>
          <p:nvPr>
            <p:ph type="sldNum" sz="quarter" idx="12"/>
          </p:nvPr>
        </p:nvSpPr>
        <p:spPr>
          <a:xfrm>
            <a:off x="8660028" y="6356350"/>
            <a:ext cx="2743200" cy="365125"/>
          </a:xfrm>
        </p:spPr>
        <p:txBody>
          <a:bodyPr/>
          <a:lstStyle/>
          <a:p>
            <a:fld id="{2BB1E14F-796C-409E-9B94-89634ADD74DA}" type="slidenum">
              <a:rPr lang="en-IN" smtClean="0"/>
              <a:t>26</a:t>
            </a:fld>
            <a:endParaRPr lang="en-IN"/>
          </a:p>
        </p:txBody>
      </p:sp>
    </p:spTree>
    <p:extLst>
      <p:ext uri="{BB962C8B-B14F-4D97-AF65-F5344CB8AC3E}">
        <p14:creationId xmlns:p14="http://schemas.microsoft.com/office/powerpoint/2010/main" val="9295861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844746" y="1295400"/>
            <a:ext cx="5890054" cy="4876800"/>
          </a:xfrm>
          <a:noFill/>
        </p:spPr>
        <p:txBody>
          <a:bodyPr>
            <a:noAutofit/>
          </a:bodyPr>
          <a:lstStyle/>
          <a:p>
            <a:pPr marL="842985" lvl="1" indent="-457200" defTabSz="771571">
              <a:lnSpc>
                <a:spcPct val="150000"/>
              </a:lnSpc>
              <a:spcBef>
                <a:spcPts val="422"/>
              </a:spcBef>
              <a:defRPr/>
            </a:pPr>
            <a:r>
              <a:rPr lang="hi-IN">
                <a:latin typeface="Open Sans" panose="020B0606030504020204" pitchFamily="34" charset="0"/>
                <a:ea typeface="Open Sans" panose="020B0606030504020204" pitchFamily="34" charset="0"/>
                <a:cs typeface="Open Sans" panose="020B0606030504020204" pitchFamily="34" charset="0"/>
              </a:rPr>
              <a:t>तंत्रिका एजेंट।
ब्लिस्टरिंग एजेंट (</a:t>
            </a:r>
            <a:r>
              <a:rPr lang="en-US">
                <a:latin typeface="Open Sans" panose="020B0606030504020204" pitchFamily="34" charset="0"/>
                <a:ea typeface="Open Sans" panose="020B0606030504020204" pitchFamily="34" charset="0"/>
                <a:cs typeface="Open Sans" panose="020B0606030504020204" pitchFamily="34" charset="0"/>
              </a:rPr>
              <a:t>vesicants)।
</a:t>
            </a:r>
            <a:r>
              <a:rPr lang="hi-IN">
                <a:latin typeface="Open Sans" panose="020B0606030504020204" pitchFamily="34" charset="0"/>
                <a:ea typeface="Open Sans" panose="020B0606030504020204" pitchFamily="34" charset="0"/>
                <a:cs typeface="Open Sans" panose="020B0606030504020204" pitchFamily="34" charset="0"/>
              </a:rPr>
              <a:t>रक्त एजेंट।
घुट एजेंट (फेफड़े की चोट)।
साइको-केमिकल एजेंट।
परेशानी।
डिफोलिएंट।</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065771" y="2133600"/>
            <a:ext cx="3218935" cy="1143000"/>
          </a:xfrm>
          <a:noFill/>
        </p:spPr>
        <p:txBody>
          <a:bodyPr>
            <a:normAutofit fontScale="90000"/>
          </a:bodyPr>
          <a:lstStyle/>
          <a:p>
            <a:r>
              <a:rPr lang="hi-IN" altLang="en-US"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सीडब्ल्यूए के सात प्रकार</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FB50606-9E49-D18C-8454-122484E1010A}"/>
              </a:ext>
            </a:extLst>
          </p:cNvPr>
          <p:cNvSpPr>
            <a:spLocks noGrp="1"/>
          </p:cNvSpPr>
          <p:nvPr>
            <p:ph type="sldNum" sz="quarter" idx="12"/>
          </p:nvPr>
        </p:nvSpPr>
        <p:spPr>
          <a:xfrm>
            <a:off x="8660028" y="6356350"/>
            <a:ext cx="2743200" cy="365125"/>
          </a:xfrm>
        </p:spPr>
        <p:txBody>
          <a:bodyPr/>
          <a:lstStyle/>
          <a:p>
            <a:fld id="{2BB1E14F-796C-409E-9B94-89634ADD74DA}" type="slidenum">
              <a:rPr lang="en-IN" smtClean="0"/>
              <a:t>27</a:t>
            </a:fld>
            <a:endParaRPr lang="en-IN"/>
          </a:p>
        </p:txBody>
      </p:sp>
    </p:spTree>
    <p:extLst>
      <p:ext uri="{BB962C8B-B14F-4D97-AF65-F5344CB8AC3E}">
        <p14:creationId xmlns:p14="http://schemas.microsoft.com/office/powerpoint/2010/main" val="22579857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485502" y="1295400"/>
            <a:ext cx="7249297" cy="4572000"/>
          </a:xfrm>
          <a:noFill/>
        </p:spPr>
        <p:txBody>
          <a:bodyPr>
            <a:noAutofit/>
          </a:bodyPr>
          <a:lstStyle/>
          <a:p>
            <a:pPr algn="just">
              <a:defRPr/>
            </a:pPr>
            <a:r>
              <a:rPr lang="hi-IN">
                <a:latin typeface="Open Sans" panose="020B0606030504020204" pitchFamily="34" charset="0"/>
                <a:ea typeface="Open Sans" panose="020B0606030504020204" pitchFamily="34" charset="0"/>
                <a:cs typeface="Open Sans" panose="020B0606030504020204" pitchFamily="34" charset="0"/>
              </a:rPr>
              <a:t>रासायनिक रूप से ऑर्गेनोफॉस्फोरस यौगिकों के समूह से संबंधित हैं। 
ये ज्ञात रसायन एजेंटों में सबसे जहरीले हैं। 
वे अपनी तरल और वाष्प अवस्था में खतरनाक हैं। 
नर्व एजेंट एक्सपोजर के कुछ ही मिनटों में मौत का कारण बन सकता है। तंत्रिका एजेंट सामान्य रूप से समशीतोष्ण स्थिति में तरल अवस्था में होते हैं।  
फैलाव पर अधिक अस्थिर वाष्प और तरल खतरा पैदा करते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02740" y="2857500"/>
            <a:ext cx="4182762" cy="1143000"/>
          </a:xfrm>
          <a:noFill/>
        </p:spPr>
        <p:txBody>
          <a:bodyPr>
            <a:normAutofit/>
          </a:bodyPr>
          <a:lstStyle/>
          <a:p>
            <a:pPr algn="ctr"/>
            <a:r>
              <a:rPr lang="hi-IN" sz="4000" b="1">
                <a:solidFill>
                  <a:srgbClr val="FF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तंत्रिका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6AF174A3-6C75-D814-1BF6-F89999FB5E45}"/>
              </a:ext>
            </a:extLst>
          </p:cNvPr>
          <p:cNvSpPr>
            <a:spLocks noGrp="1"/>
          </p:cNvSpPr>
          <p:nvPr>
            <p:ph type="sldNum" sz="quarter" idx="12"/>
          </p:nvPr>
        </p:nvSpPr>
        <p:spPr>
          <a:xfrm>
            <a:off x="8672385" y="6356350"/>
            <a:ext cx="2743200" cy="365125"/>
          </a:xfrm>
        </p:spPr>
        <p:txBody>
          <a:bodyPr/>
          <a:lstStyle/>
          <a:p>
            <a:fld id="{2BB1E14F-796C-409E-9B94-89634ADD74DA}" type="slidenum">
              <a:rPr lang="en-IN" smtClean="0"/>
              <a:t>28</a:t>
            </a:fld>
            <a:endParaRPr lang="en-IN"/>
          </a:p>
        </p:txBody>
      </p:sp>
    </p:spTree>
    <p:extLst>
      <p:ext uri="{BB962C8B-B14F-4D97-AF65-F5344CB8AC3E}">
        <p14:creationId xmlns:p14="http://schemas.microsoft.com/office/powerpoint/2010/main" val="35643481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4" name="Group 60"/>
          <p:cNvGraphicFramePr>
            <a:graphicFrameLocks/>
          </p:cNvGraphicFramePr>
          <p:nvPr>
            <p:extLst>
              <p:ext uri="{D42A27DB-BD31-4B8C-83A1-F6EECF244321}">
                <p14:modId xmlns:p14="http://schemas.microsoft.com/office/powerpoint/2010/main" val="2301052059"/>
              </p:ext>
            </p:extLst>
          </p:nvPr>
        </p:nvGraphicFramePr>
        <p:xfrm>
          <a:off x="1804085" y="721037"/>
          <a:ext cx="9068831" cy="5619257"/>
        </p:xfrm>
        <a:graphic>
          <a:graphicData uri="http://schemas.openxmlformats.org/drawingml/2006/table">
            <a:tbl>
              <a:tblPr/>
              <a:tblGrid>
                <a:gridCol w="2772745">
                  <a:extLst>
                    <a:ext uri="{9D8B030D-6E8A-4147-A177-3AD203B41FA5}">
                      <a16:colId xmlns:a16="http://schemas.microsoft.com/office/drawing/2014/main" val="20000"/>
                    </a:ext>
                  </a:extLst>
                </a:gridCol>
                <a:gridCol w="2038512">
                  <a:extLst>
                    <a:ext uri="{9D8B030D-6E8A-4147-A177-3AD203B41FA5}">
                      <a16:colId xmlns:a16="http://schemas.microsoft.com/office/drawing/2014/main" val="20001"/>
                    </a:ext>
                  </a:extLst>
                </a:gridCol>
                <a:gridCol w="1857616">
                  <a:extLst>
                    <a:ext uri="{9D8B030D-6E8A-4147-A177-3AD203B41FA5}">
                      <a16:colId xmlns:a16="http://schemas.microsoft.com/office/drawing/2014/main" val="20002"/>
                    </a:ext>
                  </a:extLst>
                </a:gridCol>
                <a:gridCol w="2399958">
                  <a:extLst>
                    <a:ext uri="{9D8B030D-6E8A-4147-A177-3AD203B41FA5}">
                      <a16:colId xmlns:a16="http://schemas.microsoft.com/office/drawing/2014/main" val="20003"/>
                    </a:ext>
                  </a:extLst>
                </a:gridCol>
              </a:tblGrid>
              <a:tr h="7897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सामान्य नाम/सैन्य प्रतीक</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Tabun GA</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400" b="0" i="0" u="none" strike="noStrike" cap="none" normalizeH="0" baseline="0" dirty="0">
                          <a:ln>
                            <a:noFill/>
                          </a:ln>
                          <a:solidFill>
                            <a:schemeClr val="tx1"/>
                          </a:solidFill>
                          <a:effectLst/>
                          <a:latin typeface="Times New Roman" pitchFamily="18" charset="0"/>
                          <a:cs typeface="Times New Roman" pitchFamily="18" charset="0"/>
                        </a:rPr>
                        <a:t>सरीन जीबी</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सोमन जीडी</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25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अस्थिरता/दृढ़ता</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अर्ध-स्थायी</a:t>
                      </a: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दृढ</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1"/>
                  </a:ext>
                </a:extLst>
              </a:tr>
              <a:tr h="4325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प्रवेश का मार्ग</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914400" marR="0" lvl="2" indent="0" algn="l" defTabSz="914400" rtl="0" eaLnBrk="0" fontAlgn="base" latinLnBrk="0" hangingPunct="0">
                        <a:lnSpc>
                          <a:spcPct val="100000"/>
                        </a:lnSpc>
                        <a:spcBef>
                          <a:spcPct val="0"/>
                        </a:spcBef>
                        <a:spcAft>
                          <a:spcPct val="0"/>
                        </a:spcAft>
                        <a:buClrTx/>
                        <a:buSzTx/>
                        <a:buFontTx/>
                        <a:buChar char="•"/>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त्वचा</a:t>
                      </a: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       • </a:t>
                      </a: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श्वसन संबंधी</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2"/>
                  </a:ext>
                </a:extLst>
              </a:tr>
              <a:tr h="4325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कार्रवाई की दर</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बेहद तेज़</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3"/>
                  </a:ext>
                </a:extLst>
              </a:tr>
              <a:tr h="6405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गंध</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फल</a:t>
                      </a: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           	</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कपूर</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सल्फर</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1469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लक्षण</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पुतलियों का पिन-पॉइंटिंग, लार, उल्टी/दस्त, मरोड़ना, सांस लेने में कठिनाई, चेतना की हानि</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5"/>
                  </a:ext>
                </a:extLst>
              </a:tr>
              <a:tr h="4325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हिफ़ाज़त</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श्वसन और त्वचा</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6"/>
                  </a:ext>
                </a:extLst>
              </a:tr>
              <a:tr h="4325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प्राथमिक चिकित्‍सा</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एट्रोपिन • 2-पाम क्लोराइड</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7"/>
                  </a:ext>
                </a:extLst>
              </a:tr>
              <a:tr h="7897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परिशोधन</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ar-SA" sz="2400" b="0" i="0" u="none" strike="noStrike" cap="none" normalizeH="0" baseline="0" dirty="0">
                          <a:ln>
                            <a:noFill/>
                          </a:ln>
                          <a:solidFill>
                            <a:schemeClr val="tx1"/>
                          </a:solidFill>
                          <a:effectLst/>
                          <a:latin typeface="Times New Roman" pitchFamily="18" charset="0"/>
                          <a:cs typeface="Times New Roman" pitchFamily="18" charset="0"/>
                        </a:rPr>
                        <a:t>• </a:t>
                      </a:r>
                      <a:r>
                        <a:rPr kumimoji="0" lang="hi-IN" altLang="ar-SA" sz="2400" b="0" i="0" u="none" strike="noStrike" cap="none" normalizeH="0" baseline="0" dirty="0">
                          <a:ln>
                            <a:noFill/>
                          </a:ln>
                          <a:solidFill>
                            <a:schemeClr val="tx1"/>
                          </a:solidFill>
                          <a:effectLst/>
                          <a:latin typeface="Times New Roman" pitchFamily="18" charset="0"/>
                          <a:cs typeface="Times New Roman" pitchFamily="18" charset="0"/>
                        </a:rPr>
                        <a:t>एजेंट निकालें • पानी से फ्लश करें या ब्लीच पतला करें</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77153" marR="77153" marT="38568" marB="3856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8"/>
                  </a:ext>
                </a:extLst>
              </a:tr>
            </a:tbl>
          </a:graphicData>
        </a:graphic>
      </p:graphicFrame>
      <p:sp>
        <p:nvSpPr>
          <p:cNvPr id="2" name="Slide Number Placeholder 1">
            <a:extLst>
              <a:ext uri="{FF2B5EF4-FFF2-40B4-BE49-F238E27FC236}">
                <a16:creationId xmlns:a16="http://schemas.microsoft.com/office/drawing/2014/main" id="{B7022792-C13D-E240-311C-8DDE277ED1F3}"/>
              </a:ext>
            </a:extLst>
          </p:cNvPr>
          <p:cNvSpPr>
            <a:spLocks noGrp="1"/>
          </p:cNvSpPr>
          <p:nvPr>
            <p:ph type="sldNum" sz="quarter" idx="12"/>
          </p:nvPr>
        </p:nvSpPr>
        <p:spPr>
          <a:xfrm>
            <a:off x="8511744" y="6355423"/>
            <a:ext cx="3013710" cy="365125"/>
          </a:xfrm>
        </p:spPr>
        <p:txBody>
          <a:bodyPr/>
          <a:lstStyle/>
          <a:p>
            <a:fld id="{2BB1E14F-796C-409E-9B94-89634ADD74DA}" type="slidenum">
              <a:rPr lang="en-IN" smtClean="0"/>
              <a:t>29</a:t>
            </a:fld>
            <a:endParaRPr lang="en-IN" dirty="0"/>
          </a:p>
        </p:txBody>
      </p:sp>
    </p:spTree>
    <p:extLst>
      <p:ext uri="{BB962C8B-B14F-4D97-AF65-F5344CB8AC3E}">
        <p14:creationId xmlns:p14="http://schemas.microsoft.com/office/powerpoint/2010/main" val="1656551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1870-A476-4186-2AF5-43AC3CBDE3DB}"/>
              </a:ext>
            </a:extLst>
          </p:cNvPr>
          <p:cNvSpPr>
            <a:spLocks noGrp="1"/>
          </p:cNvSpPr>
          <p:nvPr>
            <p:ph type="title"/>
          </p:nvPr>
        </p:nvSpPr>
        <p:spPr>
          <a:xfrm>
            <a:off x="271848" y="2248929"/>
            <a:ext cx="3781168" cy="556055"/>
          </a:xfrm>
        </p:spPr>
        <p:txBody>
          <a:bodyPr>
            <a:noAutofit/>
          </a:bodyPr>
          <a:lstStyle/>
          <a:p>
            <a:r>
              <a:rPr lang="hi-IN" sz="3200" b="1">
                <a:solidFill>
                  <a:srgbClr val="002060"/>
                </a:solidFill>
                <a:latin typeface="Open Sans" panose="020B0606030504020204" pitchFamily="34" charset="0"/>
                <a:ea typeface="Open Sans" panose="020B0606030504020204" pitchFamily="34" charset="0"/>
                <a:cs typeface="Open Sans" panose="020B0606030504020204" pitchFamily="34" charset="0"/>
              </a:rPr>
              <a:t>परिचय</a:t>
            </a:r>
            <a:endParaRPr lang="en-IN" sz="4000" b="1" dirty="0">
              <a:solidFill>
                <a:srgbClr val="C00000"/>
              </a:solidFill>
              <a:latin typeface="Open Sans"/>
              <a:cs typeface="Arial"/>
            </a:endParaRPr>
          </a:p>
        </p:txBody>
      </p:sp>
      <p:sp>
        <p:nvSpPr>
          <p:cNvPr id="3" name="Content Placeholder 2">
            <a:extLst>
              <a:ext uri="{FF2B5EF4-FFF2-40B4-BE49-F238E27FC236}">
                <a16:creationId xmlns:a16="http://schemas.microsoft.com/office/drawing/2014/main" id="{460D9190-D372-3F57-9CED-8474FBD30A9A}"/>
              </a:ext>
            </a:extLst>
          </p:cNvPr>
          <p:cNvSpPr>
            <a:spLocks noGrp="1"/>
          </p:cNvSpPr>
          <p:nvPr>
            <p:ph idx="1"/>
          </p:nvPr>
        </p:nvSpPr>
        <p:spPr>
          <a:xfrm>
            <a:off x="4238072" y="1223319"/>
            <a:ext cx="7682080" cy="4835601"/>
          </a:xfrm>
        </p:spPr>
        <p:txBody>
          <a:bodyPr>
            <a:noAutofit/>
          </a:bodyPr>
          <a:lstStyle/>
          <a:p>
            <a:pPr>
              <a:lnSpc>
                <a:spcPct val="150000"/>
              </a:lnSpc>
            </a:pPr>
            <a:r>
              <a:rPr lang="hi-IN" sz="2400">
                <a:latin typeface="Open Sans" panose="020B0606030504020204" pitchFamily="34" charset="0"/>
                <a:ea typeface="Open Sans" panose="020B0606030504020204" pitchFamily="34" charset="0"/>
                <a:cs typeface="Open Sans" panose="020B0606030504020204" pitchFamily="34" charset="0"/>
              </a:rPr>
              <a:t>सीबीआरएन (रासायनिक, जैविक, रेडियोलॉजिकल और परमाणु) आपात स्थितियों में ट्राइएज और हताहत प्रबंधन सीबीआरएन घटनाओं से प्रभावित व्यक्तियों को आकलन, प्राथमिकता देने और चिकित्सा देखभाल प्रदान करने के व्यवस्थित दृष्टिकोण को संदर्भित करता है। 
इन घटनाओं में खतरनाक पदार्थों या एजेंटों की रिहाई या संपर्क शामिल है जो मानव स्वास्थ्य को गंभीर नुकसान पहुंचा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Slide Number Placeholder 4">
            <a:extLst>
              <a:ext uri="{FF2B5EF4-FFF2-40B4-BE49-F238E27FC236}">
                <a16:creationId xmlns:a16="http://schemas.microsoft.com/office/drawing/2014/main" id="{4479BDE6-6A16-441E-1107-C46005E76ED5}"/>
              </a:ext>
            </a:extLst>
          </p:cNvPr>
          <p:cNvSpPr>
            <a:spLocks noGrp="1"/>
          </p:cNvSpPr>
          <p:nvPr>
            <p:ph type="sldNum" sz="quarter" idx="12"/>
          </p:nvPr>
        </p:nvSpPr>
        <p:spPr/>
        <p:txBody>
          <a:bodyPr/>
          <a:lstStyle/>
          <a:p>
            <a:fld id="{2BB1E14F-796C-409E-9B94-89634ADD74DA}" type="slidenum">
              <a:rPr lang="en-IN" smtClean="0"/>
              <a:t>3</a:t>
            </a:fld>
            <a:endParaRPr lang="en-IN"/>
          </a:p>
        </p:txBody>
      </p:sp>
    </p:spTree>
    <p:extLst>
      <p:ext uri="{BB962C8B-B14F-4D97-AF65-F5344CB8AC3E}">
        <p14:creationId xmlns:p14="http://schemas.microsoft.com/office/powerpoint/2010/main" val="24979138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730578" y="1202856"/>
            <a:ext cx="7385222" cy="4572000"/>
          </a:xfrm>
          <a:noFill/>
        </p:spPr>
        <p:txBody>
          <a:bodyPr>
            <a:noAutofit/>
          </a:bodyPr>
          <a:lstStyle/>
          <a:p>
            <a:pPr marL="289339" indent="-289339">
              <a:lnSpc>
                <a:spcPct val="150000"/>
              </a:lnSpc>
              <a:defRPr/>
            </a:pPr>
            <a:r>
              <a:rPr lang="hi-IN" altLang="ar-SA" sz="2400">
                <a:latin typeface="Open Sans" panose="020B0606030504020204" pitchFamily="34" charset="0"/>
                <a:ea typeface="Open Sans" panose="020B0606030504020204" pitchFamily="34" charset="0"/>
                <a:cs typeface="Open Sans" panose="020B0606030504020204" pitchFamily="34" charset="0"/>
              </a:rPr>
              <a:t>सैन्य पदनाम: जीबी
रासायनिक नाम: आइसोप्रोपिल मिथाइल फॉस्फोनो फ्लोरिडेट
हाइड्रोलिसिस की दर: घंटों से लेकर दिनों तक, एसिड पर निर्भर
हाइड्रोलिसिस उत्पाद: अम्लीय = ऑर्गेनोफॉस्फोरस एसिड
क्षारीय = आइसोप्रोपिल अल्कोहल और पॉलिमर</a:t>
            </a:r>
            <a:endParaRPr lang="en-IN" sz="20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57201" y="2226145"/>
            <a:ext cx="3964487" cy="1143000"/>
          </a:xfrm>
          <a:noFill/>
        </p:spPr>
        <p:txBody>
          <a:bodyPr>
            <a:normAutofit fontScale="90000"/>
          </a:bodyPr>
          <a:lstStyle/>
          <a:p>
            <a:r>
              <a:rPr lang="hi-IN" altLang="ar-SA" sz="4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सरीन - रासायनिक गुण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33CEF0B7-CB30-2A0A-68BC-65C00D90A133}"/>
              </a:ext>
            </a:extLst>
          </p:cNvPr>
          <p:cNvSpPr>
            <a:spLocks noGrp="1"/>
          </p:cNvSpPr>
          <p:nvPr>
            <p:ph type="sldNum" sz="quarter" idx="12"/>
          </p:nvPr>
        </p:nvSpPr>
        <p:spPr>
          <a:xfrm>
            <a:off x="8684741" y="6346355"/>
            <a:ext cx="2743200" cy="365125"/>
          </a:xfrm>
        </p:spPr>
        <p:txBody>
          <a:bodyPr/>
          <a:lstStyle/>
          <a:p>
            <a:fld id="{2BB1E14F-796C-409E-9B94-89634ADD74DA}" type="slidenum">
              <a:rPr lang="en-IN" smtClean="0"/>
              <a:t>30</a:t>
            </a:fld>
            <a:endParaRPr lang="en-IN" dirty="0"/>
          </a:p>
        </p:txBody>
      </p:sp>
    </p:spTree>
    <p:extLst>
      <p:ext uri="{BB962C8B-B14F-4D97-AF65-F5344CB8AC3E}">
        <p14:creationId xmlns:p14="http://schemas.microsoft.com/office/powerpoint/2010/main" val="39397780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37168" y="1725613"/>
            <a:ext cx="6989805" cy="4050957"/>
          </a:xfrm>
          <a:noFill/>
        </p:spPr>
        <p:txBody>
          <a:bodyPr>
            <a:noAutofit/>
          </a:bodyPr>
          <a:lstStyle/>
          <a:p>
            <a:pPr marL="289339" indent="-289339">
              <a:defRPr/>
            </a:pPr>
            <a:r>
              <a:rPr lang="hi-IN" altLang="ar-SA" sz="2400">
                <a:latin typeface="Open Sans" panose="020B0606030504020204" pitchFamily="34" charset="0"/>
                <a:ea typeface="Open Sans" panose="020B0606030504020204" pitchFamily="34" charset="0"/>
                <a:cs typeface="Open Sans" panose="020B0606030504020204" pitchFamily="34" charset="0"/>
              </a:rPr>
              <a:t>गंध: शुद्ध होने पर कोई नहीं (अशुद्ध होने पर फल)
वाष्प घनत्व, 4.86
क्वथनांक, 158</a:t>
            </a:r>
            <a:r>
              <a:rPr lang="en-US" altLang="ar-SA" sz="2400">
                <a:latin typeface="Open Sans" panose="020B0606030504020204" pitchFamily="34" charset="0"/>
                <a:ea typeface="Open Sans" panose="020B0606030504020204" pitchFamily="34" charset="0"/>
                <a:cs typeface="Open Sans" panose="020B0606030504020204" pitchFamily="34" charset="0"/>
              </a:rPr>
              <a:t>ºC</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65027" y="2511425"/>
            <a:ext cx="6046573" cy="1143000"/>
          </a:xfrm>
          <a:noFill/>
        </p:spPr>
        <p:txBody>
          <a:bodyPr>
            <a:normAutofit/>
          </a:bodyPr>
          <a:lstStyle/>
          <a:p>
            <a:pPr>
              <a:defRPr/>
            </a:pPr>
            <a:r>
              <a:rPr lang="hi-IN" altLang="ar-SA" sz="4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सरीन - भौतिक गुण...</a:t>
            </a:r>
            <a:endParaRPr lang="en-US" altLang="ar-SA" sz="4000"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ectangle 3"/>
          <p:cNvSpPr txBox="1">
            <a:spLocks noChangeArrowheads="1"/>
          </p:cNvSpPr>
          <p:nvPr/>
        </p:nvSpPr>
        <p:spPr>
          <a:xfrm>
            <a:off x="2210741" y="1725613"/>
            <a:ext cx="8609659" cy="1928812"/>
          </a:xfrm>
          <a:prstGeom prst="rect">
            <a:avLst/>
          </a:prstGeom>
        </p:spPr>
        <p:txBody>
          <a:bodyPr/>
          <a:lstStyle>
            <a:lvl1pPr marL="288925" indent="-288925" algn="l" rtl="0" eaLnBrk="0" fontAlgn="base" hangingPunct="0">
              <a:spcBef>
                <a:spcPct val="20000"/>
              </a:spcBef>
              <a:spcAft>
                <a:spcPct val="0"/>
              </a:spcAft>
              <a:buChar char="•"/>
              <a:defRPr sz="2700">
                <a:solidFill>
                  <a:schemeClr val="tx1"/>
                </a:solidFill>
                <a:latin typeface="+mn-lt"/>
                <a:ea typeface="+mn-ea"/>
                <a:cs typeface="+mn-cs"/>
              </a:defRPr>
            </a:lvl1pPr>
            <a:lvl2pPr marL="625475" indent="-239713" algn="l" rtl="0" eaLnBrk="0" fontAlgn="base" hangingPunct="0">
              <a:spcBef>
                <a:spcPct val="20000"/>
              </a:spcBef>
              <a:spcAft>
                <a:spcPct val="0"/>
              </a:spcAft>
              <a:buChar char="–"/>
              <a:defRPr sz="2300">
                <a:solidFill>
                  <a:schemeClr val="tx1"/>
                </a:solidFill>
                <a:latin typeface="+mn-lt"/>
                <a:cs typeface="+mn-cs"/>
              </a:defRPr>
            </a:lvl2pPr>
            <a:lvl3pPr marL="963613" indent="-192088" algn="l" rtl="0" eaLnBrk="0" fontAlgn="base" hangingPunct="0">
              <a:spcBef>
                <a:spcPct val="20000"/>
              </a:spcBef>
              <a:spcAft>
                <a:spcPct val="0"/>
              </a:spcAft>
              <a:buChar char="•"/>
              <a:defRPr sz="2000">
                <a:solidFill>
                  <a:schemeClr val="tx1"/>
                </a:solidFill>
                <a:latin typeface="+mn-lt"/>
                <a:cs typeface="+mn-cs"/>
              </a:defRPr>
            </a:lvl3pPr>
            <a:lvl4pPr marL="1349375" indent="-192088" algn="l" rtl="0" eaLnBrk="0" fontAlgn="base" hangingPunct="0">
              <a:spcBef>
                <a:spcPct val="20000"/>
              </a:spcBef>
              <a:spcAft>
                <a:spcPct val="0"/>
              </a:spcAft>
              <a:buChar char="–"/>
              <a:defRPr sz="1600">
                <a:solidFill>
                  <a:schemeClr val="tx1"/>
                </a:solidFill>
                <a:latin typeface="+mn-lt"/>
                <a:cs typeface="+mn-cs"/>
              </a:defRPr>
            </a:lvl4pPr>
            <a:lvl5pPr marL="1735138" indent="-192088" algn="l" rtl="0" eaLnBrk="0" fontAlgn="base" hangingPunct="0">
              <a:spcBef>
                <a:spcPct val="20000"/>
              </a:spcBef>
              <a:spcAft>
                <a:spcPct val="0"/>
              </a:spcAft>
              <a:buChar char="»"/>
              <a:defRPr sz="1600">
                <a:solidFill>
                  <a:schemeClr val="tx1"/>
                </a:solidFill>
                <a:latin typeface="+mn-lt"/>
                <a:cs typeface="+mn-cs"/>
              </a:defRPr>
            </a:lvl5pPr>
            <a:lvl6pPr marL="2121819" indent="-192893" algn="l" rtl="0" fontAlgn="base">
              <a:spcBef>
                <a:spcPct val="20000"/>
              </a:spcBef>
              <a:spcAft>
                <a:spcPct val="0"/>
              </a:spcAft>
              <a:buChar char="»"/>
              <a:defRPr sz="1688">
                <a:solidFill>
                  <a:schemeClr val="tx1"/>
                </a:solidFill>
                <a:latin typeface="+mn-lt"/>
                <a:cs typeface="+mn-cs"/>
              </a:defRPr>
            </a:lvl6pPr>
            <a:lvl7pPr marL="2507605" indent="-192893" algn="l" rtl="0" fontAlgn="base">
              <a:spcBef>
                <a:spcPct val="20000"/>
              </a:spcBef>
              <a:spcAft>
                <a:spcPct val="0"/>
              </a:spcAft>
              <a:buChar char="»"/>
              <a:defRPr sz="1688">
                <a:solidFill>
                  <a:schemeClr val="tx1"/>
                </a:solidFill>
                <a:latin typeface="+mn-lt"/>
                <a:cs typeface="+mn-cs"/>
              </a:defRPr>
            </a:lvl7pPr>
            <a:lvl8pPr marL="2893390" indent="-192893" algn="l" rtl="0" fontAlgn="base">
              <a:spcBef>
                <a:spcPct val="20000"/>
              </a:spcBef>
              <a:spcAft>
                <a:spcPct val="0"/>
              </a:spcAft>
              <a:buChar char="»"/>
              <a:defRPr sz="1688">
                <a:solidFill>
                  <a:schemeClr val="tx1"/>
                </a:solidFill>
                <a:latin typeface="+mn-lt"/>
                <a:cs typeface="+mn-cs"/>
              </a:defRPr>
            </a:lvl8pPr>
            <a:lvl9pPr marL="3279176" indent="-192893" algn="l" rtl="0" fontAlgn="base">
              <a:spcBef>
                <a:spcPct val="20000"/>
              </a:spcBef>
              <a:spcAft>
                <a:spcPct val="0"/>
              </a:spcAft>
              <a:buChar char="»"/>
              <a:defRPr sz="1688">
                <a:solidFill>
                  <a:schemeClr val="tx1"/>
                </a:solidFill>
                <a:latin typeface="+mn-lt"/>
                <a:cs typeface="+mn-cs"/>
              </a:defRPr>
            </a:lvl9pPr>
          </a:lstStyle>
          <a:p>
            <a:pPr marL="289339" indent="-289339" eaLnBrk="1" hangingPunct="1">
              <a:defRPr/>
            </a:pPr>
            <a:endParaRPr lang="en-US" altLang="ar-SA" sz="2363" dirty="0">
              <a:latin typeface="Times New Roman" pitchFamily="18" charset="0"/>
              <a:cs typeface="Times New Roman" pitchFamily="18" charset="0"/>
            </a:endParaRPr>
          </a:p>
        </p:txBody>
      </p:sp>
      <p:sp>
        <p:nvSpPr>
          <p:cNvPr id="16" name="Text Box 5"/>
          <p:cNvSpPr txBox="1">
            <a:spLocks noChangeArrowheads="1"/>
          </p:cNvSpPr>
          <p:nvPr/>
        </p:nvSpPr>
        <p:spPr bwMode="auto">
          <a:xfrm>
            <a:off x="5158012" y="3927479"/>
            <a:ext cx="6348119" cy="1655903"/>
          </a:xfrm>
          <a:prstGeom prst="rect">
            <a:avLst/>
          </a:prstGeom>
          <a:noFill/>
          <a:ln w="12700">
            <a:solidFill>
              <a:schemeClr val="accent1"/>
            </a:solidFill>
            <a:miter lim="800000"/>
            <a:headEnd type="none" w="sm" len="sm"/>
            <a:tailEnd type="none" w="sm" len="sm"/>
          </a:ln>
          <a:effectLst/>
        </p:spPr>
        <p:txBody>
          <a:bodyPr>
            <a:spAutoFit/>
          </a:bodyPr>
          <a:lstStyle>
            <a:lvl1pPr>
              <a:spcBef>
                <a:spcPct val="20000"/>
              </a:spcBef>
              <a:buChar char="•"/>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30000"/>
              </a:spcBef>
              <a:buFontTx/>
              <a:buNone/>
              <a:defRPr/>
            </a:pPr>
            <a:r>
              <a:rPr lang="hi-IN" altLang="ar-SA" sz="2363" b="1" dirty="0">
                <a:solidFill>
                  <a:srgbClr val="000000"/>
                </a:solidFill>
                <a:latin typeface="+mj-lt"/>
                <a:ea typeface="Times New Roman (Arabic)"/>
                <a:cs typeface="Times New Roman (Arabic)"/>
              </a:rPr>
              <a:t>यह एजेंट कमरे के तापमान पर एक गैर-स्थायी वाष्प है।</a:t>
            </a:r>
            <a:endParaRPr lang="en-US" altLang="ar-SA" sz="2363" b="1" dirty="0">
              <a:solidFill>
                <a:srgbClr val="000000"/>
              </a:solidFill>
              <a:latin typeface="+mj-lt"/>
              <a:ea typeface="Times New Roman (Arabic)"/>
              <a:cs typeface="Times New Roman (Arabic)"/>
            </a:endParaRPr>
          </a:p>
          <a:p>
            <a:pPr algn="ctr">
              <a:spcBef>
                <a:spcPct val="30000"/>
              </a:spcBef>
              <a:buFontTx/>
              <a:buNone/>
              <a:defRPr/>
            </a:pPr>
            <a:r>
              <a:rPr lang="hi-IN" altLang="ar-SA" sz="2363" b="1" u="sng" dirty="0">
                <a:latin typeface="+mj-lt"/>
                <a:ea typeface="Times New Roman (Arabic)"/>
                <a:cs typeface="Times New Roman (Arabic)"/>
              </a:rPr>
              <a:t>श्वसन और त्वचा की सुरक्षा दोनों की आवश्यकता होती है</a:t>
            </a:r>
            <a:r>
              <a:rPr lang="en-US" altLang="ar-SA" sz="2363" b="1" u="sng" dirty="0">
                <a:latin typeface="+mj-lt"/>
                <a:ea typeface="Times New Roman (Arabic)"/>
                <a:cs typeface="Times New Roman (Arabic)"/>
              </a:rPr>
              <a:t>.</a:t>
            </a:r>
            <a:endParaRPr lang="en-US" altLang="en-US" sz="2363" b="1" u="sng" dirty="0">
              <a:latin typeface="+mj-lt"/>
              <a:ea typeface="Times New Roman (Arabic)"/>
              <a:cs typeface="Times New Roman (Arabic)"/>
            </a:endParaRPr>
          </a:p>
        </p:txBody>
      </p:sp>
      <p:sp>
        <p:nvSpPr>
          <p:cNvPr id="2" name="Slide Number Placeholder 1">
            <a:extLst>
              <a:ext uri="{FF2B5EF4-FFF2-40B4-BE49-F238E27FC236}">
                <a16:creationId xmlns:a16="http://schemas.microsoft.com/office/drawing/2014/main" id="{10DD20F7-B88E-426C-683F-94B05F54DBAA}"/>
              </a:ext>
            </a:extLst>
          </p:cNvPr>
          <p:cNvSpPr>
            <a:spLocks noGrp="1"/>
          </p:cNvSpPr>
          <p:nvPr>
            <p:ph type="sldNum" sz="quarter" idx="12"/>
          </p:nvPr>
        </p:nvSpPr>
        <p:spPr>
          <a:xfrm>
            <a:off x="8672384" y="6353521"/>
            <a:ext cx="2743200" cy="365125"/>
          </a:xfrm>
        </p:spPr>
        <p:txBody>
          <a:bodyPr/>
          <a:lstStyle/>
          <a:p>
            <a:fld id="{2BB1E14F-796C-409E-9B94-89634ADD74DA}" type="slidenum">
              <a:rPr lang="en-IN" smtClean="0"/>
              <a:t>31</a:t>
            </a:fld>
            <a:endParaRPr lang="en-IN"/>
          </a:p>
        </p:txBody>
      </p:sp>
    </p:spTree>
    <p:extLst>
      <p:ext uri="{BB962C8B-B14F-4D97-AF65-F5344CB8AC3E}">
        <p14:creationId xmlns:p14="http://schemas.microsoft.com/office/powerpoint/2010/main" val="19119249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13406" y="1965026"/>
            <a:ext cx="6693243" cy="3507259"/>
          </a:xfrm>
          <a:noFill/>
        </p:spPr>
        <p:txBody>
          <a:bodyPr>
            <a:noAutofit/>
          </a:bodyPr>
          <a:lstStyle/>
          <a:p>
            <a:pPr>
              <a:spcBef>
                <a:spcPct val="50000"/>
              </a:spcBef>
              <a:buClr>
                <a:srgbClr val="CC3399"/>
              </a:buClr>
              <a:buSzPct val="75000"/>
              <a:buFont typeface="Monotype Sorts" pitchFamily="2" charset="2"/>
              <a:buNone/>
              <a:defRPr/>
            </a:pPr>
            <a:r>
              <a:rPr lang="hi-IN" altLang="en-US" sz="2400" b="1" dirty="0">
                <a:latin typeface="Open Sans" panose="020B0606030504020204" pitchFamily="34" charset="0"/>
                <a:ea typeface="Open Sans" panose="020B0606030504020204" pitchFamily="34" charset="0"/>
                <a:cs typeface="Open Sans" panose="020B0606030504020204" pitchFamily="34" charset="0"/>
              </a:rPr>
              <a:t>एजेंट</a:t>
            </a:r>
            <a:r>
              <a:rPr lang="en-US" altLang="en-US" sz="2400" b="1" dirty="0">
                <a:latin typeface="Open Sans" panose="020B0606030504020204" pitchFamily="34" charset="0"/>
                <a:ea typeface="Open Sans" panose="020B0606030504020204" pitchFamily="34" charset="0"/>
                <a:cs typeface="Open Sans" panose="020B0606030504020204" pitchFamily="34" charset="0"/>
              </a:rPr>
              <a:t>			</a:t>
            </a:r>
            <a:r>
              <a:rPr lang="hi-IN" altLang="en-US" sz="2400" b="1" dirty="0">
                <a:latin typeface="Open Sans" panose="020B0606030504020204" pitchFamily="34" charset="0"/>
                <a:ea typeface="Open Sans" panose="020B0606030504020204" pitchFamily="34" charset="0"/>
                <a:cs typeface="Open Sans" panose="020B0606030504020204" pitchFamily="34" charset="0"/>
              </a:rPr>
              <a:t>एलडी50</a:t>
            </a:r>
            <a:endParaRPr lang="en-US" altLang="en-US" sz="2400" b="1" dirty="0">
              <a:latin typeface="Open Sans" panose="020B0606030504020204" pitchFamily="34" charset="0"/>
              <a:ea typeface="Open Sans" panose="020B0606030504020204" pitchFamily="34" charset="0"/>
              <a:cs typeface="Open Sans" panose="020B0606030504020204" pitchFamily="34" charset="0"/>
            </a:endParaRPr>
          </a:p>
          <a:p>
            <a:pPr>
              <a:spcBef>
                <a:spcPct val="50000"/>
              </a:spcBef>
              <a:buClr>
                <a:srgbClr val="CC3399"/>
              </a:buClr>
              <a:buSzPct val="75000"/>
              <a:buFont typeface="Monotype Sorts" pitchFamily="2" charset="2"/>
              <a:buNone/>
              <a:defRPr/>
            </a:pPr>
            <a:r>
              <a:rPr lang="hi-IN" altLang="en-US" sz="2400" b="1" dirty="0">
                <a:latin typeface="Open Sans" panose="020B0606030504020204" pitchFamily="34" charset="0"/>
                <a:ea typeface="Open Sans" panose="020B0606030504020204" pitchFamily="34" charset="0"/>
                <a:cs typeface="Open Sans" panose="020B0606030504020204" pitchFamily="34" charset="0"/>
              </a:rPr>
              <a:t>फॉस्जीन</a:t>
            </a:r>
            <a:r>
              <a:rPr lang="en-US" altLang="en-US" sz="2400" b="1" dirty="0">
                <a:latin typeface="Open Sans" panose="020B0606030504020204" pitchFamily="34" charset="0"/>
                <a:ea typeface="Open Sans" panose="020B0606030504020204" pitchFamily="34" charset="0"/>
                <a:cs typeface="Open Sans" panose="020B0606030504020204" pitchFamily="34" charset="0"/>
              </a:rPr>
              <a:t>			3.2 g/m</a:t>
            </a:r>
            <a:r>
              <a:rPr lang="en-US" altLang="en-US" sz="2400" b="1" baseline="30000" dirty="0">
                <a:latin typeface="Open Sans" panose="020B0606030504020204" pitchFamily="34" charset="0"/>
                <a:ea typeface="Open Sans" panose="020B0606030504020204" pitchFamily="34" charset="0"/>
                <a:cs typeface="Open Sans" panose="020B0606030504020204" pitchFamily="34" charset="0"/>
              </a:rPr>
              <a:t>3</a:t>
            </a:r>
            <a:endParaRPr lang="en-US" altLang="en-US" sz="2400" b="1" dirty="0">
              <a:latin typeface="Open Sans" panose="020B0606030504020204" pitchFamily="34" charset="0"/>
              <a:ea typeface="Open Sans" panose="020B0606030504020204" pitchFamily="34" charset="0"/>
              <a:cs typeface="Open Sans" panose="020B0606030504020204" pitchFamily="34" charset="0"/>
            </a:endParaRPr>
          </a:p>
          <a:p>
            <a:pPr>
              <a:spcBef>
                <a:spcPct val="50000"/>
              </a:spcBef>
              <a:buClr>
                <a:srgbClr val="CC3399"/>
              </a:buClr>
              <a:buSzPct val="75000"/>
              <a:buFont typeface="Monotype Sorts" pitchFamily="2" charset="2"/>
              <a:buNone/>
              <a:defRPr/>
            </a:pPr>
            <a:r>
              <a:rPr lang="hi-IN" altLang="en-US" sz="2400" b="1" dirty="0">
                <a:latin typeface="Open Sans" panose="020B0606030504020204" pitchFamily="34" charset="0"/>
                <a:ea typeface="Open Sans" panose="020B0606030504020204" pitchFamily="34" charset="0"/>
                <a:cs typeface="Open Sans" panose="020B0606030504020204" pitchFamily="34" charset="0"/>
              </a:rPr>
              <a:t>सरीन (जीबी)</a:t>
            </a:r>
            <a:r>
              <a:rPr lang="en-US" altLang="en-US" sz="2400" b="1" dirty="0">
                <a:latin typeface="Open Sans" panose="020B0606030504020204" pitchFamily="34" charset="0"/>
                <a:ea typeface="Open Sans" panose="020B0606030504020204" pitchFamily="34" charset="0"/>
                <a:cs typeface="Open Sans" panose="020B0606030504020204" pitchFamily="34" charset="0"/>
              </a:rPr>
              <a:t>			70 mg/m</a:t>
            </a:r>
            <a:r>
              <a:rPr lang="en-US" altLang="en-US" sz="2400" b="1" baseline="30000" dirty="0">
                <a:latin typeface="Open Sans" panose="020B0606030504020204" pitchFamily="34" charset="0"/>
                <a:ea typeface="Open Sans" panose="020B0606030504020204" pitchFamily="34" charset="0"/>
                <a:cs typeface="Open Sans" panose="020B0606030504020204" pitchFamily="34" charset="0"/>
              </a:rPr>
              <a:t>3</a:t>
            </a:r>
            <a:endParaRPr lang="en-US" altLang="en-US" sz="2400" b="1" dirty="0">
              <a:latin typeface="Open Sans" panose="020B0606030504020204" pitchFamily="34" charset="0"/>
              <a:ea typeface="Open Sans" panose="020B0606030504020204" pitchFamily="34" charset="0"/>
              <a:cs typeface="Open Sans" panose="020B0606030504020204" pitchFamily="34" charset="0"/>
            </a:endParaRPr>
          </a:p>
          <a:p>
            <a:pPr>
              <a:spcBef>
                <a:spcPct val="50000"/>
              </a:spcBef>
              <a:buClr>
                <a:srgbClr val="CC3399"/>
              </a:buClr>
              <a:buSzPct val="75000"/>
              <a:buFont typeface="Monotype Sorts" pitchFamily="2" charset="2"/>
              <a:buNone/>
              <a:defRPr/>
            </a:pPr>
            <a:r>
              <a:rPr lang="hi-IN" altLang="en-US" sz="2400" b="1" dirty="0">
                <a:latin typeface="Open Sans" panose="020B0606030504020204" pitchFamily="34" charset="0"/>
                <a:ea typeface="Open Sans" panose="020B0606030504020204" pitchFamily="34" charset="0"/>
                <a:cs typeface="Open Sans" panose="020B0606030504020204" pitchFamily="34" charset="0"/>
              </a:rPr>
              <a:t>वीएक्स</a:t>
            </a:r>
            <a:r>
              <a:rPr lang="en-US" altLang="en-US" sz="2400" b="1" dirty="0">
                <a:latin typeface="Open Sans" panose="020B0606030504020204" pitchFamily="34" charset="0"/>
                <a:ea typeface="Open Sans" panose="020B0606030504020204" pitchFamily="34" charset="0"/>
                <a:cs typeface="Open Sans" panose="020B0606030504020204" pitchFamily="34" charset="0"/>
              </a:rPr>
              <a:t>				10 mg on</a:t>
            </a:r>
          </a:p>
          <a:p>
            <a:pPr>
              <a:spcBef>
                <a:spcPct val="50000"/>
              </a:spcBef>
              <a:buClr>
                <a:srgbClr val="CC3399"/>
              </a:buClr>
              <a:buSzPct val="75000"/>
              <a:buFont typeface="Monotype Sorts" pitchFamily="2" charset="2"/>
              <a:buNone/>
              <a:defRPr/>
            </a:pPr>
            <a:r>
              <a:rPr lang="en-US" altLang="en-US" sz="2400" b="1" dirty="0">
                <a:latin typeface="Open Sans" panose="020B0606030504020204" pitchFamily="34" charset="0"/>
                <a:ea typeface="Open Sans" panose="020B0606030504020204" pitchFamily="34" charset="0"/>
                <a:cs typeface="Open Sans" panose="020B0606030504020204" pitchFamily="34" charset="0"/>
              </a:rPr>
              <a:t> </a:t>
            </a:r>
            <a:r>
              <a:rPr lang="hi-IN" altLang="en-US" sz="2400" b="1" dirty="0">
                <a:latin typeface="Open Sans" panose="020B0606030504020204" pitchFamily="34" charset="0"/>
                <a:ea typeface="Open Sans" panose="020B0606030504020204" pitchFamily="34" charset="0"/>
                <a:cs typeface="Open Sans" panose="020B0606030504020204" pitchFamily="34" charset="0"/>
              </a:rPr>
              <a:t>त्वचा
ए232</a:t>
            </a:r>
            <a:r>
              <a:rPr lang="en-US" altLang="en-US" sz="2400" b="1" dirty="0">
                <a:latin typeface="Open Sans" panose="020B0606030504020204" pitchFamily="34" charset="0"/>
                <a:ea typeface="Open Sans" panose="020B0606030504020204" pitchFamily="34" charset="0"/>
                <a:cs typeface="Open Sans" panose="020B0606030504020204" pitchFamily="34" charset="0"/>
              </a:rPr>
              <a:t>			        &lt;0.1 mg on </a:t>
            </a:r>
          </a:p>
          <a:p>
            <a:pPr>
              <a:spcBef>
                <a:spcPct val="50000"/>
              </a:spcBef>
              <a:buClr>
                <a:srgbClr val="CC3399"/>
              </a:buClr>
              <a:buSzPct val="75000"/>
              <a:buFont typeface="Monotype Sorts" pitchFamily="2" charset="2"/>
              <a:buNone/>
              <a:defRPr/>
            </a:pPr>
            <a:r>
              <a:rPr lang="hi-IN" altLang="en-US" sz="2400" b="1" dirty="0">
                <a:latin typeface="Open Sans" panose="020B0606030504020204" pitchFamily="34" charset="0"/>
                <a:ea typeface="Open Sans" panose="020B0606030504020204" pitchFamily="34" charset="0"/>
                <a:cs typeface="Open Sans" panose="020B0606030504020204" pitchFamily="34" charset="0"/>
              </a:rPr>
              <a:t>त्वचा
</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57201" y="2705100"/>
            <a:ext cx="5727357" cy="1143000"/>
          </a:xfrm>
          <a:noFill/>
        </p:spPr>
        <p:txBody>
          <a:bodyPr>
            <a:normAutofit fontScale="90000"/>
          </a:bodyPr>
          <a:lstStyle/>
          <a:p>
            <a:r>
              <a:rPr lang="hi-IN" altLang="en-US"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रासायनिक एजेंट- सापेक्ष विषाक्तता</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3802CE71-23DA-EAEF-C256-F998EAA8A55E}"/>
              </a:ext>
            </a:extLst>
          </p:cNvPr>
          <p:cNvSpPr>
            <a:spLocks noGrp="1"/>
          </p:cNvSpPr>
          <p:nvPr>
            <p:ph type="sldNum" sz="quarter" idx="12"/>
          </p:nvPr>
        </p:nvSpPr>
        <p:spPr>
          <a:xfrm>
            <a:off x="8660028" y="6343993"/>
            <a:ext cx="2743200" cy="365125"/>
          </a:xfrm>
        </p:spPr>
        <p:txBody>
          <a:bodyPr/>
          <a:lstStyle/>
          <a:p>
            <a:fld id="{2BB1E14F-796C-409E-9B94-89634ADD74DA}" type="slidenum">
              <a:rPr lang="en-IN" smtClean="0"/>
              <a:t>32</a:t>
            </a:fld>
            <a:endParaRPr lang="en-IN"/>
          </a:p>
        </p:txBody>
      </p:sp>
    </p:spTree>
    <p:extLst>
      <p:ext uri="{BB962C8B-B14F-4D97-AF65-F5344CB8AC3E}">
        <p14:creationId xmlns:p14="http://schemas.microsoft.com/office/powerpoint/2010/main" val="15620332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612028" y="1575487"/>
            <a:ext cx="5791200" cy="4572000"/>
          </a:xfrm>
          <a:noFill/>
        </p:spPr>
        <p:txBody>
          <a:bodyPr>
            <a:noAutofit/>
          </a:bodyPr>
          <a:lstStyle/>
          <a:p>
            <a:pPr marL="0" indent="0" algn="just">
              <a:lnSpc>
                <a:spcPct val="150000"/>
              </a:lnSpc>
            </a:pPr>
            <a:r>
              <a:rPr lang="hi-IN" altLang="en-US" sz="2400">
                <a:latin typeface="Open Sans" panose="020B0606030504020204" pitchFamily="34" charset="0"/>
                <a:ea typeface="Open Sans" panose="020B0606030504020204" pitchFamily="34" charset="0"/>
                <a:cs typeface="Open Sans" panose="020B0606030504020204" pitchFamily="34" charset="0"/>
              </a:rPr>
              <a:t>ऑर्गेनोफॉस्फोरस यौगिकों का समूह 
   उनके तरल और वाष्प अवस्था में खतरा
   सामान्य रूप से समशीतोष्ण स्थिति में तरल अवस्था में।</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72413" y="2438400"/>
            <a:ext cx="5135262" cy="1143000"/>
          </a:xfrm>
          <a:noFill/>
        </p:spPr>
        <p:txBody>
          <a:bodyPr>
            <a:normAutofit fontScale="90000"/>
          </a:bodyPr>
          <a:lstStyle/>
          <a:p>
            <a:r>
              <a:rPr lang="hi-IN" altLang="en-US"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तंत्रिका एजेंटों के भौतिक-रासायनिक गुण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1B4CF8CC-982F-173C-428A-A3B85D0F400A}"/>
              </a:ext>
            </a:extLst>
          </p:cNvPr>
          <p:cNvSpPr>
            <a:spLocks noGrp="1"/>
          </p:cNvSpPr>
          <p:nvPr>
            <p:ph type="sldNum" sz="quarter" idx="12"/>
          </p:nvPr>
        </p:nvSpPr>
        <p:spPr>
          <a:xfrm>
            <a:off x="8660028" y="6356350"/>
            <a:ext cx="2743200" cy="365125"/>
          </a:xfrm>
        </p:spPr>
        <p:txBody>
          <a:bodyPr/>
          <a:lstStyle/>
          <a:p>
            <a:fld id="{2BB1E14F-796C-409E-9B94-89634ADD74DA}" type="slidenum">
              <a:rPr lang="en-IN" smtClean="0"/>
              <a:t>33</a:t>
            </a:fld>
            <a:endParaRPr lang="en-IN"/>
          </a:p>
        </p:txBody>
      </p:sp>
    </p:spTree>
    <p:extLst>
      <p:ext uri="{BB962C8B-B14F-4D97-AF65-F5344CB8AC3E}">
        <p14:creationId xmlns:p14="http://schemas.microsoft.com/office/powerpoint/2010/main" val="30965850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168346" y="930275"/>
            <a:ext cx="6846060" cy="4572000"/>
          </a:xfrm>
          <a:noFill/>
        </p:spPr>
        <p:txBody>
          <a:bodyPr>
            <a:noAutofit/>
          </a:bodyPr>
          <a:lstStyle/>
          <a:p>
            <a:pPr marL="0" indent="0"/>
            <a:r>
              <a:rPr lang="hi-IN" sz="2400">
                <a:latin typeface="Open Sans" panose="020B0606030504020204" pitchFamily="34" charset="0"/>
                <a:ea typeface="Open Sans" panose="020B0606030504020204" pitchFamily="34" charset="0"/>
                <a:cs typeface="Open Sans" panose="020B0606030504020204" pitchFamily="34" charset="0"/>
              </a:rPr>
              <a:t>(दृढ़ता एजेंट) लगातार तंत्रिका एजेंट व्यावहारिक रूप से रंगहीन और अपेक्षाकृत वाष्पशील तरल पदार्थों में होते हैं, जो धीरे-धीरे एक गंधहीन जहरीले वाष्प को छोड़ देते हैं। 
उनकी स्थिरता हल्के चिकनाई वाले तेल के समान ही होती है और उनकी दृढ़ता उन्हें तरल या एरोसोल के रूप में बेहद खतरनाक बनाती है, जिसे साँस लिया जा सकता है, त्वचा के माध्यम से अवशोषित किया जा सकता है या दूषित भोजन या पानी के साथ निगल लिया जा सकता है।
 मानक यूएस परसिस्टेंट एजेंट </a:t>
            </a:r>
            <a:r>
              <a:rPr lang="en-US" sz="2400">
                <a:latin typeface="Open Sans" panose="020B0606030504020204" pitchFamily="34" charset="0"/>
                <a:ea typeface="Open Sans" panose="020B0606030504020204" pitchFamily="34" charset="0"/>
                <a:cs typeface="Open Sans" panose="020B0606030504020204" pitchFamily="34" charset="0"/>
              </a:rPr>
              <a:t>VX </a:t>
            </a:r>
            <a:r>
              <a:rPr lang="hi-IN" sz="2400">
                <a:latin typeface="Open Sans" panose="020B0606030504020204" pitchFamily="34" charset="0"/>
                <a:ea typeface="Open Sans" panose="020B0606030504020204" pitchFamily="34" charset="0"/>
                <a:cs typeface="Open Sans" panose="020B0606030504020204" pitchFamily="34" charset="0"/>
              </a:rPr>
              <a:t>है। चूंकि वे आसानी से वाष्पित नहीं होते हैं, इसलिए वे मौसम की स्थिति के आधार पर एक दिन या वर्षों तक इलाके/उपकरण/सामग्री में रहते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59708" y="2438400"/>
            <a:ext cx="3418703"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वी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2FE065ED-37DD-1FE7-8191-7A5527C5D044}"/>
              </a:ext>
            </a:extLst>
          </p:cNvPr>
          <p:cNvSpPr>
            <a:spLocks noGrp="1"/>
          </p:cNvSpPr>
          <p:nvPr>
            <p:ph type="sldNum" sz="quarter" idx="12"/>
          </p:nvPr>
        </p:nvSpPr>
        <p:spPr>
          <a:xfrm>
            <a:off x="8660028" y="6356350"/>
            <a:ext cx="2743200" cy="365125"/>
          </a:xfrm>
        </p:spPr>
        <p:txBody>
          <a:bodyPr/>
          <a:lstStyle/>
          <a:p>
            <a:fld id="{2BB1E14F-796C-409E-9B94-89634ADD74DA}" type="slidenum">
              <a:rPr lang="en-IN" smtClean="0"/>
              <a:t>34</a:t>
            </a:fld>
            <a:endParaRPr lang="en-IN" dirty="0"/>
          </a:p>
        </p:txBody>
      </p:sp>
    </p:spTree>
    <p:extLst>
      <p:ext uri="{BB962C8B-B14F-4D97-AF65-F5344CB8AC3E}">
        <p14:creationId xmlns:p14="http://schemas.microsoft.com/office/powerpoint/2010/main" val="39523878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485502" y="1295400"/>
            <a:ext cx="7249297" cy="4572000"/>
          </a:xfrm>
          <a:noFill/>
        </p:spPr>
        <p:txBody>
          <a:bodyPr>
            <a:noAutofit/>
          </a:bodyPr>
          <a:lstStyle/>
          <a:p>
            <a:pPr marL="0" indent="0"/>
            <a:r>
              <a:rPr lang="hi-IN" sz="2400">
                <a:latin typeface="Open Sans" panose="020B0606030504020204" pitchFamily="34" charset="0"/>
                <a:ea typeface="Open Sans" panose="020B0606030504020204" pitchFamily="34" charset="0"/>
                <a:cs typeface="Open Sans" panose="020B0606030504020204" pitchFamily="34" charset="0"/>
              </a:rPr>
              <a:t>(गैर दृढ़ता) गैर-लगातार जी एजेंट जो व्यावहारिक रूप से रंगहीन और गंधहीन होते हैं, सामान्य रूप से वी एजेंटों के विपरीत होते हैं, अत्यधिक अस्थिर होते हैं और वे अत्यधिक जहरीले बादल में तेजी से वाष्पीकृत होते हैं। 
उनकी स्थिरता कुछ हद तक पेट्रोल के अनुरूप है। वे आम तौर पर एक वाष्प खतरा पेश करते हैं, जो आंखों और श्वसन पथ के माध्यम से हमला करता है, लेकिन त्वचा के माध्यम से हमला करने के लिए सामान्य कपड़ों में भी प्रवेश कर सकता है। हालांकि वाष्प अधिक संभावित खतरा है, त्वचा क्षेत्र के सीधे संपर्क में आने वाले तरल जी एजेंट भी घातक हैं। </a:t>
            </a:r>
            <a:r>
              <a:rPr lang="en-US" sz="2400">
                <a:latin typeface="Open Sans" panose="020B0606030504020204" pitchFamily="34" charset="0"/>
                <a:ea typeface="Open Sans" panose="020B0606030504020204" pitchFamily="34" charset="0"/>
                <a:cs typeface="Open Sans" panose="020B0606030504020204" pitchFamily="34" charset="0"/>
              </a:rPr>
              <a:t>Tabun (GA) </a:t>
            </a:r>
            <a:r>
              <a:rPr lang="hi-IN" sz="2400">
                <a:latin typeface="Open Sans" panose="020B0606030504020204" pitchFamily="34" charset="0"/>
                <a:ea typeface="Open Sans" panose="020B0606030504020204" pitchFamily="34" charset="0"/>
                <a:cs typeface="Open Sans" panose="020B0606030504020204" pitchFamily="34" charset="0"/>
              </a:rPr>
              <a:t>और </a:t>
            </a:r>
            <a:r>
              <a:rPr lang="en-US" sz="2400">
                <a:latin typeface="Open Sans" panose="020B0606030504020204" pitchFamily="34" charset="0"/>
                <a:ea typeface="Open Sans" panose="020B0606030504020204" pitchFamily="34" charset="0"/>
                <a:cs typeface="Open Sans" panose="020B0606030504020204" pitchFamily="34" charset="0"/>
              </a:rPr>
              <a:t>Soman (GD) </a:t>
            </a:r>
            <a:r>
              <a:rPr lang="hi-IN" sz="2400">
                <a:latin typeface="Open Sans" panose="020B0606030504020204" pitchFamily="34" charset="0"/>
                <a:ea typeface="Open Sans" panose="020B0606030504020204" pitchFamily="34" charset="0"/>
                <a:cs typeface="Open Sans" panose="020B0606030504020204" pitchFamily="34" charset="0"/>
              </a:rPr>
              <a:t>सरीन (</a:t>
            </a:r>
            <a:r>
              <a:rPr lang="en-US" sz="2400">
                <a:latin typeface="Open Sans" panose="020B0606030504020204" pitchFamily="34" charset="0"/>
                <a:ea typeface="Open Sans" panose="020B0606030504020204" pitchFamily="34" charset="0"/>
                <a:cs typeface="Open Sans" panose="020B0606030504020204" pitchFamily="34" charset="0"/>
              </a:rPr>
              <a:t>GB) </a:t>
            </a:r>
            <a:r>
              <a:rPr lang="hi-IN" sz="2400">
                <a:latin typeface="Open Sans" panose="020B0606030504020204" pitchFamily="34" charset="0"/>
                <a:ea typeface="Open Sans" panose="020B0606030504020204" pitchFamily="34" charset="0"/>
                <a:cs typeface="Open Sans" panose="020B0606030504020204" pitchFamily="34" charset="0"/>
              </a:rPr>
              <a:t>की तुलना में तुलनात्मक रूप से कम अस्थिर हैं और लक्ष्य से अधिक समय तक बने रह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91978" y="2321011"/>
            <a:ext cx="3939746"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जी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53C216B8-CEFD-3308-0E56-CBCA4EEAF53F}"/>
              </a:ext>
            </a:extLst>
          </p:cNvPr>
          <p:cNvSpPr>
            <a:spLocks noGrp="1"/>
          </p:cNvSpPr>
          <p:nvPr>
            <p:ph type="sldNum" sz="quarter" idx="12"/>
          </p:nvPr>
        </p:nvSpPr>
        <p:spPr>
          <a:xfrm>
            <a:off x="8635314" y="6356350"/>
            <a:ext cx="2743200" cy="365125"/>
          </a:xfrm>
        </p:spPr>
        <p:txBody>
          <a:bodyPr/>
          <a:lstStyle/>
          <a:p>
            <a:fld id="{2BB1E14F-796C-409E-9B94-89634ADD74DA}" type="slidenum">
              <a:rPr lang="en-IN" smtClean="0"/>
              <a:t>35</a:t>
            </a:fld>
            <a:endParaRPr lang="en-IN" dirty="0"/>
          </a:p>
        </p:txBody>
      </p:sp>
    </p:spTree>
    <p:extLst>
      <p:ext uri="{BB962C8B-B14F-4D97-AF65-F5344CB8AC3E}">
        <p14:creationId xmlns:p14="http://schemas.microsoft.com/office/powerpoint/2010/main" val="6884962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A7B53-7802-67EE-0A8B-6C42149295E0}"/>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9E082D15-140A-B240-F743-A1885D13C0D8}"/>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6C62FE16-106F-C30B-67A7-4ECCD8414F7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303B8907-3B9E-5CEE-C8E8-A3B8D1254006}"/>
              </a:ext>
            </a:extLst>
          </p:cNvPr>
          <p:cNvSpPr>
            <a:spLocks noGrp="1"/>
          </p:cNvSpPr>
          <p:nvPr>
            <p:ph idx="1"/>
          </p:nvPr>
        </p:nvSpPr>
        <p:spPr>
          <a:xfrm>
            <a:off x="4903573" y="1966912"/>
            <a:ext cx="5638800" cy="3111715"/>
          </a:xfrm>
          <a:noFill/>
        </p:spPr>
        <p:txBody>
          <a:bodyPr>
            <a:noAutofit/>
          </a:bodyPr>
          <a:lstStyle/>
          <a:p>
            <a:pPr marL="0" indent="0"/>
            <a:r>
              <a:rPr lang="hi-IN" sz="2400">
                <a:latin typeface="Open Sans" panose="020B0606030504020204" pitchFamily="34" charset="0"/>
                <a:ea typeface="Open Sans" panose="020B0606030504020204" pitchFamily="34" charset="0"/>
                <a:cs typeface="Open Sans" panose="020B0606030504020204" pitchFamily="34" charset="0"/>
              </a:rPr>
              <a:t>यह ध्यान रखना उचित है कि सोमन (जीडी) के विषाक्त प्रभावों का इलाज करना अधिक कठिन है क्योंकि तंत्रिका एजेंटों के लिए सामान्य उपचार इसके खिलाफ कम प्रभावी है। मानक यूएस नॉन-परसिस्टेंट नर्व एजेंट सरीन (जीबी)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6F22479-F966-B589-CD90-13576E577A23}"/>
              </a:ext>
            </a:extLst>
          </p:cNvPr>
          <p:cNvSpPr>
            <a:spLocks noGrp="1"/>
          </p:cNvSpPr>
          <p:nvPr>
            <p:ph type="title"/>
          </p:nvPr>
        </p:nvSpPr>
        <p:spPr>
          <a:xfrm>
            <a:off x="963827" y="2308654"/>
            <a:ext cx="3939746"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जी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5E5335B-C546-6E4D-7987-433AD27E4CF1}"/>
              </a:ext>
            </a:extLst>
          </p:cNvPr>
          <p:cNvSpPr>
            <a:spLocks noGrp="1"/>
          </p:cNvSpPr>
          <p:nvPr>
            <p:ph type="sldNum" sz="quarter" idx="12"/>
          </p:nvPr>
        </p:nvSpPr>
        <p:spPr>
          <a:xfrm>
            <a:off x="8635314" y="6356350"/>
            <a:ext cx="2743200" cy="365125"/>
          </a:xfrm>
        </p:spPr>
        <p:txBody>
          <a:bodyPr/>
          <a:lstStyle/>
          <a:p>
            <a:fld id="{2BB1E14F-796C-409E-9B94-89634ADD74DA}" type="slidenum">
              <a:rPr lang="en-IN" smtClean="0"/>
              <a:t>36</a:t>
            </a:fld>
            <a:endParaRPr lang="en-IN" dirty="0"/>
          </a:p>
        </p:txBody>
      </p:sp>
    </p:spTree>
    <p:extLst>
      <p:ext uri="{BB962C8B-B14F-4D97-AF65-F5344CB8AC3E}">
        <p14:creationId xmlns:p14="http://schemas.microsoft.com/office/powerpoint/2010/main" val="5158725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4" name="Table 13"/>
          <p:cNvGraphicFramePr>
            <a:graphicFrameLocks noGrp="1"/>
          </p:cNvGraphicFramePr>
          <p:nvPr>
            <p:extLst>
              <p:ext uri="{D42A27DB-BD31-4B8C-83A1-F6EECF244321}">
                <p14:modId xmlns:p14="http://schemas.microsoft.com/office/powerpoint/2010/main" val="2830071259"/>
              </p:ext>
            </p:extLst>
          </p:nvPr>
        </p:nvGraphicFramePr>
        <p:xfrm>
          <a:off x="1002082" y="1224641"/>
          <a:ext cx="10736837" cy="5143139"/>
        </p:xfrm>
        <a:graphic>
          <a:graphicData uri="http://schemas.openxmlformats.org/drawingml/2006/table">
            <a:tbl>
              <a:tblPr/>
              <a:tblGrid>
                <a:gridCol w="2216338">
                  <a:extLst>
                    <a:ext uri="{9D8B030D-6E8A-4147-A177-3AD203B41FA5}">
                      <a16:colId xmlns:a16="http://schemas.microsoft.com/office/drawing/2014/main" val="20000"/>
                    </a:ext>
                  </a:extLst>
                </a:gridCol>
                <a:gridCol w="1793789">
                  <a:extLst>
                    <a:ext uri="{9D8B030D-6E8A-4147-A177-3AD203B41FA5}">
                      <a16:colId xmlns:a16="http://schemas.microsoft.com/office/drawing/2014/main" val="20001"/>
                    </a:ext>
                  </a:extLst>
                </a:gridCol>
                <a:gridCol w="1614411">
                  <a:extLst>
                    <a:ext uri="{9D8B030D-6E8A-4147-A177-3AD203B41FA5}">
                      <a16:colId xmlns:a16="http://schemas.microsoft.com/office/drawing/2014/main" val="20002"/>
                    </a:ext>
                  </a:extLst>
                </a:gridCol>
                <a:gridCol w="1883479">
                  <a:extLst>
                    <a:ext uri="{9D8B030D-6E8A-4147-A177-3AD203B41FA5}">
                      <a16:colId xmlns:a16="http://schemas.microsoft.com/office/drawing/2014/main" val="20003"/>
                    </a:ext>
                  </a:extLst>
                </a:gridCol>
                <a:gridCol w="1547143">
                  <a:extLst>
                    <a:ext uri="{9D8B030D-6E8A-4147-A177-3AD203B41FA5}">
                      <a16:colId xmlns:a16="http://schemas.microsoft.com/office/drawing/2014/main" val="20004"/>
                    </a:ext>
                  </a:extLst>
                </a:gridCol>
                <a:gridCol w="1681677">
                  <a:extLst>
                    <a:ext uri="{9D8B030D-6E8A-4147-A177-3AD203B41FA5}">
                      <a16:colId xmlns:a16="http://schemas.microsoft.com/office/drawing/2014/main" val="20005"/>
                    </a:ext>
                  </a:extLst>
                </a:gridCol>
              </a:tblGrid>
              <a:tr h="718767">
                <a:tc>
                  <a:txBody>
                    <a:bodyPr/>
                    <a:lstStyle/>
                    <a:p>
                      <a:pPr marL="0" marR="0" indent="228600" algn="ctr">
                        <a:spcBef>
                          <a:spcPts val="0"/>
                        </a:spcBef>
                        <a:spcAft>
                          <a:spcPts val="0"/>
                        </a:spcAft>
                      </a:pPr>
                      <a:r>
                        <a:rPr lang="hi-IN" sz="2400" b="1" dirty="0">
                          <a:solidFill>
                            <a:srgbClr val="C00000"/>
                          </a:solidFill>
                          <a:latin typeface="Times New Roman"/>
                          <a:ea typeface="Times New Roman"/>
                          <a:cs typeface="Kruti Dev 010"/>
                        </a:rPr>
                        <a:t>प्रॉपर्टी</a:t>
                      </a:r>
                      <a:r>
                        <a:rPr lang="en-US" sz="2400" b="1" dirty="0">
                          <a:solidFill>
                            <a:srgbClr val="C00000"/>
                          </a:solidFill>
                          <a:latin typeface="Times New Roman"/>
                          <a:ea typeface="Times New Roman"/>
                          <a:cs typeface="Kruti Dev 010"/>
                        </a:rPr>
                        <a:t>s</a:t>
                      </a:r>
                      <a:endParaRPr lang="en-US" sz="4400" dirty="0">
                        <a:solidFill>
                          <a:srgbClr val="C00000"/>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en-US" sz="2400" b="1" dirty="0">
                          <a:solidFill>
                            <a:srgbClr val="C00000"/>
                          </a:solidFill>
                          <a:latin typeface="Times New Roman"/>
                          <a:ea typeface="Times New Roman"/>
                          <a:cs typeface="Kruti Dev 010"/>
                        </a:rPr>
                        <a:t>GA (Tabun)</a:t>
                      </a:r>
                      <a:endParaRPr lang="en-US" sz="4400" dirty="0">
                        <a:solidFill>
                          <a:srgbClr val="C00000"/>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hi-IN" sz="2400" b="1" dirty="0">
                          <a:solidFill>
                            <a:srgbClr val="C00000"/>
                          </a:solidFill>
                          <a:latin typeface="Times New Roman"/>
                          <a:ea typeface="Times New Roman"/>
                          <a:cs typeface="Kruti Dev 010"/>
                        </a:rPr>
                        <a:t>जीबी सरीन</a:t>
                      </a:r>
                      <a:endParaRPr lang="en-US" sz="4400" dirty="0">
                        <a:solidFill>
                          <a:srgbClr val="C00000"/>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a:spcBef>
                          <a:spcPts val="0"/>
                        </a:spcBef>
                        <a:spcAft>
                          <a:spcPts val="0"/>
                        </a:spcAft>
                      </a:pPr>
                      <a:r>
                        <a:rPr lang="hi-IN" sz="2400" b="1" dirty="0">
                          <a:solidFill>
                            <a:srgbClr val="C00000"/>
                          </a:solidFill>
                          <a:latin typeface="Times New Roman"/>
                          <a:ea typeface="Times New Roman"/>
                          <a:cs typeface="Kruti Dev 010"/>
                        </a:rPr>
                        <a:t>जीडी सोमन</a:t>
                      </a:r>
                      <a:endParaRPr lang="en-US" sz="4400" dirty="0">
                        <a:solidFill>
                          <a:srgbClr val="C00000"/>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ctr">
                        <a:spcBef>
                          <a:spcPts val="0"/>
                        </a:spcBef>
                        <a:spcAft>
                          <a:spcPts val="0"/>
                        </a:spcAft>
                      </a:pPr>
                      <a:r>
                        <a:rPr lang="hi-IN" sz="2400" b="1" dirty="0">
                          <a:solidFill>
                            <a:srgbClr val="C00000"/>
                          </a:solidFill>
                          <a:latin typeface="Times New Roman"/>
                          <a:ea typeface="Times New Roman"/>
                          <a:cs typeface="Kruti Dev 010"/>
                        </a:rPr>
                        <a:t>जीएफ</a:t>
                      </a:r>
                      <a:endParaRPr lang="en-US" sz="4400" dirty="0">
                        <a:solidFill>
                          <a:srgbClr val="C00000"/>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ctr">
                        <a:spcBef>
                          <a:spcPts val="0"/>
                        </a:spcBef>
                        <a:spcAft>
                          <a:spcPts val="0"/>
                        </a:spcAft>
                      </a:pPr>
                      <a:r>
                        <a:rPr lang="hi-IN" sz="2400" b="1" dirty="0">
                          <a:solidFill>
                            <a:srgbClr val="C00000"/>
                          </a:solidFill>
                          <a:latin typeface="Times New Roman"/>
                          <a:ea typeface="Times New Roman"/>
                          <a:cs typeface="Kruti Dev 010"/>
                        </a:rPr>
                        <a:t>वीएक्स</a:t>
                      </a:r>
                      <a:endParaRPr lang="en-US" sz="4400" dirty="0">
                        <a:solidFill>
                          <a:srgbClr val="C00000"/>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05031">
                <a:tc>
                  <a:txBody>
                    <a:bodyPr/>
                    <a:lstStyle/>
                    <a:p>
                      <a:pPr marL="0" marR="0" indent="0" algn="just">
                        <a:spcBef>
                          <a:spcPts val="0"/>
                        </a:spcBef>
                        <a:spcAft>
                          <a:spcPts val="0"/>
                        </a:spcAft>
                        <a:tabLst>
                          <a:tab pos="622300" algn="l"/>
                        </a:tabLst>
                      </a:pPr>
                      <a:r>
                        <a:rPr lang="hi-IN" sz="2400" dirty="0">
                          <a:solidFill>
                            <a:schemeClr val="tx1"/>
                          </a:solidFill>
                          <a:latin typeface="Times New Roman"/>
                          <a:ea typeface="Times New Roman"/>
                          <a:cs typeface="Kruti Dev 010"/>
                        </a:rPr>
                        <a:t>आणविक भार </a:t>
                      </a:r>
                      <a:r>
                        <a:rPr lang="en-US" sz="2400" dirty="0">
                          <a:solidFill>
                            <a:schemeClr val="tx1"/>
                          </a:solidFill>
                          <a:latin typeface="Times New Roman"/>
                          <a:ea typeface="Times New Roman"/>
                          <a:cs typeface="Kruti Dev 010"/>
                        </a:rPr>
                        <a:t>g/</a:t>
                      </a:r>
                      <a:r>
                        <a:rPr lang="hi-IN" sz="2400" dirty="0">
                          <a:solidFill>
                            <a:schemeClr val="tx1"/>
                          </a:solidFill>
                          <a:latin typeface="Times New Roman"/>
                          <a:ea typeface="Times New Roman"/>
                          <a:cs typeface="Kruti Dev 010"/>
                        </a:rPr>
                        <a:t>मोल</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162</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a:solidFill>
                            <a:schemeClr val="tx1"/>
                          </a:solidFill>
                          <a:latin typeface="Times New Roman"/>
                          <a:ea typeface="Times New Roman"/>
                          <a:cs typeface="Kruti Dev 010"/>
                        </a:rPr>
                        <a:t>140</a:t>
                      </a:r>
                      <a:endParaRPr lang="en-US" sz="440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a:solidFill>
                            <a:schemeClr val="tx1"/>
                          </a:solidFill>
                          <a:latin typeface="Times New Roman"/>
                          <a:ea typeface="Times New Roman"/>
                          <a:cs typeface="Kruti Dev 010"/>
                        </a:rPr>
                        <a:t>182</a:t>
                      </a:r>
                      <a:endParaRPr lang="en-US" sz="440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US" sz="2400">
                          <a:solidFill>
                            <a:schemeClr val="tx1"/>
                          </a:solidFill>
                          <a:latin typeface="Times New Roman"/>
                          <a:ea typeface="Times New Roman"/>
                          <a:cs typeface="Kruti Dev 010"/>
                        </a:rPr>
                        <a:t>180</a:t>
                      </a:r>
                      <a:endParaRPr lang="en-US" sz="440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267</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18767">
                <a:tc>
                  <a:txBody>
                    <a:bodyPr/>
                    <a:lstStyle/>
                    <a:p>
                      <a:pPr marL="0" marR="0" indent="0" algn="just">
                        <a:spcBef>
                          <a:spcPts val="0"/>
                        </a:spcBef>
                        <a:spcAft>
                          <a:spcPts val="0"/>
                        </a:spcAft>
                        <a:tabLst>
                          <a:tab pos="622300" algn="l"/>
                        </a:tabLst>
                      </a:pPr>
                      <a:r>
                        <a:rPr lang="hi-IN" sz="2400" dirty="0">
                          <a:solidFill>
                            <a:schemeClr val="tx1"/>
                          </a:solidFill>
                          <a:latin typeface="Times New Roman"/>
                          <a:ea typeface="Times New Roman"/>
                          <a:cs typeface="Kruti Dev 010"/>
                        </a:rPr>
                        <a:t>वाष्प घनत्व</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5.63</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a:solidFill>
                            <a:schemeClr val="tx1"/>
                          </a:solidFill>
                          <a:latin typeface="Times New Roman"/>
                          <a:ea typeface="Times New Roman"/>
                          <a:cs typeface="Kruti Dev 010"/>
                        </a:rPr>
                        <a:t>4.86</a:t>
                      </a:r>
                      <a:endParaRPr lang="en-US" sz="440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6.33</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US" sz="2400" dirty="0">
                          <a:solidFill>
                            <a:schemeClr val="tx1"/>
                          </a:solidFill>
                          <a:latin typeface="Times New Roman"/>
                          <a:ea typeface="Times New Roman"/>
                          <a:cs typeface="Kruti Dev 010"/>
                        </a:rPr>
                        <a:t>6.2</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9.2</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18767">
                <a:tc>
                  <a:txBody>
                    <a:bodyPr/>
                    <a:lstStyle/>
                    <a:p>
                      <a:pPr marL="0" marR="0" indent="0" algn="just">
                        <a:spcBef>
                          <a:spcPts val="0"/>
                        </a:spcBef>
                        <a:spcAft>
                          <a:spcPts val="0"/>
                        </a:spcAft>
                        <a:tabLst>
                          <a:tab pos="622300" algn="l"/>
                        </a:tabLst>
                      </a:pPr>
                      <a:r>
                        <a:rPr lang="hi-IN" sz="2400" dirty="0">
                          <a:solidFill>
                            <a:schemeClr val="tx1"/>
                          </a:solidFill>
                          <a:latin typeface="Times New Roman"/>
                          <a:ea typeface="Times New Roman"/>
                          <a:cs typeface="Kruti Dev 010"/>
                        </a:rPr>
                        <a:t>तरल घनत्व</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l">
                        <a:spcBef>
                          <a:spcPts val="0"/>
                        </a:spcBef>
                        <a:spcAft>
                          <a:spcPts val="0"/>
                        </a:spcAft>
                      </a:pPr>
                      <a:r>
                        <a:rPr lang="en-US" sz="2400" dirty="0">
                          <a:solidFill>
                            <a:schemeClr val="tx1"/>
                          </a:solidFill>
                          <a:latin typeface="Times New Roman"/>
                          <a:ea typeface="Times New Roman"/>
                          <a:cs typeface="Kruti Dev 010"/>
                        </a:rPr>
                        <a:t>1.07 at 25 C</a:t>
                      </a:r>
                      <a:endParaRPr lang="en-US" sz="2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2400" dirty="0">
                          <a:solidFill>
                            <a:schemeClr val="tx1"/>
                          </a:solidFill>
                          <a:latin typeface="Times New Roman"/>
                          <a:ea typeface="Batang"/>
                        </a:rPr>
                        <a:t>1.09 at 25C</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2400" dirty="0">
                          <a:solidFill>
                            <a:schemeClr val="tx1"/>
                          </a:solidFill>
                          <a:latin typeface="Times New Roman"/>
                          <a:ea typeface="Batang"/>
                        </a:rPr>
                        <a:t>1.02 at 25 C</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2400" dirty="0">
                          <a:solidFill>
                            <a:schemeClr val="tx1"/>
                          </a:solidFill>
                          <a:latin typeface="Times New Roman"/>
                          <a:ea typeface="Batang"/>
                        </a:rPr>
                        <a:t>1.17at 25C</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spcBef>
                          <a:spcPts val="0"/>
                        </a:spcBef>
                        <a:spcAft>
                          <a:spcPts val="0"/>
                        </a:spcAft>
                      </a:pPr>
                      <a:r>
                        <a:rPr lang="en-US" sz="2400" dirty="0">
                          <a:solidFill>
                            <a:schemeClr val="tx1"/>
                          </a:solidFill>
                          <a:latin typeface="Times New Roman"/>
                          <a:ea typeface="Batang"/>
                        </a:rPr>
                        <a:t>1.01 at 25 C</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18767">
                <a:tc>
                  <a:txBody>
                    <a:bodyPr/>
                    <a:lstStyle/>
                    <a:p>
                      <a:pPr marL="0" marR="0" indent="0" algn="just">
                        <a:spcBef>
                          <a:spcPts val="0"/>
                        </a:spcBef>
                        <a:spcAft>
                          <a:spcPts val="0"/>
                        </a:spcAft>
                        <a:tabLst>
                          <a:tab pos="622300" algn="l"/>
                        </a:tabLst>
                      </a:pPr>
                      <a:r>
                        <a:rPr lang="hi-IN" sz="2400" dirty="0">
                          <a:solidFill>
                            <a:schemeClr val="tx1"/>
                          </a:solidFill>
                          <a:latin typeface="Times New Roman"/>
                          <a:ea typeface="Times New Roman"/>
                          <a:cs typeface="Kruti Dev 010"/>
                        </a:rPr>
                        <a:t>गलनांक</a:t>
                      </a:r>
                      <a:r>
                        <a:rPr lang="en-US" sz="2400" dirty="0">
                          <a:solidFill>
                            <a:schemeClr val="tx1"/>
                          </a:solidFill>
                          <a:latin typeface="Times New Roman"/>
                          <a:ea typeface="Times New Roman"/>
                          <a:cs typeface="Kruti Dev 010"/>
                        </a:rPr>
                        <a:t> </a:t>
                      </a:r>
                    </a:p>
                    <a:p>
                      <a:pPr marL="0" marR="0" indent="0" algn="just">
                        <a:spcBef>
                          <a:spcPts val="0"/>
                        </a:spcBef>
                        <a:spcAft>
                          <a:spcPts val="0"/>
                        </a:spcAft>
                        <a:tabLst>
                          <a:tab pos="622300" algn="l"/>
                        </a:tabLst>
                      </a:pPr>
                      <a:r>
                        <a:rPr lang="en-US" sz="2400" dirty="0">
                          <a:solidFill>
                            <a:schemeClr val="tx1"/>
                          </a:solidFill>
                          <a:latin typeface="Times New Roman"/>
                          <a:ea typeface="Times New Roman"/>
                          <a:cs typeface="Kruti Dev 010"/>
                        </a:rPr>
                        <a:t>( C)</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-5</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-56</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-42</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US" sz="2400">
                          <a:solidFill>
                            <a:schemeClr val="tx1"/>
                          </a:solidFill>
                          <a:latin typeface="Times New Roman"/>
                          <a:ea typeface="Times New Roman"/>
                          <a:cs typeface="Kruti Dev 010"/>
                        </a:rPr>
                        <a:t>-30</a:t>
                      </a:r>
                      <a:endParaRPr lang="en-US" sz="440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-51</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18767">
                <a:tc>
                  <a:txBody>
                    <a:bodyPr/>
                    <a:lstStyle/>
                    <a:p>
                      <a:pPr marL="0" marR="0" indent="0" algn="just">
                        <a:spcBef>
                          <a:spcPts val="0"/>
                        </a:spcBef>
                        <a:spcAft>
                          <a:spcPts val="0"/>
                        </a:spcAft>
                        <a:tabLst>
                          <a:tab pos="622300" algn="l"/>
                        </a:tabLst>
                      </a:pPr>
                      <a:r>
                        <a:rPr lang="hi-IN" sz="2400" dirty="0">
                          <a:solidFill>
                            <a:schemeClr val="tx1"/>
                          </a:solidFill>
                          <a:latin typeface="Times New Roman"/>
                          <a:ea typeface="Times New Roman"/>
                          <a:cs typeface="Kruti Dev 010"/>
                        </a:rPr>
                        <a:t>क्‍वथनांक</a:t>
                      </a:r>
                      <a:r>
                        <a:rPr lang="en-US" sz="2400" dirty="0">
                          <a:solidFill>
                            <a:schemeClr val="tx1"/>
                          </a:solidFill>
                          <a:latin typeface="Times New Roman"/>
                          <a:ea typeface="Times New Roman"/>
                          <a:cs typeface="Kruti Dev 010"/>
                        </a:rPr>
                        <a:t>( C)</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240</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158</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a:solidFill>
                            <a:schemeClr val="tx1"/>
                          </a:solidFill>
                          <a:latin typeface="Times New Roman"/>
                          <a:ea typeface="Times New Roman"/>
                          <a:cs typeface="Kruti Dev 010"/>
                        </a:rPr>
                        <a:t>198</a:t>
                      </a:r>
                      <a:endParaRPr lang="en-US" sz="440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US" sz="2400" dirty="0">
                          <a:solidFill>
                            <a:schemeClr val="tx1"/>
                          </a:solidFill>
                          <a:latin typeface="Times New Roman"/>
                          <a:ea typeface="Times New Roman"/>
                          <a:cs typeface="Kruti Dev 010"/>
                        </a:rPr>
                        <a:t>239</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298</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718767">
                <a:tc>
                  <a:txBody>
                    <a:bodyPr/>
                    <a:lstStyle/>
                    <a:p>
                      <a:pPr marL="0" marR="0" indent="0" algn="just">
                        <a:spcBef>
                          <a:spcPts val="0"/>
                        </a:spcBef>
                        <a:spcAft>
                          <a:spcPts val="0"/>
                        </a:spcAft>
                        <a:tabLst>
                          <a:tab pos="622300" algn="l"/>
                        </a:tabLst>
                      </a:pPr>
                      <a:r>
                        <a:rPr lang="hi-IN" sz="2400" dirty="0">
                          <a:solidFill>
                            <a:schemeClr val="tx1"/>
                          </a:solidFill>
                          <a:latin typeface="Times New Roman"/>
                          <a:ea typeface="Times New Roman"/>
                          <a:cs typeface="Kruti Dev 010"/>
                        </a:rPr>
                        <a:t>अस्थिरता</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a:solidFill>
                            <a:schemeClr val="tx1"/>
                          </a:solidFill>
                          <a:latin typeface="Times New Roman"/>
                          <a:ea typeface="Times New Roman"/>
                          <a:cs typeface="Kruti Dev 010"/>
                        </a:rPr>
                        <a:t>610</a:t>
                      </a:r>
                      <a:endParaRPr lang="en-US" sz="440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a:solidFill>
                            <a:schemeClr val="tx1"/>
                          </a:solidFill>
                          <a:latin typeface="Times New Roman"/>
                          <a:ea typeface="Times New Roman"/>
                          <a:cs typeface="Kruti Dev 010"/>
                        </a:rPr>
                        <a:t>22000</a:t>
                      </a:r>
                      <a:endParaRPr lang="en-US" sz="440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3900</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228600" algn="just">
                        <a:spcBef>
                          <a:spcPts val="0"/>
                        </a:spcBef>
                        <a:spcAft>
                          <a:spcPts val="0"/>
                        </a:spcAft>
                      </a:pPr>
                      <a:r>
                        <a:rPr lang="en-US" sz="2400" dirty="0">
                          <a:solidFill>
                            <a:schemeClr val="tx1"/>
                          </a:solidFill>
                          <a:latin typeface="Times New Roman"/>
                          <a:ea typeface="Times New Roman"/>
                          <a:cs typeface="Kruti Dev 010"/>
                        </a:rPr>
                        <a:t>438</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a:spcBef>
                          <a:spcPts val="0"/>
                        </a:spcBef>
                        <a:spcAft>
                          <a:spcPts val="0"/>
                        </a:spcAft>
                      </a:pPr>
                      <a:r>
                        <a:rPr lang="en-US" sz="2400" dirty="0">
                          <a:solidFill>
                            <a:schemeClr val="tx1"/>
                          </a:solidFill>
                          <a:latin typeface="Times New Roman"/>
                          <a:ea typeface="Times New Roman"/>
                          <a:cs typeface="Kruti Dev 010"/>
                        </a:rPr>
                        <a:t>10.5</a:t>
                      </a:r>
                      <a:endParaRPr lang="en-US" sz="4400" dirty="0">
                        <a:solidFill>
                          <a:schemeClr val="tx1"/>
                        </a:solidFill>
                        <a:latin typeface="Kruti Dev 010"/>
                        <a:ea typeface="Times New Roman"/>
                        <a:cs typeface="Kruti Dev 010"/>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2" name="Slide Number Placeholder 1">
            <a:extLst>
              <a:ext uri="{FF2B5EF4-FFF2-40B4-BE49-F238E27FC236}">
                <a16:creationId xmlns:a16="http://schemas.microsoft.com/office/drawing/2014/main" id="{BBA25CE1-3115-762F-B7F1-088571F3D566}"/>
              </a:ext>
            </a:extLst>
          </p:cNvPr>
          <p:cNvSpPr>
            <a:spLocks noGrp="1"/>
          </p:cNvSpPr>
          <p:nvPr>
            <p:ph type="sldNum" sz="quarter" idx="12"/>
          </p:nvPr>
        </p:nvSpPr>
        <p:spPr/>
        <p:txBody>
          <a:bodyPr/>
          <a:lstStyle/>
          <a:p>
            <a:fld id="{2BB1E14F-796C-409E-9B94-89634ADD74DA}" type="slidenum">
              <a:rPr lang="en-IN" smtClean="0"/>
              <a:t>37</a:t>
            </a:fld>
            <a:endParaRPr lang="en-IN" dirty="0"/>
          </a:p>
        </p:txBody>
      </p:sp>
    </p:spTree>
    <p:extLst>
      <p:ext uri="{BB962C8B-B14F-4D97-AF65-F5344CB8AC3E}">
        <p14:creationId xmlns:p14="http://schemas.microsoft.com/office/powerpoint/2010/main" val="144717549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33640" y="2438400"/>
            <a:ext cx="3609311" cy="1143000"/>
          </a:xfrm>
          <a:noFill/>
        </p:spPr>
        <p:txBody>
          <a:bodyPr>
            <a:normAutofit/>
          </a:bodyPr>
          <a:lstStyle/>
          <a:p>
            <a:r>
              <a:rPr lang="hi-IN" altLang="en-US" sz="3600" b="1">
                <a:solidFill>
                  <a:srgbClr val="C00000"/>
                </a:solidFill>
                <a:latin typeface="Open Sans" panose="020B0606030504020204" pitchFamily="34" charset="0"/>
                <a:ea typeface="Open Sans" panose="020B0606030504020204" pitchFamily="34" charset="0"/>
                <a:cs typeface="Open Sans" panose="020B0606030504020204" pitchFamily="34" charset="0"/>
              </a:rPr>
              <a:t>तंत्रिका एजेंट तुलना</a:t>
            </a:r>
            <a:endParaRPr lang="en-IN" sz="36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3" name="Rectangle 8"/>
          <p:cNvSpPr>
            <a:spLocks noChangeArrowheads="1"/>
          </p:cNvSpPr>
          <p:nvPr/>
        </p:nvSpPr>
        <p:spPr bwMode="auto">
          <a:xfrm>
            <a:off x="3842951" y="1926006"/>
            <a:ext cx="8272849" cy="3723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p>
            <a:pPr marL="342900" indent="-342900">
              <a:spcBef>
                <a:spcPct val="30000"/>
              </a:spcBef>
              <a:tabLst>
                <a:tab pos="3262313" algn="l"/>
              </a:tabLst>
            </a:pPr>
            <a:r>
              <a:rPr lang="hi-IN" altLang="en-US" sz="2000" b="1">
                <a:latin typeface="Times New Roman" pitchFamily="18" charset="0"/>
                <a:cs typeface="Times New Roman" pitchFamily="18" charset="0"/>
              </a:rPr>
              <a:t>संपत्ति का महत्व
उपचार जीडी जीबी की तुलना में उपचार के लिए अधिक प्रतिरोधी है
पर्सिस्टेंसी </a:t>
            </a:r>
            <a:r>
              <a:rPr lang="en-US" altLang="en-US" sz="2000" b="1">
                <a:latin typeface="Times New Roman" pitchFamily="18" charset="0"/>
                <a:cs typeface="Times New Roman" pitchFamily="18" charset="0"/>
              </a:rPr>
              <a:t>VX &gt; &gt; GA &gt; GD &gt; GB
</a:t>
            </a:r>
            <a:r>
              <a:rPr lang="hi-IN" altLang="en-US" sz="2000" b="1">
                <a:latin typeface="Times New Roman" pitchFamily="18" charset="0"/>
                <a:cs typeface="Times New Roman" pitchFamily="18" charset="0"/>
              </a:rPr>
              <a:t>प्रसार </a:t>
            </a:r>
            <a:r>
              <a:rPr lang="en-US" altLang="en-US" sz="2000" b="1">
                <a:latin typeface="Times New Roman" pitchFamily="18" charset="0"/>
                <a:cs typeface="Times New Roman" pitchFamily="18" charset="0"/>
              </a:rPr>
              <a:t>VX </a:t>
            </a:r>
            <a:r>
              <a:rPr lang="hi-IN" altLang="en-US" sz="2000" b="1">
                <a:latin typeface="Times New Roman" pitchFamily="18" charset="0"/>
                <a:cs typeface="Times New Roman" pitchFamily="18" charset="0"/>
              </a:rPr>
              <a:t>को एयरोसोलाइज़ करना अधिक कठिन है
अन्य जी एजेंटों &gt; उत्पादन जीडी &gt; वीएक्स की कठिनाई
विषाक्तता </a:t>
            </a:r>
            <a:r>
              <a:rPr lang="en-US" altLang="en-US" sz="2000" b="1">
                <a:latin typeface="Times New Roman" pitchFamily="18" charset="0"/>
                <a:cs typeface="Times New Roman" pitchFamily="18" charset="0"/>
              </a:rPr>
              <a:t>VX &gt; GD &gt; GB &gt; GA</a:t>
            </a:r>
            <a:endParaRPr lang="en-US" altLang="en-US" sz="2000" b="1" dirty="0">
              <a:latin typeface="Times New Roman" pitchFamily="18" charset="0"/>
              <a:cs typeface="Times New Roman" pitchFamily="18" charset="0"/>
            </a:endParaRPr>
          </a:p>
        </p:txBody>
      </p:sp>
      <p:sp>
        <p:nvSpPr>
          <p:cNvPr id="2" name="Slide Number Placeholder 1">
            <a:extLst>
              <a:ext uri="{FF2B5EF4-FFF2-40B4-BE49-F238E27FC236}">
                <a16:creationId xmlns:a16="http://schemas.microsoft.com/office/drawing/2014/main" id="{E8D0D61D-D1CC-0AB8-6C53-CF17FC967E9F}"/>
              </a:ext>
            </a:extLst>
          </p:cNvPr>
          <p:cNvSpPr>
            <a:spLocks noGrp="1"/>
          </p:cNvSpPr>
          <p:nvPr>
            <p:ph type="sldNum" sz="quarter" idx="12"/>
          </p:nvPr>
        </p:nvSpPr>
        <p:spPr>
          <a:xfrm>
            <a:off x="8647671" y="6356350"/>
            <a:ext cx="2743200" cy="365125"/>
          </a:xfrm>
        </p:spPr>
        <p:txBody>
          <a:bodyPr/>
          <a:lstStyle/>
          <a:p>
            <a:fld id="{2BB1E14F-796C-409E-9B94-89634ADD74DA}" type="slidenum">
              <a:rPr lang="en-IN" smtClean="0"/>
              <a:t>38</a:t>
            </a:fld>
            <a:endParaRPr lang="en-IN"/>
          </a:p>
        </p:txBody>
      </p:sp>
    </p:spTree>
    <p:extLst>
      <p:ext uri="{BB962C8B-B14F-4D97-AF65-F5344CB8AC3E}">
        <p14:creationId xmlns:p14="http://schemas.microsoft.com/office/powerpoint/2010/main" val="41642391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057400" y="76200"/>
            <a:ext cx="8229600" cy="1143000"/>
          </a:xfrm>
          <a:noFill/>
        </p:spPr>
        <p:txBody>
          <a:bodyPr>
            <a:normAutofit/>
          </a:bodyPr>
          <a:lstStyle/>
          <a:p>
            <a:r>
              <a:rPr lang="hi-IN" altLang="en-US" sz="4000" b="1">
                <a:solidFill>
                  <a:srgbClr val="FF0000"/>
                </a:solidFill>
                <a:latin typeface="Open Sans" panose="020B0606030504020204" pitchFamily="34" charset="0"/>
                <a:ea typeface="Open Sans" panose="020B0606030504020204" pitchFamily="34" charset="0"/>
                <a:cs typeface="Open Sans" panose="020B0606030504020204" pitchFamily="34" charset="0"/>
              </a:rPr>
              <a:t>कितना सरीन ( </a:t>
            </a:r>
            <a:r>
              <a:rPr lang="en-US" altLang="en-US" sz="4000" b="1">
                <a:solidFill>
                  <a:srgbClr val="FF0000"/>
                </a:solidFill>
                <a:latin typeface="Open Sans" panose="020B0606030504020204" pitchFamily="34" charset="0"/>
                <a:ea typeface="Open Sans" panose="020B0606030504020204" pitchFamily="34" charset="0"/>
                <a:cs typeface="Open Sans" panose="020B0606030504020204" pitchFamily="34" charset="0"/>
              </a:rPr>
              <a:t>GB ) </a:t>
            </a:r>
            <a:r>
              <a:rPr lang="hi-IN" altLang="en-US" sz="4000" b="1">
                <a:solidFill>
                  <a:srgbClr val="FF0000"/>
                </a:solidFill>
                <a:latin typeface="Open Sans" panose="020B0606030504020204" pitchFamily="34" charset="0"/>
                <a:ea typeface="Open Sans" panose="020B0606030504020204" pitchFamily="34" charset="0"/>
                <a:cs typeface="Open Sans" panose="020B0606030504020204" pitchFamily="34" charset="0"/>
              </a:rPr>
              <a:t>लेता है?</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Rectangle 6"/>
          <p:cNvSpPr>
            <a:spLocks noGrp="1" noChangeArrowheads="1"/>
          </p:cNvSpPr>
          <p:nvPr>
            <p:ph idx="1"/>
          </p:nvPr>
        </p:nvSpPr>
        <p:spPr>
          <a:xfrm>
            <a:off x="457200" y="1295400"/>
            <a:ext cx="11277600" cy="4572000"/>
          </a:xfrm>
        </p:spPr>
        <p:txBody>
          <a:bodyPr rtlCol="0">
            <a:noAutofit/>
          </a:bodyPr>
          <a:lstStyle/>
          <a:p>
            <a:pPr marL="192893" indent="-192893" defTabSz="771571">
              <a:spcBef>
                <a:spcPts val="844"/>
              </a:spcBef>
              <a:buNone/>
              <a:defRPr/>
            </a:pPr>
            <a:r>
              <a:rPr lang="en-US" sz="1600" b="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  </a:t>
            </a:r>
            <a:r>
              <a:rPr lang="hi-IN" sz="1600" b="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सुव्‍यवस्थित करना</a:t>
            </a:r>
            <a:r>
              <a:rPr lang="en-US" sz="1600" b="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		</a:t>
            </a:r>
            <a:r>
              <a:rPr lang="hi-IN" sz="1600" b="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आयतन</a:t>
            </a:r>
            <a:r>
              <a:rPr lang="en-US" sz="1600" b="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  		</a:t>
            </a:r>
            <a:r>
              <a:rPr lang="hi-IN" sz="1600" b="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घातक श्वसन घातक मात्रा</a:t>
            </a:r>
            <a:r>
              <a:rPr lang="en-US" sz="1600" b="1" dirty="0">
                <a:solidFill>
                  <a:schemeClr val="tx2">
                    <a:lumMod val="50000"/>
                  </a:schemeClr>
                </a:solidFill>
                <a:latin typeface="Open Sans" panose="020B0606030504020204" pitchFamily="34" charset="0"/>
                <a:ea typeface="Open Sans" panose="020B0606030504020204" pitchFamily="34" charset="0"/>
                <a:cs typeface="Open Sans" panose="020B0606030504020204" pitchFamily="34" charset="0"/>
              </a:rPr>
              <a:t>		 	  			                    DOSE</a:t>
            </a:r>
          </a:p>
        </p:txBody>
      </p:sp>
      <p:sp>
        <p:nvSpPr>
          <p:cNvPr id="16" name="Rectangle 4"/>
          <p:cNvSpPr>
            <a:spLocks noChangeArrowheads="1"/>
          </p:cNvSpPr>
          <p:nvPr/>
        </p:nvSpPr>
        <p:spPr bwMode="auto">
          <a:xfrm>
            <a:off x="762005" y="2438400"/>
            <a:ext cx="9541073" cy="2862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p>
            <a:pPr>
              <a:spcBef>
                <a:spcPct val="100000"/>
              </a:spcBef>
              <a:tabLst>
                <a:tab pos="2343150" algn="l"/>
                <a:tab pos="4400550" algn="l"/>
                <a:tab pos="7029450" algn="l"/>
              </a:tabLst>
            </a:pPr>
            <a:r>
              <a:rPr lang="hi-IN" altLang="en-US" b="1" dirty="0">
                <a:latin typeface="Times New Roman" pitchFamily="18" charset="0"/>
                <a:cs typeface="Times New Roman" pitchFamily="18" charset="0"/>
              </a:rPr>
              <a:t>गुंबददार स्टेडियम</a:t>
            </a:r>
            <a:r>
              <a:rPr lang="en-US" altLang="en-US" b="1" dirty="0">
                <a:latin typeface="Times New Roman" pitchFamily="18" charset="0"/>
                <a:cs typeface="Times New Roman" pitchFamily="18" charset="0"/>
              </a:rPr>
              <a:t>	1.07 x 10</a:t>
            </a:r>
            <a:r>
              <a:rPr lang="en-US" altLang="en-US" b="1" baseline="30000" dirty="0">
                <a:latin typeface="Times New Roman" pitchFamily="18" charset="0"/>
                <a:cs typeface="Times New Roman" pitchFamily="18" charset="0"/>
              </a:rPr>
              <a:t>6</a:t>
            </a:r>
            <a:r>
              <a:rPr lang="en-US" altLang="en-US" b="1" dirty="0">
                <a:latin typeface="Times New Roman" pitchFamily="18" charset="0"/>
                <a:cs typeface="Times New Roman" pitchFamily="18" charset="0"/>
              </a:rPr>
              <a:t>m</a:t>
            </a:r>
            <a:r>
              <a:rPr lang="en-US" altLang="en-US" b="1" baseline="30000" dirty="0">
                <a:latin typeface="Times New Roman" pitchFamily="18" charset="0"/>
                <a:cs typeface="Times New Roman" pitchFamily="18" charset="0"/>
              </a:rPr>
              <a:t>3</a:t>
            </a:r>
            <a:r>
              <a:rPr lang="en-US" altLang="en-US" b="1" dirty="0">
                <a:latin typeface="Times New Roman" pitchFamily="18" charset="0"/>
                <a:cs typeface="Times New Roman" pitchFamily="18" charset="0"/>
              </a:rPr>
              <a:t>	100 mg-min/m</a:t>
            </a:r>
            <a:r>
              <a:rPr lang="en-US" altLang="en-US" b="1" baseline="30000" dirty="0">
                <a:latin typeface="Times New Roman" pitchFamily="18" charset="0"/>
                <a:cs typeface="Times New Roman" pitchFamily="18" charset="0"/>
              </a:rPr>
              <a:t>3</a:t>
            </a:r>
            <a:r>
              <a:rPr lang="en-US" altLang="en-US" b="1" dirty="0">
                <a:latin typeface="Times New Roman" pitchFamily="18" charset="0"/>
                <a:cs typeface="Times New Roman" pitchFamily="18" charset="0"/>
              </a:rPr>
              <a:t>	107 kg, about 26 gals</a:t>
            </a:r>
          </a:p>
          <a:p>
            <a:pPr eaLnBrk="1" hangingPunct="1">
              <a:spcBef>
                <a:spcPct val="100000"/>
              </a:spcBef>
              <a:tabLst>
                <a:tab pos="2343150" algn="l"/>
                <a:tab pos="4400550" algn="l"/>
                <a:tab pos="7029450" algn="l"/>
              </a:tabLst>
            </a:pPr>
            <a:endParaRPr lang="en-US" altLang="en-US" b="1" dirty="0">
              <a:latin typeface="Times New Roman" pitchFamily="18" charset="0"/>
              <a:cs typeface="Times New Roman" pitchFamily="18" charset="0"/>
            </a:endParaRPr>
          </a:p>
          <a:p>
            <a:pPr>
              <a:spcBef>
                <a:spcPct val="100000"/>
              </a:spcBef>
              <a:tabLst>
                <a:tab pos="2343150" algn="l"/>
                <a:tab pos="4400550" algn="l"/>
                <a:tab pos="7029450" algn="l"/>
              </a:tabLst>
            </a:pPr>
            <a:r>
              <a:rPr lang="hi-IN" altLang="en-US" b="1" dirty="0">
                <a:latin typeface="Times New Roman" pitchFamily="18" charset="0"/>
                <a:cs typeface="Times New Roman" pitchFamily="18" charset="0"/>
              </a:rPr>
              <a:t>मूवी थियेटर</a:t>
            </a:r>
            <a:r>
              <a:rPr lang="en-US" altLang="en-US" b="1" dirty="0">
                <a:latin typeface="Times New Roman" pitchFamily="18" charset="0"/>
                <a:cs typeface="Times New Roman" pitchFamily="18" charset="0"/>
              </a:rPr>
              <a:t>	12,000 m</a:t>
            </a:r>
            <a:r>
              <a:rPr lang="en-US" altLang="en-US" b="1" baseline="30000" dirty="0">
                <a:latin typeface="Times New Roman" pitchFamily="18" charset="0"/>
                <a:cs typeface="Times New Roman" pitchFamily="18" charset="0"/>
              </a:rPr>
              <a:t>3</a:t>
            </a:r>
            <a:r>
              <a:rPr lang="en-US" altLang="en-US" b="1" dirty="0">
                <a:latin typeface="Times New Roman" pitchFamily="18" charset="0"/>
                <a:cs typeface="Times New Roman" pitchFamily="18" charset="0"/>
              </a:rPr>
              <a:t>	100 mg-min/m</a:t>
            </a:r>
            <a:r>
              <a:rPr lang="en-US" altLang="en-US" b="1" baseline="30000" dirty="0">
                <a:latin typeface="Times New Roman" pitchFamily="18" charset="0"/>
                <a:cs typeface="Times New Roman" pitchFamily="18" charset="0"/>
              </a:rPr>
              <a:t>3</a:t>
            </a:r>
            <a:r>
              <a:rPr lang="en-US" altLang="en-US" b="1" dirty="0">
                <a:latin typeface="Times New Roman" pitchFamily="18" charset="0"/>
                <a:cs typeface="Times New Roman" pitchFamily="18" charset="0"/>
              </a:rPr>
              <a:t>	1.2 kg, about 5 cups</a:t>
            </a:r>
          </a:p>
          <a:p>
            <a:pPr eaLnBrk="1" hangingPunct="1">
              <a:spcBef>
                <a:spcPct val="100000"/>
              </a:spcBef>
              <a:tabLst>
                <a:tab pos="2343150" algn="l"/>
                <a:tab pos="4400550" algn="l"/>
                <a:tab pos="7029450" algn="l"/>
              </a:tabLst>
            </a:pPr>
            <a:endParaRPr lang="en-US" altLang="en-US" b="1" dirty="0">
              <a:latin typeface="Times New Roman" pitchFamily="18" charset="0"/>
              <a:cs typeface="Times New Roman" pitchFamily="18" charset="0"/>
            </a:endParaRPr>
          </a:p>
          <a:p>
            <a:pPr>
              <a:spcBef>
                <a:spcPct val="100000"/>
              </a:spcBef>
              <a:tabLst>
                <a:tab pos="2343150" algn="l"/>
                <a:tab pos="4400550" algn="l"/>
                <a:tab pos="7029450" algn="l"/>
              </a:tabLst>
            </a:pPr>
            <a:r>
              <a:rPr lang="hi-IN" altLang="en-US" b="1" dirty="0">
                <a:latin typeface="Times New Roman" pitchFamily="18" charset="0"/>
                <a:cs typeface="Times New Roman" pitchFamily="18" charset="0"/>
              </a:rPr>
              <a:t>सम्मेलन कक्ष</a:t>
            </a:r>
            <a:r>
              <a:rPr lang="en-US" altLang="en-US" b="1" dirty="0">
                <a:latin typeface="Times New Roman" pitchFamily="18" charset="0"/>
                <a:cs typeface="Times New Roman" pitchFamily="18" charset="0"/>
              </a:rPr>
              <a:t>	400 m</a:t>
            </a:r>
            <a:r>
              <a:rPr lang="en-US" altLang="en-US" b="1" baseline="30000" dirty="0">
                <a:latin typeface="Times New Roman" pitchFamily="18" charset="0"/>
                <a:cs typeface="Times New Roman" pitchFamily="18" charset="0"/>
              </a:rPr>
              <a:t>3</a:t>
            </a:r>
            <a:r>
              <a:rPr lang="en-US" altLang="en-US" b="1" dirty="0">
                <a:latin typeface="Times New Roman" pitchFamily="18" charset="0"/>
                <a:cs typeface="Times New Roman" pitchFamily="18" charset="0"/>
              </a:rPr>
              <a:t>	100 mg-min/m</a:t>
            </a:r>
            <a:r>
              <a:rPr lang="en-US" altLang="en-US" b="1" baseline="30000" dirty="0">
                <a:latin typeface="Times New Roman" pitchFamily="18" charset="0"/>
                <a:cs typeface="Times New Roman" pitchFamily="18" charset="0"/>
              </a:rPr>
              <a:t>3	</a:t>
            </a:r>
            <a:r>
              <a:rPr lang="en-US" altLang="en-US" b="1" dirty="0">
                <a:latin typeface="Times New Roman" pitchFamily="18" charset="0"/>
                <a:cs typeface="Times New Roman" pitchFamily="18" charset="0"/>
              </a:rPr>
              <a:t>33 g, about 1 shot glass</a:t>
            </a:r>
          </a:p>
          <a:p>
            <a:pPr>
              <a:tabLst>
                <a:tab pos="2343150" algn="l"/>
                <a:tab pos="4400550" algn="l"/>
                <a:tab pos="7029450" algn="l"/>
              </a:tabLst>
            </a:pPr>
            <a:r>
              <a:rPr lang="hi-IN" altLang="en-US" b="1" dirty="0">
                <a:latin typeface="Times New Roman" pitchFamily="18" charset="0"/>
                <a:cs typeface="Times New Roman" pitchFamily="18" charset="0"/>
              </a:rPr>
              <a:t>(50-100 बैठने)</a:t>
            </a:r>
            <a:endParaRPr lang="en-US" altLang="en-US" b="1" dirty="0">
              <a:latin typeface="Times New Roman" pitchFamily="18" charset="0"/>
              <a:cs typeface="Times New Roman" pitchFamily="18" charset="0"/>
            </a:endParaRPr>
          </a:p>
        </p:txBody>
      </p:sp>
      <p:sp>
        <p:nvSpPr>
          <p:cNvPr id="2" name="Slide Number Placeholder 1">
            <a:extLst>
              <a:ext uri="{FF2B5EF4-FFF2-40B4-BE49-F238E27FC236}">
                <a16:creationId xmlns:a16="http://schemas.microsoft.com/office/drawing/2014/main" id="{7BA80C19-103F-F961-D686-34E4BFE27A1C}"/>
              </a:ext>
            </a:extLst>
          </p:cNvPr>
          <p:cNvSpPr>
            <a:spLocks noGrp="1"/>
          </p:cNvSpPr>
          <p:nvPr>
            <p:ph type="sldNum" sz="quarter" idx="12"/>
          </p:nvPr>
        </p:nvSpPr>
        <p:spPr>
          <a:xfrm>
            <a:off x="8647671" y="6356350"/>
            <a:ext cx="2743200" cy="365125"/>
          </a:xfrm>
        </p:spPr>
        <p:txBody>
          <a:bodyPr/>
          <a:lstStyle/>
          <a:p>
            <a:fld id="{2BB1E14F-796C-409E-9B94-89634ADD74DA}" type="slidenum">
              <a:rPr lang="en-IN" smtClean="0"/>
              <a:t>39</a:t>
            </a:fld>
            <a:endParaRPr lang="en-IN"/>
          </a:p>
        </p:txBody>
      </p:sp>
    </p:spTree>
    <p:extLst>
      <p:ext uri="{BB962C8B-B14F-4D97-AF65-F5344CB8AC3E}">
        <p14:creationId xmlns:p14="http://schemas.microsoft.com/office/powerpoint/2010/main" val="2742919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633784" y="1143000"/>
            <a:ext cx="7101015" cy="4572000"/>
          </a:xfrm>
          <a:noFill/>
        </p:spPr>
        <p:txBody>
          <a:bodyPr>
            <a:noAutofit/>
          </a:bodyPr>
          <a:lstStyle/>
          <a:p>
            <a:pPr>
              <a:lnSpc>
                <a:spcPct val="150000"/>
              </a:lnSpc>
              <a:spcBef>
                <a:spcPts val="500"/>
              </a:spcBef>
              <a:spcAft>
                <a:spcPts val="500"/>
              </a:spcAft>
            </a:pPr>
            <a:r>
              <a:rPr lang="hi-IN" altLang="en-US" sz="2400">
                <a:latin typeface="Open Sans" panose="020B0606030504020204" pitchFamily="34" charset="0"/>
                <a:ea typeface="Open Sans" panose="020B0606030504020204" pitchFamily="34" charset="0"/>
                <a:cs typeface="Open Sans" panose="020B0606030504020204" pitchFamily="34" charset="0"/>
              </a:rPr>
              <a:t>428 - 424 ईसा पूर्व - स्पार्टन्स ने पेलोपोनेसियन युद्धों में जहरीले धुएं को बनाने के लिए पिच और सल्फर को प्रज्वलित किया।
187 ईसा पूर्व - एम्ब्रेसिया की घेराबंदी में रोमन घुड़सवार सेना द्वारा घुटते धुएं और कास्टिक राख का उपयोग किया गया था।
960-1279 ई. - सुंग राजवंश के दौरान चीन में लड़ाई के दौरान आर्सेनिक युक्त धुएं का उपयोग किया गया था।</a:t>
            </a:r>
            <a:endParaRPr lang="en-IN"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85352" y="2286000"/>
            <a:ext cx="4757352"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प्राचीन इतिहास</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EC155104-BE4A-5658-4DFE-3ED90A46438C}"/>
              </a:ext>
            </a:extLst>
          </p:cNvPr>
          <p:cNvSpPr>
            <a:spLocks noGrp="1"/>
          </p:cNvSpPr>
          <p:nvPr>
            <p:ph type="sldNum" sz="quarter" idx="12"/>
          </p:nvPr>
        </p:nvSpPr>
        <p:spPr/>
        <p:txBody>
          <a:bodyPr/>
          <a:lstStyle/>
          <a:p>
            <a:fld id="{2BB1E14F-796C-409E-9B94-89634ADD74DA}" type="slidenum">
              <a:rPr lang="en-IN" smtClean="0"/>
              <a:t>4</a:t>
            </a:fld>
            <a:endParaRPr lang="en-IN"/>
          </a:p>
        </p:txBody>
      </p:sp>
    </p:spTree>
    <p:extLst>
      <p:ext uri="{BB962C8B-B14F-4D97-AF65-F5344CB8AC3E}">
        <p14:creationId xmlns:p14="http://schemas.microsoft.com/office/powerpoint/2010/main" val="17695786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979772" y="1295400"/>
            <a:ext cx="6755027" cy="4572000"/>
          </a:xfrm>
          <a:noFill/>
        </p:spPr>
        <p:txBody>
          <a:bodyPr>
            <a:noAutofit/>
          </a:bodyPr>
          <a:lstStyle/>
          <a:p>
            <a:pPr marL="0" indent="0"/>
            <a:r>
              <a:rPr lang="hi-IN" altLang="en-US" sz="2400">
                <a:latin typeface="Open Sans" panose="020B0606030504020204" pitchFamily="34" charset="0"/>
                <a:ea typeface="Open Sans" panose="020B0606030504020204" pitchFamily="34" charset="0"/>
                <a:cs typeface="Open Sans" panose="020B0606030504020204" pitchFamily="34" charset="0"/>
              </a:rPr>
              <a:t>छाले एजेंट आंखों और फेफड़ों को प्रभावित करते हैं और त्वचा को छाले करते हैं। कुछ प्रकार दर्द रहित होते हैं जबकि अन्य डंक मारते हैं और फिर भी अन्य मछलियों के गठन का कारण बनते हैं। 
वे रंगहीन से गहरे भूरे, तैलीय तरल बूंदों के रूप में दिखाई दे सकते हैं लेकिन वाष्प के रूप में सामान्य रूप से अदृश्य होते हैं।
 प्रमुख छाला एजेंट सरसों के रूप में जाना जाने वाला लगातार तरल होता है, जो लहसुन की हल्की लेकिन विशिष्ट गंध के साथ वाष्प छोड़ता है
सरसों एक्सपोजर में थोड़ा दर्द होता है।
लेविसाइट और फॉस्जीन ऑक्सीम तीव्र दर्द का कारण बनते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30428" y="2345724"/>
            <a:ext cx="8229600" cy="1143000"/>
          </a:xfrm>
          <a:noFill/>
        </p:spPr>
        <p:txBody>
          <a:bodyPr>
            <a:normAutofit/>
          </a:bodyPr>
          <a:lstStyle/>
          <a:p>
            <a:r>
              <a:rPr lang="hi-IN" sz="4000" b="1" u="sng">
                <a:solidFill>
                  <a:srgbClr val="C00000"/>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rPr>
              <a:t>ब्लिस्टर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F3AEC15F-EA30-5B4A-6AE8-75CD4481EEEE}"/>
              </a:ext>
            </a:extLst>
          </p:cNvPr>
          <p:cNvSpPr>
            <a:spLocks noGrp="1"/>
          </p:cNvSpPr>
          <p:nvPr>
            <p:ph type="sldNum" sz="quarter" idx="12"/>
          </p:nvPr>
        </p:nvSpPr>
        <p:spPr>
          <a:xfrm>
            <a:off x="8660028" y="6356350"/>
            <a:ext cx="2743200" cy="365125"/>
          </a:xfrm>
        </p:spPr>
        <p:txBody>
          <a:bodyPr/>
          <a:lstStyle/>
          <a:p>
            <a:fld id="{2BB1E14F-796C-409E-9B94-89634ADD74DA}" type="slidenum">
              <a:rPr lang="en-IN" smtClean="0"/>
              <a:t>40</a:t>
            </a:fld>
            <a:endParaRPr lang="en-IN"/>
          </a:p>
        </p:txBody>
      </p:sp>
    </p:spTree>
    <p:extLst>
      <p:ext uri="{BB962C8B-B14F-4D97-AF65-F5344CB8AC3E}">
        <p14:creationId xmlns:p14="http://schemas.microsoft.com/office/powerpoint/2010/main" val="12455680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7" name="Group 172"/>
          <p:cNvGraphicFramePr>
            <a:graphicFrameLocks/>
          </p:cNvGraphicFramePr>
          <p:nvPr>
            <p:extLst>
              <p:ext uri="{D42A27DB-BD31-4B8C-83A1-F6EECF244321}">
                <p14:modId xmlns:p14="http://schemas.microsoft.com/office/powerpoint/2010/main" val="543197140"/>
              </p:ext>
            </p:extLst>
          </p:nvPr>
        </p:nvGraphicFramePr>
        <p:xfrm>
          <a:off x="1113840" y="1681160"/>
          <a:ext cx="9678341" cy="4653109"/>
        </p:xfrm>
        <a:graphic>
          <a:graphicData uri="http://schemas.openxmlformats.org/drawingml/2006/table">
            <a:tbl>
              <a:tblPr/>
              <a:tblGrid>
                <a:gridCol w="3415885">
                  <a:extLst>
                    <a:ext uri="{9D8B030D-6E8A-4147-A177-3AD203B41FA5}">
                      <a16:colId xmlns:a16="http://schemas.microsoft.com/office/drawing/2014/main" val="20000"/>
                    </a:ext>
                  </a:extLst>
                </a:gridCol>
                <a:gridCol w="1992600">
                  <a:extLst>
                    <a:ext uri="{9D8B030D-6E8A-4147-A177-3AD203B41FA5}">
                      <a16:colId xmlns:a16="http://schemas.microsoft.com/office/drawing/2014/main" val="20001"/>
                    </a:ext>
                  </a:extLst>
                </a:gridCol>
                <a:gridCol w="2087484">
                  <a:extLst>
                    <a:ext uri="{9D8B030D-6E8A-4147-A177-3AD203B41FA5}">
                      <a16:colId xmlns:a16="http://schemas.microsoft.com/office/drawing/2014/main" val="20002"/>
                    </a:ext>
                  </a:extLst>
                </a:gridCol>
                <a:gridCol w="2182372">
                  <a:extLst>
                    <a:ext uri="{9D8B030D-6E8A-4147-A177-3AD203B41FA5}">
                      <a16:colId xmlns:a16="http://schemas.microsoft.com/office/drawing/2014/main" val="20003"/>
                    </a:ext>
                  </a:extLst>
                </a:gridCol>
              </a:tblGrid>
              <a:tr h="70711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सामान्य नाम/सैन्य प्रतीक</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सरसों (</a:t>
                      </a:r>
                      <a:r>
                        <a:rPr kumimoji="0" lang="en-US" altLang="ar-SA" sz="1700" b="0" i="0" u="none" strike="noStrike" cap="none" normalizeH="0" baseline="0" dirty="0">
                          <a:ln>
                            <a:noFill/>
                          </a:ln>
                          <a:solidFill>
                            <a:srgbClr val="000000"/>
                          </a:solidFill>
                          <a:effectLst/>
                          <a:latin typeface="Times New Roman" pitchFamily="18" charset="0"/>
                          <a:cs typeface="Times New Roman" pitchFamily="18" charset="0"/>
                        </a:rPr>
                        <a:t>H)</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लुईसाइट (एल)</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फॉस्जीन ऑक्सीम</a:t>
                      </a:r>
                      <a:r>
                        <a:rPr kumimoji="0" lang="en-US" altLang="ar-SA" sz="1700" b="0" i="0" u="none" strike="noStrike" cap="none" normalizeH="0" baseline="0" dirty="0">
                          <a:ln>
                            <a:noFill/>
                          </a:ln>
                          <a:solidFill>
                            <a:srgbClr val="000000"/>
                          </a:solidFill>
                          <a:effectLst/>
                          <a:latin typeface="Times New Roman" pitchFamily="18" charset="0"/>
                          <a:cs typeface="Times New Roman" pitchFamily="18" charset="0"/>
                        </a:rPr>
                        <a:t>(CX)</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02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अस्थिरता/दृढ़ता</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दृढ</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1"/>
                  </a:ext>
                </a:extLst>
              </a:tr>
              <a:tr h="3803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प्रवेश का मार्ग</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त्वचा • साँस लेना । नेत्र</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2"/>
                  </a:ext>
                </a:extLst>
              </a:tr>
              <a:tr h="47445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कार्रवाई की दर</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विलंबित </a:t>
                      </a:r>
                      <a:r>
                        <a:rPr kumimoji="0" lang="en-US" altLang="ar-SA" sz="1700" b="0" i="0" u="none" strike="noStrike" cap="none" normalizeH="0" baseline="0" dirty="0">
                          <a:ln>
                            <a:noFill/>
                          </a:ln>
                          <a:solidFill>
                            <a:srgbClr val="000000"/>
                          </a:solidFill>
                          <a:effectLst/>
                          <a:latin typeface="Times New Roman" pitchFamily="18" charset="0"/>
                          <a:cs typeface="Times New Roman" pitchFamily="18" charset="0"/>
                        </a:rPr>
                        <a:t>      </a:t>
                      </a: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रैपिड</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3"/>
                  </a:ext>
                </a:extLst>
              </a:tr>
              <a:tr h="59529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गंध</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लहसुन</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जेरेनियम</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परेशान</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711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लक्षण</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आंखें: जलन</a:t>
                      </a:r>
                      <a:r>
                        <a:rPr kumimoji="0" lang="en-US" altLang="ar-SA" sz="1700" b="0" i="0" u="none" strike="noStrike" cap="none" normalizeH="0" baseline="0" dirty="0">
                          <a:ln>
                            <a:noFill/>
                          </a:ln>
                          <a:solidFill>
                            <a:srgbClr val="000000"/>
                          </a:solidFill>
                          <a:effectLst/>
                          <a:latin typeface="Times New Roman" pitchFamily="18" charset="0"/>
                          <a:cs typeface="Times New Roman" pitchFamily="18" charset="0"/>
                        </a:rPr>
                        <a:t>, </a:t>
                      </a: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साँस लेना: खांसी</a:t>
                      </a:r>
                      <a:endParaRPr kumimoji="0" lang="en-US" altLang="ar-SA" sz="1700" b="0" i="0" u="none" strike="noStrike" cap="none" normalizeH="0" baseline="0" dirty="0">
                        <a:ln>
                          <a:noFill/>
                        </a:ln>
                        <a:solidFill>
                          <a:srgbClr val="0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त्वचा: 4-24 घंटों के बाद छाले, दर्द</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5"/>
                  </a:ext>
                </a:extLst>
              </a:tr>
              <a:tr h="37344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chemeClr val="tx1"/>
                          </a:solidFill>
                          <a:effectLst/>
                          <a:latin typeface="Times New Roman" pitchFamily="18" charset="0"/>
                          <a:cs typeface="Times New Roman" pitchFamily="18" charset="0"/>
                        </a:rPr>
                        <a:t>हिफ़ाज़त</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SA" sz="1700" b="0" i="0" u="none" strike="noStrike" cap="none" normalizeH="0" baseline="0" dirty="0">
                          <a:ln>
                            <a:noFill/>
                          </a:ln>
                          <a:solidFill>
                            <a:schemeClr val="tx1"/>
                          </a:solidFill>
                          <a:effectLst/>
                          <a:latin typeface="Times New Roman" pitchFamily="18" charset="0"/>
                          <a:cs typeface="Times New Roman" pitchFamily="18" charset="0"/>
                        </a:rPr>
                        <a:t>• </a:t>
                      </a:r>
                      <a:r>
                        <a:rPr kumimoji="0" lang="hi-IN" altLang="ar-SA" sz="1700" b="0" i="0" u="none" strike="noStrike" cap="none" normalizeH="0" baseline="0" dirty="0">
                          <a:ln>
                            <a:noFill/>
                          </a:ln>
                          <a:solidFill>
                            <a:schemeClr val="tx1"/>
                          </a:solidFill>
                          <a:effectLst/>
                          <a:latin typeface="Times New Roman" pitchFamily="18" charset="0"/>
                          <a:cs typeface="Times New Roman" pitchFamily="18" charset="0"/>
                        </a:rPr>
                        <a:t>श्वसन और त्वचा</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6"/>
                  </a:ext>
                </a:extLst>
              </a:tr>
              <a:tr h="3816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chemeClr val="tx1"/>
                          </a:solidFill>
                          <a:effectLst/>
                          <a:latin typeface="Times New Roman" pitchFamily="18" charset="0"/>
                          <a:cs typeface="Times New Roman" pitchFamily="18" charset="0"/>
                        </a:rPr>
                        <a:t>प्राथमिक चिकित्‍सा</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SA" sz="1700" b="0" i="0" u="none" strike="noStrike" cap="none" normalizeH="0" baseline="0" dirty="0">
                          <a:ln>
                            <a:noFill/>
                          </a:ln>
                          <a:solidFill>
                            <a:schemeClr val="tx1"/>
                          </a:solidFill>
                          <a:effectLst/>
                          <a:latin typeface="Times New Roman" pitchFamily="18" charset="0"/>
                          <a:cs typeface="Times New Roman" pitchFamily="18" charset="0"/>
                        </a:rPr>
                        <a:t>• </a:t>
                      </a:r>
                      <a:r>
                        <a:rPr kumimoji="0" lang="hi-IN" altLang="ar-SA" sz="1700" b="0" i="0" u="none" strike="noStrike" cap="none" normalizeH="0" baseline="0" dirty="0">
                          <a:ln>
                            <a:noFill/>
                          </a:ln>
                          <a:solidFill>
                            <a:schemeClr val="tx1"/>
                          </a:solidFill>
                          <a:effectLst/>
                          <a:latin typeface="Times New Roman" pitchFamily="18" charset="0"/>
                          <a:cs typeface="Times New Roman" pitchFamily="18" charset="0"/>
                        </a:rPr>
                        <a:t>कीटाणुरहित करें • वायु मार्ग सुनिश्चित करें</a:t>
                      </a:r>
                      <a:endParaRPr kumimoji="0" lang="en-US" sz="17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7"/>
                  </a:ext>
                </a:extLst>
              </a:tr>
              <a:tr h="5914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परिशोधन</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altLang="ar-SA" sz="1700" b="0" i="0" u="none" strike="noStrike" cap="none" normalizeH="0" baseline="0" dirty="0">
                          <a:ln>
                            <a:noFill/>
                          </a:ln>
                          <a:solidFill>
                            <a:srgbClr val="000000"/>
                          </a:solidFill>
                          <a:effectLst/>
                          <a:latin typeface="Times New Roman" pitchFamily="18" charset="0"/>
                          <a:cs typeface="Times New Roman" pitchFamily="18" charset="0"/>
                        </a:rPr>
                        <a:t>• तत्काल निष्कासन • पानी या ब्लीच से फ्लश करें</a:t>
                      </a:r>
                      <a:endParaRPr kumimoji="0" lang="en-US" sz="1700" b="0" i="0" u="none" strike="noStrike" cap="none" normalizeH="0" baseline="0" dirty="0">
                        <a:ln>
                          <a:noFill/>
                        </a:ln>
                        <a:solidFill>
                          <a:srgbClr val="000000"/>
                        </a:solidFill>
                        <a:effectLst/>
                        <a:latin typeface="Times New Roman" pitchFamily="18" charset="0"/>
                        <a:cs typeface="Times New Roman" pitchFamily="18" charset="0"/>
                      </a:endParaRPr>
                    </a:p>
                  </a:txBody>
                  <a:tcPr marL="91449" marR="91449" marT="38570" marB="3857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0008"/>
                  </a:ext>
                </a:extLst>
              </a:tr>
            </a:tbl>
          </a:graphicData>
        </a:graphic>
      </p:graphicFrame>
      <p:sp>
        <p:nvSpPr>
          <p:cNvPr id="2" name="Slide Number Placeholder 1">
            <a:extLst>
              <a:ext uri="{FF2B5EF4-FFF2-40B4-BE49-F238E27FC236}">
                <a16:creationId xmlns:a16="http://schemas.microsoft.com/office/drawing/2014/main" id="{FAB14617-2ECF-80A6-0648-38C4629C8E1A}"/>
              </a:ext>
            </a:extLst>
          </p:cNvPr>
          <p:cNvSpPr>
            <a:spLocks noGrp="1"/>
          </p:cNvSpPr>
          <p:nvPr>
            <p:ph type="sldNum" sz="quarter" idx="12"/>
          </p:nvPr>
        </p:nvSpPr>
        <p:spPr/>
        <p:txBody>
          <a:bodyPr/>
          <a:lstStyle/>
          <a:p>
            <a:fld id="{2BB1E14F-796C-409E-9B94-89634ADD74DA}" type="slidenum">
              <a:rPr lang="en-IN" smtClean="0"/>
              <a:t>41</a:t>
            </a:fld>
            <a:endParaRPr lang="en-IN" dirty="0"/>
          </a:p>
        </p:txBody>
      </p:sp>
    </p:spTree>
    <p:extLst>
      <p:ext uri="{BB962C8B-B14F-4D97-AF65-F5344CB8AC3E}">
        <p14:creationId xmlns:p14="http://schemas.microsoft.com/office/powerpoint/2010/main" val="31496181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54827" y="1966912"/>
            <a:ext cx="6198973" cy="4572000"/>
          </a:xfrm>
          <a:noFill/>
        </p:spPr>
        <p:txBody>
          <a:bodyPr>
            <a:noAutofit/>
          </a:bodyPr>
          <a:lstStyle/>
          <a:p>
            <a:pPr marL="289339" indent="-289339">
              <a:lnSpc>
                <a:spcPct val="150000"/>
              </a:lnSpc>
              <a:defRPr/>
            </a:pPr>
            <a:r>
              <a:rPr lang="hi-IN" altLang="ar-SA" sz="2400">
                <a:latin typeface="Open Sans" panose="020B0606030504020204" pitchFamily="34" charset="0"/>
                <a:ea typeface="Open Sans" panose="020B0606030504020204" pitchFamily="34" charset="0"/>
                <a:cs typeface="Open Sans" panose="020B0606030504020204" pitchFamily="34" charset="0"/>
              </a:rPr>
              <a:t>सैन्य पदनाम: एच, एचडी
रासायनिक नाम: द्वि क्लोरोइथाइल सल्फाइड
हाइड्रोलिसिस की दर: बेहद धीमी 
हाइड्रोलिसिस उत्पाद: एचसीएल और थायोडिग्लाइकोल</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57201" y="2133600"/>
            <a:ext cx="5121876" cy="1143000"/>
          </a:xfrm>
          <a:noFill/>
        </p:spPr>
        <p:txBody>
          <a:bodyPr>
            <a:normAutofit/>
          </a:bodyPr>
          <a:lstStyle/>
          <a:p>
            <a:r>
              <a:rPr lang="hi-IN" altLang="ar-SA"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सरसों - रासायनिक गुण</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E24EEB03-1D4B-0AF1-D0CD-75FE010AE062}"/>
              </a:ext>
            </a:extLst>
          </p:cNvPr>
          <p:cNvSpPr>
            <a:spLocks noGrp="1"/>
          </p:cNvSpPr>
          <p:nvPr>
            <p:ph type="sldNum" sz="quarter" idx="12"/>
          </p:nvPr>
        </p:nvSpPr>
        <p:spPr/>
        <p:txBody>
          <a:bodyPr/>
          <a:lstStyle/>
          <a:p>
            <a:fld id="{2BB1E14F-796C-409E-9B94-89634ADD74DA}" type="slidenum">
              <a:rPr lang="en-IN" smtClean="0"/>
              <a:t>42</a:t>
            </a:fld>
            <a:endParaRPr lang="en-IN"/>
          </a:p>
        </p:txBody>
      </p:sp>
    </p:spTree>
    <p:extLst>
      <p:ext uri="{BB962C8B-B14F-4D97-AF65-F5344CB8AC3E}">
        <p14:creationId xmlns:p14="http://schemas.microsoft.com/office/powerpoint/2010/main" val="8802595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072448" y="2050192"/>
            <a:ext cx="6662352" cy="3062416"/>
          </a:xfrm>
          <a:noFill/>
        </p:spPr>
        <p:txBody>
          <a:bodyPr>
            <a:noAutofit/>
          </a:bodyPr>
          <a:lstStyle/>
          <a:p>
            <a:pPr marL="289339" indent="-289339">
              <a:defRPr/>
            </a:pPr>
            <a:r>
              <a:rPr lang="hi-IN" altLang="ar-SA" sz="2400" dirty="0">
                <a:latin typeface="Open Sans" panose="020B0606030504020204" pitchFamily="34" charset="0"/>
                <a:ea typeface="Open Sans" panose="020B0606030504020204" pitchFamily="34" charset="0"/>
                <a:cs typeface="Open Sans" panose="020B0606030504020204" pitchFamily="34" charset="0"/>
              </a:rPr>
              <a:t>वाष्प घनत्व: 5.5
क्वथनांक: 217 °</a:t>
            </a:r>
            <a:r>
              <a:rPr lang="en-US" altLang="ar-SA" sz="2400" dirty="0">
                <a:latin typeface="Open Sans" panose="020B0606030504020204" pitchFamily="34" charset="0"/>
                <a:ea typeface="Open Sans" panose="020B0606030504020204" pitchFamily="34" charset="0"/>
                <a:cs typeface="Open Sans" panose="020B0606030504020204" pitchFamily="34" charset="0"/>
              </a:rPr>
              <a:t>C</a:t>
            </a:r>
          </a:p>
          <a:p>
            <a:pPr marL="289339" indent="-289339">
              <a:defRPr/>
            </a:pPr>
            <a:endParaRPr lang="en-US" altLang="ar-SA"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57200" y="2594821"/>
            <a:ext cx="4510216" cy="1143000"/>
          </a:xfrm>
          <a:noFill/>
        </p:spPr>
        <p:txBody>
          <a:bodyPr>
            <a:normAutofit/>
          </a:bodyPr>
          <a:lstStyle/>
          <a:p>
            <a:r>
              <a:rPr lang="hi-IN" sz="4000" b="1" u="sng">
                <a:solidFill>
                  <a:srgbClr val="C00000"/>
                </a:solidFill>
                <a:latin typeface="Open Sans" panose="020B0606030504020204" pitchFamily="34" charset="0"/>
                <a:ea typeface="Open Sans" panose="020B0606030504020204" pitchFamily="34" charset="0"/>
                <a:cs typeface="Open Sans" panose="020B0606030504020204" pitchFamily="34" charset="0"/>
              </a:rPr>
              <a:t>सरसों - भौतिक गुण</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Text Box 4"/>
          <p:cNvSpPr txBox="1">
            <a:spLocks noChangeArrowheads="1"/>
          </p:cNvSpPr>
          <p:nvPr/>
        </p:nvSpPr>
        <p:spPr bwMode="auto">
          <a:xfrm>
            <a:off x="5072448" y="3062030"/>
            <a:ext cx="6477000" cy="1945148"/>
          </a:xfrm>
          <a:prstGeom prst="rect">
            <a:avLst/>
          </a:prstGeom>
          <a:noFill/>
          <a:ln w="12700">
            <a:solidFill>
              <a:schemeClr val="accent1"/>
            </a:solidFill>
            <a:miter lim="800000"/>
            <a:headEnd type="none" w="sm" len="sm"/>
            <a:tailEnd type="none" w="sm" len="sm"/>
          </a:ln>
          <a:effectLst/>
        </p:spPr>
        <p:txBody>
          <a:bodyPr wrap="square">
            <a:spAutoFit/>
          </a:bodyPr>
          <a:lstStyle>
            <a:lvl1pPr>
              <a:spcBef>
                <a:spcPct val="20000"/>
              </a:spcBef>
              <a:buChar char="•"/>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30000"/>
              </a:spcBef>
              <a:buFontTx/>
              <a:buNone/>
              <a:defRPr/>
            </a:pPr>
            <a:r>
              <a:rPr lang="hi-IN" altLang="ar-SA" sz="2800" b="1" dirty="0">
                <a:ea typeface="Times New Roman (Arabic)"/>
              </a:rPr>
              <a:t>यह एजेंट कमरे के तापमान पर एक बहुत ही लगातार तरल है</a:t>
            </a:r>
            <a:endParaRPr lang="en-US" altLang="ar-SA" sz="2800" b="1" dirty="0">
              <a:ea typeface="Times New Roman (Arabic)"/>
            </a:endParaRPr>
          </a:p>
          <a:p>
            <a:pPr algn="ctr">
              <a:spcBef>
                <a:spcPct val="30000"/>
              </a:spcBef>
              <a:buFontTx/>
              <a:buNone/>
              <a:defRPr/>
            </a:pPr>
            <a:r>
              <a:rPr lang="hi-IN" altLang="ar-SA" sz="2800" b="1" u="sng" dirty="0">
                <a:ea typeface="Times New Roman (Arabic)"/>
              </a:rPr>
              <a:t>श्वसन और त्वचा की सुरक्षा की आवश्यकता होती है।</a:t>
            </a:r>
            <a:endParaRPr lang="en-US" altLang="en-US" sz="2800" b="1" dirty="0">
              <a:ea typeface="Times New Roman (Arabic)"/>
            </a:endParaRPr>
          </a:p>
        </p:txBody>
      </p:sp>
      <p:sp>
        <p:nvSpPr>
          <p:cNvPr id="2" name="Slide Number Placeholder 1">
            <a:extLst>
              <a:ext uri="{FF2B5EF4-FFF2-40B4-BE49-F238E27FC236}">
                <a16:creationId xmlns:a16="http://schemas.microsoft.com/office/drawing/2014/main" id="{B8BA0BC6-1E01-F191-EAB4-C78373274CAA}"/>
              </a:ext>
            </a:extLst>
          </p:cNvPr>
          <p:cNvSpPr>
            <a:spLocks noGrp="1"/>
          </p:cNvSpPr>
          <p:nvPr>
            <p:ph type="sldNum" sz="quarter" idx="12"/>
          </p:nvPr>
        </p:nvSpPr>
        <p:spPr/>
        <p:txBody>
          <a:bodyPr/>
          <a:lstStyle/>
          <a:p>
            <a:fld id="{2BB1E14F-796C-409E-9B94-89634ADD74DA}" type="slidenum">
              <a:rPr lang="en-IN" smtClean="0"/>
              <a:t>43</a:t>
            </a:fld>
            <a:endParaRPr lang="en-IN"/>
          </a:p>
        </p:txBody>
      </p:sp>
    </p:spTree>
    <p:extLst>
      <p:ext uri="{BB962C8B-B14F-4D97-AF65-F5344CB8AC3E}">
        <p14:creationId xmlns:p14="http://schemas.microsoft.com/office/powerpoint/2010/main" val="42215926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300150" y="1295400"/>
            <a:ext cx="7434649" cy="4572000"/>
          </a:xfrm>
          <a:noFill/>
        </p:spPr>
        <p:txBody>
          <a:bodyPr>
            <a:noAutofit/>
          </a:bodyPr>
          <a:lstStyle/>
          <a:p>
            <a:r>
              <a:rPr lang="hi-IN" altLang="en-US" sz="2400">
                <a:latin typeface="Open Sans" panose="020B0606030504020204" pitchFamily="34" charset="0"/>
                <a:ea typeface="Open Sans" panose="020B0606030504020204" pitchFamily="34" charset="0"/>
                <a:cs typeface="Open Sans" panose="020B0606030504020204" pitchFamily="34" charset="0"/>
              </a:rPr>
              <a:t>सल्फर सरसों एजेंट 57° </a:t>
            </a:r>
            <a:r>
              <a:rPr lang="en-US" altLang="en-US" sz="2400">
                <a:latin typeface="Open Sans" panose="020B0606030504020204" pitchFamily="34" charset="0"/>
                <a:ea typeface="Open Sans" panose="020B0606030504020204" pitchFamily="34" charset="0"/>
                <a:cs typeface="Open Sans" panose="020B0606030504020204" pitchFamily="34" charset="0"/>
              </a:rPr>
              <a:t>F </a:t>
            </a:r>
            <a:r>
              <a:rPr lang="hi-IN" altLang="en-US" sz="2400">
                <a:latin typeface="Open Sans" panose="020B0606030504020204" pitchFamily="34" charset="0"/>
                <a:ea typeface="Open Sans" panose="020B0606030504020204" pitchFamily="34" charset="0"/>
                <a:cs typeface="Open Sans" panose="020B0606030504020204" pitchFamily="34" charset="0"/>
              </a:rPr>
              <a:t>पर जम जाता है
सरसों एजेंट के लक्षण देरी - प्रभाव की शुरुआत का समय नहीं
लेविसाइट/फॉस्जीन ऑक्सीम तत्काल, गंभीर दर्द का कारण बनता है
घंटों (रेगिस्तान) से दिनों या हफ्तों तक की दृढ़ता (समशीतशीतक)
संदिग्ध कार्सिनोजेन्स
वाष्प त्वचा के लिए खतरा है
शरीर के 50% से अधिक हिस्से पर छाले घातक साबित हो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54227" y="2438400"/>
            <a:ext cx="4242488" cy="1143000"/>
          </a:xfrm>
          <a:noFill/>
        </p:spPr>
        <p:txBody>
          <a:bodyPr>
            <a:normAutofit fontScale="90000"/>
          </a:bodyPr>
          <a:lstStyle/>
          <a:p>
            <a:r>
              <a:rPr lang="hi-IN" altLang="en-US"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ब्लिस्टर एजेंट जोर के बिंदु</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9534C34D-186C-AD8A-408E-705172CD2D17}"/>
              </a:ext>
            </a:extLst>
          </p:cNvPr>
          <p:cNvSpPr>
            <a:spLocks noGrp="1"/>
          </p:cNvSpPr>
          <p:nvPr>
            <p:ph type="sldNum" sz="quarter" idx="12"/>
          </p:nvPr>
        </p:nvSpPr>
        <p:spPr/>
        <p:txBody>
          <a:bodyPr/>
          <a:lstStyle/>
          <a:p>
            <a:fld id="{2BB1E14F-796C-409E-9B94-89634ADD74DA}" type="slidenum">
              <a:rPr lang="en-IN" smtClean="0"/>
              <a:t>44</a:t>
            </a:fld>
            <a:endParaRPr lang="en-IN"/>
          </a:p>
        </p:txBody>
      </p:sp>
    </p:spTree>
    <p:extLst>
      <p:ext uri="{BB962C8B-B14F-4D97-AF65-F5344CB8AC3E}">
        <p14:creationId xmlns:p14="http://schemas.microsoft.com/office/powerpoint/2010/main" val="180204751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3855308" y="1295400"/>
            <a:ext cx="7879492" cy="4572000"/>
          </a:xfrm>
          <a:noFill/>
        </p:spPr>
        <p:txBody>
          <a:bodyPr>
            <a:noAutofit/>
          </a:bodyPr>
          <a:lstStyle/>
          <a:p>
            <a:pPr marL="0" indent="0"/>
            <a:r>
              <a:rPr lang="hi-IN" sz="2400">
                <a:latin typeface="Open Sans" panose="020B0606030504020204" pitchFamily="34" charset="0"/>
                <a:ea typeface="Open Sans" panose="020B0606030504020204" pitchFamily="34" charset="0"/>
                <a:cs typeface="Open Sans" panose="020B0606030504020204" pitchFamily="34" charset="0"/>
              </a:rPr>
              <a:t>ये एजेंट रंगहीन होते हैं और आमतौर पर वाष्प या गैसों के रूप में प्रसारित होते हैं और सांस लेकर शरीर में ले जाते हैं। 
वे सेलुलर स्तर पर रक्त द्वारा ले जाए गए ऑक्सीजन के उपयोग को रोकते हैं जिससे कोशिकाएं मर जाती हैं। 
वे ऐंठन से लेकर कोमा तक के लक्षण पैदा करते हैं। रक्त एजेंट की उच्च सांद्रता को साँस लेने के बाद, एक आदमी बेहोश हो सकता है और कुछ ही मिनटों में मर सकता है।
 क्षेत्र में घातक एकाग्रता पैदा करने में कठिनाई के कारण और श्वासयंत्र द्वारा प्रदान की गई सुरक्षा को दरकिनार करने के लिए उन्हें अक्सर किसी अन्य एजेंट के साथ मिलकर नियोजित किया जा सकता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568411" y="2438400"/>
            <a:ext cx="3286897" cy="1143000"/>
          </a:xfrm>
          <a:noFill/>
        </p:spPr>
        <p:txBody>
          <a:bodyPr>
            <a:normAutofit/>
          </a:bodyPr>
          <a:lstStyle/>
          <a:p>
            <a:r>
              <a:rPr lang="hi-IN" altLang="en-US" sz="4000" b="1" u="sng">
                <a:solidFill>
                  <a:srgbClr val="C00000"/>
                </a:solidFill>
                <a:latin typeface="Open Sans" panose="020B0606030504020204" pitchFamily="34" charset="0"/>
                <a:ea typeface="Open Sans" panose="020B0606030504020204" pitchFamily="34" charset="0"/>
                <a:cs typeface="Open Sans" panose="020B0606030504020204" pitchFamily="34" charset="0"/>
              </a:rPr>
              <a:t>रक्त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97A42076-0D09-AAE4-277D-E3C1418DB45D}"/>
              </a:ext>
            </a:extLst>
          </p:cNvPr>
          <p:cNvSpPr>
            <a:spLocks noGrp="1"/>
          </p:cNvSpPr>
          <p:nvPr>
            <p:ph type="sldNum" sz="quarter" idx="12"/>
          </p:nvPr>
        </p:nvSpPr>
        <p:spPr/>
        <p:txBody>
          <a:bodyPr/>
          <a:lstStyle/>
          <a:p>
            <a:fld id="{2BB1E14F-796C-409E-9B94-89634ADD74DA}" type="slidenum">
              <a:rPr lang="en-IN" smtClean="0"/>
              <a:t>45</a:t>
            </a:fld>
            <a:endParaRPr lang="en-IN"/>
          </a:p>
        </p:txBody>
      </p:sp>
    </p:spTree>
    <p:extLst>
      <p:ext uri="{BB962C8B-B14F-4D97-AF65-F5344CB8AC3E}">
        <p14:creationId xmlns:p14="http://schemas.microsoft.com/office/powerpoint/2010/main" val="2638960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57200" y="1295400"/>
            <a:ext cx="11277600" cy="4572000"/>
          </a:xfrm>
          <a:noFill/>
        </p:spPr>
        <p:txBody>
          <a:bodyPr>
            <a:noAutofit/>
          </a:bodyPr>
          <a:lstStyle/>
          <a:p>
            <a:pPr marL="0" indent="0">
              <a:buNone/>
            </a:pPr>
            <a:r>
              <a:rPr lang="en-IN" sz="2400" dirty="0">
                <a:latin typeface="Open Sans" panose="020B0606030504020204" pitchFamily="34" charset="0"/>
                <a:ea typeface="Open Sans" panose="020B0606030504020204" pitchFamily="34" charset="0"/>
                <a:cs typeface="Open Sans" panose="020B0606030504020204" pitchFamily="34" charset="0"/>
              </a:rPr>
              <a:t>.</a:t>
            </a: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057400" y="76200"/>
            <a:ext cx="8229600"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रक्त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16" name="Group 80"/>
          <p:cNvGraphicFramePr>
            <a:graphicFrameLocks/>
          </p:cNvGraphicFramePr>
          <p:nvPr/>
        </p:nvGraphicFramePr>
        <p:xfrm>
          <a:off x="1219203" y="1066800"/>
          <a:ext cx="9678341" cy="5352988"/>
        </p:xfrm>
        <a:graphic>
          <a:graphicData uri="http://schemas.openxmlformats.org/drawingml/2006/table">
            <a:tbl>
              <a:tblPr/>
              <a:tblGrid>
                <a:gridCol w="3700223">
                  <a:extLst>
                    <a:ext uri="{9D8B030D-6E8A-4147-A177-3AD203B41FA5}">
                      <a16:colId xmlns:a16="http://schemas.microsoft.com/office/drawing/2014/main" val="20000"/>
                    </a:ext>
                  </a:extLst>
                </a:gridCol>
                <a:gridCol w="2752005">
                  <a:extLst>
                    <a:ext uri="{9D8B030D-6E8A-4147-A177-3AD203B41FA5}">
                      <a16:colId xmlns:a16="http://schemas.microsoft.com/office/drawing/2014/main" val="20001"/>
                    </a:ext>
                  </a:extLst>
                </a:gridCol>
                <a:gridCol w="3226113">
                  <a:extLst>
                    <a:ext uri="{9D8B030D-6E8A-4147-A177-3AD203B41FA5}">
                      <a16:colId xmlns:a16="http://schemas.microsoft.com/office/drawing/2014/main" val="20002"/>
                    </a:ext>
                  </a:extLst>
                </a:gridCol>
              </a:tblGrid>
              <a:tr h="84931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Comic Sans MS" pitchFamily="66" charset="0"/>
                          <a:cs typeface="Times New Roman" pitchFamily="18" charset="0"/>
                        </a:rPr>
                        <a:t>सामान्य नाम</a:t>
                      </a:r>
                      <a:endParaRPr kumimoji="0" lang="en-US" sz="2000" b="0" i="0" u="none" strike="noStrike" cap="none" normalizeH="0" baseline="0" dirty="0">
                        <a:ln>
                          <a:noFill/>
                        </a:ln>
                        <a:solidFill>
                          <a:schemeClr val="tx1"/>
                        </a:solidFill>
                        <a:effectLst/>
                        <a:latin typeface="Comic Sans MS" pitchFamily="66"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Comic Sans MS" pitchFamily="66" charset="0"/>
                          <a:cs typeface="Times New Roman" pitchFamily="18" charset="0"/>
                        </a:rPr>
                        <a:t>हाइड्रोजन साइनाइड (सीए)
एचसीएन</a:t>
                      </a:r>
                      <a:endParaRPr kumimoji="0" lang="en-US" sz="2000" b="0" i="0" u="none" strike="noStrike" cap="none" normalizeH="0" baseline="0" dirty="0">
                        <a:ln>
                          <a:noFill/>
                        </a:ln>
                        <a:solidFill>
                          <a:schemeClr val="tx1"/>
                        </a:solidFill>
                        <a:effectLst/>
                        <a:latin typeface="Comic Sans MS" pitchFamily="66"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hi-IN" sz="2000" b="0" i="0" u="none" strike="noStrike" cap="none" normalizeH="0" baseline="0" dirty="0">
                          <a:ln>
                            <a:noFill/>
                          </a:ln>
                          <a:solidFill>
                            <a:schemeClr val="tx1"/>
                          </a:solidFill>
                          <a:effectLst/>
                          <a:latin typeface="Comic Sans MS" pitchFamily="66" charset="0"/>
                          <a:cs typeface="Times New Roman" pitchFamily="18" charset="0"/>
                        </a:rPr>
                        <a:t>साइनोजेन्स क्लोराइड 
(सीके)
सीएनसीएल</a:t>
                      </a:r>
                      <a:endParaRPr kumimoji="0" lang="en-US" sz="2000" b="0" i="0" u="none" strike="noStrike" cap="none" normalizeH="0" baseline="0" dirty="0">
                        <a:ln>
                          <a:noFill/>
                        </a:ln>
                        <a:solidFill>
                          <a:schemeClr val="tx1"/>
                        </a:solidFill>
                        <a:effectLst/>
                        <a:latin typeface="Comic Sans MS" pitchFamily="66"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अस्थिरता/दृढ़ता</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लगातार न रहना</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1"/>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कार्रवाई की दर</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शीघ्र</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2"/>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प्रवेश का मार्ग</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श्वसन संबंधी</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3"/>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हाइड्रोलिसिस की दर</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बहुत धीमी गति से</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9"/>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lang="hi-IN" altLang="ar-SA" sz="2000" dirty="0">
                          <a:latin typeface="Times New Roman" pitchFamily="18" charset="0"/>
                          <a:cs typeface="Times New Roman" pitchFamily="18" charset="0"/>
                        </a:rPr>
                        <a:t>हाइड्रोलिसिस उत्पाद:</a:t>
                      </a:r>
                      <a:endParaRPr lang="en-US" altLang="ar-SA" sz="2000" dirty="0">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hi-IN" altLang="ar-SA" sz="2000" dirty="0">
                          <a:latin typeface="Times New Roman" pitchFamily="18" charset="0"/>
                          <a:cs typeface="Times New Roman" pitchFamily="18" charset="0"/>
                        </a:rPr>
                        <a:t>एचसीएल</a:t>
                      </a:r>
                      <a:r>
                        <a:rPr lang="en-US" altLang="ar-SA" sz="2000" dirty="0">
                          <a:latin typeface="Times New Roman" pitchFamily="18" charset="0"/>
                          <a:cs typeface="Times New Roman" pitchFamily="18" charset="0"/>
                        </a:rPr>
                        <a:t> </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10"/>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गंध</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कड़वे बादाम या आड़ू गुठली</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4"/>
                  </a:ext>
                </a:extLst>
              </a:tr>
              <a:tr h="7678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लक्षण</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खांसी, हांफना, हवा के लिए हांफना, त्वचा और होंठ लाल होना (गहरे रंग के लिए बैंगनी होंठ), बेहोशी, मौत</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5"/>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हिफ़ाज़त</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श्वसन, त्वचा</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6"/>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प्राथमिक चिकित्‍सा</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मास्क, चिकित्सा के लिए उपलब्ध मारक</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7"/>
                  </a:ext>
                </a:extLst>
              </a:tr>
              <a:tr h="38574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परिशोधन</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क्षेत्र से निकालें</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9" marR="91449" marT="38567" marB="3856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8"/>
                  </a:ext>
                </a:extLst>
              </a:tr>
            </a:tbl>
          </a:graphicData>
        </a:graphic>
      </p:graphicFrame>
      <p:sp>
        <p:nvSpPr>
          <p:cNvPr id="2" name="Slide Number Placeholder 1">
            <a:extLst>
              <a:ext uri="{FF2B5EF4-FFF2-40B4-BE49-F238E27FC236}">
                <a16:creationId xmlns:a16="http://schemas.microsoft.com/office/drawing/2014/main" id="{1AB2B254-8A41-FE2F-FAC3-C96D220583AD}"/>
              </a:ext>
            </a:extLst>
          </p:cNvPr>
          <p:cNvSpPr>
            <a:spLocks noGrp="1"/>
          </p:cNvSpPr>
          <p:nvPr>
            <p:ph type="sldNum" sz="quarter" idx="12"/>
          </p:nvPr>
        </p:nvSpPr>
        <p:spPr/>
        <p:txBody>
          <a:bodyPr/>
          <a:lstStyle/>
          <a:p>
            <a:fld id="{2BB1E14F-796C-409E-9B94-89634ADD74DA}" type="slidenum">
              <a:rPr lang="en-IN" smtClean="0"/>
              <a:t>46</a:t>
            </a:fld>
            <a:endParaRPr lang="en-IN"/>
          </a:p>
        </p:txBody>
      </p:sp>
    </p:spTree>
    <p:extLst>
      <p:ext uri="{BB962C8B-B14F-4D97-AF65-F5344CB8AC3E}">
        <p14:creationId xmlns:p14="http://schemas.microsoft.com/office/powerpoint/2010/main" val="14448078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965357" y="1642964"/>
            <a:ext cx="7150443" cy="4572000"/>
          </a:xfrm>
          <a:noFill/>
        </p:spPr>
        <p:txBody>
          <a:bodyPr>
            <a:noAutofit/>
          </a:bodyPr>
          <a:lstStyle/>
          <a:p>
            <a:pPr marL="289339" indent="-289339">
              <a:lnSpc>
                <a:spcPct val="150000"/>
              </a:lnSpc>
              <a:defRPr/>
            </a:pPr>
            <a:r>
              <a:rPr lang="hi-IN" altLang="ar-SA" sz="2400" dirty="0">
                <a:latin typeface="Open Sans" panose="020B0606030504020204" pitchFamily="34" charset="0"/>
                <a:ea typeface="Open Sans" panose="020B0606030504020204" pitchFamily="34" charset="0"/>
                <a:cs typeface="Open Sans" panose="020B0606030504020204" pitchFamily="34" charset="0"/>
              </a:rPr>
              <a:t>गंध: कड़वे बादाम और बेहद परेशान करने वाला
वाष्प घनत्व: 2.1 (हवा की तुलना में)
क्वथनांक: 12.8</a:t>
            </a:r>
            <a:r>
              <a:rPr lang="en-US" altLang="ar-SA" sz="2400" dirty="0">
                <a:latin typeface="Open Sans" panose="020B0606030504020204" pitchFamily="34" charset="0"/>
                <a:ea typeface="Open Sans" panose="020B0606030504020204" pitchFamily="34" charset="0"/>
                <a:cs typeface="Open Sans" panose="020B0606030504020204" pitchFamily="34" charset="0"/>
              </a:rPr>
              <a:t>ºC</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38670" y="2286000"/>
            <a:ext cx="4526687" cy="1143000"/>
          </a:xfrm>
          <a:noFill/>
        </p:spPr>
        <p:txBody>
          <a:bodyPr>
            <a:normAutofit fontScale="90000"/>
          </a:bodyPr>
          <a:lstStyle/>
          <a:p>
            <a:r>
              <a:rPr lang="en-US" altLang="ar-SA" sz="4000" b="1">
                <a:solidFill>
                  <a:srgbClr val="C00000"/>
                </a:solidFill>
                <a:latin typeface="Open Sans" panose="020B0606030504020204" pitchFamily="34" charset="0"/>
                <a:ea typeface="Open Sans" panose="020B0606030504020204" pitchFamily="34" charset="0"/>
                <a:cs typeface="Open Sans" panose="020B0606030504020204" pitchFamily="34" charset="0"/>
              </a:rPr>
              <a:t>Cyanogens </a:t>
            </a:r>
            <a:r>
              <a:rPr lang="hi-IN" altLang="ar-SA"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क्लोराइड - भौतिक गुण</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Text Box 4"/>
          <p:cNvSpPr txBox="1">
            <a:spLocks noChangeArrowheads="1"/>
          </p:cNvSpPr>
          <p:nvPr/>
        </p:nvSpPr>
        <p:spPr bwMode="auto">
          <a:xfrm>
            <a:off x="5105405" y="3849982"/>
            <a:ext cx="5334001" cy="1365054"/>
          </a:xfrm>
          <a:prstGeom prst="rect">
            <a:avLst/>
          </a:prstGeom>
          <a:noFill/>
          <a:ln w="12700">
            <a:solidFill>
              <a:schemeClr val="accent1"/>
            </a:solidFill>
            <a:miter lim="800000"/>
            <a:headEnd type="none" w="sm" len="sm"/>
            <a:tailEnd type="none" w="sm" len="sm"/>
          </a:ln>
          <a:effectLst/>
        </p:spPr>
        <p:txBody>
          <a:bodyPr>
            <a:spAutoFit/>
          </a:bodyPr>
          <a:lstStyle>
            <a:lvl1pPr>
              <a:spcBef>
                <a:spcPct val="20000"/>
              </a:spcBef>
              <a:buChar char="•"/>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9pPr>
          </a:lstStyle>
          <a:p>
            <a:pPr algn="ctr">
              <a:spcBef>
                <a:spcPct val="50000"/>
              </a:spcBef>
              <a:buFontTx/>
              <a:buNone/>
              <a:defRPr/>
            </a:pPr>
            <a:r>
              <a:rPr lang="hi-IN" altLang="ar-SA" sz="2363" b="1" dirty="0">
                <a:ea typeface="Times New Roman (Arabic)"/>
              </a:rPr>
              <a:t>यह एजेंट कमरे के तापमान पर एक गैर-स्थायी गैस है।</a:t>
            </a:r>
            <a:r>
              <a:rPr lang="en-US" altLang="ar-SA" sz="2363" b="1" dirty="0">
                <a:ea typeface="Times New Roman (Arabic)"/>
              </a:rPr>
              <a:t>                             </a:t>
            </a:r>
          </a:p>
          <a:p>
            <a:pPr algn="ctr">
              <a:spcBef>
                <a:spcPct val="50000"/>
              </a:spcBef>
              <a:buFontTx/>
              <a:buNone/>
              <a:defRPr/>
            </a:pPr>
            <a:r>
              <a:rPr lang="hi-IN" altLang="ar-SA" sz="2363" b="1" u="sng" dirty="0">
                <a:ea typeface="Times New Roman (Arabic)"/>
              </a:rPr>
              <a:t>श्वसन सुरक्षा की आवश्यकता है</a:t>
            </a:r>
            <a:r>
              <a:rPr lang="en-US" altLang="ar-SA" sz="2363" dirty="0">
                <a:ea typeface="Times New Roman (Arabic)"/>
              </a:rPr>
              <a:t>.</a:t>
            </a:r>
            <a:endParaRPr lang="en-US" altLang="en-US" sz="2363" dirty="0">
              <a:ea typeface="Times New Roman (Arabic)"/>
            </a:endParaRPr>
          </a:p>
        </p:txBody>
      </p:sp>
      <p:sp>
        <p:nvSpPr>
          <p:cNvPr id="2" name="Slide Number Placeholder 1">
            <a:extLst>
              <a:ext uri="{FF2B5EF4-FFF2-40B4-BE49-F238E27FC236}">
                <a16:creationId xmlns:a16="http://schemas.microsoft.com/office/drawing/2014/main" id="{0FAEBE2A-505A-4A62-D3FC-4FE3D29A6E85}"/>
              </a:ext>
            </a:extLst>
          </p:cNvPr>
          <p:cNvSpPr>
            <a:spLocks noGrp="1"/>
          </p:cNvSpPr>
          <p:nvPr>
            <p:ph type="sldNum" sz="quarter" idx="12"/>
          </p:nvPr>
        </p:nvSpPr>
        <p:spPr/>
        <p:txBody>
          <a:bodyPr/>
          <a:lstStyle/>
          <a:p>
            <a:fld id="{2BB1E14F-796C-409E-9B94-89634ADD74DA}" type="slidenum">
              <a:rPr lang="en-IN" smtClean="0"/>
              <a:t>47</a:t>
            </a:fld>
            <a:endParaRPr lang="en-IN"/>
          </a:p>
        </p:txBody>
      </p:sp>
    </p:spTree>
    <p:extLst>
      <p:ext uri="{BB962C8B-B14F-4D97-AF65-F5344CB8AC3E}">
        <p14:creationId xmlns:p14="http://schemas.microsoft.com/office/powerpoint/2010/main" val="21989610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559642" y="1295400"/>
            <a:ext cx="7175157" cy="4572000"/>
          </a:xfrm>
          <a:noFill/>
        </p:spPr>
        <p:txBody>
          <a:bodyPr>
            <a:noAutofit/>
          </a:bodyPr>
          <a:lstStyle/>
          <a:p>
            <a:pPr marL="0" indent="0"/>
            <a:r>
              <a:rPr lang="hi-IN" sz="2400">
                <a:latin typeface="Open Sans" panose="020B0606030504020204" pitchFamily="34" charset="0"/>
                <a:ea typeface="Open Sans" panose="020B0606030504020204" pitchFamily="34" charset="0"/>
                <a:cs typeface="Open Sans" panose="020B0606030504020204" pitchFamily="34" charset="0"/>
              </a:rPr>
              <a:t>ये एजेंट रंगहीन होते हैं और आमतौर पर गैसों के रूप में प्रसारित होते हैं और साँस लेने द्वारा शरीर में ले जाते हैं।
 वे फेफड़ों को नुकसान पहुंचाकर और चरम मामलों में श्वसन प्रणाली को प्रभावित करते हैं, जिससे वे तरल पदार्थ से भर जाते हैं।
 वे खांसी, घुटन, सीने में जकड़न, मतली, सिरदर्द और आंखों से पानी आने जैसे लक्षण पैदा करते हैं।
 इसके बाद दो से चार घंटे की अव्यक्त अवधि होती है जिसके दौरान व्यक्ति ठीक हो गया प्रतीत होता है। विलंबित प्रभावों में तेजी से और उथली सांस लेना, दर्दनाक खांसी, असुविधा और थकान, सदमा और बार-बार मृत्यु शामिल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57201" y="2857500"/>
            <a:ext cx="4281616" cy="1143000"/>
          </a:xfrm>
          <a:noFill/>
        </p:spPr>
        <p:txBody>
          <a:bodyPr>
            <a:normAutofit/>
          </a:bodyPr>
          <a:lstStyle/>
          <a:p>
            <a:r>
              <a:rPr lang="hi-IN" altLang="en-US" sz="4000" b="1" u="sng">
                <a:solidFill>
                  <a:srgbClr val="C00000"/>
                </a:solidFill>
                <a:latin typeface="Open Sans" panose="020B0606030504020204" pitchFamily="34" charset="0"/>
                <a:ea typeface="Open Sans" panose="020B0606030504020204" pitchFamily="34" charset="0"/>
                <a:cs typeface="Open Sans" panose="020B0606030504020204" pitchFamily="34" charset="0"/>
              </a:rPr>
              <a:t>घुट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D36ED350-C01E-9C7D-BA70-4036DDFDF797}"/>
              </a:ext>
            </a:extLst>
          </p:cNvPr>
          <p:cNvSpPr>
            <a:spLocks noGrp="1"/>
          </p:cNvSpPr>
          <p:nvPr>
            <p:ph type="sldNum" sz="quarter" idx="12"/>
          </p:nvPr>
        </p:nvSpPr>
        <p:spPr/>
        <p:txBody>
          <a:bodyPr/>
          <a:lstStyle/>
          <a:p>
            <a:fld id="{2BB1E14F-796C-409E-9B94-89634ADD74DA}" type="slidenum">
              <a:rPr lang="en-IN" smtClean="0"/>
              <a:t>48</a:t>
            </a:fld>
            <a:endParaRPr lang="en-IN"/>
          </a:p>
        </p:txBody>
      </p:sp>
    </p:spTree>
    <p:extLst>
      <p:ext uri="{BB962C8B-B14F-4D97-AF65-F5344CB8AC3E}">
        <p14:creationId xmlns:p14="http://schemas.microsoft.com/office/powerpoint/2010/main" val="10897852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405712" y="2255837"/>
            <a:ext cx="2942969" cy="1325563"/>
          </a:xfrm>
        </p:spPr>
        <p:txBody>
          <a:bodyPr/>
          <a:lstStyle/>
          <a:p>
            <a:r>
              <a:rPr lang="hi-IN" altLang="en-US" b="1" u="sng">
                <a:solidFill>
                  <a:srgbClr val="C00000"/>
                </a:solidFill>
                <a:latin typeface="Open Sans" panose="020B0606030504020204" pitchFamily="34" charset="0"/>
                <a:ea typeface="Open Sans" panose="020B0606030504020204" pitchFamily="34" charset="0"/>
                <a:cs typeface="Open Sans" panose="020B0606030504020204" pitchFamily="34" charset="0"/>
              </a:rPr>
              <a:t>घुट एजेंट</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6" name="Group 82"/>
          <p:cNvGraphicFramePr>
            <a:graphicFrameLocks/>
          </p:cNvGraphicFramePr>
          <p:nvPr>
            <p:extLst>
              <p:ext uri="{D42A27DB-BD31-4B8C-83A1-F6EECF244321}">
                <p14:modId xmlns:p14="http://schemas.microsoft.com/office/powerpoint/2010/main" val="2238518570"/>
              </p:ext>
            </p:extLst>
          </p:nvPr>
        </p:nvGraphicFramePr>
        <p:xfrm>
          <a:off x="4411361" y="832921"/>
          <a:ext cx="6421401" cy="4665836"/>
        </p:xfrm>
        <a:graphic>
          <a:graphicData uri="http://schemas.openxmlformats.org/drawingml/2006/table">
            <a:tbl>
              <a:tblPr/>
              <a:tblGrid>
                <a:gridCol w="2400793">
                  <a:extLst>
                    <a:ext uri="{9D8B030D-6E8A-4147-A177-3AD203B41FA5}">
                      <a16:colId xmlns:a16="http://schemas.microsoft.com/office/drawing/2014/main" val="20000"/>
                    </a:ext>
                  </a:extLst>
                </a:gridCol>
                <a:gridCol w="1880140">
                  <a:extLst>
                    <a:ext uri="{9D8B030D-6E8A-4147-A177-3AD203B41FA5}">
                      <a16:colId xmlns:a16="http://schemas.microsoft.com/office/drawing/2014/main" val="20001"/>
                    </a:ext>
                  </a:extLst>
                </a:gridCol>
                <a:gridCol w="2140468">
                  <a:extLst>
                    <a:ext uri="{9D8B030D-6E8A-4147-A177-3AD203B41FA5}">
                      <a16:colId xmlns:a16="http://schemas.microsoft.com/office/drawing/2014/main" val="20002"/>
                    </a:ext>
                  </a:extLst>
                </a:gridCol>
              </a:tblGrid>
              <a:tr h="115144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सामान्य नाम
सैन्य प्रतीक</a:t>
                      </a:r>
                      <a:endParaRPr kumimoji="0" lang="en-US"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फॉस्जीन
(सीजी)
सीओसीएल2</a:t>
                      </a:r>
                      <a:endParaRPr kumimoji="0" lang="en-US"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91441" marR="91441" marT="38552" marB="385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rPr>
                        <a:t>क्‍लोरीन
(सीएल)</a:t>
                      </a:r>
                      <a:endParaRPr kumimoji="0" lang="en-US" sz="2000" b="0" i="0" u="none" strike="noStrike" cap="none" normalizeH="0" baseline="0" dirty="0">
                        <a:ln>
                          <a:noFill/>
                        </a:ln>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4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अस्थिरता/दृढ़ता</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लगातार न रहना</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1"/>
                  </a:ext>
                </a:extLst>
              </a:tr>
              <a:tr h="394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कार्रवाई की दर</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शीघ्र</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2"/>
                  </a:ext>
                </a:extLst>
              </a:tr>
              <a:tr h="394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प्रवेश का मार्ग</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श्वसन संबंधी</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3"/>
                  </a:ext>
                </a:extLst>
              </a:tr>
              <a:tr h="4527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गंध</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म्याऊ-काना घास</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400" b="0" i="0" u="none" strike="noStrike" cap="none" normalizeH="0" baseline="0" dirty="0">
                          <a:ln>
                            <a:noFill/>
                          </a:ln>
                          <a:solidFill>
                            <a:schemeClr val="tx1"/>
                          </a:solidFill>
                          <a:effectLst/>
                          <a:latin typeface="Times New Roman" pitchFamily="18" charset="0"/>
                          <a:cs typeface="Times New Roman" pitchFamily="18" charset="0"/>
                        </a:rPr>
                        <a:t>विरंजक</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9577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लक्षण</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Times New Roman" pitchFamily="18" charset="0"/>
                        </a:rPr>
                        <a:t>*</a:t>
                      </a: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खांसी*घुटन* छाती में जकड़न</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5"/>
                  </a:ext>
                </a:extLst>
              </a:tr>
              <a:tr h="394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हिफ़ाज़त</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श्वसन, त्वचा</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6"/>
                  </a:ext>
                </a:extLst>
              </a:tr>
              <a:tr h="394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प्राथमिक चिकित्‍सा</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क्षेत्र से ले जाएं</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7"/>
                  </a:ext>
                </a:extLst>
              </a:tr>
              <a:tr h="3943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परिशोधन</a:t>
                      </a:r>
                      <a:r>
                        <a:rPr kumimoji="0" lang="en-US" sz="2000" b="0" i="0" u="none" strike="noStrike" cap="none" normalizeH="0" baseline="0" dirty="0">
                          <a:ln>
                            <a:noFill/>
                          </a:ln>
                          <a:solidFill>
                            <a:schemeClr val="tx1"/>
                          </a:solidFill>
                          <a:effectLst/>
                          <a:latin typeface="Times New Roman" pitchFamily="18" charset="0"/>
                          <a:cs typeface="Times New Roman" pitchFamily="18" charset="0"/>
                        </a:rPr>
                        <a:t> </a:t>
                      </a:r>
                    </a:p>
                  </a:txBody>
                  <a:tcPr marL="91441" marR="91441" marT="38552" marB="3855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hi-IN" sz="2000" b="0" i="0" u="none" strike="noStrike" cap="none" normalizeH="0" baseline="0" dirty="0">
                          <a:ln>
                            <a:noFill/>
                          </a:ln>
                          <a:solidFill>
                            <a:schemeClr val="tx1"/>
                          </a:solidFill>
                          <a:effectLst/>
                          <a:latin typeface="Times New Roman" pitchFamily="18" charset="0"/>
                          <a:cs typeface="Times New Roman" pitchFamily="18" charset="0"/>
                        </a:rPr>
                        <a:t>वातन</a:t>
                      </a:r>
                      <a:endParaRPr kumimoji="0" lang="en-US" sz="2000" b="0" i="0" u="none" strike="noStrike" cap="none" normalizeH="0" baseline="0" dirty="0">
                        <a:ln>
                          <a:noFill/>
                        </a:ln>
                        <a:solidFill>
                          <a:schemeClr val="tx1"/>
                        </a:solidFill>
                        <a:effectLst/>
                        <a:latin typeface="Times New Roman" pitchFamily="18" charset="0"/>
                        <a:cs typeface="Times New Roman" pitchFamily="18" charset="0"/>
                      </a:endParaRPr>
                    </a:p>
                  </a:txBody>
                  <a:tcPr marL="91441" marR="91441" marT="38552" marB="3855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IN"/>
                    </a:p>
                  </a:txBody>
                  <a:tcPr/>
                </a:tc>
                <a:extLst>
                  <a:ext uri="{0D108BD9-81ED-4DB2-BD59-A6C34878D82A}">
                    <a16:rowId xmlns:a16="http://schemas.microsoft.com/office/drawing/2014/main" val="10008"/>
                  </a:ext>
                </a:extLst>
              </a:tr>
            </a:tbl>
          </a:graphicData>
        </a:graphic>
      </p:graphicFrame>
      <p:sp>
        <p:nvSpPr>
          <p:cNvPr id="2" name="Slide Number Placeholder 1">
            <a:extLst>
              <a:ext uri="{FF2B5EF4-FFF2-40B4-BE49-F238E27FC236}">
                <a16:creationId xmlns:a16="http://schemas.microsoft.com/office/drawing/2014/main" id="{660FC4F0-03EB-80F5-FB43-37EDBB08077E}"/>
              </a:ext>
            </a:extLst>
          </p:cNvPr>
          <p:cNvSpPr>
            <a:spLocks noGrp="1"/>
          </p:cNvSpPr>
          <p:nvPr>
            <p:ph type="sldNum" sz="quarter" idx="12"/>
          </p:nvPr>
        </p:nvSpPr>
        <p:spPr/>
        <p:txBody>
          <a:bodyPr/>
          <a:lstStyle/>
          <a:p>
            <a:fld id="{2BB1E14F-796C-409E-9B94-89634ADD74DA}" type="slidenum">
              <a:rPr lang="en-IN" smtClean="0"/>
              <a:t>49</a:t>
            </a:fld>
            <a:endParaRPr lang="en-IN"/>
          </a:p>
        </p:txBody>
      </p:sp>
    </p:spTree>
    <p:extLst>
      <p:ext uri="{BB962C8B-B14F-4D97-AF65-F5344CB8AC3E}">
        <p14:creationId xmlns:p14="http://schemas.microsoft.com/office/powerpoint/2010/main" val="17899494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250724" y="1295400"/>
            <a:ext cx="7484076" cy="4572000"/>
          </a:xfrm>
          <a:noFill/>
        </p:spPr>
        <p:txBody>
          <a:bodyPr>
            <a:noAutofit/>
          </a:bodyPr>
          <a:lstStyle/>
          <a:p>
            <a:pPr marL="0" indent="0" algn="just">
              <a:lnSpc>
                <a:spcPct val="200000"/>
              </a:lnSpc>
              <a:buNone/>
            </a:pPr>
            <a:r>
              <a:rPr lang="hi-IN" sz="2400">
                <a:latin typeface="Open Sans" panose="020B0606030504020204" pitchFamily="34" charset="0"/>
                <a:ea typeface="Open Sans" panose="020B0606030504020204" pitchFamily="34" charset="0"/>
                <a:cs typeface="Open Sans" panose="020B0606030504020204" pitchFamily="34" charset="0"/>
              </a:rPr>
              <a:t>रासायनिक हथियारों का उपयोग करने की विभिन्न योजनाओं को अंजाम नहीं दिया गया क्योंकि ऐसे हथियारों को युद्ध के मैदान में अपमानजनक महसूस किया गया था।
1863 - संयुक्त राज्य अमेरिका के अलगाव युद्ध, 1861-1865 के दौरान दक्षिणी सेनाओं के खिलाफ क्लोरीन से भरे गोले के विकास को खारिज कर दिया गया था.</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97707" y="1942070"/>
            <a:ext cx="4151871" cy="1143000"/>
          </a:xfrm>
          <a:noFill/>
        </p:spPr>
        <p:txBody>
          <a:bodyPr>
            <a:normAutofit/>
          </a:bodyPr>
          <a:lstStyle/>
          <a:p>
            <a:r>
              <a:rPr lang="hi-IN" sz="4000" b="1">
                <a:solidFill>
                  <a:srgbClr val="FF0000"/>
                </a:solidFill>
                <a:latin typeface="Open Sans" panose="020B0606030504020204" pitchFamily="34" charset="0"/>
                <a:ea typeface="Open Sans" panose="020B0606030504020204" pitchFamily="34" charset="0"/>
                <a:cs typeface="Open Sans" panose="020B0606030504020204" pitchFamily="34" charset="0"/>
              </a:rPr>
              <a:t>19वीं सदी</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FB46D80E-0876-D2D9-8E95-B02B1D86E10E}"/>
              </a:ext>
            </a:extLst>
          </p:cNvPr>
          <p:cNvSpPr>
            <a:spLocks noGrp="1"/>
          </p:cNvSpPr>
          <p:nvPr>
            <p:ph type="sldNum" sz="quarter" idx="12"/>
          </p:nvPr>
        </p:nvSpPr>
        <p:spPr/>
        <p:txBody>
          <a:bodyPr/>
          <a:lstStyle/>
          <a:p>
            <a:fld id="{2BB1E14F-796C-409E-9B94-89634ADD74DA}" type="slidenum">
              <a:rPr lang="en-IN" smtClean="0"/>
              <a:t>5</a:t>
            </a:fld>
            <a:endParaRPr lang="en-IN"/>
          </a:p>
        </p:txBody>
      </p:sp>
    </p:spTree>
    <p:extLst>
      <p:ext uri="{BB962C8B-B14F-4D97-AF65-F5344CB8AC3E}">
        <p14:creationId xmlns:p14="http://schemas.microsoft.com/office/powerpoint/2010/main" val="4903117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413951" y="2275048"/>
            <a:ext cx="3696730" cy="1325563"/>
          </a:xfrm>
        </p:spPr>
        <p:txBody>
          <a:bodyPr/>
          <a:lstStyle/>
          <a:p>
            <a:r>
              <a:rPr lang="hi-IN" altLang="ar-SA" sz="3300" b="1" u="sng">
                <a:solidFill>
                  <a:srgbClr val="C00000"/>
                </a:solidFill>
                <a:latin typeface="Open Sans" panose="020B0606030504020204" pitchFamily="34" charset="0"/>
                <a:ea typeface="Open Sans" panose="020B0606030504020204" pitchFamily="34" charset="0"/>
                <a:cs typeface="Open Sans" panose="020B0606030504020204" pitchFamily="34" charset="0"/>
              </a:rPr>
              <a:t>घुट एजेंट</a:t>
            </a:r>
            <a:endParaRPr lang="en-US"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6" name="Table 6">
            <a:extLst>
              <a:ext uri="{FF2B5EF4-FFF2-40B4-BE49-F238E27FC236}">
                <a16:creationId xmlns:a16="http://schemas.microsoft.com/office/drawing/2014/main" id="{2D794DD6-5FBD-A0EA-81C0-C13796FB4109}"/>
              </a:ext>
            </a:extLst>
          </p:cNvPr>
          <p:cNvGraphicFramePr>
            <a:graphicFrameLocks/>
          </p:cNvGraphicFramePr>
          <p:nvPr>
            <p:extLst>
              <p:ext uri="{D42A27DB-BD31-4B8C-83A1-F6EECF244321}">
                <p14:modId xmlns:p14="http://schemas.microsoft.com/office/powerpoint/2010/main" val="2939653922"/>
              </p:ext>
            </p:extLst>
          </p:nvPr>
        </p:nvGraphicFramePr>
        <p:xfrm>
          <a:off x="4448432" y="1219207"/>
          <a:ext cx="6752967" cy="4624492"/>
        </p:xfrm>
        <a:graphic>
          <a:graphicData uri="http://schemas.openxmlformats.org/drawingml/2006/table">
            <a:tbl>
              <a:tblPr firstRow="1" bandRow="1">
                <a:tableStyleId>{5C22544A-7EE6-4342-B048-85BDC9FD1C3A}</a:tableStyleId>
              </a:tblPr>
              <a:tblGrid>
                <a:gridCol w="2521626">
                  <a:extLst>
                    <a:ext uri="{9D8B030D-6E8A-4147-A177-3AD203B41FA5}">
                      <a16:colId xmlns:a16="http://schemas.microsoft.com/office/drawing/2014/main" val="1826095563"/>
                    </a:ext>
                  </a:extLst>
                </a:gridCol>
                <a:gridCol w="1980352">
                  <a:extLst>
                    <a:ext uri="{9D8B030D-6E8A-4147-A177-3AD203B41FA5}">
                      <a16:colId xmlns:a16="http://schemas.microsoft.com/office/drawing/2014/main" val="611367072"/>
                    </a:ext>
                  </a:extLst>
                </a:gridCol>
                <a:gridCol w="2250989">
                  <a:extLst>
                    <a:ext uri="{9D8B030D-6E8A-4147-A177-3AD203B41FA5}">
                      <a16:colId xmlns:a16="http://schemas.microsoft.com/office/drawing/2014/main" val="1085815596"/>
                    </a:ext>
                  </a:extLst>
                </a:gridCol>
              </a:tblGrid>
              <a:tr h="1195709">
                <a:tc>
                  <a:txBody>
                    <a:bodyPr/>
                    <a:lstStyle/>
                    <a:p>
                      <a:pPr marL="228600" marR="114300">
                        <a:lnSpc>
                          <a:spcPct val="150000"/>
                        </a:lnSpc>
                        <a:spcAft>
                          <a:spcPts val="600"/>
                        </a:spcAft>
                      </a:pPr>
                      <a:r>
                        <a:rPr lang="hi-IN" sz="2400" b="1" dirty="0">
                          <a:effectLst/>
                          <a:latin typeface="Times New Roman" panose="02020603050405020304" pitchFamily="18" charset="0"/>
                          <a:ea typeface="Times New Roman" panose="02020603050405020304" pitchFamily="18" charset="0"/>
                        </a:rPr>
                        <a:t>गुण</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en-US" sz="2400" b="1" dirty="0">
                          <a:effectLst/>
                          <a:latin typeface="Times New Roman" panose="02020603050405020304" pitchFamily="18" charset="0"/>
                          <a:ea typeface="Times New Roman" panose="02020603050405020304" pitchFamily="18" charset="0"/>
                        </a:rPr>
                        <a:t>COCl2 (</a:t>
                      </a:r>
                      <a:r>
                        <a:rPr lang="hi-IN" sz="2400" b="1" dirty="0">
                          <a:effectLst/>
                          <a:latin typeface="Times New Roman" panose="02020603050405020304" pitchFamily="18" charset="0"/>
                          <a:ea typeface="Times New Roman" panose="02020603050405020304" pitchFamily="18" charset="0"/>
                        </a:rPr>
                        <a:t>फॉस्जीन)</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en-US" sz="2400" b="1" dirty="0">
                          <a:effectLst/>
                          <a:latin typeface="Times New Roman" panose="02020603050405020304" pitchFamily="18" charset="0"/>
                          <a:ea typeface="Times New Roman" panose="02020603050405020304" pitchFamily="18" charset="0"/>
                        </a:rPr>
                        <a:t>CCl3 O </a:t>
                      </a:r>
                      <a:r>
                        <a:rPr lang="en-US" sz="2400" b="1" dirty="0" err="1">
                          <a:effectLst/>
                          <a:latin typeface="Times New Roman" panose="02020603050405020304" pitchFamily="18" charset="0"/>
                          <a:ea typeface="Times New Roman" panose="02020603050405020304" pitchFamily="18" charset="0"/>
                        </a:rPr>
                        <a:t>COCl</a:t>
                      </a:r>
                      <a:r>
                        <a:rPr lang="en-US" sz="2400" b="1" dirty="0">
                          <a:effectLst/>
                          <a:latin typeface="Times New Roman" panose="02020603050405020304" pitchFamily="18" charset="0"/>
                          <a:ea typeface="Times New Roman" panose="02020603050405020304" pitchFamily="18" charset="0"/>
                        </a:rPr>
                        <a:t> (</a:t>
                      </a:r>
                      <a:r>
                        <a:rPr lang="hi-IN" sz="2400" b="1" dirty="0">
                          <a:effectLst/>
                          <a:latin typeface="Times New Roman" panose="02020603050405020304" pitchFamily="18" charset="0"/>
                          <a:ea typeface="Times New Roman" panose="02020603050405020304" pitchFamily="18" charset="0"/>
                        </a:rPr>
                        <a:t>डाइफॉस्जीन</a:t>
                      </a:r>
                      <a:r>
                        <a:rPr lang="en-US" sz="2400" b="1" dirty="0">
                          <a:effectLst/>
                          <a:latin typeface="Times New Roman" panose="02020603050405020304" pitchFamily="18" charset="0"/>
                          <a:ea typeface="Times New Roman" panose="02020603050405020304" pitchFamily="18" charset="0"/>
                        </a:rPr>
                        <a:t>)</a:t>
                      </a:r>
                      <a:endParaRPr lang="en-IN" sz="2800" dirty="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2428292171"/>
                  </a:ext>
                </a:extLst>
              </a:tr>
              <a:tr h="559747">
                <a:tc>
                  <a:txBody>
                    <a:bodyPr/>
                    <a:lstStyle/>
                    <a:p>
                      <a:pPr marL="228600" marR="114300">
                        <a:lnSpc>
                          <a:spcPct val="150000"/>
                        </a:lnSpc>
                        <a:spcAft>
                          <a:spcPts val="600"/>
                        </a:spcAft>
                        <a:tabLst>
                          <a:tab pos="622300" algn="l"/>
                        </a:tabLst>
                      </a:pPr>
                      <a:r>
                        <a:rPr lang="hi-IN" sz="2400" dirty="0">
                          <a:effectLst/>
                          <a:latin typeface="Times New Roman" panose="02020603050405020304" pitchFamily="18" charset="0"/>
                          <a:ea typeface="Times New Roman" panose="02020603050405020304" pitchFamily="18" charset="0"/>
                        </a:rPr>
                        <a:t>भौतिक अवस्था</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hi-IN" sz="2400" dirty="0">
                          <a:effectLst/>
                          <a:latin typeface="Times New Roman" panose="02020603050405020304" pitchFamily="18" charset="0"/>
                          <a:ea typeface="Times New Roman" panose="02020603050405020304" pitchFamily="18" charset="0"/>
                        </a:rPr>
                        <a:t>गैस</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hi-IN" sz="2400" dirty="0">
                          <a:effectLst/>
                          <a:latin typeface="Times New Roman" panose="02020603050405020304" pitchFamily="18" charset="0"/>
                          <a:ea typeface="Times New Roman" panose="02020603050405020304" pitchFamily="18" charset="0"/>
                        </a:rPr>
                        <a:t>गैस</a:t>
                      </a:r>
                      <a:endParaRPr lang="en-IN" sz="2800" dirty="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3757315197"/>
                  </a:ext>
                </a:extLst>
              </a:tr>
              <a:tr h="856920">
                <a:tc>
                  <a:txBody>
                    <a:bodyPr/>
                    <a:lstStyle/>
                    <a:p>
                      <a:pPr marL="228600" marR="114300">
                        <a:lnSpc>
                          <a:spcPct val="150000"/>
                        </a:lnSpc>
                        <a:spcAft>
                          <a:spcPts val="600"/>
                        </a:spcAft>
                        <a:tabLst>
                          <a:tab pos="622300" algn="l"/>
                        </a:tabLst>
                      </a:pPr>
                      <a:r>
                        <a:rPr lang="hi-IN" sz="2400" dirty="0">
                          <a:effectLst/>
                          <a:latin typeface="Times New Roman" panose="02020603050405020304" pitchFamily="18" charset="0"/>
                          <a:ea typeface="Times New Roman" panose="02020603050405020304" pitchFamily="18" charset="0"/>
                        </a:rPr>
                        <a:t>आणविक भार</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en-US" sz="2400" dirty="0">
                          <a:effectLst/>
                          <a:latin typeface="Times New Roman" panose="02020603050405020304" pitchFamily="18" charset="0"/>
                          <a:ea typeface="Times New Roman" panose="02020603050405020304" pitchFamily="18" charset="0"/>
                        </a:rPr>
                        <a:t>98.92</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en-US" sz="2400" dirty="0">
                          <a:effectLst/>
                          <a:latin typeface="Times New Roman" panose="02020603050405020304" pitchFamily="18" charset="0"/>
                          <a:ea typeface="Times New Roman" panose="02020603050405020304" pitchFamily="18" charset="0"/>
                        </a:rPr>
                        <a:t>197.85</a:t>
                      </a:r>
                      <a:endParaRPr lang="en-IN" sz="2800" dirty="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3154850766"/>
                  </a:ext>
                </a:extLst>
              </a:tr>
              <a:tr h="815546">
                <a:tc>
                  <a:txBody>
                    <a:bodyPr/>
                    <a:lstStyle/>
                    <a:p>
                      <a:pPr marL="228600" marR="114300">
                        <a:lnSpc>
                          <a:spcPct val="150000"/>
                        </a:lnSpc>
                        <a:spcAft>
                          <a:spcPts val="600"/>
                        </a:spcAft>
                        <a:tabLst>
                          <a:tab pos="622300" algn="l"/>
                        </a:tabLst>
                      </a:pPr>
                      <a:r>
                        <a:rPr lang="en-US" sz="2400" dirty="0">
                          <a:effectLst/>
                          <a:latin typeface="Times New Roman" panose="02020603050405020304" pitchFamily="18" charset="0"/>
                          <a:ea typeface="Times New Roman" panose="02020603050405020304" pitchFamily="18" charset="0"/>
                        </a:rPr>
                        <a:t>25 C </a:t>
                      </a:r>
                      <a:r>
                        <a:rPr lang="hi-IN" sz="2400" dirty="0">
                          <a:effectLst/>
                          <a:latin typeface="Times New Roman" panose="02020603050405020304" pitchFamily="18" charset="0"/>
                          <a:ea typeface="Times New Roman" panose="02020603050405020304" pitchFamily="18" charset="0"/>
                        </a:rPr>
                        <a:t>पर तरल घनत्व</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en-US" sz="2400" dirty="0">
                          <a:effectLst/>
                          <a:latin typeface="Times New Roman" panose="02020603050405020304" pitchFamily="18" charset="0"/>
                          <a:ea typeface="Times New Roman" panose="02020603050405020304" pitchFamily="18" charset="0"/>
                        </a:rPr>
                        <a:t>1.37</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en-US" sz="2400" dirty="0">
                          <a:effectLst/>
                          <a:latin typeface="Times New Roman" panose="02020603050405020304" pitchFamily="18" charset="0"/>
                          <a:ea typeface="Times New Roman" panose="02020603050405020304" pitchFamily="18" charset="0"/>
                        </a:rPr>
                        <a:t>1.65</a:t>
                      </a:r>
                      <a:endParaRPr lang="en-IN" sz="2800" dirty="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3982504564"/>
                  </a:ext>
                </a:extLst>
              </a:tr>
              <a:tr h="559747">
                <a:tc>
                  <a:txBody>
                    <a:bodyPr/>
                    <a:lstStyle/>
                    <a:p>
                      <a:pPr marL="228600" marR="114300">
                        <a:lnSpc>
                          <a:spcPct val="150000"/>
                        </a:lnSpc>
                        <a:spcAft>
                          <a:spcPts val="600"/>
                        </a:spcAft>
                        <a:tabLst>
                          <a:tab pos="622300" algn="l"/>
                        </a:tabLst>
                      </a:pPr>
                      <a:r>
                        <a:rPr lang="hi-IN" sz="2400" dirty="0">
                          <a:effectLst/>
                          <a:latin typeface="Times New Roman" panose="02020603050405020304" pitchFamily="18" charset="0"/>
                          <a:ea typeface="Times New Roman" panose="02020603050405020304" pitchFamily="18" charset="0"/>
                        </a:rPr>
                        <a:t>अस्थिरता</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hi-IN" sz="2400" dirty="0">
                          <a:effectLst/>
                          <a:latin typeface="Times New Roman" panose="02020603050405020304" pitchFamily="18" charset="0"/>
                          <a:ea typeface="Times New Roman" panose="02020603050405020304" pitchFamily="18" charset="0"/>
                        </a:rPr>
                        <a:t>छोटा</a:t>
                      </a:r>
                      <a:endParaRPr lang="en-IN" sz="2800" dirty="0">
                        <a:effectLst/>
                        <a:latin typeface="Times New Roman" panose="02020603050405020304" pitchFamily="18" charset="0"/>
                        <a:ea typeface="Times New Roman" panose="02020603050405020304" pitchFamily="18" charset="0"/>
                      </a:endParaRPr>
                    </a:p>
                  </a:txBody>
                  <a:tcPr marL="81280" marR="81280" marT="0" marB="0"/>
                </a:tc>
                <a:tc>
                  <a:txBody>
                    <a:bodyPr/>
                    <a:lstStyle/>
                    <a:p>
                      <a:pPr marL="228600" marR="114300">
                        <a:lnSpc>
                          <a:spcPct val="150000"/>
                        </a:lnSpc>
                        <a:spcAft>
                          <a:spcPts val="600"/>
                        </a:spcAft>
                      </a:pPr>
                      <a:r>
                        <a:rPr lang="hi-IN" sz="2400" dirty="0">
                          <a:effectLst/>
                          <a:latin typeface="Times New Roman" panose="02020603050405020304" pitchFamily="18" charset="0"/>
                          <a:ea typeface="Times New Roman" panose="02020603050405020304" pitchFamily="18" charset="0"/>
                        </a:rPr>
                        <a:t>छोटा</a:t>
                      </a:r>
                      <a:endParaRPr lang="en-IN" sz="2800" dirty="0">
                        <a:effectLst/>
                        <a:latin typeface="Times New Roman" panose="02020603050405020304" pitchFamily="18" charset="0"/>
                        <a:ea typeface="Times New Roman" panose="02020603050405020304" pitchFamily="18" charset="0"/>
                      </a:endParaRPr>
                    </a:p>
                  </a:txBody>
                  <a:tcPr marL="81280" marR="81280" marT="0" marB="0"/>
                </a:tc>
                <a:extLst>
                  <a:ext uri="{0D108BD9-81ED-4DB2-BD59-A6C34878D82A}">
                    <a16:rowId xmlns:a16="http://schemas.microsoft.com/office/drawing/2014/main" val="2793733394"/>
                  </a:ext>
                </a:extLst>
              </a:tr>
            </a:tbl>
          </a:graphicData>
        </a:graphic>
      </p:graphicFrame>
      <p:sp>
        <p:nvSpPr>
          <p:cNvPr id="2" name="Slide Number Placeholder 1">
            <a:extLst>
              <a:ext uri="{FF2B5EF4-FFF2-40B4-BE49-F238E27FC236}">
                <a16:creationId xmlns:a16="http://schemas.microsoft.com/office/drawing/2014/main" id="{B17030F9-1709-DC8F-0639-A398F4F4F72B}"/>
              </a:ext>
            </a:extLst>
          </p:cNvPr>
          <p:cNvSpPr>
            <a:spLocks noGrp="1"/>
          </p:cNvSpPr>
          <p:nvPr>
            <p:ph type="sldNum" sz="quarter" idx="12"/>
          </p:nvPr>
        </p:nvSpPr>
        <p:spPr/>
        <p:txBody>
          <a:bodyPr/>
          <a:lstStyle/>
          <a:p>
            <a:fld id="{2BB1E14F-796C-409E-9B94-89634ADD74DA}" type="slidenum">
              <a:rPr lang="en-IN" smtClean="0"/>
              <a:t>50</a:t>
            </a:fld>
            <a:endParaRPr lang="en-IN"/>
          </a:p>
        </p:txBody>
      </p:sp>
    </p:spTree>
    <p:extLst>
      <p:ext uri="{BB962C8B-B14F-4D97-AF65-F5344CB8AC3E}">
        <p14:creationId xmlns:p14="http://schemas.microsoft.com/office/powerpoint/2010/main" val="22004754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02526" y="2766218"/>
            <a:ext cx="2914135" cy="1325563"/>
          </a:xfrm>
          <a:noFill/>
        </p:spPr>
        <p:txBody>
          <a:bodyPr>
            <a:normAutofit/>
          </a:bodyPr>
          <a:lstStyle/>
          <a:p>
            <a:r>
              <a:rPr lang="hi-IN" altLang="ar-SA"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फॉस्जीन</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4" name="Text Placeholder 13"/>
          <p:cNvSpPr>
            <a:spLocks noGrp="1"/>
          </p:cNvSpPr>
          <p:nvPr>
            <p:ph type="body" idx="1"/>
          </p:nvPr>
        </p:nvSpPr>
        <p:spPr>
          <a:xfrm>
            <a:off x="3216661" y="1249656"/>
            <a:ext cx="4119348" cy="675595"/>
          </a:xfrm>
        </p:spPr>
        <p:txBody>
          <a:bodyPr>
            <a:normAutofit/>
          </a:bodyPr>
          <a:lstStyle/>
          <a:p>
            <a:r>
              <a:rPr lang="hi-IN" altLang="ar-SA">
                <a:solidFill>
                  <a:srgbClr val="C00000"/>
                </a:solidFill>
                <a:latin typeface="Open Sans" panose="020B0606030504020204" pitchFamily="34" charset="0"/>
                <a:ea typeface="Open Sans" panose="020B0606030504020204" pitchFamily="34" charset="0"/>
                <a:cs typeface="Open Sans" panose="020B0606030504020204" pitchFamily="34" charset="0"/>
              </a:rPr>
              <a:t>रासायनिक गुण</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sz="half" idx="2"/>
          </p:nvPr>
        </p:nvSpPr>
        <p:spPr>
          <a:xfrm>
            <a:off x="3126258" y="1978719"/>
            <a:ext cx="4648575" cy="2778632"/>
          </a:xfrm>
          <a:noFill/>
        </p:spPr>
        <p:txBody>
          <a:bodyPr>
            <a:noAutofit/>
          </a:bodyPr>
          <a:lstStyle/>
          <a:p>
            <a:pPr marL="289339" indent="-289339">
              <a:lnSpc>
                <a:spcPct val="150000"/>
              </a:lnSpc>
              <a:defRPr/>
            </a:pPr>
            <a:r>
              <a:rPr lang="hi-IN" altLang="ar-SA" sz="2400">
                <a:latin typeface="Open Sans" panose="020B0606030504020204" pitchFamily="34" charset="0"/>
                <a:ea typeface="Open Sans" panose="020B0606030504020204" pitchFamily="34" charset="0"/>
                <a:cs typeface="Open Sans" panose="020B0606030504020204" pitchFamily="34" charset="0"/>
              </a:rPr>
              <a:t>सैन्य पदनाम: सीजी
रासायनिक नाम: कार्बोनिल क्लोराइड
: तेज़, बारिश से नष्ट
हाइड्रोलिसिस उत्पाद: एचसीएल + सीओ 2</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6" name="Text Placeholder 15"/>
          <p:cNvSpPr>
            <a:spLocks noGrp="1"/>
          </p:cNvSpPr>
          <p:nvPr>
            <p:ph type="body" sz="quarter" idx="3"/>
          </p:nvPr>
        </p:nvSpPr>
        <p:spPr>
          <a:xfrm>
            <a:off x="7912382" y="1260140"/>
            <a:ext cx="3344623" cy="675595"/>
          </a:xfrm>
        </p:spPr>
        <p:txBody>
          <a:bodyPr>
            <a:normAutofit/>
          </a:bodyPr>
          <a:lstStyle/>
          <a:p>
            <a:r>
              <a:rPr lang="hi-IN" altLang="ar-SA">
                <a:solidFill>
                  <a:srgbClr val="C00000"/>
                </a:solidFill>
                <a:latin typeface="Open Sans" panose="020B0606030504020204" pitchFamily="34" charset="0"/>
                <a:ea typeface="Open Sans" panose="020B0606030504020204" pitchFamily="34" charset="0"/>
                <a:cs typeface="Open Sans" panose="020B0606030504020204" pitchFamily="34" charset="0"/>
              </a:rPr>
              <a:t>भौतिक गुण</a:t>
            </a:r>
            <a:endParaRPr lang="en-US"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7" name="Content Placeholder 16"/>
          <p:cNvSpPr>
            <a:spLocks noGrp="1"/>
          </p:cNvSpPr>
          <p:nvPr>
            <p:ph sz="quarter" idx="4"/>
          </p:nvPr>
        </p:nvSpPr>
        <p:spPr>
          <a:xfrm>
            <a:off x="7912382" y="2143634"/>
            <a:ext cx="3977092" cy="2644021"/>
          </a:xfrm>
        </p:spPr>
        <p:txBody>
          <a:bodyPr>
            <a:normAutofit/>
          </a:bodyPr>
          <a:lstStyle/>
          <a:p>
            <a:pPr marL="289339" indent="-289339">
              <a:defRPr/>
            </a:pPr>
            <a:r>
              <a:rPr lang="hi-IN" altLang="ar-SA" sz="2400">
                <a:latin typeface="Open Sans" panose="020B0606030504020204" pitchFamily="34" charset="0"/>
                <a:ea typeface="Open Sans" panose="020B0606030504020204" pitchFamily="34" charset="0"/>
                <a:cs typeface="Open Sans" panose="020B0606030504020204" pitchFamily="34" charset="0"/>
              </a:rPr>
              <a:t>क्वथनांक, 7.6 डिग्री सेल्सियस
वाष्प घनत्व, 3.4 (हवा की तुलना में बहुत भारी)</a:t>
            </a:r>
            <a:endParaRPr lang="en-US" altLang="ar-SA"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0" name="Rectangle 19"/>
          <p:cNvSpPr/>
          <p:nvPr/>
        </p:nvSpPr>
        <p:spPr>
          <a:xfrm>
            <a:off x="4121518" y="5956782"/>
            <a:ext cx="5897691" cy="707886"/>
          </a:xfrm>
          <a:prstGeom prst="rect">
            <a:avLst/>
          </a:prstGeom>
        </p:spPr>
        <p:txBody>
          <a:bodyPr wrap="square">
            <a:spAutoFit/>
          </a:bodyPr>
          <a:lstStyle/>
          <a:p>
            <a:pPr algn="ctr">
              <a:spcBef>
                <a:spcPct val="50000"/>
              </a:spcBef>
              <a:buFontTx/>
              <a:buNone/>
              <a:defRPr/>
            </a:pPr>
            <a:r>
              <a:rPr lang="en-US" altLang="ar-SA" sz="1600" b="1" i="1" dirty="0">
                <a:latin typeface="Comic Sans MS" panose="030F0702030302020204" pitchFamily="66" charset="0"/>
                <a:ea typeface="Times New Roman (Arabic)"/>
                <a:cs typeface="Times New Roman (Arabic)"/>
              </a:rPr>
              <a:t>This agent is a non-persistent gas at room temperature.                                          </a:t>
            </a:r>
          </a:p>
          <a:p>
            <a:pPr algn="ctr">
              <a:spcBef>
                <a:spcPct val="50000"/>
              </a:spcBef>
              <a:buFontTx/>
              <a:buNone/>
              <a:defRPr/>
            </a:pPr>
            <a:r>
              <a:rPr lang="en-US" altLang="ar-SA" sz="1600" b="1" i="1" u="sng" dirty="0">
                <a:latin typeface="Comic Sans MS" panose="030F0702030302020204" pitchFamily="66" charset="0"/>
                <a:ea typeface="Times New Roman (Arabic)"/>
                <a:cs typeface="Times New Roman (Arabic)"/>
              </a:rPr>
              <a:t>Respiratory protection is required</a:t>
            </a:r>
            <a:endParaRPr lang="en-US" altLang="en-US" sz="1600" i="1" dirty="0">
              <a:latin typeface="Comic Sans MS" panose="030F0702030302020204" pitchFamily="66" charset="0"/>
              <a:ea typeface="Times New Roman (Arabic)"/>
              <a:cs typeface="Times New Roman (Arabic)"/>
            </a:endParaRPr>
          </a:p>
        </p:txBody>
      </p:sp>
      <p:sp>
        <p:nvSpPr>
          <p:cNvPr id="2" name="Slide Number Placeholder 1">
            <a:extLst>
              <a:ext uri="{FF2B5EF4-FFF2-40B4-BE49-F238E27FC236}">
                <a16:creationId xmlns:a16="http://schemas.microsoft.com/office/drawing/2014/main" id="{AFD19BB1-AD9E-7C0F-1B0C-DF43FC034C36}"/>
              </a:ext>
            </a:extLst>
          </p:cNvPr>
          <p:cNvSpPr>
            <a:spLocks noGrp="1"/>
          </p:cNvSpPr>
          <p:nvPr>
            <p:ph type="sldNum" sz="quarter" idx="12"/>
          </p:nvPr>
        </p:nvSpPr>
        <p:spPr/>
        <p:txBody>
          <a:bodyPr/>
          <a:lstStyle/>
          <a:p>
            <a:fld id="{2BB1E14F-796C-409E-9B94-89634ADD74DA}" type="slidenum">
              <a:rPr lang="en-IN" smtClean="0"/>
              <a:t>51</a:t>
            </a:fld>
            <a:endParaRPr lang="en-IN"/>
          </a:p>
        </p:txBody>
      </p:sp>
    </p:spTree>
    <p:extLst>
      <p:ext uri="{BB962C8B-B14F-4D97-AF65-F5344CB8AC3E}">
        <p14:creationId xmlns:p14="http://schemas.microsoft.com/office/powerpoint/2010/main" val="11535326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996249" y="930275"/>
            <a:ext cx="6738551" cy="4572000"/>
          </a:xfrm>
          <a:noFill/>
        </p:spPr>
        <p:txBody>
          <a:bodyPr>
            <a:noAutofit/>
          </a:bodyPr>
          <a:lstStyle/>
          <a:p>
            <a:pPr marL="0" indent="0"/>
            <a:r>
              <a:rPr lang="hi-IN" altLang="en-US" sz="2400">
                <a:latin typeface="Open Sans" panose="020B0606030504020204" pitchFamily="34" charset="0"/>
                <a:ea typeface="Open Sans" panose="020B0606030504020204" pitchFamily="34" charset="0"/>
                <a:cs typeface="Open Sans" panose="020B0606030504020204" pitchFamily="34" charset="0"/>
              </a:rPr>
              <a:t>गैर-घातक अक्षम या मनोरासायनिक पुरुषों को अपने सामान्य कार्यों को करने से रोकने के लिए पर्याप्त गंभीरता के शारीरिक या मानसिक प्रभाव पैदा करते हैं। 
प्रभाव की अवधि कई मिनट के रूप में संक्षिप्त हो सकती है, हालांकि यह कई दिनों तक रह सकती है, कुछ मामलों में, वसूली पूरी हो गई है और सामान्य रूप से कोई प्रभाव नहीं होता है।
 कई दवाएं ज्ञात हैं जो अस्थायी पक्षाघात, लगातार लैक्रिमेटर, दस्त, उल्टी, मानसिक भ्रम के ऐंठन पैदा करने में अक्षम हो सकती हैं, लेकिन इनमें से अधिकांश पदार्थों के शोषण का कोई सैन्य साधन अब तक विकसित नहीं किया गया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53314" y="2286000"/>
            <a:ext cx="4742935" cy="1143000"/>
          </a:xfrm>
          <a:noFill/>
        </p:spPr>
        <p:txBody>
          <a:bodyPr>
            <a:normAutofit/>
          </a:bodyPr>
          <a:lstStyle/>
          <a:p>
            <a:r>
              <a:rPr lang="hi-IN" altLang="en-US" sz="3600" b="1">
                <a:solidFill>
                  <a:srgbClr val="FF0000"/>
                </a:solidFill>
                <a:latin typeface="Open Sans" panose="020B0606030504020204" pitchFamily="34" charset="0"/>
                <a:ea typeface="Open Sans" panose="020B0606030504020204" pitchFamily="34" charset="0"/>
                <a:cs typeface="Open Sans" panose="020B0606030504020204" pitchFamily="34" charset="0"/>
              </a:rPr>
              <a:t>साइकोकेमिकल्स</a:t>
            </a:r>
            <a:endParaRPr lang="en-IN" sz="36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9127E6E-BB4D-AF47-C79C-25D9B405AE52}"/>
              </a:ext>
            </a:extLst>
          </p:cNvPr>
          <p:cNvSpPr>
            <a:spLocks noGrp="1"/>
          </p:cNvSpPr>
          <p:nvPr>
            <p:ph type="sldNum" sz="quarter" idx="12"/>
          </p:nvPr>
        </p:nvSpPr>
        <p:spPr/>
        <p:txBody>
          <a:bodyPr/>
          <a:lstStyle/>
          <a:p>
            <a:fld id="{2BB1E14F-796C-409E-9B94-89634ADD74DA}" type="slidenum">
              <a:rPr lang="en-IN" smtClean="0"/>
              <a:t>52</a:t>
            </a:fld>
            <a:endParaRPr lang="en-IN"/>
          </a:p>
        </p:txBody>
      </p:sp>
    </p:spTree>
    <p:extLst>
      <p:ext uri="{BB962C8B-B14F-4D97-AF65-F5344CB8AC3E}">
        <p14:creationId xmlns:p14="http://schemas.microsoft.com/office/powerpoint/2010/main" val="41545919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820031" y="1604319"/>
            <a:ext cx="4926227" cy="4572000"/>
          </a:xfrm>
          <a:noFill/>
        </p:spPr>
        <p:txBody>
          <a:bodyPr>
            <a:noAutofit/>
          </a:bodyPr>
          <a:lstStyle/>
          <a:p>
            <a:pPr>
              <a:lnSpc>
                <a:spcPct val="150000"/>
              </a:lnSpc>
            </a:pPr>
            <a:r>
              <a:rPr lang="hi-IN" altLang="en-US" sz="2400">
                <a:latin typeface="Open Sans" panose="020B0606030504020204" pitchFamily="34" charset="0"/>
                <a:ea typeface="Open Sans" panose="020B0606030504020204" pitchFamily="34" charset="0"/>
                <a:cs typeface="Open Sans" panose="020B0606030504020204" pitchFamily="34" charset="0"/>
              </a:rPr>
              <a:t>रासायनिक नाम: 3 क्विन्यूक्लिडिनी बेंज़िलेट (</a:t>
            </a:r>
            <a:r>
              <a:rPr lang="en-US" altLang="en-US" sz="2400">
                <a:latin typeface="Open Sans" panose="020B0606030504020204" pitchFamily="34" charset="0"/>
                <a:ea typeface="Open Sans" panose="020B0606030504020204" pitchFamily="34" charset="0"/>
                <a:cs typeface="Open Sans" panose="020B0606030504020204" pitchFamily="34" charset="0"/>
              </a:rPr>
              <a:t>BZ)
</a:t>
            </a:r>
            <a:r>
              <a:rPr lang="hi-IN" altLang="en-US" sz="2400">
                <a:latin typeface="Open Sans" panose="020B0606030504020204" pitchFamily="34" charset="0"/>
                <a:ea typeface="Open Sans" panose="020B0606030504020204" pitchFamily="34" charset="0"/>
                <a:cs typeface="Open Sans" panose="020B0606030504020204" pitchFamily="34" charset="0"/>
              </a:rPr>
              <a:t>भौतिक अवस्था: सफेद ठोस
गलनांक: 160 सी
अस्थिरता: नगण्य</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268629" y="2286000"/>
            <a:ext cx="3488722" cy="1143000"/>
          </a:xfrm>
          <a:noFill/>
        </p:spPr>
        <p:txBody>
          <a:bodyPr>
            <a:normAutofit/>
          </a:bodyPr>
          <a:lstStyle/>
          <a:p>
            <a:r>
              <a:rPr lang="hi-IN" altLang="en-US" sz="4000" b="1">
                <a:solidFill>
                  <a:srgbClr val="FF0000"/>
                </a:solidFill>
                <a:latin typeface="Open Sans" panose="020B0606030504020204" pitchFamily="34" charset="0"/>
                <a:ea typeface="Open Sans" panose="020B0606030504020204" pitchFamily="34" charset="0"/>
                <a:cs typeface="Open Sans" panose="020B0606030504020204" pitchFamily="34" charset="0"/>
              </a:rPr>
              <a:t>बीजेड एजेंट</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C154AFCE-AC30-F3D7-8D77-50BF13E34144}"/>
              </a:ext>
            </a:extLst>
          </p:cNvPr>
          <p:cNvSpPr>
            <a:spLocks noGrp="1"/>
          </p:cNvSpPr>
          <p:nvPr>
            <p:ph type="sldNum" sz="quarter" idx="12"/>
          </p:nvPr>
        </p:nvSpPr>
        <p:spPr/>
        <p:txBody>
          <a:bodyPr/>
          <a:lstStyle/>
          <a:p>
            <a:fld id="{2BB1E14F-796C-409E-9B94-89634ADD74DA}" type="slidenum">
              <a:rPr lang="en-IN" smtClean="0"/>
              <a:t>53</a:t>
            </a:fld>
            <a:endParaRPr lang="en-IN"/>
          </a:p>
        </p:txBody>
      </p:sp>
    </p:spTree>
    <p:extLst>
      <p:ext uri="{BB962C8B-B14F-4D97-AF65-F5344CB8AC3E}">
        <p14:creationId xmlns:p14="http://schemas.microsoft.com/office/powerpoint/2010/main" val="30332208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87546" y="1295400"/>
            <a:ext cx="6347254" cy="4572000"/>
          </a:xfrm>
          <a:noFill/>
        </p:spPr>
        <p:txBody>
          <a:bodyPr>
            <a:noAutofit/>
          </a:bodyPr>
          <a:lstStyle/>
          <a:p>
            <a:pPr algn="just">
              <a:defRPr/>
            </a:pPr>
            <a:r>
              <a:rPr lang="hi-IN" sz="2400" dirty="0">
                <a:latin typeface="Open Sans" panose="020B0606030504020204" pitchFamily="34" charset="0"/>
                <a:ea typeface="Open Sans" panose="020B0606030504020204" pitchFamily="34" charset="0"/>
                <a:cs typeface="Open Sans" panose="020B0606030504020204" pitchFamily="34" charset="0"/>
              </a:rPr>
              <a:t>सीएस (2-क्लोरोबेंजल मैलानोनिट्राइल) को शारीरिक अक्षम का एक उदाहरण माना जाएगा। 
सफेद क्रिस्टलीय ठोस
एक गैर-स्थायी बादल में एक एरोसोल के रूप में प्रसारित किया जाता है
वास्तव में एक गैर-घातक एजेंट</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nSpc>
                <a:spcPct val="200000"/>
              </a:lnSpc>
            </a:pPr>
            <a:r>
              <a:rPr lang="en-US" altLang="en-US" sz="2400" b="1" dirty="0">
                <a:latin typeface="Open Sans" panose="020B0606030504020204" pitchFamily="34" charset="0"/>
                <a:ea typeface="Open Sans" panose="020B0606030504020204" pitchFamily="34" charset="0"/>
                <a:cs typeface="Open Sans" panose="020B0606030504020204" pitchFamily="34" charset="0"/>
              </a:rPr>
              <a:t>CN- </a:t>
            </a:r>
            <a:r>
              <a:rPr lang="hi-IN" altLang="en-US" sz="2400" b="1" dirty="0">
                <a:latin typeface="Open Sans" panose="020B0606030504020204" pitchFamily="34" charset="0"/>
                <a:ea typeface="Open Sans" panose="020B0606030504020204" pitchFamily="34" charset="0"/>
                <a:cs typeface="Open Sans" panose="020B0606030504020204" pitchFamily="34" charset="0"/>
              </a:rPr>
              <a:t>क्लोरोएसेटोफेनोन) : </a:t>
            </a:r>
            <a:r>
              <a:rPr lang="hi-IN" altLang="en-US" sz="2400" dirty="0">
                <a:latin typeface="Open Sans" panose="020B0606030504020204" pitchFamily="34" charset="0"/>
                <a:ea typeface="Open Sans" panose="020B0606030504020204" pitchFamily="34" charset="0"/>
                <a:cs typeface="Open Sans" panose="020B0606030504020204" pitchFamily="34" charset="0"/>
              </a:rPr>
              <a:t>ठोस एजेंट एक एरोसोल पर प्रसारित होता है; अस्थिरता कम है और इसका लैक्रिमेटरी प्रभाव होता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59028" y="2438400"/>
            <a:ext cx="3999469" cy="1143000"/>
          </a:xfrm>
          <a:noFill/>
        </p:spPr>
        <p:txBody>
          <a:bodyPr>
            <a:normAutofit/>
          </a:bodyPr>
          <a:lstStyle/>
          <a:p>
            <a:r>
              <a:rPr lang="hi-IN" altLang="en-US" sz="4000" b="1">
                <a:solidFill>
                  <a:srgbClr val="FF0000"/>
                </a:solidFill>
                <a:latin typeface="Open Sans" panose="020B0606030504020204" pitchFamily="34" charset="0"/>
                <a:ea typeface="Open Sans" panose="020B0606030504020204" pitchFamily="34" charset="0"/>
                <a:cs typeface="Open Sans" panose="020B0606030504020204" pitchFamily="34" charset="0"/>
              </a:rPr>
              <a:t>अड़चन (आंसू गैस)</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A0D62CC9-73B2-5F86-48F8-EEF5AF3A37E5}"/>
              </a:ext>
            </a:extLst>
          </p:cNvPr>
          <p:cNvSpPr>
            <a:spLocks noGrp="1"/>
          </p:cNvSpPr>
          <p:nvPr>
            <p:ph type="sldNum" sz="quarter" idx="12"/>
          </p:nvPr>
        </p:nvSpPr>
        <p:spPr/>
        <p:txBody>
          <a:bodyPr/>
          <a:lstStyle/>
          <a:p>
            <a:fld id="{2BB1E14F-796C-409E-9B94-89634ADD74DA}" type="slidenum">
              <a:rPr lang="en-IN" smtClean="0"/>
              <a:t>54</a:t>
            </a:fld>
            <a:endParaRPr lang="en-IN"/>
          </a:p>
        </p:txBody>
      </p:sp>
    </p:spTree>
    <p:extLst>
      <p:ext uri="{BB962C8B-B14F-4D97-AF65-F5344CB8AC3E}">
        <p14:creationId xmlns:p14="http://schemas.microsoft.com/office/powerpoint/2010/main" val="84996485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496713" y="2103437"/>
            <a:ext cx="2760054" cy="1325563"/>
          </a:xfrm>
        </p:spPr>
        <p:txBody>
          <a:bodyPr>
            <a:normAutofit/>
          </a:bodyPr>
          <a:lstStyle/>
          <a:p>
            <a:r>
              <a:rPr lang="hi-IN" altLang="en-US" b="1" dirty="0">
                <a:solidFill>
                  <a:srgbClr val="FF0000"/>
                </a:solidFill>
                <a:latin typeface="Open Sans" panose="020B0606030504020204" pitchFamily="34" charset="0"/>
                <a:ea typeface="Open Sans" panose="020B0606030504020204" pitchFamily="34" charset="0"/>
                <a:cs typeface="Open Sans" panose="020B0606030504020204" pitchFamily="34" charset="0"/>
              </a:rPr>
              <a:t>अड़चन (आंसू गैस)</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graphicFrame>
        <p:nvGraphicFramePr>
          <p:cNvPr id="16" name="Table 15"/>
          <p:cNvGraphicFramePr>
            <a:graphicFrameLocks noGrp="1"/>
          </p:cNvGraphicFramePr>
          <p:nvPr>
            <p:extLst>
              <p:ext uri="{D42A27DB-BD31-4B8C-83A1-F6EECF244321}">
                <p14:modId xmlns:p14="http://schemas.microsoft.com/office/powerpoint/2010/main" val="3272730885"/>
              </p:ext>
            </p:extLst>
          </p:nvPr>
        </p:nvGraphicFramePr>
        <p:xfrm>
          <a:off x="3785450" y="581962"/>
          <a:ext cx="7110930" cy="5694076"/>
        </p:xfrm>
        <a:graphic>
          <a:graphicData uri="http://schemas.openxmlformats.org/drawingml/2006/table">
            <a:tbl>
              <a:tblPr/>
              <a:tblGrid>
                <a:gridCol w="2370310">
                  <a:extLst>
                    <a:ext uri="{9D8B030D-6E8A-4147-A177-3AD203B41FA5}">
                      <a16:colId xmlns:a16="http://schemas.microsoft.com/office/drawing/2014/main" val="20000"/>
                    </a:ext>
                  </a:extLst>
                </a:gridCol>
                <a:gridCol w="1185154">
                  <a:extLst>
                    <a:ext uri="{9D8B030D-6E8A-4147-A177-3AD203B41FA5}">
                      <a16:colId xmlns:a16="http://schemas.microsoft.com/office/drawing/2014/main" val="20001"/>
                    </a:ext>
                  </a:extLst>
                </a:gridCol>
                <a:gridCol w="1382681">
                  <a:extLst>
                    <a:ext uri="{9D8B030D-6E8A-4147-A177-3AD203B41FA5}">
                      <a16:colId xmlns:a16="http://schemas.microsoft.com/office/drawing/2014/main" val="20002"/>
                    </a:ext>
                  </a:extLst>
                </a:gridCol>
                <a:gridCol w="2172785">
                  <a:extLst>
                    <a:ext uri="{9D8B030D-6E8A-4147-A177-3AD203B41FA5}">
                      <a16:colId xmlns:a16="http://schemas.microsoft.com/office/drawing/2014/main" val="20003"/>
                    </a:ext>
                  </a:extLst>
                </a:gridCol>
              </a:tblGrid>
              <a:tr h="659816">
                <a:tc>
                  <a:txBody>
                    <a:bodyPr/>
                    <a:lstStyle/>
                    <a:p>
                      <a:pPr marL="0" marR="0" algn="just">
                        <a:spcBef>
                          <a:spcPts val="0"/>
                        </a:spcBef>
                        <a:spcAft>
                          <a:spcPts val="0"/>
                        </a:spcAft>
                        <a:tabLst>
                          <a:tab pos="-1028700" algn="l"/>
                        </a:tabLst>
                      </a:pPr>
                      <a:r>
                        <a:rPr lang="en-US" sz="3200" dirty="0">
                          <a:latin typeface="Times New Roman"/>
                          <a:ea typeface="Times New Roman"/>
                        </a:rPr>
                        <a:t> </a:t>
                      </a:r>
                      <a:r>
                        <a:rPr lang="hi-IN" sz="3200" b="1" dirty="0">
                          <a:latin typeface="Times New Roman"/>
                          <a:ea typeface="Times New Roman"/>
                        </a:rPr>
                        <a:t>गुण</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3200" dirty="0">
                          <a:latin typeface="Times New Roman"/>
                          <a:ea typeface="Times New Roman"/>
                        </a:rPr>
                        <a:t>सीएन</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3200" b="1" dirty="0">
                          <a:latin typeface="Times New Roman"/>
                          <a:ea typeface="Times New Roman"/>
                        </a:rPr>
                        <a:t>सीएस</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3200" b="1" dirty="0">
                          <a:latin typeface="Times New Roman"/>
                          <a:ea typeface="Times New Roman"/>
                        </a:rPr>
                        <a:t>सीआर</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908063">
                <a:tc>
                  <a:txBody>
                    <a:bodyPr/>
                    <a:lstStyle/>
                    <a:p>
                      <a:pPr marL="0" marR="0" algn="just">
                        <a:spcBef>
                          <a:spcPts val="0"/>
                        </a:spcBef>
                        <a:spcAft>
                          <a:spcPts val="0"/>
                        </a:spcAft>
                        <a:tabLst>
                          <a:tab pos="-1028700" algn="l"/>
                          <a:tab pos="-1028700" algn="l"/>
                          <a:tab pos="622300" algn="l"/>
                        </a:tabLst>
                      </a:pPr>
                      <a:r>
                        <a:rPr lang="hi-IN" sz="3200" dirty="0">
                          <a:latin typeface="Times New Roman"/>
                          <a:ea typeface="Times New Roman"/>
                        </a:rPr>
                        <a:t>भौतिक अवस्था</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3200" dirty="0">
                          <a:latin typeface="Times New Roman"/>
                          <a:ea typeface="Times New Roman"/>
                        </a:rPr>
                        <a:t>ठोस
</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3200" dirty="0">
                          <a:latin typeface="Times New Roman"/>
                          <a:ea typeface="Times New Roman"/>
                        </a:rPr>
                        <a:t>ठोस
</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hi-IN" sz="3200" dirty="0">
                          <a:latin typeface="Times New Roman"/>
                          <a:ea typeface="Times New Roman"/>
                        </a:rPr>
                        <a:t>हल्का पीला ठोस</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45140">
                <a:tc>
                  <a:txBody>
                    <a:bodyPr/>
                    <a:lstStyle/>
                    <a:p>
                      <a:pPr marL="0" marR="0" algn="just">
                        <a:spcBef>
                          <a:spcPts val="0"/>
                        </a:spcBef>
                        <a:spcAft>
                          <a:spcPts val="0"/>
                        </a:spcAft>
                        <a:tabLst>
                          <a:tab pos="-1028700" algn="l"/>
                          <a:tab pos="-1028700" algn="l"/>
                          <a:tab pos="622300" algn="l"/>
                        </a:tabLst>
                      </a:pPr>
                      <a:r>
                        <a:rPr lang="hi-IN" sz="3200" dirty="0">
                          <a:latin typeface="Times New Roman"/>
                          <a:ea typeface="Times New Roman"/>
                        </a:rPr>
                        <a:t>गलनांक </a:t>
                      </a:r>
                      <a:r>
                        <a:rPr lang="en-US" sz="3200" dirty="0">
                          <a:latin typeface="Times New Roman"/>
                          <a:ea typeface="Times New Roman"/>
                        </a:rPr>
                        <a:t>C</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a:latin typeface="Times New Roman"/>
                          <a:ea typeface="Times New Roman"/>
                        </a:rPr>
                        <a:t>54</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dirty="0">
                          <a:latin typeface="Times New Roman"/>
                          <a:ea typeface="Times New Roman"/>
                        </a:rPr>
                        <a:t>93-95</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a:latin typeface="Times New Roman"/>
                          <a:ea typeface="Times New Roman"/>
                        </a:rPr>
                        <a:t>72</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45140">
                <a:tc>
                  <a:txBody>
                    <a:bodyPr/>
                    <a:lstStyle/>
                    <a:p>
                      <a:pPr marL="0" marR="0" algn="just">
                        <a:spcBef>
                          <a:spcPts val="0"/>
                        </a:spcBef>
                        <a:spcAft>
                          <a:spcPts val="0"/>
                        </a:spcAft>
                        <a:tabLst>
                          <a:tab pos="-1028700" algn="l"/>
                          <a:tab pos="-1028700" algn="l"/>
                          <a:tab pos="622300" algn="l"/>
                        </a:tabLst>
                      </a:pPr>
                      <a:r>
                        <a:rPr lang="hi-IN" sz="3200" dirty="0">
                          <a:latin typeface="Times New Roman"/>
                          <a:ea typeface="Times New Roman"/>
                        </a:rPr>
                        <a:t>क्‍वथनांक</a:t>
                      </a:r>
                      <a:r>
                        <a:rPr lang="en-US" sz="3200" dirty="0">
                          <a:latin typeface="Times New Roman"/>
                          <a:ea typeface="Times New Roman"/>
                        </a:rPr>
                        <a:t>C</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dirty="0">
                          <a:latin typeface="Times New Roman"/>
                          <a:ea typeface="Times New Roman"/>
                        </a:rPr>
                        <a:t>248</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a:latin typeface="Times New Roman"/>
                          <a:ea typeface="Times New Roman"/>
                        </a:rPr>
                        <a:t>310-315</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a:latin typeface="Times New Roman"/>
                          <a:ea typeface="Times New Roman"/>
                        </a:rPr>
                        <a:t>315</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45140">
                <a:tc>
                  <a:txBody>
                    <a:bodyPr/>
                    <a:lstStyle/>
                    <a:p>
                      <a:pPr marL="0" marR="0" algn="just">
                        <a:spcBef>
                          <a:spcPts val="0"/>
                        </a:spcBef>
                        <a:spcAft>
                          <a:spcPts val="0"/>
                        </a:spcAft>
                        <a:tabLst>
                          <a:tab pos="-1028700" algn="l"/>
                          <a:tab pos="-1028700" algn="l"/>
                          <a:tab pos="622300" algn="l"/>
                        </a:tabLst>
                      </a:pPr>
                      <a:r>
                        <a:rPr lang="hi-IN" sz="3200" dirty="0">
                          <a:latin typeface="Times New Roman"/>
                          <a:ea typeface="Times New Roman"/>
                        </a:rPr>
                        <a:t>घनत्व जी/एमएल</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dirty="0">
                          <a:latin typeface="Times New Roman"/>
                          <a:ea typeface="Times New Roman"/>
                        </a:rPr>
                        <a:t>1.187</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dirty="0">
                          <a:latin typeface="Times New Roman"/>
                          <a:ea typeface="Times New Roman"/>
                        </a:rPr>
                        <a:t>1.04</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dirty="0">
                          <a:latin typeface="Times New Roman"/>
                          <a:ea typeface="Times New Roman"/>
                        </a:rPr>
                        <a:t>-</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908063">
                <a:tc>
                  <a:txBody>
                    <a:bodyPr/>
                    <a:lstStyle/>
                    <a:p>
                      <a:pPr marL="0" marR="0" algn="just">
                        <a:spcBef>
                          <a:spcPts val="0"/>
                        </a:spcBef>
                        <a:spcAft>
                          <a:spcPts val="0"/>
                        </a:spcAft>
                        <a:tabLst>
                          <a:tab pos="-1028700" algn="l"/>
                          <a:tab pos="-1028700" algn="l"/>
                          <a:tab pos="622300" algn="l"/>
                        </a:tabLst>
                      </a:pPr>
                      <a:r>
                        <a:rPr lang="hi-IN" sz="3200" dirty="0">
                          <a:latin typeface="Times New Roman"/>
                          <a:ea typeface="Times New Roman"/>
                        </a:rPr>
                        <a:t>अस्थिरता मिलीग्राम/एम3</a:t>
                      </a: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a:latin typeface="Times New Roman"/>
                          <a:ea typeface="Times New Roman"/>
                        </a:rPr>
                        <a:t>34.3</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r>
                        <a:rPr lang="en-US" sz="3200" dirty="0">
                          <a:latin typeface="Times New Roman"/>
                          <a:ea typeface="Times New Roman"/>
                        </a:rPr>
                        <a:t>0.71-</a:t>
                      </a: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tabLst>
                          <a:tab pos="-1028700" algn="l"/>
                        </a:tabLst>
                      </a:pPr>
                      <a:endParaRPr lang="en-US" sz="3200" dirty="0">
                        <a:latin typeface="Times New Roman"/>
                        <a:ea typeface="Times New Roman"/>
                      </a:endParaRPr>
                    </a:p>
                  </a:txBody>
                  <a:tcPr marL="81280" marR="812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 name="Slide Number Placeholder 1">
            <a:extLst>
              <a:ext uri="{FF2B5EF4-FFF2-40B4-BE49-F238E27FC236}">
                <a16:creationId xmlns:a16="http://schemas.microsoft.com/office/drawing/2014/main" id="{BB13F87E-4796-117F-2353-175253909E36}"/>
              </a:ext>
            </a:extLst>
          </p:cNvPr>
          <p:cNvSpPr>
            <a:spLocks noGrp="1"/>
          </p:cNvSpPr>
          <p:nvPr>
            <p:ph type="sldNum" sz="quarter" idx="12"/>
          </p:nvPr>
        </p:nvSpPr>
        <p:spPr/>
        <p:txBody>
          <a:bodyPr/>
          <a:lstStyle/>
          <a:p>
            <a:fld id="{2BB1E14F-796C-409E-9B94-89634ADD74DA}" type="slidenum">
              <a:rPr lang="en-IN" smtClean="0"/>
              <a:t>55</a:t>
            </a:fld>
            <a:endParaRPr lang="en-IN"/>
          </a:p>
        </p:txBody>
      </p:sp>
    </p:spTree>
    <p:extLst>
      <p:ext uri="{BB962C8B-B14F-4D97-AF65-F5344CB8AC3E}">
        <p14:creationId xmlns:p14="http://schemas.microsoft.com/office/powerpoint/2010/main" val="419501010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820032" y="1865270"/>
            <a:ext cx="5016844" cy="2702011"/>
          </a:xfrm>
          <a:noFill/>
        </p:spPr>
        <p:txBody>
          <a:bodyPr>
            <a:noAutofit/>
          </a:bodyPr>
          <a:lstStyle/>
          <a:p>
            <a:pPr marL="0" indent="0">
              <a:buNone/>
            </a:pPr>
            <a:r>
              <a:rPr lang="hi-IN" sz="2400">
                <a:latin typeface="Open Sans" panose="020B0606030504020204" pitchFamily="34" charset="0"/>
                <a:ea typeface="Open Sans" panose="020B0606030504020204" pitchFamily="34" charset="0"/>
                <a:cs typeface="Open Sans" panose="020B0606030504020204" pitchFamily="34" charset="0"/>
              </a:rPr>
              <a:t>श्वासयंत्र सीएस और बीजेड दोनों के साँस लेने के खिलाफ पूर्ण सुरक्षा प्रदान करता है, लेकिन बाद वाले एजेंट के साथ, दूषित भोजन या पेय से भी बचना चाहिए।</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834081" y="1970302"/>
            <a:ext cx="3540210" cy="1143000"/>
          </a:xfrm>
          <a:noFill/>
        </p:spPr>
        <p:txBody>
          <a:bodyPr>
            <a:normAutofit/>
          </a:bodyPr>
          <a:lstStyle/>
          <a:p>
            <a:r>
              <a:rPr lang="hi-IN" sz="4000" b="1" u="sng">
                <a:solidFill>
                  <a:srgbClr val="C00000"/>
                </a:solidFill>
                <a:latin typeface="Open Sans" panose="020B0606030504020204" pitchFamily="34" charset="0"/>
                <a:ea typeface="Open Sans" panose="020B0606030504020204" pitchFamily="34" charset="0"/>
                <a:cs typeface="Open Sans" panose="020B0606030504020204" pitchFamily="34" charset="0"/>
              </a:rPr>
              <a:t>हिफ़ाज़त</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79F257A3-BA05-B63F-D607-AF2759F4F93C}"/>
              </a:ext>
            </a:extLst>
          </p:cNvPr>
          <p:cNvSpPr>
            <a:spLocks noGrp="1"/>
          </p:cNvSpPr>
          <p:nvPr>
            <p:ph type="sldNum" sz="quarter" idx="12"/>
          </p:nvPr>
        </p:nvSpPr>
        <p:spPr/>
        <p:txBody>
          <a:bodyPr/>
          <a:lstStyle/>
          <a:p>
            <a:fld id="{2BB1E14F-796C-409E-9B94-89634ADD74DA}" type="slidenum">
              <a:rPr lang="en-IN" smtClean="0"/>
              <a:t>56</a:t>
            </a:fld>
            <a:endParaRPr lang="en-IN"/>
          </a:p>
        </p:txBody>
      </p:sp>
    </p:spTree>
    <p:extLst>
      <p:ext uri="{BB962C8B-B14F-4D97-AF65-F5344CB8AC3E}">
        <p14:creationId xmlns:p14="http://schemas.microsoft.com/office/powerpoint/2010/main" val="215493717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50476" y="1295400"/>
            <a:ext cx="6384323" cy="4572000"/>
          </a:xfrm>
          <a:noFill/>
        </p:spPr>
        <p:txBody>
          <a:bodyPr>
            <a:noAutofit/>
          </a:bodyPr>
          <a:lstStyle/>
          <a:p>
            <a:pPr marL="0" indent="0" algn="just">
              <a:buNone/>
            </a:pPr>
            <a:r>
              <a:rPr lang="hi-IN" sz="2400">
                <a:latin typeface="Open Sans" panose="020B0606030504020204" pitchFamily="34" charset="0"/>
                <a:ea typeface="Open Sans" panose="020B0606030504020204" pitchFamily="34" charset="0"/>
                <a:cs typeface="Open Sans" panose="020B0606030504020204" pitchFamily="34" charset="0"/>
              </a:rPr>
              <a:t>शाकनाशी या एंटी प्लांट एजेंट का उपयोग सैन्य संघर्ष में फसलों के विनाश के लिए या संभावित आवरण को कम करने के लिए प्राकृतिक वनस्पति के पत्ते के लिए किया जा सकता है। 
एजेंट को तीन प्रकारों में विभाजित किया जा सकता है: 
• पत्ते झड़ना 
•विषाक्तता 
• विकास की रोकथाम</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79854" y="2286000"/>
            <a:ext cx="3684373" cy="1143000"/>
          </a:xfrm>
          <a:noFill/>
        </p:spPr>
        <p:txBody>
          <a:bodyPr>
            <a:normAutofit fontScale="90000"/>
          </a:bodyPr>
          <a:lstStyle/>
          <a:p>
            <a:r>
              <a:rPr lang="hi-IN" sz="4000" b="1" u="sng">
                <a:solidFill>
                  <a:srgbClr val="C00000"/>
                </a:solidFill>
                <a:latin typeface="Open Sans" panose="020B0606030504020204" pitchFamily="34" charset="0"/>
                <a:ea typeface="Open Sans" panose="020B0606030504020204" pitchFamily="34" charset="0"/>
                <a:cs typeface="Open Sans" panose="020B0606030504020204" pitchFamily="34" charset="0"/>
              </a:rPr>
              <a:t>डिफोलिएंट्स (शाकनाशी)</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96674998-1902-BA7D-3E4C-3DDB79438525}"/>
              </a:ext>
            </a:extLst>
          </p:cNvPr>
          <p:cNvSpPr>
            <a:spLocks noGrp="1"/>
          </p:cNvSpPr>
          <p:nvPr>
            <p:ph type="sldNum" sz="quarter" idx="12"/>
          </p:nvPr>
        </p:nvSpPr>
        <p:spPr/>
        <p:txBody>
          <a:bodyPr/>
          <a:lstStyle/>
          <a:p>
            <a:fld id="{2BB1E14F-796C-409E-9B94-89634ADD74DA}" type="slidenum">
              <a:rPr lang="en-IN" smtClean="0"/>
              <a:t>57</a:t>
            </a:fld>
            <a:endParaRPr lang="en-IN"/>
          </a:p>
        </p:txBody>
      </p:sp>
    </p:spTree>
    <p:extLst>
      <p:ext uri="{BB962C8B-B14F-4D97-AF65-F5344CB8AC3E}">
        <p14:creationId xmlns:p14="http://schemas.microsoft.com/office/powerpoint/2010/main" val="7305582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Rectangle 13"/>
          <p:cNvSpPr/>
          <p:nvPr/>
        </p:nvSpPr>
        <p:spPr>
          <a:xfrm>
            <a:off x="2354893" y="125095"/>
            <a:ext cx="8691202" cy="6017032"/>
          </a:xfrm>
          <a:prstGeom prst="rect">
            <a:avLst/>
          </a:prstGeom>
        </p:spPr>
        <p:txBody>
          <a:bodyPr wrap="square">
            <a:spAutoFit/>
          </a:bodyPr>
          <a:lstStyle/>
          <a:p>
            <a:pPr marL="457200" marR="228600" algn="just">
              <a:spcAft>
                <a:spcPts val="0"/>
              </a:spcAft>
              <a:tabLst>
                <a:tab pos="-1028700" algn="l"/>
                <a:tab pos="685800" algn="l"/>
              </a:tabLst>
            </a:pPr>
            <a:r>
              <a:rPr lang="hi-IN" sz="2000" dirty="0">
                <a:latin typeface="Times New Roman" panose="02020603050405020304" pitchFamily="18" charset="0"/>
                <a:ea typeface="Times New Roman" panose="02020603050405020304" pitchFamily="18" charset="0"/>
              </a:rPr>
              <a:t>पत्ते डिफोलिएंट्स द्वारा प्रेरित होते हैं जो तंत्र में हस्तक्षेप करते हैं जो सामान्य रूप से मौसमी पत्ती गिरने के बारे में लाता है। विष क्रिया पौधों के विकास नियामकों के कारण होती है जो पौधों में शारीरिक प्रक्रिया को बढ़ावा देती है, रोकती है या संशोधित करती है
      मिट्टी के बाँझ का उपयोग पौधों के विकास को रोकता है। वियतनाम युद्ध में शाकनाशियों का बड़े पैमाने पर इस्तेमाल किया गया था।</a:t>
            </a:r>
            <a:r>
              <a:rPr lang="en-US" sz="2000" dirty="0">
                <a:latin typeface="Times New Roman" panose="02020603050405020304" pitchFamily="18" charset="0"/>
                <a:ea typeface="Times New Roman" panose="02020603050405020304" pitchFamily="18" charset="0"/>
              </a:rPr>
              <a:t> </a:t>
            </a:r>
            <a:endParaRPr lang="en-IN" sz="2000" dirty="0">
              <a:latin typeface="Times New Roman" panose="02020603050405020304" pitchFamily="18" charset="0"/>
              <a:ea typeface="Times New Roman" panose="02020603050405020304" pitchFamily="18" charset="0"/>
            </a:endParaRPr>
          </a:p>
          <a:p>
            <a:pPr marL="342900" marR="228600" lvl="0" indent="-342900" algn="just">
              <a:spcAft>
                <a:spcPts val="0"/>
              </a:spcAft>
              <a:buFont typeface="Symbol" panose="05050102010706020507" pitchFamily="18" charset="2"/>
              <a:buChar char=""/>
              <a:tabLst>
                <a:tab pos="914400" algn="l"/>
              </a:tabLst>
            </a:pPr>
            <a:r>
              <a:rPr lang="hi-IN" sz="2000" b="1" dirty="0">
                <a:latin typeface="Times New Roman" panose="02020603050405020304" pitchFamily="18" charset="0"/>
                <a:ea typeface="Times New Roman" panose="02020603050405020304" pitchFamily="18" charset="0"/>
              </a:rPr>
              <a:t>2,4- डाइक्लोरोफेनोक्सीएसेटिक एसिड (2, 4-डी):</a:t>
            </a:r>
            <a:r>
              <a:rPr lang="en-US" sz="2000" dirty="0">
                <a:latin typeface="Times New Roman" panose="02020603050405020304" pitchFamily="18" charset="0"/>
                <a:ea typeface="Times New Roman" panose="02020603050405020304" pitchFamily="18" charset="0"/>
              </a:rPr>
              <a:t>- </a:t>
            </a:r>
            <a:r>
              <a:rPr lang="hi-IN" sz="2000" dirty="0">
                <a:latin typeface="Times New Roman" panose="02020603050405020304" pitchFamily="18" charset="0"/>
                <a:ea typeface="Times New Roman" panose="02020603050405020304" pitchFamily="18" charset="0"/>
              </a:rPr>
              <a:t>यह एक शाकनाशी है जिसका उपयोग चौड़ी पत्ती वाले पौधों के नियंत्रण के लिए किया जाता है और 1942 में एक सामान्य पौधे विकास नियामक था, बाद में इसका उपयोग वियतनाम युद्ध में अमेरिकियों द्वारा किया गया था</a:t>
            </a:r>
            <a:endParaRPr lang="en-IN" sz="2000" dirty="0">
              <a:latin typeface="Times New Roman" panose="02020603050405020304" pitchFamily="18" charset="0"/>
              <a:ea typeface="Times New Roman" panose="02020603050405020304" pitchFamily="18" charset="0"/>
            </a:endParaRPr>
          </a:p>
          <a:p>
            <a:pPr marL="342900" marR="228600" lvl="0" indent="-342900" algn="just">
              <a:spcAft>
                <a:spcPts val="0"/>
              </a:spcAft>
              <a:buFont typeface="Symbol" panose="05050102010706020507" pitchFamily="18" charset="2"/>
              <a:buChar char=""/>
              <a:tabLst>
                <a:tab pos="914400" algn="l"/>
              </a:tabLst>
            </a:pPr>
            <a:r>
              <a:rPr lang="hi-IN" sz="2000" b="1" dirty="0">
                <a:latin typeface="Times New Roman" panose="02020603050405020304" pitchFamily="18" charset="0"/>
                <a:ea typeface="Times New Roman" panose="02020603050405020304" pitchFamily="18" charset="0"/>
              </a:rPr>
              <a:t>2 4 5-ट्राइक्लोरोफेनोक्सीएसेटिक एसिड:</a:t>
            </a:r>
            <a:r>
              <a:rPr lang="en-US" sz="2000" b="1" dirty="0">
                <a:latin typeface="Times New Roman" panose="02020603050405020304" pitchFamily="18" charset="0"/>
                <a:ea typeface="Times New Roman" panose="02020603050405020304" pitchFamily="18" charset="0"/>
              </a:rPr>
              <a:t>-</a:t>
            </a:r>
            <a:endParaRPr lang="en-IN" sz="2000" dirty="0">
              <a:latin typeface="Times New Roman" panose="02020603050405020304" pitchFamily="18" charset="0"/>
              <a:ea typeface="Times New Roman" panose="02020603050405020304" pitchFamily="18" charset="0"/>
            </a:endParaRPr>
          </a:p>
          <a:p>
            <a:pPr marL="914400" marR="228600" algn="just">
              <a:spcAft>
                <a:spcPts val="600"/>
              </a:spcAft>
              <a:tabLst>
                <a:tab pos="914400" algn="l"/>
              </a:tabLst>
            </a:pPr>
            <a:r>
              <a:rPr lang="hi-IN" sz="2000" dirty="0">
                <a:latin typeface="Times New Roman" panose="02020603050405020304" pitchFamily="18" charset="0"/>
                <a:ea typeface="Times New Roman" panose="02020603050405020304" pitchFamily="18" charset="0"/>
              </a:rPr>
              <a:t>यह एक सामान्य पादप विकास नियामक भी है। द्वितीय विश्व युद्ध से लेकर वर्तमान तक इसका सैन्य उपयोग होता है। अंग्रेजों ने पहली बार 1955-57 में और उसके बाद वियतनाम युद्ध के दौरान अमेरिकियों द्वारा इसका इस्तेमाल किया था।</a:t>
            </a:r>
            <a:endParaRPr lang="en-IN" sz="2000" dirty="0">
              <a:latin typeface="Times New Roman" panose="02020603050405020304" pitchFamily="18" charset="0"/>
              <a:ea typeface="Times New Roman" panose="02020603050405020304" pitchFamily="18" charset="0"/>
            </a:endParaRPr>
          </a:p>
          <a:p>
            <a:pPr marL="342900" marR="228600" lvl="0" indent="-342900" algn="just">
              <a:spcAft>
                <a:spcPts val="0"/>
              </a:spcAft>
              <a:buFont typeface="Symbol" panose="05050102010706020507" pitchFamily="18" charset="2"/>
              <a:buChar char=""/>
              <a:tabLst>
                <a:tab pos="914400" algn="l"/>
              </a:tabLst>
            </a:pPr>
            <a:r>
              <a:rPr lang="hi-IN" sz="2000" b="1" dirty="0">
                <a:latin typeface="Times New Roman" panose="02020603050405020304" pitchFamily="18" charset="0"/>
                <a:ea typeface="Times New Roman" panose="02020603050405020304" pitchFamily="18" charset="0"/>
              </a:rPr>
              <a:t>कैकोडिक एसिड</a:t>
            </a:r>
            <a:r>
              <a:rPr lang="en-US" sz="2000" dirty="0">
                <a:latin typeface="Times New Roman" panose="02020603050405020304" pitchFamily="18" charset="0"/>
                <a:ea typeface="Times New Roman" panose="02020603050405020304" pitchFamily="18" charset="0"/>
              </a:rPr>
              <a:t>: </a:t>
            </a:r>
            <a:r>
              <a:rPr lang="hi-IN" sz="2000" dirty="0">
                <a:latin typeface="Times New Roman" panose="02020603050405020304" pitchFamily="18" charset="0"/>
                <a:ea typeface="Times New Roman" panose="02020603050405020304" pitchFamily="18" charset="0"/>
              </a:rPr>
              <a:t>यह चौड़ी पत्ती वाले पौधों की तुलना में घास में प्रभावी शाकनाशी है, यह पत्तियों से पानी के अवशोषण के माध्यम से पौधों को मारता है। एजेंट तेजी से पत्ते का उत्पादन कर सकता है; एक महीने में फिर से विकास हो सकता है।</a:t>
            </a:r>
            <a:endParaRPr lang="en-IN" sz="2000" dirty="0">
              <a:latin typeface="Times New Roman" panose="02020603050405020304" pitchFamily="18" charset="0"/>
              <a:ea typeface="Times New Roman" panose="02020603050405020304" pitchFamily="18" charset="0"/>
            </a:endParaRPr>
          </a:p>
        </p:txBody>
      </p:sp>
      <p:sp>
        <p:nvSpPr>
          <p:cNvPr id="2" name="Slide Number Placeholder 1">
            <a:extLst>
              <a:ext uri="{FF2B5EF4-FFF2-40B4-BE49-F238E27FC236}">
                <a16:creationId xmlns:a16="http://schemas.microsoft.com/office/drawing/2014/main" id="{343EAFAD-7EC5-6FC7-5C65-2A41E0BCC445}"/>
              </a:ext>
            </a:extLst>
          </p:cNvPr>
          <p:cNvSpPr>
            <a:spLocks noGrp="1"/>
          </p:cNvSpPr>
          <p:nvPr>
            <p:ph type="sldNum" sz="quarter" idx="12"/>
          </p:nvPr>
        </p:nvSpPr>
        <p:spPr/>
        <p:txBody>
          <a:bodyPr/>
          <a:lstStyle/>
          <a:p>
            <a:fld id="{2BB1E14F-796C-409E-9B94-89634ADD74DA}" type="slidenum">
              <a:rPr lang="en-IN" smtClean="0"/>
              <a:t>58</a:t>
            </a:fld>
            <a:endParaRPr lang="en-IN" dirty="0"/>
          </a:p>
        </p:txBody>
      </p:sp>
    </p:spTree>
    <p:extLst>
      <p:ext uri="{BB962C8B-B14F-4D97-AF65-F5344CB8AC3E}">
        <p14:creationId xmlns:p14="http://schemas.microsoft.com/office/powerpoint/2010/main" val="4052588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838200" y="2515201"/>
            <a:ext cx="5257800" cy="1325563"/>
          </a:xfrm>
        </p:spPr>
        <p:txBody>
          <a:bodyPr/>
          <a:lstStyle/>
          <a:p>
            <a:r>
              <a:rPr lang="hi-IN" b="1" u="sng">
                <a:solidFill>
                  <a:srgbClr val="C00000"/>
                </a:solidFill>
                <a:latin typeface="Open Sans" panose="020B0606030504020204" pitchFamily="34" charset="0"/>
                <a:ea typeface="Open Sans" panose="020B0606030504020204" pitchFamily="34" charset="0"/>
                <a:cs typeface="Open Sans" panose="020B0606030504020204" pitchFamily="34" charset="0"/>
              </a:rPr>
              <a:t>डिफोलिएंट्स (शाकनाशी)</a:t>
            </a:r>
            <a:endParaRPr lang="en-US"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943600" y="1825625"/>
            <a:ext cx="5410200" cy="4351338"/>
          </a:xfrm>
          <a:noFill/>
        </p:spPr>
        <p:txBody>
          <a:bodyPr>
            <a:noAutofit/>
          </a:bodyPr>
          <a:lstStyle/>
          <a:p>
            <a:pPr marL="0" indent="0" algn="just">
              <a:lnSpc>
                <a:spcPct val="100000"/>
              </a:lnSpc>
              <a:buNone/>
            </a:pPr>
            <a:r>
              <a:rPr lang="hi-IN" sz="2400" dirty="0">
                <a:latin typeface="Open Sans" panose="020B0606030504020204" pitchFamily="34" charset="0"/>
                <a:ea typeface="Open Sans" panose="020B0606030504020204" pitchFamily="34" charset="0"/>
                <a:cs typeface="Open Sans" panose="020B0606030504020204" pitchFamily="34" charset="0"/>
              </a:rPr>
              <a:t>मिट्टी के बाँझ का उपयोग पौधों के विकास को रोकता है। वियतनाम युद्ध में शाकनाशियों का बड़े पैमाने पर इस्तेमाल किया गया था।</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0" indent="0" algn="just">
              <a:lnSpc>
                <a:spcPct val="100000"/>
              </a:lnSpc>
              <a:buNone/>
            </a:pP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defRPr/>
            </a:pPr>
            <a:r>
              <a:rPr lang="hi-IN" altLang="en-US" sz="2400" dirty="0">
                <a:latin typeface="Open Sans" panose="020B0606030504020204" pitchFamily="34" charset="0"/>
                <a:ea typeface="Open Sans" panose="020B0606030504020204" pitchFamily="34" charset="0"/>
                <a:cs typeface="Open Sans" panose="020B0606030504020204" pitchFamily="34" charset="0"/>
              </a:rPr>
              <a:t>डाइक्लोरोफेनोक्सीएसेटिक एसिड (2,4-डी)</a:t>
            </a:r>
            <a:endParaRPr lang="en-US" altLang="en-US"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defRPr/>
            </a:pPr>
            <a:endParaRPr lang="en-US" altLang="en-US"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defRPr/>
            </a:pPr>
            <a:r>
              <a:rPr lang="hi-IN" sz="2400" dirty="0">
                <a:latin typeface="Open Sans" panose="020B0606030504020204" pitchFamily="34" charset="0"/>
                <a:ea typeface="Open Sans" panose="020B0606030504020204" pitchFamily="34" charset="0"/>
                <a:cs typeface="Open Sans" panose="020B0606030504020204" pitchFamily="34" charset="0"/>
              </a:rPr>
              <a:t>2 4 5-ट्राइक्लोरोफेनोक्सीएसेटिक एसिड</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defRPr/>
            </a:pPr>
            <a:endParaRPr lang="en-US" altLang="en-US" sz="2400" dirty="0">
              <a:latin typeface="Open Sans" panose="020B0606030504020204" pitchFamily="34" charset="0"/>
              <a:ea typeface="Open Sans" panose="020B0606030504020204" pitchFamily="34" charset="0"/>
              <a:cs typeface="Open Sans" panose="020B0606030504020204" pitchFamily="34" charset="0"/>
            </a:endParaRPr>
          </a:p>
          <a:p>
            <a:pPr algn="just">
              <a:lnSpc>
                <a:spcPct val="100000"/>
              </a:lnSpc>
              <a:defRPr/>
            </a:pPr>
            <a:r>
              <a:rPr lang="hi-IN" altLang="en-US" sz="2400" dirty="0">
                <a:latin typeface="Open Sans" panose="020B0606030504020204" pitchFamily="34" charset="0"/>
                <a:ea typeface="Open Sans" panose="020B0606030504020204" pitchFamily="34" charset="0"/>
                <a:cs typeface="Open Sans" panose="020B0606030504020204" pitchFamily="34" charset="0"/>
              </a:rPr>
              <a:t>कैकोडिक एसिड।</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51510807-A966-2CED-8033-6B3C403C0871}"/>
              </a:ext>
            </a:extLst>
          </p:cNvPr>
          <p:cNvSpPr>
            <a:spLocks noGrp="1"/>
          </p:cNvSpPr>
          <p:nvPr>
            <p:ph type="sldNum" sz="quarter" idx="12"/>
          </p:nvPr>
        </p:nvSpPr>
        <p:spPr/>
        <p:txBody>
          <a:bodyPr/>
          <a:lstStyle/>
          <a:p>
            <a:fld id="{2BB1E14F-796C-409E-9B94-89634ADD74DA}" type="slidenum">
              <a:rPr lang="en-IN" smtClean="0"/>
              <a:t>59</a:t>
            </a:fld>
            <a:endParaRPr lang="en-IN"/>
          </a:p>
        </p:txBody>
      </p:sp>
    </p:spTree>
    <p:extLst>
      <p:ext uri="{BB962C8B-B14F-4D97-AF65-F5344CB8AC3E}">
        <p14:creationId xmlns:p14="http://schemas.microsoft.com/office/powerpoint/2010/main" val="1710633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707924" y="1295400"/>
            <a:ext cx="7026875" cy="4572000"/>
          </a:xfrm>
          <a:noFill/>
        </p:spPr>
        <p:txBody>
          <a:bodyPr>
            <a:noAutofit/>
          </a:bodyPr>
          <a:lstStyle/>
          <a:p>
            <a:pPr marL="0" indent="0" algn="just">
              <a:lnSpc>
                <a:spcPct val="120000"/>
              </a:lnSpc>
              <a:buNone/>
            </a:pPr>
            <a:r>
              <a:rPr lang="hi-IN" sz="2400">
                <a:latin typeface="Open Sans" panose="020B0606030504020204" pitchFamily="34" charset="0"/>
                <a:ea typeface="Open Sans" panose="020B0606030504020204" pitchFamily="34" charset="0"/>
                <a:cs typeface="Open Sans" panose="020B0606030504020204" pitchFamily="34" charset="0"/>
              </a:rPr>
              <a:t>1914 – फ्रांसीसी ने हथगोले में आंसू गैस का उपयोग करना शुरू किया और जर्मनों ने तोपखाने के गोले में आंसू गैस के साथ जवाबी कार्रवाई की थी.
 1915 – जर्मनों ने फ्रांस के </a:t>
            </a:r>
            <a:r>
              <a:rPr lang="en-US" sz="2400">
                <a:latin typeface="Open Sans" panose="020B0606030504020204" pitchFamily="34" charset="0"/>
                <a:ea typeface="Open Sans" panose="020B0606030504020204" pitchFamily="34" charset="0"/>
                <a:cs typeface="Open Sans" panose="020B0606030504020204" pitchFamily="34" charset="0"/>
              </a:rPr>
              <a:t>Ypres </a:t>
            </a:r>
            <a:r>
              <a:rPr lang="hi-IN" sz="2400">
                <a:latin typeface="Open Sans" panose="020B0606030504020204" pitchFamily="34" charset="0"/>
                <a:ea typeface="Open Sans" panose="020B0606030504020204" pitchFamily="34" charset="0"/>
                <a:cs typeface="Open Sans" panose="020B0606030504020204" pitchFamily="34" charset="0"/>
              </a:rPr>
              <a:t>में क्लोरीन गैस के साथ फ्रांसीसियों पर हमला किया था. प्रथम विश्व युद्ध में रासायनिक युद्ध का पहला महत्वपूर्ण उपयोग। 
1915 – पहला ब्रिटिश रासायनिक हथियार हमला। क्लोरीन गैस का उपयोग लूस की लड़ाई में जर्मनों के खिलाफ किया जाता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871151" y="2286000"/>
            <a:ext cx="3663778"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प्रथम विश्व युद्ध</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DC4D3101-9C59-EB48-9A0A-59EA708BD12D}"/>
              </a:ext>
            </a:extLst>
          </p:cNvPr>
          <p:cNvSpPr>
            <a:spLocks noGrp="1"/>
          </p:cNvSpPr>
          <p:nvPr>
            <p:ph type="sldNum" sz="quarter" idx="12"/>
          </p:nvPr>
        </p:nvSpPr>
        <p:spPr/>
        <p:txBody>
          <a:bodyPr/>
          <a:lstStyle/>
          <a:p>
            <a:fld id="{2BB1E14F-796C-409E-9B94-89634ADD74DA}" type="slidenum">
              <a:rPr lang="en-IN" smtClean="0"/>
              <a:t>6</a:t>
            </a:fld>
            <a:endParaRPr lang="en-IN"/>
          </a:p>
        </p:txBody>
      </p:sp>
    </p:spTree>
    <p:extLst>
      <p:ext uri="{BB962C8B-B14F-4D97-AF65-F5344CB8AC3E}">
        <p14:creationId xmlns:p14="http://schemas.microsoft.com/office/powerpoint/2010/main" val="59814894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26592" y="2399221"/>
            <a:ext cx="3208627"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प्रवेश के मार्ग</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14" name="Object 2"/>
          <p:cNvGraphicFramePr>
            <a:graphicFrameLocks/>
          </p:cNvGraphicFramePr>
          <p:nvPr>
            <p:extLst>
              <p:ext uri="{D42A27DB-BD31-4B8C-83A1-F6EECF244321}">
                <p14:modId xmlns:p14="http://schemas.microsoft.com/office/powerpoint/2010/main" val="3416730281"/>
              </p:ext>
            </p:extLst>
          </p:nvPr>
        </p:nvGraphicFramePr>
        <p:xfrm>
          <a:off x="5466479" y="1353343"/>
          <a:ext cx="2338916" cy="4868863"/>
        </p:xfrm>
        <a:graphic>
          <a:graphicData uri="http://schemas.openxmlformats.org/presentationml/2006/ole">
            <mc:AlternateContent xmlns:mc="http://schemas.openxmlformats.org/markup-compatibility/2006">
              <mc:Choice xmlns:v="urn:schemas-microsoft-com:vml" Requires="v">
                <p:oleObj spid="_x0000_s1029" name="CorelDRAW!" r:id="rId3" imgW="1703388" imgH="4868863" progId="">
                  <p:embed/>
                </p:oleObj>
              </mc:Choice>
              <mc:Fallback>
                <p:oleObj name="CorelDRAW!" r:id="rId3" imgW="1703388" imgH="4868863" progId="">
                  <p:embed/>
                  <p:pic>
                    <p:nvPicPr>
                      <p:cNvPr id="14"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6479" y="1353343"/>
                        <a:ext cx="2338916" cy="4868863"/>
                      </a:xfrm>
                      <a:prstGeom prst="rect">
                        <a:avLst/>
                      </a:prstGeom>
                      <a:noFill/>
                      <a:ln>
                        <a:noFill/>
                      </a:ln>
                      <a:effectLst/>
                    </p:spPr>
                  </p:pic>
                </p:oleObj>
              </mc:Fallback>
            </mc:AlternateContent>
          </a:graphicData>
        </a:graphic>
      </p:graphicFrame>
      <p:sp>
        <p:nvSpPr>
          <p:cNvPr id="16" name="Rectangle 4"/>
          <p:cNvSpPr>
            <a:spLocks noChangeArrowheads="1"/>
          </p:cNvSpPr>
          <p:nvPr/>
        </p:nvSpPr>
        <p:spPr bwMode="auto">
          <a:xfrm>
            <a:off x="9748499" y="1977230"/>
            <a:ext cx="825705" cy="421991"/>
          </a:xfrm>
          <a:prstGeom prst="rect">
            <a:avLst/>
          </a:prstGeom>
          <a:noFill/>
          <a:ln w="9525">
            <a:noFill/>
            <a:miter lim="800000"/>
            <a:headEnd/>
            <a:tailEnd/>
          </a:ln>
        </p:spPr>
        <p:txBody>
          <a:bodyPr wrap="none" lIns="82628" tIns="41315" rIns="82628" bIns="41315">
            <a:spAutoFit/>
          </a:bodyPr>
          <a:lstStyle/>
          <a:p>
            <a:pPr defTabSz="820738"/>
            <a:r>
              <a:rPr lang="en-US" sz="2200" b="1" dirty="0">
                <a:solidFill>
                  <a:srgbClr val="00CC00"/>
                </a:solidFill>
                <a:latin typeface="Arial" charset="0"/>
              </a:rPr>
              <a:t>Eyes</a:t>
            </a:r>
          </a:p>
        </p:txBody>
      </p:sp>
      <p:sp>
        <p:nvSpPr>
          <p:cNvPr id="17" name="Rectangle 5"/>
          <p:cNvSpPr>
            <a:spLocks noChangeArrowheads="1"/>
          </p:cNvSpPr>
          <p:nvPr/>
        </p:nvSpPr>
        <p:spPr bwMode="auto">
          <a:xfrm>
            <a:off x="9625730" y="2877343"/>
            <a:ext cx="2490070" cy="421991"/>
          </a:xfrm>
          <a:prstGeom prst="rect">
            <a:avLst/>
          </a:prstGeom>
          <a:noFill/>
          <a:ln w="9525">
            <a:noFill/>
            <a:miter lim="800000"/>
            <a:headEnd/>
            <a:tailEnd/>
          </a:ln>
        </p:spPr>
        <p:txBody>
          <a:bodyPr wrap="none" lIns="82628" tIns="41315" rIns="82628" bIns="41315">
            <a:spAutoFit/>
          </a:bodyPr>
          <a:lstStyle/>
          <a:p>
            <a:pPr defTabSz="820738"/>
            <a:r>
              <a:rPr lang="en-US" sz="2200" b="1">
                <a:solidFill>
                  <a:srgbClr val="0066FF"/>
                </a:solidFill>
                <a:latin typeface="Arial" charset="0"/>
              </a:rPr>
              <a:t>Respiratory Tract</a:t>
            </a:r>
          </a:p>
        </p:txBody>
      </p:sp>
      <p:sp>
        <p:nvSpPr>
          <p:cNvPr id="20" name="Rectangle 6"/>
          <p:cNvSpPr>
            <a:spLocks noChangeArrowheads="1"/>
          </p:cNvSpPr>
          <p:nvPr/>
        </p:nvSpPr>
        <p:spPr bwMode="auto">
          <a:xfrm>
            <a:off x="4491596" y="4389680"/>
            <a:ext cx="763187" cy="421991"/>
          </a:xfrm>
          <a:prstGeom prst="rect">
            <a:avLst/>
          </a:prstGeom>
          <a:noFill/>
          <a:ln w="9525">
            <a:noFill/>
            <a:miter lim="800000"/>
            <a:headEnd/>
            <a:tailEnd/>
          </a:ln>
        </p:spPr>
        <p:txBody>
          <a:bodyPr wrap="none" lIns="82628" tIns="41315" rIns="82628" bIns="41315">
            <a:spAutoFit/>
          </a:bodyPr>
          <a:lstStyle/>
          <a:p>
            <a:pPr defTabSz="820738"/>
            <a:r>
              <a:rPr lang="en-US" sz="2200" b="1" dirty="0">
                <a:solidFill>
                  <a:schemeClr val="hlink"/>
                </a:solidFill>
                <a:latin typeface="Arial" charset="0"/>
              </a:rPr>
              <a:t>Skin</a:t>
            </a:r>
          </a:p>
        </p:txBody>
      </p:sp>
      <p:sp>
        <p:nvSpPr>
          <p:cNvPr id="21" name="Line 9"/>
          <p:cNvSpPr>
            <a:spLocks noChangeShapeType="1"/>
          </p:cNvSpPr>
          <p:nvPr/>
        </p:nvSpPr>
        <p:spPr bwMode="auto">
          <a:xfrm>
            <a:off x="6649700" y="1877211"/>
            <a:ext cx="3012017" cy="1284288"/>
          </a:xfrm>
          <a:prstGeom prst="line">
            <a:avLst/>
          </a:prstGeom>
          <a:noFill/>
          <a:ln w="12700">
            <a:solidFill>
              <a:srgbClr val="00FFFF"/>
            </a:solidFill>
            <a:round/>
            <a:headEnd type="none" w="sm" len="sm"/>
            <a:tailEnd type="none" w="sm" len="sm"/>
          </a:ln>
        </p:spPr>
        <p:txBody>
          <a:bodyPr/>
          <a:lstStyle/>
          <a:p>
            <a:endParaRPr lang="en-US"/>
          </a:p>
        </p:txBody>
      </p:sp>
      <p:sp>
        <p:nvSpPr>
          <p:cNvPr id="22" name="Line 10"/>
          <p:cNvSpPr>
            <a:spLocks noChangeShapeType="1"/>
          </p:cNvSpPr>
          <p:nvPr/>
        </p:nvSpPr>
        <p:spPr bwMode="auto">
          <a:xfrm>
            <a:off x="6848666" y="1764499"/>
            <a:ext cx="2901951" cy="406400"/>
          </a:xfrm>
          <a:prstGeom prst="line">
            <a:avLst/>
          </a:prstGeom>
          <a:noFill/>
          <a:ln w="12700">
            <a:solidFill>
              <a:srgbClr val="00FFFF"/>
            </a:solidFill>
            <a:round/>
            <a:headEnd type="none" w="sm" len="sm"/>
            <a:tailEnd type="none" w="sm" len="sm"/>
          </a:ln>
        </p:spPr>
        <p:txBody>
          <a:bodyPr/>
          <a:lstStyle/>
          <a:p>
            <a:endParaRPr lang="en-US"/>
          </a:p>
        </p:txBody>
      </p:sp>
      <p:sp>
        <p:nvSpPr>
          <p:cNvPr id="23" name="Rectangle 12"/>
          <p:cNvSpPr>
            <a:spLocks noChangeArrowheads="1"/>
          </p:cNvSpPr>
          <p:nvPr/>
        </p:nvSpPr>
        <p:spPr bwMode="auto">
          <a:xfrm>
            <a:off x="4315717" y="1764499"/>
            <a:ext cx="1425228" cy="421991"/>
          </a:xfrm>
          <a:prstGeom prst="rect">
            <a:avLst/>
          </a:prstGeom>
          <a:noFill/>
          <a:ln w="9525">
            <a:noFill/>
            <a:miter lim="800000"/>
            <a:headEnd/>
            <a:tailEnd/>
          </a:ln>
        </p:spPr>
        <p:txBody>
          <a:bodyPr wrap="none" lIns="82628" tIns="41315" rIns="82628" bIns="41315">
            <a:spAutoFit/>
          </a:bodyPr>
          <a:lstStyle/>
          <a:p>
            <a:pPr defTabSz="820738"/>
            <a:r>
              <a:rPr lang="en-US" sz="2200" b="1" dirty="0">
                <a:solidFill>
                  <a:srgbClr val="F347E3"/>
                </a:solidFill>
                <a:latin typeface="Arial" charset="0"/>
              </a:rPr>
              <a:t>Ingestion</a:t>
            </a:r>
          </a:p>
        </p:txBody>
      </p:sp>
      <p:sp>
        <p:nvSpPr>
          <p:cNvPr id="24" name="Rectangle 13"/>
          <p:cNvSpPr>
            <a:spLocks noChangeArrowheads="1"/>
          </p:cNvSpPr>
          <p:nvPr/>
        </p:nvSpPr>
        <p:spPr bwMode="auto">
          <a:xfrm>
            <a:off x="9054229" y="3526629"/>
            <a:ext cx="1330650" cy="421991"/>
          </a:xfrm>
          <a:prstGeom prst="rect">
            <a:avLst/>
          </a:prstGeom>
          <a:noFill/>
          <a:ln w="9525">
            <a:noFill/>
            <a:miter lim="800000"/>
            <a:headEnd/>
            <a:tailEnd/>
          </a:ln>
        </p:spPr>
        <p:txBody>
          <a:bodyPr wrap="none" lIns="82628" tIns="41315" rIns="82628" bIns="41315">
            <a:spAutoFit/>
          </a:bodyPr>
          <a:lstStyle/>
          <a:p>
            <a:pPr defTabSz="820738"/>
            <a:r>
              <a:rPr lang="en-US" sz="2200" b="1">
                <a:solidFill>
                  <a:schemeClr val="tx2"/>
                </a:solidFill>
                <a:latin typeface="Arial" charset="0"/>
              </a:rPr>
              <a:t>Injection</a:t>
            </a:r>
          </a:p>
        </p:txBody>
      </p:sp>
      <p:sp>
        <p:nvSpPr>
          <p:cNvPr id="25" name="Line 14"/>
          <p:cNvSpPr>
            <a:spLocks noChangeShapeType="1"/>
          </p:cNvSpPr>
          <p:nvPr/>
        </p:nvSpPr>
        <p:spPr bwMode="auto">
          <a:xfrm>
            <a:off x="7434979" y="3328186"/>
            <a:ext cx="1612900" cy="446088"/>
          </a:xfrm>
          <a:prstGeom prst="line">
            <a:avLst/>
          </a:prstGeom>
          <a:noFill/>
          <a:ln w="12700">
            <a:solidFill>
              <a:srgbClr val="00FFFF"/>
            </a:solidFill>
            <a:round/>
            <a:headEnd type="none" w="sm" len="sm"/>
            <a:tailEnd type="none" w="sm" len="sm"/>
          </a:ln>
        </p:spPr>
        <p:txBody>
          <a:bodyPr/>
          <a:lstStyle/>
          <a:p>
            <a:endParaRPr lang="en-US"/>
          </a:p>
        </p:txBody>
      </p:sp>
      <p:sp>
        <p:nvSpPr>
          <p:cNvPr id="2" name="Slide Number Placeholder 1">
            <a:extLst>
              <a:ext uri="{FF2B5EF4-FFF2-40B4-BE49-F238E27FC236}">
                <a16:creationId xmlns:a16="http://schemas.microsoft.com/office/drawing/2014/main" id="{347C9D16-FF99-576C-AABA-2DC030E26890}"/>
              </a:ext>
            </a:extLst>
          </p:cNvPr>
          <p:cNvSpPr>
            <a:spLocks noGrp="1"/>
          </p:cNvSpPr>
          <p:nvPr>
            <p:ph type="sldNum" sz="quarter" idx="12"/>
          </p:nvPr>
        </p:nvSpPr>
        <p:spPr/>
        <p:txBody>
          <a:bodyPr/>
          <a:lstStyle/>
          <a:p>
            <a:fld id="{2BB1E14F-796C-409E-9B94-89634ADD74DA}" type="slidenum">
              <a:rPr lang="en-IN" smtClean="0"/>
              <a:t>60</a:t>
            </a:fld>
            <a:endParaRPr lang="en-IN"/>
          </a:p>
        </p:txBody>
      </p:sp>
    </p:spTree>
    <p:extLst>
      <p:ext uri="{BB962C8B-B14F-4D97-AF65-F5344CB8AC3E}">
        <p14:creationId xmlns:p14="http://schemas.microsoft.com/office/powerpoint/2010/main" val="32047814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752945" y="1561186"/>
            <a:ext cx="5486400" cy="4572000"/>
          </a:xfrm>
          <a:noFill/>
        </p:spPr>
        <p:txBody>
          <a:bodyPr>
            <a:noAutofit/>
          </a:bodyPr>
          <a:lstStyle/>
          <a:p>
            <a:r>
              <a:rPr lang="hi-IN" sz="2400" dirty="0">
                <a:latin typeface="Open Sans" panose="020B0606030504020204" pitchFamily="34" charset="0"/>
                <a:ea typeface="Open Sans" panose="020B0606030504020204" pitchFamily="34" charset="0"/>
                <a:cs typeface="Open Sans" panose="020B0606030504020204" pitchFamily="34" charset="0"/>
                <a:sym typeface="Wingdings" pitchFamily="2" charset="2"/>
              </a:rPr>
              <a:t>पत्तियों का पीला पड़ना
मृत या मरने वाले जानवर और कीड़े।
एकाधिक पीड़ित, गंभीर बीमारी, मतली, भटकाव (</a:t>
            </a:r>
            <a:r>
              <a:rPr lang="en-GB" sz="2400" dirty="0" err="1">
                <a:latin typeface="Open Sans" panose="020B0606030504020204" pitchFamily="34" charset="0"/>
                <a:ea typeface="Open Sans" panose="020B0606030504020204" pitchFamily="34" charset="0"/>
                <a:cs typeface="Open Sans" panose="020B0606030504020204" pitchFamily="34" charset="0"/>
                <a:sym typeface="Wingdings" pitchFamily="2" charset="2"/>
              </a:rPr>
              <a:t>Hkzfer</a:t>
            </a:r>
            <a:r>
              <a:rPr lang="en-GB" sz="2400" dirty="0">
                <a:latin typeface="Open Sans" panose="020B0606030504020204" pitchFamily="34" charset="0"/>
                <a:ea typeface="Open Sans" panose="020B0606030504020204" pitchFamily="34" charset="0"/>
                <a:cs typeface="Open Sans" panose="020B0606030504020204" pitchFamily="34" charset="0"/>
                <a:sym typeface="Wingdings" pitchFamily="2" charset="2"/>
              </a:rPr>
              <a:t> </a:t>
            </a:r>
            <a:r>
              <a:rPr lang="en-GB" sz="2400" dirty="0" err="1">
                <a:latin typeface="Open Sans" panose="020B0606030504020204" pitchFamily="34" charset="0"/>
                <a:ea typeface="Open Sans" panose="020B0606030504020204" pitchFamily="34" charset="0"/>
                <a:cs typeface="Open Sans" panose="020B0606030504020204" pitchFamily="34" charset="0"/>
                <a:sym typeface="Wingdings" pitchFamily="2" charset="2"/>
              </a:rPr>
              <a:t>djus</a:t>
            </a:r>
            <a:r>
              <a:rPr lang="en-GB" sz="2400" dirty="0">
                <a:latin typeface="Open Sans" panose="020B0606030504020204" pitchFamily="34" charset="0"/>
                <a:ea typeface="Open Sans" panose="020B0606030504020204" pitchFamily="34" charset="0"/>
                <a:cs typeface="Open Sans" panose="020B0606030504020204" pitchFamily="34" charset="0"/>
                <a:sym typeface="Wingdings" pitchFamily="2" charset="2"/>
              </a:rPr>
              <a:t> </a:t>
            </a:r>
            <a:r>
              <a:rPr lang="en-GB" sz="2400" dirty="0" err="1">
                <a:latin typeface="Open Sans" panose="020B0606030504020204" pitchFamily="34" charset="0"/>
                <a:ea typeface="Open Sans" panose="020B0606030504020204" pitchFamily="34" charset="0"/>
                <a:cs typeface="Open Sans" panose="020B0606030504020204" pitchFamily="34" charset="0"/>
                <a:sym typeface="Wingdings" pitchFamily="2" charset="2"/>
              </a:rPr>
              <a:t>okyk</a:t>
            </a:r>
            <a:r>
              <a:rPr lang="en-GB" sz="2400" dirty="0">
                <a:latin typeface="Open Sans" panose="020B0606030504020204" pitchFamily="34" charset="0"/>
                <a:ea typeface="Open Sans" panose="020B0606030504020204" pitchFamily="34" charset="0"/>
                <a:cs typeface="Open Sans" panose="020B0606030504020204" pitchFamily="34" charset="0"/>
                <a:sym typeface="Wingdings" pitchFamily="2" charset="2"/>
              </a:rPr>
              <a:t>), </a:t>
            </a:r>
            <a:r>
              <a:rPr lang="hi-IN" sz="2400" dirty="0">
                <a:latin typeface="Open Sans" panose="020B0606030504020204" pitchFamily="34" charset="0"/>
                <a:ea typeface="Open Sans" panose="020B0606030504020204" pitchFamily="34" charset="0"/>
                <a:cs typeface="Open Sans" panose="020B0606030504020204" pitchFamily="34" charset="0"/>
                <a:sym typeface="Wingdings" pitchFamily="2" charset="2"/>
              </a:rPr>
              <a:t>घुटन, आक्षेप, और निश्चित (</a:t>
            </a:r>
            <a:r>
              <a:rPr lang="en-GB" sz="2400" dirty="0" err="1">
                <a:latin typeface="Open Sans" panose="020B0606030504020204" pitchFamily="34" charset="0"/>
                <a:ea typeface="Open Sans" panose="020B0606030504020204" pitchFamily="34" charset="0"/>
                <a:cs typeface="Open Sans" panose="020B0606030504020204" pitchFamily="34" charset="0"/>
                <a:sym typeface="Wingdings" pitchFamily="2" charset="2"/>
              </a:rPr>
              <a:t>Li"V</a:t>
            </a:r>
            <a:r>
              <a:rPr lang="en-GB" sz="2400" dirty="0">
                <a:latin typeface="Open Sans" panose="020B0606030504020204" pitchFamily="34" charset="0"/>
                <a:ea typeface="Open Sans" panose="020B0606030504020204" pitchFamily="34" charset="0"/>
                <a:cs typeface="Open Sans" panose="020B0606030504020204" pitchFamily="34" charset="0"/>
                <a:sym typeface="Wingdings" pitchFamily="2" charset="2"/>
              </a:rPr>
              <a:t>) </a:t>
            </a:r>
            <a:r>
              <a:rPr lang="hi-IN" sz="2400" dirty="0">
                <a:latin typeface="Open Sans" panose="020B0606030504020204" pitchFamily="34" charset="0"/>
                <a:ea typeface="Open Sans" panose="020B0606030504020204" pitchFamily="34" charset="0"/>
                <a:cs typeface="Open Sans" panose="020B0606030504020204" pitchFamily="34" charset="0"/>
                <a:sym typeface="Wingdings" pitchFamily="2" charset="2"/>
              </a:rPr>
              <a:t>हताहत पैटर्न।	
कम उड़ने वाले बादल/कोहरा मौसम से असंबंधित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36374" y="2438400"/>
            <a:ext cx="4738816" cy="1143000"/>
          </a:xfrm>
          <a:noFill/>
        </p:spPr>
        <p:txBody>
          <a:bodyPr>
            <a:normAutofit fontScale="90000"/>
          </a:bodyPr>
          <a:lstStyle/>
          <a:p>
            <a:r>
              <a:rPr lang="hi-IN" sz="4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संभावित सीडब्ल्यू उपयोग के संकेतक</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6872FF06-C5D6-5F85-A0FB-0FC3D068DA23}"/>
              </a:ext>
            </a:extLst>
          </p:cNvPr>
          <p:cNvSpPr>
            <a:spLocks noGrp="1"/>
          </p:cNvSpPr>
          <p:nvPr>
            <p:ph type="sldNum" sz="quarter" idx="12"/>
          </p:nvPr>
        </p:nvSpPr>
        <p:spPr/>
        <p:txBody>
          <a:bodyPr/>
          <a:lstStyle/>
          <a:p>
            <a:fld id="{2BB1E14F-796C-409E-9B94-89634ADD74DA}" type="slidenum">
              <a:rPr lang="en-IN" smtClean="0"/>
              <a:t>61</a:t>
            </a:fld>
            <a:endParaRPr lang="en-IN"/>
          </a:p>
        </p:txBody>
      </p:sp>
    </p:spTree>
    <p:extLst>
      <p:ext uri="{BB962C8B-B14F-4D97-AF65-F5344CB8AC3E}">
        <p14:creationId xmlns:p14="http://schemas.microsoft.com/office/powerpoint/2010/main" val="270604102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128052" y="2133600"/>
            <a:ext cx="6421395" cy="4572000"/>
          </a:xfrm>
          <a:noFill/>
        </p:spPr>
        <p:txBody>
          <a:bodyPr>
            <a:noAutofit/>
          </a:bodyPr>
          <a:lstStyle/>
          <a:p>
            <a:r>
              <a:rPr lang="hi-IN" sz="2400" b="1" u="sng">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a:latin typeface="Open Sans" panose="020B0606030504020204" pitchFamily="34" charset="0"/>
              <a:ea typeface="Open Sans" panose="020B0606030504020204" pitchFamily="34" charset="0"/>
              <a:cs typeface="Open Sans" panose="020B0606030504020204" pitchFamily="34" charset="0"/>
            </a:endParaRPr>
          </a:p>
          <a:p>
            <a:pPr algn="just"/>
            <a:r>
              <a:rPr lang="hi-IN" sz="2400">
                <a:latin typeface="Open Sans" panose="020B0606030504020204" pitchFamily="34" charset="0"/>
                <a:ea typeface="Open Sans" panose="020B0606030504020204" pitchFamily="34" charset="0"/>
                <a:cs typeface="Open Sans" panose="020B0606030504020204" pitchFamily="34" charset="0"/>
              </a:rPr>
              <a:t>सांस लेने में कठिनाई, लार टपकना (</a:t>
            </a:r>
            <a:r>
              <a:rPr lang="en-US" sz="2400">
                <a:latin typeface="Open Sans" panose="020B0606030504020204" pitchFamily="34" charset="0"/>
                <a:ea typeface="Open Sans" panose="020B0606030504020204" pitchFamily="34" charset="0"/>
                <a:cs typeface="Open Sans" panose="020B0606030504020204" pitchFamily="34" charset="0"/>
              </a:rPr>
              <a:t>ykj cguk), </a:t>
            </a:r>
            <a:r>
              <a:rPr lang="hi-IN" sz="2400">
                <a:latin typeface="Open Sans" panose="020B0606030504020204" pitchFamily="34" charset="0"/>
                <a:ea typeface="Open Sans" panose="020B0606030504020204" pitchFamily="34" charset="0"/>
                <a:cs typeface="Open Sans" panose="020B0606030504020204" pitchFamily="34" charset="0"/>
              </a:rPr>
              <a:t>मतली, उल्टी, ऐंठन,. अनैच्छिक शौच और पेशाब, मरोड़ (</a:t>
            </a:r>
            <a:r>
              <a:rPr lang="en-US" sz="2400">
                <a:latin typeface="Open Sans" panose="020B0606030504020204" pitchFamily="34" charset="0"/>
                <a:ea typeface="Open Sans" panose="020B0606030504020204" pitchFamily="34" charset="0"/>
                <a:cs typeface="Open Sans" panose="020B0606030504020204" pitchFamily="34" charset="0"/>
              </a:rPr>
              <a:t>QMduk), </a:t>
            </a:r>
            <a:r>
              <a:rPr lang="hi-IN" sz="2400">
                <a:latin typeface="Open Sans" panose="020B0606030504020204" pitchFamily="34" charset="0"/>
                <a:ea typeface="Open Sans" panose="020B0606030504020204" pitchFamily="34" charset="0"/>
                <a:cs typeface="Open Sans" panose="020B0606030504020204" pitchFamily="34" charset="0"/>
              </a:rPr>
              <a:t>झटके (&gt;</a:t>
            </a:r>
            <a:r>
              <a:rPr lang="en-US" sz="2400">
                <a:latin typeface="Open Sans" panose="020B0606030504020204" pitchFamily="34" charset="0"/>
                <a:ea typeface="Open Sans" panose="020B0606030504020204" pitchFamily="34" charset="0"/>
                <a:cs typeface="Open Sans" panose="020B0606030504020204" pitchFamily="34" charset="0"/>
              </a:rPr>
              <a:t>Vdk), </a:t>
            </a:r>
            <a:r>
              <a:rPr lang="hi-IN" sz="2400">
                <a:latin typeface="Open Sans" panose="020B0606030504020204" pitchFamily="34" charset="0"/>
                <a:ea typeface="Open Sans" panose="020B0606030504020204" pitchFamily="34" charset="0"/>
                <a:cs typeface="Open Sans" panose="020B0606030504020204" pitchFamily="34" charset="0"/>
              </a:rPr>
              <a:t>चौंका देना (</a:t>
            </a:r>
            <a:r>
              <a:rPr lang="en-US" sz="2400">
                <a:latin typeface="Open Sans" panose="020B0606030504020204" pitchFamily="34" charset="0"/>
                <a:ea typeface="Open Sans" panose="020B0606030504020204" pitchFamily="34" charset="0"/>
                <a:cs typeface="Open Sans" panose="020B0606030504020204" pitchFamily="34" charset="0"/>
              </a:rPr>
              <a:t>pkSadk nsus okyk), </a:t>
            </a:r>
            <a:r>
              <a:rPr lang="hi-IN" sz="2400">
                <a:latin typeface="Open Sans" panose="020B0606030504020204" pitchFamily="34" charset="0"/>
                <a:ea typeface="Open Sans" panose="020B0606030504020204" pitchFamily="34" charset="0"/>
                <a:cs typeface="Open Sans" panose="020B0606030504020204" pitchFamily="34" charset="0"/>
              </a:rPr>
              <a:t>सिरदर्द, भ्रम, उनींदापन, कोमा, ऐंठन, और मृत्यु.</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42553" y="2286000"/>
            <a:ext cx="4191000"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तंत्रिका एजेंट</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0F315D3B-B55A-011C-CBC1-272A85754391}"/>
              </a:ext>
            </a:extLst>
          </p:cNvPr>
          <p:cNvSpPr>
            <a:spLocks noGrp="1"/>
          </p:cNvSpPr>
          <p:nvPr>
            <p:ph type="sldNum" sz="quarter" idx="12"/>
          </p:nvPr>
        </p:nvSpPr>
        <p:spPr/>
        <p:txBody>
          <a:bodyPr/>
          <a:lstStyle/>
          <a:p>
            <a:fld id="{2BB1E14F-796C-409E-9B94-89634ADD74DA}" type="slidenum">
              <a:rPr lang="en-IN" smtClean="0"/>
              <a:t>62</a:t>
            </a:fld>
            <a:endParaRPr lang="en-IN"/>
          </a:p>
        </p:txBody>
      </p:sp>
    </p:spTree>
    <p:extLst>
      <p:ext uri="{BB962C8B-B14F-4D97-AF65-F5344CB8AC3E}">
        <p14:creationId xmlns:p14="http://schemas.microsoft.com/office/powerpoint/2010/main" val="357736730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090984" y="1295400"/>
            <a:ext cx="6643816" cy="4572000"/>
          </a:xfrm>
          <a:noFill/>
        </p:spPr>
        <p:txBody>
          <a:bodyPr>
            <a:noAutofit/>
          </a:bodyPr>
          <a:lstStyle/>
          <a:p>
            <a:pPr algn="just"/>
            <a:r>
              <a:rPr lang="hi-IN" b="1" u="sng" dirty="0">
                <a:latin typeface="Open Sans" panose="020B0606030504020204" pitchFamily="34" charset="0"/>
                <a:ea typeface="Open Sans" panose="020B0606030504020204" pitchFamily="34" charset="0"/>
                <a:cs typeface="Open Sans" panose="020B0606030504020204" pitchFamily="34" charset="0"/>
              </a:rPr>
              <a:t>सल्फर सरसों (एच) और आसुत सरसों (एचडी)
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आंखों और नाक, गले, श्वासनली, ब्रांकाई ('</a:t>
            </a:r>
            <a:r>
              <a:rPr lang="en-US" sz="2400" dirty="0" err="1">
                <a:latin typeface="Open Sans" panose="020B0606030504020204" pitchFamily="34" charset="0"/>
                <a:ea typeface="Open Sans" panose="020B0606030504020204" pitchFamily="34" charset="0"/>
                <a:cs typeface="Open Sans" panose="020B0606030504020204" pitchFamily="34" charset="0"/>
              </a:rPr>
              <a:t>o'kuh</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और फेफड़ों के ऊतकों की सूजन; त्वचा की लाली, छाले या अल्सर; अधिक "आराम से" (</a:t>
            </a:r>
            <a:r>
              <a:rPr lang="en-US" sz="2400" dirty="0" err="1">
                <a:latin typeface="Open Sans" panose="020B0606030504020204" pitchFamily="34" charset="0"/>
                <a:ea typeface="Open Sans" panose="020B0606030504020204" pitchFamily="34" charset="0"/>
                <a:cs typeface="Open Sans" panose="020B0606030504020204" pitchFamily="34" charset="0"/>
              </a:rPr>
              <a:t>fuf'Upr</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रवैया, उल्टी; और बुखार, त्वचा के लाल होने के लगभग उसी समय शुरू होता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76184" y="2473411"/>
            <a:ext cx="3941805"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ब्लिस्टर एजेंट</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79C64BE-59AD-96B8-61CF-6D0D1F32E67C}"/>
              </a:ext>
            </a:extLst>
          </p:cNvPr>
          <p:cNvSpPr>
            <a:spLocks noGrp="1"/>
          </p:cNvSpPr>
          <p:nvPr>
            <p:ph type="sldNum" sz="quarter" idx="12"/>
          </p:nvPr>
        </p:nvSpPr>
        <p:spPr/>
        <p:txBody>
          <a:bodyPr/>
          <a:lstStyle/>
          <a:p>
            <a:fld id="{2BB1E14F-796C-409E-9B94-89634ADD74DA}" type="slidenum">
              <a:rPr lang="en-IN" smtClean="0"/>
              <a:t>63</a:t>
            </a:fld>
            <a:endParaRPr lang="en-IN"/>
          </a:p>
        </p:txBody>
      </p:sp>
    </p:spTree>
    <p:extLst>
      <p:ext uri="{BB962C8B-B14F-4D97-AF65-F5344CB8AC3E}">
        <p14:creationId xmlns:p14="http://schemas.microsoft.com/office/powerpoint/2010/main" val="383722533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666735" y="2121501"/>
            <a:ext cx="6989805" cy="3865605"/>
          </a:xfrm>
          <a:noFill/>
        </p:spPr>
        <p:txBody>
          <a:bodyPr>
            <a:noAutofit/>
          </a:bodyPr>
          <a:lstStyle/>
          <a:p>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r>
              <a:rPr lang="en-US" sz="2400" dirty="0">
                <a:latin typeface="Open Sans" panose="020B0606030504020204" pitchFamily="34" charset="0"/>
                <a:ea typeface="Open Sans" panose="020B0606030504020204" pitchFamily="34" charset="0"/>
                <a:cs typeface="Open Sans" panose="020B0606030504020204" pitchFamily="34" charset="0"/>
              </a:rPr>
              <a:t> </a:t>
            </a: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त्वचा की लालिमा, जलन और खुजली के कारण, लाल क्षेत्र में फफोले, नाक और गले की जलन, आवाज की हानि के लिए प्रगति स्वर बैठना, लगातार खांसी, बुखार, सांस लेने में कठिनाई, ब्रोन्कियल निमोनिया के बाद 24 घंटे; गंभीर दस्त; मतली; उल्टी</a:t>
            </a:r>
            <a:r>
              <a:rPr lang="en-US" sz="2400" dirty="0">
                <a:latin typeface="Open Sans" panose="020B0606030504020204" pitchFamily="34" charset="0"/>
                <a:ea typeface="Open Sans" panose="020B0606030504020204" pitchFamily="34" charset="0"/>
                <a:cs typeface="Open Sans" panose="020B0606030504020204" pitchFamily="34" charset="0"/>
              </a:rPr>
              <a:t>.</a:t>
            </a:r>
          </a:p>
          <a:p>
            <a:pPr marL="0" indent="0">
              <a:buNone/>
            </a:pP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265670" y="2581531"/>
            <a:ext cx="4479324" cy="1143000"/>
          </a:xfrm>
          <a:noFill/>
        </p:spPr>
        <p:txBody>
          <a:bodyPr>
            <a:normAutofit fontScale="90000"/>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एचएन-1 (नाइट्रोजन सरसों)</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A6BB2673-1A45-AFFB-A957-A1BEB5699A71}"/>
              </a:ext>
            </a:extLst>
          </p:cNvPr>
          <p:cNvSpPr>
            <a:spLocks noGrp="1"/>
          </p:cNvSpPr>
          <p:nvPr>
            <p:ph type="sldNum" sz="quarter" idx="12"/>
          </p:nvPr>
        </p:nvSpPr>
        <p:spPr/>
        <p:txBody>
          <a:bodyPr/>
          <a:lstStyle/>
          <a:p>
            <a:fld id="{2BB1E14F-796C-409E-9B94-89634ADD74DA}" type="slidenum">
              <a:rPr lang="en-IN" smtClean="0"/>
              <a:t>64</a:t>
            </a:fld>
            <a:endParaRPr lang="en-IN"/>
          </a:p>
        </p:txBody>
      </p:sp>
    </p:spTree>
    <p:extLst>
      <p:ext uri="{BB962C8B-B14F-4D97-AF65-F5344CB8AC3E}">
        <p14:creationId xmlns:p14="http://schemas.microsoft.com/office/powerpoint/2010/main" val="39889476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25762" y="1295400"/>
            <a:ext cx="6409038" cy="4572000"/>
          </a:xfrm>
          <a:noFill/>
        </p:spPr>
        <p:txBody>
          <a:bodyPr>
            <a:noAutofit/>
          </a:bodyPr>
          <a:lstStyle/>
          <a:p>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आंखों में तत्काल जलन; दृष्टि का स्थायी नुकसान यदि बड़ी मात्रा में पानी के साथ 3 मिनट के साथ कीटाणुरहित नहीं किया जाता है; त्वचा के लिए तत्काल और मजबूत चुभन महसूस करना; त्वचा का लाल होना 30 मिनट में शुरू होता है; लगभग 13 घंटे के बाद तक छाले दिखाई नहीं देते हैं; खाल की जलन एचडी के कारण होने वाले लोगों की तुलना में अधिक गहरे होते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056503" y="2333368"/>
            <a:ext cx="4578178"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लुईसाइट (एल)</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3CCF1078-8BE0-F057-FAB1-204C921F7AE7}"/>
              </a:ext>
            </a:extLst>
          </p:cNvPr>
          <p:cNvSpPr>
            <a:spLocks noGrp="1"/>
          </p:cNvSpPr>
          <p:nvPr>
            <p:ph type="sldNum" sz="quarter" idx="12"/>
          </p:nvPr>
        </p:nvSpPr>
        <p:spPr/>
        <p:txBody>
          <a:bodyPr/>
          <a:lstStyle/>
          <a:p>
            <a:fld id="{2BB1E14F-796C-409E-9B94-89634ADD74DA}" type="slidenum">
              <a:rPr lang="en-IN" smtClean="0"/>
              <a:t>65</a:t>
            </a:fld>
            <a:endParaRPr lang="en-IN"/>
          </a:p>
        </p:txBody>
      </p:sp>
    </p:spTree>
    <p:extLst>
      <p:ext uri="{BB962C8B-B14F-4D97-AF65-F5344CB8AC3E}">
        <p14:creationId xmlns:p14="http://schemas.microsoft.com/office/powerpoint/2010/main" val="157104250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6248400" y="1295400"/>
            <a:ext cx="5486400" cy="4572000"/>
          </a:xfrm>
          <a:noFill/>
        </p:spPr>
        <p:txBody>
          <a:bodyPr>
            <a:noAutofit/>
          </a:bodyPr>
          <a:lstStyle/>
          <a:p>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त्वचा में तत्काल चुभने (</a:t>
            </a:r>
            <a:r>
              <a:rPr lang="en-US" sz="2400" dirty="0" err="1">
                <a:latin typeface="Open Sans" panose="020B0606030504020204" pitchFamily="34" charset="0"/>
                <a:ea typeface="Open Sans" panose="020B0606030504020204" pitchFamily="34" charset="0"/>
                <a:cs typeface="Open Sans" panose="020B0606030504020204" pitchFamily="34" charset="0"/>
              </a:rPr>
              <a:t>pqHku</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सनसनी; त्वचा का लाल होना 30 मिनट में शुरू होता है; लगभग 13 घंटे के बाद तक छाले दिखाई नहीं देते हैं; खाल जलता है </a:t>
            </a:r>
            <a:r>
              <a:rPr lang="en-US" sz="2400" dirty="0">
                <a:latin typeface="Open Sans" panose="020B0606030504020204" pitchFamily="34" charset="0"/>
                <a:ea typeface="Open Sans" panose="020B0606030504020204" pitchFamily="34" charset="0"/>
                <a:cs typeface="Open Sans" panose="020B0606030504020204" pitchFamily="34" charset="0"/>
              </a:rPr>
              <a:t>HD </a:t>
            </a:r>
            <a:r>
              <a:rPr lang="hi-IN" sz="2400" dirty="0">
                <a:latin typeface="Open Sans" panose="020B0606030504020204" pitchFamily="34" charset="0"/>
                <a:ea typeface="Open Sans" panose="020B0606030504020204" pitchFamily="34" charset="0"/>
                <a:cs typeface="Open Sans" panose="020B0606030504020204" pitchFamily="34" charset="0"/>
              </a:rPr>
              <a:t>के कारण उन लोगों की तुलना में गूदा गहरा है; छाती गुहा और फेफड़ों में तरल पदार्थ; पैपिलरी (एनकुस्एनकेजे) पारगम्यता में वृद्धि जो रक्तप्रवाह से तरल पदार्थ के नुकसान के कारण सदमे और मृत्यु का कारण बनती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08222" y="2286000"/>
            <a:ext cx="5035378" cy="1143000"/>
          </a:xfrm>
          <a:noFill/>
        </p:spPr>
        <p:txBody>
          <a:bodyPr>
            <a:normAutofit/>
          </a:bodyPr>
          <a:lstStyle/>
          <a:p>
            <a:r>
              <a:rPr lang="hi-IN" sz="4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सरसों-लुईसाइट मिश्रण</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72C4C945-6341-27AF-6B3C-F381265D74C5}"/>
              </a:ext>
            </a:extLst>
          </p:cNvPr>
          <p:cNvSpPr>
            <a:spLocks noGrp="1"/>
          </p:cNvSpPr>
          <p:nvPr>
            <p:ph type="sldNum" sz="quarter" idx="12"/>
          </p:nvPr>
        </p:nvSpPr>
        <p:spPr/>
        <p:txBody>
          <a:bodyPr/>
          <a:lstStyle/>
          <a:p>
            <a:fld id="{2BB1E14F-796C-409E-9B94-89634ADD74DA}" type="slidenum">
              <a:rPr lang="en-IN" smtClean="0"/>
              <a:t>66</a:t>
            </a:fld>
            <a:endParaRPr lang="en-IN"/>
          </a:p>
        </p:txBody>
      </p:sp>
    </p:spTree>
    <p:extLst>
      <p:ext uri="{BB962C8B-B14F-4D97-AF65-F5344CB8AC3E}">
        <p14:creationId xmlns:p14="http://schemas.microsoft.com/office/powerpoint/2010/main" val="379288999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942703" y="1295400"/>
            <a:ext cx="6792096" cy="4572000"/>
          </a:xfrm>
          <a:noFill/>
        </p:spPr>
        <p:txBody>
          <a:bodyPr>
            <a:noAutofit/>
          </a:bodyPr>
          <a:lstStyle/>
          <a:p>
            <a:r>
              <a:rPr lang="hi-IN" b="1" u="sng" dirty="0">
                <a:latin typeface="Open Sans" panose="020B0606030504020204" pitchFamily="34" charset="0"/>
                <a:ea typeface="Open Sans" panose="020B0606030504020204" pitchFamily="34" charset="0"/>
                <a:cs typeface="Open Sans" panose="020B0606030504020204" pitchFamily="34" charset="0"/>
              </a:rPr>
              <a:t>फॉस्जीन (सीजी)
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प्रारंभ में आंखों और गले में केवल मामूली जलन; 4-8 घंटे की अव्यक्त अवधि के बाद, होठों का मलिनकिरण, ठंडे, चिपचिपा, पसीने, फेफड़ों पर लंबे समय तक चलने वाले घावों (केकेओ) में टूट जाता है, रक्तप्रवाह से फेफड़ों में तरल पदार्थ की मात्रा निकल जाती है, सचमुच ऑक्सीजन की कमी से मरने वाले पीड़ित को डुबो देती है</a:t>
            </a:r>
            <a:r>
              <a:rPr lang="en-US" sz="2400" dirty="0">
                <a:latin typeface="Open Sans" panose="020B0606030504020204" pitchFamily="34" charset="0"/>
                <a:ea typeface="Open Sans" panose="020B0606030504020204" pitchFamily="34" charset="0"/>
                <a:cs typeface="Open Sans" panose="020B0606030504020204" pitchFamily="34" charset="0"/>
              </a:rPr>
              <a:t>.</a:t>
            </a:r>
          </a:p>
          <a:p>
            <a:pPr marL="0" indent="0">
              <a:buNone/>
            </a:pP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687859" y="2438400"/>
            <a:ext cx="2932671"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घुट एजेंट</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CBCB69AA-AC00-54FA-FD0F-4CF3CED25A94}"/>
              </a:ext>
            </a:extLst>
          </p:cNvPr>
          <p:cNvSpPr>
            <a:spLocks noGrp="1"/>
          </p:cNvSpPr>
          <p:nvPr>
            <p:ph type="sldNum" sz="quarter" idx="12"/>
          </p:nvPr>
        </p:nvSpPr>
        <p:spPr/>
        <p:txBody>
          <a:bodyPr/>
          <a:lstStyle/>
          <a:p>
            <a:fld id="{2BB1E14F-796C-409E-9B94-89634ADD74DA}" type="slidenum">
              <a:rPr lang="en-IN" smtClean="0"/>
              <a:t>67</a:t>
            </a:fld>
            <a:endParaRPr lang="en-IN"/>
          </a:p>
        </p:txBody>
      </p:sp>
    </p:spTree>
    <p:extLst>
      <p:ext uri="{BB962C8B-B14F-4D97-AF65-F5344CB8AC3E}">
        <p14:creationId xmlns:p14="http://schemas.microsoft.com/office/powerpoint/2010/main" val="48455546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226908" y="1295400"/>
            <a:ext cx="6507891" cy="4572000"/>
          </a:xfrm>
          <a:noFill/>
        </p:spPr>
        <p:txBody>
          <a:bodyPr>
            <a:noAutofit/>
          </a:bodyPr>
          <a:lstStyle/>
          <a:p>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प्रारंभ में आंखों और गले में केवल मामूली जलन; 4-8 घंटे की अव्यक्त अवधि के बाद, होठों का मलिनकिरण, ठंडे, चिपचिपा पसीना में टूटना, प्रणालीगत क्षति, विशेष रूप से यकृत और गुर्दे के लिए, फेफड़ों पर लंबे समय तक चलने वाले घाव विकसित होते हैं, रक्तप्रवाह से फेफड़ों में तरल पदार्थ की मात्रा निकलती है, सचमुच पीड़ित को डूब जाती है जो ऑक्सीजन की कमी से मर जाती है।</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74356" y="2333368"/>
            <a:ext cx="4788243" cy="1143000"/>
          </a:xfrm>
          <a:noFill/>
        </p:spPr>
        <p:txBody>
          <a:bodyPr>
            <a:normAutofit/>
          </a:bodyPr>
          <a:lstStyle/>
          <a:p>
            <a:r>
              <a:rPr lang="hi-IN" sz="4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डिफॉस्जीन (डीपी)</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B7EF1426-A9B2-9CDD-1B87-934A4CAD3203}"/>
              </a:ext>
            </a:extLst>
          </p:cNvPr>
          <p:cNvSpPr>
            <a:spLocks noGrp="1"/>
          </p:cNvSpPr>
          <p:nvPr>
            <p:ph type="sldNum" sz="quarter" idx="12"/>
          </p:nvPr>
        </p:nvSpPr>
        <p:spPr/>
        <p:txBody>
          <a:bodyPr/>
          <a:lstStyle/>
          <a:p>
            <a:fld id="{2BB1E14F-796C-409E-9B94-89634ADD74DA}" type="slidenum">
              <a:rPr lang="en-IN" smtClean="0"/>
              <a:t>68</a:t>
            </a:fld>
            <a:endParaRPr lang="en-IN"/>
          </a:p>
        </p:txBody>
      </p:sp>
    </p:spTree>
    <p:extLst>
      <p:ext uri="{BB962C8B-B14F-4D97-AF65-F5344CB8AC3E}">
        <p14:creationId xmlns:p14="http://schemas.microsoft.com/office/powerpoint/2010/main" val="421621951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497860" y="1295400"/>
            <a:ext cx="7274010" cy="4572000"/>
          </a:xfrm>
          <a:noFill/>
        </p:spPr>
        <p:txBody>
          <a:bodyPr>
            <a:noAutofit/>
          </a:bodyPr>
          <a:lstStyle/>
          <a:p>
            <a:r>
              <a:rPr lang="hi-IN" sz="2400" b="1" u="sng" dirty="0">
                <a:latin typeface="Open Sans" panose="020B0606030504020204" pitchFamily="34" charset="0"/>
                <a:ea typeface="Open Sans" panose="020B0606030504020204" pitchFamily="34" charset="0"/>
                <a:cs typeface="Open Sans" panose="020B0606030504020204" pitchFamily="34" charset="0"/>
              </a:rPr>
              <a:t>एचसीएन (हाइड्रोजन साइनाइड)
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निबाह (</a:t>
            </a:r>
            <a:r>
              <a:rPr lang="en-US" sz="2400" dirty="0" err="1">
                <a:latin typeface="Open Sans" panose="020B0606030504020204" pitchFamily="34" charset="0"/>
                <a:ea typeface="Open Sans" panose="020B0606030504020204" pitchFamily="34" charset="0"/>
                <a:cs typeface="Open Sans" panose="020B0606030504020204" pitchFamily="34" charset="0"/>
              </a:rPr>
              <a:t>yky@mrsftr</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त्वचा, कमजोरी, सिरदर्द, मतली, भ्रम, चक्कर आना, बेहोशी, आक्षेप, रक्त वाहिकाओं का हिंसक संकुचन (</a:t>
            </a:r>
            <a:r>
              <a:rPr lang="en-US" sz="2400" dirty="0" err="1">
                <a:latin typeface="Open Sans" panose="020B0606030504020204" pitchFamily="34" charset="0"/>
                <a:ea typeface="Open Sans" panose="020B0606030504020204" pitchFamily="34" charset="0"/>
                <a:cs typeface="Open Sans" panose="020B0606030504020204" pitchFamily="34" charset="0"/>
              </a:rPr>
              <a:t>fldqMuk</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गंभीर झटका, सांस लेने का अंत।</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b="1" dirty="0">
                <a:latin typeface="Open Sans" panose="020B0606030504020204" pitchFamily="34" charset="0"/>
                <a:ea typeface="Open Sans" panose="020B0606030504020204" pitchFamily="34" charset="0"/>
                <a:cs typeface="Open Sans" panose="020B0606030504020204" pitchFamily="34" charset="0"/>
              </a:rPr>
              <a:t>सीके (साइनोजेन क्लोराइड)</a:t>
            </a:r>
            <a:endParaRPr lang="en-US" sz="2400" b="1"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आंखों और श्वसन में जलन, कमजोरी, सिरदर्द, भटकाव, मतली, उल्टी, त्वचा का गुलाबीपन, चेतना की हानि, कोमा, श्वसन का अंत और 15 मिनट में मृत्यु</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549876" y="2705100"/>
            <a:ext cx="4038600"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रक्त एजेंट</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36B01A5-FAE5-1236-9BF5-1BD9888F3F45}"/>
              </a:ext>
            </a:extLst>
          </p:cNvPr>
          <p:cNvSpPr>
            <a:spLocks noGrp="1"/>
          </p:cNvSpPr>
          <p:nvPr>
            <p:ph type="sldNum" sz="quarter" idx="12"/>
          </p:nvPr>
        </p:nvSpPr>
        <p:spPr/>
        <p:txBody>
          <a:bodyPr/>
          <a:lstStyle/>
          <a:p>
            <a:fld id="{2BB1E14F-796C-409E-9B94-89634ADD74DA}" type="slidenum">
              <a:rPr lang="en-IN" smtClean="0"/>
              <a:t>69</a:t>
            </a:fld>
            <a:endParaRPr lang="en-IN"/>
          </a:p>
        </p:txBody>
      </p:sp>
    </p:spTree>
    <p:extLst>
      <p:ext uri="{BB962C8B-B14F-4D97-AF65-F5344CB8AC3E}">
        <p14:creationId xmlns:p14="http://schemas.microsoft.com/office/powerpoint/2010/main" val="2544107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01048" y="1295400"/>
            <a:ext cx="6433751" cy="4572000"/>
          </a:xfrm>
          <a:noFill/>
        </p:spPr>
        <p:txBody>
          <a:bodyPr>
            <a:noAutofit/>
          </a:bodyPr>
          <a:lstStyle/>
          <a:p>
            <a:pPr marL="0" indent="0" algn="just">
              <a:lnSpc>
                <a:spcPct val="120000"/>
              </a:lnSpc>
              <a:buNone/>
            </a:pPr>
            <a:r>
              <a:rPr lang="hi-IN">
                <a:latin typeface="Open Sans" panose="020B0606030504020204" pitchFamily="34" charset="0"/>
                <a:ea typeface="Open Sans" panose="020B0606030504020204" pitchFamily="34" charset="0"/>
                <a:cs typeface="Open Sans" panose="020B0606030504020204" pitchFamily="34" charset="0"/>
              </a:rPr>
              <a:t>1918 की अवधि के दौरान, दोनों पक्षों द्वारा गैस से भरे गोले के बड़े पैमाने पर उपयोग किया जाता है। इन हमलों के दौरान, लगभग 25% प्रोजेक्टाइल रासायनिक गोले थे। 
यह अनुमान लगाया गया है कि यदि संघर्ष जारी रहता तो यह एक सच्चे रासायनिक युद्ध में बदल जाता।</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1056503" y="1670222"/>
            <a:ext cx="3589638" cy="1143000"/>
          </a:xfrm>
          <a:noFill/>
        </p:spPr>
        <p:txBody>
          <a:bodyPr>
            <a:normAutofit/>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प्रथम विश्व युद्ध</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E510078F-CACD-2E7A-5153-493505F3D70E}"/>
              </a:ext>
            </a:extLst>
          </p:cNvPr>
          <p:cNvSpPr>
            <a:spLocks noGrp="1"/>
          </p:cNvSpPr>
          <p:nvPr>
            <p:ph type="sldNum" sz="quarter" idx="12"/>
          </p:nvPr>
        </p:nvSpPr>
        <p:spPr/>
        <p:txBody>
          <a:bodyPr/>
          <a:lstStyle/>
          <a:p>
            <a:fld id="{2BB1E14F-796C-409E-9B94-89634ADD74DA}" type="slidenum">
              <a:rPr lang="en-IN" smtClean="0"/>
              <a:t>7</a:t>
            </a:fld>
            <a:endParaRPr lang="en-IN"/>
          </a:p>
        </p:txBody>
      </p:sp>
    </p:spTree>
    <p:extLst>
      <p:ext uri="{BB962C8B-B14F-4D97-AF65-F5344CB8AC3E}">
        <p14:creationId xmlns:p14="http://schemas.microsoft.com/office/powerpoint/2010/main" val="42152255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288692" y="1295400"/>
            <a:ext cx="6446108" cy="4572000"/>
          </a:xfrm>
          <a:noFill/>
        </p:spPr>
        <p:txBody>
          <a:bodyPr>
            <a:noAutofit/>
          </a:bodyPr>
          <a:lstStyle/>
          <a:p>
            <a:pPr>
              <a:buNone/>
            </a:pPr>
            <a:r>
              <a:rPr lang="en-US" sz="2400" b="1" dirty="0">
                <a:latin typeface="Open Sans" panose="020B0606030504020204" pitchFamily="34" charset="0"/>
                <a:ea typeface="Open Sans" panose="020B0606030504020204" pitchFamily="34" charset="0"/>
                <a:cs typeface="Open Sans" panose="020B0606030504020204" pitchFamily="34" charset="0"/>
              </a:rPr>
              <a:t>	</a:t>
            </a:r>
            <a:r>
              <a:rPr lang="en-US" sz="2400" b="1" u="sng" dirty="0">
                <a:latin typeface="Open Sans" panose="020B0606030504020204" pitchFamily="34" charset="0"/>
                <a:ea typeface="Open Sans" panose="020B0606030504020204" pitchFamily="34" charset="0"/>
                <a:cs typeface="Open Sans" panose="020B0606030504020204" pitchFamily="34" charset="0"/>
              </a:rPr>
              <a:t>BZ</a:t>
            </a:r>
            <a:r>
              <a:rPr lang="en-US" sz="2400" b="1" dirty="0">
                <a:latin typeface="Open Sans" panose="020B0606030504020204" pitchFamily="34" charset="0"/>
                <a:ea typeface="Open Sans" panose="020B0606030504020204" pitchFamily="34" charset="0"/>
                <a:cs typeface="Open Sans" panose="020B0606030504020204" pitchFamily="34" charset="0"/>
              </a:rPr>
              <a:t>: -</a:t>
            </a:r>
            <a:r>
              <a:rPr lang="en-US" sz="2400" dirty="0">
                <a:latin typeface="Open Sans" panose="020B0606030504020204" pitchFamily="34" charset="0"/>
                <a:ea typeface="Open Sans" panose="020B0606030504020204" pitchFamily="34" charset="0"/>
                <a:cs typeface="Open Sans" panose="020B0606030504020204" pitchFamily="34" charset="0"/>
              </a:rPr>
              <a:t>	</a:t>
            </a:r>
          </a:p>
          <a:p>
            <a:pPr>
              <a:buNone/>
            </a:pPr>
            <a:r>
              <a:rPr lang="en-US" sz="2400" b="1" dirty="0">
                <a:latin typeface="Open Sans" panose="020B0606030504020204" pitchFamily="34" charset="0"/>
                <a:ea typeface="Open Sans" panose="020B0606030504020204" pitchFamily="34" charset="0"/>
                <a:cs typeface="Open Sans" panose="020B0606030504020204" pitchFamily="34" charset="0"/>
              </a:rPr>
              <a:t>	</a:t>
            </a:r>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r>
              <a:rPr lang="en-US" sz="2400" b="1" u="sng" dirty="0">
                <a:latin typeface="Open Sans" panose="020B0606030504020204" pitchFamily="34" charset="0"/>
                <a:ea typeface="Open Sans" panose="020B0606030504020204" pitchFamily="34" charset="0"/>
                <a:cs typeface="Open Sans" panose="020B0606030504020204" pitchFamily="34" charset="0"/>
              </a:rPr>
              <a:t>:</a:t>
            </a:r>
            <a:r>
              <a:rPr lang="en-US" sz="2400" dirty="0">
                <a:latin typeface="Open Sans" panose="020B0606030504020204" pitchFamily="34" charset="0"/>
                <a:ea typeface="Open Sans" panose="020B0606030504020204" pitchFamily="34" charset="0"/>
                <a:cs typeface="Open Sans" panose="020B0606030504020204" pitchFamily="34" charset="0"/>
              </a:rPr>
              <a:t> </a:t>
            </a:r>
          </a:p>
          <a:p>
            <a:pPr algn="just">
              <a:buNone/>
            </a:pP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तेजी से दिल की धड़कन, शुष्क त्वचा और होंठ, दृष्टि के पास धुंधला, निस्तब्ध (</a:t>
            </a:r>
            <a:r>
              <a:rPr lang="en-US" sz="2400" dirty="0" err="1">
                <a:latin typeface="Open Sans" panose="020B0606030504020204" pitchFamily="34" charset="0"/>
                <a:ea typeface="Open Sans" panose="020B0606030504020204" pitchFamily="34" charset="0"/>
                <a:cs typeface="Open Sans" panose="020B0606030504020204" pitchFamily="34" charset="0"/>
              </a:rPr>
              <a:t>iwjh</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en-US" sz="2400" dirty="0" err="1">
                <a:latin typeface="Open Sans" panose="020B0606030504020204" pitchFamily="34" charset="0"/>
                <a:ea typeface="Open Sans" panose="020B0606030504020204" pitchFamily="34" charset="0"/>
                <a:cs typeface="Open Sans" panose="020B0606030504020204" pitchFamily="34" charset="0"/>
              </a:rPr>
              <a:t>yky</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त्वचा, मूत्र प्रतिधारण (</a:t>
            </a:r>
            <a:r>
              <a:rPr lang="en-US" sz="2400" dirty="0" err="1">
                <a:latin typeface="Open Sans" panose="020B0606030504020204" pitchFamily="34" charset="0"/>
                <a:ea typeface="Open Sans" panose="020B0606030504020204" pitchFamily="34" charset="0"/>
                <a:cs typeface="Open Sans" panose="020B0606030504020204" pitchFamily="34" charset="0"/>
              </a:rPr>
              <a:t>jksd</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कब्ज (</a:t>
            </a:r>
            <a:r>
              <a:rPr lang="en-US" sz="2400" dirty="0" err="1">
                <a:latin typeface="Open Sans" panose="020B0606030504020204" pitchFamily="34" charset="0"/>
                <a:ea typeface="Open Sans" panose="020B0606030504020204" pitchFamily="34" charset="0"/>
                <a:cs typeface="Open Sans" panose="020B0606030504020204" pitchFamily="34" charset="0"/>
              </a:rPr>
              <a:t>dCt</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बेहोश करने की क्रिया ('</a:t>
            </a:r>
            <a:r>
              <a:rPr lang="en-US" sz="2400" dirty="0" err="1">
                <a:latin typeface="Open Sans" panose="020B0606030504020204" pitchFamily="34" charset="0"/>
                <a:ea typeface="Open Sans" panose="020B0606030504020204" pitchFamily="34" charset="0"/>
                <a:cs typeface="Open Sans" panose="020B0606030504020204" pitchFamily="34" charset="0"/>
              </a:rPr>
              <a:t>kkfUr</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स्तब्धता के लिए प्रगति (</a:t>
            </a:r>
            <a:r>
              <a:rPr lang="en-US" sz="2400" dirty="0" err="1">
                <a:latin typeface="Open Sans" panose="020B0606030504020204" pitchFamily="34" charset="0"/>
                <a:ea typeface="Open Sans" panose="020B0606030504020204" pitchFamily="34" charset="0"/>
                <a:cs typeface="Open Sans" panose="020B0606030504020204" pitchFamily="34" charset="0"/>
              </a:rPr>
              <a:t>lnek</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और सामान्य गतिविधि के साथ हस्तक्षेप, अत्यधिक उत्तेजना, भ्रम (</a:t>
            </a:r>
            <a:r>
              <a:rPr lang="en-US" sz="2400" dirty="0" err="1">
                <a:latin typeface="Open Sans" panose="020B0606030504020204" pitchFamily="34" charset="0"/>
                <a:ea typeface="Open Sans" panose="020B0606030504020204" pitchFamily="34" charset="0"/>
                <a:cs typeface="Open Sans" panose="020B0606030504020204" pitchFamily="34" charset="0"/>
              </a:rPr>
              <a:t>Hkze</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en-US" sz="2400" dirty="0" err="1">
                <a:latin typeface="Open Sans" panose="020B0606030504020204" pitchFamily="34" charset="0"/>
                <a:ea typeface="Open Sans" panose="020B0606030504020204" pitchFamily="34" charset="0"/>
                <a:cs typeface="Open Sans" panose="020B0606030504020204" pitchFamily="34" charset="0"/>
              </a:rPr>
              <a:t>kks</a:t>
            </a:r>
            <a:r>
              <a:rPr lang="en-US" sz="2400" dirty="0">
                <a:latin typeface="Open Sans" panose="020B0606030504020204" pitchFamily="34" charset="0"/>
                <a:ea typeface="Open Sans" panose="020B0606030504020204" pitchFamily="34" charset="0"/>
                <a:cs typeface="Open Sans" panose="020B0606030504020204" pitchFamily="34" charset="0"/>
              </a:rPr>
              <a:t>[kk), </a:t>
            </a:r>
            <a:r>
              <a:rPr lang="hi-IN" sz="2400" dirty="0">
                <a:latin typeface="Open Sans" panose="020B0606030504020204" pitchFamily="34" charset="0"/>
                <a:ea typeface="Open Sans" panose="020B0606030504020204" pitchFamily="34" charset="0"/>
                <a:cs typeface="Open Sans" panose="020B0606030504020204" pitchFamily="34" charset="0"/>
              </a:rPr>
              <a:t>मतिभ्रम (</a:t>
            </a:r>
            <a:r>
              <a:rPr lang="en-US" sz="2400" dirty="0" err="1">
                <a:latin typeface="Open Sans" panose="020B0606030504020204" pitchFamily="34" charset="0"/>
                <a:ea typeface="Open Sans" panose="020B0606030504020204" pitchFamily="34" charset="0"/>
                <a:cs typeface="Open Sans" panose="020B0606030504020204" pitchFamily="34" charset="0"/>
              </a:rPr>
              <a:t>efr</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en-US" sz="2400" dirty="0" err="1">
                <a:latin typeface="Open Sans" panose="020B0606030504020204" pitchFamily="34" charset="0"/>
                <a:ea typeface="Open Sans" panose="020B0606030504020204" pitchFamily="34" charset="0"/>
                <a:cs typeface="Open Sans" panose="020B0606030504020204" pitchFamily="34" charset="0"/>
              </a:rPr>
              <a:t>Hkze</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उच्च खुराक पूरी तरह से किसी भी सैन्य कार्य करने की क्षमता को नष्ट कर देता है, अनुपचारित हताहत को पूर्ण वसूली तक पहुंचने के लिए तीन से चार दिनों की आवश्यकता होती है।</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574590" y="2705100"/>
            <a:ext cx="6752968" cy="1143000"/>
          </a:xfrm>
          <a:noFill/>
        </p:spPr>
        <p:txBody>
          <a:bodyPr>
            <a:normAutofit/>
          </a:bodyPr>
          <a:lstStyle/>
          <a:p>
            <a:r>
              <a:rPr lang="hi-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अक्षम करना</a:t>
            </a:r>
            <a:br>
              <a:rPr lang="hi-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rPr>
            </a:br>
            <a:r>
              <a:rPr lang="hi-IN" sz="36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 एजेंटों</a:t>
            </a:r>
            <a:endParaRPr lang="en-IN" sz="36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A28A13C2-F072-1EB8-B7B9-98EBB35E04F5}"/>
              </a:ext>
            </a:extLst>
          </p:cNvPr>
          <p:cNvSpPr>
            <a:spLocks noGrp="1"/>
          </p:cNvSpPr>
          <p:nvPr>
            <p:ph type="sldNum" sz="quarter" idx="12"/>
          </p:nvPr>
        </p:nvSpPr>
        <p:spPr/>
        <p:txBody>
          <a:bodyPr/>
          <a:lstStyle/>
          <a:p>
            <a:fld id="{2BB1E14F-796C-409E-9B94-89634ADD74DA}" type="slidenum">
              <a:rPr lang="en-IN" smtClean="0"/>
              <a:t>70</a:t>
            </a:fld>
            <a:endParaRPr lang="en-IN"/>
          </a:p>
        </p:txBody>
      </p:sp>
    </p:spTree>
    <p:extLst>
      <p:ext uri="{BB962C8B-B14F-4D97-AF65-F5344CB8AC3E}">
        <p14:creationId xmlns:p14="http://schemas.microsoft.com/office/powerpoint/2010/main" val="39908555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337221" y="1966912"/>
            <a:ext cx="7434649" cy="3457704"/>
          </a:xfrm>
          <a:noFill/>
        </p:spPr>
        <p:txBody>
          <a:bodyPr>
            <a:noAutofit/>
          </a:bodyPr>
          <a:lstStyle/>
          <a:p>
            <a:r>
              <a:rPr lang="hi-IN" b="1" u="sng" dirty="0">
                <a:latin typeface="Open Sans" panose="020B0606030504020204" pitchFamily="34" charset="0"/>
                <a:ea typeface="Open Sans" panose="020B0606030504020204" pitchFamily="34" charset="0"/>
                <a:cs typeface="Open Sans" panose="020B0606030504020204" pitchFamily="34" charset="0"/>
              </a:rPr>
              <a:t>क्लोरोएक्टोफेनोन (सीएन)</a:t>
            </a:r>
            <a:endParaRPr lang="en-US" b="1" u="sng" dirty="0">
              <a:latin typeface="Open Sans" panose="020B0606030504020204" pitchFamily="34" charset="0"/>
              <a:ea typeface="Open Sans" panose="020B0606030504020204" pitchFamily="34" charset="0"/>
              <a:cs typeface="Open Sans" panose="020B0606030504020204" pitchFamily="34" charset="0"/>
            </a:endParaRPr>
          </a:p>
          <a:p>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आंखों और ऊपरी श्वसन मार्ग में जलन, फटना, झुनझुनी सनसनी, जलन, जलन और नाक और गले में दर्द, त्वचा के कोमल क्षेत्रों पर जलन विशेष रूप से पसीने से गीले क्षेत्रों (इल्हुक)।</a:t>
            </a:r>
            <a:endParaRPr lang="en-US"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549875" y="2705100"/>
            <a:ext cx="4191000" cy="1143000"/>
          </a:xfrm>
          <a:noFill/>
        </p:spPr>
        <p:txBody>
          <a:bodyPr>
            <a:normAutofit/>
          </a:bodyPr>
          <a:lstStyle/>
          <a:p>
            <a:r>
              <a:rPr lang="hi-IN" sz="4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आंसू एजेंट</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7E8B46ED-484B-036E-F8C1-3A03AC4ED4F6}"/>
              </a:ext>
            </a:extLst>
          </p:cNvPr>
          <p:cNvSpPr>
            <a:spLocks noGrp="1"/>
          </p:cNvSpPr>
          <p:nvPr>
            <p:ph type="sldNum" sz="quarter" idx="12"/>
          </p:nvPr>
        </p:nvSpPr>
        <p:spPr/>
        <p:txBody>
          <a:bodyPr/>
          <a:lstStyle/>
          <a:p>
            <a:fld id="{2BB1E14F-796C-409E-9B94-89634ADD74DA}" type="slidenum">
              <a:rPr lang="en-IN" smtClean="0"/>
              <a:t>71</a:t>
            </a:fld>
            <a:endParaRPr lang="en-IN"/>
          </a:p>
        </p:txBody>
      </p:sp>
    </p:spTree>
    <p:extLst>
      <p:ext uri="{BB962C8B-B14F-4D97-AF65-F5344CB8AC3E}">
        <p14:creationId xmlns:p14="http://schemas.microsoft.com/office/powerpoint/2010/main" val="315038311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458E8-6C0F-6296-DFA5-4C060C73038E}"/>
            </a:ext>
          </a:extLst>
        </p:cNvPr>
        <p:cNvGrpSpPr/>
        <p:nvPr/>
      </p:nvGrpSpPr>
      <p:grpSpPr>
        <a:xfrm>
          <a:off x="0" y="0"/>
          <a:ext cx="0" cy="0"/>
          <a:chOff x="0" y="0"/>
          <a:chExt cx="0" cy="0"/>
        </a:xfrm>
      </p:grpSpPr>
      <p:sp>
        <p:nvSpPr>
          <p:cNvPr id="11" name="Rectangle 10">
            <a:extLst>
              <a:ext uri="{FF2B5EF4-FFF2-40B4-BE49-F238E27FC236}">
                <a16:creationId xmlns:a16="http://schemas.microsoft.com/office/drawing/2014/main" id="{842985CB-B009-3FDA-C4FD-13D9006C328F}"/>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CBDEC529-79A4-686A-42FC-2386E4ED6F2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A073EB0B-94E1-0BB9-3389-D3523A905574}"/>
              </a:ext>
            </a:extLst>
          </p:cNvPr>
          <p:cNvSpPr>
            <a:spLocks noGrp="1"/>
          </p:cNvSpPr>
          <p:nvPr>
            <p:ph idx="1"/>
          </p:nvPr>
        </p:nvSpPr>
        <p:spPr>
          <a:xfrm>
            <a:off x="4300150" y="1742302"/>
            <a:ext cx="7434649" cy="4125097"/>
          </a:xfrm>
          <a:noFill/>
        </p:spPr>
        <p:txBody>
          <a:bodyPr>
            <a:noAutofit/>
          </a:bodyPr>
          <a:lstStyle/>
          <a:p>
            <a:pPr algn="just"/>
            <a:r>
              <a:rPr lang="hi-IN" sz="2400" b="1" dirty="0">
                <a:latin typeface="Open Sans" panose="020B0606030504020204" pitchFamily="34" charset="0"/>
                <a:ea typeface="Open Sans" panose="020B0606030504020204" pitchFamily="34" charset="0"/>
                <a:cs typeface="Open Sans" panose="020B0606030504020204" pitchFamily="34" charset="0"/>
              </a:rPr>
              <a:t>ओ-क्लोरोबेंज़िलिडीन मैलोनोनिट्राइल (सीएस)</a:t>
            </a:r>
            <a:endParaRPr lang="en-US" sz="2400" b="1" dirty="0">
              <a:latin typeface="Open Sans" panose="020B0606030504020204" pitchFamily="34" charset="0"/>
              <a:ea typeface="Open Sans" panose="020B0606030504020204" pitchFamily="34" charset="0"/>
              <a:cs typeface="Open Sans" panose="020B0606030504020204" pitchFamily="34" charset="0"/>
            </a:endParaRPr>
          </a:p>
          <a:p>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आंखों में अत्यधिक जलन, आंसुओं के प्रचुर प्रवाह के साथ, खांसी, सांस लेने में कठिनाई, छाती में जकड़न, आंखों का अनैच्छिक रूप से बंद होना, चुभने (</a:t>
            </a:r>
            <a:r>
              <a:rPr lang="en-US" sz="2400" dirty="0" err="1">
                <a:latin typeface="Open Sans" panose="020B0606030504020204" pitchFamily="34" charset="0"/>
                <a:ea typeface="Open Sans" panose="020B0606030504020204" pitchFamily="34" charset="0"/>
                <a:cs typeface="Open Sans" panose="020B0606030504020204" pitchFamily="34" charset="0"/>
              </a:rPr>
              <a:t>pqHku</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या नम त्वचा पर जलन, साइनस (</a:t>
            </a:r>
            <a:r>
              <a:rPr lang="en-US" sz="2400" dirty="0" err="1">
                <a:latin typeface="Open Sans" panose="020B0606030504020204" pitchFamily="34" charset="0"/>
                <a:ea typeface="Open Sans" panose="020B0606030504020204" pitchFamily="34" charset="0"/>
                <a:cs typeface="Open Sans" panose="020B0606030504020204" pitchFamily="34" charset="0"/>
              </a:rPr>
              <a:t>f'kjkuky</a:t>
            </a:r>
            <a:r>
              <a:rPr lang="en-US" sz="2400" dirty="0">
                <a:latin typeface="Open Sans" panose="020B0606030504020204" pitchFamily="34" charset="0"/>
                <a:ea typeface="Open Sans" panose="020B0606030504020204" pitchFamily="34" charset="0"/>
                <a:cs typeface="Open Sans" panose="020B0606030504020204" pitchFamily="34" charset="0"/>
              </a:rPr>
              <a:t>) </a:t>
            </a:r>
            <a:r>
              <a:rPr lang="hi-IN" sz="2400" dirty="0">
                <a:latin typeface="Open Sans" panose="020B0606030504020204" pitchFamily="34" charset="0"/>
                <a:ea typeface="Open Sans" panose="020B0606030504020204" pitchFamily="34" charset="0"/>
                <a:cs typeface="Open Sans" panose="020B0606030504020204" pitchFamily="34" charset="0"/>
              </a:rPr>
              <a:t>और नाक ड्रिप के साथ नाक में भारी श्लेष्म बनना, चक्कर आना, मतली, उल्टी, गंभीर त्वचा जलन और छाले।</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24E3D581-968D-3A05-3AED-07EE2DEB6576}"/>
              </a:ext>
            </a:extLst>
          </p:cNvPr>
          <p:cNvSpPr>
            <a:spLocks noGrp="1"/>
          </p:cNvSpPr>
          <p:nvPr>
            <p:ph type="title"/>
          </p:nvPr>
        </p:nvSpPr>
        <p:spPr>
          <a:xfrm>
            <a:off x="549875" y="2705100"/>
            <a:ext cx="4191000" cy="1143000"/>
          </a:xfrm>
          <a:noFill/>
        </p:spPr>
        <p:txBody>
          <a:bodyPr>
            <a:normAutofit/>
          </a:bodyPr>
          <a:lstStyle/>
          <a:p>
            <a:r>
              <a:rPr lang="hi-IN" sz="4000" b="1" dirty="0">
                <a:solidFill>
                  <a:srgbClr val="C00000"/>
                </a:solidFill>
                <a:latin typeface="Open Sans" panose="020B0606030504020204" pitchFamily="34" charset="0"/>
                <a:ea typeface="Open Sans" panose="020B0606030504020204" pitchFamily="34" charset="0"/>
                <a:cs typeface="Open Sans" panose="020B0606030504020204" pitchFamily="34" charset="0"/>
              </a:rPr>
              <a:t>आंसू एजेंट</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AE114C7-DF39-A7E5-5036-B781EBF2DDD1}"/>
              </a:ext>
            </a:extLst>
          </p:cNvPr>
          <p:cNvSpPr>
            <a:spLocks noGrp="1"/>
          </p:cNvSpPr>
          <p:nvPr>
            <p:ph type="sldNum" sz="quarter" idx="12"/>
          </p:nvPr>
        </p:nvSpPr>
        <p:spPr/>
        <p:txBody>
          <a:bodyPr/>
          <a:lstStyle/>
          <a:p>
            <a:fld id="{2BB1E14F-796C-409E-9B94-89634ADD74DA}" type="slidenum">
              <a:rPr lang="en-IN" smtClean="0"/>
              <a:t>72</a:t>
            </a:fld>
            <a:endParaRPr lang="en-IN"/>
          </a:p>
        </p:txBody>
      </p:sp>
    </p:spTree>
    <p:extLst>
      <p:ext uri="{BB962C8B-B14F-4D97-AF65-F5344CB8AC3E}">
        <p14:creationId xmlns:p14="http://schemas.microsoft.com/office/powerpoint/2010/main" val="76483314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6096000" y="1295400"/>
            <a:ext cx="5638800" cy="4572000"/>
          </a:xfrm>
          <a:noFill/>
        </p:spPr>
        <p:txBody>
          <a:bodyPr>
            <a:noAutofit/>
          </a:bodyPr>
          <a:lstStyle/>
          <a:p>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त्वचा, आंखों, नाक और गले का तत्काल और गंभीर चुभन, आंखों में दर्द, बेचैनी, और अत्यधिक फाड़ना, दर्दनाक संवेदनशीलता, तेज प्रकाश या अस्थायी अंधापन, नाक में जलन, खांसी, छींकना, नाक टपकना, चुभन या जलन के साथ नम त्वचा पर जलन, मतली और उल्टी</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741406" y="2321011"/>
            <a:ext cx="4689389" cy="1143000"/>
          </a:xfrm>
          <a:noFill/>
        </p:spPr>
        <p:txBody>
          <a:bodyPr>
            <a:normAutofit fontScale="90000"/>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डिबेंज-(बी, एफ) -1,4-ऑक्सेज़ेपाइन (सीआर)</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63A8586C-792B-7315-14DF-47A3D1FA69B6}"/>
              </a:ext>
            </a:extLst>
          </p:cNvPr>
          <p:cNvSpPr>
            <a:spLocks noGrp="1"/>
          </p:cNvSpPr>
          <p:nvPr>
            <p:ph type="sldNum" sz="quarter" idx="12"/>
          </p:nvPr>
        </p:nvSpPr>
        <p:spPr/>
        <p:txBody>
          <a:bodyPr/>
          <a:lstStyle/>
          <a:p>
            <a:fld id="{2BB1E14F-796C-409E-9B94-89634ADD74DA}" type="slidenum">
              <a:rPr lang="en-IN" smtClean="0"/>
              <a:t>73</a:t>
            </a:fld>
            <a:endParaRPr lang="en-IN"/>
          </a:p>
        </p:txBody>
      </p:sp>
    </p:spTree>
    <p:extLst>
      <p:ext uri="{BB962C8B-B14F-4D97-AF65-F5344CB8AC3E}">
        <p14:creationId xmlns:p14="http://schemas.microsoft.com/office/powerpoint/2010/main" val="108167545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12898" y="1446170"/>
            <a:ext cx="5807675" cy="4572000"/>
          </a:xfrm>
          <a:noFill/>
        </p:spPr>
        <p:txBody>
          <a:bodyPr>
            <a:noAutofit/>
          </a:bodyPr>
          <a:lstStyle/>
          <a:p>
            <a:r>
              <a:rPr lang="hi-IN" sz="2400" b="1" dirty="0">
                <a:latin typeface="Open Sans" panose="020B0606030504020204" pitchFamily="34" charset="0"/>
                <a:ea typeface="Open Sans" panose="020B0606030504020204" pitchFamily="34" charset="0"/>
                <a:cs typeface="Open Sans" panose="020B0606030504020204" pitchFamily="34" charset="0"/>
              </a:rPr>
              <a:t>डि फिनिलक्लोरोआर्सिन (डीए)</a:t>
            </a:r>
            <a:endParaRPr lang="en-US" sz="2400" b="1" dirty="0">
              <a:latin typeface="Open Sans" panose="020B0606030504020204" pitchFamily="34" charset="0"/>
              <a:ea typeface="Open Sans" panose="020B0606030504020204" pitchFamily="34" charset="0"/>
              <a:cs typeface="Open Sans" panose="020B0606030504020204" pitchFamily="34" charset="0"/>
            </a:endParaRPr>
          </a:p>
          <a:p>
            <a:r>
              <a:rPr lang="hi-IN" sz="2400" b="1" u="sng" dirty="0">
                <a:latin typeface="Open Sans" panose="020B0606030504020204" pitchFamily="34" charset="0"/>
                <a:ea typeface="Open Sans" panose="020B0606030504020204" pitchFamily="34" charset="0"/>
                <a:cs typeface="Open Sans" panose="020B0606030504020204" pitchFamily="34" charset="0"/>
              </a:rPr>
              <a:t>संकेत और लक्षण:</a:t>
            </a:r>
            <a:endParaRPr lang="en-US" sz="2400" dirty="0">
              <a:latin typeface="Open Sans" panose="020B0606030504020204" pitchFamily="34" charset="0"/>
              <a:ea typeface="Open Sans" panose="020B0606030504020204" pitchFamily="34" charset="0"/>
              <a:cs typeface="Open Sans" panose="020B0606030504020204" pitchFamily="34" charset="0"/>
            </a:endParaRPr>
          </a:p>
          <a:p>
            <a:pPr algn="just"/>
            <a:r>
              <a:rPr lang="hi-IN" sz="2400" dirty="0">
                <a:latin typeface="Open Sans" panose="020B0606030504020204" pitchFamily="34" charset="0"/>
                <a:ea typeface="Open Sans" panose="020B0606030504020204" pitchFamily="34" charset="0"/>
                <a:cs typeface="Open Sans" panose="020B0606030504020204" pitchFamily="34" charset="0"/>
              </a:rPr>
              <a:t>आंखों और श्लेष्म झिल्ली की जलन; चिपचिपा (</a:t>
            </a:r>
            <a:r>
              <a:rPr lang="en-US" sz="2400" dirty="0" err="1">
                <a:latin typeface="Open Sans" panose="020B0606030504020204" pitchFamily="34" charset="0"/>
                <a:ea typeface="Open Sans" panose="020B0606030504020204" pitchFamily="34" charset="0"/>
                <a:cs typeface="Open Sans" panose="020B0606030504020204" pitchFamily="34" charset="0"/>
              </a:rPr>
              <a:t>xk</a:t>
            </a:r>
            <a:r>
              <a:rPr lang="en-US" sz="2400" dirty="0">
                <a:latin typeface="Open Sans" panose="020B0606030504020204" pitchFamily="34" charset="0"/>
                <a:ea typeface="Open Sans" panose="020B0606030504020204" pitchFamily="34" charset="0"/>
                <a:cs typeface="Open Sans" panose="020B0606030504020204" pitchFamily="34" charset="0"/>
              </a:rPr>
              <a:t>&lt;k) </a:t>
            </a:r>
            <a:r>
              <a:rPr lang="hi-IN" sz="2400" dirty="0">
                <a:latin typeface="Open Sans" panose="020B0606030504020204" pitchFamily="34" charset="0"/>
                <a:ea typeface="Open Sans" panose="020B0606030504020204" pitchFamily="34" charset="0"/>
                <a:cs typeface="Open Sans" panose="020B0606030504020204" pitchFamily="34" charset="0"/>
              </a:rPr>
              <a:t>नाक से स्राव जो सर्दी, छींकने और खांसी के कारण होता है; गंभीर सिरदर्द, तीव्र दर्द और सीने में जकड़न; मतली और उल्टी</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389238" y="2589170"/>
            <a:ext cx="5257800"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उल्टी एजेंट</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D17E27D8-C769-9291-A924-B91D398BBFD5}"/>
              </a:ext>
            </a:extLst>
          </p:cNvPr>
          <p:cNvSpPr>
            <a:spLocks noGrp="1"/>
          </p:cNvSpPr>
          <p:nvPr>
            <p:ph type="sldNum" sz="quarter" idx="12"/>
          </p:nvPr>
        </p:nvSpPr>
        <p:spPr/>
        <p:txBody>
          <a:bodyPr/>
          <a:lstStyle/>
          <a:p>
            <a:fld id="{2BB1E14F-796C-409E-9B94-89634ADD74DA}" type="slidenum">
              <a:rPr lang="en-IN" smtClean="0"/>
              <a:t>74</a:t>
            </a:fld>
            <a:endParaRPr lang="en-IN"/>
          </a:p>
        </p:txBody>
      </p:sp>
    </p:spTree>
    <p:extLst>
      <p:ext uri="{BB962C8B-B14F-4D97-AF65-F5344CB8AC3E}">
        <p14:creationId xmlns:p14="http://schemas.microsoft.com/office/powerpoint/2010/main" val="33302765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Rectangle 2"/>
          <p:cNvSpPr txBox="1">
            <a:spLocks noChangeArrowheads="1"/>
          </p:cNvSpPr>
          <p:nvPr/>
        </p:nvSpPr>
        <p:spPr>
          <a:xfrm>
            <a:off x="4930346" y="1952368"/>
            <a:ext cx="6279291" cy="4110166"/>
          </a:xfrm>
          <a:prstGeom prst="rect">
            <a:avLst/>
          </a:prstGeom>
          <a:noFill/>
        </p:spPr>
        <p:txBody>
          <a:bodyPr>
            <a:flatTx/>
          </a:bodyPr>
          <a:lstStyle/>
          <a:p>
            <a:pPr marL="457200" lvl="0" indent="-457200">
              <a:lnSpc>
                <a:spcPct val="90000"/>
              </a:lnSpc>
              <a:spcBef>
                <a:spcPct val="90000"/>
              </a:spcBef>
              <a:buFont typeface="Arial" panose="020B0604020202020204" pitchFamily="34" charset="0"/>
              <a:buChar char="•"/>
              <a:defRPr/>
            </a:pPr>
            <a:r>
              <a:rPr lang="hi-IN" sz="2600">
                <a:latin typeface="Open Sans" panose="020B0606030504020204" pitchFamily="34" charset="0"/>
                <a:ea typeface="Open Sans" panose="020B0606030504020204" pitchFamily="34" charset="0"/>
                <a:cs typeface="Open Sans" panose="020B0606030504020204" pitchFamily="34" charset="0"/>
              </a:rPr>
              <a:t>आगे संदूषण से बचने के लिए पीड़ित के पास भीड़ न लगाएं
हवा की दिशा में नीचे न जाएं
अंतिम मंजूरी तक घेराबंदी वाले क्षेत्र में वापस न आएं
बचाव दल में शामिल लोगों को तब तक सुरक्षात्मक गियर नहीं हटाना चाहिए जब तक कि उन्हें सुरक्षित घोषित नहीं किया जाता है</a:t>
            </a:r>
            <a:endParaRPr kumimoji="0" lang="en-US" sz="26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1F86144E-F619-E6B0-F04D-0E25429EB477}"/>
              </a:ext>
            </a:extLst>
          </p:cNvPr>
          <p:cNvSpPr>
            <a:spLocks noGrp="1"/>
          </p:cNvSpPr>
          <p:nvPr>
            <p:ph type="sldNum" sz="quarter" idx="12"/>
          </p:nvPr>
        </p:nvSpPr>
        <p:spPr/>
        <p:txBody>
          <a:bodyPr/>
          <a:lstStyle/>
          <a:p>
            <a:fld id="{2BB1E14F-796C-409E-9B94-89634ADD74DA}" type="slidenum">
              <a:rPr lang="en-IN" smtClean="0"/>
              <a:t>75</a:t>
            </a:fld>
            <a:endParaRPr lang="en-IN" dirty="0"/>
          </a:p>
        </p:txBody>
      </p:sp>
      <p:sp>
        <p:nvSpPr>
          <p:cNvPr id="3" name="Title 1">
            <a:extLst>
              <a:ext uri="{FF2B5EF4-FFF2-40B4-BE49-F238E27FC236}">
                <a16:creationId xmlns:a16="http://schemas.microsoft.com/office/drawing/2014/main" id="{C51AC82C-E413-F945-B08E-370E772F47BE}"/>
              </a:ext>
            </a:extLst>
          </p:cNvPr>
          <p:cNvSpPr txBox="1">
            <a:spLocks/>
          </p:cNvSpPr>
          <p:nvPr/>
        </p:nvSpPr>
        <p:spPr>
          <a:xfrm>
            <a:off x="376882" y="2100649"/>
            <a:ext cx="4553464" cy="1480751"/>
          </a:xfrm>
          <a:prstGeom prst="rect">
            <a:avLst/>
          </a:prstGeom>
          <a:noFill/>
        </p:spPr>
        <p:txBody>
          <a:bodyP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क्या न करें 
(आपातकालीन संचालन के दौरान)</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93166126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14" name="Rectangle 2"/>
          <p:cNvSpPr txBox="1">
            <a:spLocks noChangeArrowheads="1"/>
          </p:cNvSpPr>
          <p:nvPr/>
        </p:nvSpPr>
        <p:spPr>
          <a:xfrm>
            <a:off x="5029200" y="1441622"/>
            <a:ext cx="7086600" cy="4613189"/>
          </a:xfrm>
          <a:prstGeom prst="rect">
            <a:avLst/>
          </a:prstGeom>
          <a:noFill/>
        </p:spPr>
        <p:txBody>
          <a:bodyPr>
            <a:flatTx/>
          </a:bodyPr>
          <a:lstStyle/>
          <a:p>
            <a:pPr marL="457200" lvl="0" indent="-457200">
              <a:spcBef>
                <a:spcPct val="20000"/>
              </a:spcBef>
              <a:buFont typeface="Arial" panose="020B0604020202020204" pitchFamily="34" charset="0"/>
              <a:buChar char="•"/>
              <a:defRPr/>
            </a:pPr>
            <a:r>
              <a:rPr lang="hi-IN" sz="2800">
                <a:latin typeface="Open Sans" panose="020B0606030504020204" pitchFamily="34" charset="0"/>
                <a:ea typeface="Open Sans" panose="020B0606030504020204" pitchFamily="34" charset="0"/>
                <a:cs typeface="Open Sans" panose="020B0606030504020204" pitchFamily="34" charset="0"/>
              </a:rPr>
              <a:t>सुरक्षात्मक कपड़ों का एक से अधिक बार उपयोग न करें
परिशोधन टीम को 60 मिनट से अधिक काम करने की अनुमति न दें
सीडब्ल्यू एजेंटों के कंस के आधार पर हर 30 - 60 मिनट के बाद कनस्तर को बदलना न भूलें
दूषित कपड़ों और सुरक्षात्मक गियर को नंगे हाथों से न संभालें</a:t>
            </a:r>
            <a:endParaRPr kumimoji="0" lang="en-US" sz="2800" b="0" i="0" u="none" strike="noStrike" kern="1200" cap="none" spc="0" normalizeH="0" baseline="0" noProof="0" dirty="0">
              <a:ln>
                <a:noFill/>
              </a:ln>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41B2CAA8-6218-5AA5-421E-73A1A72EB84F}"/>
              </a:ext>
            </a:extLst>
          </p:cNvPr>
          <p:cNvSpPr>
            <a:spLocks noGrp="1"/>
          </p:cNvSpPr>
          <p:nvPr>
            <p:ph type="sldNum" sz="quarter" idx="12"/>
          </p:nvPr>
        </p:nvSpPr>
        <p:spPr/>
        <p:txBody>
          <a:bodyPr/>
          <a:lstStyle/>
          <a:p>
            <a:fld id="{2BB1E14F-796C-409E-9B94-89634ADD74DA}" type="slidenum">
              <a:rPr lang="en-IN" smtClean="0"/>
              <a:t>76</a:t>
            </a:fld>
            <a:endParaRPr lang="en-IN" dirty="0"/>
          </a:p>
        </p:txBody>
      </p:sp>
      <p:sp>
        <p:nvSpPr>
          <p:cNvPr id="3" name="Title 1">
            <a:extLst>
              <a:ext uri="{FF2B5EF4-FFF2-40B4-BE49-F238E27FC236}">
                <a16:creationId xmlns:a16="http://schemas.microsoft.com/office/drawing/2014/main" id="{7C8DAB2E-9DC1-9440-AB52-CBEBF81C7B91}"/>
              </a:ext>
            </a:extLst>
          </p:cNvPr>
          <p:cNvSpPr txBox="1">
            <a:spLocks/>
          </p:cNvSpPr>
          <p:nvPr/>
        </p:nvSpPr>
        <p:spPr>
          <a:xfrm>
            <a:off x="376882" y="2100649"/>
            <a:ext cx="4553464" cy="1480751"/>
          </a:xfrm>
          <a:prstGeom prst="rect">
            <a:avLst/>
          </a:prstGeom>
          <a:noFill/>
        </p:spPr>
        <p:txBody>
          <a:bodyP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क्या न करें 
(आपातकालीन संचालन के दौरान)</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3282037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a:xfrm>
            <a:off x="696097" y="2523373"/>
            <a:ext cx="7914503" cy="1325563"/>
          </a:xfrm>
        </p:spPr>
        <p:txBody>
          <a:bodyPr/>
          <a:lstStyle/>
          <a:p>
            <a:r>
              <a:rPr lang="hi-IN" b="1">
                <a:solidFill>
                  <a:srgbClr val="C00000"/>
                </a:solidFill>
                <a:latin typeface="Open Sans" panose="020B0606030504020204" pitchFamily="34" charset="0"/>
                <a:ea typeface="Open Sans" panose="020B0606030504020204" pitchFamily="34" charset="0"/>
                <a:cs typeface="Open Sans" panose="020B0606030504020204" pitchFamily="34" charset="0"/>
              </a:rPr>
              <a:t>बुनियादी क्या करें</a:t>
            </a:r>
            <a:endParaRPr lang="en-US" b="1"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6" name="Content Placeholder 15"/>
          <p:cNvSpPr>
            <a:spLocks noGrp="1"/>
          </p:cNvSpPr>
          <p:nvPr>
            <p:ph idx="1"/>
          </p:nvPr>
        </p:nvSpPr>
        <p:spPr>
          <a:xfrm>
            <a:off x="5189837" y="2352610"/>
            <a:ext cx="6682945" cy="2457579"/>
          </a:xfrm>
        </p:spPr>
        <p:txBody>
          <a:bodyPr/>
          <a:lstStyle/>
          <a:p>
            <a:r>
              <a:rPr lang="hi-IN" b="1" dirty="0">
                <a:latin typeface="Open Sans" panose="020B0606030504020204" pitchFamily="34" charset="0"/>
                <a:ea typeface="Open Sans" panose="020B0606030504020204" pitchFamily="34" charset="0"/>
                <a:cs typeface="Open Sans" panose="020B0606030504020204" pitchFamily="34" charset="0"/>
              </a:rPr>
              <a:t>सुरक्षित दूरी/ऊपर की ओर बढ़ना/पीपीई पहनना
संपर्क से बचें
खतरे से बचने पर ध्यान दें।
आपातकालीन डेकॉन</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0BA7847A-4614-C15B-11C8-19CFC388958D}"/>
              </a:ext>
            </a:extLst>
          </p:cNvPr>
          <p:cNvSpPr>
            <a:spLocks noGrp="1"/>
          </p:cNvSpPr>
          <p:nvPr>
            <p:ph type="sldNum" sz="quarter" idx="12"/>
          </p:nvPr>
        </p:nvSpPr>
        <p:spPr/>
        <p:txBody>
          <a:bodyPr/>
          <a:lstStyle/>
          <a:p>
            <a:fld id="{2BB1E14F-796C-409E-9B94-89634ADD74DA}" type="slidenum">
              <a:rPr lang="en-IN" smtClean="0"/>
              <a:t>77</a:t>
            </a:fld>
            <a:endParaRPr lang="en-IN"/>
          </a:p>
        </p:txBody>
      </p:sp>
    </p:spTree>
    <p:extLst>
      <p:ext uri="{BB962C8B-B14F-4D97-AF65-F5344CB8AC3E}">
        <p14:creationId xmlns:p14="http://schemas.microsoft.com/office/powerpoint/2010/main" val="321553121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4880918" y="1742302"/>
            <a:ext cx="6853881" cy="4125097"/>
          </a:xfrm>
          <a:noFill/>
        </p:spPr>
        <p:txBody>
          <a:bodyPr>
            <a:noAutofit/>
          </a:bodyPr>
          <a:lstStyle/>
          <a:p>
            <a:r>
              <a:rPr lang="hi-IN" sz="2400">
                <a:solidFill>
                  <a:schemeClr val="tx2"/>
                </a:solidFill>
                <a:latin typeface="Open Sans" panose="020B0606030504020204" pitchFamily="34" charset="0"/>
                <a:ea typeface="Open Sans" panose="020B0606030504020204" pitchFamily="34" charset="0"/>
                <a:cs typeface="Open Sans" panose="020B0606030504020204" pitchFamily="34" charset="0"/>
              </a:rPr>
              <a:t>सभी कर्मियों को एनबीसी सूट पहनना चाहिए और डिटेक्टर पेपर प्रदर्शित करना चाहिए
गैर-जरूरी कर्मियों को कवर में रहना होगा
रासायनिक संतरी ऊपर की ओर पोस्ट किए गए
भोजन और पानी कवर के नीचे
जब आदेश दिया जाता है तो </a:t>
            </a:r>
            <a:r>
              <a:rPr lang="en-US" sz="2400">
                <a:solidFill>
                  <a:schemeClr val="tx2"/>
                </a:solidFill>
                <a:latin typeface="Open Sans" panose="020B0606030504020204" pitchFamily="34" charset="0"/>
                <a:ea typeface="Open Sans" panose="020B0606030504020204" pitchFamily="34" charset="0"/>
                <a:cs typeface="Open Sans" panose="020B0606030504020204" pitchFamily="34" charset="0"/>
              </a:rPr>
              <a:t>NAPS </a:t>
            </a:r>
            <a:r>
              <a:rPr lang="hi-IN" sz="2400">
                <a:solidFill>
                  <a:schemeClr val="tx2"/>
                </a:solidFill>
                <a:latin typeface="Open Sans" panose="020B0606030504020204" pitchFamily="34" charset="0"/>
                <a:ea typeface="Open Sans" panose="020B0606030504020204" pitchFamily="34" charset="0"/>
                <a:cs typeface="Open Sans" panose="020B0606030504020204" pitchFamily="34" charset="0"/>
              </a:rPr>
              <a:t>टैबलेट ली जाती हैं
अलार्म सिस्टम का ज्ञान
तत्काल कार्रवाई ड्रिल का अभ्यास करें</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864973" y="2362199"/>
            <a:ext cx="4015945"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सावधानियों</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CC3BEDBE-1AB9-6EC1-F1AB-08693754FA5E}"/>
              </a:ext>
            </a:extLst>
          </p:cNvPr>
          <p:cNvSpPr>
            <a:spLocks noGrp="1"/>
          </p:cNvSpPr>
          <p:nvPr>
            <p:ph type="sldNum" sz="quarter" idx="12"/>
          </p:nvPr>
        </p:nvSpPr>
        <p:spPr/>
        <p:txBody>
          <a:bodyPr/>
          <a:lstStyle/>
          <a:p>
            <a:fld id="{2BB1E14F-796C-409E-9B94-89634ADD74DA}" type="slidenum">
              <a:rPr lang="en-IN" smtClean="0"/>
              <a:t>78</a:t>
            </a:fld>
            <a:endParaRPr lang="en-IN"/>
          </a:p>
        </p:txBody>
      </p:sp>
    </p:spTree>
    <p:extLst>
      <p:ext uri="{BB962C8B-B14F-4D97-AF65-F5344CB8AC3E}">
        <p14:creationId xmlns:p14="http://schemas.microsoft.com/office/powerpoint/2010/main" val="189369837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ontent Placeholder 9"/>
          <p:cNvSpPr>
            <a:spLocks noGrp="1"/>
          </p:cNvSpPr>
          <p:nvPr>
            <p:ph idx="1"/>
          </p:nvPr>
        </p:nvSpPr>
        <p:spPr>
          <a:xfrm>
            <a:off x="5115697" y="1747520"/>
            <a:ext cx="6238102" cy="4429443"/>
          </a:xfrm>
        </p:spPr>
        <p:txBody>
          <a:bodyPr/>
          <a:lstStyle/>
          <a:p>
            <a:pPr algn="just">
              <a:lnSpc>
                <a:spcPct val="120000"/>
              </a:lnSpc>
              <a:buFont typeface="Wingdings" panose="05000000000000000000" pitchFamily="2" charset="2"/>
              <a:buChar char="§"/>
            </a:pPr>
            <a:r>
              <a:rPr lang="hi-IN">
                <a:latin typeface="Open Sans" panose="020B0606030504020204" pitchFamily="34" charset="0"/>
                <a:ea typeface="Open Sans" panose="020B0606030504020204" pitchFamily="34" charset="0"/>
                <a:cs typeface="Open Sans" panose="020B0606030504020204" pitchFamily="34" charset="0"/>
              </a:rPr>
              <a:t>सीडब्ल्यूए का इतिहास
वर्गीकरण
सीडब्ल्यूए के लक्षण और भौतिक गुण
संकेत और लक्षण</a:t>
            </a: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EA57AE2F-AF63-4F5B-720C-0FB7525F9B18}"/>
              </a:ext>
            </a:extLst>
          </p:cNvPr>
          <p:cNvSpPr>
            <a:spLocks noGrp="1"/>
          </p:cNvSpPr>
          <p:nvPr>
            <p:ph type="sldNum" sz="quarter" idx="12"/>
          </p:nvPr>
        </p:nvSpPr>
        <p:spPr/>
        <p:txBody>
          <a:bodyPr/>
          <a:lstStyle/>
          <a:p>
            <a:fld id="{2BB1E14F-796C-409E-9B94-89634ADD74DA}" type="slidenum">
              <a:rPr lang="en-IN" smtClean="0"/>
              <a:t>79</a:t>
            </a:fld>
            <a:endParaRPr lang="en-IN"/>
          </a:p>
        </p:txBody>
      </p:sp>
      <p:sp>
        <p:nvSpPr>
          <p:cNvPr id="5" name="Google Shape;112;p15">
            <a:extLst>
              <a:ext uri="{FF2B5EF4-FFF2-40B4-BE49-F238E27FC236}">
                <a16:creationId xmlns:a16="http://schemas.microsoft.com/office/drawing/2014/main" id="{A45A82C8-B68D-DAC4-89FD-45F2C5637A10}"/>
              </a:ext>
            </a:extLst>
          </p:cNvPr>
          <p:cNvSpPr txBox="1">
            <a:spLocks/>
          </p:cNvSpPr>
          <p:nvPr/>
        </p:nvSpPr>
        <p:spPr>
          <a:xfrm>
            <a:off x="251864" y="1552827"/>
            <a:ext cx="4457703" cy="864400"/>
          </a:xfrm>
          <a:prstGeom prst="rect">
            <a:avLst/>
          </a:prstGeom>
          <a:noFill/>
          <a:ln>
            <a:noFill/>
          </a:ln>
        </p:spPr>
        <p:txBody>
          <a:bodyPr spcFirstLastPara="1" vert="horz" wrap="square" lIns="91425" tIns="45700" rIns="91425" bIns="45700" rtlCol="0" anchor="ctr" anchorCtr="0">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90000"/>
              </a:lnSpc>
              <a:spcBef>
                <a:spcPts val="0"/>
              </a:spcBef>
              <a:buClr>
                <a:srgbClr val="C00000"/>
              </a:buClr>
              <a:buSzPts val="4000"/>
            </a:pPr>
            <a:r>
              <a:rPr lang="hi-IN" sz="4000" b="1">
                <a:solidFill>
                  <a:srgbClr val="C00000"/>
                </a:solidFill>
                <a:latin typeface="Open Sans"/>
                <a:ea typeface="Arial"/>
                <a:cs typeface="Arial"/>
                <a:sym typeface="Arial"/>
              </a:rPr>
              <a:t>समीक्षा</a:t>
            </a:r>
            <a:endParaRPr lang="en-US" dirty="0">
              <a:latin typeface="Open Sans"/>
            </a:endParaRPr>
          </a:p>
        </p:txBody>
      </p:sp>
      <p:sp>
        <p:nvSpPr>
          <p:cNvPr id="6" name="Google Shape;116;p15">
            <a:extLst>
              <a:ext uri="{FF2B5EF4-FFF2-40B4-BE49-F238E27FC236}">
                <a16:creationId xmlns:a16="http://schemas.microsoft.com/office/drawing/2014/main" id="{0DE6E39B-F011-9DBC-4BF4-F60BB51DC163}"/>
              </a:ext>
            </a:extLst>
          </p:cNvPr>
          <p:cNvSpPr txBox="1"/>
          <p:nvPr/>
        </p:nvSpPr>
        <p:spPr>
          <a:xfrm>
            <a:off x="494928" y="2445644"/>
            <a:ext cx="3858768" cy="830956"/>
          </a:xfrm>
          <a:prstGeom prst="rect">
            <a:avLst/>
          </a:prstGeom>
          <a:noFill/>
          <a:ln>
            <a:noFill/>
          </a:ln>
        </p:spPr>
        <p:txBody>
          <a:bodyPr spcFirstLastPara="1" wrap="square" lIns="91425" tIns="45700" rIns="91425" bIns="45700" anchor="t" anchorCtr="0">
            <a:spAutoFit/>
          </a:bodyPr>
          <a:lstStyle/>
          <a:p>
            <a:pPr lvl="0" algn="just">
              <a:buClr>
                <a:schemeClr val="dk1"/>
              </a:buClr>
              <a:buSzPts val="3200"/>
            </a:pPr>
            <a:r>
              <a:rPr lang="hi-IN" sz="2400">
                <a:solidFill>
                  <a:schemeClr val="dk1"/>
                </a:solidFill>
                <a:latin typeface="Open Sans"/>
                <a:cs typeface="Times New Roman" pitchFamily="18" charset="0"/>
                <a:sym typeface="Arial"/>
              </a:rPr>
              <a:t>इस पाठ को पूरा करने पर, आप निम्न में सक्षम हैं: -</a:t>
            </a:r>
            <a:endParaRPr sz="1100" dirty="0">
              <a:latin typeface="Open Sans"/>
              <a:cs typeface="Times New Roman" pitchFamily="18" charset="0"/>
            </a:endParaRPr>
          </a:p>
        </p:txBody>
      </p:sp>
    </p:spTree>
    <p:extLst>
      <p:ext uri="{BB962C8B-B14F-4D97-AF65-F5344CB8AC3E}">
        <p14:creationId xmlns:p14="http://schemas.microsoft.com/office/powerpoint/2010/main" val="1817441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214551" y="1493109"/>
            <a:ext cx="6520248" cy="4572000"/>
          </a:xfrm>
          <a:noFill/>
        </p:spPr>
        <p:txBody>
          <a:bodyPr>
            <a:noAutofit/>
          </a:bodyPr>
          <a:lstStyle/>
          <a:p>
            <a:pPr marL="0" indent="0" algn="just">
              <a:lnSpc>
                <a:spcPct val="120000"/>
              </a:lnSpc>
              <a:buNone/>
            </a:pPr>
            <a:r>
              <a:rPr lang="hi-IN">
                <a:latin typeface="Open Sans" panose="020B0606030504020204" pitchFamily="34" charset="0"/>
                <a:ea typeface="Open Sans" panose="020B0606030504020204" pitchFamily="34" charset="0"/>
                <a:cs typeface="Open Sans" panose="020B0606030504020204" pitchFamily="34" charset="0"/>
              </a:rPr>
              <a:t>1920 – रूसी गृहयुद्ध के दौरान रासायनिक हथियारों का इस्तेमाल किया गया था.
 1922-1927 – स्पेनियों ने स्पेनिश मोरक्को में विद्रोहियों के खिलाफ रासायनिक हथियारों का इस्तेमाल किया था.
1936 – इटली ने एबिसिनिया पर आक्रमण के दौरान इथियोपियाई लोगों के खिलाफ सरसों गैस का इस्तेमाल किया था.</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457201" y="2438400"/>
            <a:ext cx="3799703" cy="1143000"/>
          </a:xfrm>
          <a:noFill/>
        </p:spPr>
        <p:txBody>
          <a:bodyPr>
            <a:normAutofit fontScale="90000"/>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विश्व युद्धों के बीच</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5FB56F56-3F15-BF35-EB06-2407B4A63B7D}"/>
              </a:ext>
            </a:extLst>
          </p:cNvPr>
          <p:cNvSpPr>
            <a:spLocks noGrp="1"/>
          </p:cNvSpPr>
          <p:nvPr>
            <p:ph type="sldNum" sz="quarter" idx="12"/>
          </p:nvPr>
        </p:nvSpPr>
        <p:spPr/>
        <p:txBody>
          <a:bodyPr/>
          <a:lstStyle/>
          <a:p>
            <a:fld id="{2BB1E14F-796C-409E-9B94-89634ADD74DA}" type="slidenum">
              <a:rPr lang="en-IN" smtClean="0"/>
              <a:t>8</a:t>
            </a:fld>
            <a:endParaRPr lang="en-IN"/>
          </a:p>
        </p:txBody>
      </p:sp>
    </p:spTree>
    <p:extLst>
      <p:ext uri="{BB962C8B-B14F-4D97-AF65-F5344CB8AC3E}">
        <p14:creationId xmlns:p14="http://schemas.microsoft.com/office/powerpoint/2010/main" val="187862476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E8712AE2-BBBA-B977-B5D1-B22935FB04E6}"/>
              </a:ext>
            </a:extLst>
          </p:cNvPr>
          <p:cNvSpPr>
            <a:spLocks noGrp="1"/>
          </p:cNvSpPr>
          <p:nvPr>
            <p:ph type="sldNum" sz="quarter" idx="12"/>
          </p:nvPr>
        </p:nvSpPr>
        <p:spPr/>
        <p:txBody>
          <a:bodyPr/>
          <a:lstStyle/>
          <a:p>
            <a:fld id="{2BB1E14F-796C-409E-9B94-89634ADD74DA}" type="slidenum">
              <a:rPr lang="en-IN" smtClean="0"/>
              <a:t>80</a:t>
            </a:fld>
            <a:endParaRPr lang="en-IN" dirty="0"/>
          </a:p>
        </p:txBody>
      </p:sp>
      <p:sp>
        <p:nvSpPr>
          <p:cNvPr id="3" name="Duties of…">
            <a:extLst>
              <a:ext uri="{FF2B5EF4-FFF2-40B4-BE49-F238E27FC236}">
                <a16:creationId xmlns:a16="http://schemas.microsoft.com/office/drawing/2014/main" id="{318A7614-47AC-F139-1E29-E4595B71E791}"/>
              </a:ext>
            </a:extLst>
          </p:cNvPr>
          <p:cNvSpPr txBox="1"/>
          <p:nvPr/>
        </p:nvSpPr>
        <p:spPr>
          <a:xfrm>
            <a:off x="1328106" y="2878320"/>
            <a:ext cx="4052325" cy="6946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ctr"/>
            <a:r>
              <a:rPr lang="hi-IN" sz="4000" b="1">
                <a:latin typeface="Open sans"/>
              </a:rPr>
              <a:t>कोई सवाल ?</a:t>
            </a:r>
            <a:endParaRPr lang="en-US" sz="4000" b="1" dirty="0">
              <a:latin typeface="Open sans"/>
            </a:endParaRPr>
          </a:p>
        </p:txBody>
      </p:sp>
      <p:pic>
        <p:nvPicPr>
          <p:cNvPr id="4" name="Picture 3">
            <a:extLst>
              <a:ext uri="{FF2B5EF4-FFF2-40B4-BE49-F238E27FC236}">
                <a16:creationId xmlns:a16="http://schemas.microsoft.com/office/drawing/2014/main" id="{8E9DA97E-6DA2-DCF0-B996-AE39947116A8}"/>
              </a:ext>
            </a:extLst>
          </p:cNvPr>
          <p:cNvPicPr>
            <a:picLocks noChangeAspect="1"/>
          </p:cNvPicPr>
          <p:nvPr/>
        </p:nvPicPr>
        <p:blipFill>
          <a:blip r:embed="rId2"/>
          <a:stretch>
            <a:fillRect/>
          </a:stretch>
        </p:blipFill>
        <p:spPr>
          <a:xfrm>
            <a:off x="7063769" y="1753208"/>
            <a:ext cx="3368693" cy="3368693"/>
          </a:xfrm>
          <a:prstGeom prst="rect">
            <a:avLst/>
          </a:prstGeom>
        </p:spPr>
      </p:pic>
    </p:spTree>
    <p:extLst>
      <p:ext uri="{BB962C8B-B14F-4D97-AF65-F5344CB8AC3E}">
        <p14:creationId xmlns:p14="http://schemas.microsoft.com/office/powerpoint/2010/main" val="17376522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6248400" y="2940908"/>
            <a:ext cx="4471087" cy="2465430"/>
          </a:xfrm>
          <a:noFill/>
        </p:spPr>
        <p:txBody>
          <a:bodyPr>
            <a:noAutofit/>
          </a:bodyPr>
          <a:lstStyle/>
          <a:p>
            <a:pPr marL="0" indent="0">
              <a:buNone/>
            </a:pPr>
            <a:r>
              <a:rPr lang="hi-IN">
                <a:latin typeface="Open Sans" panose="020B0606030504020204" pitchFamily="34" charset="0"/>
                <a:ea typeface="Open Sans" panose="020B0606030504020204" pitchFamily="34" charset="0"/>
                <a:cs typeface="Open Sans" panose="020B0606030504020204" pitchFamily="34" charset="0"/>
              </a:rPr>
              <a:t>प्रश्‍न। सीडब्ल्यूए कितने प्रकार के होते हैं?</a:t>
            </a:r>
            <a:endParaRPr lang="en-IN" sz="28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992660" y="2705100"/>
            <a:ext cx="7000102" cy="1143000"/>
          </a:xfrm>
          <a:noFill/>
        </p:spPr>
        <p:txBody>
          <a:bodyPr>
            <a:normAutofit/>
          </a:bodyPr>
          <a:lstStyle/>
          <a:p>
            <a:r>
              <a:rPr lang="hi-IN" sz="4000" b="1">
                <a:solidFill>
                  <a:srgbClr val="C00000"/>
                </a:solidFill>
                <a:latin typeface="Open Sans" panose="020B0606030504020204" pitchFamily="34" charset="0"/>
                <a:ea typeface="Open Sans" panose="020B0606030504020204" pitchFamily="34" charset="0"/>
                <a:cs typeface="Open Sans" panose="020B0606030504020204" pitchFamily="34" charset="0"/>
              </a:rPr>
              <a:t>मूल्यांकन</a:t>
            </a:r>
            <a:endParaRPr lang="en-IN" sz="4000" b="1" u="sng" dirty="0">
              <a:solidFill>
                <a:srgbClr val="C0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80EEE062-FF23-B05E-C166-818DB590CE6B}"/>
              </a:ext>
            </a:extLst>
          </p:cNvPr>
          <p:cNvSpPr>
            <a:spLocks noGrp="1"/>
          </p:cNvSpPr>
          <p:nvPr>
            <p:ph type="sldNum" sz="quarter" idx="12"/>
          </p:nvPr>
        </p:nvSpPr>
        <p:spPr/>
        <p:txBody>
          <a:bodyPr/>
          <a:lstStyle/>
          <a:p>
            <a:fld id="{2BB1E14F-796C-409E-9B94-89634ADD74DA}" type="slidenum">
              <a:rPr lang="en-IN" smtClean="0"/>
              <a:t>81</a:t>
            </a:fld>
            <a:endParaRPr lang="en-IN"/>
          </a:p>
        </p:txBody>
      </p:sp>
    </p:spTree>
    <p:extLst>
      <p:ext uri="{BB962C8B-B14F-4D97-AF65-F5344CB8AC3E}">
        <p14:creationId xmlns:p14="http://schemas.microsoft.com/office/powerpoint/2010/main" val="233282896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2" name="Slide Number Placeholder 1">
            <a:extLst>
              <a:ext uri="{FF2B5EF4-FFF2-40B4-BE49-F238E27FC236}">
                <a16:creationId xmlns:a16="http://schemas.microsoft.com/office/drawing/2014/main" id="{1FD6900A-37B1-25E8-DEA8-CD370440BD42}"/>
              </a:ext>
            </a:extLst>
          </p:cNvPr>
          <p:cNvSpPr>
            <a:spLocks noGrp="1"/>
          </p:cNvSpPr>
          <p:nvPr>
            <p:ph type="sldNum" sz="quarter" idx="12"/>
          </p:nvPr>
        </p:nvSpPr>
        <p:spPr/>
        <p:txBody>
          <a:bodyPr/>
          <a:lstStyle/>
          <a:p>
            <a:fld id="{2BB1E14F-796C-409E-9B94-89634ADD74DA}" type="slidenum">
              <a:rPr lang="en-IN" smtClean="0"/>
              <a:t>82</a:t>
            </a:fld>
            <a:endParaRPr lang="en-IN"/>
          </a:p>
        </p:txBody>
      </p:sp>
      <p:sp>
        <p:nvSpPr>
          <p:cNvPr id="6" name="Duties of…">
            <a:extLst>
              <a:ext uri="{FF2B5EF4-FFF2-40B4-BE49-F238E27FC236}">
                <a16:creationId xmlns:a16="http://schemas.microsoft.com/office/drawing/2014/main" id="{848F74B0-1F3A-240E-68E6-62D0EC9F3863}"/>
              </a:ext>
            </a:extLst>
          </p:cNvPr>
          <p:cNvSpPr txBox="1"/>
          <p:nvPr/>
        </p:nvSpPr>
        <p:spPr>
          <a:xfrm>
            <a:off x="1084183" y="2081346"/>
            <a:ext cx="9718834" cy="155637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ctr"/>
            <a:r>
              <a:rPr lang="hi-IN" sz="9600" b="1" dirty="0">
                <a:latin typeface="Open sans"/>
              </a:rPr>
              <a:t>धन्यवाद</a:t>
            </a:r>
            <a:endParaRPr lang="en-US" sz="9600" dirty="0">
              <a:latin typeface="Open sans"/>
            </a:endParaRPr>
          </a:p>
        </p:txBody>
      </p:sp>
    </p:spTree>
    <p:extLst>
      <p:ext uri="{BB962C8B-B14F-4D97-AF65-F5344CB8AC3E}">
        <p14:creationId xmlns:p14="http://schemas.microsoft.com/office/powerpoint/2010/main" val="1708063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Content Placeholder 2">
            <a:extLst>
              <a:ext uri="{FF2B5EF4-FFF2-40B4-BE49-F238E27FC236}">
                <a16:creationId xmlns:a16="http://schemas.microsoft.com/office/drawing/2014/main" id="{2F0FC15A-D324-7345-89C1-639E5FCBC385}"/>
              </a:ext>
            </a:extLst>
          </p:cNvPr>
          <p:cNvSpPr>
            <a:spLocks noGrp="1"/>
          </p:cNvSpPr>
          <p:nvPr>
            <p:ph idx="1"/>
          </p:nvPr>
        </p:nvSpPr>
        <p:spPr>
          <a:xfrm>
            <a:off x="5338118" y="1295400"/>
            <a:ext cx="6396681" cy="4572000"/>
          </a:xfrm>
          <a:noFill/>
        </p:spPr>
        <p:txBody>
          <a:bodyPr>
            <a:noAutofit/>
          </a:bodyPr>
          <a:lstStyle/>
          <a:p>
            <a:pPr marL="0" indent="0" algn="just">
              <a:lnSpc>
                <a:spcPct val="120000"/>
              </a:lnSpc>
              <a:buNone/>
            </a:pPr>
            <a:r>
              <a:rPr lang="hi-IN">
                <a:latin typeface="Open Sans" panose="020B0606030504020204" pitchFamily="34" charset="0"/>
                <a:ea typeface="Open Sans" panose="020B0606030504020204" pitchFamily="34" charset="0"/>
                <a:cs typeface="Open Sans" panose="020B0606030504020204" pitchFamily="34" charset="0"/>
              </a:rPr>
              <a:t>नाजियों एसएस ने एकाग्रता शिविरों में लाखों यहूदियों और अन्य कैदियों को मारने के लिए रासायनिक एजेंटों का इस्तेमाल किया।
अमेरिका ने फसलों को नुकसान पहुंचाने के लिए डिज़ाइन किए गए रसायन विकसित किए, और इस पर निर्भर लोगों को नुकसान पहुंचाएगा। हालांकि, उनका कभी इस्तेमाल नहीं किया गया।</a:t>
            </a:r>
            <a:endParaRPr lang="en-IN" sz="2400" dirty="0">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0C5EB466-FC32-3E63-46E7-9581F6B98BC8}"/>
              </a:ext>
            </a:extLst>
          </p:cNvPr>
          <p:cNvSpPr>
            <a:spLocks noGrp="1"/>
          </p:cNvSpPr>
          <p:nvPr>
            <p:ph type="title"/>
          </p:nvPr>
        </p:nvSpPr>
        <p:spPr>
          <a:xfrm>
            <a:off x="869092" y="2333368"/>
            <a:ext cx="3676135" cy="1143000"/>
          </a:xfrm>
          <a:noFill/>
        </p:spPr>
        <p:txBody>
          <a:bodyPr>
            <a:normAutofit fontScale="90000"/>
          </a:bodyPr>
          <a:lstStyle/>
          <a:p>
            <a:r>
              <a:rPr lang="hi-IN" sz="4000" b="1" u="sng">
                <a:solidFill>
                  <a:srgbClr val="FF0000"/>
                </a:solidFill>
                <a:latin typeface="Open Sans" panose="020B0606030504020204" pitchFamily="34" charset="0"/>
                <a:ea typeface="Open Sans" panose="020B0606030504020204" pitchFamily="34" charset="0"/>
                <a:cs typeface="Open Sans" panose="020B0606030504020204" pitchFamily="34" charset="0"/>
              </a:rPr>
              <a:t>द्वितीय विश्व युद्ध</a:t>
            </a:r>
            <a:endParaRPr lang="en-IN" sz="4000" b="1" u="sng"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Slide Number Placeholder 1">
            <a:extLst>
              <a:ext uri="{FF2B5EF4-FFF2-40B4-BE49-F238E27FC236}">
                <a16:creationId xmlns:a16="http://schemas.microsoft.com/office/drawing/2014/main" id="{C0AFB498-0576-EE43-267D-78ABC87F1990}"/>
              </a:ext>
            </a:extLst>
          </p:cNvPr>
          <p:cNvSpPr>
            <a:spLocks noGrp="1"/>
          </p:cNvSpPr>
          <p:nvPr>
            <p:ph type="sldNum" sz="quarter" idx="12"/>
          </p:nvPr>
        </p:nvSpPr>
        <p:spPr/>
        <p:txBody>
          <a:bodyPr/>
          <a:lstStyle/>
          <a:p>
            <a:fld id="{2BB1E14F-796C-409E-9B94-89634ADD74DA}" type="slidenum">
              <a:rPr lang="en-IN" smtClean="0"/>
              <a:t>9</a:t>
            </a:fld>
            <a:endParaRPr lang="en-IN"/>
          </a:p>
        </p:txBody>
      </p:sp>
    </p:spTree>
    <p:extLst>
      <p:ext uri="{BB962C8B-B14F-4D97-AF65-F5344CB8AC3E}">
        <p14:creationId xmlns:p14="http://schemas.microsoft.com/office/powerpoint/2010/main" val="270030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989</TotalTime>
  <Words>4956</Words>
  <Application>Microsoft Office PowerPoint</Application>
  <PresentationFormat>Widescreen</PresentationFormat>
  <Paragraphs>500</Paragraphs>
  <Slides>82</Slides>
  <Notes>1</Notes>
  <HiddenSlides>0</HiddenSlides>
  <MMClips>0</MMClips>
  <ScaleCrop>false</ScaleCrop>
  <HeadingPairs>
    <vt:vector size="8" baseType="variant">
      <vt:variant>
        <vt:lpstr>Fonts Used</vt:lpstr>
      </vt:variant>
      <vt:variant>
        <vt:i4>15</vt:i4>
      </vt:variant>
      <vt:variant>
        <vt:lpstr>Theme</vt:lpstr>
      </vt:variant>
      <vt:variant>
        <vt:i4>2</vt:i4>
      </vt:variant>
      <vt:variant>
        <vt:lpstr>Embedded OLE Servers</vt:lpstr>
      </vt:variant>
      <vt:variant>
        <vt:i4>1</vt:i4>
      </vt:variant>
      <vt:variant>
        <vt:lpstr>Slide Titles</vt:lpstr>
      </vt:variant>
      <vt:variant>
        <vt:i4>82</vt:i4>
      </vt:variant>
    </vt:vector>
  </HeadingPairs>
  <TitlesOfParts>
    <vt:vector size="100" baseType="lpstr">
      <vt:lpstr>Aptos</vt:lpstr>
      <vt:lpstr>Arial</vt:lpstr>
      <vt:lpstr>Arial Black</vt:lpstr>
      <vt:lpstr>Calibri</vt:lpstr>
      <vt:lpstr>Calibri Light</vt:lpstr>
      <vt:lpstr>Comic Sans MS</vt:lpstr>
      <vt:lpstr>Courier New</vt:lpstr>
      <vt:lpstr>Kruti Dev 010</vt:lpstr>
      <vt:lpstr>Monotype Sorts</vt:lpstr>
      <vt:lpstr>Open Sans</vt:lpstr>
      <vt:lpstr>Open Sans</vt:lpstr>
      <vt:lpstr>Open Sans SemiBold</vt:lpstr>
      <vt:lpstr>Symbol</vt:lpstr>
      <vt:lpstr>Times New Roman</vt:lpstr>
      <vt:lpstr>Wingdings</vt:lpstr>
      <vt:lpstr>Office Theme</vt:lpstr>
      <vt:lpstr>1_Office Theme</vt:lpstr>
      <vt:lpstr>CorelDRAW!</vt:lpstr>
      <vt:lpstr>PowerPoint Presentation</vt:lpstr>
      <vt:lpstr>PowerPoint Presentation</vt:lpstr>
      <vt:lpstr>परिचय</vt:lpstr>
      <vt:lpstr>प्राचीन इतिहास</vt:lpstr>
      <vt:lpstr>19वीं सदी</vt:lpstr>
      <vt:lpstr>प्रथम विश्व युद्ध</vt:lpstr>
      <vt:lpstr>प्रथम विश्व युद्ध</vt:lpstr>
      <vt:lpstr>विश्व युद्धों के बीच</vt:lpstr>
      <vt:lpstr>द्वितीय विश्व युद्ध</vt:lpstr>
      <vt:lpstr>पीली बारिश</vt:lpstr>
      <vt:lpstr>ईरानी और इराकी युद्ध</vt:lpstr>
      <vt:lpstr>आतंकियों का हमला</vt:lpstr>
      <vt:lpstr>वर्तमान स्थिति</vt:lpstr>
      <vt:lpstr>ईरान</vt:lpstr>
      <vt:lpstr>इराक</vt:lpstr>
      <vt:lpstr>ईरान</vt:lpstr>
      <vt:lpstr>उत्तर कोरिया</vt:lpstr>
      <vt:lpstr>सीरिया</vt:lpstr>
      <vt:lpstr>सीडब्ल्यू एजेंट:वर्गीकरण</vt:lpstr>
      <vt:lpstr>PowerPoint Presentation</vt:lpstr>
      <vt:lpstr>PowerPoint Presentation</vt:lpstr>
      <vt:lpstr>सीडब्ल्यू एजेंट:वर्गीकरण</vt:lpstr>
      <vt:lpstr>सीडब्ल्यूए की विशेषताएं और व्यवहार</vt:lpstr>
      <vt:lpstr>भौतिक गुण</vt:lpstr>
      <vt:lpstr>रासायनिक गुण</vt:lpstr>
      <vt:lpstr>शारीरिक  गुण</vt:lpstr>
      <vt:lpstr>सीडब्ल्यूए के सात प्रकार</vt:lpstr>
      <vt:lpstr>तंत्रिका एजेंट</vt:lpstr>
      <vt:lpstr>PowerPoint Presentation</vt:lpstr>
      <vt:lpstr>सरीन - रासायनिक गुण</vt:lpstr>
      <vt:lpstr>सरीन - भौतिक गुण...</vt:lpstr>
      <vt:lpstr>रासायनिक एजेंट- सापेक्ष विषाक्तता</vt:lpstr>
      <vt:lpstr>तंत्रिका एजेंटों के भौतिक-रासायनिक गुण</vt:lpstr>
      <vt:lpstr>वी एजेंट</vt:lpstr>
      <vt:lpstr>जी एजेंट</vt:lpstr>
      <vt:lpstr>जी एजेंट</vt:lpstr>
      <vt:lpstr>PowerPoint Presentation</vt:lpstr>
      <vt:lpstr>तंत्रिका एजेंट तुलना</vt:lpstr>
      <vt:lpstr>कितना सरीन ( GB ) लेता है?</vt:lpstr>
      <vt:lpstr>ब्लिस्टर एजेंट</vt:lpstr>
      <vt:lpstr>PowerPoint Presentation</vt:lpstr>
      <vt:lpstr>सरसों - रासायनिक गुण</vt:lpstr>
      <vt:lpstr>सरसों - भौतिक गुण</vt:lpstr>
      <vt:lpstr>ब्लिस्टर एजेंट जोर के बिंदु</vt:lpstr>
      <vt:lpstr>रक्त एजेंट</vt:lpstr>
      <vt:lpstr>रक्त एजेंट</vt:lpstr>
      <vt:lpstr>Cyanogens क्लोराइड - भौतिक गुण</vt:lpstr>
      <vt:lpstr>घुट एजेंट</vt:lpstr>
      <vt:lpstr>घुट एजेंट</vt:lpstr>
      <vt:lpstr>घुट एजेंट</vt:lpstr>
      <vt:lpstr>फॉस्जीन</vt:lpstr>
      <vt:lpstr>साइकोकेमिकल्स</vt:lpstr>
      <vt:lpstr>बीजेड एजेंट</vt:lpstr>
      <vt:lpstr>अड़चन (आंसू गैस)</vt:lpstr>
      <vt:lpstr>अड़चन (आंसू गैस)</vt:lpstr>
      <vt:lpstr>हिफ़ाज़त</vt:lpstr>
      <vt:lpstr>डिफोलिएंट्स (शाकनाशी)</vt:lpstr>
      <vt:lpstr>PowerPoint Presentation</vt:lpstr>
      <vt:lpstr>डिफोलिएंट्स (शाकनाशी)</vt:lpstr>
      <vt:lpstr>प्रवेश के मार्ग</vt:lpstr>
      <vt:lpstr>संभावित सीडब्ल्यू उपयोग के संकेतक</vt:lpstr>
      <vt:lpstr>तंत्रिका एजेंट</vt:lpstr>
      <vt:lpstr>ब्लिस्टर एजेंट</vt:lpstr>
      <vt:lpstr>एचएन-1 (नाइट्रोजन सरसों)</vt:lpstr>
      <vt:lpstr>लुईसाइट (एल)</vt:lpstr>
      <vt:lpstr>सरसों-लुईसाइट मिश्रण</vt:lpstr>
      <vt:lpstr>घुट एजेंट</vt:lpstr>
      <vt:lpstr>डिफॉस्जीन (डीपी)</vt:lpstr>
      <vt:lpstr>रक्त एजेंट</vt:lpstr>
      <vt:lpstr>अक्षम करना  एजेंटों</vt:lpstr>
      <vt:lpstr>आंसू एजेंट</vt:lpstr>
      <vt:lpstr>आंसू एजेंट</vt:lpstr>
      <vt:lpstr>डिबेंज-(बी, एफ) -1,4-ऑक्सेज़ेपाइन (सीआर)</vt:lpstr>
      <vt:lpstr>उल्टी एजेंट</vt:lpstr>
      <vt:lpstr>PowerPoint Presentation</vt:lpstr>
      <vt:lpstr>PowerPoint Presentation</vt:lpstr>
      <vt:lpstr>बुनियादी क्या करें</vt:lpstr>
      <vt:lpstr>सावधानियों</vt:lpstr>
      <vt:lpstr>PowerPoint Presentation</vt:lpstr>
      <vt:lpstr>PowerPoint Presentation</vt:lpstr>
      <vt:lpstr>मूल्यांकन</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 Kumar</dc:creator>
  <cp:lastModifiedBy>ajay pant</cp:lastModifiedBy>
  <cp:revision>37</cp:revision>
  <dcterms:created xsi:type="dcterms:W3CDTF">2025-04-05T05:08:59Z</dcterms:created>
  <dcterms:modified xsi:type="dcterms:W3CDTF">2025-12-20T04:36:39Z</dcterms:modified>
</cp:coreProperties>
</file>