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1210" r:id="rId2"/>
    <p:sldId id="1275" r:id="rId3"/>
    <p:sldId id="1294" r:id="rId4"/>
    <p:sldId id="1278" r:id="rId5"/>
    <p:sldId id="1295" r:id="rId6"/>
    <p:sldId id="1276" r:id="rId7"/>
    <p:sldId id="1309" r:id="rId8"/>
    <p:sldId id="1277" r:id="rId9"/>
    <p:sldId id="1303" r:id="rId10"/>
    <p:sldId id="1296" r:id="rId11"/>
    <p:sldId id="1304" r:id="rId12"/>
    <p:sldId id="1297" r:id="rId13"/>
    <p:sldId id="1305" r:id="rId14"/>
    <p:sldId id="1298" r:id="rId15"/>
    <p:sldId id="1306" r:id="rId16"/>
    <p:sldId id="1281" r:id="rId17"/>
    <p:sldId id="1307" r:id="rId18"/>
    <p:sldId id="1299" r:id="rId19"/>
    <p:sldId id="1308" r:id="rId20"/>
    <p:sldId id="1283" r:id="rId21"/>
    <p:sldId id="1282" r:id="rId22"/>
    <p:sldId id="298" r:id="rId23"/>
    <p:sldId id="1204" r:id="rId24"/>
    <p:sldId id="29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2651" autoAdjust="0"/>
  </p:normalViewPr>
  <p:slideViewPr>
    <p:cSldViewPr snapToGrid="0">
      <p:cViewPr varScale="1">
        <p:scale>
          <a:sx n="67" d="100"/>
          <a:sy n="67" d="100"/>
        </p:scale>
        <p:origin x="394" y="3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EC6F09-6529-4E57-B1CC-128DBF684241}" type="datetimeFigureOut">
              <a:rPr lang="en-US" smtClean="0"/>
              <a:t>12/20/2025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E87EC-F201-4E97-8717-BA57DEFCB7A4}" type="slidenum">
              <a:rPr lang="en-US" smtClean="0"/>
              <a:t>‹#›</a:t>
            </a:fld>
            <a:endParaRPr lang="en-US"/>
          </a:p>
        </p:txBody>
      </p:sp>
    </p:spTree>
    <p:extLst>
      <p:ext uri="{BB962C8B-B14F-4D97-AF65-F5344CB8AC3E}">
        <p14:creationId xmlns:p14="http://schemas.microsoft.com/office/powerpoint/2010/main" val="1734963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7DE87EC-F201-4E97-8717-BA57DEFCB7A4}" type="slidenum">
              <a:rPr lang="en-US" smtClean="0"/>
              <a:t>2</a:t>
            </a:fld>
            <a:endParaRPr lang="en-US"/>
          </a:p>
        </p:txBody>
      </p:sp>
    </p:spTree>
    <p:extLst>
      <p:ext uri="{BB962C8B-B14F-4D97-AF65-F5344CB8AC3E}">
        <p14:creationId xmlns:p14="http://schemas.microsoft.com/office/powerpoint/2010/main" val="81980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7DE87EC-F201-4E97-8717-BA57DEFCB7A4}" type="slidenum">
              <a:rPr lang="en-US" smtClean="0"/>
              <a:t>4</a:t>
            </a:fld>
            <a:endParaRPr lang="en-US"/>
          </a:p>
        </p:txBody>
      </p:sp>
    </p:spTree>
    <p:extLst>
      <p:ext uri="{BB962C8B-B14F-4D97-AF65-F5344CB8AC3E}">
        <p14:creationId xmlns:p14="http://schemas.microsoft.com/office/powerpoint/2010/main" val="3546817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7DE87EC-F201-4E97-8717-BA57DEFCB7A4}" type="slidenum">
              <a:rPr lang="en-US" smtClean="0"/>
              <a:t>7</a:t>
            </a:fld>
            <a:endParaRPr lang="en-US"/>
          </a:p>
        </p:txBody>
      </p:sp>
    </p:spTree>
    <p:extLst>
      <p:ext uri="{BB962C8B-B14F-4D97-AF65-F5344CB8AC3E}">
        <p14:creationId xmlns:p14="http://schemas.microsoft.com/office/powerpoint/2010/main" val="2818855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7DE87EC-F201-4E97-8717-BA57DEFCB7A4}" type="slidenum">
              <a:rPr lang="en-US" smtClean="0"/>
              <a:t>20</a:t>
            </a:fld>
            <a:endParaRPr lang="en-US"/>
          </a:p>
        </p:txBody>
      </p:sp>
    </p:spTree>
    <p:extLst>
      <p:ext uri="{BB962C8B-B14F-4D97-AF65-F5344CB8AC3E}">
        <p14:creationId xmlns:p14="http://schemas.microsoft.com/office/powerpoint/2010/main" val="3446984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0A8A-9FD9-ABBC-3A51-52D4D86040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D9FCB08-019A-66E1-BF02-9DB17875B7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7300903-156C-9BD8-1E47-EF9B0A4EC61D}"/>
              </a:ext>
            </a:extLst>
          </p:cNvPr>
          <p:cNvSpPr>
            <a:spLocks noGrp="1"/>
          </p:cNvSpPr>
          <p:nvPr>
            <p:ph type="dt" sz="half" idx="10"/>
          </p:nvPr>
        </p:nvSpPr>
        <p:spPr>
          <a:xfrm>
            <a:off x="838200" y="6356350"/>
            <a:ext cx="2743200" cy="365125"/>
          </a:xfrm>
          <a:prstGeom prst="rect">
            <a:avLst/>
          </a:prstGeom>
        </p:spPr>
        <p:txBody>
          <a:bodyPr/>
          <a:lstStyle/>
          <a:p>
            <a:fld id="{8E0F5420-C4E0-4D90-8743-9D980FB0AC9D}" type="datetime1">
              <a:rPr lang="en-US" smtClean="0"/>
              <a:t>12/20/2025</a:t>
            </a:fld>
            <a:endParaRPr lang="en-IN"/>
          </a:p>
        </p:txBody>
      </p:sp>
      <p:sp>
        <p:nvSpPr>
          <p:cNvPr id="5" name="Footer Placeholder 4">
            <a:extLst>
              <a:ext uri="{FF2B5EF4-FFF2-40B4-BE49-F238E27FC236}">
                <a16:creationId xmlns:a16="http://schemas.microsoft.com/office/drawing/2014/main" id="{E870FA06-99E1-DAD2-A4B8-83D516F6324F}"/>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78F09787-3CE3-E6B2-6F53-69CB5EB565EA}"/>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2384338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88EAE-B950-94FA-BFA8-BA5895D5B96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09CD95F-FBC3-334F-95AF-52C0F38E8B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EBC977-3ABE-E80D-22E0-FA5262111050}"/>
              </a:ext>
            </a:extLst>
          </p:cNvPr>
          <p:cNvSpPr>
            <a:spLocks noGrp="1"/>
          </p:cNvSpPr>
          <p:nvPr>
            <p:ph type="dt" sz="half" idx="10"/>
          </p:nvPr>
        </p:nvSpPr>
        <p:spPr>
          <a:xfrm>
            <a:off x="838200" y="6356350"/>
            <a:ext cx="2743200" cy="365125"/>
          </a:xfrm>
          <a:prstGeom prst="rect">
            <a:avLst/>
          </a:prstGeom>
        </p:spPr>
        <p:txBody>
          <a:bodyPr/>
          <a:lstStyle/>
          <a:p>
            <a:fld id="{C935F0F4-BD8B-4B14-9BCF-0AAAF160D6A4}" type="datetime1">
              <a:rPr lang="en-US" smtClean="0"/>
              <a:t>12/20/2025</a:t>
            </a:fld>
            <a:endParaRPr lang="en-IN"/>
          </a:p>
        </p:txBody>
      </p:sp>
      <p:sp>
        <p:nvSpPr>
          <p:cNvPr id="5" name="Footer Placeholder 4">
            <a:extLst>
              <a:ext uri="{FF2B5EF4-FFF2-40B4-BE49-F238E27FC236}">
                <a16:creationId xmlns:a16="http://schemas.microsoft.com/office/drawing/2014/main" id="{A643DE02-ED5D-DAEF-3ECD-24AEC1257E45}"/>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BC946C14-BFFF-722C-8B8F-36EC93D1AE13}"/>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5998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A11C9A-181E-BF9A-FAC2-7CDEE7464A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F422AF6-A47F-9CF1-8CDB-F8982D2AB7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F0B117-50C6-BACF-A3EC-7648A245A9C1}"/>
              </a:ext>
            </a:extLst>
          </p:cNvPr>
          <p:cNvSpPr>
            <a:spLocks noGrp="1"/>
          </p:cNvSpPr>
          <p:nvPr>
            <p:ph type="dt" sz="half" idx="10"/>
          </p:nvPr>
        </p:nvSpPr>
        <p:spPr>
          <a:xfrm>
            <a:off x="838200" y="6356350"/>
            <a:ext cx="2743200" cy="365125"/>
          </a:xfrm>
          <a:prstGeom prst="rect">
            <a:avLst/>
          </a:prstGeom>
        </p:spPr>
        <p:txBody>
          <a:bodyPr/>
          <a:lstStyle/>
          <a:p>
            <a:fld id="{408967F9-5728-478B-8CCC-082B18FE3A64}" type="datetime1">
              <a:rPr lang="en-US" smtClean="0"/>
              <a:t>12/20/2025</a:t>
            </a:fld>
            <a:endParaRPr lang="en-IN"/>
          </a:p>
        </p:txBody>
      </p:sp>
      <p:sp>
        <p:nvSpPr>
          <p:cNvPr id="5" name="Footer Placeholder 4">
            <a:extLst>
              <a:ext uri="{FF2B5EF4-FFF2-40B4-BE49-F238E27FC236}">
                <a16:creationId xmlns:a16="http://schemas.microsoft.com/office/drawing/2014/main" id="{3DAEA51A-CEE9-0B1E-B6EC-4B64B6C04029}"/>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6BD216E2-2BAD-A0D7-818F-6F93A4839EAD}"/>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52615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1821631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B9410-F6F5-E240-25EA-B251632090D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FD6C268-3C40-CEF8-5D1C-EC3FB58F22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8D29FE0-9490-7BCA-D56D-C8942F99EBF3}"/>
              </a:ext>
            </a:extLst>
          </p:cNvPr>
          <p:cNvSpPr>
            <a:spLocks noGrp="1"/>
          </p:cNvSpPr>
          <p:nvPr>
            <p:ph type="dt" sz="half" idx="10"/>
          </p:nvPr>
        </p:nvSpPr>
        <p:spPr>
          <a:xfrm>
            <a:off x="838200" y="6356350"/>
            <a:ext cx="2743200" cy="365125"/>
          </a:xfrm>
          <a:prstGeom prst="rect">
            <a:avLst/>
          </a:prstGeom>
        </p:spPr>
        <p:txBody>
          <a:bodyPr/>
          <a:lstStyle/>
          <a:p>
            <a:fld id="{A1051997-D257-4D2C-80E4-2F41DB0DE5E1}" type="datetime1">
              <a:rPr lang="en-US" smtClean="0"/>
              <a:t>12/20/2025</a:t>
            </a:fld>
            <a:endParaRPr lang="en-IN"/>
          </a:p>
        </p:txBody>
      </p:sp>
      <p:sp>
        <p:nvSpPr>
          <p:cNvPr id="5" name="Footer Placeholder 4">
            <a:extLst>
              <a:ext uri="{FF2B5EF4-FFF2-40B4-BE49-F238E27FC236}">
                <a16:creationId xmlns:a16="http://schemas.microsoft.com/office/drawing/2014/main" id="{41DD1FD6-7DF5-3EF8-3D52-0121B7618411}"/>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EAF75B9D-E2C5-CF53-1175-D1861B27E5DC}"/>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82779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CEF1D-870F-99FF-D282-3BAAC5A194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95C55B56-0DE2-9BD6-085A-4124063044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379168-CC9F-5F02-9AD1-4B64FCADCCEE}"/>
              </a:ext>
            </a:extLst>
          </p:cNvPr>
          <p:cNvSpPr>
            <a:spLocks noGrp="1"/>
          </p:cNvSpPr>
          <p:nvPr>
            <p:ph type="dt" sz="half" idx="10"/>
          </p:nvPr>
        </p:nvSpPr>
        <p:spPr>
          <a:xfrm>
            <a:off x="838200" y="6356350"/>
            <a:ext cx="2743200" cy="365125"/>
          </a:xfrm>
          <a:prstGeom prst="rect">
            <a:avLst/>
          </a:prstGeom>
        </p:spPr>
        <p:txBody>
          <a:bodyPr/>
          <a:lstStyle/>
          <a:p>
            <a:fld id="{AE716D60-6AD7-4873-9D08-417F55BD4E84}" type="datetime1">
              <a:rPr lang="en-US" smtClean="0"/>
              <a:t>12/20/2025</a:t>
            </a:fld>
            <a:endParaRPr lang="en-IN"/>
          </a:p>
        </p:txBody>
      </p:sp>
      <p:sp>
        <p:nvSpPr>
          <p:cNvPr id="5" name="Footer Placeholder 4">
            <a:extLst>
              <a:ext uri="{FF2B5EF4-FFF2-40B4-BE49-F238E27FC236}">
                <a16:creationId xmlns:a16="http://schemas.microsoft.com/office/drawing/2014/main" id="{EFC5739A-92DA-2186-C8AE-DB723F7CEAF4}"/>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2F1412B7-FBE7-8C23-DE58-5BBA8AEDAF62}"/>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295736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85451-6731-0780-0F7E-7E381B81C3E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36087F5-5295-CDD9-28DF-573A9F75E2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071A6D4-78A0-C73E-7FFD-188360AC19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D6CB8DF-4619-31EC-6AAA-C298B4A726C7}"/>
              </a:ext>
            </a:extLst>
          </p:cNvPr>
          <p:cNvSpPr>
            <a:spLocks noGrp="1"/>
          </p:cNvSpPr>
          <p:nvPr>
            <p:ph type="dt" sz="half" idx="10"/>
          </p:nvPr>
        </p:nvSpPr>
        <p:spPr>
          <a:xfrm>
            <a:off x="838200" y="6356350"/>
            <a:ext cx="2743200" cy="365125"/>
          </a:xfrm>
          <a:prstGeom prst="rect">
            <a:avLst/>
          </a:prstGeom>
        </p:spPr>
        <p:txBody>
          <a:bodyPr/>
          <a:lstStyle/>
          <a:p>
            <a:fld id="{BF2A094C-4814-46B4-9047-B731A1FE013D}" type="datetime1">
              <a:rPr lang="en-US" smtClean="0"/>
              <a:t>12/20/2025</a:t>
            </a:fld>
            <a:endParaRPr lang="en-IN"/>
          </a:p>
        </p:txBody>
      </p:sp>
      <p:sp>
        <p:nvSpPr>
          <p:cNvPr id="6" name="Footer Placeholder 5">
            <a:extLst>
              <a:ext uri="{FF2B5EF4-FFF2-40B4-BE49-F238E27FC236}">
                <a16:creationId xmlns:a16="http://schemas.microsoft.com/office/drawing/2014/main" id="{41480FAC-159C-E98D-DAE2-F37E20988CDB}"/>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a:extLst>
              <a:ext uri="{FF2B5EF4-FFF2-40B4-BE49-F238E27FC236}">
                <a16:creationId xmlns:a16="http://schemas.microsoft.com/office/drawing/2014/main" id="{CA572B0C-B638-289E-F613-AE7A86445386}"/>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180718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7AA00-C048-FC24-BE3F-FBB4074541D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347C576-6A48-8812-61DC-0996804545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970184-4DF9-0EDB-76D9-46F8F49F9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147EACC-4E38-FFC7-DFCB-6A812D939A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15D17-5139-B37E-03BC-66B60ACC3E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89DC7FF-B9F4-6CF6-0BEE-AD3087731BD8}"/>
              </a:ext>
            </a:extLst>
          </p:cNvPr>
          <p:cNvSpPr>
            <a:spLocks noGrp="1"/>
          </p:cNvSpPr>
          <p:nvPr>
            <p:ph type="dt" sz="half" idx="10"/>
          </p:nvPr>
        </p:nvSpPr>
        <p:spPr>
          <a:xfrm>
            <a:off x="838200" y="6356350"/>
            <a:ext cx="2743200" cy="365125"/>
          </a:xfrm>
          <a:prstGeom prst="rect">
            <a:avLst/>
          </a:prstGeom>
        </p:spPr>
        <p:txBody>
          <a:bodyPr/>
          <a:lstStyle/>
          <a:p>
            <a:fld id="{58FFBEFC-00B3-48DF-A0EF-C7D160F4C0D9}" type="datetime1">
              <a:rPr lang="en-US" smtClean="0"/>
              <a:t>12/20/2025</a:t>
            </a:fld>
            <a:endParaRPr lang="en-IN"/>
          </a:p>
        </p:txBody>
      </p:sp>
      <p:sp>
        <p:nvSpPr>
          <p:cNvPr id="8" name="Footer Placeholder 7">
            <a:extLst>
              <a:ext uri="{FF2B5EF4-FFF2-40B4-BE49-F238E27FC236}">
                <a16:creationId xmlns:a16="http://schemas.microsoft.com/office/drawing/2014/main" id="{DADC7938-67FA-9CEF-DC8B-F318049D0406}"/>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9" name="Slide Number Placeholder 8">
            <a:extLst>
              <a:ext uri="{FF2B5EF4-FFF2-40B4-BE49-F238E27FC236}">
                <a16:creationId xmlns:a16="http://schemas.microsoft.com/office/drawing/2014/main" id="{E23A26C8-7342-083B-529A-1E7D9B880D03}"/>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52756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15370-9810-C30B-20C9-D73AE0C9B5A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EA4398A-2C7C-6AE4-7420-DB94504C215A}"/>
              </a:ext>
            </a:extLst>
          </p:cNvPr>
          <p:cNvSpPr>
            <a:spLocks noGrp="1"/>
          </p:cNvSpPr>
          <p:nvPr>
            <p:ph type="dt" sz="half" idx="10"/>
          </p:nvPr>
        </p:nvSpPr>
        <p:spPr>
          <a:xfrm>
            <a:off x="838200" y="6356350"/>
            <a:ext cx="2743200" cy="365125"/>
          </a:xfrm>
          <a:prstGeom prst="rect">
            <a:avLst/>
          </a:prstGeom>
        </p:spPr>
        <p:txBody>
          <a:bodyPr/>
          <a:lstStyle/>
          <a:p>
            <a:fld id="{3C8E1D7B-5905-42F2-A55A-DF2C365B17CB}" type="datetime1">
              <a:rPr lang="en-US" smtClean="0"/>
              <a:t>12/20/2025</a:t>
            </a:fld>
            <a:endParaRPr lang="en-IN"/>
          </a:p>
        </p:txBody>
      </p:sp>
      <p:sp>
        <p:nvSpPr>
          <p:cNvPr id="4" name="Footer Placeholder 3">
            <a:extLst>
              <a:ext uri="{FF2B5EF4-FFF2-40B4-BE49-F238E27FC236}">
                <a16:creationId xmlns:a16="http://schemas.microsoft.com/office/drawing/2014/main" id="{ABB14C3F-9C82-1822-DFE4-E9606CDF9E75}"/>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a:extLst>
              <a:ext uri="{FF2B5EF4-FFF2-40B4-BE49-F238E27FC236}">
                <a16:creationId xmlns:a16="http://schemas.microsoft.com/office/drawing/2014/main" id="{EA6A080E-B247-691C-0B6D-73BD34257F66}"/>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895550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153C5-9F29-5373-458D-C867FB5CA1B4}"/>
              </a:ext>
            </a:extLst>
          </p:cNvPr>
          <p:cNvSpPr>
            <a:spLocks noGrp="1"/>
          </p:cNvSpPr>
          <p:nvPr>
            <p:ph type="dt" sz="half" idx="10"/>
          </p:nvPr>
        </p:nvSpPr>
        <p:spPr>
          <a:xfrm>
            <a:off x="838200" y="6356350"/>
            <a:ext cx="2743200" cy="365125"/>
          </a:xfrm>
          <a:prstGeom prst="rect">
            <a:avLst/>
          </a:prstGeom>
        </p:spPr>
        <p:txBody>
          <a:bodyPr/>
          <a:lstStyle/>
          <a:p>
            <a:fld id="{DFADC537-F8EA-4EEA-936F-BBBE10B3FB0E}" type="datetime1">
              <a:rPr lang="en-US" smtClean="0"/>
              <a:t>12/20/2025</a:t>
            </a:fld>
            <a:endParaRPr lang="en-IN"/>
          </a:p>
        </p:txBody>
      </p:sp>
      <p:sp>
        <p:nvSpPr>
          <p:cNvPr id="3" name="Footer Placeholder 2">
            <a:extLst>
              <a:ext uri="{FF2B5EF4-FFF2-40B4-BE49-F238E27FC236}">
                <a16:creationId xmlns:a16="http://schemas.microsoft.com/office/drawing/2014/main" id="{4138F429-E0DF-2F0F-44E8-7B51307BB7F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4" name="Slide Number Placeholder 3">
            <a:extLst>
              <a:ext uri="{FF2B5EF4-FFF2-40B4-BE49-F238E27FC236}">
                <a16:creationId xmlns:a16="http://schemas.microsoft.com/office/drawing/2014/main" id="{3FC237A6-CC88-46D8-138D-0E4721BF5735}"/>
              </a:ext>
            </a:extLst>
          </p:cNvPr>
          <p:cNvSpPr>
            <a:spLocks noGrp="1"/>
          </p:cNvSpPr>
          <p:nvPr>
            <p:ph type="sldNum" sz="quarter" idx="12"/>
          </p:nvPr>
        </p:nvSpPr>
        <p:spPr>
          <a:xfrm>
            <a:off x="8919210" y="6356350"/>
            <a:ext cx="2743200" cy="365125"/>
          </a:xfrm>
          <a:prstGeom prst="rect">
            <a:avLst/>
          </a:prstGeom>
        </p:spPr>
        <p:txBody>
          <a:bodyPr/>
          <a:lstStyle/>
          <a:p>
            <a:fld id="{8A0641C2-178B-4275-A5C5-7272774895B8}" type="slidenum">
              <a:rPr lang="en-IN" smtClean="0"/>
              <a:t>‹#›</a:t>
            </a:fld>
            <a:endParaRPr lang="en-IN" dirty="0"/>
          </a:p>
        </p:txBody>
      </p:sp>
    </p:spTree>
    <p:extLst>
      <p:ext uri="{BB962C8B-B14F-4D97-AF65-F5344CB8AC3E}">
        <p14:creationId xmlns:p14="http://schemas.microsoft.com/office/powerpoint/2010/main" val="3653098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D138A-EB1D-E8A2-76B9-513BBEAB6E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5937920-A086-CF77-E160-8F6F8C9491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B948680-CB86-FFA6-5F3F-0B8017C8D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058376-75D8-E802-D8E8-E55DE342E3CD}"/>
              </a:ext>
            </a:extLst>
          </p:cNvPr>
          <p:cNvSpPr>
            <a:spLocks noGrp="1"/>
          </p:cNvSpPr>
          <p:nvPr>
            <p:ph type="dt" sz="half" idx="10"/>
          </p:nvPr>
        </p:nvSpPr>
        <p:spPr>
          <a:xfrm>
            <a:off x="838200" y="6356350"/>
            <a:ext cx="2743200" cy="365125"/>
          </a:xfrm>
          <a:prstGeom prst="rect">
            <a:avLst/>
          </a:prstGeom>
        </p:spPr>
        <p:txBody>
          <a:bodyPr/>
          <a:lstStyle/>
          <a:p>
            <a:fld id="{2619A9A5-11BD-467E-8A99-4BAF26D287F6}" type="datetime1">
              <a:rPr lang="en-US" smtClean="0"/>
              <a:t>12/20/2025</a:t>
            </a:fld>
            <a:endParaRPr lang="en-IN"/>
          </a:p>
        </p:txBody>
      </p:sp>
      <p:sp>
        <p:nvSpPr>
          <p:cNvPr id="6" name="Footer Placeholder 5">
            <a:extLst>
              <a:ext uri="{FF2B5EF4-FFF2-40B4-BE49-F238E27FC236}">
                <a16:creationId xmlns:a16="http://schemas.microsoft.com/office/drawing/2014/main" id="{8C922A86-6E5C-4817-BC46-1F9A8BC9B3CF}"/>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a:extLst>
              <a:ext uri="{FF2B5EF4-FFF2-40B4-BE49-F238E27FC236}">
                <a16:creationId xmlns:a16="http://schemas.microsoft.com/office/drawing/2014/main" id="{43F6A2E1-EEE5-1073-FB89-66EC1DB02DB1}"/>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8687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008D-6AEB-8D9A-AF0D-5C10E48A1E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A0C156E-8C20-82C4-2DA6-F81442D6BD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8EFF467-5360-B63C-311F-D86345F63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C0D16-B68B-8401-1268-8781F27E9847}"/>
              </a:ext>
            </a:extLst>
          </p:cNvPr>
          <p:cNvSpPr>
            <a:spLocks noGrp="1"/>
          </p:cNvSpPr>
          <p:nvPr>
            <p:ph type="dt" sz="half" idx="10"/>
          </p:nvPr>
        </p:nvSpPr>
        <p:spPr>
          <a:xfrm>
            <a:off x="838200" y="6356350"/>
            <a:ext cx="2743200" cy="365125"/>
          </a:xfrm>
          <a:prstGeom prst="rect">
            <a:avLst/>
          </a:prstGeom>
        </p:spPr>
        <p:txBody>
          <a:bodyPr/>
          <a:lstStyle/>
          <a:p>
            <a:fld id="{A3CD6C2E-AF14-40AC-9CC6-7331DDA2A2DD}" type="datetime1">
              <a:rPr lang="en-US" smtClean="0"/>
              <a:t>12/20/2025</a:t>
            </a:fld>
            <a:endParaRPr lang="en-IN"/>
          </a:p>
        </p:txBody>
      </p:sp>
      <p:sp>
        <p:nvSpPr>
          <p:cNvPr id="6" name="Footer Placeholder 5">
            <a:extLst>
              <a:ext uri="{FF2B5EF4-FFF2-40B4-BE49-F238E27FC236}">
                <a16:creationId xmlns:a16="http://schemas.microsoft.com/office/drawing/2014/main" id="{00724E3E-7D1A-DBB1-6174-F3E5630A1F5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a:extLst>
              <a:ext uri="{FF2B5EF4-FFF2-40B4-BE49-F238E27FC236}">
                <a16:creationId xmlns:a16="http://schemas.microsoft.com/office/drawing/2014/main" id="{6CE3F711-B8C7-0A3A-C0F9-007C76219D0C}"/>
              </a:ext>
            </a:extLst>
          </p:cNvPr>
          <p:cNvSpPr>
            <a:spLocks noGrp="1"/>
          </p:cNvSpPr>
          <p:nvPr>
            <p:ph type="sldNum" sz="quarter" idx="12"/>
          </p:nvPr>
        </p:nvSpPr>
        <p:spPr>
          <a:xfrm>
            <a:off x="8850358" y="6377166"/>
            <a:ext cx="2743200" cy="365125"/>
          </a:xfrm>
          <a:prstGeom prst="rect">
            <a:avLst/>
          </a:prstGeom>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939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A09273-258E-4924-902B-037DFC5B9D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D7488DD-6471-6CE9-08F7-5C3794F4B8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pic>
        <p:nvPicPr>
          <p:cNvPr id="10" name="Picture 9" descr="A logo with text on it&#10;&#10;AI-generated content may be incorrect.">
            <a:extLst>
              <a:ext uri="{FF2B5EF4-FFF2-40B4-BE49-F238E27FC236}">
                <a16:creationId xmlns:a16="http://schemas.microsoft.com/office/drawing/2014/main" id="{32A53FAB-135D-A577-22A3-ECFA6AAAF773}"/>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65431" y="190454"/>
            <a:ext cx="1193725" cy="990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5">
            <a:extLst>
              <a:ext uri="{FF2B5EF4-FFF2-40B4-BE49-F238E27FC236}">
                <a16:creationId xmlns:a16="http://schemas.microsoft.com/office/drawing/2014/main" id="{4A2A8456-F77C-8341-3E5F-F7DB9AD61938}"/>
              </a:ext>
            </a:extLst>
          </p:cNvPr>
          <p:cNvSpPr>
            <a:spLocks noGrp="1"/>
          </p:cNvSpPr>
          <p:nvPr>
            <p:ph type="sldNum" sz="quarter" idx="4"/>
          </p:nvPr>
        </p:nvSpPr>
        <p:spPr>
          <a:xfrm>
            <a:off x="8631756" y="6412477"/>
            <a:ext cx="2743200" cy="365125"/>
          </a:xfrm>
          <a:prstGeom prst="rect">
            <a:avLst/>
          </a:prstGeom>
        </p:spPr>
        <p:txBody>
          <a:bodyPr vert="horz" lIns="91440" tIns="45720" rIns="91440" bIns="45720" rtlCol="0" anchor="ctr"/>
          <a:lstStyle>
            <a:lvl1pPr algn="r">
              <a:defRPr sz="1400" b="1">
                <a:solidFill>
                  <a:schemeClr val="accent2"/>
                </a:solidFill>
              </a:defRPr>
            </a:lvl1pPr>
          </a:lstStyle>
          <a:p>
            <a:fld id="{8A0641C2-178B-4275-A5C5-7272774895B8}" type="slidenum">
              <a:rPr lang="en-IN" smtClean="0"/>
              <a:pPr/>
              <a:t>‹#›</a:t>
            </a:fld>
            <a:endParaRPr lang="en-IN" dirty="0"/>
          </a:p>
        </p:txBody>
      </p:sp>
      <p:sp>
        <p:nvSpPr>
          <p:cNvPr id="5" name="PEER | MFR | INDIA">
            <a:extLst>
              <a:ext uri="{FF2B5EF4-FFF2-40B4-BE49-F238E27FC236}">
                <a16:creationId xmlns:a16="http://schemas.microsoft.com/office/drawing/2014/main" id="{58E4EC40-3155-E91E-39F7-4143776BE2C7}"/>
              </a:ext>
            </a:extLst>
          </p:cNvPr>
          <p:cNvSpPr txBox="1"/>
          <p:nvPr userDrawn="1"/>
        </p:nvSpPr>
        <p:spPr>
          <a:xfrm>
            <a:off x="152400" y="6388735"/>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solidFill>
                <a:latin typeface="+mj-lt"/>
              </a:rPr>
              <a:t>NDRF | </a:t>
            </a:r>
            <a:r>
              <a:rPr lang="en-IN" sz="1200" b="1" dirty="0">
                <a:solidFill>
                  <a:schemeClr val="accent2"/>
                </a:solidFill>
                <a:latin typeface="+mj-lt"/>
              </a:rPr>
              <a:t>CBRN</a:t>
            </a:r>
            <a:r>
              <a:rPr sz="1200" b="1" dirty="0">
                <a:solidFill>
                  <a:schemeClr val="accent2"/>
                </a:solidFill>
                <a:latin typeface="+mj-lt"/>
              </a:rPr>
              <a:t> | INDIA</a:t>
            </a:r>
          </a:p>
        </p:txBody>
      </p:sp>
      <p:sp>
        <p:nvSpPr>
          <p:cNvPr id="11" name="PPT 2 -">
            <a:extLst>
              <a:ext uri="{FF2B5EF4-FFF2-40B4-BE49-F238E27FC236}">
                <a16:creationId xmlns:a16="http://schemas.microsoft.com/office/drawing/2014/main" id="{77E9B2C0-D4B6-8FA2-C2B9-BCAE1A237B6B}"/>
              </a:ext>
            </a:extLst>
          </p:cNvPr>
          <p:cNvSpPr txBox="1"/>
          <p:nvPr userDrawn="1"/>
        </p:nvSpPr>
        <p:spPr>
          <a:xfrm>
            <a:off x="10614660" y="6423660"/>
            <a:ext cx="529992"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solidFill>
              </a:rPr>
              <a:t>PPT</a:t>
            </a:r>
            <a:r>
              <a:rPr sz="1200" b="1" dirty="0">
                <a:solidFill>
                  <a:schemeClr val="accent6">
                    <a:lumMod val="75000"/>
                  </a:schemeClr>
                </a:solidFill>
              </a:rPr>
              <a:t> </a:t>
            </a:r>
            <a:r>
              <a:rPr sz="1200" b="1" dirty="0">
                <a:solidFill>
                  <a:schemeClr val="accent2"/>
                </a:solidFill>
              </a:rPr>
              <a:t>-</a:t>
            </a:r>
          </a:p>
        </p:txBody>
      </p:sp>
      <p:pic>
        <p:nvPicPr>
          <p:cNvPr id="6" name="Picture 5" descr="A logo with a symbol and text&#10;&#10;AI-generated content may be incorrect.">
            <a:extLst>
              <a:ext uri="{FF2B5EF4-FFF2-40B4-BE49-F238E27FC236}">
                <a16:creationId xmlns:a16="http://schemas.microsoft.com/office/drawing/2014/main" id="{899E35A6-663B-2CAD-D356-E41BE981AAD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Tree>
    <p:extLst>
      <p:ext uri="{BB962C8B-B14F-4D97-AF65-F5344CB8AC3E}">
        <p14:creationId xmlns:p14="http://schemas.microsoft.com/office/powerpoint/2010/main" val="384874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2.jpeg"/><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3" name="Picture 2" descr="Assad's Biological Weapons | Israel Defense">
            <a:extLst>
              <a:ext uri="{FF2B5EF4-FFF2-40B4-BE49-F238E27FC236}">
                <a16:creationId xmlns:a16="http://schemas.microsoft.com/office/drawing/2014/main" id="{4259EF11-63A4-E378-1D0B-E368116A0BF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200"/>
          <a:stretch/>
        </p:blipFill>
        <p:spPr bwMode="auto">
          <a:xfrm>
            <a:off x="-105289" y="683190"/>
            <a:ext cx="7336294" cy="491059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4" name="Picture 4" descr="On Biological War">
            <a:extLst>
              <a:ext uri="{FF2B5EF4-FFF2-40B4-BE49-F238E27FC236}">
                <a16:creationId xmlns:a16="http://schemas.microsoft.com/office/drawing/2014/main" id="{8C12F1C4-8CBF-1BDA-A7F2-9E41510B10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8278" y="478528"/>
            <a:ext cx="4763542" cy="4778127"/>
          </a:xfrm>
          <a:prstGeom prst="rect">
            <a:avLst/>
          </a:prstGeom>
          <a:noFill/>
          <a:extLst>
            <a:ext uri="{909E8E84-426E-40DD-AFC4-6F175D3DCCD1}">
              <a14:hiddenFill xmlns:a14="http://schemas.microsoft.com/office/drawing/2010/main">
                <a:solidFill>
                  <a:srgbClr val="FFFFFF"/>
                </a:solidFill>
              </a14:hiddenFill>
            </a:ext>
          </a:extLst>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13984" y="10160"/>
            <a:ext cx="12405984" cy="6870701"/>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5">
            <a:alphaModFix amt="90000"/>
          </a:blip>
          <a:srcRect l="50481"/>
          <a:stretch/>
        </p:blipFill>
        <p:spPr>
          <a:xfrm>
            <a:off x="-24680" y="2041261"/>
            <a:ext cx="9809469" cy="1387740"/>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76200" y="2038117"/>
            <a:ext cx="9239109" cy="694567"/>
          </a:xfrm>
          <a:prstGeom prst="rect">
            <a:avLst/>
          </a:prstGeom>
          <a:noFill/>
          <a:ln>
            <a:noFill/>
          </a:ln>
        </p:spPr>
        <p:txBody>
          <a:bodyPr spcFirstLastPara="1" wrap="square" lIns="39125" tIns="39125" rIns="39125" bIns="39125" anchor="t" anchorCtr="0">
            <a:spAutoFit/>
          </a:bodyPr>
          <a:lstStyle/>
          <a:p>
            <a:pPr lvl="0">
              <a:defRPr/>
            </a:pPr>
            <a:r>
              <a:rPr lang="hi-IN" sz="4000" b="1">
                <a:solidFill>
                  <a:schemeClr val="bg2"/>
                </a:solidFill>
                <a:latin typeface="Open Sans" panose="020B0606030504020204" pitchFamily="34" charset="0"/>
                <a:ea typeface="Open Sans" panose="020B0606030504020204" pitchFamily="34" charset="0"/>
                <a:cs typeface="Open Sans" panose="020B0606030504020204" pitchFamily="34" charset="0"/>
              </a:rPr>
              <a:t>जैविक युद्ध एजेंट और जैव-खतरे का पता लगाना</a:t>
            </a:r>
            <a:endParaRPr kumimoji="0" lang="en-US" sz="4000" b="1" i="0" u="none" strike="noStrike" kern="1200" cap="none" spc="0" normalizeH="0" baseline="0" noProof="0" dirty="0">
              <a:ln>
                <a:noFill/>
              </a:ln>
              <a:solidFill>
                <a:schemeClr val="bg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15" name="TextBox 4">
            <a:extLst>
              <a:ext uri="{FF2B5EF4-FFF2-40B4-BE49-F238E27FC236}">
                <a16:creationId xmlns:a16="http://schemas.microsoft.com/office/drawing/2014/main" id="{2901545E-EB3E-4998-A110-F2C2863C2FF8}"/>
              </a:ext>
            </a:extLst>
          </p:cNvPr>
          <p:cNvSpPr txBox="1"/>
          <p:nvPr/>
        </p:nvSpPr>
        <p:spPr>
          <a:xfrm>
            <a:off x="6389370" y="5886837"/>
            <a:ext cx="5747799"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t>VETTED BY – </a:t>
            </a:r>
            <a:r>
              <a:rPr lang="hi-IN" sz="2000" b="1" dirty="0"/>
              <a:t>निरीक्षक/जीडी  राजेश कुमार महलावत</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895DE-A85B-1D85-6EAC-63050F21993C}"/>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BF322C4-F6A9-7576-DCF5-A614F7A2F50F}"/>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18" name="List at least five dangers a rescuer…">
            <a:extLst>
              <a:ext uri="{FF2B5EF4-FFF2-40B4-BE49-F238E27FC236}">
                <a16:creationId xmlns:a16="http://schemas.microsoft.com/office/drawing/2014/main" id="{5D932E24-57B6-22A5-FA75-4C98399D047A}"/>
              </a:ext>
            </a:extLst>
          </p:cNvPr>
          <p:cNvSpPr txBox="1"/>
          <p:nvPr/>
        </p:nvSpPr>
        <p:spPr>
          <a:xfrm>
            <a:off x="914400" y="1313492"/>
            <a:ext cx="11136086" cy="5344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3FE8363E-8B6A-E18C-F31F-76F454EDDBEC}"/>
              </a:ext>
            </a:extLst>
          </p:cNvPr>
          <p:cNvSpPr txBox="1"/>
          <p:nvPr/>
        </p:nvSpPr>
        <p:spPr>
          <a:xfrm>
            <a:off x="467027" y="2551837"/>
            <a:ext cx="2932386" cy="1754326"/>
          </a:xfrm>
          <a:prstGeom prst="rect">
            <a:avLst/>
          </a:prstGeom>
          <a:noFill/>
        </p:spPr>
        <p:txBody>
          <a:bodyPr wrap="square">
            <a:spAutoFit/>
          </a:body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विभिन्न बीडब्ल्यूए
 डिटेक्टरों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D2F14F0B-A01B-884B-8374-BA9BC0A9AF28}"/>
              </a:ext>
            </a:extLst>
          </p:cNvPr>
          <p:cNvSpPr txBox="1"/>
          <p:nvPr/>
        </p:nvSpPr>
        <p:spPr>
          <a:xfrm>
            <a:off x="3972909" y="1313492"/>
            <a:ext cx="7504081" cy="4478021"/>
          </a:xfrm>
          <a:prstGeom prst="rect">
            <a:avLst/>
          </a:prstGeom>
          <a:noFill/>
        </p:spPr>
        <p:txBody>
          <a:bodyPr wrap="square">
            <a:spAutoFit/>
          </a:bodyPr>
          <a:lstStyle/>
          <a:p>
            <a:pPr algn="just">
              <a:lnSpc>
                <a:spcPct val="150000"/>
              </a:lnSpc>
            </a:pPr>
            <a:r>
              <a:rPr lang="hi-IN" sz="2400" dirty="0">
                <a:latin typeface="Open Sans" panose="020B0606030504020204" pitchFamily="34" charset="0"/>
                <a:ea typeface="Open Sans" panose="020B0606030504020204" pitchFamily="34" charset="0"/>
                <a:cs typeface="Open Sans" panose="020B0606030504020204" pitchFamily="34" charset="0"/>
              </a:rPr>
              <a:t>कण मापन डिटेक्टर - यह गैर-विशिष्ट पहचान के लिए उपयोग की जाने वाली तकनीक में से एक है जो विशिष्ट आकार श्रेणियों (आमतौर पर 0.5 माइक्रोन से 30 माइक्रोन) में कणों की सापेक्ष संख्या की गणना कर रही है। कण निगरानी और/या गिनती के लिए विभिन्न प्रकार की तकनीकों का उपयोग किया जाता है, लेकिन वायुगतिकीय कण आकार को सीधे क्षेत्र जैविक एजेंट का पता लगाने के लिए लागू किया गया है। कण मापन प्रौद्योगिकियों पर आधारित उपकरण इस प्रकार हैं -</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19498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895DE-A85B-1D85-6EAC-63050F21993C}"/>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BF322C4-F6A9-7576-DCF5-A614F7A2F50F}"/>
              </a:ext>
            </a:extLst>
          </p:cNvPr>
          <p:cNvSpPr>
            <a:spLocks noGrp="1"/>
          </p:cNvSpPr>
          <p:nvPr>
            <p:ph type="sldNum" sz="quarter" idx="12"/>
          </p:nvPr>
        </p:nvSpPr>
        <p:spPr/>
        <p:txBody>
          <a:bodyPr/>
          <a:lstStyle/>
          <a:p>
            <a:fld id="{B6F15528-21DE-4FAA-801E-634DDDAF4B2B}" type="slidenum">
              <a:rPr lang="en-US" smtClean="0"/>
              <a:pPr/>
              <a:t>11</a:t>
            </a:fld>
            <a:endParaRPr lang="en-US"/>
          </a:p>
        </p:txBody>
      </p:sp>
      <p:sp>
        <p:nvSpPr>
          <p:cNvPr id="18" name="List at least five dangers a rescuer…">
            <a:extLst>
              <a:ext uri="{FF2B5EF4-FFF2-40B4-BE49-F238E27FC236}">
                <a16:creationId xmlns:a16="http://schemas.microsoft.com/office/drawing/2014/main" id="{5D932E24-57B6-22A5-FA75-4C98399D047A}"/>
              </a:ext>
            </a:extLst>
          </p:cNvPr>
          <p:cNvSpPr txBox="1"/>
          <p:nvPr/>
        </p:nvSpPr>
        <p:spPr>
          <a:xfrm>
            <a:off x="914400" y="1313492"/>
            <a:ext cx="11136086" cy="534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3FE8363E-8B6A-E18C-F31F-76F454EDDBEC}"/>
              </a:ext>
            </a:extLst>
          </p:cNvPr>
          <p:cNvSpPr txBox="1"/>
          <p:nvPr/>
        </p:nvSpPr>
        <p:spPr>
          <a:xfrm>
            <a:off x="126099" y="2329808"/>
            <a:ext cx="4067530" cy="1200329"/>
          </a:xfrm>
          <a:prstGeom prst="rect">
            <a:avLst/>
          </a:prstGeom>
          <a:noFill/>
        </p:spPr>
        <p:txBody>
          <a:bodyPr wrap="square">
            <a:spAutoFit/>
          </a:body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विभिन्न बीडब्ल्यूए
 डिटेक्टरों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Oval 13">
            <a:extLst>
              <a:ext uri="{FF2B5EF4-FFF2-40B4-BE49-F238E27FC236}">
                <a16:creationId xmlns:a16="http://schemas.microsoft.com/office/drawing/2014/main" id="{36F92228-0E95-360E-295A-EDF6F3E81B98}"/>
              </a:ext>
            </a:extLst>
          </p:cNvPr>
          <p:cNvSpPr/>
          <p:nvPr/>
        </p:nvSpPr>
        <p:spPr>
          <a:xfrm>
            <a:off x="4888326" y="1665870"/>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7" name="TextBox 16">
            <a:extLst>
              <a:ext uri="{FF2B5EF4-FFF2-40B4-BE49-F238E27FC236}">
                <a16:creationId xmlns:a16="http://schemas.microsoft.com/office/drawing/2014/main" id="{A2A14F73-E5DE-BBF8-0363-F8F17E6152AC}"/>
              </a:ext>
            </a:extLst>
          </p:cNvPr>
          <p:cNvSpPr txBox="1"/>
          <p:nvPr/>
        </p:nvSpPr>
        <p:spPr>
          <a:xfrm>
            <a:off x="5323114" y="1580707"/>
            <a:ext cx="5954486" cy="461665"/>
          </a:xfrm>
          <a:prstGeom prst="rect">
            <a:avLst/>
          </a:prstGeom>
          <a:noFill/>
        </p:spPr>
        <p:txBody>
          <a:bodyPr wrap="square">
            <a:spAutoFit/>
          </a:bodyPr>
          <a:lstStyle/>
          <a:p>
            <a:r>
              <a:rPr lang="hi-IN" sz="2400" b="1">
                <a:latin typeface="Open Sans" panose="020B0606030504020204" pitchFamily="34" charset="0"/>
                <a:ea typeface="Open Sans" panose="020B0606030504020204" pitchFamily="34" charset="0"/>
                <a:cs typeface="Open Sans" panose="020B0606030504020204" pitchFamily="34" charset="0"/>
              </a:rPr>
              <a:t>वायुगतिकीय कण आकार (एपीएस)</a:t>
            </a:r>
            <a:endParaRPr lang="en-IN" sz="2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68687362-454E-4D5B-AAC7-274A494FA2C4}"/>
              </a:ext>
            </a:extLst>
          </p:cNvPr>
          <p:cNvSpPr txBox="1"/>
          <p:nvPr/>
        </p:nvSpPr>
        <p:spPr>
          <a:xfrm>
            <a:off x="5323114" y="2447366"/>
            <a:ext cx="5447980" cy="830997"/>
          </a:xfrm>
          <a:prstGeom prst="rect">
            <a:avLst/>
          </a:prstGeom>
          <a:noFill/>
        </p:spPr>
        <p:txBody>
          <a:bodyPr wrap="square">
            <a:spAutoFit/>
          </a:bodyPr>
          <a:lstStyle/>
          <a:p>
            <a:r>
              <a:rPr lang="hi-IN" sz="2400" b="1">
                <a:latin typeface="Open Sans" panose="020B0606030504020204" pitchFamily="34" charset="0"/>
                <a:ea typeface="Open Sans" panose="020B0606030504020204" pitchFamily="34" charset="0"/>
                <a:cs typeface="Open Sans" panose="020B0606030504020204" pitchFamily="34" charset="0"/>
              </a:rPr>
              <a:t>उच्च मात्रा वायुगतिकीय कण साइज़र (</a:t>
            </a:r>
            <a:r>
              <a:rPr lang="en-US" sz="2400" b="1">
                <a:latin typeface="Open Sans" panose="020B0606030504020204" pitchFamily="34" charset="0"/>
                <a:ea typeface="Open Sans" panose="020B0606030504020204" pitchFamily="34" charset="0"/>
                <a:cs typeface="Open Sans" panose="020B0606030504020204" pitchFamily="34" charset="0"/>
              </a:rPr>
              <a:t>HVAPS)</a:t>
            </a:r>
            <a:endParaRPr lang="en-IN" sz="2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2" name="TextBox 21">
            <a:extLst>
              <a:ext uri="{FF2B5EF4-FFF2-40B4-BE49-F238E27FC236}">
                <a16:creationId xmlns:a16="http://schemas.microsoft.com/office/drawing/2014/main" id="{E98576F7-FCA6-A9B4-7867-C97A0B061007}"/>
              </a:ext>
            </a:extLst>
          </p:cNvPr>
          <p:cNvSpPr txBox="1"/>
          <p:nvPr/>
        </p:nvSpPr>
        <p:spPr>
          <a:xfrm>
            <a:off x="5241775" y="3714149"/>
            <a:ext cx="2481336" cy="461665"/>
          </a:xfrm>
          <a:prstGeom prst="rect">
            <a:avLst/>
          </a:prstGeom>
          <a:noFill/>
        </p:spPr>
        <p:txBody>
          <a:bodyPr wrap="square">
            <a:spAutoFit/>
          </a:bodyPr>
          <a:lstStyle/>
          <a:p>
            <a:r>
              <a:rPr lang="hi-IN" sz="2400" b="1">
                <a:latin typeface="Open Sans" panose="020B0606030504020204" pitchFamily="34" charset="0"/>
                <a:ea typeface="Open Sans" panose="020B0606030504020204" pitchFamily="34" charset="0"/>
                <a:cs typeface="Open Sans" panose="020B0606030504020204" pitchFamily="34" charset="0"/>
              </a:rPr>
              <a:t>एक के साथ</a:t>
            </a:r>
            <a:endParaRPr lang="en-IN" sz="2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6" name="Oval 25">
            <a:extLst>
              <a:ext uri="{FF2B5EF4-FFF2-40B4-BE49-F238E27FC236}">
                <a16:creationId xmlns:a16="http://schemas.microsoft.com/office/drawing/2014/main" id="{980D28EE-4D67-45C5-4C37-D8AF4EF67614}"/>
              </a:ext>
            </a:extLst>
          </p:cNvPr>
          <p:cNvSpPr/>
          <p:nvPr/>
        </p:nvSpPr>
        <p:spPr>
          <a:xfrm>
            <a:off x="4894258" y="3929082"/>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27" name="Oval 26">
            <a:extLst>
              <a:ext uri="{FF2B5EF4-FFF2-40B4-BE49-F238E27FC236}">
                <a16:creationId xmlns:a16="http://schemas.microsoft.com/office/drawing/2014/main" id="{2D0A6A97-8D96-8227-E5C1-2BE566AF4C96}"/>
              </a:ext>
            </a:extLst>
          </p:cNvPr>
          <p:cNvSpPr/>
          <p:nvPr/>
        </p:nvSpPr>
        <p:spPr>
          <a:xfrm>
            <a:off x="4888326" y="2598138"/>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99432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FE36B-D6D1-B44F-14D6-2568AF006A7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7D6C4CC9-DAAA-8018-8CE8-6DAC2A8D9206}"/>
              </a:ext>
            </a:extLst>
          </p:cNvPr>
          <p:cNvSpPr>
            <a:spLocks noGrp="1"/>
          </p:cNvSpPr>
          <p:nvPr>
            <p:ph type="sldNum" sz="quarter" idx="12"/>
          </p:nvPr>
        </p:nvSpPr>
        <p:spPr>
          <a:xfrm>
            <a:off x="8986520" y="6356350"/>
            <a:ext cx="2743200" cy="365125"/>
          </a:xfrm>
        </p:spPr>
        <p:txBody>
          <a:bodyPr/>
          <a:lstStyle/>
          <a:p>
            <a:fld id="{B6F15528-21DE-4FAA-801E-634DDDAF4B2B}" type="slidenum">
              <a:rPr lang="en-US" smtClean="0"/>
              <a:pPr/>
              <a:t>12</a:t>
            </a:fld>
            <a:endParaRPr lang="en-US" dirty="0"/>
          </a:p>
        </p:txBody>
      </p:sp>
      <p:sp>
        <p:nvSpPr>
          <p:cNvPr id="18" name="List at least five dangers a rescuer…">
            <a:extLst>
              <a:ext uri="{FF2B5EF4-FFF2-40B4-BE49-F238E27FC236}">
                <a16:creationId xmlns:a16="http://schemas.microsoft.com/office/drawing/2014/main" id="{769CAD93-2690-C37A-F407-ADFD5FB84B8C}"/>
              </a:ext>
            </a:extLst>
          </p:cNvPr>
          <p:cNvSpPr txBox="1"/>
          <p:nvPr/>
        </p:nvSpPr>
        <p:spPr>
          <a:xfrm>
            <a:off x="914400" y="1313492"/>
            <a:ext cx="11136086" cy="5344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5C0FE47A-F490-F7A9-7B1C-7A44072670E9}"/>
              </a:ext>
            </a:extLst>
          </p:cNvPr>
          <p:cNvSpPr txBox="1"/>
          <p:nvPr/>
        </p:nvSpPr>
        <p:spPr>
          <a:xfrm>
            <a:off x="0" y="1840039"/>
            <a:ext cx="3365714" cy="1754326"/>
          </a:xfrm>
          <a:prstGeom prst="rect">
            <a:avLst/>
          </a:prstGeom>
          <a:noFill/>
        </p:spPr>
        <p:txBody>
          <a:bodyPr wrap="square">
            <a:spAutoFit/>
          </a:body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विभिन्न बीडब्ल्यूए
 डिटेक्टरों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89A3CC8E-7111-FC2F-1C4E-9B01B8BA6FF3}"/>
              </a:ext>
            </a:extLst>
          </p:cNvPr>
          <p:cNvSpPr txBox="1"/>
          <p:nvPr/>
        </p:nvSpPr>
        <p:spPr>
          <a:xfrm>
            <a:off x="4284617" y="1248678"/>
            <a:ext cx="7489373" cy="3924023"/>
          </a:xfrm>
          <a:prstGeom prst="rect">
            <a:avLst/>
          </a:prstGeom>
          <a:noFill/>
        </p:spPr>
        <p:txBody>
          <a:bodyPr wrap="square">
            <a:spAutoFit/>
          </a:bodyPr>
          <a:lstStyle/>
          <a:p>
            <a:pPr algn="just">
              <a:lnSpc>
                <a:spcPct val="150000"/>
              </a:lnSpc>
            </a:pPr>
            <a:r>
              <a:rPr lang="hi-IN" sz="2400" b="1">
                <a:latin typeface="Open Sans" panose="020B0606030504020204" pitchFamily="34" charset="0"/>
                <a:ea typeface="Open Sans" panose="020B0606030504020204" pitchFamily="34" charset="0"/>
                <a:cs typeface="Open Sans" panose="020B0606030504020204" pitchFamily="34" charset="0"/>
              </a:rPr>
              <a:t>प्रतिदीप्ति डिटेक्टर
प्रतिदीप्ति दृष्टिकोण में प्रकाश के साथ सामग्री के आणविक घटकों की उत्तेजना शामिल होती है, आमतौर पर स्पेक्ट्रम के अल्ट्रा वायलेट (यूवी) क्षेत्र में। उत्तेजित घटक अनायास ही एक उत्तेजित अवस्था में वापस आ जाता है और उसके बाद विभिन्न तरंग दैर्ध्य पर प्रकाश का उत्सर्जन होता है। बायोफ्लोरेसेंस प्रौद्योगिकियों का उपयोग करने वाले कई उपकरण इस प्रकार हैं -</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500535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FE36B-D6D1-B44F-14D6-2568AF006A7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7D6C4CC9-DAAA-8018-8CE8-6DAC2A8D9206}"/>
              </a:ext>
            </a:extLst>
          </p:cNvPr>
          <p:cNvSpPr>
            <a:spLocks noGrp="1"/>
          </p:cNvSpPr>
          <p:nvPr>
            <p:ph type="sldNum" sz="quarter" idx="12"/>
          </p:nvPr>
        </p:nvSpPr>
        <p:spPr>
          <a:xfrm>
            <a:off x="8986520" y="6356350"/>
            <a:ext cx="2743200" cy="365125"/>
          </a:xfrm>
        </p:spPr>
        <p:txBody>
          <a:bodyPr/>
          <a:lstStyle/>
          <a:p>
            <a:fld id="{B6F15528-21DE-4FAA-801E-634DDDAF4B2B}" type="slidenum">
              <a:rPr lang="en-US" smtClean="0"/>
              <a:pPr/>
              <a:t>13</a:t>
            </a:fld>
            <a:endParaRPr lang="en-US" dirty="0"/>
          </a:p>
        </p:txBody>
      </p:sp>
      <p:sp>
        <p:nvSpPr>
          <p:cNvPr id="18" name="List at least five dangers a rescuer…">
            <a:extLst>
              <a:ext uri="{FF2B5EF4-FFF2-40B4-BE49-F238E27FC236}">
                <a16:creationId xmlns:a16="http://schemas.microsoft.com/office/drawing/2014/main" id="{769CAD93-2690-C37A-F407-ADFD5FB84B8C}"/>
              </a:ext>
            </a:extLst>
          </p:cNvPr>
          <p:cNvSpPr txBox="1"/>
          <p:nvPr/>
        </p:nvSpPr>
        <p:spPr>
          <a:xfrm>
            <a:off x="914400" y="1313492"/>
            <a:ext cx="11136086" cy="534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5C0FE47A-F490-F7A9-7B1C-7A44072670E9}"/>
              </a:ext>
            </a:extLst>
          </p:cNvPr>
          <p:cNvSpPr txBox="1"/>
          <p:nvPr/>
        </p:nvSpPr>
        <p:spPr>
          <a:xfrm>
            <a:off x="684969" y="2112732"/>
            <a:ext cx="3917507" cy="1200329"/>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विभिन्न बीडब्ल्यूए
 डिटेक्टरों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9C36DA1F-57C8-B8AD-9937-2588623EA18C}"/>
              </a:ext>
            </a:extLst>
          </p:cNvPr>
          <p:cNvSpPr txBox="1"/>
          <p:nvPr/>
        </p:nvSpPr>
        <p:spPr>
          <a:xfrm>
            <a:off x="5185954" y="1953285"/>
            <a:ext cx="6096000" cy="1154034"/>
          </a:xfrm>
          <a:prstGeom prst="rect">
            <a:avLst/>
          </a:prstGeom>
          <a:noFill/>
        </p:spPr>
        <p:txBody>
          <a:bodyPr wrap="square">
            <a:spAutoFit/>
          </a:bodyPr>
          <a:lstStyle/>
          <a:p>
            <a:pPr marL="342900" indent="-342900">
              <a:lnSpc>
                <a:spcPct val="150000"/>
              </a:lnSpc>
              <a:buFont typeface="Wingdings" panose="05000000000000000000" pitchFamily="2" charset="2"/>
              <a:buChar char="§"/>
            </a:pPr>
            <a:r>
              <a:rPr lang="hi-IN" sz="2400" b="1" dirty="0">
                <a:latin typeface="Open Sans" panose="020B0606030504020204" pitchFamily="34" charset="0"/>
                <a:ea typeface="Open Sans" panose="020B0606030504020204" pitchFamily="34" charset="0"/>
                <a:cs typeface="Open Sans" panose="020B0606030504020204" pitchFamily="34" charset="0"/>
              </a:rPr>
              <a:t>फ्लोरोसेंट वायुगतिकीय कण साइज़र (</a:t>
            </a:r>
            <a:r>
              <a:rPr lang="en-IN" sz="2400" b="1" dirty="0">
                <a:latin typeface="Open Sans" panose="020B0606030504020204" pitchFamily="34" charset="0"/>
                <a:ea typeface="Open Sans" panose="020B0606030504020204" pitchFamily="34" charset="0"/>
                <a:cs typeface="Open Sans" panose="020B0606030504020204" pitchFamily="34" charset="0"/>
              </a:rPr>
              <a:t>FLAPS)
</a:t>
            </a:r>
            <a:r>
              <a:rPr lang="hi-IN" sz="2400" b="1" dirty="0">
                <a:latin typeface="Open Sans" panose="020B0606030504020204" pitchFamily="34" charset="0"/>
                <a:ea typeface="Open Sans" panose="020B0606030504020204" pitchFamily="34" charset="0"/>
                <a:cs typeface="Open Sans" panose="020B0606030504020204" pitchFamily="34" charset="0"/>
              </a:rPr>
              <a:t>पोर्टेबल बायोफ्लोरोसेंसर (पीबीएस)</a:t>
            </a:r>
            <a:endParaRPr lang="en-IN" sz="2400"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75517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387EC-F9A5-6FDC-795C-B425720A33D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FF5E58-B9FE-FA3A-5812-AAD271D0C0E9}"/>
              </a:ext>
            </a:extLst>
          </p:cNvPr>
          <p:cNvSpPr>
            <a:spLocks noGrp="1"/>
          </p:cNvSpPr>
          <p:nvPr>
            <p:ph type="sldNum" sz="quarter" idx="12"/>
          </p:nvPr>
        </p:nvSpPr>
        <p:spPr>
          <a:xfrm>
            <a:off x="8986520" y="6356350"/>
            <a:ext cx="2743200" cy="365125"/>
          </a:xfrm>
        </p:spPr>
        <p:txBody>
          <a:bodyPr/>
          <a:lstStyle/>
          <a:p>
            <a:fld id="{B6F15528-21DE-4FAA-801E-634DDDAF4B2B}" type="slidenum">
              <a:rPr lang="en-US" smtClean="0"/>
              <a:pPr/>
              <a:t>14</a:t>
            </a:fld>
            <a:endParaRPr lang="en-US" dirty="0"/>
          </a:p>
        </p:txBody>
      </p:sp>
      <p:sp>
        <p:nvSpPr>
          <p:cNvPr id="18" name="List at least five dangers a rescuer…">
            <a:extLst>
              <a:ext uri="{FF2B5EF4-FFF2-40B4-BE49-F238E27FC236}">
                <a16:creationId xmlns:a16="http://schemas.microsoft.com/office/drawing/2014/main" id="{810777CD-791B-CF43-8D62-98B65F1F82BF}"/>
              </a:ext>
            </a:extLst>
          </p:cNvPr>
          <p:cNvSpPr txBox="1"/>
          <p:nvPr/>
        </p:nvSpPr>
        <p:spPr>
          <a:xfrm>
            <a:off x="914400" y="1313492"/>
            <a:ext cx="11136086" cy="5344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E49A917-A8A7-80F5-C7EC-CA710DF32FCF}"/>
              </a:ext>
            </a:extLst>
          </p:cNvPr>
          <p:cNvSpPr txBox="1"/>
          <p:nvPr/>
        </p:nvSpPr>
        <p:spPr>
          <a:xfrm>
            <a:off x="370840" y="1997839"/>
            <a:ext cx="3561079" cy="1200329"/>
          </a:xfrm>
          <a:prstGeom prst="rect">
            <a:avLst/>
          </a:prstGeom>
          <a:noFill/>
        </p:spPr>
        <p:txBody>
          <a:bodyPr wrap="square">
            <a:spAutoFit/>
          </a:body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विभिन्न बीडब्ल्यूए
</a:t>
            </a:r>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 डिटेक्टरों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D1DED927-5B3A-A73B-5B34-17B0FC4E8660}"/>
              </a:ext>
            </a:extLst>
          </p:cNvPr>
          <p:cNvSpPr txBox="1"/>
          <p:nvPr/>
        </p:nvSpPr>
        <p:spPr>
          <a:xfrm>
            <a:off x="4475480" y="1044594"/>
            <a:ext cx="7345680" cy="5019259"/>
          </a:xfrm>
          <a:prstGeom prst="rect">
            <a:avLst/>
          </a:prstGeom>
          <a:noFill/>
        </p:spPr>
        <p:txBody>
          <a:bodyPr wrap="square">
            <a:spAutoFit/>
          </a:bodyPr>
          <a:lstStyle/>
          <a:p>
            <a:pPr>
              <a:lnSpc>
                <a:spcPct val="150000"/>
              </a:lnSpc>
            </a:pPr>
            <a:r>
              <a:rPr lang="hi-IN" sz="2400" b="1">
                <a:latin typeface="Open Sans" panose="020B0606030504020204" pitchFamily="34" charset="0"/>
                <a:ea typeface="Open Sans" panose="020B0606030504020204" pitchFamily="34" charset="0"/>
                <a:cs typeface="Open Sans" panose="020B0606030504020204" pitchFamily="34" charset="0"/>
              </a:rPr>
              <a:t>सैंपलर/कलेक्टर: –
चूंकि जैविक एजेंटों की बेहद कम वायुजनित सांद्रता का पता लगाना मुश्किल हो सकता है, लेकिन फिर भी गंभीर प्रभाव पैदा करता है, इसलिए वायु प्रवाह में कणों/एरोसोल को केंद्रित करने के लिए एक उपकरण की आवश्यकता होती है। एक संग्राहक/सांद्रक वातावरण का नमूना लेता है और विश्लेषण के लिए वायुजनित कणों को एक तरल माध्यम में केंद्रित करता है। कलेक्टरों को मोटे तौर पर दो समूहों में विभाजित किया जा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142025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387EC-F9A5-6FDC-795C-B425720A33D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FF5E58-B9FE-FA3A-5812-AAD271D0C0E9}"/>
              </a:ext>
            </a:extLst>
          </p:cNvPr>
          <p:cNvSpPr>
            <a:spLocks noGrp="1"/>
          </p:cNvSpPr>
          <p:nvPr>
            <p:ph type="sldNum" sz="quarter" idx="12"/>
          </p:nvPr>
        </p:nvSpPr>
        <p:spPr>
          <a:xfrm>
            <a:off x="8986520" y="6356350"/>
            <a:ext cx="2743200" cy="365125"/>
          </a:xfrm>
        </p:spPr>
        <p:txBody>
          <a:bodyPr/>
          <a:lstStyle/>
          <a:p>
            <a:fld id="{B6F15528-21DE-4FAA-801E-634DDDAF4B2B}" type="slidenum">
              <a:rPr lang="en-US" smtClean="0"/>
              <a:pPr/>
              <a:t>15</a:t>
            </a:fld>
            <a:endParaRPr lang="en-US" dirty="0"/>
          </a:p>
        </p:txBody>
      </p:sp>
      <p:sp>
        <p:nvSpPr>
          <p:cNvPr id="18" name="List at least five dangers a rescuer…">
            <a:extLst>
              <a:ext uri="{FF2B5EF4-FFF2-40B4-BE49-F238E27FC236}">
                <a16:creationId xmlns:a16="http://schemas.microsoft.com/office/drawing/2014/main" id="{810777CD-791B-CF43-8D62-98B65F1F82BF}"/>
              </a:ext>
            </a:extLst>
          </p:cNvPr>
          <p:cNvSpPr txBox="1"/>
          <p:nvPr/>
        </p:nvSpPr>
        <p:spPr>
          <a:xfrm>
            <a:off x="914400" y="1313492"/>
            <a:ext cx="11136086" cy="534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E49A917-A8A7-80F5-C7EC-CA710DF32FCF}"/>
              </a:ext>
            </a:extLst>
          </p:cNvPr>
          <p:cNvSpPr txBox="1"/>
          <p:nvPr/>
        </p:nvSpPr>
        <p:spPr>
          <a:xfrm>
            <a:off x="418738" y="2682186"/>
            <a:ext cx="3561079" cy="1200329"/>
          </a:xfrm>
          <a:prstGeom prst="rect">
            <a:avLst/>
          </a:prstGeom>
          <a:noFill/>
        </p:spPr>
        <p:txBody>
          <a:bodyPr wrap="square">
            <a:spAutoFit/>
          </a:body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विभिन्न बीडब्ल्यूए
 डिटेक्टरों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6" name="Oval 25">
            <a:extLst>
              <a:ext uri="{FF2B5EF4-FFF2-40B4-BE49-F238E27FC236}">
                <a16:creationId xmlns:a16="http://schemas.microsoft.com/office/drawing/2014/main" id="{21485EF1-A330-A3E3-A81B-C8CB194B859A}"/>
              </a:ext>
            </a:extLst>
          </p:cNvPr>
          <p:cNvSpPr/>
          <p:nvPr/>
        </p:nvSpPr>
        <p:spPr>
          <a:xfrm>
            <a:off x="3827417" y="1507872"/>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7" name="Oval 6">
            <a:extLst>
              <a:ext uri="{FF2B5EF4-FFF2-40B4-BE49-F238E27FC236}">
                <a16:creationId xmlns:a16="http://schemas.microsoft.com/office/drawing/2014/main" id="{7CDAE6E4-4D73-D9C8-405C-4F1F7E20465A}"/>
              </a:ext>
            </a:extLst>
          </p:cNvPr>
          <p:cNvSpPr/>
          <p:nvPr/>
        </p:nvSpPr>
        <p:spPr>
          <a:xfrm>
            <a:off x="3827417" y="3827542"/>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29F402EF-855D-00EF-782E-E99DCFF53FEA}"/>
              </a:ext>
            </a:extLst>
          </p:cNvPr>
          <p:cNvSpPr txBox="1"/>
          <p:nvPr/>
        </p:nvSpPr>
        <p:spPr>
          <a:xfrm>
            <a:off x="4180114" y="1313493"/>
            <a:ext cx="7566296" cy="3046988"/>
          </a:xfrm>
          <a:prstGeom prst="rect">
            <a:avLst/>
          </a:prstGeom>
          <a:noFill/>
        </p:spPr>
        <p:txBody>
          <a:bodyPr wrap="square">
            <a:spAutoFit/>
          </a:bodyPr>
          <a:lstStyle/>
          <a:p>
            <a:pPr algn="just"/>
            <a:r>
              <a:rPr lang="hi-IN" sz="2400" i="1">
                <a:latin typeface="Open Sans" panose="020B0606030504020204" pitchFamily="34" charset="0"/>
                <a:ea typeface="Open Sans" panose="020B0606030504020204" pitchFamily="34" charset="0"/>
                <a:cs typeface="Open Sans" panose="020B0606030504020204" pitchFamily="34" charset="0"/>
              </a:rPr>
              <a:t>एक समूह में ऐसे संग्राहक होते हैं जो बड़े होते हैं और बहुत अधिक बिजली की खपत करते हैं। इन कलेक्टरों के पास कुल मिलाकर, एक उच्च संग्रह और एकाग्रता दक्षता है और डिटेक्शन सिस्टम के लिए उम्मीदवार हैं जो एजेंट रिलीज की लाइन या बिंदु से अच्छी तरह से काम करते हैं। 
दूसरे समूह में वे संग्राहक होते हैं जो कम बिजली की खपत करते हैं, हाथ से पोर्टेबल होते हैं, और अपेक्षाकृत कम संग्रह और एकाग्रता क्षमता रखते हैं।</a:t>
            </a:r>
            <a:endParaRPr lang="en-IN" sz="2400" i="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26243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07D51-5CF4-C2E0-AF4D-AE329087D59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D8BF7EC-6CF3-FB08-C83C-9269DDEE9825}"/>
              </a:ext>
            </a:extLst>
          </p:cNvPr>
          <p:cNvSpPr>
            <a:spLocks noGrp="1"/>
          </p:cNvSpPr>
          <p:nvPr>
            <p:ph type="sldNum" sz="quarter" idx="12"/>
          </p:nvPr>
        </p:nvSpPr>
        <p:spPr/>
        <p:txBody>
          <a:bodyPr/>
          <a:lstStyle/>
          <a:p>
            <a:fld id="{B6F15528-21DE-4FAA-801E-634DDDAF4B2B}" type="slidenum">
              <a:rPr lang="en-US" smtClean="0"/>
              <a:pPr/>
              <a:t>16</a:t>
            </a:fld>
            <a:endParaRPr lang="en-US"/>
          </a:p>
        </p:txBody>
      </p:sp>
      <p:sp>
        <p:nvSpPr>
          <p:cNvPr id="3" name="TextBox 2">
            <a:extLst>
              <a:ext uri="{FF2B5EF4-FFF2-40B4-BE49-F238E27FC236}">
                <a16:creationId xmlns:a16="http://schemas.microsoft.com/office/drawing/2014/main" id="{31032340-05CB-7265-B24E-0C6B1A1C71FA}"/>
              </a:ext>
            </a:extLst>
          </p:cNvPr>
          <p:cNvSpPr txBox="1"/>
          <p:nvPr/>
        </p:nvSpPr>
        <p:spPr>
          <a:xfrm>
            <a:off x="235132" y="1358537"/>
            <a:ext cx="4847856" cy="1754326"/>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तेजी से मूल्यांकन
प्रारंभिक पहचान
किट</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904CE3AE-1369-731E-1C6A-B979903EDDFA}"/>
              </a:ext>
            </a:extLst>
          </p:cNvPr>
          <p:cNvSpPr txBox="1"/>
          <p:nvPr/>
        </p:nvSpPr>
        <p:spPr>
          <a:xfrm>
            <a:off x="235132" y="3887401"/>
            <a:ext cx="4659597" cy="2677656"/>
          </a:xfrm>
          <a:prstGeom prst="rect">
            <a:avLst/>
          </a:prstGeom>
          <a:noFill/>
        </p:spPr>
        <p:txBody>
          <a:bodyPr wrap="square">
            <a:spAutoFit/>
          </a:bodyPr>
          <a:lstStyle/>
          <a:p>
            <a:r>
              <a:rPr lang="hi-IN" sz="2400">
                <a:solidFill>
                  <a:srgbClr val="002060"/>
                </a:solidFill>
                <a:latin typeface="Open Sans" panose="020B0606030504020204" pitchFamily="34" charset="0"/>
                <a:ea typeface="Open Sans" panose="020B0606030504020204" pitchFamily="34" charset="0"/>
                <a:cs typeface="Open Sans" panose="020B0606030504020204" pitchFamily="34" charset="0"/>
              </a:rPr>
              <a:t>एक किफायती पूर्व के रूप में </a:t>
            </a:r>
            <a:r>
              <a:rPr lang="en-US" sz="2400">
                <a:solidFill>
                  <a:srgbClr val="002060"/>
                </a:solidFill>
                <a:latin typeface="Open Sans" panose="020B0606030504020204" pitchFamily="34" charset="0"/>
                <a:ea typeface="Open Sans" panose="020B0606030504020204" pitchFamily="34" charset="0"/>
                <a:cs typeface="Open Sans" panose="020B0606030504020204" pitchFamily="34" charset="0"/>
              </a:rPr>
              <a:t>RAID </a:t>
            </a:r>
            <a:r>
              <a:rPr lang="hi-IN" sz="2400">
                <a:solidFill>
                  <a:srgbClr val="002060"/>
                </a:solidFill>
                <a:latin typeface="Open Sans" panose="020B0606030504020204" pitchFamily="34" charset="0"/>
                <a:ea typeface="Open Sans" panose="020B0606030504020204" pitchFamily="34" charset="0"/>
                <a:cs typeface="Open Sans" panose="020B0606030504020204" pitchFamily="34" charset="0"/>
              </a:rPr>
              <a:t>किट 
स्क्रीनिंग डिवाइस को डिज़ाइन किया गया
 किसी संदिग्ध का तुरंत मूल्यांकन करें 
खेत में पाउडर या तरल या
 प्रयोगशाला में।</a:t>
            </a:r>
            <a:endParaRPr lang="en-IN" sz="2400"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E1B5FAFA-CAF8-7B0A-6BD2-26B7E502EB3D}"/>
              </a:ext>
            </a:extLst>
          </p:cNvPr>
          <p:cNvSpPr txBox="1"/>
          <p:nvPr/>
        </p:nvSpPr>
        <p:spPr>
          <a:xfrm>
            <a:off x="5185953" y="1358537"/>
            <a:ext cx="6421613" cy="3785652"/>
          </a:xfrm>
          <a:prstGeom prst="rect">
            <a:avLst/>
          </a:prstGeom>
          <a:noFill/>
        </p:spPr>
        <p:txBody>
          <a:bodyPr wrap="square">
            <a:spAutoFit/>
          </a:bodyPr>
          <a:lstStyle/>
          <a:p>
            <a:pPr algn="just"/>
            <a:r>
              <a:rPr lang="hi-IN" sz="2400">
                <a:latin typeface="Open Sans" panose="020B0606030504020204" pitchFamily="34" charset="0"/>
                <a:ea typeface="Open Sans" panose="020B0606030504020204" pitchFamily="34" charset="0"/>
                <a:cs typeface="Open Sans" panose="020B0606030504020204" pitchFamily="34" charset="0"/>
              </a:rPr>
              <a:t>एक प्रोटीन परीक्षण और उनके गार्जियन रीडर सिस्टम के संयोजन के रूप में उपयोग किया जाता है, </a:t>
            </a:r>
            <a:r>
              <a:rPr lang="en-US" sz="2400">
                <a:latin typeface="Open Sans" panose="020B0606030504020204" pitchFamily="34" charset="0"/>
                <a:ea typeface="Open Sans" panose="020B0606030504020204" pitchFamily="34" charset="0"/>
                <a:cs typeface="Open Sans" panose="020B0606030504020204" pitchFamily="34" charset="0"/>
              </a:rPr>
              <a:t>RAID </a:t>
            </a:r>
            <a:r>
              <a:rPr lang="hi-IN" sz="2400">
                <a:latin typeface="Open Sans" panose="020B0606030504020204" pitchFamily="34" charset="0"/>
                <a:ea typeface="Open Sans" panose="020B0606030504020204" pitchFamily="34" charset="0"/>
                <a:cs typeface="Open Sans" panose="020B0606030504020204" pitchFamily="34" charset="0"/>
              </a:rPr>
              <a:t>प्रारंभिक परिणामों की सही व्याख्या करने के लिए आवश्यक आत्मविश्वास के स्तर के साथ विशिष्ट जैविक खतरे एजेंटों की मिनट मात्रा का सटीक रूप से पता लगाता है। कुछ उपलब्ध किट हैं;
बी. एन्थ्रेसिस, रिसिन, बॉट टॉक्स, एसईबी और प्लेग के लिए </a:t>
            </a:r>
            <a:r>
              <a:rPr lang="en-US" sz="2400">
                <a:latin typeface="Open Sans" panose="020B0606030504020204" pitchFamily="34" charset="0"/>
                <a:ea typeface="Open Sans" panose="020B0606030504020204" pitchFamily="34" charset="0"/>
                <a:cs typeface="Open Sans" panose="020B0606030504020204" pitchFamily="34" charset="0"/>
              </a:rPr>
              <a:t>RAID 5 
</a:t>
            </a:r>
            <a:r>
              <a:rPr lang="hi-IN" sz="2400">
                <a:latin typeface="Open Sans" panose="020B0606030504020204" pitchFamily="34" charset="0"/>
                <a:ea typeface="Open Sans" panose="020B0606030504020204" pitchFamily="34" charset="0"/>
                <a:cs typeface="Open Sans" panose="020B0606030504020204" pitchFamily="34" charset="0"/>
              </a:rPr>
              <a:t>बी. एन्थ्रेसिस, रिसिन, बॉट टॉक्स, एसईबी, प्लेग, ब्रुसेला, टुलारेमिया और ऑर्थो-पॉक्स के लिए </a:t>
            </a:r>
            <a:r>
              <a:rPr lang="en-US" sz="2400">
                <a:latin typeface="Open Sans" panose="020B0606030504020204" pitchFamily="34" charset="0"/>
                <a:ea typeface="Open Sans" panose="020B0606030504020204" pitchFamily="34" charset="0"/>
                <a:cs typeface="Open Sans" panose="020B0606030504020204" pitchFamily="34" charset="0"/>
              </a:rPr>
              <a:t>RAID 8</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46737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07D51-5CF4-C2E0-AF4D-AE329087D59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D8BF7EC-6CF3-FB08-C83C-9269DDEE9825}"/>
              </a:ext>
            </a:extLst>
          </p:cNvPr>
          <p:cNvSpPr>
            <a:spLocks noGrp="1"/>
          </p:cNvSpPr>
          <p:nvPr>
            <p:ph type="sldNum" sz="quarter" idx="12"/>
          </p:nvPr>
        </p:nvSpPr>
        <p:spPr/>
        <p:txBody>
          <a:bodyPr/>
          <a:lstStyle/>
          <a:p>
            <a:fld id="{B6F15528-21DE-4FAA-801E-634DDDAF4B2B}" type="slidenum">
              <a:rPr lang="en-US" smtClean="0"/>
              <a:pPr/>
              <a:t>17</a:t>
            </a:fld>
            <a:endParaRPr lang="en-US"/>
          </a:p>
        </p:txBody>
      </p:sp>
      <p:sp>
        <p:nvSpPr>
          <p:cNvPr id="3" name="TextBox 2">
            <a:extLst>
              <a:ext uri="{FF2B5EF4-FFF2-40B4-BE49-F238E27FC236}">
                <a16:creationId xmlns:a16="http://schemas.microsoft.com/office/drawing/2014/main" id="{31032340-05CB-7265-B24E-0C6B1A1C71FA}"/>
              </a:ext>
            </a:extLst>
          </p:cNvPr>
          <p:cNvSpPr txBox="1"/>
          <p:nvPr/>
        </p:nvSpPr>
        <p:spPr>
          <a:xfrm>
            <a:off x="235132" y="1853481"/>
            <a:ext cx="4951723" cy="1754326"/>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तेजी से मूल्यांकन
प्रारंभिक पहचान
किट</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E1B5FAFA-CAF8-7B0A-6BD2-26B7E502EB3D}"/>
              </a:ext>
            </a:extLst>
          </p:cNvPr>
          <p:cNvSpPr txBox="1"/>
          <p:nvPr/>
        </p:nvSpPr>
        <p:spPr>
          <a:xfrm>
            <a:off x="5303519" y="1358537"/>
            <a:ext cx="6304047" cy="3911264"/>
          </a:xfrm>
          <a:prstGeom prst="rect">
            <a:avLst/>
          </a:prstGeom>
          <a:noFill/>
        </p:spPr>
        <p:txBody>
          <a:bodyPr wrap="square">
            <a:spAutoFit/>
          </a:bodyPr>
          <a:lstStyle/>
          <a:p>
            <a:pPr marL="342900" indent="-342900">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रिसिन, बॉट टॉक्स, एसईबी, सकारात्मक नियंत्रण और नकारात्मक नियंत्रण के लिए </a:t>
            </a:r>
            <a:r>
              <a:rPr lang="en-IN" sz="2400">
                <a:latin typeface="Open Sans" panose="020B0606030504020204" pitchFamily="34" charset="0"/>
                <a:ea typeface="Open Sans" panose="020B0606030504020204" pitchFamily="34" charset="0"/>
                <a:cs typeface="Open Sans" panose="020B0606030504020204" pitchFamily="34" charset="0"/>
              </a:rPr>
              <a:t>RAID TOX। 
</a:t>
            </a:r>
            <a:r>
              <a:rPr lang="hi-IN" sz="2400">
                <a:latin typeface="Open Sans" panose="020B0606030504020204" pitchFamily="34" charset="0"/>
                <a:ea typeface="Open Sans" panose="020B0606030504020204" pitchFamily="34" charset="0"/>
                <a:cs typeface="Open Sans" panose="020B0606030504020204" pitchFamily="34" charset="0"/>
              </a:rPr>
              <a:t>बी. एन्थ्रेसिस, रिसिन, बॉट टॉक्स, एसईबी और प्लेग के लिए </a:t>
            </a:r>
            <a:r>
              <a:rPr lang="en-IN" sz="2400">
                <a:latin typeface="Open Sans" panose="020B0606030504020204" pitchFamily="34" charset="0"/>
                <a:ea typeface="Open Sans" panose="020B0606030504020204" pitchFamily="34" charset="0"/>
                <a:cs typeface="Open Sans" panose="020B0606030504020204" pitchFamily="34" charset="0"/>
              </a:rPr>
              <a:t>RAID 5 </a:t>
            </a:r>
            <a:r>
              <a:rPr lang="hi-IN" sz="2400">
                <a:latin typeface="Open Sans" panose="020B0606030504020204" pitchFamily="34" charset="0"/>
                <a:ea typeface="Open Sans" panose="020B0606030504020204" pitchFamily="34" charset="0"/>
                <a:cs typeface="Open Sans" panose="020B0606030504020204" pitchFamily="34" charset="0"/>
              </a:rPr>
              <a:t>ट्रेनर (सिम्युलेटेड)
बी. एन्थ्रेसिस, रिसिन, बॉट टॉक्स, एसईबी, प्लेग, ब्रुसेला, टुलारेमिया और ऑर्थोपॉक्स के लिए </a:t>
            </a:r>
            <a:r>
              <a:rPr lang="en-IN" sz="2400">
                <a:latin typeface="Open Sans" panose="020B0606030504020204" pitchFamily="34" charset="0"/>
                <a:ea typeface="Open Sans" panose="020B0606030504020204" pitchFamily="34" charset="0"/>
                <a:cs typeface="Open Sans" panose="020B0606030504020204" pitchFamily="34" charset="0"/>
              </a:rPr>
              <a:t>RAID 8 </a:t>
            </a:r>
            <a:r>
              <a:rPr lang="hi-IN" sz="2400">
                <a:latin typeface="Open Sans" panose="020B0606030504020204" pitchFamily="34" charset="0"/>
                <a:ea typeface="Open Sans" panose="020B0606030504020204" pitchFamily="34" charset="0"/>
                <a:cs typeface="Open Sans" panose="020B0606030504020204" pitchFamily="34" charset="0"/>
              </a:rPr>
              <a:t>ट्रेनर (सिम्युलेटेड)</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083795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3F68A-06EF-40F6-86FB-3EAABE1D6CA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31DB2BF-C3E1-7C6C-B0D2-1C6D4E5A0406}"/>
              </a:ext>
            </a:extLst>
          </p:cNvPr>
          <p:cNvSpPr>
            <a:spLocks noGrp="1"/>
          </p:cNvSpPr>
          <p:nvPr>
            <p:ph type="sldNum" sz="quarter" idx="12"/>
          </p:nvPr>
        </p:nvSpPr>
        <p:spPr/>
        <p:txBody>
          <a:bodyPr/>
          <a:lstStyle/>
          <a:p>
            <a:fld id="{B6F15528-21DE-4FAA-801E-634DDDAF4B2B}" type="slidenum">
              <a:rPr lang="en-US" smtClean="0"/>
              <a:pPr/>
              <a:t>18</a:t>
            </a:fld>
            <a:endParaRPr lang="en-US"/>
          </a:p>
        </p:txBody>
      </p:sp>
      <p:pic>
        <p:nvPicPr>
          <p:cNvPr id="25" name="Picture 4" descr="2,264 Cbrn Royalty-Free Photos and Stock Images | Shutterstock">
            <a:extLst>
              <a:ext uri="{FF2B5EF4-FFF2-40B4-BE49-F238E27FC236}">
                <a16:creationId xmlns:a16="http://schemas.microsoft.com/office/drawing/2014/main" id="{CFD1E96F-44DE-5F2A-8683-ADCF5AE16E3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6422756"/>
            <a:ext cx="1544089" cy="43524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3490450D-F6F2-AA70-871D-598C6FC950C6}"/>
              </a:ext>
            </a:extLst>
          </p:cNvPr>
          <p:cNvSpPr txBox="1"/>
          <p:nvPr/>
        </p:nvSpPr>
        <p:spPr>
          <a:xfrm>
            <a:off x="188710" y="1720840"/>
            <a:ext cx="5125202" cy="1754326"/>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तेजी से मूल्यांकन
प्रारंभिक पहचान
किट</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E677B881-4920-A2A4-DD15-A6B68E3C4828}"/>
              </a:ext>
            </a:extLst>
          </p:cNvPr>
          <p:cNvSpPr txBox="1"/>
          <p:nvPr/>
        </p:nvSpPr>
        <p:spPr>
          <a:xfrm>
            <a:off x="5313912" y="1370628"/>
            <a:ext cx="6531724" cy="3985706"/>
          </a:xfrm>
          <a:prstGeom prst="rect">
            <a:avLst/>
          </a:prstGeom>
          <a:noFill/>
        </p:spPr>
        <p:txBody>
          <a:bodyPr wrap="square">
            <a:spAutoFit/>
          </a:bodyPr>
          <a:lstStyle/>
          <a:p>
            <a:pPr marL="342900" indent="-342900">
              <a:buFont typeface="Wingdings" panose="05000000000000000000" pitchFamily="2" charset="2"/>
              <a:buChar char="§"/>
            </a:pPr>
            <a:r>
              <a:rPr lang="hi-IN" sz="2300">
                <a:latin typeface="Open Sans" panose="020B0606030504020204" pitchFamily="34" charset="0"/>
                <a:ea typeface="Open Sans" panose="020B0606030504020204" pitchFamily="34" charset="0"/>
                <a:cs typeface="Open Sans" panose="020B0606030504020204" pitchFamily="34" charset="0"/>
              </a:rPr>
              <a:t>बी. एन्थ्रेसिस, रिसिन, बॉट टॉक्स, एसईबी, प्लेग, ब्रुसेला, टुलारेमिया और ऑर्थोपॉक्स के लिए </a:t>
            </a:r>
            <a:r>
              <a:rPr lang="en-IN" sz="2300">
                <a:latin typeface="Open Sans" panose="020B0606030504020204" pitchFamily="34" charset="0"/>
                <a:ea typeface="Open Sans" panose="020B0606030504020204" pitchFamily="34" charset="0"/>
                <a:cs typeface="Open Sans" panose="020B0606030504020204" pitchFamily="34" charset="0"/>
              </a:rPr>
              <a:t>RAID 8 </a:t>
            </a:r>
            <a:r>
              <a:rPr lang="hi-IN" sz="2300">
                <a:latin typeface="Open Sans" panose="020B0606030504020204" pitchFamily="34" charset="0"/>
                <a:ea typeface="Open Sans" panose="020B0606030504020204" pitchFamily="34" charset="0"/>
                <a:cs typeface="Open Sans" panose="020B0606030504020204" pitchFamily="34" charset="0"/>
              </a:rPr>
              <a:t>ट्रेनर (सिम्युलेटेड) 
</a:t>
            </a:r>
            <a:r>
              <a:rPr lang="en-IN" sz="2300">
                <a:latin typeface="Open Sans" panose="020B0606030504020204" pitchFamily="34" charset="0"/>
                <a:ea typeface="Open Sans" panose="020B0606030504020204" pitchFamily="34" charset="0"/>
                <a:cs typeface="Open Sans" panose="020B0606030504020204" pitchFamily="34" charset="0"/>
              </a:rPr>
              <a:t>RAID </a:t>
            </a:r>
            <a:r>
              <a:rPr lang="hi-IN" sz="2300">
                <a:latin typeface="Open Sans" panose="020B0606030504020204" pitchFamily="34" charset="0"/>
                <a:ea typeface="Open Sans" panose="020B0606030504020204" pitchFamily="34" charset="0"/>
                <a:cs typeface="Open Sans" panose="020B0606030504020204" pitchFamily="34" charset="0"/>
              </a:rPr>
              <a:t>प्रशिक्षकों को प्रशिक्षक की आवश्यकताओं के लिए पूर्व-प्रोग्राम किया जाता है, जो 5 या 8 बायोथ्रेट में से किसी एक के लिए सकारात्मक परिणाम प्रदान करता है। </a:t>
            </a:r>
            <a:r>
              <a:rPr lang="en-IN" sz="2300">
                <a:latin typeface="Open Sans" panose="020B0606030504020204" pitchFamily="34" charset="0"/>
                <a:ea typeface="Open Sans" panose="020B0606030504020204" pitchFamily="34" charset="0"/>
                <a:cs typeface="Open Sans" panose="020B0606030504020204" pitchFamily="34" charset="0"/>
              </a:rPr>
              <a:t>RAID </a:t>
            </a:r>
            <a:r>
              <a:rPr lang="hi-IN" sz="2300">
                <a:latin typeface="Open Sans" panose="020B0606030504020204" pitchFamily="34" charset="0"/>
                <a:ea typeface="Open Sans" panose="020B0606030504020204" pitchFamily="34" charset="0"/>
                <a:cs typeface="Open Sans" panose="020B0606030504020204" pitchFamily="34" charset="0"/>
              </a:rPr>
              <a:t>प्रशिक्षक प्रशिक्षक को लाइव एजेंटों के संपर्क के बिना हाथ से पकड़े जाने वाले परख (</a:t>
            </a:r>
            <a:r>
              <a:rPr lang="en-IN" sz="2300">
                <a:latin typeface="Open Sans" panose="020B0606030504020204" pitchFamily="34" charset="0"/>
                <a:ea typeface="Open Sans" panose="020B0606030504020204" pitchFamily="34" charset="0"/>
                <a:cs typeface="Open Sans" panose="020B0606030504020204" pitchFamily="34" charset="0"/>
              </a:rPr>
              <a:t>HHA's) </a:t>
            </a:r>
            <a:r>
              <a:rPr lang="hi-IN" sz="2300">
                <a:latin typeface="Open Sans" panose="020B0606030504020204" pitchFamily="34" charset="0"/>
                <a:ea typeface="Open Sans" panose="020B0606030504020204" pitchFamily="34" charset="0"/>
                <a:cs typeface="Open Sans" panose="020B0606030504020204" pitchFamily="34" charset="0"/>
              </a:rPr>
              <a:t>के उचित उपयोग का प्रदर्शन करने वाले पहले उत्तरदाताओं को प्रशिक्षण प्रदान करने की अनुमति देते हैं।</a:t>
            </a:r>
            <a:endParaRPr lang="en-IN" sz="23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71624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3F68A-06EF-40F6-86FB-3EAABE1D6CA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31DB2BF-C3E1-7C6C-B0D2-1C6D4E5A0406}"/>
              </a:ext>
            </a:extLst>
          </p:cNvPr>
          <p:cNvSpPr>
            <a:spLocks noGrp="1"/>
          </p:cNvSpPr>
          <p:nvPr>
            <p:ph type="sldNum" sz="quarter" idx="12"/>
          </p:nvPr>
        </p:nvSpPr>
        <p:spPr/>
        <p:txBody>
          <a:bodyPr/>
          <a:lstStyle/>
          <a:p>
            <a:fld id="{B6F15528-21DE-4FAA-801E-634DDDAF4B2B}" type="slidenum">
              <a:rPr lang="en-US" smtClean="0"/>
              <a:pPr/>
              <a:t>19</a:t>
            </a:fld>
            <a:endParaRPr lang="en-US"/>
          </a:p>
        </p:txBody>
      </p:sp>
      <p:pic>
        <p:nvPicPr>
          <p:cNvPr id="25" name="Picture 4" descr="2,264 Cbrn Royalty-Free Photos and Stock Images | Shutterstock">
            <a:extLst>
              <a:ext uri="{FF2B5EF4-FFF2-40B4-BE49-F238E27FC236}">
                <a16:creationId xmlns:a16="http://schemas.microsoft.com/office/drawing/2014/main" id="{CFD1E96F-44DE-5F2A-8683-ADCF5AE16E3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6422756"/>
            <a:ext cx="1544089" cy="43524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3490450D-F6F2-AA70-871D-598C6FC950C6}"/>
              </a:ext>
            </a:extLst>
          </p:cNvPr>
          <p:cNvSpPr txBox="1"/>
          <p:nvPr/>
        </p:nvSpPr>
        <p:spPr>
          <a:xfrm>
            <a:off x="0" y="1635932"/>
            <a:ext cx="4981903" cy="1754326"/>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तेजी से मूल्यांकन
प्रारंभिक पहचान
किट</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a:extLst>
              <a:ext uri="{FF2B5EF4-FFF2-40B4-BE49-F238E27FC236}">
                <a16:creationId xmlns:a16="http://schemas.microsoft.com/office/drawing/2014/main" id="{83BC6FC3-3FE7-A1E7-ADF2-3F9E066B73C2}"/>
              </a:ext>
            </a:extLst>
          </p:cNvPr>
          <p:cNvPicPr>
            <a:picLocks noChangeAspect="1"/>
          </p:cNvPicPr>
          <p:nvPr/>
        </p:nvPicPr>
        <p:blipFill>
          <a:blip r:embed="rId3"/>
          <a:stretch>
            <a:fillRect/>
          </a:stretch>
        </p:blipFill>
        <p:spPr>
          <a:xfrm>
            <a:off x="5094514" y="1763487"/>
            <a:ext cx="6751121" cy="3161210"/>
          </a:xfrm>
          <a:prstGeom prst="rect">
            <a:avLst/>
          </a:prstGeom>
        </p:spPr>
      </p:pic>
    </p:spTree>
    <p:extLst>
      <p:ext uri="{BB962C8B-B14F-4D97-AF65-F5344CB8AC3E}">
        <p14:creationId xmlns:p14="http://schemas.microsoft.com/office/powerpoint/2010/main" val="1124670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15F6E-EA44-316F-8457-44B93DD08F8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B43AEE7-E28E-CF94-B8DF-DAA4AE25D27E}"/>
              </a:ext>
            </a:extLst>
          </p:cNvPr>
          <p:cNvSpPr>
            <a:spLocks noGrp="1"/>
          </p:cNvSpPr>
          <p:nvPr>
            <p:ph type="sldNum" sz="quarter" idx="12"/>
          </p:nvPr>
        </p:nvSpPr>
        <p:spPr>
          <a:xfrm>
            <a:off x="8815634" y="6423280"/>
            <a:ext cx="2481257" cy="365125"/>
          </a:xfrm>
        </p:spPr>
        <p:txBody>
          <a:bodyPr/>
          <a:lstStyle/>
          <a:p>
            <a:fld id="{B6F15528-21DE-4FAA-801E-634DDDAF4B2B}" type="slidenum">
              <a:rPr lang="en-US" smtClean="0"/>
              <a:pPr/>
              <a:t>2</a:t>
            </a:fld>
            <a:endParaRPr lang="en-US"/>
          </a:p>
        </p:txBody>
      </p:sp>
      <p:sp>
        <p:nvSpPr>
          <p:cNvPr id="7" name="Upon completing this lesson, you will be able to:">
            <a:extLst>
              <a:ext uri="{FF2B5EF4-FFF2-40B4-BE49-F238E27FC236}">
                <a16:creationId xmlns:a16="http://schemas.microsoft.com/office/drawing/2014/main" id="{FAF4410C-7D73-FEF0-9901-CCC420D940DD}"/>
              </a:ext>
            </a:extLst>
          </p:cNvPr>
          <p:cNvSpPr txBox="1">
            <a:spLocks/>
          </p:cNvSpPr>
          <p:nvPr/>
        </p:nvSpPr>
        <p:spPr>
          <a:xfrm>
            <a:off x="282488" y="2271270"/>
            <a:ext cx="2844800" cy="4152010"/>
          </a:xfrm>
          <a:prstGeom prst="rect">
            <a:avLst/>
          </a:prstGeom>
        </p:spPr>
        <p:txBody>
          <a:bodyPr vert="horz" lIns="44618" tIns="44618" rIns="44618" bIns="44618" rtlCol="0" anchor="t">
            <a:normAutofit/>
          </a:bodyPr>
          <a:lstStyle>
            <a:lvl1pPr marL="342900" indent="-342900" algn="l" defTabSz="1896340" rtl="0" eaLnBrk="1" latinLnBrk="0" hangingPunct="1">
              <a:spcBef>
                <a:spcPts val="2100"/>
              </a:spcBef>
              <a:buFont typeface="Arial" pitchFamily="34" charset="0"/>
              <a:buChar char="•"/>
              <a:tabLst>
                <a:tab pos="2286000" algn="l"/>
                <a:tab pos="3644900" algn="l"/>
                <a:tab pos="5029200" algn="l"/>
                <a:tab pos="6388100" algn="l"/>
              </a:tabLst>
              <a:defRPr sz="4200" i="0" kern="1200">
                <a:solidFill>
                  <a:srgbClr val="000000"/>
                </a:solidFill>
                <a:latin typeface="Open Sans"/>
                <a:ea typeface="Open Sans"/>
                <a:cs typeface="Open Sans"/>
                <a:sym typeface="Open San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dirty="0">
                <a:latin typeface="Open Sans" panose="020B0606030504020204" pitchFamily="34" charset="0"/>
                <a:ea typeface="Open Sans" panose="020B0606030504020204" pitchFamily="34" charset="0"/>
                <a:cs typeface="Open Sans" panose="020B0606030504020204" pitchFamily="34" charset="0"/>
              </a:rPr>
              <a:t>Upon completing this lesson, you will be able to:-</a:t>
            </a:r>
          </a:p>
        </p:txBody>
      </p:sp>
      <p:sp>
        <p:nvSpPr>
          <p:cNvPr id="8" name="OBJECTIVES">
            <a:extLst>
              <a:ext uri="{FF2B5EF4-FFF2-40B4-BE49-F238E27FC236}">
                <a16:creationId xmlns:a16="http://schemas.microsoft.com/office/drawing/2014/main" id="{AA2361C1-997F-1985-8FFC-15FD1181CB91}"/>
              </a:ext>
            </a:extLst>
          </p:cNvPr>
          <p:cNvSpPr txBox="1"/>
          <p:nvPr/>
        </p:nvSpPr>
        <p:spPr>
          <a:xfrm>
            <a:off x="236261" y="1687484"/>
            <a:ext cx="2715891" cy="63304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en-IN" sz="3600" dirty="0"/>
              <a:t>OBJECTIVES</a:t>
            </a:r>
            <a:endParaRPr sz="3600" dirty="0"/>
          </a:p>
        </p:txBody>
      </p:sp>
      <p:sp>
        <p:nvSpPr>
          <p:cNvPr id="18" name="List at least five dangers a rescuer…">
            <a:extLst>
              <a:ext uri="{FF2B5EF4-FFF2-40B4-BE49-F238E27FC236}">
                <a16:creationId xmlns:a16="http://schemas.microsoft.com/office/drawing/2014/main" id="{AF294282-B7FB-0B57-D61D-45F35ABCF473}"/>
              </a:ext>
            </a:extLst>
          </p:cNvPr>
          <p:cNvSpPr txBox="1"/>
          <p:nvPr/>
        </p:nvSpPr>
        <p:spPr>
          <a:xfrm>
            <a:off x="3602446" y="1212282"/>
            <a:ext cx="8757720" cy="44185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200000"/>
              </a:lnSpc>
            </a:pPr>
            <a:r>
              <a:rPr lang="hi-IN" sz="2400" dirty="0">
                <a:latin typeface="Open Sans" panose="020B0606030504020204" pitchFamily="34" charset="0"/>
                <a:ea typeface="Open Sans" panose="020B0606030504020204" pitchFamily="34" charset="0"/>
                <a:cs typeface="Open Sans" panose="020B0606030504020204" pitchFamily="34" charset="0"/>
              </a:rPr>
              <a:t>जैविक युद्ध एजेंट के बारे में एक सिंहावलोकन प्राप्त करने के लिए 
बीडब्ल्यूए के विभिन्न वर्गीकरण के बारे में जानने के लिए 
और उनकी विशेषताएं 
विभिन्न बायोसेंसर और उनके प्रकारों से परिचित होने के लिए 
</a:t>
            </a:r>
            <a:r>
              <a:rPr lang="en-US" sz="2400" dirty="0">
                <a:latin typeface="Open Sans" panose="020B0606030504020204" pitchFamily="34" charset="0"/>
                <a:ea typeface="Open Sans" panose="020B0606030504020204" pitchFamily="34" charset="0"/>
                <a:cs typeface="Open Sans" panose="020B0606030504020204" pitchFamily="34" charset="0"/>
              </a:rPr>
              <a:t>BWA </a:t>
            </a:r>
            <a:r>
              <a:rPr lang="hi-IN" sz="2400" dirty="0">
                <a:latin typeface="Open Sans" panose="020B0606030504020204" pitchFamily="34" charset="0"/>
                <a:ea typeface="Open Sans" panose="020B0606030504020204" pitchFamily="34" charset="0"/>
                <a:cs typeface="Open Sans" panose="020B0606030504020204" pitchFamily="34" charset="0"/>
              </a:rPr>
              <a:t>का पता लगाने के लिए </a:t>
            </a:r>
            <a:r>
              <a:rPr lang="en-US" sz="2400" dirty="0">
                <a:latin typeface="Open Sans" panose="020B0606030504020204" pitchFamily="34" charset="0"/>
                <a:ea typeface="Open Sans" panose="020B0606030504020204" pitchFamily="34" charset="0"/>
                <a:cs typeface="Open Sans" panose="020B0606030504020204" pitchFamily="34" charset="0"/>
              </a:rPr>
              <a:t>RAID </a:t>
            </a:r>
            <a:r>
              <a:rPr lang="hi-IN" sz="2400" dirty="0">
                <a:latin typeface="Open Sans" panose="020B0606030504020204" pitchFamily="34" charset="0"/>
                <a:ea typeface="Open Sans" panose="020B0606030504020204" pitchFamily="34" charset="0"/>
                <a:cs typeface="Open Sans" panose="020B0606030504020204" pitchFamily="34" charset="0"/>
              </a:rPr>
              <a:t>किट के बारे में परिचित करने के लिए</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200000"/>
              </a:lnSpc>
            </a:pPr>
            <a:r>
              <a:rPr lang="hi-IN" sz="2400" dirty="0">
                <a:latin typeface="Open Sans" panose="020B0606030504020204" pitchFamily="34" charset="0"/>
                <a:ea typeface="Open Sans" panose="020B0606030504020204" pitchFamily="34" charset="0"/>
                <a:cs typeface="Open Sans" panose="020B0606030504020204" pitchFamily="34" charset="0"/>
              </a:rPr>
              <a:t>समाप्ति</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grpSp>
        <p:nvGrpSpPr>
          <p:cNvPr id="59" name="Group">
            <a:extLst>
              <a:ext uri="{FF2B5EF4-FFF2-40B4-BE49-F238E27FC236}">
                <a16:creationId xmlns:a16="http://schemas.microsoft.com/office/drawing/2014/main" id="{99DA5098-FBF2-6AF5-984F-3495D433D00E}"/>
              </a:ext>
            </a:extLst>
          </p:cNvPr>
          <p:cNvGrpSpPr/>
          <p:nvPr/>
        </p:nvGrpSpPr>
        <p:grpSpPr>
          <a:xfrm>
            <a:off x="3167741" y="1207585"/>
            <a:ext cx="685802" cy="694097"/>
            <a:chOff x="0" y="115976"/>
            <a:chExt cx="1219200" cy="1368470"/>
          </a:xfrm>
        </p:grpSpPr>
        <p:sp>
          <p:nvSpPr>
            <p:cNvPr id="60" name="Circle">
              <a:extLst>
                <a:ext uri="{FF2B5EF4-FFF2-40B4-BE49-F238E27FC236}">
                  <a16:creationId xmlns:a16="http://schemas.microsoft.com/office/drawing/2014/main" id="{D195BECB-85F6-3A25-12FE-CDF49BA4B972}"/>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61" name="1">
              <a:extLst>
                <a:ext uri="{FF2B5EF4-FFF2-40B4-BE49-F238E27FC236}">
                  <a16:creationId xmlns:a16="http://schemas.microsoft.com/office/drawing/2014/main" id="{A87B1E36-9600-6026-7A25-D9F6E5F885B6}"/>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sz="4000" b="1" dirty="0"/>
                <a:t>1</a:t>
              </a:r>
            </a:p>
          </p:txBody>
        </p:sp>
      </p:grpSp>
      <p:grpSp>
        <p:nvGrpSpPr>
          <p:cNvPr id="74" name="Group">
            <a:extLst>
              <a:ext uri="{FF2B5EF4-FFF2-40B4-BE49-F238E27FC236}">
                <a16:creationId xmlns:a16="http://schemas.microsoft.com/office/drawing/2014/main" id="{BD9752E8-319E-6DE0-28C5-A3AAACE59A55}"/>
              </a:ext>
            </a:extLst>
          </p:cNvPr>
          <p:cNvGrpSpPr/>
          <p:nvPr/>
        </p:nvGrpSpPr>
        <p:grpSpPr>
          <a:xfrm>
            <a:off x="3166291" y="1930389"/>
            <a:ext cx="685802" cy="674918"/>
            <a:chOff x="0" y="115976"/>
            <a:chExt cx="1219200" cy="1368470"/>
          </a:xfrm>
        </p:grpSpPr>
        <p:sp>
          <p:nvSpPr>
            <p:cNvPr id="75" name="Circle">
              <a:extLst>
                <a:ext uri="{FF2B5EF4-FFF2-40B4-BE49-F238E27FC236}">
                  <a16:creationId xmlns:a16="http://schemas.microsoft.com/office/drawing/2014/main" id="{7DEB9753-60C2-9A2B-6C47-A24F9C15E60A}"/>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76" name="1">
              <a:extLst>
                <a:ext uri="{FF2B5EF4-FFF2-40B4-BE49-F238E27FC236}">
                  <a16:creationId xmlns:a16="http://schemas.microsoft.com/office/drawing/2014/main" id="{EFE682DC-992B-1929-B3B1-A956FCC26A26}"/>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600" b="1" dirty="0"/>
                <a:t>2</a:t>
              </a:r>
              <a:endParaRPr sz="3600" b="1" dirty="0"/>
            </a:p>
          </p:txBody>
        </p:sp>
      </p:grpSp>
      <p:grpSp>
        <p:nvGrpSpPr>
          <p:cNvPr id="77" name="Group">
            <a:extLst>
              <a:ext uri="{FF2B5EF4-FFF2-40B4-BE49-F238E27FC236}">
                <a16:creationId xmlns:a16="http://schemas.microsoft.com/office/drawing/2014/main" id="{71394491-1B5E-CE6C-7299-E753E09A37D7}"/>
              </a:ext>
            </a:extLst>
          </p:cNvPr>
          <p:cNvGrpSpPr/>
          <p:nvPr/>
        </p:nvGrpSpPr>
        <p:grpSpPr>
          <a:xfrm>
            <a:off x="3187336" y="2690229"/>
            <a:ext cx="653143" cy="611000"/>
            <a:chOff x="0" y="115976"/>
            <a:chExt cx="1219200" cy="1368470"/>
          </a:xfrm>
        </p:grpSpPr>
        <p:sp>
          <p:nvSpPr>
            <p:cNvPr id="78" name="Circle">
              <a:extLst>
                <a:ext uri="{FF2B5EF4-FFF2-40B4-BE49-F238E27FC236}">
                  <a16:creationId xmlns:a16="http://schemas.microsoft.com/office/drawing/2014/main" id="{E4F5B060-D781-8E69-DB6D-2EA23BE62CB8}"/>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79" name="1">
              <a:extLst>
                <a:ext uri="{FF2B5EF4-FFF2-40B4-BE49-F238E27FC236}">
                  <a16:creationId xmlns:a16="http://schemas.microsoft.com/office/drawing/2014/main" id="{0743A559-9575-AF71-315A-60E2DA678289}"/>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3</a:t>
              </a:r>
              <a:endParaRPr sz="4000" b="1" dirty="0"/>
            </a:p>
          </p:txBody>
        </p:sp>
      </p:grpSp>
      <p:grpSp>
        <p:nvGrpSpPr>
          <p:cNvPr id="80" name="Group">
            <a:extLst>
              <a:ext uri="{FF2B5EF4-FFF2-40B4-BE49-F238E27FC236}">
                <a16:creationId xmlns:a16="http://schemas.microsoft.com/office/drawing/2014/main" id="{D6ECB284-266E-1B2A-BDD9-728CBDD4C106}"/>
              </a:ext>
            </a:extLst>
          </p:cNvPr>
          <p:cNvGrpSpPr/>
          <p:nvPr/>
        </p:nvGrpSpPr>
        <p:grpSpPr>
          <a:xfrm>
            <a:off x="3167017" y="3354253"/>
            <a:ext cx="653142" cy="641350"/>
            <a:chOff x="0" y="115976"/>
            <a:chExt cx="1219200" cy="1368470"/>
          </a:xfrm>
        </p:grpSpPr>
        <p:sp>
          <p:nvSpPr>
            <p:cNvPr id="81" name="Circle">
              <a:extLst>
                <a:ext uri="{FF2B5EF4-FFF2-40B4-BE49-F238E27FC236}">
                  <a16:creationId xmlns:a16="http://schemas.microsoft.com/office/drawing/2014/main" id="{1F13F7F3-4336-9B35-5016-ACA2A91ADB02}"/>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82" name="1">
              <a:extLst>
                <a:ext uri="{FF2B5EF4-FFF2-40B4-BE49-F238E27FC236}">
                  <a16:creationId xmlns:a16="http://schemas.microsoft.com/office/drawing/2014/main" id="{3A195CEB-F483-94BC-8BCE-592EC86D016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4</a:t>
              </a:r>
              <a:endParaRPr sz="4000" b="1" dirty="0"/>
            </a:p>
          </p:txBody>
        </p:sp>
      </p:grpSp>
      <p:grpSp>
        <p:nvGrpSpPr>
          <p:cNvPr id="2" name="Group">
            <a:extLst>
              <a:ext uri="{FF2B5EF4-FFF2-40B4-BE49-F238E27FC236}">
                <a16:creationId xmlns:a16="http://schemas.microsoft.com/office/drawing/2014/main" id="{AB37A3D2-35F9-61C3-9163-4EA65BD3875E}"/>
              </a:ext>
            </a:extLst>
          </p:cNvPr>
          <p:cNvGrpSpPr/>
          <p:nvPr/>
        </p:nvGrpSpPr>
        <p:grpSpPr>
          <a:xfrm>
            <a:off x="3188785" y="4064731"/>
            <a:ext cx="653142" cy="641350"/>
            <a:chOff x="0" y="115976"/>
            <a:chExt cx="1219200" cy="1368470"/>
          </a:xfrm>
        </p:grpSpPr>
        <p:sp>
          <p:nvSpPr>
            <p:cNvPr id="3" name="Circle">
              <a:extLst>
                <a:ext uri="{FF2B5EF4-FFF2-40B4-BE49-F238E27FC236}">
                  <a16:creationId xmlns:a16="http://schemas.microsoft.com/office/drawing/2014/main" id="{3F167046-7CF2-C594-792A-DAE04B270BDA}"/>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5" name="1">
              <a:extLst>
                <a:ext uri="{FF2B5EF4-FFF2-40B4-BE49-F238E27FC236}">
                  <a16:creationId xmlns:a16="http://schemas.microsoft.com/office/drawing/2014/main" id="{FE179BAB-4A35-BBD0-F464-0FDEF1D2698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5</a:t>
              </a:r>
              <a:endParaRPr sz="4000" b="1" dirty="0"/>
            </a:p>
          </p:txBody>
        </p:sp>
      </p:grpSp>
      <p:grpSp>
        <p:nvGrpSpPr>
          <p:cNvPr id="9" name="Group">
            <a:extLst>
              <a:ext uri="{FF2B5EF4-FFF2-40B4-BE49-F238E27FC236}">
                <a16:creationId xmlns:a16="http://schemas.microsoft.com/office/drawing/2014/main" id="{379A9825-E2AE-9B77-B0B3-D0C4D0A782E2}"/>
              </a:ext>
            </a:extLst>
          </p:cNvPr>
          <p:cNvGrpSpPr/>
          <p:nvPr/>
        </p:nvGrpSpPr>
        <p:grpSpPr>
          <a:xfrm>
            <a:off x="3190961" y="4837620"/>
            <a:ext cx="653142" cy="641350"/>
            <a:chOff x="0" y="115976"/>
            <a:chExt cx="1219200" cy="1368470"/>
          </a:xfrm>
        </p:grpSpPr>
        <p:sp>
          <p:nvSpPr>
            <p:cNvPr id="10" name="Circle">
              <a:extLst>
                <a:ext uri="{FF2B5EF4-FFF2-40B4-BE49-F238E27FC236}">
                  <a16:creationId xmlns:a16="http://schemas.microsoft.com/office/drawing/2014/main" id="{46742AE5-5DB9-A842-B4D0-EA5A26275463}"/>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11" name="1">
              <a:extLst>
                <a:ext uri="{FF2B5EF4-FFF2-40B4-BE49-F238E27FC236}">
                  <a16:creationId xmlns:a16="http://schemas.microsoft.com/office/drawing/2014/main" id="{EE00951F-419A-0995-BAE6-E35C573F8CA9}"/>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6</a:t>
              </a:r>
            </a:p>
          </p:txBody>
        </p:sp>
      </p:grpSp>
    </p:spTree>
    <p:extLst>
      <p:ext uri="{BB962C8B-B14F-4D97-AF65-F5344CB8AC3E}">
        <p14:creationId xmlns:p14="http://schemas.microsoft.com/office/powerpoint/2010/main" val="1206968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E3E72-6825-433F-6D7D-E25D229B330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D24043C-AEC7-80B8-CBBA-46EDB73C4041}"/>
              </a:ext>
            </a:extLst>
          </p:cNvPr>
          <p:cNvSpPr>
            <a:spLocks noGrp="1"/>
          </p:cNvSpPr>
          <p:nvPr>
            <p:ph type="sldNum" sz="quarter" idx="12"/>
          </p:nvPr>
        </p:nvSpPr>
        <p:spPr/>
        <p:txBody>
          <a:bodyPr/>
          <a:lstStyle/>
          <a:p>
            <a:fld id="{B6F15528-21DE-4FAA-801E-634DDDAF4B2B}" type="slidenum">
              <a:rPr lang="en-US" smtClean="0"/>
              <a:pPr/>
              <a:t>20</a:t>
            </a:fld>
            <a:endParaRPr lang="en-US"/>
          </a:p>
        </p:txBody>
      </p:sp>
      <p:sp>
        <p:nvSpPr>
          <p:cNvPr id="18" name="List at least five dangers a rescuer…">
            <a:extLst>
              <a:ext uri="{FF2B5EF4-FFF2-40B4-BE49-F238E27FC236}">
                <a16:creationId xmlns:a16="http://schemas.microsoft.com/office/drawing/2014/main" id="{F7980059-7ABA-4233-5091-F03E81E2CCC1}"/>
              </a:ext>
            </a:extLst>
          </p:cNvPr>
          <p:cNvSpPr txBox="1"/>
          <p:nvPr/>
        </p:nvSpPr>
        <p:spPr>
          <a:xfrm>
            <a:off x="3448595" y="1018903"/>
            <a:ext cx="8144964" cy="55599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lnSpc>
                <a:spcPct val="15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वास्तविक समय में छात्र की समझ का आकलन करने के लिए पाठ के दौरान रचनात्मक आकलन शामिल करें।
पारंपरिक बीडब्ल्यूए का पता लगाने के तरीके क्या हैं, उनकी सीमाएं क्या हैं? 
बायोसेंसर क्या है, इसके प्रकार क्या हैं? 
बीडब्ल्यूए का पता लगाने के लिए प्वाइंट डिटेक्शन तकनीक कैसे काम करती है? 
</a:t>
            </a:r>
            <a:r>
              <a:rPr lang="en-US" sz="2400">
                <a:latin typeface="Open Sans" panose="020B0606030504020204" pitchFamily="34" charset="0"/>
                <a:ea typeface="Open Sans" panose="020B0606030504020204" pitchFamily="34" charset="0"/>
                <a:cs typeface="Open Sans" panose="020B0606030504020204" pitchFamily="34" charset="0"/>
              </a:rPr>
              <a:t>BWA </a:t>
            </a:r>
            <a:r>
              <a:rPr lang="hi-IN" sz="2400">
                <a:latin typeface="Open Sans" panose="020B0606030504020204" pitchFamily="34" charset="0"/>
                <a:ea typeface="Open Sans" panose="020B0606030504020204" pitchFamily="34" charset="0"/>
                <a:cs typeface="Open Sans" panose="020B0606030504020204" pitchFamily="34" charset="0"/>
              </a:rPr>
              <a:t>का पता लगाने के लिए निष्क्रिय गतिरोध प्रौद्योगिकियां क्या हैं?
रैपिड डिटेक्शन किट क्या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EBE6AF0-6DC4-704B-D431-7A233B4F130F}"/>
              </a:ext>
            </a:extLst>
          </p:cNvPr>
          <p:cNvSpPr txBox="1"/>
          <p:nvPr/>
        </p:nvSpPr>
        <p:spPr>
          <a:xfrm>
            <a:off x="261258" y="3105834"/>
            <a:ext cx="3187337" cy="646331"/>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13800" b="1" dirty="0">
              <a:solidFill>
                <a:srgbClr val="C00000"/>
              </a:solidFill>
              <a:latin typeface="+mn-lt"/>
            </a:endParaRPr>
          </a:p>
        </p:txBody>
      </p:sp>
    </p:spTree>
    <p:extLst>
      <p:ext uri="{BB962C8B-B14F-4D97-AF65-F5344CB8AC3E}">
        <p14:creationId xmlns:p14="http://schemas.microsoft.com/office/powerpoint/2010/main" val="24659239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8F999-D43A-4A25-8160-087C750A924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6D10914-F54E-D1ED-A181-B664E2B70D89}"/>
              </a:ext>
            </a:extLst>
          </p:cNvPr>
          <p:cNvSpPr>
            <a:spLocks noGrp="1"/>
          </p:cNvSpPr>
          <p:nvPr>
            <p:ph type="sldNum" sz="quarter" idx="12"/>
          </p:nvPr>
        </p:nvSpPr>
        <p:spPr/>
        <p:txBody>
          <a:bodyPr/>
          <a:lstStyle/>
          <a:p>
            <a:fld id="{B6F15528-21DE-4FAA-801E-634DDDAF4B2B}" type="slidenum">
              <a:rPr lang="en-US" smtClean="0"/>
              <a:pPr/>
              <a:t>21</a:t>
            </a:fld>
            <a:endParaRPr lang="en-US"/>
          </a:p>
        </p:txBody>
      </p:sp>
      <p:sp>
        <p:nvSpPr>
          <p:cNvPr id="18" name="List at least five dangers a rescuer…">
            <a:extLst>
              <a:ext uri="{FF2B5EF4-FFF2-40B4-BE49-F238E27FC236}">
                <a16:creationId xmlns:a16="http://schemas.microsoft.com/office/drawing/2014/main" id="{2A0D21A1-16FC-2828-ED00-3F72B5F493D3}"/>
              </a:ext>
            </a:extLst>
          </p:cNvPr>
          <p:cNvSpPr txBox="1"/>
          <p:nvPr/>
        </p:nvSpPr>
        <p:spPr>
          <a:xfrm>
            <a:off x="3200399" y="1696704"/>
            <a:ext cx="8610601" cy="37723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42900" indent="-342900" algn="just">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पाठ के दौरान प्रस्तुत मुख्य अवधारणाओं, तथ्यों और सूचनाओं को सारांशित करना और पाठ के उद्देश्यों को इस प्रकार दोहराना - 
जैविक युद्ध एजेंट का पता लगाने के तरीकों के बारे में एक सिंहावलोकन प्राप्त करने के लिए 
विभिन्न बायोसेंसर और उनके प्रकारों से परिचित होने के लिए 
प्वाइंट डिटेक्शन टेक्नोलॉजीज और उपकरणों के बारे में जानने के लिए 
स्टैंडऑफ टेक्नोलॉजीज और उपकरणों से परिचित होने के लिए 
पैसिव स्टैंडऑफ टेक्नोलॉजीज के बारे में जानने के लिए 
</a:t>
            </a:r>
            <a:r>
              <a:rPr lang="en-US" sz="2400">
                <a:latin typeface="Open Sans" panose="020B0606030504020204" pitchFamily="34" charset="0"/>
                <a:ea typeface="Open Sans" panose="020B0606030504020204" pitchFamily="34" charset="0"/>
                <a:cs typeface="Open Sans" panose="020B0606030504020204" pitchFamily="34" charset="0"/>
              </a:rPr>
              <a:t>BWA </a:t>
            </a:r>
            <a:r>
              <a:rPr lang="hi-IN" sz="2400">
                <a:latin typeface="Open Sans" panose="020B0606030504020204" pitchFamily="34" charset="0"/>
                <a:ea typeface="Open Sans" panose="020B0606030504020204" pitchFamily="34" charset="0"/>
                <a:cs typeface="Open Sans" panose="020B0606030504020204" pitchFamily="34" charset="0"/>
              </a:rPr>
              <a:t>का पता लगाने के लिए </a:t>
            </a:r>
            <a:r>
              <a:rPr lang="en-US" sz="2400">
                <a:latin typeface="Open Sans" panose="020B0606030504020204" pitchFamily="34" charset="0"/>
                <a:ea typeface="Open Sans" panose="020B0606030504020204" pitchFamily="34" charset="0"/>
                <a:cs typeface="Open Sans" panose="020B0606030504020204" pitchFamily="34" charset="0"/>
              </a:rPr>
              <a:t>RAID </a:t>
            </a:r>
            <a:r>
              <a:rPr lang="hi-IN" sz="2400">
                <a:latin typeface="Open Sans" panose="020B0606030504020204" pitchFamily="34" charset="0"/>
                <a:ea typeface="Open Sans" panose="020B0606030504020204" pitchFamily="34" charset="0"/>
                <a:cs typeface="Open Sans" panose="020B0606030504020204" pitchFamily="34" charset="0"/>
              </a:rPr>
              <a:t>किट के बारे में परिचित करने के लिए</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8987CFF4-52C3-5278-AD79-EB67DA661CDC}"/>
              </a:ext>
            </a:extLst>
          </p:cNvPr>
          <p:cNvSpPr txBox="1"/>
          <p:nvPr/>
        </p:nvSpPr>
        <p:spPr>
          <a:xfrm>
            <a:off x="381000" y="2828835"/>
            <a:ext cx="2806337" cy="1200329"/>
          </a:xfrm>
          <a:prstGeom prst="rect">
            <a:avLst/>
          </a:prstGeom>
          <a:noFill/>
        </p:spPr>
        <p:txBody>
          <a:bodyPr wrap="square">
            <a:sp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की समीक्षा 
सीख</a:t>
            </a:r>
            <a:endParaRPr lang="en-IN" sz="13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379807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4"/>
          <a:stretch>
            <a:fillRect/>
          </a:stretch>
        </p:blipFill>
        <p:spPr>
          <a:xfrm>
            <a:off x="6711441" y="1765969"/>
            <a:ext cx="3368693" cy="3368693"/>
          </a:xfrm>
          <a:prstGeom prst="rect">
            <a:avLst/>
          </a:prstGeom>
        </p:spPr>
      </p:pic>
      <p:pic>
        <p:nvPicPr>
          <p:cNvPr id="6" name="Picture 5" descr="A logo with a symbol and text&#10;&#10;AI-generated content may be incorrect.">
            <a:extLst>
              <a:ext uri="{FF2B5EF4-FFF2-40B4-BE49-F238E27FC236}">
                <a16:creationId xmlns:a16="http://schemas.microsoft.com/office/drawing/2014/main" id="{63AA244D-5825-A5C8-D8BB-F3A0D74628E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248400" y="2940908"/>
            <a:ext cx="4471087" cy="2465430"/>
          </a:xfrm>
          <a:noFill/>
        </p:spPr>
        <p:txBody>
          <a:bodyPr>
            <a:noAutofit/>
          </a:bodyPr>
          <a:lstStyle/>
          <a:p>
            <a:pPr marL="0" indent="0">
              <a:buNone/>
            </a:pPr>
            <a:r>
              <a:rPr lang="hi-IN">
                <a:latin typeface="Open Sans" panose="020B0606030504020204" pitchFamily="34" charset="0"/>
                <a:ea typeface="Open Sans" panose="020B0606030504020204" pitchFamily="34" charset="0"/>
                <a:cs typeface="Open Sans" panose="020B0606030504020204" pitchFamily="34" charset="0"/>
              </a:rPr>
              <a:t>प्रश्‍न। जैविक युद्ध एजेंट क्या है?</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2660" y="2705100"/>
            <a:ext cx="456994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80EEE062-FF23-B05E-C166-818DB590CE6B}"/>
              </a:ext>
            </a:extLst>
          </p:cNvPr>
          <p:cNvSpPr>
            <a:spLocks noGrp="1"/>
          </p:cNvSpPr>
          <p:nvPr>
            <p:ph type="sldNum" sz="quarter" idx="12"/>
          </p:nvPr>
        </p:nvSpPr>
        <p:spPr/>
        <p:txBody>
          <a:bodyPr/>
          <a:lstStyle/>
          <a:p>
            <a:fld id="{2BB1E14F-796C-409E-9B94-89634ADD74DA}" type="slidenum">
              <a:rPr lang="en-IN" smtClean="0"/>
              <a:t>23</a:t>
            </a:fld>
            <a:endParaRPr lang="en-IN"/>
          </a:p>
        </p:txBody>
      </p:sp>
      <p:sp>
        <p:nvSpPr>
          <p:cNvPr id="3" name="Slide Number Placeholder 5">
            <a:extLst>
              <a:ext uri="{FF2B5EF4-FFF2-40B4-BE49-F238E27FC236}">
                <a16:creationId xmlns:a16="http://schemas.microsoft.com/office/drawing/2014/main" id="{B2AB5B52-52F1-0F8D-24CA-E3C2582D0B1C}"/>
              </a:ext>
            </a:extLst>
          </p:cNvPr>
          <p:cNvSpPr txBox="1">
            <a:spLocks/>
          </p:cNvSpPr>
          <p:nvPr/>
        </p:nvSpPr>
        <p:spPr>
          <a:xfrm>
            <a:off x="8737600" y="6356351"/>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accent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pPr/>
              <a:t>23</a:t>
            </a:fld>
            <a:endParaRPr lang="en-US" dirty="0"/>
          </a:p>
        </p:txBody>
      </p:sp>
      <p:pic>
        <p:nvPicPr>
          <p:cNvPr id="4" name="Picture 3" descr="A logo with text on it&#10;&#10;AI-generated content may be incorrect.">
            <a:extLst>
              <a:ext uri="{FF2B5EF4-FFF2-40B4-BE49-F238E27FC236}">
                <a16:creationId xmlns:a16="http://schemas.microsoft.com/office/drawing/2014/main" id="{79B819F1-119F-4E5C-AC34-65769C6AA23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EER | MFR | INDIA">
            <a:extLst>
              <a:ext uri="{FF2B5EF4-FFF2-40B4-BE49-F238E27FC236}">
                <a16:creationId xmlns:a16="http://schemas.microsoft.com/office/drawing/2014/main" id="{E9A7FD92-5CB1-20A0-7C78-4E7EA41E6FB0}"/>
              </a:ext>
            </a:extLst>
          </p:cNvPr>
          <p:cNvSpPr txBox="1"/>
          <p:nvPr/>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lumMod val="75000"/>
                  </a:schemeClr>
                </a:solidFill>
                <a:latin typeface="+mj-lt"/>
              </a:rPr>
              <a:t>NDRF | </a:t>
            </a:r>
            <a:r>
              <a:rPr lang="en-IN" sz="1200" b="1" dirty="0">
                <a:solidFill>
                  <a:schemeClr val="accent2">
                    <a:lumMod val="75000"/>
                  </a:schemeClr>
                </a:solidFill>
                <a:latin typeface="+mj-lt"/>
              </a:rPr>
              <a:t>CBRN</a:t>
            </a:r>
            <a:r>
              <a:rPr sz="1200" b="1" dirty="0">
                <a:solidFill>
                  <a:schemeClr val="accent2">
                    <a:lumMod val="75000"/>
                  </a:schemeClr>
                </a:solidFill>
                <a:latin typeface="+mj-lt"/>
              </a:rPr>
              <a:t> | INDIA</a:t>
            </a:r>
          </a:p>
        </p:txBody>
      </p:sp>
      <p:sp>
        <p:nvSpPr>
          <p:cNvPr id="6" name="PPT 2 -">
            <a:extLst>
              <a:ext uri="{FF2B5EF4-FFF2-40B4-BE49-F238E27FC236}">
                <a16:creationId xmlns:a16="http://schemas.microsoft.com/office/drawing/2014/main" id="{149EDDA7-3A87-0117-980D-F06909961E0A}"/>
              </a:ext>
            </a:extLst>
          </p:cNvPr>
          <p:cNvSpPr txBox="1"/>
          <p:nvPr/>
        </p:nvSpPr>
        <p:spPr>
          <a:xfrm>
            <a:off x="10638045" y="6367532"/>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lumMod val="75000"/>
                  </a:schemeClr>
                </a:solidFill>
              </a:rPr>
              <a:t>PPT -</a:t>
            </a:r>
          </a:p>
        </p:txBody>
      </p:sp>
      <p:pic>
        <p:nvPicPr>
          <p:cNvPr id="7" name="Picture 6" descr="A logo with a symbol and text&#10;&#10;AI-generated content may be incorrect.">
            <a:extLst>
              <a:ext uri="{FF2B5EF4-FFF2-40B4-BE49-F238E27FC236}">
                <a16:creationId xmlns:a16="http://schemas.microsoft.com/office/drawing/2014/main" id="{E68B053E-FD19-7CF3-432D-EA64FA802C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82554" y="147707"/>
            <a:ext cx="965095" cy="1031214"/>
          </a:xfrm>
          <a:prstGeom prst="rect">
            <a:avLst/>
          </a:prstGeom>
        </p:spPr>
      </p:pic>
    </p:spTree>
    <p:extLst>
      <p:ext uri="{BB962C8B-B14F-4D97-AF65-F5344CB8AC3E}">
        <p14:creationId xmlns:p14="http://schemas.microsoft.com/office/powerpoint/2010/main" val="2332828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Duties of…"/>
          <p:cNvSpPr txBox="1"/>
          <p:nvPr/>
        </p:nvSpPr>
        <p:spPr>
          <a:xfrm>
            <a:off x="1162526" y="2091690"/>
            <a:ext cx="10016014" cy="22027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13800" b="1" dirty="0">
                <a:latin typeface="Open sans"/>
              </a:rPr>
              <a:t>धन्यवाद</a:t>
            </a:r>
            <a:endParaRPr lang="en-US" sz="13800" dirty="0">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6" name="Picture 5" descr="A logo with a symbol and text&#10;&#10;AI-generated content may be incorrect.">
            <a:extLst>
              <a:ext uri="{FF2B5EF4-FFF2-40B4-BE49-F238E27FC236}">
                <a16:creationId xmlns:a16="http://schemas.microsoft.com/office/drawing/2014/main" id="{24373D99-4083-11D0-1E27-F3EE3AEBF1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Tree>
    <p:extLst>
      <p:ext uri="{BB962C8B-B14F-4D97-AF65-F5344CB8AC3E}">
        <p14:creationId xmlns:p14="http://schemas.microsoft.com/office/powerpoint/2010/main" val="418800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21DA0-C0DC-7124-B5BB-E52A8779536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3F70996-6D32-A029-DE84-B323C5D4294E}"/>
              </a:ext>
            </a:extLst>
          </p:cNvPr>
          <p:cNvSpPr>
            <a:spLocks noGrp="1"/>
          </p:cNvSpPr>
          <p:nvPr>
            <p:ph type="sldNum" sz="quarter" idx="12"/>
          </p:nvPr>
        </p:nvSpPr>
        <p:spPr/>
        <p:txBody>
          <a:bodyPr/>
          <a:lstStyle/>
          <a:p>
            <a:fld id="{B6F15528-21DE-4FAA-801E-634DDDAF4B2B}" type="slidenum">
              <a:rPr lang="en-US" smtClean="0"/>
              <a:pPr/>
              <a:t>3</a:t>
            </a:fld>
            <a:endParaRPr lang="en-US"/>
          </a:p>
        </p:txBody>
      </p:sp>
      <p:sp>
        <p:nvSpPr>
          <p:cNvPr id="8" name="OBJECTIVES">
            <a:extLst>
              <a:ext uri="{FF2B5EF4-FFF2-40B4-BE49-F238E27FC236}">
                <a16:creationId xmlns:a16="http://schemas.microsoft.com/office/drawing/2014/main" id="{4EBE10F8-DAD3-9252-08A1-0DB8CF2F8DEE}"/>
              </a:ext>
            </a:extLst>
          </p:cNvPr>
          <p:cNvSpPr txBox="1"/>
          <p:nvPr/>
        </p:nvSpPr>
        <p:spPr>
          <a:xfrm>
            <a:off x="141890" y="1104539"/>
            <a:ext cx="3920659" cy="303370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endParaRPr lang="en-IN" sz="3600" dirty="0"/>
          </a:p>
          <a:p>
            <a:endParaRPr lang="en-IN" sz="3600" dirty="0"/>
          </a:p>
          <a:p>
            <a:endParaRPr lang="en-IN" sz="3600" dirty="0"/>
          </a:p>
          <a:p>
            <a:pPr algn="ctr"/>
            <a:r>
              <a:rPr lang="hi-IN" sz="3600" dirty="0"/>
              <a:t>उद्देश्यों</a:t>
            </a:r>
            <a:endParaRPr lang="en-US" sz="3600" dirty="0"/>
          </a:p>
          <a:p>
            <a:pPr algn="ctr"/>
            <a:r>
              <a:rPr lang="hi-IN" sz="2400" b="0" dirty="0">
                <a:solidFill>
                  <a:schemeClr val="tx1"/>
                </a:solidFill>
              </a:rPr>
              <a:t>जैविक युद्ध के बारे में</a:t>
            </a:r>
            <a:r>
              <a:rPr lang="en-US" sz="2400" b="0" dirty="0">
                <a:solidFill>
                  <a:schemeClr val="tx1"/>
                </a:solidFill>
              </a:rPr>
              <a:t> </a:t>
            </a:r>
            <a:r>
              <a:rPr lang="hi-IN" sz="2400" b="0" dirty="0">
                <a:solidFill>
                  <a:schemeClr val="tx1"/>
                </a:solidFill>
              </a:rPr>
              <a:t>अवलोकन
आढ़तिया</a:t>
            </a:r>
            <a:endParaRPr sz="2400" b="0" dirty="0">
              <a:solidFill>
                <a:schemeClr val="tx1"/>
              </a:solidFill>
            </a:endParaRPr>
          </a:p>
        </p:txBody>
      </p:sp>
      <p:sp>
        <p:nvSpPr>
          <p:cNvPr id="13" name="TextBox 12">
            <a:extLst>
              <a:ext uri="{FF2B5EF4-FFF2-40B4-BE49-F238E27FC236}">
                <a16:creationId xmlns:a16="http://schemas.microsoft.com/office/drawing/2014/main" id="{D17C0CC6-AB9A-E8A1-CF92-2B06ED0EEC4D}"/>
              </a:ext>
            </a:extLst>
          </p:cNvPr>
          <p:cNvSpPr txBox="1"/>
          <p:nvPr/>
        </p:nvSpPr>
        <p:spPr>
          <a:xfrm>
            <a:off x="3988525" y="1826729"/>
            <a:ext cx="7811589" cy="3370025"/>
          </a:xfrm>
          <a:prstGeom prst="rect">
            <a:avLst/>
          </a:prstGeom>
          <a:noFill/>
        </p:spPr>
        <p:txBody>
          <a:bodyPr wrap="square">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जैविक युद्ध एजेंट (बीडब्ल्यूए) रोगजनक या विषाक्त पदार्थ होते हैं जिनका उपयोग जानबूझकर शत्रुतापूर्ण उद्देश्यों के लिए मनुष्यों, जानवरों या पौधों में बीमारी या मृत्यु का कारण बनने के लिए किया जाता है। ये एजेंट बैक्टीरिया, वायरस, कवक या जैविक विषाक्त पदार्थ हो सकते हैं और व्यापक नुकसान पहुंचाने की उनकी क्षमता के कारण सामूहिक विनाश के हथियार माने जाते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67486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1D338-9CE2-CAD0-C265-BED559314ED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3C1E226-AFDD-6B04-AE74-E9280E19EB39}"/>
              </a:ext>
            </a:extLst>
          </p:cNvPr>
          <p:cNvSpPr>
            <a:spLocks noGrp="1"/>
          </p:cNvSpPr>
          <p:nvPr>
            <p:ph type="sldNum" sz="quarter" idx="12"/>
          </p:nvPr>
        </p:nvSpPr>
        <p:spPr>
          <a:xfrm>
            <a:off x="8915400" y="6440121"/>
            <a:ext cx="2743200" cy="365125"/>
          </a:xfrm>
        </p:spPr>
        <p:txBody>
          <a:bodyPr/>
          <a:lstStyle/>
          <a:p>
            <a:fld id="{B6F15528-21DE-4FAA-801E-634DDDAF4B2B}" type="slidenum">
              <a:rPr lang="en-US" b="1" smtClean="0">
                <a:latin typeface="Open Sans" panose="020B0606030504020204" pitchFamily="34" charset="0"/>
                <a:ea typeface="Open Sans" panose="020B0606030504020204" pitchFamily="34" charset="0"/>
                <a:cs typeface="Open Sans" panose="020B0606030504020204" pitchFamily="34" charset="0"/>
              </a:rPr>
              <a:pPr/>
              <a:t>4</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
        <p:nvSpPr>
          <p:cNvPr id="8" name="OBJECTIVES">
            <a:extLst>
              <a:ext uri="{FF2B5EF4-FFF2-40B4-BE49-F238E27FC236}">
                <a16:creationId xmlns:a16="http://schemas.microsoft.com/office/drawing/2014/main" id="{9CAEF3E9-07C7-FD76-F786-3AD356583860}"/>
              </a:ext>
            </a:extLst>
          </p:cNvPr>
          <p:cNvSpPr txBox="1"/>
          <p:nvPr/>
        </p:nvSpPr>
        <p:spPr>
          <a:xfrm>
            <a:off x="538711" y="2474738"/>
            <a:ext cx="3747133" cy="7559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pPr algn="just">
              <a:lnSpc>
                <a:spcPct val="150000"/>
              </a:lnSpc>
            </a:pPr>
            <a:r>
              <a:rPr lang="hi-IN" sz="3200">
                <a:latin typeface="Open Sans" panose="020B0606030504020204" pitchFamily="34" charset="0"/>
                <a:ea typeface="Open Sans" panose="020B0606030504020204" pitchFamily="34" charset="0"/>
                <a:cs typeface="Open Sans" panose="020B0606030504020204" pitchFamily="34" charset="0"/>
              </a:rPr>
              <a:t>बीडब्ल्यूए का वर्गीकरण</a:t>
            </a:r>
            <a:endParaRPr lang="en-US" sz="3200" dirty="0">
              <a:latin typeface="Open Sans" panose="020B0606030504020204" pitchFamily="34" charset="0"/>
              <a:ea typeface="Open Sans" panose="020B0606030504020204" pitchFamily="34" charset="0"/>
              <a:cs typeface="Open Sans" panose="020B0606030504020204" pitchFamily="34" charset="0"/>
            </a:endParaRPr>
          </a:p>
        </p:txBody>
      </p:sp>
      <p:cxnSp>
        <p:nvCxnSpPr>
          <p:cNvPr id="57" name="Straight Connector 56">
            <a:extLst>
              <a:ext uri="{FF2B5EF4-FFF2-40B4-BE49-F238E27FC236}">
                <a16:creationId xmlns:a16="http://schemas.microsoft.com/office/drawing/2014/main" id="{F5FB8EEB-6D5F-9D92-B747-E091B95C73DC}"/>
              </a:ext>
            </a:extLst>
          </p:cNvPr>
          <p:cNvCxnSpPr>
            <a:cxnSpLocks/>
          </p:cNvCxnSpPr>
          <p:nvPr/>
        </p:nvCxnSpPr>
        <p:spPr>
          <a:xfrm flipV="1">
            <a:off x="538711" y="1117649"/>
            <a:ext cx="10967489" cy="25351"/>
          </a:xfrm>
          <a:prstGeom prst="line">
            <a:avLst/>
          </a:prstGeom>
        </p:spPr>
        <p:style>
          <a:lnRef idx="1">
            <a:schemeClr val="accent2"/>
          </a:lnRef>
          <a:fillRef idx="0">
            <a:schemeClr val="accent2"/>
          </a:fillRef>
          <a:effectRef idx="0">
            <a:schemeClr val="accent2"/>
          </a:effectRef>
          <a:fontRef idx="minor">
            <a:schemeClr val="tx1"/>
          </a:fontRef>
        </p:style>
      </p:cxnSp>
      <p:graphicFrame>
        <p:nvGraphicFramePr>
          <p:cNvPr id="2" name="Table 1">
            <a:extLst>
              <a:ext uri="{FF2B5EF4-FFF2-40B4-BE49-F238E27FC236}">
                <a16:creationId xmlns:a16="http://schemas.microsoft.com/office/drawing/2014/main" id="{B913B52B-5A64-4B29-978E-982C062347F4}"/>
              </a:ext>
            </a:extLst>
          </p:cNvPr>
          <p:cNvGraphicFramePr>
            <a:graphicFrameLocks noGrp="1"/>
          </p:cNvGraphicFramePr>
          <p:nvPr>
            <p:extLst>
              <p:ext uri="{D42A27DB-BD31-4B8C-83A1-F6EECF244321}">
                <p14:modId xmlns:p14="http://schemas.microsoft.com/office/powerpoint/2010/main" val="1890369598"/>
              </p:ext>
            </p:extLst>
          </p:nvPr>
        </p:nvGraphicFramePr>
        <p:xfrm>
          <a:off x="3988676" y="1396633"/>
          <a:ext cx="8328829" cy="5226050"/>
        </p:xfrm>
        <a:graphic>
          <a:graphicData uri="http://schemas.openxmlformats.org/drawingml/2006/table">
            <a:tbl>
              <a:tblPr/>
              <a:tblGrid>
                <a:gridCol w="1371600">
                  <a:extLst>
                    <a:ext uri="{9D8B030D-6E8A-4147-A177-3AD203B41FA5}">
                      <a16:colId xmlns:a16="http://schemas.microsoft.com/office/drawing/2014/main" val="2170033567"/>
                    </a:ext>
                  </a:extLst>
                </a:gridCol>
                <a:gridCol w="3894083">
                  <a:extLst>
                    <a:ext uri="{9D8B030D-6E8A-4147-A177-3AD203B41FA5}">
                      <a16:colId xmlns:a16="http://schemas.microsoft.com/office/drawing/2014/main" val="3731216544"/>
                    </a:ext>
                  </a:extLst>
                </a:gridCol>
                <a:gridCol w="3063146">
                  <a:extLst>
                    <a:ext uri="{9D8B030D-6E8A-4147-A177-3AD203B41FA5}">
                      <a16:colId xmlns:a16="http://schemas.microsoft.com/office/drawing/2014/main" val="231217670"/>
                    </a:ext>
                  </a:extLst>
                </a:gridCol>
              </a:tblGrid>
              <a:tr h="366740">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प्रकार</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या क़िस्‍म</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उदाहरण</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1458379090"/>
                  </a:ext>
                </a:extLst>
              </a:tr>
              <a:tr h="1191906">
                <a:tc>
                  <a:txBody>
                    <a:bodyPr/>
                    <a:lstStyle/>
                    <a:p>
                      <a:r>
                        <a:rPr lang="en-IN" sz="1800" b="1" dirty="0">
                          <a:latin typeface="Open Sans" panose="020B0606030504020204" pitchFamily="34" charset="0"/>
                          <a:ea typeface="Open Sans" panose="020B0606030504020204" pitchFamily="34" charset="0"/>
                          <a:cs typeface="Open Sans" panose="020B0606030504020204" pitchFamily="34" charset="0"/>
                        </a:rPr>
                        <a:t>Bacteria</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एकल-कोशिका वाले जीव जो मेजबान में संक्रमित और गुणा करके रोग का कारण बन सकते हैं।</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i="1" dirty="0">
                          <a:latin typeface="Open Sans" panose="020B0606030504020204" pitchFamily="34" charset="0"/>
                          <a:ea typeface="Open Sans" panose="020B0606030504020204" pitchFamily="34" charset="0"/>
                          <a:cs typeface="Open Sans" panose="020B0606030504020204" pitchFamily="34" charset="0"/>
                        </a:rPr>
                        <a:t>बैसिलस एन्थ्रेसिस (एंथ्रेक्स), यर्सिनिया पेस्टिस (प्लेग), ब्रुसेला एसपीपी (ब्रुसेलोसिस)</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3195136047"/>
                  </a:ext>
                </a:extLst>
              </a:tr>
              <a:tr h="916851">
                <a:tc>
                  <a:txBody>
                    <a:bodyPr/>
                    <a:lstStyle/>
                    <a:p>
                      <a:r>
                        <a:rPr lang="en-IN" sz="1800" b="1">
                          <a:latin typeface="Open Sans" panose="020B0606030504020204" pitchFamily="34" charset="0"/>
                          <a:ea typeface="Open Sans" panose="020B0606030504020204" pitchFamily="34" charset="0"/>
                          <a:cs typeface="Open Sans" panose="020B0606030504020204" pitchFamily="34" charset="0"/>
                        </a:rPr>
                        <a:t>Viruses</a:t>
                      </a:r>
                      <a:endParaRPr lang="en-IN" sz="180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संक्रामक एजेंट जो केवल जीवित मेजबान कोशिकाओं के अंदर दोहराते हैं।</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चेचक वायरस, इबोला वायरस, वेनेजुएला इक्वाइन एन्सेफलाइटिस वायरस</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1526597140"/>
                  </a:ext>
                </a:extLst>
              </a:tr>
              <a:tr h="916851">
                <a:tc>
                  <a:txBody>
                    <a:bodyPr/>
                    <a:lstStyle/>
                    <a:p>
                      <a:r>
                        <a:rPr lang="en-IN" sz="1800" b="1">
                          <a:latin typeface="Open Sans" panose="020B0606030504020204" pitchFamily="34" charset="0"/>
                          <a:ea typeface="Open Sans" panose="020B0606030504020204" pitchFamily="34" charset="0"/>
                          <a:cs typeface="Open Sans" panose="020B0606030504020204" pitchFamily="34" charset="0"/>
                        </a:rPr>
                        <a:t>Toxins</a:t>
                      </a:r>
                      <a:endParaRPr lang="en-IN" sz="180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जीवित जीवों द्वारा उत्पादित विषैले पदार्थ। दोहराना मत करो।</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बोटुलिनम विष, रिसिन, एसईबी (स्टैफिलोकोकल एंटरोटॉक्सिन बी)</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627453139"/>
                  </a:ext>
                </a:extLst>
              </a:tr>
              <a:tr h="916851">
                <a:tc>
                  <a:txBody>
                    <a:bodyPr/>
                    <a:lstStyle/>
                    <a:p>
                      <a:r>
                        <a:rPr lang="en-IN" sz="1800" b="1">
                          <a:latin typeface="Open Sans" panose="020B0606030504020204" pitchFamily="34" charset="0"/>
                          <a:ea typeface="Open Sans" panose="020B0606030504020204" pitchFamily="34" charset="0"/>
                          <a:cs typeface="Open Sans" panose="020B0606030504020204" pitchFamily="34" charset="0"/>
                        </a:rPr>
                        <a:t>Fungi</a:t>
                      </a:r>
                      <a:endParaRPr lang="en-IN" sz="180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पौधों, जानवरों या मनुष्यों को प्रभावित कर सकता है; युद्ध में शायद ही कभी उपयोग किया जाता है।</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en-IN" sz="1800" i="1" dirty="0">
                          <a:latin typeface="Open Sans" panose="020B0606030504020204" pitchFamily="34" charset="0"/>
                          <a:ea typeface="Open Sans" panose="020B0606030504020204" pitchFamily="34" charset="0"/>
                          <a:cs typeface="Open Sans" panose="020B0606030504020204" pitchFamily="34" charset="0"/>
                        </a:rPr>
                        <a:t>Coccidioides immitis</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32809211"/>
                  </a:ext>
                </a:extLst>
              </a:tr>
              <a:tr h="916851">
                <a:tc>
                  <a:txBody>
                    <a:bodyPr/>
                    <a:lstStyle/>
                    <a:p>
                      <a:r>
                        <a:rPr lang="en-IN" sz="1800" b="1">
                          <a:latin typeface="Open Sans" panose="020B0606030504020204" pitchFamily="34" charset="0"/>
                          <a:ea typeface="Open Sans" panose="020B0606030504020204" pitchFamily="34" charset="0"/>
                          <a:cs typeface="Open Sans" panose="020B0606030504020204" pitchFamily="34" charset="0"/>
                        </a:rPr>
                        <a:t>Rickettsiae</a:t>
                      </a:r>
                      <a:endParaRPr lang="en-IN" sz="180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1800" dirty="0">
                          <a:latin typeface="Open Sans" panose="020B0606030504020204" pitchFamily="34" charset="0"/>
                          <a:ea typeface="Open Sans" panose="020B0606030504020204" pitchFamily="34" charset="0"/>
                          <a:cs typeface="Open Sans" panose="020B0606030504020204" pitchFamily="34" charset="0"/>
                        </a:rPr>
                        <a:t>बैक्टीरिया जैसे जीव; इंट्रासेल्युलर परजीवियों को बाध्य करें।</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en-IN" sz="1800" i="1" dirty="0">
                          <a:latin typeface="Open Sans" panose="020B0606030504020204" pitchFamily="34" charset="0"/>
                          <a:ea typeface="Open Sans" panose="020B0606030504020204" pitchFamily="34" charset="0"/>
                          <a:cs typeface="Open Sans" panose="020B0606030504020204" pitchFamily="34" charset="0"/>
                        </a:rPr>
                        <a:t>Coxiella </a:t>
                      </a:r>
                      <a:r>
                        <a:rPr lang="en-IN" sz="1800" i="1" dirty="0" err="1">
                          <a:latin typeface="Open Sans" panose="020B0606030504020204" pitchFamily="34" charset="0"/>
                          <a:ea typeface="Open Sans" panose="020B0606030504020204" pitchFamily="34" charset="0"/>
                          <a:cs typeface="Open Sans" panose="020B0606030504020204" pitchFamily="34" charset="0"/>
                        </a:rPr>
                        <a:t>burnetii</a:t>
                      </a:r>
                      <a:r>
                        <a:rPr lang="en-IN" sz="1800" i="1" dirty="0">
                          <a:latin typeface="Open Sans" panose="020B0606030504020204" pitchFamily="34" charset="0"/>
                          <a:ea typeface="Open Sans" panose="020B0606030504020204" pitchFamily="34" charset="0"/>
                          <a:cs typeface="Open Sans" panose="020B0606030504020204" pitchFamily="34" charset="0"/>
                        </a:rPr>
                        <a:t> (</a:t>
                      </a:r>
                      <a:r>
                        <a:rPr lang="hi-IN" sz="1800" i="1" dirty="0">
                          <a:latin typeface="Open Sans" panose="020B0606030504020204" pitchFamily="34" charset="0"/>
                          <a:ea typeface="Open Sans" panose="020B0606030504020204" pitchFamily="34" charset="0"/>
                          <a:cs typeface="Open Sans" panose="020B0606030504020204" pitchFamily="34" charset="0"/>
                        </a:rPr>
                        <a:t>क्यू बुखार), रिकेट्सिया </a:t>
                      </a:r>
                      <a:r>
                        <a:rPr lang="en-IN" sz="1800" i="1" dirty="0" err="1">
                          <a:latin typeface="Open Sans" panose="020B0606030504020204" pitchFamily="34" charset="0"/>
                          <a:ea typeface="Open Sans" panose="020B0606030504020204" pitchFamily="34" charset="0"/>
                          <a:cs typeface="Open Sans" panose="020B0606030504020204" pitchFamily="34" charset="0"/>
                        </a:rPr>
                        <a:t>prowaze</a:t>
                      </a:r>
                      <a:endParaRPr lang="en-IN" sz="18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479569313"/>
                  </a:ext>
                </a:extLst>
              </a:tr>
            </a:tbl>
          </a:graphicData>
        </a:graphic>
      </p:graphicFrame>
    </p:spTree>
    <p:extLst>
      <p:ext uri="{BB962C8B-B14F-4D97-AF65-F5344CB8AC3E}">
        <p14:creationId xmlns:p14="http://schemas.microsoft.com/office/powerpoint/2010/main" val="1628925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14BAA-93E6-4CF0-1080-1CE801638C3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AE3B068-974C-4564-EFC6-CB08FE652B3B}"/>
              </a:ext>
            </a:extLst>
          </p:cNvPr>
          <p:cNvSpPr>
            <a:spLocks noGrp="1"/>
          </p:cNvSpPr>
          <p:nvPr>
            <p:ph type="sldNum" sz="quarter" idx="12"/>
          </p:nvPr>
        </p:nvSpPr>
        <p:spPr/>
        <p:txBody>
          <a:bodyPr/>
          <a:lstStyle/>
          <a:p>
            <a:fld id="{B6F15528-21DE-4FAA-801E-634DDDAF4B2B}" type="slidenum">
              <a:rPr lang="en-US" b="1" smtClean="0">
                <a:latin typeface="Open Sans" panose="020B0606030504020204" pitchFamily="34" charset="0"/>
                <a:ea typeface="Open Sans" panose="020B0606030504020204" pitchFamily="34" charset="0"/>
                <a:cs typeface="Open Sans" panose="020B0606030504020204" pitchFamily="34" charset="0"/>
              </a:rPr>
              <a:pPr/>
              <a:t>5</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
        <p:nvSpPr>
          <p:cNvPr id="8" name="OBJECTIVES">
            <a:extLst>
              <a:ext uri="{FF2B5EF4-FFF2-40B4-BE49-F238E27FC236}">
                <a16:creationId xmlns:a16="http://schemas.microsoft.com/office/drawing/2014/main" id="{C68C4B94-7574-CED5-1F7F-1CA6F42A0E74}"/>
              </a:ext>
            </a:extLst>
          </p:cNvPr>
          <p:cNvSpPr txBox="1"/>
          <p:nvPr/>
        </p:nvSpPr>
        <p:spPr>
          <a:xfrm>
            <a:off x="35859" y="2897033"/>
            <a:ext cx="3903131" cy="5714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pPr algn="just"/>
            <a:r>
              <a:rPr lang="hi-IN" sz="3200">
                <a:latin typeface="Open Sans" panose="020B0606030504020204" pitchFamily="34" charset="0"/>
                <a:ea typeface="Open Sans" panose="020B0606030504020204" pitchFamily="34" charset="0"/>
                <a:cs typeface="Open Sans" panose="020B0606030504020204" pitchFamily="34" charset="0"/>
              </a:rPr>
              <a:t>बीडब्ल्यूए के लक्षण</a:t>
            </a:r>
            <a:endParaRPr lang="en-US" sz="3200"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11" name="Table 10">
            <a:extLst>
              <a:ext uri="{FF2B5EF4-FFF2-40B4-BE49-F238E27FC236}">
                <a16:creationId xmlns:a16="http://schemas.microsoft.com/office/drawing/2014/main" id="{4BCE697F-A2D2-246B-D4C7-D4E7AABA0CCA}"/>
              </a:ext>
            </a:extLst>
          </p:cNvPr>
          <p:cNvGraphicFramePr>
            <a:graphicFrameLocks noGrp="1"/>
          </p:cNvGraphicFramePr>
          <p:nvPr>
            <p:extLst>
              <p:ext uri="{D42A27DB-BD31-4B8C-83A1-F6EECF244321}">
                <p14:modId xmlns:p14="http://schemas.microsoft.com/office/powerpoint/2010/main" val="1570569647"/>
              </p:ext>
            </p:extLst>
          </p:nvPr>
        </p:nvGraphicFramePr>
        <p:xfrm>
          <a:off x="3862552" y="1987411"/>
          <a:ext cx="8329448" cy="5090160"/>
        </p:xfrm>
        <a:graphic>
          <a:graphicData uri="http://schemas.openxmlformats.org/drawingml/2006/table">
            <a:tbl>
              <a:tblPr/>
              <a:tblGrid>
                <a:gridCol w="1807624">
                  <a:extLst>
                    <a:ext uri="{9D8B030D-6E8A-4147-A177-3AD203B41FA5}">
                      <a16:colId xmlns:a16="http://schemas.microsoft.com/office/drawing/2014/main" val="462497645"/>
                    </a:ext>
                  </a:extLst>
                </a:gridCol>
                <a:gridCol w="3196499">
                  <a:extLst>
                    <a:ext uri="{9D8B030D-6E8A-4147-A177-3AD203B41FA5}">
                      <a16:colId xmlns:a16="http://schemas.microsoft.com/office/drawing/2014/main" val="3231170864"/>
                    </a:ext>
                  </a:extLst>
                </a:gridCol>
                <a:gridCol w="3325325">
                  <a:extLst>
                    <a:ext uri="{9D8B030D-6E8A-4147-A177-3AD203B41FA5}">
                      <a16:colId xmlns:a16="http://schemas.microsoft.com/office/drawing/2014/main" val="2611653399"/>
                    </a:ext>
                  </a:extLst>
                </a:gridCol>
              </a:tblGrid>
              <a:tr h="0">
                <a:tc>
                  <a:txBody>
                    <a:bodyPr/>
                    <a:lstStyle/>
                    <a:p>
                      <a:r>
                        <a:rPr lang="hi-IN" sz="24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कोटि</a:t>
                      </a:r>
                      <a:endParaRPr lang="en-IN" sz="24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24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लक्षण</a:t>
                      </a:r>
                      <a:endParaRPr lang="en-IN" sz="24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24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उदाहरण</a:t>
                      </a:r>
                      <a:endParaRPr lang="en-IN" sz="24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659227860"/>
                  </a:ext>
                </a:extLst>
              </a:tr>
              <a:tr h="0">
                <a:tc>
                  <a:txBody>
                    <a:bodyPr/>
                    <a:lstStyle/>
                    <a:p>
                      <a:r>
                        <a:rPr lang="hi-IN" sz="2200" b="1" dirty="0">
                          <a:latin typeface="Open Sans" panose="020B0606030504020204" pitchFamily="34" charset="0"/>
                          <a:ea typeface="Open Sans" panose="020B0606030504020204" pitchFamily="34" charset="0"/>
                          <a:cs typeface="Open Sans" panose="020B0606030504020204" pitchFamily="34" charset="0"/>
                        </a:rPr>
                        <a:t>श्रेणी ए</a:t>
                      </a:r>
                      <a:endParaRPr lang="en-IN"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उच्च मृत्यु दर</a:t>
                      </a:r>
                      <a:br>
                        <a:rPr lang="hi-IN" sz="2200" dirty="0">
                          <a:latin typeface="Open Sans" panose="020B0606030504020204" pitchFamily="34" charset="0"/>
                          <a:ea typeface="Open Sans" panose="020B0606030504020204" pitchFamily="34" charset="0"/>
                          <a:cs typeface="Open Sans" panose="020B0606030504020204" pitchFamily="34" charset="0"/>
                        </a:rPr>
                      </a:br>
                      <a:r>
                        <a:rPr lang="hi-IN" sz="2200" dirty="0">
                          <a:latin typeface="Open Sans" panose="020B0606030504020204" pitchFamily="34" charset="0"/>
                          <a:ea typeface="Open Sans" panose="020B0606030504020204" pitchFamily="34" charset="0"/>
                          <a:cs typeface="Open Sans" panose="020B0606030504020204" pitchFamily="34" charset="0"/>
                        </a:rPr>
                        <a:t>- आसानी से प्रसारित</a:t>
                      </a:r>
                      <a:br>
                        <a:rPr lang="hi-IN" sz="2200" dirty="0">
                          <a:latin typeface="Open Sans" panose="020B0606030504020204" pitchFamily="34" charset="0"/>
                          <a:ea typeface="Open Sans" panose="020B0606030504020204" pitchFamily="34" charset="0"/>
                          <a:cs typeface="Open Sans" panose="020B0606030504020204" pitchFamily="34" charset="0"/>
                        </a:rPr>
                      </a:br>
                      <a:r>
                        <a:rPr lang="hi-IN" sz="2200" dirty="0">
                          <a:latin typeface="Open Sans" panose="020B0606030504020204" pitchFamily="34" charset="0"/>
                          <a:ea typeface="Open Sans" panose="020B0606030504020204" pitchFamily="34" charset="0"/>
                          <a:cs typeface="Open Sans" panose="020B0606030504020204" pitchFamily="34" charset="0"/>
                        </a:rPr>
                        <a:t>- जनता में दहशत की संभावना</a:t>
                      </a:r>
                      <a:endParaRPr lang="en-US"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2200" dirty="0">
                          <a:latin typeface="Open Sans" panose="020B0606030504020204" pitchFamily="34" charset="0"/>
                          <a:ea typeface="Open Sans" panose="020B0606030504020204" pitchFamily="34" charset="0"/>
                          <a:cs typeface="Open Sans" panose="020B0606030504020204" pitchFamily="34" charset="0"/>
                        </a:rPr>
                        <a:t>एंथ्रेक्स, चेचक, प्लेग, बोटुलिनम विष, इबोला</a:t>
                      </a:r>
                      <a:endParaRPr lang="en-IN"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2143883140"/>
                  </a:ext>
                </a:extLst>
              </a:tr>
              <a:tr h="0">
                <a:tc>
                  <a:txBody>
                    <a:bodyPr/>
                    <a:lstStyle/>
                    <a:p>
                      <a:r>
                        <a:rPr lang="hi-IN" sz="2200" b="1" dirty="0">
                          <a:latin typeface="Open Sans" panose="020B0606030504020204" pitchFamily="34" charset="0"/>
                          <a:ea typeface="Open Sans" panose="020B0606030504020204" pitchFamily="34" charset="0"/>
                          <a:cs typeface="Open Sans" panose="020B0606030504020204" pitchFamily="34" charset="0"/>
                        </a:rPr>
                        <a:t>श्रेणी बी</a:t>
                      </a:r>
                      <a:endParaRPr lang="en-IN"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मध्यम रुग्णता</a:t>
                      </a:r>
                      <a:br>
                        <a:rPr lang="hi-IN" sz="2200" dirty="0">
                          <a:latin typeface="Open Sans" panose="020B0606030504020204" pitchFamily="34" charset="0"/>
                          <a:ea typeface="Open Sans" panose="020B0606030504020204" pitchFamily="34" charset="0"/>
                          <a:cs typeface="Open Sans" panose="020B0606030504020204" pitchFamily="34" charset="0"/>
                        </a:rPr>
                      </a:br>
                      <a:r>
                        <a:rPr lang="hi-IN" sz="2200" dirty="0">
                          <a:latin typeface="Open Sans" panose="020B0606030504020204" pitchFamily="34" charset="0"/>
                          <a:ea typeface="Open Sans" panose="020B0606030504020204" pitchFamily="34" charset="0"/>
                          <a:cs typeface="Open Sans" panose="020B0606030504020204" pitchFamily="34" charset="0"/>
                        </a:rPr>
                        <a:t>- कम मृत्यु दर</a:t>
                      </a:r>
                      <a:br>
                        <a:rPr lang="hi-IN" sz="2200" dirty="0">
                          <a:latin typeface="Open Sans" panose="020B0606030504020204" pitchFamily="34" charset="0"/>
                          <a:ea typeface="Open Sans" panose="020B0606030504020204" pitchFamily="34" charset="0"/>
                          <a:cs typeface="Open Sans" panose="020B0606030504020204" pitchFamily="34" charset="0"/>
                        </a:rPr>
                      </a:br>
                      <a:r>
                        <a:rPr lang="hi-IN" sz="2200" dirty="0">
                          <a:latin typeface="Open Sans" panose="020B0606030504020204" pitchFamily="34" charset="0"/>
                          <a:ea typeface="Open Sans" panose="020B0606030504020204" pitchFamily="34" charset="0"/>
                          <a:cs typeface="Open Sans" panose="020B0606030504020204" pitchFamily="34" charset="0"/>
                        </a:rPr>
                        <a:t>- बढ़ी हुई निगरानी की आवश्यकता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2200" dirty="0">
                          <a:latin typeface="Open Sans" panose="020B0606030504020204" pitchFamily="34" charset="0"/>
                          <a:ea typeface="Open Sans" panose="020B0606030504020204" pitchFamily="34" charset="0"/>
                          <a:cs typeface="Open Sans" panose="020B0606030504020204" pitchFamily="34" charset="0"/>
                        </a:rPr>
                        <a:t>ब्रुसेलोसिस, क्यू बुखार, रिसिन विष, ग्लैंडर्स</a:t>
                      </a:r>
                      <a:endParaRPr lang="en-IN"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252671628"/>
                  </a:ext>
                </a:extLst>
              </a:tr>
              <a:tr h="0">
                <a:tc>
                  <a:txBody>
                    <a:bodyPr/>
                    <a:lstStyle/>
                    <a:p>
                      <a:r>
                        <a:rPr lang="hi-IN" sz="2200" b="1" dirty="0">
                          <a:latin typeface="Open Sans" panose="020B0606030504020204" pitchFamily="34" charset="0"/>
                          <a:ea typeface="Open Sans" panose="020B0606030504020204" pitchFamily="34" charset="0"/>
                          <a:cs typeface="Open Sans" panose="020B0606030504020204" pitchFamily="34" charset="0"/>
                        </a:rPr>
                        <a:t>श्रेणी सी</a:t>
                      </a:r>
                      <a:endParaRPr lang="en-IN"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उभरते रोगजनक</a:t>
                      </a:r>
                      <a:br>
                        <a:rPr lang="hi-IN" sz="2200" dirty="0">
                          <a:latin typeface="Open Sans" panose="020B0606030504020204" pitchFamily="34" charset="0"/>
                          <a:ea typeface="Open Sans" panose="020B0606030504020204" pitchFamily="34" charset="0"/>
                          <a:cs typeface="Open Sans" panose="020B0606030504020204" pitchFamily="34" charset="0"/>
                        </a:rPr>
                      </a:br>
                      <a:r>
                        <a:rPr lang="hi-IN" sz="2200" dirty="0">
                          <a:latin typeface="Open Sans" panose="020B0606030504020204" pitchFamily="34" charset="0"/>
                          <a:ea typeface="Open Sans" panose="020B0606030504020204" pitchFamily="34" charset="0"/>
                          <a:cs typeface="Open Sans" panose="020B0606030504020204" pitchFamily="34" charset="0"/>
                        </a:rPr>
                        <a:t>- भविष्य में उपयोग के लिए उच्च क्षमता</a:t>
                      </a:r>
                      <a:br>
                        <a:rPr lang="hi-IN" sz="2200" dirty="0">
                          <a:latin typeface="Open Sans" panose="020B0606030504020204" pitchFamily="34" charset="0"/>
                          <a:ea typeface="Open Sans" panose="020B0606030504020204" pitchFamily="34" charset="0"/>
                          <a:cs typeface="Open Sans" panose="020B0606030504020204" pitchFamily="34" charset="0"/>
                        </a:rPr>
                      </a:br>
                      <a:r>
                        <a:rPr lang="hi-IN" sz="2200" dirty="0">
                          <a:latin typeface="Open Sans" panose="020B0606030504020204" pitchFamily="34" charset="0"/>
                          <a:ea typeface="Open Sans" panose="020B0606030504020204" pitchFamily="34" charset="0"/>
                          <a:cs typeface="Open Sans" panose="020B0606030504020204" pitchFamily="34" charset="0"/>
                        </a:rPr>
                        <a:t>- बड़े पैमाने पर प्रसार के लिए इंजीनियर किया गया</a:t>
                      </a:r>
                      <a:endParaRPr lang="en-US"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tc>
                  <a:txBody>
                    <a:bodyPr/>
                    <a:lstStyle/>
                    <a:p>
                      <a:r>
                        <a:rPr lang="hi-IN" sz="2200" dirty="0">
                          <a:latin typeface="Open Sans" panose="020B0606030504020204" pitchFamily="34" charset="0"/>
                          <a:ea typeface="Open Sans" panose="020B0606030504020204" pitchFamily="34" charset="0"/>
                          <a:cs typeface="Open Sans" panose="020B0606030504020204" pitchFamily="34" charset="0"/>
                        </a:rPr>
                        <a:t>हंतावायरस, निपाह वायरस, मल्टीड्रग-प्रतिरोधी टीबी</a:t>
                      </a:r>
                      <a:endParaRPr lang="en-IN" sz="2200" dirty="0">
                        <a:latin typeface="Open Sans" panose="020B0606030504020204" pitchFamily="34" charset="0"/>
                        <a:ea typeface="Open Sans" panose="020B0606030504020204" pitchFamily="34" charset="0"/>
                        <a:cs typeface="Open Sans" panose="020B0606030504020204" pitchFamily="34" charset="0"/>
                      </a:endParaRPr>
                    </a:p>
                  </a:txBody>
                  <a:tcPr anchor="ctr">
                    <a:lnL>
                      <a:noFill/>
                    </a:lnL>
                    <a:lnR>
                      <a:noFill/>
                    </a:lnR>
                    <a:lnT>
                      <a:noFill/>
                    </a:lnT>
                    <a:lnB>
                      <a:noFill/>
                    </a:lnB>
                    <a:noFill/>
                  </a:tcPr>
                </a:tc>
                <a:extLst>
                  <a:ext uri="{0D108BD9-81ED-4DB2-BD59-A6C34878D82A}">
                    <a16:rowId xmlns:a16="http://schemas.microsoft.com/office/drawing/2014/main" val="2941527496"/>
                  </a:ext>
                </a:extLst>
              </a:tr>
            </a:tbl>
          </a:graphicData>
        </a:graphic>
      </p:graphicFrame>
      <p:sp>
        <p:nvSpPr>
          <p:cNvPr id="13" name="Rectangle 4">
            <a:extLst>
              <a:ext uri="{FF2B5EF4-FFF2-40B4-BE49-F238E27FC236}">
                <a16:creationId xmlns:a16="http://schemas.microsoft.com/office/drawing/2014/main" id="{885231D3-B20A-CCE3-C37C-F3490B92AC4B}"/>
              </a:ext>
            </a:extLst>
          </p:cNvPr>
          <p:cNvSpPr>
            <a:spLocks noChangeArrowheads="1"/>
          </p:cNvSpPr>
          <p:nvPr/>
        </p:nvSpPr>
        <p:spPr bwMode="auto">
          <a:xfrm>
            <a:off x="3938990" y="1195727"/>
            <a:ext cx="605967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hi-IN" altLang="en-US" sz="2400" b="1">
                <a:latin typeface="Open Sans" panose="020B0606030504020204" pitchFamily="34" charset="0"/>
                <a:ea typeface="Open Sans" panose="020B0606030504020204" pitchFamily="34" charset="0"/>
                <a:cs typeface="Open Sans" panose="020B0606030504020204" pitchFamily="34" charset="0"/>
              </a:rPr>
              <a:t>सीडीसी श्रेणी (सार्वजनिक स्वास्थ्य प्रभाव) के आधार पर</a:t>
            </a:r>
            <a:endParaRPr kumimoji="0" lang="en-US" altLang="en-US" sz="2400" b="1"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22098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C0618-A532-32EE-A913-577FF656FF79}"/>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27E7B86-9651-A17A-3FE5-60E992196038}"/>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8" name="OBJECTIVES">
            <a:extLst>
              <a:ext uri="{FF2B5EF4-FFF2-40B4-BE49-F238E27FC236}">
                <a16:creationId xmlns:a16="http://schemas.microsoft.com/office/drawing/2014/main" id="{A712D56C-EA11-B4D6-15D2-E78E2EC64B5B}"/>
              </a:ext>
            </a:extLst>
          </p:cNvPr>
          <p:cNvSpPr txBox="1"/>
          <p:nvPr/>
        </p:nvSpPr>
        <p:spPr>
          <a:xfrm>
            <a:off x="239102" y="2927811"/>
            <a:ext cx="4091346" cy="10023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3000"/>
              <a:t>ऑनसाइट जैविक 
डिटेक्शन सिस्टम</a:t>
            </a:r>
            <a:endParaRPr lang="en-IN" sz="2800" dirty="0">
              <a:latin typeface="+mn-lt"/>
            </a:endParaRPr>
          </a:p>
        </p:txBody>
      </p:sp>
      <p:sp>
        <p:nvSpPr>
          <p:cNvPr id="3" name="TextBox 2">
            <a:extLst>
              <a:ext uri="{FF2B5EF4-FFF2-40B4-BE49-F238E27FC236}">
                <a16:creationId xmlns:a16="http://schemas.microsoft.com/office/drawing/2014/main" id="{847D0F69-EF0D-1402-6A34-874E71A47D95}"/>
              </a:ext>
            </a:extLst>
          </p:cNvPr>
          <p:cNvSpPr txBox="1"/>
          <p:nvPr/>
        </p:nvSpPr>
        <p:spPr>
          <a:xfrm>
            <a:off x="4020672" y="1586489"/>
            <a:ext cx="7932226" cy="3370025"/>
          </a:xfrm>
          <a:prstGeom prst="rect">
            <a:avLst/>
          </a:prstGeom>
          <a:noFill/>
        </p:spPr>
        <p:txBody>
          <a:bodyPr wrap="square">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पर्यावरण में जैविक एजेंटों का प्रभावी पता लगाने के लिए पर्यावरण की जटिलता के कारण एक बहु-घटक विश्लेषण प्रणाली की आवश्यकता होती है। जैविक एजेंटों का पता लगाने की प्रभावशीलता में योगदान देने वाले अन्य चर स्वयं पता लगाने की प्रक्रिया और क्षेत्र में उपभोग्य सामग्रियों का कुशल उपयोग हैं। जैविक एजेंट का पता लगाने वाली प्रणालियों में आम तौर पर चार घटक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93370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9DAFB-13BA-9A85-4620-BBB8A262D7EC}"/>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2664126-A43F-E8A7-4757-8EAEC25E6D51}"/>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8" name="OBJECTIVES">
            <a:extLst>
              <a:ext uri="{FF2B5EF4-FFF2-40B4-BE49-F238E27FC236}">
                <a16:creationId xmlns:a16="http://schemas.microsoft.com/office/drawing/2014/main" id="{D0B5D8A3-3D70-2B20-F617-84E07F1B1F85}"/>
              </a:ext>
            </a:extLst>
          </p:cNvPr>
          <p:cNvSpPr txBox="1"/>
          <p:nvPr/>
        </p:nvSpPr>
        <p:spPr>
          <a:xfrm>
            <a:off x="376151" y="1319349"/>
            <a:ext cx="4091346" cy="10023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3000"/>
              <a:t>ऑनसाइट जैविक 
डिटेक्शन सिस्टम</a:t>
            </a:r>
            <a:endParaRPr lang="en-IN" sz="2800" dirty="0">
              <a:latin typeface="+mn-lt"/>
            </a:endParaRPr>
          </a:p>
        </p:txBody>
      </p:sp>
      <p:sp>
        <p:nvSpPr>
          <p:cNvPr id="2" name="TextBox 1">
            <a:extLst>
              <a:ext uri="{FF2B5EF4-FFF2-40B4-BE49-F238E27FC236}">
                <a16:creationId xmlns:a16="http://schemas.microsoft.com/office/drawing/2014/main" id="{5EA04761-6F90-CC2D-BDFA-9F4FF94B4909}"/>
              </a:ext>
            </a:extLst>
          </p:cNvPr>
          <p:cNvSpPr txBox="1"/>
          <p:nvPr/>
        </p:nvSpPr>
        <p:spPr>
          <a:xfrm flipH="1">
            <a:off x="5754460" y="2397223"/>
            <a:ext cx="5839098" cy="1569660"/>
          </a:xfrm>
          <a:prstGeom prst="rect">
            <a:avLst/>
          </a:prstGeom>
          <a:noFill/>
        </p:spPr>
        <p:txBody>
          <a:bodyPr wrap="square">
            <a:spAutoFit/>
          </a:bodyPr>
          <a:lstStyle/>
          <a:p>
            <a:pPr marL="342900" indent="-342900">
              <a:buFont typeface="Wingdings" panose="05000000000000000000" pitchFamily="2" charset="2"/>
              <a:buChar char="§"/>
            </a:pPr>
            <a:r>
              <a:rPr lang="hi-IN" sz="2400" b="1">
                <a:latin typeface="Open Sans" panose="020B0606030504020204" pitchFamily="34" charset="0"/>
                <a:ea typeface="Open Sans" panose="020B0606030504020204" pitchFamily="34" charset="0"/>
                <a:cs typeface="Open Sans" panose="020B0606030504020204" pitchFamily="34" charset="0"/>
              </a:rPr>
              <a:t>ट्रिगर/क्यू 
कलेक्टर 
डिटेक्टर 
पहचानकर्ता</a:t>
            </a:r>
            <a:endParaRPr lang="en-IN" sz="2400"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3384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3BD29-55CF-558C-675E-2A2FBC2CC90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E53254A-1E78-D3FE-76B2-AF3138E32EE7}"/>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18" name="List at least five dangers a rescuer…">
            <a:extLst>
              <a:ext uri="{FF2B5EF4-FFF2-40B4-BE49-F238E27FC236}">
                <a16:creationId xmlns:a16="http://schemas.microsoft.com/office/drawing/2014/main" id="{74D85C24-95E2-97BC-B79F-A60A405BB799}"/>
              </a:ext>
            </a:extLst>
          </p:cNvPr>
          <p:cNvSpPr txBox="1"/>
          <p:nvPr/>
        </p:nvSpPr>
        <p:spPr>
          <a:xfrm>
            <a:off x="914400" y="1313492"/>
            <a:ext cx="11136086" cy="5344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F224CB9-96E3-1A98-5154-FB4D4F638038}"/>
              </a:ext>
            </a:extLst>
          </p:cNvPr>
          <p:cNvSpPr txBox="1"/>
          <p:nvPr/>
        </p:nvSpPr>
        <p:spPr>
          <a:xfrm>
            <a:off x="418012" y="1160243"/>
            <a:ext cx="3422468" cy="646331"/>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बायोसेंसर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4EBDE6DF-A791-37EF-FD96-9910BAC37BD6}"/>
              </a:ext>
            </a:extLst>
          </p:cNvPr>
          <p:cNvSpPr txBox="1"/>
          <p:nvPr/>
        </p:nvSpPr>
        <p:spPr>
          <a:xfrm>
            <a:off x="4336868" y="1313492"/>
            <a:ext cx="6818812" cy="3370025"/>
          </a:xfrm>
          <a:prstGeom prst="rect">
            <a:avLst/>
          </a:prstGeom>
          <a:noFill/>
        </p:spPr>
        <p:txBody>
          <a:bodyPr wrap="square">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बायोसेंसर विश्लेषणात्मक उपकरण हैं जो जैविक प्रतिक्रिया को विद्युत, ऑप्टिकल या यांत्रिक संकेत में परिवर्तित करके जैविक एजेंटों का पता लगाते हैं। इनमें एक जैविक पहचान तत्व (जैसे एंजाइम, एंटीबॉडी या न्यूक्लिक एसिड) और एक ट्रांसड्यूसर होता है जो जैविक बातचीत को एक औसत दर्जे के संकेत में परिवर्तित करता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04846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3BD29-55CF-558C-675E-2A2FBC2CC90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E53254A-1E78-D3FE-76B2-AF3138E32EE7}"/>
              </a:ext>
            </a:extLst>
          </p:cNvPr>
          <p:cNvSpPr>
            <a:spLocks noGrp="1"/>
          </p:cNvSpPr>
          <p:nvPr>
            <p:ph type="sldNum" sz="quarter" idx="12"/>
          </p:nvPr>
        </p:nvSpPr>
        <p:spPr/>
        <p:txBody>
          <a:bodyPr/>
          <a:lstStyle/>
          <a:p>
            <a:fld id="{B6F15528-21DE-4FAA-801E-634DDDAF4B2B}" type="slidenum">
              <a:rPr lang="en-US" smtClean="0"/>
              <a:pPr/>
              <a:t>9</a:t>
            </a:fld>
            <a:endParaRPr lang="en-US"/>
          </a:p>
        </p:txBody>
      </p:sp>
      <p:sp>
        <p:nvSpPr>
          <p:cNvPr id="18" name="List at least five dangers a rescuer…">
            <a:extLst>
              <a:ext uri="{FF2B5EF4-FFF2-40B4-BE49-F238E27FC236}">
                <a16:creationId xmlns:a16="http://schemas.microsoft.com/office/drawing/2014/main" id="{74D85C24-95E2-97BC-B79F-A60A405BB799}"/>
              </a:ext>
            </a:extLst>
          </p:cNvPr>
          <p:cNvSpPr txBox="1"/>
          <p:nvPr/>
        </p:nvSpPr>
        <p:spPr>
          <a:xfrm>
            <a:off x="914400" y="1313492"/>
            <a:ext cx="11136086" cy="534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endParaRPr lang="en-IN" sz="2200" dirty="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AF224CB9-96E3-1A98-5154-FB4D4F638038}"/>
              </a:ext>
            </a:extLst>
          </p:cNvPr>
          <p:cNvSpPr txBox="1"/>
          <p:nvPr/>
        </p:nvSpPr>
        <p:spPr>
          <a:xfrm>
            <a:off x="418012" y="1160243"/>
            <a:ext cx="3422468" cy="646331"/>
          </a:xfrm>
          <a:prstGeom prst="rect">
            <a:avLst/>
          </a:prstGeom>
          <a:noFill/>
        </p:spPr>
        <p:txBody>
          <a:bodyPr wrap="square">
            <a:spAutoFit/>
          </a:bodyPr>
          <a:lstStyle/>
          <a:p>
            <a:r>
              <a:rPr lang="hi-IN"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बायोसेंसर</a:t>
            </a:r>
            <a:endParaRPr lang="en-IN" sz="13800" b="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Oval 13">
            <a:extLst>
              <a:ext uri="{FF2B5EF4-FFF2-40B4-BE49-F238E27FC236}">
                <a16:creationId xmlns:a16="http://schemas.microsoft.com/office/drawing/2014/main" id="{827C03F5-6593-8D83-EFF0-F78031D258CA}"/>
              </a:ext>
            </a:extLst>
          </p:cNvPr>
          <p:cNvSpPr/>
          <p:nvPr/>
        </p:nvSpPr>
        <p:spPr>
          <a:xfrm>
            <a:off x="4537165" y="4062345"/>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15" name="TextBox 14">
            <a:extLst>
              <a:ext uri="{FF2B5EF4-FFF2-40B4-BE49-F238E27FC236}">
                <a16:creationId xmlns:a16="http://schemas.microsoft.com/office/drawing/2014/main" id="{4EBDE6DF-A791-37EF-FD96-9910BAC37BD6}"/>
              </a:ext>
            </a:extLst>
          </p:cNvPr>
          <p:cNvSpPr txBox="1"/>
          <p:nvPr/>
        </p:nvSpPr>
        <p:spPr>
          <a:xfrm>
            <a:off x="5055326" y="1248678"/>
            <a:ext cx="6100354" cy="2249270"/>
          </a:xfrm>
          <a:prstGeom prst="rect">
            <a:avLst/>
          </a:prstGeom>
          <a:noFill/>
        </p:spPr>
        <p:txBody>
          <a:bodyPr wrap="square">
            <a:spAutoFit/>
          </a:bodyPr>
          <a:lstStyle/>
          <a:p>
            <a:pPr algn="just">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बायोसेंसर का व्यापक रूप से रोगजनकों, विषाक्त पदार्थों और अन्य खतरनाक एजेंटों का वास्तविक समय में पता लगाने के लिए उपयोग किया जाता है। बायोसेंसर के प्रकार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DB636DBB-F8E0-5791-FB0C-231B96EE6E82}"/>
              </a:ext>
            </a:extLst>
          </p:cNvPr>
          <p:cNvSpPr txBox="1"/>
          <p:nvPr/>
        </p:nvSpPr>
        <p:spPr>
          <a:xfrm>
            <a:off x="4950822" y="3904348"/>
            <a:ext cx="7241178" cy="461665"/>
          </a:xfrm>
          <a:prstGeom prst="rect">
            <a:avLst/>
          </a:prstGeom>
          <a:noFill/>
        </p:spPr>
        <p:txBody>
          <a:bodyPr wrap="square">
            <a:spAutoFit/>
          </a:bodyPr>
          <a:lstStyle/>
          <a:p>
            <a:r>
              <a:rPr lang="hi-IN" sz="2400">
                <a:latin typeface="Open Sans" panose="020B0606030504020204" pitchFamily="34" charset="0"/>
                <a:ea typeface="Open Sans" panose="020B0606030504020204" pitchFamily="34" charset="0"/>
                <a:cs typeface="Open Sans" panose="020B0606030504020204" pitchFamily="34" charset="0"/>
              </a:rPr>
              <a:t>इम्यूनोसेंसर (एंटीजन/एंटीबॉडी सेंसर)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856037A4-EAB4-30F0-70D1-AF6920C4C8E7}"/>
              </a:ext>
            </a:extLst>
          </p:cNvPr>
          <p:cNvSpPr txBox="1"/>
          <p:nvPr/>
        </p:nvSpPr>
        <p:spPr>
          <a:xfrm>
            <a:off x="4950822" y="4558208"/>
            <a:ext cx="6438538" cy="461665"/>
          </a:xfrm>
          <a:prstGeom prst="rect">
            <a:avLst/>
          </a:prstGeom>
          <a:noFill/>
        </p:spPr>
        <p:txBody>
          <a:bodyPr wrap="square">
            <a:spAutoFit/>
          </a:bodyPr>
          <a:lstStyle/>
          <a:p>
            <a:r>
              <a:rPr lang="hi-IN" sz="2400">
                <a:latin typeface="Open Sans" panose="020B0606030504020204" pitchFamily="34" charset="0"/>
                <a:ea typeface="Open Sans" panose="020B0606030504020204" pitchFamily="34" charset="0"/>
                <a:cs typeface="Open Sans" panose="020B0606030504020204" pitchFamily="34" charset="0"/>
              </a:rPr>
              <a:t>न्यूक्लिक एसिड सेंसर (डीएनए/आरएनए सेंसर)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2" name="TextBox 21">
            <a:extLst>
              <a:ext uri="{FF2B5EF4-FFF2-40B4-BE49-F238E27FC236}">
                <a16:creationId xmlns:a16="http://schemas.microsoft.com/office/drawing/2014/main" id="{7626474E-D5B4-8FC7-69DC-ED46DAB19E7A}"/>
              </a:ext>
            </a:extLst>
          </p:cNvPr>
          <p:cNvSpPr txBox="1"/>
          <p:nvPr/>
        </p:nvSpPr>
        <p:spPr>
          <a:xfrm>
            <a:off x="4950822" y="5193726"/>
            <a:ext cx="4310744" cy="461665"/>
          </a:xfrm>
          <a:prstGeom prst="rect">
            <a:avLst/>
          </a:prstGeom>
          <a:noFill/>
        </p:spPr>
        <p:txBody>
          <a:bodyPr wrap="square">
            <a:spAutoFit/>
          </a:bodyPr>
          <a:lstStyle/>
          <a:p>
            <a:r>
              <a:rPr lang="hi-IN" sz="2400">
                <a:latin typeface="Open Sans" panose="020B0606030504020204" pitchFamily="34" charset="0"/>
                <a:ea typeface="Open Sans" panose="020B0606030504020204" pitchFamily="34" charset="0"/>
                <a:cs typeface="Open Sans" panose="020B0606030504020204" pitchFamily="34" charset="0"/>
              </a:rPr>
              <a:t>ऊतक-आधारित सेंसर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4" name="TextBox 23">
            <a:extLst>
              <a:ext uri="{FF2B5EF4-FFF2-40B4-BE49-F238E27FC236}">
                <a16:creationId xmlns:a16="http://schemas.microsoft.com/office/drawing/2014/main" id="{7DEA74BF-9C6D-7A39-6A22-1FEB9B8DA0C6}"/>
              </a:ext>
            </a:extLst>
          </p:cNvPr>
          <p:cNvSpPr txBox="1"/>
          <p:nvPr/>
        </p:nvSpPr>
        <p:spPr>
          <a:xfrm>
            <a:off x="4950822" y="5764179"/>
            <a:ext cx="3899536" cy="461665"/>
          </a:xfrm>
          <a:prstGeom prst="rect">
            <a:avLst/>
          </a:prstGeom>
          <a:noFill/>
        </p:spPr>
        <p:txBody>
          <a:bodyPr wrap="square">
            <a:spAutoFit/>
          </a:bodyPr>
          <a:lstStyle/>
          <a:p>
            <a:r>
              <a:rPr lang="hi-IN" sz="2400">
                <a:latin typeface="Open Sans" panose="020B0606030504020204" pitchFamily="34" charset="0"/>
                <a:ea typeface="Open Sans" panose="020B0606030504020204" pitchFamily="34" charset="0"/>
                <a:cs typeface="Open Sans" panose="020B0606030504020204" pitchFamily="34" charset="0"/>
              </a:rPr>
              <a:t>लेजर सेंसर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6" name="Oval 25">
            <a:extLst>
              <a:ext uri="{FF2B5EF4-FFF2-40B4-BE49-F238E27FC236}">
                <a16:creationId xmlns:a16="http://schemas.microsoft.com/office/drawing/2014/main" id="{AB89D53F-EE6E-B642-A153-1255546F4141}"/>
              </a:ext>
            </a:extLst>
          </p:cNvPr>
          <p:cNvSpPr/>
          <p:nvPr/>
        </p:nvSpPr>
        <p:spPr>
          <a:xfrm>
            <a:off x="4532084" y="5370066"/>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27" name="Oval 26">
            <a:extLst>
              <a:ext uri="{FF2B5EF4-FFF2-40B4-BE49-F238E27FC236}">
                <a16:creationId xmlns:a16="http://schemas.microsoft.com/office/drawing/2014/main" id="{8F2427AA-28BB-5D04-AC8F-463A54B48452}"/>
              </a:ext>
            </a:extLst>
          </p:cNvPr>
          <p:cNvSpPr/>
          <p:nvPr/>
        </p:nvSpPr>
        <p:spPr>
          <a:xfrm>
            <a:off x="4537165" y="4789040"/>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
        <p:nvSpPr>
          <p:cNvPr id="28" name="Oval 27">
            <a:extLst>
              <a:ext uri="{FF2B5EF4-FFF2-40B4-BE49-F238E27FC236}">
                <a16:creationId xmlns:a16="http://schemas.microsoft.com/office/drawing/2014/main" id="{437726E7-D2E3-FE2A-6E52-1B5E7904E2C3}"/>
              </a:ext>
            </a:extLst>
          </p:cNvPr>
          <p:cNvSpPr/>
          <p:nvPr/>
        </p:nvSpPr>
        <p:spPr>
          <a:xfrm>
            <a:off x="4532084" y="6023926"/>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5074666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1976</TotalTime>
  <Words>1545</Words>
  <Application>Microsoft Office PowerPoint</Application>
  <PresentationFormat>Widescreen</PresentationFormat>
  <Paragraphs>124</Paragraphs>
  <Slides>24</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Aptos</vt:lpstr>
      <vt:lpstr>Arial</vt:lpstr>
      <vt:lpstr>Calibri</vt:lpstr>
      <vt:lpstr>Calibri Light</vt:lpstr>
      <vt:lpstr>Noto Sans Symbols</vt:lpstr>
      <vt:lpstr>Open Sans</vt:lpstr>
      <vt:lpstr>Open Sans</vt:lpstr>
      <vt:lpstr>Open Sans SemiBold</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मूल्यांकन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Kumar</dc:creator>
  <cp:lastModifiedBy>ajay pant</cp:lastModifiedBy>
  <cp:revision>50</cp:revision>
  <dcterms:created xsi:type="dcterms:W3CDTF">2025-04-21T04:08:31Z</dcterms:created>
  <dcterms:modified xsi:type="dcterms:W3CDTF">2025-12-20T04:24:40Z</dcterms:modified>
</cp:coreProperties>
</file>