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1210" r:id="rId2"/>
    <p:sldId id="1275" r:id="rId3"/>
    <p:sldId id="1278" r:id="rId4"/>
    <p:sldId id="1276" r:id="rId5"/>
    <p:sldId id="1289" r:id="rId6"/>
    <p:sldId id="1277" r:id="rId7"/>
    <p:sldId id="1290" r:id="rId8"/>
    <p:sldId id="1280" r:id="rId9"/>
    <p:sldId id="1291" r:id="rId10"/>
    <p:sldId id="1292" r:id="rId11"/>
    <p:sldId id="1281" r:id="rId12"/>
    <p:sldId id="1282" r:id="rId13"/>
    <p:sldId id="1293" r:id="rId14"/>
    <p:sldId id="1283" r:id="rId15"/>
    <p:sldId id="1294" r:id="rId16"/>
    <p:sldId id="1284" r:id="rId17"/>
    <p:sldId id="1295" r:id="rId18"/>
    <p:sldId id="1285" r:id="rId19"/>
    <p:sldId id="1296" r:id="rId20"/>
    <p:sldId id="1287" r:id="rId21"/>
    <p:sldId id="1297" r:id="rId22"/>
    <p:sldId id="1298" r:id="rId23"/>
    <p:sldId id="1288" r:id="rId24"/>
    <p:sldId id="298" r:id="rId25"/>
    <p:sldId id="1299" r:id="rId26"/>
    <p:sldId id="299"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737" autoAdjust="0"/>
  </p:normalViewPr>
  <p:slideViewPr>
    <p:cSldViewPr snapToGrid="0">
      <p:cViewPr varScale="1">
        <p:scale>
          <a:sx n="77" d="100"/>
          <a:sy n="77" d="100"/>
        </p:scale>
        <p:origin x="883" y="53"/>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3" d="100"/>
          <a:sy n="63" d="100"/>
        </p:scale>
        <p:origin x="3318" y="7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EC0F2F6-8C35-68C1-6F58-5774768AD42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863C4B9E-075B-8BA5-5DB3-2FF9F5DEFC9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32AC2AC-8832-4A83-BEBD-5A2C174CBB62}" type="datetimeFigureOut">
              <a:rPr lang="en-US" smtClean="0"/>
              <a:t>12/20/2025</a:t>
            </a:fld>
            <a:endParaRPr lang="en-US"/>
          </a:p>
        </p:txBody>
      </p:sp>
      <p:sp>
        <p:nvSpPr>
          <p:cNvPr id="4" name="Footer Placeholder 3">
            <a:extLst>
              <a:ext uri="{FF2B5EF4-FFF2-40B4-BE49-F238E27FC236}">
                <a16:creationId xmlns:a16="http://schemas.microsoft.com/office/drawing/2014/main" id="{F17E0457-6AA5-44A8-6DB8-E93A05C1968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C9673B3-A17A-56B1-D8A1-260E503F3A8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6CC10B9-746F-4D54-8749-BD53A20B62F0}" type="slidenum">
              <a:rPr lang="en-US" smtClean="0"/>
              <a:t>‹#›</a:t>
            </a:fld>
            <a:endParaRPr lang="en-US"/>
          </a:p>
        </p:txBody>
      </p:sp>
    </p:spTree>
    <p:extLst>
      <p:ext uri="{BB962C8B-B14F-4D97-AF65-F5344CB8AC3E}">
        <p14:creationId xmlns:p14="http://schemas.microsoft.com/office/powerpoint/2010/main" val="9356658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4669BA-2932-4D06-A08A-2E74BFE6CD77}" type="datetimeFigureOut">
              <a:rPr lang="en-US" smtClean="0"/>
              <a:t>12/20/2025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17C4BE-AB01-4394-8205-CD6ECBBF22D5}" type="slidenum">
              <a:rPr lang="en-US" smtClean="0"/>
              <a:t>‹#›</a:t>
            </a:fld>
            <a:endParaRPr lang="en-US"/>
          </a:p>
        </p:txBody>
      </p:sp>
    </p:spTree>
    <p:extLst>
      <p:ext uri="{BB962C8B-B14F-4D97-AF65-F5344CB8AC3E}">
        <p14:creationId xmlns:p14="http://schemas.microsoft.com/office/powerpoint/2010/main" val="4880540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 name="Google Shape;9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A0A8A-9FD9-ABBC-3A51-52D4D860407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7D9FCB08-019A-66E1-BF02-9DB17875B7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F7300903-156C-9BD8-1E47-EF9B0A4EC61D}"/>
              </a:ext>
            </a:extLst>
          </p:cNvPr>
          <p:cNvSpPr>
            <a:spLocks noGrp="1"/>
          </p:cNvSpPr>
          <p:nvPr>
            <p:ph type="dt" sz="half" idx="10"/>
          </p:nvPr>
        </p:nvSpPr>
        <p:spPr/>
        <p:txBody>
          <a:bodyPr/>
          <a:lstStyle/>
          <a:p>
            <a:fld id="{E7CCF968-2402-4F44-BAE2-5BF2F3ABFE56}" type="datetime1">
              <a:rPr lang="en-US" smtClean="0"/>
              <a:t>12/20/2025</a:t>
            </a:fld>
            <a:endParaRPr lang="en-IN"/>
          </a:p>
        </p:txBody>
      </p:sp>
      <p:sp>
        <p:nvSpPr>
          <p:cNvPr id="5" name="Footer Placeholder 4">
            <a:extLst>
              <a:ext uri="{FF2B5EF4-FFF2-40B4-BE49-F238E27FC236}">
                <a16:creationId xmlns:a16="http://schemas.microsoft.com/office/drawing/2014/main" id="{E870FA06-99E1-DAD2-A4B8-83D516F6324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8F09787-3CE3-E6B2-6F53-69CB5EB565EA}"/>
              </a:ext>
            </a:extLst>
          </p:cNvPr>
          <p:cNvSpPr>
            <a:spLocks noGrp="1"/>
          </p:cNvSpPr>
          <p:nvPr>
            <p:ph type="sldNum" sz="quarter" idx="12"/>
          </p:nvPr>
        </p:nvSpPr>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2384338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88EAE-B950-94FA-BFA8-BA5895D5B96D}"/>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A09CD95F-FBC3-334F-95AF-52C0F38E8B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0EBC977-3ABE-E80D-22E0-FA5262111050}"/>
              </a:ext>
            </a:extLst>
          </p:cNvPr>
          <p:cNvSpPr>
            <a:spLocks noGrp="1"/>
          </p:cNvSpPr>
          <p:nvPr>
            <p:ph type="dt" sz="half" idx="10"/>
          </p:nvPr>
        </p:nvSpPr>
        <p:spPr/>
        <p:txBody>
          <a:bodyPr/>
          <a:lstStyle/>
          <a:p>
            <a:fld id="{A00CB55D-619B-4DDD-AB71-A0274868D302}" type="datetime1">
              <a:rPr lang="en-US" smtClean="0"/>
              <a:t>12/20/2025</a:t>
            </a:fld>
            <a:endParaRPr lang="en-IN"/>
          </a:p>
        </p:txBody>
      </p:sp>
      <p:sp>
        <p:nvSpPr>
          <p:cNvPr id="5" name="Footer Placeholder 4">
            <a:extLst>
              <a:ext uri="{FF2B5EF4-FFF2-40B4-BE49-F238E27FC236}">
                <a16:creationId xmlns:a16="http://schemas.microsoft.com/office/drawing/2014/main" id="{A643DE02-ED5D-DAEF-3ECD-24AEC1257E4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C946C14-BFFF-722C-8B8F-36EC93D1AE13}"/>
              </a:ext>
            </a:extLst>
          </p:cNvPr>
          <p:cNvSpPr>
            <a:spLocks noGrp="1"/>
          </p:cNvSpPr>
          <p:nvPr>
            <p:ph type="sldNum" sz="quarter" idx="12"/>
          </p:nvPr>
        </p:nvSpPr>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1599817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A11C9A-181E-BF9A-FAC2-7CDEE7464A3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F422AF6-A47F-9CF1-8CDB-F8982D2AB78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9F0B117-50C6-BACF-A3EC-7648A245A9C1}"/>
              </a:ext>
            </a:extLst>
          </p:cNvPr>
          <p:cNvSpPr>
            <a:spLocks noGrp="1"/>
          </p:cNvSpPr>
          <p:nvPr>
            <p:ph type="dt" sz="half" idx="10"/>
          </p:nvPr>
        </p:nvSpPr>
        <p:spPr/>
        <p:txBody>
          <a:bodyPr/>
          <a:lstStyle/>
          <a:p>
            <a:fld id="{54531256-30CC-4F2C-9F53-C955090B14D3}" type="datetime1">
              <a:rPr lang="en-US" smtClean="0"/>
              <a:t>12/20/2025</a:t>
            </a:fld>
            <a:endParaRPr lang="en-IN"/>
          </a:p>
        </p:txBody>
      </p:sp>
      <p:sp>
        <p:nvSpPr>
          <p:cNvPr id="5" name="Footer Placeholder 4">
            <a:extLst>
              <a:ext uri="{FF2B5EF4-FFF2-40B4-BE49-F238E27FC236}">
                <a16:creationId xmlns:a16="http://schemas.microsoft.com/office/drawing/2014/main" id="{3DAEA51A-CEE9-0B1E-B6EC-4B64B6C0402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BD216E2-2BAD-A0D7-818F-6F93A4839EAD}"/>
              </a:ext>
            </a:extLst>
          </p:cNvPr>
          <p:cNvSpPr>
            <a:spLocks noGrp="1"/>
          </p:cNvSpPr>
          <p:nvPr>
            <p:ph type="sldNum" sz="quarter" idx="12"/>
          </p:nvPr>
        </p:nvSpPr>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526152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Default 01" type="tx">
  <p:cSld name="Default 01">
    <p:bg>
      <p:bgPr>
        <a:solidFill>
          <a:srgbClr val="FFFFFF"/>
        </a:solidFill>
        <a:effectLst/>
      </p:bgPr>
    </p:bg>
    <p:spTree>
      <p:nvGrpSpPr>
        <p:cNvPr id="1" name="Shape 15"/>
        <p:cNvGrpSpPr/>
        <p:nvPr/>
      </p:nvGrpSpPr>
      <p:grpSpPr>
        <a:xfrm>
          <a:off x="0" y="0"/>
          <a:ext cx="0" cy="0"/>
          <a:chOff x="0" y="0"/>
          <a:chExt cx="0" cy="0"/>
        </a:xfrm>
      </p:grpSpPr>
      <p:sp>
        <p:nvSpPr>
          <p:cNvPr id="16" name="Google Shape;16;p2"/>
          <p:cNvSpPr txBox="1"/>
          <p:nvPr/>
        </p:nvSpPr>
        <p:spPr>
          <a:xfrm>
            <a:off x="301195" y="6438419"/>
            <a:ext cx="2321279" cy="263714"/>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200" b="0" i="0" u="none" strike="noStrike" cap="none">
                <a:solidFill>
                  <a:srgbClr val="535353"/>
                </a:solidFill>
                <a:latin typeface="Open Sans SemiBold"/>
                <a:ea typeface="Open Sans SemiBold"/>
                <a:cs typeface="Open Sans SemiBold"/>
                <a:sym typeface="Open Sans SemiBold"/>
              </a:rPr>
              <a:t>PEER | CSSR | INDIA</a:t>
            </a:r>
            <a:endParaRPr/>
          </a:p>
        </p:txBody>
      </p:sp>
      <p:sp>
        <p:nvSpPr>
          <p:cNvPr id="17" name="Google Shape;17;p2"/>
          <p:cNvSpPr/>
          <p:nvPr/>
        </p:nvSpPr>
        <p:spPr>
          <a:xfrm>
            <a:off x="508000" y="6756400"/>
            <a:ext cx="1907669"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8" name="Google Shape;18;p2"/>
          <p:cNvSpPr txBox="1"/>
          <p:nvPr/>
        </p:nvSpPr>
        <p:spPr>
          <a:xfrm>
            <a:off x="10757568" y="6406669"/>
            <a:ext cx="697166" cy="309881"/>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500" b="1">
                <a:solidFill>
                  <a:srgbClr val="535353"/>
                </a:solidFill>
                <a:latin typeface="Open Sans"/>
                <a:ea typeface="Open Sans"/>
                <a:cs typeface="Open Sans"/>
                <a:sym typeface="Open Sans"/>
              </a:rPr>
              <a:t>PPT 2 -</a:t>
            </a:r>
            <a:endParaRPr/>
          </a:p>
        </p:txBody>
      </p:sp>
      <p:sp>
        <p:nvSpPr>
          <p:cNvPr id="19" name="Google Shape;19;p2"/>
          <p:cNvSpPr/>
          <p:nvPr/>
        </p:nvSpPr>
        <p:spPr>
          <a:xfrm>
            <a:off x="10769600" y="6756400"/>
            <a:ext cx="939800"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0" name="Google Shape;20;p2"/>
          <p:cNvSpPr txBox="1">
            <a:spLocks noGrp="1"/>
          </p:cNvSpPr>
          <p:nvPr>
            <p:ph type="sldNum" idx="12"/>
          </p:nvPr>
        </p:nvSpPr>
        <p:spPr>
          <a:xfrm>
            <a:off x="11384562" y="6406669"/>
            <a:ext cx="302110" cy="338635"/>
          </a:xfrm>
          <a:prstGeom prst="rect">
            <a:avLst/>
          </a:prstGeom>
          <a:noFill/>
          <a:ln>
            <a:noFill/>
          </a:ln>
        </p:spPr>
        <p:txBody>
          <a:bodyPr spcFirstLastPara="1" wrap="square" lIns="78275" tIns="78275" rIns="78275" bIns="78275" anchor="t" anchorCtr="0">
            <a:noAutofit/>
          </a:bodyPr>
          <a:lstStyle>
            <a:lvl1pPr marL="0" lvl="0" indent="0" algn="ctr">
              <a:spcBef>
                <a:spcPts val="0"/>
              </a:spcBef>
              <a:buNone/>
              <a:defRPr sz="1500" b="1">
                <a:solidFill>
                  <a:srgbClr val="535353"/>
                </a:solidFill>
                <a:latin typeface="Open Sans"/>
                <a:ea typeface="Open Sans"/>
                <a:cs typeface="Open Sans"/>
                <a:sym typeface="Open Sans"/>
              </a:defRPr>
            </a:lvl1pPr>
            <a:lvl2pPr marL="0" lvl="1" indent="0" algn="ctr">
              <a:spcBef>
                <a:spcPts val="0"/>
              </a:spcBef>
              <a:buNone/>
              <a:defRPr sz="1500" b="1">
                <a:solidFill>
                  <a:srgbClr val="535353"/>
                </a:solidFill>
                <a:latin typeface="Open Sans"/>
                <a:ea typeface="Open Sans"/>
                <a:cs typeface="Open Sans"/>
                <a:sym typeface="Open Sans"/>
              </a:defRPr>
            </a:lvl2pPr>
            <a:lvl3pPr marL="0" lvl="2" indent="0" algn="ctr">
              <a:spcBef>
                <a:spcPts val="0"/>
              </a:spcBef>
              <a:buNone/>
              <a:defRPr sz="1500" b="1">
                <a:solidFill>
                  <a:srgbClr val="535353"/>
                </a:solidFill>
                <a:latin typeface="Open Sans"/>
                <a:ea typeface="Open Sans"/>
                <a:cs typeface="Open Sans"/>
                <a:sym typeface="Open Sans"/>
              </a:defRPr>
            </a:lvl3pPr>
            <a:lvl4pPr marL="0" lvl="3" indent="0" algn="ctr">
              <a:spcBef>
                <a:spcPts val="0"/>
              </a:spcBef>
              <a:buNone/>
              <a:defRPr sz="1500" b="1">
                <a:solidFill>
                  <a:srgbClr val="535353"/>
                </a:solidFill>
                <a:latin typeface="Open Sans"/>
                <a:ea typeface="Open Sans"/>
                <a:cs typeface="Open Sans"/>
                <a:sym typeface="Open Sans"/>
              </a:defRPr>
            </a:lvl4pPr>
            <a:lvl5pPr marL="0" lvl="4" indent="0" algn="ctr">
              <a:spcBef>
                <a:spcPts val="0"/>
              </a:spcBef>
              <a:buNone/>
              <a:defRPr sz="1500" b="1">
                <a:solidFill>
                  <a:srgbClr val="535353"/>
                </a:solidFill>
                <a:latin typeface="Open Sans"/>
                <a:ea typeface="Open Sans"/>
                <a:cs typeface="Open Sans"/>
                <a:sym typeface="Open Sans"/>
              </a:defRPr>
            </a:lvl5pPr>
            <a:lvl6pPr marL="0" lvl="5" indent="0" algn="ctr">
              <a:spcBef>
                <a:spcPts val="0"/>
              </a:spcBef>
              <a:buNone/>
              <a:defRPr sz="1500" b="1">
                <a:solidFill>
                  <a:srgbClr val="535353"/>
                </a:solidFill>
                <a:latin typeface="Open Sans"/>
                <a:ea typeface="Open Sans"/>
                <a:cs typeface="Open Sans"/>
                <a:sym typeface="Open Sans"/>
              </a:defRPr>
            </a:lvl6pPr>
            <a:lvl7pPr marL="0" lvl="6" indent="0" algn="ctr">
              <a:spcBef>
                <a:spcPts val="0"/>
              </a:spcBef>
              <a:buNone/>
              <a:defRPr sz="1500" b="1">
                <a:solidFill>
                  <a:srgbClr val="535353"/>
                </a:solidFill>
                <a:latin typeface="Open Sans"/>
                <a:ea typeface="Open Sans"/>
                <a:cs typeface="Open Sans"/>
                <a:sym typeface="Open Sans"/>
              </a:defRPr>
            </a:lvl7pPr>
            <a:lvl8pPr marL="0" lvl="7" indent="0" algn="ctr">
              <a:spcBef>
                <a:spcPts val="0"/>
              </a:spcBef>
              <a:buNone/>
              <a:defRPr sz="1500" b="1">
                <a:solidFill>
                  <a:srgbClr val="535353"/>
                </a:solidFill>
                <a:latin typeface="Open Sans"/>
                <a:ea typeface="Open Sans"/>
                <a:cs typeface="Open Sans"/>
                <a:sym typeface="Open Sans"/>
              </a:defRPr>
            </a:lvl8pPr>
            <a:lvl9pPr marL="0" lvl="8" indent="0" algn="ctr">
              <a:spcBef>
                <a:spcPts val="0"/>
              </a:spcBef>
              <a:buNone/>
              <a:defRPr sz="1500" b="1">
                <a:solidFill>
                  <a:srgbClr val="535353"/>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US"/>
              <a:t>‹#›</a:t>
            </a:fld>
            <a:endParaRPr i="0" u="none" strike="noStrike" cap="none"/>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1410" y="283029"/>
            <a:ext cx="1525361" cy="1039760"/>
          </a:xfrm>
          <a:prstGeom prst="rect">
            <a:avLst/>
          </a:prstGeom>
        </p:spPr>
      </p:pic>
    </p:spTree>
    <p:extLst>
      <p:ext uri="{BB962C8B-B14F-4D97-AF65-F5344CB8AC3E}">
        <p14:creationId xmlns:p14="http://schemas.microsoft.com/office/powerpoint/2010/main" val="3506670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B9410-F6F5-E240-25EA-B251632090D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FD6C268-3C40-CEF8-5D1C-EC3FB58F22C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8D29FE0-9490-7BCA-D56D-C8942F99EBF3}"/>
              </a:ext>
            </a:extLst>
          </p:cNvPr>
          <p:cNvSpPr>
            <a:spLocks noGrp="1"/>
          </p:cNvSpPr>
          <p:nvPr>
            <p:ph type="dt" sz="half" idx="10"/>
          </p:nvPr>
        </p:nvSpPr>
        <p:spPr/>
        <p:txBody>
          <a:bodyPr/>
          <a:lstStyle/>
          <a:p>
            <a:fld id="{F48BA92F-BF22-41E5-B156-2C99B3C5E1C6}" type="datetime1">
              <a:rPr lang="en-US" smtClean="0"/>
              <a:t>12/20/2025</a:t>
            </a:fld>
            <a:endParaRPr lang="en-IN"/>
          </a:p>
        </p:txBody>
      </p:sp>
      <p:sp>
        <p:nvSpPr>
          <p:cNvPr id="5" name="Footer Placeholder 4">
            <a:extLst>
              <a:ext uri="{FF2B5EF4-FFF2-40B4-BE49-F238E27FC236}">
                <a16:creationId xmlns:a16="http://schemas.microsoft.com/office/drawing/2014/main" id="{41DD1FD6-7DF5-3EF8-3D52-0121B761841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AF75B9D-E2C5-CF53-1175-D1861B27E5DC}"/>
              </a:ext>
            </a:extLst>
          </p:cNvPr>
          <p:cNvSpPr>
            <a:spLocks noGrp="1"/>
          </p:cNvSpPr>
          <p:nvPr>
            <p:ph type="sldNum" sz="quarter" idx="12"/>
          </p:nvPr>
        </p:nvSpPr>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827799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CEF1D-870F-99FF-D282-3BAAC5A194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95C55B56-0DE2-9BD6-085A-4124063044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379168-CC9F-5F02-9AD1-4B64FCADCCEE}"/>
              </a:ext>
            </a:extLst>
          </p:cNvPr>
          <p:cNvSpPr>
            <a:spLocks noGrp="1"/>
          </p:cNvSpPr>
          <p:nvPr>
            <p:ph type="dt" sz="half" idx="10"/>
          </p:nvPr>
        </p:nvSpPr>
        <p:spPr/>
        <p:txBody>
          <a:bodyPr/>
          <a:lstStyle/>
          <a:p>
            <a:fld id="{F6FA1699-68AC-4883-A9A0-72307F7B8110}" type="datetime1">
              <a:rPr lang="en-US" smtClean="0"/>
              <a:t>12/20/2025</a:t>
            </a:fld>
            <a:endParaRPr lang="en-IN"/>
          </a:p>
        </p:txBody>
      </p:sp>
      <p:sp>
        <p:nvSpPr>
          <p:cNvPr id="5" name="Footer Placeholder 4">
            <a:extLst>
              <a:ext uri="{FF2B5EF4-FFF2-40B4-BE49-F238E27FC236}">
                <a16:creationId xmlns:a16="http://schemas.microsoft.com/office/drawing/2014/main" id="{EFC5739A-92DA-2186-C8AE-DB723F7CEAF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F1412B7-FBE7-8C23-DE58-5BBA8AEDAF62}"/>
              </a:ext>
            </a:extLst>
          </p:cNvPr>
          <p:cNvSpPr>
            <a:spLocks noGrp="1"/>
          </p:cNvSpPr>
          <p:nvPr>
            <p:ph type="sldNum" sz="quarter" idx="12"/>
          </p:nvPr>
        </p:nvSpPr>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1295736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85451-6731-0780-0F7E-7E381B81C3E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36087F5-5295-CDD9-28DF-573A9F75E2C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3071A6D4-78A0-C73E-7FFD-188360AC192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1D6CB8DF-4619-31EC-6AAA-C298B4A726C7}"/>
              </a:ext>
            </a:extLst>
          </p:cNvPr>
          <p:cNvSpPr>
            <a:spLocks noGrp="1"/>
          </p:cNvSpPr>
          <p:nvPr>
            <p:ph type="dt" sz="half" idx="10"/>
          </p:nvPr>
        </p:nvSpPr>
        <p:spPr/>
        <p:txBody>
          <a:bodyPr/>
          <a:lstStyle/>
          <a:p>
            <a:fld id="{4F0EE873-CDEF-4CB0-8A4A-C6EA52A38B0D}" type="datetime1">
              <a:rPr lang="en-US" smtClean="0"/>
              <a:t>12/20/2025</a:t>
            </a:fld>
            <a:endParaRPr lang="en-IN"/>
          </a:p>
        </p:txBody>
      </p:sp>
      <p:sp>
        <p:nvSpPr>
          <p:cNvPr id="6" name="Footer Placeholder 5">
            <a:extLst>
              <a:ext uri="{FF2B5EF4-FFF2-40B4-BE49-F238E27FC236}">
                <a16:creationId xmlns:a16="http://schemas.microsoft.com/office/drawing/2014/main" id="{41480FAC-159C-E98D-DAE2-F37E20988CD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A572B0C-B638-289E-F613-AE7A86445386}"/>
              </a:ext>
            </a:extLst>
          </p:cNvPr>
          <p:cNvSpPr>
            <a:spLocks noGrp="1"/>
          </p:cNvSpPr>
          <p:nvPr>
            <p:ph type="sldNum" sz="quarter" idx="12"/>
          </p:nvPr>
        </p:nvSpPr>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4180718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7AA00-C048-FC24-BE3F-FBB4074541D9}"/>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D347C576-6A48-8812-61DC-09968045454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0970184-4DF9-0EDB-76D9-46F8F49F9B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A147EACC-4E38-FFC7-DFCB-6A812D939A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7315D17-5139-B37E-03BC-66B60ACC3E6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289DC7FF-B9F4-6CF6-0BEE-AD3087731BD8}"/>
              </a:ext>
            </a:extLst>
          </p:cNvPr>
          <p:cNvSpPr>
            <a:spLocks noGrp="1"/>
          </p:cNvSpPr>
          <p:nvPr>
            <p:ph type="dt" sz="half" idx="10"/>
          </p:nvPr>
        </p:nvSpPr>
        <p:spPr/>
        <p:txBody>
          <a:bodyPr/>
          <a:lstStyle/>
          <a:p>
            <a:fld id="{56E2F694-182C-4618-AF67-8AAEFF7091E1}" type="datetime1">
              <a:rPr lang="en-US" smtClean="0"/>
              <a:t>12/20/2025</a:t>
            </a:fld>
            <a:endParaRPr lang="en-IN"/>
          </a:p>
        </p:txBody>
      </p:sp>
      <p:sp>
        <p:nvSpPr>
          <p:cNvPr id="8" name="Footer Placeholder 7">
            <a:extLst>
              <a:ext uri="{FF2B5EF4-FFF2-40B4-BE49-F238E27FC236}">
                <a16:creationId xmlns:a16="http://schemas.microsoft.com/office/drawing/2014/main" id="{DADC7938-67FA-9CEF-DC8B-F318049D0406}"/>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E23A26C8-7342-083B-529A-1E7D9B880D03}"/>
              </a:ext>
            </a:extLst>
          </p:cNvPr>
          <p:cNvSpPr>
            <a:spLocks noGrp="1"/>
          </p:cNvSpPr>
          <p:nvPr>
            <p:ph type="sldNum" sz="quarter" idx="12"/>
          </p:nvPr>
        </p:nvSpPr>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4052756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15370-9810-C30B-20C9-D73AE0C9B5A5}"/>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6EA4398A-2C7C-6AE4-7420-DB94504C215A}"/>
              </a:ext>
            </a:extLst>
          </p:cNvPr>
          <p:cNvSpPr>
            <a:spLocks noGrp="1"/>
          </p:cNvSpPr>
          <p:nvPr>
            <p:ph type="dt" sz="half" idx="10"/>
          </p:nvPr>
        </p:nvSpPr>
        <p:spPr/>
        <p:txBody>
          <a:bodyPr/>
          <a:lstStyle/>
          <a:p>
            <a:fld id="{11911884-873D-47B7-A046-8ED81A3F7A76}" type="datetime1">
              <a:rPr lang="en-US" smtClean="0"/>
              <a:t>12/20/2025</a:t>
            </a:fld>
            <a:endParaRPr lang="en-IN"/>
          </a:p>
        </p:txBody>
      </p:sp>
      <p:sp>
        <p:nvSpPr>
          <p:cNvPr id="4" name="Footer Placeholder 3">
            <a:extLst>
              <a:ext uri="{FF2B5EF4-FFF2-40B4-BE49-F238E27FC236}">
                <a16:creationId xmlns:a16="http://schemas.microsoft.com/office/drawing/2014/main" id="{ABB14C3F-9C82-1822-DFE4-E9606CDF9E75}"/>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EA6A080E-B247-691C-0B6D-73BD34257F66}"/>
              </a:ext>
            </a:extLst>
          </p:cNvPr>
          <p:cNvSpPr>
            <a:spLocks noGrp="1"/>
          </p:cNvSpPr>
          <p:nvPr>
            <p:ph type="sldNum" sz="quarter" idx="12"/>
          </p:nvPr>
        </p:nvSpPr>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1895550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9153C5-9F29-5373-458D-C867FB5CA1B4}"/>
              </a:ext>
            </a:extLst>
          </p:cNvPr>
          <p:cNvSpPr>
            <a:spLocks noGrp="1"/>
          </p:cNvSpPr>
          <p:nvPr>
            <p:ph type="dt" sz="half" idx="10"/>
          </p:nvPr>
        </p:nvSpPr>
        <p:spPr/>
        <p:txBody>
          <a:bodyPr/>
          <a:lstStyle/>
          <a:p>
            <a:fld id="{F079665D-D554-4378-B2EA-41A7B9E7B771}" type="datetime1">
              <a:rPr lang="en-US" smtClean="0"/>
              <a:t>12/20/2025</a:t>
            </a:fld>
            <a:endParaRPr lang="en-IN"/>
          </a:p>
        </p:txBody>
      </p:sp>
      <p:sp>
        <p:nvSpPr>
          <p:cNvPr id="3" name="Footer Placeholder 2">
            <a:extLst>
              <a:ext uri="{FF2B5EF4-FFF2-40B4-BE49-F238E27FC236}">
                <a16:creationId xmlns:a16="http://schemas.microsoft.com/office/drawing/2014/main" id="{4138F429-E0DF-2F0F-44E8-7B51307BB7F0}"/>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3FC237A6-CC88-46D8-138D-0E4721BF5735}"/>
              </a:ext>
            </a:extLst>
          </p:cNvPr>
          <p:cNvSpPr>
            <a:spLocks noGrp="1"/>
          </p:cNvSpPr>
          <p:nvPr>
            <p:ph type="sldNum" sz="quarter" idx="12"/>
          </p:nvPr>
        </p:nvSpPr>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3653098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D138A-EB1D-E8A2-76B9-513BBEAB6E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55937920-A086-CF77-E160-8F6F8C9491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DB948680-CB86-FFA6-5F3F-0B8017C8D7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058376-75D8-E802-D8E8-E55DE342E3CD}"/>
              </a:ext>
            </a:extLst>
          </p:cNvPr>
          <p:cNvSpPr>
            <a:spLocks noGrp="1"/>
          </p:cNvSpPr>
          <p:nvPr>
            <p:ph type="dt" sz="half" idx="10"/>
          </p:nvPr>
        </p:nvSpPr>
        <p:spPr/>
        <p:txBody>
          <a:bodyPr/>
          <a:lstStyle/>
          <a:p>
            <a:fld id="{46110B11-E614-4295-A1C0-5B0AD263B84A}" type="datetime1">
              <a:rPr lang="en-US" smtClean="0"/>
              <a:t>12/20/2025</a:t>
            </a:fld>
            <a:endParaRPr lang="en-IN"/>
          </a:p>
        </p:txBody>
      </p:sp>
      <p:sp>
        <p:nvSpPr>
          <p:cNvPr id="6" name="Footer Placeholder 5">
            <a:extLst>
              <a:ext uri="{FF2B5EF4-FFF2-40B4-BE49-F238E27FC236}">
                <a16:creationId xmlns:a16="http://schemas.microsoft.com/office/drawing/2014/main" id="{8C922A86-6E5C-4817-BC46-1F9A8BC9B3C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3F6A2E1-EEE5-1073-FB89-66EC1DB02DB1}"/>
              </a:ext>
            </a:extLst>
          </p:cNvPr>
          <p:cNvSpPr>
            <a:spLocks noGrp="1"/>
          </p:cNvSpPr>
          <p:nvPr>
            <p:ph type="sldNum" sz="quarter" idx="12"/>
          </p:nvPr>
        </p:nvSpPr>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4086874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008D-6AEB-8D9A-AF0D-5C10E48A1E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BA0C156E-8C20-82C4-2DA6-F81442D6BD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98EFF467-5360-B63C-311F-D86345F63D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8C0D16-B68B-8401-1268-8781F27E9847}"/>
              </a:ext>
            </a:extLst>
          </p:cNvPr>
          <p:cNvSpPr>
            <a:spLocks noGrp="1"/>
          </p:cNvSpPr>
          <p:nvPr>
            <p:ph type="dt" sz="half" idx="10"/>
          </p:nvPr>
        </p:nvSpPr>
        <p:spPr/>
        <p:txBody>
          <a:bodyPr/>
          <a:lstStyle/>
          <a:p>
            <a:fld id="{6E9BBA31-E13C-4EEE-9D66-0DEE8AF449C3}" type="datetime1">
              <a:rPr lang="en-US" smtClean="0"/>
              <a:t>12/20/2025</a:t>
            </a:fld>
            <a:endParaRPr lang="en-IN"/>
          </a:p>
        </p:txBody>
      </p:sp>
      <p:sp>
        <p:nvSpPr>
          <p:cNvPr id="6" name="Footer Placeholder 5">
            <a:extLst>
              <a:ext uri="{FF2B5EF4-FFF2-40B4-BE49-F238E27FC236}">
                <a16:creationId xmlns:a16="http://schemas.microsoft.com/office/drawing/2014/main" id="{00724E3E-7D1A-DBB1-6174-F3E5630A1F5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CE3F711-B8C7-0A3A-C0F9-007C76219D0C}"/>
              </a:ext>
            </a:extLst>
          </p:cNvPr>
          <p:cNvSpPr>
            <a:spLocks noGrp="1"/>
          </p:cNvSpPr>
          <p:nvPr>
            <p:ph type="sldNum" sz="quarter" idx="12"/>
          </p:nvPr>
        </p:nvSpPr>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409397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A09273-258E-4924-902B-037DFC5B9D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2D7488DD-6471-6CE9-08F7-5C3794F4B85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4" name="Date Placeholder 3">
            <a:extLst>
              <a:ext uri="{FF2B5EF4-FFF2-40B4-BE49-F238E27FC236}">
                <a16:creationId xmlns:a16="http://schemas.microsoft.com/office/drawing/2014/main" id="{E9B0F873-D317-3DD5-BBA3-25562CA2C6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658AF7-10FA-4554-885B-8D136EFBD695}" type="datetime1">
              <a:rPr lang="en-US" smtClean="0"/>
              <a:t>12/20/2025</a:t>
            </a:fld>
            <a:endParaRPr lang="en-IN"/>
          </a:p>
        </p:txBody>
      </p:sp>
      <p:sp>
        <p:nvSpPr>
          <p:cNvPr id="5" name="Footer Placeholder 4">
            <a:extLst>
              <a:ext uri="{FF2B5EF4-FFF2-40B4-BE49-F238E27FC236}">
                <a16:creationId xmlns:a16="http://schemas.microsoft.com/office/drawing/2014/main" id="{19C58083-A4D7-018D-7782-021711773A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36543390-5BA3-2949-7707-6150FC9D575A}"/>
              </a:ext>
            </a:extLst>
          </p:cNvPr>
          <p:cNvSpPr>
            <a:spLocks noGrp="1"/>
          </p:cNvSpPr>
          <p:nvPr>
            <p:ph type="sldNum" sz="quarter" idx="4"/>
          </p:nvPr>
        </p:nvSpPr>
        <p:spPr>
          <a:xfrm>
            <a:off x="8647630" y="6356350"/>
            <a:ext cx="2743200" cy="365125"/>
          </a:xfrm>
          <a:prstGeom prst="rect">
            <a:avLst/>
          </a:prstGeom>
        </p:spPr>
        <p:txBody>
          <a:bodyPr vert="horz" lIns="91440" tIns="45720" rIns="91440" bIns="45720" rtlCol="0" anchor="ctr"/>
          <a:lstStyle>
            <a:lvl1pPr algn="r">
              <a:defRPr sz="1400" b="1">
                <a:solidFill>
                  <a:schemeClr val="accent2"/>
                </a:solidFill>
              </a:defRPr>
            </a:lvl1pPr>
          </a:lstStyle>
          <a:p>
            <a:fld id="{8A0641C2-178B-4275-A5C5-7272774895B8}" type="slidenum">
              <a:rPr lang="en-IN" smtClean="0"/>
              <a:pPr/>
              <a:t>‹#›</a:t>
            </a:fld>
            <a:endParaRPr lang="en-IN" dirty="0"/>
          </a:p>
        </p:txBody>
      </p:sp>
      <p:sp>
        <p:nvSpPr>
          <p:cNvPr id="7" name="PEER | MFR | INDIA">
            <a:extLst>
              <a:ext uri="{FF2B5EF4-FFF2-40B4-BE49-F238E27FC236}">
                <a16:creationId xmlns:a16="http://schemas.microsoft.com/office/drawing/2014/main" id="{E464C43A-617D-5AB3-6461-53AF884B62C7}"/>
              </a:ext>
            </a:extLst>
          </p:cNvPr>
          <p:cNvSpPr txBox="1"/>
          <p:nvPr userDrawn="1"/>
        </p:nvSpPr>
        <p:spPr>
          <a:xfrm>
            <a:off x="152400" y="6308725"/>
            <a:ext cx="2514600" cy="34276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8283" tIns="78283" rIns="78283" bIns="78283">
            <a:spAutoFit/>
          </a:bodyPr>
          <a:lstStyle>
            <a:lvl1pPr algn="ctr" defTabSz="2438400">
              <a:spcBef>
                <a:spcPts val="600"/>
              </a:spcBef>
              <a:defRPr sz="2400" spc="120">
                <a:solidFill>
                  <a:srgbClr val="535353"/>
                </a:solidFill>
                <a:latin typeface="Open Sans Semibold"/>
                <a:ea typeface="Open Sans Semibold"/>
                <a:cs typeface="Open Sans Semibold"/>
                <a:sym typeface="Open Sans Semibold"/>
              </a:defRPr>
            </a:lvl1pPr>
          </a:lstStyle>
          <a:p>
            <a:r>
              <a:rPr lang="en-US" sz="1200" b="1" dirty="0">
                <a:solidFill>
                  <a:schemeClr val="accent2"/>
                </a:solidFill>
                <a:latin typeface="+mj-lt"/>
              </a:rPr>
              <a:t>NDRF | </a:t>
            </a:r>
            <a:r>
              <a:rPr lang="en-IN" sz="1200" b="1" dirty="0">
                <a:solidFill>
                  <a:schemeClr val="accent2"/>
                </a:solidFill>
                <a:latin typeface="+mj-lt"/>
              </a:rPr>
              <a:t>CBRN</a:t>
            </a:r>
            <a:r>
              <a:rPr sz="1200" b="1" dirty="0">
                <a:solidFill>
                  <a:schemeClr val="accent2"/>
                </a:solidFill>
                <a:latin typeface="+mj-lt"/>
              </a:rPr>
              <a:t> | INDIA</a:t>
            </a:r>
          </a:p>
        </p:txBody>
      </p:sp>
      <p:sp>
        <p:nvSpPr>
          <p:cNvPr id="8" name="PPT 2 -">
            <a:extLst>
              <a:ext uri="{FF2B5EF4-FFF2-40B4-BE49-F238E27FC236}">
                <a16:creationId xmlns:a16="http://schemas.microsoft.com/office/drawing/2014/main" id="{8685604E-D151-9BA7-0A70-162CC34DDC00}"/>
              </a:ext>
            </a:extLst>
          </p:cNvPr>
          <p:cNvSpPr txBox="1"/>
          <p:nvPr userDrawn="1"/>
        </p:nvSpPr>
        <p:spPr>
          <a:xfrm>
            <a:off x="10614660" y="6367531"/>
            <a:ext cx="529992" cy="34276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78283" tIns="78283" rIns="78283" bIns="78283">
            <a:spAutoFit/>
          </a:bodyPr>
          <a:lstStyle>
            <a:lvl1pPr algn="ctr" defTabSz="2438400">
              <a:spcBef>
                <a:spcPts val="600"/>
              </a:spcBef>
              <a:defRPr sz="3000" b="1">
                <a:solidFill>
                  <a:srgbClr val="535353"/>
                </a:solidFill>
                <a:latin typeface="Open Sans"/>
                <a:ea typeface="Open Sans"/>
                <a:cs typeface="Open Sans"/>
                <a:sym typeface="Open Sans"/>
              </a:defRPr>
            </a:lvl1pPr>
          </a:lstStyle>
          <a:p>
            <a:pPr>
              <a:defRPr b="0"/>
            </a:pPr>
            <a:r>
              <a:rPr sz="1200" b="1" dirty="0">
                <a:solidFill>
                  <a:schemeClr val="accent2"/>
                </a:solidFill>
              </a:rPr>
              <a:t>PPT</a:t>
            </a:r>
            <a:r>
              <a:rPr sz="1200" b="1" dirty="0">
                <a:solidFill>
                  <a:schemeClr val="accent6">
                    <a:lumMod val="75000"/>
                  </a:schemeClr>
                </a:solidFill>
              </a:rPr>
              <a:t> </a:t>
            </a:r>
            <a:r>
              <a:rPr sz="1200" b="1" dirty="0">
                <a:solidFill>
                  <a:schemeClr val="accent2"/>
                </a:solidFill>
              </a:rPr>
              <a:t>-</a:t>
            </a:r>
          </a:p>
        </p:txBody>
      </p:sp>
      <p:pic>
        <p:nvPicPr>
          <p:cNvPr id="10" name="Picture 9" descr="A logo with text on it&#10;&#10;AI-generated content may be incorrect.">
            <a:extLst>
              <a:ext uri="{FF2B5EF4-FFF2-40B4-BE49-F238E27FC236}">
                <a16:creationId xmlns:a16="http://schemas.microsoft.com/office/drawing/2014/main" id="{0C4ADE7D-21F8-E740-73F7-5DD55FD7CA0B}"/>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165431" y="190454"/>
            <a:ext cx="1193725" cy="990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descr="A logo with a symbol and text&#10;&#10;AI-generated content may be incorrect.">
            <a:extLst>
              <a:ext uri="{FF2B5EF4-FFF2-40B4-BE49-F238E27FC236}">
                <a16:creationId xmlns:a16="http://schemas.microsoft.com/office/drawing/2014/main" id="{B6EC568C-95A6-B986-569A-CDEABC7E96FE}"/>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1201400" y="31208"/>
            <a:ext cx="914400" cy="977046"/>
          </a:xfrm>
          <a:prstGeom prst="rect">
            <a:avLst/>
          </a:prstGeom>
        </p:spPr>
      </p:pic>
    </p:spTree>
    <p:extLst>
      <p:ext uri="{BB962C8B-B14F-4D97-AF65-F5344CB8AC3E}">
        <p14:creationId xmlns:p14="http://schemas.microsoft.com/office/powerpoint/2010/main" val="38487448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5" Type="http://schemas.openxmlformats.org/officeDocument/2006/relationships/image" Target="../media/image2.jpeg"/><Relationship Id="rId4" Type="http://schemas.openxmlformats.org/officeDocument/2006/relationships/image" Target="../media/image11.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pic>
        <p:nvPicPr>
          <p:cNvPr id="3" name="Picture 2" descr="Federal Biological Weapons Laws | 18 U.S. Code § 175">
            <a:extLst>
              <a:ext uri="{FF2B5EF4-FFF2-40B4-BE49-F238E27FC236}">
                <a16:creationId xmlns:a16="http://schemas.microsoft.com/office/drawing/2014/main" id="{17B21E98-25BA-EE92-16C2-824E0AA75A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2736"/>
            <a:ext cx="8941741" cy="6866105"/>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8" descr="Employees of the Research Institute for Protective Technologies, Nuclear, Biological and Chemical Protection (WIS) inspect a dummy sample which is contaminated with a substance similar to the chemical weapon Sarin, during a demonstration in Munster October 15, 2013. The state-owned WIS is a reference laboratory for the Organisation for the Prohibition of Chemical Weapons (OPCW). Picture taken October 15, 2013. REUTERS/Fabrizio Bensch (GERMANY - Tags: MILITARY SCIENCE TECHNOLOGY) - BM2E9AG10D501">
            <a:extLst>
              <a:ext uri="{FF2B5EF4-FFF2-40B4-BE49-F238E27FC236}">
                <a16:creationId xmlns:a16="http://schemas.microsoft.com/office/drawing/2014/main" id="{AC1A25BD-6A1A-7064-F4FE-20EC765B593C}"/>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b="3709"/>
          <a:stretch>
            <a:fillRect/>
          </a:stretch>
        </p:blipFill>
        <p:spPr bwMode="auto">
          <a:xfrm>
            <a:off x="6055254" y="-164952"/>
            <a:ext cx="6161427" cy="6921352"/>
          </a:xfrm>
          <a:prstGeom prst="rect">
            <a:avLst/>
          </a:prstGeom>
          <a:noFill/>
          <a:extLst>
            <a:ext uri="{909E8E84-426E-40DD-AFC4-6F175D3DCCD1}">
              <a14:hiddenFill xmlns:a14="http://schemas.microsoft.com/office/drawing/2010/main">
                <a:solidFill>
                  <a:srgbClr val="FFFFFF"/>
                </a:solidFill>
              </a14:hiddenFill>
            </a:ext>
          </a:extLst>
        </p:spPr>
      </p:pic>
      <p:sp>
        <p:nvSpPr>
          <p:cNvPr id="95" name="Google Shape;95;p14"/>
          <p:cNvSpPr txBox="1"/>
          <p:nvPr/>
        </p:nvSpPr>
        <p:spPr>
          <a:xfrm>
            <a:off x="301195" y="6438419"/>
            <a:ext cx="2321279" cy="263714"/>
          </a:xfrm>
          <a:prstGeom prst="rect">
            <a:avLst/>
          </a:prstGeom>
          <a:noFill/>
          <a:ln>
            <a:noFill/>
          </a:ln>
        </p:spPr>
        <p:txBody>
          <a:bodyPr spcFirstLastPara="1" wrap="square" lIns="39125" tIns="39125" rIns="39125" bIns="39125"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a:ln>
                  <a:noFill/>
                </a:ln>
                <a:solidFill>
                  <a:srgbClr val="535353"/>
                </a:solidFill>
                <a:effectLst/>
                <a:uLnTx/>
                <a:uFillTx/>
                <a:latin typeface="Open Sans SemiBold"/>
                <a:ea typeface="Open Sans SemiBold"/>
                <a:cs typeface="Open Sans SemiBold"/>
                <a:sym typeface="Open Sans SemiBold"/>
              </a:rPr>
              <a:t>PEER | CSSR | INDIA</a:t>
            </a: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96" name="Google Shape;96;p14"/>
          <p:cNvSpPr/>
          <p:nvPr/>
        </p:nvSpPr>
        <p:spPr>
          <a:xfrm>
            <a:off x="508000" y="6756400"/>
            <a:ext cx="1907669"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7" name="Google Shape;97;p14"/>
          <p:cNvSpPr txBox="1"/>
          <p:nvPr/>
        </p:nvSpPr>
        <p:spPr>
          <a:xfrm>
            <a:off x="10757568" y="6406669"/>
            <a:ext cx="697166" cy="309881"/>
          </a:xfrm>
          <a:prstGeom prst="rect">
            <a:avLst/>
          </a:prstGeom>
          <a:noFill/>
          <a:ln>
            <a:noFill/>
          </a:ln>
        </p:spPr>
        <p:txBody>
          <a:bodyPr spcFirstLastPara="1" wrap="square" lIns="39125" tIns="39125" rIns="39125" bIns="39125"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500" b="1" i="0" u="none" strike="noStrike" kern="0" cap="none" spc="0" normalizeH="0" baseline="0" noProof="0">
                <a:ln>
                  <a:noFill/>
                </a:ln>
                <a:solidFill>
                  <a:srgbClr val="535353"/>
                </a:solidFill>
                <a:effectLst/>
                <a:uLnTx/>
                <a:uFillTx/>
                <a:latin typeface="Open Sans"/>
                <a:ea typeface="Open Sans"/>
                <a:cs typeface="Open Sans"/>
                <a:sym typeface="Open Sans"/>
              </a:rPr>
              <a:t>PPT 2 -</a:t>
            </a: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98" name="Google Shape;98;p14"/>
          <p:cNvSpPr/>
          <p:nvPr/>
        </p:nvSpPr>
        <p:spPr>
          <a:xfrm>
            <a:off x="10769600" y="6756400"/>
            <a:ext cx="939800"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9" name="Google Shape;99;p14"/>
          <p:cNvSpPr txBox="1">
            <a:spLocks noGrp="1"/>
          </p:cNvSpPr>
          <p:nvPr>
            <p:ph type="sldNum" idx="12"/>
          </p:nvPr>
        </p:nvSpPr>
        <p:spPr>
          <a:xfrm>
            <a:off x="11438930" y="6406669"/>
            <a:ext cx="193372" cy="338635"/>
          </a:xfrm>
          <a:prstGeom prst="rect">
            <a:avLst/>
          </a:prstGeom>
          <a:noFill/>
          <a:ln>
            <a:noFill/>
          </a:ln>
        </p:spPr>
        <p:txBody>
          <a:bodyPr spcFirstLastPara="1" wrap="square" lIns="78275" tIns="78275" rIns="78275" bIns="7827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500" b="1" i="0" u="none" strike="noStrike" kern="0" cap="none" spc="0" normalizeH="0" baseline="0" noProof="0">
                <a:ln>
                  <a:noFill/>
                </a:ln>
                <a:solidFill>
                  <a:srgbClr val="535353"/>
                </a:solidFill>
                <a:effectLst/>
                <a:uLnTx/>
                <a:uFillTx/>
                <a:latin typeface="Open Sans"/>
                <a:ea typeface="Open Sans"/>
                <a:cs typeface="Open Sans"/>
                <a:sym typeface="Open Sans"/>
              </a:rPr>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sz="1500" b="1" i="0" u="none" strike="noStrike" kern="0" cap="none" spc="0" normalizeH="0" baseline="0" noProof="0">
              <a:ln>
                <a:noFill/>
              </a:ln>
              <a:solidFill>
                <a:srgbClr val="535353"/>
              </a:solidFill>
              <a:effectLst/>
              <a:uLnTx/>
              <a:uFillTx/>
              <a:latin typeface="Open Sans"/>
              <a:ea typeface="Open Sans"/>
              <a:cs typeface="Open Sans"/>
              <a:sym typeface="Open Sans"/>
            </a:endParaRPr>
          </a:p>
        </p:txBody>
      </p:sp>
      <p:sp>
        <p:nvSpPr>
          <p:cNvPr id="100" name="Google Shape;100;p14"/>
          <p:cNvSpPr/>
          <p:nvPr/>
        </p:nvSpPr>
        <p:spPr>
          <a:xfrm>
            <a:off x="-213984" y="-141435"/>
            <a:ext cx="12405984" cy="6870701"/>
          </a:xfrm>
          <a:prstGeom prst="rect">
            <a:avLst/>
          </a:prstGeom>
          <a:solidFill>
            <a:srgbClr val="535353">
              <a:alpha val="60000"/>
            </a:srgbClr>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101" name="Google Shape;101;p14" descr="Image"/>
          <p:cNvPicPr preferRelativeResize="0"/>
          <p:nvPr/>
        </p:nvPicPr>
        <p:blipFill rotWithShape="1">
          <a:blip r:embed="rId5">
            <a:alphaModFix amt="90000"/>
          </a:blip>
          <a:srcRect l="50481"/>
          <a:stretch/>
        </p:blipFill>
        <p:spPr>
          <a:xfrm>
            <a:off x="-24680" y="2278207"/>
            <a:ext cx="9809469" cy="1310120"/>
          </a:xfrm>
          <a:prstGeom prst="rect">
            <a:avLst/>
          </a:prstGeom>
          <a:noFill/>
          <a:ln>
            <a:noFill/>
          </a:ln>
        </p:spPr>
      </p:pic>
      <p:sp>
        <p:nvSpPr>
          <p:cNvPr id="103" name="Google Shape;103;p14"/>
          <p:cNvSpPr/>
          <p:nvPr/>
        </p:nvSpPr>
        <p:spPr>
          <a:xfrm flipH="1">
            <a:off x="0" y="5596930"/>
            <a:ext cx="12192000" cy="1261071"/>
          </a:xfrm>
          <a:custGeom>
            <a:avLst/>
            <a:gdLst/>
            <a:ahLst/>
            <a:cxnLst/>
            <a:rect l="l" t="t" r="r" b="b"/>
            <a:pathLst>
              <a:path w="21600" h="21600" extrusionOk="0">
                <a:moveTo>
                  <a:pt x="0" y="0"/>
                </a:moveTo>
                <a:lnTo>
                  <a:pt x="0" y="21600"/>
                </a:lnTo>
                <a:lnTo>
                  <a:pt x="21600" y="21600"/>
                </a:lnTo>
                <a:lnTo>
                  <a:pt x="21600" y="0"/>
                </a:lnTo>
                <a:lnTo>
                  <a:pt x="19934" y="0"/>
                </a:lnTo>
                <a:lnTo>
                  <a:pt x="19328" y="7094"/>
                </a:lnTo>
                <a:lnTo>
                  <a:pt x="18721" y="0"/>
                </a:lnTo>
                <a:lnTo>
                  <a:pt x="0" y="0"/>
                </a:lnTo>
                <a:close/>
              </a:path>
            </a:pathLst>
          </a:custGeom>
          <a:solidFill>
            <a:srgbClr val="FFFFFF"/>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4" name="Google Shape;104;p14"/>
          <p:cNvSpPr txBox="1"/>
          <p:nvPr/>
        </p:nvSpPr>
        <p:spPr>
          <a:xfrm>
            <a:off x="76200" y="2278207"/>
            <a:ext cx="9239109" cy="1310120"/>
          </a:xfrm>
          <a:prstGeom prst="rect">
            <a:avLst/>
          </a:prstGeom>
          <a:noFill/>
          <a:ln>
            <a:noFill/>
          </a:ln>
        </p:spPr>
        <p:txBody>
          <a:bodyPr spcFirstLastPara="1" wrap="square" lIns="39125" tIns="39125" rIns="39125" bIns="39125" anchor="t" anchorCtr="0">
            <a:spAutoFit/>
          </a:bodyPr>
          <a:lstStyle/>
          <a:p>
            <a:pPr lvl="0">
              <a:defRPr/>
            </a:pPr>
            <a:r>
              <a:rPr lang="hi-IN" sz="4000" b="1">
                <a:solidFill>
                  <a:schemeClr val="bg2"/>
                </a:solidFill>
                <a:latin typeface="Open Sans" panose="020B0606030504020204" pitchFamily="34" charset="0"/>
                <a:ea typeface="Open Sans" panose="020B0606030504020204" pitchFamily="34" charset="0"/>
                <a:cs typeface="Open Sans" panose="020B0606030504020204" pitchFamily="34" charset="0"/>
              </a:rPr>
              <a:t>जैविक आपात स्थितियों के लिए नीतियां और दिशानिर्देश</a:t>
            </a:r>
            <a:endParaRPr kumimoji="0" lang="en-US" sz="4000" b="1" i="0" u="none" strike="noStrike" kern="1200" cap="none" spc="0" normalizeH="0" baseline="0" noProof="0" dirty="0">
              <a:ln>
                <a:noFill/>
              </a:ln>
              <a:solidFill>
                <a:schemeClr val="bg2"/>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pic>
        <p:nvPicPr>
          <p:cNvPr id="16"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 y="10160"/>
            <a:ext cx="1352382" cy="9770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1" descr="A logo with a symbol and text&#10;&#10;AI-generated content may be incorrect.">
            <a:extLst>
              <a:ext uri="{FF2B5EF4-FFF2-40B4-BE49-F238E27FC236}">
                <a16:creationId xmlns:a16="http://schemas.microsoft.com/office/drawing/2014/main" id="{29F352C4-7012-CF59-E094-415CA2BB441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277600" y="-141436"/>
            <a:ext cx="914400" cy="977046"/>
          </a:xfrm>
          <a:prstGeom prst="rect">
            <a:avLst/>
          </a:prstGeom>
        </p:spPr>
      </p:pic>
      <p:sp>
        <p:nvSpPr>
          <p:cNvPr id="15" name="TextBox 4">
            <a:extLst>
              <a:ext uri="{FF2B5EF4-FFF2-40B4-BE49-F238E27FC236}">
                <a16:creationId xmlns:a16="http://schemas.microsoft.com/office/drawing/2014/main" id="{2901545E-EB3E-4998-A110-F2C2863C2FF8}"/>
              </a:ext>
            </a:extLst>
          </p:cNvPr>
          <p:cNvSpPr txBox="1"/>
          <p:nvPr/>
        </p:nvSpPr>
        <p:spPr>
          <a:xfrm>
            <a:off x="6165325" y="6057537"/>
            <a:ext cx="5941283"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dirty="0"/>
              <a:t>VETTED BY – </a:t>
            </a:r>
            <a:r>
              <a:rPr lang="hi-IN" sz="2400" b="1" dirty="0"/>
              <a:t>निरीक्षक/</a:t>
            </a:r>
            <a:r>
              <a:rPr lang="hi-IN" sz="2400" b="1"/>
              <a:t>जीडी विजय </a:t>
            </a:r>
            <a:r>
              <a:rPr lang="hi-IN" sz="2400" b="1" dirty="0"/>
              <a:t>सिंह मीना</a:t>
            </a:r>
            <a:endParaRPr lang="en-US" sz="24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D07D51-5CF4-C2E0-AF4D-AE329087D598}"/>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D8BF7EC-6CF3-FB08-C83C-9269DDEE9825}"/>
              </a:ext>
            </a:extLst>
          </p:cNvPr>
          <p:cNvSpPr>
            <a:spLocks noGrp="1"/>
          </p:cNvSpPr>
          <p:nvPr>
            <p:ph type="sldNum" sz="quarter" idx="12"/>
          </p:nvPr>
        </p:nvSpPr>
        <p:spPr/>
        <p:txBody>
          <a:bodyPr/>
          <a:lstStyle/>
          <a:p>
            <a:fld id="{B6F15528-21DE-4FAA-801E-634DDDAF4B2B}" type="slidenum">
              <a:rPr lang="en-US" smtClean="0"/>
              <a:pPr/>
              <a:t>10</a:t>
            </a:fld>
            <a:endParaRPr lang="en-US"/>
          </a:p>
        </p:txBody>
      </p:sp>
      <p:sp>
        <p:nvSpPr>
          <p:cNvPr id="18" name="List at least five dangers a rescuer…">
            <a:extLst>
              <a:ext uri="{FF2B5EF4-FFF2-40B4-BE49-F238E27FC236}">
                <a16:creationId xmlns:a16="http://schemas.microsoft.com/office/drawing/2014/main" id="{83F98842-15CC-643E-CAEB-B56D8CCD660A}"/>
              </a:ext>
            </a:extLst>
          </p:cNvPr>
          <p:cNvSpPr txBox="1"/>
          <p:nvPr/>
        </p:nvSpPr>
        <p:spPr>
          <a:xfrm>
            <a:off x="4632158" y="912185"/>
            <a:ext cx="6220326" cy="446473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marL="342900" indent="-342900" algn="just">
              <a:lnSpc>
                <a:spcPct val="150000"/>
              </a:lnSpc>
              <a:buFont typeface="Wingdings" panose="05000000000000000000" pitchFamily="2" charset="2"/>
              <a:buChar char="§"/>
            </a:pPr>
            <a:r>
              <a:rPr lang="hi-IN" sz="2400">
                <a:latin typeface="Open Sans" panose="020B0606030504020204" pitchFamily="34" charset="0"/>
                <a:ea typeface="Open Sans" panose="020B0606030504020204" pitchFamily="34" charset="0"/>
                <a:cs typeface="Open Sans" panose="020B0606030504020204" pitchFamily="34" charset="0"/>
              </a:rPr>
              <a:t>जैविक खतरों के प्रबंधन और देश भर में उनके कार्यान्वयन को सुनिश्चित करने के लिए नीतियां और दिशानिर्देश विकसित करना। 
जैविक आपात स्थितियों के लिए सार्वजनिक स्वास्थ्य प्रतिक्रिया का नेतृत्व करता है। 
रोग निगरानी, प्रकोप जांच और टीकाकरण के लिए राष्ट्रीय कार्यक्रमों का विकास और कार्यान्वयन करता है।</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31032340-05CB-7265-B24E-0C6B1A1C71FA}"/>
              </a:ext>
            </a:extLst>
          </p:cNvPr>
          <p:cNvSpPr txBox="1"/>
          <p:nvPr/>
        </p:nvSpPr>
        <p:spPr>
          <a:xfrm>
            <a:off x="205472" y="1990391"/>
            <a:ext cx="4426686" cy="2308324"/>
          </a:xfrm>
          <a:prstGeom prst="rect">
            <a:avLst/>
          </a:prstGeom>
          <a:noFill/>
        </p:spPr>
        <p:txBody>
          <a:bodyPr wrap="square">
            <a:spAutoFit/>
          </a:bodyPr>
          <a:lstStyle/>
          <a:p>
            <a:r>
              <a:rPr lang="hi-IN" sz="3600" b="1" dirty="0">
                <a:solidFill>
                  <a:srgbClr val="C00000"/>
                </a:solidFill>
                <a:latin typeface="Open Sans" panose="020B0606030504020204" pitchFamily="34" charset="0"/>
                <a:ea typeface="Open Sans" panose="020B0606030504020204" pitchFamily="34" charset="0"/>
                <a:cs typeface="Open Sans" panose="020B0606030504020204" pitchFamily="34" charset="0"/>
              </a:rPr>
              <a:t>स्वास्थ्य एवं परिवार कल्याण मंत्रालय की भूमिका 
और आईसीएमआर</a:t>
            </a:r>
            <a:endParaRPr lang="en-IN" sz="13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TextBox 1">
            <a:extLst>
              <a:ext uri="{FF2B5EF4-FFF2-40B4-BE49-F238E27FC236}">
                <a16:creationId xmlns:a16="http://schemas.microsoft.com/office/drawing/2014/main" id="{E5BA973F-EF75-490C-5BEA-909FE092725B}"/>
              </a:ext>
            </a:extLst>
          </p:cNvPr>
          <p:cNvSpPr txBox="1"/>
          <p:nvPr/>
        </p:nvSpPr>
        <p:spPr>
          <a:xfrm>
            <a:off x="92813" y="4298715"/>
            <a:ext cx="4539345" cy="830997"/>
          </a:xfrm>
          <a:prstGeom prst="rect">
            <a:avLst/>
          </a:prstGeom>
          <a:noFill/>
        </p:spPr>
        <p:txBody>
          <a:bodyPr wrap="square" rtlCol="0">
            <a:spAutoFit/>
          </a:bodyPr>
          <a:lstStyle/>
          <a:p>
            <a:r>
              <a:rPr lang="hi-IN" sz="2400" dirty="0">
                <a:latin typeface="Open Sans" panose="020B0606030504020204" pitchFamily="34" charset="0"/>
                <a:ea typeface="Open Sans" panose="020B0606030504020204" pitchFamily="34" charset="0"/>
                <a:cs typeface="Open Sans" panose="020B0606030504020204" pitchFamily="34" charset="0"/>
              </a:rPr>
              <a:t>स्वास्थ्य एवं परिवार कल्याण मंत्रालय की प्रमुख भूमिकाएं -</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2853560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D07D51-5CF4-C2E0-AF4D-AE329087D598}"/>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D8BF7EC-6CF3-FB08-C83C-9269DDEE9825}"/>
              </a:ext>
            </a:extLst>
          </p:cNvPr>
          <p:cNvSpPr>
            <a:spLocks noGrp="1"/>
          </p:cNvSpPr>
          <p:nvPr>
            <p:ph type="sldNum" sz="quarter" idx="12"/>
          </p:nvPr>
        </p:nvSpPr>
        <p:spPr/>
        <p:txBody>
          <a:bodyPr/>
          <a:lstStyle/>
          <a:p>
            <a:fld id="{B6F15528-21DE-4FAA-801E-634DDDAF4B2B}" type="slidenum">
              <a:rPr lang="en-US" smtClean="0"/>
              <a:pPr/>
              <a:t>11</a:t>
            </a:fld>
            <a:endParaRPr lang="en-US"/>
          </a:p>
        </p:txBody>
      </p:sp>
      <p:sp>
        <p:nvSpPr>
          <p:cNvPr id="18" name="List at least five dangers a rescuer…">
            <a:extLst>
              <a:ext uri="{FF2B5EF4-FFF2-40B4-BE49-F238E27FC236}">
                <a16:creationId xmlns:a16="http://schemas.microsoft.com/office/drawing/2014/main" id="{83F98842-15CC-643E-CAEB-B56D8CCD660A}"/>
              </a:ext>
            </a:extLst>
          </p:cNvPr>
          <p:cNvSpPr txBox="1"/>
          <p:nvPr/>
        </p:nvSpPr>
        <p:spPr>
          <a:xfrm>
            <a:off x="4744817" y="1313490"/>
            <a:ext cx="6646013" cy="50059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marL="342900" indent="-342900" algn="just">
              <a:lnSpc>
                <a:spcPct val="150000"/>
              </a:lnSpc>
              <a:buFont typeface="Wingdings" panose="05000000000000000000" pitchFamily="2" charset="2"/>
              <a:buChar char="§"/>
            </a:pPr>
            <a:r>
              <a:rPr lang="hi-IN" sz="2400">
                <a:latin typeface="Open Sans" panose="020B0606030504020204" pitchFamily="34" charset="0"/>
                <a:ea typeface="Open Sans" panose="020B0606030504020204" pitchFamily="34" charset="0"/>
                <a:cs typeface="Open Sans" panose="020B0606030504020204" pitchFamily="34" charset="0"/>
              </a:rPr>
              <a:t>राज्य सरकारों और स्थानीय अधिकारियों को तकनीकी मार्गदर्शन और सहायता प्रदान करता है।
राष्ट्रीय स्वास्थ्य मिशन का प्रबंधन करता है, जिसका उद्देश्य सभी नागरिकों के लिए स्वास्थ्य सेवाओं तक पहुंच में सुधार करना है।
वैश्विक सर्वोत्तम प्रथाओं के साथ भारत की प्रतिक्रिया रणनीतियों को संरेखित करने के लिए डब्ल्यूएचओ और अन्य अंतरराष्ट्रीय निकायों के साथ सहयोग करना।</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31032340-05CB-7265-B24E-0C6B1A1C71FA}"/>
              </a:ext>
            </a:extLst>
          </p:cNvPr>
          <p:cNvSpPr txBox="1"/>
          <p:nvPr/>
        </p:nvSpPr>
        <p:spPr>
          <a:xfrm>
            <a:off x="205472" y="2491842"/>
            <a:ext cx="4804939" cy="2308324"/>
          </a:xfrm>
          <a:prstGeom prst="rect">
            <a:avLst/>
          </a:prstGeom>
          <a:noFill/>
        </p:spPr>
        <p:txBody>
          <a:bodyPr wrap="square">
            <a:spAutoFit/>
          </a:bodyPr>
          <a:lstStyle/>
          <a:p>
            <a:r>
              <a:rPr lang="hi-IN" sz="3600" b="1" dirty="0">
                <a:solidFill>
                  <a:srgbClr val="C00000"/>
                </a:solidFill>
                <a:latin typeface="Open Sans" panose="020B0606030504020204" pitchFamily="34" charset="0"/>
                <a:ea typeface="Open Sans" panose="020B0606030504020204" pitchFamily="34" charset="0"/>
                <a:cs typeface="Open Sans" panose="020B0606030504020204" pitchFamily="34" charset="0"/>
              </a:rPr>
              <a:t>स्वास्थ्य एवं परिवार कल्याण मंत्रालय की भूमिका 
और आईसीएमआर</a:t>
            </a:r>
            <a:endParaRPr lang="en-IN" sz="13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TextBox 1">
            <a:extLst>
              <a:ext uri="{FF2B5EF4-FFF2-40B4-BE49-F238E27FC236}">
                <a16:creationId xmlns:a16="http://schemas.microsoft.com/office/drawing/2014/main" id="{E5BA973F-EF75-490C-5BEA-909FE092725B}"/>
              </a:ext>
            </a:extLst>
          </p:cNvPr>
          <p:cNvSpPr txBox="1"/>
          <p:nvPr/>
        </p:nvSpPr>
        <p:spPr>
          <a:xfrm>
            <a:off x="205472" y="4969826"/>
            <a:ext cx="4539345" cy="830997"/>
          </a:xfrm>
          <a:prstGeom prst="rect">
            <a:avLst/>
          </a:prstGeom>
          <a:noFill/>
        </p:spPr>
        <p:txBody>
          <a:bodyPr wrap="square" rtlCol="0">
            <a:spAutoFit/>
          </a:bodyPr>
          <a:lstStyle/>
          <a:p>
            <a:r>
              <a:rPr lang="hi-IN" sz="2400">
                <a:latin typeface="Open Sans" panose="020B0606030504020204" pitchFamily="34" charset="0"/>
                <a:ea typeface="Open Sans" panose="020B0606030504020204" pitchFamily="34" charset="0"/>
                <a:cs typeface="Open Sans" panose="020B0606030504020204" pitchFamily="34" charset="0"/>
              </a:rPr>
              <a:t>स्वास्थ्य एवं परिवार कल्याण मंत्रालय की प्रमुख भूमिकाएं -</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446737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B8F999-D43A-4A25-8160-087C750A9248}"/>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C6D10914-F54E-D1ED-A181-B664E2B70D89}"/>
              </a:ext>
            </a:extLst>
          </p:cNvPr>
          <p:cNvSpPr>
            <a:spLocks noGrp="1"/>
          </p:cNvSpPr>
          <p:nvPr>
            <p:ph type="sldNum" sz="quarter" idx="12"/>
          </p:nvPr>
        </p:nvSpPr>
        <p:spPr/>
        <p:txBody>
          <a:bodyPr/>
          <a:lstStyle/>
          <a:p>
            <a:fld id="{B6F15528-21DE-4FAA-801E-634DDDAF4B2B}" type="slidenum">
              <a:rPr lang="en-US" smtClean="0"/>
              <a:pPr/>
              <a:t>12</a:t>
            </a:fld>
            <a:endParaRPr lang="en-US"/>
          </a:p>
        </p:txBody>
      </p:sp>
      <p:sp>
        <p:nvSpPr>
          <p:cNvPr id="18" name="List at least five dangers a rescuer…">
            <a:extLst>
              <a:ext uri="{FF2B5EF4-FFF2-40B4-BE49-F238E27FC236}">
                <a16:creationId xmlns:a16="http://schemas.microsoft.com/office/drawing/2014/main" id="{2A0D21A1-16FC-2828-ED00-3F72B5F493D3}"/>
              </a:ext>
            </a:extLst>
          </p:cNvPr>
          <p:cNvSpPr txBox="1"/>
          <p:nvPr/>
        </p:nvSpPr>
        <p:spPr>
          <a:xfrm>
            <a:off x="4740441" y="1280832"/>
            <a:ext cx="7222959" cy="33567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marL="342900" indent="-342900" algn="just">
              <a:lnSpc>
                <a:spcPct val="150000"/>
              </a:lnSpc>
              <a:buFont typeface="Wingdings" panose="05000000000000000000" pitchFamily="2" charset="2"/>
              <a:buChar char="§"/>
            </a:pPr>
            <a:r>
              <a:rPr lang="hi-IN" sz="2400">
                <a:latin typeface="Open Sans" panose="020B0606030504020204" pitchFamily="34" charset="0"/>
                <a:ea typeface="Open Sans" panose="020B0606030504020204" pitchFamily="34" charset="0"/>
                <a:cs typeface="Open Sans" panose="020B0606030504020204" pitchFamily="34" charset="0"/>
              </a:rPr>
              <a:t>संक्रामक रोगों की निगरानी करना और उभरते जैविक खतरों पर अनुसंधान का समर्थन करना।
संक्रामक रोगों सहित स्वास्थ्य और बीमारी के विभिन्न पहलुओं पर अनुसंधान करता है।
उभरते संक्रामक रोगों के लिए नैदानिक उपकरण, टीके और चिकित्सीय हस्तक्षेप विकसित करता है।</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8987CFF4-52C3-5278-AD79-EB67DA661CDC}"/>
              </a:ext>
            </a:extLst>
          </p:cNvPr>
          <p:cNvSpPr txBox="1"/>
          <p:nvPr/>
        </p:nvSpPr>
        <p:spPr>
          <a:xfrm>
            <a:off x="397043" y="3129898"/>
            <a:ext cx="3477126" cy="1200329"/>
          </a:xfrm>
          <a:prstGeom prst="rect">
            <a:avLst/>
          </a:prstGeom>
          <a:noFill/>
        </p:spPr>
        <p:txBody>
          <a:bodyPr wrap="squar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की प्रमुख भूमिकाएँ 
आईसीएमआर</a:t>
            </a:r>
            <a:endParaRPr lang="en-IN" sz="13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5379807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B8F999-D43A-4A25-8160-087C750A9248}"/>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C6D10914-F54E-D1ED-A181-B664E2B70D89}"/>
              </a:ext>
            </a:extLst>
          </p:cNvPr>
          <p:cNvSpPr>
            <a:spLocks noGrp="1"/>
          </p:cNvSpPr>
          <p:nvPr>
            <p:ph type="sldNum" sz="quarter" idx="12"/>
          </p:nvPr>
        </p:nvSpPr>
        <p:spPr/>
        <p:txBody>
          <a:bodyPr/>
          <a:lstStyle/>
          <a:p>
            <a:fld id="{B6F15528-21DE-4FAA-801E-634DDDAF4B2B}" type="slidenum">
              <a:rPr lang="en-US" smtClean="0"/>
              <a:pPr/>
              <a:t>13</a:t>
            </a:fld>
            <a:endParaRPr lang="en-US"/>
          </a:p>
        </p:txBody>
      </p:sp>
      <p:sp>
        <p:nvSpPr>
          <p:cNvPr id="18" name="List at least five dangers a rescuer…">
            <a:extLst>
              <a:ext uri="{FF2B5EF4-FFF2-40B4-BE49-F238E27FC236}">
                <a16:creationId xmlns:a16="http://schemas.microsoft.com/office/drawing/2014/main" id="{2A0D21A1-16FC-2828-ED00-3F72B5F493D3}"/>
              </a:ext>
            </a:extLst>
          </p:cNvPr>
          <p:cNvSpPr txBox="1"/>
          <p:nvPr/>
        </p:nvSpPr>
        <p:spPr>
          <a:xfrm>
            <a:off x="3970422" y="1280832"/>
            <a:ext cx="7664116" cy="39107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marL="342900" indent="-342900" algn="just">
              <a:lnSpc>
                <a:spcPct val="150000"/>
              </a:lnSpc>
              <a:buFont typeface="Wingdings" panose="05000000000000000000" pitchFamily="2" charset="2"/>
              <a:buChar char="§"/>
            </a:pPr>
            <a:r>
              <a:rPr lang="hi-IN" sz="2400">
                <a:latin typeface="Open Sans" panose="020B0606030504020204" pitchFamily="34" charset="0"/>
                <a:ea typeface="Open Sans" panose="020B0606030504020204" pitchFamily="34" charset="0"/>
                <a:cs typeface="Open Sans" panose="020B0606030504020204" pitchFamily="34" charset="0"/>
              </a:rPr>
              <a:t>संक्रामक रोगों की रोकथाम और नियंत्रण में स्वास्थ्य एवं परिवार कल्याण मंत्रालय और अन्य हितधारकों को तकनीकी सहायता प्रदान करता है।
स्वास्थ्य कर्मियों और पहले उत्तरदाताओं को उनकी तैयारियों को बढ़ाने के लिए प्रशिक्षण कार्यक्रम और संसाधन प्रदान करना।
संक्रामक रोगों के प्रसार को कम करने के लिए निवारक उपायों और टीकाकरण के महत्व के बारे में जनता को शिक्षित करना।</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8987CFF4-52C3-5278-AD79-EB67DA661CDC}"/>
              </a:ext>
            </a:extLst>
          </p:cNvPr>
          <p:cNvSpPr txBox="1"/>
          <p:nvPr/>
        </p:nvSpPr>
        <p:spPr>
          <a:xfrm>
            <a:off x="397043" y="3129898"/>
            <a:ext cx="3477126" cy="1200329"/>
          </a:xfrm>
          <a:prstGeom prst="rect">
            <a:avLst/>
          </a:prstGeom>
          <a:noFill/>
        </p:spPr>
        <p:txBody>
          <a:bodyPr wrap="squar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की प्रमुख भूमिकाएँ 
आईसीएमआर</a:t>
            </a:r>
            <a:endParaRPr lang="en-IN" sz="13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4889791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DE3E72-6825-433F-6D7D-E25D229B3306}"/>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8D24043C-AEC7-80B8-CBBA-46EDB73C4041}"/>
              </a:ext>
            </a:extLst>
          </p:cNvPr>
          <p:cNvSpPr>
            <a:spLocks noGrp="1"/>
          </p:cNvSpPr>
          <p:nvPr>
            <p:ph type="sldNum" sz="quarter" idx="12"/>
          </p:nvPr>
        </p:nvSpPr>
        <p:spPr/>
        <p:txBody>
          <a:bodyPr/>
          <a:lstStyle/>
          <a:p>
            <a:fld id="{B6F15528-21DE-4FAA-801E-634DDDAF4B2B}" type="slidenum">
              <a:rPr lang="en-US" smtClean="0"/>
              <a:pPr/>
              <a:t>14</a:t>
            </a:fld>
            <a:endParaRPr lang="en-US"/>
          </a:p>
        </p:txBody>
      </p:sp>
      <p:sp>
        <p:nvSpPr>
          <p:cNvPr id="18" name="List at least five dangers a rescuer…">
            <a:extLst>
              <a:ext uri="{FF2B5EF4-FFF2-40B4-BE49-F238E27FC236}">
                <a16:creationId xmlns:a16="http://schemas.microsoft.com/office/drawing/2014/main" id="{F7980059-7ABA-4233-5091-F03E81E2CCC1}"/>
              </a:ext>
            </a:extLst>
          </p:cNvPr>
          <p:cNvSpPr txBox="1"/>
          <p:nvPr/>
        </p:nvSpPr>
        <p:spPr>
          <a:xfrm>
            <a:off x="4620126" y="1031026"/>
            <a:ext cx="6946232" cy="446473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marL="342900" indent="-342900" algn="just">
              <a:lnSpc>
                <a:spcPct val="150000"/>
              </a:lnSpc>
              <a:buFont typeface="Wingdings" panose="05000000000000000000" pitchFamily="2" charset="2"/>
              <a:buChar char="§"/>
            </a:pPr>
            <a:r>
              <a:rPr lang="hi-IN" sz="2400" b="1">
                <a:latin typeface="Open Sans" panose="020B0606030504020204" pitchFamily="34" charset="0"/>
                <a:ea typeface="Open Sans" panose="020B0606030504020204" pitchFamily="34" charset="0"/>
                <a:cs typeface="Open Sans" panose="020B0606030504020204" pitchFamily="34" charset="0"/>
              </a:rPr>
              <a:t>पहचान और पहचान - पहले उत्तरदाताओं को सतर्क रहना चाहिए और जैविक एजेंटों के संभावित संकेतों और लक्षणों को पहचानने में सक्षम होना चाहिए। इसमें असामान्य रोग समूह, सामान्य बीमारियों की असामान्य प्रस्तुतियाँ और संदिग्ध गतिविधियों की रिपोर्ट शामिल हैं। 
प्रारंभिक मूल्यांकन - उन्हें रोगियों का प्रारंभिक आकलन करने, लक्षणों, यात्रा इतिहास के बारे में जानकारी एकत्र करने,</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1EBE6AF0-6DC4-704B-D431-7A233B4F130F}"/>
              </a:ext>
            </a:extLst>
          </p:cNvPr>
          <p:cNvSpPr txBox="1"/>
          <p:nvPr/>
        </p:nvSpPr>
        <p:spPr>
          <a:xfrm>
            <a:off x="228600" y="2551837"/>
            <a:ext cx="9677693" cy="1631216"/>
          </a:xfrm>
          <a:prstGeom prst="rect">
            <a:avLst/>
          </a:prstGeom>
          <a:noFill/>
        </p:spPr>
        <p:txBody>
          <a:bodyPr wrap="square">
            <a:sp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अन्य महत्वपूर्ण 
के लिए दिशानिर्देश
 पहले उत्तरदाता</a:t>
            </a:r>
            <a:endParaRPr lang="en-IN" sz="13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465923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DE3E72-6825-433F-6D7D-E25D229B3306}"/>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8D24043C-AEC7-80B8-CBBA-46EDB73C4041}"/>
              </a:ext>
            </a:extLst>
          </p:cNvPr>
          <p:cNvSpPr>
            <a:spLocks noGrp="1"/>
          </p:cNvSpPr>
          <p:nvPr>
            <p:ph type="sldNum" sz="quarter" idx="12"/>
          </p:nvPr>
        </p:nvSpPr>
        <p:spPr/>
        <p:txBody>
          <a:bodyPr/>
          <a:lstStyle/>
          <a:p>
            <a:fld id="{B6F15528-21DE-4FAA-801E-634DDDAF4B2B}" type="slidenum">
              <a:rPr lang="en-US" smtClean="0"/>
              <a:pPr/>
              <a:t>15</a:t>
            </a:fld>
            <a:endParaRPr lang="en-US"/>
          </a:p>
        </p:txBody>
      </p:sp>
      <p:sp>
        <p:nvSpPr>
          <p:cNvPr id="18" name="List at least five dangers a rescuer…">
            <a:extLst>
              <a:ext uri="{FF2B5EF4-FFF2-40B4-BE49-F238E27FC236}">
                <a16:creationId xmlns:a16="http://schemas.microsoft.com/office/drawing/2014/main" id="{F7980059-7ABA-4233-5091-F03E81E2CCC1}"/>
              </a:ext>
            </a:extLst>
          </p:cNvPr>
          <p:cNvSpPr txBox="1"/>
          <p:nvPr/>
        </p:nvSpPr>
        <p:spPr>
          <a:xfrm>
            <a:off x="4283243" y="1031026"/>
            <a:ext cx="7283116" cy="501873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marL="342900" indent="-342900" algn="just">
              <a:lnSpc>
                <a:spcPct val="150000"/>
              </a:lnSpc>
              <a:buFont typeface="Wingdings" panose="05000000000000000000" pitchFamily="2" charset="2"/>
              <a:buChar char="§"/>
            </a:pPr>
            <a:r>
              <a:rPr lang="hi-IN" sz="2400">
                <a:latin typeface="Open Sans" panose="020B0606030504020204" pitchFamily="34" charset="0"/>
                <a:ea typeface="Open Sans" panose="020B0606030504020204" pitchFamily="34" charset="0"/>
                <a:cs typeface="Open Sans" panose="020B0606030504020204" pitchFamily="34" charset="0"/>
              </a:rPr>
              <a:t>और संभावित जोखिम। यह जानकारी सार्वजनिक स्वास्थ्य अधिकारियों के लिए प्रकोप के कारण की जांच और निर्धारण करने के लिए महत्वपूर्ण है।
प्री-हॉस्पिटल मेडिकल अटेंशन - पहले उत्तरदाता प्रभावित व्यक्तियों को आवश्यक चिकित्सा देखभाल प्रदान करते हैं, जिसमें बुनियादी जीवन समर्थन, घाव की देखभाल और तत्काल लक्षणों का प्रबंधन शामिल है। इसमें दवाएं देना, परिवहन के लिए रोगियों को स्थिर करना और मनोवैज्ञानिक सहायता प्रदान करना शामिल हो सकता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1EBE6AF0-6DC4-704B-D431-7A233B4F130F}"/>
              </a:ext>
            </a:extLst>
          </p:cNvPr>
          <p:cNvSpPr txBox="1"/>
          <p:nvPr/>
        </p:nvSpPr>
        <p:spPr>
          <a:xfrm>
            <a:off x="228600" y="2551837"/>
            <a:ext cx="9677693" cy="1569660"/>
          </a:xfrm>
          <a:prstGeom prst="rect">
            <a:avLst/>
          </a:prstGeom>
          <a:noFill/>
        </p:spPr>
        <p:txBody>
          <a:bodyPr wrap="square">
            <a:sp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अन्य महत्वपूर्ण 
के लिए दिशानिर्देश
 पहले उत्तरदाता</a:t>
            </a:r>
            <a:endParaRPr lang="en-IN" sz="32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81765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25611F-5917-7B3C-E7E9-68D2B0FA85C6}"/>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F8A916F0-9078-6126-9E13-32DB7BA46269}"/>
              </a:ext>
            </a:extLst>
          </p:cNvPr>
          <p:cNvSpPr>
            <a:spLocks noGrp="1"/>
          </p:cNvSpPr>
          <p:nvPr>
            <p:ph type="sldNum" sz="quarter" idx="12"/>
          </p:nvPr>
        </p:nvSpPr>
        <p:spPr/>
        <p:txBody>
          <a:bodyPr/>
          <a:lstStyle/>
          <a:p>
            <a:fld id="{B6F15528-21DE-4FAA-801E-634DDDAF4B2B}" type="slidenum">
              <a:rPr lang="en-US" smtClean="0"/>
              <a:pPr/>
              <a:t>16</a:t>
            </a:fld>
            <a:endParaRPr lang="en-US"/>
          </a:p>
        </p:txBody>
      </p:sp>
      <p:sp>
        <p:nvSpPr>
          <p:cNvPr id="18" name="List at least five dangers a rescuer…">
            <a:extLst>
              <a:ext uri="{FF2B5EF4-FFF2-40B4-BE49-F238E27FC236}">
                <a16:creationId xmlns:a16="http://schemas.microsoft.com/office/drawing/2014/main" id="{5ED07D57-F83A-0824-052F-8FEDDF2F6C0E}"/>
              </a:ext>
            </a:extLst>
          </p:cNvPr>
          <p:cNvSpPr txBox="1"/>
          <p:nvPr/>
        </p:nvSpPr>
        <p:spPr>
          <a:xfrm>
            <a:off x="4138862" y="1328958"/>
            <a:ext cx="7559843" cy="40185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marL="342900" indent="-342900" algn="just">
              <a:spcAft>
                <a:spcPts val="4800"/>
              </a:spcAft>
              <a:buFont typeface="Wingdings" panose="05000000000000000000" pitchFamily="2" charset="2"/>
              <a:buChar char="§"/>
            </a:pPr>
            <a:r>
              <a:rPr lang="hi-IN" sz="2400" b="1">
                <a:latin typeface="Open Sans" panose="020B0606030504020204" pitchFamily="34" charset="0"/>
                <a:ea typeface="Open Sans" panose="020B0606030504020204" pitchFamily="34" charset="0"/>
                <a:cs typeface="Open Sans" panose="020B0606030504020204" pitchFamily="34" charset="0"/>
              </a:rPr>
              <a:t>परिशोधन - कुछ मामलों में, पहले उत्तरदाताओं को जैविक एजेंटों के संपर्क में आने वाले रोगियों के परिशोधन में सहायता करनी चाहिए। इसमें दूषित कपड़ों को हटाना और शरीर को उचित समाधान से धोना शामिल है।
रोकथाम और संक्रमण नियंत्रण - पहले उत्तरदाताओं को संक्रमण के प्रसार को रोकने के लिए सभी आवश्यक सावधानी बरतनी चाहिए, जिसमें मास्क, दस्ताने, गाउन और आंखों की सुरक्षा जैसे उचित व्यक्तिगत सुरक्षा उपकरण (पीपीई) पहनना शामिल है।</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DA867063-D899-9D0B-DF99-9B564922B039}"/>
              </a:ext>
            </a:extLst>
          </p:cNvPr>
          <p:cNvSpPr txBox="1"/>
          <p:nvPr/>
        </p:nvSpPr>
        <p:spPr>
          <a:xfrm>
            <a:off x="228600" y="2828835"/>
            <a:ext cx="4174957" cy="1569660"/>
          </a:xfrm>
          <a:prstGeom prst="rect">
            <a:avLst/>
          </a:prstGeom>
          <a:noFill/>
        </p:spPr>
        <p:txBody>
          <a:bodyPr wrap="square">
            <a:sp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अन्य महत्वपूर्ण
के लिए दिशानिर्देश
पहले उत्तरदाता</a:t>
            </a:r>
            <a:endParaRPr lang="en-IN" sz="32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03313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25611F-5917-7B3C-E7E9-68D2B0FA85C6}"/>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F8A916F0-9078-6126-9E13-32DB7BA46269}"/>
              </a:ext>
            </a:extLst>
          </p:cNvPr>
          <p:cNvSpPr>
            <a:spLocks noGrp="1"/>
          </p:cNvSpPr>
          <p:nvPr>
            <p:ph type="sldNum" sz="quarter" idx="12"/>
          </p:nvPr>
        </p:nvSpPr>
        <p:spPr/>
        <p:txBody>
          <a:bodyPr/>
          <a:lstStyle/>
          <a:p>
            <a:fld id="{B6F15528-21DE-4FAA-801E-634DDDAF4B2B}" type="slidenum">
              <a:rPr lang="en-US" smtClean="0"/>
              <a:pPr/>
              <a:t>17</a:t>
            </a:fld>
            <a:endParaRPr lang="en-US"/>
          </a:p>
        </p:txBody>
      </p:sp>
      <p:sp>
        <p:nvSpPr>
          <p:cNvPr id="18" name="List at least five dangers a rescuer…">
            <a:extLst>
              <a:ext uri="{FF2B5EF4-FFF2-40B4-BE49-F238E27FC236}">
                <a16:creationId xmlns:a16="http://schemas.microsoft.com/office/drawing/2014/main" id="{5ED07D57-F83A-0824-052F-8FEDDF2F6C0E}"/>
              </a:ext>
            </a:extLst>
          </p:cNvPr>
          <p:cNvSpPr txBox="1"/>
          <p:nvPr/>
        </p:nvSpPr>
        <p:spPr>
          <a:xfrm>
            <a:off x="4237716" y="1387676"/>
            <a:ext cx="7559843" cy="39107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marL="342900" indent="-342900" algn="just">
              <a:lnSpc>
                <a:spcPct val="150000"/>
              </a:lnSpc>
              <a:buFont typeface="Wingdings" panose="05000000000000000000" pitchFamily="2" charset="2"/>
              <a:buChar char="§"/>
            </a:pPr>
            <a:r>
              <a:rPr lang="hi-IN" sz="2400" b="1">
                <a:latin typeface="Open Sans" panose="020B0606030504020204" pitchFamily="34" charset="0"/>
                <a:ea typeface="Open Sans" panose="020B0606030504020204" pitchFamily="34" charset="0"/>
                <a:cs typeface="Open Sans" panose="020B0606030504020204" pitchFamily="34" charset="0"/>
              </a:rPr>
              <a:t>आइसोलेशन और क्वारंटाइन - यदि आवश्यक हो, तो पहले उत्तरदाताओं को आगे संचरण को रोकने के लिए संक्रमित व्यक्तियों के अलगाव और संगरोध में सहायता करनी चाहिए।
संदिग्ध गतिविधि की रिपोर्ट करना - पहले उत्तरदाता किसी भी संदिग्ध गतिविधि या असामान्य घटनाओं की तुरंत रिपोर्ट करने में महत्वपूर्ण हैं जो संभावित जैव आतंकवाद हमले का संकेत दे सकते हैं।</a:t>
            </a:r>
            <a:endParaRPr lang="en-IN" sz="2200" dirty="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DA867063-D899-9D0B-DF99-9B564922B039}"/>
              </a:ext>
            </a:extLst>
          </p:cNvPr>
          <p:cNvSpPr txBox="1"/>
          <p:nvPr/>
        </p:nvSpPr>
        <p:spPr>
          <a:xfrm>
            <a:off x="228600" y="2828835"/>
            <a:ext cx="4174957" cy="1569660"/>
          </a:xfrm>
          <a:prstGeom prst="rect">
            <a:avLst/>
          </a:prstGeom>
          <a:noFill/>
        </p:spPr>
        <p:txBody>
          <a:bodyPr wrap="square">
            <a:sp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अन्य महत्वपूर्ण
के लिए दिशानिर्देश
पहले उत्तरदाता</a:t>
            </a:r>
            <a:endParaRPr lang="en-IN" sz="32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026957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362A10-F525-F52D-887D-9CD1A1B007DE}"/>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2054A225-560B-2888-2F4D-D899A304AA59}"/>
              </a:ext>
            </a:extLst>
          </p:cNvPr>
          <p:cNvSpPr>
            <a:spLocks noGrp="1"/>
          </p:cNvSpPr>
          <p:nvPr>
            <p:ph type="sldNum" sz="quarter" idx="12"/>
          </p:nvPr>
        </p:nvSpPr>
        <p:spPr/>
        <p:txBody>
          <a:bodyPr/>
          <a:lstStyle/>
          <a:p>
            <a:fld id="{B6F15528-21DE-4FAA-801E-634DDDAF4B2B}" type="slidenum">
              <a:rPr lang="en-US" smtClean="0"/>
              <a:pPr/>
              <a:t>18</a:t>
            </a:fld>
            <a:endParaRPr lang="en-US"/>
          </a:p>
        </p:txBody>
      </p:sp>
      <p:sp>
        <p:nvSpPr>
          <p:cNvPr id="18" name="List at least five dangers a rescuer…">
            <a:extLst>
              <a:ext uri="{FF2B5EF4-FFF2-40B4-BE49-F238E27FC236}">
                <a16:creationId xmlns:a16="http://schemas.microsoft.com/office/drawing/2014/main" id="{FBE18D36-F764-CE7E-42DA-BD82058AB3BA}"/>
              </a:ext>
            </a:extLst>
          </p:cNvPr>
          <p:cNvSpPr txBox="1"/>
          <p:nvPr/>
        </p:nvSpPr>
        <p:spPr>
          <a:xfrm>
            <a:off x="3962725" y="978940"/>
            <a:ext cx="8000674" cy="501873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marL="342900" indent="-342900" algn="just">
              <a:lnSpc>
                <a:spcPct val="150000"/>
              </a:lnSpc>
              <a:buFont typeface="Wingdings" panose="05000000000000000000" pitchFamily="2" charset="2"/>
              <a:buChar char="§"/>
            </a:pPr>
            <a:r>
              <a:rPr lang="hi-IN" sz="2400" b="1">
                <a:latin typeface="Open Sans" panose="020B0606030504020204" pitchFamily="34" charset="0"/>
                <a:ea typeface="Open Sans" panose="020B0606030504020204" pitchFamily="34" charset="0"/>
                <a:cs typeface="Open Sans" panose="020B0606030504020204" pitchFamily="34" charset="0"/>
              </a:rPr>
              <a:t>सार्वजनिक स्वास्थ्य अधिकारियों के साथ संचार - प्रभावी प्रतिक्रिया के लिए सार्वजनिक स्वास्थ्य अधिकारियों के साथ स्पष्ट और समय पर संचार आवश्यक है। पहले उत्तरदाताओं को स्थिति के बारे में सटीक और विस्तृत जानकारी प्रदान करनी चाहिए, जिसमें रोगी संख्या, लक्षण और किसी भी संभावित जोखिम शामिल हैं। 
अन्य उत्तरदाताओं के साथ समन्वय - पहले उत्तरदाता अन्य आपातकालीन उत्तरदाताओं, जैसे कानून प्रवर्तन, अग्निशमन विभाग और आपातकालीन चिकित्सा सेवाओं के साथ अपने प्रयासों का समन्वय करेंगे।</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E6757785-95A1-4B87-0F32-239151935F47}"/>
              </a:ext>
            </a:extLst>
          </p:cNvPr>
          <p:cNvSpPr txBox="1"/>
          <p:nvPr/>
        </p:nvSpPr>
        <p:spPr>
          <a:xfrm>
            <a:off x="228601" y="2828835"/>
            <a:ext cx="4102768" cy="1384995"/>
          </a:xfrm>
          <a:prstGeom prst="rect">
            <a:avLst/>
          </a:prstGeom>
          <a:noFill/>
        </p:spPr>
        <p:txBody>
          <a:bodyPr wrap="square">
            <a:spAutoFit/>
          </a:bodyPr>
          <a:lstStyle/>
          <a:p>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अन्य महत्वपूर्ण
 के लिए दिशानिर्देश
पहले उत्तरदाता</a:t>
            </a:r>
            <a:endParaRPr lang="en-IN"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2824468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362A10-F525-F52D-887D-9CD1A1B007DE}"/>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2054A225-560B-2888-2F4D-D899A304AA59}"/>
              </a:ext>
            </a:extLst>
          </p:cNvPr>
          <p:cNvSpPr>
            <a:spLocks noGrp="1"/>
          </p:cNvSpPr>
          <p:nvPr>
            <p:ph type="sldNum" sz="quarter" idx="12"/>
          </p:nvPr>
        </p:nvSpPr>
        <p:spPr/>
        <p:txBody>
          <a:bodyPr/>
          <a:lstStyle/>
          <a:p>
            <a:fld id="{B6F15528-21DE-4FAA-801E-634DDDAF4B2B}" type="slidenum">
              <a:rPr lang="en-US" smtClean="0"/>
              <a:pPr/>
              <a:t>19</a:t>
            </a:fld>
            <a:endParaRPr lang="en-US"/>
          </a:p>
        </p:txBody>
      </p:sp>
      <p:sp>
        <p:nvSpPr>
          <p:cNvPr id="18" name="List at least five dangers a rescuer…">
            <a:extLst>
              <a:ext uri="{FF2B5EF4-FFF2-40B4-BE49-F238E27FC236}">
                <a16:creationId xmlns:a16="http://schemas.microsoft.com/office/drawing/2014/main" id="{FBE18D36-F764-CE7E-42DA-BD82058AB3BA}"/>
              </a:ext>
            </a:extLst>
          </p:cNvPr>
          <p:cNvSpPr txBox="1"/>
          <p:nvPr/>
        </p:nvSpPr>
        <p:spPr>
          <a:xfrm>
            <a:off x="4704347" y="1738032"/>
            <a:ext cx="7259052" cy="22487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just">
              <a:lnSpc>
                <a:spcPct val="150000"/>
              </a:lnSpc>
            </a:pPr>
            <a:r>
              <a:rPr lang="hi-IN" sz="2400">
                <a:latin typeface="Open Sans" panose="020B0606030504020204" pitchFamily="34" charset="0"/>
                <a:ea typeface="Open Sans" panose="020B0606030504020204" pitchFamily="34" charset="0"/>
                <a:cs typeface="Open Sans" panose="020B0606030504020204" pitchFamily="34" charset="0"/>
              </a:rPr>
              <a:t>मनोवैज्ञानिक समर्थन - पहले उत्तरदाताओं को ऐसी घटनाओं का जवाब देने के बाद तनाव और आघात का अनुभव हो सकता है। मनोवैज्ञानिक सहायता सेवाओं तक पहुंच उनकी भलाई के लिए आवश्यक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E6757785-95A1-4B87-0F32-239151935F47}"/>
              </a:ext>
            </a:extLst>
          </p:cNvPr>
          <p:cNvSpPr txBox="1"/>
          <p:nvPr/>
        </p:nvSpPr>
        <p:spPr>
          <a:xfrm>
            <a:off x="228601" y="2828835"/>
            <a:ext cx="4102768" cy="1569660"/>
          </a:xfrm>
          <a:prstGeom prst="rect">
            <a:avLst/>
          </a:prstGeom>
          <a:noFill/>
        </p:spPr>
        <p:txBody>
          <a:bodyPr wrap="square">
            <a:sp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अन्य महत्वपूर्ण
 के लिए दिशानिर्देश
पहले उत्तरदाता</a:t>
            </a:r>
            <a:endParaRPr lang="en-IN" sz="32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573203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D15F6E-EA44-316F-8457-44B93DD08F8A}"/>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B43AEE7-E28E-CF94-B8DF-DAA4AE25D27E}"/>
              </a:ext>
            </a:extLst>
          </p:cNvPr>
          <p:cNvSpPr>
            <a:spLocks noGrp="1"/>
          </p:cNvSpPr>
          <p:nvPr>
            <p:ph type="sldNum" sz="quarter" idx="12"/>
          </p:nvPr>
        </p:nvSpPr>
        <p:spPr/>
        <p:txBody>
          <a:bodyPr/>
          <a:lstStyle/>
          <a:p>
            <a:fld id="{B6F15528-21DE-4FAA-801E-634DDDAF4B2B}" type="slidenum">
              <a:rPr lang="en-US" sz="1200" smtClean="0">
                <a:latin typeface="+mj-lt"/>
              </a:rPr>
              <a:pPr/>
              <a:t>2</a:t>
            </a:fld>
            <a:endParaRPr lang="en-US" sz="1200">
              <a:latin typeface="+mj-lt"/>
            </a:endParaRPr>
          </a:p>
        </p:txBody>
      </p:sp>
      <p:sp>
        <p:nvSpPr>
          <p:cNvPr id="7" name="Upon completing this lesson, you will be able to:">
            <a:extLst>
              <a:ext uri="{FF2B5EF4-FFF2-40B4-BE49-F238E27FC236}">
                <a16:creationId xmlns:a16="http://schemas.microsoft.com/office/drawing/2014/main" id="{FAF4410C-7D73-FEF0-9901-CCC420D940DD}"/>
              </a:ext>
            </a:extLst>
          </p:cNvPr>
          <p:cNvSpPr txBox="1">
            <a:spLocks/>
          </p:cNvSpPr>
          <p:nvPr/>
        </p:nvSpPr>
        <p:spPr>
          <a:xfrm>
            <a:off x="228601" y="2959767"/>
            <a:ext cx="3091541" cy="3282297"/>
          </a:xfrm>
          <a:prstGeom prst="rect">
            <a:avLst/>
          </a:prstGeom>
        </p:spPr>
        <p:txBody>
          <a:bodyPr vert="horz" lIns="44618" tIns="44618" rIns="44618" bIns="44618" rtlCol="0" anchor="t">
            <a:normAutofit/>
          </a:bodyPr>
          <a:lstStyle>
            <a:lvl1pPr marL="342900" indent="-342900" algn="l" defTabSz="1896340" rtl="0" eaLnBrk="1" latinLnBrk="0" hangingPunct="1">
              <a:spcBef>
                <a:spcPts val="2100"/>
              </a:spcBef>
              <a:buFont typeface="Arial" pitchFamily="34" charset="0"/>
              <a:buChar char="•"/>
              <a:tabLst>
                <a:tab pos="2286000" algn="l"/>
                <a:tab pos="3644900" algn="l"/>
                <a:tab pos="5029200" algn="l"/>
                <a:tab pos="6388100" algn="l"/>
              </a:tabLst>
              <a:defRPr sz="4200" i="0" kern="1200">
                <a:solidFill>
                  <a:srgbClr val="000000"/>
                </a:solidFill>
                <a:latin typeface="Open Sans"/>
                <a:ea typeface="Open Sans"/>
                <a:cs typeface="Open Sans"/>
                <a:sym typeface="Open San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hi-IN" sz="2400">
                <a:latin typeface="+mj-lt"/>
              </a:rPr>
              <a:t>इस पाठ को पूरा करने पर, आप निम्न में सक्षम होंगे: -</a:t>
            </a:r>
            <a:endParaRPr lang="en-US" sz="2400" dirty="0">
              <a:latin typeface="+mj-lt"/>
            </a:endParaRPr>
          </a:p>
        </p:txBody>
      </p:sp>
      <p:sp>
        <p:nvSpPr>
          <p:cNvPr id="8" name="OBJECTIVES">
            <a:extLst>
              <a:ext uri="{FF2B5EF4-FFF2-40B4-BE49-F238E27FC236}">
                <a16:creationId xmlns:a16="http://schemas.microsoft.com/office/drawing/2014/main" id="{AA2361C1-997F-1985-8FFC-15FD1181CB91}"/>
              </a:ext>
            </a:extLst>
          </p:cNvPr>
          <p:cNvSpPr txBox="1"/>
          <p:nvPr/>
        </p:nvSpPr>
        <p:spPr>
          <a:xfrm>
            <a:off x="228601" y="2258013"/>
            <a:ext cx="9081041" cy="63304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lvl1pPr defTabSz="1896340">
              <a:defRPr sz="7200" b="1">
                <a:solidFill>
                  <a:srgbClr val="C00000"/>
                </a:solidFill>
                <a:latin typeface="Open Sans"/>
                <a:ea typeface="Open Sans"/>
                <a:cs typeface="Open Sans"/>
                <a:sym typeface="Open Sans"/>
              </a:defRPr>
            </a:lvl1pPr>
          </a:lstStyle>
          <a:p>
            <a:r>
              <a:rPr lang="hi-IN" sz="3600">
                <a:latin typeface="+mj-lt"/>
              </a:rPr>
              <a:t>उद्देश्यों</a:t>
            </a:r>
            <a:endParaRPr sz="3600" dirty="0">
              <a:latin typeface="+mj-lt"/>
            </a:endParaRPr>
          </a:p>
        </p:txBody>
      </p:sp>
      <p:sp>
        <p:nvSpPr>
          <p:cNvPr id="18" name="List at least five dangers a rescuer…">
            <a:extLst>
              <a:ext uri="{FF2B5EF4-FFF2-40B4-BE49-F238E27FC236}">
                <a16:creationId xmlns:a16="http://schemas.microsoft.com/office/drawing/2014/main" id="{AF294282-B7FB-0B57-D61D-45F35ABCF473}"/>
              </a:ext>
            </a:extLst>
          </p:cNvPr>
          <p:cNvSpPr txBox="1"/>
          <p:nvPr/>
        </p:nvSpPr>
        <p:spPr>
          <a:xfrm>
            <a:off x="3962400" y="1406256"/>
            <a:ext cx="8000999" cy="557273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algn="just">
              <a:lnSpc>
                <a:spcPct val="150000"/>
              </a:lnSpc>
            </a:pPr>
            <a:r>
              <a:rPr lang="hi-IN" sz="2400">
                <a:latin typeface="+mj-lt"/>
              </a:rPr>
              <a:t>जैविक आपातकाल और उद्देश्य पर दिशानिर्देशों के बारे में एक सिंहावलोकन प्राप्त करने के लिए 
जैविक आपातकाल पर एनडीएमए के दिशानिर्देशों में शामिल विभिन्न पहलुओं के बारे में जानने के लिए 
जैविक आपातकाल पर डब्ल्यूएचओ के दिशानिर्देशों से परिचित होना 
स्वास्थ्य एवं परिवार कल्याण मंत्रालय और आईसीएमआर की भूमिका के बारे में जानने के लिए 
जैविक आपातकाल के दौरान पहले उत्तरदाताओं के लिए प्रमुख निर्देशों को समझने के लिए</a:t>
            </a:r>
            <a:endParaRPr lang="en-US" sz="2400" dirty="0">
              <a:latin typeface="+mj-lt"/>
              <a:ea typeface="Open Sans" panose="020B0606030504020204" pitchFamily="34" charset="0"/>
              <a:cs typeface="Open Sans" panose="020B0606030504020204" pitchFamily="34" charset="0"/>
            </a:endParaRPr>
          </a:p>
        </p:txBody>
      </p:sp>
      <p:grpSp>
        <p:nvGrpSpPr>
          <p:cNvPr id="59" name="Group">
            <a:extLst>
              <a:ext uri="{FF2B5EF4-FFF2-40B4-BE49-F238E27FC236}">
                <a16:creationId xmlns:a16="http://schemas.microsoft.com/office/drawing/2014/main" id="{99DA5098-FBF2-6AF5-984F-3495D433D00E}"/>
              </a:ext>
            </a:extLst>
          </p:cNvPr>
          <p:cNvGrpSpPr/>
          <p:nvPr/>
        </p:nvGrpSpPr>
        <p:grpSpPr>
          <a:xfrm>
            <a:off x="3227615" y="1415139"/>
            <a:ext cx="685802" cy="731380"/>
            <a:chOff x="106442" y="115976"/>
            <a:chExt cx="1219200" cy="1441976"/>
          </a:xfrm>
        </p:grpSpPr>
        <p:sp>
          <p:nvSpPr>
            <p:cNvPr id="60" name="Circle">
              <a:extLst>
                <a:ext uri="{FF2B5EF4-FFF2-40B4-BE49-F238E27FC236}">
                  <a16:creationId xmlns:a16="http://schemas.microsoft.com/office/drawing/2014/main" id="{D195BECB-85F6-3A25-12FE-CDF49BA4B972}"/>
                </a:ext>
              </a:extLst>
            </p:cNvPr>
            <p:cNvSpPr/>
            <p:nvPr/>
          </p:nvSpPr>
          <p:spPr>
            <a:xfrm>
              <a:off x="106442" y="338751"/>
              <a:ext cx="1219200" cy="1219201"/>
            </a:xfrm>
            <a:prstGeom prst="ellipse">
              <a:avLst/>
            </a:prstGeom>
            <a:solidFill>
              <a:srgbClr val="DDDDDD"/>
            </a:solidFill>
            <a:ln w="12700" cap="flat">
              <a:noFill/>
              <a:miter lim="400000"/>
            </a:ln>
            <a:effectLst/>
          </p:spPr>
          <p:txBody>
            <a:bodyPr wrap="square" lIns="78283" tIns="78283" rIns="78283" bIns="78283" numCol="1" anchor="t">
              <a:noAutofit/>
            </a:bodyPr>
            <a:lstStyle/>
            <a:p>
              <a:endParaRPr sz="1600">
                <a:latin typeface="+mj-lt"/>
              </a:endParaRPr>
            </a:p>
          </p:txBody>
        </p:sp>
        <p:sp>
          <p:nvSpPr>
            <p:cNvPr id="61" name="1">
              <a:extLst>
                <a:ext uri="{FF2B5EF4-FFF2-40B4-BE49-F238E27FC236}">
                  <a16:creationId xmlns:a16="http://schemas.microsoft.com/office/drawing/2014/main" id="{A87B1E36-9600-6026-7A25-D9F6E5F885B6}"/>
                </a:ext>
              </a:extLst>
            </p:cNvPr>
            <p:cNvSpPr txBox="1"/>
            <p:nvPr/>
          </p:nvSpPr>
          <p:spPr>
            <a:xfrm>
              <a:off x="261805" y="115976"/>
              <a:ext cx="550997" cy="121920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8283" tIns="78283" rIns="78283" bIns="78283" numCol="1" anchor="t">
              <a:noAutofit/>
            </a:bodyPr>
            <a:lstStyle>
              <a:lvl1pPr>
                <a:defRPr sz="7200" i="1">
                  <a:solidFill>
                    <a:srgbClr val="C00000"/>
                  </a:solidFill>
                  <a:latin typeface="Open Sans"/>
                  <a:ea typeface="Open Sans"/>
                  <a:cs typeface="Open Sans"/>
                  <a:sym typeface="Open Sans"/>
                </a:defRPr>
              </a:lvl1pPr>
            </a:lstStyle>
            <a:p>
              <a:r>
                <a:rPr sz="3600" b="1" dirty="0">
                  <a:latin typeface="+mj-lt"/>
                </a:rPr>
                <a:t>1</a:t>
              </a:r>
            </a:p>
          </p:txBody>
        </p:sp>
      </p:grpSp>
      <p:grpSp>
        <p:nvGrpSpPr>
          <p:cNvPr id="74" name="Group">
            <a:extLst>
              <a:ext uri="{FF2B5EF4-FFF2-40B4-BE49-F238E27FC236}">
                <a16:creationId xmlns:a16="http://schemas.microsoft.com/office/drawing/2014/main" id="{BD9752E8-319E-6DE0-28C5-A3AAACE59A55}"/>
              </a:ext>
            </a:extLst>
          </p:cNvPr>
          <p:cNvGrpSpPr/>
          <p:nvPr/>
        </p:nvGrpSpPr>
        <p:grpSpPr>
          <a:xfrm>
            <a:off x="3219876" y="2634177"/>
            <a:ext cx="685802" cy="674918"/>
            <a:chOff x="0" y="115976"/>
            <a:chExt cx="1219200" cy="1368470"/>
          </a:xfrm>
        </p:grpSpPr>
        <p:sp>
          <p:nvSpPr>
            <p:cNvPr id="75" name="Circle">
              <a:extLst>
                <a:ext uri="{FF2B5EF4-FFF2-40B4-BE49-F238E27FC236}">
                  <a16:creationId xmlns:a16="http://schemas.microsoft.com/office/drawing/2014/main" id="{7DEB9753-60C2-9A2B-6C47-A24F9C15E60A}"/>
                </a:ext>
              </a:extLst>
            </p:cNvPr>
            <p:cNvSpPr/>
            <p:nvPr/>
          </p:nvSpPr>
          <p:spPr>
            <a:xfrm>
              <a:off x="0" y="265245"/>
              <a:ext cx="1219200" cy="1219201"/>
            </a:xfrm>
            <a:prstGeom prst="ellipse">
              <a:avLst/>
            </a:prstGeom>
            <a:solidFill>
              <a:srgbClr val="DDDDDD"/>
            </a:solidFill>
            <a:ln w="12700" cap="flat">
              <a:noFill/>
              <a:miter lim="400000"/>
            </a:ln>
            <a:effectLst/>
          </p:spPr>
          <p:txBody>
            <a:bodyPr wrap="square" lIns="78283" tIns="78283" rIns="78283" bIns="78283" numCol="1" anchor="t">
              <a:noAutofit/>
            </a:bodyPr>
            <a:lstStyle/>
            <a:p>
              <a:endParaRPr sz="1600">
                <a:latin typeface="+mj-lt"/>
              </a:endParaRPr>
            </a:p>
          </p:txBody>
        </p:sp>
        <p:sp>
          <p:nvSpPr>
            <p:cNvPr id="76" name="1">
              <a:extLst>
                <a:ext uri="{FF2B5EF4-FFF2-40B4-BE49-F238E27FC236}">
                  <a16:creationId xmlns:a16="http://schemas.microsoft.com/office/drawing/2014/main" id="{EFE682DC-992B-1929-B3B1-A956FCC26A26}"/>
                </a:ext>
              </a:extLst>
            </p:cNvPr>
            <p:cNvSpPr txBox="1"/>
            <p:nvPr/>
          </p:nvSpPr>
          <p:spPr>
            <a:xfrm>
              <a:off x="261805" y="115976"/>
              <a:ext cx="550997" cy="121920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8283" tIns="78283" rIns="78283" bIns="78283" numCol="1" anchor="t">
              <a:noAutofit/>
            </a:bodyPr>
            <a:lstStyle>
              <a:lvl1pPr>
                <a:defRPr sz="7200" i="1">
                  <a:solidFill>
                    <a:srgbClr val="C00000"/>
                  </a:solidFill>
                  <a:latin typeface="Open Sans"/>
                  <a:ea typeface="Open Sans"/>
                  <a:cs typeface="Open Sans"/>
                  <a:sym typeface="Open Sans"/>
                </a:defRPr>
              </a:lvl1pPr>
            </a:lstStyle>
            <a:p>
              <a:r>
                <a:rPr lang="en-IN" sz="3200" b="1" dirty="0">
                  <a:latin typeface="+mj-lt"/>
                </a:rPr>
                <a:t>2</a:t>
              </a:r>
              <a:endParaRPr sz="3200" b="1" dirty="0">
                <a:latin typeface="+mj-lt"/>
              </a:endParaRPr>
            </a:p>
          </p:txBody>
        </p:sp>
      </p:grpSp>
      <p:grpSp>
        <p:nvGrpSpPr>
          <p:cNvPr id="77" name="Group">
            <a:extLst>
              <a:ext uri="{FF2B5EF4-FFF2-40B4-BE49-F238E27FC236}">
                <a16:creationId xmlns:a16="http://schemas.microsoft.com/office/drawing/2014/main" id="{71394491-1B5E-CE6C-7299-E753E09A37D7}"/>
              </a:ext>
            </a:extLst>
          </p:cNvPr>
          <p:cNvGrpSpPr/>
          <p:nvPr/>
        </p:nvGrpSpPr>
        <p:grpSpPr>
          <a:xfrm>
            <a:off x="3240505" y="3735145"/>
            <a:ext cx="653143" cy="611000"/>
            <a:chOff x="0" y="115976"/>
            <a:chExt cx="1219200" cy="1368470"/>
          </a:xfrm>
        </p:grpSpPr>
        <p:sp>
          <p:nvSpPr>
            <p:cNvPr id="78" name="Circle">
              <a:extLst>
                <a:ext uri="{FF2B5EF4-FFF2-40B4-BE49-F238E27FC236}">
                  <a16:creationId xmlns:a16="http://schemas.microsoft.com/office/drawing/2014/main" id="{E4F5B060-D781-8E69-DB6D-2EA23BE62CB8}"/>
                </a:ext>
              </a:extLst>
            </p:cNvPr>
            <p:cNvSpPr/>
            <p:nvPr/>
          </p:nvSpPr>
          <p:spPr>
            <a:xfrm>
              <a:off x="0" y="265245"/>
              <a:ext cx="1219200" cy="1219201"/>
            </a:xfrm>
            <a:prstGeom prst="ellipse">
              <a:avLst/>
            </a:prstGeom>
            <a:solidFill>
              <a:srgbClr val="DDDDDD"/>
            </a:solidFill>
            <a:ln w="12700" cap="flat">
              <a:noFill/>
              <a:miter lim="400000"/>
            </a:ln>
            <a:effectLst/>
          </p:spPr>
          <p:txBody>
            <a:bodyPr wrap="square" lIns="78283" tIns="78283" rIns="78283" bIns="78283" numCol="1" anchor="t">
              <a:noAutofit/>
            </a:bodyPr>
            <a:lstStyle/>
            <a:p>
              <a:endParaRPr sz="1600">
                <a:latin typeface="+mj-lt"/>
              </a:endParaRPr>
            </a:p>
          </p:txBody>
        </p:sp>
        <p:sp>
          <p:nvSpPr>
            <p:cNvPr id="79" name="1">
              <a:extLst>
                <a:ext uri="{FF2B5EF4-FFF2-40B4-BE49-F238E27FC236}">
                  <a16:creationId xmlns:a16="http://schemas.microsoft.com/office/drawing/2014/main" id="{0743A559-9575-AF71-315A-60E2DA678289}"/>
                </a:ext>
              </a:extLst>
            </p:cNvPr>
            <p:cNvSpPr txBox="1"/>
            <p:nvPr/>
          </p:nvSpPr>
          <p:spPr>
            <a:xfrm>
              <a:off x="261805" y="115976"/>
              <a:ext cx="550997" cy="121920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8283" tIns="78283" rIns="78283" bIns="78283" numCol="1" anchor="t">
              <a:noAutofit/>
            </a:bodyPr>
            <a:lstStyle>
              <a:lvl1pPr>
                <a:defRPr sz="7200" i="1">
                  <a:solidFill>
                    <a:srgbClr val="C00000"/>
                  </a:solidFill>
                  <a:latin typeface="Open Sans"/>
                  <a:ea typeface="Open Sans"/>
                  <a:cs typeface="Open Sans"/>
                  <a:sym typeface="Open Sans"/>
                </a:defRPr>
              </a:lvl1pPr>
            </a:lstStyle>
            <a:p>
              <a:r>
                <a:rPr lang="en-IN" sz="3600" b="1" dirty="0">
                  <a:latin typeface="+mj-lt"/>
                </a:rPr>
                <a:t>3</a:t>
              </a:r>
              <a:endParaRPr sz="3600" b="1" dirty="0">
                <a:latin typeface="+mj-lt"/>
              </a:endParaRPr>
            </a:p>
          </p:txBody>
        </p:sp>
      </p:grpSp>
      <p:grpSp>
        <p:nvGrpSpPr>
          <p:cNvPr id="80" name="Group">
            <a:extLst>
              <a:ext uri="{FF2B5EF4-FFF2-40B4-BE49-F238E27FC236}">
                <a16:creationId xmlns:a16="http://schemas.microsoft.com/office/drawing/2014/main" id="{D6ECB284-266E-1B2A-BDD9-728CBDD4C106}"/>
              </a:ext>
            </a:extLst>
          </p:cNvPr>
          <p:cNvGrpSpPr/>
          <p:nvPr/>
        </p:nvGrpSpPr>
        <p:grpSpPr>
          <a:xfrm>
            <a:off x="3240506" y="4652084"/>
            <a:ext cx="653142" cy="641350"/>
            <a:chOff x="0" y="115976"/>
            <a:chExt cx="1219200" cy="1368470"/>
          </a:xfrm>
        </p:grpSpPr>
        <p:sp>
          <p:nvSpPr>
            <p:cNvPr id="81" name="Circle">
              <a:extLst>
                <a:ext uri="{FF2B5EF4-FFF2-40B4-BE49-F238E27FC236}">
                  <a16:creationId xmlns:a16="http://schemas.microsoft.com/office/drawing/2014/main" id="{1F13F7F3-4336-9B35-5016-ACA2A91ADB02}"/>
                </a:ext>
              </a:extLst>
            </p:cNvPr>
            <p:cNvSpPr/>
            <p:nvPr/>
          </p:nvSpPr>
          <p:spPr>
            <a:xfrm>
              <a:off x="0" y="265245"/>
              <a:ext cx="1219200" cy="1219201"/>
            </a:xfrm>
            <a:prstGeom prst="ellipse">
              <a:avLst/>
            </a:prstGeom>
            <a:solidFill>
              <a:srgbClr val="DDDDDD"/>
            </a:solidFill>
            <a:ln w="12700" cap="flat">
              <a:noFill/>
              <a:miter lim="400000"/>
            </a:ln>
            <a:effectLst/>
          </p:spPr>
          <p:txBody>
            <a:bodyPr wrap="square" lIns="78283" tIns="78283" rIns="78283" bIns="78283" numCol="1" anchor="t">
              <a:noAutofit/>
            </a:bodyPr>
            <a:lstStyle/>
            <a:p>
              <a:endParaRPr sz="1600">
                <a:latin typeface="+mj-lt"/>
              </a:endParaRPr>
            </a:p>
          </p:txBody>
        </p:sp>
        <p:sp>
          <p:nvSpPr>
            <p:cNvPr id="82" name="1">
              <a:extLst>
                <a:ext uri="{FF2B5EF4-FFF2-40B4-BE49-F238E27FC236}">
                  <a16:creationId xmlns:a16="http://schemas.microsoft.com/office/drawing/2014/main" id="{3A195CEB-F483-94BC-8BCE-592EC86D016C}"/>
                </a:ext>
              </a:extLst>
            </p:cNvPr>
            <p:cNvSpPr txBox="1"/>
            <p:nvPr/>
          </p:nvSpPr>
          <p:spPr>
            <a:xfrm>
              <a:off x="261805" y="115976"/>
              <a:ext cx="550997" cy="121920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8283" tIns="78283" rIns="78283" bIns="78283" numCol="1" anchor="t">
              <a:noAutofit/>
            </a:bodyPr>
            <a:lstStyle>
              <a:lvl1pPr>
                <a:defRPr sz="7200" i="1">
                  <a:solidFill>
                    <a:srgbClr val="C00000"/>
                  </a:solidFill>
                  <a:latin typeface="Open Sans"/>
                  <a:ea typeface="Open Sans"/>
                  <a:cs typeface="Open Sans"/>
                  <a:sym typeface="Open Sans"/>
                </a:defRPr>
              </a:lvl1pPr>
            </a:lstStyle>
            <a:p>
              <a:r>
                <a:rPr lang="en-IN" sz="3600" b="1" dirty="0">
                  <a:latin typeface="+mj-lt"/>
                </a:rPr>
                <a:t>4</a:t>
              </a:r>
              <a:endParaRPr sz="3600" b="1" dirty="0">
                <a:latin typeface="+mj-lt"/>
              </a:endParaRPr>
            </a:p>
          </p:txBody>
        </p:sp>
      </p:grpSp>
      <p:grpSp>
        <p:nvGrpSpPr>
          <p:cNvPr id="2" name="Group">
            <a:extLst>
              <a:ext uri="{FF2B5EF4-FFF2-40B4-BE49-F238E27FC236}">
                <a16:creationId xmlns:a16="http://schemas.microsoft.com/office/drawing/2014/main" id="{AB37A3D2-35F9-61C3-9163-4EA65BD3875E}"/>
              </a:ext>
            </a:extLst>
          </p:cNvPr>
          <p:cNvGrpSpPr/>
          <p:nvPr/>
        </p:nvGrpSpPr>
        <p:grpSpPr>
          <a:xfrm>
            <a:off x="3243945" y="5330832"/>
            <a:ext cx="653142" cy="641350"/>
            <a:chOff x="0" y="115976"/>
            <a:chExt cx="1219200" cy="1368470"/>
          </a:xfrm>
        </p:grpSpPr>
        <p:sp>
          <p:nvSpPr>
            <p:cNvPr id="3" name="Circle">
              <a:extLst>
                <a:ext uri="{FF2B5EF4-FFF2-40B4-BE49-F238E27FC236}">
                  <a16:creationId xmlns:a16="http://schemas.microsoft.com/office/drawing/2014/main" id="{3F167046-7CF2-C594-792A-DAE04B270BDA}"/>
                </a:ext>
              </a:extLst>
            </p:cNvPr>
            <p:cNvSpPr/>
            <p:nvPr/>
          </p:nvSpPr>
          <p:spPr>
            <a:xfrm>
              <a:off x="0" y="265245"/>
              <a:ext cx="1219200" cy="1219201"/>
            </a:xfrm>
            <a:prstGeom prst="ellipse">
              <a:avLst/>
            </a:prstGeom>
            <a:solidFill>
              <a:srgbClr val="DDDDDD"/>
            </a:solidFill>
            <a:ln w="12700" cap="flat">
              <a:noFill/>
              <a:miter lim="400000"/>
            </a:ln>
            <a:effectLst/>
          </p:spPr>
          <p:txBody>
            <a:bodyPr wrap="square" lIns="78283" tIns="78283" rIns="78283" bIns="78283" numCol="1" anchor="t">
              <a:noAutofit/>
            </a:bodyPr>
            <a:lstStyle/>
            <a:p>
              <a:endParaRPr sz="1600">
                <a:latin typeface="+mj-lt"/>
              </a:endParaRPr>
            </a:p>
          </p:txBody>
        </p:sp>
        <p:sp>
          <p:nvSpPr>
            <p:cNvPr id="5" name="1">
              <a:extLst>
                <a:ext uri="{FF2B5EF4-FFF2-40B4-BE49-F238E27FC236}">
                  <a16:creationId xmlns:a16="http://schemas.microsoft.com/office/drawing/2014/main" id="{FE179BAB-4A35-BBD0-F464-0FDEF1D2698C}"/>
                </a:ext>
              </a:extLst>
            </p:cNvPr>
            <p:cNvSpPr txBox="1"/>
            <p:nvPr/>
          </p:nvSpPr>
          <p:spPr>
            <a:xfrm>
              <a:off x="261805" y="115976"/>
              <a:ext cx="550997" cy="121920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8283" tIns="78283" rIns="78283" bIns="78283" numCol="1" anchor="t">
              <a:noAutofit/>
            </a:bodyPr>
            <a:lstStyle>
              <a:lvl1pPr>
                <a:defRPr sz="7200" i="1">
                  <a:solidFill>
                    <a:srgbClr val="C00000"/>
                  </a:solidFill>
                  <a:latin typeface="Open Sans"/>
                  <a:ea typeface="Open Sans"/>
                  <a:cs typeface="Open Sans"/>
                  <a:sym typeface="Open Sans"/>
                </a:defRPr>
              </a:lvl1pPr>
            </a:lstStyle>
            <a:p>
              <a:r>
                <a:rPr lang="en-IN" sz="3600" b="1" dirty="0">
                  <a:latin typeface="+mj-lt"/>
                </a:rPr>
                <a:t>5</a:t>
              </a:r>
              <a:endParaRPr sz="3600" b="1" dirty="0">
                <a:latin typeface="+mj-lt"/>
              </a:endParaRPr>
            </a:p>
          </p:txBody>
        </p:sp>
      </p:grpSp>
    </p:spTree>
    <p:extLst>
      <p:ext uri="{BB962C8B-B14F-4D97-AF65-F5344CB8AC3E}">
        <p14:creationId xmlns:p14="http://schemas.microsoft.com/office/powerpoint/2010/main" val="12069688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A3B4F4-89F9-3BD9-849D-37939B0017AA}"/>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19BA8990-037F-491E-F262-257BBE473C03}"/>
              </a:ext>
            </a:extLst>
          </p:cNvPr>
          <p:cNvSpPr>
            <a:spLocks noGrp="1"/>
          </p:cNvSpPr>
          <p:nvPr>
            <p:ph type="sldNum" sz="quarter" idx="12"/>
          </p:nvPr>
        </p:nvSpPr>
        <p:spPr/>
        <p:txBody>
          <a:bodyPr/>
          <a:lstStyle/>
          <a:p>
            <a:fld id="{B6F15528-21DE-4FAA-801E-634DDDAF4B2B}" type="slidenum">
              <a:rPr lang="en-US" smtClean="0"/>
              <a:pPr/>
              <a:t>20</a:t>
            </a:fld>
            <a:endParaRPr lang="en-US"/>
          </a:p>
        </p:txBody>
      </p:sp>
      <p:sp>
        <p:nvSpPr>
          <p:cNvPr id="18" name="List at least five dangers a rescuer…">
            <a:extLst>
              <a:ext uri="{FF2B5EF4-FFF2-40B4-BE49-F238E27FC236}">
                <a16:creationId xmlns:a16="http://schemas.microsoft.com/office/drawing/2014/main" id="{A7B9A872-F85A-199B-E216-ED12F8CA41F7}"/>
              </a:ext>
            </a:extLst>
          </p:cNvPr>
          <p:cNvSpPr txBox="1"/>
          <p:nvPr/>
        </p:nvSpPr>
        <p:spPr>
          <a:xfrm>
            <a:off x="3862137" y="1099964"/>
            <a:ext cx="6843102" cy="39107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algn="just">
              <a:lnSpc>
                <a:spcPct val="150000"/>
              </a:lnSpc>
            </a:pPr>
            <a:r>
              <a:rPr lang="hi-IN" sz="2400" dirty="0">
                <a:latin typeface="Open Sans" panose="020B0606030504020204" pitchFamily="34" charset="0"/>
                <a:ea typeface="Open Sans" panose="020B0606030504020204" pitchFamily="34" charset="0"/>
                <a:cs typeface="Open Sans" panose="020B0606030504020204" pitchFamily="34" charset="0"/>
              </a:rPr>
              <a:t>के दौरान प्रस्तुत मुख्य अवधारणाओं, तथ्यों और सूचनाओं का सारांश 
पाठ के उद्देश्यों को इस प्रकार दोहराना - 
जैविक आपातकाल और उद्देश्य पर दिशानिर्देशों के बारे में एक सिंहावलोकन प्राप्त करने के लिए 
जैविक आपातकाल पर एनडीएमए के दिशानिर्देशों में शामिल विभिन्न पहलुओं के बारे में जानने के लिए</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0D282389-BAE4-8E2F-6F48-635C6F33672D}"/>
              </a:ext>
            </a:extLst>
          </p:cNvPr>
          <p:cNvSpPr txBox="1"/>
          <p:nvPr/>
        </p:nvSpPr>
        <p:spPr>
          <a:xfrm>
            <a:off x="583801" y="3072036"/>
            <a:ext cx="2961065" cy="1200329"/>
          </a:xfrm>
          <a:prstGeom prst="rect">
            <a:avLst/>
          </a:prstGeom>
          <a:noFill/>
        </p:spPr>
        <p:txBody>
          <a:bodyPr wrap="square">
            <a:spAutoFit/>
          </a:bodyPr>
          <a:lstStyle/>
          <a:p>
            <a:r>
              <a:rPr lang="hi-IN" sz="3600" dirty="0"/>
              <a:t>पाठ की समीक्षा</a:t>
            </a:r>
            <a:endParaRPr lang="en-IN" sz="13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2599518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A3B4F4-89F9-3BD9-849D-37939B0017AA}"/>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19BA8990-037F-491E-F262-257BBE473C03}"/>
              </a:ext>
            </a:extLst>
          </p:cNvPr>
          <p:cNvSpPr>
            <a:spLocks noGrp="1"/>
          </p:cNvSpPr>
          <p:nvPr>
            <p:ph type="sldNum" sz="quarter" idx="12"/>
          </p:nvPr>
        </p:nvSpPr>
        <p:spPr/>
        <p:txBody>
          <a:bodyPr/>
          <a:lstStyle/>
          <a:p>
            <a:fld id="{B6F15528-21DE-4FAA-801E-634DDDAF4B2B}" type="slidenum">
              <a:rPr lang="en-US" smtClean="0"/>
              <a:pPr/>
              <a:t>21</a:t>
            </a:fld>
            <a:endParaRPr lang="en-US"/>
          </a:p>
        </p:txBody>
      </p:sp>
      <p:sp>
        <p:nvSpPr>
          <p:cNvPr id="18" name="List at least five dangers a rescuer…">
            <a:extLst>
              <a:ext uri="{FF2B5EF4-FFF2-40B4-BE49-F238E27FC236}">
                <a16:creationId xmlns:a16="http://schemas.microsoft.com/office/drawing/2014/main" id="{A7B9A872-F85A-199B-E216-ED12F8CA41F7}"/>
              </a:ext>
            </a:extLst>
          </p:cNvPr>
          <p:cNvSpPr txBox="1"/>
          <p:nvPr/>
        </p:nvSpPr>
        <p:spPr>
          <a:xfrm>
            <a:off x="3838074" y="1411872"/>
            <a:ext cx="6843102" cy="441857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marL="342900" indent="-342900" algn="just">
              <a:lnSpc>
                <a:spcPct val="200000"/>
              </a:lnSpc>
              <a:buFont typeface="Wingdings" panose="05000000000000000000" pitchFamily="2" charset="2"/>
              <a:buChar char="§"/>
            </a:pPr>
            <a:r>
              <a:rPr lang="hi-IN" sz="2400">
                <a:latin typeface="Open Sans" panose="020B0606030504020204" pitchFamily="34" charset="0"/>
                <a:ea typeface="Open Sans" panose="020B0606030504020204" pitchFamily="34" charset="0"/>
                <a:cs typeface="Open Sans" panose="020B0606030504020204" pitchFamily="34" charset="0"/>
              </a:rPr>
              <a:t>जैविक आपातकाल पर डब्ल्यूएचओ के दिशानिर्देशों से परिचित होना 
स्वास्थ्य एवं परिवार कल्याण मंत्रालय और आईसीएमआर की भूमिका के बारे में जानने के लिए 
जैव आपातकाल के दौरान पहले उत्तरदाताओं के लिए प्रमुख निर्देशों को समझने के लिए</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0D282389-BAE4-8E2F-6F48-635C6F33672D}"/>
              </a:ext>
            </a:extLst>
          </p:cNvPr>
          <p:cNvSpPr txBox="1"/>
          <p:nvPr/>
        </p:nvSpPr>
        <p:spPr>
          <a:xfrm>
            <a:off x="595834" y="2963753"/>
            <a:ext cx="4180704" cy="646331"/>
          </a:xfrm>
          <a:prstGeom prst="rect">
            <a:avLst/>
          </a:prstGeom>
          <a:noFill/>
        </p:spPr>
        <p:txBody>
          <a:bodyPr wrap="square">
            <a:spAutoFit/>
          </a:bodyPr>
          <a:lstStyle/>
          <a:p>
            <a:r>
              <a:rPr lang="hi-IN" sz="3600" dirty="0"/>
              <a:t>पाठ की समीक्षा</a:t>
            </a:r>
            <a:endParaRPr lang="en-IN" sz="13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088029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B9977-12BE-9E8E-5A75-CA98F94D3225}"/>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D5B50504-02EB-F66A-BDA0-5245480C5F47}"/>
              </a:ext>
            </a:extLst>
          </p:cNvPr>
          <p:cNvSpPr>
            <a:spLocks noGrp="1"/>
          </p:cNvSpPr>
          <p:nvPr>
            <p:ph type="sldNum" sz="quarter" idx="12"/>
          </p:nvPr>
        </p:nvSpPr>
        <p:spPr/>
        <p:txBody>
          <a:bodyPr/>
          <a:lstStyle/>
          <a:p>
            <a:fld id="{B6F15528-21DE-4FAA-801E-634DDDAF4B2B}" type="slidenum">
              <a:rPr lang="en-US" smtClean="0"/>
              <a:pPr/>
              <a:t>22</a:t>
            </a:fld>
            <a:endParaRPr lang="en-US"/>
          </a:p>
        </p:txBody>
      </p:sp>
      <p:sp>
        <p:nvSpPr>
          <p:cNvPr id="18" name="List at least five dangers a rescuer…">
            <a:extLst>
              <a:ext uri="{FF2B5EF4-FFF2-40B4-BE49-F238E27FC236}">
                <a16:creationId xmlns:a16="http://schemas.microsoft.com/office/drawing/2014/main" id="{1B772F6C-B3F1-C3EA-FF58-D5F69E061D2A}"/>
              </a:ext>
            </a:extLst>
          </p:cNvPr>
          <p:cNvSpPr txBox="1"/>
          <p:nvPr/>
        </p:nvSpPr>
        <p:spPr>
          <a:xfrm>
            <a:off x="4223084" y="1280832"/>
            <a:ext cx="7304887" cy="33567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just">
              <a:lnSpc>
                <a:spcPct val="150000"/>
              </a:lnSpc>
            </a:pPr>
            <a:r>
              <a:rPr lang="hi-IN" sz="2400" b="1">
                <a:latin typeface="Open Sans" panose="020B0606030504020204" pitchFamily="34" charset="0"/>
                <a:ea typeface="Open Sans" panose="020B0606030504020204" pitchFamily="34" charset="0"/>
                <a:cs typeface="Open Sans" panose="020B0606030504020204" pitchFamily="34" charset="0"/>
              </a:rPr>
              <a:t>वास्तविक समय में छात्र की समझ का आकलन करने के लिए पाठ के दौरान रचनात्मक आकलन शामिल करें। 
जैविक आपातकालीन प्रतिक्रिया पर दिशानिर्देशों का उद्देश्य क्या है? 
एनडीएमए के दिशानिर्देशों के अनुसार जैव-आपातकाल में एनडीआरएफ की क्या भूमिका है?</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A30B944C-96E8-7BF1-6A6B-9239A0E94F3B}"/>
              </a:ext>
            </a:extLst>
          </p:cNvPr>
          <p:cNvSpPr txBox="1"/>
          <p:nvPr/>
        </p:nvSpPr>
        <p:spPr>
          <a:xfrm>
            <a:off x="664029" y="3429000"/>
            <a:ext cx="3709153" cy="646331"/>
          </a:xfrm>
          <a:prstGeom prst="rect">
            <a:avLst/>
          </a:prstGeom>
          <a:noFill/>
        </p:spPr>
        <p:txBody>
          <a:bodyPr wrap="squar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मूल्यांकन</a:t>
            </a:r>
            <a:endParaRPr lang="en-IN" sz="13800" b="1" dirty="0">
              <a:solidFill>
                <a:srgbClr val="C00000"/>
              </a:solidFill>
              <a:latin typeface="+mn-lt"/>
            </a:endParaRPr>
          </a:p>
        </p:txBody>
      </p:sp>
    </p:spTree>
    <p:extLst>
      <p:ext uri="{BB962C8B-B14F-4D97-AF65-F5344CB8AC3E}">
        <p14:creationId xmlns:p14="http://schemas.microsoft.com/office/powerpoint/2010/main" val="16993183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B9977-12BE-9E8E-5A75-CA98F94D3225}"/>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D5B50504-02EB-F66A-BDA0-5245480C5F47}"/>
              </a:ext>
            </a:extLst>
          </p:cNvPr>
          <p:cNvSpPr>
            <a:spLocks noGrp="1"/>
          </p:cNvSpPr>
          <p:nvPr>
            <p:ph type="sldNum" sz="quarter" idx="12"/>
          </p:nvPr>
        </p:nvSpPr>
        <p:spPr/>
        <p:txBody>
          <a:bodyPr/>
          <a:lstStyle/>
          <a:p>
            <a:fld id="{B6F15528-21DE-4FAA-801E-634DDDAF4B2B}" type="slidenum">
              <a:rPr lang="en-US" smtClean="0"/>
              <a:pPr/>
              <a:t>23</a:t>
            </a:fld>
            <a:endParaRPr lang="en-US"/>
          </a:p>
        </p:txBody>
      </p:sp>
      <p:sp>
        <p:nvSpPr>
          <p:cNvPr id="18" name="List at least five dangers a rescuer…">
            <a:extLst>
              <a:ext uri="{FF2B5EF4-FFF2-40B4-BE49-F238E27FC236}">
                <a16:creationId xmlns:a16="http://schemas.microsoft.com/office/drawing/2014/main" id="{1B772F6C-B3F1-C3EA-FF58-D5F69E061D2A}"/>
              </a:ext>
            </a:extLst>
          </p:cNvPr>
          <p:cNvSpPr txBox="1"/>
          <p:nvPr/>
        </p:nvSpPr>
        <p:spPr>
          <a:xfrm>
            <a:off x="4764505" y="1280832"/>
            <a:ext cx="6763466" cy="39107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marL="457200" indent="-457200" algn="just">
              <a:lnSpc>
                <a:spcPct val="150000"/>
              </a:lnSpc>
            </a:pPr>
            <a:r>
              <a:rPr lang="hi-IN" sz="2400">
                <a:latin typeface="Open Sans" panose="020B0606030504020204" pitchFamily="34" charset="0"/>
                <a:ea typeface="Open Sans" panose="020B0606030504020204" pitchFamily="34" charset="0"/>
                <a:cs typeface="Open Sans" panose="020B0606030504020204" pitchFamily="34" charset="0"/>
              </a:rPr>
              <a:t>3. भारत द्वारा जैव-आपातकाल पर विश्व स्वास्थ्य संगठन के दिशानिर्देशों के किन पहलुओं का पालन किया गया है?
स्वास्थ्य एवं परिवार कल्याण मंत्रालय के महत्वपूर्ण कार्य क्या हैं? 
जैविक आपातकालीन प्रतिक्रिया के दौरान प्रथम उत्तरदाताओं के लिए मुख्य निर्देश क्या हैं?</a:t>
            </a:r>
            <a:endParaRPr lang="en-IN" sz="22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A30B944C-96E8-7BF1-6A6B-9239A0E94F3B}"/>
              </a:ext>
            </a:extLst>
          </p:cNvPr>
          <p:cNvSpPr txBox="1"/>
          <p:nvPr/>
        </p:nvSpPr>
        <p:spPr>
          <a:xfrm>
            <a:off x="664029" y="3429000"/>
            <a:ext cx="3709153" cy="646331"/>
          </a:xfrm>
          <a:prstGeom prst="rect">
            <a:avLst/>
          </a:prstGeom>
          <a:noFill/>
        </p:spPr>
        <p:txBody>
          <a:bodyPr wrap="squar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मूल्यांकन</a:t>
            </a:r>
            <a:endParaRPr lang="en-IN" sz="13800" b="1" dirty="0">
              <a:solidFill>
                <a:srgbClr val="C00000"/>
              </a:solidFill>
              <a:latin typeface="+mn-lt"/>
            </a:endParaRPr>
          </a:p>
        </p:txBody>
      </p:sp>
    </p:spTree>
    <p:extLst>
      <p:ext uri="{BB962C8B-B14F-4D97-AF65-F5344CB8AC3E}">
        <p14:creationId xmlns:p14="http://schemas.microsoft.com/office/powerpoint/2010/main" val="2517745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Rounded Rectangle"/>
          <p:cNvSpPr/>
          <p:nvPr/>
        </p:nvSpPr>
        <p:spPr>
          <a:xfrm>
            <a:off x="4548494" y="-14539"/>
            <a:ext cx="7694588" cy="6944222"/>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222" name="Duties of…"/>
          <p:cNvSpPr txBox="1"/>
          <p:nvPr/>
        </p:nvSpPr>
        <p:spPr>
          <a:xfrm>
            <a:off x="339566" y="3230213"/>
            <a:ext cx="4052325" cy="69460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ctr"/>
            <a:r>
              <a:rPr lang="hi-IN" sz="4000" b="1">
                <a:latin typeface="Open sans"/>
              </a:rPr>
              <a:t>कोई सवाल ?</a:t>
            </a:r>
            <a:endParaRPr lang="en-US" sz="4000" b="1" dirty="0">
              <a:latin typeface="Open sans"/>
            </a:endParaRPr>
          </a:p>
        </p:txBody>
      </p:sp>
      <p:sp>
        <p:nvSpPr>
          <p:cNvPr id="223" name="Ensure your safety and the safety of your crew, the patient, and bystanders…"/>
          <p:cNvSpPr txBox="1"/>
          <p:nvPr/>
        </p:nvSpPr>
        <p:spPr>
          <a:xfrm>
            <a:off x="5004914" y="1896739"/>
            <a:ext cx="7238167" cy="96871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marL="457200" lvl="0" indent="-457200" algn="just">
              <a:lnSpc>
                <a:spcPct val="250000"/>
              </a:lnSpc>
              <a:buClr>
                <a:schemeClr val="dk1"/>
              </a:buClr>
              <a:buSzPts val="3200"/>
              <a:buFont typeface="Noto Sans Symbols"/>
              <a:buChar char="▪"/>
            </a:pPr>
            <a:endParaRPr lang="en-US" sz="2800" dirty="0">
              <a:solidFill>
                <a:schemeClr val="dk1"/>
              </a:solidFill>
              <a:latin typeface="Open Sans"/>
              <a:cs typeface="Times New Roman"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sp>
        <p:nvSpPr>
          <p:cNvPr id="8" name="Rectangle 7"/>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3" name="Picture 2"/>
          <p:cNvPicPr>
            <a:picLocks noChangeAspect="1"/>
          </p:cNvPicPr>
          <p:nvPr/>
        </p:nvPicPr>
        <p:blipFill>
          <a:blip r:embed="rId4"/>
          <a:stretch>
            <a:fillRect/>
          </a:stretch>
        </p:blipFill>
        <p:spPr>
          <a:xfrm>
            <a:off x="6711441" y="1765969"/>
            <a:ext cx="3368693" cy="3368693"/>
          </a:xfrm>
          <a:prstGeom prst="rect">
            <a:avLst/>
          </a:prstGeom>
        </p:spPr>
      </p:pic>
      <p:pic>
        <p:nvPicPr>
          <p:cNvPr id="6" name="Picture 5" descr="A logo with a symbol and text&#10;&#10;AI-generated content may be incorrect.">
            <a:extLst>
              <a:ext uri="{FF2B5EF4-FFF2-40B4-BE49-F238E27FC236}">
                <a16:creationId xmlns:a16="http://schemas.microsoft.com/office/drawing/2014/main" id="{1DF67D3A-BE44-3048-DC13-E5FA50AF993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201400" y="31208"/>
            <a:ext cx="914400" cy="977046"/>
          </a:xfrm>
          <a:prstGeom prst="rect">
            <a:avLst/>
          </a:prstGeom>
        </p:spPr>
      </p:pic>
    </p:spTree>
    <p:extLst>
      <p:ext uri="{BB962C8B-B14F-4D97-AF65-F5344CB8AC3E}">
        <p14:creationId xmlns:p14="http://schemas.microsoft.com/office/powerpoint/2010/main" val="35948631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B9977-12BE-9E8E-5A75-CA98F94D3225}"/>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D5B50504-02EB-F66A-BDA0-5245480C5F47}"/>
              </a:ext>
            </a:extLst>
          </p:cNvPr>
          <p:cNvSpPr>
            <a:spLocks noGrp="1"/>
          </p:cNvSpPr>
          <p:nvPr>
            <p:ph type="sldNum" sz="quarter" idx="12"/>
          </p:nvPr>
        </p:nvSpPr>
        <p:spPr/>
        <p:txBody>
          <a:bodyPr/>
          <a:lstStyle/>
          <a:p>
            <a:fld id="{B6F15528-21DE-4FAA-801E-634DDDAF4B2B}" type="slidenum">
              <a:rPr lang="en-US" smtClean="0"/>
              <a:pPr/>
              <a:t>25</a:t>
            </a:fld>
            <a:endParaRPr lang="en-US"/>
          </a:p>
        </p:txBody>
      </p:sp>
      <p:sp>
        <p:nvSpPr>
          <p:cNvPr id="18" name="List at least five dangers a rescuer…">
            <a:extLst>
              <a:ext uri="{FF2B5EF4-FFF2-40B4-BE49-F238E27FC236}">
                <a16:creationId xmlns:a16="http://schemas.microsoft.com/office/drawing/2014/main" id="{1B772F6C-B3F1-C3EA-FF58-D5F69E061D2A}"/>
              </a:ext>
            </a:extLst>
          </p:cNvPr>
          <p:cNvSpPr txBox="1"/>
          <p:nvPr/>
        </p:nvSpPr>
        <p:spPr>
          <a:xfrm>
            <a:off x="3859482" y="2006930"/>
            <a:ext cx="7671458" cy="224874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marL="457200" indent="-457200" algn="just">
              <a:lnSpc>
                <a:spcPct val="150000"/>
              </a:lnSpc>
              <a:buFont typeface="+mj-lt"/>
              <a:buAutoNum type="arabicPeriod"/>
            </a:pPr>
            <a:r>
              <a:rPr lang="hi-IN" sz="2400">
                <a:latin typeface="+mj-lt"/>
              </a:rPr>
              <a:t>स्वास्थ्य एवं परिवार कल्याण मंत्रालय के महत्वपूर्ण कार्य क्या हैं? 
जैविक आपातकालीन प्रतिक्रिया के दौरान प्रथम उत्तरदाताओं के लिए मुख्य निर्देश क्या हैं?</a:t>
            </a:r>
            <a:endParaRPr lang="en-IN" sz="2200" dirty="0">
              <a:latin typeface="+mj-lt"/>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A30B944C-96E8-7BF1-6A6B-9239A0E94F3B}"/>
              </a:ext>
            </a:extLst>
          </p:cNvPr>
          <p:cNvSpPr txBox="1"/>
          <p:nvPr/>
        </p:nvSpPr>
        <p:spPr>
          <a:xfrm>
            <a:off x="313451" y="2481060"/>
            <a:ext cx="3220190" cy="646331"/>
          </a:xfrm>
          <a:prstGeom prst="rect">
            <a:avLst/>
          </a:prstGeom>
          <a:noFill/>
        </p:spPr>
        <p:txBody>
          <a:bodyPr wrap="square">
            <a:spAutoFit/>
          </a:bodyPr>
          <a:lstStyle/>
          <a:p>
            <a:r>
              <a:rPr lang="hi-IN" sz="3600" b="1" dirty="0">
                <a:solidFill>
                  <a:srgbClr val="C00000"/>
                </a:solidFill>
                <a:latin typeface="+mj-lt"/>
              </a:rPr>
              <a:t>मूल्यांकन</a:t>
            </a:r>
            <a:endParaRPr lang="en-IN" sz="13800" b="1" dirty="0">
              <a:solidFill>
                <a:srgbClr val="C00000"/>
              </a:solidFill>
              <a:latin typeface="+mj-lt"/>
            </a:endParaRPr>
          </a:p>
        </p:txBody>
      </p:sp>
    </p:spTree>
    <p:extLst>
      <p:ext uri="{BB962C8B-B14F-4D97-AF65-F5344CB8AC3E}">
        <p14:creationId xmlns:p14="http://schemas.microsoft.com/office/powerpoint/2010/main" val="28681870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 name="Duties of…"/>
          <p:cNvSpPr txBox="1"/>
          <p:nvPr/>
        </p:nvSpPr>
        <p:spPr>
          <a:xfrm>
            <a:off x="796766" y="2524534"/>
            <a:ext cx="10603417" cy="14332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ctr"/>
            <a:r>
              <a:rPr lang="hi-IN" sz="8800" b="1" dirty="0">
                <a:latin typeface="Open sans"/>
              </a:rPr>
              <a:t>धन्यवाद</a:t>
            </a:r>
            <a:endParaRPr lang="en-US" sz="8800" dirty="0">
              <a:latin typeface="Open sans"/>
            </a:endParaRPr>
          </a:p>
        </p:txBody>
      </p:sp>
      <p:sp>
        <p:nvSpPr>
          <p:cNvPr id="223" name="Ensure your safety and the safety of your crew, the patient, and bystanders…"/>
          <p:cNvSpPr txBox="1"/>
          <p:nvPr/>
        </p:nvSpPr>
        <p:spPr>
          <a:xfrm>
            <a:off x="5004915" y="1311523"/>
            <a:ext cx="6781746" cy="44838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9142" tIns="39142" rIns="39142" bIns="39142">
            <a:spAutoFit/>
          </a:bodyPr>
          <a:lstStyle/>
          <a:p>
            <a:pPr marL="457200" lvl="0" indent="-457200" algn="just">
              <a:buClr>
                <a:schemeClr val="dk1"/>
              </a:buClr>
              <a:buSzPts val="3200"/>
              <a:buFont typeface="Noto Sans Symbols"/>
              <a:buChar char="▪"/>
            </a:pPr>
            <a:endParaRPr lang="en-US" sz="2400" dirty="0">
              <a:solidFill>
                <a:schemeClr val="dk1"/>
              </a:solidFill>
              <a:latin typeface="Open Sans"/>
              <a:cs typeface="Times New Roman"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sp>
        <p:nvSpPr>
          <p:cNvPr id="9" name="Rectangle 8"/>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6" name="Picture 5" descr="A logo with a symbol and text&#10;&#10;AI-generated content may be incorrect.">
            <a:extLst>
              <a:ext uri="{FF2B5EF4-FFF2-40B4-BE49-F238E27FC236}">
                <a16:creationId xmlns:a16="http://schemas.microsoft.com/office/drawing/2014/main" id="{A5763D96-F3B4-836C-AB5A-7679F0A80FE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201400" y="31208"/>
            <a:ext cx="914400" cy="977046"/>
          </a:xfrm>
          <a:prstGeom prst="rect">
            <a:avLst/>
          </a:prstGeom>
        </p:spPr>
      </p:pic>
    </p:spTree>
    <p:extLst>
      <p:ext uri="{BB962C8B-B14F-4D97-AF65-F5344CB8AC3E}">
        <p14:creationId xmlns:p14="http://schemas.microsoft.com/office/powerpoint/2010/main" val="4188008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71D338-9CE2-CAD0-C265-BED559314ED9}"/>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C3C1E226-AFDD-6B04-AE74-E9280E19EB39}"/>
              </a:ext>
            </a:extLst>
          </p:cNvPr>
          <p:cNvSpPr>
            <a:spLocks noGrp="1"/>
          </p:cNvSpPr>
          <p:nvPr>
            <p:ph type="sldNum" sz="quarter" idx="12"/>
          </p:nvPr>
        </p:nvSpPr>
        <p:spPr/>
        <p:txBody>
          <a:bodyPr/>
          <a:lstStyle/>
          <a:p>
            <a:fld id="{B6F15528-21DE-4FAA-801E-634DDDAF4B2B}" type="slidenum">
              <a:rPr lang="en-US" smtClean="0"/>
              <a:pPr/>
              <a:t>3</a:t>
            </a:fld>
            <a:endParaRPr lang="en-US"/>
          </a:p>
        </p:txBody>
      </p:sp>
      <p:sp>
        <p:nvSpPr>
          <p:cNvPr id="7" name="Upon completing this lesson, you will be able to:">
            <a:extLst>
              <a:ext uri="{FF2B5EF4-FFF2-40B4-BE49-F238E27FC236}">
                <a16:creationId xmlns:a16="http://schemas.microsoft.com/office/drawing/2014/main" id="{10CD3949-C32D-09C7-886B-E11266A7E50F}"/>
              </a:ext>
            </a:extLst>
          </p:cNvPr>
          <p:cNvSpPr txBox="1">
            <a:spLocks/>
          </p:cNvSpPr>
          <p:nvPr/>
        </p:nvSpPr>
        <p:spPr>
          <a:xfrm>
            <a:off x="3643671" y="1168007"/>
            <a:ext cx="3356812" cy="4791542"/>
          </a:xfrm>
          <a:prstGeom prst="rect">
            <a:avLst/>
          </a:prstGeom>
        </p:spPr>
        <p:style>
          <a:lnRef idx="2">
            <a:schemeClr val="accent2"/>
          </a:lnRef>
          <a:fillRef idx="1">
            <a:schemeClr val="lt1"/>
          </a:fillRef>
          <a:effectRef idx="0">
            <a:schemeClr val="accent2"/>
          </a:effectRef>
          <a:fontRef idx="minor">
            <a:schemeClr val="dk1"/>
          </a:fontRef>
        </p:style>
        <p:txBody>
          <a:bodyPr vert="horz" lIns="44618" tIns="44618" rIns="44618" bIns="44618" rtlCol="0" anchor="t">
            <a:noAutofit/>
          </a:bodyPr>
          <a:lstStyle>
            <a:lvl1pPr marL="342900" indent="-342900" algn="l" defTabSz="1896340" rtl="0" eaLnBrk="1" latinLnBrk="0" hangingPunct="1">
              <a:spcBef>
                <a:spcPts val="2100"/>
              </a:spcBef>
              <a:buFont typeface="Arial" pitchFamily="34" charset="0"/>
              <a:buChar char="•"/>
              <a:tabLst>
                <a:tab pos="2286000" algn="l"/>
                <a:tab pos="3644900" algn="l"/>
                <a:tab pos="5029200" algn="l"/>
                <a:tab pos="6388100" algn="l"/>
              </a:tabLst>
              <a:defRPr sz="4200" i="0" kern="1200">
                <a:solidFill>
                  <a:srgbClr val="000000"/>
                </a:solidFill>
                <a:latin typeface="Open Sans"/>
                <a:ea typeface="Open Sans"/>
                <a:cs typeface="Open Sans"/>
                <a:sym typeface="Open San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hi-IN" sz="2400"/>
              <a:t>जैविक आपातकालीन प्रतिक्रिया दिशानिर्देशों का प्राथमिक उद्देश्य जैविक खतरों के लिए तैयारी, रोकथाम और प्रतिक्रिया के लिए एक संरचित ढांचा प्रदान करना है। इन दिशानिर्देशों का उद्देश्य है -</a:t>
            </a:r>
            <a:endParaRPr lang="en-US" sz="2400" dirty="0">
              <a:latin typeface="+mn-lt"/>
            </a:endParaRPr>
          </a:p>
        </p:txBody>
      </p:sp>
      <p:sp>
        <p:nvSpPr>
          <p:cNvPr id="8" name="OBJECTIVES">
            <a:extLst>
              <a:ext uri="{FF2B5EF4-FFF2-40B4-BE49-F238E27FC236}">
                <a16:creationId xmlns:a16="http://schemas.microsoft.com/office/drawing/2014/main" id="{9CAEF3E9-07C7-FD76-F786-3AD356583860}"/>
              </a:ext>
            </a:extLst>
          </p:cNvPr>
          <p:cNvSpPr txBox="1"/>
          <p:nvPr/>
        </p:nvSpPr>
        <p:spPr>
          <a:xfrm>
            <a:off x="140261" y="2479374"/>
            <a:ext cx="8390238" cy="18025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lvl1pPr defTabSz="1896340">
              <a:defRPr sz="7200" b="1">
                <a:solidFill>
                  <a:srgbClr val="C00000"/>
                </a:solidFill>
                <a:latin typeface="Open Sans"/>
                <a:ea typeface="Open Sans"/>
                <a:cs typeface="Open Sans"/>
                <a:sym typeface="Open Sans"/>
              </a:defRPr>
            </a:lvl1pPr>
          </a:lstStyle>
          <a:p>
            <a:r>
              <a:rPr lang="hi-IN" sz="2800"/>
              <a:t>दिशानिर्देश 
 जैविक पर
 आपातकालीन और 
 लक्ष्य</a:t>
            </a:r>
            <a:endParaRPr sz="3200" dirty="0"/>
          </a:p>
        </p:txBody>
      </p:sp>
      <p:sp>
        <p:nvSpPr>
          <p:cNvPr id="18" name="List at least five dangers a rescuer…">
            <a:extLst>
              <a:ext uri="{FF2B5EF4-FFF2-40B4-BE49-F238E27FC236}">
                <a16:creationId xmlns:a16="http://schemas.microsoft.com/office/drawing/2014/main" id="{A7AB3FFA-55AF-52C9-AF5E-AF825E6D75C9}"/>
              </a:ext>
            </a:extLst>
          </p:cNvPr>
          <p:cNvSpPr txBox="1"/>
          <p:nvPr/>
        </p:nvSpPr>
        <p:spPr>
          <a:xfrm>
            <a:off x="7747943" y="1264954"/>
            <a:ext cx="3874741" cy="501873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algn="just">
              <a:lnSpc>
                <a:spcPct val="150000"/>
              </a:lnSpc>
            </a:pPr>
            <a:r>
              <a:rPr lang="hi-IN" sz="2400">
                <a:latin typeface="+mj-lt"/>
              </a:rPr>
              <a:t>तैयारी बढ़ाएँ
समन्वित कार्रवाई की सुविधा प्रदान करना 
तेजी से निर्णय लेने का समर्थन करें
सार्वजनिक सुरक्षा सुनिश्चित करें
जन जागरूकता को बढ़ावा देना
कार्य पर स्पष्टता</a:t>
            </a:r>
            <a:endParaRPr lang="en-IN" sz="2400" dirty="0">
              <a:latin typeface="+mj-lt"/>
              <a:ea typeface="Open Sans" panose="020B0606030504020204" pitchFamily="34" charset="0"/>
              <a:cs typeface="Open Sans" panose="020B0606030504020204" pitchFamily="34" charset="0"/>
            </a:endParaRPr>
          </a:p>
        </p:txBody>
      </p:sp>
      <p:sp>
        <p:nvSpPr>
          <p:cNvPr id="9" name="Oval 8">
            <a:extLst>
              <a:ext uri="{FF2B5EF4-FFF2-40B4-BE49-F238E27FC236}">
                <a16:creationId xmlns:a16="http://schemas.microsoft.com/office/drawing/2014/main" id="{6C27B41B-648D-61C2-E4A1-70FF0ADEDF11}"/>
              </a:ext>
            </a:extLst>
          </p:cNvPr>
          <p:cNvSpPr/>
          <p:nvPr/>
        </p:nvSpPr>
        <p:spPr>
          <a:xfrm>
            <a:off x="7469322" y="1501927"/>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
        <p:nvSpPr>
          <p:cNvPr id="10" name="Oval 9">
            <a:extLst>
              <a:ext uri="{FF2B5EF4-FFF2-40B4-BE49-F238E27FC236}">
                <a16:creationId xmlns:a16="http://schemas.microsoft.com/office/drawing/2014/main" id="{A0428BAE-40C2-3435-D13D-E16A911CB0CC}"/>
              </a:ext>
            </a:extLst>
          </p:cNvPr>
          <p:cNvSpPr/>
          <p:nvPr/>
        </p:nvSpPr>
        <p:spPr>
          <a:xfrm>
            <a:off x="7467206" y="2092079"/>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
        <p:nvSpPr>
          <p:cNvPr id="11" name="Oval 10">
            <a:extLst>
              <a:ext uri="{FF2B5EF4-FFF2-40B4-BE49-F238E27FC236}">
                <a16:creationId xmlns:a16="http://schemas.microsoft.com/office/drawing/2014/main" id="{5F0B7C4C-CF40-27B8-0A20-78AFEF01B41F}"/>
              </a:ext>
            </a:extLst>
          </p:cNvPr>
          <p:cNvSpPr/>
          <p:nvPr/>
        </p:nvSpPr>
        <p:spPr>
          <a:xfrm>
            <a:off x="7467206" y="3069526"/>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
        <p:nvSpPr>
          <p:cNvPr id="15" name="Oval 14">
            <a:extLst>
              <a:ext uri="{FF2B5EF4-FFF2-40B4-BE49-F238E27FC236}">
                <a16:creationId xmlns:a16="http://schemas.microsoft.com/office/drawing/2014/main" id="{C316683F-8BD3-90C3-EB91-375683E5CCEC}"/>
              </a:ext>
            </a:extLst>
          </p:cNvPr>
          <p:cNvSpPr/>
          <p:nvPr/>
        </p:nvSpPr>
        <p:spPr>
          <a:xfrm>
            <a:off x="7441248" y="4267026"/>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
        <p:nvSpPr>
          <p:cNvPr id="16" name="Oval 15">
            <a:extLst>
              <a:ext uri="{FF2B5EF4-FFF2-40B4-BE49-F238E27FC236}">
                <a16:creationId xmlns:a16="http://schemas.microsoft.com/office/drawing/2014/main" id="{D4E29D02-3EB0-9460-EA20-7E70ACF0DD0F}"/>
              </a:ext>
            </a:extLst>
          </p:cNvPr>
          <p:cNvSpPr/>
          <p:nvPr/>
        </p:nvSpPr>
        <p:spPr>
          <a:xfrm>
            <a:off x="7467206" y="4809317"/>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
        <p:nvSpPr>
          <p:cNvPr id="17" name="Oval 16">
            <a:extLst>
              <a:ext uri="{FF2B5EF4-FFF2-40B4-BE49-F238E27FC236}">
                <a16:creationId xmlns:a16="http://schemas.microsoft.com/office/drawing/2014/main" id="{D16638F8-FF05-B56A-1B28-E6AC10F5D7EE}"/>
              </a:ext>
            </a:extLst>
          </p:cNvPr>
          <p:cNvSpPr/>
          <p:nvPr/>
        </p:nvSpPr>
        <p:spPr>
          <a:xfrm>
            <a:off x="7441248" y="5400881"/>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
        <p:nvSpPr>
          <p:cNvPr id="22" name="Arrow: Right 21">
            <a:extLst>
              <a:ext uri="{FF2B5EF4-FFF2-40B4-BE49-F238E27FC236}">
                <a16:creationId xmlns:a16="http://schemas.microsoft.com/office/drawing/2014/main" id="{EBF4A2C7-EB27-4B47-938C-6E3414BB906A}"/>
              </a:ext>
            </a:extLst>
          </p:cNvPr>
          <p:cNvSpPr/>
          <p:nvPr/>
        </p:nvSpPr>
        <p:spPr>
          <a:xfrm>
            <a:off x="6387624" y="3722331"/>
            <a:ext cx="979713" cy="14566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16289251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C0618-A532-32EE-A913-577FF656FF79}"/>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27E7B86-9651-A17A-3FE5-60E992196038}"/>
              </a:ext>
            </a:extLst>
          </p:cNvPr>
          <p:cNvSpPr>
            <a:spLocks noGrp="1"/>
          </p:cNvSpPr>
          <p:nvPr>
            <p:ph type="sldNum" sz="quarter" idx="12"/>
          </p:nvPr>
        </p:nvSpPr>
        <p:spPr/>
        <p:txBody>
          <a:bodyPr/>
          <a:lstStyle/>
          <a:p>
            <a:fld id="{B6F15528-21DE-4FAA-801E-634DDDAF4B2B}" type="slidenum">
              <a:rPr lang="en-US" smtClean="0"/>
              <a:pPr/>
              <a:t>4</a:t>
            </a:fld>
            <a:endParaRPr lang="en-US"/>
          </a:p>
        </p:txBody>
      </p:sp>
      <p:sp>
        <p:nvSpPr>
          <p:cNvPr id="8" name="OBJECTIVES">
            <a:extLst>
              <a:ext uri="{FF2B5EF4-FFF2-40B4-BE49-F238E27FC236}">
                <a16:creationId xmlns:a16="http://schemas.microsoft.com/office/drawing/2014/main" id="{A712D56C-EA11-B4D6-15D2-E78E2EC64B5B}"/>
              </a:ext>
            </a:extLst>
          </p:cNvPr>
          <p:cNvSpPr txBox="1"/>
          <p:nvPr/>
        </p:nvSpPr>
        <p:spPr>
          <a:xfrm>
            <a:off x="120749" y="2102079"/>
            <a:ext cx="10061778" cy="155637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lvl1pPr defTabSz="1896340">
              <a:defRPr sz="7200" b="1">
                <a:solidFill>
                  <a:srgbClr val="C00000"/>
                </a:solidFill>
                <a:latin typeface="Open Sans"/>
                <a:ea typeface="Open Sans"/>
                <a:cs typeface="Open Sans"/>
                <a:sym typeface="Open Sans"/>
              </a:defRPr>
            </a:lvl1pPr>
          </a:lstStyle>
          <a:p>
            <a:r>
              <a:rPr lang="hi-IN" sz="3200" dirty="0"/>
              <a:t>एनडीएमए दिशानिर्देश 
जैविक पर 
आपातकालीन</a:t>
            </a:r>
            <a:endParaRPr lang="en-IN" sz="3600" dirty="0">
              <a:latin typeface="+mn-lt"/>
            </a:endParaRPr>
          </a:p>
        </p:txBody>
      </p:sp>
      <p:sp>
        <p:nvSpPr>
          <p:cNvPr id="14" name="TextBox 13">
            <a:extLst>
              <a:ext uri="{FF2B5EF4-FFF2-40B4-BE49-F238E27FC236}">
                <a16:creationId xmlns:a16="http://schemas.microsoft.com/office/drawing/2014/main" id="{D8DA2050-8D5A-11F4-B253-0D28A19226CF}"/>
              </a:ext>
            </a:extLst>
          </p:cNvPr>
          <p:cNvSpPr txBox="1"/>
          <p:nvPr/>
        </p:nvSpPr>
        <p:spPr>
          <a:xfrm>
            <a:off x="4932948" y="1511714"/>
            <a:ext cx="6249804" cy="2816027"/>
          </a:xfrm>
          <a:prstGeom prst="rect">
            <a:avLst/>
          </a:prstGeom>
          <a:noFill/>
        </p:spPr>
        <p:txBody>
          <a:bodyPr wrap="square" rtlCol="0">
            <a:spAutoFit/>
          </a:bodyPr>
          <a:lstStyle/>
          <a:p>
            <a:pPr algn="just">
              <a:lnSpc>
                <a:spcPct val="150000"/>
              </a:lnSpc>
            </a:pPr>
            <a:r>
              <a:rPr lang="hi-IN" sz="2400">
                <a:latin typeface="Open Sans" panose="020B0606030504020204" pitchFamily="34" charset="0"/>
                <a:ea typeface="Open Sans" panose="020B0606030504020204" pitchFamily="34" charset="0"/>
                <a:cs typeface="Open Sans" panose="020B0606030504020204" pitchFamily="34" charset="0"/>
              </a:rPr>
              <a:t>एनडीएमए दिशानिर्देश जैविक आपदाओं से तैयारी, प्रतिक्रिया और वसूली के लिए एक व्यापक ढांचा प्रदान करते हैं। वे महामारी, महामारी, जैव आतंकवाद और जूनोटिक खतरों के प्रबंधन में सभी हितधारकों का मार्गदर्शन करते हैं।</a:t>
            </a:r>
            <a:endParaRPr lang="en-IN" sz="21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993370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C0618-A532-32EE-A913-577FF656FF79}"/>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27E7B86-9651-A17A-3FE5-60E992196038}"/>
              </a:ext>
            </a:extLst>
          </p:cNvPr>
          <p:cNvSpPr>
            <a:spLocks noGrp="1"/>
          </p:cNvSpPr>
          <p:nvPr>
            <p:ph type="sldNum" sz="quarter" idx="12"/>
          </p:nvPr>
        </p:nvSpPr>
        <p:spPr/>
        <p:txBody>
          <a:bodyPr/>
          <a:lstStyle/>
          <a:p>
            <a:fld id="{B6F15528-21DE-4FAA-801E-634DDDAF4B2B}" type="slidenum">
              <a:rPr lang="en-US" smtClean="0"/>
              <a:pPr/>
              <a:t>5</a:t>
            </a:fld>
            <a:endParaRPr lang="en-US"/>
          </a:p>
        </p:txBody>
      </p:sp>
      <p:sp>
        <p:nvSpPr>
          <p:cNvPr id="8" name="OBJECTIVES">
            <a:extLst>
              <a:ext uri="{FF2B5EF4-FFF2-40B4-BE49-F238E27FC236}">
                <a16:creationId xmlns:a16="http://schemas.microsoft.com/office/drawing/2014/main" id="{A712D56C-EA11-B4D6-15D2-E78E2EC64B5B}"/>
              </a:ext>
            </a:extLst>
          </p:cNvPr>
          <p:cNvSpPr txBox="1"/>
          <p:nvPr/>
        </p:nvSpPr>
        <p:spPr>
          <a:xfrm>
            <a:off x="487629" y="2050362"/>
            <a:ext cx="4505476" cy="174104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lvl1pPr defTabSz="1896340">
              <a:defRPr sz="7200" b="1">
                <a:solidFill>
                  <a:srgbClr val="C00000"/>
                </a:solidFill>
                <a:latin typeface="Open Sans"/>
                <a:ea typeface="Open Sans"/>
                <a:cs typeface="Open Sans"/>
                <a:sym typeface="Open Sans"/>
              </a:defRPr>
            </a:lvl1pPr>
          </a:lstStyle>
          <a:p>
            <a:r>
              <a:rPr lang="hi-IN" sz="3600"/>
              <a:t>एनडीएमए दिशानिर्देश 
जैविक पर 
आपातकालीन</a:t>
            </a:r>
            <a:endParaRPr lang="en-IN" sz="3600" dirty="0">
              <a:latin typeface="+mn-lt"/>
            </a:endParaRPr>
          </a:p>
        </p:txBody>
      </p:sp>
      <p:sp>
        <p:nvSpPr>
          <p:cNvPr id="18" name="List at least five dangers a rescuer…">
            <a:extLst>
              <a:ext uri="{FF2B5EF4-FFF2-40B4-BE49-F238E27FC236}">
                <a16:creationId xmlns:a16="http://schemas.microsoft.com/office/drawing/2014/main" id="{99BE20F4-8944-F001-D2A8-32CC1CB036CC}"/>
              </a:ext>
            </a:extLst>
          </p:cNvPr>
          <p:cNvSpPr txBox="1"/>
          <p:nvPr/>
        </p:nvSpPr>
        <p:spPr>
          <a:xfrm>
            <a:off x="6716485" y="1865123"/>
            <a:ext cx="4256310" cy="448380"/>
          </a:xfrm>
          <a:prstGeom prst="rect">
            <a:avLst/>
          </a:prstGeom>
          <a:ln/>
          <a:extLst>
            <a:ext uri="{C572A759-6A51-4108-AA02-DFA0A04FC94B}">
              <ma14:wrappingTextBoxFlag xmlns:ma14="http://schemas.microsoft.com/office/mac/drawingml/2011/main" xmlns:a14="http://schemas.microsoft.com/office/drawing/2010/main" xmlns:m="http://schemas.openxmlformats.org/officeDocument/2006/math" xmlns="" val="1"/>
            </a:ext>
          </a:extLst>
        </p:spPr>
        <p:style>
          <a:lnRef idx="2">
            <a:schemeClr val="accent2"/>
          </a:lnRef>
          <a:fillRef idx="1">
            <a:schemeClr val="lt1"/>
          </a:fillRef>
          <a:effectRef idx="0">
            <a:schemeClr val="accent2"/>
          </a:effectRef>
          <a:fontRef idx="minor">
            <a:schemeClr val="dk1"/>
          </a:fontRef>
        </p:style>
        <p:txBody>
          <a:bodyPr wrap="square" lIns="39142" tIns="39142" rIns="39142" bIns="39142">
            <a:spAutoFit/>
          </a:bodyPr>
          <a:lstStyle/>
          <a:p>
            <a:pPr algn="just"/>
            <a:r>
              <a:rPr lang="hi-IN" sz="2400">
                <a:latin typeface="Open Sans" panose="020B0606030504020204" pitchFamily="34" charset="0"/>
                <a:ea typeface="Open Sans" panose="020B0606030504020204" pitchFamily="34" charset="0"/>
                <a:cs typeface="Open Sans" panose="020B0606030504020204" pitchFamily="34" charset="0"/>
              </a:rPr>
              <a:t>जूनोस और आणविक प्रगति</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6" name="TextBox 15">
            <a:extLst>
              <a:ext uri="{FF2B5EF4-FFF2-40B4-BE49-F238E27FC236}">
                <a16:creationId xmlns:a16="http://schemas.microsoft.com/office/drawing/2014/main" id="{38CC8203-4D30-B62C-5C36-3CCF81592675}"/>
              </a:ext>
            </a:extLst>
          </p:cNvPr>
          <p:cNvSpPr txBox="1"/>
          <p:nvPr/>
        </p:nvSpPr>
        <p:spPr>
          <a:xfrm>
            <a:off x="6738255" y="5404726"/>
            <a:ext cx="4256313" cy="46166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hi-IN" sz="2400">
                <a:latin typeface="Open Sans" panose="020B0606030504020204" pitchFamily="34" charset="0"/>
                <a:ea typeface="Open Sans" panose="020B0606030504020204" pitchFamily="34" charset="0"/>
                <a:cs typeface="Open Sans" panose="020B0606030504020204" pitchFamily="34" charset="0"/>
              </a:rPr>
              <a:t>कानूनी ढांचा</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9" name="TextBox 18">
            <a:extLst>
              <a:ext uri="{FF2B5EF4-FFF2-40B4-BE49-F238E27FC236}">
                <a16:creationId xmlns:a16="http://schemas.microsoft.com/office/drawing/2014/main" id="{18760F8E-9802-AC50-97CD-D63EC6273941}"/>
              </a:ext>
            </a:extLst>
          </p:cNvPr>
          <p:cNvSpPr txBox="1"/>
          <p:nvPr/>
        </p:nvSpPr>
        <p:spPr>
          <a:xfrm>
            <a:off x="6738258" y="2741490"/>
            <a:ext cx="4256310" cy="46166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hi-IN" sz="2400">
                <a:latin typeface="Open Sans" panose="020B0606030504020204" pitchFamily="34" charset="0"/>
                <a:ea typeface="Open Sans" panose="020B0606030504020204" pitchFamily="34" charset="0"/>
                <a:cs typeface="Open Sans" panose="020B0606030504020204" pitchFamily="34" charset="0"/>
              </a:rPr>
              <a:t>पिछले केस स्टडीज</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21" name="TextBox 20">
            <a:extLst>
              <a:ext uri="{FF2B5EF4-FFF2-40B4-BE49-F238E27FC236}">
                <a16:creationId xmlns:a16="http://schemas.microsoft.com/office/drawing/2014/main" id="{D23B206C-48F7-F4F3-DB86-F1D1BADEEC22}"/>
              </a:ext>
            </a:extLst>
          </p:cNvPr>
          <p:cNvSpPr txBox="1"/>
          <p:nvPr/>
        </p:nvSpPr>
        <p:spPr>
          <a:xfrm>
            <a:off x="6738258" y="3319854"/>
            <a:ext cx="4256310" cy="46166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hi-IN" sz="2400">
                <a:latin typeface="Open Sans" panose="020B0606030504020204" pitchFamily="34" charset="0"/>
                <a:ea typeface="Open Sans" panose="020B0606030504020204" pitchFamily="34" charset="0"/>
                <a:cs typeface="Open Sans" panose="020B0606030504020204" pitchFamily="34" charset="0"/>
              </a:rPr>
              <a:t>योजना रोडमैप</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23" name="TextBox 22">
            <a:extLst>
              <a:ext uri="{FF2B5EF4-FFF2-40B4-BE49-F238E27FC236}">
                <a16:creationId xmlns:a16="http://schemas.microsoft.com/office/drawing/2014/main" id="{57511EC9-2653-C427-E2DE-300E78749428}"/>
              </a:ext>
            </a:extLst>
          </p:cNvPr>
          <p:cNvSpPr txBox="1"/>
          <p:nvPr/>
        </p:nvSpPr>
        <p:spPr>
          <a:xfrm>
            <a:off x="6760031" y="4009868"/>
            <a:ext cx="4256310" cy="46166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hi-IN" sz="2400">
                <a:latin typeface="Open Sans" panose="020B0606030504020204" pitchFamily="34" charset="0"/>
                <a:ea typeface="Open Sans" panose="020B0606030504020204" pitchFamily="34" charset="0"/>
                <a:cs typeface="Open Sans" panose="020B0606030504020204" pitchFamily="34" charset="0"/>
              </a:rPr>
              <a:t>जैव सुरक्षा प्रोटोकॉल।</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25" name="TextBox 24">
            <a:extLst>
              <a:ext uri="{FF2B5EF4-FFF2-40B4-BE49-F238E27FC236}">
                <a16:creationId xmlns:a16="http://schemas.microsoft.com/office/drawing/2014/main" id="{808BA660-988C-215A-CD0A-C6F474F3C02B}"/>
              </a:ext>
            </a:extLst>
          </p:cNvPr>
          <p:cNvSpPr txBox="1"/>
          <p:nvPr/>
        </p:nvSpPr>
        <p:spPr>
          <a:xfrm>
            <a:off x="6716485" y="1183045"/>
            <a:ext cx="4256310" cy="46166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hi-IN" sz="2400">
                <a:latin typeface="+mj-lt"/>
              </a:rPr>
              <a:t>कार्यान्वयन समयरेखा</a:t>
            </a:r>
            <a:endParaRPr lang="en-IN" sz="2400" dirty="0">
              <a:latin typeface="+mj-lt"/>
            </a:endParaRPr>
          </a:p>
        </p:txBody>
      </p:sp>
      <p:sp>
        <p:nvSpPr>
          <p:cNvPr id="27" name="TextBox 26">
            <a:extLst>
              <a:ext uri="{FF2B5EF4-FFF2-40B4-BE49-F238E27FC236}">
                <a16:creationId xmlns:a16="http://schemas.microsoft.com/office/drawing/2014/main" id="{0A1A2CF7-CB8C-8585-2C07-7F732284CAEA}"/>
              </a:ext>
            </a:extLst>
          </p:cNvPr>
          <p:cNvSpPr txBox="1"/>
          <p:nvPr/>
        </p:nvSpPr>
        <p:spPr>
          <a:xfrm>
            <a:off x="6760031" y="4699882"/>
            <a:ext cx="4299856" cy="46166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hi-IN" sz="2400">
                <a:latin typeface="Open Sans" panose="020B0606030504020204" pitchFamily="34" charset="0"/>
                <a:ea typeface="Open Sans" panose="020B0606030504020204" pitchFamily="34" charset="0"/>
                <a:cs typeface="Open Sans" panose="020B0606030504020204" pitchFamily="34" charset="0"/>
              </a:rPr>
              <a:t>खतरे का विश्लेषण</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060384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3BD29-55CF-558C-675E-2A2FBC2CC903}"/>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E53254A-1E78-D3FE-76B2-AF3138E32EE7}"/>
              </a:ext>
            </a:extLst>
          </p:cNvPr>
          <p:cNvSpPr>
            <a:spLocks noGrp="1"/>
          </p:cNvSpPr>
          <p:nvPr>
            <p:ph type="sldNum" sz="quarter" idx="12"/>
          </p:nvPr>
        </p:nvSpPr>
        <p:spPr/>
        <p:txBody>
          <a:bodyPr/>
          <a:lstStyle/>
          <a:p>
            <a:fld id="{B6F15528-21DE-4FAA-801E-634DDDAF4B2B}" type="slidenum">
              <a:rPr lang="en-US" smtClean="0"/>
              <a:pPr/>
              <a:t>6</a:t>
            </a:fld>
            <a:endParaRPr lang="en-US"/>
          </a:p>
        </p:txBody>
      </p:sp>
      <p:sp>
        <p:nvSpPr>
          <p:cNvPr id="18" name="List at least five dangers a rescuer…">
            <a:extLst>
              <a:ext uri="{FF2B5EF4-FFF2-40B4-BE49-F238E27FC236}">
                <a16:creationId xmlns:a16="http://schemas.microsoft.com/office/drawing/2014/main" id="{74D85C24-95E2-97BC-B79F-A60A405BB799}"/>
              </a:ext>
            </a:extLst>
          </p:cNvPr>
          <p:cNvSpPr txBox="1"/>
          <p:nvPr/>
        </p:nvSpPr>
        <p:spPr>
          <a:xfrm>
            <a:off x="5002052" y="1075486"/>
            <a:ext cx="6564086" cy="556176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algn="just">
              <a:lnSpc>
                <a:spcPct val="150000"/>
              </a:lnSpc>
            </a:pPr>
            <a:r>
              <a:rPr lang="hi-IN" sz="2400">
                <a:latin typeface="Open Sans" panose="020B0606030504020204" pitchFamily="34" charset="0"/>
                <a:ea typeface="Open Sans" panose="020B0606030504020204" pitchFamily="34" charset="0"/>
                <a:cs typeface="Open Sans" panose="020B0606030504020204" pitchFamily="34" charset="0"/>
              </a:rPr>
              <a:t>एनसीएमसी/एनईसी: जैविक सहित सभी आपदाओं का राष्ट्रीय स्तर का समन्वय।
</a:t>
            </a:r>
            <a:r>
              <a:rPr lang="en-US" sz="2400">
                <a:latin typeface="Open Sans" panose="020B0606030504020204" pitchFamily="34" charset="0"/>
                <a:ea typeface="Open Sans" panose="020B0606030504020204" pitchFamily="34" charset="0"/>
                <a:cs typeface="Open Sans" panose="020B0606030504020204" pitchFamily="34" charset="0"/>
              </a:rPr>
              <a:t>MoHFW: </a:t>
            </a:r>
            <a:r>
              <a:rPr lang="hi-IN" sz="2400">
                <a:latin typeface="Open Sans" panose="020B0606030504020204" pitchFamily="34" charset="0"/>
                <a:ea typeface="Open Sans" panose="020B0606030504020204" pitchFamily="34" charset="0"/>
                <a:cs typeface="Open Sans" panose="020B0606030504020204" pitchFamily="34" charset="0"/>
              </a:rPr>
              <a:t>नोडल मंत्रालय; निगरानी, आरआरटी और प्रकोप प्रतिक्रिया का नेतृत्व करता है
गृह मंत्रालय: जैव आतंकवाद के लिए नोडल खतरे का विश्लेषण, खुफिया जानकारी और समन्वय संभालता है।
</a:t>
            </a:r>
            <a:r>
              <a:rPr lang="en-US" sz="2400">
                <a:latin typeface="Open Sans" panose="020B0606030504020204" pitchFamily="34" charset="0"/>
                <a:ea typeface="Open Sans" panose="020B0606030504020204" pitchFamily="34" charset="0"/>
                <a:cs typeface="Open Sans" panose="020B0606030504020204" pitchFamily="34" charset="0"/>
              </a:rPr>
              <a:t>MoD: </a:t>
            </a:r>
            <a:r>
              <a:rPr lang="hi-IN" sz="2400">
                <a:latin typeface="Open Sans" panose="020B0606030504020204" pitchFamily="34" charset="0"/>
                <a:ea typeface="Open Sans" panose="020B0606030504020204" pitchFamily="34" charset="0"/>
                <a:cs typeface="Open Sans" panose="020B0606030504020204" pitchFamily="34" charset="0"/>
              </a:rPr>
              <a:t>सशस्त्र बल </a:t>
            </a:r>
            <a:r>
              <a:rPr lang="en-US" sz="2400">
                <a:latin typeface="Open Sans" panose="020B0606030504020204" pitchFamily="34" charset="0"/>
                <a:ea typeface="Open Sans" panose="020B0606030504020204" pitchFamily="34" charset="0"/>
                <a:cs typeface="Open Sans" panose="020B0606030504020204" pitchFamily="34" charset="0"/>
              </a:rPr>
              <a:t>DGAFMS </a:t>
            </a:r>
            <a:r>
              <a:rPr lang="hi-IN" sz="2400">
                <a:latin typeface="Open Sans" panose="020B0606030504020204" pitchFamily="34" charset="0"/>
                <a:ea typeface="Open Sans" panose="020B0606030504020204" pitchFamily="34" charset="0"/>
                <a:cs typeface="Open Sans" panose="020B0606030504020204" pitchFamily="34" charset="0"/>
              </a:rPr>
              <a:t>के नेतृत्व में पहले उत्तरदाता के रूप में कार्य करते हैं।
</a:t>
            </a:r>
            <a:r>
              <a:rPr lang="en-US" sz="2400">
                <a:latin typeface="Open Sans" panose="020B0606030504020204" pitchFamily="34" charset="0"/>
                <a:ea typeface="Open Sans" panose="020B0606030504020204" pitchFamily="34" charset="0"/>
                <a:cs typeface="Open Sans" panose="020B0606030504020204" pitchFamily="34" charset="0"/>
              </a:rPr>
              <a:t>MoA: </a:t>
            </a:r>
            <a:r>
              <a:rPr lang="hi-IN" sz="2400">
                <a:latin typeface="Open Sans" panose="020B0606030504020204" pitchFamily="34" charset="0"/>
                <a:ea typeface="Open Sans" panose="020B0606030504020204" pitchFamily="34" charset="0"/>
                <a:cs typeface="Open Sans" panose="020B0606030504020204" pitchFamily="34" charset="0"/>
              </a:rPr>
              <a:t>पशु/फसल से संबंधित जैविक आपात स्थितियों के लिए नोडल मंत्रालय।</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AF224CB9-96E3-1A98-5154-FB4D4F638038}"/>
              </a:ext>
            </a:extLst>
          </p:cNvPr>
          <p:cNvSpPr txBox="1"/>
          <p:nvPr/>
        </p:nvSpPr>
        <p:spPr>
          <a:xfrm>
            <a:off x="400294" y="2522223"/>
            <a:ext cx="4601758" cy="1754326"/>
          </a:xfrm>
          <a:prstGeom prst="rect">
            <a:avLst/>
          </a:prstGeom>
          <a:noFill/>
        </p:spPr>
        <p:txBody>
          <a:bodyPr wrap="squar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एनडीएमए दिशानिर्देश
जैविक पर 
आपातकालीन</a:t>
            </a:r>
            <a:endParaRPr lang="en-IN" sz="13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 name="Oval 4">
            <a:extLst>
              <a:ext uri="{FF2B5EF4-FFF2-40B4-BE49-F238E27FC236}">
                <a16:creationId xmlns:a16="http://schemas.microsoft.com/office/drawing/2014/main" id="{AAD6467D-DD42-2161-5277-276E0451B45B}"/>
              </a:ext>
            </a:extLst>
          </p:cNvPr>
          <p:cNvSpPr/>
          <p:nvPr/>
        </p:nvSpPr>
        <p:spPr>
          <a:xfrm>
            <a:off x="4795840" y="1324157"/>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
        <p:nvSpPr>
          <p:cNvPr id="7" name="Oval 6">
            <a:extLst>
              <a:ext uri="{FF2B5EF4-FFF2-40B4-BE49-F238E27FC236}">
                <a16:creationId xmlns:a16="http://schemas.microsoft.com/office/drawing/2014/main" id="{ACCD879A-A6BE-F554-BCD2-BB50248D63F2}"/>
              </a:ext>
            </a:extLst>
          </p:cNvPr>
          <p:cNvSpPr/>
          <p:nvPr/>
        </p:nvSpPr>
        <p:spPr>
          <a:xfrm>
            <a:off x="4795840" y="2499838"/>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
        <p:nvSpPr>
          <p:cNvPr id="9" name="Oval 8">
            <a:extLst>
              <a:ext uri="{FF2B5EF4-FFF2-40B4-BE49-F238E27FC236}">
                <a16:creationId xmlns:a16="http://schemas.microsoft.com/office/drawing/2014/main" id="{45D0DF8F-FECE-11E3-3050-BDB43126B154}"/>
              </a:ext>
            </a:extLst>
          </p:cNvPr>
          <p:cNvSpPr/>
          <p:nvPr/>
        </p:nvSpPr>
        <p:spPr>
          <a:xfrm>
            <a:off x="4795840" y="3529850"/>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
        <p:nvSpPr>
          <p:cNvPr id="10" name="Oval 9">
            <a:extLst>
              <a:ext uri="{FF2B5EF4-FFF2-40B4-BE49-F238E27FC236}">
                <a16:creationId xmlns:a16="http://schemas.microsoft.com/office/drawing/2014/main" id="{8BB7A896-5F52-5A1C-8923-F1066098182A}"/>
              </a:ext>
            </a:extLst>
          </p:cNvPr>
          <p:cNvSpPr/>
          <p:nvPr/>
        </p:nvSpPr>
        <p:spPr>
          <a:xfrm>
            <a:off x="4822746" y="4743723"/>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
        <p:nvSpPr>
          <p:cNvPr id="11" name="Oval 10">
            <a:extLst>
              <a:ext uri="{FF2B5EF4-FFF2-40B4-BE49-F238E27FC236}">
                <a16:creationId xmlns:a16="http://schemas.microsoft.com/office/drawing/2014/main" id="{C5BCBF3F-AE99-51D6-99ED-57B6E1C773E1}"/>
              </a:ext>
            </a:extLst>
          </p:cNvPr>
          <p:cNvSpPr/>
          <p:nvPr/>
        </p:nvSpPr>
        <p:spPr>
          <a:xfrm>
            <a:off x="4822746" y="5824185"/>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
        <p:nvSpPr>
          <p:cNvPr id="8" name="TextBox 7">
            <a:extLst>
              <a:ext uri="{FF2B5EF4-FFF2-40B4-BE49-F238E27FC236}">
                <a16:creationId xmlns:a16="http://schemas.microsoft.com/office/drawing/2014/main" id="{519536E7-3562-ACD3-814E-5A434D5AFAD8}"/>
              </a:ext>
            </a:extLst>
          </p:cNvPr>
          <p:cNvSpPr txBox="1"/>
          <p:nvPr/>
        </p:nvSpPr>
        <p:spPr>
          <a:xfrm>
            <a:off x="434205" y="4215528"/>
            <a:ext cx="4847967" cy="461665"/>
          </a:xfrm>
          <a:prstGeom prst="rect">
            <a:avLst/>
          </a:prstGeom>
          <a:noFill/>
        </p:spPr>
        <p:txBody>
          <a:bodyPr wrap="square">
            <a:spAutoFit/>
          </a:bodyPr>
          <a:lstStyle/>
          <a:p>
            <a:r>
              <a:rPr lang="hi-IN" sz="2400" b="1"/>
              <a:t>संस्थागत ढांचा</a:t>
            </a:r>
            <a:endParaRPr lang="en-IN" sz="2400" b="1" dirty="0"/>
          </a:p>
        </p:txBody>
      </p:sp>
    </p:spTree>
    <p:extLst>
      <p:ext uri="{BB962C8B-B14F-4D97-AF65-F5344CB8AC3E}">
        <p14:creationId xmlns:p14="http://schemas.microsoft.com/office/powerpoint/2010/main" val="3804846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3BD29-55CF-558C-675E-2A2FBC2CC903}"/>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E53254A-1E78-D3FE-76B2-AF3138E32EE7}"/>
              </a:ext>
            </a:extLst>
          </p:cNvPr>
          <p:cNvSpPr>
            <a:spLocks noGrp="1"/>
          </p:cNvSpPr>
          <p:nvPr>
            <p:ph type="sldNum" sz="quarter" idx="12"/>
          </p:nvPr>
        </p:nvSpPr>
        <p:spPr/>
        <p:txBody>
          <a:bodyPr/>
          <a:lstStyle/>
          <a:p>
            <a:fld id="{B6F15528-21DE-4FAA-801E-634DDDAF4B2B}" type="slidenum">
              <a:rPr lang="en-US" smtClean="0"/>
              <a:pPr/>
              <a:t>7</a:t>
            </a:fld>
            <a:endParaRPr lang="en-US"/>
          </a:p>
        </p:txBody>
      </p:sp>
      <p:sp>
        <p:nvSpPr>
          <p:cNvPr id="18" name="List at least five dangers a rescuer…">
            <a:extLst>
              <a:ext uri="{FF2B5EF4-FFF2-40B4-BE49-F238E27FC236}">
                <a16:creationId xmlns:a16="http://schemas.microsoft.com/office/drawing/2014/main" id="{74D85C24-95E2-97BC-B79F-A60A405BB799}"/>
              </a:ext>
            </a:extLst>
          </p:cNvPr>
          <p:cNvSpPr txBox="1"/>
          <p:nvPr/>
        </p:nvSpPr>
        <p:spPr>
          <a:xfrm>
            <a:off x="4884820" y="1376147"/>
            <a:ext cx="6930189" cy="562287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just">
              <a:lnSpc>
                <a:spcPct val="150000"/>
              </a:lnSpc>
            </a:pPr>
            <a:r>
              <a:rPr lang="hi-IN" sz="2200"/>
              <a:t>एनडीआरएफ: आपात स्थिति से निपटने के लिए, स्थानीय क्षमता का निर्माण करने के लिए, एसडीआरएफ/पुलिस/सीडीएसडीएमए/डीडीएमए को प्रशिक्षित करता है: राज्य/जिला स्तर की योजना और प्रतिक्रिया; डीएचओ/सीएमओ प्रमुख सदस्य हैं।
एनसीडीसी, आईसीएमआर, डीआरडीओ: तकनीकी एजेंसियां; निगरानी, प्रयोगशाला नेटवर्क और अनुसंधान का समर्थन करें।
गैर सरकारी संगठन/आईआरसीएस/अंतर्राष्ट्रीय एजेंसियां: प्रतिक्रिया, जागरूकता और सामुदायिक तैयारियों का समर्थन करें।</a:t>
            </a:r>
            <a:endParaRPr lang="en-IN" sz="2200" dirty="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AF224CB9-96E3-1A98-5154-FB4D4F638038}"/>
              </a:ext>
            </a:extLst>
          </p:cNvPr>
          <p:cNvSpPr txBox="1"/>
          <p:nvPr/>
        </p:nvSpPr>
        <p:spPr>
          <a:xfrm>
            <a:off x="261552" y="2164805"/>
            <a:ext cx="8563232" cy="1754326"/>
          </a:xfrm>
          <a:prstGeom prst="rect">
            <a:avLst/>
          </a:prstGeom>
          <a:noFill/>
        </p:spPr>
        <p:txBody>
          <a:bodyPr wrap="squar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एनडीएमए दिशानिर्देश
जैविक पर
आपातकालीन</a:t>
            </a:r>
            <a:endParaRPr lang="en-IN" sz="13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 name="Oval 4">
            <a:extLst>
              <a:ext uri="{FF2B5EF4-FFF2-40B4-BE49-F238E27FC236}">
                <a16:creationId xmlns:a16="http://schemas.microsoft.com/office/drawing/2014/main" id="{AAD6467D-DD42-2161-5277-276E0451B45B}"/>
              </a:ext>
            </a:extLst>
          </p:cNvPr>
          <p:cNvSpPr/>
          <p:nvPr/>
        </p:nvSpPr>
        <p:spPr>
          <a:xfrm>
            <a:off x="4732420" y="1661279"/>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
        <p:nvSpPr>
          <p:cNvPr id="7" name="Oval 6">
            <a:extLst>
              <a:ext uri="{FF2B5EF4-FFF2-40B4-BE49-F238E27FC236}">
                <a16:creationId xmlns:a16="http://schemas.microsoft.com/office/drawing/2014/main" id="{ACCD879A-A6BE-F554-BCD2-BB50248D63F2}"/>
              </a:ext>
            </a:extLst>
          </p:cNvPr>
          <p:cNvSpPr/>
          <p:nvPr/>
        </p:nvSpPr>
        <p:spPr>
          <a:xfrm>
            <a:off x="4732420" y="2252451"/>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
        <p:nvSpPr>
          <p:cNvPr id="9" name="Oval 8">
            <a:extLst>
              <a:ext uri="{FF2B5EF4-FFF2-40B4-BE49-F238E27FC236}">
                <a16:creationId xmlns:a16="http://schemas.microsoft.com/office/drawing/2014/main" id="{45D0DF8F-FECE-11E3-3050-BDB43126B154}"/>
              </a:ext>
            </a:extLst>
          </p:cNvPr>
          <p:cNvSpPr/>
          <p:nvPr/>
        </p:nvSpPr>
        <p:spPr>
          <a:xfrm>
            <a:off x="4732420" y="3181993"/>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
        <p:nvSpPr>
          <p:cNvPr id="13" name="Oval 12">
            <a:extLst>
              <a:ext uri="{FF2B5EF4-FFF2-40B4-BE49-F238E27FC236}">
                <a16:creationId xmlns:a16="http://schemas.microsoft.com/office/drawing/2014/main" id="{ADBDEC88-DB55-C217-6968-EA8258129911}"/>
              </a:ext>
            </a:extLst>
          </p:cNvPr>
          <p:cNvSpPr/>
          <p:nvPr/>
        </p:nvSpPr>
        <p:spPr>
          <a:xfrm>
            <a:off x="4668252" y="4142031"/>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
        <p:nvSpPr>
          <p:cNvPr id="8" name="TextBox 7">
            <a:extLst>
              <a:ext uri="{FF2B5EF4-FFF2-40B4-BE49-F238E27FC236}">
                <a16:creationId xmlns:a16="http://schemas.microsoft.com/office/drawing/2014/main" id="{519536E7-3562-ACD3-814E-5A434D5AFAD8}"/>
              </a:ext>
            </a:extLst>
          </p:cNvPr>
          <p:cNvSpPr txBox="1"/>
          <p:nvPr/>
        </p:nvSpPr>
        <p:spPr>
          <a:xfrm>
            <a:off x="376991" y="3688298"/>
            <a:ext cx="3569367" cy="461665"/>
          </a:xfrm>
          <a:prstGeom prst="rect">
            <a:avLst/>
          </a:prstGeom>
          <a:noFill/>
        </p:spPr>
        <p:txBody>
          <a:bodyPr wrap="square">
            <a:spAutoFit/>
          </a:bodyPr>
          <a:lstStyle/>
          <a:p>
            <a:r>
              <a:rPr lang="hi-IN" sz="2400">
                <a:latin typeface="Open Sans" panose="020B0606030504020204" pitchFamily="34" charset="0"/>
                <a:ea typeface="Open Sans" panose="020B0606030504020204" pitchFamily="34" charset="0"/>
                <a:cs typeface="Open Sans" panose="020B0606030504020204" pitchFamily="34" charset="0"/>
              </a:rPr>
              <a:t>संस्थागत ढांचा</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6033026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A3599-4287-3EDA-F675-A0C0A7801F2F}"/>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9939E30-209F-D41D-B142-5268A47D54D2}"/>
              </a:ext>
            </a:extLst>
          </p:cNvPr>
          <p:cNvSpPr>
            <a:spLocks noGrp="1"/>
          </p:cNvSpPr>
          <p:nvPr>
            <p:ph type="sldNum" sz="quarter" idx="12"/>
          </p:nvPr>
        </p:nvSpPr>
        <p:spPr/>
        <p:txBody>
          <a:bodyPr/>
          <a:lstStyle/>
          <a:p>
            <a:fld id="{B6F15528-21DE-4FAA-801E-634DDDAF4B2B}" type="slidenum">
              <a:rPr lang="en-US" smtClean="0"/>
              <a:pPr/>
              <a:t>8</a:t>
            </a:fld>
            <a:endParaRPr lang="en-US"/>
          </a:p>
        </p:txBody>
      </p:sp>
      <p:sp>
        <p:nvSpPr>
          <p:cNvPr id="18" name="List at least five dangers a rescuer…">
            <a:extLst>
              <a:ext uri="{FF2B5EF4-FFF2-40B4-BE49-F238E27FC236}">
                <a16:creationId xmlns:a16="http://schemas.microsoft.com/office/drawing/2014/main" id="{6C7C110D-2F7A-808C-A124-CDCA819626F8}"/>
              </a:ext>
            </a:extLst>
          </p:cNvPr>
          <p:cNvSpPr txBox="1"/>
          <p:nvPr/>
        </p:nvSpPr>
        <p:spPr>
          <a:xfrm>
            <a:off x="870856" y="3098747"/>
            <a:ext cx="11136086" cy="5946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algn="just">
              <a:lnSpc>
                <a:spcPct val="150000"/>
              </a:lnSpc>
            </a:pPr>
            <a:endParaRPr lang="en-IN" sz="25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0AB0B6EB-0BC0-9A5F-59F2-9C5D694D4DD9}"/>
              </a:ext>
            </a:extLst>
          </p:cNvPr>
          <p:cNvSpPr txBox="1"/>
          <p:nvPr/>
        </p:nvSpPr>
        <p:spPr>
          <a:xfrm>
            <a:off x="355402" y="1947553"/>
            <a:ext cx="4745988" cy="1754326"/>
          </a:xfrm>
          <a:prstGeom prst="rect">
            <a:avLst/>
          </a:prstGeom>
          <a:noFill/>
        </p:spPr>
        <p:txBody>
          <a:bodyPr wrap="square">
            <a:spAutoFit/>
          </a:bodyPr>
          <a:lstStyle/>
          <a:p>
            <a:r>
              <a:rPr lang="en-US" sz="3600" b="1">
                <a:solidFill>
                  <a:srgbClr val="C00000"/>
                </a:solidFill>
                <a:latin typeface="Open Sans" panose="020B0606030504020204" pitchFamily="34" charset="0"/>
                <a:ea typeface="Open Sans" panose="020B0606030504020204" pitchFamily="34" charset="0"/>
                <a:cs typeface="Open Sans" panose="020B0606030504020204" pitchFamily="34" charset="0"/>
              </a:rPr>
              <a:t>WHO </a:t>
            </a:r>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के दिशानिर्देश
 जैविक पर 
आपातकालीन</a:t>
            </a:r>
            <a:endParaRPr lang="en-IN" sz="13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5" name="TextBox 14">
            <a:extLst>
              <a:ext uri="{FF2B5EF4-FFF2-40B4-BE49-F238E27FC236}">
                <a16:creationId xmlns:a16="http://schemas.microsoft.com/office/drawing/2014/main" id="{56C7952C-D9AD-AFD5-820C-EF8CA1F2D495}"/>
              </a:ext>
            </a:extLst>
          </p:cNvPr>
          <p:cNvSpPr txBox="1"/>
          <p:nvPr/>
        </p:nvSpPr>
        <p:spPr>
          <a:xfrm>
            <a:off x="4740442" y="965655"/>
            <a:ext cx="6650388" cy="4478021"/>
          </a:xfrm>
          <a:prstGeom prst="rect">
            <a:avLst/>
          </a:prstGeom>
          <a:noFill/>
        </p:spPr>
        <p:txBody>
          <a:bodyPr wrap="square" rtlCol="0">
            <a:spAutoFit/>
          </a:bodyPr>
          <a:lstStyle/>
          <a:p>
            <a:pPr algn="just">
              <a:lnSpc>
                <a:spcPct val="150000"/>
              </a:lnSpc>
            </a:pPr>
            <a:r>
              <a:rPr lang="hi-IN" sz="2400">
                <a:latin typeface="Open Sans" panose="020B0606030504020204" pitchFamily="34" charset="0"/>
                <a:ea typeface="Open Sans" panose="020B0606030504020204" pitchFamily="34" charset="0"/>
                <a:cs typeface="Open Sans" panose="020B0606030504020204" pitchFamily="34" charset="0"/>
              </a:rPr>
              <a:t>डब्ल्यूएचओ अनुरोध पर प्रकोप सत्यापन प्रक्रिया, तकनीकी और रसद सहायता पर स्पष्ट दिशानिर्देश प्रदान करता है, और सदस्य राज्य ग्लोबल आउटब्रेक अलर्ट एंड रिस्पांस नेटवर्क (जीओएआरएन) से समर्थन के लिए भी पात्र होंगे, जिसे महत्वपूर्ण सार्वजनिक स्वास्थ्य जोखिमों का पता लगाने के लिए वैश्विक निगरानी और खुफिया जानकारी एकत्र करने के लिए अनिवार्य किया जाएगा। इन दिशानिर्देशों के प्रमुख पहलुओं में शामिल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9911853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A3599-4287-3EDA-F675-A0C0A7801F2F}"/>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9939E30-209F-D41D-B142-5268A47D54D2}"/>
              </a:ext>
            </a:extLst>
          </p:cNvPr>
          <p:cNvSpPr>
            <a:spLocks noGrp="1"/>
          </p:cNvSpPr>
          <p:nvPr>
            <p:ph type="sldNum" sz="quarter" idx="12"/>
          </p:nvPr>
        </p:nvSpPr>
        <p:spPr/>
        <p:txBody>
          <a:bodyPr/>
          <a:lstStyle/>
          <a:p>
            <a:fld id="{B6F15528-21DE-4FAA-801E-634DDDAF4B2B}" type="slidenum">
              <a:rPr lang="en-US" smtClean="0"/>
              <a:pPr/>
              <a:t>9</a:t>
            </a:fld>
            <a:endParaRPr lang="en-US"/>
          </a:p>
        </p:txBody>
      </p:sp>
      <p:sp>
        <p:nvSpPr>
          <p:cNvPr id="18" name="List at least five dangers a rescuer…">
            <a:extLst>
              <a:ext uri="{FF2B5EF4-FFF2-40B4-BE49-F238E27FC236}">
                <a16:creationId xmlns:a16="http://schemas.microsoft.com/office/drawing/2014/main" id="{6C7C110D-2F7A-808C-A124-CDCA819626F8}"/>
              </a:ext>
            </a:extLst>
          </p:cNvPr>
          <p:cNvSpPr txBox="1"/>
          <p:nvPr/>
        </p:nvSpPr>
        <p:spPr>
          <a:xfrm>
            <a:off x="5158111" y="1065412"/>
            <a:ext cx="6424289" cy="278998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just">
              <a:lnSpc>
                <a:spcPct val="150000"/>
              </a:lnSpc>
            </a:pPr>
            <a:r>
              <a:rPr lang="hi-IN" sz="2400">
                <a:latin typeface="Open Sans" panose="020B0606030504020204" pitchFamily="34" charset="0"/>
                <a:ea typeface="Open Sans" panose="020B0606030504020204" pitchFamily="34" charset="0"/>
                <a:cs typeface="Open Sans" panose="020B0606030504020204" pitchFamily="34" charset="0"/>
              </a:rPr>
              <a:t>अंतर्राष्ट्रीय स्वास्थ्य विनियम (</a:t>
            </a:r>
            <a:r>
              <a:rPr lang="en-IN" sz="2400">
                <a:latin typeface="Open Sans" panose="020B0606030504020204" pitchFamily="34" charset="0"/>
                <a:ea typeface="Open Sans" panose="020B0606030504020204" pitchFamily="34" charset="0"/>
                <a:cs typeface="Open Sans" panose="020B0606030504020204" pitchFamily="34" charset="0"/>
              </a:rPr>
              <a:t>IHR)
</a:t>
            </a:r>
            <a:r>
              <a:rPr lang="hi-IN" sz="2400">
                <a:latin typeface="Open Sans" panose="020B0606030504020204" pitchFamily="34" charset="0"/>
                <a:ea typeface="Open Sans" panose="020B0606030504020204" pitchFamily="34" charset="0"/>
                <a:cs typeface="Open Sans" panose="020B0606030504020204" pitchFamily="34" charset="0"/>
              </a:rPr>
              <a:t>निगरानी और प्रयोगशाला नेटवर्क
आपातकालीन चिकित्सा दल (ईएमटी) 
टीकाकरण और चिकित्सा विज्ञान 
अनुसंधान और विकास</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0AB0B6EB-0BC0-9A5F-59F2-9C5D694D4DD9}"/>
              </a:ext>
            </a:extLst>
          </p:cNvPr>
          <p:cNvSpPr txBox="1"/>
          <p:nvPr/>
        </p:nvSpPr>
        <p:spPr>
          <a:xfrm>
            <a:off x="355402" y="1947553"/>
            <a:ext cx="4745988" cy="1754326"/>
          </a:xfrm>
          <a:prstGeom prst="rect">
            <a:avLst/>
          </a:prstGeom>
          <a:noFill/>
        </p:spPr>
        <p:txBody>
          <a:bodyPr wrap="square">
            <a:spAutoFit/>
          </a:bodyPr>
          <a:lstStyle/>
          <a:p>
            <a:r>
              <a:rPr lang="en-US" sz="3600" b="1">
                <a:solidFill>
                  <a:srgbClr val="C00000"/>
                </a:solidFill>
                <a:latin typeface="Open Sans" panose="020B0606030504020204" pitchFamily="34" charset="0"/>
                <a:ea typeface="Open Sans" panose="020B0606030504020204" pitchFamily="34" charset="0"/>
                <a:cs typeface="Open Sans" panose="020B0606030504020204" pitchFamily="34" charset="0"/>
              </a:rPr>
              <a:t>WHO </a:t>
            </a:r>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के दिशानिर्देश
जैविक पर 
आपातकालीन</a:t>
            </a:r>
            <a:endParaRPr lang="en-IN" sz="13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2" name="Oval 11">
            <a:extLst>
              <a:ext uri="{FF2B5EF4-FFF2-40B4-BE49-F238E27FC236}">
                <a16:creationId xmlns:a16="http://schemas.microsoft.com/office/drawing/2014/main" id="{0084DF8B-0D29-D7AC-65B0-73C7E22A0348}"/>
              </a:ext>
            </a:extLst>
          </p:cNvPr>
          <p:cNvSpPr/>
          <p:nvPr/>
        </p:nvSpPr>
        <p:spPr>
          <a:xfrm>
            <a:off x="4808621" y="1345671"/>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
        <p:nvSpPr>
          <p:cNvPr id="13" name="Oval 12">
            <a:extLst>
              <a:ext uri="{FF2B5EF4-FFF2-40B4-BE49-F238E27FC236}">
                <a16:creationId xmlns:a16="http://schemas.microsoft.com/office/drawing/2014/main" id="{75B2E604-2CD9-41FD-C324-360DACF19761}"/>
              </a:ext>
            </a:extLst>
          </p:cNvPr>
          <p:cNvSpPr/>
          <p:nvPr/>
        </p:nvSpPr>
        <p:spPr>
          <a:xfrm>
            <a:off x="4808621" y="1947553"/>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
        <p:nvSpPr>
          <p:cNvPr id="14" name="Oval 13">
            <a:extLst>
              <a:ext uri="{FF2B5EF4-FFF2-40B4-BE49-F238E27FC236}">
                <a16:creationId xmlns:a16="http://schemas.microsoft.com/office/drawing/2014/main" id="{7D820B60-85D5-6FE9-16FE-972B0024D471}"/>
              </a:ext>
            </a:extLst>
          </p:cNvPr>
          <p:cNvSpPr/>
          <p:nvPr/>
        </p:nvSpPr>
        <p:spPr>
          <a:xfrm>
            <a:off x="4808621" y="2530857"/>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
        <p:nvSpPr>
          <p:cNvPr id="16" name="Oval 15">
            <a:extLst>
              <a:ext uri="{FF2B5EF4-FFF2-40B4-BE49-F238E27FC236}">
                <a16:creationId xmlns:a16="http://schemas.microsoft.com/office/drawing/2014/main" id="{A27EF7DD-4FFE-4655-2604-2BC17E40EFE0}"/>
              </a:ext>
            </a:extLst>
          </p:cNvPr>
          <p:cNvSpPr/>
          <p:nvPr/>
        </p:nvSpPr>
        <p:spPr>
          <a:xfrm>
            <a:off x="4808621" y="3059904"/>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
        <p:nvSpPr>
          <p:cNvPr id="17" name="Oval 16">
            <a:extLst>
              <a:ext uri="{FF2B5EF4-FFF2-40B4-BE49-F238E27FC236}">
                <a16:creationId xmlns:a16="http://schemas.microsoft.com/office/drawing/2014/main" id="{A5359367-B898-FFD2-534D-E27BA4CCA1FD}"/>
              </a:ext>
            </a:extLst>
          </p:cNvPr>
          <p:cNvSpPr/>
          <p:nvPr/>
        </p:nvSpPr>
        <p:spPr>
          <a:xfrm>
            <a:off x="4808621" y="3577419"/>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pic>
        <p:nvPicPr>
          <p:cNvPr id="1026" name="Picture 2" descr="Business Rules Clip Art, Cartoon Illustration Of A Woman Explaining A  Rules, Checklist Clipart Boy With Rules, Rules PNG Transparent Image and  Clipart for Free Download">
            <a:extLst>
              <a:ext uri="{FF2B5EF4-FFF2-40B4-BE49-F238E27FC236}">
                <a16:creationId xmlns:a16="http://schemas.microsoft.com/office/drawing/2014/main" id="{8DB06092-C440-AF58-5224-4D40C9A0B6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0022" y="3936093"/>
            <a:ext cx="2785382" cy="27853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72535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Open Sans"/>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984</TotalTime>
  <Words>1555</Words>
  <Application>Microsoft Office PowerPoint</Application>
  <PresentationFormat>Widescreen</PresentationFormat>
  <Paragraphs>93</Paragraphs>
  <Slides>26</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26</vt:i4>
      </vt:variant>
    </vt:vector>
  </HeadingPairs>
  <TitlesOfParts>
    <vt:vector size="35" baseType="lpstr">
      <vt:lpstr>Aptos</vt:lpstr>
      <vt:lpstr>Arial</vt:lpstr>
      <vt:lpstr>Calibri</vt:lpstr>
      <vt:lpstr>Noto Sans Symbols</vt:lpstr>
      <vt:lpstr>Open sans</vt:lpstr>
      <vt:lpstr>Open sans</vt:lpstr>
      <vt:lpstr>Open Sans SemiBold</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Rahul Kumar</dc:creator>
  <cp:lastModifiedBy>ajay pant</cp:lastModifiedBy>
  <cp:revision>27</cp:revision>
  <dcterms:created xsi:type="dcterms:W3CDTF">2025-04-21T04:08:31Z</dcterms:created>
  <dcterms:modified xsi:type="dcterms:W3CDTF">2025-12-20T04:56:02Z</dcterms:modified>
</cp:coreProperties>
</file>