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210" r:id="rId2"/>
    <p:sldId id="313" r:id="rId3"/>
    <p:sldId id="345" r:id="rId4"/>
    <p:sldId id="346" r:id="rId5"/>
    <p:sldId id="1078" r:id="rId6"/>
    <p:sldId id="347" r:id="rId7"/>
    <p:sldId id="348" r:id="rId8"/>
    <p:sldId id="349" r:id="rId9"/>
    <p:sldId id="350" r:id="rId10"/>
    <p:sldId id="351" r:id="rId11"/>
    <p:sldId id="352" r:id="rId12"/>
    <p:sldId id="353" r:id="rId13"/>
    <p:sldId id="354" r:id="rId14"/>
    <p:sldId id="355" r:id="rId15"/>
    <p:sldId id="356" r:id="rId16"/>
    <p:sldId id="1079"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285" r:id="rId32"/>
    <p:sldId id="298" r:id="rId33"/>
    <p:sldId id="287"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p:cViewPr varScale="1">
        <p:scale>
          <a:sx n="77" d="100"/>
          <a:sy n="77" d="100"/>
        </p:scale>
        <p:origin x="883" y="43"/>
      </p:cViewPr>
      <p:guideLst>
        <p:guide orient="horz" pos="2160"/>
        <p:guide pos="3840"/>
      </p:guideLst>
    </p:cSldViewPr>
  </p:slideViewPr>
  <p:outlineViewPr>
    <p:cViewPr>
      <p:scale>
        <a:sx n="33" d="100"/>
        <a:sy n="33" d="100"/>
      </p:scale>
      <p:origin x="0" y="-28206"/>
    </p:cViewPr>
  </p:outlineViewPr>
  <p:notesTextViewPr>
    <p:cViewPr>
      <p:scale>
        <a:sx n="100" d="100"/>
        <a:sy n="100" d="100"/>
      </p:scale>
      <p:origin x="0" y="0"/>
    </p:cViewPr>
  </p:notesTextViewPr>
  <p:sorterViewPr>
    <p:cViewPr>
      <p:scale>
        <a:sx n="66" d="100"/>
        <a:sy n="66" d="100"/>
      </p:scale>
      <p:origin x="0" y="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2C51A-E553-4AA2-8304-BBEEF71E2319}" type="datetimeFigureOut">
              <a:rPr lang="en-US" smtClean="0"/>
              <a:pPr/>
              <a:t>12/20/2025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CB9CB-7A53-4CA2-8A9E-7BC8C07642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CB9CB-7A53-4CA2-8A9E-7BC8C076423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D61DAFE-E60A-4068-9811-760FF66188B5}" type="datetime3">
              <a:rPr lang="en-US" smtClean="0"/>
              <a:t>20 December 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403E2B0-85FD-4CE0-9389-DACFD9CD192D}" type="datetime3">
              <a:rPr lang="en-US" smtClean="0"/>
              <a:t>20 December 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BD8CDF1-8B48-4962-8BDA-10D6FB3655AD}" type="datetime3">
              <a:rPr lang="en-US" smtClean="0"/>
              <a:t>20 December 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112704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45FF830-A666-4182-8128-BCC1605672D2}" type="datetime3">
              <a:rPr lang="en-US" smtClean="0"/>
              <a:t>20 December 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E1F08A-3D55-4AF0-9F22-DBED4C3BF8C7}" type="datetime3">
              <a:rPr lang="en-US" smtClean="0"/>
              <a:t>20 December 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D33D5BE-24A8-4F85-88BD-69A30E1B74F2}" type="datetime3">
              <a:rPr lang="en-US" smtClean="0"/>
              <a:t>20 December 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840B8B6-BAB7-477B-976F-1F74C338C075}" type="datetime3">
              <a:rPr lang="en-US" smtClean="0"/>
              <a:t>20 December 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79C5948-70EC-4961-8333-3C922DAA986F}" type="datetime3">
              <a:rPr lang="en-US" smtClean="0"/>
              <a:t>20 December 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B6F2A68-C4F7-4563-A1C6-9A95077926B6}" type="datetime3">
              <a:rPr lang="en-US" smtClean="0"/>
              <a:t>20 December 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839200" y="6368417"/>
            <a:ext cx="2844800" cy="365125"/>
          </a:xfrm>
        </p:spPr>
        <p:txBody>
          <a:bodyPr/>
          <a:lstStyle>
            <a:lvl1pPr>
              <a:defRPr sz="1400"/>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04F7AB1-4DEF-4AF8-9DD2-78860CAEB608}" type="datetime3">
              <a:rPr lang="en-US" smtClean="0"/>
              <a:t>20 December 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80AC9E2-5B1D-483D-9354-9010AB7D217C}" type="datetime3">
              <a:rPr lang="en-US" smtClean="0"/>
              <a:t>20 December 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61892" y="6378436"/>
            <a:ext cx="2844800" cy="365125"/>
          </a:xfrm>
          <a:prstGeom prst="rect">
            <a:avLst/>
          </a:prstGeom>
        </p:spPr>
        <p:txBody>
          <a:bodyPr vert="horz" lIns="91440" tIns="45720" rIns="91440" bIns="45720" rtlCol="0" anchor="ctr"/>
          <a:lstStyle>
            <a:lvl1pPr algn="r">
              <a:defRPr sz="1400" b="1">
                <a:solidFill>
                  <a:schemeClr val="accent6">
                    <a:lumMod val="75000"/>
                  </a:schemeClr>
                </a:solidFill>
              </a:defRPr>
            </a:lvl1pPr>
          </a:lstStyle>
          <a:p>
            <a:fld id="{B6F15528-21DE-4FAA-801E-634DDDAF4B2B}" type="slidenum">
              <a:rPr lang="en-US" smtClean="0"/>
              <a:pPr/>
              <a:t>‹#›</a:t>
            </a:fld>
            <a:endParaRPr lang="en-US" dirty="0"/>
          </a:p>
        </p:txBody>
      </p:sp>
      <p:sp>
        <p:nvSpPr>
          <p:cNvPr id="7" name="PEER | MFR | INDIA">
            <a:extLst>
              <a:ext uri="{FF2B5EF4-FFF2-40B4-BE49-F238E27FC236}">
                <a16:creationId xmlns:a16="http://schemas.microsoft.com/office/drawing/2014/main" id="{06D58100-A172-02A4-0DA5-AEA24FC00111}"/>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8" name="PPT 2 -">
            <a:extLst>
              <a:ext uri="{FF2B5EF4-FFF2-40B4-BE49-F238E27FC236}">
                <a16:creationId xmlns:a16="http://schemas.microsoft.com/office/drawing/2014/main" id="{8AD0FE4E-ECCF-DA25-998D-3F149CCA9D8F}"/>
              </a:ext>
            </a:extLst>
          </p:cNvPr>
          <p:cNvSpPr txBox="1"/>
          <p:nvPr userDrawn="1"/>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6">
                    <a:lumMod val="75000"/>
                  </a:schemeClr>
                </a:solidFill>
              </a:rPr>
              <a:t>PPT -</a:t>
            </a:r>
          </a:p>
        </p:txBody>
      </p:sp>
      <p:pic>
        <p:nvPicPr>
          <p:cNvPr id="10" name="Picture 9" descr="A logo with text on it&#10;&#10;AI-generated content may be incorrect.">
            <a:extLst>
              <a:ext uri="{FF2B5EF4-FFF2-40B4-BE49-F238E27FC236}">
                <a16:creationId xmlns:a16="http://schemas.microsoft.com/office/drawing/2014/main" id="{5B6F72C8-32F7-D4A5-2BCD-F88F4D455B14}"/>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431" y="190454"/>
            <a:ext cx="1193725" cy="9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a symbol and text&#10;&#10;AI-generated content may be incorrect.">
            <a:extLst>
              <a:ext uri="{FF2B5EF4-FFF2-40B4-BE49-F238E27FC236}">
                <a16:creationId xmlns:a16="http://schemas.microsoft.com/office/drawing/2014/main" id="{CE313485-A829-885F-E740-7AE1E3D4579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85396" y="123450"/>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6" name="Picture 4">
            <a:extLst>
              <a:ext uri="{FF2B5EF4-FFF2-40B4-BE49-F238E27FC236}">
                <a16:creationId xmlns:a16="http://schemas.microsoft.com/office/drawing/2014/main" id="{8C48C736-7439-BB2C-56E7-32A6F19C1BB8}"/>
              </a:ext>
            </a:extLst>
          </p:cNvPr>
          <p:cNvPicPr>
            <a:picLocks noChangeAspect="1" noChangeArrowheads="1"/>
          </p:cNvPicPr>
          <p:nvPr/>
        </p:nvPicPr>
        <p:blipFill>
          <a:blip r:embed="rId3" cstate="print"/>
          <a:srcRect l="9868" t="10507" r="8533" b="13324"/>
          <a:stretch>
            <a:fillRect/>
          </a:stretch>
        </p:blipFill>
        <p:spPr bwMode="auto">
          <a:xfrm>
            <a:off x="-56291" y="10159"/>
            <a:ext cx="6335442" cy="5095241"/>
          </a:xfrm>
          <a:prstGeom prst="rect">
            <a:avLst/>
          </a:prstGeom>
          <a:noFill/>
          <a:ln w="9525">
            <a:noFill/>
            <a:miter lim="800000"/>
            <a:headEnd/>
            <a:tailEnd/>
          </a:ln>
        </p:spPr>
      </p:pic>
      <p:pic>
        <p:nvPicPr>
          <p:cNvPr id="5" name="Picture 2" descr="Image result for bio agent">
            <a:extLst>
              <a:ext uri="{FF2B5EF4-FFF2-40B4-BE49-F238E27FC236}">
                <a16:creationId xmlns:a16="http://schemas.microsoft.com/office/drawing/2014/main" id="{8A201254-C878-82B1-2769-371B1DE12B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317"/>
          <a:stretch>
            <a:fillRect/>
          </a:stretch>
        </p:blipFill>
        <p:spPr bwMode="auto">
          <a:xfrm>
            <a:off x="6279151" y="1"/>
            <a:ext cx="5942842" cy="5105400"/>
          </a:xfrm>
          <a:prstGeom prst="rect">
            <a:avLst/>
          </a:prstGeom>
          <a:noFill/>
          <a:extLst>
            <a:ext uri="{909E8E84-426E-40DD-AFC4-6F175D3DCCD1}">
              <a14:hiddenFill xmlns:a14="http://schemas.microsoft.com/office/drawing/2010/main">
                <a:solidFill>
                  <a:srgbClr val="FFFFFF"/>
                </a:solidFill>
              </a14:hiddenFill>
            </a:ext>
          </a:extLst>
        </p:spPr>
      </p:pic>
      <p:sp>
        <p:nvSpPr>
          <p:cNvPr id="100" name="Google Shape;100;p14"/>
          <p:cNvSpPr/>
          <p:nvPr/>
        </p:nvSpPr>
        <p:spPr>
          <a:xfrm>
            <a:off x="-1133857" y="0"/>
            <a:ext cx="13366615" cy="1140164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160"/>
            <a:ext cx="1352382" cy="107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1400" y="31208"/>
            <a:ext cx="914400" cy="977046"/>
          </a:xfrm>
          <a:prstGeom prst="rect">
            <a:avLst/>
          </a:prstGeom>
        </p:spPr>
      </p:pic>
      <p:pic>
        <p:nvPicPr>
          <p:cNvPr id="101" name="Google Shape;101;p14" descr="Image"/>
          <p:cNvPicPr preferRelativeResize="0"/>
          <p:nvPr/>
        </p:nvPicPr>
        <p:blipFill rotWithShape="1">
          <a:blip r:embed="rId7">
            <a:alphaModFix amt="90000"/>
          </a:blip>
          <a:srcRect l="50481"/>
          <a:stretch/>
        </p:blipFill>
        <p:spPr>
          <a:xfrm>
            <a:off x="0" y="2427464"/>
            <a:ext cx="11098902" cy="1415662"/>
          </a:xfrm>
          <a:prstGeom prst="rect">
            <a:avLst/>
          </a:prstGeom>
          <a:noFill/>
          <a:ln>
            <a:noFill/>
          </a:ln>
        </p:spPr>
      </p:pic>
      <p:sp>
        <p:nvSpPr>
          <p:cNvPr id="104" name="Google Shape;104;p14"/>
          <p:cNvSpPr txBox="1"/>
          <p:nvPr/>
        </p:nvSpPr>
        <p:spPr>
          <a:xfrm>
            <a:off x="76200" y="2541790"/>
            <a:ext cx="10681368" cy="1187010"/>
          </a:xfrm>
          <a:prstGeom prst="rect">
            <a:avLst/>
          </a:prstGeom>
          <a:noFill/>
          <a:ln>
            <a:noFill/>
          </a:ln>
        </p:spPr>
        <p:txBody>
          <a:bodyPr spcFirstLastPara="1" wrap="square" lIns="39125" tIns="39125" rIns="39125" bIns="39125" anchor="t" anchorCtr="0">
            <a:spAutoFit/>
          </a:bodyPr>
          <a:lstStyle/>
          <a:p>
            <a:r>
              <a:rPr lang="hi-IN" sz="3600" b="1">
                <a:solidFill>
                  <a:schemeClr val="bg1"/>
                </a:solidFill>
                <a:latin typeface="Arial" pitchFamily="34" charset="0"/>
                <a:cs typeface="Arial" pitchFamily="34" charset="0"/>
              </a:rPr>
              <a:t>बीडब्ल्यूए के संकेत और संकेत-
बैक्टीरिया, वायरस, रिकेटिसिया और कवक</a:t>
            </a:r>
            <a:endParaRPr lang="en-US" sz="3600" b="1" dirty="0">
              <a:solidFill>
                <a:schemeClr val="bg1"/>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13ABBE35-07C4-B886-CEEA-36956E0BE5DE}"/>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dirty="0"/>
          </a:p>
        </p:txBody>
      </p:sp>
      <p:sp>
        <p:nvSpPr>
          <p:cNvPr id="8" name="PEER | MFR | INDIA">
            <a:extLst>
              <a:ext uri="{FF2B5EF4-FFF2-40B4-BE49-F238E27FC236}">
                <a16:creationId xmlns:a16="http://schemas.microsoft.com/office/drawing/2014/main" id="{5B372B9E-E61C-5243-BB05-8C5F2F16A8B4}"/>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9" name="PPT 2 -">
            <a:extLst>
              <a:ext uri="{FF2B5EF4-FFF2-40B4-BE49-F238E27FC236}">
                <a16:creationId xmlns:a16="http://schemas.microsoft.com/office/drawing/2014/main" id="{6A109D20-8733-D525-890B-9A0FD5D24DD1}"/>
              </a:ext>
            </a:extLst>
          </p:cNvPr>
          <p:cNvSpPr txBox="1"/>
          <p:nvPr/>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6">
                    <a:lumMod val="75000"/>
                  </a:schemeClr>
                </a:solidFill>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5638800" y="6015335"/>
            <a:ext cx="60960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विजय सिंह मीना</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28680"/>
            <a:ext cx="44196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886200" y="1219200"/>
            <a:ext cx="7239000" cy="2438400"/>
          </a:xfrm>
        </p:spPr>
        <p:txBody>
          <a:bodyPr>
            <a:noAutofit/>
          </a:bodyPr>
          <a:lstStyle/>
          <a:p>
            <a:pPr>
              <a:buFont typeface="Wingdings" pitchFamily="2" charset="2"/>
              <a:buChar char="§"/>
            </a:pPr>
            <a:r>
              <a:rPr lang="hi-IN" sz="2800" b="1">
                <a:latin typeface="Open Sans" panose="020B0606030504020204" pitchFamily="34" charset="0"/>
                <a:ea typeface="Open Sans" panose="020B0606030504020204" pitchFamily="34" charset="0"/>
                <a:cs typeface="Open Sans" panose="020B0606030504020204" pitchFamily="34" charset="0"/>
              </a:rPr>
              <a:t>बुखार और थकान
इसके बाद थोड़ा सुधार हुआ और फिर गंभीर श्वसन समस्याओं की अचानक शुरुआत।
सदमा।
निमोनिया और 2-3 दिनों के भीतर मृत्यु।</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fld id="{1D513862-838A-4375-A3BE-F12E2FD12B7F}" type="datetime3">
              <a:rPr lang="en-US" sz="1600" b="1">
                <a:solidFill>
                  <a:srgbClr val="002060"/>
                </a:solidFill>
                <a:latin typeface="Arial" charset="0"/>
                <a:cs typeface="Arial" charset="0"/>
              </a:rPr>
              <a:pPr/>
              <a:t>20 December 2025</a:t>
            </a:fld>
            <a:endParaRPr lang="en-US" sz="1600" b="1" dirty="0">
              <a:solidFill>
                <a:srgbClr val="002060"/>
              </a:solidFill>
              <a:latin typeface="Arial" charset="0"/>
              <a:cs typeface="Arial"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fld id="{6A4A6766-4940-4AB4-9BC1-4A43DEC7B831}" type="slidenum">
              <a:rPr lang="en-US" sz="1600" b="1">
                <a:solidFill>
                  <a:srgbClr val="002060"/>
                </a:solidFill>
                <a:latin typeface="Arial" charset="0"/>
                <a:cs typeface="Arial" charset="0"/>
              </a:rPr>
              <a:pPr algn="r"/>
              <a:t>10</a:t>
            </a:fld>
            <a:endParaRPr lang="en-US" sz="1600" b="1">
              <a:solidFill>
                <a:srgbClr val="002060"/>
              </a:solidFill>
              <a:latin typeface="Arial" charset="0"/>
              <a:cs typeface="Arial" charset="0"/>
            </a:endParaRPr>
          </a:p>
        </p:txBody>
      </p:sp>
      <p:pic>
        <p:nvPicPr>
          <p:cNvPr id="17" name="Picture 2" descr="DSC01512"/>
          <p:cNvPicPr>
            <a:picLocks noChangeAspect="1" noChangeArrowheads="1"/>
          </p:cNvPicPr>
          <p:nvPr/>
        </p:nvPicPr>
        <p:blipFill>
          <a:blip r:embed="rId2"/>
          <a:srcRect/>
          <a:stretch>
            <a:fillRect/>
          </a:stretch>
        </p:blipFill>
        <p:spPr bwMode="auto">
          <a:xfrm>
            <a:off x="4014537" y="3940037"/>
            <a:ext cx="3124200" cy="2143125"/>
          </a:xfrm>
          <a:prstGeom prst="rect">
            <a:avLst/>
          </a:prstGeom>
          <a:noFill/>
          <a:ln w="9525">
            <a:noFill/>
            <a:miter lim="800000"/>
            <a:headEnd/>
            <a:tailEnd/>
          </a:ln>
        </p:spPr>
      </p:pic>
      <p:pic>
        <p:nvPicPr>
          <p:cNvPr id="18" name="Picture 2"/>
          <p:cNvPicPr>
            <a:picLocks noChangeAspect="1" noChangeArrowheads="1"/>
          </p:cNvPicPr>
          <p:nvPr/>
        </p:nvPicPr>
        <p:blipFill>
          <a:blip r:embed="rId3"/>
          <a:srcRect t="1220"/>
          <a:stretch>
            <a:fillRect/>
          </a:stretch>
        </p:blipFill>
        <p:spPr bwMode="auto">
          <a:xfrm>
            <a:off x="7481637" y="3817938"/>
            <a:ext cx="3962400" cy="2362200"/>
          </a:xfrm>
          <a:prstGeom prst="rect">
            <a:avLst/>
          </a:prstGeom>
          <a:noFill/>
          <a:ln w="9525">
            <a:noFill/>
            <a:miter lim="800000"/>
            <a:headEnd/>
            <a:tailEnd/>
          </a:ln>
          <a:effectLst/>
        </p:spPr>
      </p:pic>
      <p:sp>
        <p:nvSpPr>
          <p:cNvPr id="8" name="Slide Number Placeholder 7">
            <a:extLst>
              <a:ext uri="{FF2B5EF4-FFF2-40B4-BE49-F238E27FC236}">
                <a16:creationId xmlns:a16="http://schemas.microsoft.com/office/drawing/2014/main" id="{047C242B-465C-F592-6D89-6CF5154FEEB5}"/>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0-#ppt_w/2"/>
                                          </p:val>
                                        </p:tav>
                                        <p:tav tm="100000">
                                          <p:val>
                                            <p:strVal val="#ppt_x"/>
                                          </p:val>
                                        </p:tav>
                                      </p:tavLst>
                                    </p:anim>
                                    <p:anim calcmode="lin" valueType="num">
                                      <p:cBhvr additive="base">
                                        <p:cTn id="8"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39624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प्लेग</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124200" y="381000"/>
            <a:ext cx="8582526" cy="4845908"/>
          </a:xfrm>
        </p:spPr>
        <p:txBody>
          <a:bodyPr>
            <a:noAutofit/>
          </a:bodyPr>
          <a:lstStyle/>
          <a:p>
            <a:pPr algn="just">
              <a:lnSpc>
                <a:spcPct val="15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प्रेरक जीव: यर्सिनिया कीट
प्रभावी खुराक: 100-500 जीव
प्रवेश: एक कृंतक (चूहों) पिस्सू द्वारा काटना जो प्लेग वायरस को ले जा रहा है या एक संक्रमित जानवर को संभाल रहा है।
कृन्तकों के बीच और मनुष्यों में पिस्सू के काटने या पिस्सू के मल के अंतर्ग्रहण से फैलता है। 
यह मानव से मानव में भी प्रेषित हो सकता है जब एक प्लेग पीड़ित निमोनिया विकसित करता है और खांसी से संक्रमित बूंदों को फैलाता है और महामारी का शुरुआती बिंदु हो सकता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2977584B-449A-1A08-C715-8B71FFEB0AA1}"/>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70" y="2819400"/>
            <a:ext cx="444187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a:t>
            </a:r>
            <a:b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443934" y="1066800"/>
            <a:ext cx="8382000" cy="3429001"/>
          </a:xfrm>
        </p:spPr>
        <p:txBody>
          <a:bodyPr>
            <a:noAutofit/>
          </a:bodyPr>
          <a:lstStyle/>
          <a:p>
            <a:pPr>
              <a:buNone/>
            </a:pPr>
            <a:r>
              <a:rPr lang="hi-IN" sz="2400" b="1" u="sng" dirty="0">
                <a:latin typeface="Open Sans" panose="020B0606030504020204" pitchFamily="34" charset="0"/>
                <a:ea typeface="Open Sans" panose="020B0606030504020204" pitchFamily="34" charset="0"/>
                <a:cs typeface="Open Sans" panose="020B0606030504020204" pitchFamily="34" charset="0"/>
              </a:rPr>
              <a:t>बुबोनिक प्लेग</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बहुत दर्दनाक, सूजन और अक्सर गर्म करने के लिए आउच लिम्फ नोड एक </a:t>
            </a:r>
            <a:r>
              <a:rPr lang="en-US" sz="2400" dirty="0">
                <a:latin typeface="Open Sans" panose="020B0606030504020204" pitchFamily="34" charset="0"/>
                <a:ea typeface="Open Sans" panose="020B0606030504020204" pitchFamily="34" charset="0"/>
                <a:cs typeface="Open Sans" panose="020B0606030504020204" pitchFamily="34" charset="0"/>
              </a:rPr>
              <a:t>bubo </a:t>
            </a:r>
            <a:r>
              <a:rPr lang="hi-IN" sz="2400" dirty="0">
                <a:latin typeface="Open Sans" panose="020B0606030504020204" pitchFamily="34" charset="0"/>
                <a:ea typeface="Open Sans" panose="020B0606030504020204" pitchFamily="34" charset="0"/>
                <a:cs typeface="Open Sans" panose="020B0606030504020204" pitchFamily="34" charset="0"/>
              </a:rPr>
              <a:t>कहा जाता है.
बुखार, सिरदर्द और सामान्य बीमारी।
त्वचा के घाव और संभावित रक्तस्राव।
अत्यधिक थकावट।
कृंतक पिस्सू, जंगली खरगोश, या बीमार या मृत मांसाहारियों के संभावित जोखिम का इतिहास।</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fld id="{6A4A6766-4940-4AB4-9BC1-4A43DEC7B831}" type="slidenum">
              <a:rPr lang="en-US" sz="1600" b="1">
                <a:solidFill>
                  <a:srgbClr val="002060"/>
                </a:solidFill>
                <a:latin typeface="Arial" charset="0"/>
                <a:cs typeface="Arial" charset="0"/>
              </a:rPr>
              <a:pPr algn="r"/>
              <a:t>12</a:t>
            </a:fld>
            <a:endParaRPr lang="en-US" sz="1600" b="1">
              <a:solidFill>
                <a:srgbClr val="002060"/>
              </a:solidFill>
              <a:latin typeface="Arial" charset="0"/>
              <a:cs typeface="Arial" charset="0"/>
            </a:endParaRPr>
          </a:p>
        </p:txBody>
      </p:sp>
      <p:pic>
        <p:nvPicPr>
          <p:cNvPr id="9" name="Picture 3"/>
          <p:cNvPicPr>
            <a:picLocks noChangeArrowheads="1"/>
          </p:cNvPicPr>
          <p:nvPr/>
        </p:nvPicPr>
        <p:blipFill>
          <a:blip r:embed="rId2"/>
          <a:srcRect/>
          <a:stretch>
            <a:fillRect/>
          </a:stretch>
        </p:blipFill>
        <p:spPr bwMode="auto">
          <a:xfrm>
            <a:off x="7924800" y="4341089"/>
            <a:ext cx="2743200" cy="2057400"/>
          </a:xfrm>
          <a:prstGeom prst="rect">
            <a:avLst/>
          </a:prstGeom>
          <a:noFill/>
          <a:ln w="9525">
            <a:noFill/>
            <a:miter lim="800000"/>
            <a:headEnd/>
            <a:tailEnd/>
          </a:ln>
        </p:spPr>
      </p:pic>
      <p:pic>
        <p:nvPicPr>
          <p:cNvPr id="10" name="Picture 3"/>
          <p:cNvPicPr>
            <a:picLocks noChangeAspect="1" noChangeArrowheads="1"/>
          </p:cNvPicPr>
          <p:nvPr/>
        </p:nvPicPr>
        <p:blipFill>
          <a:blip r:embed="rId3"/>
          <a:srcRect/>
          <a:stretch>
            <a:fillRect/>
          </a:stretch>
        </p:blipFill>
        <p:spPr bwMode="auto">
          <a:xfrm>
            <a:off x="4797274" y="4379189"/>
            <a:ext cx="2802673" cy="1981200"/>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8405D966-7654-95E7-AB3C-2EF04562FDA5}"/>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82658"/>
            <a:ext cx="51816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न्यूमोनिक प्लेग</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300892" y="1219200"/>
            <a:ext cx="8305800" cy="4419600"/>
          </a:xfrm>
        </p:spPr>
        <p:txBody>
          <a:bodyPr>
            <a:noAutofit/>
          </a:bodyPr>
          <a:lstStyle/>
          <a:p>
            <a:pPr algn="jus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बैक्टीरिया रक्त प्रवाह पर आक्रमण कर सकता है जिससे प्लेग सेप्टीसीमिया नामक गंभीर बीमारी हो सकती है। 
प्राथमिक न्यूमोनिक प्लेग की इनक्यूबेशन अवधि 1-3 दिन है और इसकी विशेषता है:
अत्यधिक निमोनिया।
तेज बुखार, ठंड लगना।
खांसी, खूनी थूक।
संभावित रक्तस्राव,
संचार विफलता और 
अंततः मौत।</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fld id="{6A4A6766-4940-4AB4-9BC1-4A43DEC7B831}" type="slidenum">
              <a:rPr lang="en-US" sz="1600" b="1">
                <a:solidFill>
                  <a:srgbClr val="002060"/>
                </a:solidFill>
                <a:latin typeface="Arial" charset="0"/>
                <a:cs typeface="Arial" charset="0"/>
              </a:rPr>
              <a:pPr algn="r"/>
              <a:t>13</a:t>
            </a:fld>
            <a:endParaRPr lang="en-US" sz="1600" b="1">
              <a:solidFill>
                <a:srgbClr val="002060"/>
              </a:solidFill>
              <a:latin typeface="Arial" charset="0"/>
              <a:cs typeface="Arial" charset="0"/>
            </a:endParaRPr>
          </a:p>
        </p:txBody>
      </p:sp>
      <p:pic>
        <p:nvPicPr>
          <p:cNvPr id="9" name="Picture 2"/>
          <p:cNvPicPr>
            <a:picLocks noChangeAspect="1" noChangeArrowheads="1"/>
          </p:cNvPicPr>
          <p:nvPr/>
        </p:nvPicPr>
        <p:blipFill>
          <a:blip r:embed="rId2"/>
          <a:srcRect/>
          <a:stretch>
            <a:fillRect/>
          </a:stretch>
        </p:blipFill>
        <p:spPr bwMode="auto">
          <a:xfrm>
            <a:off x="7696200" y="3324726"/>
            <a:ext cx="4114800" cy="2895600"/>
          </a:xfrm>
          <a:prstGeom prst="rect">
            <a:avLst/>
          </a:prstGeom>
          <a:noFill/>
          <a:ln w="9525">
            <a:noFill/>
            <a:miter lim="800000"/>
            <a:headEnd/>
            <a:tailEnd/>
          </a:ln>
          <a:effectLst/>
        </p:spPr>
      </p:pic>
      <p:sp>
        <p:nvSpPr>
          <p:cNvPr id="8" name="Slide Number Placeholder 7">
            <a:extLst>
              <a:ext uri="{FF2B5EF4-FFF2-40B4-BE49-F238E27FC236}">
                <a16:creationId xmlns:a16="http://schemas.microsoft.com/office/drawing/2014/main" id="{1945FE86-DA33-E2E9-D2F3-F3364701CBE7}"/>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667000"/>
            <a:ext cx="6934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तुलारेमिया</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581400" y="1310106"/>
            <a:ext cx="8305800" cy="5105400"/>
          </a:xfrm>
        </p:spPr>
        <p:txBody>
          <a:bodyPr>
            <a:noAutofit/>
          </a:bodyPr>
          <a:lstStyle/>
          <a:p>
            <a:pPr algn="just">
              <a:buNone/>
            </a:pPr>
            <a:r>
              <a:rPr lang="hi-IN" sz="2400" u="sng" dirty="0">
                <a:latin typeface="Open Sans" panose="020B0606030504020204" pitchFamily="34" charset="0"/>
                <a:ea typeface="Open Sans" panose="020B0606030504020204" pitchFamily="34" charset="0"/>
                <a:cs typeface="Open Sans" panose="020B0606030504020204" pitchFamily="34" charset="0"/>
              </a:rPr>
              <a:t>प्रेरक जीव: फ्रांसिसेला टुलारेंसिस।</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सबसे संक्रामक रोगजनक बैक्टीरिया में से एक है जिसमें बीमारी पैदा करने के लिए कम से कम 10 जीवों की आवश्यकता होती है, जिससे यह एक संभावित जैव आतंकवादी हथियार बन जाता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u="sng" dirty="0">
                <a:latin typeface="Open Sans" panose="020B0606030504020204" pitchFamily="34" charset="0"/>
                <a:ea typeface="Open Sans" panose="020B0606030504020204" pitchFamily="34" charset="0"/>
                <a:cs typeface="Open Sans" panose="020B0606030504020204" pitchFamily="34" charset="0"/>
              </a:rPr>
              <a:t>प्रभावी खुराक: 10-50 जीव।</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u="sng" dirty="0">
                <a:latin typeface="Open Sans" panose="020B0606030504020204" pitchFamily="34" charset="0"/>
                <a:ea typeface="Open Sans" panose="020B0606030504020204" pitchFamily="34" charset="0"/>
                <a:cs typeface="Open Sans" panose="020B0606030504020204" pitchFamily="34" charset="0"/>
              </a:rPr>
              <a:t>प्रवेश:</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मनुष्य विविध पर्यावरणीय जोखिमों के माध्यम से आकस्मिक रूप से संक्रमित हो जाते हैं और गंभीर और कभी-कभी घातक बीमारी विकसित कर सकते हैं लेकिन दूसरों को संक्रमण नहीं पहुंचाते हैं। 
पानी, मिट्टी और वनस्पति में मौजूद बैक्टीरिया।</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16474FA2-C564-3ADD-5916-7158E198C82C}"/>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3886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संक्रमण का भंडार</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291492" y="1447800"/>
            <a:ext cx="7315200" cy="4724400"/>
          </a:xfrm>
        </p:spPr>
        <p:txBody>
          <a:bodyPr>
            <a:noAutofit/>
          </a:bodyPr>
          <a:lstStyle/>
          <a:p>
            <a:pPr algn="just">
              <a:buFont typeface="Wingdings" pitchFamily="2" charset="2"/>
              <a:buChar char="§"/>
            </a:pPr>
            <a:r>
              <a:rPr lang="hi-IN" sz="2600">
                <a:latin typeface="Open Sans" panose="020B0606030504020204" pitchFamily="34" charset="0"/>
                <a:ea typeface="Open Sans" panose="020B0606030504020204" pitchFamily="34" charset="0"/>
                <a:cs typeface="Open Sans" panose="020B0606030504020204" pitchFamily="34" charset="0"/>
              </a:rPr>
              <a:t>चूहों, गिलहरी, खरगोशों और खरगोशों सहित विभिन्न प्रकार के छोटे स्तनधारी संक्रमण के प्राकृतिक भंडार हैं। 
वे टिक्स, मक्खियों और मच्छरों के काटने और दूषित वातावरण के संपर्क में आने से संक्रमण प्राप्त करते हैं। 
मनुष्य विभिन्न तरीकों से संक्रमित हो जाता है जिसमें संक्रमित आर्थ्रोपोड्स द्वारा काटना, संक्रामक जानवरों के ऊतकों या तरल पदार्थों को संभालना, दूषित पानी, भोजन या मिट्टी के सीधे संपर्क या अंतर्ग्रहण और संक्रामक एरोसोल का साँस लेना शामिल है।</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92816E34-BDED-8DF1-8CE1-8160A8C134D1}"/>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3886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संक्रमण का भंडार</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581400" y="952500"/>
            <a:ext cx="7924800" cy="4191000"/>
          </a:xfrm>
        </p:spPr>
        <p:txBody>
          <a:bodyPr>
            <a:noAutofit/>
          </a:bodyPr>
          <a:lstStyle/>
          <a:p>
            <a:pPr algn="just">
              <a:spcAft>
                <a:spcPts val="4200"/>
              </a:spcAf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चूहों, गिलहरी, खरगोशों और खरगोशों सहित विभिन्न प्रकार के छोटे स्तनधारी संक्रमण के प्राकृतिक भंडार हैं। 
वे टिक्स, मक्खियों और मच्छरों के काटने और दूषित वातावरण के संपर्क में आने से संक्रमण प्राप्त करते हैं। 
मनुष्य विभिन्न तरीकों से संक्रमित हो जाता है जिसमें संक्रमित आर्थ्रोपोड्स द्वारा काटना, संक्रामक जानवरों के ऊतकों या तरल पदार्थों को संभालना, दूषित पानी, भोजन या मिट्टी के सीधे संपर्क या अंतर्ग्रहण और संक्रामक एरोसोल का साँस लेना शामिल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fld id="{6A4A6766-4940-4AB4-9BC1-4A43DEC7B831}" type="slidenum">
              <a:rPr lang="en-US" sz="1600" b="1">
                <a:solidFill>
                  <a:srgbClr val="002060"/>
                </a:solidFill>
                <a:latin typeface="Arial" charset="0"/>
                <a:cs typeface="Arial" charset="0"/>
              </a:rPr>
              <a:pPr algn="r"/>
              <a:t>16</a:t>
            </a:fld>
            <a:endParaRPr lang="en-US" sz="1600" b="1">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92816E34-BDED-8DF1-8CE1-8160A8C134D1}"/>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15513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5564"/>
            <a:ext cx="35814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429000" y="1447800"/>
            <a:ext cx="7315200" cy="4495800"/>
          </a:xfrm>
        </p:spPr>
        <p:txBody>
          <a:bodyPr>
            <a:noAutofit/>
          </a:bodyPr>
          <a:lstStyle/>
          <a:p>
            <a:pPr>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शुरुआत आमतौर पर बुखार के साथ अचानक होती है (38-40 डिग्री सेल्सियस)
सिरदर्द, अस्वस्थता और सामान्य बेचैनी
ठंड लगना और कठोरता
सामान्यीकृत शरीर में दर्द (अक्सर पीठ के निचले हिस्से में प्रमुख)
परेशान करने वाली खांसी
वजन घटना।</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2" descr="http://t2.gstatic.com/images?q=tbn:ANd9GcRSGUzA47Up87hCSkf2kKlVyhPErARpkw-PP54NVB1ScGU90UVG"/>
          <p:cNvPicPr>
            <a:picLocks noChangeAspect="1" noChangeArrowheads="1"/>
          </p:cNvPicPr>
          <p:nvPr/>
        </p:nvPicPr>
        <p:blipFill>
          <a:blip r:embed="rId2"/>
          <a:srcRect/>
          <a:stretch>
            <a:fillRect/>
          </a:stretch>
        </p:blipFill>
        <p:spPr bwMode="auto">
          <a:xfrm>
            <a:off x="6753955" y="3635236"/>
            <a:ext cx="4800600" cy="2743200"/>
          </a:xfrm>
          <a:prstGeom prst="rect">
            <a:avLst/>
          </a:prstGeom>
          <a:noFill/>
        </p:spPr>
      </p:pic>
      <p:sp>
        <p:nvSpPr>
          <p:cNvPr id="8" name="Slide Number Placeholder 7">
            <a:extLst>
              <a:ext uri="{FF2B5EF4-FFF2-40B4-BE49-F238E27FC236}">
                <a16:creationId xmlns:a16="http://schemas.microsoft.com/office/drawing/2014/main" id="{7FD85517-AF57-A43E-8EC2-7497FC83D767}"/>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887062"/>
            <a:ext cx="6172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ग्लैंडर्स</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0" y="685800"/>
            <a:ext cx="8001000" cy="5477862"/>
          </a:xfrm>
        </p:spPr>
        <p:txBody>
          <a:bodyPr>
            <a:noAutofit/>
          </a:bodyPr>
          <a:lstStyle/>
          <a:p>
            <a:pPr algn="jus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यह मुख्य रूप से घोड़ों, खच्चरों और गधों की बीमारी है। 
मनुष्यों में यह रोग चार मूल रूपों में हो सकता है।
तीव्र स्थानीयकृत संक्रमण।
सेप्टीसेमिक बीमारी।
तीव्र फुफ्फुसीय संक्रमण।
क्रोनिक त्वचीय संक्रमण।
प्रेरक जीव: बर्कहोल्डरिया मल्ली।
     फैलाव: आम तौर पर नाक, मौखिक और नेत्रश्लेष्मला श्लेष्म झिल्ली के माध्यम से जानवरों से जानवरों में प्रेषित; फेफड़ों में साँस लेने से; या फटे हुए या घिसी हुई त्वचा के माध्यम से। पशु चिकित्सक, घोड़ा और गधा देखभालकर्ता, बूचड़खाने के कर्मचारी, प्रयोगशाला। श्रमिक एक उच्च जोखिम वाला समूह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6EA3C281-AA89-C2E6-D49E-10889ED85F31}"/>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894"/>
            <a:ext cx="47244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19600" y="533400"/>
            <a:ext cx="6781800" cy="3505200"/>
          </a:xfrm>
        </p:spPr>
        <p:txBody>
          <a:bodyPr>
            <a:noAutofit/>
          </a:bodyPr>
          <a:lstStyle/>
          <a:p>
            <a:pPr>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बुखार
अस्वस्थता
फुफ्फुसीय सीने में दर्द
सर्वाइकल एडेनोपैथी
स्प्लेनोमेगाली
सामान्यीकृत पैपुल/पुष्ठीय विस्फोट
एंटीबायोटिक उपचार के बावजूद मृत्यु दर 50% से अधिक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3"/>
          <p:cNvPicPr>
            <a:picLocks noChangeAspect="1" noChangeArrowheads="1"/>
          </p:cNvPicPr>
          <p:nvPr/>
        </p:nvPicPr>
        <p:blipFill>
          <a:blip r:embed="rId2"/>
          <a:srcRect/>
          <a:stretch>
            <a:fillRect/>
          </a:stretch>
        </p:blipFill>
        <p:spPr bwMode="auto">
          <a:xfrm>
            <a:off x="4800601" y="4299060"/>
            <a:ext cx="2819400" cy="2177939"/>
          </a:xfrm>
          <a:prstGeom prst="rect">
            <a:avLst/>
          </a:prstGeom>
          <a:noFill/>
          <a:ln w="9525">
            <a:noFill/>
            <a:miter lim="800000"/>
            <a:headEnd/>
            <a:tailEnd/>
          </a:ln>
          <a:effectLst/>
        </p:spPr>
      </p:pic>
      <p:pic>
        <p:nvPicPr>
          <p:cNvPr id="10" name="Picture 4"/>
          <p:cNvPicPr>
            <a:picLocks noChangeAspect="1" noChangeArrowheads="1"/>
          </p:cNvPicPr>
          <p:nvPr/>
        </p:nvPicPr>
        <p:blipFill>
          <a:blip r:embed="rId3"/>
          <a:srcRect/>
          <a:stretch>
            <a:fillRect/>
          </a:stretch>
        </p:blipFill>
        <p:spPr bwMode="auto">
          <a:xfrm>
            <a:off x="7840579" y="4299061"/>
            <a:ext cx="2667000" cy="2326532"/>
          </a:xfrm>
          <a:prstGeom prst="rect">
            <a:avLst/>
          </a:prstGeom>
          <a:noFill/>
          <a:ln w="9525">
            <a:noFill/>
            <a:miter lim="800000"/>
            <a:headEnd/>
            <a:tailEnd/>
          </a:ln>
          <a:effectLst/>
        </p:spPr>
      </p:pic>
      <p:sp>
        <p:nvSpPr>
          <p:cNvPr id="8" name="Slide Number Placeholder 7">
            <a:extLst>
              <a:ext uri="{FF2B5EF4-FFF2-40B4-BE49-F238E27FC236}">
                <a16:creationId xmlns:a16="http://schemas.microsoft.com/office/drawing/2014/main" id="{3D472C02-9981-624F-9A9C-56992D3E9A46}"/>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0-#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3985" y="1436618"/>
            <a:ext cx="7748015" cy="4495800"/>
          </a:xfrm>
        </p:spPr>
        <p:txBody>
          <a:bodyPr>
            <a:noAutofit/>
          </a:bodyPr>
          <a:lstStyle/>
          <a:p>
            <a:pPr>
              <a:lnSpc>
                <a:spcPct val="15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इस पाठ के पूरा होने पर आप निम्न में सक्षम होंगे:
शरीर में बैक्टीरिया के प्रवेश के मार्गों की सूची बनाएं।
बैक्टीरियल वारफेयर एजेंटों (एंथ्रेक्स, प्लेग, टुलारेमिया, ग्लैंडर्स, हैजा) के कारण होने वाले संकेतों और लक्षणों का वर्णन करें।
</a:t>
            </a:r>
            <a:r>
              <a:rPr lang="en-US" sz="2400">
                <a:latin typeface="Open Sans" panose="020B0606030504020204" pitchFamily="34" charset="0"/>
                <a:ea typeface="Open Sans" panose="020B0606030504020204" pitchFamily="34" charset="0"/>
                <a:cs typeface="Open Sans" panose="020B0606030504020204" pitchFamily="34" charset="0"/>
              </a:rPr>
              <a:t>BWA </a:t>
            </a:r>
            <a:r>
              <a:rPr lang="hi-IN" sz="2400">
                <a:latin typeface="Open Sans" panose="020B0606030504020204" pitchFamily="34" charset="0"/>
                <a:ea typeface="Open Sans" panose="020B0606030504020204" pitchFamily="34" charset="0"/>
                <a:cs typeface="Open Sans" panose="020B0606030504020204" pitchFamily="34" charset="0"/>
              </a:rPr>
              <a:t>के रूप में उपयोग किए जाने वाले वायरस के कारण होने वाले संकेतों और लक्षणों का वर्णन करें
चेचक, ईएचएफ, वीईई, पीला बुखार</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F1E9D0D3-2C5A-A905-D47C-A5CFEC9AB0DB}"/>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11" name="Google Shape;112;p15">
            <a:extLst>
              <a:ext uri="{FF2B5EF4-FFF2-40B4-BE49-F238E27FC236}">
                <a16:creationId xmlns:a16="http://schemas.microsoft.com/office/drawing/2014/main" id="{89D6D682-DA30-B9D3-03A0-1550AE148DAD}"/>
              </a:ext>
            </a:extLst>
          </p:cNvPr>
          <p:cNvSpPr txBox="1">
            <a:spLocks/>
          </p:cNvSpPr>
          <p:nvPr/>
        </p:nvSpPr>
        <p:spPr>
          <a:xfrm>
            <a:off x="-304800" y="27432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sz="4000" dirty="0">
              <a:latin typeface="Open Sans"/>
            </a:endParaRPr>
          </a:p>
        </p:txBody>
      </p:sp>
      <p:sp>
        <p:nvSpPr>
          <p:cNvPr id="12" name="Google Shape;116;p15">
            <a:extLst>
              <a:ext uri="{FF2B5EF4-FFF2-40B4-BE49-F238E27FC236}">
                <a16:creationId xmlns:a16="http://schemas.microsoft.com/office/drawing/2014/main" id="{0C15EF72-B7AE-8D9B-176C-718FE06A4EF5}"/>
              </a:ext>
            </a:extLst>
          </p:cNvPr>
          <p:cNvSpPr txBox="1"/>
          <p:nvPr/>
        </p:nvSpPr>
        <p:spPr>
          <a:xfrm>
            <a:off x="342152" y="3414773"/>
            <a:ext cx="3858768"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25636"/>
            <a:ext cx="6147908"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हैजा</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200400" y="876667"/>
            <a:ext cx="8153400" cy="5181600"/>
          </a:xfrm>
        </p:spPr>
        <p:txBody>
          <a:bodyPr>
            <a:noAutofit/>
          </a:bodyPr>
          <a:lstStyle/>
          <a:p>
            <a:pPr>
              <a:buNone/>
            </a:pPr>
            <a:r>
              <a:rPr lang="hi-IN" sz="2400" dirty="0">
                <a:latin typeface="Open Sans" panose="020B0606030504020204" pitchFamily="34" charset="0"/>
                <a:ea typeface="Open Sans" panose="020B0606030504020204" pitchFamily="34" charset="0"/>
                <a:cs typeface="Open Sans" panose="020B0606030504020204" pitchFamily="34" charset="0"/>
              </a:rPr>
              <a:t>प्रेरक जीव: विब्रियो कोलरा
फैलना: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संक्रमित पानी के माध्यम से। 
खाद्य पदार्थों का मल संदूषण। 
कच्चे या बिना पके शेलफिश खाने से फैलता है जो स्वाभाविक रूप से दूषित होते हैं।
संकेत और लक्षण:
अत्यधिक पानी जैसा दस्त
उल्टी
संचार पतन
सदमा।
मृत्यु दर: 25-50% यदि अनुपचारित किया जाए।</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2"/>
          <p:cNvPicPr>
            <a:picLocks noChangeAspect="1" noChangeArrowheads="1"/>
          </p:cNvPicPr>
          <p:nvPr/>
        </p:nvPicPr>
        <p:blipFill>
          <a:blip r:embed="rId2"/>
          <a:stretch>
            <a:fillRect/>
          </a:stretch>
        </p:blipFill>
        <p:spPr bwMode="auto">
          <a:xfrm>
            <a:off x="8584092" y="3572645"/>
            <a:ext cx="3200400" cy="2440772"/>
          </a:xfrm>
          <a:prstGeom prst="rect">
            <a:avLst/>
          </a:prstGeom>
          <a:noFill/>
          <a:ln w="9525">
            <a:noFill/>
            <a:miter lim="800000"/>
            <a:headEnd/>
            <a:tailEnd/>
          </a:ln>
          <a:effectLst/>
        </p:spPr>
      </p:pic>
      <p:sp>
        <p:nvSpPr>
          <p:cNvPr id="8" name="Slide Number Placeholder 7">
            <a:extLst>
              <a:ext uri="{FF2B5EF4-FFF2-40B4-BE49-F238E27FC236}">
                <a16:creationId xmlns:a16="http://schemas.microsoft.com/office/drawing/2014/main" id="{A8CF53DA-B295-CA66-AAAF-BED1335CD6AE}"/>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41910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के रूप में वायरस</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191000" y="647700"/>
            <a:ext cx="6934200" cy="4495800"/>
          </a:xfrm>
        </p:spPr>
        <p:txBody>
          <a:bodyPr>
            <a:noAutofit/>
          </a:bodyPr>
          <a:lstStyle/>
          <a:p>
            <a:pPr algn="just">
              <a:spcAft>
                <a:spcPts val="1800"/>
              </a:spcAf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एक वायरस में अपने स्वयं के प्रजनन की एक प्रणाली का अभाव होता है।
इसलिए वे मेजबान कोशिका को संक्रमित करते हैं; कोशिका रेत में तेजी से बढ़ती है और फिर पड़ोसी कोशिकाओं में फैल जाती है।
 प्रवेश के बिंदु पर, एक वायरस स्थानीय संक्रमण को जन्म दे सकता है, जैसे कि एक सामान्य सर्दी वायरस, या लसीका या रक्त परिसंचरण के माध्यम से शरीर के अन्य भागों में फैल सकता है, जहां वे विशिष्ट अंगों में संक्रमण को जन्म देते हैं या सामान्य लक्षण पैदा करते हैं।
इस पाठ में हम वायरस के संकेतों और लक्षणों के बारे में सीखेंगे जिनका उपयोग बीडब्ल्यूए के रूप में किया जा सकता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A5149F5B-F232-3A09-040E-71BCD386E6D7}"/>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971800"/>
            <a:ext cx="6934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छोटा सा चेचक</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191000" y="838200"/>
            <a:ext cx="7086600" cy="4495800"/>
          </a:xfrm>
        </p:spPr>
        <p:txBody>
          <a:bodyPr>
            <a:noAutofit/>
          </a:bodyPr>
          <a:lstStyle/>
          <a:p>
            <a:pPr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वायरस के कण सूखे रूप और पानी दोनों में बेहद स्थिर होते हैं और इसके परिणामस्वरूप बीडब्ल्यूए के रूप में उपयुक्त होंगे।</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प्रेरक जीव</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 वेरियोला वायरस।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प्रभावी खुराक</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 10-100 जीव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इनक्यूबेशन अवधि</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 1-2 सप्ताह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मृत्यु दर : बिना टीकाकरण वाले व्यक्तियों में 30%</a:t>
            </a:r>
            <a:r>
              <a:rPr lang="en-US" sz="2400" dirty="0">
                <a:latin typeface="Open Sans" panose="020B0606030504020204" pitchFamily="34" charset="0"/>
                <a:ea typeface="Open Sans" panose="020B0606030504020204" pitchFamily="34" charset="0"/>
                <a:cs typeface="Open Sans" panose="020B0606030504020204" pitchFamily="34" charset="0"/>
              </a:rPr>
              <a:t>Spread:  </a:t>
            </a:r>
          </a:p>
          <a:p>
            <a:pPr lvl="0"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संक्रामक एजेंट केवल मनुष्यों में पाया जाता है। अत्यधिक संक्रामक और संक्रमित लार की बूंदों द्वारा मानव से मानव में फैलता है:
खांसी, छींकना, त्वचा के टुकड़े</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8AD762CC-905F-2033-872F-1B9450377320}"/>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4648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800600" y="1619250"/>
            <a:ext cx="6477000" cy="3314700"/>
          </a:xfrm>
        </p:spPr>
        <p:txBody>
          <a:bodyPr>
            <a:noAutofit/>
          </a:bodyPr>
          <a:lstStyle/>
          <a:p>
            <a:pPr lvl="0" algn="jus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तेज बुखार और रोग के विशिष्ट त्वचा के दाने का विकास, जो कुछ हफ्तों के बाद गायब हो जाता है।
थकावट
सिर और पीठ दर्द
इसके बाद 2-3 दिनों में चेहरे, हाथ और पैरों पर सबसे प्रमुख दाने दिखाई देते हैं।
अधिकांश रोगी ठीक हो जाते हैं लेकिन मृत्यु के परिणामस्वरूप 30% तक मामले सामने आते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EC69C963-F9F8-344A-B37C-EB3262F75339}"/>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2819400" cy="1371600"/>
          </a:xfrm>
        </p:spPr>
        <p:txBody>
          <a:bodyPr>
            <a:noAutofit/>
          </a:bodyPr>
          <a:lstStyle/>
          <a:p>
            <a:pPr algn="just"/>
            <a:r>
              <a:rPr lang="hi-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ईएचएफ</a:t>
            </a:r>
            <a:r>
              <a:rPr lang="en-US"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(इबोला रक्तस्रावी बुखार)</a:t>
            </a:r>
            <a:endParaRPr lang="en-US"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648200" y="1066800"/>
            <a:ext cx="6553200" cy="4495800"/>
          </a:xfrm>
        </p:spPr>
        <p:txBody>
          <a:bodyPr>
            <a:noAutofit/>
          </a:bodyPr>
          <a:lstStyle/>
          <a:p>
            <a:pPr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यह मनुष्यों और गैर-मानव प्राइमेट्स (बंदर और चिंपैंजी) में एक गंभीर, अक्सर घातक बीमारी है जो 1976 में अपनी प्रारंभिक मान्यता के बाद से छिटपुट रूप से दिखाई दी है। 
यह कई आंतरिक अंगों पर हमला करता है जिनमें से यकृत और लसीका प्रणाली सबसे अधिक प्रभावित होती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प्रेरक जीव : इबोला वायरस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इनक्यूबेशन अवधि: 4-21 दिन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प्रभावी खुराक: 1-10 जीव</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fld id="{1D513862-838A-4375-A3BE-F12E2FD12B7F}" type="datetime3">
              <a:rPr lang="en-US" sz="1600" b="1">
                <a:solidFill>
                  <a:srgbClr val="002060"/>
                </a:solidFill>
                <a:latin typeface="Arial" charset="0"/>
                <a:cs typeface="Arial" charset="0"/>
              </a:rPr>
              <a:pPr/>
              <a:t>20 December 2025</a:t>
            </a:fld>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DA8ED1A3-D58B-4E32-A25A-F2EEA319311E}"/>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43434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114800" y="685800"/>
            <a:ext cx="7315200" cy="5181600"/>
          </a:xfrm>
        </p:spPr>
        <p:txBody>
          <a:bodyPr>
            <a:noAutofit/>
          </a:bodyPr>
          <a:lstStyle/>
          <a:p>
            <a:pPr lvl="0" algn="just">
              <a:buFont typeface="Wingdings" pitchFamily="2" charset="2"/>
              <a:buChar char="§"/>
            </a:pPr>
            <a:r>
              <a:rPr lang="hi-IN" sz="2600">
                <a:latin typeface="Open Sans" panose="020B0606030504020204" pitchFamily="34" charset="0"/>
                <a:ea typeface="Open Sans" panose="020B0606030504020204" pitchFamily="34" charset="0"/>
                <a:cs typeface="Open Sans" panose="020B0606030504020204" pitchFamily="34" charset="0"/>
              </a:rPr>
              <a:t>तेज बुखार और सिरदर्द।
मांसपेशियों में दर्द और पेट दर्द।
उसके बाद शुरुआती कुछ दिनों में थकान और दस्त
सीने में दर्द और सदमा
संक्रमण के एक सप्ताह के भीतर मौत।
शायद ही कभी गले में खराश, हिचकी, दाने; लाल और खुजलीदार आंखें, उल्टी, खून खूनी दस्त, अंधापन और रक्तस्राव भी इबोला संक्रमण से जुड़े हैं। 
परिवार के सदस्य और करीबी संपर्क असुरक्षित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BDE70D0E-A2BD-E5E8-2220-02AEF924BBD4}"/>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0"/>
            <a:ext cx="4419600" cy="1295400"/>
          </a:xfrm>
        </p:spPr>
        <p:txBody>
          <a:bodyPr>
            <a:noAutofit/>
          </a:bodyPr>
          <a:lstStyle/>
          <a:p>
            <a:r>
              <a:rPr lang="hi-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वेनेज़ुएला</a:t>
            </a:r>
            <a:br>
              <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2800" dirty="0">
                <a:latin typeface="Open Sans" panose="020B0606030504020204" pitchFamily="34" charset="0"/>
                <a:ea typeface="Open Sans" panose="020B0606030504020204" pitchFamily="34" charset="0"/>
                <a:cs typeface="Open Sans" panose="020B0606030504020204" pitchFamily="34" charset="0"/>
              </a:rPr>
              <a:t>(वेनेजुएला इक्वाइन एन्सेफलाइटिस या वीईई)</a:t>
            </a:r>
            <a:endParaRPr lang="en-US" sz="3200" b="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572000" y="1066800"/>
            <a:ext cx="6172200" cy="4876800"/>
          </a:xfrm>
        </p:spPr>
        <p:txBody>
          <a:bodyPr>
            <a:noAutofit/>
          </a:bodyPr>
          <a:lstStyle/>
          <a:p>
            <a:pPr>
              <a:buNone/>
            </a:pPr>
            <a:r>
              <a:rPr lang="hi-IN" sz="2400" b="1" dirty="0">
                <a:latin typeface="Open Sans" panose="020B0606030504020204" pitchFamily="34" charset="0"/>
                <a:ea typeface="Open Sans" panose="020B0606030504020204" pitchFamily="34" charset="0"/>
                <a:cs typeface="Open Sans" panose="020B0606030504020204" pitchFamily="34" charset="0"/>
              </a:rPr>
              <a:t>प्रेरक जीव: वेनेजुएला इक्वाइन एन्सेफलाइटिस वायरस।
प्रभावी खुराक: 10-100 जीव।
इनक्यूबेशन अवधि: 4-20 दिन
मृत्यु दर : कम</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None/>
            </a:pPr>
            <a:r>
              <a:rPr lang="hi-IN" sz="2400" b="1" dirty="0">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अचानक बुखार और तेज खांसी।
सिरदर्द और मांसपेशियों में दर्द।
मतली और उल्टी।
गले में तकलीफ़
दस्त</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16AA3B90-7931-E5A7-1007-62F6D80C298D}"/>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 y="3124200"/>
            <a:ext cx="4648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येलो फ़ीवर</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572000" y="1524000"/>
            <a:ext cx="6629400" cy="4495800"/>
          </a:xfrm>
        </p:spPr>
        <p:txBody>
          <a:bodyPr>
            <a:noAutofit/>
          </a:bodyPr>
          <a:lstStyle/>
          <a:p>
            <a:pPr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पीला बुखार पहला वायरस था, जिसे कीड़े के काटने (मच्छरों) के माध्यम से फैलने का प्रदर्शन किया गया था। 
वायरस इनक्यूबेशन अवधि के दौरान लसीका प्रणाली में बढ़ता है और आंतरिक अंगों में फैलता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प्रेरक जीव</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i="1" dirty="0">
                <a:latin typeface="Open Sans" panose="020B0606030504020204" pitchFamily="34" charset="0"/>
                <a:ea typeface="Open Sans" panose="020B0606030504020204" pitchFamily="34" charset="0"/>
                <a:cs typeface="Open Sans" panose="020B0606030504020204" pitchFamily="34" charset="0"/>
              </a:rPr>
              <a:t>पीले बुखार का वायरस</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प्रभावी खुराक</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1-10 जीव।</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अंडे सेने की अवधि</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3-6 दिन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मृत्यु दर</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20-50%</a:t>
            </a:r>
          </a:p>
          <a:p>
            <a:pPr algn="just">
              <a:buFont typeface="Wingdings" pitchFamily="2" charset="2"/>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endParaRPr lang="en-US" sz="1600" b="1" dirty="0">
              <a:solidFill>
                <a:srgbClr val="002060"/>
              </a:solidFill>
              <a:latin typeface="Arial" charset="0"/>
              <a:cs typeface="Arial"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EBFFD920-9349-28F4-B18A-14DCFD5D822F}"/>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28900"/>
            <a:ext cx="4724400" cy="10668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572000" y="1752600"/>
            <a:ext cx="5867400" cy="4495800"/>
          </a:xfrm>
        </p:spPr>
        <p:txBody>
          <a:bodyPr>
            <a:noAutofit/>
          </a:bodyPr>
          <a:lstStyle/>
          <a:p>
            <a:pPr>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त्वचा का दाना।
त्वचा और श्लेष्मा झिल्ली से खून बह रहा है।
तेज बुखार।
खाँसी।
सरदर्द।
मतली, उल्टी।
संवहनी जटिलताओं (आसान रक्तस्राव सहित, कम रक्तचाप)।</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1BD23FC5-AA53-5BE8-4EF2-B2CE29CB1394}"/>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667000"/>
            <a:ext cx="69342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रिकेटिया</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886200" y="1828800"/>
            <a:ext cx="7848600" cy="4114800"/>
          </a:xfrm>
        </p:spPr>
        <p:txBody>
          <a:bodyPr>
            <a:noAutofit/>
          </a:bodyPr>
          <a:lstStyle/>
          <a:p>
            <a:pPr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एक अद्वितीय प्रकार का बैक्टीरिया, जो मेजबान कोशिकाओं के बाहर गुणा करने में असमर्थ होता है। 
संक्रमण के मामले में, वे मेजबान कोशिकाओं में प्रवेश करते हैं और उनके प्रजनन के लिए उनका उपयोग करते हैं।
सामान्य तौर पर, रिकेट्सिया कीड़ों द्वारा किया जाता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b="1" u="sng" dirty="0">
                <a:latin typeface="Open Sans" panose="020B0606030504020204" pitchFamily="34" charset="0"/>
                <a:ea typeface="Open Sans" panose="020B0606030504020204" pitchFamily="34" charset="0"/>
                <a:cs typeface="Open Sans" panose="020B0606030504020204" pitchFamily="34" charset="0"/>
              </a:rPr>
              <a:t>उदाहरण:</a:t>
            </a:r>
            <a:endParaRPr lang="en-US" sz="2400" b="1" u="sng" dirty="0">
              <a:latin typeface="Open Sans" panose="020B0606030504020204" pitchFamily="34" charset="0"/>
              <a:ea typeface="Open Sans" panose="020B0606030504020204" pitchFamily="34" charset="0"/>
              <a:cs typeface="Open Sans" panose="020B0606030504020204" pitchFamily="34" charset="0"/>
            </a:endParaRPr>
          </a:p>
          <a:p>
            <a:pPr lvl="1" algn="just">
              <a:buFont typeface="Wingdings" pitchFamily="2" charset="2"/>
              <a:buChar char="§"/>
            </a:pPr>
            <a:r>
              <a:rPr lang="hi-IN" sz="2400" dirty="0">
                <a:latin typeface="Open Sans" panose="020B0606030504020204" pitchFamily="34" charset="0"/>
                <a:ea typeface="Open Sans" panose="020B0606030504020204" pitchFamily="34" charset="0"/>
                <a:cs typeface="Open Sans" panose="020B0606030504020204" pitchFamily="34" charset="0"/>
              </a:rPr>
              <a:t>टाइफस (रिकेट्सिया टाइफी), 
क्यू-बुखार ( </a:t>
            </a:r>
            <a:r>
              <a:rPr lang="en-US" sz="2400" dirty="0">
                <a:latin typeface="Open Sans" panose="020B0606030504020204" pitchFamily="34" charset="0"/>
                <a:ea typeface="Open Sans" panose="020B0606030504020204" pitchFamily="34" charset="0"/>
                <a:cs typeface="Open Sans" panose="020B0606030504020204" pitchFamily="34" charset="0"/>
              </a:rPr>
              <a:t>Coxiella </a:t>
            </a:r>
            <a:r>
              <a:rPr lang="en-US" sz="2400" dirty="0" err="1">
                <a:latin typeface="Open Sans" panose="020B0606030504020204" pitchFamily="34" charset="0"/>
                <a:ea typeface="Open Sans" panose="020B0606030504020204" pitchFamily="34" charset="0"/>
                <a:cs typeface="Open Sans" panose="020B0606030504020204" pitchFamily="34" charset="0"/>
              </a:rPr>
              <a:t>burnetti</a:t>
            </a:r>
            <a:r>
              <a:rPr lang="en-US" sz="2400" dirty="0">
                <a:latin typeface="Open Sans" panose="020B0606030504020204" pitchFamily="34" charset="0"/>
                <a:ea typeface="Open Sans" panose="020B0606030504020204" pitchFamily="34" charset="0"/>
                <a:cs typeface="Open Sans" panose="020B0606030504020204" pitchFamily="34" charset="0"/>
              </a:rPr>
              <a:t> )</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B01F8211-DB20-1C52-BAA6-C6595AD84BC6}"/>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26670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जीवाणु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962400" y="1066800"/>
            <a:ext cx="7315200" cy="4724400"/>
          </a:xfrm>
        </p:spPr>
        <p:txBody>
          <a:bodyPr>
            <a:noAutofit/>
          </a:bodyPr>
          <a:lstStyle/>
          <a:p>
            <a:pPr algn="just">
              <a:buNone/>
            </a:pPr>
            <a:r>
              <a:rPr lang="hi-IN" sz="2800" b="1">
                <a:latin typeface="Open Sans" panose="020B0606030504020204" pitchFamily="34" charset="0"/>
                <a:ea typeface="Open Sans" panose="020B0606030504020204" pitchFamily="34" charset="0"/>
                <a:cs typeface="Open Sans" panose="020B0606030504020204" pitchFamily="34" charset="0"/>
              </a:rPr>
              <a:t>बैक्टीरिया दो मुख्य रूप से अलग-अलग तंत्रों के माध्यम से मनुष्यों और जानवरों में बीमारी पैदा कर सकते हैं:
ऊतकों पर आक्रमण करके
विषाक्त पदार्थों का उत्पादन करके।
कुछ रोगजनक बैक्टीरिया में दोनों गुण होते हैं जैसे जीवाणु जो पेचिश का कारण बनता है (शिगेला पेचिश आंत पर आक्रमण करता है और शिगा विष नामक विष का उत्पादन करता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F9D1C90C-9837-2B9B-4983-17272CD81DF4}"/>
              </a:ext>
            </a:extLst>
          </p:cNvPr>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33700"/>
            <a:ext cx="54864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कवक</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657600" y="1219200"/>
            <a:ext cx="7696200" cy="4724400"/>
          </a:xfrm>
        </p:spPr>
        <p:txBody>
          <a:bodyPr>
            <a:noAutofit/>
          </a:bodyPr>
          <a:lstStyle/>
          <a:p>
            <a:pPr algn="just">
              <a:lnSpc>
                <a:spcPct val="20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एक कवक यूकेरियोटिक जीवों के समूह का कोई भी सदस्य है जिसमें सूक्ष्मजीव शामिल हैं।
आमतौर पर बहुकोशिकीय जीवों का एक साम्राज्य जो विषमपोषी होते हैं।
नेकार्डोसिस, हिस्टोप्लाज्मोसिस</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D145C54-F56D-5D2F-D096-44FCC52F5D97}"/>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itle 1"/>
          <p:cNvSpPr>
            <a:spLocks noGrp="1"/>
          </p:cNvSpPr>
          <p:nvPr>
            <p:ph type="title"/>
          </p:nvPr>
        </p:nvSpPr>
        <p:spPr>
          <a:xfrm>
            <a:off x="-533400" y="2837865"/>
            <a:ext cx="5333999" cy="487362"/>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पाठ समीक्षा</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Flowchart: Alternate Process 7"/>
          <p:cNvSpPr/>
          <p:nvPr/>
        </p:nvSpPr>
        <p:spPr>
          <a:xfrm>
            <a:off x="4079711" y="1570121"/>
            <a:ext cx="17526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वस्‍तुनिष्‍ठ</a:t>
            </a:r>
            <a:endParaRPr lang="en-US" sz="2400" dirty="0">
              <a:solidFill>
                <a:schemeClr val="tx1"/>
              </a:solidFill>
              <a:latin typeface="Arial" pitchFamily="34" charset="0"/>
              <a:cs typeface="Arial" pitchFamily="34" charset="0"/>
            </a:endParaRPr>
          </a:p>
        </p:txBody>
      </p:sp>
      <p:sp>
        <p:nvSpPr>
          <p:cNvPr id="12" name="Flowchart: Alternate Process 11"/>
          <p:cNvSpPr/>
          <p:nvPr/>
        </p:nvSpPr>
        <p:spPr>
          <a:xfrm>
            <a:off x="6258009" y="1546364"/>
            <a:ext cx="1828800" cy="5334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pPr>
            <a:r>
              <a:rPr lang="hi-IN" sz="2400" b="1">
                <a:solidFill>
                  <a:schemeClr val="tx1"/>
                </a:solidFill>
                <a:latin typeface="Arial" pitchFamily="34" charset="0"/>
                <a:cs typeface="Arial" pitchFamily="34" charset="0"/>
              </a:rPr>
              <a:t>जीवाणु</a:t>
            </a:r>
            <a:endParaRPr lang="en-US" sz="2400" b="1" dirty="0">
              <a:solidFill>
                <a:schemeClr val="tx1"/>
              </a:solidFill>
              <a:latin typeface="Arial" charset="0"/>
              <a:cs typeface="Arial" charset="0"/>
            </a:endParaRPr>
          </a:p>
        </p:txBody>
      </p:sp>
      <p:sp>
        <p:nvSpPr>
          <p:cNvPr id="13" name="Flowchart: Alternate Process 12"/>
          <p:cNvSpPr/>
          <p:nvPr/>
        </p:nvSpPr>
        <p:spPr>
          <a:xfrm>
            <a:off x="8470900" y="1467686"/>
            <a:ext cx="2844800" cy="5334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संक्रमण का मार्ग</a:t>
            </a:r>
            <a:endParaRPr lang="en-US" sz="2400" b="1" dirty="0">
              <a:solidFill>
                <a:schemeClr val="tx1"/>
              </a:solidFill>
              <a:latin typeface="Arial" charset="0"/>
              <a:cs typeface="Arial" charset="0"/>
            </a:endParaRPr>
          </a:p>
        </p:txBody>
      </p:sp>
      <p:sp>
        <p:nvSpPr>
          <p:cNvPr id="14" name="Flowchart: Alternate Process 13"/>
          <p:cNvSpPr/>
          <p:nvPr/>
        </p:nvSpPr>
        <p:spPr>
          <a:xfrm>
            <a:off x="8556875" y="2525782"/>
            <a:ext cx="2057400" cy="5334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hi-IN" sz="2400" b="1">
                <a:solidFill>
                  <a:schemeClr val="tx1"/>
                </a:solidFill>
                <a:latin typeface="Arial" pitchFamily="34" charset="0"/>
                <a:cs typeface="Arial" pitchFamily="34" charset="0"/>
              </a:rPr>
              <a:t>ऐन्‍थ्रैक्‍स</a:t>
            </a:r>
            <a:endParaRPr lang="en-US" sz="2400" dirty="0">
              <a:solidFill>
                <a:schemeClr val="tx1"/>
              </a:solidFill>
              <a:latin typeface="Arial" pitchFamily="34" charset="0"/>
              <a:cs typeface="Arial" pitchFamily="34" charset="0"/>
            </a:endParaRPr>
          </a:p>
        </p:txBody>
      </p:sp>
      <p:sp>
        <p:nvSpPr>
          <p:cNvPr id="24" name="Flowchart: Alternate Process 23"/>
          <p:cNvSpPr/>
          <p:nvPr/>
        </p:nvSpPr>
        <p:spPr>
          <a:xfrm>
            <a:off x="4391109" y="3496556"/>
            <a:ext cx="1676400" cy="5334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ग्लैंडर्स</a:t>
            </a:r>
            <a:endParaRPr lang="en-US" sz="2400" b="1" dirty="0">
              <a:solidFill>
                <a:schemeClr val="tx1"/>
              </a:solidFill>
              <a:latin typeface="Arial" pitchFamily="34" charset="0"/>
              <a:cs typeface="Arial" pitchFamily="34" charset="0"/>
            </a:endParaRPr>
          </a:p>
        </p:txBody>
      </p:sp>
      <p:cxnSp>
        <p:nvCxnSpPr>
          <p:cNvPr id="43" name="Straight Arrow Connector 42"/>
          <p:cNvCxnSpPr/>
          <p:nvPr/>
        </p:nvCxnSpPr>
        <p:spPr>
          <a:xfrm>
            <a:off x="5855454" y="1814903"/>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8782259" y="2295538"/>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608908" y="3285374"/>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217445" y="5046686"/>
            <a:ext cx="3802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lowchart: Alternate Process 18"/>
          <p:cNvSpPr/>
          <p:nvPr/>
        </p:nvSpPr>
        <p:spPr>
          <a:xfrm>
            <a:off x="8556875" y="4378637"/>
            <a:ext cx="16764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चेचक</a:t>
            </a:r>
            <a:endParaRPr lang="en-US" sz="2400" b="1" dirty="0">
              <a:solidFill>
                <a:schemeClr val="tx1"/>
              </a:solidFill>
              <a:latin typeface="Arial" pitchFamily="34" charset="0"/>
              <a:cs typeface="Arial" pitchFamily="34" charset="0"/>
            </a:endParaRPr>
          </a:p>
        </p:txBody>
      </p:sp>
      <p:sp>
        <p:nvSpPr>
          <p:cNvPr id="20" name="Flowchart: Alternate Process 19"/>
          <p:cNvSpPr/>
          <p:nvPr/>
        </p:nvSpPr>
        <p:spPr>
          <a:xfrm>
            <a:off x="6466556" y="3504712"/>
            <a:ext cx="16002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हैजा</a:t>
            </a:r>
            <a:endParaRPr lang="en-US" sz="2400" b="1" kern="0" dirty="0">
              <a:solidFill>
                <a:schemeClr val="tx1"/>
              </a:solidFill>
              <a:latin typeface="Arial" pitchFamily="34" charset="0"/>
              <a:cs typeface="Arial" pitchFamily="34" charset="0"/>
            </a:endParaRPr>
          </a:p>
        </p:txBody>
      </p:sp>
      <p:cxnSp>
        <p:nvCxnSpPr>
          <p:cNvPr id="27" name="Straight Arrow Connector 26"/>
          <p:cNvCxnSpPr/>
          <p:nvPr/>
        </p:nvCxnSpPr>
        <p:spPr>
          <a:xfrm>
            <a:off x="8068345" y="1773864"/>
            <a:ext cx="3794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8687594" y="4151681"/>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Alternate Process 29"/>
          <p:cNvSpPr/>
          <p:nvPr/>
        </p:nvSpPr>
        <p:spPr>
          <a:xfrm>
            <a:off x="6423275" y="2536964"/>
            <a:ext cx="16002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hi-IN" sz="2400" b="1">
                <a:solidFill>
                  <a:schemeClr val="tx1"/>
                </a:solidFill>
                <a:latin typeface="Arial" pitchFamily="34" charset="0"/>
                <a:cs typeface="Arial" pitchFamily="34" charset="0"/>
              </a:rPr>
              <a:t>प्लेग</a:t>
            </a:r>
            <a:endParaRPr lang="en-US" sz="2400" b="1" dirty="0">
              <a:solidFill>
                <a:schemeClr val="tx1"/>
              </a:solidFill>
              <a:latin typeface="Arial" pitchFamily="34" charset="0"/>
              <a:cs typeface="Arial" pitchFamily="34" charset="0"/>
            </a:endParaRPr>
          </a:p>
        </p:txBody>
      </p:sp>
      <p:cxnSp>
        <p:nvCxnSpPr>
          <p:cNvPr id="31" name="Straight Arrow Connector 30"/>
          <p:cNvCxnSpPr>
            <a:cxnSpLocks/>
          </p:cNvCxnSpPr>
          <p:nvPr/>
        </p:nvCxnSpPr>
        <p:spPr>
          <a:xfrm rot="10800000">
            <a:off x="8023475" y="2743200"/>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Alternate Process 24"/>
          <p:cNvSpPr/>
          <p:nvPr/>
        </p:nvSpPr>
        <p:spPr>
          <a:xfrm>
            <a:off x="4015543" y="2599997"/>
            <a:ext cx="18288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hi-IN" sz="2400" b="1">
                <a:solidFill>
                  <a:schemeClr val="tx1"/>
                </a:solidFill>
                <a:latin typeface="Arial" pitchFamily="34" charset="0"/>
                <a:cs typeface="Arial" pitchFamily="34" charset="0"/>
              </a:rPr>
              <a:t>टुलारेमिया</a:t>
            </a:r>
            <a:endParaRPr lang="en-US" sz="2400" b="1" dirty="0">
              <a:solidFill>
                <a:schemeClr val="tx1"/>
              </a:solidFill>
              <a:latin typeface="Arial" pitchFamily="34" charset="0"/>
              <a:cs typeface="Arial" pitchFamily="34" charset="0"/>
            </a:endParaRPr>
          </a:p>
        </p:txBody>
      </p:sp>
      <p:cxnSp>
        <p:nvCxnSpPr>
          <p:cNvPr id="26" name="Straight Arrow Connector 25"/>
          <p:cNvCxnSpPr/>
          <p:nvPr/>
        </p:nvCxnSpPr>
        <p:spPr>
          <a:xfrm rot="10800000">
            <a:off x="5867817" y="2790100"/>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68303" y="3731376"/>
            <a:ext cx="3794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Flowchart: Alternate Process 28"/>
          <p:cNvSpPr/>
          <p:nvPr/>
        </p:nvSpPr>
        <p:spPr>
          <a:xfrm>
            <a:off x="8557292" y="3428150"/>
            <a:ext cx="16002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हैजा</a:t>
            </a:r>
            <a:endParaRPr lang="en-US" sz="2400" b="1" kern="0" dirty="0">
              <a:solidFill>
                <a:schemeClr val="tx1"/>
              </a:solidFill>
              <a:latin typeface="Arial" pitchFamily="34" charset="0"/>
              <a:cs typeface="Arial" pitchFamily="34" charset="0"/>
            </a:endParaRPr>
          </a:p>
        </p:txBody>
      </p:sp>
      <p:cxnSp>
        <p:nvCxnSpPr>
          <p:cNvPr id="32" name="Straight Arrow Connector 31"/>
          <p:cNvCxnSpPr>
            <a:cxnSpLocks/>
          </p:cNvCxnSpPr>
          <p:nvPr/>
        </p:nvCxnSpPr>
        <p:spPr>
          <a:xfrm>
            <a:off x="8068345" y="3695854"/>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Alternate Process 33"/>
          <p:cNvSpPr/>
          <p:nvPr/>
        </p:nvSpPr>
        <p:spPr>
          <a:xfrm>
            <a:off x="6421687" y="4445640"/>
            <a:ext cx="17526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ईबोला</a:t>
            </a:r>
            <a:endParaRPr lang="en-US" sz="2400" b="1" dirty="0">
              <a:solidFill>
                <a:schemeClr val="tx1"/>
              </a:solidFill>
              <a:latin typeface="Arial" pitchFamily="34" charset="0"/>
              <a:cs typeface="Arial" pitchFamily="34" charset="0"/>
            </a:endParaRPr>
          </a:p>
        </p:txBody>
      </p:sp>
      <p:cxnSp>
        <p:nvCxnSpPr>
          <p:cNvPr id="35" name="Straight Arrow Connector 34"/>
          <p:cNvCxnSpPr/>
          <p:nvPr/>
        </p:nvCxnSpPr>
        <p:spPr>
          <a:xfrm rot="10800000">
            <a:off x="8155821" y="4635413"/>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Flowchart: Alternate Process 36"/>
          <p:cNvSpPr/>
          <p:nvPr/>
        </p:nvSpPr>
        <p:spPr>
          <a:xfrm>
            <a:off x="4293354" y="4432020"/>
            <a:ext cx="17526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वेनेज़ुएला</a:t>
            </a:r>
            <a:endParaRPr lang="en-US" sz="2400" b="1" dirty="0">
              <a:solidFill>
                <a:schemeClr val="tx1"/>
              </a:solidFill>
              <a:latin typeface="Arial" pitchFamily="34" charset="0"/>
              <a:cs typeface="Arial" pitchFamily="34" charset="0"/>
            </a:endParaRPr>
          </a:p>
        </p:txBody>
      </p:sp>
      <p:sp>
        <p:nvSpPr>
          <p:cNvPr id="40" name="Flowchart: Alternate Process 39"/>
          <p:cNvSpPr/>
          <p:nvPr/>
        </p:nvSpPr>
        <p:spPr>
          <a:xfrm>
            <a:off x="3937523" y="5225302"/>
            <a:ext cx="20574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येलो फ़ीवर</a:t>
            </a:r>
            <a:endParaRPr lang="en-US" sz="2400" b="1" dirty="0">
              <a:solidFill>
                <a:schemeClr val="tx1"/>
              </a:solidFill>
              <a:latin typeface="Arial" pitchFamily="34" charset="0"/>
              <a:cs typeface="Arial" pitchFamily="34" charset="0"/>
            </a:endParaRPr>
          </a:p>
        </p:txBody>
      </p:sp>
      <p:sp>
        <p:nvSpPr>
          <p:cNvPr id="41" name="Flowchart: Alternate Process 40"/>
          <p:cNvSpPr/>
          <p:nvPr/>
        </p:nvSpPr>
        <p:spPr>
          <a:xfrm>
            <a:off x="6424863" y="5277161"/>
            <a:ext cx="17526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रिकेटिया</a:t>
            </a:r>
            <a:endParaRPr lang="en-US" sz="2400" b="1" dirty="0">
              <a:solidFill>
                <a:schemeClr val="tx1"/>
              </a:solidFill>
              <a:latin typeface="Arial" pitchFamily="34" charset="0"/>
              <a:cs typeface="Arial" pitchFamily="34" charset="0"/>
            </a:endParaRPr>
          </a:p>
        </p:txBody>
      </p:sp>
      <p:sp>
        <p:nvSpPr>
          <p:cNvPr id="42" name="Flowchart: Alternate Process 41"/>
          <p:cNvSpPr/>
          <p:nvPr/>
        </p:nvSpPr>
        <p:spPr>
          <a:xfrm>
            <a:off x="8556875" y="5229035"/>
            <a:ext cx="1295400" cy="4572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2400" b="1">
                <a:solidFill>
                  <a:schemeClr val="tx1"/>
                </a:solidFill>
                <a:latin typeface="Arial" pitchFamily="34" charset="0"/>
                <a:cs typeface="Arial" pitchFamily="34" charset="0"/>
              </a:rPr>
              <a:t>कवक</a:t>
            </a:r>
            <a:endParaRPr lang="en-US" sz="2400" b="1" dirty="0">
              <a:solidFill>
                <a:schemeClr val="tx1"/>
              </a:solidFill>
              <a:latin typeface="Arial" pitchFamily="34" charset="0"/>
              <a:cs typeface="Arial" pitchFamily="34" charset="0"/>
            </a:endParaRPr>
          </a:p>
        </p:txBody>
      </p:sp>
      <p:cxnSp>
        <p:nvCxnSpPr>
          <p:cNvPr id="47" name="Straight Arrow Connector 46"/>
          <p:cNvCxnSpPr/>
          <p:nvPr/>
        </p:nvCxnSpPr>
        <p:spPr>
          <a:xfrm rot="10800000">
            <a:off x="6028239" y="4672652"/>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994923" y="5457635"/>
            <a:ext cx="3794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177463" y="5486400"/>
            <a:ext cx="3794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E40CBDB-34E3-6904-F792-3F57A1347743}"/>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6" name="Picture 5" descr="A logo with a symbol and text&#10;&#10;AI-generated content may be incorrect.">
            <a:extLst>
              <a:ext uri="{FF2B5EF4-FFF2-40B4-BE49-F238E27FC236}">
                <a16:creationId xmlns:a16="http://schemas.microsoft.com/office/drawing/2014/main" id="{989B6F3B-6C91-9C05-A438-D20F0C79C3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1400" y="31208"/>
            <a:ext cx="914400" cy="977046"/>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Content Placeholder 2"/>
          <p:cNvSpPr>
            <a:spLocks noGrp="1"/>
          </p:cNvSpPr>
          <p:nvPr>
            <p:ph idx="1"/>
          </p:nvPr>
        </p:nvSpPr>
        <p:spPr>
          <a:xfrm>
            <a:off x="5029200" y="1219200"/>
            <a:ext cx="5410200" cy="4876800"/>
          </a:xfrm>
          <a:ln>
            <a:noFill/>
          </a:ln>
        </p:spPr>
        <p:txBody>
          <a:bodyPr>
            <a:normAutofit/>
          </a:bodyPr>
          <a:lstStyle/>
          <a:p>
            <a:pPr>
              <a:lnSpc>
                <a:spcPct val="150000"/>
              </a:lnSpc>
              <a:buFontTx/>
              <a:buNone/>
            </a:pPr>
            <a:r>
              <a:rPr lang="hi-IN" sz="2400" b="1" u="sng">
                <a:latin typeface="Open Sans" panose="020B0606030504020204" pitchFamily="34" charset="0"/>
                <a:ea typeface="Open Sans" panose="020B0606030504020204" pitchFamily="34" charset="0"/>
                <a:cs typeface="Open Sans" panose="020B0606030504020204" pitchFamily="34" charset="0"/>
              </a:rPr>
              <a:t>प्रश्न 01-
जीवाणु रोग को परिभाषित करें।
प्रश्न 02- 
एंथ्रेक्स के तीन संकेतों और लक्षणों की सूची बनाएं।
प्रश्न 03- 
चेचक के तीन संकेतों और लक्षणों की सूची बनाइए।</a:t>
            </a:r>
            <a:endParaRPr lang="en-US" sz="2400" b="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35848" name="Rectangle 6"/>
          <p:cNvSpPr>
            <a:spLocks noChangeArrowheads="1"/>
          </p:cNvSpPr>
          <p:nvPr/>
        </p:nvSpPr>
        <p:spPr bwMode="auto">
          <a:xfrm>
            <a:off x="838200" y="3105834"/>
            <a:ext cx="2085827" cy="707886"/>
          </a:xfrm>
          <a:prstGeom prst="rect">
            <a:avLst/>
          </a:prstGeom>
          <a:noFill/>
          <a:ln w="9525">
            <a:noFill/>
            <a:miter lim="800000"/>
            <a:headEnd/>
            <a:tailEnd/>
          </a:ln>
        </p:spPr>
        <p:txBody>
          <a:bodyPr wrap="none">
            <a:spAutoFit/>
          </a:bodyPr>
          <a:lstStyle/>
          <a:p>
            <a:r>
              <a:rPr lang="hi-IN" sz="4000" b="1">
                <a:solidFill>
                  <a:srgbClr val="FF0000"/>
                </a:solidFill>
                <a:cs typeface="Arial" charset="0"/>
              </a:rPr>
              <a:t>मूल्यांकन</a:t>
            </a:r>
            <a:endParaRPr lang="en-US" sz="4000" dirty="0">
              <a:solidFill>
                <a:srgbClr val="FF0000"/>
              </a:solidFill>
              <a:cs typeface="Arial" charset="0"/>
            </a:endParaRPr>
          </a:p>
        </p:txBody>
      </p:sp>
      <p:sp>
        <p:nvSpPr>
          <p:cNvPr id="2" name="Slide Number Placeholder 1">
            <a:extLst>
              <a:ext uri="{FF2B5EF4-FFF2-40B4-BE49-F238E27FC236}">
                <a16:creationId xmlns:a16="http://schemas.microsoft.com/office/drawing/2014/main" id="{D475B858-B676-7C7A-ADDA-F6B457B5999A}"/>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847">
                                            <p:txEl>
                                              <p:pRg st="0" end="0"/>
                                            </p:txEl>
                                          </p:spTgt>
                                        </p:tgtEl>
                                        <p:attrNameLst>
                                          <p:attrName>style.visibility</p:attrName>
                                        </p:attrNameLst>
                                      </p:cBhvr>
                                      <p:to>
                                        <p:strVal val="visible"/>
                                      </p:to>
                                    </p:set>
                                    <p:animEffect transition="in" filter="slide(fromBottom)">
                                      <p:cBhvr>
                                        <p:cTn id="7" dur="1000"/>
                                        <p:tgtEl>
                                          <p:spTgt spid="358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Duties of…"/>
          <p:cNvSpPr txBox="1"/>
          <p:nvPr/>
        </p:nvSpPr>
        <p:spPr>
          <a:xfrm>
            <a:off x="211505" y="2286000"/>
            <a:ext cx="11447095" cy="1433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A logo with a symbol and text&#10;&#10;AI-generated content may be incorrect.">
            <a:extLst>
              <a:ext uri="{FF2B5EF4-FFF2-40B4-BE49-F238E27FC236}">
                <a16:creationId xmlns:a16="http://schemas.microsoft.com/office/drawing/2014/main" id="{3ED8AD49-89EE-D1DE-DEC2-C7D9FA489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400" y="31208"/>
            <a:ext cx="914400" cy="977046"/>
          </a:xfrm>
          <a:prstGeom prst="rect">
            <a:avLst/>
          </a:prstGeom>
        </p:spPr>
      </p:pic>
    </p:spTree>
    <p:extLst>
      <p:ext uri="{BB962C8B-B14F-4D97-AF65-F5344CB8AC3E}">
        <p14:creationId xmlns:p14="http://schemas.microsoft.com/office/powerpoint/2010/main" val="41880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16772"/>
            <a:ext cx="7720492" cy="4876800"/>
          </a:xfrm>
        </p:spPr>
        <p:txBody>
          <a:bodyPr>
            <a:noAutofit/>
          </a:bodyPr>
          <a:lstStyle/>
          <a:p>
            <a:pPr algn="just">
              <a:lnSpc>
                <a:spcPct val="15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जब कोई जीवाणु संक्रमण के किसी मार्ग से शरीर में प्रवेश करने में सफल हो जाता है।
शरीर की प्रतिरक्षा प्रणाली तुरंत सक्रिय हो जाती है। 
जीवाणु कोशिका जो शरीर के पहले एंटी-माइक्रोबियल तंत्र पर काबू पाती है, शरीर की कोशिकाओं से पोषक तत्वों का उपयोग करके विभिन्न ऊतकों में बढ़ती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4ECAEE87-67EC-73A8-5480-01AD456A7E38}"/>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
        <p:nvSpPr>
          <p:cNvPr id="2" name="Title 1">
            <a:extLst>
              <a:ext uri="{FF2B5EF4-FFF2-40B4-BE49-F238E27FC236}">
                <a16:creationId xmlns:a16="http://schemas.microsoft.com/office/drawing/2014/main" id="{1C61C66B-ED66-BC8E-ED07-A6DC516F6281}"/>
              </a:ext>
            </a:extLst>
          </p:cNvPr>
          <p:cNvSpPr>
            <a:spLocks noGrp="1"/>
          </p:cNvSpPr>
          <p:nvPr>
            <p:ph type="title"/>
          </p:nvPr>
        </p:nvSpPr>
        <p:spPr>
          <a:xfrm>
            <a:off x="457200" y="3048000"/>
            <a:ext cx="26670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जीवाणु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16772"/>
            <a:ext cx="7720492" cy="4876800"/>
          </a:xfrm>
        </p:spPr>
        <p:txBody>
          <a:bodyPr>
            <a:noAutofit/>
          </a:bodyPr>
          <a:lstStyle/>
          <a:p>
            <a:pPr algn="just">
              <a:lnSpc>
                <a:spcPct val="15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कई बैक्टीरिया हानिकारक एजेंट पैदा करते हैं, जिसके परिणामस्वरूप कोशिकाएं क्षतिग्रस्त हो जाती हैं और मर जाती हैं जिसके कारण शरीर की शारीरिक गतिविधियां गड़बड़ा जाती हैं।
शरीर की सामान्य शारीरिक गतिविधियों में परिवर्तन जीव के प्रकार और लक्ष्य अंग के आधार पर विभिन्न प्रकार के संकेत और लक्षण उत्पन्न करते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Date Placeholder 8"/>
          <p:cNvSpPr txBox="1">
            <a:spLocks/>
          </p:cNvSpPr>
          <p:nvPr/>
        </p:nvSpPr>
        <p:spPr bwMode="auto">
          <a:xfrm>
            <a:off x="2209800" y="6335713"/>
            <a:ext cx="2133600" cy="365125"/>
          </a:xfrm>
          <a:prstGeom prst="rect">
            <a:avLst/>
          </a:prstGeom>
          <a:noFill/>
          <a:ln w="9525">
            <a:noFill/>
            <a:miter lim="800000"/>
            <a:headEnd/>
            <a:tailEnd/>
          </a:ln>
        </p:spPr>
        <p:txBody>
          <a:bodyPr anchor="ctr"/>
          <a:lstStyle/>
          <a:p>
            <a:endParaRPr lang="en-US" sz="1600" b="1" dirty="0">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4ECAEE87-67EC-73A8-5480-01AD456A7E38}"/>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2" name="Title 1">
            <a:extLst>
              <a:ext uri="{FF2B5EF4-FFF2-40B4-BE49-F238E27FC236}">
                <a16:creationId xmlns:a16="http://schemas.microsoft.com/office/drawing/2014/main" id="{FEFD5D75-367C-BDC7-2391-CC0E03A4D3BE}"/>
              </a:ext>
            </a:extLst>
          </p:cNvPr>
          <p:cNvSpPr>
            <a:spLocks noGrp="1"/>
          </p:cNvSpPr>
          <p:nvPr>
            <p:ph type="title"/>
          </p:nvPr>
        </p:nvSpPr>
        <p:spPr>
          <a:xfrm>
            <a:off x="457200" y="3048000"/>
            <a:ext cx="2667000" cy="762000"/>
          </a:xfrm>
        </p:spPr>
        <p:txBody>
          <a:bodyPr>
            <a:no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जीवाणु</a:t>
            </a:r>
            <a:endParaRPr 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802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2514600"/>
            <a:ext cx="4495800" cy="762000"/>
          </a:xfrm>
        </p:spPr>
        <p:txBody>
          <a:bodyPr>
            <a:no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657600" y="1219200"/>
            <a:ext cx="8001000" cy="4953000"/>
          </a:xfrm>
        </p:spPr>
        <p:txBody>
          <a:bodyPr>
            <a:noAutofit/>
          </a:bodyPr>
          <a:lstStyle/>
          <a:p>
            <a:pPr algn="jus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बैक्टीरिया प्रवेश के कई मार्गों के साथ स्व-सहायक सूक्ष्मजीव हैं। 
रोगजनक सूक्ष्मजीवों को बड़े पैमाने पर हवा और भोजन (पानी सहित) के माध्यम से शरीर में स्थानांतरित किया जाता है।
वे शरीर में प्रवेश करने में सक्षम हैं।
वायुमार्ग
जीआईटी
आंखों की तरह अन्य श्लेष्म झिल्ली
कीड़े के काटने के माध्यम से।
घावों आदि के माध्यम से।</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F026C747-5919-0958-52F8-D232A6395F35}"/>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0984"/>
            <a:ext cx="4038600" cy="1143000"/>
          </a:xfrm>
        </p:spPr>
        <p:txBody>
          <a:bodyPr>
            <a:no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b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 विशिष्ट का</a:t>
            </a:r>
            <a:b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 बैक्टीरियल बीडब्ल्यूएएस</a:t>
            </a:r>
            <a:endPar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228070" y="1161825"/>
            <a:ext cx="7848600" cy="5181600"/>
          </a:xfrm>
        </p:spPr>
        <p:txBody>
          <a:bodyPr>
            <a:noAutofit/>
          </a:bodyPr>
          <a:lstStyle/>
          <a:p>
            <a:pPr algn="ctr">
              <a:buNone/>
            </a:pPr>
            <a:r>
              <a:rPr lang="hi-IN" sz="2400" u="sng">
                <a:latin typeface="Open Sans" panose="020B0606030504020204" pitchFamily="34" charset="0"/>
                <a:ea typeface="Open Sans" panose="020B0606030504020204" pitchFamily="34" charset="0"/>
                <a:cs typeface="Open Sans" panose="020B0606030504020204" pitchFamily="34" charset="0"/>
              </a:rPr>
              <a:t>ऐन्‍थ्रैक्‍स
प्रेरक जीव: बैसिलस एन्थ्रेसिक
प्रभावी खुराक: 8000-50000 जीव
मृत्यु दर: साँस लेना: 90-100%
			जीआईटी एंथ्रेक्स: 25-75% 
प्रवेश: त्वचा, वायुमार्ग, जीआईटी में घाव।
धमकी: 
</a:t>
            </a:r>
            <a:r>
              <a:rPr lang="en-US" sz="2400" u="sng">
                <a:latin typeface="Open Sans" panose="020B0606030504020204" pitchFamily="34" charset="0"/>
                <a:ea typeface="Open Sans" panose="020B0606030504020204" pitchFamily="34" charset="0"/>
                <a:cs typeface="Open Sans" panose="020B0606030504020204" pitchFamily="34" charset="0"/>
              </a:rPr>
              <a:t>B. </a:t>
            </a:r>
            <a:r>
              <a:rPr lang="hi-IN" sz="2400" u="sng">
                <a:latin typeface="Open Sans" panose="020B0606030504020204" pitchFamily="34" charset="0"/>
                <a:ea typeface="Open Sans" panose="020B0606030504020204" pitchFamily="34" charset="0"/>
                <a:cs typeface="Open Sans" panose="020B0606030504020204" pitchFamily="34" charset="0"/>
              </a:rPr>
              <a:t>आतंकवाद के कृत्यों में एन्थ्रेसिक का उपयोग किए जाने की संभावना है।
बैक्टीरिया धूप, यूवी विकिरण, गर्मी और कीटाणुनाशक के लिए बेहद प्रतिरोधी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451B4391-6E24-8165-A60C-5F22FC5CF760}"/>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143000"/>
            <a:ext cx="7720492" cy="4800600"/>
          </a:xfrm>
        </p:spPr>
        <p:txBody>
          <a:bodyPr>
            <a:noAutofit/>
          </a:bodyPr>
          <a:lstStyle/>
          <a:p>
            <a:pPr algn="just">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मानव एंथ्रेक्स के प्रवेश बिंदु के आधार पर तीन प्रमुख नैदानिक रूप हैं। 
त्वचीय एंथ्रेक्स
साँस लेना एंथ्रेक्स
जीआई एंथ्रेक्स 
त्वचीय एंथ्रेक्स त्वचा के माध्यम से बीजाणुओं के प्रवेश का परिणाम है, श्वसन पथ के माध्यम से साँस लेना एंथ्रेक्स और अंतर्ग्रहण द्वारा जीआई।
प्राकृतिक रूप से अधिग्रहित बीमारी में मनुष्यों के लिए संक्रमण का प्राकृतिक स्रोत संक्रमित पशुधन और जंगली जानवर या दूषित पशु उत्पाद हैं।</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9ED5C4C9-EB27-7798-6851-12F38C000D95}"/>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2" name="Title 1">
            <a:extLst>
              <a:ext uri="{FF2B5EF4-FFF2-40B4-BE49-F238E27FC236}">
                <a16:creationId xmlns:a16="http://schemas.microsoft.com/office/drawing/2014/main" id="{0EDB5541-D79E-E1B6-192D-D4511A38B9AE}"/>
              </a:ext>
            </a:extLst>
          </p:cNvPr>
          <p:cNvSpPr>
            <a:spLocks noGrp="1"/>
          </p:cNvSpPr>
          <p:nvPr>
            <p:ph type="title"/>
          </p:nvPr>
        </p:nvSpPr>
        <p:spPr>
          <a:xfrm>
            <a:off x="152400" y="2660984"/>
            <a:ext cx="4038600" cy="1143000"/>
          </a:xfrm>
        </p:spPr>
        <p:txBody>
          <a:bodyPr>
            <a:no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b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 विशिष्ट का</a:t>
            </a:r>
            <a:b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 बैक्टीरियल बीडब्ल्यूएएस</a:t>
            </a:r>
            <a:endPar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219200"/>
            <a:ext cx="8343900" cy="4038600"/>
          </a:xfrm>
        </p:spPr>
        <p:txBody>
          <a:bodyPr>
            <a:noAutofit/>
          </a:bodyPr>
          <a:lstStyle/>
          <a:p>
            <a:pPr algn="just">
              <a:lnSpc>
                <a:spcPct val="15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मानव से मानव संचरण दुर्लभ है और केवल त्वचीय एंथ्रेक्स के साथ रिपोर्ट किया जाता है। 
इनहेलेशन एंथ्रेक्स कुछ व्यवसायों में रिपोर्ट किया जाता है जहां बीजाणुओं को दूषित पशु उत्पादों जैसे पशु बाल प्रसंस्करण से हवा में मजबूर किया जा सकता है।
 व्यावसायिक जोखिम समूहों में पशु चिकित्सक, पशु संचालक, बूचड़खाने के कर्मचारी और प्रयोगशाला कर्मचारी शामिल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10"/>
          <p:cNvSpPr txBox="1">
            <a:spLocks/>
          </p:cNvSpPr>
          <p:nvPr/>
        </p:nvSpPr>
        <p:spPr bwMode="auto">
          <a:xfrm>
            <a:off x="8229600" y="6340476"/>
            <a:ext cx="2133600" cy="365125"/>
          </a:xfrm>
          <a:prstGeom prst="rect">
            <a:avLst/>
          </a:prstGeom>
          <a:noFill/>
          <a:ln w="9525">
            <a:noFill/>
            <a:miter lim="800000"/>
            <a:headEnd/>
            <a:tailEnd/>
          </a:ln>
        </p:spPr>
        <p:txBody>
          <a:bodyPr anchor="ctr"/>
          <a:lstStyle/>
          <a:p>
            <a:pPr algn="r"/>
            <a:fld id="{6A4A6766-4940-4AB4-9BC1-4A43DEC7B831}" type="slidenum">
              <a:rPr lang="en-US" sz="1600" b="1">
                <a:solidFill>
                  <a:srgbClr val="002060"/>
                </a:solidFill>
                <a:latin typeface="Arial" charset="0"/>
                <a:cs typeface="Arial" charset="0"/>
              </a:rPr>
              <a:pPr algn="r"/>
              <a:t>9</a:t>
            </a:fld>
            <a:endParaRPr lang="en-US" sz="1600" b="1">
              <a:solidFill>
                <a:srgbClr val="002060"/>
              </a:solidFill>
              <a:latin typeface="Arial" charset="0"/>
              <a:cs typeface="Arial" charset="0"/>
            </a:endParaRPr>
          </a:p>
        </p:txBody>
      </p:sp>
      <p:sp>
        <p:nvSpPr>
          <p:cNvPr id="8" name="Slide Number Placeholder 7">
            <a:extLst>
              <a:ext uri="{FF2B5EF4-FFF2-40B4-BE49-F238E27FC236}">
                <a16:creationId xmlns:a16="http://schemas.microsoft.com/office/drawing/2014/main" id="{44CB08C8-A5E6-04C4-28F0-D99125E90BFD}"/>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2" name="Title 1">
            <a:extLst>
              <a:ext uri="{FF2B5EF4-FFF2-40B4-BE49-F238E27FC236}">
                <a16:creationId xmlns:a16="http://schemas.microsoft.com/office/drawing/2014/main" id="{7066F1C9-9D78-944A-B2A3-0AF29F82298C}"/>
              </a:ext>
            </a:extLst>
          </p:cNvPr>
          <p:cNvSpPr>
            <a:spLocks noGrp="1"/>
          </p:cNvSpPr>
          <p:nvPr>
            <p:ph type="title"/>
          </p:nvPr>
        </p:nvSpPr>
        <p:spPr>
          <a:xfrm>
            <a:off x="152400" y="2660984"/>
            <a:ext cx="4038600" cy="1143000"/>
          </a:xfrm>
        </p:spPr>
        <p:txBody>
          <a:bodyPr>
            <a:no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b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 विशिष्ट का</a:t>
            </a:r>
            <a:b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 बैक्टीरियल बीडब्ल्यूएएस</a:t>
            </a:r>
            <a:endPar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2283</Words>
  <Application>Microsoft Office PowerPoint</Application>
  <PresentationFormat>Widescreen</PresentationFormat>
  <Paragraphs>143</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Noto Sans Symbols</vt:lpstr>
      <vt:lpstr>Open sans</vt:lpstr>
      <vt:lpstr>Open sans</vt:lpstr>
      <vt:lpstr>Open Sans SemiBold</vt:lpstr>
      <vt:lpstr>Wingdings</vt:lpstr>
      <vt:lpstr>Office Theme</vt:lpstr>
      <vt:lpstr>PowerPoint Presentation</vt:lpstr>
      <vt:lpstr>PowerPoint Presentation</vt:lpstr>
      <vt:lpstr>जीवाणु</vt:lpstr>
      <vt:lpstr>जीवाणु</vt:lpstr>
      <vt:lpstr>जीवाणु</vt:lpstr>
      <vt:lpstr>संक्रमण का मार्ग</vt:lpstr>
      <vt:lpstr>संकेत और लक्षण  विशिष्ट का  बैक्टीरियल बीडब्ल्यूएएस</vt:lpstr>
      <vt:lpstr>संकेत और लक्षण  विशिष्ट का  बैक्टीरियल बीडब्ल्यूएएस</vt:lpstr>
      <vt:lpstr>संकेत और लक्षण  विशिष्ट का  बैक्टीरियल बीडब्ल्यूएएस</vt:lpstr>
      <vt:lpstr>संकेत और लक्षण</vt:lpstr>
      <vt:lpstr>प्लेग</vt:lpstr>
      <vt:lpstr>संकेत और  लक्षण</vt:lpstr>
      <vt:lpstr>न्यूमोनिक प्लेग</vt:lpstr>
      <vt:lpstr>तुलारेमिया</vt:lpstr>
      <vt:lpstr>संक्रमण का भंडार</vt:lpstr>
      <vt:lpstr>संक्रमण का भंडार</vt:lpstr>
      <vt:lpstr>संकेत और लक्षण</vt:lpstr>
      <vt:lpstr>ग्लैंडर्स</vt:lpstr>
      <vt:lpstr>संकेत और लक्षण</vt:lpstr>
      <vt:lpstr>हैजा</vt:lpstr>
      <vt:lpstr>बीडब्ल्यूए के रूप में वायरस</vt:lpstr>
      <vt:lpstr>छोटा सा चेचक</vt:lpstr>
      <vt:lpstr>संकेत और लक्षण</vt:lpstr>
      <vt:lpstr>ईएचएफ (इबोला रक्तस्रावी बुखार)</vt:lpstr>
      <vt:lpstr>संकेत और लक्षण</vt:lpstr>
      <vt:lpstr>वेनेज़ुएला (वेनेजुएला इक्वाइन एन्सेफलाइटिस या वीईई)</vt:lpstr>
      <vt:lpstr>येलो फ़ीवर</vt:lpstr>
      <vt:lpstr>संकेत और लक्षण</vt:lpstr>
      <vt:lpstr>रिकेटिया</vt:lpstr>
      <vt:lpstr>कवक</vt:lpstr>
      <vt:lpstr>पाठ समीक्षा</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ajay pant</cp:lastModifiedBy>
  <cp:revision>180</cp:revision>
  <dcterms:created xsi:type="dcterms:W3CDTF">2006-08-16T00:00:00Z</dcterms:created>
  <dcterms:modified xsi:type="dcterms:W3CDTF">2025-12-20T05:02:31Z</dcterms:modified>
</cp:coreProperties>
</file>