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210" r:id="rId2"/>
    <p:sldId id="527" r:id="rId3"/>
    <p:sldId id="535" r:id="rId4"/>
    <p:sldId id="525" r:id="rId5"/>
    <p:sldId id="534" r:id="rId6"/>
    <p:sldId id="518" r:id="rId7"/>
    <p:sldId id="519" r:id="rId8"/>
    <p:sldId id="536" r:id="rId9"/>
    <p:sldId id="529" r:id="rId10"/>
    <p:sldId id="468" r:id="rId11"/>
    <p:sldId id="470" r:id="rId12"/>
    <p:sldId id="513" r:id="rId13"/>
    <p:sldId id="471" r:id="rId14"/>
    <p:sldId id="472" r:id="rId15"/>
    <p:sldId id="473" r:id="rId16"/>
    <p:sldId id="474" r:id="rId17"/>
    <p:sldId id="475" r:id="rId18"/>
    <p:sldId id="476" r:id="rId19"/>
    <p:sldId id="477" r:id="rId20"/>
    <p:sldId id="478" r:id="rId21"/>
    <p:sldId id="479" r:id="rId22"/>
    <p:sldId id="523" r:id="rId23"/>
    <p:sldId id="522" r:id="rId24"/>
    <p:sldId id="521" r:id="rId25"/>
    <p:sldId id="1066" r:id="rId26"/>
    <p:sldId id="1203" r:id="rId27"/>
    <p:sldId id="1067" r:id="rId28"/>
    <p:sldId id="11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37" autoAdjust="0"/>
  </p:normalViewPr>
  <p:slideViewPr>
    <p:cSldViewPr snapToGrid="0">
      <p:cViewPr varScale="1">
        <p:scale>
          <a:sx n="77" d="100"/>
          <a:sy n="77" d="100"/>
        </p:scale>
        <p:origin x="883" y="43"/>
      </p:cViewPr>
      <p:guideLst/>
    </p:cSldViewPr>
  </p:slideViewPr>
  <p:outlineViewPr>
    <p:cViewPr>
      <p:scale>
        <a:sx n="33" d="100"/>
        <a:sy n="33" d="100"/>
      </p:scale>
      <p:origin x="0" y="-95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B19F1-8B08-4ACC-93A0-EE188A8EDB7E}" type="datetimeFigureOut">
              <a:rPr lang="en-IN" smtClean="0"/>
              <a:t>20-12-2025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92CF3-51F7-477D-8E29-E18A14FA96F9}" type="slidenum">
              <a:rPr lang="en-IN" smtClean="0"/>
              <a:t>‹#›</a:t>
            </a:fld>
            <a:endParaRPr lang="en-IN"/>
          </a:p>
        </p:txBody>
      </p:sp>
    </p:spTree>
    <p:extLst>
      <p:ext uri="{BB962C8B-B14F-4D97-AF65-F5344CB8AC3E}">
        <p14:creationId xmlns:p14="http://schemas.microsoft.com/office/powerpoint/2010/main" val="307168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42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en-GB"/>
              <a:t>Module A3</a:t>
            </a:r>
          </a:p>
        </p:txBody>
      </p:sp>
      <p:sp>
        <p:nvSpPr>
          <p:cNvPr id="61443" name="Rectangle 7"/>
          <p:cNvSpPr>
            <a:spLocks noGrp="1" noChangeArrowheads="1"/>
          </p:cNvSpPr>
          <p:nvPr>
            <p:ph type="sldNum" sz="quarter" idx="5"/>
          </p:nvPr>
        </p:nvSpPr>
        <p:spPr>
          <a:noFill/>
        </p:spPr>
        <p:txBody>
          <a:bodyPr/>
          <a:lstStyle/>
          <a:p>
            <a:r>
              <a:rPr lang="en-GB"/>
              <a:t> I - </a:t>
            </a:r>
            <a:fld id="{677B4588-A1E6-4E74-8C82-1E2169C3CAF7}" type="slidenum">
              <a:rPr lang="en-GB" smtClean="0"/>
              <a:pPr/>
              <a:t>11</a:t>
            </a:fld>
            <a:endParaRPr lang="en-GB"/>
          </a:p>
        </p:txBody>
      </p:sp>
      <p:sp>
        <p:nvSpPr>
          <p:cNvPr id="61444" name="Rectangle 2"/>
          <p:cNvSpPr>
            <a:spLocks noGrp="1" noRot="1" noChangeAspect="1" noChangeArrowheads="1" noTextEdit="1"/>
          </p:cNvSpPr>
          <p:nvPr>
            <p:ph type="sldImg"/>
          </p:nvPr>
        </p:nvSpPr>
        <p:spPr>
          <a:xfrm>
            <a:off x="38100" y="752475"/>
            <a:ext cx="6592888" cy="3709988"/>
          </a:xfrm>
          <a:ln cap="flat"/>
        </p:spPr>
      </p:sp>
      <p:sp>
        <p:nvSpPr>
          <p:cNvPr id="61445" name="Rectangle 3"/>
          <p:cNvSpPr>
            <a:spLocks noGrp="1" noChangeArrowheads="1"/>
          </p:cNvSpPr>
          <p:nvPr>
            <p:ph type="body" idx="1"/>
          </p:nvPr>
        </p:nvSpPr>
        <p:spPr>
          <a:xfrm>
            <a:off x="889212" y="4717557"/>
            <a:ext cx="4890665" cy="4465791"/>
          </a:xfrm>
          <a:noFill/>
          <a:ln/>
        </p:spPr>
        <p:txBody>
          <a:bodyPr/>
          <a:lstStyle/>
          <a:p>
            <a:r>
              <a:rPr lang="en-US" sz="1000" b="1"/>
              <a:t>Lecture notes:</a:t>
            </a:r>
            <a:endParaRPr lang="en-US" sz="1000"/>
          </a:p>
          <a:p>
            <a:r>
              <a:rPr lang="en-US" sz="1000"/>
              <a:t>The radioactive source was in the form of caesium chloride salt, which is highly soluble and readily dispersible. Contamination of the environment ensued, with one result being the external irradiation and internal contamination of several persons. Thus began one of the most serious radiological accidents ever to have occurred.</a:t>
            </a:r>
          </a:p>
          <a:p>
            <a:endParaRPr 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p>
            <a:r>
              <a:rPr lang="en-GB"/>
              <a:t>Module A3</a:t>
            </a:r>
          </a:p>
        </p:txBody>
      </p:sp>
      <p:sp>
        <p:nvSpPr>
          <p:cNvPr id="62467" name="Rectangle 7"/>
          <p:cNvSpPr>
            <a:spLocks noGrp="1" noChangeArrowheads="1"/>
          </p:cNvSpPr>
          <p:nvPr>
            <p:ph type="sldNum" sz="quarter" idx="5"/>
          </p:nvPr>
        </p:nvSpPr>
        <p:spPr>
          <a:noFill/>
        </p:spPr>
        <p:txBody>
          <a:bodyPr/>
          <a:lstStyle/>
          <a:p>
            <a:r>
              <a:rPr lang="en-GB"/>
              <a:t> I - </a:t>
            </a:r>
            <a:fld id="{A32EC117-57E9-4923-B43F-BC707265C52E}" type="slidenum">
              <a:rPr lang="en-GB" smtClean="0"/>
              <a:pPr/>
              <a:t>13</a:t>
            </a:fld>
            <a:endParaRPr lang="en-GB"/>
          </a:p>
        </p:txBody>
      </p:sp>
      <p:sp>
        <p:nvSpPr>
          <p:cNvPr id="62468" name="Rectangle 2"/>
          <p:cNvSpPr>
            <a:spLocks noGrp="1" noRot="1" noChangeAspect="1" noChangeArrowheads="1" noTextEdit="1"/>
          </p:cNvSpPr>
          <p:nvPr>
            <p:ph type="sldImg"/>
          </p:nvPr>
        </p:nvSpPr>
        <p:spPr>
          <a:xfrm>
            <a:off x="38100" y="752475"/>
            <a:ext cx="6592888" cy="3709988"/>
          </a:xfrm>
          <a:ln cap="flat"/>
        </p:spPr>
      </p:sp>
      <p:sp>
        <p:nvSpPr>
          <p:cNvPr id="62469" name="Rectangle 3"/>
          <p:cNvSpPr>
            <a:spLocks noGrp="1" noChangeArrowheads="1"/>
          </p:cNvSpPr>
          <p:nvPr>
            <p:ph type="body" idx="1"/>
          </p:nvPr>
        </p:nvSpPr>
        <p:spPr>
          <a:xfrm>
            <a:off x="889212" y="4717557"/>
            <a:ext cx="4890665" cy="4465791"/>
          </a:xfrm>
          <a:noFill/>
          <a:ln/>
        </p:spPr>
        <p:txBody>
          <a:bodyPr/>
          <a:lstStyle/>
          <a:p>
            <a:r>
              <a:rPr lang="en-US" sz="1000" b="1"/>
              <a:t>Lecture notes:</a:t>
            </a:r>
            <a:endParaRPr lang="en-US" sz="1000"/>
          </a:p>
          <a:p>
            <a:r>
              <a:rPr lang="en-US" sz="1000"/>
              <a:t>These are the human statistics. To monitor so many people, special facilities had to be made available, in this case a sports field. Numerous response personnel and institutions had to be mobilised. Radiation specialists had to be available to assist those emergency services that do not normally deal with radiation, several; of which actually feared radiation.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p>
            <a:r>
              <a:rPr lang="en-GB"/>
              <a:t>Module A3</a:t>
            </a:r>
          </a:p>
        </p:txBody>
      </p:sp>
      <p:sp>
        <p:nvSpPr>
          <p:cNvPr id="63491" name="Rectangle 7"/>
          <p:cNvSpPr>
            <a:spLocks noGrp="1" noChangeArrowheads="1"/>
          </p:cNvSpPr>
          <p:nvPr>
            <p:ph type="sldNum" sz="quarter" idx="5"/>
          </p:nvPr>
        </p:nvSpPr>
        <p:spPr>
          <a:noFill/>
        </p:spPr>
        <p:txBody>
          <a:bodyPr/>
          <a:lstStyle/>
          <a:p>
            <a:r>
              <a:rPr lang="en-GB"/>
              <a:t> I - </a:t>
            </a:r>
            <a:fld id="{BD5F0323-8EA9-4ED7-935F-40C3E2FF0718}" type="slidenum">
              <a:rPr lang="en-GB" smtClean="0"/>
              <a:pPr/>
              <a:t>14</a:t>
            </a:fld>
            <a:endParaRPr lang="en-GB"/>
          </a:p>
        </p:txBody>
      </p:sp>
      <p:sp>
        <p:nvSpPr>
          <p:cNvPr id="63492" name="Rectangle 2"/>
          <p:cNvSpPr>
            <a:spLocks noGrp="1" noRot="1" noChangeAspect="1" noChangeArrowheads="1" noTextEdit="1"/>
          </p:cNvSpPr>
          <p:nvPr>
            <p:ph type="sldImg"/>
          </p:nvPr>
        </p:nvSpPr>
        <p:spPr>
          <a:xfrm>
            <a:off x="38100" y="752475"/>
            <a:ext cx="6592888" cy="3709988"/>
          </a:xfrm>
          <a:ln cap="flat"/>
        </p:spPr>
      </p:sp>
      <p:sp>
        <p:nvSpPr>
          <p:cNvPr id="63493" name="Rectangle 3"/>
          <p:cNvSpPr>
            <a:spLocks noGrp="1" noChangeArrowheads="1"/>
          </p:cNvSpPr>
          <p:nvPr>
            <p:ph type="body" idx="1"/>
          </p:nvPr>
        </p:nvSpPr>
        <p:spPr>
          <a:xfrm>
            <a:off x="889212" y="4717557"/>
            <a:ext cx="4890665" cy="4465791"/>
          </a:xfrm>
          <a:noFill/>
          <a:ln/>
        </p:spPr>
        <p:txBody>
          <a:bodyPr/>
          <a:lstStyle/>
          <a:p>
            <a:r>
              <a:rPr lang="en-US" sz="1000" b="1"/>
              <a:t>Lecture notes:</a:t>
            </a:r>
            <a:endParaRPr lang="en-US" sz="1000"/>
          </a:p>
          <a:p>
            <a:r>
              <a:rPr lang="en-US" sz="1000"/>
              <a:t>A large area of the city had to be confined and decontaminated. In some cases, buildings were so contaminated that they had to be destroyed. A large contingent of labor personnel had to be promptly recruited to carry out the work. Special radiation protection precautions had to be implemented for all those personnel.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p>
            <a:r>
              <a:rPr lang="en-GB"/>
              <a:t>Module A3</a:t>
            </a:r>
          </a:p>
        </p:txBody>
      </p:sp>
      <p:sp>
        <p:nvSpPr>
          <p:cNvPr id="64515" name="Rectangle 7"/>
          <p:cNvSpPr>
            <a:spLocks noGrp="1" noChangeArrowheads="1"/>
          </p:cNvSpPr>
          <p:nvPr>
            <p:ph type="sldNum" sz="quarter" idx="5"/>
          </p:nvPr>
        </p:nvSpPr>
        <p:spPr>
          <a:noFill/>
        </p:spPr>
        <p:txBody>
          <a:bodyPr/>
          <a:lstStyle/>
          <a:p>
            <a:r>
              <a:rPr lang="en-GB"/>
              <a:t> I - </a:t>
            </a:r>
            <a:fld id="{A1E6C205-F34E-4BCA-9215-34B1F33B0D6C}" type="slidenum">
              <a:rPr lang="en-GB" smtClean="0"/>
              <a:pPr/>
              <a:t>15</a:t>
            </a:fld>
            <a:endParaRPr lang="en-GB"/>
          </a:p>
        </p:txBody>
      </p:sp>
      <p:sp>
        <p:nvSpPr>
          <p:cNvPr id="64516" name="Rectangle 2"/>
          <p:cNvSpPr>
            <a:spLocks noGrp="1" noRot="1" noChangeAspect="1" noChangeArrowheads="1" noTextEdit="1"/>
          </p:cNvSpPr>
          <p:nvPr>
            <p:ph type="sldImg"/>
          </p:nvPr>
        </p:nvSpPr>
        <p:spPr>
          <a:xfrm>
            <a:off x="38100" y="752475"/>
            <a:ext cx="6592888" cy="3709988"/>
          </a:xfrm>
          <a:ln cap="flat"/>
        </p:spPr>
      </p:sp>
      <p:sp>
        <p:nvSpPr>
          <p:cNvPr id="64517" name="Rectangle 3"/>
          <p:cNvSpPr>
            <a:spLocks noGrp="1" noChangeArrowheads="1"/>
          </p:cNvSpPr>
          <p:nvPr>
            <p:ph type="body" idx="1"/>
          </p:nvPr>
        </p:nvSpPr>
        <p:spPr>
          <a:xfrm>
            <a:off x="889212" y="4717557"/>
            <a:ext cx="4890665" cy="4465791"/>
          </a:xfrm>
          <a:noFill/>
          <a:ln/>
        </p:spPr>
        <p:txBody>
          <a:bodyPr/>
          <a:lstStyle/>
          <a:p>
            <a:r>
              <a:rPr lang="en-US" sz="1000" b="1" dirty="0"/>
              <a:t>Lecture notes:</a:t>
            </a:r>
            <a:endParaRPr lang="en-US" sz="1000" dirty="0"/>
          </a:p>
          <a:p>
            <a:r>
              <a:rPr lang="en-US" sz="1000" dirty="0"/>
              <a:t>Waste management became a special challenge. Due to the large amount of waste generated from that tiny Cs capsule, special waste storage facilities had to be designed and built. This had to be accomplished extremely fast because there was nowhere else to store the large volumes of waste.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p>
            <a:r>
              <a:rPr lang="en-GB"/>
              <a:t>Module A3</a:t>
            </a:r>
          </a:p>
        </p:txBody>
      </p:sp>
      <p:sp>
        <p:nvSpPr>
          <p:cNvPr id="65539" name="Rectangle 7"/>
          <p:cNvSpPr>
            <a:spLocks noGrp="1" noChangeArrowheads="1"/>
          </p:cNvSpPr>
          <p:nvPr>
            <p:ph type="sldNum" sz="quarter" idx="5"/>
          </p:nvPr>
        </p:nvSpPr>
        <p:spPr>
          <a:noFill/>
        </p:spPr>
        <p:txBody>
          <a:bodyPr/>
          <a:lstStyle/>
          <a:p>
            <a:r>
              <a:rPr lang="en-GB"/>
              <a:t> I - </a:t>
            </a:r>
            <a:fld id="{FF37967F-24E0-4548-B840-C1CE3141BEFA}" type="slidenum">
              <a:rPr lang="en-GB" smtClean="0"/>
              <a:pPr/>
              <a:t>16</a:t>
            </a:fld>
            <a:endParaRPr lang="en-GB"/>
          </a:p>
        </p:txBody>
      </p:sp>
      <p:sp>
        <p:nvSpPr>
          <p:cNvPr id="65540" name="Rectangle 2"/>
          <p:cNvSpPr>
            <a:spLocks noGrp="1" noRot="1" noChangeAspect="1" noChangeArrowheads="1" noTextEdit="1"/>
          </p:cNvSpPr>
          <p:nvPr>
            <p:ph type="sldImg"/>
          </p:nvPr>
        </p:nvSpPr>
        <p:spPr>
          <a:xfrm>
            <a:off x="38100" y="752475"/>
            <a:ext cx="6592888" cy="3709988"/>
          </a:xfrm>
          <a:ln cap="flat"/>
        </p:spPr>
      </p:sp>
      <p:sp>
        <p:nvSpPr>
          <p:cNvPr id="65541" name="Rectangle 3"/>
          <p:cNvSpPr>
            <a:spLocks noGrp="1" noChangeArrowheads="1"/>
          </p:cNvSpPr>
          <p:nvPr>
            <p:ph type="body" idx="1"/>
          </p:nvPr>
        </p:nvSpPr>
        <p:spPr>
          <a:xfrm>
            <a:off x="889212" y="4717557"/>
            <a:ext cx="4890665" cy="4465791"/>
          </a:xfrm>
          <a:noFill/>
          <a:ln/>
        </p:spPr>
        <p:txBody>
          <a:bodyPr/>
          <a:lstStyle/>
          <a:p>
            <a:r>
              <a:rPr lang="en-US" sz="1000" b="1"/>
              <a:t>Lecture notes:</a:t>
            </a:r>
            <a:endParaRPr lang="en-US" sz="1000"/>
          </a:p>
          <a:p>
            <a:r>
              <a:rPr lang="en-US" sz="1000"/>
              <a:t>The early consequences were severe. Four early deaths resulted. Several people were affected. In addition, the accident had a large economic cost and a significant psychosocial impact on the local population. It is even reported that the paper money leaving the area had to be monitored so that institutions would accept to handle 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3E091-8658-AD81-A70B-80195EBC6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D9D5B7E-DD1E-3F8E-8FB4-01F4AFC9B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58F75BA-E0D4-A893-31D9-62E8343963A0}"/>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a16="http://schemas.microsoft.com/office/drawing/2014/main" id="{91FE62C4-2AE5-15AF-0E2F-1120F7E349C0}"/>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2C08F49A-1B32-0B52-B83A-3CC665F8A2F4}"/>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53998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B247-8E8C-2C44-363D-10E9489168E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BF0E90-00D4-7CE4-A9D2-E63E05099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B8DE720-E8F3-DC50-8279-2240862E995C}"/>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a16="http://schemas.microsoft.com/office/drawing/2014/main" id="{2FBF6D61-8696-8FC3-D950-1FC5DF4C8A15}"/>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5BE9263F-D56E-10D9-5419-1718B9E84F41}"/>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423615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78382D-F359-CA7B-1BD0-9522396093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D8D2CAC-34D3-0AFC-D424-9952AA79F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1BE45E-B2A4-DEEA-D762-28B795087E64}"/>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a16="http://schemas.microsoft.com/office/drawing/2014/main" id="{6CCA4E76-9D4A-AF49-EB02-1AFF34868EAD}"/>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D6545ED7-760F-E6AB-0A65-AD7E41B0D795}"/>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77830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01" type="tx">
  <p:cSld name="Default 01">
    <p:bg>
      <p:bgPr>
        <a:solidFill>
          <a:srgbClr val="FFFFFF"/>
        </a:solidFill>
        <a:effectLst/>
      </p:bgPr>
    </p:bg>
    <p:spTree>
      <p:nvGrpSpPr>
        <p:cNvPr id="1" name="Shape 15"/>
        <p:cNvGrpSpPr/>
        <p:nvPr/>
      </p:nvGrpSpPr>
      <p:grpSpPr>
        <a:xfrm>
          <a:off x="0" y="0"/>
          <a:ext cx="0" cy="0"/>
          <a:chOff x="0" y="0"/>
          <a:chExt cx="0" cy="0"/>
        </a:xfrm>
      </p:grpSpPr>
      <p:sp>
        <p:nvSpPr>
          <p:cNvPr id="16" name="Google Shape;16;p2"/>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200" b="0" i="0" u="none" strike="noStrike" cap="none">
                <a:solidFill>
                  <a:srgbClr val="535353"/>
                </a:solidFill>
                <a:latin typeface="Open Sans SemiBold"/>
                <a:ea typeface="Open Sans SemiBold"/>
                <a:cs typeface="Open Sans SemiBold"/>
                <a:sym typeface="Open Sans SemiBold"/>
              </a:rPr>
              <a:t>PEER | CSSR | INDIA</a:t>
            </a:r>
            <a:endParaRPr/>
          </a:p>
        </p:txBody>
      </p:sp>
      <p:sp>
        <p:nvSpPr>
          <p:cNvPr id="17" name="Google Shape;17;p2"/>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500" b="1">
                <a:solidFill>
                  <a:srgbClr val="535353"/>
                </a:solidFill>
                <a:latin typeface="Open Sans"/>
                <a:ea typeface="Open Sans"/>
                <a:cs typeface="Open Sans"/>
                <a:sym typeface="Open Sans"/>
              </a:rPr>
              <a:t>PPT 2 -</a:t>
            </a:r>
            <a:endParaRPr/>
          </a:p>
        </p:txBody>
      </p:sp>
      <p:sp>
        <p:nvSpPr>
          <p:cNvPr id="19" name="Google Shape;19;p2"/>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txBox="1">
            <a:spLocks noGrp="1"/>
          </p:cNvSpPr>
          <p:nvPr>
            <p:ph type="sldNum" idx="12"/>
          </p:nvPr>
        </p:nvSpPr>
        <p:spPr>
          <a:xfrm>
            <a:off x="11384562" y="6406669"/>
            <a:ext cx="302110" cy="338635"/>
          </a:xfrm>
          <a:prstGeom prst="rect">
            <a:avLst/>
          </a:prstGeom>
          <a:noFill/>
          <a:ln>
            <a:noFill/>
          </a:ln>
        </p:spPr>
        <p:txBody>
          <a:bodyPr spcFirstLastPara="1" wrap="square" lIns="78275" tIns="78275" rIns="78275" bIns="78275" anchor="t" anchorCtr="0">
            <a:noAutofit/>
          </a:bodyPr>
          <a:lstStyle>
            <a:lvl1pPr marL="0" lvl="0" indent="0" algn="ctr">
              <a:spcBef>
                <a:spcPts val="0"/>
              </a:spcBef>
              <a:buNone/>
              <a:defRPr sz="1500" b="1">
                <a:solidFill>
                  <a:srgbClr val="535353"/>
                </a:solidFill>
                <a:latin typeface="Open Sans"/>
                <a:ea typeface="Open Sans"/>
                <a:cs typeface="Open Sans"/>
                <a:sym typeface="Open Sans"/>
              </a:defRPr>
            </a:lvl1pPr>
            <a:lvl2pPr marL="0" lvl="1" indent="0" algn="ctr">
              <a:spcBef>
                <a:spcPts val="0"/>
              </a:spcBef>
              <a:buNone/>
              <a:defRPr sz="1500" b="1">
                <a:solidFill>
                  <a:srgbClr val="535353"/>
                </a:solidFill>
                <a:latin typeface="Open Sans"/>
                <a:ea typeface="Open Sans"/>
                <a:cs typeface="Open Sans"/>
                <a:sym typeface="Open Sans"/>
              </a:defRPr>
            </a:lvl2pPr>
            <a:lvl3pPr marL="0" lvl="2" indent="0" algn="ctr">
              <a:spcBef>
                <a:spcPts val="0"/>
              </a:spcBef>
              <a:buNone/>
              <a:defRPr sz="1500" b="1">
                <a:solidFill>
                  <a:srgbClr val="535353"/>
                </a:solidFill>
                <a:latin typeface="Open Sans"/>
                <a:ea typeface="Open Sans"/>
                <a:cs typeface="Open Sans"/>
                <a:sym typeface="Open Sans"/>
              </a:defRPr>
            </a:lvl3pPr>
            <a:lvl4pPr marL="0" lvl="3" indent="0" algn="ctr">
              <a:spcBef>
                <a:spcPts val="0"/>
              </a:spcBef>
              <a:buNone/>
              <a:defRPr sz="1500" b="1">
                <a:solidFill>
                  <a:srgbClr val="535353"/>
                </a:solidFill>
                <a:latin typeface="Open Sans"/>
                <a:ea typeface="Open Sans"/>
                <a:cs typeface="Open Sans"/>
                <a:sym typeface="Open Sans"/>
              </a:defRPr>
            </a:lvl4pPr>
            <a:lvl5pPr marL="0" lvl="4" indent="0" algn="ctr">
              <a:spcBef>
                <a:spcPts val="0"/>
              </a:spcBef>
              <a:buNone/>
              <a:defRPr sz="1500" b="1">
                <a:solidFill>
                  <a:srgbClr val="535353"/>
                </a:solidFill>
                <a:latin typeface="Open Sans"/>
                <a:ea typeface="Open Sans"/>
                <a:cs typeface="Open Sans"/>
                <a:sym typeface="Open Sans"/>
              </a:defRPr>
            </a:lvl5pPr>
            <a:lvl6pPr marL="0" lvl="5" indent="0" algn="ctr">
              <a:spcBef>
                <a:spcPts val="0"/>
              </a:spcBef>
              <a:buNone/>
              <a:defRPr sz="1500" b="1">
                <a:solidFill>
                  <a:srgbClr val="535353"/>
                </a:solidFill>
                <a:latin typeface="Open Sans"/>
                <a:ea typeface="Open Sans"/>
                <a:cs typeface="Open Sans"/>
                <a:sym typeface="Open Sans"/>
              </a:defRPr>
            </a:lvl6pPr>
            <a:lvl7pPr marL="0" lvl="6" indent="0" algn="ctr">
              <a:spcBef>
                <a:spcPts val="0"/>
              </a:spcBef>
              <a:buNone/>
              <a:defRPr sz="1500" b="1">
                <a:solidFill>
                  <a:srgbClr val="535353"/>
                </a:solidFill>
                <a:latin typeface="Open Sans"/>
                <a:ea typeface="Open Sans"/>
                <a:cs typeface="Open Sans"/>
                <a:sym typeface="Open Sans"/>
              </a:defRPr>
            </a:lvl7pPr>
            <a:lvl8pPr marL="0" lvl="7" indent="0" algn="ctr">
              <a:spcBef>
                <a:spcPts val="0"/>
              </a:spcBef>
              <a:buNone/>
              <a:defRPr sz="1500" b="1">
                <a:solidFill>
                  <a:srgbClr val="535353"/>
                </a:solidFill>
                <a:latin typeface="Open Sans"/>
                <a:ea typeface="Open Sans"/>
                <a:cs typeface="Open Sans"/>
                <a:sym typeface="Open Sans"/>
              </a:defRPr>
            </a:lvl8pPr>
            <a:lvl9pPr marL="0" lvl="8" indent="0" algn="ctr">
              <a:spcBef>
                <a:spcPts val="0"/>
              </a:spcBef>
              <a:buNone/>
              <a:defRPr sz="1500" b="1">
                <a:solidFill>
                  <a:srgbClr val="53535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i="0" u="none" strike="noStrike" cap="none"/>
          </a:p>
        </p:txBody>
      </p:sp>
    </p:spTree>
    <p:extLst>
      <p:ext uri="{BB962C8B-B14F-4D97-AF65-F5344CB8AC3E}">
        <p14:creationId xmlns:p14="http://schemas.microsoft.com/office/powerpoint/2010/main" val="68209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65A4-AB86-EE59-1368-C5BBB23A460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3DCAB20-7E10-E013-D73A-F7597F49EA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1AC566C2-C775-0175-16B7-1E66443C8FAF}"/>
              </a:ext>
            </a:extLst>
          </p:cNvPr>
          <p:cNvSpPr>
            <a:spLocks noGrp="1"/>
          </p:cNvSpPr>
          <p:nvPr>
            <p:ph type="sldNum" sz="quarter" idx="12"/>
          </p:nvPr>
        </p:nvSpPr>
        <p:spPr/>
        <p:txBody>
          <a:bodyPr/>
          <a:lstStyle/>
          <a:p>
            <a:fld id="{22791B07-4395-4FF6-A37A-5B5DB6B12686}" type="slidenum">
              <a:rPr lang="en-IN" smtClean="0"/>
              <a:t>‹#›</a:t>
            </a:fld>
            <a:endParaRPr lang="en-IN"/>
          </a:p>
        </p:txBody>
      </p:sp>
      <p:sp>
        <p:nvSpPr>
          <p:cNvPr id="7" name="PEER | MFR | INDIA">
            <a:extLst>
              <a:ext uri="{FF2B5EF4-FFF2-40B4-BE49-F238E27FC236}">
                <a16:creationId xmlns:a16="http://schemas.microsoft.com/office/drawing/2014/main" id="{8E2B8088-8530-FC29-E079-B061FD740C9F}"/>
              </a:ext>
            </a:extLst>
          </p:cNvPr>
          <p:cNvSpPr txBox="1"/>
          <p:nvPr userDrawn="1"/>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8" name="PPT 2 -">
            <a:extLst>
              <a:ext uri="{FF2B5EF4-FFF2-40B4-BE49-F238E27FC236}">
                <a16:creationId xmlns:a16="http://schemas.microsoft.com/office/drawing/2014/main" id="{972F52DA-773E-4414-850C-73A37F2871B1}"/>
              </a:ext>
            </a:extLst>
          </p:cNvPr>
          <p:cNvSpPr txBox="1"/>
          <p:nvPr userDrawn="1"/>
        </p:nvSpPr>
        <p:spPr>
          <a:xfrm>
            <a:off x="10567664"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Tree>
    <p:extLst>
      <p:ext uri="{BB962C8B-B14F-4D97-AF65-F5344CB8AC3E}">
        <p14:creationId xmlns:p14="http://schemas.microsoft.com/office/powerpoint/2010/main" val="85946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D3C7-99DD-289E-4398-4120A27CF4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12DCF0F-81C0-4369-203D-9E29CF00F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34AB9-0576-4414-2CBC-910DD5AB6366}"/>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a16="http://schemas.microsoft.com/office/drawing/2014/main" id="{3E739DD6-5F2C-C710-4025-7D8C234387D0}"/>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80C42C9A-553B-6472-E0E2-9A244DEFEB37}"/>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312763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1441-DE6E-E237-C6BB-BF1031F1619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B7926F7-A4FD-D877-93CD-72467C10D2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F049FE8-6D71-5F28-4072-11E68879F5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E103BCA-B385-8D7F-69F3-8556AA544F53}"/>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a16="http://schemas.microsoft.com/office/drawing/2014/main" id="{58914EBD-45CF-1571-1986-E067A9B57FF3}"/>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1264F683-1539-D148-82DA-395E348B392B}"/>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77836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6155-DBBE-9F4C-8633-6393D2B313C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607C56-AC03-7B0C-3F73-6136B6F6B2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F1C67-19EE-1561-E92B-B0ED59719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8CD816A-02B5-CF5A-5B05-0A9E177CA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A6D542-6FFF-8031-1D2D-4253C390F9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5089013-FC53-AA3E-290A-CF2907800663}"/>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8" name="Footer Placeholder 7">
            <a:extLst>
              <a:ext uri="{FF2B5EF4-FFF2-40B4-BE49-F238E27FC236}">
                <a16:creationId xmlns:a16="http://schemas.microsoft.com/office/drawing/2014/main" id="{027700F1-C112-CC25-0A81-D2843F1888D1}"/>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id="{67596A85-F527-2848-252B-48C8EFA54558}"/>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250965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331F-AA40-7B3C-E9DA-1515F53F14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51D8864-C729-CEDC-9D22-9CC7C361AA54}"/>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4" name="Footer Placeholder 3">
            <a:extLst>
              <a:ext uri="{FF2B5EF4-FFF2-40B4-BE49-F238E27FC236}">
                <a16:creationId xmlns:a16="http://schemas.microsoft.com/office/drawing/2014/main" id="{B2FA7CC9-227F-8A7D-61C3-94C4CAC228E9}"/>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B2E0620D-8098-C1FC-2786-201605E238BA}"/>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128879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5B590-E215-61FD-F9B2-0029523B3DDB}"/>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3" name="Footer Placeholder 2">
            <a:extLst>
              <a:ext uri="{FF2B5EF4-FFF2-40B4-BE49-F238E27FC236}">
                <a16:creationId xmlns:a16="http://schemas.microsoft.com/office/drawing/2014/main" id="{220E9EF6-192B-A10E-CB7F-C91B2E7FC4EF}"/>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B48A9012-657F-570F-AEA1-FBDFC7A2E521}"/>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79221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4EEA-8A92-3FC3-7931-2F6E3E781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2198E1C-507B-8E62-ED5C-F8A5C90FF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553220D-4F15-964E-6EA7-A67A2DEEF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71EF9-F2CC-D97D-A408-58FC2F1B6D09}"/>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a16="http://schemas.microsoft.com/office/drawing/2014/main" id="{53889DD2-AC79-8CA8-5600-8A3206417C1A}"/>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B3B8960B-F7FC-57FE-8511-9198DD6269B7}"/>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32401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3A55-A891-5727-CE8D-9FB34F327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919C939-4ABF-95D6-5C59-53C274B10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8A27B0B-C787-EBD8-289F-807336993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FBBED-75CA-786F-8D06-984674C171FA}"/>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a16="http://schemas.microsoft.com/office/drawing/2014/main" id="{24F22DC1-8A7D-7E96-5469-9B118914D44B}"/>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49ABD221-904C-68CB-EC41-959F99BEA87F}"/>
              </a:ext>
            </a:extLst>
          </p:cNvPr>
          <p:cNvSpPr>
            <a:spLocks noGrp="1"/>
          </p:cNvSpPr>
          <p:nvPr>
            <p:ph type="sldNum" sz="quarter" idx="12"/>
          </p:nvPr>
        </p:nvSpPr>
        <p:spPr/>
        <p:txBody>
          <a:bodyPr/>
          <a:lstStyle/>
          <a:p>
            <a:fld id="{22791B07-4395-4FF6-A37A-5B5DB6B12686}" type="slidenum">
              <a:rPr lang="en-IN" smtClean="0"/>
              <a:t>‹#›</a:t>
            </a:fld>
            <a:endParaRPr lang="en-IN"/>
          </a:p>
        </p:txBody>
      </p:sp>
    </p:spTree>
    <p:extLst>
      <p:ext uri="{BB962C8B-B14F-4D97-AF65-F5344CB8AC3E}">
        <p14:creationId xmlns:p14="http://schemas.microsoft.com/office/powerpoint/2010/main" val="65890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149E1-DF2C-2187-D01B-DF8704A99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2D871A4-0D12-977C-D222-C6640DABB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Slide Number Placeholder 5">
            <a:extLst>
              <a:ext uri="{FF2B5EF4-FFF2-40B4-BE49-F238E27FC236}">
                <a16:creationId xmlns:a16="http://schemas.microsoft.com/office/drawing/2014/main" id="{9B132ECA-4FAA-4B8E-1453-810B4057E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91B07-4395-4FF6-A37A-5B5DB6B12686}" type="slidenum">
              <a:rPr lang="en-IN" smtClean="0"/>
              <a:t>‹#›</a:t>
            </a:fld>
            <a:endParaRPr lang="en-IN"/>
          </a:p>
        </p:txBody>
      </p:sp>
      <p:pic>
        <p:nvPicPr>
          <p:cNvPr id="8" name="Picture 7" descr="A logo with text on it&#10;&#10;AI-generated content may be incorrect.">
            <a:extLst>
              <a:ext uri="{FF2B5EF4-FFF2-40B4-BE49-F238E27FC236}">
                <a16:creationId xmlns:a16="http://schemas.microsoft.com/office/drawing/2014/main" id="{9B2E4F6C-8BC0-DF95-A863-EF28A826AD2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4362" y="136525"/>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logo with a symbol and text&#10;&#10;AI-generated content may be incorrect.">
            <a:extLst>
              <a:ext uri="{FF2B5EF4-FFF2-40B4-BE49-F238E27FC236}">
                <a16:creationId xmlns:a16="http://schemas.microsoft.com/office/drawing/2014/main" id="{754153E0-04B0-4733-F0CC-C531051462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12500" y="132817"/>
            <a:ext cx="914400" cy="977046"/>
          </a:xfrm>
          <a:prstGeom prst="rect">
            <a:avLst/>
          </a:prstGeom>
        </p:spPr>
      </p:pic>
    </p:spTree>
    <p:extLst>
      <p:ext uri="{BB962C8B-B14F-4D97-AF65-F5344CB8AC3E}">
        <p14:creationId xmlns:p14="http://schemas.microsoft.com/office/powerpoint/2010/main" val="369181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a:extLst>
              <a:ext uri="{FF2B5EF4-FFF2-40B4-BE49-F238E27FC236}">
                <a16:creationId xmlns:a16="http://schemas.microsoft.com/office/drawing/2014/main" id="{806141AE-DCBF-9658-2CCE-9D0C1C15A53D}"/>
              </a:ext>
            </a:extLst>
          </p:cNvPr>
          <p:cNvPicPr>
            <a:picLocks noChangeAspect="1" noChangeArrowheads="1"/>
          </p:cNvPicPr>
          <p:nvPr/>
        </p:nvPicPr>
        <p:blipFill>
          <a:blip r:embed="rId3" cstate="print"/>
          <a:srcRect l="7334" t="19056" r="6853"/>
          <a:stretch>
            <a:fillRect/>
          </a:stretch>
        </p:blipFill>
        <p:spPr bwMode="auto">
          <a:xfrm>
            <a:off x="4719313" y="1009570"/>
            <a:ext cx="7185319" cy="4452238"/>
          </a:xfrm>
          <a:prstGeom prst="rect">
            <a:avLst/>
          </a:prstGeom>
          <a:noFill/>
          <a:ln w="9525">
            <a:noFill/>
            <a:miter lim="800000"/>
            <a:headEnd/>
            <a:tailEnd/>
          </a:ln>
          <a:effectLst/>
        </p:spPr>
      </p:pic>
      <p:pic>
        <p:nvPicPr>
          <p:cNvPr id="8" name="Picture 4" descr="Development of products for protection against CBRN agents – GKToday">
            <a:extLst>
              <a:ext uri="{FF2B5EF4-FFF2-40B4-BE49-F238E27FC236}">
                <a16:creationId xmlns:a16="http://schemas.microsoft.com/office/drawing/2014/main" id="{188AB72F-7689-D2C6-3C38-15C13947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 y="447368"/>
            <a:ext cx="4921226" cy="4273755"/>
          </a:xfrm>
          <a:prstGeom prst="rect">
            <a:avLst/>
          </a:prstGeom>
          <a:noFill/>
          <a:extLst>
            <a:ext uri="{909E8E84-426E-40DD-AFC4-6F175D3DCCD1}">
              <a14:hiddenFill xmlns:a14="http://schemas.microsoft.com/office/drawing/2010/main">
                <a:solidFill>
                  <a:srgbClr val="FFFFFF"/>
                </a:solidFill>
              </a14:hiddenFill>
            </a:ext>
          </a:extLst>
        </p:spPr>
      </p:pic>
      <p:sp>
        <p:nvSpPr>
          <p:cNvPr id="95" name="Google Shape;95;p14"/>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535353"/>
                </a:solidFill>
                <a:effectLst/>
                <a:uLnTx/>
                <a:uFillTx/>
                <a:latin typeface="Open Sans SemiBold"/>
                <a:ea typeface="Open Sans SemiBold"/>
                <a:cs typeface="Open Sans SemiBold"/>
                <a:sym typeface="Open Sans SemiBold"/>
              </a:rPr>
              <a:t>PEER | CSSR | INDIA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4"/>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97;p14"/>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t>PPT 2 -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4"/>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14"/>
          <p:cNvSpPr txBox="1">
            <a:spLocks noGrp="1"/>
          </p:cNvSpPr>
          <p:nvPr>
            <p:ph type="sldNum" idx="12"/>
          </p:nvPr>
        </p:nvSpPr>
        <p:spPr>
          <a:xfrm>
            <a:off x="11438930" y="6406669"/>
            <a:ext cx="193372" cy="338635"/>
          </a:xfrm>
          <a:prstGeom prst="rect">
            <a:avLst/>
          </a:prstGeom>
          <a:noFill/>
          <a:ln>
            <a:noFill/>
          </a:ln>
        </p:spPr>
        <p:txBody>
          <a:bodyPr spcFirstLastPara="1" wrap="square" lIns="78275" tIns="78275" rIns="78275" bIns="78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500" b="1" i="0" u="none" strike="noStrike" kern="0" cap="none" spc="0" normalizeH="0" baseline="0" noProof="0">
              <a:ln>
                <a:noFill/>
              </a:ln>
              <a:solidFill>
                <a:srgbClr val="535353"/>
              </a:solidFill>
              <a:effectLst/>
              <a:uLnTx/>
              <a:uFillTx/>
              <a:latin typeface="Open Sans"/>
              <a:ea typeface="Open Sans"/>
              <a:cs typeface="Open Sans"/>
              <a:sym typeface="Open Sans"/>
            </a:endParaRPr>
          </a:p>
        </p:txBody>
      </p:sp>
      <p:sp>
        <p:nvSpPr>
          <p:cNvPr id="100" name="Google Shape;100;p14"/>
          <p:cNvSpPr/>
          <p:nvPr/>
        </p:nvSpPr>
        <p:spPr>
          <a:xfrm>
            <a:off x="-106992" y="37879"/>
            <a:ext cx="12405984" cy="7857907"/>
          </a:xfrm>
          <a:prstGeom prst="rect">
            <a:avLst/>
          </a:prstGeom>
          <a:solidFill>
            <a:srgbClr val="535353">
              <a:alpha val="60000"/>
            </a:srgbClr>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1" name="Google Shape;101;p14" descr="Image"/>
          <p:cNvPicPr preferRelativeResize="0"/>
          <p:nvPr/>
        </p:nvPicPr>
        <p:blipFill rotWithShape="1">
          <a:blip r:embed="rId5">
            <a:alphaModFix amt="90000"/>
          </a:blip>
          <a:srcRect l="50481"/>
          <a:stretch/>
        </p:blipFill>
        <p:spPr>
          <a:xfrm>
            <a:off x="-24680" y="2041261"/>
            <a:ext cx="11835680" cy="1387740"/>
          </a:xfrm>
          <a:prstGeom prst="rect">
            <a:avLst/>
          </a:prstGeom>
          <a:noFill/>
          <a:ln>
            <a:noFill/>
          </a:ln>
        </p:spPr>
      </p:pic>
      <p:sp>
        <p:nvSpPr>
          <p:cNvPr id="103" name="Google Shape;103;p14"/>
          <p:cNvSpPr/>
          <p:nvPr/>
        </p:nvSpPr>
        <p:spPr>
          <a:xfrm flipH="1">
            <a:off x="0" y="5596930"/>
            <a:ext cx="12192000" cy="1261071"/>
          </a:xfrm>
          <a:custGeom>
            <a:avLst/>
            <a:gdLst/>
            <a:ahLst/>
            <a:cxnLst/>
            <a:rect l="l" t="t"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rgbClr val="FFFFFF"/>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14"/>
          <p:cNvSpPr txBox="1"/>
          <p:nvPr/>
        </p:nvSpPr>
        <p:spPr>
          <a:xfrm>
            <a:off x="152400" y="2351735"/>
            <a:ext cx="11633200" cy="694567"/>
          </a:xfrm>
          <a:prstGeom prst="rect">
            <a:avLst/>
          </a:prstGeom>
          <a:noFill/>
          <a:ln>
            <a:noFill/>
          </a:ln>
        </p:spPr>
        <p:txBody>
          <a:bodyPr spcFirstLastPara="1" wrap="square" lIns="39125" tIns="39125" rIns="39125" bIns="39125" anchor="t" anchorCtr="0">
            <a:spAutoFit/>
          </a:bodyPr>
          <a:lstStyle/>
          <a:p>
            <a:pPr lvl="0">
              <a:defRPr/>
            </a:pPr>
            <a:r>
              <a:rPr lang="hi-IN" sz="4000" b="1">
                <a:solidFill>
                  <a:srgbClr val="E7E6E6"/>
                </a:solidFill>
                <a:latin typeface="Open Sans" panose="020B0606030504020204" pitchFamily="34" charset="0"/>
                <a:ea typeface="Open Sans" panose="020B0606030504020204" pitchFamily="34" charset="0"/>
                <a:cs typeface="Open Sans" panose="020B0606030504020204" pitchFamily="34" charset="0"/>
              </a:rPr>
              <a:t>केस स्टडी: गोयानिया, ब्राजील 13 सितंबर, 1987</a:t>
            </a:r>
            <a:endParaRPr kumimoji="0" lang="en-US" sz="4000" b="1" i="0"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1" y="49916"/>
            <a:ext cx="1352382" cy="9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A logo with a symbol and text&#10;&#10;AI-generated content may be incorrect.">
            <a:extLst>
              <a:ext uri="{FF2B5EF4-FFF2-40B4-BE49-F238E27FC236}">
                <a16:creationId xmlns:a16="http://schemas.microsoft.com/office/drawing/2014/main" id="{29F352C4-7012-CF59-E094-415CA2BB4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2009" y="10160"/>
            <a:ext cx="1089992" cy="993316"/>
          </a:xfrm>
          <a:prstGeom prst="rect">
            <a:avLst/>
          </a:prstGeom>
        </p:spPr>
      </p:pic>
      <p:sp>
        <p:nvSpPr>
          <p:cNvPr id="5" name="Slide Number Placeholder 5">
            <a:extLst>
              <a:ext uri="{FF2B5EF4-FFF2-40B4-BE49-F238E27FC236}">
                <a16:creationId xmlns:a16="http://schemas.microsoft.com/office/drawing/2014/main" id="{F99D20DD-B93C-6BA3-C1DA-927D42F4A84D}"/>
              </a:ext>
            </a:extLst>
          </p:cNvPr>
          <p:cNvSpPr txBox="1">
            <a:spLocks/>
          </p:cNvSpPr>
          <p:nvPr/>
        </p:nvSpPr>
        <p:spPr>
          <a:xfrm>
            <a:off x="8761892" y="637843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accent6">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1" i="0" u="none" strike="noStrike" kern="1200" cap="none" spc="0" normalizeH="0" baseline="0" noProof="0" smtClean="0">
                <a:ln>
                  <a:noFill/>
                </a:ln>
                <a:solidFill>
                  <a:srgbClr val="ED7D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 name="PEER | MFR | INDIA">
            <a:extLst>
              <a:ext uri="{FF2B5EF4-FFF2-40B4-BE49-F238E27FC236}">
                <a16:creationId xmlns:a16="http://schemas.microsoft.com/office/drawing/2014/main" id="{928F2C60-10E2-CA9B-F4B9-E6D04A351AFE}"/>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marL="0" marR="0" lvl="0" indent="0" algn="ctr" defTabSz="2438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NDRF | </a:t>
            </a:r>
            <a:r>
              <a:rPr kumimoji="0" lang="en-IN"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CBRN</a:t>
            </a:r>
            <a:r>
              <a:rPr kumimoji="0"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 | INDIA</a:t>
            </a:r>
          </a:p>
        </p:txBody>
      </p:sp>
      <p:sp>
        <p:nvSpPr>
          <p:cNvPr id="7" name="PPT 2 -">
            <a:extLst>
              <a:ext uri="{FF2B5EF4-FFF2-40B4-BE49-F238E27FC236}">
                <a16:creationId xmlns:a16="http://schemas.microsoft.com/office/drawing/2014/main" id="{504EEC39-A9B8-B3ED-A0C0-3C63D2B9C601}"/>
              </a:ext>
            </a:extLst>
          </p:cNvPr>
          <p:cNvSpPr txBox="1"/>
          <p:nvPr/>
        </p:nvSpPr>
        <p:spPr>
          <a:xfrm>
            <a:off x="10820400" y="6400800"/>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marL="0" marR="0" lvl="0" indent="0" algn="ctr" defTabSz="2438400" rtl="0" eaLnBrk="1" fontAlgn="auto" latinLnBrk="0" hangingPunct="1">
              <a:lnSpc>
                <a:spcPct val="100000"/>
              </a:lnSpc>
              <a:spcBef>
                <a:spcPts val="600"/>
              </a:spcBef>
              <a:spcAft>
                <a:spcPts val="0"/>
              </a:spcAft>
              <a:buClrTx/>
              <a:buSzTx/>
              <a:buFontTx/>
              <a:buNone/>
              <a:tabLst/>
              <a:defRPr b="0"/>
            </a:pPr>
            <a:r>
              <a:rPr kumimoji="0" sz="1200" b="1" i="0" u="none" strike="noStrike" kern="1200" cap="none" spc="0" normalizeH="0" baseline="0" noProof="0" dirty="0">
                <a:ln>
                  <a:noFill/>
                </a:ln>
                <a:solidFill>
                  <a:srgbClr val="ED7D31"/>
                </a:solidFill>
                <a:effectLst/>
                <a:uLnTx/>
                <a:uFillTx/>
                <a:latin typeface="Open Sans"/>
                <a:ea typeface="Open Sans"/>
                <a:cs typeface="Open Sans"/>
                <a:sym typeface="Open Sans"/>
              </a:rPr>
              <a:t>PPT -</a:t>
            </a:r>
          </a:p>
        </p:txBody>
      </p:sp>
      <p:sp>
        <p:nvSpPr>
          <p:cNvPr id="18" name="TextBox 4">
            <a:extLst>
              <a:ext uri="{FF2B5EF4-FFF2-40B4-BE49-F238E27FC236}">
                <a16:creationId xmlns:a16="http://schemas.microsoft.com/office/drawing/2014/main" id="{2901545E-EB3E-4998-A110-F2C2863C2FF8}"/>
              </a:ext>
            </a:extLst>
          </p:cNvPr>
          <p:cNvSpPr txBox="1"/>
          <p:nvPr/>
        </p:nvSpPr>
        <p:spPr>
          <a:xfrm>
            <a:off x="6480313" y="5883600"/>
            <a:ext cx="54243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VETTED BY - </a:t>
            </a:r>
            <a:r>
              <a:rPr lang="hi-IN" sz="2000" b="1" dirty="0"/>
              <a:t>निरीक्षक/जीडी  अमित कुमार जाखड़</a:t>
            </a:r>
            <a:endParaRPr lang="en-US" sz="2000" b="1" dirty="0"/>
          </a:p>
        </p:txBody>
      </p:sp>
    </p:spTree>
    <p:extLst>
      <p:ext uri="{BB962C8B-B14F-4D97-AF65-F5344CB8AC3E}">
        <p14:creationId xmlns:p14="http://schemas.microsoft.com/office/powerpoint/2010/main" val="302134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4835157" y="1415846"/>
            <a:ext cx="7204443" cy="4137176"/>
          </a:xfrm>
          <a:prstGeom prst="rect">
            <a:avLst/>
          </a:prstGeom>
          <a:noFill/>
          <a:ln w="12700">
            <a:noFill/>
            <a:miter lim="800000"/>
            <a:headEnd type="none" w="sm" len="sm"/>
            <a:tailEnd type="none" w="sm" len="sm"/>
          </a:ln>
          <a:effectLst/>
        </p:spPr>
      </p:pic>
      <p:sp>
        <p:nvSpPr>
          <p:cNvPr id="4" name="Rectangle 2"/>
          <p:cNvSpPr>
            <a:spLocks noChangeArrowheads="1"/>
          </p:cNvSpPr>
          <p:nvPr/>
        </p:nvSpPr>
        <p:spPr bwMode="auto">
          <a:xfrm>
            <a:off x="5593349" y="5337105"/>
            <a:ext cx="4495800" cy="1143000"/>
          </a:xfrm>
          <a:prstGeom prst="rect">
            <a:avLst/>
          </a:prstGeom>
          <a:noFill/>
          <a:ln w="9525">
            <a:noFill/>
            <a:miter lim="800000"/>
            <a:headEnd/>
            <a:tailEnd/>
          </a:ln>
          <a:effectLst/>
        </p:spPr>
        <p:txBody>
          <a:bodyPr lIns="92075" tIns="46038" rIns="92075" bIns="46038" anchor="ctr"/>
          <a:lstStyle/>
          <a:p>
            <a:pPr algn="ctr"/>
            <a:r>
              <a:rPr lang="hi-IN" sz="3200" b="1">
                <a:solidFill>
                  <a:srgbClr val="FF0000"/>
                </a:solidFill>
                <a:latin typeface="Arial" pitchFamily="34" charset="0"/>
              </a:rPr>
              <a:t>गोइआनिया, ब्राज़ील</a:t>
            </a:r>
            <a:endParaRPr lang="en-US" sz="3200" b="1" dirty="0">
              <a:solidFill>
                <a:srgbClr val="FF0000"/>
              </a:solidFill>
              <a:latin typeface="Arial" pitchFamily="34" charset="0"/>
            </a:endParaRPr>
          </a:p>
        </p:txBody>
      </p:sp>
      <p:sp>
        <p:nvSpPr>
          <p:cNvPr id="6" name="TextBox 5"/>
          <p:cNvSpPr txBox="1"/>
          <p:nvPr/>
        </p:nvSpPr>
        <p:spPr>
          <a:xfrm>
            <a:off x="9423345" y="5601971"/>
            <a:ext cx="3325761" cy="523220"/>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Sept. 13, 1987</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92DA0EE4-FF53-8CCD-8E8D-C83D38DD4044}"/>
              </a:ext>
            </a:extLst>
          </p:cNvPr>
          <p:cNvSpPr>
            <a:spLocks noGrp="1"/>
          </p:cNvSpPr>
          <p:nvPr>
            <p:ph type="sldNum" sz="quarter" idx="12"/>
          </p:nvPr>
        </p:nvSpPr>
        <p:spPr/>
        <p:txBody>
          <a:bodyPr/>
          <a:lstStyle/>
          <a:p>
            <a:fld id="{22791B07-4395-4FF6-A37A-5B5DB6B12686}" type="slidenum">
              <a:rPr lang="en-IN" smtClean="0"/>
              <a:t>10</a:t>
            </a:fld>
            <a:endParaRPr lang="en-IN"/>
          </a:p>
        </p:txBody>
      </p:sp>
      <p:sp>
        <p:nvSpPr>
          <p:cNvPr id="3" name="PEER | MFR | INDIA">
            <a:extLst>
              <a:ext uri="{FF2B5EF4-FFF2-40B4-BE49-F238E27FC236}">
                <a16:creationId xmlns:a16="http://schemas.microsoft.com/office/drawing/2014/main" id="{F28D5970-8245-E0B4-65CF-8D07154A70B0}"/>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7" name="PPT 2 -">
            <a:extLst>
              <a:ext uri="{FF2B5EF4-FFF2-40B4-BE49-F238E27FC236}">
                <a16:creationId xmlns:a16="http://schemas.microsoft.com/office/drawing/2014/main" id="{E0770E59-5E20-552B-7FE1-013DC6B7A56D}"/>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12" name="Title 4">
            <a:extLst>
              <a:ext uri="{FF2B5EF4-FFF2-40B4-BE49-F238E27FC236}">
                <a16:creationId xmlns:a16="http://schemas.microsoft.com/office/drawing/2014/main" id="{8E15F6B7-592F-F356-62FC-7162BE0956E6}"/>
              </a:ext>
            </a:extLst>
          </p:cNvPr>
          <p:cNvSpPr txBox="1">
            <a:spLocks/>
          </p:cNvSpPr>
          <p:nvPr/>
        </p:nvSpPr>
        <p:spPr>
          <a:xfrm>
            <a:off x="-46665" y="2595716"/>
            <a:ext cx="3947652" cy="13866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200" b="1">
                <a:solidFill>
                  <a:srgbClr val="C00000"/>
                </a:solidFill>
                <a:latin typeface="Open Sans" panose="020B0606030504020204" pitchFamily="34" charset="0"/>
                <a:ea typeface="Open Sans" panose="020B0606030504020204" pitchFamily="34" charset="0"/>
                <a:cs typeface="Open Sans" panose="020B0606030504020204" pitchFamily="34" charset="0"/>
              </a:rPr>
              <a:t>मानव के विनाशकारी परिणाम का उदाहरण 
एक्सपोजर और वित्तीय नुकसान</a:t>
            </a:r>
            <a:endPar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idx="1"/>
          </p:nvPr>
        </p:nvSpPr>
        <p:spPr>
          <a:xfrm>
            <a:off x="3581401" y="1170499"/>
            <a:ext cx="7344697" cy="5368413"/>
          </a:xfrm>
        </p:spPr>
        <p:txBody>
          <a:bodyPr rtlCol="0">
            <a:noAutofit/>
          </a:bodyPr>
          <a:lstStyle/>
          <a:p>
            <a:pPr>
              <a:lnSpc>
                <a:spcPct val="80000"/>
              </a:lnSpc>
              <a:defRPr/>
            </a:pPr>
            <a:r>
              <a:rPr lang="hi-IN"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न्यूक्लाइड</a:t>
            </a:r>
            <a:r>
              <a:rPr lang="en-US"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hi-IN"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सीएस-137</a:t>
            </a:r>
            <a:endParaRPr lang="en-US"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buNone/>
              <a:defRPr/>
            </a:pPr>
            <a:endParaRPr lang="en-US" sz="14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गतिविधि (सितंबर 87)</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1375 सीआई</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buNone/>
              <a:defRPr/>
            </a:pPr>
            <a:endParaRPr lang="en-US" sz="1600" b="1" dirty="0">
              <a:solidFill>
                <a:schemeClr val="accent5">
                  <a:lumMod val="75000"/>
                </a:schemeClr>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rgbClr val="00CC00"/>
                </a:solidFill>
                <a:latin typeface="Open Sans" panose="020B0606030504020204" pitchFamily="34" charset="0"/>
                <a:ea typeface="Open Sans" panose="020B0606030504020204" pitchFamily="34" charset="0"/>
                <a:cs typeface="Open Sans" panose="020B0606030504020204" pitchFamily="34" charset="0"/>
              </a:rPr>
              <a:t>रासायनिक रूप</a:t>
            </a:r>
            <a:r>
              <a:rPr lang="en-US" b="1" dirty="0">
                <a:solidFill>
                  <a:srgbClr val="00CC00"/>
                </a:solidFill>
                <a:latin typeface="Open Sans" panose="020B0606030504020204" pitchFamily="34" charset="0"/>
                <a:ea typeface="Open Sans" panose="020B0606030504020204" pitchFamily="34" charset="0"/>
                <a:cs typeface="Open Sans" panose="020B0606030504020204" pitchFamily="34" charset="0"/>
              </a:rPr>
              <a:t>		                   </a:t>
            </a:r>
            <a:r>
              <a:rPr lang="hi-IN" b="1" dirty="0">
                <a:solidFill>
                  <a:srgbClr val="00CC00"/>
                </a:solidFill>
                <a:latin typeface="Open Sans" panose="020B0606030504020204" pitchFamily="34" charset="0"/>
                <a:ea typeface="Open Sans" panose="020B0606030504020204" pitchFamily="34" charset="0"/>
                <a:cs typeface="Open Sans" panose="020B0606030504020204" pitchFamily="34" charset="0"/>
              </a:rPr>
              <a:t>सीएससीएल</a:t>
            </a:r>
            <a:endParaRPr lang="en-US" b="1" dirty="0">
              <a:solidFill>
                <a:srgbClr val="00CC00"/>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buNone/>
              <a:defRPr/>
            </a:pPr>
            <a:endParaRPr lang="en-US" sz="16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rgbClr val="1D02E4"/>
                </a:solidFill>
                <a:latin typeface="Open Sans" panose="020B0606030504020204" pitchFamily="34" charset="0"/>
                <a:ea typeface="Open Sans" panose="020B0606030504020204" pitchFamily="34" charset="0"/>
                <a:cs typeface="Open Sans" panose="020B0606030504020204" pitchFamily="34" charset="0"/>
              </a:rPr>
              <a:t>भौतिक रूप</a:t>
            </a:r>
            <a:r>
              <a:rPr lang="en-US" b="1" dirty="0">
                <a:solidFill>
                  <a:srgbClr val="1D02E4"/>
                </a:solidFill>
                <a:latin typeface="Open Sans" panose="020B0606030504020204" pitchFamily="34" charset="0"/>
                <a:ea typeface="Open Sans" panose="020B0606030504020204" pitchFamily="34" charset="0"/>
                <a:cs typeface="Open Sans" panose="020B0606030504020204" pitchFamily="34" charset="0"/>
              </a:rPr>
              <a:t>			                    </a:t>
            </a:r>
            <a:r>
              <a:rPr lang="hi-IN" dirty="0">
                <a:solidFill>
                  <a:schemeClr val="accent1"/>
                </a:solidFill>
              </a:rPr>
              <a:t>पाउडर</a:t>
            </a:r>
            <a:endPar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buNone/>
              <a:defRPr/>
            </a:pPr>
            <a:endParaRPr lang="en-US" sz="1400" b="1" dirty="0">
              <a:solidFill>
                <a:schemeClr val="accent5">
                  <a:lumMod val="75000"/>
                </a:schemeClr>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rgbClr val="D35813"/>
                </a:solidFill>
                <a:latin typeface="Open Sans" panose="020B0606030504020204" pitchFamily="34" charset="0"/>
                <a:ea typeface="Open Sans" panose="020B0606030504020204" pitchFamily="34" charset="0"/>
                <a:cs typeface="Open Sans" panose="020B0606030504020204" pitchFamily="34" charset="0"/>
              </a:rPr>
              <a:t>सीएससीएल द्रव्यमान</a:t>
            </a:r>
            <a:r>
              <a:rPr lang="en-US" b="1" dirty="0">
                <a:solidFill>
                  <a:srgbClr val="D35813"/>
                </a:solidFill>
                <a:latin typeface="Open Sans" panose="020B0606030504020204" pitchFamily="34" charset="0"/>
                <a:ea typeface="Open Sans" panose="020B0606030504020204" pitchFamily="34" charset="0"/>
                <a:cs typeface="Open Sans" panose="020B0606030504020204" pitchFamily="34" charset="0"/>
              </a:rPr>
              <a:t>		            93 g</a:t>
            </a:r>
          </a:p>
          <a:p>
            <a:pPr>
              <a:lnSpc>
                <a:spcPct val="80000"/>
              </a:lnSpc>
              <a:buNone/>
              <a:defRPr/>
            </a:pPr>
            <a:endPar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rgbClr val="7030A0"/>
                </a:solidFill>
                <a:latin typeface="Open Sans" panose="020B0606030504020204" pitchFamily="34" charset="0"/>
                <a:ea typeface="Open Sans" panose="020B0606030504020204" pitchFamily="34" charset="0"/>
                <a:cs typeface="Open Sans" panose="020B0606030504020204" pitchFamily="34" charset="0"/>
              </a:rPr>
              <a:t>सीएस-137 द्रव्यमान</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rPr>
              <a:t>	</a:t>
            </a:r>
            <a:r>
              <a:rPr lang="sl-SI" b="1" dirty="0">
                <a:solidFill>
                  <a:srgbClr val="7030A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rPr>
              <a:t>	  19.3 g</a:t>
            </a:r>
          </a:p>
          <a:p>
            <a:pPr>
              <a:lnSpc>
                <a:spcPct val="80000"/>
              </a:lnSpc>
              <a:buNone/>
              <a:defRPr/>
            </a:pPr>
            <a:endParaRPr lang="en-US" sz="16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80000"/>
              </a:lnSpc>
              <a:defRPr/>
            </a:pPr>
            <a:r>
              <a:rPr lang="hi-IN"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अर्ध आयु</a:t>
            </a: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hi-IN"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30 वर्ष</a:t>
            </a:r>
            <a:endPar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858F54A4-FCD3-0325-B59E-FA8644938A8B}"/>
              </a:ext>
            </a:extLst>
          </p:cNvPr>
          <p:cNvSpPr>
            <a:spLocks noGrp="1"/>
          </p:cNvSpPr>
          <p:nvPr>
            <p:ph type="sldNum" sz="quarter" idx="12"/>
          </p:nvPr>
        </p:nvSpPr>
        <p:spPr/>
        <p:txBody>
          <a:bodyPr/>
          <a:lstStyle/>
          <a:p>
            <a:fld id="{22791B07-4395-4FF6-A37A-5B5DB6B12686}" type="slidenum">
              <a:rPr lang="en-IN" smtClean="0"/>
              <a:t>11</a:t>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anim calcmode="lin" valueType="num">
                                      <p:cBhvr additive="base">
                                        <p:cTn id="13"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4259">
                                            <p:txEl>
                                              <p:pRg st="4" end="4"/>
                                            </p:txEl>
                                          </p:spTgt>
                                        </p:tgtEl>
                                        <p:attrNameLst>
                                          <p:attrName>style.visibility</p:attrName>
                                        </p:attrNameLst>
                                      </p:cBhvr>
                                      <p:to>
                                        <p:strVal val="visible"/>
                                      </p:to>
                                    </p:set>
                                    <p:anim calcmode="lin" valueType="num">
                                      <p:cBhvr additive="base">
                                        <p:cTn id="19"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4259">
                                            <p:txEl>
                                              <p:pRg st="6" end="6"/>
                                            </p:txEl>
                                          </p:spTgt>
                                        </p:tgtEl>
                                        <p:attrNameLst>
                                          <p:attrName>style.visibility</p:attrName>
                                        </p:attrNameLst>
                                      </p:cBhvr>
                                      <p:to>
                                        <p:strVal val="visible"/>
                                      </p:to>
                                    </p:set>
                                    <p:anim calcmode="lin" valueType="num">
                                      <p:cBhvr additive="base">
                                        <p:cTn id="25" dur="500" fill="hold"/>
                                        <p:tgtEl>
                                          <p:spTgt spid="2242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4259">
                                            <p:txEl>
                                              <p:pRg st="8" end="8"/>
                                            </p:txEl>
                                          </p:spTgt>
                                        </p:tgtEl>
                                        <p:attrNameLst>
                                          <p:attrName>style.visibility</p:attrName>
                                        </p:attrNameLst>
                                      </p:cBhvr>
                                      <p:to>
                                        <p:strVal val="visible"/>
                                      </p:to>
                                    </p:set>
                                    <p:anim calcmode="lin" valueType="num">
                                      <p:cBhvr additive="base">
                                        <p:cTn id="31" dur="500" fill="hold"/>
                                        <p:tgtEl>
                                          <p:spTgt spid="22425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42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4259">
                                            <p:txEl>
                                              <p:pRg st="10" end="10"/>
                                            </p:txEl>
                                          </p:spTgt>
                                        </p:tgtEl>
                                        <p:attrNameLst>
                                          <p:attrName>style.visibility</p:attrName>
                                        </p:attrNameLst>
                                      </p:cBhvr>
                                      <p:to>
                                        <p:strVal val="visible"/>
                                      </p:to>
                                    </p:set>
                                    <p:anim calcmode="lin" valueType="num">
                                      <p:cBhvr additive="base">
                                        <p:cTn id="37" dur="500" fill="hold"/>
                                        <p:tgtEl>
                                          <p:spTgt spid="224259">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42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4259">
                                            <p:txEl>
                                              <p:pRg st="12" end="12"/>
                                            </p:txEl>
                                          </p:spTgt>
                                        </p:tgtEl>
                                        <p:attrNameLst>
                                          <p:attrName>style.visibility</p:attrName>
                                        </p:attrNameLst>
                                      </p:cBhvr>
                                      <p:to>
                                        <p:strVal val="visible"/>
                                      </p:to>
                                    </p:set>
                                    <p:anim calcmode="lin" valueType="num">
                                      <p:cBhvr additive="base">
                                        <p:cTn id="43" dur="500" fill="hold"/>
                                        <p:tgtEl>
                                          <p:spTgt spid="224259">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42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73012" y="1417638"/>
            <a:ext cx="8042787" cy="4154984"/>
          </a:xfrm>
          <a:prstGeom prst="rect">
            <a:avLst/>
          </a:prstGeom>
        </p:spPr>
        <p:txBody>
          <a:bodyPr wrap="square">
            <a:spAutoFit/>
          </a:bodyPr>
          <a:lstStyle/>
          <a:p>
            <a:pPr marL="457200" indent="-457200" algn="just">
              <a:buFont typeface="Wingdings" panose="05000000000000000000" pitchFamily="2" charset="2"/>
              <a:buChar char="Ø"/>
            </a:pPr>
            <a:r>
              <a:rPr lang="hi-IN" sz="2400">
                <a:solidFill>
                  <a:srgbClr val="000000"/>
                </a:solidFill>
                <a:latin typeface="Open Sans" panose="020B0606030504020204" pitchFamily="34" charset="0"/>
                <a:ea typeface="Open Sans" panose="020B0606030504020204" pitchFamily="34" charset="0"/>
                <a:cs typeface="Open Sans" panose="020B0606030504020204" pitchFamily="34" charset="0"/>
              </a:rPr>
              <a:t>सर्वेक्षण मीटर का उपयोग करके ओलंपिक स्टेडियम में लगभग 112800 लोगों (कुल आबादी का 11) की निगरानी की गई
271 की पहचान दूषित के रूप में की गई
50 दूषित लोगों को अधिक विस्तृत स्क्रीनिंग के लिए ओलंपिक स्टेडियम के अंदर एक शिविर क्षेत्र में अलग कर दिया गया था
20 लोगों को अस्पताल में भर्ती कराया गया या चिकित्सा और नर्सिंग सहायता के साथ विशेष आवास में स्थानांतरित कर दिया गया
रियो डी जनेरियो के नौसेना अस्पताल में 8 मरीजों को स्थानांतरित किया गया
आवासों में संदूषण सर्वेक्षण शुरू किया गया था</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4095ADB5-4A67-6737-3CC9-DB28F4ED611E}"/>
              </a:ext>
            </a:extLst>
          </p:cNvPr>
          <p:cNvSpPr>
            <a:spLocks noGrp="1"/>
          </p:cNvSpPr>
          <p:nvPr>
            <p:ph type="sldNum" sz="quarter" idx="12"/>
          </p:nvPr>
        </p:nvSpPr>
        <p:spPr/>
        <p:txBody>
          <a:bodyPr/>
          <a:lstStyle/>
          <a:p>
            <a:fld id="{22791B07-4395-4FF6-A37A-5B5DB6B12686}" type="slidenum">
              <a:rPr lang="en-IN" smtClean="0"/>
              <a:t>12</a:t>
            </a:fld>
            <a:endParaRPr lang="en-IN"/>
          </a:p>
        </p:txBody>
      </p:sp>
      <p:sp>
        <p:nvSpPr>
          <p:cNvPr id="4" name="Title 4">
            <a:extLst>
              <a:ext uri="{FF2B5EF4-FFF2-40B4-BE49-F238E27FC236}">
                <a16:creationId xmlns:a16="http://schemas.microsoft.com/office/drawing/2014/main" id="{D92D1238-D9B6-69D1-F836-F410118EA05C}"/>
              </a:ext>
            </a:extLst>
          </p:cNvPr>
          <p:cNvSpPr txBox="1">
            <a:spLocks/>
          </p:cNvSpPr>
          <p:nvPr/>
        </p:nvSpPr>
        <p:spPr>
          <a:xfrm>
            <a:off x="-46665" y="2595716"/>
            <a:ext cx="3947652" cy="13866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200" b="1">
                <a:solidFill>
                  <a:srgbClr val="C00000"/>
                </a:solidFill>
                <a:latin typeface="Open Sans" panose="020B0606030504020204" pitchFamily="34" charset="0"/>
                <a:ea typeface="Open Sans" panose="020B0606030504020204" pitchFamily="34" charset="0"/>
                <a:cs typeface="Open Sans" panose="020B0606030504020204" pitchFamily="34" charset="0"/>
              </a:rPr>
              <a:t>पहला प्रतिवाद और संदूषण सर्वेक्षण</a:t>
            </a:r>
            <a:endPar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a:xfrm>
            <a:off x="2536723" y="1295400"/>
            <a:ext cx="9655277" cy="4544961"/>
          </a:xfrm>
        </p:spPr>
        <p:txBody>
          <a:bodyPr rtlCol="0">
            <a:normAutofit/>
          </a:bodyPr>
          <a:lstStyle/>
          <a:p>
            <a:pPr>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सर्वेक्षण</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 112,800</a:t>
            </a:r>
          </a:p>
          <a:p>
            <a:pPr>
              <a:defRPr/>
            </a:pPr>
            <a:r>
              <a:rPr lang="hi-IN" b="1" dirty="0">
                <a:solidFill>
                  <a:srgbClr val="FF0066"/>
                </a:solidFill>
                <a:latin typeface="Open Sans" panose="020B0606030504020204" pitchFamily="34" charset="0"/>
                <a:ea typeface="Open Sans" panose="020B0606030504020204" pitchFamily="34" charset="0"/>
                <a:cs typeface="Open Sans" panose="020B0606030504020204" pitchFamily="34" charset="0"/>
              </a:rPr>
              <a:t>दूषित व्यक्ति</a:t>
            </a:r>
            <a:r>
              <a:rPr lang="en-US" b="1" dirty="0">
                <a:solidFill>
                  <a:srgbClr val="FF0066"/>
                </a:solidFill>
                <a:latin typeface="Open Sans" panose="020B0606030504020204" pitchFamily="34" charset="0"/>
                <a:ea typeface="Open Sans" panose="020B0606030504020204" pitchFamily="34" charset="0"/>
                <a:cs typeface="Open Sans" panose="020B0606030504020204" pitchFamily="34" charset="0"/>
              </a:rPr>
              <a:t>			          = 271</a:t>
            </a:r>
          </a:p>
          <a:p>
            <a:pPr lvl="1">
              <a:defRPr/>
            </a:pP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कपड़ों, जूतों पर संदूषण</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		            = 120</a:t>
            </a:r>
          </a:p>
          <a:p>
            <a:pPr lvl="1">
              <a:defRPr/>
            </a:pP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आंतरिक, बाहरी संदूषण</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		            = 151</a:t>
            </a:r>
          </a:p>
          <a:p>
            <a:pPr>
              <a:defRPr/>
            </a:pPr>
            <a:r>
              <a:rPr lang="hi-IN" b="1" dirty="0">
                <a:solidFill>
                  <a:srgbClr val="5F5F5F"/>
                </a:solidFill>
                <a:latin typeface="Open Sans" panose="020B0606030504020204" pitchFamily="34" charset="0"/>
                <a:ea typeface="Open Sans" panose="020B0606030504020204" pitchFamily="34" charset="0"/>
                <a:cs typeface="Open Sans" panose="020B0606030504020204" pitchFamily="34" charset="0"/>
              </a:rPr>
              <a:t>स्थानीय विकिरण चोटें (जलन)</a:t>
            </a:r>
            <a:r>
              <a:rPr lang="en-US" b="1" dirty="0">
                <a:solidFill>
                  <a:srgbClr val="5F5F5F"/>
                </a:solidFill>
                <a:latin typeface="Open Sans" panose="020B0606030504020204" pitchFamily="34" charset="0"/>
                <a:ea typeface="Open Sans" panose="020B0606030504020204" pitchFamily="34" charset="0"/>
                <a:cs typeface="Open Sans" panose="020B0606030504020204" pitchFamily="34" charset="0"/>
              </a:rPr>
              <a:t>	          = 28</a:t>
            </a:r>
          </a:p>
          <a:p>
            <a:pPr>
              <a:defRPr/>
            </a:pPr>
            <a:r>
              <a:rPr lang="hi-IN"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अस्थि मज्जा विफलता</a:t>
            </a: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 14</a:t>
            </a:r>
          </a:p>
          <a:p>
            <a:pPr>
              <a:defRPr/>
            </a:pPr>
            <a:r>
              <a:rPr lang="hi-IN" b="1" dirty="0">
                <a:solidFill>
                  <a:srgbClr val="FF0066"/>
                </a:solidFill>
                <a:latin typeface="Open Sans" panose="020B0606030504020204" pitchFamily="34" charset="0"/>
                <a:ea typeface="Open Sans" panose="020B0606030504020204" pitchFamily="34" charset="0"/>
                <a:cs typeface="Open Sans" panose="020B0606030504020204" pitchFamily="34" charset="0"/>
              </a:rPr>
              <a:t>तीव्र विकिरण सिंड्रोम</a:t>
            </a:r>
            <a:r>
              <a:rPr lang="en-US" b="1" dirty="0">
                <a:solidFill>
                  <a:srgbClr val="FF0066"/>
                </a:solidFill>
                <a:latin typeface="Open Sans" panose="020B0606030504020204" pitchFamily="34" charset="0"/>
                <a:ea typeface="Open Sans" panose="020B0606030504020204" pitchFamily="34" charset="0"/>
                <a:cs typeface="Open Sans" panose="020B0606030504020204" pitchFamily="34" charset="0"/>
              </a:rPr>
              <a:t>	                    = 8</a:t>
            </a:r>
          </a:p>
          <a:p>
            <a:pPr>
              <a:defRPr/>
            </a:pP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मौत</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4 (</a:t>
            </a:r>
            <a:r>
              <a:rPr lang="hi-IN"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2 पुरुष, 1 महिला और 1 बच्चा)</a:t>
            </a:r>
            <a:endPar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611A189A-F142-53C3-9235-A7754218FB89}"/>
              </a:ext>
            </a:extLst>
          </p:cNvPr>
          <p:cNvSpPr>
            <a:spLocks noGrp="1"/>
          </p:cNvSpPr>
          <p:nvPr>
            <p:ph type="sldNum" sz="quarter" idx="12"/>
          </p:nvPr>
        </p:nvSpPr>
        <p:spPr/>
        <p:txBody>
          <a:bodyPr/>
          <a:lstStyle/>
          <a:p>
            <a:fld id="{22791B07-4395-4FF6-A37A-5B5DB6B12686}" type="slidenum">
              <a:rPr lang="en-IN" smtClean="0"/>
              <a:t>13</a:t>
            </a:fld>
            <a:endParaRPr lang="en-IN"/>
          </a:p>
        </p:txBody>
      </p:sp>
      <p:sp>
        <p:nvSpPr>
          <p:cNvPr id="3" name="Title 4">
            <a:extLst>
              <a:ext uri="{FF2B5EF4-FFF2-40B4-BE49-F238E27FC236}">
                <a16:creationId xmlns:a16="http://schemas.microsoft.com/office/drawing/2014/main" id="{BBB48EE1-08D0-1272-CD10-A098DAF3E816}"/>
              </a:ext>
            </a:extLst>
          </p:cNvPr>
          <p:cNvSpPr txBox="1">
            <a:spLocks/>
          </p:cNvSpPr>
          <p:nvPr/>
        </p:nvSpPr>
        <p:spPr>
          <a:xfrm>
            <a:off x="-46665" y="2595716"/>
            <a:ext cx="2789865"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प्रतिक्रिया</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 calcmode="lin" valueType="num">
                                      <p:cBhvr additive="base">
                                        <p:cTn id="7" dur="500" fill="hold"/>
                                        <p:tgtEl>
                                          <p:spTgt spid="230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0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0403">
                                            <p:txEl>
                                              <p:pRg st="1" end="1"/>
                                            </p:txEl>
                                          </p:spTgt>
                                        </p:tgtEl>
                                        <p:attrNameLst>
                                          <p:attrName>style.visibility</p:attrName>
                                        </p:attrNameLst>
                                      </p:cBhvr>
                                      <p:to>
                                        <p:strVal val="visible"/>
                                      </p:to>
                                    </p:set>
                                    <p:anim calcmode="lin" valueType="num">
                                      <p:cBhvr additive="base">
                                        <p:cTn id="13" dur="500" fill="hold"/>
                                        <p:tgtEl>
                                          <p:spTgt spid="230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040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 calcmode="lin" valueType="num">
                                      <p:cBhvr additive="base">
                                        <p:cTn id="17" dur="500" fill="hold"/>
                                        <p:tgtEl>
                                          <p:spTgt spid="2304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040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0403">
                                            <p:txEl>
                                              <p:pRg st="3" end="3"/>
                                            </p:txEl>
                                          </p:spTgt>
                                        </p:tgtEl>
                                        <p:attrNameLst>
                                          <p:attrName>style.visibility</p:attrName>
                                        </p:attrNameLst>
                                      </p:cBhvr>
                                      <p:to>
                                        <p:strVal val="visible"/>
                                      </p:to>
                                    </p:set>
                                    <p:anim calcmode="lin" valueType="num">
                                      <p:cBhvr additive="base">
                                        <p:cTn id="21" dur="500" fill="hold"/>
                                        <p:tgtEl>
                                          <p:spTgt spid="23040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04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 calcmode="lin" valueType="num">
                                      <p:cBhvr additive="base">
                                        <p:cTn id="27" dur="500" fill="hold"/>
                                        <p:tgtEl>
                                          <p:spTgt spid="2304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04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0403">
                                            <p:txEl>
                                              <p:pRg st="5" end="5"/>
                                            </p:txEl>
                                          </p:spTgt>
                                        </p:tgtEl>
                                        <p:attrNameLst>
                                          <p:attrName>style.visibility</p:attrName>
                                        </p:attrNameLst>
                                      </p:cBhvr>
                                      <p:to>
                                        <p:strVal val="visible"/>
                                      </p:to>
                                    </p:set>
                                    <p:anim calcmode="lin" valueType="num">
                                      <p:cBhvr additive="base">
                                        <p:cTn id="33" dur="500" fill="hold"/>
                                        <p:tgtEl>
                                          <p:spTgt spid="23040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04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0403">
                                            <p:txEl>
                                              <p:pRg st="6" end="6"/>
                                            </p:txEl>
                                          </p:spTgt>
                                        </p:tgtEl>
                                        <p:attrNameLst>
                                          <p:attrName>style.visibility</p:attrName>
                                        </p:attrNameLst>
                                      </p:cBhvr>
                                      <p:to>
                                        <p:strVal val="visible"/>
                                      </p:to>
                                    </p:set>
                                    <p:anim calcmode="lin" valueType="num">
                                      <p:cBhvr additive="base">
                                        <p:cTn id="39" dur="500" fill="hold"/>
                                        <p:tgtEl>
                                          <p:spTgt spid="23040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304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0403">
                                            <p:txEl>
                                              <p:pRg st="7" end="7"/>
                                            </p:txEl>
                                          </p:spTgt>
                                        </p:tgtEl>
                                        <p:attrNameLst>
                                          <p:attrName>style.visibility</p:attrName>
                                        </p:attrNameLst>
                                      </p:cBhvr>
                                      <p:to>
                                        <p:strVal val="visible"/>
                                      </p:to>
                                    </p:set>
                                    <p:anim calcmode="lin" valueType="num">
                                      <p:cBhvr additive="base">
                                        <p:cTn id="45" dur="500" fill="hold"/>
                                        <p:tgtEl>
                                          <p:spTgt spid="23040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304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idx="1"/>
          </p:nvPr>
        </p:nvSpPr>
        <p:spPr>
          <a:xfrm>
            <a:off x="4084072" y="1681377"/>
            <a:ext cx="7653569" cy="4674973"/>
          </a:xfrm>
        </p:spPr>
        <p:txBody>
          <a:bodyPr rtlCol="0">
            <a:normAutofit/>
          </a:bodyPr>
          <a:lstStyle/>
          <a:p>
            <a:pPr>
              <a:defRPr/>
            </a:pP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शहर का परिशोधन: 730 श्रमिकों की आवश्यकता</a:t>
            </a:r>
            <a:endPar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a:p>
            <a:pPr>
              <a:defRPr/>
            </a:pPr>
            <a:r>
              <a:rPr lang="hi-IN" b="1" dirty="0">
                <a:latin typeface="Open Sans" panose="020B0606030504020204" pitchFamily="34" charset="0"/>
                <a:ea typeface="Open Sans" panose="020B0606030504020204" pitchFamily="34" charset="0"/>
                <a:cs typeface="Open Sans" panose="020B0606030504020204" pitchFamily="34" charset="0"/>
              </a:rPr>
              <a:t>प्रभावित घर: 98</a:t>
            </a:r>
            <a:endParaRPr lang="en-US" b="1" dirty="0">
              <a:latin typeface="Open Sans" panose="020B0606030504020204" pitchFamily="34" charset="0"/>
              <a:ea typeface="Open Sans" panose="020B0606030504020204" pitchFamily="34" charset="0"/>
              <a:cs typeface="Open Sans" panose="020B0606030504020204" pitchFamily="34" charset="0"/>
            </a:endParaRPr>
          </a:p>
          <a:p>
            <a:pPr lvl="1">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41 को निकाला गया</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1">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6 ध्वस्त
51 की मरम्मत की गई</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1">
              <a:defRPr/>
            </a:pP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कीटाणुरहित सार्वजनिक स्थान: 58</a:t>
            </a:r>
            <a:endPar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a:p>
            <a:pPr lvl="1">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फुटपाथ, चौक, दुकानें और बार</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1">
              <a:defRPr/>
            </a:pPr>
            <a:r>
              <a:rPr lang="hi-IN" b="1" dirty="0">
                <a:solidFill>
                  <a:srgbClr val="FF00FF"/>
                </a:solidFill>
                <a:latin typeface="Open Sans" panose="020B0606030504020204" pitchFamily="34" charset="0"/>
                <a:ea typeface="Open Sans" panose="020B0606030504020204" pitchFamily="34" charset="0"/>
                <a:cs typeface="Open Sans" panose="020B0606030504020204" pitchFamily="34" charset="0"/>
              </a:rPr>
              <a:t>कीटाणुरहित वाहनों की संख्या: 64</a:t>
            </a:r>
            <a:endParaRPr lang="en-US" b="1" dirty="0">
              <a:solidFill>
                <a:srgbClr val="FF00FF"/>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C624C9EC-C5D5-C025-65CB-E6D2AA88C003}"/>
              </a:ext>
            </a:extLst>
          </p:cNvPr>
          <p:cNvSpPr>
            <a:spLocks noGrp="1"/>
          </p:cNvSpPr>
          <p:nvPr>
            <p:ph type="sldNum" sz="quarter" idx="12"/>
          </p:nvPr>
        </p:nvSpPr>
        <p:spPr/>
        <p:txBody>
          <a:bodyPr/>
          <a:lstStyle/>
          <a:p>
            <a:fld id="{22791B07-4395-4FF6-A37A-5B5DB6B12686}" type="slidenum">
              <a:rPr lang="en-IN" smtClean="0"/>
              <a:t>14</a:t>
            </a:fld>
            <a:endParaRPr lang="en-IN"/>
          </a:p>
        </p:txBody>
      </p:sp>
      <p:sp>
        <p:nvSpPr>
          <p:cNvPr id="5" name="Title 4">
            <a:extLst>
              <a:ext uri="{FF2B5EF4-FFF2-40B4-BE49-F238E27FC236}">
                <a16:creationId xmlns:a16="http://schemas.microsoft.com/office/drawing/2014/main" id="{99DA046F-A54D-76B3-97A9-77A382CB3DF5}"/>
              </a:ext>
            </a:extLst>
          </p:cNvPr>
          <p:cNvSpPr txBox="1">
            <a:spLocks/>
          </p:cNvSpPr>
          <p:nvPr/>
        </p:nvSpPr>
        <p:spPr>
          <a:xfrm>
            <a:off x="-46665" y="2595716"/>
            <a:ext cx="3615775"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अधिक प्रतिक्रिया सांख्यिकी</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 calcmode="lin" valueType="num">
                                      <p:cBhvr additive="base">
                                        <p:cTn id="7" dur="500" fill="hold"/>
                                        <p:tgtEl>
                                          <p:spTgt spid="232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2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2451">
                                            <p:txEl>
                                              <p:pRg st="1" end="1"/>
                                            </p:txEl>
                                          </p:spTgt>
                                        </p:tgtEl>
                                        <p:attrNameLst>
                                          <p:attrName>style.visibility</p:attrName>
                                        </p:attrNameLst>
                                      </p:cBhvr>
                                      <p:to>
                                        <p:strVal val="visible"/>
                                      </p:to>
                                    </p:set>
                                    <p:anim calcmode="lin" valueType="num">
                                      <p:cBhvr additive="base">
                                        <p:cTn id="13" dur="500" fill="hold"/>
                                        <p:tgtEl>
                                          <p:spTgt spid="232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245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2451">
                                            <p:txEl>
                                              <p:pRg st="2" end="2"/>
                                            </p:txEl>
                                          </p:spTgt>
                                        </p:tgtEl>
                                        <p:attrNameLst>
                                          <p:attrName>style.visibility</p:attrName>
                                        </p:attrNameLst>
                                      </p:cBhvr>
                                      <p:to>
                                        <p:strVal val="visible"/>
                                      </p:to>
                                    </p:set>
                                    <p:anim calcmode="lin" valueType="num">
                                      <p:cBhvr additive="base">
                                        <p:cTn id="17" dur="500" fill="hold"/>
                                        <p:tgtEl>
                                          <p:spTgt spid="2324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2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2451">
                                            <p:txEl>
                                              <p:pRg st="3" end="3"/>
                                            </p:txEl>
                                          </p:spTgt>
                                        </p:tgtEl>
                                        <p:attrNameLst>
                                          <p:attrName>style.visibility</p:attrName>
                                        </p:attrNameLst>
                                      </p:cBhvr>
                                      <p:to>
                                        <p:strVal val="visible"/>
                                      </p:to>
                                    </p:set>
                                    <p:anim calcmode="lin" valueType="num">
                                      <p:cBhvr additive="base">
                                        <p:cTn id="23" dur="500" fill="hold"/>
                                        <p:tgtEl>
                                          <p:spTgt spid="23245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2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2451">
                                            <p:txEl>
                                              <p:pRg st="4" end="4"/>
                                            </p:txEl>
                                          </p:spTgt>
                                        </p:tgtEl>
                                        <p:attrNameLst>
                                          <p:attrName>style.visibility</p:attrName>
                                        </p:attrNameLst>
                                      </p:cBhvr>
                                      <p:to>
                                        <p:strVal val="visible"/>
                                      </p:to>
                                    </p:set>
                                    <p:anim calcmode="lin" valueType="num">
                                      <p:cBhvr additive="base">
                                        <p:cTn id="29" dur="500" fill="hold"/>
                                        <p:tgtEl>
                                          <p:spTgt spid="23245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24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2451">
                                            <p:txEl>
                                              <p:pRg st="5" end="5"/>
                                            </p:txEl>
                                          </p:spTgt>
                                        </p:tgtEl>
                                        <p:attrNameLst>
                                          <p:attrName>style.visibility</p:attrName>
                                        </p:attrNameLst>
                                      </p:cBhvr>
                                      <p:to>
                                        <p:strVal val="visible"/>
                                      </p:to>
                                    </p:set>
                                    <p:anim calcmode="lin" valueType="num">
                                      <p:cBhvr additive="base">
                                        <p:cTn id="35" dur="500" fill="hold"/>
                                        <p:tgtEl>
                                          <p:spTgt spid="23245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24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4008120" y="1219200"/>
            <a:ext cx="7498080" cy="5562600"/>
          </a:xfrm>
        </p:spPr>
        <p:txBody>
          <a:bodyPr rtlCol="0">
            <a:normAutofit/>
          </a:bodyPr>
          <a:lstStyle/>
          <a:p>
            <a:pPr>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अपशिष्ट भंडारण स्थल</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pPr lvl="1">
              <a:defRPr/>
            </a:pP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शहर से 20 किमी 4,000-5,000</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m3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को समायोजित करने के लिए</a:t>
            </a:r>
            <a:endPar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endParaRPr>
          </a:p>
          <a:p>
            <a:pPr>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उपयोग किए जाने वाले अपशिष्ट पैकेजिंग के प्रकार:</a:t>
            </a: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4,500 धातु ड्रम (200</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L)
 1,400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धातु के बक्से (5 टन)
 10 शिपिंग कंटेनर (32</a:t>
            </a:r>
            <a:r>
              <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rPr>
              <a:t>m3)
 </a:t>
            </a:r>
            <a:r>
              <a:rPr lang="hi-IN" b="1" dirty="0">
                <a:solidFill>
                  <a:srgbClr val="0000FF"/>
                </a:solidFill>
                <a:latin typeface="Open Sans" panose="020B0606030504020204" pitchFamily="34" charset="0"/>
                <a:ea typeface="Open Sans" panose="020B0606030504020204" pitchFamily="34" charset="0"/>
                <a:cs typeface="Open Sans" panose="020B0606030504020204" pitchFamily="34" charset="0"/>
              </a:rPr>
              <a:t>कंक्रीट पैकेजिंग के 6 सेट</a:t>
            </a:r>
            <a:endParaRPr lang="en-US" b="1"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a:p>
            <a:pPr>
              <a:defRPr/>
            </a:pPr>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संग्रहीत कचरे की मात्रा:</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3,500 m</a:t>
            </a:r>
            <a:r>
              <a:rPr lang="en-US" b="1" baseline="30000" dirty="0">
                <a:solidFill>
                  <a:srgbClr val="FF0000"/>
                </a:solidFill>
                <a:latin typeface="Open Sans" panose="020B0606030504020204" pitchFamily="34" charset="0"/>
                <a:ea typeface="Open Sans" panose="020B0606030504020204" pitchFamily="34" charset="0"/>
                <a:cs typeface="Open Sans" panose="020B0606030504020204" pitchFamily="34" charset="0"/>
              </a:rPr>
              <a:t>3</a:t>
            </a:r>
            <a:r>
              <a:rPr lang="en-US" b="1" dirty="0">
                <a:solidFill>
                  <a:srgbClr val="000000"/>
                </a:solidFill>
                <a:effectLst>
                  <a:outerShdw blurRad="38100" dist="38100" dir="2700000" algn="tl">
                    <a:srgbClr val="FFFFFF"/>
                  </a:outerShdw>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2" name="Slide Number Placeholder 1">
            <a:extLst>
              <a:ext uri="{FF2B5EF4-FFF2-40B4-BE49-F238E27FC236}">
                <a16:creationId xmlns:a16="http://schemas.microsoft.com/office/drawing/2014/main" id="{39072B89-5235-5C9A-AC56-A016CE5B004D}"/>
              </a:ext>
            </a:extLst>
          </p:cNvPr>
          <p:cNvSpPr>
            <a:spLocks noGrp="1"/>
          </p:cNvSpPr>
          <p:nvPr>
            <p:ph type="sldNum" sz="quarter" idx="12"/>
          </p:nvPr>
        </p:nvSpPr>
        <p:spPr/>
        <p:txBody>
          <a:bodyPr/>
          <a:lstStyle/>
          <a:p>
            <a:fld id="{22791B07-4395-4FF6-A37A-5B5DB6B12686}" type="slidenum">
              <a:rPr lang="en-IN" smtClean="0"/>
              <a:t>15</a:t>
            </a:fld>
            <a:endParaRPr lang="en-IN"/>
          </a:p>
        </p:txBody>
      </p:sp>
      <p:sp>
        <p:nvSpPr>
          <p:cNvPr id="3" name="Title 4">
            <a:extLst>
              <a:ext uri="{FF2B5EF4-FFF2-40B4-BE49-F238E27FC236}">
                <a16:creationId xmlns:a16="http://schemas.microsoft.com/office/drawing/2014/main" id="{06E1A693-348F-6A8C-0AB1-432AD15406C5}"/>
              </a:ext>
            </a:extLst>
          </p:cNvPr>
          <p:cNvSpPr txBox="1">
            <a:spLocks/>
          </p:cNvSpPr>
          <p:nvPr/>
        </p:nvSpPr>
        <p:spPr>
          <a:xfrm>
            <a:off x="-46665" y="2595716"/>
            <a:ext cx="3615775"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अधिक प्रतिक्रिया सांख्यिकी</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 calcmode="lin" valueType="num">
                                      <p:cBhvr additive="base">
                                        <p:cTn id="7" dur="500" fill="hold"/>
                                        <p:tgtEl>
                                          <p:spTgt spid="234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44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4499">
                                            <p:txEl>
                                              <p:pRg st="1" end="1"/>
                                            </p:txEl>
                                          </p:spTgt>
                                        </p:tgtEl>
                                        <p:attrNameLst>
                                          <p:attrName>style.visibility</p:attrName>
                                        </p:attrNameLst>
                                      </p:cBhvr>
                                      <p:to>
                                        <p:strVal val="visible"/>
                                      </p:to>
                                    </p:set>
                                    <p:anim calcmode="lin" valueType="num">
                                      <p:cBhvr additive="base">
                                        <p:cTn id="11" dur="500" fill="hold"/>
                                        <p:tgtEl>
                                          <p:spTgt spid="23449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449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4499">
                                            <p:txEl>
                                              <p:pRg st="2" end="2"/>
                                            </p:txEl>
                                          </p:spTgt>
                                        </p:tgtEl>
                                        <p:attrNameLst>
                                          <p:attrName>style.visibility</p:attrName>
                                        </p:attrNameLst>
                                      </p:cBhvr>
                                      <p:to>
                                        <p:strVal val="visible"/>
                                      </p:to>
                                    </p:set>
                                    <p:anim calcmode="lin" valueType="num">
                                      <p:cBhvr additive="base">
                                        <p:cTn id="15" dur="500" fill="hold"/>
                                        <p:tgtEl>
                                          <p:spTgt spid="23449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449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4499">
                                            <p:txEl>
                                              <p:pRg st="3" end="3"/>
                                            </p:txEl>
                                          </p:spTgt>
                                        </p:tgtEl>
                                        <p:attrNameLst>
                                          <p:attrName>style.visibility</p:attrName>
                                        </p:attrNameLst>
                                      </p:cBhvr>
                                      <p:to>
                                        <p:strVal val="visible"/>
                                      </p:to>
                                    </p:set>
                                    <p:anim calcmode="lin" valueType="num">
                                      <p:cBhvr additive="base">
                                        <p:cTn id="19" dur="500" fill="hold"/>
                                        <p:tgtEl>
                                          <p:spTgt spid="2344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44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5125995" y="1883204"/>
            <a:ext cx="6849696" cy="4473146"/>
          </a:xfrm>
        </p:spPr>
        <p:txBody>
          <a:bodyPr rtlCol="0">
            <a:normAutofit/>
          </a:bodyPr>
          <a:lstStyle/>
          <a:p>
            <a:pPr>
              <a:defRPr/>
            </a:pPr>
            <a:r>
              <a:rPr lang="hi-IN" b="1">
                <a:solidFill>
                  <a:srgbClr val="FF0000"/>
                </a:solidFill>
                <a:latin typeface="Open Sans" panose="020B0606030504020204" pitchFamily="34" charset="0"/>
                <a:ea typeface="Open Sans" panose="020B0606030504020204" pitchFamily="34" charset="0"/>
                <a:cs typeface="Open Sans" panose="020B0606030504020204" pitchFamily="34" charset="0"/>
              </a:rPr>
              <a:t>चार शुरुआती मौतें
बड़ी संख्या में लोग संक्रमित हुए
पर्यावरण गंभीर रूप से दूषित
बड़ी मात्रा में </a:t>
            </a:r>
            <a:r>
              <a:rPr lang="en-US" b="1">
                <a:solidFill>
                  <a:srgbClr val="FF0000"/>
                </a:solidFill>
                <a:latin typeface="Open Sans" panose="020B0606030504020204" pitchFamily="34" charset="0"/>
                <a:ea typeface="Open Sans" panose="020B0606030504020204" pitchFamily="34" charset="0"/>
                <a:cs typeface="Open Sans" panose="020B0606030504020204" pitchFamily="34" charset="0"/>
              </a:rPr>
              <a:t>RW </a:t>
            </a:r>
            <a:r>
              <a:rPr lang="hi-IN" b="1">
                <a:solidFill>
                  <a:srgbClr val="FF0000"/>
                </a:solidFill>
                <a:latin typeface="Open Sans" panose="020B0606030504020204" pitchFamily="34" charset="0"/>
                <a:ea typeface="Open Sans" panose="020B0606030504020204" pitchFamily="34" charset="0"/>
                <a:cs typeface="Open Sans" panose="020B0606030504020204" pitchFamily="34" charset="0"/>
              </a:rPr>
              <a:t>उत्पन्न हुआ
महत्वपूर्ण आर्थिक नुकसान और बोझ
पर्याप्त शारीरिक प्रभाव</a:t>
            </a:r>
            <a:endParaRPr lang="en-US" sz="2800" b="1"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A565AF3-CC2A-8033-8CB9-91E5D434953A}"/>
              </a:ext>
            </a:extLst>
          </p:cNvPr>
          <p:cNvSpPr>
            <a:spLocks noGrp="1"/>
          </p:cNvSpPr>
          <p:nvPr>
            <p:ph type="sldNum" sz="quarter" idx="12"/>
          </p:nvPr>
        </p:nvSpPr>
        <p:spPr/>
        <p:txBody>
          <a:bodyPr/>
          <a:lstStyle/>
          <a:p>
            <a:fld id="{22791B07-4395-4FF6-A37A-5B5DB6B12686}" type="slidenum">
              <a:rPr lang="en-IN" smtClean="0"/>
              <a:t>16</a:t>
            </a:fld>
            <a:endParaRPr lang="en-IN"/>
          </a:p>
        </p:txBody>
      </p:sp>
      <p:sp>
        <p:nvSpPr>
          <p:cNvPr id="3" name="Title 4">
            <a:extLst>
              <a:ext uri="{FF2B5EF4-FFF2-40B4-BE49-F238E27FC236}">
                <a16:creationId xmlns:a16="http://schemas.microsoft.com/office/drawing/2014/main" id="{15D1757B-4EF9-70D3-3179-4786BD64E2CF}"/>
              </a:ext>
            </a:extLst>
          </p:cNvPr>
          <p:cNvSpPr txBox="1">
            <a:spLocks/>
          </p:cNvSpPr>
          <p:nvPr/>
        </p:nvSpPr>
        <p:spPr>
          <a:xfrm>
            <a:off x="-46665" y="2595716"/>
            <a:ext cx="4707155"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परिणाम</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additive="base">
                                        <p:cTn id="7" dur="500" fill="hold"/>
                                        <p:tgtEl>
                                          <p:spTgt spid="236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65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3272913" y="1255681"/>
            <a:ext cx="8592187" cy="4999356"/>
          </a:xfrm>
          <a:prstGeom prst="rect">
            <a:avLst/>
          </a:prstGeom>
          <a:noFill/>
          <a:ln w="12700">
            <a:noFill/>
            <a:miter lim="800000"/>
            <a:headEnd type="none" w="sm" len="sm"/>
            <a:tailEnd type="none" w="sm" len="sm"/>
          </a:ln>
          <a:effectLst/>
        </p:spPr>
      </p:pic>
      <p:sp>
        <p:nvSpPr>
          <p:cNvPr id="4" name="Oval Callout 3"/>
          <p:cNvSpPr/>
          <p:nvPr/>
        </p:nvSpPr>
        <p:spPr>
          <a:xfrm>
            <a:off x="9385300" y="3429000"/>
            <a:ext cx="1700926" cy="700548"/>
          </a:xfrm>
          <a:prstGeom prst="wedgeEllipseCallout">
            <a:avLst>
              <a:gd name="adj1" fmla="val -145437"/>
              <a:gd name="adj2" fmla="val 229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2400" b="1">
                <a:solidFill>
                  <a:srgbClr val="C00000"/>
                </a:solidFill>
                <a:latin typeface="Arial Narrow" pitchFamily="34" charset="0"/>
              </a:rPr>
              <a:t>1375 सीआई</a:t>
            </a:r>
            <a:endParaRPr lang="en-US" sz="2400" dirty="0">
              <a:solidFill>
                <a:srgbClr val="C00000"/>
              </a:solidFill>
            </a:endParaRPr>
          </a:p>
        </p:txBody>
      </p:sp>
      <p:sp>
        <p:nvSpPr>
          <p:cNvPr id="2" name="Slide Number Placeholder 1">
            <a:extLst>
              <a:ext uri="{FF2B5EF4-FFF2-40B4-BE49-F238E27FC236}">
                <a16:creationId xmlns:a16="http://schemas.microsoft.com/office/drawing/2014/main" id="{206BC400-BCCC-4F5C-A6D9-FF5164022033}"/>
              </a:ext>
            </a:extLst>
          </p:cNvPr>
          <p:cNvSpPr>
            <a:spLocks noGrp="1"/>
          </p:cNvSpPr>
          <p:nvPr>
            <p:ph type="sldNum" sz="quarter" idx="12"/>
          </p:nvPr>
        </p:nvSpPr>
        <p:spPr/>
        <p:txBody>
          <a:bodyPr/>
          <a:lstStyle/>
          <a:p>
            <a:fld id="{22791B07-4395-4FF6-A37A-5B5DB6B12686}" type="slidenum">
              <a:rPr lang="en-IN" smtClean="0"/>
              <a:t>17</a:t>
            </a:fld>
            <a:endParaRPr lang="en-IN"/>
          </a:p>
        </p:txBody>
      </p:sp>
      <p:sp>
        <p:nvSpPr>
          <p:cNvPr id="3" name="PEER | MFR | INDIA">
            <a:extLst>
              <a:ext uri="{FF2B5EF4-FFF2-40B4-BE49-F238E27FC236}">
                <a16:creationId xmlns:a16="http://schemas.microsoft.com/office/drawing/2014/main" id="{B194E45E-7C2C-F33A-701D-E8B7B14DE197}"/>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5" name="PPT 2 -">
            <a:extLst>
              <a:ext uri="{FF2B5EF4-FFF2-40B4-BE49-F238E27FC236}">
                <a16:creationId xmlns:a16="http://schemas.microsoft.com/office/drawing/2014/main" id="{E6F3DD6D-0440-4142-159E-7DEE4C5890C8}"/>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8" name="Title 4">
            <a:extLst>
              <a:ext uri="{FF2B5EF4-FFF2-40B4-BE49-F238E27FC236}">
                <a16:creationId xmlns:a16="http://schemas.microsoft.com/office/drawing/2014/main" id="{300931B3-5BF7-AFCB-3963-6BF43BA7C883}"/>
              </a:ext>
            </a:extLst>
          </p:cNvPr>
          <p:cNvSpPr txBox="1">
            <a:spLocks/>
          </p:cNvSpPr>
          <p:nvPr/>
        </p:nvSpPr>
        <p:spPr>
          <a:xfrm>
            <a:off x="-46664" y="2595716"/>
            <a:ext cx="3319578"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परित्यक्त रेडियोथेरेपी क्लिनिक</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514600" y="0"/>
            <a:ext cx="7953726" cy="1143000"/>
          </a:xfrm>
          <a:prstGeom prst="rect">
            <a:avLst/>
          </a:prstGeom>
          <a:noFill/>
          <a:ln w="9525">
            <a:noFill/>
            <a:miter lim="800000"/>
            <a:headEnd/>
            <a:tailEnd/>
          </a:ln>
          <a:effectLst/>
        </p:spPr>
        <p:txBody>
          <a:bodyPr lIns="92075" tIns="46038" rIns="92075" bIns="46038" anchor="ctr"/>
          <a:lstStyle/>
          <a:p>
            <a:pPr algn="ctr" eaLnBrk="1" hangingPunct="1"/>
            <a:endParaRPr lang="en-US" sz="4400" u="sng" dirty="0">
              <a:solidFill>
                <a:srgbClr val="7030A0"/>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147" name="Picture 3"/>
          <p:cNvPicPr>
            <a:picLocks noChangeAspect="1" noChangeArrowheads="1"/>
          </p:cNvPicPr>
          <p:nvPr/>
        </p:nvPicPr>
        <p:blipFill>
          <a:blip r:embed="rId2" cstate="print"/>
          <a:srcRect/>
          <a:stretch>
            <a:fillRect/>
          </a:stretch>
        </p:blipFill>
        <p:spPr bwMode="auto">
          <a:xfrm>
            <a:off x="4507156" y="1143000"/>
            <a:ext cx="7684844" cy="4648200"/>
          </a:xfrm>
          <a:prstGeom prst="rect">
            <a:avLst/>
          </a:prstGeom>
          <a:noFill/>
          <a:ln w="12700">
            <a:noFill/>
            <a:miter lim="800000"/>
            <a:headEnd type="none" w="sm" len="sm"/>
            <a:tailEnd type="none" w="sm" len="sm"/>
          </a:ln>
          <a:effectLst/>
        </p:spPr>
      </p:pic>
      <p:sp>
        <p:nvSpPr>
          <p:cNvPr id="2" name="Slide Number Placeholder 1">
            <a:extLst>
              <a:ext uri="{FF2B5EF4-FFF2-40B4-BE49-F238E27FC236}">
                <a16:creationId xmlns:a16="http://schemas.microsoft.com/office/drawing/2014/main" id="{5A2487FC-6FB8-37D2-571B-AB5F621CC9F6}"/>
              </a:ext>
            </a:extLst>
          </p:cNvPr>
          <p:cNvSpPr>
            <a:spLocks noGrp="1"/>
          </p:cNvSpPr>
          <p:nvPr>
            <p:ph type="sldNum" sz="quarter" idx="12"/>
          </p:nvPr>
        </p:nvSpPr>
        <p:spPr/>
        <p:txBody>
          <a:bodyPr/>
          <a:lstStyle/>
          <a:p>
            <a:fld id="{22791B07-4395-4FF6-A37A-5B5DB6B12686}" type="slidenum">
              <a:rPr lang="en-IN" smtClean="0"/>
              <a:t>18</a:t>
            </a:fld>
            <a:endParaRPr lang="en-IN"/>
          </a:p>
        </p:txBody>
      </p:sp>
      <p:sp>
        <p:nvSpPr>
          <p:cNvPr id="3" name="PEER | MFR | INDIA">
            <a:extLst>
              <a:ext uri="{FF2B5EF4-FFF2-40B4-BE49-F238E27FC236}">
                <a16:creationId xmlns:a16="http://schemas.microsoft.com/office/drawing/2014/main" id="{E254B44E-A75D-39CA-CA01-AAE506EC9886}"/>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4" name="PPT 2 -">
            <a:extLst>
              <a:ext uri="{FF2B5EF4-FFF2-40B4-BE49-F238E27FC236}">
                <a16:creationId xmlns:a16="http://schemas.microsoft.com/office/drawing/2014/main" id="{7FEE5587-8B09-1176-A7B6-7BD8F6DC47D1}"/>
              </a:ext>
            </a:extLst>
          </p:cNvPr>
          <p:cNvSpPr txBox="1"/>
          <p:nvPr/>
        </p:nvSpPr>
        <p:spPr>
          <a:xfrm>
            <a:off x="10556234" y="6368459"/>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7" name="Title 4">
            <a:extLst>
              <a:ext uri="{FF2B5EF4-FFF2-40B4-BE49-F238E27FC236}">
                <a16:creationId xmlns:a16="http://schemas.microsoft.com/office/drawing/2014/main" id="{4225B193-9137-25C7-C302-81C148A2A101}"/>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संदूषण की जांच</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561826" y="285750"/>
            <a:ext cx="7953726" cy="628650"/>
          </a:xfrm>
          <a:prstGeom prst="rect">
            <a:avLst/>
          </a:prstGeom>
          <a:noFill/>
          <a:ln w="9525">
            <a:noFill/>
            <a:miter lim="800000"/>
            <a:headEnd/>
            <a:tailEnd/>
          </a:ln>
          <a:effectLst/>
        </p:spPr>
        <p:txBody>
          <a:bodyPr lIns="92075" tIns="46038" rIns="92075" bIns="46038" anchor="ctr"/>
          <a:lstStyle/>
          <a:p>
            <a:pPr algn="ctr" eaLnBrk="1" hangingPunct="1"/>
            <a:endParaRPr lang="en-US" sz="4400" u="sng" dirty="0">
              <a:solidFill>
                <a:srgbClr val="7030A0"/>
              </a:solidFill>
              <a:effectLst>
                <a:outerShdw blurRad="38100" dist="38100" dir="2700000" algn="tl">
                  <a:srgbClr val="000000"/>
                </a:outerShdw>
              </a:effectLst>
              <a:latin typeface="Arial" pitchFamily="34" charset="0"/>
            </a:endParaRPr>
          </a:p>
        </p:txBody>
      </p:sp>
      <p:pic>
        <p:nvPicPr>
          <p:cNvPr id="7171" name="Picture 3"/>
          <p:cNvPicPr>
            <a:picLocks noChangeAspect="1" noChangeArrowheads="1"/>
          </p:cNvPicPr>
          <p:nvPr/>
        </p:nvPicPr>
        <p:blipFill>
          <a:blip r:embed="rId2" cstate="print"/>
          <a:srcRect/>
          <a:stretch>
            <a:fillRect/>
          </a:stretch>
        </p:blipFill>
        <p:spPr bwMode="auto">
          <a:xfrm>
            <a:off x="4147475" y="1504812"/>
            <a:ext cx="7953727" cy="4476750"/>
          </a:xfrm>
          <a:prstGeom prst="rect">
            <a:avLst/>
          </a:prstGeom>
          <a:noFill/>
          <a:ln w="12700">
            <a:noFill/>
            <a:miter lim="800000"/>
            <a:headEnd type="none" w="sm" len="sm"/>
            <a:tailEnd type="none" w="sm" len="sm"/>
          </a:ln>
          <a:effectLst/>
        </p:spPr>
      </p:pic>
      <p:sp>
        <p:nvSpPr>
          <p:cNvPr id="2" name="Slide Number Placeholder 1">
            <a:extLst>
              <a:ext uri="{FF2B5EF4-FFF2-40B4-BE49-F238E27FC236}">
                <a16:creationId xmlns:a16="http://schemas.microsoft.com/office/drawing/2014/main" id="{71F71ABE-7E71-1BB8-3F52-348C51E9DFEB}"/>
              </a:ext>
            </a:extLst>
          </p:cNvPr>
          <p:cNvSpPr>
            <a:spLocks noGrp="1"/>
          </p:cNvSpPr>
          <p:nvPr>
            <p:ph type="sldNum" sz="quarter" idx="12"/>
          </p:nvPr>
        </p:nvSpPr>
        <p:spPr/>
        <p:txBody>
          <a:bodyPr/>
          <a:lstStyle/>
          <a:p>
            <a:fld id="{22791B07-4395-4FF6-A37A-5B5DB6B12686}" type="slidenum">
              <a:rPr lang="en-IN" smtClean="0"/>
              <a:t>19</a:t>
            </a:fld>
            <a:endParaRPr lang="en-IN"/>
          </a:p>
        </p:txBody>
      </p:sp>
      <p:sp>
        <p:nvSpPr>
          <p:cNvPr id="3" name="PEER | MFR | INDIA">
            <a:extLst>
              <a:ext uri="{FF2B5EF4-FFF2-40B4-BE49-F238E27FC236}">
                <a16:creationId xmlns:a16="http://schemas.microsoft.com/office/drawing/2014/main" id="{73B22827-2025-0860-C522-7CAF41C0481F}"/>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4" name="PPT 2 -">
            <a:extLst>
              <a:ext uri="{FF2B5EF4-FFF2-40B4-BE49-F238E27FC236}">
                <a16:creationId xmlns:a16="http://schemas.microsoft.com/office/drawing/2014/main" id="{50D7A277-97E4-7D87-7B90-B571D64490D3}"/>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7" name="Title 4">
            <a:extLst>
              <a:ext uri="{FF2B5EF4-FFF2-40B4-BE49-F238E27FC236}">
                <a16:creationId xmlns:a16="http://schemas.microsoft.com/office/drawing/2014/main" id="{91F7C28C-EDA7-6327-F7B5-AD28D9EF1C40}"/>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हॉट स्पॉट की तलाश में</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6079" y="2078438"/>
            <a:ext cx="6649391" cy="3919138"/>
          </a:xfrm>
        </p:spPr>
        <p:txBody>
          <a:bodyPr>
            <a:normAutofit/>
          </a:bodyPr>
          <a:lstStyle/>
          <a:p>
            <a:pPr marL="596646" indent="-514350">
              <a:buFont typeface="+mj-lt"/>
              <a:buAutoNum type="arabicPeriod"/>
            </a:pPr>
            <a:r>
              <a:rPr lang="hi-IN" sz="2400">
                <a:latin typeface="Open Sans" panose="020B0606030504020204" pitchFamily="34" charset="0"/>
                <a:ea typeface="Open Sans" panose="020B0606030504020204" pitchFamily="34" charset="0"/>
                <a:cs typeface="Open Sans" panose="020B0606030504020204" pitchFamily="34" charset="0"/>
              </a:rPr>
              <a:t>गोयानिया, ब्राजील के बारे में। 
गोयानिया की रेडियोलॉजिकल दुर्घटनाओं का कारण।
रेडियोलॉजिकल दुर्घटनाओं का प्रभाव।
इस हादसे से सबक मिला।
समीक्षा</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9BA348-B37D-2FD0-36CB-79C3076A6397}"/>
              </a:ext>
            </a:extLst>
          </p:cNvPr>
          <p:cNvSpPr>
            <a:spLocks noGrp="1"/>
          </p:cNvSpPr>
          <p:nvPr>
            <p:ph type="sldNum" sz="quarter" idx="12"/>
          </p:nvPr>
        </p:nvSpPr>
        <p:spPr/>
        <p:txBody>
          <a:bodyPr/>
          <a:lstStyle/>
          <a:p>
            <a:fld id="{22791B07-4395-4FF6-A37A-5B5DB6B12686}" type="slidenum">
              <a:rPr lang="en-IN" smtClean="0"/>
              <a:t>2</a:t>
            </a:fld>
            <a:endParaRPr lang="en-IN"/>
          </a:p>
        </p:txBody>
      </p:sp>
      <p:sp>
        <p:nvSpPr>
          <p:cNvPr id="7" name="Google Shape;112;p15">
            <a:extLst>
              <a:ext uri="{FF2B5EF4-FFF2-40B4-BE49-F238E27FC236}">
                <a16:creationId xmlns:a16="http://schemas.microsoft.com/office/drawing/2014/main" id="{C15D8CB5-BBA9-1E44-78DC-56D5C31FD430}"/>
              </a:ext>
            </a:extLst>
          </p:cNvPr>
          <p:cNvSpPr txBox="1">
            <a:spLocks/>
          </p:cNvSpPr>
          <p:nvPr/>
        </p:nvSpPr>
        <p:spPr>
          <a:xfrm>
            <a:off x="0" y="1626996"/>
            <a:ext cx="4457703" cy="8644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C00000"/>
              </a:buClr>
              <a:buSzPts val="4000"/>
            </a:pPr>
            <a:r>
              <a:rPr lang="hi-IN" sz="4000" b="1">
                <a:solidFill>
                  <a:srgbClr val="C00000"/>
                </a:solidFill>
                <a:latin typeface="Open Sans"/>
                <a:ea typeface="Arial"/>
                <a:cs typeface="Arial"/>
                <a:sym typeface="Arial"/>
              </a:rPr>
              <a:t>उद्देश्यों</a:t>
            </a:r>
            <a:endParaRPr lang="en-US" dirty="0">
              <a:latin typeface="Open Sans"/>
            </a:endParaRPr>
          </a:p>
        </p:txBody>
      </p:sp>
      <p:sp>
        <p:nvSpPr>
          <p:cNvPr id="8" name="Google Shape;116;p15">
            <a:extLst>
              <a:ext uri="{FF2B5EF4-FFF2-40B4-BE49-F238E27FC236}">
                <a16:creationId xmlns:a16="http://schemas.microsoft.com/office/drawing/2014/main" id="{C98BB44F-85A8-7FBC-0031-26DE717A5721}"/>
              </a:ext>
            </a:extLst>
          </p:cNvPr>
          <p:cNvSpPr txBox="1"/>
          <p:nvPr/>
        </p:nvSpPr>
        <p:spPr>
          <a:xfrm>
            <a:off x="449293" y="2451151"/>
            <a:ext cx="3858768" cy="830956"/>
          </a:xfrm>
          <a:prstGeom prst="rect">
            <a:avLst/>
          </a:prstGeom>
          <a:noFill/>
          <a:ln>
            <a:noFill/>
          </a:ln>
        </p:spPr>
        <p:txBody>
          <a:bodyPr spcFirstLastPara="1" wrap="square" lIns="91425" tIns="45700" rIns="91425" bIns="45700" anchor="t" anchorCtr="0">
            <a:spAutoFit/>
          </a:bodyPr>
          <a:lstStyle/>
          <a:p>
            <a:pPr lvl="0" algn="just">
              <a:buClr>
                <a:schemeClr val="dk1"/>
              </a:buClr>
              <a:buSzPts val="3200"/>
            </a:pPr>
            <a:r>
              <a:rPr lang="hi-IN" sz="2400">
                <a:solidFill>
                  <a:schemeClr val="dk1"/>
                </a:solidFill>
                <a:latin typeface="Open Sans"/>
                <a:cs typeface="Times New Roman" pitchFamily="18" charset="0"/>
                <a:sym typeface="Arial"/>
              </a:rPr>
              <a:t>इस पाठ को पूरा करने पर, आप निम्न में सक्षम होंगे: -</a:t>
            </a:r>
            <a:endParaRPr sz="1100" dirty="0">
              <a:latin typeface="Open Sans"/>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5010150" y="1504950"/>
            <a:ext cx="7029449" cy="4400550"/>
          </a:xfrm>
          <a:prstGeom prst="rect">
            <a:avLst/>
          </a:prstGeom>
          <a:noFill/>
          <a:ln w="12700">
            <a:noFill/>
            <a:miter lim="800000"/>
            <a:headEnd type="none" w="sm" len="sm"/>
            <a:tailEnd type="none" w="sm" len="sm"/>
          </a:ln>
          <a:effectLst/>
        </p:spPr>
      </p:pic>
      <p:sp>
        <p:nvSpPr>
          <p:cNvPr id="2" name="Slide Number Placeholder 1">
            <a:extLst>
              <a:ext uri="{FF2B5EF4-FFF2-40B4-BE49-F238E27FC236}">
                <a16:creationId xmlns:a16="http://schemas.microsoft.com/office/drawing/2014/main" id="{9E2E7C93-6CF4-E82D-7192-A27F78F47D0C}"/>
              </a:ext>
            </a:extLst>
          </p:cNvPr>
          <p:cNvSpPr>
            <a:spLocks noGrp="1"/>
          </p:cNvSpPr>
          <p:nvPr>
            <p:ph type="sldNum" sz="quarter" idx="12"/>
          </p:nvPr>
        </p:nvSpPr>
        <p:spPr/>
        <p:txBody>
          <a:bodyPr/>
          <a:lstStyle/>
          <a:p>
            <a:fld id="{22791B07-4395-4FF6-A37A-5B5DB6B12686}" type="slidenum">
              <a:rPr lang="en-IN" smtClean="0"/>
              <a:t>20</a:t>
            </a:fld>
            <a:endParaRPr lang="en-IN"/>
          </a:p>
        </p:txBody>
      </p:sp>
      <p:sp>
        <p:nvSpPr>
          <p:cNvPr id="3" name="PEER | MFR | INDIA">
            <a:extLst>
              <a:ext uri="{FF2B5EF4-FFF2-40B4-BE49-F238E27FC236}">
                <a16:creationId xmlns:a16="http://schemas.microsoft.com/office/drawing/2014/main" id="{CFCF337A-9AD4-C7DB-F068-D7B7CB029A8E}"/>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4" name="PPT 2 -">
            <a:extLst>
              <a:ext uri="{FF2B5EF4-FFF2-40B4-BE49-F238E27FC236}">
                <a16:creationId xmlns:a16="http://schemas.microsoft.com/office/drawing/2014/main" id="{22DE8B6A-7B44-C99B-E28B-ED56468FC514}"/>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7" name="Title 4">
            <a:extLst>
              <a:ext uri="{FF2B5EF4-FFF2-40B4-BE49-F238E27FC236}">
                <a16:creationId xmlns:a16="http://schemas.microsoft.com/office/drawing/2014/main" id="{CAF421D2-B020-36CC-1C28-3F48C295DAAD}"/>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दूषित वस्तुओं को हटाना</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799874" y="209550"/>
            <a:ext cx="9172926" cy="704850"/>
          </a:xfrm>
          <a:prstGeom prst="rect">
            <a:avLst/>
          </a:prstGeom>
          <a:noFill/>
          <a:ln w="9525">
            <a:noFill/>
            <a:miter lim="800000"/>
            <a:headEnd/>
            <a:tailEnd/>
          </a:ln>
          <a:effectLst/>
        </p:spPr>
        <p:txBody>
          <a:bodyPr lIns="92075" tIns="46038" rIns="92075" bIns="46038" anchor="ctr"/>
          <a:lstStyle/>
          <a:p>
            <a:pPr algn="ctr" eaLnBrk="1" hangingPunct="1"/>
            <a:endParaRPr lang="en-US" sz="4400" b="1" u="sng" dirty="0">
              <a:solidFill>
                <a:srgbClr val="7030A0"/>
              </a:solidFill>
              <a:effectLst>
                <a:outerShdw blurRad="38100" dist="38100" dir="2700000" algn="tl">
                  <a:srgbClr val="000000"/>
                </a:outerShdw>
              </a:effectLst>
              <a:latin typeface="Arial" pitchFamily="34" charset="0"/>
            </a:endParaRPr>
          </a:p>
        </p:txBody>
      </p:sp>
      <p:pic>
        <p:nvPicPr>
          <p:cNvPr id="9219" name="Picture 3"/>
          <p:cNvPicPr>
            <a:picLocks noChangeAspect="1" noChangeArrowheads="1"/>
          </p:cNvPicPr>
          <p:nvPr/>
        </p:nvPicPr>
        <p:blipFill>
          <a:blip r:embed="rId2" cstate="print"/>
          <a:srcRect/>
          <a:stretch>
            <a:fillRect/>
          </a:stretch>
        </p:blipFill>
        <p:spPr bwMode="auto">
          <a:xfrm>
            <a:off x="4324350" y="1409839"/>
            <a:ext cx="7450676" cy="4343400"/>
          </a:xfrm>
          <a:prstGeom prst="rect">
            <a:avLst/>
          </a:prstGeom>
          <a:noFill/>
          <a:ln w="12700">
            <a:noFill/>
            <a:miter lim="800000"/>
            <a:headEnd type="none" w="sm" len="sm"/>
            <a:tailEnd type="none" w="sm" len="sm"/>
          </a:ln>
          <a:effectLst/>
        </p:spPr>
      </p:pic>
      <p:sp>
        <p:nvSpPr>
          <p:cNvPr id="2" name="Slide Number Placeholder 1">
            <a:extLst>
              <a:ext uri="{FF2B5EF4-FFF2-40B4-BE49-F238E27FC236}">
                <a16:creationId xmlns:a16="http://schemas.microsoft.com/office/drawing/2014/main" id="{68A47E36-2DA4-A4BD-2663-7A4EC01491BF}"/>
              </a:ext>
            </a:extLst>
          </p:cNvPr>
          <p:cNvSpPr>
            <a:spLocks noGrp="1"/>
          </p:cNvSpPr>
          <p:nvPr>
            <p:ph type="sldNum" sz="quarter" idx="12"/>
          </p:nvPr>
        </p:nvSpPr>
        <p:spPr/>
        <p:txBody>
          <a:bodyPr/>
          <a:lstStyle/>
          <a:p>
            <a:fld id="{22791B07-4395-4FF6-A37A-5B5DB6B12686}" type="slidenum">
              <a:rPr lang="en-IN" smtClean="0"/>
              <a:t>21</a:t>
            </a:fld>
            <a:endParaRPr lang="en-IN"/>
          </a:p>
        </p:txBody>
      </p:sp>
      <p:sp>
        <p:nvSpPr>
          <p:cNvPr id="3" name="PEER | MFR | INDIA">
            <a:extLst>
              <a:ext uri="{FF2B5EF4-FFF2-40B4-BE49-F238E27FC236}">
                <a16:creationId xmlns:a16="http://schemas.microsoft.com/office/drawing/2014/main" id="{F9388334-D1A3-9339-92A1-55387A89EFA1}"/>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4" name="PPT 2 -">
            <a:extLst>
              <a:ext uri="{FF2B5EF4-FFF2-40B4-BE49-F238E27FC236}">
                <a16:creationId xmlns:a16="http://schemas.microsoft.com/office/drawing/2014/main" id="{431C05BD-D95D-4384-53BD-8B24BE81F0F9}"/>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5" name="Title 4">
            <a:extLst>
              <a:ext uri="{FF2B5EF4-FFF2-40B4-BE49-F238E27FC236}">
                <a16:creationId xmlns:a16="http://schemas.microsoft.com/office/drawing/2014/main" id="{C5F352AE-47F6-4092-FA2B-48CF5E6709AC}"/>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अस्थायी भंडारण स्थल</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6250" y="1911727"/>
            <a:ext cx="7448550" cy="3370025"/>
          </a:xfrm>
          <a:prstGeom prst="rect">
            <a:avLst/>
          </a:prstGeom>
        </p:spPr>
        <p:txBody>
          <a:bodyPr wrap="square">
            <a:spAutoFit/>
          </a:bodyPr>
          <a:lstStyle/>
          <a:p>
            <a:pPr marL="514350" indent="-514350" algn="just">
              <a:lnSpc>
                <a:spcPct val="150000"/>
              </a:lnSpc>
              <a:buAutoNum type="arabicParenBoth"/>
            </a:pPr>
            <a:r>
              <a:rPr lang="hi-IN" sz="2400">
                <a:latin typeface="Open Sans" panose="020B0606030504020204" pitchFamily="34" charset="0"/>
                <a:ea typeface="Open Sans" panose="020B0606030504020204" pitchFamily="34" charset="0"/>
                <a:cs typeface="Open Sans" panose="020B0606030504020204" pitchFamily="34" charset="0"/>
              </a:rPr>
              <a:t>रेडियोधर्मी स्रोत के टूटने के कारण संदूषण की संभावना वाली रेडियोलॉजिकल दुर्घटना तब बढ़ सकती है जब दुर्घटना का पता चलने से पहले बहुत समय बीत जाता है। 
(2) रेडियोधर्मी स्रोत के भौतिक और रासायनिक गुण दुर्घटना में महत्वपूर्ण कारक होते हैं। सीलबंद स्रोतों के रिकॉर्ड में वह जानकारी होनी चाहिए।</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21ED8018-3564-DEEC-05CC-6DD058390FED}"/>
              </a:ext>
            </a:extLst>
          </p:cNvPr>
          <p:cNvSpPr>
            <a:spLocks noGrp="1"/>
          </p:cNvSpPr>
          <p:nvPr>
            <p:ph type="sldNum" sz="quarter" idx="12"/>
          </p:nvPr>
        </p:nvSpPr>
        <p:spPr/>
        <p:txBody>
          <a:bodyPr/>
          <a:lstStyle/>
          <a:p>
            <a:fld id="{22791B07-4395-4FF6-A37A-5B5DB6B12686}" type="slidenum">
              <a:rPr lang="en-IN" smtClean="0"/>
              <a:t>22</a:t>
            </a:fld>
            <a:endParaRPr lang="en-IN"/>
          </a:p>
        </p:txBody>
      </p:sp>
      <p:sp>
        <p:nvSpPr>
          <p:cNvPr id="3" name="PEER | MFR | INDIA">
            <a:extLst>
              <a:ext uri="{FF2B5EF4-FFF2-40B4-BE49-F238E27FC236}">
                <a16:creationId xmlns:a16="http://schemas.microsoft.com/office/drawing/2014/main" id="{7C52E7C6-ECEA-C1AF-AC90-D7AF06D3CB8B}"/>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6" name="PPT 2 -">
            <a:extLst>
              <a:ext uri="{FF2B5EF4-FFF2-40B4-BE49-F238E27FC236}">
                <a16:creationId xmlns:a16="http://schemas.microsoft.com/office/drawing/2014/main" id="{BEB755DF-42AC-F74C-9D67-509E9219A886}"/>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9" name="Title 4">
            <a:extLst>
              <a:ext uri="{FF2B5EF4-FFF2-40B4-BE49-F238E27FC236}">
                <a16:creationId xmlns:a16="http://schemas.microsoft.com/office/drawing/2014/main" id="{FA0C657A-4A28-F709-C3A4-6DAE95E75C98}"/>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सबक सीखा</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6250" y="989517"/>
            <a:ext cx="7372350" cy="1384995"/>
          </a:xfrm>
          <a:prstGeom prst="rect">
            <a:avLst/>
          </a:prstGeom>
        </p:spPr>
        <p:txBody>
          <a:bodyPr wrap="square">
            <a:spAutoFit/>
          </a:bodyPr>
          <a:lstStyle/>
          <a:p>
            <a:r>
              <a:rPr lang="hi-IN" sz="2800" dirty="0"/>
              <a:t>(3) जनता को विकिरण क्या है और इसके अनुप्रयोगों के बारे में जागरूक किया जाना चाहिए।</a:t>
            </a:r>
            <a:endParaRPr lang="en-US" sz="2800" dirty="0"/>
          </a:p>
        </p:txBody>
      </p:sp>
      <p:sp>
        <p:nvSpPr>
          <p:cNvPr id="5" name="Rectangle 4"/>
          <p:cNvSpPr/>
          <p:nvPr/>
        </p:nvSpPr>
        <p:spPr>
          <a:xfrm>
            <a:off x="4286250" y="2414918"/>
            <a:ext cx="7372350" cy="3539430"/>
          </a:xfrm>
          <a:prstGeom prst="rect">
            <a:avLst/>
          </a:prstGeom>
        </p:spPr>
        <p:txBody>
          <a:bodyPr wrap="square">
            <a:spAutoFit/>
          </a:bodyPr>
          <a:lstStyle/>
          <a:p>
            <a:pPr algn="just"/>
            <a:r>
              <a:rPr lang="hi-IN" sz="2800" dirty="0"/>
              <a:t>(4) गंभीर संदूषण के कारण रेडियोलॉजिकल दुर्घटना के बाद सामाजिक और मनोवैज्ञानिक सहायता की एक पर्याप्त प्रणाली प्रदान की जानी चाहिए। 
(5) आपातकालीन प्रशिक्षण पाठ्यक्रम विकासशील देशों के साथ-साथ विकसित देशों में भी आयोजित किए जाने चाहिए जहां सुविधाएं उपलब्ध हैं और अच्छी तरह से काम करती हैं।</a:t>
            </a:r>
            <a:endParaRPr lang="en-US" sz="2800" dirty="0"/>
          </a:p>
        </p:txBody>
      </p:sp>
      <p:sp>
        <p:nvSpPr>
          <p:cNvPr id="2" name="Slide Number Placeholder 1">
            <a:extLst>
              <a:ext uri="{FF2B5EF4-FFF2-40B4-BE49-F238E27FC236}">
                <a16:creationId xmlns:a16="http://schemas.microsoft.com/office/drawing/2014/main" id="{67A8A5F0-C3B1-94BD-3C3E-4A489F798D21}"/>
              </a:ext>
            </a:extLst>
          </p:cNvPr>
          <p:cNvSpPr>
            <a:spLocks noGrp="1"/>
          </p:cNvSpPr>
          <p:nvPr>
            <p:ph type="sldNum" sz="quarter" idx="12"/>
          </p:nvPr>
        </p:nvSpPr>
        <p:spPr/>
        <p:txBody>
          <a:bodyPr/>
          <a:lstStyle/>
          <a:p>
            <a:fld id="{22791B07-4395-4FF6-A37A-5B5DB6B12686}" type="slidenum">
              <a:rPr lang="en-IN" smtClean="0"/>
              <a:t>23</a:t>
            </a:fld>
            <a:endParaRPr lang="en-IN"/>
          </a:p>
        </p:txBody>
      </p:sp>
      <p:sp>
        <p:nvSpPr>
          <p:cNvPr id="3" name="PEER | MFR | INDIA">
            <a:extLst>
              <a:ext uri="{FF2B5EF4-FFF2-40B4-BE49-F238E27FC236}">
                <a16:creationId xmlns:a16="http://schemas.microsoft.com/office/drawing/2014/main" id="{7156775C-8D5F-0AD5-68F4-A82C3297612A}"/>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6" name="PPT 2 -">
            <a:extLst>
              <a:ext uri="{FF2B5EF4-FFF2-40B4-BE49-F238E27FC236}">
                <a16:creationId xmlns:a16="http://schemas.microsoft.com/office/drawing/2014/main" id="{E7088FCD-E599-5F3C-2F35-D3EA474B7637}"/>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7" name="Title 4">
            <a:extLst>
              <a:ext uri="{FF2B5EF4-FFF2-40B4-BE49-F238E27FC236}">
                <a16:creationId xmlns:a16="http://schemas.microsoft.com/office/drawing/2014/main" id="{C5EB21F6-2479-7BB6-9B18-963902329328}"/>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सबक सीखा</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5019" y="2139687"/>
            <a:ext cx="8161638" cy="4478021"/>
          </a:xfrm>
          <a:prstGeom prst="rect">
            <a:avLst/>
          </a:prstGeom>
        </p:spPr>
        <p:txBody>
          <a:bodyPr wrap="square">
            <a:spAutoFit/>
          </a:bodyPr>
          <a:lstStyle/>
          <a:p>
            <a:pPr algn="just">
              <a:lnSpc>
                <a:spcPct val="150000"/>
              </a:lnSpc>
            </a:pPr>
            <a:r>
              <a:rPr lang="hi-IN" sz="2400" dirty="0">
                <a:latin typeface="Open Sans" panose="020B0606030504020204" pitchFamily="34" charset="0"/>
                <a:ea typeface="Open Sans" panose="020B0606030504020204" pitchFamily="34" charset="0"/>
                <a:cs typeface="Open Sans" panose="020B0606030504020204" pitchFamily="34" charset="0"/>
              </a:rPr>
              <a:t>(6) उपयुक्त अंतर्राष्ट्रीय संगठनों को उपलब्ध रेडियोलॉजिकल उपकरणों के उपयोग के लिए तैयार होने पर विचार करना चाहिए। 
(7) रेडियोलॉजिकल दुर्घटना से प्रभावित क्षेत्र के पास एक अस्थायी अपशिष्ट भंडारण स्थल के प्रावधान पर विचार किया जाना चाहिए। 
(8) परिशोधन कार्य में भाग लेने के लिए सिविल इंजीनियरिंग कर्मियों का एक बुनियादी ढांचा उपलब्ध होना चाहिए। 
(9) रेडियोलॉजिकल उपकरणों और सुविधाओं के आवधिक निरीक्षण का एक कार्यक्रम आयोजित किया जाना चाहिए।</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0C850E2B-CFAB-E9B4-1237-880EB4084339}"/>
              </a:ext>
            </a:extLst>
          </p:cNvPr>
          <p:cNvSpPr>
            <a:spLocks noGrp="1"/>
          </p:cNvSpPr>
          <p:nvPr>
            <p:ph type="sldNum" sz="quarter" idx="12"/>
          </p:nvPr>
        </p:nvSpPr>
        <p:spPr/>
        <p:txBody>
          <a:bodyPr/>
          <a:lstStyle/>
          <a:p>
            <a:fld id="{22791B07-4395-4FF6-A37A-5B5DB6B12686}" type="slidenum">
              <a:rPr lang="en-IN" smtClean="0"/>
              <a:t>24</a:t>
            </a:fld>
            <a:endParaRPr lang="en-IN"/>
          </a:p>
        </p:txBody>
      </p:sp>
      <p:sp>
        <p:nvSpPr>
          <p:cNvPr id="3" name="PEER | MFR | INDIA">
            <a:extLst>
              <a:ext uri="{FF2B5EF4-FFF2-40B4-BE49-F238E27FC236}">
                <a16:creationId xmlns:a16="http://schemas.microsoft.com/office/drawing/2014/main" id="{11B997F8-B0AB-7F13-296C-875269E3A734}"/>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5" name="PPT 2 -">
            <a:extLst>
              <a:ext uri="{FF2B5EF4-FFF2-40B4-BE49-F238E27FC236}">
                <a16:creationId xmlns:a16="http://schemas.microsoft.com/office/drawing/2014/main" id="{F1903693-83AE-9164-DB06-711AC2AB0937}"/>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6" name="Title 4">
            <a:extLst>
              <a:ext uri="{FF2B5EF4-FFF2-40B4-BE49-F238E27FC236}">
                <a16:creationId xmlns:a16="http://schemas.microsoft.com/office/drawing/2014/main" id="{B3214240-CD72-5DD1-F3ED-4F286764A44E}"/>
              </a:ext>
            </a:extLst>
          </p:cNvPr>
          <p:cNvSpPr txBox="1">
            <a:spLocks/>
          </p:cNvSpPr>
          <p:nvPr/>
        </p:nvSpPr>
        <p:spPr>
          <a:xfrm>
            <a:off x="-46664" y="2595716"/>
            <a:ext cx="4371014" cy="1533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सबक सीखा</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8637D2-95F1-7BEF-FEF9-B347A6BB8BA8}"/>
              </a:ext>
            </a:extLst>
          </p:cNvPr>
          <p:cNvSpPr>
            <a:spLocks noGrp="1"/>
          </p:cNvSpPr>
          <p:nvPr>
            <p:ph type="sldNum" sz="quarter" idx="12"/>
          </p:nvPr>
        </p:nvSpPr>
        <p:spPr/>
        <p:txBody>
          <a:bodyPr/>
          <a:lstStyle/>
          <a:p>
            <a:fld id="{B6F15528-21DE-4FAA-801E-634DDDAF4B2B}" type="slidenum">
              <a:rPr lang="en-US" sz="1400" b="1" smtClean="0">
                <a:solidFill>
                  <a:srgbClr val="7030A0"/>
                </a:solidFill>
                <a:latin typeface="Open Sans" panose="020B0606030504020204" pitchFamily="34" charset="0"/>
                <a:ea typeface="Open Sans" panose="020B0606030504020204" pitchFamily="34" charset="0"/>
                <a:cs typeface="Open Sans" panose="020B0606030504020204" pitchFamily="34" charset="0"/>
              </a:rPr>
              <a:pPr/>
              <a:t>25</a:t>
            </a:fld>
            <a:endParaRPr lang="en-US" sz="1400" b="1"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4F87DC2-6EA8-736E-840A-3819FA422CB0}"/>
              </a:ext>
            </a:extLst>
          </p:cNvPr>
          <p:cNvSpPr>
            <a:spLocks noGrp="1"/>
          </p:cNvSpPr>
          <p:nvPr>
            <p:ph type="title"/>
          </p:nvPr>
        </p:nvSpPr>
        <p:spPr>
          <a:xfrm>
            <a:off x="675647" y="2286001"/>
            <a:ext cx="3460595" cy="619760"/>
          </a:xfrm>
        </p:spPr>
        <p:txBody>
          <a:bodyPr/>
          <a:lstStyle/>
          <a:p>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समीक्षा</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116;p15">
            <a:extLst>
              <a:ext uri="{FF2B5EF4-FFF2-40B4-BE49-F238E27FC236}">
                <a16:creationId xmlns:a16="http://schemas.microsoft.com/office/drawing/2014/main" id="{6B12299D-CBFE-C976-8254-01676A8C8C22}"/>
              </a:ext>
            </a:extLst>
          </p:cNvPr>
          <p:cNvSpPr txBox="1"/>
          <p:nvPr/>
        </p:nvSpPr>
        <p:spPr>
          <a:xfrm>
            <a:off x="675647" y="3063820"/>
            <a:ext cx="4140193" cy="830956"/>
          </a:xfrm>
          <a:prstGeom prst="rect">
            <a:avLst/>
          </a:prstGeom>
          <a:noFill/>
          <a:ln>
            <a:noFill/>
          </a:ln>
        </p:spPr>
        <p:txBody>
          <a:bodyPr spcFirstLastPara="1" wrap="square" lIns="91425" tIns="45700" rIns="91425" bIns="45700" anchor="t" anchorCtr="0">
            <a:spAutoFit/>
          </a:bodyPr>
          <a:lstStyle/>
          <a:p>
            <a:pPr lvl="0" algn="just">
              <a:buClr>
                <a:schemeClr val="dk1"/>
              </a:buClr>
              <a:buSzPts val="3200"/>
            </a:pPr>
            <a:r>
              <a:rPr lang="hi-IN" sz="24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इस पाठ को पूरा करने पर, आप सीखने में सक्षम हैं: -</a:t>
            </a:r>
            <a:endParaRPr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5124BCD0-A469-7D2D-C43D-84E12E8A03A9}"/>
              </a:ext>
            </a:extLst>
          </p:cNvPr>
          <p:cNvSpPr txBox="1">
            <a:spLocks/>
          </p:cNvSpPr>
          <p:nvPr/>
        </p:nvSpPr>
        <p:spPr>
          <a:xfrm>
            <a:off x="5600700" y="2286001"/>
            <a:ext cx="5753100" cy="379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6646" indent="-514350">
              <a:buFont typeface="+mj-lt"/>
              <a:buAutoNum type="arabicPeriod"/>
            </a:pPr>
            <a:r>
              <a:rPr lang="hi-IN" sz="2400">
                <a:latin typeface="Open Sans" panose="020B0606030504020204" pitchFamily="34" charset="0"/>
                <a:ea typeface="Open Sans" panose="020B0606030504020204" pitchFamily="34" charset="0"/>
                <a:cs typeface="Open Sans" panose="020B0606030504020204" pitchFamily="34" charset="0"/>
              </a:rPr>
              <a:t>गोयानिया, ब्राजील के बारे में। 
गोयानिया की रेडियोलॉजिकल दुर्घटनाओं का कारण।
रेडियोलॉजिकल दुर्घटनाओं का प्रभाव।
इस हादसे से सबक मिला।
समाप्ति</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23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0" y="15240"/>
            <a:ext cx="121158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Slide Number Placeholder 1">
            <a:extLst>
              <a:ext uri="{FF2B5EF4-FFF2-40B4-BE49-F238E27FC236}">
                <a16:creationId xmlns:a16="http://schemas.microsoft.com/office/drawing/2014/main" id="{E8712AE2-BBBA-B977-B5D1-B22935FB04E6}"/>
              </a:ext>
            </a:extLst>
          </p:cNvPr>
          <p:cNvSpPr>
            <a:spLocks noGrp="1"/>
          </p:cNvSpPr>
          <p:nvPr>
            <p:ph type="sldNum" sz="quarter" idx="12"/>
          </p:nvPr>
        </p:nvSpPr>
        <p:spPr/>
        <p:txBody>
          <a:bodyPr/>
          <a:lstStyle/>
          <a:p>
            <a:fld id="{2BB1E14F-796C-409E-9B94-89634ADD74DA}" type="slidenum">
              <a:rPr lang="en-IN" smtClean="0"/>
              <a:t>26</a:t>
            </a:fld>
            <a:endParaRPr lang="en-IN" dirty="0"/>
          </a:p>
        </p:txBody>
      </p:sp>
      <p:sp>
        <p:nvSpPr>
          <p:cNvPr id="3" name="Duties of…">
            <a:extLst>
              <a:ext uri="{FF2B5EF4-FFF2-40B4-BE49-F238E27FC236}">
                <a16:creationId xmlns:a16="http://schemas.microsoft.com/office/drawing/2014/main" id="{318A7614-47AC-F139-1E29-E4595B71E791}"/>
              </a:ext>
            </a:extLst>
          </p:cNvPr>
          <p:cNvSpPr txBox="1"/>
          <p:nvPr/>
        </p:nvSpPr>
        <p:spPr>
          <a:xfrm>
            <a:off x="1328106" y="2878320"/>
            <a:ext cx="4052325" cy="69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p>
            <a:pPr algn="ctr"/>
            <a:r>
              <a:rPr lang="hi-IN" sz="4000" b="1">
                <a:latin typeface="Open sans"/>
              </a:rPr>
              <a:t>कोई सवाल ?</a:t>
            </a:r>
            <a:endParaRPr lang="en-US" sz="4000" b="1" dirty="0">
              <a:latin typeface="Open sans"/>
            </a:endParaRPr>
          </a:p>
        </p:txBody>
      </p:sp>
      <p:pic>
        <p:nvPicPr>
          <p:cNvPr id="4" name="Picture 3">
            <a:extLst>
              <a:ext uri="{FF2B5EF4-FFF2-40B4-BE49-F238E27FC236}">
                <a16:creationId xmlns:a16="http://schemas.microsoft.com/office/drawing/2014/main" id="{8E9DA97E-6DA2-DCF0-B996-AE39947116A8}"/>
              </a:ext>
            </a:extLst>
          </p:cNvPr>
          <p:cNvPicPr>
            <a:picLocks noChangeAspect="1"/>
          </p:cNvPicPr>
          <p:nvPr/>
        </p:nvPicPr>
        <p:blipFill>
          <a:blip r:embed="rId2"/>
          <a:stretch>
            <a:fillRect/>
          </a:stretch>
        </p:blipFill>
        <p:spPr>
          <a:xfrm>
            <a:off x="7063769" y="1753208"/>
            <a:ext cx="3368693" cy="3368693"/>
          </a:xfrm>
          <a:prstGeom prst="rect">
            <a:avLst/>
          </a:prstGeom>
        </p:spPr>
      </p:pic>
    </p:spTree>
    <p:extLst>
      <p:ext uri="{BB962C8B-B14F-4D97-AF65-F5344CB8AC3E}">
        <p14:creationId xmlns:p14="http://schemas.microsoft.com/office/powerpoint/2010/main" val="1737652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8637D2-95F1-7BEF-FEF9-B347A6BB8BA8}"/>
              </a:ext>
            </a:extLst>
          </p:cNvPr>
          <p:cNvSpPr>
            <a:spLocks noGrp="1"/>
          </p:cNvSpPr>
          <p:nvPr>
            <p:ph type="sldNum" sz="quarter" idx="12"/>
          </p:nvPr>
        </p:nvSpPr>
        <p:spPr/>
        <p:txBody>
          <a:bodyPr/>
          <a:lstStyle/>
          <a:p>
            <a:fld id="{B6F15528-21DE-4FAA-801E-634DDDAF4B2B}" type="slidenum">
              <a:rPr lang="en-US" sz="1400" b="1" smtClean="0">
                <a:solidFill>
                  <a:srgbClr val="7030A0"/>
                </a:solidFill>
              </a:rPr>
              <a:pPr/>
              <a:t>27</a:t>
            </a:fld>
            <a:endParaRPr lang="en-US" sz="1400" b="1" dirty="0">
              <a:solidFill>
                <a:srgbClr val="7030A0"/>
              </a:solidFill>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1">
            <a:extLst>
              <a:ext uri="{FF2B5EF4-FFF2-40B4-BE49-F238E27FC236}">
                <a16:creationId xmlns:a16="http://schemas.microsoft.com/office/drawing/2014/main" id="{0C7D16C6-4043-F648-1CB8-EB048ACA3435}"/>
              </a:ext>
            </a:extLst>
          </p:cNvPr>
          <p:cNvSpPr>
            <a:spLocks noGrp="1"/>
          </p:cNvSpPr>
          <p:nvPr>
            <p:ph type="title"/>
          </p:nvPr>
        </p:nvSpPr>
        <p:spPr>
          <a:xfrm>
            <a:off x="769437" y="2431445"/>
            <a:ext cx="3869474" cy="1143000"/>
          </a:xfrm>
        </p:spPr>
        <p:txBody>
          <a:bodyPr>
            <a:normAutofit/>
          </a:bodyPr>
          <a:lstStyle/>
          <a:p>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मूल्यांकन</a:t>
            </a:r>
            <a:endPar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F952E34-F43E-4FBA-66F1-0777C4C72841}"/>
              </a:ext>
            </a:extLst>
          </p:cNvPr>
          <p:cNvSpPr txBox="1"/>
          <p:nvPr/>
        </p:nvSpPr>
        <p:spPr>
          <a:xfrm>
            <a:off x="5162550" y="2431445"/>
            <a:ext cx="6260013" cy="1569660"/>
          </a:xfrm>
          <a:prstGeom prst="rect">
            <a:avLst/>
          </a:prstGeom>
          <a:noFill/>
        </p:spPr>
        <p:txBody>
          <a:bodyPr wrap="square" rtlCol="0">
            <a:spAutoFit/>
          </a:bodyPr>
          <a:lstStyle/>
          <a:p>
            <a:r>
              <a:rPr lang="hi-IN" sz="3200"/>
              <a:t>प्रश्‍न। गोयानिया घटना में कौन सा रेडियोलॉजिकल स्रोत पाया गया था?
उत्त।</a:t>
            </a:r>
            <a:endParaRPr lang="en-IN" sz="3200" dirty="0"/>
          </a:p>
        </p:txBody>
      </p:sp>
    </p:spTree>
    <p:extLst>
      <p:ext uri="{BB962C8B-B14F-4D97-AF65-F5344CB8AC3E}">
        <p14:creationId xmlns:p14="http://schemas.microsoft.com/office/powerpoint/2010/main" val="4169568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p:txBody>
          <a:bodyPr/>
          <a:lstStyle/>
          <a:p>
            <a:fld id="{2BB1E14F-796C-409E-9B94-89634ADD74DA}" type="slidenum">
              <a:rPr lang="en-IN" smtClean="0"/>
              <a:t>28</a:t>
            </a:fld>
            <a:endParaRPr lang="en-IN"/>
          </a:p>
        </p:txBody>
      </p:sp>
      <p:sp>
        <p:nvSpPr>
          <p:cNvPr id="6" name="Duties of…">
            <a:extLst>
              <a:ext uri="{FF2B5EF4-FFF2-40B4-BE49-F238E27FC236}">
                <a16:creationId xmlns:a16="http://schemas.microsoft.com/office/drawing/2014/main" id="{848F74B0-1F3A-240E-68E6-62D0EC9F3863}"/>
              </a:ext>
            </a:extLst>
          </p:cNvPr>
          <p:cNvSpPr txBox="1"/>
          <p:nvPr/>
        </p:nvSpPr>
        <p:spPr>
          <a:xfrm>
            <a:off x="588042" y="2226360"/>
            <a:ext cx="10941347" cy="1556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p>
            <a:pPr algn="ctr"/>
            <a:r>
              <a:rPr lang="hi-IN" sz="9600" b="1" dirty="0">
                <a:latin typeface="Open sans"/>
              </a:rPr>
              <a:t>धन्यवाद</a:t>
            </a:r>
            <a:endParaRPr lang="en-US" sz="9600" dirty="0">
              <a:latin typeface="Open sans"/>
            </a:endParaRPr>
          </a:p>
        </p:txBody>
      </p:sp>
    </p:spTree>
    <p:extLst>
      <p:ext uri="{BB962C8B-B14F-4D97-AF65-F5344CB8AC3E}">
        <p14:creationId xmlns:p14="http://schemas.microsoft.com/office/powerpoint/2010/main" val="170806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87" y="2766218"/>
            <a:ext cx="4155990" cy="1325563"/>
          </a:xfrm>
        </p:spPr>
        <p:txBody>
          <a:bodyPr/>
          <a:lstStyle/>
          <a:p>
            <a:r>
              <a:rPr lang="hi-IN" b="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यह किस बारे में है ?</a:t>
            </a:r>
            <a:endParaRPr lang="en-IN" b="1" u="sng"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4306529" y="1523078"/>
            <a:ext cx="7765026" cy="4833271"/>
          </a:xfrm>
        </p:spPr>
        <p:txBody>
          <a:bodyPr>
            <a:normAutofit/>
          </a:bodyPr>
          <a:lstStyle/>
          <a:p>
            <a:pPr algn="just">
              <a:buFont typeface="Wingdings" panose="05000000000000000000" pitchFamily="2" charset="2"/>
              <a:buChar char="Ø"/>
            </a:pPr>
            <a:r>
              <a:rPr lang="hi-IN" dirty="0">
                <a:latin typeface="Open Sans" panose="020B0606030504020204" pitchFamily="34" charset="0"/>
                <a:ea typeface="Open Sans" panose="020B0606030504020204" pitchFamily="34" charset="0"/>
                <a:cs typeface="Open Sans" panose="020B0606030504020204" pitchFamily="34" charset="0"/>
              </a:rPr>
              <a:t>यह दुर्घटना सितंबर 1987 में गोयानिया में हुई थी, जहां लोगों का एक समूह और पर्यावरण </a:t>
            </a:r>
            <a:r>
              <a:rPr lang="en-US" dirty="0">
                <a:latin typeface="Open Sans" panose="020B0606030504020204" pitchFamily="34" charset="0"/>
                <a:ea typeface="Open Sans" panose="020B0606030504020204" pitchFamily="34" charset="0"/>
                <a:cs typeface="Open Sans" panose="020B0606030504020204" pitchFamily="34" charset="0"/>
              </a:rPr>
              <a:t>Cs-137 </a:t>
            </a:r>
            <a:r>
              <a:rPr lang="hi-IN" dirty="0">
                <a:latin typeface="Open Sans" panose="020B0606030504020204" pitchFamily="34" charset="0"/>
                <a:ea typeface="Open Sans" panose="020B0606030504020204" pitchFamily="34" charset="0"/>
                <a:cs typeface="Open Sans" panose="020B0606030504020204" pitchFamily="34" charset="0"/>
              </a:rPr>
              <a:t>से दूषित हो गया था।</a:t>
            </a:r>
            <a:br>
              <a:rPr lang="hi-IN" dirty="0">
                <a:latin typeface="Open Sans" panose="020B0606030504020204" pitchFamily="34" charset="0"/>
                <a:ea typeface="Open Sans" panose="020B0606030504020204" pitchFamily="34" charset="0"/>
                <a:cs typeface="Open Sans" panose="020B0606030504020204" pitchFamily="34" charset="0"/>
              </a:rPr>
            </a:br>
            <a:r>
              <a:rPr lang="hi-IN" dirty="0">
                <a:latin typeface="Open Sans" panose="020B0606030504020204" pitchFamily="34" charset="0"/>
                <a:ea typeface="Open Sans" panose="020B0606030504020204" pitchFamily="34" charset="0"/>
                <a:cs typeface="Open Sans" panose="020B0606030504020204" pitchFamily="34" charset="0"/>
              </a:rPr>
              <a:t>एक चिकित्सा चिकित्सा स्रोत के टूटने का परिणाम।
गोइयानिया ब्राजील के गोइयस राज्य की राजधानी है। दुर्घटना के समय इसमें लगभग 8 लाख निवासी थे।
गोयानिया रियो डी जनेरियो से 1000 मील और साओ पाउलो से 600 मील की दूरी पर स्थित है, जहां ब्राजील के मुख्य विकिरण संरक्षण केंद्र स्थित हैं।</a:t>
            </a:r>
            <a:endParaRPr lang="en-IN"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36D19C6A-5B8A-FBA7-F0E2-7DA212F55BE8}"/>
              </a:ext>
            </a:extLst>
          </p:cNvPr>
          <p:cNvSpPr>
            <a:spLocks noGrp="1"/>
          </p:cNvSpPr>
          <p:nvPr>
            <p:ph type="sldNum" sz="quarter" idx="12"/>
          </p:nvPr>
        </p:nvSpPr>
        <p:spPr/>
        <p:txBody>
          <a:bodyPr/>
          <a:lstStyle/>
          <a:p>
            <a:fld id="{22791B07-4395-4FF6-A37A-5B5DB6B12686}" type="slidenum">
              <a:rPr lang="en-IN" smtClean="0"/>
              <a:t>3</a:t>
            </a:fld>
            <a:endParaRPr lang="en-IN"/>
          </a:p>
        </p:txBody>
      </p:sp>
    </p:spTree>
    <p:extLst>
      <p:ext uri="{BB962C8B-B14F-4D97-AF65-F5344CB8AC3E}">
        <p14:creationId xmlns:p14="http://schemas.microsoft.com/office/powerpoint/2010/main" val="294707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Image result for goiania 13 august 1987 incid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4" name="AutoShape 4" descr="Image result for goiania 13 august 1987 incid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6" name="AutoShape 6" descr="Image result for goiania 13 august 1987 incid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8" name="AutoShape 8" descr="Image result for goiania 13 august 1987 incid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10" name="Picture 10" descr="http://www.lastwordonnothing.com/wp-content/uploads/2011/03/goiania.jpg"/>
          <p:cNvPicPr>
            <a:picLocks noChangeAspect="1" noChangeArrowheads="1"/>
          </p:cNvPicPr>
          <p:nvPr/>
        </p:nvPicPr>
        <p:blipFill>
          <a:blip r:embed="rId2" cstate="print"/>
          <a:srcRect r="7261"/>
          <a:stretch>
            <a:fillRect/>
          </a:stretch>
        </p:blipFill>
        <p:spPr bwMode="auto">
          <a:xfrm>
            <a:off x="4378966" y="1354193"/>
            <a:ext cx="7660634" cy="5184719"/>
          </a:xfrm>
          <a:prstGeom prst="rect">
            <a:avLst/>
          </a:prstGeom>
          <a:noFill/>
        </p:spPr>
      </p:pic>
      <p:sp>
        <p:nvSpPr>
          <p:cNvPr id="3" name="Slide Number Placeholder 2">
            <a:extLst>
              <a:ext uri="{FF2B5EF4-FFF2-40B4-BE49-F238E27FC236}">
                <a16:creationId xmlns:a16="http://schemas.microsoft.com/office/drawing/2014/main" id="{41CD5916-BACE-F47C-1635-D80D99FA432C}"/>
              </a:ext>
            </a:extLst>
          </p:cNvPr>
          <p:cNvSpPr>
            <a:spLocks noGrp="1"/>
          </p:cNvSpPr>
          <p:nvPr>
            <p:ph type="sldNum" sz="quarter" idx="12"/>
          </p:nvPr>
        </p:nvSpPr>
        <p:spPr/>
        <p:txBody>
          <a:bodyPr/>
          <a:lstStyle/>
          <a:p>
            <a:fld id="{22791B07-4395-4FF6-A37A-5B5DB6B12686}" type="slidenum">
              <a:rPr lang="en-IN" smtClean="0"/>
              <a:t>4</a:t>
            </a:fld>
            <a:endParaRPr lang="en-IN"/>
          </a:p>
        </p:txBody>
      </p:sp>
      <p:sp>
        <p:nvSpPr>
          <p:cNvPr id="4" name="PEER | MFR | INDIA">
            <a:extLst>
              <a:ext uri="{FF2B5EF4-FFF2-40B4-BE49-F238E27FC236}">
                <a16:creationId xmlns:a16="http://schemas.microsoft.com/office/drawing/2014/main" id="{5855664A-011E-1534-F3B5-B8F37FD9082F}"/>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5" name="PPT 2 -">
            <a:extLst>
              <a:ext uri="{FF2B5EF4-FFF2-40B4-BE49-F238E27FC236}">
                <a16:creationId xmlns:a16="http://schemas.microsoft.com/office/drawing/2014/main" id="{CA95188E-5E96-C0C7-97D0-C44B845005D4}"/>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2" name="Title 1">
            <a:extLst>
              <a:ext uri="{FF2B5EF4-FFF2-40B4-BE49-F238E27FC236}">
                <a16:creationId xmlns:a16="http://schemas.microsoft.com/office/drawing/2014/main" id="{B9BF3C93-3916-414E-C119-77AEE98471FC}"/>
              </a:ext>
            </a:extLst>
          </p:cNvPr>
          <p:cNvSpPr txBox="1">
            <a:spLocks/>
          </p:cNvSpPr>
          <p:nvPr/>
        </p:nvSpPr>
        <p:spPr>
          <a:xfrm>
            <a:off x="701146" y="2766218"/>
            <a:ext cx="41559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b="1" u="sng">
                <a:solidFill>
                  <a:srgbClr val="C00000"/>
                </a:solidFill>
                <a:latin typeface="Open Sans" panose="020B0606030504020204" pitchFamily="34" charset="0"/>
                <a:ea typeface="Open Sans" panose="020B0606030504020204" pitchFamily="34" charset="0"/>
                <a:cs typeface="Open Sans" panose="020B0606030504020204" pitchFamily="34" charset="0"/>
              </a:rPr>
              <a:t>गोयानिया, ब्राजील</a:t>
            </a:r>
            <a:endParaRPr lang="en-IN" b="1" u="sng"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90078"/>
            <a:ext cx="3475702" cy="1325563"/>
          </a:xfrm>
        </p:spPr>
        <p:txBody>
          <a:bodyPr>
            <a:normAutofit/>
          </a:bodyPr>
          <a:lstStyle/>
          <a:p>
            <a:r>
              <a:rPr lang="hi-IN"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दुर्घटना का कारण क्या था?</a:t>
            </a:r>
            <a:endParaRPr lang="en-IN"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3856703" y="1004997"/>
            <a:ext cx="8182897" cy="4708981"/>
          </a:xfrm>
          <a:prstGeom prst="rect">
            <a:avLst/>
          </a:prstGeom>
        </p:spPr>
        <p:txBody>
          <a:bodyPr wrap="square">
            <a:spAutoFit/>
          </a:bodyPr>
          <a:lstStyle/>
          <a:p>
            <a:pPr marL="514350" indent="-514350" algn="just">
              <a:buFont typeface="Wingdings" panose="05000000000000000000" pitchFamily="2" charset="2"/>
              <a:buChar char="Ø"/>
            </a:pPr>
            <a:r>
              <a:rPr lang="hi-IN" sz="2500">
                <a:solidFill>
                  <a:srgbClr val="000000"/>
                </a:solidFill>
                <a:latin typeface="Arial" panose="020B0604020202020204" pitchFamily="34" charset="0"/>
              </a:rPr>
              <a:t>1985 में, गोयानिया इंस्टीट्यूट ऑफ रेडियोथेरेपी कोबाल्ट -60 टेलीथेरेपी लेते हुए एक नए स्थान पर चला गया और गोयानिया शहर में पुरानी इमारत के आंशिक रूप से ध्वस्त सत्र में एक अप्रचलित सीज़ियम-137 टेलीथेरेपी इकाई का निर्वहन किया।
अस्पताल के मालिकों ने ब्राजील के अधिकारियों को कोबाल्ट-60 इकाई के बारे में सूचित किया, लेकिन सीजियम-137 इकाई के बारे में नहीं।
ब्राजील के अधिकारियों ने अस्पताल के मालिकों को सीएस -137 इकाई के गंतव्य के बारे में नियमित मेल द्वारा दो बार तर्क दिया, लेकिन दुर्घटना होने तक कोई जवाब नहीं मिला।</a:t>
            </a:r>
            <a:endParaRPr lang="en-US" sz="2500" dirty="0">
              <a:solidFill>
                <a:srgbClr val="000000"/>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474594ED-EF6B-8E1A-0D6E-6F33A7D48177}"/>
              </a:ext>
            </a:extLst>
          </p:cNvPr>
          <p:cNvSpPr>
            <a:spLocks noGrp="1"/>
          </p:cNvSpPr>
          <p:nvPr>
            <p:ph type="sldNum" sz="quarter" idx="12"/>
          </p:nvPr>
        </p:nvSpPr>
        <p:spPr/>
        <p:txBody>
          <a:bodyPr/>
          <a:lstStyle/>
          <a:p>
            <a:fld id="{22791B07-4395-4FF6-A37A-5B5DB6B12686}" type="slidenum">
              <a:rPr lang="en-IN" smtClean="0"/>
              <a:t>5</a:t>
            </a:fld>
            <a:endParaRPr lang="en-IN"/>
          </a:p>
        </p:txBody>
      </p:sp>
      <p:sp>
        <p:nvSpPr>
          <p:cNvPr id="6" name="PEER | MFR | INDIA">
            <a:extLst>
              <a:ext uri="{FF2B5EF4-FFF2-40B4-BE49-F238E27FC236}">
                <a16:creationId xmlns:a16="http://schemas.microsoft.com/office/drawing/2014/main" id="{349D6555-45E6-6AF0-9288-71BAF1A8F7E0}"/>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7" name="PPT 2 -">
            <a:extLst>
              <a:ext uri="{FF2B5EF4-FFF2-40B4-BE49-F238E27FC236}">
                <a16:creationId xmlns:a16="http://schemas.microsoft.com/office/drawing/2014/main" id="{15514CC3-C603-6D15-4A5E-D3D7DF451F4E}"/>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Tree>
    <p:extLst>
      <p:ext uri="{BB962C8B-B14F-4D97-AF65-F5344CB8AC3E}">
        <p14:creationId xmlns:p14="http://schemas.microsoft.com/office/powerpoint/2010/main" val="29735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17806" y="1217126"/>
            <a:ext cx="7221794" cy="3785652"/>
          </a:xfrm>
          <a:prstGeom prst="rect">
            <a:avLst/>
          </a:prstGeom>
        </p:spPr>
        <p:txBody>
          <a:bodyPr wrap="square">
            <a:spAutoFit/>
          </a:bodyPr>
          <a:lstStyle/>
          <a:p>
            <a:pPr marL="285750" indent="-285750" algn="just">
              <a:buFont typeface="Wingdings" panose="05000000000000000000" pitchFamily="2" charset="2"/>
              <a:buChar char="Ø"/>
            </a:pPr>
            <a:r>
              <a:rPr lang="hi-IN" sz="2400">
                <a:latin typeface="Open Sans" panose="020B0606030504020204" pitchFamily="34" charset="0"/>
                <a:ea typeface="Open Sans" panose="020B0606030504020204" pitchFamily="34" charset="0"/>
                <a:cs typeface="Open Sans" panose="020B0606030504020204" pitchFamily="34" charset="0"/>
              </a:rPr>
              <a:t>स्थायी नौकरी के बिना दो युवकों को कुछ पैसे कमाने का तरीका मिल रहा है कि गोयानिया शहर में एक परित्यक्त और आंशिक रूप से ध्वस्त अस्पताल की इमारत में एक भारी उपकरण था
संभवतः 13 सितंबर को, उन्होंने इमारत के प्रवेश को मजबूर किया और टेलीथेरेपी इकाई के परिरक्षण सिर को हटाने और इसे एक कबाड़खाने में बेचने का फैसला किया।
तो उन्होंने किया। दो व्यक्तियों, कबाड़खाने के मालिक और उनके दो कर्मचारियों ने उपकरण को नष्ट करने के प्रयास शुरू किए</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p:cNvSpPr>
            <a:spLocks noGrp="1"/>
          </p:cNvSpPr>
          <p:nvPr>
            <p:ph type="title"/>
          </p:nvPr>
        </p:nvSpPr>
        <p:spPr>
          <a:xfrm>
            <a:off x="152400" y="2875670"/>
            <a:ext cx="3947652" cy="1106659"/>
          </a:xfrm>
        </p:spPr>
        <p:txBody>
          <a:bodyPr>
            <a:noAutofit/>
          </a:bodyPr>
          <a:lstStyle/>
          <a:p>
            <a:pPr algn="ctr"/>
            <a:r>
              <a:rPr lang="hi-IN" b="1">
                <a:solidFill>
                  <a:srgbClr val="C00000"/>
                </a:solidFill>
                <a:latin typeface="Open Sans" panose="020B0606030504020204" pitchFamily="34" charset="0"/>
                <a:ea typeface="Open Sans" panose="020B0606030504020204" pitchFamily="34" charset="0"/>
                <a:cs typeface="Open Sans" panose="020B0606030504020204" pitchFamily="34" charset="0"/>
              </a:rPr>
              <a:t>यह कैसे हुआ?</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0078A7D0-F022-257C-BAEC-011C9EDEB0B5}"/>
              </a:ext>
            </a:extLst>
          </p:cNvPr>
          <p:cNvSpPr>
            <a:spLocks noGrp="1"/>
          </p:cNvSpPr>
          <p:nvPr>
            <p:ph type="sldNum" sz="quarter" idx="12"/>
          </p:nvPr>
        </p:nvSpPr>
        <p:spPr/>
        <p:txBody>
          <a:bodyPr/>
          <a:lstStyle/>
          <a:p>
            <a:fld id="{22791B07-4395-4FF6-A37A-5B5DB6B12686}" type="slidenum">
              <a:rPr lang="en-IN" smtClean="0"/>
              <a:t>6</a:t>
            </a:fld>
            <a:endParaRPr lang="en-IN"/>
          </a:p>
        </p:txBody>
      </p:sp>
      <p:sp>
        <p:nvSpPr>
          <p:cNvPr id="3" name="PEER | MFR | INDIA">
            <a:extLst>
              <a:ext uri="{FF2B5EF4-FFF2-40B4-BE49-F238E27FC236}">
                <a16:creationId xmlns:a16="http://schemas.microsoft.com/office/drawing/2014/main" id="{6BD9E5D4-9931-6550-1638-5747EB4C012D}"/>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6" name="PPT 2 -">
            <a:extLst>
              <a:ext uri="{FF2B5EF4-FFF2-40B4-BE49-F238E27FC236}">
                <a16:creationId xmlns:a16="http://schemas.microsoft.com/office/drawing/2014/main" id="{9F70DD5A-2B8A-B76C-3079-59CBCD1F2736}"/>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5470" y="944351"/>
            <a:ext cx="7592960" cy="4670381"/>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hi-IN" sz="2000">
                <a:solidFill>
                  <a:srgbClr val="000000"/>
                </a:solidFill>
                <a:latin typeface="Open Sans" panose="020B0606030504020204" pitchFamily="34" charset="0"/>
                <a:ea typeface="Open Sans" panose="020B0606030504020204" pitchFamily="34" charset="0"/>
                <a:cs typeface="Open Sans" panose="020B0606030504020204" pitchFamily="34" charset="0"/>
              </a:rPr>
              <a:t>रोटेटिंग असेंबली और सीज़ियम-137 के लगभग 1400 क्यूरी वाले एक कैप्सूल को संभवतः 18 सितंबर को नष्ट कर दिया गया था।
कैप्सूल फट गया और सीज़ियम जारी किया गया।
स्रोत के टुकड़े कबाड़ यार्ड मालिकों, रिश्तेदारों, पड़ोसियों और सबसे करीबी दोस्तों के बीच वितरित किए गए थे।
पत्थर की शक्ति से हर कोई प्रभावित था क्योंकि यह अंधेरे में नीला चमक रहा था।
उनमें से कुछ ने सराहना करने के लिए त्वचा पर सामग्री को रगड़ दिया।
गोयानिया से लगभग 100 मील की दूरी पर स्थित आवासों में सीज़ियम संदूषण पाया गया</a:t>
            </a:r>
            <a:endPar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04678ED0-0EA5-34F8-A974-651C0D7F84E9}"/>
              </a:ext>
            </a:extLst>
          </p:cNvPr>
          <p:cNvSpPr>
            <a:spLocks noGrp="1"/>
          </p:cNvSpPr>
          <p:nvPr>
            <p:ph type="sldNum" sz="quarter" idx="12"/>
          </p:nvPr>
        </p:nvSpPr>
        <p:spPr/>
        <p:txBody>
          <a:bodyPr/>
          <a:lstStyle/>
          <a:p>
            <a:fld id="{22791B07-4395-4FF6-A37A-5B5DB6B12686}" type="slidenum">
              <a:rPr lang="en-IN" smtClean="0"/>
              <a:t>7</a:t>
            </a:fld>
            <a:endParaRPr lang="en-IN"/>
          </a:p>
        </p:txBody>
      </p:sp>
      <p:sp>
        <p:nvSpPr>
          <p:cNvPr id="6" name="PEER | MFR | INDIA">
            <a:extLst>
              <a:ext uri="{FF2B5EF4-FFF2-40B4-BE49-F238E27FC236}">
                <a16:creationId xmlns:a16="http://schemas.microsoft.com/office/drawing/2014/main" id="{473217E2-8BCE-5CD1-327B-7AAF26EEDB23}"/>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7" name="PPT 2 -">
            <a:extLst>
              <a:ext uri="{FF2B5EF4-FFF2-40B4-BE49-F238E27FC236}">
                <a16:creationId xmlns:a16="http://schemas.microsoft.com/office/drawing/2014/main" id="{F813E426-5D76-1541-4B9F-2EA752B912F9}"/>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5" name="Title 4">
            <a:extLst>
              <a:ext uri="{FF2B5EF4-FFF2-40B4-BE49-F238E27FC236}">
                <a16:creationId xmlns:a16="http://schemas.microsoft.com/office/drawing/2014/main" id="{ABCE2799-3E27-7A9B-9760-F5937A9454AC}"/>
              </a:ext>
            </a:extLst>
          </p:cNvPr>
          <p:cNvSpPr txBox="1">
            <a:spLocks/>
          </p:cNvSpPr>
          <p:nvPr/>
        </p:nvSpPr>
        <p:spPr>
          <a:xfrm>
            <a:off x="152400" y="2875670"/>
            <a:ext cx="3947652" cy="11066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b="1">
                <a:solidFill>
                  <a:srgbClr val="C00000"/>
                </a:solidFill>
                <a:latin typeface="Open Sans" panose="020B0606030504020204" pitchFamily="34" charset="0"/>
                <a:ea typeface="Open Sans" panose="020B0606030504020204" pitchFamily="34" charset="0"/>
                <a:cs typeface="Open Sans" panose="020B0606030504020204" pitchFamily="34" charset="0"/>
              </a:rPr>
              <a:t>यह कैसे हुआ?</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1" y="1078229"/>
            <a:ext cx="8229599" cy="44780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hi-IN" sz="2400">
                <a:latin typeface="Open Sans" panose="020B0606030504020204" pitchFamily="34" charset="0"/>
                <a:ea typeface="Open Sans" panose="020B0606030504020204" pitchFamily="34" charset="0"/>
                <a:cs typeface="Open Sans" panose="020B0606030504020204" pitchFamily="34" charset="0"/>
              </a:rPr>
              <a:t>मालिक की पत्नी ने अपने रिश्तेदारों के बीच तीव्र विकिरण सिंड्रोम के पहले लक्षणों की घटना देखी और उष्णकटिबंधीय रोगों के लिए अस्पताल में चिकित्सा सहायता की तलाश करने का फैसला किया।
स्रोत के टुकड़ों को एक बैग में रखा गया था जिसे वह अपने साथ बस से अस्पताल ले गई थी।
29 सितंबर को, ब्राजील के परमाणु ऊर्जा आयोग को एक गंभीर रेडियोलॉजिकल दुर्घटना की घटना के बारे में एक गोइयानियन भौतिक विज्ञानी द्वारा सूचित किया गया था।</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90026124-EEA2-A2FC-040A-98FCF15747A0}"/>
              </a:ext>
            </a:extLst>
          </p:cNvPr>
          <p:cNvSpPr>
            <a:spLocks noGrp="1"/>
          </p:cNvSpPr>
          <p:nvPr>
            <p:ph type="sldNum" sz="quarter" idx="12"/>
          </p:nvPr>
        </p:nvSpPr>
        <p:spPr/>
        <p:txBody>
          <a:bodyPr/>
          <a:lstStyle/>
          <a:p>
            <a:fld id="{22791B07-4395-4FF6-A37A-5B5DB6B12686}" type="slidenum">
              <a:rPr lang="en-IN" smtClean="0"/>
              <a:t>8</a:t>
            </a:fld>
            <a:endParaRPr lang="en-IN"/>
          </a:p>
        </p:txBody>
      </p:sp>
      <p:sp>
        <p:nvSpPr>
          <p:cNvPr id="6" name="PEER | MFR | INDIA">
            <a:extLst>
              <a:ext uri="{FF2B5EF4-FFF2-40B4-BE49-F238E27FC236}">
                <a16:creationId xmlns:a16="http://schemas.microsoft.com/office/drawing/2014/main" id="{7280690A-D3F2-A89B-EC08-472EBE1FE805}"/>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latin typeface="+mj-lt"/>
              </a:rPr>
              <a:t>NDRF | </a:t>
            </a:r>
            <a:r>
              <a:rPr lang="en-IN" sz="1200" b="1" dirty="0">
                <a:latin typeface="+mj-lt"/>
              </a:rPr>
              <a:t>CBRN</a:t>
            </a:r>
            <a:r>
              <a:rPr sz="1200" b="1" dirty="0">
                <a:latin typeface="+mj-lt"/>
              </a:rPr>
              <a:t> | INDIA</a:t>
            </a:r>
          </a:p>
        </p:txBody>
      </p:sp>
      <p:sp>
        <p:nvSpPr>
          <p:cNvPr id="7" name="PPT 2 -">
            <a:extLst>
              <a:ext uri="{FF2B5EF4-FFF2-40B4-BE49-F238E27FC236}">
                <a16:creationId xmlns:a16="http://schemas.microsoft.com/office/drawing/2014/main" id="{2C158BAE-FC6F-58AC-84DD-9D22011DD520}"/>
              </a:ext>
            </a:extLst>
          </p:cNvPr>
          <p:cNvSpPr txBox="1"/>
          <p:nvPr/>
        </p:nvSpPr>
        <p:spPr>
          <a:xfrm>
            <a:off x="10556234" y="635610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t>PPT -</a:t>
            </a:r>
          </a:p>
        </p:txBody>
      </p:sp>
      <p:sp>
        <p:nvSpPr>
          <p:cNvPr id="5" name="Title 4">
            <a:extLst>
              <a:ext uri="{FF2B5EF4-FFF2-40B4-BE49-F238E27FC236}">
                <a16:creationId xmlns:a16="http://schemas.microsoft.com/office/drawing/2014/main" id="{0802A7D2-CEF5-3A4D-A098-A7EDC3268E9B}"/>
              </a:ext>
            </a:extLst>
          </p:cNvPr>
          <p:cNvSpPr txBox="1">
            <a:spLocks/>
          </p:cNvSpPr>
          <p:nvPr/>
        </p:nvSpPr>
        <p:spPr>
          <a:xfrm>
            <a:off x="152400" y="2875670"/>
            <a:ext cx="3947652" cy="11066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b="1">
                <a:solidFill>
                  <a:srgbClr val="C00000"/>
                </a:solidFill>
                <a:latin typeface="Open Sans" panose="020B0606030504020204" pitchFamily="34" charset="0"/>
                <a:ea typeface="Open Sans" panose="020B0606030504020204" pitchFamily="34" charset="0"/>
                <a:cs typeface="Open Sans" panose="020B0606030504020204" pitchFamily="34" charset="0"/>
              </a:rPr>
              <a:t>यह कैसे हुआ?</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548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3763495" y="1403350"/>
            <a:ext cx="8017810" cy="4692650"/>
          </a:xfrm>
          <a:prstGeom prst="rect">
            <a:avLst/>
          </a:prstGeom>
          <a:noFill/>
          <a:ln w="9525">
            <a:noFill/>
            <a:miter lim="800000"/>
            <a:headEnd/>
            <a:tailEnd/>
          </a:ln>
          <a:effectLst/>
        </p:spPr>
      </p:pic>
      <p:sp>
        <p:nvSpPr>
          <p:cNvPr id="6" name="Oval 5"/>
          <p:cNvSpPr/>
          <p:nvPr/>
        </p:nvSpPr>
        <p:spPr>
          <a:xfrm>
            <a:off x="7175291" y="1976867"/>
            <a:ext cx="1371600" cy="2169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16298" y="2359742"/>
            <a:ext cx="2895600" cy="37362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178301E-A554-BDFD-0005-CE00ACA17482}"/>
              </a:ext>
            </a:extLst>
          </p:cNvPr>
          <p:cNvSpPr>
            <a:spLocks noGrp="1"/>
          </p:cNvSpPr>
          <p:nvPr>
            <p:ph type="sldNum" sz="quarter" idx="12"/>
          </p:nvPr>
        </p:nvSpPr>
        <p:spPr/>
        <p:txBody>
          <a:bodyPr/>
          <a:lstStyle/>
          <a:p>
            <a:fld id="{22791B07-4395-4FF6-A37A-5B5DB6B12686}" type="slidenum">
              <a:rPr lang="en-IN" smtClean="0"/>
              <a:t>9</a:t>
            </a:fld>
            <a:endParaRPr lang="en-IN"/>
          </a:p>
        </p:txBody>
      </p:sp>
      <p:sp>
        <p:nvSpPr>
          <p:cNvPr id="3" name="Title 4">
            <a:extLst>
              <a:ext uri="{FF2B5EF4-FFF2-40B4-BE49-F238E27FC236}">
                <a16:creationId xmlns:a16="http://schemas.microsoft.com/office/drawing/2014/main" id="{8950B365-8B3B-1D1D-4147-42C67D1BE8BC}"/>
              </a:ext>
            </a:extLst>
          </p:cNvPr>
          <p:cNvSpPr txBox="1">
            <a:spLocks/>
          </p:cNvSpPr>
          <p:nvPr/>
        </p:nvSpPr>
        <p:spPr>
          <a:xfrm>
            <a:off x="152400" y="2875670"/>
            <a:ext cx="3947652" cy="11066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b="1">
                <a:solidFill>
                  <a:srgbClr val="C00000"/>
                </a:solidFill>
                <a:latin typeface="Open Sans" panose="020B0606030504020204" pitchFamily="34" charset="0"/>
                <a:ea typeface="Open Sans" panose="020B0606030504020204" pitchFamily="34" charset="0"/>
                <a:cs typeface="Open Sans" panose="020B0606030504020204" pitchFamily="34" charset="0"/>
              </a:rPr>
              <a:t>प्रमुख रेडियोलॉजिकल दुर्घटनाएं</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1748</Words>
  <Application>Microsoft Office PowerPoint</Application>
  <PresentationFormat>Widescreen</PresentationFormat>
  <Paragraphs>160</Paragraphs>
  <Slides>28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Narrow</vt:lpstr>
      <vt:lpstr>Calibri</vt:lpstr>
      <vt:lpstr>Calibri Light</vt:lpstr>
      <vt:lpstr>Open sans</vt:lpstr>
      <vt:lpstr>Open sans</vt:lpstr>
      <vt:lpstr>Open Sans SemiBold</vt:lpstr>
      <vt:lpstr>Times New Roman</vt:lpstr>
      <vt:lpstr>Wingdings</vt:lpstr>
      <vt:lpstr>Office Theme</vt:lpstr>
      <vt:lpstr>PowerPoint Presentation</vt:lpstr>
      <vt:lpstr>PowerPoint Presentation</vt:lpstr>
      <vt:lpstr>यह किस बारे में है ?</vt:lpstr>
      <vt:lpstr>PowerPoint Presentation</vt:lpstr>
      <vt:lpstr>दुर्घटना का कारण क्या था?</vt:lpstr>
      <vt:lpstr>यह कैसे हुआ?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समीक्षा</vt:lpstr>
      <vt:lpstr>PowerPoint Presentation</vt:lpstr>
      <vt:lpstr>मूल्यांकन</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Rahul Kumar</dc:creator>
  <cp:lastModifiedBy>ajay pant</cp:lastModifiedBy>
  <cp:revision>15</cp:revision>
  <dcterms:created xsi:type="dcterms:W3CDTF">2025-07-05T16:29:38Z</dcterms:created>
  <dcterms:modified xsi:type="dcterms:W3CDTF">2025-12-20T04:20:46Z</dcterms:modified>
</cp:coreProperties>
</file>