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2"/>
  </p:notesMasterIdLst>
  <p:sldIdLst>
    <p:sldId id="1210" r:id="rId2"/>
    <p:sldId id="297" r:id="rId3"/>
    <p:sldId id="298" r:id="rId4"/>
    <p:sldId id="301" r:id="rId5"/>
    <p:sldId id="299" r:id="rId6"/>
    <p:sldId id="300" r:id="rId7"/>
    <p:sldId id="292" r:id="rId8"/>
    <p:sldId id="260" r:id="rId9"/>
    <p:sldId id="275" r:id="rId10"/>
    <p:sldId id="302" r:id="rId11"/>
    <p:sldId id="303" r:id="rId12"/>
    <p:sldId id="284" r:id="rId13"/>
    <p:sldId id="286" r:id="rId14"/>
    <p:sldId id="287" r:id="rId15"/>
    <p:sldId id="288" r:id="rId16"/>
    <p:sldId id="293" r:id="rId17"/>
    <p:sldId id="1066" r:id="rId18"/>
    <p:sldId id="1203" r:id="rId19"/>
    <p:sldId id="1067" r:id="rId20"/>
    <p:sldId id="11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4582" autoAdjust="0"/>
  </p:normalViewPr>
  <p:slideViewPr>
    <p:cSldViewPr snapToGrid="0">
      <p:cViewPr varScale="1">
        <p:scale>
          <a:sx n="76" d="100"/>
          <a:sy n="76" d="100"/>
        </p:scale>
        <p:origin x="912" y="4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D8DD3-67B1-466C-AADF-B06489DDD694}" type="datetimeFigureOut">
              <a:rPr lang="en-IN" smtClean="0"/>
              <a:pPr/>
              <a:t>20-12-2025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CB946F-9959-4EF5-8D96-A03122EC526D}" type="slidenum">
              <a:rPr lang="en-IN" smtClean="0"/>
              <a:pPr/>
              <a:t>‹#›</a:t>
            </a:fld>
            <a:endParaRPr lang="en-IN"/>
          </a:p>
        </p:txBody>
      </p:sp>
    </p:spTree>
    <p:extLst>
      <p:ext uri="{BB962C8B-B14F-4D97-AF65-F5344CB8AC3E}">
        <p14:creationId xmlns:p14="http://schemas.microsoft.com/office/powerpoint/2010/main" val="3455764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1385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txBox="1">
            <a:spLocks noGrp="1" noChangeArrowheads="1"/>
          </p:cNvSpPr>
          <p:nvPr>
            <p:ph type="body" idx="1"/>
          </p:nvPr>
        </p:nvSpPr>
        <p:spPr>
          <a:xfrm>
            <a:off x="685800" y="4343400"/>
            <a:ext cx="5484813"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219506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7423-67C7-697B-DAA8-D1EBCF43C1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84A0B8-8BDA-0148-05C0-24DD72CB5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128389-CFE1-AF56-416D-08E5D2B629EA}"/>
              </a:ext>
            </a:extLst>
          </p:cNvPr>
          <p:cNvSpPr>
            <a:spLocks noGrp="1"/>
          </p:cNvSpPr>
          <p:nvPr>
            <p:ph type="dt" sz="half" idx="10"/>
          </p:nvPr>
        </p:nvSpPr>
        <p:spPr>
          <a:xfrm>
            <a:off x="838200" y="6356350"/>
            <a:ext cx="2743200" cy="365125"/>
          </a:xfrm>
          <a:prstGeom prst="rect">
            <a:avLst/>
          </a:prstGeom>
        </p:spPr>
        <p:txBody>
          <a:bodyPr/>
          <a:lstStyle/>
          <a:p>
            <a:fld id="{CDAC61AE-48B0-423E-BC9D-536054E0BE1D}" type="datetime1">
              <a:rPr lang="en-IN" smtClean="0"/>
              <a:t>20-12-2025</a:t>
            </a:fld>
            <a:endParaRPr lang="en-IN" dirty="0"/>
          </a:p>
        </p:txBody>
      </p:sp>
      <p:sp>
        <p:nvSpPr>
          <p:cNvPr id="5" name="Footer Placeholder 4">
            <a:extLst>
              <a:ext uri="{FF2B5EF4-FFF2-40B4-BE49-F238E27FC236}">
                <a16:creationId xmlns:a16="http://schemas.microsoft.com/office/drawing/2014/main" id="{359FF4C5-2247-8B6C-5C8E-9710E4C071A0}"/>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8C712BBF-41CC-276F-A3D4-4D092A2A976E}"/>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208650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BCC6E-D44F-C650-FAAD-2AC10DABAF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BC74AC-5B3E-4F52-1F90-8FD48A0DA1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68919-2F72-433B-798E-AE014ED569ED}"/>
              </a:ext>
            </a:extLst>
          </p:cNvPr>
          <p:cNvSpPr>
            <a:spLocks noGrp="1"/>
          </p:cNvSpPr>
          <p:nvPr>
            <p:ph type="dt" sz="half" idx="10"/>
          </p:nvPr>
        </p:nvSpPr>
        <p:spPr>
          <a:xfrm>
            <a:off x="838200" y="6356350"/>
            <a:ext cx="2743200" cy="365125"/>
          </a:xfrm>
          <a:prstGeom prst="rect">
            <a:avLst/>
          </a:prstGeom>
        </p:spPr>
        <p:txBody>
          <a:bodyPr/>
          <a:lstStyle/>
          <a:p>
            <a:fld id="{5C6E17B3-574B-41F1-9065-510EA3DB3AB9}" type="datetime1">
              <a:rPr lang="en-IN" smtClean="0"/>
              <a:t>20-12-2025</a:t>
            </a:fld>
            <a:endParaRPr lang="en-IN"/>
          </a:p>
        </p:txBody>
      </p:sp>
      <p:sp>
        <p:nvSpPr>
          <p:cNvPr id="5" name="Footer Placeholder 4">
            <a:extLst>
              <a:ext uri="{FF2B5EF4-FFF2-40B4-BE49-F238E27FC236}">
                <a16:creationId xmlns:a16="http://schemas.microsoft.com/office/drawing/2014/main" id="{D764793A-64EE-6AB7-8F25-C863F89021F8}"/>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A7F67718-E28E-923F-CFCB-7B6A51F1FEF7}"/>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1887377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021CA5-D68C-582D-EE90-86480B24D6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3086A1-7C30-E5F1-4502-8B2033CEF7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CC5154-6623-D69E-2DDE-9A12ADD45999}"/>
              </a:ext>
            </a:extLst>
          </p:cNvPr>
          <p:cNvSpPr>
            <a:spLocks noGrp="1"/>
          </p:cNvSpPr>
          <p:nvPr>
            <p:ph type="dt" sz="half" idx="10"/>
          </p:nvPr>
        </p:nvSpPr>
        <p:spPr>
          <a:xfrm>
            <a:off x="838200" y="6356350"/>
            <a:ext cx="2743200" cy="365125"/>
          </a:xfrm>
          <a:prstGeom prst="rect">
            <a:avLst/>
          </a:prstGeom>
        </p:spPr>
        <p:txBody>
          <a:bodyPr/>
          <a:lstStyle/>
          <a:p>
            <a:fld id="{FE852572-C699-4D58-BC20-37FE58FEB7B5}" type="datetime1">
              <a:rPr lang="en-IN" smtClean="0"/>
              <a:t>20-12-2025</a:t>
            </a:fld>
            <a:endParaRPr lang="en-IN"/>
          </a:p>
        </p:txBody>
      </p:sp>
      <p:sp>
        <p:nvSpPr>
          <p:cNvPr id="5" name="Footer Placeholder 4">
            <a:extLst>
              <a:ext uri="{FF2B5EF4-FFF2-40B4-BE49-F238E27FC236}">
                <a16:creationId xmlns:a16="http://schemas.microsoft.com/office/drawing/2014/main" id="{AEBA3BE3-2452-07B2-D8A1-F65CBC105BB7}"/>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79A00500-6839-2E29-D68E-B87630B05C01}"/>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4279759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spTree>
    <p:extLst>
      <p:ext uri="{BB962C8B-B14F-4D97-AF65-F5344CB8AC3E}">
        <p14:creationId xmlns:p14="http://schemas.microsoft.com/office/powerpoint/2010/main" val="340181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8AAD7-15E4-0AC8-C4EC-5BF9B7A1EA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8305AB-E536-3844-FF68-0C614793D4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E505E6-2A18-0A5E-68C2-C75E3FACFDFB}"/>
              </a:ext>
            </a:extLst>
          </p:cNvPr>
          <p:cNvSpPr>
            <a:spLocks noGrp="1"/>
          </p:cNvSpPr>
          <p:nvPr>
            <p:ph type="dt" sz="half" idx="10"/>
          </p:nvPr>
        </p:nvSpPr>
        <p:spPr>
          <a:xfrm>
            <a:off x="838200" y="6356350"/>
            <a:ext cx="2743200" cy="365125"/>
          </a:xfrm>
          <a:prstGeom prst="rect">
            <a:avLst/>
          </a:prstGeom>
        </p:spPr>
        <p:txBody>
          <a:bodyPr/>
          <a:lstStyle/>
          <a:p>
            <a:fld id="{E47B424D-5124-4C10-93B3-FC9B0D0D1BEB}" type="datetime1">
              <a:rPr lang="en-IN" smtClean="0"/>
              <a:t>20-12-2025</a:t>
            </a:fld>
            <a:endParaRPr lang="en-IN"/>
          </a:p>
        </p:txBody>
      </p:sp>
      <p:sp>
        <p:nvSpPr>
          <p:cNvPr id="5" name="Footer Placeholder 4">
            <a:extLst>
              <a:ext uri="{FF2B5EF4-FFF2-40B4-BE49-F238E27FC236}">
                <a16:creationId xmlns:a16="http://schemas.microsoft.com/office/drawing/2014/main" id="{B82933BC-BE7A-4B19-F2C5-96625794113E}"/>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8E876FC9-D6AD-BA63-327B-B4B928393DC4}"/>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828484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8B0A0-2060-D553-3D1B-A0052DD390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791D09-716B-C4C5-D0D0-2EA8AEB08D0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2E6565-4B70-2B45-1E73-9DF859EE0FA0}"/>
              </a:ext>
            </a:extLst>
          </p:cNvPr>
          <p:cNvSpPr>
            <a:spLocks noGrp="1"/>
          </p:cNvSpPr>
          <p:nvPr>
            <p:ph type="dt" sz="half" idx="10"/>
          </p:nvPr>
        </p:nvSpPr>
        <p:spPr>
          <a:xfrm>
            <a:off x="838200" y="6356350"/>
            <a:ext cx="2743200" cy="365125"/>
          </a:xfrm>
          <a:prstGeom prst="rect">
            <a:avLst/>
          </a:prstGeom>
        </p:spPr>
        <p:txBody>
          <a:bodyPr/>
          <a:lstStyle/>
          <a:p>
            <a:fld id="{DD3F6336-A12A-4AE6-9656-206AC136E7DA}" type="datetime1">
              <a:rPr lang="en-IN" smtClean="0"/>
              <a:t>20-12-2025</a:t>
            </a:fld>
            <a:endParaRPr lang="en-IN"/>
          </a:p>
        </p:txBody>
      </p:sp>
      <p:sp>
        <p:nvSpPr>
          <p:cNvPr id="5" name="Footer Placeholder 4">
            <a:extLst>
              <a:ext uri="{FF2B5EF4-FFF2-40B4-BE49-F238E27FC236}">
                <a16:creationId xmlns:a16="http://schemas.microsoft.com/office/drawing/2014/main" id="{D39B231F-0109-6D76-0167-87AD66CEF984}"/>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C42A3FF9-F992-1400-5F9E-41E4BFE699CD}"/>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298990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2D61-B1EA-E670-AC88-8824F4AA9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F2BCE-E471-E329-A57C-2F09818FD8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7B1D3F-79B3-A58C-B357-E3E97280D5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FE6828-E853-84B2-6A6C-FCFF5BE75A5F}"/>
              </a:ext>
            </a:extLst>
          </p:cNvPr>
          <p:cNvSpPr>
            <a:spLocks noGrp="1"/>
          </p:cNvSpPr>
          <p:nvPr>
            <p:ph type="dt" sz="half" idx="10"/>
          </p:nvPr>
        </p:nvSpPr>
        <p:spPr>
          <a:xfrm>
            <a:off x="838200" y="6356350"/>
            <a:ext cx="2743200" cy="365125"/>
          </a:xfrm>
          <a:prstGeom prst="rect">
            <a:avLst/>
          </a:prstGeom>
        </p:spPr>
        <p:txBody>
          <a:bodyPr/>
          <a:lstStyle/>
          <a:p>
            <a:fld id="{14852002-9371-417B-A053-A2A9C94F1CF1}" type="datetime1">
              <a:rPr lang="en-IN" smtClean="0"/>
              <a:t>20-12-2025</a:t>
            </a:fld>
            <a:endParaRPr lang="en-IN"/>
          </a:p>
        </p:txBody>
      </p:sp>
      <p:sp>
        <p:nvSpPr>
          <p:cNvPr id="6" name="Footer Placeholder 5">
            <a:extLst>
              <a:ext uri="{FF2B5EF4-FFF2-40B4-BE49-F238E27FC236}">
                <a16:creationId xmlns:a16="http://schemas.microsoft.com/office/drawing/2014/main" id="{273E56F3-14C6-6314-72DD-3A26158EDB7A}"/>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id="{8135A3D4-A50A-F4B8-553C-546987FEC871}"/>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94787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5854-7292-1774-1112-891D176610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30D9A0-70C8-C73F-0587-6375147B1F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0002A5-2DCD-202B-A2EB-9B2FFF6522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240320-5051-3FE6-9E4C-F19275E1AF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163DC7-911C-F4A6-122E-43E8D4B387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683775-0F1E-970E-F676-2BE8DB972A88}"/>
              </a:ext>
            </a:extLst>
          </p:cNvPr>
          <p:cNvSpPr>
            <a:spLocks noGrp="1"/>
          </p:cNvSpPr>
          <p:nvPr>
            <p:ph type="dt" sz="half" idx="10"/>
          </p:nvPr>
        </p:nvSpPr>
        <p:spPr>
          <a:xfrm>
            <a:off x="838200" y="6356350"/>
            <a:ext cx="2743200" cy="365125"/>
          </a:xfrm>
          <a:prstGeom prst="rect">
            <a:avLst/>
          </a:prstGeom>
        </p:spPr>
        <p:txBody>
          <a:bodyPr/>
          <a:lstStyle/>
          <a:p>
            <a:fld id="{7F9D87B9-9528-4E88-A96C-DE61066D95AA}" type="datetime1">
              <a:rPr lang="en-IN" smtClean="0"/>
              <a:t>20-12-2025</a:t>
            </a:fld>
            <a:endParaRPr lang="en-IN"/>
          </a:p>
        </p:txBody>
      </p:sp>
      <p:sp>
        <p:nvSpPr>
          <p:cNvPr id="8" name="Footer Placeholder 7">
            <a:extLst>
              <a:ext uri="{FF2B5EF4-FFF2-40B4-BE49-F238E27FC236}">
                <a16:creationId xmlns:a16="http://schemas.microsoft.com/office/drawing/2014/main" id="{C7311312-FE6B-2B1A-94E0-5944B6F0ADE6}"/>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9" name="Slide Number Placeholder 8">
            <a:extLst>
              <a:ext uri="{FF2B5EF4-FFF2-40B4-BE49-F238E27FC236}">
                <a16:creationId xmlns:a16="http://schemas.microsoft.com/office/drawing/2014/main" id="{84F662AD-9793-6B8A-80E4-B39615DAA815}"/>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326397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2E909-474E-F5BD-0611-8CB2F30958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DE0E66-DF56-FC67-19FD-64DAC4ACD927}"/>
              </a:ext>
            </a:extLst>
          </p:cNvPr>
          <p:cNvSpPr>
            <a:spLocks noGrp="1"/>
          </p:cNvSpPr>
          <p:nvPr>
            <p:ph type="dt" sz="half" idx="10"/>
          </p:nvPr>
        </p:nvSpPr>
        <p:spPr>
          <a:xfrm>
            <a:off x="838200" y="6356350"/>
            <a:ext cx="2743200" cy="365125"/>
          </a:xfrm>
          <a:prstGeom prst="rect">
            <a:avLst/>
          </a:prstGeom>
        </p:spPr>
        <p:txBody>
          <a:bodyPr/>
          <a:lstStyle/>
          <a:p>
            <a:fld id="{E20B2223-0913-47D3-8242-6F818DAD14DE}" type="datetime1">
              <a:rPr lang="en-IN" smtClean="0"/>
              <a:t>20-12-2025</a:t>
            </a:fld>
            <a:endParaRPr lang="en-IN"/>
          </a:p>
        </p:txBody>
      </p:sp>
      <p:sp>
        <p:nvSpPr>
          <p:cNvPr id="4" name="Footer Placeholder 3">
            <a:extLst>
              <a:ext uri="{FF2B5EF4-FFF2-40B4-BE49-F238E27FC236}">
                <a16:creationId xmlns:a16="http://schemas.microsoft.com/office/drawing/2014/main" id="{D5B84035-0141-951A-8080-725738076016}"/>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5" name="Slide Number Placeholder 4">
            <a:extLst>
              <a:ext uri="{FF2B5EF4-FFF2-40B4-BE49-F238E27FC236}">
                <a16:creationId xmlns:a16="http://schemas.microsoft.com/office/drawing/2014/main" id="{6CCAF79B-DD4A-9B94-07D4-0F66B529FEC8}"/>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173762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C64E70-725C-65C7-0DE8-1223B2D02664}"/>
              </a:ext>
            </a:extLst>
          </p:cNvPr>
          <p:cNvSpPr>
            <a:spLocks noGrp="1"/>
          </p:cNvSpPr>
          <p:nvPr>
            <p:ph type="dt" sz="half" idx="10"/>
          </p:nvPr>
        </p:nvSpPr>
        <p:spPr>
          <a:xfrm>
            <a:off x="838200" y="6356350"/>
            <a:ext cx="2743200" cy="365125"/>
          </a:xfrm>
          <a:prstGeom prst="rect">
            <a:avLst/>
          </a:prstGeom>
        </p:spPr>
        <p:txBody>
          <a:bodyPr/>
          <a:lstStyle/>
          <a:p>
            <a:fld id="{F5CB97FD-4E10-4E63-9FD6-49547DAA3317}" type="datetime1">
              <a:rPr lang="en-IN" smtClean="0"/>
              <a:t>20-12-2025</a:t>
            </a:fld>
            <a:endParaRPr lang="en-IN"/>
          </a:p>
        </p:txBody>
      </p:sp>
      <p:sp>
        <p:nvSpPr>
          <p:cNvPr id="3" name="Footer Placeholder 2">
            <a:extLst>
              <a:ext uri="{FF2B5EF4-FFF2-40B4-BE49-F238E27FC236}">
                <a16:creationId xmlns:a16="http://schemas.microsoft.com/office/drawing/2014/main" id="{66E19A23-2318-97F5-89A3-D735B722D3D5}"/>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4" name="Slide Number Placeholder 3">
            <a:extLst>
              <a:ext uri="{FF2B5EF4-FFF2-40B4-BE49-F238E27FC236}">
                <a16:creationId xmlns:a16="http://schemas.microsoft.com/office/drawing/2014/main" id="{CB29648E-B60F-3404-38FF-BFE33EF15C1C}"/>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2628682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11A-1F2E-3053-E974-4A511C18D6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AD45F3-0087-64F1-726E-E5BFDD00EB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DBF90-F9B0-0618-7F27-E4AEB7D652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1A7920-C492-D6CC-5FC0-66129FFEA821}"/>
              </a:ext>
            </a:extLst>
          </p:cNvPr>
          <p:cNvSpPr>
            <a:spLocks noGrp="1"/>
          </p:cNvSpPr>
          <p:nvPr>
            <p:ph type="dt" sz="half" idx="10"/>
          </p:nvPr>
        </p:nvSpPr>
        <p:spPr>
          <a:xfrm>
            <a:off x="838200" y="6356350"/>
            <a:ext cx="2743200" cy="365125"/>
          </a:xfrm>
          <a:prstGeom prst="rect">
            <a:avLst/>
          </a:prstGeom>
        </p:spPr>
        <p:txBody>
          <a:bodyPr/>
          <a:lstStyle/>
          <a:p>
            <a:fld id="{A38C80CF-E148-46D6-9960-B1AD99D3FB3C}" type="datetime1">
              <a:rPr lang="en-IN" smtClean="0"/>
              <a:t>20-12-2025</a:t>
            </a:fld>
            <a:endParaRPr lang="en-IN"/>
          </a:p>
        </p:txBody>
      </p:sp>
      <p:sp>
        <p:nvSpPr>
          <p:cNvPr id="6" name="Footer Placeholder 5">
            <a:extLst>
              <a:ext uri="{FF2B5EF4-FFF2-40B4-BE49-F238E27FC236}">
                <a16:creationId xmlns:a16="http://schemas.microsoft.com/office/drawing/2014/main" id="{C2F8A76C-4E98-7C99-B7C8-78D5811E0D48}"/>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id="{239584FB-31C0-3CB0-068E-79A5CE572FF5}"/>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1999904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F4BF0-4867-477F-51CA-A8E322239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0409A5-D9AA-AFE4-B58F-674E8EEF2E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14C090-599F-DF73-3C38-3128D9552F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B87EC5-B7D9-C040-5518-2CA9D9376EA3}"/>
              </a:ext>
            </a:extLst>
          </p:cNvPr>
          <p:cNvSpPr>
            <a:spLocks noGrp="1"/>
          </p:cNvSpPr>
          <p:nvPr>
            <p:ph type="dt" sz="half" idx="10"/>
          </p:nvPr>
        </p:nvSpPr>
        <p:spPr>
          <a:xfrm>
            <a:off x="838200" y="6356350"/>
            <a:ext cx="2743200" cy="365125"/>
          </a:xfrm>
          <a:prstGeom prst="rect">
            <a:avLst/>
          </a:prstGeom>
        </p:spPr>
        <p:txBody>
          <a:bodyPr/>
          <a:lstStyle/>
          <a:p>
            <a:fld id="{729A9CEA-09E8-45AE-A1F0-40B93E9CF422}" type="datetime1">
              <a:rPr lang="en-IN" smtClean="0"/>
              <a:t>20-12-2025</a:t>
            </a:fld>
            <a:endParaRPr lang="en-IN"/>
          </a:p>
        </p:txBody>
      </p:sp>
      <p:sp>
        <p:nvSpPr>
          <p:cNvPr id="6" name="Footer Placeholder 5">
            <a:extLst>
              <a:ext uri="{FF2B5EF4-FFF2-40B4-BE49-F238E27FC236}">
                <a16:creationId xmlns:a16="http://schemas.microsoft.com/office/drawing/2014/main" id="{00EDE794-622B-67BF-E229-DA34E87B4C11}"/>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id="{269CFA47-9358-20E7-F501-6F0522964180}"/>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873231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72DA8F-1CA7-490F-2A03-BE02BD2871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4CE958-E380-162E-0B6F-32419FF8DF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5640D4D-4A25-15A2-5DE3-80B44FF16287}"/>
              </a:ext>
            </a:extLst>
          </p:cNvPr>
          <p:cNvSpPr>
            <a:spLocks noGrp="1"/>
          </p:cNvSpPr>
          <p:nvPr>
            <p:ph type="sldNum" sz="quarter" idx="4"/>
          </p:nvPr>
        </p:nvSpPr>
        <p:spPr>
          <a:xfrm>
            <a:off x="8576310" y="6356350"/>
            <a:ext cx="2743200" cy="365125"/>
          </a:xfrm>
          <a:prstGeom prst="rect">
            <a:avLst/>
          </a:prstGeom>
        </p:spPr>
        <p:txBody>
          <a:bodyPr vert="horz" lIns="91440" tIns="45720" rIns="91440" bIns="45720" rtlCol="0" anchor="ctr"/>
          <a:lstStyle>
            <a:lvl1pPr algn="r">
              <a:defRPr sz="1200">
                <a:solidFill>
                  <a:schemeClr val="accent2">
                    <a:lumMod val="75000"/>
                  </a:schemeClr>
                </a:solidFill>
              </a:defRPr>
            </a:lvl1pPr>
          </a:lstStyle>
          <a:p>
            <a:fld id="{245984E1-06AD-476E-9469-5F500B95E0E6}" type="slidenum">
              <a:rPr lang="en-IN" smtClean="0"/>
              <a:pPr/>
              <a:t>‹#›</a:t>
            </a:fld>
            <a:endParaRPr lang="en-IN" dirty="0"/>
          </a:p>
        </p:txBody>
      </p:sp>
      <p:sp>
        <p:nvSpPr>
          <p:cNvPr id="7" name="PEER | MFR | INDIA">
            <a:extLst>
              <a:ext uri="{FF2B5EF4-FFF2-40B4-BE49-F238E27FC236}">
                <a16:creationId xmlns:a16="http://schemas.microsoft.com/office/drawing/2014/main" id="{098EEF23-A44E-12BE-18EE-5F37B7527CC5}"/>
              </a:ext>
            </a:extLst>
          </p:cNvPr>
          <p:cNvSpPr txBox="1"/>
          <p:nvPr userDrawn="1"/>
        </p:nvSpPr>
        <p:spPr>
          <a:xfrm>
            <a:off x="152400" y="6308725"/>
            <a:ext cx="2514600"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8" name="PPT 2 -">
            <a:extLst>
              <a:ext uri="{FF2B5EF4-FFF2-40B4-BE49-F238E27FC236}">
                <a16:creationId xmlns:a16="http://schemas.microsoft.com/office/drawing/2014/main" id="{46BE6435-10E5-9540-BCE0-00C22945E240}"/>
              </a:ext>
            </a:extLst>
          </p:cNvPr>
          <p:cNvSpPr txBox="1"/>
          <p:nvPr userDrawn="1"/>
        </p:nvSpPr>
        <p:spPr>
          <a:xfrm>
            <a:off x="10556234" y="6356102"/>
            <a:ext cx="529992"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a:t>
            </a:r>
            <a:r>
              <a:rPr sz="1200" b="1" dirty="0">
                <a:solidFill>
                  <a:schemeClr val="accent2"/>
                </a:solidFill>
              </a:rPr>
              <a:t> -</a:t>
            </a:r>
          </a:p>
        </p:txBody>
      </p:sp>
      <p:pic>
        <p:nvPicPr>
          <p:cNvPr id="4" name="Picture 3" descr="A logo with a symbol and text&#10;&#10;AI-generated content may be incorrect.">
            <a:extLst>
              <a:ext uri="{FF2B5EF4-FFF2-40B4-BE49-F238E27FC236}">
                <a16:creationId xmlns:a16="http://schemas.microsoft.com/office/drawing/2014/main" id="{AA897EF3-6906-6E1B-B7FC-8B0A3AF9932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12500" y="132817"/>
            <a:ext cx="914400" cy="977046"/>
          </a:xfrm>
          <a:prstGeom prst="rect">
            <a:avLst/>
          </a:prstGeom>
        </p:spPr>
      </p:pic>
    </p:spTree>
    <p:extLst>
      <p:ext uri="{BB962C8B-B14F-4D97-AF65-F5344CB8AC3E}">
        <p14:creationId xmlns:p14="http://schemas.microsoft.com/office/powerpoint/2010/main" val="167312587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Incredible_New_Japan_Tsunami_Footage_-_This_man_risked_his_Life_to_film.mp4"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1026" name="Picture 2" descr="C:\Users\HP\Desktop\Fukushima-Daiichi-Nuclear-Plant.jpg"/>
          <p:cNvPicPr>
            <a:picLocks noChangeAspect="1" noChangeArrowheads="1"/>
          </p:cNvPicPr>
          <p:nvPr/>
        </p:nvPicPr>
        <p:blipFill>
          <a:blip r:embed="rId3" cstate="print"/>
          <a:srcRect/>
          <a:stretch>
            <a:fillRect/>
          </a:stretch>
        </p:blipFill>
        <p:spPr bwMode="auto">
          <a:xfrm>
            <a:off x="4469203" y="1008170"/>
            <a:ext cx="7722797" cy="4561749"/>
          </a:xfrm>
          <a:prstGeom prst="rect">
            <a:avLst/>
          </a:prstGeom>
          <a:noFill/>
        </p:spPr>
      </p:pic>
      <p:pic>
        <p:nvPicPr>
          <p:cNvPr id="8" name="Picture 4" descr="Development of products for protection against CBRN agents – GKToday">
            <a:extLst>
              <a:ext uri="{FF2B5EF4-FFF2-40B4-BE49-F238E27FC236}">
                <a16:creationId xmlns:a16="http://schemas.microsoft.com/office/drawing/2014/main" id="{188AB72F-7689-D2C6-3C38-15C13947F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2" y="801655"/>
            <a:ext cx="4513265" cy="3919468"/>
          </a:xfrm>
          <a:prstGeom prst="rect">
            <a:avLst/>
          </a:prstGeom>
          <a:noFill/>
          <a:extLst>
            <a:ext uri="{909E8E84-426E-40DD-AFC4-6F175D3DCCD1}">
              <a14:hiddenFill xmlns:a14="http://schemas.microsoft.com/office/drawing/2010/main">
                <a:solidFill>
                  <a:srgbClr val="FFFFFF"/>
                </a:solidFill>
              </a14:hiddenFill>
            </a:ext>
          </a:extLst>
        </p:spPr>
      </p:pic>
      <p:sp>
        <p:nvSpPr>
          <p:cNvPr id="95" name="Google Shape;95;p14"/>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535353"/>
                </a:solidFill>
                <a:effectLst/>
                <a:uLnTx/>
                <a:uFillTx/>
                <a:latin typeface="Open Sans SemiBold"/>
                <a:ea typeface="Open Sans SemiBold"/>
                <a:cs typeface="Open Sans SemiBold"/>
                <a:sym typeface="Open Sans SemiBold"/>
              </a:rPr>
              <a:t>PEER | CSSR | INDIA</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7" name="Google Shape;97;p14"/>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535353"/>
                </a:solidFill>
                <a:effectLst/>
                <a:uLnTx/>
                <a:uFillTx/>
                <a:latin typeface="Open Sans"/>
                <a:ea typeface="Open Sans"/>
                <a:cs typeface="Open Sans"/>
                <a:sym typeface="Open Sans"/>
              </a:rPr>
              <a:t>PPT 2 -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 name="Google Shape;99;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500" b="1" i="0" u="none" strike="noStrike" kern="0" cap="none" spc="0" normalizeH="0" baseline="0" noProof="0">
                <a:ln>
                  <a:noFill/>
                </a:ln>
                <a:solidFill>
                  <a:srgbClr val="535353"/>
                </a:solidFill>
                <a:effectLst/>
                <a:uLnTx/>
                <a:uFillTx/>
                <a:latin typeface="Open Sans"/>
                <a:ea typeface="Open Sans"/>
                <a:cs typeface="Open Sans"/>
                <a:sym typeface="Open Sans"/>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500" b="1" i="0" u="none" strike="noStrike" kern="0" cap="none" spc="0" normalizeH="0" baseline="0" noProof="0">
              <a:ln>
                <a:noFill/>
              </a:ln>
              <a:solidFill>
                <a:srgbClr val="535353"/>
              </a:solidFill>
              <a:effectLst/>
              <a:uLnTx/>
              <a:uFillTx/>
              <a:latin typeface="Open Sans"/>
              <a:ea typeface="Open Sans"/>
              <a:cs typeface="Open Sans"/>
              <a:sym typeface="Open Sans"/>
            </a:endParaRPr>
          </a:p>
        </p:txBody>
      </p:sp>
      <p:sp>
        <p:nvSpPr>
          <p:cNvPr id="100" name="Google Shape;100;p14"/>
          <p:cNvSpPr/>
          <p:nvPr/>
        </p:nvSpPr>
        <p:spPr>
          <a:xfrm>
            <a:off x="-106992" y="0"/>
            <a:ext cx="12405984" cy="7857907"/>
          </a:xfrm>
          <a:prstGeom prst="rect">
            <a:avLst/>
          </a:prstGeom>
          <a:solidFill>
            <a:srgbClr val="535353">
              <a:alpha val="60000"/>
            </a:srgbClr>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01" name="Google Shape;101;p14" descr="Image"/>
          <p:cNvPicPr preferRelativeResize="0"/>
          <p:nvPr/>
        </p:nvPicPr>
        <p:blipFill rotWithShape="1">
          <a:blip r:embed="rId5">
            <a:alphaModFix amt="90000"/>
          </a:blip>
          <a:srcRect l="50481"/>
          <a:stretch/>
        </p:blipFill>
        <p:spPr>
          <a:xfrm>
            <a:off x="-24680" y="2041261"/>
            <a:ext cx="9096708" cy="1387740"/>
          </a:xfrm>
          <a:prstGeom prst="rect">
            <a:avLst/>
          </a:prstGeom>
          <a:noFill/>
          <a:ln>
            <a:noFill/>
          </a:ln>
        </p:spPr>
      </p:pic>
      <p:sp>
        <p:nvSpPr>
          <p:cNvPr id="103" name="Google Shape;103;p14"/>
          <p:cNvSpPr/>
          <p:nvPr/>
        </p:nvSpPr>
        <p:spPr>
          <a:xfrm flipH="1">
            <a:off x="0" y="5596930"/>
            <a:ext cx="12192000" cy="126107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4" name="Google Shape;104;p14"/>
          <p:cNvSpPr txBox="1"/>
          <p:nvPr/>
        </p:nvSpPr>
        <p:spPr>
          <a:xfrm>
            <a:off x="152400" y="2351735"/>
            <a:ext cx="8919628" cy="694567"/>
          </a:xfrm>
          <a:prstGeom prst="rect">
            <a:avLst/>
          </a:prstGeom>
          <a:noFill/>
          <a:ln>
            <a:noFill/>
          </a:ln>
        </p:spPr>
        <p:txBody>
          <a:bodyPr spcFirstLastPara="1" wrap="square" lIns="39125" tIns="39125" rIns="39125" bIns="39125" anchor="t" anchorCtr="0">
            <a:spAutoFit/>
          </a:bodyPr>
          <a:lstStyle/>
          <a:p>
            <a:pPr lvl="0">
              <a:defRPr/>
            </a:pPr>
            <a:r>
              <a:rPr lang="hi-IN" sz="4000" b="1">
                <a:solidFill>
                  <a:srgbClr val="E7E6E6"/>
                </a:solidFill>
                <a:latin typeface="Open Sans" panose="020B0606030504020204" pitchFamily="34" charset="0"/>
                <a:ea typeface="Open Sans" panose="020B0606030504020204" pitchFamily="34" charset="0"/>
                <a:cs typeface="Open Sans" panose="020B0606030504020204" pitchFamily="34" charset="0"/>
              </a:rPr>
              <a:t>केस स्टडी: फुकुशिमा</a:t>
            </a:r>
            <a:endParaRPr kumimoji="0" lang="en-US" sz="4000" b="1" i="0" u="none" strike="noStrike" kern="1200" cap="none" spc="0" normalizeH="0" baseline="0" noProof="0" dirty="0">
              <a:ln>
                <a:noFill/>
              </a:ln>
              <a:solidFill>
                <a:srgbClr val="E7E6E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0160"/>
            <a:ext cx="1352382" cy="97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A logo with a symbol and text&#10;&#10;AI-generated content may be incorrect.">
            <a:extLst>
              <a:ext uri="{FF2B5EF4-FFF2-40B4-BE49-F238E27FC236}">
                <a16:creationId xmlns:a16="http://schemas.microsoft.com/office/drawing/2014/main" id="{29F352C4-7012-CF59-E094-415CA2BB44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28544" y="48665"/>
            <a:ext cx="914400" cy="977046"/>
          </a:xfrm>
          <a:prstGeom prst="rect">
            <a:avLst/>
          </a:prstGeom>
        </p:spPr>
      </p:pic>
      <p:sp>
        <p:nvSpPr>
          <p:cNvPr id="5" name="Slide Number Placeholder 5">
            <a:extLst>
              <a:ext uri="{FF2B5EF4-FFF2-40B4-BE49-F238E27FC236}">
                <a16:creationId xmlns:a16="http://schemas.microsoft.com/office/drawing/2014/main" id="{F99D20DD-B93C-6BA3-C1DA-927D42F4A84D}"/>
              </a:ext>
            </a:extLst>
          </p:cNvPr>
          <p:cNvSpPr txBox="1">
            <a:spLocks/>
          </p:cNvSpPr>
          <p:nvPr/>
        </p:nvSpPr>
        <p:spPr>
          <a:xfrm>
            <a:off x="8690816" y="6390793"/>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1" i="0" u="none" strike="noStrike" kern="1200" cap="none" spc="0" normalizeH="0" baseline="0" noProof="0" smtClean="0">
                <a:ln>
                  <a:noFill/>
                </a:ln>
                <a:solidFill>
                  <a:schemeClr val="accent2">
                    <a:lumMod val="75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4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6" name="PEER | MFR | INDIA">
            <a:extLst>
              <a:ext uri="{FF2B5EF4-FFF2-40B4-BE49-F238E27FC236}">
                <a16:creationId xmlns:a16="http://schemas.microsoft.com/office/drawing/2014/main" id="{928F2C60-10E2-CA9B-F4B9-E6D04A351AFE}"/>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marL="0" marR="0" lvl="0" indent="0" algn="ctr" defTabSz="2438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120" normalizeH="0" baseline="0" noProof="0" dirty="0">
                <a:ln>
                  <a:noFill/>
                </a:ln>
                <a:solidFill>
                  <a:schemeClr val="accent2">
                    <a:lumMod val="75000"/>
                  </a:schemeClr>
                </a:solidFill>
                <a:effectLst/>
                <a:uLnTx/>
                <a:uFillTx/>
                <a:latin typeface="Calibri Light" panose="020F0302020204030204"/>
                <a:ea typeface="Open Sans Semibold"/>
                <a:cs typeface="Open Sans Semibold"/>
                <a:sym typeface="Open Sans Semibold"/>
              </a:rPr>
              <a:t>NDRF | </a:t>
            </a:r>
            <a:r>
              <a:rPr kumimoji="0" lang="en-IN" sz="1200" b="1" i="0" u="none" strike="noStrike" kern="1200" cap="none" spc="120" normalizeH="0" baseline="0" noProof="0" dirty="0">
                <a:ln>
                  <a:noFill/>
                </a:ln>
                <a:solidFill>
                  <a:schemeClr val="accent2">
                    <a:lumMod val="75000"/>
                  </a:schemeClr>
                </a:solidFill>
                <a:effectLst/>
                <a:uLnTx/>
                <a:uFillTx/>
                <a:latin typeface="Calibri Light" panose="020F0302020204030204"/>
                <a:ea typeface="Open Sans Semibold"/>
                <a:cs typeface="Open Sans Semibold"/>
                <a:sym typeface="Open Sans Semibold"/>
              </a:rPr>
              <a:t>CBRN</a:t>
            </a:r>
            <a:r>
              <a:rPr kumimoji="0" sz="1200" b="1" i="0" u="none" strike="noStrike" kern="1200" cap="none" spc="120" normalizeH="0" baseline="0" noProof="0" dirty="0">
                <a:ln>
                  <a:noFill/>
                </a:ln>
                <a:solidFill>
                  <a:schemeClr val="accent2">
                    <a:lumMod val="75000"/>
                  </a:schemeClr>
                </a:solidFill>
                <a:effectLst/>
                <a:uLnTx/>
                <a:uFillTx/>
                <a:latin typeface="Calibri Light" panose="020F0302020204030204"/>
                <a:ea typeface="Open Sans Semibold"/>
                <a:cs typeface="Open Sans Semibold"/>
                <a:sym typeface="Open Sans Semibold"/>
              </a:rPr>
              <a:t> | INDIA</a:t>
            </a:r>
          </a:p>
        </p:txBody>
      </p:sp>
      <p:sp>
        <p:nvSpPr>
          <p:cNvPr id="7" name="PPT 2 -">
            <a:extLst>
              <a:ext uri="{FF2B5EF4-FFF2-40B4-BE49-F238E27FC236}">
                <a16:creationId xmlns:a16="http://schemas.microsoft.com/office/drawing/2014/main" id="{504EEC39-A9B8-B3ED-A0C0-3C63D2B9C601}"/>
              </a:ext>
            </a:extLst>
          </p:cNvPr>
          <p:cNvSpPr txBox="1"/>
          <p:nvPr/>
        </p:nvSpPr>
        <p:spPr>
          <a:xfrm>
            <a:off x="10820400" y="6400800"/>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marL="0" marR="0" lvl="0" indent="0" algn="ctr" defTabSz="2438400" rtl="0" eaLnBrk="1" fontAlgn="auto" latinLnBrk="0" hangingPunct="1">
              <a:lnSpc>
                <a:spcPct val="100000"/>
              </a:lnSpc>
              <a:spcBef>
                <a:spcPts val="600"/>
              </a:spcBef>
              <a:spcAft>
                <a:spcPts val="0"/>
              </a:spcAft>
              <a:buClrTx/>
              <a:buSzTx/>
              <a:buFontTx/>
              <a:buNone/>
              <a:tabLst/>
              <a:defRPr b="0"/>
            </a:pPr>
            <a:r>
              <a:rPr kumimoji="0" sz="1200" b="1" i="0" u="none" strike="noStrike" kern="1200" cap="none" spc="0" normalizeH="0" baseline="0" noProof="0" dirty="0">
                <a:ln>
                  <a:noFill/>
                </a:ln>
                <a:solidFill>
                  <a:schemeClr val="accent2">
                    <a:lumMod val="75000"/>
                  </a:schemeClr>
                </a:solidFill>
                <a:effectLst/>
                <a:uLnTx/>
                <a:uFillTx/>
                <a:latin typeface="Open Sans"/>
                <a:ea typeface="Open Sans"/>
                <a:cs typeface="Open Sans"/>
                <a:sym typeface="Open Sans"/>
              </a:rPr>
              <a:t>PPT -</a:t>
            </a:r>
          </a:p>
        </p:txBody>
      </p:sp>
      <p:sp>
        <p:nvSpPr>
          <p:cNvPr id="18" name="TextBox 4">
            <a:extLst>
              <a:ext uri="{FF2B5EF4-FFF2-40B4-BE49-F238E27FC236}">
                <a16:creationId xmlns:a16="http://schemas.microsoft.com/office/drawing/2014/main" id="{2901545E-EB3E-4998-A110-F2C2863C2FF8}"/>
              </a:ext>
            </a:extLst>
          </p:cNvPr>
          <p:cNvSpPr txBox="1"/>
          <p:nvPr/>
        </p:nvSpPr>
        <p:spPr>
          <a:xfrm>
            <a:off x="6742444" y="5890211"/>
            <a:ext cx="566354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t>VETTED BY – </a:t>
            </a:r>
            <a:r>
              <a:rPr lang="hi-IN" sz="2000" b="1" dirty="0"/>
              <a:t>निरीक्षक/जीडी  अमित कुमार जाखड़</a:t>
            </a:r>
            <a:endParaRPr lang="en-US" sz="2000" b="1" dirty="0"/>
          </a:p>
        </p:txBody>
      </p:sp>
    </p:spTree>
    <p:extLst>
      <p:ext uri="{BB962C8B-B14F-4D97-AF65-F5344CB8AC3E}">
        <p14:creationId xmlns:p14="http://schemas.microsoft.com/office/powerpoint/2010/main" val="765253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494270" y="2322585"/>
            <a:ext cx="4028303" cy="1044491"/>
          </a:xfrm>
          <a:ln w="12700">
            <a:miter lim="400000"/>
          </a:ln>
        </p:spPr>
        <p:txBody>
          <a:bodyPr vert="horz" wrap="square" lIns="78283" tIns="78283" rIns="78283" bIns="78283" rtlCol="0" anchor="ctr">
            <a:spAutoFit/>
          </a:bodyPr>
          <a:lstStyle/>
          <a:p>
            <a:pPr algn="ctr" defTabSz="1896340"/>
            <a:r>
              <a:rPr lang="hi-IN" sz="3200" b="1">
                <a:solidFill>
                  <a:srgbClr val="C00000"/>
                </a:solidFill>
                <a:latin typeface="Open Sans"/>
                <a:ea typeface="Open Sans"/>
                <a:cs typeface="Open Sans"/>
              </a:rPr>
              <a:t>घटना विवरण 11.03.2011</a:t>
            </a:r>
            <a:endParaRPr lang="ro-RO" sz="3200" b="1" dirty="0">
              <a:solidFill>
                <a:srgbClr val="C00000"/>
              </a:solidFill>
              <a:latin typeface="Open Sans"/>
              <a:ea typeface="Open Sans"/>
              <a:cs typeface="Open Sans"/>
            </a:endParaRPr>
          </a:p>
        </p:txBody>
      </p:sp>
      <p:sp>
        <p:nvSpPr>
          <p:cNvPr id="6" name="Rectangle 2"/>
          <p:cNvSpPr>
            <a:spLocks noGrp="1" noChangeArrowheads="1"/>
          </p:cNvSpPr>
          <p:nvPr>
            <p:ph idx="1"/>
          </p:nvPr>
        </p:nvSpPr>
        <p:spPr>
          <a:xfrm>
            <a:off x="5122596" y="2150707"/>
            <a:ext cx="6907427" cy="3707409"/>
          </a:xfrm>
        </p:spPr>
        <p:txBody>
          <a:bodyPr>
            <a:noAutofit/>
          </a:bodyPr>
          <a:lstStyle/>
          <a:p>
            <a:pPr marL="339725" indent="-339725" algn="just">
              <a:spcBef>
                <a:spcPts val="45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hi-IN" sz="2400">
                <a:latin typeface="Open Sans" panose="020B0606030504020204" pitchFamily="34" charset="0"/>
                <a:ea typeface="Open Sans" panose="020B0606030504020204" pitchFamily="34" charset="0"/>
                <a:cs typeface="Open Sans" panose="020B0606030504020204" pitchFamily="34" charset="0"/>
              </a:rPr>
              <a:t>समय-समय पर रखरखाव और ईंधन भरने के लिए यूनिट 4-6 बंद होने की स्थिति में
भूकंप के बाद यूनिट 1-3 को अपने आप रोक दिया गया
रिएक्टर इमारतें और रोकथाम भूकंप का सफलतापूर्वक प्रतिरोध करते हैं
सभी रिएक्टर को बाहरी एसी आपूर्ति से काट दिया गया था 
बैकअप स्रोत (डीजल जनरेटर) प्रारंभ</a:t>
            </a: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logo with text on it&#10;&#10;AI-generated content may be incorrect.">
            <a:extLst>
              <a:ext uri="{FF2B5EF4-FFF2-40B4-BE49-F238E27FC236}">
                <a16:creationId xmlns:a16="http://schemas.microsoft.com/office/drawing/2014/main" id="{E7FB3CCD-2E0F-5AC9-B2CD-4EFE74FA1E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03" y="179148"/>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91CAB03B-EECE-EE5B-C2ED-AE3256259958}"/>
              </a:ext>
            </a:extLst>
          </p:cNvPr>
          <p:cNvSpPr>
            <a:spLocks noGrp="1"/>
          </p:cNvSpPr>
          <p:nvPr>
            <p:ph type="sldNum" sz="quarter" idx="12"/>
          </p:nvPr>
        </p:nvSpPr>
        <p:spPr/>
        <p:txBody>
          <a:bodyPr/>
          <a:lstStyle/>
          <a:p>
            <a:fld id="{245984E1-06AD-476E-9469-5F500B95E0E6}" type="slidenum">
              <a:rPr lang="en-IN" smtClean="0"/>
              <a:pPr/>
              <a:t>10</a:t>
            </a:fld>
            <a:endParaRPr lang="en-I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5880499" y="1334530"/>
            <a:ext cx="6167339" cy="5083004"/>
          </a:xfrm>
        </p:spPr>
        <p:txBody>
          <a:bodyPr>
            <a:noAutofit/>
          </a:bodyPr>
          <a:lstStyle/>
          <a:p>
            <a:pPr marL="339725" indent="-339725" algn="just">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hi-IN" sz="2400">
                <a:latin typeface="Open Sans" panose="020B0606030504020204" pitchFamily="34" charset="0"/>
                <a:ea typeface="Open Sans" panose="020B0606030504020204" pitchFamily="34" charset="0"/>
                <a:cs typeface="Open Sans" panose="020B0606030504020204" pitchFamily="34" charset="0"/>
              </a:rPr>
              <a:t>भूकंप के करीब एक घंटे बाद सुनामी आ गई
डीजल जनरेटर के ईंधन टैंक नष्ट कर दिए गए
डीजल जनरेटर की इमारत में बाढ़ आ गई
(10 मीटर सुरक्षा दीवार पर्याप्त नहीं थी)
कुछ ही समय में मोबाइल जनरेटर को साइट पर भेज दिया गया लेकिन उनका ईंधन खत्म हो गया
हाइड्रोजन विस्फोट इकाई 1
20 किमी दाइची एनपीपी और 10 किमी डैना एनपीपी (लगभग 200 000 व्यक्ति) के क्षेत्र से आबादी की निकासी
ऑन-साइट रेडियोधर्मिता में वृद्धि हुई</a:t>
            </a:r>
            <a:endParaRPr lang="en-GB"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A logo with text on it&#10;&#10;AI-generated content may be incorrect.">
            <a:extLst>
              <a:ext uri="{FF2B5EF4-FFF2-40B4-BE49-F238E27FC236}">
                <a16:creationId xmlns:a16="http://schemas.microsoft.com/office/drawing/2014/main" id="{5E874C76-802D-C90D-34A9-987393AB91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03" y="179148"/>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5DE2C955-0D8D-74D6-2CC5-FF7ACAE3D56A}"/>
              </a:ext>
            </a:extLst>
          </p:cNvPr>
          <p:cNvSpPr>
            <a:spLocks noGrp="1"/>
          </p:cNvSpPr>
          <p:nvPr>
            <p:ph type="sldNum" sz="quarter" idx="12"/>
          </p:nvPr>
        </p:nvSpPr>
        <p:spPr/>
        <p:txBody>
          <a:bodyPr/>
          <a:lstStyle/>
          <a:p>
            <a:fld id="{245984E1-06AD-476E-9469-5F500B95E0E6}" type="slidenum">
              <a:rPr lang="en-IN" smtClean="0"/>
              <a:pPr/>
              <a:t>11</a:t>
            </a:fld>
            <a:endParaRPr lang="en-IN"/>
          </a:p>
        </p:txBody>
      </p:sp>
      <p:sp>
        <p:nvSpPr>
          <p:cNvPr id="2" name="Rectangle 1">
            <a:extLst>
              <a:ext uri="{FF2B5EF4-FFF2-40B4-BE49-F238E27FC236}">
                <a16:creationId xmlns:a16="http://schemas.microsoft.com/office/drawing/2014/main" id="{5DAFDC32-76BB-7EA1-3A15-02D540AAA260}"/>
              </a:ext>
            </a:extLst>
          </p:cNvPr>
          <p:cNvSpPr>
            <a:spLocks noGrp="1" noChangeArrowheads="1"/>
          </p:cNvSpPr>
          <p:nvPr>
            <p:ph type="title"/>
          </p:nvPr>
        </p:nvSpPr>
        <p:spPr>
          <a:xfrm>
            <a:off x="494270" y="2322584"/>
            <a:ext cx="4028303" cy="1044491"/>
          </a:xfrm>
          <a:ln w="12700">
            <a:miter lim="400000"/>
          </a:ln>
        </p:spPr>
        <p:txBody>
          <a:bodyPr vert="horz" wrap="square" lIns="78283" tIns="78283" rIns="78283" bIns="78283" rtlCol="0" anchor="ctr">
            <a:spAutoFit/>
          </a:bodyPr>
          <a:lstStyle/>
          <a:p>
            <a:pPr algn="ctr" defTabSz="1896340"/>
            <a:r>
              <a:rPr lang="hi-IN" sz="3200" b="1">
                <a:solidFill>
                  <a:srgbClr val="C00000"/>
                </a:solidFill>
                <a:latin typeface="Open Sans"/>
                <a:ea typeface="Open Sans"/>
                <a:cs typeface="Open Sans"/>
              </a:rPr>
              <a:t>घटना विवरण 11.03.2011</a:t>
            </a:r>
            <a:endParaRPr lang="ro-RO" sz="3200" b="1" dirty="0">
              <a:solidFill>
                <a:srgbClr val="C00000"/>
              </a:solidFill>
              <a:latin typeface="Open Sans"/>
              <a:ea typeface="Open Sans"/>
              <a:cs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ukushima fallout article siz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4377" y="1744662"/>
            <a:ext cx="6748683" cy="37540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with text on it&#10;&#10;AI-generated content may be incorrect.">
            <a:extLst>
              <a:ext uri="{FF2B5EF4-FFF2-40B4-BE49-F238E27FC236}">
                <a16:creationId xmlns:a16="http://schemas.microsoft.com/office/drawing/2014/main" id="{32F6F965-F7AD-3080-0A8B-8B05353E23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03" y="179148"/>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E614B669-A83A-F75F-80C1-ED939524D5CA}"/>
              </a:ext>
            </a:extLst>
          </p:cNvPr>
          <p:cNvSpPr>
            <a:spLocks noGrp="1"/>
          </p:cNvSpPr>
          <p:nvPr>
            <p:ph type="sldNum" sz="quarter" idx="12"/>
          </p:nvPr>
        </p:nvSpPr>
        <p:spPr/>
        <p:txBody>
          <a:bodyPr/>
          <a:lstStyle/>
          <a:p>
            <a:fld id="{245984E1-06AD-476E-9469-5F500B95E0E6}" type="slidenum">
              <a:rPr lang="en-IN" smtClean="0"/>
              <a:pPr/>
              <a:t>12</a:t>
            </a:fld>
            <a:endParaRPr lang="en-IN"/>
          </a:p>
        </p:txBody>
      </p:sp>
      <p:sp>
        <p:nvSpPr>
          <p:cNvPr id="3" name="Rectangle 1">
            <a:extLst>
              <a:ext uri="{FF2B5EF4-FFF2-40B4-BE49-F238E27FC236}">
                <a16:creationId xmlns:a16="http://schemas.microsoft.com/office/drawing/2014/main" id="{8CAE2498-01A2-9166-690B-F94208C2E2E3}"/>
              </a:ext>
            </a:extLst>
          </p:cNvPr>
          <p:cNvSpPr txBox="1">
            <a:spLocks noChangeArrowheads="1"/>
          </p:cNvSpPr>
          <p:nvPr/>
        </p:nvSpPr>
        <p:spPr>
          <a:xfrm>
            <a:off x="494270" y="2538123"/>
            <a:ext cx="4028303" cy="613412"/>
          </a:xfrm>
          <a:prstGeom prst="rect">
            <a:avLst/>
          </a:prstGeom>
          <a:ln w="12700">
            <a:miter lim="400000"/>
          </a:ln>
        </p:spPr>
        <p:txBody>
          <a:bodyPr vert="horz" wrap="square" lIns="78283" tIns="78283" rIns="78283" bIns="78283"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896340"/>
            <a:r>
              <a:rPr lang="hi-IN" sz="3200" b="1">
                <a:solidFill>
                  <a:srgbClr val="C00000"/>
                </a:solidFill>
                <a:latin typeface="Open Sans"/>
                <a:ea typeface="Open Sans"/>
                <a:cs typeface="Open Sans"/>
              </a:rPr>
              <a:t>परमाणु नतीजा मानचित्र</a:t>
            </a:r>
            <a:endParaRPr lang="ro-RO" sz="3200" b="1" dirty="0">
              <a:solidFill>
                <a:srgbClr val="C00000"/>
              </a:solidFill>
              <a:latin typeface="Open Sans"/>
              <a:ea typeface="Open Sans"/>
              <a:cs typeface="Open Sans"/>
            </a:endParaRPr>
          </a:p>
        </p:txBody>
      </p:sp>
    </p:spTree>
    <p:extLst>
      <p:ext uri="{BB962C8B-B14F-4D97-AF65-F5344CB8AC3E}">
        <p14:creationId xmlns:p14="http://schemas.microsoft.com/office/powerpoint/2010/main" val="588651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fukushima vide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0745" y="1353872"/>
            <a:ext cx="7046687" cy="39471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with text on it&#10;&#10;AI-generated content may be incorrect.">
            <a:extLst>
              <a:ext uri="{FF2B5EF4-FFF2-40B4-BE49-F238E27FC236}">
                <a16:creationId xmlns:a16="http://schemas.microsoft.com/office/drawing/2014/main" id="{71D5162C-A77F-4B37-EBE5-CB93F81FF0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03" y="179148"/>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072516A7-E509-BE7C-B168-1E166B986AB8}"/>
              </a:ext>
            </a:extLst>
          </p:cNvPr>
          <p:cNvSpPr>
            <a:spLocks noGrp="1"/>
          </p:cNvSpPr>
          <p:nvPr>
            <p:ph type="sldNum" sz="quarter" idx="12"/>
          </p:nvPr>
        </p:nvSpPr>
        <p:spPr/>
        <p:txBody>
          <a:bodyPr/>
          <a:lstStyle/>
          <a:p>
            <a:fld id="{245984E1-06AD-476E-9469-5F500B95E0E6}" type="slidenum">
              <a:rPr lang="en-IN" smtClean="0"/>
              <a:pPr/>
              <a:t>13</a:t>
            </a:fld>
            <a:endParaRPr lang="en-IN"/>
          </a:p>
        </p:txBody>
      </p:sp>
      <p:sp>
        <p:nvSpPr>
          <p:cNvPr id="3" name="Rectangle 1">
            <a:extLst>
              <a:ext uri="{FF2B5EF4-FFF2-40B4-BE49-F238E27FC236}">
                <a16:creationId xmlns:a16="http://schemas.microsoft.com/office/drawing/2014/main" id="{110CBD3F-C305-A158-3181-84BEACDADC98}"/>
              </a:ext>
            </a:extLst>
          </p:cNvPr>
          <p:cNvSpPr txBox="1">
            <a:spLocks noChangeArrowheads="1"/>
          </p:cNvSpPr>
          <p:nvPr/>
        </p:nvSpPr>
        <p:spPr>
          <a:xfrm>
            <a:off x="434568" y="2845196"/>
            <a:ext cx="4028303" cy="641817"/>
          </a:xfrm>
          <a:prstGeom prst="rect">
            <a:avLst/>
          </a:prstGeom>
          <a:ln w="12700">
            <a:miter lim="400000"/>
          </a:ln>
        </p:spPr>
        <p:txBody>
          <a:bodyPr vert="horz" wrap="square" lIns="78283" tIns="78283" rIns="78283" bIns="78283"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896340"/>
            <a:r>
              <a:rPr lang="hi-IN" sz="3400" b="1">
                <a:solidFill>
                  <a:srgbClr val="C00000"/>
                </a:solidFill>
                <a:latin typeface="Open Sans"/>
                <a:ea typeface="Open Sans"/>
                <a:cs typeface="Open Sans"/>
              </a:rPr>
              <a:t>निकासी क्षेत्र</a:t>
            </a:r>
            <a:endParaRPr lang="ro-RO" sz="3400" b="1" dirty="0">
              <a:solidFill>
                <a:srgbClr val="C00000"/>
              </a:solidFill>
              <a:latin typeface="Open Sans"/>
              <a:ea typeface="Open Sans"/>
              <a:cs typeface="Open Sans"/>
            </a:endParaRPr>
          </a:p>
        </p:txBody>
      </p:sp>
    </p:spTree>
    <p:extLst>
      <p:ext uri="{BB962C8B-B14F-4D97-AF65-F5344CB8AC3E}">
        <p14:creationId xmlns:p14="http://schemas.microsoft.com/office/powerpoint/2010/main" val="3760016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6263" y="1170689"/>
            <a:ext cx="2948237" cy="19727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effect on environment of fukushima incid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6263" y="3794648"/>
            <a:ext cx="3409127" cy="2280414"/>
          </a:xfrm>
          <a:prstGeom prst="rect">
            <a:avLst/>
          </a:prstGeom>
          <a:ln w="12700">
            <a:miter lim="400000"/>
          </a:ln>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4500" y="1170689"/>
            <a:ext cx="2342184" cy="22804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56684" y="1190928"/>
            <a:ext cx="2319201" cy="22399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900694"/>
            <a:ext cx="4086362" cy="1056611"/>
          </a:xfrm>
          <a:prstGeom prst="rect">
            <a:avLst/>
          </a:prstGeom>
          <a:ln w="12700">
            <a:miter lim="400000"/>
          </a:ln>
        </p:spPr>
        <p:txBody>
          <a:bodyPr vert="horz" wrap="square" lIns="78283" tIns="78283" rIns="78283" bIns="78283" rtlCol="0" anchor="ctr">
            <a:spAutoFit/>
          </a:bodyPr>
          <a:lstStyle/>
          <a:p>
            <a:pPr algn="ctr" defTabSz="1896340">
              <a:lnSpc>
                <a:spcPct val="90000"/>
              </a:lnSpc>
              <a:spcBef>
                <a:spcPct val="0"/>
              </a:spcBef>
            </a:pPr>
            <a:r>
              <a:rPr lang="hi-IN" sz="3200" b="1">
                <a:solidFill>
                  <a:srgbClr val="C00000"/>
                </a:solidFill>
                <a:latin typeface="Open Sans"/>
                <a:ea typeface="Open Sans"/>
                <a:cs typeface="Open Sans"/>
              </a:rPr>
              <a:t>समुद्री जीवन और जानवरों पर प्रभाव</a:t>
            </a:r>
            <a:endParaRPr lang="en-IN" sz="3200" b="1" dirty="0">
              <a:solidFill>
                <a:srgbClr val="C00000"/>
              </a:solidFill>
              <a:latin typeface="Open Sans"/>
              <a:ea typeface="Open Sans"/>
              <a:cs typeface="Open Sans"/>
            </a:endParaRPr>
          </a:p>
        </p:txBody>
      </p:sp>
      <p:pic>
        <p:nvPicPr>
          <p:cNvPr id="2060" name="Picture 12" descr="Image result for effect on nature of fukushima inciden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23" t="14044" r="4372" b="5607"/>
          <a:stretch>
            <a:fillRect/>
          </a:stretch>
        </p:blipFill>
        <p:spPr bwMode="auto">
          <a:xfrm>
            <a:off x="7312497" y="3451102"/>
            <a:ext cx="4864443" cy="26239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with text on it&#10;&#10;AI-generated content may be incorrect.">
            <a:extLst>
              <a:ext uri="{FF2B5EF4-FFF2-40B4-BE49-F238E27FC236}">
                <a16:creationId xmlns:a16="http://schemas.microsoft.com/office/drawing/2014/main" id="{6A56B07C-01CF-E4F2-D1EE-00C8F4A2B71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003" y="179148"/>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985F26FC-3B01-1E52-681A-30833A997240}"/>
              </a:ext>
            </a:extLst>
          </p:cNvPr>
          <p:cNvSpPr>
            <a:spLocks noGrp="1"/>
          </p:cNvSpPr>
          <p:nvPr>
            <p:ph type="sldNum" sz="quarter" idx="12"/>
          </p:nvPr>
        </p:nvSpPr>
        <p:spPr/>
        <p:txBody>
          <a:bodyPr/>
          <a:lstStyle/>
          <a:p>
            <a:fld id="{245984E1-06AD-476E-9469-5F500B95E0E6}" type="slidenum">
              <a:rPr lang="en-IN" smtClean="0"/>
              <a:pPr/>
              <a:t>14</a:t>
            </a:fld>
            <a:endParaRPr lang="en-IN"/>
          </a:p>
        </p:txBody>
      </p:sp>
    </p:spTree>
    <p:extLst>
      <p:ext uri="{BB962C8B-B14F-4D97-AF65-F5344CB8AC3E}">
        <p14:creationId xmlns:p14="http://schemas.microsoft.com/office/powerpoint/2010/main" val="3149780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effect on environment of fukushima incid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8798" y="3122730"/>
            <a:ext cx="1525246" cy="2119834"/>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7574" y="3097123"/>
            <a:ext cx="1942924" cy="2171049"/>
          </a:xfrm>
          <a:prstGeom prst="rect">
            <a:avLst/>
          </a:prstGeom>
          <a:noFill/>
          <a:extLst>
            <a:ext uri="{909E8E84-426E-40DD-AFC4-6F175D3DCCD1}">
              <a14:hiddenFill xmlns:a14="http://schemas.microsoft.com/office/drawing/2010/main">
                <a:solidFill>
                  <a:srgbClr val="FFFFFF"/>
                </a:solidFill>
              </a14:hiddenFill>
            </a:ext>
          </a:extLst>
        </p:spPr>
      </p:pic>
      <p:pic>
        <p:nvPicPr>
          <p:cNvPr id="17422" name="Picture 14" descr="Image result for effect on environment of fukushima incid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29" y="1089032"/>
            <a:ext cx="2849187" cy="1915298"/>
          </a:xfrm>
          <a:prstGeom prst="rect">
            <a:avLst/>
          </a:prstGeom>
          <a:noFill/>
          <a:extLst>
            <a:ext uri="{909E8E84-426E-40DD-AFC4-6F175D3DCCD1}">
              <a14:hiddenFill xmlns:a14="http://schemas.microsoft.com/office/drawing/2010/main">
                <a:solidFill>
                  <a:srgbClr val="FFFFFF"/>
                </a:solidFill>
              </a14:hiddenFill>
            </a:ext>
          </a:extLst>
        </p:spPr>
      </p:pic>
      <p:pic>
        <p:nvPicPr>
          <p:cNvPr id="17424" name="Picture 16" descr="Chimera mut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8594812" y="2763548"/>
            <a:ext cx="2238233" cy="2719797"/>
          </a:xfrm>
          <a:prstGeom prst="rect">
            <a:avLst/>
          </a:prstGeom>
          <a:noFill/>
          <a:extLst>
            <a:ext uri="{909E8E84-426E-40DD-AFC4-6F175D3DCCD1}">
              <a14:hiddenFill xmlns:a14="http://schemas.microsoft.com/office/drawing/2010/main">
                <a:solidFill>
                  <a:srgbClr val="FFFFFF"/>
                </a:solidFill>
              </a14:hiddenFill>
            </a:ext>
          </a:extLst>
        </p:spPr>
      </p:pic>
      <p:pic>
        <p:nvPicPr>
          <p:cNvPr id="17426" name="Picture 18" descr="Image result for effect on nature of fukushima incid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75016" y="1089032"/>
            <a:ext cx="606412" cy="4990498"/>
          </a:xfrm>
          <a:prstGeom prst="rect">
            <a:avLst/>
          </a:prstGeom>
          <a:noFill/>
          <a:extLst>
            <a:ext uri="{909E8E84-426E-40DD-AFC4-6F175D3DCCD1}">
              <a14:hiddenFill xmlns:a14="http://schemas.microsoft.com/office/drawing/2010/main">
                <a:solidFill>
                  <a:srgbClr val="FFFFFF"/>
                </a:solidFill>
              </a14:hiddenFill>
            </a:ext>
          </a:extLst>
        </p:spPr>
      </p:pic>
      <p:pic>
        <p:nvPicPr>
          <p:cNvPr id="17428" name="Picture 20" descr="Image result for effect on nature of fukushima inciden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2917" y="1089032"/>
            <a:ext cx="3264703" cy="200809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2515378"/>
            <a:ext cx="4682819" cy="613412"/>
          </a:xfrm>
          <a:prstGeom prst="rect">
            <a:avLst/>
          </a:prstGeom>
          <a:ln w="12700">
            <a:miter lim="400000"/>
          </a:ln>
        </p:spPr>
        <p:txBody>
          <a:bodyPr vert="horz" wrap="square" lIns="78283" tIns="78283" rIns="78283" bIns="78283" rtlCol="0" anchor="ctr">
            <a:spAutoFit/>
          </a:bodyPr>
          <a:lstStyle/>
          <a:p>
            <a:pPr algn="ctr" defTabSz="1896340">
              <a:lnSpc>
                <a:spcPct val="90000"/>
              </a:lnSpc>
              <a:spcBef>
                <a:spcPct val="0"/>
              </a:spcBef>
            </a:pPr>
            <a:r>
              <a:rPr lang="hi-IN" sz="3200" b="1">
                <a:solidFill>
                  <a:srgbClr val="C00000"/>
                </a:solidFill>
                <a:latin typeface="Open Sans"/>
                <a:ea typeface="Open Sans"/>
                <a:cs typeface="Open Sans"/>
              </a:rPr>
              <a:t>पौधों पर प्रभाव</a:t>
            </a:r>
            <a:endParaRPr lang="en-IN" sz="3200" b="1" dirty="0">
              <a:solidFill>
                <a:srgbClr val="C00000"/>
              </a:solidFill>
              <a:latin typeface="Open Sans"/>
              <a:ea typeface="Open Sans"/>
              <a:cs typeface="Open Sans"/>
            </a:endParaRPr>
          </a:p>
        </p:txBody>
      </p:sp>
      <p:sp>
        <p:nvSpPr>
          <p:cNvPr id="4" name="Slide Number Placeholder 3">
            <a:extLst>
              <a:ext uri="{FF2B5EF4-FFF2-40B4-BE49-F238E27FC236}">
                <a16:creationId xmlns:a16="http://schemas.microsoft.com/office/drawing/2014/main" id="{550353AC-8D8F-7AE3-1258-9625B79A8955}"/>
              </a:ext>
            </a:extLst>
          </p:cNvPr>
          <p:cNvSpPr>
            <a:spLocks noGrp="1"/>
          </p:cNvSpPr>
          <p:nvPr>
            <p:ph type="sldNum" sz="quarter" idx="12"/>
          </p:nvPr>
        </p:nvSpPr>
        <p:spPr/>
        <p:txBody>
          <a:bodyPr/>
          <a:lstStyle/>
          <a:p>
            <a:fld id="{245984E1-06AD-476E-9469-5F500B95E0E6}" type="slidenum">
              <a:rPr lang="en-IN" smtClean="0"/>
              <a:pPr/>
              <a:t>15</a:t>
            </a:fld>
            <a:endParaRPr lang="en-IN"/>
          </a:p>
        </p:txBody>
      </p:sp>
      <p:pic>
        <p:nvPicPr>
          <p:cNvPr id="2" name="Picture 1" descr="A logo with text on it&#10;&#10;AI-generated content may be incorrect.">
            <a:extLst>
              <a:ext uri="{FF2B5EF4-FFF2-40B4-BE49-F238E27FC236}">
                <a16:creationId xmlns:a16="http://schemas.microsoft.com/office/drawing/2014/main" id="{14D58613-B47D-352D-E7BB-D7932F24808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003" y="179148"/>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625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he Fukushima Daiichi Power Plant before and after the devastating tsunami in Japan on the 11th of March in 2011. The costs from this disaster will Source: PNN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6260" y="1630623"/>
            <a:ext cx="3966519" cy="46095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Image result for before and after photo of fukushi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778" y="3830882"/>
            <a:ext cx="4864443" cy="24092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mage result for before and after photo of fukushi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7273" y="1645151"/>
            <a:ext cx="4859949" cy="2231167"/>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576769" y="2908893"/>
            <a:ext cx="4330503" cy="862574"/>
          </a:xfrm>
          <a:prstGeom prst="ellipse">
            <a:avLst/>
          </a:prstGeom>
          <a:ln w="12700">
            <a:miter lim="400000"/>
          </a:ln>
        </p:spPr>
        <p:txBody>
          <a:bodyPr vert="horz" wrap="square" lIns="78283" tIns="78283" rIns="78283" bIns="78283" rtlCol="0" anchor="ctr">
            <a:spAutoFit/>
          </a:bodyPr>
          <a:lstStyle/>
          <a:p>
            <a:pPr algn="ctr" defTabSz="1896340">
              <a:lnSpc>
                <a:spcPct val="90000"/>
              </a:lnSpc>
              <a:spcBef>
                <a:spcPct val="0"/>
              </a:spcBef>
            </a:pPr>
            <a:r>
              <a:rPr lang="hi-IN" sz="3200" b="1">
                <a:solidFill>
                  <a:srgbClr val="C00000"/>
                </a:solidFill>
                <a:latin typeface="Open Sans"/>
                <a:ea typeface="Open Sans"/>
                <a:cs typeface="Open Sans"/>
              </a:rPr>
              <a:t>पहले और बाद में</a:t>
            </a:r>
            <a:endParaRPr lang="en-IN" sz="3200" b="1" dirty="0">
              <a:solidFill>
                <a:srgbClr val="C00000"/>
              </a:solidFill>
              <a:latin typeface="Open Sans"/>
              <a:ea typeface="Open Sans"/>
              <a:cs typeface="Open Sans"/>
            </a:endParaRPr>
          </a:p>
        </p:txBody>
      </p:sp>
      <p:sp>
        <p:nvSpPr>
          <p:cNvPr id="7" name="Slide Number Placeholder 6">
            <a:extLst>
              <a:ext uri="{FF2B5EF4-FFF2-40B4-BE49-F238E27FC236}">
                <a16:creationId xmlns:a16="http://schemas.microsoft.com/office/drawing/2014/main" id="{2FF2A9B4-B1B3-3956-B2BC-1A2195DC6884}"/>
              </a:ext>
            </a:extLst>
          </p:cNvPr>
          <p:cNvSpPr>
            <a:spLocks noGrp="1"/>
          </p:cNvSpPr>
          <p:nvPr>
            <p:ph type="sldNum" sz="quarter" idx="12"/>
          </p:nvPr>
        </p:nvSpPr>
        <p:spPr/>
        <p:txBody>
          <a:bodyPr/>
          <a:lstStyle/>
          <a:p>
            <a:fld id="{245984E1-06AD-476E-9469-5F500B95E0E6}" type="slidenum">
              <a:rPr lang="en-IN" smtClean="0"/>
              <a:pPr/>
              <a:t>16</a:t>
            </a:fld>
            <a:endParaRPr lang="en-IN"/>
          </a:p>
        </p:txBody>
      </p:sp>
      <p:pic>
        <p:nvPicPr>
          <p:cNvPr id="2" name="Picture 1" descr="A logo with text on it&#10;&#10;AI-generated content may be incorrect.">
            <a:extLst>
              <a:ext uri="{FF2B5EF4-FFF2-40B4-BE49-F238E27FC236}">
                <a16:creationId xmlns:a16="http://schemas.microsoft.com/office/drawing/2014/main" id="{8DBBB8C4-60D5-F6AF-F2E4-A42D1571D2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003" y="93052"/>
            <a:ext cx="1347037" cy="111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6532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latin typeface="Open Sans" panose="020B0606030504020204" pitchFamily="34" charset="0"/>
                <a:ea typeface="Open Sans" panose="020B0606030504020204" pitchFamily="34" charset="0"/>
                <a:cs typeface="Open Sans" panose="020B0606030504020204" pitchFamily="34" charset="0"/>
              </a:rPr>
              <a:pPr/>
              <a:t>17</a:t>
            </a:fld>
            <a:endParaRPr lang="en-US" sz="1400" b="1" dirty="0">
              <a:solidFill>
                <a:srgbClr val="7030A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D4F87DC2-6EA8-736E-840A-3819FA422CB0}"/>
              </a:ext>
            </a:extLst>
          </p:cNvPr>
          <p:cNvSpPr>
            <a:spLocks noGrp="1"/>
          </p:cNvSpPr>
          <p:nvPr>
            <p:ph type="title"/>
          </p:nvPr>
        </p:nvSpPr>
        <p:spPr>
          <a:xfrm>
            <a:off x="675647" y="2286001"/>
            <a:ext cx="3460595" cy="619760"/>
          </a:xfrm>
        </p:spPr>
        <p:txBody>
          <a:bodyPr/>
          <a:lstStyle/>
          <a:p>
            <a:r>
              <a:rPr lang="hi-IN" sz="3600" b="1">
                <a:solidFill>
                  <a:srgbClr val="C00000"/>
                </a:solidFill>
                <a:latin typeface="Open Sans" panose="020B0606030504020204" pitchFamily="34" charset="0"/>
                <a:ea typeface="Open Sans" panose="020B0606030504020204" pitchFamily="34" charset="0"/>
                <a:cs typeface="Open Sans" panose="020B0606030504020204" pitchFamily="34" charset="0"/>
              </a:rPr>
              <a:t>समीक्षा</a:t>
            </a:r>
            <a:endPar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Google Shape;116;p15">
            <a:extLst>
              <a:ext uri="{FF2B5EF4-FFF2-40B4-BE49-F238E27FC236}">
                <a16:creationId xmlns:a16="http://schemas.microsoft.com/office/drawing/2014/main" id="{6B12299D-CBFE-C976-8254-01676A8C8C22}"/>
              </a:ext>
            </a:extLst>
          </p:cNvPr>
          <p:cNvSpPr txBox="1"/>
          <p:nvPr/>
        </p:nvSpPr>
        <p:spPr>
          <a:xfrm>
            <a:off x="675647" y="3063820"/>
            <a:ext cx="4140193" cy="830956"/>
          </a:xfrm>
          <a:prstGeom prst="rect">
            <a:avLst/>
          </a:prstGeom>
          <a:noFill/>
          <a:ln>
            <a:noFill/>
          </a:ln>
        </p:spPr>
        <p:txBody>
          <a:bodyPr spcFirstLastPara="1" wrap="square" lIns="91425" tIns="45700" rIns="91425" bIns="45700" anchor="t" anchorCtr="0">
            <a:spAutoFit/>
          </a:bodyPr>
          <a:lstStyle/>
          <a:p>
            <a:pPr lvl="0" algn="just">
              <a:buClr>
                <a:schemeClr val="dk1"/>
              </a:buClr>
              <a:buSzPts val="3200"/>
            </a:pPr>
            <a:r>
              <a:rPr lang="hi-IN" sz="24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इस पाठ को पूरा करने पर, आप सीखने में सक्षम हैं: -</a:t>
            </a:r>
            <a:endParaRPr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5124BCD0-A469-7D2D-C43D-84E12E8A03A9}"/>
              </a:ext>
            </a:extLst>
          </p:cNvPr>
          <p:cNvSpPr txBox="1">
            <a:spLocks/>
          </p:cNvSpPr>
          <p:nvPr/>
        </p:nvSpPr>
        <p:spPr>
          <a:xfrm>
            <a:off x="5161280" y="1930401"/>
            <a:ext cx="6954520" cy="41465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96646" indent="-514350">
              <a:buFont typeface="+mj-lt"/>
              <a:buAutoNum type="arabicPeriod"/>
            </a:pPr>
            <a:r>
              <a:rPr lang="hi-IN" sz="2400">
                <a:latin typeface="Open Sans" panose="020B0606030504020204" pitchFamily="34" charset="0"/>
                <a:ea typeface="Open Sans" panose="020B0606030504020204" pitchFamily="34" charset="0"/>
                <a:cs typeface="Open Sans" panose="020B0606030504020204" pitchFamily="34" charset="0"/>
              </a:rPr>
              <a:t>फुकुशिमा दाइची परमाणु ऊर्जा संयंत्र कहाँ है?
फुकुशिमा परमाणु ऊर्जा संयंत्र के बारे में जानकारी।
दुर्घटना का कारण।
दुर्घटना की दैनिक घटना।
 जीवित पर प्रभाव।
 सामाजिक जीवन पर प्रभाव।
पर्यावरण पर प्रभाव।</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logo with text on it&#10;&#10;AI-generated content may be incorrect.">
            <a:extLst>
              <a:ext uri="{FF2B5EF4-FFF2-40B4-BE49-F238E27FC236}">
                <a16:creationId xmlns:a16="http://schemas.microsoft.com/office/drawing/2014/main" id="{6164D4A3-779E-A579-00E5-581E82DB2F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03" y="179148"/>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313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0" y="15240"/>
            <a:ext cx="121158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E8712AE2-BBBA-B977-B5D1-B22935FB04E6}"/>
              </a:ext>
            </a:extLst>
          </p:cNvPr>
          <p:cNvSpPr>
            <a:spLocks noGrp="1"/>
          </p:cNvSpPr>
          <p:nvPr>
            <p:ph type="sldNum" sz="quarter" idx="12"/>
          </p:nvPr>
        </p:nvSpPr>
        <p:spPr/>
        <p:txBody>
          <a:bodyPr/>
          <a:lstStyle/>
          <a:p>
            <a:fld id="{2BB1E14F-796C-409E-9B94-89634ADD74DA}" type="slidenum">
              <a:rPr lang="en-IN" smtClean="0"/>
              <a:t>18</a:t>
            </a:fld>
            <a:endParaRPr lang="en-IN" dirty="0"/>
          </a:p>
        </p:txBody>
      </p:sp>
      <p:sp>
        <p:nvSpPr>
          <p:cNvPr id="3" name="Duties of…">
            <a:extLst>
              <a:ext uri="{FF2B5EF4-FFF2-40B4-BE49-F238E27FC236}">
                <a16:creationId xmlns:a16="http://schemas.microsoft.com/office/drawing/2014/main" id="{318A7614-47AC-F139-1E29-E4595B71E791}"/>
              </a:ext>
            </a:extLst>
          </p:cNvPr>
          <p:cNvSpPr txBox="1"/>
          <p:nvPr/>
        </p:nvSpPr>
        <p:spPr>
          <a:xfrm>
            <a:off x="1328106" y="2878320"/>
            <a:ext cx="4052325"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hi-IN" sz="4000" b="1">
                <a:latin typeface="Open sans"/>
              </a:rPr>
              <a:t>कोई सवाल ?</a:t>
            </a:r>
            <a:endParaRPr lang="en-US" sz="4000" b="1" dirty="0">
              <a:latin typeface="Open sans"/>
            </a:endParaRPr>
          </a:p>
        </p:txBody>
      </p:sp>
      <p:pic>
        <p:nvPicPr>
          <p:cNvPr id="4" name="Picture 3">
            <a:extLst>
              <a:ext uri="{FF2B5EF4-FFF2-40B4-BE49-F238E27FC236}">
                <a16:creationId xmlns:a16="http://schemas.microsoft.com/office/drawing/2014/main" id="{8E9DA97E-6DA2-DCF0-B996-AE39947116A8}"/>
              </a:ext>
            </a:extLst>
          </p:cNvPr>
          <p:cNvPicPr>
            <a:picLocks noChangeAspect="1"/>
          </p:cNvPicPr>
          <p:nvPr/>
        </p:nvPicPr>
        <p:blipFill>
          <a:blip r:embed="rId2"/>
          <a:stretch>
            <a:fillRect/>
          </a:stretch>
        </p:blipFill>
        <p:spPr>
          <a:xfrm>
            <a:off x="7063769" y="1753208"/>
            <a:ext cx="3368693" cy="3368693"/>
          </a:xfrm>
          <a:prstGeom prst="rect">
            <a:avLst/>
          </a:prstGeom>
        </p:spPr>
      </p:pic>
      <p:pic>
        <p:nvPicPr>
          <p:cNvPr id="5" name="Picture 4" descr="A logo with text on it&#10;&#10;AI-generated content may be incorrect.">
            <a:extLst>
              <a:ext uri="{FF2B5EF4-FFF2-40B4-BE49-F238E27FC236}">
                <a16:creationId xmlns:a16="http://schemas.microsoft.com/office/drawing/2014/main" id="{D7CA18B2-18BF-4CA7-975D-C70B3E8830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03" y="179148"/>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652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rPr>
              <a:pPr/>
              <a:t>19</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itle 1">
            <a:extLst>
              <a:ext uri="{FF2B5EF4-FFF2-40B4-BE49-F238E27FC236}">
                <a16:creationId xmlns:a16="http://schemas.microsoft.com/office/drawing/2014/main" id="{0C7D16C6-4043-F648-1CB8-EB048ACA3435}"/>
              </a:ext>
            </a:extLst>
          </p:cNvPr>
          <p:cNvSpPr>
            <a:spLocks noGrp="1"/>
          </p:cNvSpPr>
          <p:nvPr>
            <p:ph type="title"/>
          </p:nvPr>
        </p:nvSpPr>
        <p:spPr>
          <a:xfrm>
            <a:off x="769437" y="2431445"/>
            <a:ext cx="3869474" cy="1143000"/>
          </a:xfrm>
        </p:spPr>
        <p:txBody>
          <a:bodyPr>
            <a:normAutofit/>
          </a:bodyPr>
          <a:lstStyle/>
          <a:p>
            <a:r>
              <a:rPr lang="hi-IN" sz="3600" b="1">
                <a:solidFill>
                  <a:srgbClr val="C00000"/>
                </a:solidFill>
                <a:latin typeface="Open Sans" panose="020B0606030504020204" pitchFamily="34" charset="0"/>
                <a:ea typeface="Open Sans" panose="020B0606030504020204" pitchFamily="34" charset="0"/>
                <a:cs typeface="Open Sans" panose="020B0606030504020204" pitchFamily="34" charset="0"/>
              </a:rPr>
              <a:t>मूल्यांकन</a:t>
            </a:r>
            <a:endPar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EF952E34-F43E-4FBA-66F1-0777C4C72841}"/>
              </a:ext>
            </a:extLst>
          </p:cNvPr>
          <p:cNvSpPr txBox="1"/>
          <p:nvPr/>
        </p:nvSpPr>
        <p:spPr>
          <a:xfrm>
            <a:off x="4638911" y="2431445"/>
            <a:ext cx="7171690" cy="1569660"/>
          </a:xfrm>
          <a:prstGeom prst="rect">
            <a:avLst/>
          </a:prstGeom>
          <a:noFill/>
        </p:spPr>
        <p:txBody>
          <a:bodyPr wrap="square" rtlCol="0">
            <a:spAutoFit/>
          </a:bodyPr>
          <a:lstStyle/>
          <a:p>
            <a:r>
              <a:rPr lang="hi-IN" sz="3200"/>
              <a:t>प्रश्‍न। फुकुशिमा परमाणु आपदा में कितने लोग मारे गए?
उत्तर: 5178 लोग</a:t>
            </a:r>
            <a:endParaRPr lang="en-IN" sz="3200" dirty="0"/>
          </a:p>
        </p:txBody>
      </p:sp>
      <p:pic>
        <p:nvPicPr>
          <p:cNvPr id="2" name="Picture 1" descr="A logo with text on it&#10;&#10;AI-generated content may be incorrect.">
            <a:extLst>
              <a:ext uri="{FF2B5EF4-FFF2-40B4-BE49-F238E27FC236}">
                <a16:creationId xmlns:a16="http://schemas.microsoft.com/office/drawing/2014/main" id="{EDF566A7-2FE1-E86F-0965-2A21A39893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03" y="179148"/>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568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3341" y="1302540"/>
            <a:ext cx="6595446" cy="4112664"/>
          </a:xfrm>
          <a:prstGeom prst="rect">
            <a:avLst/>
          </a:prstGeom>
          <a:noFill/>
        </p:spPr>
        <p:txBody>
          <a:bodyPr wrap="square" rtlCol="0">
            <a:spAutoFit/>
          </a:bodyPr>
          <a:lstStyle/>
          <a:p>
            <a:pPr>
              <a:lnSpc>
                <a:spcPct val="150000"/>
              </a:lnSpc>
              <a:buFont typeface="Wingdings" pitchFamily="2" charset="2"/>
              <a:buChar char="Ø"/>
            </a:pPr>
            <a:r>
              <a:rPr lang="hi-IN" sz="2200">
                <a:latin typeface="Open Sans" panose="020B0606030504020204" pitchFamily="34" charset="0"/>
                <a:ea typeface="Open Sans" panose="020B0606030504020204" pitchFamily="34" charset="0"/>
                <a:cs typeface="Open Sans" panose="020B0606030504020204" pitchFamily="34" charset="0"/>
              </a:rPr>
              <a:t>फुकुशिमा दाइची परमाणु ऊर्जा संयंत्र कहाँ है?
फुकुशिमा परमाणु ऊर्जा संयंत्र के बारे में जानकारी।
दुर्घटना का कारण।
दुर्घटना की दैनिक घटना।
 जीवित पर प्रभाव।
 सामाजिक जीवन पर प्रभाव।
पर्यावरण पर प्रभाव।
समाप्ति</a:t>
            </a:r>
            <a:endParaRPr lang="hi-IN" sz="2200" dirty="0">
              <a:latin typeface="Open Sans" panose="020B0606030504020204" pitchFamily="34" charset="0"/>
              <a:ea typeface="Open Sans" panose="020B0606030504020204" pitchFamily="34" charset="0"/>
            </a:endParaRPr>
          </a:p>
        </p:txBody>
      </p:sp>
      <p:pic>
        <p:nvPicPr>
          <p:cNvPr id="6" name="Picture 5" descr="A logo with text on it&#10;&#10;AI-generated content may be incorrect.">
            <a:extLst>
              <a:ext uri="{FF2B5EF4-FFF2-40B4-BE49-F238E27FC236}">
                <a16:creationId xmlns:a16="http://schemas.microsoft.com/office/drawing/2014/main" id="{9B2E4F6C-8BC0-DF95-A863-EF28A826AD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580" y="53929"/>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0100C84A-CEA6-440D-547F-9819C9EFD62B}"/>
              </a:ext>
            </a:extLst>
          </p:cNvPr>
          <p:cNvSpPr>
            <a:spLocks noGrp="1"/>
          </p:cNvSpPr>
          <p:nvPr>
            <p:ph type="sldNum" sz="quarter" idx="12"/>
          </p:nvPr>
        </p:nvSpPr>
        <p:spPr/>
        <p:txBody>
          <a:bodyPr/>
          <a:lstStyle/>
          <a:p>
            <a:fld id="{245984E1-06AD-476E-9469-5F500B95E0E6}" type="slidenum">
              <a:rPr lang="en-IN" smtClean="0"/>
              <a:pPr/>
              <a:t>2</a:t>
            </a:fld>
            <a:endParaRPr lang="en-IN"/>
          </a:p>
        </p:txBody>
      </p:sp>
      <p:sp>
        <p:nvSpPr>
          <p:cNvPr id="8" name="Upon completing this lesson, you will be able to:">
            <a:extLst>
              <a:ext uri="{FF2B5EF4-FFF2-40B4-BE49-F238E27FC236}">
                <a16:creationId xmlns:a16="http://schemas.microsoft.com/office/drawing/2014/main" id="{21EF08B0-8A47-D748-7B25-114AB0DA9CE3}"/>
              </a:ext>
            </a:extLst>
          </p:cNvPr>
          <p:cNvSpPr txBox="1">
            <a:spLocks/>
          </p:cNvSpPr>
          <p:nvPr/>
        </p:nvSpPr>
        <p:spPr>
          <a:xfrm>
            <a:off x="614961" y="2946400"/>
            <a:ext cx="3821113" cy="2844742"/>
          </a:xfrm>
          <a:prstGeom prst="rect">
            <a:avLst/>
          </a:prstGeom>
          <a:no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hi-IN" sz="2400"/>
              <a:t>इस पाठ को पूरा करने पर, आप इससे परिचित हो जाएंगे:</a:t>
            </a:r>
            <a:endParaRPr lang="en-US" sz="2400" dirty="0"/>
          </a:p>
        </p:txBody>
      </p:sp>
      <p:sp>
        <p:nvSpPr>
          <p:cNvPr id="9" name="OBJECTIVES">
            <a:extLst>
              <a:ext uri="{FF2B5EF4-FFF2-40B4-BE49-F238E27FC236}">
                <a16:creationId xmlns:a16="http://schemas.microsoft.com/office/drawing/2014/main" id="{56687CF0-4FD5-1B57-5220-559D3789ADA3}"/>
              </a:ext>
            </a:extLst>
          </p:cNvPr>
          <p:cNvSpPr txBox="1"/>
          <p:nvPr/>
        </p:nvSpPr>
        <p:spPr>
          <a:xfrm>
            <a:off x="614961" y="2172752"/>
            <a:ext cx="3561151" cy="77364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lang="hi-IN" sz="4000"/>
              <a:t>उद्देश्यों</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20</a:t>
            </a:fld>
            <a:endParaRPr lang="en-IN"/>
          </a:p>
        </p:txBody>
      </p:sp>
      <p:sp>
        <p:nvSpPr>
          <p:cNvPr id="6" name="Duties of…">
            <a:extLst>
              <a:ext uri="{FF2B5EF4-FFF2-40B4-BE49-F238E27FC236}">
                <a16:creationId xmlns:a16="http://schemas.microsoft.com/office/drawing/2014/main" id="{848F74B0-1F3A-240E-68E6-62D0EC9F3863}"/>
              </a:ext>
            </a:extLst>
          </p:cNvPr>
          <p:cNvSpPr txBox="1"/>
          <p:nvPr/>
        </p:nvSpPr>
        <p:spPr>
          <a:xfrm>
            <a:off x="520434" y="1913880"/>
            <a:ext cx="10814104" cy="14332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hi-IN" sz="8800" b="1" dirty="0">
                <a:latin typeface="Open sans"/>
              </a:rPr>
              <a:t>धन्यवाद</a:t>
            </a:r>
            <a:endParaRPr lang="en-US" sz="8800" dirty="0">
              <a:latin typeface="Open sans"/>
            </a:endParaRPr>
          </a:p>
        </p:txBody>
      </p:sp>
      <p:pic>
        <p:nvPicPr>
          <p:cNvPr id="3" name="Picture 2" descr="A logo with text on it&#10;&#10;AI-generated content may be incorrect.">
            <a:extLst>
              <a:ext uri="{FF2B5EF4-FFF2-40B4-BE49-F238E27FC236}">
                <a16:creationId xmlns:a16="http://schemas.microsoft.com/office/drawing/2014/main" id="{BCE13AE9-979E-2CC8-380B-4E4D8D78F9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03" y="179148"/>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06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580" y="2502733"/>
            <a:ext cx="4800263" cy="1142980"/>
          </a:xfrm>
          <a:prstGeom prst="rect">
            <a:avLst/>
          </a:prstGeom>
          <a:ln w="12700">
            <a:miter lim="400000"/>
          </a:ln>
        </p:spPr>
        <p:txBody>
          <a:bodyPr wrap="square" lIns="78283" tIns="78283" rIns="78283" bIns="78283">
            <a:spAutoFit/>
          </a:bodyPr>
          <a:lstStyle>
            <a:defPPr>
              <a:defRPr lang="en-US"/>
            </a:defPPr>
            <a:lvl1pPr defTabSz="1896340">
              <a:defRPr sz="4000" b="1">
                <a:solidFill>
                  <a:srgbClr val="C00000"/>
                </a:solidFill>
                <a:latin typeface="Open Sans"/>
                <a:ea typeface="Open Sans"/>
                <a:cs typeface="Open Sans"/>
              </a:defRPr>
            </a:lvl1pPr>
          </a:lstStyle>
          <a:p>
            <a:pPr algn="ctr"/>
            <a:r>
              <a:rPr lang="hi-IN" sz="3200"/>
              <a:t>फुकुशिमा दाइची परमाणु ऊर्जा संयंत्र कहाँ है</a:t>
            </a:r>
            <a:endParaRPr lang="hi-IN" sz="3200" dirty="0"/>
          </a:p>
        </p:txBody>
      </p:sp>
      <p:sp>
        <p:nvSpPr>
          <p:cNvPr id="6" name="TextBox 5"/>
          <p:cNvSpPr txBox="1"/>
          <p:nvPr/>
        </p:nvSpPr>
        <p:spPr>
          <a:xfrm>
            <a:off x="6096000" y="2144387"/>
            <a:ext cx="5605849" cy="3046988"/>
          </a:xfrm>
          <a:prstGeom prst="rect">
            <a:avLst/>
          </a:prstGeom>
          <a:noFill/>
        </p:spPr>
        <p:txBody>
          <a:bodyPr wrap="square" rtlCol="0">
            <a:spAutoFit/>
          </a:bodyPr>
          <a:lstStyle/>
          <a:p>
            <a:pPr>
              <a:buFont typeface="Wingdings" pitchFamily="2" charset="2"/>
              <a:buChar char="Ø"/>
            </a:pPr>
            <a:r>
              <a:rPr lang="hi-IN" sz="2400">
                <a:latin typeface="Open Sans" panose="020B0606030504020204" pitchFamily="34" charset="0"/>
                <a:ea typeface="Open Sans" panose="020B0606030504020204" pitchFamily="34" charset="0"/>
                <a:cs typeface="Open Sans" panose="020B0606030504020204" pitchFamily="34" charset="0"/>
              </a:rPr>
              <a:t>जापान के पास 05 प्रमुख आई-लैंड हैं।
		      1. होक्काइडो
		      2. होन्शू
		      3. शिकोकू
		      4. क्यूशू
		      5. ओकिनावा
05 से ऊपर में होन्शू आई-लैंड में स्थित आई-लैंड फुकुशिमा परमाणु ऊर्जा संयंत्र</a:t>
            </a:r>
            <a:endParaRPr lang="hi-IN" sz="1400" dirty="0">
              <a:latin typeface="Open Sans" panose="020B0606030504020204" pitchFamily="34" charset="0"/>
              <a:ea typeface="Open Sans" panose="020B0606030504020204" pitchFamily="34" charset="0"/>
            </a:endParaRPr>
          </a:p>
        </p:txBody>
      </p:sp>
      <p:pic>
        <p:nvPicPr>
          <p:cNvPr id="7" name="Picture 6" descr="A logo with text on it&#10;&#10;AI-generated content may be incorrect.">
            <a:extLst>
              <a:ext uri="{FF2B5EF4-FFF2-40B4-BE49-F238E27FC236}">
                <a16:creationId xmlns:a16="http://schemas.microsoft.com/office/drawing/2014/main" id="{9B2E4F6C-8BC0-DF95-A863-EF28A826AD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580" y="136525"/>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34438AF1-9C67-4ACB-3481-ABE2CF8CE29C}"/>
              </a:ext>
            </a:extLst>
          </p:cNvPr>
          <p:cNvSpPr>
            <a:spLocks noGrp="1"/>
          </p:cNvSpPr>
          <p:nvPr>
            <p:ph type="sldNum" sz="quarter" idx="12"/>
          </p:nvPr>
        </p:nvSpPr>
        <p:spPr/>
        <p:txBody>
          <a:bodyPr/>
          <a:lstStyle/>
          <a:p>
            <a:fld id="{245984E1-06AD-476E-9469-5F500B95E0E6}" type="slidenum">
              <a:rPr lang="en-IN" smtClean="0"/>
              <a:pPr/>
              <a:t>3</a:t>
            </a:fld>
            <a:endParaRPr lang="en-I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AUSES OF ACCİDENT• The 2011 Tōhoku earthquake and tsunami was an 9.0-  magnitude earthquake followed by tsunami wave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8772" y="1221668"/>
            <a:ext cx="7411890" cy="46885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with text on it&#10;&#10;AI-generated content may be incorrect.">
            <a:extLst>
              <a:ext uri="{FF2B5EF4-FFF2-40B4-BE49-F238E27FC236}">
                <a16:creationId xmlns:a16="http://schemas.microsoft.com/office/drawing/2014/main" id="{9B2E4F6C-8BC0-DF95-A863-EF28A826AD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431" y="19045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378AB750-E10E-7A1A-30ED-FA5226B7BA8D}"/>
              </a:ext>
            </a:extLst>
          </p:cNvPr>
          <p:cNvSpPr>
            <a:spLocks noGrp="1"/>
          </p:cNvSpPr>
          <p:nvPr>
            <p:ph type="sldNum" sz="quarter" idx="12"/>
          </p:nvPr>
        </p:nvSpPr>
        <p:spPr/>
        <p:txBody>
          <a:bodyPr/>
          <a:lstStyle/>
          <a:p>
            <a:fld id="{245984E1-06AD-476E-9469-5F500B95E0E6}" type="slidenum">
              <a:rPr lang="en-IN" smtClean="0"/>
              <a:pPr/>
              <a:t>4</a:t>
            </a:fld>
            <a:endParaRPr lang="en-IN"/>
          </a:p>
        </p:txBody>
      </p:sp>
      <p:sp>
        <p:nvSpPr>
          <p:cNvPr id="8" name="TextBox 7">
            <a:extLst>
              <a:ext uri="{FF2B5EF4-FFF2-40B4-BE49-F238E27FC236}">
                <a16:creationId xmlns:a16="http://schemas.microsoft.com/office/drawing/2014/main" id="{19F4F5A6-D84D-8228-0176-2EC64345130F}"/>
              </a:ext>
            </a:extLst>
          </p:cNvPr>
          <p:cNvSpPr txBox="1"/>
          <p:nvPr/>
        </p:nvSpPr>
        <p:spPr>
          <a:xfrm>
            <a:off x="216581" y="2502733"/>
            <a:ext cx="4172192" cy="896759"/>
          </a:xfrm>
          <a:prstGeom prst="rect">
            <a:avLst/>
          </a:prstGeom>
          <a:ln w="12700">
            <a:miter lim="400000"/>
          </a:ln>
        </p:spPr>
        <p:txBody>
          <a:bodyPr wrap="square" lIns="78283" tIns="78283" rIns="78283" bIns="78283">
            <a:spAutoFit/>
          </a:bodyPr>
          <a:lstStyle>
            <a:defPPr>
              <a:defRPr lang="en-US"/>
            </a:defPPr>
            <a:lvl1pPr defTabSz="1896340">
              <a:defRPr sz="4000" b="1">
                <a:solidFill>
                  <a:srgbClr val="C00000"/>
                </a:solidFill>
                <a:latin typeface="Open Sans"/>
                <a:ea typeface="Open Sans"/>
                <a:cs typeface="Open Sans"/>
              </a:defRPr>
            </a:lvl1pPr>
          </a:lstStyle>
          <a:p>
            <a:pPr algn="ctr"/>
            <a:r>
              <a:rPr lang="hi-IN" sz="2400"/>
              <a:t>फुकुशिमा दाइची परमाणु ऊर्जा संयंत्र कहाँ है</a:t>
            </a:r>
            <a:endParaRPr lang="hi-IN"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566" y="2618493"/>
            <a:ext cx="3748025" cy="896759"/>
          </a:xfrm>
          <a:prstGeom prst="rect">
            <a:avLst/>
          </a:prstGeom>
          <a:ln w="12700">
            <a:miter lim="400000"/>
          </a:ln>
        </p:spPr>
        <p:txBody>
          <a:bodyPr wrap="square" lIns="78283" tIns="78283" rIns="78283" bIns="78283">
            <a:spAutoFit/>
          </a:bodyPr>
          <a:lstStyle>
            <a:defPPr>
              <a:defRPr lang="en-US"/>
            </a:defPPr>
            <a:lvl1pPr algn="ctr" defTabSz="1896340">
              <a:defRPr sz="3200" b="1">
                <a:solidFill>
                  <a:srgbClr val="C00000"/>
                </a:solidFill>
                <a:latin typeface="Open Sans"/>
                <a:ea typeface="Open Sans"/>
                <a:cs typeface="Open Sans"/>
              </a:defRPr>
            </a:lvl1pPr>
          </a:lstStyle>
          <a:p>
            <a:r>
              <a:rPr lang="hi-IN" sz="2400"/>
              <a:t>फुकुशिमा परमाणु ऊर्जा संयंत्र के बारे में जानकारी</a:t>
            </a:r>
            <a:endParaRPr lang="hi-IN" sz="2400" dirty="0"/>
          </a:p>
        </p:txBody>
      </p:sp>
      <p:graphicFrame>
        <p:nvGraphicFramePr>
          <p:cNvPr id="7" name="Table 6"/>
          <p:cNvGraphicFramePr>
            <a:graphicFrameLocks noGrp="1"/>
          </p:cNvGraphicFramePr>
          <p:nvPr>
            <p:extLst>
              <p:ext uri="{D42A27DB-BD31-4B8C-83A1-F6EECF244321}">
                <p14:modId xmlns:p14="http://schemas.microsoft.com/office/powerpoint/2010/main" val="1864263908"/>
              </p:ext>
            </p:extLst>
          </p:nvPr>
        </p:nvGraphicFramePr>
        <p:xfrm>
          <a:off x="3615691" y="1122983"/>
          <a:ext cx="7986585" cy="5233367"/>
        </p:xfrm>
        <a:graphic>
          <a:graphicData uri="http://schemas.openxmlformats.org/drawingml/2006/table">
            <a:tbl>
              <a:tblPr firstRow="1" bandRow="1">
                <a:tableStyleId>{ED083AE6-46FA-4A59-8FB0-9F97EB10719F}</a:tableStyleId>
              </a:tblPr>
              <a:tblGrid>
                <a:gridCol w="5036051">
                  <a:extLst>
                    <a:ext uri="{9D8B030D-6E8A-4147-A177-3AD203B41FA5}">
                      <a16:colId xmlns:a16="http://schemas.microsoft.com/office/drawing/2014/main" val="20000"/>
                    </a:ext>
                  </a:extLst>
                </a:gridCol>
                <a:gridCol w="2950534">
                  <a:extLst>
                    <a:ext uri="{9D8B030D-6E8A-4147-A177-3AD203B41FA5}">
                      <a16:colId xmlns:a16="http://schemas.microsoft.com/office/drawing/2014/main" val="20001"/>
                    </a:ext>
                  </a:extLst>
                </a:gridCol>
              </a:tblGrid>
              <a:tr h="831611">
                <a:tc>
                  <a:txBody>
                    <a:bodyPr/>
                    <a:lstStyle/>
                    <a:p>
                      <a:r>
                        <a:rPr lang="hi-IN" sz="2200" dirty="0"/>
                        <a:t>फुकुशिमा परमाणु ऊर्जा संयंत्र का निर्माण कब शुरू हुआ?</a:t>
                      </a:r>
                      <a:endParaRPr lang="hi-IN" sz="2200" b="0" dirty="0">
                        <a:solidFill>
                          <a:schemeClr val="tx1"/>
                        </a:solidFill>
                        <a:latin typeface="Times New Roman" pitchFamily="18" charset="0"/>
                      </a:endParaRPr>
                    </a:p>
                  </a:txBody>
                  <a:tcPr/>
                </a:tc>
                <a:tc>
                  <a:txBody>
                    <a:bodyPr/>
                    <a:lstStyle/>
                    <a:p>
                      <a:r>
                        <a:rPr lang="hi-IN" sz="2200" dirty="0"/>
                        <a:t>25 जुलाई 1967</a:t>
                      </a:r>
                      <a:endParaRPr lang="hi-IN" sz="2200" b="0" dirty="0">
                        <a:solidFill>
                          <a:schemeClr val="tx1"/>
                        </a:solidFill>
                        <a:latin typeface="Times New Roman" pitchFamily="18" charset="0"/>
                      </a:endParaRPr>
                    </a:p>
                  </a:txBody>
                  <a:tcPr/>
                </a:tc>
                <a:extLst>
                  <a:ext uri="{0D108BD9-81ED-4DB2-BD59-A6C34878D82A}">
                    <a16:rowId xmlns:a16="http://schemas.microsoft.com/office/drawing/2014/main" val="10000"/>
                  </a:ext>
                </a:extLst>
              </a:tr>
              <a:tr h="779948">
                <a:tc>
                  <a:txBody>
                    <a:bodyPr/>
                    <a:lstStyle/>
                    <a:p>
                      <a:r>
                        <a:rPr lang="hi-IN" sz="2200" dirty="0"/>
                        <a:t>फुकुशिमा परमाणु ऊर्जा संयंत्र आयोग की तारीख</a:t>
                      </a:r>
                      <a:endParaRPr lang="hi-IN" sz="2200" dirty="0">
                        <a:latin typeface="Times New Roman" pitchFamily="18" charset="0"/>
                      </a:endParaRPr>
                    </a:p>
                  </a:txBody>
                  <a:tcPr/>
                </a:tc>
                <a:tc>
                  <a:txBody>
                    <a:bodyPr/>
                    <a:lstStyle/>
                    <a:p>
                      <a:r>
                        <a:rPr lang="hi-IN" sz="2200" dirty="0"/>
                        <a:t>26 मार्च 1971</a:t>
                      </a:r>
                      <a:endParaRPr lang="hi-IN" sz="2200" dirty="0">
                        <a:latin typeface="Times New Roman" pitchFamily="18" charset="0"/>
                      </a:endParaRPr>
                    </a:p>
                  </a:txBody>
                  <a:tcPr/>
                </a:tc>
                <a:extLst>
                  <a:ext uri="{0D108BD9-81ED-4DB2-BD59-A6C34878D82A}">
                    <a16:rowId xmlns:a16="http://schemas.microsoft.com/office/drawing/2014/main" val="10001"/>
                  </a:ext>
                </a:extLst>
              </a:tr>
              <a:tr h="433304">
                <a:tc>
                  <a:txBody>
                    <a:bodyPr/>
                    <a:lstStyle/>
                    <a:p>
                      <a:r>
                        <a:rPr lang="hi-IN" sz="2200" dirty="0"/>
                        <a:t>संयंत्र की कुल संख्या</a:t>
                      </a:r>
                      <a:endParaRPr lang="hi-IN" sz="2200" dirty="0">
                        <a:latin typeface="Times New Roman" pitchFamily="18" charset="0"/>
                      </a:endParaRPr>
                    </a:p>
                  </a:txBody>
                  <a:tcPr/>
                </a:tc>
                <a:tc>
                  <a:txBody>
                    <a:bodyPr/>
                    <a:lstStyle/>
                    <a:p>
                      <a:r>
                        <a:rPr lang="en-US" sz="2200" dirty="0"/>
                        <a:t>06</a:t>
                      </a:r>
                      <a:endParaRPr lang="hi-IN" sz="2200" dirty="0">
                        <a:latin typeface="Times New Roman" pitchFamily="18" charset="0"/>
                      </a:endParaRPr>
                    </a:p>
                  </a:txBody>
                  <a:tcPr/>
                </a:tc>
                <a:extLst>
                  <a:ext uri="{0D108BD9-81ED-4DB2-BD59-A6C34878D82A}">
                    <a16:rowId xmlns:a16="http://schemas.microsoft.com/office/drawing/2014/main" val="10002"/>
                  </a:ext>
                </a:extLst>
              </a:tr>
              <a:tr h="746038">
                <a:tc>
                  <a:txBody>
                    <a:bodyPr/>
                    <a:lstStyle/>
                    <a:p>
                      <a:r>
                        <a:rPr lang="hi-IN" sz="2200" dirty="0"/>
                        <a:t>दुर्घटना के समय रिएक्टर की संख्या कार्यशील स्थिति में है</a:t>
                      </a:r>
                      <a:endParaRPr lang="hi-IN" sz="2200" dirty="0">
                        <a:latin typeface="Times New Roman" pitchFamily="18" charset="0"/>
                      </a:endParaRPr>
                    </a:p>
                  </a:txBody>
                  <a:tcPr/>
                </a:tc>
                <a:tc>
                  <a:txBody>
                    <a:bodyPr/>
                    <a:lstStyle/>
                    <a:p>
                      <a:r>
                        <a:rPr lang="hi-IN" sz="2200" dirty="0"/>
                        <a:t>रिएक्टर नंबर 1-3</a:t>
                      </a:r>
                      <a:endParaRPr lang="hi-IN" sz="2200" dirty="0">
                        <a:latin typeface="Times New Roman" pitchFamily="18" charset="0"/>
                      </a:endParaRPr>
                    </a:p>
                  </a:txBody>
                  <a:tcPr/>
                </a:tc>
                <a:extLst>
                  <a:ext uri="{0D108BD9-81ED-4DB2-BD59-A6C34878D82A}">
                    <a16:rowId xmlns:a16="http://schemas.microsoft.com/office/drawing/2014/main" val="10003"/>
                  </a:ext>
                </a:extLst>
              </a:tr>
              <a:tr h="779948">
                <a:tc>
                  <a:txBody>
                    <a:bodyPr/>
                    <a:lstStyle/>
                    <a:p>
                      <a:r>
                        <a:rPr lang="hi-IN" sz="2200" dirty="0"/>
                        <a:t>शेष रिएक्टर 4-6 की स्थिति</a:t>
                      </a:r>
                      <a:endParaRPr lang="hi-IN" sz="2200" dirty="0">
                        <a:latin typeface="Times New Roman" pitchFamily="18" charset="0"/>
                      </a:endParaRPr>
                    </a:p>
                  </a:txBody>
                  <a:tcPr/>
                </a:tc>
                <a:tc>
                  <a:txBody>
                    <a:bodyPr/>
                    <a:lstStyle/>
                    <a:p>
                      <a:r>
                        <a:rPr lang="hi-IN" sz="2200" dirty="0"/>
                        <a:t>रखरखाव के कारण शटडाउन</a:t>
                      </a:r>
                      <a:endParaRPr lang="hi-IN" sz="2200" dirty="0">
                        <a:latin typeface="Times New Roman" pitchFamily="18" charset="0"/>
                      </a:endParaRPr>
                    </a:p>
                  </a:txBody>
                  <a:tcPr/>
                </a:tc>
                <a:extLst>
                  <a:ext uri="{0D108BD9-81ED-4DB2-BD59-A6C34878D82A}">
                    <a16:rowId xmlns:a16="http://schemas.microsoft.com/office/drawing/2014/main" val="10004"/>
                  </a:ext>
                </a:extLst>
              </a:tr>
              <a:tr h="433304">
                <a:tc>
                  <a:txBody>
                    <a:bodyPr/>
                    <a:lstStyle/>
                    <a:p>
                      <a:r>
                        <a:rPr lang="hi-IN" sz="2200" dirty="0"/>
                        <a:t>रिएक्टर का प्रकार</a:t>
                      </a:r>
                      <a:endParaRPr lang="hi-IN" sz="2200" dirty="0">
                        <a:latin typeface="Times New Roman" pitchFamily="18" charset="0"/>
                      </a:endParaRPr>
                    </a:p>
                  </a:txBody>
                  <a:tcPr/>
                </a:tc>
                <a:tc>
                  <a:txBody>
                    <a:bodyPr/>
                    <a:lstStyle/>
                    <a:p>
                      <a:r>
                        <a:rPr lang="hi-IN" sz="2200" dirty="0"/>
                        <a:t>बीडब्ल्यूआर</a:t>
                      </a:r>
                      <a:endParaRPr lang="hi-IN" sz="2200" dirty="0">
                        <a:latin typeface="Times New Roman" pitchFamily="18" charset="0"/>
                      </a:endParaRPr>
                    </a:p>
                  </a:txBody>
                  <a:tcPr/>
                </a:tc>
                <a:extLst>
                  <a:ext uri="{0D108BD9-81ED-4DB2-BD59-A6C34878D82A}">
                    <a16:rowId xmlns:a16="http://schemas.microsoft.com/office/drawing/2014/main" val="10005"/>
                  </a:ext>
                </a:extLst>
              </a:tr>
              <a:tr h="433304">
                <a:tc>
                  <a:txBody>
                    <a:bodyPr/>
                    <a:lstStyle/>
                    <a:p>
                      <a:r>
                        <a:rPr lang="hi-IN" sz="2200" dirty="0"/>
                        <a:t>डी-कमीशन की तारीख</a:t>
                      </a:r>
                      <a:endParaRPr lang="hi-IN" sz="2200" dirty="0">
                        <a:latin typeface="Times New Roman" pitchFamily="18" charset="0"/>
                      </a:endParaRPr>
                    </a:p>
                  </a:txBody>
                  <a:tcPr/>
                </a:tc>
                <a:tc>
                  <a:txBody>
                    <a:bodyPr/>
                    <a:lstStyle/>
                    <a:p>
                      <a:r>
                        <a:rPr lang="hi-IN" sz="2200" dirty="0"/>
                        <a:t>11 मार्च 2011</a:t>
                      </a:r>
                      <a:endParaRPr lang="hi-IN" sz="2200" dirty="0">
                        <a:latin typeface="Times New Roman" pitchFamily="18" charset="0"/>
                      </a:endParaRPr>
                    </a:p>
                  </a:txBody>
                  <a:tcPr/>
                </a:tc>
                <a:extLst>
                  <a:ext uri="{0D108BD9-81ED-4DB2-BD59-A6C34878D82A}">
                    <a16:rowId xmlns:a16="http://schemas.microsoft.com/office/drawing/2014/main" val="10006"/>
                  </a:ext>
                </a:extLst>
              </a:tr>
              <a:tr h="779948">
                <a:tc>
                  <a:txBody>
                    <a:bodyPr/>
                    <a:lstStyle/>
                    <a:p>
                      <a:r>
                        <a:rPr lang="hi-IN" sz="2200" dirty="0"/>
                        <a:t>द्वारा संचालित</a:t>
                      </a:r>
                      <a:endParaRPr lang="hi-IN" sz="2200" dirty="0">
                        <a:latin typeface="Times New Roman" pitchFamily="18" charset="0"/>
                      </a:endParaRPr>
                    </a:p>
                  </a:txBody>
                  <a:tcPr/>
                </a:tc>
                <a:tc>
                  <a:txBody>
                    <a:bodyPr/>
                    <a:lstStyle/>
                    <a:p>
                      <a:r>
                        <a:rPr lang="hi-IN" sz="2200" dirty="0"/>
                        <a:t>टोक्यो इलेक्ट्रिक पावर कंपनी</a:t>
                      </a:r>
                      <a:endParaRPr lang="hi-IN" sz="2200" dirty="0">
                        <a:latin typeface="Times New Roman" pitchFamily="18" charset="0"/>
                      </a:endParaRPr>
                    </a:p>
                  </a:txBody>
                  <a:tcPr/>
                </a:tc>
                <a:extLst>
                  <a:ext uri="{0D108BD9-81ED-4DB2-BD59-A6C34878D82A}">
                    <a16:rowId xmlns:a16="http://schemas.microsoft.com/office/drawing/2014/main" val="10007"/>
                  </a:ext>
                </a:extLst>
              </a:tr>
            </a:tbl>
          </a:graphicData>
        </a:graphic>
      </p:graphicFrame>
      <p:sp>
        <p:nvSpPr>
          <p:cNvPr id="4" name="Slide Number Placeholder 3">
            <a:extLst>
              <a:ext uri="{FF2B5EF4-FFF2-40B4-BE49-F238E27FC236}">
                <a16:creationId xmlns:a16="http://schemas.microsoft.com/office/drawing/2014/main" id="{C26F9365-E824-E075-000E-56161431DDB8}"/>
              </a:ext>
            </a:extLst>
          </p:cNvPr>
          <p:cNvSpPr>
            <a:spLocks noGrp="1"/>
          </p:cNvSpPr>
          <p:nvPr>
            <p:ph type="sldNum" sz="quarter" idx="12"/>
          </p:nvPr>
        </p:nvSpPr>
        <p:spPr/>
        <p:txBody>
          <a:bodyPr/>
          <a:lstStyle/>
          <a:p>
            <a:fld id="{245984E1-06AD-476E-9469-5F500B95E0E6}" type="slidenum">
              <a:rPr lang="en-IN" smtClean="0">
                <a:latin typeface="Open Sans" panose="020B0606030504020204" pitchFamily="34" charset="0"/>
                <a:ea typeface="Open Sans" panose="020B0606030504020204" pitchFamily="34" charset="0"/>
                <a:cs typeface="Open Sans" panose="020B0606030504020204" pitchFamily="34" charset="0"/>
              </a:rPr>
              <a:pPr/>
              <a:t>5</a:t>
            </a:fld>
            <a:endParaRPr lang="en-IN">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logo with text on it&#10;&#10;AI-generated content may be incorrect.">
            <a:extLst>
              <a:ext uri="{FF2B5EF4-FFF2-40B4-BE49-F238E27FC236}">
                <a16:creationId xmlns:a16="http://schemas.microsoft.com/office/drawing/2014/main" id="{256A9793-007E-FD8C-1A95-1BC8360104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431" y="19045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UKUSHIMA NUCLEAR POWER              PLANT• Fukushima Daiichi is among the world’s largest  power plants. ">
            <a:hlinkClick r:id="rId2" action="ppaction://hlinkfile"/>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191413" y="1490376"/>
            <a:ext cx="6769793" cy="38772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with text on it&#10;&#10;AI-generated content may be incorrect.">
            <a:extLst>
              <a:ext uri="{FF2B5EF4-FFF2-40B4-BE49-F238E27FC236}">
                <a16:creationId xmlns:a16="http://schemas.microsoft.com/office/drawing/2014/main" id="{9B2E4F6C-8BC0-DF95-A863-EF28A826AD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003" y="179148"/>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B7AC1BB2-B9A7-5BB1-93D6-314BDC201C0B}"/>
              </a:ext>
            </a:extLst>
          </p:cNvPr>
          <p:cNvSpPr>
            <a:spLocks noGrp="1"/>
          </p:cNvSpPr>
          <p:nvPr>
            <p:ph type="sldNum" sz="quarter" idx="12"/>
          </p:nvPr>
        </p:nvSpPr>
        <p:spPr/>
        <p:txBody>
          <a:bodyPr/>
          <a:lstStyle/>
          <a:p>
            <a:fld id="{245984E1-06AD-476E-9469-5F500B95E0E6}" type="slidenum">
              <a:rPr lang="en-IN" smtClean="0"/>
              <a:pPr/>
              <a:t>6</a:t>
            </a:fld>
            <a:endParaRPr lang="en-IN"/>
          </a:p>
        </p:txBody>
      </p:sp>
      <p:sp>
        <p:nvSpPr>
          <p:cNvPr id="2" name="TextBox 1">
            <a:extLst>
              <a:ext uri="{FF2B5EF4-FFF2-40B4-BE49-F238E27FC236}">
                <a16:creationId xmlns:a16="http://schemas.microsoft.com/office/drawing/2014/main" id="{84259930-DEBD-0E67-4634-94CF4024CD0B}"/>
              </a:ext>
            </a:extLst>
          </p:cNvPr>
          <p:cNvSpPr txBox="1"/>
          <p:nvPr/>
        </p:nvSpPr>
        <p:spPr>
          <a:xfrm>
            <a:off x="216581" y="2795954"/>
            <a:ext cx="4172192" cy="1019869"/>
          </a:xfrm>
          <a:prstGeom prst="rect">
            <a:avLst/>
          </a:prstGeom>
          <a:ln w="12700">
            <a:miter lim="400000"/>
          </a:ln>
        </p:spPr>
        <p:txBody>
          <a:bodyPr wrap="square" lIns="78283" tIns="78283" rIns="78283" bIns="78283">
            <a:spAutoFit/>
          </a:bodyPr>
          <a:lstStyle>
            <a:defPPr>
              <a:defRPr lang="en-US"/>
            </a:defPPr>
            <a:lvl1pPr defTabSz="1896340">
              <a:defRPr sz="4000" b="1">
                <a:solidFill>
                  <a:srgbClr val="C00000"/>
                </a:solidFill>
                <a:latin typeface="Open Sans"/>
                <a:ea typeface="Open Sans"/>
                <a:cs typeface="Open Sans"/>
              </a:defRPr>
            </a:lvl1pPr>
          </a:lstStyle>
          <a:p>
            <a:pPr algn="ctr"/>
            <a:r>
              <a:rPr lang="hi-IN" sz="2800"/>
              <a:t>फुकुशिमा दाइची परमाणु ऊर्जा संयंत्र</a:t>
            </a:r>
            <a:endParaRPr lang="hi-IN"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0107" y="1997839"/>
            <a:ext cx="7488195" cy="2862322"/>
          </a:xfrm>
          <a:prstGeom prst="rect">
            <a:avLst/>
          </a:prstGeom>
        </p:spPr>
        <p:txBody>
          <a:bodyPr wrap="square">
            <a:spAutoFit/>
          </a:bodyPr>
          <a:lstStyle/>
          <a:p>
            <a:r>
              <a:rPr lang="hi-IN" sz="2000">
                <a:latin typeface="Open Sans" panose="020B0606030504020204" pitchFamily="34" charset="0"/>
                <a:ea typeface="Open Sans" panose="020B0606030504020204" pitchFamily="34" charset="0"/>
                <a:cs typeface="Open Sans" panose="020B0606030504020204" pitchFamily="34" charset="0"/>
              </a:rPr>
              <a:t>11 मार्च, 2011 को, 9.0 तीव्रता का भूकंप और शक्तिशाली सुनामी ने जापान के उत्तर-पूर्वी क्षेत्र को प्रभावित किया। 
विशाल भूकंपीय गतिविधियों ने फुकुशिमा परमाणु ऊर्जा संयंत्र में बिजली को बंद कर दिया, 
सुनामी के कारण फुकशिमा नाभिकीय संयंत्र के निकट लगभग 15 मीटर ऊंची ज्वार की लहरें दिखाई देती हैं और सक्रिय रिएक्टर के बैकअप जनरेटरों के साथ सभी विद्युत आपूत और शीतलन प्रणाली विफल हो जाती है। 
इसने हाइड्रोजन विस्फोटों की एक श्रृंखला शुरू कर दी और वायुमंडल में खतरनाक रूप से उच्च स्तर के रेडियोधर्मी कणों को छोड़ दिया।</a:t>
            </a: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logo with text on it&#10;&#10;AI-generated content may be incorrect.">
            <a:extLst>
              <a:ext uri="{FF2B5EF4-FFF2-40B4-BE49-F238E27FC236}">
                <a16:creationId xmlns:a16="http://schemas.microsoft.com/office/drawing/2014/main" id="{F28A933B-E5DA-7FB3-89FA-BB77C44354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03" y="179148"/>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F07224F-D6C8-9EC7-90A3-CE84CCCA5577}"/>
              </a:ext>
            </a:extLst>
          </p:cNvPr>
          <p:cNvSpPr>
            <a:spLocks noGrp="1"/>
          </p:cNvSpPr>
          <p:nvPr>
            <p:ph type="sldNum" sz="quarter" idx="12"/>
          </p:nvPr>
        </p:nvSpPr>
        <p:spPr/>
        <p:txBody>
          <a:bodyPr/>
          <a:lstStyle/>
          <a:p>
            <a:fld id="{245984E1-06AD-476E-9469-5F500B95E0E6}" type="slidenum">
              <a:rPr lang="en-IN" smtClean="0"/>
              <a:pPr/>
              <a:t>7</a:t>
            </a:fld>
            <a:endParaRPr lang="en-IN"/>
          </a:p>
        </p:txBody>
      </p:sp>
      <p:sp>
        <p:nvSpPr>
          <p:cNvPr id="3" name="TextBox 2">
            <a:extLst>
              <a:ext uri="{FF2B5EF4-FFF2-40B4-BE49-F238E27FC236}">
                <a16:creationId xmlns:a16="http://schemas.microsoft.com/office/drawing/2014/main" id="{05E65281-B754-CA3A-29FC-2730872986E1}"/>
              </a:ext>
            </a:extLst>
          </p:cNvPr>
          <p:cNvSpPr txBox="1"/>
          <p:nvPr/>
        </p:nvSpPr>
        <p:spPr>
          <a:xfrm>
            <a:off x="543698" y="2697100"/>
            <a:ext cx="3398108" cy="588982"/>
          </a:xfrm>
          <a:prstGeom prst="rect">
            <a:avLst/>
          </a:prstGeom>
          <a:ln w="12700">
            <a:miter lim="400000"/>
          </a:ln>
        </p:spPr>
        <p:txBody>
          <a:bodyPr wrap="square" lIns="78283" tIns="78283" rIns="78283" bIns="78283">
            <a:spAutoFit/>
          </a:bodyPr>
          <a:lstStyle>
            <a:defPPr>
              <a:defRPr lang="en-US"/>
            </a:defPPr>
            <a:lvl1pPr defTabSz="1896340">
              <a:defRPr sz="4000" b="1">
                <a:solidFill>
                  <a:srgbClr val="C00000"/>
                </a:solidFill>
                <a:latin typeface="Open Sans"/>
                <a:ea typeface="Open Sans"/>
                <a:cs typeface="Open Sans"/>
              </a:defRPr>
            </a:lvl1pPr>
          </a:lstStyle>
          <a:p>
            <a:pPr algn="ctr"/>
            <a:r>
              <a:rPr lang="hi-IN" sz="2800" dirty="0"/>
              <a:t>दुर्घटना का कारण।</a:t>
            </a:r>
          </a:p>
        </p:txBody>
      </p:sp>
    </p:spTree>
    <p:extLst>
      <p:ext uri="{BB962C8B-B14F-4D97-AF65-F5344CB8AC3E}">
        <p14:creationId xmlns:p14="http://schemas.microsoft.com/office/powerpoint/2010/main" val="2065546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14800" y="1872069"/>
            <a:ext cx="7784757" cy="2677656"/>
          </a:xfrm>
          <a:prstGeom prst="rect">
            <a:avLst/>
          </a:prstGeom>
          <a:noFill/>
        </p:spPr>
        <p:txBody>
          <a:bodyPr wrap="square" rtlCol="0">
            <a:spAutoFit/>
          </a:bodyPr>
          <a:lstStyle/>
          <a:p>
            <a:pPr algn="just">
              <a:buFont typeface="Wingdings" pitchFamily="2" charset="2"/>
              <a:buChar char="Ø"/>
            </a:pPr>
            <a:r>
              <a:rPr lang="hi-IN" sz="2400">
                <a:latin typeface="Times New Roman" pitchFamily="18" charset="0"/>
                <a:cs typeface="Times New Roman" pitchFamily="18" charset="0"/>
              </a:rPr>
              <a:t>जापान सरकार ने परमाणु आपातकाल की घोषणा कर दी है।
जापानी इतिहास में सबसे खराब परमाणु संकट, और संयंत्र के बीस किलोमीटर के भीतर 430,000 निवासियों को विभिन्न स्थानांतरण केंद्रों में ले जाने का फैसला किया। इन प्राकृतिक घटनाओं ने तटीय समुदायों को व्यापक नुकसान पहुंचाया।
इस परमाणु आपदा के कारण लगभग 5178 मौतें और 8913 लापता व्यक्ति (जापान की राष्ट्रीय पुलिस एजेंसी, 2014)।</a:t>
            </a:r>
            <a:endParaRPr lang="en-IN" sz="2400" dirty="0">
              <a:latin typeface="Times New Roman" pitchFamily="18" charset="0"/>
              <a:cs typeface="Times New Roman" pitchFamily="18" charset="0"/>
            </a:endParaRPr>
          </a:p>
        </p:txBody>
      </p:sp>
      <p:pic>
        <p:nvPicPr>
          <p:cNvPr id="6" name="Picture 5" descr="A logo with text on it&#10;&#10;AI-generated content may be incorrect.">
            <a:extLst>
              <a:ext uri="{FF2B5EF4-FFF2-40B4-BE49-F238E27FC236}">
                <a16:creationId xmlns:a16="http://schemas.microsoft.com/office/drawing/2014/main" id="{E8F2CA11-72B4-7278-E3A6-252E78574F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03" y="179148"/>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05C1DD11-A0F5-37F0-7A47-43B136C19BD5}"/>
              </a:ext>
            </a:extLst>
          </p:cNvPr>
          <p:cNvSpPr>
            <a:spLocks noGrp="1"/>
          </p:cNvSpPr>
          <p:nvPr>
            <p:ph type="sldNum" sz="quarter" idx="12"/>
          </p:nvPr>
        </p:nvSpPr>
        <p:spPr/>
        <p:txBody>
          <a:bodyPr/>
          <a:lstStyle/>
          <a:p>
            <a:fld id="{245984E1-06AD-476E-9469-5F500B95E0E6}" type="slidenum">
              <a:rPr lang="en-IN" smtClean="0"/>
              <a:pPr/>
              <a:t>8</a:t>
            </a:fld>
            <a:endParaRPr lang="en-IN"/>
          </a:p>
        </p:txBody>
      </p:sp>
      <p:sp>
        <p:nvSpPr>
          <p:cNvPr id="2" name="TextBox 1">
            <a:extLst>
              <a:ext uri="{FF2B5EF4-FFF2-40B4-BE49-F238E27FC236}">
                <a16:creationId xmlns:a16="http://schemas.microsoft.com/office/drawing/2014/main" id="{1F1583B5-1C19-A702-7330-08B05405A868}"/>
              </a:ext>
            </a:extLst>
          </p:cNvPr>
          <p:cNvSpPr txBox="1"/>
          <p:nvPr/>
        </p:nvSpPr>
        <p:spPr>
          <a:xfrm>
            <a:off x="543698" y="2697100"/>
            <a:ext cx="3398108" cy="588982"/>
          </a:xfrm>
          <a:prstGeom prst="rect">
            <a:avLst/>
          </a:prstGeom>
          <a:ln w="12700">
            <a:miter lim="400000"/>
          </a:ln>
        </p:spPr>
        <p:txBody>
          <a:bodyPr wrap="square" lIns="78283" tIns="78283" rIns="78283" bIns="78283">
            <a:spAutoFit/>
          </a:bodyPr>
          <a:lstStyle>
            <a:defPPr>
              <a:defRPr lang="en-US"/>
            </a:defPPr>
            <a:lvl1pPr defTabSz="1896340">
              <a:defRPr sz="4000" b="1">
                <a:solidFill>
                  <a:srgbClr val="C00000"/>
                </a:solidFill>
                <a:latin typeface="Open Sans"/>
                <a:ea typeface="Open Sans"/>
                <a:cs typeface="Open Sans"/>
              </a:defRPr>
            </a:lvl1pPr>
          </a:lstStyle>
          <a:p>
            <a:pPr algn="ctr"/>
            <a:r>
              <a:rPr lang="hi-IN" sz="2800"/>
              <a:t>दुर्घटना का कारण।</a:t>
            </a:r>
            <a:endParaRPr lang="hi-IN" sz="2800" dirty="0"/>
          </a:p>
        </p:txBody>
      </p:sp>
    </p:spTree>
    <p:extLst>
      <p:ext uri="{BB962C8B-B14F-4D97-AF65-F5344CB8AC3E}">
        <p14:creationId xmlns:p14="http://schemas.microsoft.com/office/powerpoint/2010/main" val="2208489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116003" y="2280937"/>
            <a:ext cx="3689750" cy="613412"/>
          </a:xfrm>
          <a:ln w="12700">
            <a:miter lim="400000"/>
          </a:ln>
        </p:spPr>
        <p:txBody>
          <a:bodyPr wrap="square" lIns="78283" tIns="78283" rIns="78283" bIns="78283">
            <a:spAutoFit/>
          </a:bodyPr>
          <a:lstStyle/>
          <a:p>
            <a:pPr defTabSz="1896340"/>
            <a:r>
              <a:rPr lang="hi-IN" sz="3200" b="1">
                <a:solidFill>
                  <a:srgbClr val="C00000"/>
                </a:solidFill>
                <a:latin typeface="Open Sans"/>
                <a:ea typeface="Open Sans"/>
                <a:cs typeface="Open Sans"/>
              </a:rPr>
              <a:t>दुर्घटना का कारण</a:t>
            </a:r>
            <a:endParaRPr lang="hu-HU" sz="3200" b="1" dirty="0">
              <a:solidFill>
                <a:srgbClr val="C00000"/>
              </a:solidFill>
              <a:latin typeface="Open Sans"/>
              <a:ea typeface="Open Sans"/>
              <a:cs typeface="Open Sans"/>
            </a:endParaRPr>
          </a:p>
        </p:txBody>
      </p:sp>
      <p:sp>
        <p:nvSpPr>
          <p:cNvPr id="5123" name="Rectangle 2"/>
          <p:cNvSpPr>
            <a:spLocks noGrp="1" noChangeArrowheads="1"/>
          </p:cNvSpPr>
          <p:nvPr>
            <p:ph idx="1"/>
          </p:nvPr>
        </p:nvSpPr>
        <p:spPr>
          <a:xfrm>
            <a:off x="4905480" y="2106488"/>
            <a:ext cx="6178532" cy="3904735"/>
          </a:xfrm>
        </p:spPr>
        <p:txBody>
          <a:bodyPr>
            <a:noAutofit/>
          </a:bodyPr>
          <a:lstStyle/>
          <a:p>
            <a:pPr marL="88900" indent="-88900" algn="just">
              <a:spcBef>
                <a:spcPts val="500"/>
              </a:spcBef>
              <a:buFont typeface="Times New Roman" panose="02020603050405020304" pitchFamily="18" charset="0"/>
              <a:buChar char="•"/>
              <a:tabLst>
                <a:tab pos="88900" algn="l"/>
                <a:tab pos="201613" algn="l"/>
                <a:tab pos="658813" algn="l"/>
                <a:tab pos="1116013" algn="l"/>
                <a:tab pos="1573213" algn="l"/>
                <a:tab pos="2030413" algn="l"/>
                <a:tab pos="2487613" algn="l"/>
                <a:tab pos="2944813" algn="l"/>
                <a:tab pos="3402013" algn="l"/>
                <a:tab pos="3859213" algn="l"/>
                <a:tab pos="4316413" algn="l"/>
                <a:tab pos="4773613" algn="l"/>
                <a:tab pos="5230813" algn="l"/>
                <a:tab pos="5688013" algn="l"/>
                <a:tab pos="6145213" algn="l"/>
                <a:tab pos="6602413" algn="l"/>
                <a:tab pos="7059613" algn="l"/>
                <a:tab pos="7516813" algn="l"/>
                <a:tab pos="7974013" algn="l"/>
                <a:tab pos="8431213" algn="l"/>
                <a:tab pos="8888413" algn="l"/>
              </a:tabLst>
            </a:pPr>
            <a:r>
              <a:rPr lang="hi-IN" sz="2400">
                <a:latin typeface="Open Sans" panose="020B0606030504020204" pitchFamily="34" charset="0"/>
                <a:ea typeface="Open Sans" panose="020B0606030504020204" pitchFamily="34" charset="0"/>
                <a:cs typeface="Open Sans" panose="020B0606030504020204" pitchFamily="34" charset="0"/>
              </a:rPr>
              <a:t>11/03/2011, 2:46 अपराह्न होन्शू के जापानी द्वीप के पास एक भूकंप और सुनामी (तोहोकू) रिक्टर पैमाने पर 9.0 का था।
भूकंप का असर जापान के उत्तर-पूर्वी तट के उस हिस्से पर हुआ जहां वे परमाणु ऊर्जा संयंत्रों (एनपीपी) की एक श्रृंखला स्थित हैं।</a:t>
            </a: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logo with text on it&#10;&#10;AI-generated content may be incorrect.">
            <a:extLst>
              <a:ext uri="{FF2B5EF4-FFF2-40B4-BE49-F238E27FC236}">
                <a16:creationId xmlns:a16="http://schemas.microsoft.com/office/drawing/2014/main" id="{F4F7B779-E48B-F908-D8DA-8732C69A90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03" y="179148"/>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D5FDBD0E-91D1-A800-B2DE-337CE16B7913}"/>
              </a:ext>
            </a:extLst>
          </p:cNvPr>
          <p:cNvSpPr>
            <a:spLocks noGrp="1"/>
          </p:cNvSpPr>
          <p:nvPr>
            <p:ph type="sldNum" sz="quarter" idx="12"/>
          </p:nvPr>
        </p:nvSpPr>
        <p:spPr/>
        <p:txBody>
          <a:bodyPr/>
          <a:lstStyle/>
          <a:p>
            <a:fld id="{245984E1-06AD-476E-9469-5F500B95E0E6}" type="slidenum">
              <a:rPr lang="en-IN" smtClean="0"/>
              <a:pPr/>
              <a:t>9</a:t>
            </a:fld>
            <a:endParaRPr lang="en-IN"/>
          </a:p>
        </p:txBody>
      </p:sp>
    </p:spTree>
    <p:extLst>
      <p:ext uri="{BB962C8B-B14F-4D97-AF65-F5344CB8AC3E}">
        <p14:creationId xmlns:p14="http://schemas.microsoft.com/office/powerpoint/2010/main" val="29887667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1046</TotalTime>
  <Words>753</Words>
  <Application>Microsoft Office PowerPoint</Application>
  <PresentationFormat>Widescreen</PresentationFormat>
  <Paragraphs>73</Paragraphs>
  <Slides>20</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Aptos</vt:lpstr>
      <vt:lpstr>Aptos Display</vt:lpstr>
      <vt:lpstr>Arial</vt:lpstr>
      <vt:lpstr>Calibri</vt:lpstr>
      <vt:lpstr>Calibri Light</vt:lpstr>
      <vt:lpstr>Open sans</vt:lpstr>
      <vt:lpstr>Open sans</vt:lpstr>
      <vt:lpstr>Open Sans SemiBold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दुर्घटना का कारण</vt:lpstr>
      <vt:lpstr>घटना विवरण 11.03.2011</vt:lpstr>
      <vt:lpstr>घटना विवरण 11.03.2011</vt:lpstr>
      <vt:lpstr>PowerPoint Presentation</vt:lpstr>
      <vt:lpstr>PowerPoint Presentation</vt:lpstr>
      <vt:lpstr>PowerPoint Presentation</vt:lpstr>
      <vt:lpstr>PowerPoint Presentation</vt:lpstr>
      <vt:lpstr>PowerPoint Presentation</vt:lpstr>
      <vt:lpstr>समीक्षा</vt:lpstr>
      <vt:lpstr>PowerPoint Presentation</vt:lpstr>
      <vt:lpstr>मूल्यांकन</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Purshotam</dc:creator>
  <cp:lastModifiedBy>ajay pant</cp:lastModifiedBy>
  <cp:revision>140</cp:revision>
  <dcterms:created xsi:type="dcterms:W3CDTF">2017-05-05T12:51:36Z</dcterms:created>
  <dcterms:modified xsi:type="dcterms:W3CDTF">2025-12-20T04:19:17Z</dcterms:modified>
</cp:coreProperties>
</file>