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1210" r:id="rId2"/>
    <p:sldId id="258" r:id="rId3"/>
    <p:sldId id="256" r:id="rId4"/>
    <p:sldId id="259" r:id="rId5"/>
    <p:sldId id="294" r:id="rId6"/>
    <p:sldId id="260" r:id="rId7"/>
    <p:sldId id="263" r:id="rId8"/>
    <p:sldId id="266" r:id="rId9"/>
    <p:sldId id="270" r:id="rId10"/>
    <p:sldId id="271" r:id="rId11"/>
    <p:sldId id="265" r:id="rId12"/>
    <p:sldId id="264" r:id="rId13"/>
    <p:sldId id="275" r:id="rId14"/>
    <p:sldId id="276" r:id="rId15"/>
    <p:sldId id="277" r:id="rId16"/>
    <p:sldId id="278" r:id="rId17"/>
    <p:sldId id="279" r:id="rId18"/>
    <p:sldId id="280" r:id="rId19"/>
    <p:sldId id="281" r:id="rId20"/>
    <p:sldId id="282" r:id="rId21"/>
    <p:sldId id="283" r:id="rId22"/>
    <p:sldId id="286" r:id="rId23"/>
    <p:sldId id="287" r:id="rId24"/>
    <p:sldId id="288" r:id="rId25"/>
    <p:sldId id="289" r:id="rId26"/>
    <p:sldId id="291" r:id="rId27"/>
    <p:sldId id="292" r:id="rId28"/>
    <p:sldId id="1203" r:id="rId29"/>
    <p:sldId id="1067" r:id="rId30"/>
    <p:sldId id="11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77" d="100"/>
          <a:sy n="77" d="100"/>
        </p:scale>
        <p:origin x="883"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69235-39C7-435A-A7B1-462D7EA86943}" type="datetimeFigureOut">
              <a:rPr lang="en-US" smtClean="0"/>
              <a:pPr/>
              <a:t>12/20/2025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AEE938-793A-4A3E-B85F-88DBD546A1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2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AEE938-793A-4A3E-B85F-88DBD546A171}"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AEE938-793A-4A3E-B85F-88DBD546A17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21276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25862E1-8ACB-42F7-BCB1-7687550C51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862E1-8ACB-42F7-BCB1-7687550C51F7}" type="slidenum">
              <a:rPr lang="en-US" smtClean="0"/>
              <a:pPr/>
              <a:t>‹#›</a:t>
            </a:fld>
            <a:endParaRPr lang="en-US"/>
          </a:p>
        </p:txBody>
      </p:sp>
      <p:pic>
        <p:nvPicPr>
          <p:cNvPr id="8" name="Picture 7" descr="A logo with text on it&#10;&#10;AI-generated content may be incorrect.">
            <a:extLst>
              <a:ext uri="{FF2B5EF4-FFF2-40B4-BE49-F238E27FC236}">
                <a16:creationId xmlns:a16="http://schemas.microsoft.com/office/drawing/2014/main" id="{9B2E4F6C-8BC0-DF95-A863-EF28A826AD2B}"/>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3882" y="136522"/>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625EA4E7-7745-51A3-6AFC-C39F2C13302D}"/>
              </a:ext>
            </a:extLst>
          </p:cNvPr>
          <p:cNvSpPr txBox="1"/>
          <p:nvPr userDrawn="1"/>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latin typeface="+mj-lt"/>
              </a:rPr>
              <a:t>NDRF | </a:t>
            </a:r>
            <a:r>
              <a:rPr lang="en-IN" sz="1200" b="1" dirty="0">
                <a:latin typeface="+mj-lt"/>
              </a:rPr>
              <a:t>CBRN</a:t>
            </a:r>
            <a:r>
              <a:rPr sz="1200" b="1" dirty="0">
                <a:latin typeface="+mj-lt"/>
              </a:rPr>
              <a:t> | INDIA</a:t>
            </a:r>
          </a:p>
        </p:txBody>
      </p:sp>
      <p:sp>
        <p:nvSpPr>
          <p:cNvPr id="10" name="PPT 2 -">
            <a:extLst>
              <a:ext uri="{FF2B5EF4-FFF2-40B4-BE49-F238E27FC236}">
                <a16:creationId xmlns:a16="http://schemas.microsoft.com/office/drawing/2014/main" id="{B6A089C8-1C37-0546-0550-AC0B42DE3F2A}"/>
              </a:ext>
            </a:extLst>
          </p:cNvPr>
          <p:cNvSpPr txBox="1"/>
          <p:nvPr userDrawn="1"/>
        </p:nvSpPr>
        <p:spPr>
          <a:xfrm>
            <a:off x="10830554"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t>PPT -</a:t>
            </a:r>
          </a:p>
        </p:txBody>
      </p:sp>
      <p:pic>
        <p:nvPicPr>
          <p:cNvPr id="4" name="Picture 3" descr="A logo with a symbol and text&#10;&#10;AI-generated content may be incorrect.">
            <a:extLst>
              <a:ext uri="{FF2B5EF4-FFF2-40B4-BE49-F238E27FC236}">
                <a16:creationId xmlns:a16="http://schemas.microsoft.com/office/drawing/2014/main" id="{838A1F85-8C33-0095-58B1-5FC0AB89689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69428" y="67164"/>
            <a:ext cx="914400" cy="977046"/>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descr="C:\Users\basant\OneDrive\Desktop\CASE STUDY CHERNOBYL\CHERNOBYL.jpg">
            <a:extLst>
              <a:ext uri="{FF2B5EF4-FFF2-40B4-BE49-F238E27FC236}">
                <a16:creationId xmlns:a16="http://schemas.microsoft.com/office/drawing/2014/main" id="{5531A58D-1D8D-9F95-EC1C-DD037CC64C01}"/>
              </a:ext>
            </a:extLst>
          </p:cNvPr>
          <p:cNvPicPr>
            <a:picLocks noChangeAspect="1" noChangeArrowheads="1"/>
          </p:cNvPicPr>
          <p:nvPr/>
        </p:nvPicPr>
        <p:blipFill>
          <a:blip r:embed="rId3"/>
          <a:srcRect/>
          <a:stretch>
            <a:fillRect/>
          </a:stretch>
        </p:blipFill>
        <p:spPr bwMode="auto">
          <a:xfrm>
            <a:off x="-85099" y="976762"/>
            <a:ext cx="5342899" cy="4793037"/>
          </a:xfrm>
          <a:prstGeom prst="rect">
            <a:avLst/>
          </a:prstGeom>
          <a:noFill/>
        </p:spPr>
      </p:pic>
      <p:pic>
        <p:nvPicPr>
          <p:cNvPr id="4" name="Picture 2" descr="8,381 Chernobyl Stock Video Footage - 4K and HD Video Clips | Shutterstock">
            <a:extLst>
              <a:ext uri="{FF2B5EF4-FFF2-40B4-BE49-F238E27FC236}">
                <a16:creationId xmlns:a16="http://schemas.microsoft.com/office/drawing/2014/main" id="{51A597D1-AEFD-2E19-3A59-8826454C1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099" y="976762"/>
            <a:ext cx="6934199" cy="4793037"/>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0" y="-35239"/>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11835680" cy="1261071"/>
          </a:xfrm>
          <a:prstGeom prst="rect">
            <a:avLst/>
          </a:prstGeom>
          <a:noFill/>
          <a:ln>
            <a:noFill/>
          </a:ln>
        </p:spPr>
      </p:pic>
      <p:sp>
        <p:nvSpPr>
          <p:cNvPr id="103" name="Google Shape;103;p14"/>
          <p:cNvSpPr/>
          <p:nvPr/>
        </p:nvSpPr>
        <p:spPr>
          <a:xfrm flipH="1">
            <a:off x="-61584" y="5749329"/>
            <a:ext cx="12482184"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01601" y="2285777"/>
            <a:ext cx="11633200" cy="694567"/>
          </a:xfrm>
          <a:prstGeom prst="rect">
            <a:avLst/>
          </a:prstGeom>
          <a:noFill/>
          <a:ln>
            <a:noFill/>
          </a:ln>
        </p:spPr>
        <p:txBody>
          <a:bodyPr spcFirstLastPara="1" wrap="square" lIns="39125" tIns="39125" rIns="39125" bIns="39125" anchor="t" anchorCtr="0">
            <a:spAutoFit/>
          </a:bodyPr>
          <a:lstStyle/>
          <a:p>
            <a:pPr lvl="0">
              <a:defRPr/>
            </a:pPr>
            <a:r>
              <a:rPr lang="hi-IN" sz="4000" b="1">
                <a:solidFill>
                  <a:srgbClr val="E7E6E6"/>
                </a:solidFill>
                <a:latin typeface="Open Sans" panose="020B0606030504020204" pitchFamily="34" charset="0"/>
                <a:ea typeface="Open Sans" panose="020B0606030504020204" pitchFamily="34" charset="0"/>
                <a:cs typeface="Open Sans" panose="020B0606030504020204" pitchFamily="34" charset="0"/>
              </a:rPr>
              <a:t>चेरनोबिल आपदा का केस स्टडी</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5102" y="-9839"/>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ED7D3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rgbClr val="ED7D31"/>
                </a:solidFill>
                <a:effectLst/>
                <a:uLnTx/>
                <a:uFillTx/>
                <a:latin typeface="Open Sans"/>
                <a:ea typeface="Open Sans"/>
                <a:cs typeface="Open Sans"/>
                <a:sym typeface="Open Sans"/>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7467600" y="6076890"/>
            <a:ext cx="520147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VETTED BY – </a:t>
            </a:r>
            <a:r>
              <a:rPr lang="hi-IN" sz="2000" b="1" dirty="0"/>
              <a:t>निरीक्षक/जीडी  अनुज प्रताप सिंह</a:t>
            </a:r>
            <a:endParaRPr lang="en-US" sz="2000" b="1" dirty="0"/>
          </a:p>
        </p:txBody>
      </p:sp>
    </p:spTree>
    <p:extLst>
      <p:ext uri="{BB962C8B-B14F-4D97-AF65-F5344CB8AC3E}">
        <p14:creationId xmlns:p14="http://schemas.microsoft.com/office/powerpoint/2010/main" val="302134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01802"/>
            <a:ext cx="8610600" cy="4424363"/>
          </a:xfrm>
        </p:spPr>
        <p:txBody>
          <a:bodyPr>
            <a:normAutofit/>
          </a:bodyPr>
          <a:lstStyle/>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4953000" y="2021157"/>
            <a:ext cx="7239000" cy="2308324"/>
          </a:xfrm>
          <a:prstGeom prst="rect">
            <a:avLst/>
          </a:prstGeom>
          <a:noFill/>
        </p:spPr>
        <p:txBody>
          <a:bodyPr wrap="square" rtlCol="0">
            <a:spAutoFit/>
          </a:bodyPr>
          <a:lstStyle/>
          <a:p>
            <a:pPr>
              <a:buFont typeface="Wingdings" pitchFamily="2" charset="2"/>
              <a:buChar char="q"/>
            </a:pPr>
            <a:r>
              <a:rPr lang="hi-IN" sz="2400"/>
              <a:t>रिएक्टर कोर में भाप के स्तर को बढ़ाना
भाप के बुलबुले ने रिएक्टर की शक्ति को तेजी से बढ़ाया
अतिरिक्त क्सीनन-135 जला दिया गया था
विखंडन के लिए उपलब्ध न्यूट्रॉन की संख्या में वृद्धि
मैनुअल और स्वचालित नियंत्रण छड़ों को हटाना</a:t>
            </a:r>
            <a:endParaRPr lang="en-US" sz="2400" dirty="0"/>
          </a:p>
        </p:txBody>
      </p:sp>
      <p:sp>
        <p:nvSpPr>
          <p:cNvPr id="4" name="Slide Number Placeholder 3">
            <a:extLst>
              <a:ext uri="{FF2B5EF4-FFF2-40B4-BE49-F238E27FC236}">
                <a16:creationId xmlns:a16="http://schemas.microsoft.com/office/drawing/2014/main" id="{0955FE47-DDBD-51C9-CB01-E54E3557AC01}"/>
              </a:ext>
            </a:extLst>
          </p:cNvPr>
          <p:cNvSpPr>
            <a:spLocks noGrp="1"/>
          </p:cNvSpPr>
          <p:nvPr>
            <p:ph type="sldNum" sz="quarter" idx="12"/>
          </p:nvPr>
        </p:nvSpPr>
        <p:spPr/>
        <p:txBody>
          <a:bodyPr/>
          <a:lstStyle/>
          <a:p>
            <a:fld id="{C25862E1-8ACB-42F7-BCB1-7687550C51F7}" type="slidenum">
              <a:rPr lang="en-US" smtClean="0"/>
              <a:pPr/>
              <a:t>10</a:t>
            </a:fld>
            <a:endParaRPr lang="en-US"/>
          </a:p>
        </p:txBody>
      </p:sp>
      <p:sp>
        <p:nvSpPr>
          <p:cNvPr id="2" name="Google Shape;112;p15">
            <a:extLst>
              <a:ext uri="{FF2B5EF4-FFF2-40B4-BE49-F238E27FC236}">
                <a16:creationId xmlns:a16="http://schemas.microsoft.com/office/drawing/2014/main" id="{C08537A1-DD5A-8D26-26FC-2B7B85788A98}"/>
              </a:ext>
            </a:extLst>
          </p:cNvPr>
          <p:cNvSpPr txBox="1">
            <a:spLocks/>
          </p:cNvSpPr>
          <p:nvPr/>
        </p:nvSpPr>
        <p:spPr>
          <a:xfrm>
            <a:off x="0" y="2819400"/>
            <a:ext cx="4724400" cy="1219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आपदा का दिन (25 अप्रैल, 1986)</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746" y="2133600"/>
            <a:ext cx="7467600" cy="4144964"/>
          </a:xfrm>
        </p:spPr>
        <p:txBody>
          <a:bodyPr>
            <a:normAutofit/>
          </a:bodyPr>
          <a:lstStyle/>
          <a:p>
            <a:pPr>
              <a:buFont typeface="Wingdings" pitchFamily="2" charset="2"/>
              <a:buChar char="q"/>
            </a:pPr>
            <a:r>
              <a:rPr lang="hi-IN" sz="2800">
                <a:latin typeface="Open Sans" panose="020B0606030504020204" pitchFamily="34" charset="0"/>
                <a:ea typeface="Open Sans" panose="020B0606030504020204" pitchFamily="34" charset="0"/>
                <a:cs typeface="Open Sans" panose="020B0606030504020204" pitchFamily="34" charset="0"/>
              </a:rPr>
              <a:t>1:23:40 पर ऑपरेटरों ने </a:t>
            </a:r>
            <a:r>
              <a:rPr lang="en-US" sz="2800">
                <a:latin typeface="Open Sans" panose="020B0606030504020204" pitchFamily="34" charset="0"/>
                <a:ea typeface="Open Sans" panose="020B0606030504020204" pitchFamily="34" charset="0"/>
                <a:cs typeface="Open Sans" panose="020B0606030504020204" pitchFamily="34" charset="0"/>
              </a:rPr>
              <a:t>AZ-5 </a:t>
            </a:r>
            <a:r>
              <a:rPr lang="hi-IN" sz="2800">
                <a:latin typeface="Open Sans" panose="020B0606030504020204" pitchFamily="34" charset="0"/>
                <a:ea typeface="Open Sans" panose="020B0606030504020204" pitchFamily="34" charset="0"/>
                <a:cs typeface="Open Sans" panose="020B0606030504020204" pitchFamily="34" charset="0"/>
              </a:rPr>
              <a:t>बटन दबाया
1:23:47 तक रिएक्टर ने लगभग 30 गीगावॉट की छलांग लगा दी
बिजली लगभग 30,000 मेगावाट बढ़ गई है
ईंधन की छड़ें पिघलने लगीं और भाप का दबाव तेजी से बढ़ने लगा।
एक बड़े भाप विस्फोट का कारण बना।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5">
            <a:extLst>
              <a:ext uri="{FF2B5EF4-FFF2-40B4-BE49-F238E27FC236}">
                <a16:creationId xmlns:a16="http://schemas.microsoft.com/office/drawing/2014/main" id="{6D3471F7-CB58-C476-1E97-B219AF5FB4E1}"/>
              </a:ext>
            </a:extLst>
          </p:cNvPr>
          <p:cNvSpPr>
            <a:spLocks noGrp="1"/>
          </p:cNvSpPr>
          <p:nvPr>
            <p:ph type="sldNum" sz="quarter" idx="12"/>
          </p:nvPr>
        </p:nvSpPr>
        <p:spPr>
          <a:xfrm>
            <a:off x="10287000" y="6477000"/>
            <a:ext cx="381000" cy="381000"/>
          </a:xfrm>
        </p:spPr>
        <p:txBody>
          <a:bodyPr/>
          <a:lstStyle/>
          <a:p>
            <a:fld id="{CAE48B0E-7D61-48BA-82A0-8067A17657BB}" type="slidenum">
              <a:rPr lang="en-US" smtClean="0">
                <a:solidFill>
                  <a:schemeClr val="tx1"/>
                </a:solidFill>
              </a:rPr>
              <a:pPr/>
              <a:t>11</a:t>
            </a:fld>
            <a:endParaRPr lang="en-US" dirty="0">
              <a:solidFill>
                <a:schemeClr val="tx1"/>
              </a:solidFill>
            </a:endParaRPr>
          </a:p>
        </p:txBody>
      </p:sp>
      <p:sp>
        <p:nvSpPr>
          <p:cNvPr id="7" name="Google Shape;112;p15">
            <a:extLst>
              <a:ext uri="{FF2B5EF4-FFF2-40B4-BE49-F238E27FC236}">
                <a16:creationId xmlns:a16="http://schemas.microsoft.com/office/drawing/2014/main" id="{0A963F10-7151-5B65-1BB3-51EA31EFBC5A}"/>
              </a:ext>
            </a:extLst>
          </p:cNvPr>
          <p:cNvSpPr txBox="1">
            <a:spLocks/>
          </p:cNvSpPr>
          <p:nvPr/>
        </p:nvSpPr>
        <p:spPr>
          <a:xfrm>
            <a:off x="0" y="2819400"/>
            <a:ext cx="4724400" cy="1219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आपदा का दिन (25 अप्रैल, 1986)</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040426_chernobylreactor"/>
          <p:cNvPicPr>
            <a:picLocks noGrp="1" noChangeAspect="1" noChangeArrowheads="1"/>
          </p:cNvPicPr>
          <p:nvPr>
            <p:ph idx="1"/>
          </p:nvPr>
        </p:nvPicPr>
        <p:blipFill>
          <a:blip r:embed="rId2"/>
          <a:srcRect/>
          <a:stretch>
            <a:fillRect/>
          </a:stretch>
        </p:blipFill>
        <p:spPr bwMode="auto">
          <a:xfrm>
            <a:off x="3848102" y="1447800"/>
            <a:ext cx="8153400" cy="4423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28C80C9F-B485-0F09-AA0B-8A8B34620FFB}"/>
              </a:ext>
            </a:extLst>
          </p:cNvPr>
          <p:cNvSpPr>
            <a:spLocks noGrp="1"/>
          </p:cNvSpPr>
          <p:nvPr>
            <p:ph type="sldNum" sz="quarter" idx="12"/>
          </p:nvPr>
        </p:nvSpPr>
        <p:spPr/>
        <p:txBody>
          <a:bodyPr/>
          <a:lstStyle/>
          <a:p>
            <a:fld id="{C25862E1-8ACB-42F7-BCB1-7687550C51F7}" type="slidenum">
              <a:rPr lang="en-US" smtClean="0"/>
              <a:pPr/>
              <a:t>12</a:t>
            </a:fld>
            <a:endParaRPr lang="en-US"/>
          </a:p>
        </p:txBody>
      </p:sp>
      <p:sp>
        <p:nvSpPr>
          <p:cNvPr id="7" name="Google Shape;112;p15">
            <a:extLst>
              <a:ext uri="{FF2B5EF4-FFF2-40B4-BE49-F238E27FC236}">
                <a16:creationId xmlns:a16="http://schemas.microsoft.com/office/drawing/2014/main" id="{A73926BD-C207-8E0A-92CD-99D5F25BDF92}"/>
              </a:ext>
            </a:extLst>
          </p:cNvPr>
          <p:cNvSpPr txBox="1">
            <a:spLocks/>
          </p:cNvSpPr>
          <p:nvPr/>
        </p:nvSpPr>
        <p:spPr>
          <a:xfrm>
            <a:off x="200795" y="2351903"/>
            <a:ext cx="32766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जारी.....</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Users\basant\AppData\Local\Microsoft\Windows\INetCache\Content.Word\6660a562228f9a22cf744644e2f54f33.jpg"/>
          <p:cNvPicPr>
            <a:picLocks noGrp="1"/>
          </p:cNvPicPr>
          <p:nvPr>
            <p:ph idx="1"/>
          </p:nvPr>
        </p:nvPicPr>
        <p:blipFill>
          <a:blip r:embed="rId2"/>
          <a:srcRect/>
          <a:stretch>
            <a:fillRect/>
          </a:stretch>
        </p:blipFill>
        <p:spPr bwMode="auto">
          <a:xfrm>
            <a:off x="3276600" y="1600203"/>
            <a:ext cx="8305799" cy="4571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21B742ED-FB2F-8E4A-7B3A-A3E314A562D7}"/>
              </a:ext>
            </a:extLst>
          </p:cNvPr>
          <p:cNvSpPr>
            <a:spLocks noGrp="1"/>
          </p:cNvSpPr>
          <p:nvPr>
            <p:ph type="sldNum" sz="quarter" idx="12"/>
          </p:nvPr>
        </p:nvSpPr>
        <p:spPr/>
        <p:txBody>
          <a:bodyPr/>
          <a:lstStyle/>
          <a:p>
            <a:fld id="{C25862E1-8ACB-42F7-BCB1-7687550C51F7}" type="slidenum">
              <a:rPr lang="en-US" smtClean="0"/>
              <a:pPr/>
              <a:t>13</a:t>
            </a:fld>
            <a:endParaRPr lang="en-US"/>
          </a:p>
        </p:txBody>
      </p:sp>
      <p:sp>
        <p:nvSpPr>
          <p:cNvPr id="2" name="Google Shape;112;p15">
            <a:extLst>
              <a:ext uri="{FF2B5EF4-FFF2-40B4-BE49-F238E27FC236}">
                <a16:creationId xmlns:a16="http://schemas.microsoft.com/office/drawing/2014/main" id="{4A9C33FE-007E-46FA-E295-ECEC9AB3E8D5}"/>
              </a:ext>
            </a:extLst>
          </p:cNvPr>
          <p:cNvSpPr txBox="1">
            <a:spLocks/>
          </p:cNvSpPr>
          <p:nvPr/>
        </p:nvSpPr>
        <p:spPr>
          <a:xfrm>
            <a:off x="200795" y="2351903"/>
            <a:ext cx="32766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जारी.....</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768477"/>
            <a:ext cx="5867400" cy="4191000"/>
          </a:xfrm>
        </p:spPr>
        <p:txBody>
          <a:bodyPr>
            <a:normAutofit/>
          </a:bodyPr>
          <a:lstStyle/>
          <a:p>
            <a:pPr>
              <a:buFont typeface="Wingdings" pitchFamily="2" charset="2"/>
              <a:buChar char="q"/>
            </a:pPr>
            <a:r>
              <a:rPr lang="hi-IN" sz="2800">
                <a:latin typeface="Open Sans" panose="020B0606030504020204" pitchFamily="34" charset="0"/>
                <a:ea typeface="Open Sans" panose="020B0606030504020204" pitchFamily="34" charset="0"/>
                <a:cs typeface="Open Sans" panose="020B0606030504020204" pitchFamily="34" charset="0"/>
              </a:rPr>
              <a:t>कोई गलती या कमजोरी होना
सुरक्षा आवश्यकता से अनभिज्ञ
अनुभव और प्रशिक्षण की कमी
संचार की कमी
अति आत्मविश्वास
सुरक्षा से अधिक सस्तापन चुनना</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1F96AEE3-23AD-16D3-6CB1-D2D709E4BB20}"/>
              </a:ext>
            </a:extLst>
          </p:cNvPr>
          <p:cNvSpPr>
            <a:spLocks noGrp="1"/>
          </p:cNvSpPr>
          <p:nvPr>
            <p:ph type="sldNum" sz="quarter" idx="12"/>
          </p:nvPr>
        </p:nvSpPr>
        <p:spPr/>
        <p:txBody>
          <a:bodyPr/>
          <a:lstStyle/>
          <a:p>
            <a:fld id="{C25862E1-8ACB-42F7-BCB1-7687550C51F7}" type="slidenum">
              <a:rPr lang="en-US" smtClean="0"/>
              <a:pPr/>
              <a:t>14</a:t>
            </a:fld>
            <a:endParaRPr lang="en-US"/>
          </a:p>
        </p:txBody>
      </p:sp>
      <p:sp>
        <p:nvSpPr>
          <p:cNvPr id="2" name="Google Shape;112;p15">
            <a:extLst>
              <a:ext uri="{FF2B5EF4-FFF2-40B4-BE49-F238E27FC236}">
                <a16:creationId xmlns:a16="http://schemas.microsoft.com/office/drawing/2014/main" id="{80279CB5-C5C7-E92E-A1A6-F40C7AD77ED4}"/>
              </a:ext>
            </a:extLst>
          </p:cNvPr>
          <p:cNvSpPr txBox="1">
            <a:spLocks/>
          </p:cNvSpPr>
          <p:nvPr/>
        </p:nvSpPr>
        <p:spPr>
          <a:xfrm>
            <a:off x="259492" y="2797177"/>
            <a:ext cx="5226908"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चेरनोबिल दुर्घटना के कारण</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1541615"/>
            <a:ext cx="6623222" cy="4699000"/>
          </a:xfrm>
        </p:spPr>
        <p:txBody>
          <a:bodyPr>
            <a:normAutofit/>
          </a:bodyPr>
          <a:lstStyle/>
          <a:p>
            <a:pP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वर्ष 1986 के दौरान रिएक्टर के आस-पास के क्षेत्रों से 1,16,000 लोगों को सुरक्षित स्थानों पर पहुंचाया गया
इसके अलावा, 1986 में लगभग 2,40,000 श्रमिकों को बुलाया गया था 
1987 में रिएक्टर में प्रमुख शमन गतिविधियों में भाग लेने के लिए और रिएक्टर के आसपास के 30 किमी क्षेत्र के भीतर, अवशिष्ट सफाई गतिविधियां 1990 तक जारी रहीं।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686686F8-5680-5BE3-D907-3A89782986A4}"/>
              </a:ext>
            </a:extLst>
          </p:cNvPr>
          <p:cNvSpPr>
            <a:spLocks noGrp="1"/>
          </p:cNvSpPr>
          <p:nvPr>
            <p:ph type="sldNum" sz="quarter" idx="12"/>
          </p:nvPr>
        </p:nvSpPr>
        <p:spPr/>
        <p:txBody>
          <a:bodyPr/>
          <a:lstStyle/>
          <a:p>
            <a:fld id="{C25862E1-8ACB-42F7-BCB1-7687550C51F7}" type="slidenum">
              <a:rPr lang="en-US" smtClean="0"/>
              <a:pPr/>
              <a:t>15</a:t>
            </a:fld>
            <a:endParaRPr lang="en-US"/>
          </a:p>
        </p:txBody>
      </p:sp>
      <p:sp>
        <p:nvSpPr>
          <p:cNvPr id="11" name="Google Shape;112;p15">
            <a:extLst>
              <a:ext uri="{FF2B5EF4-FFF2-40B4-BE49-F238E27FC236}">
                <a16:creationId xmlns:a16="http://schemas.microsoft.com/office/drawing/2014/main" id="{4D69F294-6348-B182-B598-383EE2D3B210}"/>
              </a:ext>
            </a:extLst>
          </p:cNvPr>
          <p:cNvSpPr txBox="1">
            <a:spLocks/>
          </p:cNvSpPr>
          <p:nvPr/>
        </p:nvSpPr>
        <p:spPr>
          <a:xfrm>
            <a:off x="0" y="2667000"/>
            <a:ext cx="5226908"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परित्याग</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8340811" y="4038600"/>
            <a:ext cx="3505200" cy="233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noChangeArrowheads="1"/>
          </p:cNvPicPr>
          <p:nvPr/>
        </p:nvPicPr>
        <p:blipFill>
          <a:blip r:embed="rId3"/>
          <a:srcRect/>
          <a:stretch>
            <a:fillRect/>
          </a:stretch>
        </p:blipFill>
        <p:spPr bwMode="auto">
          <a:xfrm>
            <a:off x="8305800" y="1095500"/>
            <a:ext cx="3549268"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702908" y="2467100"/>
            <a:ext cx="4572000" cy="2204899"/>
          </a:xfrm>
          <a:prstGeom prst="rect">
            <a:avLst/>
          </a:prstGeom>
          <a:noFill/>
        </p:spPr>
        <p:txBody>
          <a:bodyPr wrap="square" rtlCol="0">
            <a:spAutoFit/>
          </a:bodyPr>
          <a:lstStyle/>
          <a:p>
            <a:pPr>
              <a:lnSpc>
                <a:spcPct val="200000"/>
              </a:lnSpc>
            </a:pPr>
            <a:r>
              <a:rPr lang="hi-IN" sz="2400"/>
              <a:t>कुल मिलाकर लगभग 6,00,000 व्यक्तियों को "परिसमापक" का विशेष दर्जा प्राप्त हुआ।</a:t>
            </a:r>
            <a:endParaRPr lang="en-US" sz="1400" dirty="0"/>
          </a:p>
        </p:txBody>
      </p:sp>
      <p:sp>
        <p:nvSpPr>
          <p:cNvPr id="8" name="Slide Number Placeholder 5">
            <a:extLst>
              <a:ext uri="{FF2B5EF4-FFF2-40B4-BE49-F238E27FC236}">
                <a16:creationId xmlns:a16="http://schemas.microsoft.com/office/drawing/2014/main" id="{6D3471F7-CB58-C476-1E97-B219AF5FB4E1}"/>
              </a:ext>
            </a:extLst>
          </p:cNvPr>
          <p:cNvSpPr>
            <a:spLocks noGrp="1"/>
          </p:cNvSpPr>
          <p:nvPr>
            <p:ph type="sldNum" sz="quarter" idx="12"/>
          </p:nvPr>
        </p:nvSpPr>
        <p:spPr>
          <a:xfrm>
            <a:off x="11277600" y="6299200"/>
            <a:ext cx="381000" cy="482600"/>
          </a:xfrm>
        </p:spPr>
        <p:txBody>
          <a:bodyPr/>
          <a:lstStyle/>
          <a:p>
            <a:fld id="{CAE48B0E-7D61-48BA-82A0-8067A17657BB}" type="slidenum">
              <a:rPr lang="en-US" smtClean="0">
                <a:solidFill>
                  <a:schemeClr val="tx1"/>
                </a:solidFill>
              </a:rPr>
              <a:pPr/>
              <a:t>16</a:t>
            </a:fld>
            <a:endParaRPr lang="en-US" dirty="0">
              <a:solidFill>
                <a:schemeClr val="tx1"/>
              </a:solidFill>
            </a:endParaRPr>
          </a:p>
        </p:txBody>
      </p:sp>
      <p:sp>
        <p:nvSpPr>
          <p:cNvPr id="9" name="Google Shape;112;p15">
            <a:extLst>
              <a:ext uri="{FF2B5EF4-FFF2-40B4-BE49-F238E27FC236}">
                <a16:creationId xmlns:a16="http://schemas.microsoft.com/office/drawing/2014/main" id="{32F105D9-B5FA-BC25-DBF8-89F38B3C7882}"/>
              </a:ext>
            </a:extLst>
          </p:cNvPr>
          <p:cNvSpPr txBox="1">
            <a:spLocks/>
          </p:cNvSpPr>
          <p:nvPr/>
        </p:nvSpPr>
        <p:spPr>
          <a:xfrm>
            <a:off x="543697" y="2513046"/>
            <a:ext cx="31242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परित्याग</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352800" y="1600200"/>
            <a:ext cx="3352800" cy="213360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a:srcRect/>
          <a:stretch>
            <a:fillRect/>
          </a:stretch>
        </p:blipFill>
        <p:spPr bwMode="auto">
          <a:xfrm>
            <a:off x="6781800" y="1600200"/>
            <a:ext cx="4800600" cy="42672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a:srcRect/>
          <a:stretch>
            <a:fillRect/>
          </a:stretch>
        </p:blipFill>
        <p:spPr bwMode="auto">
          <a:xfrm>
            <a:off x="3352800" y="3733801"/>
            <a:ext cx="3352800" cy="22352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276600" y="5996227"/>
            <a:ext cx="8305800" cy="646331"/>
          </a:xfrm>
          <a:prstGeom prst="rect">
            <a:avLst/>
          </a:prstGeom>
          <a:noFill/>
        </p:spPr>
        <p:txBody>
          <a:bodyPr wrap="square" rtlCol="0">
            <a:spAutoFit/>
          </a:bodyPr>
          <a:lstStyle/>
          <a:p>
            <a:pPr algn="ctr"/>
            <a:r>
              <a:rPr lang="hi-IN" b="1">
                <a:latin typeface="Bahnschrift Light SemiCondensed" pitchFamily="34" charset="0"/>
              </a:rPr>
              <a:t>मंदी के बाद के वर्षों में संयंत्र के आसपास 30 किमी निकासी क्षेत्र की सफाई में लगभग 3,00,000 से 6,00,000 लोग शामिल थे।</a:t>
            </a:r>
            <a:endParaRPr lang="en-US" b="1" dirty="0">
              <a:latin typeface="Bahnschrift Light SemiCondensed" pitchFamily="34" charset="0"/>
            </a:endParaRPr>
          </a:p>
        </p:txBody>
      </p:sp>
      <p:sp>
        <p:nvSpPr>
          <p:cNvPr id="3" name="Slide Number Placeholder 2">
            <a:extLst>
              <a:ext uri="{FF2B5EF4-FFF2-40B4-BE49-F238E27FC236}">
                <a16:creationId xmlns:a16="http://schemas.microsoft.com/office/drawing/2014/main" id="{99F28917-F2CD-8099-A0F0-C43FDC23AE01}"/>
              </a:ext>
            </a:extLst>
          </p:cNvPr>
          <p:cNvSpPr>
            <a:spLocks noGrp="1"/>
          </p:cNvSpPr>
          <p:nvPr>
            <p:ph type="sldNum" sz="quarter" idx="12"/>
          </p:nvPr>
        </p:nvSpPr>
        <p:spPr>
          <a:xfrm>
            <a:off x="8763000" y="6356353"/>
            <a:ext cx="2844800" cy="365125"/>
          </a:xfrm>
        </p:spPr>
        <p:txBody>
          <a:bodyPr/>
          <a:lstStyle/>
          <a:p>
            <a:fld id="{C25862E1-8ACB-42F7-BCB1-7687550C51F7}" type="slidenum">
              <a:rPr lang="en-US" smtClean="0"/>
              <a:pPr/>
              <a:t>17</a:t>
            </a:fld>
            <a:endParaRPr lang="en-US"/>
          </a:p>
        </p:txBody>
      </p:sp>
      <p:sp>
        <p:nvSpPr>
          <p:cNvPr id="2" name="Google Shape;112;p15">
            <a:extLst>
              <a:ext uri="{FF2B5EF4-FFF2-40B4-BE49-F238E27FC236}">
                <a16:creationId xmlns:a16="http://schemas.microsoft.com/office/drawing/2014/main" id="{511811DE-1A90-A37A-11CE-5DF30204D52D}"/>
              </a:ext>
            </a:extLst>
          </p:cNvPr>
          <p:cNvSpPr txBox="1">
            <a:spLocks/>
          </p:cNvSpPr>
          <p:nvPr/>
        </p:nvSpPr>
        <p:spPr>
          <a:xfrm>
            <a:off x="381000" y="2667000"/>
            <a:ext cx="24384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साफ करना</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0" y="1814513"/>
            <a:ext cx="7620000" cy="4144965"/>
          </a:xfrm>
        </p:spPr>
        <p:txBody>
          <a:bodyPr>
            <a:normAutofit fontScale="77500" lnSpcReduction="20000"/>
          </a:bodyPr>
          <a:lstStyle/>
          <a:p>
            <a:pPr>
              <a:lnSpc>
                <a:spcPct val="150000"/>
              </a:lnSpc>
              <a:buFont typeface="Wingdings" pitchFamily="2" charset="2"/>
              <a:buChar char="q"/>
            </a:pPr>
            <a:r>
              <a:rPr lang="hi-IN" sz="2800">
                <a:latin typeface="Open Sans" panose="020B0606030504020204" pitchFamily="34" charset="0"/>
                <a:ea typeface="Open Sans" panose="020B0606030504020204" pitchFamily="34" charset="0"/>
                <a:cs typeface="Open Sans" panose="020B0606030504020204" pitchFamily="34" charset="0"/>
              </a:rPr>
              <a:t>कई लोग कुछ ग्रे बाहरी विकिरण की एक खुराक को अवशोषित करते हैं, इससे तीव्र विकिरण सिंड्रोम (एआरएस) हो सकता है
बेलारूसी डॉक्टर अपने लोगों के स्वास्थ्य पर चेरनोबिल आपदा के निम्नलिखित प्रभावों की पहचान करते हैं:
 कैंसर और ल्यूकेमिया की घटनाओं में 100% की वृद्धि।
जन्मजात जन्म विकृति में 250% की वृद्धि।
"चेरनोबिल एड्स" - डॉक्टर बीमारी का वर्णन करने के लिए शब्द का उपयोग कर रहे हैं</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F0E61DF9-7E8F-B00D-3D54-3E109F9E3013}"/>
              </a:ext>
            </a:extLst>
          </p:cNvPr>
          <p:cNvSpPr>
            <a:spLocks noGrp="1"/>
          </p:cNvSpPr>
          <p:nvPr>
            <p:ph type="sldNum" sz="quarter" idx="12"/>
          </p:nvPr>
        </p:nvSpPr>
        <p:spPr/>
        <p:txBody>
          <a:bodyPr/>
          <a:lstStyle/>
          <a:p>
            <a:fld id="{C25862E1-8ACB-42F7-BCB1-7687550C51F7}" type="slidenum">
              <a:rPr lang="en-US" smtClean="0"/>
              <a:pPr/>
              <a:t>18</a:t>
            </a:fld>
            <a:endParaRPr lang="en-US"/>
          </a:p>
        </p:txBody>
      </p:sp>
      <p:sp>
        <p:nvSpPr>
          <p:cNvPr id="2" name="Google Shape;112;p15">
            <a:extLst>
              <a:ext uri="{FF2B5EF4-FFF2-40B4-BE49-F238E27FC236}">
                <a16:creationId xmlns:a16="http://schemas.microsoft.com/office/drawing/2014/main" id="{1F8C6E17-6309-B0CF-BB46-EB6C1B7C074E}"/>
              </a:ext>
            </a:extLst>
          </p:cNvPr>
          <p:cNvSpPr txBox="1">
            <a:spLocks/>
          </p:cNvSpPr>
          <p:nvPr/>
        </p:nvSpPr>
        <p:spPr>
          <a:xfrm>
            <a:off x="381000" y="26670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विकिरणों का प्रभाव</a:t>
            </a:r>
            <a:endParaRPr lang="en-US" sz="3200" b="1" dirty="0">
              <a:solidFill>
                <a:srgbClr val="C00000"/>
              </a:solidFill>
              <a:latin typeface="Open Sans"/>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7848600" y="1701800"/>
            <a:ext cx="4343400" cy="254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a:srcRect/>
          <a:stretch>
            <a:fillRect/>
          </a:stretch>
        </p:blipFill>
        <p:spPr bwMode="auto">
          <a:xfrm>
            <a:off x="4038600" y="1701800"/>
            <a:ext cx="3657600" cy="24892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noChangeArrowheads="1"/>
          </p:cNvPicPr>
          <p:nvPr/>
        </p:nvPicPr>
        <p:blipFill>
          <a:blip r:embed="rId4"/>
          <a:srcRect/>
          <a:stretch>
            <a:fillRect/>
          </a:stretch>
        </p:blipFill>
        <p:spPr bwMode="auto">
          <a:xfrm>
            <a:off x="5334000" y="4343400"/>
            <a:ext cx="5334000" cy="233680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445BCFE-F7A1-45CF-12AE-8A3C9A78366B}"/>
              </a:ext>
            </a:extLst>
          </p:cNvPr>
          <p:cNvSpPr>
            <a:spLocks noGrp="1"/>
          </p:cNvSpPr>
          <p:nvPr>
            <p:ph type="sldNum" sz="quarter" idx="12"/>
          </p:nvPr>
        </p:nvSpPr>
        <p:spPr/>
        <p:txBody>
          <a:bodyPr/>
          <a:lstStyle/>
          <a:p>
            <a:fld id="{C25862E1-8ACB-42F7-BCB1-7687550C51F7}" type="slidenum">
              <a:rPr lang="en-US" smtClean="0"/>
              <a:pPr/>
              <a:t>19</a:t>
            </a:fld>
            <a:endParaRPr lang="en-US"/>
          </a:p>
        </p:txBody>
      </p:sp>
      <p:sp>
        <p:nvSpPr>
          <p:cNvPr id="2" name="Google Shape;112;p15">
            <a:extLst>
              <a:ext uri="{FF2B5EF4-FFF2-40B4-BE49-F238E27FC236}">
                <a16:creationId xmlns:a16="http://schemas.microsoft.com/office/drawing/2014/main" id="{CCDE3F62-B306-C96B-81EF-3011DE6DB613}"/>
              </a:ext>
            </a:extLst>
          </p:cNvPr>
          <p:cNvSpPr txBox="1">
            <a:spLocks/>
          </p:cNvSpPr>
          <p:nvPr/>
        </p:nvSpPr>
        <p:spPr>
          <a:xfrm>
            <a:off x="-381000" y="29464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विकिरणों का प्रभाव</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76800" y="1295400"/>
            <a:ext cx="5562600" cy="5196166"/>
          </a:xfrm>
          <a:prstGeom prst="rect">
            <a:avLst/>
          </a:prstGeom>
          <a:noFill/>
        </p:spPr>
        <p:txBody>
          <a:bodyPr wrap="square" rtlCol="0">
            <a:spAutoFit/>
          </a:bodyPr>
          <a:lstStyle/>
          <a:p>
            <a:pPr>
              <a:lnSpc>
                <a:spcPct val="150000"/>
              </a:lnSpc>
              <a:buFont typeface="Wingdings" pitchFamily="2" charset="2"/>
              <a:buChar char="q"/>
            </a:pPr>
            <a:r>
              <a:rPr lang="hi-IN" sz="2800">
                <a:latin typeface="Open Sans" panose="020B0606030504020204" pitchFamily="34" charset="0"/>
                <a:ea typeface="Open Sans" panose="020B0606030504020204" pitchFamily="34" charset="0"/>
                <a:cs typeface="Open Sans" panose="020B0606030504020204" pitchFamily="34" charset="0"/>
              </a:rPr>
              <a:t>पृष्ठभूमि
रिएक्टर योजना परिदृश्य
आपदा का दिन
चेरनोबिल दुर्घटना के कारण
परित्याग
विकिरणों का प्रभाव
मृत्यु और प्रभाव
सबक सीखा</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C8BCC5E6-D8F1-5F63-68CC-9C8CC35B7D01}"/>
              </a:ext>
            </a:extLst>
          </p:cNvPr>
          <p:cNvSpPr>
            <a:spLocks noGrp="1"/>
          </p:cNvSpPr>
          <p:nvPr>
            <p:ph type="sldNum" sz="quarter" idx="12"/>
          </p:nvPr>
        </p:nvSpPr>
        <p:spPr/>
        <p:txBody>
          <a:bodyPr/>
          <a:lstStyle/>
          <a:p>
            <a:fld id="{C25862E1-8ACB-42F7-BCB1-7687550C51F7}" type="slidenum">
              <a:rPr lang="en-US" smtClean="0"/>
              <a:pPr/>
              <a:t>2</a:t>
            </a:fld>
            <a:endParaRPr lang="en-US"/>
          </a:p>
        </p:txBody>
      </p:sp>
      <p:sp>
        <p:nvSpPr>
          <p:cNvPr id="2" name="Google Shape;112;p15">
            <a:extLst>
              <a:ext uri="{FF2B5EF4-FFF2-40B4-BE49-F238E27FC236}">
                <a16:creationId xmlns:a16="http://schemas.microsoft.com/office/drawing/2014/main" id="{2633B506-D46D-56B3-EF6D-A98BEA2529FD}"/>
              </a:ext>
            </a:extLst>
          </p:cNvPr>
          <p:cNvSpPr txBox="1">
            <a:spLocks/>
          </p:cNvSpPr>
          <p:nvPr/>
        </p:nvSpPr>
        <p:spPr>
          <a:xfrm>
            <a:off x="233932" y="15240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उद्देश्यों</a:t>
            </a:r>
            <a:endParaRPr lang="en-US" sz="4000" dirty="0">
              <a:latin typeface="Open Sans"/>
            </a:endParaRPr>
          </a:p>
        </p:txBody>
      </p:sp>
      <p:sp>
        <p:nvSpPr>
          <p:cNvPr id="4" name="Google Shape;116;p15">
            <a:extLst>
              <a:ext uri="{FF2B5EF4-FFF2-40B4-BE49-F238E27FC236}">
                <a16:creationId xmlns:a16="http://schemas.microsoft.com/office/drawing/2014/main" id="{080108F0-2664-0FC8-C029-253A4246DEF8}"/>
              </a:ext>
            </a:extLst>
          </p:cNvPr>
          <p:cNvSpPr txBox="1"/>
          <p:nvPr/>
        </p:nvSpPr>
        <p:spPr>
          <a:xfrm>
            <a:off x="533400" y="2256983"/>
            <a:ext cx="3858768"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600200"/>
            <a:ext cx="8610600" cy="4978400"/>
          </a:xfrm>
        </p:spPr>
        <p:txBody>
          <a:bodyPr>
            <a:normAutofit/>
          </a:bodyPr>
          <a:lstStyle/>
          <a:p>
            <a:pPr algn="ctr">
              <a:buNone/>
            </a:pPr>
            <a:r>
              <a:rPr lang="hi-IN" sz="2800" u="sng">
                <a:latin typeface="Open Sans" panose="020B0606030504020204" pitchFamily="34" charset="0"/>
                <a:ea typeface="Open Sans" panose="020B0606030504020204" pitchFamily="34" charset="0"/>
                <a:cs typeface="Open Sans" panose="020B0606030504020204" pitchFamily="34" charset="0"/>
                <a:sym typeface="Symbol" pitchFamily="18" charset="2"/>
              </a:rPr>
              <a:t>विकिरण जोखिम और त्वचा जलन</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2"/>
          <p:cNvPicPr>
            <a:picLocks noChangeAspect="1" noChangeArrowheads="1"/>
          </p:cNvPicPr>
          <p:nvPr/>
        </p:nvPicPr>
        <p:blipFill>
          <a:blip r:embed="rId3"/>
          <a:srcRect/>
          <a:stretch>
            <a:fillRect/>
          </a:stretch>
        </p:blipFill>
        <p:spPr bwMode="auto">
          <a:xfrm>
            <a:off x="4419601" y="2286086"/>
            <a:ext cx="311095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4"/>
          <a:srcRect/>
          <a:stretch>
            <a:fillRect/>
          </a:stretch>
        </p:blipFill>
        <p:spPr bwMode="auto">
          <a:xfrm>
            <a:off x="7772400" y="2286086"/>
            <a:ext cx="41910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a:extLst>
              <a:ext uri="{FF2B5EF4-FFF2-40B4-BE49-F238E27FC236}">
                <a16:creationId xmlns:a16="http://schemas.microsoft.com/office/drawing/2014/main" id="{03AF6526-1285-F8CD-0A44-336A88979797}"/>
              </a:ext>
            </a:extLst>
          </p:cNvPr>
          <p:cNvSpPr>
            <a:spLocks noGrp="1"/>
          </p:cNvSpPr>
          <p:nvPr>
            <p:ph type="sldNum" sz="quarter" idx="12"/>
          </p:nvPr>
        </p:nvSpPr>
        <p:spPr/>
        <p:txBody>
          <a:bodyPr/>
          <a:lstStyle/>
          <a:p>
            <a:fld id="{C25862E1-8ACB-42F7-BCB1-7687550C51F7}" type="slidenum">
              <a:rPr lang="en-US" smtClean="0"/>
              <a:pPr/>
              <a:t>20</a:t>
            </a:fld>
            <a:endParaRPr lang="en-US"/>
          </a:p>
        </p:txBody>
      </p:sp>
      <p:sp>
        <p:nvSpPr>
          <p:cNvPr id="9" name="Google Shape;112;p15">
            <a:extLst>
              <a:ext uri="{FF2B5EF4-FFF2-40B4-BE49-F238E27FC236}">
                <a16:creationId xmlns:a16="http://schemas.microsoft.com/office/drawing/2014/main" id="{EA4AA447-0CBE-CBF9-3C7D-0891A0A08306}"/>
              </a:ext>
            </a:extLst>
          </p:cNvPr>
          <p:cNvSpPr txBox="1">
            <a:spLocks/>
          </p:cNvSpPr>
          <p:nvPr/>
        </p:nvSpPr>
        <p:spPr>
          <a:xfrm>
            <a:off x="0" y="26670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विकिरणों का प्रभाव</a:t>
            </a:r>
            <a:endParaRPr lang="en-US" sz="3200" b="1" dirty="0">
              <a:solidFill>
                <a:srgbClr val="C00000"/>
              </a:solidFill>
              <a:latin typeface="Open Sans"/>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378554"/>
            <a:ext cx="7933038" cy="5359400"/>
          </a:xfrm>
        </p:spPr>
        <p:txBody>
          <a:bodyPr>
            <a:normAutofit/>
          </a:bodyPr>
          <a:lstStyle/>
          <a:p>
            <a:pPr>
              <a:lnSpc>
                <a:spcPct val="150000"/>
              </a:lnSpc>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शुरुआती भाप विस्फोट के परिणामस्वरूप दो श्रमिकों की मौत हो गई।
दुर्घटना के दिन, साइट पर 600 कर्मचारी थे, 134 संयंत्र के कर्मचारियों और आपातकालीन श्रमिकों को विकिरण की उच्च खुराक के कारण तीव्र विकिरण सिंड्रोम (एआरएस) का सामना करना पड़ा, उनमें से 28 की बाद में एआरएस से मृत्यु हो गई।
1986 में 18 वर्ष से कम आयु के लोगों में 1991-2015 की अवधि में थायराइड कैंसर के 20,000 मामलों की कुल संख्या दर्ज की गई।</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D50D2C6-649D-C0EB-2823-6E2BB9222DDD}"/>
              </a:ext>
            </a:extLst>
          </p:cNvPr>
          <p:cNvSpPr>
            <a:spLocks noGrp="1"/>
          </p:cNvSpPr>
          <p:nvPr>
            <p:ph type="sldNum" sz="quarter" idx="12"/>
          </p:nvPr>
        </p:nvSpPr>
        <p:spPr/>
        <p:txBody>
          <a:bodyPr/>
          <a:lstStyle/>
          <a:p>
            <a:fld id="{C25862E1-8ACB-42F7-BCB1-7687550C51F7}" type="slidenum">
              <a:rPr lang="en-US" smtClean="0"/>
              <a:pPr/>
              <a:t>21</a:t>
            </a:fld>
            <a:endParaRPr lang="en-US"/>
          </a:p>
        </p:txBody>
      </p:sp>
      <p:sp>
        <p:nvSpPr>
          <p:cNvPr id="2" name="Google Shape;112;p15">
            <a:extLst>
              <a:ext uri="{FF2B5EF4-FFF2-40B4-BE49-F238E27FC236}">
                <a16:creationId xmlns:a16="http://schemas.microsoft.com/office/drawing/2014/main" id="{7921E22C-5928-DCCA-4FD9-F974BBE48D8F}"/>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मृत्यु और प्रभाव</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738315"/>
            <a:ext cx="8001000" cy="4800600"/>
          </a:xfrm>
        </p:spPr>
        <p:txBody>
          <a:bodyPr>
            <a:normAutofit/>
          </a:bodyPr>
          <a:lstStyle/>
          <a:p>
            <a:pP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थायराइड कैंसर के लगभग 5,000 मामले रेडियोधर्मी आयोडीन (आयोडीन-131) के संपर्क में आने के कारण थे, जो दुर्घटना के समय बच्चे या किशोर थे।
शेष 15,000 मामले मोतियाबिंद, ट्यूमर, ल्यूकेमिया, बालों का झड़ना, दिल की विफलता, सफेद रक्त कोशिकाओं में कमी आदि थे।
अब तक अनुमानित 8,000-20,000 लोगों की मौत हो चुकी है (आत्महत्या से 20%)</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179DEF1A-C7F0-B6DD-50BE-0C8FF78FE945}"/>
              </a:ext>
            </a:extLst>
          </p:cNvPr>
          <p:cNvSpPr>
            <a:spLocks noGrp="1"/>
          </p:cNvSpPr>
          <p:nvPr>
            <p:ph type="sldNum" sz="quarter" idx="12"/>
          </p:nvPr>
        </p:nvSpPr>
        <p:spPr/>
        <p:txBody>
          <a:bodyPr/>
          <a:lstStyle/>
          <a:p>
            <a:fld id="{C25862E1-8ACB-42F7-BCB1-7687550C51F7}" type="slidenum">
              <a:rPr lang="en-US" smtClean="0"/>
              <a:pPr/>
              <a:t>22</a:t>
            </a:fld>
            <a:endParaRPr lang="en-US"/>
          </a:p>
        </p:txBody>
      </p:sp>
      <p:sp>
        <p:nvSpPr>
          <p:cNvPr id="2" name="Google Shape;112;p15">
            <a:extLst>
              <a:ext uri="{FF2B5EF4-FFF2-40B4-BE49-F238E27FC236}">
                <a16:creationId xmlns:a16="http://schemas.microsoft.com/office/drawing/2014/main" id="{B95F70E3-DBD7-57CE-C5F6-35E9CF6B3267}"/>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मृत्यु और प्रभाव</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4572000" y="1284955"/>
            <a:ext cx="7162800" cy="4813490"/>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a:extLst>
              <a:ext uri="{FF2B5EF4-FFF2-40B4-BE49-F238E27FC236}">
                <a16:creationId xmlns:a16="http://schemas.microsoft.com/office/drawing/2014/main" id="{EBAB37A1-3F0C-76C4-6F6A-22CB3ED21B97}"/>
              </a:ext>
            </a:extLst>
          </p:cNvPr>
          <p:cNvSpPr>
            <a:spLocks noGrp="1"/>
          </p:cNvSpPr>
          <p:nvPr>
            <p:ph type="sldNum" sz="quarter" idx="12"/>
          </p:nvPr>
        </p:nvSpPr>
        <p:spPr/>
        <p:txBody>
          <a:bodyPr/>
          <a:lstStyle/>
          <a:p>
            <a:fld id="{C25862E1-8ACB-42F7-BCB1-7687550C51F7}" type="slidenum">
              <a:rPr lang="en-US" smtClean="0"/>
              <a:pPr/>
              <a:t>23</a:t>
            </a:fld>
            <a:endParaRPr lang="en-US"/>
          </a:p>
        </p:txBody>
      </p:sp>
      <p:sp>
        <p:nvSpPr>
          <p:cNvPr id="2" name="Google Shape;112;p15">
            <a:extLst>
              <a:ext uri="{FF2B5EF4-FFF2-40B4-BE49-F238E27FC236}">
                <a16:creationId xmlns:a16="http://schemas.microsoft.com/office/drawing/2014/main" id="{1F7BE8EA-B574-A71F-6D25-1403EF86DE32}"/>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चेरनोबिल के आसपास प्रतिबंधित क्षेत्र</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709825"/>
            <a:ext cx="7673546" cy="4424363"/>
          </a:xfrm>
        </p:spPr>
        <p:txBody>
          <a:bodyPr>
            <a:normAutofit/>
          </a:bodyPr>
          <a:lstStyle/>
          <a:p>
            <a:pP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बड़े पैमाने पर दुर्घटनाओं को रोकने के लिए व्यापक सुरक्षित सुविधाओं के साथ पौधों की इंजीनियरिंग।
रिएक्टर मोटी कंक्रीट या सीसे की दीवारों की ढाल में बंद होते हैं ताकि गामा किरणें बाहर न घुस जाएं।
ग्रेफाइट के बजाय मॉडरेटर के रूप में पानी का उपयोग।</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6F0B5DC7-E90F-1DE0-4C28-B6B1A48213D9}"/>
              </a:ext>
            </a:extLst>
          </p:cNvPr>
          <p:cNvSpPr>
            <a:spLocks noGrp="1"/>
          </p:cNvSpPr>
          <p:nvPr>
            <p:ph type="sldNum" sz="quarter" idx="12"/>
          </p:nvPr>
        </p:nvSpPr>
        <p:spPr/>
        <p:txBody>
          <a:bodyPr/>
          <a:lstStyle/>
          <a:p>
            <a:fld id="{C25862E1-8ACB-42F7-BCB1-7687550C51F7}" type="slidenum">
              <a:rPr lang="en-US" smtClean="0"/>
              <a:pPr/>
              <a:t>24</a:t>
            </a:fld>
            <a:endParaRPr lang="en-US"/>
          </a:p>
        </p:txBody>
      </p:sp>
      <p:sp>
        <p:nvSpPr>
          <p:cNvPr id="7" name="Google Shape;112;p15">
            <a:extLst>
              <a:ext uri="{FF2B5EF4-FFF2-40B4-BE49-F238E27FC236}">
                <a16:creationId xmlns:a16="http://schemas.microsoft.com/office/drawing/2014/main" id="{A07676CA-034C-05B1-EBCF-2E41CCC9D4B5}"/>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सबक सीखा</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476" y="1447800"/>
            <a:ext cx="7391400" cy="4424363"/>
          </a:xfrm>
        </p:spPr>
        <p:txBody>
          <a:bodyPr>
            <a:normAutofit/>
          </a:bodyPr>
          <a:lstStyle/>
          <a:p>
            <a:pP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योग्य कर्मचारियों की भर्ती।
व्यापक आपातकालीन तैयारी की योजना निश्चित रूप से दुर्घटना हो सकती है।
आज की तारीख में सुरक्षित परमाणु ऊर्जा की कोई अवधारणा नहीं है।
चेतावनी और अधिसूचना। दुर्घटना को उच्च अधिकारियों और स्थानीय आबादी से न छिपाएं।</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1F457B71-C7BD-2A56-5CC6-EB97837FFDDE}"/>
              </a:ext>
            </a:extLst>
          </p:cNvPr>
          <p:cNvSpPr>
            <a:spLocks noGrp="1"/>
          </p:cNvSpPr>
          <p:nvPr>
            <p:ph type="sldNum" sz="quarter" idx="12"/>
          </p:nvPr>
        </p:nvSpPr>
        <p:spPr/>
        <p:txBody>
          <a:bodyPr/>
          <a:lstStyle/>
          <a:p>
            <a:fld id="{C25862E1-8ACB-42F7-BCB1-7687550C51F7}" type="slidenum">
              <a:rPr lang="en-US" smtClean="0"/>
              <a:pPr/>
              <a:t>25</a:t>
            </a:fld>
            <a:endParaRPr lang="en-US"/>
          </a:p>
        </p:txBody>
      </p:sp>
      <p:sp>
        <p:nvSpPr>
          <p:cNvPr id="7" name="Google Shape;112;p15">
            <a:extLst>
              <a:ext uri="{FF2B5EF4-FFF2-40B4-BE49-F238E27FC236}">
                <a16:creationId xmlns:a16="http://schemas.microsoft.com/office/drawing/2014/main" id="{44A5EDFB-7A22-C9C1-F848-A99D7C3A19DF}"/>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सबक सीखा</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854374"/>
            <a:ext cx="7206736" cy="4495801"/>
          </a:xfrm>
        </p:spPr>
        <p:txBody>
          <a:bodyPr>
            <a:noAutofit/>
          </a:bodyPr>
          <a:lstStyle/>
          <a:p>
            <a:pP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आज, पिपरियात और आसपास का क्षेत्र मानव निवास के लिए सुरक्षित नहीं है।
सुरक्षा सुनिश्चित करने के लिए क्षतिग्रस्त रिएक्टर में रेडियोधर्मिता को 1,00,000 वर्षों तक नियंत्रित करने की आवश्यकता होगी।
हालांकि, ताबूत को केवल 10 वर्षों तक चलने के लिए डिज़ाइन किया गया था।
यह न केवल आज के लिए, बल्कि आने वाली कई पीढ़ियों के लिए एक कठिन चुनौती होगी</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894D71FE-5B5E-4929-1355-A1F20D0E7563}"/>
              </a:ext>
            </a:extLst>
          </p:cNvPr>
          <p:cNvSpPr>
            <a:spLocks noGrp="1"/>
          </p:cNvSpPr>
          <p:nvPr>
            <p:ph type="sldNum" sz="quarter" idx="12"/>
          </p:nvPr>
        </p:nvSpPr>
        <p:spPr/>
        <p:txBody>
          <a:bodyPr/>
          <a:lstStyle/>
          <a:p>
            <a:fld id="{C25862E1-8ACB-42F7-BCB1-7687550C51F7}" type="slidenum">
              <a:rPr lang="en-US" smtClean="0"/>
              <a:pPr/>
              <a:t>26</a:t>
            </a:fld>
            <a:endParaRPr lang="en-US"/>
          </a:p>
        </p:txBody>
      </p:sp>
      <p:sp>
        <p:nvSpPr>
          <p:cNvPr id="2" name="Google Shape;112;p15">
            <a:extLst>
              <a:ext uri="{FF2B5EF4-FFF2-40B4-BE49-F238E27FC236}">
                <a16:creationId xmlns:a16="http://schemas.microsoft.com/office/drawing/2014/main" id="{416844D4-C149-64D9-25FA-06337305EAC2}"/>
              </a:ext>
            </a:extLst>
          </p:cNvPr>
          <p:cNvSpPr txBox="1">
            <a:spLocks/>
          </p:cNvSpPr>
          <p:nvPr/>
        </p:nvSpPr>
        <p:spPr>
          <a:xfrm>
            <a:off x="0" y="2743200"/>
            <a:ext cx="4114800" cy="10668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a:t>निष्कर्ष</a:t>
            </a:r>
            <a:endParaRPr lang="en-US" sz="3200" b="1" dirty="0">
              <a:solidFill>
                <a:srgbClr val="C00000"/>
              </a:solidFill>
              <a:latin typeface="Open Sans"/>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10200" y="1295400"/>
            <a:ext cx="7543800" cy="5209118"/>
          </a:xfrm>
          <a:prstGeom prst="rect">
            <a:avLst/>
          </a:prstGeom>
          <a:noFill/>
        </p:spPr>
        <p:txBody>
          <a:bodyPr wrap="square" rtlCol="0">
            <a:spAutoFit/>
          </a:bodyPr>
          <a:lstStyle/>
          <a:p>
            <a:pPr>
              <a:lnSpc>
                <a:spcPct val="150000"/>
              </a:lnSpc>
              <a:buFont typeface="Wingdings" pitchFamily="2" charset="2"/>
              <a:buChar char="q"/>
            </a:pPr>
            <a:r>
              <a:rPr lang="hi-IN" sz="2800">
                <a:latin typeface="Calibri" pitchFamily="34" charset="0"/>
                <a:cs typeface="Calibri" pitchFamily="34" charset="0"/>
              </a:rPr>
              <a:t>पृष्ठभूमि 
रिएक्टर योजना परिदृश्य
आपदा का दिन
चेरनोबिल दुर्घटना के कारण
परित्याग
विकिरणों का प्रभाव
मृत्यु और प्रभाव
सबक सीखा</a:t>
            </a:r>
            <a:endParaRPr lang="en-US" dirty="0"/>
          </a:p>
        </p:txBody>
      </p:sp>
      <p:sp>
        <p:nvSpPr>
          <p:cNvPr id="4" name="Slide Number Placeholder 5">
            <a:extLst>
              <a:ext uri="{FF2B5EF4-FFF2-40B4-BE49-F238E27FC236}">
                <a16:creationId xmlns:a16="http://schemas.microsoft.com/office/drawing/2014/main" id="{6D3471F7-CB58-C476-1E97-B219AF5FB4E1}"/>
              </a:ext>
            </a:extLst>
          </p:cNvPr>
          <p:cNvSpPr>
            <a:spLocks noGrp="1"/>
          </p:cNvSpPr>
          <p:nvPr>
            <p:ph type="sldNum" sz="quarter" idx="12"/>
          </p:nvPr>
        </p:nvSpPr>
        <p:spPr>
          <a:xfrm>
            <a:off x="11201400" y="6324600"/>
            <a:ext cx="381000" cy="381000"/>
          </a:xfrm>
        </p:spPr>
        <p:txBody>
          <a:bodyPr/>
          <a:lstStyle/>
          <a:p>
            <a:fld id="{CAE48B0E-7D61-48BA-82A0-8067A17657BB}" type="slidenum">
              <a:rPr lang="en-US" smtClean="0">
                <a:solidFill>
                  <a:schemeClr val="tx1"/>
                </a:solidFill>
              </a:rPr>
              <a:pPr/>
              <a:t>27</a:t>
            </a:fld>
            <a:endParaRPr lang="en-US" dirty="0">
              <a:solidFill>
                <a:schemeClr val="tx1"/>
              </a:solidFill>
            </a:endParaRPr>
          </a:p>
        </p:txBody>
      </p:sp>
      <p:sp>
        <p:nvSpPr>
          <p:cNvPr id="10" name="Google Shape;116;p15">
            <a:extLst>
              <a:ext uri="{FF2B5EF4-FFF2-40B4-BE49-F238E27FC236}">
                <a16:creationId xmlns:a16="http://schemas.microsoft.com/office/drawing/2014/main" id="{903D6D3B-3060-50CB-55FC-DDB1260D08C9}"/>
              </a:ext>
            </a:extLst>
          </p:cNvPr>
          <p:cNvSpPr txBox="1"/>
          <p:nvPr/>
        </p:nvSpPr>
        <p:spPr>
          <a:xfrm>
            <a:off x="675647" y="3063820"/>
            <a:ext cx="414019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sp>
        <p:nvSpPr>
          <p:cNvPr id="11" name="Title 1">
            <a:extLst>
              <a:ext uri="{FF2B5EF4-FFF2-40B4-BE49-F238E27FC236}">
                <a16:creationId xmlns:a16="http://schemas.microsoft.com/office/drawing/2014/main" id="{431554AF-DA35-AC9B-F288-31C4FC3F62AA}"/>
              </a:ext>
            </a:extLst>
          </p:cNvPr>
          <p:cNvSpPr>
            <a:spLocks noGrp="1"/>
          </p:cNvSpPr>
          <p:nvPr>
            <p:ph type="title"/>
          </p:nvPr>
        </p:nvSpPr>
        <p:spPr>
          <a:xfrm>
            <a:off x="675647" y="2286001"/>
            <a:ext cx="1534153" cy="619760"/>
          </a:xfrm>
        </p:spPr>
        <p:txBody>
          <a:bodyPr>
            <a:normAutofit fontScale="90000"/>
          </a:bodyPr>
          <a:lstStyle/>
          <a:p>
            <a:r>
              <a:rPr lang="hi-IN" sz="3600" b="1">
                <a:solidFill>
                  <a:srgbClr val="C00000"/>
                </a:solidFill>
                <a:cs typeface="Times New Roman" panose="02020603050405020304" pitchFamily="18" charset="0"/>
              </a:rPr>
              <a:t>समीक्षा</a:t>
            </a:r>
            <a:endParaRPr lang="en-US" sz="3600" b="1" dirty="0">
              <a:solidFill>
                <a:srgbClr val="C00000"/>
              </a:solidFill>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28</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8637D2-95F1-7BEF-FEF9-B347A6BB8BA8}"/>
              </a:ext>
            </a:extLst>
          </p:cNvPr>
          <p:cNvSpPr>
            <a:spLocks noGrp="1"/>
          </p:cNvSpPr>
          <p:nvPr>
            <p:ph type="sldNum" sz="quarter" idx="12"/>
          </p:nvPr>
        </p:nvSpPr>
        <p:spPr/>
        <p:txBody>
          <a:bodyPr/>
          <a:lstStyle/>
          <a:p>
            <a:fld id="{B6F15528-21DE-4FAA-801E-634DDDAF4B2B}" type="slidenum">
              <a:rPr lang="en-US" sz="1400" b="1" smtClean="0">
                <a:solidFill>
                  <a:srgbClr val="7030A0"/>
                </a:solidFill>
              </a:rPr>
              <a:pPr/>
              <a:t>29</a:t>
            </a:fld>
            <a:endParaRPr lang="en-US" sz="1400" b="1" dirty="0">
              <a:solidFill>
                <a:srgbClr val="7030A0"/>
              </a:solidFill>
            </a:endParaRPr>
          </a:p>
        </p:txBody>
      </p:sp>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itle 1">
            <a:extLst>
              <a:ext uri="{FF2B5EF4-FFF2-40B4-BE49-F238E27FC236}">
                <a16:creationId xmlns:a16="http://schemas.microsoft.com/office/drawing/2014/main" id="{0C7D16C6-4043-F648-1CB8-EB048ACA3435}"/>
              </a:ext>
            </a:extLst>
          </p:cNvPr>
          <p:cNvSpPr>
            <a:spLocks noGrp="1"/>
          </p:cNvSpPr>
          <p:nvPr>
            <p:ph type="title"/>
          </p:nvPr>
        </p:nvSpPr>
        <p:spPr>
          <a:xfrm>
            <a:off x="769437" y="2194043"/>
            <a:ext cx="3869474" cy="1143000"/>
          </a:xfrm>
        </p:spPr>
        <p:txBody>
          <a:bodyPr>
            <a:normAutofit/>
          </a:bodyPr>
          <a:lstStyle/>
          <a:p>
            <a:r>
              <a:rPr lang="hi-IN" sz="3600" b="1">
                <a:solidFill>
                  <a:srgbClr val="C00000"/>
                </a:solidFill>
                <a:cs typeface="Times New Roman" panose="02020603050405020304" pitchFamily="18" charset="0"/>
              </a:rPr>
              <a:t>मूल्यांकन</a:t>
            </a:r>
            <a:endParaRPr lang="en-US" sz="3600" b="1" dirty="0">
              <a:solidFill>
                <a:srgbClr val="C00000"/>
              </a:solidFill>
              <a:latin typeface="+mj-lt"/>
              <a:cs typeface="Times New Roman" panose="02020603050405020304" pitchFamily="18" charset="0"/>
            </a:endParaRPr>
          </a:p>
        </p:txBody>
      </p:sp>
      <p:sp>
        <p:nvSpPr>
          <p:cNvPr id="5" name="Content Placeholder 2">
            <a:extLst>
              <a:ext uri="{FF2B5EF4-FFF2-40B4-BE49-F238E27FC236}">
                <a16:creationId xmlns:a16="http://schemas.microsoft.com/office/drawing/2014/main" id="{5915DE2A-EE34-382D-46DE-C7BF93681364}"/>
              </a:ext>
            </a:extLst>
          </p:cNvPr>
          <p:cNvSpPr>
            <a:spLocks noGrp="1"/>
          </p:cNvSpPr>
          <p:nvPr>
            <p:ph idx="1"/>
          </p:nvPr>
        </p:nvSpPr>
        <p:spPr>
          <a:xfrm>
            <a:off x="5181600" y="2362200"/>
            <a:ext cx="6019800" cy="3276600"/>
          </a:xfrm>
        </p:spPr>
        <p:txBody>
          <a:bodyPr>
            <a:normAutofit/>
          </a:bodyPr>
          <a:lstStyle/>
          <a:p>
            <a:pPr>
              <a:buNone/>
            </a:pPr>
            <a:r>
              <a:rPr lang="hi-IN" sz="2600">
                <a:latin typeface="Open Sans" panose="020B0606030504020204" pitchFamily="34" charset="0"/>
                <a:ea typeface="Open Sans" panose="020B0606030504020204" pitchFamily="34" charset="0"/>
                <a:cs typeface="Open Sans" panose="020B0606030504020204" pitchFamily="34" charset="0"/>
              </a:rPr>
              <a:t>चेरनोबिल दुर्घटना के कोई दो कारण बताइए?
</a:t>
            </a:r>
            <a:r>
              <a:rPr lang="en-US" sz="2600">
                <a:latin typeface="Open Sans" panose="020B0606030504020204" pitchFamily="34" charset="0"/>
                <a:ea typeface="Open Sans" panose="020B0606030504020204" pitchFamily="34" charset="0"/>
                <a:cs typeface="Open Sans" panose="020B0606030504020204" pitchFamily="34" charset="0"/>
              </a:rPr>
              <a:t>Ans- </a:t>
            </a:r>
            <a:r>
              <a:rPr lang="hi-IN" sz="2600">
                <a:latin typeface="Open Sans" panose="020B0606030504020204" pitchFamily="34" charset="0"/>
                <a:ea typeface="Open Sans" panose="020B0606030504020204" pitchFamily="34" charset="0"/>
                <a:cs typeface="Open Sans" panose="020B0606030504020204" pitchFamily="34" charset="0"/>
              </a:rPr>
              <a:t>अनुभव और प्रशिक्षण की कमी
         संचार की कमी</a:t>
            </a:r>
            <a:endParaRPr lang="en-US" sz="2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95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67200" y="1447800"/>
            <a:ext cx="7917542" cy="4478021"/>
          </a:xfrm>
          <a:prstGeom prst="rect">
            <a:avLst/>
          </a:prstGeom>
          <a:noFill/>
        </p:spPr>
        <p:txBody>
          <a:bodyPr wrap="square" rtlCol="0">
            <a:spAutoFit/>
          </a:bodyPr>
          <a:lstStyle/>
          <a:p>
            <a:pPr>
              <a:lnSpc>
                <a:spcPct val="150000"/>
              </a:lnSpc>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यूक्रेन के पिपरियात में चेरनोबिल परमाणु ऊर्जा संयंत्र।
शनिवार, 26 अप्रैल 1986, 01:23 बजे, रिएक्टर में विस्फोट हुआ।
इतिहास की सबसे खराब परमाणु ऊर्जा संयंत्र आपदा।
चेरनोबिल शहर के उत्तर-पश्चिम में 17 किमी की दूरी पर स्थित, इसमें 4 रिएक्टर (यूनिट 1,2,3 और 4) शामिल थे।
यूक्रेन की बिजली का 10% उत्पादन, निर्माण शुरू हुआ 1970 के रिएक्टर नंबर 4 में पूरा हुआ था 1983.</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20FDE207-BE06-5ECB-1234-8D394EFA763F}"/>
              </a:ext>
            </a:extLst>
          </p:cNvPr>
          <p:cNvSpPr>
            <a:spLocks noGrp="1"/>
          </p:cNvSpPr>
          <p:nvPr>
            <p:ph type="sldNum" sz="quarter" idx="12"/>
          </p:nvPr>
        </p:nvSpPr>
        <p:spPr/>
        <p:txBody>
          <a:bodyPr/>
          <a:lstStyle/>
          <a:p>
            <a:fld id="{C25862E1-8ACB-42F7-BCB1-7687550C51F7}" type="slidenum">
              <a:rPr lang="en-US" smtClean="0"/>
              <a:pPr/>
              <a:t>3</a:t>
            </a:fld>
            <a:endParaRPr lang="en-US"/>
          </a:p>
        </p:txBody>
      </p:sp>
      <p:sp>
        <p:nvSpPr>
          <p:cNvPr id="3" name="Google Shape;112;p15">
            <a:extLst>
              <a:ext uri="{FF2B5EF4-FFF2-40B4-BE49-F238E27FC236}">
                <a16:creationId xmlns:a16="http://schemas.microsoft.com/office/drawing/2014/main" id="{C6FA9D5E-764C-6EC5-B9E0-F832A9091EA2}"/>
              </a:ext>
            </a:extLst>
          </p:cNvPr>
          <p:cNvSpPr txBox="1">
            <a:spLocks/>
          </p:cNvSpPr>
          <p:nvPr/>
        </p:nvSpPr>
        <p:spPr>
          <a:xfrm>
            <a:off x="-204919" y="22860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पृष्ठभूमि</a:t>
            </a:r>
            <a:endParaRPr lang="en-US" sz="4000" dirty="0">
              <a:latin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30</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1101566" y="2529135"/>
            <a:ext cx="9871234" cy="1433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419600" y="1431440"/>
            <a:ext cx="7641931" cy="4677518"/>
          </a:xfrm>
          <a:prstGeom prst="rect">
            <a:avLst/>
          </a:prstGeom>
          <a:ln w="88900" cap="sq" cmpd="thickThin">
            <a:solidFill>
              <a:srgbClr val="000000"/>
            </a:solidFill>
            <a:prstDash val="solid"/>
            <a:miter lim="800000"/>
          </a:ln>
          <a:effectLst>
            <a:innerShdw blurRad="76200">
              <a:srgbClr val="000000"/>
            </a:innerShdw>
          </a:effectLst>
        </p:spPr>
      </p:pic>
      <p:sp>
        <p:nvSpPr>
          <p:cNvPr id="6" name="Slide Number Placeholder 5">
            <a:extLst>
              <a:ext uri="{FF2B5EF4-FFF2-40B4-BE49-F238E27FC236}">
                <a16:creationId xmlns:a16="http://schemas.microsoft.com/office/drawing/2014/main" id="{D01737FC-3AA0-4F9D-BD78-CB750A05DC27}"/>
              </a:ext>
            </a:extLst>
          </p:cNvPr>
          <p:cNvSpPr>
            <a:spLocks noGrp="1"/>
          </p:cNvSpPr>
          <p:nvPr>
            <p:ph type="sldNum" sz="quarter" idx="12"/>
          </p:nvPr>
        </p:nvSpPr>
        <p:spPr/>
        <p:txBody>
          <a:bodyPr/>
          <a:lstStyle/>
          <a:p>
            <a:fld id="{C25862E1-8ACB-42F7-BCB1-7687550C51F7}" type="slidenum">
              <a:rPr lang="en-US" smtClean="0"/>
              <a:pPr/>
              <a:t>4</a:t>
            </a:fld>
            <a:endParaRPr lang="en-US"/>
          </a:p>
        </p:txBody>
      </p:sp>
      <p:sp>
        <p:nvSpPr>
          <p:cNvPr id="7" name="Google Shape;112;p15">
            <a:extLst>
              <a:ext uri="{FF2B5EF4-FFF2-40B4-BE49-F238E27FC236}">
                <a16:creationId xmlns:a16="http://schemas.microsoft.com/office/drawing/2014/main" id="{06478233-0A7D-C45A-BF3E-5A0A7FEB3471}"/>
              </a:ext>
            </a:extLst>
          </p:cNvPr>
          <p:cNvSpPr txBox="1">
            <a:spLocks/>
          </p:cNvSpPr>
          <p:nvPr/>
        </p:nvSpPr>
        <p:spPr>
          <a:xfrm>
            <a:off x="-204919" y="22860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चेरनोबिल कहाँ है...?</a:t>
            </a:r>
            <a:endParaRPr lang="en-US" sz="4000" dirty="0">
              <a:latin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181600" y="1803800"/>
            <a:ext cx="7010400" cy="4114800"/>
          </a:xfrm>
        </p:spPr>
        <p:txBody>
          <a:bodyPr>
            <a:normAutofit/>
          </a:bodyPr>
          <a:lstStyle/>
          <a:p>
            <a:pPr>
              <a:buFont typeface="Wingdings" pitchFamily="2" charset="2"/>
              <a:buChar char="q"/>
            </a:pPr>
            <a:r>
              <a:rPr lang="en-US" sz="2400">
                <a:latin typeface="Open Sans" panose="020B0606030504020204" pitchFamily="34" charset="0"/>
                <a:ea typeface="Open Sans" panose="020B0606030504020204" pitchFamily="34" charset="0"/>
                <a:cs typeface="Open Sans" panose="020B0606030504020204" pitchFamily="34" charset="0"/>
              </a:rPr>
              <a:t>Reaktor Bolshoy Moshehnosty Kipyashiy
</a:t>
            </a:r>
            <a:r>
              <a:rPr lang="hi-IN" sz="2400">
                <a:latin typeface="Open Sans" panose="020B0606030504020204" pitchFamily="34" charset="0"/>
                <a:ea typeface="Open Sans" panose="020B0606030504020204" pitchFamily="34" charset="0"/>
                <a:cs typeface="Open Sans" panose="020B0606030504020204" pitchFamily="34" charset="0"/>
              </a:rPr>
              <a:t>आरबीएमके, एक रूसी संक्षिप्त नाम जिसका मोटे तौर पर अनुवाद किया गया है "रिएक्टर (का) उच्च शक्ति (का) चैनल (प्रकार)"
रिएक्टर को पानी से ठंडा किया जाता है और ग्रेफाइट द्वारा संचालित किया जाता है</a:t>
            </a:r>
            <a:endParaRPr lang="pl-PL"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p:cNvSpPr>
            <a:spLocks noGrp="1"/>
          </p:cNvSpPr>
          <p:nvPr>
            <p:ph type="title"/>
          </p:nvPr>
        </p:nvSpPr>
        <p:spPr/>
        <p:txBody>
          <a:bodyPr/>
          <a:lstStyle/>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RBMK REACTOR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D3471F7-CB58-C476-1E97-B219AF5FB4E1}"/>
              </a:ext>
            </a:extLst>
          </p:cNvPr>
          <p:cNvSpPr>
            <a:spLocks noGrp="1"/>
          </p:cNvSpPr>
          <p:nvPr>
            <p:ph type="sldNum" sz="quarter" idx="12"/>
          </p:nvPr>
        </p:nvSpPr>
        <p:spPr>
          <a:xfrm>
            <a:off x="10363200" y="6477000"/>
            <a:ext cx="304800" cy="381000"/>
          </a:xfrm>
        </p:spPr>
        <p:txBody>
          <a:bodyPr/>
          <a:lstStyle/>
          <a:p>
            <a:fld id="{CAE48B0E-7D61-48BA-82A0-8067A17657BB}" type="slidenum">
              <a:rPr lang="en-US" smtClean="0">
                <a:solidFill>
                  <a:schemeClr val="tx1"/>
                </a:solidFill>
              </a:rPr>
              <a:pPr/>
              <a:t>5</a:t>
            </a:fld>
            <a:endParaRPr lang="en-US" dirty="0">
              <a:solidFill>
                <a:schemeClr val="tx1"/>
              </a:solidFill>
            </a:endParaRPr>
          </a:p>
        </p:txBody>
      </p:sp>
      <p:sp>
        <p:nvSpPr>
          <p:cNvPr id="7" name="Google Shape;112;p15">
            <a:extLst>
              <a:ext uri="{FF2B5EF4-FFF2-40B4-BE49-F238E27FC236}">
                <a16:creationId xmlns:a16="http://schemas.microsoft.com/office/drawing/2014/main" id="{44E6D01F-DF0C-E3DD-E936-AD46AA6CD6ED}"/>
              </a:ext>
            </a:extLst>
          </p:cNvPr>
          <p:cNvSpPr txBox="1">
            <a:spLocks/>
          </p:cNvSpPr>
          <p:nvPr/>
        </p:nvSpPr>
        <p:spPr>
          <a:xfrm>
            <a:off x="-35011" y="29968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आरबीएमके रिएक्टर</a:t>
            </a:r>
            <a:endParaRPr lang="en-US" sz="3600" b="1" dirty="0">
              <a:solidFill>
                <a:srgbClr val="C00000"/>
              </a:solidFill>
              <a:latin typeface="Open Sans"/>
              <a:ea typeface="Arial"/>
              <a:cs typeface="Arial"/>
              <a:sym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hernobyl"/>
          <p:cNvPicPr>
            <a:picLocks noChangeAspect="1" noChangeArrowheads="1"/>
          </p:cNvPicPr>
          <p:nvPr/>
        </p:nvPicPr>
        <p:blipFill>
          <a:blip r:embed="rId3"/>
          <a:srcRect/>
          <a:stretch>
            <a:fillRect/>
          </a:stretch>
        </p:blipFill>
        <p:spPr bwMode="auto">
          <a:xfrm>
            <a:off x="4146932" y="1701802"/>
            <a:ext cx="4038600" cy="3588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utoShape 10"/>
          <p:cNvSpPr>
            <a:spLocks noChangeArrowheads="1"/>
          </p:cNvSpPr>
          <p:nvPr/>
        </p:nvSpPr>
        <p:spPr bwMode="auto">
          <a:xfrm rot="2355103">
            <a:off x="8082046" y="4714281"/>
            <a:ext cx="1524000" cy="609600"/>
          </a:xfrm>
          <a:prstGeom prst="leftRightArrow">
            <a:avLst>
              <a:gd name="adj1" fmla="val 50000"/>
              <a:gd name="adj2" fmla="val 50000"/>
            </a:avLst>
          </a:prstGeom>
          <a:noFill/>
          <a:ln w="9525">
            <a:solidFill>
              <a:schemeClr val="tx1"/>
            </a:solidFill>
            <a:miter lim="800000"/>
            <a:headEnd/>
            <a:tailEnd/>
          </a:ln>
        </p:spPr>
        <p:txBody>
          <a:bodyPr wrap="none" anchor="ctr"/>
          <a:lstStyle/>
          <a:p>
            <a:endParaRPr lang="en-US"/>
          </a:p>
        </p:txBody>
      </p:sp>
      <p:pic>
        <p:nvPicPr>
          <p:cNvPr id="6" name="Picture 9" descr="chernobyl2"/>
          <p:cNvPicPr>
            <a:picLocks noChangeAspect="1" noChangeArrowheads="1"/>
          </p:cNvPicPr>
          <p:nvPr/>
        </p:nvPicPr>
        <p:blipFill>
          <a:blip r:embed="rId4"/>
          <a:srcRect/>
          <a:stretch>
            <a:fillRect/>
          </a:stretch>
        </p:blipFill>
        <p:spPr bwMode="auto">
          <a:xfrm>
            <a:off x="9677400" y="4546602"/>
            <a:ext cx="2514600" cy="1869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a:extLst>
              <a:ext uri="{FF2B5EF4-FFF2-40B4-BE49-F238E27FC236}">
                <a16:creationId xmlns:a16="http://schemas.microsoft.com/office/drawing/2014/main" id="{815B923E-718D-8BD2-E046-5E409E538B71}"/>
              </a:ext>
            </a:extLst>
          </p:cNvPr>
          <p:cNvSpPr>
            <a:spLocks noGrp="1"/>
          </p:cNvSpPr>
          <p:nvPr>
            <p:ph type="sldNum" sz="quarter" idx="12"/>
          </p:nvPr>
        </p:nvSpPr>
        <p:spPr/>
        <p:txBody>
          <a:bodyPr/>
          <a:lstStyle/>
          <a:p>
            <a:fld id="{C25862E1-8ACB-42F7-BCB1-7687550C51F7}" type="slidenum">
              <a:rPr lang="en-US" smtClean="0"/>
              <a:pPr/>
              <a:t>6</a:t>
            </a:fld>
            <a:endParaRPr lang="en-US"/>
          </a:p>
        </p:txBody>
      </p:sp>
      <p:sp>
        <p:nvSpPr>
          <p:cNvPr id="7" name="Google Shape;112;p15">
            <a:extLst>
              <a:ext uri="{FF2B5EF4-FFF2-40B4-BE49-F238E27FC236}">
                <a16:creationId xmlns:a16="http://schemas.microsoft.com/office/drawing/2014/main" id="{78599633-898F-55BC-C32F-01F26562AF71}"/>
              </a:ext>
            </a:extLst>
          </p:cNvPr>
          <p:cNvSpPr txBox="1">
            <a:spLocks/>
          </p:cNvSpPr>
          <p:nvPr/>
        </p:nvSpPr>
        <p:spPr>
          <a:xfrm>
            <a:off x="-35011" y="29968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आरबीएमके रिएक्टर</a:t>
            </a:r>
            <a:endParaRPr lang="en-US" sz="3600" b="1" dirty="0">
              <a:solidFill>
                <a:srgbClr val="C00000"/>
              </a:solidFill>
              <a:latin typeface="Open Sans"/>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1826192"/>
            <a:ext cx="6324600" cy="4022496"/>
          </a:xfrm>
        </p:spPr>
        <p:txBody>
          <a:bodyPr>
            <a:normAutofit/>
          </a:bodyPr>
          <a:lstStyle/>
          <a:p>
            <a:pPr marL="609600" indent="-609600">
              <a:buFont typeface="Wingdings" pitchFamily="2" charset="2"/>
              <a:buAutoNum type="arabicPeriod"/>
            </a:pPr>
            <a:r>
              <a:rPr lang="hi-IN" sz="2400">
                <a:latin typeface="Open Sans" panose="020B0606030504020204" pitchFamily="34" charset="0"/>
                <a:ea typeface="Open Sans" panose="020B0606030504020204" pitchFamily="34" charset="0"/>
                <a:cs typeface="Open Sans" panose="020B0606030504020204" pitchFamily="34" charset="0"/>
              </a:rPr>
              <a:t>जैसे ही प्रतिक्रिया होती है, यूरेनियम ईंधन गर्म हो जाता है
दबाव ट्यूबों में कोर के माध्यम से पंप किया गया पानी ईंधन से गर्मी को हटा देता है
फिर पानी को भाप में उबाला जाता है
भाप टर्बाइनों को घुमाती है
फिर पानी को ठंडा किया जाता है
फिर प्रक्रिया दोहराई जाती है</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6D812930-E29B-BB54-7E12-2B4DB567F88E}"/>
              </a:ext>
            </a:extLst>
          </p:cNvPr>
          <p:cNvSpPr>
            <a:spLocks noGrp="1"/>
          </p:cNvSpPr>
          <p:nvPr>
            <p:ph type="sldNum" sz="quarter" idx="12"/>
          </p:nvPr>
        </p:nvSpPr>
        <p:spPr/>
        <p:txBody>
          <a:bodyPr/>
          <a:lstStyle/>
          <a:p>
            <a:fld id="{C25862E1-8ACB-42F7-BCB1-7687550C51F7}" type="slidenum">
              <a:rPr lang="en-US" smtClean="0"/>
              <a:pPr/>
              <a:t>7</a:t>
            </a:fld>
            <a:endParaRPr lang="en-US"/>
          </a:p>
        </p:txBody>
      </p:sp>
      <p:sp>
        <p:nvSpPr>
          <p:cNvPr id="4" name="Google Shape;112;p15">
            <a:extLst>
              <a:ext uri="{FF2B5EF4-FFF2-40B4-BE49-F238E27FC236}">
                <a16:creationId xmlns:a16="http://schemas.microsoft.com/office/drawing/2014/main" id="{2464AA92-934E-F553-ABBE-61AEFDC2C4EE}"/>
              </a:ext>
            </a:extLst>
          </p:cNvPr>
          <p:cNvSpPr txBox="1">
            <a:spLocks/>
          </p:cNvSpPr>
          <p:nvPr/>
        </p:nvSpPr>
        <p:spPr>
          <a:xfrm>
            <a:off x="381000" y="2819400"/>
            <a:ext cx="4457703" cy="864400"/>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buClr>
                <a:srgbClr val="C00000"/>
              </a:buClr>
              <a:buSzPts val="4000"/>
            </a:pPr>
            <a:r>
              <a:rPr lang="hi-IN" sz="3600" b="1">
                <a:solidFill>
                  <a:srgbClr val="C00000"/>
                </a:solidFill>
                <a:latin typeface="Open Sans"/>
                <a:ea typeface="Arial"/>
                <a:cs typeface="Arial"/>
                <a:sym typeface="Arial"/>
              </a:rPr>
              <a:t>रिएक्टर संयंत्र परिदृश्य</a:t>
            </a:r>
            <a:endParaRPr lang="en-US" sz="3600" b="1" dirty="0">
              <a:solidFill>
                <a:srgbClr val="C00000"/>
              </a:solidFill>
              <a:latin typeface="Open Sans"/>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701802"/>
            <a:ext cx="8610600" cy="4424363"/>
          </a:xfrm>
        </p:spPr>
        <p:txBody>
          <a:bodyPr>
            <a:normAutofit/>
          </a:bodyPr>
          <a:lstStyle/>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5105400" y="1802747"/>
            <a:ext cx="6858000" cy="2677656"/>
          </a:xfrm>
          <a:prstGeom prst="rect">
            <a:avLst/>
          </a:prstGeom>
        </p:spPr>
        <p:txBody>
          <a:bodyPr wrap="square">
            <a:spAutoFit/>
          </a:bodyPr>
          <a:lstStyle/>
          <a:p>
            <a:pPr>
              <a:buFont typeface="Wingdings" pitchFamily="2" charset="2"/>
              <a:buChar char="q"/>
            </a:pPr>
            <a:r>
              <a:rPr lang="hi-IN" sz="2400"/>
              <a:t>25 अप्रैल, 1986 परीक्षण योजना की तैयारी
25 अप्रैल, रिएक्टर बिजली उत्पादन घटकर 50% हो गया
25 अप्रैल को रात 11:00 बजे, ग्रिड नियंत्रक ने रिएक्टर को बंद करने की अनुमति दी
रिएक्टर ने परमाणु जहर का उत्पादन किया
 30 मेगावाट तक की बिजली</a:t>
            </a:r>
            <a:endParaRPr lang="pl-PL" sz="2400" dirty="0"/>
          </a:p>
        </p:txBody>
      </p:sp>
      <p:sp>
        <p:nvSpPr>
          <p:cNvPr id="7" name="Slide Number Placeholder 6">
            <a:extLst>
              <a:ext uri="{FF2B5EF4-FFF2-40B4-BE49-F238E27FC236}">
                <a16:creationId xmlns:a16="http://schemas.microsoft.com/office/drawing/2014/main" id="{4EE70ACB-9B25-8943-7B28-AE927541B1F2}"/>
              </a:ext>
            </a:extLst>
          </p:cNvPr>
          <p:cNvSpPr>
            <a:spLocks noGrp="1"/>
          </p:cNvSpPr>
          <p:nvPr>
            <p:ph type="sldNum" sz="quarter" idx="12"/>
          </p:nvPr>
        </p:nvSpPr>
        <p:spPr/>
        <p:txBody>
          <a:bodyPr/>
          <a:lstStyle/>
          <a:p>
            <a:fld id="{C25862E1-8ACB-42F7-BCB1-7687550C51F7}" type="slidenum">
              <a:rPr lang="en-US" smtClean="0"/>
              <a:pPr/>
              <a:t>8</a:t>
            </a:fld>
            <a:endParaRPr lang="en-US"/>
          </a:p>
        </p:txBody>
      </p:sp>
      <p:sp>
        <p:nvSpPr>
          <p:cNvPr id="2" name="Google Shape;112;p15">
            <a:extLst>
              <a:ext uri="{FF2B5EF4-FFF2-40B4-BE49-F238E27FC236}">
                <a16:creationId xmlns:a16="http://schemas.microsoft.com/office/drawing/2014/main" id="{711B24E5-CC19-2B06-6C30-5A38F647484C}"/>
              </a:ext>
            </a:extLst>
          </p:cNvPr>
          <p:cNvSpPr txBox="1">
            <a:spLocks/>
          </p:cNvSpPr>
          <p:nvPr/>
        </p:nvSpPr>
        <p:spPr>
          <a:xfrm>
            <a:off x="259492" y="2819400"/>
            <a:ext cx="4724400" cy="1219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आपदा का दिन (25 अप्रैल, 1986)</a:t>
            </a:r>
            <a:endParaRPr lang="en-US" sz="3200" b="1" dirty="0">
              <a:solidFill>
                <a:srgbClr val="C00000"/>
              </a:solidFill>
              <a:latin typeface="Open Sans"/>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524000"/>
            <a:ext cx="8610600" cy="4851400"/>
          </a:xfrm>
        </p:spPr>
        <p:txBody>
          <a:bodyPr>
            <a:normAutofit/>
          </a:bodyPr>
          <a:lstStyle/>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4572000" y="895457"/>
            <a:ext cx="7162800" cy="5209118"/>
          </a:xfrm>
          <a:prstGeom prst="rect">
            <a:avLst/>
          </a:prstGeom>
        </p:spPr>
        <p:txBody>
          <a:bodyPr wrap="square">
            <a:spAutoFit/>
          </a:bodyPr>
          <a:lstStyle/>
          <a:p>
            <a:pPr marL="274320" indent="-274320">
              <a:lnSpc>
                <a:spcPct val="150000"/>
              </a:lnSpc>
              <a:buFont typeface="Wingdings" pitchFamily="2" charset="2"/>
              <a:buChar char="q"/>
              <a:defRPr/>
            </a:pPr>
            <a:r>
              <a:rPr lang="hi-IN" sz="2800"/>
              <a:t>कमजोर रिएक्टर की प्रतिक्रियाशीलता बढ़ाएँ
बिजली बढ़कर 200 मेगावाट हो गई थी
01:05 बजे, 26 अप्रैल को पानी का पंप शुरू हुआ
रात 1:19 बजे पानी का प्रवाह बढ़ गया।
 अनिश्चित परिचालन स्थिति उत्पन्न हुई
1:23:04 पर प्रयोग शुरू हुआ
टरबाइन को रिएक्टर से काट दिया गया था</a:t>
            </a:r>
            <a:endParaRPr lang="en-US" sz="2800" dirty="0"/>
          </a:p>
        </p:txBody>
      </p:sp>
      <p:sp>
        <p:nvSpPr>
          <p:cNvPr id="4" name="Slide Number Placeholder 3">
            <a:extLst>
              <a:ext uri="{FF2B5EF4-FFF2-40B4-BE49-F238E27FC236}">
                <a16:creationId xmlns:a16="http://schemas.microsoft.com/office/drawing/2014/main" id="{BE9274FD-1AF1-5BB8-8219-3EAC8114C142}"/>
              </a:ext>
            </a:extLst>
          </p:cNvPr>
          <p:cNvSpPr>
            <a:spLocks noGrp="1"/>
          </p:cNvSpPr>
          <p:nvPr>
            <p:ph type="sldNum" sz="quarter" idx="12"/>
          </p:nvPr>
        </p:nvSpPr>
        <p:spPr/>
        <p:txBody>
          <a:bodyPr/>
          <a:lstStyle/>
          <a:p>
            <a:fld id="{C25862E1-8ACB-42F7-BCB1-7687550C51F7}" type="slidenum">
              <a:rPr lang="en-US" smtClean="0"/>
              <a:pPr/>
              <a:t>9</a:t>
            </a:fld>
            <a:endParaRPr lang="en-US"/>
          </a:p>
        </p:txBody>
      </p:sp>
      <p:sp>
        <p:nvSpPr>
          <p:cNvPr id="8" name="Google Shape;112;p15">
            <a:extLst>
              <a:ext uri="{FF2B5EF4-FFF2-40B4-BE49-F238E27FC236}">
                <a16:creationId xmlns:a16="http://schemas.microsoft.com/office/drawing/2014/main" id="{1F677BA7-4783-AA8D-74FD-55D2AF1E03F0}"/>
              </a:ext>
            </a:extLst>
          </p:cNvPr>
          <p:cNvSpPr txBox="1">
            <a:spLocks/>
          </p:cNvSpPr>
          <p:nvPr/>
        </p:nvSpPr>
        <p:spPr>
          <a:xfrm>
            <a:off x="0" y="2819400"/>
            <a:ext cx="4724400" cy="1219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spcBef>
                <a:spcPts val="0"/>
              </a:spcBef>
              <a:buClr>
                <a:srgbClr val="C00000"/>
              </a:buClr>
              <a:buSzPts val="4000"/>
            </a:pPr>
            <a:r>
              <a:rPr lang="hi-IN" sz="3200" b="1">
                <a:solidFill>
                  <a:srgbClr val="C00000"/>
                </a:solidFill>
                <a:latin typeface="Open Sans"/>
                <a:ea typeface="Arial"/>
                <a:cs typeface="Arial"/>
                <a:sym typeface="Arial"/>
              </a:rPr>
              <a:t>आपदा का दिन (25 अप्रैल, 1986)</a:t>
            </a:r>
            <a:endParaRPr lang="en-US" sz="3200" b="1" dirty="0">
              <a:solidFill>
                <a:srgbClr val="C00000"/>
              </a:solidFill>
              <a:latin typeface="Open Sans"/>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1308</TotalTime>
  <Words>1205</Words>
  <Application>Microsoft Office PowerPoint</Application>
  <PresentationFormat>Widescreen</PresentationFormat>
  <Paragraphs>93</Paragraphs>
  <Slides>30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Bahnschrift Light SemiCondensed</vt:lpstr>
      <vt:lpstr>Calibri</vt:lpstr>
      <vt:lpstr>Calibri Light</vt:lpstr>
      <vt:lpstr>Open sans</vt:lpstr>
      <vt:lpstr>Open sans</vt:lpstr>
      <vt:lpstr>Open Sans SemiBold</vt:lpstr>
      <vt:lpstr>Times New Roman</vt:lpstr>
      <vt:lpstr>Wingdings</vt:lpstr>
      <vt:lpstr>Office Theme</vt:lpstr>
      <vt:lpstr>PowerPoint Presentation</vt:lpstr>
      <vt:lpstr>PowerPoint Presentation</vt:lpstr>
      <vt:lpstr>PowerPoint Presentation</vt:lpstr>
      <vt:lpstr>PowerPoint Presentation</vt:lpstr>
      <vt:lpstr>RBMK REACTOR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समीक्षा</vt:lpstr>
      <vt:lpstr>PowerPoint Presentation</vt:lpstr>
      <vt:lpstr>मूल्यांकन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BASANT</dc:creator>
  <cp:lastModifiedBy>ajay pant</cp:lastModifiedBy>
  <cp:revision>160</cp:revision>
  <dcterms:created xsi:type="dcterms:W3CDTF">2023-10-09T16:03:55Z</dcterms:created>
  <dcterms:modified xsi:type="dcterms:W3CDTF">2025-12-20T04:17:36Z</dcterms:modified>
</cp:coreProperties>
</file>