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27"/>
  </p:notesMasterIdLst>
  <p:sldIdLst>
    <p:sldId id="1210" r:id="rId3"/>
    <p:sldId id="313" r:id="rId4"/>
    <p:sldId id="315" r:id="rId5"/>
    <p:sldId id="316" r:id="rId6"/>
    <p:sldId id="317" r:id="rId7"/>
    <p:sldId id="334" r:id="rId8"/>
    <p:sldId id="336" r:id="rId9"/>
    <p:sldId id="321" r:id="rId10"/>
    <p:sldId id="322" r:id="rId11"/>
    <p:sldId id="323" r:id="rId12"/>
    <p:sldId id="324" r:id="rId13"/>
    <p:sldId id="325" r:id="rId14"/>
    <p:sldId id="326" r:id="rId15"/>
    <p:sldId id="327" r:id="rId16"/>
    <p:sldId id="328" r:id="rId17"/>
    <p:sldId id="329" r:id="rId18"/>
    <p:sldId id="330" r:id="rId19"/>
    <p:sldId id="331" r:id="rId20"/>
    <p:sldId id="332" r:id="rId21"/>
    <p:sldId id="333" r:id="rId22"/>
    <p:sldId id="337" r:id="rId23"/>
    <p:sldId id="1203" r:id="rId24"/>
    <p:sldId id="1067" r:id="rId25"/>
    <p:sldId id="1188"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737" autoAdjust="0"/>
  </p:normalViewPr>
  <p:slideViewPr>
    <p:cSldViewPr>
      <p:cViewPr varScale="1">
        <p:scale>
          <a:sx n="77" d="100"/>
          <a:sy n="77" d="100"/>
        </p:scale>
        <p:origin x="883" y="48"/>
      </p:cViewPr>
      <p:guideLst>
        <p:guide orient="horz" pos="2160"/>
        <p:guide pos="3840"/>
      </p:guideLst>
    </p:cSldViewPr>
  </p:slideViewPr>
  <p:outlineViewPr>
    <p:cViewPr>
      <p:scale>
        <a:sx n="33" d="100"/>
        <a:sy n="33" d="100"/>
      </p:scale>
      <p:origin x="0" y="-16812"/>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82C51A-E553-4AA2-8304-BBEEF71E2319}" type="datetimeFigureOut">
              <a:rPr lang="en-US" smtClean="0"/>
              <a:pPr/>
              <a:t>12/20/2025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4CB9CB-7A53-4CA2-8A9E-7BC8C0764238}" type="slidenum">
              <a:rPr lang="en-US" smtClean="0"/>
              <a:pPr/>
              <a:t>‹#›</a:t>
            </a:fld>
            <a:endParaRPr lang="en-US"/>
          </a:p>
        </p:txBody>
      </p:sp>
    </p:spTree>
    <p:extLst>
      <p:ext uri="{BB962C8B-B14F-4D97-AF65-F5344CB8AC3E}">
        <p14:creationId xmlns:p14="http://schemas.microsoft.com/office/powerpoint/2010/main" val="9526558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 name="Google Shape;9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70420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r>
              <a:rPr lang="en-US"/>
              <a:t>ERT, Kalpakkam DAE Centre</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r>
              <a:rPr lang="en-US"/>
              <a:t>ERT, Kalpakkam DAE Centre</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r>
              <a:rPr lang="en-US"/>
              <a:t>ERT, Kalpakkam DAE Centre</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a:t>Click to edit Master title style</a:t>
            </a:r>
          </a:p>
        </p:txBody>
      </p:sp>
      <p:sp>
        <p:nvSpPr>
          <p:cNvPr id="3" name="Text Placeholder 2"/>
          <p:cNvSpPr>
            <a:spLocks noGrp="1"/>
          </p:cNvSpPr>
          <p:nvPr>
            <p:ph type="body" sz="half" idx="1"/>
          </p:nvPr>
        </p:nvSpPr>
        <p:spPr>
          <a:xfrm>
            <a:off x="914400" y="1981200"/>
            <a:ext cx="508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6197600" y="1981200"/>
            <a:ext cx="5080000" cy="4114800"/>
          </a:xfrm>
        </p:spPr>
        <p:txBody>
          <a:bodyPr rtlCol="0">
            <a:normAutofit/>
          </a:bodyPr>
          <a:lstStyle/>
          <a:p>
            <a:pPr lvl="0"/>
            <a:endParaRPr lang="en-US" noProof="0"/>
          </a:p>
        </p:txBody>
      </p:sp>
      <p:sp>
        <p:nvSpPr>
          <p:cNvPr id="5" name="Date Placeholder 4"/>
          <p:cNvSpPr>
            <a:spLocks noGrp="1" noChangeArrowheads="1"/>
          </p:cNvSpPr>
          <p:nvPr>
            <p:ph type="dt" sz="half" idx="10"/>
          </p:nvPr>
        </p:nvSpPr>
        <p:spPr>
          <a:xfrm>
            <a:off x="609600" y="6356351"/>
            <a:ext cx="2844800" cy="365125"/>
          </a:xfrm>
          <a:prstGeom prst="rect">
            <a:avLst/>
          </a:prstGeom>
        </p:spPr>
        <p:txBody>
          <a:bodyPr/>
          <a:lstStyle>
            <a:lvl1pPr>
              <a:defRPr/>
            </a:lvl1pPr>
          </a:lstStyle>
          <a:p>
            <a:pPr>
              <a:defRPr/>
            </a:pPr>
            <a:endParaRPr lang="en-US"/>
          </a:p>
        </p:txBody>
      </p:sp>
      <p:sp>
        <p:nvSpPr>
          <p:cNvPr id="6" name="Footer Placeholder 5"/>
          <p:cNvSpPr>
            <a:spLocks noGrp="1" noChangeArrowheads="1"/>
          </p:cNvSpPr>
          <p:nvPr>
            <p:ph type="ftr" sz="quarter" idx="11"/>
          </p:nvPr>
        </p:nvSpPr>
        <p:spPr>
          <a:xfrm>
            <a:off x="4165600" y="6356351"/>
            <a:ext cx="3860800" cy="365125"/>
          </a:xfrm>
          <a:prstGeom prst="rect">
            <a:avLst/>
          </a:prstGeom>
        </p:spPr>
        <p:txBody>
          <a:bodyPr/>
          <a:lstStyle>
            <a:lvl1pPr>
              <a:defRPr/>
            </a:lvl1pPr>
          </a:lstStyle>
          <a:p>
            <a:pPr>
              <a:defRPr/>
            </a:pPr>
            <a:r>
              <a:rPr lang="en-US"/>
              <a:t>ERT, Kalpakkam DAE Centre</a:t>
            </a:r>
          </a:p>
        </p:txBody>
      </p:sp>
      <p:sp>
        <p:nvSpPr>
          <p:cNvPr id="7" name="Rectangle 6"/>
          <p:cNvSpPr>
            <a:spLocks noGrp="1" noChangeArrowheads="1"/>
          </p:cNvSpPr>
          <p:nvPr>
            <p:ph type="sldNum" sz="quarter" idx="12"/>
          </p:nvPr>
        </p:nvSpPr>
        <p:spPr/>
        <p:txBody>
          <a:bodyPr/>
          <a:lstStyle>
            <a:lvl1pPr>
              <a:defRPr/>
            </a:lvl1pPr>
          </a:lstStyle>
          <a:p>
            <a:pPr>
              <a:defRPr/>
            </a:pPr>
            <a:fld id="{3D6F0431-7419-4625-AEA6-C9F982DA253F}" type="slidenum">
              <a:rPr lang="en-US"/>
              <a:pPr>
                <a:defRPr/>
              </a:pPr>
              <a:t>‹#›</a:t>
            </a:fld>
            <a:endParaRPr lang="en-US"/>
          </a:p>
        </p:txBody>
      </p:sp>
    </p:spTree>
  </p:cSld>
  <p:clrMapOvr>
    <a:masterClrMapping/>
  </p:clrMapOvr>
  <p:transition spd="slow">
    <p:pull dir="l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8A8FF26C-EC38-4B9B-3775-32E4FE7EEAA4}"/>
              </a:ext>
            </a:extLst>
          </p:cNvPr>
          <p:cNvSpPr>
            <a:spLocks noGrp="1"/>
          </p:cNvSpPr>
          <p:nvPr>
            <p:ph type="sldNum" sz="quarter" idx="12"/>
          </p:nvPr>
        </p:nvSpPr>
        <p:spPr/>
        <p:txBody>
          <a:bodyPr/>
          <a:lstStyle/>
          <a:p>
            <a:fld id="{88B49050-47BB-47E1-9070-B955E656553D}" type="slidenum">
              <a:rPr lang="en-IN" smtClean="0"/>
              <a:pPr/>
              <a:t>‹#›</a:t>
            </a:fld>
            <a:endParaRPr lang="en-IN" dirty="0"/>
          </a:p>
        </p:txBody>
      </p:sp>
      <p:sp>
        <p:nvSpPr>
          <p:cNvPr id="7" name="PEER | MFR | INDIA">
            <a:extLst>
              <a:ext uri="{FF2B5EF4-FFF2-40B4-BE49-F238E27FC236}">
                <a16:creationId xmlns:a16="http://schemas.microsoft.com/office/drawing/2014/main" id="{8A05EA14-9B14-12BC-0BE4-093F175953FD}"/>
              </a:ext>
            </a:extLst>
          </p:cNvPr>
          <p:cNvSpPr txBox="1"/>
          <p:nvPr userDrawn="1"/>
        </p:nvSpPr>
        <p:spPr>
          <a:xfrm>
            <a:off x="228600" y="6362421"/>
            <a:ext cx="2514600" cy="3427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8283" tIns="78283" rIns="78283" bIns="78283">
            <a:spAutoFit/>
          </a:bodyPr>
          <a:lstStyle>
            <a:lvl1pPr algn="ctr" defTabSz="2438400">
              <a:spcBef>
                <a:spcPts val="600"/>
              </a:spcBef>
              <a:defRPr sz="2400" spc="120">
                <a:solidFill>
                  <a:srgbClr val="535353"/>
                </a:solidFill>
                <a:latin typeface="Open Sans Semibold"/>
                <a:ea typeface="Open Sans Semibold"/>
                <a:cs typeface="Open Sans Semibold"/>
                <a:sym typeface="Open Sans Semibold"/>
              </a:defRPr>
            </a:lvl1pPr>
          </a:lstStyle>
          <a:p>
            <a:r>
              <a:rPr lang="en-US" sz="1200" b="1" dirty="0">
                <a:latin typeface="+mj-lt"/>
              </a:rPr>
              <a:t>NDRF | </a:t>
            </a:r>
            <a:r>
              <a:rPr lang="en-IN" sz="1200" b="1" dirty="0">
                <a:latin typeface="+mj-lt"/>
              </a:rPr>
              <a:t>CBRN</a:t>
            </a:r>
            <a:r>
              <a:rPr sz="1200" b="1" dirty="0">
                <a:latin typeface="+mj-lt"/>
              </a:rPr>
              <a:t> | INDIA</a:t>
            </a:r>
          </a:p>
        </p:txBody>
      </p:sp>
      <p:sp>
        <p:nvSpPr>
          <p:cNvPr id="8" name="PPT 2 -">
            <a:extLst>
              <a:ext uri="{FF2B5EF4-FFF2-40B4-BE49-F238E27FC236}">
                <a16:creationId xmlns:a16="http://schemas.microsoft.com/office/drawing/2014/main" id="{9BF2EC62-C94E-26A7-2252-4781965E349E}"/>
              </a:ext>
            </a:extLst>
          </p:cNvPr>
          <p:cNvSpPr txBox="1"/>
          <p:nvPr userDrawn="1"/>
        </p:nvSpPr>
        <p:spPr>
          <a:xfrm>
            <a:off x="10638287" y="6332548"/>
            <a:ext cx="611745" cy="40431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8283" tIns="78283" rIns="78283" bIns="78283">
            <a:spAutoFit/>
          </a:bodyPr>
          <a:lstStyle>
            <a:lvl1pPr algn="ctr" defTabSz="2438400">
              <a:spcBef>
                <a:spcPts val="600"/>
              </a:spcBef>
              <a:defRPr sz="3000" b="1">
                <a:solidFill>
                  <a:srgbClr val="535353"/>
                </a:solidFill>
                <a:latin typeface="Open Sans"/>
                <a:ea typeface="Open Sans"/>
                <a:cs typeface="Open Sans"/>
                <a:sym typeface="Open Sans"/>
              </a:defRPr>
            </a:lvl1pPr>
          </a:lstStyle>
          <a:p>
            <a:pPr>
              <a:defRPr b="0"/>
            </a:pPr>
            <a:r>
              <a:rPr sz="1200" b="1" dirty="0"/>
              <a:t>PPT</a:t>
            </a:r>
            <a:r>
              <a:rPr sz="1600" b="1" dirty="0"/>
              <a:t>  -</a:t>
            </a:r>
          </a:p>
        </p:txBody>
      </p:sp>
    </p:spTree>
    <p:extLst>
      <p:ext uri="{BB962C8B-B14F-4D97-AF65-F5344CB8AC3E}">
        <p14:creationId xmlns:p14="http://schemas.microsoft.com/office/powerpoint/2010/main" val="32944138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54E01-7978-E7B8-D6D9-EDA733362561}"/>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BD11965-C2F1-2C4F-2573-EBBB2FE2C9DB}"/>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48DD1F4-29D5-E469-C8ED-DC9F106F43C6}"/>
              </a:ext>
            </a:extLst>
          </p:cNvPr>
          <p:cNvSpPr>
            <a:spLocks noGrp="1"/>
          </p:cNvSpPr>
          <p:nvPr>
            <p:ph type="dt" sz="half" idx="10"/>
          </p:nvPr>
        </p:nvSpPr>
        <p:spPr>
          <a:xfrm>
            <a:off x="838200" y="6356350"/>
            <a:ext cx="2743200" cy="365125"/>
          </a:xfrm>
          <a:prstGeom prst="rect">
            <a:avLst/>
          </a:prstGeom>
        </p:spPr>
        <p:txBody>
          <a:bodyPr/>
          <a:lstStyle/>
          <a:p>
            <a:r>
              <a:rPr lang="en-US"/>
              <a:t>16.07.2024</a:t>
            </a:r>
            <a:endParaRPr lang="en-IN"/>
          </a:p>
        </p:txBody>
      </p:sp>
      <p:sp>
        <p:nvSpPr>
          <p:cNvPr id="5" name="Footer Placeholder 4">
            <a:extLst>
              <a:ext uri="{FF2B5EF4-FFF2-40B4-BE49-F238E27FC236}">
                <a16:creationId xmlns:a16="http://schemas.microsoft.com/office/drawing/2014/main" id="{49A3B4C0-1BC5-9590-83C0-577923201F3B}"/>
              </a:ext>
            </a:extLst>
          </p:cNvPr>
          <p:cNvSpPr>
            <a:spLocks noGrp="1"/>
          </p:cNvSpPr>
          <p:nvPr>
            <p:ph type="ftr" sz="quarter" idx="11"/>
          </p:nvPr>
        </p:nvSpPr>
        <p:spPr>
          <a:xfrm>
            <a:off x="4038600" y="6356350"/>
            <a:ext cx="4114800" cy="365125"/>
          </a:xfrm>
          <a:prstGeom prst="rect">
            <a:avLst/>
          </a:prstGeom>
        </p:spPr>
        <p:txBody>
          <a:bodyPr/>
          <a:lstStyle/>
          <a:p>
            <a:r>
              <a:rPr lang="en-IN"/>
              <a:t>2nd BN NDRF KOLKATA</a:t>
            </a:r>
          </a:p>
        </p:txBody>
      </p:sp>
      <p:sp>
        <p:nvSpPr>
          <p:cNvPr id="6" name="Slide Number Placeholder 5">
            <a:extLst>
              <a:ext uri="{FF2B5EF4-FFF2-40B4-BE49-F238E27FC236}">
                <a16:creationId xmlns:a16="http://schemas.microsoft.com/office/drawing/2014/main" id="{BBCB8C96-B1A0-E513-DC7D-87DAAB94FB4D}"/>
              </a:ext>
            </a:extLst>
          </p:cNvPr>
          <p:cNvSpPr>
            <a:spLocks noGrp="1"/>
          </p:cNvSpPr>
          <p:nvPr>
            <p:ph type="sldNum" sz="quarter" idx="12"/>
          </p:nvPr>
        </p:nvSpPr>
        <p:spPr/>
        <p:txBody>
          <a:bodyPr/>
          <a:lstStyle/>
          <a:p>
            <a:fld id="{88B49050-47BB-47E1-9070-B955E656553D}" type="slidenum">
              <a:rPr lang="en-IN" smtClean="0"/>
              <a:pPr/>
              <a:t>‹#›</a:t>
            </a:fld>
            <a:endParaRPr lang="en-IN"/>
          </a:p>
        </p:txBody>
      </p:sp>
    </p:spTree>
    <p:extLst>
      <p:ext uri="{BB962C8B-B14F-4D97-AF65-F5344CB8AC3E}">
        <p14:creationId xmlns:p14="http://schemas.microsoft.com/office/powerpoint/2010/main" val="39786815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C3AD0-BB94-0120-E27C-D3A46ECEFAD6}"/>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BB1F8330-AD88-C714-3B66-C3B682598B3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A339E5D-E9E4-1B54-84E3-EDCDDD0A03BD}"/>
              </a:ext>
            </a:extLst>
          </p:cNvPr>
          <p:cNvSpPr>
            <a:spLocks noGrp="1"/>
          </p:cNvSpPr>
          <p:nvPr>
            <p:ph type="dt" sz="half" idx="10"/>
          </p:nvPr>
        </p:nvSpPr>
        <p:spPr>
          <a:xfrm>
            <a:off x="838200" y="6356350"/>
            <a:ext cx="2743200" cy="365125"/>
          </a:xfrm>
          <a:prstGeom prst="rect">
            <a:avLst/>
          </a:prstGeom>
        </p:spPr>
        <p:txBody>
          <a:bodyPr/>
          <a:lstStyle/>
          <a:p>
            <a:r>
              <a:rPr lang="en-US"/>
              <a:t>16.07.2024</a:t>
            </a:r>
            <a:endParaRPr lang="en-IN"/>
          </a:p>
        </p:txBody>
      </p:sp>
      <p:sp>
        <p:nvSpPr>
          <p:cNvPr id="5" name="Footer Placeholder 4">
            <a:extLst>
              <a:ext uri="{FF2B5EF4-FFF2-40B4-BE49-F238E27FC236}">
                <a16:creationId xmlns:a16="http://schemas.microsoft.com/office/drawing/2014/main" id="{2A530F00-20F4-9059-E865-5B613793C00A}"/>
              </a:ext>
            </a:extLst>
          </p:cNvPr>
          <p:cNvSpPr>
            <a:spLocks noGrp="1"/>
          </p:cNvSpPr>
          <p:nvPr>
            <p:ph type="ftr" sz="quarter" idx="11"/>
          </p:nvPr>
        </p:nvSpPr>
        <p:spPr>
          <a:xfrm>
            <a:off x="4038600" y="6356350"/>
            <a:ext cx="4114800" cy="365125"/>
          </a:xfrm>
          <a:prstGeom prst="rect">
            <a:avLst/>
          </a:prstGeom>
        </p:spPr>
        <p:txBody>
          <a:bodyPr/>
          <a:lstStyle/>
          <a:p>
            <a:r>
              <a:rPr lang="en-IN"/>
              <a:t>2nd BN NDRF KOLKATA</a:t>
            </a:r>
          </a:p>
        </p:txBody>
      </p:sp>
      <p:sp>
        <p:nvSpPr>
          <p:cNvPr id="6" name="Slide Number Placeholder 5">
            <a:extLst>
              <a:ext uri="{FF2B5EF4-FFF2-40B4-BE49-F238E27FC236}">
                <a16:creationId xmlns:a16="http://schemas.microsoft.com/office/drawing/2014/main" id="{24B3697B-68A7-A888-A930-7D256C99A309}"/>
              </a:ext>
            </a:extLst>
          </p:cNvPr>
          <p:cNvSpPr>
            <a:spLocks noGrp="1"/>
          </p:cNvSpPr>
          <p:nvPr>
            <p:ph type="sldNum" sz="quarter" idx="12"/>
          </p:nvPr>
        </p:nvSpPr>
        <p:spPr/>
        <p:txBody>
          <a:bodyPr/>
          <a:lstStyle/>
          <a:p>
            <a:fld id="{88B49050-47BB-47E1-9070-B955E656553D}" type="slidenum">
              <a:rPr lang="en-IN" smtClean="0"/>
              <a:pPr/>
              <a:t>‹#›</a:t>
            </a:fld>
            <a:endParaRPr lang="en-IN"/>
          </a:p>
        </p:txBody>
      </p:sp>
    </p:spTree>
    <p:extLst>
      <p:ext uri="{BB962C8B-B14F-4D97-AF65-F5344CB8AC3E}">
        <p14:creationId xmlns:p14="http://schemas.microsoft.com/office/powerpoint/2010/main" val="1120114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A8369-F3F8-99E9-958B-2F9BC6B28D9B}"/>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24D49D2-F2EF-D6AF-49A6-0DA90C6D6464}"/>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28E9814-F88D-0A82-3E7A-2A09ABCA83D4}"/>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4B3162ED-2000-FD22-B887-BD5F42ECC65B}"/>
              </a:ext>
            </a:extLst>
          </p:cNvPr>
          <p:cNvSpPr>
            <a:spLocks noGrp="1"/>
          </p:cNvSpPr>
          <p:nvPr>
            <p:ph type="dt" sz="half" idx="10"/>
          </p:nvPr>
        </p:nvSpPr>
        <p:spPr>
          <a:xfrm>
            <a:off x="838200" y="6356350"/>
            <a:ext cx="2743200" cy="365125"/>
          </a:xfrm>
          <a:prstGeom prst="rect">
            <a:avLst/>
          </a:prstGeom>
        </p:spPr>
        <p:txBody>
          <a:bodyPr/>
          <a:lstStyle/>
          <a:p>
            <a:r>
              <a:rPr lang="en-US"/>
              <a:t>16.07.2024</a:t>
            </a:r>
            <a:endParaRPr lang="en-IN"/>
          </a:p>
        </p:txBody>
      </p:sp>
      <p:sp>
        <p:nvSpPr>
          <p:cNvPr id="6" name="Footer Placeholder 5">
            <a:extLst>
              <a:ext uri="{FF2B5EF4-FFF2-40B4-BE49-F238E27FC236}">
                <a16:creationId xmlns:a16="http://schemas.microsoft.com/office/drawing/2014/main" id="{A865C4BA-4330-597E-984C-8C521FFEE05E}"/>
              </a:ext>
            </a:extLst>
          </p:cNvPr>
          <p:cNvSpPr>
            <a:spLocks noGrp="1"/>
          </p:cNvSpPr>
          <p:nvPr>
            <p:ph type="ftr" sz="quarter" idx="11"/>
          </p:nvPr>
        </p:nvSpPr>
        <p:spPr>
          <a:xfrm>
            <a:off x="4038600" y="6356350"/>
            <a:ext cx="4114800" cy="365125"/>
          </a:xfrm>
          <a:prstGeom prst="rect">
            <a:avLst/>
          </a:prstGeom>
        </p:spPr>
        <p:txBody>
          <a:bodyPr/>
          <a:lstStyle/>
          <a:p>
            <a:r>
              <a:rPr lang="en-IN"/>
              <a:t>2nd BN NDRF KOLKATA</a:t>
            </a:r>
          </a:p>
        </p:txBody>
      </p:sp>
      <p:sp>
        <p:nvSpPr>
          <p:cNvPr id="7" name="Slide Number Placeholder 6">
            <a:extLst>
              <a:ext uri="{FF2B5EF4-FFF2-40B4-BE49-F238E27FC236}">
                <a16:creationId xmlns:a16="http://schemas.microsoft.com/office/drawing/2014/main" id="{DDBFD05F-8B66-5160-8B5A-E828B8A628FB}"/>
              </a:ext>
            </a:extLst>
          </p:cNvPr>
          <p:cNvSpPr>
            <a:spLocks noGrp="1"/>
          </p:cNvSpPr>
          <p:nvPr>
            <p:ph type="sldNum" sz="quarter" idx="12"/>
          </p:nvPr>
        </p:nvSpPr>
        <p:spPr/>
        <p:txBody>
          <a:bodyPr/>
          <a:lstStyle/>
          <a:p>
            <a:fld id="{88B49050-47BB-47E1-9070-B955E656553D}" type="slidenum">
              <a:rPr lang="en-IN" smtClean="0"/>
              <a:pPr/>
              <a:t>‹#›</a:t>
            </a:fld>
            <a:endParaRPr lang="en-IN"/>
          </a:p>
        </p:txBody>
      </p:sp>
    </p:spTree>
    <p:extLst>
      <p:ext uri="{BB962C8B-B14F-4D97-AF65-F5344CB8AC3E}">
        <p14:creationId xmlns:p14="http://schemas.microsoft.com/office/powerpoint/2010/main" val="31289828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19496-AFF2-AC54-A45F-CD3F852F5128}"/>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356D15C-473C-8168-7B12-0B4EFAF7238D}"/>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6737EBC-BA48-D6FD-BEF6-884EEE607568}"/>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D4D17C89-42BF-9B3D-75D5-96CE2897FFE7}"/>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C743545-4D40-65E9-4D6E-132B202364C2}"/>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8457718A-DC44-06DC-3C78-D242A2D3964C}"/>
              </a:ext>
            </a:extLst>
          </p:cNvPr>
          <p:cNvSpPr>
            <a:spLocks noGrp="1"/>
          </p:cNvSpPr>
          <p:nvPr>
            <p:ph type="dt" sz="half" idx="10"/>
          </p:nvPr>
        </p:nvSpPr>
        <p:spPr>
          <a:xfrm>
            <a:off x="838200" y="6356350"/>
            <a:ext cx="2743200" cy="365125"/>
          </a:xfrm>
          <a:prstGeom prst="rect">
            <a:avLst/>
          </a:prstGeom>
        </p:spPr>
        <p:txBody>
          <a:bodyPr/>
          <a:lstStyle/>
          <a:p>
            <a:r>
              <a:rPr lang="en-US"/>
              <a:t>16.07.2024</a:t>
            </a:r>
            <a:endParaRPr lang="en-IN"/>
          </a:p>
        </p:txBody>
      </p:sp>
      <p:sp>
        <p:nvSpPr>
          <p:cNvPr id="8" name="Footer Placeholder 7">
            <a:extLst>
              <a:ext uri="{FF2B5EF4-FFF2-40B4-BE49-F238E27FC236}">
                <a16:creationId xmlns:a16="http://schemas.microsoft.com/office/drawing/2014/main" id="{0EFF0A57-9628-8779-04C7-7B0AE7027480}"/>
              </a:ext>
            </a:extLst>
          </p:cNvPr>
          <p:cNvSpPr>
            <a:spLocks noGrp="1"/>
          </p:cNvSpPr>
          <p:nvPr>
            <p:ph type="ftr" sz="quarter" idx="11"/>
          </p:nvPr>
        </p:nvSpPr>
        <p:spPr>
          <a:xfrm>
            <a:off x="4038600" y="6356350"/>
            <a:ext cx="4114800" cy="365125"/>
          </a:xfrm>
          <a:prstGeom prst="rect">
            <a:avLst/>
          </a:prstGeom>
        </p:spPr>
        <p:txBody>
          <a:bodyPr/>
          <a:lstStyle/>
          <a:p>
            <a:r>
              <a:rPr lang="en-IN"/>
              <a:t>2nd BN NDRF KOLKATA</a:t>
            </a:r>
          </a:p>
        </p:txBody>
      </p:sp>
      <p:sp>
        <p:nvSpPr>
          <p:cNvPr id="9" name="Slide Number Placeholder 8">
            <a:extLst>
              <a:ext uri="{FF2B5EF4-FFF2-40B4-BE49-F238E27FC236}">
                <a16:creationId xmlns:a16="http://schemas.microsoft.com/office/drawing/2014/main" id="{A9A8B327-CC47-3886-4868-6186680F58A5}"/>
              </a:ext>
            </a:extLst>
          </p:cNvPr>
          <p:cNvSpPr>
            <a:spLocks noGrp="1"/>
          </p:cNvSpPr>
          <p:nvPr>
            <p:ph type="sldNum" sz="quarter" idx="12"/>
          </p:nvPr>
        </p:nvSpPr>
        <p:spPr/>
        <p:txBody>
          <a:bodyPr/>
          <a:lstStyle/>
          <a:p>
            <a:fld id="{88B49050-47BB-47E1-9070-B955E656553D}" type="slidenum">
              <a:rPr lang="en-IN" smtClean="0"/>
              <a:pPr/>
              <a:t>‹#›</a:t>
            </a:fld>
            <a:endParaRPr lang="en-IN"/>
          </a:p>
        </p:txBody>
      </p:sp>
    </p:spTree>
    <p:extLst>
      <p:ext uri="{BB962C8B-B14F-4D97-AF65-F5344CB8AC3E}">
        <p14:creationId xmlns:p14="http://schemas.microsoft.com/office/powerpoint/2010/main" val="7525043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1ECB4-EFA9-7CAF-67F0-A86D88708B57}"/>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BFA5FD7-24EE-4CAE-8E9B-97B4C4974A0B}"/>
              </a:ext>
            </a:extLst>
          </p:cNvPr>
          <p:cNvSpPr>
            <a:spLocks noGrp="1"/>
          </p:cNvSpPr>
          <p:nvPr>
            <p:ph type="dt" sz="half" idx="10"/>
          </p:nvPr>
        </p:nvSpPr>
        <p:spPr>
          <a:xfrm>
            <a:off x="838200" y="6356350"/>
            <a:ext cx="2743200" cy="365125"/>
          </a:xfrm>
          <a:prstGeom prst="rect">
            <a:avLst/>
          </a:prstGeom>
        </p:spPr>
        <p:txBody>
          <a:bodyPr/>
          <a:lstStyle/>
          <a:p>
            <a:r>
              <a:rPr lang="en-US"/>
              <a:t>16.07.2024</a:t>
            </a:r>
            <a:endParaRPr lang="en-IN"/>
          </a:p>
        </p:txBody>
      </p:sp>
      <p:sp>
        <p:nvSpPr>
          <p:cNvPr id="4" name="Footer Placeholder 3">
            <a:extLst>
              <a:ext uri="{FF2B5EF4-FFF2-40B4-BE49-F238E27FC236}">
                <a16:creationId xmlns:a16="http://schemas.microsoft.com/office/drawing/2014/main" id="{3B32A509-BB20-9CB5-1657-6A83E441887D}"/>
              </a:ext>
            </a:extLst>
          </p:cNvPr>
          <p:cNvSpPr>
            <a:spLocks noGrp="1"/>
          </p:cNvSpPr>
          <p:nvPr>
            <p:ph type="ftr" sz="quarter" idx="11"/>
          </p:nvPr>
        </p:nvSpPr>
        <p:spPr>
          <a:xfrm>
            <a:off x="4038600" y="6356350"/>
            <a:ext cx="4114800" cy="365125"/>
          </a:xfrm>
          <a:prstGeom prst="rect">
            <a:avLst/>
          </a:prstGeom>
        </p:spPr>
        <p:txBody>
          <a:bodyPr/>
          <a:lstStyle/>
          <a:p>
            <a:r>
              <a:rPr lang="en-IN"/>
              <a:t>2nd BN NDRF KOLKATA</a:t>
            </a:r>
          </a:p>
        </p:txBody>
      </p:sp>
      <p:sp>
        <p:nvSpPr>
          <p:cNvPr id="5" name="Slide Number Placeholder 4">
            <a:extLst>
              <a:ext uri="{FF2B5EF4-FFF2-40B4-BE49-F238E27FC236}">
                <a16:creationId xmlns:a16="http://schemas.microsoft.com/office/drawing/2014/main" id="{8E524B01-F15D-EBA0-7804-2CD01C8B1C57}"/>
              </a:ext>
            </a:extLst>
          </p:cNvPr>
          <p:cNvSpPr>
            <a:spLocks noGrp="1"/>
          </p:cNvSpPr>
          <p:nvPr>
            <p:ph type="sldNum" sz="quarter" idx="12"/>
          </p:nvPr>
        </p:nvSpPr>
        <p:spPr/>
        <p:txBody>
          <a:bodyPr/>
          <a:lstStyle/>
          <a:p>
            <a:fld id="{88B49050-47BB-47E1-9070-B955E656553D}" type="slidenum">
              <a:rPr lang="en-IN" smtClean="0"/>
              <a:pPr/>
              <a:t>‹#›</a:t>
            </a:fld>
            <a:endParaRPr lang="en-IN"/>
          </a:p>
        </p:txBody>
      </p:sp>
    </p:spTree>
    <p:extLst>
      <p:ext uri="{BB962C8B-B14F-4D97-AF65-F5344CB8AC3E}">
        <p14:creationId xmlns:p14="http://schemas.microsoft.com/office/powerpoint/2010/main" val="32553595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A8ED7A-4985-00C9-4F60-90F1F6D59537}"/>
              </a:ext>
            </a:extLst>
          </p:cNvPr>
          <p:cNvSpPr>
            <a:spLocks noGrp="1"/>
          </p:cNvSpPr>
          <p:nvPr>
            <p:ph type="dt" sz="half" idx="10"/>
          </p:nvPr>
        </p:nvSpPr>
        <p:spPr>
          <a:xfrm>
            <a:off x="838200" y="6356350"/>
            <a:ext cx="2743200" cy="365125"/>
          </a:xfrm>
          <a:prstGeom prst="rect">
            <a:avLst/>
          </a:prstGeom>
        </p:spPr>
        <p:txBody>
          <a:bodyPr/>
          <a:lstStyle/>
          <a:p>
            <a:r>
              <a:rPr lang="en-US"/>
              <a:t>16.07.2024</a:t>
            </a:r>
            <a:endParaRPr lang="en-IN"/>
          </a:p>
        </p:txBody>
      </p:sp>
      <p:sp>
        <p:nvSpPr>
          <p:cNvPr id="3" name="Footer Placeholder 2">
            <a:extLst>
              <a:ext uri="{FF2B5EF4-FFF2-40B4-BE49-F238E27FC236}">
                <a16:creationId xmlns:a16="http://schemas.microsoft.com/office/drawing/2014/main" id="{2A72113A-D453-60F1-5931-B6818C59ECAE}"/>
              </a:ext>
            </a:extLst>
          </p:cNvPr>
          <p:cNvSpPr>
            <a:spLocks noGrp="1"/>
          </p:cNvSpPr>
          <p:nvPr>
            <p:ph type="ftr" sz="quarter" idx="11"/>
          </p:nvPr>
        </p:nvSpPr>
        <p:spPr>
          <a:xfrm>
            <a:off x="4038600" y="6356350"/>
            <a:ext cx="4114800" cy="365125"/>
          </a:xfrm>
          <a:prstGeom prst="rect">
            <a:avLst/>
          </a:prstGeom>
        </p:spPr>
        <p:txBody>
          <a:bodyPr/>
          <a:lstStyle/>
          <a:p>
            <a:r>
              <a:rPr lang="en-IN"/>
              <a:t>2nd BN NDRF KOLKATA</a:t>
            </a:r>
          </a:p>
        </p:txBody>
      </p:sp>
      <p:sp>
        <p:nvSpPr>
          <p:cNvPr id="4" name="Slide Number Placeholder 3">
            <a:extLst>
              <a:ext uri="{FF2B5EF4-FFF2-40B4-BE49-F238E27FC236}">
                <a16:creationId xmlns:a16="http://schemas.microsoft.com/office/drawing/2014/main" id="{62536674-33B6-F032-0E50-83E983EBD952}"/>
              </a:ext>
            </a:extLst>
          </p:cNvPr>
          <p:cNvSpPr>
            <a:spLocks noGrp="1"/>
          </p:cNvSpPr>
          <p:nvPr>
            <p:ph type="sldNum" sz="quarter" idx="12"/>
          </p:nvPr>
        </p:nvSpPr>
        <p:spPr/>
        <p:txBody>
          <a:bodyPr/>
          <a:lstStyle/>
          <a:p>
            <a:fld id="{88B49050-47BB-47E1-9070-B955E656553D}" type="slidenum">
              <a:rPr lang="en-IN" smtClean="0"/>
              <a:pPr/>
              <a:t>‹#›</a:t>
            </a:fld>
            <a:endParaRPr lang="en-IN"/>
          </a:p>
        </p:txBody>
      </p:sp>
    </p:spTree>
    <p:extLst>
      <p:ext uri="{BB962C8B-B14F-4D97-AF65-F5344CB8AC3E}">
        <p14:creationId xmlns:p14="http://schemas.microsoft.com/office/powerpoint/2010/main" val="30435351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r>
              <a:rPr lang="en-US"/>
              <a:t>ERT, Kalpakkam DAE Centre</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65E14-297E-8D49-75EB-53A598C86C5B}"/>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57ACC5BD-43A5-DCA9-9A63-0F3D662FC05F}"/>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08A7EAF7-33E8-9812-2698-C6B59E476AA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A35EF9-7E5B-363E-E5D4-4C54A16160C3}"/>
              </a:ext>
            </a:extLst>
          </p:cNvPr>
          <p:cNvSpPr>
            <a:spLocks noGrp="1"/>
          </p:cNvSpPr>
          <p:nvPr>
            <p:ph type="dt" sz="half" idx="10"/>
          </p:nvPr>
        </p:nvSpPr>
        <p:spPr>
          <a:xfrm>
            <a:off x="838200" y="6356350"/>
            <a:ext cx="2743200" cy="365125"/>
          </a:xfrm>
          <a:prstGeom prst="rect">
            <a:avLst/>
          </a:prstGeom>
        </p:spPr>
        <p:txBody>
          <a:bodyPr/>
          <a:lstStyle/>
          <a:p>
            <a:r>
              <a:rPr lang="en-US"/>
              <a:t>16.07.2024</a:t>
            </a:r>
            <a:endParaRPr lang="en-IN"/>
          </a:p>
        </p:txBody>
      </p:sp>
      <p:sp>
        <p:nvSpPr>
          <p:cNvPr id="6" name="Footer Placeholder 5">
            <a:extLst>
              <a:ext uri="{FF2B5EF4-FFF2-40B4-BE49-F238E27FC236}">
                <a16:creationId xmlns:a16="http://schemas.microsoft.com/office/drawing/2014/main" id="{AE2B7E3B-CF6B-971A-89AF-5172BA63B702}"/>
              </a:ext>
            </a:extLst>
          </p:cNvPr>
          <p:cNvSpPr>
            <a:spLocks noGrp="1"/>
          </p:cNvSpPr>
          <p:nvPr>
            <p:ph type="ftr" sz="quarter" idx="11"/>
          </p:nvPr>
        </p:nvSpPr>
        <p:spPr>
          <a:xfrm>
            <a:off x="4038600" y="6356350"/>
            <a:ext cx="4114800" cy="365125"/>
          </a:xfrm>
          <a:prstGeom prst="rect">
            <a:avLst/>
          </a:prstGeom>
        </p:spPr>
        <p:txBody>
          <a:bodyPr/>
          <a:lstStyle/>
          <a:p>
            <a:r>
              <a:rPr lang="en-IN"/>
              <a:t>2nd BN NDRF KOLKATA</a:t>
            </a:r>
          </a:p>
        </p:txBody>
      </p:sp>
      <p:sp>
        <p:nvSpPr>
          <p:cNvPr id="7" name="Slide Number Placeholder 6">
            <a:extLst>
              <a:ext uri="{FF2B5EF4-FFF2-40B4-BE49-F238E27FC236}">
                <a16:creationId xmlns:a16="http://schemas.microsoft.com/office/drawing/2014/main" id="{4045BD63-BD8D-A538-32D3-7AF74716B735}"/>
              </a:ext>
            </a:extLst>
          </p:cNvPr>
          <p:cNvSpPr>
            <a:spLocks noGrp="1"/>
          </p:cNvSpPr>
          <p:nvPr>
            <p:ph type="sldNum" sz="quarter" idx="12"/>
          </p:nvPr>
        </p:nvSpPr>
        <p:spPr/>
        <p:txBody>
          <a:bodyPr/>
          <a:lstStyle/>
          <a:p>
            <a:fld id="{88B49050-47BB-47E1-9070-B955E656553D}" type="slidenum">
              <a:rPr lang="en-IN" smtClean="0"/>
              <a:pPr/>
              <a:t>‹#›</a:t>
            </a:fld>
            <a:endParaRPr lang="en-IN"/>
          </a:p>
        </p:txBody>
      </p:sp>
    </p:spTree>
    <p:extLst>
      <p:ext uri="{BB962C8B-B14F-4D97-AF65-F5344CB8AC3E}">
        <p14:creationId xmlns:p14="http://schemas.microsoft.com/office/powerpoint/2010/main" val="34932501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3B348-CEC9-4E81-C9B3-16A3CF0F6B3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FF85BC5-70D7-15A0-0566-297B1278318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8607EF6D-0302-EA3D-6FE1-D7074B62730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216599-6A30-60E8-84C7-E413047093A0}"/>
              </a:ext>
            </a:extLst>
          </p:cNvPr>
          <p:cNvSpPr>
            <a:spLocks noGrp="1"/>
          </p:cNvSpPr>
          <p:nvPr>
            <p:ph type="dt" sz="half" idx="10"/>
          </p:nvPr>
        </p:nvSpPr>
        <p:spPr>
          <a:xfrm>
            <a:off x="838200" y="6356350"/>
            <a:ext cx="2743200" cy="365125"/>
          </a:xfrm>
          <a:prstGeom prst="rect">
            <a:avLst/>
          </a:prstGeom>
        </p:spPr>
        <p:txBody>
          <a:bodyPr/>
          <a:lstStyle/>
          <a:p>
            <a:r>
              <a:rPr lang="en-US"/>
              <a:t>16.07.2024</a:t>
            </a:r>
            <a:endParaRPr lang="en-IN"/>
          </a:p>
        </p:txBody>
      </p:sp>
      <p:sp>
        <p:nvSpPr>
          <p:cNvPr id="6" name="Footer Placeholder 5">
            <a:extLst>
              <a:ext uri="{FF2B5EF4-FFF2-40B4-BE49-F238E27FC236}">
                <a16:creationId xmlns:a16="http://schemas.microsoft.com/office/drawing/2014/main" id="{7EEDAA4E-F6CA-8C75-BF85-4A39AFAE2E7B}"/>
              </a:ext>
            </a:extLst>
          </p:cNvPr>
          <p:cNvSpPr>
            <a:spLocks noGrp="1"/>
          </p:cNvSpPr>
          <p:nvPr>
            <p:ph type="ftr" sz="quarter" idx="11"/>
          </p:nvPr>
        </p:nvSpPr>
        <p:spPr>
          <a:xfrm>
            <a:off x="4038600" y="6356350"/>
            <a:ext cx="4114800" cy="365125"/>
          </a:xfrm>
          <a:prstGeom prst="rect">
            <a:avLst/>
          </a:prstGeom>
        </p:spPr>
        <p:txBody>
          <a:bodyPr/>
          <a:lstStyle/>
          <a:p>
            <a:r>
              <a:rPr lang="en-IN"/>
              <a:t>2nd BN NDRF KOLKATA</a:t>
            </a:r>
          </a:p>
        </p:txBody>
      </p:sp>
      <p:sp>
        <p:nvSpPr>
          <p:cNvPr id="7" name="Slide Number Placeholder 6">
            <a:extLst>
              <a:ext uri="{FF2B5EF4-FFF2-40B4-BE49-F238E27FC236}">
                <a16:creationId xmlns:a16="http://schemas.microsoft.com/office/drawing/2014/main" id="{80101C9E-4CEB-1C83-C1A5-F0A93BD46299}"/>
              </a:ext>
            </a:extLst>
          </p:cNvPr>
          <p:cNvSpPr>
            <a:spLocks noGrp="1"/>
          </p:cNvSpPr>
          <p:nvPr>
            <p:ph type="sldNum" sz="quarter" idx="12"/>
          </p:nvPr>
        </p:nvSpPr>
        <p:spPr/>
        <p:txBody>
          <a:bodyPr/>
          <a:lstStyle/>
          <a:p>
            <a:fld id="{88B49050-47BB-47E1-9070-B955E656553D}" type="slidenum">
              <a:rPr lang="en-IN" smtClean="0"/>
              <a:pPr/>
              <a:t>‹#›</a:t>
            </a:fld>
            <a:endParaRPr lang="en-IN"/>
          </a:p>
        </p:txBody>
      </p:sp>
    </p:spTree>
    <p:extLst>
      <p:ext uri="{BB962C8B-B14F-4D97-AF65-F5344CB8AC3E}">
        <p14:creationId xmlns:p14="http://schemas.microsoft.com/office/powerpoint/2010/main" val="10759062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8F34B-95BA-400A-1A26-9AAECCC79F8E}"/>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6286837-5D17-3595-6713-A912A49082BD}"/>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E623A8F-B341-AC78-55D3-8D198C956BF7}"/>
              </a:ext>
            </a:extLst>
          </p:cNvPr>
          <p:cNvSpPr>
            <a:spLocks noGrp="1"/>
          </p:cNvSpPr>
          <p:nvPr>
            <p:ph type="dt" sz="half" idx="10"/>
          </p:nvPr>
        </p:nvSpPr>
        <p:spPr>
          <a:xfrm>
            <a:off x="838200" y="6356350"/>
            <a:ext cx="2743200" cy="365125"/>
          </a:xfrm>
          <a:prstGeom prst="rect">
            <a:avLst/>
          </a:prstGeom>
        </p:spPr>
        <p:txBody>
          <a:bodyPr/>
          <a:lstStyle/>
          <a:p>
            <a:r>
              <a:rPr lang="en-US"/>
              <a:t>16.07.2024</a:t>
            </a:r>
            <a:endParaRPr lang="en-IN"/>
          </a:p>
        </p:txBody>
      </p:sp>
      <p:sp>
        <p:nvSpPr>
          <p:cNvPr id="5" name="Footer Placeholder 4">
            <a:extLst>
              <a:ext uri="{FF2B5EF4-FFF2-40B4-BE49-F238E27FC236}">
                <a16:creationId xmlns:a16="http://schemas.microsoft.com/office/drawing/2014/main" id="{B8D1A18A-ECE5-448B-8175-86BF3EFEA561}"/>
              </a:ext>
            </a:extLst>
          </p:cNvPr>
          <p:cNvSpPr>
            <a:spLocks noGrp="1"/>
          </p:cNvSpPr>
          <p:nvPr>
            <p:ph type="ftr" sz="quarter" idx="11"/>
          </p:nvPr>
        </p:nvSpPr>
        <p:spPr>
          <a:xfrm>
            <a:off x="4038600" y="6356350"/>
            <a:ext cx="4114800" cy="365125"/>
          </a:xfrm>
          <a:prstGeom prst="rect">
            <a:avLst/>
          </a:prstGeom>
        </p:spPr>
        <p:txBody>
          <a:bodyPr/>
          <a:lstStyle/>
          <a:p>
            <a:r>
              <a:rPr lang="en-IN"/>
              <a:t>2nd BN NDRF KOLKATA</a:t>
            </a:r>
          </a:p>
        </p:txBody>
      </p:sp>
      <p:sp>
        <p:nvSpPr>
          <p:cNvPr id="6" name="Slide Number Placeholder 5">
            <a:extLst>
              <a:ext uri="{FF2B5EF4-FFF2-40B4-BE49-F238E27FC236}">
                <a16:creationId xmlns:a16="http://schemas.microsoft.com/office/drawing/2014/main" id="{E2F7BDC9-C145-486A-5710-20C74E07C537}"/>
              </a:ext>
            </a:extLst>
          </p:cNvPr>
          <p:cNvSpPr>
            <a:spLocks noGrp="1"/>
          </p:cNvSpPr>
          <p:nvPr>
            <p:ph type="sldNum" sz="quarter" idx="12"/>
          </p:nvPr>
        </p:nvSpPr>
        <p:spPr/>
        <p:txBody>
          <a:bodyPr/>
          <a:lstStyle/>
          <a:p>
            <a:fld id="{88B49050-47BB-47E1-9070-B955E656553D}" type="slidenum">
              <a:rPr lang="en-IN" smtClean="0"/>
              <a:pPr/>
              <a:t>‹#›</a:t>
            </a:fld>
            <a:endParaRPr lang="en-IN"/>
          </a:p>
        </p:txBody>
      </p:sp>
    </p:spTree>
    <p:extLst>
      <p:ext uri="{BB962C8B-B14F-4D97-AF65-F5344CB8AC3E}">
        <p14:creationId xmlns:p14="http://schemas.microsoft.com/office/powerpoint/2010/main" val="11679026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FA700A-505F-AEA7-C214-40CB1650703A}"/>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F842FBB-5EB7-C898-9A97-2BD713F70860}"/>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35D71BD-5218-D250-5431-933656F0BE2F}"/>
              </a:ext>
            </a:extLst>
          </p:cNvPr>
          <p:cNvSpPr>
            <a:spLocks noGrp="1"/>
          </p:cNvSpPr>
          <p:nvPr>
            <p:ph type="dt" sz="half" idx="10"/>
          </p:nvPr>
        </p:nvSpPr>
        <p:spPr>
          <a:xfrm>
            <a:off x="838200" y="6356350"/>
            <a:ext cx="2743200" cy="365125"/>
          </a:xfrm>
          <a:prstGeom prst="rect">
            <a:avLst/>
          </a:prstGeom>
        </p:spPr>
        <p:txBody>
          <a:bodyPr/>
          <a:lstStyle/>
          <a:p>
            <a:r>
              <a:rPr lang="en-US"/>
              <a:t>16.07.2024</a:t>
            </a:r>
            <a:endParaRPr lang="en-IN"/>
          </a:p>
        </p:txBody>
      </p:sp>
      <p:sp>
        <p:nvSpPr>
          <p:cNvPr id="5" name="Footer Placeholder 4">
            <a:extLst>
              <a:ext uri="{FF2B5EF4-FFF2-40B4-BE49-F238E27FC236}">
                <a16:creationId xmlns:a16="http://schemas.microsoft.com/office/drawing/2014/main" id="{510C4DC0-0E58-B48E-7C5F-C4AC9282A092}"/>
              </a:ext>
            </a:extLst>
          </p:cNvPr>
          <p:cNvSpPr>
            <a:spLocks noGrp="1"/>
          </p:cNvSpPr>
          <p:nvPr>
            <p:ph type="ftr" sz="quarter" idx="11"/>
          </p:nvPr>
        </p:nvSpPr>
        <p:spPr>
          <a:xfrm>
            <a:off x="4038600" y="6356350"/>
            <a:ext cx="4114800" cy="365125"/>
          </a:xfrm>
          <a:prstGeom prst="rect">
            <a:avLst/>
          </a:prstGeom>
        </p:spPr>
        <p:txBody>
          <a:bodyPr/>
          <a:lstStyle/>
          <a:p>
            <a:r>
              <a:rPr lang="en-IN"/>
              <a:t>2nd BN NDRF KOLKATA</a:t>
            </a:r>
          </a:p>
        </p:txBody>
      </p:sp>
      <p:sp>
        <p:nvSpPr>
          <p:cNvPr id="6" name="Slide Number Placeholder 5">
            <a:extLst>
              <a:ext uri="{FF2B5EF4-FFF2-40B4-BE49-F238E27FC236}">
                <a16:creationId xmlns:a16="http://schemas.microsoft.com/office/drawing/2014/main" id="{8AECDFC3-73BC-BF60-BFA4-594983BEE7DD}"/>
              </a:ext>
            </a:extLst>
          </p:cNvPr>
          <p:cNvSpPr>
            <a:spLocks noGrp="1"/>
          </p:cNvSpPr>
          <p:nvPr>
            <p:ph type="sldNum" sz="quarter" idx="12"/>
          </p:nvPr>
        </p:nvSpPr>
        <p:spPr/>
        <p:txBody>
          <a:bodyPr/>
          <a:lstStyle/>
          <a:p>
            <a:fld id="{88B49050-47BB-47E1-9070-B955E656553D}" type="slidenum">
              <a:rPr lang="en-IN" smtClean="0"/>
              <a:pPr/>
              <a:t>‹#›</a:t>
            </a:fld>
            <a:endParaRPr lang="en-IN"/>
          </a:p>
        </p:txBody>
      </p:sp>
    </p:spTree>
    <p:extLst>
      <p:ext uri="{BB962C8B-B14F-4D97-AF65-F5344CB8AC3E}">
        <p14:creationId xmlns:p14="http://schemas.microsoft.com/office/powerpoint/2010/main" val="8827262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Default 01" type="tx">
  <p:cSld name="Default 01">
    <p:bg>
      <p:bgPr>
        <a:solidFill>
          <a:srgbClr val="FFFFFF"/>
        </a:solidFill>
        <a:effectLst/>
      </p:bgPr>
    </p:bg>
    <p:spTree>
      <p:nvGrpSpPr>
        <p:cNvPr id="1" name="Shape 15"/>
        <p:cNvGrpSpPr/>
        <p:nvPr/>
      </p:nvGrpSpPr>
      <p:grpSpPr>
        <a:xfrm>
          <a:off x="0" y="0"/>
          <a:ext cx="0" cy="0"/>
          <a:chOff x="0" y="0"/>
          <a:chExt cx="0" cy="0"/>
        </a:xfrm>
      </p:grpSpPr>
      <p:sp>
        <p:nvSpPr>
          <p:cNvPr id="16" name="Google Shape;16;p2"/>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200" b="0" i="0" u="none" strike="noStrike" cap="none">
                <a:solidFill>
                  <a:srgbClr val="535353"/>
                </a:solidFill>
                <a:latin typeface="Open Sans SemiBold"/>
                <a:ea typeface="Open Sans SemiBold"/>
                <a:cs typeface="Open Sans SemiBold"/>
                <a:sym typeface="Open Sans SemiBold"/>
              </a:rPr>
              <a:t>PEER | CSSR | INDIA</a:t>
            </a:r>
            <a:endParaRPr/>
          </a:p>
        </p:txBody>
      </p:sp>
      <p:sp>
        <p:nvSpPr>
          <p:cNvPr id="17" name="Google Shape;17;p2"/>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8" name="Google Shape;18;p2"/>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500" b="1">
                <a:solidFill>
                  <a:srgbClr val="535353"/>
                </a:solidFill>
                <a:latin typeface="Open Sans"/>
                <a:ea typeface="Open Sans"/>
                <a:cs typeface="Open Sans"/>
                <a:sym typeface="Open Sans"/>
              </a:rPr>
              <a:t>PPT 2 -</a:t>
            </a:r>
            <a:endParaRPr/>
          </a:p>
        </p:txBody>
      </p:sp>
      <p:sp>
        <p:nvSpPr>
          <p:cNvPr id="19" name="Google Shape;19;p2"/>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0" name="Google Shape;20;p2"/>
          <p:cNvSpPr txBox="1">
            <a:spLocks noGrp="1"/>
          </p:cNvSpPr>
          <p:nvPr>
            <p:ph type="sldNum" idx="12"/>
          </p:nvPr>
        </p:nvSpPr>
        <p:spPr>
          <a:xfrm>
            <a:off x="11384562" y="6406669"/>
            <a:ext cx="302110" cy="338635"/>
          </a:xfrm>
          <a:prstGeom prst="rect">
            <a:avLst/>
          </a:prstGeom>
          <a:noFill/>
          <a:ln>
            <a:noFill/>
          </a:ln>
        </p:spPr>
        <p:txBody>
          <a:bodyPr spcFirstLastPara="1" wrap="square" lIns="78275" tIns="78275" rIns="78275" bIns="78275" anchor="t" anchorCtr="0">
            <a:noAutofit/>
          </a:bodyPr>
          <a:lstStyle>
            <a:lvl1pPr marL="0" lvl="0" indent="0" algn="ctr">
              <a:spcBef>
                <a:spcPts val="0"/>
              </a:spcBef>
              <a:buNone/>
              <a:defRPr sz="1500" b="1">
                <a:solidFill>
                  <a:srgbClr val="535353"/>
                </a:solidFill>
                <a:latin typeface="Open Sans"/>
                <a:ea typeface="Open Sans"/>
                <a:cs typeface="Open Sans"/>
                <a:sym typeface="Open Sans"/>
              </a:defRPr>
            </a:lvl1pPr>
            <a:lvl2pPr marL="0" lvl="1" indent="0" algn="ctr">
              <a:spcBef>
                <a:spcPts val="0"/>
              </a:spcBef>
              <a:buNone/>
              <a:defRPr sz="1500" b="1">
                <a:solidFill>
                  <a:srgbClr val="535353"/>
                </a:solidFill>
                <a:latin typeface="Open Sans"/>
                <a:ea typeface="Open Sans"/>
                <a:cs typeface="Open Sans"/>
                <a:sym typeface="Open Sans"/>
              </a:defRPr>
            </a:lvl2pPr>
            <a:lvl3pPr marL="0" lvl="2" indent="0" algn="ctr">
              <a:spcBef>
                <a:spcPts val="0"/>
              </a:spcBef>
              <a:buNone/>
              <a:defRPr sz="1500" b="1">
                <a:solidFill>
                  <a:srgbClr val="535353"/>
                </a:solidFill>
                <a:latin typeface="Open Sans"/>
                <a:ea typeface="Open Sans"/>
                <a:cs typeface="Open Sans"/>
                <a:sym typeface="Open Sans"/>
              </a:defRPr>
            </a:lvl3pPr>
            <a:lvl4pPr marL="0" lvl="3" indent="0" algn="ctr">
              <a:spcBef>
                <a:spcPts val="0"/>
              </a:spcBef>
              <a:buNone/>
              <a:defRPr sz="1500" b="1">
                <a:solidFill>
                  <a:srgbClr val="535353"/>
                </a:solidFill>
                <a:latin typeface="Open Sans"/>
                <a:ea typeface="Open Sans"/>
                <a:cs typeface="Open Sans"/>
                <a:sym typeface="Open Sans"/>
              </a:defRPr>
            </a:lvl4pPr>
            <a:lvl5pPr marL="0" lvl="4" indent="0" algn="ctr">
              <a:spcBef>
                <a:spcPts val="0"/>
              </a:spcBef>
              <a:buNone/>
              <a:defRPr sz="1500" b="1">
                <a:solidFill>
                  <a:srgbClr val="535353"/>
                </a:solidFill>
                <a:latin typeface="Open Sans"/>
                <a:ea typeface="Open Sans"/>
                <a:cs typeface="Open Sans"/>
                <a:sym typeface="Open Sans"/>
              </a:defRPr>
            </a:lvl5pPr>
            <a:lvl6pPr marL="0" lvl="5" indent="0" algn="ctr">
              <a:spcBef>
                <a:spcPts val="0"/>
              </a:spcBef>
              <a:buNone/>
              <a:defRPr sz="1500" b="1">
                <a:solidFill>
                  <a:srgbClr val="535353"/>
                </a:solidFill>
                <a:latin typeface="Open Sans"/>
                <a:ea typeface="Open Sans"/>
                <a:cs typeface="Open Sans"/>
                <a:sym typeface="Open Sans"/>
              </a:defRPr>
            </a:lvl6pPr>
            <a:lvl7pPr marL="0" lvl="6" indent="0" algn="ctr">
              <a:spcBef>
                <a:spcPts val="0"/>
              </a:spcBef>
              <a:buNone/>
              <a:defRPr sz="1500" b="1">
                <a:solidFill>
                  <a:srgbClr val="535353"/>
                </a:solidFill>
                <a:latin typeface="Open Sans"/>
                <a:ea typeface="Open Sans"/>
                <a:cs typeface="Open Sans"/>
                <a:sym typeface="Open Sans"/>
              </a:defRPr>
            </a:lvl7pPr>
            <a:lvl8pPr marL="0" lvl="7" indent="0" algn="ctr">
              <a:spcBef>
                <a:spcPts val="0"/>
              </a:spcBef>
              <a:buNone/>
              <a:defRPr sz="1500" b="1">
                <a:solidFill>
                  <a:srgbClr val="535353"/>
                </a:solidFill>
                <a:latin typeface="Open Sans"/>
                <a:ea typeface="Open Sans"/>
                <a:cs typeface="Open Sans"/>
                <a:sym typeface="Open Sans"/>
              </a:defRPr>
            </a:lvl8pPr>
            <a:lvl9pPr marL="0" lvl="8" indent="0" algn="ctr">
              <a:spcBef>
                <a:spcPts val="0"/>
              </a:spcBef>
              <a:buNone/>
              <a:defRPr sz="1500" b="1">
                <a:solidFill>
                  <a:srgbClr val="535353"/>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US"/>
              <a:t>‹#›</a:t>
            </a:fld>
            <a:endParaRPr i="0" u="none" strike="noStrike" cap="none"/>
          </a:p>
        </p:txBody>
      </p:sp>
    </p:spTree>
    <p:extLst>
      <p:ext uri="{BB962C8B-B14F-4D97-AF65-F5344CB8AC3E}">
        <p14:creationId xmlns:p14="http://schemas.microsoft.com/office/powerpoint/2010/main" val="122509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r>
              <a:rPr lang="en-US"/>
              <a:t>ERT, Kalpakkam DAE Centre</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endParaRPr lang="en-US"/>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r>
              <a:rPr lang="en-US"/>
              <a:t>ERT, Kalpakkam DAE Centre</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609600" y="6356351"/>
            <a:ext cx="2844800" cy="365125"/>
          </a:xfrm>
          <a:prstGeom prst="rect">
            <a:avLst/>
          </a:prstGeom>
        </p:spPr>
        <p:txBody>
          <a:bodyPr/>
          <a:lstStyle/>
          <a:p>
            <a:endParaRPr lang="en-US"/>
          </a:p>
        </p:txBody>
      </p:sp>
      <p:sp>
        <p:nvSpPr>
          <p:cNvPr id="8" name="Footer Placeholder 7"/>
          <p:cNvSpPr>
            <a:spLocks noGrp="1"/>
          </p:cNvSpPr>
          <p:nvPr>
            <p:ph type="ftr" sz="quarter" idx="11"/>
          </p:nvPr>
        </p:nvSpPr>
        <p:spPr>
          <a:xfrm>
            <a:off x="4165600" y="6356351"/>
            <a:ext cx="3860800" cy="365125"/>
          </a:xfrm>
          <a:prstGeom prst="rect">
            <a:avLst/>
          </a:prstGeom>
        </p:spPr>
        <p:txBody>
          <a:bodyPr/>
          <a:lstStyle/>
          <a:p>
            <a:r>
              <a:rPr lang="en-US"/>
              <a:t>ERT, Kalpakkam DAE Centre</a:t>
            </a: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p>
            <a:endParaRPr lang="en-US"/>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r>
              <a:rPr lang="en-US"/>
              <a:t>ERT, Kalpakkam DAE Centre</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1"/>
            <a:ext cx="2844800" cy="365125"/>
          </a:xfrm>
          <a:prstGeom prst="rect">
            <a:avLst/>
          </a:prstGeom>
        </p:spPr>
        <p:txBody>
          <a:bodyPr/>
          <a:lstStyle/>
          <a:p>
            <a:endParaRPr lang="en-US"/>
          </a:p>
        </p:txBody>
      </p:sp>
      <p:sp>
        <p:nvSpPr>
          <p:cNvPr id="3" name="Footer Placeholder 2"/>
          <p:cNvSpPr>
            <a:spLocks noGrp="1"/>
          </p:cNvSpPr>
          <p:nvPr>
            <p:ph type="ftr" sz="quarter" idx="11"/>
          </p:nvPr>
        </p:nvSpPr>
        <p:spPr>
          <a:xfrm>
            <a:off x="4165600" y="6356351"/>
            <a:ext cx="3860800" cy="365125"/>
          </a:xfrm>
          <a:prstGeom prst="rect">
            <a:avLst/>
          </a:prstGeom>
        </p:spPr>
        <p:txBody>
          <a:bodyPr/>
          <a:lstStyle/>
          <a:p>
            <a:r>
              <a:rPr lang="en-US"/>
              <a:t>ERT, Kalpakkam DAE Centre</a:t>
            </a: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endParaRPr lang="en-US"/>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r>
              <a:rPr lang="en-US"/>
              <a:t>ERT, Kalpakkam DAE Centre</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09600" y="6356351"/>
            <a:ext cx="2844800" cy="365125"/>
          </a:xfrm>
          <a:prstGeom prst="rect">
            <a:avLst/>
          </a:prstGeom>
        </p:spPr>
        <p:txBody>
          <a:bodyPr/>
          <a:lstStyle/>
          <a:p>
            <a:endParaRPr lang="en-US"/>
          </a:p>
        </p:txBody>
      </p:sp>
      <p:sp>
        <p:nvSpPr>
          <p:cNvPr id="6" name="Footer Placeholder 5"/>
          <p:cNvSpPr>
            <a:spLocks noGrp="1"/>
          </p:cNvSpPr>
          <p:nvPr>
            <p:ph type="ftr" sz="quarter" idx="11"/>
          </p:nvPr>
        </p:nvSpPr>
        <p:spPr>
          <a:xfrm>
            <a:off x="4165600" y="6356351"/>
            <a:ext cx="3860800" cy="365125"/>
          </a:xfrm>
          <a:prstGeom prst="rect">
            <a:avLst/>
          </a:prstGeom>
        </p:spPr>
        <p:txBody>
          <a:bodyPr/>
          <a:lstStyle/>
          <a:p>
            <a:r>
              <a:rPr lang="en-US"/>
              <a:t>ERT, Kalpakkam DAE Centre</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2.jpe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b="1">
                <a:solidFill>
                  <a:schemeClr val="accent6">
                    <a:lumMod val="75000"/>
                  </a:schemeClr>
                </a:solidFill>
              </a:defRPr>
            </a:lvl1pPr>
          </a:lstStyle>
          <a:p>
            <a:fld id="{B6F15528-21DE-4FAA-801E-634DDDAF4B2B}" type="slidenum">
              <a:rPr lang="en-US" smtClean="0"/>
              <a:pPr/>
              <a:t>‹#›</a:t>
            </a:fld>
            <a:endParaRPr lang="en-US" dirty="0"/>
          </a:p>
        </p:txBody>
      </p:sp>
      <p:pic>
        <p:nvPicPr>
          <p:cNvPr id="8" name="Picture 7" descr="A logo with text on it&#10;&#10;AI-generated content may be incorrect.">
            <a:extLst>
              <a:ext uri="{FF2B5EF4-FFF2-40B4-BE49-F238E27FC236}">
                <a16:creationId xmlns:a16="http://schemas.microsoft.com/office/drawing/2014/main" id="{9B2E4F6C-8BC0-DF95-A863-EF28A826AD2B}"/>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104362" y="107964"/>
            <a:ext cx="1243239" cy="1031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PEER | MFR | INDIA">
            <a:extLst>
              <a:ext uri="{FF2B5EF4-FFF2-40B4-BE49-F238E27FC236}">
                <a16:creationId xmlns:a16="http://schemas.microsoft.com/office/drawing/2014/main" id="{7EB72312-19B4-A117-2CB8-EFCD3DDDE904}"/>
              </a:ext>
            </a:extLst>
          </p:cNvPr>
          <p:cNvSpPr txBox="1"/>
          <p:nvPr userDrawn="1"/>
        </p:nvSpPr>
        <p:spPr>
          <a:xfrm>
            <a:off x="152400" y="6308725"/>
            <a:ext cx="2514600" cy="3427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a:spAutoFit/>
          </a:bodyPr>
          <a:lstStyle>
            <a:lvl1pPr algn="ctr" defTabSz="2438400">
              <a:spcBef>
                <a:spcPts val="600"/>
              </a:spcBef>
              <a:defRPr sz="2400" spc="120">
                <a:solidFill>
                  <a:srgbClr val="535353"/>
                </a:solidFill>
                <a:latin typeface="Open Sans Semibold"/>
                <a:ea typeface="Open Sans Semibold"/>
                <a:cs typeface="Open Sans Semibold"/>
                <a:sym typeface="Open Sans Semibold"/>
              </a:defRPr>
            </a:lvl1pPr>
          </a:lstStyle>
          <a:p>
            <a:r>
              <a:rPr lang="en-US" sz="1200" b="1" dirty="0">
                <a:solidFill>
                  <a:schemeClr val="accent6">
                    <a:lumMod val="75000"/>
                  </a:schemeClr>
                </a:solidFill>
                <a:latin typeface="+mj-lt"/>
              </a:rPr>
              <a:t>NDRF | </a:t>
            </a:r>
            <a:r>
              <a:rPr lang="en-IN" sz="1200" b="1" dirty="0">
                <a:solidFill>
                  <a:schemeClr val="accent6">
                    <a:lumMod val="75000"/>
                  </a:schemeClr>
                </a:solidFill>
                <a:latin typeface="+mj-lt"/>
              </a:rPr>
              <a:t>CBRN</a:t>
            </a:r>
            <a:r>
              <a:rPr sz="1200" b="1" dirty="0">
                <a:solidFill>
                  <a:schemeClr val="accent6">
                    <a:lumMod val="75000"/>
                  </a:schemeClr>
                </a:solidFill>
                <a:latin typeface="+mj-lt"/>
              </a:rPr>
              <a:t> | INDIA</a:t>
            </a:r>
          </a:p>
        </p:txBody>
      </p:sp>
      <p:sp>
        <p:nvSpPr>
          <p:cNvPr id="10" name="PPT 2 -">
            <a:extLst>
              <a:ext uri="{FF2B5EF4-FFF2-40B4-BE49-F238E27FC236}">
                <a16:creationId xmlns:a16="http://schemas.microsoft.com/office/drawing/2014/main" id="{5A42BEB8-81CC-B421-361E-120A85F03AB2}"/>
              </a:ext>
            </a:extLst>
          </p:cNvPr>
          <p:cNvSpPr txBox="1"/>
          <p:nvPr userDrawn="1"/>
        </p:nvSpPr>
        <p:spPr>
          <a:xfrm>
            <a:off x="10830554" y="6367532"/>
            <a:ext cx="529992" cy="3427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78283" tIns="78283" rIns="78283" bIns="78283">
            <a:spAutoFit/>
          </a:bodyPr>
          <a:lstStyle>
            <a:lvl1pPr algn="ctr" defTabSz="2438400">
              <a:spcBef>
                <a:spcPts val="600"/>
              </a:spcBef>
              <a:defRPr sz="3000" b="1">
                <a:solidFill>
                  <a:srgbClr val="535353"/>
                </a:solidFill>
                <a:latin typeface="Open Sans"/>
                <a:ea typeface="Open Sans"/>
                <a:cs typeface="Open Sans"/>
                <a:sym typeface="Open Sans"/>
              </a:defRPr>
            </a:lvl1pPr>
          </a:lstStyle>
          <a:p>
            <a:pPr>
              <a:defRPr b="0"/>
            </a:pPr>
            <a:r>
              <a:rPr sz="1200" b="1" dirty="0">
                <a:solidFill>
                  <a:schemeClr val="accent6">
                    <a:lumMod val="75000"/>
                  </a:schemeClr>
                </a:solidFill>
              </a:rPr>
              <a:t>PPT -</a:t>
            </a:r>
          </a:p>
        </p:txBody>
      </p:sp>
      <p:pic>
        <p:nvPicPr>
          <p:cNvPr id="4" name="Picture 3" descr="A logo with a symbol and text&#10;&#10;AI-generated content may be incorrect.">
            <a:extLst>
              <a:ext uri="{FF2B5EF4-FFF2-40B4-BE49-F238E27FC236}">
                <a16:creationId xmlns:a16="http://schemas.microsoft.com/office/drawing/2014/main" id="{01123552-3E61-89F8-2626-E01A77CFB5EC}"/>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1049000" y="152400"/>
            <a:ext cx="914400" cy="977046"/>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56681EC5-9F61-986D-33FA-26943189DD8F}"/>
              </a:ext>
            </a:extLst>
          </p:cNvPr>
          <p:cNvSpPr>
            <a:spLocks noGrp="1"/>
          </p:cNvSpPr>
          <p:nvPr>
            <p:ph type="sldNum" sz="quarter" idx="4"/>
          </p:nvPr>
        </p:nvSpPr>
        <p:spPr>
          <a:xfrm>
            <a:off x="8773153" y="6351815"/>
            <a:ext cx="2743200" cy="365125"/>
          </a:xfrm>
          <a:prstGeom prst="rect">
            <a:avLst/>
          </a:prstGeom>
        </p:spPr>
        <p:txBody>
          <a:bodyPr vert="horz" lIns="91440" tIns="45720" rIns="91440" bIns="45720" rtlCol="0" anchor="ctr"/>
          <a:lstStyle>
            <a:lvl1pPr algn="r">
              <a:defRPr sz="1200">
                <a:solidFill>
                  <a:schemeClr val="tx1">
                    <a:tint val="75000"/>
                  </a:schemeClr>
                </a:solidFill>
                <a:latin typeface="+mj-lt"/>
              </a:defRPr>
            </a:lvl1pPr>
          </a:lstStyle>
          <a:p>
            <a:fld id="{88B49050-47BB-47E1-9070-B955E656553D}" type="slidenum">
              <a:rPr lang="en-IN" smtClean="0"/>
              <a:pPr/>
              <a:t>‹#›</a:t>
            </a:fld>
            <a:endParaRPr lang="en-IN" dirty="0"/>
          </a:p>
        </p:txBody>
      </p:sp>
      <p:pic>
        <p:nvPicPr>
          <p:cNvPr id="8" name="Picture 7" descr="A logo with text on it&#10;&#10;AI-generated content may be incorrect.">
            <a:extLst>
              <a:ext uri="{FF2B5EF4-FFF2-40B4-BE49-F238E27FC236}">
                <a16:creationId xmlns:a16="http://schemas.microsoft.com/office/drawing/2014/main" id="{120AFE33-A245-B875-73DC-1958AC32F488}"/>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216580" y="167021"/>
            <a:ext cx="1243239" cy="1031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PEER | MFR | INDIA">
            <a:extLst>
              <a:ext uri="{FF2B5EF4-FFF2-40B4-BE49-F238E27FC236}">
                <a16:creationId xmlns:a16="http://schemas.microsoft.com/office/drawing/2014/main" id="{23806769-1876-41EA-9CF4-B0B39F1B77F9}"/>
              </a:ext>
            </a:extLst>
          </p:cNvPr>
          <p:cNvSpPr txBox="1"/>
          <p:nvPr userDrawn="1"/>
        </p:nvSpPr>
        <p:spPr>
          <a:xfrm>
            <a:off x="228600" y="6362421"/>
            <a:ext cx="2514600" cy="3427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8283" tIns="78283" rIns="78283" bIns="78283">
            <a:spAutoFit/>
          </a:bodyPr>
          <a:lstStyle>
            <a:lvl1pPr algn="ctr" defTabSz="2438400">
              <a:spcBef>
                <a:spcPts val="600"/>
              </a:spcBef>
              <a:defRPr sz="2400" spc="120">
                <a:solidFill>
                  <a:srgbClr val="535353"/>
                </a:solidFill>
                <a:latin typeface="Open Sans Semibold"/>
                <a:ea typeface="Open Sans Semibold"/>
                <a:cs typeface="Open Sans Semibold"/>
                <a:sym typeface="Open Sans Semibold"/>
              </a:defRPr>
            </a:lvl1pPr>
          </a:lstStyle>
          <a:p>
            <a:r>
              <a:rPr lang="en-US" sz="1200" b="1" dirty="0">
                <a:latin typeface="+mj-lt"/>
              </a:rPr>
              <a:t>NDRF | </a:t>
            </a:r>
            <a:r>
              <a:rPr lang="en-IN" sz="1200" b="1" dirty="0">
                <a:latin typeface="+mj-lt"/>
              </a:rPr>
              <a:t>CBRN</a:t>
            </a:r>
            <a:r>
              <a:rPr sz="1200" b="1" dirty="0">
                <a:latin typeface="+mj-lt"/>
              </a:rPr>
              <a:t> | INDIA</a:t>
            </a:r>
          </a:p>
        </p:txBody>
      </p:sp>
      <p:sp>
        <p:nvSpPr>
          <p:cNvPr id="10" name="PPT 2 -">
            <a:extLst>
              <a:ext uri="{FF2B5EF4-FFF2-40B4-BE49-F238E27FC236}">
                <a16:creationId xmlns:a16="http://schemas.microsoft.com/office/drawing/2014/main" id="{CF03ACAA-55EF-B199-90D0-35EFAAF8A060}"/>
              </a:ext>
            </a:extLst>
          </p:cNvPr>
          <p:cNvSpPr txBox="1"/>
          <p:nvPr userDrawn="1"/>
        </p:nvSpPr>
        <p:spPr>
          <a:xfrm>
            <a:off x="10638287" y="6332548"/>
            <a:ext cx="611745" cy="40431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8283" tIns="78283" rIns="78283" bIns="78283">
            <a:spAutoFit/>
          </a:bodyPr>
          <a:lstStyle>
            <a:lvl1pPr algn="ctr" defTabSz="2438400">
              <a:spcBef>
                <a:spcPts val="600"/>
              </a:spcBef>
              <a:defRPr sz="3000" b="1">
                <a:solidFill>
                  <a:srgbClr val="535353"/>
                </a:solidFill>
                <a:latin typeface="Open Sans"/>
                <a:ea typeface="Open Sans"/>
                <a:cs typeface="Open Sans"/>
                <a:sym typeface="Open Sans"/>
              </a:defRPr>
            </a:lvl1pPr>
          </a:lstStyle>
          <a:p>
            <a:pPr>
              <a:defRPr b="0"/>
            </a:pPr>
            <a:r>
              <a:rPr sz="1200" b="1" dirty="0"/>
              <a:t>PPT</a:t>
            </a:r>
            <a:r>
              <a:rPr sz="1600" b="1" dirty="0"/>
              <a:t>  -</a:t>
            </a:r>
          </a:p>
        </p:txBody>
      </p:sp>
      <p:pic>
        <p:nvPicPr>
          <p:cNvPr id="2" name="Picture 1" descr="A logo with a symbol and text&#10;&#10;AI-generated content may be incorrect.">
            <a:extLst>
              <a:ext uri="{FF2B5EF4-FFF2-40B4-BE49-F238E27FC236}">
                <a16:creationId xmlns:a16="http://schemas.microsoft.com/office/drawing/2014/main" id="{AD391BD3-02BF-83F8-B255-5DA5AB8E9C82}"/>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1059153" y="121136"/>
            <a:ext cx="914400" cy="977046"/>
          </a:xfrm>
          <a:prstGeom prst="rect">
            <a:avLst/>
          </a:prstGeom>
        </p:spPr>
      </p:pic>
    </p:spTree>
    <p:extLst>
      <p:ext uri="{BB962C8B-B14F-4D97-AF65-F5344CB8AC3E}">
        <p14:creationId xmlns:p14="http://schemas.microsoft.com/office/powerpoint/2010/main" val="372210014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4.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pic>
        <p:nvPicPr>
          <p:cNvPr id="3" name="Picture 4" descr="Tile holes and Shed">
            <a:extLst>
              <a:ext uri="{FF2B5EF4-FFF2-40B4-BE49-F238E27FC236}">
                <a16:creationId xmlns:a16="http://schemas.microsoft.com/office/drawing/2014/main" id="{F7BC26B4-45F0-F442-F811-81728AFDC0BD}"/>
              </a:ext>
            </a:extLst>
          </p:cNvPr>
          <p:cNvPicPr>
            <a:picLocks noChangeAspect="1" noChangeArrowheads="1"/>
          </p:cNvPicPr>
          <p:nvPr/>
        </p:nvPicPr>
        <p:blipFill>
          <a:blip r:embed="rId3"/>
          <a:srcRect/>
          <a:stretch>
            <a:fillRect/>
          </a:stretch>
        </p:blipFill>
        <p:spPr>
          <a:xfrm>
            <a:off x="4890370" y="-2679"/>
            <a:ext cx="7402510" cy="6403478"/>
          </a:xfrm>
          <a:prstGeom prst="rect">
            <a:avLst/>
          </a:prstGeom>
        </p:spPr>
      </p:pic>
      <p:pic>
        <p:nvPicPr>
          <p:cNvPr id="8" name="Picture 4" descr="Development of products for protection against CBRN agents – GKToday">
            <a:extLst>
              <a:ext uri="{FF2B5EF4-FFF2-40B4-BE49-F238E27FC236}">
                <a16:creationId xmlns:a16="http://schemas.microsoft.com/office/drawing/2014/main" id="{188AB72F-7689-D2C6-3C38-15C13947F21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472692"/>
            <a:ext cx="4921226" cy="4273755"/>
          </a:xfrm>
          <a:prstGeom prst="rect">
            <a:avLst/>
          </a:prstGeom>
          <a:noFill/>
          <a:extLst>
            <a:ext uri="{909E8E84-426E-40DD-AFC4-6F175D3DCCD1}">
              <a14:hiddenFill xmlns:a14="http://schemas.microsoft.com/office/drawing/2010/main">
                <a:solidFill>
                  <a:srgbClr val="FFFFFF"/>
                </a:solidFill>
              </a14:hiddenFill>
            </a:ext>
          </a:extLst>
        </p:spPr>
      </p:pic>
      <p:sp>
        <p:nvSpPr>
          <p:cNvPr id="95" name="Google Shape;95;p14"/>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a:ln>
                  <a:noFill/>
                </a:ln>
                <a:solidFill>
                  <a:srgbClr val="535353"/>
                </a:solidFill>
                <a:effectLst/>
                <a:uLnTx/>
                <a:uFillTx/>
                <a:latin typeface="Open Sans SemiBold"/>
                <a:ea typeface="Open Sans SemiBold"/>
                <a:cs typeface="Open Sans SemiBold"/>
                <a:sym typeface="Open Sans SemiBold"/>
              </a:rPr>
              <a:t>PEER | CSSR | INDIA</a:t>
            </a: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96" name="Google Shape;96;p14"/>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7" name="Google Shape;97;p14"/>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500" b="1" i="0" u="none" strike="noStrike" kern="0" cap="none" spc="0" normalizeH="0" baseline="0" noProof="0">
                <a:ln>
                  <a:noFill/>
                </a:ln>
                <a:solidFill>
                  <a:srgbClr val="535353"/>
                </a:solidFill>
                <a:effectLst/>
                <a:uLnTx/>
                <a:uFillTx/>
                <a:latin typeface="Open Sans"/>
                <a:ea typeface="Open Sans"/>
                <a:cs typeface="Open Sans"/>
                <a:sym typeface="Open Sans"/>
              </a:rPr>
              <a:t>PPT 2 -</a:t>
            </a: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98" name="Google Shape;98;p14"/>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9" name="Google Shape;99;p14"/>
          <p:cNvSpPr txBox="1">
            <a:spLocks noGrp="1"/>
          </p:cNvSpPr>
          <p:nvPr>
            <p:ph type="sldNum" idx="12"/>
          </p:nvPr>
        </p:nvSpPr>
        <p:spPr>
          <a:xfrm>
            <a:off x="11438930" y="6406669"/>
            <a:ext cx="193372" cy="338635"/>
          </a:xfrm>
          <a:prstGeom prst="rect">
            <a:avLst/>
          </a:prstGeom>
          <a:noFill/>
          <a:ln>
            <a:noFill/>
          </a:ln>
        </p:spPr>
        <p:txBody>
          <a:bodyPr spcFirstLastPara="1" wrap="square" lIns="78275" tIns="78275" rIns="78275" bIns="7827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500" b="1" i="0" u="none" strike="noStrike" kern="0" cap="none" spc="0" normalizeH="0" baseline="0" noProof="0">
                <a:ln>
                  <a:noFill/>
                </a:ln>
                <a:solidFill>
                  <a:srgbClr val="535353"/>
                </a:solidFill>
                <a:effectLst/>
                <a:uLnTx/>
                <a:uFillTx/>
                <a:latin typeface="Open Sans"/>
                <a:ea typeface="Open Sans"/>
                <a:cs typeface="Open Sans"/>
                <a:sym typeface="Open Sans"/>
              </a:rPr>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sz="1500" b="1" i="0" u="none" strike="noStrike" kern="0" cap="none" spc="0" normalizeH="0" baseline="0" noProof="0">
              <a:ln>
                <a:noFill/>
              </a:ln>
              <a:solidFill>
                <a:srgbClr val="535353"/>
              </a:solidFill>
              <a:effectLst/>
              <a:uLnTx/>
              <a:uFillTx/>
              <a:latin typeface="Open Sans"/>
              <a:ea typeface="Open Sans"/>
              <a:cs typeface="Open Sans"/>
              <a:sym typeface="Open Sans"/>
            </a:endParaRPr>
          </a:p>
        </p:txBody>
      </p:sp>
      <p:sp>
        <p:nvSpPr>
          <p:cNvPr id="100" name="Google Shape;100;p14"/>
          <p:cNvSpPr/>
          <p:nvPr/>
        </p:nvSpPr>
        <p:spPr>
          <a:xfrm>
            <a:off x="-24680" y="-8549"/>
            <a:ext cx="12405984" cy="7857907"/>
          </a:xfrm>
          <a:prstGeom prst="rect">
            <a:avLst/>
          </a:prstGeom>
          <a:solidFill>
            <a:srgbClr val="535353">
              <a:alpha val="60000"/>
            </a:srgbClr>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101" name="Google Shape;101;p14" descr="Image"/>
          <p:cNvPicPr preferRelativeResize="0"/>
          <p:nvPr/>
        </p:nvPicPr>
        <p:blipFill rotWithShape="1">
          <a:blip r:embed="rId5">
            <a:alphaModFix amt="90000"/>
          </a:blip>
          <a:srcRect l="50481"/>
          <a:stretch/>
        </p:blipFill>
        <p:spPr>
          <a:xfrm>
            <a:off x="-24680" y="2041261"/>
            <a:ext cx="11835680" cy="977046"/>
          </a:xfrm>
          <a:prstGeom prst="rect">
            <a:avLst/>
          </a:prstGeom>
          <a:noFill/>
          <a:ln>
            <a:noFill/>
          </a:ln>
        </p:spPr>
      </p:pic>
      <p:sp>
        <p:nvSpPr>
          <p:cNvPr id="103" name="Google Shape;103;p14"/>
          <p:cNvSpPr/>
          <p:nvPr/>
        </p:nvSpPr>
        <p:spPr>
          <a:xfrm flipH="1">
            <a:off x="0" y="5596930"/>
            <a:ext cx="12192000" cy="1261071"/>
          </a:xfrm>
          <a:custGeom>
            <a:avLst/>
            <a:gdLst/>
            <a:ahLst/>
            <a:cxnLst/>
            <a:rect l="l" t="t" r="r" b="b"/>
            <a:pathLst>
              <a:path w="21600" h="21600" extrusionOk="0">
                <a:moveTo>
                  <a:pt x="0" y="0"/>
                </a:moveTo>
                <a:lnTo>
                  <a:pt x="0" y="21600"/>
                </a:lnTo>
                <a:lnTo>
                  <a:pt x="21600" y="21600"/>
                </a:lnTo>
                <a:lnTo>
                  <a:pt x="21600" y="0"/>
                </a:lnTo>
                <a:lnTo>
                  <a:pt x="19934" y="0"/>
                </a:lnTo>
                <a:lnTo>
                  <a:pt x="19328" y="7094"/>
                </a:lnTo>
                <a:lnTo>
                  <a:pt x="18721" y="0"/>
                </a:lnTo>
                <a:lnTo>
                  <a:pt x="0" y="0"/>
                </a:lnTo>
                <a:close/>
              </a:path>
            </a:pathLst>
          </a:custGeom>
          <a:solidFill>
            <a:srgbClr val="FFFFFF"/>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4" name="Google Shape;104;p14"/>
          <p:cNvSpPr txBox="1"/>
          <p:nvPr/>
        </p:nvSpPr>
        <p:spPr>
          <a:xfrm>
            <a:off x="101601" y="2155933"/>
            <a:ext cx="11633200" cy="694567"/>
          </a:xfrm>
          <a:prstGeom prst="rect">
            <a:avLst/>
          </a:prstGeom>
          <a:noFill/>
          <a:ln>
            <a:noFill/>
          </a:ln>
        </p:spPr>
        <p:txBody>
          <a:bodyPr spcFirstLastPara="1" wrap="square" lIns="39125" tIns="39125" rIns="39125" bIns="39125" anchor="t" anchorCtr="0">
            <a:spAutoFit/>
          </a:bodyPr>
          <a:lstStyle/>
          <a:p>
            <a:pPr lvl="0">
              <a:defRPr/>
            </a:pPr>
            <a:r>
              <a:rPr lang="hi-IN" sz="4000" b="1">
                <a:solidFill>
                  <a:srgbClr val="E7E6E6"/>
                </a:solidFill>
                <a:latin typeface="Open Sans" panose="020B0606030504020204" pitchFamily="34" charset="0"/>
                <a:ea typeface="Open Sans" panose="020B0606030504020204" pitchFamily="34" charset="0"/>
                <a:cs typeface="Open Sans" panose="020B0606030504020204" pitchFamily="34" charset="0"/>
              </a:rPr>
              <a:t>अपशिष्ट प्रबंधन के सिद्धांत</a:t>
            </a:r>
            <a:endParaRPr kumimoji="0" lang="en-US" sz="4000" b="1" i="0" u="none" strike="noStrike" kern="1200" cap="none" spc="0" normalizeH="0" baseline="0" noProof="0" dirty="0">
              <a:ln>
                <a:noFill/>
              </a:ln>
              <a:solidFill>
                <a:srgbClr val="E7E6E6"/>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pic>
        <p:nvPicPr>
          <p:cNvPr id="16"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 y="10160"/>
            <a:ext cx="1352382" cy="977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 descr="A logo with a symbol and text&#10;&#10;AI-generated content may be incorrect.">
            <a:extLst>
              <a:ext uri="{FF2B5EF4-FFF2-40B4-BE49-F238E27FC236}">
                <a16:creationId xmlns:a16="http://schemas.microsoft.com/office/drawing/2014/main" id="{29F352C4-7012-CF59-E094-415CA2BB441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277601" y="10160"/>
            <a:ext cx="914400" cy="977046"/>
          </a:xfrm>
          <a:prstGeom prst="rect">
            <a:avLst/>
          </a:prstGeom>
        </p:spPr>
      </p:pic>
      <p:sp>
        <p:nvSpPr>
          <p:cNvPr id="5" name="Slide Number Placeholder 5">
            <a:extLst>
              <a:ext uri="{FF2B5EF4-FFF2-40B4-BE49-F238E27FC236}">
                <a16:creationId xmlns:a16="http://schemas.microsoft.com/office/drawing/2014/main" id="{F99D20DD-B93C-6BA3-C1DA-927D42F4A84D}"/>
              </a:ext>
            </a:extLst>
          </p:cNvPr>
          <p:cNvSpPr txBox="1">
            <a:spLocks/>
          </p:cNvSpPr>
          <p:nvPr/>
        </p:nvSpPr>
        <p:spPr>
          <a:xfrm>
            <a:off x="8761892" y="6378436"/>
            <a:ext cx="2844800" cy="365125"/>
          </a:xfrm>
          <a:prstGeom prst="rect">
            <a:avLst/>
          </a:prstGeom>
        </p:spPr>
        <p:txBody>
          <a:bodyPr vert="horz" lIns="91440" tIns="45720" rIns="91440" bIns="45720" rtlCol="0" anchor="ctr"/>
          <a:lstStyle>
            <a:defPPr>
              <a:defRPr lang="en-US"/>
            </a:defPPr>
            <a:lvl1pPr marL="0" algn="r" defTabSz="914400" rtl="0" eaLnBrk="1" latinLnBrk="0" hangingPunct="1">
              <a:defRPr sz="1400" b="1" kern="1200">
                <a:solidFill>
                  <a:schemeClr val="accent6">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B6F15528-21DE-4FAA-801E-634DDDAF4B2B}" type="slidenum">
              <a:rPr kumimoji="0" lang="en-US" sz="1400" b="1" i="0" u="none" strike="noStrike" kern="1200" cap="none" spc="0" normalizeH="0" baseline="0" noProof="0" smtClean="0">
                <a:ln>
                  <a:noFill/>
                </a:ln>
                <a:solidFill>
                  <a:srgbClr val="ED7D31"/>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400" b="1" i="0" u="none" strike="noStrike" kern="1200" cap="none" spc="0" normalizeH="0" baseline="0" noProof="0" dirty="0">
              <a:ln>
                <a:noFill/>
              </a:ln>
              <a:solidFill>
                <a:srgbClr val="ED7D31"/>
              </a:solidFill>
              <a:effectLst/>
              <a:uLnTx/>
              <a:uFillTx/>
              <a:latin typeface="Calibri" panose="020F0502020204030204"/>
              <a:ea typeface="+mn-ea"/>
              <a:cs typeface="+mn-cs"/>
            </a:endParaRPr>
          </a:p>
        </p:txBody>
      </p:sp>
      <p:sp>
        <p:nvSpPr>
          <p:cNvPr id="6" name="PEER | MFR | INDIA">
            <a:extLst>
              <a:ext uri="{FF2B5EF4-FFF2-40B4-BE49-F238E27FC236}">
                <a16:creationId xmlns:a16="http://schemas.microsoft.com/office/drawing/2014/main" id="{928F2C60-10E2-CA9B-F4B9-E6D04A351AFE}"/>
              </a:ext>
            </a:extLst>
          </p:cNvPr>
          <p:cNvSpPr txBox="1"/>
          <p:nvPr/>
        </p:nvSpPr>
        <p:spPr>
          <a:xfrm>
            <a:off x="152400" y="6308725"/>
            <a:ext cx="2514600" cy="3427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a:spAutoFit/>
          </a:bodyPr>
          <a:lstStyle>
            <a:lvl1pPr algn="ctr" defTabSz="2438400">
              <a:spcBef>
                <a:spcPts val="600"/>
              </a:spcBef>
              <a:defRPr sz="2400" spc="120">
                <a:solidFill>
                  <a:srgbClr val="535353"/>
                </a:solidFill>
                <a:latin typeface="Open Sans Semibold"/>
                <a:ea typeface="Open Sans Semibold"/>
                <a:cs typeface="Open Sans Semibold"/>
                <a:sym typeface="Open Sans Semibold"/>
              </a:defRPr>
            </a:lvl1pPr>
          </a:lstStyle>
          <a:p>
            <a:pPr marL="0" marR="0" lvl="0" indent="0" algn="ctr" defTabSz="2438400" rtl="0" eaLnBrk="1" fontAlgn="auto" latinLnBrk="0" hangingPunct="1">
              <a:lnSpc>
                <a:spcPct val="100000"/>
              </a:lnSpc>
              <a:spcBef>
                <a:spcPts val="600"/>
              </a:spcBef>
              <a:spcAft>
                <a:spcPts val="0"/>
              </a:spcAft>
              <a:buClrTx/>
              <a:buSzTx/>
              <a:buFontTx/>
              <a:buNone/>
              <a:tabLst/>
              <a:defRPr/>
            </a:pPr>
            <a:r>
              <a:rPr kumimoji="0" lang="en-US" sz="1200" b="1" i="0" u="none" strike="noStrike" kern="1200" cap="none" spc="120" normalizeH="0" baseline="0" noProof="0" dirty="0">
                <a:ln>
                  <a:noFill/>
                </a:ln>
                <a:solidFill>
                  <a:srgbClr val="ED7D31"/>
                </a:solidFill>
                <a:effectLst/>
                <a:uLnTx/>
                <a:uFillTx/>
                <a:latin typeface="Calibri Light" panose="020F0302020204030204"/>
                <a:ea typeface="Open Sans Semibold"/>
                <a:cs typeface="Open Sans Semibold"/>
                <a:sym typeface="Open Sans Semibold"/>
              </a:rPr>
              <a:t>NDRF | </a:t>
            </a:r>
            <a:r>
              <a:rPr kumimoji="0" lang="en-IN" sz="1200" b="1" i="0" u="none" strike="noStrike" kern="1200" cap="none" spc="120" normalizeH="0" baseline="0" noProof="0" dirty="0">
                <a:ln>
                  <a:noFill/>
                </a:ln>
                <a:solidFill>
                  <a:srgbClr val="ED7D31"/>
                </a:solidFill>
                <a:effectLst/>
                <a:uLnTx/>
                <a:uFillTx/>
                <a:latin typeface="Calibri Light" panose="020F0302020204030204"/>
                <a:ea typeface="Open Sans Semibold"/>
                <a:cs typeface="Open Sans Semibold"/>
                <a:sym typeface="Open Sans Semibold"/>
              </a:rPr>
              <a:t>CBRN</a:t>
            </a:r>
            <a:r>
              <a:rPr kumimoji="0" sz="1200" b="1" i="0" u="none" strike="noStrike" kern="1200" cap="none" spc="120" normalizeH="0" baseline="0" noProof="0" dirty="0">
                <a:ln>
                  <a:noFill/>
                </a:ln>
                <a:solidFill>
                  <a:srgbClr val="ED7D31"/>
                </a:solidFill>
                <a:effectLst/>
                <a:uLnTx/>
                <a:uFillTx/>
                <a:latin typeface="Calibri Light" panose="020F0302020204030204"/>
                <a:ea typeface="Open Sans Semibold"/>
                <a:cs typeface="Open Sans Semibold"/>
                <a:sym typeface="Open Sans Semibold"/>
              </a:rPr>
              <a:t> | INDIA</a:t>
            </a:r>
          </a:p>
        </p:txBody>
      </p:sp>
      <p:sp>
        <p:nvSpPr>
          <p:cNvPr id="7" name="PPT 2 -">
            <a:extLst>
              <a:ext uri="{FF2B5EF4-FFF2-40B4-BE49-F238E27FC236}">
                <a16:creationId xmlns:a16="http://schemas.microsoft.com/office/drawing/2014/main" id="{504EEC39-A9B8-B3ED-A0C0-3C63D2B9C601}"/>
              </a:ext>
            </a:extLst>
          </p:cNvPr>
          <p:cNvSpPr txBox="1"/>
          <p:nvPr/>
        </p:nvSpPr>
        <p:spPr>
          <a:xfrm>
            <a:off x="10820400" y="6400800"/>
            <a:ext cx="529992" cy="3427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78283" tIns="78283" rIns="78283" bIns="78283">
            <a:spAutoFit/>
          </a:bodyPr>
          <a:lstStyle>
            <a:lvl1pPr algn="ctr" defTabSz="2438400">
              <a:spcBef>
                <a:spcPts val="600"/>
              </a:spcBef>
              <a:defRPr sz="3000" b="1">
                <a:solidFill>
                  <a:srgbClr val="535353"/>
                </a:solidFill>
                <a:latin typeface="Open Sans"/>
                <a:ea typeface="Open Sans"/>
                <a:cs typeface="Open Sans"/>
                <a:sym typeface="Open Sans"/>
              </a:defRPr>
            </a:lvl1pPr>
          </a:lstStyle>
          <a:p>
            <a:pPr marL="0" marR="0" lvl="0" indent="0" algn="ctr" defTabSz="2438400" rtl="0" eaLnBrk="1" fontAlgn="auto" latinLnBrk="0" hangingPunct="1">
              <a:lnSpc>
                <a:spcPct val="100000"/>
              </a:lnSpc>
              <a:spcBef>
                <a:spcPts val="600"/>
              </a:spcBef>
              <a:spcAft>
                <a:spcPts val="0"/>
              </a:spcAft>
              <a:buClrTx/>
              <a:buSzTx/>
              <a:buFontTx/>
              <a:buNone/>
              <a:tabLst/>
              <a:defRPr b="0"/>
            </a:pPr>
            <a:r>
              <a:rPr kumimoji="0" sz="1200" b="1" i="0" u="none" strike="noStrike" kern="1200" cap="none" spc="0" normalizeH="0" baseline="0" noProof="0" dirty="0">
                <a:ln>
                  <a:noFill/>
                </a:ln>
                <a:solidFill>
                  <a:srgbClr val="ED7D31"/>
                </a:solidFill>
                <a:effectLst/>
                <a:uLnTx/>
                <a:uFillTx/>
                <a:latin typeface="Open Sans"/>
                <a:ea typeface="Open Sans"/>
                <a:cs typeface="Open Sans"/>
                <a:sym typeface="Open Sans"/>
              </a:rPr>
              <a:t>PPT -</a:t>
            </a:r>
          </a:p>
        </p:txBody>
      </p:sp>
      <p:sp>
        <p:nvSpPr>
          <p:cNvPr id="18" name="TextBox 4">
            <a:extLst>
              <a:ext uri="{FF2B5EF4-FFF2-40B4-BE49-F238E27FC236}">
                <a16:creationId xmlns:a16="http://schemas.microsoft.com/office/drawing/2014/main" id="{2901545E-EB3E-4998-A110-F2C2863C2FF8}"/>
              </a:ext>
            </a:extLst>
          </p:cNvPr>
          <p:cNvSpPr txBox="1"/>
          <p:nvPr/>
        </p:nvSpPr>
        <p:spPr>
          <a:xfrm>
            <a:off x="6324600" y="5943600"/>
            <a:ext cx="5336005"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a:t>VETTED BY – </a:t>
            </a:r>
            <a:r>
              <a:rPr lang="hi-IN" sz="2400" b="1"/>
              <a:t>निरीक्षक/जीडी  विनीत सिंह</a:t>
            </a:r>
            <a:endParaRPr lang="en-US" sz="2400" b="1" dirty="0"/>
          </a:p>
        </p:txBody>
      </p:sp>
    </p:spTree>
    <p:extLst>
      <p:ext uri="{BB962C8B-B14F-4D97-AF65-F5344CB8AC3E}">
        <p14:creationId xmlns:p14="http://schemas.microsoft.com/office/powerpoint/2010/main" val="30213456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8400"/>
            <a:ext cx="3505200" cy="639762"/>
          </a:xfrm>
        </p:spPr>
        <p:txBody>
          <a:bodyPr vert="horz" lIns="91440" tIns="45720" rIns="91440" bIns="45720" rtlCol="0" anchor="ctr">
            <a:noAutofit/>
          </a:bodyPr>
          <a:lstStyle/>
          <a:p>
            <a:r>
              <a:rPr lang="hi-IN" sz="3200" b="1" dirty="0"/>
              <a:t>काँचीयकरण</a:t>
            </a:r>
            <a:endParaRPr lang="en-US" sz="32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7411" name="Content Placeholder 2"/>
          <p:cNvSpPr>
            <a:spLocks noGrp="1"/>
          </p:cNvSpPr>
          <p:nvPr>
            <p:ph idx="1"/>
          </p:nvPr>
        </p:nvSpPr>
        <p:spPr>
          <a:xfrm>
            <a:off x="4419600" y="1295400"/>
            <a:ext cx="7162800" cy="4572000"/>
          </a:xfrm>
        </p:spPr>
        <p:txBody>
          <a:bodyPr rtlCol="0">
            <a:normAutofit lnSpcReduction="10000"/>
          </a:bodyPr>
          <a:lstStyle/>
          <a:p>
            <a:pPr algn="just">
              <a:buFont typeface="Wingdings" pitchFamily="2" charset="2"/>
              <a:buChar char="§"/>
              <a:defRPr/>
            </a:pPr>
            <a:r>
              <a:rPr lang="hi-IN" sz="2400">
                <a:latin typeface="Open Sans" panose="020B0606030504020204" pitchFamily="34" charset="0"/>
                <a:ea typeface="Open Sans" panose="020B0606030504020204" pitchFamily="34" charset="0"/>
                <a:cs typeface="Open Sans" panose="020B0606030504020204" pitchFamily="34" charset="0"/>
              </a:rPr>
              <a:t>सत्यापन रेडियोधर्मी कचरे को कांच में बदलने की प्रक्रिया है। कठोर अवस्था में, रेडियोधर्मी सामग्री को घेर लिया जाता है, जिससे इसे लीक होने से रोका जा सकता है। 
मुख्य रूप से भूमिगत टैंकों में संग्रहीत, और इसे पिघले हुए कांच के साथ मिलाएं। 
फिर कांच को स्टील के कंटेनरों में सील कर दिया जाता है।
लक्षण 
दीर्घकालिक स्थायित्व
अच्छी तापीय स्थिरता
अच्छी विकिरण स्थिरता
अच्छी तरह से स्थापित तकनीक</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Slide Number Placeholder 2">
            <a:extLst>
              <a:ext uri="{FF2B5EF4-FFF2-40B4-BE49-F238E27FC236}">
                <a16:creationId xmlns:a16="http://schemas.microsoft.com/office/drawing/2014/main" id="{82BC8D6A-1B95-23BF-12C2-60550545D5A9}"/>
              </a:ext>
            </a:extLst>
          </p:cNvPr>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2362200"/>
            <a:ext cx="4000500" cy="1600200"/>
          </a:xfrm>
        </p:spPr>
        <p:txBody>
          <a:bodyPr vert="horz" lIns="91440" tIns="45720" rIns="91440" bIns="45720" rtlCol="0" anchor="ctr">
            <a:no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बुनियादी ठोसकरण प्रक्रियाएं</a:t>
            </a:r>
            <a:endParaRPr lang="en-US" sz="32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a:xfrm>
            <a:off x="4495800" y="1219200"/>
            <a:ext cx="7315200" cy="4724399"/>
          </a:xfrm>
        </p:spPr>
        <p:txBody>
          <a:bodyPr>
            <a:normAutofit fontScale="77500" lnSpcReduction="20000"/>
          </a:bodyPr>
          <a:lstStyle/>
          <a:p>
            <a:pPr algn="just">
              <a:lnSpc>
                <a:spcPct val="150000"/>
              </a:lnSpc>
              <a:buFont typeface="Wingdings" pitchFamily="2" charset="2"/>
              <a:buChar char="§"/>
            </a:pPr>
            <a:r>
              <a:rPr lang="hi-IN" sz="3100">
                <a:latin typeface="Open Sans" panose="020B0606030504020204" pitchFamily="34" charset="0"/>
                <a:ea typeface="Open Sans" panose="020B0606030504020204" pitchFamily="34" charset="0"/>
                <a:cs typeface="Open Sans" panose="020B0606030504020204" pitchFamily="34" charset="0"/>
              </a:rPr>
              <a:t>विट्रीफिकेशन प्रक्रिया में, प्रक्रिया कैल्सिन 500-6000 सेल्सियस के तापमान पर बनती है। नाइट्रेट के पानी के फोड़े ऑक्साइड में एकत्रित होते हैं। 
कांच बनाने वाला फ्रिट (मुख्य रूप से बोरेक्स और सिलिका) को सही अनुपात और तापमान में जोड़ा जाता है।  1000 सेल्सियस तक बढ़ा दिया जाता है। 
ठंडा होने पर एक गिलास जैसा बोरो-सिलिकेट बनता है। चयनित चश्मा गर्मी और विकिरण के प्रभाव के लिए बहुत प्रतिरोधी साबित हुए हैं।</a:t>
            </a:r>
            <a:endParaRPr lang="en-US" sz="28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E33680B6-A90D-55DA-9F8A-7F313294F516}"/>
              </a:ext>
            </a:extLst>
          </p:cNvPr>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a:xfrm>
            <a:off x="304800" y="2667000"/>
            <a:ext cx="4495800" cy="868362"/>
          </a:xfrm>
        </p:spPr>
        <p:txBody>
          <a:bodyPr vert="horz" lIns="91440" tIns="45720" rIns="91440" bIns="45720" rtlCol="0" anchor="ctr">
            <a:no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सतह निपटान सुविधाओं के पास</a:t>
            </a:r>
            <a:endParaRPr lang="en-US" sz="32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3315" name="Rectangle 3"/>
          <p:cNvSpPr>
            <a:spLocks noGrp="1" noChangeArrowheads="1"/>
          </p:cNvSpPr>
          <p:nvPr>
            <p:ph idx="1"/>
          </p:nvPr>
        </p:nvSpPr>
        <p:spPr>
          <a:xfrm>
            <a:off x="4953000" y="1676400"/>
            <a:ext cx="6477000" cy="4419600"/>
          </a:xfrm>
        </p:spPr>
        <p:txBody>
          <a:bodyPr rtlCol="0">
            <a:noAutofit/>
          </a:bodyPr>
          <a:lstStyle/>
          <a:p>
            <a:pPr marL="274320" indent="-274320" algn="just">
              <a:lnSpc>
                <a:spcPct val="150000"/>
              </a:lnSpc>
              <a:buFont typeface="Wingdings" pitchFamily="2" charset="2"/>
              <a:buChar char="§"/>
              <a:defRPr/>
            </a:pPr>
            <a:r>
              <a:rPr lang="hi-IN" sz="2400">
                <a:latin typeface="Open Sans" panose="020B0606030504020204" pitchFamily="34" charset="0"/>
                <a:ea typeface="Open Sans" panose="020B0606030504020204" pitchFamily="34" charset="0"/>
                <a:cs typeface="Open Sans" panose="020B0606030504020204" pitchFamily="34" charset="0"/>
              </a:rPr>
              <a:t>उपयुक्त रूप से पैक किए गए ठोस कचरे का निपटान निकट सतह निपटान सुविधाओं में किया जाता है। 
ये तीन प्रकार के होते हैं:
ईंट की दीवार वाली खाइयां
आरसीसी ट्रेंच और 
टाइल छेद</a:t>
            </a:r>
            <a:endParaRPr lang="en-US" sz="2800" dirty="0">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2DDDE462-C491-D5CB-AE50-F25ABF5A6C52}"/>
              </a:ext>
            </a:extLst>
          </p:cNvPr>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a:xfrm>
            <a:off x="228600" y="2133600"/>
            <a:ext cx="4191000" cy="533400"/>
          </a:xfrm>
        </p:spPr>
        <p:txBody>
          <a:bodyPr vert="horz" lIns="91440" tIns="45720" rIns="91440" bIns="45720" rtlCol="0" anchor="ctr">
            <a:no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ईंट की दीवारों वाली खाइयां</a:t>
            </a:r>
            <a:endParaRPr lang="en-US" sz="32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0484" name="Rectangle 3"/>
          <p:cNvSpPr>
            <a:spLocks noGrp="1" noChangeArrowheads="1"/>
          </p:cNvSpPr>
          <p:nvPr>
            <p:ph type="body" sz="half" idx="1"/>
          </p:nvPr>
        </p:nvSpPr>
        <p:spPr>
          <a:xfrm>
            <a:off x="4532133" y="1529080"/>
            <a:ext cx="6480537" cy="1981200"/>
          </a:xfrm>
        </p:spPr>
        <p:txBody>
          <a:bodyPr>
            <a:normAutofit lnSpcReduction="10000"/>
          </a:bodyPr>
          <a:lstStyle/>
          <a:p>
            <a:pPr algn="just">
              <a:lnSpc>
                <a:spcPct val="80000"/>
              </a:lnSpc>
              <a:buNone/>
            </a:pPr>
            <a:r>
              <a:rPr lang="hi-IN" sz="2400">
                <a:latin typeface="Open Sans" panose="020B0606030504020204" pitchFamily="34" charset="0"/>
                <a:ea typeface="Open Sans" panose="020B0606030504020204" pitchFamily="34" charset="0"/>
                <a:cs typeface="Open Sans" panose="020B0606030504020204" pitchFamily="34" charset="0"/>
              </a:rPr>
              <a:t>ईंट की दीवार (</a:t>
            </a:r>
            <a:r>
              <a:rPr lang="en-US" sz="2400">
                <a:latin typeface="Open Sans" panose="020B0606030504020204" pitchFamily="34" charset="0"/>
                <a:ea typeface="Open Sans" panose="020B0606030504020204" pitchFamily="34" charset="0"/>
                <a:cs typeface="Open Sans" panose="020B0606030504020204" pitchFamily="34" charset="0"/>
              </a:rPr>
              <a:t>BWT)  
(6 </a:t>
            </a:r>
            <a:r>
              <a:rPr lang="hi-IN" sz="2400">
                <a:latin typeface="Open Sans" panose="020B0606030504020204" pitchFamily="34" charset="0"/>
                <a:ea typeface="Open Sans" panose="020B0606030504020204" pitchFamily="34" charset="0"/>
                <a:cs typeface="Open Sans" panose="020B0606030504020204" pitchFamily="34" charset="0"/>
              </a:rPr>
              <a:t>एम एक्स 3 एम एक्स 2 एम) 
बीडब्ल्यूटी के लिए सतह की खुराक 20 एमआर/घंटा तक।
मिट्टी में खुदाई की गई खाइयां और ईंटों/पत्थर से ढकी हुई हैं</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pic>
        <p:nvPicPr>
          <p:cNvPr id="20485" name="Picture 5" descr="BWT disposal 15"/>
          <p:cNvPicPr>
            <a:picLocks noGrp="1" noChangeAspect="1" noChangeArrowheads="1"/>
          </p:cNvPicPr>
          <p:nvPr>
            <p:ph type="clipArt" sz="half" idx="2"/>
          </p:nvPr>
        </p:nvPicPr>
        <p:blipFill>
          <a:blip r:embed="rId2"/>
          <a:srcRect/>
          <a:stretch>
            <a:fillRect/>
          </a:stretch>
        </p:blipFill>
        <p:spPr>
          <a:xfrm>
            <a:off x="8013700" y="3371648"/>
            <a:ext cx="2844800" cy="2634297"/>
          </a:xfrm>
          <a:ln>
            <a:noFill/>
          </a:ln>
        </p:spPr>
      </p:pic>
      <p:sp>
        <p:nvSpPr>
          <p:cNvPr id="2" name="Slide Number Placeholder 1">
            <a:extLst>
              <a:ext uri="{FF2B5EF4-FFF2-40B4-BE49-F238E27FC236}">
                <a16:creationId xmlns:a16="http://schemas.microsoft.com/office/drawing/2014/main" id="{624454FD-E703-F9D3-E3C5-26A6C2B453B4}"/>
              </a:ext>
            </a:extLst>
          </p:cNvPr>
          <p:cNvSpPr>
            <a:spLocks noGrp="1"/>
          </p:cNvSpPr>
          <p:nvPr>
            <p:ph type="sldNum" sz="quarter" idx="12"/>
          </p:nvPr>
        </p:nvSpPr>
        <p:spPr/>
        <p:txBody>
          <a:bodyPr/>
          <a:lstStyle/>
          <a:p>
            <a:pPr>
              <a:defRPr/>
            </a:pPr>
            <a:fld id="{3D6F0431-7419-4625-AEA6-C9F982DA253F}" type="slidenum">
              <a:rPr lang="en-US" smtClean="0"/>
              <a:pPr>
                <a:defRPr/>
              </a:pPr>
              <a:t>13</a:t>
            </a:fld>
            <a:endParaRPr lang="en-US"/>
          </a:p>
        </p:txBody>
      </p:sp>
    </p:spTree>
  </p:cSld>
  <p:clrMapOvr>
    <a:masterClrMapping/>
  </p:clrMapOvr>
  <p:transition spd="slow">
    <p:pull dir="l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a:xfrm>
            <a:off x="304800" y="1930822"/>
            <a:ext cx="3962400" cy="838200"/>
          </a:xfrm>
        </p:spPr>
        <p:txBody>
          <a:bodyPr vert="horz" lIns="91440" tIns="45720" rIns="91440" bIns="45720" rtlCol="0" anchor="ctr">
            <a:no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आरसीसी खाइयां</a:t>
            </a:r>
            <a:endParaRPr lang="en-US" sz="32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1508" name="Rectangle 6"/>
          <p:cNvSpPr>
            <a:spLocks noGrp="1" noChangeArrowheads="1"/>
          </p:cNvSpPr>
          <p:nvPr>
            <p:ph type="body" sz="half" idx="1"/>
          </p:nvPr>
        </p:nvSpPr>
        <p:spPr>
          <a:xfrm>
            <a:off x="4876800" y="1194644"/>
            <a:ext cx="6934200" cy="2310556"/>
          </a:xfrm>
        </p:spPr>
        <p:txBody>
          <a:bodyPr>
            <a:normAutofit/>
          </a:bodyPr>
          <a:lstStyle/>
          <a:p>
            <a:pPr algn="just">
              <a:buNone/>
            </a:pPr>
            <a:r>
              <a:rPr lang="hi-IN" sz="2400" b="1">
                <a:latin typeface="Open Sans" panose="020B0606030504020204" pitchFamily="34" charset="0"/>
                <a:ea typeface="Open Sans" panose="020B0606030504020204" pitchFamily="34" charset="0"/>
                <a:cs typeface="Open Sans" panose="020B0606030504020204" pitchFamily="34" charset="0"/>
              </a:rPr>
              <a:t>प्रबलित सीमेंट कंक्रीट खाइयों 
(आरसीसीटी) (8.7 एम एक्स 1.8 एम एक्स 2.25 एम)
सतह की खुराक 50 आर जीवाई/घंटा तक।
एक कंक्रीट की दीवार, फर्श और छत का स्लैब है।
बाहरी दीवारों पर विशेष वॉटरप्रूफिंग की गई</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pic>
        <p:nvPicPr>
          <p:cNvPr id="21509" name="Picture 7" descr="RCC-Trenches"/>
          <p:cNvPicPr>
            <a:picLocks noGrp="1" noChangeAspect="1" noChangeArrowheads="1"/>
          </p:cNvPicPr>
          <p:nvPr>
            <p:ph type="clipArt" sz="half" idx="2"/>
          </p:nvPr>
        </p:nvPicPr>
        <p:blipFill>
          <a:blip r:embed="rId2"/>
          <a:srcRect l="2316" b="3017"/>
          <a:stretch>
            <a:fillRect/>
          </a:stretch>
        </p:blipFill>
        <p:spPr>
          <a:xfrm>
            <a:off x="8915400" y="3429000"/>
            <a:ext cx="2667000" cy="2667000"/>
          </a:xfrm>
          <a:ln w="34925">
            <a:noFill/>
          </a:ln>
        </p:spPr>
      </p:pic>
      <p:sp>
        <p:nvSpPr>
          <p:cNvPr id="2" name="Slide Number Placeholder 1">
            <a:extLst>
              <a:ext uri="{FF2B5EF4-FFF2-40B4-BE49-F238E27FC236}">
                <a16:creationId xmlns:a16="http://schemas.microsoft.com/office/drawing/2014/main" id="{9CFA7BF7-388A-1776-CDA6-EA1C3F318493}"/>
              </a:ext>
            </a:extLst>
          </p:cNvPr>
          <p:cNvSpPr>
            <a:spLocks noGrp="1"/>
          </p:cNvSpPr>
          <p:nvPr>
            <p:ph type="sldNum" sz="quarter" idx="12"/>
          </p:nvPr>
        </p:nvSpPr>
        <p:spPr/>
        <p:txBody>
          <a:bodyPr/>
          <a:lstStyle/>
          <a:p>
            <a:pPr>
              <a:defRPr/>
            </a:pPr>
            <a:fld id="{3D6F0431-7419-4625-AEA6-C9F982DA253F}" type="slidenum">
              <a:rPr lang="en-US" smtClean="0"/>
              <a:pPr>
                <a:defRPr/>
              </a:pPr>
              <a:t>14</a:t>
            </a:fld>
            <a:endParaRPr lang="en-US"/>
          </a:p>
        </p:txBody>
      </p:sp>
    </p:spTree>
  </p:cSld>
  <p:clrMapOvr>
    <a:masterClrMapping/>
  </p:clrMapOvr>
  <p:transition spd="slow">
    <p:pull dir="l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a:xfrm>
            <a:off x="685800" y="2438400"/>
            <a:ext cx="3352800" cy="533400"/>
          </a:xfrm>
        </p:spPr>
        <p:txBody>
          <a:bodyPr vert="horz" lIns="91440" tIns="45720" rIns="91440" bIns="45720" rtlCol="0" anchor="ctr">
            <a:noAutofit/>
          </a:bodyPr>
          <a:lstStyle/>
          <a:p>
            <a:r>
              <a:rPr lang="hi-IN" sz="3200" b="1" dirty="0">
                <a:solidFill>
                  <a:srgbClr val="C00000"/>
                </a:solidFill>
                <a:latin typeface="Open Sans" panose="020B0606030504020204" pitchFamily="34" charset="0"/>
                <a:ea typeface="Open Sans" panose="020B0606030504020204" pitchFamily="34" charset="0"/>
                <a:cs typeface="Open Sans" panose="020B0606030504020204" pitchFamily="34" charset="0"/>
              </a:rPr>
              <a:t>टाइल छेद</a:t>
            </a:r>
            <a:endParaRPr lang="en-US" sz="32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9460" name="Rectangle 3"/>
          <p:cNvSpPr>
            <a:spLocks noGrp="1" noChangeArrowheads="1"/>
          </p:cNvSpPr>
          <p:nvPr>
            <p:ph type="body" sz="half" idx="1"/>
          </p:nvPr>
        </p:nvSpPr>
        <p:spPr>
          <a:xfrm>
            <a:off x="5029200" y="1447800"/>
            <a:ext cx="6934200" cy="4876800"/>
          </a:xfrm>
        </p:spPr>
        <p:txBody>
          <a:bodyPr>
            <a:normAutofit fontScale="92500" lnSpcReduction="20000"/>
          </a:bodyPr>
          <a:lstStyle/>
          <a:p>
            <a:pPr marL="273050" indent="-273050" algn="just">
              <a:lnSpc>
                <a:spcPct val="150000"/>
              </a:lnSpc>
              <a:buFont typeface="Wingdings" pitchFamily="2" charset="2"/>
              <a:buChar char="§"/>
            </a:pPr>
            <a:r>
              <a:rPr lang="hi-IN" sz="2600">
                <a:latin typeface="Open Sans" panose="020B0606030504020204" pitchFamily="34" charset="0"/>
                <a:ea typeface="Open Sans" panose="020B0606030504020204" pitchFamily="34" charset="0"/>
                <a:cs typeface="Open Sans" panose="020B0606030504020204" pitchFamily="34" charset="0"/>
              </a:rPr>
              <a:t>सतह की खुराक 50 आर/घंटा से ऊपर। 
0.76 मीटर या 0.95 मीटर व्यास </a:t>
            </a:r>
            <a:r>
              <a:rPr lang="en-US" sz="2600">
                <a:latin typeface="Open Sans" panose="020B0606030504020204" pitchFamily="34" charset="0"/>
                <a:ea typeface="Open Sans" panose="020B0606030504020204" pitchFamily="34" charset="0"/>
                <a:cs typeface="Open Sans" panose="020B0606030504020204" pitchFamily="34" charset="0"/>
              </a:rPr>
              <a:t>x 3.7 </a:t>
            </a:r>
            <a:r>
              <a:rPr lang="hi-IN" sz="2600">
                <a:latin typeface="Open Sans" panose="020B0606030504020204" pitchFamily="34" charset="0"/>
                <a:ea typeface="Open Sans" panose="020B0606030504020204" pitchFamily="34" charset="0"/>
                <a:cs typeface="Open Sans" panose="020B0606030504020204" pitchFamily="34" charset="0"/>
              </a:rPr>
              <a:t>मीटर या 3.5 मीटर गहराई)
एक बड़े व्यास वाले धातु के पाइप से बना है जो अंदर और बाहर दोनों जगह कंक्रीट की परतों के साथ प्रदान किया जाता है। 
पाइप को लंबवत रूप से 1 मीटर मोटी कंक्रीट बेड़ा पर रखा गया है। इसके चारों ओर वाटर प्रूफिंग और ईंटों की और परतें जोड़ी जाती हैं। इसमें एक ठोस शीर्ष है।</a:t>
            </a:r>
            <a:endParaRPr lang="en-US" sz="2800" dirty="0">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60442A5C-9D2D-1828-7D79-176D6791863B}"/>
              </a:ext>
            </a:extLst>
          </p:cNvPr>
          <p:cNvSpPr>
            <a:spLocks noGrp="1"/>
          </p:cNvSpPr>
          <p:nvPr>
            <p:ph type="sldNum" sz="quarter" idx="12"/>
          </p:nvPr>
        </p:nvSpPr>
        <p:spPr/>
        <p:txBody>
          <a:bodyPr/>
          <a:lstStyle/>
          <a:p>
            <a:pPr>
              <a:defRPr/>
            </a:pPr>
            <a:fld id="{3D6F0431-7419-4625-AEA6-C9F982DA253F}" type="slidenum">
              <a:rPr lang="en-US" smtClean="0"/>
              <a:pPr>
                <a:defRPr/>
              </a:pPr>
              <a:t>15</a:t>
            </a:fld>
            <a:endParaRPr lang="en-US"/>
          </a:p>
        </p:txBody>
      </p:sp>
    </p:spTree>
  </p:cSld>
  <p:clrMapOvr>
    <a:masterClrMapping/>
  </p:clrMapOvr>
  <p:transition spd="slow">
    <p:pull dir="l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ctrTitle"/>
          </p:nvPr>
        </p:nvSpPr>
        <p:spPr>
          <a:xfrm>
            <a:off x="914400" y="2286000"/>
            <a:ext cx="2895600" cy="914400"/>
          </a:xfrm>
        </p:spPr>
        <p:txBody>
          <a:bodyPr vert="horz" lIns="91440" tIns="45720" rIns="91440" bIns="45720" rtlCol="0" anchor="ctr">
            <a:no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टाइल छेद</a:t>
            </a:r>
            <a:endParaRPr lang="en-US" sz="32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23556" name="Picture 4" descr="Tile holes and Shed"/>
          <p:cNvPicPr>
            <a:picLocks noGrp="1" noChangeAspect="1" noChangeArrowheads="1"/>
          </p:cNvPicPr>
          <p:nvPr>
            <p:ph type="subTitle" idx="1"/>
          </p:nvPr>
        </p:nvPicPr>
        <p:blipFill>
          <a:blip r:embed="rId2"/>
          <a:srcRect/>
          <a:stretch>
            <a:fillRect/>
          </a:stretch>
        </p:blipFill>
        <p:spPr>
          <a:xfrm>
            <a:off x="5486400" y="990600"/>
            <a:ext cx="5715000" cy="5068330"/>
          </a:xfrm>
        </p:spPr>
      </p:pic>
      <p:sp>
        <p:nvSpPr>
          <p:cNvPr id="2" name="Slide Number Placeholder 1">
            <a:extLst>
              <a:ext uri="{FF2B5EF4-FFF2-40B4-BE49-F238E27FC236}">
                <a16:creationId xmlns:a16="http://schemas.microsoft.com/office/drawing/2014/main" id="{62E3E09B-1FFF-6EDA-0804-31B8326F4675}"/>
              </a:ext>
            </a:extLst>
          </p:cNvPr>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47" y="2111188"/>
            <a:ext cx="4991100" cy="1371600"/>
          </a:xfrm>
        </p:spPr>
        <p:txBody>
          <a:bodyPr vert="horz" lIns="91440" tIns="45720" rIns="91440" bIns="45720" rtlCol="0" anchor="ctr">
            <a:no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रेडियोधर्मी अपशिष्ट प्रबंधन की लागत</a:t>
            </a:r>
            <a:endParaRPr lang="en-US" sz="32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 name="Content Placeholder 2"/>
          <p:cNvSpPr txBox="1">
            <a:spLocks/>
          </p:cNvSpPr>
          <p:nvPr/>
        </p:nvSpPr>
        <p:spPr bwMode="auto">
          <a:xfrm>
            <a:off x="5181600" y="1768288"/>
            <a:ext cx="6604747" cy="3429000"/>
          </a:xfrm>
          <a:prstGeom prst="rect">
            <a:avLst/>
          </a:prstGeom>
          <a:noFill/>
          <a:ln w="9525">
            <a:noFill/>
            <a:miter lim="800000"/>
            <a:headEnd/>
            <a:tailEnd/>
          </a:ln>
        </p:spPr>
        <p:txBody>
          <a:bodyPr/>
          <a:lstStyle/>
          <a:p>
            <a:pPr marL="342900" indent="-342900" algn="just">
              <a:spcBef>
                <a:spcPct val="20000"/>
              </a:spcBef>
              <a:buFont typeface="Wingdings" pitchFamily="2" charset="2"/>
              <a:buChar char="§"/>
            </a:pPr>
            <a:r>
              <a:rPr lang="hi-IN" sz="2400">
                <a:latin typeface="Open Sans" panose="020B0606030504020204"/>
                <a:cs typeface="Arial" pitchFamily="34" charset="0"/>
              </a:rPr>
              <a:t>सभी प्रकार के नागरिक रेडियोधर्मी अपशिष्ट के प्रबंधन के लिए वित्तीय प्रावधान किए जाते हैं।
 परमाणु ऊर्जा संयंत्र के कचरे के प्रबंधन और निपटान की लागत उत्पन्न बिजली की कुल लागत का लगभग 5% है।</a:t>
            </a:r>
            <a:endParaRPr lang="en-US" sz="2800" dirty="0">
              <a:latin typeface="Arial" pitchFamily="34" charset="0"/>
              <a:cs typeface="Arial" pitchFamily="34" charset="0"/>
            </a:endParaRPr>
          </a:p>
        </p:txBody>
      </p:sp>
      <p:sp>
        <p:nvSpPr>
          <p:cNvPr id="3" name="Slide Number Placeholder 2">
            <a:extLst>
              <a:ext uri="{FF2B5EF4-FFF2-40B4-BE49-F238E27FC236}">
                <a16:creationId xmlns:a16="http://schemas.microsoft.com/office/drawing/2014/main" id="{E4BA330F-6EC7-496B-A80A-0EB131370D79}"/>
              </a:ext>
            </a:extLst>
          </p:cNvPr>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a:defRPr/>
            </a:pPr>
            <a:br>
              <a:rPr lang="en-US" u="sng" dirty="0">
                <a:latin typeface="Open Sans" panose="020B0606030504020204" pitchFamily="34" charset="0"/>
                <a:ea typeface="Open Sans" panose="020B0606030504020204" pitchFamily="34" charset="0"/>
                <a:cs typeface="Open Sans" panose="020B0606030504020204" pitchFamily="34" charset="0"/>
              </a:rPr>
            </a:br>
            <a:br>
              <a:rPr lang="en-US" u="sng" dirty="0">
                <a:latin typeface="Open Sans" panose="020B0606030504020204" pitchFamily="34" charset="0"/>
                <a:ea typeface="Open Sans" panose="020B0606030504020204" pitchFamily="34" charset="0"/>
                <a:cs typeface="Open Sans" panose="020B0606030504020204" pitchFamily="34" charset="0"/>
              </a:rPr>
            </a:br>
            <a:br>
              <a:rPr lang="en-US" u="sng" dirty="0">
                <a:latin typeface="Open Sans" panose="020B0606030504020204" pitchFamily="34" charset="0"/>
                <a:ea typeface="Open Sans" panose="020B0606030504020204" pitchFamily="34" charset="0"/>
                <a:cs typeface="Open Sans" panose="020B0606030504020204" pitchFamily="34" charset="0"/>
              </a:rPr>
            </a:br>
            <a:br>
              <a:rPr lang="en-US" u="sng" dirty="0">
                <a:latin typeface="Open Sans" panose="020B0606030504020204" pitchFamily="34" charset="0"/>
                <a:ea typeface="Open Sans" panose="020B0606030504020204" pitchFamily="34" charset="0"/>
                <a:cs typeface="Open Sans" panose="020B0606030504020204" pitchFamily="34" charset="0"/>
              </a:rPr>
            </a:br>
            <a:br>
              <a:rPr lang="en-US" u="sng" dirty="0">
                <a:latin typeface="Open Sans" panose="020B0606030504020204" pitchFamily="34" charset="0"/>
                <a:ea typeface="Open Sans" panose="020B0606030504020204" pitchFamily="34" charset="0"/>
                <a:cs typeface="Open Sans" panose="020B0606030504020204" pitchFamily="34" charset="0"/>
              </a:rPr>
            </a:br>
            <a:br>
              <a:rPr lang="en-US" u="sng" dirty="0">
                <a:latin typeface="Open Sans" panose="020B0606030504020204" pitchFamily="34" charset="0"/>
                <a:ea typeface="Open Sans" panose="020B0606030504020204" pitchFamily="34" charset="0"/>
                <a:cs typeface="Open Sans" panose="020B0606030504020204" pitchFamily="34" charset="0"/>
              </a:rPr>
            </a:br>
            <a:br>
              <a:rPr lang="en-US" dirty="0">
                <a:latin typeface="Open Sans" panose="020B0606030504020204" pitchFamily="34" charset="0"/>
                <a:ea typeface="Open Sans" panose="020B0606030504020204" pitchFamily="34" charset="0"/>
                <a:cs typeface="Open Sans" panose="020B0606030504020204" pitchFamily="34" charset="0"/>
              </a:rPr>
            </a:br>
            <a:r>
              <a:rPr lang="en-US" dirty="0">
                <a:latin typeface="Open Sans" panose="020B0606030504020204" pitchFamily="34" charset="0"/>
                <a:ea typeface="Open Sans" panose="020B0606030504020204" pitchFamily="34" charset="0"/>
                <a:cs typeface="Open Sans" panose="020B0606030504020204" pitchFamily="34" charset="0"/>
              </a:rPr>
              <a:t> </a:t>
            </a:r>
            <a:br>
              <a:rPr lang="en-US" dirty="0">
                <a:latin typeface="Open Sans" panose="020B0606030504020204" pitchFamily="34" charset="0"/>
                <a:ea typeface="Open Sans" panose="020B0606030504020204" pitchFamily="34" charset="0"/>
                <a:cs typeface="Open Sans" panose="020B0606030504020204" pitchFamily="34" charset="0"/>
              </a:rPr>
            </a:b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a:xfrm>
            <a:off x="5181600" y="1219200"/>
            <a:ext cx="6781800" cy="4495800"/>
          </a:xfrm>
        </p:spPr>
        <p:txBody>
          <a:bodyPr rtlCol="0">
            <a:normAutofit fontScale="92500" lnSpcReduction="10000"/>
          </a:bodyPr>
          <a:lstStyle/>
          <a:p>
            <a:pPr algn="just">
              <a:buNone/>
              <a:defRPr/>
            </a:pPr>
            <a:r>
              <a:rPr lang="hi-IN" sz="2600">
                <a:latin typeface="Open Sans" panose="020B0606030504020204" pitchFamily="34" charset="0"/>
                <a:ea typeface="Open Sans" panose="020B0606030504020204" pitchFamily="34" charset="0"/>
                <a:cs typeface="Open Sans" panose="020B0606030504020204" pitchFamily="34" charset="0"/>
              </a:rPr>
              <a:t>(1) खनन और मिलिंग
यूरेनियम शुद्धिकरण 
ईंधन निर्माण
(4) रिएक्टर संचालन/बिजली उत्पादन
(5) खर्च किए गए ईंधन का प्रबंधन
(6) परमाणु सुविधाओं को बंद करना
(7) इनमें से प्रत्येक चरण में नाभिकीय विद्युत गतिविधियों के बाहर से निकलने वाला अपशिष्ट अपशिष्ट उत्पन्न होता है जिसमें रेडियोन्यूक्लाइड होता है, जो इसमें शामिल ऑपरेशन की प्रकृति पर निर्भर करता है।</a:t>
            </a:r>
            <a:endParaRPr lang="en-US" sz="26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Rectangle 3"/>
          <p:cNvSpPr>
            <a:spLocks noChangeArrowheads="1"/>
          </p:cNvSpPr>
          <p:nvPr/>
        </p:nvSpPr>
        <p:spPr bwMode="auto">
          <a:xfrm>
            <a:off x="304800" y="2057400"/>
            <a:ext cx="4267200" cy="3046988"/>
          </a:xfrm>
          <a:prstGeom prst="rect">
            <a:avLst/>
          </a:prstGeom>
        </p:spPr>
        <p:txBody>
          <a:bodyPr vert="horz" lIns="91440" tIns="45720" rIns="91440" bIns="45720" rtlCol="0" anchor="ctr">
            <a:noAutofit/>
          </a:bodyPr>
          <a:lstStyle/>
          <a:p>
            <a:pPr algn="ctr">
              <a:spcBef>
                <a:spcPct val="0"/>
              </a:spcBef>
            </a:pPr>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रेडियोधर्मी कचरे के स्रोत और परमाणु ईंधन चक्र का चरण वे उत्पन्न होते हैं</a:t>
            </a:r>
            <a:endParaRPr lang="en-US" sz="32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 name="Slide Number Placeholder 4">
            <a:extLst>
              <a:ext uri="{FF2B5EF4-FFF2-40B4-BE49-F238E27FC236}">
                <a16:creationId xmlns:a16="http://schemas.microsoft.com/office/drawing/2014/main" id="{2604014C-F8C0-2163-A202-4BE9F71D2DB2}"/>
              </a:ext>
            </a:extLst>
          </p:cNvPr>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752600" y="838200"/>
            <a:ext cx="8686800" cy="3886200"/>
          </a:xfrm>
        </p:spPr>
        <p:txBody>
          <a:bodyPr>
            <a:normAutofit fontScale="90000"/>
          </a:bodyPr>
          <a:lstStyle/>
          <a:p>
            <a:pPr eaLnBrk="1" hangingPunct="1"/>
            <a:br>
              <a:rPr lang="en-US" sz="3200" b="1" u="sng">
                <a:solidFill>
                  <a:srgbClr val="C00000"/>
                </a:solidFill>
                <a:latin typeface="Open Sans" panose="020B0606030504020204" pitchFamily="34" charset="0"/>
                <a:ea typeface="Open Sans" panose="020B0606030504020204" pitchFamily="34" charset="0"/>
                <a:cs typeface="Open Sans" panose="020B0606030504020204" pitchFamily="34" charset="0"/>
              </a:rPr>
            </a:br>
            <a:br>
              <a:rPr lang="en-US" sz="3200" b="1" u="sng">
                <a:solidFill>
                  <a:srgbClr val="C00000"/>
                </a:solidFill>
                <a:latin typeface="Open Sans" panose="020B0606030504020204" pitchFamily="34" charset="0"/>
                <a:ea typeface="Open Sans" panose="020B0606030504020204" pitchFamily="34" charset="0"/>
                <a:cs typeface="Open Sans" panose="020B0606030504020204" pitchFamily="34" charset="0"/>
              </a:rPr>
            </a:br>
            <a:br>
              <a:rPr lang="en-US" sz="3200" b="1" u="sng">
                <a:solidFill>
                  <a:srgbClr val="C00000"/>
                </a:solidFill>
                <a:latin typeface="Open Sans" panose="020B0606030504020204" pitchFamily="34" charset="0"/>
                <a:ea typeface="Open Sans" panose="020B0606030504020204" pitchFamily="34" charset="0"/>
                <a:cs typeface="Open Sans" panose="020B0606030504020204" pitchFamily="34" charset="0"/>
              </a:rPr>
            </a:br>
            <a:br>
              <a:rPr lang="en-US" sz="3200" b="1" u="sng">
                <a:solidFill>
                  <a:srgbClr val="C00000"/>
                </a:solidFill>
                <a:latin typeface="Open Sans" panose="020B0606030504020204" pitchFamily="34" charset="0"/>
                <a:ea typeface="Open Sans" panose="020B0606030504020204" pitchFamily="34" charset="0"/>
                <a:cs typeface="Open Sans" panose="020B0606030504020204" pitchFamily="34" charset="0"/>
              </a:rPr>
            </a:br>
            <a:br>
              <a:rPr lang="en-US" sz="3200" b="1" u="sng">
                <a:solidFill>
                  <a:srgbClr val="C00000"/>
                </a:solidFill>
                <a:latin typeface="Open Sans" panose="020B0606030504020204" pitchFamily="34" charset="0"/>
                <a:ea typeface="Open Sans" panose="020B0606030504020204" pitchFamily="34" charset="0"/>
                <a:cs typeface="Open Sans" panose="020B0606030504020204" pitchFamily="34" charset="0"/>
              </a:rPr>
            </a:br>
            <a:br>
              <a:rPr lang="en-US" sz="3200" b="1" u="sng">
                <a:solidFill>
                  <a:srgbClr val="C00000"/>
                </a:solidFill>
                <a:latin typeface="Open Sans" panose="020B0606030504020204" pitchFamily="34" charset="0"/>
                <a:ea typeface="Open Sans" panose="020B0606030504020204" pitchFamily="34" charset="0"/>
                <a:cs typeface="Open Sans" panose="020B0606030504020204" pitchFamily="34" charset="0"/>
              </a:rPr>
            </a:br>
            <a:br>
              <a:rPr lang="en-US" sz="3200" b="1" u="sng">
                <a:solidFill>
                  <a:srgbClr val="C00000"/>
                </a:solidFill>
                <a:latin typeface="Open Sans" panose="020B0606030504020204" pitchFamily="34" charset="0"/>
                <a:ea typeface="Open Sans" panose="020B0606030504020204" pitchFamily="34" charset="0"/>
                <a:cs typeface="Open Sans" panose="020B0606030504020204" pitchFamily="34" charset="0"/>
              </a:rPr>
            </a:br>
            <a:br>
              <a:rPr lang="en-US" sz="3200" b="1" u="sng">
                <a:solidFill>
                  <a:srgbClr val="C00000"/>
                </a:solidFill>
                <a:latin typeface="Open Sans" panose="020B0606030504020204" pitchFamily="34" charset="0"/>
                <a:ea typeface="Open Sans" panose="020B0606030504020204" pitchFamily="34" charset="0"/>
                <a:cs typeface="Open Sans" panose="020B0606030504020204" pitchFamily="34" charset="0"/>
              </a:rPr>
            </a:br>
            <a:br>
              <a:rPr lang="en-US" sz="3200" b="1" u="sng">
                <a:solidFill>
                  <a:srgbClr val="C00000"/>
                </a:solidFill>
                <a:latin typeface="Open Sans" panose="020B0606030504020204" pitchFamily="34" charset="0"/>
                <a:ea typeface="Open Sans" panose="020B0606030504020204" pitchFamily="34" charset="0"/>
                <a:cs typeface="Open Sans" panose="020B0606030504020204" pitchFamily="34" charset="0"/>
              </a:rPr>
            </a:br>
            <a:br>
              <a:rPr lang="en-US" sz="3200" b="1" u="sng">
                <a:solidFill>
                  <a:srgbClr val="C00000"/>
                </a:solidFill>
                <a:latin typeface="Open Sans" panose="020B0606030504020204" pitchFamily="34" charset="0"/>
                <a:ea typeface="Open Sans" panose="020B0606030504020204" pitchFamily="34" charset="0"/>
                <a:cs typeface="Open Sans" panose="020B0606030504020204" pitchFamily="34" charset="0"/>
              </a:rPr>
            </a:br>
            <a:br>
              <a:rPr lang="en-US" sz="3200" b="1" u="sng">
                <a:solidFill>
                  <a:srgbClr val="C00000"/>
                </a:solidFill>
                <a:latin typeface="Open Sans" panose="020B0606030504020204" pitchFamily="34" charset="0"/>
                <a:ea typeface="Open Sans" panose="020B0606030504020204" pitchFamily="34" charset="0"/>
                <a:cs typeface="Open Sans" panose="020B0606030504020204" pitchFamily="34" charset="0"/>
              </a:rPr>
            </a:br>
            <a:br>
              <a:rPr lang="en-US" sz="3200" b="1" u="sng">
                <a:solidFill>
                  <a:srgbClr val="C00000"/>
                </a:solidFill>
                <a:latin typeface="Open Sans" panose="020B0606030504020204" pitchFamily="34" charset="0"/>
                <a:ea typeface="Open Sans" panose="020B0606030504020204" pitchFamily="34" charset="0"/>
                <a:cs typeface="Open Sans" panose="020B0606030504020204" pitchFamily="34" charset="0"/>
              </a:rPr>
            </a:br>
            <a:br>
              <a:rPr lang="en-US" sz="3200" b="1" u="sng">
                <a:solidFill>
                  <a:srgbClr val="C00000"/>
                </a:solidFill>
                <a:latin typeface="Open Sans" panose="020B0606030504020204" pitchFamily="34" charset="0"/>
                <a:ea typeface="Open Sans" panose="020B0606030504020204" pitchFamily="34" charset="0"/>
                <a:cs typeface="Open Sans" panose="020B0606030504020204" pitchFamily="34" charset="0"/>
              </a:rPr>
            </a:br>
            <a:br>
              <a:rPr lang="en-US" sz="3200" b="1" u="sng">
                <a:solidFill>
                  <a:srgbClr val="C00000"/>
                </a:solidFill>
                <a:latin typeface="Open Sans" panose="020B0606030504020204" pitchFamily="34" charset="0"/>
                <a:ea typeface="Open Sans" panose="020B0606030504020204" pitchFamily="34" charset="0"/>
                <a:cs typeface="Open Sans" panose="020B0606030504020204" pitchFamily="34" charset="0"/>
              </a:rPr>
            </a:br>
            <a:br>
              <a:rPr lang="en-US" sz="3200" b="1" u="sng">
                <a:solidFill>
                  <a:srgbClr val="C00000"/>
                </a:solidFill>
                <a:latin typeface="Open Sans" panose="020B0606030504020204" pitchFamily="34" charset="0"/>
                <a:ea typeface="Open Sans" panose="020B0606030504020204" pitchFamily="34" charset="0"/>
                <a:cs typeface="Open Sans" panose="020B0606030504020204" pitchFamily="34" charset="0"/>
              </a:rPr>
            </a:br>
            <a:br>
              <a:rPr lang="en-US" sz="3200" b="1" u="sng">
                <a:solidFill>
                  <a:srgbClr val="C00000"/>
                </a:solidFill>
                <a:latin typeface="Open Sans" panose="020B0606030504020204" pitchFamily="34" charset="0"/>
                <a:ea typeface="Open Sans" panose="020B0606030504020204" pitchFamily="34" charset="0"/>
                <a:cs typeface="Open Sans" panose="020B0606030504020204" pitchFamily="34" charset="0"/>
              </a:rPr>
            </a:br>
            <a:br>
              <a:rPr lang="en-US" sz="3200" b="1" u="sng">
                <a:solidFill>
                  <a:srgbClr val="C00000"/>
                </a:solidFill>
                <a:latin typeface="Open Sans" panose="020B0606030504020204" pitchFamily="34" charset="0"/>
                <a:ea typeface="Open Sans" panose="020B0606030504020204" pitchFamily="34" charset="0"/>
                <a:cs typeface="Open Sans" panose="020B0606030504020204" pitchFamily="34" charset="0"/>
              </a:rPr>
            </a:br>
            <a:br>
              <a:rPr lang="en-US" sz="3200" b="1" u="sng">
                <a:solidFill>
                  <a:srgbClr val="C00000"/>
                </a:solidFill>
                <a:latin typeface="Open Sans" panose="020B0606030504020204" pitchFamily="34" charset="0"/>
                <a:ea typeface="Open Sans" panose="020B0606030504020204" pitchFamily="34" charset="0"/>
                <a:cs typeface="Open Sans" panose="020B0606030504020204" pitchFamily="34" charset="0"/>
              </a:rPr>
            </a:br>
            <a:endParaRPr lang="en-US" sz="3200" b="1">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a:xfrm>
            <a:off x="3738623" y="1139062"/>
            <a:ext cx="8305800" cy="5181600"/>
          </a:xfrm>
        </p:spPr>
        <p:txBody>
          <a:bodyPr>
            <a:normAutofit fontScale="85000" lnSpcReduction="20000"/>
          </a:bodyPr>
          <a:lstStyle/>
          <a:p>
            <a:pPr algn="just">
              <a:lnSpc>
                <a:spcPct val="150000"/>
              </a:lnSpc>
            </a:pPr>
            <a:r>
              <a:rPr lang="hi-IN" sz="3100">
                <a:latin typeface="Open Sans" panose="020B0606030504020204" pitchFamily="34" charset="0"/>
                <a:ea typeface="Open Sans" panose="020B0606030504020204" pitchFamily="34" charset="0"/>
                <a:cs typeface="Open Sans" panose="020B0606030504020204" pitchFamily="34" charset="0"/>
              </a:rPr>
              <a:t>ठोस गैसीय और तरल अपशिष्ट उनके भौतिक रूपों पर आधारित होते हैं।
गतिविधि सामग्री के आधार पर निम्न स्तर, मध्यवर्ती और उच्च स्तर के अपशिष्ट के रूप में। 
क्या जाता है के आधार पर यानी निपटान विधि अपनाई गई?
परमाणु ईंधन चक्र के विभिन्न चरणों में "उत्पत्ति के स्रोत" के आधार पर, चाहे वह खनन या मिलिंग, ईंधन निर्माण अपशिष्ट, रिएक्टर अपशिष्ट और खर्च किए गए ईंधन से अपशिष्ट, पुनर्प्रसंस्करण से हो</a:t>
            </a:r>
            <a:endParaRPr lang="en-US" sz="28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Rectangle 3"/>
          <p:cNvSpPr>
            <a:spLocks noChangeArrowheads="1"/>
          </p:cNvSpPr>
          <p:nvPr/>
        </p:nvSpPr>
        <p:spPr bwMode="auto">
          <a:xfrm>
            <a:off x="8681" y="2286000"/>
            <a:ext cx="3725119" cy="2185214"/>
          </a:xfrm>
          <a:prstGeom prst="rect">
            <a:avLst/>
          </a:prstGeom>
        </p:spPr>
        <p:txBody>
          <a:bodyPr vert="horz" lIns="91440" tIns="45720" rIns="91440" bIns="45720" rtlCol="0" anchor="ctr">
            <a:noAutofit/>
          </a:bodyPr>
          <a:lstStyle/>
          <a:p>
            <a:pPr algn="ctr">
              <a:spcBef>
                <a:spcPct val="0"/>
              </a:spcBef>
            </a:pPr>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रेडियोधर्मी कचरे का वर्गीकरण</a:t>
            </a:r>
            <a:endParaRPr lang="en-US" sz="32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436D5674-DAD7-A8A5-64E1-9F32D191094E}"/>
              </a:ext>
            </a:extLst>
          </p:cNvPr>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10200" y="1857632"/>
            <a:ext cx="5487144" cy="4038600"/>
          </a:xfrm>
        </p:spPr>
        <p:txBody>
          <a:bodyPr>
            <a:noAutofit/>
          </a:bodyPr>
          <a:lstStyle/>
          <a:p>
            <a:pPr lvl="0" algn="just">
              <a:lnSpc>
                <a:spcPct val="150000"/>
              </a:lnSpc>
              <a:buFont typeface="Wingdings" panose="05000000000000000000" pitchFamily="2" charset="2"/>
              <a:buChar char="Ø"/>
            </a:pPr>
            <a:r>
              <a:rPr lang="hi-IN" sz="2400">
                <a:latin typeface="Open Sans" panose="020B0606030504020204" pitchFamily="34" charset="0"/>
                <a:ea typeface="Open Sans" panose="020B0606030504020204" pitchFamily="34" charset="0"/>
                <a:cs typeface="Open Sans" panose="020B0606030504020204" pitchFamily="34" charset="0"/>
              </a:rPr>
              <a:t>परिचय 
रेडियोधर्मी अपशिष्ट के स्रोतों और नाभिकीय ईंधन चक्र के चरणों का वर्णन कीजिए।</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764278B5-4310-8E9A-D837-0F35262A64EC}"/>
              </a:ext>
            </a:extLst>
          </p:cNvPr>
          <p:cNvSpPr>
            <a:spLocks noGrp="1"/>
          </p:cNvSpPr>
          <p:nvPr>
            <p:ph type="sldNum" sz="quarter" idx="12"/>
          </p:nvPr>
        </p:nvSpPr>
        <p:spPr/>
        <p:txBody>
          <a:bodyPr/>
          <a:lstStyle/>
          <a:p>
            <a:fld id="{B6F15528-21DE-4FAA-801E-634DDDAF4B2B}" type="slidenum">
              <a:rPr lang="en-US" smtClean="0"/>
              <a:pPr/>
              <a:t>2</a:t>
            </a:fld>
            <a:endParaRPr lang="en-US"/>
          </a:p>
        </p:txBody>
      </p:sp>
      <p:sp>
        <p:nvSpPr>
          <p:cNvPr id="5" name="Google Shape;112;p15">
            <a:extLst>
              <a:ext uri="{FF2B5EF4-FFF2-40B4-BE49-F238E27FC236}">
                <a16:creationId xmlns:a16="http://schemas.microsoft.com/office/drawing/2014/main" id="{3F8233F0-038B-3B4A-B4BC-FA887017209E}"/>
              </a:ext>
            </a:extLst>
          </p:cNvPr>
          <p:cNvSpPr txBox="1">
            <a:spLocks/>
          </p:cNvSpPr>
          <p:nvPr/>
        </p:nvSpPr>
        <p:spPr>
          <a:xfrm>
            <a:off x="304800" y="1828800"/>
            <a:ext cx="3366518" cy="864400"/>
          </a:xfrm>
          <a:prstGeom prst="rect">
            <a:avLst/>
          </a:prstGeom>
          <a:noFill/>
          <a:ln>
            <a:noFill/>
          </a:ln>
        </p:spPr>
        <p:txBody>
          <a:bodyPr spcFirstLastPara="1" vert="horz" wrap="square" lIns="91425" tIns="45700" rIns="91425" bIns="45700" rtlCol="0" anchor="ctr" anchorCtr="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90000"/>
              </a:lnSpc>
              <a:spcBef>
                <a:spcPts val="0"/>
              </a:spcBef>
              <a:buClr>
                <a:srgbClr val="C00000"/>
              </a:buClr>
              <a:buSzPts val="4000"/>
            </a:pPr>
            <a:r>
              <a:rPr lang="hi-IN" sz="3600" b="1">
                <a:solidFill>
                  <a:srgbClr val="C00000"/>
                </a:solidFill>
                <a:latin typeface="Open Sans"/>
                <a:ea typeface="Arial"/>
                <a:cs typeface="Arial"/>
                <a:sym typeface="Arial"/>
              </a:rPr>
              <a:t>उद्देश्यों</a:t>
            </a:r>
            <a:endParaRPr lang="en-US" sz="4000" dirty="0">
              <a:latin typeface="Open Sans"/>
            </a:endParaRPr>
          </a:p>
        </p:txBody>
      </p:sp>
      <p:sp>
        <p:nvSpPr>
          <p:cNvPr id="6" name="Google Shape;116;p15">
            <a:extLst>
              <a:ext uri="{FF2B5EF4-FFF2-40B4-BE49-F238E27FC236}">
                <a16:creationId xmlns:a16="http://schemas.microsoft.com/office/drawing/2014/main" id="{52B7AC2F-0973-DFBD-B18E-EA3D975D6968}"/>
              </a:ext>
            </a:extLst>
          </p:cNvPr>
          <p:cNvSpPr txBox="1"/>
          <p:nvPr/>
        </p:nvSpPr>
        <p:spPr>
          <a:xfrm>
            <a:off x="685800" y="2514600"/>
            <a:ext cx="4191000" cy="830956"/>
          </a:xfrm>
          <a:prstGeom prst="rect">
            <a:avLst/>
          </a:prstGeom>
          <a:noFill/>
          <a:ln>
            <a:noFill/>
          </a:ln>
        </p:spPr>
        <p:txBody>
          <a:bodyPr spcFirstLastPara="1" wrap="square" lIns="91425" tIns="45700" rIns="91425" bIns="45700" anchor="t" anchorCtr="0">
            <a:spAutoFit/>
          </a:bodyPr>
          <a:lstStyle/>
          <a:p>
            <a:pPr lvl="0" algn="just">
              <a:buClr>
                <a:schemeClr val="dk1"/>
              </a:buClr>
              <a:buSzPts val="3200"/>
            </a:pPr>
            <a:r>
              <a:rPr lang="hi-IN" sz="2400">
                <a:solidFill>
                  <a:schemeClr val="dk1"/>
                </a:solidFill>
                <a:latin typeface="Open Sans"/>
                <a:cs typeface="Times New Roman" pitchFamily="18" charset="0"/>
                <a:sym typeface="Arial"/>
              </a:rPr>
              <a:t>इस पाठ को पूरा करने पर, आप निम्न में सक्षम होंगे: -</a:t>
            </a:r>
            <a:endParaRPr sz="1100" dirty="0">
              <a:latin typeface="Open Sans"/>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819400"/>
            <a:ext cx="3505200" cy="715962"/>
          </a:xfrm>
        </p:spPr>
        <p:txBody>
          <a:bodyPr vert="horz" lIns="91440" tIns="45720" rIns="91440" bIns="45720" rtlCol="0" anchor="ctr">
            <a:noAutofit/>
          </a:bodyPr>
          <a:lstStyle/>
          <a:p>
            <a:r>
              <a:rPr lang="hi-IN" sz="3200" b="1" dirty="0">
                <a:solidFill>
                  <a:srgbClr val="C00000"/>
                </a:solidFill>
                <a:latin typeface="Open Sans" panose="020B0606030504020204" pitchFamily="34" charset="0"/>
                <a:ea typeface="Open Sans" panose="020B0606030504020204" pitchFamily="34" charset="0"/>
                <a:cs typeface="Open Sans" panose="020B0606030504020204" pitchFamily="34" charset="0"/>
              </a:rPr>
              <a:t>अपशिष्ट प्रबंधन के लिए योजना बनाना</a:t>
            </a:r>
            <a:endParaRPr lang="en-US" sz="32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a:xfrm>
            <a:off x="3962400" y="1371600"/>
            <a:ext cx="8153400" cy="5181600"/>
          </a:xfrm>
        </p:spPr>
        <p:txBody>
          <a:bodyPr>
            <a:normAutofit/>
          </a:bodyPr>
          <a:lstStyle/>
          <a:p>
            <a:pPr>
              <a:buNone/>
            </a:pPr>
            <a:r>
              <a:rPr lang="hi-IN" sz="2400" b="1" u="sng" dirty="0">
                <a:latin typeface="Open Sans" panose="020B0606030504020204" pitchFamily="34" charset="0"/>
                <a:ea typeface="Open Sans" panose="020B0606030504020204" pitchFamily="34" charset="0"/>
                <a:cs typeface="Open Sans" panose="020B0606030504020204" pitchFamily="34" charset="0"/>
              </a:rPr>
              <a:t>इस संबंध में कुछ पहलू महत्वपूर्ण हैं।
रेडियोधर्मी अपशिष्टों के न्यूनीकरण, उचित संग्रह, अंतरिम भंडारण और परिवहन के लिए प्रक्रिया स्थापित करना।
 स्वीकार्य कचरे में रूपांतरण के लिए उपचार और कंडीशनिंग के लिए प्रक्रिया का विकास
निपटान स्थलों के लिए विशिष्ट जांच और निगरानी कार्यक्रम</a:t>
            </a:r>
            <a:endParaRPr lang="en-US" sz="28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8898FF03-576B-10F5-CC27-E73CBA31418C}"/>
              </a:ext>
            </a:extLst>
          </p:cNvPr>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C408BE-AAE9-C036-0E91-BAB6681BB1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D6320A-3DDE-EB74-8BE3-1DCDFE3DDB2A}"/>
              </a:ext>
            </a:extLst>
          </p:cNvPr>
          <p:cNvSpPr>
            <a:spLocks noGrp="1"/>
          </p:cNvSpPr>
          <p:nvPr>
            <p:ph type="title"/>
          </p:nvPr>
        </p:nvSpPr>
        <p:spPr>
          <a:xfrm>
            <a:off x="838200" y="2362200"/>
            <a:ext cx="2667001" cy="792162"/>
          </a:xfrm>
        </p:spPr>
        <p:txBody>
          <a:bodyPr vert="horz" lIns="91440" tIns="45720" rIns="91440" bIns="45720" rtlCol="0" anchor="ctr">
            <a:no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समीक्षा</a:t>
            </a:r>
            <a:endParaRPr lang="en-US" sz="36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a:extLst>
              <a:ext uri="{FF2B5EF4-FFF2-40B4-BE49-F238E27FC236}">
                <a16:creationId xmlns:a16="http://schemas.microsoft.com/office/drawing/2014/main" id="{CA95125E-0155-C3BE-F4D0-A788E38EB789}"/>
              </a:ext>
            </a:extLst>
          </p:cNvPr>
          <p:cNvSpPr>
            <a:spLocks noGrp="1"/>
          </p:cNvSpPr>
          <p:nvPr>
            <p:ph idx="1"/>
          </p:nvPr>
        </p:nvSpPr>
        <p:spPr>
          <a:xfrm>
            <a:off x="5181600" y="2362200"/>
            <a:ext cx="6096000" cy="3657600"/>
          </a:xfrm>
        </p:spPr>
        <p:txBody>
          <a:bodyPr>
            <a:noAutofit/>
          </a:bodyPr>
          <a:lstStyle/>
          <a:p>
            <a:pPr algn="just">
              <a:buNone/>
            </a:pPr>
            <a:r>
              <a:rPr lang="hi-IN" sz="2400">
                <a:latin typeface="Open Sans" panose="020B0606030504020204" pitchFamily="34" charset="0"/>
                <a:ea typeface="Open Sans" panose="020B0606030504020204" pitchFamily="34" charset="0"/>
                <a:cs typeface="Open Sans" panose="020B0606030504020204" pitchFamily="34" charset="0"/>
              </a:rPr>
              <a:t>अब आप निम्न में सक्षम होंगे:-
रेडियोधर्मी अपशिष्ट के स्रोतों और नाभिकीय ईंधन चक्र के चरणों का वर्णन कीजिए।</a:t>
            </a:r>
            <a:endParaRPr lang="en-US" sz="28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2051C4B6-6387-1E0F-43AF-F0B9665CA869}"/>
              </a:ext>
            </a:extLst>
          </p:cNvPr>
          <p:cNvSpPr>
            <a:spLocks noGrp="1"/>
          </p:cNvSpPr>
          <p:nvPr>
            <p:ph type="sldNum" sz="quarter" idx="12"/>
          </p:nvPr>
        </p:nvSpPr>
        <p:spPr/>
        <p:txBody>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32348436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64527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2" name="Slide Number Placeholder 1">
            <a:extLst>
              <a:ext uri="{FF2B5EF4-FFF2-40B4-BE49-F238E27FC236}">
                <a16:creationId xmlns:a16="http://schemas.microsoft.com/office/drawing/2014/main" id="{E8712AE2-BBBA-B977-B5D1-B22935FB04E6}"/>
              </a:ext>
            </a:extLst>
          </p:cNvPr>
          <p:cNvSpPr>
            <a:spLocks noGrp="1"/>
          </p:cNvSpPr>
          <p:nvPr>
            <p:ph type="sldNum" sz="quarter" idx="12"/>
          </p:nvPr>
        </p:nvSpPr>
        <p:spPr/>
        <p:txBody>
          <a:bodyPr/>
          <a:lstStyle/>
          <a:p>
            <a:fld id="{2BB1E14F-796C-409E-9B94-89634ADD74DA}" type="slidenum">
              <a:rPr lang="en-IN" smtClean="0"/>
              <a:t>22</a:t>
            </a:fld>
            <a:endParaRPr lang="en-IN" dirty="0"/>
          </a:p>
        </p:txBody>
      </p:sp>
      <p:sp>
        <p:nvSpPr>
          <p:cNvPr id="3" name="Duties of…">
            <a:extLst>
              <a:ext uri="{FF2B5EF4-FFF2-40B4-BE49-F238E27FC236}">
                <a16:creationId xmlns:a16="http://schemas.microsoft.com/office/drawing/2014/main" id="{318A7614-47AC-F139-1E29-E4595B71E791}"/>
              </a:ext>
            </a:extLst>
          </p:cNvPr>
          <p:cNvSpPr txBox="1"/>
          <p:nvPr/>
        </p:nvSpPr>
        <p:spPr>
          <a:xfrm>
            <a:off x="1328106" y="2878320"/>
            <a:ext cx="4052325" cy="6946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algn="ctr"/>
            <a:r>
              <a:rPr lang="hi-IN" sz="4000" b="1">
                <a:latin typeface="Open sans"/>
              </a:rPr>
              <a:t>कोई सवाल ?</a:t>
            </a:r>
            <a:endParaRPr lang="en-US" sz="4000" b="1" dirty="0">
              <a:latin typeface="Open sans"/>
            </a:endParaRPr>
          </a:p>
        </p:txBody>
      </p:sp>
      <p:pic>
        <p:nvPicPr>
          <p:cNvPr id="4" name="Picture 3">
            <a:extLst>
              <a:ext uri="{FF2B5EF4-FFF2-40B4-BE49-F238E27FC236}">
                <a16:creationId xmlns:a16="http://schemas.microsoft.com/office/drawing/2014/main" id="{8E9DA97E-6DA2-DCF0-B996-AE39947116A8}"/>
              </a:ext>
            </a:extLst>
          </p:cNvPr>
          <p:cNvPicPr>
            <a:picLocks noChangeAspect="1"/>
          </p:cNvPicPr>
          <p:nvPr/>
        </p:nvPicPr>
        <p:blipFill>
          <a:blip r:embed="rId2"/>
          <a:stretch>
            <a:fillRect/>
          </a:stretch>
        </p:blipFill>
        <p:spPr>
          <a:xfrm>
            <a:off x="7063769" y="1753208"/>
            <a:ext cx="3368693" cy="3368693"/>
          </a:xfrm>
          <a:prstGeom prst="rect">
            <a:avLst/>
          </a:prstGeom>
        </p:spPr>
      </p:pic>
    </p:spTree>
    <p:extLst>
      <p:ext uri="{BB962C8B-B14F-4D97-AF65-F5344CB8AC3E}">
        <p14:creationId xmlns:p14="http://schemas.microsoft.com/office/powerpoint/2010/main" val="17376522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48637D2-95F1-7BEF-FEF9-B347A6BB8BA8}"/>
              </a:ext>
            </a:extLst>
          </p:cNvPr>
          <p:cNvSpPr>
            <a:spLocks noGrp="1"/>
          </p:cNvSpPr>
          <p:nvPr>
            <p:ph type="sldNum" sz="quarter" idx="12"/>
          </p:nvPr>
        </p:nvSpPr>
        <p:spPr/>
        <p:txBody>
          <a:bodyPr/>
          <a:lstStyle/>
          <a:p>
            <a:fld id="{B6F15528-21DE-4FAA-801E-634DDDAF4B2B}" type="slidenum">
              <a:rPr lang="en-US" sz="1400" b="1" smtClean="0">
                <a:solidFill>
                  <a:srgbClr val="7030A0"/>
                </a:solidFill>
              </a:rPr>
              <a:pPr/>
              <a:t>23</a:t>
            </a:fld>
            <a:endParaRPr lang="en-US" sz="1400" b="1" dirty="0">
              <a:solidFill>
                <a:srgbClr val="7030A0"/>
              </a:solidFill>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2" name="Title 1">
            <a:extLst>
              <a:ext uri="{FF2B5EF4-FFF2-40B4-BE49-F238E27FC236}">
                <a16:creationId xmlns:a16="http://schemas.microsoft.com/office/drawing/2014/main" id="{0C7D16C6-4043-F648-1CB8-EB048ACA3435}"/>
              </a:ext>
            </a:extLst>
          </p:cNvPr>
          <p:cNvSpPr>
            <a:spLocks noGrp="1"/>
          </p:cNvSpPr>
          <p:nvPr>
            <p:ph type="title"/>
          </p:nvPr>
        </p:nvSpPr>
        <p:spPr>
          <a:xfrm>
            <a:off x="769437" y="2194043"/>
            <a:ext cx="3869474" cy="1143000"/>
          </a:xfrm>
        </p:spPr>
        <p:txBody>
          <a:bodyPr>
            <a:normAutofit/>
          </a:bodyPr>
          <a:lstStyle/>
          <a:p>
            <a:r>
              <a:rPr lang="hi-IN"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मूल्यांकन</a:t>
            </a:r>
            <a:endParaRPr lang="en-US" sz="36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3" name="Content Placeholder 2">
            <a:extLst>
              <a:ext uri="{FF2B5EF4-FFF2-40B4-BE49-F238E27FC236}">
                <a16:creationId xmlns:a16="http://schemas.microsoft.com/office/drawing/2014/main" id="{CA66EA19-EDE6-4BB9-6332-7D35977453B1}"/>
              </a:ext>
            </a:extLst>
          </p:cNvPr>
          <p:cNvSpPr>
            <a:spLocks noGrp="1"/>
          </p:cNvSpPr>
          <p:nvPr>
            <p:ph idx="1"/>
          </p:nvPr>
        </p:nvSpPr>
        <p:spPr>
          <a:xfrm>
            <a:off x="5143682" y="2266332"/>
            <a:ext cx="6743517" cy="2839067"/>
          </a:xfrm>
        </p:spPr>
        <p:txBody>
          <a:bodyPr>
            <a:noAutofit/>
          </a:bodyPr>
          <a:lstStyle/>
          <a:p>
            <a:pPr>
              <a:lnSpc>
                <a:spcPct val="150000"/>
              </a:lnSpc>
              <a:buNone/>
            </a:pPr>
            <a:r>
              <a:rPr lang="en-US" sz="2400">
                <a:latin typeface="Open Sans" panose="020B0606030504020204" pitchFamily="34" charset="0"/>
                <a:ea typeface="Open Sans" panose="020B0606030504020204" pitchFamily="34" charset="0"/>
                <a:cs typeface="Open Sans" panose="020B0606030504020204" pitchFamily="34" charset="0"/>
              </a:rPr>
              <a:t>Q.1 </a:t>
            </a:r>
            <a:r>
              <a:rPr lang="hi-IN" sz="2400">
                <a:latin typeface="Open Sans" panose="020B0606030504020204" pitchFamily="34" charset="0"/>
                <a:ea typeface="Open Sans" panose="020B0606030504020204" pitchFamily="34" charset="0"/>
                <a:cs typeface="Open Sans" panose="020B0606030504020204" pitchFamily="34" charset="0"/>
              </a:rPr>
              <a:t>रेडियोधर्मी अपशिष्टों के प्रकार क्या हैं?
उत्तर - निम्न-स्तरीय अपशिष्ट।
	मध्यवर्ती स्तर का अपशिष्ट।
	उच्च स्तरीय अपशिष्ट।</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169568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fade">
                                      <p:cBhvr>
                                        <p:cTn id="7" dur="1000"/>
                                        <p:tgtEl>
                                          <p:spTgt spid="13">
                                            <p:txEl>
                                              <p:pRg st="0" end="0"/>
                                            </p:txEl>
                                          </p:spTgt>
                                        </p:tgtEl>
                                      </p:cBhvr>
                                    </p:animEffect>
                                    <p:anim calcmode="lin" valueType="num">
                                      <p:cBhvr>
                                        <p:cTn id="8"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0"/>
            <a:ext cx="12039600" cy="67818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2" name="Slide Number Placeholder 1">
            <a:extLst>
              <a:ext uri="{FF2B5EF4-FFF2-40B4-BE49-F238E27FC236}">
                <a16:creationId xmlns:a16="http://schemas.microsoft.com/office/drawing/2014/main" id="{1FD6900A-37B1-25E8-DEA8-CD370440BD42}"/>
              </a:ext>
            </a:extLst>
          </p:cNvPr>
          <p:cNvSpPr>
            <a:spLocks noGrp="1"/>
          </p:cNvSpPr>
          <p:nvPr>
            <p:ph type="sldNum" sz="quarter" idx="12"/>
          </p:nvPr>
        </p:nvSpPr>
        <p:spPr/>
        <p:txBody>
          <a:bodyPr/>
          <a:lstStyle/>
          <a:p>
            <a:fld id="{2BB1E14F-796C-409E-9B94-89634ADD74DA}" type="slidenum">
              <a:rPr lang="en-IN" smtClean="0"/>
              <a:t>24</a:t>
            </a:fld>
            <a:endParaRPr lang="en-IN"/>
          </a:p>
        </p:txBody>
      </p:sp>
      <p:sp>
        <p:nvSpPr>
          <p:cNvPr id="6" name="Duties of…">
            <a:extLst>
              <a:ext uri="{FF2B5EF4-FFF2-40B4-BE49-F238E27FC236}">
                <a16:creationId xmlns:a16="http://schemas.microsoft.com/office/drawing/2014/main" id="{848F74B0-1F3A-240E-68E6-62D0EC9F3863}"/>
              </a:ext>
            </a:extLst>
          </p:cNvPr>
          <p:cNvSpPr txBox="1"/>
          <p:nvPr/>
        </p:nvSpPr>
        <p:spPr>
          <a:xfrm>
            <a:off x="762000" y="2209800"/>
            <a:ext cx="10785634" cy="143326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algn="ctr"/>
            <a:r>
              <a:rPr lang="hi-IN" sz="8800" b="1" dirty="0">
                <a:latin typeface="Open sans"/>
              </a:rPr>
              <a:t>धन्यवाद</a:t>
            </a:r>
            <a:endParaRPr lang="en-US" sz="8800" dirty="0">
              <a:latin typeface="Open sans"/>
            </a:endParaRPr>
          </a:p>
        </p:txBody>
      </p:sp>
    </p:spTree>
    <p:extLst>
      <p:ext uri="{BB962C8B-B14F-4D97-AF65-F5344CB8AC3E}">
        <p14:creationId xmlns:p14="http://schemas.microsoft.com/office/powerpoint/2010/main" val="1708063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0"/>
            <a:ext cx="3733800" cy="639762"/>
          </a:xfrm>
        </p:spPr>
        <p:txBody>
          <a:bodyPr rtlCol="0">
            <a:noAutofit/>
          </a:bodyPr>
          <a:lstStyle/>
          <a:p>
            <a:pPr>
              <a:defRPr/>
            </a:pPr>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परिचय</a:t>
            </a:r>
            <a:endParaRPr lang="en-US" sz="28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a:xfrm>
            <a:off x="3818681" y="990599"/>
            <a:ext cx="7772400" cy="5365751"/>
          </a:xfrm>
        </p:spPr>
        <p:txBody>
          <a:bodyPr>
            <a:noAutofit/>
          </a:bodyPr>
          <a:lstStyle/>
          <a:p>
            <a:pPr algn="just">
              <a:lnSpc>
                <a:spcPct val="150000"/>
              </a:lnSpc>
              <a:buFont typeface="Wingdings" pitchFamily="2" charset="2"/>
              <a:buChar char="§"/>
            </a:pPr>
            <a:r>
              <a:rPr lang="hi-IN" sz="2400">
                <a:latin typeface="Open Sans" panose="020B0606030504020204" pitchFamily="34" charset="0"/>
                <a:ea typeface="Open Sans" panose="020B0606030504020204" pitchFamily="34" charset="0"/>
                <a:cs typeface="Open Sans" panose="020B0606030504020204" pitchFamily="34" charset="0"/>
              </a:rPr>
              <a:t>कचरे को किसी भी सामग्री के रूप में परिभाषित किया जा सकता है जो बिना किसी उपयोग के होने के रूप में त्याग दिया जाएगा
रेडियोधर्मी अपशिष्ट अल्फा के रेडियोधर्मी उत्सर्जन, बीटा गामा विकिरण के कारण होने वाले खतरों के कारण रेडियोधर्मी अपशिष्ट एक दीर्घकालिक चुनौती प्रस्तुत करता है। 
परमाणु संयंत्रों से रेडियोधर्मी कचरे में मौजूद कई लंबे समय तक जीवित रहने वाले न्यूक्लाइड में मानव जीवनकाल तक पहुंच में आधा जीवन होता है।</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B589A8EF-3259-BCC6-D167-656242607A2C}"/>
              </a:ext>
            </a:extLst>
          </p:cNvPr>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14800" y="1112837"/>
            <a:ext cx="7696200" cy="5243514"/>
          </a:xfrm>
        </p:spPr>
        <p:txBody>
          <a:bodyPr>
            <a:noAutofit/>
          </a:bodyPr>
          <a:lstStyle/>
          <a:p>
            <a:pPr algn="just">
              <a:lnSpc>
                <a:spcPct val="150000"/>
              </a:lnSpc>
              <a:buFont typeface="Wingdings" pitchFamily="2" charset="2"/>
              <a:buChar char="§"/>
            </a:pPr>
            <a:r>
              <a:rPr lang="hi-IN" sz="2400">
                <a:latin typeface="Open Sans" panose="020B0606030504020204" pitchFamily="34" charset="0"/>
                <a:ea typeface="Open Sans" panose="020B0606030504020204" pitchFamily="34" charset="0"/>
                <a:cs typeface="Open Sans" panose="020B0606030504020204" pitchFamily="34" charset="0"/>
              </a:rPr>
              <a:t>पुरुषों के लिए ज्ञात सबसे महत्वपूर्ण रेडियोधर्मी विषाक्त तत्वों में से एक प्लूटोनियम है, जो पुनर्प्रसंस्करण सुविधाओं में उत्पन्न कचरे में बहुत कम मात्रा में मौजूद होता है। प्लूटोनियम का आधा जीवन 24000 वर्ष है।
यह अपशिष्ट उत्पन्न करने वाली एजेंसी की जिम्मेदारी है कि वह इस तरह के लंबे समय तक रहने वाले कचरे का न्यूनतम उत्पादन सुनिश्चित करे और इन कचरे के लिए सर्वोत्तम और सुरक्षित निपटान विकल्प को लागू करे।</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FA18C9E7-A98B-0575-458D-13C8460B3009}"/>
              </a:ext>
            </a:extLst>
          </p:cNvPr>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609600" y="2209800"/>
            <a:ext cx="3505200" cy="1524000"/>
          </a:xfrm>
        </p:spPr>
        <p:txBody>
          <a:bodyPr vert="horz" lIns="91440" tIns="45720" rIns="91440" bIns="45720" rtlCol="0" anchor="ctr">
            <a:no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रेडियोधर्मी कचरे के स्रोत</a:t>
            </a:r>
            <a:endParaRPr lang="en-US" sz="32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148" name="Rectangle 3" descr="Parchment"/>
          <p:cNvSpPr>
            <a:spLocks noGrp="1" noChangeArrowheads="1"/>
          </p:cNvSpPr>
          <p:nvPr>
            <p:ph idx="1"/>
          </p:nvPr>
        </p:nvSpPr>
        <p:spPr>
          <a:xfrm>
            <a:off x="4686302" y="1828800"/>
            <a:ext cx="6781800" cy="3505200"/>
          </a:xfrm>
        </p:spPr>
        <p:txBody>
          <a:bodyPr rtlCol="0">
            <a:noAutofit/>
          </a:bodyPr>
          <a:lstStyle/>
          <a:p>
            <a:pPr marL="274320" indent="-274320">
              <a:lnSpc>
                <a:spcPct val="120000"/>
              </a:lnSpc>
              <a:buFont typeface="Wingdings" pitchFamily="2" charset="2"/>
              <a:buChar char="§"/>
              <a:defRPr/>
            </a:pPr>
            <a:r>
              <a:rPr lang="hi-IN" sz="2400">
                <a:latin typeface="Open Sans" panose="020B0606030504020204" pitchFamily="34" charset="0"/>
                <a:ea typeface="Open Sans" panose="020B0606030504020204" pitchFamily="34" charset="0"/>
                <a:cs typeface="Open Sans" panose="020B0606030504020204" pitchFamily="34" charset="0"/>
              </a:rPr>
              <a:t>परमाणु ईंधन चक्र
उद्योग, चिकित्सा सुविधाएं और अनुसंधान।
रेडियोधर्मी कचरे के प्रकार-
निम्न-स्तरीय अपशिष्ट।
मध्यवर्ती स्तर का अपशिष्ट।
उच्च स्तरीय अपशिष्ट।</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73FE1BCC-F7E6-3848-5093-12D5E5750B61}"/>
              </a:ext>
            </a:extLst>
          </p:cNvPr>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7"/>
                                        </p:tgtEl>
                                        <p:attrNameLst>
                                          <p:attrName>style.visibility</p:attrName>
                                        </p:attrNameLst>
                                      </p:cBhvr>
                                      <p:to>
                                        <p:strVal val="visible"/>
                                      </p:to>
                                    </p:set>
                                    <p:anim calcmode="lin" valueType="num">
                                      <p:cBhvr additive="base">
                                        <p:cTn id="7" dur="500" fill="hold"/>
                                        <p:tgtEl>
                                          <p:spTgt spid="6147"/>
                                        </p:tgtEl>
                                        <p:attrNameLst>
                                          <p:attrName>ppt_x</p:attrName>
                                        </p:attrNameLst>
                                      </p:cBhvr>
                                      <p:tavLst>
                                        <p:tav tm="0">
                                          <p:val>
                                            <p:strVal val="#ppt_x"/>
                                          </p:val>
                                        </p:tav>
                                        <p:tav tm="100000">
                                          <p:val>
                                            <p:strVal val="#ppt_x"/>
                                          </p:val>
                                        </p:tav>
                                      </p:tavLst>
                                    </p:anim>
                                    <p:anim calcmode="lin" valueType="num">
                                      <p:cBhvr additive="base">
                                        <p:cTn id="8" dur="500" fill="hold"/>
                                        <p:tgtEl>
                                          <p:spTgt spid="614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8">
                                            <p:txEl>
                                              <p:pRg st="0" end="0"/>
                                            </p:txEl>
                                          </p:spTgt>
                                        </p:tgtEl>
                                        <p:attrNameLst>
                                          <p:attrName>style.visibility</p:attrName>
                                        </p:attrNameLst>
                                      </p:cBhvr>
                                      <p:to>
                                        <p:strVal val="visible"/>
                                      </p:to>
                                    </p:set>
                                    <p:anim calcmode="lin" valueType="num">
                                      <p:cBhvr additive="base">
                                        <p:cTn id="13" dur="500" fill="hold"/>
                                        <p:tgtEl>
                                          <p:spTgt spid="614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p:bldP spid="614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33800" y="1371601"/>
            <a:ext cx="8077200" cy="4754563"/>
          </a:xfrm>
        </p:spPr>
        <p:txBody>
          <a:bodyPr>
            <a:normAutofit/>
          </a:bodyPr>
          <a:lstStyle/>
          <a:p>
            <a:pPr algn="just">
              <a:lnSpc>
                <a:spcPct val="150000"/>
              </a:lnSpc>
              <a:buFont typeface="Wingdings" pitchFamily="2" charset="2"/>
              <a:buChar char="§"/>
            </a:pPr>
            <a:r>
              <a:rPr lang="hi-IN" sz="2400">
                <a:latin typeface="Open Sans" panose="020B0606030504020204" pitchFamily="34" charset="0"/>
                <a:ea typeface="Open Sans" panose="020B0606030504020204" pitchFamily="34" charset="0"/>
                <a:cs typeface="Open Sans" panose="020B0606030504020204" pitchFamily="34" charset="0"/>
              </a:rPr>
              <a:t>निम्न-स्तरीय अपशिष्ट (एलएलडब्ल्यू) अस्पतालों और उद्योग के साथ-साथ परमाणु ईंधन चक्र से उत्पन्न होता है।
इसमें कागज, उपकरण, कपड़े, फिल्टर शामिल हैं
इसमें मात्रा का लगभग 99% शामिल है लेकिन सभी रेडियोधर्मी कचरे की रेडियोधर्मिता का केवल 1% है।
कुछ उच्च-गतिविधि एलएलडब्ल्यू को हैंडलिंग और परिवहन के दौरान परिरक्षण की आवश्यकता होती है, लेकिन अधिकांश एलएलडब्ल्यू उथले भूमि दफन के लिए उपयुक्त है।</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Title 1"/>
          <p:cNvSpPr txBox="1">
            <a:spLocks/>
          </p:cNvSpPr>
          <p:nvPr/>
        </p:nvSpPr>
        <p:spPr>
          <a:xfrm>
            <a:off x="381000" y="2438400"/>
            <a:ext cx="3352800" cy="762000"/>
          </a:xfrm>
          <a:prstGeom prst="rect">
            <a:avLst/>
          </a:prstGeom>
        </p:spPr>
        <p:txBody>
          <a:bodyPr vert="horz" lIns="91440" tIns="45720" rIns="91440" bIns="45720" rtlCol="0" anchor="ctr">
            <a:noAutofit/>
          </a:bodyPr>
          <a:lstStyle>
            <a:lvl1pPr algn="ctr">
              <a:spcBef>
                <a:spcPct val="0"/>
              </a:spcBef>
              <a:buNone/>
              <a:defRPr sz="3200" b="1">
                <a:solidFill>
                  <a:srgbClr val="C00000"/>
                </a:solidFill>
                <a:latin typeface="Open Sans" panose="020B0606030504020204" pitchFamily="34" charset="0"/>
                <a:ea typeface="Open Sans" panose="020B0606030504020204" pitchFamily="34" charset="0"/>
                <a:cs typeface="Open Sans" panose="020B0606030504020204" pitchFamily="34" charset="0"/>
              </a:defRPr>
            </a:lvl1pPr>
          </a:lstStyle>
          <a:p>
            <a:r>
              <a:rPr lang="hi-IN"/>
              <a:t>निम्न स्तर
 उपेक्षित</a:t>
            </a:r>
            <a:endParaRPr lang="en-US" dirty="0"/>
          </a:p>
        </p:txBody>
      </p:sp>
      <p:sp>
        <p:nvSpPr>
          <p:cNvPr id="2" name="Slide Number Placeholder 1">
            <a:extLst>
              <a:ext uri="{FF2B5EF4-FFF2-40B4-BE49-F238E27FC236}">
                <a16:creationId xmlns:a16="http://schemas.microsoft.com/office/drawing/2014/main" id="{0554C9B2-974D-9092-25B4-5F8623AD3D95}"/>
              </a:ext>
            </a:extLst>
          </p:cNvPr>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95800" y="1828800"/>
            <a:ext cx="7086600" cy="3657599"/>
          </a:xfrm>
        </p:spPr>
        <p:txBody>
          <a:bodyPr>
            <a:noAutofit/>
          </a:bodyPr>
          <a:lstStyle/>
          <a:p>
            <a:pPr algn="just">
              <a:buFont typeface="Wingdings" pitchFamily="2" charset="2"/>
              <a:buChar char="§"/>
            </a:pPr>
            <a:r>
              <a:rPr lang="hi-IN" sz="2400">
                <a:latin typeface="Open Sans" panose="020B0606030504020204" pitchFamily="34" charset="0"/>
                <a:ea typeface="Open Sans" panose="020B0606030504020204" pitchFamily="34" charset="0"/>
                <a:cs typeface="Open Sans" panose="020B0606030504020204" pitchFamily="34" charset="0"/>
              </a:rPr>
              <a:t>इंटरमीडिएट-लेवल वेस्ट (</a:t>
            </a:r>
            <a:r>
              <a:rPr lang="en-US" sz="2400">
                <a:latin typeface="Open Sans" panose="020B0606030504020204" pitchFamily="34" charset="0"/>
                <a:ea typeface="Open Sans" panose="020B0606030504020204" pitchFamily="34" charset="0"/>
                <a:cs typeface="Open Sans" panose="020B0606030504020204" pitchFamily="34" charset="0"/>
              </a:rPr>
              <a:t>ILW) </a:t>
            </a:r>
            <a:r>
              <a:rPr lang="hi-IN" sz="2400">
                <a:latin typeface="Open Sans" panose="020B0606030504020204" pitchFamily="34" charset="0"/>
                <a:ea typeface="Open Sans" panose="020B0606030504020204" pitchFamily="34" charset="0"/>
                <a:cs typeface="Open Sans" panose="020B0606030504020204" pitchFamily="34" charset="0"/>
              </a:rPr>
              <a:t>में रेडियोधर्मिता की मात्रा अधिक होती है, और कुछ को परिरक्षण की आवश्यकता होती है।
इसमें आमतौर पर रेजिन, रासायनिक कीचड़ के साथ-साथ दूषित सामग्री भी शामिल होती है।
इसे निपटान के लिए कंक्रीट में जमाया जा सकता है। एक सामान्य नियम के रूप में, अल्पकालिक अपशिष्ट (मुख्य रूप से रिएक्टरों से गैर-ईंधन सामग्री)</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Content Placeholder 2"/>
          <p:cNvSpPr txBox="1">
            <a:spLocks/>
          </p:cNvSpPr>
          <p:nvPr/>
        </p:nvSpPr>
        <p:spPr>
          <a:xfrm>
            <a:off x="304800" y="2476500"/>
            <a:ext cx="4368800" cy="1752600"/>
          </a:xfrm>
          <a:prstGeom prst="rect">
            <a:avLst/>
          </a:prstGeom>
        </p:spPr>
        <p:txBody>
          <a:bodyPr vert="horz" lIns="91440" tIns="45720" rIns="91440" bIns="45720" rtlCol="0" anchor="ctr">
            <a:noAutofit/>
          </a:bodyPr>
          <a:lstStyle>
            <a:lvl1pPr algn="ctr">
              <a:spcBef>
                <a:spcPct val="0"/>
              </a:spcBef>
              <a:buNone/>
              <a:defRPr sz="3200" b="1">
                <a:solidFill>
                  <a:srgbClr val="C00000"/>
                </a:solidFill>
                <a:latin typeface="Open Sans" panose="020B0606030504020204" pitchFamily="34" charset="0"/>
                <a:ea typeface="Open Sans" panose="020B0606030504020204" pitchFamily="34" charset="0"/>
                <a:cs typeface="Open Sans" panose="020B0606030504020204" pitchFamily="34" charset="0"/>
              </a:defRPr>
            </a:lvl1pPr>
          </a:lstStyle>
          <a:p>
            <a:r>
              <a:rPr lang="hi-IN"/>
              <a:t>मध्यवर्ती स्तर का अपशिष्ट</a:t>
            </a:r>
            <a:endParaRPr lang="en-US" dirty="0"/>
          </a:p>
        </p:txBody>
      </p:sp>
      <p:sp>
        <p:nvSpPr>
          <p:cNvPr id="2" name="Slide Number Placeholder 1">
            <a:extLst>
              <a:ext uri="{FF2B5EF4-FFF2-40B4-BE49-F238E27FC236}">
                <a16:creationId xmlns:a16="http://schemas.microsoft.com/office/drawing/2014/main" id="{1B7B0BB8-E481-3A33-7647-DCA433F4640D}"/>
              </a:ext>
            </a:extLst>
          </p:cNvPr>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590800"/>
            <a:ext cx="3657600" cy="990600"/>
          </a:xfrm>
        </p:spPr>
        <p:txBody>
          <a:bodyPr vert="horz" lIns="91440" tIns="45720" rIns="91440" bIns="45720" rtlCol="0" anchor="ctr">
            <a:no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उच्च स्तरीय अपशिष्ट</a:t>
            </a:r>
            <a:endParaRPr lang="en-US" sz="32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5363" name="Content Placeholder 2"/>
          <p:cNvSpPr>
            <a:spLocks noGrp="1"/>
          </p:cNvSpPr>
          <p:nvPr>
            <p:ph idx="1"/>
          </p:nvPr>
        </p:nvSpPr>
        <p:spPr>
          <a:xfrm>
            <a:off x="4267200" y="990600"/>
            <a:ext cx="7391400" cy="5867400"/>
          </a:xfrm>
        </p:spPr>
        <p:txBody>
          <a:bodyPr>
            <a:noAutofit/>
          </a:bodyPr>
          <a:lstStyle/>
          <a:p>
            <a:pPr algn="just">
              <a:buFont typeface="Wingdings" pitchFamily="2" charset="2"/>
              <a:buChar char="§"/>
            </a:pPr>
            <a:r>
              <a:rPr lang="hi-IN" sz="2400">
                <a:latin typeface="Open Sans" panose="020B0606030504020204" pitchFamily="34" charset="0"/>
                <a:ea typeface="Open Sans" panose="020B0606030504020204" pitchFamily="34" charset="0"/>
                <a:cs typeface="Open Sans" panose="020B0606030504020204" pitchFamily="34" charset="0"/>
              </a:rPr>
              <a:t>उच्च-स्तरीय अपशिष्ट (एचएलडब्ल्यू) एक परमाणु रिएक्टर में यूरेनियम ईंधन के 'जलने' से उत्पन्न होता है।
एचएलडब्ल्यू में रिएक्टर कोर में उत्पन्न विखंडन उत्पाद और ट्रांसयूरानिक तत्व होते हैं।
 यह अत्यधिक रेडियोधर्मी और गर्म है, इसलिए शीतलन और परिरक्षण की आवश्यकता होती है। इसे यूरेनियम को 'जलने' से 'राख' माना जा सकता है। 
बिजली उत्पादन की प्रक्रिया में उत्पादित कुल रेडियोधर्मिता में एचएलडब्ल्यू का हिस्सा 95% से अधिक है।
दुनिया भर में एचएलडब्ल्यू की मात्रा वर्तमान में हर साल लगभग 12,000 मीट्रिक टन बढ़ रही है, जो लगभग 100 डबल डेकर बसों के बराबर है</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Slide Number Placeholder 2">
            <a:extLst>
              <a:ext uri="{FF2B5EF4-FFF2-40B4-BE49-F238E27FC236}">
                <a16:creationId xmlns:a16="http://schemas.microsoft.com/office/drawing/2014/main" id="{D4373345-1F6C-9886-2B7C-B92D4F12E293}"/>
              </a:ext>
            </a:extLst>
          </p:cNvPr>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63">
                                            <p:txEl>
                                              <p:pRg st="0" end="0"/>
                                            </p:txEl>
                                          </p:spTgt>
                                        </p:tgtEl>
                                        <p:attrNameLst>
                                          <p:attrName>style.visibility</p:attrName>
                                        </p:attrNameLst>
                                      </p:cBhvr>
                                      <p:to>
                                        <p:strVal val="visible"/>
                                      </p:to>
                                    </p:set>
                                    <p:anim calcmode="lin" valueType="num">
                                      <p:cBhvr additive="base">
                                        <p:cTn id="13" dur="500" fill="hold"/>
                                        <p:tgtEl>
                                          <p:spTgt spid="1536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536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38400"/>
            <a:ext cx="4038600" cy="715962"/>
          </a:xfrm>
        </p:spPr>
        <p:txBody>
          <a:bodyPr vert="horz" lIns="91440" tIns="45720" rIns="91440" bIns="45720" rtlCol="0" anchor="ctr">
            <a:noAutofit/>
          </a:bodyPr>
          <a:lstStyle/>
          <a:p>
            <a:r>
              <a:rPr lang="hi-IN" sz="3200" b="1">
                <a:solidFill>
                  <a:srgbClr val="C00000"/>
                </a:solidFill>
                <a:latin typeface="Open Sans" panose="020B0606030504020204" pitchFamily="34" charset="0"/>
                <a:ea typeface="Open Sans" panose="020B0606030504020204" pitchFamily="34" charset="0"/>
                <a:cs typeface="Open Sans" panose="020B0606030504020204" pitchFamily="34" charset="0"/>
              </a:rPr>
              <a:t>अपशिष्ट प्रबंधन</a:t>
            </a:r>
            <a:endParaRPr lang="en-US" sz="32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Content Placeholder 2"/>
          <p:cNvSpPr>
            <a:spLocks noGrp="1"/>
          </p:cNvSpPr>
          <p:nvPr>
            <p:ph idx="1"/>
          </p:nvPr>
        </p:nvSpPr>
        <p:spPr>
          <a:xfrm>
            <a:off x="5486400" y="1905000"/>
            <a:ext cx="5410200" cy="2362200"/>
          </a:xfrm>
        </p:spPr>
        <p:txBody>
          <a:bodyPr>
            <a:normAutofit/>
          </a:bodyPr>
          <a:lstStyle/>
          <a:p>
            <a:pPr marL="273050" indent="-273050">
              <a:lnSpc>
                <a:spcPct val="150000"/>
              </a:lnSpc>
              <a:buFont typeface="Wingdings" pitchFamily="2" charset="2"/>
              <a:buChar char="§"/>
            </a:pPr>
            <a:r>
              <a:rPr lang="hi-IN" sz="2800">
                <a:latin typeface="Open Sans" panose="020B0606030504020204" pitchFamily="34" charset="0"/>
                <a:ea typeface="Open Sans" panose="020B0606030504020204" pitchFamily="34" charset="0"/>
                <a:cs typeface="Open Sans" panose="020B0606030504020204" pitchFamily="34" charset="0"/>
              </a:rPr>
              <a:t>कचरे का प्रारंभिक उपचार।
कचरे का दीर्घकालिक प्रबंधन।
कचरे का पुन: उपयोग।</a:t>
            </a:r>
            <a:endParaRPr lang="en-US" sz="2800"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Slide Number Placeholder 3">
            <a:extLst>
              <a:ext uri="{FF2B5EF4-FFF2-40B4-BE49-F238E27FC236}">
                <a16:creationId xmlns:a16="http://schemas.microsoft.com/office/drawing/2014/main" id="{07E4C6DE-04AB-7BB8-3BF4-4F3AA492445C}"/>
              </a:ext>
            </a:extLst>
          </p:cNvPr>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Open Sans"/>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813</TotalTime>
  <Words>1344</Words>
  <Application>Microsoft Office PowerPoint</Application>
  <PresentationFormat>Widescreen</PresentationFormat>
  <Paragraphs>76</Paragraphs>
  <Slides>24</Slides>
  <Notes>1</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24</vt:i4>
      </vt:variant>
    </vt:vector>
  </HeadingPairs>
  <TitlesOfParts>
    <vt:vector size="34" baseType="lpstr">
      <vt:lpstr>Arial</vt:lpstr>
      <vt:lpstr>Calibri</vt:lpstr>
      <vt:lpstr>Calibri Light</vt:lpstr>
      <vt:lpstr>Open Sans</vt:lpstr>
      <vt:lpstr>Open Sans</vt:lpstr>
      <vt:lpstr>Open Sans SemiBold</vt:lpstr>
      <vt:lpstr>Times New Roman</vt:lpstr>
      <vt:lpstr>Wingdings</vt:lpstr>
      <vt:lpstr>Office Theme</vt:lpstr>
      <vt:lpstr>1_Office Theme</vt:lpstr>
      <vt:lpstr>PowerPoint Presentation</vt:lpstr>
      <vt:lpstr>PowerPoint Presentation</vt:lpstr>
      <vt:lpstr>परिचय</vt:lpstr>
      <vt:lpstr>PowerPoint Presentation</vt:lpstr>
      <vt:lpstr>रेडियोधर्मी कचरे के स्रोत</vt:lpstr>
      <vt:lpstr>PowerPoint Presentation</vt:lpstr>
      <vt:lpstr>PowerPoint Presentation</vt:lpstr>
      <vt:lpstr>उच्च स्तरीय अपशिष्ट</vt:lpstr>
      <vt:lpstr>अपशिष्ट प्रबंधन</vt:lpstr>
      <vt:lpstr>काँचीयकरण</vt:lpstr>
      <vt:lpstr>बुनियादी ठोसकरण प्रक्रियाएं</vt:lpstr>
      <vt:lpstr>सतह निपटान सुविधाओं के पास</vt:lpstr>
      <vt:lpstr>ईंट की दीवारों वाली खाइयां</vt:lpstr>
      <vt:lpstr>आरसीसी खाइयां</vt:lpstr>
      <vt:lpstr>टाइल छेद</vt:lpstr>
      <vt:lpstr>टाइल छेद</vt:lpstr>
      <vt:lpstr>रेडियोधर्मी अपशिष्ट प्रबंधन की लागत</vt:lpstr>
      <vt:lpstr>         </vt:lpstr>
      <vt:lpstr>                  </vt:lpstr>
      <vt:lpstr>अपशिष्ट प्रबंधन के लिए योजना बनाना</vt:lpstr>
      <vt:lpstr>समीक्षा</vt:lpstr>
      <vt:lpstr>PowerPoint Presentation</vt:lpstr>
      <vt:lpstr>मूल्यांकन</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Dell</dc:creator>
  <cp:lastModifiedBy>ajay pant</cp:lastModifiedBy>
  <cp:revision>120</cp:revision>
  <dcterms:created xsi:type="dcterms:W3CDTF">2006-08-16T00:00:00Z</dcterms:created>
  <dcterms:modified xsi:type="dcterms:W3CDTF">2025-12-20T04:59:13Z</dcterms:modified>
</cp:coreProperties>
</file>