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6"/>
  </p:notesMasterIdLst>
  <p:sldIdLst>
    <p:sldId id="1210" r:id="rId2"/>
    <p:sldId id="257" r:id="rId3"/>
    <p:sldId id="285" r:id="rId4"/>
    <p:sldId id="258" r:id="rId5"/>
    <p:sldId id="259" r:id="rId6"/>
    <p:sldId id="260" r:id="rId7"/>
    <p:sldId id="501" r:id="rId8"/>
    <p:sldId id="261" r:id="rId9"/>
    <p:sldId id="502" r:id="rId10"/>
    <p:sldId id="262" r:id="rId11"/>
    <p:sldId id="503" r:id="rId12"/>
    <p:sldId id="263" r:id="rId13"/>
    <p:sldId id="264" r:id="rId14"/>
    <p:sldId id="504" r:id="rId15"/>
    <p:sldId id="265" r:id="rId16"/>
    <p:sldId id="266" r:id="rId17"/>
    <p:sldId id="505" r:id="rId18"/>
    <p:sldId id="267" r:id="rId19"/>
    <p:sldId id="268" r:id="rId20"/>
    <p:sldId id="506" r:id="rId21"/>
    <p:sldId id="269" r:id="rId22"/>
    <p:sldId id="270" r:id="rId23"/>
    <p:sldId id="271" r:id="rId24"/>
    <p:sldId id="507"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499" r:id="rId39"/>
    <p:sldId id="486" r:id="rId40"/>
    <p:sldId id="1078" r:id="rId41"/>
    <p:sldId id="498" r:id="rId42"/>
    <p:sldId id="1203" r:id="rId43"/>
    <p:sldId id="500" r:id="rId44"/>
    <p:sldId id="1188"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11" autoAdjust="0"/>
    <p:restoredTop sz="94737" autoAdjust="0"/>
  </p:normalViewPr>
  <p:slideViewPr>
    <p:cSldViewPr snapToGrid="0" snapToObjects="1">
      <p:cViewPr varScale="1">
        <p:scale>
          <a:sx n="77" d="100"/>
          <a:sy n="77" d="100"/>
        </p:scale>
        <p:origin x="850" y="43"/>
      </p:cViewPr>
      <p:guideLst>
        <p:guide orient="horz" pos="2160"/>
        <p:guide pos="3840"/>
      </p:guideLst>
    </p:cSldViewPr>
  </p:slideViewPr>
  <p:outlineViewPr>
    <p:cViewPr>
      <p:scale>
        <a:sx n="33" d="100"/>
        <a:sy n="33" d="100"/>
      </p:scale>
      <p:origin x="0" y="-988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F3D60-C954-46BB-A1BD-F2EC332E8669}" type="datetimeFigureOut">
              <a:rPr lang="en-IN" smtClean="0"/>
              <a:t>20-12-2025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400C16-76DD-4514-B1C9-6EC427E817A5}" type="slidenum">
              <a:rPr lang="en-IN" smtClean="0"/>
              <a:t>‹#›</a:t>
            </a:fld>
            <a:endParaRPr lang="en-IN"/>
          </a:p>
        </p:txBody>
      </p:sp>
    </p:spTree>
    <p:extLst>
      <p:ext uri="{BB962C8B-B14F-4D97-AF65-F5344CB8AC3E}">
        <p14:creationId xmlns:p14="http://schemas.microsoft.com/office/powerpoint/2010/main" val="4162660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0420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9400C16-76DD-4514-B1C9-6EC427E817A5}" type="slidenum">
              <a:rPr lang="en-IN" smtClean="0"/>
              <a:t>6</a:t>
            </a:fld>
            <a:endParaRPr lang="en-IN"/>
          </a:p>
        </p:txBody>
      </p:sp>
    </p:spTree>
    <p:extLst>
      <p:ext uri="{BB962C8B-B14F-4D97-AF65-F5344CB8AC3E}">
        <p14:creationId xmlns:p14="http://schemas.microsoft.com/office/powerpoint/2010/main" val="2110192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A430D907-1716-406D-B9DD-E1F92B99645D}" type="datetime1">
              <a:rPr lang="en-US" smtClean="0"/>
              <a:t>12/20/2025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4500C7F-1DEF-42F2-897D-5724039AA327}" type="datetime1">
              <a:rPr lang="en-US" smtClean="0"/>
              <a:t>12/20/2025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FBF7E07-39A8-45E8-BAF7-0BAFFD1078E1}" type="datetime1">
              <a:rPr lang="en-US" smtClean="0"/>
              <a:t>12/20/2025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spTree>
    <p:extLst>
      <p:ext uri="{BB962C8B-B14F-4D97-AF65-F5344CB8AC3E}">
        <p14:creationId xmlns:p14="http://schemas.microsoft.com/office/powerpoint/2010/main" val="1466014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4D678304-588D-431E-9DF1-CC7157ABD6E2}" type="datetime1">
              <a:rPr lang="en-US" smtClean="0"/>
              <a:t>12/20/2025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B8149E7B-269C-49C8-B43F-34978A5B7CF2}" type="datetime1">
              <a:rPr lang="en-US" smtClean="0"/>
              <a:t>12/20/2025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7803BA7B-93A6-45A4-8666-831D94958BEB}" type="datetime1">
              <a:rPr lang="en-US" smtClean="0"/>
              <a:t>12/20/2025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A5D7A890-4ACA-4C28-8342-13CB418780FE}" type="datetime1">
              <a:rPr lang="en-US" smtClean="0"/>
              <a:t>12/20/2025</a:t>
            </a:fld>
            <a:endParaRPr lang="en-US"/>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4079AE44-7E88-4FFB-A180-0A4E31E2B1A6}" type="datetime1">
              <a:rPr lang="en-US" smtClean="0"/>
              <a:t>12/20/2025</a:t>
            </a:fld>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D49558B3-38B4-41F6-B0C0-67F74FECCFF0}" type="datetime1">
              <a:rPr lang="en-US" smtClean="0"/>
              <a:t>12/20/2025</a:t>
            </a:fld>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DC9F687B-FE2C-4846-B445-52C5A2E444D7}" type="datetime1">
              <a:rPr lang="en-US" smtClean="0"/>
              <a:t>12/20/2025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5D2F39BD-0DAF-45AA-84E4-6150F699D5E2}" type="datetime1">
              <a:rPr lang="en-US" smtClean="0"/>
              <a:t>12/20/2025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34540" y="274638"/>
            <a:ext cx="853821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accent2">
                    <a:lumMod val="75000"/>
                  </a:schemeClr>
                </a:solidFill>
              </a:defRPr>
            </a:lvl1pPr>
          </a:lstStyle>
          <a:p>
            <a:fld id="{C1FF6DA9-008F-8B48-92A6-B652298478BF}" type="slidenum">
              <a:rPr lang="en-US" smtClean="0"/>
              <a:pPr/>
              <a:t>‹#›</a:t>
            </a:fld>
            <a:endParaRPr lang="en-US" dirty="0"/>
          </a:p>
        </p:txBody>
      </p:sp>
      <p:pic>
        <p:nvPicPr>
          <p:cNvPr id="8" name="Picture 7" descr="A logo with text on it&#10;&#10;AI-generated content may be incorrect.">
            <a:extLst>
              <a:ext uri="{FF2B5EF4-FFF2-40B4-BE49-F238E27FC236}">
                <a16:creationId xmlns:a16="http://schemas.microsoft.com/office/drawing/2014/main" id="{34D25082-82B7-9A3A-A487-A467B58EFF81}"/>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PEER | MFR | INDIA">
            <a:extLst>
              <a:ext uri="{FF2B5EF4-FFF2-40B4-BE49-F238E27FC236}">
                <a16:creationId xmlns:a16="http://schemas.microsoft.com/office/drawing/2014/main" id="{2E21F79B-AA48-9E1C-5354-5071B0D56038}"/>
              </a:ext>
            </a:extLst>
          </p:cNvPr>
          <p:cNvSpPr txBox="1"/>
          <p:nvPr userDrawn="1"/>
        </p:nvSpPr>
        <p:spPr>
          <a:xfrm>
            <a:off x="152400" y="6308725"/>
            <a:ext cx="2514600"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2">
                    <a:lumMod val="75000"/>
                  </a:schemeClr>
                </a:solidFill>
                <a:latin typeface="+mj-lt"/>
              </a:rPr>
              <a:t>NDRF | </a:t>
            </a:r>
            <a:r>
              <a:rPr lang="en-IN" sz="1200" b="1" dirty="0">
                <a:solidFill>
                  <a:schemeClr val="accent2">
                    <a:lumMod val="75000"/>
                  </a:schemeClr>
                </a:solidFill>
                <a:latin typeface="+mj-lt"/>
              </a:rPr>
              <a:t>CBRN</a:t>
            </a:r>
            <a:r>
              <a:rPr sz="1200" b="1" dirty="0">
                <a:solidFill>
                  <a:schemeClr val="accent2">
                    <a:lumMod val="75000"/>
                  </a:schemeClr>
                </a:solidFill>
                <a:latin typeface="+mj-lt"/>
              </a:rPr>
              <a:t> | INDIA</a:t>
            </a:r>
          </a:p>
        </p:txBody>
      </p:sp>
      <p:sp>
        <p:nvSpPr>
          <p:cNvPr id="10" name="PPT 2 -">
            <a:extLst>
              <a:ext uri="{FF2B5EF4-FFF2-40B4-BE49-F238E27FC236}">
                <a16:creationId xmlns:a16="http://schemas.microsoft.com/office/drawing/2014/main" id="{ABB57763-61CF-6379-3C2B-F8B91AA9E812}"/>
              </a:ext>
            </a:extLst>
          </p:cNvPr>
          <p:cNvSpPr txBox="1"/>
          <p:nvPr userDrawn="1"/>
        </p:nvSpPr>
        <p:spPr>
          <a:xfrm>
            <a:off x="10830554" y="6367532"/>
            <a:ext cx="529992"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2">
                    <a:lumMod val="75000"/>
                  </a:schemeClr>
                </a:solidFill>
              </a:rPr>
              <a:t>PPT</a:t>
            </a:r>
            <a:r>
              <a:rPr sz="1200" b="1" dirty="0"/>
              <a:t> </a:t>
            </a:r>
            <a:r>
              <a:rPr sz="1200" b="1" dirty="0">
                <a:solidFill>
                  <a:schemeClr val="accent2">
                    <a:lumMod val="75000"/>
                  </a:schemeClr>
                </a:solidFill>
              </a:rPr>
              <a:t>-</a:t>
            </a:r>
          </a:p>
        </p:txBody>
      </p:sp>
      <p:pic>
        <p:nvPicPr>
          <p:cNvPr id="5" name="Picture 4" descr="A logo with a symbol and text&#10;&#10;AI-generated content may be incorrect.">
            <a:extLst>
              <a:ext uri="{FF2B5EF4-FFF2-40B4-BE49-F238E27FC236}">
                <a16:creationId xmlns:a16="http://schemas.microsoft.com/office/drawing/2014/main" id="{98923930-973D-7DE1-9543-2ED3F2CC3DF2}"/>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1216641" y="30480"/>
            <a:ext cx="914400" cy="977046"/>
          </a:xfrm>
          <a:prstGeom prst="rect">
            <a:avLst/>
          </a:prstGeom>
        </p:spPr>
      </p:pic>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3" name="Picture 2" descr="C:\Users\User\Downloads\nulc.jpg">
            <a:extLst>
              <a:ext uri="{FF2B5EF4-FFF2-40B4-BE49-F238E27FC236}">
                <a16:creationId xmlns:a16="http://schemas.microsoft.com/office/drawing/2014/main" id="{0BB80A02-A66A-C46B-B58D-630FC3099452}"/>
              </a:ext>
            </a:extLst>
          </p:cNvPr>
          <p:cNvPicPr>
            <a:picLocks noChangeAspect="1" noChangeArrowheads="1"/>
          </p:cNvPicPr>
          <p:nvPr/>
        </p:nvPicPr>
        <p:blipFill>
          <a:blip r:embed="rId3"/>
          <a:srcRect/>
          <a:stretch>
            <a:fillRect/>
          </a:stretch>
        </p:blipFill>
        <p:spPr bwMode="auto">
          <a:xfrm>
            <a:off x="-24680" y="430203"/>
            <a:ext cx="6826104" cy="5066296"/>
          </a:xfrm>
          <a:prstGeom prst="rect">
            <a:avLst/>
          </a:prstGeom>
          <a:noFill/>
        </p:spPr>
      </p:pic>
      <p:pic>
        <p:nvPicPr>
          <p:cNvPr id="4" name="Picture 3" descr="C:\Users\User\Downloads\nuclear.jpg">
            <a:extLst>
              <a:ext uri="{FF2B5EF4-FFF2-40B4-BE49-F238E27FC236}">
                <a16:creationId xmlns:a16="http://schemas.microsoft.com/office/drawing/2014/main" id="{9BD001F2-98C1-5C9E-0480-AFFA8B8461AD}"/>
              </a:ext>
            </a:extLst>
          </p:cNvPr>
          <p:cNvPicPr>
            <a:picLocks noChangeAspect="1" noChangeArrowheads="1"/>
          </p:cNvPicPr>
          <p:nvPr/>
        </p:nvPicPr>
        <p:blipFill>
          <a:blip r:embed="rId4"/>
          <a:srcRect r="3012"/>
          <a:stretch>
            <a:fillRect/>
          </a:stretch>
        </p:blipFill>
        <p:spPr bwMode="auto">
          <a:xfrm>
            <a:off x="6096000" y="430203"/>
            <a:ext cx="6096001" cy="5103740"/>
          </a:xfrm>
          <a:prstGeom prst="rect">
            <a:avLst/>
          </a:prstGeom>
          <a:noFill/>
        </p:spPr>
      </p:pic>
      <p:sp>
        <p:nvSpPr>
          <p:cNvPr id="95" name="Google Shape;95;p14"/>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a:ln>
                  <a:noFill/>
                </a:ln>
                <a:solidFill>
                  <a:srgbClr val="535353"/>
                </a:solidFill>
                <a:effectLst/>
                <a:uLnTx/>
                <a:uFillTx/>
                <a:latin typeface="Open Sans SemiBold"/>
                <a:ea typeface="Open Sans SemiBold"/>
                <a:cs typeface="Open Sans SemiBold"/>
                <a:sym typeface="Open Sans SemiBold"/>
              </a:rPr>
              <a:t>PEER | CSSR | INDIA</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6" name="Google Shape;96;p14"/>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7" name="Google Shape;97;p14"/>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t>PPT 2 -</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8" name="Google Shape;98;p14"/>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14"/>
          <p:cNvSpPr txBox="1">
            <a:spLocks noGrp="1"/>
          </p:cNvSpPr>
          <p:nvPr>
            <p:ph type="sldNum" idx="12"/>
          </p:nvPr>
        </p:nvSpPr>
        <p:spPr>
          <a:xfrm>
            <a:off x="11438930" y="6406669"/>
            <a:ext cx="193372" cy="338635"/>
          </a:xfrm>
          <a:prstGeom prst="rect">
            <a:avLst/>
          </a:prstGeom>
          <a:noFill/>
          <a:ln>
            <a:noFill/>
          </a:ln>
        </p:spPr>
        <p:txBody>
          <a:bodyPr spcFirstLastPara="1" wrap="square" lIns="78275" tIns="78275" rIns="78275" bIns="7827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500" b="1" i="0" u="none" strike="noStrike" kern="0" cap="none" spc="0" normalizeH="0" baseline="0" noProof="0">
              <a:ln>
                <a:noFill/>
              </a:ln>
              <a:solidFill>
                <a:srgbClr val="535353"/>
              </a:solidFill>
              <a:effectLst/>
              <a:uLnTx/>
              <a:uFillTx/>
              <a:latin typeface="Open Sans"/>
              <a:ea typeface="Open Sans"/>
              <a:cs typeface="Open Sans"/>
              <a:sym typeface="Open Sans"/>
            </a:endParaRPr>
          </a:p>
        </p:txBody>
      </p:sp>
      <p:sp>
        <p:nvSpPr>
          <p:cNvPr id="100" name="Google Shape;100;p14"/>
          <p:cNvSpPr/>
          <p:nvPr/>
        </p:nvSpPr>
        <p:spPr>
          <a:xfrm>
            <a:off x="-213983" y="70221"/>
            <a:ext cx="12405984" cy="7857907"/>
          </a:xfrm>
          <a:prstGeom prst="rect">
            <a:avLst/>
          </a:prstGeom>
          <a:solidFill>
            <a:srgbClr val="535353">
              <a:alpha val="60000"/>
            </a:srgbClr>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101" name="Google Shape;101;p14" descr="Image"/>
          <p:cNvPicPr preferRelativeResize="0"/>
          <p:nvPr/>
        </p:nvPicPr>
        <p:blipFill rotWithShape="1">
          <a:blip r:embed="rId5">
            <a:alphaModFix amt="90000"/>
          </a:blip>
          <a:srcRect l="50481"/>
          <a:stretch/>
        </p:blipFill>
        <p:spPr>
          <a:xfrm>
            <a:off x="-24680" y="2041261"/>
            <a:ext cx="11835680" cy="1387740"/>
          </a:xfrm>
          <a:prstGeom prst="rect">
            <a:avLst/>
          </a:prstGeom>
          <a:noFill/>
          <a:ln>
            <a:noFill/>
          </a:ln>
        </p:spPr>
      </p:pic>
      <p:sp>
        <p:nvSpPr>
          <p:cNvPr id="103" name="Google Shape;103;p14"/>
          <p:cNvSpPr/>
          <p:nvPr/>
        </p:nvSpPr>
        <p:spPr>
          <a:xfrm flipH="1">
            <a:off x="0" y="5596930"/>
            <a:ext cx="12192000" cy="126107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4" name="Google Shape;104;p14"/>
          <p:cNvSpPr txBox="1"/>
          <p:nvPr/>
        </p:nvSpPr>
        <p:spPr>
          <a:xfrm>
            <a:off x="152400" y="2351735"/>
            <a:ext cx="11633200" cy="756123"/>
          </a:xfrm>
          <a:prstGeom prst="rect">
            <a:avLst/>
          </a:prstGeom>
          <a:noFill/>
          <a:ln>
            <a:noFill/>
          </a:ln>
        </p:spPr>
        <p:txBody>
          <a:bodyPr spcFirstLastPara="1" wrap="square" lIns="39125" tIns="39125" rIns="39125" bIns="39125" anchor="t" anchorCtr="0">
            <a:spAutoFit/>
          </a:bodyPr>
          <a:lstStyle/>
          <a:p>
            <a:pPr lvl="0" defTabSz="914400">
              <a:defRPr/>
            </a:pPr>
            <a:r>
              <a:rPr lang="hi-IN" sz="4400" b="1" dirty="0">
                <a:solidFill>
                  <a:srgbClr val="E7E6E6"/>
                </a:solidFill>
                <a:latin typeface="Open Sans" panose="020B0606030504020204" pitchFamily="34" charset="0"/>
                <a:ea typeface="Open Sans" panose="020B0606030504020204" pitchFamily="34" charset="0"/>
                <a:cs typeface="Open Sans" panose="020B0606030504020204" pitchFamily="34" charset="0"/>
              </a:rPr>
              <a:t>भारत में परमाणु रिएक्टर</a:t>
            </a:r>
            <a:endParaRPr kumimoji="0" lang="en-US" sz="4400" b="1" i="0" u="none" strike="noStrike" kern="1200" cap="none" spc="0" normalizeH="0" baseline="0" noProof="0" dirty="0">
              <a:ln>
                <a:noFill/>
              </a:ln>
              <a:solidFill>
                <a:srgbClr val="E7E6E6"/>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10160"/>
            <a:ext cx="1352382" cy="97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descr="A logo with a symbol and text&#10;&#10;AI-generated content may be incorrect.">
            <a:extLst>
              <a:ext uri="{FF2B5EF4-FFF2-40B4-BE49-F238E27FC236}">
                <a16:creationId xmlns:a16="http://schemas.microsoft.com/office/drawing/2014/main" id="{29F352C4-7012-CF59-E094-415CA2BB441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
        <p:nvSpPr>
          <p:cNvPr id="5" name="Slide Number Placeholder 5">
            <a:extLst>
              <a:ext uri="{FF2B5EF4-FFF2-40B4-BE49-F238E27FC236}">
                <a16:creationId xmlns:a16="http://schemas.microsoft.com/office/drawing/2014/main" id="{F99D20DD-B93C-6BA3-C1DA-927D42F4A84D}"/>
              </a:ext>
            </a:extLst>
          </p:cNvPr>
          <p:cNvSpPr txBox="1">
            <a:spLocks/>
          </p:cNvSpPr>
          <p:nvPr/>
        </p:nvSpPr>
        <p:spPr>
          <a:xfrm>
            <a:off x="8761892" y="6378436"/>
            <a:ext cx="2844800" cy="365125"/>
          </a:xfrm>
          <a:prstGeom prst="rect">
            <a:avLst/>
          </a:prstGeom>
        </p:spPr>
        <p:txBody>
          <a:bodyPr vert="horz" lIns="91440" tIns="45720" rIns="91440" bIns="45720" rtlCol="0" anchor="ctr"/>
          <a:lstStyle>
            <a:defPPr>
              <a:defRPr lang="en-US"/>
            </a:defPPr>
            <a:lvl1pPr marL="0" algn="r" defTabSz="914400" rtl="0" eaLnBrk="1" latinLnBrk="0" hangingPunct="1">
              <a:defRPr sz="1400" b="1" kern="1200">
                <a:solidFill>
                  <a:schemeClr val="accent6">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400" b="1" i="0" u="none" strike="noStrike" kern="1200" cap="none" spc="0" normalizeH="0" baseline="0" noProof="0" smtClean="0">
                <a:ln>
                  <a:noFill/>
                </a:ln>
                <a:solidFill>
                  <a:srgbClr val="ED7D3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400" b="1"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6" name="PEER | MFR | INDIA">
            <a:extLst>
              <a:ext uri="{FF2B5EF4-FFF2-40B4-BE49-F238E27FC236}">
                <a16:creationId xmlns:a16="http://schemas.microsoft.com/office/drawing/2014/main" id="{928F2C60-10E2-CA9B-F4B9-E6D04A351AFE}"/>
              </a:ext>
            </a:extLst>
          </p:cNvPr>
          <p:cNvSpPr txBox="1"/>
          <p:nvPr/>
        </p:nvSpPr>
        <p:spPr>
          <a:xfrm>
            <a:off x="152400" y="6308725"/>
            <a:ext cx="2514600"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pPr marL="0" marR="0" lvl="0" indent="0" algn="ctr" defTabSz="2438400" rtl="0" eaLnBrk="1" fontAlgn="auto" latinLnBrk="0" hangingPunct="1">
              <a:lnSpc>
                <a:spcPct val="100000"/>
              </a:lnSpc>
              <a:spcBef>
                <a:spcPts val="600"/>
              </a:spcBef>
              <a:spcAft>
                <a:spcPts val="0"/>
              </a:spcAft>
              <a:buClrTx/>
              <a:buSzTx/>
              <a:buFontTx/>
              <a:buNone/>
              <a:tabLst/>
              <a:defRPr/>
            </a:pPr>
            <a:r>
              <a:rPr kumimoji="0" lang="en-US" sz="1200" b="1" i="0" u="none" strike="noStrike" kern="1200" cap="none" spc="120" normalizeH="0" baseline="0" noProof="0" dirty="0">
                <a:ln>
                  <a:noFill/>
                </a:ln>
                <a:solidFill>
                  <a:srgbClr val="ED7D31"/>
                </a:solidFill>
                <a:effectLst/>
                <a:uLnTx/>
                <a:uFillTx/>
                <a:latin typeface="Calibri Light" panose="020F0302020204030204"/>
                <a:ea typeface="Open Sans Semibold"/>
                <a:cs typeface="Open Sans Semibold"/>
                <a:sym typeface="Open Sans Semibold"/>
              </a:rPr>
              <a:t>NDRF | </a:t>
            </a:r>
            <a:r>
              <a:rPr kumimoji="0" lang="en-IN" sz="1200" b="1" i="0" u="none" strike="noStrike" kern="1200" cap="none" spc="120" normalizeH="0" baseline="0" noProof="0" dirty="0">
                <a:ln>
                  <a:noFill/>
                </a:ln>
                <a:solidFill>
                  <a:srgbClr val="ED7D31"/>
                </a:solidFill>
                <a:effectLst/>
                <a:uLnTx/>
                <a:uFillTx/>
                <a:latin typeface="Calibri Light" panose="020F0302020204030204"/>
                <a:ea typeface="Open Sans Semibold"/>
                <a:cs typeface="Open Sans Semibold"/>
                <a:sym typeface="Open Sans Semibold"/>
              </a:rPr>
              <a:t>CBRN</a:t>
            </a:r>
            <a:r>
              <a:rPr kumimoji="0" sz="1200" b="1" i="0" u="none" strike="noStrike" kern="1200" cap="none" spc="120" normalizeH="0" baseline="0" noProof="0" dirty="0">
                <a:ln>
                  <a:noFill/>
                </a:ln>
                <a:solidFill>
                  <a:srgbClr val="ED7D31"/>
                </a:solidFill>
                <a:effectLst/>
                <a:uLnTx/>
                <a:uFillTx/>
                <a:latin typeface="Calibri Light" panose="020F0302020204030204"/>
                <a:ea typeface="Open Sans Semibold"/>
                <a:cs typeface="Open Sans Semibold"/>
                <a:sym typeface="Open Sans Semibold"/>
              </a:rPr>
              <a:t> | INDIA</a:t>
            </a:r>
          </a:p>
        </p:txBody>
      </p:sp>
      <p:sp>
        <p:nvSpPr>
          <p:cNvPr id="7" name="PPT 2 -">
            <a:extLst>
              <a:ext uri="{FF2B5EF4-FFF2-40B4-BE49-F238E27FC236}">
                <a16:creationId xmlns:a16="http://schemas.microsoft.com/office/drawing/2014/main" id="{504EEC39-A9B8-B3ED-A0C0-3C63D2B9C601}"/>
              </a:ext>
            </a:extLst>
          </p:cNvPr>
          <p:cNvSpPr txBox="1"/>
          <p:nvPr/>
        </p:nvSpPr>
        <p:spPr>
          <a:xfrm>
            <a:off x="10820400" y="6400800"/>
            <a:ext cx="529992"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marL="0" marR="0" lvl="0" indent="0" algn="ctr" defTabSz="2438400" rtl="0" eaLnBrk="1" fontAlgn="auto" latinLnBrk="0" hangingPunct="1">
              <a:lnSpc>
                <a:spcPct val="100000"/>
              </a:lnSpc>
              <a:spcBef>
                <a:spcPts val="600"/>
              </a:spcBef>
              <a:spcAft>
                <a:spcPts val="0"/>
              </a:spcAft>
              <a:buClrTx/>
              <a:buSzTx/>
              <a:buFontTx/>
              <a:buNone/>
              <a:tabLst/>
              <a:defRPr b="0"/>
            </a:pPr>
            <a:r>
              <a:rPr kumimoji="0" sz="1200" b="1" i="0" u="none" strike="noStrike" kern="1200" cap="none" spc="0" normalizeH="0" baseline="0" noProof="0" dirty="0">
                <a:ln>
                  <a:noFill/>
                </a:ln>
                <a:solidFill>
                  <a:srgbClr val="ED7D31"/>
                </a:solidFill>
                <a:effectLst/>
                <a:uLnTx/>
                <a:uFillTx/>
                <a:latin typeface="Open Sans"/>
                <a:ea typeface="Open Sans"/>
                <a:cs typeface="Open Sans"/>
                <a:sym typeface="Open Sans"/>
              </a:rPr>
              <a:t>PPT -</a:t>
            </a:r>
          </a:p>
        </p:txBody>
      </p:sp>
      <p:sp>
        <p:nvSpPr>
          <p:cNvPr id="18" name="TextBox 4">
            <a:extLst>
              <a:ext uri="{FF2B5EF4-FFF2-40B4-BE49-F238E27FC236}">
                <a16:creationId xmlns:a16="http://schemas.microsoft.com/office/drawing/2014/main" id="{2901545E-EB3E-4998-A110-F2C2863C2FF8}"/>
              </a:ext>
            </a:extLst>
          </p:cNvPr>
          <p:cNvSpPr txBox="1"/>
          <p:nvPr/>
        </p:nvSpPr>
        <p:spPr>
          <a:xfrm>
            <a:off x="4699379" y="6084616"/>
            <a:ext cx="7514884" cy="461665"/>
          </a:xfrm>
          <a:prstGeom prst="rect">
            <a:avLst/>
          </a:prstGeom>
          <a:noFill/>
        </p:spPr>
        <p:txBody>
          <a:bodyPr wrap="square" rtlCol="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1662545"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Arial"/>
                <a:ea typeface="Arial"/>
                <a:cs typeface="Arial"/>
                <a:sym typeface="Arial"/>
              </a:defRPr>
            </a:lvl1pPr>
            <a:lvl2pPr marL="0" marR="0" indent="457200" algn="l" defTabSz="1662545"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1662545"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1662545"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1662545"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Arial"/>
                <a:ea typeface="Arial"/>
                <a:cs typeface="Arial"/>
                <a:sym typeface="Arial"/>
              </a:defRPr>
            </a:lvl5pPr>
            <a:lvl6pPr marL="0" marR="0" indent="0" algn="l" defTabSz="1662545"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Arial"/>
                <a:ea typeface="Arial"/>
                <a:cs typeface="Arial"/>
                <a:sym typeface="Arial"/>
              </a:defRPr>
            </a:lvl6pPr>
            <a:lvl7pPr marL="0" marR="0" indent="0" algn="l" defTabSz="1662545"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Arial"/>
                <a:ea typeface="Arial"/>
                <a:cs typeface="Arial"/>
                <a:sym typeface="Arial"/>
              </a:defRPr>
            </a:lvl7pPr>
            <a:lvl8pPr marL="0" marR="0" indent="0" algn="l" defTabSz="1662545"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Arial"/>
                <a:ea typeface="Arial"/>
                <a:cs typeface="Arial"/>
                <a:sym typeface="Arial"/>
              </a:defRPr>
            </a:lvl8pPr>
            <a:lvl9pPr marL="0" marR="0" indent="0" algn="l" defTabSz="1662545"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Arial"/>
                <a:ea typeface="Arial"/>
                <a:cs typeface="Arial"/>
                <a:sym typeface="Arial"/>
              </a:defRPr>
            </a:lvl9pPr>
          </a:lstStyle>
          <a:p>
            <a:r>
              <a:rPr lang="en-US" sz="2400" b="1" dirty="0"/>
              <a:t>VETTED BY – </a:t>
            </a:r>
            <a:r>
              <a:rPr lang="hi-IN" sz="2400" b="1" dirty="0"/>
              <a:t>निरीक्षक/जीडी  बसंत तिर्की</a:t>
            </a:r>
            <a:endParaRPr lang="en-US" sz="2400" b="1" dirty="0"/>
          </a:p>
        </p:txBody>
      </p:sp>
    </p:spTree>
    <p:extLst>
      <p:ext uri="{BB962C8B-B14F-4D97-AF65-F5344CB8AC3E}">
        <p14:creationId xmlns:p14="http://schemas.microsoft.com/office/powerpoint/2010/main" val="3021345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7828" y="1600201"/>
            <a:ext cx="6967959" cy="3564923"/>
          </a:xfrm>
        </p:spPr>
        <p:txBody>
          <a:bodyPr>
            <a:normAutofit lnSpcReduction="10000"/>
          </a:bodyPr>
          <a:lstStyle/>
          <a:p>
            <a:pPr>
              <a:lnSpc>
                <a:spcPct val="200000"/>
              </a:lnSpc>
            </a:pPr>
            <a:r>
              <a:rPr lang="hi-IN" sz="2800">
                <a:latin typeface="Open Sans" panose="020B0606030504020204" pitchFamily="34" charset="0"/>
                <a:ea typeface="Open Sans" panose="020B0606030504020204" pitchFamily="34" charset="0"/>
                <a:cs typeface="Open Sans" panose="020B0606030504020204" pitchFamily="34" charset="0"/>
              </a:rPr>
              <a:t>- रिएक्टर कोर में सीधे उत्पन्न भाप
- तारारपुर परमाणु ऊर्जा स्टेशन में उपयोग किया जाता है
- सरल डिजाइन; कम दबाव ऑपरेशन</a:t>
            </a:r>
            <a:endParaRPr sz="2600" dirty="0">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descr="A logo with a lion and a circle with a red ribbon&#10;&#10;AI-generated content may be incorrect.">
            <a:extLst>
              <a:ext uri="{FF2B5EF4-FFF2-40B4-BE49-F238E27FC236}">
                <a16:creationId xmlns:a16="http://schemas.microsoft.com/office/drawing/2014/main" id="{4F41052E-2C69-C141-ABCF-56498FCEF1D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l="18118" r="22639"/>
          <a:stretch>
            <a:fillRect/>
          </a:stretch>
        </p:blipFill>
        <p:spPr bwMode="auto">
          <a:xfrm>
            <a:off x="10948761" y="54035"/>
            <a:ext cx="1243239" cy="1048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A logo with text on it&#10;&#10;AI-generated content may be incorrect.">
            <a:extLst>
              <a:ext uri="{FF2B5EF4-FFF2-40B4-BE49-F238E27FC236}">
                <a16:creationId xmlns:a16="http://schemas.microsoft.com/office/drawing/2014/main" id="{B59C5410-7C53-183A-F02D-7E9F2A73693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828240E9-1A31-70F0-67AD-EC3231408AC1}"/>
              </a:ext>
            </a:extLst>
          </p:cNvPr>
          <p:cNvSpPr>
            <a:spLocks noGrp="1"/>
          </p:cNvSpPr>
          <p:nvPr>
            <p:ph type="sldNum" sz="quarter" idx="12"/>
          </p:nvPr>
        </p:nvSpPr>
        <p:spPr/>
        <p:txBody>
          <a:bodyPr/>
          <a:lstStyle/>
          <a:p>
            <a:fld id="{C1FF6DA9-008F-8B48-92A6-B652298478BF}" type="slidenum">
              <a:rPr lang="en-US" smtClean="0"/>
              <a:t>10</a:t>
            </a:fld>
            <a:endParaRPr lang="en-US"/>
          </a:p>
        </p:txBody>
      </p:sp>
      <p:sp>
        <p:nvSpPr>
          <p:cNvPr id="7" name="Rectangle 6"/>
          <p:cNvSpPr/>
          <p:nvPr/>
        </p:nvSpPr>
        <p:spPr>
          <a:xfrm>
            <a:off x="289367" y="2052141"/>
            <a:ext cx="3923818"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उबलते पानी के रिएक्टर (</a:t>
            </a:r>
            <a:r>
              <a:rPr lang="en-GB" sz="3600" b="1">
                <a:solidFill>
                  <a:srgbClr val="C00000"/>
                </a:solidFill>
                <a:latin typeface="Open Sans" panose="020B0606030504020204" pitchFamily="34" charset="0"/>
                <a:ea typeface="Open Sans" panose="020B0606030504020204" pitchFamily="34" charset="0"/>
                <a:cs typeface="Open Sans" panose="020B0606030504020204" pitchFamily="34" charset="0"/>
              </a:rPr>
              <a:t>BWRS)</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CC141-6D8F-ECF4-7804-C58B081B9863}"/>
            </a:ext>
          </a:extLst>
        </p:cNvPr>
        <p:cNvGrpSpPr/>
        <p:nvPr/>
      </p:nvGrpSpPr>
      <p:grpSpPr>
        <a:xfrm>
          <a:off x="0" y="0"/>
          <a:ext cx="0" cy="0"/>
          <a:chOff x="0" y="0"/>
          <a:chExt cx="0" cy="0"/>
        </a:xfrm>
      </p:grpSpPr>
      <p:pic>
        <p:nvPicPr>
          <p:cNvPr id="6" name="Image 109">
            <a:extLst>
              <a:ext uri="{FF2B5EF4-FFF2-40B4-BE49-F238E27FC236}">
                <a16:creationId xmlns:a16="http://schemas.microsoft.com/office/drawing/2014/main" id="{71524FB4-0A80-382C-517A-871A3A17D260}"/>
              </a:ext>
            </a:extLst>
          </p:cNvPr>
          <p:cNvPicPr/>
          <p:nvPr/>
        </p:nvPicPr>
        <p:blipFill>
          <a:blip r:embed="rId2" cstate="print"/>
          <a:stretch>
            <a:fillRect/>
          </a:stretch>
        </p:blipFill>
        <p:spPr>
          <a:xfrm>
            <a:off x="5239265" y="1230086"/>
            <a:ext cx="6952735" cy="4701157"/>
          </a:xfrm>
          <a:prstGeom prst="rect">
            <a:avLst/>
          </a:prstGeom>
        </p:spPr>
      </p:pic>
      <p:pic>
        <p:nvPicPr>
          <p:cNvPr id="4" name="Picture 3" descr="A logo with text on it&#10;&#10;AI-generated content may be incorrect.">
            <a:extLst>
              <a:ext uri="{FF2B5EF4-FFF2-40B4-BE49-F238E27FC236}">
                <a16:creationId xmlns:a16="http://schemas.microsoft.com/office/drawing/2014/main" id="{71D96260-5098-498E-3183-13CB4CD6AFF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a:extLst>
              <a:ext uri="{FF2B5EF4-FFF2-40B4-BE49-F238E27FC236}">
                <a16:creationId xmlns:a16="http://schemas.microsoft.com/office/drawing/2014/main" id="{77D6700F-E9AC-C12A-FD4F-9798AB2954CE}"/>
              </a:ext>
            </a:extLst>
          </p:cNvPr>
          <p:cNvSpPr>
            <a:spLocks noGrp="1"/>
          </p:cNvSpPr>
          <p:nvPr>
            <p:ph type="sldNum" sz="quarter" idx="12"/>
          </p:nvPr>
        </p:nvSpPr>
        <p:spPr/>
        <p:txBody>
          <a:bodyPr/>
          <a:lstStyle/>
          <a:p>
            <a:fld id="{C1FF6DA9-008F-8B48-92A6-B652298478BF}" type="slidenum">
              <a:rPr lang="en-US" smtClean="0"/>
              <a:t>11</a:t>
            </a:fld>
            <a:endParaRPr lang="en-US"/>
          </a:p>
        </p:txBody>
      </p:sp>
      <p:sp>
        <p:nvSpPr>
          <p:cNvPr id="7" name="Rectangle 6"/>
          <p:cNvSpPr/>
          <p:nvPr/>
        </p:nvSpPr>
        <p:spPr>
          <a:xfrm>
            <a:off x="577603" y="2410107"/>
            <a:ext cx="3846019"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उबलते पानी के रिएक्टर (</a:t>
            </a:r>
            <a:r>
              <a:rPr lang="en-GB" sz="3600" b="1">
                <a:solidFill>
                  <a:srgbClr val="C00000"/>
                </a:solidFill>
                <a:latin typeface="Open Sans" panose="020B0606030504020204" pitchFamily="34" charset="0"/>
                <a:ea typeface="Open Sans" panose="020B0606030504020204" pitchFamily="34" charset="0"/>
                <a:cs typeface="Open Sans" panose="020B0606030504020204" pitchFamily="34" charset="0"/>
              </a:rPr>
              <a:t>BWRS)</a:t>
            </a:r>
            <a:endParaRPr lang="en-GB" sz="3600" b="1" dirty="0">
              <a:solidFill>
                <a:srgbClr val="C00000"/>
              </a:solidFill>
            </a:endParaRPr>
          </a:p>
        </p:txBody>
      </p:sp>
    </p:spTree>
    <p:extLst>
      <p:ext uri="{BB962C8B-B14F-4D97-AF65-F5344CB8AC3E}">
        <p14:creationId xmlns:p14="http://schemas.microsoft.com/office/powerpoint/2010/main" val="3472270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98756" y="1989438"/>
            <a:ext cx="6053403" cy="2879124"/>
          </a:xfrm>
        </p:spPr>
        <p:txBody>
          <a:bodyPr>
            <a:normAutofit/>
          </a:bodyPr>
          <a:lstStyle/>
          <a:p>
            <a:pPr>
              <a:lnSpc>
                <a:spcPct val="150000"/>
              </a:lnSpc>
            </a:pPr>
            <a:r>
              <a:rPr lang="hi-IN">
                <a:latin typeface="Open Sans" panose="020B0606030504020204" pitchFamily="34" charset="0"/>
                <a:ea typeface="Open Sans" panose="020B0606030504020204" pitchFamily="34" charset="0"/>
                <a:cs typeface="Open Sans" panose="020B0606030504020204" pitchFamily="34" charset="0"/>
              </a:rPr>
              <a:t>- लाभ: सरल डिजाइन, कम दबाव
- नुकसान: भाप रेडियोधर्मिता, शून्य गठन</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6A1AD137-9340-5D75-AB3B-E6AD6A9023AA}"/>
              </a:ext>
            </a:extLst>
          </p:cNvPr>
          <p:cNvSpPr>
            <a:spLocks noGrp="1"/>
          </p:cNvSpPr>
          <p:nvPr>
            <p:ph type="sldNum" sz="quarter" idx="12"/>
          </p:nvPr>
        </p:nvSpPr>
        <p:spPr/>
        <p:txBody>
          <a:bodyPr/>
          <a:lstStyle/>
          <a:p>
            <a:fld id="{C1FF6DA9-008F-8B48-92A6-B652298478BF}" type="slidenum">
              <a:rPr lang="en-US" smtClean="0"/>
              <a:t>12</a:t>
            </a:fld>
            <a:endParaRPr lang="en-US"/>
          </a:p>
        </p:txBody>
      </p:sp>
      <p:sp>
        <p:nvSpPr>
          <p:cNvPr id="5" name="Rectangle 4"/>
          <p:cNvSpPr/>
          <p:nvPr/>
        </p:nvSpPr>
        <p:spPr>
          <a:xfrm>
            <a:off x="600479" y="2668708"/>
            <a:ext cx="4700570"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बीडब्ल्यूआर के फायदे और नुकसान</a:t>
            </a:r>
            <a:endParaRPr lang="en-GB" sz="3200" dirty="0">
              <a:solidFill>
                <a:srgbClr val="C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31933" y="2093294"/>
            <a:ext cx="6611333" cy="3133614"/>
          </a:xfrm>
        </p:spPr>
        <p:txBody>
          <a:bodyPr>
            <a:normAutofit fontScale="85000" lnSpcReduction="10000"/>
          </a:bodyPr>
          <a:lstStyle/>
          <a:p>
            <a:pPr>
              <a:lnSpc>
                <a:spcPct val="150000"/>
              </a:lnSpc>
            </a:pPr>
            <a:r>
              <a:rPr lang="hi-IN">
                <a:latin typeface="Open Sans" panose="020B0606030504020204" pitchFamily="34" charset="0"/>
                <a:ea typeface="Open Sans" panose="020B0606030504020204" pitchFamily="34" charset="0"/>
                <a:cs typeface="Open Sans" panose="020B0606030504020204" pitchFamily="34" charset="0"/>
              </a:rPr>
              <a:t>- शीतलक और मॉडरेटर के रूप में भारी पानी
- प्राकृतिक यूरेनियम ईंधन का उपयोग करता है
- ऑपरेशन के दौरान ईंधन भरा जा सकता है</a:t>
            </a:r>
            <a:endParaRPr sz="26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4C4E2BB0-2E8C-A6C9-C5D3-1AC8B73014BF}"/>
              </a:ext>
            </a:extLst>
          </p:cNvPr>
          <p:cNvSpPr>
            <a:spLocks noGrp="1"/>
          </p:cNvSpPr>
          <p:nvPr>
            <p:ph type="sldNum" sz="quarter" idx="12"/>
          </p:nvPr>
        </p:nvSpPr>
        <p:spPr/>
        <p:txBody>
          <a:bodyPr/>
          <a:lstStyle/>
          <a:p>
            <a:fld id="{C1FF6DA9-008F-8B48-92A6-B652298478BF}" type="slidenum">
              <a:rPr lang="en-US" smtClean="0"/>
              <a:t>13</a:t>
            </a:fld>
            <a:endParaRPr lang="en-US"/>
          </a:p>
        </p:txBody>
      </p:sp>
      <p:sp>
        <p:nvSpPr>
          <p:cNvPr id="5" name="Rectangle 4"/>
          <p:cNvSpPr/>
          <p:nvPr/>
        </p:nvSpPr>
        <p:spPr>
          <a:xfrm>
            <a:off x="265573" y="2241575"/>
            <a:ext cx="4466596"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दाबित भारी पानी रिएक्टर (</a:t>
            </a:r>
            <a:r>
              <a:rPr lang="en-GB" sz="3200" b="1">
                <a:solidFill>
                  <a:srgbClr val="C00000"/>
                </a:solidFill>
                <a:latin typeface="Open Sans" panose="020B0606030504020204" pitchFamily="34" charset="0"/>
                <a:ea typeface="Open Sans" panose="020B0606030504020204" pitchFamily="34" charset="0"/>
                <a:cs typeface="Open Sans" panose="020B0606030504020204" pitchFamily="34" charset="0"/>
              </a:rPr>
              <a:t>PHWR)</a:t>
            </a:r>
            <a:endParaRPr lang="en-GB" sz="16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A057E-D7DA-DE14-B04E-D5CFB563B1E8}"/>
            </a:ext>
          </a:extLst>
        </p:cNvPr>
        <p:cNvGrpSpPr/>
        <p:nvPr/>
      </p:nvGrpSpPr>
      <p:grpSpPr>
        <a:xfrm>
          <a:off x="0" y="0"/>
          <a:ext cx="0" cy="0"/>
          <a:chOff x="0" y="0"/>
          <a:chExt cx="0" cy="0"/>
        </a:xfrm>
      </p:grpSpPr>
      <p:pic>
        <p:nvPicPr>
          <p:cNvPr id="6" name="Image 120">
            <a:extLst>
              <a:ext uri="{FF2B5EF4-FFF2-40B4-BE49-F238E27FC236}">
                <a16:creationId xmlns:a16="http://schemas.microsoft.com/office/drawing/2014/main" id="{4E0B739D-94F4-B5E7-4349-7286F98774BB}"/>
              </a:ext>
            </a:extLst>
          </p:cNvPr>
          <p:cNvPicPr/>
          <p:nvPr/>
        </p:nvPicPr>
        <p:blipFill>
          <a:blip r:embed="rId2" cstate="print"/>
          <a:stretch>
            <a:fillRect/>
          </a:stretch>
        </p:blipFill>
        <p:spPr>
          <a:xfrm>
            <a:off x="5461685" y="1203768"/>
            <a:ext cx="6228745" cy="4430914"/>
          </a:xfrm>
          <a:prstGeom prst="rect">
            <a:avLst/>
          </a:prstGeom>
        </p:spPr>
      </p:pic>
      <p:sp>
        <p:nvSpPr>
          <p:cNvPr id="3" name="Slide Number Placeholder 2">
            <a:extLst>
              <a:ext uri="{FF2B5EF4-FFF2-40B4-BE49-F238E27FC236}">
                <a16:creationId xmlns:a16="http://schemas.microsoft.com/office/drawing/2014/main" id="{F7D824EB-B788-69DE-6253-8CE41A6C5E56}"/>
              </a:ext>
            </a:extLst>
          </p:cNvPr>
          <p:cNvSpPr>
            <a:spLocks noGrp="1"/>
          </p:cNvSpPr>
          <p:nvPr>
            <p:ph type="sldNum" sz="quarter" idx="12"/>
          </p:nvPr>
        </p:nvSpPr>
        <p:spPr/>
        <p:txBody>
          <a:bodyPr/>
          <a:lstStyle/>
          <a:p>
            <a:fld id="{C1FF6DA9-008F-8B48-92A6-B652298478BF}" type="slidenum">
              <a:rPr lang="en-US" smtClean="0"/>
              <a:t>14</a:t>
            </a:fld>
            <a:endParaRPr lang="en-US"/>
          </a:p>
        </p:txBody>
      </p:sp>
      <p:sp>
        <p:nvSpPr>
          <p:cNvPr id="4" name="Rectangle 3"/>
          <p:cNvSpPr/>
          <p:nvPr/>
        </p:nvSpPr>
        <p:spPr>
          <a:xfrm>
            <a:off x="617525" y="2274838"/>
            <a:ext cx="4337534"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दाबित भारी पानी रिएक्टर (</a:t>
            </a:r>
            <a:r>
              <a:rPr lang="en-GB" sz="3600" b="1">
                <a:solidFill>
                  <a:srgbClr val="C00000"/>
                </a:solidFill>
                <a:latin typeface="Open Sans" panose="020B0606030504020204" pitchFamily="34" charset="0"/>
                <a:ea typeface="Open Sans" panose="020B0606030504020204" pitchFamily="34" charset="0"/>
                <a:cs typeface="Open Sans" panose="020B0606030504020204" pitchFamily="34" charset="0"/>
              </a:rPr>
              <a:t>PHWR)</a:t>
            </a:r>
            <a:endParaRPr lang="en-GB" b="1" dirty="0">
              <a:solidFill>
                <a:srgbClr val="C00000"/>
              </a:solidFill>
            </a:endParaRPr>
          </a:p>
        </p:txBody>
      </p:sp>
    </p:spTree>
    <p:extLst>
      <p:ext uri="{BB962C8B-B14F-4D97-AF65-F5344CB8AC3E}">
        <p14:creationId xmlns:p14="http://schemas.microsoft.com/office/powerpoint/2010/main" val="1808636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58497" y="2248930"/>
            <a:ext cx="7043508" cy="2022128"/>
          </a:xfrm>
        </p:spPr>
        <p:txBody>
          <a:bodyPr>
            <a:normAutofit fontScale="70000" lnSpcReduction="20000"/>
          </a:bodyPr>
          <a:lstStyle/>
          <a:p>
            <a:pPr>
              <a:lnSpc>
                <a:spcPct val="150000"/>
              </a:lnSpc>
            </a:pPr>
            <a:r>
              <a:rPr lang="hi-IN" sz="3600">
                <a:latin typeface="Open Sans" panose="020B0606030504020204" pitchFamily="34" charset="0"/>
                <a:ea typeface="Open Sans" panose="020B0606030504020204" pitchFamily="34" charset="0"/>
                <a:cs typeface="Open Sans" panose="020B0606030504020204" pitchFamily="34" charset="0"/>
              </a:rPr>
              <a:t>- पेशेवरों: ईंधन लचीलापन, ऑन-पावर ईंधन भरना
- विपक्ष: भारी पानी की लागत, अधिक खर्च किए गए ईंधन की मात्रा</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135FB798-0412-D4D1-03DD-619BB013FBC5}"/>
              </a:ext>
            </a:extLst>
          </p:cNvPr>
          <p:cNvSpPr>
            <a:spLocks noGrp="1"/>
          </p:cNvSpPr>
          <p:nvPr>
            <p:ph type="sldNum" sz="quarter" idx="12"/>
          </p:nvPr>
        </p:nvSpPr>
        <p:spPr/>
        <p:txBody>
          <a:bodyPr/>
          <a:lstStyle/>
          <a:p>
            <a:fld id="{C1FF6DA9-008F-8B48-92A6-B652298478BF}" type="slidenum">
              <a:rPr lang="en-US" smtClean="0"/>
              <a:t>15</a:t>
            </a:fld>
            <a:endParaRPr lang="en-US"/>
          </a:p>
        </p:txBody>
      </p:sp>
      <p:sp>
        <p:nvSpPr>
          <p:cNvPr id="5" name="Rectangle 4"/>
          <p:cNvSpPr/>
          <p:nvPr/>
        </p:nvSpPr>
        <p:spPr>
          <a:xfrm>
            <a:off x="731083" y="2386829"/>
            <a:ext cx="3518704" cy="1754326"/>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पीएचडब्ल्यूआर के फायदे और नुकसान</a:t>
            </a:r>
            <a:endParaRPr lang="en-GB" sz="3600" b="1" dirty="0">
              <a:solidFill>
                <a:srgbClr val="C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91919" y="1600202"/>
            <a:ext cx="6412375" cy="3666280"/>
          </a:xfrm>
        </p:spPr>
        <p:txBody>
          <a:bodyPr>
            <a:normAutofit lnSpcReduction="10000"/>
          </a:bodyPr>
          <a:lstStyle/>
          <a:p>
            <a:pPr>
              <a:lnSpc>
                <a:spcPct val="150000"/>
              </a:lnSpc>
            </a:pPr>
            <a:r>
              <a:rPr lang="hi-IN">
                <a:latin typeface="Open Sans" panose="020B0606030504020204" pitchFamily="34" charset="0"/>
                <a:ea typeface="Open Sans" panose="020B0606030504020204" pitchFamily="34" charset="0"/>
                <a:cs typeface="Open Sans" panose="020B0606030504020204" pitchFamily="34" charset="0"/>
              </a:rPr>
              <a:t>- खपत से अधिक ईंधन पैदा करें
- तेज न्यूट्रॉन का उपयोग करें, कोई मॉडरेटर नहीं
- कलपक्कम में पीएफबीआर एक प्रमुख परियोजना है</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22EBA75E-05B8-086A-65C8-9FBF63C94F27}"/>
              </a:ext>
            </a:extLst>
          </p:cNvPr>
          <p:cNvSpPr>
            <a:spLocks noGrp="1"/>
          </p:cNvSpPr>
          <p:nvPr>
            <p:ph type="sldNum" sz="quarter" idx="12"/>
          </p:nvPr>
        </p:nvSpPr>
        <p:spPr/>
        <p:txBody>
          <a:bodyPr/>
          <a:lstStyle/>
          <a:p>
            <a:fld id="{C1FF6DA9-008F-8B48-92A6-B652298478BF}" type="slidenum">
              <a:rPr lang="en-US" smtClean="0"/>
              <a:t>16</a:t>
            </a:fld>
            <a:endParaRPr lang="en-US"/>
          </a:p>
        </p:txBody>
      </p:sp>
      <p:sp>
        <p:nvSpPr>
          <p:cNvPr id="5" name="Rectangle 4"/>
          <p:cNvSpPr/>
          <p:nvPr/>
        </p:nvSpPr>
        <p:spPr>
          <a:xfrm>
            <a:off x="810228" y="2237337"/>
            <a:ext cx="3981691"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फास्ट ब्रीडर रिएक्टर (एफबीआरएस)</a:t>
            </a:r>
            <a:endParaRPr lang="en-GB" sz="3600" dirty="0">
              <a:solidFill>
                <a:srgbClr val="C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1BD44-19CD-464D-43AA-A7B79C780EB1}"/>
            </a:ext>
          </a:extLst>
        </p:cNvPr>
        <p:cNvGrpSpPr/>
        <p:nvPr/>
      </p:nvGrpSpPr>
      <p:grpSpPr>
        <a:xfrm>
          <a:off x="0" y="0"/>
          <a:ext cx="0" cy="0"/>
          <a:chOff x="0" y="0"/>
          <a:chExt cx="0" cy="0"/>
        </a:xfrm>
      </p:grpSpPr>
      <p:grpSp>
        <p:nvGrpSpPr>
          <p:cNvPr id="6" name="Group 5">
            <a:extLst>
              <a:ext uri="{FF2B5EF4-FFF2-40B4-BE49-F238E27FC236}">
                <a16:creationId xmlns:a16="http://schemas.microsoft.com/office/drawing/2014/main" id="{ACC6870E-2E3D-3643-3DA5-7635D1F85DCA}"/>
              </a:ext>
            </a:extLst>
          </p:cNvPr>
          <p:cNvGrpSpPr>
            <a:grpSpLocks/>
          </p:cNvGrpSpPr>
          <p:nvPr/>
        </p:nvGrpSpPr>
        <p:grpSpPr>
          <a:xfrm>
            <a:off x="4849792" y="1134320"/>
            <a:ext cx="7130006" cy="5081286"/>
            <a:chOff x="4762" y="4762"/>
            <a:chExt cx="6153150" cy="3857625"/>
          </a:xfrm>
        </p:grpSpPr>
        <p:pic>
          <p:nvPicPr>
            <p:cNvPr id="7" name="Image 131">
              <a:extLst>
                <a:ext uri="{FF2B5EF4-FFF2-40B4-BE49-F238E27FC236}">
                  <a16:creationId xmlns:a16="http://schemas.microsoft.com/office/drawing/2014/main" id="{CF3C1C14-EE6B-6F2D-757E-ED6FD2AEEB60}"/>
                </a:ext>
              </a:extLst>
            </p:cNvPr>
            <p:cNvPicPr/>
            <p:nvPr/>
          </p:nvPicPr>
          <p:blipFill>
            <a:blip r:embed="rId2" cstate="print"/>
            <a:stretch>
              <a:fillRect/>
            </a:stretch>
          </p:blipFill>
          <p:spPr>
            <a:xfrm>
              <a:off x="9525" y="9588"/>
              <a:ext cx="6143625" cy="3848100"/>
            </a:xfrm>
            <a:prstGeom prst="rect">
              <a:avLst/>
            </a:prstGeom>
          </p:spPr>
        </p:pic>
        <p:sp>
          <p:nvSpPr>
            <p:cNvPr id="8" name="Graphic 132">
              <a:extLst>
                <a:ext uri="{FF2B5EF4-FFF2-40B4-BE49-F238E27FC236}">
                  <a16:creationId xmlns:a16="http://schemas.microsoft.com/office/drawing/2014/main" id="{58D8B879-D4DD-440A-65A4-1037D07D5C39}"/>
                </a:ext>
              </a:extLst>
            </p:cNvPr>
            <p:cNvSpPr/>
            <p:nvPr/>
          </p:nvSpPr>
          <p:spPr>
            <a:xfrm>
              <a:off x="4762" y="4762"/>
              <a:ext cx="6153150" cy="3857625"/>
            </a:xfrm>
            <a:custGeom>
              <a:avLst/>
              <a:gdLst/>
              <a:ahLst/>
              <a:cxnLst/>
              <a:rect l="l" t="t" r="r" b="b"/>
              <a:pathLst>
                <a:path w="6153150" h="3857625">
                  <a:moveTo>
                    <a:pt x="0" y="3857625"/>
                  </a:moveTo>
                  <a:lnTo>
                    <a:pt x="6153150" y="3857625"/>
                  </a:lnTo>
                  <a:lnTo>
                    <a:pt x="6153150" y="0"/>
                  </a:lnTo>
                  <a:lnTo>
                    <a:pt x="0" y="0"/>
                  </a:lnTo>
                  <a:lnTo>
                    <a:pt x="0" y="3857625"/>
                  </a:lnTo>
                  <a:close/>
                </a:path>
              </a:pathLst>
            </a:custGeom>
            <a:ln w="9525">
              <a:solidFill>
                <a:srgbClr val="006FC0"/>
              </a:solidFill>
              <a:prstDash val="solid"/>
            </a:ln>
          </p:spPr>
          <p:txBody>
            <a:bodyPr wrap="square" lIns="0" tIns="0" rIns="0" bIns="0" rtlCol="0">
              <a:prstTxWarp prst="textNoShape">
                <a:avLst/>
              </a:prstTxWarp>
              <a:noAutofit/>
            </a:bodyPr>
            <a:lstStyle/>
            <a:p>
              <a:endParaRPr lang="en-IN"/>
            </a:p>
          </p:txBody>
        </p:sp>
      </p:grpSp>
      <p:sp>
        <p:nvSpPr>
          <p:cNvPr id="3" name="Slide Number Placeholder 2">
            <a:extLst>
              <a:ext uri="{FF2B5EF4-FFF2-40B4-BE49-F238E27FC236}">
                <a16:creationId xmlns:a16="http://schemas.microsoft.com/office/drawing/2014/main" id="{B0B4E2A0-730C-EDBA-FE3F-8EA22318E81C}"/>
              </a:ext>
            </a:extLst>
          </p:cNvPr>
          <p:cNvSpPr>
            <a:spLocks noGrp="1"/>
          </p:cNvSpPr>
          <p:nvPr>
            <p:ph type="sldNum" sz="quarter" idx="12"/>
          </p:nvPr>
        </p:nvSpPr>
        <p:spPr/>
        <p:txBody>
          <a:bodyPr/>
          <a:lstStyle/>
          <a:p>
            <a:fld id="{C1FF6DA9-008F-8B48-92A6-B652298478BF}" type="slidenum">
              <a:rPr lang="en-US" smtClean="0"/>
              <a:t>17</a:t>
            </a:fld>
            <a:endParaRPr lang="en-US"/>
          </a:p>
        </p:txBody>
      </p:sp>
      <p:sp>
        <p:nvSpPr>
          <p:cNvPr id="4" name="Rectangle 3"/>
          <p:cNvSpPr/>
          <p:nvPr/>
        </p:nvSpPr>
        <p:spPr>
          <a:xfrm>
            <a:off x="729204" y="1811587"/>
            <a:ext cx="3808071"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फास्ट ब्रीडर रिएक्टर (एफबीआरएस)</a:t>
            </a:r>
            <a:endParaRPr lang="en-GB" sz="3600" dirty="0">
              <a:solidFill>
                <a:srgbClr val="C00000"/>
              </a:solidFill>
            </a:endParaRPr>
          </a:p>
        </p:txBody>
      </p:sp>
    </p:spTree>
    <p:extLst>
      <p:ext uri="{BB962C8B-B14F-4D97-AF65-F5344CB8AC3E}">
        <p14:creationId xmlns:p14="http://schemas.microsoft.com/office/powerpoint/2010/main" val="3374935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0182" y="1948543"/>
            <a:ext cx="6362218" cy="4177621"/>
          </a:xfrm>
        </p:spPr>
        <p:txBody>
          <a:bodyPr>
            <a:normAutofit/>
          </a:bodyPr>
          <a:lstStyle/>
          <a:p>
            <a:pPr>
              <a:lnSpc>
                <a:spcPct val="150000"/>
              </a:lnSpc>
            </a:pPr>
            <a:r>
              <a:rPr lang="hi-IN">
                <a:latin typeface="Open Sans" panose="020B0606030504020204" pitchFamily="34" charset="0"/>
                <a:ea typeface="Open Sans" panose="020B0606030504020204" pitchFamily="34" charset="0"/>
                <a:cs typeface="Open Sans" panose="020B0606030504020204" pitchFamily="34" charset="0"/>
              </a:rPr>
              <a:t>- लाभ: उच्च ईंधन दक्षता, अपशिष्ट में कमी
- चुनौतियाँ: तकनीकी जटिलता, तरल धातु शीतलक प्रबंधन</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05F8F57D-DCD1-2F3B-FD07-7AEC9D92512E}"/>
              </a:ext>
            </a:extLst>
          </p:cNvPr>
          <p:cNvSpPr>
            <a:spLocks noGrp="1"/>
          </p:cNvSpPr>
          <p:nvPr>
            <p:ph type="sldNum" sz="quarter" idx="12"/>
          </p:nvPr>
        </p:nvSpPr>
        <p:spPr/>
        <p:txBody>
          <a:bodyPr/>
          <a:lstStyle/>
          <a:p>
            <a:fld id="{C1FF6DA9-008F-8B48-92A6-B652298478BF}" type="slidenum">
              <a:rPr lang="en-US" smtClean="0"/>
              <a:t>18</a:t>
            </a:fld>
            <a:endParaRPr lang="en-US"/>
          </a:p>
        </p:txBody>
      </p:sp>
      <p:sp>
        <p:nvSpPr>
          <p:cNvPr id="5" name="Rectangle 4"/>
          <p:cNvSpPr/>
          <p:nvPr/>
        </p:nvSpPr>
        <p:spPr>
          <a:xfrm>
            <a:off x="451413" y="2711899"/>
            <a:ext cx="4618298"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एफबीआर: फायदे और चुनौतियां</a:t>
            </a:r>
            <a:endParaRPr lang="en-GB" sz="3600" dirty="0">
              <a:solidFill>
                <a:srgbClr val="C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64596" y="2057400"/>
            <a:ext cx="7280477" cy="4068764"/>
          </a:xfrm>
        </p:spPr>
        <p:txBody>
          <a:bodyPr>
            <a:normAutofit/>
          </a:bodyPr>
          <a:lstStyle/>
          <a:p>
            <a:pPr>
              <a:lnSpc>
                <a:spcPct val="150000"/>
              </a:lnSpc>
            </a:pPr>
            <a:r>
              <a:rPr lang="hi-IN">
                <a:latin typeface="Open Sans" panose="020B0606030504020204" pitchFamily="34" charset="0"/>
                <a:ea typeface="Open Sans" panose="020B0606030504020204" pitchFamily="34" charset="0"/>
                <a:cs typeface="Open Sans" panose="020B0606030504020204" pitchFamily="34" charset="0"/>
              </a:rPr>
              <a:t>- थोरियम-232 और प्लूटोनियम-239 का उपयोग करें
- निष्क्रिय सुरक्षा सुविधाओं को शामिल करता है
- </a:t>
            </a:r>
            <a:r>
              <a:rPr lang="en-IN">
                <a:latin typeface="Open Sans" panose="020B0606030504020204" pitchFamily="34" charset="0"/>
                <a:ea typeface="Open Sans" panose="020B0606030504020204" pitchFamily="34" charset="0"/>
                <a:cs typeface="Open Sans" panose="020B0606030504020204" pitchFamily="34" charset="0"/>
              </a:rPr>
              <a:t>BARC </a:t>
            </a:r>
            <a:r>
              <a:rPr lang="hi-IN">
                <a:latin typeface="Open Sans" panose="020B0606030504020204" pitchFamily="34" charset="0"/>
                <a:ea typeface="Open Sans" panose="020B0606030504020204" pitchFamily="34" charset="0"/>
                <a:cs typeface="Open Sans" panose="020B0606030504020204" pitchFamily="34" charset="0"/>
              </a:rPr>
              <a:t>द्वारा डिज़ाइन किया गया</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9C2C5072-1365-46F6-42B8-A755E1E8680E}"/>
              </a:ext>
            </a:extLst>
          </p:cNvPr>
          <p:cNvSpPr>
            <a:spLocks noGrp="1"/>
          </p:cNvSpPr>
          <p:nvPr>
            <p:ph type="sldNum" sz="quarter" idx="12"/>
          </p:nvPr>
        </p:nvSpPr>
        <p:spPr/>
        <p:txBody>
          <a:bodyPr/>
          <a:lstStyle/>
          <a:p>
            <a:fld id="{C1FF6DA9-008F-8B48-92A6-B652298478BF}" type="slidenum">
              <a:rPr lang="en-US" smtClean="0"/>
              <a:t>19</a:t>
            </a:fld>
            <a:endParaRPr lang="en-US"/>
          </a:p>
        </p:txBody>
      </p:sp>
      <p:sp>
        <p:nvSpPr>
          <p:cNvPr id="5" name="Rectangle 4"/>
          <p:cNvSpPr/>
          <p:nvPr/>
        </p:nvSpPr>
        <p:spPr>
          <a:xfrm>
            <a:off x="514102" y="2057400"/>
            <a:ext cx="4150494" cy="1754326"/>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उन्नत भारी पानी रिएक्टर (एएचडब्ल्यूआर)</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02538" y="2228022"/>
            <a:ext cx="6433751" cy="3540511"/>
          </a:xfrm>
        </p:spPr>
        <p:txBody>
          <a:bodyPr>
            <a:normAutofit lnSpcReduction="10000"/>
          </a:bodyPr>
          <a:lstStyle/>
          <a:p>
            <a:pPr algn="just"/>
            <a:r>
              <a:rPr lang="hi-IN" sz="2400">
                <a:latin typeface="Open Sans" panose="020B0606030504020204" pitchFamily="34" charset="0"/>
                <a:ea typeface="Open Sans" panose="020B0606030504020204" pitchFamily="34" charset="0"/>
                <a:cs typeface="Open Sans" panose="020B0606030504020204" pitchFamily="34" charset="0"/>
              </a:rPr>
              <a:t>- भारतीय परमाणु ऊर्जा कार्यक्रम का अवलोकन
- परमाणु रिएक्टरों के प्रकार और सिद्धांत
- परमाणु ऊर्जा संयंत्रों में सुरक्षा प्रणालियाँ
- परमाणु ऊर्जा संयंत्र आपात स्थिति
- आपातकालीन प्रतिक्रिया: ऑनसाइट और ऑफसाइट
- एनपीपी आपात स्थिति के दौरान एनडीआरएफ की भूमिका
समीक्षा</a:t>
            </a:r>
            <a:endParaRPr sz="2400" dirty="0">
              <a:latin typeface="Open Sans" panose="020B0606030504020204" pitchFamily="34" charset="0"/>
              <a:ea typeface="Open Sans" panose="020B0606030504020204" pitchFamily="34" charset="0"/>
              <a:cs typeface="Open Sans" panose="020B0606030504020204" pitchFamily="34" charset="0"/>
            </a:endParaRPr>
          </a:p>
        </p:txBody>
      </p:sp>
      <p:pic>
        <p:nvPicPr>
          <p:cNvPr id="5" name="Picture 4" descr="A logo with text on it&#10;&#10;AI-generated content may be incorrect.">
            <a:extLst>
              <a:ext uri="{FF2B5EF4-FFF2-40B4-BE49-F238E27FC236}">
                <a16:creationId xmlns:a16="http://schemas.microsoft.com/office/drawing/2014/main" id="{EC0E5DD5-8F8A-5D74-853B-0125104EA75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71AF9CD5-82A1-BBC3-8B89-D45C276F0F80}"/>
              </a:ext>
            </a:extLst>
          </p:cNvPr>
          <p:cNvSpPr>
            <a:spLocks noGrp="1"/>
          </p:cNvSpPr>
          <p:nvPr>
            <p:ph type="sldNum" sz="quarter" idx="12"/>
          </p:nvPr>
        </p:nvSpPr>
        <p:spPr/>
        <p:txBody>
          <a:bodyPr/>
          <a:lstStyle/>
          <a:p>
            <a:fld id="{C1FF6DA9-008F-8B48-92A6-B652298478BF}" type="slidenum">
              <a:rPr lang="en-US" smtClean="0"/>
              <a:t>2</a:t>
            </a:fld>
            <a:endParaRPr lang="en-US"/>
          </a:p>
        </p:txBody>
      </p:sp>
      <p:sp>
        <p:nvSpPr>
          <p:cNvPr id="7" name="Google Shape;112;p15">
            <a:extLst>
              <a:ext uri="{FF2B5EF4-FFF2-40B4-BE49-F238E27FC236}">
                <a16:creationId xmlns:a16="http://schemas.microsoft.com/office/drawing/2014/main" id="{F8F5B478-CBDF-3C87-E6B6-A56556AD2769}"/>
              </a:ext>
            </a:extLst>
          </p:cNvPr>
          <p:cNvSpPr txBox="1">
            <a:spLocks noGrp="1"/>
          </p:cNvSpPr>
          <p:nvPr>
            <p:ph type="title"/>
          </p:nvPr>
        </p:nvSpPr>
        <p:spPr>
          <a:xfrm>
            <a:off x="585217" y="1502322"/>
            <a:ext cx="3087371" cy="864400"/>
          </a:xfrm>
          <a:prstGeom prst="rect">
            <a:avLst/>
          </a:prstGeom>
          <a:noFill/>
          <a:ln>
            <a:noFill/>
          </a:ln>
        </p:spPr>
        <p:txBody>
          <a:bodyPr spcFirstLastPara="1" wrap="square" lIns="91425" tIns="45700" rIns="91425" bIns="45700" anchor="ctr" anchorCtr="0">
            <a:normAutofit/>
          </a:bodyPr>
          <a:lstStyle/>
          <a:p>
            <a:pPr lvl="0">
              <a:lnSpc>
                <a:spcPct val="90000"/>
              </a:lnSpc>
              <a:spcBef>
                <a:spcPts val="0"/>
              </a:spcBef>
              <a:buClr>
                <a:srgbClr val="C00000"/>
              </a:buClr>
              <a:buSzPts val="4000"/>
            </a:pPr>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a:rPr>
              <a:t>उद्देश्यों</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Google Shape;116;p15">
            <a:extLst>
              <a:ext uri="{FF2B5EF4-FFF2-40B4-BE49-F238E27FC236}">
                <a16:creationId xmlns:a16="http://schemas.microsoft.com/office/drawing/2014/main" id="{975CB633-5329-95EB-B860-5096E089648C}"/>
              </a:ext>
            </a:extLst>
          </p:cNvPr>
          <p:cNvSpPr txBox="1"/>
          <p:nvPr/>
        </p:nvSpPr>
        <p:spPr>
          <a:xfrm>
            <a:off x="585217" y="2613324"/>
            <a:ext cx="3858768" cy="954067"/>
          </a:xfrm>
          <a:prstGeom prst="rect">
            <a:avLst/>
          </a:prstGeom>
          <a:noFill/>
          <a:ln>
            <a:noFill/>
          </a:ln>
        </p:spPr>
        <p:txBody>
          <a:bodyPr spcFirstLastPara="1" wrap="square" lIns="91425" tIns="45700" rIns="91425" bIns="45700" anchor="t" anchorCtr="0">
            <a:spAutoFit/>
          </a:bodyPr>
          <a:lstStyle/>
          <a:p>
            <a:pPr lvl="0" algn="just">
              <a:buClr>
                <a:schemeClr val="dk1"/>
              </a:buClr>
              <a:buSzPts val="3200"/>
            </a:pPr>
            <a:r>
              <a:rPr lang="hi-IN" sz="2800">
                <a:solidFill>
                  <a:schemeClr val="dk1"/>
                </a:solidFill>
                <a:latin typeface="Open Sans"/>
                <a:cs typeface="Times New Roman" pitchFamily="18" charset="0"/>
                <a:sym typeface="Arial"/>
              </a:rPr>
              <a:t>इस पाठ को पूरा करने पर, आप निम्न में सक्षम होंगे: -</a:t>
            </a:r>
            <a:endParaRPr sz="1200" dirty="0">
              <a:latin typeface="Open Sans"/>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C6530-5487-597E-ECBD-D1F755D2D408}"/>
            </a:ext>
          </a:extLst>
        </p:cNvPr>
        <p:cNvGrpSpPr/>
        <p:nvPr/>
      </p:nvGrpSpPr>
      <p:grpSpPr>
        <a:xfrm>
          <a:off x="0" y="0"/>
          <a:ext cx="0" cy="0"/>
          <a:chOff x="0" y="0"/>
          <a:chExt cx="0" cy="0"/>
        </a:xfrm>
      </p:grpSpPr>
      <p:grpSp>
        <p:nvGrpSpPr>
          <p:cNvPr id="6" name="Group 5">
            <a:extLst>
              <a:ext uri="{FF2B5EF4-FFF2-40B4-BE49-F238E27FC236}">
                <a16:creationId xmlns:a16="http://schemas.microsoft.com/office/drawing/2014/main" id="{9E45C696-8BCE-9EEF-FEDA-2D631D7F711A}"/>
              </a:ext>
            </a:extLst>
          </p:cNvPr>
          <p:cNvGrpSpPr>
            <a:grpSpLocks/>
          </p:cNvGrpSpPr>
          <p:nvPr/>
        </p:nvGrpSpPr>
        <p:grpSpPr>
          <a:xfrm>
            <a:off x="4880919" y="1258197"/>
            <a:ext cx="6971558" cy="5098154"/>
            <a:chOff x="4762" y="4762"/>
            <a:chExt cx="6410325" cy="4295775"/>
          </a:xfrm>
        </p:grpSpPr>
        <p:pic>
          <p:nvPicPr>
            <p:cNvPr id="7" name="Image 142">
              <a:extLst>
                <a:ext uri="{FF2B5EF4-FFF2-40B4-BE49-F238E27FC236}">
                  <a16:creationId xmlns:a16="http://schemas.microsoft.com/office/drawing/2014/main" id="{A8A2D3B8-229F-F5A0-E744-4AA3FD455AFB}"/>
                </a:ext>
              </a:extLst>
            </p:cNvPr>
            <p:cNvPicPr/>
            <p:nvPr/>
          </p:nvPicPr>
          <p:blipFill>
            <a:blip r:embed="rId2" cstate="print"/>
            <a:stretch>
              <a:fillRect/>
            </a:stretch>
          </p:blipFill>
          <p:spPr>
            <a:xfrm>
              <a:off x="9525" y="9588"/>
              <a:ext cx="6400800" cy="4286250"/>
            </a:xfrm>
            <a:prstGeom prst="rect">
              <a:avLst/>
            </a:prstGeom>
          </p:spPr>
        </p:pic>
        <p:sp>
          <p:nvSpPr>
            <p:cNvPr id="8" name="Graphic 143">
              <a:extLst>
                <a:ext uri="{FF2B5EF4-FFF2-40B4-BE49-F238E27FC236}">
                  <a16:creationId xmlns:a16="http://schemas.microsoft.com/office/drawing/2014/main" id="{D6BE7398-5C59-7D1D-5D56-5A32DDDD4B1C}"/>
                </a:ext>
              </a:extLst>
            </p:cNvPr>
            <p:cNvSpPr/>
            <p:nvPr/>
          </p:nvSpPr>
          <p:spPr>
            <a:xfrm>
              <a:off x="4762" y="4762"/>
              <a:ext cx="6410325" cy="4295775"/>
            </a:xfrm>
            <a:custGeom>
              <a:avLst/>
              <a:gdLst/>
              <a:ahLst/>
              <a:cxnLst/>
              <a:rect l="l" t="t" r="r" b="b"/>
              <a:pathLst>
                <a:path w="6410325" h="4295775">
                  <a:moveTo>
                    <a:pt x="0" y="4295775"/>
                  </a:moveTo>
                  <a:lnTo>
                    <a:pt x="6410325" y="4295775"/>
                  </a:lnTo>
                  <a:lnTo>
                    <a:pt x="6410325" y="0"/>
                  </a:lnTo>
                  <a:lnTo>
                    <a:pt x="0" y="0"/>
                  </a:lnTo>
                  <a:lnTo>
                    <a:pt x="0" y="4295775"/>
                  </a:lnTo>
                  <a:close/>
                </a:path>
              </a:pathLst>
            </a:custGeom>
            <a:ln w="9525">
              <a:solidFill>
                <a:srgbClr val="006FC0"/>
              </a:solidFill>
              <a:prstDash val="solid"/>
            </a:ln>
          </p:spPr>
          <p:txBody>
            <a:bodyPr wrap="square" lIns="0" tIns="0" rIns="0" bIns="0" rtlCol="0">
              <a:prstTxWarp prst="textNoShape">
                <a:avLst/>
              </a:prstTxWarp>
              <a:noAutofit/>
            </a:bodyPr>
            <a:lstStyle/>
            <a:p>
              <a:endParaRPr lang="en-IN"/>
            </a:p>
          </p:txBody>
        </p:sp>
      </p:grpSp>
      <p:sp>
        <p:nvSpPr>
          <p:cNvPr id="3" name="Slide Number Placeholder 2">
            <a:extLst>
              <a:ext uri="{FF2B5EF4-FFF2-40B4-BE49-F238E27FC236}">
                <a16:creationId xmlns:a16="http://schemas.microsoft.com/office/drawing/2014/main" id="{C897D6B8-B152-43BE-6893-63E6EB6B0887}"/>
              </a:ext>
            </a:extLst>
          </p:cNvPr>
          <p:cNvSpPr>
            <a:spLocks noGrp="1"/>
          </p:cNvSpPr>
          <p:nvPr>
            <p:ph type="sldNum" sz="quarter" idx="12"/>
          </p:nvPr>
        </p:nvSpPr>
        <p:spPr/>
        <p:txBody>
          <a:bodyPr/>
          <a:lstStyle/>
          <a:p>
            <a:fld id="{C1FF6DA9-008F-8B48-92A6-B652298478BF}" type="slidenum">
              <a:rPr lang="en-US" smtClean="0"/>
              <a:t>20</a:t>
            </a:fld>
            <a:endParaRPr lang="en-US"/>
          </a:p>
        </p:txBody>
      </p:sp>
      <p:sp>
        <p:nvSpPr>
          <p:cNvPr id="4" name="Rectangle 3"/>
          <p:cNvSpPr/>
          <p:nvPr/>
        </p:nvSpPr>
        <p:spPr>
          <a:xfrm>
            <a:off x="339523" y="2494278"/>
            <a:ext cx="3960628" cy="1569660"/>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उन्नत भारी पानी रिएक्टर (एएचडब्ल्यूआर)</a:t>
            </a:r>
            <a:endParaRPr lang="en-GB" sz="3200" dirty="0">
              <a:solidFill>
                <a:srgbClr val="C00000"/>
              </a:solidFill>
            </a:endParaRPr>
          </a:p>
        </p:txBody>
      </p:sp>
    </p:spTree>
    <p:extLst>
      <p:ext uri="{BB962C8B-B14F-4D97-AF65-F5344CB8AC3E}">
        <p14:creationId xmlns:p14="http://schemas.microsoft.com/office/powerpoint/2010/main" val="283019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66893" y="2033660"/>
            <a:ext cx="6862119" cy="2095844"/>
          </a:xfrm>
        </p:spPr>
        <p:txBody>
          <a:bodyPr>
            <a:normAutofit fontScale="85000" lnSpcReduction="20000"/>
          </a:bodyPr>
          <a:lstStyle/>
          <a:p>
            <a:pPr>
              <a:lnSpc>
                <a:spcPct val="150000"/>
              </a:lnSpc>
            </a:pPr>
            <a:r>
              <a:rPr lang="hi-IN" sz="3600">
                <a:latin typeface="Open Sans" panose="020B0606030504020204" pitchFamily="34" charset="0"/>
                <a:ea typeface="Open Sans" panose="020B0606030504020204" pitchFamily="34" charset="0"/>
                <a:cs typeface="Open Sans" panose="020B0606030504020204" pitchFamily="34" charset="0"/>
              </a:rPr>
              <a:t>- लाभ: सुरक्षित, अपशिष्ट कम करने वाला, थोरियम का उपयोग
- सीमाएँ: विकास के तहत, जटिलता</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AADF629B-575F-0B89-7627-98EA9CDAA58E}"/>
              </a:ext>
            </a:extLst>
          </p:cNvPr>
          <p:cNvSpPr>
            <a:spLocks noGrp="1"/>
          </p:cNvSpPr>
          <p:nvPr>
            <p:ph type="sldNum" sz="quarter" idx="12"/>
          </p:nvPr>
        </p:nvSpPr>
        <p:spPr/>
        <p:txBody>
          <a:bodyPr/>
          <a:lstStyle/>
          <a:p>
            <a:fld id="{C1FF6DA9-008F-8B48-92A6-B652298478BF}" type="slidenum">
              <a:rPr lang="en-US" smtClean="0"/>
              <a:t>21</a:t>
            </a:fld>
            <a:endParaRPr lang="en-US"/>
          </a:p>
        </p:txBody>
      </p:sp>
      <p:sp>
        <p:nvSpPr>
          <p:cNvPr id="5" name="Rectangle 4"/>
          <p:cNvSpPr/>
          <p:nvPr/>
        </p:nvSpPr>
        <p:spPr>
          <a:xfrm>
            <a:off x="462988" y="2253845"/>
            <a:ext cx="4158439"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एएचडब्ल्यूआर: फायदे और सीमाएं</a:t>
            </a:r>
            <a:endParaRPr lang="en-GB" sz="3600" dirty="0">
              <a:solidFill>
                <a:srgbClr val="C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92232" y="1868813"/>
            <a:ext cx="7160871" cy="2826756"/>
          </a:xfrm>
        </p:spPr>
        <p:txBody>
          <a:bodyPr>
            <a:normAutofit fontScale="85000" lnSpcReduction="10000"/>
          </a:bodyPr>
          <a:lstStyle/>
          <a:p>
            <a:pPr>
              <a:lnSpc>
                <a:spcPct val="150000"/>
              </a:lnSpc>
            </a:pPr>
            <a:r>
              <a:rPr lang="hi-IN" sz="3600">
                <a:latin typeface="Open Sans" panose="020B0606030504020204" pitchFamily="34" charset="0"/>
                <a:ea typeface="Open Sans" panose="020B0606030504020204" pitchFamily="34" charset="0"/>
                <a:cs typeface="Open Sans" panose="020B0606030504020204" pitchFamily="34" charset="0"/>
              </a:rPr>
              <a:t>- रक्षा-गहन सुरक्षा डिजाइन
- विकिरण सुरक्षा और आपातकालीन तैयारी
- रोकथाम संरचनाएं, अपशिष्ट प्रबंधन</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38250084-B1CD-B398-BF0C-3DDA3E072643}"/>
              </a:ext>
            </a:extLst>
          </p:cNvPr>
          <p:cNvSpPr>
            <a:spLocks noGrp="1"/>
          </p:cNvSpPr>
          <p:nvPr>
            <p:ph type="sldNum" sz="quarter" idx="12"/>
          </p:nvPr>
        </p:nvSpPr>
        <p:spPr/>
        <p:txBody>
          <a:bodyPr/>
          <a:lstStyle/>
          <a:p>
            <a:fld id="{C1FF6DA9-008F-8B48-92A6-B652298478BF}" type="slidenum">
              <a:rPr lang="en-US" smtClean="0"/>
              <a:t>22</a:t>
            </a:fld>
            <a:endParaRPr lang="en-US"/>
          </a:p>
        </p:txBody>
      </p:sp>
      <p:sp>
        <p:nvSpPr>
          <p:cNvPr id="5" name="Rectangle 4"/>
          <p:cNvSpPr/>
          <p:nvPr/>
        </p:nvSpPr>
        <p:spPr>
          <a:xfrm>
            <a:off x="474562" y="2562798"/>
            <a:ext cx="3946967"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परमाणु संयंत्र सुरक्षा प्रणाली</a:t>
            </a:r>
            <a:endParaRPr lang="en-GB" sz="3200" dirty="0">
              <a:solidFill>
                <a:srgbClr val="C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6313" y="1600202"/>
            <a:ext cx="5451677" cy="3897774"/>
          </a:xfrm>
        </p:spPr>
        <p:txBody>
          <a:bodyPr>
            <a:normAutofit fontScale="92500" lnSpcReduction="20000"/>
          </a:bodyPr>
          <a:lstStyle/>
          <a:p>
            <a:pPr>
              <a:lnSpc>
                <a:spcPct val="150000"/>
              </a:lnSpc>
            </a:pPr>
            <a:r>
              <a:rPr lang="hi-IN" sz="3600">
                <a:latin typeface="Open Sans" panose="020B0606030504020204" pitchFamily="34" charset="0"/>
                <a:ea typeface="Open Sans" panose="020B0606030504020204" pitchFamily="34" charset="0"/>
                <a:cs typeface="Open Sans" panose="020B0606030504020204" pitchFamily="34" charset="0"/>
              </a:rPr>
              <a:t>- आपातकालीन चेतावनी
- कार्मिक आपातकाल
- पौधे की आपात स्थिति
- साइट आपातकाल
- ऑफ-साइट आपातकाल</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46C8A7BB-A74C-3C74-E129-D8BDFF0ED00F}"/>
              </a:ext>
            </a:extLst>
          </p:cNvPr>
          <p:cNvSpPr>
            <a:spLocks noGrp="1"/>
          </p:cNvSpPr>
          <p:nvPr>
            <p:ph type="sldNum" sz="quarter" idx="12"/>
          </p:nvPr>
        </p:nvSpPr>
        <p:spPr/>
        <p:txBody>
          <a:bodyPr/>
          <a:lstStyle/>
          <a:p>
            <a:fld id="{C1FF6DA9-008F-8B48-92A6-B652298478BF}" type="slidenum">
              <a:rPr lang="en-US" smtClean="0"/>
              <a:t>23</a:t>
            </a:fld>
            <a:endParaRPr lang="en-US"/>
          </a:p>
        </p:txBody>
      </p:sp>
      <p:sp>
        <p:nvSpPr>
          <p:cNvPr id="5" name="Rectangle 4"/>
          <p:cNvSpPr/>
          <p:nvPr/>
        </p:nvSpPr>
        <p:spPr>
          <a:xfrm>
            <a:off x="544010" y="1982693"/>
            <a:ext cx="4004841"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रिएक्टर आपातकालीन वर्गीकरण</a:t>
            </a:r>
            <a:endParaRPr lang="en-GB" sz="3200" dirty="0">
              <a:solidFill>
                <a:srgbClr val="C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9D435-B9A3-1DD0-A95F-297F9D08B38B}"/>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414A2661-30B6-95EC-DB71-80837CB35DB4}"/>
              </a:ext>
            </a:extLst>
          </p:cNvPr>
          <p:cNvPicPr>
            <a:picLocks noChangeAspect="1"/>
          </p:cNvPicPr>
          <p:nvPr/>
        </p:nvPicPr>
        <p:blipFill>
          <a:blip r:embed="rId2"/>
          <a:stretch>
            <a:fillRect/>
          </a:stretch>
        </p:blipFill>
        <p:spPr>
          <a:xfrm>
            <a:off x="4796875" y="1124515"/>
            <a:ext cx="6785525" cy="4683161"/>
          </a:xfrm>
          <a:prstGeom prst="rect">
            <a:avLst/>
          </a:prstGeom>
        </p:spPr>
      </p:pic>
      <p:sp>
        <p:nvSpPr>
          <p:cNvPr id="3" name="Slide Number Placeholder 2">
            <a:extLst>
              <a:ext uri="{FF2B5EF4-FFF2-40B4-BE49-F238E27FC236}">
                <a16:creationId xmlns:a16="http://schemas.microsoft.com/office/drawing/2014/main" id="{1AC98669-6FC6-BCE1-7084-19F4B7233E2B}"/>
              </a:ext>
            </a:extLst>
          </p:cNvPr>
          <p:cNvSpPr>
            <a:spLocks noGrp="1"/>
          </p:cNvSpPr>
          <p:nvPr>
            <p:ph type="sldNum" sz="quarter" idx="12"/>
          </p:nvPr>
        </p:nvSpPr>
        <p:spPr/>
        <p:txBody>
          <a:bodyPr/>
          <a:lstStyle/>
          <a:p>
            <a:fld id="{C1FF6DA9-008F-8B48-92A6-B652298478BF}" type="slidenum">
              <a:rPr lang="en-US" smtClean="0"/>
              <a:t>24</a:t>
            </a:fld>
            <a:endParaRPr lang="en-US"/>
          </a:p>
        </p:txBody>
      </p:sp>
      <p:sp>
        <p:nvSpPr>
          <p:cNvPr id="4" name="Rectangle 3"/>
          <p:cNvSpPr/>
          <p:nvPr/>
        </p:nvSpPr>
        <p:spPr>
          <a:xfrm>
            <a:off x="421225" y="1674674"/>
            <a:ext cx="4143736"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रिएक्टर आपातकालीन वर्गीकरण</a:t>
            </a:r>
            <a:endParaRPr lang="en-GB" sz="3200" dirty="0">
              <a:solidFill>
                <a:srgbClr val="C00000"/>
              </a:solidFill>
            </a:endParaRPr>
          </a:p>
        </p:txBody>
      </p:sp>
    </p:spTree>
    <p:extLst>
      <p:ext uri="{BB962C8B-B14F-4D97-AF65-F5344CB8AC3E}">
        <p14:creationId xmlns:p14="http://schemas.microsoft.com/office/powerpoint/2010/main" val="15107250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2243" y="1123018"/>
            <a:ext cx="7836061" cy="4756921"/>
          </a:xfrm>
        </p:spPr>
        <p:txBody>
          <a:bodyPr>
            <a:normAutofit/>
          </a:bodyPr>
          <a:lstStyle/>
          <a:p>
            <a:pPr>
              <a:lnSpc>
                <a:spcPct val="250000"/>
              </a:lnSpc>
            </a:pPr>
            <a:r>
              <a:rPr lang="hi-IN" sz="2800">
                <a:latin typeface="Open Sans" panose="020B0606030504020204" pitchFamily="34" charset="0"/>
                <a:ea typeface="Open Sans" panose="020B0606030504020204" pitchFamily="34" charset="0"/>
                <a:cs typeface="Open Sans" panose="020B0606030504020204" pitchFamily="34" charset="0"/>
              </a:rPr>
              <a:t>- एहतियाती कार्रवाई क्षेत्र (पीएजेड): 1.6 किमी
- तत्काल सुरक्षात्मक कार्रवाई क्षेत्र (यूपीजेड): 10 किमी
- विस्तारित योजना दूरी (ईपीडी): 50 किमी
- अंतर्ग्रहण योजना दूरी (आईसीपीडी): 100 किमी</a:t>
            </a:r>
            <a:endParaRPr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0F267BC-CDFA-0357-0C66-5C381EF520BB}"/>
              </a:ext>
            </a:extLst>
          </p:cNvPr>
          <p:cNvSpPr>
            <a:spLocks noGrp="1"/>
          </p:cNvSpPr>
          <p:nvPr>
            <p:ph type="sldNum" sz="quarter" idx="12"/>
          </p:nvPr>
        </p:nvSpPr>
        <p:spPr/>
        <p:txBody>
          <a:bodyPr/>
          <a:lstStyle/>
          <a:p>
            <a:fld id="{C1FF6DA9-008F-8B48-92A6-B652298478BF}" type="slidenum">
              <a:rPr lang="en-US" smtClean="0"/>
              <a:t>25</a:t>
            </a:fld>
            <a:endParaRPr lang="en-US"/>
          </a:p>
        </p:txBody>
      </p:sp>
      <p:sp>
        <p:nvSpPr>
          <p:cNvPr id="5" name="Rectangle 4"/>
          <p:cNvSpPr/>
          <p:nvPr/>
        </p:nvSpPr>
        <p:spPr>
          <a:xfrm>
            <a:off x="509072" y="2082818"/>
            <a:ext cx="3206402"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आपातकालीन क्षेत्र और योजना</a:t>
            </a:r>
            <a:endParaRPr lang="en-GB" sz="3600" dirty="0">
              <a:solidFill>
                <a:srgbClr val="C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63251" y="1600201"/>
            <a:ext cx="6119149" cy="4525963"/>
          </a:xfrm>
        </p:spPr>
        <p:txBody>
          <a:bodyPr>
            <a:normAutofit/>
          </a:bodyPr>
          <a:lstStyle/>
          <a:p>
            <a:pPr>
              <a:lnSpc>
                <a:spcPct val="220000"/>
              </a:lnSpc>
            </a:pPr>
            <a:r>
              <a:rPr lang="hi-IN" sz="2800">
                <a:latin typeface="Open Sans" panose="020B0606030504020204" pitchFamily="34" charset="0"/>
                <a:ea typeface="Open Sans" panose="020B0606030504020204" pitchFamily="34" charset="0"/>
                <a:cs typeface="Open Sans" panose="020B0606030504020204" pitchFamily="34" charset="0"/>
              </a:rPr>
              <a:t>- प्रारंभिक शर्तें (आईसी)
- आपातकालीन कार्रवाई स्तर (ईएएल)
- परिचालन हस्तक्षेप स्तर (ओआईएल)</a:t>
            </a:r>
            <a:endParaRPr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E9CB1E31-E54C-BC74-2281-50F028FB5D87}"/>
              </a:ext>
            </a:extLst>
          </p:cNvPr>
          <p:cNvSpPr>
            <a:spLocks noGrp="1"/>
          </p:cNvSpPr>
          <p:nvPr>
            <p:ph type="sldNum" sz="quarter" idx="12"/>
          </p:nvPr>
        </p:nvSpPr>
        <p:spPr/>
        <p:txBody>
          <a:bodyPr/>
          <a:lstStyle/>
          <a:p>
            <a:fld id="{C1FF6DA9-008F-8B48-92A6-B652298478BF}" type="slidenum">
              <a:rPr lang="en-US" smtClean="0"/>
              <a:t>26</a:t>
            </a:fld>
            <a:endParaRPr lang="en-US"/>
          </a:p>
        </p:txBody>
      </p:sp>
      <p:sp>
        <p:nvSpPr>
          <p:cNvPr id="5" name="Rectangle 4"/>
          <p:cNvSpPr/>
          <p:nvPr/>
        </p:nvSpPr>
        <p:spPr>
          <a:xfrm>
            <a:off x="609600" y="2664910"/>
            <a:ext cx="4765445"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आपातकालीन प्रतिक्रिया मानदंड</a:t>
            </a:r>
            <a:endParaRPr lang="en-GB" sz="3200" dirty="0">
              <a:solidFill>
                <a:srgbClr val="C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1443" y="1259182"/>
            <a:ext cx="7610876" cy="1877558"/>
          </a:xfrm>
        </p:spPr>
        <p:txBody>
          <a:bodyPr>
            <a:norm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रिएक्टर कोर क्षति या विकिरण रिलीज के आधार पर
पौधों और पर्यावरणीय मापदंडों द्वारा ट्रिगर किया गया</a:t>
            </a:r>
            <a:endParaRPr sz="2400" dirty="0">
              <a:latin typeface="Open Sans" panose="020B0606030504020204" pitchFamily="34" charset="0"/>
              <a:ea typeface="Open Sans" panose="020B0606030504020204" pitchFamily="34" charset="0"/>
              <a:cs typeface="Open Sans" panose="020B0606030504020204" pitchFamily="34" charset="0"/>
            </a:endParaRPr>
          </a:p>
        </p:txBody>
      </p:sp>
      <p:pic>
        <p:nvPicPr>
          <p:cNvPr id="4" name="Image 182">
            <a:extLst>
              <a:ext uri="{FF2B5EF4-FFF2-40B4-BE49-F238E27FC236}">
                <a16:creationId xmlns:a16="http://schemas.microsoft.com/office/drawing/2014/main" id="{865AF35F-6EA8-75A5-4B4D-CADDE8034BE0}"/>
              </a:ext>
            </a:extLst>
          </p:cNvPr>
          <p:cNvPicPr>
            <a:picLocks/>
          </p:cNvPicPr>
          <p:nvPr/>
        </p:nvPicPr>
        <p:blipFill>
          <a:blip r:embed="rId2" cstate="print"/>
          <a:stretch>
            <a:fillRect/>
          </a:stretch>
        </p:blipFill>
        <p:spPr>
          <a:xfrm>
            <a:off x="6834268" y="3132541"/>
            <a:ext cx="3806664" cy="3588935"/>
          </a:xfrm>
          <a:prstGeom prst="rect">
            <a:avLst/>
          </a:prstGeom>
        </p:spPr>
      </p:pic>
      <p:sp>
        <p:nvSpPr>
          <p:cNvPr id="5" name="Slide Number Placeholder 4">
            <a:extLst>
              <a:ext uri="{FF2B5EF4-FFF2-40B4-BE49-F238E27FC236}">
                <a16:creationId xmlns:a16="http://schemas.microsoft.com/office/drawing/2014/main" id="{492B6F5B-D4E8-9E8E-9F98-23BE4440727E}"/>
              </a:ext>
            </a:extLst>
          </p:cNvPr>
          <p:cNvSpPr>
            <a:spLocks noGrp="1"/>
          </p:cNvSpPr>
          <p:nvPr>
            <p:ph type="sldNum" sz="quarter" idx="12"/>
          </p:nvPr>
        </p:nvSpPr>
        <p:spPr/>
        <p:txBody>
          <a:bodyPr/>
          <a:lstStyle/>
          <a:p>
            <a:fld id="{C1FF6DA9-008F-8B48-92A6-B652298478BF}" type="slidenum">
              <a:rPr lang="en-US" smtClean="0"/>
              <a:t>27</a:t>
            </a:fld>
            <a:endParaRPr lang="en-US"/>
          </a:p>
        </p:txBody>
      </p:sp>
      <p:sp>
        <p:nvSpPr>
          <p:cNvPr id="6" name="Rectangle 5"/>
          <p:cNvSpPr/>
          <p:nvPr/>
        </p:nvSpPr>
        <p:spPr>
          <a:xfrm>
            <a:off x="466644" y="1689904"/>
            <a:ext cx="3295128" cy="1569660"/>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ऑफसाइट आपातकालीन घोषणा</a:t>
            </a:r>
            <a:endParaRPr lang="en-GB" sz="3200" dirty="0">
              <a:solidFill>
                <a:srgbClr val="C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61366" y="2045043"/>
            <a:ext cx="7164730" cy="3168570"/>
          </a:xfrm>
        </p:spPr>
        <p:txBody>
          <a:bodyPr>
            <a:normAutofit/>
          </a:bodyPr>
          <a:lstStyle/>
          <a:p>
            <a:pPr>
              <a:lnSpc>
                <a:spcPct val="150000"/>
              </a:lnSpc>
            </a:pPr>
            <a:r>
              <a:rPr lang="hi-IN">
                <a:latin typeface="Open Sans" panose="020B0606030504020204" pitchFamily="34" charset="0"/>
                <a:ea typeface="Open Sans" panose="020B0606030504020204" pitchFamily="34" charset="0"/>
                <a:cs typeface="Open Sans" panose="020B0606030504020204" pitchFamily="34" charset="0"/>
              </a:rPr>
              <a:t>- प्रारंभिक चरण: प्री-रिलीज और रिलीज
- मध्यवर्ती चरण: एक्सपोज़र में गिरावट
- अंतिम चरण: रिकवरी और उपचार</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B7152B12-A11D-3588-EEAF-E817601E56EF}"/>
              </a:ext>
            </a:extLst>
          </p:cNvPr>
          <p:cNvSpPr>
            <a:spLocks noGrp="1"/>
          </p:cNvSpPr>
          <p:nvPr>
            <p:ph type="sldNum" sz="quarter" idx="12"/>
          </p:nvPr>
        </p:nvSpPr>
        <p:spPr/>
        <p:txBody>
          <a:bodyPr/>
          <a:lstStyle/>
          <a:p>
            <a:fld id="{C1FF6DA9-008F-8B48-92A6-B652298478BF}" type="slidenum">
              <a:rPr lang="en-US" smtClean="0"/>
              <a:t>28</a:t>
            </a:fld>
            <a:endParaRPr lang="en-US"/>
          </a:p>
        </p:txBody>
      </p:sp>
      <p:sp>
        <p:nvSpPr>
          <p:cNvPr id="5" name="Rectangle 4"/>
          <p:cNvSpPr/>
          <p:nvPr/>
        </p:nvSpPr>
        <p:spPr>
          <a:xfrm>
            <a:off x="871398" y="2167888"/>
            <a:ext cx="3341788"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आपातकालीन चरण</a:t>
            </a:r>
            <a:endParaRPr lang="en-GB" sz="3600" dirty="0">
              <a:solidFill>
                <a:srgbClr val="C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40506" y="2035630"/>
            <a:ext cx="7797065" cy="3156856"/>
          </a:xfrm>
        </p:spPr>
        <p:txBody>
          <a:bodyPr>
            <a:normAutofit/>
          </a:bodyPr>
          <a:lstStyle/>
          <a:p>
            <a:pPr>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 प्लांट इमरजेंसी हैंडलिंग ऑर्ग द्वारा प्रबंधित।
- विकिरण नियंत्रण, </a:t>
            </a:r>
            <a:r>
              <a:rPr lang="en-IN" sz="2400">
                <a:latin typeface="Open Sans" panose="020B0606030504020204" pitchFamily="34" charset="0"/>
                <a:ea typeface="Open Sans" panose="020B0606030504020204" pitchFamily="34" charset="0"/>
                <a:cs typeface="Open Sans" panose="020B0606030504020204" pitchFamily="34" charset="0"/>
              </a:rPr>
              <a:t>cononsite </a:t>
            </a:r>
            <a:r>
              <a:rPr lang="hi-IN" sz="2400">
                <a:latin typeface="Open Sans" panose="020B0606030504020204" pitchFamily="34" charset="0"/>
                <a:ea typeface="Open Sans" panose="020B0606030504020204" pitchFamily="34" charset="0"/>
                <a:cs typeface="Open Sans" panose="020B0606030504020204" pitchFamily="34" charset="0"/>
              </a:rPr>
              <a:t>आपातकालीन प्रतिक्रिया, कार्यकर्ता सुरक्षा पर ध्यान दें</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155A2274-630E-6751-387D-636C570DB68D}"/>
              </a:ext>
            </a:extLst>
          </p:cNvPr>
          <p:cNvSpPr>
            <a:spLocks noGrp="1"/>
          </p:cNvSpPr>
          <p:nvPr>
            <p:ph type="sldNum" sz="quarter" idx="12"/>
          </p:nvPr>
        </p:nvSpPr>
        <p:spPr/>
        <p:txBody>
          <a:bodyPr/>
          <a:lstStyle/>
          <a:p>
            <a:fld id="{C1FF6DA9-008F-8B48-92A6-B652298478BF}" type="slidenum">
              <a:rPr lang="en-US" smtClean="0"/>
              <a:t>29</a:t>
            </a:fld>
            <a:endParaRPr lang="en-US"/>
          </a:p>
        </p:txBody>
      </p:sp>
      <p:sp>
        <p:nvSpPr>
          <p:cNvPr id="5" name="Rectangle 4"/>
          <p:cNvSpPr/>
          <p:nvPr/>
        </p:nvSpPr>
        <p:spPr>
          <a:xfrm>
            <a:off x="497712" y="2035630"/>
            <a:ext cx="4097438"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ऑनसाइट आपातकालीन प्रतिक्रिया</a:t>
            </a:r>
            <a:endParaRPr lang="en-GB" sz="3200"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392FC9B-BEC1-558C-507C-520EEB43A7B2}"/>
              </a:ext>
            </a:extLst>
          </p:cNvPr>
          <p:cNvSpPr txBox="1"/>
          <p:nvPr/>
        </p:nvSpPr>
        <p:spPr>
          <a:xfrm>
            <a:off x="5023830" y="1720840"/>
            <a:ext cx="6878803" cy="2677656"/>
          </a:xfrm>
          <a:prstGeom prst="rect">
            <a:avLst/>
          </a:prstGeom>
          <a:noFill/>
        </p:spPr>
        <p:txBody>
          <a:bodyPr wrap="square" rtlCol="0">
            <a:spAutoFit/>
          </a:bodyPr>
          <a:lstStyle/>
          <a:p>
            <a:pPr algn="just"/>
            <a:r>
              <a:rPr lang="hi-IN" sz="2400">
                <a:latin typeface="Open Sans" panose="020B0606030504020204" pitchFamily="34" charset="0"/>
                <a:ea typeface="Open Sans" panose="020B0606030504020204" pitchFamily="34" charset="0"/>
                <a:cs typeface="Open Sans" panose="020B0606030504020204" pitchFamily="34" charset="0"/>
              </a:rPr>
              <a:t>परमाणु ऊर्जा भारत की ऊर्जा रणनीति का एक प्रमुख घटक है, जो एक स्थिर, कम कार्बन बिजली स्रोत प्रदान करता है। 9 संयंत्रों में 24 रिएक्टरों और राष्ट्रीय ग्रिड में बढ़ती भूमिका के साथ, भारत कड़ी सुरक्षा और नियामक निरीक्षण पर जोर देता है। यह पाठ पहले उत्तरदाताओं को परमाणु रिएक्टरों, उनके संचालन, सुरक्षा प्रणालियों और आपातकालीन प्रतिक्रिया प्रोटोकॉल के आवश्यक ज्ञान से लैस करता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pic>
        <p:nvPicPr>
          <p:cNvPr id="3" name="Picture 2" descr="A logo with text on it&#10;&#10;AI-generated content may be incorrect.">
            <a:extLst>
              <a:ext uri="{FF2B5EF4-FFF2-40B4-BE49-F238E27FC236}">
                <a16:creationId xmlns:a16="http://schemas.microsoft.com/office/drawing/2014/main" id="{97349C41-5DB0-F8DD-C6F0-DBA15227159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E143E53-9E86-65F1-1529-72DB61598EAF}"/>
              </a:ext>
            </a:extLst>
          </p:cNvPr>
          <p:cNvSpPr>
            <a:spLocks noGrp="1"/>
          </p:cNvSpPr>
          <p:nvPr>
            <p:ph type="sldNum" sz="quarter" idx="12"/>
          </p:nvPr>
        </p:nvSpPr>
        <p:spPr/>
        <p:txBody>
          <a:bodyPr/>
          <a:lstStyle/>
          <a:p>
            <a:fld id="{C1FF6DA9-008F-8B48-92A6-B652298478BF}" type="slidenum">
              <a:rPr lang="en-US" smtClean="0"/>
              <a:t>3</a:t>
            </a:fld>
            <a:endParaRPr lang="en-US"/>
          </a:p>
        </p:txBody>
      </p:sp>
      <p:sp>
        <p:nvSpPr>
          <p:cNvPr id="7" name="Rectangle 6"/>
          <p:cNvSpPr/>
          <p:nvPr/>
        </p:nvSpPr>
        <p:spPr>
          <a:xfrm>
            <a:off x="289368" y="2109878"/>
            <a:ext cx="4023140" cy="646331"/>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परिचय</a:t>
            </a:r>
            <a:endParaRPr lang="en-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3434411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33601" y="1927654"/>
            <a:ext cx="6568404" cy="4198510"/>
          </a:xfrm>
        </p:spPr>
        <p:txBody>
          <a:bodyPr>
            <a:normAutofit/>
          </a:bodyPr>
          <a:lstStyle/>
          <a:p>
            <a:pPr>
              <a:lnSpc>
                <a:spcPct val="300000"/>
              </a:lnSpc>
            </a:pPr>
            <a:r>
              <a:rPr lang="hi-IN" sz="2400">
                <a:latin typeface="Open Sans" panose="020B0606030504020204" pitchFamily="34" charset="0"/>
                <a:ea typeface="Open Sans" panose="020B0606030504020204" pitchFamily="34" charset="0"/>
                <a:cs typeface="Open Sans" panose="020B0606030504020204" pitchFamily="34" charset="0"/>
              </a:rPr>
              <a:t>- डीडीएमए और कलेक्टर के नेतृत्व में
- सीएमजी-डीएई और बीएआरसी विशेषज्ञों द्वारा समर्थित</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58D31282-CBCD-C41F-5821-D546EF36027D}"/>
              </a:ext>
            </a:extLst>
          </p:cNvPr>
          <p:cNvSpPr>
            <a:spLocks noGrp="1"/>
          </p:cNvSpPr>
          <p:nvPr>
            <p:ph type="sldNum" sz="quarter" idx="12"/>
          </p:nvPr>
        </p:nvSpPr>
        <p:spPr/>
        <p:txBody>
          <a:bodyPr/>
          <a:lstStyle/>
          <a:p>
            <a:fld id="{C1FF6DA9-008F-8B48-92A6-B652298478BF}" type="slidenum">
              <a:rPr lang="en-US" smtClean="0"/>
              <a:t>30</a:t>
            </a:fld>
            <a:endParaRPr lang="en-US"/>
          </a:p>
        </p:txBody>
      </p:sp>
      <p:sp>
        <p:nvSpPr>
          <p:cNvPr id="5" name="Rectangle 4"/>
          <p:cNvSpPr/>
          <p:nvPr/>
        </p:nvSpPr>
        <p:spPr>
          <a:xfrm>
            <a:off x="489995" y="2516629"/>
            <a:ext cx="4643606"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ऑफसाइट आपातकालीन प्रतिक्रिया</a:t>
            </a:r>
            <a:endParaRPr lang="en-GB" sz="3200" dirty="0">
              <a:solidFill>
                <a:srgbClr val="C0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6561" y="2119185"/>
            <a:ext cx="6748041" cy="3168569"/>
          </a:xfrm>
        </p:spPr>
        <p:txBody>
          <a:bodyPr>
            <a:normAutofit/>
          </a:bodyPr>
          <a:lstStyle/>
          <a:p>
            <a:pPr>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 चेतावनी और सलाह टीम
- विकिरण सर्वेक्षण टीम
- यातायात नियंत्रण टीम
- निकासी और रोगनिरोधी दल</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D7634DFE-48C0-8791-46F9-E8045C06F021}"/>
              </a:ext>
            </a:extLst>
          </p:cNvPr>
          <p:cNvSpPr>
            <a:spLocks noGrp="1"/>
          </p:cNvSpPr>
          <p:nvPr>
            <p:ph type="sldNum" sz="quarter" idx="12"/>
          </p:nvPr>
        </p:nvSpPr>
        <p:spPr/>
        <p:txBody>
          <a:bodyPr/>
          <a:lstStyle/>
          <a:p>
            <a:fld id="{C1FF6DA9-008F-8B48-92A6-B652298478BF}" type="slidenum">
              <a:rPr lang="en-US" smtClean="0"/>
              <a:t>31</a:t>
            </a:fld>
            <a:endParaRPr lang="en-US"/>
          </a:p>
        </p:txBody>
      </p:sp>
      <p:sp>
        <p:nvSpPr>
          <p:cNvPr id="5" name="Rectangle 4"/>
          <p:cNvSpPr/>
          <p:nvPr/>
        </p:nvSpPr>
        <p:spPr>
          <a:xfrm>
            <a:off x="335667" y="1890097"/>
            <a:ext cx="4097438"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प्रमुख आपातकालीन प्रतिक्रिया दल</a:t>
            </a:r>
            <a:endParaRPr lang="en-GB" sz="3200" dirty="0">
              <a:solidFill>
                <a:srgbClr val="C0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3803" y="1828391"/>
            <a:ext cx="6924985" cy="3689430"/>
          </a:xfrm>
        </p:spPr>
        <p:txBody>
          <a:bodyPr>
            <a:normAutofit/>
          </a:bodyPr>
          <a:lstStyle/>
          <a:p>
            <a:pPr>
              <a:lnSpc>
                <a:spcPct val="200000"/>
              </a:lnSpc>
            </a:pPr>
            <a:r>
              <a:rPr lang="hi-IN" sz="2400">
                <a:latin typeface="Open Sans" panose="020B0606030504020204" pitchFamily="34" charset="0"/>
                <a:ea typeface="Open Sans" panose="020B0606030504020204" pitchFamily="34" charset="0"/>
                <a:cs typeface="Open Sans" panose="020B0606030504020204" pitchFamily="34" charset="0"/>
              </a:rPr>
              <a:t>- काफिले टीम: परिवहन निकासी
- परिशोधन टीम
- रैली पोस्ट टीम: आश्रय सेटअप
- गश्ती दल: संपत्ति सुरक्षा</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5A3DF1B9-9C7B-F284-7E79-B22BFF6F43DD}"/>
              </a:ext>
            </a:extLst>
          </p:cNvPr>
          <p:cNvSpPr>
            <a:spLocks noGrp="1"/>
          </p:cNvSpPr>
          <p:nvPr>
            <p:ph type="sldNum" sz="quarter" idx="12"/>
          </p:nvPr>
        </p:nvSpPr>
        <p:spPr/>
        <p:txBody>
          <a:bodyPr/>
          <a:lstStyle/>
          <a:p>
            <a:fld id="{C1FF6DA9-008F-8B48-92A6-B652298478BF}" type="slidenum">
              <a:rPr lang="en-US" smtClean="0"/>
              <a:t>32</a:t>
            </a:fld>
            <a:endParaRPr lang="en-US"/>
          </a:p>
        </p:txBody>
      </p:sp>
      <p:sp>
        <p:nvSpPr>
          <p:cNvPr id="5" name="Rectangle 4"/>
          <p:cNvSpPr/>
          <p:nvPr/>
        </p:nvSpPr>
        <p:spPr>
          <a:xfrm>
            <a:off x="787079" y="1937195"/>
            <a:ext cx="4271058"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विशिष्ट टीमें और कर्तव्य</a:t>
            </a:r>
            <a:endParaRPr lang="en-GB" sz="3600" dirty="0">
              <a:solidFill>
                <a:srgbClr val="C0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53023" y="2009640"/>
            <a:ext cx="7396223" cy="2879202"/>
          </a:xfrm>
        </p:spPr>
        <p:txBody>
          <a:bodyPr>
            <a:normAutofit/>
          </a:bodyPr>
          <a:lstStyle/>
          <a:p>
            <a:pPr>
              <a:lnSpc>
                <a:spcPct val="300000"/>
              </a:lnSpc>
            </a:pPr>
            <a:r>
              <a:rPr lang="hi-IN" sz="2400">
                <a:latin typeface="Open Sans" panose="020B0606030504020204" pitchFamily="34" charset="0"/>
                <a:ea typeface="Open Sans" panose="020B0606030504020204" pitchFamily="34" charset="0"/>
                <a:cs typeface="Open Sans" panose="020B0606030504020204" pitchFamily="34" charset="0"/>
              </a:rPr>
              <a:t>- सूचना टीम: मीडिया संपर्क
- सेवा सहायता दल: लॉजिस्टिक और व्यवस्थापक सहायता</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42886B03-6B8A-8554-8C29-44CF88E8A51D}"/>
              </a:ext>
            </a:extLst>
          </p:cNvPr>
          <p:cNvSpPr>
            <a:spLocks noGrp="1"/>
          </p:cNvSpPr>
          <p:nvPr>
            <p:ph type="sldNum" sz="quarter" idx="12"/>
          </p:nvPr>
        </p:nvSpPr>
        <p:spPr/>
        <p:txBody>
          <a:bodyPr/>
          <a:lstStyle/>
          <a:p>
            <a:fld id="{C1FF6DA9-008F-8B48-92A6-B652298478BF}" type="slidenum">
              <a:rPr lang="en-US" smtClean="0"/>
              <a:t>33</a:t>
            </a:fld>
            <a:endParaRPr lang="en-US"/>
          </a:p>
        </p:txBody>
      </p:sp>
      <p:sp>
        <p:nvSpPr>
          <p:cNvPr id="5" name="Rectangle 4"/>
          <p:cNvSpPr/>
          <p:nvPr/>
        </p:nvSpPr>
        <p:spPr>
          <a:xfrm>
            <a:off x="399906" y="2248912"/>
            <a:ext cx="4233151"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सूचना और सहायता दल</a:t>
            </a:r>
            <a:endParaRPr lang="en-GB" sz="3600" dirty="0">
              <a:solidFill>
                <a:srgbClr val="C0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6642" y="1600202"/>
            <a:ext cx="7187879" cy="2555110"/>
          </a:xfrm>
        </p:spPr>
        <p:txBody>
          <a:bodyPr>
            <a:normAutofit/>
          </a:bodyPr>
          <a:lstStyle/>
          <a:p>
            <a:pPr>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 कम/मध्यवर्ती अपशिष्ट: संग्रहीत और निगरानी
- उच्च स्तरीय अपशिष्ट: विट्रीफाइड और संग्रहीत
- भूवैज्ञानिक सुविधाओं में अंतिम निपटान</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C6B0F90-F1E2-72A9-76ED-D761A80C08E4}"/>
              </a:ext>
            </a:extLst>
          </p:cNvPr>
          <p:cNvSpPr>
            <a:spLocks noGrp="1"/>
          </p:cNvSpPr>
          <p:nvPr>
            <p:ph type="sldNum" sz="quarter" idx="12"/>
          </p:nvPr>
        </p:nvSpPr>
        <p:spPr/>
        <p:txBody>
          <a:bodyPr/>
          <a:lstStyle/>
          <a:p>
            <a:fld id="{C1FF6DA9-008F-8B48-92A6-B652298478BF}" type="slidenum">
              <a:rPr lang="en-US" smtClean="0"/>
              <a:t>34</a:t>
            </a:fld>
            <a:endParaRPr lang="en-US"/>
          </a:p>
        </p:txBody>
      </p:sp>
      <p:sp>
        <p:nvSpPr>
          <p:cNvPr id="5" name="Rectangle 4"/>
          <p:cNvSpPr/>
          <p:nvPr/>
        </p:nvSpPr>
        <p:spPr>
          <a:xfrm>
            <a:off x="416688" y="2083120"/>
            <a:ext cx="4259483"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परमाणु अपशिष्ट प्रबंधन</a:t>
            </a:r>
            <a:endParaRPr lang="en-GB" sz="3600" dirty="0">
              <a:solidFill>
                <a:srgbClr val="C000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71924" y="1294159"/>
            <a:ext cx="6331351" cy="4079650"/>
          </a:xfrm>
        </p:spPr>
        <p:txBody>
          <a:bodyPr>
            <a:normAutofit/>
          </a:bodyPr>
          <a:lstStyle/>
          <a:p>
            <a:pPr>
              <a:lnSpc>
                <a:spcPct val="300000"/>
              </a:lnSpc>
            </a:pPr>
            <a:r>
              <a:rPr lang="hi-IN" sz="2400">
                <a:latin typeface="Open Sans" panose="020B0606030504020204" pitchFamily="34" charset="0"/>
                <a:ea typeface="Open Sans" panose="020B0606030504020204" pitchFamily="34" charset="0"/>
                <a:cs typeface="Open Sans" panose="020B0606030504020204" pitchFamily="34" charset="0"/>
              </a:rPr>
              <a:t>- खोज, बचाव और चिकित्सा सहायता
- परिशोधन संचालन
- निकासी और सार्वजनिक सुरक्षा आश्वासन</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E7EFBC99-D68F-AE47-EA22-938B7BF6E529}"/>
              </a:ext>
            </a:extLst>
          </p:cNvPr>
          <p:cNvSpPr>
            <a:spLocks noGrp="1"/>
          </p:cNvSpPr>
          <p:nvPr>
            <p:ph type="sldNum" sz="quarter" idx="12"/>
          </p:nvPr>
        </p:nvSpPr>
        <p:spPr/>
        <p:txBody>
          <a:bodyPr/>
          <a:lstStyle/>
          <a:p>
            <a:fld id="{C1FF6DA9-008F-8B48-92A6-B652298478BF}" type="slidenum">
              <a:rPr lang="en-US" smtClean="0"/>
              <a:t>35</a:t>
            </a:fld>
            <a:endParaRPr lang="en-US"/>
          </a:p>
        </p:txBody>
      </p:sp>
      <p:sp>
        <p:nvSpPr>
          <p:cNvPr id="5" name="Rectangle 4"/>
          <p:cNvSpPr/>
          <p:nvPr/>
        </p:nvSpPr>
        <p:spPr>
          <a:xfrm>
            <a:off x="424542" y="2326083"/>
            <a:ext cx="4665815" cy="1754326"/>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एनपीपी आपात स्थितियों में एनडीआरएफ की भूमिका</a:t>
            </a:r>
            <a:endParaRPr lang="en-GB" sz="3600" dirty="0">
              <a:solidFill>
                <a:srgbClr val="C0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38218" y="1730831"/>
            <a:ext cx="6875362" cy="3072664"/>
          </a:xfrm>
        </p:spPr>
        <p:txBody>
          <a:bodyPr>
            <a:normAutofit fontScale="85000" lnSpcReduction="10000"/>
          </a:bodyPr>
          <a:lstStyle/>
          <a:p>
            <a:pPr>
              <a:lnSpc>
                <a:spcPct val="300000"/>
              </a:lnSpc>
            </a:pPr>
            <a:r>
              <a:rPr lang="hi-IN" sz="2400">
                <a:latin typeface="Open Sans" panose="020B0606030504020204" pitchFamily="34" charset="0"/>
                <a:ea typeface="Open Sans" panose="020B0606030504020204" pitchFamily="34" charset="0"/>
                <a:cs typeface="Open Sans" panose="020B0606030504020204" pitchFamily="34" charset="0"/>
              </a:rPr>
              <a:t>- बड़े पैमाने पर निकासी के लिए डीडीएमए का समर्थन करता है
- संदूषण की निगरानी करता है और आश्रयों का आयोजन करता है</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FC9A20DC-1C94-626C-81F3-D26E8D8368DE}"/>
              </a:ext>
            </a:extLst>
          </p:cNvPr>
          <p:cNvSpPr>
            <a:spLocks noGrp="1"/>
          </p:cNvSpPr>
          <p:nvPr>
            <p:ph type="sldNum" sz="quarter" idx="12"/>
          </p:nvPr>
        </p:nvSpPr>
        <p:spPr/>
        <p:txBody>
          <a:bodyPr/>
          <a:lstStyle/>
          <a:p>
            <a:fld id="{C1FF6DA9-008F-8B48-92A6-B652298478BF}" type="slidenum">
              <a:rPr lang="en-US" smtClean="0"/>
              <a:t>36</a:t>
            </a:fld>
            <a:endParaRPr lang="en-US"/>
          </a:p>
        </p:txBody>
      </p:sp>
      <p:sp>
        <p:nvSpPr>
          <p:cNvPr id="5" name="Rectangle 4"/>
          <p:cNvSpPr/>
          <p:nvPr/>
        </p:nvSpPr>
        <p:spPr>
          <a:xfrm>
            <a:off x="381965" y="2228671"/>
            <a:ext cx="4259483"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ऑफसाइट आपात स्थिति में एनडीआरएफ</a:t>
            </a:r>
            <a:endParaRPr lang="en-GB" sz="3600" dirty="0">
              <a:solidFill>
                <a:srgbClr val="C000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9094" y="1589317"/>
            <a:ext cx="8063420" cy="4232750"/>
          </a:xfrm>
        </p:spPr>
        <p:txBody>
          <a:bodyPr>
            <a:normAutofit/>
          </a:bodyPr>
          <a:lstStyle/>
          <a:p>
            <a:pPr algn="just">
              <a:lnSpc>
                <a:spcPct val="150000"/>
              </a:lnSpc>
            </a:pPr>
            <a:r>
              <a:rPr lang="hi-IN" altLang="en-US" sz="2400">
                <a:latin typeface="Open Sans" panose="020B0606030504020204" pitchFamily="34" charset="0"/>
                <a:ea typeface="Open Sans" panose="020B0606030504020204" pitchFamily="34" charset="0"/>
                <a:cs typeface="Open Sans" panose="020B0606030504020204" pitchFamily="34" charset="0"/>
              </a:rPr>
              <a:t>परमाणु ऊर्जा भारत के ऊर्जा मिश्रण के लिए महत्वपूर्ण है, लेकिन सुरक्षा सर्वोपरि है।
रिएक्टर सिद्धांतों और संभावित जोखिमों को समझना पहले उत्तरदाताओं के लिए महत्वपूर्ण है।
एनडीआरएफ परमाणु आपातकालीन तैयारियों और प्रतिक्रिया में महत्वपूर्ण भूमिका निभाता है।</a:t>
            </a:r>
            <a:endParaRPr lang="en-US" alt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7464ADA5-3A2B-A287-79A7-9F0684B67EA2}"/>
              </a:ext>
            </a:extLst>
          </p:cNvPr>
          <p:cNvSpPr>
            <a:spLocks noGrp="1"/>
          </p:cNvSpPr>
          <p:nvPr>
            <p:ph type="sldNum" sz="quarter" idx="12"/>
          </p:nvPr>
        </p:nvSpPr>
        <p:spPr/>
        <p:txBody>
          <a:bodyPr/>
          <a:lstStyle/>
          <a:p>
            <a:fld id="{C1FF6DA9-008F-8B48-92A6-B652298478BF}" type="slidenum">
              <a:rPr lang="en-US" smtClean="0"/>
              <a:t>37</a:t>
            </a:fld>
            <a:endParaRPr lang="en-US"/>
          </a:p>
        </p:txBody>
      </p:sp>
      <p:sp>
        <p:nvSpPr>
          <p:cNvPr id="5" name="Rectangle 4"/>
          <p:cNvSpPr/>
          <p:nvPr/>
        </p:nvSpPr>
        <p:spPr>
          <a:xfrm>
            <a:off x="347241" y="1820648"/>
            <a:ext cx="3738623" cy="584775"/>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निष्कर्ष और मुख्य बातें</a:t>
            </a:r>
            <a:endParaRPr lang="en-GB" sz="3200" dirty="0">
              <a:solidFill>
                <a:srgbClr val="C00000"/>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B625B-A366-AB04-85B7-004FB90B2C2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674741-C6D0-41D8-4AD5-C1A9080B4E26}"/>
              </a:ext>
            </a:extLst>
          </p:cNvPr>
          <p:cNvSpPr>
            <a:spLocks noGrp="1"/>
          </p:cNvSpPr>
          <p:nvPr>
            <p:ph idx="1"/>
          </p:nvPr>
        </p:nvSpPr>
        <p:spPr>
          <a:xfrm>
            <a:off x="4907666" y="1070087"/>
            <a:ext cx="7284333" cy="5230074"/>
          </a:xfrm>
        </p:spPr>
        <p:txBody>
          <a:bodyPr>
            <a:normAutofit fontScale="92500"/>
          </a:bodyPr>
          <a:lstStyle/>
          <a:p>
            <a:pPr algn="just">
              <a:lnSpc>
                <a:spcPct val="150000"/>
              </a:lnSpc>
            </a:pPr>
            <a:r>
              <a:rPr lang="hi-IN" altLang="en-US" sz="2400" b="1">
                <a:latin typeface="Open Sans" panose="020B0606030504020204" pitchFamily="34" charset="0"/>
                <a:ea typeface="Open Sans" panose="020B0606030504020204" pitchFamily="34" charset="0"/>
                <a:cs typeface="Open Sans" panose="020B0606030504020204" pitchFamily="34" charset="0"/>
              </a:rPr>
              <a:t>एनडीआरएफ कर्मियों को इन कामों में प्रशिक्षित किया जाता है:
विकिरण सुरक्षा
परिशोधन प्रक्रियाएं
निकासी प्रोटोकॉल
उनकी विशेषज्ञता उच्च जोखिम वाले परमाणु वातावरण में प्रभावी कार्रवाई सुनिश्चित करती है।
प्रतिक्रिया योजनाओं में एनडीआरएफ का एकीकरण सामंजस्यपूर्ण और व्यापक आपातकालीन प्रबंधन को सक्षम बनाता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50427988-63D0-43AD-4F34-1D3A15C3F785}"/>
              </a:ext>
            </a:extLst>
          </p:cNvPr>
          <p:cNvSpPr>
            <a:spLocks noGrp="1"/>
          </p:cNvSpPr>
          <p:nvPr>
            <p:ph type="sldNum" sz="quarter" idx="12"/>
          </p:nvPr>
        </p:nvSpPr>
        <p:spPr/>
        <p:txBody>
          <a:bodyPr/>
          <a:lstStyle/>
          <a:p>
            <a:fld id="{C1FF6DA9-008F-8B48-92A6-B652298478BF}" type="slidenum">
              <a:rPr lang="en-US" smtClean="0"/>
              <a:t>38</a:t>
            </a:fld>
            <a:endParaRPr lang="en-US"/>
          </a:p>
        </p:txBody>
      </p:sp>
      <p:sp>
        <p:nvSpPr>
          <p:cNvPr id="5" name="Rectangle 4"/>
          <p:cNvSpPr/>
          <p:nvPr/>
        </p:nvSpPr>
        <p:spPr>
          <a:xfrm>
            <a:off x="520861" y="1913245"/>
            <a:ext cx="4166885"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निष्कर्ष और मुख्य बातें</a:t>
            </a:r>
            <a:endParaRPr lang="en-GB" sz="3600" dirty="0">
              <a:solidFill>
                <a:srgbClr val="C00000"/>
              </a:solidFill>
            </a:endParaRPr>
          </a:p>
        </p:txBody>
      </p:sp>
    </p:spTree>
    <p:extLst>
      <p:ext uri="{BB962C8B-B14F-4D97-AF65-F5344CB8AC3E}">
        <p14:creationId xmlns:p14="http://schemas.microsoft.com/office/powerpoint/2010/main" val="22339101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694E10-EAEC-D053-29BE-F6368FEE59D5}"/>
              </a:ext>
            </a:extLst>
          </p:cNvPr>
          <p:cNvSpPr txBox="1"/>
          <p:nvPr/>
        </p:nvSpPr>
        <p:spPr>
          <a:xfrm>
            <a:off x="3692324" y="841083"/>
            <a:ext cx="8314482" cy="4893647"/>
          </a:xfrm>
          <a:prstGeom prst="rect">
            <a:avLst/>
          </a:prstGeom>
          <a:noFill/>
        </p:spPr>
        <p:txBody>
          <a:bodyPr wrap="square" rtlCol="0">
            <a:spAutoFit/>
          </a:bodyPr>
          <a:lstStyle/>
          <a:p>
            <a:pPr marL="285750" indent="-285750" algn="just">
              <a:buFont typeface="Arial" panose="020B0604020202020204" pitchFamily="34" charset="0"/>
              <a:buChar char="•"/>
            </a:pPr>
            <a:r>
              <a:rPr lang="hi-IN" sz="2400">
                <a:solidFill>
                  <a:srgbClr val="0000FF"/>
                </a:solidFill>
                <a:latin typeface="Open Sans" panose="020B0606030504020204"/>
              </a:rPr>
              <a:t>होम:न्यूक्लियर पावर कॉरपोरेशन ऑफ इंडिया लिमिटेड
(</a:t>
            </a:r>
            <a:r>
              <a:rPr lang="en-US" sz="2400">
                <a:solidFill>
                  <a:srgbClr val="0000FF"/>
                </a:solidFill>
                <a:latin typeface="Open Sans" panose="020B0606030504020204"/>
              </a:rPr>
              <a:t>https://www.npcil.nic.in/content/328_1_AboutNPCIL.aspx)
</a:t>
            </a:r>
            <a:r>
              <a:rPr lang="hi-IN" sz="2400">
                <a:solidFill>
                  <a:srgbClr val="0000FF"/>
                </a:solidFill>
                <a:latin typeface="Open Sans" panose="020B0606030504020204"/>
              </a:rPr>
              <a:t>माइक्रोसॉफ्ट वर्ड - अध्याय परमाणु के लिए आपातकालीन तैयारी
और विकिरण सुविधाएं
(</a:t>
            </a:r>
            <a:r>
              <a:rPr lang="en-US" sz="2400">
                <a:solidFill>
                  <a:srgbClr val="0000FF"/>
                </a:solidFill>
                <a:latin typeface="Open Sans" panose="020B0606030504020204"/>
              </a:rPr>
              <a:t>https://cag.gov.in/uploads/download_audit_report/2012/Union_Performance_Atomic_Energy_Regulatory_Board_Union_Government_Atomic_Energy_Department_9_2012_Chapter_7.pdf)
</a:t>
            </a:r>
            <a:r>
              <a:rPr lang="hi-IN" sz="2400">
                <a:solidFill>
                  <a:srgbClr val="0000FF"/>
                </a:solidFill>
                <a:latin typeface="Open Sans" panose="020B0606030504020204"/>
              </a:rPr>
              <a:t>भाभा परमाणु अनुसंधान केंद्र (बीएआरसी): परमाणु रिएक्टरों की सुरक्षा
(</a:t>
            </a:r>
            <a:r>
              <a:rPr lang="en-US" sz="2400">
                <a:solidFill>
                  <a:srgbClr val="0000FF"/>
                </a:solidFill>
                <a:latin typeface="Open Sans" panose="020B0606030504020204"/>
              </a:rPr>
              <a:t>https://www.barc.gov.in/pubaware/snr.html)</a:t>
            </a:r>
            <a:endParaRPr lang="en-US" sz="2400" dirty="0">
              <a:solidFill>
                <a:srgbClr val="002060"/>
              </a:solidFill>
              <a:latin typeface="Open Sans" panose="020B0606030504020204"/>
            </a:endParaRPr>
          </a:p>
        </p:txBody>
      </p:sp>
      <p:sp>
        <p:nvSpPr>
          <p:cNvPr id="3" name="Slide Number Placeholder 2">
            <a:extLst>
              <a:ext uri="{FF2B5EF4-FFF2-40B4-BE49-F238E27FC236}">
                <a16:creationId xmlns:a16="http://schemas.microsoft.com/office/drawing/2014/main" id="{23C4FB10-1F82-D3D5-D54B-9527FF588C3B}"/>
              </a:ext>
            </a:extLst>
          </p:cNvPr>
          <p:cNvSpPr>
            <a:spLocks noGrp="1"/>
          </p:cNvSpPr>
          <p:nvPr>
            <p:ph type="sldNum" sz="quarter" idx="12"/>
          </p:nvPr>
        </p:nvSpPr>
        <p:spPr/>
        <p:txBody>
          <a:bodyPr/>
          <a:lstStyle/>
          <a:p>
            <a:fld id="{C1FF6DA9-008F-8B48-92A6-B652298478BF}" type="slidenum">
              <a:rPr lang="en-US" smtClean="0"/>
              <a:t>39</a:t>
            </a:fld>
            <a:endParaRPr lang="en-US"/>
          </a:p>
        </p:txBody>
      </p:sp>
      <p:sp>
        <p:nvSpPr>
          <p:cNvPr id="4" name="Rectangle 3"/>
          <p:cNvSpPr/>
          <p:nvPr/>
        </p:nvSpPr>
        <p:spPr>
          <a:xfrm>
            <a:off x="317697" y="2434106"/>
            <a:ext cx="1127232" cy="646331"/>
          </a:xfrm>
          <a:prstGeom prst="rect">
            <a:avLst/>
          </a:prstGeom>
        </p:spPr>
        <p:txBody>
          <a:bodyPr wrap="none">
            <a:spAutoFit/>
          </a:bodyPr>
          <a:lstStyle/>
          <a:p>
            <a:r>
              <a:rPr lang="hi-IN" altLang="en-US"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संदर्भ</a:t>
            </a:r>
            <a:endParaRPr lang="en-GB" sz="3600"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32375" y="1767015"/>
            <a:ext cx="6873746" cy="4035812"/>
          </a:xfrm>
        </p:spPr>
        <p:txBody>
          <a:bodyPr>
            <a:norm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 परमाणु विखंडन के माध्यम से कम कार्बन ऊर्जा स्रोत
- भारत: 24 रिएक्टर, 8180 मेगावाट क्षमता (नवंबर 2024)
- भारत में 5वां सबसे बड़ा बिजली स्रोत
- एईआरबी द्वारा विनियमित; एनपीसीआईएल द्वारा संचालित</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FCFEE427-30D5-5D36-13D2-31482654C03C}"/>
              </a:ext>
            </a:extLst>
          </p:cNvPr>
          <p:cNvSpPr>
            <a:spLocks noGrp="1"/>
          </p:cNvSpPr>
          <p:nvPr>
            <p:ph type="sldNum" sz="quarter" idx="12"/>
          </p:nvPr>
        </p:nvSpPr>
        <p:spPr/>
        <p:txBody>
          <a:bodyPr/>
          <a:lstStyle/>
          <a:p>
            <a:fld id="{C1FF6DA9-008F-8B48-92A6-B652298478BF}" type="slidenum">
              <a:rPr lang="en-US" smtClean="0"/>
              <a:t>4</a:t>
            </a:fld>
            <a:endParaRPr lang="en-US"/>
          </a:p>
        </p:txBody>
      </p:sp>
      <p:sp>
        <p:nvSpPr>
          <p:cNvPr id="5" name="Rectangle 4"/>
          <p:cNvSpPr/>
          <p:nvPr/>
        </p:nvSpPr>
        <p:spPr>
          <a:xfrm>
            <a:off x="421803" y="2351782"/>
            <a:ext cx="4076056" cy="584775"/>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परमाणु ऊर्जा का परिचय</a:t>
            </a:r>
            <a:endParaRPr lang="en-GB" sz="3200" dirty="0">
              <a:solidFill>
                <a:srgbClr val="C0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694E10-EAEC-D053-29BE-F6368FEE59D5}"/>
              </a:ext>
            </a:extLst>
          </p:cNvPr>
          <p:cNvSpPr txBox="1"/>
          <p:nvPr/>
        </p:nvSpPr>
        <p:spPr>
          <a:xfrm>
            <a:off x="4051139" y="1300294"/>
            <a:ext cx="8140862" cy="3046988"/>
          </a:xfrm>
          <a:prstGeom prst="rect">
            <a:avLst/>
          </a:prstGeom>
          <a:noFill/>
        </p:spPr>
        <p:txBody>
          <a:bodyPr wrap="square" rtlCol="0">
            <a:spAutoFit/>
          </a:bodyPr>
          <a:lstStyle/>
          <a:p>
            <a:r>
              <a:rPr lang="hi-IN" sz="2400">
                <a:solidFill>
                  <a:srgbClr val="002060"/>
                </a:solidFill>
                <a:latin typeface="Open Sans" panose="020B0606030504020204"/>
              </a:rPr>
              <a:t>साइट-ऑफ-इमरजेंसी-तैयारी-योजना-परमाणुस्थापनाओं की तैयारी। पीडीएफ
(</a:t>
            </a:r>
            <a:r>
              <a:rPr lang="en-US" sz="2400">
                <a:solidFill>
                  <a:srgbClr val="002060"/>
                </a:solidFill>
                <a:latin typeface="Open Sans" panose="020B0606030504020204"/>
              </a:rPr>
              <a:t>https://aerb.gov.in/images/PDF/Preparation-of-site-emergencypreparedness- plans-for-nuclear-installations.pdf)
pagepublication </a:t>
            </a:r>
            <a:r>
              <a:rPr lang="hi-IN" sz="2400">
                <a:solidFill>
                  <a:srgbClr val="002060"/>
                </a:solidFill>
                <a:latin typeface="Open Sans" panose="020B0606030504020204"/>
              </a:rPr>
              <a:t>साइट आपातकालीन तैयारी योजनाएं
(</a:t>
            </a:r>
            <a:r>
              <a:rPr lang="en-US" sz="2400">
                <a:solidFill>
                  <a:srgbClr val="002060"/>
                </a:solidFill>
                <a:latin typeface="Open Sans" panose="020B0606030504020204"/>
              </a:rPr>
              <a:t>https://aerb.gov.in/images/PDF/Preparation-of-Off-site- Emergency-Plans-for-Nuclear-Facilities.pdf)</a:t>
            </a:r>
            <a:endParaRPr lang="en-IN" sz="2400" dirty="0">
              <a:latin typeface="Open Sans" panose="020B0606030504020204"/>
            </a:endParaRPr>
          </a:p>
        </p:txBody>
      </p:sp>
      <p:sp>
        <p:nvSpPr>
          <p:cNvPr id="3" name="Slide Number Placeholder 2">
            <a:extLst>
              <a:ext uri="{FF2B5EF4-FFF2-40B4-BE49-F238E27FC236}">
                <a16:creationId xmlns:a16="http://schemas.microsoft.com/office/drawing/2014/main" id="{23C4FB10-1F82-D3D5-D54B-9527FF588C3B}"/>
              </a:ext>
            </a:extLst>
          </p:cNvPr>
          <p:cNvSpPr>
            <a:spLocks noGrp="1"/>
          </p:cNvSpPr>
          <p:nvPr>
            <p:ph type="sldNum" sz="quarter" idx="12"/>
          </p:nvPr>
        </p:nvSpPr>
        <p:spPr/>
        <p:txBody>
          <a:bodyPr/>
          <a:lstStyle/>
          <a:p>
            <a:fld id="{C1FF6DA9-008F-8B48-92A6-B652298478BF}" type="slidenum">
              <a:rPr lang="en-US" smtClean="0"/>
              <a:t>40</a:t>
            </a:fld>
            <a:endParaRPr lang="en-US"/>
          </a:p>
        </p:txBody>
      </p:sp>
      <p:sp>
        <p:nvSpPr>
          <p:cNvPr id="4" name="Rectangle 3"/>
          <p:cNvSpPr/>
          <p:nvPr/>
        </p:nvSpPr>
        <p:spPr>
          <a:xfrm>
            <a:off x="357299" y="2063717"/>
            <a:ext cx="1127232" cy="646331"/>
          </a:xfrm>
          <a:prstGeom prst="rect">
            <a:avLst/>
          </a:prstGeom>
        </p:spPr>
        <p:txBody>
          <a:bodyPr wrap="none">
            <a:spAutoFit/>
          </a:bodyPr>
          <a:lstStyle/>
          <a:p>
            <a:r>
              <a:rPr lang="hi-IN" altLang="en-US"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संदर्भ</a:t>
            </a:r>
            <a:endParaRPr lang="en-GB" sz="3600" dirty="0">
              <a:solidFill>
                <a:srgbClr val="C00000"/>
              </a:solidFill>
            </a:endParaRPr>
          </a:p>
        </p:txBody>
      </p:sp>
    </p:spTree>
    <p:extLst>
      <p:ext uri="{BB962C8B-B14F-4D97-AF65-F5344CB8AC3E}">
        <p14:creationId xmlns:p14="http://schemas.microsoft.com/office/powerpoint/2010/main" val="3221275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A0B6B-D9E8-7D80-EC2E-C37CC42CA01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00F29A-4158-17E2-F9CC-EB12E8C04A63}"/>
              </a:ext>
            </a:extLst>
          </p:cNvPr>
          <p:cNvSpPr>
            <a:spLocks noGrp="1"/>
          </p:cNvSpPr>
          <p:nvPr>
            <p:ph idx="1"/>
          </p:nvPr>
        </p:nvSpPr>
        <p:spPr>
          <a:xfrm>
            <a:off x="4571103" y="1956658"/>
            <a:ext cx="7092577" cy="4361052"/>
          </a:xfrm>
        </p:spPr>
        <p:txBody>
          <a:bodyPr>
            <a:noAutofit/>
          </a:bodyPr>
          <a:lstStyle/>
          <a:p>
            <a:pPr>
              <a:lnSpc>
                <a:spcPct val="200000"/>
              </a:lnSpc>
            </a:pPr>
            <a:r>
              <a:rPr lang="hi-IN" sz="2400">
                <a:latin typeface="Open Sans" panose="020B0606030504020204" pitchFamily="34" charset="0"/>
                <a:ea typeface="Open Sans" panose="020B0606030504020204" pitchFamily="34" charset="0"/>
                <a:cs typeface="Open Sans" panose="020B0606030504020204" pitchFamily="34" charset="0"/>
              </a:rPr>
              <a:t>परमाणु सुरक्षा = डिजाइन + विनियमन + प्रतिक्रिया
- भारत का परमाणु कार्यक्रम: सुरक्षा-केंद्रित
- एनडीआरएफ आपात स्थिति में महत्वपूर्ण सहायक भूमिका निभाता है
समाप्ति</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E5510B4E-3704-2D5D-E0C1-39A4E7142E27}"/>
              </a:ext>
            </a:extLst>
          </p:cNvPr>
          <p:cNvSpPr>
            <a:spLocks noGrp="1"/>
          </p:cNvSpPr>
          <p:nvPr>
            <p:ph type="sldNum" sz="quarter" idx="12"/>
          </p:nvPr>
        </p:nvSpPr>
        <p:spPr/>
        <p:txBody>
          <a:bodyPr/>
          <a:lstStyle/>
          <a:p>
            <a:fld id="{C1FF6DA9-008F-8B48-92A6-B652298478BF}" type="slidenum">
              <a:rPr lang="en-US" smtClean="0"/>
              <a:t>41</a:t>
            </a:fld>
            <a:endParaRPr lang="en-US"/>
          </a:p>
        </p:txBody>
      </p:sp>
      <p:sp>
        <p:nvSpPr>
          <p:cNvPr id="2" name="Title 1">
            <a:extLst>
              <a:ext uri="{FF2B5EF4-FFF2-40B4-BE49-F238E27FC236}">
                <a16:creationId xmlns:a16="http://schemas.microsoft.com/office/drawing/2014/main" id="{D7407ABA-4C55-FD66-2DD4-481CB2F45A67}"/>
              </a:ext>
            </a:extLst>
          </p:cNvPr>
          <p:cNvSpPr>
            <a:spLocks noGrp="1"/>
          </p:cNvSpPr>
          <p:nvPr>
            <p:ph type="title"/>
          </p:nvPr>
        </p:nvSpPr>
        <p:spPr>
          <a:xfrm>
            <a:off x="0" y="2163278"/>
            <a:ext cx="2424945" cy="976183"/>
          </a:xfrm>
          <a:noFill/>
        </p:spPr>
        <p:txBody>
          <a:bodyPr>
            <a:normAutofit/>
          </a:bodyPr>
          <a:lstStyle/>
          <a:p>
            <a:r>
              <a:rPr lang="hi-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समीक्षा</a:t>
            </a:r>
            <a:endParaRPr lang="en-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Google Shape;116;p15">
            <a:extLst>
              <a:ext uri="{FF2B5EF4-FFF2-40B4-BE49-F238E27FC236}">
                <a16:creationId xmlns:a16="http://schemas.microsoft.com/office/drawing/2014/main" id="{88F81788-85A2-B076-67A1-289CD6383392}"/>
              </a:ext>
            </a:extLst>
          </p:cNvPr>
          <p:cNvSpPr txBox="1"/>
          <p:nvPr/>
        </p:nvSpPr>
        <p:spPr>
          <a:xfrm>
            <a:off x="315369" y="3086406"/>
            <a:ext cx="3986783" cy="830956"/>
          </a:xfrm>
          <a:prstGeom prst="rect">
            <a:avLst/>
          </a:prstGeom>
          <a:noFill/>
          <a:ln>
            <a:noFill/>
          </a:ln>
        </p:spPr>
        <p:txBody>
          <a:bodyPr spcFirstLastPara="1" wrap="square" lIns="91425" tIns="45700" rIns="91425" bIns="45700" anchor="t" anchorCtr="0">
            <a:spAutoFit/>
          </a:bodyPr>
          <a:lstStyle/>
          <a:p>
            <a:pPr lvl="0" algn="just">
              <a:buClr>
                <a:schemeClr val="dk1"/>
              </a:buClr>
              <a:buSzPts val="3200"/>
            </a:pPr>
            <a:r>
              <a:rPr lang="hi-IN" sz="2400">
                <a:solidFill>
                  <a:schemeClr val="dk1"/>
                </a:solidFill>
                <a:latin typeface="Open Sans"/>
                <a:cs typeface="Times New Roman" pitchFamily="18" charset="0"/>
                <a:sym typeface="Arial"/>
              </a:rPr>
              <a:t>इस पाठ को पूरा करने पर, आप इसके बारे में जान सकते हैं: -</a:t>
            </a:r>
            <a:endParaRPr sz="1100" dirty="0">
              <a:latin typeface="Open Sans"/>
              <a:cs typeface="Times New Roman" pitchFamily="18" charset="0"/>
            </a:endParaRPr>
          </a:p>
        </p:txBody>
      </p:sp>
    </p:spTree>
    <p:extLst>
      <p:ext uri="{BB962C8B-B14F-4D97-AF65-F5344CB8AC3E}">
        <p14:creationId xmlns:p14="http://schemas.microsoft.com/office/powerpoint/2010/main" val="19935525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0" y="15240"/>
            <a:ext cx="121158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E8712AE2-BBBA-B977-B5D1-B22935FB04E6}"/>
              </a:ext>
            </a:extLst>
          </p:cNvPr>
          <p:cNvSpPr>
            <a:spLocks noGrp="1"/>
          </p:cNvSpPr>
          <p:nvPr>
            <p:ph type="sldNum" sz="quarter" idx="12"/>
          </p:nvPr>
        </p:nvSpPr>
        <p:spPr/>
        <p:txBody>
          <a:bodyPr/>
          <a:lstStyle/>
          <a:p>
            <a:fld id="{2BB1E14F-796C-409E-9B94-89634ADD74DA}" type="slidenum">
              <a:rPr lang="en-IN" smtClean="0"/>
              <a:t>42</a:t>
            </a:fld>
            <a:endParaRPr lang="en-IN" dirty="0"/>
          </a:p>
        </p:txBody>
      </p:sp>
      <p:sp>
        <p:nvSpPr>
          <p:cNvPr id="3" name="Duties of…">
            <a:extLst>
              <a:ext uri="{FF2B5EF4-FFF2-40B4-BE49-F238E27FC236}">
                <a16:creationId xmlns:a16="http://schemas.microsoft.com/office/drawing/2014/main" id="{318A7614-47AC-F139-1E29-E4595B71E791}"/>
              </a:ext>
            </a:extLst>
          </p:cNvPr>
          <p:cNvSpPr txBox="1"/>
          <p:nvPr/>
        </p:nvSpPr>
        <p:spPr>
          <a:xfrm>
            <a:off x="1328106" y="2878320"/>
            <a:ext cx="4052325"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a:latin typeface="Open sans"/>
              </a:rPr>
              <a:t>कोई सवाल ?</a:t>
            </a:r>
            <a:endParaRPr lang="en-US" sz="4000" b="1" dirty="0">
              <a:latin typeface="Open sans"/>
            </a:endParaRPr>
          </a:p>
        </p:txBody>
      </p:sp>
      <p:pic>
        <p:nvPicPr>
          <p:cNvPr id="4" name="Picture 3">
            <a:extLst>
              <a:ext uri="{FF2B5EF4-FFF2-40B4-BE49-F238E27FC236}">
                <a16:creationId xmlns:a16="http://schemas.microsoft.com/office/drawing/2014/main" id="{8E9DA97E-6DA2-DCF0-B996-AE39947116A8}"/>
              </a:ext>
            </a:extLst>
          </p:cNvPr>
          <p:cNvPicPr>
            <a:picLocks noChangeAspect="1"/>
          </p:cNvPicPr>
          <p:nvPr/>
        </p:nvPicPr>
        <p:blipFill>
          <a:blip r:embed="rId2"/>
          <a:stretch>
            <a:fillRect/>
          </a:stretch>
        </p:blipFill>
        <p:spPr>
          <a:xfrm>
            <a:off x="7063769" y="1753208"/>
            <a:ext cx="3368693" cy="3368693"/>
          </a:xfrm>
          <a:prstGeom prst="rect">
            <a:avLst/>
          </a:prstGeom>
        </p:spPr>
      </p:pic>
    </p:spTree>
    <p:extLst>
      <p:ext uri="{BB962C8B-B14F-4D97-AF65-F5344CB8AC3E}">
        <p14:creationId xmlns:p14="http://schemas.microsoft.com/office/powerpoint/2010/main" val="17376522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98801-A9CC-C983-3419-7EA37D0FE8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8F935F-AFE2-C6FE-18D5-415BB9F02FB4}"/>
              </a:ext>
            </a:extLst>
          </p:cNvPr>
          <p:cNvSpPr>
            <a:spLocks noGrp="1"/>
          </p:cNvSpPr>
          <p:nvPr>
            <p:ph idx="1"/>
          </p:nvPr>
        </p:nvSpPr>
        <p:spPr>
          <a:xfrm>
            <a:off x="3761772" y="1250221"/>
            <a:ext cx="8194876" cy="4976959"/>
          </a:xfrm>
        </p:spPr>
        <p:txBody>
          <a:bodyPr>
            <a:noAutofit/>
          </a:bodyPr>
          <a:lstStyle/>
          <a:p>
            <a:pPr marL="0" indent="0" algn="just">
              <a:buNone/>
            </a:pPr>
            <a:r>
              <a:rPr lang="hi-IN" sz="2400" dirty="0">
                <a:latin typeface="Open Sans" panose="020B0606030504020204" pitchFamily="34" charset="0"/>
                <a:ea typeface="Open Sans" panose="020B0606030504020204" pitchFamily="34" charset="0"/>
                <a:cs typeface="Open Sans" panose="020B0606030504020204" pitchFamily="34" charset="0"/>
              </a:rPr>
              <a:t>प्रश्‍न। एनपीपी आपात स्थिति में एनडीआरएफ की क्या भूमिका है?
उत्तर: खोज, बचाव और चिकित्सा सहायता
परिशोधन संचालन
निकासी और सार्वजनिक सुरक्षा आश्वासन</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hi-IN" sz="2400" dirty="0">
                <a:latin typeface="Open Sans" panose="020B0606030504020204" pitchFamily="34" charset="0"/>
                <a:ea typeface="Open Sans" panose="020B0606030504020204" pitchFamily="34" charset="0"/>
                <a:cs typeface="Open Sans" panose="020B0606030504020204" pitchFamily="34" charset="0"/>
              </a:rPr>
              <a:t>
प्रश्न: ऑनसाइट और ऑफ-साइट आपात स्थितियों में क्या अंतर है? 
उत्तर: ऑन-साइट आपात स्थिति एक परमाणु सुविधा के परिसर के भीतर होती है और संयंत्र की आंतरिक आपातकालीन प्रतिक्रिया टीमों द्वारा प्रबंधित की जाती है।
ऑफ-साइट आपात स्थिति सुविधा सीमा से परे क्षेत्रों को प्रभावित करती है और एनडीआरएफ जैसी बाहरी एजेंसियों से समन्वित प्रतिक्रिया की आवश्यकता होती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EADBEDC6-006E-ABEF-E85D-0689C589D9D1}"/>
              </a:ext>
            </a:extLst>
          </p:cNvPr>
          <p:cNvSpPr>
            <a:spLocks noGrp="1"/>
          </p:cNvSpPr>
          <p:nvPr>
            <p:ph type="sldNum" sz="quarter" idx="12"/>
          </p:nvPr>
        </p:nvSpPr>
        <p:spPr/>
        <p:txBody>
          <a:bodyPr/>
          <a:lstStyle/>
          <a:p>
            <a:fld id="{C1FF6DA9-008F-8B48-92A6-B652298478BF}" type="slidenum">
              <a:rPr lang="en-US" smtClean="0"/>
              <a:t>43</a:t>
            </a:fld>
            <a:endParaRPr lang="en-US"/>
          </a:p>
        </p:txBody>
      </p:sp>
      <p:sp>
        <p:nvSpPr>
          <p:cNvPr id="5" name="Rectangle 4"/>
          <p:cNvSpPr/>
          <p:nvPr/>
        </p:nvSpPr>
        <p:spPr>
          <a:xfrm>
            <a:off x="335666" y="1937453"/>
            <a:ext cx="1895071" cy="646331"/>
          </a:xfrm>
          <a:prstGeom prst="rect">
            <a:avLst/>
          </a:prstGeom>
        </p:spPr>
        <p:txBody>
          <a:bodyPr wrap="non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GB" sz="3600" dirty="0">
              <a:solidFill>
                <a:srgbClr val="C00000"/>
              </a:solidFill>
            </a:endParaRPr>
          </a:p>
        </p:txBody>
      </p:sp>
    </p:spTree>
    <p:extLst>
      <p:ext uri="{BB962C8B-B14F-4D97-AF65-F5344CB8AC3E}">
        <p14:creationId xmlns:p14="http://schemas.microsoft.com/office/powerpoint/2010/main" val="22576478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0"/>
            <a:ext cx="12039600" cy="67818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1FD6900A-37B1-25E8-DEA8-CD370440BD42}"/>
              </a:ext>
            </a:extLst>
          </p:cNvPr>
          <p:cNvSpPr>
            <a:spLocks noGrp="1"/>
          </p:cNvSpPr>
          <p:nvPr>
            <p:ph type="sldNum" sz="quarter" idx="12"/>
          </p:nvPr>
        </p:nvSpPr>
        <p:spPr/>
        <p:txBody>
          <a:bodyPr/>
          <a:lstStyle/>
          <a:p>
            <a:fld id="{2BB1E14F-796C-409E-9B94-89634ADD74DA}" type="slidenum">
              <a:rPr lang="en-IN" smtClean="0"/>
              <a:t>44</a:t>
            </a:fld>
            <a:endParaRPr lang="en-IN"/>
          </a:p>
        </p:txBody>
      </p:sp>
      <p:sp>
        <p:nvSpPr>
          <p:cNvPr id="6" name="Duties of…">
            <a:extLst>
              <a:ext uri="{FF2B5EF4-FFF2-40B4-BE49-F238E27FC236}">
                <a16:creationId xmlns:a16="http://schemas.microsoft.com/office/drawing/2014/main" id="{848F74B0-1F3A-240E-68E6-62D0EC9F3863}"/>
              </a:ext>
            </a:extLst>
          </p:cNvPr>
          <p:cNvSpPr txBox="1"/>
          <p:nvPr/>
        </p:nvSpPr>
        <p:spPr>
          <a:xfrm>
            <a:off x="846462" y="2007695"/>
            <a:ext cx="10364877" cy="15563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9600" b="1" dirty="0">
                <a:latin typeface="Open sans"/>
              </a:rPr>
              <a:t>धन्यवाद</a:t>
            </a:r>
            <a:endParaRPr lang="en-US" sz="9600" dirty="0">
              <a:latin typeface="Open sans"/>
            </a:endParaRPr>
          </a:p>
        </p:txBody>
      </p:sp>
    </p:spTree>
    <p:extLst>
      <p:ext uri="{BB962C8B-B14F-4D97-AF65-F5344CB8AC3E}">
        <p14:creationId xmlns:p14="http://schemas.microsoft.com/office/powerpoint/2010/main" val="1708063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34358" y="1600200"/>
            <a:ext cx="7357642" cy="4048246"/>
          </a:xfrm>
        </p:spPr>
        <p:txBody>
          <a:bodyPr>
            <a:normAutofit fontScale="85000" lnSpcReduction="10000"/>
          </a:bodyPr>
          <a:lstStyle/>
          <a:p>
            <a:pPr>
              <a:lnSpc>
                <a:spcPct val="250000"/>
              </a:lnSpc>
            </a:pPr>
            <a:r>
              <a:rPr lang="hi-IN" sz="2800">
                <a:latin typeface="Open Sans" panose="020B0606030504020204" pitchFamily="34" charset="0"/>
                <a:ea typeface="Open Sans" panose="020B0606030504020204" pitchFamily="34" charset="0"/>
                <a:cs typeface="Open Sans" panose="020B0606030504020204" pitchFamily="34" charset="0"/>
              </a:rPr>
              <a:t>- परमाणु ऊर्जा आयोग - 1948
- 1954 में डॉ. होमी भाभा के नेतृत्व में </a:t>
            </a:r>
            <a:r>
              <a:rPr lang="en-IN" sz="2800">
                <a:latin typeface="Open Sans" panose="020B0606030504020204" pitchFamily="34" charset="0"/>
                <a:ea typeface="Open Sans" panose="020B0606030504020204" pitchFamily="34" charset="0"/>
                <a:cs typeface="Open Sans" panose="020B0606030504020204" pitchFamily="34" charset="0"/>
              </a:rPr>
              <a:t>DAE </a:t>
            </a:r>
            <a:r>
              <a:rPr lang="hi-IN" sz="2800">
                <a:latin typeface="Open Sans" panose="020B0606030504020204" pitchFamily="34" charset="0"/>
                <a:ea typeface="Open Sans" panose="020B0606030504020204" pitchFamily="34" charset="0"/>
                <a:cs typeface="Open Sans" panose="020B0606030504020204" pitchFamily="34" charset="0"/>
              </a:rPr>
              <a:t>का गठन किया गया
- वाणिज्यिक कार्यक्रम 1969 में </a:t>
            </a:r>
            <a:r>
              <a:rPr lang="en-IN" sz="2800">
                <a:latin typeface="Open Sans" panose="020B0606030504020204" pitchFamily="34" charset="0"/>
                <a:ea typeface="Open Sans" panose="020B0606030504020204" pitchFamily="34" charset="0"/>
                <a:cs typeface="Open Sans" panose="020B0606030504020204" pitchFamily="34" charset="0"/>
              </a:rPr>
              <a:t>TAPS </a:t>
            </a:r>
            <a:r>
              <a:rPr lang="hi-IN" sz="2800">
                <a:latin typeface="Open Sans" panose="020B0606030504020204" pitchFamily="34" charset="0"/>
                <a:ea typeface="Open Sans" panose="020B0606030504020204" pitchFamily="34" charset="0"/>
                <a:cs typeface="Open Sans" panose="020B0606030504020204" pitchFamily="34" charset="0"/>
              </a:rPr>
              <a:t>के साथ शुरू हुआ</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596EE2B4-AD5C-2998-3D85-4142A75A5841}"/>
              </a:ext>
            </a:extLst>
          </p:cNvPr>
          <p:cNvSpPr>
            <a:spLocks noGrp="1"/>
          </p:cNvSpPr>
          <p:nvPr>
            <p:ph type="sldNum" sz="quarter" idx="12"/>
          </p:nvPr>
        </p:nvSpPr>
        <p:spPr/>
        <p:txBody>
          <a:bodyPr/>
          <a:lstStyle/>
          <a:p>
            <a:fld id="{C1FF6DA9-008F-8B48-92A6-B652298478BF}" type="slidenum">
              <a:rPr lang="en-US" smtClean="0"/>
              <a:t>5</a:t>
            </a:fld>
            <a:endParaRPr lang="en-US"/>
          </a:p>
        </p:txBody>
      </p:sp>
      <p:sp>
        <p:nvSpPr>
          <p:cNvPr id="5" name="Rectangle 4"/>
          <p:cNvSpPr/>
          <p:nvPr/>
        </p:nvSpPr>
        <p:spPr>
          <a:xfrm>
            <a:off x="474564" y="2392932"/>
            <a:ext cx="3854370"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भारतीय परमाणु कार्यक्रम का विकास</a:t>
            </a:r>
            <a:endParaRPr lang="en-GB" sz="3200" dirty="0">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733" y="2135134"/>
            <a:ext cx="6832921" cy="4132816"/>
          </a:xfrm>
        </p:spPr>
        <p:txBody>
          <a:bodyPr>
            <a:norm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 चरण 1: </a:t>
            </a:r>
            <a:r>
              <a:rPr lang="en-IN" sz="2400">
                <a:latin typeface="Open Sans" panose="020B0606030504020204" pitchFamily="34" charset="0"/>
                <a:ea typeface="Open Sans" panose="020B0606030504020204" pitchFamily="34" charset="0"/>
                <a:cs typeface="Open Sans" panose="020B0606030504020204" pitchFamily="34" charset="0"/>
              </a:rPr>
              <a:t>PHWRs (</a:t>
            </a:r>
            <a:r>
              <a:rPr lang="hi-IN" sz="2400">
                <a:latin typeface="Open Sans" panose="020B0606030504020204" pitchFamily="34" charset="0"/>
                <a:ea typeface="Open Sans" panose="020B0606030504020204" pitchFamily="34" charset="0"/>
                <a:cs typeface="Open Sans" panose="020B0606030504020204" pitchFamily="34" charset="0"/>
              </a:rPr>
              <a:t>प्राकृतिक यूरेनियम)
- चरण 2: एफबीआर (यू-238 से पु-239)
- चरण 3: थोरियम रिएक्टर (</a:t>
            </a:r>
            <a:r>
              <a:rPr lang="en-IN" sz="2400">
                <a:latin typeface="Open Sans" panose="020B0606030504020204" pitchFamily="34" charset="0"/>
                <a:ea typeface="Open Sans" panose="020B0606030504020204" pitchFamily="34" charset="0"/>
                <a:cs typeface="Open Sans" panose="020B0606030504020204" pitchFamily="34" charset="0"/>
              </a:rPr>
              <a:t>U-233)
- </a:t>
            </a:r>
            <a:r>
              <a:rPr lang="hi-IN" sz="2400">
                <a:latin typeface="Open Sans" panose="020B0606030504020204" pitchFamily="34" charset="0"/>
                <a:ea typeface="Open Sans" panose="020B0606030504020204" pitchFamily="34" charset="0"/>
                <a:cs typeface="Open Sans" panose="020B0606030504020204" pitchFamily="34" charset="0"/>
              </a:rPr>
              <a:t>बंद ईंधन चक्र उच्च ईंधन दक्षता सुनिश्चित करता है</a:t>
            </a:r>
            <a:endParaRPr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1F2EB044-6D33-A676-7C08-1C14ACAB4AEE}"/>
              </a:ext>
            </a:extLst>
          </p:cNvPr>
          <p:cNvSpPr>
            <a:spLocks noGrp="1"/>
          </p:cNvSpPr>
          <p:nvPr>
            <p:ph type="sldNum" sz="quarter" idx="12"/>
          </p:nvPr>
        </p:nvSpPr>
        <p:spPr/>
        <p:txBody>
          <a:bodyPr/>
          <a:lstStyle/>
          <a:p>
            <a:fld id="{C1FF6DA9-008F-8B48-92A6-B652298478BF}" type="slidenum">
              <a:rPr lang="en-US" smtClean="0"/>
              <a:t>6</a:t>
            </a:fld>
            <a:endParaRPr lang="en-US"/>
          </a:p>
        </p:txBody>
      </p:sp>
      <p:sp>
        <p:nvSpPr>
          <p:cNvPr id="5" name="Rectangle 4"/>
          <p:cNvSpPr/>
          <p:nvPr/>
        </p:nvSpPr>
        <p:spPr>
          <a:xfrm>
            <a:off x="358346" y="2135134"/>
            <a:ext cx="3773817"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3-चरणीय भारतीय परमाणु ऊर्जा कार्यक्रम</a:t>
            </a:r>
            <a:endParaRPr lang="en-GB" sz="3200" b="1" dirty="0">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CC235A6-1E4D-EC6C-1B2F-53FB96EFA1EC}"/>
              </a:ext>
            </a:extLst>
          </p:cNvPr>
          <p:cNvGrpSpPr>
            <a:grpSpLocks/>
          </p:cNvGrpSpPr>
          <p:nvPr/>
        </p:nvGrpSpPr>
        <p:grpSpPr>
          <a:xfrm>
            <a:off x="4947740" y="1162995"/>
            <a:ext cx="6921661" cy="4774818"/>
            <a:chOff x="4762" y="4762"/>
            <a:chExt cx="6162675" cy="3609975"/>
          </a:xfrm>
        </p:grpSpPr>
        <p:pic>
          <p:nvPicPr>
            <p:cNvPr id="7" name="Image 78">
              <a:extLst>
                <a:ext uri="{FF2B5EF4-FFF2-40B4-BE49-F238E27FC236}">
                  <a16:creationId xmlns:a16="http://schemas.microsoft.com/office/drawing/2014/main" id="{52E74A35-C3C3-30CB-DF3C-EF4B128D6693}"/>
                </a:ext>
              </a:extLst>
            </p:cNvPr>
            <p:cNvPicPr/>
            <p:nvPr/>
          </p:nvPicPr>
          <p:blipFill>
            <a:blip r:embed="rId2" cstate="print"/>
            <a:stretch>
              <a:fillRect/>
            </a:stretch>
          </p:blipFill>
          <p:spPr>
            <a:xfrm>
              <a:off x="9525" y="9461"/>
              <a:ext cx="6153150" cy="3600450"/>
            </a:xfrm>
            <a:prstGeom prst="rect">
              <a:avLst/>
            </a:prstGeom>
          </p:spPr>
        </p:pic>
        <p:sp>
          <p:nvSpPr>
            <p:cNvPr id="8" name="Graphic 79">
              <a:extLst>
                <a:ext uri="{FF2B5EF4-FFF2-40B4-BE49-F238E27FC236}">
                  <a16:creationId xmlns:a16="http://schemas.microsoft.com/office/drawing/2014/main" id="{B992B9BE-15D6-4F90-391D-0046A23A73C2}"/>
                </a:ext>
              </a:extLst>
            </p:cNvPr>
            <p:cNvSpPr/>
            <p:nvPr/>
          </p:nvSpPr>
          <p:spPr>
            <a:xfrm>
              <a:off x="4762" y="4762"/>
              <a:ext cx="6162675" cy="3609975"/>
            </a:xfrm>
            <a:custGeom>
              <a:avLst/>
              <a:gdLst/>
              <a:ahLst/>
              <a:cxnLst/>
              <a:rect l="l" t="t" r="r" b="b"/>
              <a:pathLst>
                <a:path w="6162675" h="3609975">
                  <a:moveTo>
                    <a:pt x="0" y="3609975"/>
                  </a:moveTo>
                  <a:lnTo>
                    <a:pt x="6162675" y="3609975"/>
                  </a:lnTo>
                  <a:lnTo>
                    <a:pt x="6162675" y="0"/>
                  </a:lnTo>
                  <a:lnTo>
                    <a:pt x="0" y="0"/>
                  </a:lnTo>
                  <a:lnTo>
                    <a:pt x="0" y="3609975"/>
                  </a:lnTo>
                  <a:close/>
                </a:path>
              </a:pathLst>
            </a:custGeom>
            <a:ln w="9525">
              <a:solidFill>
                <a:srgbClr val="006FC0"/>
              </a:solidFill>
              <a:prstDash val="solid"/>
            </a:ln>
          </p:spPr>
          <p:txBody>
            <a:bodyPr wrap="square" lIns="0" tIns="0" rIns="0" bIns="0" rtlCol="0">
              <a:prstTxWarp prst="textNoShape">
                <a:avLst/>
              </a:prstTxWarp>
              <a:noAutofit/>
            </a:bodyPr>
            <a:lstStyle/>
            <a:p>
              <a:endParaRPr lang="en-IN"/>
            </a:p>
          </p:txBody>
        </p:sp>
      </p:grpSp>
      <p:sp>
        <p:nvSpPr>
          <p:cNvPr id="2" name="Slide Number Placeholder 1">
            <a:extLst>
              <a:ext uri="{FF2B5EF4-FFF2-40B4-BE49-F238E27FC236}">
                <a16:creationId xmlns:a16="http://schemas.microsoft.com/office/drawing/2014/main" id="{E72207F1-AE60-3EC2-F6AB-31E8FE9EDEE4}"/>
              </a:ext>
            </a:extLst>
          </p:cNvPr>
          <p:cNvSpPr>
            <a:spLocks noGrp="1"/>
          </p:cNvSpPr>
          <p:nvPr>
            <p:ph type="sldNum" sz="quarter" idx="12"/>
          </p:nvPr>
        </p:nvSpPr>
        <p:spPr/>
        <p:txBody>
          <a:bodyPr/>
          <a:lstStyle/>
          <a:p>
            <a:fld id="{C1FF6DA9-008F-8B48-92A6-B652298478BF}" type="slidenum">
              <a:rPr lang="en-US" smtClean="0"/>
              <a:t>7</a:t>
            </a:fld>
            <a:endParaRPr lang="en-US"/>
          </a:p>
        </p:txBody>
      </p:sp>
      <p:sp>
        <p:nvSpPr>
          <p:cNvPr id="4" name="Rectangle 3">
            <a:extLst>
              <a:ext uri="{FF2B5EF4-FFF2-40B4-BE49-F238E27FC236}">
                <a16:creationId xmlns:a16="http://schemas.microsoft.com/office/drawing/2014/main" id="{A2470E9C-AFB3-15BE-E52A-714C967EBC25}"/>
              </a:ext>
            </a:extLst>
          </p:cNvPr>
          <p:cNvSpPr/>
          <p:nvPr/>
        </p:nvSpPr>
        <p:spPr>
          <a:xfrm>
            <a:off x="358346" y="2135134"/>
            <a:ext cx="3773817" cy="1077218"/>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3-चरणीय भारतीय परमाणु ऊर्जा कार्यक्रम</a:t>
            </a:r>
            <a:endParaRPr lang="en-GB" sz="3200" b="1" dirty="0">
              <a:solidFill>
                <a:srgbClr val="C00000"/>
              </a:solidFill>
            </a:endParaRPr>
          </a:p>
        </p:txBody>
      </p:sp>
    </p:spTree>
    <p:extLst>
      <p:ext uri="{BB962C8B-B14F-4D97-AF65-F5344CB8AC3E}">
        <p14:creationId xmlns:p14="http://schemas.microsoft.com/office/powerpoint/2010/main" val="2947703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8BC013F-A3A3-8487-64CD-B1E68DD952C6}"/>
              </a:ext>
            </a:extLst>
          </p:cNvPr>
          <p:cNvGrpSpPr>
            <a:grpSpLocks/>
          </p:cNvGrpSpPr>
          <p:nvPr/>
        </p:nvGrpSpPr>
        <p:grpSpPr>
          <a:xfrm>
            <a:off x="4473146" y="1097359"/>
            <a:ext cx="7140120" cy="4883311"/>
            <a:chOff x="4762" y="4762"/>
            <a:chExt cx="6067425" cy="4257675"/>
          </a:xfrm>
        </p:grpSpPr>
        <p:pic>
          <p:nvPicPr>
            <p:cNvPr id="7" name="Image 94">
              <a:extLst>
                <a:ext uri="{FF2B5EF4-FFF2-40B4-BE49-F238E27FC236}">
                  <a16:creationId xmlns:a16="http://schemas.microsoft.com/office/drawing/2014/main" id="{7130F931-931F-C75E-ADC9-A7716C8DCDA8}"/>
                </a:ext>
              </a:extLst>
            </p:cNvPr>
            <p:cNvPicPr/>
            <p:nvPr/>
          </p:nvPicPr>
          <p:blipFill>
            <a:blip r:embed="rId2" cstate="print"/>
            <a:stretch>
              <a:fillRect/>
            </a:stretch>
          </p:blipFill>
          <p:spPr>
            <a:xfrm>
              <a:off x="9525" y="9588"/>
              <a:ext cx="6057900" cy="4248150"/>
            </a:xfrm>
            <a:prstGeom prst="rect">
              <a:avLst/>
            </a:prstGeom>
          </p:spPr>
        </p:pic>
        <p:sp>
          <p:nvSpPr>
            <p:cNvPr id="8" name="Graphic 95">
              <a:extLst>
                <a:ext uri="{FF2B5EF4-FFF2-40B4-BE49-F238E27FC236}">
                  <a16:creationId xmlns:a16="http://schemas.microsoft.com/office/drawing/2014/main" id="{BC151B85-8E07-DDE8-8EDC-10BDFE9979C4}"/>
                </a:ext>
              </a:extLst>
            </p:cNvPr>
            <p:cNvSpPr/>
            <p:nvPr/>
          </p:nvSpPr>
          <p:spPr>
            <a:xfrm>
              <a:off x="4762" y="4762"/>
              <a:ext cx="6067425" cy="4257675"/>
            </a:xfrm>
            <a:custGeom>
              <a:avLst/>
              <a:gdLst/>
              <a:ahLst/>
              <a:cxnLst/>
              <a:rect l="l" t="t" r="r" b="b"/>
              <a:pathLst>
                <a:path w="6067425" h="4257675">
                  <a:moveTo>
                    <a:pt x="0" y="4257675"/>
                  </a:moveTo>
                  <a:lnTo>
                    <a:pt x="6067425" y="4257675"/>
                  </a:lnTo>
                  <a:lnTo>
                    <a:pt x="6067425" y="0"/>
                  </a:lnTo>
                  <a:lnTo>
                    <a:pt x="0" y="0"/>
                  </a:lnTo>
                  <a:lnTo>
                    <a:pt x="0" y="4257675"/>
                  </a:lnTo>
                  <a:close/>
                </a:path>
              </a:pathLst>
            </a:custGeom>
            <a:ln w="9525">
              <a:solidFill>
                <a:srgbClr val="006FC0"/>
              </a:solidFill>
              <a:prstDash val="solid"/>
            </a:ln>
          </p:spPr>
          <p:txBody>
            <a:bodyPr wrap="square" lIns="0" tIns="0" rIns="0" bIns="0" rtlCol="0">
              <a:prstTxWarp prst="textNoShape">
                <a:avLst/>
              </a:prstTxWarp>
              <a:noAutofit/>
            </a:bodyPr>
            <a:lstStyle/>
            <a:p>
              <a:endParaRPr lang="en-IN"/>
            </a:p>
          </p:txBody>
        </p:sp>
      </p:grpSp>
      <p:pic>
        <p:nvPicPr>
          <p:cNvPr id="4" name="Picture 3" descr="A logo with text on it&#10;&#10;AI-generated content may be incorrect.">
            <a:extLst>
              <a:ext uri="{FF2B5EF4-FFF2-40B4-BE49-F238E27FC236}">
                <a16:creationId xmlns:a16="http://schemas.microsoft.com/office/drawing/2014/main" id="{95C9753D-99EA-C27D-B44E-0C97EE145C4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a:extLst>
              <a:ext uri="{FF2B5EF4-FFF2-40B4-BE49-F238E27FC236}">
                <a16:creationId xmlns:a16="http://schemas.microsoft.com/office/drawing/2014/main" id="{9F610275-F15E-D4CF-7F0A-454C10671C54}"/>
              </a:ext>
            </a:extLst>
          </p:cNvPr>
          <p:cNvSpPr>
            <a:spLocks noGrp="1"/>
          </p:cNvSpPr>
          <p:nvPr>
            <p:ph type="sldNum" sz="quarter" idx="12"/>
          </p:nvPr>
        </p:nvSpPr>
        <p:spPr/>
        <p:txBody>
          <a:bodyPr/>
          <a:lstStyle/>
          <a:p>
            <a:fld id="{C1FF6DA9-008F-8B48-92A6-B652298478BF}" type="slidenum">
              <a:rPr lang="en-US" smtClean="0"/>
              <a:t>8</a:t>
            </a:fld>
            <a:endParaRPr lang="en-US"/>
          </a:p>
        </p:txBody>
      </p:sp>
      <p:sp>
        <p:nvSpPr>
          <p:cNvPr id="9" name="Rectangle 8"/>
          <p:cNvSpPr/>
          <p:nvPr/>
        </p:nvSpPr>
        <p:spPr>
          <a:xfrm>
            <a:off x="220667" y="2758964"/>
            <a:ext cx="4258084" cy="584775"/>
          </a:xfrm>
          <a:prstGeom prst="rect">
            <a:avLst/>
          </a:prstGeom>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परमाणु रिएक्टरों के प्रकार</a:t>
            </a:r>
            <a:endParaRPr lang="en-GB" sz="3200" b="1"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91AA0-39F3-5CB1-BCEB-BDD459AB6C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91383F-8248-FBBF-B93E-9CE0D1E8F8F6}"/>
              </a:ext>
            </a:extLst>
          </p:cNvPr>
          <p:cNvSpPr>
            <a:spLocks noGrp="1"/>
          </p:cNvSpPr>
          <p:nvPr>
            <p:ph idx="1"/>
          </p:nvPr>
        </p:nvSpPr>
        <p:spPr>
          <a:xfrm>
            <a:off x="4155311" y="1600200"/>
            <a:ext cx="7002840" cy="4440770"/>
          </a:xfrm>
        </p:spPr>
        <p:txBody>
          <a:bodyPr>
            <a:normAutofit/>
          </a:bodyPr>
          <a:lstStyle/>
          <a:p>
            <a:pPr>
              <a:lnSpc>
                <a:spcPct val="200000"/>
              </a:lnSpc>
            </a:pPr>
            <a:r>
              <a:rPr lang="hi-IN" sz="2800">
                <a:latin typeface="Open Sans" panose="020B0606030504020204" pitchFamily="34" charset="0"/>
                <a:ea typeface="Open Sans" panose="020B0606030504020204" pitchFamily="34" charset="0"/>
                <a:cs typeface="Open Sans" panose="020B0606030504020204" pitchFamily="34" charset="0"/>
              </a:rPr>
              <a:t>- उबलते पानी के रिएक्टर (</a:t>
            </a:r>
            <a:r>
              <a:rPr lang="en-IN" sz="2800">
                <a:latin typeface="Open Sans" panose="020B0606030504020204" pitchFamily="34" charset="0"/>
                <a:ea typeface="Open Sans" panose="020B0606030504020204" pitchFamily="34" charset="0"/>
                <a:cs typeface="Open Sans" panose="020B0606030504020204" pitchFamily="34" charset="0"/>
              </a:rPr>
              <a:t>BWRs)
- </a:t>
            </a:r>
            <a:r>
              <a:rPr lang="hi-IN" sz="2800">
                <a:latin typeface="Open Sans" panose="020B0606030504020204" pitchFamily="34" charset="0"/>
                <a:ea typeface="Open Sans" panose="020B0606030504020204" pitchFamily="34" charset="0"/>
                <a:cs typeface="Open Sans" panose="020B0606030504020204" pitchFamily="34" charset="0"/>
              </a:rPr>
              <a:t>दबावयुक्त भारी जल रिएक्टर (</a:t>
            </a:r>
            <a:r>
              <a:rPr lang="en-IN" sz="2800">
                <a:latin typeface="Open Sans" panose="020B0606030504020204" pitchFamily="34" charset="0"/>
                <a:ea typeface="Open Sans" panose="020B0606030504020204" pitchFamily="34" charset="0"/>
                <a:cs typeface="Open Sans" panose="020B0606030504020204" pitchFamily="34" charset="0"/>
              </a:rPr>
              <a:t>PHWRs)
- </a:t>
            </a:r>
            <a:r>
              <a:rPr lang="hi-IN" sz="2800">
                <a:latin typeface="Open Sans" panose="020B0606030504020204" pitchFamily="34" charset="0"/>
                <a:ea typeface="Open Sans" panose="020B0606030504020204" pitchFamily="34" charset="0"/>
                <a:cs typeface="Open Sans" panose="020B0606030504020204" pitchFamily="34" charset="0"/>
              </a:rPr>
              <a:t>फास्ट ब्रीडर रिएक्टर (एफबीआर)
- उन्नत भारी जल रिएक्टर (</a:t>
            </a:r>
            <a:r>
              <a:rPr lang="en-IN" sz="2800">
                <a:latin typeface="Open Sans" panose="020B0606030504020204" pitchFamily="34" charset="0"/>
                <a:ea typeface="Open Sans" panose="020B0606030504020204" pitchFamily="34" charset="0"/>
                <a:cs typeface="Open Sans" panose="020B0606030504020204" pitchFamily="34" charset="0"/>
              </a:rPr>
              <a:t>AHWRs)</a:t>
            </a:r>
            <a:endParaRPr sz="2800" dirty="0">
              <a:latin typeface="Open Sans" panose="020B0606030504020204" pitchFamily="34" charset="0"/>
              <a:ea typeface="Open Sans" panose="020B0606030504020204" pitchFamily="34" charset="0"/>
              <a:cs typeface="Open Sans" panose="020B0606030504020204" pitchFamily="34" charset="0"/>
            </a:endParaRPr>
          </a:p>
        </p:txBody>
      </p:sp>
      <p:pic>
        <p:nvPicPr>
          <p:cNvPr id="5" name="Picture 4" descr="A logo with text on it&#10;&#10;AI-generated content may be incorrect.">
            <a:extLst>
              <a:ext uri="{FF2B5EF4-FFF2-40B4-BE49-F238E27FC236}">
                <a16:creationId xmlns:a16="http://schemas.microsoft.com/office/drawing/2014/main" id="{0B319E24-EFA0-573E-14C2-D5841D66F10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46E2B9E-C617-0415-6DF0-BF9A0D84872D}"/>
              </a:ext>
            </a:extLst>
          </p:cNvPr>
          <p:cNvSpPr>
            <a:spLocks noGrp="1"/>
          </p:cNvSpPr>
          <p:nvPr>
            <p:ph type="sldNum" sz="quarter" idx="12"/>
          </p:nvPr>
        </p:nvSpPr>
        <p:spPr/>
        <p:txBody>
          <a:bodyPr/>
          <a:lstStyle/>
          <a:p>
            <a:fld id="{C1FF6DA9-008F-8B48-92A6-B652298478BF}" type="slidenum">
              <a:rPr lang="en-US" smtClean="0"/>
              <a:t>9</a:t>
            </a:fld>
            <a:endParaRPr lang="en-US"/>
          </a:p>
        </p:txBody>
      </p:sp>
      <p:sp>
        <p:nvSpPr>
          <p:cNvPr id="7" name="Rectangle 6"/>
          <p:cNvSpPr/>
          <p:nvPr/>
        </p:nvSpPr>
        <p:spPr>
          <a:xfrm>
            <a:off x="528710" y="2035486"/>
            <a:ext cx="3626601" cy="1200329"/>
          </a:xfrm>
          <a:prstGeom prst="rect">
            <a:avLst/>
          </a:prstGeom>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परमाणु रिएक्टरों के प्रकार</a:t>
            </a:r>
            <a:endParaRPr lang="en-GB" sz="3600" dirty="0">
              <a:solidFill>
                <a:srgbClr val="C00000"/>
              </a:solidFill>
            </a:endParaRPr>
          </a:p>
        </p:txBody>
      </p:sp>
    </p:spTree>
    <p:extLst>
      <p:ext uri="{BB962C8B-B14F-4D97-AF65-F5344CB8AC3E}">
        <p14:creationId xmlns:p14="http://schemas.microsoft.com/office/powerpoint/2010/main" val="3573127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532</TotalTime>
  <Words>1442</Words>
  <Application>Microsoft Office PowerPoint</Application>
  <PresentationFormat>Widescreen</PresentationFormat>
  <Paragraphs>132</Paragraphs>
  <Slides>44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Calibri</vt:lpstr>
      <vt:lpstr>Calibri Light</vt:lpstr>
      <vt:lpstr>Open Sans</vt:lpstr>
      <vt:lpstr>Open Sans</vt:lpstr>
      <vt:lpstr>Open Sans SemiBold</vt:lpstr>
      <vt:lpstr>Times New Roman</vt:lpstr>
      <vt:lpstr>Office Theme</vt:lpstr>
      <vt:lpstr>PowerPoint Presentation</vt:lpstr>
      <vt:lpstr>उद्देश्यों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समीक्षा</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Reactors in India</dc:title>
  <dc:subject/>
  <dc:creator/>
  <cp:keywords/>
  <dc:description>generated using python-pptx</dc:description>
  <cp:lastModifiedBy>ajay pant</cp:lastModifiedBy>
  <cp:revision>101</cp:revision>
  <dcterms:created xsi:type="dcterms:W3CDTF">2013-01-27T09:14:16Z</dcterms:created>
  <dcterms:modified xsi:type="dcterms:W3CDTF">2025-12-20T04:48:46Z</dcterms:modified>
  <cp:category/>
</cp:coreProperties>
</file>