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210" r:id="rId2"/>
    <p:sldId id="287" r:id="rId3"/>
    <p:sldId id="259" r:id="rId4"/>
    <p:sldId id="296" r:id="rId5"/>
    <p:sldId id="297" r:id="rId6"/>
    <p:sldId id="298" r:id="rId7"/>
    <p:sldId id="300" r:id="rId8"/>
    <p:sldId id="30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1203" r:id="rId23"/>
    <p:sldId id="277" r:id="rId24"/>
    <p:sldId id="11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37" autoAdjust="0"/>
  </p:normalViewPr>
  <p:slideViewPr>
    <p:cSldViewPr snapToGrid="0">
      <p:cViewPr varScale="1">
        <p:scale>
          <a:sx n="77" d="100"/>
          <a:sy n="77" d="100"/>
        </p:scale>
        <p:origin x="883" y="-422"/>
      </p:cViewPr>
      <p:guideLst/>
    </p:cSldViewPr>
  </p:slideViewPr>
  <p:outlineViewPr>
    <p:cViewPr>
      <p:scale>
        <a:sx n="33" d="100"/>
        <a:sy n="33" d="100"/>
      </p:scale>
      <p:origin x="0" y="-1366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FD33AB-6EA0-F40F-72A9-4B89C8613D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1741623-44A1-ABD0-6841-92852D8D92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1FF3C9-0C2B-444A-96D0-616534D76C78}" type="datetimeFigureOut">
              <a:rPr lang="en-US" smtClean="0"/>
              <a:t>12/20/2025</a:t>
            </a:fld>
            <a:endParaRPr lang="en-US"/>
          </a:p>
        </p:txBody>
      </p:sp>
      <p:sp>
        <p:nvSpPr>
          <p:cNvPr id="4" name="Footer Placeholder 3">
            <a:extLst>
              <a:ext uri="{FF2B5EF4-FFF2-40B4-BE49-F238E27FC236}">
                <a16:creationId xmlns:a16="http://schemas.microsoft.com/office/drawing/2014/main" id="{FAB46782-A503-65BF-9ED0-07E5E5432B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96D21-2504-DCDB-B132-69F9EB61F9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E3F4CF-570E-49ED-BB28-2EE0C6C0123F}" type="slidenum">
              <a:rPr lang="en-US" smtClean="0"/>
              <a:t>‹#›</a:t>
            </a:fld>
            <a:endParaRPr lang="en-US"/>
          </a:p>
        </p:txBody>
      </p:sp>
    </p:spTree>
    <p:extLst>
      <p:ext uri="{BB962C8B-B14F-4D97-AF65-F5344CB8AC3E}">
        <p14:creationId xmlns:p14="http://schemas.microsoft.com/office/powerpoint/2010/main" val="3169953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F55E70-E3E0-4466-9B8E-851DF356D02F}" type="datetimeFigureOut">
              <a:rPr lang="en-IN" smtClean="0"/>
              <a:t>20-12-2025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91AD84-0C90-4322-BDA2-3FEBF3A910C5}" type="slidenum">
              <a:rPr lang="en-IN" smtClean="0"/>
              <a:t>‹#›</a:t>
            </a:fld>
            <a:endParaRPr lang="en-IN"/>
          </a:p>
        </p:txBody>
      </p:sp>
    </p:spTree>
    <p:extLst>
      <p:ext uri="{BB962C8B-B14F-4D97-AF65-F5344CB8AC3E}">
        <p14:creationId xmlns:p14="http://schemas.microsoft.com/office/powerpoint/2010/main" val="1335821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0420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5C83F-DC4A-44B1-2214-45FE99EDD36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D2EEAFB-33E3-F4A9-41A0-CD35DC7DBA1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7B7ABB1-CDB9-3A28-7C76-7E9C62B1A050}"/>
              </a:ext>
            </a:extLst>
          </p:cNvPr>
          <p:cNvSpPr>
            <a:spLocks noGrp="1"/>
          </p:cNvSpPr>
          <p:nvPr>
            <p:ph type="dt" sz="half" idx="10"/>
          </p:nvPr>
        </p:nvSpPr>
        <p:spPr>
          <a:xfrm>
            <a:off x="838200" y="6356350"/>
            <a:ext cx="2743200" cy="365125"/>
          </a:xfrm>
          <a:prstGeom prst="rect">
            <a:avLst/>
          </a:prstGeom>
        </p:spPr>
        <p:txBody>
          <a:bodyPr/>
          <a:lstStyle/>
          <a:p>
            <a:fld id="{7D7DC440-67C2-4FE2-9C1C-120CC9B40589}" type="datetime1">
              <a:rPr lang="en-US" smtClean="0"/>
              <a:t>12/20/2025</a:t>
            </a:fld>
            <a:endParaRPr lang="en-IN"/>
          </a:p>
        </p:txBody>
      </p:sp>
      <p:sp>
        <p:nvSpPr>
          <p:cNvPr id="5" name="Footer Placeholder 4">
            <a:extLst>
              <a:ext uri="{FF2B5EF4-FFF2-40B4-BE49-F238E27FC236}">
                <a16:creationId xmlns:a16="http://schemas.microsoft.com/office/drawing/2014/main" id="{1F11EF0F-33D5-4354-3E4D-3422098970B4}"/>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5263F642-8789-95D6-48B3-ACC5D70BEDB3}"/>
              </a:ext>
            </a:extLst>
          </p:cNvPr>
          <p:cNvSpPr>
            <a:spLocks noGrp="1"/>
          </p:cNvSpPr>
          <p:nvPr>
            <p:ph type="sldNum" sz="quarter" idx="12"/>
          </p:nvPr>
        </p:nvSpPr>
        <p:spPr>
          <a:xfrm>
            <a:off x="8610600" y="6356350"/>
            <a:ext cx="2743200" cy="365125"/>
          </a:xfrm>
          <a:prstGeom prst="rect">
            <a:avLst/>
          </a:prstGeom>
        </p:spPr>
        <p:txBody>
          <a:bodyPr/>
          <a:lstStyle/>
          <a:p>
            <a:fld id="{5FED77AF-CB3C-482E-BEF5-1CAF32EC3C69}" type="slidenum">
              <a:rPr lang="en-IN" smtClean="0"/>
              <a:t>‹#›</a:t>
            </a:fld>
            <a:endParaRPr lang="en-IN"/>
          </a:p>
        </p:txBody>
      </p:sp>
    </p:spTree>
    <p:extLst>
      <p:ext uri="{BB962C8B-B14F-4D97-AF65-F5344CB8AC3E}">
        <p14:creationId xmlns:p14="http://schemas.microsoft.com/office/powerpoint/2010/main" val="2650330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AE0E-EF38-5DEE-C460-DDCD97E0CE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7263A27-1764-8821-2B12-6B407FE8966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D7BA794-2AE3-84DD-BB39-7C0CE2FED52F}"/>
              </a:ext>
            </a:extLst>
          </p:cNvPr>
          <p:cNvSpPr>
            <a:spLocks noGrp="1"/>
          </p:cNvSpPr>
          <p:nvPr>
            <p:ph type="dt" sz="half" idx="10"/>
          </p:nvPr>
        </p:nvSpPr>
        <p:spPr>
          <a:xfrm>
            <a:off x="838200" y="6356350"/>
            <a:ext cx="2743200" cy="365125"/>
          </a:xfrm>
          <a:prstGeom prst="rect">
            <a:avLst/>
          </a:prstGeom>
        </p:spPr>
        <p:txBody>
          <a:bodyPr/>
          <a:lstStyle/>
          <a:p>
            <a:fld id="{EB1DFAC4-0869-4ADD-B143-A55BAEA17A23}" type="datetime1">
              <a:rPr lang="en-US" smtClean="0"/>
              <a:t>12/20/2025</a:t>
            </a:fld>
            <a:endParaRPr lang="en-IN"/>
          </a:p>
        </p:txBody>
      </p:sp>
      <p:sp>
        <p:nvSpPr>
          <p:cNvPr id="5" name="Footer Placeholder 4">
            <a:extLst>
              <a:ext uri="{FF2B5EF4-FFF2-40B4-BE49-F238E27FC236}">
                <a16:creationId xmlns:a16="http://schemas.microsoft.com/office/drawing/2014/main" id="{F6D55832-2432-8C0C-6C8D-F09B8B03B455}"/>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54A60DD3-1AA5-12CA-42B4-1498BF6AFD26}"/>
              </a:ext>
            </a:extLst>
          </p:cNvPr>
          <p:cNvSpPr>
            <a:spLocks noGrp="1"/>
          </p:cNvSpPr>
          <p:nvPr>
            <p:ph type="sldNum" sz="quarter" idx="12"/>
          </p:nvPr>
        </p:nvSpPr>
        <p:spPr>
          <a:xfrm>
            <a:off x="8610600" y="6356350"/>
            <a:ext cx="2743200" cy="365125"/>
          </a:xfrm>
          <a:prstGeom prst="rect">
            <a:avLst/>
          </a:prstGeom>
        </p:spPr>
        <p:txBody>
          <a:bodyPr/>
          <a:lstStyle/>
          <a:p>
            <a:fld id="{5FED77AF-CB3C-482E-BEF5-1CAF32EC3C69}" type="slidenum">
              <a:rPr lang="en-IN" smtClean="0"/>
              <a:t>‹#›</a:t>
            </a:fld>
            <a:endParaRPr lang="en-IN"/>
          </a:p>
        </p:txBody>
      </p:sp>
    </p:spTree>
    <p:extLst>
      <p:ext uri="{BB962C8B-B14F-4D97-AF65-F5344CB8AC3E}">
        <p14:creationId xmlns:p14="http://schemas.microsoft.com/office/powerpoint/2010/main" val="590916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4CF030-B4CB-41CA-90A6-B2E4EA61AD1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4921EEC-BEE2-2937-7000-F61C88D3DA6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BC8AF1A-5485-DB41-6A1A-1DC4DBDD97FE}"/>
              </a:ext>
            </a:extLst>
          </p:cNvPr>
          <p:cNvSpPr>
            <a:spLocks noGrp="1"/>
          </p:cNvSpPr>
          <p:nvPr>
            <p:ph type="dt" sz="half" idx="10"/>
          </p:nvPr>
        </p:nvSpPr>
        <p:spPr>
          <a:xfrm>
            <a:off x="838200" y="6356350"/>
            <a:ext cx="2743200" cy="365125"/>
          </a:xfrm>
          <a:prstGeom prst="rect">
            <a:avLst/>
          </a:prstGeom>
        </p:spPr>
        <p:txBody>
          <a:bodyPr/>
          <a:lstStyle/>
          <a:p>
            <a:fld id="{9F6B0D66-CB7B-4125-9166-0F805DC3275C}" type="datetime1">
              <a:rPr lang="en-US" smtClean="0"/>
              <a:t>12/20/2025</a:t>
            </a:fld>
            <a:endParaRPr lang="en-IN"/>
          </a:p>
        </p:txBody>
      </p:sp>
      <p:sp>
        <p:nvSpPr>
          <p:cNvPr id="5" name="Footer Placeholder 4">
            <a:extLst>
              <a:ext uri="{FF2B5EF4-FFF2-40B4-BE49-F238E27FC236}">
                <a16:creationId xmlns:a16="http://schemas.microsoft.com/office/drawing/2014/main" id="{D31CD661-CB89-56A9-7E9E-D4CA49E0FA70}"/>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0C36B403-76DC-9961-F183-7D5C67627281}"/>
              </a:ext>
            </a:extLst>
          </p:cNvPr>
          <p:cNvSpPr>
            <a:spLocks noGrp="1"/>
          </p:cNvSpPr>
          <p:nvPr>
            <p:ph type="sldNum" sz="quarter" idx="12"/>
          </p:nvPr>
        </p:nvSpPr>
        <p:spPr>
          <a:xfrm>
            <a:off x="8610600" y="6356350"/>
            <a:ext cx="2743200" cy="365125"/>
          </a:xfrm>
          <a:prstGeom prst="rect">
            <a:avLst/>
          </a:prstGeom>
        </p:spPr>
        <p:txBody>
          <a:bodyPr/>
          <a:lstStyle/>
          <a:p>
            <a:fld id="{5FED77AF-CB3C-482E-BEF5-1CAF32EC3C69}" type="slidenum">
              <a:rPr lang="en-IN" smtClean="0"/>
              <a:t>‹#›</a:t>
            </a:fld>
            <a:endParaRPr lang="en-IN"/>
          </a:p>
        </p:txBody>
      </p:sp>
    </p:spTree>
    <p:extLst>
      <p:ext uri="{BB962C8B-B14F-4D97-AF65-F5344CB8AC3E}">
        <p14:creationId xmlns:p14="http://schemas.microsoft.com/office/powerpoint/2010/main" val="3073112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spTree>
    <p:extLst>
      <p:ext uri="{BB962C8B-B14F-4D97-AF65-F5344CB8AC3E}">
        <p14:creationId xmlns:p14="http://schemas.microsoft.com/office/powerpoint/2010/main" val="3414182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56106-8A9B-1A11-A52C-12909A8E406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E1D7D43-A4ED-509F-D436-99C3E2ECD0C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601C98A-357F-DCE8-9593-A6F7FAB53F18}"/>
              </a:ext>
            </a:extLst>
          </p:cNvPr>
          <p:cNvSpPr>
            <a:spLocks noGrp="1"/>
          </p:cNvSpPr>
          <p:nvPr>
            <p:ph type="dt" sz="half" idx="10"/>
          </p:nvPr>
        </p:nvSpPr>
        <p:spPr>
          <a:xfrm>
            <a:off x="838200" y="6356350"/>
            <a:ext cx="2743200" cy="365125"/>
          </a:xfrm>
          <a:prstGeom prst="rect">
            <a:avLst/>
          </a:prstGeom>
        </p:spPr>
        <p:txBody>
          <a:bodyPr/>
          <a:lstStyle/>
          <a:p>
            <a:fld id="{59BC1049-B26E-4A57-9359-609A182D14B3}" type="datetime1">
              <a:rPr lang="en-US" smtClean="0"/>
              <a:t>12/20/2025</a:t>
            </a:fld>
            <a:endParaRPr lang="en-IN"/>
          </a:p>
        </p:txBody>
      </p:sp>
      <p:sp>
        <p:nvSpPr>
          <p:cNvPr id="5" name="Footer Placeholder 4">
            <a:extLst>
              <a:ext uri="{FF2B5EF4-FFF2-40B4-BE49-F238E27FC236}">
                <a16:creationId xmlns:a16="http://schemas.microsoft.com/office/drawing/2014/main" id="{857F54B0-53A5-1A4A-9FEE-03A810388159}"/>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15B47BD2-75E8-DDE5-945D-4B714103CF14}"/>
              </a:ext>
            </a:extLst>
          </p:cNvPr>
          <p:cNvSpPr>
            <a:spLocks noGrp="1"/>
          </p:cNvSpPr>
          <p:nvPr>
            <p:ph type="sldNum" sz="quarter" idx="12"/>
          </p:nvPr>
        </p:nvSpPr>
        <p:spPr>
          <a:xfrm>
            <a:off x="8610600" y="6356350"/>
            <a:ext cx="2743200" cy="365125"/>
          </a:xfrm>
          <a:prstGeom prst="rect">
            <a:avLst/>
          </a:prstGeom>
        </p:spPr>
        <p:txBody>
          <a:bodyPr/>
          <a:lstStyle/>
          <a:p>
            <a:fld id="{5FED77AF-CB3C-482E-BEF5-1CAF32EC3C69}" type="slidenum">
              <a:rPr lang="en-IN" smtClean="0"/>
              <a:t>‹#›</a:t>
            </a:fld>
            <a:endParaRPr lang="en-IN" dirty="0"/>
          </a:p>
        </p:txBody>
      </p:sp>
    </p:spTree>
    <p:extLst>
      <p:ext uri="{BB962C8B-B14F-4D97-AF65-F5344CB8AC3E}">
        <p14:creationId xmlns:p14="http://schemas.microsoft.com/office/powerpoint/2010/main" val="71489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4318E-6389-D330-5694-6A0EC4BE984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2E3B242-A3A4-B4EC-3CB7-10D1F177D5A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9D0F7F-9454-C77D-7BF9-B4DFC2ACE84A}"/>
              </a:ext>
            </a:extLst>
          </p:cNvPr>
          <p:cNvSpPr>
            <a:spLocks noGrp="1"/>
          </p:cNvSpPr>
          <p:nvPr>
            <p:ph type="dt" sz="half" idx="10"/>
          </p:nvPr>
        </p:nvSpPr>
        <p:spPr>
          <a:xfrm>
            <a:off x="838200" y="6356350"/>
            <a:ext cx="2743200" cy="365125"/>
          </a:xfrm>
          <a:prstGeom prst="rect">
            <a:avLst/>
          </a:prstGeom>
        </p:spPr>
        <p:txBody>
          <a:bodyPr/>
          <a:lstStyle/>
          <a:p>
            <a:fld id="{AFF5FD48-4049-4130-AA36-A265ED7F9C68}" type="datetime1">
              <a:rPr lang="en-US" smtClean="0"/>
              <a:t>12/20/2025</a:t>
            </a:fld>
            <a:endParaRPr lang="en-IN"/>
          </a:p>
        </p:txBody>
      </p:sp>
      <p:sp>
        <p:nvSpPr>
          <p:cNvPr id="5" name="Footer Placeholder 4">
            <a:extLst>
              <a:ext uri="{FF2B5EF4-FFF2-40B4-BE49-F238E27FC236}">
                <a16:creationId xmlns:a16="http://schemas.microsoft.com/office/drawing/2014/main" id="{97B14572-4656-3363-3C98-CA26C55D064C}"/>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B5459DA8-9AE9-5B03-E8AF-4F2F7CA503A5}"/>
              </a:ext>
            </a:extLst>
          </p:cNvPr>
          <p:cNvSpPr>
            <a:spLocks noGrp="1"/>
          </p:cNvSpPr>
          <p:nvPr>
            <p:ph type="sldNum" sz="quarter" idx="12"/>
          </p:nvPr>
        </p:nvSpPr>
        <p:spPr>
          <a:xfrm>
            <a:off x="8610600" y="6356350"/>
            <a:ext cx="2743200" cy="365125"/>
          </a:xfrm>
          <a:prstGeom prst="rect">
            <a:avLst/>
          </a:prstGeom>
        </p:spPr>
        <p:txBody>
          <a:bodyPr/>
          <a:lstStyle/>
          <a:p>
            <a:fld id="{5FED77AF-CB3C-482E-BEF5-1CAF32EC3C69}" type="slidenum">
              <a:rPr lang="en-IN" smtClean="0"/>
              <a:t>‹#›</a:t>
            </a:fld>
            <a:endParaRPr lang="en-IN"/>
          </a:p>
        </p:txBody>
      </p:sp>
    </p:spTree>
    <p:extLst>
      <p:ext uri="{BB962C8B-B14F-4D97-AF65-F5344CB8AC3E}">
        <p14:creationId xmlns:p14="http://schemas.microsoft.com/office/powerpoint/2010/main" val="175131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BF914-AC8E-E9AD-6193-D56AE604E2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5C528FD-538F-71CC-D284-A3FDF131611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0257872-B018-64D2-831F-CB7BFEF04F5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D170594-0924-5A89-9D9F-97FF3530B8AD}"/>
              </a:ext>
            </a:extLst>
          </p:cNvPr>
          <p:cNvSpPr>
            <a:spLocks noGrp="1"/>
          </p:cNvSpPr>
          <p:nvPr>
            <p:ph type="dt" sz="half" idx="10"/>
          </p:nvPr>
        </p:nvSpPr>
        <p:spPr>
          <a:xfrm>
            <a:off x="838200" y="6356350"/>
            <a:ext cx="2743200" cy="365125"/>
          </a:xfrm>
          <a:prstGeom prst="rect">
            <a:avLst/>
          </a:prstGeom>
        </p:spPr>
        <p:txBody>
          <a:bodyPr/>
          <a:lstStyle/>
          <a:p>
            <a:fld id="{8F1D75B9-39BB-4371-B620-1776FE2C1400}" type="datetime1">
              <a:rPr lang="en-US" smtClean="0"/>
              <a:t>12/20/2025</a:t>
            </a:fld>
            <a:endParaRPr lang="en-IN"/>
          </a:p>
        </p:txBody>
      </p:sp>
      <p:sp>
        <p:nvSpPr>
          <p:cNvPr id="6" name="Footer Placeholder 5">
            <a:extLst>
              <a:ext uri="{FF2B5EF4-FFF2-40B4-BE49-F238E27FC236}">
                <a16:creationId xmlns:a16="http://schemas.microsoft.com/office/drawing/2014/main" id="{66E3F2D5-CE69-C0CA-2BC0-D034146E5DA7}"/>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9AF50856-FC31-6CBF-D731-0FD47E4409FF}"/>
              </a:ext>
            </a:extLst>
          </p:cNvPr>
          <p:cNvSpPr>
            <a:spLocks noGrp="1"/>
          </p:cNvSpPr>
          <p:nvPr>
            <p:ph type="sldNum" sz="quarter" idx="12"/>
          </p:nvPr>
        </p:nvSpPr>
        <p:spPr>
          <a:xfrm>
            <a:off x="8610600" y="6356350"/>
            <a:ext cx="2743200" cy="365125"/>
          </a:xfrm>
          <a:prstGeom prst="rect">
            <a:avLst/>
          </a:prstGeom>
        </p:spPr>
        <p:txBody>
          <a:bodyPr/>
          <a:lstStyle/>
          <a:p>
            <a:fld id="{5FED77AF-CB3C-482E-BEF5-1CAF32EC3C69}" type="slidenum">
              <a:rPr lang="en-IN" smtClean="0"/>
              <a:t>‹#›</a:t>
            </a:fld>
            <a:endParaRPr lang="en-IN"/>
          </a:p>
        </p:txBody>
      </p:sp>
    </p:spTree>
    <p:extLst>
      <p:ext uri="{BB962C8B-B14F-4D97-AF65-F5344CB8AC3E}">
        <p14:creationId xmlns:p14="http://schemas.microsoft.com/office/powerpoint/2010/main" val="1648236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3CE58-D964-2B4D-0721-16FAF2949EF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41D8A92-7776-3D55-30E6-6A721C0A1B8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8E16F2-0A3F-9299-29A5-FCA6085B668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81C3387-A7D8-70E3-52A2-0513F246CE6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57D0E7-BC64-2629-74A9-D1FE78A0809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5B70427-A8DF-C0B2-ACAE-26CFCD911F37}"/>
              </a:ext>
            </a:extLst>
          </p:cNvPr>
          <p:cNvSpPr>
            <a:spLocks noGrp="1"/>
          </p:cNvSpPr>
          <p:nvPr>
            <p:ph type="dt" sz="half" idx="10"/>
          </p:nvPr>
        </p:nvSpPr>
        <p:spPr>
          <a:xfrm>
            <a:off x="838200" y="6356350"/>
            <a:ext cx="2743200" cy="365125"/>
          </a:xfrm>
          <a:prstGeom prst="rect">
            <a:avLst/>
          </a:prstGeom>
        </p:spPr>
        <p:txBody>
          <a:bodyPr/>
          <a:lstStyle/>
          <a:p>
            <a:fld id="{C2096DD6-BFDB-4681-BA2E-3E267F116ED6}" type="datetime1">
              <a:rPr lang="en-US" smtClean="0"/>
              <a:t>12/20/2025</a:t>
            </a:fld>
            <a:endParaRPr lang="en-IN"/>
          </a:p>
        </p:txBody>
      </p:sp>
      <p:sp>
        <p:nvSpPr>
          <p:cNvPr id="8" name="Footer Placeholder 7">
            <a:extLst>
              <a:ext uri="{FF2B5EF4-FFF2-40B4-BE49-F238E27FC236}">
                <a16:creationId xmlns:a16="http://schemas.microsoft.com/office/drawing/2014/main" id="{5BA83639-1B37-BD12-E2F8-8819D5E84C0F}"/>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9" name="Slide Number Placeholder 8">
            <a:extLst>
              <a:ext uri="{FF2B5EF4-FFF2-40B4-BE49-F238E27FC236}">
                <a16:creationId xmlns:a16="http://schemas.microsoft.com/office/drawing/2014/main" id="{5871813B-74A8-1E8A-0D15-6B391F81A4F4}"/>
              </a:ext>
            </a:extLst>
          </p:cNvPr>
          <p:cNvSpPr>
            <a:spLocks noGrp="1"/>
          </p:cNvSpPr>
          <p:nvPr>
            <p:ph type="sldNum" sz="quarter" idx="12"/>
          </p:nvPr>
        </p:nvSpPr>
        <p:spPr>
          <a:xfrm>
            <a:off x="8610600" y="6356350"/>
            <a:ext cx="2743200" cy="365125"/>
          </a:xfrm>
          <a:prstGeom prst="rect">
            <a:avLst/>
          </a:prstGeom>
        </p:spPr>
        <p:txBody>
          <a:bodyPr/>
          <a:lstStyle/>
          <a:p>
            <a:fld id="{5FED77AF-CB3C-482E-BEF5-1CAF32EC3C69}" type="slidenum">
              <a:rPr lang="en-IN" smtClean="0"/>
              <a:t>‹#›</a:t>
            </a:fld>
            <a:endParaRPr lang="en-IN"/>
          </a:p>
        </p:txBody>
      </p:sp>
    </p:spTree>
    <p:extLst>
      <p:ext uri="{BB962C8B-B14F-4D97-AF65-F5344CB8AC3E}">
        <p14:creationId xmlns:p14="http://schemas.microsoft.com/office/powerpoint/2010/main" val="4142580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52DBA-6C6E-08EE-13EC-0EC2EBFDA4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3761BAE-62E0-8373-55CC-4882B546F45F}"/>
              </a:ext>
            </a:extLst>
          </p:cNvPr>
          <p:cNvSpPr>
            <a:spLocks noGrp="1"/>
          </p:cNvSpPr>
          <p:nvPr>
            <p:ph type="dt" sz="half" idx="10"/>
          </p:nvPr>
        </p:nvSpPr>
        <p:spPr>
          <a:xfrm>
            <a:off x="838200" y="6356350"/>
            <a:ext cx="2743200" cy="365125"/>
          </a:xfrm>
          <a:prstGeom prst="rect">
            <a:avLst/>
          </a:prstGeom>
        </p:spPr>
        <p:txBody>
          <a:bodyPr/>
          <a:lstStyle/>
          <a:p>
            <a:fld id="{ED419BA5-1E96-49EB-992C-0BCDB1783C17}" type="datetime1">
              <a:rPr lang="en-US" smtClean="0"/>
              <a:t>12/20/2025</a:t>
            </a:fld>
            <a:endParaRPr lang="en-IN"/>
          </a:p>
        </p:txBody>
      </p:sp>
      <p:sp>
        <p:nvSpPr>
          <p:cNvPr id="4" name="Footer Placeholder 3">
            <a:extLst>
              <a:ext uri="{FF2B5EF4-FFF2-40B4-BE49-F238E27FC236}">
                <a16:creationId xmlns:a16="http://schemas.microsoft.com/office/drawing/2014/main" id="{CF597A0F-6F64-EDD6-C827-690DDC782AB2}"/>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5" name="Slide Number Placeholder 4">
            <a:extLst>
              <a:ext uri="{FF2B5EF4-FFF2-40B4-BE49-F238E27FC236}">
                <a16:creationId xmlns:a16="http://schemas.microsoft.com/office/drawing/2014/main" id="{6C8FA1FE-ED16-3379-EBFD-0EE8A80583D0}"/>
              </a:ext>
            </a:extLst>
          </p:cNvPr>
          <p:cNvSpPr>
            <a:spLocks noGrp="1"/>
          </p:cNvSpPr>
          <p:nvPr>
            <p:ph type="sldNum" sz="quarter" idx="12"/>
          </p:nvPr>
        </p:nvSpPr>
        <p:spPr>
          <a:xfrm>
            <a:off x="8610600" y="6356350"/>
            <a:ext cx="2743200" cy="365125"/>
          </a:xfrm>
          <a:prstGeom prst="rect">
            <a:avLst/>
          </a:prstGeom>
        </p:spPr>
        <p:txBody>
          <a:bodyPr/>
          <a:lstStyle/>
          <a:p>
            <a:fld id="{5FED77AF-CB3C-482E-BEF5-1CAF32EC3C69}" type="slidenum">
              <a:rPr lang="en-IN" smtClean="0"/>
              <a:t>‹#›</a:t>
            </a:fld>
            <a:endParaRPr lang="en-IN"/>
          </a:p>
        </p:txBody>
      </p:sp>
    </p:spTree>
    <p:extLst>
      <p:ext uri="{BB962C8B-B14F-4D97-AF65-F5344CB8AC3E}">
        <p14:creationId xmlns:p14="http://schemas.microsoft.com/office/powerpoint/2010/main" val="909421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C4F952-A3D4-1E17-A132-1E18668D1D2B}"/>
              </a:ext>
            </a:extLst>
          </p:cNvPr>
          <p:cNvSpPr>
            <a:spLocks noGrp="1"/>
          </p:cNvSpPr>
          <p:nvPr>
            <p:ph type="dt" sz="half" idx="10"/>
          </p:nvPr>
        </p:nvSpPr>
        <p:spPr>
          <a:xfrm>
            <a:off x="838200" y="6356350"/>
            <a:ext cx="2743200" cy="365125"/>
          </a:xfrm>
          <a:prstGeom prst="rect">
            <a:avLst/>
          </a:prstGeom>
        </p:spPr>
        <p:txBody>
          <a:bodyPr/>
          <a:lstStyle/>
          <a:p>
            <a:fld id="{1202C1B7-5824-4046-95C2-8C33EA23754A}" type="datetime1">
              <a:rPr lang="en-US" smtClean="0"/>
              <a:t>12/20/2025</a:t>
            </a:fld>
            <a:endParaRPr lang="en-IN"/>
          </a:p>
        </p:txBody>
      </p:sp>
      <p:sp>
        <p:nvSpPr>
          <p:cNvPr id="3" name="Footer Placeholder 2">
            <a:extLst>
              <a:ext uri="{FF2B5EF4-FFF2-40B4-BE49-F238E27FC236}">
                <a16:creationId xmlns:a16="http://schemas.microsoft.com/office/drawing/2014/main" id="{60668083-3F61-2BAD-8F55-FA88B34EE80F}"/>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4" name="Slide Number Placeholder 3">
            <a:extLst>
              <a:ext uri="{FF2B5EF4-FFF2-40B4-BE49-F238E27FC236}">
                <a16:creationId xmlns:a16="http://schemas.microsoft.com/office/drawing/2014/main" id="{FAC7CA4D-C3B7-048B-3C7E-28675E994700}"/>
              </a:ext>
            </a:extLst>
          </p:cNvPr>
          <p:cNvSpPr>
            <a:spLocks noGrp="1"/>
          </p:cNvSpPr>
          <p:nvPr>
            <p:ph type="sldNum" sz="quarter" idx="12"/>
          </p:nvPr>
        </p:nvSpPr>
        <p:spPr>
          <a:xfrm>
            <a:off x="8610600" y="6356350"/>
            <a:ext cx="2743200" cy="365125"/>
          </a:xfrm>
          <a:prstGeom prst="rect">
            <a:avLst/>
          </a:prstGeom>
        </p:spPr>
        <p:txBody>
          <a:bodyPr/>
          <a:lstStyle/>
          <a:p>
            <a:fld id="{5FED77AF-CB3C-482E-BEF5-1CAF32EC3C69}" type="slidenum">
              <a:rPr lang="en-IN" smtClean="0"/>
              <a:t>‹#›</a:t>
            </a:fld>
            <a:endParaRPr lang="en-IN"/>
          </a:p>
        </p:txBody>
      </p:sp>
    </p:spTree>
    <p:extLst>
      <p:ext uri="{BB962C8B-B14F-4D97-AF65-F5344CB8AC3E}">
        <p14:creationId xmlns:p14="http://schemas.microsoft.com/office/powerpoint/2010/main" val="3360041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9BD7-6503-7C9A-BD24-9AEB9CAF4A3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E328864-FE67-DFCB-F008-FB9716C9480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7339D09-5929-48DD-CA3C-064F1C5DE6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4F8142-5C6B-5D23-9E37-AD9EF44C267A}"/>
              </a:ext>
            </a:extLst>
          </p:cNvPr>
          <p:cNvSpPr>
            <a:spLocks noGrp="1"/>
          </p:cNvSpPr>
          <p:nvPr>
            <p:ph type="dt" sz="half" idx="10"/>
          </p:nvPr>
        </p:nvSpPr>
        <p:spPr>
          <a:xfrm>
            <a:off x="838200" y="6356350"/>
            <a:ext cx="2743200" cy="365125"/>
          </a:xfrm>
          <a:prstGeom prst="rect">
            <a:avLst/>
          </a:prstGeom>
        </p:spPr>
        <p:txBody>
          <a:bodyPr/>
          <a:lstStyle/>
          <a:p>
            <a:fld id="{72B296A5-34B4-4D9E-B06B-2187BCDBBD1F}" type="datetime1">
              <a:rPr lang="en-US" smtClean="0"/>
              <a:t>12/20/2025</a:t>
            </a:fld>
            <a:endParaRPr lang="en-IN"/>
          </a:p>
        </p:txBody>
      </p:sp>
      <p:sp>
        <p:nvSpPr>
          <p:cNvPr id="6" name="Footer Placeholder 5">
            <a:extLst>
              <a:ext uri="{FF2B5EF4-FFF2-40B4-BE49-F238E27FC236}">
                <a16:creationId xmlns:a16="http://schemas.microsoft.com/office/drawing/2014/main" id="{85553A19-8119-73A2-B314-3644083E3C6F}"/>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64FE99F5-0B10-31A1-38A7-D9D3969939A7}"/>
              </a:ext>
            </a:extLst>
          </p:cNvPr>
          <p:cNvSpPr>
            <a:spLocks noGrp="1"/>
          </p:cNvSpPr>
          <p:nvPr>
            <p:ph type="sldNum" sz="quarter" idx="12"/>
          </p:nvPr>
        </p:nvSpPr>
        <p:spPr>
          <a:xfrm>
            <a:off x="8610600" y="6356350"/>
            <a:ext cx="2743200" cy="365125"/>
          </a:xfrm>
          <a:prstGeom prst="rect">
            <a:avLst/>
          </a:prstGeom>
        </p:spPr>
        <p:txBody>
          <a:bodyPr/>
          <a:lstStyle/>
          <a:p>
            <a:fld id="{5FED77AF-CB3C-482E-BEF5-1CAF32EC3C69}" type="slidenum">
              <a:rPr lang="en-IN" smtClean="0"/>
              <a:t>‹#›</a:t>
            </a:fld>
            <a:endParaRPr lang="en-IN"/>
          </a:p>
        </p:txBody>
      </p:sp>
    </p:spTree>
    <p:extLst>
      <p:ext uri="{BB962C8B-B14F-4D97-AF65-F5344CB8AC3E}">
        <p14:creationId xmlns:p14="http://schemas.microsoft.com/office/powerpoint/2010/main" val="123871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16B8-52C9-8E1B-E8D2-47B96EF48CF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8544F75-29B4-6010-5DD4-5D0E6035E97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E00FC44-7C45-FED5-8200-B08D1160023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D5CAC-650F-F213-D6C6-D348D02BA791}"/>
              </a:ext>
            </a:extLst>
          </p:cNvPr>
          <p:cNvSpPr>
            <a:spLocks noGrp="1"/>
          </p:cNvSpPr>
          <p:nvPr>
            <p:ph type="dt" sz="half" idx="10"/>
          </p:nvPr>
        </p:nvSpPr>
        <p:spPr>
          <a:xfrm>
            <a:off x="838200" y="6356350"/>
            <a:ext cx="2743200" cy="365125"/>
          </a:xfrm>
          <a:prstGeom prst="rect">
            <a:avLst/>
          </a:prstGeom>
        </p:spPr>
        <p:txBody>
          <a:bodyPr/>
          <a:lstStyle/>
          <a:p>
            <a:fld id="{B99D1C65-04FA-432B-953B-A9953D49DD58}" type="datetime1">
              <a:rPr lang="en-US" smtClean="0"/>
              <a:t>12/20/2025</a:t>
            </a:fld>
            <a:endParaRPr lang="en-IN"/>
          </a:p>
        </p:txBody>
      </p:sp>
      <p:sp>
        <p:nvSpPr>
          <p:cNvPr id="6" name="Footer Placeholder 5">
            <a:extLst>
              <a:ext uri="{FF2B5EF4-FFF2-40B4-BE49-F238E27FC236}">
                <a16:creationId xmlns:a16="http://schemas.microsoft.com/office/drawing/2014/main" id="{16257F85-AC0D-C28F-9A01-B626C281F6AB}"/>
              </a:ext>
            </a:extLst>
          </p:cNvPr>
          <p:cNvSpPr>
            <a:spLocks noGrp="1"/>
          </p:cNvSpPr>
          <p:nvPr>
            <p:ph type="ftr" sz="quarter" idx="11"/>
          </p:nvPr>
        </p:nvSpPr>
        <p:spPr>
          <a:xfrm>
            <a:off x="4038600" y="6356350"/>
            <a:ext cx="4114800" cy="365125"/>
          </a:xfrm>
          <a:prstGeom prst="rect">
            <a:avLst/>
          </a:prstGeom>
        </p:spPr>
        <p:txBody>
          <a:bodyPr/>
          <a:lstStyle/>
          <a:p>
            <a:endParaRPr lang="en-IN"/>
          </a:p>
        </p:txBody>
      </p:sp>
      <p:sp>
        <p:nvSpPr>
          <p:cNvPr id="7" name="Slide Number Placeholder 6">
            <a:extLst>
              <a:ext uri="{FF2B5EF4-FFF2-40B4-BE49-F238E27FC236}">
                <a16:creationId xmlns:a16="http://schemas.microsoft.com/office/drawing/2014/main" id="{DD1E3156-8EA3-58F4-2987-05163A7015F5}"/>
              </a:ext>
            </a:extLst>
          </p:cNvPr>
          <p:cNvSpPr>
            <a:spLocks noGrp="1"/>
          </p:cNvSpPr>
          <p:nvPr>
            <p:ph type="sldNum" sz="quarter" idx="12"/>
          </p:nvPr>
        </p:nvSpPr>
        <p:spPr>
          <a:xfrm>
            <a:off x="8610600" y="6356350"/>
            <a:ext cx="2743200" cy="365125"/>
          </a:xfrm>
          <a:prstGeom prst="rect">
            <a:avLst/>
          </a:prstGeom>
        </p:spPr>
        <p:txBody>
          <a:bodyPr/>
          <a:lstStyle/>
          <a:p>
            <a:fld id="{5FED77AF-CB3C-482E-BEF5-1CAF32EC3C69}" type="slidenum">
              <a:rPr lang="en-IN" smtClean="0"/>
              <a:t>‹#›</a:t>
            </a:fld>
            <a:endParaRPr lang="en-IN"/>
          </a:p>
        </p:txBody>
      </p:sp>
    </p:spTree>
    <p:extLst>
      <p:ext uri="{BB962C8B-B14F-4D97-AF65-F5344CB8AC3E}">
        <p14:creationId xmlns:p14="http://schemas.microsoft.com/office/powerpoint/2010/main" val="1776613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DEAA842-53DF-9347-A08C-6CD9A0815F54}"/>
              </a:ext>
            </a:extLst>
          </p:cNvPr>
          <p:cNvSpPr>
            <a:spLocks noGrp="1"/>
          </p:cNvSpPr>
          <p:nvPr>
            <p:ph type="sldNum" sz="quarter" idx="4"/>
          </p:nvPr>
        </p:nvSpPr>
        <p:spPr>
          <a:xfrm>
            <a:off x="9114687" y="6351656"/>
            <a:ext cx="2335530" cy="365125"/>
          </a:xfrm>
          <a:prstGeom prst="rect">
            <a:avLst/>
          </a:prstGeom>
        </p:spPr>
        <p:txBody>
          <a:bodyPr vert="horz" lIns="91440" tIns="45720" rIns="91440" bIns="45720" rtlCol="0" anchor="ctr"/>
          <a:lstStyle>
            <a:lvl1pPr algn="r">
              <a:defRPr sz="1200" b="1">
                <a:solidFill>
                  <a:schemeClr val="accent2">
                    <a:lumMod val="75000"/>
                  </a:schemeClr>
                </a:solidFill>
              </a:defRPr>
            </a:lvl1pPr>
          </a:lstStyle>
          <a:p>
            <a:fld id="{5FED77AF-CB3C-482E-BEF5-1CAF32EC3C69}" type="slidenum">
              <a:rPr lang="en-IN" smtClean="0"/>
              <a:pPr/>
              <a:t>‹#›</a:t>
            </a:fld>
            <a:endParaRPr lang="en-IN" dirty="0"/>
          </a:p>
        </p:txBody>
      </p:sp>
      <p:pic>
        <p:nvPicPr>
          <p:cNvPr id="8" name="Picture 7" descr="A logo with text on it&#10;&#10;AI-generated content may be incorrect.">
            <a:extLst>
              <a:ext uri="{FF2B5EF4-FFF2-40B4-BE49-F238E27FC236}">
                <a16:creationId xmlns:a16="http://schemas.microsoft.com/office/drawing/2014/main" id="{15E98754-583C-0368-3DBF-5AA9520A689A}"/>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90343" y="153533"/>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EER | MFR | INDIA">
            <a:extLst>
              <a:ext uri="{FF2B5EF4-FFF2-40B4-BE49-F238E27FC236}">
                <a16:creationId xmlns:a16="http://schemas.microsoft.com/office/drawing/2014/main" id="{E0C12641-EC0D-AEFB-36C8-14628796B737}"/>
              </a:ext>
            </a:extLst>
          </p:cNvPr>
          <p:cNvSpPr txBox="1"/>
          <p:nvPr userDrawn="1"/>
        </p:nvSpPr>
        <p:spPr>
          <a:xfrm>
            <a:off x="49530" y="6308725"/>
            <a:ext cx="2514600"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US" sz="1200" b="1" dirty="0">
                <a:solidFill>
                  <a:schemeClr val="accent2">
                    <a:lumMod val="75000"/>
                  </a:schemeClr>
                </a:solidFill>
                <a:latin typeface="+mj-lt"/>
              </a:rPr>
              <a:t>NDRF | </a:t>
            </a:r>
            <a:r>
              <a:rPr lang="en-IN" sz="1200" b="1" dirty="0">
                <a:solidFill>
                  <a:schemeClr val="accent2">
                    <a:lumMod val="75000"/>
                  </a:schemeClr>
                </a:solidFill>
                <a:latin typeface="+mj-lt"/>
              </a:rPr>
              <a:t>CBRN</a:t>
            </a:r>
            <a:r>
              <a:rPr sz="1200" b="1" dirty="0">
                <a:solidFill>
                  <a:schemeClr val="accent2">
                    <a:lumMod val="75000"/>
                  </a:schemeClr>
                </a:solidFill>
                <a:latin typeface="+mj-lt"/>
              </a:rPr>
              <a:t> | INDIA</a:t>
            </a:r>
          </a:p>
        </p:txBody>
      </p:sp>
      <p:sp>
        <p:nvSpPr>
          <p:cNvPr id="10" name="PPT 2 -">
            <a:extLst>
              <a:ext uri="{FF2B5EF4-FFF2-40B4-BE49-F238E27FC236}">
                <a16:creationId xmlns:a16="http://schemas.microsoft.com/office/drawing/2014/main" id="{0FA0D15C-2067-E31A-66D0-C086907868AE}"/>
              </a:ext>
            </a:extLst>
          </p:cNvPr>
          <p:cNvSpPr txBox="1"/>
          <p:nvPr userDrawn="1"/>
        </p:nvSpPr>
        <p:spPr>
          <a:xfrm>
            <a:off x="10641330" y="6362839"/>
            <a:ext cx="529992" cy="342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200" b="1" dirty="0">
                <a:solidFill>
                  <a:schemeClr val="accent2">
                    <a:lumMod val="75000"/>
                  </a:schemeClr>
                </a:solidFill>
              </a:rPr>
              <a:t>PPT -</a:t>
            </a:r>
          </a:p>
        </p:txBody>
      </p:sp>
      <p:pic>
        <p:nvPicPr>
          <p:cNvPr id="3" name="Picture 2" descr="A logo with a symbol and text&#10;&#10;AI-generated content may be incorrect.">
            <a:extLst>
              <a:ext uri="{FF2B5EF4-FFF2-40B4-BE49-F238E27FC236}">
                <a16:creationId xmlns:a16="http://schemas.microsoft.com/office/drawing/2014/main" id="{3DC2755A-29CC-1EC0-B410-1488F6E2819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1171180" y="225088"/>
            <a:ext cx="914400" cy="977046"/>
          </a:xfrm>
          <a:prstGeom prst="rect">
            <a:avLst/>
          </a:prstGeom>
        </p:spPr>
      </p:pic>
    </p:spTree>
    <p:extLst>
      <p:ext uri="{BB962C8B-B14F-4D97-AF65-F5344CB8AC3E}">
        <p14:creationId xmlns:p14="http://schemas.microsoft.com/office/powerpoint/2010/main" val="3792150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3" name="Content Placeholder 5" descr="Image result for RADIOLOGICAL DISPERSAL DEVICES/ DIRTY BOMB">
            <a:extLst>
              <a:ext uri="{FF2B5EF4-FFF2-40B4-BE49-F238E27FC236}">
                <a16:creationId xmlns:a16="http://schemas.microsoft.com/office/drawing/2014/main" id="{D22DD625-315C-C684-87C4-E6DEB5FD14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8909"/>
            <a:ext cx="4907266" cy="5141387"/>
          </a:xfrm>
          <a:prstGeom prst="rect">
            <a:avLst/>
          </a:prstGeom>
          <a:solidFill>
            <a:schemeClr val="accent4">
              <a:lumMod val="75000"/>
            </a:schemeClr>
          </a:solidFill>
        </p:spPr>
      </p:pic>
      <p:pic>
        <p:nvPicPr>
          <p:cNvPr id="9" name="Picture 6" descr="Home | NDRF - National Disaster Response Force">
            <a:extLst>
              <a:ext uri="{FF2B5EF4-FFF2-40B4-BE49-F238E27FC236}">
                <a16:creationId xmlns:a16="http://schemas.microsoft.com/office/drawing/2014/main" id="{79FD9B66-77F4-F240-5A65-9B3DC204A5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0179"/>
          <a:stretch/>
        </p:blipFill>
        <p:spPr bwMode="auto">
          <a:xfrm>
            <a:off x="4907267" y="304800"/>
            <a:ext cx="7222324" cy="4800600"/>
          </a:xfrm>
          <a:prstGeom prst="rect">
            <a:avLst/>
          </a:prstGeom>
          <a:noFill/>
          <a:extLst>
            <a:ext uri="{909E8E84-426E-40DD-AFC4-6F175D3DCCD1}">
              <a14:hiddenFill xmlns:a14="http://schemas.microsoft.com/office/drawing/2010/main">
                <a:solidFill>
                  <a:srgbClr val="FFFFFF"/>
                </a:solidFill>
              </a14:hiddenFill>
            </a:ext>
          </a:extLst>
        </p:spPr>
      </p:pic>
      <p:sp>
        <p:nvSpPr>
          <p:cNvPr id="95" name="Google Shape;95;p14"/>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535353"/>
                </a:solidFill>
                <a:effectLst/>
                <a:uLnTx/>
                <a:uFillTx/>
                <a:latin typeface="Open Sans SemiBold"/>
                <a:ea typeface="Open Sans SemiBold"/>
                <a:cs typeface="Open Sans SemiBold"/>
                <a:sym typeface="Open Sans SemiBold"/>
              </a:rPr>
              <a:t>PEER | CSSR | INDIA</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14"/>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7" name="Google Shape;97;p14"/>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t>PPT 2 -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98;p14"/>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 name="Google Shape;99;p14"/>
          <p:cNvSpPr txBox="1">
            <a:spLocks noGrp="1"/>
          </p:cNvSpPr>
          <p:nvPr>
            <p:ph type="sldNum" idx="12"/>
          </p:nvPr>
        </p:nvSpPr>
        <p:spPr>
          <a:xfrm>
            <a:off x="11438930" y="6406669"/>
            <a:ext cx="193372" cy="338635"/>
          </a:xfrm>
          <a:prstGeom prst="rect">
            <a:avLst/>
          </a:prstGeom>
          <a:noFill/>
          <a:ln>
            <a:noFill/>
          </a:ln>
        </p:spPr>
        <p:txBody>
          <a:bodyPr spcFirstLastPara="1" wrap="square" lIns="78275" tIns="78275" rIns="78275" bIns="7827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500" b="1" i="0" u="none" strike="noStrike" kern="0" cap="none" spc="0" normalizeH="0" baseline="0" noProof="0">
                <a:ln>
                  <a:noFill/>
                </a:ln>
                <a:solidFill>
                  <a:srgbClr val="535353"/>
                </a:solidFill>
                <a:effectLst/>
                <a:uLnTx/>
                <a:uFillTx/>
                <a:latin typeface="Open Sans"/>
                <a:ea typeface="Open Sans"/>
                <a:cs typeface="Open Sans"/>
                <a:sym typeface="Open Sans"/>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500" b="1" i="0" u="none" strike="noStrike" kern="0" cap="none" spc="0" normalizeH="0" baseline="0" noProof="0">
              <a:ln>
                <a:noFill/>
              </a:ln>
              <a:solidFill>
                <a:srgbClr val="535353"/>
              </a:solidFill>
              <a:effectLst/>
              <a:uLnTx/>
              <a:uFillTx/>
              <a:latin typeface="Open Sans"/>
              <a:ea typeface="Open Sans"/>
              <a:cs typeface="Open Sans"/>
              <a:sym typeface="Open Sans"/>
            </a:endParaRPr>
          </a:p>
        </p:txBody>
      </p:sp>
      <p:sp>
        <p:nvSpPr>
          <p:cNvPr id="100" name="Google Shape;100;p14"/>
          <p:cNvSpPr/>
          <p:nvPr/>
        </p:nvSpPr>
        <p:spPr>
          <a:xfrm>
            <a:off x="-213984" y="0"/>
            <a:ext cx="12405984" cy="7857907"/>
          </a:xfrm>
          <a:prstGeom prst="rect">
            <a:avLst/>
          </a:prstGeom>
          <a:solidFill>
            <a:srgbClr val="535353">
              <a:alpha val="60000"/>
            </a:srgbClr>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101" name="Google Shape;101;p14" descr="Image"/>
          <p:cNvPicPr preferRelativeResize="0"/>
          <p:nvPr/>
        </p:nvPicPr>
        <p:blipFill rotWithShape="1">
          <a:blip r:embed="rId5">
            <a:alphaModFix amt="90000"/>
          </a:blip>
          <a:srcRect l="50481"/>
          <a:stretch/>
        </p:blipFill>
        <p:spPr>
          <a:xfrm>
            <a:off x="-24680" y="2041261"/>
            <a:ext cx="11835680" cy="1261071"/>
          </a:xfrm>
          <a:prstGeom prst="rect">
            <a:avLst/>
          </a:prstGeom>
          <a:noFill/>
          <a:ln>
            <a:noFill/>
          </a:ln>
        </p:spPr>
      </p:pic>
      <p:sp>
        <p:nvSpPr>
          <p:cNvPr id="103" name="Google Shape;103;p14"/>
          <p:cNvSpPr/>
          <p:nvPr/>
        </p:nvSpPr>
        <p:spPr>
          <a:xfrm flipH="1">
            <a:off x="0" y="5596930"/>
            <a:ext cx="12192000" cy="1261071"/>
          </a:xfrm>
          <a:custGeom>
            <a:avLst/>
            <a:gdLst/>
            <a:ahLst/>
            <a:cxnLst/>
            <a:rect l="l" t="t"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rgbClr val="FFFFFF"/>
          </a:solidFill>
          <a:ln>
            <a:noFill/>
          </a:ln>
        </p:spPr>
        <p:txBody>
          <a:bodyPr spcFirstLastPara="1" wrap="square" lIns="39125" tIns="39125" rIns="39125" bIns="391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4" name="Google Shape;104;p14"/>
          <p:cNvSpPr txBox="1"/>
          <p:nvPr/>
        </p:nvSpPr>
        <p:spPr>
          <a:xfrm>
            <a:off x="177800" y="2333900"/>
            <a:ext cx="9027160" cy="694567"/>
          </a:xfrm>
          <a:prstGeom prst="rect">
            <a:avLst/>
          </a:prstGeom>
          <a:noFill/>
          <a:ln>
            <a:noFill/>
          </a:ln>
        </p:spPr>
        <p:txBody>
          <a:bodyPr spcFirstLastPara="1" wrap="square" lIns="39125" tIns="39125" rIns="39125" bIns="39125" anchor="t" anchorCtr="0">
            <a:spAutoFit/>
          </a:bodyPr>
          <a:lstStyle/>
          <a:p>
            <a:pPr lvl="0">
              <a:defRPr/>
            </a:pPr>
            <a:r>
              <a:rPr lang="hi-IN" sz="4000" b="1" dirty="0">
                <a:solidFill>
                  <a:srgbClr val="E7E6E6"/>
                </a:solidFill>
                <a:latin typeface="Open Sans" panose="020B0606030504020204" pitchFamily="34" charset="0"/>
                <a:ea typeface="Open Sans" panose="020B0606030504020204" pitchFamily="34" charset="0"/>
                <a:cs typeface="Open Sans" panose="020B0606030504020204" pitchFamily="34" charset="0"/>
              </a:rPr>
              <a:t>रेडियोलॉजिकल फैलाव उपकरण</a:t>
            </a:r>
            <a:endParaRPr kumimoji="0" lang="en-US" sz="4000" b="1" i="0" u="none" strike="noStrike" kern="1200" cap="none" spc="0" normalizeH="0" baseline="0" noProof="0" dirty="0">
              <a:ln>
                <a:noFill/>
              </a:ln>
              <a:solidFill>
                <a:srgbClr val="E7E6E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10160"/>
            <a:ext cx="1352382" cy="97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A logo with a symbol and text&#10;&#10;AI-generated content may be incorrect.">
            <a:extLst>
              <a:ext uri="{FF2B5EF4-FFF2-40B4-BE49-F238E27FC236}">
                <a16:creationId xmlns:a16="http://schemas.microsoft.com/office/drawing/2014/main" id="{29F352C4-7012-CF59-E094-415CA2BB44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77601" y="10160"/>
            <a:ext cx="914400" cy="977046"/>
          </a:xfrm>
          <a:prstGeom prst="rect">
            <a:avLst/>
          </a:prstGeom>
        </p:spPr>
      </p:pic>
      <p:sp>
        <p:nvSpPr>
          <p:cNvPr id="5" name="Slide Number Placeholder 5">
            <a:extLst>
              <a:ext uri="{FF2B5EF4-FFF2-40B4-BE49-F238E27FC236}">
                <a16:creationId xmlns:a16="http://schemas.microsoft.com/office/drawing/2014/main" id="{F99D20DD-B93C-6BA3-C1DA-927D42F4A84D}"/>
              </a:ext>
            </a:extLst>
          </p:cNvPr>
          <p:cNvSpPr txBox="1">
            <a:spLocks/>
          </p:cNvSpPr>
          <p:nvPr/>
        </p:nvSpPr>
        <p:spPr>
          <a:xfrm>
            <a:off x="8761892" y="6378436"/>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1" i="0" u="none" strike="noStrike" kern="1200" cap="none" spc="0" normalizeH="0" baseline="0" noProof="0" smtClean="0">
                <a:ln>
                  <a:noFill/>
                </a:ln>
                <a:solidFill>
                  <a:srgbClr val="ED7D3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400" b="1" i="0" u="none"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6" name="PEER | MFR | INDIA">
            <a:extLst>
              <a:ext uri="{FF2B5EF4-FFF2-40B4-BE49-F238E27FC236}">
                <a16:creationId xmlns:a16="http://schemas.microsoft.com/office/drawing/2014/main" id="{928F2C60-10E2-CA9B-F4B9-E6D04A351AFE}"/>
              </a:ext>
            </a:extLst>
          </p:cNvPr>
          <p:cNvSpPr txBox="1"/>
          <p:nvPr/>
        </p:nvSpPr>
        <p:spPr>
          <a:xfrm>
            <a:off x="152400" y="6308725"/>
            <a:ext cx="2514600"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8283" tIns="78283" rIns="78283" bIns="78283">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pPr marL="0" marR="0" lvl="0" indent="0" algn="ctr" defTabSz="2438400" rtl="0" eaLnBrk="1" fontAlgn="auto" latinLnBrk="0" hangingPunct="1">
              <a:lnSpc>
                <a:spcPct val="100000"/>
              </a:lnSpc>
              <a:spcBef>
                <a:spcPts val="600"/>
              </a:spcBef>
              <a:spcAft>
                <a:spcPts val="0"/>
              </a:spcAft>
              <a:buClrTx/>
              <a:buSzTx/>
              <a:buFontTx/>
              <a:buNone/>
              <a:tabLst/>
              <a:defRPr/>
            </a:pPr>
            <a:r>
              <a:rPr kumimoji="0" lang="en-US" sz="1200" b="1" i="0" u="none" strike="noStrike" kern="1200" cap="none" spc="120" normalizeH="0" baseline="0" noProof="0" dirty="0">
                <a:ln>
                  <a:noFill/>
                </a:ln>
                <a:solidFill>
                  <a:srgbClr val="ED7D31"/>
                </a:solidFill>
                <a:effectLst/>
                <a:uLnTx/>
                <a:uFillTx/>
                <a:latin typeface="Calibri Light" panose="020F0302020204030204"/>
                <a:ea typeface="Open Sans Semibold"/>
                <a:cs typeface="Open Sans Semibold"/>
                <a:sym typeface="Open Sans Semibold"/>
              </a:rPr>
              <a:t>NDRF | </a:t>
            </a:r>
            <a:r>
              <a:rPr kumimoji="0" lang="en-IN" sz="1200" b="1" i="0" u="none" strike="noStrike" kern="1200" cap="none" spc="120" normalizeH="0" baseline="0" noProof="0" dirty="0">
                <a:ln>
                  <a:noFill/>
                </a:ln>
                <a:solidFill>
                  <a:srgbClr val="ED7D31"/>
                </a:solidFill>
                <a:effectLst/>
                <a:uLnTx/>
                <a:uFillTx/>
                <a:latin typeface="Calibri Light" panose="020F0302020204030204"/>
                <a:ea typeface="Open Sans Semibold"/>
                <a:cs typeface="Open Sans Semibold"/>
                <a:sym typeface="Open Sans Semibold"/>
              </a:rPr>
              <a:t>CBRN</a:t>
            </a:r>
            <a:r>
              <a:rPr kumimoji="0" sz="1200" b="1" i="0" u="none" strike="noStrike" kern="1200" cap="none" spc="120" normalizeH="0" baseline="0" noProof="0" dirty="0">
                <a:ln>
                  <a:noFill/>
                </a:ln>
                <a:solidFill>
                  <a:srgbClr val="ED7D31"/>
                </a:solidFill>
                <a:effectLst/>
                <a:uLnTx/>
                <a:uFillTx/>
                <a:latin typeface="Calibri Light" panose="020F0302020204030204"/>
                <a:ea typeface="Open Sans Semibold"/>
                <a:cs typeface="Open Sans Semibold"/>
                <a:sym typeface="Open Sans Semibold"/>
              </a:rPr>
              <a:t> | INDIA</a:t>
            </a:r>
          </a:p>
        </p:txBody>
      </p:sp>
      <p:sp>
        <p:nvSpPr>
          <p:cNvPr id="7" name="PPT 2 -">
            <a:extLst>
              <a:ext uri="{FF2B5EF4-FFF2-40B4-BE49-F238E27FC236}">
                <a16:creationId xmlns:a16="http://schemas.microsoft.com/office/drawing/2014/main" id="{504EEC39-A9B8-B3ED-A0C0-3C63D2B9C601}"/>
              </a:ext>
            </a:extLst>
          </p:cNvPr>
          <p:cNvSpPr txBox="1"/>
          <p:nvPr/>
        </p:nvSpPr>
        <p:spPr>
          <a:xfrm>
            <a:off x="10820400" y="6400800"/>
            <a:ext cx="529992" cy="34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8283" tIns="78283" rIns="78283" bIns="78283">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marL="0" marR="0" lvl="0" indent="0" algn="ctr" defTabSz="2438400" rtl="0" eaLnBrk="1" fontAlgn="auto" latinLnBrk="0" hangingPunct="1">
              <a:lnSpc>
                <a:spcPct val="100000"/>
              </a:lnSpc>
              <a:spcBef>
                <a:spcPts val="600"/>
              </a:spcBef>
              <a:spcAft>
                <a:spcPts val="0"/>
              </a:spcAft>
              <a:buClrTx/>
              <a:buSzTx/>
              <a:buFontTx/>
              <a:buNone/>
              <a:tabLst/>
              <a:defRPr b="0"/>
            </a:pPr>
            <a:r>
              <a:rPr kumimoji="0" sz="1200" b="1" i="0" u="none" strike="noStrike" kern="1200" cap="none" spc="0" normalizeH="0" baseline="0" noProof="0" dirty="0">
                <a:ln>
                  <a:noFill/>
                </a:ln>
                <a:solidFill>
                  <a:srgbClr val="ED7D31"/>
                </a:solidFill>
                <a:effectLst/>
                <a:uLnTx/>
                <a:uFillTx/>
                <a:latin typeface="Open Sans"/>
                <a:ea typeface="Open Sans"/>
                <a:cs typeface="Open Sans"/>
                <a:sym typeface="Open Sans"/>
              </a:rPr>
              <a:t>PPT -</a:t>
            </a:r>
          </a:p>
        </p:txBody>
      </p:sp>
      <p:sp>
        <p:nvSpPr>
          <p:cNvPr id="18" name="TextBox 4">
            <a:extLst>
              <a:ext uri="{FF2B5EF4-FFF2-40B4-BE49-F238E27FC236}">
                <a16:creationId xmlns:a16="http://schemas.microsoft.com/office/drawing/2014/main" id="{2901545E-EB3E-4998-A110-F2C2863C2FF8}"/>
              </a:ext>
            </a:extLst>
          </p:cNvPr>
          <p:cNvSpPr txBox="1"/>
          <p:nvPr/>
        </p:nvSpPr>
        <p:spPr>
          <a:xfrm>
            <a:off x="5641115" y="6024924"/>
            <a:ext cx="6169885"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VETTED BY – </a:t>
            </a:r>
            <a:r>
              <a:rPr lang="hi-IN" sz="2400" b="1" dirty="0"/>
              <a:t>निरीक्षक/जीडी  सागर मल कुलहरी</a:t>
            </a:r>
            <a:endParaRPr lang="en-US" sz="2400" b="1" dirty="0"/>
          </a:p>
        </p:txBody>
      </p:sp>
    </p:spTree>
    <p:extLst>
      <p:ext uri="{BB962C8B-B14F-4D97-AF65-F5344CB8AC3E}">
        <p14:creationId xmlns:p14="http://schemas.microsoft.com/office/powerpoint/2010/main" val="3021345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152768" y="1228009"/>
            <a:ext cx="6726715" cy="5128341"/>
          </a:xfrm>
          <a:prstGeom prst="rect">
            <a:avLst/>
          </a:prstGeom>
          <a:noFill/>
        </p:spPr>
        <p:txBody>
          <a:bodyPr>
            <a:normAutofit/>
          </a:bodyPr>
          <a:lstStyle/>
          <a:p>
            <a:pPr algn="just">
              <a:lnSpc>
                <a:spcPct val="120000"/>
              </a:lnSpc>
              <a:buClr>
                <a:schemeClr val="tx1"/>
              </a:buClr>
              <a:buFont typeface="Wingdings" pitchFamily="2" charset="2"/>
              <a:buChar char="§"/>
            </a:pPr>
            <a:r>
              <a:rPr lang="hi-IN" sz="2400">
                <a:latin typeface="Open Sans" panose="020B0606030504020204" pitchFamily="34" charset="0"/>
                <a:ea typeface="Open Sans" panose="020B0606030504020204" pitchFamily="34" charset="0"/>
                <a:cs typeface="Open Sans" panose="020B0606030504020204" pitchFamily="34" charset="0"/>
              </a:rPr>
              <a:t>रेडियोधर्मी दूषित धूल को हवा में और सतहों पर फैलाता है।
अधिकांश आरडीडी निम्न-स्तरीय रेडियोधर्मी सामग्री का उपयोग करेंगे।
संरचनाओं (इमारतों, बुनियादी ढांचे, उपयोगिताओं, आदि) को नष्ट या क्षतिग्रस्त कर सकता है।
आर्थिक प्रभाव।
मनोवैज्ञानिक प्रभाव।
डर फैलाओ।</a:t>
            </a:r>
            <a:endParaRPr lang="en-IN"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6">
            <a:extLst>
              <a:ext uri="{FF2B5EF4-FFF2-40B4-BE49-F238E27FC236}">
                <a16:creationId xmlns:a16="http://schemas.microsoft.com/office/drawing/2014/main" id="{817CB29E-E4D6-6AEC-2135-5352111D3AEE}"/>
              </a:ext>
            </a:extLst>
          </p:cNvPr>
          <p:cNvSpPr>
            <a:spLocks noGrp="1"/>
          </p:cNvSpPr>
          <p:nvPr>
            <p:ph type="sldNum" sz="quarter" idx="12"/>
          </p:nvPr>
        </p:nvSpPr>
        <p:spPr/>
        <p:txBody>
          <a:bodyPr/>
          <a:lstStyle/>
          <a:p>
            <a:fld id="{5FED77AF-CB3C-482E-BEF5-1CAF32EC3C69}" type="slidenum">
              <a:rPr lang="en-IN" smtClean="0"/>
              <a:t>10</a:t>
            </a:fld>
            <a:endParaRPr lang="en-IN" dirty="0"/>
          </a:p>
        </p:txBody>
      </p:sp>
      <p:sp>
        <p:nvSpPr>
          <p:cNvPr id="2" name="Title 1">
            <a:extLst>
              <a:ext uri="{FF2B5EF4-FFF2-40B4-BE49-F238E27FC236}">
                <a16:creationId xmlns:a16="http://schemas.microsoft.com/office/drawing/2014/main" id="{2676646F-82DB-1E3F-E464-1547C0D77C99}"/>
              </a:ext>
            </a:extLst>
          </p:cNvPr>
          <p:cNvSpPr>
            <a:spLocks noGrp="1"/>
          </p:cNvSpPr>
          <p:nvPr>
            <p:ph type="title"/>
          </p:nvPr>
        </p:nvSpPr>
        <p:spPr>
          <a:xfrm>
            <a:off x="332215" y="2231542"/>
            <a:ext cx="4170337" cy="1417639"/>
          </a:xfrm>
          <a:noFill/>
        </p:spPr>
        <p:txBody>
          <a:bodyPr>
            <a:noAutofit/>
          </a:bodyPr>
          <a:lstStyle/>
          <a:p>
            <a:r>
              <a:rPr lang="hi-IN" sz="3200" b="1">
                <a:solidFill>
                  <a:srgbClr val="C00000"/>
                </a:solidFill>
                <a:latin typeface="Open Sans" panose="020B0606030504020204" pitchFamily="34" charset="0"/>
                <a:ea typeface="Open Sans" panose="020B0606030504020204" pitchFamily="34" charset="0"/>
                <a:cs typeface="Open Sans" panose="020B0606030504020204" pitchFamily="34" charset="0"/>
              </a:rPr>
              <a:t>रेडियोलॉजिकल फैलाव उपकरण के लक्षण</a:t>
            </a:r>
            <a:endParaRPr lang="en-IN" sz="32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0304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538" y="2656917"/>
            <a:ext cx="4659156" cy="884881"/>
          </a:xfrm>
          <a:noFill/>
        </p:spPr>
        <p:txBody>
          <a:bodyPr>
            <a:noAutofit/>
          </a:bodyPr>
          <a:lstStyle/>
          <a:p>
            <a:pPr algn="ctr"/>
            <a:r>
              <a:rPr lang="hi-IN" sz="3200" b="1">
                <a:solidFill>
                  <a:srgbClr val="C00000"/>
                </a:solidFill>
                <a:latin typeface="Open Sans" panose="020B0606030504020204" pitchFamily="34" charset="0"/>
                <a:ea typeface="Open Sans" panose="020B0606030504020204" pitchFamily="34" charset="0"/>
                <a:cs typeface="Open Sans" panose="020B0606030504020204" pitchFamily="34" charset="0"/>
              </a:rPr>
              <a:t>आरडीडी एक परमाणु उपकरण नहीं है</a:t>
            </a:r>
            <a:endParaRPr lang="en-IN" sz="3200"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4294967295"/>
          </p:nvPr>
        </p:nvSpPr>
        <p:spPr>
          <a:xfrm>
            <a:off x="5846323" y="2375672"/>
            <a:ext cx="5528553" cy="2332252"/>
          </a:xfrm>
          <a:prstGeom prst="rect">
            <a:avLst/>
          </a:prstGeom>
          <a:solidFill>
            <a:schemeClr val="bg1"/>
          </a:solidFill>
        </p:spPr>
        <p:txBody>
          <a:bodyPr>
            <a:normAutofit/>
          </a:bodyPr>
          <a:lstStyle/>
          <a:p>
            <a:pPr algn="just">
              <a:buFont typeface="Wingdings" panose="05000000000000000000" pitchFamily="2" charset="2"/>
              <a:buChar char="§"/>
            </a:pPr>
            <a:r>
              <a:rPr lang="hi-IN" sz="2400">
                <a:latin typeface="Open Sans" panose="020B0606030504020204" pitchFamily="34" charset="0"/>
                <a:ea typeface="Open Sans" panose="020B0606030504020204" pitchFamily="34" charset="0"/>
                <a:cs typeface="Open Sans" panose="020B0606030504020204" pitchFamily="34" charset="0"/>
              </a:rPr>
              <a:t>एक परमाणु उपकरण या इम्प्रोवाइज्ड न्यूक्लियर डिवाइस (आईएनडी) भारी मात्रा में ऊर्जा (परमाणु बम) छोड़ता है जबकि एक आरडीडी तुलनात्मक रूप से कम मात्रा में ऊर्जा छोड़ता है।</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6">
            <a:extLst>
              <a:ext uri="{FF2B5EF4-FFF2-40B4-BE49-F238E27FC236}">
                <a16:creationId xmlns:a16="http://schemas.microsoft.com/office/drawing/2014/main" id="{471ED969-3251-E630-869E-A04DBC75156D}"/>
              </a:ext>
            </a:extLst>
          </p:cNvPr>
          <p:cNvSpPr>
            <a:spLocks noGrp="1"/>
          </p:cNvSpPr>
          <p:nvPr>
            <p:ph type="sldNum" sz="quarter" idx="12"/>
          </p:nvPr>
        </p:nvSpPr>
        <p:spPr/>
        <p:txBody>
          <a:bodyPr/>
          <a:lstStyle/>
          <a:p>
            <a:fld id="{5FED77AF-CB3C-482E-BEF5-1CAF32EC3C69}" type="slidenum">
              <a:rPr lang="en-IN" smtClean="0"/>
              <a:t>11</a:t>
            </a:fld>
            <a:endParaRPr lang="en-IN" dirty="0"/>
          </a:p>
        </p:txBody>
      </p:sp>
    </p:spTree>
    <p:extLst>
      <p:ext uri="{BB962C8B-B14F-4D97-AF65-F5344CB8AC3E}">
        <p14:creationId xmlns:p14="http://schemas.microsoft.com/office/powerpoint/2010/main" val="4272843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468" y="2392363"/>
            <a:ext cx="3971161" cy="1425875"/>
          </a:xfrm>
          <a:noFill/>
        </p:spPr>
        <p:txBody>
          <a:bodyPr>
            <a:noAutofit/>
          </a:bodyPr>
          <a:lstStyle/>
          <a:p>
            <a:pPr algn="ctr"/>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रेडियोलॉजिकल फैलाव उपकरण का प्रभाव</a:t>
            </a:r>
            <a:endParaRPr lang="en-IN" sz="32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4294967295"/>
          </p:nvPr>
        </p:nvSpPr>
        <p:spPr>
          <a:xfrm>
            <a:off x="5758249" y="2376935"/>
            <a:ext cx="3126258" cy="2550604"/>
          </a:xfrm>
          <a:prstGeom prst="rect">
            <a:avLst/>
          </a:prstGeom>
          <a:solidFill>
            <a:schemeClr val="bg1"/>
          </a:solidFill>
        </p:spPr>
        <p:txBody>
          <a:bodyPr/>
          <a:lstStyle/>
          <a:p>
            <a:pPr>
              <a:lnSpc>
                <a:spcPct val="150000"/>
              </a:lnSpc>
              <a:buClr>
                <a:schemeClr val="tx1"/>
              </a:buClr>
              <a:buFont typeface="Wingdings" pitchFamily="2" charset="2"/>
              <a:buChar char="v"/>
            </a:pPr>
            <a:r>
              <a:rPr lang="hi-IN" sz="2400">
                <a:latin typeface="Open Sans" panose="020B0606030504020204" pitchFamily="34" charset="0"/>
                <a:ea typeface="Open Sans" panose="020B0606030504020204" pitchFamily="34" charset="0"/>
                <a:cs typeface="Open Sans" panose="020B0606030504020204" pitchFamily="34" charset="0"/>
              </a:rPr>
              <a:t>चिकित्सा/स्वास्थ्य
   मनोसामाजिक
   लाभकारी</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Image result for effect on bod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69859" y="1922542"/>
            <a:ext cx="3020541" cy="1729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9859" y="3934506"/>
            <a:ext cx="3020540" cy="2030511"/>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a:extLst>
              <a:ext uri="{FF2B5EF4-FFF2-40B4-BE49-F238E27FC236}">
                <a16:creationId xmlns:a16="http://schemas.microsoft.com/office/drawing/2014/main" id="{B680C990-A0D7-5F88-E6FB-1D9437AE64C4}"/>
              </a:ext>
            </a:extLst>
          </p:cNvPr>
          <p:cNvSpPr>
            <a:spLocks noGrp="1"/>
          </p:cNvSpPr>
          <p:nvPr>
            <p:ph type="sldNum" sz="quarter" idx="12"/>
          </p:nvPr>
        </p:nvSpPr>
        <p:spPr/>
        <p:txBody>
          <a:bodyPr/>
          <a:lstStyle/>
          <a:p>
            <a:fld id="{5FED77AF-CB3C-482E-BEF5-1CAF32EC3C69}" type="slidenum">
              <a:rPr lang="en-IN" smtClean="0"/>
              <a:t>12</a:t>
            </a:fld>
            <a:endParaRPr lang="en-IN" dirty="0"/>
          </a:p>
        </p:txBody>
      </p:sp>
    </p:spTree>
    <p:extLst>
      <p:ext uri="{BB962C8B-B14F-4D97-AF65-F5344CB8AC3E}">
        <p14:creationId xmlns:p14="http://schemas.microsoft.com/office/powerpoint/2010/main" val="3684548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8" y="2884990"/>
            <a:ext cx="3888000" cy="1088019"/>
          </a:xfrm>
          <a:solidFill>
            <a:schemeClr val="bg1"/>
          </a:solidFill>
        </p:spPr>
        <p:txBody>
          <a:bodyPr>
            <a:normAutofit/>
          </a:bodyPr>
          <a:lstStyle/>
          <a:p>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चिकित्सा/स्वास्थ्य प्रभाव</a:t>
            </a:r>
            <a:endParaRPr lang="en-IN"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4294967295"/>
          </p:nvPr>
        </p:nvSpPr>
        <p:spPr>
          <a:xfrm>
            <a:off x="4819135" y="2416725"/>
            <a:ext cx="5023413" cy="2820819"/>
          </a:xfrm>
          <a:prstGeom prst="rect">
            <a:avLst/>
          </a:prstGeom>
          <a:solidFill>
            <a:schemeClr val="bg1"/>
          </a:solidFill>
        </p:spPr>
        <p:txBody>
          <a:bodyPr>
            <a:normAutofit/>
          </a:bodyPr>
          <a:lstStyle/>
          <a:p>
            <a:pPr>
              <a:lnSpc>
                <a:spcPct val="150000"/>
              </a:lnSpc>
              <a:buClr>
                <a:schemeClr val="tx1"/>
              </a:buClr>
            </a:pPr>
            <a:r>
              <a:rPr lang="hi-IN" sz="2400">
                <a:latin typeface="Open Sans" panose="020B0606030504020204" pitchFamily="34" charset="0"/>
                <a:ea typeface="Open Sans" panose="020B0606030504020204" pitchFamily="34" charset="0"/>
                <a:cs typeface="Open Sans" panose="020B0606030504020204" pitchFamily="34" charset="0"/>
              </a:rPr>
              <a:t>कोशिकाओं को नष्ट करता है
आनुवंशिक प्रभाव पैदा कर सकता है
भ्रूण और भ्रूण को प्रभावित करता है
कैंसर का खतरा बढ़ जाता है</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7475" t="530" r="31481" b="-1108"/>
          <a:stretch/>
        </p:blipFill>
        <p:spPr bwMode="auto">
          <a:xfrm>
            <a:off x="9448800" y="1620456"/>
            <a:ext cx="2546043" cy="401422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8221B933-E9DB-F199-1B6B-9F4813A09723}"/>
              </a:ext>
            </a:extLst>
          </p:cNvPr>
          <p:cNvSpPr>
            <a:spLocks noGrp="1"/>
          </p:cNvSpPr>
          <p:nvPr>
            <p:ph type="sldNum" sz="quarter" idx="12"/>
          </p:nvPr>
        </p:nvSpPr>
        <p:spPr/>
        <p:txBody>
          <a:bodyPr/>
          <a:lstStyle/>
          <a:p>
            <a:fld id="{5FED77AF-CB3C-482E-BEF5-1CAF32EC3C69}" type="slidenum">
              <a:rPr lang="en-IN" smtClean="0"/>
              <a:t>13</a:t>
            </a:fld>
            <a:endParaRPr lang="en-IN" dirty="0"/>
          </a:p>
        </p:txBody>
      </p:sp>
    </p:spTree>
    <p:extLst>
      <p:ext uri="{BB962C8B-B14F-4D97-AF65-F5344CB8AC3E}">
        <p14:creationId xmlns:p14="http://schemas.microsoft.com/office/powerpoint/2010/main" val="3261626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06" y="2609352"/>
            <a:ext cx="3999678" cy="1092200"/>
          </a:xfrm>
          <a:noFill/>
        </p:spPr>
        <p:txBody>
          <a:bodyPr>
            <a:normAutofit/>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मनोसामाजिक प्रभाव</a:t>
            </a:r>
            <a:endParaRPr lang="en-IN"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4294967295"/>
          </p:nvPr>
        </p:nvSpPr>
        <p:spPr>
          <a:xfrm>
            <a:off x="4966162" y="1965351"/>
            <a:ext cx="7052841" cy="3472403"/>
          </a:xfrm>
          <a:prstGeom prst="rect">
            <a:avLst/>
          </a:prstGeom>
          <a:solidFill>
            <a:schemeClr val="bg1"/>
          </a:solidFill>
        </p:spPr>
        <p:txBody>
          <a:bodyPr/>
          <a:lstStyle/>
          <a:p>
            <a:pPr algn="just">
              <a:lnSpc>
                <a:spcPct val="150000"/>
              </a:lnSpc>
              <a:buClr>
                <a:schemeClr val="tx1"/>
              </a:buClr>
              <a:buFont typeface="Wingdings" pitchFamily="2" charset="2"/>
              <a:buChar char="q"/>
            </a:pPr>
            <a:r>
              <a:rPr lang="hi-IN" sz="2400">
                <a:latin typeface="Open Sans" panose="020B0606030504020204" pitchFamily="34" charset="0"/>
                <a:ea typeface="Open Sans" panose="020B0606030504020204" pitchFamily="34" charset="0"/>
                <a:cs typeface="Open Sans" panose="020B0606030504020204" pitchFamily="34" charset="0"/>
              </a:rPr>
              <a:t>परिवहन पक्षाघात
चिकित्सा मूल्यांकन की मांग
सामाजिक वापसी
तत्काल और दीर्घकालिक देखभाल की संभावना</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6">
            <a:extLst>
              <a:ext uri="{FF2B5EF4-FFF2-40B4-BE49-F238E27FC236}">
                <a16:creationId xmlns:a16="http://schemas.microsoft.com/office/drawing/2014/main" id="{75E07713-E74E-896A-F52C-2C3EA1AF9D24}"/>
              </a:ext>
            </a:extLst>
          </p:cNvPr>
          <p:cNvSpPr>
            <a:spLocks noGrp="1"/>
          </p:cNvSpPr>
          <p:nvPr>
            <p:ph type="sldNum" sz="quarter" idx="12"/>
          </p:nvPr>
        </p:nvSpPr>
        <p:spPr/>
        <p:txBody>
          <a:bodyPr/>
          <a:lstStyle/>
          <a:p>
            <a:fld id="{5FED77AF-CB3C-482E-BEF5-1CAF32EC3C69}" type="slidenum">
              <a:rPr lang="en-IN" smtClean="0"/>
              <a:t>14</a:t>
            </a:fld>
            <a:endParaRPr lang="en-IN" dirty="0"/>
          </a:p>
        </p:txBody>
      </p:sp>
    </p:spTree>
    <p:extLst>
      <p:ext uri="{BB962C8B-B14F-4D97-AF65-F5344CB8AC3E}">
        <p14:creationId xmlns:p14="http://schemas.microsoft.com/office/powerpoint/2010/main" val="688784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725" y="2484634"/>
            <a:ext cx="4425116" cy="1193800"/>
          </a:xfrm>
          <a:noFill/>
        </p:spPr>
        <p:txBody>
          <a:bodyPr>
            <a:normAutofit/>
          </a:bodyPr>
          <a:lstStyle/>
          <a:p>
            <a:r>
              <a:rPr lang="hi-IN" sz="3600" b="1">
                <a:solidFill>
                  <a:srgbClr val="C00000"/>
                </a:solidFill>
                <a:latin typeface="Open Sans" panose="020B0606030504020204" pitchFamily="34" charset="0"/>
                <a:ea typeface="Open Sans" panose="020B0606030504020204" pitchFamily="34" charset="0"/>
                <a:cs typeface="Open Sans" panose="020B0606030504020204" pitchFamily="34" charset="0"/>
              </a:rPr>
              <a:t>आर्थिक प्रभाव</a:t>
            </a:r>
            <a:endParaRPr lang="en-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p:cNvSpPr/>
          <p:nvPr/>
        </p:nvSpPr>
        <p:spPr>
          <a:xfrm>
            <a:off x="5303394" y="2101336"/>
            <a:ext cx="6497881" cy="1569660"/>
          </a:xfrm>
          <a:prstGeom prst="rect">
            <a:avLst/>
          </a:prstGeom>
          <a:solidFill>
            <a:schemeClr val="bg1"/>
          </a:solidFill>
        </p:spPr>
        <p:txBody>
          <a:bodyPr wrap="square">
            <a:spAutoFit/>
          </a:bodyPr>
          <a:lstStyle/>
          <a:p>
            <a:pPr marL="457189" indent="-457189" algn="just">
              <a:spcBef>
                <a:spcPct val="0"/>
              </a:spcBef>
              <a:buFont typeface="Wingdings" pitchFamily="2" charset="2"/>
              <a:buChar char="q"/>
              <a:defRPr/>
            </a:pPr>
            <a:r>
              <a:rPr lang="hi-IN" sz="2400">
                <a:latin typeface="Open Sans" panose="020B0606030504020204"/>
                <a:cs typeface="Times New Roman" panose="02020603050405020304" pitchFamily="18" charset="0"/>
              </a:rPr>
              <a:t>सुविधाओं, संसाधनों और कर्मियों का नुकसान।
नई सेवाओं के लिए बड़े पैमाने पर आवश्यकताएं।
सफाई की लागत
बाजार पर प्रभाव</a:t>
            </a:r>
            <a:endParaRPr lang="en-US" sz="32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EB9F7D7A-72DE-DB11-F349-8C322AED40CA}"/>
              </a:ext>
            </a:extLst>
          </p:cNvPr>
          <p:cNvSpPr>
            <a:spLocks noGrp="1"/>
          </p:cNvSpPr>
          <p:nvPr>
            <p:ph type="sldNum" sz="quarter" idx="12"/>
          </p:nvPr>
        </p:nvSpPr>
        <p:spPr/>
        <p:txBody>
          <a:bodyPr/>
          <a:lstStyle/>
          <a:p>
            <a:fld id="{5FED77AF-CB3C-482E-BEF5-1CAF32EC3C69}" type="slidenum">
              <a:rPr lang="en-IN" smtClean="0"/>
              <a:t>15</a:t>
            </a:fld>
            <a:endParaRPr lang="en-IN" dirty="0"/>
          </a:p>
        </p:txBody>
      </p:sp>
    </p:spTree>
    <p:extLst>
      <p:ext uri="{BB962C8B-B14F-4D97-AF65-F5344CB8AC3E}">
        <p14:creationId xmlns:p14="http://schemas.microsoft.com/office/powerpoint/2010/main" val="3844549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18" y="2882900"/>
            <a:ext cx="3274331" cy="1092200"/>
          </a:xfrm>
          <a:solidFill>
            <a:schemeClr val="bg1"/>
          </a:solidFill>
        </p:spPr>
        <p:txBody>
          <a:bodyPr>
            <a:normAutofit/>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रोकथाम</a:t>
            </a:r>
            <a:endParaRPr lang="en-IN"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4294967295"/>
          </p:nvPr>
        </p:nvSpPr>
        <p:spPr>
          <a:xfrm>
            <a:off x="3680749" y="1384300"/>
            <a:ext cx="8372354" cy="5181600"/>
          </a:xfrm>
          <a:prstGeom prst="rect">
            <a:avLst/>
          </a:prstGeom>
          <a:solidFill>
            <a:schemeClr val="bg1"/>
          </a:solidFill>
        </p:spPr>
        <p:txBody>
          <a:bodyPr>
            <a:normAutofit/>
          </a:bodyPr>
          <a:lstStyle/>
          <a:p>
            <a:pPr>
              <a:lnSpc>
                <a:spcPct val="100000"/>
              </a:lnSpc>
              <a:buClr>
                <a:schemeClr val="tx1"/>
              </a:buClr>
              <a:buFont typeface="Wingdings" pitchFamily="2" charset="2"/>
              <a:buChar char="q"/>
              <a:defRPr/>
            </a:pPr>
            <a:r>
              <a:rPr lang="hi-IN">
                <a:latin typeface="Open Sans" panose="020B0606030504020204" pitchFamily="34" charset="0"/>
                <a:ea typeface="Open Sans" panose="020B0606030504020204" pitchFamily="34" charset="0"/>
                <a:cs typeface="Open Sans" panose="020B0606030504020204" pitchFamily="34" charset="0"/>
              </a:rPr>
              <a:t>रेडियोधर्मी धूल के साँस लेने या अंतर्ग्रहण या त्वचा या घाव पर रेडियोधर्मी धूल के जमाव को रोकें।
नियंत्रण के चरणों का उपयोग करें:
खतरे को खत्म करें (क्षेत्र छोड़ दें)
इंजीनियर द हैज़र्ड आउट (धूल को नियंत्रित करने के लिए गीले तरीकों का उपयोग करें)
प्रशासनिक (मानक संचालन प्रक्रियाओं (एसओपीएस) का उपयोग करें)
व्यक्तिगत सुरक्षा उपकरण (पीपीई) (यानी, श्वासयंत्र)</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6">
            <a:extLst>
              <a:ext uri="{FF2B5EF4-FFF2-40B4-BE49-F238E27FC236}">
                <a16:creationId xmlns:a16="http://schemas.microsoft.com/office/drawing/2014/main" id="{4A8051C9-5746-EF5C-03F4-BDDAF1E0473E}"/>
              </a:ext>
            </a:extLst>
          </p:cNvPr>
          <p:cNvSpPr>
            <a:spLocks noGrp="1"/>
          </p:cNvSpPr>
          <p:nvPr>
            <p:ph type="sldNum" sz="quarter" idx="12"/>
          </p:nvPr>
        </p:nvSpPr>
        <p:spPr/>
        <p:txBody>
          <a:bodyPr/>
          <a:lstStyle/>
          <a:p>
            <a:fld id="{5FED77AF-CB3C-482E-BEF5-1CAF32EC3C69}" type="slidenum">
              <a:rPr lang="en-IN" smtClean="0"/>
              <a:t>16</a:t>
            </a:fld>
            <a:endParaRPr lang="en-IN" dirty="0"/>
          </a:p>
        </p:txBody>
      </p:sp>
    </p:spTree>
    <p:extLst>
      <p:ext uri="{BB962C8B-B14F-4D97-AF65-F5344CB8AC3E}">
        <p14:creationId xmlns:p14="http://schemas.microsoft.com/office/powerpoint/2010/main" val="3765084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492" y="2531761"/>
            <a:ext cx="3608173" cy="897239"/>
          </a:xfrm>
          <a:noFill/>
        </p:spPr>
        <p:txBody>
          <a:bodyPr>
            <a:normAutofit/>
          </a:bodyPr>
          <a:lstStyle/>
          <a:p>
            <a:pPr algn="ctr"/>
            <a:r>
              <a:rPr lang="hi-IN" sz="4000" b="1">
                <a:solidFill>
                  <a:srgbClr val="C00000"/>
                </a:solidFill>
                <a:latin typeface="Open Sans" panose="020B0606030504020204" pitchFamily="34" charset="0"/>
                <a:ea typeface="Open Sans" panose="020B0606030504020204" pitchFamily="34" charset="0"/>
                <a:cs typeface="Open Sans" panose="020B0606030504020204" pitchFamily="34" charset="0"/>
              </a:rPr>
              <a:t>सुरक्षा उपाय</a:t>
            </a:r>
            <a:endParaRPr lang="en-IN" sz="4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4294967295"/>
          </p:nvPr>
        </p:nvSpPr>
        <p:spPr>
          <a:xfrm>
            <a:off x="4910444" y="1391509"/>
            <a:ext cx="6531223" cy="4741561"/>
          </a:xfrm>
          <a:prstGeom prst="rect">
            <a:avLst/>
          </a:prstGeom>
          <a:solidFill>
            <a:schemeClr val="bg1"/>
          </a:solidFill>
        </p:spPr>
        <p:txBody>
          <a:bodyPr>
            <a:normAutofit fontScale="77500" lnSpcReduction="20000"/>
          </a:bodyPr>
          <a:lstStyle/>
          <a:p>
            <a:pPr>
              <a:lnSpc>
                <a:spcPct val="150000"/>
              </a:lnSpc>
              <a:buFont typeface="Wingdings" pitchFamily="2" charset="2"/>
              <a:buChar char="§"/>
            </a:pPr>
            <a:r>
              <a:rPr lang="hi-IN">
                <a:latin typeface="Open Sans" panose="020B0606030504020204" pitchFamily="34" charset="0"/>
                <a:ea typeface="Open Sans" panose="020B0606030504020204" pitchFamily="34" charset="0"/>
                <a:cs typeface="Open Sans" panose="020B0606030504020204" pitchFamily="34" charset="0"/>
              </a:rPr>
              <a:t>अपनी नाक और मुंह को कपड़े से ढकें 
विस्फोट से फेंकी गई वस्तुओं को मत छुओ,
जल्दी से एक इमारत में जाओ,
अपने बाहरी कपड़े उतारें और इसे प्लास्टिक की थैली में सील कर दें,
प्लास्टिक बैग को अलग करें, अधिकारियों के निर्णय तक स्टोर करें
स्थानीय रेडियो या टेलीविजन समाचार के लिए ट्यून करें</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7">
            <a:extLst>
              <a:ext uri="{FF2B5EF4-FFF2-40B4-BE49-F238E27FC236}">
                <a16:creationId xmlns:a16="http://schemas.microsoft.com/office/drawing/2014/main" id="{1072149D-5C68-53FF-0F16-3159863E615A}"/>
              </a:ext>
            </a:extLst>
          </p:cNvPr>
          <p:cNvSpPr>
            <a:spLocks noGrp="1"/>
          </p:cNvSpPr>
          <p:nvPr>
            <p:ph type="sldNum" sz="quarter" idx="12"/>
          </p:nvPr>
        </p:nvSpPr>
        <p:spPr/>
        <p:txBody>
          <a:bodyPr/>
          <a:lstStyle/>
          <a:p>
            <a:fld id="{5FED77AF-CB3C-482E-BEF5-1CAF32EC3C69}" type="slidenum">
              <a:rPr lang="en-IN" smtClean="0"/>
              <a:t>17</a:t>
            </a:fld>
            <a:endParaRPr lang="en-IN" dirty="0"/>
          </a:p>
        </p:txBody>
      </p:sp>
    </p:spTree>
    <p:extLst>
      <p:ext uri="{BB962C8B-B14F-4D97-AF65-F5344CB8AC3E}">
        <p14:creationId xmlns:p14="http://schemas.microsoft.com/office/powerpoint/2010/main" val="4167084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694" y="2235200"/>
            <a:ext cx="4129451" cy="1193800"/>
          </a:xfrm>
          <a:solidFill>
            <a:schemeClr val="bg1"/>
          </a:solidFill>
        </p:spPr>
        <p:txBody>
          <a:bodyPr>
            <a:noAutofit/>
          </a:bodyPr>
          <a:lstStyle/>
          <a:p>
            <a:r>
              <a:rPr lang="hi-IN" sz="2800" b="1">
                <a:solidFill>
                  <a:srgbClr val="FF0000"/>
                </a:solidFill>
                <a:latin typeface="Open Sans" panose="020B0606030504020204" pitchFamily="34" charset="0"/>
                <a:ea typeface="Open Sans" panose="020B0606030504020204" pitchFamily="34" charset="0"/>
                <a:cs typeface="Open Sans" panose="020B0606030504020204" pitchFamily="34" charset="0"/>
              </a:rPr>
              <a:t>यदि आप घटना के अंदर और करीब हैं</a:t>
            </a:r>
            <a:endParaRPr lang="en-IN" sz="2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4294967295"/>
          </p:nvPr>
        </p:nvSpPr>
        <p:spPr>
          <a:xfrm>
            <a:off x="4609071" y="1360060"/>
            <a:ext cx="7414054" cy="4632968"/>
          </a:xfrm>
          <a:prstGeom prst="rect">
            <a:avLst/>
          </a:prstGeom>
          <a:solidFill>
            <a:schemeClr val="bg1"/>
          </a:solidFill>
        </p:spPr>
        <p:txBody>
          <a:bodyPr>
            <a:normAutofit lnSpcReduction="10000"/>
          </a:bodyPr>
          <a:lstStyle/>
          <a:p>
            <a:pPr algn="just">
              <a:lnSpc>
                <a:spcPct val="100000"/>
              </a:lnSpc>
              <a:buFont typeface="Wingdings" pitchFamily="2" charset="2"/>
              <a:buChar char="§"/>
            </a:pPr>
            <a:r>
              <a:rPr lang="hi-IN" sz="2400">
                <a:latin typeface="Open Sans" panose="020B0606030504020204" pitchFamily="34" charset="0"/>
                <a:ea typeface="Open Sans" panose="020B0606030504020204" pitchFamily="34" charset="0"/>
                <a:cs typeface="Open Sans" panose="020B0606030504020204" pitchFamily="34" charset="0"/>
              </a:rPr>
              <a:t>सभी खिड़कियां और दरवाजे बंद कर दें। 
पंखे और हीटिंग और एयर कंडीशनिंग सिस्टम बंद करें
यदि दीवारें और खिड़कियां टूटी हुई हैं, तो किसी आंतरिक कमरे में जाएं और बाहर न निकलें। 
इमारत बुरी तरह क्षतिग्रस्त हो गई है: ऐसी इमारत के अंदर जाएं जहां दीवारें और खिड़कियां टूटी न हों। 
अगर आप बाहर जाते हैं तो अपनी नाक और मुंह को कपड़े से ढक लें।
एक बार अंदर जाने के बाद, अपने बाहरी कपड़े उतारें और इसे प्लास्टिक बैग में सील कर दें। इसे अलग-थलग स्टोर करें। 
साबुन और पानी से नहाएं/धोएं। बाल धोना जरूरी है।</a:t>
            </a:r>
            <a:endParaRPr lang="en-IN"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6">
            <a:extLst>
              <a:ext uri="{FF2B5EF4-FFF2-40B4-BE49-F238E27FC236}">
                <a16:creationId xmlns:a16="http://schemas.microsoft.com/office/drawing/2014/main" id="{70C90878-6C77-377B-AB93-BDBA8475C7C0}"/>
              </a:ext>
            </a:extLst>
          </p:cNvPr>
          <p:cNvSpPr>
            <a:spLocks noGrp="1"/>
          </p:cNvSpPr>
          <p:nvPr>
            <p:ph type="sldNum" sz="quarter" idx="12"/>
          </p:nvPr>
        </p:nvSpPr>
        <p:spPr/>
        <p:txBody>
          <a:bodyPr/>
          <a:lstStyle/>
          <a:p>
            <a:fld id="{5FED77AF-CB3C-482E-BEF5-1CAF32EC3C69}" type="slidenum">
              <a:rPr lang="en-IN" smtClean="0"/>
              <a:t>18</a:t>
            </a:fld>
            <a:endParaRPr lang="en-IN" dirty="0"/>
          </a:p>
        </p:txBody>
      </p:sp>
    </p:spTree>
    <p:extLst>
      <p:ext uri="{BB962C8B-B14F-4D97-AF65-F5344CB8AC3E}">
        <p14:creationId xmlns:p14="http://schemas.microsoft.com/office/powerpoint/2010/main" val="3714811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67665" y="1295401"/>
            <a:ext cx="8173864" cy="4828059"/>
          </a:xfrm>
          <a:prstGeom prst="rect">
            <a:avLst/>
          </a:prstGeom>
          <a:solidFill>
            <a:schemeClr val="bg1"/>
          </a:solidFill>
        </p:spPr>
        <p:txBody>
          <a:bodyPr>
            <a:noAutofit/>
          </a:bodyPr>
          <a:lstStyle/>
          <a:p>
            <a:pPr algn="just">
              <a:lnSpc>
                <a:spcPct val="100000"/>
              </a:lnSpc>
              <a:buFont typeface="Wingdings" pitchFamily="2" charset="2"/>
              <a:buChar char="§"/>
            </a:pPr>
            <a:r>
              <a:rPr lang="hi-IN" sz="2400">
                <a:latin typeface="Open Sans" panose="020B0606030504020204" pitchFamily="34" charset="0"/>
                <a:ea typeface="Open Sans" panose="020B0606030504020204" pitchFamily="34" charset="0"/>
                <a:cs typeface="Open Sans" panose="020B0606030504020204" pitchFamily="34" charset="0"/>
              </a:rPr>
              <a:t>खिड़कियां बंद करें और एसी, हीटर और वेंट बंद कर दें।
अपनी नाक और मुंह को कपड़े से ढक लें।
यदि आप अपने घर, कार्यालय या सार्वजनिक भवन के करीब हैं, तो तुरंत वहां जाएं और जल्दी से अंदर जाएं।
यदि आप अपने घर या किसी अन्य भवन में सुरक्षित रूप से नहीं पहुंच सकते हैं, तो सड़क के किनारे खींचें और यथासंभव सुरक्षित स्थान पर रुकें। 
इंजन बंद करें और निर्देशों के लिए रेडियो सुनें। 
कार में तब तक रहें जब तक आपको यह न बताया जाए कि सड़क पर उतरना सुरक्षित है।</a:t>
            </a:r>
            <a:endParaRPr lang="en-IN"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6">
            <a:extLst>
              <a:ext uri="{FF2B5EF4-FFF2-40B4-BE49-F238E27FC236}">
                <a16:creationId xmlns:a16="http://schemas.microsoft.com/office/drawing/2014/main" id="{2C413ADE-17F0-297C-90BA-A205AB0A3577}"/>
              </a:ext>
            </a:extLst>
          </p:cNvPr>
          <p:cNvSpPr>
            <a:spLocks noGrp="1"/>
          </p:cNvSpPr>
          <p:nvPr>
            <p:ph type="sldNum" sz="quarter" idx="12"/>
          </p:nvPr>
        </p:nvSpPr>
        <p:spPr/>
        <p:txBody>
          <a:bodyPr/>
          <a:lstStyle/>
          <a:p>
            <a:fld id="{5FED77AF-CB3C-482E-BEF5-1CAF32EC3C69}" type="slidenum">
              <a:rPr lang="en-IN" smtClean="0"/>
              <a:t>19</a:t>
            </a:fld>
            <a:endParaRPr lang="en-IN" dirty="0"/>
          </a:p>
        </p:txBody>
      </p:sp>
      <p:sp>
        <p:nvSpPr>
          <p:cNvPr id="2" name="Title 1">
            <a:extLst>
              <a:ext uri="{FF2B5EF4-FFF2-40B4-BE49-F238E27FC236}">
                <a16:creationId xmlns:a16="http://schemas.microsoft.com/office/drawing/2014/main" id="{E6BFB961-0829-662B-BF63-DD3432D1D4AC}"/>
              </a:ext>
            </a:extLst>
          </p:cNvPr>
          <p:cNvSpPr>
            <a:spLocks noGrp="1"/>
          </p:cNvSpPr>
          <p:nvPr>
            <p:ph type="title"/>
          </p:nvPr>
        </p:nvSpPr>
        <p:spPr>
          <a:xfrm>
            <a:off x="150471" y="2510550"/>
            <a:ext cx="4129451" cy="1193800"/>
          </a:xfrm>
          <a:solidFill>
            <a:schemeClr val="bg1"/>
          </a:solidFill>
        </p:spPr>
        <p:txBody>
          <a:bodyPr>
            <a:noAutofit/>
          </a:bodyPr>
          <a:lstStyle/>
          <a:p>
            <a:r>
              <a:rPr lang="hi-IN" sz="2800" b="1">
                <a:solidFill>
                  <a:srgbClr val="FF0000"/>
                </a:solidFill>
                <a:latin typeface="Open Sans" panose="020B0606030504020204" pitchFamily="34" charset="0"/>
                <a:ea typeface="Open Sans" panose="020B0606030504020204" pitchFamily="34" charset="0"/>
                <a:cs typeface="Open Sans" panose="020B0606030504020204" pitchFamily="34" charset="0"/>
              </a:rPr>
              <a:t>यदि आप घटना के अंदर और करीब हैं</a:t>
            </a:r>
            <a:endParaRPr lang="en-IN" sz="28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07678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5" name="Content Placeholder 2"/>
          <p:cNvSpPr>
            <a:spLocks noGrp="1"/>
          </p:cNvSpPr>
          <p:nvPr>
            <p:ph idx="1"/>
          </p:nvPr>
        </p:nvSpPr>
        <p:spPr>
          <a:xfrm>
            <a:off x="5208607" y="1423442"/>
            <a:ext cx="6666236" cy="4799558"/>
          </a:xfrm>
        </p:spPr>
        <p:txBody>
          <a:bodyPr>
            <a:noAutofit/>
          </a:bodyPr>
          <a:lstStyle/>
          <a:p>
            <a:pPr algn="just">
              <a:lnSpc>
                <a:spcPct val="100000"/>
              </a:lnSpc>
              <a:buFont typeface="Wingdings" panose="05000000000000000000" pitchFamily="2" charset="2"/>
              <a:buChar char="ü"/>
            </a:pPr>
            <a:r>
              <a:rPr lang="hi-IN" sz="2400">
                <a:latin typeface="Open Sans" panose="020B0606030504020204" pitchFamily="34" charset="0"/>
                <a:ea typeface="Open Sans" panose="020B0606030504020204" pitchFamily="34" charset="0"/>
                <a:cs typeface="Open Sans" panose="020B0606030504020204" pitchFamily="34" charset="0"/>
              </a:rPr>
              <a:t>रेडियोलॉजिकल फैलाव उपकरण को परिभाषित करने के लिए
रेडियोलॉजिकल फैलाव उपकरण के लक्षण
रेडियोलॉजिकल फैलाव उपकरण के प्रभाव को परिभाषित करने के लिए
रेडियोलॉजिकल फैलाव उपकरण के लिए निवारक और सुरक्षा उपाय
आपातकालीन प्रतिक्रिया</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ED0E7579-49E1-024B-6213-7FF02AE42E7C}"/>
              </a:ext>
            </a:extLst>
          </p:cNvPr>
          <p:cNvSpPr>
            <a:spLocks noGrp="1"/>
          </p:cNvSpPr>
          <p:nvPr>
            <p:ph type="sldNum" sz="quarter" idx="12"/>
          </p:nvPr>
        </p:nvSpPr>
        <p:spPr/>
        <p:txBody>
          <a:bodyPr/>
          <a:lstStyle/>
          <a:p>
            <a:fld id="{A2141E82-8622-4575-87F7-F6F715D01BC9}" type="slidenum">
              <a:rPr lang="en-US" smtClean="0"/>
              <a:t>2</a:t>
            </a:fld>
            <a:endParaRPr lang="en-US"/>
          </a:p>
        </p:txBody>
      </p:sp>
      <p:pic>
        <p:nvPicPr>
          <p:cNvPr id="6" name="Picture 5" descr="A logo with text on it&#10;&#10;AI-generated content may be incorrect.">
            <a:extLst>
              <a:ext uri="{FF2B5EF4-FFF2-40B4-BE49-F238E27FC236}">
                <a16:creationId xmlns:a16="http://schemas.microsoft.com/office/drawing/2014/main" id="{F389111C-6D2E-9601-6E0F-FB9B3609322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961" y="159596"/>
            <a:ext cx="1243239" cy="1031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47748" y="1878913"/>
            <a:ext cx="3295164" cy="1031214"/>
          </a:xfrm>
          <a:prstGeom prst="rect">
            <a:avLst/>
          </a:prstGeom>
        </p:spPr>
        <p:txBody>
          <a:bodyPr vert="horz" lIns="91440" tIns="45720" rIns="91440" bIns="45720" rtlCol="0" anchor="ctr">
            <a:normAutofit/>
          </a:bodyPr>
          <a:lstStyle/>
          <a:p>
            <a:pPr algn="ctr">
              <a:spcBef>
                <a:spcPct val="0"/>
              </a:spcBef>
            </a:pPr>
            <a:r>
              <a:rPr lang="hi-IN" sz="3200" b="1">
                <a:solidFill>
                  <a:srgbClr val="FF0000"/>
                </a:solidFill>
                <a:latin typeface="Open Sans" panose="020B0606030504020204" pitchFamily="34" charset="0"/>
                <a:ea typeface="Open Sans" panose="020B0606030504020204" pitchFamily="34" charset="0"/>
                <a:cs typeface="Open Sans" panose="020B0606030504020204" pitchFamily="34" charset="0"/>
              </a:rPr>
              <a:t>उद्देश्यों</a:t>
            </a:r>
            <a:endParaRPr lang="en-GB" sz="32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Google Shape;116;p15">
            <a:extLst>
              <a:ext uri="{FF2B5EF4-FFF2-40B4-BE49-F238E27FC236}">
                <a16:creationId xmlns:a16="http://schemas.microsoft.com/office/drawing/2014/main" id="{4B398C4A-0DF2-EE1A-54C7-4A3A4DC9775F}"/>
              </a:ext>
            </a:extLst>
          </p:cNvPr>
          <p:cNvSpPr txBox="1"/>
          <p:nvPr/>
        </p:nvSpPr>
        <p:spPr>
          <a:xfrm>
            <a:off x="816020" y="2706927"/>
            <a:ext cx="3505943" cy="830956"/>
          </a:xfrm>
          <a:prstGeom prst="rect">
            <a:avLst/>
          </a:prstGeom>
          <a:noFill/>
          <a:ln>
            <a:noFill/>
          </a:ln>
        </p:spPr>
        <p:txBody>
          <a:bodyPr spcFirstLastPara="1" wrap="square" lIns="91425" tIns="45700" rIns="91425" bIns="45700" anchor="t" anchorCtr="0">
            <a:spAutoFit/>
          </a:bodyPr>
          <a:lstStyle/>
          <a:p>
            <a:pPr lvl="0" algn="just">
              <a:buClr>
                <a:schemeClr val="dk1"/>
              </a:buClr>
              <a:buSzPts val="3200"/>
            </a:pPr>
            <a:r>
              <a:rPr lang="hi-IN" sz="2400">
                <a:solidFill>
                  <a:schemeClr val="dk1"/>
                </a:solidFill>
                <a:latin typeface="Open Sans"/>
                <a:cs typeface="Times New Roman" pitchFamily="18" charset="0"/>
                <a:sym typeface="Arial"/>
              </a:rPr>
              <a:t>इस पाठ को पूरा करने पर, आप निम्न में सक्षम होंगे: -</a:t>
            </a:r>
            <a:endParaRPr sz="1100" dirty="0">
              <a:latin typeface="Open Sans"/>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735">
                                            <p:txEl>
                                              <p:pRg st="0" end="0"/>
                                            </p:txEl>
                                          </p:spTgt>
                                        </p:tgtEl>
                                        <p:attrNameLst>
                                          <p:attrName>style.visibility</p:attrName>
                                        </p:attrNameLst>
                                      </p:cBhvr>
                                      <p:to>
                                        <p:strVal val="visible"/>
                                      </p:to>
                                    </p:set>
                                    <p:anim calcmode="lin" valueType="num">
                                      <p:cBhvr additive="base">
                                        <p:cTn id="7" dur="500" fill="hold"/>
                                        <p:tgtEl>
                                          <p:spTgt spid="10487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7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947" y="2228126"/>
            <a:ext cx="3618812" cy="1092200"/>
          </a:xfrm>
          <a:noFill/>
        </p:spPr>
        <p:txBody>
          <a:bodyPr>
            <a:normAutofit/>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आपातकालीन प्रतिक्रिया</a:t>
            </a:r>
            <a:endParaRPr lang="en-IN"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4294967295"/>
          </p:nvPr>
        </p:nvSpPr>
        <p:spPr>
          <a:xfrm>
            <a:off x="4711859" y="2228126"/>
            <a:ext cx="2962154" cy="3364053"/>
          </a:xfrm>
          <a:prstGeom prst="rect">
            <a:avLst/>
          </a:prstGeom>
          <a:solidFill>
            <a:schemeClr val="bg1"/>
          </a:solidFill>
        </p:spPr>
        <p:txBody>
          <a:bodyPr>
            <a:normAutofit fontScale="92500" lnSpcReduction="10000"/>
          </a:bodyPr>
          <a:lstStyle/>
          <a:p>
            <a:pPr>
              <a:buFont typeface="Wingdings" pitchFamily="2" charset="2"/>
              <a:buChar char="§"/>
            </a:pPr>
            <a:r>
              <a:rPr lang="hi-IN" sz="2400">
                <a:latin typeface="Open Sans" panose="020B0606030504020204" pitchFamily="34" charset="0"/>
                <a:ea typeface="Open Sans" panose="020B0606030504020204" pitchFamily="34" charset="0"/>
                <a:cs typeface="Open Sans" panose="020B0606030504020204" pitchFamily="34" charset="0"/>
              </a:rPr>
              <a:t>हिफ़ाज़त
पता लगाना/मूल्यांकन
परित्याग
शमन
परिशोधन
दवा
परिवहन
प्रलेखन</a:t>
            </a:r>
            <a:endParaRPr lang="en-IN" sz="3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2" descr="Image result for EMERGENCY RESPONSE in dirty bom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4014" y="1296365"/>
            <a:ext cx="4132163" cy="26586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EMERGENCY RESPONSE in dirty bo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200" y="3966264"/>
            <a:ext cx="2177323" cy="18290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cstate="print"/>
          <a:stretch>
            <a:fillRect/>
          </a:stretch>
        </p:blipFill>
        <p:spPr>
          <a:xfrm>
            <a:off x="7674013" y="3999389"/>
            <a:ext cx="2237805" cy="1795930"/>
          </a:xfrm>
          <a:prstGeom prst="rect">
            <a:avLst/>
          </a:prstGeom>
        </p:spPr>
      </p:pic>
      <p:sp>
        <p:nvSpPr>
          <p:cNvPr id="10" name="Slide Number Placeholder 9">
            <a:extLst>
              <a:ext uri="{FF2B5EF4-FFF2-40B4-BE49-F238E27FC236}">
                <a16:creationId xmlns:a16="http://schemas.microsoft.com/office/drawing/2014/main" id="{811BA567-CDC7-B131-7E7D-78CAADA5A0B7}"/>
              </a:ext>
            </a:extLst>
          </p:cNvPr>
          <p:cNvSpPr>
            <a:spLocks noGrp="1"/>
          </p:cNvSpPr>
          <p:nvPr>
            <p:ph type="sldNum" sz="quarter" idx="12"/>
          </p:nvPr>
        </p:nvSpPr>
        <p:spPr/>
        <p:txBody>
          <a:bodyPr/>
          <a:lstStyle/>
          <a:p>
            <a:fld id="{5FED77AF-CB3C-482E-BEF5-1CAF32EC3C69}" type="slidenum">
              <a:rPr lang="en-IN" smtClean="0"/>
              <a:t>20</a:t>
            </a:fld>
            <a:endParaRPr lang="en-IN" dirty="0"/>
          </a:p>
        </p:txBody>
      </p:sp>
    </p:spTree>
    <p:extLst>
      <p:ext uri="{BB962C8B-B14F-4D97-AF65-F5344CB8AC3E}">
        <p14:creationId xmlns:p14="http://schemas.microsoft.com/office/powerpoint/2010/main" val="4002157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369" y="2452817"/>
            <a:ext cx="2953265" cy="976183"/>
          </a:xfrm>
          <a:noFill/>
        </p:spPr>
        <p:txBody>
          <a:bodyPr>
            <a:normAutofit/>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समीक्षा</a:t>
            </a:r>
            <a:endParaRPr lang="en-IN"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4294967295"/>
          </p:nvPr>
        </p:nvSpPr>
        <p:spPr>
          <a:xfrm>
            <a:off x="5669280" y="1685424"/>
            <a:ext cx="6267348" cy="4670926"/>
          </a:xfrm>
          <a:prstGeom prst="rect">
            <a:avLst/>
          </a:prstGeom>
          <a:solidFill>
            <a:schemeClr val="bg1"/>
          </a:solidFill>
        </p:spPr>
        <p:txBody>
          <a:bodyPr>
            <a:normAutofit/>
          </a:bodyPr>
          <a:lstStyle/>
          <a:p>
            <a:pPr>
              <a:lnSpc>
                <a:spcPct val="150000"/>
              </a:lnSpc>
              <a:buFont typeface="Wingdings" pitchFamily="2" charset="2"/>
              <a:buChar char="v"/>
              <a:defRPr/>
            </a:pPr>
            <a:r>
              <a:rPr lang="hi-IN" sz="2400">
                <a:latin typeface="Open Sans" panose="020B0606030504020204" pitchFamily="34" charset="0"/>
                <a:ea typeface="Open Sans" panose="020B0606030504020204" pitchFamily="34" charset="0"/>
                <a:cs typeface="Open Sans" panose="020B0606030504020204" pitchFamily="34" charset="0"/>
              </a:rPr>
              <a:t>रेडियोलॉजिकल फैलाव क्या है                                               
आरडीडी की विशेषताओं की सूची।
आरडीडी के प्रभावों को परिभाषित करें।
आप आरडीडी प्रभाव से खुद को कैसे बचा सकते हैं।
आपातकालीन प्रतिक्रिया
समाप्ति</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6">
            <a:extLst>
              <a:ext uri="{FF2B5EF4-FFF2-40B4-BE49-F238E27FC236}">
                <a16:creationId xmlns:a16="http://schemas.microsoft.com/office/drawing/2014/main" id="{E4B82B40-9F39-4BDF-94F1-22FD328C0385}"/>
              </a:ext>
            </a:extLst>
          </p:cNvPr>
          <p:cNvSpPr>
            <a:spLocks noGrp="1"/>
          </p:cNvSpPr>
          <p:nvPr>
            <p:ph type="sldNum" sz="quarter" idx="12"/>
          </p:nvPr>
        </p:nvSpPr>
        <p:spPr/>
        <p:txBody>
          <a:bodyPr/>
          <a:lstStyle/>
          <a:p>
            <a:fld id="{5FED77AF-CB3C-482E-BEF5-1CAF32EC3C69}" type="slidenum">
              <a:rPr lang="en-IN" smtClean="0"/>
              <a:t>21</a:t>
            </a:fld>
            <a:endParaRPr lang="en-IN" dirty="0"/>
          </a:p>
        </p:txBody>
      </p:sp>
      <p:sp>
        <p:nvSpPr>
          <p:cNvPr id="4" name="Google Shape;116;p15">
            <a:extLst>
              <a:ext uri="{FF2B5EF4-FFF2-40B4-BE49-F238E27FC236}">
                <a16:creationId xmlns:a16="http://schemas.microsoft.com/office/drawing/2014/main" id="{0DBCA521-ECC3-F38A-D8D3-3DB619F6ABC5}"/>
              </a:ext>
            </a:extLst>
          </p:cNvPr>
          <p:cNvSpPr txBox="1"/>
          <p:nvPr/>
        </p:nvSpPr>
        <p:spPr>
          <a:xfrm>
            <a:off x="315369" y="3086406"/>
            <a:ext cx="3986783" cy="830956"/>
          </a:xfrm>
          <a:prstGeom prst="rect">
            <a:avLst/>
          </a:prstGeom>
          <a:noFill/>
          <a:ln>
            <a:noFill/>
          </a:ln>
        </p:spPr>
        <p:txBody>
          <a:bodyPr spcFirstLastPara="1" wrap="square" lIns="91425" tIns="45700" rIns="91425" bIns="45700" anchor="t" anchorCtr="0">
            <a:spAutoFit/>
          </a:bodyPr>
          <a:lstStyle/>
          <a:p>
            <a:pPr lvl="0" algn="just">
              <a:buClr>
                <a:schemeClr val="dk1"/>
              </a:buClr>
              <a:buSzPts val="3200"/>
            </a:pPr>
            <a:r>
              <a:rPr lang="hi-IN" sz="2400">
                <a:solidFill>
                  <a:schemeClr val="dk1"/>
                </a:solidFill>
                <a:latin typeface="Open Sans"/>
                <a:cs typeface="Times New Roman" pitchFamily="18" charset="0"/>
                <a:sym typeface="Arial"/>
              </a:rPr>
              <a:t>इस पाठ को पूरा करने पर, आप इसके बारे में जान सकते हैं: -</a:t>
            </a:r>
            <a:endParaRPr sz="1100" dirty="0">
              <a:latin typeface="Open Sans"/>
              <a:cs typeface="Times New Roman" pitchFamily="18" charset="0"/>
            </a:endParaRPr>
          </a:p>
        </p:txBody>
      </p:sp>
    </p:spTree>
    <p:extLst>
      <p:ext uri="{BB962C8B-B14F-4D97-AF65-F5344CB8AC3E}">
        <p14:creationId xmlns:p14="http://schemas.microsoft.com/office/powerpoint/2010/main" val="2008216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76200"/>
            <a:ext cx="12039600" cy="67056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E8712AE2-BBBA-B977-B5D1-B22935FB04E6}"/>
              </a:ext>
            </a:extLst>
          </p:cNvPr>
          <p:cNvSpPr>
            <a:spLocks noGrp="1"/>
          </p:cNvSpPr>
          <p:nvPr>
            <p:ph type="sldNum" sz="quarter" idx="12"/>
          </p:nvPr>
        </p:nvSpPr>
        <p:spPr/>
        <p:txBody>
          <a:bodyPr/>
          <a:lstStyle/>
          <a:p>
            <a:fld id="{2BB1E14F-796C-409E-9B94-89634ADD74DA}" type="slidenum">
              <a:rPr lang="en-IN" smtClean="0"/>
              <a:t>22</a:t>
            </a:fld>
            <a:endParaRPr lang="en-IN" dirty="0"/>
          </a:p>
        </p:txBody>
      </p:sp>
      <p:sp>
        <p:nvSpPr>
          <p:cNvPr id="3" name="Duties of…">
            <a:extLst>
              <a:ext uri="{FF2B5EF4-FFF2-40B4-BE49-F238E27FC236}">
                <a16:creationId xmlns:a16="http://schemas.microsoft.com/office/drawing/2014/main" id="{318A7614-47AC-F139-1E29-E4595B71E791}"/>
              </a:ext>
            </a:extLst>
          </p:cNvPr>
          <p:cNvSpPr txBox="1"/>
          <p:nvPr/>
        </p:nvSpPr>
        <p:spPr>
          <a:xfrm>
            <a:off x="1328106" y="2878320"/>
            <a:ext cx="4052325" cy="6946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hi-IN" sz="4000" b="1">
                <a:latin typeface="Open sans"/>
              </a:rPr>
              <a:t>कोई सवाल ?</a:t>
            </a:r>
            <a:endParaRPr lang="en-US" sz="4000" b="1" dirty="0">
              <a:latin typeface="Open sans"/>
            </a:endParaRPr>
          </a:p>
        </p:txBody>
      </p:sp>
      <p:pic>
        <p:nvPicPr>
          <p:cNvPr id="4" name="Picture 3">
            <a:extLst>
              <a:ext uri="{FF2B5EF4-FFF2-40B4-BE49-F238E27FC236}">
                <a16:creationId xmlns:a16="http://schemas.microsoft.com/office/drawing/2014/main" id="{8E9DA97E-6DA2-DCF0-B996-AE39947116A8}"/>
              </a:ext>
            </a:extLst>
          </p:cNvPr>
          <p:cNvPicPr>
            <a:picLocks noChangeAspect="1"/>
          </p:cNvPicPr>
          <p:nvPr/>
        </p:nvPicPr>
        <p:blipFill>
          <a:blip r:embed="rId2"/>
          <a:stretch>
            <a:fillRect/>
          </a:stretch>
        </p:blipFill>
        <p:spPr>
          <a:xfrm>
            <a:off x="7063769" y="1753208"/>
            <a:ext cx="3368693" cy="3368693"/>
          </a:xfrm>
          <a:prstGeom prst="rect">
            <a:avLst/>
          </a:prstGeom>
        </p:spPr>
      </p:pic>
      <p:pic>
        <p:nvPicPr>
          <p:cNvPr id="6" name="Picture 5" descr="A logo with a symbol and text&#10;&#10;AI-generated content may be incorrect.">
            <a:extLst>
              <a:ext uri="{FF2B5EF4-FFF2-40B4-BE49-F238E27FC236}">
                <a16:creationId xmlns:a16="http://schemas.microsoft.com/office/drawing/2014/main" id="{E0794868-E4C5-08E7-AB3A-E15B5AFE23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1180" y="225088"/>
            <a:ext cx="914400" cy="977046"/>
          </a:xfrm>
          <a:prstGeom prst="rect">
            <a:avLst/>
          </a:prstGeom>
        </p:spPr>
      </p:pic>
    </p:spTree>
    <p:extLst>
      <p:ext uri="{BB962C8B-B14F-4D97-AF65-F5344CB8AC3E}">
        <p14:creationId xmlns:p14="http://schemas.microsoft.com/office/powerpoint/2010/main" val="1737652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280" y="2876567"/>
            <a:ext cx="3693941" cy="812800"/>
          </a:xfrm>
          <a:solidFill>
            <a:schemeClr val="bg1"/>
          </a:solidFill>
        </p:spPr>
        <p:txBody>
          <a:bodyPr>
            <a:normAutofit/>
          </a:bodyPr>
          <a:lstStyle/>
          <a:p>
            <a:pPr algn="ctr"/>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मूल्यांकन</a:t>
            </a:r>
            <a:endParaRPr lang="en-IN" sz="3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idx="4294967295"/>
          </p:nvPr>
        </p:nvSpPr>
        <p:spPr>
          <a:xfrm>
            <a:off x="4618363" y="2876567"/>
            <a:ext cx="7365357" cy="2056113"/>
          </a:xfrm>
          <a:prstGeom prst="rect">
            <a:avLst/>
          </a:prstGeom>
          <a:solidFill>
            <a:schemeClr val="bg1"/>
          </a:solidFill>
        </p:spPr>
        <p:txBody>
          <a:bodyPr>
            <a:normAutofit/>
          </a:bodyPr>
          <a:lstStyle/>
          <a:p>
            <a:pPr marL="685783" indent="-685783">
              <a:buAutoNum type="alphaUcPeriod" startAt="17"/>
            </a:pPr>
            <a:r>
              <a:rPr lang="hi-IN" sz="3600" b="1">
                <a:latin typeface="Open Sans" panose="020B0606030504020204" pitchFamily="34" charset="0"/>
                <a:ea typeface="Open Sans" panose="020B0606030504020204" pitchFamily="34" charset="0"/>
                <a:cs typeface="Open Sans" panose="020B0606030504020204" pitchFamily="34" charset="0"/>
              </a:rPr>
              <a:t>आरडीडी का फुल फॉर्म है..?
उत्त।   रेडियोलॉजिकल फैलाव उपकरण</a:t>
            </a:r>
            <a:endParaRPr lang="en-IN" sz="3733"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Slide Number Placeholder 7">
            <a:extLst>
              <a:ext uri="{FF2B5EF4-FFF2-40B4-BE49-F238E27FC236}">
                <a16:creationId xmlns:a16="http://schemas.microsoft.com/office/drawing/2014/main" id="{315B6058-2F17-AA9B-5C13-06EE570C3CB8}"/>
              </a:ext>
            </a:extLst>
          </p:cNvPr>
          <p:cNvSpPr>
            <a:spLocks noGrp="1"/>
          </p:cNvSpPr>
          <p:nvPr>
            <p:ph type="sldNum" sz="quarter" idx="12"/>
          </p:nvPr>
        </p:nvSpPr>
        <p:spPr/>
        <p:txBody>
          <a:bodyPr/>
          <a:lstStyle/>
          <a:p>
            <a:fld id="{5FED77AF-CB3C-482E-BEF5-1CAF32EC3C69}" type="slidenum">
              <a:rPr lang="en-IN" smtClean="0"/>
              <a:t>23</a:t>
            </a:fld>
            <a:endParaRPr lang="en-IN" dirty="0"/>
          </a:p>
        </p:txBody>
      </p:sp>
    </p:spTree>
    <p:extLst>
      <p:ext uri="{BB962C8B-B14F-4D97-AF65-F5344CB8AC3E}">
        <p14:creationId xmlns:p14="http://schemas.microsoft.com/office/powerpoint/2010/main" val="2272274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552A9F-FEAB-3C0A-0D03-62EEE4B77A41}"/>
              </a:ext>
            </a:extLst>
          </p:cNvPr>
          <p:cNvSpPr/>
          <p:nvPr/>
        </p:nvSpPr>
        <p:spPr>
          <a:xfrm>
            <a:off x="76200" y="0"/>
            <a:ext cx="12039600" cy="67818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15" name="AutoShape 4">
            <a:extLst>
              <a:ext uri="{FF2B5EF4-FFF2-40B4-BE49-F238E27FC236}">
                <a16:creationId xmlns:a16="http://schemas.microsoft.com/office/drawing/2014/main" id="{09B031A6-C119-B352-63B4-9B30BBC1D1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 name="Slide Number Placeholder 1">
            <a:extLst>
              <a:ext uri="{FF2B5EF4-FFF2-40B4-BE49-F238E27FC236}">
                <a16:creationId xmlns:a16="http://schemas.microsoft.com/office/drawing/2014/main" id="{1FD6900A-37B1-25E8-DEA8-CD370440BD42}"/>
              </a:ext>
            </a:extLst>
          </p:cNvPr>
          <p:cNvSpPr>
            <a:spLocks noGrp="1"/>
          </p:cNvSpPr>
          <p:nvPr>
            <p:ph type="sldNum" sz="quarter" idx="12"/>
          </p:nvPr>
        </p:nvSpPr>
        <p:spPr/>
        <p:txBody>
          <a:bodyPr/>
          <a:lstStyle/>
          <a:p>
            <a:fld id="{2BB1E14F-796C-409E-9B94-89634ADD74DA}" type="slidenum">
              <a:rPr lang="en-IN" smtClean="0"/>
              <a:t>24</a:t>
            </a:fld>
            <a:endParaRPr lang="en-IN"/>
          </a:p>
        </p:txBody>
      </p:sp>
      <p:sp>
        <p:nvSpPr>
          <p:cNvPr id="6" name="Duties of…">
            <a:extLst>
              <a:ext uri="{FF2B5EF4-FFF2-40B4-BE49-F238E27FC236}">
                <a16:creationId xmlns:a16="http://schemas.microsoft.com/office/drawing/2014/main" id="{848F74B0-1F3A-240E-68E6-62D0EC9F3863}"/>
              </a:ext>
            </a:extLst>
          </p:cNvPr>
          <p:cNvSpPr txBox="1"/>
          <p:nvPr/>
        </p:nvSpPr>
        <p:spPr>
          <a:xfrm>
            <a:off x="657614" y="2196547"/>
            <a:ext cx="10802199" cy="14332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algn="ctr"/>
            <a:r>
              <a:rPr lang="hi-IN" sz="8800" b="1" dirty="0">
                <a:latin typeface="Open sans"/>
              </a:rPr>
              <a:t>धन्यवाद</a:t>
            </a:r>
            <a:endParaRPr lang="en-US" sz="8800" dirty="0">
              <a:latin typeface="Open sans"/>
            </a:endParaRPr>
          </a:p>
        </p:txBody>
      </p:sp>
    </p:spTree>
    <p:extLst>
      <p:ext uri="{BB962C8B-B14F-4D97-AF65-F5344CB8AC3E}">
        <p14:creationId xmlns:p14="http://schemas.microsoft.com/office/powerpoint/2010/main" val="170806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389" y="2648237"/>
            <a:ext cx="4701174" cy="1159164"/>
          </a:xfrm>
          <a:solidFill>
            <a:schemeClr val="bg1"/>
          </a:solidFill>
        </p:spPr>
        <p:txBody>
          <a:bodyPr>
            <a:normAutofit/>
          </a:bodyPr>
          <a:lstStyle/>
          <a:p>
            <a:r>
              <a:rPr lang="hi-IN" sz="3600" b="1">
                <a:solidFill>
                  <a:srgbClr val="FF0000"/>
                </a:solidFill>
                <a:latin typeface="Open Sans" panose="020B0606030504020204" pitchFamily="34" charset="0"/>
                <a:ea typeface="Open Sans" panose="020B0606030504020204" pitchFamily="34" charset="0"/>
                <a:cs typeface="Open Sans" panose="020B0606030504020204" pitchFamily="34" charset="0"/>
              </a:rPr>
              <a:t>रेडियोलॉजिकल फैलाव उपकरण</a:t>
            </a:r>
            <a:endParaRPr lang="en-IN" sz="36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p:cNvSpPr/>
          <p:nvPr/>
        </p:nvSpPr>
        <p:spPr>
          <a:xfrm>
            <a:off x="5036839" y="1892074"/>
            <a:ext cx="5861820" cy="37673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89" indent="-457189" algn="just">
              <a:lnSpc>
                <a:spcPct val="90000"/>
              </a:lnSpc>
              <a:spcBef>
                <a:spcPct val="0"/>
              </a:spcBef>
              <a:buFont typeface="Wingdings" pitchFamily="2" charset="2"/>
              <a:buChar char="q"/>
              <a:defRPr/>
            </a:pPr>
            <a:r>
              <a:rPr lang="hi-IN" sz="2400">
                <a:solidFill>
                  <a:schemeClr val="tx1"/>
                </a:solidFill>
                <a:latin typeface="Open Sans" panose="020B0606030504020204" pitchFamily="34" charset="0"/>
                <a:ea typeface="Open Sans" panose="020B0606030504020204" pitchFamily="34" charset="0"/>
                <a:cs typeface="Open Sans" panose="020B0606030504020204" pitchFamily="34" charset="0"/>
              </a:rPr>
              <a:t>रेडियोलॉजिकल डिस्पर्सल डिवाइस जिन्हें अन्यथा डर्टी बम कहा जाता है, डायनामाइट, आरडीएक्स आदि जैसे पारंपरिक विस्फोटक में विकिरण स्रोत जोड़ने के अलावा और कुछ नहीं हैं।</a:t>
            </a:r>
            <a:br>
              <a:rPr lang="hi-IN" sz="240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hi-IN" sz="2400">
                <a:solidFill>
                  <a:schemeClr val="tx1"/>
                </a:solidFill>
                <a:latin typeface="Open Sans" panose="020B0606030504020204" pitchFamily="34" charset="0"/>
                <a:ea typeface="Open Sans" panose="020B0606030504020204" pitchFamily="34" charset="0"/>
                <a:cs typeface="Open Sans" panose="020B0606030504020204" pitchFamily="34" charset="0"/>
              </a:rPr>
              <a:t>
विस्फोटकों के प्रारंभिक विस्फोट के बाद रेडियोधर्मी सामग्री फैल जाती है, जिससे विकिरण और संदूषण फैल जाता है</a:t>
            </a:r>
            <a:endParaRPr lang="en-US" sz="2400" dirty="0">
              <a:solidFill>
                <a:srgbClr val="00B0F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Slide Number Placeholder 4">
            <a:extLst>
              <a:ext uri="{FF2B5EF4-FFF2-40B4-BE49-F238E27FC236}">
                <a16:creationId xmlns:a16="http://schemas.microsoft.com/office/drawing/2014/main" id="{55714571-8A7C-6ACC-9A2A-7F587DF9F3C1}"/>
              </a:ext>
            </a:extLst>
          </p:cNvPr>
          <p:cNvSpPr>
            <a:spLocks noGrp="1"/>
          </p:cNvSpPr>
          <p:nvPr>
            <p:ph type="sldNum" sz="quarter" idx="12"/>
          </p:nvPr>
        </p:nvSpPr>
        <p:spPr/>
        <p:txBody>
          <a:bodyPr/>
          <a:lstStyle/>
          <a:p>
            <a:fld id="{5FED77AF-CB3C-482E-BEF5-1CAF32EC3C69}" type="slidenum">
              <a:rPr lang="en-IN" smtClean="0"/>
              <a:t>3</a:t>
            </a:fld>
            <a:endParaRPr lang="en-IN" dirty="0"/>
          </a:p>
        </p:txBody>
      </p:sp>
    </p:spTree>
    <p:extLst>
      <p:ext uri="{BB962C8B-B14F-4D97-AF65-F5344CB8AC3E}">
        <p14:creationId xmlns:p14="http://schemas.microsoft.com/office/powerpoint/2010/main" val="3527314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4FF1A2-62B4-3D89-734F-583DE2807D52}"/>
              </a:ext>
            </a:extLst>
          </p:cNvPr>
          <p:cNvSpPr>
            <a:spLocks noGrp="1"/>
          </p:cNvSpPr>
          <p:nvPr>
            <p:ph idx="4294967295"/>
          </p:nvPr>
        </p:nvSpPr>
        <p:spPr>
          <a:xfrm>
            <a:off x="4375229" y="1180203"/>
            <a:ext cx="7373074" cy="4351338"/>
          </a:xfrm>
          <a:prstGeom prst="rect">
            <a:avLst/>
          </a:prstGeom>
        </p:spPr>
        <p:txBody>
          <a:bodyPr>
            <a:noAutofit/>
          </a:bodyPr>
          <a:lstStyle/>
          <a:p>
            <a:pPr algn="just">
              <a:lnSpc>
                <a:spcPct val="100000"/>
              </a:lnSpc>
            </a:pPr>
            <a:r>
              <a:rPr lang="hi-IN" sz="2400">
                <a:latin typeface="Open Sans" panose="020B0606030504020204" pitchFamily="34" charset="0"/>
                <a:ea typeface="Open Sans" panose="020B0606030504020204" pitchFamily="34" charset="0"/>
                <a:cs typeface="Open Sans" panose="020B0606030504020204" pitchFamily="34" charset="0"/>
              </a:rPr>
              <a:t>रेडियोलॉजिकल फैलाव उपकरण (आरडीडी), जिसे "गंदे बम" के रूप में भी जाना जाता है, पारंपरिक विस्फोटक हैं जो एक विशिष्ट क्षेत्र में रेडियोधर्मी सामग्री को फैलाने के लिए डिज़ाइन किए गए हैं। 
जबकि आरडीडी परमाणु विस्फोट का उत्पादन नहीं करते हैं, वे महत्वपूर्ण संदूषण पैदा कर सकते हैं और सार्वजनिक स्वास्थ्य और सुरक्षा के लिए गंभीर खतरा पैदा कर सकते हैं। जबकि उनका तत्काल शारीरिक प्रभाव सीमित हो सकता है, उनके मनोवैज्ञानिक और आर्थिक परिणाम गहरे हो सकते हैं।</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2EB157A0-E501-4B8D-18D6-CC83F6A4EB7E}"/>
              </a:ext>
            </a:extLst>
          </p:cNvPr>
          <p:cNvSpPr>
            <a:spLocks noGrp="1"/>
          </p:cNvSpPr>
          <p:nvPr>
            <p:ph type="sldNum" sz="quarter" idx="12"/>
          </p:nvPr>
        </p:nvSpPr>
        <p:spPr/>
        <p:txBody>
          <a:bodyPr/>
          <a:lstStyle/>
          <a:p>
            <a:fld id="{5FED77AF-CB3C-482E-BEF5-1CAF32EC3C69}" type="slidenum">
              <a:rPr lang="en-IN" smtClean="0"/>
              <a:t>4</a:t>
            </a:fld>
            <a:endParaRPr lang="en-IN" dirty="0"/>
          </a:p>
        </p:txBody>
      </p:sp>
      <p:sp>
        <p:nvSpPr>
          <p:cNvPr id="4" name="Rectangle 3"/>
          <p:cNvSpPr/>
          <p:nvPr/>
        </p:nvSpPr>
        <p:spPr>
          <a:xfrm>
            <a:off x="646552" y="2709541"/>
            <a:ext cx="3066865" cy="646331"/>
          </a:xfrm>
          <a:prstGeom prst="rect">
            <a:avLst/>
          </a:prstGeom>
        </p:spPr>
        <p:txBody>
          <a:bodyPr wrap="none">
            <a:spAutoFit/>
          </a:bodyPr>
          <a:lstStyle/>
          <a:p>
            <a:r>
              <a:rPr lang="hi-IN" altLang="en-US" sz="3600" b="1">
                <a:solidFill>
                  <a:srgbClr val="C00000"/>
                </a:solidFill>
                <a:latin typeface="Open Sans" panose="020B0606030504020204" pitchFamily="34" charset="0"/>
                <a:ea typeface="Open Sans" panose="020B0606030504020204" pitchFamily="34" charset="0"/>
                <a:cs typeface="Open Sans" panose="020B0606030504020204" pitchFamily="34" charset="0"/>
                <a:sym typeface="Arial" charset="0"/>
              </a:rPr>
              <a:t>आरडीडी क्या है?</a:t>
            </a:r>
            <a:endParaRPr lang="en-GB" sz="3600" b="1" dirty="0">
              <a:solidFill>
                <a:srgbClr val="C00000"/>
              </a:solidFill>
            </a:endParaRPr>
          </a:p>
        </p:txBody>
      </p:sp>
    </p:spTree>
    <p:extLst>
      <p:ext uri="{BB962C8B-B14F-4D97-AF65-F5344CB8AC3E}">
        <p14:creationId xmlns:p14="http://schemas.microsoft.com/office/powerpoint/2010/main" val="3533079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58CCE-0222-154A-BCF6-702C23669517}"/>
              </a:ext>
            </a:extLst>
          </p:cNvPr>
          <p:cNvSpPr>
            <a:spLocks noGrp="1"/>
          </p:cNvSpPr>
          <p:nvPr>
            <p:ph type="title"/>
          </p:nvPr>
        </p:nvSpPr>
        <p:spPr>
          <a:xfrm>
            <a:off x="0" y="2864783"/>
            <a:ext cx="4958080" cy="1325563"/>
          </a:xfrm>
        </p:spPr>
        <p:txBody>
          <a:bodyPr>
            <a:noAutofit/>
          </a:bodyPr>
          <a:lstStyle/>
          <a:p>
            <a:r>
              <a:rPr lang="hi-IN" altLang="en-IN" sz="2800" b="1">
                <a:solidFill>
                  <a:srgbClr val="C00000"/>
                </a:solidFill>
                <a:latin typeface="Open Sans" panose="020B0606030504020204" pitchFamily="34" charset="0"/>
                <a:ea typeface="Open Sans" panose="020B0606030504020204" pitchFamily="34" charset="0"/>
                <a:cs typeface="Open Sans" panose="020B0606030504020204" pitchFamily="34" charset="0"/>
              </a:rPr>
              <a:t>डर्टी बम परिशोधन में इतनी कठिनाइयाँ पैदा करता है</a:t>
            </a:r>
            <a:endParaRPr lang="en-IN" sz="28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7">
            <a:extLst>
              <a:ext uri="{FF2B5EF4-FFF2-40B4-BE49-F238E27FC236}">
                <a16:creationId xmlns:a16="http://schemas.microsoft.com/office/drawing/2014/main" id="{8AE08089-1D2D-052C-09A2-1B40EA26ABA4}"/>
              </a:ext>
            </a:extLst>
          </p:cNvPr>
          <p:cNvPicPr>
            <a:picLocks noGrp="1" noChangeAspect="1" noChangeArrowheads="1"/>
          </p:cNvPicPr>
          <p:nvPr>
            <p:ph idx="4294967295"/>
          </p:nvPr>
        </p:nvPicPr>
        <p:blipFill>
          <a:blip r:embed="rId2"/>
          <a:srcRect/>
          <a:stretch>
            <a:fillRect/>
          </a:stretch>
        </p:blipFill>
        <p:spPr>
          <a:xfrm>
            <a:off x="4084320" y="2349660"/>
            <a:ext cx="2137746" cy="2419109"/>
          </a:xfrm>
          <a:prstGeom prst="rect">
            <a:avLst/>
          </a:prstGeom>
        </p:spPr>
      </p:pic>
      <p:sp>
        <p:nvSpPr>
          <p:cNvPr id="7" name="TextBox 6">
            <a:extLst>
              <a:ext uri="{FF2B5EF4-FFF2-40B4-BE49-F238E27FC236}">
                <a16:creationId xmlns:a16="http://schemas.microsoft.com/office/drawing/2014/main" id="{5AF5F598-16D6-E88C-0A98-FD09763E7E44}"/>
              </a:ext>
            </a:extLst>
          </p:cNvPr>
          <p:cNvSpPr txBox="1"/>
          <p:nvPr/>
        </p:nvSpPr>
        <p:spPr>
          <a:xfrm>
            <a:off x="6208596" y="3164158"/>
            <a:ext cx="319521" cy="1015663"/>
          </a:xfrm>
          <a:prstGeom prst="rect">
            <a:avLst/>
          </a:prstGeom>
          <a:noFill/>
        </p:spPr>
        <p:txBody>
          <a:bodyPr wrap="square">
            <a:spAutoFit/>
          </a:bodyPr>
          <a:lstStyle/>
          <a:p>
            <a:pPr eaLnBrk="0" hangingPunct="0"/>
            <a:r>
              <a:rPr lang="en-US" altLang="en-US" sz="6000" b="1" dirty="0">
                <a:solidFill>
                  <a:srgbClr val="FF0000"/>
                </a:solidFill>
                <a:latin typeface="Times New Roman" pitchFamily="18" charset="0"/>
              </a:rPr>
              <a:t>+</a:t>
            </a:r>
            <a:endParaRPr lang="en-US" altLang="en-US" sz="6000" dirty="0"/>
          </a:p>
        </p:txBody>
      </p:sp>
      <p:pic>
        <p:nvPicPr>
          <p:cNvPr id="8" name="Picture 81" descr="null">
            <a:extLst>
              <a:ext uri="{FF2B5EF4-FFF2-40B4-BE49-F238E27FC236}">
                <a16:creationId xmlns:a16="http://schemas.microsoft.com/office/drawing/2014/main" id="{B67871AA-88CA-2A4B-43AA-67059183BE46}"/>
              </a:ext>
            </a:extLst>
          </p:cNvPr>
          <p:cNvPicPr>
            <a:picLocks noChangeAspect="1" noChangeArrowheads="1"/>
          </p:cNvPicPr>
          <p:nvPr/>
        </p:nvPicPr>
        <p:blipFill>
          <a:blip r:embed="rId3"/>
          <a:srcRect/>
          <a:stretch>
            <a:fillRect/>
          </a:stretch>
        </p:blipFill>
        <p:spPr bwMode="auto">
          <a:xfrm>
            <a:off x="6752002" y="2588490"/>
            <a:ext cx="2565647" cy="2041383"/>
          </a:xfrm>
          <a:prstGeom prst="rect">
            <a:avLst/>
          </a:prstGeom>
          <a:noFill/>
          <a:ln>
            <a:noFill/>
          </a:ln>
        </p:spPr>
      </p:pic>
      <p:sp>
        <p:nvSpPr>
          <p:cNvPr id="10" name="TextBox 9">
            <a:extLst>
              <a:ext uri="{FF2B5EF4-FFF2-40B4-BE49-F238E27FC236}">
                <a16:creationId xmlns:a16="http://schemas.microsoft.com/office/drawing/2014/main" id="{7E5B5283-9751-E808-E02F-01562889BEAF}"/>
              </a:ext>
            </a:extLst>
          </p:cNvPr>
          <p:cNvSpPr txBox="1"/>
          <p:nvPr/>
        </p:nvSpPr>
        <p:spPr>
          <a:xfrm>
            <a:off x="9317649" y="3101350"/>
            <a:ext cx="529936" cy="1015663"/>
          </a:xfrm>
          <a:prstGeom prst="rect">
            <a:avLst/>
          </a:prstGeom>
          <a:noFill/>
        </p:spPr>
        <p:txBody>
          <a:bodyPr wrap="square">
            <a:spAutoFit/>
          </a:bodyPr>
          <a:lstStyle/>
          <a:p>
            <a:pPr eaLnBrk="0" hangingPunct="0"/>
            <a:r>
              <a:rPr lang="en-US" altLang="en-US" sz="6000" b="1" dirty="0">
                <a:solidFill>
                  <a:srgbClr val="FF0000"/>
                </a:solidFill>
                <a:latin typeface="Times New Roman" pitchFamily="18" charset="0"/>
              </a:rPr>
              <a:t>=</a:t>
            </a:r>
            <a:endParaRPr lang="en-US" altLang="en-US" sz="6000" dirty="0"/>
          </a:p>
        </p:txBody>
      </p:sp>
      <p:pic>
        <p:nvPicPr>
          <p:cNvPr id="11" name="Picture 8">
            <a:extLst>
              <a:ext uri="{FF2B5EF4-FFF2-40B4-BE49-F238E27FC236}">
                <a16:creationId xmlns:a16="http://schemas.microsoft.com/office/drawing/2014/main" id="{235B2F41-B137-40A2-BD21-E0C4E1A16F29}"/>
              </a:ext>
            </a:extLst>
          </p:cNvPr>
          <p:cNvPicPr>
            <a:picLocks noChangeAspect="1" noChangeArrowheads="1"/>
          </p:cNvPicPr>
          <p:nvPr/>
        </p:nvPicPr>
        <p:blipFill>
          <a:blip r:embed="rId4"/>
          <a:srcRect/>
          <a:stretch>
            <a:fillRect/>
          </a:stretch>
        </p:blipFill>
        <p:spPr bwMode="auto">
          <a:xfrm>
            <a:off x="9975834" y="2588491"/>
            <a:ext cx="2015529" cy="2041382"/>
          </a:xfrm>
          <a:prstGeom prst="rect">
            <a:avLst/>
          </a:prstGeom>
          <a:noFill/>
          <a:ln>
            <a:noFill/>
          </a:ln>
        </p:spPr>
      </p:pic>
      <p:sp>
        <p:nvSpPr>
          <p:cNvPr id="13" name="TextBox 12">
            <a:extLst>
              <a:ext uri="{FF2B5EF4-FFF2-40B4-BE49-F238E27FC236}">
                <a16:creationId xmlns:a16="http://schemas.microsoft.com/office/drawing/2014/main" id="{26108457-88C0-9A27-67CB-0FF07AD993E1}"/>
              </a:ext>
            </a:extLst>
          </p:cNvPr>
          <p:cNvSpPr txBox="1"/>
          <p:nvPr/>
        </p:nvSpPr>
        <p:spPr>
          <a:xfrm>
            <a:off x="5183891" y="5700921"/>
            <a:ext cx="4102983" cy="1015663"/>
          </a:xfrm>
          <a:prstGeom prst="rect">
            <a:avLst/>
          </a:prstGeom>
          <a:noFill/>
        </p:spPr>
        <p:txBody>
          <a:bodyPr wrap="square">
            <a:spAutoFit/>
          </a:bodyPr>
          <a:lstStyle/>
          <a:p>
            <a:pPr eaLnBrk="0" hangingPunct="0"/>
            <a:r>
              <a:rPr lang="hi-IN" altLang="en-US" sz="3000" b="1">
                <a:latin typeface="Arial" panose="020B0604020202020204" pitchFamily="34" charset="0"/>
                <a:cs typeface="Arial" panose="020B0604020202020204" pitchFamily="34" charset="0"/>
              </a:rPr>
              <a:t>… और आतंक पैदा किया !!</a:t>
            </a:r>
            <a:endParaRPr lang="en-US" altLang="en-US" sz="30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8BB02434-A582-7B37-5EFB-9696C76EA524}"/>
              </a:ext>
            </a:extLst>
          </p:cNvPr>
          <p:cNvSpPr>
            <a:spLocks noGrp="1"/>
          </p:cNvSpPr>
          <p:nvPr>
            <p:ph type="sldNum" sz="quarter" idx="12"/>
          </p:nvPr>
        </p:nvSpPr>
        <p:spPr/>
        <p:txBody>
          <a:bodyPr/>
          <a:lstStyle/>
          <a:p>
            <a:fld id="{5FED77AF-CB3C-482E-BEF5-1CAF32EC3C69}" type="slidenum">
              <a:rPr lang="en-IN" smtClean="0"/>
              <a:t>5</a:t>
            </a:fld>
            <a:endParaRPr lang="en-IN" dirty="0"/>
          </a:p>
        </p:txBody>
      </p:sp>
    </p:spTree>
    <p:extLst>
      <p:ext uri="{BB962C8B-B14F-4D97-AF65-F5344CB8AC3E}">
        <p14:creationId xmlns:p14="http://schemas.microsoft.com/office/powerpoint/2010/main" val="409225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9A0F4-58F9-0FD4-CE47-5333B7A780A2}"/>
              </a:ext>
            </a:extLst>
          </p:cNvPr>
          <p:cNvSpPr>
            <a:spLocks noGrp="1"/>
          </p:cNvSpPr>
          <p:nvPr>
            <p:ph type="title"/>
          </p:nvPr>
        </p:nvSpPr>
        <p:spPr>
          <a:xfrm>
            <a:off x="363156" y="2421774"/>
            <a:ext cx="4846898" cy="1703186"/>
          </a:xfrm>
          <a:solidFill>
            <a:schemeClr val="bg1"/>
          </a:solidFill>
        </p:spPr>
        <p:txBody>
          <a:bodyPr>
            <a:normAutofit fontScale="90000"/>
          </a:bodyPr>
          <a:lstStyle/>
          <a:p>
            <a:r>
              <a:rPr lang="hi-IN" altLang="en-IN" sz="4000" b="1">
                <a:solidFill>
                  <a:srgbClr val="C00000"/>
                </a:solidFill>
                <a:latin typeface="Open Sans" panose="020B0606030504020204" pitchFamily="34" charset="0"/>
                <a:ea typeface="Open Sans" panose="020B0606030504020204" pitchFamily="34" charset="0"/>
                <a:cs typeface="Open Sans" panose="020B0606030504020204" pitchFamily="34" charset="0"/>
                <a:sym typeface="Arial" charset="0"/>
              </a:rPr>
              <a:t>सामान्य जीवन में रेडियोआइसोटॉप्स का उपयोग</a:t>
            </a:r>
            <a:endParaRPr lang="en-IN" sz="40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5890BB8C-1756-B56B-241C-4FDA7F0C97CB}"/>
              </a:ext>
            </a:extLst>
          </p:cNvPr>
          <p:cNvSpPr>
            <a:spLocks noGrp="1"/>
          </p:cNvSpPr>
          <p:nvPr>
            <p:ph idx="4294967295"/>
          </p:nvPr>
        </p:nvSpPr>
        <p:spPr>
          <a:xfrm>
            <a:off x="5388256" y="1991360"/>
            <a:ext cx="2962153" cy="3286039"/>
          </a:xfrm>
          <a:prstGeom prst="rect">
            <a:avLst/>
          </a:prstGeom>
        </p:spPr>
        <p:txBody>
          <a:bodyPr/>
          <a:lstStyle/>
          <a:p>
            <a:pPr>
              <a:buFont typeface="Wingdings" panose="05000000000000000000" pitchFamily="2" charset="2"/>
              <a:buChar char="Ø"/>
            </a:pPr>
            <a:r>
              <a:rPr lang="hi-IN" altLang="en-US">
                <a:latin typeface="Open Sans" panose="020B0606030504020204" pitchFamily="34" charset="0"/>
                <a:ea typeface="Open Sans" panose="020B0606030504020204" pitchFamily="34" charset="0"/>
                <a:cs typeface="Open Sans" panose="020B0606030504020204" pitchFamily="34" charset="0"/>
                <a:sym typeface="Arial" charset="0"/>
              </a:rPr>
              <a:t>कोबाल्ट- 60 
सीज़ियम-137 
प्लूटोनियम- 238 
अमेरिसियम-241 
इरिडियम-192 
रेडियम- 226</a:t>
            </a:r>
            <a:endParaRPr lang="en-IN"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85" descr="null">
            <a:extLst>
              <a:ext uri="{FF2B5EF4-FFF2-40B4-BE49-F238E27FC236}">
                <a16:creationId xmlns:a16="http://schemas.microsoft.com/office/drawing/2014/main" id="{54D86ABE-DF45-F348-DE81-88A949310A29}"/>
              </a:ext>
            </a:extLst>
          </p:cNvPr>
          <p:cNvPicPr>
            <a:picLocks noChangeAspect="1" noChangeArrowheads="1"/>
          </p:cNvPicPr>
          <p:nvPr/>
        </p:nvPicPr>
        <p:blipFill>
          <a:blip r:embed="rId2" cstate="print"/>
          <a:srcRect l="18430" r="10565"/>
          <a:stretch>
            <a:fillRect/>
          </a:stretch>
        </p:blipFill>
        <p:spPr bwMode="auto">
          <a:xfrm>
            <a:off x="8692588" y="1602582"/>
            <a:ext cx="2779853" cy="2090016"/>
          </a:xfrm>
          <a:prstGeom prst="rect">
            <a:avLst/>
          </a:prstGeom>
          <a:noFill/>
          <a:ln>
            <a:noFill/>
          </a:ln>
        </p:spPr>
      </p:pic>
      <p:pic>
        <p:nvPicPr>
          <p:cNvPr id="5" name="Picture 83" descr="null">
            <a:extLst>
              <a:ext uri="{FF2B5EF4-FFF2-40B4-BE49-F238E27FC236}">
                <a16:creationId xmlns:a16="http://schemas.microsoft.com/office/drawing/2014/main" id="{55D4CCAA-77C3-6F00-3C04-AA36931A0BD7}"/>
              </a:ext>
            </a:extLst>
          </p:cNvPr>
          <p:cNvPicPr>
            <a:picLocks noChangeAspect="1" noChangeArrowheads="1"/>
          </p:cNvPicPr>
          <p:nvPr/>
        </p:nvPicPr>
        <p:blipFill>
          <a:blip r:embed="rId3"/>
          <a:srcRect/>
          <a:stretch>
            <a:fillRect/>
          </a:stretch>
        </p:blipFill>
        <p:spPr bwMode="auto">
          <a:xfrm>
            <a:off x="8610599" y="3782292"/>
            <a:ext cx="2861841" cy="2097648"/>
          </a:xfrm>
          <a:prstGeom prst="rect">
            <a:avLst/>
          </a:prstGeom>
          <a:noFill/>
          <a:ln>
            <a:noFill/>
          </a:ln>
        </p:spPr>
      </p:pic>
      <p:sp>
        <p:nvSpPr>
          <p:cNvPr id="8" name="Slide Number Placeholder 7">
            <a:extLst>
              <a:ext uri="{FF2B5EF4-FFF2-40B4-BE49-F238E27FC236}">
                <a16:creationId xmlns:a16="http://schemas.microsoft.com/office/drawing/2014/main" id="{A4F5DF1D-1939-AF98-1C91-EB6968AAF598}"/>
              </a:ext>
            </a:extLst>
          </p:cNvPr>
          <p:cNvSpPr>
            <a:spLocks noGrp="1"/>
          </p:cNvSpPr>
          <p:nvPr>
            <p:ph type="sldNum" sz="quarter" idx="12"/>
          </p:nvPr>
        </p:nvSpPr>
        <p:spPr/>
        <p:txBody>
          <a:bodyPr/>
          <a:lstStyle/>
          <a:p>
            <a:fld id="{5FED77AF-CB3C-482E-BEF5-1CAF32EC3C69}" type="slidenum">
              <a:rPr lang="en-IN" smtClean="0"/>
              <a:t>6</a:t>
            </a:fld>
            <a:endParaRPr lang="en-IN" dirty="0"/>
          </a:p>
        </p:txBody>
      </p:sp>
    </p:spTree>
    <p:extLst>
      <p:ext uri="{BB962C8B-B14F-4D97-AF65-F5344CB8AC3E}">
        <p14:creationId xmlns:p14="http://schemas.microsoft.com/office/powerpoint/2010/main" val="1390810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848B3-F40F-5B89-0CA0-3D86FCF697EE}"/>
              </a:ext>
            </a:extLst>
          </p:cNvPr>
          <p:cNvSpPr>
            <a:spLocks noGrp="1"/>
          </p:cNvSpPr>
          <p:nvPr>
            <p:ph type="title"/>
          </p:nvPr>
        </p:nvSpPr>
        <p:spPr>
          <a:xfrm>
            <a:off x="643810" y="2920567"/>
            <a:ext cx="2465150" cy="1016866"/>
          </a:xfrm>
          <a:solidFill>
            <a:schemeClr val="bg1"/>
          </a:solidFill>
        </p:spPr>
        <p:txBody>
          <a:bodyPr/>
          <a:lstStyle/>
          <a:p>
            <a:pPr algn="ctr"/>
            <a:r>
              <a:rPr lang="hi-IN" altLang="en-IN" sz="3600" b="1">
                <a:solidFill>
                  <a:srgbClr val="C00000"/>
                </a:solidFill>
                <a:latin typeface="Open Sans" panose="020B0606030504020204" pitchFamily="34" charset="0"/>
                <a:ea typeface="Open Sans" panose="020B0606030504020204" pitchFamily="34" charset="0"/>
                <a:cs typeface="Open Sans" panose="020B0606030504020204" pitchFamily="34" charset="0"/>
              </a:rPr>
              <a:t>इतिहास</a:t>
            </a:r>
            <a:endParaRPr lang="en-IN" sz="36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B92624E1-8AF7-3B14-ED08-2D863BDD10FB}"/>
              </a:ext>
            </a:extLst>
          </p:cNvPr>
          <p:cNvSpPr>
            <a:spLocks noGrp="1"/>
          </p:cNvSpPr>
          <p:nvPr>
            <p:ph idx="4294967295"/>
          </p:nvPr>
        </p:nvSpPr>
        <p:spPr>
          <a:xfrm>
            <a:off x="3854370" y="1590847"/>
            <a:ext cx="7499430" cy="4351338"/>
          </a:xfrm>
          <a:prstGeom prst="rect">
            <a:avLst/>
          </a:prstGeom>
        </p:spPr>
        <p:txBody>
          <a:bodyPr/>
          <a:lstStyle/>
          <a:p>
            <a:pPr algn="just">
              <a:lnSpc>
                <a:spcPct val="150000"/>
              </a:lnSpc>
            </a:pPr>
            <a:r>
              <a:rPr lang="hi-IN" altLang="en-US" sz="2400">
                <a:latin typeface="Open Sans" panose="020B0606030504020204" pitchFamily="34" charset="0"/>
                <a:ea typeface="Open Sans" panose="020B0606030504020204" pitchFamily="34" charset="0"/>
                <a:cs typeface="Open Sans" panose="020B0606030504020204" pitchFamily="34" charset="0"/>
                <a:sym typeface="Arial" charset="0"/>
              </a:rPr>
              <a:t>1995 चेचन्या के विद्रोहियों ने मास्को में एक गंदा बम लगाया, सौभाग्य से यह विस्फोट नहीं हुआ। इस्तेमाल किया गया स्रोत </a:t>
            </a:r>
            <a:r>
              <a:rPr lang="en-US" altLang="en-US" sz="2400">
                <a:latin typeface="Open Sans" panose="020B0606030504020204" pitchFamily="34" charset="0"/>
                <a:ea typeface="Open Sans" panose="020B0606030504020204" pitchFamily="34" charset="0"/>
                <a:cs typeface="Open Sans" panose="020B0606030504020204" pitchFamily="34" charset="0"/>
                <a:sym typeface="Arial" charset="0"/>
              </a:rPr>
              <a:t>Cs-137 </a:t>
            </a:r>
            <a:r>
              <a:rPr lang="hi-IN" altLang="en-US" sz="2400">
                <a:latin typeface="Open Sans" panose="020B0606030504020204" pitchFamily="34" charset="0"/>
                <a:ea typeface="Open Sans" panose="020B0606030504020204" pitchFamily="34" charset="0"/>
                <a:cs typeface="Open Sans" panose="020B0606030504020204" pitchFamily="34" charset="0"/>
                <a:sym typeface="Arial" charset="0"/>
              </a:rPr>
              <a:t>था जिसे डायनामाइट पर टैग किया गया था। इसे सुरक्षित रूप से निष्क्रिय कर दिया गया था।
जून 2002 में अमेरिका ने शिकागो हवाई अड्डे पर अल-कायदा द्वारा लगाए गए एक गंदे बम को पकड़ लिया।
इतिहास में 10 रेडियोलॉजिकल पदार्थ चोरी हो गए।</a:t>
            </a:r>
            <a:endParaRPr lang="en-US" alt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080CE1F1-544A-083F-432F-D6DE1AB60E1F}"/>
              </a:ext>
            </a:extLst>
          </p:cNvPr>
          <p:cNvSpPr>
            <a:spLocks noGrp="1"/>
          </p:cNvSpPr>
          <p:nvPr>
            <p:ph type="sldNum" sz="quarter" idx="12"/>
          </p:nvPr>
        </p:nvSpPr>
        <p:spPr/>
        <p:txBody>
          <a:bodyPr/>
          <a:lstStyle/>
          <a:p>
            <a:fld id="{5FED77AF-CB3C-482E-BEF5-1CAF32EC3C69}" type="slidenum">
              <a:rPr lang="en-IN" smtClean="0"/>
              <a:t>7</a:t>
            </a:fld>
            <a:endParaRPr lang="en-IN" dirty="0"/>
          </a:p>
        </p:txBody>
      </p:sp>
    </p:spTree>
    <p:extLst>
      <p:ext uri="{BB962C8B-B14F-4D97-AF65-F5344CB8AC3E}">
        <p14:creationId xmlns:p14="http://schemas.microsoft.com/office/powerpoint/2010/main" val="622172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CE45-C9FF-2A79-CD20-7058A3328366}"/>
              </a:ext>
            </a:extLst>
          </p:cNvPr>
          <p:cNvSpPr>
            <a:spLocks noGrp="1"/>
          </p:cNvSpPr>
          <p:nvPr>
            <p:ph type="title"/>
          </p:nvPr>
        </p:nvSpPr>
        <p:spPr>
          <a:xfrm>
            <a:off x="0" y="2853026"/>
            <a:ext cx="4283257" cy="1151948"/>
          </a:xfrm>
          <a:solidFill>
            <a:schemeClr val="bg1"/>
          </a:solidFill>
        </p:spPr>
        <p:txBody>
          <a:bodyPr>
            <a:normAutofit fontScale="90000"/>
          </a:bodyPr>
          <a:lstStyle/>
          <a:p>
            <a:pPr algn="ctr"/>
            <a:r>
              <a:rPr lang="hi-IN" altLang="en-US" sz="4000" b="1">
                <a:solidFill>
                  <a:srgbClr val="C00000"/>
                </a:solidFill>
                <a:latin typeface="Open Sans" panose="020B0606030504020204" pitchFamily="34" charset="0"/>
                <a:ea typeface="Open Sans" panose="020B0606030504020204" pitchFamily="34" charset="0"/>
                <a:cs typeface="Open Sans" panose="020B0606030504020204" pitchFamily="34" charset="0"/>
                <a:sym typeface="Arial" charset="0"/>
              </a:rPr>
              <a:t>आतंकी मुख्य रूप से निशाना बनाते हैं</a:t>
            </a:r>
            <a:endParaRPr lang="en-IN" sz="40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953CB28A-2E9E-D5F6-F8ED-2DA9E6FA8874}"/>
              </a:ext>
            </a:extLst>
          </p:cNvPr>
          <p:cNvSpPr>
            <a:spLocks noGrp="1"/>
          </p:cNvSpPr>
          <p:nvPr>
            <p:ph idx="4294967295"/>
          </p:nvPr>
        </p:nvSpPr>
        <p:spPr>
          <a:xfrm>
            <a:off x="4514126" y="1883744"/>
            <a:ext cx="4096474" cy="3750937"/>
          </a:xfrm>
          <a:prstGeom prst="rect">
            <a:avLst/>
          </a:prstGeom>
        </p:spPr>
        <p:txBody>
          <a:bodyPr/>
          <a:lstStyle/>
          <a:p>
            <a:pPr>
              <a:buFont typeface="Wingdings" panose="05000000000000000000" pitchFamily="2" charset="2"/>
              <a:buChar char="Ø"/>
            </a:pPr>
            <a:r>
              <a:rPr lang="hi-IN" altLang="en-US" sz="2400">
                <a:latin typeface="Open Sans" panose="020B0606030504020204" pitchFamily="34" charset="0"/>
                <a:ea typeface="Open Sans" panose="020B0606030504020204" pitchFamily="34" charset="0"/>
                <a:cs typeface="Open Sans" panose="020B0606030504020204" pitchFamily="34" charset="0"/>
              </a:rPr>
              <a:t>संलग्न स्थान
बड़ी भीड़
 हाई प्रोफाइल इवेंट 
महत्वपूर्ण सुविधाएं और बुनियादी ढांचा</a:t>
            </a:r>
            <a:endParaRPr lang="en-IN"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87" descr="null">
            <a:extLst>
              <a:ext uri="{FF2B5EF4-FFF2-40B4-BE49-F238E27FC236}">
                <a16:creationId xmlns:a16="http://schemas.microsoft.com/office/drawing/2014/main" id="{7A9171A2-A8DF-5186-A5D0-7FD4CF27F638}"/>
              </a:ext>
            </a:extLst>
          </p:cNvPr>
          <p:cNvPicPr>
            <a:picLocks noChangeAspect="1" noChangeArrowheads="1"/>
          </p:cNvPicPr>
          <p:nvPr/>
        </p:nvPicPr>
        <p:blipFill>
          <a:blip r:embed="rId2"/>
          <a:srcRect/>
          <a:stretch>
            <a:fillRect/>
          </a:stretch>
        </p:blipFill>
        <p:spPr bwMode="auto">
          <a:xfrm rot="20717">
            <a:off x="8461126" y="1950206"/>
            <a:ext cx="3456308" cy="3423678"/>
          </a:xfrm>
          <a:prstGeom prst="rect">
            <a:avLst/>
          </a:prstGeom>
          <a:noFill/>
          <a:ln>
            <a:noFill/>
          </a:ln>
        </p:spPr>
      </p:pic>
      <p:sp>
        <p:nvSpPr>
          <p:cNvPr id="6" name="Slide Number Placeholder 5">
            <a:extLst>
              <a:ext uri="{FF2B5EF4-FFF2-40B4-BE49-F238E27FC236}">
                <a16:creationId xmlns:a16="http://schemas.microsoft.com/office/drawing/2014/main" id="{EDB7F507-DEBF-C4AD-558A-1905A383425A}"/>
              </a:ext>
            </a:extLst>
          </p:cNvPr>
          <p:cNvSpPr>
            <a:spLocks noGrp="1"/>
          </p:cNvSpPr>
          <p:nvPr>
            <p:ph type="sldNum" sz="quarter" idx="12"/>
          </p:nvPr>
        </p:nvSpPr>
        <p:spPr/>
        <p:txBody>
          <a:bodyPr/>
          <a:lstStyle/>
          <a:p>
            <a:fld id="{5FED77AF-CB3C-482E-BEF5-1CAF32EC3C69}" type="slidenum">
              <a:rPr lang="en-IN" smtClean="0"/>
              <a:t>8</a:t>
            </a:fld>
            <a:endParaRPr lang="en-IN" dirty="0"/>
          </a:p>
        </p:txBody>
      </p:sp>
    </p:spTree>
    <p:extLst>
      <p:ext uri="{BB962C8B-B14F-4D97-AF65-F5344CB8AC3E}">
        <p14:creationId xmlns:p14="http://schemas.microsoft.com/office/powerpoint/2010/main" val="3812089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215" y="2231542"/>
            <a:ext cx="4170337" cy="1417639"/>
          </a:xfrm>
          <a:noFill/>
        </p:spPr>
        <p:txBody>
          <a:bodyPr>
            <a:noAutofit/>
          </a:bodyPr>
          <a:lstStyle/>
          <a:p>
            <a:r>
              <a:rPr lang="hi-IN" sz="3200" b="1">
                <a:solidFill>
                  <a:srgbClr val="C00000"/>
                </a:solidFill>
                <a:latin typeface="Open Sans" panose="020B0606030504020204" pitchFamily="34" charset="0"/>
                <a:ea typeface="Open Sans" panose="020B0606030504020204" pitchFamily="34" charset="0"/>
                <a:cs typeface="Open Sans" panose="020B0606030504020204" pitchFamily="34" charset="0"/>
              </a:rPr>
              <a:t>रेडियोलॉजिकल फैलाव उपकरण के लक्षण</a:t>
            </a:r>
            <a:endParaRPr lang="en-IN" sz="32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p:cNvSpPr>
            <a:spLocks noGrp="1"/>
          </p:cNvSpPr>
          <p:nvPr>
            <p:ph sz="half" idx="2"/>
          </p:nvPr>
        </p:nvSpPr>
        <p:spPr>
          <a:xfrm>
            <a:off x="4629872" y="1651643"/>
            <a:ext cx="4378203" cy="4160709"/>
          </a:xfrm>
          <a:noFill/>
        </p:spPr>
        <p:txBody>
          <a:bodyPr>
            <a:normAutofit fontScale="92500"/>
          </a:bodyPr>
          <a:lstStyle/>
          <a:p>
            <a:pPr algn="just">
              <a:lnSpc>
                <a:spcPct val="150000"/>
              </a:lnSpc>
              <a:buClr>
                <a:schemeClr val="tx1"/>
              </a:buClr>
              <a:buFont typeface="Wingdings" panose="05000000000000000000" pitchFamily="2" charset="2"/>
              <a:buChar char="Ø"/>
              <a:defRPr/>
            </a:pPr>
            <a:r>
              <a:rPr lang="hi-IN" sz="2400">
                <a:latin typeface="Open Sans" panose="020B0606030504020204" pitchFamily="34" charset="0"/>
                <a:ea typeface="Open Sans" panose="020B0606030504020204" pitchFamily="34" charset="0"/>
                <a:cs typeface="Open Sans" panose="020B0606030504020204" pitchFamily="34" charset="0"/>
              </a:rPr>
              <a:t>एक आतंकवादी घटना
कम तकनीक
बनाने में कम लागत
रेडियोधर्मी सामग्री की विस्तृत श्रृंखला
संदूषण क्षेत्र के उपयोग को तब तक प्रतिबंधित करता है जब तक कि इसे कीटाणुरहित नहीं किया जा सकता</a:t>
            </a:r>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7701" y="1651643"/>
            <a:ext cx="3094299" cy="4181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a:extLst>
              <a:ext uri="{FF2B5EF4-FFF2-40B4-BE49-F238E27FC236}">
                <a16:creationId xmlns:a16="http://schemas.microsoft.com/office/drawing/2014/main" id="{AFEA05E6-B773-D4ED-7D1C-FAF3315BB241}"/>
              </a:ext>
            </a:extLst>
          </p:cNvPr>
          <p:cNvSpPr>
            <a:spLocks noGrp="1"/>
          </p:cNvSpPr>
          <p:nvPr>
            <p:ph type="sldNum" sz="quarter" idx="12"/>
          </p:nvPr>
        </p:nvSpPr>
        <p:spPr/>
        <p:txBody>
          <a:bodyPr/>
          <a:lstStyle/>
          <a:p>
            <a:fld id="{5FED77AF-CB3C-482E-BEF5-1CAF32EC3C69}" type="slidenum">
              <a:rPr lang="en-IN" smtClean="0"/>
              <a:t>9</a:t>
            </a:fld>
            <a:endParaRPr lang="en-IN"/>
          </a:p>
        </p:txBody>
      </p:sp>
    </p:spTree>
    <p:extLst>
      <p:ext uri="{BB962C8B-B14F-4D97-AF65-F5344CB8AC3E}">
        <p14:creationId xmlns:p14="http://schemas.microsoft.com/office/powerpoint/2010/main" val="3969131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184</TotalTime>
  <Words>1101</Words>
  <Application>Microsoft Office PowerPoint</Application>
  <PresentationFormat>Widescreen</PresentationFormat>
  <Paragraphs>79</Paragraphs>
  <Slides>24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Aptos</vt:lpstr>
      <vt:lpstr>Arial</vt:lpstr>
      <vt:lpstr>Calibri</vt:lpstr>
      <vt:lpstr>Calibri Light</vt:lpstr>
      <vt:lpstr>Open Sans</vt:lpstr>
      <vt:lpstr>Open Sans</vt:lpstr>
      <vt:lpstr>Open Sans SemiBold</vt:lpstr>
      <vt:lpstr>Times New Roman</vt:lpstr>
      <vt:lpstr>Wingdings</vt:lpstr>
      <vt:lpstr>Office Theme</vt:lpstr>
      <vt:lpstr>PowerPoint Presentation</vt:lpstr>
      <vt:lpstr>PowerPoint Presentation</vt:lpstr>
      <vt:lpstr>रेडियोलॉजिकल फैलाव उपकरण</vt:lpstr>
      <vt:lpstr>PowerPoint Presentation</vt:lpstr>
      <vt:lpstr>डर्टी बम परिशोधन में इतनी कठिनाइयाँ पैदा करता है</vt:lpstr>
      <vt:lpstr>सामान्य जीवन में रेडियोआइसोटॉप्स का उपयोग</vt:lpstr>
      <vt:lpstr>इतिहास</vt:lpstr>
      <vt:lpstr>आतंकी मुख्य रूप से निशाना बनाते हैं</vt:lpstr>
      <vt:lpstr>रेडियोलॉजिकल फैलाव उपकरण के लक्षण</vt:lpstr>
      <vt:lpstr>रेडियोलॉजिकल फैलाव उपकरण के लक्षण</vt:lpstr>
      <vt:lpstr>आरडीडी एक परमाणु उपकरण नहीं है</vt:lpstr>
      <vt:lpstr>रेडियोलॉजिकल फैलाव उपकरण का प्रभाव</vt:lpstr>
      <vt:lpstr>चिकित्सा/स्वास्थ्य प्रभाव</vt:lpstr>
      <vt:lpstr>मनोसामाजिक प्रभाव</vt:lpstr>
      <vt:lpstr>आर्थिक प्रभाव</vt:lpstr>
      <vt:lpstr>रोकथाम</vt:lpstr>
      <vt:lpstr>सुरक्षा उपाय</vt:lpstr>
      <vt:lpstr>यदि आप घटना के अंदर और करीब हैं</vt:lpstr>
      <vt:lpstr>यदि आप घटना के अंदर और करीब हैं</vt:lpstr>
      <vt:lpstr>आपातकालीन प्रतिक्रिया</vt:lpstr>
      <vt:lpstr>समीक्षा</vt:lpstr>
      <vt:lpstr>PowerPoint Presentation</vt:lpstr>
      <vt:lpstr>मूल्यांकन</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 Kumar</dc:creator>
  <cp:lastModifiedBy>ajay pant</cp:lastModifiedBy>
  <cp:revision>19</cp:revision>
  <dcterms:created xsi:type="dcterms:W3CDTF">2025-04-05T04:55:42Z</dcterms:created>
  <dcterms:modified xsi:type="dcterms:W3CDTF">2025-12-20T05:01:06Z</dcterms:modified>
</cp:coreProperties>
</file>