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1"/>
  </p:sldMasterIdLst>
  <p:notesMasterIdLst>
    <p:notesMasterId r:id="rId40"/>
  </p:notesMasterIdLst>
  <p:sldIdLst>
    <p:sldId id="1210" r:id="rId2"/>
    <p:sldId id="322" r:id="rId3"/>
    <p:sldId id="303" r:id="rId4"/>
    <p:sldId id="304" r:id="rId5"/>
    <p:sldId id="284" r:id="rId6"/>
    <p:sldId id="307" r:id="rId7"/>
    <p:sldId id="277" r:id="rId8"/>
    <p:sldId id="285" r:id="rId9"/>
    <p:sldId id="286" r:id="rId10"/>
    <p:sldId id="287" r:id="rId11"/>
    <p:sldId id="310" r:id="rId12"/>
    <p:sldId id="299" r:id="rId13"/>
    <p:sldId id="268" r:id="rId14"/>
    <p:sldId id="269" r:id="rId15"/>
    <p:sldId id="270" r:id="rId16"/>
    <p:sldId id="271" r:id="rId17"/>
    <p:sldId id="275" r:id="rId18"/>
    <p:sldId id="311" r:id="rId19"/>
    <p:sldId id="279" r:id="rId20"/>
    <p:sldId id="280" r:id="rId21"/>
    <p:sldId id="281" r:id="rId22"/>
    <p:sldId id="263" r:id="rId23"/>
    <p:sldId id="283" r:id="rId24"/>
    <p:sldId id="312" r:id="rId25"/>
    <p:sldId id="313" r:id="rId26"/>
    <p:sldId id="314" r:id="rId27"/>
    <p:sldId id="316" r:id="rId28"/>
    <p:sldId id="317" r:id="rId29"/>
    <p:sldId id="289" r:id="rId30"/>
    <p:sldId id="319" r:id="rId31"/>
    <p:sldId id="320" r:id="rId32"/>
    <p:sldId id="262" r:id="rId33"/>
    <p:sldId id="321" r:id="rId34"/>
    <p:sldId id="324" r:id="rId35"/>
    <p:sldId id="325" r:id="rId36"/>
    <p:sldId id="1211" r:id="rId37"/>
    <p:sldId id="1203" r:id="rId38"/>
    <p:sldId id="1188" r:id="rId3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8700" autoAdjust="0"/>
  </p:normalViewPr>
  <p:slideViewPr>
    <p:cSldViewPr>
      <p:cViewPr varScale="1">
        <p:scale>
          <a:sx n="50" d="100"/>
          <a:sy n="50" d="100"/>
        </p:scale>
        <p:origin x="342" y="36"/>
      </p:cViewPr>
      <p:guideLst>
        <p:guide orient="horz" pos="2160"/>
        <p:guide pos="3840"/>
      </p:guideLst>
    </p:cSldViewPr>
  </p:slideViewPr>
  <p:outlineViewPr>
    <p:cViewPr>
      <p:scale>
        <a:sx n="33" d="100"/>
        <a:sy n="33" d="100"/>
      </p:scale>
      <p:origin x="0" y="-1157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151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36CDD52-F817-A9C4-70FA-6E2F3026969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4035" name="Rectangle 3">
            <a:extLst>
              <a:ext uri="{FF2B5EF4-FFF2-40B4-BE49-F238E27FC236}">
                <a16:creationId xmlns:a16="http://schemas.microsoft.com/office/drawing/2014/main" id="{936F0DFF-E9AB-1816-DDDD-320FEA1ABBC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7412" name="Rectangle 4">
            <a:extLst>
              <a:ext uri="{FF2B5EF4-FFF2-40B4-BE49-F238E27FC236}">
                <a16:creationId xmlns:a16="http://schemas.microsoft.com/office/drawing/2014/main" id="{2991C1E2-334F-41E8-4B68-0C93B9C03447}"/>
              </a:ext>
            </a:extLst>
          </p:cNvPr>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a:extLst>
              <a:ext uri="{FF2B5EF4-FFF2-40B4-BE49-F238E27FC236}">
                <a16:creationId xmlns:a16="http://schemas.microsoft.com/office/drawing/2014/main" id="{33920EFD-9F71-8734-4F93-44BDDABE05A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a:extLst>
              <a:ext uri="{FF2B5EF4-FFF2-40B4-BE49-F238E27FC236}">
                <a16:creationId xmlns:a16="http://schemas.microsoft.com/office/drawing/2014/main" id="{3D8E75E2-6751-6AC1-603F-A02339350660}"/>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4039" name="Rectangle 7">
            <a:extLst>
              <a:ext uri="{FF2B5EF4-FFF2-40B4-BE49-F238E27FC236}">
                <a16:creationId xmlns:a16="http://schemas.microsoft.com/office/drawing/2014/main" id="{8643B0DA-8AD8-708F-DFA2-51D670468F5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F0562D1-2C16-4DD4-998F-5F533662E7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91;p1:notes">
            <a:extLst>
              <a:ext uri="{FF2B5EF4-FFF2-40B4-BE49-F238E27FC236}">
                <a16:creationId xmlns:a16="http://schemas.microsoft.com/office/drawing/2014/main" id="{1E8C68AE-84BE-6068-9C27-779C0A7440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Arial" panose="020B0604020202020204" pitchFamily="34" charset="0"/>
            </a:endParaRPr>
          </a:p>
        </p:txBody>
      </p:sp>
      <p:sp>
        <p:nvSpPr>
          <p:cNvPr id="19459" name="Google Shape;92;p1:notes">
            <a:extLst>
              <a:ext uri="{FF2B5EF4-FFF2-40B4-BE49-F238E27FC236}">
                <a16:creationId xmlns:a16="http://schemas.microsoft.com/office/drawing/2014/main" id="{656F11C8-ECF0-9F57-B32C-8E7BC3970B75}"/>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AE989919-B9CB-383F-CA5C-CB47672ECB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E1EC722-3FEA-46AD-A713-091CEF0F1DF5}" type="slidenum">
              <a:rPr lang="en-US" altLang="en-US" smtClean="0">
                <a:latin typeface="Arial" panose="020B0604020202020204" pitchFamily="34" charset="0"/>
              </a:rPr>
              <a:pPr/>
              <a:t>24</a:t>
            </a:fld>
            <a:endParaRPr lang="en-US" altLang="en-US">
              <a:latin typeface="Arial" panose="020B0604020202020204" pitchFamily="34" charset="0"/>
            </a:endParaRPr>
          </a:p>
        </p:txBody>
      </p:sp>
      <p:sp>
        <p:nvSpPr>
          <p:cNvPr id="52227" name="Rectangle 2">
            <a:extLst>
              <a:ext uri="{FF2B5EF4-FFF2-40B4-BE49-F238E27FC236}">
                <a16:creationId xmlns:a16="http://schemas.microsoft.com/office/drawing/2014/main" id="{2D18147B-508E-41C5-C38A-C91E9BDA2D77}"/>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5D8E6F5F-C782-AEC1-69E8-3D3CF4CCD54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234950" algn="l"/>
              </a:tabLst>
            </a:pPr>
            <a:r>
              <a:rPr lang="en-US" altLang="en-US">
                <a:latin typeface="Arial" panose="020B0604020202020204" pitchFamily="34" charset="0"/>
              </a:rPr>
              <a:t>Non-occupational exposures can be divided into one of two categories: those originating from natural sources and those resulting from human-made sources.</a:t>
            </a:r>
          </a:p>
          <a:p>
            <a:pPr eaLnBrk="1" hangingPunct="1">
              <a:tabLst>
                <a:tab pos="234950" algn="l"/>
              </a:tabLst>
            </a:pPr>
            <a:endParaRPr lang="en-US" altLang="en-US">
              <a:latin typeface="Arial" panose="020B0604020202020204" pitchFamily="34" charset="0"/>
            </a:endParaRPr>
          </a:p>
          <a:p>
            <a:pPr eaLnBrk="1" hangingPunct="1">
              <a:tabLst>
                <a:tab pos="234950" algn="l"/>
              </a:tabLst>
            </a:pPr>
            <a:r>
              <a:rPr lang="en-US" altLang="en-US">
                <a:latin typeface="Arial" panose="020B0604020202020204" pitchFamily="34" charset="0"/>
              </a:rPr>
              <a:t> All individuals are continuously exposed to ionizing radiation from various</a:t>
            </a:r>
            <a:r>
              <a:rPr lang="sl-SI" altLang="en-US">
                <a:latin typeface="Arial" panose="020B0604020202020204" pitchFamily="34" charset="0"/>
              </a:rPr>
              <a:t> </a:t>
            </a:r>
            <a:r>
              <a:rPr lang="en-US" altLang="en-US">
                <a:latin typeface="Arial" panose="020B0604020202020204" pitchFamily="34" charset="0"/>
              </a:rPr>
              <a:t>natural sources.</a:t>
            </a:r>
            <a:r>
              <a:rPr lang="sl-SI" altLang="en-US">
                <a:latin typeface="Arial" panose="020B0604020202020204" pitchFamily="34" charset="0"/>
              </a:rPr>
              <a:t> </a:t>
            </a:r>
            <a:r>
              <a:rPr lang="en-US" altLang="en-US">
                <a:latin typeface="Arial" panose="020B0604020202020204" pitchFamily="34" charset="0"/>
              </a:rPr>
              <a:t>These sources include cosmic radiation and naturally</a:t>
            </a:r>
            <a:r>
              <a:rPr lang="sl-SI" altLang="en-US">
                <a:latin typeface="Arial" panose="020B0604020202020204" pitchFamily="34" charset="0"/>
              </a:rPr>
              <a:t> </a:t>
            </a:r>
            <a:r>
              <a:rPr lang="en-US" altLang="en-US">
                <a:latin typeface="Arial" panose="020B0604020202020204" pitchFamily="34" charset="0"/>
              </a:rPr>
              <a:t>occurring radionuclides within the</a:t>
            </a:r>
            <a:r>
              <a:rPr lang="sl-SI" altLang="en-US">
                <a:latin typeface="Arial" panose="020B0604020202020204" pitchFamily="34" charset="0"/>
              </a:rPr>
              <a:t> </a:t>
            </a:r>
            <a:r>
              <a:rPr lang="en-US" altLang="en-US">
                <a:latin typeface="Arial" panose="020B0604020202020204" pitchFamily="34" charset="0"/>
              </a:rPr>
              <a:t>environment and within the human body. The</a:t>
            </a:r>
            <a:r>
              <a:rPr lang="sl-SI" altLang="en-US">
                <a:latin typeface="Arial" panose="020B0604020202020204" pitchFamily="34" charset="0"/>
              </a:rPr>
              <a:t> </a:t>
            </a:r>
            <a:r>
              <a:rPr lang="en-US" altLang="en-US">
                <a:latin typeface="Arial" panose="020B0604020202020204" pitchFamily="34" charset="0"/>
              </a:rPr>
              <a:t>radiation levels resulting from natural sources are collectively called "natural</a:t>
            </a:r>
            <a:r>
              <a:rPr lang="sl-SI" altLang="en-US">
                <a:latin typeface="Arial" panose="020B0604020202020204" pitchFamily="34" charset="0"/>
              </a:rPr>
              <a:t> </a:t>
            </a:r>
            <a:r>
              <a:rPr lang="en-US" altLang="en-US">
                <a:latin typeface="Arial" panose="020B0604020202020204" pitchFamily="34" charset="0"/>
              </a:rPr>
              <a:t>background." Natural background (and the associated dose it imparts) varies considerably from one location to another in the United States. Historically, the</a:t>
            </a:r>
            <a:r>
              <a:rPr lang="sl-SI" altLang="en-US">
                <a:latin typeface="Arial" panose="020B0604020202020204" pitchFamily="34" charset="0"/>
              </a:rPr>
              <a:t> </a:t>
            </a:r>
            <a:r>
              <a:rPr lang="en-US" altLang="en-US">
                <a:latin typeface="Arial" panose="020B0604020202020204" pitchFamily="34" charset="0"/>
              </a:rPr>
              <a:t> estimated value for the average whole body dose equivalent from natural</a:t>
            </a:r>
            <a:r>
              <a:rPr lang="sl-SI" altLang="en-US">
                <a:latin typeface="Arial" panose="020B0604020202020204" pitchFamily="34" charset="0"/>
              </a:rPr>
              <a:t> </a:t>
            </a:r>
            <a:r>
              <a:rPr lang="en-US" altLang="en-US">
                <a:latin typeface="Arial" panose="020B0604020202020204" pitchFamily="34" charset="0"/>
              </a:rPr>
              <a:t>background in the United States. has been about 100 mrem/person/year. More</a:t>
            </a:r>
            <a:r>
              <a:rPr lang="sl-SI" altLang="en-US">
                <a:latin typeface="Arial" panose="020B0604020202020204" pitchFamily="34" charset="0"/>
              </a:rPr>
              <a:t> </a:t>
            </a:r>
            <a:r>
              <a:rPr lang="en-US" altLang="en-US">
                <a:latin typeface="Arial" panose="020B0604020202020204" pitchFamily="34" charset="0"/>
              </a:rPr>
              <a:t>recently, this figure has been revised upward to between 250 to 300</a:t>
            </a:r>
            <a:r>
              <a:rPr lang="sl-SI" altLang="en-US">
                <a:latin typeface="Arial" panose="020B0604020202020204" pitchFamily="34" charset="0"/>
              </a:rPr>
              <a:t> </a:t>
            </a:r>
            <a:r>
              <a:rPr lang="en-US" altLang="en-US">
                <a:latin typeface="Arial" panose="020B0604020202020204" pitchFamily="34" charset="0"/>
              </a:rPr>
              <a:t>mrem/person/year to account for the dose contribution from indoor radon.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5AED356-3E36-184A-A0AE-B4CFF67AA561}"/>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AF8E669C-DCD7-53E2-F45D-63EC60E49C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B8C45FD-54C5-F3F3-989A-17DD775696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7151908-E643-4B20-926D-073E3F7B8DD6}" type="slidenum">
              <a:rPr lang="en-US" altLang="en-US" smtClean="0">
                <a:latin typeface="Arial" panose="020B0604020202020204" pitchFamily="34" charset="0"/>
              </a:rPr>
              <a:pPr/>
              <a:t>30</a:t>
            </a:fld>
            <a:endParaRPr lang="en-US" altLang="en-US">
              <a:latin typeface="Arial" panose="020B0604020202020204" pitchFamily="34" charset="0"/>
            </a:endParaRPr>
          </a:p>
        </p:txBody>
      </p:sp>
      <p:sp>
        <p:nvSpPr>
          <p:cNvPr id="60419" name="Rectangle 2">
            <a:extLst>
              <a:ext uri="{FF2B5EF4-FFF2-40B4-BE49-F238E27FC236}">
                <a16:creationId xmlns:a16="http://schemas.microsoft.com/office/drawing/2014/main" id="{A307B8A9-E6D0-B05F-E9D2-7F474B21A533}"/>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BC3DAB7A-7551-DFDC-7CEA-11C0BDC0CF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A1F05EE8-6386-7B80-9F03-B8B7C1BC49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19E8339-C369-40A6-84A5-A20656B579C6}" type="slidenum">
              <a:rPr lang="en-US" altLang="en-US" smtClean="0">
                <a:latin typeface="Arial" panose="020B0604020202020204" pitchFamily="34" charset="0"/>
              </a:rPr>
              <a:pPr/>
              <a:t>31</a:t>
            </a:fld>
            <a:endParaRPr lang="en-US" altLang="en-US">
              <a:latin typeface="Arial" panose="020B0604020202020204" pitchFamily="34" charset="0"/>
            </a:endParaRPr>
          </a:p>
        </p:txBody>
      </p:sp>
      <p:sp>
        <p:nvSpPr>
          <p:cNvPr id="62467" name="Rectangle 2">
            <a:extLst>
              <a:ext uri="{FF2B5EF4-FFF2-40B4-BE49-F238E27FC236}">
                <a16:creationId xmlns:a16="http://schemas.microsoft.com/office/drawing/2014/main" id="{BCC3889D-C23B-38B7-4705-8447D3CA42B4}"/>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D85C7153-44F3-89B9-C201-F01C5F30C3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8D34A3B-FD30-BA59-957F-47F89D2936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4670C65-F862-4208-8AE3-1A19AF4E8267}" type="slidenum">
              <a:rPr lang="en-US" altLang="en-US" smtClean="0">
                <a:latin typeface="Arial" panose="020B0604020202020204" pitchFamily="34" charset="0"/>
              </a:rPr>
              <a:pPr/>
              <a:t>7</a:t>
            </a:fld>
            <a:endParaRPr lang="en-US" altLang="en-US">
              <a:latin typeface="Arial" panose="020B0604020202020204" pitchFamily="34" charset="0"/>
            </a:endParaRPr>
          </a:p>
        </p:txBody>
      </p:sp>
      <p:sp>
        <p:nvSpPr>
          <p:cNvPr id="26627" name="Rectangle 2">
            <a:extLst>
              <a:ext uri="{FF2B5EF4-FFF2-40B4-BE49-F238E27FC236}">
                <a16:creationId xmlns:a16="http://schemas.microsoft.com/office/drawing/2014/main" id="{41A431E8-BE1A-4849-F999-91379F6388EF}"/>
              </a:ext>
            </a:extLst>
          </p:cNvPr>
          <p:cNvSpPr>
            <a:spLocks noRot="1" noChangeArrowheads="1" noTextEdit="1"/>
          </p:cNvSpPr>
          <p:nvPr>
            <p:ph type="sldImg"/>
          </p:nvPr>
        </p:nvSpPr>
        <p:spPr>
          <a:xfrm>
            <a:off x="384175" y="687388"/>
            <a:ext cx="6091238" cy="3427412"/>
          </a:xfrm>
          <a:ln/>
        </p:spPr>
      </p:sp>
      <p:sp>
        <p:nvSpPr>
          <p:cNvPr id="26628" name="Rectangle 3">
            <a:extLst>
              <a:ext uri="{FF2B5EF4-FFF2-40B4-BE49-F238E27FC236}">
                <a16:creationId xmlns:a16="http://schemas.microsoft.com/office/drawing/2014/main" id="{BF8E4CE4-126A-1D14-8D0C-162076B039DA}"/>
              </a:ext>
            </a:extLst>
          </p:cNvPr>
          <p:cNvSpPr>
            <a:spLocks noGrp="1" noChangeArrowheads="1"/>
          </p:cNvSpPr>
          <p:nvPr>
            <p:ph type="body" idx="1"/>
          </p:nvPr>
        </p:nvSpPr>
        <p:spPr>
          <a:xfrm>
            <a:off x="914400" y="4341813"/>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AC14010-D062-89A1-6D42-5207092E39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57B961E-E45E-4C86-84E1-1FE223B8A4F9}" type="slidenum">
              <a:rPr lang="en-US" altLang="en-US" smtClean="0">
                <a:latin typeface="Arial" panose="020B0604020202020204" pitchFamily="34" charset="0"/>
              </a:rPr>
              <a:pPr/>
              <a:t>13</a:t>
            </a:fld>
            <a:endParaRPr lang="en-US" altLang="en-US">
              <a:latin typeface="Arial" panose="020B0604020202020204" pitchFamily="34" charset="0"/>
            </a:endParaRPr>
          </a:p>
        </p:txBody>
      </p:sp>
      <p:sp>
        <p:nvSpPr>
          <p:cNvPr id="33795" name="Rectangle 2">
            <a:extLst>
              <a:ext uri="{FF2B5EF4-FFF2-40B4-BE49-F238E27FC236}">
                <a16:creationId xmlns:a16="http://schemas.microsoft.com/office/drawing/2014/main" id="{D98A2C65-D82F-8A5F-B00B-00F12B78A11C}"/>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46AA808D-DBC0-F466-20D1-3335C42EB7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26DE40A-A366-24E4-4C2F-75887BD5F193}"/>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3C256057-CABF-FA38-13AE-CB5269CF27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DF8FFFB-44A9-7632-CDD3-D807402873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9497CBB-3E21-4664-A4C7-922DC5C887C3}" type="slidenum">
              <a:rPr lang="en-US" altLang="en-US" smtClean="0">
                <a:latin typeface="Arial" panose="020B0604020202020204" pitchFamily="34" charset="0"/>
              </a:rPr>
              <a:pPr/>
              <a:t>15</a:t>
            </a:fld>
            <a:endParaRPr lang="en-US" altLang="en-US">
              <a:latin typeface="Arial" panose="020B0604020202020204" pitchFamily="34" charset="0"/>
            </a:endParaRPr>
          </a:p>
        </p:txBody>
      </p:sp>
      <p:sp>
        <p:nvSpPr>
          <p:cNvPr id="37891" name="Rectangle 2">
            <a:extLst>
              <a:ext uri="{FF2B5EF4-FFF2-40B4-BE49-F238E27FC236}">
                <a16:creationId xmlns:a16="http://schemas.microsoft.com/office/drawing/2014/main" id="{8902A3D9-1B8C-E6BB-9062-6825441949EA}"/>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750860B-1224-CCE3-161C-3E2A5A7A27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DE8511D-0E75-FB28-1B88-6E39BC00CD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8B37D08-8008-4461-8C0C-BC629E423B86}" type="slidenum">
              <a:rPr lang="en-US" altLang="en-US" smtClean="0">
                <a:latin typeface="Arial" panose="020B0604020202020204" pitchFamily="34" charset="0"/>
              </a:rPr>
              <a:pPr/>
              <a:t>16</a:t>
            </a:fld>
            <a:endParaRPr lang="en-US" altLang="en-US">
              <a:latin typeface="Arial" panose="020B0604020202020204" pitchFamily="34" charset="0"/>
            </a:endParaRPr>
          </a:p>
        </p:txBody>
      </p:sp>
      <p:sp>
        <p:nvSpPr>
          <p:cNvPr id="39939" name="Rectangle 2">
            <a:extLst>
              <a:ext uri="{FF2B5EF4-FFF2-40B4-BE49-F238E27FC236}">
                <a16:creationId xmlns:a16="http://schemas.microsoft.com/office/drawing/2014/main" id="{86189EB8-DD01-7A6D-A2B3-71D00CCEC199}"/>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FFF692A2-D4C2-CF49-08D3-3041C48AE8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2E2D1363-9D83-46DB-555C-C2536DA0A8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3F617AC-AFE4-4D55-B822-47A9C3216909}" type="slidenum">
              <a:rPr lang="en-US" altLang="en-US" smtClean="0">
                <a:latin typeface="Arial" panose="020B0604020202020204" pitchFamily="34" charset="0"/>
              </a:rPr>
              <a:pPr/>
              <a:t>17</a:t>
            </a:fld>
            <a:endParaRPr lang="en-US" altLang="en-US">
              <a:latin typeface="Arial" panose="020B0604020202020204" pitchFamily="34" charset="0"/>
            </a:endParaRPr>
          </a:p>
        </p:txBody>
      </p:sp>
      <p:sp>
        <p:nvSpPr>
          <p:cNvPr id="41987" name="Rectangle 2">
            <a:extLst>
              <a:ext uri="{FF2B5EF4-FFF2-40B4-BE49-F238E27FC236}">
                <a16:creationId xmlns:a16="http://schemas.microsoft.com/office/drawing/2014/main" id="{49934660-507F-DB9E-7522-9E683B001107}"/>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3F5E936B-4A0B-39D5-3D41-884884FA37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BBBEEB1D-892D-181E-E00A-FDC2DCE589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C4EA5F-AAB0-41D3-AD2C-303843B1A904}" type="slidenum">
              <a:rPr lang="en-US" altLang="en-US" smtClean="0">
                <a:latin typeface="Arial" panose="020B0604020202020204" pitchFamily="34" charset="0"/>
              </a:rPr>
              <a:pPr/>
              <a:t>18</a:t>
            </a:fld>
            <a:endParaRPr lang="en-US" altLang="en-US">
              <a:latin typeface="Arial" panose="020B0604020202020204" pitchFamily="34" charset="0"/>
            </a:endParaRPr>
          </a:p>
        </p:txBody>
      </p:sp>
      <p:sp>
        <p:nvSpPr>
          <p:cNvPr id="44035" name="Rectangle 2">
            <a:extLst>
              <a:ext uri="{FF2B5EF4-FFF2-40B4-BE49-F238E27FC236}">
                <a16:creationId xmlns:a16="http://schemas.microsoft.com/office/drawing/2014/main" id="{DCD786BF-4A58-6FA1-6FBB-24D9A39A3446}"/>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E98285C4-34F7-8F41-7E6F-C07A67E311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245D29-C072-B8CA-AEF1-33BF361183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61E96FB-1977-4793-A9A9-A0D6BBEF6097}" type="slidenum">
              <a:rPr lang="en-US" altLang="en-US" smtClean="0">
                <a:latin typeface="Arial" panose="020B0604020202020204" pitchFamily="34" charset="0"/>
              </a:rPr>
              <a:pPr/>
              <a:t>21</a:t>
            </a:fld>
            <a:endParaRPr lang="en-US" altLang="en-US">
              <a:latin typeface="Arial" panose="020B0604020202020204" pitchFamily="34" charset="0"/>
            </a:endParaRPr>
          </a:p>
        </p:txBody>
      </p:sp>
      <p:sp>
        <p:nvSpPr>
          <p:cNvPr id="48131" name="Rectangle 2">
            <a:extLst>
              <a:ext uri="{FF2B5EF4-FFF2-40B4-BE49-F238E27FC236}">
                <a16:creationId xmlns:a16="http://schemas.microsoft.com/office/drawing/2014/main" id="{BFA93B9B-9BCC-3760-AEE8-202584E2C5F9}"/>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EE535AD1-31E9-BC6F-F775-45D617211A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030EEF4-E0ED-2D13-44C2-E9DF80C578DD}"/>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8B93C29E-86D6-4B48-9B29-E01F27757645}" type="datetime5">
              <a:rPr lang="en-US"/>
              <a:pPr>
                <a:defRPr/>
              </a:pPr>
              <a:t>12-Jan-26</a:t>
            </a:fld>
            <a:endParaRPr lang="en-US"/>
          </a:p>
        </p:txBody>
      </p:sp>
      <p:sp>
        <p:nvSpPr>
          <p:cNvPr id="5" name="Footer Placeholder 4">
            <a:extLst>
              <a:ext uri="{FF2B5EF4-FFF2-40B4-BE49-F238E27FC236}">
                <a16:creationId xmlns:a16="http://schemas.microsoft.com/office/drawing/2014/main" id="{1FAA7F6F-5FAE-1514-897B-E46651CCB6EC}"/>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r>
              <a:rPr lang="en-US"/>
              <a:t>2 BN NDRF</a:t>
            </a:r>
          </a:p>
        </p:txBody>
      </p:sp>
      <p:sp>
        <p:nvSpPr>
          <p:cNvPr id="6" name="Slide Number Placeholder 5">
            <a:extLst>
              <a:ext uri="{FF2B5EF4-FFF2-40B4-BE49-F238E27FC236}">
                <a16:creationId xmlns:a16="http://schemas.microsoft.com/office/drawing/2014/main" id="{253F3C0E-3B47-60FB-5080-B18D3E14FC9A}"/>
              </a:ext>
            </a:extLst>
          </p:cNvPr>
          <p:cNvSpPr>
            <a:spLocks noGrp="1"/>
          </p:cNvSpPr>
          <p:nvPr>
            <p:ph type="sldNum" sz="quarter" idx="12"/>
          </p:nvPr>
        </p:nvSpPr>
        <p:spPr/>
        <p:txBody>
          <a:bodyPr/>
          <a:lstStyle>
            <a:lvl1pPr>
              <a:defRPr/>
            </a:lvl1pPr>
          </a:lstStyle>
          <a:p>
            <a:pPr>
              <a:defRPr/>
            </a:pPr>
            <a:fld id="{A6FB8287-1F82-4364-8975-C7CEB9A404E0}" type="slidenum">
              <a:rPr lang="en-US" altLang="en-US"/>
              <a:pPr>
                <a:defRPr/>
              </a:pPr>
              <a:t>‹#›</a:t>
            </a:fld>
            <a:endParaRPr lang="en-US" altLang="en-US"/>
          </a:p>
        </p:txBody>
      </p:sp>
    </p:spTree>
    <p:extLst>
      <p:ext uri="{BB962C8B-B14F-4D97-AF65-F5344CB8AC3E}">
        <p14:creationId xmlns:p14="http://schemas.microsoft.com/office/powerpoint/2010/main" val="2248767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1EFD44B-9AF9-AF0D-0966-2EDF2D6C8B8C}"/>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A417373B-AD71-4882-995C-AFF01A972795}" type="datetime5">
              <a:rPr lang="en-US"/>
              <a:pPr>
                <a:defRPr/>
              </a:pPr>
              <a:t>12-Jan-26</a:t>
            </a:fld>
            <a:endParaRPr lang="en-US"/>
          </a:p>
        </p:txBody>
      </p:sp>
      <p:sp>
        <p:nvSpPr>
          <p:cNvPr id="5" name="Footer Placeholder 4">
            <a:extLst>
              <a:ext uri="{FF2B5EF4-FFF2-40B4-BE49-F238E27FC236}">
                <a16:creationId xmlns:a16="http://schemas.microsoft.com/office/drawing/2014/main" id="{7A8D8C11-8711-B699-3871-D29BDBECC00E}"/>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r>
              <a:rPr lang="en-US"/>
              <a:t>2 BN NDRF</a:t>
            </a:r>
          </a:p>
        </p:txBody>
      </p:sp>
      <p:sp>
        <p:nvSpPr>
          <p:cNvPr id="6" name="Slide Number Placeholder 5">
            <a:extLst>
              <a:ext uri="{FF2B5EF4-FFF2-40B4-BE49-F238E27FC236}">
                <a16:creationId xmlns:a16="http://schemas.microsoft.com/office/drawing/2014/main" id="{D5876510-3AE7-4797-33FF-705E5A46389C}"/>
              </a:ext>
            </a:extLst>
          </p:cNvPr>
          <p:cNvSpPr>
            <a:spLocks noGrp="1"/>
          </p:cNvSpPr>
          <p:nvPr>
            <p:ph type="sldNum" sz="quarter" idx="12"/>
          </p:nvPr>
        </p:nvSpPr>
        <p:spPr/>
        <p:txBody>
          <a:bodyPr/>
          <a:lstStyle>
            <a:lvl1pPr>
              <a:defRPr/>
            </a:lvl1pPr>
          </a:lstStyle>
          <a:p>
            <a:pPr>
              <a:defRPr/>
            </a:pPr>
            <a:fld id="{D9EDCEE4-3A85-442F-B47A-EA184AD3E82C}" type="slidenum">
              <a:rPr lang="en-US" altLang="en-US"/>
              <a:pPr>
                <a:defRPr/>
              </a:pPr>
              <a:t>‹#›</a:t>
            </a:fld>
            <a:endParaRPr lang="en-US" altLang="en-US"/>
          </a:p>
        </p:txBody>
      </p:sp>
    </p:spTree>
    <p:extLst>
      <p:ext uri="{BB962C8B-B14F-4D97-AF65-F5344CB8AC3E}">
        <p14:creationId xmlns:p14="http://schemas.microsoft.com/office/powerpoint/2010/main" val="401925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9C19F1B-5217-7E4B-A10B-B94DD253A961}"/>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A93433FA-897E-4343-A959-DED9B7E7BCEE}" type="datetime5">
              <a:rPr lang="en-US"/>
              <a:pPr>
                <a:defRPr/>
              </a:pPr>
              <a:t>12-Jan-26</a:t>
            </a:fld>
            <a:endParaRPr lang="en-US"/>
          </a:p>
        </p:txBody>
      </p:sp>
      <p:sp>
        <p:nvSpPr>
          <p:cNvPr id="5" name="Footer Placeholder 4">
            <a:extLst>
              <a:ext uri="{FF2B5EF4-FFF2-40B4-BE49-F238E27FC236}">
                <a16:creationId xmlns:a16="http://schemas.microsoft.com/office/drawing/2014/main" id="{DFEB9008-A180-2247-6BA4-56F1A9FEC435}"/>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r>
              <a:rPr lang="en-US"/>
              <a:t>2 BN NDRF</a:t>
            </a:r>
          </a:p>
        </p:txBody>
      </p:sp>
      <p:sp>
        <p:nvSpPr>
          <p:cNvPr id="6" name="Slide Number Placeholder 5">
            <a:extLst>
              <a:ext uri="{FF2B5EF4-FFF2-40B4-BE49-F238E27FC236}">
                <a16:creationId xmlns:a16="http://schemas.microsoft.com/office/drawing/2014/main" id="{50BD5E56-4587-18B7-51FD-755ABBA465B4}"/>
              </a:ext>
            </a:extLst>
          </p:cNvPr>
          <p:cNvSpPr>
            <a:spLocks noGrp="1"/>
          </p:cNvSpPr>
          <p:nvPr>
            <p:ph type="sldNum" sz="quarter" idx="12"/>
          </p:nvPr>
        </p:nvSpPr>
        <p:spPr/>
        <p:txBody>
          <a:bodyPr/>
          <a:lstStyle>
            <a:lvl1pPr>
              <a:defRPr/>
            </a:lvl1pPr>
          </a:lstStyle>
          <a:p>
            <a:pPr>
              <a:defRPr/>
            </a:pPr>
            <a:fld id="{10339DAB-F915-4522-A673-AB24DE533985}" type="slidenum">
              <a:rPr lang="en-US" altLang="en-US"/>
              <a:pPr>
                <a:defRPr/>
              </a:pPr>
              <a:t>‹#›</a:t>
            </a:fld>
            <a:endParaRPr lang="en-US" altLang="en-US"/>
          </a:p>
        </p:txBody>
      </p:sp>
    </p:spTree>
    <p:extLst>
      <p:ext uri="{BB962C8B-B14F-4D97-AF65-F5344CB8AC3E}">
        <p14:creationId xmlns:p14="http://schemas.microsoft.com/office/powerpoint/2010/main" val="2555231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Date Placeholder 3">
            <a:extLst>
              <a:ext uri="{FF2B5EF4-FFF2-40B4-BE49-F238E27FC236}">
                <a16:creationId xmlns:a16="http://schemas.microsoft.com/office/drawing/2014/main" id="{D4ADCCF8-41B6-6E59-4482-1A323BE842C1}"/>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D000D4CC-06E6-4756-8046-A2B585B4F504}" type="datetime5">
              <a:rPr lang="en-US"/>
              <a:pPr>
                <a:defRPr/>
              </a:pPr>
              <a:t>12-Jan-26</a:t>
            </a:fld>
            <a:endParaRPr lang="en-US"/>
          </a:p>
        </p:txBody>
      </p:sp>
      <p:sp>
        <p:nvSpPr>
          <p:cNvPr id="6" name="Footer Placeholder 4">
            <a:extLst>
              <a:ext uri="{FF2B5EF4-FFF2-40B4-BE49-F238E27FC236}">
                <a16:creationId xmlns:a16="http://schemas.microsoft.com/office/drawing/2014/main" id="{687A9E44-D01B-0233-5B6D-2E5A66F363B3}"/>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r>
              <a:rPr lang="en-US"/>
              <a:t>2 BN NDRF</a:t>
            </a:r>
          </a:p>
        </p:txBody>
      </p:sp>
      <p:sp>
        <p:nvSpPr>
          <p:cNvPr id="7" name="Slide Number Placeholder 5">
            <a:extLst>
              <a:ext uri="{FF2B5EF4-FFF2-40B4-BE49-F238E27FC236}">
                <a16:creationId xmlns:a16="http://schemas.microsoft.com/office/drawing/2014/main" id="{B4A2D823-CF7F-63EB-358C-408E3CD42A1D}"/>
              </a:ext>
            </a:extLst>
          </p:cNvPr>
          <p:cNvSpPr>
            <a:spLocks noGrp="1"/>
          </p:cNvSpPr>
          <p:nvPr>
            <p:ph type="sldNum" sz="quarter" idx="12"/>
          </p:nvPr>
        </p:nvSpPr>
        <p:spPr/>
        <p:txBody>
          <a:bodyPr/>
          <a:lstStyle>
            <a:lvl1pPr>
              <a:defRPr/>
            </a:lvl1pPr>
          </a:lstStyle>
          <a:p>
            <a:pPr>
              <a:defRPr/>
            </a:pPr>
            <a:fld id="{7939F55D-288A-43E9-B893-50D770BB2ABF}" type="slidenum">
              <a:rPr lang="en-US" altLang="en-US"/>
              <a:pPr>
                <a:defRPr/>
              </a:pPr>
              <a:t>‹#›</a:t>
            </a:fld>
            <a:endParaRPr lang="en-US" altLang="en-US"/>
          </a:p>
        </p:txBody>
      </p:sp>
    </p:spTree>
    <p:extLst>
      <p:ext uri="{BB962C8B-B14F-4D97-AF65-F5344CB8AC3E}">
        <p14:creationId xmlns:p14="http://schemas.microsoft.com/office/powerpoint/2010/main" val="34639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01303B0-B0B9-EAD4-FEA4-442FAFAF6DC4}"/>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94BD9609-616C-43D1-9952-541F9613F0E7}" type="datetime5">
              <a:rPr lang="en-US"/>
              <a:pPr>
                <a:defRPr/>
              </a:pPr>
              <a:t>12-Jan-26</a:t>
            </a:fld>
            <a:endParaRPr lang="en-US"/>
          </a:p>
        </p:txBody>
      </p:sp>
      <p:sp>
        <p:nvSpPr>
          <p:cNvPr id="6" name="Footer Placeholder 4">
            <a:extLst>
              <a:ext uri="{FF2B5EF4-FFF2-40B4-BE49-F238E27FC236}">
                <a16:creationId xmlns:a16="http://schemas.microsoft.com/office/drawing/2014/main" id="{E3A0BB84-FD1C-D96B-FFFD-A42DFA7DA01B}"/>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r>
              <a:rPr lang="en-US"/>
              <a:t>2 BN NDRF</a:t>
            </a:r>
          </a:p>
        </p:txBody>
      </p:sp>
      <p:sp>
        <p:nvSpPr>
          <p:cNvPr id="7" name="Slide Number Placeholder 5">
            <a:extLst>
              <a:ext uri="{FF2B5EF4-FFF2-40B4-BE49-F238E27FC236}">
                <a16:creationId xmlns:a16="http://schemas.microsoft.com/office/drawing/2014/main" id="{793974C5-5734-3F9A-DBE1-B0032DFDDDBB}"/>
              </a:ext>
            </a:extLst>
          </p:cNvPr>
          <p:cNvSpPr>
            <a:spLocks noGrp="1"/>
          </p:cNvSpPr>
          <p:nvPr>
            <p:ph type="sldNum" sz="quarter" idx="12"/>
          </p:nvPr>
        </p:nvSpPr>
        <p:spPr/>
        <p:txBody>
          <a:bodyPr/>
          <a:lstStyle>
            <a:lvl1pPr>
              <a:defRPr/>
            </a:lvl1pPr>
          </a:lstStyle>
          <a:p>
            <a:pPr>
              <a:defRPr/>
            </a:pPr>
            <a:fld id="{DAA738A3-9C65-484E-9963-855F5712E68B}" type="slidenum">
              <a:rPr lang="en-US" altLang="en-US"/>
              <a:pPr>
                <a:defRPr/>
              </a:pPr>
              <a:t>‹#›</a:t>
            </a:fld>
            <a:endParaRPr lang="en-US" altLang="en-US"/>
          </a:p>
        </p:txBody>
      </p:sp>
    </p:spTree>
    <p:extLst>
      <p:ext uri="{BB962C8B-B14F-4D97-AF65-F5344CB8AC3E}">
        <p14:creationId xmlns:p14="http://schemas.microsoft.com/office/powerpoint/2010/main" val="3485753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3C72D17A-6441-287D-ACBD-EC22F549E107}"/>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3840FB05-5D53-4235-A237-BB767325A6BE}" type="datetime5">
              <a:rPr lang="en-US"/>
              <a:pPr>
                <a:defRPr/>
              </a:pPr>
              <a:t>12-Jan-26</a:t>
            </a:fld>
            <a:endParaRPr lang="en-US"/>
          </a:p>
        </p:txBody>
      </p:sp>
      <p:sp>
        <p:nvSpPr>
          <p:cNvPr id="7" name="Footer Placeholder 4">
            <a:extLst>
              <a:ext uri="{FF2B5EF4-FFF2-40B4-BE49-F238E27FC236}">
                <a16:creationId xmlns:a16="http://schemas.microsoft.com/office/drawing/2014/main" id="{B27C5617-E431-D533-035F-70E2AAA63AE6}"/>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r>
              <a:rPr lang="en-US"/>
              <a:t>2 BN NDRF</a:t>
            </a:r>
          </a:p>
        </p:txBody>
      </p:sp>
      <p:sp>
        <p:nvSpPr>
          <p:cNvPr id="8" name="Slide Number Placeholder 5">
            <a:extLst>
              <a:ext uri="{FF2B5EF4-FFF2-40B4-BE49-F238E27FC236}">
                <a16:creationId xmlns:a16="http://schemas.microsoft.com/office/drawing/2014/main" id="{7D8969C8-AB72-1FBD-49B2-D7869A751C1C}"/>
              </a:ext>
            </a:extLst>
          </p:cNvPr>
          <p:cNvSpPr>
            <a:spLocks noGrp="1"/>
          </p:cNvSpPr>
          <p:nvPr>
            <p:ph type="sldNum" sz="quarter" idx="12"/>
          </p:nvPr>
        </p:nvSpPr>
        <p:spPr/>
        <p:txBody>
          <a:bodyPr/>
          <a:lstStyle>
            <a:lvl1pPr>
              <a:defRPr/>
            </a:lvl1pPr>
          </a:lstStyle>
          <a:p>
            <a:pPr>
              <a:defRPr/>
            </a:pPr>
            <a:fld id="{EAC3AF79-E868-4F82-B4B8-708C5B6BC483}" type="slidenum">
              <a:rPr lang="en-US" altLang="en-US"/>
              <a:pPr>
                <a:defRPr/>
              </a:pPr>
              <a:t>‹#›</a:t>
            </a:fld>
            <a:endParaRPr lang="en-US" altLang="en-US"/>
          </a:p>
        </p:txBody>
      </p:sp>
    </p:spTree>
    <p:extLst>
      <p:ext uri="{BB962C8B-B14F-4D97-AF65-F5344CB8AC3E}">
        <p14:creationId xmlns:p14="http://schemas.microsoft.com/office/powerpoint/2010/main" val="3612168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2" name="Google Shape;16;p2">
            <a:extLst>
              <a:ext uri="{FF2B5EF4-FFF2-40B4-BE49-F238E27FC236}">
                <a16:creationId xmlns:a16="http://schemas.microsoft.com/office/drawing/2014/main" id="{C3D6A732-F905-5F40-984D-35B53B7CDBA9}"/>
              </a:ext>
            </a:extLst>
          </p:cNvPr>
          <p:cNvSpPr txBox="1">
            <a:spLocks noChangeArrowheads="1"/>
          </p:cNvSpPr>
          <p:nvPr/>
        </p:nvSpPr>
        <p:spPr bwMode="auto">
          <a:xfrm>
            <a:off x="301625" y="6438900"/>
            <a:ext cx="2320925" cy="263525"/>
          </a:xfrm>
          <a:prstGeom prst="rect">
            <a:avLst/>
          </a:prstGeom>
          <a:noFill/>
          <a:ln>
            <a:noFill/>
          </a:ln>
        </p:spPr>
        <p:txBody>
          <a:bodyPr lIns="39125" tIns="39125" rIns="39125" bIns="39125">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defRPr/>
            </a:pPr>
            <a:r>
              <a:rPr lang="en-US" altLang="en-US" sz="1200">
                <a:solidFill>
                  <a:srgbClr val="535353"/>
                </a:solidFill>
                <a:latin typeface="Open Sans SemiBold" panose="020B0706030804020204" pitchFamily="34" charset="0"/>
                <a:cs typeface="Open Sans SemiBold" panose="020B0706030804020204" pitchFamily="34" charset="0"/>
                <a:sym typeface="Open Sans SemiBold" panose="020B0706030804020204" pitchFamily="34" charset="0"/>
              </a:rPr>
              <a:t>PEER | CSSR | INDIA</a:t>
            </a:r>
            <a:endParaRPr lang="en-US" altLang="en-US"/>
          </a:p>
        </p:txBody>
      </p:sp>
      <p:sp>
        <p:nvSpPr>
          <p:cNvPr id="3" name="Google Shape;17;p2">
            <a:extLst>
              <a:ext uri="{FF2B5EF4-FFF2-40B4-BE49-F238E27FC236}">
                <a16:creationId xmlns:a16="http://schemas.microsoft.com/office/drawing/2014/main" id="{C9A4913F-80AE-FEFC-BB1E-554A837D6867}"/>
              </a:ext>
            </a:extLst>
          </p:cNvPr>
          <p:cNvSpPr>
            <a:spLocks noChangeArrowheads="1"/>
          </p:cNvSpPr>
          <p:nvPr/>
        </p:nvSpPr>
        <p:spPr bwMode="auto">
          <a:xfrm>
            <a:off x="508000" y="6756400"/>
            <a:ext cx="1908175" cy="101600"/>
          </a:xfrm>
          <a:prstGeom prst="rect">
            <a:avLst/>
          </a:prstGeom>
          <a:solidFill>
            <a:srgbClr val="C00000"/>
          </a:solidFill>
          <a:ln>
            <a:noFill/>
          </a:ln>
        </p:spPr>
        <p:txBody>
          <a:bodyPr lIns="39125" tIns="39125" rIns="39125" bIns="39125"/>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endParaRPr lang="en-US" altLang="en-US" sz="9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 name="Google Shape;18;p2">
            <a:extLst>
              <a:ext uri="{FF2B5EF4-FFF2-40B4-BE49-F238E27FC236}">
                <a16:creationId xmlns:a16="http://schemas.microsoft.com/office/drawing/2014/main" id="{2D3DCAAA-78B4-7A8C-5BC6-5BD0FE05628A}"/>
              </a:ext>
            </a:extLst>
          </p:cNvPr>
          <p:cNvSpPr txBox="1">
            <a:spLocks noChangeArrowheads="1"/>
          </p:cNvSpPr>
          <p:nvPr/>
        </p:nvSpPr>
        <p:spPr bwMode="auto">
          <a:xfrm>
            <a:off x="10756900" y="6407150"/>
            <a:ext cx="698500" cy="309563"/>
          </a:xfrm>
          <a:prstGeom prst="rect">
            <a:avLst/>
          </a:prstGeom>
          <a:noFill/>
          <a:ln>
            <a:noFill/>
          </a:ln>
        </p:spPr>
        <p:txBody>
          <a:bodyPr lIns="39125" tIns="39125" rIns="39125" bIns="39125">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defRPr/>
            </a:pPr>
            <a:r>
              <a:rPr lang="en-US" altLang="en-US" sz="1500" b="1">
                <a:solidFill>
                  <a:srgbClr val="535353"/>
                </a:solidFill>
                <a:latin typeface="Open Sans" panose="020B0606030504020204" pitchFamily="34" charset="0"/>
                <a:cs typeface="Open Sans" panose="020B0606030504020204" pitchFamily="34" charset="0"/>
                <a:sym typeface="Open Sans" panose="020B0606030504020204" pitchFamily="34" charset="0"/>
              </a:rPr>
              <a:t>PPT 2 -</a:t>
            </a:r>
            <a:endParaRPr lang="en-US" altLang="en-US"/>
          </a:p>
        </p:txBody>
      </p:sp>
      <p:sp>
        <p:nvSpPr>
          <p:cNvPr id="5" name="Google Shape;19;p2">
            <a:extLst>
              <a:ext uri="{FF2B5EF4-FFF2-40B4-BE49-F238E27FC236}">
                <a16:creationId xmlns:a16="http://schemas.microsoft.com/office/drawing/2014/main" id="{58129863-9FEF-CC81-B684-D52131B8F04A}"/>
              </a:ext>
            </a:extLst>
          </p:cNvPr>
          <p:cNvSpPr>
            <a:spLocks noChangeArrowheads="1"/>
          </p:cNvSpPr>
          <p:nvPr/>
        </p:nvSpPr>
        <p:spPr bwMode="auto">
          <a:xfrm>
            <a:off x="10769600" y="6756400"/>
            <a:ext cx="939800" cy="101600"/>
          </a:xfrm>
          <a:prstGeom prst="rect">
            <a:avLst/>
          </a:prstGeom>
          <a:solidFill>
            <a:srgbClr val="C00000"/>
          </a:solidFill>
          <a:ln>
            <a:noFill/>
          </a:ln>
        </p:spPr>
        <p:txBody>
          <a:bodyPr lIns="39125" tIns="39125" rIns="39125" bIns="39125"/>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endParaRPr lang="en-US" altLang="en-US" sz="9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Google Shape;20;p2">
            <a:extLst>
              <a:ext uri="{FF2B5EF4-FFF2-40B4-BE49-F238E27FC236}">
                <a16:creationId xmlns:a16="http://schemas.microsoft.com/office/drawing/2014/main" id="{B97CE1FB-1C17-D960-0CC0-A6694C0928DF}"/>
              </a:ext>
            </a:extLst>
          </p:cNvPr>
          <p:cNvSpPr txBox="1">
            <a:spLocks noGrp="1"/>
          </p:cNvSpPr>
          <p:nvPr>
            <p:ph type="sldNum" idx="10"/>
          </p:nvPr>
        </p:nvSpPr>
        <p:spPr>
          <a:xfrm>
            <a:off x="11383963" y="6407150"/>
            <a:ext cx="303212" cy="338138"/>
          </a:xfrm>
        </p:spPr>
        <p:txBody>
          <a:bodyPr lIns="78275" tIns="78275" rIns="78275" bIns="78275" anchor="t">
            <a:noAutofit/>
          </a:bodyPr>
          <a:lstStyle>
            <a:lvl1pPr algn="ctr">
              <a:defRPr sz="1500">
                <a:solidFill>
                  <a:srgbClr val="535353"/>
                </a:solidFill>
                <a:latin typeface="Open Sans" pitchFamily="34" charset="0"/>
                <a:cs typeface="Open Sans" pitchFamily="34" charset="0"/>
                <a:sym typeface="Open Sans" pitchFamily="34" charset="0"/>
              </a:defRPr>
            </a:lvl1pPr>
          </a:lstStyle>
          <a:p>
            <a:pPr>
              <a:defRPr/>
            </a:pPr>
            <a:fld id="{123F8CCE-51FC-4F80-A8DB-003F94B12CD7}" type="slidenum">
              <a:rPr lang="en-US" altLang="en-US"/>
              <a:pPr>
                <a:defRPr/>
              </a:pPr>
              <a:t>‹#›</a:t>
            </a:fld>
            <a:endParaRPr lang="en-US" altLang="en-US"/>
          </a:p>
        </p:txBody>
      </p:sp>
    </p:spTree>
    <p:extLst>
      <p:ext uri="{BB962C8B-B14F-4D97-AF65-F5344CB8AC3E}">
        <p14:creationId xmlns:p14="http://schemas.microsoft.com/office/powerpoint/2010/main" val="534143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846B486-DD43-6603-0589-D4B43A5F05B6}"/>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72D6E899-AB37-4CE8-9072-4F69D8AD09E3}" type="datetime5">
              <a:rPr lang="en-US"/>
              <a:pPr>
                <a:defRPr/>
              </a:pPr>
              <a:t>12-Jan-26</a:t>
            </a:fld>
            <a:endParaRPr lang="en-US"/>
          </a:p>
        </p:txBody>
      </p:sp>
      <p:sp>
        <p:nvSpPr>
          <p:cNvPr id="5" name="Footer Placeholder 4">
            <a:extLst>
              <a:ext uri="{FF2B5EF4-FFF2-40B4-BE49-F238E27FC236}">
                <a16:creationId xmlns:a16="http://schemas.microsoft.com/office/drawing/2014/main" id="{0F2C28FB-3714-96BF-9E64-F74B28AF2887}"/>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r>
              <a:rPr lang="en-US"/>
              <a:t>2 BN NDRF</a:t>
            </a:r>
          </a:p>
        </p:txBody>
      </p:sp>
      <p:sp>
        <p:nvSpPr>
          <p:cNvPr id="6" name="Slide Number Placeholder 5">
            <a:extLst>
              <a:ext uri="{FF2B5EF4-FFF2-40B4-BE49-F238E27FC236}">
                <a16:creationId xmlns:a16="http://schemas.microsoft.com/office/drawing/2014/main" id="{B8958514-9CF3-0B23-65AA-2DF443161E3B}"/>
              </a:ext>
            </a:extLst>
          </p:cNvPr>
          <p:cNvSpPr>
            <a:spLocks noGrp="1"/>
          </p:cNvSpPr>
          <p:nvPr>
            <p:ph type="sldNum" sz="quarter" idx="12"/>
          </p:nvPr>
        </p:nvSpPr>
        <p:spPr>
          <a:xfrm>
            <a:off x="8737600" y="6348413"/>
            <a:ext cx="2844800" cy="373062"/>
          </a:xfrm>
        </p:spPr>
        <p:txBody>
          <a:bodyPr/>
          <a:lstStyle>
            <a:lvl1pPr>
              <a:defRPr/>
            </a:lvl1pPr>
          </a:lstStyle>
          <a:p>
            <a:pPr>
              <a:defRPr/>
            </a:pPr>
            <a:fld id="{513F8B95-6F16-43BD-9D49-9BA6D310C220}" type="slidenum">
              <a:rPr lang="en-US" altLang="en-US"/>
              <a:pPr>
                <a:defRPr/>
              </a:pPr>
              <a:t>‹#›</a:t>
            </a:fld>
            <a:endParaRPr lang="en-US" altLang="en-US"/>
          </a:p>
        </p:txBody>
      </p:sp>
    </p:spTree>
    <p:extLst>
      <p:ext uri="{BB962C8B-B14F-4D97-AF65-F5344CB8AC3E}">
        <p14:creationId xmlns:p14="http://schemas.microsoft.com/office/powerpoint/2010/main" val="292882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4BFEF6-2748-5F35-F661-047D3DEF29A7}"/>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A64220DC-80E0-4CE4-BB31-88739E3CB282}" type="datetime5">
              <a:rPr lang="en-US"/>
              <a:pPr>
                <a:defRPr/>
              </a:pPr>
              <a:t>12-Jan-26</a:t>
            </a:fld>
            <a:endParaRPr lang="en-US"/>
          </a:p>
        </p:txBody>
      </p:sp>
      <p:sp>
        <p:nvSpPr>
          <p:cNvPr id="5" name="Footer Placeholder 4">
            <a:extLst>
              <a:ext uri="{FF2B5EF4-FFF2-40B4-BE49-F238E27FC236}">
                <a16:creationId xmlns:a16="http://schemas.microsoft.com/office/drawing/2014/main" id="{7DD4B30E-82CD-DAD9-2F7F-CE1F948C463C}"/>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r>
              <a:rPr lang="en-US"/>
              <a:t>2 BN NDRF</a:t>
            </a:r>
          </a:p>
        </p:txBody>
      </p:sp>
      <p:sp>
        <p:nvSpPr>
          <p:cNvPr id="6" name="Slide Number Placeholder 5">
            <a:extLst>
              <a:ext uri="{FF2B5EF4-FFF2-40B4-BE49-F238E27FC236}">
                <a16:creationId xmlns:a16="http://schemas.microsoft.com/office/drawing/2014/main" id="{D7381EC8-7593-05EB-6D7E-CCA24A9F861B}"/>
              </a:ext>
            </a:extLst>
          </p:cNvPr>
          <p:cNvSpPr>
            <a:spLocks noGrp="1"/>
          </p:cNvSpPr>
          <p:nvPr>
            <p:ph type="sldNum" sz="quarter" idx="12"/>
          </p:nvPr>
        </p:nvSpPr>
        <p:spPr/>
        <p:txBody>
          <a:bodyPr/>
          <a:lstStyle>
            <a:lvl1pPr>
              <a:defRPr/>
            </a:lvl1pPr>
          </a:lstStyle>
          <a:p>
            <a:pPr>
              <a:defRPr/>
            </a:pPr>
            <a:fld id="{63551BFB-85FA-49F4-BEC1-9271252E0FD5}" type="slidenum">
              <a:rPr lang="en-US" altLang="en-US"/>
              <a:pPr>
                <a:defRPr/>
              </a:pPr>
              <a:t>‹#›</a:t>
            </a:fld>
            <a:endParaRPr lang="en-US" altLang="en-US"/>
          </a:p>
        </p:txBody>
      </p:sp>
    </p:spTree>
    <p:extLst>
      <p:ext uri="{BB962C8B-B14F-4D97-AF65-F5344CB8AC3E}">
        <p14:creationId xmlns:p14="http://schemas.microsoft.com/office/powerpoint/2010/main" val="428528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a:extLst>
              <a:ext uri="{FF2B5EF4-FFF2-40B4-BE49-F238E27FC236}">
                <a16:creationId xmlns:a16="http://schemas.microsoft.com/office/drawing/2014/main" id="{57DEC34E-FF78-A6DE-3456-B855D0D0A8BD}"/>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FFCA04C3-BA50-4AAB-B1D1-2C8D7D22E1CE}" type="datetime5">
              <a:rPr lang="en-US"/>
              <a:pPr>
                <a:defRPr/>
              </a:pPr>
              <a:t>12-Jan-26</a:t>
            </a:fld>
            <a:endParaRPr lang="en-US"/>
          </a:p>
        </p:txBody>
      </p:sp>
      <p:sp>
        <p:nvSpPr>
          <p:cNvPr id="6" name="Footer Placeholder 4">
            <a:extLst>
              <a:ext uri="{FF2B5EF4-FFF2-40B4-BE49-F238E27FC236}">
                <a16:creationId xmlns:a16="http://schemas.microsoft.com/office/drawing/2014/main" id="{C544220C-E915-4EBF-755C-78670D572705}"/>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r>
              <a:rPr lang="en-US"/>
              <a:t>2 BN NDRF</a:t>
            </a:r>
          </a:p>
        </p:txBody>
      </p:sp>
      <p:sp>
        <p:nvSpPr>
          <p:cNvPr id="7" name="Slide Number Placeholder 5">
            <a:extLst>
              <a:ext uri="{FF2B5EF4-FFF2-40B4-BE49-F238E27FC236}">
                <a16:creationId xmlns:a16="http://schemas.microsoft.com/office/drawing/2014/main" id="{01C25220-AE65-62E2-8AC0-57653C5E3A27}"/>
              </a:ext>
            </a:extLst>
          </p:cNvPr>
          <p:cNvSpPr>
            <a:spLocks noGrp="1"/>
          </p:cNvSpPr>
          <p:nvPr>
            <p:ph type="sldNum" sz="quarter" idx="12"/>
          </p:nvPr>
        </p:nvSpPr>
        <p:spPr/>
        <p:txBody>
          <a:bodyPr/>
          <a:lstStyle>
            <a:lvl1pPr>
              <a:defRPr/>
            </a:lvl1pPr>
          </a:lstStyle>
          <a:p>
            <a:pPr>
              <a:defRPr/>
            </a:pPr>
            <a:fld id="{24822E76-C288-473F-BC6F-AF492BFF80CA}" type="slidenum">
              <a:rPr lang="en-US" altLang="en-US"/>
              <a:pPr>
                <a:defRPr/>
              </a:pPr>
              <a:t>‹#›</a:t>
            </a:fld>
            <a:endParaRPr lang="en-US" altLang="en-US"/>
          </a:p>
        </p:txBody>
      </p:sp>
    </p:spTree>
    <p:extLst>
      <p:ext uri="{BB962C8B-B14F-4D97-AF65-F5344CB8AC3E}">
        <p14:creationId xmlns:p14="http://schemas.microsoft.com/office/powerpoint/2010/main" val="408704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a:extLst>
              <a:ext uri="{FF2B5EF4-FFF2-40B4-BE49-F238E27FC236}">
                <a16:creationId xmlns:a16="http://schemas.microsoft.com/office/drawing/2014/main" id="{4F893BE5-D8A4-DE70-0188-651B7CDD245F}"/>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76A037BA-CF68-408E-A715-796B883BE985}" type="datetime5">
              <a:rPr lang="en-US"/>
              <a:pPr>
                <a:defRPr/>
              </a:pPr>
              <a:t>12-Jan-26</a:t>
            </a:fld>
            <a:endParaRPr lang="en-US"/>
          </a:p>
        </p:txBody>
      </p:sp>
      <p:sp>
        <p:nvSpPr>
          <p:cNvPr id="8" name="Footer Placeholder 4">
            <a:extLst>
              <a:ext uri="{FF2B5EF4-FFF2-40B4-BE49-F238E27FC236}">
                <a16:creationId xmlns:a16="http://schemas.microsoft.com/office/drawing/2014/main" id="{4F63AE2C-F42C-223F-6E9B-51E0CA397280}"/>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r>
              <a:rPr lang="en-US"/>
              <a:t>2 BN NDRF</a:t>
            </a:r>
          </a:p>
        </p:txBody>
      </p:sp>
      <p:sp>
        <p:nvSpPr>
          <p:cNvPr id="9" name="Slide Number Placeholder 5">
            <a:extLst>
              <a:ext uri="{FF2B5EF4-FFF2-40B4-BE49-F238E27FC236}">
                <a16:creationId xmlns:a16="http://schemas.microsoft.com/office/drawing/2014/main" id="{70767D7F-EE22-84AB-7E18-7331397A6835}"/>
              </a:ext>
            </a:extLst>
          </p:cNvPr>
          <p:cNvSpPr>
            <a:spLocks noGrp="1"/>
          </p:cNvSpPr>
          <p:nvPr>
            <p:ph type="sldNum" sz="quarter" idx="12"/>
          </p:nvPr>
        </p:nvSpPr>
        <p:spPr/>
        <p:txBody>
          <a:bodyPr/>
          <a:lstStyle>
            <a:lvl1pPr>
              <a:defRPr/>
            </a:lvl1pPr>
          </a:lstStyle>
          <a:p>
            <a:pPr>
              <a:defRPr/>
            </a:pPr>
            <a:fld id="{A874D196-8497-4FEA-9CFD-F5AB18E65ED8}" type="slidenum">
              <a:rPr lang="en-US" altLang="en-US"/>
              <a:pPr>
                <a:defRPr/>
              </a:pPr>
              <a:t>‹#›</a:t>
            </a:fld>
            <a:endParaRPr lang="en-US" altLang="en-US"/>
          </a:p>
        </p:txBody>
      </p:sp>
    </p:spTree>
    <p:extLst>
      <p:ext uri="{BB962C8B-B14F-4D97-AF65-F5344CB8AC3E}">
        <p14:creationId xmlns:p14="http://schemas.microsoft.com/office/powerpoint/2010/main" val="1369451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a:extLst>
              <a:ext uri="{FF2B5EF4-FFF2-40B4-BE49-F238E27FC236}">
                <a16:creationId xmlns:a16="http://schemas.microsoft.com/office/drawing/2014/main" id="{EC9B711D-522F-4207-197F-1DBF87E3C1C8}"/>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D2D9BA52-7654-4671-A85A-760E2A9A51D1}" type="datetime5">
              <a:rPr lang="en-US"/>
              <a:pPr>
                <a:defRPr/>
              </a:pPr>
              <a:t>12-Jan-26</a:t>
            </a:fld>
            <a:endParaRPr lang="en-US"/>
          </a:p>
        </p:txBody>
      </p:sp>
      <p:sp>
        <p:nvSpPr>
          <p:cNvPr id="4" name="Footer Placeholder 4">
            <a:extLst>
              <a:ext uri="{FF2B5EF4-FFF2-40B4-BE49-F238E27FC236}">
                <a16:creationId xmlns:a16="http://schemas.microsoft.com/office/drawing/2014/main" id="{C7AAB5FC-28A2-F4A9-AF68-159E46932D24}"/>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r>
              <a:rPr lang="en-US"/>
              <a:t>2 BN NDRF</a:t>
            </a:r>
          </a:p>
        </p:txBody>
      </p:sp>
      <p:sp>
        <p:nvSpPr>
          <p:cNvPr id="5" name="Slide Number Placeholder 5">
            <a:extLst>
              <a:ext uri="{FF2B5EF4-FFF2-40B4-BE49-F238E27FC236}">
                <a16:creationId xmlns:a16="http://schemas.microsoft.com/office/drawing/2014/main" id="{7BABCA2F-FD51-2A94-5EC0-915618AAC00B}"/>
              </a:ext>
            </a:extLst>
          </p:cNvPr>
          <p:cNvSpPr>
            <a:spLocks noGrp="1"/>
          </p:cNvSpPr>
          <p:nvPr>
            <p:ph type="sldNum" sz="quarter" idx="12"/>
          </p:nvPr>
        </p:nvSpPr>
        <p:spPr/>
        <p:txBody>
          <a:bodyPr/>
          <a:lstStyle>
            <a:lvl1pPr>
              <a:defRPr/>
            </a:lvl1pPr>
          </a:lstStyle>
          <a:p>
            <a:pPr>
              <a:defRPr/>
            </a:pPr>
            <a:fld id="{B64ABB03-2415-431E-B11F-699584F22670}" type="slidenum">
              <a:rPr lang="en-US" altLang="en-US"/>
              <a:pPr>
                <a:defRPr/>
              </a:pPr>
              <a:t>‹#›</a:t>
            </a:fld>
            <a:endParaRPr lang="en-US" altLang="en-US"/>
          </a:p>
        </p:txBody>
      </p:sp>
    </p:spTree>
    <p:extLst>
      <p:ext uri="{BB962C8B-B14F-4D97-AF65-F5344CB8AC3E}">
        <p14:creationId xmlns:p14="http://schemas.microsoft.com/office/powerpoint/2010/main" val="295788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B9635AD-A71C-A353-752F-C67F3C8D2002}"/>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8F8FCCD4-801B-4F43-9815-01AC15CBF0FB}" type="datetime5">
              <a:rPr lang="en-US"/>
              <a:pPr>
                <a:defRPr/>
              </a:pPr>
              <a:t>12-Jan-26</a:t>
            </a:fld>
            <a:endParaRPr lang="en-US"/>
          </a:p>
        </p:txBody>
      </p:sp>
      <p:sp>
        <p:nvSpPr>
          <p:cNvPr id="3" name="Footer Placeholder 4">
            <a:extLst>
              <a:ext uri="{FF2B5EF4-FFF2-40B4-BE49-F238E27FC236}">
                <a16:creationId xmlns:a16="http://schemas.microsoft.com/office/drawing/2014/main" id="{850B4852-0AED-3C21-B9E9-09DF518C9E79}"/>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r>
              <a:rPr lang="en-US"/>
              <a:t>2 BN NDRF</a:t>
            </a:r>
          </a:p>
        </p:txBody>
      </p:sp>
      <p:sp>
        <p:nvSpPr>
          <p:cNvPr id="4" name="Slide Number Placeholder 5">
            <a:extLst>
              <a:ext uri="{FF2B5EF4-FFF2-40B4-BE49-F238E27FC236}">
                <a16:creationId xmlns:a16="http://schemas.microsoft.com/office/drawing/2014/main" id="{F561FBB1-45C7-D77A-B05A-5D355FB7C688}"/>
              </a:ext>
            </a:extLst>
          </p:cNvPr>
          <p:cNvSpPr>
            <a:spLocks noGrp="1"/>
          </p:cNvSpPr>
          <p:nvPr>
            <p:ph type="sldNum" sz="quarter" idx="12"/>
          </p:nvPr>
        </p:nvSpPr>
        <p:spPr/>
        <p:txBody>
          <a:bodyPr/>
          <a:lstStyle>
            <a:lvl1pPr>
              <a:defRPr/>
            </a:lvl1pPr>
          </a:lstStyle>
          <a:p>
            <a:pPr>
              <a:defRPr/>
            </a:pPr>
            <a:fld id="{AD3A4D83-136C-4007-923E-6FB2B8ED5E51}" type="slidenum">
              <a:rPr lang="en-US" altLang="en-US"/>
              <a:pPr>
                <a:defRPr/>
              </a:pPr>
              <a:t>‹#›</a:t>
            </a:fld>
            <a:endParaRPr lang="en-US" altLang="en-US"/>
          </a:p>
        </p:txBody>
      </p:sp>
    </p:spTree>
    <p:extLst>
      <p:ext uri="{BB962C8B-B14F-4D97-AF65-F5344CB8AC3E}">
        <p14:creationId xmlns:p14="http://schemas.microsoft.com/office/powerpoint/2010/main" val="448168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806F5A3-27B8-5E1D-1637-37048D9894E1}"/>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FF39AE6C-E1C5-45F7-AB09-3A0397650D01}" type="datetime5">
              <a:rPr lang="en-US"/>
              <a:pPr>
                <a:defRPr/>
              </a:pPr>
              <a:t>12-Jan-26</a:t>
            </a:fld>
            <a:endParaRPr lang="en-US"/>
          </a:p>
        </p:txBody>
      </p:sp>
      <p:sp>
        <p:nvSpPr>
          <p:cNvPr id="6" name="Footer Placeholder 4">
            <a:extLst>
              <a:ext uri="{FF2B5EF4-FFF2-40B4-BE49-F238E27FC236}">
                <a16:creationId xmlns:a16="http://schemas.microsoft.com/office/drawing/2014/main" id="{4D84B127-B457-A78A-4CD1-F26A4C20210D}"/>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r>
              <a:rPr lang="en-US"/>
              <a:t>2 BN NDRF</a:t>
            </a:r>
          </a:p>
        </p:txBody>
      </p:sp>
      <p:sp>
        <p:nvSpPr>
          <p:cNvPr id="7" name="Slide Number Placeholder 5">
            <a:extLst>
              <a:ext uri="{FF2B5EF4-FFF2-40B4-BE49-F238E27FC236}">
                <a16:creationId xmlns:a16="http://schemas.microsoft.com/office/drawing/2014/main" id="{2DE62287-626A-73C7-BE4E-B2138EC09219}"/>
              </a:ext>
            </a:extLst>
          </p:cNvPr>
          <p:cNvSpPr>
            <a:spLocks noGrp="1"/>
          </p:cNvSpPr>
          <p:nvPr>
            <p:ph type="sldNum" sz="quarter" idx="12"/>
          </p:nvPr>
        </p:nvSpPr>
        <p:spPr/>
        <p:txBody>
          <a:bodyPr/>
          <a:lstStyle>
            <a:lvl1pPr>
              <a:defRPr/>
            </a:lvl1pPr>
          </a:lstStyle>
          <a:p>
            <a:pPr>
              <a:defRPr/>
            </a:pPr>
            <a:fld id="{D056B02C-C33E-4B68-B533-A0F0F8338E4A}" type="slidenum">
              <a:rPr lang="en-US" altLang="en-US"/>
              <a:pPr>
                <a:defRPr/>
              </a:pPr>
              <a:t>‹#›</a:t>
            </a:fld>
            <a:endParaRPr lang="en-US" altLang="en-US"/>
          </a:p>
        </p:txBody>
      </p:sp>
    </p:spTree>
    <p:extLst>
      <p:ext uri="{BB962C8B-B14F-4D97-AF65-F5344CB8AC3E}">
        <p14:creationId xmlns:p14="http://schemas.microsoft.com/office/powerpoint/2010/main" val="3008610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B02043F-1BEE-3D37-9531-D5B42904C0B3}"/>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247867BB-D1A6-41E0-812D-CA7A2FE6D6F6}" type="datetime5">
              <a:rPr lang="en-US"/>
              <a:pPr>
                <a:defRPr/>
              </a:pPr>
              <a:t>12-Jan-26</a:t>
            </a:fld>
            <a:endParaRPr lang="en-US"/>
          </a:p>
        </p:txBody>
      </p:sp>
      <p:sp>
        <p:nvSpPr>
          <p:cNvPr id="6" name="Footer Placeholder 4">
            <a:extLst>
              <a:ext uri="{FF2B5EF4-FFF2-40B4-BE49-F238E27FC236}">
                <a16:creationId xmlns:a16="http://schemas.microsoft.com/office/drawing/2014/main" id="{10650997-47F5-CD8F-ABC0-43A2317D8DA2}"/>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r>
              <a:rPr lang="en-US"/>
              <a:t>2 BN NDRF</a:t>
            </a:r>
          </a:p>
        </p:txBody>
      </p:sp>
      <p:sp>
        <p:nvSpPr>
          <p:cNvPr id="7" name="Slide Number Placeholder 5">
            <a:extLst>
              <a:ext uri="{FF2B5EF4-FFF2-40B4-BE49-F238E27FC236}">
                <a16:creationId xmlns:a16="http://schemas.microsoft.com/office/drawing/2014/main" id="{9ED41DEF-CC9A-0E72-C112-A238FC1DA17B}"/>
              </a:ext>
            </a:extLst>
          </p:cNvPr>
          <p:cNvSpPr>
            <a:spLocks noGrp="1"/>
          </p:cNvSpPr>
          <p:nvPr>
            <p:ph type="sldNum" sz="quarter" idx="12"/>
          </p:nvPr>
        </p:nvSpPr>
        <p:spPr/>
        <p:txBody>
          <a:bodyPr/>
          <a:lstStyle>
            <a:lvl1pPr>
              <a:defRPr/>
            </a:lvl1pPr>
          </a:lstStyle>
          <a:p>
            <a:pPr>
              <a:defRPr/>
            </a:pPr>
            <a:fld id="{3CE4A19D-A749-408D-A0B9-04162282AFF8}" type="slidenum">
              <a:rPr lang="en-US" altLang="en-US"/>
              <a:pPr>
                <a:defRPr/>
              </a:pPr>
              <a:t>‹#›</a:t>
            </a:fld>
            <a:endParaRPr lang="en-US" altLang="en-US"/>
          </a:p>
        </p:txBody>
      </p:sp>
    </p:spTree>
    <p:extLst>
      <p:ext uri="{BB962C8B-B14F-4D97-AF65-F5344CB8AC3E}">
        <p14:creationId xmlns:p14="http://schemas.microsoft.com/office/powerpoint/2010/main" val="4033761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EE1E7C4-D124-54E2-621B-01367EE9314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N" altLang="en-US"/>
          </a:p>
        </p:txBody>
      </p:sp>
      <p:sp>
        <p:nvSpPr>
          <p:cNvPr id="1027" name="Text Placeholder 2">
            <a:extLst>
              <a:ext uri="{FF2B5EF4-FFF2-40B4-BE49-F238E27FC236}">
                <a16:creationId xmlns:a16="http://schemas.microsoft.com/office/drawing/2014/main" id="{D534A5D4-A174-52FD-2831-BB25A92F757E}"/>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6" name="Slide Number Placeholder 5">
            <a:extLst>
              <a:ext uri="{FF2B5EF4-FFF2-40B4-BE49-F238E27FC236}">
                <a16:creationId xmlns:a16="http://schemas.microsoft.com/office/drawing/2014/main" id="{FFA687C7-838C-A676-927F-BB3E595FB858}"/>
              </a:ext>
            </a:extLst>
          </p:cNvPr>
          <p:cNvSpPr>
            <a:spLocks noGrp="1"/>
          </p:cNvSpPr>
          <p:nvPr>
            <p:ph type="sldNum" sz="quarter" idx="4"/>
          </p:nvPr>
        </p:nvSpPr>
        <p:spPr>
          <a:xfrm>
            <a:off x="8737600" y="634841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E46C0A"/>
                </a:solidFill>
              </a:defRPr>
            </a:lvl1pPr>
          </a:lstStyle>
          <a:p>
            <a:pPr>
              <a:defRPr/>
            </a:pPr>
            <a:fld id="{26827176-9C73-4833-AAC0-BD6B98B3BF05}" type="slidenum">
              <a:rPr lang="en-US" altLang="en-US"/>
              <a:pPr>
                <a:defRPr/>
              </a:pPr>
              <a:t>‹#›</a:t>
            </a:fld>
            <a:endParaRPr lang="en-US" altLang="en-US"/>
          </a:p>
        </p:txBody>
      </p:sp>
      <p:pic>
        <p:nvPicPr>
          <p:cNvPr id="1029" name="Picture 2" descr="A logo with text on it&#10;&#10;AI-generated content may be incorrect.">
            <a:extLst>
              <a:ext uri="{FF2B5EF4-FFF2-40B4-BE49-F238E27FC236}">
                <a16:creationId xmlns:a16="http://schemas.microsoft.com/office/drawing/2014/main" id="{BCB1911B-64C8-E7E2-042C-653968B5C39B}"/>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04800" y="161925"/>
            <a:ext cx="1243013"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EER | MFR | INDIA">
            <a:extLst>
              <a:ext uri="{FF2B5EF4-FFF2-40B4-BE49-F238E27FC236}">
                <a16:creationId xmlns:a16="http://schemas.microsoft.com/office/drawing/2014/main" id="{CDB51078-0F4F-B895-3CAE-9CF101404CB9}"/>
              </a:ext>
            </a:extLst>
          </p:cNvPr>
          <p:cNvSpPr txBox="1"/>
          <p:nvPr userDrawn="1"/>
        </p:nvSpPr>
        <p:spPr>
          <a:xfrm>
            <a:off x="152400" y="6308725"/>
            <a:ext cx="2514600" cy="342900"/>
          </a:xfrm>
          <a:prstGeom prst="rect">
            <a:avLst/>
          </a:prstGeom>
          <a:ln w="12700">
            <a:miter lim="400000"/>
          </a:ln>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defRPr/>
            </a:pPr>
            <a:r>
              <a:rPr lang="en-US" sz="1200" b="1" dirty="0">
                <a:solidFill>
                  <a:schemeClr val="accent6">
                    <a:lumMod val="75000"/>
                  </a:schemeClr>
                </a:solidFill>
                <a:latin typeface="+mj-lt"/>
              </a:rPr>
              <a:t>NDRF | </a:t>
            </a:r>
            <a:r>
              <a:rPr lang="en-IN" sz="1200" b="1" dirty="0">
                <a:solidFill>
                  <a:schemeClr val="accent6">
                    <a:lumMod val="75000"/>
                  </a:schemeClr>
                </a:solidFill>
                <a:latin typeface="+mj-lt"/>
              </a:rPr>
              <a:t>CBRN</a:t>
            </a:r>
            <a:r>
              <a:rPr sz="1200" b="1" dirty="0">
                <a:solidFill>
                  <a:schemeClr val="accent6">
                    <a:lumMod val="75000"/>
                  </a:schemeClr>
                </a:solidFill>
                <a:latin typeface="+mj-lt"/>
              </a:rPr>
              <a:t> | INDIA</a:t>
            </a:r>
          </a:p>
        </p:txBody>
      </p:sp>
      <p:sp>
        <p:nvSpPr>
          <p:cNvPr id="3" name="PPT 2 -">
            <a:extLst>
              <a:ext uri="{FF2B5EF4-FFF2-40B4-BE49-F238E27FC236}">
                <a16:creationId xmlns:a16="http://schemas.microsoft.com/office/drawing/2014/main" id="{FED3B6D4-E152-1D8B-CDB8-1C5A3A12A81E}"/>
              </a:ext>
            </a:extLst>
          </p:cNvPr>
          <p:cNvSpPr txBox="1"/>
          <p:nvPr userDrawn="1"/>
        </p:nvSpPr>
        <p:spPr>
          <a:xfrm>
            <a:off x="10744200" y="6362700"/>
            <a:ext cx="530225" cy="342900"/>
          </a:xfrm>
          <a:prstGeom prst="rect">
            <a:avLst/>
          </a:prstGeom>
          <a:ln w="12700">
            <a:miter lim="400000"/>
          </a:ln>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0" dirty="0">
                <a:solidFill>
                  <a:schemeClr val="accent6">
                    <a:lumMod val="75000"/>
                  </a:schemeClr>
                </a:solidFill>
              </a:rPr>
              <a:t>PPT</a:t>
            </a:r>
            <a:r>
              <a:rPr sz="1200" b="0" dirty="0">
                <a:solidFill>
                  <a:schemeClr val="accent2">
                    <a:lumMod val="75000"/>
                  </a:schemeClr>
                </a:solidFill>
              </a:rPr>
              <a:t> -</a:t>
            </a:r>
          </a:p>
        </p:txBody>
      </p:sp>
      <p:pic>
        <p:nvPicPr>
          <p:cNvPr id="1032" name="Picture 3" descr="A logo with a symbol and text&#10;&#10;AI-generated content may be incorrect.">
            <a:extLst>
              <a:ext uri="{FF2B5EF4-FFF2-40B4-BE49-F238E27FC236}">
                <a16:creationId xmlns:a16="http://schemas.microsoft.com/office/drawing/2014/main" id="{C8897B62-7FF9-2DA8-A2A0-0798B4337A05}"/>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049000" y="166688"/>
            <a:ext cx="9144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4249" r:id="rId13"/>
    <p:sldLayoutId id="2147484250" r:id="rId14"/>
    <p:sldLayoutId id="2147484251"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1.jpeg"/><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9.wmf"/><Relationship Id="rId5" Type="http://schemas.openxmlformats.org/officeDocument/2006/relationships/oleObject" Target="../embeddings/oleObject3.bin"/><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7.xml"/><Relationship Id="rId5" Type="http://schemas.openxmlformats.org/officeDocument/2006/relationships/image" Target="../media/image33.wmf"/><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8.wmf"/><Relationship Id="rId11" Type="http://schemas.openxmlformats.org/officeDocument/2006/relationships/image" Target="../media/image43.jpeg"/><Relationship Id="rId5" Type="http://schemas.openxmlformats.org/officeDocument/2006/relationships/image" Target="../media/image37.png"/><Relationship Id="rId10" Type="http://schemas.openxmlformats.org/officeDocument/2006/relationships/image" Target="../media/image42.wmf"/><Relationship Id="rId4" Type="http://schemas.openxmlformats.org/officeDocument/2006/relationships/image" Target="../media/image36.wmf"/><Relationship Id="rId9" Type="http://schemas.openxmlformats.org/officeDocument/2006/relationships/image" Target="../media/image41.wmf"/></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Home | NDRF - National Disaster Response Force">
            <a:extLst>
              <a:ext uri="{FF2B5EF4-FFF2-40B4-BE49-F238E27FC236}">
                <a16:creationId xmlns:a16="http://schemas.microsoft.com/office/drawing/2014/main" id="{4827E85B-3B39-0B5D-D6F3-6E03D184F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0179"/>
          <a:stretch>
            <a:fillRect/>
          </a:stretch>
        </p:blipFill>
        <p:spPr bwMode="auto">
          <a:xfrm>
            <a:off x="4906963" y="304800"/>
            <a:ext cx="72231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descr="Development of products for protection against CBRN agents – GKToday">
            <a:extLst>
              <a:ext uri="{FF2B5EF4-FFF2-40B4-BE49-F238E27FC236}">
                <a16:creationId xmlns:a16="http://schemas.microsoft.com/office/drawing/2014/main" id="{4A621713-83A0-BEC0-FCF9-576B8BB011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73075"/>
            <a:ext cx="492125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Google Shape;95;p14">
            <a:extLst>
              <a:ext uri="{FF2B5EF4-FFF2-40B4-BE49-F238E27FC236}">
                <a16:creationId xmlns:a16="http://schemas.microsoft.com/office/drawing/2014/main" id="{4D565184-EDF4-8882-756C-D7AC2B43D632}"/>
              </a:ext>
            </a:extLst>
          </p:cNvPr>
          <p:cNvSpPr txBox="1"/>
          <p:nvPr/>
        </p:nvSpPr>
        <p:spPr>
          <a:xfrm>
            <a:off x="301625" y="6438900"/>
            <a:ext cx="2320925" cy="263525"/>
          </a:xfrm>
          <a:prstGeom prst="rect">
            <a:avLst/>
          </a:prstGeom>
          <a:noFill/>
          <a:ln>
            <a:noFill/>
          </a:ln>
        </p:spPr>
        <p:txBody>
          <a:bodyPr spcFirstLastPara="1" lIns="39125" tIns="39125" rIns="39125" bIns="39125">
            <a:spAutoFit/>
          </a:bodyPr>
          <a:lstStyle/>
          <a:p>
            <a:pPr algn="ctr" eaLnBrk="1" fontAlgn="auto" hangingPunct="1">
              <a:spcBef>
                <a:spcPts val="0"/>
              </a:spcBef>
              <a:spcAft>
                <a:spcPts val="0"/>
              </a:spcAft>
              <a:buClr>
                <a:srgbClr val="000000"/>
              </a:buClr>
              <a:buFont typeface="Arial"/>
              <a:buNone/>
              <a:defRPr/>
            </a:pPr>
            <a:r>
              <a:rPr lang="en-US" sz="1200" kern="0">
                <a:solidFill>
                  <a:srgbClr val="535353"/>
                </a:solidFill>
                <a:latin typeface="Open Sans SemiBold"/>
                <a:ea typeface="Open Sans SemiBold"/>
                <a:cs typeface="Open Sans SemiBold"/>
                <a:sym typeface="Open Sans SemiBold"/>
              </a:rPr>
              <a:t>PEER | CSSR | INDIA</a:t>
            </a:r>
            <a:endParaRPr sz="1400" kern="0">
              <a:solidFill>
                <a:srgbClr val="000000"/>
              </a:solidFill>
              <a:latin typeface="Arial"/>
              <a:cs typeface="Arial"/>
              <a:sym typeface="Arial"/>
            </a:endParaRPr>
          </a:p>
        </p:txBody>
      </p:sp>
      <p:sp>
        <p:nvSpPr>
          <p:cNvPr id="96" name="Google Shape;96;p14">
            <a:extLst>
              <a:ext uri="{FF2B5EF4-FFF2-40B4-BE49-F238E27FC236}">
                <a16:creationId xmlns:a16="http://schemas.microsoft.com/office/drawing/2014/main" id="{2739B745-71A8-F2B9-9DD0-B962162FC70E}"/>
              </a:ext>
            </a:extLst>
          </p:cNvPr>
          <p:cNvSpPr/>
          <p:nvPr/>
        </p:nvSpPr>
        <p:spPr>
          <a:xfrm>
            <a:off x="508000" y="6756400"/>
            <a:ext cx="1908175" cy="101600"/>
          </a:xfrm>
          <a:prstGeom prst="rect">
            <a:avLst/>
          </a:prstGeom>
          <a:solidFill>
            <a:srgbClr val="C00000"/>
          </a:solidFill>
          <a:ln>
            <a:noFill/>
          </a:ln>
        </p:spPr>
        <p:txBody>
          <a:bodyPr spcFirstLastPara="1" lIns="39125" tIns="39125" rIns="39125" bIns="39125"/>
          <a:lstStyle/>
          <a:p>
            <a:pPr eaLnBrk="1" fontAlgn="auto" hangingPunct="1">
              <a:spcBef>
                <a:spcPts val="0"/>
              </a:spcBef>
              <a:spcAft>
                <a:spcPts val="0"/>
              </a:spcAft>
              <a:buClr>
                <a:srgbClr val="000000"/>
              </a:buClr>
              <a:buFont typeface="Arial"/>
              <a:buNone/>
              <a:defRPr/>
            </a:pPr>
            <a:endParaRPr sz="900" kern="0">
              <a:solidFill>
                <a:srgbClr val="000000"/>
              </a:solidFill>
              <a:latin typeface="Calibri"/>
              <a:ea typeface="Calibri"/>
              <a:cs typeface="Calibri"/>
              <a:sym typeface="Calibri"/>
            </a:endParaRPr>
          </a:p>
        </p:txBody>
      </p:sp>
      <p:sp>
        <p:nvSpPr>
          <p:cNvPr id="97" name="Google Shape;97;p14">
            <a:extLst>
              <a:ext uri="{FF2B5EF4-FFF2-40B4-BE49-F238E27FC236}">
                <a16:creationId xmlns:a16="http://schemas.microsoft.com/office/drawing/2014/main" id="{919AA10D-BF37-3517-32B9-25C5966ECAF8}"/>
              </a:ext>
            </a:extLst>
          </p:cNvPr>
          <p:cNvSpPr txBox="1"/>
          <p:nvPr/>
        </p:nvSpPr>
        <p:spPr>
          <a:xfrm>
            <a:off x="10756900" y="6407150"/>
            <a:ext cx="698500" cy="309563"/>
          </a:xfrm>
          <a:prstGeom prst="rect">
            <a:avLst/>
          </a:prstGeom>
          <a:noFill/>
          <a:ln>
            <a:noFill/>
          </a:ln>
        </p:spPr>
        <p:txBody>
          <a:bodyPr spcFirstLastPara="1" lIns="39125" tIns="39125" rIns="39125" bIns="39125">
            <a:spAutoFit/>
          </a:bodyPr>
          <a:lstStyle/>
          <a:p>
            <a:pPr algn="ctr" eaLnBrk="1" fontAlgn="auto" hangingPunct="1">
              <a:spcBef>
                <a:spcPts val="0"/>
              </a:spcBef>
              <a:spcAft>
                <a:spcPts val="0"/>
              </a:spcAft>
              <a:buClr>
                <a:srgbClr val="000000"/>
              </a:buClr>
              <a:buFont typeface="Arial"/>
              <a:buNone/>
              <a:defRPr/>
            </a:pPr>
            <a:r>
              <a:rPr lang="en-US" sz="1500" b="1" kern="0">
                <a:solidFill>
                  <a:srgbClr val="535353"/>
                </a:solidFill>
                <a:latin typeface="Open Sans"/>
                <a:ea typeface="Open Sans"/>
                <a:cs typeface="Open Sans"/>
                <a:sym typeface="Open Sans"/>
              </a:rPr>
              <a:t>PPT 2 -</a:t>
            </a:r>
            <a:endParaRPr sz="1400" kern="0">
              <a:solidFill>
                <a:srgbClr val="000000"/>
              </a:solidFill>
              <a:latin typeface="Arial"/>
              <a:cs typeface="Arial"/>
              <a:sym typeface="Arial"/>
            </a:endParaRPr>
          </a:p>
        </p:txBody>
      </p:sp>
      <p:sp>
        <p:nvSpPr>
          <p:cNvPr id="98" name="Google Shape;98;p14">
            <a:extLst>
              <a:ext uri="{FF2B5EF4-FFF2-40B4-BE49-F238E27FC236}">
                <a16:creationId xmlns:a16="http://schemas.microsoft.com/office/drawing/2014/main" id="{F3DC5E3F-BD4C-B897-D18D-0CE4E2161818}"/>
              </a:ext>
            </a:extLst>
          </p:cNvPr>
          <p:cNvSpPr/>
          <p:nvPr/>
        </p:nvSpPr>
        <p:spPr>
          <a:xfrm>
            <a:off x="10769600" y="6756400"/>
            <a:ext cx="939800" cy="101600"/>
          </a:xfrm>
          <a:prstGeom prst="rect">
            <a:avLst/>
          </a:prstGeom>
          <a:solidFill>
            <a:srgbClr val="C00000"/>
          </a:solidFill>
          <a:ln>
            <a:noFill/>
          </a:ln>
        </p:spPr>
        <p:txBody>
          <a:bodyPr spcFirstLastPara="1" lIns="39125" tIns="39125" rIns="39125" bIns="39125"/>
          <a:lstStyle/>
          <a:p>
            <a:pPr eaLnBrk="1" fontAlgn="auto" hangingPunct="1">
              <a:spcBef>
                <a:spcPts val="0"/>
              </a:spcBef>
              <a:spcAft>
                <a:spcPts val="0"/>
              </a:spcAft>
              <a:buClr>
                <a:srgbClr val="000000"/>
              </a:buClr>
              <a:buFont typeface="Arial"/>
              <a:buNone/>
              <a:defRPr/>
            </a:pPr>
            <a:endParaRPr sz="900" kern="0">
              <a:solidFill>
                <a:srgbClr val="000000"/>
              </a:solidFill>
              <a:latin typeface="Calibri"/>
              <a:ea typeface="Calibri"/>
              <a:cs typeface="Calibri"/>
              <a:sym typeface="Calibri"/>
            </a:endParaRPr>
          </a:p>
        </p:txBody>
      </p:sp>
      <p:sp>
        <p:nvSpPr>
          <p:cNvPr id="18440" name="Google Shape;99;p14">
            <a:extLst>
              <a:ext uri="{FF2B5EF4-FFF2-40B4-BE49-F238E27FC236}">
                <a16:creationId xmlns:a16="http://schemas.microsoft.com/office/drawing/2014/main" id="{04BADD2C-950A-0DF6-DD51-2D663AAFF58A}"/>
              </a:ext>
            </a:extLst>
          </p:cNvPr>
          <p:cNvSpPr>
            <a:spLocks noGrp="1"/>
          </p:cNvSpPr>
          <p:nvPr>
            <p:ph type="sldNum" sz="quarter" idx="10"/>
          </p:nvPr>
        </p:nvSpPr>
        <p:spPr bwMode="auto">
          <a:xfrm>
            <a:off x="11439525" y="6407150"/>
            <a:ext cx="192088" cy="338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000000"/>
              </a:buClr>
              <a:buFont typeface="Arial" panose="020B0604020202020204" pitchFamily="34" charset="0"/>
              <a:buNone/>
            </a:pPr>
            <a:fld id="{29BE79AF-BFD6-4245-A387-0C9544C95F1A}" type="slidenum">
              <a:rPr lang="en-US" altLang="en-US" sz="1500" smtClean="0">
                <a:solidFill>
                  <a:srgbClr val="535353"/>
                </a:solidFill>
                <a:latin typeface="Open Sans" panose="020B0606030504020204" pitchFamily="34" charset="0"/>
              </a:rPr>
              <a:pPr eaLnBrk="1" hangingPunct="1">
                <a:spcBef>
                  <a:spcPct val="0"/>
                </a:spcBef>
                <a:buClr>
                  <a:srgbClr val="000000"/>
                </a:buClr>
                <a:buFont typeface="Arial" panose="020B0604020202020204" pitchFamily="34" charset="0"/>
                <a:buNone/>
              </a:pPr>
              <a:t>1</a:t>
            </a:fld>
            <a:endParaRPr lang="en-US" altLang="en-US" sz="1500">
              <a:solidFill>
                <a:srgbClr val="535353"/>
              </a:solidFill>
              <a:latin typeface="Open Sans" panose="020B0606030504020204" pitchFamily="34" charset="0"/>
            </a:endParaRPr>
          </a:p>
        </p:txBody>
      </p:sp>
      <p:sp>
        <p:nvSpPr>
          <p:cNvPr id="100" name="Google Shape;100;p14">
            <a:extLst>
              <a:ext uri="{FF2B5EF4-FFF2-40B4-BE49-F238E27FC236}">
                <a16:creationId xmlns:a16="http://schemas.microsoft.com/office/drawing/2014/main" id="{E76B172E-B1D4-5CFC-5B9A-23FB29B8381D}"/>
              </a:ext>
            </a:extLst>
          </p:cNvPr>
          <p:cNvSpPr/>
          <p:nvPr/>
        </p:nvSpPr>
        <p:spPr>
          <a:xfrm>
            <a:off x="-25400" y="0"/>
            <a:ext cx="12406313" cy="7858125"/>
          </a:xfrm>
          <a:prstGeom prst="rect">
            <a:avLst/>
          </a:prstGeom>
          <a:solidFill>
            <a:srgbClr val="535353">
              <a:alpha val="60000"/>
            </a:srgbClr>
          </a:solidFill>
          <a:ln>
            <a:noFill/>
          </a:ln>
        </p:spPr>
        <p:txBody>
          <a:bodyPr spcFirstLastPara="1" lIns="39125" tIns="39125" rIns="39125" bIns="39125"/>
          <a:lstStyle/>
          <a:p>
            <a:pPr eaLnBrk="1" fontAlgn="auto" hangingPunct="1">
              <a:spcBef>
                <a:spcPts val="0"/>
              </a:spcBef>
              <a:spcAft>
                <a:spcPts val="0"/>
              </a:spcAft>
              <a:buClr>
                <a:srgbClr val="000000"/>
              </a:buClr>
              <a:buFont typeface="Arial"/>
              <a:buNone/>
              <a:defRPr/>
            </a:pPr>
            <a:endParaRPr sz="900" kern="0">
              <a:solidFill>
                <a:srgbClr val="000000"/>
              </a:solidFill>
              <a:latin typeface="Calibri"/>
              <a:ea typeface="Calibri"/>
              <a:cs typeface="Calibri"/>
              <a:sym typeface="Calibri"/>
            </a:endParaRPr>
          </a:p>
        </p:txBody>
      </p:sp>
      <p:pic>
        <p:nvPicPr>
          <p:cNvPr id="18442" name="Google Shape;101;p14" descr="Image">
            <a:extLst>
              <a:ext uri="{FF2B5EF4-FFF2-40B4-BE49-F238E27FC236}">
                <a16:creationId xmlns:a16="http://schemas.microsoft.com/office/drawing/2014/main" id="{9CA90560-3F7A-16C1-3244-08F6860BB44B}"/>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50481"/>
          <a:stretch>
            <a:fillRect/>
          </a:stretch>
        </p:blipFill>
        <p:spPr bwMode="auto">
          <a:xfrm>
            <a:off x="-25400" y="2041525"/>
            <a:ext cx="118364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Google Shape;103;p14">
            <a:extLst>
              <a:ext uri="{FF2B5EF4-FFF2-40B4-BE49-F238E27FC236}">
                <a16:creationId xmlns:a16="http://schemas.microsoft.com/office/drawing/2014/main" id="{B791DDB0-7FB2-DEAC-A3A0-2E519742E8AE}"/>
              </a:ext>
            </a:extLst>
          </p:cNvPr>
          <p:cNvSpPr/>
          <p:nvPr/>
        </p:nvSpPr>
        <p:spPr>
          <a:xfrm flipH="1">
            <a:off x="0" y="5597525"/>
            <a:ext cx="12192000" cy="1260475"/>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lIns="39125" tIns="39125" rIns="39125" bIns="39125"/>
          <a:lstStyle/>
          <a:p>
            <a:pPr eaLnBrk="1" fontAlgn="auto" hangingPunct="1">
              <a:spcBef>
                <a:spcPts val="0"/>
              </a:spcBef>
              <a:spcAft>
                <a:spcPts val="0"/>
              </a:spcAft>
              <a:buClr>
                <a:srgbClr val="000000"/>
              </a:buClr>
              <a:buFont typeface="Arial"/>
              <a:buNone/>
              <a:defRPr/>
            </a:pPr>
            <a:endParaRPr sz="900" kern="0">
              <a:solidFill>
                <a:srgbClr val="000000"/>
              </a:solidFill>
              <a:latin typeface="Calibri"/>
              <a:ea typeface="Calibri"/>
              <a:cs typeface="Calibri"/>
              <a:sym typeface="Calibri"/>
            </a:endParaRPr>
          </a:p>
        </p:txBody>
      </p:sp>
      <p:sp>
        <p:nvSpPr>
          <p:cNvPr id="18444" name="Google Shape;104;p14">
            <a:extLst>
              <a:ext uri="{FF2B5EF4-FFF2-40B4-BE49-F238E27FC236}">
                <a16:creationId xmlns:a16="http://schemas.microsoft.com/office/drawing/2014/main" id="{B49BD37D-4E77-C538-1917-FD73D6DEEE4E}"/>
              </a:ext>
            </a:extLst>
          </p:cNvPr>
          <p:cNvSpPr txBox="1">
            <a:spLocks noChangeArrowheads="1"/>
          </p:cNvSpPr>
          <p:nvPr/>
        </p:nvSpPr>
        <p:spPr bwMode="auto">
          <a:xfrm>
            <a:off x="101600" y="2176463"/>
            <a:ext cx="116332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9125" tIns="39125" rIns="39125" bIns="3912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hi-IN" altLang="en-US" sz="4000" b="1">
                <a:solidFill>
                  <a:srgbClr val="E7E6E6"/>
                </a:solidFill>
                <a:latin typeface="Open Sans" panose="020B0606030504020204" pitchFamily="34" charset="0"/>
                <a:cs typeface="Open Sans" panose="020B0606030504020204" pitchFamily="34" charset="0"/>
              </a:rPr>
              <a:t>विभिन्न रेडियोधर्मी स्रोत और उनके अनुप्रयोग</a:t>
            </a:r>
            <a:endParaRPr lang="en-US" altLang="en-US" sz="4000" b="1">
              <a:solidFill>
                <a:srgbClr val="E7E6E6"/>
              </a:solidFill>
              <a:latin typeface="Open Sans" panose="020B0606030504020204" pitchFamily="34" charset="0"/>
              <a:cs typeface="Open Sans" panose="020B0606030504020204" pitchFamily="34" charset="0"/>
            </a:endParaRPr>
          </a:p>
        </p:txBody>
      </p:sp>
      <p:pic>
        <p:nvPicPr>
          <p:cNvPr id="18445" name="Picture 15">
            <a:extLst>
              <a:ext uri="{FF2B5EF4-FFF2-40B4-BE49-F238E27FC236}">
                <a16:creationId xmlns:a16="http://schemas.microsoft.com/office/drawing/2014/main" id="{50E2A075-02E2-A8DD-16EE-3048B4AB97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9525"/>
            <a:ext cx="135255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6" name="Picture 1" descr="A logo with a symbol and text&#10;&#10;AI-generated content may be incorrect.">
            <a:extLst>
              <a:ext uri="{FF2B5EF4-FFF2-40B4-BE49-F238E27FC236}">
                <a16:creationId xmlns:a16="http://schemas.microsoft.com/office/drawing/2014/main" id="{C2D53D48-79A9-B36F-4813-48B85BB781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77600" y="9525"/>
            <a:ext cx="914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Slide Number Placeholder 5">
            <a:extLst>
              <a:ext uri="{FF2B5EF4-FFF2-40B4-BE49-F238E27FC236}">
                <a16:creationId xmlns:a16="http://schemas.microsoft.com/office/drawing/2014/main" id="{532C5E31-E804-4011-E320-B5575529C608}"/>
              </a:ext>
            </a:extLst>
          </p:cNvPr>
          <p:cNvSpPr txBox="1">
            <a:spLocks noChangeArrowheads="1"/>
          </p:cNvSpPr>
          <p:nvPr/>
        </p:nvSpPr>
        <p:spPr bwMode="auto">
          <a:xfrm>
            <a:off x="8761413" y="6378575"/>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E085E3C-2197-47DE-956F-D01A80F3FBCD}" type="slidenum">
              <a:rPr lang="en-US" altLang="en-US" sz="1400" b="1">
                <a:solidFill>
                  <a:srgbClr val="ED7D31"/>
                </a:solidFill>
              </a:rPr>
              <a:pPr algn="r" eaLnBrk="1" hangingPunct="1">
                <a:spcBef>
                  <a:spcPct val="0"/>
                </a:spcBef>
                <a:buFontTx/>
                <a:buNone/>
              </a:pPr>
              <a:t>1</a:t>
            </a:fld>
            <a:endParaRPr lang="en-US" altLang="en-US" sz="1400" b="1">
              <a:solidFill>
                <a:srgbClr val="ED7D31"/>
              </a:solidFill>
            </a:endParaRPr>
          </a:p>
        </p:txBody>
      </p:sp>
      <p:sp>
        <p:nvSpPr>
          <p:cNvPr id="6" name="PEER | MFR | INDIA">
            <a:extLst>
              <a:ext uri="{FF2B5EF4-FFF2-40B4-BE49-F238E27FC236}">
                <a16:creationId xmlns:a16="http://schemas.microsoft.com/office/drawing/2014/main" id="{F2E583DC-851E-0753-D960-800DDB975ECC}"/>
              </a:ext>
            </a:extLst>
          </p:cNvPr>
          <p:cNvSpPr txBox="1"/>
          <p:nvPr/>
        </p:nvSpPr>
        <p:spPr>
          <a:xfrm>
            <a:off x="152400" y="6308725"/>
            <a:ext cx="2514600" cy="342900"/>
          </a:xfrm>
          <a:prstGeom prst="rect">
            <a:avLst/>
          </a:prstGeom>
          <a:ln w="12700">
            <a:miter lim="400000"/>
          </a:ln>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eaLnBrk="1" fontAlgn="auto" hangingPunct="1">
              <a:spcAft>
                <a:spcPts val="0"/>
              </a:spcAft>
              <a:defRPr/>
            </a:pPr>
            <a:r>
              <a:rPr lang="en-US" sz="1200" b="1" dirty="0">
                <a:solidFill>
                  <a:srgbClr val="ED7D31"/>
                </a:solidFill>
                <a:latin typeface="Calibri Light" panose="020F0302020204030204"/>
              </a:rPr>
              <a:t>NDRF | </a:t>
            </a:r>
            <a:r>
              <a:rPr lang="en-IN" sz="1200" b="1" dirty="0">
                <a:solidFill>
                  <a:srgbClr val="ED7D31"/>
                </a:solidFill>
                <a:latin typeface="Calibri Light" panose="020F0302020204030204"/>
              </a:rPr>
              <a:t>CBRN</a:t>
            </a:r>
            <a:r>
              <a:rPr sz="1200" b="1" dirty="0">
                <a:solidFill>
                  <a:srgbClr val="ED7D31"/>
                </a:solidFill>
                <a:latin typeface="Calibri Light" panose="020F0302020204030204"/>
              </a:rPr>
              <a:t> | INDIA</a:t>
            </a:r>
          </a:p>
        </p:txBody>
      </p:sp>
      <p:sp>
        <p:nvSpPr>
          <p:cNvPr id="18449" name="PPT 2 -">
            <a:extLst>
              <a:ext uri="{FF2B5EF4-FFF2-40B4-BE49-F238E27FC236}">
                <a16:creationId xmlns:a16="http://schemas.microsoft.com/office/drawing/2014/main" id="{0B361D91-514A-E906-9753-7792B39B867A}"/>
              </a:ext>
            </a:extLst>
          </p:cNvPr>
          <p:cNvSpPr txBox="1">
            <a:spLocks noChangeArrowheads="1"/>
          </p:cNvSpPr>
          <p:nvPr/>
        </p:nvSpPr>
        <p:spPr bwMode="auto">
          <a:xfrm>
            <a:off x="10820400" y="6400800"/>
            <a:ext cx="5302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78283" tIns="78283" rIns="78283" bIns="78283">
            <a:spAutoFit/>
          </a:bodyPr>
          <a:lstStyle>
            <a:lvl1pPr defTabSz="2438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24384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24384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24384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24384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24384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24384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24384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24384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600"/>
              </a:spcBef>
              <a:buFontTx/>
              <a:buNone/>
            </a:pPr>
            <a:r>
              <a:rPr lang="en-US" altLang="en-US" sz="1200" b="1">
                <a:solidFill>
                  <a:srgbClr val="ED7D31"/>
                </a:solidFill>
                <a:latin typeface="Open Sans" panose="020B0606030504020204" pitchFamily="34" charset="0"/>
                <a:cs typeface="Open Sans" panose="020B0606030504020204" pitchFamily="34" charset="0"/>
                <a:sym typeface="Open Sans" panose="020B0606030504020204" pitchFamily="34" charset="0"/>
              </a:rPr>
              <a:t>PPT -</a:t>
            </a:r>
          </a:p>
        </p:txBody>
      </p:sp>
      <p:sp>
        <p:nvSpPr>
          <p:cNvPr id="18450" name="TextBox 4">
            <a:extLst>
              <a:ext uri="{FF2B5EF4-FFF2-40B4-BE49-F238E27FC236}">
                <a16:creationId xmlns:a16="http://schemas.microsoft.com/office/drawing/2014/main" id="{3BBD29E9-6D5E-47A6-14F8-076555C07EAE}"/>
              </a:ext>
            </a:extLst>
          </p:cNvPr>
          <p:cNvSpPr txBox="1">
            <a:spLocks noChangeArrowheads="1"/>
          </p:cNvSpPr>
          <p:nvPr/>
        </p:nvSpPr>
        <p:spPr bwMode="auto">
          <a:xfrm>
            <a:off x="5715000" y="5951538"/>
            <a:ext cx="632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VETTED BY – </a:t>
            </a:r>
            <a:r>
              <a:rPr lang="hi-IN" altLang="en-US" sz="2400" b="1"/>
              <a:t>निरीक्षक/जीडी  गोवर्धन रायगर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0235EF4-F5A9-173F-C5D7-1045892E6CEF}"/>
              </a:ext>
            </a:extLst>
          </p:cNvPr>
          <p:cNvSpPr>
            <a:spLocks noGrp="1"/>
          </p:cNvSpPr>
          <p:nvPr>
            <p:ph type="title"/>
          </p:nvPr>
        </p:nvSpPr>
        <p:spPr>
          <a:xfrm>
            <a:off x="152400" y="1981200"/>
            <a:ext cx="3581400" cy="1143000"/>
          </a:xfrm>
        </p:spPr>
        <p:txBody>
          <a:bodyPr/>
          <a:lstStyle/>
          <a:p>
            <a:pPr eaLnBrk="1" hangingPunct="1"/>
            <a:r>
              <a:rPr lang="hi-IN" altLang="en-US" sz="3600" b="1">
                <a:solidFill>
                  <a:srgbClr val="C00000"/>
                </a:solidFill>
                <a:latin typeface="Open Sans" panose="020B0606030504020204" pitchFamily="34" charset="0"/>
                <a:cs typeface="Open Sans" panose="020B0606030504020204" pitchFamily="34" charset="0"/>
              </a:rPr>
              <a:t>सामान्य गामा स्रोत</a:t>
            </a:r>
            <a:endParaRPr lang="en-IN" altLang="en-US" sz="3600" b="1">
              <a:solidFill>
                <a:srgbClr val="C00000"/>
              </a:solidFill>
              <a:latin typeface="Open Sans" panose="020B0606030504020204" pitchFamily="34" charset="0"/>
              <a:cs typeface="Open Sans" panose="020B0606030504020204" pitchFamily="34" charset="0"/>
            </a:endParaRPr>
          </a:p>
        </p:txBody>
      </p:sp>
      <p:sp>
        <p:nvSpPr>
          <p:cNvPr id="29699" name="Content Placeholder 2">
            <a:extLst>
              <a:ext uri="{FF2B5EF4-FFF2-40B4-BE49-F238E27FC236}">
                <a16:creationId xmlns:a16="http://schemas.microsoft.com/office/drawing/2014/main" id="{6E3A9038-209E-BA63-2EC4-EF7C7C0D03CE}"/>
              </a:ext>
            </a:extLst>
          </p:cNvPr>
          <p:cNvSpPr>
            <a:spLocks noGrp="1"/>
          </p:cNvSpPr>
          <p:nvPr>
            <p:ph idx="1"/>
          </p:nvPr>
        </p:nvSpPr>
        <p:spPr>
          <a:xfrm>
            <a:off x="4191000" y="609600"/>
            <a:ext cx="7696200" cy="5257800"/>
          </a:xfrm>
          <a:solidFill>
            <a:schemeClr val="bg1"/>
          </a:solidFill>
        </p:spPr>
        <p:txBody>
          <a:bodyPr/>
          <a:lstStyle/>
          <a:p>
            <a:pPr marL="350838" indent="-457200" algn="just" eaLnBrk="1" hangingPunct="1">
              <a:spcBef>
                <a:spcPct val="50000"/>
              </a:spcBef>
              <a:buFont typeface="Calibri" panose="020F0502020204030204" pitchFamily="34" charset="0"/>
              <a:buAutoNum type="arabicPeriod"/>
            </a:pPr>
            <a:r>
              <a:rPr lang="hi-IN" altLang="en-US" sz="2400">
                <a:latin typeface="Open Sans" panose="020B0606030504020204" pitchFamily="34" charset="0"/>
                <a:cs typeface="Open Sans" panose="020B0606030504020204" pitchFamily="34" charset="0"/>
              </a:rPr>
              <a:t>सीज़ियम-137 : आधा जीवन : 30.17 वर्ष 
कैंसर के इलाज के लिए चिकित्सा चिकित्सा चिकित्सा
 औद्योगिक गेज में जो पाइप के माध्यम से तरल के प्रवाह का पता लगाता है और कागज, फिल्म या धातु की चादरों जैसी सामग्रियों की मोटाई को मापता है
2. कोबाल्ट -60 : आधा जीवन 5.27 वर्ष
 विकिरण चिकित्सा में उपयोग किया जाता है (कैंसर रेडियो थेरेपी)
माप और परीक्षण उपकरण
कई सामान्य औद्योगिक अनुप्रयोग, मोटाई गेज, मसालों और कुछ खाद्य पदार्थों की नसबंदी। शक्तिशाली गामा किरणें बैक्टीरिया और अन्य रोगजनकों को मारती हैं</a:t>
            </a:r>
            <a:endParaRPr lang="en-IN" altLang="en-US" sz="2400">
              <a:latin typeface="Open Sans" panose="020B0606030504020204" pitchFamily="34" charset="0"/>
              <a:cs typeface="Open Sans" panose="020B0606030504020204" pitchFamily="34" charset="0"/>
            </a:endParaRPr>
          </a:p>
        </p:txBody>
      </p:sp>
      <p:sp>
        <p:nvSpPr>
          <p:cNvPr id="29700" name="Slide Number Placeholder 4">
            <a:extLst>
              <a:ext uri="{FF2B5EF4-FFF2-40B4-BE49-F238E27FC236}">
                <a16:creationId xmlns:a16="http://schemas.microsoft.com/office/drawing/2014/main" id="{FB04DDEF-D13C-C358-A7C6-59A74D346A5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A3FF0FA-929D-413C-BCC3-8A2A4652CAF7}" type="slidenum">
              <a:rPr lang="en-US" altLang="en-US" sz="1200" smtClean="0">
                <a:solidFill>
                  <a:srgbClr val="E46C0A"/>
                </a:solidFill>
                <a:latin typeface="Verdana" panose="020B0604030504040204" pitchFamily="34" charset="0"/>
              </a:rPr>
              <a:pPr>
                <a:spcBef>
                  <a:spcPct val="0"/>
                </a:spcBef>
                <a:buFontTx/>
                <a:buNone/>
              </a:pPr>
              <a:t>10</a:t>
            </a:fld>
            <a:endParaRPr lang="en-US" altLang="en-US" sz="1200">
              <a:solidFill>
                <a:srgbClr val="E46C0A"/>
              </a:solidFill>
              <a:latin typeface="Verdan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FC91451-317D-D27F-AA00-89917C05A074}"/>
              </a:ext>
            </a:extLst>
          </p:cNvPr>
          <p:cNvSpPr>
            <a:spLocks noGrp="1"/>
          </p:cNvSpPr>
          <p:nvPr>
            <p:ph type="title"/>
          </p:nvPr>
        </p:nvSpPr>
        <p:spPr>
          <a:xfrm>
            <a:off x="304800" y="2187575"/>
            <a:ext cx="3505200" cy="1143000"/>
          </a:xfrm>
        </p:spPr>
        <p:txBody>
          <a:bodyPr/>
          <a:lstStyle/>
          <a:p>
            <a:r>
              <a:rPr lang="hi-IN" altLang="en-US" sz="3600" b="1">
                <a:solidFill>
                  <a:srgbClr val="C00000"/>
                </a:solidFill>
                <a:latin typeface="Open Sans" panose="020B0606030504020204" pitchFamily="34" charset="0"/>
                <a:cs typeface="Open Sans" panose="020B0606030504020204" pitchFamily="34" charset="0"/>
              </a:rPr>
              <a:t>रेडियोधर्मी</a:t>
            </a:r>
            <a:br>
              <a:rPr lang="hi-IN" altLang="en-US" sz="3600" b="1">
                <a:solidFill>
                  <a:srgbClr val="C00000"/>
                </a:solidFill>
                <a:latin typeface="Open Sans" panose="020B0606030504020204" pitchFamily="34" charset="0"/>
                <a:cs typeface="Open Sans" panose="020B0606030504020204" pitchFamily="34" charset="0"/>
              </a:rPr>
            </a:br>
            <a:r>
              <a:rPr lang="hi-IN" altLang="en-US" sz="3600" b="1">
                <a:solidFill>
                  <a:srgbClr val="C00000"/>
                </a:solidFill>
                <a:latin typeface="Open Sans" panose="020B0606030504020204" pitchFamily="34" charset="0"/>
                <a:cs typeface="Open Sans" panose="020B0606030504020204" pitchFamily="34" charset="0"/>
              </a:rPr>
              <a:t> मूल</a:t>
            </a:r>
            <a:endParaRPr lang="en-IN" altLang="en-US" sz="3600" b="1">
              <a:solidFill>
                <a:srgbClr val="C00000"/>
              </a:solidFill>
              <a:latin typeface="Open Sans" panose="020B0606030504020204" pitchFamily="34" charset="0"/>
              <a:cs typeface="Open Sans" panose="020B0606030504020204" pitchFamily="34" charset="0"/>
            </a:endParaRPr>
          </a:p>
        </p:txBody>
      </p:sp>
      <p:pic>
        <p:nvPicPr>
          <p:cNvPr id="30723" name="Picture 2">
            <a:extLst>
              <a:ext uri="{FF2B5EF4-FFF2-40B4-BE49-F238E27FC236}">
                <a16:creationId xmlns:a16="http://schemas.microsoft.com/office/drawing/2014/main" id="{8B45888F-2AE5-3512-8FD1-A83DCAC66D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91200" y="215900"/>
            <a:ext cx="3962400" cy="2986088"/>
          </a:xfrm>
          <a:noFill/>
        </p:spPr>
      </p:pic>
      <p:pic>
        <p:nvPicPr>
          <p:cNvPr id="30724" name="Picture 3">
            <a:extLst>
              <a:ext uri="{FF2B5EF4-FFF2-40B4-BE49-F238E27FC236}">
                <a16:creationId xmlns:a16="http://schemas.microsoft.com/office/drawing/2014/main" id="{0DE5E780-ECFC-D9F1-1FA9-36EBE3D9B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813" y="3559175"/>
            <a:ext cx="3559175"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Slide Number Placeholder 4">
            <a:extLst>
              <a:ext uri="{FF2B5EF4-FFF2-40B4-BE49-F238E27FC236}">
                <a16:creationId xmlns:a16="http://schemas.microsoft.com/office/drawing/2014/main" id="{0CBD0BAF-04B1-E243-DED6-06FAFD41DCF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76926FB-28C3-492F-809F-A15F8394F491}" type="slidenum">
              <a:rPr lang="en-US" altLang="en-US" sz="1200" smtClean="0">
                <a:solidFill>
                  <a:srgbClr val="E46C0A"/>
                </a:solidFill>
                <a:latin typeface="Verdana" panose="020B0604030504040204" pitchFamily="34" charset="0"/>
              </a:rPr>
              <a:pPr>
                <a:spcBef>
                  <a:spcPct val="0"/>
                </a:spcBef>
                <a:buFontTx/>
                <a:buNone/>
              </a:pPr>
              <a:t>11</a:t>
            </a:fld>
            <a:endParaRPr lang="en-US" altLang="en-US" sz="1200">
              <a:solidFill>
                <a:srgbClr val="E46C0A"/>
              </a:solidFill>
              <a:latin typeface="Verdan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7C9A114E-9BB1-7851-5502-0E3A64AB0A7E}"/>
              </a:ext>
            </a:extLst>
          </p:cNvPr>
          <p:cNvSpPr>
            <a:spLocks noGrp="1"/>
          </p:cNvSpPr>
          <p:nvPr>
            <p:ph type="title"/>
          </p:nvPr>
        </p:nvSpPr>
        <p:spPr>
          <a:xfrm>
            <a:off x="228600" y="2209800"/>
            <a:ext cx="4495800" cy="1143000"/>
          </a:xfrm>
        </p:spPr>
        <p:txBody>
          <a:bodyPr/>
          <a:lstStyle/>
          <a:p>
            <a:r>
              <a:rPr lang="hi-IN" altLang="en-US" sz="3200" b="1">
                <a:solidFill>
                  <a:srgbClr val="C00000"/>
                </a:solidFill>
                <a:latin typeface="Open Sans" panose="020B0606030504020204" pitchFamily="34" charset="0"/>
                <a:cs typeface="Open Sans" panose="020B0606030504020204" pitchFamily="34" charset="0"/>
              </a:rPr>
              <a:t>सामान्य स्रोत</a:t>
            </a:r>
            <a:br>
              <a:rPr lang="hi-IN" altLang="en-US" sz="3200" b="1">
                <a:solidFill>
                  <a:srgbClr val="C00000"/>
                </a:solidFill>
                <a:latin typeface="Open Sans" panose="020B0606030504020204" pitchFamily="34" charset="0"/>
                <a:cs typeface="Open Sans" panose="020B0606030504020204" pitchFamily="34" charset="0"/>
              </a:rPr>
            </a:br>
            <a:r>
              <a:rPr lang="hi-IN" altLang="en-US" sz="3200" b="1">
                <a:solidFill>
                  <a:srgbClr val="C00000"/>
                </a:solidFill>
                <a:latin typeface="Open Sans" panose="020B0606030504020204" pitchFamily="34" charset="0"/>
                <a:cs typeface="Open Sans" panose="020B0606030504020204" pitchFamily="34" charset="0"/>
              </a:rPr>
              <a:t> गामा का</a:t>
            </a:r>
            <a:endParaRPr lang="en-IN" altLang="en-US" sz="3200" b="1">
              <a:solidFill>
                <a:srgbClr val="C00000"/>
              </a:solidFill>
              <a:latin typeface="Open Sans" panose="020B0606030504020204" pitchFamily="34" charset="0"/>
              <a:cs typeface="Open Sans" panose="020B0606030504020204" pitchFamily="34" charset="0"/>
            </a:endParaRPr>
          </a:p>
        </p:txBody>
      </p:sp>
      <p:sp>
        <p:nvSpPr>
          <p:cNvPr id="31747" name="Content Placeholder 2">
            <a:extLst>
              <a:ext uri="{FF2B5EF4-FFF2-40B4-BE49-F238E27FC236}">
                <a16:creationId xmlns:a16="http://schemas.microsoft.com/office/drawing/2014/main" id="{8B79E3B1-9A52-E89F-2764-17A65E9F8F19}"/>
              </a:ext>
            </a:extLst>
          </p:cNvPr>
          <p:cNvSpPr>
            <a:spLocks noGrp="1"/>
          </p:cNvSpPr>
          <p:nvPr>
            <p:ph idx="1"/>
          </p:nvPr>
        </p:nvSpPr>
        <p:spPr>
          <a:xfrm>
            <a:off x="4724400" y="1600200"/>
            <a:ext cx="6858000" cy="4525963"/>
          </a:xfrm>
        </p:spPr>
        <p:txBody>
          <a:bodyPr/>
          <a:lstStyle/>
          <a:p>
            <a:pPr marL="236538" algn="just" eaLnBrk="1" hangingPunct="1">
              <a:spcBef>
                <a:spcPct val="50000"/>
              </a:spcBef>
              <a:buFont typeface="Arial" panose="020B0604020202020204" pitchFamily="34" charset="0"/>
              <a:buNone/>
            </a:pPr>
            <a:r>
              <a:rPr lang="hi-IN" altLang="en-US" sz="2800">
                <a:latin typeface="Open Sans" panose="020B0606030504020204" pitchFamily="34" charset="0"/>
                <a:cs typeface="Open Sans" panose="020B0606030504020204" pitchFamily="34" charset="0"/>
              </a:rPr>
              <a:t>1. टेक्नेटियम -99: आधा जीवन: 6 घंटे
  मस्तिष्क, हड्डी, यकृत, प्लीहा, गुर्दे और थायरॉयड स्कैनिंग में चिकित्सा चिकित्सा में और रक्त प्रवाह अध्ययन के लिए उपयोग किया जाता है।
इरिडियम 192 : आधा जीवन : 74 दिन
ट्यूमर के इलाज के लिए ब्रैकी-थेरेपी में उपयोग किया जाता है</a:t>
            </a:r>
            <a:endParaRPr lang="en-US" altLang="en-US" sz="2400">
              <a:latin typeface="Open Sans" panose="020B0606030504020204" pitchFamily="34" charset="0"/>
              <a:cs typeface="Open Sans" panose="020B0606030504020204" pitchFamily="34" charset="0"/>
            </a:endParaRPr>
          </a:p>
        </p:txBody>
      </p:sp>
      <p:sp>
        <p:nvSpPr>
          <p:cNvPr id="31748" name="Slide Number Placeholder 4">
            <a:extLst>
              <a:ext uri="{FF2B5EF4-FFF2-40B4-BE49-F238E27FC236}">
                <a16:creationId xmlns:a16="http://schemas.microsoft.com/office/drawing/2014/main" id="{C970A532-B75A-7FC2-D0D7-5E872EE8E5E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4036921-F315-4868-9C6E-3E53A2D2E1B0}" type="slidenum">
              <a:rPr lang="en-US" altLang="en-US" sz="1200" smtClean="0">
                <a:solidFill>
                  <a:srgbClr val="E46C0A"/>
                </a:solidFill>
                <a:latin typeface="Verdana" panose="020B0604030504040204" pitchFamily="34" charset="0"/>
              </a:rPr>
              <a:pPr>
                <a:spcBef>
                  <a:spcPct val="0"/>
                </a:spcBef>
                <a:buFontTx/>
                <a:buNone/>
              </a:pPr>
              <a:t>12</a:t>
            </a:fld>
            <a:endParaRPr lang="en-US" altLang="en-US" sz="1200">
              <a:solidFill>
                <a:srgbClr val="E46C0A"/>
              </a:solidFill>
              <a:latin typeface="Verdan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68C17806-E4B9-FC86-775A-3F699284B445}"/>
              </a:ext>
            </a:extLst>
          </p:cNvPr>
          <p:cNvSpPr>
            <a:spLocks noGrp="1"/>
          </p:cNvSpPr>
          <p:nvPr>
            <p:ph type="body" sz="half" idx="1"/>
          </p:nvPr>
        </p:nvSpPr>
        <p:spPr>
          <a:xfrm>
            <a:off x="6069013" y="1919288"/>
            <a:ext cx="4979987" cy="4176712"/>
          </a:xfrm>
        </p:spPr>
        <p:txBody>
          <a:bodyPr/>
          <a:lstStyle/>
          <a:p>
            <a:pPr eaLnBrk="1" hangingPunct="1">
              <a:lnSpc>
                <a:spcPct val="80000"/>
              </a:lnSpc>
            </a:pPr>
            <a:endParaRPr lang="en-US" altLang="en-US" sz="1000">
              <a:latin typeface="Open Sans" panose="020B0606030504020204" pitchFamily="34" charset="0"/>
              <a:cs typeface="Open Sans" panose="020B0606030504020204" pitchFamily="34" charset="0"/>
            </a:endParaRPr>
          </a:p>
          <a:p>
            <a:pPr eaLnBrk="1" hangingPunct="1">
              <a:lnSpc>
                <a:spcPct val="150000"/>
              </a:lnSpc>
            </a:pPr>
            <a:r>
              <a:rPr lang="hi-IN" altLang="en-US" sz="2400">
                <a:latin typeface="Open Sans" panose="020B0606030504020204" pitchFamily="34" charset="0"/>
                <a:cs typeface="Open Sans" panose="020B0606030504020204" pitchFamily="34" charset="0"/>
              </a:rPr>
              <a:t>ब्रह्मांडीय विकिरण
स्थलीय विकिरण
आंतरिक विकिरण</a:t>
            </a:r>
            <a:endParaRPr lang="en-US" altLang="en-US" sz="2400">
              <a:latin typeface="Open Sans" panose="020B0606030504020204" pitchFamily="34" charset="0"/>
              <a:cs typeface="Open Sans" panose="020B0606030504020204" pitchFamily="34" charset="0"/>
            </a:endParaRPr>
          </a:p>
        </p:txBody>
      </p:sp>
      <p:sp>
        <p:nvSpPr>
          <p:cNvPr id="32771" name="Slide Number Placeholder 3">
            <a:extLst>
              <a:ext uri="{FF2B5EF4-FFF2-40B4-BE49-F238E27FC236}">
                <a16:creationId xmlns:a16="http://schemas.microsoft.com/office/drawing/2014/main" id="{F5523715-65F9-B3A6-E0E4-3A5F536E2E6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B38DB2-3F74-4586-9404-C287DBD78378}" type="slidenum">
              <a:rPr lang="en-US" altLang="en-US" sz="1200" smtClean="0">
                <a:solidFill>
                  <a:srgbClr val="E46C0A"/>
                </a:solidFill>
                <a:latin typeface="Verdana" panose="020B0604030504040204" pitchFamily="34" charset="0"/>
              </a:rPr>
              <a:pPr>
                <a:spcBef>
                  <a:spcPct val="0"/>
                </a:spcBef>
                <a:buFontTx/>
                <a:buNone/>
              </a:pPr>
              <a:t>13</a:t>
            </a:fld>
            <a:endParaRPr lang="en-US" altLang="en-US" sz="1200">
              <a:solidFill>
                <a:srgbClr val="E46C0A"/>
              </a:solidFill>
              <a:latin typeface="Verdana" panose="020B0604030504040204" pitchFamily="34" charset="0"/>
            </a:endParaRPr>
          </a:p>
        </p:txBody>
      </p:sp>
      <p:sp>
        <p:nvSpPr>
          <p:cNvPr id="32772" name="Rectangle 1">
            <a:extLst>
              <a:ext uri="{FF2B5EF4-FFF2-40B4-BE49-F238E27FC236}">
                <a16:creationId xmlns:a16="http://schemas.microsoft.com/office/drawing/2014/main" id="{D2B57B91-3BBB-E2AC-B832-63D750850BF6}"/>
              </a:ext>
            </a:extLst>
          </p:cNvPr>
          <p:cNvSpPr>
            <a:spLocks noChangeArrowheads="1"/>
          </p:cNvSpPr>
          <p:nvPr/>
        </p:nvSpPr>
        <p:spPr bwMode="auto">
          <a:xfrm>
            <a:off x="-23813" y="2828925"/>
            <a:ext cx="533400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hi-IN" altLang="en-US" sz="3600" b="1">
                <a:solidFill>
                  <a:srgbClr val="C00000"/>
                </a:solidFill>
                <a:latin typeface="Open Sans" panose="020B0606030504020204" pitchFamily="34" charset="0"/>
              </a:rPr>
              <a:t> 
</a:t>
            </a:r>
            <a:r>
              <a:rPr lang="hi-IN" altLang="en-US" sz="3600"/>
              <a:t>प्राकृतिक विकिरण स्रोत</a:t>
            </a:r>
            <a:endParaRPr lang="en-GB" altLang="en-US" sz="3600" b="1">
              <a:solidFill>
                <a:srgbClr val="C00000"/>
              </a:solidFill>
              <a:latin typeface="Open Sans" panose="020B060603050402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6">
            <a:extLst>
              <a:ext uri="{FF2B5EF4-FFF2-40B4-BE49-F238E27FC236}">
                <a16:creationId xmlns:a16="http://schemas.microsoft.com/office/drawing/2014/main" id="{667E5452-EC24-BFBE-18FF-89ADA48A3CD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6C1EBE1-D675-4717-AC2C-7EFD333157BB}" type="slidenum">
              <a:rPr lang="en-US" altLang="en-US" sz="1200" smtClean="0">
                <a:solidFill>
                  <a:srgbClr val="E46C0A"/>
                </a:solidFill>
                <a:latin typeface="Verdana" panose="020B0604030504040204" pitchFamily="34" charset="0"/>
              </a:rPr>
              <a:pPr>
                <a:spcBef>
                  <a:spcPct val="0"/>
                </a:spcBef>
                <a:buFontTx/>
                <a:buNone/>
              </a:pPr>
              <a:t>14</a:t>
            </a:fld>
            <a:endParaRPr lang="en-US" altLang="en-US" sz="1200">
              <a:solidFill>
                <a:srgbClr val="E46C0A"/>
              </a:solidFill>
              <a:latin typeface="Verdana" panose="020B0604030504040204" pitchFamily="34" charset="0"/>
            </a:endParaRPr>
          </a:p>
        </p:txBody>
      </p:sp>
      <p:sp>
        <p:nvSpPr>
          <p:cNvPr id="34819" name="Rectangle 2">
            <a:extLst>
              <a:ext uri="{FF2B5EF4-FFF2-40B4-BE49-F238E27FC236}">
                <a16:creationId xmlns:a16="http://schemas.microsoft.com/office/drawing/2014/main" id="{FDA1F0E5-9A35-1340-3CF4-E6215C854FCA}"/>
              </a:ext>
            </a:extLst>
          </p:cNvPr>
          <p:cNvSpPr>
            <a:spLocks noGrp="1"/>
          </p:cNvSpPr>
          <p:nvPr>
            <p:ph type="title"/>
          </p:nvPr>
        </p:nvSpPr>
        <p:spPr>
          <a:xfrm>
            <a:off x="274638" y="2362200"/>
            <a:ext cx="4038600" cy="847725"/>
          </a:xfrm>
        </p:spPr>
        <p:txBody>
          <a:bodyPr/>
          <a:lstStyle/>
          <a:p>
            <a:pPr eaLnBrk="1" hangingPunct="1"/>
            <a:r>
              <a:rPr lang="hi-IN" altLang="en-US" sz="3600" b="1">
                <a:solidFill>
                  <a:srgbClr val="C00000"/>
                </a:solidFill>
                <a:latin typeface="Open Sans" panose="020B0606030504020204" pitchFamily="34" charset="0"/>
                <a:cs typeface="Open Sans" panose="020B0606030504020204" pitchFamily="34" charset="0"/>
              </a:rPr>
              <a:t>प्राकृतिक विकिरण स्रोत</a:t>
            </a:r>
            <a:endParaRPr lang="en-US" altLang="en-US" sz="3600" b="1">
              <a:solidFill>
                <a:srgbClr val="C00000"/>
              </a:solidFill>
              <a:latin typeface="Open Sans" panose="020B0606030504020204" pitchFamily="34" charset="0"/>
              <a:cs typeface="Open Sans" panose="020B0606030504020204" pitchFamily="34" charset="0"/>
            </a:endParaRPr>
          </a:p>
        </p:txBody>
      </p:sp>
      <p:sp>
        <p:nvSpPr>
          <p:cNvPr id="34820" name="Rectangle 3">
            <a:extLst>
              <a:ext uri="{FF2B5EF4-FFF2-40B4-BE49-F238E27FC236}">
                <a16:creationId xmlns:a16="http://schemas.microsoft.com/office/drawing/2014/main" id="{75B9A9F0-10D8-DD2F-D695-6BFB691B9B6A}"/>
              </a:ext>
            </a:extLst>
          </p:cNvPr>
          <p:cNvSpPr>
            <a:spLocks noGrp="1"/>
          </p:cNvSpPr>
          <p:nvPr>
            <p:ph type="body" sz="half" idx="1"/>
          </p:nvPr>
        </p:nvSpPr>
        <p:spPr>
          <a:xfrm>
            <a:off x="4648200" y="1111250"/>
            <a:ext cx="7239000" cy="647700"/>
          </a:xfrm>
        </p:spPr>
        <p:txBody>
          <a:bodyPr/>
          <a:lstStyle/>
          <a:p>
            <a:pPr marL="0" indent="0" eaLnBrk="1" hangingPunct="1">
              <a:lnSpc>
                <a:spcPct val="80000"/>
              </a:lnSpc>
              <a:buFont typeface="Wingdings" panose="05000000000000000000" pitchFamily="2" charset="2"/>
              <a:buNone/>
            </a:pPr>
            <a:r>
              <a:rPr lang="hi-IN" altLang="en-US" sz="2400">
                <a:latin typeface="Open Sans" panose="020B0606030504020204" pitchFamily="34" charset="0"/>
                <a:cs typeface="Open Sans" panose="020B0606030504020204" pitchFamily="34" charset="0"/>
              </a:rPr>
              <a:t>हम सभी हर दिन विकिरण के संपर्क में आते हैं - तथाकथित प्राकृतिक पृष्ठभूमि विकिरण से</a:t>
            </a:r>
            <a:endParaRPr lang="en-US" altLang="en-US" sz="2000">
              <a:solidFill>
                <a:srgbClr val="990000"/>
              </a:solidFill>
              <a:latin typeface="Open Sans" panose="020B0606030504020204" pitchFamily="34" charset="0"/>
              <a:cs typeface="Open Sans" panose="020B0606030504020204" pitchFamily="34" charset="0"/>
            </a:endParaRPr>
          </a:p>
        </p:txBody>
      </p:sp>
      <p:pic>
        <p:nvPicPr>
          <p:cNvPr id="34821" name="Picture 4">
            <a:extLst>
              <a:ext uri="{FF2B5EF4-FFF2-40B4-BE49-F238E27FC236}">
                <a16:creationId xmlns:a16="http://schemas.microsoft.com/office/drawing/2014/main" id="{8AB29201-D7BF-80D7-386F-796EF4CFA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375" y="1927225"/>
            <a:ext cx="4449763"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5">
            <a:extLst>
              <a:ext uri="{FF2B5EF4-FFF2-40B4-BE49-F238E27FC236}">
                <a16:creationId xmlns:a16="http://schemas.microsoft.com/office/drawing/2014/main" id="{57D17772-F594-9CB4-C945-DC975489337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9693275" y="2057400"/>
            <a:ext cx="1922463" cy="41449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9113067-8548-5128-6CC6-EF9D5AD7C76D}"/>
              </a:ext>
            </a:extLst>
          </p:cNvPr>
          <p:cNvSpPr>
            <a:spLocks noGrp="1"/>
          </p:cNvSpPr>
          <p:nvPr>
            <p:ph type="title"/>
          </p:nvPr>
        </p:nvSpPr>
        <p:spPr>
          <a:xfrm>
            <a:off x="-76200" y="2360613"/>
            <a:ext cx="4572000" cy="1830387"/>
          </a:xfrm>
        </p:spPr>
        <p:txBody>
          <a:bodyPr/>
          <a:lstStyle/>
          <a:p>
            <a:pPr eaLnBrk="1" hangingPunct="1"/>
            <a:r>
              <a:rPr lang="hi-IN" altLang="en-US" sz="3200" b="1">
                <a:solidFill>
                  <a:srgbClr val="C00000"/>
                </a:solidFill>
                <a:latin typeface="Open Sans" panose="020B0606030504020204" pitchFamily="34" charset="0"/>
                <a:cs typeface="Open Sans" panose="020B0606030504020204" pitchFamily="34" charset="0"/>
              </a:rPr>
              <a:t>विकिरण के प्राकृतिक स्रोत</a:t>
            </a:r>
            <a:endParaRPr lang="en-US" altLang="en-US" sz="3200" b="1">
              <a:solidFill>
                <a:srgbClr val="C00000"/>
              </a:solidFill>
              <a:latin typeface="Open Sans" panose="020B0606030504020204" pitchFamily="34" charset="0"/>
              <a:cs typeface="Open Sans" panose="020B0606030504020204" pitchFamily="34" charset="0"/>
            </a:endParaRPr>
          </a:p>
        </p:txBody>
      </p:sp>
      <p:sp>
        <p:nvSpPr>
          <p:cNvPr id="36867" name="Text Box 6">
            <a:extLst>
              <a:ext uri="{FF2B5EF4-FFF2-40B4-BE49-F238E27FC236}">
                <a16:creationId xmlns:a16="http://schemas.microsoft.com/office/drawing/2014/main" id="{6615290B-B85F-1393-7669-A7560DBA01AA}"/>
              </a:ext>
            </a:extLst>
          </p:cNvPr>
          <p:cNvSpPr txBox="1">
            <a:spLocks noChangeArrowheads="1"/>
          </p:cNvSpPr>
          <p:nvPr/>
        </p:nvSpPr>
        <p:spPr bwMode="auto">
          <a:xfrm>
            <a:off x="4686300" y="3195638"/>
            <a:ext cx="68961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hi-IN" altLang="en-US" sz="2400">
                <a:solidFill>
                  <a:schemeClr val="accent2"/>
                </a:solidFill>
                <a:latin typeface="Open Sans" panose="020B0606030504020204" pitchFamily="34" charset="0"/>
              </a:rPr>
              <a:t>स्थलीय विकिरण
मिट्टी, खनिजों और चट्टानों में प्राकृतिक रेडियोधर्मिता से उत्सर्जित विकिरण</a:t>
            </a:r>
            <a:endParaRPr lang="en-US" altLang="en-US" sz="2400">
              <a:latin typeface="Open Sans" panose="020B0606030504020204" pitchFamily="34" charset="0"/>
            </a:endParaRPr>
          </a:p>
        </p:txBody>
      </p:sp>
      <p:sp>
        <p:nvSpPr>
          <p:cNvPr id="36868" name="Text Box 7">
            <a:extLst>
              <a:ext uri="{FF2B5EF4-FFF2-40B4-BE49-F238E27FC236}">
                <a16:creationId xmlns:a16="http://schemas.microsoft.com/office/drawing/2014/main" id="{82D93299-F48B-C091-00A3-B66909FAE72C}"/>
              </a:ext>
            </a:extLst>
          </p:cNvPr>
          <p:cNvSpPr txBox="1">
            <a:spLocks noChangeArrowheads="1"/>
          </p:cNvSpPr>
          <p:nvPr/>
        </p:nvSpPr>
        <p:spPr bwMode="auto">
          <a:xfrm>
            <a:off x="4705350" y="4689475"/>
            <a:ext cx="7505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hi-IN" altLang="en-US" sz="2400">
                <a:solidFill>
                  <a:schemeClr val="accent2"/>
                </a:solidFill>
                <a:latin typeface="Open Sans" panose="020B0606030504020204" pitchFamily="34" charset="0"/>
              </a:rPr>
              <a:t>आंतरिक विकिरण या न्यूक्लाइड जमाव
हमारे शरीर में प्राकृतिक रेडियोधर्मिता से विकिरण, भोजन और हवा से</a:t>
            </a:r>
            <a:endParaRPr lang="en-US" altLang="en-US" sz="2400" b="1">
              <a:latin typeface="Open Sans" panose="020B0606030504020204" pitchFamily="34" charset="0"/>
            </a:endParaRPr>
          </a:p>
        </p:txBody>
      </p:sp>
      <p:sp>
        <p:nvSpPr>
          <p:cNvPr id="36869" name="Text Box 8">
            <a:extLst>
              <a:ext uri="{FF2B5EF4-FFF2-40B4-BE49-F238E27FC236}">
                <a16:creationId xmlns:a16="http://schemas.microsoft.com/office/drawing/2014/main" id="{D723210E-28D9-A9DF-A0F9-67D63B585D03}"/>
              </a:ext>
            </a:extLst>
          </p:cNvPr>
          <p:cNvSpPr txBox="1">
            <a:spLocks noChangeArrowheads="1"/>
          </p:cNvSpPr>
          <p:nvPr/>
        </p:nvSpPr>
        <p:spPr bwMode="auto">
          <a:xfrm>
            <a:off x="4716463" y="1760538"/>
            <a:ext cx="7048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hi-IN" altLang="en-US" sz="2400">
                <a:solidFill>
                  <a:schemeClr val="accent2"/>
                </a:solidFill>
                <a:latin typeface="Open Sans" panose="020B0606030504020204" pitchFamily="34" charset="0"/>
              </a:rPr>
              <a:t>ब्रह्मांडीय किरण
सूर्य और गहरे अंतरिक्ष से उच्च ऊर्जा विकिरण</a:t>
            </a:r>
            <a:endParaRPr lang="en-US" altLang="en-US" sz="2400" b="1">
              <a:latin typeface="Open Sans" panose="020B0606030504020204" pitchFamily="34" charset="0"/>
            </a:endParaRPr>
          </a:p>
        </p:txBody>
      </p:sp>
      <p:sp>
        <p:nvSpPr>
          <p:cNvPr id="36870" name="Slide Number Placeholder 3">
            <a:extLst>
              <a:ext uri="{FF2B5EF4-FFF2-40B4-BE49-F238E27FC236}">
                <a16:creationId xmlns:a16="http://schemas.microsoft.com/office/drawing/2014/main" id="{1958550E-FCAD-6409-AD89-1E5C490693E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0318DBC-D7D6-4F16-8514-7AC9E0E58CC2}" type="slidenum">
              <a:rPr lang="en-US" altLang="en-US" sz="1200" smtClean="0">
                <a:solidFill>
                  <a:srgbClr val="E46C0A"/>
                </a:solidFill>
                <a:latin typeface="Verdana" panose="020B0604030504040204" pitchFamily="34" charset="0"/>
              </a:rPr>
              <a:pPr>
                <a:spcBef>
                  <a:spcPct val="0"/>
                </a:spcBef>
                <a:buFontTx/>
                <a:buNone/>
              </a:pPr>
              <a:t>15</a:t>
            </a:fld>
            <a:endParaRPr lang="en-US" altLang="en-US" sz="1200">
              <a:solidFill>
                <a:srgbClr val="E46C0A"/>
              </a:solidFill>
              <a:latin typeface="Verdan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98C280E-567D-F072-C81C-EB7158D3F050}"/>
              </a:ext>
            </a:extLst>
          </p:cNvPr>
          <p:cNvSpPr>
            <a:spLocks noGrp="1"/>
          </p:cNvSpPr>
          <p:nvPr>
            <p:ph type="title"/>
          </p:nvPr>
        </p:nvSpPr>
        <p:spPr>
          <a:xfrm>
            <a:off x="228600" y="2344738"/>
            <a:ext cx="3124200" cy="1143000"/>
          </a:xfrm>
        </p:spPr>
        <p:txBody>
          <a:bodyPr/>
          <a:lstStyle/>
          <a:p>
            <a:pPr eaLnBrk="1" hangingPunct="1"/>
            <a:r>
              <a:rPr lang="hi-IN" altLang="en-US" sz="3600" b="1">
                <a:solidFill>
                  <a:srgbClr val="C00000"/>
                </a:solidFill>
                <a:latin typeface="Open Sans" panose="020B0606030504020204" pitchFamily="34" charset="0"/>
                <a:cs typeface="Open Sans" panose="020B0606030504020204" pitchFamily="34" charset="0"/>
              </a:rPr>
              <a:t>ब्रह्मांडीय विकिरण</a:t>
            </a:r>
            <a:endParaRPr lang="en-US" altLang="en-US" sz="3600" b="1">
              <a:solidFill>
                <a:srgbClr val="C00000"/>
              </a:solidFill>
              <a:latin typeface="Open Sans" panose="020B0606030504020204" pitchFamily="34" charset="0"/>
              <a:cs typeface="Open Sans" panose="020B0606030504020204" pitchFamily="34" charset="0"/>
            </a:endParaRPr>
          </a:p>
        </p:txBody>
      </p:sp>
      <p:sp>
        <p:nvSpPr>
          <p:cNvPr id="38915" name="Rectangle 3">
            <a:extLst>
              <a:ext uri="{FF2B5EF4-FFF2-40B4-BE49-F238E27FC236}">
                <a16:creationId xmlns:a16="http://schemas.microsoft.com/office/drawing/2014/main" id="{0BA30917-9D48-E3F3-A56E-C16C0E64FC9F}"/>
              </a:ext>
            </a:extLst>
          </p:cNvPr>
          <p:cNvSpPr>
            <a:spLocks noGrp="1"/>
          </p:cNvSpPr>
          <p:nvPr>
            <p:ph type="body" sz="half" idx="1"/>
          </p:nvPr>
        </p:nvSpPr>
        <p:spPr>
          <a:xfrm>
            <a:off x="3683000" y="2019300"/>
            <a:ext cx="6172200" cy="2819400"/>
          </a:xfrm>
        </p:spPr>
        <p:txBody>
          <a:bodyPr/>
          <a:lstStyle/>
          <a:p>
            <a:pPr eaLnBrk="1" hangingPunct="1">
              <a:lnSpc>
                <a:spcPct val="150000"/>
              </a:lnSpc>
              <a:buFontTx/>
              <a:buNone/>
            </a:pPr>
            <a:r>
              <a:rPr lang="hi-IN" altLang="en-US" sz="2800">
                <a:latin typeface="Open Sans" panose="020B0606030504020204" pitchFamily="34" charset="0"/>
                <a:cs typeface="Open Sans" panose="020B0606030504020204" pitchFamily="34" charset="0"/>
                <a:sym typeface="Webdings" panose="05030102010509060703" pitchFamily="18" charset="2"/>
              </a:rPr>
              <a:t>पृथ्वी, और उस पर सभी जीवित चीजें, लगातार बाहरी अंतरिक्ष से विकिरण से बमबारी कर रही हैं, बारिश की एक स्थिर बूंदा बांदी के समान।</a:t>
            </a:r>
            <a:endParaRPr lang="en-US" altLang="en-US" sz="2800">
              <a:latin typeface="Open Sans" panose="020B0606030504020204" pitchFamily="34" charset="0"/>
              <a:cs typeface="Open Sans" panose="020B0606030504020204" pitchFamily="34" charset="0"/>
            </a:endParaRPr>
          </a:p>
        </p:txBody>
      </p:sp>
      <p:graphicFrame>
        <p:nvGraphicFramePr>
          <p:cNvPr id="38916" name="Object 2">
            <a:extLst>
              <a:ext uri="{FF2B5EF4-FFF2-40B4-BE49-F238E27FC236}">
                <a16:creationId xmlns:a16="http://schemas.microsoft.com/office/drawing/2014/main" id="{447CA8FD-0C98-3464-8836-BD6533C53B00}"/>
              </a:ext>
            </a:extLst>
          </p:cNvPr>
          <p:cNvGraphicFramePr>
            <a:graphicFrameLocks noGrp="1" noChangeAspect="1"/>
          </p:cNvGraphicFramePr>
          <p:nvPr>
            <p:ph sz="quarter" idx="2"/>
          </p:nvPr>
        </p:nvGraphicFramePr>
        <p:xfrm>
          <a:off x="10185400" y="1752600"/>
          <a:ext cx="1200150" cy="1184275"/>
        </p:xfrm>
        <a:graphic>
          <a:graphicData uri="http://schemas.openxmlformats.org/presentationml/2006/ole">
            <mc:AlternateContent xmlns:mc="http://schemas.openxmlformats.org/markup-compatibility/2006">
              <mc:Choice xmlns:v="urn:schemas-microsoft-com:vml" Requires="v">
                <p:oleObj name="Clip" r:id="rId3" imgW="766267" imgH="758038" progId="">
                  <p:embed/>
                </p:oleObj>
              </mc:Choice>
              <mc:Fallback>
                <p:oleObj name="Clip" r:id="rId3" imgW="766267" imgH="758038" progId="">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5400" y="1752600"/>
                        <a:ext cx="120015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8917" name="Picture 5" descr="wwwcosmicradiatongjpg">
            <a:extLst>
              <a:ext uri="{FF2B5EF4-FFF2-40B4-BE49-F238E27FC236}">
                <a16:creationId xmlns:a16="http://schemas.microsoft.com/office/drawing/2014/main" id="{81477FC6-0E2B-4D1B-8D73-A927867B39B4}"/>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9296400" y="3582988"/>
            <a:ext cx="2743200" cy="1854200"/>
          </a:xfrm>
        </p:spPr>
      </p:pic>
      <p:sp>
        <p:nvSpPr>
          <p:cNvPr id="38918" name="Slide Number Placeholder 3">
            <a:extLst>
              <a:ext uri="{FF2B5EF4-FFF2-40B4-BE49-F238E27FC236}">
                <a16:creationId xmlns:a16="http://schemas.microsoft.com/office/drawing/2014/main" id="{A761F67A-E332-318E-6931-6071C8D6A4B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3850701-1D74-48EF-86DD-B958CFC09FB1}" type="slidenum">
              <a:rPr lang="en-US" altLang="en-US" sz="1200" smtClean="0">
                <a:solidFill>
                  <a:srgbClr val="E46C0A"/>
                </a:solidFill>
                <a:latin typeface="Verdana" panose="020B0604030504040204" pitchFamily="34" charset="0"/>
              </a:rPr>
              <a:pPr>
                <a:spcBef>
                  <a:spcPct val="0"/>
                </a:spcBef>
                <a:buFontTx/>
                <a:buNone/>
              </a:pPr>
              <a:t>16</a:t>
            </a:fld>
            <a:endParaRPr lang="en-US" altLang="en-US" sz="1200">
              <a:solidFill>
                <a:srgbClr val="E46C0A"/>
              </a:solidFill>
              <a:latin typeface="Verdana" panose="020B060403050404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AUT0018">
            <a:extLst>
              <a:ext uri="{FF2B5EF4-FFF2-40B4-BE49-F238E27FC236}">
                <a16:creationId xmlns:a16="http://schemas.microsoft.com/office/drawing/2014/main" id="{03B81805-4AD7-376F-47DE-2582BC5AF469}"/>
              </a:ext>
            </a:extLst>
          </p:cNvPr>
          <p:cNvPicPr>
            <a:picLocks noChangeAspect="1" noChangeArrowheads="1"/>
          </p:cNvPicPr>
          <p:nvPr/>
        </p:nvPicPr>
        <p:blipFill>
          <a:blip r:embed="rId3">
            <a:lum bright="-24000" contrast="46000"/>
            <a:extLst>
              <a:ext uri="{28A0092B-C50C-407E-A947-70E740481C1C}">
                <a14:useLocalDpi xmlns:a14="http://schemas.microsoft.com/office/drawing/2010/main" val="0"/>
              </a:ext>
            </a:extLst>
          </a:blip>
          <a:srcRect/>
          <a:stretch>
            <a:fillRect/>
          </a:stretch>
        </p:blipFill>
        <p:spPr bwMode="auto">
          <a:xfrm>
            <a:off x="4572000" y="892175"/>
            <a:ext cx="638651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Slide Number Placeholder 3">
            <a:extLst>
              <a:ext uri="{FF2B5EF4-FFF2-40B4-BE49-F238E27FC236}">
                <a16:creationId xmlns:a16="http://schemas.microsoft.com/office/drawing/2014/main" id="{0AE3E123-CD03-D112-F6CA-67E125685CF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6E2707E-DED6-48BB-8C3E-F6FCA02CD801}" type="slidenum">
              <a:rPr lang="en-US" altLang="en-US" sz="1200" smtClean="0">
                <a:solidFill>
                  <a:srgbClr val="E46C0A"/>
                </a:solidFill>
                <a:latin typeface="Verdana" panose="020B0604030504040204" pitchFamily="34" charset="0"/>
              </a:rPr>
              <a:pPr>
                <a:spcBef>
                  <a:spcPct val="0"/>
                </a:spcBef>
                <a:buFontTx/>
                <a:buNone/>
              </a:pPr>
              <a:t>17</a:t>
            </a:fld>
            <a:endParaRPr lang="en-US" altLang="en-US" sz="1200">
              <a:solidFill>
                <a:srgbClr val="E46C0A"/>
              </a:solidFill>
              <a:latin typeface="Verdana" panose="020B0604030504040204" pitchFamily="34" charset="0"/>
            </a:endParaRPr>
          </a:p>
        </p:txBody>
      </p:sp>
      <p:sp>
        <p:nvSpPr>
          <p:cNvPr id="40964" name="Rectangle 2">
            <a:extLst>
              <a:ext uri="{FF2B5EF4-FFF2-40B4-BE49-F238E27FC236}">
                <a16:creationId xmlns:a16="http://schemas.microsoft.com/office/drawing/2014/main" id="{C3EA58BA-1A63-066D-4FE3-69229987D9DB}"/>
              </a:ext>
            </a:extLst>
          </p:cNvPr>
          <p:cNvSpPr txBox="1">
            <a:spLocks noChangeArrowheads="1"/>
          </p:cNvSpPr>
          <p:nvPr/>
        </p:nvSpPr>
        <p:spPr bwMode="auto">
          <a:xfrm>
            <a:off x="533400" y="2484438"/>
            <a:ext cx="312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i-IN" altLang="en-US" sz="3600" b="1">
                <a:solidFill>
                  <a:srgbClr val="C00000"/>
                </a:solidFill>
                <a:latin typeface="Open Sans" panose="020B0606030504020204" pitchFamily="34" charset="0"/>
                <a:cs typeface="Open Sans" panose="020B0606030504020204" pitchFamily="34" charset="0"/>
              </a:rPr>
              <a:t>ब्रह्मांडीय विकिरण</a:t>
            </a:r>
            <a:endParaRPr lang="en-US" altLang="en-US" sz="3600" b="1">
              <a:solidFill>
                <a:srgbClr val="C00000"/>
              </a:solidFill>
              <a:latin typeface="Open Sans" panose="020B0606030504020204" pitchFamily="34" charset="0"/>
              <a:cs typeface="Open Sans" panose="020B0606030504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2812D7A-C013-9080-ED2F-3249785E913F}"/>
              </a:ext>
            </a:extLst>
          </p:cNvPr>
          <p:cNvSpPr>
            <a:spLocks noGrp="1"/>
          </p:cNvSpPr>
          <p:nvPr>
            <p:ph type="title"/>
          </p:nvPr>
        </p:nvSpPr>
        <p:spPr>
          <a:xfrm>
            <a:off x="381000" y="2057400"/>
            <a:ext cx="3352800" cy="1219200"/>
          </a:xfrm>
        </p:spPr>
        <p:txBody>
          <a:bodyPr/>
          <a:lstStyle/>
          <a:p>
            <a:pPr eaLnBrk="1" hangingPunct="1"/>
            <a:r>
              <a:rPr lang="hi-IN" altLang="en-US" sz="3600" b="1">
                <a:solidFill>
                  <a:srgbClr val="C00000"/>
                </a:solidFill>
                <a:latin typeface="Open Sans" panose="020B0606030504020204" pitchFamily="34" charset="0"/>
                <a:cs typeface="Open Sans" panose="020B0606030504020204" pitchFamily="34" charset="0"/>
              </a:rPr>
              <a:t>स्थलीय विकिरण</a:t>
            </a:r>
            <a:endParaRPr lang="en-US" altLang="en-US" sz="3600" b="1">
              <a:solidFill>
                <a:srgbClr val="C00000"/>
              </a:solidFill>
              <a:latin typeface="Open Sans" panose="020B0606030504020204" pitchFamily="34" charset="0"/>
              <a:cs typeface="Open Sans" panose="020B0606030504020204" pitchFamily="34" charset="0"/>
            </a:endParaRPr>
          </a:p>
        </p:txBody>
      </p:sp>
      <p:sp>
        <p:nvSpPr>
          <p:cNvPr id="43011" name="Rectangle 3">
            <a:extLst>
              <a:ext uri="{FF2B5EF4-FFF2-40B4-BE49-F238E27FC236}">
                <a16:creationId xmlns:a16="http://schemas.microsoft.com/office/drawing/2014/main" id="{F6048453-BC1D-DA22-694C-E3A6A574C810}"/>
              </a:ext>
            </a:extLst>
          </p:cNvPr>
          <p:cNvSpPr>
            <a:spLocks noGrp="1"/>
          </p:cNvSpPr>
          <p:nvPr>
            <p:ph type="body" sz="half" idx="1"/>
          </p:nvPr>
        </p:nvSpPr>
        <p:spPr>
          <a:xfrm>
            <a:off x="4038600" y="1865313"/>
            <a:ext cx="7772400" cy="3544887"/>
          </a:xfrm>
        </p:spPr>
        <p:txBody>
          <a:bodyPr/>
          <a:lstStyle/>
          <a:p>
            <a:pPr algn="just">
              <a:lnSpc>
                <a:spcPct val="150000"/>
              </a:lnSpc>
              <a:buClr>
                <a:schemeClr val="hlink"/>
              </a:buClr>
              <a:buSzPct val="80000"/>
              <a:buFont typeface="Wingdings" panose="05000000000000000000" pitchFamily="2" charset="2"/>
              <a:buNone/>
            </a:pPr>
            <a:r>
              <a:rPr lang="hi-IN" altLang="en-US" sz="2400">
                <a:latin typeface="Open Sans" panose="020B0606030504020204" pitchFamily="34" charset="0"/>
                <a:cs typeface="Open Sans" panose="020B0606030504020204" pitchFamily="34" charset="0"/>
              </a:rPr>
              <a:t>रेडियोधर्मी पदार्थ हवा, मिट्टी, पानी और वनस्पति में भी पूरी प्रकृति में पाया जाता है। </a:t>
            </a:r>
            <a:br>
              <a:rPr lang="hi-IN" altLang="en-US" sz="2400">
                <a:latin typeface="Open Sans" panose="020B0606030504020204" pitchFamily="34" charset="0"/>
                <a:cs typeface="Open Sans" panose="020B0606030504020204" pitchFamily="34" charset="0"/>
              </a:rPr>
            </a:br>
            <a:r>
              <a:rPr lang="hi-IN" altLang="en-US" sz="2400">
                <a:latin typeface="Open Sans" panose="020B0606030504020204" pitchFamily="34" charset="0"/>
                <a:cs typeface="Open Sans" panose="020B0606030504020204" pitchFamily="34" charset="0"/>
              </a:rPr>
              <a:t>महत्वपूर्ण रेडियोधर्मी तत्वों में यूरेनियम और थोरियम और उनके रेडियोधर्मी क्षय उत्पाद शामिल हैं जो अरबों साल पहले पृथ्वी के निर्माण के बाद से मौजूद हैं।</a:t>
            </a:r>
            <a:endParaRPr lang="en-US" altLang="en-US" sz="2500">
              <a:latin typeface="Open Sans" panose="020B0606030504020204" pitchFamily="34" charset="0"/>
              <a:cs typeface="Open Sans" panose="020B0606030504020204" pitchFamily="34" charset="0"/>
            </a:endParaRPr>
          </a:p>
        </p:txBody>
      </p:sp>
      <p:sp>
        <p:nvSpPr>
          <p:cNvPr id="43012" name="Slide Number Placeholder 3">
            <a:extLst>
              <a:ext uri="{FF2B5EF4-FFF2-40B4-BE49-F238E27FC236}">
                <a16:creationId xmlns:a16="http://schemas.microsoft.com/office/drawing/2014/main" id="{92CC7EDD-60F2-0C67-496F-14E0A92C408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0F84E99-8370-4003-8729-BDB29C64DB81}" type="slidenum">
              <a:rPr lang="en-US" altLang="en-US" sz="1200" smtClean="0">
                <a:solidFill>
                  <a:srgbClr val="E46C0A"/>
                </a:solidFill>
                <a:latin typeface="Verdana" panose="020B0604030504040204" pitchFamily="34" charset="0"/>
              </a:rPr>
              <a:pPr>
                <a:spcBef>
                  <a:spcPct val="0"/>
                </a:spcBef>
                <a:buFontTx/>
                <a:buNone/>
              </a:pPr>
              <a:t>18</a:t>
            </a:fld>
            <a:endParaRPr lang="en-US" altLang="en-US" sz="1200">
              <a:solidFill>
                <a:srgbClr val="E46C0A"/>
              </a:solidFill>
              <a:latin typeface="Verdana" panose="020B060403050404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EAD75F7-7BBC-6849-A657-FD51A533B7DB}"/>
              </a:ext>
            </a:extLst>
          </p:cNvPr>
          <p:cNvSpPr>
            <a:spLocks noGrp="1"/>
          </p:cNvSpPr>
          <p:nvPr>
            <p:ph type="title" idx="4294967295"/>
          </p:nvPr>
        </p:nvSpPr>
        <p:spPr>
          <a:xfrm>
            <a:off x="4953000" y="1295400"/>
            <a:ext cx="6477000" cy="4800600"/>
          </a:xfrm>
        </p:spPr>
        <p:txBody>
          <a:bodyPr/>
          <a:lstStyle/>
          <a:p>
            <a:pPr algn="l">
              <a:buFont typeface="Wingdings" panose="05000000000000000000" pitchFamily="2" charset="2"/>
              <a:buNone/>
            </a:pPr>
            <a:r>
              <a:rPr lang="hi-IN" altLang="en-US" sz="3200">
                <a:latin typeface="Open Sans" panose="020B0606030504020204" pitchFamily="34" charset="0"/>
                <a:cs typeface="Open Sans" panose="020B0606030504020204" pitchFamily="34" charset="0"/>
              </a:rPr>
              <a:t>* भोजन/पानी के अंतर्ग्रहण के कारण आंतरिक खुराक मुख्य रूप से रेडियोआइसोटोप 40</a:t>
            </a:r>
            <a:r>
              <a:rPr lang="en-US" altLang="en-US" sz="3200">
                <a:latin typeface="Open Sans" panose="020B0606030504020204" pitchFamily="34" charset="0"/>
                <a:cs typeface="Open Sans" panose="020B0606030504020204" pitchFamily="34" charset="0"/>
              </a:rPr>
              <a:t>K </a:t>
            </a:r>
            <a:r>
              <a:rPr lang="hi-IN" altLang="en-US" sz="3200">
                <a:latin typeface="Open Sans" panose="020B0606030504020204" pitchFamily="34" charset="0"/>
                <a:cs typeface="Open Sans" panose="020B0606030504020204" pitchFamily="34" charset="0"/>
              </a:rPr>
              <a:t>के कारण होती है।</a:t>
            </a:r>
            <a:br>
              <a:rPr lang="hi-IN" altLang="en-US" sz="3200">
                <a:latin typeface="Open Sans" panose="020B0606030504020204" pitchFamily="34" charset="0"/>
                <a:cs typeface="Open Sans" panose="020B0606030504020204" pitchFamily="34" charset="0"/>
              </a:rPr>
            </a:br>
            <a:br>
              <a:rPr lang="hi-IN" altLang="en-US" sz="3200">
                <a:latin typeface="Open Sans" panose="020B0606030504020204" pitchFamily="34" charset="0"/>
                <a:cs typeface="Open Sans" panose="020B0606030504020204" pitchFamily="34" charset="0"/>
              </a:rPr>
            </a:br>
            <a:r>
              <a:rPr lang="hi-IN" altLang="en-US" sz="3200">
                <a:latin typeface="Open Sans" panose="020B0606030504020204" pitchFamily="34" charset="0"/>
                <a:cs typeface="Open Sans" panose="020B0606030504020204" pitchFamily="34" charset="0"/>
              </a:rPr>
              <a:t>* हमारा शरीर अपने आप में विकिरण का एक स्रोत है क्योंकि इसमें लगभग 2 ग्राम/किग्रा पोटेशियम होता है।</a:t>
            </a:r>
            <a:br>
              <a:rPr lang="hi-IN" altLang="en-US" sz="3200">
                <a:latin typeface="Open Sans" panose="020B0606030504020204" pitchFamily="34" charset="0"/>
                <a:cs typeface="Open Sans" panose="020B0606030504020204" pitchFamily="34" charset="0"/>
              </a:rPr>
            </a:br>
            <a:br>
              <a:rPr lang="hi-IN" altLang="en-US" sz="3200">
                <a:latin typeface="Open Sans" panose="020B0606030504020204" pitchFamily="34" charset="0"/>
                <a:cs typeface="Open Sans" panose="020B0606030504020204" pitchFamily="34" charset="0"/>
              </a:rPr>
            </a:br>
            <a:r>
              <a:rPr lang="hi-IN" altLang="en-US" sz="3200">
                <a:latin typeface="Open Sans" panose="020B0606030504020204" pitchFamily="34" charset="0"/>
                <a:cs typeface="Open Sans" panose="020B0606030504020204" pitchFamily="34" charset="0"/>
              </a:rPr>
              <a:t>* 60 किलो शरीर के औसत व्यक्ति के लिए यह ~ 3600 बीक्यू है।</a:t>
            </a:r>
            <a:endParaRPr lang="en-US" altLang="en-US" sz="2400">
              <a:solidFill>
                <a:srgbClr val="002060"/>
              </a:solidFill>
              <a:latin typeface="Open Sans" panose="020B0606030504020204" pitchFamily="34" charset="0"/>
              <a:cs typeface="Open Sans" panose="020B0606030504020204" pitchFamily="34" charset="0"/>
            </a:endParaRPr>
          </a:p>
        </p:txBody>
      </p:sp>
      <p:sp>
        <p:nvSpPr>
          <p:cNvPr id="45059" name="Slide Number Placeholder 3">
            <a:extLst>
              <a:ext uri="{FF2B5EF4-FFF2-40B4-BE49-F238E27FC236}">
                <a16:creationId xmlns:a16="http://schemas.microsoft.com/office/drawing/2014/main" id="{F563CCD8-8814-8C09-46BE-D905266A8EA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E9BDD3F-21CA-4A70-BD27-35A0C3BE4AE0}" type="slidenum">
              <a:rPr lang="en-US" altLang="en-US" sz="1200" smtClean="0">
                <a:solidFill>
                  <a:srgbClr val="E46C0A"/>
                </a:solidFill>
                <a:latin typeface="Verdana" panose="020B0604030504040204" pitchFamily="34" charset="0"/>
              </a:rPr>
              <a:pPr>
                <a:spcBef>
                  <a:spcPct val="0"/>
                </a:spcBef>
                <a:buFontTx/>
                <a:buNone/>
              </a:pPr>
              <a:t>19</a:t>
            </a:fld>
            <a:endParaRPr lang="en-US" altLang="en-US" sz="1200">
              <a:solidFill>
                <a:srgbClr val="E46C0A"/>
              </a:solidFill>
              <a:latin typeface="Verdana" panose="020B0604030504040204" pitchFamily="34" charset="0"/>
            </a:endParaRPr>
          </a:p>
        </p:txBody>
      </p:sp>
      <p:sp>
        <p:nvSpPr>
          <p:cNvPr id="45060" name="Rectangle 1">
            <a:extLst>
              <a:ext uri="{FF2B5EF4-FFF2-40B4-BE49-F238E27FC236}">
                <a16:creationId xmlns:a16="http://schemas.microsoft.com/office/drawing/2014/main" id="{DDBD2B00-C090-5063-BDC0-190B522FBEDB}"/>
              </a:ext>
            </a:extLst>
          </p:cNvPr>
          <p:cNvSpPr>
            <a:spLocks noChangeArrowheads="1"/>
          </p:cNvSpPr>
          <p:nvPr/>
        </p:nvSpPr>
        <p:spPr bwMode="auto">
          <a:xfrm>
            <a:off x="381000" y="2743200"/>
            <a:ext cx="342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hi-IN" altLang="en-US" sz="3600" b="1">
                <a:solidFill>
                  <a:srgbClr val="C00000"/>
                </a:solidFill>
                <a:latin typeface="Open Sans" panose="020B0606030504020204" pitchFamily="34" charset="0"/>
                <a:cs typeface="Times New Roman" panose="02020603050405020304" pitchFamily="18" charset="0"/>
              </a:rPr>
              <a:t>स्थलीय विकिरण</a:t>
            </a:r>
            <a:endParaRPr lang="en-GB" altLang="en-US" sz="3600" b="1">
              <a:solidFill>
                <a:srgbClr val="C00000"/>
              </a:solidFill>
              <a:latin typeface="Open Sans" panose="020B0606030504020204" pitchFamily="34" charset="0"/>
            </a:endParaRP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138A765-AB0C-11A2-ADFF-B17E20D7BB07}"/>
              </a:ext>
            </a:extLst>
          </p:cNvPr>
          <p:cNvSpPr>
            <a:spLocks noGrp="1"/>
          </p:cNvSpPr>
          <p:nvPr>
            <p:ph type="title"/>
          </p:nvPr>
        </p:nvSpPr>
        <p:spPr>
          <a:xfrm>
            <a:off x="288925" y="1600200"/>
            <a:ext cx="3689350" cy="1143000"/>
          </a:xfrm>
        </p:spPr>
        <p:txBody>
          <a:bodyPr/>
          <a:lstStyle/>
          <a:p>
            <a:r>
              <a:rPr lang="hi-IN" altLang="en-US" sz="3600" b="1">
                <a:solidFill>
                  <a:srgbClr val="C00000"/>
                </a:solidFill>
                <a:latin typeface="Open Sans" panose="020B0606030504020204" pitchFamily="34" charset="0"/>
              </a:rPr>
              <a:t>वस्‍तुनिष्‍ठ</a:t>
            </a:r>
            <a:endParaRPr lang="en-IN" altLang="en-US" sz="3600" b="1">
              <a:solidFill>
                <a:srgbClr val="C00000"/>
              </a:solidFill>
              <a:latin typeface="Open Sans" panose="020B0606030504020204" pitchFamily="34" charset="0"/>
              <a:cs typeface="Open Sans" panose="020B0606030504020204" pitchFamily="34" charset="0"/>
            </a:endParaRPr>
          </a:p>
        </p:txBody>
      </p:sp>
      <p:sp>
        <p:nvSpPr>
          <p:cNvPr id="20483" name="Content Placeholder 2">
            <a:extLst>
              <a:ext uri="{FF2B5EF4-FFF2-40B4-BE49-F238E27FC236}">
                <a16:creationId xmlns:a16="http://schemas.microsoft.com/office/drawing/2014/main" id="{73C6C37A-4FA3-15DF-1496-B9AD6B82D558}"/>
              </a:ext>
            </a:extLst>
          </p:cNvPr>
          <p:cNvSpPr>
            <a:spLocks noGrp="1"/>
          </p:cNvSpPr>
          <p:nvPr>
            <p:ph idx="1"/>
          </p:nvPr>
        </p:nvSpPr>
        <p:spPr>
          <a:xfrm>
            <a:off x="5699125" y="1600200"/>
            <a:ext cx="5029200" cy="4525963"/>
          </a:xfrm>
        </p:spPr>
        <p:txBody>
          <a:bodyPr/>
          <a:lstStyle/>
          <a:p>
            <a:pPr>
              <a:lnSpc>
                <a:spcPct val="150000"/>
              </a:lnSpc>
              <a:buFont typeface="Wingdings" panose="05000000000000000000" pitchFamily="2" charset="2"/>
              <a:buChar char="§"/>
            </a:pPr>
            <a:r>
              <a:rPr lang="hi-IN" altLang="en-US" sz="2400">
                <a:solidFill>
                  <a:srgbClr val="002060"/>
                </a:solidFill>
                <a:latin typeface="Open Sans" panose="020B0606030504020204" pitchFamily="34" charset="0"/>
                <a:cs typeface="Open Sans" panose="020B0606030504020204" pitchFamily="34" charset="0"/>
              </a:rPr>
              <a:t>विकिरण क्या है
रेडियोलॉजिकल स्रोत के प्रकार
रेडियोलॉजिकल स्रोत का उपयोग
प्राकृतिक रेडियोलॉजिकल स्रोत
मानव निर्मित विकिरण स्रोत
विभिन्न स्रोतों का अनुप्रयोग
समाप्ति</a:t>
            </a:r>
            <a:endParaRPr lang="en-IN" altLang="en-US" sz="2400">
              <a:solidFill>
                <a:srgbClr val="002060"/>
              </a:solidFill>
              <a:latin typeface="Open Sans" panose="020B0606030504020204" pitchFamily="34" charset="0"/>
              <a:cs typeface="Open Sans" panose="020B0606030504020204" pitchFamily="34" charset="0"/>
            </a:endParaRPr>
          </a:p>
        </p:txBody>
      </p:sp>
      <p:sp>
        <p:nvSpPr>
          <p:cNvPr id="20484" name="Slide Number Placeholder 5">
            <a:extLst>
              <a:ext uri="{FF2B5EF4-FFF2-40B4-BE49-F238E27FC236}">
                <a16:creationId xmlns:a16="http://schemas.microsoft.com/office/drawing/2014/main" id="{52E098A2-BBAC-AF25-6F5E-FB1D3BD9AEB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A0182FD-2710-445D-BFA7-A9F86B42EC31}" type="slidenum">
              <a:rPr lang="en-US" altLang="en-US" sz="1200" smtClean="0">
                <a:solidFill>
                  <a:srgbClr val="E46C0A"/>
                </a:solidFill>
                <a:latin typeface="Verdana" panose="020B0604030504040204" pitchFamily="34" charset="0"/>
              </a:rPr>
              <a:pPr>
                <a:spcBef>
                  <a:spcPct val="0"/>
                </a:spcBef>
                <a:buFontTx/>
                <a:buNone/>
              </a:pPr>
              <a:t>2</a:t>
            </a:fld>
            <a:endParaRPr lang="en-US" altLang="en-US" sz="1200">
              <a:solidFill>
                <a:srgbClr val="E46C0A"/>
              </a:solidFill>
              <a:latin typeface="Verdana" panose="020B0604030504040204" pitchFamily="34" charset="0"/>
            </a:endParaRPr>
          </a:p>
        </p:txBody>
      </p:sp>
      <p:sp>
        <p:nvSpPr>
          <p:cNvPr id="20485" name="Rectangle 1">
            <a:extLst>
              <a:ext uri="{FF2B5EF4-FFF2-40B4-BE49-F238E27FC236}">
                <a16:creationId xmlns:a16="http://schemas.microsoft.com/office/drawing/2014/main" id="{956153EE-14ED-1078-EEE9-0E564BD678D7}"/>
              </a:ext>
            </a:extLst>
          </p:cNvPr>
          <p:cNvSpPr>
            <a:spLocks noChangeArrowheads="1"/>
          </p:cNvSpPr>
          <p:nvPr/>
        </p:nvSpPr>
        <p:spPr bwMode="auto">
          <a:xfrm>
            <a:off x="838200" y="2514600"/>
            <a:ext cx="411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hi-IN" altLang="en-US" sz="2400">
                <a:solidFill>
                  <a:srgbClr val="000000"/>
                </a:solidFill>
                <a:latin typeface="Open Sans" panose="020B0606030504020204" pitchFamily="34" charset="0"/>
                <a:cs typeface="Open Sans" panose="020B0606030504020204" pitchFamily="34" charset="0"/>
                <a:sym typeface="Open Sans" panose="020B0606030504020204" pitchFamily="34" charset="0"/>
              </a:rPr>
              <a:t>इसे पूरा करने पर
 सबक, तुम बन जाओगे 
से परिचित:</a:t>
            </a:r>
            <a:endParaRPr lang="en-US" altLang="en-US" sz="2400">
              <a:solidFill>
                <a:srgbClr val="000000"/>
              </a:solidFill>
              <a:latin typeface="Open Sans" panose="020B0606030504020204" pitchFamily="34" charset="0"/>
              <a:cs typeface="Open Sans" panose="020B0606030504020204" pitchFamily="34" charset="0"/>
              <a:sym typeface="Open Sans" panose="020B06060305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FA363F22-6AFC-C94D-871B-A860C078EFCA}"/>
              </a:ext>
            </a:extLst>
          </p:cNvPr>
          <p:cNvSpPr txBox="1">
            <a:spLocks noChangeArrowheads="1"/>
          </p:cNvSpPr>
          <p:nvPr/>
        </p:nvSpPr>
        <p:spPr bwMode="auto">
          <a:xfrm>
            <a:off x="228600" y="2093913"/>
            <a:ext cx="37750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hi-IN" altLang="en-US" b="1">
                <a:solidFill>
                  <a:srgbClr val="C00000"/>
                </a:solidFill>
                <a:latin typeface="Times New Roman" panose="02020603050405020304" pitchFamily="18" charset="0"/>
              </a:rPr>
              <a:t>प्राकृतिक रेडियोधर्मिता (बीक्यू। </a:t>
            </a:r>
            <a:r>
              <a:rPr lang="en-US" altLang="en-US" b="1">
                <a:solidFill>
                  <a:srgbClr val="C00000"/>
                </a:solidFill>
                <a:latin typeface="Times New Roman" panose="02020603050405020304" pitchFamily="18" charset="0"/>
              </a:rPr>
              <a:t>KG-1) </a:t>
            </a:r>
            <a:r>
              <a:rPr lang="hi-IN" altLang="en-US" b="1">
                <a:solidFill>
                  <a:srgbClr val="C00000"/>
                </a:solidFill>
                <a:latin typeface="Times New Roman" panose="02020603050405020304" pitchFamily="18" charset="0"/>
              </a:rPr>
              <a:t>भारत में उपयोग की जाने वाली निर्माण सामग्री में</a:t>
            </a:r>
            <a:endParaRPr lang="en-US" altLang="en-US" b="1">
              <a:solidFill>
                <a:srgbClr val="C00000"/>
              </a:solidFill>
              <a:latin typeface="Times New Roman" panose="02020603050405020304" pitchFamily="18" charset="0"/>
            </a:endParaRPr>
          </a:p>
        </p:txBody>
      </p:sp>
      <p:graphicFrame>
        <p:nvGraphicFramePr>
          <p:cNvPr id="148483" name="Group 3">
            <a:extLst>
              <a:ext uri="{FF2B5EF4-FFF2-40B4-BE49-F238E27FC236}">
                <a16:creationId xmlns:a16="http://schemas.microsoft.com/office/drawing/2014/main" id="{5E26EE39-EFB3-2C95-E297-927DDE81D1EF}"/>
              </a:ext>
            </a:extLst>
          </p:cNvPr>
          <p:cNvGraphicFramePr>
            <a:graphicFrameLocks noGrp="1"/>
          </p:cNvGraphicFramePr>
          <p:nvPr/>
        </p:nvGraphicFramePr>
        <p:xfrm>
          <a:off x="4114800" y="1331913"/>
          <a:ext cx="7467600" cy="4937125"/>
        </p:xfrm>
        <a:graphic>
          <a:graphicData uri="http://schemas.openxmlformats.org/drawingml/2006/table">
            <a:tbl>
              <a:tblPr/>
              <a:tblGrid>
                <a:gridCol w="1828800">
                  <a:extLst>
                    <a:ext uri="{9D8B030D-6E8A-4147-A177-3AD203B41FA5}">
                      <a16:colId xmlns:a16="http://schemas.microsoft.com/office/drawing/2014/main" val="20000"/>
                    </a:ext>
                  </a:extLst>
                </a:gridCol>
                <a:gridCol w="1879600">
                  <a:extLst>
                    <a:ext uri="{9D8B030D-6E8A-4147-A177-3AD203B41FA5}">
                      <a16:colId xmlns:a16="http://schemas.microsoft.com/office/drawing/2014/main" val="20001"/>
                    </a:ext>
                  </a:extLst>
                </a:gridCol>
                <a:gridCol w="1879600">
                  <a:extLst>
                    <a:ext uri="{9D8B030D-6E8A-4147-A177-3AD203B41FA5}">
                      <a16:colId xmlns:a16="http://schemas.microsoft.com/office/drawing/2014/main" val="20002"/>
                    </a:ext>
                  </a:extLst>
                </a:gridCol>
                <a:gridCol w="1879600">
                  <a:extLst>
                    <a:ext uri="{9D8B030D-6E8A-4147-A177-3AD203B41FA5}">
                      <a16:colId xmlns:a16="http://schemas.microsoft.com/office/drawing/2014/main" val="20003"/>
                    </a:ext>
                  </a:extLst>
                </a:gridCol>
              </a:tblGrid>
              <a:tr h="4571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i-IN" sz="2400" b="1" i="0" u="none" strike="noStrike" cap="none" normalizeH="0" baseline="0" dirty="0">
                          <a:ln>
                            <a:noFill/>
                          </a:ln>
                          <a:solidFill>
                            <a:srgbClr val="3333FF"/>
                          </a:solidFill>
                          <a:effectLst/>
                          <a:latin typeface="Open Sans"/>
                        </a:rPr>
                        <a:t>भौतिक</a:t>
                      </a:r>
                      <a:endParaRPr kumimoji="0" lang="en-US" sz="2400" b="1" i="0" u="none" strike="noStrike" cap="none" normalizeH="0" baseline="0" dirty="0">
                        <a:ln>
                          <a:noFill/>
                        </a:ln>
                        <a:solidFill>
                          <a:srgbClr val="3333FF"/>
                        </a:solidFill>
                        <a:effectLst/>
                        <a:latin typeface="Open Sans"/>
                      </a:endParaRPr>
                    </a:p>
                  </a:txBody>
                  <a:tcPr marL="91436" marR="91436"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3333FF"/>
                          </a:solidFill>
                          <a:effectLst/>
                          <a:latin typeface="Open Sans"/>
                        </a:rPr>
                        <a:t>K-40</a:t>
                      </a:r>
                    </a:p>
                  </a:txBody>
                  <a:tcPr marL="91436" marR="9143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3333FF"/>
                          </a:solidFill>
                          <a:effectLst/>
                          <a:latin typeface="Open Sans"/>
                        </a:rPr>
                        <a:t>Ra-226</a:t>
                      </a:r>
                    </a:p>
                  </a:txBody>
                  <a:tcPr marL="91436" marR="9143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3333FF"/>
                          </a:solidFill>
                          <a:effectLst/>
                          <a:latin typeface="Open Sans"/>
                        </a:rPr>
                        <a:t>Th-232</a:t>
                      </a:r>
                    </a:p>
                  </a:txBody>
                  <a:tcPr marL="91436" marR="91436"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i-IN" sz="2400" b="1" i="0" u="none" strike="noStrike" cap="none" normalizeH="0" baseline="0" dirty="0">
                          <a:ln>
                            <a:noFill/>
                          </a:ln>
                          <a:solidFill>
                            <a:schemeClr val="tx1"/>
                          </a:solidFill>
                          <a:effectLst/>
                          <a:latin typeface="Open Sans"/>
                        </a:rPr>
                        <a:t>सीमेंट</a:t>
                      </a:r>
                      <a:endParaRPr kumimoji="0" lang="en-US" sz="2400" b="1" i="0" u="none" strike="noStrike" cap="none" normalizeH="0" baseline="0" dirty="0">
                        <a:ln>
                          <a:noFill/>
                        </a:ln>
                        <a:solidFill>
                          <a:schemeClr val="tx1"/>
                        </a:solidFill>
                        <a:effectLst/>
                        <a:latin typeface="Open Sans"/>
                      </a:endParaRPr>
                    </a:p>
                  </a:txBody>
                  <a:tcPr marL="91436" marR="91436"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Open Sans"/>
                        </a:rPr>
                        <a:t>5 - 385</a:t>
                      </a:r>
                    </a:p>
                  </a:txBody>
                  <a:tcPr marL="91436" marR="9143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Open Sans"/>
                        </a:rPr>
                        <a:t>16 - 377</a:t>
                      </a:r>
                    </a:p>
                  </a:txBody>
                  <a:tcPr marL="91436" marR="9143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Open Sans"/>
                        </a:rPr>
                        <a:t>8 – 78</a:t>
                      </a:r>
                    </a:p>
                  </a:txBody>
                  <a:tcPr marL="91436" marR="91436"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1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i-IN" sz="2400" b="1" i="0" u="none" strike="noStrike" cap="none" normalizeH="0" baseline="0" dirty="0">
                          <a:ln>
                            <a:noFill/>
                          </a:ln>
                          <a:solidFill>
                            <a:schemeClr val="tx1"/>
                          </a:solidFill>
                          <a:effectLst/>
                          <a:latin typeface="Open Sans"/>
                        </a:rPr>
                        <a:t>इंट</a:t>
                      </a:r>
                      <a:endParaRPr kumimoji="0" lang="en-US" sz="2400" b="1" i="0" u="none" strike="noStrike" cap="none" normalizeH="0" baseline="0" dirty="0">
                        <a:ln>
                          <a:noFill/>
                        </a:ln>
                        <a:solidFill>
                          <a:schemeClr val="tx1"/>
                        </a:solidFill>
                        <a:effectLst/>
                        <a:latin typeface="Open Sans"/>
                      </a:endParaRPr>
                    </a:p>
                  </a:txBody>
                  <a:tcPr marL="91436" marR="91436"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Open Sans"/>
                        </a:rPr>
                        <a:t>130 – 1390</a:t>
                      </a:r>
                    </a:p>
                  </a:txBody>
                  <a:tcPr marL="91436" marR="9143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Open Sans"/>
                        </a:rPr>
                        <a:t>21 – 48</a:t>
                      </a:r>
                    </a:p>
                  </a:txBody>
                  <a:tcPr marL="91436" marR="9143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Open Sans"/>
                        </a:rPr>
                        <a:t>26 – 126</a:t>
                      </a:r>
                    </a:p>
                  </a:txBody>
                  <a:tcPr marL="91436" marR="91436"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1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hi-IN" sz="2400" dirty="0"/>
                        <a:t>पत्थर</a:t>
                      </a:r>
                      <a:endParaRPr kumimoji="0" lang="en-US" sz="2400" b="1" i="0" u="none" strike="noStrike" cap="none" normalizeH="0" baseline="0" dirty="0">
                        <a:ln>
                          <a:noFill/>
                        </a:ln>
                        <a:solidFill>
                          <a:schemeClr val="tx1"/>
                        </a:solidFill>
                        <a:effectLst/>
                        <a:latin typeface="Open Sans"/>
                      </a:endParaRPr>
                    </a:p>
                  </a:txBody>
                  <a:tcPr marL="91436" marR="91436"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Open Sans"/>
                        </a:rPr>
                        <a:t>48 – 1479</a:t>
                      </a:r>
                    </a:p>
                  </a:txBody>
                  <a:tcPr marL="91436" marR="9143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Open Sans"/>
                        </a:rPr>
                        <a:t> 6 – 155 </a:t>
                      </a:r>
                    </a:p>
                  </a:txBody>
                  <a:tcPr marL="91436" marR="9143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Open Sans"/>
                        </a:rPr>
                        <a:t>5 – 412</a:t>
                      </a:r>
                    </a:p>
                  </a:txBody>
                  <a:tcPr marL="91436" marR="91436"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1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i-IN" sz="2400" b="1" i="0" u="none" strike="noStrike" cap="none" normalizeH="0" baseline="0" dirty="0">
                          <a:ln>
                            <a:noFill/>
                          </a:ln>
                          <a:solidFill>
                            <a:schemeClr val="tx1"/>
                          </a:solidFill>
                          <a:effectLst/>
                          <a:latin typeface="Open Sans"/>
                        </a:rPr>
                        <a:t>रेत</a:t>
                      </a:r>
                      <a:endParaRPr kumimoji="0" lang="en-US" sz="2400" b="1" i="0" u="none" strike="noStrike" cap="none" normalizeH="0" baseline="0" dirty="0">
                        <a:ln>
                          <a:noFill/>
                        </a:ln>
                        <a:solidFill>
                          <a:schemeClr val="tx1"/>
                        </a:solidFill>
                        <a:effectLst/>
                        <a:latin typeface="Open Sans"/>
                      </a:endParaRPr>
                    </a:p>
                  </a:txBody>
                  <a:tcPr marL="91436" marR="91436"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Open Sans"/>
                        </a:rPr>
                        <a:t>5 – 1074</a:t>
                      </a:r>
                    </a:p>
                  </a:txBody>
                  <a:tcPr marL="91436" marR="9143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Open Sans"/>
                        </a:rPr>
                        <a:t>1 – 5047</a:t>
                      </a:r>
                    </a:p>
                  </a:txBody>
                  <a:tcPr marL="91436" marR="9143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Open Sans"/>
                        </a:rPr>
                        <a:t>4 – 2971</a:t>
                      </a:r>
                    </a:p>
                  </a:txBody>
                  <a:tcPr marL="91436" marR="91436"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1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i-IN" sz="2400" b="1" i="0" u="none" strike="noStrike" cap="none" normalizeH="0" baseline="0" dirty="0">
                          <a:ln>
                            <a:noFill/>
                          </a:ln>
                          <a:solidFill>
                            <a:schemeClr val="tx1"/>
                          </a:solidFill>
                          <a:effectLst/>
                          <a:latin typeface="Open Sans"/>
                        </a:rPr>
                        <a:t>ग्रेनाइट</a:t>
                      </a:r>
                      <a:endParaRPr kumimoji="0" lang="en-US" sz="2400" b="1" i="0" u="none" strike="noStrike" cap="none" normalizeH="0" baseline="0" dirty="0">
                        <a:ln>
                          <a:noFill/>
                        </a:ln>
                        <a:solidFill>
                          <a:schemeClr val="tx1"/>
                        </a:solidFill>
                        <a:effectLst/>
                        <a:latin typeface="Open Sans"/>
                      </a:endParaRPr>
                    </a:p>
                  </a:txBody>
                  <a:tcPr marL="91436" marR="91436"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Open Sans"/>
                        </a:rPr>
                        <a:t>76 – 1380</a:t>
                      </a:r>
                    </a:p>
                  </a:txBody>
                  <a:tcPr marL="91436" marR="9143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Open Sans"/>
                        </a:rPr>
                        <a:t>4 – 98</a:t>
                      </a:r>
                    </a:p>
                  </a:txBody>
                  <a:tcPr marL="91436" marR="9143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Open Sans"/>
                        </a:rPr>
                        <a:t>103 – 240</a:t>
                      </a:r>
                    </a:p>
                  </a:txBody>
                  <a:tcPr marL="91436" marR="91436"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28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i-IN" sz="2400" b="1" i="0" u="none" strike="noStrike" cap="none" normalizeH="0" baseline="0" dirty="0">
                          <a:ln>
                            <a:noFill/>
                          </a:ln>
                          <a:solidFill>
                            <a:schemeClr val="tx1"/>
                          </a:solidFill>
                          <a:effectLst/>
                          <a:latin typeface="Open Sans"/>
                        </a:rPr>
                        <a:t>चिकनी मिट्टी</a:t>
                      </a:r>
                      <a:endParaRPr kumimoji="0" lang="en-US" sz="2400" b="1" i="0" u="none" strike="noStrike" cap="none" normalizeH="0" baseline="0" dirty="0">
                        <a:ln>
                          <a:noFill/>
                        </a:ln>
                        <a:solidFill>
                          <a:schemeClr val="tx1"/>
                        </a:solidFill>
                        <a:effectLst/>
                        <a:latin typeface="Open Sans"/>
                      </a:endParaRPr>
                    </a:p>
                  </a:txBody>
                  <a:tcPr marL="91436" marR="91436"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Open Sans"/>
                        </a:rPr>
                        <a:t>6 – 477</a:t>
                      </a:r>
                    </a:p>
                  </a:txBody>
                  <a:tcPr marL="91436" marR="9143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Open Sans"/>
                        </a:rPr>
                        <a:t>7 – 1621</a:t>
                      </a:r>
                    </a:p>
                  </a:txBody>
                  <a:tcPr marL="91436" marR="9143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Open Sans"/>
                        </a:rPr>
                        <a:t>4 – 311</a:t>
                      </a:r>
                    </a:p>
                  </a:txBody>
                  <a:tcPr marL="91436" marR="91436"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1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i-IN" sz="2400" b="1" i="0" u="none" strike="noStrike" cap="none" normalizeH="0" baseline="0" dirty="0">
                          <a:ln>
                            <a:noFill/>
                          </a:ln>
                          <a:solidFill>
                            <a:schemeClr val="tx1"/>
                          </a:solidFill>
                          <a:effectLst/>
                          <a:latin typeface="Open Sans"/>
                        </a:rPr>
                        <a:t>फ्लाई ऐश</a:t>
                      </a:r>
                      <a:endParaRPr kumimoji="0" lang="en-US" sz="2400" b="1" i="0" u="none" strike="noStrike" cap="none" normalizeH="0" baseline="0" dirty="0">
                        <a:ln>
                          <a:noFill/>
                        </a:ln>
                        <a:solidFill>
                          <a:schemeClr val="tx1"/>
                        </a:solidFill>
                        <a:effectLst/>
                        <a:latin typeface="Open Sans"/>
                      </a:endParaRPr>
                    </a:p>
                  </a:txBody>
                  <a:tcPr marL="91436" marR="91436"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Open Sans"/>
                        </a:rPr>
                        <a:t>6 – 522</a:t>
                      </a:r>
                    </a:p>
                  </a:txBody>
                  <a:tcPr marL="91436" marR="9143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Open Sans"/>
                        </a:rPr>
                        <a:t>7 – 670</a:t>
                      </a:r>
                    </a:p>
                  </a:txBody>
                  <a:tcPr marL="91436" marR="9143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Open Sans"/>
                        </a:rPr>
                        <a:t>30 – 159</a:t>
                      </a:r>
                    </a:p>
                  </a:txBody>
                  <a:tcPr marL="91436" marR="91436"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1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i-IN" sz="2400" b="1" i="0" u="none" strike="noStrike" cap="none" normalizeH="0" baseline="0" dirty="0">
                          <a:ln>
                            <a:noFill/>
                          </a:ln>
                          <a:solidFill>
                            <a:schemeClr val="tx1"/>
                          </a:solidFill>
                          <a:effectLst/>
                          <a:latin typeface="Open Sans"/>
                        </a:rPr>
                        <a:t>चूना</a:t>
                      </a:r>
                      <a:r>
                        <a:rPr kumimoji="0" lang="en-US" sz="2400" b="1" i="0" u="none" strike="noStrike" cap="none" normalizeH="0" baseline="0" dirty="0">
                          <a:ln>
                            <a:noFill/>
                          </a:ln>
                          <a:solidFill>
                            <a:schemeClr val="tx1"/>
                          </a:solidFill>
                          <a:effectLst/>
                          <a:latin typeface="Open Sans"/>
                        </a:rPr>
                        <a:t> </a:t>
                      </a:r>
                    </a:p>
                  </a:txBody>
                  <a:tcPr marL="91436" marR="91436"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Open Sans"/>
                        </a:rPr>
                        <a:t>6 – 518</a:t>
                      </a:r>
                    </a:p>
                  </a:txBody>
                  <a:tcPr marL="91436" marR="9143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Open Sans"/>
                        </a:rPr>
                        <a:t>1 – 26</a:t>
                      </a:r>
                    </a:p>
                  </a:txBody>
                  <a:tcPr marL="91436" marR="9143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Open Sans"/>
                        </a:rPr>
                        <a:t>1 – 33</a:t>
                      </a:r>
                    </a:p>
                  </a:txBody>
                  <a:tcPr marL="91436" marR="91436"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71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i-IN" sz="2400" b="1" i="0" u="none" strike="noStrike" cap="none" normalizeH="0" baseline="0" dirty="0">
                          <a:ln>
                            <a:noFill/>
                          </a:ln>
                          <a:solidFill>
                            <a:schemeClr val="tx1"/>
                          </a:solidFill>
                          <a:effectLst/>
                          <a:latin typeface="Open Sans"/>
                        </a:rPr>
                        <a:t>चिरोड़ी</a:t>
                      </a:r>
                      <a:endParaRPr kumimoji="0" lang="en-US" sz="2400" b="1" i="0" u="none" strike="noStrike" cap="none" normalizeH="0" baseline="0" dirty="0">
                        <a:ln>
                          <a:noFill/>
                        </a:ln>
                        <a:solidFill>
                          <a:schemeClr val="tx1"/>
                        </a:solidFill>
                        <a:effectLst/>
                        <a:latin typeface="Open Sans"/>
                      </a:endParaRPr>
                    </a:p>
                  </a:txBody>
                  <a:tcPr marL="91436" marR="91436"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Open Sans"/>
                        </a:rPr>
                        <a:t>70 - 807</a:t>
                      </a:r>
                    </a:p>
                  </a:txBody>
                  <a:tcPr marL="91436" marR="9143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Open Sans"/>
                        </a:rPr>
                        <a:t>7 - 807</a:t>
                      </a:r>
                    </a:p>
                  </a:txBody>
                  <a:tcPr marL="91436" marR="91436"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Open Sans"/>
                        </a:rPr>
                        <a:t>1 - 152</a:t>
                      </a:r>
                    </a:p>
                  </a:txBody>
                  <a:tcPr marL="91436" marR="91436"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6140" name="Slide Number Placeholder 3">
            <a:extLst>
              <a:ext uri="{FF2B5EF4-FFF2-40B4-BE49-F238E27FC236}">
                <a16:creationId xmlns:a16="http://schemas.microsoft.com/office/drawing/2014/main" id="{F89A62E7-C34E-2192-AD2E-3B0F8861563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F5087D4-18F8-4C28-B347-126AEFA46767}" type="slidenum">
              <a:rPr lang="en-US" altLang="en-US" sz="1200" smtClean="0">
                <a:solidFill>
                  <a:srgbClr val="E46C0A"/>
                </a:solidFill>
                <a:latin typeface="Verdana" panose="020B0604030504040204" pitchFamily="34" charset="0"/>
              </a:rPr>
              <a:pPr>
                <a:spcBef>
                  <a:spcPct val="0"/>
                </a:spcBef>
                <a:buFontTx/>
                <a:buNone/>
              </a:pPr>
              <a:t>20</a:t>
            </a:fld>
            <a:endParaRPr lang="en-US" altLang="en-US" sz="1200">
              <a:solidFill>
                <a:srgbClr val="E46C0A"/>
              </a:solidFill>
              <a:latin typeface="Verdan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F3035DB-B944-B525-FE75-58332CFBB20A}"/>
              </a:ext>
            </a:extLst>
          </p:cNvPr>
          <p:cNvSpPr>
            <a:spLocks noGrp="1"/>
          </p:cNvSpPr>
          <p:nvPr>
            <p:ph type="title"/>
          </p:nvPr>
        </p:nvSpPr>
        <p:spPr>
          <a:xfrm>
            <a:off x="304800" y="1828800"/>
            <a:ext cx="4876800" cy="1143000"/>
          </a:xfrm>
        </p:spPr>
        <p:txBody>
          <a:bodyPr/>
          <a:lstStyle/>
          <a:p>
            <a:pPr eaLnBrk="1" hangingPunct="1"/>
            <a:r>
              <a:rPr lang="hi-IN" altLang="en-US" sz="3600" b="1">
                <a:solidFill>
                  <a:srgbClr val="C00000"/>
                </a:solidFill>
                <a:latin typeface="Open Sans" panose="020B0606030504020204" pitchFamily="34" charset="0"/>
                <a:cs typeface="Open Sans" panose="020B0606030504020204" pitchFamily="34" charset="0"/>
              </a:rPr>
              <a:t>उच्च पृष्ठभूमि विकिरण क्षेत्र</a:t>
            </a:r>
            <a:endParaRPr lang="en-US" altLang="en-US" sz="3600" b="1">
              <a:solidFill>
                <a:srgbClr val="C00000"/>
              </a:solidFill>
              <a:latin typeface="Open Sans" panose="020B0606030504020204" pitchFamily="34" charset="0"/>
              <a:cs typeface="Open Sans" panose="020B0606030504020204" pitchFamily="34" charset="0"/>
            </a:endParaRPr>
          </a:p>
        </p:txBody>
      </p:sp>
      <p:pic>
        <p:nvPicPr>
          <p:cNvPr id="47107" name="Picture 3" descr="hbra">
            <a:extLst>
              <a:ext uri="{FF2B5EF4-FFF2-40B4-BE49-F238E27FC236}">
                <a16:creationId xmlns:a16="http://schemas.microsoft.com/office/drawing/2014/main" id="{FCA4722B-FC45-CE59-96D1-51A111F408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86400" y="1219200"/>
            <a:ext cx="6096000" cy="4214813"/>
          </a:xfrm>
        </p:spPr>
      </p:pic>
      <p:sp>
        <p:nvSpPr>
          <p:cNvPr id="47108" name="Text Box 4">
            <a:extLst>
              <a:ext uri="{FF2B5EF4-FFF2-40B4-BE49-F238E27FC236}">
                <a16:creationId xmlns:a16="http://schemas.microsoft.com/office/drawing/2014/main" id="{16DFBD00-BAB4-2DF7-8EDD-4D7CA50A30A4}"/>
              </a:ext>
            </a:extLst>
          </p:cNvPr>
          <p:cNvSpPr txBox="1">
            <a:spLocks noChangeArrowheads="1"/>
          </p:cNvSpPr>
          <p:nvPr/>
        </p:nvSpPr>
        <p:spPr bwMode="auto">
          <a:xfrm>
            <a:off x="6705600" y="5943600"/>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hi-IN" altLang="en-US" sz="2400" b="1">
                <a:latin typeface="Open Sans" panose="020B0606030504020204" pitchFamily="34" charset="0"/>
              </a:rPr>
              <a:t>मिल्ली सीवर्ट/वर्ष</a:t>
            </a:r>
            <a:endParaRPr lang="en-US" altLang="en-US" sz="2400" b="1">
              <a:latin typeface="Open Sans" panose="020B0606030504020204" pitchFamily="34" charset="0"/>
            </a:endParaRPr>
          </a:p>
        </p:txBody>
      </p:sp>
      <p:sp>
        <p:nvSpPr>
          <p:cNvPr id="47109" name="Slide Number Placeholder 3">
            <a:extLst>
              <a:ext uri="{FF2B5EF4-FFF2-40B4-BE49-F238E27FC236}">
                <a16:creationId xmlns:a16="http://schemas.microsoft.com/office/drawing/2014/main" id="{A3FB5C7A-C185-06F9-BFBF-7585B10E847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4071240-A040-4E1A-B6E2-C9B8AC95354C}" type="slidenum">
              <a:rPr lang="en-US" altLang="en-US" sz="1200" smtClean="0">
                <a:solidFill>
                  <a:srgbClr val="E46C0A"/>
                </a:solidFill>
                <a:latin typeface="Verdana" panose="020B0604030504040204" pitchFamily="34" charset="0"/>
              </a:rPr>
              <a:pPr>
                <a:spcBef>
                  <a:spcPct val="0"/>
                </a:spcBef>
                <a:buFontTx/>
                <a:buNone/>
              </a:pPr>
              <a:t>21</a:t>
            </a:fld>
            <a:endParaRPr lang="en-US" altLang="en-US" sz="1200">
              <a:solidFill>
                <a:srgbClr val="E46C0A"/>
              </a:solidFill>
              <a:latin typeface="Verdana" panose="020B060403050404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id="{831454CE-99EE-A068-71FB-E3EC7E9CFB1C}"/>
              </a:ext>
            </a:extLst>
          </p:cNvPr>
          <p:cNvSpPr>
            <a:spLocks noChangeArrowheads="1"/>
          </p:cNvSpPr>
          <p:nvPr/>
        </p:nvSpPr>
        <p:spPr bwMode="auto">
          <a:xfrm>
            <a:off x="838200" y="2568575"/>
            <a:ext cx="2971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0000"/>
              </a:lnSpc>
              <a:spcBef>
                <a:spcPct val="0"/>
              </a:spcBef>
              <a:buFontTx/>
              <a:buNone/>
            </a:pPr>
            <a:r>
              <a:rPr lang="hi-IN" altLang="en-US" sz="3600" b="1">
                <a:solidFill>
                  <a:srgbClr val="C00000"/>
                </a:solidFill>
                <a:latin typeface="Open Sans" panose="020B0606030504020204" pitchFamily="34" charset="0"/>
              </a:rPr>
              <a:t>आंतरिक विकिरण</a:t>
            </a:r>
            <a:endParaRPr lang="en-US" altLang="en-US" sz="3600" b="1">
              <a:solidFill>
                <a:srgbClr val="C00000"/>
              </a:solidFill>
              <a:latin typeface="Open Sans" panose="020B0606030504020204" pitchFamily="34" charset="0"/>
            </a:endParaRPr>
          </a:p>
        </p:txBody>
      </p:sp>
      <p:graphicFrame>
        <p:nvGraphicFramePr>
          <p:cNvPr id="49155" name="Object 2">
            <a:hlinkClick r:id="" action="ppaction://hlinkshowjump?jump=nextslide"/>
            <a:extLst>
              <a:ext uri="{FF2B5EF4-FFF2-40B4-BE49-F238E27FC236}">
                <a16:creationId xmlns:a16="http://schemas.microsoft.com/office/drawing/2014/main" id="{B0B57C4D-DF8F-1B79-F878-9E02D0532DD5}"/>
              </a:ext>
            </a:extLst>
          </p:cNvPr>
          <p:cNvGraphicFramePr>
            <a:graphicFrameLocks noChangeAspect="1"/>
          </p:cNvGraphicFramePr>
          <p:nvPr/>
        </p:nvGraphicFramePr>
        <p:xfrm>
          <a:off x="8229600" y="1470025"/>
          <a:ext cx="2971800" cy="4343400"/>
        </p:xfrm>
        <a:graphic>
          <a:graphicData uri="http://schemas.openxmlformats.org/presentationml/2006/ole">
            <mc:AlternateContent xmlns:mc="http://schemas.openxmlformats.org/markup-compatibility/2006">
              <mc:Choice xmlns:v="urn:schemas-microsoft-com:vml" Requires="v">
                <p:oleObj name="Clip" r:id="rId2" imgW="1928813" imgH="4792663" progId="">
                  <p:embed/>
                </p:oleObj>
              </mc:Choice>
              <mc:Fallback>
                <p:oleObj name="Clip" r:id="rId2" imgW="1928813" imgH="4792663"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470025"/>
                        <a:ext cx="2971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6" name="Rectangle 3">
            <a:extLst>
              <a:ext uri="{FF2B5EF4-FFF2-40B4-BE49-F238E27FC236}">
                <a16:creationId xmlns:a16="http://schemas.microsoft.com/office/drawing/2014/main" id="{915D7644-1FA3-6907-F747-51F414A4F767}"/>
              </a:ext>
            </a:extLst>
          </p:cNvPr>
          <p:cNvSpPr>
            <a:spLocks noChangeArrowheads="1"/>
          </p:cNvSpPr>
          <p:nvPr/>
        </p:nvSpPr>
        <p:spPr bwMode="auto">
          <a:xfrm>
            <a:off x="4229100" y="2341563"/>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hi-IN" altLang="en-US" sz="2400">
                <a:latin typeface="Open Sans" panose="020B0606030504020204" pitchFamily="34" charset="0"/>
              </a:rPr>
              <a:t>हमारे शरीर में प्राकृतिक रेडियोधर्मिता से विकिरण, भोजन और हवा से</a:t>
            </a:r>
            <a:endParaRPr lang="en-US" altLang="en-US" sz="2400" b="1">
              <a:latin typeface="Open Sans" panose="020B0606030504020204" pitchFamily="34" charset="0"/>
            </a:endParaRPr>
          </a:p>
        </p:txBody>
      </p:sp>
      <p:sp>
        <p:nvSpPr>
          <p:cNvPr id="49157" name="Slide Number Placeholder 5">
            <a:extLst>
              <a:ext uri="{FF2B5EF4-FFF2-40B4-BE49-F238E27FC236}">
                <a16:creationId xmlns:a16="http://schemas.microsoft.com/office/drawing/2014/main" id="{DCEB5D41-4586-89DE-AB9F-1D2CEC828B1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A8581C0-3A28-497A-982F-78B418CCCCFD}" type="slidenum">
              <a:rPr lang="en-US" altLang="en-US" sz="1200" smtClean="0">
                <a:solidFill>
                  <a:srgbClr val="E46C0A"/>
                </a:solidFill>
                <a:latin typeface="Verdana" panose="020B0604030504040204" pitchFamily="34" charset="0"/>
              </a:rPr>
              <a:pPr>
                <a:spcBef>
                  <a:spcPct val="0"/>
                </a:spcBef>
                <a:buFontTx/>
                <a:buNone/>
              </a:pPr>
              <a:t>22</a:t>
            </a:fld>
            <a:endParaRPr lang="en-US" altLang="en-US" sz="1200">
              <a:solidFill>
                <a:srgbClr val="E46C0A"/>
              </a:solidFill>
              <a:latin typeface="Verdan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Food2">
            <a:extLst>
              <a:ext uri="{FF2B5EF4-FFF2-40B4-BE49-F238E27FC236}">
                <a16:creationId xmlns:a16="http://schemas.microsoft.com/office/drawing/2014/main" id="{200B1E63-905A-A0E8-986A-2233E77F4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3348038"/>
            <a:ext cx="2616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Food1">
            <a:extLst>
              <a:ext uri="{FF2B5EF4-FFF2-40B4-BE49-F238E27FC236}">
                <a16:creationId xmlns:a16="http://schemas.microsoft.com/office/drawing/2014/main" id="{7B6B0046-AC8F-2EB1-EB7B-8EC8F25EC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800100"/>
            <a:ext cx="2616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7701" name="Group 5">
            <a:extLst>
              <a:ext uri="{FF2B5EF4-FFF2-40B4-BE49-F238E27FC236}">
                <a16:creationId xmlns:a16="http://schemas.microsoft.com/office/drawing/2014/main" id="{116A9058-9816-B47E-C739-61915CBDAB31}"/>
              </a:ext>
            </a:extLst>
          </p:cNvPr>
          <p:cNvGraphicFramePr>
            <a:graphicFrameLocks noGrp="1"/>
          </p:cNvGraphicFramePr>
          <p:nvPr/>
        </p:nvGraphicFramePr>
        <p:xfrm>
          <a:off x="3200400" y="1438275"/>
          <a:ext cx="4572000" cy="3981450"/>
        </p:xfrm>
        <a:graphic>
          <a:graphicData uri="http://schemas.openxmlformats.org/drawingml/2006/table">
            <a:tbl>
              <a:tblPr/>
              <a:tblGrid>
                <a:gridCol w="2819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8230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i-IN" sz="2400" b="0" i="0" u="none" strike="noStrike" cap="none" normalizeH="0" baseline="0" dirty="0">
                          <a:ln>
                            <a:noFill/>
                          </a:ln>
                          <a:solidFill>
                            <a:schemeClr val="tx1"/>
                          </a:solidFill>
                          <a:effectLst/>
                          <a:latin typeface="Open Sans"/>
                        </a:rPr>
                        <a:t>खाद्य पदार्थ</a:t>
                      </a:r>
                      <a:endParaRPr kumimoji="0" lang="en-US" sz="2400" b="0" i="0" u="none" strike="noStrike" cap="none" normalizeH="0" baseline="0" dirty="0">
                        <a:ln>
                          <a:noFill/>
                        </a:ln>
                        <a:solidFill>
                          <a:schemeClr val="tx1"/>
                        </a:solidFill>
                        <a:effectLst/>
                        <a:latin typeface="Open Sans"/>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Open Sans"/>
                        </a:rPr>
                        <a:t>K-40 (Bq.kg</a:t>
                      </a:r>
                      <a:r>
                        <a:rPr kumimoji="0" lang="en-US" sz="2400" b="0" i="0" u="none" strike="noStrike" cap="none" normalizeH="0" baseline="30000" dirty="0">
                          <a:ln>
                            <a:noFill/>
                          </a:ln>
                          <a:solidFill>
                            <a:schemeClr val="tx1"/>
                          </a:solidFill>
                          <a:effectLst/>
                          <a:latin typeface="Open Sans"/>
                        </a:rPr>
                        <a:t>-1</a:t>
                      </a:r>
                      <a:r>
                        <a:rPr kumimoji="0" lang="en-US" sz="2400" b="0" i="0" u="none" strike="noStrike" cap="none" normalizeH="0" baseline="0" dirty="0">
                          <a:ln>
                            <a:noFill/>
                          </a:ln>
                          <a:solidFill>
                            <a:schemeClr val="tx1"/>
                          </a:solidFill>
                          <a:effectLst/>
                          <a:latin typeface="Open Sans"/>
                        </a:rPr>
                        <a:t>)</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25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i-IN" sz="2400" b="0" i="0" u="none" strike="noStrike" cap="none" normalizeH="0" baseline="0" dirty="0">
                          <a:ln>
                            <a:noFill/>
                          </a:ln>
                          <a:solidFill>
                            <a:schemeClr val="tx1"/>
                          </a:solidFill>
                          <a:effectLst/>
                          <a:latin typeface="Open Sans"/>
                        </a:rPr>
                        <a:t>चावल</a:t>
                      </a:r>
                      <a:endParaRPr kumimoji="0" lang="en-US" sz="2400" b="0" i="0" u="none" strike="noStrike" cap="none" normalizeH="0" baseline="0" dirty="0">
                        <a:ln>
                          <a:noFill/>
                        </a:ln>
                        <a:solidFill>
                          <a:schemeClr val="tx1"/>
                        </a:solidFill>
                        <a:effectLst/>
                        <a:latin typeface="Open Sans"/>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Open Sans"/>
                        </a:rPr>
                        <a:t>40 – 90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83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i-IN" sz="2400" b="0" i="0" u="none" strike="noStrike" cap="none" normalizeH="0" baseline="0" dirty="0">
                          <a:ln>
                            <a:noFill/>
                          </a:ln>
                          <a:solidFill>
                            <a:schemeClr val="tx1"/>
                          </a:solidFill>
                          <a:effectLst/>
                          <a:latin typeface="Open Sans"/>
                        </a:rPr>
                        <a:t>पत्तेदार सब्जियां</a:t>
                      </a:r>
                      <a:endParaRPr kumimoji="0" lang="en-US" sz="2400" b="0" i="0" u="none" strike="noStrike" cap="none" normalizeH="0" baseline="0" dirty="0">
                        <a:ln>
                          <a:noFill/>
                        </a:ln>
                        <a:solidFill>
                          <a:schemeClr val="tx1"/>
                        </a:solidFill>
                        <a:effectLst/>
                        <a:latin typeface="Open Sans"/>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Open Sans"/>
                        </a:rPr>
                        <a:t>80 – 220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44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i-IN" sz="2400" b="0" i="0" u="none" strike="noStrike" cap="none" normalizeH="0" baseline="0" dirty="0">
                          <a:ln>
                            <a:noFill/>
                          </a:ln>
                          <a:solidFill>
                            <a:schemeClr val="tx1"/>
                          </a:solidFill>
                          <a:effectLst/>
                          <a:latin typeface="Open Sans"/>
                        </a:rPr>
                        <a:t>बैंगन</a:t>
                      </a:r>
                      <a:endParaRPr kumimoji="0" lang="en-US" sz="2400" b="0" i="0" u="none" strike="noStrike" cap="none" normalizeH="0" baseline="0" dirty="0">
                        <a:ln>
                          <a:noFill/>
                        </a:ln>
                        <a:solidFill>
                          <a:schemeClr val="tx1"/>
                        </a:solidFill>
                        <a:effectLst/>
                        <a:latin typeface="Open Sans"/>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Open Sans"/>
                        </a:rPr>
                        <a:t>90 – 140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21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hi-IN" sz="2400" dirty="0"/>
                        <a:t>चुकंदर</a:t>
                      </a:r>
                      <a:endParaRPr kumimoji="0" lang="en-US" sz="2400" b="0" i="0" u="none" strike="noStrike" cap="none" normalizeH="0" baseline="0" dirty="0">
                        <a:ln>
                          <a:noFill/>
                        </a:ln>
                        <a:solidFill>
                          <a:schemeClr val="tx1"/>
                        </a:solidFill>
                        <a:effectLst/>
                        <a:latin typeface="Open Sans"/>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Open Sans"/>
                        </a:rPr>
                        <a:t>85 – 120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i-IN" sz="2400" b="0" i="0" u="none" strike="noStrike" cap="none" normalizeH="0" baseline="0" dirty="0">
                          <a:ln>
                            <a:noFill/>
                          </a:ln>
                          <a:solidFill>
                            <a:schemeClr val="tx1"/>
                          </a:solidFill>
                          <a:effectLst/>
                          <a:latin typeface="Open Sans"/>
                        </a:rPr>
                        <a:t>गाजर</a:t>
                      </a:r>
                      <a:endParaRPr kumimoji="0" lang="en-US" sz="2400" b="0" i="0" u="none" strike="noStrike" cap="none" normalizeH="0" baseline="0" dirty="0">
                        <a:ln>
                          <a:noFill/>
                        </a:ln>
                        <a:solidFill>
                          <a:schemeClr val="tx1"/>
                        </a:solidFill>
                        <a:effectLst/>
                        <a:latin typeface="Open Sans"/>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Open Sans"/>
                        </a:rPr>
                        <a:t>60 - 120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36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i-IN" sz="2400" b="0" i="0" u="none" strike="noStrike" cap="none" normalizeH="0" baseline="0" dirty="0">
                          <a:ln>
                            <a:noFill/>
                          </a:ln>
                          <a:solidFill>
                            <a:schemeClr val="tx1"/>
                          </a:solidFill>
                          <a:effectLst/>
                          <a:latin typeface="Open Sans"/>
                        </a:rPr>
                        <a:t>लाल शलजम</a:t>
                      </a:r>
                      <a:endParaRPr kumimoji="0" lang="en-US" sz="2400" b="0" i="0" u="none" strike="noStrike" cap="none" normalizeH="0" baseline="0" dirty="0">
                        <a:ln>
                          <a:noFill/>
                        </a:ln>
                        <a:solidFill>
                          <a:schemeClr val="tx1"/>
                        </a:solidFill>
                        <a:effectLst/>
                        <a:latin typeface="Open Sans"/>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Open Sans"/>
                        </a:rPr>
                        <a:t>90 - 120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0206" name="Slide Number Placeholder 3">
            <a:extLst>
              <a:ext uri="{FF2B5EF4-FFF2-40B4-BE49-F238E27FC236}">
                <a16:creationId xmlns:a16="http://schemas.microsoft.com/office/drawing/2014/main" id="{98426710-77FF-06C9-202D-530C1A18512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D402E92-01AB-4D26-B4BD-270BB33E0767}" type="slidenum">
              <a:rPr lang="en-US" altLang="en-US" sz="1200" smtClean="0">
                <a:solidFill>
                  <a:srgbClr val="E46C0A"/>
                </a:solidFill>
                <a:latin typeface="Verdana" panose="020B0604030504040204" pitchFamily="34" charset="0"/>
              </a:rPr>
              <a:pPr>
                <a:spcBef>
                  <a:spcPct val="0"/>
                </a:spcBef>
                <a:buFontTx/>
                <a:buNone/>
              </a:pPr>
              <a:t>23</a:t>
            </a:fld>
            <a:endParaRPr lang="en-US" altLang="en-US" sz="1200">
              <a:solidFill>
                <a:srgbClr val="E46C0A"/>
              </a:solidFill>
              <a:latin typeface="Verdan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a:extLst>
              <a:ext uri="{FF2B5EF4-FFF2-40B4-BE49-F238E27FC236}">
                <a16:creationId xmlns:a16="http://schemas.microsoft.com/office/drawing/2014/main" id="{04D17F89-20B9-36E3-6C6E-AA2247DB368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DB88704-D0D5-40C4-B9AA-A236B6CA0FA6}" type="slidenum">
              <a:rPr lang="en-US" altLang="en-US" sz="1200" smtClean="0">
                <a:solidFill>
                  <a:srgbClr val="E46C0A"/>
                </a:solidFill>
                <a:latin typeface="Verdana" panose="020B0604030504040204" pitchFamily="34" charset="0"/>
              </a:rPr>
              <a:pPr>
                <a:spcBef>
                  <a:spcPct val="0"/>
                </a:spcBef>
                <a:buFontTx/>
                <a:buNone/>
              </a:pPr>
              <a:t>24</a:t>
            </a:fld>
            <a:endParaRPr lang="en-US" altLang="en-US" sz="1200">
              <a:solidFill>
                <a:srgbClr val="E46C0A"/>
              </a:solidFill>
              <a:latin typeface="Verdana" panose="020B0604030504040204" pitchFamily="34" charset="0"/>
            </a:endParaRPr>
          </a:p>
        </p:txBody>
      </p:sp>
      <p:sp>
        <p:nvSpPr>
          <p:cNvPr id="10244" name="Rectangle 2">
            <a:extLst>
              <a:ext uri="{FF2B5EF4-FFF2-40B4-BE49-F238E27FC236}">
                <a16:creationId xmlns:a16="http://schemas.microsoft.com/office/drawing/2014/main" id="{E60C9999-9083-0788-C623-BEA66953297E}"/>
              </a:ext>
            </a:extLst>
          </p:cNvPr>
          <p:cNvSpPr>
            <a:spLocks noGrp="1" noChangeArrowheads="1"/>
          </p:cNvSpPr>
          <p:nvPr>
            <p:ph type="title"/>
          </p:nvPr>
        </p:nvSpPr>
        <p:spPr>
          <a:xfrm>
            <a:off x="377825" y="2854325"/>
            <a:ext cx="3133725" cy="1066800"/>
          </a:xfrm>
        </p:spPr>
        <p:txBody>
          <a:bodyPr>
            <a:normAutofit fontScale="90000"/>
          </a:bodyPr>
          <a:lstStyle/>
          <a:p>
            <a:pPr algn="just" eaLnBrk="1" hangingPunct="1">
              <a:defRPr/>
            </a:pPr>
            <a:r>
              <a:rPr lang="hi-IN" altLang="en-US" sz="3200" b="1">
                <a:solidFill>
                  <a:srgbClr val="C00000"/>
                </a:solidFill>
                <a:latin typeface="Open Sans" pitchFamily="34" charset="0"/>
                <a:ea typeface="Open Sans" pitchFamily="34" charset="0"/>
                <a:cs typeface="Open Sans" pitchFamily="34" charset="0"/>
              </a:rPr>
              <a:t>पृष्ठभूमि विकिरण योगदान देता है</a:t>
            </a:r>
            <a:br>
              <a:rPr lang="hi-IN" altLang="en-US" sz="3200" b="1">
                <a:solidFill>
                  <a:srgbClr val="C00000"/>
                </a:solidFill>
                <a:latin typeface="Open Sans" pitchFamily="34" charset="0"/>
                <a:ea typeface="Open Sans" pitchFamily="34" charset="0"/>
                <a:cs typeface="Open Sans" pitchFamily="34" charset="0"/>
              </a:rPr>
            </a:br>
            <a:r>
              <a:rPr lang="hi-IN" altLang="en-US" sz="3200" b="1">
                <a:solidFill>
                  <a:srgbClr val="C00000"/>
                </a:solidFill>
                <a:latin typeface="Open Sans" pitchFamily="34" charset="0"/>
                <a:ea typeface="Open Sans" pitchFamily="34" charset="0"/>
                <a:cs typeface="Open Sans" pitchFamily="34" charset="0"/>
              </a:rPr>
              <a:t>2.4 एमएसवी/वर्ष प्रति व्यक्ति</a:t>
            </a:r>
            <a:endParaRPr lang="en-US" altLang="en-US" sz="3200" b="1">
              <a:solidFill>
                <a:srgbClr val="C00000"/>
              </a:solidFill>
              <a:latin typeface="Open Sans" pitchFamily="34" charset="0"/>
              <a:ea typeface="Open Sans" pitchFamily="34" charset="0"/>
              <a:cs typeface="Open Sans" pitchFamily="34" charset="0"/>
            </a:endParaRPr>
          </a:p>
        </p:txBody>
      </p:sp>
      <p:pic>
        <p:nvPicPr>
          <p:cNvPr id="51204" name="Picture 4">
            <a:extLst>
              <a:ext uri="{FF2B5EF4-FFF2-40B4-BE49-F238E27FC236}">
                <a16:creationId xmlns:a16="http://schemas.microsoft.com/office/drawing/2014/main" id="{30A0F17E-C554-0242-67E7-14534686975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075" y="1611313"/>
            <a:ext cx="3379788"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Freeform 5">
            <a:extLst>
              <a:ext uri="{FF2B5EF4-FFF2-40B4-BE49-F238E27FC236}">
                <a16:creationId xmlns:a16="http://schemas.microsoft.com/office/drawing/2014/main" id="{2C5B3B60-B958-A017-48BB-50079A362F83}"/>
              </a:ext>
            </a:extLst>
          </p:cNvPr>
          <p:cNvSpPr>
            <a:spLocks/>
          </p:cNvSpPr>
          <p:nvPr/>
        </p:nvSpPr>
        <p:spPr bwMode="auto">
          <a:xfrm>
            <a:off x="8786813" y="1995488"/>
            <a:ext cx="206375" cy="203200"/>
          </a:xfrm>
          <a:custGeom>
            <a:avLst/>
            <a:gdLst>
              <a:gd name="T0" fmla="*/ 2147483646 w 130"/>
              <a:gd name="T1" fmla="*/ 2147483646 h 128"/>
              <a:gd name="T2" fmla="*/ 2147483646 w 130"/>
              <a:gd name="T3" fmla="*/ 2147483646 h 128"/>
              <a:gd name="T4" fmla="*/ 2147483646 w 130"/>
              <a:gd name="T5" fmla="*/ 2147483646 h 128"/>
              <a:gd name="T6" fmla="*/ 2147483646 w 130"/>
              <a:gd name="T7" fmla="*/ 2147483646 h 128"/>
              <a:gd name="T8" fmla="*/ 2147483646 w 130"/>
              <a:gd name="T9" fmla="*/ 2147483646 h 128"/>
              <a:gd name="T10" fmla="*/ 2147483646 w 130"/>
              <a:gd name="T11" fmla="*/ 2147483646 h 128"/>
              <a:gd name="T12" fmla="*/ 2147483646 w 130"/>
              <a:gd name="T13" fmla="*/ 2147483646 h 128"/>
              <a:gd name="T14" fmla="*/ 2147483646 w 130"/>
              <a:gd name="T15" fmla="*/ 2147483646 h 128"/>
              <a:gd name="T16" fmla="*/ 2147483646 w 130"/>
              <a:gd name="T17" fmla="*/ 2147483646 h 128"/>
              <a:gd name="T18" fmla="*/ 2147483646 w 130"/>
              <a:gd name="T19" fmla="*/ 2147483646 h 128"/>
              <a:gd name="T20" fmla="*/ 2147483646 w 130"/>
              <a:gd name="T21" fmla="*/ 2147483646 h 128"/>
              <a:gd name="T22" fmla="*/ 2147483646 w 130"/>
              <a:gd name="T23" fmla="*/ 2147483646 h 128"/>
              <a:gd name="T24" fmla="*/ 2147483646 w 130"/>
              <a:gd name="T25" fmla="*/ 2147483646 h 128"/>
              <a:gd name="T26" fmla="*/ 2147483646 w 130"/>
              <a:gd name="T27" fmla="*/ 2147483646 h 128"/>
              <a:gd name="T28" fmla="*/ 0 w 130"/>
              <a:gd name="T29" fmla="*/ 0 h 1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0"/>
              <a:gd name="T46" fmla="*/ 0 h 128"/>
              <a:gd name="T47" fmla="*/ 130 w 130"/>
              <a:gd name="T48" fmla="*/ 128 h 1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0" h="128">
                <a:moveTo>
                  <a:pt x="129" y="127"/>
                </a:moveTo>
                <a:lnTo>
                  <a:pt x="89" y="79"/>
                </a:lnTo>
                <a:lnTo>
                  <a:pt x="89" y="71"/>
                </a:lnTo>
                <a:lnTo>
                  <a:pt x="73" y="71"/>
                </a:lnTo>
                <a:lnTo>
                  <a:pt x="73" y="63"/>
                </a:lnTo>
                <a:lnTo>
                  <a:pt x="66" y="63"/>
                </a:lnTo>
                <a:lnTo>
                  <a:pt x="66" y="48"/>
                </a:lnTo>
                <a:lnTo>
                  <a:pt x="56" y="48"/>
                </a:lnTo>
                <a:lnTo>
                  <a:pt x="56" y="40"/>
                </a:lnTo>
                <a:lnTo>
                  <a:pt x="41" y="40"/>
                </a:lnTo>
                <a:lnTo>
                  <a:pt x="41" y="31"/>
                </a:lnTo>
                <a:lnTo>
                  <a:pt x="33" y="23"/>
                </a:lnTo>
                <a:lnTo>
                  <a:pt x="25" y="8"/>
                </a:lnTo>
                <a:lnTo>
                  <a:pt x="8" y="8"/>
                </a:lnTo>
                <a:lnTo>
                  <a:pt x="0" y="0"/>
                </a:lnTo>
              </a:path>
            </a:pathLst>
          </a:custGeom>
          <a:noFill/>
          <a:ln w="12700" cap="rnd">
            <a:solidFill>
              <a:srgbClr val="000000"/>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06" name="Freeform 6">
            <a:extLst>
              <a:ext uri="{FF2B5EF4-FFF2-40B4-BE49-F238E27FC236}">
                <a16:creationId xmlns:a16="http://schemas.microsoft.com/office/drawing/2014/main" id="{14262456-644A-B6E0-9F19-0AE4E0BD1DCA}"/>
              </a:ext>
            </a:extLst>
          </p:cNvPr>
          <p:cNvSpPr>
            <a:spLocks/>
          </p:cNvSpPr>
          <p:nvPr/>
        </p:nvSpPr>
        <p:spPr bwMode="auto">
          <a:xfrm>
            <a:off x="6502400" y="1754188"/>
            <a:ext cx="2286000" cy="1257300"/>
          </a:xfrm>
          <a:custGeom>
            <a:avLst/>
            <a:gdLst>
              <a:gd name="T0" fmla="*/ 2147483646 w 1440"/>
              <a:gd name="T1" fmla="*/ 2147483646 h 792"/>
              <a:gd name="T2" fmla="*/ 2147483646 w 1440"/>
              <a:gd name="T3" fmla="*/ 2147483646 h 792"/>
              <a:gd name="T4" fmla="*/ 2147483646 w 1440"/>
              <a:gd name="T5" fmla="*/ 2147483646 h 792"/>
              <a:gd name="T6" fmla="*/ 2147483646 w 1440"/>
              <a:gd name="T7" fmla="*/ 2147483646 h 792"/>
              <a:gd name="T8" fmla="*/ 2147483646 w 1440"/>
              <a:gd name="T9" fmla="*/ 2147483646 h 792"/>
              <a:gd name="T10" fmla="*/ 2147483646 w 1440"/>
              <a:gd name="T11" fmla="*/ 2147483646 h 792"/>
              <a:gd name="T12" fmla="*/ 2147483646 w 1440"/>
              <a:gd name="T13" fmla="*/ 0 h 792"/>
              <a:gd name="T14" fmla="*/ 2147483646 w 1440"/>
              <a:gd name="T15" fmla="*/ 0 h 792"/>
              <a:gd name="T16" fmla="*/ 2147483646 w 1440"/>
              <a:gd name="T17" fmla="*/ 2147483646 h 792"/>
              <a:gd name="T18" fmla="*/ 2147483646 w 1440"/>
              <a:gd name="T19" fmla="*/ 2147483646 h 792"/>
              <a:gd name="T20" fmla="*/ 2147483646 w 1440"/>
              <a:gd name="T21" fmla="*/ 2147483646 h 792"/>
              <a:gd name="T22" fmla="*/ 2147483646 w 1440"/>
              <a:gd name="T23" fmla="*/ 2147483646 h 792"/>
              <a:gd name="T24" fmla="*/ 2147483646 w 1440"/>
              <a:gd name="T25" fmla="*/ 2147483646 h 792"/>
              <a:gd name="T26" fmla="*/ 2147483646 w 1440"/>
              <a:gd name="T27" fmla="*/ 2147483646 h 792"/>
              <a:gd name="T28" fmla="*/ 2147483646 w 1440"/>
              <a:gd name="T29" fmla="*/ 2147483646 h 792"/>
              <a:gd name="T30" fmla="*/ 2147483646 w 1440"/>
              <a:gd name="T31" fmla="*/ 2147483646 h 792"/>
              <a:gd name="T32" fmla="*/ 2147483646 w 1440"/>
              <a:gd name="T33" fmla="*/ 2147483646 h 792"/>
              <a:gd name="T34" fmla="*/ 2147483646 w 1440"/>
              <a:gd name="T35" fmla="*/ 2147483646 h 792"/>
              <a:gd name="T36" fmla="*/ 2147483646 w 1440"/>
              <a:gd name="T37" fmla="*/ 2147483646 h 792"/>
              <a:gd name="T38" fmla="*/ 2147483646 w 1440"/>
              <a:gd name="T39" fmla="*/ 2147483646 h 792"/>
              <a:gd name="T40" fmla="*/ 2147483646 w 1440"/>
              <a:gd name="T41" fmla="*/ 2147483646 h 792"/>
              <a:gd name="T42" fmla="*/ 2147483646 w 1440"/>
              <a:gd name="T43" fmla="*/ 2147483646 h 792"/>
              <a:gd name="T44" fmla="*/ 2147483646 w 1440"/>
              <a:gd name="T45" fmla="*/ 2147483646 h 792"/>
              <a:gd name="T46" fmla="*/ 2147483646 w 1440"/>
              <a:gd name="T47" fmla="*/ 2147483646 h 792"/>
              <a:gd name="T48" fmla="*/ 2147483646 w 1440"/>
              <a:gd name="T49" fmla="*/ 2147483646 h 792"/>
              <a:gd name="T50" fmla="*/ 2147483646 w 1440"/>
              <a:gd name="T51" fmla="*/ 2147483646 h 792"/>
              <a:gd name="T52" fmla="*/ 2147483646 w 1440"/>
              <a:gd name="T53" fmla="*/ 2147483646 h 792"/>
              <a:gd name="T54" fmla="*/ 2147483646 w 1440"/>
              <a:gd name="T55" fmla="*/ 2147483646 h 792"/>
              <a:gd name="T56" fmla="*/ 2147483646 w 1440"/>
              <a:gd name="T57" fmla="*/ 2147483646 h 792"/>
              <a:gd name="T58" fmla="*/ 2147483646 w 1440"/>
              <a:gd name="T59" fmla="*/ 2147483646 h 792"/>
              <a:gd name="T60" fmla="*/ 2147483646 w 1440"/>
              <a:gd name="T61" fmla="*/ 2147483646 h 792"/>
              <a:gd name="T62" fmla="*/ 2147483646 w 1440"/>
              <a:gd name="T63" fmla="*/ 2147483646 h 792"/>
              <a:gd name="T64" fmla="*/ 2147483646 w 1440"/>
              <a:gd name="T65" fmla="*/ 2147483646 h 792"/>
              <a:gd name="T66" fmla="*/ 2147483646 w 1440"/>
              <a:gd name="T67" fmla="*/ 2147483646 h 792"/>
              <a:gd name="T68" fmla="*/ 2147483646 w 1440"/>
              <a:gd name="T69" fmla="*/ 2147483646 h 792"/>
              <a:gd name="T70" fmla="*/ 2147483646 w 1440"/>
              <a:gd name="T71" fmla="*/ 2147483646 h 792"/>
              <a:gd name="T72" fmla="*/ 2147483646 w 1440"/>
              <a:gd name="T73" fmla="*/ 2147483646 h 792"/>
              <a:gd name="T74" fmla="*/ 2147483646 w 1440"/>
              <a:gd name="T75" fmla="*/ 2147483646 h 792"/>
              <a:gd name="T76" fmla="*/ 2147483646 w 1440"/>
              <a:gd name="T77" fmla="*/ 2147483646 h 792"/>
              <a:gd name="T78" fmla="*/ 2147483646 w 1440"/>
              <a:gd name="T79" fmla="*/ 2147483646 h 792"/>
              <a:gd name="T80" fmla="*/ 2147483646 w 1440"/>
              <a:gd name="T81" fmla="*/ 2147483646 h 792"/>
              <a:gd name="T82" fmla="*/ 2147483646 w 1440"/>
              <a:gd name="T83" fmla="*/ 2147483646 h 792"/>
              <a:gd name="T84" fmla="*/ 2147483646 w 1440"/>
              <a:gd name="T85" fmla="*/ 2147483646 h 792"/>
              <a:gd name="T86" fmla="*/ 2147483646 w 1440"/>
              <a:gd name="T87" fmla="*/ 2147483646 h 792"/>
              <a:gd name="T88" fmla="*/ 2147483646 w 1440"/>
              <a:gd name="T89" fmla="*/ 2147483646 h 792"/>
              <a:gd name="T90" fmla="*/ 2147483646 w 1440"/>
              <a:gd name="T91" fmla="*/ 2147483646 h 792"/>
              <a:gd name="T92" fmla="*/ 2147483646 w 1440"/>
              <a:gd name="T93" fmla="*/ 2147483646 h 792"/>
              <a:gd name="T94" fmla="*/ 2147483646 w 1440"/>
              <a:gd name="T95" fmla="*/ 2147483646 h 792"/>
              <a:gd name="T96" fmla="*/ 2147483646 w 1440"/>
              <a:gd name="T97" fmla="*/ 2147483646 h 792"/>
              <a:gd name="T98" fmla="*/ 2147483646 w 1440"/>
              <a:gd name="T99" fmla="*/ 2147483646 h 792"/>
              <a:gd name="T100" fmla="*/ 2147483646 w 1440"/>
              <a:gd name="T101" fmla="*/ 2147483646 h 792"/>
              <a:gd name="T102" fmla="*/ 2147483646 w 1440"/>
              <a:gd name="T103" fmla="*/ 2147483646 h 792"/>
              <a:gd name="T104" fmla="*/ 2147483646 w 1440"/>
              <a:gd name="T105" fmla="*/ 2147483646 h 792"/>
              <a:gd name="T106" fmla="*/ 2147483646 w 1440"/>
              <a:gd name="T107" fmla="*/ 2147483646 h 792"/>
              <a:gd name="T108" fmla="*/ 2147483646 w 1440"/>
              <a:gd name="T109" fmla="*/ 2147483646 h 792"/>
              <a:gd name="T110" fmla="*/ 2147483646 w 1440"/>
              <a:gd name="T111" fmla="*/ 2147483646 h 792"/>
              <a:gd name="T112" fmla="*/ 2147483646 w 1440"/>
              <a:gd name="T113" fmla="*/ 2147483646 h 792"/>
              <a:gd name="T114" fmla="*/ 2147483646 w 1440"/>
              <a:gd name="T115" fmla="*/ 2147483646 h 792"/>
              <a:gd name="T116" fmla="*/ 2147483646 w 1440"/>
              <a:gd name="T117" fmla="*/ 2147483646 h 792"/>
              <a:gd name="T118" fmla="*/ 2147483646 w 1440"/>
              <a:gd name="T119" fmla="*/ 2147483646 h 792"/>
              <a:gd name="T120" fmla="*/ 2147483646 w 1440"/>
              <a:gd name="T121" fmla="*/ 2147483646 h 792"/>
              <a:gd name="T122" fmla="*/ 2147483646 w 1440"/>
              <a:gd name="T123" fmla="*/ 2147483646 h 792"/>
              <a:gd name="T124" fmla="*/ 2147483646 w 1440"/>
              <a:gd name="T125" fmla="*/ 2147483646 h 7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0"/>
              <a:gd name="T190" fmla="*/ 0 h 792"/>
              <a:gd name="T191" fmla="*/ 1440 w 1440"/>
              <a:gd name="T192" fmla="*/ 792 h 7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0" h="792">
                <a:moveTo>
                  <a:pt x="1439" y="152"/>
                </a:moveTo>
                <a:lnTo>
                  <a:pt x="1432" y="144"/>
                </a:lnTo>
                <a:lnTo>
                  <a:pt x="1432" y="127"/>
                </a:lnTo>
                <a:lnTo>
                  <a:pt x="1409" y="119"/>
                </a:lnTo>
                <a:lnTo>
                  <a:pt x="1409" y="96"/>
                </a:lnTo>
                <a:lnTo>
                  <a:pt x="1399" y="96"/>
                </a:lnTo>
                <a:lnTo>
                  <a:pt x="1391" y="96"/>
                </a:lnTo>
                <a:lnTo>
                  <a:pt x="1376" y="87"/>
                </a:lnTo>
                <a:lnTo>
                  <a:pt x="1368" y="79"/>
                </a:lnTo>
                <a:lnTo>
                  <a:pt x="1361" y="79"/>
                </a:lnTo>
                <a:lnTo>
                  <a:pt x="1343" y="71"/>
                </a:lnTo>
                <a:lnTo>
                  <a:pt x="1328" y="56"/>
                </a:lnTo>
                <a:lnTo>
                  <a:pt x="1303" y="39"/>
                </a:lnTo>
                <a:lnTo>
                  <a:pt x="1295" y="39"/>
                </a:lnTo>
                <a:lnTo>
                  <a:pt x="1288" y="23"/>
                </a:lnTo>
                <a:lnTo>
                  <a:pt x="1272" y="23"/>
                </a:lnTo>
                <a:lnTo>
                  <a:pt x="1272" y="16"/>
                </a:lnTo>
                <a:lnTo>
                  <a:pt x="1265" y="16"/>
                </a:lnTo>
                <a:lnTo>
                  <a:pt x="1255" y="16"/>
                </a:lnTo>
                <a:lnTo>
                  <a:pt x="1248" y="16"/>
                </a:lnTo>
                <a:lnTo>
                  <a:pt x="1232" y="16"/>
                </a:lnTo>
                <a:lnTo>
                  <a:pt x="1224" y="8"/>
                </a:lnTo>
                <a:lnTo>
                  <a:pt x="1217" y="8"/>
                </a:lnTo>
                <a:lnTo>
                  <a:pt x="1200" y="8"/>
                </a:lnTo>
                <a:lnTo>
                  <a:pt x="1192" y="8"/>
                </a:lnTo>
                <a:lnTo>
                  <a:pt x="1184" y="0"/>
                </a:lnTo>
                <a:lnTo>
                  <a:pt x="1169" y="0"/>
                </a:lnTo>
                <a:lnTo>
                  <a:pt x="1159" y="0"/>
                </a:lnTo>
                <a:lnTo>
                  <a:pt x="1152" y="0"/>
                </a:lnTo>
                <a:lnTo>
                  <a:pt x="1144" y="0"/>
                </a:lnTo>
                <a:lnTo>
                  <a:pt x="1128" y="0"/>
                </a:lnTo>
                <a:lnTo>
                  <a:pt x="1121" y="0"/>
                </a:lnTo>
                <a:lnTo>
                  <a:pt x="1111" y="0"/>
                </a:lnTo>
                <a:lnTo>
                  <a:pt x="1096" y="8"/>
                </a:lnTo>
                <a:lnTo>
                  <a:pt x="1088" y="8"/>
                </a:lnTo>
                <a:lnTo>
                  <a:pt x="1080" y="8"/>
                </a:lnTo>
                <a:lnTo>
                  <a:pt x="1063" y="8"/>
                </a:lnTo>
                <a:lnTo>
                  <a:pt x="1056" y="8"/>
                </a:lnTo>
                <a:lnTo>
                  <a:pt x="1048" y="8"/>
                </a:lnTo>
                <a:lnTo>
                  <a:pt x="1025" y="8"/>
                </a:lnTo>
                <a:lnTo>
                  <a:pt x="1015" y="16"/>
                </a:lnTo>
                <a:lnTo>
                  <a:pt x="992" y="16"/>
                </a:lnTo>
                <a:lnTo>
                  <a:pt x="984" y="16"/>
                </a:lnTo>
                <a:lnTo>
                  <a:pt x="977" y="23"/>
                </a:lnTo>
                <a:lnTo>
                  <a:pt x="967" y="23"/>
                </a:lnTo>
                <a:lnTo>
                  <a:pt x="952" y="39"/>
                </a:lnTo>
                <a:lnTo>
                  <a:pt x="944" y="39"/>
                </a:lnTo>
                <a:lnTo>
                  <a:pt x="936" y="39"/>
                </a:lnTo>
                <a:lnTo>
                  <a:pt x="919" y="48"/>
                </a:lnTo>
                <a:lnTo>
                  <a:pt x="912" y="48"/>
                </a:lnTo>
                <a:lnTo>
                  <a:pt x="904" y="56"/>
                </a:lnTo>
                <a:lnTo>
                  <a:pt x="889" y="56"/>
                </a:lnTo>
                <a:lnTo>
                  <a:pt x="881" y="71"/>
                </a:lnTo>
                <a:lnTo>
                  <a:pt x="871" y="79"/>
                </a:lnTo>
                <a:lnTo>
                  <a:pt x="864" y="79"/>
                </a:lnTo>
                <a:lnTo>
                  <a:pt x="848" y="87"/>
                </a:lnTo>
                <a:lnTo>
                  <a:pt x="848" y="96"/>
                </a:lnTo>
                <a:lnTo>
                  <a:pt x="841" y="96"/>
                </a:lnTo>
                <a:lnTo>
                  <a:pt x="841" y="112"/>
                </a:lnTo>
                <a:lnTo>
                  <a:pt x="833" y="112"/>
                </a:lnTo>
                <a:lnTo>
                  <a:pt x="833" y="119"/>
                </a:lnTo>
                <a:lnTo>
                  <a:pt x="816" y="127"/>
                </a:lnTo>
                <a:lnTo>
                  <a:pt x="808" y="144"/>
                </a:lnTo>
                <a:lnTo>
                  <a:pt x="800" y="152"/>
                </a:lnTo>
                <a:lnTo>
                  <a:pt x="800" y="160"/>
                </a:lnTo>
                <a:lnTo>
                  <a:pt x="785" y="175"/>
                </a:lnTo>
                <a:lnTo>
                  <a:pt x="775" y="175"/>
                </a:lnTo>
                <a:lnTo>
                  <a:pt x="775" y="183"/>
                </a:lnTo>
                <a:lnTo>
                  <a:pt x="768" y="183"/>
                </a:lnTo>
                <a:lnTo>
                  <a:pt x="768" y="192"/>
                </a:lnTo>
                <a:lnTo>
                  <a:pt x="760" y="200"/>
                </a:lnTo>
                <a:lnTo>
                  <a:pt x="745" y="200"/>
                </a:lnTo>
                <a:lnTo>
                  <a:pt x="737" y="215"/>
                </a:lnTo>
                <a:lnTo>
                  <a:pt x="727" y="215"/>
                </a:lnTo>
                <a:lnTo>
                  <a:pt x="727" y="223"/>
                </a:lnTo>
                <a:lnTo>
                  <a:pt x="712" y="223"/>
                </a:lnTo>
                <a:lnTo>
                  <a:pt x="704" y="223"/>
                </a:lnTo>
                <a:lnTo>
                  <a:pt x="697" y="223"/>
                </a:lnTo>
                <a:lnTo>
                  <a:pt x="689" y="223"/>
                </a:lnTo>
                <a:lnTo>
                  <a:pt x="672" y="223"/>
                </a:lnTo>
                <a:lnTo>
                  <a:pt x="664" y="223"/>
                </a:lnTo>
                <a:lnTo>
                  <a:pt x="656" y="223"/>
                </a:lnTo>
                <a:lnTo>
                  <a:pt x="641" y="223"/>
                </a:lnTo>
                <a:lnTo>
                  <a:pt x="631" y="223"/>
                </a:lnTo>
                <a:lnTo>
                  <a:pt x="624" y="223"/>
                </a:lnTo>
                <a:lnTo>
                  <a:pt x="608" y="223"/>
                </a:lnTo>
                <a:lnTo>
                  <a:pt x="601" y="223"/>
                </a:lnTo>
                <a:lnTo>
                  <a:pt x="593" y="223"/>
                </a:lnTo>
                <a:lnTo>
                  <a:pt x="583" y="223"/>
                </a:lnTo>
                <a:lnTo>
                  <a:pt x="568" y="223"/>
                </a:lnTo>
                <a:lnTo>
                  <a:pt x="560" y="215"/>
                </a:lnTo>
                <a:lnTo>
                  <a:pt x="553" y="215"/>
                </a:lnTo>
                <a:lnTo>
                  <a:pt x="528" y="200"/>
                </a:lnTo>
                <a:lnTo>
                  <a:pt x="520" y="200"/>
                </a:lnTo>
                <a:lnTo>
                  <a:pt x="505" y="200"/>
                </a:lnTo>
                <a:lnTo>
                  <a:pt x="497" y="192"/>
                </a:lnTo>
                <a:lnTo>
                  <a:pt x="487" y="183"/>
                </a:lnTo>
                <a:lnTo>
                  <a:pt x="480" y="183"/>
                </a:lnTo>
                <a:lnTo>
                  <a:pt x="464" y="183"/>
                </a:lnTo>
                <a:lnTo>
                  <a:pt x="457" y="175"/>
                </a:lnTo>
                <a:lnTo>
                  <a:pt x="449" y="175"/>
                </a:lnTo>
                <a:lnTo>
                  <a:pt x="432" y="175"/>
                </a:lnTo>
                <a:lnTo>
                  <a:pt x="424" y="175"/>
                </a:lnTo>
                <a:lnTo>
                  <a:pt x="416" y="175"/>
                </a:lnTo>
                <a:lnTo>
                  <a:pt x="401" y="175"/>
                </a:lnTo>
                <a:lnTo>
                  <a:pt x="391" y="175"/>
                </a:lnTo>
                <a:lnTo>
                  <a:pt x="376" y="160"/>
                </a:lnTo>
                <a:lnTo>
                  <a:pt x="353" y="160"/>
                </a:lnTo>
                <a:lnTo>
                  <a:pt x="328" y="160"/>
                </a:lnTo>
                <a:lnTo>
                  <a:pt x="313" y="160"/>
                </a:lnTo>
                <a:lnTo>
                  <a:pt x="305" y="175"/>
                </a:lnTo>
                <a:lnTo>
                  <a:pt x="288" y="175"/>
                </a:lnTo>
                <a:lnTo>
                  <a:pt x="280" y="183"/>
                </a:lnTo>
                <a:lnTo>
                  <a:pt x="272" y="183"/>
                </a:lnTo>
                <a:lnTo>
                  <a:pt x="272" y="192"/>
                </a:lnTo>
                <a:lnTo>
                  <a:pt x="257" y="200"/>
                </a:lnTo>
                <a:lnTo>
                  <a:pt x="247" y="215"/>
                </a:lnTo>
                <a:lnTo>
                  <a:pt x="240" y="215"/>
                </a:lnTo>
                <a:lnTo>
                  <a:pt x="224" y="223"/>
                </a:lnTo>
                <a:lnTo>
                  <a:pt x="217" y="231"/>
                </a:lnTo>
                <a:lnTo>
                  <a:pt x="209" y="248"/>
                </a:lnTo>
                <a:lnTo>
                  <a:pt x="199" y="256"/>
                </a:lnTo>
                <a:lnTo>
                  <a:pt x="199" y="263"/>
                </a:lnTo>
                <a:lnTo>
                  <a:pt x="184" y="263"/>
                </a:lnTo>
                <a:lnTo>
                  <a:pt x="184" y="279"/>
                </a:lnTo>
                <a:lnTo>
                  <a:pt x="176" y="279"/>
                </a:lnTo>
                <a:lnTo>
                  <a:pt x="176" y="288"/>
                </a:lnTo>
                <a:lnTo>
                  <a:pt x="169" y="296"/>
                </a:lnTo>
                <a:lnTo>
                  <a:pt x="169" y="304"/>
                </a:lnTo>
                <a:lnTo>
                  <a:pt x="151" y="304"/>
                </a:lnTo>
                <a:lnTo>
                  <a:pt x="151" y="319"/>
                </a:lnTo>
                <a:lnTo>
                  <a:pt x="144" y="327"/>
                </a:lnTo>
                <a:lnTo>
                  <a:pt x="144" y="336"/>
                </a:lnTo>
                <a:lnTo>
                  <a:pt x="136" y="336"/>
                </a:lnTo>
                <a:lnTo>
                  <a:pt x="136" y="352"/>
                </a:lnTo>
                <a:lnTo>
                  <a:pt x="121" y="359"/>
                </a:lnTo>
                <a:lnTo>
                  <a:pt x="113" y="367"/>
                </a:lnTo>
                <a:lnTo>
                  <a:pt x="103" y="367"/>
                </a:lnTo>
                <a:lnTo>
                  <a:pt x="103" y="375"/>
                </a:lnTo>
                <a:lnTo>
                  <a:pt x="96" y="375"/>
                </a:lnTo>
                <a:lnTo>
                  <a:pt x="80" y="375"/>
                </a:lnTo>
                <a:lnTo>
                  <a:pt x="73" y="392"/>
                </a:lnTo>
                <a:lnTo>
                  <a:pt x="65" y="392"/>
                </a:lnTo>
                <a:lnTo>
                  <a:pt x="48" y="400"/>
                </a:lnTo>
                <a:lnTo>
                  <a:pt x="40" y="400"/>
                </a:lnTo>
                <a:lnTo>
                  <a:pt x="32" y="400"/>
                </a:lnTo>
                <a:lnTo>
                  <a:pt x="25" y="400"/>
                </a:lnTo>
                <a:lnTo>
                  <a:pt x="7" y="400"/>
                </a:lnTo>
                <a:lnTo>
                  <a:pt x="0" y="400"/>
                </a:lnTo>
                <a:lnTo>
                  <a:pt x="7" y="400"/>
                </a:lnTo>
                <a:lnTo>
                  <a:pt x="25" y="400"/>
                </a:lnTo>
                <a:lnTo>
                  <a:pt x="25" y="407"/>
                </a:lnTo>
                <a:lnTo>
                  <a:pt x="32" y="407"/>
                </a:lnTo>
                <a:lnTo>
                  <a:pt x="32" y="423"/>
                </a:lnTo>
                <a:lnTo>
                  <a:pt x="40" y="423"/>
                </a:lnTo>
                <a:lnTo>
                  <a:pt x="48" y="423"/>
                </a:lnTo>
                <a:lnTo>
                  <a:pt x="65" y="423"/>
                </a:lnTo>
                <a:lnTo>
                  <a:pt x="65" y="432"/>
                </a:lnTo>
                <a:lnTo>
                  <a:pt x="73" y="432"/>
                </a:lnTo>
                <a:lnTo>
                  <a:pt x="80" y="432"/>
                </a:lnTo>
                <a:lnTo>
                  <a:pt x="96" y="432"/>
                </a:lnTo>
                <a:lnTo>
                  <a:pt x="103" y="432"/>
                </a:lnTo>
                <a:lnTo>
                  <a:pt x="113" y="432"/>
                </a:lnTo>
                <a:lnTo>
                  <a:pt x="121" y="432"/>
                </a:lnTo>
                <a:lnTo>
                  <a:pt x="136" y="432"/>
                </a:lnTo>
                <a:lnTo>
                  <a:pt x="144" y="432"/>
                </a:lnTo>
                <a:lnTo>
                  <a:pt x="151" y="432"/>
                </a:lnTo>
                <a:lnTo>
                  <a:pt x="169" y="432"/>
                </a:lnTo>
                <a:lnTo>
                  <a:pt x="169" y="423"/>
                </a:lnTo>
                <a:lnTo>
                  <a:pt x="176" y="423"/>
                </a:lnTo>
                <a:lnTo>
                  <a:pt x="176" y="407"/>
                </a:lnTo>
                <a:lnTo>
                  <a:pt x="184" y="407"/>
                </a:lnTo>
                <a:lnTo>
                  <a:pt x="184" y="400"/>
                </a:lnTo>
                <a:lnTo>
                  <a:pt x="199" y="400"/>
                </a:lnTo>
                <a:lnTo>
                  <a:pt x="209" y="392"/>
                </a:lnTo>
                <a:lnTo>
                  <a:pt x="217" y="375"/>
                </a:lnTo>
                <a:lnTo>
                  <a:pt x="224" y="367"/>
                </a:lnTo>
                <a:lnTo>
                  <a:pt x="240" y="359"/>
                </a:lnTo>
                <a:lnTo>
                  <a:pt x="247" y="359"/>
                </a:lnTo>
                <a:lnTo>
                  <a:pt x="247" y="352"/>
                </a:lnTo>
                <a:lnTo>
                  <a:pt x="257" y="352"/>
                </a:lnTo>
                <a:lnTo>
                  <a:pt x="257" y="336"/>
                </a:lnTo>
                <a:lnTo>
                  <a:pt x="272" y="336"/>
                </a:lnTo>
                <a:lnTo>
                  <a:pt x="272" y="352"/>
                </a:lnTo>
                <a:lnTo>
                  <a:pt x="280" y="352"/>
                </a:lnTo>
                <a:lnTo>
                  <a:pt x="280" y="359"/>
                </a:lnTo>
                <a:lnTo>
                  <a:pt x="280" y="367"/>
                </a:lnTo>
                <a:lnTo>
                  <a:pt x="288" y="367"/>
                </a:lnTo>
                <a:lnTo>
                  <a:pt x="288" y="375"/>
                </a:lnTo>
                <a:lnTo>
                  <a:pt x="288" y="392"/>
                </a:lnTo>
                <a:lnTo>
                  <a:pt x="305" y="392"/>
                </a:lnTo>
                <a:lnTo>
                  <a:pt x="305" y="400"/>
                </a:lnTo>
                <a:lnTo>
                  <a:pt x="305" y="407"/>
                </a:lnTo>
                <a:lnTo>
                  <a:pt x="313" y="407"/>
                </a:lnTo>
                <a:lnTo>
                  <a:pt x="313" y="423"/>
                </a:lnTo>
                <a:lnTo>
                  <a:pt x="320" y="432"/>
                </a:lnTo>
                <a:lnTo>
                  <a:pt x="320" y="440"/>
                </a:lnTo>
                <a:lnTo>
                  <a:pt x="328" y="455"/>
                </a:lnTo>
                <a:lnTo>
                  <a:pt x="328" y="463"/>
                </a:lnTo>
                <a:lnTo>
                  <a:pt x="343" y="463"/>
                </a:lnTo>
                <a:lnTo>
                  <a:pt x="343" y="471"/>
                </a:lnTo>
                <a:lnTo>
                  <a:pt x="353" y="480"/>
                </a:lnTo>
                <a:lnTo>
                  <a:pt x="353" y="496"/>
                </a:lnTo>
                <a:lnTo>
                  <a:pt x="361" y="496"/>
                </a:lnTo>
                <a:lnTo>
                  <a:pt x="361" y="503"/>
                </a:lnTo>
                <a:lnTo>
                  <a:pt x="361" y="511"/>
                </a:lnTo>
                <a:lnTo>
                  <a:pt x="376" y="511"/>
                </a:lnTo>
                <a:lnTo>
                  <a:pt x="376" y="528"/>
                </a:lnTo>
                <a:lnTo>
                  <a:pt x="384" y="536"/>
                </a:lnTo>
                <a:lnTo>
                  <a:pt x="384" y="544"/>
                </a:lnTo>
                <a:lnTo>
                  <a:pt x="391" y="544"/>
                </a:lnTo>
                <a:lnTo>
                  <a:pt x="391" y="559"/>
                </a:lnTo>
                <a:lnTo>
                  <a:pt x="391" y="567"/>
                </a:lnTo>
                <a:lnTo>
                  <a:pt x="401" y="567"/>
                </a:lnTo>
                <a:lnTo>
                  <a:pt x="401" y="576"/>
                </a:lnTo>
                <a:lnTo>
                  <a:pt x="416" y="584"/>
                </a:lnTo>
                <a:lnTo>
                  <a:pt x="424" y="599"/>
                </a:lnTo>
                <a:lnTo>
                  <a:pt x="424" y="607"/>
                </a:lnTo>
                <a:lnTo>
                  <a:pt x="432" y="607"/>
                </a:lnTo>
                <a:lnTo>
                  <a:pt x="449" y="615"/>
                </a:lnTo>
                <a:lnTo>
                  <a:pt x="449" y="632"/>
                </a:lnTo>
                <a:lnTo>
                  <a:pt x="457" y="640"/>
                </a:lnTo>
                <a:lnTo>
                  <a:pt x="464" y="640"/>
                </a:lnTo>
                <a:lnTo>
                  <a:pt x="464" y="647"/>
                </a:lnTo>
                <a:lnTo>
                  <a:pt x="480" y="655"/>
                </a:lnTo>
                <a:lnTo>
                  <a:pt x="487" y="655"/>
                </a:lnTo>
                <a:lnTo>
                  <a:pt x="497" y="672"/>
                </a:lnTo>
                <a:lnTo>
                  <a:pt x="497" y="680"/>
                </a:lnTo>
                <a:lnTo>
                  <a:pt x="505" y="680"/>
                </a:lnTo>
                <a:lnTo>
                  <a:pt x="505" y="688"/>
                </a:lnTo>
                <a:lnTo>
                  <a:pt x="520" y="688"/>
                </a:lnTo>
                <a:lnTo>
                  <a:pt x="528" y="703"/>
                </a:lnTo>
                <a:lnTo>
                  <a:pt x="535" y="703"/>
                </a:lnTo>
                <a:lnTo>
                  <a:pt x="535" y="713"/>
                </a:lnTo>
                <a:lnTo>
                  <a:pt x="553" y="713"/>
                </a:lnTo>
                <a:lnTo>
                  <a:pt x="560" y="713"/>
                </a:lnTo>
                <a:lnTo>
                  <a:pt x="568" y="720"/>
                </a:lnTo>
                <a:lnTo>
                  <a:pt x="583" y="720"/>
                </a:lnTo>
                <a:lnTo>
                  <a:pt x="593" y="736"/>
                </a:lnTo>
                <a:lnTo>
                  <a:pt x="601" y="743"/>
                </a:lnTo>
                <a:lnTo>
                  <a:pt x="608" y="743"/>
                </a:lnTo>
                <a:lnTo>
                  <a:pt x="631" y="751"/>
                </a:lnTo>
                <a:lnTo>
                  <a:pt x="641" y="761"/>
                </a:lnTo>
                <a:lnTo>
                  <a:pt x="656" y="761"/>
                </a:lnTo>
                <a:lnTo>
                  <a:pt x="664" y="776"/>
                </a:lnTo>
                <a:lnTo>
                  <a:pt x="672" y="776"/>
                </a:lnTo>
                <a:lnTo>
                  <a:pt x="689" y="784"/>
                </a:lnTo>
                <a:lnTo>
                  <a:pt x="697" y="784"/>
                </a:lnTo>
                <a:lnTo>
                  <a:pt x="697" y="791"/>
                </a:lnTo>
                <a:lnTo>
                  <a:pt x="704" y="791"/>
                </a:lnTo>
                <a:lnTo>
                  <a:pt x="704" y="784"/>
                </a:lnTo>
                <a:lnTo>
                  <a:pt x="712" y="784"/>
                </a:lnTo>
              </a:path>
            </a:pathLst>
          </a:custGeom>
          <a:noFill/>
          <a:ln w="12700" cap="rnd">
            <a:solidFill>
              <a:srgbClr val="000000"/>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07" name="Freeform 7">
            <a:extLst>
              <a:ext uri="{FF2B5EF4-FFF2-40B4-BE49-F238E27FC236}">
                <a16:creationId xmlns:a16="http://schemas.microsoft.com/office/drawing/2014/main" id="{6AA38B76-A2AB-FDD1-3419-01D198EFB12E}"/>
              </a:ext>
            </a:extLst>
          </p:cNvPr>
          <p:cNvSpPr>
            <a:spLocks/>
          </p:cNvSpPr>
          <p:nvPr/>
        </p:nvSpPr>
        <p:spPr bwMode="auto">
          <a:xfrm>
            <a:off x="7632700" y="2197100"/>
            <a:ext cx="1384300" cy="803275"/>
          </a:xfrm>
          <a:custGeom>
            <a:avLst/>
            <a:gdLst>
              <a:gd name="T0" fmla="*/ 2147483646 w 872"/>
              <a:gd name="T1" fmla="*/ 2147483646 h 506"/>
              <a:gd name="T2" fmla="*/ 2147483646 w 872"/>
              <a:gd name="T3" fmla="*/ 2147483646 h 506"/>
              <a:gd name="T4" fmla="*/ 2147483646 w 872"/>
              <a:gd name="T5" fmla="*/ 2147483646 h 506"/>
              <a:gd name="T6" fmla="*/ 2147483646 w 872"/>
              <a:gd name="T7" fmla="*/ 2147483646 h 506"/>
              <a:gd name="T8" fmla="*/ 2147483646 w 872"/>
              <a:gd name="T9" fmla="*/ 2147483646 h 506"/>
              <a:gd name="T10" fmla="*/ 2147483646 w 872"/>
              <a:gd name="T11" fmla="*/ 2147483646 h 506"/>
              <a:gd name="T12" fmla="*/ 2147483646 w 872"/>
              <a:gd name="T13" fmla="*/ 2147483646 h 506"/>
              <a:gd name="T14" fmla="*/ 2147483646 w 872"/>
              <a:gd name="T15" fmla="*/ 2147483646 h 506"/>
              <a:gd name="T16" fmla="*/ 2147483646 w 872"/>
              <a:gd name="T17" fmla="*/ 2147483646 h 506"/>
              <a:gd name="T18" fmla="*/ 2147483646 w 872"/>
              <a:gd name="T19" fmla="*/ 2147483646 h 506"/>
              <a:gd name="T20" fmla="*/ 2147483646 w 872"/>
              <a:gd name="T21" fmla="*/ 2147483646 h 506"/>
              <a:gd name="T22" fmla="*/ 2147483646 w 872"/>
              <a:gd name="T23" fmla="*/ 2147483646 h 506"/>
              <a:gd name="T24" fmla="*/ 2147483646 w 872"/>
              <a:gd name="T25" fmla="*/ 2147483646 h 506"/>
              <a:gd name="T26" fmla="*/ 2147483646 w 872"/>
              <a:gd name="T27" fmla="*/ 2147483646 h 506"/>
              <a:gd name="T28" fmla="*/ 2147483646 w 872"/>
              <a:gd name="T29" fmla="*/ 2147483646 h 506"/>
              <a:gd name="T30" fmla="*/ 2147483646 w 872"/>
              <a:gd name="T31" fmla="*/ 2147483646 h 506"/>
              <a:gd name="T32" fmla="*/ 2147483646 w 872"/>
              <a:gd name="T33" fmla="*/ 2147483646 h 506"/>
              <a:gd name="T34" fmla="*/ 2147483646 w 872"/>
              <a:gd name="T35" fmla="*/ 2147483646 h 506"/>
              <a:gd name="T36" fmla="*/ 2147483646 w 872"/>
              <a:gd name="T37" fmla="*/ 2147483646 h 506"/>
              <a:gd name="T38" fmla="*/ 2147483646 w 872"/>
              <a:gd name="T39" fmla="*/ 2147483646 h 506"/>
              <a:gd name="T40" fmla="*/ 2147483646 w 872"/>
              <a:gd name="T41" fmla="*/ 2147483646 h 506"/>
              <a:gd name="T42" fmla="*/ 2147483646 w 872"/>
              <a:gd name="T43" fmla="*/ 2147483646 h 506"/>
              <a:gd name="T44" fmla="*/ 2147483646 w 872"/>
              <a:gd name="T45" fmla="*/ 2147483646 h 506"/>
              <a:gd name="T46" fmla="*/ 2147483646 w 872"/>
              <a:gd name="T47" fmla="*/ 2147483646 h 506"/>
              <a:gd name="T48" fmla="*/ 2147483646 w 872"/>
              <a:gd name="T49" fmla="*/ 2147483646 h 506"/>
              <a:gd name="T50" fmla="*/ 2147483646 w 872"/>
              <a:gd name="T51" fmla="*/ 2147483646 h 506"/>
              <a:gd name="T52" fmla="*/ 2147483646 w 872"/>
              <a:gd name="T53" fmla="*/ 2147483646 h 506"/>
              <a:gd name="T54" fmla="*/ 2147483646 w 872"/>
              <a:gd name="T55" fmla="*/ 2147483646 h 506"/>
              <a:gd name="T56" fmla="*/ 2147483646 w 872"/>
              <a:gd name="T57" fmla="*/ 2147483646 h 506"/>
              <a:gd name="T58" fmla="*/ 2147483646 w 872"/>
              <a:gd name="T59" fmla="*/ 2147483646 h 506"/>
              <a:gd name="T60" fmla="*/ 2147483646 w 872"/>
              <a:gd name="T61" fmla="*/ 2147483646 h 506"/>
              <a:gd name="T62" fmla="*/ 2147483646 w 872"/>
              <a:gd name="T63" fmla="*/ 2147483646 h 506"/>
              <a:gd name="T64" fmla="*/ 2147483646 w 872"/>
              <a:gd name="T65" fmla="*/ 2147483646 h 506"/>
              <a:gd name="T66" fmla="*/ 2147483646 w 872"/>
              <a:gd name="T67" fmla="*/ 2147483646 h 506"/>
              <a:gd name="T68" fmla="*/ 2147483646 w 872"/>
              <a:gd name="T69" fmla="*/ 2147483646 h 506"/>
              <a:gd name="T70" fmla="*/ 2147483646 w 872"/>
              <a:gd name="T71" fmla="*/ 2147483646 h 506"/>
              <a:gd name="T72" fmla="*/ 2147483646 w 872"/>
              <a:gd name="T73" fmla="*/ 2147483646 h 506"/>
              <a:gd name="T74" fmla="*/ 2147483646 w 872"/>
              <a:gd name="T75" fmla="*/ 2147483646 h 506"/>
              <a:gd name="T76" fmla="*/ 2147483646 w 872"/>
              <a:gd name="T77" fmla="*/ 2147483646 h 506"/>
              <a:gd name="T78" fmla="*/ 2147483646 w 872"/>
              <a:gd name="T79" fmla="*/ 2147483646 h 506"/>
              <a:gd name="T80" fmla="*/ 2147483646 w 872"/>
              <a:gd name="T81" fmla="*/ 2147483646 h 506"/>
              <a:gd name="T82" fmla="*/ 2147483646 w 872"/>
              <a:gd name="T83" fmla="*/ 2147483646 h 506"/>
              <a:gd name="T84" fmla="*/ 2147483646 w 872"/>
              <a:gd name="T85" fmla="*/ 2147483646 h 506"/>
              <a:gd name="T86" fmla="*/ 2147483646 w 872"/>
              <a:gd name="T87" fmla="*/ 2147483646 h 506"/>
              <a:gd name="T88" fmla="*/ 2147483646 w 872"/>
              <a:gd name="T89" fmla="*/ 2147483646 h 506"/>
              <a:gd name="T90" fmla="*/ 2147483646 w 872"/>
              <a:gd name="T91" fmla="*/ 0 h 5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72"/>
              <a:gd name="T139" fmla="*/ 0 h 506"/>
              <a:gd name="T140" fmla="*/ 872 w 872"/>
              <a:gd name="T141" fmla="*/ 506 h 5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72" h="506">
                <a:moveTo>
                  <a:pt x="0" y="505"/>
                </a:moveTo>
                <a:lnTo>
                  <a:pt x="15" y="505"/>
                </a:lnTo>
                <a:lnTo>
                  <a:pt x="25" y="505"/>
                </a:lnTo>
                <a:lnTo>
                  <a:pt x="33" y="505"/>
                </a:lnTo>
                <a:lnTo>
                  <a:pt x="48" y="505"/>
                </a:lnTo>
                <a:lnTo>
                  <a:pt x="56" y="505"/>
                </a:lnTo>
                <a:lnTo>
                  <a:pt x="63" y="497"/>
                </a:lnTo>
                <a:lnTo>
                  <a:pt x="73" y="497"/>
                </a:lnTo>
                <a:lnTo>
                  <a:pt x="88" y="497"/>
                </a:lnTo>
                <a:lnTo>
                  <a:pt x="96" y="497"/>
                </a:lnTo>
                <a:lnTo>
                  <a:pt x="104" y="497"/>
                </a:lnTo>
                <a:lnTo>
                  <a:pt x="121" y="497"/>
                </a:lnTo>
                <a:lnTo>
                  <a:pt x="129" y="482"/>
                </a:lnTo>
                <a:lnTo>
                  <a:pt x="136" y="482"/>
                </a:lnTo>
                <a:lnTo>
                  <a:pt x="152" y="482"/>
                </a:lnTo>
                <a:lnTo>
                  <a:pt x="159" y="472"/>
                </a:lnTo>
                <a:lnTo>
                  <a:pt x="169" y="472"/>
                </a:lnTo>
                <a:lnTo>
                  <a:pt x="169" y="464"/>
                </a:lnTo>
                <a:lnTo>
                  <a:pt x="177" y="464"/>
                </a:lnTo>
                <a:lnTo>
                  <a:pt x="177" y="457"/>
                </a:lnTo>
                <a:lnTo>
                  <a:pt x="192" y="457"/>
                </a:lnTo>
                <a:lnTo>
                  <a:pt x="192" y="441"/>
                </a:lnTo>
                <a:lnTo>
                  <a:pt x="200" y="434"/>
                </a:lnTo>
                <a:lnTo>
                  <a:pt x="207" y="424"/>
                </a:lnTo>
                <a:lnTo>
                  <a:pt x="207" y="409"/>
                </a:lnTo>
                <a:lnTo>
                  <a:pt x="224" y="409"/>
                </a:lnTo>
                <a:lnTo>
                  <a:pt x="224" y="401"/>
                </a:lnTo>
                <a:lnTo>
                  <a:pt x="232" y="393"/>
                </a:lnTo>
                <a:lnTo>
                  <a:pt x="232" y="376"/>
                </a:lnTo>
                <a:lnTo>
                  <a:pt x="240" y="376"/>
                </a:lnTo>
                <a:lnTo>
                  <a:pt x="255" y="376"/>
                </a:lnTo>
                <a:lnTo>
                  <a:pt x="255" y="368"/>
                </a:lnTo>
                <a:lnTo>
                  <a:pt x="265" y="368"/>
                </a:lnTo>
                <a:lnTo>
                  <a:pt x="272" y="368"/>
                </a:lnTo>
                <a:lnTo>
                  <a:pt x="280" y="368"/>
                </a:lnTo>
                <a:lnTo>
                  <a:pt x="296" y="368"/>
                </a:lnTo>
                <a:lnTo>
                  <a:pt x="303" y="368"/>
                </a:lnTo>
                <a:lnTo>
                  <a:pt x="313" y="368"/>
                </a:lnTo>
                <a:lnTo>
                  <a:pt x="328" y="368"/>
                </a:lnTo>
                <a:lnTo>
                  <a:pt x="336" y="368"/>
                </a:lnTo>
                <a:lnTo>
                  <a:pt x="344" y="368"/>
                </a:lnTo>
                <a:lnTo>
                  <a:pt x="351" y="368"/>
                </a:lnTo>
                <a:lnTo>
                  <a:pt x="351" y="376"/>
                </a:lnTo>
                <a:lnTo>
                  <a:pt x="368" y="376"/>
                </a:lnTo>
                <a:lnTo>
                  <a:pt x="376" y="376"/>
                </a:lnTo>
                <a:lnTo>
                  <a:pt x="376" y="393"/>
                </a:lnTo>
                <a:lnTo>
                  <a:pt x="384" y="393"/>
                </a:lnTo>
                <a:lnTo>
                  <a:pt x="384" y="401"/>
                </a:lnTo>
                <a:lnTo>
                  <a:pt x="399" y="401"/>
                </a:lnTo>
                <a:lnTo>
                  <a:pt x="399" y="409"/>
                </a:lnTo>
                <a:lnTo>
                  <a:pt x="409" y="409"/>
                </a:lnTo>
                <a:lnTo>
                  <a:pt x="416" y="424"/>
                </a:lnTo>
                <a:lnTo>
                  <a:pt x="432" y="424"/>
                </a:lnTo>
                <a:lnTo>
                  <a:pt x="432" y="434"/>
                </a:lnTo>
                <a:lnTo>
                  <a:pt x="440" y="434"/>
                </a:lnTo>
                <a:lnTo>
                  <a:pt x="447" y="434"/>
                </a:lnTo>
                <a:lnTo>
                  <a:pt x="447" y="441"/>
                </a:lnTo>
                <a:lnTo>
                  <a:pt x="457" y="441"/>
                </a:lnTo>
                <a:lnTo>
                  <a:pt x="472" y="441"/>
                </a:lnTo>
                <a:lnTo>
                  <a:pt x="480" y="441"/>
                </a:lnTo>
                <a:lnTo>
                  <a:pt x="488" y="457"/>
                </a:lnTo>
                <a:lnTo>
                  <a:pt x="505" y="457"/>
                </a:lnTo>
                <a:lnTo>
                  <a:pt x="512" y="457"/>
                </a:lnTo>
                <a:lnTo>
                  <a:pt x="520" y="457"/>
                </a:lnTo>
                <a:lnTo>
                  <a:pt x="536" y="457"/>
                </a:lnTo>
                <a:lnTo>
                  <a:pt x="543" y="457"/>
                </a:lnTo>
                <a:lnTo>
                  <a:pt x="553" y="457"/>
                </a:lnTo>
                <a:lnTo>
                  <a:pt x="560" y="457"/>
                </a:lnTo>
                <a:lnTo>
                  <a:pt x="576" y="457"/>
                </a:lnTo>
                <a:lnTo>
                  <a:pt x="583" y="457"/>
                </a:lnTo>
                <a:lnTo>
                  <a:pt x="591" y="457"/>
                </a:lnTo>
                <a:lnTo>
                  <a:pt x="608" y="457"/>
                </a:lnTo>
                <a:lnTo>
                  <a:pt x="616" y="457"/>
                </a:lnTo>
                <a:lnTo>
                  <a:pt x="624" y="457"/>
                </a:lnTo>
                <a:lnTo>
                  <a:pt x="631" y="457"/>
                </a:lnTo>
                <a:lnTo>
                  <a:pt x="649" y="457"/>
                </a:lnTo>
                <a:lnTo>
                  <a:pt x="656" y="457"/>
                </a:lnTo>
                <a:lnTo>
                  <a:pt x="664" y="457"/>
                </a:lnTo>
                <a:lnTo>
                  <a:pt x="679" y="441"/>
                </a:lnTo>
                <a:lnTo>
                  <a:pt x="687" y="441"/>
                </a:lnTo>
                <a:lnTo>
                  <a:pt x="697" y="441"/>
                </a:lnTo>
                <a:lnTo>
                  <a:pt x="712" y="441"/>
                </a:lnTo>
                <a:lnTo>
                  <a:pt x="720" y="441"/>
                </a:lnTo>
                <a:lnTo>
                  <a:pt x="727" y="434"/>
                </a:lnTo>
                <a:lnTo>
                  <a:pt x="735" y="434"/>
                </a:lnTo>
                <a:lnTo>
                  <a:pt x="752" y="424"/>
                </a:lnTo>
                <a:lnTo>
                  <a:pt x="760" y="424"/>
                </a:lnTo>
                <a:lnTo>
                  <a:pt x="760" y="409"/>
                </a:lnTo>
                <a:lnTo>
                  <a:pt x="768" y="409"/>
                </a:lnTo>
                <a:lnTo>
                  <a:pt x="768" y="401"/>
                </a:lnTo>
                <a:lnTo>
                  <a:pt x="783" y="401"/>
                </a:lnTo>
                <a:lnTo>
                  <a:pt x="783" y="393"/>
                </a:lnTo>
                <a:lnTo>
                  <a:pt x="793" y="393"/>
                </a:lnTo>
                <a:lnTo>
                  <a:pt x="793" y="376"/>
                </a:lnTo>
                <a:lnTo>
                  <a:pt x="800" y="376"/>
                </a:lnTo>
                <a:lnTo>
                  <a:pt x="800" y="368"/>
                </a:lnTo>
                <a:lnTo>
                  <a:pt x="816" y="361"/>
                </a:lnTo>
                <a:lnTo>
                  <a:pt x="823" y="353"/>
                </a:lnTo>
                <a:lnTo>
                  <a:pt x="823" y="336"/>
                </a:lnTo>
                <a:lnTo>
                  <a:pt x="831" y="328"/>
                </a:lnTo>
                <a:lnTo>
                  <a:pt x="831" y="320"/>
                </a:lnTo>
                <a:lnTo>
                  <a:pt x="841" y="320"/>
                </a:lnTo>
                <a:lnTo>
                  <a:pt x="841" y="305"/>
                </a:lnTo>
                <a:lnTo>
                  <a:pt x="856" y="305"/>
                </a:lnTo>
                <a:lnTo>
                  <a:pt x="856" y="297"/>
                </a:lnTo>
                <a:lnTo>
                  <a:pt x="856" y="288"/>
                </a:lnTo>
                <a:lnTo>
                  <a:pt x="864" y="288"/>
                </a:lnTo>
                <a:lnTo>
                  <a:pt x="864" y="280"/>
                </a:lnTo>
                <a:lnTo>
                  <a:pt x="864" y="265"/>
                </a:lnTo>
                <a:lnTo>
                  <a:pt x="864" y="257"/>
                </a:lnTo>
                <a:lnTo>
                  <a:pt x="864" y="249"/>
                </a:lnTo>
                <a:lnTo>
                  <a:pt x="871" y="249"/>
                </a:lnTo>
                <a:lnTo>
                  <a:pt x="871" y="232"/>
                </a:lnTo>
                <a:lnTo>
                  <a:pt x="871" y="224"/>
                </a:lnTo>
                <a:lnTo>
                  <a:pt x="871" y="217"/>
                </a:lnTo>
                <a:lnTo>
                  <a:pt x="871" y="201"/>
                </a:lnTo>
                <a:lnTo>
                  <a:pt x="871" y="192"/>
                </a:lnTo>
                <a:lnTo>
                  <a:pt x="871" y="184"/>
                </a:lnTo>
                <a:lnTo>
                  <a:pt x="871" y="176"/>
                </a:lnTo>
                <a:lnTo>
                  <a:pt x="871" y="161"/>
                </a:lnTo>
                <a:lnTo>
                  <a:pt x="871" y="153"/>
                </a:lnTo>
                <a:lnTo>
                  <a:pt x="871" y="144"/>
                </a:lnTo>
                <a:lnTo>
                  <a:pt x="871" y="128"/>
                </a:lnTo>
                <a:lnTo>
                  <a:pt x="871" y="121"/>
                </a:lnTo>
                <a:lnTo>
                  <a:pt x="871" y="113"/>
                </a:lnTo>
                <a:lnTo>
                  <a:pt x="871" y="96"/>
                </a:lnTo>
                <a:lnTo>
                  <a:pt x="871" y="88"/>
                </a:lnTo>
                <a:lnTo>
                  <a:pt x="871" y="80"/>
                </a:lnTo>
                <a:lnTo>
                  <a:pt x="871" y="73"/>
                </a:lnTo>
                <a:lnTo>
                  <a:pt x="871" y="57"/>
                </a:lnTo>
                <a:lnTo>
                  <a:pt x="871" y="48"/>
                </a:lnTo>
                <a:lnTo>
                  <a:pt x="871" y="40"/>
                </a:lnTo>
                <a:lnTo>
                  <a:pt x="871" y="25"/>
                </a:lnTo>
                <a:lnTo>
                  <a:pt x="871" y="17"/>
                </a:lnTo>
                <a:lnTo>
                  <a:pt x="871" y="9"/>
                </a:lnTo>
                <a:lnTo>
                  <a:pt x="864" y="9"/>
                </a:lnTo>
                <a:lnTo>
                  <a:pt x="856" y="9"/>
                </a:lnTo>
                <a:lnTo>
                  <a:pt x="856" y="0"/>
                </a:lnTo>
                <a:lnTo>
                  <a:pt x="841" y="0"/>
                </a:lnTo>
              </a:path>
            </a:pathLst>
          </a:custGeom>
          <a:noFill/>
          <a:ln w="12700" cap="rnd">
            <a:solidFill>
              <a:srgbClr val="000000"/>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08" name="Freeform 8" descr="20%">
            <a:extLst>
              <a:ext uri="{FF2B5EF4-FFF2-40B4-BE49-F238E27FC236}">
                <a16:creationId xmlns:a16="http://schemas.microsoft.com/office/drawing/2014/main" id="{210CC3BA-78FE-1CCA-A450-D51B07C04403}"/>
              </a:ext>
            </a:extLst>
          </p:cNvPr>
          <p:cNvSpPr>
            <a:spLocks/>
          </p:cNvSpPr>
          <p:nvPr/>
        </p:nvSpPr>
        <p:spPr bwMode="auto">
          <a:xfrm>
            <a:off x="7764463" y="1970088"/>
            <a:ext cx="2501900" cy="1244600"/>
          </a:xfrm>
          <a:custGeom>
            <a:avLst/>
            <a:gdLst>
              <a:gd name="T0" fmla="*/ 2147483646 w 1576"/>
              <a:gd name="T1" fmla="*/ 2147483646 h 784"/>
              <a:gd name="T2" fmla="*/ 2147483646 w 1576"/>
              <a:gd name="T3" fmla="*/ 2147483646 h 784"/>
              <a:gd name="T4" fmla="*/ 2147483646 w 1576"/>
              <a:gd name="T5" fmla="*/ 2147483646 h 784"/>
              <a:gd name="T6" fmla="*/ 2147483646 w 1576"/>
              <a:gd name="T7" fmla="*/ 2147483646 h 784"/>
              <a:gd name="T8" fmla="*/ 2147483646 w 1576"/>
              <a:gd name="T9" fmla="*/ 2147483646 h 784"/>
              <a:gd name="T10" fmla="*/ 2147483646 w 1576"/>
              <a:gd name="T11" fmla="*/ 0 h 784"/>
              <a:gd name="T12" fmla="*/ 2147483646 w 1576"/>
              <a:gd name="T13" fmla="*/ 2147483646 h 784"/>
              <a:gd name="T14" fmla="*/ 2147483646 w 1576"/>
              <a:gd name="T15" fmla="*/ 2147483646 h 784"/>
              <a:gd name="T16" fmla="*/ 2147483646 w 1576"/>
              <a:gd name="T17" fmla="*/ 2147483646 h 784"/>
              <a:gd name="T18" fmla="*/ 2147483646 w 1576"/>
              <a:gd name="T19" fmla="*/ 2147483646 h 784"/>
              <a:gd name="T20" fmla="*/ 2147483646 w 1576"/>
              <a:gd name="T21" fmla="*/ 2147483646 h 784"/>
              <a:gd name="T22" fmla="*/ 2147483646 w 1576"/>
              <a:gd name="T23" fmla="*/ 2147483646 h 784"/>
              <a:gd name="T24" fmla="*/ 2147483646 w 1576"/>
              <a:gd name="T25" fmla="*/ 2147483646 h 784"/>
              <a:gd name="T26" fmla="*/ 2147483646 w 1576"/>
              <a:gd name="T27" fmla="*/ 2147483646 h 784"/>
              <a:gd name="T28" fmla="*/ 2147483646 w 1576"/>
              <a:gd name="T29" fmla="*/ 2147483646 h 784"/>
              <a:gd name="T30" fmla="*/ 2147483646 w 1576"/>
              <a:gd name="T31" fmla="*/ 2147483646 h 784"/>
              <a:gd name="T32" fmla="*/ 2147483646 w 1576"/>
              <a:gd name="T33" fmla="*/ 2147483646 h 784"/>
              <a:gd name="T34" fmla="*/ 2147483646 w 1576"/>
              <a:gd name="T35" fmla="*/ 2147483646 h 784"/>
              <a:gd name="T36" fmla="*/ 2147483646 w 1576"/>
              <a:gd name="T37" fmla="*/ 2147483646 h 784"/>
              <a:gd name="T38" fmla="*/ 2147483646 w 1576"/>
              <a:gd name="T39" fmla="*/ 2147483646 h 784"/>
              <a:gd name="T40" fmla="*/ 2147483646 w 1576"/>
              <a:gd name="T41" fmla="*/ 2147483646 h 784"/>
              <a:gd name="T42" fmla="*/ 2147483646 w 1576"/>
              <a:gd name="T43" fmla="*/ 2147483646 h 784"/>
              <a:gd name="T44" fmla="*/ 2147483646 w 1576"/>
              <a:gd name="T45" fmla="*/ 2147483646 h 784"/>
              <a:gd name="T46" fmla="*/ 2147483646 w 1576"/>
              <a:gd name="T47" fmla="*/ 2147483646 h 784"/>
              <a:gd name="T48" fmla="*/ 2147483646 w 1576"/>
              <a:gd name="T49" fmla="*/ 2147483646 h 784"/>
              <a:gd name="T50" fmla="*/ 2147483646 w 1576"/>
              <a:gd name="T51" fmla="*/ 2147483646 h 784"/>
              <a:gd name="T52" fmla="*/ 2147483646 w 1576"/>
              <a:gd name="T53" fmla="*/ 2147483646 h 784"/>
              <a:gd name="T54" fmla="*/ 2147483646 w 1576"/>
              <a:gd name="T55" fmla="*/ 2147483646 h 784"/>
              <a:gd name="T56" fmla="*/ 2147483646 w 1576"/>
              <a:gd name="T57" fmla="*/ 2147483646 h 784"/>
              <a:gd name="T58" fmla="*/ 2147483646 w 1576"/>
              <a:gd name="T59" fmla="*/ 2147483646 h 784"/>
              <a:gd name="T60" fmla="*/ 2147483646 w 1576"/>
              <a:gd name="T61" fmla="*/ 2147483646 h 784"/>
              <a:gd name="T62" fmla="*/ 2147483646 w 1576"/>
              <a:gd name="T63" fmla="*/ 2147483646 h 784"/>
              <a:gd name="T64" fmla="*/ 2147483646 w 1576"/>
              <a:gd name="T65" fmla="*/ 2147483646 h 784"/>
              <a:gd name="T66" fmla="*/ 2147483646 w 1576"/>
              <a:gd name="T67" fmla="*/ 2147483646 h 784"/>
              <a:gd name="T68" fmla="*/ 2147483646 w 1576"/>
              <a:gd name="T69" fmla="*/ 2147483646 h 784"/>
              <a:gd name="T70" fmla="*/ 2147483646 w 1576"/>
              <a:gd name="T71" fmla="*/ 2147483646 h 784"/>
              <a:gd name="T72" fmla="*/ 2147483646 w 1576"/>
              <a:gd name="T73" fmla="*/ 2147483646 h 784"/>
              <a:gd name="T74" fmla="*/ 2147483646 w 1576"/>
              <a:gd name="T75" fmla="*/ 2147483646 h 784"/>
              <a:gd name="T76" fmla="*/ 2147483646 w 1576"/>
              <a:gd name="T77" fmla="*/ 2147483646 h 784"/>
              <a:gd name="T78" fmla="*/ 2147483646 w 1576"/>
              <a:gd name="T79" fmla="*/ 2147483646 h 784"/>
              <a:gd name="T80" fmla="*/ 2147483646 w 1576"/>
              <a:gd name="T81" fmla="*/ 2147483646 h 784"/>
              <a:gd name="T82" fmla="*/ 2147483646 w 1576"/>
              <a:gd name="T83" fmla="*/ 2147483646 h 784"/>
              <a:gd name="T84" fmla="*/ 2147483646 w 1576"/>
              <a:gd name="T85" fmla="*/ 2147483646 h 784"/>
              <a:gd name="T86" fmla="*/ 2147483646 w 1576"/>
              <a:gd name="T87" fmla="*/ 2147483646 h 784"/>
              <a:gd name="T88" fmla="*/ 2147483646 w 1576"/>
              <a:gd name="T89" fmla="*/ 2147483646 h 784"/>
              <a:gd name="T90" fmla="*/ 2147483646 w 1576"/>
              <a:gd name="T91" fmla="*/ 2147483646 h 784"/>
              <a:gd name="T92" fmla="*/ 2147483646 w 1576"/>
              <a:gd name="T93" fmla="*/ 2147483646 h 784"/>
              <a:gd name="T94" fmla="*/ 2147483646 w 1576"/>
              <a:gd name="T95" fmla="*/ 2147483646 h 784"/>
              <a:gd name="T96" fmla="*/ 2147483646 w 1576"/>
              <a:gd name="T97" fmla="*/ 2147483646 h 784"/>
              <a:gd name="T98" fmla="*/ 2147483646 w 1576"/>
              <a:gd name="T99" fmla="*/ 2147483646 h 784"/>
              <a:gd name="T100" fmla="*/ 2147483646 w 1576"/>
              <a:gd name="T101" fmla="*/ 2147483646 h 784"/>
              <a:gd name="T102" fmla="*/ 2147483646 w 1576"/>
              <a:gd name="T103" fmla="*/ 2147483646 h 784"/>
              <a:gd name="T104" fmla="*/ 2147483646 w 1576"/>
              <a:gd name="T105" fmla="*/ 2147483646 h 784"/>
              <a:gd name="T106" fmla="*/ 2147483646 w 1576"/>
              <a:gd name="T107" fmla="*/ 2147483646 h 784"/>
              <a:gd name="T108" fmla="*/ 2147483646 w 1576"/>
              <a:gd name="T109" fmla="*/ 2147483646 h 784"/>
              <a:gd name="T110" fmla="*/ 2147483646 w 1576"/>
              <a:gd name="T111" fmla="*/ 2147483646 h 784"/>
              <a:gd name="T112" fmla="*/ 2147483646 w 1576"/>
              <a:gd name="T113" fmla="*/ 2147483646 h 7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6"/>
              <a:gd name="T172" fmla="*/ 0 h 784"/>
              <a:gd name="T173" fmla="*/ 1576 w 1576"/>
              <a:gd name="T174" fmla="*/ 784 h 7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6" h="784">
                <a:moveTo>
                  <a:pt x="1560" y="276"/>
                </a:moveTo>
                <a:lnTo>
                  <a:pt x="1520" y="229"/>
                </a:lnTo>
                <a:lnTo>
                  <a:pt x="1520" y="221"/>
                </a:lnTo>
                <a:lnTo>
                  <a:pt x="1504" y="221"/>
                </a:lnTo>
                <a:lnTo>
                  <a:pt x="1504" y="213"/>
                </a:lnTo>
                <a:lnTo>
                  <a:pt x="1497" y="213"/>
                </a:lnTo>
                <a:lnTo>
                  <a:pt x="1497" y="198"/>
                </a:lnTo>
                <a:lnTo>
                  <a:pt x="1487" y="198"/>
                </a:lnTo>
                <a:lnTo>
                  <a:pt x="1487" y="190"/>
                </a:lnTo>
                <a:lnTo>
                  <a:pt x="1473" y="190"/>
                </a:lnTo>
                <a:lnTo>
                  <a:pt x="1473" y="181"/>
                </a:lnTo>
                <a:lnTo>
                  <a:pt x="1465" y="173"/>
                </a:lnTo>
                <a:lnTo>
                  <a:pt x="1457" y="158"/>
                </a:lnTo>
                <a:lnTo>
                  <a:pt x="1440" y="158"/>
                </a:lnTo>
                <a:lnTo>
                  <a:pt x="1432" y="150"/>
                </a:lnTo>
                <a:lnTo>
                  <a:pt x="1425" y="143"/>
                </a:lnTo>
                <a:lnTo>
                  <a:pt x="1425" y="126"/>
                </a:lnTo>
                <a:lnTo>
                  <a:pt x="1402" y="118"/>
                </a:lnTo>
                <a:lnTo>
                  <a:pt x="1402" y="95"/>
                </a:lnTo>
                <a:lnTo>
                  <a:pt x="1392" y="95"/>
                </a:lnTo>
                <a:lnTo>
                  <a:pt x="1384" y="95"/>
                </a:lnTo>
                <a:lnTo>
                  <a:pt x="1369" y="86"/>
                </a:lnTo>
                <a:lnTo>
                  <a:pt x="1361" y="78"/>
                </a:lnTo>
                <a:lnTo>
                  <a:pt x="1354" y="78"/>
                </a:lnTo>
                <a:lnTo>
                  <a:pt x="1336" y="70"/>
                </a:lnTo>
                <a:lnTo>
                  <a:pt x="1321" y="55"/>
                </a:lnTo>
                <a:lnTo>
                  <a:pt x="1296" y="39"/>
                </a:lnTo>
                <a:lnTo>
                  <a:pt x="1288" y="39"/>
                </a:lnTo>
                <a:lnTo>
                  <a:pt x="1281" y="23"/>
                </a:lnTo>
                <a:lnTo>
                  <a:pt x="1266" y="23"/>
                </a:lnTo>
                <a:lnTo>
                  <a:pt x="1266" y="16"/>
                </a:lnTo>
                <a:lnTo>
                  <a:pt x="1259" y="16"/>
                </a:lnTo>
                <a:lnTo>
                  <a:pt x="1249" y="16"/>
                </a:lnTo>
                <a:lnTo>
                  <a:pt x="1242" y="16"/>
                </a:lnTo>
                <a:lnTo>
                  <a:pt x="1226" y="16"/>
                </a:lnTo>
                <a:lnTo>
                  <a:pt x="1218" y="8"/>
                </a:lnTo>
                <a:lnTo>
                  <a:pt x="1211" y="8"/>
                </a:lnTo>
                <a:lnTo>
                  <a:pt x="1194" y="8"/>
                </a:lnTo>
                <a:lnTo>
                  <a:pt x="1186" y="8"/>
                </a:lnTo>
                <a:lnTo>
                  <a:pt x="1178" y="0"/>
                </a:lnTo>
                <a:lnTo>
                  <a:pt x="1163" y="0"/>
                </a:lnTo>
                <a:lnTo>
                  <a:pt x="1153" y="0"/>
                </a:lnTo>
                <a:lnTo>
                  <a:pt x="1146" y="0"/>
                </a:lnTo>
                <a:lnTo>
                  <a:pt x="1138" y="0"/>
                </a:lnTo>
                <a:lnTo>
                  <a:pt x="1122" y="0"/>
                </a:lnTo>
                <a:lnTo>
                  <a:pt x="1115" y="0"/>
                </a:lnTo>
                <a:lnTo>
                  <a:pt x="1105" y="0"/>
                </a:lnTo>
                <a:lnTo>
                  <a:pt x="1090" y="8"/>
                </a:lnTo>
                <a:lnTo>
                  <a:pt x="1083" y="8"/>
                </a:lnTo>
                <a:lnTo>
                  <a:pt x="1075" y="8"/>
                </a:lnTo>
                <a:lnTo>
                  <a:pt x="1058" y="8"/>
                </a:lnTo>
                <a:lnTo>
                  <a:pt x="1051" y="8"/>
                </a:lnTo>
                <a:lnTo>
                  <a:pt x="1043" y="8"/>
                </a:lnTo>
                <a:lnTo>
                  <a:pt x="1020" y="8"/>
                </a:lnTo>
                <a:lnTo>
                  <a:pt x="1010" y="16"/>
                </a:lnTo>
                <a:lnTo>
                  <a:pt x="987" y="16"/>
                </a:lnTo>
                <a:lnTo>
                  <a:pt x="979" y="16"/>
                </a:lnTo>
                <a:lnTo>
                  <a:pt x="972" y="23"/>
                </a:lnTo>
                <a:lnTo>
                  <a:pt x="962" y="23"/>
                </a:lnTo>
                <a:lnTo>
                  <a:pt x="947" y="39"/>
                </a:lnTo>
                <a:lnTo>
                  <a:pt x="939" y="39"/>
                </a:lnTo>
                <a:lnTo>
                  <a:pt x="931" y="39"/>
                </a:lnTo>
                <a:lnTo>
                  <a:pt x="914" y="48"/>
                </a:lnTo>
                <a:lnTo>
                  <a:pt x="907" y="48"/>
                </a:lnTo>
                <a:lnTo>
                  <a:pt x="899" y="55"/>
                </a:lnTo>
                <a:lnTo>
                  <a:pt x="885" y="55"/>
                </a:lnTo>
                <a:lnTo>
                  <a:pt x="877" y="70"/>
                </a:lnTo>
                <a:lnTo>
                  <a:pt x="867" y="78"/>
                </a:lnTo>
                <a:lnTo>
                  <a:pt x="860" y="78"/>
                </a:lnTo>
                <a:lnTo>
                  <a:pt x="844" y="86"/>
                </a:lnTo>
                <a:lnTo>
                  <a:pt x="844" y="95"/>
                </a:lnTo>
                <a:lnTo>
                  <a:pt x="837" y="95"/>
                </a:lnTo>
                <a:lnTo>
                  <a:pt x="837" y="111"/>
                </a:lnTo>
                <a:lnTo>
                  <a:pt x="829" y="111"/>
                </a:lnTo>
                <a:lnTo>
                  <a:pt x="829" y="118"/>
                </a:lnTo>
                <a:lnTo>
                  <a:pt x="812" y="126"/>
                </a:lnTo>
                <a:lnTo>
                  <a:pt x="804" y="143"/>
                </a:lnTo>
                <a:lnTo>
                  <a:pt x="796" y="150"/>
                </a:lnTo>
                <a:lnTo>
                  <a:pt x="796" y="158"/>
                </a:lnTo>
                <a:lnTo>
                  <a:pt x="781" y="173"/>
                </a:lnTo>
                <a:lnTo>
                  <a:pt x="771" y="173"/>
                </a:lnTo>
                <a:lnTo>
                  <a:pt x="771" y="181"/>
                </a:lnTo>
                <a:lnTo>
                  <a:pt x="764" y="181"/>
                </a:lnTo>
                <a:lnTo>
                  <a:pt x="764" y="190"/>
                </a:lnTo>
                <a:lnTo>
                  <a:pt x="756" y="198"/>
                </a:lnTo>
                <a:lnTo>
                  <a:pt x="741" y="198"/>
                </a:lnTo>
                <a:lnTo>
                  <a:pt x="733" y="213"/>
                </a:lnTo>
                <a:lnTo>
                  <a:pt x="723" y="213"/>
                </a:lnTo>
                <a:lnTo>
                  <a:pt x="723" y="221"/>
                </a:lnTo>
                <a:lnTo>
                  <a:pt x="708" y="221"/>
                </a:lnTo>
                <a:lnTo>
                  <a:pt x="700" y="221"/>
                </a:lnTo>
                <a:lnTo>
                  <a:pt x="693" y="221"/>
                </a:lnTo>
                <a:lnTo>
                  <a:pt x="686" y="221"/>
                </a:lnTo>
                <a:lnTo>
                  <a:pt x="669" y="221"/>
                </a:lnTo>
                <a:lnTo>
                  <a:pt x="661" y="221"/>
                </a:lnTo>
                <a:lnTo>
                  <a:pt x="653" y="221"/>
                </a:lnTo>
                <a:lnTo>
                  <a:pt x="638" y="221"/>
                </a:lnTo>
                <a:lnTo>
                  <a:pt x="628" y="221"/>
                </a:lnTo>
                <a:lnTo>
                  <a:pt x="621" y="221"/>
                </a:lnTo>
                <a:lnTo>
                  <a:pt x="605" y="221"/>
                </a:lnTo>
                <a:lnTo>
                  <a:pt x="598" y="221"/>
                </a:lnTo>
                <a:lnTo>
                  <a:pt x="590" y="221"/>
                </a:lnTo>
                <a:lnTo>
                  <a:pt x="580" y="221"/>
                </a:lnTo>
                <a:lnTo>
                  <a:pt x="565" y="221"/>
                </a:lnTo>
                <a:lnTo>
                  <a:pt x="557" y="213"/>
                </a:lnTo>
                <a:lnTo>
                  <a:pt x="550" y="213"/>
                </a:lnTo>
                <a:lnTo>
                  <a:pt x="525" y="198"/>
                </a:lnTo>
                <a:lnTo>
                  <a:pt x="517" y="198"/>
                </a:lnTo>
                <a:lnTo>
                  <a:pt x="502" y="198"/>
                </a:lnTo>
                <a:lnTo>
                  <a:pt x="494" y="190"/>
                </a:lnTo>
                <a:lnTo>
                  <a:pt x="485" y="181"/>
                </a:lnTo>
                <a:lnTo>
                  <a:pt x="478" y="181"/>
                </a:lnTo>
                <a:lnTo>
                  <a:pt x="462" y="181"/>
                </a:lnTo>
                <a:lnTo>
                  <a:pt x="455" y="173"/>
                </a:lnTo>
                <a:lnTo>
                  <a:pt x="447" y="173"/>
                </a:lnTo>
                <a:lnTo>
                  <a:pt x="430" y="173"/>
                </a:lnTo>
                <a:lnTo>
                  <a:pt x="422" y="173"/>
                </a:lnTo>
                <a:lnTo>
                  <a:pt x="414" y="173"/>
                </a:lnTo>
                <a:lnTo>
                  <a:pt x="399" y="173"/>
                </a:lnTo>
                <a:lnTo>
                  <a:pt x="389" y="173"/>
                </a:lnTo>
                <a:lnTo>
                  <a:pt x="374" y="158"/>
                </a:lnTo>
                <a:lnTo>
                  <a:pt x="351" y="158"/>
                </a:lnTo>
                <a:lnTo>
                  <a:pt x="326" y="158"/>
                </a:lnTo>
                <a:lnTo>
                  <a:pt x="311" y="158"/>
                </a:lnTo>
                <a:lnTo>
                  <a:pt x="303" y="173"/>
                </a:lnTo>
                <a:lnTo>
                  <a:pt x="287" y="173"/>
                </a:lnTo>
                <a:lnTo>
                  <a:pt x="279" y="181"/>
                </a:lnTo>
                <a:lnTo>
                  <a:pt x="271" y="181"/>
                </a:lnTo>
                <a:lnTo>
                  <a:pt x="271" y="190"/>
                </a:lnTo>
                <a:lnTo>
                  <a:pt x="256" y="198"/>
                </a:lnTo>
                <a:lnTo>
                  <a:pt x="246" y="213"/>
                </a:lnTo>
                <a:lnTo>
                  <a:pt x="239" y="213"/>
                </a:lnTo>
                <a:lnTo>
                  <a:pt x="223" y="221"/>
                </a:lnTo>
                <a:lnTo>
                  <a:pt x="216" y="229"/>
                </a:lnTo>
                <a:lnTo>
                  <a:pt x="208" y="245"/>
                </a:lnTo>
                <a:lnTo>
                  <a:pt x="198" y="253"/>
                </a:lnTo>
                <a:lnTo>
                  <a:pt x="198" y="260"/>
                </a:lnTo>
                <a:lnTo>
                  <a:pt x="183" y="260"/>
                </a:lnTo>
                <a:lnTo>
                  <a:pt x="183" y="276"/>
                </a:lnTo>
                <a:lnTo>
                  <a:pt x="175" y="276"/>
                </a:lnTo>
                <a:lnTo>
                  <a:pt x="175" y="285"/>
                </a:lnTo>
                <a:lnTo>
                  <a:pt x="168" y="293"/>
                </a:lnTo>
                <a:lnTo>
                  <a:pt x="168" y="301"/>
                </a:lnTo>
                <a:lnTo>
                  <a:pt x="150" y="301"/>
                </a:lnTo>
                <a:lnTo>
                  <a:pt x="150" y="316"/>
                </a:lnTo>
                <a:lnTo>
                  <a:pt x="143" y="324"/>
                </a:lnTo>
                <a:lnTo>
                  <a:pt x="143" y="333"/>
                </a:lnTo>
                <a:lnTo>
                  <a:pt x="135" y="333"/>
                </a:lnTo>
                <a:lnTo>
                  <a:pt x="135" y="348"/>
                </a:lnTo>
                <a:lnTo>
                  <a:pt x="120" y="355"/>
                </a:lnTo>
                <a:lnTo>
                  <a:pt x="112" y="363"/>
                </a:lnTo>
                <a:lnTo>
                  <a:pt x="102" y="363"/>
                </a:lnTo>
                <a:lnTo>
                  <a:pt x="102" y="371"/>
                </a:lnTo>
                <a:lnTo>
                  <a:pt x="96" y="371"/>
                </a:lnTo>
                <a:lnTo>
                  <a:pt x="80" y="371"/>
                </a:lnTo>
                <a:lnTo>
                  <a:pt x="73" y="388"/>
                </a:lnTo>
                <a:lnTo>
                  <a:pt x="65" y="388"/>
                </a:lnTo>
                <a:lnTo>
                  <a:pt x="48" y="396"/>
                </a:lnTo>
                <a:lnTo>
                  <a:pt x="40" y="396"/>
                </a:lnTo>
                <a:lnTo>
                  <a:pt x="32" y="396"/>
                </a:lnTo>
                <a:lnTo>
                  <a:pt x="25" y="396"/>
                </a:lnTo>
                <a:lnTo>
                  <a:pt x="7" y="396"/>
                </a:lnTo>
                <a:lnTo>
                  <a:pt x="0" y="396"/>
                </a:lnTo>
                <a:lnTo>
                  <a:pt x="7" y="396"/>
                </a:lnTo>
                <a:lnTo>
                  <a:pt x="25" y="396"/>
                </a:lnTo>
                <a:lnTo>
                  <a:pt x="25" y="403"/>
                </a:lnTo>
                <a:lnTo>
                  <a:pt x="32" y="403"/>
                </a:lnTo>
                <a:lnTo>
                  <a:pt x="32" y="419"/>
                </a:lnTo>
                <a:lnTo>
                  <a:pt x="40" y="419"/>
                </a:lnTo>
                <a:lnTo>
                  <a:pt x="48" y="419"/>
                </a:lnTo>
                <a:lnTo>
                  <a:pt x="65" y="419"/>
                </a:lnTo>
                <a:lnTo>
                  <a:pt x="65" y="428"/>
                </a:lnTo>
                <a:lnTo>
                  <a:pt x="73" y="428"/>
                </a:lnTo>
                <a:lnTo>
                  <a:pt x="80" y="428"/>
                </a:lnTo>
                <a:lnTo>
                  <a:pt x="96" y="428"/>
                </a:lnTo>
                <a:lnTo>
                  <a:pt x="102" y="428"/>
                </a:lnTo>
                <a:lnTo>
                  <a:pt x="112" y="428"/>
                </a:lnTo>
                <a:lnTo>
                  <a:pt x="120" y="428"/>
                </a:lnTo>
                <a:lnTo>
                  <a:pt x="135" y="428"/>
                </a:lnTo>
                <a:lnTo>
                  <a:pt x="143" y="428"/>
                </a:lnTo>
                <a:lnTo>
                  <a:pt x="150" y="428"/>
                </a:lnTo>
                <a:lnTo>
                  <a:pt x="168" y="428"/>
                </a:lnTo>
                <a:lnTo>
                  <a:pt x="168" y="419"/>
                </a:lnTo>
                <a:lnTo>
                  <a:pt x="175" y="419"/>
                </a:lnTo>
                <a:lnTo>
                  <a:pt x="175" y="403"/>
                </a:lnTo>
                <a:lnTo>
                  <a:pt x="183" y="403"/>
                </a:lnTo>
                <a:lnTo>
                  <a:pt x="183" y="396"/>
                </a:lnTo>
                <a:lnTo>
                  <a:pt x="198" y="396"/>
                </a:lnTo>
                <a:lnTo>
                  <a:pt x="208" y="388"/>
                </a:lnTo>
                <a:lnTo>
                  <a:pt x="216" y="371"/>
                </a:lnTo>
                <a:lnTo>
                  <a:pt x="223" y="363"/>
                </a:lnTo>
                <a:lnTo>
                  <a:pt x="239" y="355"/>
                </a:lnTo>
                <a:lnTo>
                  <a:pt x="246" y="355"/>
                </a:lnTo>
                <a:lnTo>
                  <a:pt x="246" y="348"/>
                </a:lnTo>
                <a:lnTo>
                  <a:pt x="256" y="348"/>
                </a:lnTo>
                <a:lnTo>
                  <a:pt x="256" y="333"/>
                </a:lnTo>
                <a:lnTo>
                  <a:pt x="271" y="333"/>
                </a:lnTo>
                <a:lnTo>
                  <a:pt x="271" y="348"/>
                </a:lnTo>
                <a:lnTo>
                  <a:pt x="279" y="348"/>
                </a:lnTo>
                <a:lnTo>
                  <a:pt x="279" y="355"/>
                </a:lnTo>
                <a:lnTo>
                  <a:pt x="279" y="363"/>
                </a:lnTo>
                <a:lnTo>
                  <a:pt x="287" y="363"/>
                </a:lnTo>
                <a:lnTo>
                  <a:pt x="287" y="371"/>
                </a:lnTo>
                <a:lnTo>
                  <a:pt x="287" y="388"/>
                </a:lnTo>
                <a:lnTo>
                  <a:pt x="303" y="388"/>
                </a:lnTo>
                <a:lnTo>
                  <a:pt x="303" y="396"/>
                </a:lnTo>
                <a:lnTo>
                  <a:pt x="303" y="403"/>
                </a:lnTo>
                <a:lnTo>
                  <a:pt x="311" y="403"/>
                </a:lnTo>
                <a:lnTo>
                  <a:pt x="311" y="419"/>
                </a:lnTo>
                <a:lnTo>
                  <a:pt x="318" y="428"/>
                </a:lnTo>
                <a:lnTo>
                  <a:pt x="318" y="436"/>
                </a:lnTo>
                <a:lnTo>
                  <a:pt x="326" y="450"/>
                </a:lnTo>
                <a:lnTo>
                  <a:pt x="326" y="458"/>
                </a:lnTo>
                <a:lnTo>
                  <a:pt x="341" y="458"/>
                </a:lnTo>
                <a:lnTo>
                  <a:pt x="341" y="466"/>
                </a:lnTo>
                <a:lnTo>
                  <a:pt x="351" y="475"/>
                </a:lnTo>
                <a:lnTo>
                  <a:pt x="351" y="491"/>
                </a:lnTo>
                <a:lnTo>
                  <a:pt x="359" y="491"/>
                </a:lnTo>
                <a:lnTo>
                  <a:pt x="359" y="498"/>
                </a:lnTo>
                <a:lnTo>
                  <a:pt x="359" y="506"/>
                </a:lnTo>
                <a:lnTo>
                  <a:pt x="374" y="506"/>
                </a:lnTo>
                <a:lnTo>
                  <a:pt x="374" y="523"/>
                </a:lnTo>
                <a:lnTo>
                  <a:pt x="382" y="531"/>
                </a:lnTo>
                <a:lnTo>
                  <a:pt x="382" y="538"/>
                </a:lnTo>
                <a:lnTo>
                  <a:pt x="389" y="538"/>
                </a:lnTo>
                <a:lnTo>
                  <a:pt x="389" y="553"/>
                </a:lnTo>
                <a:lnTo>
                  <a:pt x="389" y="561"/>
                </a:lnTo>
                <a:lnTo>
                  <a:pt x="399" y="561"/>
                </a:lnTo>
                <a:lnTo>
                  <a:pt x="399" y="570"/>
                </a:lnTo>
                <a:lnTo>
                  <a:pt x="414" y="578"/>
                </a:lnTo>
                <a:lnTo>
                  <a:pt x="422" y="593"/>
                </a:lnTo>
                <a:lnTo>
                  <a:pt x="422" y="601"/>
                </a:lnTo>
                <a:lnTo>
                  <a:pt x="430" y="601"/>
                </a:lnTo>
                <a:lnTo>
                  <a:pt x="447" y="609"/>
                </a:lnTo>
                <a:lnTo>
                  <a:pt x="447" y="626"/>
                </a:lnTo>
                <a:lnTo>
                  <a:pt x="455" y="634"/>
                </a:lnTo>
                <a:lnTo>
                  <a:pt x="462" y="634"/>
                </a:lnTo>
                <a:lnTo>
                  <a:pt x="462" y="640"/>
                </a:lnTo>
                <a:lnTo>
                  <a:pt x="478" y="648"/>
                </a:lnTo>
                <a:lnTo>
                  <a:pt x="485" y="648"/>
                </a:lnTo>
                <a:lnTo>
                  <a:pt x="494" y="665"/>
                </a:lnTo>
                <a:lnTo>
                  <a:pt x="494" y="673"/>
                </a:lnTo>
                <a:lnTo>
                  <a:pt x="502" y="673"/>
                </a:lnTo>
                <a:lnTo>
                  <a:pt x="502" y="681"/>
                </a:lnTo>
                <a:lnTo>
                  <a:pt x="517" y="681"/>
                </a:lnTo>
                <a:lnTo>
                  <a:pt x="525" y="696"/>
                </a:lnTo>
                <a:lnTo>
                  <a:pt x="532" y="696"/>
                </a:lnTo>
                <a:lnTo>
                  <a:pt x="532" y="706"/>
                </a:lnTo>
                <a:lnTo>
                  <a:pt x="550" y="706"/>
                </a:lnTo>
                <a:lnTo>
                  <a:pt x="557" y="706"/>
                </a:lnTo>
                <a:lnTo>
                  <a:pt x="565" y="713"/>
                </a:lnTo>
                <a:lnTo>
                  <a:pt x="580" y="713"/>
                </a:lnTo>
                <a:lnTo>
                  <a:pt x="590" y="729"/>
                </a:lnTo>
                <a:lnTo>
                  <a:pt x="598" y="735"/>
                </a:lnTo>
                <a:lnTo>
                  <a:pt x="605" y="735"/>
                </a:lnTo>
                <a:lnTo>
                  <a:pt x="628" y="743"/>
                </a:lnTo>
                <a:lnTo>
                  <a:pt x="638" y="753"/>
                </a:lnTo>
                <a:lnTo>
                  <a:pt x="653" y="753"/>
                </a:lnTo>
                <a:lnTo>
                  <a:pt x="661" y="768"/>
                </a:lnTo>
                <a:lnTo>
                  <a:pt x="669" y="768"/>
                </a:lnTo>
                <a:lnTo>
                  <a:pt x="686" y="776"/>
                </a:lnTo>
                <a:lnTo>
                  <a:pt x="693" y="776"/>
                </a:lnTo>
                <a:lnTo>
                  <a:pt x="693" y="783"/>
                </a:lnTo>
                <a:lnTo>
                  <a:pt x="700" y="783"/>
                </a:lnTo>
                <a:lnTo>
                  <a:pt x="700" y="776"/>
                </a:lnTo>
                <a:lnTo>
                  <a:pt x="708" y="776"/>
                </a:lnTo>
                <a:lnTo>
                  <a:pt x="723" y="776"/>
                </a:lnTo>
                <a:lnTo>
                  <a:pt x="733" y="776"/>
                </a:lnTo>
                <a:lnTo>
                  <a:pt x="741" y="776"/>
                </a:lnTo>
                <a:lnTo>
                  <a:pt x="756" y="776"/>
                </a:lnTo>
                <a:lnTo>
                  <a:pt x="764" y="776"/>
                </a:lnTo>
                <a:lnTo>
                  <a:pt x="771" y="768"/>
                </a:lnTo>
                <a:lnTo>
                  <a:pt x="781" y="768"/>
                </a:lnTo>
                <a:lnTo>
                  <a:pt x="796" y="768"/>
                </a:lnTo>
                <a:lnTo>
                  <a:pt x="804" y="768"/>
                </a:lnTo>
                <a:lnTo>
                  <a:pt x="812" y="768"/>
                </a:lnTo>
                <a:lnTo>
                  <a:pt x="829" y="768"/>
                </a:lnTo>
                <a:lnTo>
                  <a:pt x="837" y="753"/>
                </a:lnTo>
                <a:lnTo>
                  <a:pt x="844" y="753"/>
                </a:lnTo>
                <a:lnTo>
                  <a:pt x="860" y="753"/>
                </a:lnTo>
                <a:lnTo>
                  <a:pt x="867" y="743"/>
                </a:lnTo>
                <a:lnTo>
                  <a:pt x="877" y="743"/>
                </a:lnTo>
                <a:lnTo>
                  <a:pt x="877" y="735"/>
                </a:lnTo>
                <a:lnTo>
                  <a:pt x="885" y="735"/>
                </a:lnTo>
                <a:lnTo>
                  <a:pt x="885" y="729"/>
                </a:lnTo>
                <a:lnTo>
                  <a:pt x="899" y="729"/>
                </a:lnTo>
                <a:lnTo>
                  <a:pt x="899" y="713"/>
                </a:lnTo>
                <a:lnTo>
                  <a:pt x="907" y="706"/>
                </a:lnTo>
                <a:lnTo>
                  <a:pt x="914" y="696"/>
                </a:lnTo>
                <a:lnTo>
                  <a:pt x="914" y="681"/>
                </a:lnTo>
                <a:lnTo>
                  <a:pt x="931" y="681"/>
                </a:lnTo>
                <a:lnTo>
                  <a:pt x="931" y="673"/>
                </a:lnTo>
                <a:lnTo>
                  <a:pt x="939" y="665"/>
                </a:lnTo>
                <a:lnTo>
                  <a:pt x="939" y="648"/>
                </a:lnTo>
                <a:lnTo>
                  <a:pt x="947" y="648"/>
                </a:lnTo>
                <a:lnTo>
                  <a:pt x="962" y="648"/>
                </a:lnTo>
                <a:lnTo>
                  <a:pt x="962" y="640"/>
                </a:lnTo>
                <a:lnTo>
                  <a:pt x="972" y="640"/>
                </a:lnTo>
                <a:lnTo>
                  <a:pt x="979" y="640"/>
                </a:lnTo>
                <a:lnTo>
                  <a:pt x="987" y="640"/>
                </a:lnTo>
                <a:lnTo>
                  <a:pt x="1003" y="640"/>
                </a:lnTo>
                <a:lnTo>
                  <a:pt x="1010" y="640"/>
                </a:lnTo>
                <a:lnTo>
                  <a:pt x="1020" y="640"/>
                </a:lnTo>
                <a:lnTo>
                  <a:pt x="1035" y="640"/>
                </a:lnTo>
                <a:lnTo>
                  <a:pt x="1043" y="640"/>
                </a:lnTo>
                <a:lnTo>
                  <a:pt x="1051" y="640"/>
                </a:lnTo>
                <a:lnTo>
                  <a:pt x="1058" y="640"/>
                </a:lnTo>
                <a:lnTo>
                  <a:pt x="1058" y="648"/>
                </a:lnTo>
                <a:lnTo>
                  <a:pt x="1075" y="648"/>
                </a:lnTo>
                <a:lnTo>
                  <a:pt x="1083" y="648"/>
                </a:lnTo>
                <a:lnTo>
                  <a:pt x="1083" y="665"/>
                </a:lnTo>
                <a:lnTo>
                  <a:pt x="1090" y="665"/>
                </a:lnTo>
                <a:lnTo>
                  <a:pt x="1090" y="673"/>
                </a:lnTo>
                <a:lnTo>
                  <a:pt x="1105" y="673"/>
                </a:lnTo>
                <a:lnTo>
                  <a:pt x="1105" y="681"/>
                </a:lnTo>
                <a:lnTo>
                  <a:pt x="1115" y="681"/>
                </a:lnTo>
                <a:lnTo>
                  <a:pt x="1122" y="696"/>
                </a:lnTo>
                <a:lnTo>
                  <a:pt x="1138" y="696"/>
                </a:lnTo>
                <a:lnTo>
                  <a:pt x="1138" y="706"/>
                </a:lnTo>
                <a:lnTo>
                  <a:pt x="1146" y="706"/>
                </a:lnTo>
                <a:lnTo>
                  <a:pt x="1153" y="706"/>
                </a:lnTo>
                <a:lnTo>
                  <a:pt x="1153" y="713"/>
                </a:lnTo>
                <a:lnTo>
                  <a:pt x="1163" y="713"/>
                </a:lnTo>
                <a:lnTo>
                  <a:pt x="1178" y="713"/>
                </a:lnTo>
                <a:lnTo>
                  <a:pt x="1186" y="713"/>
                </a:lnTo>
                <a:lnTo>
                  <a:pt x="1194" y="729"/>
                </a:lnTo>
                <a:lnTo>
                  <a:pt x="1211" y="729"/>
                </a:lnTo>
                <a:lnTo>
                  <a:pt x="1218" y="729"/>
                </a:lnTo>
                <a:lnTo>
                  <a:pt x="1226" y="729"/>
                </a:lnTo>
                <a:lnTo>
                  <a:pt x="1242" y="729"/>
                </a:lnTo>
                <a:lnTo>
                  <a:pt x="1249" y="729"/>
                </a:lnTo>
                <a:lnTo>
                  <a:pt x="1259" y="729"/>
                </a:lnTo>
                <a:lnTo>
                  <a:pt x="1266" y="729"/>
                </a:lnTo>
                <a:lnTo>
                  <a:pt x="1281" y="729"/>
                </a:lnTo>
                <a:lnTo>
                  <a:pt x="1288" y="729"/>
                </a:lnTo>
                <a:lnTo>
                  <a:pt x="1296" y="729"/>
                </a:lnTo>
                <a:lnTo>
                  <a:pt x="1313" y="729"/>
                </a:lnTo>
                <a:lnTo>
                  <a:pt x="1321" y="729"/>
                </a:lnTo>
                <a:lnTo>
                  <a:pt x="1329" y="729"/>
                </a:lnTo>
                <a:lnTo>
                  <a:pt x="1336" y="729"/>
                </a:lnTo>
                <a:lnTo>
                  <a:pt x="1354" y="729"/>
                </a:lnTo>
                <a:lnTo>
                  <a:pt x="1361" y="729"/>
                </a:lnTo>
                <a:lnTo>
                  <a:pt x="1369" y="729"/>
                </a:lnTo>
                <a:lnTo>
                  <a:pt x="1384" y="713"/>
                </a:lnTo>
                <a:lnTo>
                  <a:pt x="1392" y="713"/>
                </a:lnTo>
                <a:lnTo>
                  <a:pt x="1402" y="713"/>
                </a:lnTo>
                <a:lnTo>
                  <a:pt x="1417" y="713"/>
                </a:lnTo>
                <a:lnTo>
                  <a:pt x="1425" y="713"/>
                </a:lnTo>
                <a:lnTo>
                  <a:pt x="1432" y="706"/>
                </a:lnTo>
                <a:lnTo>
                  <a:pt x="1440" y="706"/>
                </a:lnTo>
                <a:lnTo>
                  <a:pt x="1457" y="696"/>
                </a:lnTo>
                <a:lnTo>
                  <a:pt x="1465" y="696"/>
                </a:lnTo>
                <a:lnTo>
                  <a:pt x="1465" y="681"/>
                </a:lnTo>
                <a:lnTo>
                  <a:pt x="1473" y="681"/>
                </a:lnTo>
                <a:lnTo>
                  <a:pt x="1473" y="673"/>
                </a:lnTo>
                <a:lnTo>
                  <a:pt x="1487" y="673"/>
                </a:lnTo>
                <a:lnTo>
                  <a:pt x="1487" y="665"/>
                </a:lnTo>
                <a:lnTo>
                  <a:pt x="1497" y="665"/>
                </a:lnTo>
                <a:lnTo>
                  <a:pt x="1497" y="648"/>
                </a:lnTo>
                <a:lnTo>
                  <a:pt x="1504" y="648"/>
                </a:lnTo>
                <a:lnTo>
                  <a:pt x="1504" y="640"/>
                </a:lnTo>
                <a:lnTo>
                  <a:pt x="1520" y="634"/>
                </a:lnTo>
                <a:lnTo>
                  <a:pt x="1527" y="626"/>
                </a:lnTo>
                <a:lnTo>
                  <a:pt x="1527" y="609"/>
                </a:lnTo>
                <a:lnTo>
                  <a:pt x="1535" y="601"/>
                </a:lnTo>
                <a:lnTo>
                  <a:pt x="1535" y="593"/>
                </a:lnTo>
                <a:lnTo>
                  <a:pt x="1545" y="593"/>
                </a:lnTo>
                <a:lnTo>
                  <a:pt x="1545" y="578"/>
                </a:lnTo>
                <a:lnTo>
                  <a:pt x="1560" y="578"/>
                </a:lnTo>
                <a:lnTo>
                  <a:pt x="1560" y="570"/>
                </a:lnTo>
                <a:lnTo>
                  <a:pt x="1560" y="561"/>
                </a:lnTo>
                <a:lnTo>
                  <a:pt x="1568" y="561"/>
                </a:lnTo>
                <a:lnTo>
                  <a:pt x="1568" y="553"/>
                </a:lnTo>
                <a:lnTo>
                  <a:pt x="1568" y="538"/>
                </a:lnTo>
                <a:lnTo>
                  <a:pt x="1568" y="531"/>
                </a:lnTo>
                <a:lnTo>
                  <a:pt x="1568" y="523"/>
                </a:lnTo>
                <a:lnTo>
                  <a:pt x="1575" y="523"/>
                </a:lnTo>
                <a:lnTo>
                  <a:pt x="1575" y="506"/>
                </a:lnTo>
                <a:lnTo>
                  <a:pt x="1575" y="498"/>
                </a:lnTo>
                <a:lnTo>
                  <a:pt x="1575" y="491"/>
                </a:lnTo>
                <a:lnTo>
                  <a:pt x="1575" y="475"/>
                </a:lnTo>
                <a:lnTo>
                  <a:pt x="1575" y="466"/>
                </a:lnTo>
                <a:lnTo>
                  <a:pt x="1575" y="458"/>
                </a:lnTo>
                <a:lnTo>
                  <a:pt x="1575" y="450"/>
                </a:lnTo>
                <a:lnTo>
                  <a:pt x="1575" y="436"/>
                </a:lnTo>
                <a:lnTo>
                  <a:pt x="1575" y="428"/>
                </a:lnTo>
                <a:lnTo>
                  <a:pt x="1575" y="419"/>
                </a:lnTo>
                <a:lnTo>
                  <a:pt x="1575" y="403"/>
                </a:lnTo>
                <a:lnTo>
                  <a:pt x="1575" y="396"/>
                </a:lnTo>
                <a:lnTo>
                  <a:pt x="1575" y="388"/>
                </a:lnTo>
                <a:lnTo>
                  <a:pt x="1575" y="371"/>
                </a:lnTo>
                <a:lnTo>
                  <a:pt x="1575" y="363"/>
                </a:lnTo>
                <a:lnTo>
                  <a:pt x="1575" y="355"/>
                </a:lnTo>
                <a:lnTo>
                  <a:pt x="1575" y="348"/>
                </a:lnTo>
                <a:lnTo>
                  <a:pt x="1575" y="333"/>
                </a:lnTo>
                <a:lnTo>
                  <a:pt x="1575" y="324"/>
                </a:lnTo>
                <a:lnTo>
                  <a:pt x="1575" y="316"/>
                </a:lnTo>
                <a:lnTo>
                  <a:pt x="1575" y="301"/>
                </a:lnTo>
                <a:lnTo>
                  <a:pt x="1575" y="293"/>
                </a:lnTo>
                <a:lnTo>
                  <a:pt x="1575" y="285"/>
                </a:lnTo>
                <a:lnTo>
                  <a:pt x="1568" y="285"/>
                </a:lnTo>
                <a:lnTo>
                  <a:pt x="1560" y="285"/>
                </a:lnTo>
                <a:lnTo>
                  <a:pt x="1560" y="276"/>
                </a:lnTo>
                <a:lnTo>
                  <a:pt x="1545" y="276"/>
                </a:lnTo>
                <a:lnTo>
                  <a:pt x="1560" y="276"/>
                </a:lnTo>
              </a:path>
            </a:pathLst>
          </a:custGeom>
          <a:blipFill dpi="0" rotWithShape="0">
            <a:blip r:embed="rId4"/>
            <a:srcRect/>
            <a:tile tx="0" ty="0" sx="100000" sy="100000" flip="none" algn="tl"/>
          </a:blip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209" name="Freeform 9">
            <a:extLst>
              <a:ext uri="{FF2B5EF4-FFF2-40B4-BE49-F238E27FC236}">
                <a16:creationId xmlns:a16="http://schemas.microsoft.com/office/drawing/2014/main" id="{11A3F644-2F3B-D155-643D-F51E59C680D5}"/>
              </a:ext>
            </a:extLst>
          </p:cNvPr>
          <p:cNvSpPr>
            <a:spLocks/>
          </p:cNvSpPr>
          <p:nvPr/>
        </p:nvSpPr>
        <p:spPr bwMode="auto">
          <a:xfrm>
            <a:off x="8458200" y="1779588"/>
            <a:ext cx="534988" cy="419100"/>
          </a:xfrm>
          <a:custGeom>
            <a:avLst/>
            <a:gdLst>
              <a:gd name="T0" fmla="*/ 2147483646 w 337"/>
              <a:gd name="T1" fmla="*/ 2147483646 h 264"/>
              <a:gd name="T2" fmla="*/ 2147483646 w 337"/>
              <a:gd name="T3" fmla="*/ 2147483646 h 264"/>
              <a:gd name="T4" fmla="*/ 2147483646 w 337"/>
              <a:gd name="T5" fmla="*/ 2147483646 h 264"/>
              <a:gd name="T6" fmla="*/ 2147483646 w 337"/>
              <a:gd name="T7" fmla="*/ 2147483646 h 264"/>
              <a:gd name="T8" fmla="*/ 2147483646 w 337"/>
              <a:gd name="T9" fmla="*/ 2147483646 h 264"/>
              <a:gd name="T10" fmla="*/ 2147483646 w 337"/>
              <a:gd name="T11" fmla="*/ 2147483646 h 264"/>
              <a:gd name="T12" fmla="*/ 2147483646 w 337"/>
              <a:gd name="T13" fmla="*/ 2147483646 h 264"/>
              <a:gd name="T14" fmla="*/ 2147483646 w 337"/>
              <a:gd name="T15" fmla="*/ 2147483646 h 264"/>
              <a:gd name="T16" fmla="*/ 2147483646 w 337"/>
              <a:gd name="T17" fmla="*/ 2147483646 h 264"/>
              <a:gd name="T18" fmla="*/ 2147483646 w 337"/>
              <a:gd name="T19" fmla="*/ 2147483646 h 264"/>
              <a:gd name="T20" fmla="*/ 2147483646 w 337"/>
              <a:gd name="T21" fmla="*/ 2147483646 h 264"/>
              <a:gd name="T22" fmla="*/ 2147483646 w 337"/>
              <a:gd name="T23" fmla="*/ 2147483646 h 264"/>
              <a:gd name="T24" fmla="*/ 2147483646 w 337"/>
              <a:gd name="T25" fmla="*/ 2147483646 h 264"/>
              <a:gd name="T26" fmla="*/ 2147483646 w 337"/>
              <a:gd name="T27" fmla="*/ 2147483646 h 264"/>
              <a:gd name="T28" fmla="*/ 2147483646 w 337"/>
              <a:gd name="T29" fmla="*/ 2147483646 h 264"/>
              <a:gd name="T30" fmla="*/ 2147483646 w 337"/>
              <a:gd name="T31" fmla="*/ 2147483646 h 264"/>
              <a:gd name="T32" fmla="*/ 2147483646 w 337"/>
              <a:gd name="T33" fmla="*/ 2147483646 h 264"/>
              <a:gd name="T34" fmla="*/ 2147483646 w 337"/>
              <a:gd name="T35" fmla="*/ 2147483646 h 264"/>
              <a:gd name="T36" fmla="*/ 2147483646 w 337"/>
              <a:gd name="T37" fmla="*/ 2147483646 h 264"/>
              <a:gd name="T38" fmla="*/ 2147483646 w 337"/>
              <a:gd name="T39" fmla="*/ 2147483646 h 264"/>
              <a:gd name="T40" fmla="*/ 2147483646 w 337"/>
              <a:gd name="T41" fmla="*/ 2147483646 h 264"/>
              <a:gd name="T42" fmla="*/ 2147483646 w 337"/>
              <a:gd name="T43" fmla="*/ 2147483646 h 264"/>
              <a:gd name="T44" fmla="*/ 2147483646 w 337"/>
              <a:gd name="T45" fmla="*/ 2147483646 h 264"/>
              <a:gd name="T46" fmla="*/ 2147483646 w 337"/>
              <a:gd name="T47" fmla="*/ 2147483646 h 264"/>
              <a:gd name="T48" fmla="*/ 2147483646 w 337"/>
              <a:gd name="T49" fmla="*/ 2147483646 h 264"/>
              <a:gd name="T50" fmla="*/ 2147483646 w 337"/>
              <a:gd name="T51" fmla="*/ 2147483646 h 264"/>
              <a:gd name="T52" fmla="*/ 2147483646 w 337"/>
              <a:gd name="T53" fmla="*/ 2147483646 h 264"/>
              <a:gd name="T54" fmla="*/ 2147483646 w 337"/>
              <a:gd name="T55" fmla="*/ 2147483646 h 264"/>
              <a:gd name="T56" fmla="*/ 2147483646 w 337"/>
              <a:gd name="T57" fmla="*/ 2147483646 h 264"/>
              <a:gd name="T58" fmla="*/ 2147483646 w 337"/>
              <a:gd name="T59" fmla="*/ 2147483646 h 264"/>
              <a:gd name="T60" fmla="*/ 2147483646 w 337"/>
              <a:gd name="T61" fmla="*/ 0 h 264"/>
              <a:gd name="T62" fmla="*/ 2147483646 w 337"/>
              <a:gd name="T63" fmla="*/ 0 h 264"/>
              <a:gd name="T64" fmla="*/ 2147483646 w 337"/>
              <a:gd name="T65" fmla="*/ 0 h 264"/>
              <a:gd name="T66" fmla="*/ 2147483646 w 337"/>
              <a:gd name="T67" fmla="*/ 0 h 264"/>
              <a:gd name="T68" fmla="*/ 0 w 337"/>
              <a:gd name="T69" fmla="*/ 0 h 2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7"/>
              <a:gd name="T106" fmla="*/ 0 h 264"/>
              <a:gd name="T107" fmla="*/ 337 w 337"/>
              <a:gd name="T108" fmla="*/ 264 h 2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7" h="264">
                <a:moveTo>
                  <a:pt x="336" y="263"/>
                </a:moveTo>
                <a:lnTo>
                  <a:pt x="296" y="215"/>
                </a:lnTo>
                <a:lnTo>
                  <a:pt x="296" y="207"/>
                </a:lnTo>
                <a:lnTo>
                  <a:pt x="280" y="207"/>
                </a:lnTo>
                <a:lnTo>
                  <a:pt x="280" y="199"/>
                </a:lnTo>
                <a:lnTo>
                  <a:pt x="273" y="199"/>
                </a:lnTo>
                <a:lnTo>
                  <a:pt x="273" y="184"/>
                </a:lnTo>
                <a:lnTo>
                  <a:pt x="263" y="184"/>
                </a:lnTo>
                <a:lnTo>
                  <a:pt x="263" y="176"/>
                </a:lnTo>
                <a:lnTo>
                  <a:pt x="248" y="176"/>
                </a:lnTo>
                <a:lnTo>
                  <a:pt x="248" y="167"/>
                </a:lnTo>
                <a:lnTo>
                  <a:pt x="240" y="159"/>
                </a:lnTo>
                <a:lnTo>
                  <a:pt x="232" y="144"/>
                </a:lnTo>
                <a:lnTo>
                  <a:pt x="215" y="144"/>
                </a:lnTo>
                <a:lnTo>
                  <a:pt x="207" y="136"/>
                </a:lnTo>
                <a:lnTo>
                  <a:pt x="200" y="128"/>
                </a:lnTo>
                <a:lnTo>
                  <a:pt x="200" y="111"/>
                </a:lnTo>
                <a:lnTo>
                  <a:pt x="177" y="103"/>
                </a:lnTo>
                <a:lnTo>
                  <a:pt x="177" y="80"/>
                </a:lnTo>
                <a:lnTo>
                  <a:pt x="167" y="80"/>
                </a:lnTo>
                <a:lnTo>
                  <a:pt x="159" y="80"/>
                </a:lnTo>
                <a:lnTo>
                  <a:pt x="144" y="71"/>
                </a:lnTo>
                <a:lnTo>
                  <a:pt x="136" y="63"/>
                </a:lnTo>
                <a:lnTo>
                  <a:pt x="129" y="63"/>
                </a:lnTo>
                <a:lnTo>
                  <a:pt x="111" y="55"/>
                </a:lnTo>
                <a:lnTo>
                  <a:pt x="96" y="40"/>
                </a:lnTo>
                <a:lnTo>
                  <a:pt x="71" y="23"/>
                </a:lnTo>
                <a:lnTo>
                  <a:pt x="63" y="23"/>
                </a:lnTo>
                <a:lnTo>
                  <a:pt x="56" y="7"/>
                </a:lnTo>
                <a:lnTo>
                  <a:pt x="40" y="7"/>
                </a:lnTo>
                <a:lnTo>
                  <a:pt x="40" y="0"/>
                </a:lnTo>
                <a:lnTo>
                  <a:pt x="33" y="0"/>
                </a:lnTo>
                <a:lnTo>
                  <a:pt x="23" y="0"/>
                </a:lnTo>
                <a:lnTo>
                  <a:pt x="16"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0" name="Freeform 10">
            <a:extLst>
              <a:ext uri="{FF2B5EF4-FFF2-40B4-BE49-F238E27FC236}">
                <a16:creationId xmlns:a16="http://schemas.microsoft.com/office/drawing/2014/main" id="{1861EA72-0A2A-CA94-3000-D8DD3BAEE7B2}"/>
              </a:ext>
            </a:extLst>
          </p:cNvPr>
          <p:cNvSpPr>
            <a:spLocks/>
          </p:cNvSpPr>
          <p:nvPr/>
        </p:nvSpPr>
        <p:spPr bwMode="auto">
          <a:xfrm>
            <a:off x="7900988" y="1754188"/>
            <a:ext cx="558800" cy="114300"/>
          </a:xfrm>
          <a:custGeom>
            <a:avLst/>
            <a:gdLst>
              <a:gd name="T0" fmla="*/ 2147483646 w 352"/>
              <a:gd name="T1" fmla="*/ 2147483646 h 72"/>
              <a:gd name="T2" fmla="*/ 2147483646 w 352"/>
              <a:gd name="T3" fmla="*/ 2147483646 h 72"/>
              <a:gd name="T4" fmla="*/ 2147483646 w 352"/>
              <a:gd name="T5" fmla="*/ 2147483646 h 72"/>
              <a:gd name="T6" fmla="*/ 2147483646 w 352"/>
              <a:gd name="T7" fmla="*/ 2147483646 h 72"/>
              <a:gd name="T8" fmla="*/ 2147483646 w 352"/>
              <a:gd name="T9" fmla="*/ 2147483646 h 72"/>
              <a:gd name="T10" fmla="*/ 2147483646 w 352"/>
              <a:gd name="T11" fmla="*/ 0 h 72"/>
              <a:gd name="T12" fmla="*/ 2147483646 w 352"/>
              <a:gd name="T13" fmla="*/ 0 h 72"/>
              <a:gd name="T14" fmla="*/ 2147483646 w 352"/>
              <a:gd name="T15" fmla="*/ 0 h 72"/>
              <a:gd name="T16" fmla="*/ 2147483646 w 352"/>
              <a:gd name="T17" fmla="*/ 0 h 72"/>
              <a:gd name="T18" fmla="*/ 2147483646 w 352"/>
              <a:gd name="T19" fmla="*/ 0 h 72"/>
              <a:gd name="T20" fmla="*/ 2147483646 w 352"/>
              <a:gd name="T21" fmla="*/ 0 h 72"/>
              <a:gd name="T22" fmla="*/ 2147483646 w 352"/>
              <a:gd name="T23" fmla="*/ 0 h 72"/>
              <a:gd name="T24" fmla="*/ 2147483646 w 352"/>
              <a:gd name="T25" fmla="*/ 0 h 72"/>
              <a:gd name="T26" fmla="*/ 2147483646 w 352"/>
              <a:gd name="T27" fmla="*/ 2147483646 h 72"/>
              <a:gd name="T28" fmla="*/ 2147483646 w 352"/>
              <a:gd name="T29" fmla="*/ 2147483646 h 72"/>
              <a:gd name="T30" fmla="*/ 2147483646 w 352"/>
              <a:gd name="T31" fmla="*/ 2147483646 h 72"/>
              <a:gd name="T32" fmla="*/ 2147483646 w 352"/>
              <a:gd name="T33" fmla="*/ 2147483646 h 72"/>
              <a:gd name="T34" fmla="*/ 2147483646 w 352"/>
              <a:gd name="T35" fmla="*/ 2147483646 h 72"/>
              <a:gd name="T36" fmla="*/ 2147483646 w 352"/>
              <a:gd name="T37" fmla="*/ 2147483646 h 72"/>
              <a:gd name="T38" fmla="*/ 2147483646 w 352"/>
              <a:gd name="T39" fmla="*/ 2147483646 h 72"/>
              <a:gd name="T40" fmla="*/ 2147483646 w 352"/>
              <a:gd name="T41" fmla="*/ 2147483646 h 72"/>
              <a:gd name="T42" fmla="*/ 2147483646 w 352"/>
              <a:gd name="T43" fmla="*/ 2147483646 h 72"/>
              <a:gd name="T44" fmla="*/ 2147483646 w 352"/>
              <a:gd name="T45" fmla="*/ 2147483646 h 72"/>
              <a:gd name="T46" fmla="*/ 2147483646 w 352"/>
              <a:gd name="T47" fmla="*/ 2147483646 h 72"/>
              <a:gd name="T48" fmla="*/ 2147483646 w 352"/>
              <a:gd name="T49" fmla="*/ 2147483646 h 72"/>
              <a:gd name="T50" fmla="*/ 2147483646 w 352"/>
              <a:gd name="T51" fmla="*/ 2147483646 h 72"/>
              <a:gd name="T52" fmla="*/ 2147483646 w 352"/>
              <a:gd name="T53" fmla="*/ 2147483646 h 72"/>
              <a:gd name="T54" fmla="*/ 2147483646 w 352"/>
              <a:gd name="T55" fmla="*/ 2147483646 h 72"/>
              <a:gd name="T56" fmla="*/ 2147483646 w 352"/>
              <a:gd name="T57" fmla="*/ 2147483646 h 72"/>
              <a:gd name="T58" fmla="*/ 2147483646 w 352"/>
              <a:gd name="T59" fmla="*/ 2147483646 h 72"/>
              <a:gd name="T60" fmla="*/ 2147483646 w 352"/>
              <a:gd name="T61" fmla="*/ 2147483646 h 72"/>
              <a:gd name="T62" fmla="*/ 2147483646 w 352"/>
              <a:gd name="T63" fmla="*/ 2147483646 h 72"/>
              <a:gd name="T64" fmla="*/ 0 w 352"/>
              <a:gd name="T65" fmla="*/ 2147483646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2"/>
              <a:gd name="T100" fmla="*/ 0 h 72"/>
              <a:gd name="T101" fmla="*/ 352 w 35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2" h="72">
                <a:moveTo>
                  <a:pt x="351" y="16"/>
                </a:moveTo>
                <a:lnTo>
                  <a:pt x="343" y="8"/>
                </a:lnTo>
                <a:lnTo>
                  <a:pt x="336" y="8"/>
                </a:lnTo>
                <a:lnTo>
                  <a:pt x="319" y="8"/>
                </a:lnTo>
                <a:lnTo>
                  <a:pt x="311" y="8"/>
                </a:lnTo>
                <a:lnTo>
                  <a:pt x="303" y="0"/>
                </a:lnTo>
                <a:lnTo>
                  <a:pt x="288" y="0"/>
                </a:lnTo>
                <a:lnTo>
                  <a:pt x="278" y="0"/>
                </a:lnTo>
                <a:lnTo>
                  <a:pt x="271" y="0"/>
                </a:lnTo>
                <a:lnTo>
                  <a:pt x="263" y="0"/>
                </a:lnTo>
                <a:lnTo>
                  <a:pt x="247" y="0"/>
                </a:lnTo>
                <a:lnTo>
                  <a:pt x="240" y="0"/>
                </a:lnTo>
                <a:lnTo>
                  <a:pt x="230" y="0"/>
                </a:lnTo>
                <a:lnTo>
                  <a:pt x="215" y="8"/>
                </a:lnTo>
                <a:lnTo>
                  <a:pt x="207" y="8"/>
                </a:lnTo>
                <a:lnTo>
                  <a:pt x="199" y="8"/>
                </a:lnTo>
                <a:lnTo>
                  <a:pt x="182" y="8"/>
                </a:lnTo>
                <a:lnTo>
                  <a:pt x="175" y="8"/>
                </a:lnTo>
                <a:lnTo>
                  <a:pt x="167" y="8"/>
                </a:lnTo>
                <a:lnTo>
                  <a:pt x="144" y="8"/>
                </a:lnTo>
                <a:lnTo>
                  <a:pt x="134" y="16"/>
                </a:lnTo>
                <a:lnTo>
                  <a:pt x="111" y="16"/>
                </a:lnTo>
                <a:lnTo>
                  <a:pt x="103" y="16"/>
                </a:lnTo>
                <a:lnTo>
                  <a:pt x="96" y="23"/>
                </a:lnTo>
                <a:lnTo>
                  <a:pt x="86" y="23"/>
                </a:lnTo>
                <a:lnTo>
                  <a:pt x="71" y="39"/>
                </a:lnTo>
                <a:lnTo>
                  <a:pt x="63" y="39"/>
                </a:lnTo>
                <a:lnTo>
                  <a:pt x="55" y="39"/>
                </a:lnTo>
                <a:lnTo>
                  <a:pt x="38" y="48"/>
                </a:lnTo>
                <a:lnTo>
                  <a:pt x="31" y="48"/>
                </a:lnTo>
                <a:lnTo>
                  <a:pt x="23" y="56"/>
                </a:lnTo>
                <a:lnTo>
                  <a:pt x="8" y="56"/>
                </a:lnTo>
                <a:lnTo>
                  <a:pt x="0" y="7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1" name="Freeform 11">
            <a:extLst>
              <a:ext uri="{FF2B5EF4-FFF2-40B4-BE49-F238E27FC236}">
                <a16:creationId xmlns:a16="http://schemas.microsoft.com/office/drawing/2014/main" id="{AF6E4A31-0855-58C7-82E7-EB63DCDA8817}"/>
              </a:ext>
            </a:extLst>
          </p:cNvPr>
          <p:cNvSpPr>
            <a:spLocks/>
          </p:cNvSpPr>
          <p:nvPr/>
        </p:nvSpPr>
        <p:spPr bwMode="auto">
          <a:xfrm>
            <a:off x="7620000" y="1866900"/>
            <a:ext cx="282575" cy="242888"/>
          </a:xfrm>
          <a:custGeom>
            <a:avLst/>
            <a:gdLst>
              <a:gd name="T0" fmla="*/ 2147483646 w 178"/>
              <a:gd name="T1" fmla="*/ 0 h 153"/>
              <a:gd name="T2" fmla="*/ 2147483646 w 178"/>
              <a:gd name="T3" fmla="*/ 2147483646 h 153"/>
              <a:gd name="T4" fmla="*/ 2147483646 w 178"/>
              <a:gd name="T5" fmla="*/ 2147483646 h 153"/>
              <a:gd name="T6" fmla="*/ 2147483646 w 178"/>
              <a:gd name="T7" fmla="*/ 2147483646 h 153"/>
              <a:gd name="T8" fmla="*/ 2147483646 w 178"/>
              <a:gd name="T9" fmla="*/ 2147483646 h 153"/>
              <a:gd name="T10" fmla="*/ 2147483646 w 178"/>
              <a:gd name="T11" fmla="*/ 2147483646 h 153"/>
              <a:gd name="T12" fmla="*/ 2147483646 w 178"/>
              <a:gd name="T13" fmla="*/ 2147483646 h 153"/>
              <a:gd name="T14" fmla="*/ 2147483646 w 178"/>
              <a:gd name="T15" fmla="*/ 2147483646 h 153"/>
              <a:gd name="T16" fmla="*/ 2147483646 w 178"/>
              <a:gd name="T17" fmla="*/ 2147483646 h 153"/>
              <a:gd name="T18" fmla="*/ 2147483646 w 178"/>
              <a:gd name="T19" fmla="*/ 2147483646 h 153"/>
              <a:gd name="T20" fmla="*/ 2147483646 w 178"/>
              <a:gd name="T21" fmla="*/ 2147483646 h 153"/>
              <a:gd name="T22" fmla="*/ 2147483646 w 178"/>
              <a:gd name="T23" fmla="*/ 2147483646 h 153"/>
              <a:gd name="T24" fmla="*/ 2147483646 w 178"/>
              <a:gd name="T25" fmla="*/ 2147483646 h 153"/>
              <a:gd name="T26" fmla="*/ 2147483646 w 178"/>
              <a:gd name="T27" fmla="*/ 2147483646 h 153"/>
              <a:gd name="T28" fmla="*/ 2147483646 w 178"/>
              <a:gd name="T29" fmla="*/ 2147483646 h 153"/>
              <a:gd name="T30" fmla="*/ 2147483646 w 178"/>
              <a:gd name="T31" fmla="*/ 2147483646 h 153"/>
              <a:gd name="T32" fmla="*/ 2147483646 w 178"/>
              <a:gd name="T33" fmla="*/ 2147483646 h 153"/>
              <a:gd name="T34" fmla="*/ 2147483646 w 178"/>
              <a:gd name="T35" fmla="*/ 2147483646 h 153"/>
              <a:gd name="T36" fmla="*/ 2147483646 w 178"/>
              <a:gd name="T37" fmla="*/ 2147483646 h 153"/>
              <a:gd name="T38" fmla="*/ 2147483646 w 178"/>
              <a:gd name="T39" fmla="*/ 2147483646 h 153"/>
              <a:gd name="T40" fmla="*/ 2147483646 w 178"/>
              <a:gd name="T41" fmla="*/ 2147483646 h 153"/>
              <a:gd name="T42" fmla="*/ 2147483646 w 178"/>
              <a:gd name="T43" fmla="*/ 2147483646 h 153"/>
              <a:gd name="T44" fmla="*/ 2147483646 w 178"/>
              <a:gd name="T45" fmla="*/ 2147483646 h 153"/>
              <a:gd name="T46" fmla="*/ 2147483646 w 178"/>
              <a:gd name="T47" fmla="*/ 2147483646 h 153"/>
              <a:gd name="T48" fmla="*/ 0 w 178"/>
              <a:gd name="T49" fmla="*/ 2147483646 h 1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8"/>
              <a:gd name="T76" fmla="*/ 0 h 153"/>
              <a:gd name="T77" fmla="*/ 178 w 178"/>
              <a:gd name="T78" fmla="*/ 153 h 1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8" h="153">
                <a:moveTo>
                  <a:pt x="177" y="0"/>
                </a:moveTo>
                <a:lnTo>
                  <a:pt x="167" y="8"/>
                </a:lnTo>
                <a:lnTo>
                  <a:pt x="160" y="8"/>
                </a:lnTo>
                <a:lnTo>
                  <a:pt x="144" y="16"/>
                </a:lnTo>
                <a:lnTo>
                  <a:pt x="144" y="25"/>
                </a:lnTo>
                <a:lnTo>
                  <a:pt x="137" y="25"/>
                </a:lnTo>
                <a:lnTo>
                  <a:pt x="137" y="41"/>
                </a:lnTo>
                <a:lnTo>
                  <a:pt x="129" y="41"/>
                </a:lnTo>
                <a:lnTo>
                  <a:pt x="129" y="48"/>
                </a:lnTo>
                <a:lnTo>
                  <a:pt x="112" y="56"/>
                </a:lnTo>
                <a:lnTo>
                  <a:pt x="104" y="73"/>
                </a:lnTo>
                <a:lnTo>
                  <a:pt x="96" y="81"/>
                </a:lnTo>
                <a:lnTo>
                  <a:pt x="96" y="89"/>
                </a:lnTo>
                <a:lnTo>
                  <a:pt x="81" y="104"/>
                </a:lnTo>
                <a:lnTo>
                  <a:pt x="71" y="104"/>
                </a:lnTo>
                <a:lnTo>
                  <a:pt x="71" y="112"/>
                </a:lnTo>
                <a:lnTo>
                  <a:pt x="64" y="112"/>
                </a:lnTo>
                <a:lnTo>
                  <a:pt x="64" y="121"/>
                </a:lnTo>
                <a:lnTo>
                  <a:pt x="56" y="129"/>
                </a:lnTo>
                <a:lnTo>
                  <a:pt x="41" y="129"/>
                </a:lnTo>
                <a:lnTo>
                  <a:pt x="33" y="144"/>
                </a:lnTo>
                <a:lnTo>
                  <a:pt x="23" y="144"/>
                </a:lnTo>
                <a:lnTo>
                  <a:pt x="23" y="152"/>
                </a:lnTo>
                <a:lnTo>
                  <a:pt x="8" y="152"/>
                </a:lnTo>
                <a:lnTo>
                  <a:pt x="0" y="15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2" name="Freeform 12">
            <a:extLst>
              <a:ext uri="{FF2B5EF4-FFF2-40B4-BE49-F238E27FC236}">
                <a16:creationId xmlns:a16="http://schemas.microsoft.com/office/drawing/2014/main" id="{B57CD2BF-B1A6-0BD5-A37C-ACDAFDCD83B6}"/>
              </a:ext>
            </a:extLst>
          </p:cNvPr>
          <p:cNvSpPr>
            <a:spLocks/>
          </p:cNvSpPr>
          <p:nvPr/>
        </p:nvSpPr>
        <p:spPr bwMode="auto">
          <a:xfrm>
            <a:off x="6502400" y="2008188"/>
            <a:ext cx="2514600" cy="1003300"/>
          </a:xfrm>
          <a:custGeom>
            <a:avLst/>
            <a:gdLst>
              <a:gd name="T0" fmla="*/ 2147483646 w 1584"/>
              <a:gd name="T1" fmla="*/ 2147483646 h 632"/>
              <a:gd name="T2" fmla="*/ 2147483646 w 1584"/>
              <a:gd name="T3" fmla="*/ 2147483646 h 632"/>
              <a:gd name="T4" fmla="*/ 2147483646 w 1584"/>
              <a:gd name="T5" fmla="*/ 2147483646 h 632"/>
              <a:gd name="T6" fmla="*/ 2147483646 w 1584"/>
              <a:gd name="T7" fmla="*/ 2147483646 h 632"/>
              <a:gd name="T8" fmla="*/ 2147483646 w 1584"/>
              <a:gd name="T9" fmla="*/ 2147483646 h 632"/>
              <a:gd name="T10" fmla="*/ 2147483646 w 1584"/>
              <a:gd name="T11" fmla="*/ 2147483646 h 632"/>
              <a:gd name="T12" fmla="*/ 2147483646 w 1584"/>
              <a:gd name="T13" fmla="*/ 2147483646 h 632"/>
              <a:gd name="T14" fmla="*/ 2147483646 w 1584"/>
              <a:gd name="T15" fmla="*/ 2147483646 h 632"/>
              <a:gd name="T16" fmla="*/ 2147483646 w 1584"/>
              <a:gd name="T17" fmla="*/ 2147483646 h 632"/>
              <a:gd name="T18" fmla="*/ 2147483646 w 1584"/>
              <a:gd name="T19" fmla="*/ 2147483646 h 632"/>
              <a:gd name="T20" fmla="*/ 2147483646 w 1584"/>
              <a:gd name="T21" fmla="*/ 2147483646 h 632"/>
              <a:gd name="T22" fmla="*/ 2147483646 w 1584"/>
              <a:gd name="T23" fmla="*/ 2147483646 h 632"/>
              <a:gd name="T24" fmla="*/ 2147483646 w 1584"/>
              <a:gd name="T25" fmla="*/ 2147483646 h 632"/>
              <a:gd name="T26" fmla="*/ 2147483646 w 1584"/>
              <a:gd name="T27" fmla="*/ 2147483646 h 632"/>
              <a:gd name="T28" fmla="*/ 2147483646 w 1584"/>
              <a:gd name="T29" fmla="*/ 2147483646 h 632"/>
              <a:gd name="T30" fmla="*/ 2147483646 w 1584"/>
              <a:gd name="T31" fmla="*/ 2147483646 h 632"/>
              <a:gd name="T32" fmla="*/ 2147483646 w 1584"/>
              <a:gd name="T33" fmla="*/ 2147483646 h 632"/>
              <a:gd name="T34" fmla="*/ 2147483646 w 1584"/>
              <a:gd name="T35" fmla="*/ 2147483646 h 632"/>
              <a:gd name="T36" fmla="*/ 2147483646 w 1584"/>
              <a:gd name="T37" fmla="*/ 2147483646 h 632"/>
              <a:gd name="T38" fmla="*/ 2147483646 w 1584"/>
              <a:gd name="T39" fmla="*/ 2147483646 h 632"/>
              <a:gd name="T40" fmla="*/ 2147483646 w 1584"/>
              <a:gd name="T41" fmla="*/ 2147483646 h 632"/>
              <a:gd name="T42" fmla="*/ 2147483646 w 1584"/>
              <a:gd name="T43" fmla="*/ 2147483646 h 632"/>
              <a:gd name="T44" fmla="*/ 2147483646 w 1584"/>
              <a:gd name="T45" fmla="*/ 2147483646 h 632"/>
              <a:gd name="T46" fmla="*/ 2147483646 w 1584"/>
              <a:gd name="T47" fmla="*/ 2147483646 h 632"/>
              <a:gd name="T48" fmla="*/ 2147483646 w 1584"/>
              <a:gd name="T49" fmla="*/ 2147483646 h 632"/>
              <a:gd name="T50" fmla="*/ 2147483646 w 1584"/>
              <a:gd name="T51" fmla="*/ 2147483646 h 632"/>
              <a:gd name="T52" fmla="*/ 2147483646 w 1584"/>
              <a:gd name="T53" fmla="*/ 2147483646 h 632"/>
              <a:gd name="T54" fmla="*/ 2147483646 w 1584"/>
              <a:gd name="T55" fmla="*/ 2147483646 h 632"/>
              <a:gd name="T56" fmla="*/ 2147483646 w 1584"/>
              <a:gd name="T57" fmla="*/ 2147483646 h 632"/>
              <a:gd name="T58" fmla="*/ 2147483646 w 1584"/>
              <a:gd name="T59" fmla="*/ 2147483646 h 632"/>
              <a:gd name="T60" fmla="*/ 2147483646 w 1584"/>
              <a:gd name="T61" fmla="*/ 2147483646 h 632"/>
              <a:gd name="T62" fmla="*/ 2147483646 w 1584"/>
              <a:gd name="T63" fmla="*/ 2147483646 h 632"/>
              <a:gd name="T64" fmla="*/ 2147483646 w 1584"/>
              <a:gd name="T65" fmla="*/ 2147483646 h 632"/>
              <a:gd name="T66" fmla="*/ 2147483646 w 1584"/>
              <a:gd name="T67" fmla="*/ 2147483646 h 632"/>
              <a:gd name="T68" fmla="*/ 2147483646 w 1584"/>
              <a:gd name="T69" fmla="*/ 2147483646 h 632"/>
              <a:gd name="T70" fmla="*/ 2147483646 w 1584"/>
              <a:gd name="T71" fmla="*/ 2147483646 h 632"/>
              <a:gd name="T72" fmla="*/ 2147483646 w 1584"/>
              <a:gd name="T73" fmla="*/ 2147483646 h 632"/>
              <a:gd name="T74" fmla="*/ 2147483646 w 1584"/>
              <a:gd name="T75" fmla="*/ 2147483646 h 632"/>
              <a:gd name="T76" fmla="*/ 2147483646 w 1584"/>
              <a:gd name="T77" fmla="*/ 2147483646 h 632"/>
              <a:gd name="T78" fmla="*/ 2147483646 w 1584"/>
              <a:gd name="T79" fmla="*/ 2147483646 h 632"/>
              <a:gd name="T80" fmla="*/ 2147483646 w 1584"/>
              <a:gd name="T81" fmla="*/ 2147483646 h 632"/>
              <a:gd name="T82" fmla="*/ 2147483646 w 1584"/>
              <a:gd name="T83" fmla="*/ 2147483646 h 632"/>
              <a:gd name="T84" fmla="*/ 2147483646 w 1584"/>
              <a:gd name="T85" fmla="*/ 2147483646 h 632"/>
              <a:gd name="T86" fmla="*/ 2147483646 w 1584"/>
              <a:gd name="T87" fmla="*/ 2147483646 h 632"/>
              <a:gd name="T88" fmla="*/ 2147483646 w 1584"/>
              <a:gd name="T89" fmla="*/ 2147483646 h 632"/>
              <a:gd name="T90" fmla="*/ 2147483646 w 1584"/>
              <a:gd name="T91" fmla="*/ 2147483646 h 632"/>
              <a:gd name="T92" fmla="*/ 2147483646 w 1584"/>
              <a:gd name="T93" fmla="*/ 2147483646 h 632"/>
              <a:gd name="T94" fmla="*/ 2147483646 w 1584"/>
              <a:gd name="T95" fmla="*/ 2147483646 h 632"/>
              <a:gd name="T96" fmla="*/ 2147483646 w 1584"/>
              <a:gd name="T97" fmla="*/ 2147483646 h 632"/>
              <a:gd name="T98" fmla="*/ 2147483646 w 1584"/>
              <a:gd name="T99" fmla="*/ 2147483646 h 632"/>
              <a:gd name="T100" fmla="*/ 2147483646 w 1584"/>
              <a:gd name="T101" fmla="*/ 2147483646 h 632"/>
              <a:gd name="T102" fmla="*/ 2147483646 w 1584"/>
              <a:gd name="T103" fmla="*/ 2147483646 h 632"/>
              <a:gd name="T104" fmla="*/ 2147483646 w 1584"/>
              <a:gd name="T105" fmla="*/ 2147483646 h 632"/>
              <a:gd name="T106" fmla="*/ 2147483646 w 1584"/>
              <a:gd name="T107" fmla="*/ 2147483646 h 632"/>
              <a:gd name="T108" fmla="*/ 2147483646 w 1584"/>
              <a:gd name="T109" fmla="*/ 2147483646 h 632"/>
              <a:gd name="T110" fmla="*/ 2147483646 w 1584"/>
              <a:gd name="T111" fmla="*/ 2147483646 h 632"/>
              <a:gd name="T112" fmla="*/ 2147483646 w 1584"/>
              <a:gd name="T113" fmla="*/ 2147483646 h 632"/>
              <a:gd name="T114" fmla="*/ 2147483646 w 1584"/>
              <a:gd name="T115" fmla="*/ 2147483646 h 632"/>
              <a:gd name="T116" fmla="*/ 2147483646 w 1584"/>
              <a:gd name="T117" fmla="*/ 2147483646 h 632"/>
              <a:gd name="T118" fmla="*/ 2147483646 w 1584"/>
              <a:gd name="T119" fmla="*/ 2147483646 h 632"/>
              <a:gd name="T120" fmla="*/ 2147483646 w 1584"/>
              <a:gd name="T121" fmla="*/ 2147483646 h 632"/>
              <a:gd name="T122" fmla="*/ 2147483646 w 1584"/>
              <a:gd name="T123" fmla="*/ 2147483646 h 6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4"/>
              <a:gd name="T187" fmla="*/ 0 h 632"/>
              <a:gd name="T188" fmla="*/ 1584 w 1584"/>
              <a:gd name="T189" fmla="*/ 632 h 6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4" h="632">
                <a:moveTo>
                  <a:pt x="704" y="63"/>
                </a:moveTo>
                <a:lnTo>
                  <a:pt x="697" y="63"/>
                </a:lnTo>
                <a:lnTo>
                  <a:pt x="689" y="63"/>
                </a:lnTo>
                <a:lnTo>
                  <a:pt x="672" y="63"/>
                </a:lnTo>
                <a:lnTo>
                  <a:pt x="664" y="63"/>
                </a:lnTo>
                <a:lnTo>
                  <a:pt x="656" y="63"/>
                </a:lnTo>
                <a:lnTo>
                  <a:pt x="641" y="63"/>
                </a:lnTo>
                <a:lnTo>
                  <a:pt x="631" y="63"/>
                </a:lnTo>
                <a:lnTo>
                  <a:pt x="624" y="63"/>
                </a:lnTo>
                <a:lnTo>
                  <a:pt x="608" y="63"/>
                </a:lnTo>
                <a:lnTo>
                  <a:pt x="601" y="63"/>
                </a:lnTo>
                <a:lnTo>
                  <a:pt x="593" y="63"/>
                </a:lnTo>
                <a:lnTo>
                  <a:pt x="583" y="63"/>
                </a:lnTo>
                <a:lnTo>
                  <a:pt x="568" y="63"/>
                </a:lnTo>
                <a:lnTo>
                  <a:pt x="560" y="55"/>
                </a:lnTo>
                <a:lnTo>
                  <a:pt x="553" y="55"/>
                </a:lnTo>
                <a:lnTo>
                  <a:pt x="528" y="40"/>
                </a:lnTo>
                <a:lnTo>
                  <a:pt x="520" y="40"/>
                </a:lnTo>
                <a:lnTo>
                  <a:pt x="505" y="40"/>
                </a:lnTo>
                <a:lnTo>
                  <a:pt x="497" y="32"/>
                </a:lnTo>
                <a:lnTo>
                  <a:pt x="487" y="23"/>
                </a:lnTo>
                <a:lnTo>
                  <a:pt x="480" y="23"/>
                </a:lnTo>
                <a:lnTo>
                  <a:pt x="464" y="23"/>
                </a:lnTo>
                <a:lnTo>
                  <a:pt x="457" y="15"/>
                </a:lnTo>
                <a:lnTo>
                  <a:pt x="449" y="15"/>
                </a:lnTo>
                <a:lnTo>
                  <a:pt x="432" y="15"/>
                </a:lnTo>
                <a:lnTo>
                  <a:pt x="424" y="15"/>
                </a:lnTo>
                <a:lnTo>
                  <a:pt x="416" y="15"/>
                </a:lnTo>
                <a:lnTo>
                  <a:pt x="401" y="15"/>
                </a:lnTo>
                <a:lnTo>
                  <a:pt x="391" y="15"/>
                </a:lnTo>
                <a:lnTo>
                  <a:pt x="376" y="0"/>
                </a:lnTo>
                <a:lnTo>
                  <a:pt x="353" y="0"/>
                </a:lnTo>
                <a:lnTo>
                  <a:pt x="328" y="0"/>
                </a:lnTo>
                <a:lnTo>
                  <a:pt x="313" y="0"/>
                </a:lnTo>
                <a:lnTo>
                  <a:pt x="305" y="15"/>
                </a:lnTo>
                <a:lnTo>
                  <a:pt x="288" y="15"/>
                </a:lnTo>
                <a:lnTo>
                  <a:pt x="280" y="23"/>
                </a:lnTo>
                <a:lnTo>
                  <a:pt x="272" y="23"/>
                </a:lnTo>
                <a:lnTo>
                  <a:pt x="272" y="32"/>
                </a:lnTo>
                <a:lnTo>
                  <a:pt x="257" y="40"/>
                </a:lnTo>
                <a:lnTo>
                  <a:pt x="247" y="55"/>
                </a:lnTo>
                <a:lnTo>
                  <a:pt x="240" y="55"/>
                </a:lnTo>
                <a:lnTo>
                  <a:pt x="224" y="63"/>
                </a:lnTo>
                <a:lnTo>
                  <a:pt x="217" y="71"/>
                </a:lnTo>
                <a:lnTo>
                  <a:pt x="209" y="88"/>
                </a:lnTo>
                <a:lnTo>
                  <a:pt x="199" y="96"/>
                </a:lnTo>
                <a:lnTo>
                  <a:pt x="199" y="103"/>
                </a:lnTo>
                <a:lnTo>
                  <a:pt x="184" y="103"/>
                </a:lnTo>
                <a:lnTo>
                  <a:pt x="184" y="119"/>
                </a:lnTo>
                <a:lnTo>
                  <a:pt x="176" y="119"/>
                </a:lnTo>
                <a:lnTo>
                  <a:pt x="176" y="128"/>
                </a:lnTo>
                <a:lnTo>
                  <a:pt x="169" y="136"/>
                </a:lnTo>
                <a:lnTo>
                  <a:pt x="169" y="144"/>
                </a:lnTo>
                <a:lnTo>
                  <a:pt x="151" y="144"/>
                </a:lnTo>
                <a:lnTo>
                  <a:pt x="151" y="159"/>
                </a:lnTo>
                <a:lnTo>
                  <a:pt x="144" y="167"/>
                </a:lnTo>
                <a:lnTo>
                  <a:pt x="144" y="176"/>
                </a:lnTo>
                <a:lnTo>
                  <a:pt x="136" y="176"/>
                </a:lnTo>
                <a:lnTo>
                  <a:pt x="136" y="192"/>
                </a:lnTo>
                <a:lnTo>
                  <a:pt x="121" y="199"/>
                </a:lnTo>
                <a:lnTo>
                  <a:pt x="113" y="207"/>
                </a:lnTo>
                <a:lnTo>
                  <a:pt x="103" y="207"/>
                </a:lnTo>
                <a:lnTo>
                  <a:pt x="103" y="215"/>
                </a:lnTo>
                <a:lnTo>
                  <a:pt x="96" y="215"/>
                </a:lnTo>
                <a:lnTo>
                  <a:pt x="80" y="215"/>
                </a:lnTo>
                <a:lnTo>
                  <a:pt x="73" y="232"/>
                </a:lnTo>
                <a:lnTo>
                  <a:pt x="65" y="232"/>
                </a:lnTo>
                <a:lnTo>
                  <a:pt x="48" y="240"/>
                </a:lnTo>
                <a:lnTo>
                  <a:pt x="40" y="240"/>
                </a:lnTo>
                <a:lnTo>
                  <a:pt x="32" y="240"/>
                </a:lnTo>
                <a:lnTo>
                  <a:pt x="25" y="240"/>
                </a:lnTo>
                <a:lnTo>
                  <a:pt x="7" y="240"/>
                </a:lnTo>
                <a:lnTo>
                  <a:pt x="0" y="240"/>
                </a:lnTo>
                <a:lnTo>
                  <a:pt x="7" y="240"/>
                </a:lnTo>
                <a:lnTo>
                  <a:pt x="25" y="240"/>
                </a:lnTo>
                <a:lnTo>
                  <a:pt x="25" y="247"/>
                </a:lnTo>
                <a:lnTo>
                  <a:pt x="32" y="247"/>
                </a:lnTo>
                <a:lnTo>
                  <a:pt x="32" y="263"/>
                </a:lnTo>
                <a:lnTo>
                  <a:pt x="40" y="263"/>
                </a:lnTo>
                <a:lnTo>
                  <a:pt x="48" y="263"/>
                </a:lnTo>
                <a:lnTo>
                  <a:pt x="65" y="263"/>
                </a:lnTo>
                <a:lnTo>
                  <a:pt x="65" y="272"/>
                </a:lnTo>
                <a:lnTo>
                  <a:pt x="73" y="272"/>
                </a:lnTo>
                <a:lnTo>
                  <a:pt x="80" y="272"/>
                </a:lnTo>
                <a:lnTo>
                  <a:pt x="96" y="272"/>
                </a:lnTo>
                <a:lnTo>
                  <a:pt x="103" y="272"/>
                </a:lnTo>
                <a:lnTo>
                  <a:pt x="113" y="272"/>
                </a:lnTo>
                <a:lnTo>
                  <a:pt x="121" y="272"/>
                </a:lnTo>
                <a:lnTo>
                  <a:pt x="136" y="272"/>
                </a:lnTo>
                <a:lnTo>
                  <a:pt x="144" y="272"/>
                </a:lnTo>
                <a:lnTo>
                  <a:pt x="151" y="272"/>
                </a:lnTo>
                <a:lnTo>
                  <a:pt x="169" y="272"/>
                </a:lnTo>
                <a:lnTo>
                  <a:pt x="169" y="263"/>
                </a:lnTo>
                <a:lnTo>
                  <a:pt x="176" y="263"/>
                </a:lnTo>
                <a:lnTo>
                  <a:pt x="176" y="247"/>
                </a:lnTo>
                <a:lnTo>
                  <a:pt x="184" y="247"/>
                </a:lnTo>
                <a:lnTo>
                  <a:pt x="184" y="240"/>
                </a:lnTo>
                <a:lnTo>
                  <a:pt x="199" y="240"/>
                </a:lnTo>
                <a:lnTo>
                  <a:pt x="209" y="232"/>
                </a:lnTo>
                <a:lnTo>
                  <a:pt x="217" y="215"/>
                </a:lnTo>
                <a:lnTo>
                  <a:pt x="224" y="207"/>
                </a:lnTo>
                <a:lnTo>
                  <a:pt x="240" y="199"/>
                </a:lnTo>
                <a:lnTo>
                  <a:pt x="247" y="199"/>
                </a:lnTo>
                <a:lnTo>
                  <a:pt x="247" y="192"/>
                </a:lnTo>
                <a:lnTo>
                  <a:pt x="257" y="192"/>
                </a:lnTo>
                <a:lnTo>
                  <a:pt x="257" y="176"/>
                </a:lnTo>
                <a:lnTo>
                  <a:pt x="272" y="176"/>
                </a:lnTo>
                <a:lnTo>
                  <a:pt x="272" y="192"/>
                </a:lnTo>
                <a:lnTo>
                  <a:pt x="280" y="192"/>
                </a:lnTo>
                <a:lnTo>
                  <a:pt x="280" y="199"/>
                </a:lnTo>
                <a:lnTo>
                  <a:pt x="280" y="207"/>
                </a:lnTo>
                <a:lnTo>
                  <a:pt x="288" y="207"/>
                </a:lnTo>
                <a:lnTo>
                  <a:pt x="288" y="215"/>
                </a:lnTo>
                <a:lnTo>
                  <a:pt x="288" y="232"/>
                </a:lnTo>
                <a:lnTo>
                  <a:pt x="305" y="232"/>
                </a:lnTo>
                <a:lnTo>
                  <a:pt x="305" y="240"/>
                </a:lnTo>
                <a:lnTo>
                  <a:pt x="305" y="247"/>
                </a:lnTo>
                <a:lnTo>
                  <a:pt x="313" y="247"/>
                </a:lnTo>
                <a:lnTo>
                  <a:pt x="313" y="263"/>
                </a:lnTo>
                <a:lnTo>
                  <a:pt x="320" y="272"/>
                </a:lnTo>
                <a:lnTo>
                  <a:pt x="320" y="280"/>
                </a:lnTo>
                <a:lnTo>
                  <a:pt x="328" y="295"/>
                </a:lnTo>
                <a:lnTo>
                  <a:pt x="328" y="303"/>
                </a:lnTo>
                <a:lnTo>
                  <a:pt x="343" y="303"/>
                </a:lnTo>
                <a:lnTo>
                  <a:pt x="343" y="311"/>
                </a:lnTo>
                <a:lnTo>
                  <a:pt x="353" y="320"/>
                </a:lnTo>
                <a:lnTo>
                  <a:pt x="353" y="336"/>
                </a:lnTo>
                <a:lnTo>
                  <a:pt x="361" y="336"/>
                </a:lnTo>
                <a:lnTo>
                  <a:pt x="361" y="343"/>
                </a:lnTo>
                <a:lnTo>
                  <a:pt x="361" y="351"/>
                </a:lnTo>
                <a:lnTo>
                  <a:pt x="376" y="351"/>
                </a:lnTo>
                <a:lnTo>
                  <a:pt x="376" y="368"/>
                </a:lnTo>
                <a:lnTo>
                  <a:pt x="384" y="376"/>
                </a:lnTo>
                <a:lnTo>
                  <a:pt x="384" y="384"/>
                </a:lnTo>
                <a:lnTo>
                  <a:pt x="391" y="384"/>
                </a:lnTo>
                <a:lnTo>
                  <a:pt x="391" y="399"/>
                </a:lnTo>
                <a:lnTo>
                  <a:pt x="391" y="407"/>
                </a:lnTo>
                <a:lnTo>
                  <a:pt x="401" y="407"/>
                </a:lnTo>
                <a:lnTo>
                  <a:pt x="401" y="416"/>
                </a:lnTo>
                <a:lnTo>
                  <a:pt x="416" y="424"/>
                </a:lnTo>
                <a:lnTo>
                  <a:pt x="424" y="439"/>
                </a:lnTo>
                <a:lnTo>
                  <a:pt x="424" y="447"/>
                </a:lnTo>
                <a:lnTo>
                  <a:pt x="432" y="447"/>
                </a:lnTo>
                <a:lnTo>
                  <a:pt x="449" y="455"/>
                </a:lnTo>
                <a:lnTo>
                  <a:pt x="449" y="472"/>
                </a:lnTo>
                <a:lnTo>
                  <a:pt x="457" y="480"/>
                </a:lnTo>
                <a:lnTo>
                  <a:pt x="464" y="480"/>
                </a:lnTo>
                <a:lnTo>
                  <a:pt x="464" y="487"/>
                </a:lnTo>
                <a:lnTo>
                  <a:pt x="480" y="495"/>
                </a:lnTo>
                <a:lnTo>
                  <a:pt x="487" y="495"/>
                </a:lnTo>
                <a:lnTo>
                  <a:pt x="497" y="512"/>
                </a:lnTo>
                <a:lnTo>
                  <a:pt x="497" y="520"/>
                </a:lnTo>
                <a:lnTo>
                  <a:pt x="505" y="520"/>
                </a:lnTo>
                <a:lnTo>
                  <a:pt x="505" y="528"/>
                </a:lnTo>
                <a:lnTo>
                  <a:pt x="520" y="528"/>
                </a:lnTo>
                <a:lnTo>
                  <a:pt x="528" y="543"/>
                </a:lnTo>
                <a:lnTo>
                  <a:pt x="535" y="543"/>
                </a:lnTo>
                <a:lnTo>
                  <a:pt x="535" y="553"/>
                </a:lnTo>
                <a:lnTo>
                  <a:pt x="553" y="553"/>
                </a:lnTo>
                <a:lnTo>
                  <a:pt x="560" y="553"/>
                </a:lnTo>
                <a:lnTo>
                  <a:pt x="568" y="560"/>
                </a:lnTo>
                <a:lnTo>
                  <a:pt x="583" y="560"/>
                </a:lnTo>
                <a:lnTo>
                  <a:pt x="593" y="576"/>
                </a:lnTo>
                <a:lnTo>
                  <a:pt x="601" y="583"/>
                </a:lnTo>
                <a:lnTo>
                  <a:pt x="608" y="583"/>
                </a:lnTo>
                <a:lnTo>
                  <a:pt x="631" y="591"/>
                </a:lnTo>
                <a:lnTo>
                  <a:pt x="641" y="601"/>
                </a:lnTo>
                <a:lnTo>
                  <a:pt x="656" y="601"/>
                </a:lnTo>
                <a:lnTo>
                  <a:pt x="664" y="616"/>
                </a:lnTo>
                <a:lnTo>
                  <a:pt x="672" y="616"/>
                </a:lnTo>
                <a:lnTo>
                  <a:pt x="689" y="624"/>
                </a:lnTo>
                <a:lnTo>
                  <a:pt x="697" y="624"/>
                </a:lnTo>
                <a:lnTo>
                  <a:pt x="697" y="631"/>
                </a:lnTo>
                <a:lnTo>
                  <a:pt x="704" y="631"/>
                </a:lnTo>
                <a:lnTo>
                  <a:pt x="704" y="624"/>
                </a:lnTo>
                <a:lnTo>
                  <a:pt x="712" y="624"/>
                </a:lnTo>
                <a:lnTo>
                  <a:pt x="727" y="624"/>
                </a:lnTo>
                <a:lnTo>
                  <a:pt x="737" y="624"/>
                </a:lnTo>
                <a:lnTo>
                  <a:pt x="745" y="624"/>
                </a:lnTo>
                <a:lnTo>
                  <a:pt x="760" y="624"/>
                </a:lnTo>
                <a:lnTo>
                  <a:pt x="768" y="624"/>
                </a:lnTo>
                <a:lnTo>
                  <a:pt x="775" y="616"/>
                </a:lnTo>
                <a:lnTo>
                  <a:pt x="785" y="616"/>
                </a:lnTo>
                <a:lnTo>
                  <a:pt x="800" y="616"/>
                </a:lnTo>
                <a:lnTo>
                  <a:pt x="808" y="616"/>
                </a:lnTo>
                <a:lnTo>
                  <a:pt x="816" y="616"/>
                </a:lnTo>
                <a:lnTo>
                  <a:pt x="833" y="616"/>
                </a:lnTo>
                <a:lnTo>
                  <a:pt x="841" y="601"/>
                </a:lnTo>
                <a:lnTo>
                  <a:pt x="848" y="601"/>
                </a:lnTo>
                <a:lnTo>
                  <a:pt x="864" y="601"/>
                </a:lnTo>
                <a:lnTo>
                  <a:pt x="871" y="591"/>
                </a:lnTo>
                <a:lnTo>
                  <a:pt x="881" y="591"/>
                </a:lnTo>
                <a:lnTo>
                  <a:pt x="881" y="583"/>
                </a:lnTo>
                <a:lnTo>
                  <a:pt x="889" y="583"/>
                </a:lnTo>
                <a:lnTo>
                  <a:pt x="889" y="576"/>
                </a:lnTo>
                <a:lnTo>
                  <a:pt x="904" y="576"/>
                </a:lnTo>
                <a:lnTo>
                  <a:pt x="904" y="560"/>
                </a:lnTo>
                <a:lnTo>
                  <a:pt x="912" y="553"/>
                </a:lnTo>
                <a:lnTo>
                  <a:pt x="919" y="543"/>
                </a:lnTo>
                <a:lnTo>
                  <a:pt x="919" y="528"/>
                </a:lnTo>
                <a:lnTo>
                  <a:pt x="936" y="528"/>
                </a:lnTo>
                <a:lnTo>
                  <a:pt x="936" y="520"/>
                </a:lnTo>
                <a:lnTo>
                  <a:pt x="944" y="512"/>
                </a:lnTo>
                <a:lnTo>
                  <a:pt x="944" y="495"/>
                </a:lnTo>
                <a:lnTo>
                  <a:pt x="952" y="495"/>
                </a:lnTo>
                <a:lnTo>
                  <a:pt x="967" y="495"/>
                </a:lnTo>
                <a:lnTo>
                  <a:pt x="967" y="487"/>
                </a:lnTo>
                <a:lnTo>
                  <a:pt x="977" y="487"/>
                </a:lnTo>
                <a:lnTo>
                  <a:pt x="984" y="487"/>
                </a:lnTo>
                <a:lnTo>
                  <a:pt x="992" y="487"/>
                </a:lnTo>
                <a:lnTo>
                  <a:pt x="1008" y="487"/>
                </a:lnTo>
                <a:lnTo>
                  <a:pt x="1015" y="487"/>
                </a:lnTo>
                <a:lnTo>
                  <a:pt x="1025" y="487"/>
                </a:lnTo>
                <a:lnTo>
                  <a:pt x="1040" y="487"/>
                </a:lnTo>
                <a:lnTo>
                  <a:pt x="1048" y="487"/>
                </a:lnTo>
                <a:lnTo>
                  <a:pt x="1056" y="487"/>
                </a:lnTo>
                <a:lnTo>
                  <a:pt x="1063" y="487"/>
                </a:lnTo>
                <a:lnTo>
                  <a:pt x="1063" y="495"/>
                </a:lnTo>
                <a:lnTo>
                  <a:pt x="1080" y="495"/>
                </a:lnTo>
                <a:lnTo>
                  <a:pt x="1088" y="495"/>
                </a:lnTo>
                <a:lnTo>
                  <a:pt x="1088" y="512"/>
                </a:lnTo>
                <a:lnTo>
                  <a:pt x="1096" y="512"/>
                </a:lnTo>
                <a:lnTo>
                  <a:pt x="1096" y="520"/>
                </a:lnTo>
                <a:lnTo>
                  <a:pt x="1111" y="520"/>
                </a:lnTo>
                <a:lnTo>
                  <a:pt x="1111" y="528"/>
                </a:lnTo>
                <a:lnTo>
                  <a:pt x="1121" y="528"/>
                </a:lnTo>
                <a:lnTo>
                  <a:pt x="1128" y="543"/>
                </a:lnTo>
                <a:lnTo>
                  <a:pt x="1144" y="543"/>
                </a:lnTo>
                <a:lnTo>
                  <a:pt x="1144" y="553"/>
                </a:lnTo>
                <a:lnTo>
                  <a:pt x="1152" y="553"/>
                </a:lnTo>
                <a:lnTo>
                  <a:pt x="1159" y="553"/>
                </a:lnTo>
                <a:lnTo>
                  <a:pt x="1159" y="560"/>
                </a:lnTo>
                <a:lnTo>
                  <a:pt x="1169" y="560"/>
                </a:lnTo>
                <a:lnTo>
                  <a:pt x="1184" y="560"/>
                </a:lnTo>
                <a:lnTo>
                  <a:pt x="1192" y="560"/>
                </a:lnTo>
                <a:lnTo>
                  <a:pt x="1200" y="576"/>
                </a:lnTo>
                <a:lnTo>
                  <a:pt x="1217" y="576"/>
                </a:lnTo>
                <a:lnTo>
                  <a:pt x="1224" y="576"/>
                </a:lnTo>
                <a:lnTo>
                  <a:pt x="1232" y="576"/>
                </a:lnTo>
                <a:lnTo>
                  <a:pt x="1248" y="576"/>
                </a:lnTo>
                <a:lnTo>
                  <a:pt x="1255" y="576"/>
                </a:lnTo>
                <a:lnTo>
                  <a:pt x="1265" y="576"/>
                </a:lnTo>
                <a:lnTo>
                  <a:pt x="1272" y="576"/>
                </a:lnTo>
                <a:lnTo>
                  <a:pt x="1288" y="576"/>
                </a:lnTo>
                <a:lnTo>
                  <a:pt x="1295" y="576"/>
                </a:lnTo>
                <a:lnTo>
                  <a:pt x="1303" y="576"/>
                </a:lnTo>
                <a:lnTo>
                  <a:pt x="1320" y="576"/>
                </a:lnTo>
                <a:lnTo>
                  <a:pt x="1328" y="576"/>
                </a:lnTo>
                <a:lnTo>
                  <a:pt x="1336" y="576"/>
                </a:lnTo>
                <a:lnTo>
                  <a:pt x="1343" y="576"/>
                </a:lnTo>
                <a:lnTo>
                  <a:pt x="1361" y="576"/>
                </a:lnTo>
                <a:lnTo>
                  <a:pt x="1368" y="576"/>
                </a:lnTo>
                <a:lnTo>
                  <a:pt x="1376" y="576"/>
                </a:lnTo>
                <a:lnTo>
                  <a:pt x="1391" y="560"/>
                </a:lnTo>
                <a:lnTo>
                  <a:pt x="1399" y="560"/>
                </a:lnTo>
                <a:lnTo>
                  <a:pt x="1409" y="560"/>
                </a:lnTo>
                <a:lnTo>
                  <a:pt x="1424" y="560"/>
                </a:lnTo>
                <a:lnTo>
                  <a:pt x="1432" y="560"/>
                </a:lnTo>
                <a:lnTo>
                  <a:pt x="1439" y="553"/>
                </a:lnTo>
                <a:lnTo>
                  <a:pt x="1447" y="553"/>
                </a:lnTo>
                <a:lnTo>
                  <a:pt x="1464" y="543"/>
                </a:lnTo>
                <a:lnTo>
                  <a:pt x="1472" y="543"/>
                </a:lnTo>
                <a:lnTo>
                  <a:pt x="1472" y="528"/>
                </a:lnTo>
                <a:lnTo>
                  <a:pt x="1480" y="528"/>
                </a:lnTo>
                <a:lnTo>
                  <a:pt x="1480" y="520"/>
                </a:lnTo>
                <a:lnTo>
                  <a:pt x="1495" y="520"/>
                </a:lnTo>
                <a:lnTo>
                  <a:pt x="1495" y="512"/>
                </a:lnTo>
                <a:lnTo>
                  <a:pt x="1505" y="512"/>
                </a:lnTo>
                <a:lnTo>
                  <a:pt x="1505" y="495"/>
                </a:lnTo>
                <a:lnTo>
                  <a:pt x="1512" y="495"/>
                </a:lnTo>
                <a:lnTo>
                  <a:pt x="1512" y="487"/>
                </a:lnTo>
                <a:lnTo>
                  <a:pt x="1528" y="480"/>
                </a:lnTo>
                <a:lnTo>
                  <a:pt x="1535" y="472"/>
                </a:lnTo>
                <a:lnTo>
                  <a:pt x="1535" y="455"/>
                </a:lnTo>
                <a:lnTo>
                  <a:pt x="1543" y="447"/>
                </a:lnTo>
                <a:lnTo>
                  <a:pt x="1543" y="439"/>
                </a:lnTo>
                <a:lnTo>
                  <a:pt x="1553" y="439"/>
                </a:lnTo>
                <a:lnTo>
                  <a:pt x="1553" y="424"/>
                </a:lnTo>
                <a:lnTo>
                  <a:pt x="1568" y="424"/>
                </a:lnTo>
                <a:lnTo>
                  <a:pt x="1568" y="416"/>
                </a:lnTo>
                <a:lnTo>
                  <a:pt x="1568" y="407"/>
                </a:lnTo>
                <a:lnTo>
                  <a:pt x="1576" y="407"/>
                </a:lnTo>
                <a:lnTo>
                  <a:pt x="1576" y="399"/>
                </a:lnTo>
                <a:lnTo>
                  <a:pt x="1576" y="384"/>
                </a:lnTo>
                <a:lnTo>
                  <a:pt x="1576" y="376"/>
                </a:lnTo>
                <a:lnTo>
                  <a:pt x="1576" y="368"/>
                </a:lnTo>
                <a:lnTo>
                  <a:pt x="1583" y="368"/>
                </a:lnTo>
                <a:lnTo>
                  <a:pt x="1583" y="351"/>
                </a:lnTo>
                <a:lnTo>
                  <a:pt x="1583" y="343"/>
                </a:lnTo>
                <a:lnTo>
                  <a:pt x="1583" y="336"/>
                </a:lnTo>
                <a:lnTo>
                  <a:pt x="1583" y="320"/>
                </a:lnTo>
                <a:lnTo>
                  <a:pt x="1583" y="311"/>
                </a:lnTo>
                <a:lnTo>
                  <a:pt x="1583" y="303"/>
                </a:lnTo>
                <a:lnTo>
                  <a:pt x="1583" y="295"/>
                </a:lnTo>
                <a:lnTo>
                  <a:pt x="1583" y="280"/>
                </a:lnTo>
                <a:lnTo>
                  <a:pt x="1583" y="272"/>
                </a:lnTo>
                <a:lnTo>
                  <a:pt x="1583" y="263"/>
                </a:lnTo>
                <a:lnTo>
                  <a:pt x="1583" y="247"/>
                </a:lnTo>
                <a:lnTo>
                  <a:pt x="1583" y="240"/>
                </a:lnTo>
                <a:lnTo>
                  <a:pt x="1583" y="232"/>
                </a:lnTo>
                <a:lnTo>
                  <a:pt x="1583" y="215"/>
                </a:lnTo>
                <a:lnTo>
                  <a:pt x="1583" y="207"/>
                </a:lnTo>
                <a:lnTo>
                  <a:pt x="1583" y="199"/>
                </a:lnTo>
                <a:lnTo>
                  <a:pt x="1583" y="192"/>
                </a:lnTo>
                <a:lnTo>
                  <a:pt x="1583" y="176"/>
                </a:lnTo>
                <a:lnTo>
                  <a:pt x="1583" y="167"/>
                </a:lnTo>
                <a:lnTo>
                  <a:pt x="1583" y="159"/>
                </a:lnTo>
                <a:lnTo>
                  <a:pt x="1583" y="144"/>
                </a:lnTo>
                <a:lnTo>
                  <a:pt x="1583" y="136"/>
                </a:lnTo>
                <a:lnTo>
                  <a:pt x="1583" y="128"/>
                </a:lnTo>
                <a:lnTo>
                  <a:pt x="1576" y="128"/>
                </a:lnTo>
                <a:lnTo>
                  <a:pt x="1568" y="128"/>
                </a:lnTo>
                <a:lnTo>
                  <a:pt x="1568" y="119"/>
                </a:lnTo>
                <a:lnTo>
                  <a:pt x="1553" y="11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3" name="Freeform 13">
            <a:extLst>
              <a:ext uri="{FF2B5EF4-FFF2-40B4-BE49-F238E27FC236}">
                <a16:creationId xmlns:a16="http://schemas.microsoft.com/office/drawing/2014/main" id="{DBA13DA1-BA49-0166-6007-CE34317738A0}"/>
              </a:ext>
            </a:extLst>
          </p:cNvPr>
          <p:cNvSpPr>
            <a:spLocks/>
          </p:cNvSpPr>
          <p:nvPr/>
        </p:nvSpPr>
        <p:spPr bwMode="auto">
          <a:xfrm>
            <a:off x="6502400" y="1754188"/>
            <a:ext cx="2490788" cy="687387"/>
          </a:xfrm>
          <a:custGeom>
            <a:avLst/>
            <a:gdLst>
              <a:gd name="T0" fmla="*/ 2147483646 w 1569"/>
              <a:gd name="T1" fmla="*/ 2147483646 h 433"/>
              <a:gd name="T2" fmla="*/ 2147483646 w 1569"/>
              <a:gd name="T3" fmla="*/ 2147483646 h 433"/>
              <a:gd name="T4" fmla="*/ 2147483646 w 1569"/>
              <a:gd name="T5" fmla="*/ 2147483646 h 433"/>
              <a:gd name="T6" fmla="*/ 2147483646 w 1569"/>
              <a:gd name="T7" fmla="*/ 2147483646 h 433"/>
              <a:gd name="T8" fmla="*/ 2147483646 w 1569"/>
              <a:gd name="T9" fmla="*/ 2147483646 h 433"/>
              <a:gd name="T10" fmla="*/ 2147483646 w 1569"/>
              <a:gd name="T11" fmla="*/ 2147483646 h 433"/>
              <a:gd name="T12" fmla="*/ 2147483646 w 1569"/>
              <a:gd name="T13" fmla="*/ 2147483646 h 433"/>
              <a:gd name="T14" fmla="*/ 2147483646 w 1569"/>
              <a:gd name="T15" fmla="*/ 2147483646 h 433"/>
              <a:gd name="T16" fmla="*/ 2147483646 w 1569"/>
              <a:gd name="T17" fmla="*/ 2147483646 h 433"/>
              <a:gd name="T18" fmla="*/ 2147483646 w 1569"/>
              <a:gd name="T19" fmla="*/ 0 h 433"/>
              <a:gd name="T20" fmla="*/ 2147483646 w 1569"/>
              <a:gd name="T21" fmla="*/ 0 h 433"/>
              <a:gd name="T22" fmla="*/ 2147483646 w 1569"/>
              <a:gd name="T23" fmla="*/ 2147483646 h 433"/>
              <a:gd name="T24" fmla="*/ 2147483646 w 1569"/>
              <a:gd name="T25" fmla="*/ 2147483646 h 433"/>
              <a:gd name="T26" fmla="*/ 2147483646 w 1569"/>
              <a:gd name="T27" fmla="*/ 2147483646 h 433"/>
              <a:gd name="T28" fmla="*/ 2147483646 w 1569"/>
              <a:gd name="T29" fmla="*/ 2147483646 h 433"/>
              <a:gd name="T30" fmla="*/ 2147483646 w 1569"/>
              <a:gd name="T31" fmla="*/ 2147483646 h 433"/>
              <a:gd name="T32" fmla="*/ 2147483646 w 1569"/>
              <a:gd name="T33" fmla="*/ 2147483646 h 433"/>
              <a:gd name="T34" fmla="*/ 2147483646 w 1569"/>
              <a:gd name="T35" fmla="*/ 2147483646 h 433"/>
              <a:gd name="T36" fmla="*/ 2147483646 w 1569"/>
              <a:gd name="T37" fmla="*/ 2147483646 h 433"/>
              <a:gd name="T38" fmla="*/ 2147483646 w 1569"/>
              <a:gd name="T39" fmla="*/ 2147483646 h 433"/>
              <a:gd name="T40" fmla="*/ 2147483646 w 1569"/>
              <a:gd name="T41" fmla="*/ 2147483646 h 433"/>
              <a:gd name="T42" fmla="*/ 2147483646 w 1569"/>
              <a:gd name="T43" fmla="*/ 2147483646 h 433"/>
              <a:gd name="T44" fmla="*/ 2147483646 w 1569"/>
              <a:gd name="T45" fmla="*/ 2147483646 h 433"/>
              <a:gd name="T46" fmla="*/ 2147483646 w 1569"/>
              <a:gd name="T47" fmla="*/ 2147483646 h 433"/>
              <a:gd name="T48" fmla="*/ 2147483646 w 1569"/>
              <a:gd name="T49" fmla="*/ 2147483646 h 433"/>
              <a:gd name="T50" fmla="*/ 2147483646 w 1569"/>
              <a:gd name="T51" fmla="*/ 2147483646 h 433"/>
              <a:gd name="T52" fmla="*/ 2147483646 w 1569"/>
              <a:gd name="T53" fmla="*/ 2147483646 h 433"/>
              <a:gd name="T54" fmla="*/ 2147483646 w 1569"/>
              <a:gd name="T55" fmla="*/ 2147483646 h 433"/>
              <a:gd name="T56" fmla="*/ 2147483646 w 1569"/>
              <a:gd name="T57" fmla="*/ 2147483646 h 433"/>
              <a:gd name="T58" fmla="*/ 2147483646 w 1569"/>
              <a:gd name="T59" fmla="*/ 2147483646 h 433"/>
              <a:gd name="T60" fmla="*/ 2147483646 w 1569"/>
              <a:gd name="T61" fmla="*/ 2147483646 h 433"/>
              <a:gd name="T62" fmla="*/ 2147483646 w 1569"/>
              <a:gd name="T63" fmla="*/ 2147483646 h 433"/>
              <a:gd name="T64" fmla="*/ 2147483646 w 1569"/>
              <a:gd name="T65" fmla="*/ 2147483646 h 433"/>
              <a:gd name="T66" fmla="*/ 2147483646 w 1569"/>
              <a:gd name="T67" fmla="*/ 2147483646 h 433"/>
              <a:gd name="T68" fmla="*/ 2147483646 w 1569"/>
              <a:gd name="T69" fmla="*/ 2147483646 h 433"/>
              <a:gd name="T70" fmla="*/ 2147483646 w 1569"/>
              <a:gd name="T71" fmla="*/ 2147483646 h 433"/>
              <a:gd name="T72" fmla="*/ 2147483646 w 1569"/>
              <a:gd name="T73" fmla="*/ 2147483646 h 433"/>
              <a:gd name="T74" fmla="*/ 2147483646 w 1569"/>
              <a:gd name="T75" fmla="*/ 2147483646 h 433"/>
              <a:gd name="T76" fmla="*/ 2147483646 w 1569"/>
              <a:gd name="T77" fmla="*/ 2147483646 h 433"/>
              <a:gd name="T78" fmla="*/ 2147483646 w 1569"/>
              <a:gd name="T79" fmla="*/ 2147483646 h 433"/>
              <a:gd name="T80" fmla="*/ 2147483646 w 1569"/>
              <a:gd name="T81" fmla="*/ 2147483646 h 433"/>
              <a:gd name="T82" fmla="*/ 2147483646 w 1569"/>
              <a:gd name="T83" fmla="*/ 2147483646 h 433"/>
              <a:gd name="T84" fmla="*/ 2147483646 w 1569"/>
              <a:gd name="T85" fmla="*/ 2147483646 h 433"/>
              <a:gd name="T86" fmla="*/ 2147483646 w 1569"/>
              <a:gd name="T87" fmla="*/ 2147483646 h 433"/>
              <a:gd name="T88" fmla="*/ 2147483646 w 1569"/>
              <a:gd name="T89" fmla="*/ 2147483646 h 433"/>
              <a:gd name="T90" fmla="*/ 2147483646 w 1569"/>
              <a:gd name="T91" fmla="*/ 2147483646 h 433"/>
              <a:gd name="T92" fmla="*/ 2147483646 w 1569"/>
              <a:gd name="T93" fmla="*/ 2147483646 h 433"/>
              <a:gd name="T94" fmla="*/ 2147483646 w 1569"/>
              <a:gd name="T95" fmla="*/ 2147483646 h 433"/>
              <a:gd name="T96" fmla="*/ 2147483646 w 1569"/>
              <a:gd name="T97" fmla="*/ 2147483646 h 433"/>
              <a:gd name="T98" fmla="*/ 2147483646 w 1569"/>
              <a:gd name="T99" fmla="*/ 2147483646 h 433"/>
              <a:gd name="T100" fmla="*/ 2147483646 w 1569"/>
              <a:gd name="T101" fmla="*/ 2147483646 h 433"/>
              <a:gd name="T102" fmla="*/ 2147483646 w 1569"/>
              <a:gd name="T103" fmla="*/ 2147483646 h 4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69"/>
              <a:gd name="T157" fmla="*/ 0 h 433"/>
              <a:gd name="T158" fmla="*/ 1569 w 1569"/>
              <a:gd name="T159" fmla="*/ 433 h 4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69" h="433">
                <a:moveTo>
                  <a:pt x="1568" y="279"/>
                </a:moveTo>
                <a:lnTo>
                  <a:pt x="1528" y="231"/>
                </a:lnTo>
                <a:lnTo>
                  <a:pt x="1528" y="223"/>
                </a:lnTo>
                <a:lnTo>
                  <a:pt x="1512" y="223"/>
                </a:lnTo>
                <a:lnTo>
                  <a:pt x="1512" y="215"/>
                </a:lnTo>
                <a:lnTo>
                  <a:pt x="1505" y="215"/>
                </a:lnTo>
                <a:lnTo>
                  <a:pt x="1505" y="200"/>
                </a:lnTo>
                <a:lnTo>
                  <a:pt x="1495" y="200"/>
                </a:lnTo>
                <a:lnTo>
                  <a:pt x="1495" y="192"/>
                </a:lnTo>
                <a:lnTo>
                  <a:pt x="1480" y="192"/>
                </a:lnTo>
                <a:lnTo>
                  <a:pt x="1480" y="183"/>
                </a:lnTo>
                <a:lnTo>
                  <a:pt x="1472" y="175"/>
                </a:lnTo>
                <a:lnTo>
                  <a:pt x="1464" y="160"/>
                </a:lnTo>
                <a:lnTo>
                  <a:pt x="1447" y="160"/>
                </a:lnTo>
                <a:lnTo>
                  <a:pt x="1439" y="152"/>
                </a:lnTo>
                <a:lnTo>
                  <a:pt x="1432" y="144"/>
                </a:lnTo>
                <a:lnTo>
                  <a:pt x="1432" y="127"/>
                </a:lnTo>
                <a:lnTo>
                  <a:pt x="1409" y="119"/>
                </a:lnTo>
                <a:lnTo>
                  <a:pt x="1409" y="96"/>
                </a:lnTo>
                <a:lnTo>
                  <a:pt x="1399" y="96"/>
                </a:lnTo>
                <a:lnTo>
                  <a:pt x="1391" y="96"/>
                </a:lnTo>
                <a:lnTo>
                  <a:pt x="1376" y="87"/>
                </a:lnTo>
                <a:lnTo>
                  <a:pt x="1368" y="79"/>
                </a:lnTo>
                <a:lnTo>
                  <a:pt x="1361" y="79"/>
                </a:lnTo>
                <a:lnTo>
                  <a:pt x="1343" y="71"/>
                </a:lnTo>
                <a:lnTo>
                  <a:pt x="1328" y="56"/>
                </a:lnTo>
                <a:lnTo>
                  <a:pt x="1303" y="39"/>
                </a:lnTo>
                <a:lnTo>
                  <a:pt x="1295" y="39"/>
                </a:lnTo>
                <a:lnTo>
                  <a:pt x="1288" y="23"/>
                </a:lnTo>
                <a:lnTo>
                  <a:pt x="1272" y="23"/>
                </a:lnTo>
                <a:lnTo>
                  <a:pt x="1272" y="16"/>
                </a:lnTo>
                <a:lnTo>
                  <a:pt x="1265" y="16"/>
                </a:lnTo>
                <a:lnTo>
                  <a:pt x="1255" y="16"/>
                </a:lnTo>
                <a:lnTo>
                  <a:pt x="1248" y="16"/>
                </a:lnTo>
                <a:lnTo>
                  <a:pt x="1232" y="16"/>
                </a:lnTo>
                <a:lnTo>
                  <a:pt x="1224" y="8"/>
                </a:lnTo>
                <a:lnTo>
                  <a:pt x="1217" y="8"/>
                </a:lnTo>
                <a:lnTo>
                  <a:pt x="1200" y="8"/>
                </a:lnTo>
                <a:lnTo>
                  <a:pt x="1192" y="8"/>
                </a:lnTo>
                <a:lnTo>
                  <a:pt x="1184" y="0"/>
                </a:lnTo>
                <a:lnTo>
                  <a:pt x="1169" y="0"/>
                </a:lnTo>
                <a:lnTo>
                  <a:pt x="1159" y="0"/>
                </a:lnTo>
                <a:lnTo>
                  <a:pt x="1152" y="0"/>
                </a:lnTo>
                <a:lnTo>
                  <a:pt x="1144" y="0"/>
                </a:lnTo>
                <a:lnTo>
                  <a:pt x="1128" y="0"/>
                </a:lnTo>
                <a:lnTo>
                  <a:pt x="1121" y="0"/>
                </a:lnTo>
                <a:lnTo>
                  <a:pt x="1111" y="0"/>
                </a:lnTo>
                <a:lnTo>
                  <a:pt x="1096" y="8"/>
                </a:lnTo>
                <a:lnTo>
                  <a:pt x="1088" y="8"/>
                </a:lnTo>
                <a:lnTo>
                  <a:pt x="1080" y="8"/>
                </a:lnTo>
                <a:lnTo>
                  <a:pt x="1063" y="8"/>
                </a:lnTo>
                <a:lnTo>
                  <a:pt x="1056" y="8"/>
                </a:lnTo>
                <a:lnTo>
                  <a:pt x="1048" y="8"/>
                </a:lnTo>
                <a:lnTo>
                  <a:pt x="1025" y="8"/>
                </a:lnTo>
                <a:lnTo>
                  <a:pt x="1015" y="16"/>
                </a:lnTo>
                <a:lnTo>
                  <a:pt x="992" y="16"/>
                </a:lnTo>
                <a:lnTo>
                  <a:pt x="984" y="16"/>
                </a:lnTo>
                <a:lnTo>
                  <a:pt x="977" y="23"/>
                </a:lnTo>
                <a:lnTo>
                  <a:pt x="967" y="23"/>
                </a:lnTo>
                <a:lnTo>
                  <a:pt x="952" y="39"/>
                </a:lnTo>
                <a:lnTo>
                  <a:pt x="944" y="39"/>
                </a:lnTo>
                <a:lnTo>
                  <a:pt x="936" y="39"/>
                </a:lnTo>
                <a:lnTo>
                  <a:pt x="919" y="48"/>
                </a:lnTo>
                <a:lnTo>
                  <a:pt x="912" y="48"/>
                </a:lnTo>
                <a:lnTo>
                  <a:pt x="904" y="56"/>
                </a:lnTo>
                <a:lnTo>
                  <a:pt x="889" y="56"/>
                </a:lnTo>
                <a:lnTo>
                  <a:pt x="881" y="71"/>
                </a:lnTo>
                <a:lnTo>
                  <a:pt x="871" y="79"/>
                </a:lnTo>
                <a:lnTo>
                  <a:pt x="864" y="79"/>
                </a:lnTo>
                <a:lnTo>
                  <a:pt x="848" y="87"/>
                </a:lnTo>
                <a:lnTo>
                  <a:pt x="848" y="96"/>
                </a:lnTo>
                <a:lnTo>
                  <a:pt x="841" y="96"/>
                </a:lnTo>
                <a:lnTo>
                  <a:pt x="841" y="112"/>
                </a:lnTo>
                <a:lnTo>
                  <a:pt x="833" y="112"/>
                </a:lnTo>
                <a:lnTo>
                  <a:pt x="833" y="119"/>
                </a:lnTo>
                <a:lnTo>
                  <a:pt x="816" y="127"/>
                </a:lnTo>
                <a:lnTo>
                  <a:pt x="808" y="144"/>
                </a:lnTo>
                <a:lnTo>
                  <a:pt x="800" y="152"/>
                </a:lnTo>
                <a:lnTo>
                  <a:pt x="800" y="160"/>
                </a:lnTo>
                <a:lnTo>
                  <a:pt x="785" y="175"/>
                </a:lnTo>
                <a:lnTo>
                  <a:pt x="775" y="175"/>
                </a:lnTo>
                <a:lnTo>
                  <a:pt x="775" y="183"/>
                </a:lnTo>
                <a:lnTo>
                  <a:pt x="768" y="183"/>
                </a:lnTo>
                <a:lnTo>
                  <a:pt x="768" y="192"/>
                </a:lnTo>
                <a:lnTo>
                  <a:pt x="760" y="200"/>
                </a:lnTo>
                <a:lnTo>
                  <a:pt x="745" y="200"/>
                </a:lnTo>
                <a:lnTo>
                  <a:pt x="737" y="215"/>
                </a:lnTo>
                <a:lnTo>
                  <a:pt x="727" y="215"/>
                </a:lnTo>
                <a:lnTo>
                  <a:pt x="727" y="223"/>
                </a:lnTo>
                <a:lnTo>
                  <a:pt x="712" y="223"/>
                </a:lnTo>
                <a:lnTo>
                  <a:pt x="704" y="223"/>
                </a:lnTo>
                <a:lnTo>
                  <a:pt x="697" y="223"/>
                </a:lnTo>
                <a:lnTo>
                  <a:pt x="689" y="223"/>
                </a:lnTo>
                <a:lnTo>
                  <a:pt x="672" y="223"/>
                </a:lnTo>
                <a:lnTo>
                  <a:pt x="664" y="223"/>
                </a:lnTo>
                <a:lnTo>
                  <a:pt x="656" y="223"/>
                </a:lnTo>
                <a:lnTo>
                  <a:pt x="641" y="223"/>
                </a:lnTo>
                <a:lnTo>
                  <a:pt x="631" y="223"/>
                </a:lnTo>
                <a:lnTo>
                  <a:pt x="624" y="223"/>
                </a:lnTo>
                <a:lnTo>
                  <a:pt x="608" y="223"/>
                </a:lnTo>
                <a:lnTo>
                  <a:pt x="601" y="223"/>
                </a:lnTo>
                <a:lnTo>
                  <a:pt x="593" y="223"/>
                </a:lnTo>
                <a:lnTo>
                  <a:pt x="583" y="223"/>
                </a:lnTo>
                <a:lnTo>
                  <a:pt x="568" y="223"/>
                </a:lnTo>
                <a:lnTo>
                  <a:pt x="560" y="215"/>
                </a:lnTo>
                <a:lnTo>
                  <a:pt x="553" y="215"/>
                </a:lnTo>
                <a:lnTo>
                  <a:pt x="528" y="200"/>
                </a:lnTo>
                <a:lnTo>
                  <a:pt x="520" y="200"/>
                </a:lnTo>
                <a:lnTo>
                  <a:pt x="505" y="200"/>
                </a:lnTo>
                <a:lnTo>
                  <a:pt x="497" y="192"/>
                </a:lnTo>
                <a:lnTo>
                  <a:pt x="487" y="183"/>
                </a:lnTo>
                <a:lnTo>
                  <a:pt x="480" y="183"/>
                </a:lnTo>
                <a:lnTo>
                  <a:pt x="464" y="183"/>
                </a:lnTo>
                <a:lnTo>
                  <a:pt x="457" y="175"/>
                </a:lnTo>
                <a:lnTo>
                  <a:pt x="449" y="175"/>
                </a:lnTo>
                <a:lnTo>
                  <a:pt x="432" y="175"/>
                </a:lnTo>
                <a:lnTo>
                  <a:pt x="424" y="175"/>
                </a:lnTo>
                <a:lnTo>
                  <a:pt x="416" y="175"/>
                </a:lnTo>
                <a:lnTo>
                  <a:pt x="401" y="175"/>
                </a:lnTo>
                <a:lnTo>
                  <a:pt x="391" y="175"/>
                </a:lnTo>
                <a:lnTo>
                  <a:pt x="376" y="160"/>
                </a:lnTo>
                <a:lnTo>
                  <a:pt x="353" y="160"/>
                </a:lnTo>
                <a:lnTo>
                  <a:pt x="328" y="160"/>
                </a:lnTo>
                <a:lnTo>
                  <a:pt x="313" y="160"/>
                </a:lnTo>
                <a:lnTo>
                  <a:pt x="305" y="175"/>
                </a:lnTo>
                <a:lnTo>
                  <a:pt x="288" y="175"/>
                </a:lnTo>
                <a:lnTo>
                  <a:pt x="280" y="183"/>
                </a:lnTo>
                <a:lnTo>
                  <a:pt x="272" y="183"/>
                </a:lnTo>
                <a:lnTo>
                  <a:pt x="272" y="192"/>
                </a:lnTo>
                <a:lnTo>
                  <a:pt x="257" y="200"/>
                </a:lnTo>
                <a:lnTo>
                  <a:pt x="247" y="215"/>
                </a:lnTo>
                <a:lnTo>
                  <a:pt x="240" y="215"/>
                </a:lnTo>
                <a:lnTo>
                  <a:pt x="224" y="223"/>
                </a:lnTo>
                <a:lnTo>
                  <a:pt x="217" y="231"/>
                </a:lnTo>
                <a:lnTo>
                  <a:pt x="209" y="248"/>
                </a:lnTo>
                <a:lnTo>
                  <a:pt x="199" y="256"/>
                </a:lnTo>
                <a:lnTo>
                  <a:pt x="199" y="263"/>
                </a:lnTo>
                <a:lnTo>
                  <a:pt x="184" y="263"/>
                </a:lnTo>
                <a:lnTo>
                  <a:pt x="184" y="279"/>
                </a:lnTo>
                <a:lnTo>
                  <a:pt x="176" y="279"/>
                </a:lnTo>
                <a:lnTo>
                  <a:pt x="176" y="288"/>
                </a:lnTo>
                <a:lnTo>
                  <a:pt x="169" y="296"/>
                </a:lnTo>
                <a:lnTo>
                  <a:pt x="169" y="304"/>
                </a:lnTo>
                <a:lnTo>
                  <a:pt x="151" y="304"/>
                </a:lnTo>
                <a:lnTo>
                  <a:pt x="151" y="319"/>
                </a:lnTo>
                <a:lnTo>
                  <a:pt x="144" y="327"/>
                </a:lnTo>
                <a:lnTo>
                  <a:pt x="144" y="336"/>
                </a:lnTo>
                <a:lnTo>
                  <a:pt x="136" y="336"/>
                </a:lnTo>
                <a:lnTo>
                  <a:pt x="136" y="352"/>
                </a:lnTo>
                <a:lnTo>
                  <a:pt x="121" y="359"/>
                </a:lnTo>
                <a:lnTo>
                  <a:pt x="113" y="367"/>
                </a:lnTo>
                <a:lnTo>
                  <a:pt x="103" y="367"/>
                </a:lnTo>
                <a:lnTo>
                  <a:pt x="103" y="375"/>
                </a:lnTo>
                <a:lnTo>
                  <a:pt x="96" y="375"/>
                </a:lnTo>
                <a:lnTo>
                  <a:pt x="80" y="375"/>
                </a:lnTo>
                <a:lnTo>
                  <a:pt x="73" y="392"/>
                </a:lnTo>
                <a:lnTo>
                  <a:pt x="65" y="392"/>
                </a:lnTo>
                <a:lnTo>
                  <a:pt x="48" y="400"/>
                </a:lnTo>
                <a:lnTo>
                  <a:pt x="40" y="400"/>
                </a:lnTo>
                <a:lnTo>
                  <a:pt x="32" y="400"/>
                </a:lnTo>
                <a:lnTo>
                  <a:pt x="25" y="400"/>
                </a:lnTo>
                <a:lnTo>
                  <a:pt x="7" y="400"/>
                </a:lnTo>
                <a:lnTo>
                  <a:pt x="0" y="400"/>
                </a:lnTo>
                <a:lnTo>
                  <a:pt x="7" y="400"/>
                </a:lnTo>
                <a:lnTo>
                  <a:pt x="25" y="400"/>
                </a:lnTo>
                <a:lnTo>
                  <a:pt x="25" y="407"/>
                </a:lnTo>
                <a:lnTo>
                  <a:pt x="32" y="407"/>
                </a:lnTo>
                <a:lnTo>
                  <a:pt x="32" y="423"/>
                </a:lnTo>
                <a:lnTo>
                  <a:pt x="40" y="423"/>
                </a:lnTo>
                <a:lnTo>
                  <a:pt x="48" y="423"/>
                </a:lnTo>
                <a:lnTo>
                  <a:pt x="65" y="423"/>
                </a:lnTo>
                <a:lnTo>
                  <a:pt x="65" y="432"/>
                </a:lnTo>
                <a:lnTo>
                  <a:pt x="73" y="432"/>
                </a:lnTo>
                <a:lnTo>
                  <a:pt x="80" y="432"/>
                </a:lnTo>
                <a:lnTo>
                  <a:pt x="96" y="432"/>
                </a:lnTo>
                <a:lnTo>
                  <a:pt x="103" y="432"/>
                </a:lnTo>
                <a:lnTo>
                  <a:pt x="113" y="432"/>
                </a:lnTo>
                <a:lnTo>
                  <a:pt x="121" y="432"/>
                </a:lnTo>
                <a:lnTo>
                  <a:pt x="136" y="432"/>
                </a:lnTo>
                <a:lnTo>
                  <a:pt x="144" y="432"/>
                </a:lnTo>
                <a:lnTo>
                  <a:pt x="151" y="432"/>
                </a:lnTo>
                <a:lnTo>
                  <a:pt x="169" y="432"/>
                </a:lnTo>
                <a:lnTo>
                  <a:pt x="169" y="423"/>
                </a:lnTo>
                <a:lnTo>
                  <a:pt x="176" y="423"/>
                </a:lnTo>
                <a:lnTo>
                  <a:pt x="176" y="407"/>
                </a:lnTo>
                <a:lnTo>
                  <a:pt x="184" y="407"/>
                </a:lnTo>
                <a:lnTo>
                  <a:pt x="184" y="400"/>
                </a:lnTo>
                <a:lnTo>
                  <a:pt x="199" y="400"/>
                </a:lnTo>
                <a:lnTo>
                  <a:pt x="209" y="392"/>
                </a:lnTo>
                <a:lnTo>
                  <a:pt x="217" y="375"/>
                </a:lnTo>
                <a:lnTo>
                  <a:pt x="224" y="367"/>
                </a:lnTo>
                <a:lnTo>
                  <a:pt x="240" y="359"/>
                </a:lnTo>
                <a:lnTo>
                  <a:pt x="247" y="359"/>
                </a:lnTo>
                <a:lnTo>
                  <a:pt x="247" y="352"/>
                </a:lnTo>
                <a:lnTo>
                  <a:pt x="257" y="352"/>
                </a:lnTo>
                <a:lnTo>
                  <a:pt x="257" y="336"/>
                </a:lnTo>
                <a:lnTo>
                  <a:pt x="272" y="336"/>
                </a:lnTo>
                <a:lnTo>
                  <a:pt x="272" y="352"/>
                </a:lnTo>
                <a:lnTo>
                  <a:pt x="280" y="352"/>
                </a:lnTo>
                <a:lnTo>
                  <a:pt x="280" y="359"/>
                </a:lnTo>
                <a:lnTo>
                  <a:pt x="280" y="367"/>
                </a:lnTo>
                <a:lnTo>
                  <a:pt x="288" y="367"/>
                </a:lnTo>
                <a:lnTo>
                  <a:pt x="288" y="375"/>
                </a:lnTo>
                <a:lnTo>
                  <a:pt x="288" y="392"/>
                </a:lnTo>
                <a:lnTo>
                  <a:pt x="305" y="392"/>
                </a:lnTo>
                <a:lnTo>
                  <a:pt x="305" y="400"/>
                </a:lnTo>
                <a:lnTo>
                  <a:pt x="305" y="407"/>
                </a:lnTo>
                <a:lnTo>
                  <a:pt x="313" y="407"/>
                </a:lnTo>
                <a:lnTo>
                  <a:pt x="313" y="42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4" name="Freeform 14">
            <a:extLst>
              <a:ext uri="{FF2B5EF4-FFF2-40B4-BE49-F238E27FC236}">
                <a16:creationId xmlns:a16="http://schemas.microsoft.com/office/drawing/2014/main" id="{9E1536E7-5922-24F1-6499-7C1644BA5E40}"/>
              </a:ext>
            </a:extLst>
          </p:cNvPr>
          <p:cNvSpPr>
            <a:spLocks/>
          </p:cNvSpPr>
          <p:nvPr/>
        </p:nvSpPr>
        <p:spPr bwMode="auto">
          <a:xfrm>
            <a:off x="7621588" y="2498725"/>
            <a:ext cx="1003300" cy="585788"/>
          </a:xfrm>
          <a:custGeom>
            <a:avLst/>
            <a:gdLst>
              <a:gd name="T0" fmla="*/ 2147483646 w 632"/>
              <a:gd name="T1" fmla="*/ 2147483646 h 369"/>
              <a:gd name="T2" fmla="*/ 2147483646 w 632"/>
              <a:gd name="T3" fmla="*/ 2147483646 h 369"/>
              <a:gd name="T4" fmla="*/ 2147483646 w 632"/>
              <a:gd name="T5" fmla="*/ 2147483646 h 369"/>
              <a:gd name="T6" fmla="*/ 2147483646 w 632"/>
              <a:gd name="T7" fmla="*/ 2147483646 h 369"/>
              <a:gd name="T8" fmla="*/ 2147483646 w 632"/>
              <a:gd name="T9" fmla="*/ 2147483646 h 369"/>
              <a:gd name="T10" fmla="*/ 2147483646 w 632"/>
              <a:gd name="T11" fmla="*/ 2147483646 h 369"/>
              <a:gd name="T12" fmla="*/ 2147483646 w 632"/>
              <a:gd name="T13" fmla="*/ 2147483646 h 369"/>
              <a:gd name="T14" fmla="*/ 2147483646 w 632"/>
              <a:gd name="T15" fmla="*/ 2147483646 h 369"/>
              <a:gd name="T16" fmla="*/ 2147483646 w 632"/>
              <a:gd name="T17" fmla="*/ 2147483646 h 369"/>
              <a:gd name="T18" fmla="*/ 2147483646 w 632"/>
              <a:gd name="T19" fmla="*/ 2147483646 h 369"/>
              <a:gd name="T20" fmla="*/ 2147483646 w 632"/>
              <a:gd name="T21" fmla="*/ 2147483646 h 369"/>
              <a:gd name="T22" fmla="*/ 2147483646 w 632"/>
              <a:gd name="T23" fmla="*/ 2147483646 h 369"/>
              <a:gd name="T24" fmla="*/ 2147483646 w 632"/>
              <a:gd name="T25" fmla="*/ 2147483646 h 369"/>
              <a:gd name="T26" fmla="*/ 2147483646 w 632"/>
              <a:gd name="T27" fmla="*/ 2147483646 h 369"/>
              <a:gd name="T28" fmla="*/ 2147483646 w 632"/>
              <a:gd name="T29" fmla="*/ 2147483646 h 369"/>
              <a:gd name="T30" fmla="*/ 2147483646 w 632"/>
              <a:gd name="T31" fmla="*/ 2147483646 h 369"/>
              <a:gd name="T32" fmla="*/ 2147483646 w 632"/>
              <a:gd name="T33" fmla="*/ 2147483646 h 369"/>
              <a:gd name="T34" fmla="*/ 2147483646 w 632"/>
              <a:gd name="T35" fmla="*/ 2147483646 h 369"/>
              <a:gd name="T36" fmla="*/ 2147483646 w 632"/>
              <a:gd name="T37" fmla="*/ 2147483646 h 369"/>
              <a:gd name="T38" fmla="*/ 2147483646 w 632"/>
              <a:gd name="T39" fmla="*/ 2147483646 h 369"/>
              <a:gd name="T40" fmla="*/ 2147483646 w 632"/>
              <a:gd name="T41" fmla="*/ 2147483646 h 369"/>
              <a:gd name="T42" fmla="*/ 2147483646 w 632"/>
              <a:gd name="T43" fmla="*/ 2147483646 h 369"/>
              <a:gd name="T44" fmla="*/ 2147483646 w 632"/>
              <a:gd name="T45" fmla="*/ 2147483646 h 369"/>
              <a:gd name="T46" fmla="*/ 2147483646 w 632"/>
              <a:gd name="T47" fmla="*/ 2147483646 h 369"/>
              <a:gd name="T48" fmla="*/ 2147483646 w 632"/>
              <a:gd name="T49" fmla="*/ 2147483646 h 369"/>
              <a:gd name="T50" fmla="*/ 2147483646 w 632"/>
              <a:gd name="T51" fmla="*/ 2147483646 h 369"/>
              <a:gd name="T52" fmla="*/ 2147483646 w 632"/>
              <a:gd name="T53" fmla="*/ 2147483646 h 369"/>
              <a:gd name="T54" fmla="*/ 2147483646 w 632"/>
              <a:gd name="T55" fmla="*/ 2147483646 h 369"/>
              <a:gd name="T56" fmla="*/ 2147483646 w 632"/>
              <a:gd name="T57" fmla="*/ 2147483646 h 369"/>
              <a:gd name="T58" fmla="*/ 2147483646 w 632"/>
              <a:gd name="T59" fmla="*/ 2147483646 h 369"/>
              <a:gd name="T60" fmla="*/ 2147483646 w 632"/>
              <a:gd name="T61" fmla="*/ 2147483646 h 369"/>
              <a:gd name="T62" fmla="*/ 2147483646 w 632"/>
              <a:gd name="T63" fmla="*/ 2147483646 h 369"/>
              <a:gd name="T64" fmla="*/ 2147483646 w 632"/>
              <a:gd name="T65" fmla="*/ 2147483646 h 369"/>
              <a:gd name="T66" fmla="*/ 2147483646 w 632"/>
              <a:gd name="T67" fmla="*/ 2147483646 h 369"/>
              <a:gd name="T68" fmla="*/ 2147483646 w 632"/>
              <a:gd name="T69" fmla="*/ 2147483646 h 369"/>
              <a:gd name="T70" fmla="*/ 2147483646 w 632"/>
              <a:gd name="T71" fmla="*/ 2147483646 h 369"/>
              <a:gd name="T72" fmla="*/ 2147483646 w 632"/>
              <a:gd name="T73" fmla="*/ 2147483646 h 369"/>
              <a:gd name="T74" fmla="*/ 2147483646 w 632"/>
              <a:gd name="T75" fmla="*/ 2147483646 h 369"/>
              <a:gd name="T76" fmla="*/ 2147483646 w 632"/>
              <a:gd name="T77" fmla="*/ 2147483646 h 369"/>
              <a:gd name="T78" fmla="*/ 2147483646 w 632"/>
              <a:gd name="T79" fmla="*/ 2147483646 h 369"/>
              <a:gd name="T80" fmla="*/ 2147483646 w 632"/>
              <a:gd name="T81" fmla="*/ 2147483646 h 369"/>
              <a:gd name="T82" fmla="*/ 2147483646 w 632"/>
              <a:gd name="T83" fmla="*/ 2147483646 h 3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2"/>
              <a:gd name="T127" fmla="*/ 0 h 369"/>
              <a:gd name="T128" fmla="*/ 632 w 632"/>
              <a:gd name="T129" fmla="*/ 369 h 3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2" h="369">
                <a:moveTo>
                  <a:pt x="0" y="0"/>
                </a:moveTo>
                <a:lnTo>
                  <a:pt x="7" y="9"/>
                </a:lnTo>
                <a:lnTo>
                  <a:pt x="7" y="17"/>
                </a:lnTo>
                <a:lnTo>
                  <a:pt x="15" y="32"/>
                </a:lnTo>
                <a:lnTo>
                  <a:pt x="15" y="40"/>
                </a:lnTo>
                <a:lnTo>
                  <a:pt x="30" y="40"/>
                </a:lnTo>
                <a:lnTo>
                  <a:pt x="30" y="48"/>
                </a:lnTo>
                <a:lnTo>
                  <a:pt x="40" y="57"/>
                </a:lnTo>
                <a:lnTo>
                  <a:pt x="40" y="73"/>
                </a:lnTo>
                <a:lnTo>
                  <a:pt x="48" y="73"/>
                </a:lnTo>
                <a:lnTo>
                  <a:pt x="48" y="80"/>
                </a:lnTo>
                <a:lnTo>
                  <a:pt x="48" y="88"/>
                </a:lnTo>
                <a:lnTo>
                  <a:pt x="63" y="88"/>
                </a:lnTo>
                <a:lnTo>
                  <a:pt x="63" y="105"/>
                </a:lnTo>
                <a:lnTo>
                  <a:pt x="71" y="113"/>
                </a:lnTo>
                <a:lnTo>
                  <a:pt x="71" y="121"/>
                </a:lnTo>
                <a:lnTo>
                  <a:pt x="78" y="121"/>
                </a:lnTo>
                <a:lnTo>
                  <a:pt x="78" y="136"/>
                </a:lnTo>
                <a:lnTo>
                  <a:pt x="78" y="144"/>
                </a:lnTo>
                <a:lnTo>
                  <a:pt x="88" y="144"/>
                </a:lnTo>
                <a:lnTo>
                  <a:pt x="88" y="153"/>
                </a:lnTo>
                <a:lnTo>
                  <a:pt x="103" y="161"/>
                </a:lnTo>
                <a:lnTo>
                  <a:pt x="111" y="176"/>
                </a:lnTo>
                <a:lnTo>
                  <a:pt x="111" y="184"/>
                </a:lnTo>
                <a:lnTo>
                  <a:pt x="119" y="184"/>
                </a:lnTo>
                <a:lnTo>
                  <a:pt x="136" y="192"/>
                </a:lnTo>
                <a:lnTo>
                  <a:pt x="136" y="209"/>
                </a:lnTo>
                <a:lnTo>
                  <a:pt x="144" y="217"/>
                </a:lnTo>
                <a:lnTo>
                  <a:pt x="151" y="217"/>
                </a:lnTo>
                <a:lnTo>
                  <a:pt x="151" y="224"/>
                </a:lnTo>
                <a:lnTo>
                  <a:pt x="167" y="232"/>
                </a:lnTo>
                <a:lnTo>
                  <a:pt x="174" y="232"/>
                </a:lnTo>
                <a:lnTo>
                  <a:pt x="184" y="249"/>
                </a:lnTo>
                <a:lnTo>
                  <a:pt x="184" y="257"/>
                </a:lnTo>
                <a:lnTo>
                  <a:pt x="192" y="257"/>
                </a:lnTo>
                <a:lnTo>
                  <a:pt x="192" y="265"/>
                </a:lnTo>
                <a:lnTo>
                  <a:pt x="207" y="265"/>
                </a:lnTo>
                <a:lnTo>
                  <a:pt x="215" y="280"/>
                </a:lnTo>
                <a:lnTo>
                  <a:pt x="222" y="280"/>
                </a:lnTo>
                <a:lnTo>
                  <a:pt x="222" y="290"/>
                </a:lnTo>
                <a:lnTo>
                  <a:pt x="240" y="290"/>
                </a:lnTo>
                <a:lnTo>
                  <a:pt x="247" y="290"/>
                </a:lnTo>
                <a:lnTo>
                  <a:pt x="255" y="297"/>
                </a:lnTo>
                <a:lnTo>
                  <a:pt x="270" y="297"/>
                </a:lnTo>
                <a:lnTo>
                  <a:pt x="280" y="313"/>
                </a:lnTo>
                <a:lnTo>
                  <a:pt x="288" y="320"/>
                </a:lnTo>
                <a:lnTo>
                  <a:pt x="295" y="320"/>
                </a:lnTo>
                <a:lnTo>
                  <a:pt x="318" y="328"/>
                </a:lnTo>
                <a:lnTo>
                  <a:pt x="328" y="338"/>
                </a:lnTo>
                <a:lnTo>
                  <a:pt x="343" y="338"/>
                </a:lnTo>
                <a:lnTo>
                  <a:pt x="351" y="353"/>
                </a:lnTo>
                <a:lnTo>
                  <a:pt x="359" y="353"/>
                </a:lnTo>
                <a:lnTo>
                  <a:pt x="376" y="361"/>
                </a:lnTo>
                <a:lnTo>
                  <a:pt x="384" y="361"/>
                </a:lnTo>
                <a:lnTo>
                  <a:pt x="384" y="368"/>
                </a:lnTo>
                <a:lnTo>
                  <a:pt x="391" y="368"/>
                </a:lnTo>
                <a:lnTo>
                  <a:pt x="391" y="361"/>
                </a:lnTo>
                <a:lnTo>
                  <a:pt x="399" y="361"/>
                </a:lnTo>
                <a:lnTo>
                  <a:pt x="414" y="361"/>
                </a:lnTo>
                <a:lnTo>
                  <a:pt x="424" y="361"/>
                </a:lnTo>
                <a:lnTo>
                  <a:pt x="432" y="361"/>
                </a:lnTo>
                <a:lnTo>
                  <a:pt x="447" y="361"/>
                </a:lnTo>
                <a:lnTo>
                  <a:pt x="455" y="361"/>
                </a:lnTo>
                <a:lnTo>
                  <a:pt x="462" y="353"/>
                </a:lnTo>
                <a:lnTo>
                  <a:pt x="472" y="353"/>
                </a:lnTo>
                <a:lnTo>
                  <a:pt x="487" y="353"/>
                </a:lnTo>
                <a:lnTo>
                  <a:pt x="495" y="353"/>
                </a:lnTo>
                <a:lnTo>
                  <a:pt x="503" y="353"/>
                </a:lnTo>
                <a:lnTo>
                  <a:pt x="520" y="353"/>
                </a:lnTo>
                <a:lnTo>
                  <a:pt x="528" y="338"/>
                </a:lnTo>
                <a:lnTo>
                  <a:pt x="535" y="338"/>
                </a:lnTo>
                <a:lnTo>
                  <a:pt x="551" y="338"/>
                </a:lnTo>
                <a:lnTo>
                  <a:pt x="558" y="328"/>
                </a:lnTo>
                <a:lnTo>
                  <a:pt x="568" y="328"/>
                </a:lnTo>
                <a:lnTo>
                  <a:pt x="568" y="320"/>
                </a:lnTo>
                <a:lnTo>
                  <a:pt x="576" y="320"/>
                </a:lnTo>
                <a:lnTo>
                  <a:pt x="576" y="313"/>
                </a:lnTo>
                <a:lnTo>
                  <a:pt x="591" y="313"/>
                </a:lnTo>
                <a:lnTo>
                  <a:pt x="591" y="297"/>
                </a:lnTo>
                <a:lnTo>
                  <a:pt x="599" y="290"/>
                </a:lnTo>
                <a:lnTo>
                  <a:pt x="606" y="280"/>
                </a:lnTo>
                <a:lnTo>
                  <a:pt x="606" y="265"/>
                </a:lnTo>
                <a:lnTo>
                  <a:pt x="623" y="265"/>
                </a:lnTo>
                <a:lnTo>
                  <a:pt x="623" y="257"/>
                </a:lnTo>
                <a:lnTo>
                  <a:pt x="631" y="24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5" name="Freeform 15">
            <a:extLst>
              <a:ext uri="{FF2B5EF4-FFF2-40B4-BE49-F238E27FC236}">
                <a16:creationId xmlns:a16="http://schemas.microsoft.com/office/drawing/2014/main" id="{ED6B9675-3B9C-9E06-4B99-417030A24FCF}"/>
              </a:ext>
            </a:extLst>
          </p:cNvPr>
          <p:cNvSpPr>
            <a:spLocks/>
          </p:cNvSpPr>
          <p:nvPr/>
        </p:nvSpPr>
        <p:spPr bwMode="auto">
          <a:xfrm>
            <a:off x="8001000" y="2197100"/>
            <a:ext cx="1016000" cy="727075"/>
          </a:xfrm>
          <a:custGeom>
            <a:avLst/>
            <a:gdLst>
              <a:gd name="T0" fmla="*/ 0 w 640"/>
              <a:gd name="T1" fmla="*/ 2147483646 h 458"/>
              <a:gd name="T2" fmla="*/ 2147483646 w 640"/>
              <a:gd name="T3" fmla="*/ 2147483646 h 458"/>
              <a:gd name="T4" fmla="*/ 2147483646 w 640"/>
              <a:gd name="T5" fmla="*/ 2147483646 h 458"/>
              <a:gd name="T6" fmla="*/ 2147483646 w 640"/>
              <a:gd name="T7" fmla="*/ 2147483646 h 458"/>
              <a:gd name="T8" fmla="*/ 2147483646 w 640"/>
              <a:gd name="T9" fmla="*/ 2147483646 h 458"/>
              <a:gd name="T10" fmla="*/ 2147483646 w 640"/>
              <a:gd name="T11" fmla="*/ 2147483646 h 458"/>
              <a:gd name="T12" fmla="*/ 2147483646 w 640"/>
              <a:gd name="T13" fmla="*/ 2147483646 h 458"/>
              <a:gd name="T14" fmla="*/ 2147483646 w 640"/>
              <a:gd name="T15" fmla="*/ 2147483646 h 458"/>
              <a:gd name="T16" fmla="*/ 2147483646 w 640"/>
              <a:gd name="T17" fmla="*/ 2147483646 h 458"/>
              <a:gd name="T18" fmla="*/ 2147483646 w 640"/>
              <a:gd name="T19" fmla="*/ 2147483646 h 458"/>
              <a:gd name="T20" fmla="*/ 2147483646 w 640"/>
              <a:gd name="T21" fmla="*/ 2147483646 h 458"/>
              <a:gd name="T22" fmla="*/ 2147483646 w 640"/>
              <a:gd name="T23" fmla="*/ 2147483646 h 458"/>
              <a:gd name="T24" fmla="*/ 2147483646 w 640"/>
              <a:gd name="T25" fmla="*/ 2147483646 h 458"/>
              <a:gd name="T26" fmla="*/ 2147483646 w 640"/>
              <a:gd name="T27" fmla="*/ 2147483646 h 458"/>
              <a:gd name="T28" fmla="*/ 2147483646 w 640"/>
              <a:gd name="T29" fmla="*/ 2147483646 h 458"/>
              <a:gd name="T30" fmla="*/ 2147483646 w 640"/>
              <a:gd name="T31" fmla="*/ 2147483646 h 458"/>
              <a:gd name="T32" fmla="*/ 2147483646 w 640"/>
              <a:gd name="T33" fmla="*/ 2147483646 h 458"/>
              <a:gd name="T34" fmla="*/ 2147483646 w 640"/>
              <a:gd name="T35" fmla="*/ 2147483646 h 458"/>
              <a:gd name="T36" fmla="*/ 2147483646 w 640"/>
              <a:gd name="T37" fmla="*/ 2147483646 h 458"/>
              <a:gd name="T38" fmla="*/ 2147483646 w 640"/>
              <a:gd name="T39" fmla="*/ 2147483646 h 458"/>
              <a:gd name="T40" fmla="*/ 2147483646 w 640"/>
              <a:gd name="T41" fmla="*/ 2147483646 h 458"/>
              <a:gd name="T42" fmla="*/ 2147483646 w 640"/>
              <a:gd name="T43" fmla="*/ 2147483646 h 458"/>
              <a:gd name="T44" fmla="*/ 2147483646 w 640"/>
              <a:gd name="T45" fmla="*/ 2147483646 h 458"/>
              <a:gd name="T46" fmla="*/ 2147483646 w 640"/>
              <a:gd name="T47" fmla="*/ 2147483646 h 458"/>
              <a:gd name="T48" fmla="*/ 2147483646 w 640"/>
              <a:gd name="T49" fmla="*/ 2147483646 h 458"/>
              <a:gd name="T50" fmla="*/ 2147483646 w 640"/>
              <a:gd name="T51" fmla="*/ 2147483646 h 458"/>
              <a:gd name="T52" fmla="*/ 2147483646 w 640"/>
              <a:gd name="T53" fmla="*/ 2147483646 h 458"/>
              <a:gd name="T54" fmla="*/ 2147483646 w 640"/>
              <a:gd name="T55" fmla="*/ 2147483646 h 458"/>
              <a:gd name="T56" fmla="*/ 2147483646 w 640"/>
              <a:gd name="T57" fmla="*/ 2147483646 h 458"/>
              <a:gd name="T58" fmla="*/ 2147483646 w 640"/>
              <a:gd name="T59" fmla="*/ 2147483646 h 458"/>
              <a:gd name="T60" fmla="*/ 2147483646 w 640"/>
              <a:gd name="T61" fmla="*/ 2147483646 h 458"/>
              <a:gd name="T62" fmla="*/ 2147483646 w 640"/>
              <a:gd name="T63" fmla="*/ 2147483646 h 458"/>
              <a:gd name="T64" fmla="*/ 2147483646 w 640"/>
              <a:gd name="T65" fmla="*/ 2147483646 h 458"/>
              <a:gd name="T66" fmla="*/ 2147483646 w 640"/>
              <a:gd name="T67" fmla="*/ 2147483646 h 458"/>
              <a:gd name="T68" fmla="*/ 2147483646 w 640"/>
              <a:gd name="T69" fmla="*/ 2147483646 h 458"/>
              <a:gd name="T70" fmla="*/ 2147483646 w 640"/>
              <a:gd name="T71" fmla="*/ 2147483646 h 458"/>
              <a:gd name="T72" fmla="*/ 2147483646 w 640"/>
              <a:gd name="T73" fmla="*/ 2147483646 h 458"/>
              <a:gd name="T74" fmla="*/ 2147483646 w 640"/>
              <a:gd name="T75" fmla="*/ 2147483646 h 458"/>
              <a:gd name="T76" fmla="*/ 2147483646 w 640"/>
              <a:gd name="T77" fmla="*/ 2147483646 h 458"/>
              <a:gd name="T78" fmla="*/ 2147483646 w 640"/>
              <a:gd name="T79" fmla="*/ 2147483646 h 458"/>
              <a:gd name="T80" fmla="*/ 2147483646 w 640"/>
              <a:gd name="T81" fmla="*/ 2147483646 h 458"/>
              <a:gd name="T82" fmla="*/ 2147483646 w 640"/>
              <a:gd name="T83" fmla="*/ 2147483646 h 458"/>
              <a:gd name="T84" fmla="*/ 2147483646 w 640"/>
              <a:gd name="T85" fmla="*/ 2147483646 h 458"/>
              <a:gd name="T86" fmla="*/ 2147483646 w 640"/>
              <a:gd name="T87" fmla="*/ 2147483646 h 458"/>
              <a:gd name="T88" fmla="*/ 2147483646 w 640"/>
              <a:gd name="T89" fmla="*/ 2147483646 h 458"/>
              <a:gd name="T90" fmla="*/ 2147483646 w 640"/>
              <a:gd name="T91" fmla="*/ 2147483646 h 458"/>
              <a:gd name="T92" fmla="*/ 2147483646 w 640"/>
              <a:gd name="T93" fmla="*/ 2147483646 h 458"/>
              <a:gd name="T94" fmla="*/ 2147483646 w 640"/>
              <a:gd name="T95" fmla="*/ 2147483646 h 458"/>
              <a:gd name="T96" fmla="*/ 2147483646 w 640"/>
              <a:gd name="T97" fmla="*/ 2147483646 h 458"/>
              <a:gd name="T98" fmla="*/ 2147483646 w 640"/>
              <a:gd name="T99" fmla="*/ 2147483646 h 458"/>
              <a:gd name="T100" fmla="*/ 2147483646 w 640"/>
              <a:gd name="T101" fmla="*/ 2147483646 h 458"/>
              <a:gd name="T102" fmla="*/ 2147483646 w 640"/>
              <a:gd name="T103" fmla="*/ 2147483646 h 458"/>
              <a:gd name="T104" fmla="*/ 2147483646 w 640"/>
              <a:gd name="T105" fmla="*/ 2147483646 h 458"/>
              <a:gd name="T106" fmla="*/ 2147483646 w 640"/>
              <a:gd name="T107" fmla="*/ 2147483646 h 458"/>
              <a:gd name="T108" fmla="*/ 2147483646 w 640"/>
              <a:gd name="T109" fmla="*/ 2147483646 h 458"/>
              <a:gd name="T110" fmla="*/ 2147483646 w 640"/>
              <a:gd name="T111" fmla="*/ 0 h 4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0"/>
              <a:gd name="T169" fmla="*/ 0 h 458"/>
              <a:gd name="T170" fmla="*/ 640 w 640"/>
              <a:gd name="T171" fmla="*/ 458 h 4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0" h="458">
                <a:moveTo>
                  <a:pt x="0" y="393"/>
                </a:moveTo>
                <a:lnTo>
                  <a:pt x="0" y="376"/>
                </a:lnTo>
                <a:lnTo>
                  <a:pt x="8" y="376"/>
                </a:lnTo>
                <a:lnTo>
                  <a:pt x="23" y="376"/>
                </a:lnTo>
                <a:lnTo>
                  <a:pt x="23" y="368"/>
                </a:lnTo>
                <a:lnTo>
                  <a:pt x="33" y="368"/>
                </a:lnTo>
                <a:lnTo>
                  <a:pt x="40" y="368"/>
                </a:lnTo>
                <a:lnTo>
                  <a:pt x="48" y="368"/>
                </a:lnTo>
                <a:lnTo>
                  <a:pt x="64" y="368"/>
                </a:lnTo>
                <a:lnTo>
                  <a:pt x="71" y="368"/>
                </a:lnTo>
                <a:lnTo>
                  <a:pt x="81" y="368"/>
                </a:lnTo>
                <a:lnTo>
                  <a:pt x="96" y="368"/>
                </a:lnTo>
                <a:lnTo>
                  <a:pt x="104" y="368"/>
                </a:lnTo>
                <a:lnTo>
                  <a:pt x="112" y="368"/>
                </a:lnTo>
                <a:lnTo>
                  <a:pt x="119" y="368"/>
                </a:lnTo>
                <a:lnTo>
                  <a:pt x="119" y="376"/>
                </a:lnTo>
                <a:lnTo>
                  <a:pt x="136" y="376"/>
                </a:lnTo>
                <a:lnTo>
                  <a:pt x="144" y="376"/>
                </a:lnTo>
                <a:lnTo>
                  <a:pt x="144" y="393"/>
                </a:lnTo>
                <a:lnTo>
                  <a:pt x="152" y="393"/>
                </a:lnTo>
                <a:lnTo>
                  <a:pt x="152" y="401"/>
                </a:lnTo>
                <a:lnTo>
                  <a:pt x="167" y="401"/>
                </a:lnTo>
                <a:lnTo>
                  <a:pt x="167" y="409"/>
                </a:lnTo>
                <a:lnTo>
                  <a:pt x="177" y="409"/>
                </a:lnTo>
                <a:lnTo>
                  <a:pt x="184" y="424"/>
                </a:lnTo>
                <a:lnTo>
                  <a:pt x="200" y="424"/>
                </a:lnTo>
                <a:lnTo>
                  <a:pt x="200" y="434"/>
                </a:lnTo>
                <a:lnTo>
                  <a:pt x="208" y="434"/>
                </a:lnTo>
                <a:lnTo>
                  <a:pt x="215" y="434"/>
                </a:lnTo>
                <a:lnTo>
                  <a:pt x="215" y="441"/>
                </a:lnTo>
                <a:lnTo>
                  <a:pt x="225" y="441"/>
                </a:lnTo>
                <a:lnTo>
                  <a:pt x="240" y="441"/>
                </a:lnTo>
                <a:lnTo>
                  <a:pt x="248" y="441"/>
                </a:lnTo>
                <a:lnTo>
                  <a:pt x="256" y="457"/>
                </a:lnTo>
                <a:lnTo>
                  <a:pt x="273" y="457"/>
                </a:lnTo>
                <a:lnTo>
                  <a:pt x="280" y="457"/>
                </a:lnTo>
                <a:lnTo>
                  <a:pt x="288" y="457"/>
                </a:lnTo>
                <a:lnTo>
                  <a:pt x="304" y="457"/>
                </a:lnTo>
                <a:lnTo>
                  <a:pt x="311" y="457"/>
                </a:lnTo>
                <a:lnTo>
                  <a:pt x="321" y="457"/>
                </a:lnTo>
                <a:lnTo>
                  <a:pt x="328" y="457"/>
                </a:lnTo>
                <a:lnTo>
                  <a:pt x="344" y="457"/>
                </a:lnTo>
                <a:lnTo>
                  <a:pt x="351" y="457"/>
                </a:lnTo>
                <a:lnTo>
                  <a:pt x="359" y="457"/>
                </a:lnTo>
                <a:lnTo>
                  <a:pt x="376" y="457"/>
                </a:lnTo>
                <a:lnTo>
                  <a:pt x="384" y="457"/>
                </a:lnTo>
                <a:lnTo>
                  <a:pt x="392" y="457"/>
                </a:lnTo>
                <a:lnTo>
                  <a:pt x="399" y="457"/>
                </a:lnTo>
                <a:lnTo>
                  <a:pt x="417" y="457"/>
                </a:lnTo>
                <a:lnTo>
                  <a:pt x="424" y="457"/>
                </a:lnTo>
                <a:lnTo>
                  <a:pt x="432" y="457"/>
                </a:lnTo>
                <a:lnTo>
                  <a:pt x="447" y="441"/>
                </a:lnTo>
                <a:lnTo>
                  <a:pt x="455" y="441"/>
                </a:lnTo>
                <a:lnTo>
                  <a:pt x="465" y="441"/>
                </a:lnTo>
                <a:lnTo>
                  <a:pt x="480" y="441"/>
                </a:lnTo>
                <a:lnTo>
                  <a:pt x="488" y="441"/>
                </a:lnTo>
                <a:lnTo>
                  <a:pt x="495" y="434"/>
                </a:lnTo>
                <a:lnTo>
                  <a:pt x="503" y="434"/>
                </a:lnTo>
                <a:lnTo>
                  <a:pt x="520" y="424"/>
                </a:lnTo>
                <a:lnTo>
                  <a:pt x="528" y="424"/>
                </a:lnTo>
                <a:lnTo>
                  <a:pt x="528" y="409"/>
                </a:lnTo>
                <a:lnTo>
                  <a:pt x="536" y="409"/>
                </a:lnTo>
                <a:lnTo>
                  <a:pt x="536" y="401"/>
                </a:lnTo>
                <a:lnTo>
                  <a:pt x="551" y="401"/>
                </a:lnTo>
                <a:lnTo>
                  <a:pt x="551" y="393"/>
                </a:lnTo>
                <a:lnTo>
                  <a:pt x="561" y="393"/>
                </a:lnTo>
                <a:lnTo>
                  <a:pt x="561" y="376"/>
                </a:lnTo>
                <a:lnTo>
                  <a:pt x="568" y="376"/>
                </a:lnTo>
                <a:lnTo>
                  <a:pt x="568" y="368"/>
                </a:lnTo>
                <a:lnTo>
                  <a:pt x="584" y="361"/>
                </a:lnTo>
                <a:lnTo>
                  <a:pt x="591" y="353"/>
                </a:lnTo>
                <a:lnTo>
                  <a:pt x="591" y="336"/>
                </a:lnTo>
                <a:lnTo>
                  <a:pt x="599" y="328"/>
                </a:lnTo>
                <a:lnTo>
                  <a:pt x="599" y="320"/>
                </a:lnTo>
                <a:lnTo>
                  <a:pt x="609" y="320"/>
                </a:lnTo>
                <a:lnTo>
                  <a:pt x="609" y="305"/>
                </a:lnTo>
                <a:lnTo>
                  <a:pt x="624" y="305"/>
                </a:lnTo>
                <a:lnTo>
                  <a:pt x="624" y="297"/>
                </a:lnTo>
                <a:lnTo>
                  <a:pt x="624" y="288"/>
                </a:lnTo>
                <a:lnTo>
                  <a:pt x="632" y="288"/>
                </a:lnTo>
                <a:lnTo>
                  <a:pt x="632" y="280"/>
                </a:lnTo>
                <a:lnTo>
                  <a:pt x="632" y="265"/>
                </a:lnTo>
                <a:lnTo>
                  <a:pt x="632" y="257"/>
                </a:lnTo>
                <a:lnTo>
                  <a:pt x="632" y="249"/>
                </a:lnTo>
                <a:lnTo>
                  <a:pt x="639" y="249"/>
                </a:lnTo>
                <a:lnTo>
                  <a:pt x="639" y="232"/>
                </a:lnTo>
                <a:lnTo>
                  <a:pt x="639" y="224"/>
                </a:lnTo>
                <a:lnTo>
                  <a:pt x="639" y="217"/>
                </a:lnTo>
                <a:lnTo>
                  <a:pt x="639" y="201"/>
                </a:lnTo>
                <a:lnTo>
                  <a:pt x="639" y="192"/>
                </a:lnTo>
                <a:lnTo>
                  <a:pt x="639" y="184"/>
                </a:lnTo>
                <a:lnTo>
                  <a:pt x="639" y="176"/>
                </a:lnTo>
                <a:lnTo>
                  <a:pt x="639" y="161"/>
                </a:lnTo>
                <a:lnTo>
                  <a:pt x="639" y="153"/>
                </a:lnTo>
                <a:lnTo>
                  <a:pt x="639" y="144"/>
                </a:lnTo>
                <a:lnTo>
                  <a:pt x="639" y="128"/>
                </a:lnTo>
                <a:lnTo>
                  <a:pt x="639" y="121"/>
                </a:lnTo>
                <a:lnTo>
                  <a:pt x="639" y="113"/>
                </a:lnTo>
                <a:lnTo>
                  <a:pt x="639" y="96"/>
                </a:lnTo>
                <a:lnTo>
                  <a:pt x="639" y="88"/>
                </a:lnTo>
                <a:lnTo>
                  <a:pt x="639" y="80"/>
                </a:lnTo>
                <a:lnTo>
                  <a:pt x="639" y="73"/>
                </a:lnTo>
                <a:lnTo>
                  <a:pt x="639" y="57"/>
                </a:lnTo>
                <a:lnTo>
                  <a:pt x="639" y="48"/>
                </a:lnTo>
                <a:lnTo>
                  <a:pt x="639" y="40"/>
                </a:lnTo>
                <a:lnTo>
                  <a:pt x="639" y="25"/>
                </a:lnTo>
                <a:lnTo>
                  <a:pt x="639" y="17"/>
                </a:lnTo>
                <a:lnTo>
                  <a:pt x="639" y="9"/>
                </a:lnTo>
                <a:lnTo>
                  <a:pt x="632" y="9"/>
                </a:lnTo>
                <a:lnTo>
                  <a:pt x="624" y="9"/>
                </a:lnTo>
                <a:lnTo>
                  <a:pt x="624" y="0"/>
                </a:lnTo>
                <a:lnTo>
                  <a:pt x="60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6" name="Rectangle 16">
            <a:extLst>
              <a:ext uri="{FF2B5EF4-FFF2-40B4-BE49-F238E27FC236}">
                <a16:creationId xmlns:a16="http://schemas.microsoft.com/office/drawing/2014/main" id="{6694EA73-6911-BFC5-30D4-EE2226868F1E}"/>
              </a:ext>
            </a:extLst>
          </p:cNvPr>
          <p:cNvSpPr>
            <a:spLocks noChangeArrowheads="1"/>
          </p:cNvSpPr>
          <p:nvPr/>
        </p:nvSpPr>
        <p:spPr bwMode="auto">
          <a:xfrm>
            <a:off x="4124325" y="3082925"/>
            <a:ext cx="31257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hi-IN" altLang="en-US" sz="2400" b="1">
                <a:solidFill>
                  <a:srgbClr val="FF3300"/>
                </a:solidFill>
                <a:latin typeface="Open Sans" panose="020B0606030504020204" pitchFamily="34" charset="0"/>
              </a:rPr>
              <a:t>ब्रह्मांडीय - 0.3 एमएसवी</a:t>
            </a:r>
            <a:endParaRPr lang="en-US" altLang="en-US" sz="2400" b="1">
              <a:solidFill>
                <a:srgbClr val="FF3300"/>
              </a:solidFill>
              <a:latin typeface="Open Sans" panose="020B0606030504020204" pitchFamily="34" charset="0"/>
            </a:endParaRPr>
          </a:p>
        </p:txBody>
      </p:sp>
      <p:sp>
        <p:nvSpPr>
          <p:cNvPr id="51217" name="Rectangle 17">
            <a:extLst>
              <a:ext uri="{FF2B5EF4-FFF2-40B4-BE49-F238E27FC236}">
                <a16:creationId xmlns:a16="http://schemas.microsoft.com/office/drawing/2014/main" id="{AD880B96-7605-01BB-8F8D-F2F899276F61}"/>
              </a:ext>
            </a:extLst>
          </p:cNvPr>
          <p:cNvSpPr>
            <a:spLocks noChangeArrowheads="1"/>
          </p:cNvSpPr>
          <p:nvPr/>
        </p:nvSpPr>
        <p:spPr bwMode="auto">
          <a:xfrm>
            <a:off x="9001125" y="5619750"/>
            <a:ext cx="3065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hi-IN" altLang="en-US" sz="2400" b="1">
                <a:solidFill>
                  <a:srgbClr val="990000"/>
                </a:solidFill>
                <a:latin typeface="Verdana" panose="020B0604030504040204" pitchFamily="34" charset="0"/>
              </a:rPr>
              <a:t>भोजन - 0.4 एमएसवी</a:t>
            </a:r>
            <a:endParaRPr lang="en-US" altLang="en-US" sz="2400" b="1">
              <a:solidFill>
                <a:srgbClr val="990000"/>
              </a:solidFill>
              <a:latin typeface="Verdana" panose="020B0604030504040204" pitchFamily="34" charset="0"/>
            </a:endParaRPr>
          </a:p>
        </p:txBody>
      </p:sp>
      <p:sp>
        <p:nvSpPr>
          <p:cNvPr id="51218" name="Rectangle 18">
            <a:extLst>
              <a:ext uri="{FF2B5EF4-FFF2-40B4-BE49-F238E27FC236}">
                <a16:creationId xmlns:a16="http://schemas.microsoft.com/office/drawing/2014/main" id="{7469E9B2-2C5A-EC65-C4DC-F8684DDA6028}"/>
              </a:ext>
            </a:extLst>
          </p:cNvPr>
          <p:cNvSpPr>
            <a:spLocks noChangeArrowheads="1"/>
          </p:cNvSpPr>
          <p:nvPr/>
        </p:nvSpPr>
        <p:spPr bwMode="auto">
          <a:xfrm>
            <a:off x="4124325" y="6059488"/>
            <a:ext cx="3217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hi-IN" altLang="en-US" sz="2400" b="1">
                <a:solidFill>
                  <a:srgbClr val="FF3300"/>
                </a:solidFill>
                <a:latin typeface="Verdana" panose="020B0604030504040204" pitchFamily="34" charset="0"/>
              </a:rPr>
              <a:t>स्थलीय - 0.3 एमएसवी</a:t>
            </a:r>
            <a:endParaRPr lang="en-US" altLang="en-US" sz="2400" b="1">
              <a:solidFill>
                <a:srgbClr val="FF3300"/>
              </a:solidFill>
              <a:latin typeface="Verdana" panose="020B0604030504040204" pitchFamily="34" charset="0"/>
            </a:endParaRPr>
          </a:p>
        </p:txBody>
      </p:sp>
      <p:sp>
        <p:nvSpPr>
          <p:cNvPr id="51219" name="Rectangle 19">
            <a:extLst>
              <a:ext uri="{FF2B5EF4-FFF2-40B4-BE49-F238E27FC236}">
                <a16:creationId xmlns:a16="http://schemas.microsoft.com/office/drawing/2014/main" id="{9A9504C6-0958-E097-4B84-D1652C546247}"/>
              </a:ext>
            </a:extLst>
          </p:cNvPr>
          <p:cNvSpPr>
            <a:spLocks noChangeArrowheads="1"/>
          </p:cNvSpPr>
          <p:nvPr/>
        </p:nvSpPr>
        <p:spPr bwMode="auto">
          <a:xfrm>
            <a:off x="8775700" y="3138488"/>
            <a:ext cx="2857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hi-IN" altLang="en-US" sz="2400" b="1">
                <a:solidFill>
                  <a:srgbClr val="990000"/>
                </a:solidFill>
                <a:latin typeface="Verdana" panose="020B0604030504040204" pitchFamily="34" charset="0"/>
              </a:rPr>
              <a:t>रेडॉन - 1.4 एमएसवी</a:t>
            </a:r>
            <a:endParaRPr lang="en-US" altLang="en-US" sz="2400" b="1">
              <a:solidFill>
                <a:srgbClr val="990000"/>
              </a:solidFill>
              <a:latin typeface="Verdana" panose="020B0604030504040204" pitchFamily="34" charset="0"/>
            </a:endParaRPr>
          </a:p>
        </p:txBody>
      </p:sp>
      <p:grpSp>
        <p:nvGrpSpPr>
          <p:cNvPr id="51220" name="Group 20">
            <a:extLst>
              <a:ext uri="{FF2B5EF4-FFF2-40B4-BE49-F238E27FC236}">
                <a16:creationId xmlns:a16="http://schemas.microsoft.com/office/drawing/2014/main" id="{193A762F-AC96-D247-DC36-03708D8A5D43}"/>
              </a:ext>
            </a:extLst>
          </p:cNvPr>
          <p:cNvGrpSpPr>
            <a:grpSpLocks/>
          </p:cNvGrpSpPr>
          <p:nvPr/>
        </p:nvGrpSpPr>
        <p:grpSpPr bwMode="auto">
          <a:xfrm>
            <a:off x="4278313" y="3932238"/>
            <a:ext cx="1846262" cy="1946275"/>
            <a:chOff x="624" y="2452"/>
            <a:chExt cx="1163" cy="1226"/>
          </a:xfrm>
        </p:grpSpPr>
        <p:sp>
          <p:nvSpPr>
            <p:cNvPr id="51322" name="Rectangle 21">
              <a:extLst>
                <a:ext uri="{FF2B5EF4-FFF2-40B4-BE49-F238E27FC236}">
                  <a16:creationId xmlns:a16="http://schemas.microsoft.com/office/drawing/2014/main" id="{5F9BDCA4-1880-4EC0-0F73-7B99A73D0529}"/>
                </a:ext>
              </a:extLst>
            </p:cNvPr>
            <p:cNvSpPr>
              <a:spLocks noChangeArrowheads="1"/>
            </p:cNvSpPr>
            <p:nvPr/>
          </p:nvSpPr>
          <p:spPr bwMode="auto">
            <a:xfrm>
              <a:off x="627" y="2456"/>
              <a:ext cx="1160" cy="1222"/>
            </a:xfrm>
            <a:prstGeom prst="rect">
              <a:avLst/>
            </a:prstGeom>
            <a:solidFill>
              <a:srgbClr val="404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grpSp>
          <p:nvGrpSpPr>
            <p:cNvPr id="51323" name="Group 22">
              <a:extLst>
                <a:ext uri="{FF2B5EF4-FFF2-40B4-BE49-F238E27FC236}">
                  <a16:creationId xmlns:a16="http://schemas.microsoft.com/office/drawing/2014/main" id="{9F926B5D-2FD1-916D-E6AE-9C62AD210B1A}"/>
                </a:ext>
              </a:extLst>
            </p:cNvPr>
            <p:cNvGrpSpPr>
              <a:grpSpLocks/>
            </p:cNvGrpSpPr>
            <p:nvPr/>
          </p:nvGrpSpPr>
          <p:grpSpPr bwMode="auto">
            <a:xfrm>
              <a:off x="637" y="3102"/>
              <a:ext cx="279" cy="333"/>
              <a:chOff x="637" y="3102"/>
              <a:chExt cx="279" cy="333"/>
            </a:xfrm>
          </p:grpSpPr>
          <p:sp>
            <p:nvSpPr>
              <p:cNvPr id="51360" name="Freeform 23">
                <a:extLst>
                  <a:ext uri="{FF2B5EF4-FFF2-40B4-BE49-F238E27FC236}">
                    <a16:creationId xmlns:a16="http://schemas.microsoft.com/office/drawing/2014/main" id="{BE49C43C-AA57-414E-23CB-24E5CA49A6F4}"/>
                  </a:ext>
                </a:extLst>
              </p:cNvPr>
              <p:cNvSpPr>
                <a:spLocks/>
              </p:cNvSpPr>
              <p:nvPr/>
            </p:nvSpPr>
            <p:spPr bwMode="auto">
              <a:xfrm>
                <a:off x="637" y="3102"/>
                <a:ext cx="279" cy="175"/>
              </a:xfrm>
              <a:custGeom>
                <a:avLst/>
                <a:gdLst>
                  <a:gd name="T0" fmla="*/ 273 w 279"/>
                  <a:gd name="T1" fmla="*/ 142 h 175"/>
                  <a:gd name="T2" fmla="*/ 278 w 279"/>
                  <a:gd name="T3" fmla="*/ 109 h 175"/>
                  <a:gd name="T4" fmla="*/ 273 w 279"/>
                  <a:gd name="T5" fmla="*/ 96 h 175"/>
                  <a:gd name="T6" fmla="*/ 271 w 279"/>
                  <a:gd name="T7" fmla="*/ 85 h 175"/>
                  <a:gd name="T8" fmla="*/ 268 w 279"/>
                  <a:gd name="T9" fmla="*/ 82 h 175"/>
                  <a:gd name="T10" fmla="*/ 256 w 279"/>
                  <a:gd name="T11" fmla="*/ 72 h 175"/>
                  <a:gd name="T12" fmla="*/ 247 w 279"/>
                  <a:gd name="T13" fmla="*/ 80 h 175"/>
                  <a:gd name="T14" fmla="*/ 236 w 279"/>
                  <a:gd name="T15" fmla="*/ 88 h 175"/>
                  <a:gd name="T16" fmla="*/ 233 w 279"/>
                  <a:gd name="T17" fmla="*/ 72 h 175"/>
                  <a:gd name="T18" fmla="*/ 231 w 279"/>
                  <a:gd name="T19" fmla="*/ 60 h 175"/>
                  <a:gd name="T20" fmla="*/ 224 w 279"/>
                  <a:gd name="T21" fmla="*/ 56 h 175"/>
                  <a:gd name="T22" fmla="*/ 216 w 279"/>
                  <a:gd name="T23" fmla="*/ 52 h 175"/>
                  <a:gd name="T24" fmla="*/ 206 w 279"/>
                  <a:gd name="T25" fmla="*/ 56 h 175"/>
                  <a:gd name="T26" fmla="*/ 203 w 279"/>
                  <a:gd name="T27" fmla="*/ 40 h 175"/>
                  <a:gd name="T28" fmla="*/ 195 w 279"/>
                  <a:gd name="T29" fmla="*/ 36 h 175"/>
                  <a:gd name="T30" fmla="*/ 200 w 279"/>
                  <a:gd name="T31" fmla="*/ 14 h 175"/>
                  <a:gd name="T32" fmla="*/ 195 w 279"/>
                  <a:gd name="T33" fmla="*/ 4 h 175"/>
                  <a:gd name="T34" fmla="*/ 186 w 279"/>
                  <a:gd name="T35" fmla="*/ 4 h 175"/>
                  <a:gd name="T36" fmla="*/ 182 w 279"/>
                  <a:gd name="T37" fmla="*/ 12 h 175"/>
                  <a:gd name="T38" fmla="*/ 167 w 279"/>
                  <a:gd name="T39" fmla="*/ 0 h 175"/>
                  <a:gd name="T40" fmla="*/ 160 w 279"/>
                  <a:gd name="T41" fmla="*/ 0 h 175"/>
                  <a:gd name="T42" fmla="*/ 155 w 279"/>
                  <a:gd name="T43" fmla="*/ 4 h 175"/>
                  <a:gd name="T44" fmla="*/ 150 w 279"/>
                  <a:gd name="T45" fmla="*/ 12 h 175"/>
                  <a:gd name="T46" fmla="*/ 144 w 279"/>
                  <a:gd name="T47" fmla="*/ 32 h 175"/>
                  <a:gd name="T48" fmla="*/ 142 w 279"/>
                  <a:gd name="T49" fmla="*/ 48 h 175"/>
                  <a:gd name="T50" fmla="*/ 142 w 279"/>
                  <a:gd name="T51" fmla="*/ 60 h 175"/>
                  <a:gd name="T52" fmla="*/ 137 w 279"/>
                  <a:gd name="T53" fmla="*/ 64 h 175"/>
                  <a:gd name="T54" fmla="*/ 129 w 279"/>
                  <a:gd name="T55" fmla="*/ 52 h 175"/>
                  <a:gd name="T56" fmla="*/ 125 w 279"/>
                  <a:gd name="T57" fmla="*/ 40 h 175"/>
                  <a:gd name="T58" fmla="*/ 118 w 279"/>
                  <a:gd name="T59" fmla="*/ 20 h 175"/>
                  <a:gd name="T60" fmla="*/ 112 w 279"/>
                  <a:gd name="T61" fmla="*/ 18 h 175"/>
                  <a:gd name="T62" fmla="*/ 107 w 279"/>
                  <a:gd name="T63" fmla="*/ 28 h 175"/>
                  <a:gd name="T64" fmla="*/ 99 w 279"/>
                  <a:gd name="T65" fmla="*/ 32 h 175"/>
                  <a:gd name="T66" fmla="*/ 92 w 279"/>
                  <a:gd name="T67" fmla="*/ 32 h 175"/>
                  <a:gd name="T68" fmla="*/ 85 w 279"/>
                  <a:gd name="T69" fmla="*/ 32 h 175"/>
                  <a:gd name="T70" fmla="*/ 78 w 279"/>
                  <a:gd name="T71" fmla="*/ 28 h 175"/>
                  <a:gd name="T72" fmla="*/ 72 w 279"/>
                  <a:gd name="T73" fmla="*/ 28 h 175"/>
                  <a:gd name="T74" fmla="*/ 68 w 279"/>
                  <a:gd name="T75" fmla="*/ 32 h 175"/>
                  <a:gd name="T76" fmla="*/ 64 w 279"/>
                  <a:gd name="T77" fmla="*/ 40 h 175"/>
                  <a:gd name="T78" fmla="*/ 64 w 279"/>
                  <a:gd name="T79" fmla="*/ 60 h 175"/>
                  <a:gd name="T80" fmla="*/ 66 w 279"/>
                  <a:gd name="T81" fmla="*/ 68 h 175"/>
                  <a:gd name="T82" fmla="*/ 66 w 279"/>
                  <a:gd name="T83" fmla="*/ 72 h 175"/>
                  <a:gd name="T84" fmla="*/ 52 w 279"/>
                  <a:gd name="T85" fmla="*/ 64 h 175"/>
                  <a:gd name="T86" fmla="*/ 42 w 279"/>
                  <a:gd name="T87" fmla="*/ 52 h 175"/>
                  <a:gd name="T88" fmla="*/ 35 w 279"/>
                  <a:gd name="T89" fmla="*/ 72 h 175"/>
                  <a:gd name="T90" fmla="*/ 19 w 279"/>
                  <a:gd name="T91" fmla="*/ 68 h 175"/>
                  <a:gd name="T92" fmla="*/ 22 w 279"/>
                  <a:gd name="T93" fmla="*/ 96 h 175"/>
                  <a:gd name="T94" fmla="*/ 5 w 279"/>
                  <a:gd name="T95" fmla="*/ 106 h 175"/>
                  <a:gd name="T96" fmla="*/ 0 w 279"/>
                  <a:gd name="T97" fmla="*/ 120 h 175"/>
                  <a:gd name="T98" fmla="*/ 7 w 279"/>
                  <a:gd name="T99" fmla="*/ 133 h 175"/>
                  <a:gd name="T100" fmla="*/ 7 w 279"/>
                  <a:gd name="T101" fmla="*/ 140 h 175"/>
                  <a:gd name="T102" fmla="*/ 5 w 279"/>
                  <a:gd name="T103" fmla="*/ 153 h 175"/>
                  <a:gd name="T104" fmla="*/ 7 w 279"/>
                  <a:gd name="T105" fmla="*/ 162 h 175"/>
                  <a:gd name="T106" fmla="*/ 16 w 279"/>
                  <a:gd name="T107" fmla="*/ 170 h 175"/>
                  <a:gd name="T108" fmla="*/ 28 w 279"/>
                  <a:gd name="T109" fmla="*/ 174 h 1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9"/>
                  <a:gd name="T166" fmla="*/ 0 h 175"/>
                  <a:gd name="T167" fmla="*/ 279 w 279"/>
                  <a:gd name="T168" fmla="*/ 175 h 1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9" h="175">
                    <a:moveTo>
                      <a:pt x="262" y="153"/>
                    </a:moveTo>
                    <a:lnTo>
                      <a:pt x="273" y="142"/>
                    </a:lnTo>
                    <a:lnTo>
                      <a:pt x="278" y="122"/>
                    </a:lnTo>
                    <a:lnTo>
                      <a:pt x="278" y="109"/>
                    </a:lnTo>
                    <a:lnTo>
                      <a:pt x="275" y="102"/>
                    </a:lnTo>
                    <a:lnTo>
                      <a:pt x="273" y="96"/>
                    </a:lnTo>
                    <a:lnTo>
                      <a:pt x="273" y="88"/>
                    </a:lnTo>
                    <a:lnTo>
                      <a:pt x="271" y="85"/>
                    </a:lnTo>
                    <a:lnTo>
                      <a:pt x="266" y="80"/>
                    </a:lnTo>
                    <a:lnTo>
                      <a:pt x="268" y="82"/>
                    </a:lnTo>
                    <a:lnTo>
                      <a:pt x="257" y="76"/>
                    </a:lnTo>
                    <a:lnTo>
                      <a:pt x="256" y="72"/>
                    </a:lnTo>
                    <a:lnTo>
                      <a:pt x="251" y="76"/>
                    </a:lnTo>
                    <a:lnTo>
                      <a:pt x="247" y="80"/>
                    </a:lnTo>
                    <a:lnTo>
                      <a:pt x="238" y="85"/>
                    </a:lnTo>
                    <a:lnTo>
                      <a:pt x="236" y="88"/>
                    </a:lnTo>
                    <a:lnTo>
                      <a:pt x="231" y="82"/>
                    </a:lnTo>
                    <a:lnTo>
                      <a:pt x="233" y="72"/>
                    </a:lnTo>
                    <a:lnTo>
                      <a:pt x="233" y="64"/>
                    </a:lnTo>
                    <a:lnTo>
                      <a:pt x="231" y="60"/>
                    </a:lnTo>
                    <a:lnTo>
                      <a:pt x="227" y="56"/>
                    </a:lnTo>
                    <a:lnTo>
                      <a:pt x="224" y="56"/>
                    </a:lnTo>
                    <a:lnTo>
                      <a:pt x="221" y="52"/>
                    </a:lnTo>
                    <a:lnTo>
                      <a:pt x="216" y="52"/>
                    </a:lnTo>
                    <a:lnTo>
                      <a:pt x="209" y="52"/>
                    </a:lnTo>
                    <a:lnTo>
                      <a:pt x="206" y="56"/>
                    </a:lnTo>
                    <a:lnTo>
                      <a:pt x="203" y="44"/>
                    </a:lnTo>
                    <a:lnTo>
                      <a:pt x="203" y="40"/>
                    </a:lnTo>
                    <a:lnTo>
                      <a:pt x="200" y="36"/>
                    </a:lnTo>
                    <a:lnTo>
                      <a:pt x="195" y="36"/>
                    </a:lnTo>
                    <a:lnTo>
                      <a:pt x="196" y="24"/>
                    </a:lnTo>
                    <a:lnTo>
                      <a:pt x="200" y="14"/>
                    </a:lnTo>
                    <a:lnTo>
                      <a:pt x="196" y="8"/>
                    </a:lnTo>
                    <a:lnTo>
                      <a:pt x="195" y="4"/>
                    </a:lnTo>
                    <a:lnTo>
                      <a:pt x="190" y="4"/>
                    </a:lnTo>
                    <a:lnTo>
                      <a:pt x="186" y="4"/>
                    </a:lnTo>
                    <a:lnTo>
                      <a:pt x="184" y="8"/>
                    </a:lnTo>
                    <a:lnTo>
                      <a:pt x="182" y="12"/>
                    </a:lnTo>
                    <a:lnTo>
                      <a:pt x="176" y="4"/>
                    </a:lnTo>
                    <a:lnTo>
                      <a:pt x="167" y="0"/>
                    </a:lnTo>
                    <a:lnTo>
                      <a:pt x="165" y="0"/>
                    </a:lnTo>
                    <a:lnTo>
                      <a:pt x="160" y="0"/>
                    </a:lnTo>
                    <a:lnTo>
                      <a:pt x="158" y="0"/>
                    </a:lnTo>
                    <a:lnTo>
                      <a:pt x="155" y="4"/>
                    </a:lnTo>
                    <a:lnTo>
                      <a:pt x="153" y="8"/>
                    </a:lnTo>
                    <a:lnTo>
                      <a:pt x="150" y="12"/>
                    </a:lnTo>
                    <a:lnTo>
                      <a:pt x="148" y="18"/>
                    </a:lnTo>
                    <a:lnTo>
                      <a:pt x="144" y="32"/>
                    </a:lnTo>
                    <a:lnTo>
                      <a:pt x="142" y="38"/>
                    </a:lnTo>
                    <a:lnTo>
                      <a:pt x="142" y="48"/>
                    </a:lnTo>
                    <a:lnTo>
                      <a:pt x="142" y="56"/>
                    </a:lnTo>
                    <a:lnTo>
                      <a:pt x="142" y="60"/>
                    </a:lnTo>
                    <a:lnTo>
                      <a:pt x="141" y="64"/>
                    </a:lnTo>
                    <a:lnTo>
                      <a:pt x="137" y="64"/>
                    </a:lnTo>
                    <a:lnTo>
                      <a:pt x="134" y="61"/>
                    </a:lnTo>
                    <a:lnTo>
                      <a:pt x="129" y="52"/>
                    </a:lnTo>
                    <a:lnTo>
                      <a:pt x="127" y="44"/>
                    </a:lnTo>
                    <a:lnTo>
                      <a:pt x="125" y="40"/>
                    </a:lnTo>
                    <a:lnTo>
                      <a:pt x="118" y="36"/>
                    </a:lnTo>
                    <a:lnTo>
                      <a:pt x="118" y="20"/>
                    </a:lnTo>
                    <a:lnTo>
                      <a:pt x="117" y="18"/>
                    </a:lnTo>
                    <a:lnTo>
                      <a:pt x="112" y="18"/>
                    </a:lnTo>
                    <a:lnTo>
                      <a:pt x="110" y="20"/>
                    </a:lnTo>
                    <a:lnTo>
                      <a:pt x="107" y="28"/>
                    </a:lnTo>
                    <a:lnTo>
                      <a:pt x="106" y="32"/>
                    </a:lnTo>
                    <a:lnTo>
                      <a:pt x="99" y="32"/>
                    </a:lnTo>
                    <a:lnTo>
                      <a:pt x="94" y="32"/>
                    </a:lnTo>
                    <a:lnTo>
                      <a:pt x="92" y="32"/>
                    </a:lnTo>
                    <a:lnTo>
                      <a:pt x="87" y="32"/>
                    </a:lnTo>
                    <a:lnTo>
                      <a:pt x="85" y="32"/>
                    </a:lnTo>
                    <a:lnTo>
                      <a:pt x="83" y="38"/>
                    </a:lnTo>
                    <a:lnTo>
                      <a:pt x="78" y="28"/>
                    </a:lnTo>
                    <a:lnTo>
                      <a:pt x="77" y="28"/>
                    </a:lnTo>
                    <a:lnTo>
                      <a:pt x="72" y="28"/>
                    </a:lnTo>
                    <a:lnTo>
                      <a:pt x="70" y="32"/>
                    </a:lnTo>
                    <a:lnTo>
                      <a:pt x="68" y="32"/>
                    </a:lnTo>
                    <a:lnTo>
                      <a:pt x="64" y="38"/>
                    </a:lnTo>
                    <a:lnTo>
                      <a:pt x="64" y="40"/>
                    </a:lnTo>
                    <a:lnTo>
                      <a:pt x="64" y="48"/>
                    </a:lnTo>
                    <a:lnTo>
                      <a:pt x="64" y="60"/>
                    </a:lnTo>
                    <a:lnTo>
                      <a:pt x="64" y="61"/>
                    </a:lnTo>
                    <a:lnTo>
                      <a:pt x="66" y="68"/>
                    </a:lnTo>
                    <a:lnTo>
                      <a:pt x="70" y="68"/>
                    </a:lnTo>
                    <a:lnTo>
                      <a:pt x="66" y="72"/>
                    </a:lnTo>
                    <a:lnTo>
                      <a:pt x="59" y="76"/>
                    </a:lnTo>
                    <a:lnTo>
                      <a:pt x="52" y="64"/>
                    </a:lnTo>
                    <a:lnTo>
                      <a:pt x="45" y="52"/>
                    </a:lnTo>
                    <a:lnTo>
                      <a:pt x="42" y="52"/>
                    </a:lnTo>
                    <a:lnTo>
                      <a:pt x="40" y="56"/>
                    </a:lnTo>
                    <a:lnTo>
                      <a:pt x="35" y="72"/>
                    </a:lnTo>
                    <a:lnTo>
                      <a:pt x="24" y="64"/>
                    </a:lnTo>
                    <a:lnTo>
                      <a:pt x="19" y="68"/>
                    </a:lnTo>
                    <a:lnTo>
                      <a:pt x="19" y="72"/>
                    </a:lnTo>
                    <a:lnTo>
                      <a:pt x="22" y="96"/>
                    </a:lnTo>
                    <a:lnTo>
                      <a:pt x="12" y="100"/>
                    </a:lnTo>
                    <a:lnTo>
                      <a:pt x="5" y="106"/>
                    </a:lnTo>
                    <a:lnTo>
                      <a:pt x="3" y="109"/>
                    </a:lnTo>
                    <a:lnTo>
                      <a:pt x="0" y="120"/>
                    </a:lnTo>
                    <a:lnTo>
                      <a:pt x="0" y="126"/>
                    </a:lnTo>
                    <a:lnTo>
                      <a:pt x="7" y="133"/>
                    </a:lnTo>
                    <a:lnTo>
                      <a:pt x="9" y="137"/>
                    </a:lnTo>
                    <a:lnTo>
                      <a:pt x="7" y="140"/>
                    </a:lnTo>
                    <a:lnTo>
                      <a:pt x="5" y="146"/>
                    </a:lnTo>
                    <a:lnTo>
                      <a:pt x="5" y="153"/>
                    </a:lnTo>
                    <a:lnTo>
                      <a:pt x="5" y="157"/>
                    </a:lnTo>
                    <a:lnTo>
                      <a:pt x="7" y="162"/>
                    </a:lnTo>
                    <a:lnTo>
                      <a:pt x="11" y="170"/>
                    </a:lnTo>
                    <a:lnTo>
                      <a:pt x="16" y="170"/>
                    </a:lnTo>
                    <a:lnTo>
                      <a:pt x="19" y="174"/>
                    </a:lnTo>
                    <a:lnTo>
                      <a:pt x="28" y="174"/>
                    </a:lnTo>
                    <a:lnTo>
                      <a:pt x="262" y="153"/>
                    </a:lnTo>
                  </a:path>
                </a:pathLst>
              </a:custGeom>
              <a:solidFill>
                <a:srgbClr val="00E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61" name="Freeform 24">
                <a:extLst>
                  <a:ext uri="{FF2B5EF4-FFF2-40B4-BE49-F238E27FC236}">
                    <a16:creationId xmlns:a16="http://schemas.microsoft.com/office/drawing/2014/main" id="{BEDF86B7-1CDB-8790-49A2-7F48513692FD}"/>
                  </a:ext>
                </a:extLst>
              </p:cNvPr>
              <p:cNvSpPr>
                <a:spLocks/>
              </p:cNvSpPr>
              <p:nvPr/>
            </p:nvSpPr>
            <p:spPr bwMode="auto">
              <a:xfrm>
                <a:off x="665" y="3173"/>
                <a:ext cx="235" cy="65"/>
              </a:xfrm>
              <a:custGeom>
                <a:avLst/>
                <a:gdLst>
                  <a:gd name="T0" fmla="*/ 234 w 235"/>
                  <a:gd name="T1" fmla="*/ 41 h 65"/>
                  <a:gd name="T2" fmla="*/ 232 w 235"/>
                  <a:gd name="T3" fmla="*/ 35 h 65"/>
                  <a:gd name="T4" fmla="*/ 229 w 235"/>
                  <a:gd name="T5" fmla="*/ 26 h 65"/>
                  <a:gd name="T6" fmla="*/ 227 w 235"/>
                  <a:gd name="T7" fmla="*/ 23 h 65"/>
                  <a:gd name="T8" fmla="*/ 222 w 235"/>
                  <a:gd name="T9" fmla="*/ 23 h 65"/>
                  <a:gd name="T10" fmla="*/ 219 w 235"/>
                  <a:gd name="T11" fmla="*/ 30 h 65"/>
                  <a:gd name="T12" fmla="*/ 217 w 235"/>
                  <a:gd name="T13" fmla="*/ 35 h 65"/>
                  <a:gd name="T14" fmla="*/ 205 w 235"/>
                  <a:gd name="T15" fmla="*/ 38 h 65"/>
                  <a:gd name="T16" fmla="*/ 196 w 235"/>
                  <a:gd name="T17" fmla="*/ 19 h 65"/>
                  <a:gd name="T18" fmla="*/ 192 w 235"/>
                  <a:gd name="T19" fmla="*/ 15 h 65"/>
                  <a:gd name="T20" fmla="*/ 187 w 235"/>
                  <a:gd name="T21" fmla="*/ 15 h 65"/>
                  <a:gd name="T22" fmla="*/ 186 w 235"/>
                  <a:gd name="T23" fmla="*/ 15 h 65"/>
                  <a:gd name="T24" fmla="*/ 181 w 235"/>
                  <a:gd name="T25" fmla="*/ 26 h 65"/>
                  <a:gd name="T26" fmla="*/ 173 w 235"/>
                  <a:gd name="T27" fmla="*/ 15 h 65"/>
                  <a:gd name="T28" fmla="*/ 168 w 235"/>
                  <a:gd name="T29" fmla="*/ 13 h 65"/>
                  <a:gd name="T30" fmla="*/ 163 w 235"/>
                  <a:gd name="T31" fmla="*/ 15 h 65"/>
                  <a:gd name="T32" fmla="*/ 163 w 235"/>
                  <a:gd name="T33" fmla="*/ 19 h 65"/>
                  <a:gd name="T34" fmla="*/ 173 w 235"/>
                  <a:gd name="T35" fmla="*/ 45 h 65"/>
                  <a:gd name="T36" fmla="*/ 163 w 235"/>
                  <a:gd name="T37" fmla="*/ 54 h 65"/>
                  <a:gd name="T38" fmla="*/ 127 w 235"/>
                  <a:gd name="T39" fmla="*/ 32 h 65"/>
                  <a:gd name="T40" fmla="*/ 139 w 235"/>
                  <a:gd name="T41" fmla="*/ 15 h 65"/>
                  <a:gd name="T42" fmla="*/ 142 w 235"/>
                  <a:gd name="T43" fmla="*/ 11 h 65"/>
                  <a:gd name="T44" fmla="*/ 142 w 235"/>
                  <a:gd name="T45" fmla="*/ 4 h 65"/>
                  <a:gd name="T46" fmla="*/ 138 w 235"/>
                  <a:gd name="T47" fmla="*/ 0 h 65"/>
                  <a:gd name="T48" fmla="*/ 133 w 235"/>
                  <a:gd name="T49" fmla="*/ 0 h 65"/>
                  <a:gd name="T50" fmla="*/ 114 w 235"/>
                  <a:gd name="T51" fmla="*/ 15 h 65"/>
                  <a:gd name="T52" fmla="*/ 90 w 235"/>
                  <a:gd name="T53" fmla="*/ 15 h 65"/>
                  <a:gd name="T54" fmla="*/ 95 w 235"/>
                  <a:gd name="T55" fmla="*/ 4 h 65"/>
                  <a:gd name="T56" fmla="*/ 92 w 235"/>
                  <a:gd name="T57" fmla="*/ 0 h 65"/>
                  <a:gd name="T58" fmla="*/ 88 w 235"/>
                  <a:gd name="T59" fmla="*/ 0 h 65"/>
                  <a:gd name="T60" fmla="*/ 83 w 235"/>
                  <a:gd name="T61" fmla="*/ 4 h 65"/>
                  <a:gd name="T62" fmla="*/ 82 w 235"/>
                  <a:gd name="T63" fmla="*/ 7 h 65"/>
                  <a:gd name="T64" fmla="*/ 74 w 235"/>
                  <a:gd name="T65" fmla="*/ 7 h 65"/>
                  <a:gd name="T66" fmla="*/ 71 w 235"/>
                  <a:gd name="T67" fmla="*/ 4 h 65"/>
                  <a:gd name="T68" fmla="*/ 66 w 235"/>
                  <a:gd name="T69" fmla="*/ 7 h 65"/>
                  <a:gd name="T70" fmla="*/ 59 w 235"/>
                  <a:gd name="T71" fmla="*/ 11 h 65"/>
                  <a:gd name="T72" fmla="*/ 55 w 235"/>
                  <a:gd name="T73" fmla="*/ 11 h 65"/>
                  <a:gd name="T74" fmla="*/ 50 w 235"/>
                  <a:gd name="T75" fmla="*/ 11 h 65"/>
                  <a:gd name="T76" fmla="*/ 47 w 235"/>
                  <a:gd name="T77" fmla="*/ 13 h 65"/>
                  <a:gd name="T78" fmla="*/ 42 w 235"/>
                  <a:gd name="T79" fmla="*/ 30 h 65"/>
                  <a:gd name="T80" fmla="*/ 32 w 235"/>
                  <a:gd name="T81" fmla="*/ 19 h 65"/>
                  <a:gd name="T82" fmla="*/ 29 w 235"/>
                  <a:gd name="T83" fmla="*/ 19 h 65"/>
                  <a:gd name="T84" fmla="*/ 26 w 235"/>
                  <a:gd name="T85" fmla="*/ 19 h 65"/>
                  <a:gd name="T86" fmla="*/ 22 w 235"/>
                  <a:gd name="T87" fmla="*/ 26 h 65"/>
                  <a:gd name="T88" fmla="*/ 17 w 235"/>
                  <a:gd name="T89" fmla="*/ 23 h 65"/>
                  <a:gd name="T90" fmla="*/ 13 w 235"/>
                  <a:gd name="T91" fmla="*/ 19 h 65"/>
                  <a:gd name="T92" fmla="*/ 8 w 235"/>
                  <a:gd name="T93" fmla="*/ 15 h 65"/>
                  <a:gd name="T94" fmla="*/ 7 w 235"/>
                  <a:gd name="T95" fmla="*/ 13 h 65"/>
                  <a:gd name="T96" fmla="*/ 2 w 235"/>
                  <a:gd name="T97" fmla="*/ 15 h 65"/>
                  <a:gd name="T98" fmla="*/ 0 w 235"/>
                  <a:gd name="T99" fmla="*/ 23 h 65"/>
                  <a:gd name="T100" fmla="*/ 0 w 235"/>
                  <a:gd name="T101" fmla="*/ 26 h 65"/>
                  <a:gd name="T102" fmla="*/ 2 w 235"/>
                  <a:gd name="T103" fmla="*/ 32 h 65"/>
                  <a:gd name="T104" fmla="*/ 12 w 235"/>
                  <a:gd name="T105" fmla="*/ 32 h 65"/>
                  <a:gd name="T106" fmla="*/ 26 w 235"/>
                  <a:gd name="T107" fmla="*/ 35 h 65"/>
                  <a:gd name="T108" fmla="*/ 40 w 235"/>
                  <a:gd name="T109" fmla="*/ 64 h 65"/>
                  <a:gd name="T110" fmla="*/ 226 w 235"/>
                  <a:gd name="T111" fmla="*/ 50 h 65"/>
                  <a:gd name="T112" fmla="*/ 234 w 235"/>
                  <a:gd name="T113" fmla="*/ 41 h 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5"/>
                  <a:gd name="T172" fmla="*/ 0 h 65"/>
                  <a:gd name="T173" fmla="*/ 235 w 235"/>
                  <a:gd name="T174" fmla="*/ 65 h 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5" h="65">
                    <a:moveTo>
                      <a:pt x="234" y="41"/>
                    </a:moveTo>
                    <a:lnTo>
                      <a:pt x="232" y="35"/>
                    </a:lnTo>
                    <a:lnTo>
                      <a:pt x="229" y="26"/>
                    </a:lnTo>
                    <a:lnTo>
                      <a:pt x="227" y="23"/>
                    </a:lnTo>
                    <a:lnTo>
                      <a:pt x="222" y="23"/>
                    </a:lnTo>
                    <a:lnTo>
                      <a:pt x="219" y="30"/>
                    </a:lnTo>
                    <a:lnTo>
                      <a:pt x="217" y="35"/>
                    </a:lnTo>
                    <a:lnTo>
                      <a:pt x="205" y="38"/>
                    </a:lnTo>
                    <a:lnTo>
                      <a:pt x="196" y="19"/>
                    </a:lnTo>
                    <a:lnTo>
                      <a:pt x="192" y="15"/>
                    </a:lnTo>
                    <a:lnTo>
                      <a:pt x="187" y="15"/>
                    </a:lnTo>
                    <a:lnTo>
                      <a:pt x="186" y="15"/>
                    </a:lnTo>
                    <a:lnTo>
                      <a:pt x="181" y="26"/>
                    </a:lnTo>
                    <a:lnTo>
                      <a:pt x="173" y="15"/>
                    </a:lnTo>
                    <a:lnTo>
                      <a:pt x="168" y="13"/>
                    </a:lnTo>
                    <a:lnTo>
                      <a:pt x="163" y="15"/>
                    </a:lnTo>
                    <a:lnTo>
                      <a:pt x="163" y="19"/>
                    </a:lnTo>
                    <a:lnTo>
                      <a:pt x="173" y="45"/>
                    </a:lnTo>
                    <a:lnTo>
                      <a:pt x="163" y="54"/>
                    </a:lnTo>
                    <a:lnTo>
                      <a:pt x="127" y="32"/>
                    </a:lnTo>
                    <a:lnTo>
                      <a:pt x="139" y="15"/>
                    </a:lnTo>
                    <a:lnTo>
                      <a:pt x="142" y="11"/>
                    </a:lnTo>
                    <a:lnTo>
                      <a:pt x="142" y="4"/>
                    </a:lnTo>
                    <a:lnTo>
                      <a:pt x="138" y="0"/>
                    </a:lnTo>
                    <a:lnTo>
                      <a:pt x="133" y="0"/>
                    </a:lnTo>
                    <a:lnTo>
                      <a:pt x="114" y="15"/>
                    </a:lnTo>
                    <a:lnTo>
                      <a:pt x="90" y="15"/>
                    </a:lnTo>
                    <a:lnTo>
                      <a:pt x="95" y="4"/>
                    </a:lnTo>
                    <a:lnTo>
                      <a:pt x="92" y="0"/>
                    </a:lnTo>
                    <a:lnTo>
                      <a:pt x="88" y="0"/>
                    </a:lnTo>
                    <a:lnTo>
                      <a:pt x="83" y="4"/>
                    </a:lnTo>
                    <a:lnTo>
                      <a:pt x="82" y="7"/>
                    </a:lnTo>
                    <a:lnTo>
                      <a:pt x="74" y="7"/>
                    </a:lnTo>
                    <a:lnTo>
                      <a:pt x="71" y="4"/>
                    </a:lnTo>
                    <a:lnTo>
                      <a:pt x="66" y="7"/>
                    </a:lnTo>
                    <a:lnTo>
                      <a:pt x="59" y="11"/>
                    </a:lnTo>
                    <a:lnTo>
                      <a:pt x="55" y="11"/>
                    </a:lnTo>
                    <a:lnTo>
                      <a:pt x="50" y="11"/>
                    </a:lnTo>
                    <a:lnTo>
                      <a:pt x="47" y="13"/>
                    </a:lnTo>
                    <a:lnTo>
                      <a:pt x="42" y="30"/>
                    </a:lnTo>
                    <a:lnTo>
                      <a:pt x="32" y="19"/>
                    </a:lnTo>
                    <a:lnTo>
                      <a:pt x="29" y="19"/>
                    </a:lnTo>
                    <a:lnTo>
                      <a:pt x="26" y="19"/>
                    </a:lnTo>
                    <a:lnTo>
                      <a:pt x="22" y="26"/>
                    </a:lnTo>
                    <a:lnTo>
                      <a:pt x="17" y="23"/>
                    </a:lnTo>
                    <a:lnTo>
                      <a:pt x="13" y="19"/>
                    </a:lnTo>
                    <a:lnTo>
                      <a:pt x="8" y="15"/>
                    </a:lnTo>
                    <a:lnTo>
                      <a:pt x="7" y="13"/>
                    </a:lnTo>
                    <a:lnTo>
                      <a:pt x="2" y="15"/>
                    </a:lnTo>
                    <a:lnTo>
                      <a:pt x="0" y="23"/>
                    </a:lnTo>
                    <a:lnTo>
                      <a:pt x="0" y="26"/>
                    </a:lnTo>
                    <a:lnTo>
                      <a:pt x="2" y="32"/>
                    </a:lnTo>
                    <a:lnTo>
                      <a:pt x="12" y="32"/>
                    </a:lnTo>
                    <a:lnTo>
                      <a:pt x="26" y="35"/>
                    </a:lnTo>
                    <a:lnTo>
                      <a:pt x="40" y="64"/>
                    </a:lnTo>
                    <a:lnTo>
                      <a:pt x="226" y="50"/>
                    </a:lnTo>
                    <a:lnTo>
                      <a:pt x="234" y="41"/>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62" name="Freeform 25">
                <a:extLst>
                  <a:ext uri="{FF2B5EF4-FFF2-40B4-BE49-F238E27FC236}">
                    <a16:creationId xmlns:a16="http://schemas.microsoft.com/office/drawing/2014/main" id="{81A25F80-97F4-7AF6-DA31-D8FB1B3D170F}"/>
                  </a:ext>
                </a:extLst>
              </p:cNvPr>
              <p:cNvSpPr>
                <a:spLocks/>
              </p:cNvSpPr>
              <p:nvPr/>
            </p:nvSpPr>
            <p:spPr bwMode="auto">
              <a:xfrm>
                <a:off x="653" y="3230"/>
                <a:ext cx="251" cy="111"/>
              </a:xfrm>
              <a:custGeom>
                <a:avLst/>
                <a:gdLst>
                  <a:gd name="T0" fmla="*/ 250 w 251"/>
                  <a:gd name="T1" fmla="*/ 18 h 111"/>
                  <a:gd name="T2" fmla="*/ 245 w 251"/>
                  <a:gd name="T3" fmla="*/ 24 h 111"/>
                  <a:gd name="T4" fmla="*/ 247 w 251"/>
                  <a:gd name="T5" fmla="*/ 38 h 111"/>
                  <a:gd name="T6" fmla="*/ 245 w 251"/>
                  <a:gd name="T7" fmla="*/ 51 h 111"/>
                  <a:gd name="T8" fmla="*/ 240 w 251"/>
                  <a:gd name="T9" fmla="*/ 57 h 111"/>
                  <a:gd name="T10" fmla="*/ 228 w 251"/>
                  <a:gd name="T11" fmla="*/ 63 h 111"/>
                  <a:gd name="T12" fmla="*/ 218 w 251"/>
                  <a:gd name="T13" fmla="*/ 67 h 111"/>
                  <a:gd name="T14" fmla="*/ 212 w 251"/>
                  <a:gd name="T15" fmla="*/ 77 h 111"/>
                  <a:gd name="T16" fmla="*/ 205 w 251"/>
                  <a:gd name="T17" fmla="*/ 74 h 111"/>
                  <a:gd name="T18" fmla="*/ 200 w 251"/>
                  <a:gd name="T19" fmla="*/ 63 h 111"/>
                  <a:gd name="T20" fmla="*/ 193 w 251"/>
                  <a:gd name="T21" fmla="*/ 67 h 111"/>
                  <a:gd name="T22" fmla="*/ 192 w 251"/>
                  <a:gd name="T23" fmla="*/ 77 h 111"/>
                  <a:gd name="T24" fmla="*/ 184 w 251"/>
                  <a:gd name="T25" fmla="*/ 83 h 111"/>
                  <a:gd name="T26" fmla="*/ 176 w 251"/>
                  <a:gd name="T27" fmla="*/ 79 h 111"/>
                  <a:gd name="T28" fmla="*/ 173 w 251"/>
                  <a:gd name="T29" fmla="*/ 79 h 111"/>
                  <a:gd name="T30" fmla="*/ 167 w 251"/>
                  <a:gd name="T31" fmla="*/ 86 h 111"/>
                  <a:gd name="T32" fmla="*/ 162 w 251"/>
                  <a:gd name="T33" fmla="*/ 83 h 111"/>
                  <a:gd name="T34" fmla="*/ 160 w 251"/>
                  <a:gd name="T35" fmla="*/ 77 h 111"/>
                  <a:gd name="T36" fmla="*/ 152 w 251"/>
                  <a:gd name="T37" fmla="*/ 77 h 111"/>
                  <a:gd name="T38" fmla="*/ 143 w 251"/>
                  <a:gd name="T39" fmla="*/ 77 h 111"/>
                  <a:gd name="T40" fmla="*/ 120 w 251"/>
                  <a:gd name="T41" fmla="*/ 63 h 111"/>
                  <a:gd name="T42" fmla="*/ 115 w 251"/>
                  <a:gd name="T43" fmla="*/ 57 h 111"/>
                  <a:gd name="T44" fmla="*/ 111 w 251"/>
                  <a:gd name="T45" fmla="*/ 54 h 111"/>
                  <a:gd name="T46" fmla="*/ 108 w 251"/>
                  <a:gd name="T47" fmla="*/ 63 h 111"/>
                  <a:gd name="T48" fmla="*/ 101 w 251"/>
                  <a:gd name="T49" fmla="*/ 83 h 111"/>
                  <a:gd name="T50" fmla="*/ 94 w 251"/>
                  <a:gd name="T51" fmla="*/ 90 h 111"/>
                  <a:gd name="T52" fmla="*/ 94 w 251"/>
                  <a:gd name="T53" fmla="*/ 99 h 111"/>
                  <a:gd name="T54" fmla="*/ 85 w 251"/>
                  <a:gd name="T55" fmla="*/ 99 h 111"/>
                  <a:gd name="T56" fmla="*/ 83 w 251"/>
                  <a:gd name="T57" fmla="*/ 106 h 111"/>
                  <a:gd name="T58" fmla="*/ 77 w 251"/>
                  <a:gd name="T59" fmla="*/ 102 h 111"/>
                  <a:gd name="T60" fmla="*/ 68 w 251"/>
                  <a:gd name="T61" fmla="*/ 106 h 111"/>
                  <a:gd name="T62" fmla="*/ 56 w 251"/>
                  <a:gd name="T63" fmla="*/ 106 h 111"/>
                  <a:gd name="T64" fmla="*/ 50 w 251"/>
                  <a:gd name="T65" fmla="*/ 97 h 111"/>
                  <a:gd name="T66" fmla="*/ 42 w 251"/>
                  <a:gd name="T67" fmla="*/ 97 h 111"/>
                  <a:gd name="T68" fmla="*/ 35 w 251"/>
                  <a:gd name="T69" fmla="*/ 86 h 111"/>
                  <a:gd name="T70" fmla="*/ 32 w 251"/>
                  <a:gd name="T71" fmla="*/ 74 h 111"/>
                  <a:gd name="T72" fmla="*/ 29 w 251"/>
                  <a:gd name="T73" fmla="*/ 67 h 111"/>
                  <a:gd name="T74" fmla="*/ 32 w 251"/>
                  <a:gd name="T75" fmla="*/ 59 h 111"/>
                  <a:gd name="T76" fmla="*/ 26 w 251"/>
                  <a:gd name="T77" fmla="*/ 59 h 111"/>
                  <a:gd name="T78" fmla="*/ 19 w 251"/>
                  <a:gd name="T79" fmla="*/ 57 h 111"/>
                  <a:gd name="T80" fmla="*/ 14 w 251"/>
                  <a:gd name="T81" fmla="*/ 57 h 111"/>
                  <a:gd name="T82" fmla="*/ 12 w 251"/>
                  <a:gd name="T83" fmla="*/ 51 h 111"/>
                  <a:gd name="T84" fmla="*/ 13 w 251"/>
                  <a:gd name="T85" fmla="*/ 39 h 111"/>
                  <a:gd name="T86" fmla="*/ 2 w 251"/>
                  <a:gd name="T87" fmla="*/ 30 h 111"/>
                  <a:gd name="T88" fmla="*/ 0 w 251"/>
                  <a:gd name="T89" fmla="*/ 18 h 111"/>
                  <a:gd name="T90" fmla="*/ 7 w 251"/>
                  <a:gd name="T91" fmla="*/ 4 h 111"/>
                  <a:gd name="T92" fmla="*/ 235 w 251"/>
                  <a:gd name="T93" fmla="*/ 0 h 1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1"/>
                  <a:gd name="T142" fmla="*/ 0 h 111"/>
                  <a:gd name="T143" fmla="*/ 251 w 251"/>
                  <a:gd name="T144" fmla="*/ 111 h 1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1" h="111">
                    <a:moveTo>
                      <a:pt x="247" y="0"/>
                    </a:moveTo>
                    <a:lnTo>
                      <a:pt x="250" y="18"/>
                    </a:lnTo>
                    <a:lnTo>
                      <a:pt x="247" y="20"/>
                    </a:lnTo>
                    <a:lnTo>
                      <a:pt x="245" y="24"/>
                    </a:lnTo>
                    <a:lnTo>
                      <a:pt x="247" y="30"/>
                    </a:lnTo>
                    <a:lnTo>
                      <a:pt x="247" y="38"/>
                    </a:lnTo>
                    <a:lnTo>
                      <a:pt x="247" y="43"/>
                    </a:lnTo>
                    <a:lnTo>
                      <a:pt x="245" y="51"/>
                    </a:lnTo>
                    <a:lnTo>
                      <a:pt x="245" y="54"/>
                    </a:lnTo>
                    <a:lnTo>
                      <a:pt x="240" y="57"/>
                    </a:lnTo>
                    <a:lnTo>
                      <a:pt x="235" y="63"/>
                    </a:lnTo>
                    <a:lnTo>
                      <a:pt x="228" y="63"/>
                    </a:lnTo>
                    <a:lnTo>
                      <a:pt x="223" y="63"/>
                    </a:lnTo>
                    <a:lnTo>
                      <a:pt x="218" y="67"/>
                    </a:lnTo>
                    <a:lnTo>
                      <a:pt x="218" y="71"/>
                    </a:lnTo>
                    <a:lnTo>
                      <a:pt x="212" y="77"/>
                    </a:lnTo>
                    <a:lnTo>
                      <a:pt x="210" y="77"/>
                    </a:lnTo>
                    <a:lnTo>
                      <a:pt x="205" y="74"/>
                    </a:lnTo>
                    <a:lnTo>
                      <a:pt x="203" y="71"/>
                    </a:lnTo>
                    <a:lnTo>
                      <a:pt x="200" y="63"/>
                    </a:lnTo>
                    <a:lnTo>
                      <a:pt x="197" y="63"/>
                    </a:lnTo>
                    <a:lnTo>
                      <a:pt x="193" y="67"/>
                    </a:lnTo>
                    <a:lnTo>
                      <a:pt x="193" y="74"/>
                    </a:lnTo>
                    <a:lnTo>
                      <a:pt x="192" y="77"/>
                    </a:lnTo>
                    <a:lnTo>
                      <a:pt x="188" y="79"/>
                    </a:lnTo>
                    <a:lnTo>
                      <a:pt x="184" y="83"/>
                    </a:lnTo>
                    <a:lnTo>
                      <a:pt x="179" y="83"/>
                    </a:lnTo>
                    <a:lnTo>
                      <a:pt x="176" y="79"/>
                    </a:lnTo>
                    <a:lnTo>
                      <a:pt x="174" y="77"/>
                    </a:lnTo>
                    <a:lnTo>
                      <a:pt x="173" y="79"/>
                    </a:lnTo>
                    <a:lnTo>
                      <a:pt x="168" y="86"/>
                    </a:lnTo>
                    <a:lnTo>
                      <a:pt x="167" y="86"/>
                    </a:lnTo>
                    <a:lnTo>
                      <a:pt x="163" y="86"/>
                    </a:lnTo>
                    <a:lnTo>
                      <a:pt x="162" y="83"/>
                    </a:lnTo>
                    <a:lnTo>
                      <a:pt x="162" y="79"/>
                    </a:lnTo>
                    <a:lnTo>
                      <a:pt x="160" y="77"/>
                    </a:lnTo>
                    <a:lnTo>
                      <a:pt x="155" y="77"/>
                    </a:lnTo>
                    <a:lnTo>
                      <a:pt x="152" y="77"/>
                    </a:lnTo>
                    <a:lnTo>
                      <a:pt x="149" y="77"/>
                    </a:lnTo>
                    <a:lnTo>
                      <a:pt x="143" y="77"/>
                    </a:lnTo>
                    <a:lnTo>
                      <a:pt x="139" y="77"/>
                    </a:lnTo>
                    <a:lnTo>
                      <a:pt x="120" y="63"/>
                    </a:lnTo>
                    <a:lnTo>
                      <a:pt x="118" y="57"/>
                    </a:lnTo>
                    <a:lnTo>
                      <a:pt x="115" y="57"/>
                    </a:lnTo>
                    <a:lnTo>
                      <a:pt x="113" y="54"/>
                    </a:lnTo>
                    <a:lnTo>
                      <a:pt x="111" y="54"/>
                    </a:lnTo>
                    <a:lnTo>
                      <a:pt x="109" y="59"/>
                    </a:lnTo>
                    <a:lnTo>
                      <a:pt x="108" y="63"/>
                    </a:lnTo>
                    <a:lnTo>
                      <a:pt x="104" y="77"/>
                    </a:lnTo>
                    <a:lnTo>
                      <a:pt x="101" y="83"/>
                    </a:lnTo>
                    <a:lnTo>
                      <a:pt x="98" y="86"/>
                    </a:lnTo>
                    <a:lnTo>
                      <a:pt x="94" y="90"/>
                    </a:lnTo>
                    <a:lnTo>
                      <a:pt x="94" y="94"/>
                    </a:lnTo>
                    <a:lnTo>
                      <a:pt x="94" y="99"/>
                    </a:lnTo>
                    <a:lnTo>
                      <a:pt x="90" y="99"/>
                    </a:lnTo>
                    <a:lnTo>
                      <a:pt x="85" y="99"/>
                    </a:lnTo>
                    <a:lnTo>
                      <a:pt x="85" y="102"/>
                    </a:lnTo>
                    <a:lnTo>
                      <a:pt x="83" y="106"/>
                    </a:lnTo>
                    <a:lnTo>
                      <a:pt x="78" y="106"/>
                    </a:lnTo>
                    <a:lnTo>
                      <a:pt x="77" y="102"/>
                    </a:lnTo>
                    <a:lnTo>
                      <a:pt x="69" y="102"/>
                    </a:lnTo>
                    <a:lnTo>
                      <a:pt x="68" y="106"/>
                    </a:lnTo>
                    <a:lnTo>
                      <a:pt x="63" y="110"/>
                    </a:lnTo>
                    <a:lnTo>
                      <a:pt x="56" y="106"/>
                    </a:lnTo>
                    <a:lnTo>
                      <a:pt x="54" y="102"/>
                    </a:lnTo>
                    <a:lnTo>
                      <a:pt x="50" y="97"/>
                    </a:lnTo>
                    <a:lnTo>
                      <a:pt x="45" y="97"/>
                    </a:lnTo>
                    <a:lnTo>
                      <a:pt x="42" y="97"/>
                    </a:lnTo>
                    <a:lnTo>
                      <a:pt x="38" y="94"/>
                    </a:lnTo>
                    <a:lnTo>
                      <a:pt x="35" y="86"/>
                    </a:lnTo>
                    <a:lnTo>
                      <a:pt x="35" y="77"/>
                    </a:lnTo>
                    <a:lnTo>
                      <a:pt x="32" y="74"/>
                    </a:lnTo>
                    <a:lnTo>
                      <a:pt x="31" y="74"/>
                    </a:lnTo>
                    <a:lnTo>
                      <a:pt x="29" y="67"/>
                    </a:lnTo>
                    <a:lnTo>
                      <a:pt x="31" y="63"/>
                    </a:lnTo>
                    <a:lnTo>
                      <a:pt x="32" y="59"/>
                    </a:lnTo>
                    <a:lnTo>
                      <a:pt x="29" y="57"/>
                    </a:lnTo>
                    <a:lnTo>
                      <a:pt x="26" y="59"/>
                    </a:lnTo>
                    <a:lnTo>
                      <a:pt x="21" y="59"/>
                    </a:lnTo>
                    <a:lnTo>
                      <a:pt x="19" y="57"/>
                    </a:lnTo>
                    <a:lnTo>
                      <a:pt x="19" y="54"/>
                    </a:lnTo>
                    <a:lnTo>
                      <a:pt x="14" y="57"/>
                    </a:lnTo>
                    <a:lnTo>
                      <a:pt x="13" y="54"/>
                    </a:lnTo>
                    <a:lnTo>
                      <a:pt x="12" y="51"/>
                    </a:lnTo>
                    <a:lnTo>
                      <a:pt x="12" y="47"/>
                    </a:lnTo>
                    <a:lnTo>
                      <a:pt x="13" y="39"/>
                    </a:lnTo>
                    <a:lnTo>
                      <a:pt x="7" y="39"/>
                    </a:lnTo>
                    <a:lnTo>
                      <a:pt x="2" y="30"/>
                    </a:lnTo>
                    <a:lnTo>
                      <a:pt x="0" y="24"/>
                    </a:lnTo>
                    <a:lnTo>
                      <a:pt x="0" y="18"/>
                    </a:lnTo>
                    <a:lnTo>
                      <a:pt x="2" y="7"/>
                    </a:lnTo>
                    <a:lnTo>
                      <a:pt x="7" y="4"/>
                    </a:lnTo>
                    <a:lnTo>
                      <a:pt x="247" y="0"/>
                    </a:lnTo>
                    <a:lnTo>
                      <a:pt x="235" y="0"/>
                    </a:lnTo>
                    <a:lnTo>
                      <a:pt x="247" y="0"/>
                    </a:lnTo>
                  </a:path>
                </a:pathLst>
              </a:custGeom>
              <a:solidFill>
                <a:srgbClr val="0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63" name="Freeform 26">
                <a:extLst>
                  <a:ext uri="{FF2B5EF4-FFF2-40B4-BE49-F238E27FC236}">
                    <a16:creationId xmlns:a16="http://schemas.microsoft.com/office/drawing/2014/main" id="{85695EA1-432B-EF4B-1B72-32C55C04F279}"/>
                  </a:ext>
                </a:extLst>
              </p:cNvPr>
              <p:cNvSpPr>
                <a:spLocks/>
              </p:cNvSpPr>
              <p:nvPr/>
            </p:nvSpPr>
            <p:spPr bwMode="auto">
              <a:xfrm>
                <a:off x="720" y="3242"/>
                <a:ext cx="136" cy="193"/>
              </a:xfrm>
              <a:custGeom>
                <a:avLst/>
                <a:gdLst>
                  <a:gd name="T0" fmla="*/ 0 w 136"/>
                  <a:gd name="T1" fmla="*/ 20 h 193"/>
                  <a:gd name="T2" fmla="*/ 12 w 136"/>
                  <a:gd name="T3" fmla="*/ 28 h 193"/>
                  <a:gd name="T4" fmla="*/ 20 w 136"/>
                  <a:gd name="T5" fmla="*/ 45 h 193"/>
                  <a:gd name="T6" fmla="*/ 29 w 136"/>
                  <a:gd name="T7" fmla="*/ 62 h 193"/>
                  <a:gd name="T8" fmla="*/ 36 w 136"/>
                  <a:gd name="T9" fmla="*/ 79 h 193"/>
                  <a:gd name="T10" fmla="*/ 38 w 136"/>
                  <a:gd name="T11" fmla="*/ 95 h 193"/>
                  <a:gd name="T12" fmla="*/ 43 w 136"/>
                  <a:gd name="T13" fmla="*/ 111 h 193"/>
                  <a:gd name="T14" fmla="*/ 44 w 136"/>
                  <a:gd name="T15" fmla="*/ 133 h 193"/>
                  <a:gd name="T16" fmla="*/ 48 w 136"/>
                  <a:gd name="T17" fmla="*/ 157 h 193"/>
                  <a:gd name="T18" fmla="*/ 52 w 136"/>
                  <a:gd name="T19" fmla="*/ 164 h 193"/>
                  <a:gd name="T20" fmla="*/ 52 w 136"/>
                  <a:gd name="T21" fmla="*/ 172 h 193"/>
                  <a:gd name="T22" fmla="*/ 52 w 136"/>
                  <a:gd name="T23" fmla="*/ 181 h 193"/>
                  <a:gd name="T24" fmla="*/ 67 w 136"/>
                  <a:gd name="T25" fmla="*/ 192 h 193"/>
                  <a:gd name="T26" fmla="*/ 135 w 136"/>
                  <a:gd name="T27" fmla="*/ 188 h 193"/>
                  <a:gd name="T28" fmla="*/ 118 w 136"/>
                  <a:gd name="T29" fmla="*/ 177 h 193"/>
                  <a:gd name="T30" fmla="*/ 108 w 136"/>
                  <a:gd name="T31" fmla="*/ 177 h 193"/>
                  <a:gd name="T32" fmla="*/ 89 w 136"/>
                  <a:gd name="T33" fmla="*/ 157 h 193"/>
                  <a:gd name="T34" fmla="*/ 79 w 136"/>
                  <a:gd name="T35" fmla="*/ 140 h 193"/>
                  <a:gd name="T36" fmla="*/ 70 w 136"/>
                  <a:gd name="T37" fmla="*/ 119 h 193"/>
                  <a:gd name="T38" fmla="*/ 67 w 136"/>
                  <a:gd name="T39" fmla="*/ 99 h 193"/>
                  <a:gd name="T40" fmla="*/ 65 w 136"/>
                  <a:gd name="T41" fmla="*/ 89 h 193"/>
                  <a:gd name="T42" fmla="*/ 72 w 136"/>
                  <a:gd name="T43" fmla="*/ 66 h 193"/>
                  <a:gd name="T44" fmla="*/ 82 w 136"/>
                  <a:gd name="T45" fmla="*/ 58 h 193"/>
                  <a:gd name="T46" fmla="*/ 102 w 136"/>
                  <a:gd name="T47" fmla="*/ 48 h 193"/>
                  <a:gd name="T48" fmla="*/ 118 w 136"/>
                  <a:gd name="T49" fmla="*/ 45 h 193"/>
                  <a:gd name="T50" fmla="*/ 130 w 136"/>
                  <a:gd name="T51" fmla="*/ 28 h 193"/>
                  <a:gd name="T52" fmla="*/ 125 w 136"/>
                  <a:gd name="T53" fmla="*/ 24 h 193"/>
                  <a:gd name="T54" fmla="*/ 118 w 136"/>
                  <a:gd name="T55" fmla="*/ 38 h 193"/>
                  <a:gd name="T56" fmla="*/ 108 w 136"/>
                  <a:gd name="T57" fmla="*/ 42 h 193"/>
                  <a:gd name="T58" fmla="*/ 102 w 136"/>
                  <a:gd name="T59" fmla="*/ 45 h 193"/>
                  <a:gd name="T60" fmla="*/ 88 w 136"/>
                  <a:gd name="T61" fmla="*/ 48 h 193"/>
                  <a:gd name="T62" fmla="*/ 88 w 136"/>
                  <a:gd name="T63" fmla="*/ 42 h 193"/>
                  <a:gd name="T64" fmla="*/ 99 w 136"/>
                  <a:gd name="T65" fmla="*/ 28 h 193"/>
                  <a:gd name="T66" fmla="*/ 94 w 136"/>
                  <a:gd name="T67" fmla="*/ 28 h 193"/>
                  <a:gd name="T68" fmla="*/ 79 w 136"/>
                  <a:gd name="T69" fmla="*/ 45 h 193"/>
                  <a:gd name="T70" fmla="*/ 61 w 136"/>
                  <a:gd name="T71" fmla="*/ 48 h 193"/>
                  <a:gd name="T72" fmla="*/ 72 w 136"/>
                  <a:gd name="T73" fmla="*/ 20 h 193"/>
                  <a:gd name="T74" fmla="*/ 67 w 136"/>
                  <a:gd name="T75" fmla="*/ 20 h 193"/>
                  <a:gd name="T76" fmla="*/ 65 w 136"/>
                  <a:gd name="T77" fmla="*/ 28 h 193"/>
                  <a:gd name="T78" fmla="*/ 58 w 136"/>
                  <a:gd name="T79" fmla="*/ 20 h 193"/>
                  <a:gd name="T80" fmla="*/ 53 w 136"/>
                  <a:gd name="T81" fmla="*/ 24 h 193"/>
                  <a:gd name="T82" fmla="*/ 60 w 136"/>
                  <a:gd name="T83" fmla="*/ 30 h 193"/>
                  <a:gd name="T84" fmla="*/ 55 w 136"/>
                  <a:gd name="T85" fmla="*/ 45 h 193"/>
                  <a:gd name="T86" fmla="*/ 55 w 136"/>
                  <a:gd name="T87" fmla="*/ 48 h 193"/>
                  <a:gd name="T88" fmla="*/ 55 w 136"/>
                  <a:gd name="T89" fmla="*/ 50 h 193"/>
                  <a:gd name="T90" fmla="*/ 48 w 136"/>
                  <a:gd name="T91" fmla="*/ 62 h 193"/>
                  <a:gd name="T92" fmla="*/ 44 w 136"/>
                  <a:gd name="T93" fmla="*/ 58 h 193"/>
                  <a:gd name="T94" fmla="*/ 41 w 136"/>
                  <a:gd name="T95" fmla="*/ 58 h 193"/>
                  <a:gd name="T96" fmla="*/ 31 w 136"/>
                  <a:gd name="T97" fmla="*/ 45 h 193"/>
                  <a:gd name="T98" fmla="*/ 25 w 136"/>
                  <a:gd name="T99" fmla="*/ 30 h 193"/>
                  <a:gd name="T100" fmla="*/ 25 w 136"/>
                  <a:gd name="T101" fmla="*/ 28 h 193"/>
                  <a:gd name="T102" fmla="*/ 24 w 136"/>
                  <a:gd name="T103" fmla="*/ 24 h 193"/>
                  <a:gd name="T104" fmla="*/ 19 w 136"/>
                  <a:gd name="T105" fmla="*/ 14 h 193"/>
                  <a:gd name="T106" fmla="*/ 28 w 136"/>
                  <a:gd name="T107" fmla="*/ 4 h 193"/>
                  <a:gd name="T108" fmla="*/ 24 w 136"/>
                  <a:gd name="T109" fmla="*/ 0 h 193"/>
                  <a:gd name="T110" fmla="*/ 17 w 136"/>
                  <a:gd name="T111" fmla="*/ 8 h 193"/>
                  <a:gd name="T112" fmla="*/ 14 w 136"/>
                  <a:gd name="T113" fmla="*/ 0 h 193"/>
                  <a:gd name="T114" fmla="*/ 7 w 136"/>
                  <a:gd name="T115" fmla="*/ 4 h 193"/>
                  <a:gd name="T116" fmla="*/ 12 w 136"/>
                  <a:gd name="T117" fmla="*/ 20 h 193"/>
                  <a:gd name="T118" fmla="*/ 0 w 136"/>
                  <a:gd name="T119" fmla="*/ 17 h 193"/>
                  <a:gd name="T120" fmla="*/ 0 w 136"/>
                  <a:gd name="T121" fmla="*/ 20 h 1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
                  <a:gd name="T184" fmla="*/ 0 h 193"/>
                  <a:gd name="T185" fmla="*/ 136 w 136"/>
                  <a:gd name="T186" fmla="*/ 193 h 1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 h="193">
                    <a:moveTo>
                      <a:pt x="0" y="20"/>
                    </a:moveTo>
                    <a:lnTo>
                      <a:pt x="12" y="28"/>
                    </a:lnTo>
                    <a:lnTo>
                      <a:pt x="20" y="45"/>
                    </a:lnTo>
                    <a:lnTo>
                      <a:pt x="29" y="62"/>
                    </a:lnTo>
                    <a:lnTo>
                      <a:pt x="36" y="79"/>
                    </a:lnTo>
                    <a:lnTo>
                      <a:pt x="38" y="95"/>
                    </a:lnTo>
                    <a:lnTo>
                      <a:pt x="43" y="111"/>
                    </a:lnTo>
                    <a:lnTo>
                      <a:pt x="44" y="133"/>
                    </a:lnTo>
                    <a:lnTo>
                      <a:pt x="48" y="157"/>
                    </a:lnTo>
                    <a:lnTo>
                      <a:pt x="52" y="164"/>
                    </a:lnTo>
                    <a:lnTo>
                      <a:pt x="52" y="172"/>
                    </a:lnTo>
                    <a:lnTo>
                      <a:pt x="52" y="181"/>
                    </a:lnTo>
                    <a:lnTo>
                      <a:pt x="67" y="192"/>
                    </a:lnTo>
                    <a:lnTo>
                      <a:pt x="135" y="188"/>
                    </a:lnTo>
                    <a:lnTo>
                      <a:pt x="118" y="177"/>
                    </a:lnTo>
                    <a:lnTo>
                      <a:pt x="108" y="177"/>
                    </a:lnTo>
                    <a:lnTo>
                      <a:pt x="89" y="157"/>
                    </a:lnTo>
                    <a:lnTo>
                      <a:pt x="79" y="140"/>
                    </a:lnTo>
                    <a:lnTo>
                      <a:pt x="70" y="119"/>
                    </a:lnTo>
                    <a:lnTo>
                      <a:pt x="67" y="99"/>
                    </a:lnTo>
                    <a:lnTo>
                      <a:pt x="65" y="89"/>
                    </a:lnTo>
                    <a:lnTo>
                      <a:pt x="72" y="66"/>
                    </a:lnTo>
                    <a:lnTo>
                      <a:pt x="82" y="58"/>
                    </a:lnTo>
                    <a:lnTo>
                      <a:pt x="102" y="48"/>
                    </a:lnTo>
                    <a:lnTo>
                      <a:pt x="118" y="45"/>
                    </a:lnTo>
                    <a:lnTo>
                      <a:pt x="130" y="28"/>
                    </a:lnTo>
                    <a:lnTo>
                      <a:pt x="125" y="24"/>
                    </a:lnTo>
                    <a:lnTo>
                      <a:pt x="118" y="38"/>
                    </a:lnTo>
                    <a:lnTo>
                      <a:pt x="108" y="42"/>
                    </a:lnTo>
                    <a:lnTo>
                      <a:pt x="102" y="45"/>
                    </a:lnTo>
                    <a:lnTo>
                      <a:pt x="88" y="48"/>
                    </a:lnTo>
                    <a:lnTo>
                      <a:pt x="88" y="42"/>
                    </a:lnTo>
                    <a:lnTo>
                      <a:pt x="99" y="28"/>
                    </a:lnTo>
                    <a:lnTo>
                      <a:pt x="94" y="28"/>
                    </a:lnTo>
                    <a:lnTo>
                      <a:pt x="79" y="45"/>
                    </a:lnTo>
                    <a:lnTo>
                      <a:pt x="61" y="48"/>
                    </a:lnTo>
                    <a:lnTo>
                      <a:pt x="72" y="20"/>
                    </a:lnTo>
                    <a:lnTo>
                      <a:pt x="67" y="20"/>
                    </a:lnTo>
                    <a:lnTo>
                      <a:pt x="65" y="28"/>
                    </a:lnTo>
                    <a:lnTo>
                      <a:pt x="58" y="20"/>
                    </a:lnTo>
                    <a:lnTo>
                      <a:pt x="53" y="24"/>
                    </a:lnTo>
                    <a:lnTo>
                      <a:pt x="60" y="30"/>
                    </a:lnTo>
                    <a:lnTo>
                      <a:pt x="55" y="45"/>
                    </a:lnTo>
                    <a:lnTo>
                      <a:pt x="55" y="48"/>
                    </a:lnTo>
                    <a:lnTo>
                      <a:pt x="55" y="50"/>
                    </a:lnTo>
                    <a:lnTo>
                      <a:pt x="48" y="62"/>
                    </a:lnTo>
                    <a:lnTo>
                      <a:pt x="44" y="58"/>
                    </a:lnTo>
                    <a:lnTo>
                      <a:pt x="41" y="58"/>
                    </a:lnTo>
                    <a:lnTo>
                      <a:pt x="31" y="45"/>
                    </a:lnTo>
                    <a:lnTo>
                      <a:pt x="25" y="30"/>
                    </a:lnTo>
                    <a:lnTo>
                      <a:pt x="25" y="28"/>
                    </a:lnTo>
                    <a:lnTo>
                      <a:pt x="24" y="24"/>
                    </a:lnTo>
                    <a:lnTo>
                      <a:pt x="19" y="14"/>
                    </a:lnTo>
                    <a:lnTo>
                      <a:pt x="28" y="4"/>
                    </a:lnTo>
                    <a:lnTo>
                      <a:pt x="24" y="0"/>
                    </a:lnTo>
                    <a:lnTo>
                      <a:pt x="17" y="8"/>
                    </a:lnTo>
                    <a:lnTo>
                      <a:pt x="14" y="0"/>
                    </a:lnTo>
                    <a:lnTo>
                      <a:pt x="7" y="4"/>
                    </a:lnTo>
                    <a:lnTo>
                      <a:pt x="12" y="20"/>
                    </a:lnTo>
                    <a:lnTo>
                      <a:pt x="0" y="17"/>
                    </a:lnTo>
                    <a:lnTo>
                      <a:pt x="0" y="2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64" name="Freeform 27">
                <a:extLst>
                  <a:ext uri="{FF2B5EF4-FFF2-40B4-BE49-F238E27FC236}">
                    <a16:creationId xmlns:a16="http://schemas.microsoft.com/office/drawing/2014/main" id="{D57E937B-F0A3-0D67-381A-CF54AB96D303}"/>
                  </a:ext>
                </a:extLst>
              </p:cNvPr>
              <p:cNvSpPr>
                <a:spLocks/>
              </p:cNvSpPr>
              <p:nvPr/>
            </p:nvSpPr>
            <p:spPr bwMode="auto">
              <a:xfrm>
                <a:off x="759" y="3314"/>
                <a:ext cx="46" cy="116"/>
              </a:xfrm>
              <a:custGeom>
                <a:avLst/>
                <a:gdLst>
                  <a:gd name="T0" fmla="*/ 37 w 46"/>
                  <a:gd name="T1" fmla="*/ 115 h 116"/>
                  <a:gd name="T2" fmla="*/ 45 w 46"/>
                  <a:gd name="T3" fmla="*/ 99 h 116"/>
                  <a:gd name="T4" fmla="*/ 42 w 46"/>
                  <a:gd name="T5" fmla="*/ 95 h 116"/>
                  <a:gd name="T6" fmla="*/ 30 w 46"/>
                  <a:gd name="T7" fmla="*/ 62 h 116"/>
                  <a:gd name="T8" fmla="*/ 27 w 46"/>
                  <a:gd name="T9" fmla="*/ 60 h 116"/>
                  <a:gd name="T10" fmla="*/ 24 w 46"/>
                  <a:gd name="T11" fmla="*/ 62 h 116"/>
                  <a:gd name="T12" fmla="*/ 21 w 46"/>
                  <a:gd name="T13" fmla="*/ 40 h 116"/>
                  <a:gd name="T14" fmla="*/ 20 w 46"/>
                  <a:gd name="T15" fmla="*/ 40 h 116"/>
                  <a:gd name="T16" fmla="*/ 18 w 46"/>
                  <a:gd name="T17" fmla="*/ 36 h 116"/>
                  <a:gd name="T18" fmla="*/ 15 w 46"/>
                  <a:gd name="T19" fmla="*/ 29 h 116"/>
                  <a:gd name="T20" fmla="*/ 10 w 46"/>
                  <a:gd name="T21" fmla="*/ 29 h 116"/>
                  <a:gd name="T22" fmla="*/ 8 w 46"/>
                  <a:gd name="T23" fmla="*/ 25 h 116"/>
                  <a:gd name="T24" fmla="*/ 13 w 46"/>
                  <a:gd name="T25" fmla="*/ 20 h 116"/>
                  <a:gd name="T26" fmla="*/ 8 w 46"/>
                  <a:gd name="T27" fmla="*/ 17 h 116"/>
                  <a:gd name="T28" fmla="*/ 10 w 46"/>
                  <a:gd name="T29" fmla="*/ 17 h 116"/>
                  <a:gd name="T30" fmla="*/ 13 w 46"/>
                  <a:gd name="T31" fmla="*/ 2 h 116"/>
                  <a:gd name="T32" fmla="*/ 6 w 46"/>
                  <a:gd name="T33" fmla="*/ 6 h 116"/>
                  <a:gd name="T34" fmla="*/ 6 w 46"/>
                  <a:gd name="T35" fmla="*/ 0 h 116"/>
                  <a:gd name="T36" fmla="*/ 3 w 46"/>
                  <a:gd name="T37" fmla="*/ 0 h 116"/>
                  <a:gd name="T38" fmla="*/ 0 w 46"/>
                  <a:gd name="T39" fmla="*/ 6 h 116"/>
                  <a:gd name="T40" fmla="*/ 4 w 46"/>
                  <a:gd name="T41" fmla="*/ 9 h 116"/>
                  <a:gd name="T42" fmla="*/ 8 w 46"/>
                  <a:gd name="T43" fmla="*/ 13 h 116"/>
                  <a:gd name="T44" fmla="*/ 0 w 46"/>
                  <a:gd name="T45" fmla="*/ 13 h 116"/>
                  <a:gd name="T46" fmla="*/ 0 w 46"/>
                  <a:gd name="T47" fmla="*/ 17 h 116"/>
                  <a:gd name="T48" fmla="*/ 8 w 46"/>
                  <a:gd name="T49" fmla="*/ 17 h 116"/>
                  <a:gd name="T50" fmla="*/ 3 w 46"/>
                  <a:gd name="T51" fmla="*/ 22 h 116"/>
                  <a:gd name="T52" fmla="*/ 4 w 46"/>
                  <a:gd name="T53" fmla="*/ 25 h 116"/>
                  <a:gd name="T54" fmla="*/ 3 w 46"/>
                  <a:gd name="T55" fmla="*/ 25 h 116"/>
                  <a:gd name="T56" fmla="*/ 6 w 46"/>
                  <a:gd name="T57" fmla="*/ 36 h 116"/>
                  <a:gd name="T58" fmla="*/ 10 w 46"/>
                  <a:gd name="T59" fmla="*/ 49 h 116"/>
                  <a:gd name="T60" fmla="*/ 8 w 46"/>
                  <a:gd name="T61" fmla="*/ 49 h 116"/>
                  <a:gd name="T62" fmla="*/ 10 w 46"/>
                  <a:gd name="T63" fmla="*/ 60 h 116"/>
                  <a:gd name="T64" fmla="*/ 10 w 46"/>
                  <a:gd name="T65" fmla="*/ 65 h 116"/>
                  <a:gd name="T66" fmla="*/ 10 w 46"/>
                  <a:gd name="T67" fmla="*/ 72 h 116"/>
                  <a:gd name="T68" fmla="*/ 13 w 46"/>
                  <a:gd name="T69" fmla="*/ 92 h 116"/>
                  <a:gd name="T70" fmla="*/ 14 w 46"/>
                  <a:gd name="T71" fmla="*/ 101 h 116"/>
                  <a:gd name="T72" fmla="*/ 14 w 46"/>
                  <a:gd name="T73" fmla="*/ 111 h 116"/>
                  <a:gd name="T74" fmla="*/ 37 w 46"/>
                  <a:gd name="T75" fmla="*/ 115 h 1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116"/>
                  <a:gd name="T116" fmla="*/ 46 w 46"/>
                  <a:gd name="T117" fmla="*/ 116 h 1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116">
                    <a:moveTo>
                      <a:pt x="37" y="115"/>
                    </a:moveTo>
                    <a:lnTo>
                      <a:pt x="45" y="99"/>
                    </a:lnTo>
                    <a:lnTo>
                      <a:pt x="42" y="95"/>
                    </a:lnTo>
                    <a:lnTo>
                      <a:pt x="30" y="62"/>
                    </a:lnTo>
                    <a:lnTo>
                      <a:pt x="27" y="60"/>
                    </a:lnTo>
                    <a:lnTo>
                      <a:pt x="24" y="62"/>
                    </a:lnTo>
                    <a:lnTo>
                      <a:pt x="21" y="40"/>
                    </a:lnTo>
                    <a:lnTo>
                      <a:pt x="20" y="40"/>
                    </a:lnTo>
                    <a:lnTo>
                      <a:pt x="18" y="36"/>
                    </a:lnTo>
                    <a:lnTo>
                      <a:pt x="15" y="29"/>
                    </a:lnTo>
                    <a:lnTo>
                      <a:pt x="10" y="29"/>
                    </a:lnTo>
                    <a:lnTo>
                      <a:pt x="8" y="25"/>
                    </a:lnTo>
                    <a:lnTo>
                      <a:pt x="13" y="20"/>
                    </a:lnTo>
                    <a:lnTo>
                      <a:pt x="8" y="17"/>
                    </a:lnTo>
                    <a:lnTo>
                      <a:pt x="10" y="17"/>
                    </a:lnTo>
                    <a:lnTo>
                      <a:pt x="13" y="2"/>
                    </a:lnTo>
                    <a:lnTo>
                      <a:pt x="6" y="6"/>
                    </a:lnTo>
                    <a:lnTo>
                      <a:pt x="6" y="0"/>
                    </a:lnTo>
                    <a:lnTo>
                      <a:pt x="3" y="0"/>
                    </a:lnTo>
                    <a:lnTo>
                      <a:pt x="0" y="6"/>
                    </a:lnTo>
                    <a:lnTo>
                      <a:pt x="4" y="9"/>
                    </a:lnTo>
                    <a:lnTo>
                      <a:pt x="8" y="13"/>
                    </a:lnTo>
                    <a:lnTo>
                      <a:pt x="0" y="13"/>
                    </a:lnTo>
                    <a:lnTo>
                      <a:pt x="0" y="17"/>
                    </a:lnTo>
                    <a:lnTo>
                      <a:pt x="8" y="17"/>
                    </a:lnTo>
                    <a:lnTo>
                      <a:pt x="3" y="22"/>
                    </a:lnTo>
                    <a:lnTo>
                      <a:pt x="4" y="25"/>
                    </a:lnTo>
                    <a:lnTo>
                      <a:pt x="3" y="25"/>
                    </a:lnTo>
                    <a:lnTo>
                      <a:pt x="6" y="36"/>
                    </a:lnTo>
                    <a:lnTo>
                      <a:pt x="10" y="49"/>
                    </a:lnTo>
                    <a:lnTo>
                      <a:pt x="8" y="49"/>
                    </a:lnTo>
                    <a:lnTo>
                      <a:pt x="10" y="60"/>
                    </a:lnTo>
                    <a:lnTo>
                      <a:pt x="10" y="65"/>
                    </a:lnTo>
                    <a:lnTo>
                      <a:pt x="10" y="72"/>
                    </a:lnTo>
                    <a:lnTo>
                      <a:pt x="13" y="92"/>
                    </a:lnTo>
                    <a:lnTo>
                      <a:pt x="14" y="101"/>
                    </a:lnTo>
                    <a:lnTo>
                      <a:pt x="14" y="111"/>
                    </a:lnTo>
                    <a:lnTo>
                      <a:pt x="37" y="115"/>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65" name="Freeform 28">
                <a:extLst>
                  <a:ext uri="{FF2B5EF4-FFF2-40B4-BE49-F238E27FC236}">
                    <a16:creationId xmlns:a16="http://schemas.microsoft.com/office/drawing/2014/main" id="{85138CC7-BCC8-B02C-C870-77249CE297A8}"/>
                  </a:ext>
                </a:extLst>
              </p:cNvPr>
              <p:cNvSpPr>
                <a:spLocks/>
              </p:cNvSpPr>
              <p:nvPr/>
            </p:nvSpPr>
            <p:spPr bwMode="auto">
              <a:xfrm>
                <a:off x="655" y="3173"/>
                <a:ext cx="245" cy="108"/>
              </a:xfrm>
              <a:custGeom>
                <a:avLst/>
                <a:gdLst>
                  <a:gd name="T0" fmla="*/ 231 w 245"/>
                  <a:gd name="T1" fmla="*/ 37 h 108"/>
                  <a:gd name="T2" fmla="*/ 213 w 245"/>
                  <a:gd name="T3" fmla="*/ 40 h 108"/>
                  <a:gd name="T4" fmla="*/ 207 w 245"/>
                  <a:gd name="T5" fmla="*/ 44 h 108"/>
                  <a:gd name="T6" fmla="*/ 194 w 245"/>
                  <a:gd name="T7" fmla="*/ 37 h 108"/>
                  <a:gd name="T8" fmla="*/ 185 w 245"/>
                  <a:gd name="T9" fmla="*/ 37 h 108"/>
                  <a:gd name="T10" fmla="*/ 177 w 245"/>
                  <a:gd name="T11" fmla="*/ 40 h 108"/>
                  <a:gd name="T12" fmla="*/ 158 w 245"/>
                  <a:gd name="T13" fmla="*/ 24 h 108"/>
                  <a:gd name="T14" fmla="*/ 149 w 245"/>
                  <a:gd name="T15" fmla="*/ 16 h 108"/>
                  <a:gd name="T16" fmla="*/ 126 w 245"/>
                  <a:gd name="T17" fmla="*/ 13 h 108"/>
                  <a:gd name="T18" fmla="*/ 113 w 245"/>
                  <a:gd name="T19" fmla="*/ 4 h 108"/>
                  <a:gd name="T20" fmla="*/ 105 w 245"/>
                  <a:gd name="T21" fmla="*/ 4 h 108"/>
                  <a:gd name="T22" fmla="*/ 90 w 245"/>
                  <a:gd name="T23" fmla="*/ 16 h 108"/>
                  <a:gd name="T24" fmla="*/ 75 w 245"/>
                  <a:gd name="T25" fmla="*/ 20 h 108"/>
                  <a:gd name="T26" fmla="*/ 54 w 245"/>
                  <a:gd name="T27" fmla="*/ 16 h 108"/>
                  <a:gd name="T28" fmla="*/ 46 w 245"/>
                  <a:gd name="T29" fmla="*/ 31 h 108"/>
                  <a:gd name="T30" fmla="*/ 19 w 245"/>
                  <a:gd name="T31" fmla="*/ 27 h 108"/>
                  <a:gd name="T32" fmla="*/ 12 w 245"/>
                  <a:gd name="T33" fmla="*/ 33 h 108"/>
                  <a:gd name="T34" fmla="*/ 17 w 245"/>
                  <a:gd name="T35" fmla="*/ 40 h 108"/>
                  <a:gd name="T36" fmla="*/ 30 w 245"/>
                  <a:gd name="T37" fmla="*/ 47 h 108"/>
                  <a:gd name="T38" fmla="*/ 22 w 245"/>
                  <a:gd name="T39" fmla="*/ 51 h 108"/>
                  <a:gd name="T40" fmla="*/ 7 w 245"/>
                  <a:gd name="T41" fmla="*/ 40 h 108"/>
                  <a:gd name="T42" fmla="*/ 0 w 245"/>
                  <a:gd name="T43" fmla="*/ 47 h 108"/>
                  <a:gd name="T44" fmla="*/ 5 w 245"/>
                  <a:gd name="T45" fmla="*/ 60 h 108"/>
                  <a:gd name="T46" fmla="*/ 0 w 245"/>
                  <a:gd name="T47" fmla="*/ 73 h 108"/>
                  <a:gd name="T48" fmla="*/ 7 w 245"/>
                  <a:gd name="T49" fmla="*/ 80 h 108"/>
                  <a:gd name="T50" fmla="*/ 27 w 245"/>
                  <a:gd name="T51" fmla="*/ 93 h 108"/>
                  <a:gd name="T52" fmla="*/ 37 w 245"/>
                  <a:gd name="T53" fmla="*/ 93 h 108"/>
                  <a:gd name="T54" fmla="*/ 48 w 245"/>
                  <a:gd name="T55" fmla="*/ 107 h 108"/>
                  <a:gd name="T56" fmla="*/ 57 w 245"/>
                  <a:gd name="T57" fmla="*/ 97 h 108"/>
                  <a:gd name="T58" fmla="*/ 66 w 245"/>
                  <a:gd name="T59" fmla="*/ 63 h 108"/>
                  <a:gd name="T60" fmla="*/ 124 w 245"/>
                  <a:gd name="T61" fmla="*/ 83 h 108"/>
                  <a:gd name="T62" fmla="*/ 237 w 245"/>
                  <a:gd name="T63" fmla="*/ 53 h 108"/>
                  <a:gd name="T64" fmla="*/ 244 w 245"/>
                  <a:gd name="T65" fmla="*/ 47 h 108"/>
                  <a:gd name="T66" fmla="*/ 239 w 245"/>
                  <a:gd name="T67" fmla="*/ 37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5"/>
                  <a:gd name="T103" fmla="*/ 0 h 108"/>
                  <a:gd name="T104" fmla="*/ 245 w 245"/>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5" h="108">
                    <a:moveTo>
                      <a:pt x="236" y="37"/>
                    </a:moveTo>
                    <a:lnTo>
                      <a:pt x="231" y="37"/>
                    </a:lnTo>
                    <a:lnTo>
                      <a:pt x="215" y="51"/>
                    </a:lnTo>
                    <a:lnTo>
                      <a:pt x="213" y="40"/>
                    </a:lnTo>
                    <a:lnTo>
                      <a:pt x="212" y="40"/>
                    </a:lnTo>
                    <a:lnTo>
                      <a:pt x="207" y="44"/>
                    </a:lnTo>
                    <a:lnTo>
                      <a:pt x="201" y="47"/>
                    </a:lnTo>
                    <a:lnTo>
                      <a:pt x="194" y="37"/>
                    </a:lnTo>
                    <a:lnTo>
                      <a:pt x="189" y="33"/>
                    </a:lnTo>
                    <a:lnTo>
                      <a:pt x="185" y="37"/>
                    </a:lnTo>
                    <a:lnTo>
                      <a:pt x="178" y="37"/>
                    </a:lnTo>
                    <a:lnTo>
                      <a:pt x="177" y="40"/>
                    </a:lnTo>
                    <a:lnTo>
                      <a:pt x="173" y="51"/>
                    </a:lnTo>
                    <a:lnTo>
                      <a:pt x="158" y="24"/>
                    </a:lnTo>
                    <a:lnTo>
                      <a:pt x="154" y="20"/>
                    </a:lnTo>
                    <a:lnTo>
                      <a:pt x="149" y="16"/>
                    </a:lnTo>
                    <a:lnTo>
                      <a:pt x="137" y="24"/>
                    </a:lnTo>
                    <a:lnTo>
                      <a:pt x="126" y="13"/>
                    </a:lnTo>
                    <a:lnTo>
                      <a:pt x="116" y="13"/>
                    </a:lnTo>
                    <a:lnTo>
                      <a:pt x="113" y="4"/>
                    </a:lnTo>
                    <a:lnTo>
                      <a:pt x="109" y="0"/>
                    </a:lnTo>
                    <a:lnTo>
                      <a:pt x="105" y="4"/>
                    </a:lnTo>
                    <a:lnTo>
                      <a:pt x="95" y="13"/>
                    </a:lnTo>
                    <a:lnTo>
                      <a:pt x="90" y="16"/>
                    </a:lnTo>
                    <a:lnTo>
                      <a:pt x="78" y="11"/>
                    </a:lnTo>
                    <a:lnTo>
                      <a:pt x="75" y="20"/>
                    </a:lnTo>
                    <a:lnTo>
                      <a:pt x="57" y="16"/>
                    </a:lnTo>
                    <a:lnTo>
                      <a:pt x="54" y="16"/>
                    </a:lnTo>
                    <a:lnTo>
                      <a:pt x="51" y="20"/>
                    </a:lnTo>
                    <a:lnTo>
                      <a:pt x="46" y="31"/>
                    </a:lnTo>
                    <a:lnTo>
                      <a:pt x="24" y="31"/>
                    </a:lnTo>
                    <a:lnTo>
                      <a:pt x="19" y="27"/>
                    </a:lnTo>
                    <a:lnTo>
                      <a:pt x="17" y="27"/>
                    </a:lnTo>
                    <a:lnTo>
                      <a:pt x="12" y="33"/>
                    </a:lnTo>
                    <a:lnTo>
                      <a:pt x="16" y="37"/>
                    </a:lnTo>
                    <a:lnTo>
                      <a:pt x="17" y="40"/>
                    </a:lnTo>
                    <a:lnTo>
                      <a:pt x="27" y="44"/>
                    </a:lnTo>
                    <a:lnTo>
                      <a:pt x="30" y="47"/>
                    </a:lnTo>
                    <a:lnTo>
                      <a:pt x="33" y="51"/>
                    </a:lnTo>
                    <a:lnTo>
                      <a:pt x="22" y="51"/>
                    </a:lnTo>
                    <a:lnTo>
                      <a:pt x="12" y="44"/>
                    </a:lnTo>
                    <a:lnTo>
                      <a:pt x="7" y="40"/>
                    </a:lnTo>
                    <a:lnTo>
                      <a:pt x="2" y="44"/>
                    </a:lnTo>
                    <a:lnTo>
                      <a:pt x="0" y="47"/>
                    </a:lnTo>
                    <a:lnTo>
                      <a:pt x="2" y="53"/>
                    </a:lnTo>
                    <a:lnTo>
                      <a:pt x="5" y="60"/>
                    </a:lnTo>
                    <a:lnTo>
                      <a:pt x="0" y="63"/>
                    </a:lnTo>
                    <a:lnTo>
                      <a:pt x="0" y="73"/>
                    </a:lnTo>
                    <a:lnTo>
                      <a:pt x="2" y="80"/>
                    </a:lnTo>
                    <a:lnTo>
                      <a:pt x="7" y="80"/>
                    </a:lnTo>
                    <a:lnTo>
                      <a:pt x="16" y="83"/>
                    </a:lnTo>
                    <a:lnTo>
                      <a:pt x="27" y="93"/>
                    </a:lnTo>
                    <a:lnTo>
                      <a:pt x="30" y="97"/>
                    </a:lnTo>
                    <a:lnTo>
                      <a:pt x="37" y="93"/>
                    </a:lnTo>
                    <a:lnTo>
                      <a:pt x="41" y="107"/>
                    </a:lnTo>
                    <a:lnTo>
                      <a:pt x="48" y="107"/>
                    </a:lnTo>
                    <a:lnTo>
                      <a:pt x="54" y="104"/>
                    </a:lnTo>
                    <a:lnTo>
                      <a:pt x="57" y="97"/>
                    </a:lnTo>
                    <a:lnTo>
                      <a:pt x="61" y="87"/>
                    </a:lnTo>
                    <a:lnTo>
                      <a:pt x="66" y="63"/>
                    </a:lnTo>
                    <a:lnTo>
                      <a:pt x="124" y="63"/>
                    </a:lnTo>
                    <a:lnTo>
                      <a:pt x="124" y="83"/>
                    </a:lnTo>
                    <a:lnTo>
                      <a:pt x="236" y="71"/>
                    </a:lnTo>
                    <a:lnTo>
                      <a:pt x="237" y="53"/>
                    </a:lnTo>
                    <a:lnTo>
                      <a:pt x="242" y="51"/>
                    </a:lnTo>
                    <a:lnTo>
                      <a:pt x="244" y="47"/>
                    </a:lnTo>
                    <a:lnTo>
                      <a:pt x="242" y="40"/>
                    </a:lnTo>
                    <a:lnTo>
                      <a:pt x="239" y="37"/>
                    </a:lnTo>
                    <a:lnTo>
                      <a:pt x="236" y="37"/>
                    </a:lnTo>
                  </a:path>
                </a:pathLst>
              </a:custGeom>
              <a:solidFill>
                <a:srgbClr val="00A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66" name="Freeform 29">
                <a:extLst>
                  <a:ext uri="{FF2B5EF4-FFF2-40B4-BE49-F238E27FC236}">
                    <a16:creationId xmlns:a16="http://schemas.microsoft.com/office/drawing/2014/main" id="{BA293FD6-B954-DF5F-6D9B-A50D37491056}"/>
                  </a:ext>
                </a:extLst>
              </p:cNvPr>
              <p:cNvSpPr>
                <a:spLocks/>
              </p:cNvSpPr>
              <p:nvPr/>
            </p:nvSpPr>
            <p:spPr bwMode="auto">
              <a:xfrm>
                <a:off x="673" y="3199"/>
                <a:ext cx="231" cy="78"/>
              </a:xfrm>
              <a:custGeom>
                <a:avLst/>
                <a:gdLst>
                  <a:gd name="T0" fmla="*/ 230 w 231"/>
                  <a:gd name="T1" fmla="*/ 32 h 78"/>
                  <a:gd name="T2" fmla="*/ 230 w 231"/>
                  <a:gd name="T3" fmla="*/ 45 h 78"/>
                  <a:gd name="T4" fmla="*/ 218 w 231"/>
                  <a:gd name="T5" fmla="*/ 51 h 78"/>
                  <a:gd name="T6" fmla="*/ 213 w 231"/>
                  <a:gd name="T7" fmla="*/ 57 h 78"/>
                  <a:gd name="T8" fmla="*/ 202 w 231"/>
                  <a:gd name="T9" fmla="*/ 54 h 78"/>
                  <a:gd name="T10" fmla="*/ 190 w 231"/>
                  <a:gd name="T11" fmla="*/ 57 h 78"/>
                  <a:gd name="T12" fmla="*/ 171 w 231"/>
                  <a:gd name="T13" fmla="*/ 66 h 78"/>
                  <a:gd name="T14" fmla="*/ 159 w 231"/>
                  <a:gd name="T15" fmla="*/ 73 h 78"/>
                  <a:gd name="T16" fmla="*/ 146 w 231"/>
                  <a:gd name="T17" fmla="*/ 70 h 78"/>
                  <a:gd name="T18" fmla="*/ 117 w 231"/>
                  <a:gd name="T19" fmla="*/ 61 h 78"/>
                  <a:gd name="T20" fmla="*/ 95 w 231"/>
                  <a:gd name="T21" fmla="*/ 64 h 78"/>
                  <a:gd name="T22" fmla="*/ 87 w 231"/>
                  <a:gd name="T23" fmla="*/ 66 h 78"/>
                  <a:gd name="T24" fmla="*/ 80 w 231"/>
                  <a:gd name="T25" fmla="*/ 64 h 78"/>
                  <a:gd name="T26" fmla="*/ 71 w 231"/>
                  <a:gd name="T27" fmla="*/ 45 h 78"/>
                  <a:gd name="T28" fmla="*/ 47 w 231"/>
                  <a:gd name="T29" fmla="*/ 51 h 78"/>
                  <a:gd name="T30" fmla="*/ 35 w 231"/>
                  <a:gd name="T31" fmla="*/ 64 h 78"/>
                  <a:gd name="T32" fmla="*/ 28 w 231"/>
                  <a:gd name="T33" fmla="*/ 77 h 78"/>
                  <a:gd name="T34" fmla="*/ 18 w 231"/>
                  <a:gd name="T35" fmla="*/ 70 h 78"/>
                  <a:gd name="T36" fmla="*/ 21 w 231"/>
                  <a:gd name="T37" fmla="*/ 54 h 78"/>
                  <a:gd name="T38" fmla="*/ 29 w 231"/>
                  <a:gd name="T39" fmla="*/ 57 h 78"/>
                  <a:gd name="T40" fmla="*/ 32 w 231"/>
                  <a:gd name="T41" fmla="*/ 47 h 78"/>
                  <a:gd name="T42" fmla="*/ 42 w 231"/>
                  <a:gd name="T43" fmla="*/ 42 h 78"/>
                  <a:gd name="T44" fmla="*/ 38 w 231"/>
                  <a:gd name="T45" fmla="*/ 32 h 78"/>
                  <a:gd name="T46" fmla="*/ 21 w 231"/>
                  <a:gd name="T47" fmla="*/ 32 h 78"/>
                  <a:gd name="T48" fmla="*/ 14 w 231"/>
                  <a:gd name="T49" fmla="*/ 38 h 78"/>
                  <a:gd name="T50" fmla="*/ 0 w 231"/>
                  <a:gd name="T51" fmla="*/ 32 h 78"/>
                  <a:gd name="T52" fmla="*/ 0 w 231"/>
                  <a:gd name="T53" fmla="*/ 23 h 78"/>
                  <a:gd name="T54" fmla="*/ 14 w 231"/>
                  <a:gd name="T55" fmla="*/ 23 h 78"/>
                  <a:gd name="T56" fmla="*/ 16 w 231"/>
                  <a:gd name="T57" fmla="*/ 13 h 78"/>
                  <a:gd name="T58" fmla="*/ 28 w 231"/>
                  <a:gd name="T59" fmla="*/ 19 h 78"/>
                  <a:gd name="T60" fmla="*/ 45 w 231"/>
                  <a:gd name="T61" fmla="*/ 15 h 78"/>
                  <a:gd name="T62" fmla="*/ 56 w 231"/>
                  <a:gd name="T63" fmla="*/ 15 h 78"/>
                  <a:gd name="T64" fmla="*/ 58 w 231"/>
                  <a:gd name="T65" fmla="*/ 4 h 78"/>
                  <a:gd name="T66" fmla="*/ 66 w 231"/>
                  <a:gd name="T67" fmla="*/ 4 h 78"/>
                  <a:gd name="T68" fmla="*/ 66 w 231"/>
                  <a:gd name="T69" fmla="*/ 15 h 78"/>
                  <a:gd name="T70" fmla="*/ 63 w 231"/>
                  <a:gd name="T71" fmla="*/ 28 h 78"/>
                  <a:gd name="T72" fmla="*/ 71 w 231"/>
                  <a:gd name="T73" fmla="*/ 32 h 78"/>
                  <a:gd name="T74" fmla="*/ 84 w 231"/>
                  <a:gd name="T75" fmla="*/ 38 h 78"/>
                  <a:gd name="T76" fmla="*/ 106 w 231"/>
                  <a:gd name="T77" fmla="*/ 38 h 78"/>
                  <a:gd name="T78" fmla="*/ 108 w 231"/>
                  <a:gd name="T79" fmla="*/ 26 h 78"/>
                  <a:gd name="T80" fmla="*/ 112 w 231"/>
                  <a:gd name="T81" fmla="*/ 13 h 78"/>
                  <a:gd name="T82" fmla="*/ 98 w 231"/>
                  <a:gd name="T83" fmla="*/ 13 h 78"/>
                  <a:gd name="T84" fmla="*/ 93 w 231"/>
                  <a:gd name="T85" fmla="*/ 4 h 78"/>
                  <a:gd name="T86" fmla="*/ 98 w 231"/>
                  <a:gd name="T87" fmla="*/ 0 h 78"/>
                  <a:gd name="T88" fmla="*/ 105 w 231"/>
                  <a:gd name="T89" fmla="*/ 7 h 78"/>
                  <a:gd name="T90" fmla="*/ 122 w 231"/>
                  <a:gd name="T91" fmla="*/ 19 h 78"/>
                  <a:gd name="T92" fmla="*/ 131 w 231"/>
                  <a:gd name="T93" fmla="*/ 13 h 78"/>
                  <a:gd name="T94" fmla="*/ 136 w 231"/>
                  <a:gd name="T95" fmla="*/ 19 h 78"/>
                  <a:gd name="T96" fmla="*/ 130 w 231"/>
                  <a:gd name="T97" fmla="*/ 23 h 78"/>
                  <a:gd name="T98" fmla="*/ 112 w 231"/>
                  <a:gd name="T99" fmla="*/ 38 h 78"/>
                  <a:gd name="T100" fmla="*/ 117 w 231"/>
                  <a:gd name="T101" fmla="*/ 51 h 78"/>
                  <a:gd name="T102" fmla="*/ 136 w 231"/>
                  <a:gd name="T103" fmla="*/ 42 h 78"/>
                  <a:gd name="T104" fmla="*/ 143 w 231"/>
                  <a:gd name="T105" fmla="*/ 42 h 78"/>
                  <a:gd name="T106" fmla="*/ 152 w 231"/>
                  <a:gd name="T107" fmla="*/ 51 h 78"/>
                  <a:gd name="T108" fmla="*/ 159 w 231"/>
                  <a:gd name="T109" fmla="*/ 34 h 78"/>
                  <a:gd name="T110" fmla="*/ 161 w 231"/>
                  <a:gd name="T111" fmla="*/ 26 h 78"/>
                  <a:gd name="T112" fmla="*/ 167 w 231"/>
                  <a:gd name="T113" fmla="*/ 28 h 78"/>
                  <a:gd name="T114" fmla="*/ 192 w 231"/>
                  <a:gd name="T115" fmla="*/ 42 h 78"/>
                  <a:gd name="T116" fmla="*/ 197 w 231"/>
                  <a:gd name="T117" fmla="*/ 34 h 78"/>
                  <a:gd name="T118" fmla="*/ 209 w 231"/>
                  <a:gd name="T119" fmla="*/ 42 h 78"/>
                  <a:gd name="T120" fmla="*/ 215 w 231"/>
                  <a:gd name="T121" fmla="*/ 34 h 78"/>
                  <a:gd name="T122" fmla="*/ 227 w 231"/>
                  <a:gd name="T123" fmla="*/ 28 h 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1"/>
                  <a:gd name="T187" fmla="*/ 0 h 78"/>
                  <a:gd name="T188" fmla="*/ 231 w 231"/>
                  <a:gd name="T189" fmla="*/ 78 h 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1" h="78">
                    <a:moveTo>
                      <a:pt x="227" y="28"/>
                    </a:moveTo>
                    <a:lnTo>
                      <a:pt x="230" y="32"/>
                    </a:lnTo>
                    <a:lnTo>
                      <a:pt x="230" y="38"/>
                    </a:lnTo>
                    <a:lnTo>
                      <a:pt x="230" y="45"/>
                    </a:lnTo>
                    <a:lnTo>
                      <a:pt x="222" y="51"/>
                    </a:lnTo>
                    <a:lnTo>
                      <a:pt x="218" y="51"/>
                    </a:lnTo>
                    <a:lnTo>
                      <a:pt x="218" y="57"/>
                    </a:lnTo>
                    <a:lnTo>
                      <a:pt x="213" y="57"/>
                    </a:lnTo>
                    <a:lnTo>
                      <a:pt x="209" y="57"/>
                    </a:lnTo>
                    <a:lnTo>
                      <a:pt x="202" y="54"/>
                    </a:lnTo>
                    <a:lnTo>
                      <a:pt x="196" y="57"/>
                    </a:lnTo>
                    <a:lnTo>
                      <a:pt x="190" y="57"/>
                    </a:lnTo>
                    <a:lnTo>
                      <a:pt x="183" y="66"/>
                    </a:lnTo>
                    <a:lnTo>
                      <a:pt x="171" y="66"/>
                    </a:lnTo>
                    <a:lnTo>
                      <a:pt x="166" y="70"/>
                    </a:lnTo>
                    <a:lnTo>
                      <a:pt x="159" y="73"/>
                    </a:lnTo>
                    <a:lnTo>
                      <a:pt x="152" y="70"/>
                    </a:lnTo>
                    <a:lnTo>
                      <a:pt x="146" y="70"/>
                    </a:lnTo>
                    <a:lnTo>
                      <a:pt x="124" y="57"/>
                    </a:lnTo>
                    <a:lnTo>
                      <a:pt x="117" y="61"/>
                    </a:lnTo>
                    <a:lnTo>
                      <a:pt x="101" y="61"/>
                    </a:lnTo>
                    <a:lnTo>
                      <a:pt x="95" y="64"/>
                    </a:lnTo>
                    <a:lnTo>
                      <a:pt x="90" y="66"/>
                    </a:lnTo>
                    <a:lnTo>
                      <a:pt x="87" y="66"/>
                    </a:lnTo>
                    <a:lnTo>
                      <a:pt x="84" y="66"/>
                    </a:lnTo>
                    <a:lnTo>
                      <a:pt x="80" y="64"/>
                    </a:lnTo>
                    <a:lnTo>
                      <a:pt x="77" y="57"/>
                    </a:lnTo>
                    <a:lnTo>
                      <a:pt x="71" y="45"/>
                    </a:lnTo>
                    <a:lnTo>
                      <a:pt x="58" y="42"/>
                    </a:lnTo>
                    <a:lnTo>
                      <a:pt x="47" y="51"/>
                    </a:lnTo>
                    <a:lnTo>
                      <a:pt x="42" y="64"/>
                    </a:lnTo>
                    <a:lnTo>
                      <a:pt x="35" y="64"/>
                    </a:lnTo>
                    <a:lnTo>
                      <a:pt x="32" y="73"/>
                    </a:lnTo>
                    <a:lnTo>
                      <a:pt x="28" y="77"/>
                    </a:lnTo>
                    <a:lnTo>
                      <a:pt x="23" y="77"/>
                    </a:lnTo>
                    <a:lnTo>
                      <a:pt x="18" y="70"/>
                    </a:lnTo>
                    <a:lnTo>
                      <a:pt x="18" y="61"/>
                    </a:lnTo>
                    <a:lnTo>
                      <a:pt x="21" y="54"/>
                    </a:lnTo>
                    <a:lnTo>
                      <a:pt x="24" y="54"/>
                    </a:lnTo>
                    <a:lnTo>
                      <a:pt x="29" y="57"/>
                    </a:lnTo>
                    <a:lnTo>
                      <a:pt x="29" y="54"/>
                    </a:lnTo>
                    <a:lnTo>
                      <a:pt x="32" y="47"/>
                    </a:lnTo>
                    <a:lnTo>
                      <a:pt x="40" y="45"/>
                    </a:lnTo>
                    <a:lnTo>
                      <a:pt x="42" y="42"/>
                    </a:lnTo>
                    <a:lnTo>
                      <a:pt x="45" y="28"/>
                    </a:lnTo>
                    <a:lnTo>
                      <a:pt x="38" y="32"/>
                    </a:lnTo>
                    <a:lnTo>
                      <a:pt x="29" y="32"/>
                    </a:lnTo>
                    <a:lnTo>
                      <a:pt x="21" y="32"/>
                    </a:lnTo>
                    <a:lnTo>
                      <a:pt x="18" y="34"/>
                    </a:lnTo>
                    <a:lnTo>
                      <a:pt x="14" y="38"/>
                    </a:lnTo>
                    <a:lnTo>
                      <a:pt x="8" y="38"/>
                    </a:lnTo>
                    <a:lnTo>
                      <a:pt x="0" y="32"/>
                    </a:lnTo>
                    <a:lnTo>
                      <a:pt x="0" y="26"/>
                    </a:lnTo>
                    <a:lnTo>
                      <a:pt x="0" y="23"/>
                    </a:lnTo>
                    <a:lnTo>
                      <a:pt x="5" y="23"/>
                    </a:lnTo>
                    <a:lnTo>
                      <a:pt x="14" y="23"/>
                    </a:lnTo>
                    <a:lnTo>
                      <a:pt x="14" y="15"/>
                    </a:lnTo>
                    <a:lnTo>
                      <a:pt x="16" y="13"/>
                    </a:lnTo>
                    <a:lnTo>
                      <a:pt x="21" y="13"/>
                    </a:lnTo>
                    <a:lnTo>
                      <a:pt x="28" y="19"/>
                    </a:lnTo>
                    <a:lnTo>
                      <a:pt x="38" y="26"/>
                    </a:lnTo>
                    <a:lnTo>
                      <a:pt x="45" y="15"/>
                    </a:lnTo>
                    <a:lnTo>
                      <a:pt x="49" y="15"/>
                    </a:lnTo>
                    <a:lnTo>
                      <a:pt x="56" y="15"/>
                    </a:lnTo>
                    <a:lnTo>
                      <a:pt x="56" y="7"/>
                    </a:lnTo>
                    <a:lnTo>
                      <a:pt x="58" y="4"/>
                    </a:lnTo>
                    <a:lnTo>
                      <a:pt x="63" y="4"/>
                    </a:lnTo>
                    <a:lnTo>
                      <a:pt x="66" y="4"/>
                    </a:lnTo>
                    <a:lnTo>
                      <a:pt x="71" y="9"/>
                    </a:lnTo>
                    <a:lnTo>
                      <a:pt x="66" y="15"/>
                    </a:lnTo>
                    <a:lnTo>
                      <a:pt x="64" y="23"/>
                    </a:lnTo>
                    <a:lnTo>
                      <a:pt x="63" y="28"/>
                    </a:lnTo>
                    <a:lnTo>
                      <a:pt x="66" y="28"/>
                    </a:lnTo>
                    <a:lnTo>
                      <a:pt x="71" y="32"/>
                    </a:lnTo>
                    <a:lnTo>
                      <a:pt x="74" y="38"/>
                    </a:lnTo>
                    <a:lnTo>
                      <a:pt x="84" y="38"/>
                    </a:lnTo>
                    <a:lnTo>
                      <a:pt x="98" y="38"/>
                    </a:lnTo>
                    <a:lnTo>
                      <a:pt x="106" y="38"/>
                    </a:lnTo>
                    <a:lnTo>
                      <a:pt x="106" y="32"/>
                    </a:lnTo>
                    <a:lnTo>
                      <a:pt x="108" y="26"/>
                    </a:lnTo>
                    <a:lnTo>
                      <a:pt x="108" y="23"/>
                    </a:lnTo>
                    <a:lnTo>
                      <a:pt x="112" y="13"/>
                    </a:lnTo>
                    <a:lnTo>
                      <a:pt x="100" y="13"/>
                    </a:lnTo>
                    <a:lnTo>
                      <a:pt x="98" y="13"/>
                    </a:lnTo>
                    <a:lnTo>
                      <a:pt x="95" y="7"/>
                    </a:lnTo>
                    <a:lnTo>
                      <a:pt x="93" y="4"/>
                    </a:lnTo>
                    <a:lnTo>
                      <a:pt x="93" y="0"/>
                    </a:lnTo>
                    <a:lnTo>
                      <a:pt x="98" y="0"/>
                    </a:lnTo>
                    <a:lnTo>
                      <a:pt x="100" y="0"/>
                    </a:lnTo>
                    <a:lnTo>
                      <a:pt x="105" y="7"/>
                    </a:lnTo>
                    <a:lnTo>
                      <a:pt x="112" y="7"/>
                    </a:lnTo>
                    <a:lnTo>
                      <a:pt x="122" y="19"/>
                    </a:lnTo>
                    <a:lnTo>
                      <a:pt x="130" y="13"/>
                    </a:lnTo>
                    <a:lnTo>
                      <a:pt x="131" y="13"/>
                    </a:lnTo>
                    <a:lnTo>
                      <a:pt x="136" y="13"/>
                    </a:lnTo>
                    <a:lnTo>
                      <a:pt x="136" y="19"/>
                    </a:lnTo>
                    <a:lnTo>
                      <a:pt x="135" y="23"/>
                    </a:lnTo>
                    <a:lnTo>
                      <a:pt x="130" y="23"/>
                    </a:lnTo>
                    <a:lnTo>
                      <a:pt x="119" y="23"/>
                    </a:lnTo>
                    <a:lnTo>
                      <a:pt x="112" y="38"/>
                    </a:lnTo>
                    <a:lnTo>
                      <a:pt x="112" y="51"/>
                    </a:lnTo>
                    <a:lnTo>
                      <a:pt x="117" y="51"/>
                    </a:lnTo>
                    <a:lnTo>
                      <a:pt x="129" y="54"/>
                    </a:lnTo>
                    <a:lnTo>
                      <a:pt x="136" y="42"/>
                    </a:lnTo>
                    <a:lnTo>
                      <a:pt x="140" y="42"/>
                    </a:lnTo>
                    <a:lnTo>
                      <a:pt x="143" y="42"/>
                    </a:lnTo>
                    <a:lnTo>
                      <a:pt x="148" y="42"/>
                    </a:lnTo>
                    <a:lnTo>
                      <a:pt x="152" y="51"/>
                    </a:lnTo>
                    <a:lnTo>
                      <a:pt x="164" y="45"/>
                    </a:lnTo>
                    <a:lnTo>
                      <a:pt x="159" y="34"/>
                    </a:lnTo>
                    <a:lnTo>
                      <a:pt x="159" y="32"/>
                    </a:lnTo>
                    <a:lnTo>
                      <a:pt x="161" y="26"/>
                    </a:lnTo>
                    <a:lnTo>
                      <a:pt x="166" y="26"/>
                    </a:lnTo>
                    <a:lnTo>
                      <a:pt x="167" y="28"/>
                    </a:lnTo>
                    <a:lnTo>
                      <a:pt x="178" y="42"/>
                    </a:lnTo>
                    <a:lnTo>
                      <a:pt x="192" y="42"/>
                    </a:lnTo>
                    <a:lnTo>
                      <a:pt x="194" y="34"/>
                    </a:lnTo>
                    <a:lnTo>
                      <a:pt x="197" y="34"/>
                    </a:lnTo>
                    <a:lnTo>
                      <a:pt x="194" y="34"/>
                    </a:lnTo>
                    <a:lnTo>
                      <a:pt x="209" y="42"/>
                    </a:lnTo>
                    <a:lnTo>
                      <a:pt x="212" y="34"/>
                    </a:lnTo>
                    <a:lnTo>
                      <a:pt x="215" y="34"/>
                    </a:lnTo>
                    <a:lnTo>
                      <a:pt x="222" y="26"/>
                    </a:lnTo>
                    <a:lnTo>
                      <a:pt x="227" y="28"/>
                    </a:lnTo>
                  </a:path>
                </a:pathLst>
              </a:custGeom>
              <a:solidFill>
                <a:srgbClr val="00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67" name="Freeform 30">
                <a:extLst>
                  <a:ext uri="{FF2B5EF4-FFF2-40B4-BE49-F238E27FC236}">
                    <a16:creationId xmlns:a16="http://schemas.microsoft.com/office/drawing/2014/main" id="{CE3AC5A2-DCAE-929E-D33E-6841893F9198}"/>
                  </a:ext>
                </a:extLst>
              </p:cNvPr>
              <p:cNvSpPr>
                <a:spLocks/>
              </p:cNvSpPr>
              <p:nvPr/>
            </p:nvSpPr>
            <p:spPr bwMode="auto">
              <a:xfrm>
                <a:off x="740" y="3221"/>
                <a:ext cx="29" cy="22"/>
              </a:xfrm>
              <a:custGeom>
                <a:avLst/>
                <a:gdLst>
                  <a:gd name="T0" fmla="*/ 24 w 29"/>
                  <a:gd name="T1" fmla="*/ 0 h 22"/>
                  <a:gd name="T2" fmla="*/ 13 w 29"/>
                  <a:gd name="T3" fmla="*/ 0 h 22"/>
                  <a:gd name="T4" fmla="*/ 8 w 29"/>
                  <a:gd name="T5" fmla="*/ 3 h 22"/>
                  <a:gd name="T6" fmla="*/ 4 w 29"/>
                  <a:gd name="T7" fmla="*/ 3 h 22"/>
                  <a:gd name="T8" fmla="*/ 0 w 29"/>
                  <a:gd name="T9" fmla="*/ 7 h 22"/>
                  <a:gd name="T10" fmla="*/ 0 w 29"/>
                  <a:gd name="T11" fmla="*/ 12 h 22"/>
                  <a:gd name="T12" fmla="*/ 3 w 29"/>
                  <a:gd name="T13" fmla="*/ 15 h 22"/>
                  <a:gd name="T14" fmla="*/ 7 w 29"/>
                  <a:gd name="T15" fmla="*/ 18 h 22"/>
                  <a:gd name="T16" fmla="*/ 10 w 29"/>
                  <a:gd name="T17" fmla="*/ 15 h 22"/>
                  <a:gd name="T18" fmla="*/ 13 w 29"/>
                  <a:gd name="T19" fmla="*/ 15 h 22"/>
                  <a:gd name="T20" fmla="*/ 15 w 29"/>
                  <a:gd name="T21" fmla="*/ 15 h 22"/>
                  <a:gd name="T22" fmla="*/ 18 w 29"/>
                  <a:gd name="T23" fmla="*/ 21 h 22"/>
                  <a:gd name="T24" fmla="*/ 21 w 29"/>
                  <a:gd name="T25" fmla="*/ 21 h 22"/>
                  <a:gd name="T26" fmla="*/ 24 w 29"/>
                  <a:gd name="T27" fmla="*/ 18 h 22"/>
                  <a:gd name="T28" fmla="*/ 28 w 29"/>
                  <a:gd name="T29" fmla="*/ 15 h 22"/>
                  <a:gd name="T30" fmla="*/ 28 w 29"/>
                  <a:gd name="T31" fmla="*/ 10 h 22"/>
                  <a:gd name="T32" fmla="*/ 24 w 29"/>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2"/>
                  <a:gd name="T53" fmla="*/ 29 w 29"/>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2">
                    <a:moveTo>
                      <a:pt x="24" y="0"/>
                    </a:moveTo>
                    <a:lnTo>
                      <a:pt x="13" y="0"/>
                    </a:lnTo>
                    <a:lnTo>
                      <a:pt x="8" y="3"/>
                    </a:lnTo>
                    <a:lnTo>
                      <a:pt x="4" y="3"/>
                    </a:lnTo>
                    <a:lnTo>
                      <a:pt x="0" y="7"/>
                    </a:lnTo>
                    <a:lnTo>
                      <a:pt x="0" y="12"/>
                    </a:lnTo>
                    <a:lnTo>
                      <a:pt x="3" y="15"/>
                    </a:lnTo>
                    <a:lnTo>
                      <a:pt x="7" y="18"/>
                    </a:lnTo>
                    <a:lnTo>
                      <a:pt x="10" y="15"/>
                    </a:lnTo>
                    <a:lnTo>
                      <a:pt x="13" y="15"/>
                    </a:lnTo>
                    <a:lnTo>
                      <a:pt x="15" y="15"/>
                    </a:lnTo>
                    <a:lnTo>
                      <a:pt x="18" y="21"/>
                    </a:lnTo>
                    <a:lnTo>
                      <a:pt x="21" y="21"/>
                    </a:lnTo>
                    <a:lnTo>
                      <a:pt x="24" y="18"/>
                    </a:lnTo>
                    <a:lnTo>
                      <a:pt x="28" y="15"/>
                    </a:lnTo>
                    <a:lnTo>
                      <a:pt x="28" y="10"/>
                    </a:lnTo>
                    <a:lnTo>
                      <a:pt x="24"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51324" name="Group 31">
              <a:extLst>
                <a:ext uri="{FF2B5EF4-FFF2-40B4-BE49-F238E27FC236}">
                  <a16:creationId xmlns:a16="http://schemas.microsoft.com/office/drawing/2014/main" id="{54C78FAA-AF3B-81DD-D5FE-4D72B57B5962}"/>
                </a:ext>
              </a:extLst>
            </p:cNvPr>
            <p:cNvGrpSpPr>
              <a:grpSpLocks/>
            </p:cNvGrpSpPr>
            <p:nvPr/>
          </p:nvGrpSpPr>
          <p:grpSpPr bwMode="auto">
            <a:xfrm>
              <a:off x="1069" y="3102"/>
              <a:ext cx="308" cy="333"/>
              <a:chOff x="1069" y="3102"/>
              <a:chExt cx="308" cy="333"/>
            </a:xfrm>
          </p:grpSpPr>
          <p:sp>
            <p:nvSpPr>
              <p:cNvPr id="51350" name="Freeform 32">
                <a:extLst>
                  <a:ext uri="{FF2B5EF4-FFF2-40B4-BE49-F238E27FC236}">
                    <a16:creationId xmlns:a16="http://schemas.microsoft.com/office/drawing/2014/main" id="{D9C63E1E-B62B-3F49-1E17-BEA103FFE5A2}"/>
                  </a:ext>
                </a:extLst>
              </p:cNvPr>
              <p:cNvSpPr>
                <a:spLocks/>
              </p:cNvSpPr>
              <p:nvPr/>
            </p:nvSpPr>
            <p:spPr bwMode="auto">
              <a:xfrm>
                <a:off x="1069" y="3102"/>
                <a:ext cx="308" cy="179"/>
              </a:xfrm>
              <a:custGeom>
                <a:avLst/>
                <a:gdLst>
                  <a:gd name="T0" fmla="*/ 303 w 308"/>
                  <a:gd name="T1" fmla="*/ 147 h 179"/>
                  <a:gd name="T2" fmla="*/ 307 w 308"/>
                  <a:gd name="T3" fmla="*/ 113 h 179"/>
                  <a:gd name="T4" fmla="*/ 305 w 308"/>
                  <a:gd name="T5" fmla="*/ 97 h 179"/>
                  <a:gd name="T6" fmla="*/ 303 w 308"/>
                  <a:gd name="T7" fmla="*/ 85 h 179"/>
                  <a:gd name="T8" fmla="*/ 301 w 308"/>
                  <a:gd name="T9" fmla="*/ 85 h 179"/>
                  <a:gd name="T10" fmla="*/ 286 w 308"/>
                  <a:gd name="T11" fmla="*/ 76 h 179"/>
                  <a:gd name="T12" fmla="*/ 277 w 308"/>
                  <a:gd name="T13" fmla="*/ 82 h 179"/>
                  <a:gd name="T14" fmla="*/ 264 w 308"/>
                  <a:gd name="T15" fmla="*/ 89 h 179"/>
                  <a:gd name="T16" fmla="*/ 263 w 308"/>
                  <a:gd name="T17" fmla="*/ 76 h 179"/>
                  <a:gd name="T18" fmla="*/ 259 w 308"/>
                  <a:gd name="T19" fmla="*/ 60 h 179"/>
                  <a:gd name="T20" fmla="*/ 247 w 308"/>
                  <a:gd name="T21" fmla="*/ 60 h 179"/>
                  <a:gd name="T22" fmla="*/ 240 w 308"/>
                  <a:gd name="T23" fmla="*/ 52 h 179"/>
                  <a:gd name="T24" fmla="*/ 228 w 308"/>
                  <a:gd name="T25" fmla="*/ 56 h 179"/>
                  <a:gd name="T26" fmla="*/ 226 w 308"/>
                  <a:gd name="T27" fmla="*/ 41 h 179"/>
                  <a:gd name="T28" fmla="*/ 217 w 308"/>
                  <a:gd name="T29" fmla="*/ 36 h 179"/>
                  <a:gd name="T30" fmla="*/ 222 w 308"/>
                  <a:gd name="T31" fmla="*/ 15 h 179"/>
                  <a:gd name="T32" fmla="*/ 217 w 308"/>
                  <a:gd name="T33" fmla="*/ 4 h 179"/>
                  <a:gd name="T34" fmla="*/ 209 w 308"/>
                  <a:gd name="T35" fmla="*/ 4 h 179"/>
                  <a:gd name="T36" fmla="*/ 203 w 308"/>
                  <a:gd name="T37" fmla="*/ 12 h 179"/>
                  <a:gd name="T38" fmla="*/ 188 w 308"/>
                  <a:gd name="T39" fmla="*/ 0 h 179"/>
                  <a:gd name="T40" fmla="*/ 179 w 308"/>
                  <a:gd name="T41" fmla="*/ 0 h 179"/>
                  <a:gd name="T42" fmla="*/ 170 w 308"/>
                  <a:gd name="T43" fmla="*/ 4 h 179"/>
                  <a:gd name="T44" fmla="*/ 167 w 308"/>
                  <a:gd name="T45" fmla="*/ 12 h 179"/>
                  <a:gd name="T46" fmla="*/ 163 w 308"/>
                  <a:gd name="T47" fmla="*/ 36 h 179"/>
                  <a:gd name="T48" fmla="*/ 158 w 308"/>
                  <a:gd name="T49" fmla="*/ 48 h 179"/>
                  <a:gd name="T50" fmla="*/ 158 w 308"/>
                  <a:gd name="T51" fmla="*/ 61 h 179"/>
                  <a:gd name="T52" fmla="*/ 151 w 308"/>
                  <a:gd name="T53" fmla="*/ 65 h 179"/>
                  <a:gd name="T54" fmla="*/ 145 w 308"/>
                  <a:gd name="T55" fmla="*/ 52 h 179"/>
                  <a:gd name="T56" fmla="*/ 138 w 308"/>
                  <a:gd name="T57" fmla="*/ 41 h 179"/>
                  <a:gd name="T58" fmla="*/ 132 w 308"/>
                  <a:gd name="T59" fmla="*/ 24 h 179"/>
                  <a:gd name="T60" fmla="*/ 125 w 308"/>
                  <a:gd name="T61" fmla="*/ 18 h 179"/>
                  <a:gd name="T62" fmla="*/ 121 w 308"/>
                  <a:gd name="T63" fmla="*/ 28 h 179"/>
                  <a:gd name="T64" fmla="*/ 109 w 308"/>
                  <a:gd name="T65" fmla="*/ 32 h 179"/>
                  <a:gd name="T66" fmla="*/ 101 w 308"/>
                  <a:gd name="T67" fmla="*/ 32 h 179"/>
                  <a:gd name="T68" fmla="*/ 96 w 308"/>
                  <a:gd name="T69" fmla="*/ 36 h 179"/>
                  <a:gd name="T70" fmla="*/ 88 w 308"/>
                  <a:gd name="T71" fmla="*/ 28 h 179"/>
                  <a:gd name="T72" fmla="*/ 81 w 308"/>
                  <a:gd name="T73" fmla="*/ 28 h 179"/>
                  <a:gd name="T74" fmla="*/ 74 w 308"/>
                  <a:gd name="T75" fmla="*/ 32 h 179"/>
                  <a:gd name="T76" fmla="*/ 70 w 308"/>
                  <a:gd name="T77" fmla="*/ 45 h 179"/>
                  <a:gd name="T78" fmla="*/ 70 w 308"/>
                  <a:gd name="T79" fmla="*/ 60 h 179"/>
                  <a:gd name="T80" fmla="*/ 74 w 308"/>
                  <a:gd name="T81" fmla="*/ 69 h 179"/>
                  <a:gd name="T82" fmla="*/ 74 w 308"/>
                  <a:gd name="T83" fmla="*/ 76 h 179"/>
                  <a:gd name="T84" fmla="*/ 60 w 308"/>
                  <a:gd name="T85" fmla="*/ 69 h 179"/>
                  <a:gd name="T86" fmla="*/ 46 w 308"/>
                  <a:gd name="T87" fmla="*/ 52 h 179"/>
                  <a:gd name="T88" fmla="*/ 40 w 308"/>
                  <a:gd name="T89" fmla="*/ 73 h 179"/>
                  <a:gd name="T90" fmla="*/ 23 w 308"/>
                  <a:gd name="T91" fmla="*/ 69 h 179"/>
                  <a:gd name="T92" fmla="*/ 24 w 308"/>
                  <a:gd name="T93" fmla="*/ 101 h 179"/>
                  <a:gd name="T94" fmla="*/ 4 w 308"/>
                  <a:gd name="T95" fmla="*/ 109 h 179"/>
                  <a:gd name="T96" fmla="*/ 0 w 308"/>
                  <a:gd name="T97" fmla="*/ 123 h 179"/>
                  <a:gd name="T98" fmla="*/ 6 w 308"/>
                  <a:gd name="T99" fmla="*/ 137 h 179"/>
                  <a:gd name="T100" fmla="*/ 6 w 308"/>
                  <a:gd name="T101" fmla="*/ 143 h 179"/>
                  <a:gd name="T102" fmla="*/ 4 w 308"/>
                  <a:gd name="T103" fmla="*/ 154 h 179"/>
                  <a:gd name="T104" fmla="*/ 6 w 308"/>
                  <a:gd name="T105" fmla="*/ 167 h 179"/>
                  <a:gd name="T106" fmla="*/ 18 w 308"/>
                  <a:gd name="T107" fmla="*/ 175 h 179"/>
                  <a:gd name="T108" fmla="*/ 30 w 308"/>
                  <a:gd name="T109" fmla="*/ 178 h 1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8"/>
                  <a:gd name="T166" fmla="*/ 0 h 179"/>
                  <a:gd name="T167" fmla="*/ 308 w 308"/>
                  <a:gd name="T168" fmla="*/ 179 h 1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8" h="179">
                    <a:moveTo>
                      <a:pt x="293" y="158"/>
                    </a:moveTo>
                    <a:lnTo>
                      <a:pt x="303" y="147"/>
                    </a:lnTo>
                    <a:lnTo>
                      <a:pt x="307" y="127"/>
                    </a:lnTo>
                    <a:lnTo>
                      <a:pt x="307" y="113"/>
                    </a:lnTo>
                    <a:lnTo>
                      <a:pt x="307" y="106"/>
                    </a:lnTo>
                    <a:lnTo>
                      <a:pt x="305" y="97"/>
                    </a:lnTo>
                    <a:lnTo>
                      <a:pt x="303" y="89"/>
                    </a:lnTo>
                    <a:lnTo>
                      <a:pt x="303" y="85"/>
                    </a:lnTo>
                    <a:lnTo>
                      <a:pt x="296" y="82"/>
                    </a:lnTo>
                    <a:lnTo>
                      <a:pt x="301" y="85"/>
                    </a:lnTo>
                    <a:lnTo>
                      <a:pt x="288" y="76"/>
                    </a:lnTo>
                    <a:lnTo>
                      <a:pt x="286" y="76"/>
                    </a:lnTo>
                    <a:lnTo>
                      <a:pt x="278" y="76"/>
                    </a:lnTo>
                    <a:lnTo>
                      <a:pt x="277" y="82"/>
                    </a:lnTo>
                    <a:lnTo>
                      <a:pt x="265" y="85"/>
                    </a:lnTo>
                    <a:lnTo>
                      <a:pt x="264" y="89"/>
                    </a:lnTo>
                    <a:lnTo>
                      <a:pt x="259" y="85"/>
                    </a:lnTo>
                    <a:lnTo>
                      <a:pt x="263" y="76"/>
                    </a:lnTo>
                    <a:lnTo>
                      <a:pt x="263" y="65"/>
                    </a:lnTo>
                    <a:lnTo>
                      <a:pt x="259" y="60"/>
                    </a:lnTo>
                    <a:lnTo>
                      <a:pt x="254" y="56"/>
                    </a:lnTo>
                    <a:lnTo>
                      <a:pt x="247" y="60"/>
                    </a:lnTo>
                    <a:lnTo>
                      <a:pt x="245" y="56"/>
                    </a:lnTo>
                    <a:lnTo>
                      <a:pt x="240" y="52"/>
                    </a:lnTo>
                    <a:lnTo>
                      <a:pt x="235" y="52"/>
                    </a:lnTo>
                    <a:lnTo>
                      <a:pt x="228" y="56"/>
                    </a:lnTo>
                    <a:lnTo>
                      <a:pt x="226" y="45"/>
                    </a:lnTo>
                    <a:lnTo>
                      <a:pt x="226" y="41"/>
                    </a:lnTo>
                    <a:lnTo>
                      <a:pt x="221" y="39"/>
                    </a:lnTo>
                    <a:lnTo>
                      <a:pt x="217" y="36"/>
                    </a:lnTo>
                    <a:lnTo>
                      <a:pt x="221" y="24"/>
                    </a:lnTo>
                    <a:lnTo>
                      <a:pt x="222" y="15"/>
                    </a:lnTo>
                    <a:lnTo>
                      <a:pt x="221" y="8"/>
                    </a:lnTo>
                    <a:lnTo>
                      <a:pt x="217" y="4"/>
                    </a:lnTo>
                    <a:lnTo>
                      <a:pt x="212" y="4"/>
                    </a:lnTo>
                    <a:lnTo>
                      <a:pt x="209" y="4"/>
                    </a:lnTo>
                    <a:lnTo>
                      <a:pt x="205" y="8"/>
                    </a:lnTo>
                    <a:lnTo>
                      <a:pt x="203" y="12"/>
                    </a:lnTo>
                    <a:lnTo>
                      <a:pt x="193" y="4"/>
                    </a:lnTo>
                    <a:lnTo>
                      <a:pt x="188" y="0"/>
                    </a:lnTo>
                    <a:lnTo>
                      <a:pt x="182" y="0"/>
                    </a:lnTo>
                    <a:lnTo>
                      <a:pt x="179" y="0"/>
                    </a:lnTo>
                    <a:lnTo>
                      <a:pt x="175" y="0"/>
                    </a:lnTo>
                    <a:lnTo>
                      <a:pt x="170" y="4"/>
                    </a:lnTo>
                    <a:lnTo>
                      <a:pt x="169" y="8"/>
                    </a:lnTo>
                    <a:lnTo>
                      <a:pt x="167" y="12"/>
                    </a:lnTo>
                    <a:lnTo>
                      <a:pt x="167" y="18"/>
                    </a:lnTo>
                    <a:lnTo>
                      <a:pt x="163" y="36"/>
                    </a:lnTo>
                    <a:lnTo>
                      <a:pt x="161" y="41"/>
                    </a:lnTo>
                    <a:lnTo>
                      <a:pt x="158" y="48"/>
                    </a:lnTo>
                    <a:lnTo>
                      <a:pt x="158" y="56"/>
                    </a:lnTo>
                    <a:lnTo>
                      <a:pt x="158" y="61"/>
                    </a:lnTo>
                    <a:lnTo>
                      <a:pt x="156" y="65"/>
                    </a:lnTo>
                    <a:lnTo>
                      <a:pt x="151" y="65"/>
                    </a:lnTo>
                    <a:lnTo>
                      <a:pt x="149" y="61"/>
                    </a:lnTo>
                    <a:lnTo>
                      <a:pt x="145" y="52"/>
                    </a:lnTo>
                    <a:lnTo>
                      <a:pt x="143" y="45"/>
                    </a:lnTo>
                    <a:lnTo>
                      <a:pt x="138" y="41"/>
                    </a:lnTo>
                    <a:lnTo>
                      <a:pt x="132" y="36"/>
                    </a:lnTo>
                    <a:lnTo>
                      <a:pt x="132" y="24"/>
                    </a:lnTo>
                    <a:lnTo>
                      <a:pt x="130" y="18"/>
                    </a:lnTo>
                    <a:lnTo>
                      <a:pt x="125" y="18"/>
                    </a:lnTo>
                    <a:lnTo>
                      <a:pt x="122" y="20"/>
                    </a:lnTo>
                    <a:lnTo>
                      <a:pt x="121" y="28"/>
                    </a:lnTo>
                    <a:lnTo>
                      <a:pt x="119" y="32"/>
                    </a:lnTo>
                    <a:lnTo>
                      <a:pt x="109" y="32"/>
                    </a:lnTo>
                    <a:lnTo>
                      <a:pt x="106" y="32"/>
                    </a:lnTo>
                    <a:lnTo>
                      <a:pt x="101" y="32"/>
                    </a:lnTo>
                    <a:lnTo>
                      <a:pt x="98" y="32"/>
                    </a:lnTo>
                    <a:lnTo>
                      <a:pt x="96" y="36"/>
                    </a:lnTo>
                    <a:lnTo>
                      <a:pt x="91" y="39"/>
                    </a:lnTo>
                    <a:lnTo>
                      <a:pt x="88" y="28"/>
                    </a:lnTo>
                    <a:lnTo>
                      <a:pt x="85" y="28"/>
                    </a:lnTo>
                    <a:lnTo>
                      <a:pt x="81" y="28"/>
                    </a:lnTo>
                    <a:lnTo>
                      <a:pt x="79" y="32"/>
                    </a:lnTo>
                    <a:lnTo>
                      <a:pt x="74" y="32"/>
                    </a:lnTo>
                    <a:lnTo>
                      <a:pt x="70" y="39"/>
                    </a:lnTo>
                    <a:lnTo>
                      <a:pt x="70" y="45"/>
                    </a:lnTo>
                    <a:lnTo>
                      <a:pt x="70" y="48"/>
                    </a:lnTo>
                    <a:lnTo>
                      <a:pt x="70" y="60"/>
                    </a:lnTo>
                    <a:lnTo>
                      <a:pt x="70" y="65"/>
                    </a:lnTo>
                    <a:lnTo>
                      <a:pt x="74" y="69"/>
                    </a:lnTo>
                    <a:lnTo>
                      <a:pt x="77" y="69"/>
                    </a:lnTo>
                    <a:lnTo>
                      <a:pt x="74" y="76"/>
                    </a:lnTo>
                    <a:lnTo>
                      <a:pt x="65" y="76"/>
                    </a:lnTo>
                    <a:lnTo>
                      <a:pt x="60" y="69"/>
                    </a:lnTo>
                    <a:lnTo>
                      <a:pt x="49" y="56"/>
                    </a:lnTo>
                    <a:lnTo>
                      <a:pt x="46" y="52"/>
                    </a:lnTo>
                    <a:lnTo>
                      <a:pt x="44" y="56"/>
                    </a:lnTo>
                    <a:lnTo>
                      <a:pt x="40" y="73"/>
                    </a:lnTo>
                    <a:lnTo>
                      <a:pt x="25" y="69"/>
                    </a:lnTo>
                    <a:lnTo>
                      <a:pt x="23" y="69"/>
                    </a:lnTo>
                    <a:lnTo>
                      <a:pt x="23" y="76"/>
                    </a:lnTo>
                    <a:lnTo>
                      <a:pt x="24" y="101"/>
                    </a:lnTo>
                    <a:lnTo>
                      <a:pt x="13" y="103"/>
                    </a:lnTo>
                    <a:lnTo>
                      <a:pt x="4" y="109"/>
                    </a:lnTo>
                    <a:lnTo>
                      <a:pt x="2" y="113"/>
                    </a:lnTo>
                    <a:lnTo>
                      <a:pt x="0" y="123"/>
                    </a:lnTo>
                    <a:lnTo>
                      <a:pt x="0" y="130"/>
                    </a:lnTo>
                    <a:lnTo>
                      <a:pt x="6" y="137"/>
                    </a:lnTo>
                    <a:lnTo>
                      <a:pt x="8" y="141"/>
                    </a:lnTo>
                    <a:lnTo>
                      <a:pt x="6" y="143"/>
                    </a:lnTo>
                    <a:lnTo>
                      <a:pt x="4" y="151"/>
                    </a:lnTo>
                    <a:lnTo>
                      <a:pt x="4" y="154"/>
                    </a:lnTo>
                    <a:lnTo>
                      <a:pt x="4" y="162"/>
                    </a:lnTo>
                    <a:lnTo>
                      <a:pt x="6" y="167"/>
                    </a:lnTo>
                    <a:lnTo>
                      <a:pt x="13" y="175"/>
                    </a:lnTo>
                    <a:lnTo>
                      <a:pt x="18" y="175"/>
                    </a:lnTo>
                    <a:lnTo>
                      <a:pt x="23" y="178"/>
                    </a:lnTo>
                    <a:lnTo>
                      <a:pt x="30" y="178"/>
                    </a:lnTo>
                    <a:lnTo>
                      <a:pt x="293" y="158"/>
                    </a:lnTo>
                  </a:path>
                </a:pathLst>
              </a:custGeom>
              <a:solidFill>
                <a:srgbClr val="00E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51351" name="Group 33">
                <a:extLst>
                  <a:ext uri="{FF2B5EF4-FFF2-40B4-BE49-F238E27FC236}">
                    <a16:creationId xmlns:a16="http://schemas.microsoft.com/office/drawing/2014/main" id="{4F91BC44-3C6E-8755-7562-25B4DDF612A4}"/>
                  </a:ext>
                </a:extLst>
              </p:cNvPr>
              <p:cNvGrpSpPr>
                <a:grpSpLocks/>
              </p:cNvGrpSpPr>
              <p:nvPr/>
            </p:nvGrpSpPr>
            <p:grpSpPr bwMode="auto">
              <a:xfrm>
                <a:off x="1084" y="3173"/>
                <a:ext cx="282" cy="262"/>
                <a:chOff x="1084" y="3173"/>
                <a:chExt cx="282" cy="262"/>
              </a:xfrm>
            </p:grpSpPr>
            <p:sp>
              <p:nvSpPr>
                <p:cNvPr id="51352" name="Freeform 34">
                  <a:extLst>
                    <a:ext uri="{FF2B5EF4-FFF2-40B4-BE49-F238E27FC236}">
                      <a16:creationId xmlns:a16="http://schemas.microsoft.com/office/drawing/2014/main" id="{ECAEB565-8951-6161-52B3-2D91BC76C9CF}"/>
                    </a:ext>
                  </a:extLst>
                </p:cNvPr>
                <p:cNvSpPr>
                  <a:spLocks/>
                </p:cNvSpPr>
                <p:nvPr/>
              </p:nvSpPr>
              <p:spPr bwMode="auto">
                <a:xfrm>
                  <a:off x="1084" y="3234"/>
                  <a:ext cx="280" cy="116"/>
                </a:xfrm>
                <a:custGeom>
                  <a:avLst/>
                  <a:gdLst>
                    <a:gd name="T0" fmla="*/ 279 w 280"/>
                    <a:gd name="T1" fmla="*/ 16 h 116"/>
                    <a:gd name="T2" fmla="*/ 274 w 280"/>
                    <a:gd name="T3" fmla="*/ 24 h 116"/>
                    <a:gd name="T4" fmla="*/ 277 w 280"/>
                    <a:gd name="T5" fmla="*/ 36 h 116"/>
                    <a:gd name="T6" fmla="*/ 274 w 280"/>
                    <a:gd name="T7" fmla="*/ 50 h 116"/>
                    <a:gd name="T8" fmla="*/ 271 w 280"/>
                    <a:gd name="T9" fmla="*/ 56 h 116"/>
                    <a:gd name="T10" fmla="*/ 255 w 280"/>
                    <a:gd name="T11" fmla="*/ 67 h 116"/>
                    <a:gd name="T12" fmla="*/ 247 w 280"/>
                    <a:gd name="T13" fmla="*/ 71 h 116"/>
                    <a:gd name="T14" fmla="*/ 237 w 280"/>
                    <a:gd name="T15" fmla="*/ 76 h 116"/>
                    <a:gd name="T16" fmla="*/ 231 w 280"/>
                    <a:gd name="T17" fmla="*/ 74 h 116"/>
                    <a:gd name="T18" fmla="*/ 225 w 280"/>
                    <a:gd name="T19" fmla="*/ 67 h 116"/>
                    <a:gd name="T20" fmla="*/ 220 w 280"/>
                    <a:gd name="T21" fmla="*/ 71 h 116"/>
                    <a:gd name="T22" fmla="*/ 218 w 280"/>
                    <a:gd name="T23" fmla="*/ 76 h 116"/>
                    <a:gd name="T24" fmla="*/ 207 w 280"/>
                    <a:gd name="T25" fmla="*/ 84 h 116"/>
                    <a:gd name="T26" fmla="*/ 197 w 280"/>
                    <a:gd name="T27" fmla="*/ 80 h 116"/>
                    <a:gd name="T28" fmla="*/ 194 w 280"/>
                    <a:gd name="T29" fmla="*/ 80 h 116"/>
                    <a:gd name="T30" fmla="*/ 188 w 280"/>
                    <a:gd name="T31" fmla="*/ 87 h 116"/>
                    <a:gd name="T32" fmla="*/ 183 w 280"/>
                    <a:gd name="T33" fmla="*/ 84 h 116"/>
                    <a:gd name="T34" fmla="*/ 178 w 280"/>
                    <a:gd name="T35" fmla="*/ 76 h 116"/>
                    <a:gd name="T36" fmla="*/ 171 w 280"/>
                    <a:gd name="T37" fmla="*/ 76 h 116"/>
                    <a:gd name="T38" fmla="*/ 160 w 280"/>
                    <a:gd name="T39" fmla="*/ 76 h 116"/>
                    <a:gd name="T40" fmla="*/ 136 w 280"/>
                    <a:gd name="T41" fmla="*/ 64 h 116"/>
                    <a:gd name="T42" fmla="*/ 130 w 280"/>
                    <a:gd name="T43" fmla="*/ 56 h 116"/>
                    <a:gd name="T44" fmla="*/ 124 w 280"/>
                    <a:gd name="T45" fmla="*/ 60 h 116"/>
                    <a:gd name="T46" fmla="*/ 119 w 280"/>
                    <a:gd name="T47" fmla="*/ 76 h 116"/>
                    <a:gd name="T48" fmla="*/ 112 w 280"/>
                    <a:gd name="T49" fmla="*/ 87 h 116"/>
                    <a:gd name="T50" fmla="*/ 108 w 280"/>
                    <a:gd name="T51" fmla="*/ 96 h 116"/>
                    <a:gd name="T52" fmla="*/ 101 w 280"/>
                    <a:gd name="T53" fmla="*/ 104 h 116"/>
                    <a:gd name="T54" fmla="*/ 99 w 280"/>
                    <a:gd name="T55" fmla="*/ 104 h 116"/>
                    <a:gd name="T56" fmla="*/ 91 w 280"/>
                    <a:gd name="T57" fmla="*/ 107 h 116"/>
                    <a:gd name="T58" fmla="*/ 80 w 280"/>
                    <a:gd name="T59" fmla="*/ 104 h 116"/>
                    <a:gd name="T60" fmla="*/ 74 w 280"/>
                    <a:gd name="T61" fmla="*/ 115 h 116"/>
                    <a:gd name="T62" fmla="*/ 63 w 280"/>
                    <a:gd name="T63" fmla="*/ 104 h 116"/>
                    <a:gd name="T64" fmla="*/ 53 w 280"/>
                    <a:gd name="T65" fmla="*/ 100 h 116"/>
                    <a:gd name="T66" fmla="*/ 45 w 280"/>
                    <a:gd name="T67" fmla="*/ 94 h 116"/>
                    <a:gd name="T68" fmla="*/ 42 w 280"/>
                    <a:gd name="T69" fmla="*/ 76 h 116"/>
                    <a:gd name="T70" fmla="*/ 35 w 280"/>
                    <a:gd name="T71" fmla="*/ 74 h 116"/>
                    <a:gd name="T72" fmla="*/ 38 w 280"/>
                    <a:gd name="T73" fmla="*/ 64 h 116"/>
                    <a:gd name="T74" fmla="*/ 33 w 280"/>
                    <a:gd name="T75" fmla="*/ 56 h 116"/>
                    <a:gd name="T76" fmla="*/ 28 w 280"/>
                    <a:gd name="T77" fmla="*/ 60 h 116"/>
                    <a:gd name="T78" fmla="*/ 26 w 280"/>
                    <a:gd name="T79" fmla="*/ 54 h 116"/>
                    <a:gd name="T80" fmla="*/ 18 w 280"/>
                    <a:gd name="T81" fmla="*/ 56 h 116"/>
                    <a:gd name="T82" fmla="*/ 14 w 280"/>
                    <a:gd name="T83" fmla="*/ 48 h 116"/>
                    <a:gd name="T84" fmla="*/ 10 w 280"/>
                    <a:gd name="T85" fmla="*/ 40 h 116"/>
                    <a:gd name="T86" fmla="*/ 0 w 280"/>
                    <a:gd name="T87" fmla="*/ 24 h 116"/>
                    <a:gd name="T88" fmla="*/ 5 w 280"/>
                    <a:gd name="T89" fmla="*/ 7 h 116"/>
                    <a:gd name="T90" fmla="*/ 277 w 280"/>
                    <a:gd name="T91" fmla="*/ 0 h 116"/>
                    <a:gd name="T92" fmla="*/ 277 w 280"/>
                    <a:gd name="T93" fmla="*/ 0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0"/>
                    <a:gd name="T142" fmla="*/ 0 h 116"/>
                    <a:gd name="T143" fmla="*/ 280 w 280"/>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0" h="116">
                      <a:moveTo>
                        <a:pt x="277" y="0"/>
                      </a:moveTo>
                      <a:lnTo>
                        <a:pt x="279" y="16"/>
                      </a:lnTo>
                      <a:lnTo>
                        <a:pt x="277" y="20"/>
                      </a:lnTo>
                      <a:lnTo>
                        <a:pt x="274" y="24"/>
                      </a:lnTo>
                      <a:lnTo>
                        <a:pt x="277" y="30"/>
                      </a:lnTo>
                      <a:lnTo>
                        <a:pt x="277" y="36"/>
                      </a:lnTo>
                      <a:lnTo>
                        <a:pt x="277" y="44"/>
                      </a:lnTo>
                      <a:lnTo>
                        <a:pt x="274" y="50"/>
                      </a:lnTo>
                      <a:lnTo>
                        <a:pt x="272" y="54"/>
                      </a:lnTo>
                      <a:lnTo>
                        <a:pt x="271" y="56"/>
                      </a:lnTo>
                      <a:lnTo>
                        <a:pt x="266" y="64"/>
                      </a:lnTo>
                      <a:lnTo>
                        <a:pt x="255" y="67"/>
                      </a:lnTo>
                      <a:lnTo>
                        <a:pt x="250" y="67"/>
                      </a:lnTo>
                      <a:lnTo>
                        <a:pt x="247" y="71"/>
                      </a:lnTo>
                      <a:lnTo>
                        <a:pt x="244" y="71"/>
                      </a:lnTo>
                      <a:lnTo>
                        <a:pt x="237" y="76"/>
                      </a:lnTo>
                      <a:lnTo>
                        <a:pt x="236" y="76"/>
                      </a:lnTo>
                      <a:lnTo>
                        <a:pt x="231" y="74"/>
                      </a:lnTo>
                      <a:lnTo>
                        <a:pt x="230" y="71"/>
                      </a:lnTo>
                      <a:lnTo>
                        <a:pt x="225" y="67"/>
                      </a:lnTo>
                      <a:lnTo>
                        <a:pt x="221" y="67"/>
                      </a:lnTo>
                      <a:lnTo>
                        <a:pt x="220" y="71"/>
                      </a:lnTo>
                      <a:lnTo>
                        <a:pt x="218" y="74"/>
                      </a:lnTo>
                      <a:lnTo>
                        <a:pt x="218" y="76"/>
                      </a:lnTo>
                      <a:lnTo>
                        <a:pt x="211" y="84"/>
                      </a:lnTo>
                      <a:lnTo>
                        <a:pt x="207" y="84"/>
                      </a:lnTo>
                      <a:lnTo>
                        <a:pt x="202" y="84"/>
                      </a:lnTo>
                      <a:lnTo>
                        <a:pt x="197" y="80"/>
                      </a:lnTo>
                      <a:lnTo>
                        <a:pt x="195" y="76"/>
                      </a:lnTo>
                      <a:lnTo>
                        <a:pt x="194" y="80"/>
                      </a:lnTo>
                      <a:lnTo>
                        <a:pt x="190" y="87"/>
                      </a:lnTo>
                      <a:lnTo>
                        <a:pt x="188" y="87"/>
                      </a:lnTo>
                      <a:lnTo>
                        <a:pt x="185" y="87"/>
                      </a:lnTo>
                      <a:lnTo>
                        <a:pt x="183" y="84"/>
                      </a:lnTo>
                      <a:lnTo>
                        <a:pt x="181" y="80"/>
                      </a:lnTo>
                      <a:lnTo>
                        <a:pt x="178" y="76"/>
                      </a:lnTo>
                      <a:lnTo>
                        <a:pt x="176" y="76"/>
                      </a:lnTo>
                      <a:lnTo>
                        <a:pt x="171" y="76"/>
                      </a:lnTo>
                      <a:lnTo>
                        <a:pt x="167" y="76"/>
                      </a:lnTo>
                      <a:lnTo>
                        <a:pt x="160" y="76"/>
                      </a:lnTo>
                      <a:lnTo>
                        <a:pt x="159" y="76"/>
                      </a:lnTo>
                      <a:lnTo>
                        <a:pt x="136" y="64"/>
                      </a:lnTo>
                      <a:lnTo>
                        <a:pt x="131" y="56"/>
                      </a:lnTo>
                      <a:lnTo>
                        <a:pt x="130" y="56"/>
                      </a:lnTo>
                      <a:lnTo>
                        <a:pt x="125" y="56"/>
                      </a:lnTo>
                      <a:lnTo>
                        <a:pt x="124" y="60"/>
                      </a:lnTo>
                      <a:lnTo>
                        <a:pt x="122" y="64"/>
                      </a:lnTo>
                      <a:lnTo>
                        <a:pt x="119" y="76"/>
                      </a:lnTo>
                      <a:lnTo>
                        <a:pt x="115" y="87"/>
                      </a:lnTo>
                      <a:lnTo>
                        <a:pt x="112" y="87"/>
                      </a:lnTo>
                      <a:lnTo>
                        <a:pt x="108" y="91"/>
                      </a:lnTo>
                      <a:lnTo>
                        <a:pt x="108" y="96"/>
                      </a:lnTo>
                      <a:lnTo>
                        <a:pt x="108" y="100"/>
                      </a:lnTo>
                      <a:lnTo>
                        <a:pt x="101" y="104"/>
                      </a:lnTo>
                      <a:lnTo>
                        <a:pt x="98" y="100"/>
                      </a:lnTo>
                      <a:lnTo>
                        <a:pt x="99" y="104"/>
                      </a:lnTo>
                      <a:lnTo>
                        <a:pt x="94" y="111"/>
                      </a:lnTo>
                      <a:lnTo>
                        <a:pt x="91" y="107"/>
                      </a:lnTo>
                      <a:lnTo>
                        <a:pt x="89" y="104"/>
                      </a:lnTo>
                      <a:lnTo>
                        <a:pt x="80" y="104"/>
                      </a:lnTo>
                      <a:lnTo>
                        <a:pt x="80" y="111"/>
                      </a:lnTo>
                      <a:lnTo>
                        <a:pt x="74" y="115"/>
                      </a:lnTo>
                      <a:lnTo>
                        <a:pt x="66" y="111"/>
                      </a:lnTo>
                      <a:lnTo>
                        <a:pt x="63" y="104"/>
                      </a:lnTo>
                      <a:lnTo>
                        <a:pt x="59" y="96"/>
                      </a:lnTo>
                      <a:lnTo>
                        <a:pt x="53" y="100"/>
                      </a:lnTo>
                      <a:lnTo>
                        <a:pt x="50" y="96"/>
                      </a:lnTo>
                      <a:lnTo>
                        <a:pt x="45" y="94"/>
                      </a:lnTo>
                      <a:lnTo>
                        <a:pt x="40" y="87"/>
                      </a:lnTo>
                      <a:lnTo>
                        <a:pt x="42" y="76"/>
                      </a:lnTo>
                      <a:lnTo>
                        <a:pt x="40" y="76"/>
                      </a:lnTo>
                      <a:lnTo>
                        <a:pt x="35" y="74"/>
                      </a:lnTo>
                      <a:lnTo>
                        <a:pt x="35" y="67"/>
                      </a:lnTo>
                      <a:lnTo>
                        <a:pt x="38" y="64"/>
                      </a:lnTo>
                      <a:lnTo>
                        <a:pt x="40" y="60"/>
                      </a:lnTo>
                      <a:lnTo>
                        <a:pt x="33" y="56"/>
                      </a:lnTo>
                      <a:lnTo>
                        <a:pt x="32" y="60"/>
                      </a:lnTo>
                      <a:lnTo>
                        <a:pt x="28" y="60"/>
                      </a:lnTo>
                      <a:lnTo>
                        <a:pt x="26" y="56"/>
                      </a:lnTo>
                      <a:lnTo>
                        <a:pt x="26" y="54"/>
                      </a:lnTo>
                      <a:lnTo>
                        <a:pt x="21" y="56"/>
                      </a:lnTo>
                      <a:lnTo>
                        <a:pt x="18" y="56"/>
                      </a:lnTo>
                      <a:lnTo>
                        <a:pt x="14" y="50"/>
                      </a:lnTo>
                      <a:lnTo>
                        <a:pt x="14" y="48"/>
                      </a:lnTo>
                      <a:lnTo>
                        <a:pt x="16" y="40"/>
                      </a:lnTo>
                      <a:lnTo>
                        <a:pt x="10" y="40"/>
                      </a:lnTo>
                      <a:lnTo>
                        <a:pt x="3" y="30"/>
                      </a:lnTo>
                      <a:lnTo>
                        <a:pt x="0" y="24"/>
                      </a:lnTo>
                      <a:lnTo>
                        <a:pt x="3" y="16"/>
                      </a:lnTo>
                      <a:lnTo>
                        <a:pt x="5" y="7"/>
                      </a:lnTo>
                      <a:lnTo>
                        <a:pt x="10" y="3"/>
                      </a:lnTo>
                      <a:lnTo>
                        <a:pt x="277" y="0"/>
                      </a:lnTo>
                      <a:lnTo>
                        <a:pt x="266" y="0"/>
                      </a:lnTo>
                      <a:lnTo>
                        <a:pt x="277" y="0"/>
                      </a:lnTo>
                    </a:path>
                  </a:pathLst>
                </a:custGeom>
                <a:solidFill>
                  <a:srgbClr val="0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51353" name="Group 35">
                  <a:extLst>
                    <a:ext uri="{FF2B5EF4-FFF2-40B4-BE49-F238E27FC236}">
                      <a16:creationId xmlns:a16="http://schemas.microsoft.com/office/drawing/2014/main" id="{1575A442-64CD-8B86-B8B6-8276F5B9B08E}"/>
                    </a:ext>
                  </a:extLst>
                </p:cNvPr>
                <p:cNvGrpSpPr>
                  <a:grpSpLocks/>
                </p:cNvGrpSpPr>
                <p:nvPr/>
              </p:nvGrpSpPr>
              <p:grpSpPr bwMode="auto">
                <a:xfrm>
                  <a:off x="1160" y="3242"/>
                  <a:ext cx="136" cy="193"/>
                  <a:chOff x="1160" y="3242"/>
                  <a:chExt cx="136" cy="193"/>
                </a:xfrm>
              </p:grpSpPr>
              <p:sp>
                <p:nvSpPr>
                  <p:cNvPr id="51358" name="Freeform 36">
                    <a:extLst>
                      <a:ext uri="{FF2B5EF4-FFF2-40B4-BE49-F238E27FC236}">
                        <a16:creationId xmlns:a16="http://schemas.microsoft.com/office/drawing/2014/main" id="{C2EF6E7C-43E5-DC0A-3763-94EAA6801822}"/>
                      </a:ext>
                    </a:extLst>
                  </p:cNvPr>
                  <p:cNvSpPr>
                    <a:spLocks/>
                  </p:cNvSpPr>
                  <p:nvPr/>
                </p:nvSpPr>
                <p:spPr bwMode="auto">
                  <a:xfrm>
                    <a:off x="1160" y="3242"/>
                    <a:ext cx="136" cy="193"/>
                  </a:xfrm>
                  <a:custGeom>
                    <a:avLst/>
                    <a:gdLst>
                      <a:gd name="T0" fmla="*/ 0 w 136"/>
                      <a:gd name="T1" fmla="*/ 20 h 193"/>
                      <a:gd name="T2" fmla="*/ 16 w 136"/>
                      <a:gd name="T3" fmla="*/ 28 h 193"/>
                      <a:gd name="T4" fmla="*/ 24 w 136"/>
                      <a:gd name="T5" fmla="*/ 45 h 193"/>
                      <a:gd name="T6" fmla="*/ 32 w 136"/>
                      <a:gd name="T7" fmla="*/ 62 h 193"/>
                      <a:gd name="T8" fmla="*/ 39 w 136"/>
                      <a:gd name="T9" fmla="*/ 79 h 193"/>
                      <a:gd name="T10" fmla="*/ 41 w 136"/>
                      <a:gd name="T11" fmla="*/ 95 h 193"/>
                      <a:gd name="T12" fmla="*/ 46 w 136"/>
                      <a:gd name="T13" fmla="*/ 111 h 193"/>
                      <a:gd name="T14" fmla="*/ 47 w 136"/>
                      <a:gd name="T15" fmla="*/ 133 h 193"/>
                      <a:gd name="T16" fmla="*/ 49 w 136"/>
                      <a:gd name="T17" fmla="*/ 157 h 193"/>
                      <a:gd name="T18" fmla="*/ 52 w 136"/>
                      <a:gd name="T19" fmla="*/ 164 h 193"/>
                      <a:gd name="T20" fmla="*/ 54 w 136"/>
                      <a:gd name="T21" fmla="*/ 172 h 193"/>
                      <a:gd name="T22" fmla="*/ 54 w 136"/>
                      <a:gd name="T23" fmla="*/ 181 h 193"/>
                      <a:gd name="T24" fmla="*/ 71 w 136"/>
                      <a:gd name="T25" fmla="*/ 192 h 193"/>
                      <a:gd name="T26" fmla="*/ 135 w 136"/>
                      <a:gd name="T27" fmla="*/ 188 h 193"/>
                      <a:gd name="T28" fmla="*/ 118 w 136"/>
                      <a:gd name="T29" fmla="*/ 177 h 193"/>
                      <a:gd name="T30" fmla="*/ 112 w 136"/>
                      <a:gd name="T31" fmla="*/ 177 h 193"/>
                      <a:gd name="T32" fmla="*/ 93 w 136"/>
                      <a:gd name="T33" fmla="*/ 157 h 193"/>
                      <a:gd name="T34" fmla="*/ 82 w 136"/>
                      <a:gd name="T35" fmla="*/ 140 h 193"/>
                      <a:gd name="T36" fmla="*/ 71 w 136"/>
                      <a:gd name="T37" fmla="*/ 119 h 193"/>
                      <a:gd name="T38" fmla="*/ 70 w 136"/>
                      <a:gd name="T39" fmla="*/ 99 h 193"/>
                      <a:gd name="T40" fmla="*/ 66 w 136"/>
                      <a:gd name="T41" fmla="*/ 89 h 193"/>
                      <a:gd name="T42" fmla="*/ 75 w 136"/>
                      <a:gd name="T43" fmla="*/ 66 h 193"/>
                      <a:gd name="T44" fmla="*/ 83 w 136"/>
                      <a:gd name="T45" fmla="*/ 58 h 193"/>
                      <a:gd name="T46" fmla="*/ 106 w 136"/>
                      <a:gd name="T47" fmla="*/ 48 h 193"/>
                      <a:gd name="T48" fmla="*/ 118 w 136"/>
                      <a:gd name="T49" fmla="*/ 45 h 193"/>
                      <a:gd name="T50" fmla="*/ 133 w 136"/>
                      <a:gd name="T51" fmla="*/ 28 h 193"/>
                      <a:gd name="T52" fmla="*/ 129 w 136"/>
                      <a:gd name="T53" fmla="*/ 24 h 193"/>
                      <a:gd name="T54" fmla="*/ 119 w 136"/>
                      <a:gd name="T55" fmla="*/ 38 h 193"/>
                      <a:gd name="T56" fmla="*/ 112 w 136"/>
                      <a:gd name="T57" fmla="*/ 42 h 193"/>
                      <a:gd name="T58" fmla="*/ 104 w 136"/>
                      <a:gd name="T59" fmla="*/ 45 h 193"/>
                      <a:gd name="T60" fmla="*/ 88 w 136"/>
                      <a:gd name="T61" fmla="*/ 48 h 193"/>
                      <a:gd name="T62" fmla="*/ 90 w 136"/>
                      <a:gd name="T63" fmla="*/ 42 h 193"/>
                      <a:gd name="T64" fmla="*/ 99 w 136"/>
                      <a:gd name="T65" fmla="*/ 28 h 193"/>
                      <a:gd name="T66" fmla="*/ 94 w 136"/>
                      <a:gd name="T67" fmla="*/ 28 h 193"/>
                      <a:gd name="T68" fmla="*/ 82 w 136"/>
                      <a:gd name="T69" fmla="*/ 45 h 193"/>
                      <a:gd name="T70" fmla="*/ 65 w 136"/>
                      <a:gd name="T71" fmla="*/ 48 h 193"/>
                      <a:gd name="T72" fmla="*/ 75 w 136"/>
                      <a:gd name="T73" fmla="*/ 20 h 193"/>
                      <a:gd name="T74" fmla="*/ 71 w 136"/>
                      <a:gd name="T75" fmla="*/ 20 h 193"/>
                      <a:gd name="T76" fmla="*/ 66 w 136"/>
                      <a:gd name="T77" fmla="*/ 28 h 193"/>
                      <a:gd name="T78" fmla="*/ 58 w 136"/>
                      <a:gd name="T79" fmla="*/ 20 h 193"/>
                      <a:gd name="T80" fmla="*/ 55 w 136"/>
                      <a:gd name="T81" fmla="*/ 24 h 193"/>
                      <a:gd name="T82" fmla="*/ 63 w 136"/>
                      <a:gd name="T83" fmla="*/ 30 h 193"/>
                      <a:gd name="T84" fmla="*/ 58 w 136"/>
                      <a:gd name="T85" fmla="*/ 45 h 193"/>
                      <a:gd name="T86" fmla="*/ 58 w 136"/>
                      <a:gd name="T87" fmla="*/ 48 h 193"/>
                      <a:gd name="T88" fmla="*/ 55 w 136"/>
                      <a:gd name="T89" fmla="*/ 50 h 193"/>
                      <a:gd name="T90" fmla="*/ 52 w 136"/>
                      <a:gd name="T91" fmla="*/ 62 h 193"/>
                      <a:gd name="T92" fmla="*/ 46 w 136"/>
                      <a:gd name="T93" fmla="*/ 58 h 193"/>
                      <a:gd name="T94" fmla="*/ 43 w 136"/>
                      <a:gd name="T95" fmla="*/ 58 h 193"/>
                      <a:gd name="T96" fmla="*/ 34 w 136"/>
                      <a:gd name="T97" fmla="*/ 45 h 193"/>
                      <a:gd name="T98" fmla="*/ 29 w 136"/>
                      <a:gd name="T99" fmla="*/ 30 h 193"/>
                      <a:gd name="T100" fmla="*/ 25 w 136"/>
                      <a:gd name="T101" fmla="*/ 28 h 193"/>
                      <a:gd name="T102" fmla="*/ 25 w 136"/>
                      <a:gd name="T103" fmla="*/ 24 h 193"/>
                      <a:gd name="T104" fmla="*/ 22 w 136"/>
                      <a:gd name="T105" fmla="*/ 14 h 193"/>
                      <a:gd name="T106" fmla="*/ 30 w 136"/>
                      <a:gd name="T107" fmla="*/ 4 h 193"/>
                      <a:gd name="T108" fmla="*/ 25 w 136"/>
                      <a:gd name="T109" fmla="*/ 0 h 193"/>
                      <a:gd name="T110" fmla="*/ 19 w 136"/>
                      <a:gd name="T111" fmla="*/ 8 h 193"/>
                      <a:gd name="T112" fmla="*/ 17 w 136"/>
                      <a:gd name="T113" fmla="*/ 0 h 193"/>
                      <a:gd name="T114" fmla="*/ 11 w 136"/>
                      <a:gd name="T115" fmla="*/ 4 h 193"/>
                      <a:gd name="T116" fmla="*/ 16 w 136"/>
                      <a:gd name="T117" fmla="*/ 20 h 193"/>
                      <a:gd name="T118" fmla="*/ 0 w 136"/>
                      <a:gd name="T119" fmla="*/ 17 h 193"/>
                      <a:gd name="T120" fmla="*/ 0 w 136"/>
                      <a:gd name="T121" fmla="*/ 20 h 1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
                      <a:gd name="T184" fmla="*/ 0 h 193"/>
                      <a:gd name="T185" fmla="*/ 136 w 136"/>
                      <a:gd name="T186" fmla="*/ 193 h 1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 h="193">
                        <a:moveTo>
                          <a:pt x="0" y="20"/>
                        </a:moveTo>
                        <a:lnTo>
                          <a:pt x="16" y="28"/>
                        </a:lnTo>
                        <a:lnTo>
                          <a:pt x="24" y="45"/>
                        </a:lnTo>
                        <a:lnTo>
                          <a:pt x="32" y="62"/>
                        </a:lnTo>
                        <a:lnTo>
                          <a:pt x="39" y="79"/>
                        </a:lnTo>
                        <a:lnTo>
                          <a:pt x="41" y="95"/>
                        </a:lnTo>
                        <a:lnTo>
                          <a:pt x="46" y="111"/>
                        </a:lnTo>
                        <a:lnTo>
                          <a:pt x="47" y="133"/>
                        </a:lnTo>
                        <a:lnTo>
                          <a:pt x="49" y="157"/>
                        </a:lnTo>
                        <a:lnTo>
                          <a:pt x="52" y="164"/>
                        </a:lnTo>
                        <a:lnTo>
                          <a:pt x="54" y="172"/>
                        </a:lnTo>
                        <a:lnTo>
                          <a:pt x="54" y="181"/>
                        </a:lnTo>
                        <a:lnTo>
                          <a:pt x="71" y="192"/>
                        </a:lnTo>
                        <a:lnTo>
                          <a:pt x="135" y="188"/>
                        </a:lnTo>
                        <a:lnTo>
                          <a:pt x="118" y="177"/>
                        </a:lnTo>
                        <a:lnTo>
                          <a:pt x="112" y="177"/>
                        </a:lnTo>
                        <a:lnTo>
                          <a:pt x="93" y="157"/>
                        </a:lnTo>
                        <a:lnTo>
                          <a:pt x="82" y="140"/>
                        </a:lnTo>
                        <a:lnTo>
                          <a:pt x="71" y="119"/>
                        </a:lnTo>
                        <a:lnTo>
                          <a:pt x="70" y="99"/>
                        </a:lnTo>
                        <a:lnTo>
                          <a:pt x="66" y="89"/>
                        </a:lnTo>
                        <a:lnTo>
                          <a:pt x="75" y="66"/>
                        </a:lnTo>
                        <a:lnTo>
                          <a:pt x="83" y="58"/>
                        </a:lnTo>
                        <a:lnTo>
                          <a:pt x="106" y="48"/>
                        </a:lnTo>
                        <a:lnTo>
                          <a:pt x="118" y="45"/>
                        </a:lnTo>
                        <a:lnTo>
                          <a:pt x="133" y="28"/>
                        </a:lnTo>
                        <a:lnTo>
                          <a:pt x="129" y="24"/>
                        </a:lnTo>
                        <a:lnTo>
                          <a:pt x="119" y="38"/>
                        </a:lnTo>
                        <a:lnTo>
                          <a:pt x="112" y="42"/>
                        </a:lnTo>
                        <a:lnTo>
                          <a:pt x="104" y="45"/>
                        </a:lnTo>
                        <a:lnTo>
                          <a:pt x="88" y="48"/>
                        </a:lnTo>
                        <a:lnTo>
                          <a:pt x="90" y="42"/>
                        </a:lnTo>
                        <a:lnTo>
                          <a:pt x="99" y="28"/>
                        </a:lnTo>
                        <a:lnTo>
                          <a:pt x="94" y="28"/>
                        </a:lnTo>
                        <a:lnTo>
                          <a:pt x="82" y="45"/>
                        </a:lnTo>
                        <a:lnTo>
                          <a:pt x="65" y="48"/>
                        </a:lnTo>
                        <a:lnTo>
                          <a:pt x="75" y="20"/>
                        </a:lnTo>
                        <a:lnTo>
                          <a:pt x="71" y="20"/>
                        </a:lnTo>
                        <a:lnTo>
                          <a:pt x="66" y="28"/>
                        </a:lnTo>
                        <a:lnTo>
                          <a:pt x="58" y="20"/>
                        </a:lnTo>
                        <a:lnTo>
                          <a:pt x="55" y="24"/>
                        </a:lnTo>
                        <a:lnTo>
                          <a:pt x="63" y="30"/>
                        </a:lnTo>
                        <a:lnTo>
                          <a:pt x="58" y="45"/>
                        </a:lnTo>
                        <a:lnTo>
                          <a:pt x="58" y="48"/>
                        </a:lnTo>
                        <a:lnTo>
                          <a:pt x="55" y="50"/>
                        </a:lnTo>
                        <a:lnTo>
                          <a:pt x="52" y="62"/>
                        </a:lnTo>
                        <a:lnTo>
                          <a:pt x="46" y="58"/>
                        </a:lnTo>
                        <a:lnTo>
                          <a:pt x="43" y="58"/>
                        </a:lnTo>
                        <a:lnTo>
                          <a:pt x="34" y="45"/>
                        </a:lnTo>
                        <a:lnTo>
                          <a:pt x="29" y="30"/>
                        </a:lnTo>
                        <a:lnTo>
                          <a:pt x="25" y="28"/>
                        </a:lnTo>
                        <a:lnTo>
                          <a:pt x="25" y="24"/>
                        </a:lnTo>
                        <a:lnTo>
                          <a:pt x="22" y="14"/>
                        </a:lnTo>
                        <a:lnTo>
                          <a:pt x="30" y="4"/>
                        </a:lnTo>
                        <a:lnTo>
                          <a:pt x="25" y="0"/>
                        </a:lnTo>
                        <a:lnTo>
                          <a:pt x="19" y="8"/>
                        </a:lnTo>
                        <a:lnTo>
                          <a:pt x="17" y="0"/>
                        </a:lnTo>
                        <a:lnTo>
                          <a:pt x="11" y="4"/>
                        </a:lnTo>
                        <a:lnTo>
                          <a:pt x="16" y="20"/>
                        </a:lnTo>
                        <a:lnTo>
                          <a:pt x="0" y="17"/>
                        </a:lnTo>
                        <a:lnTo>
                          <a:pt x="0" y="2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59" name="Freeform 37">
                    <a:extLst>
                      <a:ext uri="{FF2B5EF4-FFF2-40B4-BE49-F238E27FC236}">
                        <a16:creationId xmlns:a16="http://schemas.microsoft.com/office/drawing/2014/main" id="{62A5A0FC-D778-1CA1-CE24-558A523FEAF3}"/>
                      </a:ext>
                    </a:extLst>
                  </p:cNvPr>
                  <p:cNvSpPr>
                    <a:spLocks/>
                  </p:cNvSpPr>
                  <p:nvPr/>
                </p:nvSpPr>
                <p:spPr bwMode="auto">
                  <a:xfrm>
                    <a:off x="1203" y="3314"/>
                    <a:ext cx="46" cy="116"/>
                  </a:xfrm>
                  <a:custGeom>
                    <a:avLst/>
                    <a:gdLst>
                      <a:gd name="T0" fmla="*/ 38 w 46"/>
                      <a:gd name="T1" fmla="*/ 115 h 116"/>
                      <a:gd name="T2" fmla="*/ 45 w 46"/>
                      <a:gd name="T3" fmla="*/ 99 h 116"/>
                      <a:gd name="T4" fmla="*/ 44 w 46"/>
                      <a:gd name="T5" fmla="*/ 95 h 116"/>
                      <a:gd name="T6" fmla="*/ 28 w 46"/>
                      <a:gd name="T7" fmla="*/ 62 h 116"/>
                      <a:gd name="T8" fmla="*/ 26 w 46"/>
                      <a:gd name="T9" fmla="*/ 60 h 116"/>
                      <a:gd name="T10" fmla="*/ 23 w 46"/>
                      <a:gd name="T11" fmla="*/ 62 h 116"/>
                      <a:gd name="T12" fmla="*/ 22 w 46"/>
                      <a:gd name="T13" fmla="*/ 40 h 116"/>
                      <a:gd name="T14" fmla="*/ 20 w 46"/>
                      <a:gd name="T15" fmla="*/ 40 h 116"/>
                      <a:gd name="T16" fmla="*/ 17 w 46"/>
                      <a:gd name="T17" fmla="*/ 40 h 116"/>
                      <a:gd name="T18" fmla="*/ 16 w 46"/>
                      <a:gd name="T19" fmla="*/ 36 h 116"/>
                      <a:gd name="T20" fmla="*/ 16 w 46"/>
                      <a:gd name="T21" fmla="*/ 29 h 116"/>
                      <a:gd name="T22" fmla="*/ 8 w 46"/>
                      <a:gd name="T23" fmla="*/ 29 h 116"/>
                      <a:gd name="T24" fmla="*/ 8 w 46"/>
                      <a:gd name="T25" fmla="*/ 25 h 116"/>
                      <a:gd name="T26" fmla="*/ 12 w 46"/>
                      <a:gd name="T27" fmla="*/ 20 h 116"/>
                      <a:gd name="T28" fmla="*/ 8 w 46"/>
                      <a:gd name="T29" fmla="*/ 17 h 116"/>
                      <a:gd name="T30" fmla="*/ 11 w 46"/>
                      <a:gd name="T31" fmla="*/ 17 h 116"/>
                      <a:gd name="T32" fmla="*/ 12 w 46"/>
                      <a:gd name="T33" fmla="*/ 2 h 116"/>
                      <a:gd name="T34" fmla="*/ 6 w 46"/>
                      <a:gd name="T35" fmla="*/ 6 h 116"/>
                      <a:gd name="T36" fmla="*/ 6 w 46"/>
                      <a:gd name="T37" fmla="*/ 0 h 116"/>
                      <a:gd name="T38" fmla="*/ 2 w 46"/>
                      <a:gd name="T39" fmla="*/ 0 h 116"/>
                      <a:gd name="T40" fmla="*/ 0 w 46"/>
                      <a:gd name="T41" fmla="*/ 6 h 116"/>
                      <a:gd name="T42" fmla="*/ 5 w 46"/>
                      <a:gd name="T43" fmla="*/ 9 h 116"/>
                      <a:gd name="T44" fmla="*/ 8 w 46"/>
                      <a:gd name="T45" fmla="*/ 13 h 116"/>
                      <a:gd name="T46" fmla="*/ 0 w 46"/>
                      <a:gd name="T47" fmla="*/ 13 h 116"/>
                      <a:gd name="T48" fmla="*/ 0 w 46"/>
                      <a:gd name="T49" fmla="*/ 17 h 116"/>
                      <a:gd name="T50" fmla="*/ 6 w 46"/>
                      <a:gd name="T51" fmla="*/ 17 h 116"/>
                      <a:gd name="T52" fmla="*/ 0 w 46"/>
                      <a:gd name="T53" fmla="*/ 22 h 116"/>
                      <a:gd name="T54" fmla="*/ 5 w 46"/>
                      <a:gd name="T55" fmla="*/ 25 h 116"/>
                      <a:gd name="T56" fmla="*/ 2 w 46"/>
                      <a:gd name="T57" fmla="*/ 25 h 116"/>
                      <a:gd name="T58" fmla="*/ 6 w 46"/>
                      <a:gd name="T59" fmla="*/ 36 h 116"/>
                      <a:gd name="T60" fmla="*/ 11 w 46"/>
                      <a:gd name="T61" fmla="*/ 49 h 116"/>
                      <a:gd name="T62" fmla="*/ 8 w 46"/>
                      <a:gd name="T63" fmla="*/ 49 h 116"/>
                      <a:gd name="T64" fmla="*/ 8 w 46"/>
                      <a:gd name="T65" fmla="*/ 60 h 116"/>
                      <a:gd name="T66" fmla="*/ 11 w 46"/>
                      <a:gd name="T67" fmla="*/ 65 h 116"/>
                      <a:gd name="T68" fmla="*/ 8 w 46"/>
                      <a:gd name="T69" fmla="*/ 72 h 116"/>
                      <a:gd name="T70" fmla="*/ 12 w 46"/>
                      <a:gd name="T71" fmla="*/ 92 h 116"/>
                      <a:gd name="T72" fmla="*/ 12 w 46"/>
                      <a:gd name="T73" fmla="*/ 101 h 116"/>
                      <a:gd name="T74" fmla="*/ 12 w 46"/>
                      <a:gd name="T75" fmla="*/ 111 h 116"/>
                      <a:gd name="T76" fmla="*/ 38 w 46"/>
                      <a:gd name="T77" fmla="*/ 115 h 1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116"/>
                      <a:gd name="T119" fmla="*/ 46 w 46"/>
                      <a:gd name="T120" fmla="*/ 116 h 11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116">
                        <a:moveTo>
                          <a:pt x="38" y="115"/>
                        </a:moveTo>
                        <a:lnTo>
                          <a:pt x="45" y="99"/>
                        </a:lnTo>
                        <a:lnTo>
                          <a:pt x="44" y="95"/>
                        </a:lnTo>
                        <a:lnTo>
                          <a:pt x="28" y="62"/>
                        </a:lnTo>
                        <a:lnTo>
                          <a:pt x="26" y="60"/>
                        </a:lnTo>
                        <a:lnTo>
                          <a:pt x="23" y="62"/>
                        </a:lnTo>
                        <a:lnTo>
                          <a:pt x="22" y="40"/>
                        </a:lnTo>
                        <a:lnTo>
                          <a:pt x="20" y="40"/>
                        </a:lnTo>
                        <a:lnTo>
                          <a:pt x="17" y="40"/>
                        </a:lnTo>
                        <a:lnTo>
                          <a:pt x="16" y="36"/>
                        </a:lnTo>
                        <a:lnTo>
                          <a:pt x="16" y="29"/>
                        </a:lnTo>
                        <a:lnTo>
                          <a:pt x="8" y="29"/>
                        </a:lnTo>
                        <a:lnTo>
                          <a:pt x="8" y="25"/>
                        </a:lnTo>
                        <a:lnTo>
                          <a:pt x="12" y="20"/>
                        </a:lnTo>
                        <a:lnTo>
                          <a:pt x="8" y="17"/>
                        </a:lnTo>
                        <a:lnTo>
                          <a:pt x="11" y="17"/>
                        </a:lnTo>
                        <a:lnTo>
                          <a:pt x="12" y="2"/>
                        </a:lnTo>
                        <a:lnTo>
                          <a:pt x="6" y="6"/>
                        </a:lnTo>
                        <a:lnTo>
                          <a:pt x="6" y="0"/>
                        </a:lnTo>
                        <a:lnTo>
                          <a:pt x="2" y="0"/>
                        </a:lnTo>
                        <a:lnTo>
                          <a:pt x="0" y="6"/>
                        </a:lnTo>
                        <a:lnTo>
                          <a:pt x="5" y="9"/>
                        </a:lnTo>
                        <a:lnTo>
                          <a:pt x="8" y="13"/>
                        </a:lnTo>
                        <a:lnTo>
                          <a:pt x="0" y="13"/>
                        </a:lnTo>
                        <a:lnTo>
                          <a:pt x="0" y="17"/>
                        </a:lnTo>
                        <a:lnTo>
                          <a:pt x="6" y="17"/>
                        </a:lnTo>
                        <a:lnTo>
                          <a:pt x="0" y="22"/>
                        </a:lnTo>
                        <a:lnTo>
                          <a:pt x="5" y="25"/>
                        </a:lnTo>
                        <a:lnTo>
                          <a:pt x="2" y="25"/>
                        </a:lnTo>
                        <a:lnTo>
                          <a:pt x="6" y="36"/>
                        </a:lnTo>
                        <a:lnTo>
                          <a:pt x="11" y="49"/>
                        </a:lnTo>
                        <a:lnTo>
                          <a:pt x="8" y="49"/>
                        </a:lnTo>
                        <a:lnTo>
                          <a:pt x="8" y="60"/>
                        </a:lnTo>
                        <a:lnTo>
                          <a:pt x="11" y="65"/>
                        </a:lnTo>
                        <a:lnTo>
                          <a:pt x="8" y="72"/>
                        </a:lnTo>
                        <a:lnTo>
                          <a:pt x="12" y="92"/>
                        </a:lnTo>
                        <a:lnTo>
                          <a:pt x="12" y="101"/>
                        </a:lnTo>
                        <a:lnTo>
                          <a:pt x="12" y="111"/>
                        </a:lnTo>
                        <a:lnTo>
                          <a:pt x="38" y="115"/>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51354" name="Freeform 38">
                  <a:extLst>
                    <a:ext uri="{FF2B5EF4-FFF2-40B4-BE49-F238E27FC236}">
                      <a16:creationId xmlns:a16="http://schemas.microsoft.com/office/drawing/2014/main" id="{B85F4DA4-D7A0-D535-EEE4-8F49B3B8A5FB}"/>
                    </a:ext>
                  </a:extLst>
                </p:cNvPr>
                <p:cNvSpPr>
                  <a:spLocks/>
                </p:cNvSpPr>
                <p:nvPr/>
              </p:nvSpPr>
              <p:spPr bwMode="auto">
                <a:xfrm>
                  <a:off x="1103" y="3173"/>
                  <a:ext cx="258" cy="70"/>
                </a:xfrm>
                <a:custGeom>
                  <a:avLst/>
                  <a:gdLst>
                    <a:gd name="T0" fmla="*/ 257 w 258"/>
                    <a:gd name="T1" fmla="*/ 46 h 70"/>
                    <a:gd name="T2" fmla="*/ 254 w 258"/>
                    <a:gd name="T3" fmla="*/ 36 h 70"/>
                    <a:gd name="T4" fmla="*/ 252 w 258"/>
                    <a:gd name="T5" fmla="*/ 30 h 70"/>
                    <a:gd name="T6" fmla="*/ 248 w 258"/>
                    <a:gd name="T7" fmla="*/ 27 h 70"/>
                    <a:gd name="T8" fmla="*/ 243 w 258"/>
                    <a:gd name="T9" fmla="*/ 27 h 70"/>
                    <a:gd name="T10" fmla="*/ 240 w 258"/>
                    <a:gd name="T11" fmla="*/ 32 h 70"/>
                    <a:gd name="T12" fmla="*/ 236 w 258"/>
                    <a:gd name="T13" fmla="*/ 39 h 70"/>
                    <a:gd name="T14" fmla="*/ 224 w 258"/>
                    <a:gd name="T15" fmla="*/ 39 h 70"/>
                    <a:gd name="T16" fmla="*/ 216 w 258"/>
                    <a:gd name="T17" fmla="*/ 19 h 70"/>
                    <a:gd name="T18" fmla="*/ 211 w 258"/>
                    <a:gd name="T19" fmla="*/ 16 h 70"/>
                    <a:gd name="T20" fmla="*/ 207 w 258"/>
                    <a:gd name="T21" fmla="*/ 16 h 70"/>
                    <a:gd name="T22" fmla="*/ 205 w 258"/>
                    <a:gd name="T23" fmla="*/ 19 h 70"/>
                    <a:gd name="T24" fmla="*/ 200 w 258"/>
                    <a:gd name="T25" fmla="*/ 30 h 70"/>
                    <a:gd name="T26" fmla="*/ 189 w 258"/>
                    <a:gd name="T27" fmla="*/ 16 h 70"/>
                    <a:gd name="T28" fmla="*/ 186 w 258"/>
                    <a:gd name="T29" fmla="*/ 16 h 70"/>
                    <a:gd name="T30" fmla="*/ 181 w 258"/>
                    <a:gd name="T31" fmla="*/ 16 h 70"/>
                    <a:gd name="T32" fmla="*/ 181 w 258"/>
                    <a:gd name="T33" fmla="*/ 23 h 70"/>
                    <a:gd name="T34" fmla="*/ 189 w 258"/>
                    <a:gd name="T35" fmla="*/ 46 h 70"/>
                    <a:gd name="T36" fmla="*/ 178 w 258"/>
                    <a:gd name="T37" fmla="*/ 55 h 70"/>
                    <a:gd name="T38" fmla="*/ 140 w 258"/>
                    <a:gd name="T39" fmla="*/ 32 h 70"/>
                    <a:gd name="T40" fmla="*/ 152 w 258"/>
                    <a:gd name="T41" fmla="*/ 19 h 70"/>
                    <a:gd name="T42" fmla="*/ 157 w 258"/>
                    <a:gd name="T43" fmla="*/ 13 h 70"/>
                    <a:gd name="T44" fmla="*/ 154 w 258"/>
                    <a:gd name="T45" fmla="*/ 4 h 70"/>
                    <a:gd name="T46" fmla="*/ 151 w 258"/>
                    <a:gd name="T47" fmla="*/ 0 h 70"/>
                    <a:gd name="T48" fmla="*/ 146 w 258"/>
                    <a:gd name="T49" fmla="*/ 0 h 70"/>
                    <a:gd name="T50" fmla="*/ 124 w 258"/>
                    <a:gd name="T51" fmla="*/ 19 h 70"/>
                    <a:gd name="T52" fmla="*/ 98 w 258"/>
                    <a:gd name="T53" fmla="*/ 16 h 70"/>
                    <a:gd name="T54" fmla="*/ 103 w 258"/>
                    <a:gd name="T55" fmla="*/ 4 h 70"/>
                    <a:gd name="T56" fmla="*/ 100 w 258"/>
                    <a:gd name="T57" fmla="*/ 0 h 70"/>
                    <a:gd name="T58" fmla="*/ 97 w 258"/>
                    <a:gd name="T59" fmla="*/ 4 h 70"/>
                    <a:gd name="T60" fmla="*/ 92 w 258"/>
                    <a:gd name="T61" fmla="*/ 4 h 70"/>
                    <a:gd name="T62" fmla="*/ 89 w 258"/>
                    <a:gd name="T63" fmla="*/ 7 h 70"/>
                    <a:gd name="T64" fmla="*/ 81 w 258"/>
                    <a:gd name="T65" fmla="*/ 7 h 70"/>
                    <a:gd name="T66" fmla="*/ 76 w 258"/>
                    <a:gd name="T67" fmla="*/ 4 h 70"/>
                    <a:gd name="T68" fmla="*/ 73 w 258"/>
                    <a:gd name="T69" fmla="*/ 7 h 70"/>
                    <a:gd name="T70" fmla="*/ 64 w 258"/>
                    <a:gd name="T71" fmla="*/ 13 h 70"/>
                    <a:gd name="T72" fmla="*/ 59 w 258"/>
                    <a:gd name="T73" fmla="*/ 11 h 70"/>
                    <a:gd name="T74" fmla="*/ 52 w 258"/>
                    <a:gd name="T75" fmla="*/ 11 h 70"/>
                    <a:gd name="T76" fmla="*/ 51 w 258"/>
                    <a:gd name="T77" fmla="*/ 13 h 70"/>
                    <a:gd name="T78" fmla="*/ 45 w 258"/>
                    <a:gd name="T79" fmla="*/ 32 h 70"/>
                    <a:gd name="T80" fmla="*/ 35 w 258"/>
                    <a:gd name="T81" fmla="*/ 23 h 70"/>
                    <a:gd name="T82" fmla="*/ 32 w 258"/>
                    <a:gd name="T83" fmla="*/ 23 h 70"/>
                    <a:gd name="T84" fmla="*/ 29 w 258"/>
                    <a:gd name="T85" fmla="*/ 23 h 70"/>
                    <a:gd name="T86" fmla="*/ 24 w 258"/>
                    <a:gd name="T87" fmla="*/ 27 h 70"/>
                    <a:gd name="T88" fmla="*/ 16 w 258"/>
                    <a:gd name="T89" fmla="*/ 23 h 70"/>
                    <a:gd name="T90" fmla="*/ 14 w 258"/>
                    <a:gd name="T91" fmla="*/ 19 h 70"/>
                    <a:gd name="T92" fmla="*/ 10 w 258"/>
                    <a:gd name="T93" fmla="*/ 16 h 70"/>
                    <a:gd name="T94" fmla="*/ 5 w 258"/>
                    <a:gd name="T95" fmla="*/ 16 h 70"/>
                    <a:gd name="T96" fmla="*/ 3 w 258"/>
                    <a:gd name="T97" fmla="*/ 19 h 70"/>
                    <a:gd name="T98" fmla="*/ 0 w 258"/>
                    <a:gd name="T99" fmla="*/ 23 h 70"/>
                    <a:gd name="T100" fmla="*/ 0 w 258"/>
                    <a:gd name="T101" fmla="*/ 30 h 70"/>
                    <a:gd name="T102" fmla="*/ 0 w 258"/>
                    <a:gd name="T103" fmla="*/ 32 h 70"/>
                    <a:gd name="T104" fmla="*/ 12 w 258"/>
                    <a:gd name="T105" fmla="*/ 32 h 70"/>
                    <a:gd name="T106" fmla="*/ 29 w 258"/>
                    <a:gd name="T107" fmla="*/ 39 h 70"/>
                    <a:gd name="T108" fmla="*/ 41 w 258"/>
                    <a:gd name="T109" fmla="*/ 69 h 70"/>
                    <a:gd name="T110" fmla="*/ 246 w 258"/>
                    <a:gd name="T111" fmla="*/ 55 h 70"/>
                    <a:gd name="T112" fmla="*/ 257 w 258"/>
                    <a:gd name="T113" fmla="*/ 46 h 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8"/>
                    <a:gd name="T172" fmla="*/ 0 h 70"/>
                    <a:gd name="T173" fmla="*/ 258 w 258"/>
                    <a:gd name="T174" fmla="*/ 70 h 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8" h="70">
                      <a:moveTo>
                        <a:pt x="257" y="46"/>
                      </a:moveTo>
                      <a:lnTo>
                        <a:pt x="254" y="36"/>
                      </a:lnTo>
                      <a:lnTo>
                        <a:pt x="252" y="30"/>
                      </a:lnTo>
                      <a:lnTo>
                        <a:pt x="248" y="27"/>
                      </a:lnTo>
                      <a:lnTo>
                        <a:pt x="243" y="27"/>
                      </a:lnTo>
                      <a:lnTo>
                        <a:pt x="240" y="32"/>
                      </a:lnTo>
                      <a:lnTo>
                        <a:pt x="236" y="39"/>
                      </a:lnTo>
                      <a:lnTo>
                        <a:pt x="224" y="39"/>
                      </a:lnTo>
                      <a:lnTo>
                        <a:pt x="216" y="19"/>
                      </a:lnTo>
                      <a:lnTo>
                        <a:pt x="211" y="16"/>
                      </a:lnTo>
                      <a:lnTo>
                        <a:pt x="207" y="16"/>
                      </a:lnTo>
                      <a:lnTo>
                        <a:pt x="205" y="19"/>
                      </a:lnTo>
                      <a:lnTo>
                        <a:pt x="200" y="30"/>
                      </a:lnTo>
                      <a:lnTo>
                        <a:pt x="189" y="16"/>
                      </a:lnTo>
                      <a:lnTo>
                        <a:pt x="186" y="16"/>
                      </a:lnTo>
                      <a:lnTo>
                        <a:pt x="181" y="16"/>
                      </a:lnTo>
                      <a:lnTo>
                        <a:pt x="181" y="23"/>
                      </a:lnTo>
                      <a:lnTo>
                        <a:pt x="189" y="46"/>
                      </a:lnTo>
                      <a:lnTo>
                        <a:pt x="178" y="55"/>
                      </a:lnTo>
                      <a:lnTo>
                        <a:pt x="140" y="32"/>
                      </a:lnTo>
                      <a:lnTo>
                        <a:pt x="152" y="19"/>
                      </a:lnTo>
                      <a:lnTo>
                        <a:pt x="157" y="13"/>
                      </a:lnTo>
                      <a:lnTo>
                        <a:pt x="154" y="4"/>
                      </a:lnTo>
                      <a:lnTo>
                        <a:pt x="151" y="0"/>
                      </a:lnTo>
                      <a:lnTo>
                        <a:pt x="146" y="0"/>
                      </a:lnTo>
                      <a:lnTo>
                        <a:pt x="124" y="19"/>
                      </a:lnTo>
                      <a:lnTo>
                        <a:pt x="98" y="16"/>
                      </a:lnTo>
                      <a:lnTo>
                        <a:pt x="103" y="4"/>
                      </a:lnTo>
                      <a:lnTo>
                        <a:pt x="100" y="0"/>
                      </a:lnTo>
                      <a:lnTo>
                        <a:pt x="97" y="4"/>
                      </a:lnTo>
                      <a:lnTo>
                        <a:pt x="92" y="4"/>
                      </a:lnTo>
                      <a:lnTo>
                        <a:pt x="89" y="7"/>
                      </a:lnTo>
                      <a:lnTo>
                        <a:pt x="81" y="7"/>
                      </a:lnTo>
                      <a:lnTo>
                        <a:pt x="76" y="4"/>
                      </a:lnTo>
                      <a:lnTo>
                        <a:pt x="73" y="7"/>
                      </a:lnTo>
                      <a:lnTo>
                        <a:pt x="64" y="13"/>
                      </a:lnTo>
                      <a:lnTo>
                        <a:pt x="59" y="11"/>
                      </a:lnTo>
                      <a:lnTo>
                        <a:pt x="52" y="11"/>
                      </a:lnTo>
                      <a:lnTo>
                        <a:pt x="51" y="13"/>
                      </a:lnTo>
                      <a:lnTo>
                        <a:pt x="45" y="32"/>
                      </a:lnTo>
                      <a:lnTo>
                        <a:pt x="35" y="23"/>
                      </a:lnTo>
                      <a:lnTo>
                        <a:pt x="32" y="23"/>
                      </a:lnTo>
                      <a:lnTo>
                        <a:pt x="29" y="23"/>
                      </a:lnTo>
                      <a:lnTo>
                        <a:pt x="24" y="27"/>
                      </a:lnTo>
                      <a:lnTo>
                        <a:pt x="16" y="23"/>
                      </a:lnTo>
                      <a:lnTo>
                        <a:pt x="14" y="19"/>
                      </a:lnTo>
                      <a:lnTo>
                        <a:pt x="10" y="16"/>
                      </a:lnTo>
                      <a:lnTo>
                        <a:pt x="5" y="16"/>
                      </a:lnTo>
                      <a:lnTo>
                        <a:pt x="3" y="19"/>
                      </a:lnTo>
                      <a:lnTo>
                        <a:pt x="0" y="23"/>
                      </a:lnTo>
                      <a:lnTo>
                        <a:pt x="0" y="30"/>
                      </a:lnTo>
                      <a:lnTo>
                        <a:pt x="0" y="32"/>
                      </a:lnTo>
                      <a:lnTo>
                        <a:pt x="12" y="32"/>
                      </a:lnTo>
                      <a:lnTo>
                        <a:pt x="29" y="39"/>
                      </a:lnTo>
                      <a:lnTo>
                        <a:pt x="41" y="69"/>
                      </a:lnTo>
                      <a:lnTo>
                        <a:pt x="246" y="55"/>
                      </a:lnTo>
                      <a:lnTo>
                        <a:pt x="257" y="46"/>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55" name="Freeform 39">
                  <a:extLst>
                    <a:ext uri="{FF2B5EF4-FFF2-40B4-BE49-F238E27FC236}">
                      <a16:creationId xmlns:a16="http://schemas.microsoft.com/office/drawing/2014/main" id="{C97719B6-AC63-D4C6-CC72-88D943621698}"/>
                    </a:ext>
                  </a:extLst>
                </p:cNvPr>
                <p:cNvSpPr>
                  <a:spLocks/>
                </p:cNvSpPr>
                <p:nvPr/>
              </p:nvSpPr>
              <p:spPr bwMode="auto">
                <a:xfrm>
                  <a:off x="1091" y="3178"/>
                  <a:ext cx="270" cy="108"/>
                </a:xfrm>
                <a:custGeom>
                  <a:avLst/>
                  <a:gdLst>
                    <a:gd name="T0" fmla="*/ 253 w 270"/>
                    <a:gd name="T1" fmla="*/ 36 h 108"/>
                    <a:gd name="T2" fmla="*/ 234 w 270"/>
                    <a:gd name="T3" fmla="*/ 40 h 108"/>
                    <a:gd name="T4" fmla="*/ 228 w 270"/>
                    <a:gd name="T5" fmla="*/ 40 h 108"/>
                    <a:gd name="T6" fmla="*/ 212 w 270"/>
                    <a:gd name="T7" fmla="*/ 36 h 108"/>
                    <a:gd name="T8" fmla="*/ 204 w 270"/>
                    <a:gd name="T9" fmla="*/ 36 h 108"/>
                    <a:gd name="T10" fmla="*/ 193 w 270"/>
                    <a:gd name="T11" fmla="*/ 40 h 108"/>
                    <a:gd name="T12" fmla="*/ 174 w 270"/>
                    <a:gd name="T13" fmla="*/ 20 h 108"/>
                    <a:gd name="T14" fmla="*/ 164 w 270"/>
                    <a:gd name="T15" fmla="*/ 16 h 108"/>
                    <a:gd name="T16" fmla="*/ 141 w 270"/>
                    <a:gd name="T17" fmla="*/ 12 h 108"/>
                    <a:gd name="T18" fmla="*/ 124 w 270"/>
                    <a:gd name="T19" fmla="*/ 4 h 108"/>
                    <a:gd name="T20" fmla="*/ 117 w 270"/>
                    <a:gd name="T21" fmla="*/ 0 h 108"/>
                    <a:gd name="T22" fmla="*/ 98 w 270"/>
                    <a:gd name="T23" fmla="*/ 16 h 108"/>
                    <a:gd name="T24" fmla="*/ 83 w 270"/>
                    <a:gd name="T25" fmla="*/ 16 h 108"/>
                    <a:gd name="T26" fmla="*/ 60 w 270"/>
                    <a:gd name="T27" fmla="*/ 12 h 108"/>
                    <a:gd name="T28" fmla="*/ 50 w 270"/>
                    <a:gd name="T29" fmla="*/ 27 h 108"/>
                    <a:gd name="T30" fmla="*/ 22 w 270"/>
                    <a:gd name="T31" fmla="*/ 27 h 108"/>
                    <a:gd name="T32" fmla="*/ 16 w 270"/>
                    <a:gd name="T33" fmla="*/ 29 h 108"/>
                    <a:gd name="T34" fmla="*/ 21 w 270"/>
                    <a:gd name="T35" fmla="*/ 36 h 108"/>
                    <a:gd name="T36" fmla="*/ 33 w 270"/>
                    <a:gd name="T37" fmla="*/ 44 h 108"/>
                    <a:gd name="T38" fmla="*/ 24 w 270"/>
                    <a:gd name="T39" fmla="*/ 47 h 108"/>
                    <a:gd name="T40" fmla="*/ 9 w 270"/>
                    <a:gd name="T41" fmla="*/ 40 h 108"/>
                    <a:gd name="T42" fmla="*/ 0 w 270"/>
                    <a:gd name="T43" fmla="*/ 47 h 108"/>
                    <a:gd name="T44" fmla="*/ 5 w 270"/>
                    <a:gd name="T45" fmla="*/ 60 h 108"/>
                    <a:gd name="T46" fmla="*/ 0 w 270"/>
                    <a:gd name="T47" fmla="*/ 73 h 108"/>
                    <a:gd name="T48" fmla="*/ 9 w 270"/>
                    <a:gd name="T49" fmla="*/ 80 h 108"/>
                    <a:gd name="T50" fmla="*/ 28 w 270"/>
                    <a:gd name="T51" fmla="*/ 93 h 108"/>
                    <a:gd name="T52" fmla="*/ 41 w 270"/>
                    <a:gd name="T53" fmla="*/ 93 h 108"/>
                    <a:gd name="T54" fmla="*/ 52 w 270"/>
                    <a:gd name="T55" fmla="*/ 107 h 108"/>
                    <a:gd name="T56" fmla="*/ 64 w 270"/>
                    <a:gd name="T57" fmla="*/ 97 h 108"/>
                    <a:gd name="T58" fmla="*/ 71 w 270"/>
                    <a:gd name="T59" fmla="*/ 63 h 108"/>
                    <a:gd name="T60" fmla="*/ 136 w 270"/>
                    <a:gd name="T61" fmla="*/ 83 h 108"/>
                    <a:gd name="T62" fmla="*/ 262 w 270"/>
                    <a:gd name="T63" fmla="*/ 53 h 108"/>
                    <a:gd name="T64" fmla="*/ 269 w 270"/>
                    <a:gd name="T65" fmla="*/ 44 h 108"/>
                    <a:gd name="T66" fmla="*/ 264 w 270"/>
                    <a:gd name="T67" fmla="*/ 36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0"/>
                    <a:gd name="T103" fmla="*/ 0 h 108"/>
                    <a:gd name="T104" fmla="*/ 270 w 27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0" h="108">
                      <a:moveTo>
                        <a:pt x="258" y="36"/>
                      </a:moveTo>
                      <a:lnTo>
                        <a:pt x="253" y="36"/>
                      </a:lnTo>
                      <a:lnTo>
                        <a:pt x="239" y="47"/>
                      </a:lnTo>
                      <a:lnTo>
                        <a:pt x="234" y="40"/>
                      </a:lnTo>
                      <a:lnTo>
                        <a:pt x="231" y="40"/>
                      </a:lnTo>
                      <a:lnTo>
                        <a:pt x="228" y="40"/>
                      </a:lnTo>
                      <a:lnTo>
                        <a:pt x="222" y="47"/>
                      </a:lnTo>
                      <a:lnTo>
                        <a:pt x="212" y="36"/>
                      </a:lnTo>
                      <a:lnTo>
                        <a:pt x="207" y="33"/>
                      </a:lnTo>
                      <a:lnTo>
                        <a:pt x="204" y="36"/>
                      </a:lnTo>
                      <a:lnTo>
                        <a:pt x="198" y="36"/>
                      </a:lnTo>
                      <a:lnTo>
                        <a:pt x="193" y="40"/>
                      </a:lnTo>
                      <a:lnTo>
                        <a:pt x="190" y="49"/>
                      </a:lnTo>
                      <a:lnTo>
                        <a:pt x="174" y="20"/>
                      </a:lnTo>
                      <a:lnTo>
                        <a:pt x="169" y="16"/>
                      </a:lnTo>
                      <a:lnTo>
                        <a:pt x="164" y="16"/>
                      </a:lnTo>
                      <a:lnTo>
                        <a:pt x="152" y="24"/>
                      </a:lnTo>
                      <a:lnTo>
                        <a:pt x="141" y="12"/>
                      </a:lnTo>
                      <a:lnTo>
                        <a:pt x="125" y="12"/>
                      </a:lnTo>
                      <a:lnTo>
                        <a:pt x="124" y="4"/>
                      </a:lnTo>
                      <a:lnTo>
                        <a:pt x="122" y="0"/>
                      </a:lnTo>
                      <a:lnTo>
                        <a:pt x="117" y="0"/>
                      </a:lnTo>
                      <a:lnTo>
                        <a:pt x="106" y="12"/>
                      </a:lnTo>
                      <a:lnTo>
                        <a:pt x="98" y="16"/>
                      </a:lnTo>
                      <a:lnTo>
                        <a:pt x="87" y="8"/>
                      </a:lnTo>
                      <a:lnTo>
                        <a:pt x="83" y="16"/>
                      </a:lnTo>
                      <a:lnTo>
                        <a:pt x="64" y="16"/>
                      </a:lnTo>
                      <a:lnTo>
                        <a:pt x="60" y="12"/>
                      </a:lnTo>
                      <a:lnTo>
                        <a:pt x="57" y="16"/>
                      </a:lnTo>
                      <a:lnTo>
                        <a:pt x="50" y="27"/>
                      </a:lnTo>
                      <a:lnTo>
                        <a:pt x="26" y="29"/>
                      </a:lnTo>
                      <a:lnTo>
                        <a:pt x="22" y="27"/>
                      </a:lnTo>
                      <a:lnTo>
                        <a:pt x="17" y="27"/>
                      </a:lnTo>
                      <a:lnTo>
                        <a:pt x="16" y="29"/>
                      </a:lnTo>
                      <a:lnTo>
                        <a:pt x="16" y="36"/>
                      </a:lnTo>
                      <a:lnTo>
                        <a:pt x="21" y="36"/>
                      </a:lnTo>
                      <a:lnTo>
                        <a:pt x="28" y="40"/>
                      </a:lnTo>
                      <a:lnTo>
                        <a:pt x="33" y="44"/>
                      </a:lnTo>
                      <a:lnTo>
                        <a:pt x="36" y="47"/>
                      </a:lnTo>
                      <a:lnTo>
                        <a:pt x="24" y="47"/>
                      </a:lnTo>
                      <a:lnTo>
                        <a:pt x="12" y="44"/>
                      </a:lnTo>
                      <a:lnTo>
                        <a:pt x="9" y="40"/>
                      </a:lnTo>
                      <a:lnTo>
                        <a:pt x="3" y="40"/>
                      </a:lnTo>
                      <a:lnTo>
                        <a:pt x="0" y="47"/>
                      </a:lnTo>
                      <a:lnTo>
                        <a:pt x="3" y="53"/>
                      </a:lnTo>
                      <a:lnTo>
                        <a:pt x="5" y="60"/>
                      </a:lnTo>
                      <a:lnTo>
                        <a:pt x="0" y="63"/>
                      </a:lnTo>
                      <a:lnTo>
                        <a:pt x="0" y="73"/>
                      </a:lnTo>
                      <a:lnTo>
                        <a:pt x="3" y="80"/>
                      </a:lnTo>
                      <a:lnTo>
                        <a:pt x="9" y="80"/>
                      </a:lnTo>
                      <a:lnTo>
                        <a:pt x="16" y="80"/>
                      </a:lnTo>
                      <a:lnTo>
                        <a:pt x="28" y="93"/>
                      </a:lnTo>
                      <a:lnTo>
                        <a:pt x="33" y="97"/>
                      </a:lnTo>
                      <a:lnTo>
                        <a:pt x="41" y="93"/>
                      </a:lnTo>
                      <a:lnTo>
                        <a:pt x="45" y="107"/>
                      </a:lnTo>
                      <a:lnTo>
                        <a:pt x="52" y="107"/>
                      </a:lnTo>
                      <a:lnTo>
                        <a:pt x="60" y="103"/>
                      </a:lnTo>
                      <a:lnTo>
                        <a:pt x="64" y="97"/>
                      </a:lnTo>
                      <a:lnTo>
                        <a:pt x="68" y="87"/>
                      </a:lnTo>
                      <a:lnTo>
                        <a:pt x="71" y="63"/>
                      </a:lnTo>
                      <a:lnTo>
                        <a:pt x="136" y="63"/>
                      </a:lnTo>
                      <a:lnTo>
                        <a:pt x="136" y="83"/>
                      </a:lnTo>
                      <a:lnTo>
                        <a:pt x="260" y="69"/>
                      </a:lnTo>
                      <a:lnTo>
                        <a:pt x="262" y="53"/>
                      </a:lnTo>
                      <a:lnTo>
                        <a:pt x="266" y="49"/>
                      </a:lnTo>
                      <a:lnTo>
                        <a:pt x="269" y="44"/>
                      </a:lnTo>
                      <a:lnTo>
                        <a:pt x="266" y="40"/>
                      </a:lnTo>
                      <a:lnTo>
                        <a:pt x="264" y="36"/>
                      </a:lnTo>
                      <a:lnTo>
                        <a:pt x="258" y="36"/>
                      </a:lnTo>
                    </a:path>
                  </a:pathLst>
                </a:custGeom>
                <a:solidFill>
                  <a:srgbClr val="00A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56" name="Freeform 40">
                  <a:extLst>
                    <a:ext uri="{FF2B5EF4-FFF2-40B4-BE49-F238E27FC236}">
                      <a16:creationId xmlns:a16="http://schemas.microsoft.com/office/drawing/2014/main" id="{33798F4B-D3D2-6CFB-9693-4E3A89CC6C79}"/>
                    </a:ext>
                  </a:extLst>
                </p:cNvPr>
                <p:cNvSpPr>
                  <a:spLocks/>
                </p:cNvSpPr>
                <p:nvPr/>
              </p:nvSpPr>
              <p:spPr bwMode="auto">
                <a:xfrm>
                  <a:off x="1111" y="3199"/>
                  <a:ext cx="255" cy="82"/>
                </a:xfrm>
                <a:custGeom>
                  <a:avLst/>
                  <a:gdLst>
                    <a:gd name="T0" fmla="*/ 252 w 255"/>
                    <a:gd name="T1" fmla="*/ 35 h 82"/>
                    <a:gd name="T2" fmla="*/ 252 w 255"/>
                    <a:gd name="T3" fmla="*/ 48 h 82"/>
                    <a:gd name="T4" fmla="*/ 241 w 255"/>
                    <a:gd name="T5" fmla="*/ 52 h 82"/>
                    <a:gd name="T6" fmla="*/ 236 w 255"/>
                    <a:gd name="T7" fmla="*/ 62 h 82"/>
                    <a:gd name="T8" fmla="*/ 223 w 255"/>
                    <a:gd name="T9" fmla="*/ 58 h 82"/>
                    <a:gd name="T10" fmla="*/ 209 w 255"/>
                    <a:gd name="T11" fmla="*/ 62 h 82"/>
                    <a:gd name="T12" fmla="*/ 188 w 255"/>
                    <a:gd name="T13" fmla="*/ 71 h 82"/>
                    <a:gd name="T14" fmla="*/ 174 w 255"/>
                    <a:gd name="T15" fmla="*/ 78 h 82"/>
                    <a:gd name="T16" fmla="*/ 161 w 255"/>
                    <a:gd name="T17" fmla="*/ 75 h 82"/>
                    <a:gd name="T18" fmla="*/ 127 w 255"/>
                    <a:gd name="T19" fmla="*/ 65 h 82"/>
                    <a:gd name="T20" fmla="*/ 104 w 255"/>
                    <a:gd name="T21" fmla="*/ 67 h 82"/>
                    <a:gd name="T22" fmla="*/ 96 w 255"/>
                    <a:gd name="T23" fmla="*/ 71 h 82"/>
                    <a:gd name="T24" fmla="*/ 88 w 255"/>
                    <a:gd name="T25" fmla="*/ 67 h 82"/>
                    <a:gd name="T26" fmla="*/ 79 w 255"/>
                    <a:gd name="T27" fmla="*/ 48 h 82"/>
                    <a:gd name="T28" fmla="*/ 49 w 255"/>
                    <a:gd name="T29" fmla="*/ 52 h 82"/>
                    <a:gd name="T30" fmla="*/ 39 w 255"/>
                    <a:gd name="T31" fmla="*/ 67 h 82"/>
                    <a:gd name="T32" fmla="*/ 29 w 255"/>
                    <a:gd name="T33" fmla="*/ 81 h 82"/>
                    <a:gd name="T34" fmla="*/ 19 w 255"/>
                    <a:gd name="T35" fmla="*/ 75 h 82"/>
                    <a:gd name="T36" fmla="*/ 23 w 255"/>
                    <a:gd name="T37" fmla="*/ 58 h 82"/>
                    <a:gd name="T38" fmla="*/ 30 w 255"/>
                    <a:gd name="T39" fmla="*/ 62 h 82"/>
                    <a:gd name="T40" fmla="*/ 32 w 255"/>
                    <a:gd name="T41" fmla="*/ 52 h 82"/>
                    <a:gd name="T42" fmla="*/ 43 w 255"/>
                    <a:gd name="T43" fmla="*/ 42 h 82"/>
                    <a:gd name="T44" fmla="*/ 42 w 255"/>
                    <a:gd name="T45" fmla="*/ 35 h 82"/>
                    <a:gd name="T46" fmla="*/ 23 w 255"/>
                    <a:gd name="T47" fmla="*/ 35 h 82"/>
                    <a:gd name="T48" fmla="*/ 13 w 255"/>
                    <a:gd name="T49" fmla="*/ 39 h 82"/>
                    <a:gd name="T50" fmla="*/ 0 w 255"/>
                    <a:gd name="T51" fmla="*/ 35 h 82"/>
                    <a:gd name="T52" fmla="*/ 0 w 255"/>
                    <a:gd name="T53" fmla="*/ 23 h 82"/>
                    <a:gd name="T54" fmla="*/ 13 w 255"/>
                    <a:gd name="T55" fmla="*/ 27 h 82"/>
                    <a:gd name="T56" fmla="*/ 14 w 255"/>
                    <a:gd name="T57" fmla="*/ 16 h 82"/>
                    <a:gd name="T58" fmla="*/ 30 w 255"/>
                    <a:gd name="T59" fmla="*/ 19 h 82"/>
                    <a:gd name="T60" fmla="*/ 48 w 255"/>
                    <a:gd name="T61" fmla="*/ 19 h 82"/>
                    <a:gd name="T62" fmla="*/ 61 w 255"/>
                    <a:gd name="T63" fmla="*/ 16 h 82"/>
                    <a:gd name="T64" fmla="*/ 64 w 255"/>
                    <a:gd name="T65" fmla="*/ 4 h 82"/>
                    <a:gd name="T66" fmla="*/ 72 w 255"/>
                    <a:gd name="T67" fmla="*/ 7 h 82"/>
                    <a:gd name="T68" fmla="*/ 72 w 255"/>
                    <a:gd name="T69" fmla="*/ 19 h 82"/>
                    <a:gd name="T70" fmla="*/ 67 w 255"/>
                    <a:gd name="T71" fmla="*/ 32 h 82"/>
                    <a:gd name="T72" fmla="*/ 77 w 255"/>
                    <a:gd name="T73" fmla="*/ 35 h 82"/>
                    <a:gd name="T74" fmla="*/ 91 w 255"/>
                    <a:gd name="T75" fmla="*/ 42 h 82"/>
                    <a:gd name="T76" fmla="*/ 119 w 255"/>
                    <a:gd name="T77" fmla="*/ 42 h 82"/>
                    <a:gd name="T78" fmla="*/ 119 w 255"/>
                    <a:gd name="T79" fmla="*/ 29 h 82"/>
                    <a:gd name="T80" fmla="*/ 122 w 255"/>
                    <a:gd name="T81" fmla="*/ 16 h 82"/>
                    <a:gd name="T82" fmla="*/ 107 w 255"/>
                    <a:gd name="T83" fmla="*/ 13 h 82"/>
                    <a:gd name="T84" fmla="*/ 101 w 255"/>
                    <a:gd name="T85" fmla="*/ 4 h 82"/>
                    <a:gd name="T86" fmla="*/ 104 w 255"/>
                    <a:gd name="T87" fmla="*/ 0 h 82"/>
                    <a:gd name="T88" fmla="*/ 114 w 255"/>
                    <a:gd name="T89" fmla="*/ 9 h 82"/>
                    <a:gd name="T90" fmla="*/ 133 w 255"/>
                    <a:gd name="T91" fmla="*/ 19 h 82"/>
                    <a:gd name="T92" fmla="*/ 144 w 255"/>
                    <a:gd name="T93" fmla="*/ 13 h 82"/>
                    <a:gd name="T94" fmla="*/ 149 w 255"/>
                    <a:gd name="T95" fmla="*/ 19 h 82"/>
                    <a:gd name="T96" fmla="*/ 143 w 255"/>
                    <a:gd name="T97" fmla="*/ 23 h 82"/>
                    <a:gd name="T98" fmla="*/ 122 w 255"/>
                    <a:gd name="T99" fmla="*/ 42 h 82"/>
                    <a:gd name="T100" fmla="*/ 128 w 255"/>
                    <a:gd name="T101" fmla="*/ 55 h 82"/>
                    <a:gd name="T102" fmla="*/ 149 w 255"/>
                    <a:gd name="T103" fmla="*/ 46 h 82"/>
                    <a:gd name="T104" fmla="*/ 158 w 255"/>
                    <a:gd name="T105" fmla="*/ 46 h 82"/>
                    <a:gd name="T106" fmla="*/ 167 w 255"/>
                    <a:gd name="T107" fmla="*/ 55 h 82"/>
                    <a:gd name="T108" fmla="*/ 174 w 255"/>
                    <a:gd name="T109" fmla="*/ 39 h 82"/>
                    <a:gd name="T110" fmla="*/ 179 w 255"/>
                    <a:gd name="T111" fmla="*/ 29 h 82"/>
                    <a:gd name="T112" fmla="*/ 184 w 255"/>
                    <a:gd name="T113" fmla="*/ 29 h 82"/>
                    <a:gd name="T114" fmla="*/ 210 w 255"/>
                    <a:gd name="T115" fmla="*/ 46 h 82"/>
                    <a:gd name="T116" fmla="*/ 217 w 255"/>
                    <a:gd name="T117" fmla="*/ 39 h 82"/>
                    <a:gd name="T118" fmla="*/ 230 w 255"/>
                    <a:gd name="T119" fmla="*/ 42 h 82"/>
                    <a:gd name="T120" fmla="*/ 236 w 255"/>
                    <a:gd name="T121" fmla="*/ 39 h 82"/>
                    <a:gd name="T122" fmla="*/ 251 w 255"/>
                    <a:gd name="T123" fmla="*/ 29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82"/>
                    <a:gd name="T188" fmla="*/ 255 w 255"/>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82">
                      <a:moveTo>
                        <a:pt x="251" y="29"/>
                      </a:moveTo>
                      <a:lnTo>
                        <a:pt x="252" y="35"/>
                      </a:lnTo>
                      <a:lnTo>
                        <a:pt x="254" y="42"/>
                      </a:lnTo>
                      <a:lnTo>
                        <a:pt x="252" y="48"/>
                      </a:lnTo>
                      <a:lnTo>
                        <a:pt x="244" y="55"/>
                      </a:lnTo>
                      <a:lnTo>
                        <a:pt x="241" y="52"/>
                      </a:lnTo>
                      <a:lnTo>
                        <a:pt x="241" y="58"/>
                      </a:lnTo>
                      <a:lnTo>
                        <a:pt x="236" y="62"/>
                      </a:lnTo>
                      <a:lnTo>
                        <a:pt x="230" y="62"/>
                      </a:lnTo>
                      <a:lnTo>
                        <a:pt x="223" y="58"/>
                      </a:lnTo>
                      <a:lnTo>
                        <a:pt x="215" y="62"/>
                      </a:lnTo>
                      <a:lnTo>
                        <a:pt x="209" y="62"/>
                      </a:lnTo>
                      <a:lnTo>
                        <a:pt x="203" y="71"/>
                      </a:lnTo>
                      <a:lnTo>
                        <a:pt x="188" y="71"/>
                      </a:lnTo>
                      <a:lnTo>
                        <a:pt x="182" y="75"/>
                      </a:lnTo>
                      <a:lnTo>
                        <a:pt x="174" y="78"/>
                      </a:lnTo>
                      <a:lnTo>
                        <a:pt x="167" y="75"/>
                      </a:lnTo>
                      <a:lnTo>
                        <a:pt x="161" y="75"/>
                      </a:lnTo>
                      <a:lnTo>
                        <a:pt x="137" y="62"/>
                      </a:lnTo>
                      <a:lnTo>
                        <a:pt x="127" y="65"/>
                      </a:lnTo>
                      <a:lnTo>
                        <a:pt x="112" y="65"/>
                      </a:lnTo>
                      <a:lnTo>
                        <a:pt x="104" y="67"/>
                      </a:lnTo>
                      <a:lnTo>
                        <a:pt x="101" y="71"/>
                      </a:lnTo>
                      <a:lnTo>
                        <a:pt x="96" y="71"/>
                      </a:lnTo>
                      <a:lnTo>
                        <a:pt x="91" y="71"/>
                      </a:lnTo>
                      <a:lnTo>
                        <a:pt x="88" y="67"/>
                      </a:lnTo>
                      <a:lnTo>
                        <a:pt x="83" y="62"/>
                      </a:lnTo>
                      <a:lnTo>
                        <a:pt x="79" y="48"/>
                      </a:lnTo>
                      <a:lnTo>
                        <a:pt x="64" y="46"/>
                      </a:lnTo>
                      <a:lnTo>
                        <a:pt x="49" y="52"/>
                      </a:lnTo>
                      <a:lnTo>
                        <a:pt x="46" y="67"/>
                      </a:lnTo>
                      <a:lnTo>
                        <a:pt x="39" y="67"/>
                      </a:lnTo>
                      <a:lnTo>
                        <a:pt x="35" y="78"/>
                      </a:lnTo>
                      <a:lnTo>
                        <a:pt x="29" y="81"/>
                      </a:lnTo>
                      <a:lnTo>
                        <a:pt x="23" y="81"/>
                      </a:lnTo>
                      <a:lnTo>
                        <a:pt x="19" y="75"/>
                      </a:lnTo>
                      <a:lnTo>
                        <a:pt x="18" y="65"/>
                      </a:lnTo>
                      <a:lnTo>
                        <a:pt x="23" y="58"/>
                      </a:lnTo>
                      <a:lnTo>
                        <a:pt x="25" y="58"/>
                      </a:lnTo>
                      <a:lnTo>
                        <a:pt x="30" y="62"/>
                      </a:lnTo>
                      <a:lnTo>
                        <a:pt x="32" y="58"/>
                      </a:lnTo>
                      <a:lnTo>
                        <a:pt x="32" y="52"/>
                      </a:lnTo>
                      <a:lnTo>
                        <a:pt x="42" y="48"/>
                      </a:lnTo>
                      <a:lnTo>
                        <a:pt x="43" y="42"/>
                      </a:lnTo>
                      <a:lnTo>
                        <a:pt x="48" y="32"/>
                      </a:lnTo>
                      <a:lnTo>
                        <a:pt x="42" y="35"/>
                      </a:lnTo>
                      <a:lnTo>
                        <a:pt x="32" y="32"/>
                      </a:lnTo>
                      <a:lnTo>
                        <a:pt x="23" y="35"/>
                      </a:lnTo>
                      <a:lnTo>
                        <a:pt x="18" y="35"/>
                      </a:lnTo>
                      <a:lnTo>
                        <a:pt x="13" y="39"/>
                      </a:lnTo>
                      <a:lnTo>
                        <a:pt x="6" y="42"/>
                      </a:lnTo>
                      <a:lnTo>
                        <a:pt x="0" y="35"/>
                      </a:lnTo>
                      <a:lnTo>
                        <a:pt x="0" y="29"/>
                      </a:lnTo>
                      <a:lnTo>
                        <a:pt x="0" y="23"/>
                      </a:lnTo>
                      <a:lnTo>
                        <a:pt x="4" y="23"/>
                      </a:lnTo>
                      <a:lnTo>
                        <a:pt x="13" y="27"/>
                      </a:lnTo>
                      <a:lnTo>
                        <a:pt x="13" y="19"/>
                      </a:lnTo>
                      <a:lnTo>
                        <a:pt x="14" y="16"/>
                      </a:lnTo>
                      <a:lnTo>
                        <a:pt x="23" y="16"/>
                      </a:lnTo>
                      <a:lnTo>
                        <a:pt x="30" y="19"/>
                      </a:lnTo>
                      <a:lnTo>
                        <a:pt x="42" y="29"/>
                      </a:lnTo>
                      <a:lnTo>
                        <a:pt x="48" y="19"/>
                      </a:lnTo>
                      <a:lnTo>
                        <a:pt x="53" y="19"/>
                      </a:lnTo>
                      <a:lnTo>
                        <a:pt x="61" y="16"/>
                      </a:lnTo>
                      <a:lnTo>
                        <a:pt x="60" y="7"/>
                      </a:lnTo>
                      <a:lnTo>
                        <a:pt x="64" y="4"/>
                      </a:lnTo>
                      <a:lnTo>
                        <a:pt x="67" y="4"/>
                      </a:lnTo>
                      <a:lnTo>
                        <a:pt x="72" y="7"/>
                      </a:lnTo>
                      <a:lnTo>
                        <a:pt x="77" y="9"/>
                      </a:lnTo>
                      <a:lnTo>
                        <a:pt x="72" y="19"/>
                      </a:lnTo>
                      <a:lnTo>
                        <a:pt x="72" y="27"/>
                      </a:lnTo>
                      <a:lnTo>
                        <a:pt x="67" y="32"/>
                      </a:lnTo>
                      <a:lnTo>
                        <a:pt x="72" y="32"/>
                      </a:lnTo>
                      <a:lnTo>
                        <a:pt x="77" y="35"/>
                      </a:lnTo>
                      <a:lnTo>
                        <a:pt x="80" y="39"/>
                      </a:lnTo>
                      <a:lnTo>
                        <a:pt x="91" y="42"/>
                      </a:lnTo>
                      <a:lnTo>
                        <a:pt x="107" y="42"/>
                      </a:lnTo>
                      <a:lnTo>
                        <a:pt x="119" y="42"/>
                      </a:lnTo>
                      <a:lnTo>
                        <a:pt x="119" y="35"/>
                      </a:lnTo>
                      <a:lnTo>
                        <a:pt x="119" y="29"/>
                      </a:lnTo>
                      <a:lnTo>
                        <a:pt x="121" y="23"/>
                      </a:lnTo>
                      <a:lnTo>
                        <a:pt x="122" y="16"/>
                      </a:lnTo>
                      <a:lnTo>
                        <a:pt x="109" y="16"/>
                      </a:lnTo>
                      <a:lnTo>
                        <a:pt x="107" y="13"/>
                      </a:lnTo>
                      <a:lnTo>
                        <a:pt x="103" y="9"/>
                      </a:lnTo>
                      <a:lnTo>
                        <a:pt x="101" y="4"/>
                      </a:lnTo>
                      <a:lnTo>
                        <a:pt x="101" y="0"/>
                      </a:lnTo>
                      <a:lnTo>
                        <a:pt x="104" y="0"/>
                      </a:lnTo>
                      <a:lnTo>
                        <a:pt x="109" y="4"/>
                      </a:lnTo>
                      <a:lnTo>
                        <a:pt x="114" y="9"/>
                      </a:lnTo>
                      <a:lnTo>
                        <a:pt x="125" y="9"/>
                      </a:lnTo>
                      <a:lnTo>
                        <a:pt x="133" y="19"/>
                      </a:lnTo>
                      <a:lnTo>
                        <a:pt x="143" y="13"/>
                      </a:lnTo>
                      <a:lnTo>
                        <a:pt x="144" y="13"/>
                      </a:lnTo>
                      <a:lnTo>
                        <a:pt x="149" y="16"/>
                      </a:lnTo>
                      <a:lnTo>
                        <a:pt x="149" y="19"/>
                      </a:lnTo>
                      <a:lnTo>
                        <a:pt x="146" y="23"/>
                      </a:lnTo>
                      <a:lnTo>
                        <a:pt x="143" y="23"/>
                      </a:lnTo>
                      <a:lnTo>
                        <a:pt x="132" y="27"/>
                      </a:lnTo>
                      <a:lnTo>
                        <a:pt x="122" y="42"/>
                      </a:lnTo>
                      <a:lnTo>
                        <a:pt x="125" y="55"/>
                      </a:lnTo>
                      <a:lnTo>
                        <a:pt x="128" y="55"/>
                      </a:lnTo>
                      <a:lnTo>
                        <a:pt x="140" y="55"/>
                      </a:lnTo>
                      <a:lnTo>
                        <a:pt x="149" y="46"/>
                      </a:lnTo>
                      <a:lnTo>
                        <a:pt x="154" y="42"/>
                      </a:lnTo>
                      <a:lnTo>
                        <a:pt x="158" y="46"/>
                      </a:lnTo>
                      <a:lnTo>
                        <a:pt x="163" y="46"/>
                      </a:lnTo>
                      <a:lnTo>
                        <a:pt x="167" y="55"/>
                      </a:lnTo>
                      <a:lnTo>
                        <a:pt x="180" y="48"/>
                      </a:lnTo>
                      <a:lnTo>
                        <a:pt x="174" y="39"/>
                      </a:lnTo>
                      <a:lnTo>
                        <a:pt x="174" y="32"/>
                      </a:lnTo>
                      <a:lnTo>
                        <a:pt x="179" y="29"/>
                      </a:lnTo>
                      <a:lnTo>
                        <a:pt x="182" y="29"/>
                      </a:lnTo>
                      <a:lnTo>
                        <a:pt x="184" y="29"/>
                      </a:lnTo>
                      <a:lnTo>
                        <a:pt x="198" y="42"/>
                      </a:lnTo>
                      <a:lnTo>
                        <a:pt x="210" y="46"/>
                      </a:lnTo>
                      <a:lnTo>
                        <a:pt x="212" y="39"/>
                      </a:lnTo>
                      <a:lnTo>
                        <a:pt x="217" y="39"/>
                      </a:lnTo>
                      <a:lnTo>
                        <a:pt x="215" y="39"/>
                      </a:lnTo>
                      <a:lnTo>
                        <a:pt x="230" y="42"/>
                      </a:lnTo>
                      <a:lnTo>
                        <a:pt x="235" y="39"/>
                      </a:lnTo>
                      <a:lnTo>
                        <a:pt x="236" y="39"/>
                      </a:lnTo>
                      <a:lnTo>
                        <a:pt x="246" y="29"/>
                      </a:lnTo>
                      <a:lnTo>
                        <a:pt x="251" y="29"/>
                      </a:lnTo>
                    </a:path>
                  </a:pathLst>
                </a:custGeom>
                <a:solidFill>
                  <a:srgbClr val="00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57" name="Freeform 41">
                  <a:extLst>
                    <a:ext uri="{FF2B5EF4-FFF2-40B4-BE49-F238E27FC236}">
                      <a16:creationId xmlns:a16="http://schemas.microsoft.com/office/drawing/2014/main" id="{02EA1FD5-EE2A-8C43-30BA-6CE90BB0177C}"/>
                    </a:ext>
                  </a:extLst>
                </p:cNvPr>
                <p:cNvSpPr>
                  <a:spLocks/>
                </p:cNvSpPr>
                <p:nvPr/>
              </p:nvSpPr>
              <p:spPr bwMode="auto">
                <a:xfrm>
                  <a:off x="1187" y="3221"/>
                  <a:ext cx="26" cy="23"/>
                </a:xfrm>
                <a:custGeom>
                  <a:avLst/>
                  <a:gdLst>
                    <a:gd name="T0" fmla="*/ 23 w 26"/>
                    <a:gd name="T1" fmla="*/ 0 h 23"/>
                    <a:gd name="T2" fmla="*/ 13 w 26"/>
                    <a:gd name="T3" fmla="*/ 3 h 23"/>
                    <a:gd name="T4" fmla="*/ 9 w 26"/>
                    <a:gd name="T5" fmla="*/ 3 h 23"/>
                    <a:gd name="T6" fmla="*/ 5 w 26"/>
                    <a:gd name="T7" fmla="*/ 3 h 23"/>
                    <a:gd name="T8" fmla="*/ 0 w 26"/>
                    <a:gd name="T9" fmla="*/ 10 h 23"/>
                    <a:gd name="T10" fmla="*/ 0 w 26"/>
                    <a:gd name="T11" fmla="*/ 15 h 23"/>
                    <a:gd name="T12" fmla="*/ 1 w 26"/>
                    <a:gd name="T13" fmla="*/ 18 h 23"/>
                    <a:gd name="T14" fmla="*/ 5 w 26"/>
                    <a:gd name="T15" fmla="*/ 18 h 23"/>
                    <a:gd name="T16" fmla="*/ 9 w 26"/>
                    <a:gd name="T17" fmla="*/ 18 h 23"/>
                    <a:gd name="T18" fmla="*/ 13 w 26"/>
                    <a:gd name="T19" fmla="*/ 15 h 23"/>
                    <a:gd name="T20" fmla="*/ 15 w 26"/>
                    <a:gd name="T21" fmla="*/ 18 h 23"/>
                    <a:gd name="T22" fmla="*/ 18 w 26"/>
                    <a:gd name="T23" fmla="*/ 22 h 23"/>
                    <a:gd name="T24" fmla="*/ 20 w 26"/>
                    <a:gd name="T25" fmla="*/ 21 h 23"/>
                    <a:gd name="T26" fmla="*/ 24 w 26"/>
                    <a:gd name="T27" fmla="*/ 21 h 23"/>
                    <a:gd name="T28" fmla="*/ 25 w 26"/>
                    <a:gd name="T29" fmla="*/ 18 h 23"/>
                    <a:gd name="T30" fmla="*/ 25 w 26"/>
                    <a:gd name="T31" fmla="*/ 12 h 23"/>
                    <a:gd name="T32" fmla="*/ 23 w 2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3"/>
                    <a:gd name="T53" fmla="*/ 26 w 2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3">
                      <a:moveTo>
                        <a:pt x="23" y="0"/>
                      </a:moveTo>
                      <a:lnTo>
                        <a:pt x="13" y="3"/>
                      </a:lnTo>
                      <a:lnTo>
                        <a:pt x="9" y="3"/>
                      </a:lnTo>
                      <a:lnTo>
                        <a:pt x="5" y="3"/>
                      </a:lnTo>
                      <a:lnTo>
                        <a:pt x="0" y="10"/>
                      </a:lnTo>
                      <a:lnTo>
                        <a:pt x="0" y="15"/>
                      </a:lnTo>
                      <a:lnTo>
                        <a:pt x="1" y="18"/>
                      </a:lnTo>
                      <a:lnTo>
                        <a:pt x="5" y="18"/>
                      </a:lnTo>
                      <a:lnTo>
                        <a:pt x="9" y="18"/>
                      </a:lnTo>
                      <a:lnTo>
                        <a:pt x="13" y="15"/>
                      </a:lnTo>
                      <a:lnTo>
                        <a:pt x="15" y="18"/>
                      </a:lnTo>
                      <a:lnTo>
                        <a:pt x="18" y="22"/>
                      </a:lnTo>
                      <a:lnTo>
                        <a:pt x="20" y="21"/>
                      </a:lnTo>
                      <a:lnTo>
                        <a:pt x="24" y="21"/>
                      </a:lnTo>
                      <a:lnTo>
                        <a:pt x="25" y="18"/>
                      </a:lnTo>
                      <a:lnTo>
                        <a:pt x="25" y="12"/>
                      </a:lnTo>
                      <a:lnTo>
                        <a:pt x="23"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51325" name="Group 42">
              <a:extLst>
                <a:ext uri="{FF2B5EF4-FFF2-40B4-BE49-F238E27FC236}">
                  <a16:creationId xmlns:a16="http://schemas.microsoft.com/office/drawing/2014/main" id="{61D1E741-27D0-89EE-F1BA-C36DCA4654D4}"/>
                </a:ext>
              </a:extLst>
            </p:cNvPr>
            <p:cNvGrpSpPr>
              <a:grpSpLocks/>
            </p:cNvGrpSpPr>
            <p:nvPr/>
          </p:nvGrpSpPr>
          <p:grpSpPr bwMode="auto">
            <a:xfrm>
              <a:off x="1424" y="3166"/>
              <a:ext cx="148" cy="278"/>
              <a:chOff x="1424" y="3166"/>
              <a:chExt cx="148" cy="278"/>
            </a:xfrm>
          </p:grpSpPr>
          <p:sp>
            <p:nvSpPr>
              <p:cNvPr id="51342" name="Freeform 43">
                <a:extLst>
                  <a:ext uri="{FF2B5EF4-FFF2-40B4-BE49-F238E27FC236}">
                    <a16:creationId xmlns:a16="http://schemas.microsoft.com/office/drawing/2014/main" id="{6C7E0839-B118-F3FC-0B77-FDB6C37B014F}"/>
                  </a:ext>
                </a:extLst>
              </p:cNvPr>
              <p:cNvSpPr>
                <a:spLocks/>
              </p:cNvSpPr>
              <p:nvPr/>
            </p:nvSpPr>
            <p:spPr bwMode="auto">
              <a:xfrm>
                <a:off x="1424" y="3166"/>
                <a:ext cx="148" cy="146"/>
              </a:xfrm>
              <a:custGeom>
                <a:avLst/>
                <a:gdLst>
                  <a:gd name="T0" fmla="*/ 145 w 148"/>
                  <a:gd name="T1" fmla="*/ 119 h 146"/>
                  <a:gd name="T2" fmla="*/ 147 w 148"/>
                  <a:gd name="T3" fmla="*/ 92 h 146"/>
                  <a:gd name="T4" fmla="*/ 147 w 148"/>
                  <a:gd name="T5" fmla="*/ 81 h 146"/>
                  <a:gd name="T6" fmla="*/ 145 w 148"/>
                  <a:gd name="T7" fmla="*/ 72 h 146"/>
                  <a:gd name="T8" fmla="*/ 142 w 148"/>
                  <a:gd name="T9" fmla="*/ 72 h 146"/>
                  <a:gd name="T10" fmla="*/ 136 w 148"/>
                  <a:gd name="T11" fmla="*/ 61 h 146"/>
                  <a:gd name="T12" fmla="*/ 133 w 148"/>
                  <a:gd name="T13" fmla="*/ 68 h 146"/>
                  <a:gd name="T14" fmla="*/ 125 w 148"/>
                  <a:gd name="T15" fmla="*/ 75 h 146"/>
                  <a:gd name="T16" fmla="*/ 125 w 148"/>
                  <a:gd name="T17" fmla="*/ 61 h 146"/>
                  <a:gd name="T18" fmla="*/ 123 w 148"/>
                  <a:gd name="T19" fmla="*/ 52 h 146"/>
                  <a:gd name="T20" fmla="*/ 119 w 148"/>
                  <a:gd name="T21" fmla="*/ 48 h 146"/>
                  <a:gd name="T22" fmla="*/ 115 w 148"/>
                  <a:gd name="T23" fmla="*/ 45 h 146"/>
                  <a:gd name="T24" fmla="*/ 111 w 148"/>
                  <a:gd name="T25" fmla="*/ 48 h 146"/>
                  <a:gd name="T26" fmla="*/ 108 w 148"/>
                  <a:gd name="T27" fmla="*/ 35 h 146"/>
                  <a:gd name="T28" fmla="*/ 105 w 148"/>
                  <a:gd name="T29" fmla="*/ 31 h 146"/>
                  <a:gd name="T30" fmla="*/ 106 w 148"/>
                  <a:gd name="T31" fmla="*/ 15 h 146"/>
                  <a:gd name="T32" fmla="*/ 105 w 148"/>
                  <a:gd name="T33" fmla="*/ 4 h 146"/>
                  <a:gd name="T34" fmla="*/ 100 w 148"/>
                  <a:gd name="T35" fmla="*/ 4 h 146"/>
                  <a:gd name="T36" fmla="*/ 96 w 148"/>
                  <a:gd name="T37" fmla="*/ 11 h 146"/>
                  <a:gd name="T38" fmla="*/ 89 w 148"/>
                  <a:gd name="T39" fmla="*/ 4 h 146"/>
                  <a:gd name="T40" fmla="*/ 84 w 148"/>
                  <a:gd name="T41" fmla="*/ 0 h 146"/>
                  <a:gd name="T42" fmla="*/ 83 w 148"/>
                  <a:gd name="T43" fmla="*/ 8 h 146"/>
                  <a:gd name="T44" fmla="*/ 81 w 148"/>
                  <a:gd name="T45" fmla="*/ 11 h 146"/>
                  <a:gd name="T46" fmla="*/ 76 w 148"/>
                  <a:gd name="T47" fmla="*/ 31 h 146"/>
                  <a:gd name="T48" fmla="*/ 76 w 148"/>
                  <a:gd name="T49" fmla="*/ 41 h 146"/>
                  <a:gd name="T50" fmla="*/ 76 w 148"/>
                  <a:gd name="T51" fmla="*/ 52 h 146"/>
                  <a:gd name="T52" fmla="*/ 72 w 148"/>
                  <a:gd name="T53" fmla="*/ 55 h 146"/>
                  <a:gd name="T54" fmla="*/ 69 w 148"/>
                  <a:gd name="T55" fmla="*/ 45 h 146"/>
                  <a:gd name="T56" fmla="*/ 66 w 148"/>
                  <a:gd name="T57" fmla="*/ 35 h 146"/>
                  <a:gd name="T58" fmla="*/ 61 w 148"/>
                  <a:gd name="T59" fmla="*/ 21 h 146"/>
                  <a:gd name="T60" fmla="*/ 59 w 148"/>
                  <a:gd name="T61" fmla="*/ 19 h 146"/>
                  <a:gd name="T62" fmla="*/ 58 w 148"/>
                  <a:gd name="T63" fmla="*/ 24 h 146"/>
                  <a:gd name="T64" fmla="*/ 54 w 148"/>
                  <a:gd name="T65" fmla="*/ 28 h 146"/>
                  <a:gd name="T66" fmla="*/ 49 w 148"/>
                  <a:gd name="T67" fmla="*/ 28 h 146"/>
                  <a:gd name="T68" fmla="*/ 45 w 148"/>
                  <a:gd name="T69" fmla="*/ 31 h 146"/>
                  <a:gd name="T70" fmla="*/ 41 w 148"/>
                  <a:gd name="T71" fmla="*/ 24 h 146"/>
                  <a:gd name="T72" fmla="*/ 37 w 148"/>
                  <a:gd name="T73" fmla="*/ 28 h 146"/>
                  <a:gd name="T74" fmla="*/ 35 w 148"/>
                  <a:gd name="T75" fmla="*/ 39 h 146"/>
                  <a:gd name="T76" fmla="*/ 35 w 148"/>
                  <a:gd name="T77" fmla="*/ 52 h 146"/>
                  <a:gd name="T78" fmla="*/ 35 w 148"/>
                  <a:gd name="T79" fmla="*/ 59 h 146"/>
                  <a:gd name="T80" fmla="*/ 35 w 148"/>
                  <a:gd name="T81" fmla="*/ 61 h 146"/>
                  <a:gd name="T82" fmla="*/ 28 w 148"/>
                  <a:gd name="T83" fmla="*/ 59 h 146"/>
                  <a:gd name="T84" fmla="*/ 20 w 148"/>
                  <a:gd name="T85" fmla="*/ 45 h 146"/>
                  <a:gd name="T86" fmla="*/ 19 w 148"/>
                  <a:gd name="T87" fmla="*/ 61 h 146"/>
                  <a:gd name="T88" fmla="*/ 11 w 148"/>
                  <a:gd name="T89" fmla="*/ 59 h 146"/>
                  <a:gd name="T90" fmla="*/ 11 w 148"/>
                  <a:gd name="T91" fmla="*/ 81 h 146"/>
                  <a:gd name="T92" fmla="*/ 2 w 148"/>
                  <a:gd name="T93" fmla="*/ 89 h 146"/>
                  <a:gd name="T94" fmla="*/ 0 w 148"/>
                  <a:gd name="T95" fmla="*/ 101 h 146"/>
                  <a:gd name="T96" fmla="*/ 2 w 148"/>
                  <a:gd name="T97" fmla="*/ 113 h 146"/>
                  <a:gd name="T98" fmla="*/ 2 w 148"/>
                  <a:gd name="T99" fmla="*/ 119 h 146"/>
                  <a:gd name="T100" fmla="*/ 2 w 148"/>
                  <a:gd name="T101" fmla="*/ 129 h 146"/>
                  <a:gd name="T102" fmla="*/ 2 w 148"/>
                  <a:gd name="T103" fmla="*/ 139 h 146"/>
                  <a:gd name="T104" fmla="*/ 8 w 148"/>
                  <a:gd name="T105" fmla="*/ 145 h 146"/>
                  <a:gd name="T106" fmla="*/ 15 w 148"/>
                  <a:gd name="T107" fmla="*/ 145 h 1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8"/>
                  <a:gd name="T163" fmla="*/ 0 h 146"/>
                  <a:gd name="T164" fmla="*/ 148 w 148"/>
                  <a:gd name="T165" fmla="*/ 146 h 1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8" h="146">
                    <a:moveTo>
                      <a:pt x="141" y="133"/>
                    </a:moveTo>
                    <a:lnTo>
                      <a:pt x="145" y="119"/>
                    </a:lnTo>
                    <a:lnTo>
                      <a:pt x="147" y="105"/>
                    </a:lnTo>
                    <a:lnTo>
                      <a:pt x="147" y="92"/>
                    </a:lnTo>
                    <a:lnTo>
                      <a:pt x="147" y="89"/>
                    </a:lnTo>
                    <a:lnTo>
                      <a:pt x="147" y="81"/>
                    </a:lnTo>
                    <a:lnTo>
                      <a:pt x="145" y="75"/>
                    </a:lnTo>
                    <a:lnTo>
                      <a:pt x="145" y="72"/>
                    </a:lnTo>
                    <a:lnTo>
                      <a:pt x="141" y="68"/>
                    </a:lnTo>
                    <a:lnTo>
                      <a:pt x="142" y="72"/>
                    </a:lnTo>
                    <a:lnTo>
                      <a:pt x="139" y="65"/>
                    </a:lnTo>
                    <a:lnTo>
                      <a:pt x="136" y="61"/>
                    </a:lnTo>
                    <a:lnTo>
                      <a:pt x="134" y="65"/>
                    </a:lnTo>
                    <a:lnTo>
                      <a:pt x="133" y="68"/>
                    </a:lnTo>
                    <a:lnTo>
                      <a:pt x="128" y="72"/>
                    </a:lnTo>
                    <a:lnTo>
                      <a:pt x="125" y="75"/>
                    </a:lnTo>
                    <a:lnTo>
                      <a:pt x="123" y="72"/>
                    </a:lnTo>
                    <a:lnTo>
                      <a:pt x="125" y="61"/>
                    </a:lnTo>
                    <a:lnTo>
                      <a:pt x="125" y="55"/>
                    </a:lnTo>
                    <a:lnTo>
                      <a:pt x="123" y="52"/>
                    </a:lnTo>
                    <a:lnTo>
                      <a:pt x="122" y="48"/>
                    </a:lnTo>
                    <a:lnTo>
                      <a:pt x="119" y="48"/>
                    </a:lnTo>
                    <a:lnTo>
                      <a:pt x="117" y="45"/>
                    </a:lnTo>
                    <a:lnTo>
                      <a:pt x="115" y="45"/>
                    </a:lnTo>
                    <a:lnTo>
                      <a:pt x="113" y="45"/>
                    </a:lnTo>
                    <a:lnTo>
                      <a:pt x="111" y="48"/>
                    </a:lnTo>
                    <a:lnTo>
                      <a:pt x="108" y="41"/>
                    </a:lnTo>
                    <a:lnTo>
                      <a:pt x="108" y="35"/>
                    </a:lnTo>
                    <a:lnTo>
                      <a:pt x="106" y="31"/>
                    </a:lnTo>
                    <a:lnTo>
                      <a:pt x="105" y="31"/>
                    </a:lnTo>
                    <a:lnTo>
                      <a:pt x="106" y="24"/>
                    </a:lnTo>
                    <a:lnTo>
                      <a:pt x="106" y="15"/>
                    </a:lnTo>
                    <a:lnTo>
                      <a:pt x="106" y="8"/>
                    </a:lnTo>
                    <a:lnTo>
                      <a:pt x="105" y="4"/>
                    </a:lnTo>
                    <a:lnTo>
                      <a:pt x="102" y="4"/>
                    </a:lnTo>
                    <a:lnTo>
                      <a:pt x="100" y="4"/>
                    </a:lnTo>
                    <a:lnTo>
                      <a:pt x="98" y="8"/>
                    </a:lnTo>
                    <a:lnTo>
                      <a:pt x="96" y="11"/>
                    </a:lnTo>
                    <a:lnTo>
                      <a:pt x="94" y="4"/>
                    </a:lnTo>
                    <a:lnTo>
                      <a:pt x="89" y="4"/>
                    </a:lnTo>
                    <a:lnTo>
                      <a:pt x="88" y="0"/>
                    </a:lnTo>
                    <a:lnTo>
                      <a:pt x="84" y="0"/>
                    </a:lnTo>
                    <a:lnTo>
                      <a:pt x="83" y="0"/>
                    </a:lnTo>
                    <a:lnTo>
                      <a:pt x="83" y="8"/>
                    </a:lnTo>
                    <a:lnTo>
                      <a:pt x="81" y="8"/>
                    </a:lnTo>
                    <a:lnTo>
                      <a:pt x="81" y="11"/>
                    </a:lnTo>
                    <a:lnTo>
                      <a:pt x="78" y="15"/>
                    </a:lnTo>
                    <a:lnTo>
                      <a:pt x="76" y="31"/>
                    </a:lnTo>
                    <a:lnTo>
                      <a:pt x="76" y="35"/>
                    </a:lnTo>
                    <a:lnTo>
                      <a:pt x="76" y="41"/>
                    </a:lnTo>
                    <a:lnTo>
                      <a:pt x="76" y="48"/>
                    </a:lnTo>
                    <a:lnTo>
                      <a:pt x="76" y="52"/>
                    </a:lnTo>
                    <a:lnTo>
                      <a:pt x="76" y="55"/>
                    </a:lnTo>
                    <a:lnTo>
                      <a:pt x="72" y="55"/>
                    </a:lnTo>
                    <a:lnTo>
                      <a:pt x="71" y="55"/>
                    </a:lnTo>
                    <a:lnTo>
                      <a:pt x="69" y="45"/>
                    </a:lnTo>
                    <a:lnTo>
                      <a:pt x="69" y="41"/>
                    </a:lnTo>
                    <a:lnTo>
                      <a:pt x="66" y="35"/>
                    </a:lnTo>
                    <a:lnTo>
                      <a:pt x="61" y="31"/>
                    </a:lnTo>
                    <a:lnTo>
                      <a:pt x="61" y="21"/>
                    </a:lnTo>
                    <a:lnTo>
                      <a:pt x="61" y="19"/>
                    </a:lnTo>
                    <a:lnTo>
                      <a:pt x="59" y="19"/>
                    </a:lnTo>
                    <a:lnTo>
                      <a:pt x="58" y="21"/>
                    </a:lnTo>
                    <a:lnTo>
                      <a:pt x="58" y="24"/>
                    </a:lnTo>
                    <a:lnTo>
                      <a:pt x="55" y="28"/>
                    </a:lnTo>
                    <a:lnTo>
                      <a:pt x="54" y="28"/>
                    </a:lnTo>
                    <a:lnTo>
                      <a:pt x="52" y="28"/>
                    </a:lnTo>
                    <a:lnTo>
                      <a:pt x="49" y="28"/>
                    </a:lnTo>
                    <a:lnTo>
                      <a:pt x="47" y="28"/>
                    </a:lnTo>
                    <a:lnTo>
                      <a:pt x="45" y="31"/>
                    </a:lnTo>
                    <a:lnTo>
                      <a:pt x="42" y="35"/>
                    </a:lnTo>
                    <a:lnTo>
                      <a:pt x="41" y="24"/>
                    </a:lnTo>
                    <a:lnTo>
                      <a:pt x="37" y="24"/>
                    </a:lnTo>
                    <a:lnTo>
                      <a:pt x="37" y="28"/>
                    </a:lnTo>
                    <a:lnTo>
                      <a:pt x="35" y="35"/>
                    </a:lnTo>
                    <a:lnTo>
                      <a:pt x="35" y="39"/>
                    </a:lnTo>
                    <a:lnTo>
                      <a:pt x="35" y="41"/>
                    </a:lnTo>
                    <a:lnTo>
                      <a:pt x="35" y="52"/>
                    </a:lnTo>
                    <a:lnTo>
                      <a:pt x="35" y="55"/>
                    </a:lnTo>
                    <a:lnTo>
                      <a:pt x="35" y="59"/>
                    </a:lnTo>
                    <a:lnTo>
                      <a:pt x="37" y="59"/>
                    </a:lnTo>
                    <a:lnTo>
                      <a:pt x="35" y="61"/>
                    </a:lnTo>
                    <a:lnTo>
                      <a:pt x="32" y="65"/>
                    </a:lnTo>
                    <a:lnTo>
                      <a:pt x="28" y="59"/>
                    </a:lnTo>
                    <a:lnTo>
                      <a:pt x="24" y="45"/>
                    </a:lnTo>
                    <a:lnTo>
                      <a:pt x="20" y="45"/>
                    </a:lnTo>
                    <a:lnTo>
                      <a:pt x="20" y="48"/>
                    </a:lnTo>
                    <a:lnTo>
                      <a:pt x="19" y="61"/>
                    </a:lnTo>
                    <a:lnTo>
                      <a:pt x="13" y="59"/>
                    </a:lnTo>
                    <a:lnTo>
                      <a:pt x="11" y="59"/>
                    </a:lnTo>
                    <a:lnTo>
                      <a:pt x="8" y="61"/>
                    </a:lnTo>
                    <a:lnTo>
                      <a:pt x="11" y="81"/>
                    </a:lnTo>
                    <a:lnTo>
                      <a:pt x="6" y="85"/>
                    </a:lnTo>
                    <a:lnTo>
                      <a:pt x="2" y="89"/>
                    </a:lnTo>
                    <a:lnTo>
                      <a:pt x="0" y="95"/>
                    </a:lnTo>
                    <a:lnTo>
                      <a:pt x="0" y="101"/>
                    </a:lnTo>
                    <a:lnTo>
                      <a:pt x="0" y="105"/>
                    </a:lnTo>
                    <a:lnTo>
                      <a:pt x="2" y="113"/>
                    </a:lnTo>
                    <a:lnTo>
                      <a:pt x="5" y="115"/>
                    </a:lnTo>
                    <a:lnTo>
                      <a:pt x="2" y="119"/>
                    </a:lnTo>
                    <a:lnTo>
                      <a:pt x="2" y="125"/>
                    </a:lnTo>
                    <a:lnTo>
                      <a:pt x="2" y="129"/>
                    </a:lnTo>
                    <a:lnTo>
                      <a:pt x="2" y="133"/>
                    </a:lnTo>
                    <a:lnTo>
                      <a:pt x="2" y="139"/>
                    </a:lnTo>
                    <a:lnTo>
                      <a:pt x="6" y="141"/>
                    </a:lnTo>
                    <a:lnTo>
                      <a:pt x="8" y="145"/>
                    </a:lnTo>
                    <a:lnTo>
                      <a:pt x="11" y="145"/>
                    </a:lnTo>
                    <a:lnTo>
                      <a:pt x="15" y="145"/>
                    </a:lnTo>
                    <a:lnTo>
                      <a:pt x="141" y="133"/>
                    </a:lnTo>
                  </a:path>
                </a:pathLst>
              </a:custGeom>
              <a:solidFill>
                <a:srgbClr val="00E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43" name="Freeform 44">
                <a:extLst>
                  <a:ext uri="{FF2B5EF4-FFF2-40B4-BE49-F238E27FC236}">
                    <a16:creationId xmlns:a16="http://schemas.microsoft.com/office/drawing/2014/main" id="{F90D9419-EE8C-1431-D4A4-E58FE525D2DD}"/>
                  </a:ext>
                </a:extLst>
              </p:cNvPr>
              <p:cNvSpPr>
                <a:spLocks/>
              </p:cNvSpPr>
              <p:nvPr/>
            </p:nvSpPr>
            <p:spPr bwMode="auto">
              <a:xfrm>
                <a:off x="1439" y="3229"/>
                <a:ext cx="126" cy="52"/>
              </a:xfrm>
              <a:custGeom>
                <a:avLst/>
                <a:gdLst>
                  <a:gd name="T0" fmla="*/ 125 w 126"/>
                  <a:gd name="T1" fmla="*/ 33 h 52"/>
                  <a:gd name="T2" fmla="*/ 123 w 126"/>
                  <a:gd name="T3" fmla="*/ 27 h 52"/>
                  <a:gd name="T4" fmla="*/ 123 w 126"/>
                  <a:gd name="T5" fmla="*/ 20 h 52"/>
                  <a:gd name="T6" fmla="*/ 120 w 126"/>
                  <a:gd name="T7" fmla="*/ 20 h 52"/>
                  <a:gd name="T8" fmla="*/ 119 w 126"/>
                  <a:gd name="T9" fmla="*/ 20 h 52"/>
                  <a:gd name="T10" fmla="*/ 118 w 126"/>
                  <a:gd name="T11" fmla="*/ 23 h 52"/>
                  <a:gd name="T12" fmla="*/ 115 w 126"/>
                  <a:gd name="T13" fmla="*/ 27 h 52"/>
                  <a:gd name="T14" fmla="*/ 108 w 126"/>
                  <a:gd name="T15" fmla="*/ 29 h 52"/>
                  <a:gd name="T16" fmla="*/ 103 w 126"/>
                  <a:gd name="T17" fmla="*/ 15 h 52"/>
                  <a:gd name="T18" fmla="*/ 102 w 126"/>
                  <a:gd name="T19" fmla="*/ 11 h 52"/>
                  <a:gd name="T20" fmla="*/ 100 w 126"/>
                  <a:gd name="T21" fmla="*/ 11 h 52"/>
                  <a:gd name="T22" fmla="*/ 100 w 126"/>
                  <a:gd name="T23" fmla="*/ 15 h 52"/>
                  <a:gd name="T24" fmla="*/ 98 w 126"/>
                  <a:gd name="T25" fmla="*/ 20 h 52"/>
                  <a:gd name="T26" fmla="*/ 91 w 126"/>
                  <a:gd name="T27" fmla="*/ 11 h 52"/>
                  <a:gd name="T28" fmla="*/ 90 w 126"/>
                  <a:gd name="T29" fmla="*/ 11 h 52"/>
                  <a:gd name="T30" fmla="*/ 86 w 126"/>
                  <a:gd name="T31" fmla="*/ 11 h 52"/>
                  <a:gd name="T32" fmla="*/ 86 w 126"/>
                  <a:gd name="T33" fmla="*/ 18 h 52"/>
                  <a:gd name="T34" fmla="*/ 91 w 126"/>
                  <a:gd name="T35" fmla="*/ 36 h 52"/>
                  <a:gd name="T36" fmla="*/ 86 w 126"/>
                  <a:gd name="T37" fmla="*/ 41 h 52"/>
                  <a:gd name="T38" fmla="*/ 68 w 126"/>
                  <a:gd name="T39" fmla="*/ 23 h 52"/>
                  <a:gd name="T40" fmla="*/ 74 w 126"/>
                  <a:gd name="T41" fmla="*/ 15 h 52"/>
                  <a:gd name="T42" fmla="*/ 77 w 126"/>
                  <a:gd name="T43" fmla="*/ 8 h 52"/>
                  <a:gd name="T44" fmla="*/ 74 w 126"/>
                  <a:gd name="T45" fmla="*/ 2 h 52"/>
                  <a:gd name="T46" fmla="*/ 74 w 126"/>
                  <a:gd name="T47" fmla="*/ 0 h 52"/>
                  <a:gd name="T48" fmla="*/ 73 w 126"/>
                  <a:gd name="T49" fmla="*/ 0 h 52"/>
                  <a:gd name="T50" fmla="*/ 61 w 126"/>
                  <a:gd name="T51" fmla="*/ 15 h 52"/>
                  <a:gd name="T52" fmla="*/ 46 w 126"/>
                  <a:gd name="T53" fmla="*/ 11 h 52"/>
                  <a:gd name="T54" fmla="*/ 49 w 126"/>
                  <a:gd name="T55" fmla="*/ 2 h 52"/>
                  <a:gd name="T56" fmla="*/ 49 w 126"/>
                  <a:gd name="T57" fmla="*/ 0 h 52"/>
                  <a:gd name="T58" fmla="*/ 46 w 126"/>
                  <a:gd name="T59" fmla="*/ 0 h 52"/>
                  <a:gd name="T60" fmla="*/ 44 w 126"/>
                  <a:gd name="T61" fmla="*/ 2 h 52"/>
                  <a:gd name="T62" fmla="*/ 43 w 126"/>
                  <a:gd name="T63" fmla="*/ 5 h 52"/>
                  <a:gd name="T64" fmla="*/ 40 w 126"/>
                  <a:gd name="T65" fmla="*/ 5 h 52"/>
                  <a:gd name="T66" fmla="*/ 39 w 126"/>
                  <a:gd name="T67" fmla="*/ 2 h 52"/>
                  <a:gd name="T68" fmla="*/ 37 w 126"/>
                  <a:gd name="T69" fmla="*/ 5 h 52"/>
                  <a:gd name="T70" fmla="*/ 32 w 126"/>
                  <a:gd name="T71" fmla="*/ 8 h 52"/>
                  <a:gd name="T72" fmla="*/ 27 w 126"/>
                  <a:gd name="T73" fmla="*/ 5 h 52"/>
                  <a:gd name="T74" fmla="*/ 26 w 126"/>
                  <a:gd name="T75" fmla="*/ 8 h 52"/>
                  <a:gd name="T76" fmla="*/ 23 w 126"/>
                  <a:gd name="T77" fmla="*/ 8 h 52"/>
                  <a:gd name="T78" fmla="*/ 22 w 126"/>
                  <a:gd name="T79" fmla="*/ 23 h 52"/>
                  <a:gd name="T80" fmla="*/ 17 w 126"/>
                  <a:gd name="T81" fmla="*/ 18 h 52"/>
                  <a:gd name="T82" fmla="*/ 15 w 126"/>
                  <a:gd name="T83" fmla="*/ 18 h 52"/>
                  <a:gd name="T84" fmla="*/ 14 w 126"/>
                  <a:gd name="T85" fmla="*/ 18 h 52"/>
                  <a:gd name="T86" fmla="*/ 14 w 126"/>
                  <a:gd name="T87" fmla="*/ 20 h 52"/>
                  <a:gd name="T88" fmla="*/ 9 w 126"/>
                  <a:gd name="T89" fmla="*/ 18 h 52"/>
                  <a:gd name="T90" fmla="*/ 6 w 126"/>
                  <a:gd name="T91" fmla="*/ 15 h 52"/>
                  <a:gd name="T92" fmla="*/ 4 w 126"/>
                  <a:gd name="T93" fmla="*/ 11 h 52"/>
                  <a:gd name="T94" fmla="*/ 3 w 126"/>
                  <a:gd name="T95" fmla="*/ 11 h 52"/>
                  <a:gd name="T96" fmla="*/ 0 w 126"/>
                  <a:gd name="T97" fmla="*/ 15 h 52"/>
                  <a:gd name="T98" fmla="*/ 0 w 126"/>
                  <a:gd name="T99" fmla="*/ 18 h 52"/>
                  <a:gd name="T100" fmla="*/ 0 w 126"/>
                  <a:gd name="T101" fmla="*/ 20 h 52"/>
                  <a:gd name="T102" fmla="*/ 0 w 126"/>
                  <a:gd name="T103" fmla="*/ 27 h 52"/>
                  <a:gd name="T104" fmla="*/ 6 w 126"/>
                  <a:gd name="T105" fmla="*/ 23 h 52"/>
                  <a:gd name="T106" fmla="*/ 14 w 126"/>
                  <a:gd name="T107" fmla="*/ 27 h 52"/>
                  <a:gd name="T108" fmla="*/ 22 w 126"/>
                  <a:gd name="T109" fmla="*/ 51 h 52"/>
                  <a:gd name="T110" fmla="*/ 119 w 126"/>
                  <a:gd name="T111" fmla="*/ 41 h 52"/>
                  <a:gd name="T112" fmla="*/ 125 w 126"/>
                  <a:gd name="T113" fmla="*/ 33 h 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6"/>
                  <a:gd name="T172" fmla="*/ 0 h 52"/>
                  <a:gd name="T173" fmla="*/ 126 w 126"/>
                  <a:gd name="T174" fmla="*/ 52 h 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6" h="52">
                    <a:moveTo>
                      <a:pt x="125" y="33"/>
                    </a:moveTo>
                    <a:lnTo>
                      <a:pt x="123" y="27"/>
                    </a:lnTo>
                    <a:lnTo>
                      <a:pt x="123" y="20"/>
                    </a:lnTo>
                    <a:lnTo>
                      <a:pt x="120" y="20"/>
                    </a:lnTo>
                    <a:lnTo>
                      <a:pt x="119" y="20"/>
                    </a:lnTo>
                    <a:lnTo>
                      <a:pt x="118" y="23"/>
                    </a:lnTo>
                    <a:lnTo>
                      <a:pt x="115" y="27"/>
                    </a:lnTo>
                    <a:lnTo>
                      <a:pt x="108" y="29"/>
                    </a:lnTo>
                    <a:lnTo>
                      <a:pt x="103" y="15"/>
                    </a:lnTo>
                    <a:lnTo>
                      <a:pt x="102" y="11"/>
                    </a:lnTo>
                    <a:lnTo>
                      <a:pt x="100" y="11"/>
                    </a:lnTo>
                    <a:lnTo>
                      <a:pt x="100" y="15"/>
                    </a:lnTo>
                    <a:lnTo>
                      <a:pt x="98" y="20"/>
                    </a:lnTo>
                    <a:lnTo>
                      <a:pt x="91" y="11"/>
                    </a:lnTo>
                    <a:lnTo>
                      <a:pt x="90" y="11"/>
                    </a:lnTo>
                    <a:lnTo>
                      <a:pt x="86" y="11"/>
                    </a:lnTo>
                    <a:lnTo>
                      <a:pt x="86" y="18"/>
                    </a:lnTo>
                    <a:lnTo>
                      <a:pt x="91" y="36"/>
                    </a:lnTo>
                    <a:lnTo>
                      <a:pt x="86" y="41"/>
                    </a:lnTo>
                    <a:lnTo>
                      <a:pt x="68" y="23"/>
                    </a:lnTo>
                    <a:lnTo>
                      <a:pt x="74" y="15"/>
                    </a:lnTo>
                    <a:lnTo>
                      <a:pt x="77" y="8"/>
                    </a:lnTo>
                    <a:lnTo>
                      <a:pt x="74" y="2"/>
                    </a:lnTo>
                    <a:lnTo>
                      <a:pt x="74" y="0"/>
                    </a:lnTo>
                    <a:lnTo>
                      <a:pt x="73" y="0"/>
                    </a:lnTo>
                    <a:lnTo>
                      <a:pt x="61" y="15"/>
                    </a:lnTo>
                    <a:lnTo>
                      <a:pt x="46" y="11"/>
                    </a:lnTo>
                    <a:lnTo>
                      <a:pt x="49" y="2"/>
                    </a:lnTo>
                    <a:lnTo>
                      <a:pt x="49" y="0"/>
                    </a:lnTo>
                    <a:lnTo>
                      <a:pt x="46" y="0"/>
                    </a:lnTo>
                    <a:lnTo>
                      <a:pt x="44" y="2"/>
                    </a:lnTo>
                    <a:lnTo>
                      <a:pt x="43" y="5"/>
                    </a:lnTo>
                    <a:lnTo>
                      <a:pt x="40" y="5"/>
                    </a:lnTo>
                    <a:lnTo>
                      <a:pt x="39" y="2"/>
                    </a:lnTo>
                    <a:lnTo>
                      <a:pt x="37" y="5"/>
                    </a:lnTo>
                    <a:lnTo>
                      <a:pt x="32" y="8"/>
                    </a:lnTo>
                    <a:lnTo>
                      <a:pt x="27" y="5"/>
                    </a:lnTo>
                    <a:lnTo>
                      <a:pt x="26" y="8"/>
                    </a:lnTo>
                    <a:lnTo>
                      <a:pt x="23" y="8"/>
                    </a:lnTo>
                    <a:lnTo>
                      <a:pt x="22" y="23"/>
                    </a:lnTo>
                    <a:lnTo>
                      <a:pt x="17" y="18"/>
                    </a:lnTo>
                    <a:lnTo>
                      <a:pt x="15" y="18"/>
                    </a:lnTo>
                    <a:lnTo>
                      <a:pt x="14" y="18"/>
                    </a:lnTo>
                    <a:lnTo>
                      <a:pt x="14" y="20"/>
                    </a:lnTo>
                    <a:lnTo>
                      <a:pt x="9" y="18"/>
                    </a:lnTo>
                    <a:lnTo>
                      <a:pt x="6" y="15"/>
                    </a:lnTo>
                    <a:lnTo>
                      <a:pt x="4" y="11"/>
                    </a:lnTo>
                    <a:lnTo>
                      <a:pt x="3" y="11"/>
                    </a:lnTo>
                    <a:lnTo>
                      <a:pt x="0" y="15"/>
                    </a:lnTo>
                    <a:lnTo>
                      <a:pt x="0" y="18"/>
                    </a:lnTo>
                    <a:lnTo>
                      <a:pt x="0" y="20"/>
                    </a:lnTo>
                    <a:lnTo>
                      <a:pt x="0" y="27"/>
                    </a:lnTo>
                    <a:lnTo>
                      <a:pt x="6" y="23"/>
                    </a:lnTo>
                    <a:lnTo>
                      <a:pt x="14" y="27"/>
                    </a:lnTo>
                    <a:lnTo>
                      <a:pt x="22" y="51"/>
                    </a:lnTo>
                    <a:lnTo>
                      <a:pt x="119" y="41"/>
                    </a:lnTo>
                    <a:lnTo>
                      <a:pt x="125" y="33"/>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44" name="Freeform 45">
                <a:extLst>
                  <a:ext uri="{FF2B5EF4-FFF2-40B4-BE49-F238E27FC236}">
                    <a16:creationId xmlns:a16="http://schemas.microsoft.com/office/drawing/2014/main" id="{261B58A4-3637-38EA-1D0A-4DF6868AE5B0}"/>
                  </a:ext>
                </a:extLst>
              </p:cNvPr>
              <p:cNvSpPr>
                <a:spLocks/>
              </p:cNvSpPr>
              <p:nvPr/>
            </p:nvSpPr>
            <p:spPr bwMode="auto">
              <a:xfrm>
                <a:off x="1431" y="3276"/>
                <a:ext cx="134" cy="91"/>
              </a:xfrm>
              <a:custGeom>
                <a:avLst/>
                <a:gdLst>
                  <a:gd name="T0" fmla="*/ 133 w 134"/>
                  <a:gd name="T1" fmla="*/ 14 h 91"/>
                  <a:gd name="T2" fmla="*/ 131 w 134"/>
                  <a:gd name="T3" fmla="*/ 16 h 91"/>
                  <a:gd name="T4" fmla="*/ 133 w 134"/>
                  <a:gd name="T5" fmla="*/ 31 h 91"/>
                  <a:gd name="T6" fmla="*/ 131 w 134"/>
                  <a:gd name="T7" fmla="*/ 39 h 91"/>
                  <a:gd name="T8" fmla="*/ 128 w 134"/>
                  <a:gd name="T9" fmla="*/ 47 h 91"/>
                  <a:gd name="T10" fmla="*/ 123 w 134"/>
                  <a:gd name="T11" fmla="*/ 53 h 91"/>
                  <a:gd name="T12" fmla="*/ 118 w 134"/>
                  <a:gd name="T13" fmla="*/ 55 h 91"/>
                  <a:gd name="T14" fmla="*/ 114 w 134"/>
                  <a:gd name="T15" fmla="*/ 59 h 91"/>
                  <a:gd name="T16" fmla="*/ 110 w 134"/>
                  <a:gd name="T17" fmla="*/ 59 h 91"/>
                  <a:gd name="T18" fmla="*/ 108 w 134"/>
                  <a:gd name="T19" fmla="*/ 53 h 91"/>
                  <a:gd name="T20" fmla="*/ 106 w 134"/>
                  <a:gd name="T21" fmla="*/ 55 h 91"/>
                  <a:gd name="T22" fmla="*/ 104 w 134"/>
                  <a:gd name="T23" fmla="*/ 63 h 91"/>
                  <a:gd name="T24" fmla="*/ 99 w 134"/>
                  <a:gd name="T25" fmla="*/ 67 h 91"/>
                  <a:gd name="T26" fmla="*/ 94 w 134"/>
                  <a:gd name="T27" fmla="*/ 67 h 91"/>
                  <a:gd name="T28" fmla="*/ 93 w 134"/>
                  <a:gd name="T29" fmla="*/ 67 h 91"/>
                  <a:gd name="T30" fmla="*/ 89 w 134"/>
                  <a:gd name="T31" fmla="*/ 70 h 91"/>
                  <a:gd name="T32" fmla="*/ 87 w 134"/>
                  <a:gd name="T33" fmla="*/ 63 h 91"/>
                  <a:gd name="T34" fmla="*/ 82 w 134"/>
                  <a:gd name="T35" fmla="*/ 63 h 91"/>
                  <a:gd name="T36" fmla="*/ 76 w 134"/>
                  <a:gd name="T37" fmla="*/ 63 h 91"/>
                  <a:gd name="T38" fmla="*/ 64 w 134"/>
                  <a:gd name="T39" fmla="*/ 47 h 91"/>
                  <a:gd name="T40" fmla="*/ 59 w 134"/>
                  <a:gd name="T41" fmla="*/ 51 h 91"/>
                  <a:gd name="T42" fmla="*/ 57 w 134"/>
                  <a:gd name="T43" fmla="*/ 63 h 91"/>
                  <a:gd name="T44" fmla="*/ 52 w 134"/>
                  <a:gd name="T45" fmla="*/ 74 h 91"/>
                  <a:gd name="T46" fmla="*/ 51 w 134"/>
                  <a:gd name="T47" fmla="*/ 76 h 91"/>
                  <a:gd name="T48" fmla="*/ 48 w 134"/>
                  <a:gd name="T49" fmla="*/ 83 h 91"/>
                  <a:gd name="T50" fmla="*/ 47 w 134"/>
                  <a:gd name="T51" fmla="*/ 86 h 91"/>
                  <a:gd name="T52" fmla="*/ 42 w 134"/>
                  <a:gd name="T53" fmla="*/ 86 h 91"/>
                  <a:gd name="T54" fmla="*/ 39 w 134"/>
                  <a:gd name="T55" fmla="*/ 83 h 91"/>
                  <a:gd name="T56" fmla="*/ 35 w 134"/>
                  <a:gd name="T57" fmla="*/ 90 h 91"/>
                  <a:gd name="T58" fmla="*/ 30 w 134"/>
                  <a:gd name="T59" fmla="*/ 83 h 91"/>
                  <a:gd name="T60" fmla="*/ 25 w 134"/>
                  <a:gd name="T61" fmla="*/ 79 h 91"/>
                  <a:gd name="T62" fmla="*/ 22 w 134"/>
                  <a:gd name="T63" fmla="*/ 76 h 91"/>
                  <a:gd name="T64" fmla="*/ 22 w 134"/>
                  <a:gd name="T65" fmla="*/ 63 h 91"/>
                  <a:gd name="T66" fmla="*/ 17 w 134"/>
                  <a:gd name="T67" fmla="*/ 59 h 91"/>
                  <a:gd name="T68" fmla="*/ 17 w 134"/>
                  <a:gd name="T69" fmla="*/ 51 h 91"/>
                  <a:gd name="T70" fmla="*/ 17 w 134"/>
                  <a:gd name="T71" fmla="*/ 47 h 91"/>
                  <a:gd name="T72" fmla="*/ 12 w 134"/>
                  <a:gd name="T73" fmla="*/ 51 h 91"/>
                  <a:gd name="T74" fmla="*/ 11 w 134"/>
                  <a:gd name="T75" fmla="*/ 43 h 91"/>
                  <a:gd name="T76" fmla="*/ 8 w 134"/>
                  <a:gd name="T77" fmla="*/ 43 h 91"/>
                  <a:gd name="T78" fmla="*/ 6 w 134"/>
                  <a:gd name="T79" fmla="*/ 36 h 91"/>
                  <a:gd name="T80" fmla="*/ 5 w 134"/>
                  <a:gd name="T81" fmla="*/ 34 h 91"/>
                  <a:gd name="T82" fmla="*/ 0 w 134"/>
                  <a:gd name="T83" fmla="*/ 20 h 91"/>
                  <a:gd name="T84" fmla="*/ 2 w 134"/>
                  <a:gd name="T85" fmla="*/ 8 h 91"/>
                  <a:gd name="T86" fmla="*/ 131 w 134"/>
                  <a:gd name="T87" fmla="*/ 0 h 91"/>
                  <a:gd name="T88" fmla="*/ 133 w 134"/>
                  <a:gd name="T89" fmla="*/ 0 h 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4"/>
                  <a:gd name="T136" fmla="*/ 0 h 91"/>
                  <a:gd name="T137" fmla="*/ 134 w 134"/>
                  <a:gd name="T138" fmla="*/ 91 h 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4" h="91">
                    <a:moveTo>
                      <a:pt x="133" y="0"/>
                    </a:moveTo>
                    <a:lnTo>
                      <a:pt x="133" y="14"/>
                    </a:lnTo>
                    <a:lnTo>
                      <a:pt x="133" y="16"/>
                    </a:lnTo>
                    <a:lnTo>
                      <a:pt x="131" y="16"/>
                    </a:lnTo>
                    <a:lnTo>
                      <a:pt x="133" y="27"/>
                    </a:lnTo>
                    <a:lnTo>
                      <a:pt x="133" y="31"/>
                    </a:lnTo>
                    <a:lnTo>
                      <a:pt x="133" y="36"/>
                    </a:lnTo>
                    <a:lnTo>
                      <a:pt x="131" y="39"/>
                    </a:lnTo>
                    <a:lnTo>
                      <a:pt x="131" y="43"/>
                    </a:lnTo>
                    <a:lnTo>
                      <a:pt x="128" y="47"/>
                    </a:lnTo>
                    <a:lnTo>
                      <a:pt x="127" y="51"/>
                    </a:lnTo>
                    <a:lnTo>
                      <a:pt x="123" y="53"/>
                    </a:lnTo>
                    <a:lnTo>
                      <a:pt x="121" y="53"/>
                    </a:lnTo>
                    <a:lnTo>
                      <a:pt x="118" y="55"/>
                    </a:lnTo>
                    <a:lnTo>
                      <a:pt x="116" y="55"/>
                    </a:lnTo>
                    <a:lnTo>
                      <a:pt x="114" y="59"/>
                    </a:lnTo>
                    <a:lnTo>
                      <a:pt x="111" y="59"/>
                    </a:lnTo>
                    <a:lnTo>
                      <a:pt x="110" y="59"/>
                    </a:lnTo>
                    <a:lnTo>
                      <a:pt x="110" y="55"/>
                    </a:lnTo>
                    <a:lnTo>
                      <a:pt x="108" y="53"/>
                    </a:lnTo>
                    <a:lnTo>
                      <a:pt x="106" y="53"/>
                    </a:lnTo>
                    <a:lnTo>
                      <a:pt x="106" y="55"/>
                    </a:lnTo>
                    <a:lnTo>
                      <a:pt x="106" y="59"/>
                    </a:lnTo>
                    <a:lnTo>
                      <a:pt x="104" y="63"/>
                    </a:lnTo>
                    <a:lnTo>
                      <a:pt x="101" y="67"/>
                    </a:lnTo>
                    <a:lnTo>
                      <a:pt x="99" y="67"/>
                    </a:lnTo>
                    <a:lnTo>
                      <a:pt x="98" y="67"/>
                    </a:lnTo>
                    <a:lnTo>
                      <a:pt x="94" y="67"/>
                    </a:lnTo>
                    <a:lnTo>
                      <a:pt x="94" y="63"/>
                    </a:lnTo>
                    <a:lnTo>
                      <a:pt x="93" y="67"/>
                    </a:lnTo>
                    <a:lnTo>
                      <a:pt x="91" y="70"/>
                    </a:lnTo>
                    <a:lnTo>
                      <a:pt x="89" y="70"/>
                    </a:lnTo>
                    <a:lnTo>
                      <a:pt x="87" y="67"/>
                    </a:lnTo>
                    <a:lnTo>
                      <a:pt x="87" y="63"/>
                    </a:lnTo>
                    <a:lnTo>
                      <a:pt x="85" y="59"/>
                    </a:lnTo>
                    <a:lnTo>
                      <a:pt x="82" y="63"/>
                    </a:lnTo>
                    <a:lnTo>
                      <a:pt x="81" y="63"/>
                    </a:lnTo>
                    <a:lnTo>
                      <a:pt x="76" y="63"/>
                    </a:lnTo>
                    <a:lnTo>
                      <a:pt x="65" y="53"/>
                    </a:lnTo>
                    <a:lnTo>
                      <a:pt x="64" y="47"/>
                    </a:lnTo>
                    <a:lnTo>
                      <a:pt x="62" y="43"/>
                    </a:lnTo>
                    <a:lnTo>
                      <a:pt x="59" y="51"/>
                    </a:lnTo>
                    <a:lnTo>
                      <a:pt x="59" y="53"/>
                    </a:lnTo>
                    <a:lnTo>
                      <a:pt x="57" y="63"/>
                    </a:lnTo>
                    <a:lnTo>
                      <a:pt x="54" y="70"/>
                    </a:lnTo>
                    <a:lnTo>
                      <a:pt x="52" y="74"/>
                    </a:lnTo>
                    <a:lnTo>
                      <a:pt x="51" y="74"/>
                    </a:lnTo>
                    <a:lnTo>
                      <a:pt x="51" y="76"/>
                    </a:lnTo>
                    <a:lnTo>
                      <a:pt x="51" y="83"/>
                    </a:lnTo>
                    <a:lnTo>
                      <a:pt x="48" y="83"/>
                    </a:lnTo>
                    <a:lnTo>
                      <a:pt x="47" y="83"/>
                    </a:lnTo>
                    <a:lnTo>
                      <a:pt x="47" y="86"/>
                    </a:lnTo>
                    <a:lnTo>
                      <a:pt x="45" y="90"/>
                    </a:lnTo>
                    <a:lnTo>
                      <a:pt x="42" y="86"/>
                    </a:lnTo>
                    <a:lnTo>
                      <a:pt x="42" y="83"/>
                    </a:lnTo>
                    <a:lnTo>
                      <a:pt x="39" y="83"/>
                    </a:lnTo>
                    <a:lnTo>
                      <a:pt x="39" y="90"/>
                    </a:lnTo>
                    <a:lnTo>
                      <a:pt x="35" y="90"/>
                    </a:lnTo>
                    <a:lnTo>
                      <a:pt x="31" y="90"/>
                    </a:lnTo>
                    <a:lnTo>
                      <a:pt x="30" y="83"/>
                    </a:lnTo>
                    <a:lnTo>
                      <a:pt x="28" y="79"/>
                    </a:lnTo>
                    <a:lnTo>
                      <a:pt x="25" y="79"/>
                    </a:lnTo>
                    <a:lnTo>
                      <a:pt x="23" y="79"/>
                    </a:lnTo>
                    <a:lnTo>
                      <a:pt x="22" y="76"/>
                    </a:lnTo>
                    <a:lnTo>
                      <a:pt x="19" y="70"/>
                    </a:lnTo>
                    <a:lnTo>
                      <a:pt x="22" y="63"/>
                    </a:lnTo>
                    <a:lnTo>
                      <a:pt x="19" y="59"/>
                    </a:lnTo>
                    <a:lnTo>
                      <a:pt x="17" y="59"/>
                    </a:lnTo>
                    <a:lnTo>
                      <a:pt x="17" y="53"/>
                    </a:lnTo>
                    <a:lnTo>
                      <a:pt x="17" y="51"/>
                    </a:lnTo>
                    <a:lnTo>
                      <a:pt x="19" y="47"/>
                    </a:lnTo>
                    <a:lnTo>
                      <a:pt x="17" y="47"/>
                    </a:lnTo>
                    <a:lnTo>
                      <a:pt x="14" y="51"/>
                    </a:lnTo>
                    <a:lnTo>
                      <a:pt x="12" y="51"/>
                    </a:lnTo>
                    <a:lnTo>
                      <a:pt x="11" y="47"/>
                    </a:lnTo>
                    <a:lnTo>
                      <a:pt x="11" y="43"/>
                    </a:lnTo>
                    <a:lnTo>
                      <a:pt x="11" y="47"/>
                    </a:lnTo>
                    <a:lnTo>
                      <a:pt x="8" y="43"/>
                    </a:lnTo>
                    <a:lnTo>
                      <a:pt x="6" y="39"/>
                    </a:lnTo>
                    <a:lnTo>
                      <a:pt x="6" y="36"/>
                    </a:lnTo>
                    <a:lnTo>
                      <a:pt x="8" y="34"/>
                    </a:lnTo>
                    <a:lnTo>
                      <a:pt x="5" y="34"/>
                    </a:lnTo>
                    <a:lnTo>
                      <a:pt x="2" y="27"/>
                    </a:lnTo>
                    <a:lnTo>
                      <a:pt x="0" y="20"/>
                    </a:lnTo>
                    <a:lnTo>
                      <a:pt x="2" y="14"/>
                    </a:lnTo>
                    <a:lnTo>
                      <a:pt x="2" y="8"/>
                    </a:lnTo>
                    <a:lnTo>
                      <a:pt x="5" y="4"/>
                    </a:lnTo>
                    <a:lnTo>
                      <a:pt x="131" y="0"/>
                    </a:lnTo>
                    <a:lnTo>
                      <a:pt x="127" y="0"/>
                    </a:lnTo>
                    <a:lnTo>
                      <a:pt x="133" y="0"/>
                    </a:lnTo>
                  </a:path>
                </a:pathLst>
              </a:custGeom>
              <a:solidFill>
                <a:srgbClr val="0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45" name="Freeform 46">
                <a:extLst>
                  <a:ext uri="{FF2B5EF4-FFF2-40B4-BE49-F238E27FC236}">
                    <a16:creationId xmlns:a16="http://schemas.microsoft.com/office/drawing/2014/main" id="{541FB925-32BD-144F-13E3-036605416F50}"/>
                  </a:ext>
                </a:extLst>
              </p:cNvPr>
              <p:cNvSpPr>
                <a:spLocks/>
              </p:cNvSpPr>
              <p:nvPr/>
            </p:nvSpPr>
            <p:spPr bwMode="auto">
              <a:xfrm>
                <a:off x="1467" y="3285"/>
                <a:ext cx="73" cy="159"/>
              </a:xfrm>
              <a:custGeom>
                <a:avLst/>
                <a:gdLst>
                  <a:gd name="T0" fmla="*/ 0 w 73"/>
                  <a:gd name="T1" fmla="*/ 16 h 159"/>
                  <a:gd name="T2" fmla="*/ 6 w 73"/>
                  <a:gd name="T3" fmla="*/ 24 h 159"/>
                  <a:gd name="T4" fmla="*/ 13 w 73"/>
                  <a:gd name="T5" fmla="*/ 36 h 159"/>
                  <a:gd name="T6" fmla="*/ 16 w 73"/>
                  <a:gd name="T7" fmla="*/ 49 h 159"/>
                  <a:gd name="T8" fmla="*/ 18 w 73"/>
                  <a:gd name="T9" fmla="*/ 64 h 159"/>
                  <a:gd name="T10" fmla="*/ 21 w 73"/>
                  <a:gd name="T11" fmla="*/ 80 h 159"/>
                  <a:gd name="T12" fmla="*/ 23 w 73"/>
                  <a:gd name="T13" fmla="*/ 90 h 159"/>
                  <a:gd name="T14" fmla="*/ 26 w 73"/>
                  <a:gd name="T15" fmla="*/ 110 h 159"/>
                  <a:gd name="T16" fmla="*/ 27 w 73"/>
                  <a:gd name="T17" fmla="*/ 128 h 159"/>
                  <a:gd name="T18" fmla="*/ 27 w 73"/>
                  <a:gd name="T19" fmla="*/ 138 h 159"/>
                  <a:gd name="T20" fmla="*/ 29 w 73"/>
                  <a:gd name="T21" fmla="*/ 141 h 159"/>
                  <a:gd name="T22" fmla="*/ 27 w 73"/>
                  <a:gd name="T23" fmla="*/ 148 h 159"/>
                  <a:gd name="T24" fmla="*/ 38 w 73"/>
                  <a:gd name="T25" fmla="*/ 158 h 159"/>
                  <a:gd name="T26" fmla="*/ 72 w 73"/>
                  <a:gd name="T27" fmla="*/ 154 h 159"/>
                  <a:gd name="T28" fmla="*/ 62 w 73"/>
                  <a:gd name="T29" fmla="*/ 148 h 159"/>
                  <a:gd name="T30" fmla="*/ 57 w 73"/>
                  <a:gd name="T31" fmla="*/ 145 h 159"/>
                  <a:gd name="T32" fmla="*/ 49 w 73"/>
                  <a:gd name="T33" fmla="*/ 130 h 159"/>
                  <a:gd name="T34" fmla="*/ 44 w 73"/>
                  <a:gd name="T35" fmla="*/ 114 h 159"/>
                  <a:gd name="T36" fmla="*/ 38 w 73"/>
                  <a:gd name="T37" fmla="*/ 101 h 159"/>
                  <a:gd name="T38" fmla="*/ 38 w 73"/>
                  <a:gd name="T39" fmla="*/ 84 h 159"/>
                  <a:gd name="T40" fmla="*/ 34 w 73"/>
                  <a:gd name="T41" fmla="*/ 73 h 159"/>
                  <a:gd name="T42" fmla="*/ 39 w 73"/>
                  <a:gd name="T43" fmla="*/ 53 h 159"/>
                  <a:gd name="T44" fmla="*/ 44 w 73"/>
                  <a:gd name="T45" fmla="*/ 47 h 159"/>
                  <a:gd name="T46" fmla="*/ 56 w 73"/>
                  <a:gd name="T47" fmla="*/ 40 h 159"/>
                  <a:gd name="T48" fmla="*/ 62 w 73"/>
                  <a:gd name="T49" fmla="*/ 36 h 159"/>
                  <a:gd name="T50" fmla="*/ 70 w 73"/>
                  <a:gd name="T51" fmla="*/ 24 h 159"/>
                  <a:gd name="T52" fmla="*/ 68 w 73"/>
                  <a:gd name="T53" fmla="*/ 20 h 159"/>
                  <a:gd name="T54" fmla="*/ 63 w 73"/>
                  <a:gd name="T55" fmla="*/ 33 h 159"/>
                  <a:gd name="T56" fmla="*/ 57 w 73"/>
                  <a:gd name="T57" fmla="*/ 33 h 159"/>
                  <a:gd name="T58" fmla="*/ 54 w 73"/>
                  <a:gd name="T59" fmla="*/ 36 h 159"/>
                  <a:gd name="T60" fmla="*/ 49 w 73"/>
                  <a:gd name="T61" fmla="*/ 40 h 159"/>
                  <a:gd name="T62" fmla="*/ 49 w 73"/>
                  <a:gd name="T63" fmla="*/ 36 h 159"/>
                  <a:gd name="T64" fmla="*/ 52 w 73"/>
                  <a:gd name="T65" fmla="*/ 24 h 159"/>
                  <a:gd name="T66" fmla="*/ 50 w 73"/>
                  <a:gd name="T67" fmla="*/ 24 h 159"/>
                  <a:gd name="T68" fmla="*/ 44 w 73"/>
                  <a:gd name="T69" fmla="*/ 36 h 159"/>
                  <a:gd name="T70" fmla="*/ 33 w 73"/>
                  <a:gd name="T71" fmla="*/ 40 h 159"/>
                  <a:gd name="T72" fmla="*/ 39 w 73"/>
                  <a:gd name="T73" fmla="*/ 16 h 159"/>
                  <a:gd name="T74" fmla="*/ 38 w 73"/>
                  <a:gd name="T75" fmla="*/ 20 h 159"/>
                  <a:gd name="T76" fmla="*/ 34 w 73"/>
                  <a:gd name="T77" fmla="*/ 24 h 159"/>
                  <a:gd name="T78" fmla="*/ 32 w 73"/>
                  <a:gd name="T79" fmla="*/ 20 h 159"/>
                  <a:gd name="T80" fmla="*/ 29 w 73"/>
                  <a:gd name="T81" fmla="*/ 20 h 159"/>
                  <a:gd name="T82" fmla="*/ 33 w 73"/>
                  <a:gd name="T83" fmla="*/ 27 h 159"/>
                  <a:gd name="T84" fmla="*/ 32 w 73"/>
                  <a:gd name="T85" fmla="*/ 36 h 159"/>
                  <a:gd name="T86" fmla="*/ 29 w 73"/>
                  <a:gd name="T87" fmla="*/ 40 h 159"/>
                  <a:gd name="T88" fmla="*/ 29 w 73"/>
                  <a:gd name="T89" fmla="*/ 44 h 159"/>
                  <a:gd name="T90" fmla="*/ 27 w 73"/>
                  <a:gd name="T91" fmla="*/ 49 h 159"/>
                  <a:gd name="T92" fmla="*/ 23 w 73"/>
                  <a:gd name="T93" fmla="*/ 49 h 159"/>
                  <a:gd name="T94" fmla="*/ 23 w 73"/>
                  <a:gd name="T95" fmla="*/ 47 h 159"/>
                  <a:gd name="T96" fmla="*/ 18 w 73"/>
                  <a:gd name="T97" fmla="*/ 36 h 159"/>
                  <a:gd name="T98" fmla="*/ 15 w 73"/>
                  <a:gd name="T99" fmla="*/ 27 h 159"/>
                  <a:gd name="T100" fmla="*/ 15 w 73"/>
                  <a:gd name="T101" fmla="*/ 24 h 159"/>
                  <a:gd name="T102" fmla="*/ 13 w 73"/>
                  <a:gd name="T103" fmla="*/ 20 h 159"/>
                  <a:gd name="T104" fmla="*/ 11 w 73"/>
                  <a:gd name="T105" fmla="*/ 12 h 159"/>
                  <a:gd name="T106" fmla="*/ 15 w 73"/>
                  <a:gd name="T107" fmla="*/ 3 h 159"/>
                  <a:gd name="T108" fmla="*/ 13 w 73"/>
                  <a:gd name="T109" fmla="*/ 0 h 159"/>
                  <a:gd name="T110" fmla="*/ 11 w 73"/>
                  <a:gd name="T111" fmla="*/ 7 h 159"/>
                  <a:gd name="T112" fmla="*/ 9 w 73"/>
                  <a:gd name="T113" fmla="*/ 0 h 159"/>
                  <a:gd name="T114" fmla="*/ 5 w 73"/>
                  <a:gd name="T115" fmla="*/ 3 h 159"/>
                  <a:gd name="T116" fmla="*/ 6 w 73"/>
                  <a:gd name="T117" fmla="*/ 16 h 159"/>
                  <a:gd name="T118" fmla="*/ 0 w 73"/>
                  <a:gd name="T119" fmla="*/ 12 h 159"/>
                  <a:gd name="T120" fmla="*/ 0 w 73"/>
                  <a:gd name="T121" fmla="*/ 16 h 1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159"/>
                  <a:gd name="T185" fmla="*/ 73 w 73"/>
                  <a:gd name="T186" fmla="*/ 159 h 1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159">
                    <a:moveTo>
                      <a:pt x="0" y="16"/>
                    </a:moveTo>
                    <a:lnTo>
                      <a:pt x="6" y="24"/>
                    </a:lnTo>
                    <a:lnTo>
                      <a:pt x="13" y="36"/>
                    </a:lnTo>
                    <a:lnTo>
                      <a:pt x="16" y="49"/>
                    </a:lnTo>
                    <a:lnTo>
                      <a:pt x="18" y="64"/>
                    </a:lnTo>
                    <a:lnTo>
                      <a:pt x="21" y="80"/>
                    </a:lnTo>
                    <a:lnTo>
                      <a:pt x="23" y="90"/>
                    </a:lnTo>
                    <a:lnTo>
                      <a:pt x="26" y="110"/>
                    </a:lnTo>
                    <a:lnTo>
                      <a:pt x="27" y="128"/>
                    </a:lnTo>
                    <a:lnTo>
                      <a:pt x="27" y="138"/>
                    </a:lnTo>
                    <a:lnTo>
                      <a:pt x="29" y="141"/>
                    </a:lnTo>
                    <a:lnTo>
                      <a:pt x="27" y="148"/>
                    </a:lnTo>
                    <a:lnTo>
                      <a:pt x="38" y="158"/>
                    </a:lnTo>
                    <a:lnTo>
                      <a:pt x="72" y="154"/>
                    </a:lnTo>
                    <a:lnTo>
                      <a:pt x="62" y="148"/>
                    </a:lnTo>
                    <a:lnTo>
                      <a:pt x="57" y="145"/>
                    </a:lnTo>
                    <a:lnTo>
                      <a:pt x="49" y="130"/>
                    </a:lnTo>
                    <a:lnTo>
                      <a:pt x="44" y="114"/>
                    </a:lnTo>
                    <a:lnTo>
                      <a:pt x="38" y="101"/>
                    </a:lnTo>
                    <a:lnTo>
                      <a:pt x="38" y="84"/>
                    </a:lnTo>
                    <a:lnTo>
                      <a:pt x="34" y="73"/>
                    </a:lnTo>
                    <a:lnTo>
                      <a:pt x="39" y="53"/>
                    </a:lnTo>
                    <a:lnTo>
                      <a:pt x="44" y="47"/>
                    </a:lnTo>
                    <a:lnTo>
                      <a:pt x="56" y="40"/>
                    </a:lnTo>
                    <a:lnTo>
                      <a:pt x="62" y="36"/>
                    </a:lnTo>
                    <a:lnTo>
                      <a:pt x="70" y="24"/>
                    </a:lnTo>
                    <a:lnTo>
                      <a:pt x="68" y="20"/>
                    </a:lnTo>
                    <a:lnTo>
                      <a:pt x="63" y="33"/>
                    </a:lnTo>
                    <a:lnTo>
                      <a:pt x="57" y="33"/>
                    </a:lnTo>
                    <a:lnTo>
                      <a:pt x="54" y="36"/>
                    </a:lnTo>
                    <a:lnTo>
                      <a:pt x="49" y="40"/>
                    </a:lnTo>
                    <a:lnTo>
                      <a:pt x="49" y="36"/>
                    </a:lnTo>
                    <a:lnTo>
                      <a:pt x="52" y="24"/>
                    </a:lnTo>
                    <a:lnTo>
                      <a:pt x="50" y="24"/>
                    </a:lnTo>
                    <a:lnTo>
                      <a:pt x="44" y="36"/>
                    </a:lnTo>
                    <a:lnTo>
                      <a:pt x="33" y="40"/>
                    </a:lnTo>
                    <a:lnTo>
                      <a:pt x="39" y="16"/>
                    </a:lnTo>
                    <a:lnTo>
                      <a:pt x="38" y="20"/>
                    </a:lnTo>
                    <a:lnTo>
                      <a:pt x="34" y="24"/>
                    </a:lnTo>
                    <a:lnTo>
                      <a:pt x="32" y="20"/>
                    </a:lnTo>
                    <a:lnTo>
                      <a:pt x="29" y="20"/>
                    </a:lnTo>
                    <a:lnTo>
                      <a:pt x="33" y="27"/>
                    </a:lnTo>
                    <a:lnTo>
                      <a:pt x="32" y="36"/>
                    </a:lnTo>
                    <a:lnTo>
                      <a:pt x="29" y="40"/>
                    </a:lnTo>
                    <a:lnTo>
                      <a:pt x="29" y="44"/>
                    </a:lnTo>
                    <a:lnTo>
                      <a:pt x="27" y="49"/>
                    </a:lnTo>
                    <a:lnTo>
                      <a:pt x="23" y="49"/>
                    </a:lnTo>
                    <a:lnTo>
                      <a:pt x="23" y="47"/>
                    </a:lnTo>
                    <a:lnTo>
                      <a:pt x="18" y="36"/>
                    </a:lnTo>
                    <a:lnTo>
                      <a:pt x="15" y="27"/>
                    </a:lnTo>
                    <a:lnTo>
                      <a:pt x="15" y="24"/>
                    </a:lnTo>
                    <a:lnTo>
                      <a:pt x="13" y="20"/>
                    </a:lnTo>
                    <a:lnTo>
                      <a:pt x="11" y="12"/>
                    </a:lnTo>
                    <a:lnTo>
                      <a:pt x="15" y="3"/>
                    </a:lnTo>
                    <a:lnTo>
                      <a:pt x="13" y="0"/>
                    </a:lnTo>
                    <a:lnTo>
                      <a:pt x="11" y="7"/>
                    </a:lnTo>
                    <a:lnTo>
                      <a:pt x="9" y="0"/>
                    </a:lnTo>
                    <a:lnTo>
                      <a:pt x="5" y="3"/>
                    </a:lnTo>
                    <a:lnTo>
                      <a:pt x="6" y="16"/>
                    </a:lnTo>
                    <a:lnTo>
                      <a:pt x="0" y="12"/>
                    </a:lnTo>
                    <a:lnTo>
                      <a:pt x="0"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46" name="Freeform 47">
                <a:extLst>
                  <a:ext uri="{FF2B5EF4-FFF2-40B4-BE49-F238E27FC236}">
                    <a16:creationId xmlns:a16="http://schemas.microsoft.com/office/drawing/2014/main" id="{CDCBABB2-6280-0216-AD1D-65C291FD50E8}"/>
                  </a:ext>
                </a:extLst>
              </p:cNvPr>
              <p:cNvSpPr>
                <a:spLocks/>
              </p:cNvSpPr>
              <p:nvPr/>
            </p:nvSpPr>
            <p:spPr bwMode="auto">
              <a:xfrm>
                <a:off x="1491" y="3345"/>
                <a:ext cx="25" cy="99"/>
              </a:xfrm>
              <a:custGeom>
                <a:avLst/>
                <a:gdLst>
                  <a:gd name="T0" fmla="*/ 20 w 25"/>
                  <a:gd name="T1" fmla="*/ 98 h 99"/>
                  <a:gd name="T2" fmla="*/ 24 w 25"/>
                  <a:gd name="T3" fmla="*/ 81 h 99"/>
                  <a:gd name="T4" fmla="*/ 21 w 25"/>
                  <a:gd name="T5" fmla="*/ 79 h 99"/>
                  <a:gd name="T6" fmla="*/ 14 w 25"/>
                  <a:gd name="T7" fmla="*/ 50 h 99"/>
                  <a:gd name="T8" fmla="*/ 12 w 25"/>
                  <a:gd name="T9" fmla="*/ 52 h 99"/>
                  <a:gd name="T10" fmla="*/ 10 w 25"/>
                  <a:gd name="T11" fmla="*/ 32 h 99"/>
                  <a:gd name="T12" fmla="*/ 10 w 25"/>
                  <a:gd name="T13" fmla="*/ 32 h 99"/>
                  <a:gd name="T14" fmla="*/ 10 w 25"/>
                  <a:gd name="T15" fmla="*/ 31 h 99"/>
                  <a:gd name="T16" fmla="*/ 10 w 25"/>
                  <a:gd name="T17" fmla="*/ 23 h 99"/>
                  <a:gd name="T18" fmla="*/ 5 w 25"/>
                  <a:gd name="T19" fmla="*/ 23 h 99"/>
                  <a:gd name="T20" fmla="*/ 4 w 25"/>
                  <a:gd name="T21" fmla="*/ 19 h 99"/>
                  <a:gd name="T22" fmla="*/ 7 w 25"/>
                  <a:gd name="T23" fmla="*/ 16 h 99"/>
                  <a:gd name="T24" fmla="*/ 4 w 25"/>
                  <a:gd name="T25" fmla="*/ 13 h 99"/>
                  <a:gd name="T26" fmla="*/ 5 w 25"/>
                  <a:gd name="T27" fmla="*/ 13 h 99"/>
                  <a:gd name="T28" fmla="*/ 5 w 25"/>
                  <a:gd name="T29" fmla="*/ 4 h 99"/>
                  <a:gd name="T30" fmla="*/ 4 w 25"/>
                  <a:gd name="T31" fmla="*/ 4 h 99"/>
                  <a:gd name="T32" fmla="*/ 4 w 25"/>
                  <a:gd name="T33" fmla="*/ 0 h 99"/>
                  <a:gd name="T34" fmla="*/ 1 w 25"/>
                  <a:gd name="T35" fmla="*/ 0 h 99"/>
                  <a:gd name="T36" fmla="*/ 0 w 25"/>
                  <a:gd name="T37" fmla="*/ 7 h 99"/>
                  <a:gd name="T38" fmla="*/ 1 w 25"/>
                  <a:gd name="T39" fmla="*/ 7 h 99"/>
                  <a:gd name="T40" fmla="*/ 4 w 25"/>
                  <a:gd name="T41" fmla="*/ 13 h 99"/>
                  <a:gd name="T42" fmla="*/ 0 w 25"/>
                  <a:gd name="T43" fmla="*/ 11 h 99"/>
                  <a:gd name="T44" fmla="*/ 0 w 25"/>
                  <a:gd name="T45" fmla="*/ 13 h 99"/>
                  <a:gd name="T46" fmla="*/ 4 w 25"/>
                  <a:gd name="T47" fmla="*/ 13 h 99"/>
                  <a:gd name="T48" fmla="*/ 0 w 25"/>
                  <a:gd name="T49" fmla="*/ 19 h 99"/>
                  <a:gd name="T50" fmla="*/ 1 w 25"/>
                  <a:gd name="T51" fmla="*/ 19 h 99"/>
                  <a:gd name="T52" fmla="*/ 1 w 25"/>
                  <a:gd name="T53" fmla="*/ 23 h 99"/>
                  <a:gd name="T54" fmla="*/ 4 w 25"/>
                  <a:gd name="T55" fmla="*/ 31 h 99"/>
                  <a:gd name="T56" fmla="*/ 5 w 25"/>
                  <a:gd name="T57" fmla="*/ 39 h 99"/>
                  <a:gd name="T58" fmla="*/ 4 w 25"/>
                  <a:gd name="T59" fmla="*/ 43 h 99"/>
                  <a:gd name="T60" fmla="*/ 5 w 25"/>
                  <a:gd name="T61" fmla="*/ 50 h 99"/>
                  <a:gd name="T62" fmla="*/ 5 w 25"/>
                  <a:gd name="T63" fmla="*/ 55 h 99"/>
                  <a:gd name="T64" fmla="*/ 5 w 25"/>
                  <a:gd name="T65" fmla="*/ 62 h 99"/>
                  <a:gd name="T66" fmla="*/ 5 w 25"/>
                  <a:gd name="T67" fmla="*/ 75 h 99"/>
                  <a:gd name="T68" fmla="*/ 7 w 25"/>
                  <a:gd name="T69" fmla="*/ 85 h 99"/>
                  <a:gd name="T70" fmla="*/ 7 w 25"/>
                  <a:gd name="T71" fmla="*/ 91 h 99"/>
                  <a:gd name="T72" fmla="*/ 20 w 25"/>
                  <a:gd name="T73" fmla="*/ 98 h 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
                  <a:gd name="T112" fmla="*/ 0 h 99"/>
                  <a:gd name="T113" fmla="*/ 25 w 25"/>
                  <a:gd name="T114" fmla="*/ 99 h 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 h="99">
                    <a:moveTo>
                      <a:pt x="20" y="98"/>
                    </a:moveTo>
                    <a:lnTo>
                      <a:pt x="24" y="81"/>
                    </a:lnTo>
                    <a:lnTo>
                      <a:pt x="21" y="79"/>
                    </a:lnTo>
                    <a:lnTo>
                      <a:pt x="14" y="50"/>
                    </a:lnTo>
                    <a:lnTo>
                      <a:pt x="12" y="52"/>
                    </a:lnTo>
                    <a:lnTo>
                      <a:pt x="10" y="32"/>
                    </a:lnTo>
                    <a:lnTo>
                      <a:pt x="10" y="31"/>
                    </a:lnTo>
                    <a:lnTo>
                      <a:pt x="10" y="23"/>
                    </a:lnTo>
                    <a:lnTo>
                      <a:pt x="5" y="23"/>
                    </a:lnTo>
                    <a:lnTo>
                      <a:pt x="4" y="19"/>
                    </a:lnTo>
                    <a:lnTo>
                      <a:pt x="7" y="16"/>
                    </a:lnTo>
                    <a:lnTo>
                      <a:pt x="4" y="13"/>
                    </a:lnTo>
                    <a:lnTo>
                      <a:pt x="5" y="13"/>
                    </a:lnTo>
                    <a:lnTo>
                      <a:pt x="5" y="4"/>
                    </a:lnTo>
                    <a:lnTo>
                      <a:pt x="4" y="4"/>
                    </a:lnTo>
                    <a:lnTo>
                      <a:pt x="4" y="0"/>
                    </a:lnTo>
                    <a:lnTo>
                      <a:pt x="1" y="0"/>
                    </a:lnTo>
                    <a:lnTo>
                      <a:pt x="0" y="7"/>
                    </a:lnTo>
                    <a:lnTo>
                      <a:pt x="1" y="7"/>
                    </a:lnTo>
                    <a:lnTo>
                      <a:pt x="4" y="13"/>
                    </a:lnTo>
                    <a:lnTo>
                      <a:pt x="0" y="11"/>
                    </a:lnTo>
                    <a:lnTo>
                      <a:pt x="0" y="13"/>
                    </a:lnTo>
                    <a:lnTo>
                      <a:pt x="4" y="13"/>
                    </a:lnTo>
                    <a:lnTo>
                      <a:pt x="0" y="19"/>
                    </a:lnTo>
                    <a:lnTo>
                      <a:pt x="1" y="19"/>
                    </a:lnTo>
                    <a:lnTo>
                      <a:pt x="1" y="23"/>
                    </a:lnTo>
                    <a:lnTo>
                      <a:pt x="4" y="31"/>
                    </a:lnTo>
                    <a:lnTo>
                      <a:pt x="5" y="39"/>
                    </a:lnTo>
                    <a:lnTo>
                      <a:pt x="4" y="43"/>
                    </a:lnTo>
                    <a:lnTo>
                      <a:pt x="5" y="50"/>
                    </a:lnTo>
                    <a:lnTo>
                      <a:pt x="5" y="55"/>
                    </a:lnTo>
                    <a:lnTo>
                      <a:pt x="5" y="62"/>
                    </a:lnTo>
                    <a:lnTo>
                      <a:pt x="5" y="75"/>
                    </a:lnTo>
                    <a:lnTo>
                      <a:pt x="7" y="85"/>
                    </a:lnTo>
                    <a:lnTo>
                      <a:pt x="7" y="91"/>
                    </a:lnTo>
                    <a:lnTo>
                      <a:pt x="20" y="98"/>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47" name="Freeform 48">
                <a:extLst>
                  <a:ext uri="{FF2B5EF4-FFF2-40B4-BE49-F238E27FC236}">
                    <a16:creationId xmlns:a16="http://schemas.microsoft.com/office/drawing/2014/main" id="{00A67B41-5FE7-8D6B-AC3D-9C502D3B405E}"/>
                  </a:ext>
                </a:extLst>
              </p:cNvPr>
              <p:cNvSpPr>
                <a:spLocks/>
              </p:cNvSpPr>
              <p:nvPr/>
            </p:nvSpPr>
            <p:spPr bwMode="auto">
              <a:xfrm>
                <a:off x="1432" y="3229"/>
                <a:ext cx="133" cy="87"/>
              </a:xfrm>
              <a:custGeom>
                <a:avLst/>
                <a:gdLst>
                  <a:gd name="T0" fmla="*/ 125 w 133"/>
                  <a:gd name="T1" fmla="*/ 31 h 87"/>
                  <a:gd name="T2" fmla="*/ 115 w 133"/>
                  <a:gd name="T3" fmla="*/ 35 h 87"/>
                  <a:gd name="T4" fmla="*/ 110 w 133"/>
                  <a:gd name="T5" fmla="*/ 35 h 87"/>
                  <a:gd name="T6" fmla="*/ 104 w 133"/>
                  <a:gd name="T7" fmla="*/ 28 h 87"/>
                  <a:gd name="T8" fmla="*/ 100 w 133"/>
                  <a:gd name="T9" fmla="*/ 31 h 87"/>
                  <a:gd name="T10" fmla="*/ 96 w 133"/>
                  <a:gd name="T11" fmla="*/ 35 h 87"/>
                  <a:gd name="T12" fmla="*/ 86 w 133"/>
                  <a:gd name="T13" fmla="*/ 19 h 87"/>
                  <a:gd name="T14" fmla="*/ 81 w 133"/>
                  <a:gd name="T15" fmla="*/ 16 h 87"/>
                  <a:gd name="T16" fmla="*/ 68 w 133"/>
                  <a:gd name="T17" fmla="*/ 12 h 87"/>
                  <a:gd name="T18" fmla="*/ 62 w 133"/>
                  <a:gd name="T19" fmla="*/ 2 h 87"/>
                  <a:gd name="T20" fmla="*/ 57 w 133"/>
                  <a:gd name="T21" fmla="*/ 2 h 87"/>
                  <a:gd name="T22" fmla="*/ 49 w 133"/>
                  <a:gd name="T23" fmla="*/ 16 h 87"/>
                  <a:gd name="T24" fmla="*/ 40 w 133"/>
                  <a:gd name="T25" fmla="*/ 16 h 87"/>
                  <a:gd name="T26" fmla="*/ 29 w 133"/>
                  <a:gd name="T27" fmla="*/ 12 h 87"/>
                  <a:gd name="T28" fmla="*/ 23 w 133"/>
                  <a:gd name="T29" fmla="*/ 25 h 87"/>
                  <a:gd name="T30" fmla="*/ 11 w 133"/>
                  <a:gd name="T31" fmla="*/ 21 h 87"/>
                  <a:gd name="T32" fmla="*/ 6 w 133"/>
                  <a:gd name="T33" fmla="*/ 25 h 87"/>
                  <a:gd name="T34" fmla="*/ 11 w 133"/>
                  <a:gd name="T35" fmla="*/ 31 h 87"/>
                  <a:gd name="T36" fmla="*/ 17 w 133"/>
                  <a:gd name="T37" fmla="*/ 38 h 87"/>
                  <a:gd name="T38" fmla="*/ 12 w 133"/>
                  <a:gd name="T39" fmla="*/ 40 h 87"/>
                  <a:gd name="T40" fmla="*/ 5 w 133"/>
                  <a:gd name="T41" fmla="*/ 35 h 87"/>
                  <a:gd name="T42" fmla="*/ 0 w 133"/>
                  <a:gd name="T43" fmla="*/ 38 h 87"/>
                  <a:gd name="T44" fmla="*/ 3 w 133"/>
                  <a:gd name="T45" fmla="*/ 51 h 87"/>
                  <a:gd name="T46" fmla="*/ 0 w 133"/>
                  <a:gd name="T47" fmla="*/ 59 h 87"/>
                  <a:gd name="T48" fmla="*/ 5 w 133"/>
                  <a:gd name="T49" fmla="*/ 67 h 87"/>
                  <a:gd name="T50" fmla="*/ 12 w 133"/>
                  <a:gd name="T51" fmla="*/ 77 h 87"/>
                  <a:gd name="T52" fmla="*/ 20 w 133"/>
                  <a:gd name="T53" fmla="*/ 77 h 87"/>
                  <a:gd name="T54" fmla="*/ 27 w 133"/>
                  <a:gd name="T55" fmla="*/ 86 h 87"/>
                  <a:gd name="T56" fmla="*/ 29 w 133"/>
                  <a:gd name="T57" fmla="*/ 77 h 87"/>
                  <a:gd name="T58" fmla="*/ 37 w 133"/>
                  <a:gd name="T59" fmla="*/ 51 h 87"/>
                  <a:gd name="T60" fmla="*/ 68 w 133"/>
                  <a:gd name="T61" fmla="*/ 67 h 87"/>
                  <a:gd name="T62" fmla="*/ 127 w 133"/>
                  <a:gd name="T63" fmla="*/ 44 h 87"/>
                  <a:gd name="T64" fmla="*/ 132 w 133"/>
                  <a:gd name="T65" fmla="*/ 38 h 87"/>
                  <a:gd name="T66" fmla="*/ 130 w 133"/>
                  <a:gd name="T67" fmla="*/ 31 h 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3"/>
                  <a:gd name="T103" fmla="*/ 0 h 87"/>
                  <a:gd name="T104" fmla="*/ 133 w 133"/>
                  <a:gd name="T105" fmla="*/ 87 h 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3" h="87">
                    <a:moveTo>
                      <a:pt x="126" y="28"/>
                    </a:moveTo>
                    <a:lnTo>
                      <a:pt x="125" y="31"/>
                    </a:lnTo>
                    <a:lnTo>
                      <a:pt x="117" y="40"/>
                    </a:lnTo>
                    <a:lnTo>
                      <a:pt x="115" y="35"/>
                    </a:lnTo>
                    <a:lnTo>
                      <a:pt x="113" y="31"/>
                    </a:lnTo>
                    <a:lnTo>
                      <a:pt x="110" y="35"/>
                    </a:lnTo>
                    <a:lnTo>
                      <a:pt x="109" y="38"/>
                    </a:lnTo>
                    <a:lnTo>
                      <a:pt x="104" y="28"/>
                    </a:lnTo>
                    <a:lnTo>
                      <a:pt x="103" y="28"/>
                    </a:lnTo>
                    <a:lnTo>
                      <a:pt x="100" y="31"/>
                    </a:lnTo>
                    <a:lnTo>
                      <a:pt x="96" y="28"/>
                    </a:lnTo>
                    <a:lnTo>
                      <a:pt x="96" y="35"/>
                    </a:lnTo>
                    <a:lnTo>
                      <a:pt x="93" y="40"/>
                    </a:lnTo>
                    <a:lnTo>
                      <a:pt x="86" y="19"/>
                    </a:lnTo>
                    <a:lnTo>
                      <a:pt x="84" y="16"/>
                    </a:lnTo>
                    <a:lnTo>
                      <a:pt x="81" y="16"/>
                    </a:lnTo>
                    <a:lnTo>
                      <a:pt x="75" y="21"/>
                    </a:lnTo>
                    <a:lnTo>
                      <a:pt x="68" y="12"/>
                    </a:lnTo>
                    <a:lnTo>
                      <a:pt x="62" y="12"/>
                    </a:lnTo>
                    <a:lnTo>
                      <a:pt x="62" y="2"/>
                    </a:lnTo>
                    <a:lnTo>
                      <a:pt x="61" y="0"/>
                    </a:lnTo>
                    <a:lnTo>
                      <a:pt x="57" y="2"/>
                    </a:lnTo>
                    <a:lnTo>
                      <a:pt x="51" y="12"/>
                    </a:lnTo>
                    <a:lnTo>
                      <a:pt x="49" y="16"/>
                    </a:lnTo>
                    <a:lnTo>
                      <a:pt x="44" y="8"/>
                    </a:lnTo>
                    <a:lnTo>
                      <a:pt x="40" y="16"/>
                    </a:lnTo>
                    <a:lnTo>
                      <a:pt x="29" y="16"/>
                    </a:lnTo>
                    <a:lnTo>
                      <a:pt x="29" y="12"/>
                    </a:lnTo>
                    <a:lnTo>
                      <a:pt x="28" y="16"/>
                    </a:lnTo>
                    <a:lnTo>
                      <a:pt x="23" y="25"/>
                    </a:lnTo>
                    <a:lnTo>
                      <a:pt x="12" y="25"/>
                    </a:lnTo>
                    <a:lnTo>
                      <a:pt x="11" y="21"/>
                    </a:lnTo>
                    <a:lnTo>
                      <a:pt x="10" y="21"/>
                    </a:lnTo>
                    <a:lnTo>
                      <a:pt x="6" y="25"/>
                    </a:lnTo>
                    <a:lnTo>
                      <a:pt x="10" y="31"/>
                    </a:lnTo>
                    <a:lnTo>
                      <a:pt x="11" y="31"/>
                    </a:lnTo>
                    <a:lnTo>
                      <a:pt x="12" y="35"/>
                    </a:lnTo>
                    <a:lnTo>
                      <a:pt x="17" y="38"/>
                    </a:lnTo>
                    <a:lnTo>
                      <a:pt x="17" y="40"/>
                    </a:lnTo>
                    <a:lnTo>
                      <a:pt x="12" y="40"/>
                    </a:lnTo>
                    <a:lnTo>
                      <a:pt x="6" y="35"/>
                    </a:lnTo>
                    <a:lnTo>
                      <a:pt x="5" y="35"/>
                    </a:lnTo>
                    <a:lnTo>
                      <a:pt x="3" y="35"/>
                    </a:lnTo>
                    <a:lnTo>
                      <a:pt x="0" y="38"/>
                    </a:lnTo>
                    <a:lnTo>
                      <a:pt x="0" y="44"/>
                    </a:lnTo>
                    <a:lnTo>
                      <a:pt x="3" y="51"/>
                    </a:lnTo>
                    <a:lnTo>
                      <a:pt x="0" y="54"/>
                    </a:lnTo>
                    <a:lnTo>
                      <a:pt x="0" y="59"/>
                    </a:lnTo>
                    <a:lnTo>
                      <a:pt x="3" y="63"/>
                    </a:lnTo>
                    <a:lnTo>
                      <a:pt x="5" y="67"/>
                    </a:lnTo>
                    <a:lnTo>
                      <a:pt x="10" y="67"/>
                    </a:lnTo>
                    <a:lnTo>
                      <a:pt x="12" y="77"/>
                    </a:lnTo>
                    <a:lnTo>
                      <a:pt x="17" y="79"/>
                    </a:lnTo>
                    <a:lnTo>
                      <a:pt x="20" y="77"/>
                    </a:lnTo>
                    <a:lnTo>
                      <a:pt x="23" y="86"/>
                    </a:lnTo>
                    <a:lnTo>
                      <a:pt x="27" y="86"/>
                    </a:lnTo>
                    <a:lnTo>
                      <a:pt x="29" y="82"/>
                    </a:lnTo>
                    <a:lnTo>
                      <a:pt x="29" y="77"/>
                    </a:lnTo>
                    <a:lnTo>
                      <a:pt x="32" y="70"/>
                    </a:lnTo>
                    <a:lnTo>
                      <a:pt x="37" y="51"/>
                    </a:lnTo>
                    <a:lnTo>
                      <a:pt x="67" y="54"/>
                    </a:lnTo>
                    <a:lnTo>
                      <a:pt x="68" y="67"/>
                    </a:lnTo>
                    <a:lnTo>
                      <a:pt x="127" y="58"/>
                    </a:lnTo>
                    <a:lnTo>
                      <a:pt x="127" y="44"/>
                    </a:lnTo>
                    <a:lnTo>
                      <a:pt x="130" y="40"/>
                    </a:lnTo>
                    <a:lnTo>
                      <a:pt x="132" y="38"/>
                    </a:lnTo>
                    <a:lnTo>
                      <a:pt x="130" y="35"/>
                    </a:lnTo>
                    <a:lnTo>
                      <a:pt x="130" y="31"/>
                    </a:lnTo>
                    <a:lnTo>
                      <a:pt x="126" y="28"/>
                    </a:lnTo>
                  </a:path>
                </a:pathLst>
              </a:custGeom>
              <a:solidFill>
                <a:srgbClr val="00A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48" name="Freeform 49">
                <a:extLst>
                  <a:ext uri="{FF2B5EF4-FFF2-40B4-BE49-F238E27FC236}">
                    <a16:creationId xmlns:a16="http://schemas.microsoft.com/office/drawing/2014/main" id="{9F09D39F-3BF1-D2E9-3D58-AA129583C7FD}"/>
                  </a:ext>
                </a:extLst>
              </p:cNvPr>
              <p:cNvSpPr>
                <a:spLocks/>
              </p:cNvSpPr>
              <p:nvPr/>
            </p:nvSpPr>
            <p:spPr bwMode="auto">
              <a:xfrm>
                <a:off x="1443" y="3250"/>
                <a:ext cx="122" cy="62"/>
              </a:xfrm>
              <a:custGeom>
                <a:avLst/>
                <a:gdLst>
                  <a:gd name="T0" fmla="*/ 121 w 122"/>
                  <a:gd name="T1" fmla="*/ 27 h 62"/>
                  <a:gd name="T2" fmla="*/ 121 w 122"/>
                  <a:gd name="T3" fmla="*/ 37 h 62"/>
                  <a:gd name="T4" fmla="*/ 116 w 122"/>
                  <a:gd name="T5" fmla="*/ 46 h 62"/>
                  <a:gd name="T6" fmla="*/ 111 w 122"/>
                  <a:gd name="T7" fmla="*/ 46 h 62"/>
                  <a:gd name="T8" fmla="*/ 104 w 122"/>
                  <a:gd name="T9" fmla="*/ 46 h 62"/>
                  <a:gd name="T10" fmla="*/ 98 w 122"/>
                  <a:gd name="T11" fmla="*/ 56 h 62"/>
                  <a:gd name="T12" fmla="*/ 87 w 122"/>
                  <a:gd name="T13" fmla="*/ 57 h 62"/>
                  <a:gd name="T14" fmla="*/ 81 w 122"/>
                  <a:gd name="T15" fmla="*/ 57 h 62"/>
                  <a:gd name="T16" fmla="*/ 65 w 122"/>
                  <a:gd name="T17" fmla="*/ 46 h 62"/>
                  <a:gd name="T18" fmla="*/ 53 w 122"/>
                  <a:gd name="T19" fmla="*/ 50 h 62"/>
                  <a:gd name="T20" fmla="*/ 50 w 122"/>
                  <a:gd name="T21" fmla="*/ 56 h 62"/>
                  <a:gd name="T22" fmla="*/ 45 w 122"/>
                  <a:gd name="T23" fmla="*/ 56 h 62"/>
                  <a:gd name="T24" fmla="*/ 40 w 122"/>
                  <a:gd name="T25" fmla="*/ 50 h 62"/>
                  <a:gd name="T26" fmla="*/ 30 w 122"/>
                  <a:gd name="T27" fmla="*/ 34 h 62"/>
                  <a:gd name="T28" fmla="*/ 23 w 122"/>
                  <a:gd name="T29" fmla="*/ 53 h 62"/>
                  <a:gd name="T30" fmla="*/ 18 w 122"/>
                  <a:gd name="T31" fmla="*/ 57 h 62"/>
                  <a:gd name="T32" fmla="*/ 11 w 122"/>
                  <a:gd name="T33" fmla="*/ 61 h 62"/>
                  <a:gd name="T34" fmla="*/ 10 w 122"/>
                  <a:gd name="T35" fmla="*/ 50 h 62"/>
                  <a:gd name="T36" fmla="*/ 13 w 122"/>
                  <a:gd name="T37" fmla="*/ 46 h 62"/>
                  <a:gd name="T38" fmla="*/ 16 w 122"/>
                  <a:gd name="T39" fmla="*/ 42 h 62"/>
                  <a:gd name="T40" fmla="*/ 22 w 122"/>
                  <a:gd name="T41" fmla="*/ 37 h 62"/>
                  <a:gd name="T42" fmla="*/ 23 w 122"/>
                  <a:gd name="T43" fmla="*/ 24 h 62"/>
                  <a:gd name="T44" fmla="*/ 16 w 122"/>
                  <a:gd name="T45" fmla="*/ 24 h 62"/>
                  <a:gd name="T46" fmla="*/ 10 w 122"/>
                  <a:gd name="T47" fmla="*/ 27 h 62"/>
                  <a:gd name="T48" fmla="*/ 5 w 122"/>
                  <a:gd name="T49" fmla="*/ 31 h 62"/>
                  <a:gd name="T50" fmla="*/ 0 w 122"/>
                  <a:gd name="T51" fmla="*/ 20 h 62"/>
                  <a:gd name="T52" fmla="*/ 2 w 122"/>
                  <a:gd name="T53" fmla="*/ 19 h 62"/>
                  <a:gd name="T54" fmla="*/ 6 w 122"/>
                  <a:gd name="T55" fmla="*/ 15 h 62"/>
                  <a:gd name="T56" fmla="*/ 11 w 122"/>
                  <a:gd name="T57" fmla="*/ 11 h 62"/>
                  <a:gd name="T58" fmla="*/ 22 w 122"/>
                  <a:gd name="T59" fmla="*/ 20 h 62"/>
                  <a:gd name="T60" fmla="*/ 27 w 122"/>
                  <a:gd name="T61" fmla="*/ 11 h 62"/>
                  <a:gd name="T62" fmla="*/ 30 w 122"/>
                  <a:gd name="T63" fmla="*/ 2 h 62"/>
                  <a:gd name="T64" fmla="*/ 35 w 122"/>
                  <a:gd name="T65" fmla="*/ 2 h 62"/>
                  <a:gd name="T66" fmla="*/ 39 w 122"/>
                  <a:gd name="T67" fmla="*/ 5 h 62"/>
                  <a:gd name="T68" fmla="*/ 35 w 122"/>
                  <a:gd name="T69" fmla="*/ 19 h 62"/>
                  <a:gd name="T70" fmla="*/ 36 w 122"/>
                  <a:gd name="T71" fmla="*/ 24 h 62"/>
                  <a:gd name="T72" fmla="*/ 39 w 122"/>
                  <a:gd name="T73" fmla="*/ 31 h 62"/>
                  <a:gd name="T74" fmla="*/ 52 w 122"/>
                  <a:gd name="T75" fmla="*/ 34 h 62"/>
                  <a:gd name="T76" fmla="*/ 57 w 122"/>
                  <a:gd name="T77" fmla="*/ 27 h 62"/>
                  <a:gd name="T78" fmla="*/ 57 w 122"/>
                  <a:gd name="T79" fmla="*/ 19 h 62"/>
                  <a:gd name="T80" fmla="*/ 53 w 122"/>
                  <a:gd name="T81" fmla="*/ 9 h 62"/>
                  <a:gd name="T82" fmla="*/ 52 w 122"/>
                  <a:gd name="T83" fmla="*/ 5 h 62"/>
                  <a:gd name="T84" fmla="*/ 50 w 122"/>
                  <a:gd name="T85" fmla="*/ 0 h 62"/>
                  <a:gd name="T86" fmla="*/ 53 w 122"/>
                  <a:gd name="T87" fmla="*/ 0 h 62"/>
                  <a:gd name="T88" fmla="*/ 59 w 122"/>
                  <a:gd name="T89" fmla="*/ 5 h 62"/>
                  <a:gd name="T90" fmla="*/ 69 w 122"/>
                  <a:gd name="T91" fmla="*/ 9 h 62"/>
                  <a:gd name="T92" fmla="*/ 73 w 122"/>
                  <a:gd name="T93" fmla="*/ 11 h 62"/>
                  <a:gd name="T94" fmla="*/ 73 w 122"/>
                  <a:gd name="T95" fmla="*/ 19 h 62"/>
                  <a:gd name="T96" fmla="*/ 64 w 122"/>
                  <a:gd name="T97" fmla="*/ 19 h 62"/>
                  <a:gd name="T98" fmla="*/ 59 w 122"/>
                  <a:gd name="T99" fmla="*/ 42 h 62"/>
                  <a:gd name="T100" fmla="*/ 69 w 122"/>
                  <a:gd name="T101" fmla="*/ 42 h 62"/>
                  <a:gd name="T102" fmla="*/ 75 w 122"/>
                  <a:gd name="T103" fmla="*/ 34 h 62"/>
                  <a:gd name="T104" fmla="*/ 79 w 122"/>
                  <a:gd name="T105" fmla="*/ 34 h 62"/>
                  <a:gd name="T106" fmla="*/ 87 w 122"/>
                  <a:gd name="T107" fmla="*/ 37 h 62"/>
                  <a:gd name="T108" fmla="*/ 86 w 122"/>
                  <a:gd name="T109" fmla="*/ 24 h 62"/>
                  <a:gd name="T110" fmla="*/ 87 w 122"/>
                  <a:gd name="T111" fmla="*/ 20 h 62"/>
                  <a:gd name="T112" fmla="*/ 96 w 122"/>
                  <a:gd name="T113" fmla="*/ 34 h 62"/>
                  <a:gd name="T114" fmla="*/ 102 w 122"/>
                  <a:gd name="T115" fmla="*/ 31 h 62"/>
                  <a:gd name="T116" fmla="*/ 104 w 122"/>
                  <a:gd name="T117" fmla="*/ 27 h 62"/>
                  <a:gd name="T118" fmla="*/ 114 w 122"/>
                  <a:gd name="T119" fmla="*/ 31 h 62"/>
                  <a:gd name="T120" fmla="*/ 119 w 122"/>
                  <a:gd name="T121" fmla="*/ 20 h 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2"/>
                  <a:gd name="T184" fmla="*/ 0 h 62"/>
                  <a:gd name="T185" fmla="*/ 122 w 122"/>
                  <a:gd name="T186" fmla="*/ 62 h 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2" h="62">
                    <a:moveTo>
                      <a:pt x="121" y="20"/>
                    </a:moveTo>
                    <a:lnTo>
                      <a:pt x="121" y="27"/>
                    </a:lnTo>
                    <a:lnTo>
                      <a:pt x="121" y="31"/>
                    </a:lnTo>
                    <a:lnTo>
                      <a:pt x="121" y="37"/>
                    </a:lnTo>
                    <a:lnTo>
                      <a:pt x="116" y="39"/>
                    </a:lnTo>
                    <a:lnTo>
                      <a:pt x="116" y="46"/>
                    </a:lnTo>
                    <a:lnTo>
                      <a:pt x="114" y="50"/>
                    </a:lnTo>
                    <a:lnTo>
                      <a:pt x="111" y="46"/>
                    </a:lnTo>
                    <a:lnTo>
                      <a:pt x="109" y="42"/>
                    </a:lnTo>
                    <a:lnTo>
                      <a:pt x="104" y="46"/>
                    </a:lnTo>
                    <a:lnTo>
                      <a:pt x="99" y="46"/>
                    </a:lnTo>
                    <a:lnTo>
                      <a:pt x="98" y="56"/>
                    </a:lnTo>
                    <a:lnTo>
                      <a:pt x="92" y="53"/>
                    </a:lnTo>
                    <a:lnTo>
                      <a:pt x="87" y="57"/>
                    </a:lnTo>
                    <a:lnTo>
                      <a:pt x="86" y="57"/>
                    </a:lnTo>
                    <a:lnTo>
                      <a:pt x="81" y="57"/>
                    </a:lnTo>
                    <a:lnTo>
                      <a:pt x="77" y="56"/>
                    </a:lnTo>
                    <a:lnTo>
                      <a:pt x="65" y="46"/>
                    </a:lnTo>
                    <a:lnTo>
                      <a:pt x="62" y="50"/>
                    </a:lnTo>
                    <a:lnTo>
                      <a:pt x="53" y="50"/>
                    </a:lnTo>
                    <a:lnTo>
                      <a:pt x="52" y="53"/>
                    </a:lnTo>
                    <a:lnTo>
                      <a:pt x="50" y="56"/>
                    </a:lnTo>
                    <a:lnTo>
                      <a:pt x="47" y="56"/>
                    </a:lnTo>
                    <a:lnTo>
                      <a:pt x="45" y="56"/>
                    </a:lnTo>
                    <a:lnTo>
                      <a:pt x="42" y="53"/>
                    </a:lnTo>
                    <a:lnTo>
                      <a:pt x="40" y="50"/>
                    </a:lnTo>
                    <a:lnTo>
                      <a:pt x="39" y="37"/>
                    </a:lnTo>
                    <a:lnTo>
                      <a:pt x="30" y="34"/>
                    </a:lnTo>
                    <a:lnTo>
                      <a:pt x="23" y="39"/>
                    </a:lnTo>
                    <a:lnTo>
                      <a:pt x="23" y="53"/>
                    </a:lnTo>
                    <a:lnTo>
                      <a:pt x="19" y="53"/>
                    </a:lnTo>
                    <a:lnTo>
                      <a:pt x="18" y="57"/>
                    </a:lnTo>
                    <a:lnTo>
                      <a:pt x="13" y="61"/>
                    </a:lnTo>
                    <a:lnTo>
                      <a:pt x="11" y="61"/>
                    </a:lnTo>
                    <a:lnTo>
                      <a:pt x="11" y="57"/>
                    </a:lnTo>
                    <a:lnTo>
                      <a:pt x="10" y="50"/>
                    </a:lnTo>
                    <a:lnTo>
                      <a:pt x="11" y="46"/>
                    </a:lnTo>
                    <a:lnTo>
                      <a:pt x="13" y="46"/>
                    </a:lnTo>
                    <a:lnTo>
                      <a:pt x="16" y="46"/>
                    </a:lnTo>
                    <a:lnTo>
                      <a:pt x="16" y="42"/>
                    </a:lnTo>
                    <a:lnTo>
                      <a:pt x="18" y="39"/>
                    </a:lnTo>
                    <a:lnTo>
                      <a:pt x="22" y="37"/>
                    </a:lnTo>
                    <a:lnTo>
                      <a:pt x="22" y="34"/>
                    </a:lnTo>
                    <a:lnTo>
                      <a:pt x="23" y="24"/>
                    </a:lnTo>
                    <a:lnTo>
                      <a:pt x="22" y="27"/>
                    </a:lnTo>
                    <a:lnTo>
                      <a:pt x="16" y="24"/>
                    </a:lnTo>
                    <a:lnTo>
                      <a:pt x="11" y="27"/>
                    </a:lnTo>
                    <a:lnTo>
                      <a:pt x="10" y="27"/>
                    </a:lnTo>
                    <a:lnTo>
                      <a:pt x="6" y="31"/>
                    </a:lnTo>
                    <a:lnTo>
                      <a:pt x="5" y="31"/>
                    </a:lnTo>
                    <a:lnTo>
                      <a:pt x="0" y="27"/>
                    </a:lnTo>
                    <a:lnTo>
                      <a:pt x="0" y="20"/>
                    </a:lnTo>
                    <a:lnTo>
                      <a:pt x="0" y="19"/>
                    </a:lnTo>
                    <a:lnTo>
                      <a:pt x="2" y="19"/>
                    </a:lnTo>
                    <a:lnTo>
                      <a:pt x="6" y="19"/>
                    </a:lnTo>
                    <a:lnTo>
                      <a:pt x="6" y="15"/>
                    </a:lnTo>
                    <a:lnTo>
                      <a:pt x="10" y="11"/>
                    </a:lnTo>
                    <a:lnTo>
                      <a:pt x="11" y="11"/>
                    </a:lnTo>
                    <a:lnTo>
                      <a:pt x="16" y="15"/>
                    </a:lnTo>
                    <a:lnTo>
                      <a:pt x="22" y="20"/>
                    </a:lnTo>
                    <a:lnTo>
                      <a:pt x="23" y="15"/>
                    </a:lnTo>
                    <a:lnTo>
                      <a:pt x="27" y="11"/>
                    </a:lnTo>
                    <a:lnTo>
                      <a:pt x="30" y="11"/>
                    </a:lnTo>
                    <a:lnTo>
                      <a:pt x="30" y="2"/>
                    </a:lnTo>
                    <a:lnTo>
                      <a:pt x="33" y="2"/>
                    </a:lnTo>
                    <a:lnTo>
                      <a:pt x="35" y="2"/>
                    </a:lnTo>
                    <a:lnTo>
                      <a:pt x="36" y="2"/>
                    </a:lnTo>
                    <a:lnTo>
                      <a:pt x="39" y="5"/>
                    </a:lnTo>
                    <a:lnTo>
                      <a:pt x="35" y="15"/>
                    </a:lnTo>
                    <a:lnTo>
                      <a:pt x="35" y="19"/>
                    </a:lnTo>
                    <a:lnTo>
                      <a:pt x="33" y="24"/>
                    </a:lnTo>
                    <a:lnTo>
                      <a:pt x="36" y="24"/>
                    </a:lnTo>
                    <a:lnTo>
                      <a:pt x="39" y="27"/>
                    </a:lnTo>
                    <a:lnTo>
                      <a:pt x="39" y="31"/>
                    </a:lnTo>
                    <a:lnTo>
                      <a:pt x="45" y="31"/>
                    </a:lnTo>
                    <a:lnTo>
                      <a:pt x="52" y="34"/>
                    </a:lnTo>
                    <a:lnTo>
                      <a:pt x="57" y="31"/>
                    </a:lnTo>
                    <a:lnTo>
                      <a:pt x="57" y="27"/>
                    </a:lnTo>
                    <a:lnTo>
                      <a:pt x="57" y="20"/>
                    </a:lnTo>
                    <a:lnTo>
                      <a:pt x="57" y="19"/>
                    </a:lnTo>
                    <a:lnTo>
                      <a:pt x="59" y="9"/>
                    </a:lnTo>
                    <a:lnTo>
                      <a:pt x="53" y="9"/>
                    </a:lnTo>
                    <a:lnTo>
                      <a:pt x="52" y="9"/>
                    </a:lnTo>
                    <a:lnTo>
                      <a:pt x="52" y="5"/>
                    </a:lnTo>
                    <a:lnTo>
                      <a:pt x="50" y="2"/>
                    </a:lnTo>
                    <a:lnTo>
                      <a:pt x="50" y="0"/>
                    </a:lnTo>
                    <a:lnTo>
                      <a:pt x="52" y="0"/>
                    </a:lnTo>
                    <a:lnTo>
                      <a:pt x="53" y="0"/>
                    </a:lnTo>
                    <a:lnTo>
                      <a:pt x="56" y="5"/>
                    </a:lnTo>
                    <a:lnTo>
                      <a:pt x="59" y="5"/>
                    </a:lnTo>
                    <a:lnTo>
                      <a:pt x="64" y="15"/>
                    </a:lnTo>
                    <a:lnTo>
                      <a:pt x="69" y="9"/>
                    </a:lnTo>
                    <a:lnTo>
                      <a:pt x="70" y="9"/>
                    </a:lnTo>
                    <a:lnTo>
                      <a:pt x="73" y="11"/>
                    </a:lnTo>
                    <a:lnTo>
                      <a:pt x="73" y="15"/>
                    </a:lnTo>
                    <a:lnTo>
                      <a:pt x="73" y="19"/>
                    </a:lnTo>
                    <a:lnTo>
                      <a:pt x="69" y="19"/>
                    </a:lnTo>
                    <a:lnTo>
                      <a:pt x="64" y="19"/>
                    </a:lnTo>
                    <a:lnTo>
                      <a:pt x="59" y="31"/>
                    </a:lnTo>
                    <a:lnTo>
                      <a:pt x="59" y="42"/>
                    </a:lnTo>
                    <a:lnTo>
                      <a:pt x="62" y="42"/>
                    </a:lnTo>
                    <a:lnTo>
                      <a:pt x="69" y="42"/>
                    </a:lnTo>
                    <a:lnTo>
                      <a:pt x="73" y="34"/>
                    </a:lnTo>
                    <a:lnTo>
                      <a:pt x="75" y="34"/>
                    </a:lnTo>
                    <a:lnTo>
                      <a:pt x="77" y="34"/>
                    </a:lnTo>
                    <a:lnTo>
                      <a:pt x="79" y="34"/>
                    </a:lnTo>
                    <a:lnTo>
                      <a:pt x="81" y="42"/>
                    </a:lnTo>
                    <a:lnTo>
                      <a:pt x="87" y="37"/>
                    </a:lnTo>
                    <a:lnTo>
                      <a:pt x="82" y="31"/>
                    </a:lnTo>
                    <a:lnTo>
                      <a:pt x="86" y="24"/>
                    </a:lnTo>
                    <a:lnTo>
                      <a:pt x="86" y="20"/>
                    </a:lnTo>
                    <a:lnTo>
                      <a:pt x="87" y="20"/>
                    </a:lnTo>
                    <a:lnTo>
                      <a:pt x="89" y="20"/>
                    </a:lnTo>
                    <a:lnTo>
                      <a:pt x="96" y="34"/>
                    </a:lnTo>
                    <a:lnTo>
                      <a:pt x="102" y="34"/>
                    </a:lnTo>
                    <a:lnTo>
                      <a:pt x="102" y="31"/>
                    </a:lnTo>
                    <a:lnTo>
                      <a:pt x="104" y="31"/>
                    </a:lnTo>
                    <a:lnTo>
                      <a:pt x="104" y="27"/>
                    </a:lnTo>
                    <a:lnTo>
                      <a:pt x="111" y="34"/>
                    </a:lnTo>
                    <a:lnTo>
                      <a:pt x="114" y="31"/>
                    </a:lnTo>
                    <a:lnTo>
                      <a:pt x="115" y="27"/>
                    </a:lnTo>
                    <a:lnTo>
                      <a:pt x="119" y="20"/>
                    </a:lnTo>
                    <a:lnTo>
                      <a:pt x="121" y="20"/>
                    </a:lnTo>
                  </a:path>
                </a:pathLst>
              </a:custGeom>
              <a:solidFill>
                <a:srgbClr val="00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49" name="Freeform 50">
                <a:extLst>
                  <a:ext uri="{FF2B5EF4-FFF2-40B4-BE49-F238E27FC236}">
                    <a16:creationId xmlns:a16="http://schemas.microsoft.com/office/drawing/2014/main" id="{FAFF8760-7DCE-0A30-2AFD-658A397C94B2}"/>
                  </a:ext>
                </a:extLst>
              </p:cNvPr>
              <p:cNvSpPr>
                <a:spLocks/>
              </p:cNvSpPr>
              <p:nvPr/>
            </p:nvSpPr>
            <p:spPr bwMode="auto">
              <a:xfrm>
                <a:off x="1481" y="3267"/>
                <a:ext cx="17" cy="19"/>
              </a:xfrm>
              <a:custGeom>
                <a:avLst/>
                <a:gdLst>
                  <a:gd name="T0" fmla="*/ 14 w 17"/>
                  <a:gd name="T1" fmla="*/ 0 h 19"/>
                  <a:gd name="T2" fmla="*/ 6 w 17"/>
                  <a:gd name="T3" fmla="*/ 0 h 19"/>
                  <a:gd name="T4" fmla="*/ 4 w 17"/>
                  <a:gd name="T5" fmla="*/ 3 h 19"/>
                  <a:gd name="T6" fmla="*/ 3 w 17"/>
                  <a:gd name="T7" fmla="*/ 3 h 19"/>
                  <a:gd name="T8" fmla="*/ 0 w 17"/>
                  <a:gd name="T9" fmla="*/ 7 h 19"/>
                  <a:gd name="T10" fmla="*/ 0 w 17"/>
                  <a:gd name="T11" fmla="*/ 13 h 19"/>
                  <a:gd name="T12" fmla="*/ 0 w 17"/>
                  <a:gd name="T13" fmla="*/ 15 h 19"/>
                  <a:gd name="T14" fmla="*/ 3 w 17"/>
                  <a:gd name="T15" fmla="*/ 15 h 19"/>
                  <a:gd name="T16" fmla="*/ 4 w 17"/>
                  <a:gd name="T17" fmla="*/ 13 h 19"/>
                  <a:gd name="T18" fmla="*/ 6 w 17"/>
                  <a:gd name="T19" fmla="*/ 13 h 19"/>
                  <a:gd name="T20" fmla="*/ 9 w 17"/>
                  <a:gd name="T21" fmla="*/ 15 h 19"/>
                  <a:gd name="T22" fmla="*/ 9 w 17"/>
                  <a:gd name="T23" fmla="*/ 18 h 19"/>
                  <a:gd name="T24" fmla="*/ 14 w 17"/>
                  <a:gd name="T25" fmla="*/ 18 h 19"/>
                  <a:gd name="T26" fmla="*/ 14 w 17"/>
                  <a:gd name="T27" fmla="*/ 15 h 19"/>
                  <a:gd name="T28" fmla="*/ 16 w 17"/>
                  <a:gd name="T29" fmla="*/ 13 h 19"/>
                  <a:gd name="T30" fmla="*/ 16 w 17"/>
                  <a:gd name="T31" fmla="*/ 10 h 19"/>
                  <a:gd name="T32" fmla="*/ 14 w 17"/>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9"/>
                  <a:gd name="T53" fmla="*/ 17 w 17"/>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9">
                    <a:moveTo>
                      <a:pt x="14" y="0"/>
                    </a:moveTo>
                    <a:lnTo>
                      <a:pt x="6" y="0"/>
                    </a:lnTo>
                    <a:lnTo>
                      <a:pt x="4" y="3"/>
                    </a:lnTo>
                    <a:lnTo>
                      <a:pt x="3" y="3"/>
                    </a:lnTo>
                    <a:lnTo>
                      <a:pt x="0" y="7"/>
                    </a:lnTo>
                    <a:lnTo>
                      <a:pt x="0" y="13"/>
                    </a:lnTo>
                    <a:lnTo>
                      <a:pt x="0" y="15"/>
                    </a:lnTo>
                    <a:lnTo>
                      <a:pt x="3" y="15"/>
                    </a:lnTo>
                    <a:lnTo>
                      <a:pt x="4" y="13"/>
                    </a:lnTo>
                    <a:lnTo>
                      <a:pt x="6" y="13"/>
                    </a:lnTo>
                    <a:lnTo>
                      <a:pt x="9" y="15"/>
                    </a:lnTo>
                    <a:lnTo>
                      <a:pt x="9" y="18"/>
                    </a:lnTo>
                    <a:lnTo>
                      <a:pt x="14" y="18"/>
                    </a:lnTo>
                    <a:lnTo>
                      <a:pt x="14" y="15"/>
                    </a:lnTo>
                    <a:lnTo>
                      <a:pt x="16" y="13"/>
                    </a:lnTo>
                    <a:lnTo>
                      <a:pt x="16" y="10"/>
                    </a:lnTo>
                    <a:lnTo>
                      <a:pt x="14"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51326" name="Group 51">
              <a:extLst>
                <a:ext uri="{FF2B5EF4-FFF2-40B4-BE49-F238E27FC236}">
                  <a16:creationId xmlns:a16="http://schemas.microsoft.com/office/drawing/2014/main" id="{39CFBA6C-CE81-7496-3907-8C2F146D8B25}"/>
                </a:ext>
              </a:extLst>
            </p:cNvPr>
            <p:cNvGrpSpPr>
              <a:grpSpLocks/>
            </p:cNvGrpSpPr>
            <p:nvPr/>
          </p:nvGrpSpPr>
          <p:grpSpPr bwMode="auto">
            <a:xfrm>
              <a:off x="811" y="2965"/>
              <a:ext cx="393" cy="470"/>
              <a:chOff x="811" y="2965"/>
              <a:chExt cx="393" cy="470"/>
            </a:xfrm>
          </p:grpSpPr>
          <p:sp>
            <p:nvSpPr>
              <p:cNvPr id="51334" name="Freeform 52">
                <a:extLst>
                  <a:ext uri="{FF2B5EF4-FFF2-40B4-BE49-F238E27FC236}">
                    <a16:creationId xmlns:a16="http://schemas.microsoft.com/office/drawing/2014/main" id="{2716814F-50CF-3D9D-C799-883AF06B6A56}"/>
                  </a:ext>
                </a:extLst>
              </p:cNvPr>
              <p:cNvSpPr>
                <a:spLocks/>
              </p:cNvSpPr>
              <p:nvPr/>
            </p:nvSpPr>
            <p:spPr bwMode="auto">
              <a:xfrm>
                <a:off x="811" y="2965"/>
                <a:ext cx="393" cy="248"/>
              </a:xfrm>
              <a:custGeom>
                <a:avLst/>
                <a:gdLst>
                  <a:gd name="T0" fmla="*/ 5 w 393"/>
                  <a:gd name="T1" fmla="*/ 202 h 248"/>
                  <a:gd name="T2" fmla="*/ 0 w 393"/>
                  <a:gd name="T3" fmla="*/ 153 h 248"/>
                  <a:gd name="T4" fmla="*/ 5 w 393"/>
                  <a:gd name="T5" fmla="*/ 137 h 248"/>
                  <a:gd name="T6" fmla="*/ 8 w 393"/>
                  <a:gd name="T7" fmla="*/ 120 h 248"/>
                  <a:gd name="T8" fmla="*/ 12 w 393"/>
                  <a:gd name="T9" fmla="*/ 116 h 248"/>
                  <a:gd name="T10" fmla="*/ 31 w 393"/>
                  <a:gd name="T11" fmla="*/ 103 h 248"/>
                  <a:gd name="T12" fmla="*/ 42 w 393"/>
                  <a:gd name="T13" fmla="*/ 112 h 248"/>
                  <a:gd name="T14" fmla="*/ 57 w 393"/>
                  <a:gd name="T15" fmla="*/ 127 h 248"/>
                  <a:gd name="T16" fmla="*/ 61 w 393"/>
                  <a:gd name="T17" fmla="*/ 103 h 248"/>
                  <a:gd name="T18" fmla="*/ 63 w 393"/>
                  <a:gd name="T19" fmla="*/ 82 h 248"/>
                  <a:gd name="T20" fmla="*/ 77 w 393"/>
                  <a:gd name="T21" fmla="*/ 82 h 248"/>
                  <a:gd name="T22" fmla="*/ 86 w 393"/>
                  <a:gd name="T23" fmla="*/ 71 h 248"/>
                  <a:gd name="T24" fmla="*/ 102 w 393"/>
                  <a:gd name="T25" fmla="*/ 78 h 248"/>
                  <a:gd name="T26" fmla="*/ 105 w 393"/>
                  <a:gd name="T27" fmla="*/ 58 h 248"/>
                  <a:gd name="T28" fmla="*/ 117 w 393"/>
                  <a:gd name="T29" fmla="*/ 47 h 248"/>
                  <a:gd name="T30" fmla="*/ 110 w 393"/>
                  <a:gd name="T31" fmla="*/ 21 h 248"/>
                  <a:gd name="T32" fmla="*/ 117 w 393"/>
                  <a:gd name="T33" fmla="*/ 5 h 248"/>
                  <a:gd name="T34" fmla="*/ 128 w 393"/>
                  <a:gd name="T35" fmla="*/ 5 h 248"/>
                  <a:gd name="T36" fmla="*/ 136 w 393"/>
                  <a:gd name="T37" fmla="*/ 13 h 248"/>
                  <a:gd name="T38" fmla="*/ 152 w 393"/>
                  <a:gd name="T39" fmla="*/ 4 h 248"/>
                  <a:gd name="T40" fmla="*/ 165 w 393"/>
                  <a:gd name="T41" fmla="*/ 0 h 248"/>
                  <a:gd name="T42" fmla="*/ 175 w 393"/>
                  <a:gd name="T43" fmla="*/ 5 h 248"/>
                  <a:gd name="T44" fmla="*/ 177 w 393"/>
                  <a:gd name="T45" fmla="*/ 17 h 248"/>
                  <a:gd name="T46" fmla="*/ 187 w 393"/>
                  <a:gd name="T47" fmla="*/ 47 h 248"/>
                  <a:gd name="T48" fmla="*/ 192 w 393"/>
                  <a:gd name="T49" fmla="*/ 67 h 248"/>
                  <a:gd name="T50" fmla="*/ 192 w 393"/>
                  <a:gd name="T51" fmla="*/ 86 h 248"/>
                  <a:gd name="T52" fmla="*/ 198 w 393"/>
                  <a:gd name="T53" fmla="*/ 92 h 248"/>
                  <a:gd name="T54" fmla="*/ 206 w 393"/>
                  <a:gd name="T55" fmla="*/ 71 h 248"/>
                  <a:gd name="T56" fmla="*/ 217 w 393"/>
                  <a:gd name="T57" fmla="*/ 58 h 248"/>
                  <a:gd name="T58" fmla="*/ 224 w 393"/>
                  <a:gd name="T59" fmla="*/ 33 h 248"/>
                  <a:gd name="T60" fmla="*/ 234 w 393"/>
                  <a:gd name="T61" fmla="*/ 26 h 248"/>
                  <a:gd name="T62" fmla="*/ 238 w 393"/>
                  <a:gd name="T63" fmla="*/ 37 h 248"/>
                  <a:gd name="T64" fmla="*/ 253 w 393"/>
                  <a:gd name="T65" fmla="*/ 45 h 248"/>
                  <a:gd name="T66" fmla="*/ 261 w 393"/>
                  <a:gd name="T67" fmla="*/ 45 h 248"/>
                  <a:gd name="T68" fmla="*/ 268 w 393"/>
                  <a:gd name="T69" fmla="*/ 47 h 248"/>
                  <a:gd name="T70" fmla="*/ 279 w 393"/>
                  <a:gd name="T71" fmla="*/ 41 h 248"/>
                  <a:gd name="T72" fmla="*/ 289 w 393"/>
                  <a:gd name="T73" fmla="*/ 37 h 248"/>
                  <a:gd name="T74" fmla="*/ 295 w 393"/>
                  <a:gd name="T75" fmla="*/ 47 h 248"/>
                  <a:gd name="T76" fmla="*/ 301 w 393"/>
                  <a:gd name="T77" fmla="*/ 62 h 248"/>
                  <a:gd name="T78" fmla="*/ 301 w 393"/>
                  <a:gd name="T79" fmla="*/ 82 h 248"/>
                  <a:gd name="T80" fmla="*/ 297 w 393"/>
                  <a:gd name="T81" fmla="*/ 96 h 248"/>
                  <a:gd name="T82" fmla="*/ 297 w 393"/>
                  <a:gd name="T83" fmla="*/ 106 h 248"/>
                  <a:gd name="T84" fmla="*/ 318 w 393"/>
                  <a:gd name="T85" fmla="*/ 96 h 248"/>
                  <a:gd name="T86" fmla="*/ 332 w 393"/>
                  <a:gd name="T87" fmla="*/ 75 h 248"/>
                  <a:gd name="T88" fmla="*/ 342 w 393"/>
                  <a:gd name="T89" fmla="*/ 100 h 248"/>
                  <a:gd name="T90" fmla="*/ 363 w 393"/>
                  <a:gd name="T91" fmla="*/ 100 h 248"/>
                  <a:gd name="T92" fmla="*/ 361 w 393"/>
                  <a:gd name="T93" fmla="*/ 137 h 248"/>
                  <a:gd name="T94" fmla="*/ 385 w 393"/>
                  <a:gd name="T95" fmla="*/ 151 h 248"/>
                  <a:gd name="T96" fmla="*/ 392 w 393"/>
                  <a:gd name="T97" fmla="*/ 169 h 248"/>
                  <a:gd name="T98" fmla="*/ 384 w 393"/>
                  <a:gd name="T99" fmla="*/ 193 h 248"/>
                  <a:gd name="T100" fmla="*/ 384 w 393"/>
                  <a:gd name="T101" fmla="*/ 198 h 248"/>
                  <a:gd name="T102" fmla="*/ 385 w 393"/>
                  <a:gd name="T103" fmla="*/ 216 h 248"/>
                  <a:gd name="T104" fmla="*/ 384 w 393"/>
                  <a:gd name="T105" fmla="*/ 234 h 248"/>
                  <a:gd name="T106" fmla="*/ 368 w 393"/>
                  <a:gd name="T107" fmla="*/ 243 h 248"/>
                  <a:gd name="T108" fmla="*/ 352 w 393"/>
                  <a:gd name="T109" fmla="*/ 247 h 2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3"/>
                  <a:gd name="T166" fmla="*/ 0 h 248"/>
                  <a:gd name="T167" fmla="*/ 393 w 393"/>
                  <a:gd name="T168" fmla="*/ 248 h 2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3" h="248">
                    <a:moveTo>
                      <a:pt x="19" y="219"/>
                    </a:moveTo>
                    <a:lnTo>
                      <a:pt x="5" y="202"/>
                    </a:lnTo>
                    <a:lnTo>
                      <a:pt x="0" y="174"/>
                    </a:lnTo>
                    <a:lnTo>
                      <a:pt x="0" y="153"/>
                    </a:lnTo>
                    <a:lnTo>
                      <a:pt x="2" y="147"/>
                    </a:lnTo>
                    <a:lnTo>
                      <a:pt x="5" y="137"/>
                    </a:lnTo>
                    <a:lnTo>
                      <a:pt x="7" y="127"/>
                    </a:lnTo>
                    <a:lnTo>
                      <a:pt x="8" y="120"/>
                    </a:lnTo>
                    <a:lnTo>
                      <a:pt x="18" y="112"/>
                    </a:lnTo>
                    <a:lnTo>
                      <a:pt x="12" y="116"/>
                    </a:lnTo>
                    <a:lnTo>
                      <a:pt x="26" y="106"/>
                    </a:lnTo>
                    <a:lnTo>
                      <a:pt x="31" y="103"/>
                    </a:lnTo>
                    <a:lnTo>
                      <a:pt x="37" y="106"/>
                    </a:lnTo>
                    <a:lnTo>
                      <a:pt x="42" y="112"/>
                    </a:lnTo>
                    <a:lnTo>
                      <a:pt x="55" y="120"/>
                    </a:lnTo>
                    <a:lnTo>
                      <a:pt x="57" y="127"/>
                    </a:lnTo>
                    <a:lnTo>
                      <a:pt x="63" y="120"/>
                    </a:lnTo>
                    <a:lnTo>
                      <a:pt x="61" y="103"/>
                    </a:lnTo>
                    <a:lnTo>
                      <a:pt x="61" y="92"/>
                    </a:lnTo>
                    <a:lnTo>
                      <a:pt x="63" y="82"/>
                    </a:lnTo>
                    <a:lnTo>
                      <a:pt x="71" y="78"/>
                    </a:lnTo>
                    <a:lnTo>
                      <a:pt x="77" y="82"/>
                    </a:lnTo>
                    <a:lnTo>
                      <a:pt x="81" y="75"/>
                    </a:lnTo>
                    <a:lnTo>
                      <a:pt x="86" y="71"/>
                    </a:lnTo>
                    <a:lnTo>
                      <a:pt x="96" y="75"/>
                    </a:lnTo>
                    <a:lnTo>
                      <a:pt x="102" y="78"/>
                    </a:lnTo>
                    <a:lnTo>
                      <a:pt x="103" y="65"/>
                    </a:lnTo>
                    <a:lnTo>
                      <a:pt x="105" y="58"/>
                    </a:lnTo>
                    <a:lnTo>
                      <a:pt x="112" y="51"/>
                    </a:lnTo>
                    <a:lnTo>
                      <a:pt x="117" y="47"/>
                    </a:lnTo>
                    <a:lnTo>
                      <a:pt x="112" y="37"/>
                    </a:lnTo>
                    <a:lnTo>
                      <a:pt x="110" y="21"/>
                    </a:lnTo>
                    <a:lnTo>
                      <a:pt x="112" y="13"/>
                    </a:lnTo>
                    <a:lnTo>
                      <a:pt x="117" y="5"/>
                    </a:lnTo>
                    <a:lnTo>
                      <a:pt x="121" y="5"/>
                    </a:lnTo>
                    <a:lnTo>
                      <a:pt x="128" y="5"/>
                    </a:lnTo>
                    <a:lnTo>
                      <a:pt x="133" y="9"/>
                    </a:lnTo>
                    <a:lnTo>
                      <a:pt x="136" y="13"/>
                    </a:lnTo>
                    <a:lnTo>
                      <a:pt x="145" y="5"/>
                    </a:lnTo>
                    <a:lnTo>
                      <a:pt x="152" y="4"/>
                    </a:lnTo>
                    <a:lnTo>
                      <a:pt x="161" y="0"/>
                    </a:lnTo>
                    <a:lnTo>
                      <a:pt x="165" y="0"/>
                    </a:lnTo>
                    <a:lnTo>
                      <a:pt x="168" y="0"/>
                    </a:lnTo>
                    <a:lnTo>
                      <a:pt x="175" y="5"/>
                    </a:lnTo>
                    <a:lnTo>
                      <a:pt x="176" y="9"/>
                    </a:lnTo>
                    <a:lnTo>
                      <a:pt x="177" y="17"/>
                    </a:lnTo>
                    <a:lnTo>
                      <a:pt x="180" y="24"/>
                    </a:lnTo>
                    <a:lnTo>
                      <a:pt x="187" y="47"/>
                    </a:lnTo>
                    <a:lnTo>
                      <a:pt x="189" y="58"/>
                    </a:lnTo>
                    <a:lnTo>
                      <a:pt x="192" y="67"/>
                    </a:lnTo>
                    <a:lnTo>
                      <a:pt x="192" y="78"/>
                    </a:lnTo>
                    <a:lnTo>
                      <a:pt x="192" y="86"/>
                    </a:lnTo>
                    <a:lnTo>
                      <a:pt x="194" y="92"/>
                    </a:lnTo>
                    <a:lnTo>
                      <a:pt x="198" y="92"/>
                    </a:lnTo>
                    <a:lnTo>
                      <a:pt x="201" y="88"/>
                    </a:lnTo>
                    <a:lnTo>
                      <a:pt x="206" y="71"/>
                    </a:lnTo>
                    <a:lnTo>
                      <a:pt x="212" y="65"/>
                    </a:lnTo>
                    <a:lnTo>
                      <a:pt x="217" y="58"/>
                    </a:lnTo>
                    <a:lnTo>
                      <a:pt x="224" y="47"/>
                    </a:lnTo>
                    <a:lnTo>
                      <a:pt x="224" y="33"/>
                    </a:lnTo>
                    <a:lnTo>
                      <a:pt x="229" y="26"/>
                    </a:lnTo>
                    <a:lnTo>
                      <a:pt x="234" y="26"/>
                    </a:lnTo>
                    <a:lnTo>
                      <a:pt x="236" y="29"/>
                    </a:lnTo>
                    <a:lnTo>
                      <a:pt x="238" y="37"/>
                    </a:lnTo>
                    <a:lnTo>
                      <a:pt x="242" y="47"/>
                    </a:lnTo>
                    <a:lnTo>
                      <a:pt x="253" y="45"/>
                    </a:lnTo>
                    <a:lnTo>
                      <a:pt x="258" y="45"/>
                    </a:lnTo>
                    <a:lnTo>
                      <a:pt x="261" y="45"/>
                    </a:lnTo>
                    <a:lnTo>
                      <a:pt x="266" y="47"/>
                    </a:lnTo>
                    <a:lnTo>
                      <a:pt x="268" y="47"/>
                    </a:lnTo>
                    <a:lnTo>
                      <a:pt x="276" y="54"/>
                    </a:lnTo>
                    <a:lnTo>
                      <a:pt x="279" y="41"/>
                    </a:lnTo>
                    <a:lnTo>
                      <a:pt x="284" y="37"/>
                    </a:lnTo>
                    <a:lnTo>
                      <a:pt x="289" y="37"/>
                    </a:lnTo>
                    <a:lnTo>
                      <a:pt x="294" y="45"/>
                    </a:lnTo>
                    <a:lnTo>
                      <a:pt x="295" y="47"/>
                    </a:lnTo>
                    <a:lnTo>
                      <a:pt x="301" y="54"/>
                    </a:lnTo>
                    <a:lnTo>
                      <a:pt x="301" y="62"/>
                    </a:lnTo>
                    <a:lnTo>
                      <a:pt x="301" y="67"/>
                    </a:lnTo>
                    <a:lnTo>
                      <a:pt x="301" y="82"/>
                    </a:lnTo>
                    <a:lnTo>
                      <a:pt x="301" y="88"/>
                    </a:lnTo>
                    <a:lnTo>
                      <a:pt x="297" y="96"/>
                    </a:lnTo>
                    <a:lnTo>
                      <a:pt x="294" y="100"/>
                    </a:lnTo>
                    <a:lnTo>
                      <a:pt x="297" y="106"/>
                    </a:lnTo>
                    <a:lnTo>
                      <a:pt x="306" y="106"/>
                    </a:lnTo>
                    <a:lnTo>
                      <a:pt x="318" y="96"/>
                    </a:lnTo>
                    <a:lnTo>
                      <a:pt x="327" y="75"/>
                    </a:lnTo>
                    <a:lnTo>
                      <a:pt x="332" y="75"/>
                    </a:lnTo>
                    <a:lnTo>
                      <a:pt x="334" y="78"/>
                    </a:lnTo>
                    <a:lnTo>
                      <a:pt x="342" y="100"/>
                    </a:lnTo>
                    <a:lnTo>
                      <a:pt x="359" y="96"/>
                    </a:lnTo>
                    <a:lnTo>
                      <a:pt x="363" y="100"/>
                    </a:lnTo>
                    <a:lnTo>
                      <a:pt x="366" y="103"/>
                    </a:lnTo>
                    <a:lnTo>
                      <a:pt x="361" y="137"/>
                    </a:lnTo>
                    <a:lnTo>
                      <a:pt x="374" y="144"/>
                    </a:lnTo>
                    <a:lnTo>
                      <a:pt x="385" y="151"/>
                    </a:lnTo>
                    <a:lnTo>
                      <a:pt x="390" y="157"/>
                    </a:lnTo>
                    <a:lnTo>
                      <a:pt x="392" y="169"/>
                    </a:lnTo>
                    <a:lnTo>
                      <a:pt x="390" y="178"/>
                    </a:lnTo>
                    <a:lnTo>
                      <a:pt x="384" y="193"/>
                    </a:lnTo>
                    <a:lnTo>
                      <a:pt x="379" y="193"/>
                    </a:lnTo>
                    <a:lnTo>
                      <a:pt x="384" y="198"/>
                    </a:lnTo>
                    <a:lnTo>
                      <a:pt x="385" y="210"/>
                    </a:lnTo>
                    <a:lnTo>
                      <a:pt x="385" y="216"/>
                    </a:lnTo>
                    <a:lnTo>
                      <a:pt x="385" y="223"/>
                    </a:lnTo>
                    <a:lnTo>
                      <a:pt x="384" y="234"/>
                    </a:lnTo>
                    <a:lnTo>
                      <a:pt x="374" y="240"/>
                    </a:lnTo>
                    <a:lnTo>
                      <a:pt x="368" y="243"/>
                    </a:lnTo>
                    <a:lnTo>
                      <a:pt x="363" y="247"/>
                    </a:lnTo>
                    <a:lnTo>
                      <a:pt x="352" y="247"/>
                    </a:lnTo>
                    <a:lnTo>
                      <a:pt x="19" y="219"/>
                    </a:lnTo>
                  </a:path>
                </a:pathLst>
              </a:custGeom>
              <a:solidFill>
                <a:srgbClr val="00E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35" name="Freeform 53">
                <a:extLst>
                  <a:ext uri="{FF2B5EF4-FFF2-40B4-BE49-F238E27FC236}">
                    <a16:creationId xmlns:a16="http://schemas.microsoft.com/office/drawing/2014/main" id="{15E4A255-8584-3E69-5446-3CE09DC7B1AF}"/>
                  </a:ext>
                </a:extLst>
              </p:cNvPr>
              <p:cNvSpPr>
                <a:spLocks/>
              </p:cNvSpPr>
              <p:nvPr/>
            </p:nvSpPr>
            <p:spPr bwMode="auto">
              <a:xfrm>
                <a:off x="831" y="3068"/>
                <a:ext cx="330" cy="91"/>
              </a:xfrm>
              <a:custGeom>
                <a:avLst/>
                <a:gdLst>
                  <a:gd name="T0" fmla="*/ 0 w 330"/>
                  <a:gd name="T1" fmla="*/ 58 h 91"/>
                  <a:gd name="T2" fmla="*/ 2 w 330"/>
                  <a:gd name="T3" fmla="*/ 49 h 91"/>
                  <a:gd name="T4" fmla="*/ 7 w 330"/>
                  <a:gd name="T5" fmla="*/ 39 h 91"/>
                  <a:gd name="T6" fmla="*/ 12 w 330"/>
                  <a:gd name="T7" fmla="*/ 32 h 91"/>
                  <a:gd name="T8" fmla="*/ 18 w 330"/>
                  <a:gd name="T9" fmla="*/ 32 h 91"/>
                  <a:gd name="T10" fmla="*/ 23 w 330"/>
                  <a:gd name="T11" fmla="*/ 39 h 91"/>
                  <a:gd name="T12" fmla="*/ 24 w 330"/>
                  <a:gd name="T13" fmla="*/ 49 h 91"/>
                  <a:gd name="T14" fmla="*/ 42 w 330"/>
                  <a:gd name="T15" fmla="*/ 51 h 91"/>
                  <a:gd name="T16" fmla="*/ 55 w 330"/>
                  <a:gd name="T17" fmla="*/ 26 h 91"/>
                  <a:gd name="T18" fmla="*/ 59 w 330"/>
                  <a:gd name="T19" fmla="*/ 19 h 91"/>
                  <a:gd name="T20" fmla="*/ 66 w 330"/>
                  <a:gd name="T21" fmla="*/ 19 h 91"/>
                  <a:gd name="T22" fmla="*/ 68 w 330"/>
                  <a:gd name="T23" fmla="*/ 22 h 91"/>
                  <a:gd name="T24" fmla="*/ 76 w 330"/>
                  <a:gd name="T25" fmla="*/ 35 h 91"/>
                  <a:gd name="T26" fmla="*/ 89 w 330"/>
                  <a:gd name="T27" fmla="*/ 22 h 91"/>
                  <a:gd name="T28" fmla="*/ 95 w 330"/>
                  <a:gd name="T29" fmla="*/ 19 h 91"/>
                  <a:gd name="T30" fmla="*/ 99 w 330"/>
                  <a:gd name="T31" fmla="*/ 19 h 91"/>
                  <a:gd name="T32" fmla="*/ 99 w 330"/>
                  <a:gd name="T33" fmla="*/ 30 h 91"/>
                  <a:gd name="T34" fmla="*/ 89 w 330"/>
                  <a:gd name="T35" fmla="*/ 62 h 91"/>
                  <a:gd name="T36" fmla="*/ 101 w 330"/>
                  <a:gd name="T37" fmla="*/ 74 h 91"/>
                  <a:gd name="T38" fmla="*/ 151 w 330"/>
                  <a:gd name="T39" fmla="*/ 43 h 91"/>
                  <a:gd name="T40" fmla="*/ 134 w 330"/>
                  <a:gd name="T41" fmla="*/ 22 h 91"/>
                  <a:gd name="T42" fmla="*/ 130 w 330"/>
                  <a:gd name="T43" fmla="*/ 12 h 91"/>
                  <a:gd name="T44" fmla="*/ 132 w 330"/>
                  <a:gd name="T45" fmla="*/ 3 h 91"/>
                  <a:gd name="T46" fmla="*/ 137 w 330"/>
                  <a:gd name="T47" fmla="*/ 0 h 91"/>
                  <a:gd name="T48" fmla="*/ 143 w 330"/>
                  <a:gd name="T49" fmla="*/ 0 h 91"/>
                  <a:gd name="T50" fmla="*/ 169 w 330"/>
                  <a:gd name="T51" fmla="*/ 22 h 91"/>
                  <a:gd name="T52" fmla="*/ 204 w 330"/>
                  <a:gd name="T53" fmla="*/ 19 h 91"/>
                  <a:gd name="T54" fmla="*/ 199 w 330"/>
                  <a:gd name="T55" fmla="*/ 3 h 91"/>
                  <a:gd name="T56" fmla="*/ 202 w 330"/>
                  <a:gd name="T57" fmla="*/ 0 h 91"/>
                  <a:gd name="T58" fmla="*/ 207 w 330"/>
                  <a:gd name="T59" fmla="*/ 0 h 91"/>
                  <a:gd name="T60" fmla="*/ 214 w 330"/>
                  <a:gd name="T61" fmla="*/ 3 h 91"/>
                  <a:gd name="T62" fmla="*/ 217 w 330"/>
                  <a:gd name="T63" fmla="*/ 10 h 91"/>
                  <a:gd name="T64" fmla="*/ 226 w 330"/>
                  <a:gd name="T65" fmla="*/ 6 h 91"/>
                  <a:gd name="T66" fmla="*/ 231 w 330"/>
                  <a:gd name="T67" fmla="*/ 3 h 91"/>
                  <a:gd name="T68" fmla="*/ 237 w 330"/>
                  <a:gd name="T69" fmla="*/ 10 h 91"/>
                  <a:gd name="T70" fmla="*/ 247 w 330"/>
                  <a:gd name="T71" fmla="*/ 16 h 91"/>
                  <a:gd name="T72" fmla="*/ 256 w 330"/>
                  <a:gd name="T73" fmla="*/ 10 h 91"/>
                  <a:gd name="T74" fmla="*/ 261 w 330"/>
                  <a:gd name="T75" fmla="*/ 12 h 91"/>
                  <a:gd name="T76" fmla="*/ 265 w 330"/>
                  <a:gd name="T77" fmla="*/ 16 h 91"/>
                  <a:gd name="T78" fmla="*/ 273 w 330"/>
                  <a:gd name="T79" fmla="*/ 43 h 91"/>
                  <a:gd name="T80" fmla="*/ 286 w 330"/>
                  <a:gd name="T81" fmla="*/ 30 h 91"/>
                  <a:gd name="T82" fmla="*/ 289 w 330"/>
                  <a:gd name="T83" fmla="*/ 26 h 91"/>
                  <a:gd name="T84" fmla="*/ 294 w 330"/>
                  <a:gd name="T85" fmla="*/ 30 h 91"/>
                  <a:gd name="T86" fmla="*/ 298 w 330"/>
                  <a:gd name="T87" fmla="*/ 35 h 91"/>
                  <a:gd name="T88" fmla="*/ 310 w 330"/>
                  <a:gd name="T89" fmla="*/ 30 h 91"/>
                  <a:gd name="T90" fmla="*/ 311 w 330"/>
                  <a:gd name="T91" fmla="*/ 26 h 91"/>
                  <a:gd name="T92" fmla="*/ 317 w 330"/>
                  <a:gd name="T93" fmla="*/ 22 h 91"/>
                  <a:gd name="T94" fmla="*/ 322 w 330"/>
                  <a:gd name="T95" fmla="*/ 19 h 91"/>
                  <a:gd name="T96" fmla="*/ 327 w 330"/>
                  <a:gd name="T97" fmla="*/ 22 h 91"/>
                  <a:gd name="T98" fmla="*/ 329 w 330"/>
                  <a:gd name="T99" fmla="*/ 30 h 91"/>
                  <a:gd name="T100" fmla="*/ 329 w 330"/>
                  <a:gd name="T101" fmla="*/ 39 h 91"/>
                  <a:gd name="T102" fmla="*/ 327 w 330"/>
                  <a:gd name="T103" fmla="*/ 43 h 91"/>
                  <a:gd name="T104" fmla="*/ 313 w 330"/>
                  <a:gd name="T105" fmla="*/ 43 h 91"/>
                  <a:gd name="T106" fmla="*/ 294 w 330"/>
                  <a:gd name="T107" fmla="*/ 49 h 91"/>
                  <a:gd name="T108" fmla="*/ 276 w 330"/>
                  <a:gd name="T109" fmla="*/ 90 h 91"/>
                  <a:gd name="T110" fmla="*/ 17 w 330"/>
                  <a:gd name="T111" fmla="*/ 71 h 91"/>
                  <a:gd name="T112" fmla="*/ 0 w 330"/>
                  <a:gd name="T113" fmla="*/ 58 h 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0"/>
                  <a:gd name="T172" fmla="*/ 0 h 91"/>
                  <a:gd name="T173" fmla="*/ 330 w 330"/>
                  <a:gd name="T174" fmla="*/ 91 h 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0" h="91">
                    <a:moveTo>
                      <a:pt x="0" y="58"/>
                    </a:moveTo>
                    <a:lnTo>
                      <a:pt x="2" y="49"/>
                    </a:lnTo>
                    <a:lnTo>
                      <a:pt x="7" y="39"/>
                    </a:lnTo>
                    <a:lnTo>
                      <a:pt x="12" y="32"/>
                    </a:lnTo>
                    <a:lnTo>
                      <a:pt x="18" y="32"/>
                    </a:lnTo>
                    <a:lnTo>
                      <a:pt x="23" y="39"/>
                    </a:lnTo>
                    <a:lnTo>
                      <a:pt x="24" y="49"/>
                    </a:lnTo>
                    <a:lnTo>
                      <a:pt x="42" y="51"/>
                    </a:lnTo>
                    <a:lnTo>
                      <a:pt x="55" y="26"/>
                    </a:lnTo>
                    <a:lnTo>
                      <a:pt x="59" y="19"/>
                    </a:lnTo>
                    <a:lnTo>
                      <a:pt x="66" y="19"/>
                    </a:lnTo>
                    <a:lnTo>
                      <a:pt x="68" y="22"/>
                    </a:lnTo>
                    <a:lnTo>
                      <a:pt x="76" y="35"/>
                    </a:lnTo>
                    <a:lnTo>
                      <a:pt x="89" y="22"/>
                    </a:lnTo>
                    <a:lnTo>
                      <a:pt x="95" y="19"/>
                    </a:lnTo>
                    <a:lnTo>
                      <a:pt x="99" y="19"/>
                    </a:lnTo>
                    <a:lnTo>
                      <a:pt x="99" y="30"/>
                    </a:lnTo>
                    <a:lnTo>
                      <a:pt x="89" y="62"/>
                    </a:lnTo>
                    <a:lnTo>
                      <a:pt x="101" y="74"/>
                    </a:lnTo>
                    <a:lnTo>
                      <a:pt x="151" y="43"/>
                    </a:lnTo>
                    <a:lnTo>
                      <a:pt x="134" y="22"/>
                    </a:lnTo>
                    <a:lnTo>
                      <a:pt x="130" y="12"/>
                    </a:lnTo>
                    <a:lnTo>
                      <a:pt x="132" y="3"/>
                    </a:lnTo>
                    <a:lnTo>
                      <a:pt x="137" y="0"/>
                    </a:lnTo>
                    <a:lnTo>
                      <a:pt x="143" y="0"/>
                    </a:lnTo>
                    <a:lnTo>
                      <a:pt x="169" y="22"/>
                    </a:lnTo>
                    <a:lnTo>
                      <a:pt x="204" y="19"/>
                    </a:lnTo>
                    <a:lnTo>
                      <a:pt x="199" y="3"/>
                    </a:lnTo>
                    <a:lnTo>
                      <a:pt x="202" y="0"/>
                    </a:lnTo>
                    <a:lnTo>
                      <a:pt x="207" y="0"/>
                    </a:lnTo>
                    <a:lnTo>
                      <a:pt x="214" y="3"/>
                    </a:lnTo>
                    <a:lnTo>
                      <a:pt x="217" y="10"/>
                    </a:lnTo>
                    <a:lnTo>
                      <a:pt x="226" y="6"/>
                    </a:lnTo>
                    <a:lnTo>
                      <a:pt x="231" y="3"/>
                    </a:lnTo>
                    <a:lnTo>
                      <a:pt x="237" y="10"/>
                    </a:lnTo>
                    <a:lnTo>
                      <a:pt x="247" y="16"/>
                    </a:lnTo>
                    <a:lnTo>
                      <a:pt x="256" y="10"/>
                    </a:lnTo>
                    <a:lnTo>
                      <a:pt x="261" y="12"/>
                    </a:lnTo>
                    <a:lnTo>
                      <a:pt x="265" y="16"/>
                    </a:lnTo>
                    <a:lnTo>
                      <a:pt x="273" y="43"/>
                    </a:lnTo>
                    <a:lnTo>
                      <a:pt x="286" y="30"/>
                    </a:lnTo>
                    <a:lnTo>
                      <a:pt x="289" y="26"/>
                    </a:lnTo>
                    <a:lnTo>
                      <a:pt x="294" y="30"/>
                    </a:lnTo>
                    <a:lnTo>
                      <a:pt x="298" y="35"/>
                    </a:lnTo>
                    <a:lnTo>
                      <a:pt x="310" y="30"/>
                    </a:lnTo>
                    <a:lnTo>
                      <a:pt x="311" y="26"/>
                    </a:lnTo>
                    <a:lnTo>
                      <a:pt x="317" y="22"/>
                    </a:lnTo>
                    <a:lnTo>
                      <a:pt x="322" y="19"/>
                    </a:lnTo>
                    <a:lnTo>
                      <a:pt x="327" y="22"/>
                    </a:lnTo>
                    <a:lnTo>
                      <a:pt x="329" y="30"/>
                    </a:lnTo>
                    <a:lnTo>
                      <a:pt x="329" y="39"/>
                    </a:lnTo>
                    <a:lnTo>
                      <a:pt x="327" y="43"/>
                    </a:lnTo>
                    <a:lnTo>
                      <a:pt x="313" y="43"/>
                    </a:lnTo>
                    <a:lnTo>
                      <a:pt x="294" y="49"/>
                    </a:lnTo>
                    <a:lnTo>
                      <a:pt x="276" y="90"/>
                    </a:lnTo>
                    <a:lnTo>
                      <a:pt x="17" y="71"/>
                    </a:lnTo>
                    <a:lnTo>
                      <a:pt x="0" y="58"/>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36" name="Freeform 54">
                <a:extLst>
                  <a:ext uri="{FF2B5EF4-FFF2-40B4-BE49-F238E27FC236}">
                    <a16:creationId xmlns:a16="http://schemas.microsoft.com/office/drawing/2014/main" id="{CE5CA76B-2CF8-7444-7062-07088B4E03D4}"/>
                  </a:ext>
                </a:extLst>
              </p:cNvPr>
              <p:cNvSpPr>
                <a:spLocks/>
              </p:cNvSpPr>
              <p:nvPr/>
            </p:nvSpPr>
            <p:spPr bwMode="auto">
              <a:xfrm>
                <a:off x="829" y="3145"/>
                <a:ext cx="353" cy="162"/>
              </a:xfrm>
              <a:custGeom>
                <a:avLst/>
                <a:gdLst>
                  <a:gd name="T0" fmla="*/ 0 w 353"/>
                  <a:gd name="T1" fmla="*/ 24 h 162"/>
                  <a:gd name="T2" fmla="*/ 7 w 353"/>
                  <a:gd name="T3" fmla="*/ 32 h 162"/>
                  <a:gd name="T4" fmla="*/ 3 w 353"/>
                  <a:gd name="T5" fmla="*/ 52 h 162"/>
                  <a:gd name="T6" fmla="*/ 3 w 353"/>
                  <a:gd name="T7" fmla="*/ 72 h 162"/>
                  <a:gd name="T8" fmla="*/ 12 w 353"/>
                  <a:gd name="T9" fmla="*/ 82 h 162"/>
                  <a:gd name="T10" fmla="*/ 33 w 353"/>
                  <a:gd name="T11" fmla="*/ 93 h 162"/>
                  <a:gd name="T12" fmla="*/ 42 w 353"/>
                  <a:gd name="T13" fmla="*/ 100 h 162"/>
                  <a:gd name="T14" fmla="*/ 54 w 353"/>
                  <a:gd name="T15" fmla="*/ 110 h 162"/>
                  <a:gd name="T16" fmla="*/ 61 w 353"/>
                  <a:gd name="T17" fmla="*/ 102 h 162"/>
                  <a:gd name="T18" fmla="*/ 68 w 353"/>
                  <a:gd name="T19" fmla="*/ 93 h 162"/>
                  <a:gd name="T20" fmla="*/ 75 w 353"/>
                  <a:gd name="T21" fmla="*/ 100 h 162"/>
                  <a:gd name="T22" fmla="*/ 80 w 353"/>
                  <a:gd name="T23" fmla="*/ 110 h 162"/>
                  <a:gd name="T24" fmla="*/ 92 w 353"/>
                  <a:gd name="T25" fmla="*/ 121 h 162"/>
                  <a:gd name="T26" fmla="*/ 103 w 353"/>
                  <a:gd name="T27" fmla="*/ 117 h 162"/>
                  <a:gd name="T28" fmla="*/ 108 w 353"/>
                  <a:gd name="T29" fmla="*/ 117 h 162"/>
                  <a:gd name="T30" fmla="*/ 118 w 353"/>
                  <a:gd name="T31" fmla="*/ 122 h 162"/>
                  <a:gd name="T32" fmla="*/ 123 w 353"/>
                  <a:gd name="T33" fmla="*/ 121 h 162"/>
                  <a:gd name="T34" fmla="*/ 128 w 353"/>
                  <a:gd name="T35" fmla="*/ 110 h 162"/>
                  <a:gd name="T36" fmla="*/ 136 w 353"/>
                  <a:gd name="T37" fmla="*/ 110 h 162"/>
                  <a:gd name="T38" fmla="*/ 152 w 353"/>
                  <a:gd name="T39" fmla="*/ 110 h 162"/>
                  <a:gd name="T40" fmla="*/ 182 w 353"/>
                  <a:gd name="T41" fmla="*/ 93 h 162"/>
                  <a:gd name="T42" fmla="*/ 189 w 353"/>
                  <a:gd name="T43" fmla="*/ 82 h 162"/>
                  <a:gd name="T44" fmla="*/ 196 w 353"/>
                  <a:gd name="T45" fmla="*/ 80 h 162"/>
                  <a:gd name="T46" fmla="*/ 200 w 353"/>
                  <a:gd name="T47" fmla="*/ 93 h 162"/>
                  <a:gd name="T48" fmla="*/ 210 w 353"/>
                  <a:gd name="T49" fmla="*/ 121 h 162"/>
                  <a:gd name="T50" fmla="*/ 218 w 353"/>
                  <a:gd name="T51" fmla="*/ 130 h 162"/>
                  <a:gd name="T52" fmla="*/ 220 w 353"/>
                  <a:gd name="T53" fmla="*/ 143 h 162"/>
                  <a:gd name="T54" fmla="*/ 231 w 353"/>
                  <a:gd name="T55" fmla="*/ 143 h 162"/>
                  <a:gd name="T56" fmla="*/ 236 w 353"/>
                  <a:gd name="T57" fmla="*/ 154 h 162"/>
                  <a:gd name="T58" fmla="*/ 242 w 353"/>
                  <a:gd name="T59" fmla="*/ 147 h 162"/>
                  <a:gd name="T60" fmla="*/ 255 w 353"/>
                  <a:gd name="T61" fmla="*/ 154 h 162"/>
                  <a:gd name="T62" fmla="*/ 271 w 353"/>
                  <a:gd name="T63" fmla="*/ 154 h 162"/>
                  <a:gd name="T64" fmla="*/ 280 w 353"/>
                  <a:gd name="T65" fmla="*/ 141 h 162"/>
                  <a:gd name="T66" fmla="*/ 292 w 353"/>
                  <a:gd name="T67" fmla="*/ 137 h 162"/>
                  <a:gd name="T68" fmla="*/ 303 w 353"/>
                  <a:gd name="T69" fmla="*/ 122 h 162"/>
                  <a:gd name="T70" fmla="*/ 303 w 353"/>
                  <a:gd name="T71" fmla="*/ 106 h 162"/>
                  <a:gd name="T72" fmla="*/ 310 w 353"/>
                  <a:gd name="T73" fmla="*/ 96 h 162"/>
                  <a:gd name="T74" fmla="*/ 303 w 353"/>
                  <a:gd name="T75" fmla="*/ 86 h 162"/>
                  <a:gd name="T76" fmla="*/ 315 w 353"/>
                  <a:gd name="T77" fmla="*/ 86 h 162"/>
                  <a:gd name="T78" fmla="*/ 324 w 353"/>
                  <a:gd name="T79" fmla="*/ 82 h 162"/>
                  <a:gd name="T80" fmla="*/ 328 w 353"/>
                  <a:gd name="T81" fmla="*/ 82 h 162"/>
                  <a:gd name="T82" fmla="*/ 338 w 353"/>
                  <a:gd name="T83" fmla="*/ 72 h 162"/>
                  <a:gd name="T84" fmla="*/ 334 w 353"/>
                  <a:gd name="T85" fmla="*/ 60 h 162"/>
                  <a:gd name="T86" fmla="*/ 350 w 353"/>
                  <a:gd name="T87" fmla="*/ 44 h 162"/>
                  <a:gd name="T88" fmla="*/ 352 w 353"/>
                  <a:gd name="T89" fmla="*/ 24 h 162"/>
                  <a:gd name="T90" fmla="*/ 342 w 353"/>
                  <a:gd name="T91" fmla="*/ 8 h 162"/>
                  <a:gd name="T92" fmla="*/ 18 w 353"/>
                  <a:gd name="T93" fmla="*/ 0 h 1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3"/>
                  <a:gd name="T142" fmla="*/ 0 h 162"/>
                  <a:gd name="T143" fmla="*/ 353 w 353"/>
                  <a:gd name="T144" fmla="*/ 162 h 1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3" h="162">
                    <a:moveTo>
                      <a:pt x="3" y="0"/>
                    </a:moveTo>
                    <a:lnTo>
                      <a:pt x="0" y="24"/>
                    </a:lnTo>
                    <a:lnTo>
                      <a:pt x="3" y="28"/>
                    </a:lnTo>
                    <a:lnTo>
                      <a:pt x="7" y="32"/>
                    </a:lnTo>
                    <a:lnTo>
                      <a:pt x="3" y="44"/>
                    </a:lnTo>
                    <a:lnTo>
                      <a:pt x="3" y="52"/>
                    </a:lnTo>
                    <a:lnTo>
                      <a:pt x="3" y="62"/>
                    </a:lnTo>
                    <a:lnTo>
                      <a:pt x="3" y="72"/>
                    </a:lnTo>
                    <a:lnTo>
                      <a:pt x="7" y="76"/>
                    </a:lnTo>
                    <a:lnTo>
                      <a:pt x="12" y="82"/>
                    </a:lnTo>
                    <a:lnTo>
                      <a:pt x="18" y="89"/>
                    </a:lnTo>
                    <a:lnTo>
                      <a:pt x="33" y="93"/>
                    </a:lnTo>
                    <a:lnTo>
                      <a:pt x="38" y="93"/>
                    </a:lnTo>
                    <a:lnTo>
                      <a:pt x="42" y="100"/>
                    </a:lnTo>
                    <a:lnTo>
                      <a:pt x="44" y="100"/>
                    </a:lnTo>
                    <a:lnTo>
                      <a:pt x="54" y="110"/>
                    </a:lnTo>
                    <a:lnTo>
                      <a:pt x="57" y="110"/>
                    </a:lnTo>
                    <a:lnTo>
                      <a:pt x="61" y="102"/>
                    </a:lnTo>
                    <a:lnTo>
                      <a:pt x="63" y="100"/>
                    </a:lnTo>
                    <a:lnTo>
                      <a:pt x="68" y="93"/>
                    </a:lnTo>
                    <a:lnTo>
                      <a:pt x="73" y="93"/>
                    </a:lnTo>
                    <a:lnTo>
                      <a:pt x="75" y="100"/>
                    </a:lnTo>
                    <a:lnTo>
                      <a:pt x="78" y="102"/>
                    </a:lnTo>
                    <a:lnTo>
                      <a:pt x="80" y="110"/>
                    </a:lnTo>
                    <a:lnTo>
                      <a:pt x="86" y="117"/>
                    </a:lnTo>
                    <a:lnTo>
                      <a:pt x="92" y="121"/>
                    </a:lnTo>
                    <a:lnTo>
                      <a:pt x="99" y="121"/>
                    </a:lnTo>
                    <a:lnTo>
                      <a:pt x="103" y="117"/>
                    </a:lnTo>
                    <a:lnTo>
                      <a:pt x="105" y="110"/>
                    </a:lnTo>
                    <a:lnTo>
                      <a:pt x="108" y="117"/>
                    </a:lnTo>
                    <a:lnTo>
                      <a:pt x="112" y="122"/>
                    </a:lnTo>
                    <a:lnTo>
                      <a:pt x="118" y="122"/>
                    </a:lnTo>
                    <a:lnTo>
                      <a:pt x="121" y="122"/>
                    </a:lnTo>
                    <a:lnTo>
                      <a:pt x="123" y="121"/>
                    </a:lnTo>
                    <a:lnTo>
                      <a:pt x="126" y="117"/>
                    </a:lnTo>
                    <a:lnTo>
                      <a:pt x="128" y="110"/>
                    </a:lnTo>
                    <a:lnTo>
                      <a:pt x="133" y="110"/>
                    </a:lnTo>
                    <a:lnTo>
                      <a:pt x="136" y="110"/>
                    </a:lnTo>
                    <a:lnTo>
                      <a:pt x="144" y="110"/>
                    </a:lnTo>
                    <a:lnTo>
                      <a:pt x="152" y="110"/>
                    </a:lnTo>
                    <a:lnTo>
                      <a:pt x="154" y="110"/>
                    </a:lnTo>
                    <a:lnTo>
                      <a:pt x="182" y="93"/>
                    </a:lnTo>
                    <a:lnTo>
                      <a:pt x="184" y="82"/>
                    </a:lnTo>
                    <a:lnTo>
                      <a:pt x="189" y="82"/>
                    </a:lnTo>
                    <a:lnTo>
                      <a:pt x="192" y="80"/>
                    </a:lnTo>
                    <a:lnTo>
                      <a:pt x="196" y="80"/>
                    </a:lnTo>
                    <a:lnTo>
                      <a:pt x="199" y="86"/>
                    </a:lnTo>
                    <a:lnTo>
                      <a:pt x="200" y="93"/>
                    </a:lnTo>
                    <a:lnTo>
                      <a:pt x="205" y="110"/>
                    </a:lnTo>
                    <a:lnTo>
                      <a:pt x="210" y="121"/>
                    </a:lnTo>
                    <a:lnTo>
                      <a:pt x="213" y="126"/>
                    </a:lnTo>
                    <a:lnTo>
                      <a:pt x="218" y="130"/>
                    </a:lnTo>
                    <a:lnTo>
                      <a:pt x="218" y="137"/>
                    </a:lnTo>
                    <a:lnTo>
                      <a:pt x="220" y="143"/>
                    </a:lnTo>
                    <a:lnTo>
                      <a:pt x="224" y="143"/>
                    </a:lnTo>
                    <a:lnTo>
                      <a:pt x="231" y="143"/>
                    </a:lnTo>
                    <a:lnTo>
                      <a:pt x="229" y="150"/>
                    </a:lnTo>
                    <a:lnTo>
                      <a:pt x="236" y="154"/>
                    </a:lnTo>
                    <a:lnTo>
                      <a:pt x="240" y="150"/>
                    </a:lnTo>
                    <a:lnTo>
                      <a:pt x="242" y="147"/>
                    </a:lnTo>
                    <a:lnTo>
                      <a:pt x="254" y="147"/>
                    </a:lnTo>
                    <a:lnTo>
                      <a:pt x="255" y="154"/>
                    </a:lnTo>
                    <a:lnTo>
                      <a:pt x="261" y="161"/>
                    </a:lnTo>
                    <a:lnTo>
                      <a:pt x="271" y="154"/>
                    </a:lnTo>
                    <a:lnTo>
                      <a:pt x="276" y="147"/>
                    </a:lnTo>
                    <a:lnTo>
                      <a:pt x="280" y="141"/>
                    </a:lnTo>
                    <a:lnTo>
                      <a:pt x="286" y="141"/>
                    </a:lnTo>
                    <a:lnTo>
                      <a:pt x="292" y="137"/>
                    </a:lnTo>
                    <a:lnTo>
                      <a:pt x="297" y="134"/>
                    </a:lnTo>
                    <a:lnTo>
                      <a:pt x="303" y="122"/>
                    </a:lnTo>
                    <a:lnTo>
                      <a:pt x="302" y="110"/>
                    </a:lnTo>
                    <a:lnTo>
                      <a:pt x="303" y="106"/>
                    </a:lnTo>
                    <a:lnTo>
                      <a:pt x="308" y="102"/>
                    </a:lnTo>
                    <a:lnTo>
                      <a:pt x="310" y="96"/>
                    </a:lnTo>
                    <a:lnTo>
                      <a:pt x="308" y="89"/>
                    </a:lnTo>
                    <a:lnTo>
                      <a:pt x="303" y="86"/>
                    </a:lnTo>
                    <a:lnTo>
                      <a:pt x="313" y="82"/>
                    </a:lnTo>
                    <a:lnTo>
                      <a:pt x="315" y="86"/>
                    </a:lnTo>
                    <a:lnTo>
                      <a:pt x="321" y="86"/>
                    </a:lnTo>
                    <a:lnTo>
                      <a:pt x="324" y="82"/>
                    </a:lnTo>
                    <a:lnTo>
                      <a:pt x="324" y="80"/>
                    </a:lnTo>
                    <a:lnTo>
                      <a:pt x="328" y="82"/>
                    </a:lnTo>
                    <a:lnTo>
                      <a:pt x="333" y="80"/>
                    </a:lnTo>
                    <a:lnTo>
                      <a:pt x="338" y="72"/>
                    </a:lnTo>
                    <a:lnTo>
                      <a:pt x="338" y="66"/>
                    </a:lnTo>
                    <a:lnTo>
                      <a:pt x="334" y="60"/>
                    </a:lnTo>
                    <a:lnTo>
                      <a:pt x="342" y="60"/>
                    </a:lnTo>
                    <a:lnTo>
                      <a:pt x="350" y="44"/>
                    </a:lnTo>
                    <a:lnTo>
                      <a:pt x="352" y="36"/>
                    </a:lnTo>
                    <a:lnTo>
                      <a:pt x="352" y="24"/>
                    </a:lnTo>
                    <a:lnTo>
                      <a:pt x="349" y="12"/>
                    </a:lnTo>
                    <a:lnTo>
                      <a:pt x="342" y="8"/>
                    </a:lnTo>
                    <a:lnTo>
                      <a:pt x="3" y="0"/>
                    </a:lnTo>
                    <a:lnTo>
                      <a:pt x="18" y="0"/>
                    </a:lnTo>
                    <a:lnTo>
                      <a:pt x="3" y="0"/>
                    </a:lnTo>
                  </a:path>
                </a:pathLst>
              </a:custGeom>
              <a:solidFill>
                <a:srgbClr val="0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37" name="Freeform 55">
                <a:extLst>
                  <a:ext uri="{FF2B5EF4-FFF2-40B4-BE49-F238E27FC236}">
                    <a16:creationId xmlns:a16="http://schemas.microsoft.com/office/drawing/2014/main" id="{E2703853-930C-AECF-4634-2B96637E9F2A}"/>
                  </a:ext>
                </a:extLst>
              </p:cNvPr>
              <p:cNvSpPr>
                <a:spLocks/>
              </p:cNvSpPr>
              <p:nvPr/>
            </p:nvSpPr>
            <p:spPr bwMode="auto">
              <a:xfrm>
                <a:off x="897" y="3160"/>
                <a:ext cx="191" cy="275"/>
              </a:xfrm>
              <a:custGeom>
                <a:avLst/>
                <a:gdLst>
                  <a:gd name="T0" fmla="*/ 190 w 191"/>
                  <a:gd name="T1" fmla="*/ 27 h 275"/>
                  <a:gd name="T2" fmla="*/ 170 w 191"/>
                  <a:gd name="T3" fmla="*/ 37 h 275"/>
                  <a:gd name="T4" fmla="*/ 156 w 191"/>
                  <a:gd name="T5" fmla="*/ 62 h 275"/>
                  <a:gd name="T6" fmla="*/ 147 w 191"/>
                  <a:gd name="T7" fmla="*/ 87 h 275"/>
                  <a:gd name="T8" fmla="*/ 137 w 191"/>
                  <a:gd name="T9" fmla="*/ 109 h 275"/>
                  <a:gd name="T10" fmla="*/ 132 w 191"/>
                  <a:gd name="T11" fmla="*/ 138 h 275"/>
                  <a:gd name="T12" fmla="*/ 127 w 191"/>
                  <a:gd name="T13" fmla="*/ 159 h 275"/>
                  <a:gd name="T14" fmla="*/ 125 w 191"/>
                  <a:gd name="T15" fmla="*/ 191 h 275"/>
                  <a:gd name="T16" fmla="*/ 120 w 191"/>
                  <a:gd name="T17" fmla="*/ 221 h 275"/>
                  <a:gd name="T18" fmla="*/ 115 w 191"/>
                  <a:gd name="T19" fmla="*/ 235 h 275"/>
                  <a:gd name="T20" fmla="*/ 115 w 191"/>
                  <a:gd name="T21" fmla="*/ 245 h 275"/>
                  <a:gd name="T22" fmla="*/ 115 w 191"/>
                  <a:gd name="T23" fmla="*/ 255 h 275"/>
                  <a:gd name="T24" fmla="*/ 90 w 191"/>
                  <a:gd name="T25" fmla="*/ 274 h 275"/>
                  <a:gd name="T26" fmla="*/ 0 w 191"/>
                  <a:gd name="T27" fmla="*/ 266 h 275"/>
                  <a:gd name="T28" fmla="*/ 24 w 191"/>
                  <a:gd name="T29" fmla="*/ 255 h 275"/>
                  <a:gd name="T30" fmla="*/ 35 w 191"/>
                  <a:gd name="T31" fmla="*/ 249 h 275"/>
                  <a:gd name="T32" fmla="*/ 62 w 191"/>
                  <a:gd name="T33" fmla="*/ 225 h 275"/>
                  <a:gd name="T34" fmla="*/ 77 w 191"/>
                  <a:gd name="T35" fmla="*/ 196 h 275"/>
                  <a:gd name="T36" fmla="*/ 90 w 191"/>
                  <a:gd name="T37" fmla="*/ 171 h 275"/>
                  <a:gd name="T38" fmla="*/ 91 w 191"/>
                  <a:gd name="T39" fmla="*/ 142 h 275"/>
                  <a:gd name="T40" fmla="*/ 96 w 191"/>
                  <a:gd name="T41" fmla="*/ 124 h 275"/>
                  <a:gd name="T42" fmla="*/ 84 w 191"/>
                  <a:gd name="T43" fmla="*/ 89 h 275"/>
                  <a:gd name="T44" fmla="*/ 76 w 191"/>
                  <a:gd name="T45" fmla="*/ 83 h 275"/>
                  <a:gd name="T46" fmla="*/ 43 w 191"/>
                  <a:gd name="T47" fmla="*/ 68 h 275"/>
                  <a:gd name="T48" fmla="*/ 24 w 191"/>
                  <a:gd name="T49" fmla="*/ 66 h 275"/>
                  <a:gd name="T50" fmla="*/ 3 w 191"/>
                  <a:gd name="T51" fmla="*/ 37 h 275"/>
                  <a:gd name="T52" fmla="*/ 12 w 191"/>
                  <a:gd name="T53" fmla="*/ 37 h 275"/>
                  <a:gd name="T54" fmla="*/ 21 w 191"/>
                  <a:gd name="T55" fmla="*/ 54 h 275"/>
                  <a:gd name="T56" fmla="*/ 35 w 191"/>
                  <a:gd name="T57" fmla="*/ 58 h 275"/>
                  <a:gd name="T58" fmla="*/ 44 w 191"/>
                  <a:gd name="T59" fmla="*/ 62 h 275"/>
                  <a:gd name="T60" fmla="*/ 67 w 191"/>
                  <a:gd name="T61" fmla="*/ 68 h 275"/>
                  <a:gd name="T62" fmla="*/ 65 w 191"/>
                  <a:gd name="T63" fmla="*/ 58 h 275"/>
                  <a:gd name="T64" fmla="*/ 51 w 191"/>
                  <a:gd name="T65" fmla="*/ 41 h 275"/>
                  <a:gd name="T66" fmla="*/ 55 w 191"/>
                  <a:gd name="T67" fmla="*/ 37 h 275"/>
                  <a:gd name="T68" fmla="*/ 76 w 191"/>
                  <a:gd name="T69" fmla="*/ 62 h 275"/>
                  <a:gd name="T70" fmla="*/ 101 w 191"/>
                  <a:gd name="T71" fmla="*/ 68 h 275"/>
                  <a:gd name="T72" fmla="*/ 86 w 191"/>
                  <a:gd name="T73" fmla="*/ 30 h 275"/>
                  <a:gd name="T74" fmla="*/ 91 w 191"/>
                  <a:gd name="T75" fmla="*/ 30 h 275"/>
                  <a:gd name="T76" fmla="*/ 100 w 191"/>
                  <a:gd name="T77" fmla="*/ 37 h 275"/>
                  <a:gd name="T78" fmla="*/ 108 w 191"/>
                  <a:gd name="T79" fmla="*/ 30 h 275"/>
                  <a:gd name="T80" fmla="*/ 112 w 191"/>
                  <a:gd name="T81" fmla="*/ 34 h 275"/>
                  <a:gd name="T82" fmla="*/ 103 w 191"/>
                  <a:gd name="T83" fmla="*/ 45 h 275"/>
                  <a:gd name="T84" fmla="*/ 109 w 191"/>
                  <a:gd name="T85" fmla="*/ 62 h 275"/>
                  <a:gd name="T86" fmla="*/ 109 w 191"/>
                  <a:gd name="T87" fmla="*/ 66 h 275"/>
                  <a:gd name="T88" fmla="*/ 112 w 191"/>
                  <a:gd name="T89" fmla="*/ 75 h 275"/>
                  <a:gd name="T90" fmla="*/ 120 w 191"/>
                  <a:gd name="T91" fmla="*/ 87 h 275"/>
                  <a:gd name="T92" fmla="*/ 127 w 191"/>
                  <a:gd name="T93" fmla="*/ 83 h 275"/>
                  <a:gd name="T94" fmla="*/ 131 w 191"/>
                  <a:gd name="T95" fmla="*/ 79 h 275"/>
                  <a:gd name="T96" fmla="*/ 142 w 191"/>
                  <a:gd name="T97" fmla="*/ 62 h 275"/>
                  <a:gd name="T98" fmla="*/ 153 w 191"/>
                  <a:gd name="T99" fmla="*/ 45 h 275"/>
                  <a:gd name="T100" fmla="*/ 153 w 191"/>
                  <a:gd name="T101" fmla="*/ 41 h 275"/>
                  <a:gd name="T102" fmla="*/ 155 w 191"/>
                  <a:gd name="T103" fmla="*/ 37 h 275"/>
                  <a:gd name="T104" fmla="*/ 161 w 191"/>
                  <a:gd name="T105" fmla="*/ 21 h 275"/>
                  <a:gd name="T106" fmla="*/ 149 w 191"/>
                  <a:gd name="T107" fmla="*/ 5 h 275"/>
                  <a:gd name="T108" fmla="*/ 155 w 191"/>
                  <a:gd name="T109" fmla="*/ 0 h 275"/>
                  <a:gd name="T110" fmla="*/ 165 w 191"/>
                  <a:gd name="T111" fmla="*/ 13 h 275"/>
                  <a:gd name="T112" fmla="*/ 168 w 191"/>
                  <a:gd name="T113" fmla="*/ 4 h 275"/>
                  <a:gd name="T114" fmla="*/ 177 w 191"/>
                  <a:gd name="T115" fmla="*/ 5 h 275"/>
                  <a:gd name="T116" fmla="*/ 170 w 191"/>
                  <a:gd name="T117" fmla="*/ 27 h 275"/>
                  <a:gd name="T118" fmla="*/ 190 w 191"/>
                  <a:gd name="T119" fmla="*/ 25 h 275"/>
                  <a:gd name="T120" fmla="*/ 190 w 191"/>
                  <a:gd name="T121" fmla="*/ 27 h 2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1"/>
                  <a:gd name="T184" fmla="*/ 0 h 275"/>
                  <a:gd name="T185" fmla="*/ 191 w 191"/>
                  <a:gd name="T186" fmla="*/ 275 h 2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1" h="275">
                    <a:moveTo>
                      <a:pt x="190" y="27"/>
                    </a:moveTo>
                    <a:lnTo>
                      <a:pt x="170" y="37"/>
                    </a:lnTo>
                    <a:lnTo>
                      <a:pt x="156" y="62"/>
                    </a:lnTo>
                    <a:lnTo>
                      <a:pt x="147" y="87"/>
                    </a:lnTo>
                    <a:lnTo>
                      <a:pt x="137" y="109"/>
                    </a:lnTo>
                    <a:lnTo>
                      <a:pt x="132" y="138"/>
                    </a:lnTo>
                    <a:lnTo>
                      <a:pt x="127" y="159"/>
                    </a:lnTo>
                    <a:lnTo>
                      <a:pt x="125" y="191"/>
                    </a:lnTo>
                    <a:lnTo>
                      <a:pt x="120" y="221"/>
                    </a:lnTo>
                    <a:lnTo>
                      <a:pt x="115" y="235"/>
                    </a:lnTo>
                    <a:lnTo>
                      <a:pt x="115" y="245"/>
                    </a:lnTo>
                    <a:lnTo>
                      <a:pt x="115" y="255"/>
                    </a:lnTo>
                    <a:lnTo>
                      <a:pt x="90" y="274"/>
                    </a:lnTo>
                    <a:lnTo>
                      <a:pt x="0" y="266"/>
                    </a:lnTo>
                    <a:lnTo>
                      <a:pt x="24" y="255"/>
                    </a:lnTo>
                    <a:lnTo>
                      <a:pt x="35" y="249"/>
                    </a:lnTo>
                    <a:lnTo>
                      <a:pt x="62" y="225"/>
                    </a:lnTo>
                    <a:lnTo>
                      <a:pt x="77" y="196"/>
                    </a:lnTo>
                    <a:lnTo>
                      <a:pt x="90" y="171"/>
                    </a:lnTo>
                    <a:lnTo>
                      <a:pt x="91" y="142"/>
                    </a:lnTo>
                    <a:lnTo>
                      <a:pt x="96" y="124"/>
                    </a:lnTo>
                    <a:lnTo>
                      <a:pt x="84" y="89"/>
                    </a:lnTo>
                    <a:lnTo>
                      <a:pt x="76" y="83"/>
                    </a:lnTo>
                    <a:lnTo>
                      <a:pt x="43" y="68"/>
                    </a:lnTo>
                    <a:lnTo>
                      <a:pt x="24" y="66"/>
                    </a:lnTo>
                    <a:lnTo>
                      <a:pt x="3" y="37"/>
                    </a:lnTo>
                    <a:lnTo>
                      <a:pt x="12" y="37"/>
                    </a:lnTo>
                    <a:lnTo>
                      <a:pt x="21" y="54"/>
                    </a:lnTo>
                    <a:lnTo>
                      <a:pt x="35" y="58"/>
                    </a:lnTo>
                    <a:lnTo>
                      <a:pt x="44" y="62"/>
                    </a:lnTo>
                    <a:lnTo>
                      <a:pt x="67" y="68"/>
                    </a:lnTo>
                    <a:lnTo>
                      <a:pt x="65" y="58"/>
                    </a:lnTo>
                    <a:lnTo>
                      <a:pt x="51" y="41"/>
                    </a:lnTo>
                    <a:lnTo>
                      <a:pt x="55" y="37"/>
                    </a:lnTo>
                    <a:lnTo>
                      <a:pt x="76" y="62"/>
                    </a:lnTo>
                    <a:lnTo>
                      <a:pt x="101" y="68"/>
                    </a:lnTo>
                    <a:lnTo>
                      <a:pt x="86" y="30"/>
                    </a:lnTo>
                    <a:lnTo>
                      <a:pt x="91" y="30"/>
                    </a:lnTo>
                    <a:lnTo>
                      <a:pt x="100" y="37"/>
                    </a:lnTo>
                    <a:lnTo>
                      <a:pt x="108" y="30"/>
                    </a:lnTo>
                    <a:lnTo>
                      <a:pt x="112" y="34"/>
                    </a:lnTo>
                    <a:lnTo>
                      <a:pt x="103" y="45"/>
                    </a:lnTo>
                    <a:lnTo>
                      <a:pt x="109" y="62"/>
                    </a:lnTo>
                    <a:lnTo>
                      <a:pt x="109" y="66"/>
                    </a:lnTo>
                    <a:lnTo>
                      <a:pt x="112" y="75"/>
                    </a:lnTo>
                    <a:lnTo>
                      <a:pt x="120" y="87"/>
                    </a:lnTo>
                    <a:lnTo>
                      <a:pt x="127" y="83"/>
                    </a:lnTo>
                    <a:lnTo>
                      <a:pt x="131" y="79"/>
                    </a:lnTo>
                    <a:lnTo>
                      <a:pt x="142" y="62"/>
                    </a:lnTo>
                    <a:lnTo>
                      <a:pt x="153" y="45"/>
                    </a:lnTo>
                    <a:lnTo>
                      <a:pt x="153" y="41"/>
                    </a:lnTo>
                    <a:lnTo>
                      <a:pt x="155" y="37"/>
                    </a:lnTo>
                    <a:lnTo>
                      <a:pt x="161" y="21"/>
                    </a:lnTo>
                    <a:lnTo>
                      <a:pt x="149" y="5"/>
                    </a:lnTo>
                    <a:lnTo>
                      <a:pt x="155" y="0"/>
                    </a:lnTo>
                    <a:lnTo>
                      <a:pt x="165" y="13"/>
                    </a:lnTo>
                    <a:lnTo>
                      <a:pt x="168" y="4"/>
                    </a:lnTo>
                    <a:lnTo>
                      <a:pt x="177" y="5"/>
                    </a:lnTo>
                    <a:lnTo>
                      <a:pt x="170" y="27"/>
                    </a:lnTo>
                    <a:lnTo>
                      <a:pt x="190" y="25"/>
                    </a:lnTo>
                    <a:lnTo>
                      <a:pt x="190" y="2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38" name="Freeform 56">
                <a:extLst>
                  <a:ext uri="{FF2B5EF4-FFF2-40B4-BE49-F238E27FC236}">
                    <a16:creationId xmlns:a16="http://schemas.microsoft.com/office/drawing/2014/main" id="{F361FC3E-2105-0A2B-51E6-32F2FCB14A2D}"/>
                  </a:ext>
                </a:extLst>
              </p:cNvPr>
              <p:cNvSpPr>
                <a:spLocks/>
              </p:cNvSpPr>
              <p:nvPr/>
            </p:nvSpPr>
            <p:spPr bwMode="auto">
              <a:xfrm>
                <a:off x="964" y="3263"/>
                <a:ext cx="64" cy="167"/>
              </a:xfrm>
              <a:custGeom>
                <a:avLst/>
                <a:gdLst>
                  <a:gd name="T0" fmla="*/ 10 w 64"/>
                  <a:gd name="T1" fmla="*/ 166 h 167"/>
                  <a:gd name="T2" fmla="*/ 0 w 64"/>
                  <a:gd name="T3" fmla="*/ 142 h 167"/>
                  <a:gd name="T4" fmla="*/ 2 w 64"/>
                  <a:gd name="T5" fmla="*/ 131 h 167"/>
                  <a:gd name="T6" fmla="*/ 24 w 64"/>
                  <a:gd name="T7" fmla="*/ 85 h 167"/>
                  <a:gd name="T8" fmla="*/ 25 w 64"/>
                  <a:gd name="T9" fmla="*/ 85 h 167"/>
                  <a:gd name="T10" fmla="*/ 29 w 64"/>
                  <a:gd name="T11" fmla="*/ 89 h 167"/>
                  <a:gd name="T12" fmla="*/ 34 w 64"/>
                  <a:gd name="T13" fmla="*/ 54 h 167"/>
                  <a:gd name="T14" fmla="*/ 35 w 64"/>
                  <a:gd name="T15" fmla="*/ 54 h 167"/>
                  <a:gd name="T16" fmla="*/ 38 w 64"/>
                  <a:gd name="T17" fmla="*/ 54 h 167"/>
                  <a:gd name="T18" fmla="*/ 40 w 64"/>
                  <a:gd name="T19" fmla="*/ 50 h 167"/>
                  <a:gd name="T20" fmla="*/ 41 w 64"/>
                  <a:gd name="T21" fmla="*/ 41 h 167"/>
                  <a:gd name="T22" fmla="*/ 51 w 64"/>
                  <a:gd name="T23" fmla="*/ 37 h 167"/>
                  <a:gd name="T24" fmla="*/ 55 w 64"/>
                  <a:gd name="T25" fmla="*/ 34 h 167"/>
                  <a:gd name="T26" fmla="*/ 47 w 64"/>
                  <a:gd name="T27" fmla="*/ 24 h 167"/>
                  <a:gd name="T28" fmla="*/ 51 w 64"/>
                  <a:gd name="T29" fmla="*/ 24 h 167"/>
                  <a:gd name="T30" fmla="*/ 50 w 64"/>
                  <a:gd name="T31" fmla="*/ 21 h 167"/>
                  <a:gd name="T32" fmla="*/ 47 w 64"/>
                  <a:gd name="T33" fmla="*/ 4 h 167"/>
                  <a:gd name="T34" fmla="*/ 58 w 64"/>
                  <a:gd name="T35" fmla="*/ 8 h 167"/>
                  <a:gd name="T36" fmla="*/ 56 w 64"/>
                  <a:gd name="T37" fmla="*/ 0 h 167"/>
                  <a:gd name="T38" fmla="*/ 61 w 64"/>
                  <a:gd name="T39" fmla="*/ 0 h 167"/>
                  <a:gd name="T40" fmla="*/ 63 w 64"/>
                  <a:gd name="T41" fmla="*/ 8 h 167"/>
                  <a:gd name="T42" fmla="*/ 61 w 64"/>
                  <a:gd name="T43" fmla="*/ 10 h 167"/>
                  <a:gd name="T44" fmla="*/ 55 w 64"/>
                  <a:gd name="T45" fmla="*/ 17 h 167"/>
                  <a:gd name="T46" fmla="*/ 63 w 64"/>
                  <a:gd name="T47" fmla="*/ 17 h 167"/>
                  <a:gd name="T48" fmla="*/ 63 w 64"/>
                  <a:gd name="T49" fmla="*/ 21 h 167"/>
                  <a:gd name="T50" fmla="*/ 56 w 64"/>
                  <a:gd name="T51" fmla="*/ 24 h 167"/>
                  <a:gd name="T52" fmla="*/ 63 w 64"/>
                  <a:gd name="T53" fmla="*/ 30 h 167"/>
                  <a:gd name="T54" fmla="*/ 61 w 64"/>
                  <a:gd name="T55" fmla="*/ 34 h 167"/>
                  <a:gd name="T56" fmla="*/ 61 w 64"/>
                  <a:gd name="T57" fmla="*/ 37 h 167"/>
                  <a:gd name="T58" fmla="*/ 56 w 64"/>
                  <a:gd name="T59" fmla="*/ 50 h 167"/>
                  <a:gd name="T60" fmla="*/ 50 w 64"/>
                  <a:gd name="T61" fmla="*/ 68 h 167"/>
                  <a:gd name="T62" fmla="*/ 55 w 64"/>
                  <a:gd name="T63" fmla="*/ 68 h 167"/>
                  <a:gd name="T64" fmla="*/ 51 w 64"/>
                  <a:gd name="T65" fmla="*/ 82 h 167"/>
                  <a:gd name="T66" fmla="*/ 51 w 64"/>
                  <a:gd name="T67" fmla="*/ 91 h 167"/>
                  <a:gd name="T68" fmla="*/ 51 w 64"/>
                  <a:gd name="T69" fmla="*/ 102 h 167"/>
                  <a:gd name="T70" fmla="*/ 47 w 64"/>
                  <a:gd name="T71" fmla="*/ 130 h 167"/>
                  <a:gd name="T72" fmla="*/ 45 w 64"/>
                  <a:gd name="T73" fmla="*/ 146 h 167"/>
                  <a:gd name="T74" fmla="*/ 45 w 64"/>
                  <a:gd name="T75" fmla="*/ 155 h 167"/>
                  <a:gd name="T76" fmla="*/ 10 w 64"/>
                  <a:gd name="T77" fmla="*/ 166 h 1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
                  <a:gd name="T118" fmla="*/ 0 h 167"/>
                  <a:gd name="T119" fmla="*/ 64 w 64"/>
                  <a:gd name="T120" fmla="*/ 167 h 1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 h="167">
                    <a:moveTo>
                      <a:pt x="10" y="166"/>
                    </a:moveTo>
                    <a:lnTo>
                      <a:pt x="0" y="142"/>
                    </a:lnTo>
                    <a:lnTo>
                      <a:pt x="2" y="131"/>
                    </a:lnTo>
                    <a:lnTo>
                      <a:pt x="24" y="85"/>
                    </a:lnTo>
                    <a:lnTo>
                      <a:pt x="25" y="85"/>
                    </a:lnTo>
                    <a:lnTo>
                      <a:pt x="29" y="89"/>
                    </a:lnTo>
                    <a:lnTo>
                      <a:pt x="34" y="54"/>
                    </a:lnTo>
                    <a:lnTo>
                      <a:pt x="35" y="54"/>
                    </a:lnTo>
                    <a:lnTo>
                      <a:pt x="38" y="54"/>
                    </a:lnTo>
                    <a:lnTo>
                      <a:pt x="40" y="50"/>
                    </a:lnTo>
                    <a:lnTo>
                      <a:pt x="41" y="41"/>
                    </a:lnTo>
                    <a:lnTo>
                      <a:pt x="51" y="37"/>
                    </a:lnTo>
                    <a:lnTo>
                      <a:pt x="55" y="34"/>
                    </a:lnTo>
                    <a:lnTo>
                      <a:pt x="47" y="24"/>
                    </a:lnTo>
                    <a:lnTo>
                      <a:pt x="51" y="24"/>
                    </a:lnTo>
                    <a:lnTo>
                      <a:pt x="50" y="21"/>
                    </a:lnTo>
                    <a:lnTo>
                      <a:pt x="47" y="4"/>
                    </a:lnTo>
                    <a:lnTo>
                      <a:pt x="58" y="8"/>
                    </a:lnTo>
                    <a:lnTo>
                      <a:pt x="56" y="0"/>
                    </a:lnTo>
                    <a:lnTo>
                      <a:pt x="61" y="0"/>
                    </a:lnTo>
                    <a:lnTo>
                      <a:pt x="63" y="8"/>
                    </a:lnTo>
                    <a:lnTo>
                      <a:pt x="61" y="10"/>
                    </a:lnTo>
                    <a:lnTo>
                      <a:pt x="55" y="17"/>
                    </a:lnTo>
                    <a:lnTo>
                      <a:pt x="63" y="17"/>
                    </a:lnTo>
                    <a:lnTo>
                      <a:pt x="63" y="21"/>
                    </a:lnTo>
                    <a:lnTo>
                      <a:pt x="56" y="24"/>
                    </a:lnTo>
                    <a:lnTo>
                      <a:pt x="63" y="30"/>
                    </a:lnTo>
                    <a:lnTo>
                      <a:pt x="61" y="34"/>
                    </a:lnTo>
                    <a:lnTo>
                      <a:pt x="61" y="37"/>
                    </a:lnTo>
                    <a:lnTo>
                      <a:pt x="56" y="50"/>
                    </a:lnTo>
                    <a:lnTo>
                      <a:pt x="50" y="68"/>
                    </a:lnTo>
                    <a:lnTo>
                      <a:pt x="55" y="68"/>
                    </a:lnTo>
                    <a:lnTo>
                      <a:pt x="51" y="82"/>
                    </a:lnTo>
                    <a:lnTo>
                      <a:pt x="51" y="91"/>
                    </a:lnTo>
                    <a:lnTo>
                      <a:pt x="51" y="102"/>
                    </a:lnTo>
                    <a:lnTo>
                      <a:pt x="47" y="130"/>
                    </a:lnTo>
                    <a:lnTo>
                      <a:pt x="45" y="146"/>
                    </a:lnTo>
                    <a:lnTo>
                      <a:pt x="45" y="155"/>
                    </a:lnTo>
                    <a:lnTo>
                      <a:pt x="10" y="166"/>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39" name="Freeform 57">
                <a:extLst>
                  <a:ext uri="{FF2B5EF4-FFF2-40B4-BE49-F238E27FC236}">
                    <a16:creationId xmlns:a16="http://schemas.microsoft.com/office/drawing/2014/main" id="{C2B8D5B9-B8BE-6765-D579-5876C0FBC8B5}"/>
                  </a:ext>
                </a:extLst>
              </p:cNvPr>
              <p:cNvSpPr>
                <a:spLocks/>
              </p:cNvSpPr>
              <p:nvPr/>
            </p:nvSpPr>
            <p:spPr bwMode="auto">
              <a:xfrm>
                <a:off x="831" y="3068"/>
                <a:ext cx="347" cy="149"/>
              </a:xfrm>
              <a:custGeom>
                <a:avLst/>
                <a:gdLst>
                  <a:gd name="T0" fmla="*/ 19 w 347"/>
                  <a:gd name="T1" fmla="*/ 53 h 149"/>
                  <a:gd name="T2" fmla="*/ 44 w 347"/>
                  <a:gd name="T3" fmla="*/ 56 h 149"/>
                  <a:gd name="T4" fmla="*/ 54 w 347"/>
                  <a:gd name="T5" fmla="*/ 56 h 149"/>
                  <a:gd name="T6" fmla="*/ 73 w 347"/>
                  <a:gd name="T7" fmla="*/ 51 h 149"/>
                  <a:gd name="T8" fmla="*/ 84 w 347"/>
                  <a:gd name="T9" fmla="*/ 53 h 149"/>
                  <a:gd name="T10" fmla="*/ 97 w 347"/>
                  <a:gd name="T11" fmla="*/ 56 h 149"/>
                  <a:gd name="T12" fmla="*/ 126 w 347"/>
                  <a:gd name="T13" fmla="*/ 31 h 149"/>
                  <a:gd name="T14" fmla="*/ 134 w 347"/>
                  <a:gd name="T15" fmla="*/ 23 h 149"/>
                  <a:gd name="T16" fmla="*/ 166 w 347"/>
                  <a:gd name="T17" fmla="*/ 20 h 149"/>
                  <a:gd name="T18" fmla="*/ 187 w 347"/>
                  <a:gd name="T19" fmla="*/ 3 h 149"/>
                  <a:gd name="T20" fmla="*/ 198 w 347"/>
                  <a:gd name="T21" fmla="*/ 3 h 149"/>
                  <a:gd name="T22" fmla="*/ 220 w 347"/>
                  <a:gd name="T23" fmla="*/ 23 h 149"/>
                  <a:gd name="T24" fmla="*/ 240 w 347"/>
                  <a:gd name="T25" fmla="*/ 27 h 149"/>
                  <a:gd name="T26" fmla="*/ 269 w 347"/>
                  <a:gd name="T27" fmla="*/ 23 h 149"/>
                  <a:gd name="T28" fmla="*/ 283 w 347"/>
                  <a:gd name="T29" fmla="*/ 40 h 149"/>
                  <a:gd name="T30" fmla="*/ 318 w 347"/>
                  <a:gd name="T31" fmla="*/ 36 h 149"/>
                  <a:gd name="T32" fmla="*/ 328 w 347"/>
                  <a:gd name="T33" fmla="*/ 44 h 149"/>
                  <a:gd name="T34" fmla="*/ 322 w 347"/>
                  <a:gd name="T35" fmla="*/ 53 h 149"/>
                  <a:gd name="T36" fmla="*/ 304 w 347"/>
                  <a:gd name="T37" fmla="*/ 64 h 149"/>
                  <a:gd name="T38" fmla="*/ 318 w 347"/>
                  <a:gd name="T39" fmla="*/ 68 h 149"/>
                  <a:gd name="T40" fmla="*/ 337 w 347"/>
                  <a:gd name="T41" fmla="*/ 56 h 149"/>
                  <a:gd name="T42" fmla="*/ 346 w 347"/>
                  <a:gd name="T43" fmla="*/ 68 h 149"/>
                  <a:gd name="T44" fmla="*/ 339 w 347"/>
                  <a:gd name="T45" fmla="*/ 84 h 149"/>
                  <a:gd name="T46" fmla="*/ 346 w 347"/>
                  <a:gd name="T47" fmla="*/ 104 h 149"/>
                  <a:gd name="T48" fmla="*/ 337 w 347"/>
                  <a:gd name="T49" fmla="*/ 114 h 149"/>
                  <a:gd name="T50" fmla="*/ 311 w 347"/>
                  <a:gd name="T51" fmla="*/ 128 h 149"/>
                  <a:gd name="T52" fmla="*/ 295 w 347"/>
                  <a:gd name="T53" fmla="*/ 132 h 149"/>
                  <a:gd name="T54" fmla="*/ 280 w 347"/>
                  <a:gd name="T55" fmla="*/ 148 h 149"/>
                  <a:gd name="T56" fmla="*/ 266 w 347"/>
                  <a:gd name="T57" fmla="*/ 134 h 149"/>
                  <a:gd name="T58" fmla="*/ 253 w 347"/>
                  <a:gd name="T59" fmla="*/ 88 h 149"/>
                  <a:gd name="T60" fmla="*/ 169 w 347"/>
                  <a:gd name="T61" fmla="*/ 116 h 149"/>
                  <a:gd name="T62" fmla="*/ 10 w 347"/>
                  <a:gd name="T63" fmla="*/ 73 h 149"/>
                  <a:gd name="T64" fmla="*/ 0 w 347"/>
                  <a:gd name="T65" fmla="*/ 64 h 149"/>
                  <a:gd name="T66" fmla="*/ 7 w 347"/>
                  <a:gd name="T67" fmla="*/ 51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7"/>
                  <a:gd name="T103" fmla="*/ 0 h 149"/>
                  <a:gd name="T104" fmla="*/ 347 w 347"/>
                  <a:gd name="T105" fmla="*/ 149 h 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7" h="149">
                    <a:moveTo>
                      <a:pt x="17" y="51"/>
                    </a:moveTo>
                    <a:lnTo>
                      <a:pt x="19" y="53"/>
                    </a:lnTo>
                    <a:lnTo>
                      <a:pt x="40" y="68"/>
                    </a:lnTo>
                    <a:lnTo>
                      <a:pt x="44" y="56"/>
                    </a:lnTo>
                    <a:lnTo>
                      <a:pt x="49" y="53"/>
                    </a:lnTo>
                    <a:lnTo>
                      <a:pt x="54" y="56"/>
                    </a:lnTo>
                    <a:lnTo>
                      <a:pt x="61" y="68"/>
                    </a:lnTo>
                    <a:lnTo>
                      <a:pt x="73" y="51"/>
                    </a:lnTo>
                    <a:lnTo>
                      <a:pt x="79" y="47"/>
                    </a:lnTo>
                    <a:lnTo>
                      <a:pt x="84" y="53"/>
                    </a:lnTo>
                    <a:lnTo>
                      <a:pt x="92" y="51"/>
                    </a:lnTo>
                    <a:lnTo>
                      <a:pt x="97" y="56"/>
                    </a:lnTo>
                    <a:lnTo>
                      <a:pt x="100" y="71"/>
                    </a:lnTo>
                    <a:lnTo>
                      <a:pt x="126" y="31"/>
                    </a:lnTo>
                    <a:lnTo>
                      <a:pt x="127" y="23"/>
                    </a:lnTo>
                    <a:lnTo>
                      <a:pt x="134" y="23"/>
                    </a:lnTo>
                    <a:lnTo>
                      <a:pt x="152" y="32"/>
                    </a:lnTo>
                    <a:lnTo>
                      <a:pt x="166" y="20"/>
                    </a:lnTo>
                    <a:lnTo>
                      <a:pt x="185" y="20"/>
                    </a:lnTo>
                    <a:lnTo>
                      <a:pt x="187" y="3"/>
                    </a:lnTo>
                    <a:lnTo>
                      <a:pt x="192" y="0"/>
                    </a:lnTo>
                    <a:lnTo>
                      <a:pt x="198" y="3"/>
                    </a:lnTo>
                    <a:lnTo>
                      <a:pt x="211" y="16"/>
                    </a:lnTo>
                    <a:lnTo>
                      <a:pt x="220" y="23"/>
                    </a:lnTo>
                    <a:lnTo>
                      <a:pt x="235" y="11"/>
                    </a:lnTo>
                    <a:lnTo>
                      <a:pt x="240" y="27"/>
                    </a:lnTo>
                    <a:lnTo>
                      <a:pt x="266" y="23"/>
                    </a:lnTo>
                    <a:lnTo>
                      <a:pt x="269" y="23"/>
                    </a:lnTo>
                    <a:lnTo>
                      <a:pt x="276" y="23"/>
                    </a:lnTo>
                    <a:lnTo>
                      <a:pt x="283" y="40"/>
                    </a:lnTo>
                    <a:lnTo>
                      <a:pt x="312" y="40"/>
                    </a:lnTo>
                    <a:lnTo>
                      <a:pt x="318" y="36"/>
                    </a:lnTo>
                    <a:lnTo>
                      <a:pt x="323" y="36"/>
                    </a:lnTo>
                    <a:lnTo>
                      <a:pt x="328" y="44"/>
                    </a:lnTo>
                    <a:lnTo>
                      <a:pt x="325" y="51"/>
                    </a:lnTo>
                    <a:lnTo>
                      <a:pt x="322" y="53"/>
                    </a:lnTo>
                    <a:lnTo>
                      <a:pt x="311" y="56"/>
                    </a:lnTo>
                    <a:lnTo>
                      <a:pt x="304" y="64"/>
                    </a:lnTo>
                    <a:lnTo>
                      <a:pt x="299" y="68"/>
                    </a:lnTo>
                    <a:lnTo>
                      <a:pt x="318" y="68"/>
                    </a:lnTo>
                    <a:lnTo>
                      <a:pt x="328" y="60"/>
                    </a:lnTo>
                    <a:lnTo>
                      <a:pt x="337" y="56"/>
                    </a:lnTo>
                    <a:lnTo>
                      <a:pt x="343" y="60"/>
                    </a:lnTo>
                    <a:lnTo>
                      <a:pt x="346" y="68"/>
                    </a:lnTo>
                    <a:lnTo>
                      <a:pt x="346" y="73"/>
                    </a:lnTo>
                    <a:lnTo>
                      <a:pt x="339" y="84"/>
                    </a:lnTo>
                    <a:lnTo>
                      <a:pt x="346" y="92"/>
                    </a:lnTo>
                    <a:lnTo>
                      <a:pt x="346" y="104"/>
                    </a:lnTo>
                    <a:lnTo>
                      <a:pt x="343" y="112"/>
                    </a:lnTo>
                    <a:lnTo>
                      <a:pt x="337" y="114"/>
                    </a:lnTo>
                    <a:lnTo>
                      <a:pt x="325" y="114"/>
                    </a:lnTo>
                    <a:lnTo>
                      <a:pt x="311" y="128"/>
                    </a:lnTo>
                    <a:lnTo>
                      <a:pt x="304" y="134"/>
                    </a:lnTo>
                    <a:lnTo>
                      <a:pt x="295" y="132"/>
                    </a:lnTo>
                    <a:lnTo>
                      <a:pt x="287" y="148"/>
                    </a:lnTo>
                    <a:lnTo>
                      <a:pt x="280" y="148"/>
                    </a:lnTo>
                    <a:lnTo>
                      <a:pt x="269" y="144"/>
                    </a:lnTo>
                    <a:lnTo>
                      <a:pt x="266" y="134"/>
                    </a:lnTo>
                    <a:lnTo>
                      <a:pt x="262" y="124"/>
                    </a:lnTo>
                    <a:lnTo>
                      <a:pt x="253" y="88"/>
                    </a:lnTo>
                    <a:lnTo>
                      <a:pt x="173" y="92"/>
                    </a:lnTo>
                    <a:lnTo>
                      <a:pt x="169" y="116"/>
                    </a:lnTo>
                    <a:lnTo>
                      <a:pt x="12" y="100"/>
                    </a:lnTo>
                    <a:lnTo>
                      <a:pt x="10" y="73"/>
                    </a:lnTo>
                    <a:lnTo>
                      <a:pt x="5" y="71"/>
                    </a:lnTo>
                    <a:lnTo>
                      <a:pt x="0" y="64"/>
                    </a:lnTo>
                    <a:lnTo>
                      <a:pt x="2" y="56"/>
                    </a:lnTo>
                    <a:lnTo>
                      <a:pt x="7" y="51"/>
                    </a:lnTo>
                    <a:lnTo>
                      <a:pt x="17" y="51"/>
                    </a:lnTo>
                  </a:path>
                </a:pathLst>
              </a:custGeom>
              <a:solidFill>
                <a:srgbClr val="00A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40" name="Freeform 58">
                <a:extLst>
                  <a:ext uri="{FF2B5EF4-FFF2-40B4-BE49-F238E27FC236}">
                    <a16:creationId xmlns:a16="http://schemas.microsoft.com/office/drawing/2014/main" id="{2129582B-0F91-EF4A-3049-3395ACA0EC7B}"/>
                  </a:ext>
                </a:extLst>
              </p:cNvPr>
              <p:cNvSpPr>
                <a:spLocks/>
              </p:cNvSpPr>
              <p:nvPr/>
            </p:nvSpPr>
            <p:spPr bwMode="auto">
              <a:xfrm>
                <a:off x="829" y="3100"/>
                <a:ext cx="320" cy="113"/>
              </a:xfrm>
              <a:custGeom>
                <a:avLst/>
                <a:gdLst>
                  <a:gd name="T0" fmla="*/ 0 w 320"/>
                  <a:gd name="T1" fmla="*/ 45 h 113"/>
                  <a:gd name="T2" fmla="*/ 0 w 320"/>
                  <a:gd name="T3" fmla="*/ 65 h 113"/>
                  <a:gd name="T4" fmla="*/ 15 w 320"/>
                  <a:gd name="T5" fmla="*/ 72 h 113"/>
                  <a:gd name="T6" fmla="*/ 21 w 320"/>
                  <a:gd name="T7" fmla="*/ 85 h 113"/>
                  <a:gd name="T8" fmla="*/ 36 w 320"/>
                  <a:gd name="T9" fmla="*/ 80 h 113"/>
                  <a:gd name="T10" fmla="*/ 55 w 320"/>
                  <a:gd name="T11" fmla="*/ 82 h 113"/>
                  <a:gd name="T12" fmla="*/ 79 w 320"/>
                  <a:gd name="T13" fmla="*/ 96 h 113"/>
                  <a:gd name="T14" fmla="*/ 99 w 320"/>
                  <a:gd name="T15" fmla="*/ 105 h 113"/>
                  <a:gd name="T16" fmla="*/ 118 w 320"/>
                  <a:gd name="T17" fmla="*/ 102 h 113"/>
                  <a:gd name="T18" fmla="*/ 158 w 320"/>
                  <a:gd name="T19" fmla="*/ 88 h 113"/>
                  <a:gd name="T20" fmla="*/ 186 w 320"/>
                  <a:gd name="T21" fmla="*/ 96 h 113"/>
                  <a:gd name="T22" fmla="*/ 199 w 320"/>
                  <a:gd name="T23" fmla="*/ 100 h 113"/>
                  <a:gd name="T24" fmla="*/ 209 w 320"/>
                  <a:gd name="T25" fmla="*/ 96 h 113"/>
                  <a:gd name="T26" fmla="*/ 219 w 320"/>
                  <a:gd name="T27" fmla="*/ 65 h 113"/>
                  <a:gd name="T28" fmla="*/ 257 w 320"/>
                  <a:gd name="T29" fmla="*/ 72 h 113"/>
                  <a:gd name="T30" fmla="*/ 270 w 320"/>
                  <a:gd name="T31" fmla="*/ 92 h 113"/>
                  <a:gd name="T32" fmla="*/ 284 w 320"/>
                  <a:gd name="T33" fmla="*/ 112 h 113"/>
                  <a:gd name="T34" fmla="*/ 294 w 320"/>
                  <a:gd name="T35" fmla="*/ 105 h 113"/>
                  <a:gd name="T36" fmla="*/ 291 w 320"/>
                  <a:gd name="T37" fmla="*/ 82 h 113"/>
                  <a:gd name="T38" fmla="*/ 281 w 320"/>
                  <a:gd name="T39" fmla="*/ 82 h 113"/>
                  <a:gd name="T40" fmla="*/ 276 w 320"/>
                  <a:gd name="T41" fmla="*/ 69 h 113"/>
                  <a:gd name="T42" fmla="*/ 263 w 320"/>
                  <a:gd name="T43" fmla="*/ 60 h 113"/>
                  <a:gd name="T44" fmla="*/ 266 w 320"/>
                  <a:gd name="T45" fmla="*/ 49 h 113"/>
                  <a:gd name="T46" fmla="*/ 291 w 320"/>
                  <a:gd name="T47" fmla="*/ 49 h 113"/>
                  <a:gd name="T48" fmla="*/ 301 w 320"/>
                  <a:gd name="T49" fmla="*/ 56 h 113"/>
                  <a:gd name="T50" fmla="*/ 318 w 320"/>
                  <a:gd name="T51" fmla="*/ 49 h 113"/>
                  <a:gd name="T52" fmla="*/ 319 w 320"/>
                  <a:gd name="T53" fmla="*/ 33 h 113"/>
                  <a:gd name="T54" fmla="*/ 301 w 320"/>
                  <a:gd name="T55" fmla="*/ 33 h 113"/>
                  <a:gd name="T56" fmla="*/ 299 w 320"/>
                  <a:gd name="T57" fmla="*/ 20 h 113"/>
                  <a:gd name="T58" fmla="*/ 281 w 320"/>
                  <a:gd name="T59" fmla="*/ 25 h 113"/>
                  <a:gd name="T60" fmla="*/ 259 w 320"/>
                  <a:gd name="T61" fmla="*/ 25 h 113"/>
                  <a:gd name="T62" fmla="*/ 241 w 320"/>
                  <a:gd name="T63" fmla="*/ 22 h 113"/>
                  <a:gd name="T64" fmla="*/ 239 w 320"/>
                  <a:gd name="T65" fmla="*/ 6 h 113"/>
                  <a:gd name="T66" fmla="*/ 228 w 320"/>
                  <a:gd name="T67" fmla="*/ 9 h 113"/>
                  <a:gd name="T68" fmla="*/ 228 w 320"/>
                  <a:gd name="T69" fmla="*/ 25 h 113"/>
                  <a:gd name="T70" fmla="*/ 235 w 320"/>
                  <a:gd name="T71" fmla="*/ 41 h 113"/>
                  <a:gd name="T72" fmla="*/ 221 w 320"/>
                  <a:gd name="T73" fmla="*/ 45 h 113"/>
                  <a:gd name="T74" fmla="*/ 200 w 320"/>
                  <a:gd name="T75" fmla="*/ 56 h 113"/>
                  <a:gd name="T76" fmla="*/ 170 w 320"/>
                  <a:gd name="T77" fmla="*/ 56 h 113"/>
                  <a:gd name="T78" fmla="*/ 169 w 320"/>
                  <a:gd name="T79" fmla="*/ 40 h 113"/>
                  <a:gd name="T80" fmla="*/ 162 w 320"/>
                  <a:gd name="T81" fmla="*/ 20 h 113"/>
                  <a:gd name="T82" fmla="*/ 183 w 320"/>
                  <a:gd name="T83" fmla="*/ 20 h 113"/>
                  <a:gd name="T84" fmla="*/ 193 w 320"/>
                  <a:gd name="T85" fmla="*/ 2 h 113"/>
                  <a:gd name="T86" fmla="*/ 186 w 320"/>
                  <a:gd name="T87" fmla="*/ 0 h 113"/>
                  <a:gd name="T88" fmla="*/ 175 w 320"/>
                  <a:gd name="T89" fmla="*/ 13 h 113"/>
                  <a:gd name="T90" fmla="*/ 151 w 320"/>
                  <a:gd name="T91" fmla="*/ 25 h 113"/>
                  <a:gd name="T92" fmla="*/ 135 w 320"/>
                  <a:gd name="T93" fmla="*/ 20 h 113"/>
                  <a:gd name="T94" fmla="*/ 129 w 320"/>
                  <a:gd name="T95" fmla="*/ 25 h 113"/>
                  <a:gd name="T96" fmla="*/ 139 w 320"/>
                  <a:gd name="T97" fmla="*/ 33 h 113"/>
                  <a:gd name="T98" fmla="*/ 162 w 320"/>
                  <a:gd name="T99" fmla="*/ 60 h 113"/>
                  <a:gd name="T100" fmla="*/ 156 w 320"/>
                  <a:gd name="T101" fmla="*/ 76 h 113"/>
                  <a:gd name="T102" fmla="*/ 129 w 320"/>
                  <a:gd name="T103" fmla="*/ 61 h 113"/>
                  <a:gd name="T104" fmla="*/ 120 w 320"/>
                  <a:gd name="T105" fmla="*/ 60 h 113"/>
                  <a:gd name="T106" fmla="*/ 108 w 320"/>
                  <a:gd name="T107" fmla="*/ 76 h 113"/>
                  <a:gd name="T108" fmla="*/ 101 w 320"/>
                  <a:gd name="T109" fmla="*/ 53 h 113"/>
                  <a:gd name="T110" fmla="*/ 97 w 320"/>
                  <a:gd name="T111" fmla="*/ 40 h 113"/>
                  <a:gd name="T112" fmla="*/ 85 w 320"/>
                  <a:gd name="T113" fmla="*/ 41 h 113"/>
                  <a:gd name="T114" fmla="*/ 53 w 320"/>
                  <a:gd name="T115" fmla="*/ 60 h 113"/>
                  <a:gd name="T116" fmla="*/ 43 w 320"/>
                  <a:gd name="T117" fmla="*/ 53 h 113"/>
                  <a:gd name="T118" fmla="*/ 26 w 320"/>
                  <a:gd name="T119" fmla="*/ 60 h 113"/>
                  <a:gd name="T120" fmla="*/ 19 w 320"/>
                  <a:gd name="T121" fmla="*/ 53 h 113"/>
                  <a:gd name="T122" fmla="*/ 3 w 320"/>
                  <a:gd name="T123" fmla="*/ 40 h 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0"/>
                  <a:gd name="T187" fmla="*/ 0 h 113"/>
                  <a:gd name="T188" fmla="*/ 320 w 320"/>
                  <a:gd name="T189" fmla="*/ 113 h 1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0" h="113">
                    <a:moveTo>
                      <a:pt x="3" y="40"/>
                    </a:moveTo>
                    <a:lnTo>
                      <a:pt x="0" y="45"/>
                    </a:lnTo>
                    <a:lnTo>
                      <a:pt x="0" y="56"/>
                    </a:lnTo>
                    <a:lnTo>
                      <a:pt x="0" y="65"/>
                    </a:lnTo>
                    <a:lnTo>
                      <a:pt x="12" y="72"/>
                    </a:lnTo>
                    <a:lnTo>
                      <a:pt x="15" y="72"/>
                    </a:lnTo>
                    <a:lnTo>
                      <a:pt x="15" y="82"/>
                    </a:lnTo>
                    <a:lnTo>
                      <a:pt x="21" y="85"/>
                    </a:lnTo>
                    <a:lnTo>
                      <a:pt x="28" y="82"/>
                    </a:lnTo>
                    <a:lnTo>
                      <a:pt x="36" y="80"/>
                    </a:lnTo>
                    <a:lnTo>
                      <a:pt x="45" y="82"/>
                    </a:lnTo>
                    <a:lnTo>
                      <a:pt x="55" y="82"/>
                    </a:lnTo>
                    <a:lnTo>
                      <a:pt x="63" y="100"/>
                    </a:lnTo>
                    <a:lnTo>
                      <a:pt x="79" y="96"/>
                    </a:lnTo>
                    <a:lnTo>
                      <a:pt x="90" y="105"/>
                    </a:lnTo>
                    <a:lnTo>
                      <a:pt x="99" y="105"/>
                    </a:lnTo>
                    <a:lnTo>
                      <a:pt x="109" y="105"/>
                    </a:lnTo>
                    <a:lnTo>
                      <a:pt x="118" y="102"/>
                    </a:lnTo>
                    <a:lnTo>
                      <a:pt x="146" y="85"/>
                    </a:lnTo>
                    <a:lnTo>
                      <a:pt x="158" y="88"/>
                    </a:lnTo>
                    <a:lnTo>
                      <a:pt x="177" y="88"/>
                    </a:lnTo>
                    <a:lnTo>
                      <a:pt x="186" y="96"/>
                    </a:lnTo>
                    <a:lnTo>
                      <a:pt x="193" y="100"/>
                    </a:lnTo>
                    <a:lnTo>
                      <a:pt x="199" y="100"/>
                    </a:lnTo>
                    <a:lnTo>
                      <a:pt x="204" y="100"/>
                    </a:lnTo>
                    <a:lnTo>
                      <a:pt x="209" y="96"/>
                    </a:lnTo>
                    <a:lnTo>
                      <a:pt x="212" y="85"/>
                    </a:lnTo>
                    <a:lnTo>
                      <a:pt x="219" y="65"/>
                    </a:lnTo>
                    <a:lnTo>
                      <a:pt x="239" y="61"/>
                    </a:lnTo>
                    <a:lnTo>
                      <a:pt x="257" y="72"/>
                    </a:lnTo>
                    <a:lnTo>
                      <a:pt x="260" y="92"/>
                    </a:lnTo>
                    <a:lnTo>
                      <a:pt x="270" y="92"/>
                    </a:lnTo>
                    <a:lnTo>
                      <a:pt x="276" y="105"/>
                    </a:lnTo>
                    <a:lnTo>
                      <a:pt x="284" y="112"/>
                    </a:lnTo>
                    <a:lnTo>
                      <a:pt x="289" y="112"/>
                    </a:lnTo>
                    <a:lnTo>
                      <a:pt x="294" y="105"/>
                    </a:lnTo>
                    <a:lnTo>
                      <a:pt x="296" y="88"/>
                    </a:lnTo>
                    <a:lnTo>
                      <a:pt x="291" y="82"/>
                    </a:lnTo>
                    <a:lnTo>
                      <a:pt x="284" y="82"/>
                    </a:lnTo>
                    <a:lnTo>
                      <a:pt x="281" y="82"/>
                    </a:lnTo>
                    <a:lnTo>
                      <a:pt x="278" y="80"/>
                    </a:lnTo>
                    <a:lnTo>
                      <a:pt x="276" y="69"/>
                    </a:lnTo>
                    <a:lnTo>
                      <a:pt x="265" y="65"/>
                    </a:lnTo>
                    <a:lnTo>
                      <a:pt x="263" y="60"/>
                    </a:lnTo>
                    <a:lnTo>
                      <a:pt x="259" y="41"/>
                    </a:lnTo>
                    <a:lnTo>
                      <a:pt x="266" y="49"/>
                    </a:lnTo>
                    <a:lnTo>
                      <a:pt x="278" y="45"/>
                    </a:lnTo>
                    <a:lnTo>
                      <a:pt x="291" y="49"/>
                    </a:lnTo>
                    <a:lnTo>
                      <a:pt x="296" y="49"/>
                    </a:lnTo>
                    <a:lnTo>
                      <a:pt x="301" y="56"/>
                    </a:lnTo>
                    <a:lnTo>
                      <a:pt x="311" y="56"/>
                    </a:lnTo>
                    <a:lnTo>
                      <a:pt x="318" y="49"/>
                    </a:lnTo>
                    <a:lnTo>
                      <a:pt x="319" y="40"/>
                    </a:lnTo>
                    <a:lnTo>
                      <a:pt x="319" y="33"/>
                    </a:lnTo>
                    <a:lnTo>
                      <a:pt x="313" y="33"/>
                    </a:lnTo>
                    <a:lnTo>
                      <a:pt x="301" y="33"/>
                    </a:lnTo>
                    <a:lnTo>
                      <a:pt x="301" y="25"/>
                    </a:lnTo>
                    <a:lnTo>
                      <a:pt x="299" y="20"/>
                    </a:lnTo>
                    <a:lnTo>
                      <a:pt x="294" y="20"/>
                    </a:lnTo>
                    <a:lnTo>
                      <a:pt x="281" y="25"/>
                    </a:lnTo>
                    <a:lnTo>
                      <a:pt x="265" y="40"/>
                    </a:lnTo>
                    <a:lnTo>
                      <a:pt x="259" y="25"/>
                    </a:lnTo>
                    <a:lnTo>
                      <a:pt x="252" y="22"/>
                    </a:lnTo>
                    <a:lnTo>
                      <a:pt x="241" y="22"/>
                    </a:lnTo>
                    <a:lnTo>
                      <a:pt x="242" y="9"/>
                    </a:lnTo>
                    <a:lnTo>
                      <a:pt x="239" y="6"/>
                    </a:lnTo>
                    <a:lnTo>
                      <a:pt x="233" y="2"/>
                    </a:lnTo>
                    <a:lnTo>
                      <a:pt x="228" y="9"/>
                    </a:lnTo>
                    <a:lnTo>
                      <a:pt x="221" y="13"/>
                    </a:lnTo>
                    <a:lnTo>
                      <a:pt x="228" y="25"/>
                    </a:lnTo>
                    <a:lnTo>
                      <a:pt x="228" y="37"/>
                    </a:lnTo>
                    <a:lnTo>
                      <a:pt x="235" y="41"/>
                    </a:lnTo>
                    <a:lnTo>
                      <a:pt x="225" y="41"/>
                    </a:lnTo>
                    <a:lnTo>
                      <a:pt x="221" y="45"/>
                    </a:lnTo>
                    <a:lnTo>
                      <a:pt x="217" y="56"/>
                    </a:lnTo>
                    <a:lnTo>
                      <a:pt x="200" y="56"/>
                    </a:lnTo>
                    <a:lnTo>
                      <a:pt x="183" y="60"/>
                    </a:lnTo>
                    <a:lnTo>
                      <a:pt x="170" y="56"/>
                    </a:lnTo>
                    <a:lnTo>
                      <a:pt x="170" y="45"/>
                    </a:lnTo>
                    <a:lnTo>
                      <a:pt x="169" y="40"/>
                    </a:lnTo>
                    <a:lnTo>
                      <a:pt x="169" y="33"/>
                    </a:lnTo>
                    <a:lnTo>
                      <a:pt x="162" y="20"/>
                    </a:lnTo>
                    <a:lnTo>
                      <a:pt x="180" y="20"/>
                    </a:lnTo>
                    <a:lnTo>
                      <a:pt x="183" y="20"/>
                    </a:lnTo>
                    <a:lnTo>
                      <a:pt x="188" y="13"/>
                    </a:lnTo>
                    <a:lnTo>
                      <a:pt x="193" y="2"/>
                    </a:lnTo>
                    <a:lnTo>
                      <a:pt x="191" y="0"/>
                    </a:lnTo>
                    <a:lnTo>
                      <a:pt x="186" y="0"/>
                    </a:lnTo>
                    <a:lnTo>
                      <a:pt x="180" y="2"/>
                    </a:lnTo>
                    <a:lnTo>
                      <a:pt x="175" y="13"/>
                    </a:lnTo>
                    <a:lnTo>
                      <a:pt x="162" y="9"/>
                    </a:lnTo>
                    <a:lnTo>
                      <a:pt x="151" y="25"/>
                    </a:lnTo>
                    <a:lnTo>
                      <a:pt x="139" y="20"/>
                    </a:lnTo>
                    <a:lnTo>
                      <a:pt x="135" y="20"/>
                    </a:lnTo>
                    <a:lnTo>
                      <a:pt x="129" y="20"/>
                    </a:lnTo>
                    <a:lnTo>
                      <a:pt x="129" y="25"/>
                    </a:lnTo>
                    <a:lnTo>
                      <a:pt x="134" y="33"/>
                    </a:lnTo>
                    <a:lnTo>
                      <a:pt x="139" y="33"/>
                    </a:lnTo>
                    <a:lnTo>
                      <a:pt x="153" y="37"/>
                    </a:lnTo>
                    <a:lnTo>
                      <a:pt x="162" y="60"/>
                    </a:lnTo>
                    <a:lnTo>
                      <a:pt x="162" y="76"/>
                    </a:lnTo>
                    <a:lnTo>
                      <a:pt x="156" y="76"/>
                    </a:lnTo>
                    <a:lnTo>
                      <a:pt x="143" y="80"/>
                    </a:lnTo>
                    <a:lnTo>
                      <a:pt x="129" y="61"/>
                    </a:lnTo>
                    <a:lnTo>
                      <a:pt x="125" y="60"/>
                    </a:lnTo>
                    <a:lnTo>
                      <a:pt x="120" y="60"/>
                    </a:lnTo>
                    <a:lnTo>
                      <a:pt x="114" y="61"/>
                    </a:lnTo>
                    <a:lnTo>
                      <a:pt x="108" y="76"/>
                    </a:lnTo>
                    <a:lnTo>
                      <a:pt x="92" y="61"/>
                    </a:lnTo>
                    <a:lnTo>
                      <a:pt x="101" y="53"/>
                    </a:lnTo>
                    <a:lnTo>
                      <a:pt x="99" y="45"/>
                    </a:lnTo>
                    <a:lnTo>
                      <a:pt x="97" y="40"/>
                    </a:lnTo>
                    <a:lnTo>
                      <a:pt x="90" y="40"/>
                    </a:lnTo>
                    <a:lnTo>
                      <a:pt x="85" y="41"/>
                    </a:lnTo>
                    <a:lnTo>
                      <a:pt x="69" y="60"/>
                    </a:lnTo>
                    <a:lnTo>
                      <a:pt x="53" y="60"/>
                    </a:lnTo>
                    <a:lnTo>
                      <a:pt x="50" y="53"/>
                    </a:lnTo>
                    <a:lnTo>
                      <a:pt x="43" y="53"/>
                    </a:lnTo>
                    <a:lnTo>
                      <a:pt x="48" y="53"/>
                    </a:lnTo>
                    <a:lnTo>
                      <a:pt x="26" y="60"/>
                    </a:lnTo>
                    <a:lnTo>
                      <a:pt x="24" y="53"/>
                    </a:lnTo>
                    <a:lnTo>
                      <a:pt x="19" y="53"/>
                    </a:lnTo>
                    <a:lnTo>
                      <a:pt x="8" y="37"/>
                    </a:lnTo>
                    <a:lnTo>
                      <a:pt x="3" y="40"/>
                    </a:lnTo>
                  </a:path>
                </a:pathLst>
              </a:custGeom>
              <a:solidFill>
                <a:srgbClr val="00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41" name="Freeform 59">
                <a:extLst>
                  <a:ext uri="{FF2B5EF4-FFF2-40B4-BE49-F238E27FC236}">
                    <a16:creationId xmlns:a16="http://schemas.microsoft.com/office/drawing/2014/main" id="{118A3598-A367-D3A4-1721-3CA4499CBDF5}"/>
                  </a:ext>
                </a:extLst>
              </p:cNvPr>
              <p:cNvSpPr>
                <a:spLocks/>
              </p:cNvSpPr>
              <p:nvPr/>
            </p:nvSpPr>
            <p:spPr bwMode="auto">
              <a:xfrm>
                <a:off x="1017" y="3127"/>
                <a:ext cx="39" cy="35"/>
              </a:xfrm>
              <a:custGeom>
                <a:avLst/>
                <a:gdLst>
                  <a:gd name="T0" fmla="*/ 7 w 39"/>
                  <a:gd name="T1" fmla="*/ 0 h 35"/>
                  <a:gd name="T2" fmla="*/ 22 w 39"/>
                  <a:gd name="T3" fmla="*/ 3 h 35"/>
                  <a:gd name="T4" fmla="*/ 27 w 39"/>
                  <a:gd name="T5" fmla="*/ 6 h 35"/>
                  <a:gd name="T6" fmla="*/ 32 w 39"/>
                  <a:gd name="T7" fmla="*/ 6 h 35"/>
                  <a:gd name="T8" fmla="*/ 38 w 39"/>
                  <a:gd name="T9" fmla="*/ 14 h 35"/>
                  <a:gd name="T10" fmla="*/ 38 w 39"/>
                  <a:gd name="T11" fmla="*/ 23 h 35"/>
                  <a:gd name="T12" fmla="*/ 34 w 39"/>
                  <a:gd name="T13" fmla="*/ 30 h 35"/>
                  <a:gd name="T14" fmla="*/ 30 w 39"/>
                  <a:gd name="T15" fmla="*/ 30 h 35"/>
                  <a:gd name="T16" fmla="*/ 25 w 39"/>
                  <a:gd name="T17" fmla="*/ 27 h 35"/>
                  <a:gd name="T18" fmla="*/ 22 w 39"/>
                  <a:gd name="T19" fmla="*/ 27 h 35"/>
                  <a:gd name="T20" fmla="*/ 18 w 39"/>
                  <a:gd name="T21" fmla="*/ 30 h 35"/>
                  <a:gd name="T22" fmla="*/ 13 w 39"/>
                  <a:gd name="T23" fmla="*/ 34 h 35"/>
                  <a:gd name="T24" fmla="*/ 10 w 39"/>
                  <a:gd name="T25" fmla="*/ 31 h 35"/>
                  <a:gd name="T26" fmla="*/ 4 w 39"/>
                  <a:gd name="T27" fmla="*/ 31 h 35"/>
                  <a:gd name="T28" fmla="*/ 3 w 39"/>
                  <a:gd name="T29" fmla="*/ 27 h 35"/>
                  <a:gd name="T30" fmla="*/ 0 w 39"/>
                  <a:gd name="T31" fmla="*/ 20 h 35"/>
                  <a:gd name="T32" fmla="*/ 7 w 39"/>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5"/>
                  <a:gd name="T53" fmla="*/ 39 w 39"/>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5">
                    <a:moveTo>
                      <a:pt x="7" y="0"/>
                    </a:moveTo>
                    <a:lnTo>
                      <a:pt x="22" y="3"/>
                    </a:lnTo>
                    <a:lnTo>
                      <a:pt x="27" y="6"/>
                    </a:lnTo>
                    <a:lnTo>
                      <a:pt x="32" y="6"/>
                    </a:lnTo>
                    <a:lnTo>
                      <a:pt x="38" y="14"/>
                    </a:lnTo>
                    <a:lnTo>
                      <a:pt x="38" y="23"/>
                    </a:lnTo>
                    <a:lnTo>
                      <a:pt x="34" y="30"/>
                    </a:lnTo>
                    <a:lnTo>
                      <a:pt x="30" y="30"/>
                    </a:lnTo>
                    <a:lnTo>
                      <a:pt x="25" y="27"/>
                    </a:lnTo>
                    <a:lnTo>
                      <a:pt x="22" y="27"/>
                    </a:lnTo>
                    <a:lnTo>
                      <a:pt x="18" y="30"/>
                    </a:lnTo>
                    <a:lnTo>
                      <a:pt x="13" y="34"/>
                    </a:lnTo>
                    <a:lnTo>
                      <a:pt x="10" y="31"/>
                    </a:lnTo>
                    <a:lnTo>
                      <a:pt x="4" y="31"/>
                    </a:lnTo>
                    <a:lnTo>
                      <a:pt x="3" y="27"/>
                    </a:lnTo>
                    <a:lnTo>
                      <a:pt x="0" y="20"/>
                    </a:lnTo>
                    <a:lnTo>
                      <a:pt x="7"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51327" name="Group 60">
              <a:extLst>
                <a:ext uri="{FF2B5EF4-FFF2-40B4-BE49-F238E27FC236}">
                  <a16:creationId xmlns:a16="http://schemas.microsoft.com/office/drawing/2014/main" id="{226399E8-ACA2-36D3-230D-0A761439A03C}"/>
                </a:ext>
              </a:extLst>
            </p:cNvPr>
            <p:cNvGrpSpPr>
              <a:grpSpLocks/>
            </p:cNvGrpSpPr>
            <p:nvPr/>
          </p:nvGrpSpPr>
          <p:grpSpPr bwMode="auto">
            <a:xfrm>
              <a:off x="624" y="3416"/>
              <a:ext cx="1160" cy="259"/>
              <a:chOff x="624" y="3416"/>
              <a:chExt cx="1160" cy="259"/>
            </a:xfrm>
          </p:grpSpPr>
          <p:sp>
            <p:nvSpPr>
              <p:cNvPr id="51329" name="Freeform 61">
                <a:extLst>
                  <a:ext uri="{FF2B5EF4-FFF2-40B4-BE49-F238E27FC236}">
                    <a16:creationId xmlns:a16="http://schemas.microsoft.com/office/drawing/2014/main" id="{9A66D418-5E92-AEE6-4957-EAA93DC447AA}"/>
                  </a:ext>
                </a:extLst>
              </p:cNvPr>
              <p:cNvSpPr>
                <a:spLocks/>
              </p:cNvSpPr>
              <p:nvPr/>
            </p:nvSpPr>
            <p:spPr bwMode="auto">
              <a:xfrm>
                <a:off x="624" y="3422"/>
                <a:ext cx="1160" cy="253"/>
              </a:xfrm>
              <a:custGeom>
                <a:avLst/>
                <a:gdLst>
                  <a:gd name="T0" fmla="*/ 0 w 1160"/>
                  <a:gd name="T1" fmla="*/ 28 h 253"/>
                  <a:gd name="T2" fmla="*/ 0 w 1160"/>
                  <a:gd name="T3" fmla="*/ 252 h 253"/>
                  <a:gd name="T4" fmla="*/ 1159 w 1160"/>
                  <a:gd name="T5" fmla="*/ 248 h 253"/>
                  <a:gd name="T6" fmla="*/ 1159 w 1160"/>
                  <a:gd name="T7" fmla="*/ 86 h 253"/>
                  <a:gd name="T8" fmla="*/ 1088 w 1160"/>
                  <a:gd name="T9" fmla="*/ 86 h 253"/>
                  <a:gd name="T10" fmla="*/ 1024 w 1160"/>
                  <a:gd name="T11" fmla="*/ 39 h 253"/>
                  <a:gd name="T12" fmla="*/ 1006 w 1160"/>
                  <a:gd name="T13" fmla="*/ 21 h 253"/>
                  <a:gd name="T14" fmla="*/ 992 w 1160"/>
                  <a:gd name="T15" fmla="*/ 15 h 253"/>
                  <a:gd name="T16" fmla="*/ 978 w 1160"/>
                  <a:gd name="T17" fmla="*/ 11 h 253"/>
                  <a:gd name="T18" fmla="*/ 972 w 1160"/>
                  <a:gd name="T19" fmla="*/ 8 h 253"/>
                  <a:gd name="T20" fmla="*/ 960 w 1160"/>
                  <a:gd name="T21" fmla="*/ 8 h 253"/>
                  <a:gd name="T22" fmla="*/ 954 w 1160"/>
                  <a:gd name="T23" fmla="*/ 8 h 253"/>
                  <a:gd name="T24" fmla="*/ 948 w 1160"/>
                  <a:gd name="T25" fmla="*/ 8 h 253"/>
                  <a:gd name="T26" fmla="*/ 939 w 1160"/>
                  <a:gd name="T27" fmla="*/ 8 h 253"/>
                  <a:gd name="T28" fmla="*/ 912 w 1160"/>
                  <a:gd name="T29" fmla="*/ 15 h 253"/>
                  <a:gd name="T30" fmla="*/ 813 w 1160"/>
                  <a:gd name="T31" fmla="*/ 41 h 253"/>
                  <a:gd name="T32" fmla="*/ 781 w 1160"/>
                  <a:gd name="T33" fmla="*/ 25 h 253"/>
                  <a:gd name="T34" fmla="*/ 723 w 1160"/>
                  <a:gd name="T35" fmla="*/ 25 h 253"/>
                  <a:gd name="T36" fmla="*/ 696 w 1160"/>
                  <a:gd name="T37" fmla="*/ 15 h 253"/>
                  <a:gd name="T38" fmla="*/ 682 w 1160"/>
                  <a:gd name="T39" fmla="*/ 8 h 253"/>
                  <a:gd name="T40" fmla="*/ 666 w 1160"/>
                  <a:gd name="T41" fmla="*/ 8 h 253"/>
                  <a:gd name="T42" fmla="*/ 648 w 1160"/>
                  <a:gd name="T43" fmla="*/ 11 h 253"/>
                  <a:gd name="T44" fmla="*/ 633 w 1160"/>
                  <a:gd name="T45" fmla="*/ 15 h 253"/>
                  <a:gd name="T46" fmla="*/ 577 w 1160"/>
                  <a:gd name="T47" fmla="*/ 15 h 253"/>
                  <a:gd name="T48" fmla="*/ 553 w 1160"/>
                  <a:gd name="T49" fmla="*/ 28 h 253"/>
                  <a:gd name="T50" fmla="*/ 545 w 1160"/>
                  <a:gd name="T51" fmla="*/ 21 h 253"/>
                  <a:gd name="T52" fmla="*/ 496 w 1160"/>
                  <a:gd name="T53" fmla="*/ 39 h 253"/>
                  <a:gd name="T54" fmla="*/ 447 w 1160"/>
                  <a:gd name="T55" fmla="*/ 4 h 253"/>
                  <a:gd name="T56" fmla="*/ 411 w 1160"/>
                  <a:gd name="T57" fmla="*/ 0 h 253"/>
                  <a:gd name="T58" fmla="*/ 398 w 1160"/>
                  <a:gd name="T59" fmla="*/ 0 h 253"/>
                  <a:gd name="T60" fmla="*/ 382 w 1160"/>
                  <a:gd name="T61" fmla="*/ 8 h 253"/>
                  <a:gd name="T62" fmla="*/ 365 w 1160"/>
                  <a:gd name="T63" fmla="*/ 15 h 253"/>
                  <a:gd name="T64" fmla="*/ 248 w 1160"/>
                  <a:gd name="T65" fmla="*/ 11 h 253"/>
                  <a:gd name="T66" fmla="*/ 173 w 1160"/>
                  <a:gd name="T67" fmla="*/ 19 h 253"/>
                  <a:gd name="T68" fmla="*/ 138 w 1160"/>
                  <a:gd name="T69" fmla="*/ 8 h 253"/>
                  <a:gd name="T70" fmla="*/ 127 w 1160"/>
                  <a:gd name="T71" fmla="*/ 11 h 253"/>
                  <a:gd name="T72" fmla="*/ 106 w 1160"/>
                  <a:gd name="T73" fmla="*/ 8 h 253"/>
                  <a:gd name="T74" fmla="*/ 64 w 1160"/>
                  <a:gd name="T75" fmla="*/ 11 h 253"/>
                  <a:gd name="T76" fmla="*/ 54 w 1160"/>
                  <a:gd name="T77" fmla="*/ 11 h 253"/>
                  <a:gd name="T78" fmla="*/ 48 w 1160"/>
                  <a:gd name="T79" fmla="*/ 15 h 253"/>
                  <a:gd name="T80" fmla="*/ 37 w 1160"/>
                  <a:gd name="T81" fmla="*/ 21 h 253"/>
                  <a:gd name="T82" fmla="*/ 25 w 1160"/>
                  <a:gd name="T83" fmla="*/ 21 h 253"/>
                  <a:gd name="T84" fmla="*/ 0 w 1160"/>
                  <a:gd name="T85" fmla="*/ 28 h 2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0"/>
                  <a:gd name="T130" fmla="*/ 0 h 253"/>
                  <a:gd name="T131" fmla="*/ 1160 w 1160"/>
                  <a:gd name="T132" fmla="*/ 253 h 2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0" h="253">
                    <a:moveTo>
                      <a:pt x="0" y="28"/>
                    </a:moveTo>
                    <a:lnTo>
                      <a:pt x="0" y="252"/>
                    </a:lnTo>
                    <a:lnTo>
                      <a:pt x="1159" y="248"/>
                    </a:lnTo>
                    <a:lnTo>
                      <a:pt x="1159" y="86"/>
                    </a:lnTo>
                    <a:lnTo>
                      <a:pt x="1088" y="86"/>
                    </a:lnTo>
                    <a:lnTo>
                      <a:pt x="1024" y="39"/>
                    </a:lnTo>
                    <a:lnTo>
                      <a:pt x="1006" y="21"/>
                    </a:lnTo>
                    <a:lnTo>
                      <a:pt x="992" y="15"/>
                    </a:lnTo>
                    <a:lnTo>
                      <a:pt x="978" y="11"/>
                    </a:lnTo>
                    <a:lnTo>
                      <a:pt x="972" y="8"/>
                    </a:lnTo>
                    <a:lnTo>
                      <a:pt x="960" y="8"/>
                    </a:lnTo>
                    <a:lnTo>
                      <a:pt x="954" y="8"/>
                    </a:lnTo>
                    <a:lnTo>
                      <a:pt x="948" y="8"/>
                    </a:lnTo>
                    <a:lnTo>
                      <a:pt x="939" y="8"/>
                    </a:lnTo>
                    <a:lnTo>
                      <a:pt x="912" y="15"/>
                    </a:lnTo>
                    <a:lnTo>
                      <a:pt x="813" y="41"/>
                    </a:lnTo>
                    <a:lnTo>
                      <a:pt x="781" y="25"/>
                    </a:lnTo>
                    <a:lnTo>
                      <a:pt x="723" y="25"/>
                    </a:lnTo>
                    <a:lnTo>
                      <a:pt x="696" y="15"/>
                    </a:lnTo>
                    <a:lnTo>
                      <a:pt x="682" y="8"/>
                    </a:lnTo>
                    <a:lnTo>
                      <a:pt x="666" y="8"/>
                    </a:lnTo>
                    <a:lnTo>
                      <a:pt x="648" y="11"/>
                    </a:lnTo>
                    <a:lnTo>
                      <a:pt x="633" y="15"/>
                    </a:lnTo>
                    <a:lnTo>
                      <a:pt x="577" y="15"/>
                    </a:lnTo>
                    <a:lnTo>
                      <a:pt x="553" y="28"/>
                    </a:lnTo>
                    <a:lnTo>
                      <a:pt x="545" y="21"/>
                    </a:lnTo>
                    <a:lnTo>
                      <a:pt x="496" y="39"/>
                    </a:lnTo>
                    <a:lnTo>
                      <a:pt x="447" y="4"/>
                    </a:lnTo>
                    <a:lnTo>
                      <a:pt x="411" y="0"/>
                    </a:lnTo>
                    <a:lnTo>
                      <a:pt x="398" y="0"/>
                    </a:lnTo>
                    <a:lnTo>
                      <a:pt x="382" y="8"/>
                    </a:lnTo>
                    <a:lnTo>
                      <a:pt x="365" y="15"/>
                    </a:lnTo>
                    <a:lnTo>
                      <a:pt x="248" y="11"/>
                    </a:lnTo>
                    <a:lnTo>
                      <a:pt x="173" y="19"/>
                    </a:lnTo>
                    <a:lnTo>
                      <a:pt x="138" y="8"/>
                    </a:lnTo>
                    <a:lnTo>
                      <a:pt x="127" y="11"/>
                    </a:lnTo>
                    <a:lnTo>
                      <a:pt x="106" y="8"/>
                    </a:lnTo>
                    <a:lnTo>
                      <a:pt x="64" y="11"/>
                    </a:lnTo>
                    <a:lnTo>
                      <a:pt x="54" y="11"/>
                    </a:lnTo>
                    <a:lnTo>
                      <a:pt x="48" y="15"/>
                    </a:lnTo>
                    <a:lnTo>
                      <a:pt x="37" y="21"/>
                    </a:lnTo>
                    <a:lnTo>
                      <a:pt x="25" y="21"/>
                    </a:lnTo>
                    <a:lnTo>
                      <a:pt x="0" y="28"/>
                    </a:lnTo>
                  </a:path>
                </a:pathLst>
              </a:custGeom>
              <a:solidFill>
                <a:srgbClr val="00A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30" name="Freeform 62">
                <a:extLst>
                  <a:ext uri="{FF2B5EF4-FFF2-40B4-BE49-F238E27FC236}">
                    <a16:creationId xmlns:a16="http://schemas.microsoft.com/office/drawing/2014/main" id="{3F3B3815-7C8D-57C3-3117-5B17B40CC018}"/>
                  </a:ext>
                </a:extLst>
              </p:cNvPr>
              <p:cNvSpPr>
                <a:spLocks/>
              </p:cNvSpPr>
              <p:nvPr/>
            </p:nvSpPr>
            <p:spPr bwMode="auto">
              <a:xfrm>
                <a:off x="695" y="3481"/>
                <a:ext cx="1089" cy="190"/>
              </a:xfrm>
              <a:custGeom>
                <a:avLst/>
                <a:gdLst>
                  <a:gd name="T0" fmla="*/ 1088 w 1089"/>
                  <a:gd name="T1" fmla="*/ 189 h 190"/>
                  <a:gd name="T2" fmla="*/ 21 w 1089"/>
                  <a:gd name="T3" fmla="*/ 142 h 190"/>
                  <a:gd name="T4" fmla="*/ 36 w 1089"/>
                  <a:gd name="T5" fmla="*/ 132 h 190"/>
                  <a:gd name="T6" fmla="*/ 49 w 1089"/>
                  <a:gd name="T7" fmla="*/ 132 h 190"/>
                  <a:gd name="T8" fmla="*/ 62 w 1089"/>
                  <a:gd name="T9" fmla="*/ 122 h 190"/>
                  <a:gd name="T10" fmla="*/ 85 w 1089"/>
                  <a:gd name="T11" fmla="*/ 136 h 190"/>
                  <a:gd name="T12" fmla="*/ 112 w 1089"/>
                  <a:gd name="T13" fmla="*/ 111 h 190"/>
                  <a:gd name="T14" fmla="*/ 124 w 1089"/>
                  <a:gd name="T15" fmla="*/ 111 h 190"/>
                  <a:gd name="T16" fmla="*/ 215 w 1089"/>
                  <a:gd name="T17" fmla="*/ 102 h 190"/>
                  <a:gd name="T18" fmla="*/ 207 w 1089"/>
                  <a:gd name="T19" fmla="*/ 74 h 190"/>
                  <a:gd name="T20" fmla="*/ 204 w 1089"/>
                  <a:gd name="T21" fmla="*/ 65 h 190"/>
                  <a:gd name="T22" fmla="*/ 212 w 1089"/>
                  <a:gd name="T23" fmla="*/ 47 h 190"/>
                  <a:gd name="T24" fmla="*/ 225 w 1089"/>
                  <a:gd name="T25" fmla="*/ 53 h 190"/>
                  <a:gd name="T26" fmla="*/ 257 w 1089"/>
                  <a:gd name="T27" fmla="*/ 49 h 190"/>
                  <a:gd name="T28" fmla="*/ 294 w 1089"/>
                  <a:gd name="T29" fmla="*/ 47 h 190"/>
                  <a:gd name="T30" fmla="*/ 317 w 1089"/>
                  <a:gd name="T31" fmla="*/ 41 h 190"/>
                  <a:gd name="T32" fmla="*/ 328 w 1089"/>
                  <a:gd name="T33" fmla="*/ 33 h 190"/>
                  <a:gd name="T34" fmla="*/ 335 w 1089"/>
                  <a:gd name="T35" fmla="*/ 47 h 190"/>
                  <a:gd name="T36" fmla="*/ 409 w 1089"/>
                  <a:gd name="T37" fmla="*/ 49 h 190"/>
                  <a:gd name="T38" fmla="*/ 427 w 1089"/>
                  <a:gd name="T39" fmla="*/ 67 h 190"/>
                  <a:gd name="T40" fmla="*/ 438 w 1089"/>
                  <a:gd name="T41" fmla="*/ 53 h 190"/>
                  <a:gd name="T42" fmla="*/ 451 w 1089"/>
                  <a:gd name="T43" fmla="*/ 57 h 190"/>
                  <a:gd name="T44" fmla="*/ 480 w 1089"/>
                  <a:gd name="T45" fmla="*/ 61 h 190"/>
                  <a:gd name="T46" fmla="*/ 510 w 1089"/>
                  <a:gd name="T47" fmla="*/ 33 h 190"/>
                  <a:gd name="T48" fmla="*/ 519 w 1089"/>
                  <a:gd name="T49" fmla="*/ 23 h 190"/>
                  <a:gd name="T50" fmla="*/ 535 w 1089"/>
                  <a:gd name="T51" fmla="*/ 13 h 190"/>
                  <a:gd name="T52" fmla="*/ 544 w 1089"/>
                  <a:gd name="T53" fmla="*/ 13 h 190"/>
                  <a:gd name="T54" fmla="*/ 552 w 1089"/>
                  <a:gd name="T55" fmla="*/ 25 h 190"/>
                  <a:gd name="T56" fmla="*/ 580 w 1089"/>
                  <a:gd name="T57" fmla="*/ 47 h 190"/>
                  <a:gd name="T58" fmla="*/ 609 w 1089"/>
                  <a:gd name="T59" fmla="*/ 45 h 190"/>
                  <a:gd name="T60" fmla="*/ 625 w 1089"/>
                  <a:gd name="T61" fmla="*/ 37 h 190"/>
                  <a:gd name="T62" fmla="*/ 652 w 1089"/>
                  <a:gd name="T63" fmla="*/ 41 h 190"/>
                  <a:gd name="T64" fmla="*/ 686 w 1089"/>
                  <a:gd name="T65" fmla="*/ 67 h 190"/>
                  <a:gd name="T66" fmla="*/ 728 w 1089"/>
                  <a:gd name="T67" fmla="*/ 53 h 190"/>
                  <a:gd name="T68" fmla="*/ 785 w 1089"/>
                  <a:gd name="T69" fmla="*/ 33 h 190"/>
                  <a:gd name="T70" fmla="*/ 799 w 1089"/>
                  <a:gd name="T71" fmla="*/ 33 h 190"/>
                  <a:gd name="T72" fmla="*/ 844 w 1089"/>
                  <a:gd name="T73" fmla="*/ 33 h 190"/>
                  <a:gd name="T74" fmla="*/ 845 w 1089"/>
                  <a:gd name="T75" fmla="*/ 13 h 190"/>
                  <a:gd name="T76" fmla="*/ 859 w 1089"/>
                  <a:gd name="T77" fmla="*/ 0 h 190"/>
                  <a:gd name="T78" fmla="*/ 878 w 1089"/>
                  <a:gd name="T79" fmla="*/ 3 h 190"/>
                  <a:gd name="T80" fmla="*/ 937 w 1089"/>
                  <a:gd name="T81" fmla="*/ 37 h 190"/>
                  <a:gd name="T82" fmla="*/ 944 w 1089"/>
                  <a:gd name="T83" fmla="*/ 53 h 190"/>
                  <a:gd name="T84" fmla="*/ 967 w 1089"/>
                  <a:gd name="T85" fmla="*/ 61 h 190"/>
                  <a:gd name="T86" fmla="*/ 987 w 1089"/>
                  <a:gd name="T87" fmla="*/ 57 h 190"/>
                  <a:gd name="T88" fmla="*/ 1052 w 1089"/>
                  <a:gd name="T89" fmla="*/ 70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89"/>
                  <a:gd name="T136" fmla="*/ 0 h 190"/>
                  <a:gd name="T137" fmla="*/ 1089 w 1089"/>
                  <a:gd name="T138" fmla="*/ 190 h 1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89" h="190">
                    <a:moveTo>
                      <a:pt x="1088" y="65"/>
                    </a:moveTo>
                    <a:lnTo>
                      <a:pt x="1088" y="189"/>
                    </a:lnTo>
                    <a:lnTo>
                      <a:pt x="0" y="189"/>
                    </a:lnTo>
                    <a:lnTo>
                      <a:pt x="21" y="142"/>
                    </a:lnTo>
                    <a:lnTo>
                      <a:pt x="28" y="136"/>
                    </a:lnTo>
                    <a:lnTo>
                      <a:pt x="36" y="132"/>
                    </a:lnTo>
                    <a:lnTo>
                      <a:pt x="42" y="132"/>
                    </a:lnTo>
                    <a:lnTo>
                      <a:pt x="49" y="132"/>
                    </a:lnTo>
                    <a:lnTo>
                      <a:pt x="57" y="122"/>
                    </a:lnTo>
                    <a:lnTo>
                      <a:pt x="62" y="122"/>
                    </a:lnTo>
                    <a:lnTo>
                      <a:pt x="69" y="132"/>
                    </a:lnTo>
                    <a:lnTo>
                      <a:pt x="85" y="136"/>
                    </a:lnTo>
                    <a:lnTo>
                      <a:pt x="109" y="118"/>
                    </a:lnTo>
                    <a:lnTo>
                      <a:pt x="112" y="111"/>
                    </a:lnTo>
                    <a:lnTo>
                      <a:pt x="117" y="111"/>
                    </a:lnTo>
                    <a:lnTo>
                      <a:pt x="124" y="111"/>
                    </a:lnTo>
                    <a:lnTo>
                      <a:pt x="212" y="106"/>
                    </a:lnTo>
                    <a:lnTo>
                      <a:pt x="215" y="102"/>
                    </a:lnTo>
                    <a:lnTo>
                      <a:pt x="215" y="78"/>
                    </a:lnTo>
                    <a:lnTo>
                      <a:pt x="207" y="74"/>
                    </a:lnTo>
                    <a:lnTo>
                      <a:pt x="212" y="74"/>
                    </a:lnTo>
                    <a:lnTo>
                      <a:pt x="204" y="65"/>
                    </a:lnTo>
                    <a:lnTo>
                      <a:pt x="207" y="53"/>
                    </a:lnTo>
                    <a:lnTo>
                      <a:pt x="212" y="47"/>
                    </a:lnTo>
                    <a:lnTo>
                      <a:pt x="220" y="47"/>
                    </a:lnTo>
                    <a:lnTo>
                      <a:pt x="225" y="53"/>
                    </a:lnTo>
                    <a:lnTo>
                      <a:pt x="233" y="57"/>
                    </a:lnTo>
                    <a:lnTo>
                      <a:pt x="257" y="49"/>
                    </a:lnTo>
                    <a:lnTo>
                      <a:pt x="282" y="47"/>
                    </a:lnTo>
                    <a:lnTo>
                      <a:pt x="294" y="47"/>
                    </a:lnTo>
                    <a:lnTo>
                      <a:pt x="311" y="49"/>
                    </a:lnTo>
                    <a:lnTo>
                      <a:pt x="317" y="41"/>
                    </a:lnTo>
                    <a:lnTo>
                      <a:pt x="322" y="33"/>
                    </a:lnTo>
                    <a:lnTo>
                      <a:pt x="328" y="33"/>
                    </a:lnTo>
                    <a:lnTo>
                      <a:pt x="331" y="41"/>
                    </a:lnTo>
                    <a:lnTo>
                      <a:pt x="335" y="47"/>
                    </a:lnTo>
                    <a:lnTo>
                      <a:pt x="356" y="47"/>
                    </a:lnTo>
                    <a:lnTo>
                      <a:pt x="409" y="49"/>
                    </a:lnTo>
                    <a:lnTo>
                      <a:pt x="418" y="57"/>
                    </a:lnTo>
                    <a:lnTo>
                      <a:pt x="427" y="67"/>
                    </a:lnTo>
                    <a:lnTo>
                      <a:pt x="434" y="57"/>
                    </a:lnTo>
                    <a:lnTo>
                      <a:pt x="438" y="53"/>
                    </a:lnTo>
                    <a:lnTo>
                      <a:pt x="445" y="53"/>
                    </a:lnTo>
                    <a:lnTo>
                      <a:pt x="451" y="57"/>
                    </a:lnTo>
                    <a:lnTo>
                      <a:pt x="461" y="61"/>
                    </a:lnTo>
                    <a:lnTo>
                      <a:pt x="480" y="61"/>
                    </a:lnTo>
                    <a:lnTo>
                      <a:pt x="500" y="61"/>
                    </a:lnTo>
                    <a:lnTo>
                      <a:pt x="510" y="33"/>
                    </a:lnTo>
                    <a:lnTo>
                      <a:pt x="513" y="29"/>
                    </a:lnTo>
                    <a:lnTo>
                      <a:pt x="519" y="23"/>
                    </a:lnTo>
                    <a:lnTo>
                      <a:pt x="528" y="25"/>
                    </a:lnTo>
                    <a:lnTo>
                      <a:pt x="535" y="13"/>
                    </a:lnTo>
                    <a:lnTo>
                      <a:pt x="538" y="13"/>
                    </a:lnTo>
                    <a:lnTo>
                      <a:pt x="544" y="13"/>
                    </a:lnTo>
                    <a:lnTo>
                      <a:pt x="549" y="16"/>
                    </a:lnTo>
                    <a:lnTo>
                      <a:pt x="552" y="25"/>
                    </a:lnTo>
                    <a:lnTo>
                      <a:pt x="552" y="53"/>
                    </a:lnTo>
                    <a:lnTo>
                      <a:pt x="580" y="47"/>
                    </a:lnTo>
                    <a:lnTo>
                      <a:pt x="601" y="47"/>
                    </a:lnTo>
                    <a:lnTo>
                      <a:pt x="609" y="45"/>
                    </a:lnTo>
                    <a:lnTo>
                      <a:pt x="616" y="37"/>
                    </a:lnTo>
                    <a:lnTo>
                      <a:pt x="625" y="37"/>
                    </a:lnTo>
                    <a:lnTo>
                      <a:pt x="637" y="45"/>
                    </a:lnTo>
                    <a:lnTo>
                      <a:pt x="652" y="41"/>
                    </a:lnTo>
                    <a:lnTo>
                      <a:pt x="659" y="45"/>
                    </a:lnTo>
                    <a:lnTo>
                      <a:pt x="686" y="67"/>
                    </a:lnTo>
                    <a:lnTo>
                      <a:pt x="696" y="65"/>
                    </a:lnTo>
                    <a:lnTo>
                      <a:pt x="728" y="53"/>
                    </a:lnTo>
                    <a:lnTo>
                      <a:pt x="762" y="49"/>
                    </a:lnTo>
                    <a:lnTo>
                      <a:pt x="785" y="33"/>
                    </a:lnTo>
                    <a:lnTo>
                      <a:pt x="792" y="33"/>
                    </a:lnTo>
                    <a:lnTo>
                      <a:pt x="799" y="33"/>
                    </a:lnTo>
                    <a:lnTo>
                      <a:pt x="820" y="37"/>
                    </a:lnTo>
                    <a:lnTo>
                      <a:pt x="844" y="33"/>
                    </a:lnTo>
                    <a:lnTo>
                      <a:pt x="844" y="23"/>
                    </a:lnTo>
                    <a:lnTo>
                      <a:pt x="845" y="13"/>
                    </a:lnTo>
                    <a:lnTo>
                      <a:pt x="850" y="3"/>
                    </a:lnTo>
                    <a:lnTo>
                      <a:pt x="859" y="0"/>
                    </a:lnTo>
                    <a:lnTo>
                      <a:pt x="865" y="0"/>
                    </a:lnTo>
                    <a:lnTo>
                      <a:pt x="878" y="3"/>
                    </a:lnTo>
                    <a:lnTo>
                      <a:pt x="906" y="29"/>
                    </a:lnTo>
                    <a:lnTo>
                      <a:pt x="937" y="37"/>
                    </a:lnTo>
                    <a:lnTo>
                      <a:pt x="944" y="45"/>
                    </a:lnTo>
                    <a:lnTo>
                      <a:pt x="944" y="53"/>
                    </a:lnTo>
                    <a:lnTo>
                      <a:pt x="939" y="65"/>
                    </a:lnTo>
                    <a:lnTo>
                      <a:pt x="967" y="61"/>
                    </a:lnTo>
                    <a:lnTo>
                      <a:pt x="978" y="57"/>
                    </a:lnTo>
                    <a:lnTo>
                      <a:pt x="987" y="57"/>
                    </a:lnTo>
                    <a:lnTo>
                      <a:pt x="999" y="67"/>
                    </a:lnTo>
                    <a:lnTo>
                      <a:pt x="1052" y="70"/>
                    </a:lnTo>
                    <a:lnTo>
                      <a:pt x="1088" y="65"/>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31" name="Freeform 63">
                <a:extLst>
                  <a:ext uri="{FF2B5EF4-FFF2-40B4-BE49-F238E27FC236}">
                    <a16:creationId xmlns:a16="http://schemas.microsoft.com/office/drawing/2014/main" id="{1F9DE4FD-A7DA-5E66-59FD-042CBEC7CC55}"/>
                  </a:ext>
                </a:extLst>
              </p:cNvPr>
              <p:cNvSpPr>
                <a:spLocks/>
              </p:cNvSpPr>
              <p:nvPr/>
            </p:nvSpPr>
            <p:spPr bwMode="auto">
              <a:xfrm>
                <a:off x="765" y="3516"/>
                <a:ext cx="1019" cy="150"/>
              </a:xfrm>
              <a:custGeom>
                <a:avLst/>
                <a:gdLst>
                  <a:gd name="T0" fmla="*/ 956 w 1019"/>
                  <a:gd name="T1" fmla="*/ 64 h 150"/>
                  <a:gd name="T2" fmla="*/ 940 w 1019"/>
                  <a:gd name="T3" fmla="*/ 68 h 150"/>
                  <a:gd name="T4" fmla="*/ 925 w 1019"/>
                  <a:gd name="T5" fmla="*/ 101 h 150"/>
                  <a:gd name="T6" fmla="*/ 890 w 1019"/>
                  <a:gd name="T7" fmla="*/ 53 h 150"/>
                  <a:gd name="T8" fmla="*/ 883 w 1019"/>
                  <a:gd name="T9" fmla="*/ 105 h 150"/>
                  <a:gd name="T10" fmla="*/ 824 w 1019"/>
                  <a:gd name="T11" fmla="*/ 13 h 150"/>
                  <a:gd name="T12" fmla="*/ 813 w 1019"/>
                  <a:gd name="T13" fmla="*/ 24 h 150"/>
                  <a:gd name="T14" fmla="*/ 784 w 1019"/>
                  <a:gd name="T15" fmla="*/ 44 h 150"/>
                  <a:gd name="T16" fmla="*/ 746 w 1019"/>
                  <a:gd name="T17" fmla="*/ 24 h 150"/>
                  <a:gd name="T18" fmla="*/ 738 w 1019"/>
                  <a:gd name="T19" fmla="*/ 24 h 150"/>
                  <a:gd name="T20" fmla="*/ 713 w 1019"/>
                  <a:gd name="T21" fmla="*/ 40 h 150"/>
                  <a:gd name="T22" fmla="*/ 697 w 1019"/>
                  <a:gd name="T23" fmla="*/ 32 h 150"/>
                  <a:gd name="T24" fmla="*/ 683 w 1019"/>
                  <a:gd name="T25" fmla="*/ 48 h 150"/>
                  <a:gd name="T26" fmla="*/ 622 w 1019"/>
                  <a:gd name="T27" fmla="*/ 64 h 150"/>
                  <a:gd name="T28" fmla="*/ 616 w 1019"/>
                  <a:gd name="T29" fmla="*/ 53 h 150"/>
                  <a:gd name="T30" fmla="*/ 606 w 1019"/>
                  <a:gd name="T31" fmla="*/ 60 h 150"/>
                  <a:gd name="T32" fmla="*/ 546 w 1019"/>
                  <a:gd name="T33" fmla="*/ 36 h 150"/>
                  <a:gd name="T34" fmla="*/ 532 w 1019"/>
                  <a:gd name="T35" fmla="*/ 36 h 150"/>
                  <a:gd name="T36" fmla="*/ 541 w 1019"/>
                  <a:gd name="T37" fmla="*/ 84 h 150"/>
                  <a:gd name="T38" fmla="*/ 516 w 1019"/>
                  <a:gd name="T39" fmla="*/ 57 h 150"/>
                  <a:gd name="T40" fmla="*/ 509 w 1019"/>
                  <a:gd name="T41" fmla="*/ 72 h 150"/>
                  <a:gd name="T42" fmla="*/ 484 w 1019"/>
                  <a:gd name="T43" fmla="*/ 44 h 150"/>
                  <a:gd name="T44" fmla="*/ 470 w 1019"/>
                  <a:gd name="T45" fmla="*/ 8 h 150"/>
                  <a:gd name="T46" fmla="*/ 458 w 1019"/>
                  <a:gd name="T47" fmla="*/ 4 h 150"/>
                  <a:gd name="T48" fmla="*/ 448 w 1019"/>
                  <a:gd name="T49" fmla="*/ 24 h 150"/>
                  <a:gd name="T50" fmla="*/ 440 w 1019"/>
                  <a:gd name="T51" fmla="*/ 117 h 150"/>
                  <a:gd name="T52" fmla="*/ 428 w 1019"/>
                  <a:gd name="T53" fmla="*/ 108 h 150"/>
                  <a:gd name="T54" fmla="*/ 412 w 1019"/>
                  <a:gd name="T55" fmla="*/ 84 h 150"/>
                  <a:gd name="T56" fmla="*/ 419 w 1019"/>
                  <a:gd name="T57" fmla="*/ 64 h 150"/>
                  <a:gd name="T58" fmla="*/ 415 w 1019"/>
                  <a:gd name="T59" fmla="*/ 44 h 150"/>
                  <a:gd name="T60" fmla="*/ 404 w 1019"/>
                  <a:gd name="T61" fmla="*/ 44 h 150"/>
                  <a:gd name="T62" fmla="*/ 391 w 1019"/>
                  <a:gd name="T63" fmla="*/ 60 h 150"/>
                  <a:gd name="T64" fmla="*/ 362 w 1019"/>
                  <a:gd name="T65" fmla="*/ 44 h 150"/>
                  <a:gd name="T66" fmla="*/ 348 w 1019"/>
                  <a:gd name="T67" fmla="*/ 44 h 150"/>
                  <a:gd name="T68" fmla="*/ 327 w 1019"/>
                  <a:gd name="T69" fmla="*/ 24 h 150"/>
                  <a:gd name="T70" fmla="*/ 319 w 1019"/>
                  <a:gd name="T71" fmla="*/ 24 h 150"/>
                  <a:gd name="T72" fmla="*/ 334 w 1019"/>
                  <a:gd name="T73" fmla="*/ 112 h 150"/>
                  <a:gd name="T74" fmla="*/ 223 w 1019"/>
                  <a:gd name="T75" fmla="*/ 64 h 150"/>
                  <a:gd name="T76" fmla="*/ 197 w 1019"/>
                  <a:gd name="T77" fmla="*/ 97 h 150"/>
                  <a:gd name="T78" fmla="*/ 158 w 1019"/>
                  <a:gd name="T79" fmla="*/ 53 h 150"/>
                  <a:gd name="T80" fmla="*/ 148 w 1019"/>
                  <a:gd name="T81" fmla="*/ 53 h 150"/>
                  <a:gd name="T82" fmla="*/ 151 w 1019"/>
                  <a:gd name="T83" fmla="*/ 74 h 150"/>
                  <a:gd name="T84" fmla="*/ 166 w 1019"/>
                  <a:gd name="T85" fmla="*/ 121 h 150"/>
                  <a:gd name="T86" fmla="*/ 142 w 1019"/>
                  <a:gd name="T87" fmla="*/ 117 h 150"/>
                  <a:gd name="T88" fmla="*/ 132 w 1019"/>
                  <a:gd name="T89" fmla="*/ 128 h 150"/>
                  <a:gd name="T90" fmla="*/ 101 w 1019"/>
                  <a:gd name="T91" fmla="*/ 97 h 150"/>
                  <a:gd name="T92" fmla="*/ 94 w 1019"/>
                  <a:gd name="T93" fmla="*/ 94 h 150"/>
                  <a:gd name="T94" fmla="*/ 91 w 1019"/>
                  <a:gd name="T95" fmla="*/ 128 h 150"/>
                  <a:gd name="T96" fmla="*/ 50 w 1019"/>
                  <a:gd name="T97" fmla="*/ 105 h 150"/>
                  <a:gd name="T98" fmla="*/ 29 w 1019"/>
                  <a:gd name="T99" fmla="*/ 101 h 150"/>
                  <a:gd name="T100" fmla="*/ 0 w 1019"/>
                  <a:gd name="T101" fmla="*/ 125 h 150"/>
                  <a:gd name="T102" fmla="*/ 14 w 1019"/>
                  <a:gd name="T103" fmla="*/ 149 h 150"/>
                  <a:gd name="T104" fmla="*/ 82 w 1019"/>
                  <a:gd name="T105" fmla="*/ 138 h 150"/>
                  <a:gd name="T106" fmla="*/ 1018 w 1019"/>
                  <a:gd name="T107" fmla="*/ 64 h 1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9"/>
                  <a:gd name="T163" fmla="*/ 0 h 150"/>
                  <a:gd name="T164" fmla="*/ 1019 w 1019"/>
                  <a:gd name="T165" fmla="*/ 150 h 1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9" h="150">
                    <a:moveTo>
                      <a:pt x="1018" y="64"/>
                    </a:moveTo>
                    <a:lnTo>
                      <a:pt x="956" y="64"/>
                    </a:lnTo>
                    <a:lnTo>
                      <a:pt x="950" y="60"/>
                    </a:lnTo>
                    <a:lnTo>
                      <a:pt x="940" y="68"/>
                    </a:lnTo>
                    <a:lnTo>
                      <a:pt x="932" y="94"/>
                    </a:lnTo>
                    <a:lnTo>
                      <a:pt x="925" y="101"/>
                    </a:lnTo>
                    <a:lnTo>
                      <a:pt x="893" y="53"/>
                    </a:lnTo>
                    <a:lnTo>
                      <a:pt x="890" y="53"/>
                    </a:lnTo>
                    <a:lnTo>
                      <a:pt x="885" y="57"/>
                    </a:lnTo>
                    <a:lnTo>
                      <a:pt x="883" y="105"/>
                    </a:lnTo>
                    <a:lnTo>
                      <a:pt x="831" y="20"/>
                    </a:lnTo>
                    <a:lnTo>
                      <a:pt x="824" y="13"/>
                    </a:lnTo>
                    <a:lnTo>
                      <a:pt x="818" y="16"/>
                    </a:lnTo>
                    <a:lnTo>
                      <a:pt x="813" y="24"/>
                    </a:lnTo>
                    <a:lnTo>
                      <a:pt x="826" y="117"/>
                    </a:lnTo>
                    <a:lnTo>
                      <a:pt x="784" y="44"/>
                    </a:lnTo>
                    <a:lnTo>
                      <a:pt x="756" y="40"/>
                    </a:lnTo>
                    <a:lnTo>
                      <a:pt x="746" y="24"/>
                    </a:lnTo>
                    <a:lnTo>
                      <a:pt x="741" y="24"/>
                    </a:lnTo>
                    <a:lnTo>
                      <a:pt x="738" y="24"/>
                    </a:lnTo>
                    <a:lnTo>
                      <a:pt x="732" y="64"/>
                    </a:lnTo>
                    <a:lnTo>
                      <a:pt x="713" y="40"/>
                    </a:lnTo>
                    <a:lnTo>
                      <a:pt x="707" y="33"/>
                    </a:lnTo>
                    <a:lnTo>
                      <a:pt x="697" y="32"/>
                    </a:lnTo>
                    <a:lnTo>
                      <a:pt x="689" y="36"/>
                    </a:lnTo>
                    <a:lnTo>
                      <a:pt x="683" y="48"/>
                    </a:lnTo>
                    <a:lnTo>
                      <a:pt x="633" y="53"/>
                    </a:lnTo>
                    <a:lnTo>
                      <a:pt x="622" y="64"/>
                    </a:lnTo>
                    <a:lnTo>
                      <a:pt x="619" y="57"/>
                    </a:lnTo>
                    <a:lnTo>
                      <a:pt x="616" y="53"/>
                    </a:lnTo>
                    <a:lnTo>
                      <a:pt x="608" y="53"/>
                    </a:lnTo>
                    <a:lnTo>
                      <a:pt x="606" y="60"/>
                    </a:lnTo>
                    <a:lnTo>
                      <a:pt x="601" y="101"/>
                    </a:lnTo>
                    <a:lnTo>
                      <a:pt x="546" y="36"/>
                    </a:lnTo>
                    <a:lnTo>
                      <a:pt x="537" y="33"/>
                    </a:lnTo>
                    <a:lnTo>
                      <a:pt x="532" y="36"/>
                    </a:lnTo>
                    <a:lnTo>
                      <a:pt x="531" y="44"/>
                    </a:lnTo>
                    <a:lnTo>
                      <a:pt x="541" y="84"/>
                    </a:lnTo>
                    <a:lnTo>
                      <a:pt x="521" y="60"/>
                    </a:lnTo>
                    <a:lnTo>
                      <a:pt x="516" y="57"/>
                    </a:lnTo>
                    <a:lnTo>
                      <a:pt x="509" y="60"/>
                    </a:lnTo>
                    <a:lnTo>
                      <a:pt x="509" y="72"/>
                    </a:lnTo>
                    <a:lnTo>
                      <a:pt x="503" y="92"/>
                    </a:lnTo>
                    <a:lnTo>
                      <a:pt x="484" y="44"/>
                    </a:lnTo>
                    <a:lnTo>
                      <a:pt x="472" y="16"/>
                    </a:lnTo>
                    <a:lnTo>
                      <a:pt x="470" y="8"/>
                    </a:lnTo>
                    <a:lnTo>
                      <a:pt x="466" y="0"/>
                    </a:lnTo>
                    <a:lnTo>
                      <a:pt x="458" y="4"/>
                    </a:lnTo>
                    <a:lnTo>
                      <a:pt x="453" y="11"/>
                    </a:lnTo>
                    <a:lnTo>
                      <a:pt x="448" y="24"/>
                    </a:lnTo>
                    <a:lnTo>
                      <a:pt x="443" y="112"/>
                    </a:lnTo>
                    <a:lnTo>
                      <a:pt x="440" y="117"/>
                    </a:lnTo>
                    <a:lnTo>
                      <a:pt x="433" y="114"/>
                    </a:lnTo>
                    <a:lnTo>
                      <a:pt x="428" y="108"/>
                    </a:lnTo>
                    <a:lnTo>
                      <a:pt x="419" y="101"/>
                    </a:lnTo>
                    <a:lnTo>
                      <a:pt x="412" y="84"/>
                    </a:lnTo>
                    <a:lnTo>
                      <a:pt x="417" y="74"/>
                    </a:lnTo>
                    <a:lnTo>
                      <a:pt x="419" y="64"/>
                    </a:lnTo>
                    <a:lnTo>
                      <a:pt x="419" y="52"/>
                    </a:lnTo>
                    <a:lnTo>
                      <a:pt x="415" y="44"/>
                    </a:lnTo>
                    <a:lnTo>
                      <a:pt x="408" y="44"/>
                    </a:lnTo>
                    <a:lnTo>
                      <a:pt x="404" y="44"/>
                    </a:lnTo>
                    <a:lnTo>
                      <a:pt x="397" y="52"/>
                    </a:lnTo>
                    <a:lnTo>
                      <a:pt x="391" y="60"/>
                    </a:lnTo>
                    <a:lnTo>
                      <a:pt x="368" y="48"/>
                    </a:lnTo>
                    <a:lnTo>
                      <a:pt x="362" y="44"/>
                    </a:lnTo>
                    <a:lnTo>
                      <a:pt x="355" y="40"/>
                    </a:lnTo>
                    <a:lnTo>
                      <a:pt x="348" y="44"/>
                    </a:lnTo>
                    <a:lnTo>
                      <a:pt x="334" y="28"/>
                    </a:lnTo>
                    <a:lnTo>
                      <a:pt x="327" y="24"/>
                    </a:lnTo>
                    <a:lnTo>
                      <a:pt x="324" y="20"/>
                    </a:lnTo>
                    <a:lnTo>
                      <a:pt x="319" y="24"/>
                    </a:lnTo>
                    <a:lnTo>
                      <a:pt x="316" y="32"/>
                    </a:lnTo>
                    <a:lnTo>
                      <a:pt x="334" y="112"/>
                    </a:lnTo>
                    <a:lnTo>
                      <a:pt x="252" y="114"/>
                    </a:lnTo>
                    <a:lnTo>
                      <a:pt x="223" y="64"/>
                    </a:lnTo>
                    <a:lnTo>
                      <a:pt x="208" y="94"/>
                    </a:lnTo>
                    <a:lnTo>
                      <a:pt x="197" y="97"/>
                    </a:lnTo>
                    <a:lnTo>
                      <a:pt x="172" y="74"/>
                    </a:lnTo>
                    <a:lnTo>
                      <a:pt x="158" y="53"/>
                    </a:lnTo>
                    <a:lnTo>
                      <a:pt x="155" y="52"/>
                    </a:lnTo>
                    <a:lnTo>
                      <a:pt x="148" y="53"/>
                    </a:lnTo>
                    <a:lnTo>
                      <a:pt x="148" y="64"/>
                    </a:lnTo>
                    <a:lnTo>
                      <a:pt x="151" y="74"/>
                    </a:lnTo>
                    <a:lnTo>
                      <a:pt x="156" y="101"/>
                    </a:lnTo>
                    <a:lnTo>
                      <a:pt x="166" y="121"/>
                    </a:lnTo>
                    <a:lnTo>
                      <a:pt x="148" y="117"/>
                    </a:lnTo>
                    <a:lnTo>
                      <a:pt x="142" y="117"/>
                    </a:lnTo>
                    <a:lnTo>
                      <a:pt x="137" y="125"/>
                    </a:lnTo>
                    <a:lnTo>
                      <a:pt x="132" y="128"/>
                    </a:lnTo>
                    <a:lnTo>
                      <a:pt x="114" y="132"/>
                    </a:lnTo>
                    <a:lnTo>
                      <a:pt x="101" y="97"/>
                    </a:lnTo>
                    <a:lnTo>
                      <a:pt x="99" y="94"/>
                    </a:lnTo>
                    <a:lnTo>
                      <a:pt x="94" y="94"/>
                    </a:lnTo>
                    <a:lnTo>
                      <a:pt x="89" y="97"/>
                    </a:lnTo>
                    <a:lnTo>
                      <a:pt x="91" y="128"/>
                    </a:lnTo>
                    <a:lnTo>
                      <a:pt x="75" y="132"/>
                    </a:lnTo>
                    <a:lnTo>
                      <a:pt x="50" y="105"/>
                    </a:lnTo>
                    <a:lnTo>
                      <a:pt x="39" y="101"/>
                    </a:lnTo>
                    <a:lnTo>
                      <a:pt x="29" y="101"/>
                    </a:lnTo>
                    <a:lnTo>
                      <a:pt x="3" y="114"/>
                    </a:lnTo>
                    <a:lnTo>
                      <a:pt x="0" y="125"/>
                    </a:lnTo>
                    <a:lnTo>
                      <a:pt x="3" y="138"/>
                    </a:lnTo>
                    <a:lnTo>
                      <a:pt x="14" y="149"/>
                    </a:lnTo>
                    <a:lnTo>
                      <a:pt x="78" y="145"/>
                    </a:lnTo>
                    <a:lnTo>
                      <a:pt x="82" y="138"/>
                    </a:lnTo>
                    <a:lnTo>
                      <a:pt x="1018" y="138"/>
                    </a:lnTo>
                    <a:lnTo>
                      <a:pt x="1018" y="64"/>
                    </a:lnTo>
                  </a:path>
                </a:pathLst>
              </a:custGeom>
              <a:solidFill>
                <a:srgbClr val="C0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32" name="Freeform 64">
                <a:extLst>
                  <a:ext uri="{FF2B5EF4-FFF2-40B4-BE49-F238E27FC236}">
                    <a16:creationId xmlns:a16="http://schemas.microsoft.com/office/drawing/2014/main" id="{BC9127E1-89A0-F3C6-2497-4BF63AFC8FC5}"/>
                  </a:ext>
                </a:extLst>
              </p:cNvPr>
              <p:cNvSpPr>
                <a:spLocks/>
              </p:cNvSpPr>
              <p:nvPr/>
            </p:nvSpPr>
            <p:spPr bwMode="auto">
              <a:xfrm>
                <a:off x="624" y="3468"/>
                <a:ext cx="756" cy="96"/>
              </a:xfrm>
              <a:custGeom>
                <a:avLst/>
                <a:gdLst>
                  <a:gd name="T0" fmla="*/ 41 w 756"/>
                  <a:gd name="T1" fmla="*/ 78 h 96"/>
                  <a:gd name="T2" fmla="*/ 97 w 756"/>
                  <a:gd name="T3" fmla="*/ 74 h 96"/>
                  <a:gd name="T4" fmla="*/ 116 w 756"/>
                  <a:gd name="T5" fmla="*/ 86 h 96"/>
                  <a:gd name="T6" fmla="*/ 130 w 756"/>
                  <a:gd name="T7" fmla="*/ 95 h 96"/>
                  <a:gd name="T8" fmla="*/ 150 w 756"/>
                  <a:gd name="T9" fmla="*/ 95 h 96"/>
                  <a:gd name="T10" fmla="*/ 164 w 756"/>
                  <a:gd name="T11" fmla="*/ 93 h 96"/>
                  <a:gd name="T12" fmla="*/ 222 w 756"/>
                  <a:gd name="T13" fmla="*/ 82 h 96"/>
                  <a:gd name="T14" fmla="*/ 236 w 756"/>
                  <a:gd name="T15" fmla="*/ 82 h 96"/>
                  <a:gd name="T16" fmla="*/ 235 w 756"/>
                  <a:gd name="T17" fmla="*/ 66 h 96"/>
                  <a:gd name="T18" fmla="*/ 254 w 756"/>
                  <a:gd name="T19" fmla="*/ 54 h 96"/>
                  <a:gd name="T20" fmla="*/ 350 w 756"/>
                  <a:gd name="T21" fmla="*/ 43 h 96"/>
                  <a:gd name="T22" fmla="*/ 394 w 756"/>
                  <a:gd name="T23" fmla="*/ 35 h 96"/>
                  <a:gd name="T24" fmla="*/ 446 w 756"/>
                  <a:gd name="T25" fmla="*/ 34 h 96"/>
                  <a:gd name="T26" fmla="*/ 454 w 756"/>
                  <a:gd name="T27" fmla="*/ 47 h 96"/>
                  <a:gd name="T28" fmla="*/ 467 w 756"/>
                  <a:gd name="T29" fmla="*/ 43 h 96"/>
                  <a:gd name="T30" fmla="*/ 526 w 756"/>
                  <a:gd name="T31" fmla="*/ 54 h 96"/>
                  <a:gd name="T32" fmla="*/ 537 w 756"/>
                  <a:gd name="T33" fmla="*/ 56 h 96"/>
                  <a:gd name="T34" fmla="*/ 562 w 756"/>
                  <a:gd name="T35" fmla="*/ 54 h 96"/>
                  <a:gd name="T36" fmla="*/ 563 w 756"/>
                  <a:gd name="T37" fmla="*/ 35 h 96"/>
                  <a:gd name="T38" fmla="*/ 573 w 756"/>
                  <a:gd name="T39" fmla="*/ 23 h 96"/>
                  <a:gd name="T40" fmla="*/ 647 w 756"/>
                  <a:gd name="T41" fmla="*/ 20 h 96"/>
                  <a:gd name="T42" fmla="*/ 744 w 756"/>
                  <a:gd name="T43" fmla="*/ 20 h 96"/>
                  <a:gd name="T44" fmla="*/ 755 w 756"/>
                  <a:gd name="T45" fmla="*/ 14 h 96"/>
                  <a:gd name="T46" fmla="*/ 714 w 756"/>
                  <a:gd name="T47" fmla="*/ 11 h 96"/>
                  <a:gd name="T48" fmla="*/ 647 w 756"/>
                  <a:gd name="T49" fmla="*/ 4 h 96"/>
                  <a:gd name="T50" fmla="*/ 573 w 756"/>
                  <a:gd name="T51" fmla="*/ 7 h 96"/>
                  <a:gd name="T52" fmla="*/ 550 w 756"/>
                  <a:gd name="T53" fmla="*/ 23 h 96"/>
                  <a:gd name="T54" fmla="*/ 509 w 756"/>
                  <a:gd name="T55" fmla="*/ 27 h 96"/>
                  <a:gd name="T56" fmla="*/ 452 w 756"/>
                  <a:gd name="T57" fmla="*/ 16 h 96"/>
                  <a:gd name="T58" fmla="*/ 435 w 756"/>
                  <a:gd name="T59" fmla="*/ 16 h 96"/>
                  <a:gd name="T60" fmla="*/ 369 w 756"/>
                  <a:gd name="T61" fmla="*/ 16 h 96"/>
                  <a:gd name="T62" fmla="*/ 357 w 756"/>
                  <a:gd name="T63" fmla="*/ 16 h 96"/>
                  <a:gd name="T64" fmla="*/ 270 w 756"/>
                  <a:gd name="T65" fmla="*/ 27 h 96"/>
                  <a:gd name="T66" fmla="*/ 217 w 756"/>
                  <a:gd name="T67" fmla="*/ 34 h 96"/>
                  <a:gd name="T68" fmla="*/ 169 w 756"/>
                  <a:gd name="T69" fmla="*/ 43 h 96"/>
                  <a:gd name="T70" fmla="*/ 125 w 756"/>
                  <a:gd name="T71" fmla="*/ 27 h 96"/>
                  <a:gd name="T72" fmla="*/ 79 w 756"/>
                  <a:gd name="T73" fmla="*/ 20 h 96"/>
                  <a:gd name="T74" fmla="*/ 30 w 756"/>
                  <a:gd name="T75" fmla="*/ 4 h 96"/>
                  <a:gd name="T76" fmla="*/ 0 w 756"/>
                  <a:gd name="T77" fmla="*/ 23 h 96"/>
                  <a:gd name="T78" fmla="*/ 54 w 756"/>
                  <a:gd name="T79" fmla="*/ 31 h 96"/>
                  <a:gd name="T80" fmla="*/ 98 w 756"/>
                  <a:gd name="T81" fmla="*/ 39 h 96"/>
                  <a:gd name="T82" fmla="*/ 103 w 756"/>
                  <a:gd name="T83" fmla="*/ 50 h 96"/>
                  <a:gd name="T84" fmla="*/ 58 w 756"/>
                  <a:gd name="T85" fmla="*/ 50 h 96"/>
                  <a:gd name="T86" fmla="*/ 0 w 756"/>
                  <a:gd name="T87" fmla="*/ 43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6"/>
                  <a:gd name="T133" fmla="*/ 0 h 96"/>
                  <a:gd name="T134" fmla="*/ 756 w 756"/>
                  <a:gd name="T135" fmla="*/ 96 h 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6" h="96">
                    <a:moveTo>
                      <a:pt x="0" y="78"/>
                    </a:moveTo>
                    <a:lnTo>
                      <a:pt x="41" y="78"/>
                    </a:lnTo>
                    <a:lnTo>
                      <a:pt x="72" y="75"/>
                    </a:lnTo>
                    <a:lnTo>
                      <a:pt x="97" y="74"/>
                    </a:lnTo>
                    <a:lnTo>
                      <a:pt x="113" y="74"/>
                    </a:lnTo>
                    <a:lnTo>
                      <a:pt x="116" y="86"/>
                    </a:lnTo>
                    <a:lnTo>
                      <a:pt x="121" y="93"/>
                    </a:lnTo>
                    <a:lnTo>
                      <a:pt x="130" y="95"/>
                    </a:lnTo>
                    <a:lnTo>
                      <a:pt x="139" y="95"/>
                    </a:lnTo>
                    <a:lnTo>
                      <a:pt x="150" y="95"/>
                    </a:lnTo>
                    <a:lnTo>
                      <a:pt x="158" y="95"/>
                    </a:lnTo>
                    <a:lnTo>
                      <a:pt x="164" y="93"/>
                    </a:lnTo>
                    <a:lnTo>
                      <a:pt x="168" y="82"/>
                    </a:lnTo>
                    <a:lnTo>
                      <a:pt x="222" y="82"/>
                    </a:lnTo>
                    <a:lnTo>
                      <a:pt x="230" y="86"/>
                    </a:lnTo>
                    <a:lnTo>
                      <a:pt x="236" y="82"/>
                    </a:lnTo>
                    <a:lnTo>
                      <a:pt x="240" y="74"/>
                    </a:lnTo>
                    <a:lnTo>
                      <a:pt x="235" y="66"/>
                    </a:lnTo>
                    <a:lnTo>
                      <a:pt x="223" y="62"/>
                    </a:lnTo>
                    <a:lnTo>
                      <a:pt x="254" y="54"/>
                    </a:lnTo>
                    <a:lnTo>
                      <a:pt x="295" y="50"/>
                    </a:lnTo>
                    <a:lnTo>
                      <a:pt x="350" y="43"/>
                    </a:lnTo>
                    <a:lnTo>
                      <a:pt x="375" y="43"/>
                    </a:lnTo>
                    <a:lnTo>
                      <a:pt x="394" y="35"/>
                    </a:lnTo>
                    <a:lnTo>
                      <a:pt x="424" y="34"/>
                    </a:lnTo>
                    <a:lnTo>
                      <a:pt x="446" y="34"/>
                    </a:lnTo>
                    <a:lnTo>
                      <a:pt x="449" y="35"/>
                    </a:lnTo>
                    <a:lnTo>
                      <a:pt x="454" y="47"/>
                    </a:lnTo>
                    <a:lnTo>
                      <a:pt x="459" y="50"/>
                    </a:lnTo>
                    <a:lnTo>
                      <a:pt x="467" y="43"/>
                    </a:lnTo>
                    <a:lnTo>
                      <a:pt x="523" y="47"/>
                    </a:lnTo>
                    <a:lnTo>
                      <a:pt x="526" y="54"/>
                    </a:lnTo>
                    <a:lnTo>
                      <a:pt x="530" y="56"/>
                    </a:lnTo>
                    <a:lnTo>
                      <a:pt x="537" y="56"/>
                    </a:lnTo>
                    <a:lnTo>
                      <a:pt x="557" y="56"/>
                    </a:lnTo>
                    <a:lnTo>
                      <a:pt x="562" y="54"/>
                    </a:lnTo>
                    <a:lnTo>
                      <a:pt x="563" y="50"/>
                    </a:lnTo>
                    <a:lnTo>
                      <a:pt x="563" y="35"/>
                    </a:lnTo>
                    <a:lnTo>
                      <a:pt x="568" y="27"/>
                    </a:lnTo>
                    <a:lnTo>
                      <a:pt x="573" y="23"/>
                    </a:lnTo>
                    <a:lnTo>
                      <a:pt x="594" y="20"/>
                    </a:lnTo>
                    <a:lnTo>
                      <a:pt x="647" y="20"/>
                    </a:lnTo>
                    <a:lnTo>
                      <a:pt x="732" y="20"/>
                    </a:lnTo>
                    <a:lnTo>
                      <a:pt x="744" y="20"/>
                    </a:lnTo>
                    <a:lnTo>
                      <a:pt x="752" y="20"/>
                    </a:lnTo>
                    <a:lnTo>
                      <a:pt x="755" y="14"/>
                    </a:lnTo>
                    <a:lnTo>
                      <a:pt x="747" y="11"/>
                    </a:lnTo>
                    <a:lnTo>
                      <a:pt x="714" y="11"/>
                    </a:lnTo>
                    <a:lnTo>
                      <a:pt x="670" y="4"/>
                    </a:lnTo>
                    <a:lnTo>
                      <a:pt x="647" y="4"/>
                    </a:lnTo>
                    <a:lnTo>
                      <a:pt x="656" y="4"/>
                    </a:lnTo>
                    <a:lnTo>
                      <a:pt x="573" y="7"/>
                    </a:lnTo>
                    <a:lnTo>
                      <a:pt x="568" y="7"/>
                    </a:lnTo>
                    <a:lnTo>
                      <a:pt x="550" y="23"/>
                    </a:lnTo>
                    <a:lnTo>
                      <a:pt x="530" y="27"/>
                    </a:lnTo>
                    <a:lnTo>
                      <a:pt x="509" y="27"/>
                    </a:lnTo>
                    <a:lnTo>
                      <a:pt x="464" y="20"/>
                    </a:lnTo>
                    <a:lnTo>
                      <a:pt x="452" y="16"/>
                    </a:lnTo>
                    <a:lnTo>
                      <a:pt x="443" y="14"/>
                    </a:lnTo>
                    <a:lnTo>
                      <a:pt x="435" y="16"/>
                    </a:lnTo>
                    <a:lnTo>
                      <a:pt x="422" y="20"/>
                    </a:lnTo>
                    <a:lnTo>
                      <a:pt x="369" y="16"/>
                    </a:lnTo>
                    <a:lnTo>
                      <a:pt x="362" y="16"/>
                    </a:lnTo>
                    <a:lnTo>
                      <a:pt x="357" y="16"/>
                    </a:lnTo>
                    <a:lnTo>
                      <a:pt x="350" y="23"/>
                    </a:lnTo>
                    <a:lnTo>
                      <a:pt x="270" y="27"/>
                    </a:lnTo>
                    <a:lnTo>
                      <a:pt x="240" y="27"/>
                    </a:lnTo>
                    <a:lnTo>
                      <a:pt x="217" y="34"/>
                    </a:lnTo>
                    <a:lnTo>
                      <a:pt x="191" y="39"/>
                    </a:lnTo>
                    <a:lnTo>
                      <a:pt x="169" y="43"/>
                    </a:lnTo>
                    <a:lnTo>
                      <a:pt x="150" y="35"/>
                    </a:lnTo>
                    <a:lnTo>
                      <a:pt x="125" y="27"/>
                    </a:lnTo>
                    <a:lnTo>
                      <a:pt x="98" y="23"/>
                    </a:lnTo>
                    <a:lnTo>
                      <a:pt x="79" y="20"/>
                    </a:lnTo>
                    <a:lnTo>
                      <a:pt x="58" y="11"/>
                    </a:lnTo>
                    <a:lnTo>
                      <a:pt x="30" y="4"/>
                    </a:lnTo>
                    <a:lnTo>
                      <a:pt x="0" y="0"/>
                    </a:lnTo>
                    <a:lnTo>
                      <a:pt x="0" y="23"/>
                    </a:lnTo>
                    <a:lnTo>
                      <a:pt x="23" y="23"/>
                    </a:lnTo>
                    <a:lnTo>
                      <a:pt x="54" y="31"/>
                    </a:lnTo>
                    <a:lnTo>
                      <a:pt x="90" y="35"/>
                    </a:lnTo>
                    <a:lnTo>
                      <a:pt x="98" y="39"/>
                    </a:lnTo>
                    <a:lnTo>
                      <a:pt x="106" y="43"/>
                    </a:lnTo>
                    <a:lnTo>
                      <a:pt x="103" y="50"/>
                    </a:lnTo>
                    <a:lnTo>
                      <a:pt x="98" y="50"/>
                    </a:lnTo>
                    <a:lnTo>
                      <a:pt x="58" y="50"/>
                    </a:lnTo>
                    <a:lnTo>
                      <a:pt x="31" y="50"/>
                    </a:lnTo>
                    <a:lnTo>
                      <a:pt x="0" y="43"/>
                    </a:lnTo>
                    <a:lnTo>
                      <a:pt x="0" y="78"/>
                    </a:lnTo>
                  </a:path>
                </a:pathLst>
              </a:custGeom>
              <a:solidFill>
                <a:srgbClr val="00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33" name="Freeform 65">
                <a:extLst>
                  <a:ext uri="{FF2B5EF4-FFF2-40B4-BE49-F238E27FC236}">
                    <a16:creationId xmlns:a16="http://schemas.microsoft.com/office/drawing/2014/main" id="{E911E96F-6632-4C76-C306-30334C772551}"/>
                  </a:ext>
                </a:extLst>
              </p:cNvPr>
              <p:cNvSpPr>
                <a:spLocks/>
              </p:cNvSpPr>
              <p:nvPr/>
            </p:nvSpPr>
            <p:spPr bwMode="auto">
              <a:xfrm>
                <a:off x="673" y="3416"/>
                <a:ext cx="867" cy="83"/>
              </a:xfrm>
              <a:custGeom>
                <a:avLst/>
                <a:gdLst>
                  <a:gd name="T0" fmla="*/ 25 w 867"/>
                  <a:gd name="T1" fmla="*/ 33 h 83"/>
                  <a:gd name="T2" fmla="*/ 0 w 867"/>
                  <a:gd name="T3" fmla="*/ 45 h 83"/>
                  <a:gd name="T4" fmla="*/ 21 w 867"/>
                  <a:gd name="T5" fmla="*/ 45 h 83"/>
                  <a:gd name="T6" fmla="*/ 53 w 867"/>
                  <a:gd name="T7" fmla="*/ 48 h 83"/>
                  <a:gd name="T8" fmla="*/ 88 w 867"/>
                  <a:gd name="T9" fmla="*/ 48 h 83"/>
                  <a:gd name="T10" fmla="*/ 114 w 867"/>
                  <a:gd name="T11" fmla="*/ 79 h 83"/>
                  <a:gd name="T12" fmla="*/ 148 w 867"/>
                  <a:gd name="T13" fmla="*/ 79 h 83"/>
                  <a:gd name="T14" fmla="*/ 197 w 867"/>
                  <a:gd name="T15" fmla="*/ 64 h 83"/>
                  <a:gd name="T16" fmla="*/ 187 w 867"/>
                  <a:gd name="T17" fmla="*/ 39 h 83"/>
                  <a:gd name="T18" fmla="*/ 218 w 867"/>
                  <a:gd name="T19" fmla="*/ 25 h 83"/>
                  <a:gd name="T20" fmla="*/ 223 w 867"/>
                  <a:gd name="T21" fmla="*/ 39 h 83"/>
                  <a:gd name="T22" fmla="*/ 260 w 867"/>
                  <a:gd name="T23" fmla="*/ 45 h 83"/>
                  <a:gd name="T24" fmla="*/ 310 w 867"/>
                  <a:gd name="T25" fmla="*/ 48 h 83"/>
                  <a:gd name="T26" fmla="*/ 394 w 867"/>
                  <a:gd name="T27" fmla="*/ 48 h 83"/>
                  <a:gd name="T28" fmla="*/ 394 w 867"/>
                  <a:gd name="T29" fmla="*/ 36 h 83"/>
                  <a:gd name="T30" fmla="*/ 368 w 867"/>
                  <a:gd name="T31" fmla="*/ 45 h 83"/>
                  <a:gd name="T32" fmla="*/ 338 w 867"/>
                  <a:gd name="T33" fmla="*/ 23 h 83"/>
                  <a:gd name="T34" fmla="*/ 349 w 867"/>
                  <a:gd name="T35" fmla="*/ 9 h 83"/>
                  <a:gd name="T36" fmla="*/ 439 w 867"/>
                  <a:gd name="T37" fmla="*/ 60 h 83"/>
                  <a:gd name="T38" fmla="*/ 461 w 867"/>
                  <a:gd name="T39" fmla="*/ 45 h 83"/>
                  <a:gd name="T40" fmla="*/ 489 w 867"/>
                  <a:gd name="T41" fmla="*/ 56 h 83"/>
                  <a:gd name="T42" fmla="*/ 510 w 867"/>
                  <a:gd name="T43" fmla="*/ 36 h 83"/>
                  <a:gd name="T44" fmla="*/ 577 w 867"/>
                  <a:gd name="T45" fmla="*/ 25 h 83"/>
                  <a:gd name="T46" fmla="*/ 598 w 867"/>
                  <a:gd name="T47" fmla="*/ 45 h 83"/>
                  <a:gd name="T48" fmla="*/ 679 w 867"/>
                  <a:gd name="T49" fmla="*/ 36 h 83"/>
                  <a:gd name="T50" fmla="*/ 710 w 867"/>
                  <a:gd name="T51" fmla="*/ 62 h 83"/>
                  <a:gd name="T52" fmla="*/ 731 w 867"/>
                  <a:gd name="T53" fmla="*/ 64 h 83"/>
                  <a:gd name="T54" fmla="*/ 813 w 867"/>
                  <a:gd name="T55" fmla="*/ 45 h 83"/>
                  <a:gd name="T56" fmla="*/ 844 w 867"/>
                  <a:gd name="T57" fmla="*/ 29 h 83"/>
                  <a:gd name="T58" fmla="*/ 846 w 867"/>
                  <a:gd name="T59" fmla="*/ 20 h 83"/>
                  <a:gd name="T60" fmla="*/ 800 w 867"/>
                  <a:gd name="T61" fmla="*/ 23 h 83"/>
                  <a:gd name="T62" fmla="*/ 759 w 867"/>
                  <a:gd name="T63" fmla="*/ 29 h 83"/>
                  <a:gd name="T64" fmla="*/ 735 w 867"/>
                  <a:gd name="T65" fmla="*/ 16 h 83"/>
                  <a:gd name="T66" fmla="*/ 685 w 867"/>
                  <a:gd name="T67" fmla="*/ 29 h 83"/>
                  <a:gd name="T68" fmla="*/ 648 w 867"/>
                  <a:gd name="T69" fmla="*/ 13 h 83"/>
                  <a:gd name="T70" fmla="*/ 622 w 867"/>
                  <a:gd name="T71" fmla="*/ 20 h 83"/>
                  <a:gd name="T72" fmla="*/ 586 w 867"/>
                  <a:gd name="T73" fmla="*/ 13 h 83"/>
                  <a:gd name="T74" fmla="*/ 495 w 867"/>
                  <a:gd name="T75" fmla="*/ 13 h 83"/>
                  <a:gd name="T76" fmla="*/ 459 w 867"/>
                  <a:gd name="T77" fmla="*/ 29 h 83"/>
                  <a:gd name="T78" fmla="*/ 397 w 867"/>
                  <a:gd name="T79" fmla="*/ 4 h 83"/>
                  <a:gd name="T80" fmla="*/ 373 w 867"/>
                  <a:gd name="T81" fmla="*/ 0 h 83"/>
                  <a:gd name="T82" fmla="*/ 352 w 867"/>
                  <a:gd name="T83" fmla="*/ 0 h 83"/>
                  <a:gd name="T84" fmla="*/ 296 w 867"/>
                  <a:gd name="T85" fmla="*/ 9 h 83"/>
                  <a:gd name="T86" fmla="*/ 271 w 867"/>
                  <a:gd name="T87" fmla="*/ 16 h 83"/>
                  <a:gd name="T88" fmla="*/ 249 w 867"/>
                  <a:gd name="T89" fmla="*/ 6 h 83"/>
                  <a:gd name="T90" fmla="*/ 210 w 867"/>
                  <a:gd name="T91" fmla="*/ 6 h 83"/>
                  <a:gd name="T92" fmla="*/ 176 w 867"/>
                  <a:gd name="T93" fmla="*/ 9 h 83"/>
                  <a:gd name="T94" fmla="*/ 103 w 867"/>
                  <a:gd name="T95" fmla="*/ 13 h 83"/>
                  <a:gd name="T96" fmla="*/ 88 w 867"/>
                  <a:gd name="T97" fmla="*/ 20 h 83"/>
                  <a:gd name="T98" fmla="*/ 39 w 867"/>
                  <a:gd name="T99" fmla="*/ 13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7"/>
                  <a:gd name="T151" fmla="*/ 0 h 83"/>
                  <a:gd name="T152" fmla="*/ 867 w 867"/>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7" h="83">
                    <a:moveTo>
                      <a:pt x="11" y="16"/>
                    </a:moveTo>
                    <a:lnTo>
                      <a:pt x="32" y="23"/>
                    </a:lnTo>
                    <a:lnTo>
                      <a:pt x="25" y="33"/>
                    </a:lnTo>
                    <a:lnTo>
                      <a:pt x="14" y="33"/>
                    </a:lnTo>
                    <a:lnTo>
                      <a:pt x="3" y="39"/>
                    </a:lnTo>
                    <a:lnTo>
                      <a:pt x="0" y="45"/>
                    </a:lnTo>
                    <a:lnTo>
                      <a:pt x="5" y="48"/>
                    </a:lnTo>
                    <a:lnTo>
                      <a:pt x="14" y="48"/>
                    </a:lnTo>
                    <a:lnTo>
                      <a:pt x="21" y="45"/>
                    </a:lnTo>
                    <a:lnTo>
                      <a:pt x="36" y="39"/>
                    </a:lnTo>
                    <a:lnTo>
                      <a:pt x="49" y="39"/>
                    </a:lnTo>
                    <a:lnTo>
                      <a:pt x="53" y="48"/>
                    </a:lnTo>
                    <a:lnTo>
                      <a:pt x="60" y="52"/>
                    </a:lnTo>
                    <a:lnTo>
                      <a:pt x="70" y="52"/>
                    </a:lnTo>
                    <a:lnTo>
                      <a:pt x="88" y="48"/>
                    </a:lnTo>
                    <a:lnTo>
                      <a:pt x="94" y="48"/>
                    </a:lnTo>
                    <a:lnTo>
                      <a:pt x="101" y="64"/>
                    </a:lnTo>
                    <a:lnTo>
                      <a:pt x="114" y="79"/>
                    </a:lnTo>
                    <a:lnTo>
                      <a:pt x="127" y="82"/>
                    </a:lnTo>
                    <a:lnTo>
                      <a:pt x="137" y="82"/>
                    </a:lnTo>
                    <a:lnTo>
                      <a:pt x="148" y="79"/>
                    </a:lnTo>
                    <a:lnTo>
                      <a:pt x="174" y="68"/>
                    </a:lnTo>
                    <a:lnTo>
                      <a:pt x="187" y="64"/>
                    </a:lnTo>
                    <a:lnTo>
                      <a:pt x="197" y="64"/>
                    </a:lnTo>
                    <a:lnTo>
                      <a:pt x="200" y="56"/>
                    </a:lnTo>
                    <a:lnTo>
                      <a:pt x="198" y="45"/>
                    </a:lnTo>
                    <a:lnTo>
                      <a:pt x="187" y="39"/>
                    </a:lnTo>
                    <a:lnTo>
                      <a:pt x="191" y="33"/>
                    </a:lnTo>
                    <a:lnTo>
                      <a:pt x="194" y="29"/>
                    </a:lnTo>
                    <a:lnTo>
                      <a:pt x="218" y="25"/>
                    </a:lnTo>
                    <a:lnTo>
                      <a:pt x="225" y="25"/>
                    </a:lnTo>
                    <a:lnTo>
                      <a:pt x="225" y="33"/>
                    </a:lnTo>
                    <a:lnTo>
                      <a:pt x="223" y="39"/>
                    </a:lnTo>
                    <a:lnTo>
                      <a:pt x="221" y="43"/>
                    </a:lnTo>
                    <a:lnTo>
                      <a:pt x="254" y="43"/>
                    </a:lnTo>
                    <a:lnTo>
                      <a:pt x="260" y="45"/>
                    </a:lnTo>
                    <a:lnTo>
                      <a:pt x="267" y="52"/>
                    </a:lnTo>
                    <a:lnTo>
                      <a:pt x="292" y="48"/>
                    </a:lnTo>
                    <a:lnTo>
                      <a:pt x="310" y="48"/>
                    </a:lnTo>
                    <a:lnTo>
                      <a:pt x="334" y="48"/>
                    </a:lnTo>
                    <a:lnTo>
                      <a:pt x="375" y="48"/>
                    </a:lnTo>
                    <a:lnTo>
                      <a:pt x="394" y="48"/>
                    </a:lnTo>
                    <a:lnTo>
                      <a:pt x="400" y="45"/>
                    </a:lnTo>
                    <a:lnTo>
                      <a:pt x="400" y="39"/>
                    </a:lnTo>
                    <a:lnTo>
                      <a:pt x="394" y="36"/>
                    </a:lnTo>
                    <a:lnTo>
                      <a:pt x="391" y="36"/>
                    </a:lnTo>
                    <a:lnTo>
                      <a:pt x="383" y="39"/>
                    </a:lnTo>
                    <a:lnTo>
                      <a:pt x="368" y="45"/>
                    </a:lnTo>
                    <a:lnTo>
                      <a:pt x="319" y="36"/>
                    </a:lnTo>
                    <a:lnTo>
                      <a:pt x="352" y="33"/>
                    </a:lnTo>
                    <a:lnTo>
                      <a:pt x="338" y="23"/>
                    </a:lnTo>
                    <a:lnTo>
                      <a:pt x="338" y="20"/>
                    </a:lnTo>
                    <a:lnTo>
                      <a:pt x="340" y="13"/>
                    </a:lnTo>
                    <a:lnTo>
                      <a:pt x="349" y="9"/>
                    </a:lnTo>
                    <a:lnTo>
                      <a:pt x="356" y="13"/>
                    </a:lnTo>
                    <a:lnTo>
                      <a:pt x="411" y="29"/>
                    </a:lnTo>
                    <a:lnTo>
                      <a:pt x="439" y="60"/>
                    </a:lnTo>
                    <a:lnTo>
                      <a:pt x="446" y="62"/>
                    </a:lnTo>
                    <a:lnTo>
                      <a:pt x="453" y="60"/>
                    </a:lnTo>
                    <a:lnTo>
                      <a:pt x="461" y="45"/>
                    </a:lnTo>
                    <a:lnTo>
                      <a:pt x="474" y="60"/>
                    </a:lnTo>
                    <a:lnTo>
                      <a:pt x="482" y="62"/>
                    </a:lnTo>
                    <a:lnTo>
                      <a:pt x="489" y="56"/>
                    </a:lnTo>
                    <a:lnTo>
                      <a:pt x="485" y="33"/>
                    </a:lnTo>
                    <a:lnTo>
                      <a:pt x="503" y="36"/>
                    </a:lnTo>
                    <a:lnTo>
                      <a:pt x="510" y="36"/>
                    </a:lnTo>
                    <a:lnTo>
                      <a:pt x="519" y="33"/>
                    </a:lnTo>
                    <a:lnTo>
                      <a:pt x="528" y="25"/>
                    </a:lnTo>
                    <a:lnTo>
                      <a:pt x="577" y="25"/>
                    </a:lnTo>
                    <a:lnTo>
                      <a:pt x="588" y="43"/>
                    </a:lnTo>
                    <a:lnTo>
                      <a:pt x="593" y="45"/>
                    </a:lnTo>
                    <a:lnTo>
                      <a:pt x="598" y="45"/>
                    </a:lnTo>
                    <a:lnTo>
                      <a:pt x="611" y="33"/>
                    </a:lnTo>
                    <a:lnTo>
                      <a:pt x="643" y="33"/>
                    </a:lnTo>
                    <a:lnTo>
                      <a:pt x="679" y="36"/>
                    </a:lnTo>
                    <a:lnTo>
                      <a:pt x="715" y="36"/>
                    </a:lnTo>
                    <a:lnTo>
                      <a:pt x="710" y="52"/>
                    </a:lnTo>
                    <a:lnTo>
                      <a:pt x="710" y="62"/>
                    </a:lnTo>
                    <a:lnTo>
                      <a:pt x="717" y="64"/>
                    </a:lnTo>
                    <a:lnTo>
                      <a:pt x="722" y="68"/>
                    </a:lnTo>
                    <a:lnTo>
                      <a:pt x="731" y="64"/>
                    </a:lnTo>
                    <a:lnTo>
                      <a:pt x="777" y="60"/>
                    </a:lnTo>
                    <a:lnTo>
                      <a:pt x="824" y="52"/>
                    </a:lnTo>
                    <a:lnTo>
                      <a:pt x="813" y="45"/>
                    </a:lnTo>
                    <a:lnTo>
                      <a:pt x="818" y="36"/>
                    </a:lnTo>
                    <a:lnTo>
                      <a:pt x="829" y="33"/>
                    </a:lnTo>
                    <a:lnTo>
                      <a:pt x="844" y="29"/>
                    </a:lnTo>
                    <a:lnTo>
                      <a:pt x="866" y="20"/>
                    </a:lnTo>
                    <a:lnTo>
                      <a:pt x="857" y="20"/>
                    </a:lnTo>
                    <a:lnTo>
                      <a:pt x="846" y="20"/>
                    </a:lnTo>
                    <a:lnTo>
                      <a:pt x="832" y="20"/>
                    </a:lnTo>
                    <a:lnTo>
                      <a:pt x="816" y="25"/>
                    </a:lnTo>
                    <a:lnTo>
                      <a:pt x="800" y="23"/>
                    </a:lnTo>
                    <a:lnTo>
                      <a:pt x="788" y="23"/>
                    </a:lnTo>
                    <a:lnTo>
                      <a:pt x="775" y="29"/>
                    </a:lnTo>
                    <a:lnTo>
                      <a:pt x="759" y="29"/>
                    </a:lnTo>
                    <a:lnTo>
                      <a:pt x="749" y="20"/>
                    </a:lnTo>
                    <a:lnTo>
                      <a:pt x="744" y="16"/>
                    </a:lnTo>
                    <a:lnTo>
                      <a:pt x="735" y="16"/>
                    </a:lnTo>
                    <a:lnTo>
                      <a:pt x="726" y="23"/>
                    </a:lnTo>
                    <a:lnTo>
                      <a:pt x="710" y="25"/>
                    </a:lnTo>
                    <a:lnTo>
                      <a:pt x="685" y="29"/>
                    </a:lnTo>
                    <a:lnTo>
                      <a:pt x="671" y="20"/>
                    </a:lnTo>
                    <a:lnTo>
                      <a:pt x="660" y="16"/>
                    </a:lnTo>
                    <a:lnTo>
                      <a:pt x="648" y="13"/>
                    </a:lnTo>
                    <a:lnTo>
                      <a:pt x="640" y="13"/>
                    </a:lnTo>
                    <a:lnTo>
                      <a:pt x="630" y="13"/>
                    </a:lnTo>
                    <a:lnTo>
                      <a:pt x="622" y="20"/>
                    </a:lnTo>
                    <a:lnTo>
                      <a:pt x="600" y="23"/>
                    </a:lnTo>
                    <a:lnTo>
                      <a:pt x="591" y="13"/>
                    </a:lnTo>
                    <a:lnTo>
                      <a:pt x="586" y="13"/>
                    </a:lnTo>
                    <a:lnTo>
                      <a:pt x="528" y="16"/>
                    </a:lnTo>
                    <a:lnTo>
                      <a:pt x="506" y="23"/>
                    </a:lnTo>
                    <a:lnTo>
                      <a:pt x="495" y="13"/>
                    </a:lnTo>
                    <a:lnTo>
                      <a:pt x="490" y="13"/>
                    </a:lnTo>
                    <a:lnTo>
                      <a:pt x="483" y="13"/>
                    </a:lnTo>
                    <a:lnTo>
                      <a:pt x="459" y="29"/>
                    </a:lnTo>
                    <a:lnTo>
                      <a:pt x="450" y="29"/>
                    </a:lnTo>
                    <a:lnTo>
                      <a:pt x="439" y="25"/>
                    </a:lnTo>
                    <a:lnTo>
                      <a:pt x="397" y="4"/>
                    </a:lnTo>
                    <a:lnTo>
                      <a:pt x="388" y="0"/>
                    </a:lnTo>
                    <a:lnTo>
                      <a:pt x="379" y="0"/>
                    </a:lnTo>
                    <a:lnTo>
                      <a:pt x="373" y="0"/>
                    </a:lnTo>
                    <a:lnTo>
                      <a:pt x="368" y="0"/>
                    </a:lnTo>
                    <a:lnTo>
                      <a:pt x="356" y="0"/>
                    </a:lnTo>
                    <a:lnTo>
                      <a:pt x="352" y="0"/>
                    </a:lnTo>
                    <a:lnTo>
                      <a:pt x="319" y="13"/>
                    </a:lnTo>
                    <a:lnTo>
                      <a:pt x="310" y="9"/>
                    </a:lnTo>
                    <a:lnTo>
                      <a:pt x="296" y="9"/>
                    </a:lnTo>
                    <a:lnTo>
                      <a:pt x="288" y="9"/>
                    </a:lnTo>
                    <a:lnTo>
                      <a:pt x="277" y="13"/>
                    </a:lnTo>
                    <a:lnTo>
                      <a:pt x="271" y="16"/>
                    </a:lnTo>
                    <a:lnTo>
                      <a:pt x="259" y="9"/>
                    </a:lnTo>
                    <a:lnTo>
                      <a:pt x="254" y="6"/>
                    </a:lnTo>
                    <a:lnTo>
                      <a:pt x="249" y="6"/>
                    </a:lnTo>
                    <a:lnTo>
                      <a:pt x="243" y="9"/>
                    </a:lnTo>
                    <a:lnTo>
                      <a:pt x="230" y="9"/>
                    </a:lnTo>
                    <a:lnTo>
                      <a:pt x="210" y="6"/>
                    </a:lnTo>
                    <a:lnTo>
                      <a:pt x="198" y="6"/>
                    </a:lnTo>
                    <a:lnTo>
                      <a:pt x="187" y="6"/>
                    </a:lnTo>
                    <a:lnTo>
                      <a:pt x="176" y="9"/>
                    </a:lnTo>
                    <a:lnTo>
                      <a:pt x="173" y="13"/>
                    </a:lnTo>
                    <a:lnTo>
                      <a:pt x="109" y="20"/>
                    </a:lnTo>
                    <a:lnTo>
                      <a:pt x="103" y="13"/>
                    </a:lnTo>
                    <a:lnTo>
                      <a:pt x="94" y="9"/>
                    </a:lnTo>
                    <a:lnTo>
                      <a:pt x="90" y="13"/>
                    </a:lnTo>
                    <a:lnTo>
                      <a:pt x="88" y="20"/>
                    </a:lnTo>
                    <a:lnTo>
                      <a:pt x="57" y="23"/>
                    </a:lnTo>
                    <a:lnTo>
                      <a:pt x="47" y="13"/>
                    </a:lnTo>
                    <a:lnTo>
                      <a:pt x="39" y="13"/>
                    </a:lnTo>
                    <a:lnTo>
                      <a:pt x="30" y="13"/>
                    </a:lnTo>
                    <a:lnTo>
                      <a:pt x="11" y="16"/>
                    </a:lnTo>
                  </a:path>
                </a:pathLst>
              </a:custGeom>
              <a:solidFill>
                <a:srgbClr val="00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51328" name="Rectangle 66">
              <a:extLst>
                <a:ext uri="{FF2B5EF4-FFF2-40B4-BE49-F238E27FC236}">
                  <a16:creationId xmlns:a16="http://schemas.microsoft.com/office/drawing/2014/main" id="{3ABD2837-E547-CE49-AE18-004DC51F400F}"/>
                </a:ext>
              </a:extLst>
            </p:cNvPr>
            <p:cNvSpPr>
              <a:spLocks noChangeArrowheads="1"/>
            </p:cNvSpPr>
            <p:nvPr/>
          </p:nvSpPr>
          <p:spPr bwMode="auto">
            <a:xfrm>
              <a:off x="628" y="2452"/>
              <a:ext cx="1157" cy="122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grpSp>
      <p:grpSp>
        <p:nvGrpSpPr>
          <p:cNvPr id="51221" name="Group 67">
            <a:extLst>
              <a:ext uri="{FF2B5EF4-FFF2-40B4-BE49-F238E27FC236}">
                <a16:creationId xmlns:a16="http://schemas.microsoft.com/office/drawing/2014/main" id="{D10C0435-D714-D1E3-BD81-598A0B803383}"/>
              </a:ext>
            </a:extLst>
          </p:cNvPr>
          <p:cNvGrpSpPr>
            <a:grpSpLocks/>
          </p:cNvGrpSpPr>
          <p:nvPr/>
        </p:nvGrpSpPr>
        <p:grpSpPr bwMode="auto">
          <a:xfrm>
            <a:off x="4440238" y="1539875"/>
            <a:ext cx="1944687" cy="1492250"/>
            <a:chOff x="640" y="1065"/>
            <a:chExt cx="1225" cy="940"/>
          </a:xfrm>
        </p:grpSpPr>
        <p:grpSp>
          <p:nvGrpSpPr>
            <p:cNvPr id="51281" name="Group 68">
              <a:extLst>
                <a:ext uri="{FF2B5EF4-FFF2-40B4-BE49-F238E27FC236}">
                  <a16:creationId xmlns:a16="http://schemas.microsoft.com/office/drawing/2014/main" id="{3E3B3826-2B63-4B43-FCBF-749D89577E31}"/>
                </a:ext>
              </a:extLst>
            </p:cNvPr>
            <p:cNvGrpSpPr>
              <a:grpSpLocks/>
            </p:cNvGrpSpPr>
            <p:nvPr/>
          </p:nvGrpSpPr>
          <p:grpSpPr bwMode="auto">
            <a:xfrm>
              <a:off x="640" y="1065"/>
              <a:ext cx="1225" cy="940"/>
              <a:chOff x="640" y="1065"/>
              <a:chExt cx="1225" cy="940"/>
            </a:xfrm>
          </p:grpSpPr>
          <p:grpSp>
            <p:nvGrpSpPr>
              <p:cNvPr id="51289" name="Group 69">
                <a:extLst>
                  <a:ext uri="{FF2B5EF4-FFF2-40B4-BE49-F238E27FC236}">
                    <a16:creationId xmlns:a16="http://schemas.microsoft.com/office/drawing/2014/main" id="{240C9CBA-567A-D16A-E237-E875D9C8F8CD}"/>
                  </a:ext>
                </a:extLst>
              </p:cNvPr>
              <p:cNvGrpSpPr>
                <a:grpSpLocks/>
              </p:cNvGrpSpPr>
              <p:nvPr/>
            </p:nvGrpSpPr>
            <p:grpSpPr bwMode="auto">
              <a:xfrm>
                <a:off x="640" y="1065"/>
                <a:ext cx="1224" cy="894"/>
                <a:chOff x="640" y="1065"/>
                <a:chExt cx="1224" cy="894"/>
              </a:xfrm>
            </p:grpSpPr>
            <p:grpSp>
              <p:nvGrpSpPr>
                <p:cNvPr id="51293" name="Group 70">
                  <a:extLst>
                    <a:ext uri="{FF2B5EF4-FFF2-40B4-BE49-F238E27FC236}">
                      <a16:creationId xmlns:a16="http://schemas.microsoft.com/office/drawing/2014/main" id="{D63ED8C4-6438-12F0-D5D5-5664EECE80A2}"/>
                    </a:ext>
                  </a:extLst>
                </p:cNvPr>
                <p:cNvGrpSpPr>
                  <a:grpSpLocks/>
                </p:cNvGrpSpPr>
                <p:nvPr/>
              </p:nvGrpSpPr>
              <p:grpSpPr bwMode="auto">
                <a:xfrm>
                  <a:off x="640" y="1065"/>
                  <a:ext cx="1224" cy="593"/>
                  <a:chOff x="640" y="1065"/>
                  <a:chExt cx="1224" cy="593"/>
                </a:xfrm>
              </p:grpSpPr>
              <p:sp>
                <p:nvSpPr>
                  <p:cNvPr id="51303" name="Rectangle 71">
                    <a:extLst>
                      <a:ext uri="{FF2B5EF4-FFF2-40B4-BE49-F238E27FC236}">
                        <a16:creationId xmlns:a16="http://schemas.microsoft.com/office/drawing/2014/main" id="{CCBCA837-01FA-69E1-6626-8B0645266639}"/>
                      </a:ext>
                    </a:extLst>
                  </p:cNvPr>
                  <p:cNvSpPr>
                    <a:spLocks noChangeArrowheads="1"/>
                  </p:cNvSpPr>
                  <p:nvPr/>
                </p:nvSpPr>
                <p:spPr bwMode="auto">
                  <a:xfrm>
                    <a:off x="640" y="1495"/>
                    <a:ext cx="1224" cy="163"/>
                  </a:xfrm>
                  <a:prstGeom prst="rect">
                    <a:avLst/>
                  </a:prstGeom>
                  <a:solidFill>
                    <a:srgbClr val="B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304" name="Rectangle 72">
                    <a:extLst>
                      <a:ext uri="{FF2B5EF4-FFF2-40B4-BE49-F238E27FC236}">
                        <a16:creationId xmlns:a16="http://schemas.microsoft.com/office/drawing/2014/main" id="{F0903F39-7035-174D-23C9-77AA8B0359FC}"/>
                      </a:ext>
                    </a:extLst>
                  </p:cNvPr>
                  <p:cNvSpPr>
                    <a:spLocks noChangeArrowheads="1"/>
                  </p:cNvSpPr>
                  <p:nvPr/>
                </p:nvSpPr>
                <p:spPr bwMode="auto">
                  <a:xfrm>
                    <a:off x="640" y="1451"/>
                    <a:ext cx="1224" cy="86"/>
                  </a:xfrm>
                  <a:prstGeom prst="rect">
                    <a:avLst/>
                  </a:prstGeom>
                  <a:solidFill>
                    <a:srgbClr val="9FB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305" name="Rectangle 73">
                    <a:extLst>
                      <a:ext uri="{FF2B5EF4-FFF2-40B4-BE49-F238E27FC236}">
                        <a16:creationId xmlns:a16="http://schemas.microsoft.com/office/drawing/2014/main" id="{2C8DBE6D-A2B2-BD11-C0FA-34E3D13D91D2}"/>
                      </a:ext>
                    </a:extLst>
                  </p:cNvPr>
                  <p:cNvSpPr>
                    <a:spLocks noChangeArrowheads="1"/>
                  </p:cNvSpPr>
                  <p:nvPr/>
                </p:nvSpPr>
                <p:spPr bwMode="auto">
                  <a:xfrm>
                    <a:off x="640" y="1426"/>
                    <a:ext cx="1224" cy="88"/>
                  </a:xfrm>
                  <a:prstGeom prst="rect">
                    <a:avLst/>
                  </a:prstGeom>
                  <a:solidFill>
                    <a:srgbClr val="9FB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306" name="Rectangle 74">
                    <a:extLst>
                      <a:ext uri="{FF2B5EF4-FFF2-40B4-BE49-F238E27FC236}">
                        <a16:creationId xmlns:a16="http://schemas.microsoft.com/office/drawing/2014/main" id="{3F749804-C604-BBF9-A1C5-4E8AC1A9B87C}"/>
                      </a:ext>
                    </a:extLst>
                  </p:cNvPr>
                  <p:cNvSpPr>
                    <a:spLocks noChangeArrowheads="1"/>
                  </p:cNvSpPr>
                  <p:nvPr/>
                </p:nvSpPr>
                <p:spPr bwMode="auto">
                  <a:xfrm>
                    <a:off x="640" y="1407"/>
                    <a:ext cx="1224" cy="86"/>
                  </a:xfrm>
                  <a:prstGeom prst="rect">
                    <a:avLst/>
                  </a:prstGeom>
                  <a:solidFill>
                    <a:srgbClr val="9FB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307" name="Rectangle 75">
                    <a:extLst>
                      <a:ext uri="{FF2B5EF4-FFF2-40B4-BE49-F238E27FC236}">
                        <a16:creationId xmlns:a16="http://schemas.microsoft.com/office/drawing/2014/main" id="{8F97DDE0-0701-3188-EE1A-B2CD366DF21B}"/>
                      </a:ext>
                    </a:extLst>
                  </p:cNvPr>
                  <p:cNvSpPr>
                    <a:spLocks noChangeArrowheads="1"/>
                  </p:cNvSpPr>
                  <p:nvPr/>
                </p:nvSpPr>
                <p:spPr bwMode="auto">
                  <a:xfrm>
                    <a:off x="640" y="1386"/>
                    <a:ext cx="1224" cy="86"/>
                  </a:xfrm>
                  <a:prstGeom prst="rect">
                    <a:avLst/>
                  </a:prstGeom>
                  <a:solidFill>
                    <a:srgbClr val="9FB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308" name="Rectangle 76">
                    <a:extLst>
                      <a:ext uri="{FF2B5EF4-FFF2-40B4-BE49-F238E27FC236}">
                        <a16:creationId xmlns:a16="http://schemas.microsoft.com/office/drawing/2014/main" id="{F7FFC8A1-7D11-8B1C-A7BC-F6BA813A5961}"/>
                      </a:ext>
                    </a:extLst>
                  </p:cNvPr>
                  <p:cNvSpPr>
                    <a:spLocks noChangeArrowheads="1"/>
                  </p:cNvSpPr>
                  <p:nvPr/>
                </p:nvSpPr>
                <p:spPr bwMode="auto">
                  <a:xfrm>
                    <a:off x="640" y="1366"/>
                    <a:ext cx="1224" cy="83"/>
                  </a:xfrm>
                  <a:prstGeom prst="rect">
                    <a:avLst/>
                  </a:prstGeom>
                  <a:solidFill>
                    <a:srgbClr val="9FB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309" name="Rectangle 77">
                    <a:extLst>
                      <a:ext uri="{FF2B5EF4-FFF2-40B4-BE49-F238E27FC236}">
                        <a16:creationId xmlns:a16="http://schemas.microsoft.com/office/drawing/2014/main" id="{59ED1A1A-8DB9-375B-C2D4-E8E390E7186F}"/>
                      </a:ext>
                    </a:extLst>
                  </p:cNvPr>
                  <p:cNvSpPr>
                    <a:spLocks noChangeArrowheads="1"/>
                  </p:cNvSpPr>
                  <p:nvPr/>
                </p:nvSpPr>
                <p:spPr bwMode="auto">
                  <a:xfrm>
                    <a:off x="640" y="1341"/>
                    <a:ext cx="1224" cy="85"/>
                  </a:xfrm>
                  <a:prstGeom prst="rect">
                    <a:avLst/>
                  </a:prstGeom>
                  <a:solidFill>
                    <a:srgbClr val="9FB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310" name="Rectangle 78">
                    <a:extLst>
                      <a:ext uri="{FF2B5EF4-FFF2-40B4-BE49-F238E27FC236}">
                        <a16:creationId xmlns:a16="http://schemas.microsoft.com/office/drawing/2014/main" id="{DA6F8E43-C1B4-6EF8-C6C9-5450B221EBCA}"/>
                      </a:ext>
                    </a:extLst>
                  </p:cNvPr>
                  <p:cNvSpPr>
                    <a:spLocks noChangeArrowheads="1"/>
                  </p:cNvSpPr>
                  <p:nvPr/>
                </p:nvSpPr>
                <p:spPr bwMode="auto">
                  <a:xfrm>
                    <a:off x="640" y="1318"/>
                    <a:ext cx="1224" cy="85"/>
                  </a:xfrm>
                  <a:prstGeom prst="rect">
                    <a:avLst/>
                  </a:prstGeom>
                  <a:solidFill>
                    <a:srgbClr val="5F7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311" name="Rectangle 79">
                    <a:extLst>
                      <a:ext uri="{FF2B5EF4-FFF2-40B4-BE49-F238E27FC236}">
                        <a16:creationId xmlns:a16="http://schemas.microsoft.com/office/drawing/2014/main" id="{8499A827-493B-05FD-4338-2EFB1BDD632D}"/>
                      </a:ext>
                    </a:extLst>
                  </p:cNvPr>
                  <p:cNvSpPr>
                    <a:spLocks noChangeArrowheads="1"/>
                  </p:cNvSpPr>
                  <p:nvPr/>
                </p:nvSpPr>
                <p:spPr bwMode="auto">
                  <a:xfrm>
                    <a:off x="640" y="1295"/>
                    <a:ext cx="1224" cy="86"/>
                  </a:xfrm>
                  <a:prstGeom prst="rect">
                    <a:avLst/>
                  </a:prstGeom>
                  <a:solidFill>
                    <a:srgbClr val="5F7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312" name="Rectangle 80">
                    <a:extLst>
                      <a:ext uri="{FF2B5EF4-FFF2-40B4-BE49-F238E27FC236}">
                        <a16:creationId xmlns:a16="http://schemas.microsoft.com/office/drawing/2014/main" id="{70C5B124-7160-5EC4-9144-426407CCCA87}"/>
                      </a:ext>
                    </a:extLst>
                  </p:cNvPr>
                  <p:cNvSpPr>
                    <a:spLocks noChangeArrowheads="1"/>
                  </p:cNvSpPr>
                  <p:nvPr/>
                </p:nvSpPr>
                <p:spPr bwMode="auto">
                  <a:xfrm>
                    <a:off x="640" y="1270"/>
                    <a:ext cx="1224" cy="88"/>
                  </a:xfrm>
                  <a:prstGeom prst="rect">
                    <a:avLst/>
                  </a:prstGeom>
                  <a:solidFill>
                    <a:srgbClr val="5F7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313" name="Rectangle 81">
                    <a:extLst>
                      <a:ext uri="{FF2B5EF4-FFF2-40B4-BE49-F238E27FC236}">
                        <a16:creationId xmlns:a16="http://schemas.microsoft.com/office/drawing/2014/main" id="{089AA5FC-2C2E-7286-5DC1-0C83B1A2F0A8}"/>
                      </a:ext>
                    </a:extLst>
                  </p:cNvPr>
                  <p:cNvSpPr>
                    <a:spLocks noChangeArrowheads="1"/>
                  </p:cNvSpPr>
                  <p:nvPr/>
                </p:nvSpPr>
                <p:spPr bwMode="auto">
                  <a:xfrm>
                    <a:off x="640" y="1251"/>
                    <a:ext cx="1224" cy="86"/>
                  </a:xfrm>
                  <a:prstGeom prst="rect">
                    <a:avLst/>
                  </a:prstGeom>
                  <a:solidFill>
                    <a:srgbClr val="5F7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314" name="Rectangle 82">
                    <a:extLst>
                      <a:ext uri="{FF2B5EF4-FFF2-40B4-BE49-F238E27FC236}">
                        <a16:creationId xmlns:a16="http://schemas.microsoft.com/office/drawing/2014/main" id="{4B2160A8-E917-9E37-E9CD-0324364222CF}"/>
                      </a:ext>
                    </a:extLst>
                  </p:cNvPr>
                  <p:cNvSpPr>
                    <a:spLocks noChangeArrowheads="1"/>
                  </p:cNvSpPr>
                  <p:nvPr/>
                </p:nvSpPr>
                <p:spPr bwMode="auto">
                  <a:xfrm>
                    <a:off x="640" y="1226"/>
                    <a:ext cx="1224" cy="88"/>
                  </a:xfrm>
                  <a:prstGeom prst="rect">
                    <a:avLst/>
                  </a:prstGeom>
                  <a:solidFill>
                    <a:srgbClr val="5F7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315" name="Rectangle 83">
                    <a:extLst>
                      <a:ext uri="{FF2B5EF4-FFF2-40B4-BE49-F238E27FC236}">
                        <a16:creationId xmlns:a16="http://schemas.microsoft.com/office/drawing/2014/main" id="{7E69DE99-B9AA-70E3-40AB-E91CD68D4E6E}"/>
                      </a:ext>
                    </a:extLst>
                  </p:cNvPr>
                  <p:cNvSpPr>
                    <a:spLocks noChangeArrowheads="1"/>
                  </p:cNvSpPr>
                  <p:nvPr/>
                </p:nvSpPr>
                <p:spPr bwMode="auto">
                  <a:xfrm>
                    <a:off x="640" y="1203"/>
                    <a:ext cx="1224" cy="86"/>
                  </a:xfrm>
                  <a:prstGeom prst="rect">
                    <a:avLst/>
                  </a:prstGeom>
                  <a:solidFill>
                    <a:srgbClr val="5F7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316" name="Rectangle 84">
                    <a:extLst>
                      <a:ext uri="{FF2B5EF4-FFF2-40B4-BE49-F238E27FC236}">
                        <a16:creationId xmlns:a16="http://schemas.microsoft.com/office/drawing/2014/main" id="{788C54DA-7E72-1CE1-5A2E-1F5D63742F9D}"/>
                      </a:ext>
                    </a:extLst>
                  </p:cNvPr>
                  <p:cNvSpPr>
                    <a:spLocks noChangeArrowheads="1"/>
                  </p:cNvSpPr>
                  <p:nvPr/>
                </p:nvSpPr>
                <p:spPr bwMode="auto">
                  <a:xfrm>
                    <a:off x="640" y="1180"/>
                    <a:ext cx="1224" cy="86"/>
                  </a:xfrm>
                  <a:prstGeom prst="rect">
                    <a:avLst/>
                  </a:prstGeom>
                  <a:solidFill>
                    <a:srgbClr val="3F7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317" name="Rectangle 85">
                    <a:extLst>
                      <a:ext uri="{FF2B5EF4-FFF2-40B4-BE49-F238E27FC236}">
                        <a16:creationId xmlns:a16="http://schemas.microsoft.com/office/drawing/2014/main" id="{61EAABFF-4BE6-D339-C71F-553E023A0FE9}"/>
                      </a:ext>
                    </a:extLst>
                  </p:cNvPr>
                  <p:cNvSpPr>
                    <a:spLocks noChangeArrowheads="1"/>
                  </p:cNvSpPr>
                  <p:nvPr/>
                </p:nvSpPr>
                <p:spPr bwMode="auto">
                  <a:xfrm>
                    <a:off x="640" y="1159"/>
                    <a:ext cx="1224" cy="88"/>
                  </a:xfrm>
                  <a:prstGeom prst="rect">
                    <a:avLst/>
                  </a:prstGeom>
                  <a:solidFill>
                    <a:srgbClr val="3F7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318" name="Rectangle 86">
                    <a:extLst>
                      <a:ext uri="{FF2B5EF4-FFF2-40B4-BE49-F238E27FC236}">
                        <a16:creationId xmlns:a16="http://schemas.microsoft.com/office/drawing/2014/main" id="{529FDB07-F832-0097-B3D4-7F096BC432B0}"/>
                      </a:ext>
                    </a:extLst>
                  </p:cNvPr>
                  <p:cNvSpPr>
                    <a:spLocks noChangeArrowheads="1"/>
                  </p:cNvSpPr>
                  <p:nvPr/>
                </p:nvSpPr>
                <p:spPr bwMode="auto">
                  <a:xfrm>
                    <a:off x="640" y="1136"/>
                    <a:ext cx="1224" cy="86"/>
                  </a:xfrm>
                  <a:prstGeom prst="rect">
                    <a:avLst/>
                  </a:prstGeom>
                  <a:solidFill>
                    <a:srgbClr val="3F7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319" name="Rectangle 87">
                    <a:extLst>
                      <a:ext uri="{FF2B5EF4-FFF2-40B4-BE49-F238E27FC236}">
                        <a16:creationId xmlns:a16="http://schemas.microsoft.com/office/drawing/2014/main" id="{1697652B-F62C-B8E7-E2D1-05E5B527A6F2}"/>
                      </a:ext>
                    </a:extLst>
                  </p:cNvPr>
                  <p:cNvSpPr>
                    <a:spLocks noChangeArrowheads="1"/>
                  </p:cNvSpPr>
                  <p:nvPr/>
                </p:nvSpPr>
                <p:spPr bwMode="auto">
                  <a:xfrm>
                    <a:off x="640" y="1113"/>
                    <a:ext cx="1224" cy="86"/>
                  </a:xfrm>
                  <a:prstGeom prst="rect">
                    <a:avLst/>
                  </a:prstGeom>
                  <a:solidFill>
                    <a:srgbClr val="3F7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320" name="Rectangle 88">
                    <a:extLst>
                      <a:ext uri="{FF2B5EF4-FFF2-40B4-BE49-F238E27FC236}">
                        <a16:creationId xmlns:a16="http://schemas.microsoft.com/office/drawing/2014/main" id="{4F33E826-AA95-6A65-5906-A122DEAEE942}"/>
                      </a:ext>
                    </a:extLst>
                  </p:cNvPr>
                  <p:cNvSpPr>
                    <a:spLocks noChangeArrowheads="1"/>
                  </p:cNvSpPr>
                  <p:nvPr/>
                </p:nvSpPr>
                <p:spPr bwMode="auto">
                  <a:xfrm>
                    <a:off x="640" y="1088"/>
                    <a:ext cx="1224" cy="88"/>
                  </a:xfrm>
                  <a:prstGeom prst="rect">
                    <a:avLst/>
                  </a:prstGeom>
                  <a:solidFill>
                    <a:srgbClr val="3F7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321" name="Rectangle 89">
                    <a:extLst>
                      <a:ext uri="{FF2B5EF4-FFF2-40B4-BE49-F238E27FC236}">
                        <a16:creationId xmlns:a16="http://schemas.microsoft.com/office/drawing/2014/main" id="{72704770-3C53-4EA5-680A-17698925A5DF}"/>
                      </a:ext>
                    </a:extLst>
                  </p:cNvPr>
                  <p:cNvSpPr>
                    <a:spLocks noChangeArrowheads="1"/>
                  </p:cNvSpPr>
                  <p:nvPr/>
                </p:nvSpPr>
                <p:spPr bwMode="auto">
                  <a:xfrm>
                    <a:off x="640" y="1065"/>
                    <a:ext cx="1224" cy="86"/>
                  </a:xfrm>
                  <a:prstGeom prst="rect">
                    <a:avLst/>
                  </a:prstGeom>
                  <a:solidFill>
                    <a:srgbClr val="3F7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grpSp>
            <p:grpSp>
              <p:nvGrpSpPr>
                <p:cNvPr id="51294" name="Group 90">
                  <a:extLst>
                    <a:ext uri="{FF2B5EF4-FFF2-40B4-BE49-F238E27FC236}">
                      <a16:creationId xmlns:a16="http://schemas.microsoft.com/office/drawing/2014/main" id="{1FC86E66-BFD4-D425-8134-3B87B306B457}"/>
                    </a:ext>
                  </a:extLst>
                </p:cNvPr>
                <p:cNvGrpSpPr>
                  <a:grpSpLocks/>
                </p:cNvGrpSpPr>
                <p:nvPr/>
              </p:nvGrpSpPr>
              <p:grpSpPr bwMode="auto">
                <a:xfrm>
                  <a:off x="640" y="1653"/>
                  <a:ext cx="1224" cy="306"/>
                  <a:chOff x="640" y="1653"/>
                  <a:chExt cx="1224" cy="306"/>
                </a:xfrm>
              </p:grpSpPr>
              <p:sp>
                <p:nvSpPr>
                  <p:cNvPr id="51295" name="Rectangle 91">
                    <a:extLst>
                      <a:ext uri="{FF2B5EF4-FFF2-40B4-BE49-F238E27FC236}">
                        <a16:creationId xmlns:a16="http://schemas.microsoft.com/office/drawing/2014/main" id="{61939DEA-8696-BD5C-E58C-CCB60BF3018B}"/>
                      </a:ext>
                    </a:extLst>
                  </p:cNvPr>
                  <p:cNvSpPr>
                    <a:spLocks noChangeArrowheads="1"/>
                  </p:cNvSpPr>
                  <p:nvPr/>
                </p:nvSpPr>
                <p:spPr bwMode="auto">
                  <a:xfrm>
                    <a:off x="640" y="1653"/>
                    <a:ext cx="1224" cy="84"/>
                  </a:xfrm>
                  <a:prstGeom prst="rect">
                    <a:avLst/>
                  </a:prstGeom>
                  <a:solidFill>
                    <a:srgbClr val="005F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296" name="Rectangle 92">
                    <a:extLst>
                      <a:ext uri="{FF2B5EF4-FFF2-40B4-BE49-F238E27FC236}">
                        <a16:creationId xmlns:a16="http://schemas.microsoft.com/office/drawing/2014/main" id="{A5628CBA-5637-586F-B59E-C446ABA47F43}"/>
                      </a:ext>
                    </a:extLst>
                  </p:cNvPr>
                  <p:cNvSpPr>
                    <a:spLocks noChangeArrowheads="1"/>
                  </p:cNvSpPr>
                  <p:nvPr/>
                </p:nvSpPr>
                <p:spPr bwMode="auto">
                  <a:xfrm>
                    <a:off x="640" y="1674"/>
                    <a:ext cx="1224" cy="82"/>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297" name="Rectangle 93">
                    <a:extLst>
                      <a:ext uri="{FF2B5EF4-FFF2-40B4-BE49-F238E27FC236}">
                        <a16:creationId xmlns:a16="http://schemas.microsoft.com/office/drawing/2014/main" id="{CEC61CDE-B040-44A7-1F09-BAABA4D14BAE}"/>
                      </a:ext>
                    </a:extLst>
                  </p:cNvPr>
                  <p:cNvSpPr>
                    <a:spLocks noChangeArrowheads="1"/>
                  </p:cNvSpPr>
                  <p:nvPr/>
                </p:nvSpPr>
                <p:spPr bwMode="auto">
                  <a:xfrm>
                    <a:off x="640" y="1693"/>
                    <a:ext cx="1224" cy="88"/>
                  </a:xfrm>
                  <a:prstGeom prst="rect">
                    <a:avLst/>
                  </a:prstGeom>
                  <a:solidFill>
                    <a:srgbClr val="009F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298" name="Rectangle 94">
                    <a:extLst>
                      <a:ext uri="{FF2B5EF4-FFF2-40B4-BE49-F238E27FC236}">
                        <a16:creationId xmlns:a16="http://schemas.microsoft.com/office/drawing/2014/main" id="{FCF4BB17-B25A-6ABE-254A-22C8B4967D06}"/>
                      </a:ext>
                    </a:extLst>
                  </p:cNvPr>
                  <p:cNvSpPr>
                    <a:spLocks noChangeArrowheads="1"/>
                  </p:cNvSpPr>
                  <p:nvPr/>
                </p:nvSpPr>
                <p:spPr bwMode="auto">
                  <a:xfrm>
                    <a:off x="640" y="1714"/>
                    <a:ext cx="1224" cy="86"/>
                  </a:xfrm>
                  <a:prstGeom prst="rect">
                    <a:avLst/>
                  </a:prstGeom>
                  <a:solidFill>
                    <a:srgbClr val="00BF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299" name="Rectangle 95">
                    <a:extLst>
                      <a:ext uri="{FF2B5EF4-FFF2-40B4-BE49-F238E27FC236}">
                        <a16:creationId xmlns:a16="http://schemas.microsoft.com/office/drawing/2014/main" id="{A828D014-F2C2-E8E3-4DF4-58BDCA8D5F2E}"/>
                      </a:ext>
                    </a:extLst>
                  </p:cNvPr>
                  <p:cNvSpPr>
                    <a:spLocks noChangeArrowheads="1"/>
                  </p:cNvSpPr>
                  <p:nvPr/>
                </p:nvSpPr>
                <p:spPr bwMode="auto">
                  <a:xfrm>
                    <a:off x="640" y="1733"/>
                    <a:ext cx="1224" cy="88"/>
                  </a:xfrm>
                  <a:prstGeom prst="rect">
                    <a:avLst/>
                  </a:prstGeom>
                  <a:solidFill>
                    <a:srgbClr val="00D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300" name="Rectangle 96">
                    <a:extLst>
                      <a:ext uri="{FF2B5EF4-FFF2-40B4-BE49-F238E27FC236}">
                        <a16:creationId xmlns:a16="http://schemas.microsoft.com/office/drawing/2014/main" id="{203AF60E-F94C-9D37-9C45-9BBF95F1F0A2}"/>
                      </a:ext>
                    </a:extLst>
                  </p:cNvPr>
                  <p:cNvSpPr>
                    <a:spLocks noChangeArrowheads="1"/>
                  </p:cNvSpPr>
                  <p:nvPr/>
                </p:nvSpPr>
                <p:spPr bwMode="auto">
                  <a:xfrm>
                    <a:off x="640" y="1754"/>
                    <a:ext cx="1224" cy="86"/>
                  </a:xfrm>
                  <a:prstGeom prst="rect">
                    <a:avLst/>
                  </a:prstGeom>
                  <a:solidFill>
                    <a:srgbClr val="7FFFD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301" name="Rectangle 97">
                    <a:extLst>
                      <a:ext uri="{FF2B5EF4-FFF2-40B4-BE49-F238E27FC236}">
                        <a16:creationId xmlns:a16="http://schemas.microsoft.com/office/drawing/2014/main" id="{C2715DA2-3B52-2B37-C3E1-B850BC9E4392}"/>
                      </a:ext>
                    </a:extLst>
                  </p:cNvPr>
                  <p:cNvSpPr>
                    <a:spLocks noChangeArrowheads="1"/>
                  </p:cNvSpPr>
                  <p:nvPr/>
                </p:nvSpPr>
                <p:spPr bwMode="auto">
                  <a:xfrm>
                    <a:off x="640" y="1775"/>
                    <a:ext cx="1224" cy="87"/>
                  </a:xfrm>
                  <a:prstGeom prst="rect">
                    <a:avLst/>
                  </a:prstGeom>
                  <a:solidFill>
                    <a:srgbClr val="B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302" name="Rectangle 98">
                    <a:extLst>
                      <a:ext uri="{FF2B5EF4-FFF2-40B4-BE49-F238E27FC236}">
                        <a16:creationId xmlns:a16="http://schemas.microsoft.com/office/drawing/2014/main" id="{DAB3E427-A106-9B19-0A30-51C14D45FAF3}"/>
                      </a:ext>
                    </a:extLst>
                  </p:cNvPr>
                  <p:cNvSpPr>
                    <a:spLocks noChangeArrowheads="1"/>
                  </p:cNvSpPr>
                  <p:nvPr/>
                </p:nvSpPr>
                <p:spPr bwMode="auto">
                  <a:xfrm>
                    <a:off x="640" y="1795"/>
                    <a:ext cx="1224" cy="164"/>
                  </a:xfrm>
                  <a:prstGeom prst="rect">
                    <a:avLst/>
                  </a:prstGeom>
                  <a:solidFill>
                    <a:srgbClr val="D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grpSp>
          </p:grpSp>
          <p:grpSp>
            <p:nvGrpSpPr>
              <p:cNvPr id="51290" name="Group 99">
                <a:extLst>
                  <a:ext uri="{FF2B5EF4-FFF2-40B4-BE49-F238E27FC236}">
                    <a16:creationId xmlns:a16="http://schemas.microsoft.com/office/drawing/2014/main" id="{5C91D995-D7AA-AE58-9435-BC9EAA4E3545}"/>
                  </a:ext>
                </a:extLst>
              </p:cNvPr>
              <p:cNvGrpSpPr>
                <a:grpSpLocks/>
              </p:cNvGrpSpPr>
              <p:nvPr/>
            </p:nvGrpSpPr>
            <p:grpSpPr bwMode="auto">
              <a:xfrm>
                <a:off x="640" y="1927"/>
                <a:ext cx="1225" cy="78"/>
                <a:chOff x="640" y="1927"/>
                <a:chExt cx="1225" cy="78"/>
              </a:xfrm>
            </p:grpSpPr>
            <p:sp>
              <p:nvSpPr>
                <p:cNvPr id="51291" name="Freeform 100">
                  <a:extLst>
                    <a:ext uri="{FF2B5EF4-FFF2-40B4-BE49-F238E27FC236}">
                      <a16:creationId xmlns:a16="http://schemas.microsoft.com/office/drawing/2014/main" id="{C0730863-89FD-61A8-3ED2-A69CC3EE2D75}"/>
                    </a:ext>
                  </a:extLst>
                </p:cNvPr>
                <p:cNvSpPr>
                  <a:spLocks/>
                </p:cNvSpPr>
                <p:nvPr/>
              </p:nvSpPr>
              <p:spPr bwMode="auto">
                <a:xfrm>
                  <a:off x="640" y="1927"/>
                  <a:ext cx="1225" cy="78"/>
                </a:xfrm>
                <a:custGeom>
                  <a:avLst/>
                  <a:gdLst>
                    <a:gd name="T0" fmla="*/ 0 w 1225"/>
                    <a:gd name="T1" fmla="*/ 0 h 78"/>
                    <a:gd name="T2" fmla="*/ 0 w 1225"/>
                    <a:gd name="T3" fmla="*/ 77 h 78"/>
                    <a:gd name="T4" fmla="*/ 1224 w 1225"/>
                    <a:gd name="T5" fmla="*/ 77 h 78"/>
                    <a:gd name="T6" fmla="*/ 1224 w 1225"/>
                    <a:gd name="T7" fmla="*/ 30 h 78"/>
                    <a:gd name="T8" fmla="*/ 1205 w 1225"/>
                    <a:gd name="T9" fmla="*/ 28 h 78"/>
                    <a:gd name="T10" fmla="*/ 1184 w 1225"/>
                    <a:gd name="T11" fmla="*/ 21 h 78"/>
                    <a:gd name="T12" fmla="*/ 1159 w 1225"/>
                    <a:gd name="T13" fmla="*/ 15 h 78"/>
                    <a:gd name="T14" fmla="*/ 1129 w 1225"/>
                    <a:gd name="T15" fmla="*/ 9 h 78"/>
                    <a:gd name="T16" fmla="*/ 1108 w 1225"/>
                    <a:gd name="T17" fmla="*/ 5 h 78"/>
                    <a:gd name="T18" fmla="*/ 1093 w 1225"/>
                    <a:gd name="T19" fmla="*/ 4 h 78"/>
                    <a:gd name="T20" fmla="*/ 1072 w 1225"/>
                    <a:gd name="T21" fmla="*/ 5 h 78"/>
                    <a:gd name="T22" fmla="*/ 1051 w 1225"/>
                    <a:gd name="T23" fmla="*/ 4 h 78"/>
                    <a:gd name="T24" fmla="*/ 1032 w 1225"/>
                    <a:gd name="T25" fmla="*/ 4 h 78"/>
                    <a:gd name="T26" fmla="*/ 1026 w 1225"/>
                    <a:gd name="T27" fmla="*/ 5 h 78"/>
                    <a:gd name="T28" fmla="*/ 1022 w 1225"/>
                    <a:gd name="T29" fmla="*/ 9 h 78"/>
                    <a:gd name="T30" fmla="*/ 1020 w 1225"/>
                    <a:gd name="T31" fmla="*/ 17 h 78"/>
                    <a:gd name="T32" fmla="*/ 1016 w 1225"/>
                    <a:gd name="T33" fmla="*/ 24 h 78"/>
                    <a:gd name="T34" fmla="*/ 1014 w 1225"/>
                    <a:gd name="T35" fmla="*/ 28 h 78"/>
                    <a:gd name="T36" fmla="*/ 999 w 1225"/>
                    <a:gd name="T37" fmla="*/ 28 h 78"/>
                    <a:gd name="T38" fmla="*/ 971 w 1225"/>
                    <a:gd name="T39" fmla="*/ 30 h 78"/>
                    <a:gd name="T40" fmla="*/ 929 w 1225"/>
                    <a:gd name="T41" fmla="*/ 28 h 78"/>
                    <a:gd name="T42" fmla="*/ 900 w 1225"/>
                    <a:gd name="T43" fmla="*/ 24 h 78"/>
                    <a:gd name="T44" fmla="*/ 873 w 1225"/>
                    <a:gd name="T45" fmla="*/ 21 h 78"/>
                    <a:gd name="T46" fmla="*/ 852 w 1225"/>
                    <a:gd name="T47" fmla="*/ 17 h 78"/>
                    <a:gd name="T48" fmla="*/ 828 w 1225"/>
                    <a:gd name="T49" fmla="*/ 15 h 78"/>
                    <a:gd name="T50" fmla="*/ 807 w 1225"/>
                    <a:gd name="T51" fmla="*/ 9 h 78"/>
                    <a:gd name="T52" fmla="*/ 788 w 1225"/>
                    <a:gd name="T53" fmla="*/ 5 h 78"/>
                    <a:gd name="T54" fmla="*/ 769 w 1225"/>
                    <a:gd name="T55" fmla="*/ 4 h 78"/>
                    <a:gd name="T56" fmla="*/ 748 w 1225"/>
                    <a:gd name="T57" fmla="*/ 4 h 78"/>
                    <a:gd name="T58" fmla="*/ 736 w 1225"/>
                    <a:gd name="T59" fmla="*/ 0 h 78"/>
                    <a:gd name="T60" fmla="*/ 726 w 1225"/>
                    <a:gd name="T61" fmla="*/ 4 h 78"/>
                    <a:gd name="T62" fmla="*/ 723 w 1225"/>
                    <a:gd name="T63" fmla="*/ 5 h 78"/>
                    <a:gd name="T64" fmla="*/ 721 w 1225"/>
                    <a:gd name="T65" fmla="*/ 15 h 78"/>
                    <a:gd name="T66" fmla="*/ 711 w 1225"/>
                    <a:gd name="T67" fmla="*/ 17 h 78"/>
                    <a:gd name="T68" fmla="*/ 696 w 1225"/>
                    <a:gd name="T69" fmla="*/ 21 h 78"/>
                    <a:gd name="T70" fmla="*/ 666 w 1225"/>
                    <a:gd name="T71" fmla="*/ 24 h 78"/>
                    <a:gd name="T72" fmla="*/ 641 w 1225"/>
                    <a:gd name="T73" fmla="*/ 21 h 78"/>
                    <a:gd name="T74" fmla="*/ 610 w 1225"/>
                    <a:gd name="T75" fmla="*/ 17 h 78"/>
                    <a:gd name="T76" fmla="*/ 585 w 1225"/>
                    <a:gd name="T77" fmla="*/ 15 h 78"/>
                    <a:gd name="T78" fmla="*/ 562 w 1225"/>
                    <a:gd name="T79" fmla="*/ 13 h 78"/>
                    <a:gd name="T80" fmla="*/ 533 w 1225"/>
                    <a:gd name="T81" fmla="*/ 5 h 78"/>
                    <a:gd name="T82" fmla="*/ 502 w 1225"/>
                    <a:gd name="T83" fmla="*/ 5 h 78"/>
                    <a:gd name="T84" fmla="*/ 473 w 1225"/>
                    <a:gd name="T85" fmla="*/ 4 h 78"/>
                    <a:gd name="T86" fmla="*/ 452 w 1225"/>
                    <a:gd name="T87" fmla="*/ 0 h 78"/>
                    <a:gd name="T88" fmla="*/ 0 w 1225"/>
                    <a:gd name="T89" fmla="*/ 0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25"/>
                    <a:gd name="T136" fmla="*/ 0 h 78"/>
                    <a:gd name="T137" fmla="*/ 1225 w 1225"/>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25" h="78">
                      <a:moveTo>
                        <a:pt x="0" y="0"/>
                      </a:moveTo>
                      <a:lnTo>
                        <a:pt x="0" y="77"/>
                      </a:lnTo>
                      <a:lnTo>
                        <a:pt x="1224" y="77"/>
                      </a:lnTo>
                      <a:lnTo>
                        <a:pt x="1224" y="30"/>
                      </a:lnTo>
                      <a:lnTo>
                        <a:pt x="1205" y="28"/>
                      </a:lnTo>
                      <a:lnTo>
                        <a:pt x="1184" y="21"/>
                      </a:lnTo>
                      <a:lnTo>
                        <a:pt x="1159" y="15"/>
                      </a:lnTo>
                      <a:lnTo>
                        <a:pt x="1129" y="9"/>
                      </a:lnTo>
                      <a:lnTo>
                        <a:pt x="1108" y="5"/>
                      </a:lnTo>
                      <a:lnTo>
                        <a:pt x="1093" y="4"/>
                      </a:lnTo>
                      <a:lnTo>
                        <a:pt x="1072" y="5"/>
                      </a:lnTo>
                      <a:lnTo>
                        <a:pt x="1051" y="4"/>
                      </a:lnTo>
                      <a:lnTo>
                        <a:pt x="1032" y="4"/>
                      </a:lnTo>
                      <a:lnTo>
                        <a:pt x="1026" y="5"/>
                      </a:lnTo>
                      <a:lnTo>
                        <a:pt x="1022" y="9"/>
                      </a:lnTo>
                      <a:lnTo>
                        <a:pt x="1020" y="17"/>
                      </a:lnTo>
                      <a:lnTo>
                        <a:pt x="1016" y="24"/>
                      </a:lnTo>
                      <a:lnTo>
                        <a:pt x="1014" y="28"/>
                      </a:lnTo>
                      <a:lnTo>
                        <a:pt x="999" y="28"/>
                      </a:lnTo>
                      <a:lnTo>
                        <a:pt x="971" y="30"/>
                      </a:lnTo>
                      <a:lnTo>
                        <a:pt x="929" y="28"/>
                      </a:lnTo>
                      <a:lnTo>
                        <a:pt x="900" y="24"/>
                      </a:lnTo>
                      <a:lnTo>
                        <a:pt x="873" y="21"/>
                      </a:lnTo>
                      <a:lnTo>
                        <a:pt x="852" y="17"/>
                      </a:lnTo>
                      <a:lnTo>
                        <a:pt x="828" y="15"/>
                      </a:lnTo>
                      <a:lnTo>
                        <a:pt x="807" y="9"/>
                      </a:lnTo>
                      <a:lnTo>
                        <a:pt x="788" y="5"/>
                      </a:lnTo>
                      <a:lnTo>
                        <a:pt x="769" y="4"/>
                      </a:lnTo>
                      <a:lnTo>
                        <a:pt x="748" y="4"/>
                      </a:lnTo>
                      <a:lnTo>
                        <a:pt x="736" y="0"/>
                      </a:lnTo>
                      <a:lnTo>
                        <a:pt x="726" y="4"/>
                      </a:lnTo>
                      <a:lnTo>
                        <a:pt x="723" y="5"/>
                      </a:lnTo>
                      <a:lnTo>
                        <a:pt x="721" y="15"/>
                      </a:lnTo>
                      <a:lnTo>
                        <a:pt x="711" y="17"/>
                      </a:lnTo>
                      <a:lnTo>
                        <a:pt x="696" y="21"/>
                      </a:lnTo>
                      <a:lnTo>
                        <a:pt x="666" y="24"/>
                      </a:lnTo>
                      <a:lnTo>
                        <a:pt x="641" y="21"/>
                      </a:lnTo>
                      <a:lnTo>
                        <a:pt x="610" y="17"/>
                      </a:lnTo>
                      <a:lnTo>
                        <a:pt x="585" y="15"/>
                      </a:lnTo>
                      <a:lnTo>
                        <a:pt x="562" y="13"/>
                      </a:lnTo>
                      <a:lnTo>
                        <a:pt x="533" y="5"/>
                      </a:lnTo>
                      <a:lnTo>
                        <a:pt x="502" y="5"/>
                      </a:lnTo>
                      <a:lnTo>
                        <a:pt x="473" y="4"/>
                      </a:lnTo>
                      <a:lnTo>
                        <a:pt x="452" y="0"/>
                      </a:lnTo>
                      <a:lnTo>
                        <a:pt x="0" y="0"/>
                      </a:lnTo>
                    </a:path>
                  </a:pathLst>
                </a:custGeom>
                <a:solidFill>
                  <a:srgbClr val="FFB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292" name="Freeform 101">
                  <a:extLst>
                    <a:ext uri="{FF2B5EF4-FFF2-40B4-BE49-F238E27FC236}">
                      <a16:creationId xmlns:a16="http://schemas.microsoft.com/office/drawing/2014/main" id="{E99BE1A8-FD10-E2FF-4739-339E2F098C58}"/>
                    </a:ext>
                  </a:extLst>
                </p:cNvPr>
                <p:cNvSpPr>
                  <a:spLocks/>
                </p:cNvSpPr>
                <p:nvPr/>
              </p:nvSpPr>
              <p:spPr bwMode="auto">
                <a:xfrm>
                  <a:off x="640" y="1927"/>
                  <a:ext cx="458" cy="78"/>
                </a:xfrm>
                <a:custGeom>
                  <a:avLst/>
                  <a:gdLst>
                    <a:gd name="T0" fmla="*/ 0 w 458"/>
                    <a:gd name="T1" fmla="*/ 77 h 78"/>
                    <a:gd name="T2" fmla="*/ 0 w 458"/>
                    <a:gd name="T3" fmla="*/ 0 h 78"/>
                    <a:gd name="T4" fmla="*/ 443 w 458"/>
                    <a:gd name="T5" fmla="*/ 0 h 78"/>
                    <a:gd name="T6" fmla="*/ 457 w 458"/>
                    <a:gd name="T7" fmla="*/ 21 h 78"/>
                    <a:gd name="T8" fmla="*/ 247 w 458"/>
                    <a:gd name="T9" fmla="*/ 21 h 78"/>
                    <a:gd name="T10" fmla="*/ 246 w 458"/>
                    <a:gd name="T11" fmla="*/ 24 h 78"/>
                    <a:gd name="T12" fmla="*/ 246 w 458"/>
                    <a:gd name="T13" fmla="*/ 30 h 78"/>
                    <a:gd name="T14" fmla="*/ 246 w 458"/>
                    <a:gd name="T15" fmla="*/ 34 h 78"/>
                    <a:gd name="T16" fmla="*/ 246 w 458"/>
                    <a:gd name="T17" fmla="*/ 36 h 78"/>
                    <a:gd name="T18" fmla="*/ 247 w 458"/>
                    <a:gd name="T19" fmla="*/ 42 h 78"/>
                    <a:gd name="T20" fmla="*/ 251 w 458"/>
                    <a:gd name="T21" fmla="*/ 45 h 78"/>
                    <a:gd name="T22" fmla="*/ 253 w 458"/>
                    <a:gd name="T23" fmla="*/ 49 h 78"/>
                    <a:gd name="T24" fmla="*/ 246 w 458"/>
                    <a:gd name="T25" fmla="*/ 49 h 78"/>
                    <a:gd name="T26" fmla="*/ 238 w 458"/>
                    <a:gd name="T27" fmla="*/ 49 h 78"/>
                    <a:gd name="T28" fmla="*/ 232 w 458"/>
                    <a:gd name="T29" fmla="*/ 53 h 78"/>
                    <a:gd name="T30" fmla="*/ 226 w 458"/>
                    <a:gd name="T31" fmla="*/ 53 h 78"/>
                    <a:gd name="T32" fmla="*/ 223 w 458"/>
                    <a:gd name="T33" fmla="*/ 54 h 78"/>
                    <a:gd name="T34" fmla="*/ 217 w 458"/>
                    <a:gd name="T35" fmla="*/ 61 h 78"/>
                    <a:gd name="T36" fmla="*/ 211 w 458"/>
                    <a:gd name="T37" fmla="*/ 66 h 78"/>
                    <a:gd name="T38" fmla="*/ 205 w 458"/>
                    <a:gd name="T39" fmla="*/ 77 h 78"/>
                    <a:gd name="T40" fmla="*/ 0 w 458"/>
                    <a:gd name="T41" fmla="*/ 77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8"/>
                    <a:gd name="T64" fmla="*/ 0 h 78"/>
                    <a:gd name="T65" fmla="*/ 458 w 458"/>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8" h="78">
                      <a:moveTo>
                        <a:pt x="0" y="77"/>
                      </a:moveTo>
                      <a:lnTo>
                        <a:pt x="0" y="0"/>
                      </a:lnTo>
                      <a:lnTo>
                        <a:pt x="443" y="0"/>
                      </a:lnTo>
                      <a:lnTo>
                        <a:pt x="457" y="21"/>
                      </a:lnTo>
                      <a:lnTo>
                        <a:pt x="247" y="21"/>
                      </a:lnTo>
                      <a:lnTo>
                        <a:pt x="246" y="24"/>
                      </a:lnTo>
                      <a:lnTo>
                        <a:pt x="246" y="30"/>
                      </a:lnTo>
                      <a:lnTo>
                        <a:pt x="246" y="34"/>
                      </a:lnTo>
                      <a:lnTo>
                        <a:pt x="246" y="36"/>
                      </a:lnTo>
                      <a:lnTo>
                        <a:pt x="247" y="42"/>
                      </a:lnTo>
                      <a:lnTo>
                        <a:pt x="251" y="45"/>
                      </a:lnTo>
                      <a:lnTo>
                        <a:pt x="253" y="49"/>
                      </a:lnTo>
                      <a:lnTo>
                        <a:pt x="246" y="49"/>
                      </a:lnTo>
                      <a:lnTo>
                        <a:pt x="238" y="49"/>
                      </a:lnTo>
                      <a:lnTo>
                        <a:pt x="232" y="53"/>
                      </a:lnTo>
                      <a:lnTo>
                        <a:pt x="226" y="53"/>
                      </a:lnTo>
                      <a:lnTo>
                        <a:pt x="223" y="54"/>
                      </a:lnTo>
                      <a:lnTo>
                        <a:pt x="217" y="61"/>
                      </a:lnTo>
                      <a:lnTo>
                        <a:pt x="211" y="66"/>
                      </a:lnTo>
                      <a:lnTo>
                        <a:pt x="205" y="77"/>
                      </a:lnTo>
                      <a:lnTo>
                        <a:pt x="0" y="77"/>
                      </a:lnTo>
                    </a:path>
                  </a:pathLst>
                </a:custGeom>
                <a:solidFill>
                  <a:srgbClr val="FF9F1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51282" name="Group 102">
              <a:extLst>
                <a:ext uri="{FF2B5EF4-FFF2-40B4-BE49-F238E27FC236}">
                  <a16:creationId xmlns:a16="http://schemas.microsoft.com/office/drawing/2014/main" id="{B8851F0A-EABD-39BD-D126-C64591F6B88A}"/>
                </a:ext>
              </a:extLst>
            </p:cNvPr>
            <p:cNvGrpSpPr>
              <a:grpSpLocks/>
            </p:cNvGrpSpPr>
            <p:nvPr/>
          </p:nvGrpSpPr>
          <p:grpSpPr bwMode="auto">
            <a:xfrm>
              <a:off x="736" y="1426"/>
              <a:ext cx="557" cy="521"/>
              <a:chOff x="736" y="1426"/>
              <a:chExt cx="557" cy="521"/>
            </a:xfrm>
          </p:grpSpPr>
          <p:grpSp>
            <p:nvGrpSpPr>
              <p:cNvPr id="51283" name="Group 103">
                <a:extLst>
                  <a:ext uri="{FF2B5EF4-FFF2-40B4-BE49-F238E27FC236}">
                    <a16:creationId xmlns:a16="http://schemas.microsoft.com/office/drawing/2014/main" id="{E9BB54E9-1133-116F-821C-F1E0B89A4B8C}"/>
                  </a:ext>
                </a:extLst>
              </p:cNvPr>
              <p:cNvGrpSpPr>
                <a:grpSpLocks/>
              </p:cNvGrpSpPr>
              <p:nvPr/>
            </p:nvGrpSpPr>
            <p:grpSpPr bwMode="auto">
              <a:xfrm>
                <a:off x="927" y="1426"/>
                <a:ext cx="181" cy="521"/>
                <a:chOff x="927" y="1426"/>
                <a:chExt cx="181" cy="521"/>
              </a:xfrm>
            </p:grpSpPr>
            <p:sp>
              <p:nvSpPr>
                <p:cNvPr id="51287" name="Freeform 104">
                  <a:extLst>
                    <a:ext uri="{FF2B5EF4-FFF2-40B4-BE49-F238E27FC236}">
                      <a16:creationId xmlns:a16="http://schemas.microsoft.com/office/drawing/2014/main" id="{F9616BD2-4AD0-74DB-0167-695EBE6741AC}"/>
                    </a:ext>
                  </a:extLst>
                </p:cNvPr>
                <p:cNvSpPr>
                  <a:spLocks/>
                </p:cNvSpPr>
                <p:nvPr/>
              </p:nvSpPr>
              <p:spPr bwMode="auto">
                <a:xfrm>
                  <a:off x="928" y="1426"/>
                  <a:ext cx="180" cy="521"/>
                </a:xfrm>
                <a:custGeom>
                  <a:avLst/>
                  <a:gdLst>
                    <a:gd name="T0" fmla="*/ 61 w 180"/>
                    <a:gd name="T1" fmla="*/ 206 h 521"/>
                    <a:gd name="T2" fmla="*/ 165 w 180"/>
                    <a:gd name="T3" fmla="*/ 516 h 521"/>
                    <a:gd name="T4" fmla="*/ 166 w 180"/>
                    <a:gd name="T5" fmla="*/ 520 h 521"/>
                    <a:gd name="T6" fmla="*/ 171 w 180"/>
                    <a:gd name="T7" fmla="*/ 520 h 521"/>
                    <a:gd name="T8" fmla="*/ 175 w 180"/>
                    <a:gd name="T9" fmla="*/ 520 h 521"/>
                    <a:gd name="T10" fmla="*/ 179 w 180"/>
                    <a:gd name="T11" fmla="*/ 516 h 521"/>
                    <a:gd name="T12" fmla="*/ 179 w 180"/>
                    <a:gd name="T13" fmla="*/ 510 h 521"/>
                    <a:gd name="T14" fmla="*/ 179 w 180"/>
                    <a:gd name="T15" fmla="*/ 507 h 521"/>
                    <a:gd name="T16" fmla="*/ 179 w 180"/>
                    <a:gd name="T17" fmla="*/ 497 h 521"/>
                    <a:gd name="T18" fmla="*/ 76 w 180"/>
                    <a:gd name="T19" fmla="*/ 193 h 521"/>
                    <a:gd name="T20" fmla="*/ 13 w 180"/>
                    <a:gd name="T21" fmla="*/ 8 h 521"/>
                    <a:gd name="T22" fmla="*/ 8 w 180"/>
                    <a:gd name="T23" fmla="*/ 4 h 521"/>
                    <a:gd name="T24" fmla="*/ 4 w 180"/>
                    <a:gd name="T25" fmla="*/ 4 h 521"/>
                    <a:gd name="T26" fmla="*/ 0 w 180"/>
                    <a:gd name="T27" fmla="*/ 0 h 521"/>
                    <a:gd name="T28" fmla="*/ 0 w 180"/>
                    <a:gd name="T29" fmla="*/ 4 h 521"/>
                    <a:gd name="T30" fmla="*/ 0 w 180"/>
                    <a:gd name="T31" fmla="*/ 8 h 521"/>
                    <a:gd name="T32" fmla="*/ 0 w 180"/>
                    <a:gd name="T33" fmla="*/ 13 h 521"/>
                    <a:gd name="T34" fmla="*/ 61 w 180"/>
                    <a:gd name="T35" fmla="*/ 206 h 5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0"/>
                    <a:gd name="T55" fmla="*/ 0 h 521"/>
                    <a:gd name="T56" fmla="*/ 180 w 180"/>
                    <a:gd name="T57" fmla="*/ 521 h 5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0" h="521">
                      <a:moveTo>
                        <a:pt x="61" y="206"/>
                      </a:moveTo>
                      <a:lnTo>
                        <a:pt x="165" y="516"/>
                      </a:lnTo>
                      <a:lnTo>
                        <a:pt x="166" y="520"/>
                      </a:lnTo>
                      <a:lnTo>
                        <a:pt x="171" y="520"/>
                      </a:lnTo>
                      <a:lnTo>
                        <a:pt x="175" y="520"/>
                      </a:lnTo>
                      <a:lnTo>
                        <a:pt x="179" y="516"/>
                      </a:lnTo>
                      <a:lnTo>
                        <a:pt x="179" y="510"/>
                      </a:lnTo>
                      <a:lnTo>
                        <a:pt x="179" y="507"/>
                      </a:lnTo>
                      <a:lnTo>
                        <a:pt x="179" y="497"/>
                      </a:lnTo>
                      <a:lnTo>
                        <a:pt x="76" y="193"/>
                      </a:lnTo>
                      <a:lnTo>
                        <a:pt x="13" y="8"/>
                      </a:lnTo>
                      <a:lnTo>
                        <a:pt x="8" y="4"/>
                      </a:lnTo>
                      <a:lnTo>
                        <a:pt x="4" y="4"/>
                      </a:lnTo>
                      <a:lnTo>
                        <a:pt x="0" y="0"/>
                      </a:lnTo>
                      <a:lnTo>
                        <a:pt x="0" y="4"/>
                      </a:lnTo>
                      <a:lnTo>
                        <a:pt x="0" y="8"/>
                      </a:lnTo>
                      <a:lnTo>
                        <a:pt x="0" y="13"/>
                      </a:lnTo>
                      <a:lnTo>
                        <a:pt x="61" y="206"/>
                      </a:lnTo>
                    </a:path>
                  </a:pathLst>
                </a:custGeom>
                <a:solidFill>
                  <a:srgbClr val="C0C0C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288" name="Freeform 105">
                  <a:extLst>
                    <a:ext uri="{FF2B5EF4-FFF2-40B4-BE49-F238E27FC236}">
                      <a16:creationId xmlns:a16="http://schemas.microsoft.com/office/drawing/2014/main" id="{D10DE3DD-B5A0-E3DE-D8A8-3CFCC2037739}"/>
                    </a:ext>
                  </a:extLst>
                </p:cNvPr>
                <p:cNvSpPr>
                  <a:spLocks/>
                </p:cNvSpPr>
                <p:nvPr/>
              </p:nvSpPr>
              <p:spPr bwMode="auto">
                <a:xfrm>
                  <a:off x="927" y="1430"/>
                  <a:ext cx="181" cy="517"/>
                </a:xfrm>
                <a:custGeom>
                  <a:avLst/>
                  <a:gdLst>
                    <a:gd name="T0" fmla="*/ 62 w 181"/>
                    <a:gd name="T1" fmla="*/ 202 h 517"/>
                    <a:gd name="T2" fmla="*/ 162 w 181"/>
                    <a:gd name="T3" fmla="*/ 512 h 517"/>
                    <a:gd name="T4" fmla="*/ 166 w 181"/>
                    <a:gd name="T5" fmla="*/ 516 h 517"/>
                    <a:gd name="T6" fmla="*/ 171 w 181"/>
                    <a:gd name="T7" fmla="*/ 516 h 517"/>
                    <a:gd name="T8" fmla="*/ 172 w 181"/>
                    <a:gd name="T9" fmla="*/ 516 h 517"/>
                    <a:gd name="T10" fmla="*/ 176 w 181"/>
                    <a:gd name="T11" fmla="*/ 512 h 517"/>
                    <a:gd name="T12" fmla="*/ 180 w 181"/>
                    <a:gd name="T13" fmla="*/ 508 h 517"/>
                    <a:gd name="T14" fmla="*/ 180 w 181"/>
                    <a:gd name="T15" fmla="*/ 503 h 517"/>
                    <a:gd name="T16" fmla="*/ 176 w 181"/>
                    <a:gd name="T17" fmla="*/ 493 h 517"/>
                    <a:gd name="T18" fmla="*/ 78 w 181"/>
                    <a:gd name="T19" fmla="*/ 189 h 517"/>
                    <a:gd name="T20" fmla="*/ 11 w 181"/>
                    <a:gd name="T21" fmla="*/ 4 h 517"/>
                    <a:gd name="T22" fmla="*/ 10 w 181"/>
                    <a:gd name="T23" fmla="*/ 0 h 517"/>
                    <a:gd name="T24" fmla="*/ 6 w 181"/>
                    <a:gd name="T25" fmla="*/ 0 h 517"/>
                    <a:gd name="T26" fmla="*/ 2 w 181"/>
                    <a:gd name="T27" fmla="*/ 0 h 517"/>
                    <a:gd name="T28" fmla="*/ 0 w 181"/>
                    <a:gd name="T29" fmla="*/ 0 h 517"/>
                    <a:gd name="T30" fmla="*/ 0 w 181"/>
                    <a:gd name="T31" fmla="*/ 7 h 517"/>
                    <a:gd name="T32" fmla="*/ 0 w 181"/>
                    <a:gd name="T33" fmla="*/ 9 h 517"/>
                    <a:gd name="T34" fmla="*/ 62 w 181"/>
                    <a:gd name="T35" fmla="*/ 202 h 5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1"/>
                    <a:gd name="T55" fmla="*/ 0 h 517"/>
                    <a:gd name="T56" fmla="*/ 181 w 181"/>
                    <a:gd name="T57" fmla="*/ 517 h 5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1" h="517">
                      <a:moveTo>
                        <a:pt x="62" y="202"/>
                      </a:moveTo>
                      <a:lnTo>
                        <a:pt x="162" y="512"/>
                      </a:lnTo>
                      <a:lnTo>
                        <a:pt x="166" y="516"/>
                      </a:lnTo>
                      <a:lnTo>
                        <a:pt x="171" y="516"/>
                      </a:lnTo>
                      <a:lnTo>
                        <a:pt x="172" y="516"/>
                      </a:lnTo>
                      <a:lnTo>
                        <a:pt x="176" y="512"/>
                      </a:lnTo>
                      <a:lnTo>
                        <a:pt x="180" y="508"/>
                      </a:lnTo>
                      <a:lnTo>
                        <a:pt x="180" y="503"/>
                      </a:lnTo>
                      <a:lnTo>
                        <a:pt x="176" y="493"/>
                      </a:lnTo>
                      <a:lnTo>
                        <a:pt x="78" y="189"/>
                      </a:lnTo>
                      <a:lnTo>
                        <a:pt x="11" y="4"/>
                      </a:lnTo>
                      <a:lnTo>
                        <a:pt x="10" y="0"/>
                      </a:lnTo>
                      <a:lnTo>
                        <a:pt x="6" y="0"/>
                      </a:lnTo>
                      <a:lnTo>
                        <a:pt x="2" y="0"/>
                      </a:lnTo>
                      <a:lnTo>
                        <a:pt x="0" y="0"/>
                      </a:lnTo>
                      <a:lnTo>
                        <a:pt x="0" y="7"/>
                      </a:lnTo>
                      <a:lnTo>
                        <a:pt x="0" y="9"/>
                      </a:lnTo>
                      <a:lnTo>
                        <a:pt x="62" y="202"/>
                      </a:lnTo>
                    </a:path>
                  </a:pathLst>
                </a:custGeom>
                <a:solidFill>
                  <a:srgbClr val="9F9F9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51284" name="Group 106">
                <a:extLst>
                  <a:ext uri="{FF2B5EF4-FFF2-40B4-BE49-F238E27FC236}">
                    <a16:creationId xmlns:a16="http://schemas.microsoft.com/office/drawing/2014/main" id="{D8783A25-BE70-AF9B-FBFE-64E4128C5DEC}"/>
                  </a:ext>
                </a:extLst>
              </p:cNvPr>
              <p:cNvGrpSpPr>
                <a:grpSpLocks/>
              </p:cNvGrpSpPr>
              <p:nvPr/>
            </p:nvGrpSpPr>
            <p:grpSpPr bwMode="auto">
              <a:xfrm>
                <a:off x="736" y="1434"/>
                <a:ext cx="557" cy="348"/>
                <a:chOff x="736" y="1434"/>
                <a:chExt cx="557" cy="348"/>
              </a:xfrm>
            </p:grpSpPr>
            <p:sp>
              <p:nvSpPr>
                <p:cNvPr id="51285" name="Freeform 107">
                  <a:extLst>
                    <a:ext uri="{FF2B5EF4-FFF2-40B4-BE49-F238E27FC236}">
                      <a16:creationId xmlns:a16="http://schemas.microsoft.com/office/drawing/2014/main" id="{24088707-8E81-BB03-BDB2-8742AB74C32A}"/>
                    </a:ext>
                  </a:extLst>
                </p:cNvPr>
                <p:cNvSpPr>
                  <a:spLocks/>
                </p:cNvSpPr>
                <p:nvPr/>
              </p:nvSpPr>
              <p:spPr bwMode="auto">
                <a:xfrm>
                  <a:off x="840" y="1447"/>
                  <a:ext cx="340" cy="293"/>
                </a:xfrm>
                <a:custGeom>
                  <a:avLst/>
                  <a:gdLst>
                    <a:gd name="T0" fmla="*/ 54 w 340"/>
                    <a:gd name="T1" fmla="*/ 32 h 293"/>
                    <a:gd name="T2" fmla="*/ 86 w 340"/>
                    <a:gd name="T3" fmla="*/ 14 h 293"/>
                    <a:gd name="T4" fmla="*/ 114 w 340"/>
                    <a:gd name="T5" fmla="*/ 4 h 293"/>
                    <a:gd name="T6" fmla="*/ 153 w 340"/>
                    <a:gd name="T7" fmla="*/ 0 h 293"/>
                    <a:gd name="T8" fmla="*/ 192 w 340"/>
                    <a:gd name="T9" fmla="*/ 10 h 293"/>
                    <a:gd name="T10" fmla="*/ 243 w 340"/>
                    <a:gd name="T11" fmla="*/ 36 h 293"/>
                    <a:gd name="T12" fmla="*/ 290 w 340"/>
                    <a:gd name="T13" fmla="*/ 79 h 293"/>
                    <a:gd name="T14" fmla="*/ 333 w 340"/>
                    <a:gd name="T15" fmla="*/ 134 h 293"/>
                    <a:gd name="T16" fmla="*/ 335 w 340"/>
                    <a:gd name="T17" fmla="*/ 168 h 293"/>
                    <a:gd name="T18" fmla="*/ 328 w 340"/>
                    <a:gd name="T19" fmla="*/ 155 h 293"/>
                    <a:gd name="T20" fmla="*/ 315 w 340"/>
                    <a:gd name="T21" fmla="*/ 148 h 293"/>
                    <a:gd name="T22" fmla="*/ 304 w 340"/>
                    <a:gd name="T23" fmla="*/ 142 h 293"/>
                    <a:gd name="T24" fmla="*/ 290 w 340"/>
                    <a:gd name="T25" fmla="*/ 138 h 293"/>
                    <a:gd name="T26" fmla="*/ 275 w 340"/>
                    <a:gd name="T27" fmla="*/ 142 h 293"/>
                    <a:gd name="T28" fmla="*/ 260 w 340"/>
                    <a:gd name="T29" fmla="*/ 144 h 293"/>
                    <a:gd name="T30" fmla="*/ 253 w 340"/>
                    <a:gd name="T31" fmla="*/ 155 h 293"/>
                    <a:gd name="T32" fmla="*/ 239 w 340"/>
                    <a:gd name="T33" fmla="*/ 164 h 293"/>
                    <a:gd name="T34" fmla="*/ 234 w 340"/>
                    <a:gd name="T35" fmla="*/ 177 h 293"/>
                    <a:gd name="T36" fmla="*/ 231 w 340"/>
                    <a:gd name="T37" fmla="*/ 195 h 293"/>
                    <a:gd name="T38" fmla="*/ 234 w 340"/>
                    <a:gd name="T39" fmla="*/ 209 h 293"/>
                    <a:gd name="T40" fmla="*/ 208 w 340"/>
                    <a:gd name="T41" fmla="*/ 161 h 293"/>
                    <a:gd name="T42" fmla="*/ 123 w 340"/>
                    <a:gd name="T43" fmla="*/ 239 h 293"/>
                    <a:gd name="T44" fmla="*/ 123 w 340"/>
                    <a:gd name="T45" fmla="*/ 247 h 293"/>
                    <a:gd name="T46" fmla="*/ 114 w 340"/>
                    <a:gd name="T47" fmla="*/ 237 h 293"/>
                    <a:gd name="T48" fmla="*/ 105 w 340"/>
                    <a:gd name="T49" fmla="*/ 226 h 293"/>
                    <a:gd name="T50" fmla="*/ 90 w 340"/>
                    <a:gd name="T51" fmla="*/ 221 h 293"/>
                    <a:gd name="T52" fmla="*/ 78 w 340"/>
                    <a:gd name="T53" fmla="*/ 217 h 293"/>
                    <a:gd name="T54" fmla="*/ 65 w 340"/>
                    <a:gd name="T55" fmla="*/ 221 h 293"/>
                    <a:gd name="T56" fmla="*/ 54 w 340"/>
                    <a:gd name="T57" fmla="*/ 221 h 293"/>
                    <a:gd name="T58" fmla="*/ 41 w 340"/>
                    <a:gd name="T59" fmla="*/ 230 h 293"/>
                    <a:gd name="T60" fmla="*/ 29 w 340"/>
                    <a:gd name="T61" fmla="*/ 237 h 293"/>
                    <a:gd name="T62" fmla="*/ 24 w 340"/>
                    <a:gd name="T63" fmla="*/ 247 h 293"/>
                    <a:gd name="T64" fmla="*/ 19 w 340"/>
                    <a:gd name="T65" fmla="*/ 260 h 293"/>
                    <a:gd name="T66" fmla="*/ 19 w 340"/>
                    <a:gd name="T67" fmla="*/ 276 h 293"/>
                    <a:gd name="T68" fmla="*/ 21 w 340"/>
                    <a:gd name="T69" fmla="*/ 292 h 293"/>
                    <a:gd name="T70" fmla="*/ 3 w 340"/>
                    <a:gd name="T71" fmla="*/ 243 h 293"/>
                    <a:gd name="T72" fmla="*/ 0 w 340"/>
                    <a:gd name="T73" fmla="*/ 183 h 293"/>
                    <a:gd name="T74" fmla="*/ 5 w 340"/>
                    <a:gd name="T75" fmla="*/ 126 h 293"/>
                    <a:gd name="T76" fmla="*/ 39 w 340"/>
                    <a:gd name="T77" fmla="*/ 49 h 2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0"/>
                    <a:gd name="T118" fmla="*/ 0 h 293"/>
                    <a:gd name="T119" fmla="*/ 340 w 340"/>
                    <a:gd name="T120" fmla="*/ 293 h 2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0" h="293">
                      <a:moveTo>
                        <a:pt x="39" y="49"/>
                      </a:moveTo>
                      <a:lnTo>
                        <a:pt x="54" y="32"/>
                      </a:lnTo>
                      <a:lnTo>
                        <a:pt x="69" y="18"/>
                      </a:lnTo>
                      <a:lnTo>
                        <a:pt x="86" y="14"/>
                      </a:lnTo>
                      <a:lnTo>
                        <a:pt x="99" y="6"/>
                      </a:lnTo>
                      <a:lnTo>
                        <a:pt x="114" y="4"/>
                      </a:lnTo>
                      <a:lnTo>
                        <a:pt x="135" y="0"/>
                      </a:lnTo>
                      <a:lnTo>
                        <a:pt x="153" y="0"/>
                      </a:lnTo>
                      <a:lnTo>
                        <a:pt x="180" y="4"/>
                      </a:lnTo>
                      <a:lnTo>
                        <a:pt x="192" y="10"/>
                      </a:lnTo>
                      <a:lnTo>
                        <a:pt x="215" y="18"/>
                      </a:lnTo>
                      <a:lnTo>
                        <a:pt x="243" y="36"/>
                      </a:lnTo>
                      <a:lnTo>
                        <a:pt x="268" y="56"/>
                      </a:lnTo>
                      <a:lnTo>
                        <a:pt x="290" y="79"/>
                      </a:lnTo>
                      <a:lnTo>
                        <a:pt x="309" y="112"/>
                      </a:lnTo>
                      <a:lnTo>
                        <a:pt x="333" y="134"/>
                      </a:lnTo>
                      <a:lnTo>
                        <a:pt x="339" y="174"/>
                      </a:lnTo>
                      <a:lnTo>
                        <a:pt x="335" y="168"/>
                      </a:lnTo>
                      <a:lnTo>
                        <a:pt x="330" y="161"/>
                      </a:lnTo>
                      <a:lnTo>
                        <a:pt x="328" y="155"/>
                      </a:lnTo>
                      <a:lnTo>
                        <a:pt x="320" y="152"/>
                      </a:lnTo>
                      <a:lnTo>
                        <a:pt x="315" y="148"/>
                      </a:lnTo>
                      <a:lnTo>
                        <a:pt x="309" y="144"/>
                      </a:lnTo>
                      <a:lnTo>
                        <a:pt x="304" y="142"/>
                      </a:lnTo>
                      <a:lnTo>
                        <a:pt x="298" y="142"/>
                      </a:lnTo>
                      <a:lnTo>
                        <a:pt x="290" y="138"/>
                      </a:lnTo>
                      <a:lnTo>
                        <a:pt x="283" y="142"/>
                      </a:lnTo>
                      <a:lnTo>
                        <a:pt x="275" y="142"/>
                      </a:lnTo>
                      <a:lnTo>
                        <a:pt x="270" y="144"/>
                      </a:lnTo>
                      <a:lnTo>
                        <a:pt x="260" y="144"/>
                      </a:lnTo>
                      <a:lnTo>
                        <a:pt x="259" y="148"/>
                      </a:lnTo>
                      <a:lnTo>
                        <a:pt x="253" y="155"/>
                      </a:lnTo>
                      <a:lnTo>
                        <a:pt x="245" y="157"/>
                      </a:lnTo>
                      <a:lnTo>
                        <a:pt x="239" y="164"/>
                      </a:lnTo>
                      <a:lnTo>
                        <a:pt x="237" y="170"/>
                      </a:lnTo>
                      <a:lnTo>
                        <a:pt x="234" y="177"/>
                      </a:lnTo>
                      <a:lnTo>
                        <a:pt x="231" y="187"/>
                      </a:lnTo>
                      <a:lnTo>
                        <a:pt x="231" y="195"/>
                      </a:lnTo>
                      <a:lnTo>
                        <a:pt x="231" y="201"/>
                      </a:lnTo>
                      <a:lnTo>
                        <a:pt x="234" y="209"/>
                      </a:lnTo>
                      <a:lnTo>
                        <a:pt x="234" y="217"/>
                      </a:lnTo>
                      <a:lnTo>
                        <a:pt x="208" y="161"/>
                      </a:lnTo>
                      <a:lnTo>
                        <a:pt x="123" y="187"/>
                      </a:lnTo>
                      <a:lnTo>
                        <a:pt x="123" y="239"/>
                      </a:lnTo>
                      <a:lnTo>
                        <a:pt x="125" y="252"/>
                      </a:lnTo>
                      <a:lnTo>
                        <a:pt x="123" y="247"/>
                      </a:lnTo>
                      <a:lnTo>
                        <a:pt x="119" y="239"/>
                      </a:lnTo>
                      <a:lnTo>
                        <a:pt x="114" y="237"/>
                      </a:lnTo>
                      <a:lnTo>
                        <a:pt x="110" y="230"/>
                      </a:lnTo>
                      <a:lnTo>
                        <a:pt x="105" y="226"/>
                      </a:lnTo>
                      <a:lnTo>
                        <a:pt x="96" y="225"/>
                      </a:lnTo>
                      <a:lnTo>
                        <a:pt x="90" y="221"/>
                      </a:lnTo>
                      <a:lnTo>
                        <a:pt x="84" y="221"/>
                      </a:lnTo>
                      <a:lnTo>
                        <a:pt x="78" y="217"/>
                      </a:lnTo>
                      <a:lnTo>
                        <a:pt x="71" y="217"/>
                      </a:lnTo>
                      <a:lnTo>
                        <a:pt x="65" y="221"/>
                      </a:lnTo>
                      <a:lnTo>
                        <a:pt x="60" y="221"/>
                      </a:lnTo>
                      <a:lnTo>
                        <a:pt x="54" y="221"/>
                      </a:lnTo>
                      <a:lnTo>
                        <a:pt x="49" y="225"/>
                      </a:lnTo>
                      <a:lnTo>
                        <a:pt x="41" y="230"/>
                      </a:lnTo>
                      <a:lnTo>
                        <a:pt x="35" y="234"/>
                      </a:lnTo>
                      <a:lnTo>
                        <a:pt x="29" y="237"/>
                      </a:lnTo>
                      <a:lnTo>
                        <a:pt x="26" y="239"/>
                      </a:lnTo>
                      <a:lnTo>
                        <a:pt x="24" y="247"/>
                      </a:lnTo>
                      <a:lnTo>
                        <a:pt x="21" y="252"/>
                      </a:lnTo>
                      <a:lnTo>
                        <a:pt x="19" y="260"/>
                      </a:lnTo>
                      <a:lnTo>
                        <a:pt x="19" y="266"/>
                      </a:lnTo>
                      <a:lnTo>
                        <a:pt x="19" y="276"/>
                      </a:lnTo>
                      <a:lnTo>
                        <a:pt x="19" y="282"/>
                      </a:lnTo>
                      <a:lnTo>
                        <a:pt x="21" y="292"/>
                      </a:lnTo>
                      <a:lnTo>
                        <a:pt x="15" y="278"/>
                      </a:lnTo>
                      <a:lnTo>
                        <a:pt x="3" y="243"/>
                      </a:lnTo>
                      <a:lnTo>
                        <a:pt x="3" y="221"/>
                      </a:lnTo>
                      <a:lnTo>
                        <a:pt x="0" y="183"/>
                      </a:lnTo>
                      <a:lnTo>
                        <a:pt x="0" y="155"/>
                      </a:lnTo>
                      <a:lnTo>
                        <a:pt x="5" y="126"/>
                      </a:lnTo>
                      <a:lnTo>
                        <a:pt x="15" y="88"/>
                      </a:lnTo>
                      <a:lnTo>
                        <a:pt x="39" y="49"/>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286" name="Freeform 108">
                  <a:extLst>
                    <a:ext uri="{FF2B5EF4-FFF2-40B4-BE49-F238E27FC236}">
                      <a16:creationId xmlns:a16="http://schemas.microsoft.com/office/drawing/2014/main" id="{BDD31BB1-CFDA-608E-698A-21F3A05316F3}"/>
                    </a:ext>
                  </a:extLst>
                </p:cNvPr>
                <p:cNvSpPr>
                  <a:spLocks/>
                </p:cNvSpPr>
                <p:nvPr/>
              </p:nvSpPr>
              <p:spPr bwMode="auto">
                <a:xfrm>
                  <a:off x="736" y="1434"/>
                  <a:ext cx="557" cy="348"/>
                </a:xfrm>
                <a:custGeom>
                  <a:avLst/>
                  <a:gdLst>
                    <a:gd name="T0" fmla="*/ 187 w 557"/>
                    <a:gd name="T1" fmla="*/ 26 h 348"/>
                    <a:gd name="T2" fmla="*/ 144 w 557"/>
                    <a:gd name="T3" fmla="*/ 45 h 348"/>
                    <a:gd name="T4" fmla="*/ 105 w 557"/>
                    <a:gd name="T5" fmla="*/ 74 h 348"/>
                    <a:gd name="T6" fmla="*/ 72 w 557"/>
                    <a:gd name="T7" fmla="*/ 105 h 348"/>
                    <a:gd name="T8" fmla="*/ 41 w 557"/>
                    <a:gd name="T9" fmla="*/ 144 h 348"/>
                    <a:gd name="T10" fmla="*/ 17 w 557"/>
                    <a:gd name="T11" fmla="*/ 195 h 348"/>
                    <a:gd name="T12" fmla="*/ 2 w 557"/>
                    <a:gd name="T13" fmla="*/ 247 h 348"/>
                    <a:gd name="T14" fmla="*/ 2 w 557"/>
                    <a:gd name="T15" fmla="*/ 300 h 348"/>
                    <a:gd name="T16" fmla="*/ 11 w 557"/>
                    <a:gd name="T17" fmla="*/ 347 h 348"/>
                    <a:gd name="T18" fmla="*/ 15 w 557"/>
                    <a:gd name="T19" fmla="*/ 306 h 348"/>
                    <a:gd name="T20" fmla="*/ 37 w 557"/>
                    <a:gd name="T21" fmla="*/ 280 h 348"/>
                    <a:gd name="T22" fmla="*/ 72 w 557"/>
                    <a:gd name="T23" fmla="*/ 270 h 348"/>
                    <a:gd name="T24" fmla="*/ 103 w 557"/>
                    <a:gd name="T25" fmla="*/ 283 h 348"/>
                    <a:gd name="T26" fmla="*/ 121 w 557"/>
                    <a:gd name="T27" fmla="*/ 300 h 348"/>
                    <a:gd name="T28" fmla="*/ 107 w 557"/>
                    <a:gd name="T29" fmla="*/ 247 h 348"/>
                    <a:gd name="T30" fmla="*/ 103 w 557"/>
                    <a:gd name="T31" fmla="*/ 195 h 348"/>
                    <a:gd name="T32" fmla="*/ 107 w 557"/>
                    <a:gd name="T33" fmla="*/ 141 h 348"/>
                    <a:gd name="T34" fmla="*/ 123 w 557"/>
                    <a:gd name="T35" fmla="*/ 99 h 348"/>
                    <a:gd name="T36" fmla="*/ 144 w 557"/>
                    <a:gd name="T37" fmla="*/ 62 h 348"/>
                    <a:gd name="T38" fmla="*/ 174 w 557"/>
                    <a:gd name="T39" fmla="*/ 31 h 348"/>
                    <a:gd name="T40" fmla="*/ 189 w 557"/>
                    <a:gd name="T41" fmla="*/ 35 h 348"/>
                    <a:gd name="T42" fmla="*/ 187 w 557"/>
                    <a:gd name="T43" fmla="*/ 78 h 348"/>
                    <a:gd name="T44" fmla="*/ 189 w 557"/>
                    <a:gd name="T45" fmla="*/ 127 h 348"/>
                    <a:gd name="T46" fmla="*/ 204 w 557"/>
                    <a:gd name="T47" fmla="*/ 188 h 348"/>
                    <a:gd name="T48" fmla="*/ 222 w 557"/>
                    <a:gd name="T49" fmla="*/ 239 h 348"/>
                    <a:gd name="T50" fmla="*/ 227 w 557"/>
                    <a:gd name="T51" fmla="*/ 251 h 348"/>
                    <a:gd name="T52" fmla="*/ 243 w 557"/>
                    <a:gd name="T53" fmla="*/ 214 h 348"/>
                    <a:gd name="T54" fmla="*/ 278 w 557"/>
                    <a:gd name="T55" fmla="*/ 195 h 348"/>
                    <a:gd name="T56" fmla="*/ 314 w 557"/>
                    <a:gd name="T57" fmla="*/ 200 h 348"/>
                    <a:gd name="T58" fmla="*/ 333 w 557"/>
                    <a:gd name="T59" fmla="*/ 217 h 348"/>
                    <a:gd name="T60" fmla="*/ 314 w 557"/>
                    <a:gd name="T61" fmla="*/ 170 h 348"/>
                    <a:gd name="T62" fmla="*/ 294 w 557"/>
                    <a:gd name="T63" fmla="*/ 125 h 348"/>
                    <a:gd name="T64" fmla="*/ 269 w 557"/>
                    <a:gd name="T65" fmla="*/ 82 h 348"/>
                    <a:gd name="T66" fmla="*/ 244 w 557"/>
                    <a:gd name="T67" fmla="*/ 49 h 348"/>
                    <a:gd name="T68" fmla="*/ 218 w 557"/>
                    <a:gd name="T69" fmla="*/ 22 h 348"/>
                    <a:gd name="T70" fmla="*/ 233 w 557"/>
                    <a:gd name="T71" fmla="*/ 17 h 348"/>
                    <a:gd name="T72" fmla="*/ 278 w 557"/>
                    <a:gd name="T73" fmla="*/ 17 h 348"/>
                    <a:gd name="T74" fmla="*/ 319 w 557"/>
                    <a:gd name="T75" fmla="*/ 31 h 348"/>
                    <a:gd name="T76" fmla="*/ 354 w 557"/>
                    <a:gd name="T77" fmla="*/ 56 h 348"/>
                    <a:gd name="T78" fmla="*/ 388 w 557"/>
                    <a:gd name="T79" fmla="*/ 88 h 348"/>
                    <a:gd name="T80" fmla="*/ 411 w 557"/>
                    <a:gd name="T81" fmla="*/ 121 h 348"/>
                    <a:gd name="T82" fmla="*/ 434 w 557"/>
                    <a:gd name="T83" fmla="*/ 161 h 348"/>
                    <a:gd name="T84" fmla="*/ 445 w 557"/>
                    <a:gd name="T85" fmla="*/ 170 h 348"/>
                    <a:gd name="T86" fmla="*/ 456 w 557"/>
                    <a:gd name="T87" fmla="*/ 135 h 348"/>
                    <a:gd name="T88" fmla="*/ 486 w 557"/>
                    <a:gd name="T89" fmla="*/ 114 h 348"/>
                    <a:gd name="T90" fmla="*/ 517 w 557"/>
                    <a:gd name="T91" fmla="*/ 114 h 348"/>
                    <a:gd name="T92" fmla="*/ 547 w 557"/>
                    <a:gd name="T93" fmla="*/ 135 h 348"/>
                    <a:gd name="T94" fmla="*/ 547 w 557"/>
                    <a:gd name="T95" fmla="*/ 127 h 348"/>
                    <a:gd name="T96" fmla="*/ 524 w 557"/>
                    <a:gd name="T97" fmla="*/ 92 h 348"/>
                    <a:gd name="T98" fmla="*/ 490 w 557"/>
                    <a:gd name="T99" fmla="*/ 60 h 348"/>
                    <a:gd name="T100" fmla="*/ 451 w 557"/>
                    <a:gd name="T101" fmla="*/ 31 h 348"/>
                    <a:gd name="T102" fmla="*/ 411 w 557"/>
                    <a:gd name="T103" fmla="*/ 17 h 348"/>
                    <a:gd name="T104" fmla="*/ 373 w 557"/>
                    <a:gd name="T105" fmla="*/ 5 h 348"/>
                    <a:gd name="T106" fmla="*/ 327 w 557"/>
                    <a:gd name="T107" fmla="*/ 0 h 348"/>
                    <a:gd name="T108" fmla="*/ 278 w 557"/>
                    <a:gd name="T109" fmla="*/ 3 h 348"/>
                    <a:gd name="T110" fmla="*/ 229 w 557"/>
                    <a:gd name="T111" fmla="*/ 13 h 3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57"/>
                    <a:gd name="T169" fmla="*/ 0 h 348"/>
                    <a:gd name="T170" fmla="*/ 557 w 557"/>
                    <a:gd name="T171" fmla="*/ 348 h 3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57" h="348">
                      <a:moveTo>
                        <a:pt x="222" y="17"/>
                      </a:moveTo>
                      <a:lnTo>
                        <a:pt x="208" y="19"/>
                      </a:lnTo>
                      <a:lnTo>
                        <a:pt x="199" y="19"/>
                      </a:lnTo>
                      <a:lnTo>
                        <a:pt x="193" y="22"/>
                      </a:lnTo>
                      <a:lnTo>
                        <a:pt x="187" y="26"/>
                      </a:lnTo>
                      <a:lnTo>
                        <a:pt x="177" y="29"/>
                      </a:lnTo>
                      <a:lnTo>
                        <a:pt x="169" y="31"/>
                      </a:lnTo>
                      <a:lnTo>
                        <a:pt x="159" y="39"/>
                      </a:lnTo>
                      <a:lnTo>
                        <a:pt x="152" y="43"/>
                      </a:lnTo>
                      <a:lnTo>
                        <a:pt x="144" y="45"/>
                      </a:lnTo>
                      <a:lnTo>
                        <a:pt x="136" y="52"/>
                      </a:lnTo>
                      <a:lnTo>
                        <a:pt x="129" y="56"/>
                      </a:lnTo>
                      <a:lnTo>
                        <a:pt x="121" y="62"/>
                      </a:lnTo>
                      <a:lnTo>
                        <a:pt x="113" y="69"/>
                      </a:lnTo>
                      <a:lnTo>
                        <a:pt x="105" y="74"/>
                      </a:lnTo>
                      <a:lnTo>
                        <a:pt x="99" y="78"/>
                      </a:lnTo>
                      <a:lnTo>
                        <a:pt x="93" y="86"/>
                      </a:lnTo>
                      <a:lnTo>
                        <a:pt x="83" y="92"/>
                      </a:lnTo>
                      <a:lnTo>
                        <a:pt x="78" y="99"/>
                      </a:lnTo>
                      <a:lnTo>
                        <a:pt x="72" y="105"/>
                      </a:lnTo>
                      <a:lnTo>
                        <a:pt x="66" y="112"/>
                      </a:lnTo>
                      <a:lnTo>
                        <a:pt x="60" y="118"/>
                      </a:lnTo>
                      <a:lnTo>
                        <a:pt x="53" y="127"/>
                      </a:lnTo>
                      <a:lnTo>
                        <a:pt x="47" y="139"/>
                      </a:lnTo>
                      <a:lnTo>
                        <a:pt x="41" y="144"/>
                      </a:lnTo>
                      <a:lnTo>
                        <a:pt x="35" y="155"/>
                      </a:lnTo>
                      <a:lnTo>
                        <a:pt x="31" y="165"/>
                      </a:lnTo>
                      <a:lnTo>
                        <a:pt x="23" y="174"/>
                      </a:lnTo>
                      <a:lnTo>
                        <a:pt x="21" y="184"/>
                      </a:lnTo>
                      <a:lnTo>
                        <a:pt x="17" y="195"/>
                      </a:lnTo>
                      <a:lnTo>
                        <a:pt x="11" y="200"/>
                      </a:lnTo>
                      <a:lnTo>
                        <a:pt x="8" y="214"/>
                      </a:lnTo>
                      <a:lnTo>
                        <a:pt x="6" y="223"/>
                      </a:lnTo>
                      <a:lnTo>
                        <a:pt x="6" y="235"/>
                      </a:lnTo>
                      <a:lnTo>
                        <a:pt x="2" y="247"/>
                      </a:lnTo>
                      <a:lnTo>
                        <a:pt x="2" y="261"/>
                      </a:lnTo>
                      <a:lnTo>
                        <a:pt x="2" y="270"/>
                      </a:lnTo>
                      <a:lnTo>
                        <a:pt x="0" y="280"/>
                      </a:lnTo>
                      <a:lnTo>
                        <a:pt x="2" y="292"/>
                      </a:lnTo>
                      <a:lnTo>
                        <a:pt x="2" y="300"/>
                      </a:lnTo>
                      <a:lnTo>
                        <a:pt x="2" y="309"/>
                      </a:lnTo>
                      <a:lnTo>
                        <a:pt x="6" y="321"/>
                      </a:lnTo>
                      <a:lnTo>
                        <a:pt x="6" y="326"/>
                      </a:lnTo>
                      <a:lnTo>
                        <a:pt x="8" y="335"/>
                      </a:lnTo>
                      <a:lnTo>
                        <a:pt x="11" y="347"/>
                      </a:lnTo>
                      <a:lnTo>
                        <a:pt x="11" y="335"/>
                      </a:lnTo>
                      <a:lnTo>
                        <a:pt x="11" y="326"/>
                      </a:lnTo>
                      <a:lnTo>
                        <a:pt x="11" y="321"/>
                      </a:lnTo>
                      <a:lnTo>
                        <a:pt x="11" y="313"/>
                      </a:lnTo>
                      <a:lnTo>
                        <a:pt x="15" y="306"/>
                      </a:lnTo>
                      <a:lnTo>
                        <a:pt x="17" y="300"/>
                      </a:lnTo>
                      <a:lnTo>
                        <a:pt x="23" y="292"/>
                      </a:lnTo>
                      <a:lnTo>
                        <a:pt x="31" y="286"/>
                      </a:lnTo>
                      <a:lnTo>
                        <a:pt x="33" y="283"/>
                      </a:lnTo>
                      <a:lnTo>
                        <a:pt x="37" y="280"/>
                      </a:lnTo>
                      <a:lnTo>
                        <a:pt x="45" y="278"/>
                      </a:lnTo>
                      <a:lnTo>
                        <a:pt x="51" y="274"/>
                      </a:lnTo>
                      <a:lnTo>
                        <a:pt x="57" y="270"/>
                      </a:lnTo>
                      <a:lnTo>
                        <a:pt x="66" y="270"/>
                      </a:lnTo>
                      <a:lnTo>
                        <a:pt x="72" y="270"/>
                      </a:lnTo>
                      <a:lnTo>
                        <a:pt x="78" y="270"/>
                      </a:lnTo>
                      <a:lnTo>
                        <a:pt x="83" y="274"/>
                      </a:lnTo>
                      <a:lnTo>
                        <a:pt x="93" y="278"/>
                      </a:lnTo>
                      <a:lnTo>
                        <a:pt x="97" y="280"/>
                      </a:lnTo>
                      <a:lnTo>
                        <a:pt x="103" y="283"/>
                      </a:lnTo>
                      <a:lnTo>
                        <a:pt x="107" y="286"/>
                      </a:lnTo>
                      <a:lnTo>
                        <a:pt x="113" y="292"/>
                      </a:lnTo>
                      <a:lnTo>
                        <a:pt x="121" y="300"/>
                      </a:lnTo>
                      <a:lnTo>
                        <a:pt x="123" y="306"/>
                      </a:lnTo>
                      <a:lnTo>
                        <a:pt x="121" y="300"/>
                      </a:lnTo>
                      <a:lnTo>
                        <a:pt x="117" y="290"/>
                      </a:lnTo>
                      <a:lnTo>
                        <a:pt x="113" y="280"/>
                      </a:lnTo>
                      <a:lnTo>
                        <a:pt x="111" y="270"/>
                      </a:lnTo>
                      <a:lnTo>
                        <a:pt x="111" y="261"/>
                      </a:lnTo>
                      <a:lnTo>
                        <a:pt x="107" y="247"/>
                      </a:lnTo>
                      <a:lnTo>
                        <a:pt x="105" y="239"/>
                      </a:lnTo>
                      <a:lnTo>
                        <a:pt x="105" y="227"/>
                      </a:lnTo>
                      <a:lnTo>
                        <a:pt x="105" y="217"/>
                      </a:lnTo>
                      <a:lnTo>
                        <a:pt x="105" y="208"/>
                      </a:lnTo>
                      <a:lnTo>
                        <a:pt x="103" y="195"/>
                      </a:lnTo>
                      <a:lnTo>
                        <a:pt x="105" y="182"/>
                      </a:lnTo>
                      <a:lnTo>
                        <a:pt x="105" y="168"/>
                      </a:lnTo>
                      <a:lnTo>
                        <a:pt x="105" y="161"/>
                      </a:lnTo>
                      <a:lnTo>
                        <a:pt x="107" y="152"/>
                      </a:lnTo>
                      <a:lnTo>
                        <a:pt x="107" y="141"/>
                      </a:lnTo>
                      <a:lnTo>
                        <a:pt x="111" y="131"/>
                      </a:lnTo>
                      <a:lnTo>
                        <a:pt x="113" y="121"/>
                      </a:lnTo>
                      <a:lnTo>
                        <a:pt x="117" y="112"/>
                      </a:lnTo>
                      <a:lnTo>
                        <a:pt x="121" y="105"/>
                      </a:lnTo>
                      <a:lnTo>
                        <a:pt x="123" y="99"/>
                      </a:lnTo>
                      <a:lnTo>
                        <a:pt x="127" y="92"/>
                      </a:lnTo>
                      <a:lnTo>
                        <a:pt x="129" y="86"/>
                      </a:lnTo>
                      <a:lnTo>
                        <a:pt x="136" y="74"/>
                      </a:lnTo>
                      <a:lnTo>
                        <a:pt x="138" y="69"/>
                      </a:lnTo>
                      <a:lnTo>
                        <a:pt x="144" y="62"/>
                      </a:lnTo>
                      <a:lnTo>
                        <a:pt x="152" y="56"/>
                      </a:lnTo>
                      <a:lnTo>
                        <a:pt x="157" y="49"/>
                      </a:lnTo>
                      <a:lnTo>
                        <a:pt x="163" y="45"/>
                      </a:lnTo>
                      <a:lnTo>
                        <a:pt x="169" y="39"/>
                      </a:lnTo>
                      <a:lnTo>
                        <a:pt x="174" y="31"/>
                      </a:lnTo>
                      <a:lnTo>
                        <a:pt x="183" y="29"/>
                      </a:lnTo>
                      <a:lnTo>
                        <a:pt x="189" y="26"/>
                      </a:lnTo>
                      <a:lnTo>
                        <a:pt x="197" y="22"/>
                      </a:lnTo>
                      <a:lnTo>
                        <a:pt x="193" y="29"/>
                      </a:lnTo>
                      <a:lnTo>
                        <a:pt x="189" y="35"/>
                      </a:lnTo>
                      <a:lnTo>
                        <a:pt x="187" y="43"/>
                      </a:lnTo>
                      <a:lnTo>
                        <a:pt x="187" y="52"/>
                      </a:lnTo>
                      <a:lnTo>
                        <a:pt x="187" y="60"/>
                      </a:lnTo>
                      <a:lnTo>
                        <a:pt x="187" y="69"/>
                      </a:lnTo>
                      <a:lnTo>
                        <a:pt x="187" y="78"/>
                      </a:lnTo>
                      <a:lnTo>
                        <a:pt x="187" y="86"/>
                      </a:lnTo>
                      <a:lnTo>
                        <a:pt x="187" y="96"/>
                      </a:lnTo>
                      <a:lnTo>
                        <a:pt x="187" y="105"/>
                      </a:lnTo>
                      <a:lnTo>
                        <a:pt x="189" y="114"/>
                      </a:lnTo>
                      <a:lnTo>
                        <a:pt x="189" y="127"/>
                      </a:lnTo>
                      <a:lnTo>
                        <a:pt x="193" y="139"/>
                      </a:lnTo>
                      <a:lnTo>
                        <a:pt x="197" y="152"/>
                      </a:lnTo>
                      <a:lnTo>
                        <a:pt x="199" y="165"/>
                      </a:lnTo>
                      <a:lnTo>
                        <a:pt x="202" y="178"/>
                      </a:lnTo>
                      <a:lnTo>
                        <a:pt x="204" y="188"/>
                      </a:lnTo>
                      <a:lnTo>
                        <a:pt x="208" y="196"/>
                      </a:lnTo>
                      <a:lnTo>
                        <a:pt x="212" y="208"/>
                      </a:lnTo>
                      <a:lnTo>
                        <a:pt x="214" y="217"/>
                      </a:lnTo>
                      <a:lnTo>
                        <a:pt x="218" y="227"/>
                      </a:lnTo>
                      <a:lnTo>
                        <a:pt x="222" y="239"/>
                      </a:lnTo>
                      <a:lnTo>
                        <a:pt x="223" y="251"/>
                      </a:lnTo>
                      <a:lnTo>
                        <a:pt x="227" y="257"/>
                      </a:lnTo>
                      <a:lnTo>
                        <a:pt x="233" y="270"/>
                      </a:lnTo>
                      <a:lnTo>
                        <a:pt x="229" y="261"/>
                      </a:lnTo>
                      <a:lnTo>
                        <a:pt x="227" y="251"/>
                      </a:lnTo>
                      <a:lnTo>
                        <a:pt x="229" y="239"/>
                      </a:lnTo>
                      <a:lnTo>
                        <a:pt x="229" y="235"/>
                      </a:lnTo>
                      <a:lnTo>
                        <a:pt x="233" y="227"/>
                      </a:lnTo>
                      <a:lnTo>
                        <a:pt x="237" y="221"/>
                      </a:lnTo>
                      <a:lnTo>
                        <a:pt x="243" y="214"/>
                      </a:lnTo>
                      <a:lnTo>
                        <a:pt x="247" y="208"/>
                      </a:lnTo>
                      <a:lnTo>
                        <a:pt x="253" y="200"/>
                      </a:lnTo>
                      <a:lnTo>
                        <a:pt x="259" y="196"/>
                      </a:lnTo>
                      <a:lnTo>
                        <a:pt x="269" y="195"/>
                      </a:lnTo>
                      <a:lnTo>
                        <a:pt x="278" y="195"/>
                      </a:lnTo>
                      <a:lnTo>
                        <a:pt x="284" y="191"/>
                      </a:lnTo>
                      <a:lnTo>
                        <a:pt x="294" y="195"/>
                      </a:lnTo>
                      <a:lnTo>
                        <a:pt x="299" y="195"/>
                      </a:lnTo>
                      <a:lnTo>
                        <a:pt x="309" y="196"/>
                      </a:lnTo>
                      <a:lnTo>
                        <a:pt x="314" y="200"/>
                      </a:lnTo>
                      <a:lnTo>
                        <a:pt x="319" y="204"/>
                      </a:lnTo>
                      <a:lnTo>
                        <a:pt x="327" y="210"/>
                      </a:lnTo>
                      <a:lnTo>
                        <a:pt x="333" y="217"/>
                      </a:lnTo>
                      <a:lnTo>
                        <a:pt x="339" y="231"/>
                      </a:lnTo>
                      <a:lnTo>
                        <a:pt x="333" y="217"/>
                      </a:lnTo>
                      <a:lnTo>
                        <a:pt x="329" y="208"/>
                      </a:lnTo>
                      <a:lnTo>
                        <a:pt x="327" y="200"/>
                      </a:lnTo>
                      <a:lnTo>
                        <a:pt x="323" y="191"/>
                      </a:lnTo>
                      <a:lnTo>
                        <a:pt x="319" y="182"/>
                      </a:lnTo>
                      <a:lnTo>
                        <a:pt x="314" y="170"/>
                      </a:lnTo>
                      <a:lnTo>
                        <a:pt x="313" y="161"/>
                      </a:lnTo>
                      <a:lnTo>
                        <a:pt x="305" y="152"/>
                      </a:lnTo>
                      <a:lnTo>
                        <a:pt x="303" y="144"/>
                      </a:lnTo>
                      <a:lnTo>
                        <a:pt x="299" y="135"/>
                      </a:lnTo>
                      <a:lnTo>
                        <a:pt x="294" y="125"/>
                      </a:lnTo>
                      <a:lnTo>
                        <a:pt x="288" y="114"/>
                      </a:lnTo>
                      <a:lnTo>
                        <a:pt x="284" y="105"/>
                      </a:lnTo>
                      <a:lnTo>
                        <a:pt x="278" y="99"/>
                      </a:lnTo>
                      <a:lnTo>
                        <a:pt x="274" y="88"/>
                      </a:lnTo>
                      <a:lnTo>
                        <a:pt x="269" y="82"/>
                      </a:lnTo>
                      <a:lnTo>
                        <a:pt x="263" y="74"/>
                      </a:lnTo>
                      <a:lnTo>
                        <a:pt x="259" y="69"/>
                      </a:lnTo>
                      <a:lnTo>
                        <a:pt x="253" y="62"/>
                      </a:lnTo>
                      <a:lnTo>
                        <a:pt x="251" y="56"/>
                      </a:lnTo>
                      <a:lnTo>
                        <a:pt x="244" y="49"/>
                      </a:lnTo>
                      <a:lnTo>
                        <a:pt x="239" y="43"/>
                      </a:lnTo>
                      <a:lnTo>
                        <a:pt x="237" y="35"/>
                      </a:lnTo>
                      <a:lnTo>
                        <a:pt x="229" y="31"/>
                      </a:lnTo>
                      <a:lnTo>
                        <a:pt x="223" y="26"/>
                      </a:lnTo>
                      <a:lnTo>
                        <a:pt x="218" y="22"/>
                      </a:lnTo>
                      <a:lnTo>
                        <a:pt x="212" y="22"/>
                      </a:lnTo>
                      <a:lnTo>
                        <a:pt x="204" y="19"/>
                      </a:lnTo>
                      <a:lnTo>
                        <a:pt x="214" y="17"/>
                      </a:lnTo>
                      <a:lnTo>
                        <a:pt x="223" y="17"/>
                      </a:lnTo>
                      <a:lnTo>
                        <a:pt x="233" y="17"/>
                      </a:lnTo>
                      <a:lnTo>
                        <a:pt x="243" y="13"/>
                      </a:lnTo>
                      <a:lnTo>
                        <a:pt x="253" y="13"/>
                      </a:lnTo>
                      <a:lnTo>
                        <a:pt x="263" y="17"/>
                      </a:lnTo>
                      <a:lnTo>
                        <a:pt x="269" y="17"/>
                      </a:lnTo>
                      <a:lnTo>
                        <a:pt x="278" y="17"/>
                      </a:lnTo>
                      <a:lnTo>
                        <a:pt x="284" y="19"/>
                      </a:lnTo>
                      <a:lnTo>
                        <a:pt x="294" y="22"/>
                      </a:lnTo>
                      <a:lnTo>
                        <a:pt x="303" y="26"/>
                      </a:lnTo>
                      <a:lnTo>
                        <a:pt x="313" y="29"/>
                      </a:lnTo>
                      <a:lnTo>
                        <a:pt x="319" y="31"/>
                      </a:lnTo>
                      <a:lnTo>
                        <a:pt x="327" y="35"/>
                      </a:lnTo>
                      <a:lnTo>
                        <a:pt x="333" y="43"/>
                      </a:lnTo>
                      <a:lnTo>
                        <a:pt x="342" y="45"/>
                      </a:lnTo>
                      <a:lnTo>
                        <a:pt x="348" y="52"/>
                      </a:lnTo>
                      <a:lnTo>
                        <a:pt x="354" y="56"/>
                      </a:lnTo>
                      <a:lnTo>
                        <a:pt x="360" y="62"/>
                      </a:lnTo>
                      <a:lnTo>
                        <a:pt x="369" y="69"/>
                      </a:lnTo>
                      <a:lnTo>
                        <a:pt x="373" y="74"/>
                      </a:lnTo>
                      <a:lnTo>
                        <a:pt x="381" y="82"/>
                      </a:lnTo>
                      <a:lnTo>
                        <a:pt x="388" y="88"/>
                      </a:lnTo>
                      <a:lnTo>
                        <a:pt x="393" y="96"/>
                      </a:lnTo>
                      <a:lnTo>
                        <a:pt x="395" y="101"/>
                      </a:lnTo>
                      <a:lnTo>
                        <a:pt x="403" y="108"/>
                      </a:lnTo>
                      <a:lnTo>
                        <a:pt x="409" y="114"/>
                      </a:lnTo>
                      <a:lnTo>
                        <a:pt x="411" y="121"/>
                      </a:lnTo>
                      <a:lnTo>
                        <a:pt x="418" y="131"/>
                      </a:lnTo>
                      <a:lnTo>
                        <a:pt x="420" y="139"/>
                      </a:lnTo>
                      <a:lnTo>
                        <a:pt x="426" y="144"/>
                      </a:lnTo>
                      <a:lnTo>
                        <a:pt x="430" y="155"/>
                      </a:lnTo>
                      <a:lnTo>
                        <a:pt x="434" y="161"/>
                      </a:lnTo>
                      <a:lnTo>
                        <a:pt x="439" y="170"/>
                      </a:lnTo>
                      <a:lnTo>
                        <a:pt x="441" y="182"/>
                      </a:lnTo>
                      <a:lnTo>
                        <a:pt x="449" y="191"/>
                      </a:lnTo>
                      <a:lnTo>
                        <a:pt x="445" y="178"/>
                      </a:lnTo>
                      <a:lnTo>
                        <a:pt x="445" y="170"/>
                      </a:lnTo>
                      <a:lnTo>
                        <a:pt x="445" y="161"/>
                      </a:lnTo>
                      <a:lnTo>
                        <a:pt x="449" y="155"/>
                      </a:lnTo>
                      <a:lnTo>
                        <a:pt x="451" y="148"/>
                      </a:lnTo>
                      <a:lnTo>
                        <a:pt x="454" y="141"/>
                      </a:lnTo>
                      <a:lnTo>
                        <a:pt x="456" y="135"/>
                      </a:lnTo>
                      <a:lnTo>
                        <a:pt x="463" y="127"/>
                      </a:lnTo>
                      <a:lnTo>
                        <a:pt x="469" y="125"/>
                      </a:lnTo>
                      <a:lnTo>
                        <a:pt x="475" y="121"/>
                      </a:lnTo>
                      <a:lnTo>
                        <a:pt x="481" y="118"/>
                      </a:lnTo>
                      <a:lnTo>
                        <a:pt x="486" y="114"/>
                      </a:lnTo>
                      <a:lnTo>
                        <a:pt x="494" y="114"/>
                      </a:lnTo>
                      <a:lnTo>
                        <a:pt x="500" y="112"/>
                      </a:lnTo>
                      <a:lnTo>
                        <a:pt x="506" y="112"/>
                      </a:lnTo>
                      <a:lnTo>
                        <a:pt x="511" y="114"/>
                      </a:lnTo>
                      <a:lnTo>
                        <a:pt x="517" y="114"/>
                      </a:lnTo>
                      <a:lnTo>
                        <a:pt x="524" y="118"/>
                      </a:lnTo>
                      <a:lnTo>
                        <a:pt x="530" y="121"/>
                      </a:lnTo>
                      <a:lnTo>
                        <a:pt x="535" y="125"/>
                      </a:lnTo>
                      <a:lnTo>
                        <a:pt x="541" y="127"/>
                      </a:lnTo>
                      <a:lnTo>
                        <a:pt x="547" y="135"/>
                      </a:lnTo>
                      <a:lnTo>
                        <a:pt x="551" y="141"/>
                      </a:lnTo>
                      <a:lnTo>
                        <a:pt x="556" y="148"/>
                      </a:lnTo>
                      <a:lnTo>
                        <a:pt x="554" y="141"/>
                      </a:lnTo>
                      <a:lnTo>
                        <a:pt x="551" y="135"/>
                      </a:lnTo>
                      <a:lnTo>
                        <a:pt x="547" y="127"/>
                      </a:lnTo>
                      <a:lnTo>
                        <a:pt x="541" y="118"/>
                      </a:lnTo>
                      <a:lnTo>
                        <a:pt x="539" y="112"/>
                      </a:lnTo>
                      <a:lnTo>
                        <a:pt x="531" y="105"/>
                      </a:lnTo>
                      <a:lnTo>
                        <a:pt x="526" y="99"/>
                      </a:lnTo>
                      <a:lnTo>
                        <a:pt x="524" y="92"/>
                      </a:lnTo>
                      <a:lnTo>
                        <a:pt x="517" y="86"/>
                      </a:lnTo>
                      <a:lnTo>
                        <a:pt x="511" y="74"/>
                      </a:lnTo>
                      <a:lnTo>
                        <a:pt x="506" y="73"/>
                      </a:lnTo>
                      <a:lnTo>
                        <a:pt x="500" y="65"/>
                      </a:lnTo>
                      <a:lnTo>
                        <a:pt x="490" y="60"/>
                      </a:lnTo>
                      <a:lnTo>
                        <a:pt x="484" y="52"/>
                      </a:lnTo>
                      <a:lnTo>
                        <a:pt x="479" y="49"/>
                      </a:lnTo>
                      <a:lnTo>
                        <a:pt x="469" y="43"/>
                      </a:lnTo>
                      <a:lnTo>
                        <a:pt x="459" y="35"/>
                      </a:lnTo>
                      <a:lnTo>
                        <a:pt x="451" y="31"/>
                      </a:lnTo>
                      <a:lnTo>
                        <a:pt x="445" y="29"/>
                      </a:lnTo>
                      <a:lnTo>
                        <a:pt x="436" y="26"/>
                      </a:lnTo>
                      <a:lnTo>
                        <a:pt x="430" y="22"/>
                      </a:lnTo>
                      <a:lnTo>
                        <a:pt x="420" y="19"/>
                      </a:lnTo>
                      <a:lnTo>
                        <a:pt x="411" y="17"/>
                      </a:lnTo>
                      <a:lnTo>
                        <a:pt x="403" y="13"/>
                      </a:lnTo>
                      <a:lnTo>
                        <a:pt x="395" y="9"/>
                      </a:lnTo>
                      <a:lnTo>
                        <a:pt x="388" y="9"/>
                      </a:lnTo>
                      <a:lnTo>
                        <a:pt x="379" y="5"/>
                      </a:lnTo>
                      <a:lnTo>
                        <a:pt x="373" y="5"/>
                      </a:lnTo>
                      <a:lnTo>
                        <a:pt x="364" y="3"/>
                      </a:lnTo>
                      <a:lnTo>
                        <a:pt x="354" y="3"/>
                      </a:lnTo>
                      <a:lnTo>
                        <a:pt x="344" y="3"/>
                      </a:lnTo>
                      <a:lnTo>
                        <a:pt x="335" y="0"/>
                      </a:lnTo>
                      <a:lnTo>
                        <a:pt x="327" y="0"/>
                      </a:lnTo>
                      <a:lnTo>
                        <a:pt x="317" y="0"/>
                      </a:lnTo>
                      <a:lnTo>
                        <a:pt x="305" y="0"/>
                      </a:lnTo>
                      <a:lnTo>
                        <a:pt x="297" y="0"/>
                      </a:lnTo>
                      <a:lnTo>
                        <a:pt x="288" y="3"/>
                      </a:lnTo>
                      <a:lnTo>
                        <a:pt x="278" y="3"/>
                      </a:lnTo>
                      <a:lnTo>
                        <a:pt x="267" y="3"/>
                      </a:lnTo>
                      <a:lnTo>
                        <a:pt x="257" y="5"/>
                      </a:lnTo>
                      <a:lnTo>
                        <a:pt x="251" y="5"/>
                      </a:lnTo>
                      <a:lnTo>
                        <a:pt x="243" y="9"/>
                      </a:lnTo>
                      <a:lnTo>
                        <a:pt x="229" y="13"/>
                      </a:lnTo>
                      <a:lnTo>
                        <a:pt x="222" y="17"/>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51222" name="Group 109">
            <a:extLst>
              <a:ext uri="{FF2B5EF4-FFF2-40B4-BE49-F238E27FC236}">
                <a16:creationId xmlns:a16="http://schemas.microsoft.com/office/drawing/2014/main" id="{4BC11AAA-9A59-071E-7846-023C3CA19207}"/>
              </a:ext>
            </a:extLst>
          </p:cNvPr>
          <p:cNvGrpSpPr>
            <a:grpSpLocks/>
          </p:cNvGrpSpPr>
          <p:nvPr/>
        </p:nvGrpSpPr>
        <p:grpSpPr bwMode="auto">
          <a:xfrm>
            <a:off x="9296400" y="4219575"/>
            <a:ext cx="2058988" cy="1241425"/>
            <a:chOff x="4031" y="2776"/>
            <a:chExt cx="1297" cy="782"/>
          </a:xfrm>
        </p:grpSpPr>
        <p:grpSp>
          <p:nvGrpSpPr>
            <p:cNvPr id="51245" name="Group 110">
              <a:extLst>
                <a:ext uri="{FF2B5EF4-FFF2-40B4-BE49-F238E27FC236}">
                  <a16:creationId xmlns:a16="http://schemas.microsoft.com/office/drawing/2014/main" id="{8CD12358-5B95-D74A-90C7-364BDA11B857}"/>
                </a:ext>
              </a:extLst>
            </p:cNvPr>
            <p:cNvGrpSpPr>
              <a:grpSpLocks/>
            </p:cNvGrpSpPr>
            <p:nvPr/>
          </p:nvGrpSpPr>
          <p:grpSpPr bwMode="auto">
            <a:xfrm>
              <a:off x="4203" y="2776"/>
              <a:ext cx="532" cy="553"/>
              <a:chOff x="4203" y="2776"/>
              <a:chExt cx="532" cy="553"/>
            </a:xfrm>
          </p:grpSpPr>
          <p:grpSp>
            <p:nvGrpSpPr>
              <p:cNvPr id="51275" name="Group 111">
                <a:extLst>
                  <a:ext uri="{FF2B5EF4-FFF2-40B4-BE49-F238E27FC236}">
                    <a16:creationId xmlns:a16="http://schemas.microsoft.com/office/drawing/2014/main" id="{364DD6D5-4B98-33CB-5EC8-16954C752A49}"/>
                  </a:ext>
                </a:extLst>
              </p:cNvPr>
              <p:cNvGrpSpPr>
                <a:grpSpLocks/>
              </p:cNvGrpSpPr>
              <p:nvPr/>
            </p:nvGrpSpPr>
            <p:grpSpPr bwMode="auto">
              <a:xfrm>
                <a:off x="4203" y="2776"/>
                <a:ext cx="532" cy="553"/>
                <a:chOff x="4203" y="2776"/>
                <a:chExt cx="532" cy="553"/>
              </a:xfrm>
            </p:grpSpPr>
            <p:sp>
              <p:nvSpPr>
                <p:cNvPr id="51279" name="Freeform 112">
                  <a:extLst>
                    <a:ext uri="{FF2B5EF4-FFF2-40B4-BE49-F238E27FC236}">
                      <a16:creationId xmlns:a16="http://schemas.microsoft.com/office/drawing/2014/main" id="{C6447665-94C9-175A-462F-054A87C76436}"/>
                    </a:ext>
                  </a:extLst>
                </p:cNvPr>
                <p:cNvSpPr>
                  <a:spLocks/>
                </p:cNvSpPr>
                <p:nvPr/>
              </p:nvSpPr>
              <p:spPr bwMode="auto">
                <a:xfrm>
                  <a:off x="4203" y="2784"/>
                  <a:ext cx="532" cy="545"/>
                </a:xfrm>
                <a:custGeom>
                  <a:avLst/>
                  <a:gdLst>
                    <a:gd name="T0" fmla="*/ 0 w 532"/>
                    <a:gd name="T1" fmla="*/ 544 h 545"/>
                    <a:gd name="T2" fmla="*/ 272 w 532"/>
                    <a:gd name="T3" fmla="*/ 544 h 545"/>
                    <a:gd name="T4" fmla="*/ 284 w 532"/>
                    <a:gd name="T5" fmla="*/ 544 h 545"/>
                    <a:gd name="T6" fmla="*/ 294 w 532"/>
                    <a:gd name="T7" fmla="*/ 539 h 545"/>
                    <a:gd name="T8" fmla="*/ 524 w 532"/>
                    <a:gd name="T9" fmla="*/ 456 h 545"/>
                    <a:gd name="T10" fmla="*/ 531 w 532"/>
                    <a:gd name="T11" fmla="*/ 452 h 545"/>
                    <a:gd name="T12" fmla="*/ 531 w 532"/>
                    <a:gd name="T13" fmla="*/ 447 h 545"/>
                    <a:gd name="T14" fmla="*/ 531 w 532"/>
                    <a:gd name="T15" fmla="*/ 20 h 545"/>
                    <a:gd name="T16" fmla="*/ 524 w 532"/>
                    <a:gd name="T17" fmla="*/ 7 h 545"/>
                    <a:gd name="T18" fmla="*/ 512 w 532"/>
                    <a:gd name="T19" fmla="*/ 2 h 545"/>
                    <a:gd name="T20" fmla="*/ 502 w 532"/>
                    <a:gd name="T21" fmla="*/ 0 h 545"/>
                    <a:gd name="T22" fmla="*/ 119 w 532"/>
                    <a:gd name="T23" fmla="*/ 0 h 545"/>
                    <a:gd name="T24" fmla="*/ 119 w 532"/>
                    <a:gd name="T25" fmla="*/ 24 h 545"/>
                    <a:gd name="T26" fmla="*/ 134 w 532"/>
                    <a:gd name="T27" fmla="*/ 29 h 545"/>
                    <a:gd name="T28" fmla="*/ 137 w 532"/>
                    <a:gd name="T29" fmla="*/ 37 h 545"/>
                    <a:gd name="T30" fmla="*/ 122 w 532"/>
                    <a:gd name="T31" fmla="*/ 46 h 545"/>
                    <a:gd name="T32" fmla="*/ 128 w 532"/>
                    <a:gd name="T33" fmla="*/ 55 h 545"/>
                    <a:gd name="T34" fmla="*/ 131 w 532"/>
                    <a:gd name="T35" fmla="*/ 77 h 545"/>
                    <a:gd name="T36" fmla="*/ 128 w 532"/>
                    <a:gd name="T37" fmla="*/ 103 h 545"/>
                    <a:gd name="T38" fmla="*/ 112 w 532"/>
                    <a:gd name="T39" fmla="*/ 130 h 545"/>
                    <a:gd name="T40" fmla="*/ 122 w 532"/>
                    <a:gd name="T41" fmla="*/ 148 h 545"/>
                    <a:gd name="T42" fmla="*/ 128 w 532"/>
                    <a:gd name="T43" fmla="*/ 172 h 545"/>
                    <a:gd name="T44" fmla="*/ 131 w 532"/>
                    <a:gd name="T45" fmla="*/ 192 h 545"/>
                    <a:gd name="T46" fmla="*/ 119 w 532"/>
                    <a:gd name="T47" fmla="*/ 192 h 545"/>
                    <a:gd name="T48" fmla="*/ 102 w 532"/>
                    <a:gd name="T49" fmla="*/ 200 h 545"/>
                    <a:gd name="T50" fmla="*/ 83 w 532"/>
                    <a:gd name="T51" fmla="*/ 205 h 545"/>
                    <a:gd name="T52" fmla="*/ 61 w 532"/>
                    <a:gd name="T53" fmla="*/ 207 h 545"/>
                    <a:gd name="T54" fmla="*/ 51 w 532"/>
                    <a:gd name="T55" fmla="*/ 224 h 545"/>
                    <a:gd name="T56" fmla="*/ 28 w 532"/>
                    <a:gd name="T57" fmla="*/ 227 h 545"/>
                    <a:gd name="T58" fmla="*/ 0 w 532"/>
                    <a:gd name="T59" fmla="*/ 224 h 545"/>
                    <a:gd name="T60" fmla="*/ 0 w 532"/>
                    <a:gd name="T61" fmla="*/ 544 h 5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545"/>
                    <a:gd name="T95" fmla="*/ 532 w 532"/>
                    <a:gd name="T96" fmla="*/ 545 h 5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545">
                      <a:moveTo>
                        <a:pt x="0" y="544"/>
                      </a:moveTo>
                      <a:lnTo>
                        <a:pt x="272" y="544"/>
                      </a:lnTo>
                      <a:lnTo>
                        <a:pt x="284" y="544"/>
                      </a:lnTo>
                      <a:lnTo>
                        <a:pt x="294" y="539"/>
                      </a:lnTo>
                      <a:lnTo>
                        <a:pt x="524" y="456"/>
                      </a:lnTo>
                      <a:lnTo>
                        <a:pt x="531" y="452"/>
                      </a:lnTo>
                      <a:lnTo>
                        <a:pt x="531" y="447"/>
                      </a:lnTo>
                      <a:lnTo>
                        <a:pt x="531" y="20"/>
                      </a:lnTo>
                      <a:lnTo>
                        <a:pt x="524" y="7"/>
                      </a:lnTo>
                      <a:lnTo>
                        <a:pt x="512" y="2"/>
                      </a:lnTo>
                      <a:lnTo>
                        <a:pt x="502" y="0"/>
                      </a:lnTo>
                      <a:lnTo>
                        <a:pt x="119" y="0"/>
                      </a:lnTo>
                      <a:lnTo>
                        <a:pt x="119" y="24"/>
                      </a:lnTo>
                      <a:lnTo>
                        <a:pt x="134" y="29"/>
                      </a:lnTo>
                      <a:lnTo>
                        <a:pt x="137" y="37"/>
                      </a:lnTo>
                      <a:lnTo>
                        <a:pt x="122" y="46"/>
                      </a:lnTo>
                      <a:lnTo>
                        <a:pt x="128" y="55"/>
                      </a:lnTo>
                      <a:lnTo>
                        <a:pt x="131" y="77"/>
                      </a:lnTo>
                      <a:lnTo>
                        <a:pt x="128" y="103"/>
                      </a:lnTo>
                      <a:lnTo>
                        <a:pt x="112" y="130"/>
                      </a:lnTo>
                      <a:lnTo>
                        <a:pt x="122" y="148"/>
                      </a:lnTo>
                      <a:lnTo>
                        <a:pt x="128" y="172"/>
                      </a:lnTo>
                      <a:lnTo>
                        <a:pt x="131" y="192"/>
                      </a:lnTo>
                      <a:lnTo>
                        <a:pt x="119" y="192"/>
                      </a:lnTo>
                      <a:lnTo>
                        <a:pt x="102" y="200"/>
                      </a:lnTo>
                      <a:lnTo>
                        <a:pt x="83" y="205"/>
                      </a:lnTo>
                      <a:lnTo>
                        <a:pt x="61" y="207"/>
                      </a:lnTo>
                      <a:lnTo>
                        <a:pt x="51" y="224"/>
                      </a:lnTo>
                      <a:lnTo>
                        <a:pt x="28" y="227"/>
                      </a:lnTo>
                      <a:lnTo>
                        <a:pt x="0" y="224"/>
                      </a:lnTo>
                      <a:lnTo>
                        <a:pt x="0" y="544"/>
                      </a:lnTo>
                    </a:path>
                  </a:pathLst>
                </a:custGeom>
                <a:solidFill>
                  <a:srgbClr val="FF9F1F"/>
                </a:solidFill>
                <a:ln w="12700" cap="rnd">
                  <a:solidFill>
                    <a:srgbClr val="000000"/>
                  </a:solidFill>
                  <a:round/>
                  <a:headEnd/>
                  <a:tailEnd/>
                </a:ln>
              </p:spPr>
              <p:txBody>
                <a:bodyPr/>
                <a:lstStyle/>
                <a:p>
                  <a:endParaRPr lang="en-US"/>
                </a:p>
              </p:txBody>
            </p:sp>
            <p:sp>
              <p:nvSpPr>
                <p:cNvPr id="51280" name="Freeform 113">
                  <a:extLst>
                    <a:ext uri="{FF2B5EF4-FFF2-40B4-BE49-F238E27FC236}">
                      <a16:creationId xmlns:a16="http://schemas.microsoft.com/office/drawing/2014/main" id="{8E3A170B-952A-8290-9D8A-05683D945999}"/>
                    </a:ext>
                  </a:extLst>
                </p:cNvPr>
                <p:cNvSpPr>
                  <a:spLocks/>
                </p:cNvSpPr>
                <p:nvPr/>
              </p:nvSpPr>
              <p:spPr bwMode="auto">
                <a:xfrm>
                  <a:off x="4510" y="2776"/>
                  <a:ext cx="138" cy="228"/>
                </a:xfrm>
                <a:custGeom>
                  <a:avLst/>
                  <a:gdLst>
                    <a:gd name="T0" fmla="*/ 118 w 138"/>
                    <a:gd name="T1" fmla="*/ 0 h 228"/>
                    <a:gd name="T2" fmla="*/ 93 w 138"/>
                    <a:gd name="T3" fmla="*/ 15 h 228"/>
                    <a:gd name="T4" fmla="*/ 80 w 138"/>
                    <a:gd name="T5" fmla="*/ 29 h 228"/>
                    <a:gd name="T6" fmla="*/ 65 w 138"/>
                    <a:gd name="T7" fmla="*/ 42 h 228"/>
                    <a:gd name="T8" fmla="*/ 61 w 138"/>
                    <a:gd name="T9" fmla="*/ 55 h 228"/>
                    <a:gd name="T10" fmla="*/ 57 w 138"/>
                    <a:gd name="T11" fmla="*/ 73 h 228"/>
                    <a:gd name="T12" fmla="*/ 57 w 138"/>
                    <a:gd name="T13" fmla="*/ 86 h 228"/>
                    <a:gd name="T14" fmla="*/ 57 w 138"/>
                    <a:gd name="T15" fmla="*/ 96 h 228"/>
                    <a:gd name="T16" fmla="*/ 57 w 138"/>
                    <a:gd name="T17" fmla="*/ 108 h 228"/>
                    <a:gd name="T18" fmla="*/ 54 w 138"/>
                    <a:gd name="T19" fmla="*/ 113 h 228"/>
                    <a:gd name="T20" fmla="*/ 47 w 138"/>
                    <a:gd name="T21" fmla="*/ 124 h 228"/>
                    <a:gd name="T22" fmla="*/ 39 w 138"/>
                    <a:gd name="T23" fmla="*/ 131 h 228"/>
                    <a:gd name="T24" fmla="*/ 35 w 138"/>
                    <a:gd name="T25" fmla="*/ 139 h 228"/>
                    <a:gd name="T26" fmla="*/ 35 w 138"/>
                    <a:gd name="T27" fmla="*/ 145 h 228"/>
                    <a:gd name="T28" fmla="*/ 32 w 138"/>
                    <a:gd name="T29" fmla="*/ 158 h 228"/>
                    <a:gd name="T30" fmla="*/ 32 w 138"/>
                    <a:gd name="T31" fmla="*/ 167 h 228"/>
                    <a:gd name="T32" fmla="*/ 28 w 138"/>
                    <a:gd name="T33" fmla="*/ 172 h 228"/>
                    <a:gd name="T34" fmla="*/ 17 w 138"/>
                    <a:gd name="T35" fmla="*/ 180 h 228"/>
                    <a:gd name="T36" fmla="*/ 10 w 138"/>
                    <a:gd name="T37" fmla="*/ 192 h 228"/>
                    <a:gd name="T38" fmla="*/ 6 w 138"/>
                    <a:gd name="T39" fmla="*/ 202 h 228"/>
                    <a:gd name="T40" fmla="*/ 4 w 138"/>
                    <a:gd name="T41" fmla="*/ 210 h 228"/>
                    <a:gd name="T42" fmla="*/ 4 w 138"/>
                    <a:gd name="T43" fmla="*/ 219 h 228"/>
                    <a:gd name="T44" fmla="*/ 0 w 138"/>
                    <a:gd name="T45" fmla="*/ 221 h 228"/>
                    <a:gd name="T46" fmla="*/ 25 w 138"/>
                    <a:gd name="T47" fmla="*/ 227 h 228"/>
                    <a:gd name="T48" fmla="*/ 50 w 138"/>
                    <a:gd name="T49" fmla="*/ 223 h 228"/>
                    <a:gd name="T50" fmla="*/ 57 w 138"/>
                    <a:gd name="T51" fmla="*/ 210 h 228"/>
                    <a:gd name="T52" fmla="*/ 83 w 138"/>
                    <a:gd name="T53" fmla="*/ 205 h 228"/>
                    <a:gd name="T54" fmla="*/ 102 w 138"/>
                    <a:gd name="T55" fmla="*/ 200 h 228"/>
                    <a:gd name="T56" fmla="*/ 118 w 138"/>
                    <a:gd name="T57" fmla="*/ 192 h 228"/>
                    <a:gd name="T58" fmla="*/ 131 w 138"/>
                    <a:gd name="T59" fmla="*/ 192 h 228"/>
                    <a:gd name="T60" fmla="*/ 122 w 138"/>
                    <a:gd name="T61" fmla="*/ 152 h 228"/>
                    <a:gd name="T62" fmla="*/ 111 w 138"/>
                    <a:gd name="T63" fmla="*/ 131 h 228"/>
                    <a:gd name="T64" fmla="*/ 127 w 138"/>
                    <a:gd name="T65" fmla="*/ 104 h 228"/>
                    <a:gd name="T66" fmla="*/ 131 w 138"/>
                    <a:gd name="T67" fmla="*/ 77 h 228"/>
                    <a:gd name="T68" fmla="*/ 127 w 138"/>
                    <a:gd name="T69" fmla="*/ 59 h 228"/>
                    <a:gd name="T70" fmla="*/ 122 w 138"/>
                    <a:gd name="T71" fmla="*/ 46 h 228"/>
                    <a:gd name="T72" fmla="*/ 137 w 138"/>
                    <a:gd name="T73" fmla="*/ 37 h 228"/>
                    <a:gd name="T74" fmla="*/ 133 w 138"/>
                    <a:gd name="T75" fmla="*/ 29 h 228"/>
                    <a:gd name="T76" fmla="*/ 118 w 138"/>
                    <a:gd name="T77" fmla="*/ 24 h 228"/>
                    <a:gd name="T78" fmla="*/ 118 w 138"/>
                    <a:gd name="T79" fmla="*/ 0 h 2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8"/>
                    <a:gd name="T121" fmla="*/ 0 h 228"/>
                    <a:gd name="T122" fmla="*/ 138 w 138"/>
                    <a:gd name="T123" fmla="*/ 228 h 2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8" h="228">
                      <a:moveTo>
                        <a:pt x="118" y="0"/>
                      </a:moveTo>
                      <a:lnTo>
                        <a:pt x="93" y="15"/>
                      </a:lnTo>
                      <a:lnTo>
                        <a:pt x="80" y="29"/>
                      </a:lnTo>
                      <a:lnTo>
                        <a:pt x="65" y="42"/>
                      </a:lnTo>
                      <a:lnTo>
                        <a:pt x="61" y="55"/>
                      </a:lnTo>
                      <a:lnTo>
                        <a:pt x="57" y="73"/>
                      </a:lnTo>
                      <a:lnTo>
                        <a:pt x="57" y="86"/>
                      </a:lnTo>
                      <a:lnTo>
                        <a:pt x="57" y="96"/>
                      </a:lnTo>
                      <a:lnTo>
                        <a:pt x="57" y="108"/>
                      </a:lnTo>
                      <a:lnTo>
                        <a:pt x="54" y="113"/>
                      </a:lnTo>
                      <a:lnTo>
                        <a:pt x="47" y="124"/>
                      </a:lnTo>
                      <a:lnTo>
                        <a:pt x="39" y="131"/>
                      </a:lnTo>
                      <a:lnTo>
                        <a:pt x="35" y="139"/>
                      </a:lnTo>
                      <a:lnTo>
                        <a:pt x="35" y="145"/>
                      </a:lnTo>
                      <a:lnTo>
                        <a:pt x="32" y="158"/>
                      </a:lnTo>
                      <a:lnTo>
                        <a:pt x="32" y="167"/>
                      </a:lnTo>
                      <a:lnTo>
                        <a:pt x="28" y="172"/>
                      </a:lnTo>
                      <a:lnTo>
                        <a:pt x="17" y="180"/>
                      </a:lnTo>
                      <a:lnTo>
                        <a:pt x="10" y="192"/>
                      </a:lnTo>
                      <a:lnTo>
                        <a:pt x="6" y="202"/>
                      </a:lnTo>
                      <a:lnTo>
                        <a:pt x="4" y="210"/>
                      </a:lnTo>
                      <a:lnTo>
                        <a:pt x="4" y="219"/>
                      </a:lnTo>
                      <a:lnTo>
                        <a:pt x="0" y="221"/>
                      </a:lnTo>
                      <a:lnTo>
                        <a:pt x="25" y="227"/>
                      </a:lnTo>
                      <a:lnTo>
                        <a:pt x="50" y="223"/>
                      </a:lnTo>
                      <a:lnTo>
                        <a:pt x="57" y="210"/>
                      </a:lnTo>
                      <a:lnTo>
                        <a:pt x="83" y="205"/>
                      </a:lnTo>
                      <a:lnTo>
                        <a:pt x="102" y="200"/>
                      </a:lnTo>
                      <a:lnTo>
                        <a:pt x="118" y="192"/>
                      </a:lnTo>
                      <a:lnTo>
                        <a:pt x="131" y="192"/>
                      </a:lnTo>
                      <a:lnTo>
                        <a:pt x="122" y="152"/>
                      </a:lnTo>
                      <a:lnTo>
                        <a:pt x="111" y="131"/>
                      </a:lnTo>
                      <a:lnTo>
                        <a:pt x="127" y="104"/>
                      </a:lnTo>
                      <a:lnTo>
                        <a:pt x="131" y="77"/>
                      </a:lnTo>
                      <a:lnTo>
                        <a:pt x="127" y="59"/>
                      </a:lnTo>
                      <a:lnTo>
                        <a:pt x="122" y="46"/>
                      </a:lnTo>
                      <a:lnTo>
                        <a:pt x="137" y="37"/>
                      </a:lnTo>
                      <a:lnTo>
                        <a:pt x="133" y="29"/>
                      </a:lnTo>
                      <a:lnTo>
                        <a:pt x="118" y="24"/>
                      </a:lnTo>
                      <a:lnTo>
                        <a:pt x="118" y="0"/>
                      </a:lnTo>
                    </a:path>
                  </a:pathLst>
                </a:custGeom>
                <a:solidFill>
                  <a:srgbClr val="FFBF7F"/>
                </a:solidFill>
                <a:ln w="12700" cap="rnd">
                  <a:solidFill>
                    <a:srgbClr val="000000"/>
                  </a:solidFill>
                  <a:round/>
                  <a:headEnd/>
                  <a:tailEnd/>
                </a:ln>
              </p:spPr>
              <p:txBody>
                <a:bodyPr/>
                <a:lstStyle/>
                <a:p>
                  <a:endParaRPr lang="en-US"/>
                </a:p>
              </p:txBody>
            </p:sp>
          </p:grpSp>
          <p:grpSp>
            <p:nvGrpSpPr>
              <p:cNvPr id="51276" name="Group 114">
                <a:extLst>
                  <a:ext uri="{FF2B5EF4-FFF2-40B4-BE49-F238E27FC236}">
                    <a16:creationId xmlns:a16="http://schemas.microsoft.com/office/drawing/2014/main" id="{D2D0B2DA-8AB2-28A9-FF9C-393B6FD1FECF}"/>
                  </a:ext>
                </a:extLst>
              </p:cNvPr>
              <p:cNvGrpSpPr>
                <a:grpSpLocks/>
              </p:cNvGrpSpPr>
              <p:nvPr/>
            </p:nvGrpSpPr>
            <p:grpSpPr bwMode="auto">
              <a:xfrm>
                <a:off x="4334" y="2784"/>
                <a:ext cx="365" cy="537"/>
                <a:chOff x="4334" y="2784"/>
                <a:chExt cx="365" cy="537"/>
              </a:xfrm>
            </p:grpSpPr>
            <p:sp>
              <p:nvSpPr>
                <p:cNvPr id="51277" name="Freeform 115">
                  <a:extLst>
                    <a:ext uri="{FF2B5EF4-FFF2-40B4-BE49-F238E27FC236}">
                      <a16:creationId xmlns:a16="http://schemas.microsoft.com/office/drawing/2014/main" id="{BFE334DD-C26D-F471-B226-177C306D5F46}"/>
                    </a:ext>
                  </a:extLst>
                </p:cNvPr>
                <p:cNvSpPr>
                  <a:spLocks/>
                </p:cNvSpPr>
                <p:nvPr/>
              </p:nvSpPr>
              <p:spPr bwMode="auto">
                <a:xfrm>
                  <a:off x="4334" y="2784"/>
                  <a:ext cx="365" cy="60"/>
                </a:xfrm>
                <a:custGeom>
                  <a:avLst/>
                  <a:gdLst>
                    <a:gd name="T0" fmla="*/ 0 w 365"/>
                    <a:gd name="T1" fmla="*/ 59 h 60"/>
                    <a:gd name="T2" fmla="*/ 141 w 365"/>
                    <a:gd name="T3" fmla="*/ 59 h 60"/>
                    <a:gd name="T4" fmla="*/ 364 w 365"/>
                    <a:gd name="T5" fmla="*/ 0 h 60"/>
                    <a:gd name="T6" fmla="*/ 0 60000 65536"/>
                    <a:gd name="T7" fmla="*/ 0 60000 65536"/>
                    <a:gd name="T8" fmla="*/ 0 60000 65536"/>
                    <a:gd name="T9" fmla="*/ 0 w 365"/>
                    <a:gd name="T10" fmla="*/ 0 h 60"/>
                    <a:gd name="T11" fmla="*/ 365 w 365"/>
                    <a:gd name="T12" fmla="*/ 60 h 60"/>
                  </a:gdLst>
                  <a:ahLst/>
                  <a:cxnLst>
                    <a:cxn ang="T6">
                      <a:pos x="T0" y="T1"/>
                    </a:cxn>
                    <a:cxn ang="T7">
                      <a:pos x="T2" y="T3"/>
                    </a:cxn>
                    <a:cxn ang="T8">
                      <a:pos x="T4" y="T5"/>
                    </a:cxn>
                  </a:cxnLst>
                  <a:rect l="T9" t="T10" r="T11" b="T12"/>
                  <a:pathLst>
                    <a:path w="365" h="60">
                      <a:moveTo>
                        <a:pt x="0" y="59"/>
                      </a:moveTo>
                      <a:lnTo>
                        <a:pt x="141" y="59"/>
                      </a:lnTo>
                      <a:lnTo>
                        <a:pt x="364" y="0"/>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78" name="Freeform 116">
                  <a:extLst>
                    <a:ext uri="{FF2B5EF4-FFF2-40B4-BE49-F238E27FC236}">
                      <a16:creationId xmlns:a16="http://schemas.microsoft.com/office/drawing/2014/main" id="{DEF2E3C7-FDA2-9DE7-1D0A-9BF23E847EAD}"/>
                    </a:ext>
                  </a:extLst>
                </p:cNvPr>
                <p:cNvSpPr>
                  <a:spLocks/>
                </p:cNvSpPr>
                <p:nvPr/>
              </p:nvSpPr>
              <p:spPr bwMode="auto">
                <a:xfrm>
                  <a:off x="4478" y="2843"/>
                  <a:ext cx="1" cy="478"/>
                </a:xfrm>
                <a:custGeom>
                  <a:avLst/>
                  <a:gdLst>
                    <a:gd name="T0" fmla="*/ 0 w 1"/>
                    <a:gd name="T1" fmla="*/ 0 h 478"/>
                    <a:gd name="T2" fmla="*/ 0 w 1"/>
                    <a:gd name="T3" fmla="*/ 477 h 478"/>
                    <a:gd name="T4" fmla="*/ 0 60000 65536"/>
                    <a:gd name="T5" fmla="*/ 0 60000 65536"/>
                    <a:gd name="T6" fmla="*/ 0 w 1"/>
                    <a:gd name="T7" fmla="*/ 0 h 478"/>
                    <a:gd name="T8" fmla="*/ 1 w 1"/>
                    <a:gd name="T9" fmla="*/ 478 h 478"/>
                  </a:gdLst>
                  <a:ahLst/>
                  <a:cxnLst>
                    <a:cxn ang="T4">
                      <a:pos x="T0" y="T1"/>
                    </a:cxn>
                    <a:cxn ang="T5">
                      <a:pos x="T2" y="T3"/>
                    </a:cxn>
                  </a:cxnLst>
                  <a:rect l="T6" t="T7" r="T8" b="T9"/>
                  <a:pathLst>
                    <a:path w="1" h="478">
                      <a:moveTo>
                        <a:pt x="0" y="0"/>
                      </a:moveTo>
                      <a:lnTo>
                        <a:pt x="0" y="477"/>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51246" name="Group 117">
              <a:extLst>
                <a:ext uri="{FF2B5EF4-FFF2-40B4-BE49-F238E27FC236}">
                  <a16:creationId xmlns:a16="http://schemas.microsoft.com/office/drawing/2014/main" id="{56292E8E-B2FA-DD6C-CB3A-0B0251B018D5}"/>
                </a:ext>
              </a:extLst>
            </p:cNvPr>
            <p:cNvGrpSpPr>
              <a:grpSpLocks/>
            </p:cNvGrpSpPr>
            <p:nvPr/>
          </p:nvGrpSpPr>
          <p:grpSpPr bwMode="auto">
            <a:xfrm>
              <a:off x="4418" y="2981"/>
              <a:ext cx="910" cy="429"/>
              <a:chOff x="4418" y="2981"/>
              <a:chExt cx="910" cy="429"/>
            </a:xfrm>
          </p:grpSpPr>
          <p:grpSp>
            <p:nvGrpSpPr>
              <p:cNvPr id="51256" name="Group 118">
                <a:extLst>
                  <a:ext uri="{FF2B5EF4-FFF2-40B4-BE49-F238E27FC236}">
                    <a16:creationId xmlns:a16="http://schemas.microsoft.com/office/drawing/2014/main" id="{1B751B8B-DB7D-72D0-E317-B5AB14D87877}"/>
                  </a:ext>
                </a:extLst>
              </p:cNvPr>
              <p:cNvGrpSpPr>
                <a:grpSpLocks/>
              </p:cNvGrpSpPr>
              <p:nvPr/>
            </p:nvGrpSpPr>
            <p:grpSpPr bwMode="auto">
              <a:xfrm>
                <a:off x="4418" y="2981"/>
                <a:ext cx="910" cy="429"/>
                <a:chOff x="4418" y="2981"/>
                <a:chExt cx="910" cy="429"/>
              </a:xfrm>
            </p:grpSpPr>
            <p:sp>
              <p:nvSpPr>
                <p:cNvPr id="51273" name="Freeform 119">
                  <a:extLst>
                    <a:ext uri="{FF2B5EF4-FFF2-40B4-BE49-F238E27FC236}">
                      <a16:creationId xmlns:a16="http://schemas.microsoft.com/office/drawing/2014/main" id="{5C171B97-B916-3713-A172-572DE5C897EF}"/>
                    </a:ext>
                  </a:extLst>
                </p:cNvPr>
                <p:cNvSpPr>
                  <a:spLocks/>
                </p:cNvSpPr>
                <p:nvPr/>
              </p:nvSpPr>
              <p:spPr bwMode="auto">
                <a:xfrm>
                  <a:off x="4418" y="2981"/>
                  <a:ext cx="907" cy="158"/>
                </a:xfrm>
                <a:custGeom>
                  <a:avLst/>
                  <a:gdLst>
                    <a:gd name="T0" fmla="*/ 0 w 907"/>
                    <a:gd name="T1" fmla="*/ 89 h 158"/>
                    <a:gd name="T2" fmla="*/ 22 w 907"/>
                    <a:gd name="T3" fmla="*/ 85 h 158"/>
                    <a:gd name="T4" fmla="*/ 61 w 907"/>
                    <a:gd name="T5" fmla="*/ 72 h 158"/>
                    <a:gd name="T6" fmla="*/ 86 w 907"/>
                    <a:gd name="T7" fmla="*/ 67 h 158"/>
                    <a:gd name="T8" fmla="*/ 115 w 907"/>
                    <a:gd name="T9" fmla="*/ 59 h 158"/>
                    <a:gd name="T10" fmla="*/ 150 w 907"/>
                    <a:gd name="T11" fmla="*/ 54 h 158"/>
                    <a:gd name="T12" fmla="*/ 178 w 907"/>
                    <a:gd name="T13" fmla="*/ 49 h 158"/>
                    <a:gd name="T14" fmla="*/ 211 w 907"/>
                    <a:gd name="T15" fmla="*/ 44 h 158"/>
                    <a:gd name="T16" fmla="*/ 239 w 907"/>
                    <a:gd name="T17" fmla="*/ 37 h 158"/>
                    <a:gd name="T18" fmla="*/ 277 w 907"/>
                    <a:gd name="T19" fmla="*/ 32 h 158"/>
                    <a:gd name="T20" fmla="*/ 302 w 907"/>
                    <a:gd name="T21" fmla="*/ 26 h 158"/>
                    <a:gd name="T22" fmla="*/ 331 w 907"/>
                    <a:gd name="T23" fmla="*/ 24 h 158"/>
                    <a:gd name="T24" fmla="*/ 363 w 907"/>
                    <a:gd name="T25" fmla="*/ 22 h 158"/>
                    <a:gd name="T26" fmla="*/ 418 w 907"/>
                    <a:gd name="T27" fmla="*/ 13 h 158"/>
                    <a:gd name="T28" fmla="*/ 462 w 907"/>
                    <a:gd name="T29" fmla="*/ 10 h 158"/>
                    <a:gd name="T30" fmla="*/ 494 w 907"/>
                    <a:gd name="T31" fmla="*/ 8 h 158"/>
                    <a:gd name="T32" fmla="*/ 523 w 907"/>
                    <a:gd name="T33" fmla="*/ 4 h 158"/>
                    <a:gd name="T34" fmla="*/ 555 w 907"/>
                    <a:gd name="T35" fmla="*/ 4 h 158"/>
                    <a:gd name="T36" fmla="*/ 629 w 907"/>
                    <a:gd name="T37" fmla="*/ 0 h 158"/>
                    <a:gd name="T38" fmla="*/ 673 w 907"/>
                    <a:gd name="T39" fmla="*/ 0 h 158"/>
                    <a:gd name="T40" fmla="*/ 709 w 907"/>
                    <a:gd name="T41" fmla="*/ 0 h 158"/>
                    <a:gd name="T42" fmla="*/ 906 w 907"/>
                    <a:gd name="T43" fmla="*/ 157 h 158"/>
                    <a:gd name="T44" fmla="*/ 0 w 907"/>
                    <a:gd name="T45" fmla="*/ 89 h 1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7"/>
                    <a:gd name="T70" fmla="*/ 0 h 158"/>
                    <a:gd name="T71" fmla="*/ 907 w 907"/>
                    <a:gd name="T72" fmla="*/ 158 h 1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7" h="158">
                      <a:moveTo>
                        <a:pt x="0" y="89"/>
                      </a:moveTo>
                      <a:lnTo>
                        <a:pt x="22" y="85"/>
                      </a:lnTo>
                      <a:lnTo>
                        <a:pt x="61" y="72"/>
                      </a:lnTo>
                      <a:lnTo>
                        <a:pt x="86" y="67"/>
                      </a:lnTo>
                      <a:lnTo>
                        <a:pt x="115" y="59"/>
                      </a:lnTo>
                      <a:lnTo>
                        <a:pt x="150" y="54"/>
                      </a:lnTo>
                      <a:lnTo>
                        <a:pt x="178" y="49"/>
                      </a:lnTo>
                      <a:lnTo>
                        <a:pt x="211" y="44"/>
                      </a:lnTo>
                      <a:lnTo>
                        <a:pt x="239" y="37"/>
                      </a:lnTo>
                      <a:lnTo>
                        <a:pt x="277" y="32"/>
                      </a:lnTo>
                      <a:lnTo>
                        <a:pt x="302" y="26"/>
                      </a:lnTo>
                      <a:lnTo>
                        <a:pt x="331" y="24"/>
                      </a:lnTo>
                      <a:lnTo>
                        <a:pt x="363" y="22"/>
                      </a:lnTo>
                      <a:lnTo>
                        <a:pt x="418" y="13"/>
                      </a:lnTo>
                      <a:lnTo>
                        <a:pt x="462" y="10"/>
                      </a:lnTo>
                      <a:lnTo>
                        <a:pt x="494" y="8"/>
                      </a:lnTo>
                      <a:lnTo>
                        <a:pt x="523" y="4"/>
                      </a:lnTo>
                      <a:lnTo>
                        <a:pt x="555" y="4"/>
                      </a:lnTo>
                      <a:lnTo>
                        <a:pt x="629" y="0"/>
                      </a:lnTo>
                      <a:lnTo>
                        <a:pt x="673" y="0"/>
                      </a:lnTo>
                      <a:lnTo>
                        <a:pt x="709" y="0"/>
                      </a:lnTo>
                      <a:lnTo>
                        <a:pt x="906" y="157"/>
                      </a:lnTo>
                      <a:lnTo>
                        <a:pt x="0" y="89"/>
                      </a:lnTo>
                    </a:path>
                  </a:pathLst>
                </a:custGeom>
                <a:solidFill>
                  <a:srgbClr val="FFBF1F"/>
                </a:solidFill>
                <a:ln w="12700" cap="rnd">
                  <a:solidFill>
                    <a:srgbClr val="000000"/>
                  </a:solidFill>
                  <a:round/>
                  <a:headEnd/>
                  <a:tailEnd/>
                </a:ln>
              </p:spPr>
              <p:txBody>
                <a:bodyPr/>
                <a:lstStyle/>
                <a:p>
                  <a:endParaRPr lang="en-US"/>
                </a:p>
              </p:txBody>
            </p:sp>
            <p:sp>
              <p:nvSpPr>
                <p:cNvPr id="51274" name="Freeform 120">
                  <a:extLst>
                    <a:ext uri="{FF2B5EF4-FFF2-40B4-BE49-F238E27FC236}">
                      <a16:creationId xmlns:a16="http://schemas.microsoft.com/office/drawing/2014/main" id="{3F0881D2-5C7F-1C59-C2B6-5568149EF30F}"/>
                    </a:ext>
                  </a:extLst>
                </p:cNvPr>
                <p:cNvSpPr>
                  <a:spLocks/>
                </p:cNvSpPr>
                <p:nvPr/>
              </p:nvSpPr>
              <p:spPr bwMode="auto">
                <a:xfrm>
                  <a:off x="4418" y="3070"/>
                  <a:ext cx="910" cy="340"/>
                </a:xfrm>
                <a:custGeom>
                  <a:avLst/>
                  <a:gdLst>
                    <a:gd name="T0" fmla="*/ 0 w 910"/>
                    <a:gd name="T1" fmla="*/ 0 h 340"/>
                    <a:gd name="T2" fmla="*/ 909 w 910"/>
                    <a:gd name="T3" fmla="*/ 68 h 340"/>
                    <a:gd name="T4" fmla="*/ 909 w 910"/>
                    <a:gd name="T5" fmla="*/ 339 h 340"/>
                    <a:gd name="T6" fmla="*/ 0 w 910"/>
                    <a:gd name="T7" fmla="*/ 294 h 340"/>
                    <a:gd name="T8" fmla="*/ 0 w 910"/>
                    <a:gd name="T9" fmla="*/ 0 h 340"/>
                    <a:gd name="T10" fmla="*/ 0 60000 65536"/>
                    <a:gd name="T11" fmla="*/ 0 60000 65536"/>
                    <a:gd name="T12" fmla="*/ 0 60000 65536"/>
                    <a:gd name="T13" fmla="*/ 0 60000 65536"/>
                    <a:gd name="T14" fmla="*/ 0 60000 65536"/>
                    <a:gd name="T15" fmla="*/ 0 w 910"/>
                    <a:gd name="T16" fmla="*/ 0 h 340"/>
                    <a:gd name="T17" fmla="*/ 910 w 910"/>
                    <a:gd name="T18" fmla="*/ 340 h 340"/>
                  </a:gdLst>
                  <a:ahLst/>
                  <a:cxnLst>
                    <a:cxn ang="T10">
                      <a:pos x="T0" y="T1"/>
                    </a:cxn>
                    <a:cxn ang="T11">
                      <a:pos x="T2" y="T3"/>
                    </a:cxn>
                    <a:cxn ang="T12">
                      <a:pos x="T4" y="T5"/>
                    </a:cxn>
                    <a:cxn ang="T13">
                      <a:pos x="T6" y="T7"/>
                    </a:cxn>
                    <a:cxn ang="T14">
                      <a:pos x="T8" y="T9"/>
                    </a:cxn>
                  </a:cxnLst>
                  <a:rect l="T15" t="T16" r="T17" b="T18"/>
                  <a:pathLst>
                    <a:path w="910" h="340">
                      <a:moveTo>
                        <a:pt x="0" y="0"/>
                      </a:moveTo>
                      <a:lnTo>
                        <a:pt x="909" y="68"/>
                      </a:lnTo>
                      <a:lnTo>
                        <a:pt x="909" y="339"/>
                      </a:lnTo>
                      <a:lnTo>
                        <a:pt x="0" y="294"/>
                      </a:lnTo>
                      <a:lnTo>
                        <a:pt x="0" y="0"/>
                      </a:lnTo>
                    </a:path>
                  </a:pathLst>
                </a:custGeom>
                <a:solidFill>
                  <a:srgbClr val="FFFF9F"/>
                </a:solidFill>
                <a:ln w="12700" cap="rnd">
                  <a:solidFill>
                    <a:srgbClr val="000000"/>
                  </a:solidFill>
                  <a:round/>
                  <a:headEnd/>
                  <a:tailEnd/>
                </a:ln>
              </p:spPr>
              <p:txBody>
                <a:bodyPr/>
                <a:lstStyle/>
                <a:p>
                  <a:endParaRPr lang="en-US"/>
                </a:p>
              </p:txBody>
            </p:sp>
          </p:grpSp>
          <p:grpSp>
            <p:nvGrpSpPr>
              <p:cNvPr id="51257" name="Group 121">
                <a:extLst>
                  <a:ext uri="{FF2B5EF4-FFF2-40B4-BE49-F238E27FC236}">
                    <a16:creationId xmlns:a16="http://schemas.microsoft.com/office/drawing/2014/main" id="{F0F3B252-C4B4-28E5-8D59-C2482DE31928}"/>
                  </a:ext>
                </a:extLst>
              </p:cNvPr>
              <p:cNvGrpSpPr>
                <a:grpSpLocks/>
              </p:cNvGrpSpPr>
              <p:nvPr/>
            </p:nvGrpSpPr>
            <p:grpSpPr bwMode="auto">
              <a:xfrm>
                <a:off x="4663" y="3123"/>
                <a:ext cx="651" cy="209"/>
                <a:chOff x="4663" y="3123"/>
                <a:chExt cx="651" cy="209"/>
              </a:xfrm>
            </p:grpSpPr>
            <p:grpSp>
              <p:nvGrpSpPr>
                <p:cNvPr id="51258" name="Group 122">
                  <a:extLst>
                    <a:ext uri="{FF2B5EF4-FFF2-40B4-BE49-F238E27FC236}">
                      <a16:creationId xmlns:a16="http://schemas.microsoft.com/office/drawing/2014/main" id="{49F906E5-21E9-296D-2DA9-1E67C8293CCC}"/>
                    </a:ext>
                  </a:extLst>
                </p:cNvPr>
                <p:cNvGrpSpPr>
                  <a:grpSpLocks/>
                </p:cNvGrpSpPr>
                <p:nvPr/>
              </p:nvGrpSpPr>
              <p:grpSpPr bwMode="auto">
                <a:xfrm>
                  <a:off x="4663" y="3123"/>
                  <a:ext cx="143" cy="102"/>
                  <a:chOff x="4663" y="3123"/>
                  <a:chExt cx="143" cy="102"/>
                </a:xfrm>
              </p:grpSpPr>
              <p:sp>
                <p:nvSpPr>
                  <p:cNvPr id="51271" name="Oval 123">
                    <a:extLst>
                      <a:ext uri="{FF2B5EF4-FFF2-40B4-BE49-F238E27FC236}">
                        <a16:creationId xmlns:a16="http://schemas.microsoft.com/office/drawing/2014/main" id="{F8E68B05-1CF4-3562-AC0F-5F28FD61A33B}"/>
                      </a:ext>
                    </a:extLst>
                  </p:cNvPr>
                  <p:cNvSpPr>
                    <a:spLocks noChangeArrowheads="1"/>
                  </p:cNvSpPr>
                  <p:nvPr/>
                </p:nvSpPr>
                <p:spPr bwMode="auto">
                  <a:xfrm>
                    <a:off x="4663" y="3123"/>
                    <a:ext cx="143" cy="102"/>
                  </a:xfrm>
                  <a:prstGeom prst="ellipse">
                    <a:avLst/>
                  </a:prstGeom>
                  <a:solidFill>
                    <a:srgbClr val="FFBF1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272" name="Oval 124">
                    <a:extLst>
                      <a:ext uri="{FF2B5EF4-FFF2-40B4-BE49-F238E27FC236}">
                        <a16:creationId xmlns:a16="http://schemas.microsoft.com/office/drawing/2014/main" id="{79354CC9-D102-2823-3B9B-8598DF9AF1FA}"/>
                      </a:ext>
                    </a:extLst>
                  </p:cNvPr>
                  <p:cNvSpPr>
                    <a:spLocks noChangeArrowheads="1"/>
                  </p:cNvSpPr>
                  <p:nvPr/>
                </p:nvSpPr>
                <p:spPr bwMode="auto">
                  <a:xfrm>
                    <a:off x="4700" y="3136"/>
                    <a:ext cx="106" cy="75"/>
                  </a:xfrm>
                  <a:prstGeom prst="ellipse">
                    <a:avLst/>
                  </a:prstGeom>
                  <a:solidFill>
                    <a:srgbClr val="BF7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grpSp>
            <p:grpSp>
              <p:nvGrpSpPr>
                <p:cNvPr id="51259" name="Group 125">
                  <a:extLst>
                    <a:ext uri="{FF2B5EF4-FFF2-40B4-BE49-F238E27FC236}">
                      <a16:creationId xmlns:a16="http://schemas.microsoft.com/office/drawing/2014/main" id="{9B58D986-3373-CB33-F20A-321C08CB6042}"/>
                    </a:ext>
                  </a:extLst>
                </p:cNvPr>
                <p:cNvGrpSpPr>
                  <a:grpSpLocks/>
                </p:cNvGrpSpPr>
                <p:nvPr/>
              </p:nvGrpSpPr>
              <p:grpSpPr bwMode="auto">
                <a:xfrm>
                  <a:off x="4886" y="3258"/>
                  <a:ext cx="102" cy="74"/>
                  <a:chOff x="4886" y="3258"/>
                  <a:chExt cx="102" cy="74"/>
                </a:xfrm>
              </p:grpSpPr>
              <p:sp>
                <p:nvSpPr>
                  <p:cNvPr id="51269" name="Oval 126">
                    <a:extLst>
                      <a:ext uri="{FF2B5EF4-FFF2-40B4-BE49-F238E27FC236}">
                        <a16:creationId xmlns:a16="http://schemas.microsoft.com/office/drawing/2014/main" id="{FD1921E2-899B-ED5C-4440-79C3CF8F22CB}"/>
                      </a:ext>
                    </a:extLst>
                  </p:cNvPr>
                  <p:cNvSpPr>
                    <a:spLocks noChangeArrowheads="1"/>
                  </p:cNvSpPr>
                  <p:nvPr/>
                </p:nvSpPr>
                <p:spPr bwMode="auto">
                  <a:xfrm>
                    <a:off x="4886" y="3258"/>
                    <a:ext cx="102" cy="74"/>
                  </a:xfrm>
                  <a:prstGeom prst="ellipse">
                    <a:avLst/>
                  </a:prstGeom>
                  <a:solidFill>
                    <a:srgbClr val="FFBF1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270" name="Oval 127">
                    <a:extLst>
                      <a:ext uri="{FF2B5EF4-FFF2-40B4-BE49-F238E27FC236}">
                        <a16:creationId xmlns:a16="http://schemas.microsoft.com/office/drawing/2014/main" id="{1803AF83-D2E0-8196-BC93-E3D041F3DD15}"/>
                      </a:ext>
                    </a:extLst>
                  </p:cNvPr>
                  <p:cNvSpPr>
                    <a:spLocks noChangeArrowheads="1"/>
                  </p:cNvSpPr>
                  <p:nvPr/>
                </p:nvSpPr>
                <p:spPr bwMode="auto">
                  <a:xfrm>
                    <a:off x="4912" y="3267"/>
                    <a:ext cx="76" cy="54"/>
                  </a:xfrm>
                  <a:prstGeom prst="ellipse">
                    <a:avLst/>
                  </a:prstGeom>
                  <a:solidFill>
                    <a:srgbClr val="BF7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grpSp>
            <p:grpSp>
              <p:nvGrpSpPr>
                <p:cNvPr id="51260" name="Group 128">
                  <a:extLst>
                    <a:ext uri="{FF2B5EF4-FFF2-40B4-BE49-F238E27FC236}">
                      <a16:creationId xmlns:a16="http://schemas.microsoft.com/office/drawing/2014/main" id="{63711772-3C5D-F7C5-D9B3-A924799A0195}"/>
                    </a:ext>
                  </a:extLst>
                </p:cNvPr>
                <p:cNvGrpSpPr>
                  <a:grpSpLocks/>
                </p:cNvGrpSpPr>
                <p:nvPr/>
              </p:nvGrpSpPr>
              <p:grpSpPr bwMode="auto">
                <a:xfrm>
                  <a:off x="5224" y="3232"/>
                  <a:ext cx="90" cy="67"/>
                  <a:chOff x="5224" y="3232"/>
                  <a:chExt cx="90" cy="67"/>
                </a:xfrm>
              </p:grpSpPr>
              <p:sp>
                <p:nvSpPr>
                  <p:cNvPr id="51267" name="Oval 129">
                    <a:extLst>
                      <a:ext uri="{FF2B5EF4-FFF2-40B4-BE49-F238E27FC236}">
                        <a16:creationId xmlns:a16="http://schemas.microsoft.com/office/drawing/2014/main" id="{5238373F-4427-B980-CA48-FCCFDBB9765D}"/>
                      </a:ext>
                    </a:extLst>
                  </p:cNvPr>
                  <p:cNvSpPr>
                    <a:spLocks noChangeArrowheads="1"/>
                  </p:cNvSpPr>
                  <p:nvPr/>
                </p:nvSpPr>
                <p:spPr bwMode="auto">
                  <a:xfrm>
                    <a:off x="5224" y="3232"/>
                    <a:ext cx="90" cy="67"/>
                  </a:xfrm>
                  <a:prstGeom prst="ellipse">
                    <a:avLst/>
                  </a:prstGeom>
                  <a:solidFill>
                    <a:srgbClr val="FFBF1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268" name="Oval 130">
                    <a:extLst>
                      <a:ext uri="{FF2B5EF4-FFF2-40B4-BE49-F238E27FC236}">
                        <a16:creationId xmlns:a16="http://schemas.microsoft.com/office/drawing/2014/main" id="{9B0725C5-3DBB-EE85-5673-DAFA629C97A4}"/>
                      </a:ext>
                    </a:extLst>
                  </p:cNvPr>
                  <p:cNvSpPr>
                    <a:spLocks noChangeArrowheads="1"/>
                  </p:cNvSpPr>
                  <p:nvPr/>
                </p:nvSpPr>
                <p:spPr bwMode="auto">
                  <a:xfrm>
                    <a:off x="5246" y="3244"/>
                    <a:ext cx="68" cy="44"/>
                  </a:xfrm>
                  <a:prstGeom prst="ellipse">
                    <a:avLst/>
                  </a:prstGeom>
                  <a:solidFill>
                    <a:srgbClr val="BF7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grpSp>
            <p:grpSp>
              <p:nvGrpSpPr>
                <p:cNvPr id="51261" name="Group 131">
                  <a:extLst>
                    <a:ext uri="{FF2B5EF4-FFF2-40B4-BE49-F238E27FC236}">
                      <a16:creationId xmlns:a16="http://schemas.microsoft.com/office/drawing/2014/main" id="{D4296E12-77E5-6989-B299-4B78E8499592}"/>
                    </a:ext>
                  </a:extLst>
                </p:cNvPr>
                <p:cNvGrpSpPr>
                  <a:grpSpLocks/>
                </p:cNvGrpSpPr>
                <p:nvPr/>
              </p:nvGrpSpPr>
              <p:grpSpPr bwMode="auto">
                <a:xfrm>
                  <a:off x="5163" y="3152"/>
                  <a:ext cx="59" cy="41"/>
                  <a:chOff x="5163" y="3152"/>
                  <a:chExt cx="59" cy="41"/>
                </a:xfrm>
              </p:grpSpPr>
              <p:sp>
                <p:nvSpPr>
                  <p:cNvPr id="51265" name="Oval 132">
                    <a:extLst>
                      <a:ext uri="{FF2B5EF4-FFF2-40B4-BE49-F238E27FC236}">
                        <a16:creationId xmlns:a16="http://schemas.microsoft.com/office/drawing/2014/main" id="{F30F86AA-999F-EEC1-751D-DD37E7162A74}"/>
                      </a:ext>
                    </a:extLst>
                  </p:cNvPr>
                  <p:cNvSpPr>
                    <a:spLocks noChangeArrowheads="1"/>
                  </p:cNvSpPr>
                  <p:nvPr/>
                </p:nvSpPr>
                <p:spPr bwMode="auto">
                  <a:xfrm>
                    <a:off x="5163" y="3152"/>
                    <a:ext cx="59" cy="41"/>
                  </a:xfrm>
                  <a:prstGeom prst="ellipse">
                    <a:avLst/>
                  </a:prstGeom>
                  <a:solidFill>
                    <a:srgbClr val="FFBF1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266" name="Oval 133">
                    <a:extLst>
                      <a:ext uri="{FF2B5EF4-FFF2-40B4-BE49-F238E27FC236}">
                        <a16:creationId xmlns:a16="http://schemas.microsoft.com/office/drawing/2014/main" id="{79612DDD-34FE-F867-3C9E-409B250366FF}"/>
                      </a:ext>
                    </a:extLst>
                  </p:cNvPr>
                  <p:cNvSpPr>
                    <a:spLocks noChangeArrowheads="1"/>
                  </p:cNvSpPr>
                  <p:nvPr/>
                </p:nvSpPr>
                <p:spPr bwMode="auto">
                  <a:xfrm>
                    <a:off x="5178" y="3156"/>
                    <a:ext cx="44" cy="32"/>
                  </a:xfrm>
                  <a:prstGeom prst="ellipse">
                    <a:avLst/>
                  </a:prstGeom>
                  <a:solidFill>
                    <a:srgbClr val="BF7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grpSp>
            <p:grpSp>
              <p:nvGrpSpPr>
                <p:cNvPr id="51262" name="Group 134">
                  <a:extLst>
                    <a:ext uri="{FF2B5EF4-FFF2-40B4-BE49-F238E27FC236}">
                      <a16:creationId xmlns:a16="http://schemas.microsoft.com/office/drawing/2014/main" id="{D311433D-488A-B667-0FAE-17A99F5084CF}"/>
                    </a:ext>
                  </a:extLst>
                </p:cNvPr>
                <p:cNvGrpSpPr>
                  <a:grpSpLocks/>
                </p:cNvGrpSpPr>
                <p:nvPr/>
              </p:nvGrpSpPr>
              <p:grpSpPr bwMode="auto">
                <a:xfrm>
                  <a:off x="4926" y="3192"/>
                  <a:ext cx="58" cy="41"/>
                  <a:chOff x="4926" y="3192"/>
                  <a:chExt cx="58" cy="41"/>
                </a:xfrm>
              </p:grpSpPr>
              <p:sp>
                <p:nvSpPr>
                  <p:cNvPr id="51263" name="Oval 135">
                    <a:extLst>
                      <a:ext uri="{FF2B5EF4-FFF2-40B4-BE49-F238E27FC236}">
                        <a16:creationId xmlns:a16="http://schemas.microsoft.com/office/drawing/2014/main" id="{05F95CDB-015D-D37C-F283-DA7C32092871}"/>
                      </a:ext>
                    </a:extLst>
                  </p:cNvPr>
                  <p:cNvSpPr>
                    <a:spLocks noChangeArrowheads="1"/>
                  </p:cNvSpPr>
                  <p:nvPr/>
                </p:nvSpPr>
                <p:spPr bwMode="auto">
                  <a:xfrm>
                    <a:off x="4926" y="3192"/>
                    <a:ext cx="58" cy="41"/>
                  </a:xfrm>
                  <a:prstGeom prst="ellipse">
                    <a:avLst/>
                  </a:prstGeom>
                  <a:solidFill>
                    <a:srgbClr val="FFBF1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264" name="Oval 136">
                    <a:extLst>
                      <a:ext uri="{FF2B5EF4-FFF2-40B4-BE49-F238E27FC236}">
                        <a16:creationId xmlns:a16="http://schemas.microsoft.com/office/drawing/2014/main" id="{CE853E75-82A8-43A9-9B73-C611921964D2}"/>
                      </a:ext>
                    </a:extLst>
                  </p:cNvPr>
                  <p:cNvSpPr>
                    <a:spLocks noChangeArrowheads="1"/>
                  </p:cNvSpPr>
                  <p:nvPr/>
                </p:nvSpPr>
                <p:spPr bwMode="auto">
                  <a:xfrm>
                    <a:off x="4940" y="3200"/>
                    <a:ext cx="44" cy="29"/>
                  </a:xfrm>
                  <a:prstGeom prst="ellipse">
                    <a:avLst/>
                  </a:prstGeom>
                  <a:solidFill>
                    <a:srgbClr val="BF7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grpSp>
          </p:grpSp>
        </p:grpSp>
        <p:grpSp>
          <p:nvGrpSpPr>
            <p:cNvPr id="51247" name="Group 137">
              <a:extLst>
                <a:ext uri="{FF2B5EF4-FFF2-40B4-BE49-F238E27FC236}">
                  <a16:creationId xmlns:a16="http://schemas.microsoft.com/office/drawing/2014/main" id="{DEE9BB27-0DC9-1841-E34E-B353405AEB26}"/>
                </a:ext>
              </a:extLst>
            </p:cNvPr>
            <p:cNvGrpSpPr>
              <a:grpSpLocks/>
            </p:cNvGrpSpPr>
            <p:nvPr/>
          </p:nvGrpSpPr>
          <p:grpSpPr bwMode="auto">
            <a:xfrm>
              <a:off x="4031" y="3176"/>
              <a:ext cx="670" cy="382"/>
              <a:chOff x="4031" y="3176"/>
              <a:chExt cx="670" cy="382"/>
            </a:xfrm>
          </p:grpSpPr>
          <p:grpSp>
            <p:nvGrpSpPr>
              <p:cNvPr id="51248" name="Group 138">
                <a:extLst>
                  <a:ext uri="{FF2B5EF4-FFF2-40B4-BE49-F238E27FC236}">
                    <a16:creationId xmlns:a16="http://schemas.microsoft.com/office/drawing/2014/main" id="{64C39466-222C-77AC-F78F-DB61A3606D8F}"/>
                  </a:ext>
                </a:extLst>
              </p:cNvPr>
              <p:cNvGrpSpPr>
                <a:grpSpLocks/>
              </p:cNvGrpSpPr>
              <p:nvPr/>
            </p:nvGrpSpPr>
            <p:grpSpPr bwMode="auto">
              <a:xfrm>
                <a:off x="4031" y="3176"/>
                <a:ext cx="670" cy="162"/>
                <a:chOff x="4031" y="3176"/>
                <a:chExt cx="670" cy="162"/>
              </a:xfrm>
            </p:grpSpPr>
            <p:sp>
              <p:nvSpPr>
                <p:cNvPr id="51251" name="Freeform 139">
                  <a:extLst>
                    <a:ext uri="{FF2B5EF4-FFF2-40B4-BE49-F238E27FC236}">
                      <a16:creationId xmlns:a16="http://schemas.microsoft.com/office/drawing/2014/main" id="{A1BDCD3A-EF1D-FC9A-A12E-5C1E9F61BA1B}"/>
                    </a:ext>
                  </a:extLst>
                </p:cNvPr>
                <p:cNvSpPr>
                  <a:spLocks/>
                </p:cNvSpPr>
                <p:nvPr/>
              </p:nvSpPr>
              <p:spPr bwMode="auto">
                <a:xfrm>
                  <a:off x="4031" y="3225"/>
                  <a:ext cx="670" cy="91"/>
                </a:xfrm>
                <a:custGeom>
                  <a:avLst/>
                  <a:gdLst>
                    <a:gd name="T0" fmla="*/ 0 w 670"/>
                    <a:gd name="T1" fmla="*/ 41 h 91"/>
                    <a:gd name="T2" fmla="*/ 4 w 670"/>
                    <a:gd name="T3" fmla="*/ 42 h 91"/>
                    <a:gd name="T4" fmla="*/ 6 w 670"/>
                    <a:gd name="T5" fmla="*/ 49 h 91"/>
                    <a:gd name="T6" fmla="*/ 19 w 670"/>
                    <a:gd name="T7" fmla="*/ 54 h 91"/>
                    <a:gd name="T8" fmla="*/ 32 w 670"/>
                    <a:gd name="T9" fmla="*/ 59 h 91"/>
                    <a:gd name="T10" fmla="*/ 50 w 670"/>
                    <a:gd name="T11" fmla="*/ 64 h 91"/>
                    <a:gd name="T12" fmla="*/ 76 w 670"/>
                    <a:gd name="T13" fmla="*/ 70 h 91"/>
                    <a:gd name="T14" fmla="*/ 105 w 670"/>
                    <a:gd name="T15" fmla="*/ 76 h 91"/>
                    <a:gd name="T16" fmla="*/ 142 w 670"/>
                    <a:gd name="T17" fmla="*/ 81 h 91"/>
                    <a:gd name="T18" fmla="*/ 172 w 670"/>
                    <a:gd name="T19" fmla="*/ 83 h 91"/>
                    <a:gd name="T20" fmla="*/ 222 w 670"/>
                    <a:gd name="T21" fmla="*/ 86 h 91"/>
                    <a:gd name="T22" fmla="*/ 303 w 670"/>
                    <a:gd name="T23" fmla="*/ 90 h 91"/>
                    <a:gd name="T24" fmla="*/ 396 w 670"/>
                    <a:gd name="T25" fmla="*/ 86 h 91"/>
                    <a:gd name="T26" fmla="*/ 443 w 670"/>
                    <a:gd name="T27" fmla="*/ 83 h 91"/>
                    <a:gd name="T28" fmla="*/ 484 w 670"/>
                    <a:gd name="T29" fmla="*/ 81 h 91"/>
                    <a:gd name="T30" fmla="*/ 523 w 670"/>
                    <a:gd name="T31" fmla="*/ 78 h 91"/>
                    <a:gd name="T32" fmla="*/ 557 w 670"/>
                    <a:gd name="T33" fmla="*/ 76 h 91"/>
                    <a:gd name="T34" fmla="*/ 586 w 670"/>
                    <a:gd name="T35" fmla="*/ 73 h 91"/>
                    <a:gd name="T36" fmla="*/ 606 w 670"/>
                    <a:gd name="T37" fmla="*/ 68 h 91"/>
                    <a:gd name="T38" fmla="*/ 637 w 670"/>
                    <a:gd name="T39" fmla="*/ 59 h 91"/>
                    <a:gd name="T40" fmla="*/ 647 w 670"/>
                    <a:gd name="T41" fmla="*/ 54 h 91"/>
                    <a:gd name="T42" fmla="*/ 663 w 670"/>
                    <a:gd name="T43" fmla="*/ 46 h 91"/>
                    <a:gd name="T44" fmla="*/ 669 w 670"/>
                    <a:gd name="T45" fmla="*/ 41 h 91"/>
                    <a:gd name="T46" fmla="*/ 669 w 670"/>
                    <a:gd name="T47" fmla="*/ 37 h 91"/>
                    <a:gd name="T48" fmla="*/ 665 w 670"/>
                    <a:gd name="T49" fmla="*/ 35 h 91"/>
                    <a:gd name="T50" fmla="*/ 663 w 670"/>
                    <a:gd name="T51" fmla="*/ 33 h 91"/>
                    <a:gd name="T52" fmla="*/ 650 w 670"/>
                    <a:gd name="T53" fmla="*/ 27 h 91"/>
                    <a:gd name="T54" fmla="*/ 641 w 670"/>
                    <a:gd name="T55" fmla="*/ 22 h 91"/>
                    <a:gd name="T56" fmla="*/ 621 w 670"/>
                    <a:gd name="T57" fmla="*/ 19 h 91"/>
                    <a:gd name="T58" fmla="*/ 603 w 670"/>
                    <a:gd name="T59" fmla="*/ 13 h 91"/>
                    <a:gd name="T60" fmla="*/ 586 w 670"/>
                    <a:gd name="T61" fmla="*/ 11 h 91"/>
                    <a:gd name="T62" fmla="*/ 560 w 670"/>
                    <a:gd name="T63" fmla="*/ 7 h 91"/>
                    <a:gd name="T64" fmla="*/ 532 w 670"/>
                    <a:gd name="T65" fmla="*/ 5 h 91"/>
                    <a:gd name="T66" fmla="*/ 497 w 670"/>
                    <a:gd name="T67" fmla="*/ 2 h 91"/>
                    <a:gd name="T68" fmla="*/ 462 w 670"/>
                    <a:gd name="T69" fmla="*/ 2 h 91"/>
                    <a:gd name="T70" fmla="*/ 386 w 670"/>
                    <a:gd name="T71" fmla="*/ 0 h 91"/>
                    <a:gd name="T72" fmla="*/ 335 w 670"/>
                    <a:gd name="T73" fmla="*/ 0 h 91"/>
                    <a:gd name="T74" fmla="*/ 294 w 670"/>
                    <a:gd name="T75" fmla="*/ 0 h 91"/>
                    <a:gd name="T76" fmla="*/ 258 w 670"/>
                    <a:gd name="T77" fmla="*/ 0 h 91"/>
                    <a:gd name="T78" fmla="*/ 204 w 670"/>
                    <a:gd name="T79" fmla="*/ 2 h 91"/>
                    <a:gd name="T80" fmla="*/ 156 w 670"/>
                    <a:gd name="T81" fmla="*/ 2 h 91"/>
                    <a:gd name="T82" fmla="*/ 131 w 670"/>
                    <a:gd name="T83" fmla="*/ 5 h 91"/>
                    <a:gd name="T84" fmla="*/ 91 w 670"/>
                    <a:gd name="T85" fmla="*/ 11 h 91"/>
                    <a:gd name="T86" fmla="*/ 63 w 670"/>
                    <a:gd name="T87" fmla="*/ 13 h 91"/>
                    <a:gd name="T88" fmla="*/ 48 w 670"/>
                    <a:gd name="T89" fmla="*/ 19 h 91"/>
                    <a:gd name="T90" fmla="*/ 28 w 670"/>
                    <a:gd name="T91" fmla="*/ 24 h 91"/>
                    <a:gd name="T92" fmla="*/ 15 w 670"/>
                    <a:gd name="T93" fmla="*/ 29 h 91"/>
                    <a:gd name="T94" fmla="*/ 6 w 670"/>
                    <a:gd name="T95" fmla="*/ 33 h 91"/>
                    <a:gd name="T96" fmla="*/ 4 w 670"/>
                    <a:gd name="T97" fmla="*/ 37 h 91"/>
                    <a:gd name="T98" fmla="*/ 0 w 670"/>
                    <a:gd name="T99" fmla="*/ 41 h 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0"/>
                    <a:gd name="T151" fmla="*/ 0 h 91"/>
                    <a:gd name="T152" fmla="*/ 670 w 670"/>
                    <a:gd name="T153" fmla="*/ 91 h 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0" h="91">
                      <a:moveTo>
                        <a:pt x="0" y="41"/>
                      </a:moveTo>
                      <a:lnTo>
                        <a:pt x="4" y="42"/>
                      </a:lnTo>
                      <a:lnTo>
                        <a:pt x="6" y="49"/>
                      </a:lnTo>
                      <a:lnTo>
                        <a:pt x="19" y="54"/>
                      </a:lnTo>
                      <a:lnTo>
                        <a:pt x="32" y="59"/>
                      </a:lnTo>
                      <a:lnTo>
                        <a:pt x="50" y="64"/>
                      </a:lnTo>
                      <a:lnTo>
                        <a:pt x="76" y="70"/>
                      </a:lnTo>
                      <a:lnTo>
                        <a:pt x="105" y="76"/>
                      </a:lnTo>
                      <a:lnTo>
                        <a:pt x="142" y="81"/>
                      </a:lnTo>
                      <a:lnTo>
                        <a:pt x="172" y="83"/>
                      </a:lnTo>
                      <a:lnTo>
                        <a:pt x="222" y="86"/>
                      </a:lnTo>
                      <a:lnTo>
                        <a:pt x="303" y="90"/>
                      </a:lnTo>
                      <a:lnTo>
                        <a:pt x="396" y="86"/>
                      </a:lnTo>
                      <a:lnTo>
                        <a:pt x="443" y="83"/>
                      </a:lnTo>
                      <a:lnTo>
                        <a:pt x="484" y="81"/>
                      </a:lnTo>
                      <a:lnTo>
                        <a:pt x="523" y="78"/>
                      </a:lnTo>
                      <a:lnTo>
                        <a:pt x="557" y="76"/>
                      </a:lnTo>
                      <a:lnTo>
                        <a:pt x="586" y="73"/>
                      </a:lnTo>
                      <a:lnTo>
                        <a:pt x="606" y="68"/>
                      </a:lnTo>
                      <a:lnTo>
                        <a:pt x="637" y="59"/>
                      </a:lnTo>
                      <a:lnTo>
                        <a:pt x="647" y="54"/>
                      </a:lnTo>
                      <a:lnTo>
                        <a:pt x="663" y="46"/>
                      </a:lnTo>
                      <a:lnTo>
                        <a:pt x="669" y="41"/>
                      </a:lnTo>
                      <a:lnTo>
                        <a:pt x="669" y="37"/>
                      </a:lnTo>
                      <a:lnTo>
                        <a:pt x="665" y="35"/>
                      </a:lnTo>
                      <a:lnTo>
                        <a:pt x="663" y="33"/>
                      </a:lnTo>
                      <a:lnTo>
                        <a:pt x="650" y="27"/>
                      </a:lnTo>
                      <a:lnTo>
                        <a:pt x="641" y="22"/>
                      </a:lnTo>
                      <a:lnTo>
                        <a:pt x="621" y="19"/>
                      </a:lnTo>
                      <a:lnTo>
                        <a:pt x="603" y="13"/>
                      </a:lnTo>
                      <a:lnTo>
                        <a:pt x="586" y="11"/>
                      </a:lnTo>
                      <a:lnTo>
                        <a:pt x="560" y="7"/>
                      </a:lnTo>
                      <a:lnTo>
                        <a:pt x="532" y="5"/>
                      </a:lnTo>
                      <a:lnTo>
                        <a:pt x="497" y="2"/>
                      </a:lnTo>
                      <a:lnTo>
                        <a:pt x="462" y="2"/>
                      </a:lnTo>
                      <a:lnTo>
                        <a:pt x="386" y="0"/>
                      </a:lnTo>
                      <a:lnTo>
                        <a:pt x="335" y="0"/>
                      </a:lnTo>
                      <a:lnTo>
                        <a:pt x="294" y="0"/>
                      </a:lnTo>
                      <a:lnTo>
                        <a:pt x="258" y="0"/>
                      </a:lnTo>
                      <a:lnTo>
                        <a:pt x="204" y="2"/>
                      </a:lnTo>
                      <a:lnTo>
                        <a:pt x="156" y="2"/>
                      </a:lnTo>
                      <a:lnTo>
                        <a:pt x="131" y="5"/>
                      </a:lnTo>
                      <a:lnTo>
                        <a:pt x="91" y="11"/>
                      </a:lnTo>
                      <a:lnTo>
                        <a:pt x="63" y="13"/>
                      </a:lnTo>
                      <a:lnTo>
                        <a:pt x="48" y="19"/>
                      </a:lnTo>
                      <a:lnTo>
                        <a:pt x="28" y="24"/>
                      </a:lnTo>
                      <a:lnTo>
                        <a:pt x="15" y="29"/>
                      </a:lnTo>
                      <a:lnTo>
                        <a:pt x="6" y="33"/>
                      </a:lnTo>
                      <a:lnTo>
                        <a:pt x="4" y="37"/>
                      </a:lnTo>
                      <a:lnTo>
                        <a:pt x="0" y="41"/>
                      </a:lnTo>
                    </a:path>
                  </a:pathLst>
                </a:custGeom>
                <a:solidFill>
                  <a:srgbClr val="3F7FFF"/>
                </a:solidFill>
                <a:ln w="12700" cap="rnd">
                  <a:solidFill>
                    <a:srgbClr val="000000"/>
                  </a:solidFill>
                  <a:round/>
                  <a:headEnd/>
                  <a:tailEnd/>
                </a:ln>
              </p:spPr>
              <p:txBody>
                <a:bodyPr/>
                <a:lstStyle/>
                <a:p>
                  <a:endParaRPr lang="en-US"/>
                </a:p>
              </p:txBody>
            </p:sp>
            <p:grpSp>
              <p:nvGrpSpPr>
                <p:cNvPr id="51252" name="Group 140">
                  <a:extLst>
                    <a:ext uri="{FF2B5EF4-FFF2-40B4-BE49-F238E27FC236}">
                      <a16:creationId xmlns:a16="http://schemas.microsoft.com/office/drawing/2014/main" id="{B37D8558-1A1F-F5D8-8459-7F567998DF3F}"/>
                    </a:ext>
                  </a:extLst>
                </p:cNvPr>
                <p:cNvGrpSpPr>
                  <a:grpSpLocks/>
                </p:cNvGrpSpPr>
                <p:nvPr/>
              </p:nvGrpSpPr>
              <p:grpSpPr bwMode="auto">
                <a:xfrm>
                  <a:off x="4054" y="3176"/>
                  <a:ext cx="610" cy="162"/>
                  <a:chOff x="4054" y="3176"/>
                  <a:chExt cx="610" cy="162"/>
                </a:xfrm>
              </p:grpSpPr>
              <p:sp>
                <p:nvSpPr>
                  <p:cNvPr id="51253" name="Freeform 141">
                    <a:extLst>
                      <a:ext uri="{FF2B5EF4-FFF2-40B4-BE49-F238E27FC236}">
                        <a16:creationId xmlns:a16="http://schemas.microsoft.com/office/drawing/2014/main" id="{5F8278DA-BAF8-A1E1-4672-DC8958D8F9AC}"/>
                      </a:ext>
                    </a:extLst>
                  </p:cNvPr>
                  <p:cNvSpPr>
                    <a:spLocks/>
                  </p:cNvSpPr>
                  <p:nvPr/>
                </p:nvSpPr>
                <p:spPr bwMode="auto">
                  <a:xfrm>
                    <a:off x="4054" y="3176"/>
                    <a:ext cx="610" cy="162"/>
                  </a:xfrm>
                  <a:custGeom>
                    <a:avLst/>
                    <a:gdLst>
                      <a:gd name="T0" fmla="*/ 0 w 610"/>
                      <a:gd name="T1" fmla="*/ 105 h 162"/>
                      <a:gd name="T2" fmla="*/ 32 w 610"/>
                      <a:gd name="T3" fmla="*/ 90 h 162"/>
                      <a:gd name="T4" fmla="*/ 76 w 610"/>
                      <a:gd name="T5" fmla="*/ 77 h 162"/>
                      <a:gd name="T6" fmla="*/ 83 w 610"/>
                      <a:gd name="T7" fmla="*/ 64 h 162"/>
                      <a:gd name="T8" fmla="*/ 98 w 610"/>
                      <a:gd name="T9" fmla="*/ 51 h 162"/>
                      <a:gd name="T10" fmla="*/ 131 w 610"/>
                      <a:gd name="T11" fmla="*/ 42 h 162"/>
                      <a:gd name="T12" fmla="*/ 149 w 610"/>
                      <a:gd name="T13" fmla="*/ 42 h 162"/>
                      <a:gd name="T14" fmla="*/ 174 w 610"/>
                      <a:gd name="T15" fmla="*/ 49 h 162"/>
                      <a:gd name="T16" fmla="*/ 196 w 610"/>
                      <a:gd name="T17" fmla="*/ 36 h 162"/>
                      <a:gd name="T18" fmla="*/ 210 w 610"/>
                      <a:gd name="T19" fmla="*/ 36 h 162"/>
                      <a:gd name="T20" fmla="*/ 229 w 610"/>
                      <a:gd name="T21" fmla="*/ 27 h 162"/>
                      <a:gd name="T22" fmla="*/ 242 w 610"/>
                      <a:gd name="T23" fmla="*/ 22 h 162"/>
                      <a:gd name="T24" fmla="*/ 268 w 610"/>
                      <a:gd name="T25" fmla="*/ 22 h 162"/>
                      <a:gd name="T26" fmla="*/ 297 w 610"/>
                      <a:gd name="T27" fmla="*/ 9 h 162"/>
                      <a:gd name="T28" fmla="*/ 319 w 610"/>
                      <a:gd name="T29" fmla="*/ 5 h 162"/>
                      <a:gd name="T30" fmla="*/ 334 w 610"/>
                      <a:gd name="T31" fmla="*/ 0 h 162"/>
                      <a:gd name="T32" fmla="*/ 363 w 610"/>
                      <a:gd name="T33" fmla="*/ 11 h 162"/>
                      <a:gd name="T34" fmla="*/ 382 w 610"/>
                      <a:gd name="T35" fmla="*/ 22 h 162"/>
                      <a:gd name="T36" fmla="*/ 428 w 610"/>
                      <a:gd name="T37" fmla="*/ 22 h 162"/>
                      <a:gd name="T38" fmla="*/ 468 w 610"/>
                      <a:gd name="T39" fmla="*/ 22 h 162"/>
                      <a:gd name="T40" fmla="*/ 487 w 610"/>
                      <a:gd name="T41" fmla="*/ 33 h 162"/>
                      <a:gd name="T42" fmla="*/ 500 w 610"/>
                      <a:gd name="T43" fmla="*/ 38 h 162"/>
                      <a:gd name="T44" fmla="*/ 504 w 610"/>
                      <a:gd name="T45" fmla="*/ 42 h 162"/>
                      <a:gd name="T46" fmla="*/ 526 w 610"/>
                      <a:gd name="T47" fmla="*/ 49 h 162"/>
                      <a:gd name="T48" fmla="*/ 534 w 610"/>
                      <a:gd name="T49" fmla="*/ 68 h 162"/>
                      <a:gd name="T50" fmla="*/ 570 w 610"/>
                      <a:gd name="T51" fmla="*/ 73 h 162"/>
                      <a:gd name="T52" fmla="*/ 583 w 610"/>
                      <a:gd name="T53" fmla="*/ 78 h 162"/>
                      <a:gd name="T54" fmla="*/ 598 w 610"/>
                      <a:gd name="T55" fmla="*/ 95 h 162"/>
                      <a:gd name="T56" fmla="*/ 609 w 610"/>
                      <a:gd name="T57" fmla="*/ 113 h 162"/>
                      <a:gd name="T58" fmla="*/ 598 w 610"/>
                      <a:gd name="T59" fmla="*/ 141 h 162"/>
                      <a:gd name="T60" fmla="*/ 544 w 610"/>
                      <a:gd name="T61" fmla="*/ 149 h 162"/>
                      <a:gd name="T62" fmla="*/ 461 w 610"/>
                      <a:gd name="T63" fmla="*/ 161 h 162"/>
                      <a:gd name="T64" fmla="*/ 378 w 610"/>
                      <a:gd name="T65" fmla="*/ 161 h 162"/>
                      <a:gd name="T66" fmla="*/ 297 w 610"/>
                      <a:gd name="T67" fmla="*/ 161 h 162"/>
                      <a:gd name="T68" fmla="*/ 200 w 610"/>
                      <a:gd name="T69" fmla="*/ 161 h 162"/>
                      <a:gd name="T70" fmla="*/ 105 w 610"/>
                      <a:gd name="T71" fmla="*/ 154 h 162"/>
                      <a:gd name="T72" fmla="*/ 28 w 610"/>
                      <a:gd name="T73" fmla="*/ 139 h 162"/>
                      <a:gd name="T74" fmla="*/ 4 w 610"/>
                      <a:gd name="T75" fmla="*/ 125 h 162"/>
                      <a:gd name="T76" fmla="*/ 0 w 610"/>
                      <a:gd name="T77" fmla="*/ 105 h 1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0"/>
                      <a:gd name="T118" fmla="*/ 0 h 162"/>
                      <a:gd name="T119" fmla="*/ 610 w 610"/>
                      <a:gd name="T120" fmla="*/ 162 h 1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0" h="162">
                        <a:moveTo>
                          <a:pt x="0" y="105"/>
                        </a:moveTo>
                        <a:lnTo>
                          <a:pt x="32" y="90"/>
                        </a:lnTo>
                        <a:lnTo>
                          <a:pt x="76" y="77"/>
                        </a:lnTo>
                        <a:lnTo>
                          <a:pt x="83" y="64"/>
                        </a:lnTo>
                        <a:lnTo>
                          <a:pt x="98" y="51"/>
                        </a:lnTo>
                        <a:lnTo>
                          <a:pt x="131" y="42"/>
                        </a:lnTo>
                        <a:lnTo>
                          <a:pt x="149" y="42"/>
                        </a:lnTo>
                        <a:lnTo>
                          <a:pt x="174" y="49"/>
                        </a:lnTo>
                        <a:lnTo>
                          <a:pt x="196" y="36"/>
                        </a:lnTo>
                        <a:lnTo>
                          <a:pt x="210" y="36"/>
                        </a:lnTo>
                        <a:lnTo>
                          <a:pt x="229" y="27"/>
                        </a:lnTo>
                        <a:lnTo>
                          <a:pt x="242" y="22"/>
                        </a:lnTo>
                        <a:lnTo>
                          <a:pt x="268" y="22"/>
                        </a:lnTo>
                        <a:lnTo>
                          <a:pt x="297" y="9"/>
                        </a:lnTo>
                        <a:lnTo>
                          <a:pt x="319" y="5"/>
                        </a:lnTo>
                        <a:lnTo>
                          <a:pt x="334" y="0"/>
                        </a:lnTo>
                        <a:lnTo>
                          <a:pt x="363" y="11"/>
                        </a:lnTo>
                        <a:lnTo>
                          <a:pt x="382" y="22"/>
                        </a:lnTo>
                        <a:lnTo>
                          <a:pt x="428" y="22"/>
                        </a:lnTo>
                        <a:lnTo>
                          <a:pt x="468" y="22"/>
                        </a:lnTo>
                        <a:lnTo>
                          <a:pt x="487" y="33"/>
                        </a:lnTo>
                        <a:lnTo>
                          <a:pt x="500" y="38"/>
                        </a:lnTo>
                        <a:lnTo>
                          <a:pt x="504" y="42"/>
                        </a:lnTo>
                        <a:lnTo>
                          <a:pt x="526" y="49"/>
                        </a:lnTo>
                        <a:lnTo>
                          <a:pt x="534" y="68"/>
                        </a:lnTo>
                        <a:lnTo>
                          <a:pt x="570" y="73"/>
                        </a:lnTo>
                        <a:lnTo>
                          <a:pt x="583" y="78"/>
                        </a:lnTo>
                        <a:lnTo>
                          <a:pt x="598" y="95"/>
                        </a:lnTo>
                        <a:lnTo>
                          <a:pt x="609" y="113"/>
                        </a:lnTo>
                        <a:lnTo>
                          <a:pt x="598" y="141"/>
                        </a:lnTo>
                        <a:lnTo>
                          <a:pt x="544" y="149"/>
                        </a:lnTo>
                        <a:lnTo>
                          <a:pt x="461" y="161"/>
                        </a:lnTo>
                        <a:lnTo>
                          <a:pt x="378" y="161"/>
                        </a:lnTo>
                        <a:lnTo>
                          <a:pt x="297" y="161"/>
                        </a:lnTo>
                        <a:lnTo>
                          <a:pt x="200" y="161"/>
                        </a:lnTo>
                        <a:lnTo>
                          <a:pt x="105" y="154"/>
                        </a:lnTo>
                        <a:lnTo>
                          <a:pt x="28" y="139"/>
                        </a:lnTo>
                        <a:lnTo>
                          <a:pt x="4" y="125"/>
                        </a:lnTo>
                        <a:lnTo>
                          <a:pt x="0" y="105"/>
                        </a:lnTo>
                      </a:path>
                    </a:pathLst>
                  </a:custGeom>
                  <a:solidFill>
                    <a:srgbClr val="FFBF1F"/>
                  </a:solidFill>
                  <a:ln w="12700" cap="rnd">
                    <a:solidFill>
                      <a:srgbClr val="000000"/>
                    </a:solidFill>
                    <a:round/>
                    <a:headEnd/>
                    <a:tailEnd/>
                  </a:ln>
                </p:spPr>
                <p:txBody>
                  <a:bodyPr/>
                  <a:lstStyle/>
                  <a:p>
                    <a:endParaRPr lang="en-US"/>
                  </a:p>
                </p:txBody>
              </p:sp>
              <p:sp>
                <p:nvSpPr>
                  <p:cNvPr id="51254" name="Freeform 142">
                    <a:extLst>
                      <a:ext uri="{FF2B5EF4-FFF2-40B4-BE49-F238E27FC236}">
                        <a16:creationId xmlns:a16="http://schemas.microsoft.com/office/drawing/2014/main" id="{22FA3504-A78F-F207-D29E-43DF9670D204}"/>
                      </a:ext>
                    </a:extLst>
                  </p:cNvPr>
                  <p:cNvSpPr>
                    <a:spLocks/>
                  </p:cNvSpPr>
                  <p:nvPr/>
                </p:nvSpPr>
                <p:spPr bwMode="auto">
                  <a:xfrm>
                    <a:off x="4214" y="3218"/>
                    <a:ext cx="153" cy="62"/>
                  </a:xfrm>
                  <a:custGeom>
                    <a:avLst/>
                    <a:gdLst>
                      <a:gd name="T0" fmla="*/ 0 w 153"/>
                      <a:gd name="T1" fmla="*/ 53 h 62"/>
                      <a:gd name="T2" fmla="*/ 22 w 153"/>
                      <a:gd name="T3" fmla="*/ 40 h 62"/>
                      <a:gd name="T4" fmla="*/ 37 w 153"/>
                      <a:gd name="T5" fmla="*/ 31 h 62"/>
                      <a:gd name="T6" fmla="*/ 66 w 153"/>
                      <a:gd name="T7" fmla="*/ 36 h 62"/>
                      <a:gd name="T8" fmla="*/ 91 w 153"/>
                      <a:gd name="T9" fmla="*/ 48 h 62"/>
                      <a:gd name="T10" fmla="*/ 108 w 153"/>
                      <a:gd name="T11" fmla="*/ 61 h 62"/>
                      <a:gd name="T12" fmla="*/ 130 w 153"/>
                      <a:gd name="T13" fmla="*/ 42 h 62"/>
                      <a:gd name="T14" fmla="*/ 152 w 153"/>
                      <a:gd name="T15" fmla="*/ 31 h 62"/>
                      <a:gd name="T16" fmla="*/ 148 w 153"/>
                      <a:gd name="T17" fmla="*/ 14 h 62"/>
                      <a:gd name="T18" fmla="*/ 134 w 153"/>
                      <a:gd name="T19" fmla="*/ 7 h 62"/>
                      <a:gd name="T20" fmla="*/ 127 w 153"/>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62"/>
                      <a:gd name="T35" fmla="*/ 153 w 153"/>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62">
                        <a:moveTo>
                          <a:pt x="0" y="53"/>
                        </a:moveTo>
                        <a:lnTo>
                          <a:pt x="22" y="40"/>
                        </a:lnTo>
                        <a:lnTo>
                          <a:pt x="37" y="31"/>
                        </a:lnTo>
                        <a:lnTo>
                          <a:pt x="66" y="36"/>
                        </a:lnTo>
                        <a:lnTo>
                          <a:pt x="91" y="48"/>
                        </a:lnTo>
                        <a:lnTo>
                          <a:pt x="108" y="61"/>
                        </a:lnTo>
                        <a:lnTo>
                          <a:pt x="130" y="42"/>
                        </a:lnTo>
                        <a:lnTo>
                          <a:pt x="152" y="31"/>
                        </a:lnTo>
                        <a:lnTo>
                          <a:pt x="148" y="14"/>
                        </a:lnTo>
                        <a:lnTo>
                          <a:pt x="134" y="7"/>
                        </a:lnTo>
                        <a:lnTo>
                          <a:pt x="127" y="0"/>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55" name="Freeform 143">
                    <a:extLst>
                      <a:ext uri="{FF2B5EF4-FFF2-40B4-BE49-F238E27FC236}">
                        <a16:creationId xmlns:a16="http://schemas.microsoft.com/office/drawing/2014/main" id="{998714A2-B377-C113-4F66-723A230371FB}"/>
                      </a:ext>
                    </a:extLst>
                  </p:cNvPr>
                  <p:cNvSpPr>
                    <a:spLocks/>
                  </p:cNvSpPr>
                  <p:nvPr/>
                </p:nvSpPr>
                <p:spPr bwMode="auto">
                  <a:xfrm>
                    <a:off x="4450" y="3240"/>
                    <a:ext cx="121" cy="37"/>
                  </a:xfrm>
                  <a:custGeom>
                    <a:avLst/>
                    <a:gdLst>
                      <a:gd name="T0" fmla="*/ 0 w 121"/>
                      <a:gd name="T1" fmla="*/ 0 h 37"/>
                      <a:gd name="T2" fmla="*/ 7 w 121"/>
                      <a:gd name="T3" fmla="*/ 7 h 37"/>
                      <a:gd name="T4" fmla="*/ 4 w 121"/>
                      <a:gd name="T5" fmla="*/ 20 h 37"/>
                      <a:gd name="T6" fmla="*/ 29 w 121"/>
                      <a:gd name="T7" fmla="*/ 36 h 37"/>
                      <a:gd name="T8" fmla="*/ 57 w 121"/>
                      <a:gd name="T9" fmla="*/ 20 h 37"/>
                      <a:gd name="T10" fmla="*/ 79 w 121"/>
                      <a:gd name="T11" fmla="*/ 7 h 37"/>
                      <a:gd name="T12" fmla="*/ 101 w 121"/>
                      <a:gd name="T13" fmla="*/ 14 h 37"/>
                      <a:gd name="T14" fmla="*/ 120 w 121"/>
                      <a:gd name="T15" fmla="*/ 27 h 37"/>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37"/>
                      <a:gd name="T26" fmla="*/ 121 w 121"/>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37">
                        <a:moveTo>
                          <a:pt x="0" y="0"/>
                        </a:moveTo>
                        <a:lnTo>
                          <a:pt x="7" y="7"/>
                        </a:lnTo>
                        <a:lnTo>
                          <a:pt x="4" y="20"/>
                        </a:lnTo>
                        <a:lnTo>
                          <a:pt x="29" y="36"/>
                        </a:lnTo>
                        <a:lnTo>
                          <a:pt x="57" y="20"/>
                        </a:lnTo>
                        <a:lnTo>
                          <a:pt x="79" y="7"/>
                        </a:lnTo>
                        <a:lnTo>
                          <a:pt x="101" y="14"/>
                        </a:lnTo>
                        <a:lnTo>
                          <a:pt x="120" y="27"/>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51249" name="Freeform 144">
                <a:extLst>
                  <a:ext uri="{FF2B5EF4-FFF2-40B4-BE49-F238E27FC236}">
                    <a16:creationId xmlns:a16="http://schemas.microsoft.com/office/drawing/2014/main" id="{A7ECEBD8-E600-8693-1A19-8FC8C67C1BC1}"/>
                  </a:ext>
                </a:extLst>
              </p:cNvPr>
              <p:cNvSpPr>
                <a:spLocks/>
              </p:cNvSpPr>
              <p:nvPr/>
            </p:nvSpPr>
            <p:spPr bwMode="auto">
              <a:xfrm>
                <a:off x="4076" y="3320"/>
                <a:ext cx="583" cy="238"/>
              </a:xfrm>
              <a:custGeom>
                <a:avLst/>
                <a:gdLst>
                  <a:gd name="T0" fmla="*/ 0 w 583"/>
                  <a:gd name="T1" fmla="*/ 0 h 238"/>
                  <a:gd name="T2" fmla="*/ 61 w 583"/>
                  <a:gd name="T3" fmla="*/ 202 h 238"/>
                  <a:gd name="T4" fmla="*/ 76 w 583"/>
                  <a:gd name="T5" fmla="*/ 211 h 238"/>
                  <a:gd name="T6" fmla="*/ 109 w 583"/>
                  <a:gd name="T7" fmla="*/ 219 h 238"/>
                  <a:gd name="T8" fmla="*/ 150 w 583"/>
                  <a:gd name="T9" fmla="*/ 227 h 238"/>
                  <a:gd name="T10" fmla="*/ 189 w 583"/>
                  <a:gd name="T11" fmla="*/ 233 h 238"/>
                  <a:gd name="T12" fmla="*/ 233 w 583"/>
                  <a:gd name="T13" fmla="*/ 235 h 238"/>
                  <a:gd name="T14" fmla="*/ 284 w 583"/>
                  <a:gd name="T15" fmla="*/ 237 h 238"/>
                  <a:gd name="T16" fmla="*/ 320 w 583"/>
                  <a:gd name="T17" fmla="*/ 235 h 238"/>
                  <a:gd name="T18" fmla="*/ 365 w 583"/>
                  <a:gd name="T19" fmla="*/ 235 h 238"/>
                  <a:gd name="T20" fmla="*/ 397 w 583"/>
                  <a:gd name="T21" fmla="*/ 233 h 238"/>
                  <a:gd name="T22" fmla="*/ 429 w 583"/>
                  <a:gd name="T23" fmla="*/ 227 h 238"/>
                  <a:gd name="T24" fmla="*/ 458 w 583"/>
                  <a:gd name="T25" fmla="*/ 224 h 238"/>
                  <a:gd name="T26" fmla="*/ 489 w 583"/>
                  <a:gd name="T27" fmla="*/ 217 h 238"/>
                  <a:gd name="T28" fmla="*/ 509 w 583"/>
                  <a:gd name="T29" fmla="*/ 211 h 238"/>
                  <a:gd name="T30" fmla="*/ 517 w 583"/>
                  <a:gd name="T31" fmla="*/ 205 h 238"/>
                  <a:gd name="T32" fmla="*/ 524 w 583"/>
                  <a:gd name="T33" fmla="*/ 200 h 238"/>
                  <a:gd name="T34" fmla="*/ 582 w 583"/>
                  <a:gd name="T35" fmla="*/ 0 h 238"/>
                  <a:gd name="T36" fmla="*/ 0 w 583"/>
                  <a:gd name="T37" fmla="*/ 0 h 2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3"/>
                  <a:gd name="T58" fmla="*/ 0 h 238"/>
                  <a:gd name="T59" fmla="*/ 583 w 583"/>
                  <a:gd name="T60" fmla="*/ 238 h 2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3" h="238">
                    <a:moveTo>
                      <a:pt x="0" y="0"/>
                    </a:moveTo>
                    <a:lnTo>
                      <a:pt x="61" y="202"/>
                    </a:lnTo>
                    <a:lnTo>
                      <a:pt x="76" y="211"/>
                    </a:lnTo>
                    <a:lnTo>
                      <a:pt x="109" y="219"/>
                    </a:lnTo>
                    <a:lnTo>
                      <a:pt x="150" y="227"/>
                    </a:lnTo>
                    <a:lnTo>
                      <a:pt x="189" y="233"/>
                    </a:lnTo>
                    <a:lnTo>
                      <a:pt x="233" y="235"/>
                    </a:lnTo>
                    <a:lnTo>
                      <a:pt x="284" y="237"/>
                    </a:lnTo>
                    <a:lnTo>
                      <a:pt x="320" y="235"/>
                    </a:lnTo>
                    <a:lnTo>
                      <a:pt x="365" y="235"/>
                    </a:lnTo>
                    <a:lnTo>
                      <a:pt x="397" y="233"/>
                    </a:lnTo>
                    <a:lnTo>
                      <a:pt x="429" y="227"/>
                    </a:lnTo>
                    <a:lnTo>
                      <a:pt x="458" y="224"/>
                    </a:lnTo>
                    <a:lnTo>
                      <a:pt x="489" y="217"/>
                    </a:lnTo>
                    <a:lnTo>
                      <a:pt x="509" y="211"/>
                    </a:lnTo>
                    <a:lnTo>
                      <a:pt x="517" y="205"/>
                    </a:lnTo>
                    <a:lnTo>
                      <a:pt x="524" y="200"/>
                    </a:lnTo>
                    <a:lnTo>
                      <a:pt x="582" y="0"/>
                    </a:lnTo>
                    <a:lnTo>
                      <a:pt x="0" y="0"/>
                    </a:lnTo>
                  </a:path>
                </a:pathLst>
              </a:custGeom>
              <a:solidFill>
                <a:srgbClr val="3F7FFF"/>
              </a:solidFill>
              <a:ln w="12700" cap="rnd">
                <a:solidFill>
                  <a:srgbClr val="000000"/>
                </a:solidFill>
                <a:round/>
                <a:headEnd/>
                <a:tailEnd/>
              </a:ln>
            </p:spPr>
            <p:txBody>
              <a:bodyPr/>
              <a:lstStyle/>
              <a:p>
                <a:endParaRPr lang="en-US"/>
              </a:p>
            </p:txBody>
          </p:sp>
          <p:sp>
            <p:nvSpPr>
              <p:cNvPr id="51250" name="Freeform 145">
                <a:extLst>
                  <a:ext uri="{FF2B5EF4-FFF2-40B4-BE49-F238E27FC236}">
                    <a16:creationId xmlns:a16="http://schemas.microsoft.com/office/drawing/2014/main" id="{61377FA8-7493-C292-4CFE-B4E69FD1E972}"/>
                  </a:ext>
                </a:extLst>
              </p:cNvPr>
              <p:cNvSpPr>
                <a:spLocks/>
              </p:cNvSpPr>
              <p:nvPr/>
            </p:nvSpPr>
            <p:spPr bwMode="auto">
              <a:xfrm>
                <a:off x="4031" y="3262"/>
                <a:ext cx="670" cy="94"/>
              </a:xfrm>
              <a:custGeom>
                <a:avLst/>
                <a:gdLst>
                  <a:gd name="T0" fmla="*/ 0 w 670"/>
                  <a:gd name="T1" fmla="*/ 4 h 94"/>
                  <a:gd name="T2" fmla="*/ 0 w 670"/>
                  <a:gd name="T3" fmla="*/ 46 h 94"/>
                  <a:gd name="T4" fmla="*/ 6 w 670"/>
                  <a:gd name="T5" fmla="*/ 53 h 94"/>
                  <a:gd name="T6" fmla="*/ 12 w 670"/>
                  <a:gd name="T7" fmla="*/ 58 h 94"/>
                  <a:gd name="T8" fmla="*/ 22 w 670"/>
                  <a:gd name="T9" fmla="*/ 62 h 94"/>
                  <a:gd name="T10" fmla="*/ 32 w 670"/>
                  <a:gd name="T11" fmla="*/ 66 h 94"/>
                  <a:gd name="T12" fmla="*/ 50 w 670"/>
                  <a:gd name="T13" fmla="*/ 71 h 94"/>
                  <a:gd name="T14" fmla="*/ 73 w 670"/>
                  <a:gd name="T15" fmla="*/ 76 h 94"/>
                  <a:gd name="T16" fmla="*/ 91 w 670"/>
                  <a:gd name="T17" fmla="*/ 80 h 94"/>
                  <a:gd name="T18" fmla="*/ 117 w 670"/>
                  <a:gd name="T19" fmla="*/ 81 h 94"/>
                  <a:gd name="T20" fmla="*/ 142 w 670"/>
                  <a:gd name="T21" fmla="*/ 84 h 94"/>
                  <a:gd name="T22" fmla="*/ 168 w 670"/>
                  <a:gd name="T23" fmla="*/ 88 h 94"/>
                  <a:gd name="T24" fmla="*/ 188 w 670"/>
                  <a:gd name="T25" fmla="*/ 89 h 94"/>
                  <a:gd name="T26" fmla="*/ 214 w 670"/>
                  <a:gd name="T27" fmla="*/ 89 h 94"/>
                  <a:gd name="T28" fmla="*/ 265 w 670"/>
                  <a:gd name="T29" fmla="*/ 93 h 94"/>
                  <a:gd name="T30" fmla="*/ 319 w 670"/>
                  <a:gd name="T31" fmla="*/ 93 h 94"/>
                  <a:gd name="T32" fmla="*/ 386 w 670"/>
                  <a:gd name="T33" fmla="*/ 93 h 94"/>
                  <a:gd name="T34" fmla="*/ 433 w 670"/>
                  <a:gd name="T35" fmla="*/ 93 h 94"/>
                  <a:gd name="T36" fmla="*/ 481 w 670"/>
                  <a:gd name="T37" fmla="*/ 89 h 94"/>
                  <a:gd name="T38" fmla="*/ 516 w 670"/>
                  <a:gd name="T39" fmla="*/ 88 h 94"/>
                  <a:gd name="T40" fmla="*/ 545 w 670"/>
                  <a:gd name="T41" fmla="*/ 84 h 94"/>
                  <a:gd name="T42" fmla="*/ 581 w 670"/>
                  <a:gd name="T43" fmla="*/ 80 h 94"/>
                  <a:gd name="T44" fmla="*/ 615 w 670"/>
                  <a:gd name="T45" fmla="*/ 75 h 94"/>
                  <a:gd name="T46" fmla="*/ 643 w 670"/>
                  <a:gd name="T47" fmla="*/ 68 h 94"/>
                  <a:gd name="T48" fmla="*/ 663 w 670"/>
                  <a:gd name="T49" fmla="*/ 58 h 94"/>
                  <a:gd name="T50" fmla="*/ 669 w 670"/>
                  <a:gd name="T51" fmla="*/ 49 h 94"/>
                  <a:gd name="T52" fmla="*/ 669 w 670"/>
                  <a:gd name="T53" fmla="*/ 0 h 94"/>
                  <a:gd name="T54" fmla="*/ 663 w 670"/>
                  <a:gd name="T55" fmla="*/ 9 h 94"/>
                  <a:gd name="T56" fmla="*/ 647 w 670"/>
                  <a:gd name="T57" fmla="*/ 18 h 94"/>
                  <a:gd name="T58" fmla="*/ 628 w 670"/>
                  <a:gd name="T59" fmla="*/ 25 h 94"/>
                  <a:gd name="T60" fmla="*/ 606 w 670"/>
                  <a:gd name="T61" fmla="*/ 31 h 94"/>
                  <a:gd name="T62" fmla="*/ 586 w 670"/>
                  <a:gd name="T63" fmla="*/ 36 h 94"/>
                  <a:gd name="T64" fmla="*/ 560 w 670"/>
                  <a:gd name="T65" fmla="*/ 39 h 94"/>
                  <a:gd name="T66" fmla="*/ 535 w 670"/>
                  <a:gd name="T67" fmla="*/ 40 h 94"/>
                  <a:gd name="T68" fmla="*/ 510 w 670"/>
                  <a:gd name="T69" fmla="*/ 44 h 94"/>
                  <a:gd name="T70" fmla="*/ 481 w 670"/>
                  <a:gd name="T71" fmla="*/ 46 h 94"/>
                  <a:gd name="T72" fmla="*/ 447 w 670"/>
                  <a:gd name="T73" fmla="*/ 46 h 94"/>
                  <a:gd name="T74" fmla="*/ 418 w 670"/>
                  <a:gd name="T75" fmla="*/ 49 h 94"/>
                  <a:gd name="T76" fmla="*/ 388 w 670"/>
                  <a:gd name="T77" fmla="*/ 49 h 94"/>
                  <a:gd name="T78" fmla="*/ 345 w 670"/>
                  <a:gd name="T79" fmla="*/ 49 h 94"/>
                  <a:gd name="T80" fmla="*/ 303 w 670"/>
                  <a:gd name="T81" fmla="*/ 49 h 94"/>
                  <a:gd name="T82" fmla="*/ 261 w 670"/>
                  <a:gd name="T83" fmla="*/ 49 h 94"/>
                  <a:gd name="T84" fmla="*/ 229 w 670"/>
                  <a:gd name="T85" fmla="*/ 49 h 94"/>
                  <a:gd name="T86" fmla="*/ 204 w 670"/>
                  <a:gd name="T87" fmla="*/ 46 h 94"/>
                  <a:gd name="T88" fmla="*/ 172 w 670"/>
                  <a:gd name="T89" fmla="*/ 46 h 94"/>
                  <a:gd name="T90" fmla="*/ 150 w 670"/>
                  <a:gd name="T91" fmla="*/ 44 h 94"/>
                  <a:gd name="T92" fmla="*/ 120 w 670"/>
                  <a:gd name="T93" fmla="*/ 40 h 94"/>
                  <a:gd name="T94" fmla="*/ 95 w 670"/>
                  <a:gd name="T95" fmla="*/ 39 h 94"/>
                  <a:gd name="T96" fmla="*/ 70 w 670"/>
                  <a:gd name="T97" fmla="*/ 32 h 94"/>
                  <a:gd name="T98" fmla="*/ 50 w 670"/>
                  <a:gd name="T99" fmla="*/ 27 h 94"/>
                  <a:gd name="T100" fmla="*/ 32 w 670"/>
                  <a:gd name="T101" fmla="*/ 22 h 94"/>
                  <a:gd name="T102" fmla="*/ 22 w 670"/>
                  <a:gd name="T103" fmla="*/ 18 h 94"/>
                  <a:gd name="T104" fmla="*/ 15 w 670"/>
                  <a:gd name="T105" fmla="*/ 14 h 94"/>
                  <a:gd name="T106" fmla="*/ 6 w 670"/>
                  <a:gd name="T107" fmla="*/ 12 h 94"/>
                  <a:gd name="T108" fmla="*/ 0 w 670"/>
                  <a:gd name="T109" fmla="*/ 4 h 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0"/>
                  <a:gd name="T166" fmla="*/ 0 h 94"/>
                  <a:gd name="T167" fmla="*/ 670 w 670"/>
                  <a:gd name="T168" fmla="*/ 94 h 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0" h="94">
                    <a:moveTo>
                      <a:pt x="0" y="4"/>
                    </a:moveTo>
                    <a:lnTo>
                      <a:pt x="0" y="46"/>
                    </a:lnTo>
                    <a:lnTo>
                      <a:pt x="6" y="53"/>
                    </a:lnTo>
                    <a:lnTo>
                      <a:pt x="12" y="58"/>
                    </a:lnTo>
                    <a:lnTo>
                      <a:pt x="22" y="62"/>
                    </a:lnTo>
                    <a:lnTo>
                      <a:pt x="32" y="66"/>
                    </a:lnTo>
                    <a:lnTo>
                      <a:pt x="50" y="71"/>
                    </a:lnTo>
                    <a:lnTo>
                      <a:pt x="73" y="76"/>
                    </a:lnTo>
                    <a:lnTo>
                      <a:pt x="91" y="80"/>
                    </a:lnTo>
                    <a:lnTo>
                      <a:pt x="117" y="81"/>
                    </a:lnTo>
                    <a:lnTo>
                      <a:pt x="142" y="84"/>
                    </a:lnTo>
                    <a:lnTo>
                      <a:pt x="168" y="88"/>
                    </a:lnTo>
                    <a:lnTo>
                      <a:pt x="188" y="89"/>
                    </a:lnTo>
                    <a:lnTo>
                      <a:pt x="214" y="89"/>
                    </a:lnTo>
                    <a:lnTo>
                      <a:pt x="265" y="93"/>
                    </a:lnTo>
                    <a:lnTo>
                      <a:pt x="319" y="93"/>
                    </a:lnTo>
                    <a:lnTo>
                      <a:pt x="386" y="93"/>
                    </a:lnTo>
                    <a:lnTo>
                      <a:pt x="433" y="93"/>
                    </a:lnTo>
                    <a:lnTo>
                      <a:pt x="481" y="89"/>
                    </a:lnTo>
                    <a:lnTo>
                      <a:pt x="516" y="88"/>
                    </a:lnTo>
                    <a:lnTo>
                      <a:pt x="545" y="84"/>
                    </a:lnTo>
                    <a:lnTo>
                      <a:pt x="581" y="80"/>
                    </a:lnTo>
                    <a:lnTo>
                      <a:pt x="615" y="75"/>
                    </a:lnTo>
                    <a:lnTo>
                      <a:pt x="643" y="68"/>
                    </a:lnTo>
                    <a:lnTo>
                      <a:pt x="663" y="58"/>
                    </a:lnTo>
                    <a:lnTo>
                      <a:pt x="669" y="49"/>
                    </a:lnTo>
                    <a:lnTo>
                      <a:pt x="669" y="0"/>
                    </a:lnTo>
                    <a:lnTo>
                      <a:pt x="663" y="9"/>
                    </a:lnTo>
                    <a:lnTo>
                      <a:pt x="647" y="18"/>
                    </a:lnTo>
                    <a:lnTo>
                      <a:pt x="628" y="25"/>
                    </a:lnTo>
                    <a:lnTo>
                      <a:pt x="606" y="31"/>
                    </a:lnTo>
                    <a:lnTo>
                      <a:pt x="586" y="36"/>
                    </a:lnTo>
                    <a:lnTo>
                      <a:pt x="560" y="39"/>
                    </a:lnTo>
                    <a:lnTo>
                      <a:pt x="535" y="40"/>
                    </a:lnTo>
                    <a:lnTo>
                      <a:pt x="510" y="44"/>
                    </a:lnTo>
                    <a:lnTo>
                      <a:pt x="481" y="46"/>
                    </a:lnTo>
                    <a:lnTo>
                      <a:pt x="447" y="46"/>
                    </a:lnTo>
                    <a:lnTo>
                      <a:pt x="418" y="49"/>
                    </a:lnTo>
                    <a:lnTo>
                      <a:pt x="388" y="49"/>
                    </a:lnTo>
                    <a:lnTo>
                      <a:pt x="345" y="49"/>
                    </a:lnTo>
                    <a:lnTo>
                      <a:pt x="303" y="49"/>
                    </a:lnTo>
                    <a:lnTo>
                      <a:pt x="261" y="49"/>
                    </a:lnTo>
                    <a:lnTo>
                      <a:pt x="229" y="49"/>
                    </a:lnTo>
                    <a:lnTo>
                      <a:pt x="204" y="46"/>
                    </a:lnTo>
                    <a:lnTo>
                      <a:pt x="172" y="46"/>
                    </a:lnTo>
                    <a:lnTo>
                      <a:pt x="150" y="44"/>
                    </a:lnTo>
                    <a:lnTo>
                      <a:pt x="120" y="40"/>
                    </a:lnTo>
                    <a:lnTo>
                      <a:pt x="95" y="39"/>
                    </a:lnTo>
                    <a:lnTo>
                      <a:pt x="70" y="32"/>
                    </a:lnTo>
                    <a:lnTo>
                      <a:pt x="50" y="27"/>
                    </a:lnTo>
                    <a:lnTo>
                      <a:pt x="32" y="22"/>
                    </a:lnTo>
                    <a:lnTo>
                      <a:pt x="22" y="18"/>
                    </a:lnTo>
                    <a:lnTo>
                      <a:pt x="15" y="14"/>
                    </a:lnTo>
                    <a:lnTo>
                      <a:pt x="6" y="12"/>
                    </a:lnTo>
                    <a:lnTo>
                      <a:pt x="0" y="4"/>
                    </a:lnTo>
                  </a:path>
                </a:pathLst>
              </a:custGeom>
              <a:solidFill>
                <a:srgbClr val="0000FF"/>
              </a:solidFill>
              <a:ln w="12700" cap="rnd">
                <a:solidFill>
                  <a:srgbClr val="000000"/>
                </a:solidFill>
                <a:round/>
                <a:headEnd/>
                <a:tailEnd/>
              </a:ln>
            </p:spPr>
            <p:txBody>
              <a:bodyPr/>
              <a:lstStyle/>
              <a:p>
                <a:endParaRPr lang="en-US"/>
              </a:p>
            </p:txBody>
          </p:sp>
        </p:grpSp>
      </p:grpSp>
      <p:grpSp>
        <p:nvGrpSpPr>
          <p:cNvPr id="51223" name="Group 146">
            <a:extLst>
              <a:ext uri="{FF2B5EF4-FFF2-40B4-BE49-F238E27FC236}">
                <a16:creationId xmlns:a16="http://schemas.microsoft.com/office/drawing/2014/main" id="{5E69C1DD-94F8-D484-67C6-02D1A6C275F3}"/>
              </a:ext>
            </a:extLst>
          </p:cNvPr>
          <p:cNvGrpSpPr>
            <a:grpSpLocks/>
          </p:cNvGrpSpPr>
          <p:nvPr/>
        </p:nvGrpSpPr>
        <p:grpSpPr bwMode="auto">
          <a:xfrm>
            <a:off x="11144250" y="3875088"/>
            <a:ext cx="895350" cy="1249362"/>
            <a:chOff x="5060" y="2712"/>
            <a:chExt cx="564" cy="787"/>
          </a:xfrm>
        </p:grpSpPr>
        <p:grpSp>
          <p:nvGrpSpPr>
            <p:cNvPr id="51226" name="Group 147">
              <a:extLst>
                <a:ext uri="{FF2B5EF4-FFF2-40B4-BE49-F238E27FC236}">
                  <a16:creationId xmlns:a16="http://schemas.microsoft.com/office/drawing/2014/main" id="{D5092DCD-1367-7CBD-7020-9987B7254EBC}"/>
                </a:ext>
              </a:extLst>
            </p:cNvPr>
            <p:cNvGrpSpPr>
              <a:grpSpLocks/>
            </p:cNvGrpSpPr>
            <p:nvPr/>
          </p:nvGrpSpPr>
          <p:grpSpPr bwMode="auto">
            <a:xfrm>
              <a:off x="5163" y="2712"/>
              <a:ext cx="221" cy="151"/>
              <a:chOff x="5163" y="2712"/>
              <a:chExt cx="221" cy="151"/>
            </a:xfrm>
          </p:grpSpPr>
          <p:sp>
            <p:nvSpPr>
              <p:cNvPr id="51243" name="Freeform 148">
                <a:extLst>
                  <a:ext uri="{FF2B5EF4-FFF2-40B4-BE49-F238E27FC236}">
                    <a16:creationId xmlns:a16="http://schemas.microsoft.com/office/drawing/2014/main" id="{D7D5A492-A5CE-37F9-F847-5FB3F8375F3E}"/>
                  </a:ext>
                </a:extLst>
              </p:cNvPr>
              <p:cNvSpPr>
                <a:spLocks/>
              </p:cNvSpPr>
              <p:nvPr/>
            </p:nvSpPr>
            <p:spPr bwMode="auto">
              <a:xfrm>
                <a:off x="5163" y="2729"/>
                <a:ext cx="113" cy="24"/>
              </a:xfrm>
              <a:custGeom>
                <a:avLst/>
                <a:gdLst>
                  <a:gd name="T0" fmla="*/ 105 w 113"/>
                  <a:gd name="T1" fmla="*/ 23 h 24"/>
                  <a:gd name="T2" fmla="*/ 98 w 113"/>
                  <a:gd name="T3" fmla="*/ 20 h 24"/>
                  <a:gd name="T4" fmla="*/ 94 w 113"/>
                  <a:gd name="T5" fmla="*/ 16 h 24"/>
                  <a:gd name="T6" fmla="*/ 86 w 113"/>
                  <a:gd name="T7" fmla="*/ 15 h 24"/>
                  <a:gd name="T8" fmla="*/ 71 w 113"/>
                  <a:gd name="T9" fmla="*/ 7 h 24"/>
                  <a:gd name="T10" fmla="*/ 67 w 113"/>
                  <a:gd name="T11" fmla="*/ 7 h 24"/>
                  <a:gd name="T12" fmla="*/ 60 w 113"/>
                  <a:gd name="T13" fmla="*/ 4 h 24"/>
                  <a:gd name="T14" fmla="*/ 53 w 113"/>
                  <a:gd name="T15" fmla="*/ 4 h 24"/>
                  <a:gd name="T16" fmla="*/ 39 w 113"/>
                  <a:gd name="T17" fmla="*/ 4 h 24"/>
                  <a:gd name="T18" fmla="*/ 25 w 113"/>
                  <a:gd name="T19" fmla="*/ 4 h 24"/>
                  <a:gd name="T20" fmla="*/ 0 w 113"/>
                  <a:gd name="T21" fmla="*/ 12 h 24"/>
                  <a:gd name="T22" fmla="*/ 23 w 113"/>
                  <a:gd name="T23" fmla="*/ 3 h 24"/>
                  <a:gd name="T24" fmla="*/ 39 w 113"/>
                  <a:gd name="T25" fmla="*/ 0 h 24"/>
                  <a:gd name="T26" fmla="*/ 56 w 113"/>
                  <a:gd name="T27" fmla="*/ 0 h 24"/>
                  <a:gd name="T28" fmla="*/ 67 w 113"/>
                  <a:gd name="T29" fmla="*/ 3 h 24"/>
                  <a:gd name="T30" fmla="*/ 74 w 113"/>
                  <a:gd name="T31" fmla="*/ 3 h 24"/>
                  <a:gd name="T32" fmla="*/ 82 w 113"/>
                  <a:gd name="T33" fmla="*/ 7 h 24"/>
                  <a:gd name="T34" fmla="*/ 90 w 113"/>
                  <a:gd name="T35" fmla="*/ 10 h 24"/>
                  <a:gd name="T36" fmla="*/ 102 w 113"/>
                  <a:gd name="T37" fmla="*/ 16 h 24"/>
                  <a:gd name="T38" fmla="*/ 109 w 113"/>
                  <a:gd name="T39" fmla="*/ 19 h 24"/>
                  <a:gd name="T40" fmla="*/ 112 w 113"/>
                  <a:gd name="T41" fmla="*/ 20 h 24"/>
                  <a:gd name="T42" fmla="*/ 105 w 113"/>
                  <a:gd name="T43" fmla="*/ 23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3"/>
                  <a:gd name="T67" fmla="*/ 0 h 24"/>
                  <a:gd name="T68" fmla="*/ 113 w 113"/>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3" h="24">
                    <a:moveTo>
                      <a:pt x="105" y="23"/>
                    </a:moveTo>
                    <a:lnTo>
                      <a:pt x="98" y="20"/>
                    </a:lnTo>
                    <a:lnTo>
                      <a:pt x="94" y="16"/>
                    </a:lnTo>
                    <a:lnTo>
                      <a:pt x="86" y="15"/>
                    </a:lnTo>
                    <a:lnTo>
                      <a:pt x="71" y="7"/>
                    </a:lnTo>
                    <a:lnTo>
                      <a:pt x="67" y="7"/>
                    </a:lnTo>
                    <a:lnTo>
                      <a:pt x="60" y="4"/>
                    </a:lnTo>
                    <a:lnTo>
                      <a:pt x="53" y="4"/>
                    </a:lnTo>
                    <a:lnTo>
                      <a:pt x="39" y="4"/>
                    </a:lnTo>
                    <a:lnTo>
                      <a:pt x="25" y="4"/>
                    </a:lnTo>
                    <a:lnTo>
                      <a:pt x="0" y="12"/>
                    </a:lnTo>
                    <a:lnTo>
                      <a:pt x="23" y="3"/>
                    </a:lnTo>
                    <a:lnTo>
                      <a:pt x="39" y="0"/>
                    </a:lnTo>
                    <a:lnTo>
                      <a:pt x="56" y="0"/>
                    </a:lnTo>
                    <a:lnTo>
                      <a:pt x="67" y="3"/>
                    </a:lnTo>
                    <a:lnTo>
                      <a:pt x="74" y="3"/>
                    </a:lnTo>
                    <a:lnTo>
                      <a:pt x="82" y="7"/>
                    </a:lnTo>
                    <a:lnTo>
                      <a:pt x="90" y="10"/>
                    </a:lnTo>
                    <a:lnTo>
                      <a:pt x="102" y="16"/>
                    </a:lnTo>
                    <a:lnTo>
                      <a:pt x="109" y="19"/>
                    </a:lnTo>
                    <a:lnTo>
                      <a:pt x="112" y="20"/>
                    </a:lnTo>
                    <a:lnTo>
                      <a:pt x="105" y="23"/>
                    </a:lnTo>
                  </a:path>
                </a:pathLst>
              </a:custGeom>
              <a:solidFill>
                <a:srgbClr val="7F5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244" name="Freeform 149">
                <a:extLst>
                  <a:ext uri="{FF2B5EF4-FFF2-40B4-BE49-F238E27FC236}">
                    <a16:creationId xmlns:a16="http://schemas.microsoft.com/office/drawing/2014/main" id="{963D15B5-A329-38F4-FEB7-0A6335D8CB7B}"/>
                  </a:ext>
                </a:extLst>
              </p:cNvPr>
              <p:cNvSpPr>
                <a:spLocks/>
              </p:cNvSpPr>
              <p:nvPr/>
            </p:nvSpPr>
            <p:spPr bwMode="auto">
              <a:xfrm>
                <a:off x="5235" y="2712"/>
                <a:ext cx="149" cy="151"/>
              </a:xfrm>
              <a:custGeom>
                <a:avLst/>
                <a:gdLst>
                  <a:gd name="T0" fmla="*/ 148 w 149"/>
                  <a:gd name="T1" fmla="*/ 0 h 151"/>
                  <a:gd name="T2" fmla="*/ 132 w 149"/>
                  <a:gd name="T3" fmla="*/ 97 h 151"/>
                  <a:gd name="T4" fmla="*/ 128 w 149"/>
                  <a:gd name="T5" fmla="*/ 71 h 151"/>
                  <a:gd name="T6" fmla="*/ 120 w 149"/>
                  <a:gd name="T7" fmla="*/ 62 h 151"/>
                  <a:gd name="T8" fmla="*/ 106 w 149"/>
                  <a:gd name="T9" fmla="*/ 53 h 151"/>
                  <a:gd name="T10" fmla="*/ 91 w 149"/>
                  <a:gd name="T11" fmla="*/ 46 h 151"/>
                  <a:gd name="T12" fmla="*/ 71 w 149"/>
                  <a:gd name="T13" fmla="*/ 42 h 151"/>
                  <a:gd name="T14" fmla="*/ 57 w 149"/>
                  <a:gd name="T15" fmla="*/ 46 h 151"/>
                  <a:gd name="T16" fmla="*/ 31 w 149"/>
                  <a:gd name="T17" fmla="*/ 53 h 151"/>
                  <a:gd name="T18" fmla="*/ 19 w 149"/>
                  <a:gd name="T19" fmla="*/ 62 h 151"/>
                  <a:gd name="T20" fmla="*/ 11 w 149"/>
                  <a:gd name="T21" fmla="*/ 71 h 151"/>
                  <a:gd name="T22" fmla="*/ 8 w 149"/>
                  <a:gd name="T23" fmla="*/ 79 h 151"/>
                  <a:gd name="T24" fmla="*/ 11 w 149"/>
                  <a:gd name="T25" fmla="*/ 87 h 151"/>
                  <a:gd name="T26" fmla="*/ 23 w 149"/>
                  <a:gd name="T27" fmla="*/ 93 h 151"/>
                  <a:gd name="T28" fmla="*/ 35 w 149"/>
                  <a:gd name="T29" fmla="*/ 97 h 151"/>
                  <a:gd name="T30" fmla="*/ 46 w 149"/>
                  <a:gd name="T31" fmla="*/ 93 h 151"/>
                  <a:gd name="T32" fmla="*/ 57 w 149"/>
                  <a:gd name="T33" fmla="*/ 87 h 151"/>
                  <a:gd name="T34" fmla="*/ 57 w 149"/>
                  <a:gd name="T35" fmla="*/ 77 h 151"/>
                  <a:gd name="T36" fmla="*/ 57 w 149"/>
                  <a:gd name="T37" fmla="*/ 67 h 151"/>
                  <a:gd name="T38" fmla="*/ 53 w 149"/>
                  <a:gd name="T39" fmla="*/ 61 h 151"/>
                  <a:gd name="T40" fmla="*/ 43 w 149"/>
                  <a:gd name="T41" fmla="*/ 47 h 151"/>
                  <a:gd name="T42" fmla="*/ 53 w 149"/>
                  <a:gd name="T43" fmla="*/ 51 h 151"/>
                  <a:gd name="T44" fmla="*/ 65 w 149"/>
                  <a:gd name="T45" fmla="*/ 61 h 151"/>
                  <a:gd name="T46" fmla="*/ 65 w 149"/>
                  <a:gd name="T47" fmla="*/ 67 h 151"/>
                  <a:gd name="T48" fmla="*/ 68 w 149"/>
                  <a:gd name="T49" fmla="*/ 77 h 151"/>
                  <a:gd name="T50" fmla="*/ 65 w 149"/>
                  <a:gd name="T51" fmla="*/ 87 h 151"/>
                  <a:gd name="T52" fmla="*/ 57 w 149"/>
                  <a:gd name="T53" fmla="*/ 97 h 151"/>
                  <a:gd name="T54" fmla="*/ 46 w 149"/>
                  <a:gd name="T55" fmla="*/ 99 h 151"/>
                  <a:gd name="T56" fmla="*/ 35 w 149"/>
                  <a:gd name="T57" fmla="*/ 103 h 151"/>
                  <a:gd name="T58" fmla="*/ 23 w 149"/>
                  <a:gd name="T59" fmla="*/ 103 h 151"/>
                  <a:gd name="T60" fmla="*/ 11 w 149"/>
                  <a:gd name="T61" fmla="*/ 97 h 151"/>
                  <a:gd name="T62" fmla="*/ 0 w 149"/>
                  <a:gd name="T63" fmla="*/ 87 h 151"/>
                  <a:gd name="T64" fmla="*/ 0 w 149"/>
                  <a:gd name="T65" fmla="*/ 79 h 151"/>
                  <a:gd name="T66" fmla="*/ 4 w 149"/>
                  <a:gd name="T67" fmla="*/ 67 h 151"/>
                  <a:gd name="T68" fmla="*/ 11 w 149"/>
                  <a:gd name="T69" fmla="*/ 61 h 151"/>
                  <a:gd name="T70" fmla="*/ 28 w 149"/>
                  <a:gd name="T71" fmla="*/ 47 h 151"/>
                  <a:gd name="T72" fmla="*/ 65 w 149"/>
                  <a:gd name="T73" fmla="*/ 37 h 151"/>
                  <a:gd name="T74" fmla="*/ 84 w 149"/>
                  <a:gd name="T75" fmla="*/ 37 h 151"/>
                  <a:gd name="T76" fmla="*/ 106 w 149"/>
                  <a:gd name="T77" fmla="*/ 40 h 151"/>
                  <a:gd name="T78" fmla="*/ 120 w 149"/>
                  <a:gd name="T79" fmla="*/ 0 h 1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9"/>
                  <a:gd name="T121" fmla="*/ 0 h 151"/>
                  <a:gd name="T122" fmla="*/ 149 w 149"/>
                  <a:gd name="T123" fmla="*/ 151 h 1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9" h="151">
                    <a:moveTo>
                      <a:pt x="120" y="0"/>
                    </a:moveTo>
                    <a:lnTo>
                      <a:pt x="148" y="0"/>
                    </a:lnTo>
                    <a:lnTo>
                      <a:pt x="137" y="150"/>
                    </a:lnTo>
                    <a:lnTo>
                      <a:pt x="132" y="97"/>
                    </a:lnTo>
                    <a:lnTo>
                      <a:pt x="132" y="79"/>
                    </a:lnTo>
                    <a:lnTo>
                      <a:pt x="128" y="71"/>
                    </a:lnTo>
                    <a:lnTo>
                      <a:pt x="124" y="67"/>
                    </a:lnTo>
                    <a:lnTo>
                      <a:pt x="120" y="62"/>
                    </a:lnTo>
                    <a:lnTo>
                      <a:pt x="114" y="57"/>
                    </a:lnTo>
                    <a:lnTo>
                      <a:pt x="106" y="53"/>
                    </a:lnTo>
                    <a:lnTo>
                      <a:pt x="99" y="47"/>
                    </a:lnTo>
                    <a:lnTo>
                      <a:pt x="91" y="46"/>
                    </a:lnTo>
                    <a:lnTo>
                      <a:pt x="79" y="46"/>
                    </a:lnTo>
                    <a:lnTo>
                      <a:pt x="71" y="42"/>
                    </a:lnTo>
                    <a:lnTo>
                      <a:pt x="65" y="42"/>
                    </a:lnTo>
                    <a:lnTo>
                      <a:pt x="57" y="46"/>
                    </a:lnTo>
                    <a:lnTo>
                      <a:pt x="39" y="51"/>
                    </a:lnTo>
                    <a:lnTo>
                      <a:pt x="31" y="53"/>
                    </a:lnTo>
                    <a:lnTo>
                      <a:pt x="24" y="57"/>
                    </a:lnTo>
                    <a:lnTo>
                      <a:pt x="19" y="62"/>
                    </a:lnTo>
                    <a:lnTo>
                      <a:pt x="15" y="66"/>
                    </a:lnTo>
                    <a:lnTo>
                      <a:pt x="11" y="71"/>
                    </a:lnTo>
                    <a:lnTo>
                      <a:pt x="8" y="73"/>
                    </a:lnTo>
                    <a:lnTo>
                      <a:pt x="8" y="79"/>
                    </a:lnTo>
                    <a:lnTo>
                      <a:pt x="11" y="85"/>
                    </a:lnTo>
                    <a:lnTo>
                      <a:pt x="11" y="87"/>
                    </a:lnTo>
                    <a:lnTo>
                      <a:pt x="15" y="91"/>
                    </a:lnTo>
                    <a:lnTo>
                      <a:pt x="23" y="93"/>
                    </a:lnTo>
                    <a:lnTo>
                      <a:pt x="28" y="97"/>
                    </a:lnTo>
                    <a:lnTo>
                      <a:pt x="35" y="97"/>
                    </a:lnTo>
                    <a:lnTo>
                      <a:pt x="43" y="97"/>
                    </a:lnTo>
                    <a:lnTo>
                      <a:pt x="46" y="93"/>
                    </a:lnTo>
                    <a:lnTo>
                      <a:pt x="53" y="91"/>
                    </a:lnTo>
                    <a:lnTo>
                      <a:pt x="57" y="87"/>
                    </a:lnTo>
                    <a:lnTo>
                      <a:pt x="57" y="83"/>
                    </a:lnTo>
                    <a:lnTo>
                      <a:pt x="57" y="77"/>
                    </a:lnTo>
                    <a:lnTo>
                      <a:pt x="57" y="73"/>
                    </a:lnTo>
                    <a:lnTo>
                      <a:pt x="57" y="67"/>
                    </a:lnTo>
                    <a:lnTo>
                      <a:pt x="57" y="66"/>
                    </a:lnTo>
                    <a:lnTo>
                      <a:pt x="53" y="61"/>
                    </a:lnTo>
                    <a:lnTo>
                      <a:pt x="49" y="53"/>
                    </a:lnTo>
                    <a:lnTo>
                      <a:pt x="43" y="47"/>
                    </a:lnTo>
                    <a:lnTo>
                      <a:pt x="49" y="46"/>
                    </a:lnTo>
                    <a:lnTo>
                      <a:pt x="53" y="51"/>
                    </a:lnTo>
                    <a:lnTo>
                      <a:pt x="57" y="53"/>
                    </a:lnTo>
                    <a:lnTo>
                      <a:pt x="65" y="61"/>
                    </a:lnTo>
                    <a:lnTo>
                      <a:pt x="65" y="62"/>
                    </a:lnTo>
                    <a:lnTo>
                      <a:pt x="65" y="67"/>
                    </a:lnTo>
                    <a:lnTo>
                      <a:pt x="68" y="73"/>
                    </a:lnTo>
                    <a:lnTo>
                      <a:pt x="68" y="77"/>
                    </a:lnTo>
                    <a:lnTo>
                      <a:pt x="65" y="85"/>
                    </a:lnTo>
                    <a:lnTo>
                      <a:pt x="65" y="87"/>
                    </a:lnTo>
                    <a:lnTo>
                      <a:pt x="61" y="91"/>
                    </a:lnTo>
                    <a:lnTo>
                      <a:pt x="57" y="97"/>
                    </a:lnTo>
                    <a:lnTo>
                      <a:pt x="53" y="97"/>
                    </a:lnTo>
                    <a:lnTo>
                      <a:pt x="46" y="99"/>
                    </a:lnTo>
                    <a:lnTo>
                      <a:pt x="43" y="103"/>
                    </a:lnTo>
                    <a:lnTo>
                      <a:pt x="35" y="103"/>
                    </a:lnTo>
                    <a:lnTo>
                      <a:pt x="28" y="103"/>
                    </a:lnTo>
                    <a:lnTo>
                      <a:pt x="23" y="103"/>
                    </a:lnTo>
                    <a:lnTo>
                      <a:pt x="19" y="99"/>
                    </a:lnTo>
                    <a:lnTo>
                      <a:pt x="11" y="97"/>
                    </a:lnTo>
                    <a:lnTo>
                      <a:pt x="8" y="93"/>
                    </a:lnTo>
                    <a:lnTo>
                      <a:pt x="0" y="87"/>
                    </a:lnTo>
                    <a:lnTo>
                      <a:pt x="0" y="83"/>
                    </a:lnTo>
                    <a:lnTo>
                      <a:pt x="0" y="79"/>
                    </a:lnTo>
                    <a:lnTo>
                      <a:pt x="0" y="73"/>
                    </a:lnTo>
                    <a:lnTo>
                      <a:pt x="4" y="67"/>
                    </a:lnTo>
                    <a:lnTo>
                      <a:pt x="8" y="62"/>
                    </a:lnTo>
                    <a:lnTo>
                      <a:pt x="11" y="61"/>
                    </a:lnTo>
                    <a:lnTo>
                      <a:pt x="23" y="53"/>
                    </a:lnTo>
                    <a:lnTo>
                      <a:pt x="28" y="47"/>
                    </a:lnTo>
                    <a:lnTo>
                      <a:pt x="57" y="40"/>
                    </a:lnTo>
                    <a:lnTo>
                      <a:pt x="65" y="37"/>
                    </a:lnTo>
                    <a:lnTo>
                      <a:pt x="75" y="37"/>
                    </a:lnTo>
                    <a:lnTo>
                      <a:pt x="84" y="37"/>
                    </a:lnTo>
                    <a:lnTo>
                      <a:pt x="99" y="40"/>
                    </a:lnTo>
                    <a:lnTo>
                      <a:pt x="106" y="40"/>
                    </a:lnTo>
                    <a:lnTo>
                      <a:pt x="124" y="47"/>
                    </a:lnTo>
                    <a:lnTo>
                      <a:pt x="120" y="0"/>
                    </a:lnTo>
                  </a:path>
                </a:pathLst>
              </a:custGeom>
              <a:solidFill>
                <a:srgbClr val="7F5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51227" name="Group 150">
              <a:extLst>
                <a:ext uri="{FF2B5EF4-FFF2-40B4-BE49-F238E27FC236}">
                  <a16:creationId xmlns:a16="http://schemas.microsoft.com/office/drawing/2014/main" id="{02602767-041A-1EE5-C1C6-F1E61A2134FF}"/>
                </a:ext>
              </a:extLst>
            </p:cNvPr>
            <p:cNvGrpSpPr>
              <a:grpSpLocks/>
            </p:cNvGrpSpPr>
            <p:nvPr/>
          </p:nvGrpSpPr>
          <p:grpSpPr bwMode="auto">
            <a:xfrm>
              <a:off x="5060" y="2826"/>
              <a:ext cx="564" cy="673"/>
              <a:chOff x="5060" y="2826"/>
              <a:chExt cx="564" cy="673"/>
            </a:xfrm>
          </p:grpSpPr>
          <p:sp>
            <p:nvSpPr>
              <p:cNvPr id="51228" name="Oval 151">
                <a:extLst>
                  <a:ext uri="{FF2B5EF4-FFF2-40B4-BE49-F238E27FC236}">
                    <a16:creationId xmlns:a16="http://schemas.microsoft.com/office/drawing/2014/main" id="{DBE80841-A21E-9D83-988E-7D39324221A8}"/>
                  </a:ext>
                </a:extLst>
              </p:cNvPr>
              <p:cNvSpPr>
                <a:spLocks noChangeArrowheads="1"/>
              </p:cNvSpPr>
              <p:nvPr/>
            </p:nvSpPr>
            <p:spPr bwMode="auto">
              <a:xfrm>
                <a:off x="5108" y="2895"/>
                <a:ext cx="123" cy="97"/>
              </a:xfrm>
              <a:prstGeom prst="ellipse">
                <a:avLst/>
              </a:prstGeom>
              <a:solidFill>
                <a:srgbClr val="800080"/>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229" name="Oval 152">
                <a:extLst>
                  <a:ext uri="{FF2B5EF4-FFF2-40B4-BE49-F238E27FC236}">
                    <a16:creationId xmlns:a16="http://schemas.microsoft.com/office/drawing/2014/main" id="{80D9BF06-8DED-B483-5656-4DA1C2713713}"/>
                  </a:ext>
                </a:extLst>
              </p:cNvPr>
              <p:cNvSpPr>
                <a:spLocks noChangeArrowheads="1"/>
              </p:cNvSpPr>
              <p:nvPr/>
            </p:nvSpPr>
            <p:spPr bwMode="auto">
              <a:xfrm>
                <a:off x="5259" y="2872"/>
                <a:ext cx="120" cy="93"/>
              </a:xfrm>
              <a:prstGeom prst="ellipse">
                <a:avLst/>
              </a:prstGeom>
              <a:solidFill>
                <a:srgbClr val="800080"/>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230" name="Oval 153">
                <a:extLst>
                  <a:ext uri="{FF2B5EF4-FFF2-40B4-BE49-F238E27FC236}">
                    <a16:creationId xmlns:a16="http://schemas.microsoft.com/office/drawing/2014/main" id="{5AEAF3DD-4C3B-579C-6287-40148EB0F172}"/>
                  </a:ext>
                </a:extLst>
              </p:cNvPr>
              <p:cNvSpPr>
                <a:spLocks noChangeArrowheads="1"/>
              </p:cNvSpPr>
              <p:nvPr/>
            </p:nvSpPr>
            <p:spPr bwMode="auto">
              <a:xfrm>
                <a:off x="5399" y="2826"/>
                <a:ext cx="121" cy="95"/>
              </a:xfrm>
              <a:prstGeom prst="ellipse">
                <a:avLst/>
              </a:prstGeom>
              <a:solidFill>
                <a:srgbClr val="800080"/>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231" name="Oval 154">
                <a:extLst>
                  <a:ext uri="{FF2B5EF4-FFF2-40B4-BE49-F238E27FC236}">
                    <a16:creationId xmlns:a16="http://schemas.microsoft.com/office/drawing/2014/main" id="{FED35004-EF0B-94FA-5C21-6191F5341F15}"/>
                  </a:ext>
                </a:extLst>
              </p:cNvPr>
              <p:cNvSpPr>
                <a:spLocks noChangeArrowheads="1"/>
              </p:cNvSpPr>
              <p:nvPr/>
            </p:nvSpPr>
            <p:spPr bwMode="auto">
              <a:xfrm>
                <a:off x="5503" y="2910"/>
                <a:ext cx="121" cy="94"/>
              </a:xfrm>
              <a:prstGeom prst="ellipse">
                <a:avLst/>
              </a:prstGeom>
              <a:solidFill>
                <a:srgbClr val="800080"/>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232" name="Oval 155">
                <a:extLst>
                  <a:ext uri="{FF2B5EF4-FFF2-40B4-BE49-F238E27FC236}">
                    <a16:creationId xmlns:a16="http://schemas.microsoft.com/office/drawing/2014/main" id="{4B2D0702-353F-0821-65AC-C75C34904C87}"/>
                  </a:ext>
                </a:extLst>
              </p:cNvPr>
              <p:cNvSpPr>
                <a:spLocks noChangeArrowheads="1"/>
              </p:cNvSpPr>
              <p:nvPr/>
            </p:nvSpPr>
            <p:spPr bwMode="auto">
              <a:xfrm>
                <a:off x="5365" y="2954"/>
                <a:ext cx="122" cy="96"/>
              </a:xfrm>
              <a:prstGeom prst="ellipse">
                <a:avLst/>
              </a:prstGeom>
              <a:solidFill>
                <a:srgbClr val="800080"/>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233" name="Oval 156">
                <a:extLst>
                  <a:ext uri="{FF2B5EF4-FFF2-40B4-BE49-F238E27FC236}">
                    <a16:creationId xmlns:a16="http://schemas.microsoft.com/office/drawing/2014/main" id="{4C759F6F-DF8E-9247-A854-0ACF0C38EBDB}"/>
                  </a:ext>
                </a:extLst>
              </p:cNvPr>
              <p:cNvSpPr>
                <a:spLocks noChangeArrowheads="1"/>
              </p:cNvSpPr>
              <p:nvPr/>
            </p:nvSpPr>
            <p:spPr bwMode="auto">
              <a:xfrm>
                <a:off x="5212" y="2987"/>
                <a:ext cx="123" cy="97"/>
              </a:xfrm>
              <a:prstGeom prst="ellipse">
                <a:avLst/>
              </a:prstGeom>
              <a:solidFill>
                <a:srgbClr val="800080"/>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234" name="Oval 157">
                <a:extLst>
                  <a:ext uri="{FF2B5EF4-FFF2-40B4-BE49-F238E27FC236}">
                    <a16:creationId xmlns:a16="http://schemas.microsoft.com/office/drawing/2014/main" id="{56CCE23F-8B83-23F0-915C-53DB23D96F8E}"/>
                  </a:ext>
                </a:extLst>
              </p:cNvPr>
              <p:cNvSpPr>
                <a:spLocks noChangeArrowheads="1"/>
              </p:cNvSpPr>
              <p:nvPr/>
            </p:nvSpPr>
            <p:spPr bwMode="auto">
              <a:xfrm>
                <a:off x="5060" y="3020"/>
                <a:ext cx="123" cy="95"/>
              </a:xfrm>
              <a:prstGeom prst="ellipse">
                <a:avLst/>
              </a:prstGeom>
              <a:solidFill>
                <a:srgbClr val="800080"/>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235" name="Oval 158">
                <a:extLst>
                  <a:ext uri="{FF2B5EF4-FFF2-40B4-BE49-F238E27FC236}">
                    <a16:creationId xmlns:a16="http://schemas.microsoft.com/office/drawing/2014/main" id="{18503E99-7D28-3DED-98F4-391AA44E28C9}"/>
                  </a:ext>
                </a:extLst>
              </p:cNvPr>
              <p:cNvSpPr>
                <a:spLocks noChangeArrowheads="1"/>
              </p:cNvSpPr>
              <p:nvPr/>
            </p:nvSpPr>
            <p:spPr bwMode="auto">
              <a:xfrm>
                <a:off x="5179" y="3110"/>
                <a:ext cx="122" cy="93"/>
              </a:xfrm>
              <a:prstGeom prst="ellipse">
                <a:avLst/>
              </a:prstGeom>
              <a:solidFill>
                <a:srgbClr val="800080"/>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236" name="Oval 159">
                <a:extLst>
                  <a:ext uri="{FF2B5EF4-FFF2-40B4-BE49-F238E27FC236}">
                    <a16:creationId xmlns:a16="http://schemas.microsoft.com/office/drawing/2014/main" id="{CD30DD13-FA17-42E2-1516-9C1257DD79C5}"/>
                  </a:ext>
                </a:extLst>
              </p:cNvPr>
              <p:cNvSpPr>
                <a:spLocks noChangeArrowheads="1"/>
              </p:cNvSpPr>
              <p:nvPr/>
            </p:nvSpPr>
            <p:spPr bwMode="auto">
              <a:xfrm>
                <a:off x="5347" y="3077"/>
                <a:ext cx="121" cy="94"/>
              </a:xfrm>
              <a:prstGeom prst="ellipse">
                <a:avLst/>
              </a:prstGeom>
              <a:solidFill>
                <a:srgbClr val="800080"/>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237" name="Oval 160">
                <a:extLst>
                  <a:ext uri="{FF2B5EF4-FFF2-40B4-BE49-F238E27FC236}">
                    <a16:creationId xmlns:a16="http://schemas.microsoft.com/office/drawing/2014/main" id="{23E95143-6BF6-A917-E2D5-4828303EC612}"/>
                  </a:ext>
                </a:extLst>
              </p:cNvPr>
              <p:cNvSpPr>
                <a:spLocks noChangeArrowheads="1"/>
              </p:cNvSpPr>
              <p:nvPr/>
            </p:nvSpPr>
            <p:spPr bwMode="auto">
              <a:xfrm>
                <a:off x="5484" y="3029"/>
                <a:ext cx="121" cy="94"/>
              </a:xfrm>
              <a:prstGeom prst="ellipse">
                <a:avLst/>
              </a:prstGeom>
              <a:solidFill>
                <a:srgbClr val="800080"/>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238" name="Oval 161">
                <a:extLst>
                  <a:ext uri="{FF2B5EF4-FFF2-40B4-BE49-F238E27FC236}">
                    <a16:creationId xmlns:a16="http://schemas.microsoft.com/office/drawing/2014/main" id="{097797E4-5DF8-75E5-EA6A-0BE798B4B6BC}"/>
                  </a:ext>
                </a:extLst>
              </p:cNvPr>
              <p:cNvSpPr>
                <a:spLocks noChangeArrowheads="1"/>
              </p:cNvSpPr>
              <p:nvPr/>
            </p:nvSpPr>
            <p:spPr bwMode="auto">
              <a:xfrm>
                <a:off x="5291" y="3190"/>
                <a:ext cx="125" cy="94"/>
              </a:xfrm>
              <a:prstGeom prst="ellipse">
                <a:avLst/>
              </a:prstGeom>
              <a:solidFill>
                <a:srgbClr val="800080"/>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239" name="Oval 162">
                <a:extLst>
                  <a:ext uri="{FF2B5EF4-FFF2-40B4-BE49-F238E27FC236}">
                    <a16:creationId xmlns:a16="http://schemas.microsoft.com/office/drawing/2014/main" id="{6889569D-CF98-1F48-063D-387F9B9DE8E6}"/>
                  </a:ext>
                </a:extLst>
              </p:cNvPr>
              <p:cNvSpPr>
                <a:spLocks noChangeArrowheads="1"/>
              </p:cNvSpPr>
              <p:nvPr/>
            </p:nvSpPr>
            <p:spPr bwMode="auto">
              <a:xfrm>
                <a:off x="5455" y="3158"/>
                <a:ext cx="125" cy="93"/>
              </a:xfrm>
              <a:prstGeom prst="ellipse">
                <a:avLst/>
              </a:prstGeom>
              <a:solidFill>
                <a:srgbClr val="800080"/>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240" name="Oval 163">
                <a:extLst>
                  <a:ext uri="{FF2B5EF4-FFF2-40B4-BE49-F238E27FC236}">
                    <a16:creationId xmlns:a16="http://schemas.microsoft.com/office/drawing/2014/main" id="{5285DC10-16ED-2E41-C410-E876511E5D3C}"/>
                  </a:ext>
                </a:extLst>
              </p:cNvPr>
              <p:cNvSpPr>
                <a:spLocks noChangeArrowheads="1"/>
              </p:cNvSpPr>
              <p:nvPr/>
            </p:nvSpPr>
            <p:spPr bwMode="auto">
              <a:xfrm>
                <a:off x="5407" y="3271"/>
                <a:ext cx="125" cy="97"/>
              </a:xfrm>
              <a:prstGeom prst="ellipse">
                <a:avLst/>
              </a:prstGeom>
              <a:solidFill>
                <a:srgbClr val="800080"/>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241" name="Oval 164">
                <a:extLst>
                  <a:ext uri="{FF2B5EF4-FFF2-40B4-BE49-F238E27FC236}">
                    <a16:creationId xmlns:a16="http://schemas.microsoft.com/office/drawing/2014/main" id="{C5C49377-2F7C-082E-755E-113158B4ED37}"/>
                  </a:ext>
                </a:extLst>
              </p:cNvPr>
              <p:cNvSpPr>
                <a:spLocks noChangeArrowheads="1"/>
              </p:cNvSpPr>
              <p:nvPr/>
            </p:nvSpPr>
            <p:spPr bwMode="auto">
              <a:xfrm>
                <a:off x="5271" y="3327"/>
                <a:ext cx="122" cy="95"/>
              </a:xfrm>
              <a:prstGeom prst="ellipse">
                <a:avLst/>
              </a:prstGeom>
              <a:solidFill>
                <a:srgbClr val="800080"/>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1242" name="Oval 165">
                <a:extLst>
                  <a:ext uri="{FF2B5EF4-FFF2-40B4-BE49-F238E27FC236}">
                    <a16:creationId xmlns:a16="http://schemas.microsoft.com/office/drawing/2014/main" id="{B551BBBB-32E8-2081-D5E8-A6A3DCDF4529}"/>
                  </a:ext>
                </a:extLst>
              </p:cNvPr>
              <p:cNvSpPr>
                <a:spLocks noChangeArrowheads="1"/>
              </p:cNvSpPr>
              <p:nvPr/>
            </p:nvSpPr>
            <p:spPr bwMode="auto">
              <a:xfrm>
                <a:off x="5399" y="3406"/>
                <a:ext cx="121" cy="93"/>
              </a:xfrm>
              <a:prstGeom prst="ellipse">
                <a:avLst/>
              </a:prstGeom>
              <a:solidFill>
                <a:srgbClr val="800080"/>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grpSp>
      </p:grpSp>
      <p:graphicFrame>
        <p:nvGraphicFramePr>
          <p:cNvPr id="51224" name="Object 166">
            <a:extLst>
              <a:ext uri="{FF2B5EF4-FFF2-40B4-BE49-F238E27FC236}">
                <a16:creationId xmlns:a16="http://schemas.microsoft.com/office/drawing/2014/main" id="{71EA7899-4483-CF49-0830-22ED8A716B49}"/>
              </a:ext>
            </a:extLst>
          </p:cNvPr>
          <p:cNvGraphicFramePr>
            <a:graphicFrameLocks/>
          </p:cNvGraphicFramePr>
          <p:nvPr/>
        </p:nvGraphicFramePr>
        <p:xfrm>
          <a:off x="7337425" y="3019425"/>
          <a:ext cx="1127125" cy="838200"/>
        </p:xfrm>
        <a:graphic>
          <a:graphicData uri="http://schemas.openxmlformats.org/presentationml/2006/ole">
            <mc:AlternateContent xmlns:mc="http://schemas.openxmlformats.org/markup-compatibility/2006">
              <mc:Choice xmlns:v="urn:schemas-microsoft-com:vml" Requires="v">
                <p:oleObj name="Microsoft ClipArt Gallery" r:id="rId5" imgW="4483100" imgH="3340100" progId="">
                  <p:embed/>
                </p:oleObj>
              </mc:Choice>
              <mc:Fallback>
                <p:oleObj name="Microsoft ClipArt Gallery" r:id="rId5" imgW="4483100" imgH="3340100" progId="">
                  <p:embed/>
                  <p:pic>
                    <p:nvPicPr>
                      <p:cNvPr id="0" name="Object 16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7425" y="3019425"/>
                        <a:ext cx="11271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25" name="Rectangle 167">
            <a:extLst>
              <a:ext uri="{FF2B5EF4-FFF2-40B4-BE49-F238E27FC236}">
                <a16:creationId xmlns:a16="http://schemas.microsoft.com/office/drawing/2014/main" id="{1CBDDFEC-122D-C330-0CA5-E756D4F4316F}"/>
              </a:ext>
            </a:extLst>
          </p:cNvPr>
          <p:cNvSpPr>
            <a:spLocks noChangeArrowheads="1"/>
          </p:cNvSpPr>
          <p:nvPr/>
        </p:nvSpPr>
        <p:spPr bwMode="auto">
          <a:xfrm>
            <a:off x="7756525" y="2117725"/>
            <a:ext cx="777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solidFill>
                  <a:schemeClr val="bg1"/>
                </a:solidFill>
                <a:latin typeface="Verdana" panose="020B0604030504040204" pitchFamily="34" charset="0"/>
              </a:rPr>
              <a:t>Air</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14" name="Group 2">
            <a:extLst>
              <a:ext uri="{FF2B5EF4-FFF2-40B4-BE49-F238E27FC236}">
                <a16:creationId xmlns:a16="http://schemas.microsoft.com/office/drawing/2014/main" id="{D05BFF79-117A-2C5A-2470-944DC1F0AE11}"/>
              </a:ext>
            </a:extLst>
          </p:cNvPr>
          <p:cNvGraphicFramePr>
            <a:graphicFrameLocks noGrp="1"/>
          </p:cNvGraphicFramePr>
          <p:nvPr/>
        </p:nvGraphicFramePr>
        <p:xfrm>
          <a:off x="4648200" y="1196975"/>
          <a:ext cx="6919913" cy="5151438"/>
        </p:xfrm>
        <a:graphic>
          <a:graphicData uri="http://schemas.openxmlformats.org/drawingml/2006/table">
            <a:tbl>
              <a:tblPr/>
              <a:tblGrid>
                <a:gridCol w="3276600">
                  <a:extLst>
                    <a:ext uri="{9D8B030D-6E8A-4147-A177-3AD203B41FA5}">
                      <a16:colId xmlns:a16="http://schemas.microsoft.com/office/drawing/2014/main" val="20000"/>
                    </a:ext>
                  </a:extLst>
                </a:gridCol>
                <a:gridCol w="3643313">
                  <a:extLst>
                    <a:ext uri="{9D8B030D-6E8A-4147-A177-3AD203B41FA5}">
                      <a16:colId xmlns:a16="http://schemas.microsoft.com/office/drawing/2014/main" val="20001"/>
                    </a:ext>
                  </a:extLst>
                </a:gridCol>
              </a:tblGrid>
              <a:tr h="9466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घरों में रेडॉन गैस</a:t>
                      </a:r>
                      <a:endParaRPr kumimoji="0" lang="en-US" sz="2200" b="0" i="0" u="none" strike="noStrike" cap="none" normalizeH="0" baseline="0" dirty="0">
                        <a:ln>
                          <a:noFill/>
                        </a:ln>
                        <a:solidFill>
                          <a:schemeClr val="tx1"/>
                        </a:solidFill>
                        <a:effectLst/>
                        <a:latin typeface="Open Sans"/>
                      </a:endParaRPr>
                    </a:p>
                  </a:txBody>
                  <a:tcPr marT="41300" marB="413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प्रति वर्ष औसत 1 एमएसवी। 
(0.2 से 20 एमएसवी/वाई)</a:t>
                      </a:r>
                      <a:endParaRPr kumimoji="0" lang="en-US" sz="2200" b="0" i="0" u="none" strike="noStrike" cap="none" normalizeH="0" baseline="0" dirty="0">
                        <a:ln>
                          <a:noFill/>
                        </a:ln>
                        <a:solidFill>
                          <a:schemeClr val="tx1"/>
                        </a:solidFill>
                        <a:effectLst/>
                        <a:latin typeface="Open Sans"/>
                      </a:endParaRPr>
                    </a:p>
                  </a:txBody>
                  <a:tcPr marT="41300" marB="413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3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अधिकांश क्षेत्रों में प्राकृतिक पृष्ठभूमि विकिरण</a:t>
                      </a:r>
                      <a:endParaRPr kumimoji="0" lang="en-US" sz="2200" b="0" i="0" u="none" strike="noStrike" cap="none" normalizeH="0" baseline="0" dirty="0">
                        <a:ln>
                          <a:noFill/>
                        </a:ln>
                        <a:solidFill>
                          <a:schemeClr val="tx1"/>
                        </a:solidFill>
                        <a:effectLst/>
                        <a:latin typeface="Open Sans"/>
                      </a:endParaRPr>
                    </a:p>
                  </a:txBody>
                  <a:tcPr marT="41300" marB="413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प्रति वर्ष 1 से 2 </a:t>
                      </a:r>
                      <a:r>
                        <a:rPr kumimoji="0" lang="en-US" sz="2200" b="0" i="0" u="none" strike="noStrike" cap="none" normalizeH="0" baseline="0" dirty="0">
                          <a:ln>
                            <a:noFill/>
                          </a:ln>
                          <a:solidFill>
                            <a:schemeClr val="tx1"/>
                          </a:solidFill>
                          <a:effectLst/>
                          <a:latin typeface="Open Sans"/>
                        </a:rPr>
                        <a:t>mSv।  </a:t>
                      </a:r>
                      <a:r>
                        <a:rPr kumimoji="0" lang="hi-IN" sz="2200" b="0" i="0" u="none" strike="noStrike" cap="none" normalizeH="0" baseline="0" dirty="0">
                          <a:ln>
                            <a:noFill/>
                          </a:ln>
                          <a:solidFill>
                            <a:schemeClr val="tx1"/>
                          </a:solidFill>
                          <a:effectLst/>
                          <a:latin typeface="Open Sans"/>
                        </a:rPr>
                        <a:t>कुछ मामलों में, 20 </a:t>
                      </a:r>
                      <a:r>
                        <a:rPr kumimoji="0" lang="en-US" sz="2200" b="0" i="0" u="none" strike="noStrike" cap="none" normalizeH="0" baseline="0" dirty="0">
                          <a:ln>
                            <a:noFill/>
                          </a:ln>
                          <a:solidFill>
                            <a:schemeClr val="tx1"/>
                          </a:solidFill>
                          <a:effectLst/>
                          <a:latin typeface="Open Sans"/>
                        </a:rPr>
                        <a:t>mSv/Y </a:t>
                      </a:r>
                      <a:r>
                        <a:rPr kumimoji="0" lang="hi-IN" sz="2200" b="0" i="0" u="none" strike="noStrike" cap="none" normalizeH="0" baseline="0" dirty="0">
                          <a:ln>
                            <a:noFill/>
                          </a:ln>
                          <a:solidFill>
                            <a:schemeClr val="tx1"/>
                          </a:solidFill>
                          <a:effectLst/>
                          <a:latin typeface="Open Sans"/>
                        </a:rPr>
                        <a:t>तक</a:t>
                      </a:r>
                      <a:endParaRPr kumimoji="0" lang="en-US" sz="2200" b="0" i="0" u="none" strike="noStrike" cap="none" normalizeH="0" baseline="0" dirty="0">
                        <a:ln>
                          <a:noFill/>
                        </a:ln>
                        <a:solidFill>
                          <a:schemeClr val="tx1"/>
                        </a:solidFill>
                        <a:effectLst/>
                        <a:latin typeface="Open Sans"/>
                      </a:endParaRPr>
                    </a:p>
                  </a:txBody>
                  <a:tcPr marT="41300" marB="413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91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निर्माण सामग्री</a:t>
                      </a:r>
                      <a:endParaRPr kumimoji="0" lang="en-US" sz="2200" b="0" i="0" u="none" strike="noStrike" cap="none" normalizeH="0" baseline="0" dirty="0">
                        <a:ln>
                          <a:noFill/>
                        </a:ln>
                        <a:solidFill>
                          <a:schemeClr val="tx1"/>
                        </a:solidFill>
                        <a:effectLst/>
                        <a:latin typeface="Open Sans"/>
                      </a:endParaRPr>
                    </a:p>
                  </a:txBody>
                  <a:tcPr marT="41300" marB="413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0.2 से 1 </a:t>
                      </a:r>
                      <a:r>
                        <a:rPr kumimoji="0" lang="en-US" sz="2200" b="0" i="0" u="none" strike="noStrike" cap="none" normalizeH="0" baseline="0" dirty="0">
                          <a:ln>
                            <a:noFill/>
                          </a:ln>
                          <a:solidFill>
                            <a:schemeClr val="tx1"/>
                          </a:solidFill>
                          <a:effectLst/>
                          <a:latin typeface="Open Sans"/>
                        </a:rPr>
                        <a:t>mSv </a:t>
                      </a:r>
                      <a:r>
                        <a:rPr kumimoji="0" lang="hi-IN" sz="2200" b="0" i="0" u="none" strike="noStrike" cap="none" normalizeH="0" baseline="0" dirty="0">
                          <a:ln>
                            <a:noFill/>
                          </a:ln>
                          <a:solidFill>
                            <a:schemeClr val="tx1"/>
                          </a:solidFill>
                          <a:effectLst/>
                          <a:latin typeface="Open Sans"/>
                        </a:rPr>
                        <a:t>प्रति वर्ष</a:t>
                      </a:r>
                      <a:r>
                        <a:rPr kumimoji="0" lang="en-US" sz="2200" b="0" i="0" u="none" strike="noStrike" cap="none" normalizeH="0" baseline="0" dirty="0">
                          <a:ln>
                            <a:noFill/>
                          </a:ln>
                          <a:solidFill>
                            <a:schemeClr val="tx1"/>
                          </a:solidFill>
                          <a:effectLst/>
                          <a:latin typeface="Open Sans"/>
                        </a:rPr>
                        <a:t>.</a:t>
                      </a:r>
                    </a:p>
                  </a:txBody>
                  <a:tcPr marT="41300" marB="413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68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परमाणु ऊर्जा स्टेशनों का प्रभाव</a:t>
                      </a:r>
                      <a:endParaRPr kumimoji="0" lang="en-US" sz="2200" b="0" i="0" u="none" strike="noStrike" cap="none" normalizeH="0" baseline="0" dirty="0">
                        <a:ln>
                          <a:noFill/>
                        </a:ln>
                        <a:solidFill>
                          <a:schemeClr val="tx1"/>
                        </a:solidFill>
                        <a:effectLst/>
                        <a:latin typeface="Open Sans"/>
                      </a:endParaRPr>
                    </a:p>
                  </a:txBody>
                  <a:tcPr marT="41300" marB="413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0.01 एमएसवी प्रति वर्ष</a:t>
                      </a:r>
                      <a:endParaRPr kumimoji="0" lang="en-US" sz="2200" b="0" i="0" u="none" strike="noStrike" cap="none" normalizeH="0" baseline="0" dirty="0">
                        <a:ln>
                          <a:noFill/>
                        </a:ln>
                        <a:solidFill>
                          <a:schemeClr val="tx1"/>
                        </a:solidFill>
                        <a:effectLst/>
                        <a:latin typeface="Open Sans"/>
                      </a:endParaRPr>
                    </a:p>
                  </a:txBody>
                  <a:tcPr marT="41300" marB="413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716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छाती का एक्स-रे परीक्षण</a:t>
                      </a:r>
                      <a:endParaRPr kumimoji="0" lang="en-US" sz="2200" b="0" i="0" u="none" strike="noStrike" cap="none" normalizeH="0" baseline="0" dirty="0">
                        <a:ln>
                          <a:noFill/>
                        </a:ln>
                        <a:solidFill>
                          <a:schemeClr val="tx1"/>
                        </a:solidFill>
                        <a:effectLst/>
                        <a:latin typeface="Open Sans"/>
                      </a:endParaRPr>
                    </a:p>
                  </a:txBody>
                  <a:tcPr marT="41300" marB="413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लगभग 0.1 एमएसवी प्रति परीक्षा भिन्नता सीमा 0.05 एमएसवी से 0.2 एमएसवी प्रति परीक्षा</a:t>
                      </a:r>
                      <a:r>
                        <a:rPr kumimoji="0" lang="en-US" sz="2200" b="0" i="0" u="none" strike="noStrike" cap="none" normalizeH="0" baseline="0" dirty="0">
                          <a:ln>
                            <a:noFill/>
                          </a:ln>
                          <a:solidFill>
                            <a:schemeClr val="tx1"/>
                          </a:solidFill>
                          <a:effectLst/>
                          <a:latin typeface="Open Sans"/>
                        </a:rPr>
                        <a:t>.</a:t>
                      </a:r>
                    </a:p>
                  </a:txBody>
                  <a:tcPr marT="41300" marB="413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433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प्रमुख एक्स-रे परीक्षा</a:t>
                      </a:r>
                      <a:endParaRPr kumimoji="0" lang="en-US" sz="2200" b="0" i="0" u="none" strike="noStrike" cap="none" normalizeH="0" baseline="0" dirty="0">
                        <a:ln>
                          <a:noFill/>
                        </a:ln>
                        <a:solidFill>
                          <a:schemeClr val="tx1"/>
                        </a:solidFill>
                        <a:effectLst/>
                        <a:latin typeface="Open Sans"/>
                      </a:endParaRPr>
                    </a:p>
                  </a:txBody>
                  <a:tcPr marT="41300" marB="413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प्रति परीक्षा लगभग 5 एमएसवी।</a:t>
                      </a:r>
                      <a:endParaRPr kumimoji="0" lang="en-US" sz="2200" b="0" i="0" u="none" strike="noStrike" cap="none" normalizeH="0" baseline="0" dirty="0">
                        <a:ln>
                          <a:noFill/>
                        </a:ln>
                        <a:solidFill>
                          <a:schemeClr val="tx1"/>
                        </a:solidFill>
                        <a:effectLst/>
                        <a:latin typeface="Open Sans"/>
                      </a:endParaRPr>
                    </a:p>
                  </a:txBody>
                  <a:tcPr marT="41300" marB="413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3273" name="Text Box 25">
            <a:extLst>
              <a:ext uri="{FF2B5EF4-FFF2-40B4-BE49-F238E27FC236}">
                <a16:creationId xmlns:a16="http://schemas.microsoft.com/office/drawing/2014/main" id="{29838428-0FD4-93B7-B69F-0D06D1DC9921}"/>
              </a:ext>
            </a:extLst>
          </p:cNvPr>
          <p:cNvSpPr txBox="1">
            <a:spLocks noChangeArrowheads="1"/>
          </p:cNvSpPr>
          <p:nvPr/>
        </p:nvSpPr>
        <p:spPr bwMode="auto">
          <a:xfrm>
            <a:off x="457200" y="2286000"/>
            <a:ext cx="350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hi-IN" altLang="en-US" sz="3600" b="1">
                <a:solidFill>
                  <a:srgbClr val="C00000"/>
                </a:solidFill>
                <a:latin typeface="Open Sans" panose="020B0606030504020204" pitchFamily="34" charset="0"/>
              </a:rPr>
              <a:t>औसत विकिरण खुराक का स्तर</a:t>
            </a:r>
            <a:endParaRPr lang="en-US" altLang="en-US" sz="3600" b="1">
              <a:solidFill>
                <a:srgbClr val="C00000"/>
              </a:solidFill>
              <a:latin typeface="Open Sans" panose="020B0606030504020204" pitchFamily="34" charset="0"/>
            </a:endParaRPr>
          </a:p>
        </p:txBody>
      </p:sp>
      <p:sp>
        <p:nvSpPr>
          <p:cNvPr id="53274" name="Slide Number Placeholder 3">
            <a:extLst>
              <a:ext uri="{FF2B5EF4-FFF2-40B4-BE49-F238E27FC236}">
                <a16:creationId xmlns:a16="http://schemas.microsoft.com/office/drawing/2014/main" id="{B6509A41-9E36-CD85-E9F6-EC570187263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564ACB-5860-4D19-8F3A-D5A0143119F9}" type="slidenum">
              <a:rPr lang="en-US" altLang="en-US" sz="1200" smtClean="0">
                <a:solidFill>
                  <a:srgbClr val="E46C0A"/>
                </a:solidFill>
                <a:latin typeface="Verdana" panose="020B0604030504040204" pitchFamily="34" charset="0"/>
              </a:rPr>
              <a:pPr>
                <a:spcBef>
                  <a:spcPct val="0"/>
                </a:spcBef>
                <a:buFontTx/>
                <a:buNone/>
              </a:pPr>
              <a:t>25</a:t>
            </a:fld>
            <a:endParaRPr lang="en-US" altLang="en-US" sz="1200">
              <a:solidFill>
                <a:srgbClr val="E46C0A"/>
              </a:solidFill>
              <a:latin typeface="Verdan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9F4F3763-959D-B150-359B-99017D24E587}"/>
              </a:ext>
            </a:extLst>
          </p:cNvPr>
          <p:cNvGrpSpPr>
            <a:grpSpLocks/>
          </p:cNvGrpSpPr>
          <p:nvPr/>
        </p:nvGrpSpPr>
        <p:grpSpPr bwMode="auto">
          <a:xfrm>
            <a:off x="5456238" y="2130425"/>
            <a:ext cx="4092575" cy="2968625"/>
            <a:chOff x="1590" y="1477"/>
            <a:chExt cx="3035" cy="1870"/>
          </a:xfrm>
        </p:grpSpPr>
        <p:sp>
          <p:nvSpPr>
            <p:cNvPr id="54371" name="Freeform 4">
              <a:extLst>
                <a:ext uri="{FF2B5EF4-FFF2-40B4-BE49-F238E27FC236}">
                  <a16:creationId xmlns:a16="http://schemas.microsoft.com/office/drawing/2014/main" id="{127FA3B0-8543-218F-85CA-2113C69A6303}"/>
                </a:ext>
              </a:extLst>
            </p:cNvPr>
            <p:cNvSpPr>
              <a:spLocks/>
            </p:cNvSpPr>
            <p:nvPr/>
          </p:nvSpPr>
          <p:spPr bwMode="auto">
            <a:xfrm>
              <a:off x="4548" y="2072"/>
              <a:ext cx="77" cy="559"/>
            </a:xfrm>
            <a:custGeom>
              <a:avLst/>
              <a:gdLst>
                <a:gd name="T0" fmla="*/ 77 w 77"/>
                <a:gd name="T1" fmla="*/ 0 h 559"/>
                <a:gd name="T2" fmla="*/ 77 w 77"/>
                <a:gd name="T3" fmla="*/ 11 h 559"/>
                <a:gd name="T4" fmla="*/ 76 w 77"/>
                <a:gd name="T5" fmla="*/ 20 h 559"/>
                <a:gd name="T6" fmla="*/ 76 w 77"/>
                <a:gd name="T7" fmla="*/ 20 h 559"/>
                <a:gd name="T8" fmla="*/ 74 w 77"/>
                <a:gd name="T9" fmla="*/ 31 h 559"/>
                <a:gd name="T10" fmla="*/ 73 w 77"/>
                <a:gd name="T11" fmla="*/ 41 h 559"/>
                <a:gd name="T12" fmla="*/ 73 w 77"/>
                <a:gd name="T13" fmla="*/ 41 h 559"/>
                <a:gd name="T14" fmla="*/ 71 w 77"/>
                <a:gd name="T15" fmla="*/ 52 h 559"/>
                <a:gd name="T16" fmla="*/ 68 w 77"/>
                <a:gd name="T17" fmla="*/ 63 h 559"/>
                <a:gd name="T18" fmla="*/ 68 w 77"/>
                <a:gd name="T19" fmla="*/ 63 h 559"/>
                <a:gd name="T20" fmla="*/ 66 w 77"/>
                <a:gd name="T21" fmla="*/ 73 h 559"/>
                <a:gd name="T22" fmla="*/ 62 w 77"/>
                <a:gd name="T23" fmla="*/ 84 h 559"/>
                <a:gd name="T24" fmla="*/ 62 w 77"/>
                <a:gd name="T25" fmla="*/ 84 h 559"/>
                <a:gd name="T26" fmla="*/ 59 w 77"/>
                <a:gd name="T27" fmla="*/ 93 h 559"/>
                <a:gd name="T28" fmla="*/ 55 w 77"/>
                <a:gd name="T29" fmla="*/ 103 h 559"/>
                <a:gd name="T30" fmla="*/ 55 w 77"/>
                <a:gd name="T31" fmla="*/ 103 h 559"/>
                <a:gd name="T32" fmla="*/ 50 w 77"/>
                <a:gd name="T33" fmla="*/ 114 h 559"/>
                <a:gd name="T34" fmla="*/ 45 w 77"/>
                <a:gd name="T35" fmla="*/ 124 h 559"/>
                <a:gd name="T36" fmla="*/ 45 w 77"/>
                <a:gd name="T37" fmla="*/ 124 h 559"/>
                <a:gd name="T38" fmla="*/ 40 w 77"/>
                <a:gd name="T39" fmla="*/ 134 h 559"/>
                <a:gd name="T40" fmla="*/ 34 w 77"/>
                <a:gd name="T41" fmla="*/ 144 h 559"/>
                <a:gd name="T42" fmla="*/ 34 w 77"/>
                <a:gd name="T43" fmla="*/ 144 h 559"/>
                <a:gd name="T44" fmla="*/ 28 w 77"/>
                <a:gd name="T45" fmla="*/ 154 h 559"/>
                <a:gd name="T46" fmla="*/ 22 w 77"/>
                <a:gd name="T47" fmla="*/ 164 h 559"/>
                <a:gd name="T48" fmla="*/ 22 w 77"/>
                <a:gd name="T49" fmla="*/ 164 h 559"/>
                <a:gd name="T50" fmla="*/ 15 w 77"/>
                <a:gd name="T51" fmla="*/ 175 h 559"/>
                <a:gd name="T52" fmla="*/ 8 w 77"/>
                <a:gd name="T53" fmla="*/ 184 h 559"/>
                <a:gd name="T54" fmla="*/ 8 w 77"/>
                <a:gd name="T55" fmla="*/ 184 h 559"/>
                <a:gd name="T56" fmla="*/ 0 w 77"/>
                <a:gd name="T57" fmla="*/ 194 h 559"/>
                <a:gd name="T58" fmla="*/ 0 w 77"/>
                <a:gd name="T59" fmla="*/ 559 h 559"/>
                <a:gd name="T60" fmla="*/ 8 w 77"/>
                <a:gd name="T61" fmla="*/ 549 h 559"/>
                <a:gd name="T62" fmla="*/ 15 w 77"/>
                <a:gd name="T63" fmla="*/ 540 h 559"/>
                <a:gd name="T64" fmla="*/ 15 w 77"/>
                <a:gd name="T65" fmla="*/ 540 h 559"/>
                <a:gd name="T66" fmla="*/ 22 w 77"/>
                <a:gd name="T67" fmla="*/ 529 h 559"/>
                <a:gd name="T68" fmla="*/ 28 w 77"/>
                <a:gd name="T69" fmla="*/ 519 h 559"/>
                <a:gd name="T70" fmla="*/ 28 w 77"/>
                <a:gd name="T71" fmla="*/ 519 h 559"/>
                <a:gd name="T72" fmla="*/ 34 w 77"/>
                <a:gd name="T73" fmla="*/ 509 h 559"/>
                <a:gd name="T74" fmla="*/ 40 w 77"/>
                <a:gd name="T75" fmla="*/ 500 h 559"/>
                <a:gd name="T76" fmla="*/ 40 w 77"/>
                <a:gd name="T77" fmla="*/ 500 h 559"/>
                <a:gd name="T78" fmla="*/ 45 w 77"/>
                <a:gd name="T79" fmla="*/ 489 h 559"/>
                <a:gd name="T80" fmla="*/ 50 w 77"/>
                <a:gd name="T81" fmla="*/ 479 h 559"/>
                <a:gd name="T82" fmla="*/ 50 w 77"/>
                <a:gd name="T83" fmla="*/ 479 h 559"/>
                <a:gd name="T84" fmla="*/ 55 w 77"/>
                <a:gd name="T85" fmla="*/ 468 h 559"/>
                <a:gd name="T86" fmla="*/ 59 w 77"/>
                <a:gd name="T87" fmla="*/ 458 h 559"/>
                <a:gd name="T88" fmla="*/ 59 w 77"/>
                <a:gd name="T89" fmla="*/ 458 h 559"/>
                <a:gd name="T90" fmla="*/ 62 w 77"/>
                <a:gd name="T91" fmla="*/ 449 h 559"/>
                <a:gd name="T92" fmla="*/ 66 w 77"/>
                <a:gd name="T93" fmla="*/ 438 h 559"/>
                <a:gd name="T94" fmla="*/ 66 w 77"/>
                <a:gd name="T95" fmla="*/ 438 h 559"/>
                <a:gd name="T96" fmla="*/ 68 w 77"/>
                <a:gd name="T97" fmla="*/ 428 h 559"/>
                <a:gd name="T98" fmla="*/ 71 w 77"/>
                <a:gd name="T99" fmla="*/ 417 h 559"/>
                <a:gd name="T100" fmla="*/ 71 w 77"/>
                <a:gd name="T101" fmla="*/ 417 h 559"/>
                <a:gd name="T102" fmla="*/ 73 w 77"/>
                <a:gd name="T103" fmla="*/ 406 h 559"/>
                <a:gd name="T104" fmla="*/ 74 w 77"/>
                <a:gd name="T105" fmla="*/ 397 h 559"/>
                <a:gd name="T106" fmla="*/ 74 w 77"/>
                <a:gd name="T107" fmla="*/ 397 h 559"/>
                <a:gd name="T108" fmla="*/ 76 w 77"/>
                <a:gd name="T109" fmla="*/ 386 h 559"/>
                <a:gd name="T110" fmla="*/ 77 w 77"/>
                <a:gd name="T111" fmla="*/ 376 h 559"/>
                <a:gd name="T112" fmla="*/ 77 w 77"/>
                <a:gd name="T113" fmla="*/ 376 h 559"/>
                <a:gd name="T114" fmla="*/ 77 w 77"/>
                <a:gd name="T115" fmla="*/ 365 h 5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7"/>
                <a:gd name="T175" fmla="*/ 0 h 559"/>
                <a:gd name="T176" fmla="*/ 77 w 77"/>
                <a:gd name="T177" fmla="*/ 559 h 5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7" h="559">
                  <a:moveTo>
                    <a:pt x="77" y="0"/>
                  </a:moveTo>
                  <a:lnTo>
                    <a:pt x="77" y="0"/>
                  </a:lnTo>
                  <a:lnTo>
                    <a:pt x="77" y="11"/>
                  </a:lnTo>
                  <a:lnTo>
                    <a:pt x="76" y="20"/>
                  </a:lnTo>
                  <a:lnTo>
                    <a:pt x="74" y="31"/>
                  </a:lnTo>
                  <a:lnTo>
                    <a:pt x="73" y="41"/>
                  </a:lnTo>
                  <a:lnTo>
                    <a:pt x="71" y="52"/>
                  </a:lnTo>
                  <a:lnTo>
                    <a:pt x="68" y="63"/>
                  </a:lnTo>
                  <a:lnTo>
                    <a:pt x="66" y="73"/>
                  </a:lnTo>
                  <a:lnTo>
                    <a:pt x="62" y="84"/>
                  </a:lnTo>
                  <a:lnTo>
                    <a:pt x="59" y="93"/>
                  </a:lnTo>
                  <a:lnTo>
                    <a:pt x="55" y="103"/>
                  </a:lnTo>
                  <a:lnTo>
                    <a:pt x="50" y="114"/>
                  </a:lnTo>
                  <a:lnTo>
                    <a:pt x="45" y="124"/>
                  </a:lnTo>
                  <a:lnTo>
                    <a:pt x="40" y="134"/>
                  </a:lnTo>
                  <a:lnTo>
                    <a:pt x="34" y="144"/>
                  </a:lnTo>
                  <a:lnTo>
                    <a:pt x="28" y="154"/>
                  </a:lnTo>
                  <a:lnTo>
                    <a:pt x="22" y="164"/>
                  </a:lnTo>
                  <a:lnTo>
                    <a:pt x="15" y="175"/>
                  </a:lnTo>
                  <a:lnTo>
                    <a:pt x="8" y="184"/>
                  </a:lnTo>
                  <a:lnTo>
                    <a:pt x="0" y="194"/>
                  </a:lnTo>
                  <a:lnTo>
                    <a:pt x="0" y="559"/>
                  </a:lnTo>
                  <a:lnTo>
                    <a:pt x="8" y="549"/>
                  </a:lnTo>
                  <a:lnTo>
                    <a:pt x="15" y="540"/>
                  </a:lnTo>
                  <a:lnTo>
                    <a:pt x="22" y="529"/>
                  </a:lnTo>
                  <a:lnTo>
                    <a:pt x="28" y="519"/>
                  </a:lnTo>
                  <a:lnTo>
                    <a:pt x="34" y="509"/>
                  </a:lnTo>
                  <a:lnTo>
                    <a:pt x="40" y="500"/>
                  </a:lnTo>
                  <a:lnTo>
                    <a:pt x="45" y="489"/>
                  </a:lnTo>
                  <a:lnTo>
                    <a:pt x="50" y="479"/>
                  </a:lnTo>
                  <a:lnTo>
                    <a:pt x="55" y="468"/>
                  </a:lnTo>
                  <a:lnTo>
                    <a:pt x="59" y="458"/>
                  </a:lnTo>
                  <a:lnTo>
                    <a:pt x="62" y="449"/>
                  </a:lnTo>
                  <a:lnTo>
                    <a:pt x="66" y="438"/>
                  </a:lnTo>
                  <a:lnTo>
                    <a:pt x="68" y="428"/>
                  </a:lnTo>
                  <a:lnTo>
                    <a:pt x="71" y="417"/>
                  </a:lnTo>
                  <a:lnTo>
                    <a:pt x="73" y="406"/>
                  </a:lnTo>
                  <a:lnTo>
                    <a:pt x="74" y="397"/>
                  </a:lnTo>
                  <a:lnTo>
                    <a:pt x="76" y="386"/>
                  </a:lnTo>
                  <a:lnTo>
                    <a:pt x="77" y="376"/>
                  </a:lnTo>
                  <a:lnTo>
                    <a:pt x="77" y="365"/>
                  </a:lnTo>
                  <a:lnTo>
                    <a:pt x="77" y="0"/>
                  </a:lnTo>
                  <a:close/>
                </a:path>
              </a:pathLst>
            </a:custGeom>
            <a:solidFill>
              <a:srgbClr val="808066"/>
            </a:solidFill>
            <a:ln w="7938">
              <a:solidFill>
                <a:srgbClr val="000000"/>
              </a:solidFill>
              <a:round/>
              <a:headEnd/>
              <a:tailEnd/>
            </a:ln>
          </p:spPr>
          <p:txBody>
            <a:bodyPr/>
            <a:lstStyle/>
            <a:p>
              <a:endParaRPr lang="en-US"/>
            </a:p>
          </p:txBody>
        </p:sp>
        <p:sp>
          <p:nvSpPr>
            <p:cNvPr id="54372" name="Freeform 5">
              <a:extLst>
                <a:ext uri="{FF2B5EF4-FFF2-40B4-BE49-F238E27FC236}">
                  <a16:creationId xmlns:a16="http://schemas.microsoft.com/office/drawing/2014/main" id="{83A656AC-8017-C335-4883-799E585DCB0C}"/>
                </a:ext>
              </a:extLst>
            </p:cNvPr>
            <p:cNvSpPr>
              <a:spLocks/>
            </p:cNvSpPr>
            <p:nvPr/>
          </p:nvSpPr>
          <p:spPr bwMode="auto">
            <a:xfrm>
              <a:off x="2022" y="1477"/>
              <a:ext cx="2603" cy="789"/>
            </a:xfrm>
            <a:custGeom>
              <a:avLst/>
              <a:gdLst>
                <a:gd name="T0" fmla="*/ 27 w 2603"/>
                <a:gd name="T1" fmla="*/ 262 h 789"/>
                <a:gd name="T2" fmla="*/ 69 w 2603"/>
                <a:gd name="T3" fmla="*/ 237 h 789"/>
                <a:gd name="T4" fmla="*/ 115 w 2603"/>
                <a:gd name="T5" fmla="*/ 213 h 789"/>
                <a:gd name="T6" fmla="*/ 148 w 2603"/>
                <a:gd name="T7" fmla="*/ 197 h 789"/>
                <a:gd name="T8" fmla="*/ 199 w 2603"/>
                <a:gd name="T9" fmla="*/ 174 h 789"/>
                <a:gd name="T10" fmla="*/ 253 w 2603"/>
                <a:gd name="T11" fmla="*/ 153 h 789"/>
                <a:gd name="T12" fmla="*/ 289 w 2603"/>
                <a:gd name="T13" fmla="*/ 140 h 789"/>
                <a:gd name="T14" fmla="*/ 347 w 2603"/>
                <a:gd name="T15" fmla="*/ 120 h 789"/>
                <a:gd name="T16" fmla="*/ 407 w 2603"/>
                <a:gd name="T17" fmla="*/ 102 h 789"/>
                <a:gd name="T18" fmla="*/ 448 w 2603"/>
                <a:gd name="T19" fmla="*/ 90 h 789"/>
                <a:gd name="T20" fmla="*/ 512 w 2603"/>
                <a:gd name="T21" fmla="*/ 74 h 789"/>
                <a:gd name="T22" fmla="*/ 578 w 2603"/>
                <a:gd name="T23" fmla="*/ 60 h 789"/>
                <a:gd name="T24" fmla="*/ 621 w 2603"/>
                <a:gd name="T25" fmla="*/ 51 h 789"/>
                <a:gd name="T26" fmla="*/ 689 w 2603"/>
                <a:gd name="T27" fmla="*/ 39 h 789"/>
                <a:gd name="T28" fmla="*/ 760 w 2603"/>
                <a:gd name="T29" fmla="*/ 29 h 789"/>
                <a:gd name="T30" fmla="*/ 806 w 2603"/>
                <a:gd name="T31" fmla="*/ 23 h 789"/>
                <a:gd name="T32" fmla="*/ 877 w 2603"/>
                <a:gd name="T33" fmla="*/ 15 h 789"/>
                <a:gd name="T34" fmla="*/ 950 w 2603"/>
                <a:gd name="T35" fmla="*/ 9 h 789"/>
                <a:gd name="T36" fmla="*/ 999 w 2603"/>
                <a:gd name="T37" fmla="*/ 6 h 789"/>
                <a:gd name="T38" fmla="*/ 1072 w 2603"/>
                <a:gd name="T39" fmla="*/ 3 h 789"/>
                <a:gd name="T40" fmla="*/ 1146 w 2603"/>
                <a:gd name="T41" fmla="*/ 0 h 789"/>
                <a:gd name="T42" fmla="*/ 1194 w 2603"/>
                <a:gd name="T43" fmla="*/ 0 h 789"/>
                <a:gd name="T44" fmla="*/ 1268 w 2603"/>
                <a:gd name="T45" fmla="*/ 0 h 789"/>
                <a:gd name="T46" fmla="*/ 1342 w 2603"/>
                <a:gd name="T47" fmla="*/ 3 h 789"/>
                <a:gd name="T48" fmla="*/ 1391 w 2603"/>
                <a:gd name="T49" fmla="*/ 6 h 789"/>
                <a:gd name="T50" fmla="*/ 1463 w 2603"/>
                <a:gd name="T51" fmla="*/ 11 h 789"/>
                <a:gd name="T52" fmla="*/ 1535 w 2603"/>
                <a:gd name="T53" fmla="*/ 17 h 789"/>
                <a:gd name="T54" fmla="*/ 1582 w 2603"/>
                <a:gd name="T55" fmla="*/ 23 h 789"/>
                <a:gd name="T56" fmla="*/ 1653 w 2603"/>
                <a:gd name="T57" fmla="*/ 32 h 789"/>
                <a:gd name="T58" fmla="*/ 1722 w 2603"/>
                <a:gd name="T59" fmla="*/ 43 h 789"/>
                <a:gd name="T60" fmla="*/ 1767 w 2603"/>
                <a:gd name="T61" fmla="*/ 51 h 789"/>
                <a:gd name="T62" fmla="*/ 1833 w 2603"/>
                <a:gd name="T63" fmla="*/ 65 h 789"/>
                <a:gd name="T64" fmla="*/ 1899 w 2603"/>
                <a:gd name="T65" fmla="*/ 79 h 789"/>
                <a:gd name="T66" fmla="*/ 1961 w 2603"/>
                <a:gd name="T67" fmla="*/ 96 h 789"/>
                <a:gd name="T68" fmla="*/ 2002 w 2603"/>
                <a:gd name="T69" fmla="*/ 107 h 789"/>
                <a:gd name="T70" fmla="*/ 2062 w 2603"/>
                <a:gd name="T71" fmla="*/ 126 h 789"/>
                <a:gd name="T72" fmla="*/ 2119 w 2603"/>
                <a:gd name="T73" fmla="*/ 146 h 789"/>
                <a:gd name="T74" fmla="*/ 2155 w 2603"/>
                <a:gd name="T75" fmla="*/ 160 h 789"/>
                <a:gd name="T76" fmla="*/ 2207 w 2603"/>
                <a:gd name="T77" fmla="*/ 182 h 789"/>
                <a:gd name="T78" fmla="*/ 2257 w 2603"/>
                <a:gd name="T79" fmla="*/ 204 h 789"/>
                <a:gd name="T80" fmla="*/ 2288 w 2603"/>
                <a:gd name="T81" fmla="*/ 221 h 789"/>
                <a:gd name="T82" fmla="*/ 2333 w 2603"/>
                <a:gd name="T83" fmla="*/ 245 h 789"/>
                <a:gd name="T84" fmla="*/ 2376 w 2603"/>
                <a:gd name="T85" fmla="*/ 271 h 789"/>
                <a:gd name="T86" fmla="*/ 2401 w 2603"/>
                <a:gd name="T87" fmla="*/ 289 h 789"/>
                <a:gd name="T88" fmla="*/ 2438 w 2603"/>
                <a:gd name="T89" fmla="*/ 316 h 789"/>
                <a:gd name="T90" fmla="*/ 2470 w 2603"/>
                <a:gd name="T91" fmla="*/ 344 h 789"/>
                <a:gd name="T92" fmla="*/ 2490 w 2603"/>
                <a:gd name="T93" fmla="*/ 363 h 789"/>
                <a:gd name="T94" fmla="*/ 2518 w 2603"/>
                <a:gd name="T95" fmla="*/ 391 h 789"/>
                <a:gd name="T96" fmla="*/ 2541 w 2603"/>
                <a:gd name="T97" fmla="*/ 421 h 789"/>
                <a:gd name="T98" fmla="*/ 2554 w 2603"/>
                <a:gd name="T99" fmla="*/ 441 h 789"/>
                <a:gd name="T100" fmla="*/ 2571 w 2603"/>
                <a:gd name="T101" fmla="*/ 471 h 789"/>
                <a:gd name="T102" fmla="*/ 2585 w 2603"/>
                <a:gd name="T103" fmla="*/ 503 h 789"/>
                <a:gd name="T104" fmla="*/ 2592 w 2603"/>
                <a:gd name="T105" fmla="*/ 522 h 789"/>
                <a:gd name="T106" fmla="*/ 2599 w 2603"/>
                <a:gd name="T107" fmla="*/ 554 h 789"/>
                <a:gd name="T108" fmla="*/ 2603 w 2603"/>
                <a:gd name="T109" fmla="*/ 585 h 789"/>
                <a:gd name="T110" fmla="*/ 2603 w 2603"/>
                <a:gd name="T111" fmla="*/ 606 h 789"/>
                <a:gd name="T112" fmla="*/ 2599 w 2603"/>
                <a:gd name="T113" fmla="*/ 636 h 789"/>
                <a:gd name="T114" fmla="*/ 2592 w 2603"/>
                <a:gd name="T115" fmla="*/ 668 h 789"/>
                <a:gd name="T116" fmla="*/ 2585 w 2603"/>
                <a:gd name="T117" fmla="*/ 688 h 789"/>
                <a:gd name="T118" fmla="*/ 2571 w 2603"/>
                <a:gd name="T119" fmla="*/ 719 h 789"/>
                <a:gd name="T120" fmla="*/ 2554 w 2603"/>
                <a:gd name="T121" fmla="*/ 749 h 789"/>
                <a:gd name="T122" fmla="*/ 2541 w 2603"/>
                <a:gd name="T123" fmla="*/ 770 h 7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03"/>
                <a:gd name="T187" fmla="*/ 0 h 789"/>
                <a:gd name="T188" fmla="*/ 2603 w 2603"/>
                <a:gd name="T189" fmla="*/ 789 h 7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03" h="789">
                  <a:moveTo>
                    <a:pt x="0" y="279"/>
                  </a:moveTo>
                  <a:lnTo>
                    <a:pt x="0" y="279"/>
                  </a:lnTo>
                  <a:lnTo>
                    <a:pt x="14" y="271"/>
                  </a:lnTo>
                  <a:lnTo>
                    <a:pt x="27" y="262"/>
                  </a:lnTo>
                  <a:lnTo>
                    <a:pt x="41" y="254"/>
                  </a:lnTo>
                  <a:lnTo>
                    <a:pt x="55" y="245"/>
                  </a:lnTo>
                  <a:lnTo>
                    <a:pt x="69" y="237"/>
                  </a:lnTo>
                  <a:lnTo>
                    <a:pt x="85" y="228"/>
                  </a:lnTo>
                  <a:lnTo>
                    <a:pt x="100" y="221"/>
                  </a:lnTo>
                  <a:lnTo>
                    <a:pt x="115" y="213"/>
                  </a:lnTo>
                  <a:lnTo>
                    <a:pt x="131" y="204"/>
                  </a:lnTo>
                  <a:lnTo>
                    <a:pt x="148" y="197"/>
                  </a:lnTo>
                  <a:lnTo>
                    <a:pt x="165" y="190"/>
                  </a:lnTo>
                  <a:lnTo>
                    <a:pt x="181" y="182"/>
                  </a:lnTo>
                  <a:lnTo>
                    <a:pt x="199" y="174"/>
                  </a:lnTo>
                  <a:lnTo>
                    <a:pt x="216" y="167"/>
                  </a:lnTo>
                  <a:lnTo>
                    <a:pt x="234" y="160"/>
                  </a:lnTo>
                  <a:lnTo>
                    <a:pt x="253" y="153"/>
                  </a:lnTo>
                  <a:lnTo>
                    <a:pt x="271" y="146"/>
                  </a:lnTo>
                  <a:lnTo>
                    <a:pt x="289" y="140"/>
                  </a:lnTo>
                  <a:lnTo>
                    <a:pt x="308" y="133"/>
                  </a:lnTo>
                  <a:lnTo>
                    <a:pt x="328" y="126"/>
                  </a:lnTo>
                  <a:lnTo>
                    <a:pt x="347" y="120"/>
                  </a:lnTo>
                  <a:lnTo>
                    <a:pt x="367" y="113"/>
                  </a:lnTo>
                  <a:lnTo>
                    <a:pt x="387" y="107"/>
                  </a:lnTo>
                  <a:lnTo>
                    <a:pt x="407" y="102"/>
                  </a:lnTo>
                  <a:lnTo>
                    <a:pt x="427" y="96"/>
                  </a:lnTo>
                  <a:lnTo>
                    <a:pt x="448" y="90"/>
                  </a:lnTo>
                  <a:lnTo>
                    <a:pt x="470" y="85"/>
                  </a:lnTo>
                  <a:lnTo>
                    <a:pt x="490" y="79"/>
                  </a:lnTo>
                  <a:lnTo>
                    <a:pt x="512" y="74"/>
                  </a:lnTo>
                  <a:lnTo>
                    <a:pt x="533" y="69"/>
                  </a:lnTo>
                  <a:lnTo>
                    <a:pt x="555" y="65"/>
                  </a:lnTo>
                  <a:lnTo>
                    <a:pt x="578" y="60"/>
                  </a:lnTo>
                  <a:lnTo>
                    <a:pt x="600" y="56"/>
                  </a:lnTo>
                  <a:lnTo>
                    <a:pt x="621" y="51"/>
                  </a:lnTo>
                  <a:lnTo>
                    <a:pt x="644" y="48"/>
                  </a:lnTo>
                  <a:lnTo>
                    <a:pt x="668" y="43"/>
                  </a:lnTo>
                  <a:lnTo>
                    <a:pt x="689" y="39"/>
                  </a:lnTo>
                  <a:lnTo>
                    <a:pt x="712" y="35"/>
                  </a:lnTo>
                  <a:lnTo>
                    <a:pt x="735" y="32"/>
                  </a:lnTo>
                  <a:lnTo>
                    <a:pt x="760" y="29"/>
                  </a:lnTo>
                  <a:lnTo>
                    <a:pt x="783" y="26"/>
                  </a:lnTo>
                  <a:lnTo>
                    <a:pt x="806" y="23"/>
                  </a:lnTo>
                  <a:lnTo>
                    <a:pt x="830" y="20"/>
                  </a:lnTo>
                  <a:lnTo>
                    <a:pt x="854" y="17"/>
                  </a:lnTo>
                  <a:lnTo>
                    <a:pt x="877" y="15"/>
                  </a:lnTo>
                  <a:lnTo>
                    <a:pt x="902" y="12"/>
                  </a:lnTo>
                  <a:lnTo>
                    <a:pt x="926" y="11"/>
                  </a:lnTo>
                  <a:lnTo>
                    <a:pt x="950" y="9"/>
                  </a:lnTo>
                  <a:lnTo>
                    <a:pt x="974" y="8"/>
                  </a:lnTo>
                  <a:lnTo>
                    <a:pt x="999" y="6"/>
                  </a:lnTo>
                  <a:lnTo>
                    <a:pt x="1023" y="4"/>
                  </a:lnTo>
                  <a:lnTo>
                    <a:pt x="1047" y="3"/>
                  </a:lnTo>
                  <a:lnTo>
                    <a:pt x="1072" y="3"/>
                  </a:lnTo>
                  <a:lnTo>
                    <a:pt x="1096" y="2"/>
                  </a:lnTo>
                  <a:lnTo>
                    <a:pt x="1121" y="0"/>
                  </a:lnTo>
                  <a:lnTo>
                    <a:pt x="1146" y="0"/>
                  </a:lnTo>
                  <a:lnTo>
                    <a:pt x="1170" y="0"/>
                  </a:lnTo>
                  <a:lnTo>
                    <a:pt x="1194" y="0"/>
                  </a:lnTo>
                  <a:lnTo>
                    <a:pt x="1220" y="0"/>
                  </a:lnTo>
                  <a:lnTo>
                    <a:pt x="1244" y="0"/>
                  </a:lnTo>
                  <a:lnTo>
                    <a:pt x="1268" y="0"/>
                  </a:lnTo>
                  <a:lnTo>
                    <a:pt x="1292" y="2"/>
                  </a:lnTo>
                  <a:lnTo>
                    <a:pt x="1317" y="3"/>
                  </a:lnTo>
                  <a:lnTo>
                    <a:pt x="1342" y="3"/>
                  </a:lnTo>
                  <a:lnTo>
                    <a:pt x="1366" y="4"/>
                  </a:lnTo>
                  <a:lnTo>
                    <a:pt x="1391" y="6"/>
                  </a:lnTo>
                  <a:lnTo>
                    <a:pt x="1415" y="8"/>
                  </a:lnTo>
                  <a:lnTo>
                    <a:pt x="1439" y="9"/>
                  </a:lnTo>
                  <a:lnTo>
                    <a:pt x="1463" y="11"/>
                  </a:lnTo>
                  <a:lnTo>
                    <a:pt x="1488" y="12"/>
                  </a:lnTo>
                  <a:lnTo>
                    <a:pt x="1511" y="15"/>
                  </a:lnTo>
                  <a:lnTo>
                    <a:pt x="1535" y="17"/>
                  </a:lnTo>
                  <a:lnTo>
                    <a:pt x="1559" y="20"/>
                  </a:lnTo>
                  <a:lnTo>
                    <a:pt x="1582" y="23"/>
                  </a:lnTo>
                  <a:lnTo>
                    <a:pt x="1607" y="26"/>
                  </a:lnTo>
                  <a:lnTo>
                    <a:pt x="1630" y="29"/>
                  </a:lnTo>
                  <a:lnTo>
                    <a:pt x="1653" y="32"/>
                  </a:lnTo>
                  <a:lnTo>
                    <a:pt x="1676" y="35"/>
                  </a:lnTo>
                  <a:lnTo>
                    <a:pt x="1699" y="39"/>
                  </a:lnTo>
                  <a:lnTo>
                    <a:pt x="1722" y="43"/>
                  </a:lnTo>
                  <a:lnTo>
                    <a:pt x="1745" y="48"/>
                  </a:lnTo>
                  <a:lnTo>
                    <a:pt x="1767" y="51"/>
                  </a:lnTo>
                  <a:lnTo>
                    <a:pt x="1790" y="56"/>
                  </a:lnTo>
                  <a:lnTo>
                    <a:pt x="1812" y="60"/>
                  </a:lnTo>
                  <a:lnTo>
                    <a:pt x="1833" y="65"/>
                  </a:lnTo>
                  <a:lnTo>
                    <a:pt x="1855" y="69"/>
                  </a:lnTo>
                  <a:lnTo>
                    <a:pt x="1877" y="74"/>
                  </a:lnTo>
                  <a:lnTo>
                    <a:pt x="1899" y="79"/>
                  </a:lnTo>
                  <a:lnTo>
                    <a:pt x="1920" y="85"/>
                  </a:lnTo>
                  <a:lnTo>
                    <a:pt x="1940" y="90"/>
                  </a:lnTo>
                  <a:lnTo>
                    <a:pt x="1961" y="96"/>
                  </a:lnTo>
                  <a:lnTo>
                    <a:pt x="1982" y="102"/>
                  </a:lnTo>
                  <a:lnTo>
                    <a:pt x="2002" y="107"/>
                  </a:lnTo>
                  <a:lnTo>
                    <a:pt x="2022" y="113"/>
                  </a:lnTo>
                  <a:lnTo>
                    <a:pt x="2042" y="120"/>
                  </a:lnTo>
                  <a:lnTo>
                    <a:pt x="2062" y="126"/>
                  </a:lnTo>
                  <a:lnTo>
                    <a:pt x="2081" y="133"/>
                  </a:lnTo>
                  <a:lnTo>
                    <a:pt x="2099" y="140"/>
                  </a:lnTo>
                  <a:lnTo>
                    <a:pt x="2119" y="146"/>
                  </a:lnTo>
                  <a:lnTo>
                    <a:pt x="2137" y="153"/>
                  </a:lnTo>
                  <a:lnTo>
                    <a:pt x="2155" y="160"/>
                  </a:lnTo>
                  <a:lnTo>
                    <a:pt x="2172" y="167"/>
                  </a:lnTo>
                  <a:lnTo>
                    <a:pt x="2190" y="174"/>
                  </a:lnTo>
                  <a:lnTo>
                    <a:pt x="2207" y="182"/>
                  </a:lnTo>
                  <a:lnTo>
                    <a:pt x="2224" y="190"/>
                  </a:lnTo>
                  <a:lnTo>
                    <a:pt x="2241" y="197"/>
                  </a:lnTo>
                  <a:lnTo>
                    <a:pt x="2257" y="204"/>
                  </a:lnTo>
                  <a:lnTo>
                    <a:pt x="2273" y="213"/>
                  </a:lnTo>
                  <a:lnTo>
                    <a:pt x="2288" y="221"/>
                  </a:lnTo>
                  <a:lnTo>
                    <a:pt x="2304" y="228"/>
                  </a:lnTo>
                  <a:lnTo>
                    <a:pt x="2319" y="237"/>
                  </a:lnTo>
                  <a:lnTo>
                    <a:pt x="2333" y="245"/>
                  </a:lnTo>
                  <a:lnTo>
                    <a:pt x="2348" y="254"/>
                  </a:lnTo>
                  <a:lnTo>
                    <a:pt x="2361" y="262"/>
                  </a:lnTo>
                  <a:lnTo>
                    <a:pt x="2376" y="271"/>
                  </a:lnTo>
                  <a:lnTo>
                    <a:pt x="2388" y="279"/>
                  </a:lnTo>
                  <a:lnTo>
                    <a:pt x="2401" y="289"/>
                  </a:lnTo>
                  <a:lnTo>
                    <a:pt x="2413" y="298"/>
                  </a:lnTo>
                  <a:lnTo>
                    <a:pt x="2426" y="306"/>
                  </a:lnTo>
                  <a:lnTo>
                    <a:pt x="2438" y="316"/>
                  </a:lnTo>
                  <a:lnTo>
                    <a:pt x="2449" y="325"/>
                  </a:lnTo>
                  <a:lnTo>
                    <a:pt x="2460" y="334"/>
                  </a:lnTo>
                  <a:lnTo>
                    <a:pt x="2470" y="344"/>
                  </a:lnTo>
                  <a:lnTo>
                    <a:pt x="2480" y="353"/>
                  </a:lnTo>
                  <a:lnTo>
                    <a:pt x="2490" y="363"/>
                  </a:lnTo>
                  <a:lnTo>
                    <a:pt x="2500" y="373"/>
                  </a:lnTo>
                  <a:lnTo>
                    <a:pt x="2509" y="381"/>
                  </a:lnTo>
                  <a:lnTo>
                    <a:pt x="2518" y="391"/>
                  </a:lnTo>
                  <a:lnTo>
                    <a:pt x="2526" y="402"/>
                  </a:lnTo>
                  <a:lnTo>
                    <a:pt x="2534" y="412"/>
                  </a:lnTo>
                  <a:lnTo>
                    <a:pt x="2541" y="421"/>
                  </a:lnTo>
                  <a:lnTo>
                    <a:pt x="2548" y="431"/>
                  </a:lnTo>
                  <a:lnTo>
                    <a:pt x="2554" y="441"/>
                  </a:lnTo>
                  <a:lnTo>
                    <a:pt x="2560" y="452"/>
                  </a:lnTo>
                  <a:lnTo>
                    <a:pt x="2566" y="461"/>
                  </a:lnTo>
                  <a:lnTo>
                    <a:pt x="2571" y="471"/>
                  </a:lnTo>
                  <a:lnTo>
                    <a:pt x="2576" y="482"/>
                  </a:lnTo>
                  <a:lnTo>
                    <a:pt x="2581" y="492"/>
                  </a:lnTo>
                  <a:lnTo>
                    <a:pt x="2585" y="503"/>
                  </a:lnTo>
                  <a:lnTo>
                    <a:pt x="2588" y="512"/>
                  </a:lnTo>
                  <a:lnTo>
                    <a:pt x="2592" y="522"/>
                  </a:lnTo>
                  <a:lnTo>
                    <a:pt x="2594" y="533"/>
                  </a:lnTo>
                  <a:lnTo>
                    <a:pt x="2597" y="543"/>
                  </a:lnTo>
                  <a:lnTo>
                    <a:pt x="2599" y="554"/>
                  </a:lnTo>
                  <a:lnTo>
                    <a:pt x="2600" y="564"/>
                  </a:lnTo>
                  <a:lnTo>
                    <a:pt x="2602" y="574"/>
                  </a:lnTo>
                  <a:lnTo>
                    <a:pt x="2603" y="585"/>
                  </a:lnTo>
                  <a:lnTo>
                    <a:pt x="2603" y="595"/>
                  </a:lnTo>
                  <a:lnTo>
                    <a:pt x="2603" y="606"/>
                  </a:lnTo>
                  <a:lnTo>
                    <a:pt x="2602" y="615"/>
                  </a:lnTo>
                  <a:lnTo>
                    <a:pt x="2600" y="626"/>
                  </a:lnTo>
                  <a:lnTo>
                    <a:pt x="2599" y="636"/>
                  </a:lnTo>
                  <a:lnTo>
                    <a:pt x="2597" y="647"/>
                  </a:lnTo>
                  <a:lnTo>
                    <a:pt x="2594" y="658"/>
                  </a:lnTo>
                  <a:lnTo>
                    <a:pt x="2592" y="668"/>
                  </a:lnTo>
                  <a:lnTo>
                    <a:pt x="2588" y="679"/>
                  </a:lnTo>
                  <a:lnTo>
                    <a:pt x="2585" y="688"/>
                  </a:lnTo>
                  <a:lnTo>
                    <a:pt x="2581" y="698"/>
                  </a:lnTo>
                  <a:lnTo>
                    <a:pt x="2576" y="709"/>
                  </a:lnTo>
                  <a:lnTo>
                    <a:pt x="2571" y="719"/>
                  </a:lnTo>
                  <a:lnTo>
                    <a:pt x="2566" y="729"/>
                  </a:lnTo>
                  <a:lnTo>
                    <a:pt x="2560" y="739"/>
                  </a:lnTo>
                  <a:lnTo>
                    <a:pt x="2554" y="749"/>
                  </a:lnTo>
                  <a:lnTo>
                    <a:pt x="2548" y="759"/>
                  </a:lnTo>
                  <a:lnTo>
                    <a:pt x="2541" y="770"/>
                  </a:lnTo>
                  <a:lnTo>
                    <a:pt x="2534" y="779"/>
                  </a:lnTo>
                  <a:lnTo>
                    <a:pt x="2526" y="789"/>
                  </a:lnTo>
                  <a:lnTo>
                    <a:pt x="1194" y="595"/>
                  </a:lnTo>
                  <a:lnTo>
                    <a:pt x="0" y="279"/>
                  </a:lnTo>
                  <a:close/>
                </a:path>
              </a:pathLst>
            </a:custGeom>
            <a:solidFill>
              <a:srgbClr val="FFFFCC"/>
            </a:solidFill>
            <a:ln w="7938">
              <a:solidFill>
                <a:srgbClr val="000000"/>
              </a:solidFill>
              <a:round/>
              <a:headEnd/>
              <a:tailEnd/>
            </a:ln>
          </p:spPr>
          <p:txBody>
            <a:bodyPr/>
            <a:lstStyle/>
            <a:p>
              <a:endParaRPr lang="en-US"/>
            </a:p>
          </p:txBody>
        </p:sp>
        <p:sp>
          <p:nvSpPr>
            <p:cNvPr id="54373" name="Freeform 6">
              <a:extLst>
                <a:ext uri="{FF2B5EF4-FFF2-40B4-BE49-F238E27FC236}">
                  <a16:creationId xmlns:a16="http://schemas.microsoft.com/office/drawing/2014/main" id="{D56D0E65-8F80-CD80-6C74-D904B32D209A}"/>
                </a:ext>
              </a:extLst>
            </p:cNvPr>
            <p:cNvSpPr>
              <a:spLocks/>
            </p:cNvSpPr>
            <p:nvPr/>
          </p:nvSpPr>
          <p:spPr bwMode="auto">
            <a:xfrm>
              <a:off x="1809" y="2072"/>
              <a:ext cx="9" cy="438"/>
            </a:xfrm>
            <a:custGeom>
              <a:avLst/>
              <a:gdLst>
                <a:gd name="T0" fmla="*/ 9 w 9"/>
                <a:gd name="T1" fmla="*/ 73 h 438"/>
                <a:gd name="T2" fmla="*/ 9 w 9"/>
                <a:gd name="T3" fmla="*/ 73 h 438"/>
                <a:gd name="T4" fmla="*/ 7 w 9"/>
                <a:gd name="T5" fmla="*/ 63 h 438"/>
                <a:gd name="T6" fmla="*/ 7 w 9"/>
                <a:gd name="T7" fmla="*/ 63 h 438"/>
                <a:gd name="T8" fmla="*/ 7 w 9"/>
                <a:gd name="T9" fmla="*/ 63 h 438"/>
                <a:gd name="T10" fmla="*/ 5 w 9"/>
                <a:gd name="T11" fmla="*/ 52 h 438"/>
                <a:gd name="T12" fmla="*/ 5 w 9"/>
                <a:gd name="T13" fmla="*/ 52 h 438"/>
                <a:gd name="T14" fmla="*/ 5 w 9"/>
                <a:gd name="T15" fmla="*/ 52 h 438"/>
                <a:gd name="T16" fmla="*/ 3 w 9"/>
                <a:gd name="T17" fmla="*/ 41 h 438"/>
                <a:gd name="T18" fmla="*/ 3 w 9"/>
                <a:gd name="T19" fmla="*/ 41 h 438"/>
                <a:gd name="T20" fmla="*/ 3 w 9"/>
                <a:gd name="T21" fmla="*/ 41 h 438"/>
                <a:gd name="T22" fmla="*/ 1 w 9"/>
                <a:gd name="T23" fmla="*/ 31 h 438"/>
                <a:gd name="T24" fmla="*/ 1 w 9"/>
                <a:gd name="T25" fmla="*/ 31 h 438"/>
                <a:gd name="T26" fmla="*/ 1 w 9"/>
                <a:gd name="T27" fmla="*/ 31 h 438"/>
                <a:gd name="T28" fmla="*/ 0 w 9"/>
                <a:gd name="T29" fmla="*/ 20 h 438"/>
                <a:gd name="T30" fmla="*/ 0 w 9"/>
                <a:gd name="T31" fmla="*/ 20 h 438"/>
                <a:gd name="T32" fmla="*/ 0 w 9"/>
                <a:gd name="T33" fmla="*/ 20 h 438"/>
                <a:gd name="T34" fmla="*/ 0 w 9"/>
                <a:gd name="T35" fmla="*/ 11 h 438"/>
                <a:gd name="T36" fmla="*/ 0 w 9"/>
                <a:gd name="T37" fmla="*/ 11 h 438"/>
                <a:gd name="T38" fmla="*/ 0 w 9"/>
                <a:gd name="T39" fmla="*/ 11 h 438"/>
                <a:gd name="T40" fmla="*/ 0 w 9"/>
                <a:gd name="T41" fmla="*/ 0 h 438"/>
                <a:gd name="T42" fmla="*/ 0 w 9"/>
                <a:gd name="T43" fmla="*/ 0 h 438"/>
                <a:gd name="T44" fmla="*/ 0 w 9"/>
                <a:gd name="T45" fmla="*/ 365 h 438"/>
                <a:gd name="T46" fmla="*/ 0 w 9"/>
                <a:gd name="T47" fmla="*/ 365 h 438"/>
                <a:gd name="T48" fmla="*/ 0 w 9"/>
                <a:gd name="T49" fmla="*/ 376 h 438"/>
                <a:gd name="T50" fmla="*/ 0 w 9"/>
                <a:gd name="T51" fmla="*/ 376 h 438"/>
                <a:gd name="T52" fmla="*/ 0 w 9"/>
                <a:gd name="T53" fmla="*/ 376 h 438"/>
                <a:gd name="T54" fmla="*/ 0 w 9"/>
                <a:gd name="T55" fmla="*/ 386 h 438"/>
                <a:gd name="T56" fmla="*/ 0 w 9"/>
                <a:gd name="T57" fmla="*/ 386 h 438"/>
                <a:gd name="T58" fmla="*/ 0 w 9"/>
                <a:gd name="T59" fmla="*/ 386 h 438"/>
                <a:gd name="T60" fmla="*/ 1 w 9"/>
                <a:gd name="T61" fmla="*/ 397 h 438"/>
                <a:gd name="T62" fmla="*/ 1 w 9"/>
                <a:gd name="T63" fmla="*/ 397 h 438"/>
                <a:gd name="T64" fmla="*/ 1 w 9"/>
                <a:gd name="T65" fmla="*/ 397 h 438"/>
                <a:gd name="T66" fmla="*/ 3 w 9"/>
                <a:gd name="T67" fmla="*/ 406 h 438"/>
                <a:gd name="T68" fmla="*/ 3 w 9"/>
                <a:gd name="T69" fmla="*/ 406 h 438"/>
                <a:gd name="T70" fmla="*/ 3 w 9"/>
                <a:gd name="T71" fmla="*/ 406 h 438"/>
                <a:gd name="T72" fmla="*/ 5 w 9"/>
                <a:gd name="T73" fmla="*/ 417 h 438"/>
                <a:gd name="T74" fmla="*/ 5 w 9"/>
                <a:gd name="T75" fmla="*/ 417 h 438"/>
                <a:gd name="T76" fmla="*/ 5 w 9"/>
                <a:gd name="T77" fmla="*/ 417 h 438"/>
                <a:gd name="T78" fmla="*/ 7 w 9"/>
                <a:gd name="T79" fmla="*/ 428 h 438"/>
                <a:gd name="T80" fmla="*/ 7 w 9"/>
                <a:gd name="T81" fmla="*/ 428 h 438"/>
                <a:gd name="T82" fmla="*/ 7 w 9"/>
                <a:gd name="T83" fmla="*/ 428 h 438"/>
                <a:gd name="T84" fmla="*/ 9 w 9"/>
                <a:gd name="T85" fmla="*/ 438 h 438"/>
                <a:gd name="T86" fmla="*/ 9 w 9"/>
                <a:gd name="T87" fmla="*/ 438 h 438"/>
                <a:gd name="T88" fmla="*/ 9 w 9"/>
                <a:gd name="T89" fmla="*/ 73 h 4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
                <a:gd name="T136" fmla="*/ 0 h 438"/>
                <a:gd name="T137" fmla="*/ 9 w 9"/>
                <a:gd name="T138" fmla="*/ 438 h 4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 h="438">
                  <a:moveTo>
                    <a:pt x="9" y="73"/>
                  </a:moveTo>
                  <a:lnTo>
                    <a:pt x="9" y="73"/>
                  </a:lnTo>
                  <a:lnTo>
                    <a:pt x="7" y="63"/>
                  </a:lnTo>
                  <a:lnTo>
                    <a:pt x="5" y="52"/>
                  </a:lnTo>
                  <a:lnTo>
                    <a:pt x="3" y="41"/>
                  </a:lnTo>
                  <a:lnTo>
                    <a:pt x="1" y="31"/>
                  </a:lnTo>
                  <a:lnTo>
                    <a:pt x="0" y="20"/>
                  </a:lnTo>
                  <a:lnTo>
                    <a:pt x="0" y="11"/>
                  </a:lnTo>
                  <a:lnTo>
                    <a:pt x="0" y="0"/>
                  </a:lnTo>
                  <a:lnTo>
                    <a:pt x="0" y="365"/>
                  </a:lnTo>
                  <a:lnTo>
                    <a:pt x="0" y="376"/>
                  </a:lnTo>
                  <a:lnTo>
                    <a:pt x="0" y="386"/>
                  </a:lnTo>
                  <a:lnTo>
                    <a:pt x="1" y="397"/>
                  </a:lnTo>
                  <a:lnTo>
                    <a:pt x="3" y="406"/>
                  </a:lnTo>
                  <a:lnTo>
                    <a:pt x="5" y="417"/>
                  </a:lnTo>
                  <a:lnTo>
                    <a:pt x="7" y="428"/>
                  </a:lnTo>
                  <a:lnTo>
                    <a:pt x="9" y="438"/>
                  </a:lnTo>
                  <a:lnTo>
                    <a:pt x="9" y="73"/>
                  </a:lnTo>
                  <a:close/>
                </a:path>
              </a:pathLst>
            </a:custGeom>
            <a:solidFill>
              <a:srgbClr val="4D1A33"/>
            </a:solidFill>
            <a:ln w="7938">
              <a:solidFill>
                <a:srgbClr val="000000"/>
              </a:solidFill>
              <a:round/>
              <a:headEnd/>
              <a:tailEnd/>
            </a:ln>
          </p:spPr>
          <p:txBody>
            <a:bodyPr/>
            <a:lstStyle/>
            <a:p>
              <a:endParaRPr lang="en-US"/>
            </a:p>
          </p:txBody>
        </p:sp>
        <p:sp>
          <p:nvSpPr>
            <p:cNvPr id="54374" name="Freeform 7">
              <a:extLst>
                <a:ext uri="{FF2B5EF4-FFF2-40B4-BE49-F238E27FC236}">
                  <a16:creationId xmlns:a16="http://schemas.microsoft.com/office/drawing/2014/main" id="{C67B3C6E-604B-C506-AA37-059259501257}"/>
                </a:ext>
              </a:extLst>
            </p:cNvPr>
            <p:cNvSpPr>
              <a:spLocks/>
            </p:cNvSpPr>
            <p:nvPr/>
          </p:nvSpPr>
          <p:spPr bwMode="auto">
            <a:xfrm>
              <a:off x="1809" y="1756"/>
              <a:ext cx="1407" cy="389"/>
            </a:xfrm>
            <a:custGeom>
              <a:avLst/>
              <a:gdLst>
                <a:gd name="T0" fmla="*/ 9 w 1407"/>
                <a:gd name="T1" fmla="*/ 389 h 389"/>
                <a:gd name="T2" fmla="*/ 7 w 1407"/>
                <a:gd name="T3" fmla="*/ 379 h 389"/>
                <a:gd name="T4" fmla="*/ 5 w 1407"/>
                <a:gd name="T5" fmla="*/ 368 h 389"/>
                <a:gd name="T6" fmla="*/ 5 w 1407"/>
                <a:gd name="T7" fmla="*/ 368 h 389"/>
                <a:gd name="T8" fmla="*/ 3 w 1407"/>
                <a:gd name="T9" fmla="*/ 357 h 389"/>
                <a:gd name="T10" fmla="*/ 1 w 1407"/>
                <a:gd name="T11" fmla="*/ 347 h 389"/>
                <a:gd name="T12" fmla="*/ 1 w 1407"/>
                <a:gd name="T13" fmla="*/ 347 h 389"/>
                <a:gd name="T14" fmla="*/ 0 w 1407"/>
                <a:gd name="T15" fmla="*/ 336 h 389"/>
                <a:gd name="T16" fmla="*/ 0 w 1407"/>
                <a:gd name="T17" fmla="*/ 327 h 389"/>
                <a:gd name="T18" fmla="*/ 0 w 1407"/>
                <a:gd name="T19" fmla="*/ 327 h 389"/>
                <a:gd name="T20" fmla="*/ 0 w 1407"/>
                <a:gd name="T21" fmla="*/ 316 h 389"/>
                <a:gd name="T22" fmla="*/ 0 w 1407"/>
                <a:gd name="T23" fmla="*/ 306 h 389"/>
                <a:gd name="T24" fmla="*/ 0 w 1407"/>
                <a:gd name="T25" fmla="*/ 306 h 389"/>
                <a:gd name="T26" fmla="*/ 0 w 1407"/>
                <a:gd name="T27" fmla="*/ 295 h 389"/>
                <a:gd name="T28" fmla="*/ 1 w 1407"/>
                <a:gd name="T29" fmla="*/ 285 h 389"/>
                <a:gd name="T30" fmla="*/ 1 w 1407"/>
                <a:gd name="T31" fmla="*/ 285 h 389"/>
                <a:gd name="T32" fmla="*/ 3 w 1407"/>
                <a:gd name="T33" fmla="*/ 275 h 389"/>
                <a:gd name="T34" fmla="*/ 5 w 1407"/>
                <a:gd name="T35" fmla="*/ 264 h 389"/>
                <a:gd name="T36" fmla="*/ 5 w 1407"/>
                <a:gd name="T37" fmla="*/ 264 h 389"/>
                <a:gd name="T38" fmla="*/ 7 w 1407"/>
                <a:gd name="T39" fmla="*/ 254 h 389"/>
                <a:gd name="T40" fmla="*/ 9 w 1407"/>
                <a:gd name="T41" fmla="*/ 243 h 389"/>
                <a:gd name="T42" fmla="*/ 9 w 1407"/>
                <a:gd name="T43" fmla="*/ 243 h 389"/>
                <a:gd name="T44" fmla="*/ 13 w 1407"/>
                <a:gd name="T45" fmla="*/ 233 h 389"/>
                <a:gd name="T46" fmla="*/ 17 w 1407"/>
                <a:gd name="T47" fmla="*/ 224 h 389"/>
                <a:gd name="T48" fmla="*/ 17 w 1407"/>
                <a:gd name="T49" fmla="*/ 224 h 389"/>
                <a:gd name="T50" fmla="*/ 20 w 1407"/>
                <a:gd name="T51" fmla="*/ 213 h 389"/>
                <a:gd name="T52" fmla="*/ 25 w 1407"/>
                <a:gd name="T53" fmla="*/ 203 h 389"/>
                <a:gd name="T54" fmla="*/ 25 w 1407"/>
                <a:gd name="T55" fmla="*/ 203 h 389"/>
                <a:gd name="T56" fmla="*/ 30 w 1407"/>
                <a:gd name="T57" fmla="*/ 192 h 389"/>
                <a:gd name="T58" fmla="*/ 36 w 1407"/>
                <a:gd name="T59" fmla="*/ 182 h 389"/>
                <a:gd name="T60" fmla="*/ 36 w 1407"/>
                <a:gd name="T61" fmla="*/ 182 h 389"/>
                <a:gd name="T62" fmla="*/ 41 w 1407"/>
                <a:gd name="T63" fmla="*/ 173 h 389"/>
                <a:gd name="T64" fmla="*/ 47 w 1407"/>
                <a:gd name="T65" fmla="*/ 162 h 389"/>
                <a:gd name="T66" fmla="*/ 47 w 1407"/>
                <a:gd name="T67" fmla="*/ 162 h 389"/>
                <a:gd name="T68" fmla="*/ 54 w 1407"/>
                <a:gd name="T69" fmla="*/ 152 h 389"/>
                <a:gd name="T70" fmla="*/ 60 w 1407"/>
                <a:gd name="T71" fmla="*/ 142 h 389"/>
                <a:gd name="T72" fmla="*/ 60 w 1407"/>
                <a:gd name="T73" fmla="*/ 142 h 389"/>
                <a:gd name="T74" fmla="*/ 69 w 1407"/>
                <a:gd name="T75" fmla="*/ 133 h 389"/>
                <a:gd name="T76" fmla="*/ 76 w 1407"/>
                <a:gd name="T77" fmla="*/ 123 h 389"/>
                <a:gd name="T78" fmla="*/ 76 w 1407"/>
                <a:gd name="T79" fmla="*/ 123 h 389"/>
                <a:gd name="T80" fmla="*/ 85 w 1407"/>
                <a:gd name="T81" fmla="*/ 112 h 389"/>
                <a:gd name="T82" fmla="*/ 93 w 1407"/>
                <a:gd name="T83" fmla="*/ 102 h 389"/>
                <a:gd name="T84" fmla="*/ 93 w 1407"/>
                <a:gd name="T85" fmla="*/ 102 h 389"/>
                <a:gd name="T86" fmla="*/ 102 w 1407"/>
                <a:gd name="T87" fmla="*/ 94 h 389"/>
                <a:gd name="T88" fmla="*/ 111 w 1407"/>
                <a:gd name="T89" fmla="*/ 84 h 389"/>
                <a:gd name="T90" fmla="*/ 111 w 1407"/>
                <a:gd name="T91" fmla="*/ 84 h 389"/>
                <a:gd name="T92" fmla="*/ 121 w 1407"/>
                <a:gd name="T93" fmla="*/ 74 h 389"/>
                <a:gd name="T94" fmla="*/ 131 w 1407"/>
                <a:gd name="T95" fmla="*/ 65 h 389"/>
                <a:gd name="T96" fmla="*/ 131 w 1407"/>
                <a:gd name="T97" fmla="*/ 65 h 389"/>
                <a:gd name="T98" fmla="*/ 142 w 1407"/>
                <a:gd name="T99" fmla="*/ 55 h 389"/>
                <a:gd name="T100" fmla="*/ 153 w 1407"/>
                <a:gd name="T101" fmla="*/ 46 h 389"/>
                <a:gd name="T102" fmla="*/ 153 w 1407"/>
                <a:gd name="T103" fmla="*/ 46 h 389"/>
                <a:gd name="T104" fmla="*/ 165 w 1407"/>
                <a:gd name="T105" fmla="*/ 37 h 389"/>
                <a:gd name="T106" fmla="*/ 176 w 1407"/>
                <a:gd name="T107" fmla="*/ 27 h 389"/>
                <a:gd name="T108" fmla="*/ 176 w 1407"/>
                <a:gd name="T109" fmla="*/ 27 h 389"/>
                <a:gd name="T110" fmla="*/ 188 w 1407"/>
                <a:gd name="T111" fmla="*/ 19 h 389"/>
                <a:gd name="T112" fmla="*/ 201 w 1407"/>
                <a:gd name="T113" fmla="*/ 10 h 389"/>
                <a:gd name="T114" fmla="*/ 201 w 1407"/>
                <a:gd name="T115" fmla="*/ 10 h 389"/>
                <a:gd name="T116" fmla="*/ 213 w 1407"/>
                <a:gd name="T117" fmla="*/ 0 h 389"/>
                <a:gd name="T118" fmla="*/ 9 w 1407"/>
                <a:gd name="T119" fmla="*/ 389 h 3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07"/>
                <a:gd name="T181" fmla="*/ 0 h 389"/>
                <a:gd name="T182" fmla="*/ 1407 w 1407"/>
                <a:gd name="T183" fmla="*/ 389 h 3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07" h="389">
                  <a:moveTo>
                    <a:pt x="9" y="389"/>
                  </a:moveTo>
                  <a:lnTo>
                    <a:pt x="9" y="389"/>
                  </a:lnTo>
                  <a:lnTo>
                    <a:pt x="7" y="379"/>
                  </a:lnTo>
                  <a:lnTo>
                    <a:pt x="5" y="368"/>
                  </a:lnTo>
                  <a:lnTo>
                    <a:pt x="3" y="357"/>
                  </a:lnTo>
                  <a:lnTo>
                    <a:pt x="1" y="347"/>
                  </a:lnTo>
                  <a:lnTo>
                    <a:pt x="0" y="336"/>
                  </a:lnTo>
                  <a:lnTo>
                    <a:pt x="0" y="327"/>
                  </a:lnTo>
                  <a:lnTo>
                    <a:pt x="0" y="316"/>
                  </a:lnTo>
                  <a:lnTo>
                    <a:pt x="0" y="306"/>
                  </a:lnTo>
                  <a:lnTo>
                    <a:pt x="0" y="295"/>
                  </a:lnTo>
                  <a:lnTo>
                    <a:pt x="1" y="285"/>
                  </a:lnTo>
                  <a:lnTo>
                    <a:pt x="3" y="275"/>
                  </a:lnTo>
                  <a:lnTo>
                    <a:pt x="5" y="264"/>
                  </a:lnTo>
                  <a:lnTo>
                    <a:pt x="7" y="254"/>
                  </a:lnTo>
                  <a:lnTo>
                    <a:pt x="9" y="243"/>
                  </a:lnTo>
                  <a:lnTo>
                    <a:pt x="13" y="233"/>
                  </a:lnTo>
                  <a:lnTo>
                    <a:pt x="17" y="224"/>
                  </a:lnTo>
                  <a:lnTo>
                    <a:pt x="20" y="213"/>
                  </a:lnTo>
                  <a:lnTo>
                    <a:pt x="25" y="203"/>
                  </a:lnTo>
                  <a:lnTo>
                    <a:pt x="30" y="192"/>
                  </a:lnTo>
                  <a:lnTo>
                    <a:pt x="36" y="182"/>
                  </a:lnTo>
                  <a:lnTo>
                    <a:pt x="41" y="173"/>
                  </a:lnTo>
                  <a:lnTo>
                    <a:pt x="47" y="162"/>
                  </a:lnTo>
                  <a:lnTo>
                    <a:pt x="54" y="152"/>
                  </a:lnTo>
                  <a:lnTo>
                    <a:pt x="60" y="142"/>
                  </a:lnTo>
                  <a:lnTo>
                    <a:pt x="69" y="133"/>
                  </a:lnTo>
                  <a:lnTo>
                    <a:pt x="76" y="123"/>
                  </a:lnTo>
                  <a:lnTo>
                    <a:pt x="85" y="112"/>
                  </a:lnTo>
                  <a:lnTo>
                    <a:pt x="93" y="102"/>
                  </a:lnTo>
                  <a:lnTo>
                    <a:pt x="102" y="94"/>
                  </a:lnTo>
                  <a:lnTo>
                    <a:pt x="111" y="84"/>
                  </a:lnTo>
                  <a:lnTo>
                    <a:pt x="121" y="74"/>
                  </a:lnTo>
                  <a:lnTo>
                    <a:pt x="131" y="65"/>
                  </a:lnTo>
                  <a:lnTo>
                    <a:pt x="142" y="55"/>
                  </a:lnTo>
                  <a:lnTo>
                    <a:pt x="153" y="46"/>
                  </a:lnTo>
                  <a:lnTo>
                    <a:pt x="165" y="37"/>
                  </a:lnTo>
                  <a:lnTo>
                    <a:pt x="176" y="27"/>
                  </a:lnTo>
                  <a:lnTo>
                    <a:pt x="188" y="19"/>
                  </a:lnTo>
                  <a:lnTo>
                    <a:pt x="201" y="10"/>
                  </a:lnTo>
                  <a:lnTo>
                    <a:pt x="213" y="0"/>
                  </a:lnTo>
                  <a:lnTo>
                    <a:pt x="1407" y="316"/>
                  </a:lnTo>
                  <a:lnTo>
                    <a:pt x="9" y="389"/>
                  </a:lnTo>
                  <a:close/>
                </a:path>
              </a:pathLst>
            </a:custGeom>
            <a:solidFill>
              <a:srgbClr val="993366"/>
            </a:solidFill>
            <a:ln w="7938">
              <a:solidFill>
                <a:srgbClr val="000000"/>
              </a:solidFill>
              <a:round/>
              <a:headEnd/>
              <a:tailEnd/>
            </a:ln>
          </p:spPr>
          <p:txBody>
            <a:bodyPr/>
            <a:lstStyle/>
            <a:p>
              <a:endParaRPr lang="en-US"/>
            </a:p>
          </p:txBody>
        </p:sp>
        <p:sp>
          <p:nvSpPr>
            <p:cNvPr id="54375" name="Freeform 8">
              <a:extLst>
                <a:ext uri="{FF2B5EF4-FFF2-40B4-BE49-F238E27FC236}">
                  <a16:creationId xmlns:a16="http://schemas.microsoft.com/office/drawing/2014/main" id="{B975D12B-42FF-86BF-FB0F-457D936358ED}"/>
                </a:ext>
              </a:extLst>
            </p:cNvPr>
            <p:cNvSpPr>
              <a:spLocks/>
            </p:cNvSpPr>
            <p:nvPr/>
          </p:nvSpPr>
          <p:spPr bwMode="auto">
            <a:xfrm>
              <a:off x="1818" y="2145"/>
              <a:ext cx="319" cy="675"/>
            </a:xfrm>
            <a:custGeom>
              <a:avLst/>
              <a:gdLst>
                <a:gd name="T0" fmla="*/ 304 w 319"/>
                <a:gd name="T1" fmla="*/ 302 h 675"/>
                <a:gd name="T2" fmla="*/ 289 w 319"/>
                <a:gd name="T3" fmla="*/ 293 h 675"/>
                <a:gd name="T4" fmla="*/ 259 w 319"/>
                <a:gd name="T5" fmla="*/ 277 h 675"/>
                <a:gd name="T6" fmla="*/ 245 w 319"/>
                <a:gd name="T7" fmla="*/ 269 h 675"/>
                <a:gd name="T8" fmla="*/ 231 w 319"/>
                <a:gd name="T9" fmla="*/ 260 h 675"/>
                <a:gd name="T10" fmla="*/ 204 w 319"/>
                <a:gd name="T11" fmla="*/ 242 h 675"/>
                <a:gd name="T12" fmla="*/ 192 w 319"/>
                <a:gd name="T13" fmla="*/ 234 h 675"/>
                <a:gd name="T14" fmla="*/ 179 w 319"/>
                <a:gd name="T15" fmla="*/ 225 h 675"/>
                <a:gd name="T16" fmla="*/ 156 w 319"/>
                <a:gd name="T17" fmla="*/ 207 h 675"/>
                <a:gd name="T18" fmla="*/ 144 w 319"/>
                <a:gd name="T19" fmla="*/ 197 h 675"/>
                <a:gd name="T20" fmla="*/ 133 w 319"/>
                <a:gd name="T21" fmla="*/ 188 h 675"/>
                <a:gd name="T22" fmla="*/ 112 w 319"/>
                <a:gd name="T23" fmla="*/ 169 h 675"/>
                <a:gd name="T24" fmla="*/ 102 w 319"/>
                <a:gd name="T25" fmla="*/ 160 h 675"/>
                <a:gd name="T26" fmla="*/ 93 w 319"/>
                <a:gd name="T27" fmla="*/ 150 h 675"/>
                <a:gd name="T28" fmla="*/ 76 w 319"/>
                <a:gd name="T29" fmla="*/ 131 h 675"/>
                <a:gd name="T30" fmla="*/ 67 w 319"/>
                <a:gd name="T31" fmla="*/ 121 h 675"/>
                <a:gd name="T32" fmla="*/ 60 w 319"/>
                <a:gd name="T33" fmla="*/ 111 h 675"/>
                <a:gd name="T34" fmla="*/ 45 w 319"/>
                <a:gd name="T35" fmla="*/ 91 h 675"/>
                <a:gd name="T36" fmla="*/ 38 w 319"/>
                <a:gd name="T37" fmla="*/ 81 h 675"/>
                <a:gd name="T38" fmla="*/ 32 w 319"/>
                <a:gd name="T39" fmla="*/ 71 h 675"/>
                <a:gd name="T40" fmla="*/ 21 w 319"/>
                <a:gd name="T41" fmla="*/ 51 h 675"/>
                <a:gd name="T42" fmla="*/ 16 w 319"/>
                <a:gd name="T43" fmla="*/ 41 h 675"/>
                <a:gd name="T44" fmla="*/ 11 w 319"/>
                <a:gd name="T45" fmla="*/ 30 h 675"/>
                <a:gd name="T46" fmla="*/ 4 w 319"/>
                <a:gd name="T47" fmla="*/ 11 h 675"/>
                <a:gd name="T48" fmla="*/ 0 w 319"/>
                <a:gd name="T49" fmla="*/ 0 h 675"/>
                <a:gd name="T50" fmla="*/ 4 w 319"/>
                <a:gd name="T51" fmla="*/ 376 h 675"/>
                <a:gd name="T52" fmla="*/ 8 w 319"/>
                <a:gd name="T53" fmla="*/ 385 h 675"/>
                <a:gd name="T54" fmla="*/ 16 w 319"/>
                <a:gd name="T55" fmla="*/ 406 h 675"/>
                <a:gd name="T56" fmla="*/ 21 w 319"/>
                <a:gd name="T57" fmla="*/ 416 h 675"/>
                <a:gd name="T58" fmla="*/ 27 w 319"/>
                <a:gd name="T59" fmla="*/ 427 h 675"/>
                <a:gd name="T60" fmla="*/ 38 w 319"/>
                <a:gd name="T61" fmla="*/ 446 h 675"/>
                <a:gd name="T62" fmla="*/ 45 w 319"/>
                <a:gd name="T63" fmla="*/ 456 h 675"/>
                <a:gd name="T64" fmla="*/ 51 w 319"/>
                <a:gd name="T65" fmla="*/ 467 h 675"/>
                <a:gd name="T66" fmla="*/ 67 w 319"/>
                <a:gd name="T67" fmla="*/ 486 h 675"/>
                <a:gd name="T68" fmla="*/ 76 w 319"/>
                <a:gd name="T69" fmla="*/ 496 h 675"/>
                <a:gd name="T70" fmla="*/ 84 w 319"/>
                <a:gd name="T71" fmla="*/ 506 h 675"/>
                <a:gd name="T72" fmla="*/ 102 w 319"/>
                <a:gd name="T73" fmla="*/ 525 h 675"/>
                <a:gd name="T74" fmla="*/ 112 w 319"/>
                <a:gd name="T75" fmla="*/ 535 h 675"/>
                <a:gd name="T76" fmla="*/ 122 w 319"/>
                <a:gd name="T77" fmla="*/ 544 h 675"/>
                <a:gd name="T78" fmla="*/ 144 w 319"/>
                <a:gd name="T79" fmla="*/ 563 h 675"/>
                <a:gd name="T80" fmla="*/ 156 w 319"/>
                <a:gd name="T81" fmla="*/ 572 h 675"/>
                <a:gd name="T82" fmla="*/ 167 w 319"/>
                <a:gd name="T83" fmla="*/ 581 h 675"/>
                <a:gd name="T84" fmla="*/ 192 w 319"/>
                <a:gd name="T85" fmla="*/ 599 h 675"/>
                <a:gd name="T86" fmla="*/ 204 w 319"/>
                <a:gd name="T87" fmla="*/ 607 h 675"/>
                <a:gd name="T88" fmla="*/ 218 w 319"/>
                <a:gd name="T89" fmla="*/ 616 h 675"/>
                <a:gd name="T90" fmla="*/ 245 w 319"/>
                <a:gd name="T91" fmla="*/ 634 h 675"/>
                <a:gd name="T92" fmla="*/ 259 w 319"/>
                <a:gd name="T93" fmla="*/ 643 h 675"/>
                <a:gd name="T94" fmla="*/ 273 w 319"/>
                <a:gd name="T95" fmla="*/ 650 h 675"/>
                <a:gd name="T96" fmla="*/ 304 w 319"/>
                <a:gd name="T97" fmla="*/ 667 h 675"/>
                <a:gd name="T98" fmla="*/ 319 w 319"/>
                <a:gd name="T99" fmla="*/ 675 h 6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9"/>
                <a:gd name="T151" fmla="*/ 0 h 675"/>
                <a:gd name="T152" fmla="*/ 319 w 319"/>
                <a:gd name="T153" fmla="*/ 675 h 6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9" h="675">
                  <a:moveTo>
                    <a:pt x="319" y="310"/>
                  </a:moveTo>
                  <a:lnTo>
                    <a:pt x="319" y="310"/>
                  </a:lnTo>
                  <a:lnTo>
                    <a:pt x="304" y="302"/>
                  </a:lnTo>
                  <a:lnTo>
                    <a:pt x="289" y="293"/>
                  </a:lnTo>
                  <a:lnTo>
                    <a:pt x="273" y="285"/>
                  </a:lnTo>
                  <a:lnTo>
                    <a:pt x="259" y="277"/>
                  </a:lnTo>
                  <a:lnTo>
                    <a:pt x="245" y="269"/>
                  </a:lnTo>
                  <a:lnTo>
                    <a:pt x="231" y="260"/>
                  </a:lnTo>
                  <a:lnTo>
                    <a:pt x="218" y="251"/>
                  </a:lnTo>
                  <a:lnTo>
                    <a:pt x="204" y="242"/>
                  </a:lnTo>
                  <a:lnTo>
                    <a:pt x="192" y="234"/>
                  </a:lnTo>
                  <a:lnTo>
                    <a:pt x="179" y="225"/>
                  </a:lnTo>
                  <a:lnTo>
                    <a:pt x="167" y="216"/>
                  </a:lnTo>
                  <a:lnTo>
                    <a:pt x="156" y="207"/>
                  </a:lnTo>
                  <a:lnTo>
                    <a:pt x="144" y="197"/>
                  </a:lnTo>
                  <a:lnTo>
                    <a:pt x="133" y="188"/>
                  </a:lnTo>
                  <a:lnTo>
                    <a:pt x="122" y="179"/>
                  </a:lnTo>
                  <a:lnTo>
                    <a:pt x="112" y="169"/>
                  </a:lnTo>
                  <a:lnTo>
                    <a:pt x="102" y="160"/>
                  </a:lnTo>
                  <a:lnTo>
                    <a:pt x="93" y="150"/>
                  </a:lnTo>
                  <a:lnTo>
                    <a:pt x="84" y="140"/>
                  </a:lnTo>
                  <a:lnTo>
                    <a:pt x="76" y="131"/>
                  </a:lnTo>
                  <a:lnTo>
                    <a:pt x="67" y="121"/>
                  </a:lnTo>
                  <a:lnTo>
                    <a:pt x="60" y="111"/>
                  </a:lnTo>
                  <a:lnTo>
                    <a:pt x="51" y="102"/>
                  </a:lnTo>
                  <a:lnTo>
                    <a:pt x="45" y="91"/>
                  </a:lnTo>
                  <a:lnTo>
                    <a:pt x="38" y="81"/>
                  </a:lnTo>
                  <a:lnTo>
                    <a:pt x="32" y="71"/>
                  </a:lnTo>
                  <a:lnTo>
                    <a:pt x="27" y="61"/>
                  </a:lnTo>
                  <a:lnTo>
                    <a:pt x="21" y="51"/>
                  </a:lnTo>
                  <a:lnTo>
                    <a:pt x="16" y="41"/>
                  </a:lnTo>
                  <a:lnTo>
                    <a:pt x="11" y="30"/>
                  </a:lnTo>
                  <a:lnTo>
                    <a:pt x="8" y="20"/>
                  </a:lnTo>
                  <a:lnTo>
                    <a:pt x="4" y="11"/>
                  </a:lnTo>
                  <a:lnTo>
                    <a:pt x="0" y="0"/>
                  </a:lnTo>
                  <a:lnTo>
                    <a:pt x="0" y="365"/>
                  </a:lnTo>
                  <a:lnTo>
                    <a:pt x="4" y="376"/>
                  </a:lnTo>
                  <a:lnTo>
                    <a:pt x="8" y="385"/>
                  </a:lnTo>
                  <a:lnTo>
                    <a:pt x="11" y="395"/>
                  </a:lnTo>
                  <a:lnTo>
                    <a:pt x="16" y="406"/>
                  </a:lnTo>
                  <a:lnTo>
                    <a:pt x="21" y="416"/>
                  </a:lnTo>
                  <a:lnTo>
                    <a:pt x="27" y="427"/>
                  </a:lnTo>
                  <a:lnTo>
                    <a:pt x="32" y="436"/>
                  </a:lnTo>
                  <a:lnTo>
                    <a:pt x="38" y="446"/>
                  </a:lnTo>
                  <a:lnTo>
                    <a:pt x="45" y="456"/>
                  </a:lnTo>
                  <a:lnTo>
                    <a:pt x="51" y="467"/>
                  </a:lnTo>
                  <a:lnTo>
                    <a:pt x="60" y="476"/>
                  </a:lnTo>
                  <a:lnTo>
                    <a:pt x="67" y="486"/>
                  </a:lnTo>
                  <a:lnTo>
                    <a:pt x="76" y="496"/>
                  </a:lnTo>
                  <a:lnTo>
                    <a:pt x="84" y="506"/>
                  </a:lnTo>
                  <a:lnTo>
                    <a:pt x="93" y="515"/>
                  </a:lnTo>
                  <a:lnTo>
                    <a:pt x="102" y="525"/>
                  </a:lnTo>
                  <a:lnTo>
                    <a:pt x="112" y="535"/>
                  </a:lnTo>
                  <a:lnTo>
                    <a:pt x="122" y="544"/>
                  </a:lnTo>
                  <a:lnTo>
                    <a:pt x="133" y="553"/>
                  </a:lnTo>
                  <a:lnTo>
                    <a:pt x="144" y="563"/>
                  </a:lnTo>
                  <a:lnTo>
                    <a:pt x="156" y="572"/>
                  </a:lnTo>
                  <a:lnTo>
                    <a:pt x="167" y="581"/>
                  </a:lnTo>
                  <a:lnTo>
                    <a:pt x="179" y="590"/>
                  </a:lnTo>
                  <a:lnTo>
                    <a:pt x="192" y="599"/>
                  </a:lnTo>
                  <a:lnTo>
                    <a:pt x="204" y="607"/>
                  </a:lnTo>
                  <a:lnTo>
                    <a:pt x="218" y="616"/>
                  </a:lnTo>
                  <a:lnTo>
                    <a:pt x="231" y="626"/>
                  </a:lnTo>
                  <a:lnTo>
                    <a:pt x="245" y="634"/>
                  </a:lnTo>
                  <a:lnTo>
                    <a:pt x="259" y="643"/>
                  </a:lnTo>
                  <a:lnTo>
                    <a:pt x="273" y="650"/>
                  </a:lnTo>
                  <a:lnTo>
                    <a:pt x="289" y="658"/>
                  </a:lnTo>
                  <a:lnTo>
                    <a:pt x="304" y="667"/>
                  </a:lnTo>
                  <a:lnTo>
                    <a:pt x="319" y="675"/>
                  </a:lnTo>
                  <a:lnTo>
                    <a:pt x="319" y="310"/>
                  </a:lnTo>
                  <a:close/>
                </a:path>
              </a:pathLst>
            </a:custGeom>
            <a:solidFill>
              <a:srgbClr val="4D4D80"/>
            </a:solidFill>
            <a:ln w="7938">
              <a:solidFill>
                <a:srgbClr val="000000"/>
              </a:solidFill>
              <a:round/>
              <a:headEnd/>
              <a:tailEnd/>
            </a:ln>
          </p:spPr>
          <p:txBody>
            <a:bodyPr/>
            <a:lstStyle/>
            <a:p>
              <a:endParaRPr lang="en-US"/>
            </a:p>
          </p:txBody>
        </p:sp>
        <p:sp>
          <p:nvSpPr>
            <p:cNvPr id="54376" name="Freeform 9">
              <a:extLst>
                <a:ext uri="{FF2B5EF4-FFF2-40B4-BE49-F238E27FC236}">
                  <a16:creationId xmlns:a16="http://schemas.microsoft.com/office/drawing/2014/main" id="{F767AA42-19D8-25DB-7A43-C26CE8968229}"/>
                </a:ext>
              </a:extLst>
            </p:cNvPr>
            <p:cNvSpPr>
              <a:spLocks/>
            </p:cNvSpPr>
            <p:nvPr/>
          </p:nvSpPr>
          <p:spPr bwMode="auto">
            <a:xfrm>
              <a:off x="2137" y="2072"/>
              <a:ext cx="1079" cy="747"/>
            </a:xfrm>
            <a:custGeom>
              <a:avLst/>
              <a:gdLst>
                <a:gd name="T0" fmla="*/ 1079 w 1079"/>
                <a:gd name="T1" fmla="*/ 0 h 747"/>
                <a:gd name="T2" fmla="*/ 0 w 1079"/>
                <a:gd name="T3" fmla="*/ 382 h 747"/>
                <a:gd name="T4" fmla="*/ 0 w 1079"/>
                <a:gd name="T5" fmla="*/ 747 h 747"/>
                <a:gd name="T6" fmla="*/ 1079 w 1079"/>
                <a:gd name="T7" fmla="*/ 365 h 747"/>
                <a:gd name="T8" fmla="*/ 1079 w 1079"/>
                <a:gd name="T9" fmla="*/ 0 h 747"/>
                <a:gd name="T10" fmla="*/ 0 60000 65536"/>
                <a:gd name="T11" fmla="*/ 0 60000 65536"/>
                <a:gd name="T12" fmla="*/ 0 60000 65536"/>
                <a:gd name="T13" fmla="*/ 0 60000 65536"/>
                <a:gd name="T14" fmla="*/ 0 60000 65536"/>
                <a:gd name="T15" fmla="*/ 0 w 1079"/>
                <a:gd name="T16" fmla="*/ 0 h 747"/>
                <a:gd name="T17" fmla="*/ 1079 w 1079"/>
                <a:gd name="T18" fmla="*/ 747 h 747"/>
              </a:gdLst>
              <a:ahLst/>
              <a:cxnLst>
                <a:cxn ang="T10">
                  <a:pos x="T0" y="T1"/>
                </a:cxn>
                <a:cxn ang="T11">
                  <a:pos x="T2" y="T3"/>
                </a:cxn>
                <a:cxn ang="T12">
                  <a:pos x="T4" y="T5"/>
                </a:cxn>
                <a:cxn ang="T13">
                  <a:pos x="T6" y="T7"/>
                </a:cxn>
                <a:cxn ang="T14">
                  <a:pos x="T8" y="T9"/>
                </a:cxn>
              </a:cxnLst>
              <a:rect l="T15" t="T16" r="T17" b="T18"/>
              <a:pathLst>
                <a:path w="1079" h="747">
                  <a:moveTo>
                    <a:pt x="1079" y="0"/>
                  </a:moveTo>
                  <a:lnTo>
                    <a:pt x="0" y="382"/>
                  </a:lnTo>
                  <a:lnTo>
                    <a:pt x="0" y="747"/>
                  </a:lnTo>
                  <a:lnTo>
                    <a:pt x="1079" y="365"/>
                  </a:lnTo>
                  <a:lnTo>
                    <a:pt x="1079" y="0"/>
                  </a:lnTo>
                  <a:close/>
                </a:path>
              </a:pathLst>
            </a:custGeom>
            <a:solidFill>
              <a:srgbClr val="4D4D80"/>
            </a:solidFill>
            <a:ln w="7938">
              <a:solidFill>
                <a:srgbClr val="000000"/>
              </a:solidFill>
              <a:round/>
              <a:headEnd/>
              <a:tailEnd/>
            </a:ln>
          </p:spPr>
          <p:txBody>
            <a:bodyPr/>
            <a:lstStyle/>
            <a:p>
              <a:endParaRPr lang="en-US"/>
            </a:p>
          </p:txBody>
        </p:sp>
        <p:sp>
          <p:nvSpPr>
            <p:cNvPr id="54377" name="Freeform 10">
              <a:extLst>
                <a:ext uri="{FF2B5EF4-FFF2-40B4-BE49-F238E27FC236}">
                  <a16:creationId xmlns:a16="http://schemas.microsoft.com/office/drawing/2014/main" id="{22C95030-42D3-F277-438D-7A83C5DC48BF}"/>
                </a:ext>
              </a:extLst>
            </p:cNvPr>
            <p:cNvSpPr>
              <a:spLocks/>
            </p:cNvSpPr>
            <p:nvPr/>
          </p:nvSpPr>
          <p:spPr bwMode="auto">
            <a:xfrm>
              <a:off x="1818" y="2072"/>
              <a:ext cx="1398" cy="383"/>
            </a:xfrm>
            <a:custGeom>
              <a:avLst/>
              <a:gdLst>
                <a:gd name="T0" fmla="*/ 319 w 1398"/>
                <a:gd name="T1" fmla="*/ 383 h 383"/>
                <a:gd name="T2" fmla="*/ 304 w 1398"/>
                <a:gd name="T3" fmla="*/ 375 h 383"/>
                <a:gd name="T4" fmla="*/ 289 w 1398"/>
                <a:gd name="T5" fmla="*/ 366 h 383"/>
                <a:gd name="T6" fmla="*/ 289 w 1398"/>
                <a:gd name="T7" fmla="*/ 366 h 383"/>
                <a:gd name="T8" fmla="*/ 273 w 1398"/>
                <a:gd name="T9" fmla="*/ 358 h 383"/>
                <a:gd name="T10" fmla="*/ 259 w 1398"/>
                <a:gd name="T11" fmla="*/ 350 h 383"/>
                <a:gd name="T12" fmla="*/ 259 w 1398"/>
                <a:gd name="T13" fmla="*/ 350 h 383"/>
                <a:gd name="T14" fmla="*/ 245 w 1398"/>
                <a:gd name="T15" fmla="*/ 342 h 383"/>
                <a:gd name="T16" fmla="*/ 231 w 1398"/>
                <a:gd name="T17" fmla="*/ 333 h 383"/>
                <a:gd name="T18" fmla="*/ 231 w 1398"/>
                <a:gd name="T19" fmla="*/ 333 h 383"/>
                <a:gd name="T20" fmla="*/ 218 w 1398"/>
                <a:gd name="T21" fmla="*/ 324 h 383"/>
                <a:gd name="T22" fmla="*/ 204 w 1398"/>
                <a:gd name="T23" fmla="*/ 315 h 383"/>
                <a:gd name="T24" fmla="*/ 204 w 1398"/>
                <a:gd name="T25" fmla="*/ 315 h 383"/>
                <a:gd name="T26" fmla="*/ 192 w 1398"/>
                <a:gd name="T27" fmla="*/ 307 h 383"/>
                <a:gd name="T28" fmla="*/ 179 w 1398"/>
                <a:gd name="T29" fmla="*/ 298 h 383"/>
                <a:gd name="T30" fmla="*/ 179 w 1398"/>
                <a:gd name="T31" fmla="*/ 298 h 383"/>
                <a:gd name="T32" fmla="*/ 167 w 1398"/>
                <a:gd name="T33" fmla="*/ 289 h 383"/>
                <a:gd name="T34" fmla="*/ 156 w 1398"/>
                <a:gd name="T35" fmla="*/ 280 h 383"/>
                <a:gd name="T36" fmla="*/ 156 w 1398"/>
                <a:gd name="T37" fmla="*/ 280 h 383"/>
                <a:gd name="T38" fmla="*/ 144 w 1398"/>
                <a:gd name="T39" fmla="*/ 270 h 383"/>
                <a:gd name="T40" fmla="*/ 133 w 1398"/>
                <a:gd name="T41" fmla="*/ 261 h 383"/>
                <a:gd name="T42" fmla="*/ 133 w 1398"/>
                <a:gd name="T43" fmla="*/ 261 h 383"/>
                <a:gd name="T44" fmla="*/ 122 w 1398"/>
                <a:gd name="T45" fmla="*/ 252 h 383"/>
                <a:gd name="T46" fmla="*/ 112 w 1398"/>
                <a:gd name="T47" fmla="*/ 242 h 383"/>
                <a:gd name="T48" fmla="*/ 112 w 1398"/>
                <a:gd name="T49" fmla="*/ 242 h 383"/>
                <a:gd name="T50" fmla="*/ 102 w 1398"/>
                <a:gd name="T51" fmla="*/ 233 h 383"/>
                <a:gd name="T52" fmla="*/ 93 w 1398"/>
                <a:gd name="T53" fmla="*/ 223 h 383"/>
                <a:gd name="T54" fmla="*/ 93 w 1398"/>
                <a:gd name="T55" fmla="*/ 223 h 383"/>
                <a:gd name="T56" fmla="*/ 84 w 1398"/>
                <a:gd name="T57" fmla="*/ 213 h 383"/>
                <a:gd name="T58" fmla="*/ 76 w 1398"/>
                <a:gd name="T59" fmla="*/ 204 h 383"/>
                <a:gd name="T60" fmla="*/ 76 w 1398"/>
                <a:gd name="T61" fmla="*/ 204 h 383"/>
                <a:gd name="T62" fmla="*/ 67 w 1398"/>
                <a:gd name="T63" fmla="*/ 194 h 383"/>
                <a:gd name="T64" fmla="*/ 60 w 1398"/>
                <a:gd name="T65" fmla="*/ 184 h 383"/>
                <a:gd name="T66" fmla="*/ 60 w 1398"/>
                <a:gd name="T67" fmla="*/ 184 h 383"/>
                <a:gd name="T68" fmla="*/ 51 w 1398"/>
                <a:gd name="T69" fmla="*/ 175 h 383"/>
                <a:gd name="T70" fmla="*/ 45 w 1398"/>
                <a:gd name="T71" fmla="*/ 164 h 383"/>
                <a:gd name="T72" fmla="*/ 45 w 1398"/>
                <a:gd name="T73" fmla="*/ 164 h 383"/>
                <a:gd name="T74" fmla="*/ 38 w 1398"/>
                <a:gd name="T75" fmla="*/ 154 h 383"/>
                <a:gd name="T76" fmla="*/ 32 w 1398"/>
                <a:gd name="T77" fmla="*/ 144 h 383"/>
                <a:gd name="T78" fmla="*/ 32 w 1398"/>
                <a:gd name="T79" fmla="*/ 144 h 383"/>
                <a:gd name="T80" fmla="*/ 27 w 1398"/>
                <a:gd name="T81" fmla="*/ 134 h 383"/>
                <a:gd name="T82" fmla="*/ 21 w 1398"/>
                <a:gd name="T83" fmla="*/ 124 h 383"/>
                <a:gd name="T84" fmla="*/ 21 w 1398"/>
                <a:gd name="T85" fmla="*/ 124 h 383"/>
                <a:gd name="T86" fmla="*/ 16 w 1398"/>
                <a:gd name="T87" fmla="*/ 114 h 383"/>
                <a:gd name="T88" fmla="*/ 11 w 1398"/>
                <a:gd name="T89" fmla="*/ 103 h 383"/>
                <a:gd name="T90" fmla="*/ 11 w 1398"/>
                <a:gd name="T91" fmla="*/ 103 h 383"/>
                <a:gd name="T92" fmla="*/ 8 w 1398"/>
                <a:gd name="T93" fmla="*/ 93 h 383"/>
                <a:gd name="T94" fmla="*/ 4 w 1398"/>
                <a:gd name="T95" fmla="*/ 84 h 383"/>
                <a:gd name="T96" fmla="*/ 4 w 1398"/>
                <a:gd name="T97" fmla="*/ 84 h 383"/>
                <a:gd name="T98" fmla="*/ 0 w 1398"/>
                <a:gd name="T99" fmla="*/ 73 h 383"/>
                <a:gd name="T100" fmla="*/ 319 w 1398"/>
                <a:gd name="T101" fmla="*/ 383 h 3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98"/>
                <a:gd name="T154" fmla="*/ 0 h 383"/>
                <a:gd name="T155" fmla="*/ 1398 w 1398"/>
                <a:gd name="T156" fmla="*/ 383 h 3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98" h="383">
                  <a:moveTo>
                    <a:pt x="319" y="383"/>
                  </a:moveTo>
                  <a:lnTo>
                    <a:pt x="319" y="383"/>
                  </a:lnTo>
                  <a:lnTo>
                    <a:pt x="304" y="375"/>
                  </a:lnTo>
                  <a:lnTo>
                    <a:pt x="289" y="366"/>
                  </a:lnTo>
                  <a:lnTo>
                    <a:pt x="273" y="358"/>
                  </a:lnTo>
                  <a:lnTo>
                    <a:pt x="259" y="350"/>
                  </a:lnTo>
                  <a:lnTo>
                    <a:pt x="245" y="342"/>
                  </a:lnTo>
                  <a:lnTo>
                    <a:pt x="231" y="333"/>
                  </a:lnTo>
                  <a:lnTo>
                    <a:pt x="218" y="324"/>
                  </a:lnTo>
                  <a:lnTo>
                    <a:pt x="204" y="315"/>
                  </a:lnTo>
                  <a:lnTo>
                    <a:pt x="192" y="307"/>
                  </a:lnTo>
                  <a:lnTo>
                    <a:pt x="179" y="298"/>
                  </a:lnTo>
                  <a:lnTo>
                    <a:pt x="167" y="289"/>
                  </a:lnTo>
                  <a:lnTo>
                    <a:pt x="156" y="280"/>
                  </a:lnTo>
                  <a:lnTo>
                    <a:pt x="144" y="270"/>
                  </a:lnTo>
                  <a:lnTo>
                    <a:pt x="133" y="261"/>
                  </a:lnTo>
                  <a:lnTo>
                    <a:pt x="122" y="252"/>
                  </a:lnTo>
                  <a:lnTo>
                    <a:pt x="112" y="242"/>
                  </a:lnTo>
                  <a:lnTo>
                    <a:pt x="102" y="233"/>
                  </a:lnTo>
                  <a:lnTo>
                    <a:pt x="93" y="223"/>
                  </a:lnTo>
                  <a:lnTo>
                    <a:pt x="84" y="213"/>
                  </a:lnTo>
                  <a:lnTo>
                    <a:pt x="76" y="204"/>
                  </a:lnTo>
                  <a:lnTo>
                    <a:pt x="67" y="194"/>
                  </a:lnTo>
                  <a:lnTo>
                    <a:pt x="60" y="184"/>
                  </a:lnTo>
                  <a:lnTo>
                    <a:pt x="51" y="175"/>
                  </a:lnTo>
                  <a:lnTo>
                    <a:pt x="45" y="164"/>
                  </a:lnTo>
                  <a:lnTo>
                    <a:pt x="38" y="154"/>
                  </a:lnTo>
                  <a:lnTo>
                    <a:pt x="32" y="144"/>
                  </a:lnTo>
                  <a:lnTo>
                    <a:pt x="27" y="134"/>
                  </a:lnTo>
                  <a:lnTo>
                    <a:pt x="21" y="124"/>
                  </a:lnTo>
                  <a:lnTo>
                    <a:pt x="16" y="114"/>
                  </a:lnTo>
                  <a:lnTo>
                    <a:pt x="11" y="103"/>
                  </a:lnTo>
                  <a:lnTo>
                    <a:pt x="8" y="93"/>
                  </a:lnTo>
                  <a:lnTo>
                    <a:pt x="4" y="84"/>
                  </a:lnTo>
                  <a:lnTo>
                    <a:pt x="0" y="73"/>
                  </a:lnTo>
                  <a:lnTo>
                    <a:pt x="1398" y="0"/>
                  </a:lnTo>
                  <a:lnTo>
                    <a:pt x="319" y="383"/>
                  </a:lnTo>
                  <a:close/>
                </a:path>
              </a:pathLst>
            </a:custGeom>
            <a:solidFill>
              <a:srgbClr val="9999FF"/>
            </a:solidFill>
            <a:ln w="7938">
              <a:solidFill>
                <a:srgbClr val="000000"/>
              </a:solidFill>
              <a:round/>
              <a:headEnd/>
              <a:tailEnd/>
            </a:ln>
          </p:spPr>
          <p:txBody>
            <a:bodyPr/>
            <a:lstStyle/>
            <a:p>
              <a:endParaRPr lang="en-US"/>
            </a:p>
          </p:txBody>
        </p:sp>
        <p:sp>
          <p:nvSpPr>
            <p:cNvPr id="54378" name="Freeform 11">
              <a:extLst>
                <a:ext uri="{FF2B5EF4-FFF2-40B4-BE49-F238E27FC236}">
                  <a16:creationId xmlns:a16="http://schemas.microsoft.com/office/drawing/2014/main" id="{67885965-6764-790B-F07E-B68BA0E088D3}"/>
                </a:ext>
              </a:extLst>
            </p:cNvPr>
            <p:cNvSpPr>
              <a:spLocks/>
            </p:cNvSpPr>
            <p:nvPr/>
          </p:nvSpPr>
          <p:spPr bwMode="auto">
            <a:xfrm>
              <a:off x="1590" y="2703"/>
              <a:ext cx="232" cy="457"/>
            </a:xfrm>
            <a:custGeom>
              <a:avLst/>
              <a:gdLst>
                <a:gd name="T0" fmla="*/ 232 w 232"/>
                <a:gd name="T1" fmla="*/ 92 h 457"/>
                <a:gd name="T2" fmla="*/ 213 w 232"/>
                <a:gd name="T3" fmla="*/ 86 h 457"/>
                <a:gd name="T4" fmla="*/ 193 w 232"/>
                <a:gd name="T5" fmla="*/ 79 h 457"/>
                <a:gd name="T6" fmla="*/ 193 w 232"/>
                <a:gd name="T7" fmla="*/ 79 h 457"/>
                <a:gd name="T8" fmla="*/ 174 w 232"/>
                <a:gd name="T9" fmla="*/ 72 h 457"/>
                <a:gd name="T10" fmla="*/ 156 w 232"/>
                <a:gd name="T11" fmla="*/ 65 h 457"/>
                <a:gd name="T12" fmla="*/ 156 w 232"/>
                <a:gd name="T13" fmla="*/ 65 h 457"/>
                <a:gd name="T14" fmla="*/ 137 w 232"/>
                <a:gd name="T15" fmla="*/ 59 h 457"/>
                <a:gd name="T16" fmla="*/ 119 w 232"/>
                <a:gd name="T17" fmla="*/ 52 h 457"/>
                <a:gd name="T18" fmla="*/ 119 w 232"/>
                <a:gd name="T19" fmla="*/ 52 h 457"/>
                <a:gd name="T20" fmla="*/ 101 w 232"/>
                <a:gd name="T21" fmla="*/ 45 h 457"/>
                <a:gd name="T22" fmla="*/ 84 w 232"/>
                <a:gd name="T23" fmla="*/ 37 h 457"/>
                <a:gd name="T24" fmla="*/ 84 w 232"/>
                <a:gd name="T25" fmla="*/ 37 h 457"/>
                <a:gd name="T26" fmla="*/ 66 w 232"/>
                <a:gd name="T27" fmla="*/ 30 h 457"/>
                <a:gd name="T28" fmla="*/ 50 w 232"/>
                <a:gd name="T29" fmla="*/ 23 h 457"/>
                <a:gd name="T30" fmla="*/ 50 w 232"/>
                <a:gd name="T31" fmla="*/ 23 h 457"/>
                <a:gd name="T32" fmla="*/ 33 w 232"/>
                <a:gd name="T33" fmla="*/ 14 h 457"/>
                <a:gd name="T34" fmla="*/ 16 w 232"/>
                <a:gd name="T35" fmla="*/ 7 h 457"/>
                <a:gd name="T36" fmla="*/ 16 w 232"/>
                <a:gd name="T37" fmla="*/ 7 h 457"/>
                <a:gd name="T38" fmla="*/ 0 w 232"/>
                <a:gd name="T39" fmla="*/ 0 h 457"/>
                <a:gd name="T40" fmla="*/ 0 w 232"/>
                <a:gd name="T41" fmla="*/ 365 h 457"/>
                <a:gd name="T42" fmla="*/ 16 w 232"/>
                <a:gd name="T43" fmla="*/ 372 h 457"/>
                <a:gd name="T44" fmla="*/ 33 w 232"/>
                <a:gd name="T45" fmla="*/ 379 h 457"/>
                <a:gd name="T46" fmla="*/ 33 w 232"/>
                <a:gd name="T47" fmla="*/ 379 h 457"/>
                <a:gd name="T48" fmla="*/ 50 w 232"/>
                <a:gd name="T49" fmla="*/ 388 h 457"/>
                <a:gd name="T50" fmla="*/ 66 w 232"/>
                <a:gd name="T51" fmla="*/ 395 h 457"/>
                <a:gd name="T52" fmla="*/ 66 w 232"/>
                <a:gd name="T53" fmla="*/ 395 h 457"/>
                <a:gd name="T54" fmla="*/ 84 w 232"/>
                <a:gd name="T55" fmla="*/ 402 h 457"/>
                <a:gd name="T56" fmla="*/ 101 w 232"/>
                <a:gd name="T57" fmla="*/ 410 h 457"/>
                <a:gd name="T58" fmla="*/ 101 w 232"/>
                <a:gd name="T59" fmla="*/ 410 h 457"/>
                <a:gd name="T60" fmla="*/ 119 w 232"/>
                <a:gd name="T61" fmla="*/ 417 h 457"/>
                <a:gd name="T62" fmla="*/ 137 w 232"/>
                <a:gd name="T63" fmla="*/ 424 h 457"/>
                <a:gd name="T64" fmla="*/ 137 w 232"/>
                <a:gd name="T65" fmla="*/ 424 h 457"/>
                <a:gd name="T66" fmla="*/ 156 w 232"/>
                <a:gd name="T67" fmla="*/ 430 h 457"/>
                <a:gd name="T68" fmla="*/ 174 w 232"/>
                <a:gd name="T69" fmla="*/ 438 h 457"/>
                <a:gd name="T70" fmla="*/ 174 w 232"/>
                <a:gd name="T71" fmla="*/ 438 h 457"/>
                <a:gd name="T72" fmla="*/ 193 w 232"/>
                <a:gd name="T73" fmla="*/ 444 h 457"/>
                <a:gd name="T74" fmla="*/ 213 w 232"/>
                <a:gd name="T75" fmla="*/ 451 h 457"/>
                <a:gd name="T76" fmla="*/ 213 w 232"/>
                <a:gd name="T77" fmla="*/ 451 h 457"/>
                <a:gd name="T78" fmla="*/ 232 w 232"/>
                <a:gd name="T79" fmla="*/ 457 h 4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2"/>
                <a:gd name="T121" fmla="*/ 0 h 457"/>
                <a:gd name="T122" fmla="*/ 232 w 232"/>
                <a:gd name="T123" fmla="*/ 457 h 4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2" h="457">
                  <a:moveTo>
                    <a:pt x="232" y="92"/>
                  </a:moveTo>
                  <a:lnTo>
                    <a:pt x="232" y="92"/>
                  </a:lnTo>
                  <a:lnTo>
                    <a:pt x="213" y="86"/>
                  </a:lnTo>
                  <a:lnTo>
                    <a:pt x="193" y="79"/>
                  </a:lnTo>
                  <a:lnTo>
                    <a:pt x="174" y="72"/>
                  </a:lnTo>
                  <a:lnTo>
                    <a:pt x="156" y="65"/>
                  </a:lnTo>
                  <a:lnTo>
                    <a:pt x="137" y="59"/>
                  </a:lnTo>
                  <a:lnTo>
                    <a:pt x="119" y="52"/>
                  </a:lnTo>
                  <a:lnTo>
                    <a:pt x="101" y="45"/>
                  </a:lnTo>
                  <a:lnTo>
                    <a:pt x="84" y="37"/>
                  </a:lnTo>
                  <a:lnTo>
                    <a:pt x="66" y="30"/>
                  </a:lnTo>
                  <a:lnTo>
                    <a:pt x="50" y="23"/>
                  </a:lnTo>
                  <a:lnTo>
                    <a:pt x="33" y="14"/>
                  </a:lnTo>
                  <a:lnTo>
                    <a:pt x="16" y="7"/>
                  </a:lnTo>
                  <a:lnTo>
                    <a:pt x="0" y="0"/>
                  </a:lnTo>
                  <a:lnTo>
                    <a:pt x="0" y="365"/>
                  </a:lnTo>
                  <a:lnTo>
                    <a:pt x="16" y="372"/>
                  </a:lnTo>
                  <a:lnTo>
                    <a:pt x="33" y="379"/>
                  </a:lnTo>
                  <a:lnTo>
                    <a:pt x="50" y="388"/>
                  </a:lnTo>
                  <a:lnTo>
                    <a:pt x="66" y="395"/>
                  </a:lnTo>
                  <a:lnTo>
                    <a:pt x="84" y="402"/>
                  </a:lnTo>
                  <a:lnTo>
                    <a:pt x="101" y="410"/>
                  </a:lnTo>
                  <a:lnTo>
                    <a:pt x="119" y="417"/>
                  </a:lnTo>
                  <a:lnTo>
                    <a:pt x="137" y="424"/>
                  </a:lnTo>
                  <a:lnTo>
                    <a:pt x="156" y="430"/>
                  </a:lnTo>
                  <a:lnTo>
                    <a:pt x="174" y="438"/>
                  </a:lnTo>
                  <a:lnTo>
                    <a:pt x="193" y="444"/>
                  </a:lnTo>
                  <a:lnTo>
                    <a:pt x="213" y="451"/>
                  </a:lnTo>
                  <a:lnTo>
                    <a:pt x="232" y="457"/>
                  </a:lnTo>
                  <a:lnTo>
                    <a:pt x="232" y="92"/>
                  </a:lnTo>
                  <a:close/>
                </a:path>
              </a:pathLst>
            </a:custGeom>
            <a:solidFill>
              <a:srgbClr val="000040"/>
            </a:solidFill>
            <a:ln w="7938">
              <a:solidFill>
                <a:srgbClr val="000000"/>
              </a:solidFill>
              <a:round/>
              <a:headEnd/>
              <a:tailEnd/>
            </a:ln>
          </p:spPr>
          <p:txBody>
            <a:bodyPr/>
            <a:lstStyle/>
            <a:p>
              <a:endParaRPr lang="en-US"/>
            </a:p>
          </p:txBody>
        </p:sp>
        <p:sp>
          <p:nvSpPr>
            <p:cNvPr id="54379" name="Freeform 12">
              <a:extLst>
                <a:ext uri="{FF2B5EF4-FFF2-40B4-BE49-F238E27FC236}">
                  <a16:creationId xmlns:a16="http://schemas.microsoft.com/office/drawing/2014/main" id="{37BB0CAF-7219-340A-6646-9EFA1E81F58A}"/>
                </a:ext>
              </a:extLst>
            </p:cNvPr>
            <p:cNvSpPr>
              <a:spLocks/>
            </p:cNvSpPr>
            <p:nvPr/>
          </p:nvSpPr>
          <p:spPr bwMode="auto">
            <a:xfrm>
              <a:off x="1822" y="2319"/>
              <a:ext cx="847" cy="840"/>
            </a:xfrm>
            <a:custGeom>
              <a:avLst/>
              <a:gdLst>
                <a:gd name="T0" fmla="*/ 847 w 847"/>
                <a:gd name="T1" fmla="*/ 0 h 840"/>
                <a:gd name="T2" fmla="*/ 0 w 847"/>
                <a:gd name="T3" fmla="*/ 475 h 840"/>
                <a:gd name="T4" fmla="*/ 0 w 847"/>
                <a:gd name="T5" fmla="*/ 840 h 840"/>
                <a:gd name="T6" fmla="*/ 847 w 847"/>
                <a:gd name="T7" fmla="*/ 365 h 840"/>
                <a:gd name="T8" fmla="*/ 847 w 847"/>
                <a:gd name="T9" fmla="*/ 0 h 840"/>
                <a:gd name="T10" fmla="*/ 0 60000 65536"/>
                <a:gd name="T11" fmla="*/ 0 60000 65536"/>
                <a:gd name="T12" fmla="*/ 0 60000 65536"/>
                <a:gd name="T13" fmla="*/ 0 60000 65536"/>
                <a:gd name="T14" fmla="*/ 0 60000 65536"/>
                <a:gd name="T15" fmla="*/ 0 w 847"/>
                <a:gd name="T16" fmla="*/ 0 h 840"/>
                <a:gd name="T17" fmla="*/ 847 w 847"/>
                <a:gd name="T18" fmla="*/ 840 h 840"/>
              </a:gdLst>
              <a:ahLst/>
              <a:cxnLst>
                <a:cxn ang="T10">
                  <a:pos x="T0" y="T1"/>
                </a:cxn>
                <a:cxn ang="T11">
                  <a:pos x="T2" y="T3"/>
                </a:cxn>
                <a:cxn ang="T12">
                  <a:pos x="T4" y="T5"/>
                </a:cxn>
                <a:cxn ang="T13">
                  <a:pos x="T6" y="T7"/>
                </a:cxn>
                <a:cxn ang="T14">
                  <a:pos x="T8" y="T9"/>
                </a:cxn>
              </a:cxnLst>
              <a:rect l="T15" t="T16" r="T17" b="T18"/>
              <a:pathLst>
                <a:path w="847" h="840">
                  <a:moveTo>
                    <a:pt x="847" y="0"/>
                  </a:moveTo>
                  <a:lnTo>
                    <a:pt x="0" y="475"/>
                  </a:lnTo>
                  <a:lnTo>
                    <a:pt x="0" y="840"/>
                  </a:lnTo>
                  <a:lnTo>
                    <a:pt x="847" y="365"/>
                  </a:lnTo>
                  <a:lnTo>
                    <a:pt x="847" y="0"/>
                  </a:lnTo>
                  <a:close/>
                </a:path>
              </a:pathLst>
            </a:custGeom>
            <a:solidFill>
              <a:srgbClr val="000040"/>
            </a:solidFill>
            <a:ln w="7938">
              <a:solidFill>
                <a:srgbClr val="000000"/>
              </a:solidFill>
              <a:round/>
              <a:headEnd/>
              <a:tailEnd/>
            </a:ln>
          </p:spPr>
          <p:txBody>
            <a:bodyPr/>
            <a:lstStyle/>
            <a:p>
              <a:endParaRPr lang="en-US"/>
            </a:p>
          </p:txBody>
        </p:sp>
        <p:sp>
          <p:nvSpPr>
            <p:cNvPr id="54380" name="Freeform 13">
              <a:extLst>
                <a:ext uri="{FF2B5EF4-FFF2-40B4-BE49-F238E27FC236}">
                  <a16:creationId xmlns:a16="http://schemas.microsoft.com/office/drawing/2014/main" id="{67AAFEB7-A9A3-9BE8-09EC-7969E67153A6}"/>
                </a:ext>
              </a:extLst>
            </p:cNvPr>
            <p:cNvSpPr>
              <a:spLocks/>
            </p:cNvSpPr>
            <p:nvPr/>
          </p:nvSpPr>
          <p:spPr bwMode="auto">
            <a:xfrm>
              <a:off x="1590" y="2319"/>
              <a:ext cx="1079" cy="476"/>
            </a:xfrm>
            <a:custGeom>
              <a:avLst/>
              <a:gdLst>
                <a:gd name="T0" fmla="*/ 232 w 1079"/>
                <a:gd name="T1" fmla="*/ 476 h 476"/>
                <a:gd name="T2" fmla="*/ 232 w 1079"/>
                <a:gd name="T3" fmla="*/ 476 h 476"/>
                <a:gd name="T4" fmla="*/ 213 w 1079"/>
                <a:gd name="T5" fmla="*/ 470 h 476"/>
                <a:gd name="T6" fmla="*/ 213 w 1079"/>
                <a:gd name="T7" fmla="*/ 470 h 476"/>
                <a:gd name="T8" fmla="*/ 213 w 1079"/>
                <a:gd name="T9" fmla="*/ 470 h 476"/>
                <a:gd name="T10" fmla="*/ 193 w 1079"/>
                <a:gd name="T11" fmla="*/ 463 h 476"/>
                <a:gd name="T12" fmla="*/ 193 w 1079"/>
                <a:gd name="T13" fmla="*/ 463 h 476"/>
                <a:gd name="T14" fmla="*/ 193 w 1079"/>
                <a:gd name="T15" fmla="*/ 463 h 476"/>
                <a:gd name="T16" fmla="*/ 174 w 1079"/>
                <a:gd name="T17" fmla="*/ 456 h 476"/>
                <a:gd name="T18" fmla="*/ 174 w 1079"/>
                <a:gd name="T19" fmla="*/ 456 h 476"/>
                <a:gd name="T20" fmla="*/ 174 w 1079"/>
                <a:gd name="T21" fmla="*/ 456 h 476"/>
                <a:gd name="T22" fmla="*/ 156 w 1079"/>
                <a:gd name="T23" fmla="*/ 449 h 476"/>
                <a:gd name="T24" fmla="*/ 156 w 1079"/>
                <a:gd name="T25" fmla="*/ 449 h 476"/>
                <a:gd name="T26" fmla="*/ 156 w 1079"/>
                <a:gd name="T27" fmla="*/ 449 h 476"/>
                <a:gd name="T28" fmla="*/ 137 w 1079"/>
                <a:gd name="T29" fmla="*/ 443 h 476"/>
                <a:gd name="T30" fmla="*/ 137 w 1079"/>
                <a:gd name="T31" fmla="*/ 443 h 476"/>
                <a:gd name="T32" fmla="*/ 137 w 1079"/>
                <a:gd name="T33" fmla="*/ 443 h 476"/>
                <a:gd name="T34" fmla="*/ 119 w 1079"/>
                <a:gd name="T35" fmla="*/ 436 h 476"/>
                <a:gd name="T36" fmla="*/ 119 w 1079"/>
                <a:gd name="T37" fmla="*/ 436 h 476"/>
                <a:gd name="T38" fmla="*/ 119 w 1079"/>
                <a:gd name="T39" fmla="*/ 436 h 476"/>
                <a:gd name="T40" fmla="*/ 101 w 1079"/>
                <a:gd name="T41" fmla="*/ 429 h 476"/>
                <a:gd name="T42" fmla="*/ 101 w 1079"/>
                <a:gd name="T43" fmla="*/ 429 h 476"/>
                <a:gd name="T44" fmla="*/ 101 w 1079"/>
                <a:gd name="T45" fmla="*/ 429 h 476"/>
                <a:gd name="T46" fmla="*/ 84 w 1079"/>
                <a:gd name="T47" fmla="*/ 421 h 476"/>
                <a:gd name="T48" fmla="*/ 84 w 1079"/>
                <a:gd name="T49" fmla="*/ 421 h 476"/>
                <a:gd name="T50" fmla="*/ 84 w 1079"/>
                <a:gd name="T51" fmla="*/ 421 h 476"/>
                <a:gd name="T52" fmla="*/ 66 w 1079"/>
                <a:gd name="T53" fmla="*/ 414 h 476"/>
                <a:gd name="T54" fmla="*/ 66 w 1079"/>
                <a:gd name="T55" fmla="*/ 414 h 476"/>
                <a:gd name="T56" fmla="*/ 66 w 1079"/>
                <a:gd name="T57" fmla="*/ 414 h 476"/>
                <a:gd name="T58" fmla="*/ 50 w 1079"/>
                <a:gd name="T59" fmla="*/ 407 h 476"/>
                <a:gd name="T60" fmla="*/ 50 w 1079"/>
                <a:gd name="T61" fmla="*/ 407 h 476"/>
                <a:gd name="T62" fmla="*/ 50 w 1079"/>
                <a:gd name="T63" fmla="*/ 407 h 476"/>
                <a:gd name="T64" fmla="*/ 33 w 1079"/>
                <a:gd name="T65" fmla="*/ 398 h 476"/>
                <a:gd name="T66" fmla="*/ 33 w 1079"/>
                <a:gd name="T67" fmla="*/ 398 h 476"/>
                <a:gd name="T68" fmla="*/ 33 w 1079"/>
                <a:gd name="T69" fmla="*/ 398 h 476"/>
                <a:gd name="T70" fmla="*/ 16 w 1079"/>
                <a:gd name="T71" fmla="*/ 391 h 476"/>
                <a:gd name="T72" fmla="*/ 16 w 1079"/>
                <a:gd name="T73" fmla="*/ 391 h 476"/>
                <a:gd name="T74" fmla="*/ 16 w 1079"/>
                <a:gd name="T75" fmla="*/ 391 h 476"/>
                <a:gd name="T76" fmla="*/ 0 w 1079"/>
                <a:gd name="T77" fmla="*/ 384 h 476"/>
                <a:gd name="T78" fmla="*/ 0 w 1079"/>
                <a:gd name="T79" fmla="*/ 384 h 476"/>
                <a:gd name="T80" fmla="*/ 1079 w 1079"/>
                <a:gd name="T81" fmla="*/ 0 h 476"/>
                <a:gd name="T82" fmla="*/ 232 w 1079"/>
                <a:gd name="T83" fmla="*/ 476 h 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9"/>
                <a:gd name="T127" fmla="*/ 0 h 476"/>
                <a:gd name="T128" fmla="*/ 1079 w 1079"/>
                <a:gd name="T129" fmla="*/ 476 h 4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9" h="476">
                  <a:moveTo>
                    <a:pt x="232" y="476"/>
                  </a:moveTo>
                  <a:lnTo>
                    <a:pt x="232" y="476"/>
                  </a:lnTo>
                  <a:lnTo>
                    <a:pt x="213" y="470"/>
                  </a:lnTo>
                  <a:lnTo>
                    <a:pt x="193" y="463"/>
                  </a:lnTo>
                  <a:lnTo>
                    <a:pt x="174" y="456"/>
                  </a:lnTo>
                  <a:lnTo>
                    <a:pt x="156" y="449"/>
                  </a:lnTo>
                  <a:lnTo>
                    <a:pt x="137" y="443"/>
                  </a:lnTo>
                  <a:lnTo>
                    <a:pt x="119" y="436"/>
                  </a:lnTo>
                  <a:lnTo>
                    <a:pt x="101" y="429"/>
                  </a:lnTo>
                  <a:lnTo>
                    <a:pt x="84" y="421"/>
                  </a:lnTo>
                  <a:lnTo>
                    <a:pt x="66" y="414"/>
                  </a:lnTo>
                  <a:lnTo>
                    <a:pt x="50" y="407"/>
                  </a:lnTo>
                  <a:lnTo>
                    <a:pt x="33" y="398"/>
                  </a:lnTo>
                  <a:lnTo>
                    <a:pt x="16" y="391"/>
                  </a:lnTo>
                  <a:lnTo>
                    <a:pt x="0" y="384"/>
                  </a:lnTo>
                  <a:lnTo>
                    <a:pt x="1079" y="0"/>
                  </a:lnTo>
                  <a:lnTo>
                    <a:pt x="232" y="476"/>
                  </a:lnTo>
                  <a:close/>
                </a:path>
              </a:pathLst>
            </a:custGeom>
            <a:solidFill>
              <a:srgbClr val="000080"/>
            </a:solidFill>
            <a:ln w="7938">
              <a:solidFill>
                <a:srgbClr val="000000"/>
              </a:solidFill>
              <a:round/>
              <a:headEnd/>
              <a:tailEnd/>
            </a:ln>
          </p:spPr>
          <p:txBody>
            <a:bodyPr/>
            <a:lstStyle/>
            <a:p>
              <a:endParaRPr lang="en-US"/>
            </a:p>
          </p:txBody>
        </p:sp>
        <p:sp>
          <p:nvSpPr>
            <p:cNvPr id="54381" name="Freeform 14">
              <a:extLst>
                <a:ext uri="{FF2B5EF4-FFF2-40B4-BE49-F238E27FC236}">
                  <a16:creationId xmlns:a16="http://schemas.microsoft.com/office/drawing/2014/main" id="{FBF88182-78B0-A0F5-2D3D-72A3CF743CF8}"/>
                </a:ext>
              </a:extLst>
            </p:cNvPr>
            <p:cNvSpPr>
              <a:spLocks/>
            </p:cNvSpPr>
            <p:nvPr/>
          </p:nvSpPr>
          <p:spPr bwMode="auto">
            <a:xfrm>
              <a:off x="3812" y="2266"/>
              <a:ext cx="736" cy="711"/>
            </a:xfrm>
            <a:custGeom>
              <a:avLst/>
              <a:gdLst>
                <a:gd name="T0" fmla="*/ 728 w 736"/>
                <a:gd name="T1" fmla="*/ 10 h 711"/>
                <a:gd name="T2" fmla="*/ 710 w 736"/>
                <a:gd name="T3" fmla="*/ 29 h 711"/>
                <a:gd name="T4" fmla="*/ 690 w 736"/>
                <a:gd name="T5" fmla="*/ 48 h 711"/>
                <a:gd name="T6" fmla="*/ 680 w 736"/>
                <a:gd name="T7" fmla="*/ 58 h 711"/>
                <a:gd name="T8" fmla="*/ 659 w 736"/>
                <a:gd name="T9" fmla="*/ 76 h 711"/>
                <a:gd name="T10" fmla="*/ 636 w 736"/>
                <a:gd name="T11" fmla="*/ 95 h 711"/>
                <a:gd name="T12" fmla="*/ 623 w 736"/>
                <a:gd name="T13" fmla="*/ 104 h 711"/>
                <a:gd name="T14" fmla="*/ 598 w 736"/>
                <a:gd name="T15" fmla="*/ 121 h 711"/>
                <a:gd name="T16" fmla="*/ 571 w 736"/>
                <a:gd name="T17" fmla="*/ 139 h 711"/>
                <a:gd name="T18" fmla="*/ 558 w 736"/>
                <a:gd name="T19" fmla="*/ 148 h 711"/>
                <a:gd name="T20" fmla="*/ 529 w 736"/>
                <a:gd name="T21" fmla="*/ 164 h 711"/>
                <a:gd name="T22" fmla="*/ 498 w 736"/>
                <a:gd name="T23" fmla="*/ 181 h 711"/>
                <a:gd name="T24" fmla="*/ 483 w 736"/>
                <a:gd name="T25" fmla="*/ 189 h 711"/>
                <a:gd name="T26" fmla="*/ 451 w 736"/>
                <a:gd name="T27" fmla="*/ 204 h 711"/>
                <a:gd name="T28" fmla="*/ 417 w 736"/>
                <a:gd name="T29" fmla="*/ 220 h 711"/>
                <a:gd name="T30" fmla="*/ 400 w 736"/>
                <a:gd name="T31" fmla="*/ 227 h 711"/>
                <a:gd name="T32" fmla="*/ 365 w 736"/>
                <a:gd name="T33" fmla="*/ 241 h 711"/>
                <a:gd name="T34" fmla="*/ 329 w 736"/>
                <a:gd name="T35" fmla="*/ 255 h 711"/>
                <a:gd name="T36" fmla="*/ 309 w 736"/>
                <a:gd name="T37" fmla="*/ 262 h 711"/>
                <a:gd name="T38" fmla="*/ 272 w 736"/>
                <a:gd name="T39" fmla="*/ 275 h 711"/>
                <a:gd name="T40" fmla="*/ 232 w 736"/>
                <a:gd name="T41" fmla="*/ 287 h 711"/>
                <a:gd name="T42" fmla="*/ 212 w 736"/>
                <a:gd name="T43" fmla="*/ 294 h 711"/>
                <a:gd name="T44" fmla="*/ 171 w 736"/>
                <a:gd name="T45" fmla="*/ 306 h 711"/>
                <a:gd name="T46" fmla="*/ 130 w 736"/>
                <a:gd name="T47" fmla="*/ 317 h 711"/>
                <a:gd name="T48" fmla="*/ 109 w 736"/>
                <a:gd name="T49" fmla="*/ 321 h 711"/>
                <a:gd name="T50" fmla="*/ 65 w 736"/>
                <a:gd name="T51" fmla="*/ 331 h 711"/>
                <a:gd name="T52" fmla="*/ 22 w 736"/>
                <a:gd name="T53" fmla="*/ 341 h 711"/>
                <a:gd name="T54" fmla="*/ 0 w 736"/>
                <a:gd name="T55" fmla="*/ 711 h 711"/>
                <a:gd name="T56" fmla="*/ 43 w 736"/>
                <a:gd name="T57" fmla="*/ 701 h 711"/>
                <a:gd name="T58" fmla="*/ 65 w 736"/>
                <a:gd name="T59" fmla="*/ 696 h 711"/>
                <a:gd name="T60" fmla="*/ 109 w 736"/>
                <a:gd name="T61" fmla="*/ 687 h 711"/>
                <a:gd name="T62" fmla="*/ 150 w 736"/>
                <a:gd name="T63" fmla="*/ 676 h 711"/>
                <a:gd name="T64" fmla="*/ 171 w 736"/>
                <a:gd name="T65" fmla="*/ 671 h 711"/>
                <a:gd name="T66" fmla="*/ 212 w 736"/>
                <a:gd name="T67" fmla="*/ 659 h 711"/>
                <a:gd name="T68" fmla="*/ 252 w 736"/>
                <a:gd name="T69" fmla="*/ 647 h 711"/>
                <a:gd name="T70" fmla="*/ 272 w 736"/>
                <a:gd name="T71" fmla="*/ 641 h 711"/>
                <a:gd name="T72" fmla="*/ 309 w 736"/>
                <a:gd name="T73" fmla="*/ 627 h 711"/>
                <a:gd name="T74" fmla="*/ 347 w 736"/>
                <a:gd name="T75" fmla="*/ 614 h 711"/>
                <a:gd name="T76" fmla="*/ 365 w 736"/>
                <a:gd name="T77" fmla="*/ 607 h 711"/>
                <a:gd name="T78" fmla="*/ 400 w 736"/>
                <a:gd name="T79" fmla="*/ 592 h 711"/>
                <a:gd name="T80" fmla="*/ 434 w 736"/>
                <a:gd name="T81" fmla="*/ 577 h 711"/>
                <a:gd name="T82" fmla="*/ 451 w 736"/>
                <a:gd name="T83" fmla="*/ 569 h 711"/>
                <a:gd name="T84" fmla="*/ 483 w 736"/>
                <a:gd name="T85" fmla="*/ 554 h 711"/>
                <a:gd name="T86" fmla="*/ 514 w 736"/>
                <a:gd name="T87" fmla="*/ 537 h 711"/>
                <a:gd name="T88" fmla="*/ 529 w 736"/>
                <a:gd name="T89" fmla="*/ 529 h 711"/>
                <a:gd name="T90" fmla="*/ 558 w 736"/>
                <a:gd name="T91" fmla="*/ 513 h 711"/>
                <a:gd name="T92" fmla="*/ 586 w 736"/>
                <a:gd name="T93" fmla="*/ 495 h 711"/>
                <a:gd name="T94" fmla="*/ 598 w 736"/>
                <a:gd name="T95" fmla="*/ 486 h 711"/>
                <a:gd name="T96" fmla="*/ 623 w 736"/>
                <a:gd name="T97" fmla="*/ 469 h 711"/>
                <a:gd name="T98" fmla="*/ 648 w 736"/>
                <a:gd name="T99" fmla="*/ 451 h 711"/>
                <a:gd name="T100" fmla="*/ 659 w 736"/>
                <a:gd name="T101" fmla="*/ 442 h 711"/>
                <a:gd name="T102" fmla="*/ 680 w 736"/>
                <a:gd name="T103" fmla="*/ 423 h 711"/>
                <a:gd name="T104" fmla="*/ 700 w 736"/>
                <a:gd name="T105" fmla="*/ 404 h 711"/>
                <a:gd name="T106" fmla="*/ 710 w 736"/>
                <a:gd name="T107" fmla="*/ 394 h 711"/>
                <a:gd name="T108" fmla="*/ 728 w 736"/>
                <a:gd name="T109" fmla="*/ 375 h 7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6"/>
                <a:gd name="T166" fmla="*/ 0 h 711"/>
                <a:gd name="T167" fmla="*/ 736 w 736"/>
                <a:gd name="T168" fmla="*/ 711 h 7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6" h="711">
                  <a:moveTo>
                    <a:pt x="736" y="0"/>
                  </a:moveTo>
                  <a:lnTo>
                    <a:pt x="736" y="0"/>
                  </a:lnTo>
                  <a:lnTo>
                    <a:pt x="728" y="10"/>
                  </a:lnTo>
                  <a:lnTo>
                    <a:pt x="719" y="19"/>
                  </a:lnTo>
                  <a:lnTo>
                    <a:pt x="710" y="29"/>
                  </a:lnTo>
                  <a:lnTo>
                    <a:pt x="700" y="39"/>
                  </a:lnTo>
                  <a:lnTo>
                    <a:pt x="690" y="48"/>
                  </a:lnTo>
                  <a:lnTo>
                    <a:pt x="680" y="58"/>
                  </a:lnTo>
                  <a:lnTo>
                    <a:pt x="670" y="67"/>
                  </a:lnTo>
                  <a:lnTo>
                    <a:pt x="659" y="76"/>
                  </a:lnTo>
                  <a:lnTo>
                    <a:pt x="648" y="86"/>
                  </a:lnTo>
                  <a:lnTo>
                    <a:pt x="636" y="95"/>
                  </a:lnTo>
                  <a:lnTo>
                    <a:pt x="623" y="104"/>
                  </a:lnTo>
                  <a:lnTo>
                    <a:pt x="611" y="113"/>
                  </a:lnTo>
                  <a:lnTo>
                    <a:pt x="598" y="121"/>
                  </a:lnTo>
                  <a:lnTo>
                    <a:pt x="586" y="130"/>
                  </a:lnTo>
                  <a:lnTo>
                    <a:pt x="571" y="139"/>
                  </a:lnTo>
                  <a:lnTo>
                    <a:pt x="558" y="148"/>
                  </a:lnTo>
                  <a:lnTo>
                    <a:pt x="543" y="156"/>
                  </a:lnTo>
                  <a:lnTo>
                    <a:pt x="529" y="164"/>
                  </a:lnTo>
                  <a:lnTo>
                    <a:pt x="514" y="172"/>
                  </a:lnTo>
                  <a:lnTo>
                    <a:pt x="498" y="181"/>
                  </a:lnTo>
                  <a:lnTo>
                    <a:pt x="483" y="189"/>
                  </a:lnTo>
                  <a:lnTo>
                    <a:pt x="467" y="196"/>
                  </a:lnTo>
                  <a:lnTo>
                    <a:pt x="451" y="204"/>
                  </a:lnTo>
                  <a:lnTo>
                    <a:pt x="434" y="212"/>
                  </a:lnTo>
                  <a:lnTo>
                    <a:pt x="417" y="220"/>
                  </a:lnTo>
                  <a:lnTo>
                    <a:pt x="400" y="227"/>
                  </a:lnTo>
                  <a:lnTo>
                    <a:pt x="382" y="234"/>
                  </a:lnTo>
                  <a:lnTo>
                    <a:pt x="365" y="241"/>
                  </a:lnTo>
                  <a:lnTo>
                    <a:pt x="347" y="249"/>
                  </a:lnTo>
                  <a:lnTo>
                    <a:pt x="329" y="255"/>
                  </a:lnTo>
                  <a:lnTo>
                    <a:pt x="309" y="262"/>
                  </a:lnTo>
                  <a:lnTo>
                    <a:pt x="291" y="268"/>
                  </a:lnTo>
                  <a:lnTo>
                    <a:pt x="272" y="275"/>
                  </a:lnTo>
                  <a:lnTo>
                    <a:pt x="252" y="281"/>
                  </a:lnTo>
                  <a:lnTo>
                    <a:pt x="232" y="287"/>
                  </a:lnTo>
                  <a:lnTo>
                    <a:pt x="212" y="294"/>
                  </a:lnTo>
                  <a:lnTo>
                    <a:pt x="192" y="300"/>
                  </a:lnTo>
                  <a:lnTo>
                    <a:pt x="171" y="306"/>
                  </a:lnTo>
                  <a:lnTo>
                    <a:pt x="150" y="311"/>
                  </a:lnTo>
                  <a:lnTo>
                    <a:pt x="130" y="317"/>
                  </a:lnTo>
                  <a:lnTo>
                    <a:pt x="109" y="321"/>
                  </a:lnTo>
                  <a:lnTo>
                    <a:pt x="87" y="326"/>
                  </a:lnTo>
                  <a:lnTo>
                    <a:pt x="65" y="331"/>
                  </a:lnTo>
                  <a:lnTo>
                    <a:pt x="43" y="336"/>
                  </a:lnTo>
                  <a:lnTo>
                    <a:pt x="22" y="341"/>
                  </a:lnTo>
                  <a:lnTo>
                    <a:pt x="0" y="346"/>
                  </a:lnTo>
                  <a:lnTo>
                    <a:pt x="0" y="711"/>
                  </a:lnTo>
                  <a:lnTo>
                    <a:pt x="22" y="706"/>
                  </a:lnTo>
                  <a:lnTo>
                    <a:pt x="43" y="701"/>
                  </a:lnTo>
                  <a:lnTo>
                    <a:pt x="65" y="696"/>
                  </a:lnTo>
                  <a:lnTo>
                    <a:pt x="87" y="691"/>
                  </a:lnTo>
                  <a:lnTo>
                    <a:pt x="109" y="687"/>
                  </a:lnTo>
                  <a:lnTo>
                    <a:pt x="130" y="682"/>
                  </a:lnTo>
                  <a:lnTo>
                    <a:pt x="150" y="676"/>
                  </a:lnTo>
                  <a:lnTo>
                    <a:pt x="171" y="671"/>
                  </a:lnTo>
                  <a:lnTo>
                    <a:pt x="192" y="665"/>
                  </a:lnTo>
                  <a:lnTo>
                    <a:pt x="212" y="659"/>
                  </a:lnTo>
                  <a:lnTo>
                    <a:pt x="232" y="653"/>
                  </a:lnTo>
                  <a:lnTo>
                    <a:pt x="252" y="647"/>
                  </a:lnTo>
                  <a:lnTo>
                    <a:pt x="272" y="641"/>
                  </a:lnTo>
                  <a:lnTo>
                    <a:pt x="291" y="633"/>
                  </a:lnTo>
                  <a:lnTo>
                    <a:pt x="309" y="627"/>
                  </a:lnTo>
                  <a:lnTo>
                    <a:pt x="329" y="620"/>
                  </a:lnTo>
                  <a:lnTo>
                    <a:pt x="347" y="614"/>
                  </a:lnTo>
                  <a:lnTo>
                    <a:pt x="365" y="607"/>
                  </a:lnTo>
                  <a:lnTo>
                    <a:pt x="382" y="599"/>
                  </a:lnTo>
                  <a:lnTo>
                    <a:pt x="400" y="592"/>
                  </a:lnTo>
                  <a:lnTo>
                    <a:pt x="417" y="585"/>
                  </a:lnTo>
                  <a:lnTo>
                    <a:pt x="434" y="577"/>
                  </a:lnTo>
                  <a:lnTo>
                    <a:pt x="451" y="569"/>
                  </a:lnTo>
                  <a:lnTo>
                    <a:pt x="467" y="562"/>
                  </a:lnTo>
                  <a:lnTo>
                    <a:pt x="483" y="554"/>
                  </a:lnTo>
                  <a:lnTo>
                    <a:pt x="498" y="546"/>
                  </a:lnTo>
                  <a:lnTo>
                    <a:pt x="514" y="537"/>
                  </a:lnTo>
                  <a:lnTo>
                    <a:pt x="529" y="529"/>
                  </a:lnTo>
                  <a:lnTo>
                    <a:pt x="543" y="522"/>
                  </a:lnTo>
                  <a:lnTo>
                    <a:pt x="558" y="513"/>
                  </a:lnTo>
                  <a:lnTo>
                    <a:pt x="571" y="505"/>
                  </a:lnTo>
                  <a:lnTo>
                    <a:pt x="586" y="495"/>
                  </a:lnTo>
                  <a:lnTo>
                    <a:pt x="598" y="486"/>
                  </a:lnTo>
                  <a:lnTo>
                    <a:pt x="611" y="478"/>
                  </a:lnTo>
                  <a:lnTo>
                    <a:pt x="623" y="469"/>
                  </a:lnTo>
                  <a:lnTo>
                    <a:pt x="636" y="460"/>
                  </a:lnTo>
                  <a:lnTo>
                    <a:pt x="648" y="451"/>
                  </a:lnTo>
                  <a:lnTo>
                    <a:pt x="659" y="442"/>
                  </a:lnTo>
                  <a:lnTo>
                    <a:pt x="670" y="432"/>
                  </a:lnTo>
                  <a:lnTo>
                    <a:pt x="680" y="423"/>
                  </a:lnTo>
                  <a:lnTo>
                    <a:pt x="690" y="414"/>
                  </a:lnTo>
                  <a:lnTo>
                    <a:pt x="700" y="404"/>
                  </a:lnTo>
                  <a:lnTo>
                    <a:pt x="710" y="394"/>
                  </a:lnTo>
                  <a:lnTo>
                    <a:pt x="719" y="385"/>
                  </a:lnTo>
                  <a:lnTo>
                    <a:pt x="728" y="375"/>
                  </a:lnTo>
                  <a:lnTo>
                    <a:pt x="736" y="365"/>
                  </a:lnTo>
                  <a:lnTo>
                    <a:pt x="736" y="0"/>
                  </a:lnTo>
                  <a:close/>
                </a:path>
              </a:pathLst>
            </a:custGeom>
            <a:solidFill>
              <a:srgbClr val="668080"/>
            </a:solidFill>
            <a:ln w="7938">
              <a:solidFill>
                <a:srgbClr val="000000"/>
              </a:solidFill>
              <a:round/>
              <a:headEnd/>
              <a:tailEnd/>
            </a:ln>
          </p:spPr>
          <p:txBody>
            <a:bodyPr/>
            <a:lstStyle/>
            <a:p>
              <a:endParaRPr lang="en-US"/>
            </a:p>
          </p:txBody>
        </p:sp>
        <p:sp>
          <p:nvSpPr>
            <p:cNvPr id="54382" name="Freeform 15">
              <a:extLst>
                <a:ext uri="{FF2B5EF4-FFF2-40B4-BE49-F238E27FC236}">
                  <a16:creationId xmlns:a16="http://schemas.microsoft.com/office/drawing/2014/main" id="{5D62E991-1EAF-E2EE-5168-9162D9946AB2}"/>
                </a:ext>
              </a:extLst>
            </p:cNvPr>
            <p:cNvSpPr>
              <a:spLocks/>
            </p:cNvSpPr>
            <p:nvPr/>
          </p:nvSpPr>
          <p:spPr bwMode="auto">
            <a:xfrm>
              <a:off x="3216" y="2072"/>
              <a:ext cx="1332" cy="540"/>
            </a:xfrm>
            <a:custGeom>
              <a:avLst/>
              <a:gdLst>
                <a:gd name="T0" fmla="*/ 1324 w 1332"/>
                <a:gd name="T1" fmla="*/ 204 h 540"/>
                <a:gd name="T2" fmla="*/ 1315 w 1332"/>
                <a:gd name="T3" fmla="*/ 213 h 540"/>
                <a:gd name="T4" fmla="*/ 1306 w 1332"/>
                <a:gd name="T5" fmla="*/ 223 h 540"/>
                <a:gd name="T6" fmla="*/ 1296 w 1332"/>
                <a:gd name="T7" fmla="*/ 233 h 540"/>
                <a:gd name="T8" fmla="*/ 1286 w 1332"/>
                <a:gd name="T9" fmla="*/ 242 h 540"/>
                <a:gd name="T10" fmla="*/ 1276 w 1332"/>
                <a:gd name="T11" fmla="*/ 252 h 540"/>
                <a:gd name="T12" fmla="*/ 1266 w 1332"/>
                <a:gd name="T13" fmla="*/ 261 h 540"/>
                <a:gd name="T14" fmla="*/ 1255 w 1332"/>
                <a:gd name="T15" fmla="*/ 270 h 540"/>
                <a:gd name="T16" fmla="*/ 1244 w 1332"/>
                <a:gd name="T17" fmla="*/ 280 h 540"/>
                <a:gd name="T18" fmla="*/ 1232 w 1332"/>
                <a:gd name="T19" fmla="*/ 289 h 540"/>
                <a:gd name="T20" fmla="*/ 1219 w 1332"/>
                <a:gd name="T21" fmla="*/ 298 h 540"/>
                <a:gd name="T22" fmla="*/ 1207 w 1332"/>
                <a:gd name="T23" fmla="*/ 307 h 540"/>
                <a:gd name="T24" fmla="*/ 1194 w 1332"/>
                <a:gd name="T25" fmla="*/ 315 h 540"/>
                <a:gd name="T26" fmla="*/ 1182 w 1332"/>
                <a:gd name="T27" fmla="*/ 324 h 540"/>
                <a:gd name="T28" fmla="*/ 1167 w 1332"/>
                <a:gd name="T29" fmla="*/ 333 h 540"/>
                <a:gd name="T30" fmla="*/ 1154 w 1332"/>
                <a:gd name="T31" fmla="*/ 342 h 540"/>
                <a:gd name="T32" fmla="*/ 1139 w 1332"/>
                <a:gd name="T33" fmla="*/ 350 h 540"/>
                <a:gd name="T34" fmla="*/ 1125 w 1332"/>
                <a:gd name="T35" fmla="*/ 358 h 540"/>
                <a:gd name="T36" fmla="*/ 1110 w 1332"/>
                <a:gd name="T37" fmla="*/ 366 h 540"/>
                <a:gd name="T38" fmla="*/ 1094 w 1332"/>
                <a:gd name="T39" fmla="*/ 375 h 540"/>
                <a:gd name="T40" fmla="*/ 1079 w 1332"/>
                <a:gd name="T41" fmla="*/ 383 h 540"/>
                <a:gd name="T42" fmla="*/ 1063 w 1332"/>
                <a:gd name="T43" fmla="*/ 390 h 540"/>
                <a:gd name="T44" fmla="*/ 1047 w 1332"/>
                <a:gd name="T45" fmla="*/ 398 h 540"/>
                <a:gd name="T46" fmla="*/ 1030 w 1332"/>
                <a:gd name="T47" fmla="*/ 406 h 540"/>
                <a:gd name="T48" fmla="*/ 1013 w 1332"/>
                <a:gd name="T49" fmla="*/ 414 h 540"/>
                <a:gd name="T50" fmla="*/ 996 w 1332"/>
                <a:gd name="T51" fmla="*/ 421 h 540"/>
                <a:gd name="T52" fmla="*/ 978 w 1332"/>
                <a:gd name="T53" fmla="*/ 428 h 540"/>
                <a:gd name="T54" fmla="*/ 961 w 1332"/>
                <a:gd name="T55" fmla="*/ 435 h 540"/>
                <a:gd name="T56" fmla="*/ 943 w 1332"/>
                <a:gd name="T57" fmla="*/ 443 h 540"/>
                <a:gd name="T58" fmla="*/ 925 w 1332"/>
                <a:gd name="T59" fmla="*/ 449 h 540"/>
                <a:gd name="T60" fmla="*/ 905 w 1332"/>
                <a:gd name="T61" fmla="*/ 456 h 540"/>
                <a:gd name="T62" fmla="*/ 887 w 1332"/>
                <a:gd name="T63" fmla="*/ 462 h 540"/>
                <a:gd name="T64" fmla="*/ 868 w 1332"/>
                <a:gd name="T65" fmla="*/ 469 h 540"/>
                <a:gd name="T66" fmla="*/ 848 w 1332"/>
                <a:gd name="T67" fmla="*/ 475 h 540"/>
                <a:gd name="T68" fmla="*/ 828 w 1332"/>
                <a:gd name="T69" fmla="*/ 481 h 540"/>
                <a:gd name="T70" fmla="*/ 808 w 1332"/>
                <a:gd name="T71" fmla="*/ 488 h 540"/>
                <a:gd name="T72" fmla="*/ 788 w 1332"/>
                <a:gd name="T73" fmla="*/ 494 h 540"/>
                <a:gd name="T74" fmla="*/ 767 w 1332"/>
                <a:gd name="T75" fmla="*/ 500 h 540"/>
                <a:gd name="T76" fmla="*/ 746 w 1332"/>
                <a:gd name="T77" fmla="*/ 505 h 540"/>
                <a:gd name="T78" fmla="*/ 726 w 1332"/>
                <a:gd name="T79" fmla="*/ 511 h 540"/>
                <a:gd name="T80" fmla="*/ 705 w 1332"/>
                <a:gd name="T81" fmla="*/ 515 h 540"/>
                <a:gd name="T82" fmla="*/ 683 w 1332"/>
                <a:gd name="T83" fmla="*/ 520 h 540"/>
                <a:gd name="T84" fmla="*/ 661 w 1332"/>
                <a:gd name="T85" fmla="*/ 525 h 540"/>
                <a:gd name="T86" fmla="*/ 639 w 1332"/>
                <a:gd name="T87" fmla="*/ 530 h 540"/>
                <a:gd name="T88" fmla="*/ 618 w 1332"/>
                <a:gd name="T89" fmla="*/ 535 h 540"/>
                <a:gd name="T90" fmla="*/ 596 w 1332"/>
                <a:gd name="T91" fmla="*/ 540 h 540"/>
                <a:gd name="T92" fmla="*/ 1332 w 1332"/>
                <a:gd name="T93" fmla="*/ 194 h 5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32"/>
                <a:gd name="T142" fmla="*/ 0 h 540"/>
                <a:gd name="T143" fmla="*/ 1332 w 1332"/>
                <a:gd name="T144" fmla="*/ 540 h 5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32" h="540">
                  <a:moveTo>
                    <a:pt x="1332" y="194"/>
                  </a:moveTo>
                  <a:lnTo>
                    <a:pt x="1332" y="194"/>
                  </a:lnTo>
                  <a:lnTo>
                    <a:pt x="1324" y="204"/>
                  </a:lnTo>
                  <a:lnTo>
                    <a:pt x="1315" y="213"/>
                  </a:lnTo>
                  <a:lnTo>
                    <a:pt x="1306" y="223"/>
                  </a:lnTo>
                  <a:lnTo>
                    <a:pt x="1296" y="233"/>
                  </a:lnTo>
                  <a:lnTo>
                    <a:pt x="1286" y="242"/>
                  </a:lnTo>
                  <a:lnTo>
                    <a:pt x="1276" y="252"/>
                  </a:lnTo>
                  <a:lnTo>
                    <a:pt x="1266" y="261"/>
                  </a:lnTo>
                  <a:lnTo>
                    <a:pt x="1255" y="270"/>
                  </a:lnTo>
                  <a:lnTo>
                    <a:pt x="1244" y="280"/>
                  </a:lnTo>
                  <a:lnTo>
                    <a:pt x="1232" y="289"/>
                  </a:lnTo>
                  <a:lnTo>
                    <a:pt x="1219" y="298"/>
                  </a:lnTo>
                  <a:lnTo>
                    <a:pt x="1207" y="307"/>
                  </a:lnTo>
                  <a:lnTo>
                    <a:pt x="1194" y="315"/>
                  </a:lnTo>
                  <a:lnTo>
                    <a:pt x="1182" y="324"/>
                  </a:lnTo>
                  <a:lnTo>
                    <a:pt x="1167" y="333"/>
                  </a:lnTo>
                  <a:lnTo>
                    <a:pt x="1154" y="342"/>
                  </a:lnTo>
                  <a:lnTo>
                    <a:pt x="1139" y="350"/>
                  </a:lnTo>
                  <a:lnTo>
                    <a:pt x="1125" y="358"/>
                  </a:lnTo>
                  <a:lnTo>
                    <a:pt x="1110" y="366"/>
                  </a:lnTo>
                  <a:lnTo>
                    <a:pt x="1094" y="375"/>
                  </a:lnTo>
                  <a:lnTo>
                    <a:pt x="1079" y="383"/>
                  </a:lnTo>
                  <a:lnTo>
                    <a:pt x="1063" y="390"/>
                  </a:lnTo>
                  <a:lnTo>
                    <a:pt x="1047" y="398"/>
                  </a:lnTo>
                  <a:lnTo>
                    <a:pt x="1030" y="406"/>
                  </a:lnTo>
                  <a:lnTo>
                    <a:pt x="1013" y="414"/>
                  </a:lnTo>
                  <a:lnTo>
                    <a:pt x="996" y="421"/>
                  </a:lnTo>
                  <a:lnTo>
                    <a:pt x="978" y="428"/>
                  </a:lnTo>
                  <a:lnTo>
                    <a:pt x="961" y="435"/>
                  </a:lnTo>
                  <a:lnTo>
                    <a:pt x="943" y="443"/>
                  </a:lnTo>
                  <a:lnTo>
                    <a:pt x="925" y="449"/>
                  </a:lnTo>
                  <a:lnTo>
                    <a:pt x="905" y="456"/>
                  </a:lnTo>
                  <a:lnTo>
                    <a:pt x="887" y="462"/>
                  </a:lnTo>
                  <a:lnTo>
                    <a:pt x="868" y="469"/>
                  </a:lnTo>
                  <a:lnTo>
                    <a:pt x="848" y="475"/>
                  </a:lnTo>
                  <a:lnTo>
                    <a:pt x="828" y="481"/>
                  </a:lnTo>
                  <a:lnTo>
                    <a:pt x="808" y="488"/>
                  </a:lnTo>
                  <a:lnTo>
                    <a:pt x="788" y="494"/>
                  </a:lnTo>
                  <a:lnTo>
                    <a:pt x="767" y="500"/>
                  </a:lnTo>
                  <a:lnTo>
                    <a:pt x="746" y="505"/>
                  </a:lnTo>
                  <a:lnTo>
                    <a:pt x="726" y="511"/>
                  </a:lnTo>
                  <a:lnTo>
                    <a:pt x="705" y="515"/>
                  </a:lnTo>
                  <a:lnTo>
                    <a:pt x="683" y="520"/>
                  </a:lnTo>
                  <a:lnTo>
                    <a:pt x="661" y="525"/>
                  </a:lnTo>
                  <a:lnTo>
                    <a:pt x="639" y="530"/>
                  </a:lnTo>
                  <a:lnTo>
                    <a:pt x="618" y="535"/>
                  </a:lnTo>
                  <a:lnTo>
                    <a:pt x="596" y="540"/>
                  </a:lnTo>
                  <a:lnTo>
                    <a:pt x="0" y="0"/>
                  </a:lnTo>
                  <a:lnTo>
                    <a:pt x="1332" y="194"/>
                  </a:lnTo>
                  <a:close/>
                </a:path>
              </a:pathLst>
            </a:custGeom>
            <a:solidFill>
              <a:srgbClr val="CCFFFF"/>
            </a:solidFill>
            <a:ln w="7938">
              <a:solidFill>
                <a:srgbClr val="000000"/>
              </a:solidFill>
              <a:round/>
              <a:headEnd/>
              <a:tailEnd/>
            </a:ln>
          </p:spPr>
          <p:txBody>
            <a:bodyPr/>
            <a:lstStyle/>
            <a:p>
              <a:endParaRPr lang="en-US"/>
            </a:p>
          </p:txBody>
        </p:sp>
        <p:sp>
          <p:nvSpPr>
            <p:cNvPr id="54383" name="Freeform 16">
              <a:extLst>
                <a:ext uri="{FF2B5EF4-FFF2-40B4-BE49-F238E27FC236}">
                  <a16:creationId xmlns:a16="http://schemas.microsoft.com/office/drawing/2014/main" id="{0CE03FAC-1C10-1E3F-B7BF-0F83461727EB}"/>
                </a:ext>
              </a:extLst>
            </p:cNvPr>
            <p:cNvSpPr>
              <a:spLocks/>
            </p:cNvSpPr>
            <p:nvPr/>
          </p:nvSpPr>
          <p:spPr bwMode="auto">
            <a:xfrm>
              <a:off x="1982" y="2831"/>
              <a:ext cx="274" cy="433"/>
            </a:xfrm>
            <a:custGeom>
              <a:avLst/>
              <a:gdLst>
                <a:gd name="T0" fmla="*/ 274 w 274"/>
                <a:gd name="T1" fmla="*/ 68 h 433"/>
                <a:gd name="T2" fmla="*/ 253 w 274"/>
                <a:gd name="T3" fmla="*/ 65 h 433"/>
                <a:gd name="T4" fmla="*/ 231 w 274"/>
                <a:gd name="T5" fmla="*/ 60 h 433"/>
                <a:gd name="T6" fmla="*/ 231 w 274"/>
                <a:gd name="T7" fmla="*/ 60 h 433"/>
                <a:gd name="T8" fmla="*/ 208 w 274"/>
                <a:gd name="T9" fmla="*/ 55 h 433"/>
                <a:gd name="T10" fmla="*/ 186 w 274"/>
                <a:gd name="T11" fmla="*/ 50 h 433"/>
                <a:gd name="T12" fmla="*/ 186 w 274"/>
                <a:gd name="T13" fmla="*/ 50 h 433"/>
                <a:gd name="T14" fmla="*/ 165 w 274"/>
                <a:gd name="T15" fmla="*/ 45 h 433"/>
                <a:gd name="T16" fmla="*/ 143 w 274"/>
                <a:gd name="T17" fmla="*/ 40 h 433"/>
                <a:gd name="T18" fmla="*/ 143 w 274"/>
                <a:gd name="T19" fmla="*/ 40 h 433"/>
                <a:gd name="T20" fmla="*/ 123 w 274"/>
                <a:gd name="T21" fmla="*/ 35 h 433"/>
                <a:gd name="T22" fmla="*/ 101 w 274"/>
                <a:gd name="T23" fmla="*/ 29 h 433"/>
                <a:gd name="T24" fmla="*/ 101 w 274"/>
                <a:gd name="T25" fmla="*/ 29 h 433"/>
                <a:gd name="T26" fmla="*/ 80 w 274"/>
                <a:gd name="T27" fmla="*/ 25 h 433"/>
                <a:gd name="T28" fmla="*/ 60 w 274"/>
                <a:gd name="T29" fmla="*/ 19 h 433"/>
                <a:gd name="T30" fmla="*/ 60 w 274"/>
                <a:gd name="T31" fmla="*/ 19 h 433"/>
                <a:gd name="T32" fmla="*/ 40 w 274"/>
                <a:gd name="T33" fmla="*/ 12 h 433"/>
                <a:gd name="T34" fmla="*/ 20 w 274"/>
                <a:gd name="T35" fmla="*/ 6 h 433"/>
                <a:gd name="T36" fmla="*/ 20 w 274"/>
                <a:gd name="T37" fmla="*/ 6 h 433"/>
                <a:gd name="T38" fmla="*/ 0 w 274"/>
                <a:gd name="T39" fmla="*/ 0 h 433"/>
                <a:gd name="T40" fmla="*/ 0 w 274"/>
                <a:gd name="T41" fmla="*/ 365 h 433"/>
                <a:gd name="T42" fmla="*/ 20 w 274"/>
                <a:gd name="T43" fmla="*/ 372 h 433"/>
                <a:gd name="T44" fmla="*/ 40 w 274"/>
                <a:gd name="T45" fmla="*/ 378 h 433"/>
                <a:gd name="T46" fmla="*/ 40 w 274"/>
                <a:gd name="T47" fmla="*/ 378 h 433"/>
                <a:gd name="T48" fmla="*/ 60 w 274"/>
                <a:gd name="T49" fmla="*/ 384 h 433"/>
                <a:gd name="T50" fmla="*/ 80 w 274"/>
                <a:gd name="T51" fmla="*/ 390 h 433"/>
                <a:gd name="T52" fmla="*/ 80 w 274"/>
                <a:gd name="T53" fmla="*/ 390 h 433"/>
                <a:gd name="T54" fmla="*/ 101 w 274"/>
                <a:gd name="T55" fmla="*/ 395 h 433"/>
                <a:gd name="T56" fmla="*/ 123 w 274"/>
                <a:gd name="T57" fmla="*/ 401 h 433"/>
                <a:gd name="T58" fmla="*/ 123 w 274"/>
                <a:gd name="T59" fmla="*/ 401 h 433"/>
                <a:gd name="T60" fmla="*/ 143 w 274"/>
                <a:gd name="T61" fmla="*/ 406 h 433"/>
                <a:gd name="T62" fmla="*/ 165 w 274"/>
                <a:gd name="T63" fmla="*/ 410 h 433"/>
                <a:gd name="T64" fmla="*/ 165 w 274"/>
                <a:gd name="T65" fmla="*/ 410 h 433"/>
                <a:gd name="T66" fmla="*/ 186 w 274"/>
                <a:gd name="T67" fmla="*/ 415 h 433"/>
                <a:gd name="T68" fmla="*/ 208 w 274"/>
                <a:gd name="T69" fmla="*/ 420 h 433"/>
                <a:gd name="T70" fmla="*/ 208 w 274"/>
                <a:gd name="T71" fmla="*/ 420 h 433"/>
                <a:gd name="T72" fmla="*/ 231 w 274"/>
                <a:gd name="T73" fmla="*/ 425 h 433"/>
                <a:gd name="T74" fmla="*/ 253 w 274"/>
                <a:gd name="T75" fmla="*/ 430 h 433"/>
                <a:gd name="T76" fmla="*/ 253 w 274"/>
                <a:gd name="T77" fmla="*/ 430 h 433"/>
                <a:gd name="T78" fmla="*/ 274 w 274"/>
                <a:gd name="T79" fmla="*/ 433 h 4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4"/>
                <a:gd name="T121" fmla="*/ 0 h 433"/>
                <a:gd name="T122" fmla="*/ 274 w 274"/>
                <a:gd name="T123" fmla="*/ 433 h 4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4" h="433">
                  <a:moveTo>
                    <a:pt x="274" y="68"/>
                  </a:moveTo>
                  <a:lnTo>
                    <a:pt x="274" y="68"/>
                  </a:lnTo>
                  <a:lnTo>
                    <a:pt x="253" y="65"/>
                  </a:lnTo>
                  <a:lnTo>
                    <a:pt x="231" y="60"/>
                  </a:lnTo>
                  <a:lnTo>
                    <a:pt x="208" y="55"/>
                  </a:lnTo>
                  <a:lnTo>
                    <a:pt x="186" y="50"/>
                  </a:lnTo>
                  <a:lnTo>
                    <a:pt x="165" y="45"/>
                  </a:lnTo>
                  <a:lnTo>
                    <a:pt x="143" y="40"/>
                  </a:lnTo>
                  <a:lnTo>
                    <a:pt x="123" y="35"/>
                  </a:lnTo>
                  <a:lnTo>
                    <a:pt x="101" y="29"/>
                  </a:lnTo>
                  <a:lnTo>
                    <a:pt x="80" y="25"/>
                  </a:lnTo>
                  <a:lnTo>
                    <a:pt x="60" y="19"/>
                  </a:lnTo>
                  <a:lnTo>
                    <a:pt x="40" y="12"/>
                  </a:lnTo>
                  <a:lnTo>
                    <a:pt x="20" y="6"/>
                  </a:lnTo>
                  <a:lnTo>
                    <a:pt x="0" y="0"/>
                  </a:lnTo>
                  <a:lnTo>
                    <a:pt x="0" y="365"/>
                  </a:lnTo>
                  <a:lnTo>
                    <a:pt x="20" y="372"/>
                  </a:lnTo>
                  <a:lnTo>
                    <a:pt x="40" y="378"/>
                  </a:lnTo>
                  <a:lnTo>
                    <a:pt x="60" y="384"/>
                  </a:lnTo>
                  <a:lnTo>
                    <a:pt x="80" y="390"/>
                  </a:lnTo>
                  <a:lnTo>
                    <a:pt x="101" y="395"/>
                  </a:lnTo>
                  <a:lnTo>
                    <a:pt x="123" y="401"/>
                  </a:lnTo>
                  <a:lnTo>
                    <a:pt x="143" y="406"/>
                  </a:lnTo>
                  <a:lnTo>
                    <a:pt x="165" y="410"/>
                  </a:lnTo>
                  <a:lnTo>
                    <a:pt x="186" y="415"/>
                  </a:lnTo>
                  <a:lnTo>
                    <a:pt x="208" y="420"/>
                  </a:lnTo>
                  <a:lnTo>
                    <a:pt x="231" y="425"/>
                  </a:lnTo>
                  <a:lnTo>
                    <a:pt x="253" y="430"/>
                  </a:lnTo>
                  <a:lnTo>
                    <a:pt x="274" y="433"/>
                  </a:lnTo>
                  <a:lnTo>
                    <a:pt x="274" y="68"/>
                  </a:lnTo>
                  <a:close/>
                </a:path>
              </a:pathLst>
            </a:custGeom>
            <a:solidFill>
              <a:srgbClr val="666680"/>
            </a:solidFill>
            <a:ln w="7938">
              <a:solidFill>
                <a:srgbClr val="000000"/>
              </a:solidFill>
              <a:round/>
              <a:headEnd/>
              <a:tailEnd/>
            </a:ln>
          </p:spPr>
          <p:txBody>
            <a:bodyPr/>
            <a:lstStyle/>
            <a:p>
              <a:endParaRPr lang="en-US"/>
            </a:p>
          </p:txBody>
        </p:sp>
        <p:sp>
          <p:nvSpPr>
            <p:cNvPr id="54384" name="Freeform 17">
              <a:extLst>
                <a:ext uri="{FF2B5EF4-FFF2-40B4-BE49-F238E27FC236}">
                  <a16:creationId xmlns:a16="http://schemas.microsoft.com/office/drawing/2014/main" id="{DEBD09FE-2397-09A4-C7C9-E5D3A65E8A66}"/>
                </a:ext>
              </a:extLst>
            </p:cNvPr>
            <p:cNvSpPr>
              <a:spLocks/>
            </p:cNvSpPr>
            <p:nvPr/>
          </p:nvSpPr>
          <p:spPr bwMode="auto">
            <a:xfrm>
              <a:off x="2256" y="2356"/>
              <a:ext cx="573" cy="908"/>
            </a:xfrm>
            <a:custGeom>
              <a:avLst/>
              <a:gdLst>
                <a:gd name="T0" fmla="*/ 573 w 573"/>
                <a:gd name="T1" fmla="*/ 0 h 908"/>
                <a:gd name="T2" fmla="*/ 0 w 573"/>
                <a:gd name="T3" fmla="*/ 543 h 908"/>
                <a:gd name="T4" fmla="*/ 0 w 573"/>
                <a:gd name="T5" fmla="*/ 908 h 908"/>
                <a:gd name="T6" fmla="*/ 573 w 573"/>
                <a:gd name="T7" fmla="*/ 365 h 908"/>
                <a:gd name="T8" fmla="*/ 573 w 573"/>
                <a:gd name="T9" fmla="*/ 0 h 908"/>
                <a:gd name="T10" fmla="*/ 0 60000 65536"/>
                <a:gd name="T11" fmla="*/ 0 60000 65536"/>
                <a:gd name="T12" fmla="*/ 0 60000 65536"/>
                <a:gd name="T13" fmla="*/ 0 60000 65536"/>
                <a:gd name="T14" fmla="*/ 0 60000 65536"/>
                <a:gd name="T15" fmla="*/ 0 w 573"/>
                <a:gd name="T16" fmla="*/ 0 h 908"/>
                <a:gd name="T17" fmla="*/ 573 w 573"/>
                <a:gd name="T18" fmla="*/ 908 h 908"/>
              </a:gdLst>
              <a:ahLst/>
              <a:cxnLst>
                <a:cxn ang="T10">
                  <a:pos x="T0" y="T1"/>
                </a:cxn>
                <a:cxn ang="T11">
                  <a:pos x="T2" y="T3"/>
                </a:cxn>
                <a:cxn ang="T12">
                  <a:pos x="T4" y="T5"/>
                </a:cxn>
                <a:cxn ang="T13">
                  <a:pos x="T6" y="T7"/>
                </a:cxn>
                <a:cxn ang="T14">
                  <a:pos x="T8" y="T9"/>
                </a:cxn>
              </a:cxnLst>
              <a:rect l="T15" t="T16" r="T17" b="T18"/>
              <a:pathLst>
                <a:path w="573" h="908">
                  <a:moveTo>
                    <a:pt x="573" y="0"/>
                  </a:moveTo>
                  <a:lnTo>
                    <a:pt x="0" y="543"/>
                  </a:lnTo>
                  <a:lnTo>
                    <a:pt x="0" y="908"/>
                  </a:lnTo>
                  <a:lnTo>
                    <a:pt x="573" y="365"/>
                  </a:lnTo>
                  <a:lnTo>
                    <a:pt x="573" y="0"/>
                  </a:lnTo>
                  <a:close/>
                </a:path>
              </a:pathLst>
            </a:custGeom>
            <a:solidFill>
              <a:srgbClr val="666680"/>
            </a:solidFill>
            <a:ln w="7938">
              <a:solidFill>
                <a:srgbClr val="000000"/>
              </a:solidFill>
              <a:round/>
              <a:headEnd/>
              <a:tailEnd/>
            </a:ln>
          </p:spPr>
          <p:txBody>
            <a:bodyPr/>
            <a:lstStyle/>
            <a:p>
              <a:endParaRPr lang="en-US"/>
            </a:p>
          </p:txBody>
        </p:sp>
        <p:sp>
          <p:nvSpPr>
            <p:cNvPr id="54385" name="Freeform 18">
              <a:extLst>
                <a:ext uri="{FF2B5EF4-FFF2-40B4-BE49-F238E27FC236}">
                  <a16:creationId xmlns:a16="http://schemas.microsoft.com/office/drawing/2014/main" id="{FDBEA2A6-ED7D-BC8C-1676-A57BC79F0FE0}"/>
                </a:ext>
              </a:extLst>
            </p:cNvPr>
            <p:cNvSpPr>
              <a:spLocks/>
            </p:cNvSpPr>
            <p:nvPr/>
          </p:nvSpPr>
          <p:spPr bwMode="auto">
            <a:xfrm>
              <a:off x="1982" y="2356"/>
              <a:ext cx="847" cy="543"/>
            </a:xfrm>
            <a:custGeom>
              <a:avLst/>
              <a:gdLst>
                <a:gd name="T0" fmla="*/ 274 w 847"/>
                <a:gd name="T1" fmla="*/ 543 h 543"/>
                <a:gd name="T2" fmla="*/ 274 w 847"/>
                <a:gd name="T3" fmla="*/ 543 h 543"/>
                <a:gd name="T4" fmla="*/ 253 w 847"/>
                <a:gd name="T5" fmla="*/ 540 h 543"/>
                <a:gd name="T6" fmla="*/ 253 w 847"/>
                <a:gd name="T7" fmla="*/ 540 h 543"/>
                <a:gd name="T8" fmla="*/ 253 w 847"/>
                <a:gd name="T9" fmla="*/ 540 h 543"/>
                <a:gd name="T10" fmla="*/ 231 w 847"/>
                <a:gd name="T11" fmla="*/ 535 h 543"/>
                <a:gd name="T12" fmla="*/ 231 w 847"/>
                <a:gd name="T13" fmla="*/ 535 h 543"/>
                <a:gd name="T14" fmla="*/ 231 w 847"/>
                <a:gd name="T15" fmla="*/ 535 h 543"/>
                <a:gd name="T16" fmla="*/ 208 w 847"/>
                <a:gd name="T17" fmla="*/ 530 h 543"/>
                <a:gd name="T18" fmla="*/ 208 w 847"/>
                <a:gd name="T19" fmla="*/ 530 h 543"/>
                <a:gd name="T20" fmla="*/ 208 w 847"/>
                <a:gd name="T21" fmla="*/ 530 h 543"/>
                <a:gd name="T22" fmla="*/ 186 w 847"/>
                <a:gd name="T23" fmla="*/ 525 h 543"/>
                <a:gd name="T24" fmla="*/ 186 w 847"/>
                <a:gd name="T25" fmla="*/ 525 h 543"/>
                <a:gd name="T26" fmla="*/ 186 w 847"/>
                <a:gd name="T27" fmla="*/ 525 h 543"/>
                <a:gd name="T28" fmla="*/ 165 w 847"/>
                <a:gd name="T29" fmla="*/ 520 h 543"/>
                <a:gd name="T30" fmla="*/ 165 w 847"/>
                <a:gd name="T31" fmla="*/ 520 h 543"/>
                <a:gd name="T32" fmla="*/ 165 w 847"/>
                <a:gd name="T33" fmla="*/ 520 h 543"/>
                <a:gd name="T34" fmla="*/ 143 w 847"/>
                <a:gd name="T35" fmla="*/ 515 h 543"/>
                <a:gd name="T36" fmla="*/ 143 w 847"/>
                <a:gd name="T37" fmla="*/ 515 h 543"/>
                <a:gd name="T38" fmla="*/ 143 w 847"/>
                <a:gd name="T39" fmla="*/ 515 h 543"/>
                <a:gd name="T40" fmla="*/ 123 w 847"/>
                <a:gd name="T41" fmla="*/ 510 h 543"/>
                <a:gd name="T42" fmla="*/ 123 w 847"/>
                <a:gd name="T43" fmla="*/ 510 h 543"/>
                <a:gd name="T44" fmla="*/ 123 w 847"/>
                <a:gd name="T45" fmla="*/ 510 h 543"/>
                <a:gd name="T46" fmla="*/ 101 w 847"/>
                <a:gd name="T47" fmla="*/ 504 h 543"/>
                <a:gd name="T48" fmla="*/ 101 w 847"/>
                <a:gd name="T49" fmla="*/ 504 h 543"/>
                <a:gd name="T50" fmla="*/ 101 w 847"/>
                <a:gd name="T51" fmla="*/ 504 h 543"/>
                <a:gd name="T52" fmla="*/ 80 w 847"/>
                <a:gd name="T53" fmla="*/ 500 h 543"/>
                <a:gd name="T54" fmla="*/ 80 w 847"/>
                <a:gd name="T55" fmla="*/ 500 h 543"/>
                <a:gd name="T56" fmla="*/ 80 w 847"/>
                <a:gd name="T57" fmla="*/ 500 h 543"/>
                <a:gd name="T58" fmla="*/ 60 w 847"/>
                <a:gd name="T59" fmla="*/ 494 h 543"/>
                <a:gd name="T60" fmla="*/ 60 w 847"/>
                <a:gd name="T61" fmla="*/ 494 h 543"/>
                <a:gd name="T62" fmla="*/ 60 w 847"/>
                <a:gd name="T63" fmla="*/ 494 h 543"/>
                <a:gd name="T64" fmla="*/ 40 w 847"/>
                <a:gd name="T65" fmla="*/ 487 h 543"/>
                <a:gd name="T66" fmla="*/ 40 w 847"/>
                <a:gd name="T67" fmla="*/ 487 h 543"/>
                <a:gd name="T68" fmla="*/ 40 w 847"/>
                <a:gd name="T69" fmla="*/ 487 h 543"/>
                <a:gd name="T70" fmla="*/ 20 w 847"/>
                <a:gd name="T71" fmla="*/ 481 h 543"/>
                <a:gd name="T72" fmla="*/ 20 w 847"/>
                <a:gd name="T73" fmla="*/ 481 h 543"/>
                <a:gd name="T74" fmla="*/ 20 w 847"/>
                <a:gd name="T75" fmla="*/ 481 h 543"/>
                <a:gd name="T76" fmla="*/ 0 w 847"/>
                <a:gd name="T77" fmla="*/ 475 h 543"/>
                <a:gd name="T78" fmla="*/ 0 w 847"/>
                <a:gd name="T79" fmla="*/ 475 h 543"/>
                <a:gd name="T80" fmla="*/ 847 w 847"/>
                <a:gd name="T81" fmla="*/ 0 h 543"/>
                <a:gd name="T82" fmla="*/ 274 w 847"/>
                <a:gd name="T83" fmla="*/ 543 h 5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7"/>
                <a:gd name="T127" fmla="*/ 0 h 543"/>
                <a:gd name="T128" fmla="*/ 847 w 847"/>
                <a:gd name="T129" fmla="*/ 543 h 5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7" h="543">
                  <a:moveTo>
                    <a:pt x="274" y="543"/>
                  </a:moveTo>
                  <a:lnTo>
                    <a:pt x="274" y="543"/>
                  </a:lnTo>
                  <a:lnTo>
                    <a:pt x="253" y="540"/>
                  </a:lnTo>
                  <a:lnTo>
                    <a:pt x="231" y="535"/>
                  </a:lnTo>
                  <a:lnTo>
                    <a:pt x="208" y="530"/>
                  </a:lnTo>
                  <a:lnTo>
                    <a:pt x="186" y="525"/>
                  </a:lnTo>
                  <a:lnTo>
                    <a:pt x="165" y="520"/>
                  </a:lnTo>
                  <a:lnTo>
                    <a:pt x="143" y="515"/>
                  </a:lnTo>
                  <a:lnTo>
                    <a:pt x="123" y="510"/>
                  </a:lnTo>
                  <a:lnTo>
                    <a:pt x="101" y="504"/>
                  </a:lnTo>
                  <a:lnTo>
                    <a:pt x="80" y="500"/>
                  </a:lnTo>
                  <a:lnTo>
                    <a:pt x="60" y="494"/>
                  </a:lnTo>
                  <a:lnTo>
                    <a:pt x="40" y="487"/>
                  </a:lnTo>
                  <a:lnTo>
                    <a:pt x="20" y="481"/>
                  </a:lnTo>
                  <a:lnTo>
                    <a:pt x="0" y="475"/>
                  </a:lnTo>
                  <a:lnTo>
                    <a:pt x="847" y="0"/>
                  </a:lnTo>
                  <a:lnTo>
                    <a:pt x="274" y="543"/>
                  </a:lnTo>
                  <a:close/>
                </a:path>
              </a:pathLst>
            </a:custGeom>
            <a:solidFill>
              <a:srgbClr val="CCCCFF"/>
            </a:solidFill>
            <a:ln w="7938">
              <a:solidFill>
                <a:srgbClr val="000000"/>
              </a:solidFill>
              <a:round/>
              <a:headEnd/>
              <a:tailEnd/>
            </a:ln>
          </p:spPr>
          <p:txBody>
            <a:bodyPr/>
            <a:lstStyle/>
            <a:p>
              <a:endParaRPr lang="en-US"/>
            </a:p>
          </p:txBody>
        </p:sp>
        <p:sp>
          <p:nvSpPr>
            <p:cNvPr id="54386" name="Freeform 19">
              <a:extLst>
                <a:ext uri="{FF2B5EF4-FFF2-40B4-BE49-F238E27FC236}">
                  <a16:creationId xmlns:a16="http://schemas.microsoft.com/office/drawing/2014/main" id="{84BFF299-8694-C185-6F00-E8D2F46055C3}"/>
                </a:ext>
              </a:extLst>
            </p:cNvPr>
            <p:cNvSpPr>
              <a:spLocks/>
            </p:cNvSpPr>
            <p:nvPr/>
          </p:nvSpPr>
          <p:spPr bwMode="auto">
            <a:xfrm>
              <a:off x="2350" y="2956"/>
              <a:ext cx="161" cy="391"/>
            </a:xfrm>
            <a:custGeom>
              <a:avLst/>
              <a:gdLst>
                <a:gd name="T0" fmla="*/ 161 w 161"/>
                <a:gd name="T1" fmla="*/ 26 h 391"/>
                <a:gd name="T2" fmla="*/ 161 w 161"/>
                <a:gd name="T3" fmla="*/ 26 h 391"/>
                <a:gd name="T4" fmla="*/ 138 w 161"/>
                <a:gd name="T5" fmla="*/ 23 h 391"/>
                <a:gd name="T6" fmla="*/ 138 w 161"/>
                <a:gd name="T7" fmla="*/ 23 h 391"/>
                <a:gd name="T8" fmla="*/ 138 w 161"/>
                <a:gd name="T9" fmla="*/ 23 h 391"/>
                <a:gd name="T10" fmla="*/ 114 w 161"/>
                <a:gd name="T11" fmla="*/ 20 h 391"/>
                <a:gd name="T12" fmla="*/ 114 w 161"/>
                <a:gd name="T13" fmla="*/ 20 h 391"/>
                <a:gd name="T14" fmla="*/ 114 w 161"/>
                <a:gd name="T15" fmla="*/ 20 h 391"/>
                <a:gd name="T16" fmla="*/ 91 w 161"/>
                <a:gd name="T17" fmla="*/ 16 h 391"/>
                <a:gd name="T18" fmla="*/ 91 w 161"/>
                <a:gd name="T19" fmla="*/ 16 h 391"/>
                <a:gd name="T20" fmla="*/ 91 w 161"/>
                <a:gd name="T21" fmla="*/ 16 h 391"/>
                <a:gd name="T22" fmla="*/ 68 w 161"/>
                <a:gd name="T23" fmla="*/ 12 h 391"/>
                <a:gd name="T24" fmla="*/ 68 w 161"/>
                <a:gd name="T25" fmla="*/ 12 h 391"/>
                <a:gd name="T26" fmla="*/ 68 w 161"/>
                <a:gd name="T27" fmla="*/ 12 h 391"/>
                <a:gd name="T28" fmla="*/ 46 w 161"/>
                <a:gd name="T29" fmla="*/ 9 h 391"/>
                <a:gd name="T30" fmla="*/ 46 w 161"/>
                <a:gd name="T31" fmla="*/ 9 h 391"/>
                <a:gd name="T32" fmla="*/ 46 w 161"/>
                <a:gd name="T33" fmla="*/ 9 h 391"/>
                <a:gd name="T34" fmla="*/ 23 w 161"/>
                <a:gd name="T35" fmla="*/ 5 h 391"/>
                <a:gd name="T36" fmla="*/ 23 w 161"/>
                <a:gd name="T37" fmla="*/ 5 h 391"/>
                <a:gd name="T38" fmla="*/ 23 w 161"/>
                <a:gd name="T39" fmla="*/ 5 h 391"/>
                <a:gd name="T40" fmla="*/ 0 w 161"/>
                <a:gd name="T41" fmla="*/ 0 h 391"/>
                <a:gd name="T42" fmla="*/ 0 w 161"/>
                <a:gd name="T43" fmla="*/ 0 h 391"/>
                <a:gd name="T44" fmla="*/ 0 w 161"/>
                <a:gd name="T45" fmla="*/ 365 h 391"/>
                <a:gd name="T46" fmla="*/ 0 w 161"/>
                <a:gd name="T47" fmla="*/ 365 h 391"/>
                <a:gd name="T48" fmla="*/ 23 w 161"/>
                <a:gd name="T49" fmla="*/ 370 h 391"/>
                <a:gd name="T50" fmla="*/ 23 w 161"/>
                <a:gd name="T51" fmla="*/ 370 h 391"/>
                <a:gd name="T52" fmla="*/ 23 w 161"/>
                <a:gd name="T53" fmla="*/ 370 h 391"/>
                <a:gd name="T54" fmla="*/ 46 w 161"/>
                <a:gd name="T55" fmla="*/ 374 h 391"/>
                <a:gd name="T56" fmla="*/ 46 w 161"/>
                <a:gd name="T57" fmla="*/ 374 h 391"/>
                <a:gd name="T58" fmla="*/ 46 w 161"/>
                <a:gd name="T59" fmla="*/ 374 h 391"/>
                <a:gd name="T60" fmla="*/ 68 w 161"/>
                <a:gd name="T61" fmla="*/ 378 h 391"/>
                <a:gd name="T62" fmla="*/ 68 w 161"/>
                <a:gd name="T63" fmla="*/ 378 h 391"/>
                <a:gd name="T64" fmla="*/ 68 w 161"/>
                <a:gd name="T65" fmla="*/ 378 h 391"/>
                <a:gd name="T66" fmla="*/ 91 w 161"/>
                <a:gd name="T67" fmla="*/ 381 h 391"/>
                <a:gd name="T68" fmla="*/ 91 w 161"/>
                <a:gd name="T69" fmla="*/ 381 h 391"/>
                <a:gd name="T70" fmla="*/ 91 w 161"/>
                <a:gd name="T71" fmla="*/ 381 h 391"/>
                <a:gd name="T72" fmla="*/ 114 w 161"/>
                <a:gd name="T73" fmla="*/ 385 h 391"/>
                <a:gd name="T74" fmla="*/ 114 w 161"/>
                <a:gd name="T75" fmla="*/ 385 h 391"/>
                <a:gd name="T76" fmla="*/ 114 w 161"/>
                <a:gd name="T77" fmla="*/ 385 h 391"/>
                <a:gd name="T78" fmla="*/ 138 w 161"/>
                <a:gd name="T79" fmla="*/ 389 h 391"/>
                <a:gd name="T80" fmla="*/ 138 w 161"/>
                <a:gd name="T81" fmla="*/ 389 h 391"/>
                <a:gd name="T82" fmla="*/ 138 w 161"/>
                <a:gd name="T83" fmla="*/ 389 h 391"/>
                <a:gd name="T84" fmla="*/ 161 w 161"/>
                <a:gd name="T85" fmla="*/ 391 h 391"/>
                <a:gd name="T86" fmla="*/ 161 w 161"/>
                <a:gd name="T87" fmla="*/ 391 h 391"/>
                <a:gd name="T88" fmla="*/ 161 w 161"/>
                <a:gd name="T89" fmla="*/ 26 h 3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1"/>
                <a:gd name="T136" fmla="*/ 0 h 391"/>
                <a:gd name="T137" fmla="*/ 161 w 161"/>
                <a:gd name="T138" fmla="*/ 391 h 3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1" h="391">
                  <a:moveTo>
                    <a:pt x="161" y="26"/>
                  </a:moveTo>
                  <a:lnTo>
                    <a:pt x="161" y="26"/>
                  </a:lnTo>
                  <a:lnTo>
                    <a:pt x="138" y="23"/>
                  </a:lnTo>
                  <a:lnTo>
                    <a:pt x="114" y="20"/>
                  </a:lnTo>
                  <a:lnTo>
                    <a:pt x="91" y="16"/>
                  </a:lnTo>
                  <a:lnTo>
                    <a:pt x="68" y="12"/>
                  </a:lnTo>
                  <a:lnTo>
                    <a:pt x="46" y="9"/>
                  </a:lnTo>
                  <a:lnTo>
                    <a:pt x="23" y="5"/>
                  </a:lnTo>
                  <a:lnTo>
                    <a:pt x="0" y="0"/>
                  </a:lnTo>
                  <a:lnTo>
                    <a:pt x="0" y="365"/>
                  </a:lnTo>
                  <a:lnTo>
                    <a:pt x="23" y="370"/>
                  </a:lnTo>
                  <a:lnTo>
                    <a:pt x="46" y="374"/>
                  </a:lnTo>
                  <a:lnTo>
                    <a:pt x="68" y="378"/>
                  </a:lnTo>
                  <a:lnTo>
                    <a:pt x="91" y="381"/>
                  </a:lnTo>
                  <a:lnTo>
                    <a:pt x="114" y="385"/>
                  </a:lnTo>
                  <a:lnTo>
                    <a:pt x="138" y="389"/>
                  </a:lnTo>
                  <a:lnTo>
                    <a:pt x="161" y="391"/>
                  </a:lnTo>
                  <a:lnTo>
                    <a:pt x="161" y="26"/>
                  </a:lnTo>
                  <a:close/>
                </a:path>
              </a:pathLst>
            </a:custGeom>
            <a:solidFill>
              <a:srgbClr val="003366"/>
            </a:solidFill>
            <a:ln w="7938">
              <a:solidFill>
                <a:srgbClr val="000000"/>
              </a:solidFill>
              <a:round/>
              <a:headEnd/>
              <a:tailEnd/>
            </a:ln>
          </p:spPr>
          <p:txBody>
            <a:bodyPr/>
            <a:lstStyle/>
            <a:p>
              <a:endParaRPr lang="en-US"/>
            </a:p>
          </p:txBody>
        </p:sp>
        <p:sp>
          <p:nvSpPr>
            <p:cNvPr id="54387" name="Freeform 20">
              <a:extLst>
                <a:ext uri="{FF2B5EF4-FFF2-40B4-BE49-F238E27FC236}">
                  <a16:creationId xmlns:a16="http://schemas.microsoft.com/office/drawing/2014/main" id="{2C5BC2FA-D06D-541A-0827-478CAAD5D104}"/>
                </a:ext>
              </a:extLst>
            </p:cNvPr>
            <p:cNvSpPr>
              <a:spLocks/>
            </p:cNvSpPr>
            <p:nvPr/>
          </p:nvSpPr>
          <p:spPr bwMode="auto">
            <a:xfrm>
              <a:off x="2511" y="2413"/>
              <a:ext cx="411" cy="934"/>
            </a:xfrm>
            <a:custGeom>
              <a:avLst/>
              <a:gdLst>
                <a:gd name="T0" fmla="*/ 411 w 411"/>
                <a:gd name="T1" fmla="*/ 0 h 934"/>
                <a:gd name="T2" fmla="*/ 0 w 411"/>
                <a:gd name="T3" fmla="*/ 569 h 934"/>
                <a:gd name="T4" fmla="*/ 0 w 411"/>
                <a:gd name="T5" fmla="*/ 934 h 934"/>
                <a:gd name="T6" fmla="*/ 411 w 411"/>
                <a:gd name="T7" fmla="*/ 365 h 934"/>
                <a:gd name="T8" fmla="*/ 411 w 411"/>
                <a:gd name="T9" fmla="*/ 0 h 934"/>
                <a:gd name="T10" fmla="*/ 0 60000 65536"/>
                <a:gd name="T11" fmla="*/ 0 60000 65536"/>
                <a:gd name="T12" fmla="*/ 0 60000 65536"/>
                <a:gd name="T13" fmla="*/ 0 60000 65536"/>
                <a:gd name="T14" fmla="*/ 0 60000 65536"/>
                <a:gd name="T15" fmla="*/ 0 w 411"/>
                <a:gd name="T16" fmla="*/ 0 h 934"/>
                <a:gd name="T17" fmla="*/ 411 w 411"/>
                <a:gd name="T18" fmla="*/ 934 h 934"/>
              </a:gdLst>
              <a:ahLst/>
              <a:cxnLst>
                <a:cxn ang="T10">
                  <a:pos x="T0" y="T1"/>
                </a:cxn>
                <a:cxn ang="T11">
                  <a:pos x="T2" y="T3"/>
                </a:cxn>
                <a:cxn ang="T12">
                  <a:pos x="T4" y="T5"/>
                </a:cxn>
                <a:cxn ang="T13">
                  <a:pos x="T6" y="T7"/>
                </a:cxn>
                <a:cxn ang="T14">
                  <a:pos x="T8" y="T9"/>
                </a:cxn>
              </a:cxnLst>
              <a:rect l="T15" t="T16" r="T17" b="T18"/>
              <a:pathLst>
                <a:path w="411" h="934">
                  <a:moveTo>
                    <a:pt x="411" y="0"/>
                  </a:moveTo>
                  <a:lnTo>
                    <a:pt x="0" y="569"/>
                  </a:lnTo>
                  <a:lnTo>
                    <a:pt x="0" y="934"/>
                  </a:lnTo>
                  <a:lnTo>
                    <a:pt x="411" y="365"/>
                  </a:lnTo>
                  <a:lnTo>
                    <a:pt x="411" y="0"/>
                  </a:lnTo>
                  <a:close/>
                </a:path>
              </a:pathLst>
            </a:custGeom>
            <a:solidFill>
              <a:srgbClr val="003366"/>
            </a:solidFill>
            <a:ln w="7938">
              <a:solidFill>
                <a:srgbClr val="000000"/>
              </a:solidFill>
              <a:round/>
              <a:headEnd/>
              <a:tailEnd/>
            </a:ln>
          </p:spPr>
          <p:txBody>
            <a:bodyPr/>
            <a:lstStyle/>
            <a:p>
              <a:endParaRPr lang="en-US"/>
            </a:p>
          </p:txBody>
        </p:sp>
        <p:sp>
          <p:nvSpPr>
            <p:cNvPr id="54388" name="Freeform 21">
              <a:extLst>
                <a:ext uri="{FF2B5EF4-FFF2-40B4-BE49-F238E27FC236}">
                  <a16:creationId xmlns:a16="http://schemas.microsoft.com/office/drawing/2014/main" id="{17C61A11-E6FD-E9D4-7BA4-304AC1D0A941}"/>
                </a:ext>
              </a:extLst>
            </p:cNvPr>
            <p:cNvSpPr>
              <a:spLocks/>
            </p:cNvSpPr>
            <p:nvPr/>
          </p:nvSpPr>
          <p:spPr bwMode="auto">
            <a:xfrm>
              <a:off x="2350" y="2413"/>
              <a:ext cx="572" cy="569"/>
            </a:xfrm>
            <a:custGeom>
              <a:avLst/>
              <a:gdLst>
                <a:gd name="T0" fmla="*/ 161 w 572"/>
                <a:gd name="T1" fmla="*/ 569 h 569"/>
                <a:gd name="T2" fmla="*/ 161 w 572"/>
                <a:gd name="T3" fmla="*/ 569 h 569"/>
                <a:gd name="T4" fmla="*/ 138 w 572"/>
                <a:gd name="T5" fmla="*/ 566 h 569"/>
                <a:gd name="T6" fmla="*/ 138 w 572"/>
                <a:gd name="T7" fmla="*/ 566 h 569"/>
                <a:gd name="T8" fmla="*/ 138 w 572"/>
                <a:gd name="T9" fmla="*/ 566 h 569"/>
                <a:gd name="T10" fmla="*/ 114 w 572"/>
                <a:gd name="T11" fmla="*/ 563 h 569"/>
                <a:gd name="T12" fmla="*/ 114 w 572"/>
                <a:gd name="T13" fmla="*/ 563 h 569"/>
                <a:gd name="T14" fmla="*/ 114 w 572"/>
                <a:gd name="T15" fmla="*/ 563 h 569"/>
                <a:gd name="T16" fmla="*/ 91 w 572"/>
                <a:gd name="T17" fmla="*/ 559 h 569"/>
                <a:gd name="T18" fmla="*/ 91 w 572"/>
                <a:gd name="T19" fmla="*/ 559 h 569"/>
                <a:gd name="T20" fmla="*/ 91 w 572"/>
                <a:gd name="T21" fmla="*/ 559 h 569"/>
                <a:gd name="T22" fmla="*/ 68 w 572"/>
                <a:gd name="T23" fmla="*/ 555 h 569"/>
                <a:gd name="T24" fmla="*/ 68 w 572"/>
                <a:gd name="T25" fmla="*/ 555 h 569"/>
                <a:gd name="T26" fmla="*/ 68 w 572"/>
                <a:gd name="T27" fmla="*/ 555 h 569"/>
                <a:gd name="T28" fmla="*/ 46 w 572"/>
                <a:gd name="T29" fmla="*/ 552 h 569"/>
                <a:gd name="T30" fmla="*/ 46 w 572"/>
                <a:gd name="T31" fmla="*/ 552 h 569"/>
                <a:gd name="T32" fmla="*/ 46 w 572"/>
                <a:gd name="T33" fmla="*/ 552 h 569"/>
                <a:gd name="T34" fmla="*/ 23 w 572"/>
                <a:gd name="T35" fmla="*/ 548 h 569"/>
                <a:gd name="T36" fmla="*/ 23 w 572"/>
                <a:gd name="T37" fmla="*/ 548 h 569"/>
                <a:gd name="T38" fmla="*/ 23 w 572"/>
                <a:gd name="T39" fmla="*/ 548 h 569"/>
                <a:gd name="T40" fmla="*/ 0 w 572"/>
                <a:gd name="T41" fmla="*/ 543 h 569"/>
                <a:gd name="T42" fmla="*/ 0 w 572"/>
                <a:gd name="T43" fmla="*/ 543 h 569"/>
                <a:gd name="T44" fmla="*/ 572 w 572"/>
                <a:gd name="T45" fmla="*/ 0 h 569"/>
                <a:gd name="T46" fmla="*/ 161 w 572"/>
                <a:gd name="T47" fmla="*/ 569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2"/>
                <a:gd name="T73" fmla="*/ 0 h 569"/>
                <a:gd name="T74" fmla="*/ 572 w 572"/>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2" h="569">
                  <a:moveTo>
                    <a:pt x="161" y="569"/>
                  </a:moveTo>
                  <a:lnTo>
                    <a:pt x="161" y="569"/>
                  </a:lnTo>
                  <a:lnTo>
                    <a:pt x="138" y="566"/>
                  </a:lnTo>
                  <a:lnTo>
                    <a:pt x="114" y="563"/>
                  </a:lnTo>
                  <a:lnTo>
                    <a:pt x="91" y="559"/>
                  </a:lnTo>
                  <a:lnTo>
                    <a:pt x="68" y="555"/>
                  </a:lnTo>
                  <a:lnTo>
                    <a:pt x="46" y="552"/>
                  </a:lnTo>
                  <a:lnTo>
                    <a:pt x="23" y="548"/>
                  </a:lnTo>
                  <a:lnTo>
                    <a:pt x="0" y="543"/>
                  </a:lnTo>
                  <a:lnTo>
                    <a:pt x="572" y="0"/>
                  </a:lnTo>
                  <a:lnTo>
                    <a:pt x="161" y="569"/>
                  </a:lnTo>
                  <a:close/>
                </a:path>
              </a:pathLst>
            </a:custGeom>
            <a:solidFill>
              <a:srgbClr val="0066CC"/>
            </a:solidFill>
            <a:ln w="7938">
              <a:solidFill>
                <a:srgbClr val="000000"/>
              </a:solidFill>
              <a:round/>
              <a:headEnd/>
              <a:tailEnd/>
            </a:ln>
          </p:spPr>
          <p:txBody>
            <a:bodyPr/>
            <a:lstStyle/>
            <a:p>
              <a:endParaRPr lang="en-US"/>
            </a:p>
          </p:txBody>
        </p:sp>
        <p:sp>
          <p:nvSpPr>
            <p:cNvPr id="54389" name="Freeform 22">
              <a:extLst>
                <a:ext uri="{FF2B5EF4-FFF2-40B4-BE49-F238E27FC236}">
                  <a16:creationId xmlns:a16="http://schemas.microsoft.com/office/drawing/2014/main" id="{35845B5D-F389-E433-610F-2A3C4ACB2B4A}"/>
                </a:ext>
              </a:extLst>
            </p:cNvPr>
            <p:cNvSpPr>
              <a:spLocks/>
            </p:cNvSpPr>
            <p:nvPr/>
          </p:nvSpPr>
          <p:spPr bwMode="auto">
            <a:xfrm>
              <a:off x="2605" y="2957"/>
              <a:ext cx="71" cy="374"/>
            </a:xfrm>
            <a:custGeom>
              <a:avLst/>
              <a:gdLst>
                <a:gd name="T0" fmla="*/ 71 w 71"/>
                <a:gd name="T1" fmla="*/ 9 h 374"/>
                <a:gd name="T2" fmla="*/ 71 w 71"/>
                <a:gd name="T3" fmla="*/ 9 h 374"/>
                <a:gd name="T4" fmla="*/ 47 w 71"/>
                <a:gd name="T5" fmla="*/ 7 h 374"/>
                <a:gd name="T6" fmla="*/ 47 w 71"/>
                <a:gd name="T7" fmla="*/ 7 h 374"/>
                <a:gd name="T8" fmla="*/ 47 w 71"/>
                <a:gd name="T9" fmla="*/ 7 h 374"/>
                <a:gd name="T10" fmla="*/ 23 w 71"/>
                <a:gd name="T11" fmla="*/ 4 h 374"/>
                <a:gd name="T12" fmla="*/ 23 w 71"/>
                <a:gd name="T13" fmla="*/ 4 h 374"/>
                <a:gd name="T14" fmla="*/ 23 w 71"/>
                <a:gd name="T15" fmla="*/ 4 h 374"/>
                <a:gd name="T16" fmla="*/ 0 w 71"/>
                <a:gd name="T17" fmla="*/ 0 h 374"/>
                <a:gd name="T18" fmla="*/ 0 w 71"/>
                <a:gd name="T19" fmla="*/ 0 h 374"/>
                <a:gd name="T20" fmla="*/ 0 w 71"/>
                <a:gd name="T21" fmla="*/ 366 h 374"/>
                <a:gd name="T22" fmla="*/ 0 w 71"/>
                <a:gd name="T23" fmla="*/ 366 h 374"/>
                <a:gd name="T24" fmla="*/ 23 w 71"/>
                <a:gd name="T25" fmla="*/ 369 h 374"/>
                <a:gd name="T26" fmla="*/ 23 w 71"/>
                <a:gd name="T27" fmla="*/ 369 h 374"/>
                <a:gd name="T28" fmla="*/ 23 w 71"/>
                <a:gd name="T29" fmla="*/ 369 h 374"/>
                <a:gd name="T30" fmla="*/ 47 w 71"/>
                <a:gd name="T31" fmla="*/ 372 h 374"/>
                <a:gd name="T32" fmla="*/ 47 w 71"/>
                <a:gd name="T33" fmla="*/ 372 h 374"/>
                <a:gd name="T34" fmla="*/ 47 w 71"/>
                <a:gd name="T35" fmla="*/ 372 h 374"/>
                <a:gd name="T36" fmla="*/ 71 w 71"/>
                <a:gd name="T37" fmla="*/ 374 h 374"/>
                <a:gd name="T38" fmla="*/ 71 w 71"/>
                <a:gd name="T39" fmla="*/ 374 h 374"/>
                <a:gd name="T40" fmla="*/ 71 w 71"/>
                <a:gd name="T41" fmla="*/ 9 h 3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374"/>
                <a:gd name="T65" fmla="*/ 71 w 71"/>
                <a:gd name="T66" fmla="*/ 374 h 3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374">
                  <a:moveTo>
                    <a:pt x="71" y="9"/>
                  </a:moveTo>
                  <a:lnTo>
                    <a:pt x="71" y="9"/>
                  </a:lnTo>
                  <a:lnTo>
                    <a:pt x="47" y="7"/>
                  </a:lnTo>
                  <a:lnTo>
                    <a:pt x="23" y="4"/>
                  </a:lnTo>
                  <a:lnTo>
                    <a:pt x="0" y="0"/>
                  </a:lnTo>
                  <a:lnTo>
                    <a:pt x="0" y="366"/>
                  </a:lnTo>
                  <a:lnTo>
                    <a:pt x="23" y="369"/>
                  </a:lnTo>
                  <a:lnTo>
                    <a:pt x="47" y="372"/>
                  </a:lnTo>
                  <a:lnTo>
                    <a:pt x="71" y="374"/>
                  </a:lnTo>
                  <a:lnTo>
                    <a:pt x="71" y="9"/>
                  </a:lnTo>
                  <a:close/>
                </a:path>
              </a:pathLst>
            </a:custGeom>
            <a:solidFill>
              <a:srgbClr val="804040"/>
            </a:solidFill>
            <a:ln w="7938">
              <a:solidFill>
                <a:srgbClr val="000000"/>
              </a:solidFill>
              <a:round/>
              <a:headEnd/>
              <a:tailEnd/>
            </a:ln>
          </p:spPr>
          <p:txBody>
            <a:bodyPr/>
            <a:lstStyle/>
            <a:p>
              <a:endParaRPr lang="en-US"/>
            </a:p>
          </p:txBody>
        </p:sp>
        <p:sp>
          <p:nvSpPr>
            <p:cNvPr id="54390" name="Freeform 23">
              <a:extLst>
                <a:ext uri="{FF2B5EF4-FFF2-40B4-BE49-F238E27FC236}">
                  <a16:creationId xmlns:a16="http://schemas.microsoft.com/office/drawing/2014/main" id="{FF6C8F85-101C-8722-AE8B-FF72F640A225}"/>
                </a:ext>
              </a:extLst>
            </p:cNvPr>
            <p:cNvSpPr>
              <a:spLocks/>
            </p:cNvSpPr>
            <p:nvPr/>
          </p:nvSpPr>
          <p:spPr bwMode="auto">
            <a:xfrm>
              <a:off x="2676" y="2388"/>
              <a:ext cx="340" cy="943"/>
            </a:xfrm>
            <a:custGeom>
              <a:avLst/>
              <a:gdLst>
                <a:gd name="T0" fmla="*/ 340 w 340"/>
                <a:gd name="T1" fmla="*/ 0 h 943"/>
                <a:gd name="T2" fmla="*/ 0 w 340"/>
                <a:gd name="T3" fmla="*/ 578 h 943"/>
                <a:gd name="T4" fmla="*/ 0 w 340"/>
                <a:gd name="T5" fmla="*/ 943 h 943"/>
                <a:gd name="T6" fmla="*/ 340 w 340"/>
                <a:gd name="T7" fmla="*/ 366 h 943"/>
                <a:gd name="T8" fmla="*/ 340 w 340"/>
                <a:gd name="T9" fmla="*/ 0 h 943"/>
                <a:gd name="T10" fmla="*/ 0 60000 65536"/>
                <a:gd name="T11" fmla="*/ 0 60000 65536"/>
                <a:gd name="T12" fmla="*/ 0 60000 65536"/>
                <a:gd name="T13" fmla="*/ 0 60000 65536"/>
                <a:gd name="T14" fmla="*/ 0 60000 65536"/>
                <a:gd name="T15" fmla="*/ 0 w 340"/>
                <a:gd name="T16" fmla="*/ 0 h 943"/>
                <a:gd name="T17" fmla="*/ 340 w 340"/>
                <a:gd name="T18" fmla="*/ 943 h 943"/>
              </a:gdLst>
              <a:ahLst/>
              <a:cxnLst>
                <a:cxn ang="T10">
                  <a:pos x="T0" y="T1"/>
                </a:cxn>
                <a:cxn ang="T11">
                  <a:pos x="T2" y="T3"/>
                </a:cxn>
                <a:cxn ang="T12">
                  <a:pos x="T4" y="T5"/>
                </a:cxn>
                <a:cxn ang="T13">
                  <a:pos x="T6" y="T7"/>
                </a:cxn>
                <a:cxn ang="T14">
                  <a:pos x="T8" y="T9"/>
                </a:cxn>
              </a:cxnLst>
              <a:rect l="T15" t="T16" r="T17" b="T18"/>
              <a:pathLst>
                <a:path w="340" h="943">
                  <a:moveTo>
                    <a:pt x="340" y="0"/>
                  </a:moveTo>
                  <a:lnTo>
                    <a:pt x="0" y="578"/>
                  </a:lnTo>
                  <a:lnTo>
                    <a:pt x="0" y="943"/>
                  </a:lnTo>
                  <a:lnTo>
                    <a:pt x="340" y="366"/>
                  </a:lnTo>
                  <a:lnTo>
                    <a:pt x="340" y="0"/>
                  </a:lnTo>
                  <a:close/>
                </a:path>
              </a:pathLst>
            </a:custGeom>
            <a:solidFill>
              <a:srgbClr val="804040"/>
            </a:solidFill>
            <a:ln w="7938">
              <a:solidFill>
                <a:srgbClr val="000000"/>
              </a:solidFill>
              <a:round/>
              <a:headEnd/>
              <a:tailEnd/>
            </a:ln>
          </p:spPr>
          <p:txBody>
            <a:bodyPr/>
            <a:lstStyle/>
            <a:p>
              <a:endParaRPr lang="en-US"/>
            </a:p>
          </p:txBody>
        </p:sp>
        <p:sp>
          <p:nvSpPr>
            <p:cNvPr id="54391" name="Freeform 24">
              <a:extLst>
                <a:ext uri="{FF2B5EF4-FFF2-40B4-BE49-F238E27FC236}">
                  <a16:creationId xmlns:a16="http://schemas.microsoft.com/office/drawing/2014/main" id="{59864C00-BDE4-4A45-B7BA-8F8528861625}"/>
                </a:ext>
              </a:extLst>
            </p:cNvPr>
            <p:cNvSpPr>
              <a:spLocks/>
            </p:cNvSpPr>
            <p:nvPr/>
          </p:nvSpPr>
          <p:spPr bwMode="auto">
            <a:xfrm>
              <a:off x="2605" y="2388"/>
              <a:ext cx="411" cy="578"/>
            </a:xfrm>
            <a:custGeom>
              <a:avLst/>
              <a:gdLst>
                <a:gd name="T0" fmla="*/ 71 w 411"/>
                <a:gd name="T1" fmla="*/ 578 h 578"/>
                <a:gd name="T2" fmla="*/ 71 w 411"/>
                <a:gd name="T3" fmla="*/ 578 h 578"/>
                <a:gd name="T4" fmla="*/ 47 w 411"/>
                <a:gd name="T5" fmla="*/ 576 h 578"/>
                <a:gd name="T6" fmla="*/ 47 w 411"/>
                <a:gd name="T7" fmla="*/ 576 h 578"/>
                <a:gd name="T8" fmla="*/ 47 w 411"/>
                <a:gd name="T9" fmla="*/ 576 h 578"/>
                <a:gd name="T10" fmla="*/ 23 w 411"/>
                <a:gd name="T11" fmla="*/ 573 h 578"/>
                <a:gd name="T12" fmla="*/ 23 w 411"/>
                <a:gd name="T13" fmla="*/ 573 h 578"/>
                <a:gd name="T14" fmla="*/ 23 w 411"/>
                <a:gd name="T15" fmla="*/ 573 h 578"/>
                <a:gd name="T16" fmla="*/ 0 w 411"/>
                <a:gd name="T17" fmla="*/ 569 h 578"/>
                <a:gd name="T18" fmla="*/ 0 w 411"/>
                <a:gd name="T19" fmla="*/ 569 h 578"/>
                <a:gd name="T20" fmla="*/ 411 w 411"/>
                <a:gd name="T21" fmla="*/ 0 h 578"/>
                <a:gd name="T22" fmla="*/ 71 w 411"/>
                <a:gd name="T23" fmla="*/ 578 h 5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1"/>
                <a:gd name="T37" fmla="*/ 0 h 578"/>
                <a:gd name="T38" fmla="*/ 411 w 411"/>
                <a:gd name="T39" fmla="*/ 578 h 5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1" h="578">
                  <a:moveTo>
                    <a:pt x="71" y="578"/>
                  </a:moveTo>
                  <a:lnTo>
                    <a:pt x="71" y="578"/>
                  </a:lnTo>
                  <a:lnTo>
                    <a:pt x="47" y="576"/>
                  </a:lnTo>
                  <a:lnTo>
                    <a:pt x="23" y="573"/>
                  </a:lnTo>
                  <a:lnTo>
                    <a:pt x="0" y="569"/>
                  </a:lnTo>
                  <a:lnTo>
                    <a:pt x="411" y="0"/>
                  </a:lnTo>
                  <a:lnTo>
                    <a:pt x="71" y="578"/>
                  </a:lnTo>
                  <a:close/>
                </a:path>
              </a:pathLst>
            </a:custGeom>
            <a:solidFill>
              <a:srgbClr val="FF8080"/>
            </a:solidFill>
            <a:ln w="7938">
              <a:solidFill>
                <a:srgbClr val="000000"/>
              </a:solidFill>
              <a:round/>
              <a:headEnd/>
              <a:tailEnd/>
            </a:ln>
          </p:spPr>
          <p:txBody>
            <a:bodyPr/>
            <a:lstStyle/>
            <a:p>
              <a:endParaRPr lang="en-US"/>
            </a:p>
          </p:txBody>
        </p:sp>
        <p:sp>
          <p:nvSpPr>
            <p:cNvPr id="54392" name="Freeform 25">
              <a:extLst>
                <a:ext uri="{FF2B5EF4-FFF2-40B4-BE49-F238E27FC236}">
                  <a16:creationId xmlns:a16="http://schemas.microsoft.com/office/drawing/2014/main" id="{00949941-9C2F-3782-7702-2929739B2FD1}"/>
                </a:ext>
              </a:extLst>
            </p:cNvPr>
            <p:cNvSpPr>
              <a:spLocks/>
            </p:cNvSpPr>
            <p:nvPr/>
          </p:nvSpPr>
          <p:spPr bwMode="auto">
            <a:xfrm>
              <a:off x="2876" y="2612"/>
              <a:ext cx="936" cy="421"/>
            </a:xfrm>
            <a:custGeom>
              <a:avLst/>
              <a:gdLst>
                <a:gd name="T0" fmla="*/ 913 w 936"/>
                <a:gd name="T1" fmla="*/ 3 h 421"/>
                <a:gd name="T2" fmla="*/ 891 w 936"/>
                <a:gd name="T3" fmla="*/ 8 h 421"/>
                <a:gd name="T4" fmla="*/ 845 w 936"/>
                <a:gd name="T5" fmla="*/ 15 h 421"/>
                <a:gd name="T6" fmla="*/ 822 w 936"/>
                <a:gd name="T7" fmla="*/ 19 h 421"/>
                <a:gd name="T8" fmla="*/ 799 w 936"/>
                <a:gd name="T9" fmla="*/ 23 h 421"/>
                <a:gd name="T10" fmla="*/ 753 w 936"/>
                <a:gd name="T11" fmla="*/ 29 h 421"/>
                <a:gd name="T12" fmla="*/ 728 w 936"/>
                <a:gd name="T13" fmla="*/ 32 h 421"/>
                <a:gd name="T14" fmla="*/ 705 w 936"/>
                <a:gd name="T15" fmla="*/ 35 h 421"/>
                <a:gd name="T16" fmla="*/ 657 w 936"/>
                <a:gd name="T17" fmla="*/ 40 h 421"/>
                <a:gd name="T18" fmla="*/ 634 w 936"/>
                <a:gd name="T19" fmla="*/ 42 h 421"/>
                <a:gd name="T20" fmla="*/ 609 w 936"/>
                <a:gd name="T21" fmla="*/ 45 h 421"/>
                <a:gd name="T22" fmla="*/ 561 w 936"/>
                <a:gd name="T23" fmla="*/ 48 h 421"/>
                <a:gd name="T24" fmla="*/ 537 w 936"/>
                <a:gd name="T25" fmla="*/ 49 h 421"/>
                <a:gd name="T26" fmla="*/ 512 w 936"/>
                <a:gd name="T27" fmla="*/ 51 h 421"/>
                <a:gd name="T28" fmla="*/ 463 w 936"/>
                <a:gd name="T29" fmla="*/ 53 h 421"/>
                <a:gd name="T30" fmla="*/ 438 w 936"/>
                <a:gd name="T31" fmla="*/ 54 h 421"/>
                <a:gd name="T32" fmla="*/ 414 w 936"/>
                <a:gd name="T33" fmla="*/ 54 h 421"/>
                <a:gd name="T34" fmla="*/ 366 w 936"/>
                <a:gd name="T35" fmla="*/ 56 h 421"/>
                <a:gd name="T36" fmla="*/ 340 w 936"/>
                <a:gd name="T37" fmla="*/ 56 h 421"/>
                <a:gd name="T38" fmla="*/ 316 w 936"/>
                <a:gd name="T39" fmla="*/ 56 h 421"/>
                <a:gd name="T40" fmla="*/ 267 w 936"/>
                <a:gd name="T41" fmla="*/ 54 h 421"/>
                <a:gd name="T42" fmla="*/ 242 w 936"/>
                <a:gd name="T43" fmla="*/ 54 h 421"/>
                <a:gd name="T44" fmla="*/ 218 w 936"/>
                <a:gd name="T45" fmla="*/ 53 h 421"/>
                <a:gd name="T46" fmla="*/ 169 w 936"/>
                <a:gd name="T47" fmla="*/ 51 h 421"/>
                <a:gd name="T48" fmla="*/ 145 w 936"/>
                <a:gd name="T49" fmla="*/ 49 h 421"/>
                <a:gd name="T50" fmla="*/ 120 w 936"/>
                <a:gd name="T51" fmla="*/ 48 h 421"/>
                <a:gd name="T52" fmla="*/ 72 w 936"/>
                <a:gd name="T53" fmla="*/ 45 h 421"/>
                <a:gd name="T54" fmla="*/ 48 w 936"/>
                <a:gd name="T55" fmla="*/ 42 h 421"/>
                <a:gd name="T56" fmla="*/ 23 w 936"/>
                <a:gd name="T57" fmla="*/ 40 h 421"/>
                <a:gd name="T58" fmla="*/ 0 w 936"/>
                <a:gd name="T59" fmla="*/ 403 h 421"/>
                <a:gd name="T60" fmla="*/ 48 w 936"/>
                <a:gd name="T61" fmla="*/ 407 h 421"/>
                <a:gd name="T62" fmla="*/ 72 w 936"/>
                <a:gd name="T63" fmla="*/ 410 h 421"/>
                <a:gd name="T64" fmla="*/ 96 w 936"/>
                <a:gd name="T65" fmla="*/ 411 h 421"/>
                <a:gd name="T66" fmla="*/ 145 w 936"/>
                <a:gd name="T67" fmla="*/ 415 h 421"/>
                <a:gd name="T68" fmla="*/ 169 w 936"/>
                <a:gd name="T69" fmla="*/ 416 h 421"/>
                <a:gd name="T70" fmla="*/ 193 w 936"/>
                <a:gd name="T71" fmla="*/ 417 h 421"/>
                <a:gd name="T72" fmla="*/ 242 w 936"/>
                <a:gd name="T73" fmla="*/ 419 h 421"/>
                <a:gd name="T74" fmla="*/ 267 w 936"/>
                <a:gd name="T75" fmla="*/ 419 h 421"/>
                <a:gd name="T76" fmla="*/ 292 w 936"/>
                <a:gd name="T77" fmla="*/ 419 h 421"/>
                <a:gd name="T78" fmla="*/ 340 w 936"/>
                <a:gd name="T79" fmla="*/ 421 h 421"/>
                <a:gd name="T80" fmla="*/ 366 w 936"/>
                <a:gd name="T81" fmla="*/ 421 h 421"/>
                <a:gd name="T82" fmla="*/ 390 w 936"/>
                <a:gd name="T83" fmla="*/ 419 h 421"/>
                <a:gd name="T84" fmla="*/ 438 w 936"/>
                <a:gd name="T85" fmla="*/ 419 h 421"/>
                <a:gd name="T86" fmla="*/ 463 w 936"/>
                <a:gd name="T87" fmla="*/ 418 h 421"/>
                <a:gd name="T88" fmla="*/ 488 w 936"/>
                <a:gd name="T89" fmla="*/ 417 h 421"/>
                <a:gd name="T90" fmla="*/ 537 w 936"/>
                <a:gd name="T91" fmla="*/ 415 h 421"/>
                <a:gd name="T92" fmla="*/ 561 w 936"/>
                <a:gd name="T93" fmla="*/ 413 h 421"/>
                <a:gd name="T94" fmla="*/ 585 w 936"/>
                <a:gd name="T95" fmla="*/ 411 h 421"/>
                <a:gd name="T96" fmla="*/ 634 w 936"/>
                <a:gd name="T97" fmla="*/ 407 h 421"/>
                <a:gd name="T98" fmla="*/ 657 w 936"/>
                <a:gd name="T99" fmla="*/ 405 h 421"/>
                <a:gd name="T100" fmla="*/ 681 w 936"/>
                <a:gd name="T101" fmla="*/ 403 h 421"/>
                <a:gd name="T102" fmla="*/ 728 w 936"/>
                <a:gd name="T103" fmla="*/ 398 h 421"/>
                <a:gd name="T104" fmla="*/ 753 w 936"/>
                <a:gd name="T105" fmla="*/ 394 h 421"/>
                <a:gd name="T106" fmla="*/ 776 w 936"/>
                <a:gd name="T107" fmla="*/ 392 h 421"/>
                <a:gd name="T108" fmla="*/ 822 w 936"/>
                <a:gd name="T109" fmla="*/ 384 h 421"/>
                <a:gd name="T110" fmla="*/ 845 w 936"/>
                <a:gd name="T111" fmla="*/ 381 h 421"/>
                <a:gd name="T112" fmla="*/ 868 w 936"/>
                <a:gd name="T113" fmla="*/ 377 h 421"/>
                <a:gd name="T114" fmla="*/ 913 w 936"/>
                <a:gd name="T115" fmla="*/ 369 h 421"/>
                <a:gd name="T116" fmla="*/ 936 w 936"/>
                <a:gd name="T117" fmla="*/ 365 h 4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6"/>
                <a:gd name="T178" fmla="*/ 0 h 421"/>
                <a:gd name="T179" fmla="*/ 936 w 936"/>
                <a:gd name="T180" fmla="*/ 421 h 42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6" h="421">
                  <a:moveTo>
                    <a:pt x="936" y="0"/>
                  </a:moveTo>
                  <a:lnTo>
                    <a:pt x="936" y="0"/>
                  </a:lnTo>
                  <a:lnTo>
                    <a:pt x="913" y="3"/>
                  </a:lnTo>
                  <a:lnTo>
                    <a:pt x="891" y="8"/>
                  </a:lnTo>
                  <a:lnTo>
                    <a:pt x="868" y="12"/>
                  </a:lnTo>
                  <a:lnTo>
                    <a:pt x="845" y="15"/>
                  </a:lnTo>
                  <a:lnTo>
                    <a:pt x="822" y="19"/>
                  </a:lnTo>
                  <a:lnTo>
                    <a:pt x="799" y="23"/>
                  </a:lnTo>
                  <a:lnTo>
                    <a:pt x="776" y="26"/>
                  </a:lnTo>
                  <a:lnTo>
                    <a:pt x="753" y="29"/>
                  </a:lnTo>
                  <a:lnTo>
                    <a:pt x="728" y="32"/>
                  </a:lnTo>
                  <a:lnTo>
                    <a:pt x="705" y="35"/>
                  </a:lnTo>
                  <a:lnTo>
                    <a:pt x="681" y="37"/>
                  </a:lnTo>
                  <a:lnTo>
                    <a:pt x="657" y="40"/>
                  </a:lnTo>
                  <a:lnTo>
                    <a:pt x="634" y="42"/>
                  </a:lnTo>
                  <a:lnTo>
                    <a:pt x="609" y="45"/>
                  </a:lnTo>
                  <a:lnTo>
                    <a:pt x="585" y="46"/>
                  </a:lnTo>
                  <a:lnTo>
                    <a:pt x="561" y="48"/>
                  </a:lnTo>
                  <a:lnTo>
                    <a:pt x="537" y="49"/>
                  </a:lnTo>
                  <a:lnTo>
                    <a:pt x="512" y="51"/>
                  </a:lnTo>
                  <a:lnTo>
                    <a:pt x="488" y="52"/>
                  </a:lnTo>
                  <a:lnTo>
                    <a:pt x="463" y="53"/>
                  </a:lnTo>
                  <a:lnTo>
                    <a:pt x="438" y="54"/>
                  </a:lnTo>
                  <a:lnTo>
                    <a:pt x="414" y="54"/>
                  </a:lnTo>
                  <a:lnTo>
                    <a:pt x="390" y="54"/>
                  </a:lnTo>
                  <a:lnTo>
                    <a:pt x="366" y="56"/>
                  </a:lnTo>
                  <a:lnTo>
                    <a:pt x="340" y="56"/>
                  </a:lnTo>
                  <a:lnTo>
                    <a:pt x="316" y="56"/>
                  </a:lnTo>
                  <a:lnTo>
                    <a:pt x="292" y="54"/>
                  </a:lnTo>
                  <a:lnTo>
                    <a:pt x="267" y="54"/>
                  </a:lnTo>
                  <a:lnTo>
                    <a:pt x="242" y="54"/>
                  </a:lnTo>
                  <a:lnTo>
                    <a:pt x="218" y="53"/>
                  </a:lnTo>
                  <a:lnTo>
                    <a:pt x="193" y="52"/>
                  </a:lnTo>
                  <a:lnTo>
                    <a:pt x="169" y="51"/>
                  </a:lnTo>
                  <a:lnTo>
                    <a:pt x="145" y="49"/>
                  </a:lnTo>
                  <a:lnTo>
                    <a:pt x="120" y="48"/>
                  </a:lnTo>
                  <a:lnTo>
                    <a:pt x="96" y="46"/>
                  </a:lnTo>
                  <a:lnTo>
                    <a:pt x="72" y="45"/>
                  </a:lnTo>
                  <a:lnTo>
                    <a:pt x="48" y="42"/>
                  </a:lnTo>
                  <a:lnTo>
                    <a:pt x="23" y="40"/>
                  </a:lnTo>
                  <a:lnTo>
                    <a:pt x="0" y="37"/>
                  </a:lnTo>
                  <a:lnTo>
                    <a:pt x="0" y="403"/>
                  </a:lnTo>
                  <a:lnTo>
                    <a:pt x="23" y="405"/>
                  </a:lnTo>
                  <a:lnTo>
                    <a:pt x="48" y="407"/>
                  </a:lnTo>
                  <a:lnTo>
                    <a:pt x="72" y="410"/>
                  </a:lnTo>
                  <a:lnTo>
                    <a:pt x="96" y="411"/>
                  </a:lnTo>
                  <a:lnTo>
                    <a:pt x="120" y="413"/>
                  </a:lnTo>
                  <a:lnTo>
                    <a:pt x="145" y="415"/>
                  </a:lnTo>
                  <a:lnTo>
                    <a:pt x="169" y="416"/>
                  </a:lnTo>
                  <a:lnTo>
                    <a:pt x="193" y="417"/>
                  </a:lnTo>
                  <a:lnTo>
                    <a:pt x="218" y="418"/>
                  </a:lnTo>
                  <a:lnTo>
                    <a:pt x="242" y="419"/>
                  </a:lnTo>
                  <a:lnTo>
                    <a:pt x="267" y="419"/>
                  </a:lnTo>
                  <a:lnTo>
                    <a:pt x="292" y="419"/>
                  </a:lnTo>
                  <a:lnTo>
                    <a:pt x="316" y="421"/>
                  </a:lnTo>
                  <a:lnTo>
                    <a:pt x="340" y="421"/>
                  </a:lnTo>
                  <a:lnTo>
                    <a:pt x="366" y="421"/>
                  </a:lnTo>
                  <a:lnTo>
                    <a:pt x="390" y="419"/>
                  </a:lnTo>
                  <a:lnTo>
                    <a:pt x="414" y="419"/>
                  </a:lnTo>
                  <a:lnTo>
                    <a:pt x="438" y="419"/>
                  </a:lnTo>
                  <a:lnTo>
                    <a:pt x="463" y="418"/>
                  </a:lnTo>
                  <a:lnTo>
                    <a:pt x="488" y="417"/>
                  </a:lnTo>
                  <a:lnTo>
                    <a:pt x="512" y="416"/>
                  </a:lnTo>
                  <a:lnTo>
                    <a:pt x="537" y="415"/>
                  </a:lnTo>
                  <a:lnTo>
                    <a:pt x="561" y="413"/>
                  </a:lnTo>
                  <a:lnTo>
                    <a:pt x="585" y="411"/>
                  </a:lnTo>
                  <a:lnTo>
                    <a:pt x="609" y="410"/>
                  </a:lnTo>
                  <a:lnTo>
                    <a:pt x="634" y="407"/>
                  </a:lnTo>
                  <a:lnTo>
                    <a:pt x="657" y="405"/>
                  </a:lnTo>
                  <a:lnTo>
                    <a:pt x="681" y="403"/>
                  </a:lnTo>
                  <a:lnTo>
                    <a:pt x="705" y="400"/>
                  </a:lnTo>
                  <a:lnTo>
                    <a:pt x="728" y="398"/>
                  </a:lnTo>
                  <a:lnTo>
                    <a:pt x="753" y="394"/>
                  </a:lnTo>
                  <a:lnTo>
                    <a:pt x="776" y="392"/>
                  </a:lnTo>
                  <a:lnTo>
                    <a:pt x="799" y="388"/>
                  </a:lnTo>
                  <a:lnTo>
                    <a:pt x="822" y="384"/>
                  </a:lnTo>
                  <a:lnTo>
                    <a:pt x="845" y="381"/>
                  </a:lnTo>
                  <a:lnTo>
                    <a:pt x="868" y="377"/>
                  </a:lnTo>
                  <a:lnTo>
                    <a:pt x="891" y="373"/>
                  </a:lnTo>
                  <a:lnTo>
                    <a:pt x="913" y="369"/>
                  </a:lnTo>
                  <a:lnTo>
                    <a:pt x="936" y="365"/>
                  </a:lnTo>
                  <a:lnTo>
                    <a:pt x="936" y="0"/>
                  </a:lnTo>
                  <a:close/>
                </a:path>
              </a:pathLst>
            </a:custGeom>
            <a:solidFill>
              <a:srgbClr val="99CCFF"/>
            </a:solidFill>
            <a:ln w="8001">
              <a:solidFill>
                <a:srgbClr val="000000"/>
              </a:solidFill>
              <a:round/>
              <a:headEnd/>
              <a:tailEnd/>
            </a:ln>
          </p:spPr>
          <p:txBody>
            <a:bodyPr/>
            <a:lstStyle/>
            <a:p>
              <a:endParaRPr lang="en-US"/>
            </a:p>
          </p:txBody>
        </p:sp>
        <p:sp>
          <p:nvSpPr>
            <p:cNvPr id="54393" name="Freeform 26">
              <a:extLst>
                <a:ext uri="{FF2B5EF4-FFF2-40B4-BE49-F238E27FC236}">
                  <a16:creationId xmlns:a16="http://schemas.microsoft.com/office/drawing/2014/main" id="{69ACDC6E-B4BD-2657-0ACD-BDAF4A288648}"/>
                </a:ext>
              </a:extLst>
            </p:cNvPr>
            <p:cNvSpPr>
              <a:spLocks/>
            </p:cNvSpPr>
            <p:nvPr/>
          </p:nvSpPr>
          <p:spPr bwMode="auto">
            <a:xfrm>
              <a:off x="2876" y="2072"/>
              <a:ext cx="936" cy="596"/>
            </a:xfrm>
            <a:custGeom>
              <a:avLst/>
              <a:gdLst>
                <a:gd name="T0" fmla="*/ 936 w 936"/>
                <a:gd name="T1" fmla="*/ 540 h 596"/>
                <a:gd name="T2" fmla="*/ 913 w 936"/>
                <a:gd name="T3" fmla="*/ 543 h 596"/>
                <a:gd name="T4" fmla="*/ 891 w 936"/>
                <a:gd name="T5" fmla="*/ 548 h 596"/>
                <a:gd name="T6" fmla="*/ 891 w 936"/>
                <a:gd name="T7" fmla="*/ 548 h 596"/>
                <a:gd name="T8" fmla="*/ 868 w 936"/>
                <a:gd name="T9" fmla="*/ 552 h 596"/>
                <a:gd name="T10" fmla="*/ 845 w 936"/>
                <a:gd name="T11" fmla="*/ 555 h 596"/>
                <a:gd name="T12" fmla="*/ 845 w 936"/>
                <a:gd name="T13" fmla="*/ 555 h 596"/>
                <a:gd name="T14" fmla="*/ 822 w 936"/>
                <a:gd name="T15" fmla="*/ 559 h 596"/>
                <a:gd name="T16" fmla="*/ 799 w 936"/>
                <a:gd name="T17" fmla="*/ 563 h 596"/>
                <a:gd name="T18" fmla="*/ 799 w 936"/>
                <a:gd name="T19" fmla="*/ 563 h 596"/>
                <a:gd name="T20" fmla="*/ 776 w 936"/>
                <a:gd name="T21" fmla="*/ 566 h 596"/>
                <a:gd name="T22" fmla="*/ 753 w 936"/>
                <a:gd name="T23" fmla="*/ 569 h 596"/>
                <a:gd name="T24" fmla="*/ 753 w 936"/>
                <a:gd name="T25" fmla="*/ 569 h 596"/>
                <a:gd name="T26" fmla="*/ 728 w 936"/>
                <a:gd name="T27" fmla="*/ 572 h 596"/>
                <a:gd name="T28" fmla="*/ 705 w 936"/>
                <a:gd name="T29" fmla="*/ 575 h 596"/>
                <a:gd name="T30" fmla="*/ 705 w 936"/>
                <a:gd name="T31" fmla="*/ 575 h 596"/>
                <a:gd name="T32" fmla="*/ 681 w 936"/>
                <a:gd name="T33" fmla="*/ 577 h 596"/>
                <a:gd name="T34" fmla="*/ 657 w 936"/>
                <a:gd name="T35" fmla="*/ 580 h 596"/>
                <a:gd name="T36" fmla="*/ 657 w 936"/>
                <a:gd name="T37" fmla="*/ 580 h 596"/>
                <a:gd name="T38" fmla="*/ 634 w 936"/>
                <a:gd name="T39" fmla="*/ 582 h 596"/>
                <a:gd name="T40" fmla="*/ 609 w 936"/>
                <a:gd name="T41" fmla="*/ 585 h 596"/>
                <a:gd name="T42" fmla="*/ 609 w 936"/>
                <a:gd name="T43" fmla="*/ 585 h 596"/>
                <a:gd name="T44" fmla="*/ 585 w 936"/>
                <a:gd name="T45" fmla="*/ 586 h 596"/>
                <a:gd name="T46" fmla="*/ 561 w 936"/>
                <a:gd name="T47" fmla="*/ 588 h 596"/>
                <a:gd name="T48" fmla="*/ 561 w 936"/>
                <a:gd name="T49" fmla="*/ 588 h 596"/>
                <a:gd name="T50" fmla="*/ 537 w 936"/>
                <a:gd name="T51" fmla="*/ 589 h 596"/>
                <a:gd name="T52" fmla="*/ 512 w 936"/>
                <a:gd name="T53" fmla="*/ 591 h 596"/>
                <a:gd name="T54" fmla="*/ 512 w 936"/>
                <a:gd name="T55" fmla="*/ 591 h 596"/>
                <a:gd name="T56" fmla="*/ 488 w 936"/>
                <a:gd name="T57" fmla="*/ 592 h 596"/>
                <a:gd name="T58" fmla="*/ 463 w 936"/>
                <a:gd name="T59" fmla="*/ 593 h 596"/>
                <a:gd name="T60" fmla="*/ 463 w 936"/>
                <a:gd name="T61" fmla="*/ 593 h 596"/>
                <a:gd name="T62" fmla="*/ 438 w 936"/>
                <a:gd name="T63" fmla="*/ 594 h 596"/>
                <a:gd name="T64" fmla="*/ 414 w 936"/>
                <a:gd name="T65" fmla="*/ 594 h 596"/>
                <a:gd name="T66" fmla="*/ 414 w 936"/>
                <a:gd name="T67" fmla="*/ 594 h 596"/>
                <a:gd name="T68" fmla="*/ 390 w 936"/>
                <a:gd name="T69" fmla="*/ 594 h 596"/>
                <a:gd name="T70" fmla="*/ 366 w 936"/>
                <a:gd name="T71" fmla="*/ 596 h 596"/>
                <a:gd name="T72" fmla="*/ 366 w 936"/>
                <a:gd name="T73" fmla="*/ 596 h 596"/>
                <a:gd name="T74" fmla="*/ 340 w 936"/>
                <a:gd name="T75" fmla="*/ 596 h 596"/>
                <a:gd name="T76" fmla="*/ 316 w 936"/>
                <a:gd name="T77" fmla="*/ 596 h 596"/>
                <a:gd name="T78" fmla="*/ 316 w 936"/>
                <a:gd name="T79" fmla="*/ 596 h 596"/>
                <a:gd name="T80" fmla="*/ 292 w 936"/>
                <a:gd name="T81" fmla="*/ 594 h 596"/>
                <a:gd name="T82" fmla="*/ 267 w 936"/>
                <a:gd name="T83" fmla="*/ 594 h 596"/>
                <a:gd name="T84" fmla="*/ 267 w 936"/>
                <a:gd name="T85" fmla="*/ 594 h 596"/>
                <a:gd name="T86" fmla="*/ 242 w 936"/>
                <a:gd name="T87" fmla="*/ 594 h 596"/>
                <a:gd name="T88" fmla="*/ 218 w 936"/>
                <a:gd name="T89" fmla="*/ 593 h 596"/>
                <a:gd name="T90" fmla="*/ 218 w 936"/>
                <a:gd name="T91" fmla="*/ 593 h 596"/>
                <a:gd name="T92" fmla="*/ 193 w 936"/>
                <a:gd name="T93" fmla="*/ 592 h 596"/>
                <a:gd name="T94" fmla="*/ 169 w 936"/>
                <a:gd name="T95" fmla="*/ 591 h 596"/>
                <a:gd name="T96" fmla="*/ 169 w 936"/>
                <a:gd name="T97" fmla="*/ 591 h 596"/>
                <a:gd name="T98" fmla="*/ 145 w 936"/>
                <a:gd name="T99" fmla="*/ 589 h 596"/>
                <a:gd name="T100" fmla="*/ 120 w 936"/>
                <a:gd name="T101" fmla="*/ 588 h 596"/>
                <a:gd name="T102" fmla="*/ 120 w 936"/>
                <a:gd name="T103" fmla="*/ 588 h 596"/>
                <a:gd name="T104" fmla="*/ 96 w 936"/>
                <a:gd name="T105" fmla="*/ 586 h 596"/>
                <a:gd name="T106" fmla="*/ 72 w 936"/>
                <a:gd name="T107" fmla="*/ 585 h 596"/>
                <a:gd name="T108" fmla="*/ 72 w 936"/>
                <a:gd name="T109" fmla="*/ 585 h 596"/>
                <a:gd name="T110" fmla="*/ 48 w 936"/>
                <a:gd name="T111" fmla="*/ 582 h 596"/>
                <a:gd name="T112" fmla="*/ 23 w 936"/>
                <a:gd name="T113" fmla="*/ 580 h 596"/>
                <a:gd name="T114" fmla="*/ 23 w 936"/>
                <a:gd name="T115" fmla="*/ 580 h 596"/>
                <a:gd name="T116" fmla="*/ 0 w 936"/>
                <a:gd name="T117" fmla="*/ 577 h 596"/>
                <a:gd name="T118" fmla="*/ 936 w 936"/>
                <a:gd name="T119" fmla="*/ 540 h 5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36"/>
                <a:gd name="T181" fmla="*/ 0 h 596"/>
                <a:gd name="T182" fmla="*/ 936 w 936"/>
                <a:gd name="T183" fmla="*/ 596 h 5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36" h="596">
                  <a:moveTo>
                    <a:pt x="936" y="540"/>
                  </a:moveTo>
                  <a:lnTo>
                    <a:pt x="936" y="540"/>
                  </a:lnTo>
                  <a:lnTo>
                    <a:pt x="913" y="543"/>
                  </a:lnTo>
                  <a:lnTo>
                    <a:pt x="891" y="548"/>
                  </a:lnTo>
                  <a:lnTo>
                    <a:pt x="868" y="552"/>
                  </a:lnTo>
                  <a:lnTo>
                    <a:pt x="845" y="555"/>
                  </a:lnTo>
                  <a:lnTo>
                    <a:pt x="822" y="559"/>
                  </a:lnTo>
                  <a:lnTo>
                    <a:pt x="799" y="563"/>
                  </a:lnTo>
                  <a:lnTo>
                    <a:pt x="776" y="566"/>
                  </a:lnTo>
                  <a:lnTo>
                    <a:pt x="753" y="569"/>
                  </a:lnTo>
                  <a:lnTo>
                    <a:pt x="728" y="572"/>
                  </a:lnTo>
                  <a:lnTo>
                    <a:pt x="705" y="575"/>
                  </a:lnTo>
                  <a:lnTo>
                    <a:pt x="681" y="577"/>
                  </a:lnTo>
                  <a:lnTo>
                    <a:pt x="657" y="580"/>
                  </a:lnTo>
                  <a:lnTo>
                    <a:pt x="634" y="582"/>
                  </a:lnTo>
                  <a:lnTo>
                    <a:pt x="609" y="585"/>
                  </a:lnTo>
                  <a:lnTo>
                    <a:pt x="585" y="586"/>
                  </a:lnTo>
                  <a:lnTo>
                    <a:pt x="561" y="588"/>
                  </a:lnTo>
                  <a:lnTo>
                    <a:pt x="537" y="589"/>
                  </a:lnTo>
                  <a:lnTo>
                    <a:pt x="512" y="591"/>
                  </a:lnTo>
                  <a:lnTo>
                    <a:pt x="488" y="592"/>
                  </a:lnTo>
                  <a:lnTo>
                    <a:pt x="463" y="593"/>
                  </a:lnTo>
                  <a:lnTo>
                    <a:pt x="438" y="594"/>
                  </a:lnTo>
                  <a:lnTo>
                    <a:pt x="414" y="594"/>
                  </a:lnTo>
                  <a:lnTo>
                    <a:pt x="390" y="594"/>
                  </a:lnTo>
                  <a:lnTo>
                    <a:pt x="366" y="596"/>
                  </a:lnTo>
                  <a:lnTo>
                    <a:pt x="340" y="596"/>
                  </a:lnTo>
                  <a:lnTo>
                    <a:pt x="316" y="596"/>
                  </a:lnTo>
                  <a:lnTo>
                    <a:pt x="292" y="594"/>
                  </a:lnTo>
                  <a:lnTo>
                    <a:pt x="267" y="594"/>
                  </a:lnTo>
                  <a:lnTo>
                    <a:pt x="242" y="594"/>
                  </a:lnTo>
                  <a:lnTo>
                    <a:pt x="218" y="593"/>
                  </a:lnTo>
                  <a:lnTo>
                    <a:pt x="193" y="592"/>
                  </a:lnTo>
                  <a:lnTo>
                    <a:pt x="169" y="591"/>
                  </a:lnTo>
                  <a:lnTo>
                    <a:pt x="145" y="589"/>
                  </a:lnTo>
                  <a:lnTo>
                    <a:pt x="120" y="588"/>
                  </a:lnTo>
                  <a:lnTo>
                    <a:pt x="96" y="586"/>
                  </a:lnTo>
                  <a:lnTo>
                    <a:pt x="72" y="585"/>
                  </a:lnTo>
                  <a:lnTo>
                    <a:pt x="48" y="582"/>
                  </a:lnTo>
                  <a:lnTo>
                    <a:pt x="23" y="580"/>
                  </a:lnTo>
                  <a:lnTo>
                    <a:pt x="0" y="577"/>
                  </a:lnTo>
                  <a:lnTo>
                    <a:pt x="340" y="0"/>
                  </a:lnTo>
                  <a:lnTo>
                    <a:pt x="936" y="540"/>
                  </a:lnTo>
                  <a:close/>
                </a:path>
              </a:pathLst>
            </a:custGeom>
            <a:solidFill>
              <a:srgbClr val="00CCFF"/>
            </a:solidFill>
            <a:ln w="8001">
              <a:solidFill>
                <a:srgbClr val="000000"/>
              </a:solidFill>
              <a:round/>
              <a:headEnd/>
              <a:tailEnd/>
            </a:ln>
          </p:spPr>
          <p:txBody>
            <a:bodyPr/>
            <a:lstStyle/>
            <a:p>
              <a:endParaRPr lang="en-US"/>
            </a:p>
          </p:txBody>
        </p:sp>
      </p:grpSp>
      <p:grpSp>
        <p:nvGrpSpPr>
          <p:cNvPr id="3" name="Group 27">
            <a:extLst>
              <a:ext uri="{FF2B5EF4-FFF2-40B4-BE49-F238E27FC236}">
                <a16:creationId xmlns:a16="http://schemas.microsoft.com/office/drawing/2014/main" id="{475E0EC9-3E40-E0F3-4B68-BE9154B10275}"/>
              </a:ext>
            </a:extLst>
          </p:cNvPr>
          <p:cNvGrpSpPr>
            <a:grpSpLocks/>
          </p:cNvGrpSpPr>
          <p:nvPr/>
        </p:nvGrpSpPr>
        <p:grpSpPr bwMode="auto">
          <a:xfrm>
            <a:off x="3732213" y="1993900"/>
            <a:ext cx="2179637" cy="1096963"/>
            <a:chOff x="674" y="1382"/>
            <a:chExt cx="1372" cy="691"/>
          </a:xfrm>
        </p:grpSpPr>
        <p:pic>
          <p:nvPicPr>
            <p:cNvPr id="54369" name="Picture 28">
              <a:extLst>
                <a:ext uri="{FF2B5EF4-FFF2-40B4-BE49-F238E27FC236}">
                  <a16:creationId xmlns:a16="http://schemas.microsoft.com/office/drawing/2014/main" id="{5B6B6354-E11D-3785-B126-B487C1171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 y="1680"/>
              <a:ext cx="654"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70" name="Text Box 29">
              <a:extLst>
                <a:ext uri="{FF2B5EF4-FFF2-40B4-BE49-F238E27FC236}">
                  <a16:creationId xmlns:a16="http://schemas.microsoft.com/office/drawing/2014/main" id="{385DC4A0-2D8E-D052-DD30-B2F005E029A3}"/>
                </a:ext>
              </a:extLst>
            </p:cNvPr>
            <p:cNvSpPr txBox="1">
              <a:spLocks noChangeArrowheads="1"/>
            </p:cNvSpPr>
            <p:nvPr/>
          </p:nvSpPr>
          <p:spPr bwMode="auto">
            <a:xfrm rot="1040828">
              <a:off x="674" y="1382"/>
              <a:ext cx="96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hi-IN" altLang="en-US" sz="2400" b="1">
                  <a:latin typeface="Verdana" panose="020B0604030504040204" pitchFamily="34" charset="0"/>
                </a:rPr>
                <a:t>खाद्य पदार्थ
12%</a:t>
              </a:r>
              <a:endParaRPr lang="en-US" altLang="en-US" sz="2400">
                <a:latin typeface="Times New Roman" panose="02020603050405020304" pitchFamily="18" charset="0"/>
              </a:endParaRPr>
            </a:p>
          </p:txBody>
        </p:sp>
      </p:grpSp>
      <p:grpSp>
        <p:nvGrpSpPr>
          <p:cNvPr id="4" name="Group 30">
            <a:extLst>
              <a:ext uri="{FF2B5EF4-FFF2-40B4-BE49-F238E27FC236}">
                <a16:creationId xmlns:a16="http://schemas.microsoft.com/office/drawing/2014/main" id="{43A89E2E-3386-0828-5521-C4DE03890979}"/>
              </a:ext>
            </a:extLst>
          </p:cNvPr>
          <p:cNvGrpSpPr>
            <a:grpSpLocks/>
          </p:cNvGrpSpPr>
          <p:nvPr/>
        </p:nvGrpSpPr>
        <p:grpSpPr bwMode="auto">
          <a:xfrm>
            <a:off x="3584575" y="3275013"/>
            <a:ext cx="2022475" cy="901700"/>
            <a:chOff x="406" y="2160"/>
            <a:chExt cx="1274" cy="568"/>
          </a:xfrm>
        </p:grpSpPr>
        <p:pic>
          <p:nvPicPr>
            <p:cNvPr id="54367" name="Picture 31">
              <a:extLst>
                <a:ext uri="{FF2B5EF4-FFF2-40B4-BE49-F238E27FC236}">
                  <a16:creationId xmlns:a16="http://schemas.microsoft.com/office/drawing/2014/main" id="{C811BF02-5D9C-4FB8-E34F-084765CF28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2160"/>
              <a:ext cx="480"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68" name="Text Box 32">
              <a:extLst>
                <a:ext uri="{FF2B5EF4-FFF2-40B4-BE49-F238E27FC236}">
                  <a16:creationId xmlns:a16="http://schemas.microsoft.com/office/drawing/2014/main" id="{C77233CF-9C3C-5035-A193-F21996BA54AA}"/>
                </a:ext>
              </a:extLst>
            </p:cNvPr>
            <p:cNvSpPr txBox="1">
              <a:spLocks noChangeArrowheads="1"/>
            </p:cNvSpPr>
            <p:nvPr/>
          </p:nvSpPr>
          <p:spPr bwMode="auto">
            <a:xfrm rot="-991706">
              <a:off x="406" y="2205"/>
              <a:ext cx="67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hi-IN" altLang="en-US" sz="2400" b="1">
                  <a:latin typeface="Verdana" panose="020B0604030504040204" pitchFamily="34" charset="0"/>
                </a:rPr>
                <a:t>लौकिक
10%</a:t>
              </a:r>
              <a:endParaRPr lang="en-US" altLang="en-US" sz="2400" b="1">
                <a:latin typeface="Verdana" panose="020B0604030504040204" pitchFamily="34" charset="0"/>
              </a:endParaRPr>
            </a:p>
          </p:txBody>
        </p:sp>
      </p:grpSp>
      <p:grpSp>
        <p:nvGrpSpPr>
          <p:cNvPr id="5" name="Group 33">
            <a:extLst>
              <a:ext uri="{FF2B5EF4-FFF2-40B4-BE49-F238E27FC236}">
                <a16:creationId xmlns:a16="http://schemas.microsoft.com/office/drawing/2014/main" id="{AA3AE2C7-67E5-DB0A-3C32-4AF8628E90EC}"/>
              </a:ext>
            </a:extLst>
          </p:cNvPr>
          <p:cNvGrpSpPr>
            <a:grpSpLocks/>
          </p:cNvGrpSpPr>
          <p:nvPr/>
        </p:nvGrpSpPr>
        <p:grpSpPr bwMode="auto">
          <a:xfrm>
            <a:off x="7199313" y="1778000"/>
            <a:ext cx="3422650" cy="1822450"/>
            <a:chOff x="3264" y="1152"/>
            <a:chExt cx="2156" cy="1148"/>
          </a:xfrm>
        </p:grpSpPr>
        <p:grpSp>
          <p:nvGrpSpPr>
            <p:cNvPr id="54299" name="Group 34">
              <a:extLst>
                <a:ext uri="{FF2B5EF4-FFF2-40B4-BE49-F238E27FC236}">
                  <a16:creationId xmlns:a16="http://schemas.microsoft.com/office/drawing/2014/main" id="{026D1ACA-24CC-7909-82D9-F12445E83EF3}"/>
                </a:ext>
              </a:extLst>
            </p:cNvPr>
            <p:cNvGrpSpPr>
              <a:grpSpLocks/>
            </p:cNvGrpSpPr>
            <p:nvPr/>
          </p:nvGrpSpPr>
          <p:grpSpPr bwMode="auto">
            <a:xfrm>
              <a:off x="3264" y="1152"/>
              <a:ext cx="1971" cy="816"/>
              <a:chOff x="2544" y="864"/>
              <a:chExt cx="1971" cy="816"/>
            </a:xfrm>
          </p:grpSpPr>
          <p:grpSp>
            <p:nvGrpSpPr>
              <p:cNvPr id="54301" name="Group 35">
                <a:extLst>
                  <a:ext uri="{FF2B5EF4-FFF2-40B4-BE49-F238E27FC236}">
                    <a16:creationId xmlns:a16="http://schemas.microsoft.com/office/drawing/2014/main" id="{BD155992-7A90-2B30-D315-C32079619039}"/>
                  </a:ext>
                </a:extLst>
              </p:cNvPr>
              <p:cNvGrpSpPr>
                <a:grpSpLocks/>
              </p:cNvGrpSpPr>
              <p:nvPr/>
            </p:nvGrpSpPr>
            <p:grpSpPr bwMode="auto">
              <a:xfrm>
                <a:off x="2544" y="864"/>
                <a:ext cx="624" cy="816"/>
                <a:chOff x="3599" y="9"/>
                <a:chExt cx="1112" cy="1496"/>
              </a:xfrm>
            </p:grpSpPr>
            <p:grpSp>
              <p:nvGrpSpPr>
                <p:cNvPr id="54303" name="Group 36">
                  <a:extLst>
                    <a:ext uri="{FF2B5EF4-FFF2-40B4-BE49-F238E27FC236}">
                      <a16:creationId xmlns:a16="http://schemas.microsoft.com/office/drawing/2014/main" id="{04BB1DFA-A1E9-D815-318A-260005771B9F}"/>
                    </a:ext>
                  </a:extLst>
                </p:cNvPr>
                <p:cNvGrpSpPr>
                  <a:grpSpLocks/>
                </p:cNvGrpSpPr>
                <p:nvPr/>
              </p:nvGrpSpPr>
              <p:grpSpPr bwMode="auto">
                <a:xfrm>
                  <a:off x="3846" y="518"/>
                  <a:ext cx="792" cy="661"/>
                  <a:chOff x="3846" y="518"/>
                  <a:chExt cx="792" cy="661"/>
                </a:xfrm>
              </p:grpSpPr>
              <p:sp>
                <p:nvSpPr>
                  <p:cNvPr id="54357" name="Freeform 37">
                    <a:extLst>
                      <a:ext uri="{FF2B5EF4-FFF2-40B4-BE49-F238E27FC236}">
                        <a16:creationId xmlns:a16="http://schemas.microsoft.com/office/drawing/2014/main" id="{6DDA5A96-F966-F597-EFB7-2FE6C1F92395}"/>
                      </a:ext>
                    </a:extLst>
                  </p:cNvPr>
                  <p:cNvSpPr>
                    <a:spLocks/>
                  </p:cNvSpPr>
                  <p:nvPr/>
                </p:nvSpPr>
                <p:spPr bwMode="auto">
                  <a:xfrm>
                    <a:off x="3846" y="518"/>
                    <a:ext cx="514" cy="412"/>
                  </a:xfrm>
                  <a:custGeom>
                    <a:avLst/>
                    <a:gdLst>
                      <a:gd name="T0" fmla="*/ 353 w 514"/>
                      <a:gd name="T1" fmla="*/ 163 h 412"/>
                      <a:gd name="T2" fmla="*/ 425 w 514"/>
                      <a:gd name="T3" fmla="*/ 197 h 412"/>
                      <a:gd name="T4" fmla="*/ 446 w 514"/>
                      <a:gd name="T5" fmla="*/ 227 h 412"/>
                      <a:gd name="T6" fmla="*/ 463 w 514"/>
                      <a:gd name="T7" fmla="*/ 304 h 412"/>
                      <a:gd name="T8" fmla="*/ 491 w 514"/>
                      <a:gd name="T9" fmla="*/ 360 h 412"/>
                      <a:gd name="T10" fmla="*/ 514 w 514"/>
                      <a:gd name="T11" fmla="*/ 412 h 412"/>
                      <a:gd name="T12" fmla="*/ 458 w 514"/>
                      <a:gd name="T13" fmla="*/ 365 h 412"/>
                      <a:gd name="T14" fmla="*/ 413 w 514"/>
                      <a:gd name="T15" fmla="*/ 342 h 412"/>
                      <a:gd name="T16" fmla="*/ 348 w 514"/>
                      <a:gd name="T17" fmla="*/ 295 h 412"/>
                      <a:gd name="T18" fmla="*/ 322 w 514"/>
                      <a:gd name="T19" fmla="*/ 250 h 412"/>
                      <a:gd name="T20" fmla="*/ 306 w 514"/>
                      <a:gd name="T21" fmla="*/ 186 h 412"/>
                      <a:gd name="T22" fmla="*/ 72 w 514"/>
                      <a:gd name="T23" fmla="*/ 91 h 412"/>
                      <a:gd name="T24" fmla="*/ 0 w 514"/>
                      <a:gd name="T25" fmla="*/ 3 h 412"/>
                      <a:gd name="T26" fmla="*/ 35 w 514"/>
                      <a:gd name="T27" fmla="*/ 0 h 412"/>
                      <a:gd name="T28" fmla="*/ 112 w 514"/>
                      <a:gd name="T29" fmla="*/ 28 h 412"/>
                      <a:gd name="T30" fmla="*/ 353 w 514"/>
                      <a:gd name="T31" fmla="*/ 163 h 4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4"/>
                      <a:gd name="T49" fmla="*/ 0 h 412"/>
                      <a:gd name="T50" fmla="*/ 514 w 514"/>
                      <a:gd name="T51" fmla="*/ 412 h 4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4" h="412">
                        <a:moveTo>
                          <a:pt x="353" y="163"/>
                        </a:moveTo>
                        <a:lnTo>
                          <a:pt x="425" y="197"/>
                        </a:lnTo>
                        <a:lnTo>
                          <a:pt x="446" y="227"/>
                        </a:lnTo>
                        <a:lnTo>
                          <a:pt x="463" y="304"/>
                        </a:lnTo>
                        <a:lnTo>
                          <a:pt x="491" y="360"/>
                        </a:lnTo>
                        <a:lnTo>
                          <a:pt x="514" y="412"/>
                        </a:lnTo>
                        <a:lnTo>
                          <a:pt x="458" y="365"/>
                        </a:lnTo>
                        <a:lnTo>
                          <a:pt x="413" y="342"/>
                        </a:lnTo>
                        <a:lnTo>
                          <a:pt x="348" y="295"/>
                        </a:lnTo>
                        <a:lnTo>
                          <a:pt x="322" y="250"/>
                        </a:lnTo>
                        <a:lnTo>
                          <a:pt x="306" y="186"/>
                        </a:lnTo>
                        <a:lnTo>
                          <a:pt x="72" y="91"/>
                        </a:lnTo>
                        <a:lnTo>
                          <a:pt x="0" y="3"/>
                        </a:lnTo>
                        <a:lnTo>
                          <a:pt x="35" y="0"/>
                        </a:lnTo>
                        <a:lnTo>
                          <a:pt x="112" y="28"/>
                        </a:lnTo>
                        <a:lnTo>
                          <a:pt x="353" y="163"/>
                        </a:lnTo>
                        <a:close/>
                      </a:path>
                    </a:pathLst>
                  </a:custGeom>
                  <a:solidFill>
                    <a:srgbClr val="E040A0"/>
                  </a:solidFill>
                  <a:ln w="11113">
                    <a:solidFill>
                      <a:srgbClr val="000000"/>
                    </a:solidFill>
                    <a:round/>
                    <a:headEnd/>
                    <a:tailEnd/>
                  </a:ln>
                </p:spPr>
                <p:txBody>
                  <a:bodyPr/>
                  <a:lstStyle/>
                  <a:p>
                    <a:endParaRPr lang="en-US"/>
                  </a:p>
                </p:txBody>
              </p:sp>
              <p:grpSp>
                <p:nvGrpSpPr>
                  <p:cNvPr id="54358" name="Group 38">
                    <a:extLst>
                      <a:ext uri="{FF2B5EF4-FFF2-40B4-BE49-F238E27FC236}">
                        <a16:creationId xmlns:a16="http://schemas.microsoft.com/office/drawing/2014/main" id="{DD58D50C-E4D2-2730-18DF-B80E6CEC7960}"/>
                      </a:ext>
                    </a:extLst>
                  </p:cNvPr>
                  <p:cNvGrpSpPr>
                    <a:grpSpLocks/>
                  </p:cNvGrpSpPr>
                  <p:nvPr/>
                </p:nvGrpSpPr>
                <p:grpSpPr bwMode="auto">
                  <a:xfrm>
                    <a:off x="4214" y="754"/>
                    <a:ext cx="424" cy="425"/>
                    <a:chOff x="4214" y="754"/>
                    <a:chExt cx="424" cy="425"/>
                  </a:xfrm>
                </p:grpSpPr>
                <p:sp>
                  <p:nvSpPr>
                    <p:cNvPr id="54359" name="Freeform 39">
                      <a:extLst>
                        <a:ext uri="{FF2B5EF4-FFF2-40B4-BE49-F238E27FC236}">
                          <a16:creationId xmlns:a16="http://schemas.microsoft.com/office/drawing/2014/main" id="{F65353A0-B5F2-F307-2461-C748E138FFF0}"/>
                        </a:ext>
                      </a:extLst>
                    </p:cNvPr>
                    <p:cNvSpPr>
                      <a:spLocks/>
                    </p:cNvSpPr>
                    <p:nvPr/>
                  </p:nvSpPr>
                  <p:spPr bwMode="auto">
                    <a:xfrm>
                      <a:off x="4214" y="754"/>
                      <a:ext cx="424" cy="425"/>
                    </a:xfrm>
                    <a:custGeom>
                      <a:avLst/>
                      <a:gdLst>
                        <a:gd name="T0" fmla="*/ 0 w 424"/>
                        <a:gd name="T1" fmla="*/ 345 h 425"/>
                        <a:gd name="T2" fmla="*/ 57 w 424"/>
                        <a:gd name="T3" fmla="*/ 321 h 425"/>
                        <a:gd name="T4" fmla="*/ 73 w 424"/>
                        <a:gd name="T5" fmla="*/ 284 h 425"/>
                        <a:gd name="T6" fmla="*/ 87 w 424"/>
                        <a:gd name="T7" fmla="*/ 250 h 425"/>
                        <a:gd name="T8" fmla="*/ 89 w 424"/>
                        <a:gd name="T9" fmla="*/ 208 h 425"/>
                        <a:gd name="T10" fmla="*/ 78 w 424"/>
                        <a:gd name="T11" fmla="*/ 155 h 425"/>
                        <a:gd name="T12" fmla="*/ 68 w 424"/>
                        <a:gd name="T13" fmla="*/ 100 h 425"/>
                        <a:gd name="T14" fmla="*/ 83 w 424"/>
                        <a:gd name="T15" fmla="*/ 90 h 425"/>
                        <a:gd name="T16" fmla="*/ 102 w 424"/>
                        <a:gd name="T17" fmla="*/ 88 h 425"/>
                        <a:gd name="T18" fmla="*/ 125 w 424"/>
                        <a:gd name="T19" fmla="*/ 100 h 425"/>
                        <a:gd name="T20" fmla="*/ 148 w 424"/>
                        <a:gd name="T21" fmla="*/ 130 h 425"/>
                        <a:gd name="T22" fmla="*/ 174 w 424"/>
                        <a:gd name="T23" fmla="*/ 193 h 425"/>
                        <a:gd name="T24" fmla="*/ 197 w 424"/>
                        <a:gd name="T25" fmla="*/ 140 h 425"/>
                        <a:gd name="T26" fmla="*/ 232 w 424"/>
                        <a:gd name="T27" fmla="*/ 98 h 425"/>
                        <a:gd name="T28" fmla="*/ 266 w 424"/>
                        <a:gd name="T29" fmla="*/ 71 h 425"/>
                        <a:gd name="T30" fmla="*/ 313 w 424"/>
                        <a:gd name="T31" fmla="*/ 29 h 425"/>
                        <a:gd name="T32" fmla="*/ 348 w 424"/>
                        <a:gd name="T33" fmla="*/ 2 h 425"/>
                        <a:gd name="T34" fmla="*/ 371 w 424"/>
                        <a:gd name="T35" fmla="*/ 0 h 425"/>
                        <a:gd name="T36" fmla="*/ 386 w 424"/>
                        <a:gd name="T37" fmla="*/ 14 h 425"/>
                        <a:gd name="T38" fmla="*/ 379 w 424"/>
                        <a:gd name="T39" fmla="*/ 35 h 425"/>
                        <a:gd name="T40" fmla="*/ 359 w 424"/>
                        <a:gd name="T41" fmla="*/ 71 h 425"/>
                        <a:gd name="T42" fmla="*/ 330 w 424"/>
                        <a:gd name="T43" fmla="*/ 115 h 425"/>
                        <a:gd name="T44" fmla="*/ 293 w 424"/>
                        <a:gd name="T45" fmla="*/ 161 h 425"/>
                        <a:gd name="T46" fmla="*/ 344 w 424"/>
                        <a:gd name="T47" fmla="*/ 149 h 425"/>
                        <a:gd name="T48" fmla="*/ 385 w 424"/>
                        <a:gd name="T49" fmla="*/ 150 h 425"/>
                        <a:gd name="T50" fmla="*/ 406 w 424"/>
                        <a:gd name="T51" fmla="*/ 161 h 425"/>
                        <a:gd name="T52" fmla="*/ 406 w 424"/>
                        <a:gd name="T53" fmla="*/ 183 h 425"/>
                        <a:gd name="T54" fmla="*/ 395 w 424"/>
                        <a:gd name="T55" fmla="*/ 203 h 425"/>
                        <a:gd name="T56" fmla="*/ 374 w 424"/>
                        <a:gd name="T57" fmla="*/ 224 h 425"/>
                        <a:gd name="T58" fmla="*/ 339 w 424"/>
                        <a:gd name="T59" fmla="*/ 236 h 425"/>
                        <a:gd name="T60" fmla="*/ 379 w 424"/>
                        <a:gd name="T61" fmla="*/ 233 h 425"/>
                        <a:gd name="T62" fmla="*/ 412 w 424"/>
                        <a:gd name="T63" fmla="*/ 243 h 425"/>
                        <a:gd name="T64" fmla="*/ 424 w 424"/>
                        <a:gd name="T65" fmla="*/ 271 h 425"/>
                        <a:gd name="T66" fmla="*/ 413 w 424"/>
                        <a:gd name="T67" fmla="*/ 294 h 425"/>
                        <a:gd name="T68" fmla="*/ 387 w 424"/>
                        <a:gd name="T69" fmla="*/ 306 h 425"/>
                        <a:gd name="T70" fmla="*/ 319 w 424"/>
                        <a:gd name="T71" fmla="*/ 302 h 425"/>
                        <a:gd name="T72" fmla="*/ 352 w 424"/>
                        <a:gd name="T73" fmla="*/ 314 h 425"/>
                        <a:gd name="T74" fmla="*/ 368 w 424"/>
                        <a:gd name="T75" fmla="*/ 327 h 425"/>
                        <a:gd name="T76" fmla="*/ 380 w 424"/>
                        <a:gd name="T77" fmla="*/ 345 h 425"/>
                        <a:gd name="T78" fmla="*/ 376 w 424"/>
                        <a:gd name="T79" fmla="*/ 372 h 425"/>
                        <a:gd name="T80" fmla="*/ 356 w 424"/>
                        <a:gd name="T81" fmla="*/ 388 h 425"/>
                        <a:gd name="T82" fmla="*/ 334 w 424"/>
                        <a:gd name="T83" fmla="*/ 387 h 425"/>
                        <a:gd name="T84" fmla="*/ 304 w 424"/>
                        <a:gd name="T85" fmla="*/ 378 h 425"/>
                        <a:gd name="T86" fmla="*/ 275 w 424"/>
                        <a:gd name="T87" fmla="*/ 363 h 425"/>
                        <a:gd name="T88" fmla="*/ 257 w 424"/>
                        <a:gd name="T89" fmla="*/ 390 h 425"/>
                        <a:gd name="T90" fmla="*/ 238 w 424"/>
                        <a:gd name="T91" fmla="*/ 410 h 425"/>
                        <a:gd name="T92" fmla="*/ 216 w 424"/>
                        <a:gd name="T93" fmla="*/ 420 h 425"/>
                        <a:gd name="T94" fmla="*/ 188 w 424"/>
                        <a:gd name="T95" fmla="*/ 425 h 425"/>
                        <a:gd name="T96" fmla="*/ 71 w 424"/>
                        <a:gd name="T97" fmla="*/ 396 h 425"/>
                        <a:gd name="T98" fmla="*/ 0 w 424"/>
                        <a:gd name="T99" fmla="*/ 345 h 4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4"/>
                        <a:gd name="T151" fmla="*/ 0 h 425"/>
                        <a:gd name="T152" fmla="*/ 424 w 424"/>
                        <a:gd name="T153" fmla="*/ 425 h 4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4" h="425">
                          <a:moveTo>
                            <a:pt x="0" y="345"/>
                          </a:moveTo>
                          <a:lnTo>
                            <a:pt x="57" y="321"/>
                          </a:lnTo>
                          <a:lnTo>
                            <a:pt x="73" y="284"/>
                          </a:lnTo>
                          <a:lnTo>
                            <a:pt x="87" y="250"/>
                          </a:lnTo>
                          <a:lnTo>
                            <a:pt x="89" y="208"/>
                          </a:lnTo>
                          <a:lnTo>
                            <a:pt x="78" y="155"/>
                          </a:lnTo>
                          <a:lnTo>
                            <a:pt x="68" y="100"/>
                          </a:lnTo>
                          <a:lnTo>
                            <a:pt x="83" y="90"/>
                          </a:lnTo>
                          <a:lnTo>
                            <a:pt x="102" y="88"/>
                          </a:lnTo>
                          <a:lnTo>
                            <a:pt x="125" y="100"/>
                          </a:lnTo>
                          <a:lnTo>
                            <a:pt x="148" y="130"/>
                          </a:lnTo>
                          <a:lnTo>
                            <a:pt x="174" y="193"/>
                          </a:lnTo>
                          <a:lnTo>
                            <a:pt x="197" y="140"/>
                          </a:lnTo>
                          <a:lnTo>
                            <a:pt x="232" y="98"/>
                          </a:lnTo>
                          <a:lnTo>
                            <a:pt x="266" y="71"/>
                          </a:lnTo>
                          <a:lnTo>
                            <a:pt x="313" y="29"/>
                          </a:lnTo>
                          <a:lnTo>
                            <a:pt x="348" y="2"/>
                          </a:lnTo>
                          <a:lnTo>
                            <a:pt x="371" y="0"/>
                          </a:lnTo>
                          <a:lnTo>
                            <a:pt x="386" y="14"/>
                          </a:lnTo>
                          <a:lnTo>
                            <a:pt x="379" y="35"/>
                          </a:lnTo>
                          <a:lnTo>
                            <a:pt x="359" y="71"/>
                          </a:lnTo>
                          <a:lnTo>
                            <a:pt x="330" y="115"/>
                          </a:lnTo>
                          <a:lnTo>
                            <a:pt x="293" y="161"/>
                          </a:lnTo>
                          <a:lnTo>
                            <a:pt x="344" y="149"/>
                          </a:lnTo>
                          <a:lnTo>
                            <a:pt x="385" y="150"/>
                          </a:lnTo>
                          <a:lnTo>
                            <a:pt x="406" y="161"/>
                          </a:lnTo>
                          <a:lnTo>
                            <a:pt x="406" y="183"/>
                          </a:lnTo>
                          <a:lnTo>
                            <a:pt x="395" y="203"/>
                          </a:lnTo>
                          <a:lnTo>
                            <a:pt x="374" y="224"/>
                          </a:lnTo>
                          <a:lnTo>
                            <a:pt x="339" y="236"/>
                          </a:lnTo>
                          <a:lnTo>
                            <a:pt x="379" y="233"/>
                          </a:lnTo>
                          <a:lnTo>
                            <a:pt x="412" y="243"/>
                          </a:lnTo>
                          <a:lnTo>
                            <a:pt x="424" y="271"/>
                          </a:lnTo>
                          <a:lnTo>
                            <a:pt x="413" y="294"/>
                          </a:lnTo>
                          <a:lnTo>
                            <a:pt x="387" y="306"/>
                          </a:lnTo>
                          <a:lnTo>
                            <a:pt x="319" y="302"/>
                          </a:lnTo>
                          <a:lnTo>
                            <a:pt x="352" y="314"/>
                          </a:lnTo>
                          <a:lnTo>
                            <a:pt x="368" y="327"/>
                          </a:lnTo>
                          <a:lnTo>
                            <a:pt x="380" y="345"/>
                          </a:lnTo>
                          <a:lnTo>
                            <a:pt x="376" y="372"/>
                          </a:lnTo>
                          <a:lnTo>
                            <a:pt x="356" y="388"/>
                          </a:lnTo>
                          <a:lnTo>
                            <a:pt x="334" y="387"/>
                          </a:lnTo>
                          <a:lnTo>
                            <a:pt x="304" y="378"/>
                          </a:lnTo>
                          <a:lnTo>
                            <a:pt x="275" y="363"/>
                          </a:lnTo>
                          <a:lnTo>
                            <a:pt x="257" y="390"/>
                          </a:lnTo>
                          <a:lnTo>
                            <a:pt x="238" y="410"/>
                          </a:lnTo>
                          <a:lnTo>
                            <a:pt x="216" y="420"/>
                          </a:lnTo>
                          <a:lnTo>
                            <a:pt x="188" y="425"/>
                          </a:lnTo>
                          <a:lnTo>
                            <a:pt x="71" y="396"/>
                          </a:lnTo>
                          <a:lnTo>
                            <a:pt x="0" y="345"/>
                          </a:lnTo>
                          <a:close/>
                        </a:path>
                      </a:pathLst>
                    </a:custGeom>
                    <a:solidFill>
                      <a:srgbClr val="E0A080"/>
                    </a:solidFill>
                    <a:ln w="11113">
                      <a:solidFill>
                        <a:srgbClr val="000000"/>
                      </a:solidFill>
                      <a:round/>
                      <a:headEnd/>
                      <a:tailEnd/>
                    </a:ln>
                  </p:spPr>
                  <p:txBody>
                    <a:bodyPr/>
                    <a:lstStyle/>
                    <a:p>
                      <a:endParaRPr lang="en-US"/>
                    </a:p>
                  </p:txBody>
                </p:sp>
                <p:grpSp>
                  <p:nvGrpSpPr>
                    <p:cNvPr id="54360" name="Group 40">
                      <a:extLst>
                        <a:ext uri="{FF2B5EF4-FFF2-40B4-BE49-F238E27FC236}">
                          <a16:creationId xmlns:a16="http://schemas.microsoft.com/office/drawing/2014/main" id="{1D72A32C-0E18-9135-9829-4F16826F7DEE}"/>
                        </a:ext>
                      </a:extLst>
                    </p:cNvPr>
                    <p:cNvGrpSpPr>
                      <a:grpSpLocks/>
                    </p:cNvGrpSpPr>
                    <p:nvPr/>
                  </p:nvGrpSpPr>
                  <p:grpSpPr bwMode="auto">
                    <a:xfrm>
                      <a:off x="4272" y="935"/>
                      <a:ext cx="294" cy="215"/>
                      <a:chOff x="4272" y="935"/>
                      <a:chExt cx="294" cy="215"/>
                    </a:xfrm>
                  </p:grpSpPr>
                  <p:sp>
                    <p:nvSpPr>
                      <p:cNvPr id="54361" name="Freeform 41">
                        <a:extLst>
                          <a:ext uri="{FF2B5EF4-FFF2-40B4-BE49-F238E27FC236}">
                            <a16:creationId xmlns:a16="http://schemas.microsoft.com/office/drawing/2014/main" id="{C0872344-9BB7-CBCD-17D4-7AD7C64696F8}"/>
                          </a:ext>
                        </a:extLst>
                      </p:cNvPr>
                      <p:cNvSpPr>
                        <a:spLocks/>
                      </p:cNvSpPr>
                      <p:nvPr/>
                    </p:nvSpPr>
                    <p:spPr bwMode="auto">
                      <a:xfrm>
                        <a:off x="4470" y="937"/>
                        <a:ext cx="96" cy="61"/>
                      </a:xfrm>
                      <a:custGeom>
                        <a:avLst/>
                        <a:gdLst>
                          <a:gd name="T0" fmla="*/ 96 w 96"/>
                          <a:gd name="T1" fmla="*/ 54 h 61"/>
                          <a:gd name="T2" fmla="*/ 60 w 96"/>
                          <a:gd name="T3" fmla="*/ 61 h 61"/>
                          <a:gd name="T4" fmla="*/ 30 w 96"/>
                          <a:gd name="T5" fmla="*/ 59 h 61"/>
                          <a:gd name="T6" fmla="*/ 9 w 96"/>
                          <a:gd name="T7" fmla="*/ 49 h 61"/>
                          <a:gd name="T8" fmla="*/ 0 w 96"/>
                          <a:gd name="T9" fmla="*/ 31 h 61"/>
                          <a:gd name="T10" fmla="*/ 6 w 96"/>
                          <a:gd name="T11" fmla="*/ 12 h 61"/>
                          <a:gd name="T12" fmla="*/ 26 w 96"/>
                          <a:gd name="T13" fmla="*/ 0 h 61"/>
                          <a:gd name="T14" fmla="*/ 0 60000 65536"/>
                          <a:gd name="T15" fmla="*/ 0 60000 65536"/>
                          <a:gd name="T16" fmla="*/ 0 60000 65536"/>
                          <a:gd name="T17" fmla="*/ 0 60000 65536"/>
                          <a:gd name="T18" fmla="*/ 0 60000 65536"/>
                          <a:gd name="T19" fmla="*/ 0 60000 65536"/>
                          <a:gd name="T20" fmla="*/ 0 60000 65536"/>
                          <a:gd name="T21" fmla="*/ 0 w 96"/>
                          <a:gd name="T22" fmla="*/ 0 h 61"/>
                          <a:gd name="T23" fmla="*/ 96 w 96"/>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61">
                            <a:moveTo>
                              <a:pt x="96" y="54"/>
                            </a:moveTo>
                            <a:lnTo>
                              <a:pt x="60" y="61"/>
                            </a:lnTo>
                            <a:lnTo>
                              <a:pt x="30" y="59"/>
                            </a:lnTo>
                            <a:lnTo>
                              <a:pt x="9" y="49"/>
                            </a:lnTo>
                            <a:lnTo>
                              <a:pt x="0" y="31"/>
                            </a:lnTo>
                            <a:lnTo>
                              <a:pt x="6" y="12"/>
                            </a:lnTo>
                            <a:lnTo>
                              <a:pt x="26" y="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62" name="Freeform 42">
                        <a:extLst>
                          <a:ext uri="{FF2B5EF4-FFF2-40B4-BE49-F238E27FC236}">
                            <a16:creationId xmlns:a16="http://schemas.microsoft.com/office/drawing/2014/main" id="{5E15B983-4B39-9D6F-B06C-57B85D77C844}"/>
                          </a:ext>
                        </a:extLst>
                      </p:cNvPr>
                      <p:cNvSpPr>
                        <a:spLocks/>
                      </p:cNvSpPr>
                      <p:nvPr/>
                    </p:nvSpPr>
                    <p:spPr bwMode="auto">
                      <a:xfrm>
                        <a:off x="4453" y="998"/>
                        <a:ext cx="103" cy="64"/>
                      </a:xfrm>
                      <a:custGeom>
                        <a:avLst/>
                        <a:gdLst>
                          <a:gd name="T0" fmla="*/ 103 w 103"/>
                          <a:gd name="T1" fmla="*/ 62 h 64"/>
                          <a:gd name="T2" fmla="*/ 67 w 103"/>
                          <a:gd name="T3" fmla="*/ 64 h 64"/>
                          <a:gd name="T4" fmla="*/ 35 w 103"/>
                          <a:gd name="T5" fmla="*/ 60 h 64"/>
                          <a:gd name="T6" fmla="*/ 13 w 103"/>
                          <a:gd name="T7" fmla="*/ 51 h 64"/>
                          <a:gd name="T8" fmla="*/ 0 w 103"/>
                          <a:gd name="T9" fmla="*/ 33 h 64"/>
                          <a:gd name="T10" fmla="*/ 5 w 103"/>
                          <a:gd name="T11" fmla="*/ 17 h 64"/>
                          <a:gd name="T12" fmla="*/ 21 w 103"/>
                          <a:gd name="T13" fmla="*/ 0 h 64"/>
                          <a:gd name="T14" fmla="*/ 0 60000 65536"/>
                          <a:gd name="T15" fmla="*/ 0 60000 65536"/>
                          <a:gd name="T16" fmla="*/ 0 60000 65536"/>
                          <a:gd name="T17" fmla="*/ 0 60000 65536"/>
                          <a:gd name="T18" fmla="*/ 0 60000 65536"/>
                          <a:gd name="T19" fmla="*/ 0 60000 65536"/>
                          <a:gd name="T20" fmla="*/ 0 60000 65536"/>
                          <a:gd name="T21" fmla="*/ 0 w 103"/>
                          <a:gd name="T22" fmla="*/ 0 h 64"/>
                          <a:gd name="T23" fmla="*/ 103 w 103"/>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64">
                            <a:moveTo>
                              <a:pt x="103" y="62"/>
                            </a:moveTo>
                            <a:lnTo>
                              <a:pt x="67" y="64"/>
                            </a:lnTo>
                            <a:lnTo>
                              <a:pt x="35" y="60"/>
                            </a:lnTo>
                            <a:lnTo>
                              <a:pt x="13" y="51"/>
                            </a:lnTo>
                            <a:lnTo>
                              <a:pt x="0" y="33"/>
                            </a:lnTo>
                            <a:lnTo>
                              <a:pt x="5" y="17"/>
                            </a:lnTo>
                            <a:lnTo>
                              <a:pt x="21" y="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63" name="Freeform 43">
                        <a:extLst>
                          <a:ext uri="{FF2B5EF4-FFF2-40B4-BE49-F238E27FC236}">
                            <a16:creationId xmlns:a16="http://schemas.microsoft.com/office/drawing/2014/main" id="{7AB04DFC-95AE-C60C-378A-EF387B5B8881}"/>
                          </a:ext>
                        </a:extLst>
                      </p:cNvPr>
                      <p:cNvSpPr>
                        <a:spLocks/>
                      </p:cNvSpPr>
                      <p:nvPr/>
                    </p:nvSpPr>
                    <p:spPr bwMode="auto">
                      <a:xfrm>
                        <a:off x="4422" y="1043"/>
                        <a:ext cx="66" cy="78"/>
                      </a:xfrm>
                      <a:custGeom>
                        <a:avLst/>
                        <a:gdLst>
                          <a:gd name="T0" fmla="*/ 66 w 66"/>
                          <a:gd name="T1" fmla="*/ 78 h 78"/>
                          <a:gd name="T2" fmla="*/ 33 w 66"/>
                          <a:gd name="T3" fmla="*/ 65 h 78"/>
                          <a:gd name="T4" fmla="*/ 13 w 66"/>
                          <a:gd name="T5" fmla="*/ 50 h 78"/>
                          <a:gd name="T6" fmla="*/ 0 w 66"/>
                          <a:gd name="T7" fmla="*/ 28 h 78"/>
                          <a:gd name="T8" fmla="*/ 7 w 66"/>
                          <a:gd name="T9" fmla="*/ 7 h 78"/>
                          <a:gd name="T10" fmla="*/ 23 w 66"/>
                          <a:gd name="T11" fmla="*/ 0 h 78"/>
                          <a:gd name="T12" fmla="*/ 0 60000 65536"/>
                          <a:gd name="T13" fmla="*/ 0 60000 65536"/>
                          <a:gd name="T14" fmla="*/ 0 60000 65536"/>
                          <a:gd name="T15" fmla="*/ 0 60000 65536"/>
                          <a:gd name="T16" fmla="*/ 0 60000 65536"/>
                          <a:gd name="T17" fmla="*/ 0 60000 65536"/>
                          <a:gd name="T18" fmla="*/ 0 w 66"/>
                          <a:gd name="T19" fmla="*/ 0 h 78"/>
                          <a:gd name="T20" fmla="*/ 66 w 66"/>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66" h="78">
                            <a:moveTo>
                              <a:pt x="66" y="78"/>
                            </a:moveTo>
                            <a:lnTo>
                              <a:pt x="33" y="65"/>
                            </a:lnTo>
                            <a:lnTo>
                              <a:pt x="13" y="50"/>
                            </a:lnTo>
                            <a:lnTo>
                              <a:pt x="0" y="28"/>
                            </a:lnTo>
                            <a:lnTo>
                              <a:pt x="7" y="7"/>
                            </a:lnTo>
                            <a:lnTo>
                              <a:pt x="23" y="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64" name="Freeform 44">
                        <a:extLst>
                          <a:ext uri="{FF2B5EF4-FFF2-40B4-BE49-F238E27FC236}">
                            <a16:creationId xmlns:a16="http://schemas.microsoft.com/office/drawing/2014/main" id="{56D0C315-38A1-B4F4-58D9-91CA08BA3A15}"/>
                          </a:ext>
                        </a:extLst>
                      </p:cNvPr>
                      <p:cNvSpPr>
                        <a:spLocks/>
                      </p:cNvSpPr>
                      <p:nvPr/>
                    </p:nvSpPr>
                    <p:spPr bwMode="auto">
                      <a:xfrm>
                        <a:off x="4388" y="935"/>
                        <a:ext cx="14" cy="74"/>
                      </a:xfrm>
                      <a:custGeom>
                        <a:avLst/>
                        <a:gdLst>
                          <a:gd name="T0" fmla="*/ 0 w 14"/>
                          <a:gd name="T1" fmla="*/ 0 h 74"/>
                          <a:gd name="T2" fmla="*/ 12 w 14"/>
                          <a:gd name="T3" fmla="*/ 33 h 74"/>
                          <a:gd name="T4" fmla="*/ 14 w 14"/>
                          <a:gd name="T5" fmla="*/ 52 h 74"/>
                          <a:gd name="T6" fmla="*/ 12 w 14"/>
                          <a:gd name="T7" fmla="*/ 74 h 74"/>
                          <a:gd name="T8" fmla="*/ 0 60000 65536"/>
                          <a:gd name="T9" fmla="*/ 0 60000 65536"/>
                          <a:gd name="T10" fmla="*/ 0 60000 65536"/>
                          <a:gd name="T11" fmla="*/ 0 60000 65536"/>
                          <a:gd name="T12" fmla="*/ 0 w 14"/>
                          <a:gd name="T13" fmla="*/ 0 h 74"/>
                          <a:gd name="T14" fmla="*/ 14 w 14"/>
                          <a:gd name="T15" fmla="*/ 74 h 74"/>
                        </a:gdLst>
                        <a:ahLst/>
                        <a:cxnLst>
                          <a:cxn ang="T8">
                            <a:pos x="T0" y="T1"/>
                          </a:cxn>
                          <a:cxn ang="T9">
                            <a:pos x="T2" y="T3"/>
                          </a:cxn>
                          <a:cxn ang="T10">
                            <a:pos x="T4" y="T5"/>
                          </a:cxn>
                          <a:cxn ang="T11">
                            <a:pos x="T6" y="T7"/>
                          </a:cxn>
                        </a:cxnLst>
                        <a:rect l="T12" t="T13" r="T14" b="T15"/>
                        <a:pathLst>
                          <a:path w="14" h="74">
                            <a:moveTo>
                              <a:pt x="0" y="0"/>
                            </a:moveTo>
                            <a:lnTo>
                              <a:pt x="12" y="33"/>
                            </a:lnTo>
                            <a:lnTo>
                              <a:pt x="14" y="52"/>
                            </a:lnTo>
                            <a:lnTo>
                              <a:pt x="12" y="74"/>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65" name="Freeform 45">
                        <a:extLst>
                          <a:ext uri="{FF2B5EF4-FFF2-40B4-BE49-F238E27FC236}">
                            <a16:creationId xmlns:a16="http://schemas.microsoft.com/office/drawing/2014/main" id="{891212AC-A04D-D0BA-9E18-EEBA94847877}"/>
                          </a:ext>
                        </a:extLst>
                      </p:cNvPr>
                      <p:cNvSpPr>
                        <a:spLocks/>
                      </p:cNvSpPr>
                      <p:nvPr/>
                    </p:nvSpPr>
                    <p:spPr bwMode="auto">
                      <a:xfrm>
                        <a:off x="4385" y="935"/>
                        <a:ext cx="56" cy="29"/>
                      </a:xfrm>
                      <a:custGeom>
                        <a:avLst/>
                        <a:gdLst>
                          <a:gd name="T0" fmla="*/ 0 w 56"/>
                          <a:gd name="T1" fmla="*/ 0 h 29"/>
                          <a:gd name="T2" fmla="*/ 24 w 56"/>
                          <a:gd name="T3" fmla="*/ 3 h 29"/>
                          <a:gd name="T4" fmla="*/ 42 w 56"/>
                          <a:gd name="T5" fmla="*/ 12 h 29"/>
                          <a:gd name="T6" fmla="*/ 56 w 56"/>
                          <a:gd name="T7" fmla="*/ 29 h 29"/>
                          <a:gd name="T8" fmla="*/ 0 60000 65536"/>
                          <a:gd name="T9" fmla="*/ 0 60000 65536"/>
                          <a:gd name="T10" fmla="*/ 0 60000 65536"/>
                          <a:gd name="T11" fmla="*/ 0 60000 65536"/>
                          <a:gd name="T12" fmla="*/ 0 w 56"/>
                          <a:gd name="T13" fmla="*/ 0 h 29"/>
                          <a:gd name="T14" fmla="*/ 56 w 56"/>
                          <a:gd name="T15" fmla="*/ 29 h 29"/>
                        </a:gdLst>
                        <a:ahLst/>
                        <a:cxnLst>
                          <a:cxn ang="T8">
                            <a:pos x="T0" y="T1"/>
                          </a:cxn>
                          <a:cxn ang="T9">
                            <a:pos x="T2" y="T3"/>
                          </a:cxn>
                          <a:cxn ang="T10">
                            <a:pos x="T4" y="T5"/>
                          </a:cxn>
                          <a:cxn ang="T11">
                            <a:pos x="T6" y="T7"/>
                          </a:cxn>
                        </a:cxnLst>
                        <a:rect l="T12" t="T13" r="T14" b="T15"/>
                        <a:pathLst>
                          <a:path w="56" h="29">
                            <a:moveTo>
                              <a:pt x="0" y="0"/>
                            </a:moveTo>
                            <a:lnTo>
                              <a:pt x="24" y="3"/>
                            </a:lnTo>
                            <a:lnTo>
                              <a:pt x="42" y="12"/>
                            </a:lnTo>
                            <a:lnTo>
                              <a:pt x="56" y="29"/>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66" name="Freeform 46">
                        <a:extLst>
                          <a:ext uri="{FF2B5EF4-FFF2-40B4-BE49-F238E27FC236}">
                            <a16:creationId xmlns:a16="http://schemas.microsoft.com/office/drawing/2014/main" id="{A4480689-39DF-C400-B7B1-8996A5D35447}"/>
                          </a:ext>
                        </a:extLst>
                      </p:cNvPr>
                      <p:cNvSpPr>
                        <a:spLocks/>
                      </p:cNvSpPr>
                      <p:nvPr/>
                    </p:nvSpPr>
                    <p:spPr bwMode="auto">
                      <a:xfrm>
                        <a:off x="4272" y="1070"/>
                        <a:ext cx="96" cy="80"/>
                      </a:xfrm>
                      <a:custGeom>
                        <a:avLst/>
                        <a:gdLst>
                          <a:gd name="T0" fmla="*/ 0 w 96"/>
                          <a:gd name="T1" fmla="*/ 0 h 80"/>
                          <a:gd name="T2" fmla="*/ 2 w 96"/>
                          <a:gd name="T3" fmla="*/ 12 h 80"/>
                          <a:gd name="T4" fmla="*/ 6 w 96"/>
                          <a:gd name="T5" fmla="*/ 26 h 80"/>
                          <a:gd name="T6" fmla="*/ 12 w 96"/>
                          <a:gd name="T7" fmla="*/ 36 h 80"/>
                          <a:gd name="T8" fmla="*/ 27 w 96"/>
                          <a:gd name="T9" fmla="*/ 47 h 80"/>
                          <a:gd name="T10" fmla="*/ 45 w 96"/>
                          <a:gd name="T11" fmla="*/ 55 h 80"/>
                          <a:gd name="T12" fmla="*/ 65 w 96"/>
                          <a:gd name="T13" fmla="*/ 56 h 80"/>
                          <a:gd name="T14" fmla="*/ 80 w 96"/>
                          <a:gd name="T15" fmla="*/ 60 h 80"/>
                          <a:gd name="T16" fmla="*/ 90 w 96"/>
                          <a:gd name="T17" fmla="*/ 70 h 80"/>
                          <a:gd name="T18" fmla="*/ 96 w 96"/>
                          <a:gd name="T19" fmla="*/ 79 h 80"/>
                          <a:gd name="T20" fmla="*/ 96 w 96"/>
                          <a:gd name="T21" fmla="*/ 8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80"/>
                          <a:gd name="T35" fmla="*/ 96 w 96"/>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80">
                            <a:moveTo>
                              <a:pt x="0" y="0"/>
                            </a:moveTo>
                            <a:lnTo>
                              <a:pt x="2" y="12"/>
                            </a:lnTo>
                            <a:lnTo>
                              <a:pt x="6" y="26"/>
                            </a:lnTo>
                            <a:lnTo>
                              <a:pt x="12" y="36"/>
                            </a:lnTo>
                            <a:lnTo>
                              <a:pt x="27" y="47"/>
                            </a:lnTo>
                            <a:lnTo>
                              <a:pt x="45" y="55"/>
                            </a:lnTo>
                            <a:lnTo>
                              <a:pt x="65" y="56"/>
                            </a:lnTo>
                            <a:lnTo>
                              <a:pt x="80" y="60"/>
                            </a:lnTo>
                            <a:lnTo>
                              <a:pt x="90" y="70"/>
                            </a:lnTo>
                            <a:lnTo>
                              <a:pt x="96" y="79"/>
                            </a:lnTo>
                            <a:lnTo>
                              <a:pt x="96" y="8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grpSp>
              <p:nvGrpSpPr>
                <p:cNvPr id="54304" name="Group 47">
                  <a:extLst>
                    <a:ext uri="{FF2B5EF4-FFF2-40B4-BE49-F238E27FC236}">
                      <a16:creationId xmlns:a16="http://schemas.microsoft.com/office/drawing/2014/main" id="{9C885A21-B95F-E72E-C146-B6287395D696}"/>
                    </a:ext>
                  </a:extLst>
                </p:cNvPr>
                <p:cNvGrpSpPr>
                  <a:grpSpLocks/>
                </p:cNvGrpSpPr>
                <p:nvPr/>
              </p:nvGrpSpPr>
              <p:grpSpPr bwMode="auto">
                <a:xfrm>
                  <a:off x="3599" y="9"/>
                  <a:ext cx="1112" cy="1496"/>
                  <a:chOff x="3599" y="9"/>
                  <a:chExt cx="1112" cy="1496"/>
                </a:xfrm>
              </p:grpSpPr>
              <p:grpSp>
                <p:nvGrpSpPr>
                  <p:cNvPr id="54305" name="Group 48">
                    <a:extLst>
                      <a:ext uri="{FF2B5EF4-FFF2-40B4-BE49-F238E27FC236}">
                        <a16:creationId xmlns:a16="http://schemas.microsoft.com/office/drawing/2014/main" id="{E843C6B5-10E8-B620-0D8C-E9B56A52CD47}"/>
                      </a:ext>
                    </a:extLst>
                  </p:cNvPr>
                  <p:cNvGrpSpPr>
                    <a:grpSpLocks/>
                  </p:cNvGrpSpPr>
                  <p:nvPr/>
                </p:nvGrpSpPr>
                <p:grpSpPr bwMode="auto">
                  <a:xfrm>
                    <a:off x="3794" y="9"/>
                    <a:ext cx="884" cy="829"/>
                    <a:chOff x="3794" y="9"/>
                    <a:chExt cx="884" cy="829"/>
                  </a:xfrm>
                </p:grpSpPr>
                <p:sp>
                  <p:nvSpPr>
                    <p:cNvPr id="54326" name="Freeform 49">
                      <a:extLst>
                        <a:ext uri="{FF2B5EF4-FFF2-40B4-BE49-F238E27FC236}">
                          <a16:creationId xmlns:a16="http://schemas.microsoft.com/office/drawing/2014/main" id="{48E07D18-2742-520C-742E-8838AAB29EAB}"/>
                        </a:ext>
                      </a:extLst>
                    </p:cNvPr>
                    <p:cNvSpPr>
                      <a:spLocks/>
                    </p:cNvSpPr>
                    <p:nvPr/>
                  </p:nvSpPr>
                  <p:spPr bwMode="auto">
                    <a:xfrm>
                      <a:off x="3877" y="9"/>
                      <a:ext cx="790" cy="829"/>
                    </a:xfrm>
                    <a:custGeom>
                      <a:avLst/>
                      <a:gdLst>
                        <a:gd name="T0" fmla="*/ 97 w 790"/>
                        <a:gd name="T1" fmla="*/ 657 h 829"/>
                        <a:gd name="T2" fmla="*/ 135 w 790"/>
                        <a:gd name="T3" fmla="*/ 586 h 829"/>
                        <a:gd name="T4" fmla="*/ 135 w 790"/>
                        <a:gd name="T5" fmla="*/ 565 h 829"/>
                        <a:gd name="T6" fmla="*/ 121 w 790"/>
                        <a:gd name="T7" fmla="*/ 537 h 829"/>
                        <a:gd name="T8" fmla="*/ 100 w 790"/>
                        <a:gd name="T9" fmla="*/ 506 h 829"/>
                        <a:gd name="T10" fmla="*/ 61 w 790"/>
                        <a:gd name="T11" fmla="*/ 477 h 829"/>
                        <a:gd name="T12" fmla="*/ 36 w 790"/>
                        <a:gd name="T13" fmla="*/ 437 h 829"/>
                        <a:gd name="T14" fmla="*/ 24 w 790"/>
                        <a:gd name="T15" fmla="*/ 402 h 829"/>
                        <a:gd name="T16" fmla="*/ 9 w 790"/>
                        <a:gd name="T17" fmla="*/ 376 h 829"/>
                        <a:gd name="T18" fmla="*/ 9 w 790"/>
                        <a:gd name="T19" fmla="*/ 345 h 829"/>
                        <a:gd name="T20" fmla="*/ 0 w 790"/>
                        <a:gd name="T21" fmla="*/ 274 h 829"/>
                        <a:gd name="T22" fmla="*/ 9 w 790"/>
                        <a:gd name="T23" fmla="*/ 220 h 829"/>
                        <a:gd name="T24" fmla="*/ 26 w 790"/>
                        <a:gd name="T25" fmla="*/ 173 h 829"/>
                        <a:gd name="T26" fmla="*/ 50 w 790"/>
                        <a:gd name="T27" fmla="*/ 123 h 829"/>
                        <a:gd name="T28" fmla="*/ 79 w 790"/>
                        <a:gd name="T29" fmla="*/ 94 h 829"/>
                        <a:gd name="T30" fmla="*/ 133 w 790"/>
                        <a:gd name="T31" fmla="*/ 59 h 829"/>
                        <a:gd name="T32" fmla="*/ 192 w 790"/>
                        <a:gd name="T33" fmla="*/ 35 h 829"/>
                        <a:gd name="T34" fmla="*/ 254 w 790"/>
                        <a:gd name="T35" fmla="*/ 14 h 829"/>
                        <a:gd name="T36" fmla="*/ 333 w 790"/>
                        <a:gd name="T37" fmla="*/ 2 h 829"/>
                        <a:gd name="T38" fmla="*/ 389 w 790"/>
                        <a:gd name="T39" fmla="*/ 0 h 829"/>
                        <a:gd name="T40" fmla="*/ 445 w 790"/>
                        <a:gd name="T41" fmla="*/ 5 h 829"/>
                        <a:gd name="T42" fmla="*/ 516 w 790"/>
                        <a:gd name="T43" fmla="*/ 19 h 829"/>
                        <a:gd name="T44" fmla="*/ 581 w 790"/>
                        <a:gd name="T45" fmla="*/ 40 h 829"/>
                        <a:gd name="T46" fmla="*/ 628 w 790"/>
                        <a:gd name="T47" fmla="*/ 64 h 829"/>
                        <a:gd name="T48" fmla="*/ 687 w 790"/>
                        <a:gd name="T49" fmla="*/ 109 h 829"/>
                        <a:gd name="T50" fmla="*/ 727 w 790"/>
                        <a:gd name="T51" fmla="*/ 162 h 829"/>
                        <a:gd name="T52" fmla="*/ 757 w 790"/>
                        <a:gd name="T53" fmla="*/ 211 h 829"/>
                        <a:gd name="T54" fmla="*/ 772 w 790"/>
                        <a:gd name="T55" fmla="*/ 247 h 829"/>
                        <a:gd name="T56" fmla="*/ 790 w 790"/>
                        <a:gd name="T57" fmla="*/ 309 h 829"/>
                        <a:gd name="T58" fmla="*/ 790 w 790"/>
                        <a:gd name="T59" fmla="*/ 357 h 829"/>
                        <a:gd name="T60" fmla="*/ 778 w 790"/>
                        <a:gd name="T61" fmla="*/ 426 h 829"/>
                        <a:gd name="T62" fmla="*/ 760 w 790"/>
                        <a:gd name="T63" fmla="*/ 482 h 829"/>
                        <a:gd name="T64" fmla="*/ 733 w 790"/>
                        <a:gd name="T65" fmla="*/ 529 h 829"/>
                        <a:gd name="T66" fmla="*/ 710 w 790"/>
                        <a:gd name="T67" fmla="*/ 556 h 829"/>
                        <a:gd name="T68" fmla="*/ 676 w 790"/>
                        <a:gd name="T69" fmla="*/ 586 h 829"/>
                        <a:gd name="T70" fmla="*/ 620 w 790"/>
                        <a:gd name="T71" fmla="*/ 609 h 829"/>
                        <a:gd name="T72" fmla="*/ 578 w 790"/>
                        <a:gd name="T73" fmla="*/ 624 h 829"/>
                        <a:gd name="T74" fmla="*/ 531 w 790"/>
                        <a:gd name="T75" fmla="*/ 638 h 829"/>
                        <a:gd name="T76" fmla="*/ 457 w 790"/>
                        <a:gd name="T77" fmla="*/ 645 h 829"/>
                        <a:gd name="T78" fmla="*/ 393 w 790"/>
                        <a:gd name="T79" fmla="*/ 657 h 829"/>
                        <a:gd name="T80" fmla="*/ 351 w 790"/>
                        <a:gd name="T81" fmla="*/ 666 h 829"/>
                        <a:gd name="T82" fmla="*/ 339 w 790"/>
                        <a:gd name="T83" fmla="*/ 686 h 829"/>
                        <a:gd name="T84" fmla="*/ 342 w 790"/>
                        <a:gd name="T85" fmla="*/ 711 h 829"/>
                        <a:gd name="T86" fmla="*/ 339 w 790"/>
                        <a:gd name="T87" fmla="*/ 735 h 829"/>
                        <a:gd name="T88" fmla="*/ 330 w 790"/>
                        <a:gd name="T89" fmla="*/ 752 h 829"/>
                        <a:gd name="T90" fmla="*/ 325 w 790"/>
                        <a:gd name="T91" fmla="*/ 785 h 829"/>
                        <a:gd name="T92" fmla="*/ 327 w 790"/>
                        <a:gd name="T93" fmla="*/ 829 h 829"/>
                        <a:gd name="T94" fmla="*/ 274 w 790"/>
                        <a:gd name="T95" fmla="*/ 756 h 829"/>
                        <a:gd name="T96" fmla="*/ 204 w 790"/>
                        <a:gd name="T97" fmla="*/ 696 h 829"/>
                        <a:gd name="T98" fmla="*/ 145 w 790"/>
                        <a:gd name="T99" fmla="*/ 668 h 829"/>
                        <a:gd name="T100" fmla="*/ 97 w 790"/>
                        <a:gd name="T101" fmla="*/ 657 h 8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90"/>
                        <a:gd name="T154" fmla="*/ 0 h 829"/>
                        <a:gd name="T155" fmla="*/ 790 w 790"/>
                        <a:gd name="T156" fmla="*/ 829 h 8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90" h="829">
                          <a:moveTo>
                            <a:pt x="97" y="657"/>
                          </a:moveTo>
                          <a:lnTo>
                            <a:pt x="135" y="586"/>
                          </a:lnTo>
                          <a:lnTo>
                            <a:pt x="135" y="565"/>
                          </a:lnTo>
                          <a:lnTo>
                            <a:pt x="121" y="537"/>
                          </a:lnTo>
                          <a:lnTo>
                            <a:pt x="100" y="506"/>
                          </a:lnTo>
                          <a:lnTo>
                            <a:pt x="61" y="477"/>
                          </a:lnTo>
                          <a:lnTo>
                            <a:pt x="36" y="437"/>
                          </a:lnTo>
                          <a:lnTo>
                            <a:pt x="24" y="402"/>
                          </a:lnTo>
                          <a:lnTo>
                            <a:pt x="9" y="376"/>
                          </a:lnTo>
                          <a:lnTo>
                            <a:pt x="9" y="345"/>
                          </a:lnTo>
                          <a:lnTo>
                            <a:pt x="0" y="274"/>
                          </a:lnTo>
                          <a:lnTo>
                            <a:pt x="9" y="220"/>
                          </a:lnTo>
                          <a:lnTo>
                            <a:pt x="26" y="173"/>
                          </a:lnTo>
                          <a:lnTo>
                            <a:pt x="50" y="123"/>
                          </a:lnTo>
                          <a:lnTo>
                            <a:pt x="79" y="94"/>
                          </a:lnTo>
                          <a:lnTo>
                            <a:pt x="133" y="59"/>
                          </a:lnTo>
                          <a:lnTo>
                            <a:pt x="192" y="35"/>
                          </a:lnTo>
                          <a:lnTo>
                            <a:pt x="254" y="14"/>
                          </a:lnTo>
                          <a:lnTo>
                            <a:pt x="333" y="2"/>
                          </a:lnTo>
                          <a:lnTo>
                            <a:pt x="389" y="0"/>
                          </a:lnTo>
                          <a:lnTo>
                            <a:pt x="445" y="5"/>
                          </a:lnTo>
                          <a:lnTo>
                            <a:pt x="516" y="19"/>
                          </a:lnTo>
                          <a:lnTo>
                            <a:pt x="581" y="40"/>
                          </a:lnTo>
                          <a:lnTo>
                            <a:pt x="628" y="64"/>
                          </a:lnTo>
                          <a:lnTo>
                            <a:pt x="687" y="109"/>
                          </a:lnTo>
                          <a:lnTo>
                            <a:pt x="727" y="162"/>
                          </a:lnTo>
                          <a:lnTo>
                            <a:pt x="757" y="211"/>
                          </a:lnTo>
                          <a:lnTo>
                            <a:pt x="772" y="247"/>
                          </a:lnTo>
                          <a:lnTo>
                            <a:pt x="790" y="309"/>
                          </a:lnTo>
                          <a:lnTo>
                            <a:pt x="790" y="357"/>
                          </a:lnTo>
                          <a:lnTo>
                            <a:pt x="778" y="426"/>
                          </a:lnTo>
                          <a:lnTo>
                            <a:pt x="760" y="482"/>
                          </a:lnTo>
                          <a:lnTo>
                            <a:pt x="733" y="529"/>
                          </a:lnTo>
                          <a:lnTo>
                            <a:pt x="710" y="556"/>
                          </a:lnTo>
                          <a:lnTo>
                            <a:pt x="676" y="586"/>
                          </a:lnTo>
                          <a:lnTo>
                            <a:pt x="620" y="609"/>
                          </a:lnTo>
                          <a:lnTo>
                            <a:pt x="578" y="624"/>
                          </a:lnTo>
                          <a:lnTo>
                            <a:pt x="531" y="638"/>
                          </a:lnTo>
                          <a:lnTo>
                            <a:pt x="457" y="645"/>
                          </a:lnTo>
                          <a:lnTo>
                            <a:pt x="393" y="657"/>
                          </a:lnTo>
                          <a:lnTo>
                            <a:pt x="351" y="666"/>
                          </a:lnTo>
                          <a:lnTo>
                            <a:pt x="339" y="686"/>
                          </a:lnTo>
                          <a:lnTo>
                            <a:pt x="342" y="711"/>
                          </a:lnTo>
                          <a:lnTo>
                            <a:pt x="339" y="735"/>
                          </a:lnTo>
                          <a:lnTo>
                            <a:pt x="330" y="752"/>
                          </a:lnTo>
                          <a:lnTo>
                            <a:pt x="325" y="785"/>
                          </a:lnTo>
                          <a:lnTo>
                            <a:pt x="327" y="829"/>
                          </a:lnTo>
                          <a:lnTo>
                            <a:pt x="274" y="756"/>
                          </a:lnTo>
                          <a:lnTo>
                            <a:pt x="204" y="696"/>
                          </a:lnTo>
                          <a:lnTo>
                            <a:pt x="145" y="668"/>
                          </a:lnTo>
                          <a:lnTo>
                            <a:pt x="97" y="657"/>
                          </a:lnTo>
                          <a:close/>
                        </a:path>
                      </a:pathLst>
                    </a:custGeom>
                    <a:solidFill>
                      <a:srgbClr val="E0A080"/>
                    </a:solidFill>
                    <a:ln w="11113">
                      <a:solidFill>
                        <a:srgbClr val="000000"/>
                      </a:solidFill>
                      <a:round/>
                      <a:headEnd/>
                      <a:tailEnd/>
                    </a:ln>
                  </p:spPr>
                  <p:txBody>
                    <a:bodyPr/>
                    <a:lstStyle/>
                    <a:p>
                      <a:endParaRPr lang="en-US"/>
                    </a:p>
                  </p:txBody>
                </p:sp>
                <p:grpSp>
                  <p:nvGrpSpPr>
                    <p:cNvPr id="54327" name="Group 50">
                      <a:extLst>
                        <a:ext uri="{FF2B5EF4-FFF2-40B4-BE49-F238E27FC236}">
                          <a16:creationId xmlns:a16="http://schemas.microsoft.com/office/drawing/2014/main" id="{9310941F-FD73-A4B9-AA6D-442108A9A4FE}"/>
                        </a:ext>
                      </a:extLst>
                    </p:cNvPr>
                    <p:cNvGrpSpPr>
                      <a:grpSpLocks/>
                    </p:cNvGrpSpPr>
                    <p:nvPr/>
                  </p:nvGrpSpPr>
                  <p:grpSpPr bwMode="auto">
                    <a:xfrm>
                      <a:off x="3794" y="9"/>
                      <a:ext cx="741" cy="573"/>
                      <a:chOff x="3794" y="9"/>
                      <a:chExt cx="741" cy="573"/>
                    </a:xfrm>
                  </p:grpSpPr>
                  <p:grpSp>
                    <p:nvGrpSpPr>
                      <p:cNvPr id="54339" name="Group 51">
                        <a:extLst>
                          <a:ext uri="{FF2B5EF4-FFF2-40B4-BE49-F238E27FC236}">
                            <a16:creationId xmlns:a16="http://schemas.microsoft.com/office/drawing/2014/main" id="{28E6156A-D430-5A42-7EFB-5CF5DC3A24B5}"/>
                          </a:ext>
                        </a:extLst>
                      </p:cNvPr>
                      <p:cNvGrpSpPr>
                        <a:grpSpLocks/>
                      </p:cNvGrpSpPr>
                      <p:nvPr/>
                    </p:nvGrpSpPr>
                    <p:grpSpPr bwMode="auto">
                      <a:xfrm>
                        <a:off x="3992" y="9"/>
                        <a:ext cx="510" cy="173"/>
                        <a:chOff x="3992" y="9"/>
                        <a:chExt cx="510" cy="173"/>
                      </a:xfrm>
                    </p:grpSpPr>
                    <p:sp>
                      <p:nvSpPr>
                        <p:cNvPr id="54355" name="Freeform 52">
                          <a:extLst>
                            <a:ext uri="{FF2B5EF4-FFF2-40B4-BE49-F238E27FC236}">
                              <a16:creationId xmlns:a16="http://schemas.microsoft.com/office/drawing/2014/main" id="{45B51003-CE59-7977-1D62-E76B5F09890D}"/>
                            </a:ext>
                          </a:extLst>
                        </p:cNvPr>
                        <p:cNvSpPr>
                          <a:spLocks/>
                        </p:cNvSpPr>
                        <p:nvPr/>
                      </p:nvSpPr>
                      <p:spPr bwMode="auto">
                        <a:xfrm>
                          <a:off x="4033" y="35"/>
                          <a:ext cx="469" cy="147"/>
                        </a:xfrm>
                        <a:custGeom>
                          <a:avLst/>
                          <a:gdLst>
                            <a:gd name="T0" fmla="*/ 0 w 469"/>
                            <a:gd name="T1" fmla="*/ 147 h 147"/>
                            <a:gd name="T2" fmla="*/ 36 w 469"/>
                            <a:gd name="T3" fmla="*/ 101 h 147"/>
                            <a:gd name="T4" fmla="*/ 83 w 469"/>
                            <a:gd name="T5" fmla="*/ 65 h 147"/>
                            <a:gd name="T6" fmla="*/ 139 w 469"/>
                            <a:gd name="T7" fmla="*/ 35 h 147"/>
                            <a:gd name="T8" fmla="*/ 195 w 469"/>
                            <a:gd name="T9" fmla="*/ 17 h 147"/>
                            <a:gd name="T10" fmla="*/ 257 w 469"/>
                            <a:gd name="T11" fmla="*/ 5 h 147"/>
                            <a:gd name="T12" fmla="*/ 337 w 469"/>
                            <a:gd name="T13" fmla="*/ 0 h 147"/>
                            <a:gd name="T14" fmla="*/ 396 w 469"/>
                            <a:gd name="T15" fmla="*/ 9 h 147"/>
                            <a:gd name="T16" fmla="*/ 469 w 469"/>
                            <a:gd name="T17" fmla="*/ 33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9"/>
                            <a:gd name="T28" fmla="*/ 0 h 147"/>
                            <a:gd name="T29" fmla="*/ 469 w 469"/>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9" h="147">
                              <a:moveTo>
                                <a:pt x="0" y="147"/>
                              </a:moveTo>
                              <a:lnTo>
                                <a:pt x="36" y="101"/>
                              </a:lnTo>
                              <a:lnTo>
                                <a:pt x="83" y="65"/>
                              </a:lnTo>
                              <a:lnTo>
                                <a:pt x="139" y="35"/>
                              </a:lnTo>
                              <a:lnTo>
                                <a:pt x="195" y="17"/>
                              </a:lnTo>
                              <a:lnTo>
                                <a:pt x="257" y="5"/>
                              </a:lnTo>
                              <a:lnTo>
                                <a:pt x="337" y="0"/>
                              </a:lnTo>
                              <a:lnTo>
                                <a:pt x="396" y="9"/>
                              </a:lnTo>
                              <a:lnTo>
                                <a:pt x="469" y="33"/>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56" name="Freeform 53">
                          <a:extLst>
                            <a:ext uri="{FF2B5EF4-FFF2-40B4-BE49-F238E27FC236}">
                              <a16:creationId xmlns:a16="http://schemas.microsoft.com/office/drawing/2014/main" id="{65C97AEF-15D3-ADD2-A95C-EAD1007C53C4}"/>
                            </a:ext>
                          </a:extLst>
                        </p:cNvPr>
                        <p:cNvSpPr>
                          <a:spLocks/>
                        </p:cNvSpPr>
                        <p:nvPr/>
                      </p:nvSpPr>
                      <p:spPr bwMode="auto">
                        <a:xfrm>
                          <a:off x="3992" y="9"/>
                          <a:ext cx="484" cy="162"/>
                        </a:xfrm>
                        <a:custGeom>
                          <a:avLst/>
                          <a:gdLst>
                            <a:gd name="T0" fmla="*/ 0 w 484"/>
                            <a:gd name="T1" fmla="*/ 162 h 162"/>
                            <a:gd name="T2" fmla="*/ 23 w 484"/>
                            <a:gd name="T3" fmla="*/ 115 h 162"/>
                            <a:gd name="T4" fmla="*/ 51 w 484"/>
                            <a:gd name="T5" fmla="*/ 82 h 162"/>
                            <a:gd name="T6" fmla="*/ 82 w 484"/>
                            <a:gd name="T7" fmla="*/ 55 h 162"/>
                            <a:gd name="T8" fmla="*/ 139 w 484"/>
                            <a:gd name="T9" fmla="*/ 26 h 162"/>
                            <a:gd name="T10" fmla="*/ 212 w 484"/>
                            <a:gd name="T11" fmla="*/ 5 h 162"/>
                            <a:gd name="T12" fmla="*/ 280 w 484"/>
                            <a:gd name="T13" fmla="*/ 0 h 162"/>
                            <a:gd name="T14" fmla="*/ 354 w 484"/>
                            <a:gd name="T15" fmla="*/ 8 h 162"/>
                            <a:gd name="T16" fmla="*/ 421 w 484"/>
                            <a:gd name="T17" fmla="*/ 29 h 162"/>
                            <a:gd name="T18" fmla="*/ 454 w 484"/>
                            <a:gd name="T19" fmla="*/ 38 h 162"/>
                            <a:gd name="T20" fmla="*/ 484 w 484"/>
                            <a:gd name="T21" fmla="*/ 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4"/>
                            <a:gd name="T34" fmla="*/ 0 h 162"/>
                            <a:gd name="T35" fmla="*/ 484 w 484"/>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4" h="162">
                              <a:moveTo>
                                <a:pt x="0" y="162"/>
                              </a:moveTo>
                              <a:lnTo>
                                <a:pt x="23" y="115"/>
                              </a:lnTo>
                              <a:lnTo>
                                <a:pt x="51" y="82"/>
                              </a:lnTo>
                              <a:lnTo>
                                <a:pt x="82" y="55"/>
                              </a:lnTo>
                              <a:lnTo>
                                <a:pt x="139" y="26"/>
                              </a:lnTo>
                              <a:lnTo>
                                <a:pt x="212" y="5"/>
                              </a:lnTo>
                              <a:lnTo>
                                <a:pt x="280" y="0"/>
                              </a:lnTo>
                              <a:lnTo>
                                <a:pt x="354" y="8"/>
                              </a:lnTo>
                              <a:lnTo>
                                <a:pt x="421" y="29"/>
                              </a:lnTo>
                              <a:lnTo>
                                <a:pt x="454" y="38"/>
                              </a:lnTo>
                              <a:lnTo>
                                <a:pt x="484" y="47"/>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4340" name="Group 54">
                        <a:extLst>
                          <a:ext uri="{FF2B5EF4-FFF2-40B4-BE49-F238E27FC236}">
                            <a16:creationId xmlns:a16="http://schemas.microsoft.com/office/drawing/2014/main" id="{F56263C7-EF6F-D45C-6C83-C2145EAB73D3}"/>
                          </a:ext>
                        </a:extLst>
                      </p:cNvPr>
                      <p:cNvGrpSpPr>
                        <a:grpSpLocks/>
                      </p:cNvGrpSpPr>
                      <p:nvPr/>
                    </p:nvGrpSpPr>
                    <p:grpSpPr bwMode="auto">
                      <a:xfrm>
                        <a:off x="3794" y="116"/>
                        <a:ext cx="278" cy="281"/>
                        <a:chOff x="3794" y="116"/>
                        <a:chExt cx="278" cy="281"/>
                      </a:xfrm>
                    </p:grpSpPr>
                    <p:sp>
                      <p:nvSpPr>
                        <p:cNvPr id="54348" name="Freeform 55">
                          <a:extLst>
                            <a:ext uri="{FF2B5EF4-FFF2-40B4-BE49-F238E27FC236}">
                              <a16:creationId xmlns:a16="http://schemas.microsoft.com/office/drawing/2014/main" id="{3013B433-3819-0A1D-C772-B694A054BBD3}"/>
                            </a:ext>
                          </a:extLst>
                        </p:cNvPr>
                        <p:cNvSpPr>
                          <a:spLocks/>
                        </p:cNvSpPr>
                        <p:nvPr/>
                      </p:nvSpPr>
                      <p:spPr bwMode="auto">
                        <a:xfrm>
                          <a:off x="3794" y="116"/>
                          <a:ext cx="278" cy="281"/>
                        </a:xfrm>
                        <a:custGeom>
                          <a:avLst/>
                          <a:gdLst>
                            <a:gd name="T0" fmla="*/ 15 w 278"/>
                            <a:gd name="T1" fmla="*/ 233 h 281"/>
                            <a:gd name="T2" fmla="*/ 8 w 278"/>
                            <a:gd name="T3" fmla="*/ 122 h 281"/>
                            <a:gd name="T4" fmla="*/ 46 w 278"/>
                            <a:gd name="T5" fmla="*/ 53 h 281"/>
                            <a:gd name="T6" fmla="*/ 74 w 278"/>
                            <a:gd name="T7" fmla="*/ 13 h 281"/>
                            <a:gd name="T8" fmla="*/ 101 w 278"/>
                            <a:gd name="T9" fmla="*/ 0 h 281"/>
                            <a:gd name="T10" fmla="*/ 116 w 278"/>
                            <a:gd name="T11" fmla="*/ 25 h 281"/>
                            <a:gd name="T12" fmla="*/ 137 w 278"/>
                            <a:gd name="T13" fmla="*/ 14 h 281"/>
                            <a:gd name="T14" fmla="*/ 150 w 278"/>
                            <a:gd name="T15" fmla="*/ 41 h 281"/>
                            <a:gd name="T16" fmla="*/ 165 w 278"/>
                            <a:gd name="T17" fmla="*/ 58 h 281"/>
                            <a:gd name="T18" fmla="*/ 181 w 278"/>
                            <a:gd name="T19" fmla="*/ 71 h 281"/>
                            <a:gd name="T20" fmla="*/ 178 w 278"/>
                            <a:gd name="T21" fmla="*/ 95 h 281"/>
                            <a:gd name="T22" fmla="*/ 198 w 278"/>
                            <a:gd name="T23" fmla="*/ 81 h 281"/>
                            <a:gd name="T24" fmla="*/ 218 w 278"/>
                            <a:gd name="T25" fmla="*/ 93 h 281"/>
                            <a:gd name="T26" fmla="*/ 219 w 278"/>
                            <a:gd name="T27" fmla="*/ 113 h 281"/>
                            <a:gd name="T28" fmla="*/ 243 w 278"/>
                            <a:gd name="T29" fmla="*/ 116 h 281"/>
                            <a:gd name="T30" fmla="*/ 252 w 278"/>
                            <a:gd name="T31" fmla="*/ 140 h 281"/>
                            <a:gd name="T32" fmla="*/ 269 w 278"/>
                            <a:gd name="T33" fmla="*/ 161 h 281"/>
                            <a:gd name="T34" fmla="*/ 263 w 278"/>
                            <a:gd name="T35" fmla="*/ 210 h 281"/>
                            <a:gd name="T36" fmla="*/ 272 w 278"/>
                            <a:gd name="T37" fmla="*/ 239 h 281"/>
                            <a:gd name="T38" fmla="*/ 278 w 278"/>
                            <a:gd name="T39" fmla="*/ 266 h 281"/>
                            <a:gd name="T40" fmla="*/ 260 w 278"/>
                            <a:gd name="T41" fmla="*/ 281 h 281"/>
                            <a:gd name="T42" fmla="*/ 238 w 278"/>
                            <a:gd name="T43" fmla="*/ 279 h 281"/>
                            <a:gd name="T44" fmla="*/ 218 w 278"/>
                            <a:gd name="T45" fmla="*/ 257 h 281"/>
                            <a:gd name="T46" fmla="*/ 204 w 278"/>
                            <a:gd name="T47" fmla="*/ 255 h 281"/>
                            <a:gd name="T48" fmla="*/ 180 w 278"/>
                            <a:gd name="T49" fmla="*/ 249 h 281"/>
                            <a:gd name="T50" fmla="*/ 165 w 278"/>
                            <a:gd name="T51" fmla="*/ 245 h 281"/>
                            <a:gd name="T52" fmla="*/ 153 w 278"/>
                            <a:gd name="T53" fmla="*/ 240 h 281"/>
                            <a:gd name="T54" fmla="*/ 137 w 278"/>
                            <a:gd name="T55" fmla="*/ 238 h 281"/>
                            <a:gd name="T56" fmla="*/ 126 w 278"/>
                            <a:gd name="T57" fmla="*/ 221 h 281"/>
                            <a:gd name="T58" fmla="*/ 117 w 278"/>
                            <a:gd name="T59" fmla="*/ 238 h 281"/>
                            <a:gd name="T60" fmla="*/ 98 w 278"/>
                            <a:gd name="T61" fmla="*/ 243 h 281"/>
                            <a:gd name="T62" fmla="*/ 90 w 278"/>
                            <a:gd name="T63" fmla="*/ 249 h 281"/>
                            <a:gd name="T64" fmla="*/ 74 w 278"/>
                            <a:gd name="T65" fmla="*/ 267 h 2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281"/>
                            <a:gd name="T101" fmla="*/ 278 w 278"/>
                            <a:gd name="T102" fmla="*/ 281 h 2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281">
                              <a:moveTo>
                                <a:pt x="51" y="267"/>
                              </a:moveTo>
                              <a:lnTo>
                                <a:pt x="15" y="233"/>
                              </a:lnTo>
                              <a:lnTo>
                                <a:pt x="0" y="184"/>
                              </a:lnTo>
                              <a:lnTo>
                                <a:pt x="8" y="122"/>
                              </a:lnTo>
                              <a:lnTo>
                                <a:pt x="29" y="76"/>
                              </a:lnTo>
                              <a:lnTo>
                                <a:pt x="46" y="53"/>
                              </a:lnTo>
                              <a:lnTo>
                                <a:pt x="65" y="23"/>
                              </a:lnTo>
                              <a:lnTo>
                                <a:pt x="74" y="13"/>
                              </a:lnTo>
                              <a:lnTo>
                                <a:pt x="87" y="2"/>
                              </a:lnTo>
                              <a:lnTo>
                                <a:pt x="101" y="0"/>
                              </a:lnTo>
                              <a:lnTo>
                                <a:pt x="109" y="12"/>
                              </a:lnTo>
                              <a:lnTo>
                                <a:pt x="116" y="25"/>
                              </a:lnTo>
                              <a:lnTo>
                                <a:pt x="121" y="16"/>
                              </a:lnTo>
                              <a:lnTo>
                                <a:pt x="137" y="14"/>
                              </a:lnTo>
                              <a:lnTo>
                                <a:pt x="146" y="25"/>
                              </a:lnTo>
                              <a:lnTo>
                                <a:pt x="150" y="41"/>
                              </a:lnTo>
                              <a:lnTo>
                                <a:pt x="153" y="63"/>
                              </a:lnTo>
                              <a:lnTo>
                                <a:pt x="165" y="58"/>
                              </a:lnTo>
                              <a:lnTo>
                                <a:pt x="178" y="64"/>
                              </a:lnTo>
                              <a:lnTo>
                                <a:pt x="181" y="71"/>
                              </a:lnTo>
                              <a:lnTo>
                                <a:pt x="180" y="83"/>
                              </a:lnTo>
                              <a:lnTo>
                                <a:pt x="178" y="95"/>
                              </a:lnTo>
                              <a:lnTo>
                                <a:pt x="186" y="87"/>
                              </a:lnTo>
                              <a:lnTo>
                                <a:pt x="198" y="81"/>
                              </a:lnTo>
                              <a:lnTo>
                                <a:pt x="217" y="83"/>
                              </a:lnTo>
                              <a:lnTo>
                                <a:pt x="218" y="93"/>
                              </a:lnTo>
                              <a:lnTo>
                                <a:pt x="219" y="102"/>
                              </a:lnTo>
                              <a:lnTo>
                                <a:pt x="219" y="113"/>
                              </a:lnTo>
                              <a:lnTo>
                                <a:pt x="231" y="111"/>
                              </a:lnTo>
                              <a:lnTo>
                                <a:pt x="243" y="116"/>
                              </a:lnTo>
                              <a:lnTo>
                                <a:pt x="249" y="125"/>
                              </a:lnTo>
                              <a:lnTo>
                                <a:pt x="252" y="140"/>
                              </a:lnTo>
                              <a:lnTo>
                                <a:pt x="263" y="144"/>
                              </a:lnTo>
                              <a:lnTo>
                                <a:pt x="269" y="161"/>
                              </a:lnTo>
                              <a:lnTo>
                                <a:pt x="267" y="179"/>
                              </a:lnTo>
                              <a:lnTo>
                                <a:pt x="263" y="210"/>
                              </a:lnTo>
                              <a:lnTo>
                                <a:pt x="266" y="227"/>
                              </a:lnTo>
                              <a:lnTo>
                                <a:pt x="272" y="239"/>
                              </a:lnTo>
                              <a:lnTo>
                                <a:pt x="278" y="251"/>
                              </a:lnTo>
                              <a:lnTo>
                                <a:pt x="278" y="266"/>
                              </a:lnTo>
                              <a:lnTo>
                                <a:pt x="269" y="278"/>
                              </a:lnTo>
                              <a:lnTo>
                                <a:pt x="260" y="281"/>
                              </a:lnTo>
                              <a:lnTo>
                                <a:pt x="249" y="281"/>
                              </a:lnTo>
                              <a:lnTo>
                                <a:pt x="238" y="279"/>
                              </a:lnTo>
                              <a:lnTo>
                                <a:pt x="225" y="267"/>
                              </a:lnTo>
                              <a:lnTo>
                                <a:pt x="218" y="257"/>
                              </a:lnTo>
                              <a:lnTo>
                                <a:pt x="216" y="251"/>
                              </a:lnTo>
                              <a:lnTo>
                                <a:pt x="204" y="255"/>
                              </a:lnTo>
                              <a:lnTo>
                                <a:pt x="189" y="254"/>
                              </a:lnTo>
                              <a:lnTo>
                                <a:pt x="180" y="249"/>
                              </a:lnTo>
                              <a:lnTo>
                                <a:pt x="177" y="245"/>
                              </a:lnTo>
                              <a:lnTo>
                                <a:pt x="165" y="245"/>
                              </a:lnTo>
                              <a:lnTo>
                                <a:pt x="158" y="242"/>
                              </a:lnTo>
                              <a:lnTo>
                                <a:pt x="153" y="240"/>
                              </a:lnTo>
                              <a:lnTo>
                                <a:pt x="144" y="240"/>
                              </a:lnTo>
                              <a:lnTo>
                                <a:pt x="137" y="238"/>
                              </a:lnTo>
                              <a:lnTo>
                                <a:pt x="130" y="227"/>
                              </a:lnTo>
                              <a:lnTo>
                                <a:pt x="126" y="221"/>
                              </a:lnTo>
                              <a:lnTo>
                                <a:pt x="121" y="227"/>
                              </a:lnTo>
                              <a:lnTo>
                                <a:pt x="117" y="238"/>
                              </a:lnTo>
                              <a:lnTo>
                                <a:pt x="108" y="242"/>
                              </a:lnTo>
                              <a:lnTo>
                                <a:pt x="98" y="243"/>
                              </a:lnTo>
                              <a:lnTo>
                                <a:pt x="93" y="243"/>
                              </a:lnTo>
                              <a:lnTo>
                                <a:pt x="90" y="249"/>
                              </a:lnTo>
                              <a:lnTo>
                                <a:pt x="83" y="257"/>
                              </a:lnTo>
                              <a:lnTo>
                                <a:pt x="74" y="267"/>
                              </a:lnTo>
                              <a:lnTo>
                                <a:pt x="51" y="267"/>
                              </a:lnTo>
                              <a:close/>
                            </a:path>
                          </a:pathLst>
                        </a:custGeom>
                        <a:solidFill>
                          <a:srgbClr val="C08040"/>
                        </a:solidFill>
                        <a:ln w="11113">
                          <a:solidFill>
                            <a:srgbClr val="000000"/>
                          </a:solidFill>
                          <a:round/>
                          <a:headEnd/>
                          <a:tailEnd/>
                        </a:ln>
                      </p:spPr>
                      <p:txBody>
                        <a:bodyPr/>
                        <a:lstStyle/>
                        <a:p>
                          <a:endParaRPr lang="en-US"/>
                        </a:p>
                      </p:txBody>
                    </p:sp>
                    <p:grpSp>
                      <p:nvGrpSpPr>
                        <p:cNvPr id="54349" name="Group 56">
                          <a:extLst>
                            <a:ext uri="{FF2B5EF4-FFF2-40B4-BE49-F238E27FC236}">
                              <a16:creationId xmlns:a16="http://schemas.microsoft.com/office/drawing/2014/main" id="{D0D7EBED-12B9-A386-2AC0-E93498FC015C}"/>
                            </a:ext>
                          </a:extLst>
                        </p:cNvPr>
                        <p:cNvGrpSpPr>
                          <a:grpSpLocks/>
                        </p:cNvGrpSpPr>
                        <p:nvPr/>
                      </p:nvGrpSpPr>
                      <p:grpSpPr bwMode="auto">
                        <a:xfrm>
                          <a:off x="3808" y="131"/>
                          <a:ext cx="211" cy="245"/>
                          <a:chOff x="3808" y="131"/>
                          <a:chExt cx="211" cy="245"/>
                        </a:xfrm>
                      </p:grpSpPr>
                      <p:sp>
                        <p:nvSpPr>
                          <p:cNvPr id="54350" name="Freeform 57">
                            <a:extLst>
                              <a:ext uri="{FF2B5EF4-FFF2-40B4-BE49-F238E27FC236}">
                                <a16:creationId xmlns:a16="http://schemas.microsoft.com/office/drawing/2014/main" id="{74CA3D42-7135-2009-4629-DCBEE30FDC99}"/>
                              </a:ext>
                            </a:extLst>
                          </p:cNvPr>
                          <p:cNvSpPr>
                            <a:spLocks/>
                          </p:cNvSpPr>
                          <p:nvPr/>
                        </p:nvSpPr>
                        <p:spPr bwMode="auto">
                          <a:xfrm>
                            <a:off x="3977" y="295"/>
                            <a:ext cx="42" cy="52"/>
                          </a:xfrm>
                          <a:custGeom>
                            <a:avLst/>
                            <a:gdLst>
                              <a:gd name="T0" fmla="*/ 12 w 42"/>
                              <a:gd name="T1" fmla="*/ 52 h 52"/>
                              <a:gd name="T2" fmla="*/ 9 w 42"/>
                              <a:gd name="T3" fmla="*/ 25 h 52"/>
                              <a:gd name="T4" fmla="*/ 17 w 42"/>
                              <a:gd name="T5" fmla="*/ 11 h 52"/>
                              <a:gd name="T6" fmla="*/ 42 w 42"/>
                              <a:gd name="T7" fmla="*/ 0 h 52"/>
                              <a:gd name="T8" fmla="*/ 26 w 42"/>
                              <a:gd name="T9" fmla="*/ 2 h 52"/>
                              <a:gd name="T10" fmla="*/ 6 w 42"/>
                              <a:gd name="T11" fmla="*/ 8 h 52"/>
                              <a:gd name="T12" fmla="*/ 0 w 42"/>
                              <a:gd name="T13" fmla="*/ 21 h 52"/>
                              <a:gd name="T14" fmla="*/ 12 w 42"/>
                              <a:gd name="T15" fmla="*/ 52 h 52"/>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2"/>
                              <a:gd name="T26" fmla="*/ 42 w 42"/>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2">
                                <a:moveTo>
                                  <a:pt x="12" y="52"/>
                                </a:moveTo>
                                <a:lnTo>
                                  <a:pt x="9" y="25"/>
                                </a:lnTo>
                                <a:lnTo>
                                  <a:pt x="17" y="11"/>
                                </a:lnTo>
                                <a:lnTo>
                                  <a:pt x="42" y="0"/>
                                </a:lnTo>
                                <a:lnTo>
                                  <a:pt x="26" y="2"/>
                                </a:lnTo>
                                <a:lnTo>
                                  <a:pt x="6" y="8"/>
                                </a:lnTo>
                                <a:lnTo>
                                  <a:pt x="0" y="21"/>
                                </a:lnTo>
                                <a:lnTo>
                                  <a:pt x="12" y="52"/>
                                </a:lnTo>
                                <a:close/>
                              </a:path>
                            </a:pathLst>
                          </a:custGeom>
                          <a:solidFill>
                            <a:srgbClr val="804000"/>
                          </a:solidFill>
                          <a:ln w="11113">
                            <a:solidFill>
                              <a:srgbClr val="000000"/>
                            </a:solidFill>
                            <a:round/>
                            <a:headEnd/>
                            <a:tailEnd/>
                          </a:ln>
                        </p:spPr>
                        <p:txBody>
                          <a:bodyPr/>
                          <a:lstStyle/>
                          <a:p>
                            <a:endParaRPr lang="en-US"/>
                          </a:p>
                        </p:txBody>
                      </p:sp>
                      <p:sp>
                        <p:nvSpPr>
                          <p:cNvPr id="54351" name="Freeform 58">
                            <a:extLst>
                              <a:ext uri="{FF2B5EF4-FFF2-40B4-BE49-F238E27FC236}">
                                <a16:creationId xmlns:a16="http://schemas.microsoft.com/office/drawing/2014/main" id="{B6C38ACD-4257-1202-D64C-ACEFAB9DBD3F}"/>
                              </a:ext>
                            </a:extLst>
                          </p:cNvPr>
                          <p:cNvSpPr>
                            <a:spLocks/>
                          </p:cNvSpPr>
                          <p:nvPr/>
                        </p:nvSpPr>
                        <p:spPr bwMode="auto">
                          <a:xfrm>
                            <a:off x="3898" y="211"/>
                            <a:ext cx="67" cy="126"/>
                          </a:xfrm>
                          <a:custGeom>
                            <a:avLst/>
                            <a:gdLst>
                              <a:gd name="T0" fmla="*/ 27 w 67"/>
                              <a:gd name="T1" fmla="*/ 126 h 126"/>
                              <a:gd name="T2" fmla="*/ 15 w 67"/>
                              <a:gd name="T3" fmla="*/ 98 h 126"/>
                              <a:gd name="T4" fmla="*/ 15 w 67"/>
                              <a:gd name="T5" fmla="*/ 60 h 126"/>
                              <a:gd name="T6" fmla="*/ 38 w 67"/>
                              <a:gd name="T7" fmla="*/ 30 h 126"/>
                              <a:gd name="T8" fmla="*/ 67 w 67"/>
                              <a:gd name="T9" fmla="*/ 0 h 126"/>
                              <a:gd name="T10" fmla="*/ 49 w 67"/>
                              <a:gd name="T11" fmla="*/ 17 h 126"/>
                              <a:gd name="T12" fmla="*/ 21 w 67"/>
                              <a:gd name="T13" fmla="*/ 38 h 126"/>
                              <a:gd name="T14" fmla="*/ 0 w 67"/>
                              <a:gd name="T15" fmla="*/ 56 h 126"/>
                              <a:gd name="T16" fmla="*/ 4 w 67"/>
                              <a:gd name="T17" fmla="*/ 71 h 126"/>
                              <a:gd name="T18" fmla="*/ 3 w 67"/>
                              <a:gd name="T19" fmla="*/ 88 h 126"/>
                              <a:gd name="T20" fmla="*/ 3 w 67"/>
                              <a:gd name="T21" fmla="*/ 107 h 126"/>
                              <a:gd name="T22" fmla="*/ 27 w 67"/>
                              <a:gd name="T23" fmla="*/ 126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126"/>
                              <a:gd name="T38" fmla="*/ 67 w 67"/>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126">
                                <a:moveTo>
                                  <a:pt x="27" y="126"/>
                                </a:moveTo>
                                <a:lnTo>
                                  <a:pt x="15" y="98"/>
                                </a:lnTo>
                                <a:lnTo>
                                  <a:pt x="15" y="60"/>
                                </a:lnTo>
                                <a:lnTo>
                                  <a:pt x="38" y="30"/>
                                </a:lnTo>
                                <a:lnTo>
                                  <a:pt x="67" y="0"/>
                                </a:lnTo>
                                <a:lnTo>
                                  <a:pt x="49" y="17"/>
                                </a:lnTo>
                                <a:lnTo>
                                  <a:pt x="21" y="38"/>
                                </a:lnTo>
                                <a:lnTo>
                                  <a:pt x="0" y="56"/>
                                </a:lnTo>
                                <a:lnTo>
                                  <a:pt x="4" y="71"/>
                                </a:lnTo>
                                <a:lnTo>
                                  <a:pt x="3" y="88"/>
                                </a:lnTo>
                                <a:lnTo>
                                  <a:pt x="3" y="107"/>
                                </a:lnTo>
                                <a:lnTo>
                                  <a:pt x="27" y="126"/>
                                </a:lnTo>
                                <a:close/>
                              </a:path>
                            </a:pathLst>
                          </a:custGeom>
                          <a:solidFill>
                            <a:srgbClr val="804000"/>
                          </a:solidFill>
                          <a:ln w="11113">
                            <a:solidFill>
                              <a:srgbClr val="000000"/>
                            </a:solidFill>
                            <a:round/>
                            <a:headEnd/>
                            <a:tailEnd/>
                          </a:ln>
                        </p:spPr>
                        <p:txBody>
                          <a:bodyPr/>
                          <a:lstStyle/>
                          <a:p>
                            <a:endParaRPr lang="en-US"/>
                          </a:p>
                        </p:txBody>
                      </p:sp>
                      <p:sp>
                        <p:nvSpPr>
                          <p:cNvPr id="54352" name="Freeform 59">
                            <a:extLst>
                              <a:ext uri="{FF2B5EF4-FFF2-40B4-BE49-F238E27FC236}">
                                <a16:creationId xmlns:a16="http://schemas.microsoft.com/office/drawing/2014/main" id="{FBCD01B2-C4C8-EE7D-5B71-BCEC7986A27F}"/>
                              </a:ext>
                            </a:extLst>
                          </p:cNvPr>
                          <p:cNvSpPr>
                            <a:spLocks/>
                          </p:cNvSpPr>
                          <p:nvPr/>
                        </p:nvSpPr>
                        <p:spPr bwMode="auto">
                          <a:xfrm>
                            <a:off x="3808" y="279"/>
                            <a:ext cx="46" cy="97"/>
                          </a:xfrm>
                          <a:custGeom>
                            <a:avLst/>
                            <a:gdLst>
                              <a:gd name="T0" fmla="*/ 20 w 46"/>
                              <a:gd name="T1" fmla="*/ 81 h 97"/>
                              <a:gd name="T2" fmla="*/ 0 w 46"/>
                              <a:gd name="T3" fmla="*/ 51 h 97"/>
                              <a:gd name="T4" fmla="*/ 8 w 46"/>
                              <a:gd name="T5" fmla="*/ 30 h 97"/>
                              <a:gd name="T6" fmla="*/ 25 w 46"/>
                              <a:gd name="T7" fmla="*/ 0 h 97"/>
                              <a:gd name="T8" fmla="*/ 11 w 46"/>
                              <a:gd name="T9" fmla="*/ 52 h 97"/>
                              <a:gd name="T10" fmla="*/ 22 w 46"/>
                              <a:gd name="T11" fmla="*/ 75 h 97"/>
                              <a:gd name="T12" fmla="*/ 46 w 46"/>
                              <a:gd name="T13" fmla="*/ 97 h 97"/>
                              <a:gd name="T14" fmla="*/ 20 w 46"/>
                              <a:gd name="T15" fmla="*/ 81 h 97"/>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97"/>
                              <a:gd name="T26" fmla="*/ 46 w 46"/>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97">
                                <a:moveTo>
                                  <a:pt x="20" y="81"/>
                                </a:moveTo>
                                <a:lnTo>
                                  <a:pt x="0" y="51"/>
                                </a:lnTo>
                                <a:lnTo>
                                  <a:pt x="8" y="30"/>
                                </a:lnTo>
                                <a:lnTo>
                                  <a:pt x="25" y="0"/>
                                </a:lnTo>
                                <a:lnTo>
                                  <a:pt x="11" y="52"/>
                                </a:lnTo>
                                <a:lnTo>
                                  <a:pt x="22" y="75"/>
                                </a:lnTo>
                                <a:lnTo>
                                  <a:pt x="46" y="97"/>
                                </a:lnTo>
                                <a:lnTo>
                                  <a:pt x="20" y="81"/>
                                </a:lnTo>
                                <a:close/>
                              </a:path>
                            </a:pathLst>
                          </a:custGeom>
                          <a:solidFill>
                            <a:srgbClr val="804000"/>
                          </a:solidFill>
                          <a:ln w="11113">
                            <a:solidFill>
                              <a:srgbClr val="000000"/>
                            </a:solidFill>
                            <a:round/>
                            <a:headEnd/>
                            <a:tailEnd/>
                          </a:ln>
                        </p:spPr>
                        <p:txBody>
                          <a:bodyPr/>
                          <a:lstStyle/>
                          <a:p>
                            <a:endParaRPr lang="en-US"/>
                          </a:p>
                        </p:txBody>
                      </p:sp>
                      <p:sp>
                        <p:nvSpPr>
                          <p:cNvPr id="54353" name="Freeform 60">
                            <a:extLst>
                              <a:ext uri="{FF2B5EF4-FFF2-40B4-BE49-F238E27FC236}">
                                <a16:creationId xmlns:a16="http://schemas.microsoft.com/office/drawing/2014/main" id="{44F192C7-7044-B71D-B348-5186C7D7C89C}"/>
                              </a:ext>
                            </a:extLst>
                          </p:cNvPr>
                          <p:cNvSpPr>
                            <a:spLocks/>
                          </p:cNvSpPr>
                          <p:nvPr/>
                        </p:nvSpPr>
                        <p:spPr bwMode="auto">
                          <a:xfrm>
                            <a:off x="3845" y="131"/>
                            <a:ext cx="63" cy="97"/>
                          </a:xfrm>
                          <a:custGeom>
                            <a:avLst/>
                            <a:gdLst>
                              <a:gd name="T0" fmla="*/ 63 w 63"/>
                              <a:gd name="T1" fmla="*/ 0 h 97"/>
                              <a:gd name="T2" fmla="*/ 33 w 63"/>
                              <a:gd name="T3" fmla="*/ 24 h 97"/>
                              <a:gd name="T4" fmla="*/ 9 w 63"/>
                              <a:gd name="T5" fmla="*/ 48 h 97"/>
                              <a:gd name="T6" fmla="*/ 5 w 63"/>
                              <a:gd name="T7" fmla="*/ 68 h 97"/>
                              <a:gd name="T8" fmla="*/ 0 w 63"/>
                              <a:gd name="T9" fmla="*/ 97 h 97"/>
                              <a:gd name="T10" fmla="*/ 10 w 63"/>
                              <a:gd name="T11" fmla="*/ 74 h 97"/>
                              <a:gd name="T12" fmla="*/ 19 w 63"/>
                              <a:gd name="T13" fmla="*/ 50 h 97"/>
                              <a:gd name="T14" fmla="*/ 45 w 63"/>
                              <a:gd name="T15" fmla="*/ 21 h 97"/>
                              <a:gd name="T16" fmla="*/ 63 w 63"/>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97"/>
                              <a:gd name="T29" fmla="*/ 63 w 63"/>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97">
                                <a:moveTo>
                                  <a:pt x="63" y="0"/>
                                </a:moveTo>
                                <a:lnTo>
                                  <a:pt x="33" y="24"/>
                                </a:lnTo>
                                <a:lnTo>
                                  <a:pt x="9" y="48"/>
                                </a:lnTo>
                                <a:lnTo>
                                  <a:pt x="5" y="68"/>
                                </a:lnTo>
                                <a:lnTo>
                                  <a:pt x="0" y="97"/>
                                </a:lnTo>
                                <a:lnTo>
                                  <a:pt x="10" y="74"/>
                                </a:lnTo>
                                <a:lnTo>
                                  <a:pt x="19" y="50"/>
                                </a:lnTo>
                                <a:lnTo>
                                  <a:pt x="45" y="21"/>
                                </a:lnTo>
                                <a:lnTo>
                                  <a:pt x="63" y="0"/>
                                </a:lnTo>
                                <a:close/>
                              </a:path>
                            </a:pathLst>
                          </a:custGeom>
                          <a:solidFill>
                            <a:srgbClr val="804000"/>
                          </a:solidFill>
                          <a:ln w="11113">
                            <a:solidFill>
                              <a:srgbClr val="000000"/>
                            </a:solidFill>
                            <a:round/>
                            <a:headEnd/>
                            <a:tailEnd/>
                          </a:ln>
                        </p:spPr>
                        <p:txBody>
                          <a:bodyPr/>
                          <a:lstStyle/>
                          <a:p>
                            <a:endParaRPr lang="en-US"/>
                          </a:p>
                        </p:txBody>
                      </p:sp>
                      <p:sp>
                        <p:nvSpPr>
                          <p:cNvPr id="54354" name="Freeform 61">
                            <a:extLst>
                              <a:ext uri="{FF2B5EF4-FFF2-40B4-BE49-F238E27FC236}">
                                <a16:creationId xmlns:a16="http://schemas.microsoft.com/office/drawing/2014/main" id="{EC2A9EA8-60A9-4068-1AF2-52D43BB8019D}"/>
                              </a:ext>
                            </a:extLst>
                          </p:cNvPr>
                          <p:cNvSpPr>
                            <a:spLocks/>
                          </p:cNvSpPr>
                          <p:nvPr/>
                        </p:nvSpPr>
                        <p:spPr bwMode="auto">
                          <a:xfrm>
                            <a:off x="3838" y="315"/>
                            <a:ext cx="35" cy="61"/>
                          </a:xfrm>
                          <a:custGeom>
                            <a:avLst/>
                            <a:gdLst>
                              <a:gd name="T0" fmla="*/ 14 w 35"/>
                              <a:gd name="T1" fmla="*/ 61 h 61"/>
                              <a:gd name="T2" fmla="*/ 5 w 35"/>
                              <a:gd name="T3" fmla="*/ 41 h 61"/>
                              <a:gd name="T4" fmla="*/ 0 w 35"/>
                              <a:gd name="T5" fmla="*/ 30 h 61"/>
                              <a:gd name="T6" fmla="*/ 10 w 35"/>
                              <a:gd name="T7" fmla="*/ 13 h 61"/>
                              <a:gd name="T8" fmla="*/ 32 w 35"/>
                              <a:gd name="T9" fmla="*/ 0 h 61"/>
                              <a:gd name="T10" fmla="*/ 19 w 35"/>
                              <a:gd name="T11" fmla="*/ 17 h 61"/>
                              <a:gd name="T12" fmla="*/ 12 w 35"/>
                              <a:gd name="T13" fmla="*/ 36 h 61"/>
                              <a:gd name="T14" fmla="*/ 23 w 35"/>
                              <a:gd name="T15" fmla="*/ 41 h 61"/>
                              <a:gd name="T16" fmla="*/ 35 w 35"/>
                              <a:gd name="T17" fmla="*/ 27 h 61"/>
                              <a:gd name="T18" fmla="*/ 29 w 35"/>
                              <a:gd name="T19" fmla="*/ 40 h 61"/>
                              <a:gd name="T20" fmla="*/ 14 w 35"/>
                              <a:gd name="T21" fmla="*/ 61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61"/>
                              <a:gd name="T35" fmla="*/ 35 w 35"/>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61">
                                <a:moveTo>
                                  <a:pt x="14" y="61"/>
                                </a:moveTo>
                                <a:lnTo>
                                  <a:pt x="5" y="41"/>
                                </a:lnTo>
                                <a:lnTo>
                                  <a:pt x="0" y="30"/>
                                </a:lnTo>
                                <a:lnTo>
                                  <a:pt x="10" y="13"/>
                                </a:lnTo>
                                <a:lnTo>
                                  <a:pt x="32" y="0"/>
                                </a:lnTo>
                                <a:lnTo>
                                  <a:pt x="19" y="17"/>
                                </a:lnTo>
                                <a:lnTo>
                                  <a:pt x="12" y="36"/>
                                </a:lnTo>
                                <a:lnTo>
                                  <a:pt x="23" y="41"/>
                                </a:lnTo>
                                <a:lnTo>
                                  <a:pt x="35" y="27"/>
                                </a:lnTo>
                                <a:lnTo>
                                  <a:pt x="29" y="40"/>
                                </a:lnTo>
                                <a:lnTo>
                                  <a:pt x="14" y="61"/>
                                </a:lnTo>
                                <a:close/>
                              </a:path>
                            </a:pathLst>
                          </a:custGeom>
                          <a:solidFill>
                            <a:srgbClr val="804000"/>
                          </a:solidFill>
                          <a:ln w="11113">
                            <a:solidFill>
                              <a:srgbClr val="000000"/>
                            </a:solidFill>
                            <a:round/>
                            <a:headEnd/>
                            <a:tailEnd/>
                          </a:ln>
                        </p:spPr>
                        <p:txBody>
                          <a:bodyPr/>
                          <a:lstStyle/>
                          <a:p>
                            <a:endParaRPr lang="en-US"/>
                          </a:p>
                        </p:txBody>
                      </p:sp>
                    </p:grpSp>
                  </p:grpSp>
                  <p:grpSp>
                    <p:nvGrpSpPr>
                      <p:cNvPr id="54341" name="Group 62">
                        <a:extLst>
                          <a:ext uri="{FF2B5EF4-FFF2-40B4-BE49-F238E27FC236}">
                            <a16:creationId xmlns:a16="http://schemas.microsoft.com/office/drawing/2014/main" id="{1D766506-777A-EDB0-0B96-20486AD51DF2}"/>
                          </a:ext>
                        </a:extLst>
                      </p:cNvPr>
                      <p:cNvGrpSpPr>
                        <a:grpSpLocks/>
                      </p:cNvGrpSpPr>
                      <p:nvPr/>
                    </p:nvGrpSpPr>
                    <p:grpSpPr bwMode="auto">
                      <a:xfrm>
                        <a:off x="4236" y="435"/>
                        <a:ext cx="299" cy="147"/>
                        <a:chOff x="4236" y="435"/>
                        <a:chExt cx="299" cy="147"/>
                      </a:xfrm>
                    </p:grpSpPr>
                    <p:sp>
                      <p:nvSpPr>
                        <p:cNvPr id="54342" name="Freeform 63">
                          <a:extLst>
                            <a:ext uri="{FF2B5EF4-FFF2-40B4-BE49-F238E27FC236}">
                              <a16:creationId xmlns:a16="http://schemas.microsoft.com/office/drawing/2014/main" id="{657D6766-223C-CDA1-E9A0-155E8F31C0A0}"/>
                            </a:ext>
                          </a:extLst>
                        </p:cNvPr>
                        <p:cNvSpPr>
                          <a:spLocks/>
                        </p:cNvSpPr>
                        <p:nvPr/>
                      </p:nvSpPr>
                      <p:spPr bwMode="auto">
                        <a:xfrm>
                          <a:off x="4236" y="435"/>
                          <a:ext cx="299" cy="147"/>
                        </a:xfrm>
                        <a:custGeom>
                          <a:avLst/>
                          <a:gdLst>
                            <a:gd name="T0" fmla="*/ 18 w 299"/>
                            <a:gd name="T1" fmla="*/ 36 h 147"/>
                            <a:gd name="T2" fmla="*/ 72 w 299"/>
                            <a:gd name="T3" fmla="*/ 39 h 147"/>
                            <a:gd name="T4" fmla="*/ 110 w 299"/>
                            <a:gd name="T5" fmla="*/ 38 h 147"/>
                            <a:gd name="T6" fmla="*/ 155 w 299"/>
                            <a:gd name="T7" fmla="*/ 18 h 147"/>
                            <a:gd name="T8" fmla="*/ 193 w 299"/>
                            <a:gd name="T9" fmla="*/ 2 h 147"/>
                            <a:gd name="T10" fmla="*/ 227 w 299"/>
                            <a:gd name="T11" fmla="*/ 0 h 147"/>
                            <a:gd name="T12" fmla="*/ 242 w 299"/>
                            <a:gd name="T13" fmla="*/ 14 h 147"/>
                            <a:gd name="T14" fmla="*/ 265 w 299"/>
                            <a:gd name="T15" fmla="*/ 23 h 147"/>
                            <a:gd name="T16" fmla="*/ 292 w 299"/>
                            <a:gd name="T17" fmla="*/ 26 h 147"/>
                            <a:gd name="T18" fmla="*/ 299 w 299"/>
                            <a:gd name="T19" fmla="*/ 39 h 147"/>
                            <a:gd name="T20" fmla="*/ 296 w 299"/>
                            <a:gd name="T21" fmla="*/ 67 h 147"/>
                            <a:gd name="T22" fmla="*/ 290 w 299"/>
                            <a:gd name="T23" fmla="*/ 85 h 147"/>
                            <a:gd name="T24" fmla="*/ 277 w 299"/>
                            <a:gd name="T25" fmla="*/ 100 h 147"/>
                            <a:gd name="T26" fmla="*/ 257 w 299"/>
                            <a:gd name="T27" fmla="*/ 118 h 147"/>
                            <a:gd name="T28" fmla="*/ 248 w 299"/>
                            <a:gd name="T29" fmla="*/ 134 h 147"/>
                            <a:gd name="T30" fmla="*/ 234 w 299"/>
                            <a:gd name="T31" fmla="*/ 146 h 147"/>
                            <a:gd name="T32" fmla="*/ 222 w 299"/>
                            <a:gd name="T33" fmla="*/ 147 h 147"/>
                            <a:gd name="T34" fmla="*/ 205 w 299"/>
                            <a:gd name="T35" fmla="*/ 132 h 147"/>
                            <a:gd name="T36" fmla="*/ 195 w 299"/>
                            <a:gd name="T37" fmla="*/ 138 h 147"/>
                            <a:gd name="T38" fmla="*/ 177 w 299"/>
                            <a:gd name="T39" fmla="*/ 139 h 147"/>
                            <a:gd name="T40" fmla="*/ 165 w 299"/>
                            <a:gd name="T41" fmla="*/ 117 h 147"/>
                            <a:gd name="T42" fmla="*/ 157 w 299"/>
                            <a:gd name="T43" fmla="*/ 120 h 147"/>
                            <a:gd name="T44" fmla="*/ 146 w 299"/>
                            <a:gd name="T45" fmla="*/ 120 h 147"/>
                            <a:gd name="T46" fmla="*/ 139 w 299"/>
                            <a:gd name="T47" fmla="*/ 109 h 147"/>
                            <a:gd name="T48" fmla="*/ 126 w 299"/>
                            <a:gd name="T49" fmla="*/ 117 h 147"/>
                            <a:gd name="T50" fmla="*/ 114 w 299"/>
                            <a:gd name="T51" fmla="*/ 123 h 147"/>
                            <a:gd name="T52" fmla="*/ 98 w 299"/>
                            <a:gd name="T53" fmla="*/ 117 h 147"/>
                            <a:gd name="T54" fmla="*/ 95 w 299"/>
                            <a:gd name="T55" fmla="*/ 106 h 147"/>
                            <a:gd name="T56" fmla="*/ 93 w 299"/>
                            <a:gd name="T57" fmla="*/ 93 h 147"/>
                            <a:gd name="T58" fmla="*/ 69 w 299"/>
                            <a:gd name="T59" fmla="*/ 96 h 147"/>
                            <a:gd name="T60" fmla="*/ 50 w 299"/>
                            <a:gd name="T61" fmla="*/ 100 h 147"/>
                            <a:gd name="T62" fmla="*/ 46 w 299"/>
                            <a:gd name="T63" fmla="*/ 93 h 147"/>
                            <a:gd name="T64" fmla="*/ 30 w 299"/>
                            <a:gd name="T65" fmla="*/ 93 h 147"/>
                            <a:gd name="T66" fmla="*/ 8 w 299"/>
                            <a:gd name="T67" fmla="*/ 77 h 147"/>
                            <a:gd name="T68" fmla="*/ 0 w 299"/>
                            <a:gd name="T69" fmla="*/ 60 h 147"/>
                            <a:gd name="T70" fmla="*/ 4 w 299"/>
                            <a:gd name="T71" fmla="*/ 52 h 147"/>
                            <a:gd name="T72" fmla="*/ 1 w 299"/>
                            <a:gd name="T73" fmla="*/ 38 h 147"/>
                            <a:gd name="T74" fmla="*/ 18 w 299"/>
                            <a:gd name="T75" fmla="*/ 36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9"/>
                            <a:gd name="T115" fmla="*/ 0 h 147"/>
                            <a:gd name="T116" fmla="*/ 299 w 299"/>
                            <a:gd name="T117" fmla="*/ 147 h 1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9" h="147">
                              <a:moveTo>
                                <a:pt x="18" y="36"/>
                              </a:moveTo>
                              <a:lnTo>
                                <a:pt x="72" y="39"/>
                              </a:lnTo>
                              <a:lnTo>
                                <a:pt x="110" y="38"/>
                              </a:lnTo>
                              <a:lnTo>
                                <a:pt x="155" y="18"/>
                              </a:lnTo>
                              <a:lnTo>
                                <a:pt x="193" y="2"/>
                              </a:lnTo>
                              <a:lnTo>
                                <a:pt x="227" y="0"/>
                              </a:lnTo>
                              <a:lnTo>
                                <a:pt x="242" y="14"/>
                              </a:lnTo>
                              <a:lnTo>
                                <a:pt x="265" y="23"/>
                              </a:lnTo>
                              <a:lnTo>
                                <a:pt x="292" y="26"/>
                              </a:lnTo>
                              <a:lnTo>
                                <a:pt x="299" y="39"/>
                              </a:lnTo>
                              <a:lnTo>
                                <a:pt x="296" y="67"/>
                              </a:lnTo>
                              <a:lnTo>
                                <a:pt x="290" y="85"/>
                              </a:lnTo>
                              <a:lnTo>
                                <a:pt x="277" y="100"/>
                              </a:lnTo>
                              <a:lnTo>
                                <a:pt x="257" y="118"/>
                              </a:lnTo>
                              <a:lnTo>
                                <a:pt x="248" y="134"/>
                              </a:lnTo>
                              <a:lnTo>
                                <a:pt x="234" y="146"/>
                              </a:lnTo>
                              <a:lnTo>
                                <a:pt x="222" y="147"/>
                              </a:lnTo>
                              <a:lnTo>
                                <a:pt x="205" y="132"/>
                              </a:lnTo>
                              <a:lnTo>
                                <a:pt x="195" y="138"/>
                              </a:lnTo>
                              <a:lnTo>
                                <a:pt x="177" y="139"/>
                              </a:lnTo>
                              <a:lnTo>
                                <a:pt x="165" y="117"/>
                              </a:lnTo>
                              <a:lnTo>
                                <a:pt x="157" y="120"/>
                              </a:lnTo>
                              <a:lnTo>
                                <a:pt x="146" y="120"/>
                              </a:lnTo>
                              <a:lnTo>
                                <a:pt x="139" y="109"/>
                              </a:lnTo>
                              <a:lnTo>
                                <a:pt x="126" y="117"/>
                              </a:lnTo>
                              <a:lnTo>
                                <a:pt x="114" y="123"/>
                              </a:lnTo>
                              <a:lnTo>
                                <a:pt x="98" y="117"/>
                              </a:lnTo>
                              <a:lnTo>
                                <a:pt x="95" y="106"/>
                              </a:lnTo>
                              <a:lnTo>
                                <a:pt x="93" y="93"/>
                              </a:lnTo>
                              <a:lnTo>
                                <a:pt x="69" y="96"/>
                              </a:lnTo>
                              <a:lnTo>
                                <a:pt x="50" y="100"/>
                              </a:lnTo>
                              <a:lnTo>
                                <a:pt x="46" y="93"/>
                              </a:lnTo>
                              <a:lnTo>
                                <a:pt x="30" y="93"/>
                              </a:lnTo>
                              <a:lnTo>
                                <a:pt x="8" y="77"/>
                              </a:lnTo>
                              <a:lnTo>
                                <a:pt x="0" y="60"/>
                              </a:lnTo>
                              <a:lnTo>
                                <a:pt x="4" y="52"/>
                              </a:lnTo>
                              <a:lnTo>
                                <a:pt x="1" y="38"/>
                              </a:lnTo>
                              <a:lnTo>
                                <a:pt x="18" y="36"/>
                              </a:lnTo>
                              <a:close/>
                            </a:path>
                          </a:pathLst>
                        </a:custGeom>
                        <a:solidFill>
                          <a:srgbClr val="C08040"/>
                        </a:solidFill>
                        <a:ln w="11113">
                          <a:solidFill>
                            <a:srgbClr val="000000"/>
                          </a:solidFill>
                          <a:round/>
                          <a:headEnd/>
                          <a:tailEnd/>
                        </a:ln>
                      </p:spPr>
                      <p:txBody>
                        <a:bodyPr/>
                        <a:lstStyle/>
                        <a:p>
                          <a:endParaRPr lang="en-US"/>
                        </a:p>
                      </p:txBody>
                    </p:sp>
                    <p:grpSp>
                      <p:nvGrpSpPr>
                        <p:cNvPr id="54343" name="Group 64">
                          <a:extLst>
                            <a:ext uri="{FF2B5EF4-FFF2-40B4-BE49-F238E27FC236}">
                              <a16:creationId xmlns:a16="http://schemas.microsoft.com/office/drawing/2014/main" id="{88374FB2-B7C5-E8AC-BD91-7B55D0EE33AE}"/>
                            </a:ext>
                          </a:extLst>
                        </p:cNvPr>
                        <p:cNvGrpSpPr>
                          <a:grpSpLocks/>
                        </p:cNvGrpSpPr>
                        <p:nvPr/>
                      </p:nvGrpSpPr>
                      <p:grpSpPr bwMode="auto">
                        <a:xfrm>
                          <a:off x="4281" y="458"/>
                          <a:ext cx="224" cy="112"/>
                          <a:chOff x="4281" y="458"/>
                          <a:chExt cx="224" cy="112"/>
                        </a:xfrm>
                      </p:grpSpPr>
                      <p:sp>
                        <p:nvSpPr>
                          <p:cNvPr id="54344" name="Freeform 65">
                            <a:extLst>
                              <a:ext uri="{FF2B5EF4-FFF2-40B4-BE49-F238E27FC236}">
                                <a16:creationId xmlns:a16="http://schemas.microsoft.com/office/drawing/2014/main" id="{7AF68CFD-AA2F-1C4F-E58E-40C147672526}"/>
                              </a:ext>
                            </a:extLst>
                          </p:cNvPr>
                          <p:cNvSpPr>
                            <a:spLocks/>
                          </p:cNvSpPr>
                          <p:nvPr/>
                        </p:nvSpPr>
                        <p:spPr bwMode="auto">
                          <a:xfrm>
                            <a:off x="4281" y="495"/>
                            <a:ext cx="69" cy="33"/>
                          </a:xfrm>
                          <a:custGeom>
                            <a:avLst/>
                            <a:gdLst>
                              <a:gd name="T0" fmla="*/ 0 w 69"/>
                              <a:gd name="T1" fmla="*/ 33 h 33"/>
                              <a:gd name="T2" fmla="*/ 35 w 69"/>
                              <a:gd name="T3" fmla="*/ 22 h 33"/>
                              <a:gd name="T4" fmla="*/ 69 w 69"/>
                              <a:gd name="T5" fmla="*/ 0 h 33"/>
                              <a:gd name="T6" fmla="*/ 56 w 69"/>
                              <a:gd name="T7" fmla="*/ 17 h 33"/>
                              <a:gd name="T8" fmla="*/ 41 w 69"/>
                              <a:gd name="T9" fmla="*/ 28 h 33"/>
                              <a:gd name="T10" fmla="*/ 0 w 69"/>
                              <a:gd name="T11" fmla="*/ 33 h 33"/>
                              <a:gd name="T12" fmla="*/ 0 60000 65536"/>
                              <a:gd name="T13" fmla="*/ 0 60000 65536"/>
                              <a:gd name="T14" fmla="*/ 0 60000 65536"/>
                              <a:gd name="T15" fmla="*/ 0 60000 65536"/>
                              <a:gd name="T16" fmla="*/ 0 60000 65536"/>
                              <a:gd name="T17" fmla="*/ 0 60000 65536"/>
                              <a:gd name="T18" fmla="*/ 0 w 69"/>
                              <a:gd name="T19" fmla="*/ 0 h 33"/>
                              <a:gd name="T20" fmla="*/ 69 w 69"/>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9" h="33">
                                <a:moveTo>
                                  <a:pt x="0" y="33"/>
                                </a:moveTo>
                                <a:lnTo>
                                  <a:pt x="35" y="22"/>
                                </a:lnTo>
                                <a:lnTo>
                                  <a:pt x="69" y="0"/>
                                </a:lnTo>
                                <a:lnTo>
                                  <a:pt x="56" y="17"/>
                                </a:lnTo>
                                <a:lnTo>
                                  <a:pt x="41" y="28"/>
                                </a:lnTo>
                                <a:lnTo>
                                  <a:pt x="0" y="33"/>
                                </a:lnTo>
                                <a:close/>
                              </a:path>
                            </a:pathLst>
                          </a:custGeom>
                          <a:solidFill>
                            <a:srgbClr val="804000"/>
                          </a:solidFill>
                          <a:ln w="11113">
                            <a:solidFill>
                              <a:srgbClr val="000000"/>
                            </a:solidFill>
                            <a:round/>
                            <a:headEnd/>
                            <a:tailEnd/>
                          </a:ln>
                        </p:spPr>
                        <p:txBody>
                          <a:bodyPr/>
                          <a:lstStyle/>
                          <a:p>
                            <a:endParaRPr lang="en-US"/>
                          </a:p>
                        </p:txBody>
                      </p:sp>
                      <p:sp>
                        <p:nvSpPr>
                          <p:cNvPr id="54345" name="Freeform 66">
                            <a:extLst>
                              <a:ext uri="{FF2B5EF4-FFF2-40B4-BE49-F238E27FC236}">
                                <a16:creationId xmlns:a16="http://schemas.microsoft.com/office/drawing/2014/main" id="{7D8C157D-8F70-2650-864D-E5928749ECA2}"/>
                              </a:ext>
                            </a:extLst>
                          </p:cNvPr>
                          <p:cNvSpPr>
                            <a:spLocks/>
                          </p:cNvSpPr>
                          <p:nvPr/>
                        </p:nvSpPr>
                        <p:spPr bwMode="auto">
                          <a:xfrm>
                            <a:off x="4372" y="458"/>
                            <a:ext cx="56" cy="90"/>
                          </a:xfrm>
                          <a:custGeom>
                            <a:avLst/>
                            <a:gdLst>
                              <a:gd name="T0" fmla="*/ 0 w 56"/>
                              <a:gd name="T1" fmla="*/ 90 h 90"/>
                              <a:gd name="T2" fmla="*/ 19 w 56"/>
                              <a:gd name="T3" fmla="*/ 60 h 90"/>
                              <a:gd name="T4" fmla="*/ 56 w 56"/>
                              <a:gd name="T5" fmla="*/ 0 h 90"/>
                              <a:gd name="T6" fmla="*/ 45 w 56"/>
                              <a:gd name="T7" fmla="*/ 36 h 90"/>
                              <a:gd name="T8" fmla="*/ 38 w 56"/>
                              <a:gd name="T9" fmla="*/ 62 h 90"/>
                              <a:gd name="T10" fmla="*/ 0 w 56"/>
                              <a:gd name="T11" fmla="*/ 90 h 90"/>
                              <a:gd name="T12" fmla="*/ 0 60000 65536"/>
                              <a:gd name="T13" fmla="*/ 0 60000 65536"/>
                              <a:gd name="T14" fmla="*/ 0 60000 65536"/>
                              <a:gd name="T15" fmla="*/ 0 60000 65536"/>
                              <a:gd name="T16" fmla="*/ 0 60000 65536"/>
                              <a:gd name="T17" fmla="*/ 0 60000 65536"/>
                              <a:gd name="T18" fmla="*/ 0 w 56"/>
                              <a:gd name="T19" fmla="*/ 0 h 90"/>
                              <a:gd name="T20" fmla="*/ 56 w 56"/>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56" h="90">
                                <a:moveTo>
                                  <a:pt x="0" y="90"/>
                                </a:moveTo>
                                <a:lnTo>
                                  <a:pt x="19" y="60"/>
                                </a:lnTo>
                                <a:lnTo>
                                  <a:pt x="56" y="0"/>
                                </a:lnTo>
                                <a:lnTo>
                                  <a:pt x="45" y="36"/>
                                </a:lnTo>
                                <a:lnTo>
                                  <a:pt x="38" y="62"/>
                                </a:lnTo>
                                <a:lnTo>
                                  <a:pt x="0" y="90"/>
                                </a:lnTo>
                                <a:close/>
                              </a:path>
                            </a:pathLst>
                          </a:custGeom>
                          <a:solidFill>
                            <a:srgbClr val="804000"/>
                          </a:solidFill>
                          <a:ln w="11113">
                            <a:solidFill>
                              <a:srgbClr val="000000"/>
                            </a:solidFill>
                            <a:round/>
                            <a:headEnd/>
                            <a:tailEnd/>
                          </a:ln>
                        </p:spPr>
                        <p:txBody>
                          <a:bodyPr/>
                          <a:lstStyle/>
                          <a:p>
                            <a:endParaRPr lang="en-US"/>
                          </a:p>
                        </p:txBody>
                      </p:sp>
                      <p:sp>
                        <p:nvSpPr>
                          <p:cNvPr id="54346" name="Freeform 67">
                            <a:extLst>
                              <a:ext uri="{FF2B5EF4-FFF2-40B4-BE49-F238E27FC236}">
                                <a16:creationId xmlns:a16="http://schemas.microsoft.com/office/drawing/2014/main" id="{E8092758-8FE7-2BD3-5452-6BBEF265415C}"/>
                              </a:ext>
                            </a:extLst>
                          </p:cNvPr>
                          <p:cNvSpPr>
                            <a:spLocks/>
                          </p:cNvSpPr>
                          <p:nvPr/>
                        </p:nvSpPr>
                        <p:spPr bwMode="auto">
                          <a:xfrm>
                            <a:off x="4438" y="462"/>
                            <a:ext cx="40" cy="108"/>
                          </a:xfrm>
                          <a:custGeom>
                            <a:avLst/>
                            <a:gdLst>
                              <a:gd name="T0" fmla="*/ 0 w 40"/>
                              <a:gd name="T1" fmla="*/ 108 h 108"/>
                              <a:gd name="T2" fmla="*/ 29 w 40"/>
                              <a:gd name="T3" fmla="*/ 84 h 108"/>
                              <a:gd name="T4" fmla="*/ 28 w 40"/>
                              <a:gd name="T5" fmla="*/ 35 h 108"/>
                              <a:gd name="T6" fmla="*/ 8 w 40"/>
                              <a:gd name="T7" fmla="*/ 0 h 108"/>
                              <a:gd name="T8" fmla="*/ 32 w 40"/>
                              <a:gd name="T9" fmla="*/ 33 h 108"/>
                              <a:gd name="T10" fmla="*/ 40 w 40"/>
                              <a:gd name="T11" fmla="*/ 66 h 108"/>
                              <a:gd name="T12" fmla="*/ 38 w 40"/>
                              <a:gd name="T13" fmla="*/ 94 h 108"/>
                              <a:gd name="T14" fmla="*/ 0 w 40"/>
                              <a:gd name="T15" fmla="*/ 108 h 10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108"/>
                              <a:gd name="T26" fmla="*/ 40 w 40"/>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108">
                                <a:moveTo>
                                  <a:pt x="0" y="108"/>
                                </a:moveTo>
                                <a:lnTo>
                                  <a:pt x="29" y="84"/>
                                </a:lnTo>
                                <a:lnTo>
                                  <a:pt x="28" y="35"/>
                                </a:lnTo>
                                <a:lnTo>
                                  <a:pt x="8" y="0"/>
                                </a:lnTo>
                                <a:lnTo>
                                  <a:pt x="32" y="33"/>
                                </a:lnTo>
                                <a:lnTo>
                                  <a:pt x="40" y="66"/>
                                </a:lnTo>
                                <a:lnTo>
                                  <a:pt x="38" y="94"/>
                                </a:lnTo>
                                <a:lnTo>
                                  <a:pt x="0" y="108"/>
                                </a:lnTo>
                                <a:close/>
                              </a:path>
                            </a:pathLst>
                          </a:custGeom>
                          <a:solidFill>
                            <a:srgbClr val="804000"/>
                          </a:solidFill>
                          <a:ln w="11113">
                            <a:solidFill>
                              <a:srgbClr val="000000"/>
                            </a:solidFill>
                            <a:round/>
                            <a:headEnd/>
                            <a:tailEnd/>
                          </a:ln>
                        </p:spPr>
                        <p:txBody>
                          <a:bodyPr/>
                          <a:lstStyle/>
                          <a:p>
                            <a:endParaRPr lang="en-US"/>
                          </a:p>
                        </p:txBody>
                      </p:sp>
                      <p:sp>
                        <p:nvSpPr>
                          <p:cNvPr id="54347" name="Freeform 68">
                            <a:extLst>
                              <a:ext uri="{FF2B5EF4-FFF2-40B4-BE49-F238E27FC236}">
                                <a16:creationId xmlns:a16="http://schemas.microsoft.com/office/drawing/2014/main" id="{031F2A7B-71C0-1658-8949-2C1945645322}"/>
                              </a:ext>
                            </a:extLst>
                          </p:cNvPr>
                          <p:cNvSpPr>
                            <a:spLocks/>
                          </p:cNvSpPr>
                          <p:nvPr/>
                        </p:nvSpPr>
                        <p:spPr bwMode="auto">
                          <a:xfrm>
                            <a:off x="4493" y="497"/>
                            <a:ext cx="12" cy="41"/>
                          </a:xfrm>
                          <a:custGeom>
                            <a:avLst/>
                            <a:gdLst>
                              <a:gd name="T0" fmla="*/ 0 w 12"/>
                              <a:gd name="T1" fmla="*/ 0 h 41"/>
                              <a:gd name="T2" fmla="*/ 12 w 12"/>
                              <a:gd name="T3" fmla="*/ 27 h 41"/>
                              <a:gd name="T4" fmla="*/ 8 w 12"/>
                              <a:gd name="T5" fmla="*/ 41 h 41"/>
                              <a:gd name="T6" fmla="*/ 0 60000 65536"/>
                              <a:gd name="T7" fmla="*/ 0 60000 65536"/>
                              <a:gd name="T8" fmla="*/ 0 60000 65536"/>
                              <a:gd name="T9" fmla="*/ 0 w 12"/>
                              <a:gd name="T10" fmla="*/ 0 h 41"/>
                              <a:gd name="T11" fmla="*/ 12 w 12"/>
                              <a:gd name="T12" fmla="*/ 41 h 41"/>
                            </a:gdLst>
                            <a:ahLst/>
                            <a:cxnLst>
                              <a:cxn ang="T6">
                                <a:pos x="T0" y="T1"/>
                              </a:cxn>
                              <a:cxn ang="T7">
                                <a:pos x="T2" y="T3"/>
                              </a:cxn>
                              <a:cxn ang="T8">
                                <a:pos x="T4" y="T5"/>
                              </a:cxn>
                            </a:cxnLst>
                            <a:rect l="T9" t="T10" r="T11" b="T12"/>
                            <a:pathLst>
                              <a:path w="12" h="41">
                                <a:moveTo>
                                  <a:pt x="0" y="0"/>
                                </a:moveTo>
                                <a:lnTo>
                                  <a:pt x="12" y="27"/>
                                </a:lnTo>
                                <a:lnTo>
                                  <a:pt x="8" y="41"/>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grpSp>
                  <p:nvGrpSpPr>
                    <p:cNvPr id="54328" name="Group 69">
                      <a:extLst>
                        <a:ext uri="{FF2B5EF4-FFF2-40B4-BE49-F238E27FC236}">
                          <a16:creationId xmlns:a16="http://schemas.microsoft.com/office/drawing/2014/main" id="{49838D42-8D8B-C49E-CCC5-4EC090DEDA97}"/>
                        </a:ext>
                      </a:extLst>
                    </p:cNvPr>
                    <p:cNvGrpSpPr>
                      <a:grpSpLocks/>
                    </p:cNvGrpSpPr>
                    <p:nvPr/>
                  </p:nvGrpSpPr>
                  <p:grpSpPr bwMode="auto">
                    <a:xfrm>
                      <a:off x="4322" y="185"/>
                      <a:ext cx="356" cy="307"/>
                      <a:chOff x="4322" y="185"/>
                      <a:chExt cx="356" cy="307"/>
                    </a:xfrm>
                  </p:grpSpPr>
                  <p:sp>
                    <p:nvSpPr>
                      <p:cNvPr id="54332" name="Freeform 70">
                        <a:extLst>
                          <a:ext uri="{FF2B5EF4-FFF2-40B4-BE49-F238E27FC236}">
                            <a16:creationId xmlns:a16="http://schemas.microsoft.com/office/drawing/2014/main" id="{3B64A6CA-7FC7-92D1-9DDB-2A1896EFE6D1}"/>
                          </a:ext>
                        </a:extLst>
                      </p:cNvPr>
                      <p:cNvSpPr>
                        <a:spLocks/>
                      </p:cNvSpPr>
                      <p:nvPr/>
                    </p:nvSpPr>
                    <p:spPr bwMode="auto">
                      <a:xfrm>
                        <a:off x="4479" y="296"/>
                        <a:ext cx="170" cy="158"/>
                      </a:xfrm>
                      <a:custGeom>
                        <a:avLst/>
                        <a:gdLst>
                          <a:gd name="T0" fmla="*/ 12 w 170"/>
                          <a:gd name="T1" fmla="*/ 63 h 158"/>
                          <a:gd name="T2" fmla="*/ 32 w 170"/>
                          <a:gd name="T3" fmla="*/ 32 h 158"/>
                          <a:gd name="T4" fmla="*/ 44 w 170"/>
                          <a:gd name="T5" fmla="*/ 21 h 158"/>
                          <a:gd name="T6" fmla="*/ 71 w 170"/>
                          <a:gd name="T7" fmla="*/ 7 h 158"/>
                          <a:gd name="T8" fmla="*/ 101 w 170"/>
                          <a:gd name="T9" fmla="*/ 0 h 158"/>
                          <a:gd name="T10" fmla="*/ 128 w 170"/>
                          <a:gd name="T11" fmla="*/ 0 h 158"/>
                          <a:gd name="T12" fmla="*/ 145 w 170"/>
                          <a:gd name="T13" fmla="*/ 5 h 158"/>
                          <a:gd name="T14" fmla="*/ 160 w 170"/>
                          <a:gd name="T15" fmla="*/ 24 h 158"/>
                          <a:gd name="T16" fmla="*/ 170 w 170"/>
                          <a:gd name="T17" fmla="*/ 51 h 158"/>
                          <a:gd name="T18" fmla="*/ 167 w 170"/>
                          <a:gd name="T19" fmla="*/ 79 h 158"/>
                          <a:gd name="T20" fmla="*/ 152 w 170"/>
                          <a:gd name="T21" fmla="*/ 104 h 158"/>
                          <a:gd name="T22" fmla="*/ 141 w 170"/>
                          <a:gd name="T23" fmla="*/ 123 h 158"/>
                          <a:gd name="T24" fmla="*/ 110 w 170"/>
                          <a:gd name="T25" fmla="*/ 141 h 158"/>
                          <a:gd name="T26" fmla="*/ 71 w 170"/>
                          <a:gd name="T27" fmla="*/ 150 h 158"/>
                          <a:gd name="T28" fmla="*/ 37 w 170"/>
                          <a:gd name="T29" fmla="*/ 158 h 158"/>
                          <a:gd name="T30" fmla="*/ 14 w 170"/>
                          <a:gd name="T31" fmla="*/ 150 h 158"/>
                          <a:gd name="T32" fmla="*/ 2 w 170"/>
                          <a:gd name="T33" fmla="*/ 135 h 158"/>
                          <a:gd name="T34" fmla="*/ 0 w 170"/>
                          <a:gd name="T35" fmla="*/ 109 h 158"/>
                          <a:gd name="T36" fmla="*/ 12 w 170"/>
                          <a:gd name="T37" fmla="*/ 63 h 1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0"/>
                          <a:gd name="T58" fmla="*/ 0 h 158"/>
                          <a:gd name="T59" fmla="*/ 170 w 170"/>
                          <a:gd name="T60" fmla="*/ 158 h 1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0" h="158">
                            <a:moveTo>
                              <a:pt x="12" y="63"/>
                            </a:moveTo>
                            <a:lnTo>
                              <a:pt x="32" y="32"/>
                            </a:lnTo>
                            <a:lnTo>
                              <a:pt x="44" y="21"/>
                            </a:lnTo>
                            <a:lnTo>
                              <a:pt x="71" y="7"/>
                            </a:lnTo>
                            <a:lnTo>
                              <a:pt x="101" y="0"/>
                            </a:lnTo>
                            <a:lnTo>
                              <a:pt x="128" y="0"/>
                            </a:lnTo>
                            <a:lnTo>
                              <a:pt x="145" y="5"/>
                            </a:lnTo>
                            <a:lnTo>
                              <a:pt x="160" y="24"/>
                            </a:lnTo>
                            <a:lnTo>
                              <a:pt x="170" y="51"/>
                            </a:lnTo>
                            <a:lnTo>
                              <a:pt x="167" y="79"/>
                            </a:lnTo>
                            <a:lnTo>
                              <a:pt x="152" y="104"/>
                            </a:lnTo>
                            <a:lnTo>
                              <a:pt x="141" y="123"/>
                            </a:lnTo>
                            <a:lnTo>
                              <a:pt x="110" y="141"/>
                            </a:lnTo>
                            <a:lnTo>
                              <a:pt x="71" y="150"/>
                            </a:lnTo>
                            <a:lnTo>
                              <a:pt x="37" y="158"/>
                            </a:lnTo>
                            <a:lnTo>
                              <a:pt x="14" y="150"/>
                            </a:lnTo>
                            <a:lnTo>
                              <a:pt x="2" y="135"/>
                            </a:lnTo>
                            <a:lnTo>
                              <a:pt x="0" y="109"/>
                            </a:lnTo>
                            <a:lnTo>
                              <a:pt x="12" y="63"/>
                            </a:lnTo>
                            <a:close/>
                          </a:path>
                        </a:pathLst>
                      </a:custGeom>
                      <a:solidFill>
                        <a:srgbClr val="F0F0FF"/>
                      </a:solidFill>
                      <a:ln w="11113">
                        <a:solidFill>
                          <a:srgbClr val="000000"/>
                        </a:solidFill>
                        <a:round/>
                        <a:headEnd/>
                        <a:tailEnd/>
                      </a:ln>
                    </p:spPr>
                    <p:txBody>
                      <a:bodyPr/>
                      <a:lstStyle/>
                      <a:p>
                        <a:endParaRPr lang="en-US"/>
                      </a:p>
                    </p:txBody>
                  </p:sp>
                  <p:sp>
                    <p:nvSpPr>
                      <p:cNvPr id="54333" name="Freeform 71">
                        <a:extLst>
                          <a:ext uri="{FF2B5EF4-FFF2-40B4-BE49-F238E27FC236}">
                            <a16:creationId xmlns:a16="http://schemas.microsoft.com/office/drawing/2014/main" id="{9C8D0F91-B973-251A-B257-F3C73712AEFC}"/>
                          </a:ext>
                        </a:extLst>
                      </p:cNvPr>
                      <p:cNvSpPr>
                        <a:spLocks/>
                      </p:cNvSpPr>
                      <p:nvPr/>
                    </p:nvSpPr>
                    <p:spPr bwMode="auto">
                      <a:xfrm>
                        <a:off x="4552" y="247"/>
                        <a:ext cx="126" cy="98"/>
                      </a:xfrm>
                      <a:custGeom>
                        <a:avLst/>
                        <a:gdLst>
                          <a:gd name="T0" fmla="*/ 16 w 126"/>
                          <a:gd name="T1" fmla="*/ 0 h 98"/>
                          <a:gd name="T2" fmla="*/ 121 w 126"/>
                          <a:gd name="T3" fmla="*/ 58 h 98"/>
                          <a:gd name="T4" fmla="*/ 125 w 126"/>
                          <a:gd name="T5" fmla="*/ 66 h 98"/>
                          <a:gd name="T6" fmla="*/ 126 w 126"/>
                          <a:gd name="T7" fmla="*/ 78 h 98"/>
                          <a:gd name="T8" fmla="*/ 124 w 126"/>
                          <a:gd name="T9" fmla="*/ 87 h 98"/>
                          <a:gd name="T10" fmla="*/ 121 w 126"/>
                          <a:gd name="T11" fmla="*/ 95 h 98"/>
                          <a:gd name="T12" fmla="*/ 116 w 126"/>
                          <a:gd name="T13" fmla="*/ 98 h 98"/>
                          <a:gd name="T14" fmla="*/ 106 w 126"/>
                          <a:gd name="T15" fmla="*/ 98 h 98"/>
                          <a:gd name="T16" fmla="*/ 10 w 126"/>
                          <a:gd name="T17" fmla="*/ 43 h 98"/>
                          <a:gd name="T18" fmla="*/ 2 w 126"/>
                          <a:gd name="T19" fmla="*/ 35 h 98"/>
                          <a:gd name="T20" fmla="*/ 0 w 126"/>
                          <a:gd name="T21" fmla="*/ 24 h 98"/>
                          <a:gd name="T22" fmla="*/ 2 w 126"/>
                          <a:gd name="T23" fmla="*/ 12 h 98"/>
                          <a:gd name="T24" fmla="*/ 6 w 126"/>
                          <a:gd name="T25" fmla="*/ 6 h 98"/>
                          <a:gd name="T26" fmla="*/ 11 w 126"/>
                          <a:gd name="T27" fmla="*/ 1 h 98"/>
                          <a:gd name="T28" fmla="*/ 16 w 126"/>
                          <a:gd name="T29" fmla="*/ 0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98"/>
                          <a:gd name="T47" fmla="*/ 126 w 126"/>
                          <a:gd name="T48" fmla="*/ 98 h 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98">
                            <a:moveTo>
                              <a:pt x="16" y="0"/>
                            </a:moveTo>
                            <a:lnTo>
                              <a:pt x="121" y="58"/>
                            </a:lnTo>
                            <a:lnTo>
                              <a:pt x="125" y="66"/>
                            </a:lnTo>
                            <a:lnTo>
                              <a:pt x="126" y="78"/>
                            </a:lnTo>
                            <a:lnTo>
                              <a:pt x="124" y="87"/>
                            </a:lnTo>
                            <a:lnTo>
                              <a:pt x="121" y="95"/>
                            </a:lnTo>
                            <a:lnTo>
                              <a:pt x="116" y="98"/>
                            </a:lnTo>
                            <a:lnTo>
                              <a:pt x="106" y="98"/>
                            </a:lnTo>
                            <a:lnTo>
                              <a:pt x="10" y="43"/>
                            </a:lnTo>
                            <a:lnTo>
                              <a:pt x="2" y="35"/>
                            </a:lnTo>
                            <a:lnTo>
                              <a:pt x="0" y="24"/>
                            </a:lnTo>
                            <a:lnTo>
                              <a:pt x="2" y="12"/>
                            </a:lnTo>
                            <a:lnTo>
                              <a:pt x="6" y="6"/>
                            </a:lnTo>
                            <a:lnTo>
                              <a:pt x="11" y="1"/>
                            </a:lnTo>
                            <a:lnTo>
                              <a:pt x="16" y="0"/>
                            </a:lnTo>
                            <a:close/>
                          </a:path>
                        </a:pathLst>
                      </a:custGeom>
                      <a:solidFill>
                        <a:srgbClr val="C08040"/>
                      </a:solidFill>
                      <a:ln w="11113">
                        <a:solidFill>
                          <a:srgbClr val="000000"/>
                        </a:solidFill>
                        <a:round/>
                        <a:headEnd/>
                        <a:tailEnd/>
                      </a:ln>
                    </p:spPr>
                    <p:txBody>
                      <a:bodyPr/>
                      <a:lstStyle/>
                      <a:p>
                        <a:endParaRPr lang="en-US"/>
                      </a:p>
                    </p:txBody>
                  </p:sp>
                  <p:sp>
                    <p:nvSpPr>
                      <p:cNvPr id="54334" name="Freeform 72">
                        <a:extLst>
                          <a:ext uri="{FF2B5EF4-FFF2-40B4-BE49-F238E27FC236}">
                            <a16:creationId xmlns:a16="http://schemas.microsoft.com/office/drawing/2014/main" id="{FE5552CC-584B-9F8E-30A3-80F0F086C24F}"/>
                          </a:ext>
                        </a:extLst>
                      </p:cNvPr>
                      <p:cNvSpPr>
                        <a:spLocks/>
                      </p:cNvSpPr>
                      <p:nvPr/>
                    </p:nvSpPr>
                    <p:spPr bwMode="auto">
                      <a:xfrm>
                        <a:off x="4438" y="253"/>
                        <a:ext cx="230" cy="239"/>
                      </a:xfrm>
                      <a:custGeom>
                        <a:avLst/>
                        <a:gdLst>
                          <a:gd name="T0" fmla="*/ 71 w 230"/>
                          <a:gd name="T1" fmla="*/ 0 h 239"/>
                          <a:gd name="T2" fmla="*/ 138 w 230"/>
                          <a:gd name="T3" fmla="*/ 55 h 239"/>
                          <a:gd name="T4" fmla="*/ 166 w 230"/>
                          <a:gd name="T5" fmla="*/ 80 h 239"/>
                          <a:gd name="T6" fmla="*/ 194 w 230"/>
                          <a:gd name="T7" fmla="*/ 109 h 239"/>
                          <a:gd name="T8" fmla="*/ 211 w 230"/>
                          <a:gd name="T9" fmla="*/ 132 h 239"/>
                          <a:gd name="T10" fmla="*/ 226 w 230"/>
                          <a:gd name="T11" fmla="*/ 155 h 239"/>
                          <a:gd name="T12" fmla="*/ 230 w 230"/>
                          <a:gd name="T13" fmla="*/ 182 h 239"/>
                          <a:gd name="T14" fmla="*/ 227 w 230"/>
                          <a:gd name="T15" fmla="*/ 210 h 239"/>
                          <a:gd name="T16" fmla="*/ 215 w 230"/>
                          <a:gd name="T17" fmla="*/ 227 h 239"/>
                          <a:gd name="T18" fmla="*/ 194 w 230"/>
                          <a:gd name="T19" fmla="*/ 239 h 239"/>
                          <a:gd name="T20" fmla="*/ 143 w 230"/>
                          <a:gd name="T21" fmla="*/ 239 h 239"/>
                          <a:gd name="T22" fmla="*/ 107 w 230"/>
                          <a:gd name="T23" fmla="*/ 234 h 239"/>
                          <a:gd name="T24" fmla="*/ 53 w 230"/>
                          <a:gd name="T25" fmla="*/ 219 h 239"/>
                          <a:gd name="T26" fmla="*/ 43 w 230"/>
                          <a:gd name="T27" fmla="*/ 203 h 239"/>
                          <a:gd name="T28" fmla="*/ 27 w 230"/>
                          <a:gd name="T29" fmla="*/ 182 h 239"/>
                          <a:gd name="T30" fmla="*/ 0 w 230"/>
                          <a:gd name="T31" fmla="*/ 171 h 239"/>
                          <a:gd name="T32" fmla="*/ 24 w 230"/>
                          <a:gd name="T33" fmla="*/ 136 h 239"/>
                          <a:gd name="T34" fmla="*/ 24 w 230"/>
                          <a:gd name="T35" fmla="*/ 55 h 239"/>
                          <a:gd name="T36" fmla="*/ 71 w 230"/>
                          <a:gd name="T37" fmla="*/ 0 h 2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0"/>
                          <a:gd name="T58" fmla="*/ 0 h 239"/>
                          <a:gd name="T59" fmla="*/ 230 w 230"/>
                          <a:gd name="T60" fmla="*/ 239 h 2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0" h="239">
                            <a:moveTo>
                              <a:pt x="71" y="0"/>
                            </a:moveTo>
                            <a:lnTo>
                              <a:pt x="138" y="55"/>
                            </a:lnTo>
                            <a:lnTo>
                              <a:pt x="166" y="80"/>
                            </a:lnTo>
                            <a:lnTo>
                              <a:pt x="194" y="109"/>
                            </a:lnTo>
                            <a:lnTo>
                              <a:pt x="211" y="132"/>
                            </a:lnTo>
                            <a:lnTo>
                              <a:pt x="226" y="155"/>
                            </a:lnTo>
                            <a:lnTo>
                              <a:pt x="230" y="182"/>
                            </a:lnTo>
                            <a:lnTo>
                              <a:pt x="227" y="210"/>
                            </a:lnTo>
                            <a:lnTo>
                              <a:pt x="215" y="227"/>
                            </a:lnTo>
                            <a:lnTo>
                              <a:pt x="194" y="239"/>
                            </a:lnTo>
                            <a:lnTo>
                              <a:pt x="143" y="239"/>
                            </a:lnTo>
                            <a:lnTo>
                              <a:pt x="107" y="234"/>
                            </a:lnTo>
                            <a:lnTo>
                              <a:pt x="53" y="219"/>
                            </a:lnTo>
                            <a:lnTo>
                              <a:pt x="43" y="203"/>
                            </a:lnTo>
                            <a:lnTo>
                              <a:pt x="27" y="182"/>
                            </a:lnTo>
                            <a:lnTo>
                              <a:pt x="0" y="171"/>
                            </a:lnTo>
                            <a:lnTo>
                              <a:pt x="24" y="136"/>
                            </a:lnTo>
                            <a:lnTo>
                              <a:pt x="24" y="55"/>
                            </a:lnTo>
                            <a:lnTo>
                              <a:pt x="71" y="0"/>
                            </a:lnTo>
                            <a:close/>
                          </a:path>
                        </a:pathLst>
                      </a:custGeom>
                      <a:solidFill>
                        <a:srgbClr val="E0A080"/>
                      </a:solidFill>
                      <a:ln w="11113">
                        <a:solidFill>
                          <a:srgbClr val="000000"/>
                        </a:solidFill>
                        <a:round/>
                        <a:headEnd/>
                        <a:tailEnd/>
                      </a:ln>
                    </p:spPr>
                    <p:txBody>
                      <a:bodyPr/>
                      <a:lstStyle/>
                      <a:p>
                        <a:endParaRPr lang="en-US"/>
                      </a:p>
                    </p:txBody>
                  </p:sp>
                  <p:grpSp>
                    <p:nvGrpSpPr>
                      <p:cNvPr id="54335" name="Group 73">
                        <a:extLst>
                          <a:ext uri="{FF2B5EF4-FFF2-40B4-BE49-F238E27FC236}">
                            <a16:creationId xmlns:a16="http://schemas.microsoft.com/office/drawing/2014/main" id="{56EDC3A3-C900-B36E-5D39-E6CA52691FF9}"/>
                          </a:ext>
                        </a:extLst>
                      </p:cNvPr>
                      <p:cNvGrpSpPr>
                        <a:grpSpLocks/>
                      </p:cNvGrpSpPr>
                      <p:nvPr/>
                    </p:nvGrpSpPr>
                    <p:grpSpPr bwMode="auto">
                      <a:xfrm>
                        <a:off x="4322" y="185"/>
                        <a:ext cx="216" cy="209"/>
                        <a:chOff x="4322" y="185"/>
                        <a:chExt cx="216" cy="209"/>
                      </a:xfrm>
                    </p:grpSpPr>
                    <p:sp>
                      <p:nvSpPr>
                        <p:cNvPr id="54336" name="Freeform 74">
                          <a:extLst>
                            <a:ext uri="{FF2B5EF4-FFF2-40B4-BE49-F238E27FC236}">
                              <a16:creationId xmlns:a16="http://schemas.microsoft.com/office/drawing/2014/main" id="{3C9AD867-976B-E88C-95FE-53BF879C9987}"/>
                            </a:ext>
                          </a:extLst>
                        </p:cNvPr>
                        <p:cNvSpPr>
                          <a:spLocks/>
                        </p:cNvSpPr>
                        <p:nvPr/>
                      </p:nvSpPr>
                      <p:spPr bwMode="auto">
                        <a:xfrm>
                          <a:off x="4322" y="236"/>
                          <a:ext cx="171" cy="158"/>
                        </a:xfrm>
                        <a:custGeom>
                          <a:avLst/>
                          <a:gdLst>
                            <a:gd name="T0" fmla="*/ 12 w 171"/>
                            <a:gd name="T1" fmla="*/ 64 h 158"/>
                            <a:gd name="T2" fmla="*/ 32 w 171"/>
                            <a:gd name="T3" fmla="*/ 33 h 158"/>
                            <a:gd name="T4" fmla="*/ 44 w 171"/>
                            <a:gd name="T5" fmla="*/ 20 h 158"/>
                            <a:gd name="T6" fmla="*/ 71 w 171"/>
                            <a:gd name="T7" fmla="*/ 6 h 158"/>
                            <a:gd name="T8" fmla="*/ 103 w 171"/>
                            <a:gd name="T9" fmla="*/ 0 h 158"/>
                            <a:gd name="T10" fmla="*/ 130 w 171"/>
                            <a:gd name="T11" fmla="*/ 0 h 158"/>
                            <a:gd name="T12" fmla="*/ 147 w 171"/>
                            <a:gd name="T13" fmla="*/ 5 h 158"/>
                            <a:gd name="T14" fmla="*/ 163 w 171"/>
                            <a:gd name="T15" fmla="*/ 24 h 158"/>
                            <a:gd name="T16" fmla="*/ 171 w 171"/>
                            <a:gd name="T17" fmla="*/ 51 h 158"/>
                            <a:gd name="T18" fmla="*/ 169 w 171"/>
                            <a:gd name="T19" fmla="*/ 81 h 158"/>
                            <a:gd name="T20" fmla="*/ 154 w 171"/>
                            <a:gd name="T21" fmla="*/ 106 h 158"/>
                            <a:gd name="T22" fmla="*/ 142 w 171"/>
                            <a:gd name="T23" fmla="*/ 123 h 158"/>
                            <a:gd name="T24" fmla="*/ 111 w 171"/>
                            <a:gd name="T25" fmla="*/ 140 h 158"/>
                            <a:gd name="T26" fmla="*/ 71 w 171"/>
                            <a:gd name="T27" fmla="*/ 150 h 158"/>
                            <a:gd name="T28" fmla="*/ 39 w 171"/>
                            <a:gd name="T29" fmla="*/ 158 h 158"/>
                            <a:gd name="T30" fmla="*/ 16 w 171"/>
                            <a:gd name="T31" fmla="*/ 150 h 158"/>
                            <a:gd name="T32" fmla="*/ 4 w 171"/>
                            <a:gd name="T33" fmla="*/ 135 h 158"/>
                            <a:gd name="T34" fmla="*/ 0 w 171"/>
                            <a:gd name="T35" fmla="*/ 110 h 158"/>
                            <a:gd name="T36" fmla="*/ 12 w 171"/>
                            <a:gd name="T37" fmla="*/ 64 h 1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1"/>
                            <a:gd name="T58" fmla="*/ 0 h 158"/>
                            <a:gd name="T59" fmla="*/ 171 w 171"/>
                            <a:gd name="T60" fmla="*/ 158 h 1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1" h="158">
                              <a:moveTo>
                                <a:pt x="12" y="64"/>
                              </a:moveTo>
                              <a:lnTo>
                                <a:pt x="32" y="33"/>
                              </a:lnTo>
                              <a:lnTo>
                                <a:pt x="44" y="20"/>
                              </a:lnTo>
                              <a:lnTo>
                                <a:pt x="71" y="6"/>
                              </a:lnTo>
                              <a:lnTo>
                                <a:pt x="103" y="0"/>
                              </a:lnTo>
                              <a:lnTo>
                                <a:pt x="130" y="0"/>
                              </a:lnTo>
                              <a:lnTo>
                                <a:pt x="147" y="5"/>
                              </a:lnTo>
                              <a:lnTo>
                                <a:pt x="163" y="24"/>
                              </a:lnTo>
                              <a:lnTo>
                                <a:pt x="171" y="51"/>
                              </a:lnTo>
                              <a:lnTo>
                                <a:pt x="169" y="81"/>
                              </a:lnTo>
                              <a:lnTo>
                                <a:pt x="154" y="106"/>
                              </a:lnTo>
                              <a:lnTo>
                                <a:pt x="142" y="123"/>
                              </a:lnTo>
                              <a:lnTo>
                                <a:pt x="111" y="140"/>
                              </a:lnTo>
                              <a:lnTo>
                                <a:pt x="71" y="150"/>
                              </a:lnTo>
                              <a:lnTo>
                                <a:pt x="39" y="158"/>
                              </a:lnTo>
                              <a:lnTo>
                                <a:pt x="16" y="150"/>
                              </a:lnTo>
                              <a:lnTo>
                                <a:pt x="4" y="135"/>
                              </a:lnTo>
                              <a:lnTo>
                                <a:pt x="0" y="110"/>
                              </a:lnTo>
                              <a:lnTo>
                                <a:pt x="12" y="64"/>
                              </a:lnTo>
                              <a:close/>
                            </a:path>
                          </a:pathLst>
                        </a:custGeom>
                        <a:solidFill>
                          <a:srgbClr val="F0F0FF"/>
                        </a:solidFill>
                        <a:ln w="11113">
                          <a:solidFill>
                            <a:srgbClr val="000000"/>
                          </a:solidFill>
                          <a:round/>
                          <a:headEnd/>
                          <a:tailEnd/>
                        </a:ln>
                      </p:spPr>
                      <p:txBody>
                        <a:bodyPr/>
                        <a:lstStyle/>
                        <a:p>
                          <a:endParaRPr lang="en-US"/>
                        </a:p>
                      </p:txBody>
                    </p:sp>
                    <p:sp>
                      <p:nvSpPr>
                        <p:cNvPr id="54337" name="Oval 75">
                          <a:extLst>
                            <a:ext uri="{FF2B5EF4-FFF2-40B4-BE49-F238E27FC236}">
                              <a16:creationId xmlns:a16="http://schemas.microsoft.com/office/drawing/2014/main" id="{74573725-3A18-669E-A42E-43737A058E1B}"/>
                            </a:ext>
                          </a:extLst>
                        </p:cNvPr>
                        <p:cNvSpPr>
                          <a:spLocks noChangeArrowheads="1"/>
                        </p:cNvSpPr>
                        <p:nvPr/>
                      </p:nvSpPr>
                      <p:spPr bwMode="auto">
                        <a:xfrm>
                          <a:off x="4342" y="348"/>
                          <a:ext cx="48" cy="46"/>
                        </a:xfrm>
                        <a:prstGeom prst="ellipse">
                          <a:avLst/>
                        </a:prstGeom>
                        <a:solidFill>
                          <a:srgbClr val="008080"/>
                        </a:solidFill>
                        <a:ln w="11113">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4338" name="Freeform 76">
                          <a:extLst>
                            <a:ext uri="{FF2B5EF4-FFF2-40B4-BE49-F238E27FC236}">
                              <a16:creationId xmlns:a16="http://schemas.microsoft.com/office/drawing/2014/main" id="{38477B04-E693-2435-489B-35F4FB3F560F}"/>
                            </a:ext>
                          </a:extLst>
                        </p:cNvPr>
                        <p:cNvSpPr>
                          <a:spLocks/>
                        </p:cNvSpPr>
                        <p:nvPr/>
                      </p:nvSpPr>
                      <p:spPr bwMode="auto">
                        <a:xfrm>
                          <a:off x="4361" y="185"/>
                          <a:ext cx="177" cy="103"/>
                        </a:xfrm>
                        <a:custGeom>
                          <a:avLst/>
                          <a:gdLst>
                            <a:gd name="T0" fmla="*/ 25 w 177"/>
                            <a:gd name="T1" fmla="*/ 0 h 103"/>
                            <a:gd name="T2" fmla="*/ 170 w 177"/>
                            <a:gd name="T3" fmla="*/ 61 h 103"/>
                            <a:gd name="T4" fmla="*/ 175 w 177"/>
                            <a:gd name="T5" fmla="*/ 69 h 103"/>
                            <a:gd name="T6" fmla="*/ 177 w 177"/>
                            <a:gd name="T7" fmla="*/ 82 h 103"/>
                            <a:gd name="T8" fmla="*/ 174 w 177"/>
                            <a:gd name="T9" fmla="*/ 91 h 103"/>
                            <a:gd name="T10" fmla="*/ 169 w 177"/>
                            <a:gd name="T11" fmla="*/ 99 h 103"/>
                            <a:gd name="T12" fmla="*/ 162 w 177"/>
                            <a:gd name="T13" fmla="*/ 102 h 103"/>
                            <a:gd name="T14" fmla="*/ 149 w 177"/>
                            <a:gd name="T15" fmla="*/ 103 h 103"/>
                            <a:gd name="T16" fmla="*/ 14 w 177"/>
                            <a:gd name="T17" fmla="*/ 45 h 103"/>
                            <a:gd name="T18" fmla="*/ 3 w 177"/>
                            <a:gd name="T19" fmla="*/ 37 h 103"/>
                            <a:gd name="T20" fmla="*/ 0 w 177"/>
                            <a:gd name="T21" fmla="*/ 25 h 103"/>
                            <a:gd name="T22" fmla="*/ 3 w 177"/>
                            <a:gd name="T23" fmla="*/ 13 h 103"/>
                            <a:gd name="T24" fmla="*/ 8 w 177"/>
                            <a:gd name="T25" fmla="*/ 7 h 103"/>
                            <a:gd name="T26" fmla="*/ 15 w 177"/>
                            <a:gd name="T27" fmla="*/ 2 h 103"/>
                            <a:gd name="T28" fmla="*/ 25 w 177"/>
                            <a:gd name="T29" fmla="*/ 0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103"/>
                            <a:gd name="T47" fmla="*/ 177 w 177"/>
                            <a:gd name="T48" fmla="*/ 103 h 1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103">
                              <a:moveTo>
                                <a:pt x="25" y="0"/>
                              </a:moveTo>
                              <a:lnTo>
                                <a:pt x="170" y="61"/>
                              </a:lnTo>
                              <a:lnTo>
                                <a:pt x="175" y="69"/>
                              </a:lnTo>
                              <a:lnTo>
                                <a:pt x="177" y="82"/>
                              </a:lnTo>
                              <a:lnTo>
                                <a:pt x="174" y="91"/>
                              </a:lnTo>
                              <a:lnTo>
                                <a:pt x="169" y="99"/>
                              </a:lnTo>
                              <a:lnTo>
                                <a:pt x="162" y="102"/>
                              </a:lnTo>
                              <a:lnTo>
                                <a:pt x="149" y="103"/>
                              </a:lnTo>
                              <a:lnTo>
                                <a:pt x="14" y="45"/>
                              </a:lnTo>
                              <a:lnTo>
                                <a:pt x="3" y="37"/>
                              </a:lnTo>
                              <a:lnTo>
                                <a:pt x="0" y="25"/>
                              </a:lnTo>
                              <a:lnTo>
                                <a:pt x="3" y="13"/>
                              </a:lnTo>
                              <a:lnTo>
                                <a:pt x="8" y="7"/>
                              </a:lnTo>
                              <a:lnTo>
                                <a:pt x="15" y="2"/>
                              </a:lnTo>
                              <a:lnTo>
                                <a:pt x="25" y="0"/>
                              </a:lnTo>
                              <a:close/>
                            </a:path>
                          </a:pathLst>
                        </a:custGeom>
                        <a:solidFill>
                          <a:srgbClr val="C08040"/>
                        </a:solidFill>
                        <a:ln w="11113">
                          <a:solidFill>
                            <a:srgbClr val="000000"/>
                          </a:solidFill>
                          <a:round/>
                          <a:headEnd/>
                          <a:tailEnd/>
                        </a:ln>
                      </p:spPr>
                      <p:txBody>
                        <a:bodyPr/>
                        <a:lstStyle/>
                        <a:p>
                          <a:endParaRPr lang="en-US"/>
                        </a:p>
                      </p:txBody>
                    </p:sp>
                  </p:grpSp>
                </p:grpSp>
                <p:grpSp>
                  <p:nvGrpSpPr>
                    <p:cNvPr id="54329" name="Group 77">
                      <a:extLst>
                        <a:ext uri="{FF2B5EF4-FFF2-40B4-BE49-F238E27FC236}">
                          <a16:creationId xmlns:a16="http://schemas.microsoft.com/office/drawing/2014/main" id="{95192D76-234E-15E0-39CC-AC8DEB8BE03D}"/>
                        </a:ext>
                      </a:extLst>
                    </p:cNvPr>
                    <p:cNvGrpSpPr>
                      <a:grpSpLocks/>
                    </p:cNvGrpSpPr>
                    <p:nvPr/>
                  </p:nvGrpSpPr>
                  <p:grpSpPr bwMode="auto">
                    <a:xfrm>
                      <a:off x="3870" y="339"/>
                      <a:ext cx="171" cy="198"/>
                      <a:chOff x="3870" y="339"/>
                      <a:chExt cx="171" cy="198"/>
                    </a:xfrm>
                  </p:grpSpPr>
                  <p:sp>
                    <p:nvSpPr>
                      <p:cNvPr id="54330" name="Freeform 78">
                        <a:extLst>
                          <a:ext uri="{FF2B5EF4-FFF2-40B4-BE49-F238E27FC236}">
                            <a16:creationId xmlns:a16="http://schemas.microsoft.com/office/drawing/2014/main" id="{620CB5E7-F45A-9ECE-6638-462128915338}"/>
                          </a:ext>
                        </a:extLst>
                      </p:cNvPr>
                      <p:cNvSpPr>
                        <a:spLocks/>
                      </p:cNvSpPr>
                      <p:nvPr/>
                    </p:nvSpPr>
                    <p:spPr bwMode="auto">
                      <a:xfrm>
                        <a:off x="3870" y="339"/>
                        <a:ext cx="151" cy="193"/>
                      </a:xfrm>
                      <a:custGeom>
                        <a:avLst/>
                        <a:gdLst>
                          <a:gd name="T0" fmla="*/ 123 w 151"/>
                          <a:gd name="T1" fmla="*/ 30 h 193"/>
                          <a:gd name="T2" fmla="*/ 99 w 151"/>
                          <a:gd name="T3" fmla="*/ 5 h 193"/>
                          <a:gd name="T4" fmla="*/ 82 w 151"/>
                          <a:gd name="T5" fmla="*/ 1 h 193"/>
                          <a:gd name="T6" fmla="*/ 53 w 151"/>
                          <a:gd name="T7" fmla="*/ 0 h 193"/>
                          <a:gd name="T8" fmla="*/ 28 w 151"/>
                          <a:gd name="T9" fmla="*/ 14 h 193"/>
                          <a:gd name="T10" fmla="*/ 14 w 151"/>
                          <a:gd name="T11" fmla="*/ 30 h 193"/>
                          <a:gd name="T12" fmla="*/ 4 w 151"/>
                          <a:gd name="T13" fmla="*/ 49 h 193"/>
                          <a:gd name="T14" fmla="*/ 0 w 151"/>
                          <a:gd name="T15" fmla="*/ 71 h 193"/>
                          <a:gd name="T16" fmla="*/ 1 w 151"/>
                          <a:gd name="T17" fmla="*/ 96 h 193"/>
                          <a:gd name="T18" fmla="*/ 9 w 151"/>
                          <a:gd name="T19" fmla="*/ 124 h 193"/>
                          <a:gd name="T20" fmla="*/ 26 w 151"/>
                          <a:gd name="T21" fmla="*/ 146 h 193"/>
                          <a:gd name="T22" fmla="*/ 44 w 151"/>
                          <a:gd name="T23" fmla="*/ 158 h 193"/>
                          <a:gd name="T24" fmla="*/ 67 w 151"/>
                          <a:gd name="T25" fmla="*/ 167 h 193"/>
                          <a:gd name="T26" fmla="*/ 79 w 151"/>
                          <a:gd name="T27" fmla="*/ 185 h 193"/>
                          <a:gd name="T28" fmla="*/ 91 w 151"/>
                          <a:gd name="T29" fmla="*/ 191 h 193"/>
                          <a:gd name="T30" fmla="*/ 105 w 151"/>
                          <a:gd name="T31" fmla="*/ 193 h 193"/>
                          <a:gd name="T32" fmla="*/ 122 w 151"/>
                          <a:gd name="T33" fmla="*/ 189 h 193"/>
                          <a:gd name="T34" fmla="*/ 139 w 151"/>
                          <a:gd name="T35" fmla="*/ 178 h 193"/>
                          <a:gd name="T36" fmla="*/ 147 w 151"/>
                          <a:gd name="T37" fmla="*/ 162 h 193"/>
                          <a:gd name="T38" fmla="*/ 151 w 151"/>
                          <a:gd name="T39" fmla="*/ 138 h 193"/>
                          <a:gd name="T40" fmla="*/ 142 w 151"/>
                          <a:gd name="T41" fmla="*/ 115 h 193"/>
                          <a:gd name="T42" fmla="*/ 141 w 151"/>
                          <a:gd name="T43" fmla="*/ 91 h 193"/>
                          <a:gd name="T44" fmla="*/ 134 w 151"/>
                          <a:gd name="T45" fmla="*/ 58 h 193"/>
                          <a:gd name="T46" fmla="*/ 123 w 151"/>
                          <a:gd name="T47" fmla="*/ 30 h 1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
                          <a:gd name="T73" fmla="*/ 0 h 193"/>
                          <a:gd name="T74" fmla="*/ 151 w 151"/>
                          <a:gd name="T75" fmla="*/ 193 h 1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 h="193">
                            <a:moveTo>
                              <a:pt x="123" y="30"/>
                            </a:moveTo>
                            <a:lnTo>
                              <a:pt x="99" y="5"/>
                            </a:lnTo>
                            <a:lnTo>
                              <a:pt x="82" y="1"/>
                            </a:lnTo>
                            <a:lnTo>
                              <a:pt x="53" y="0"/>
                            </a:lnTo>
                            <a:lnTo>
                              <a:pt x="28" y="14"/>
                            </a:lnTo>
                            <a:lnTo>
                              <a:pt x="14" y="30"/>
                            </a:lnTo>
                            <a:lnTo>
                              <a:pt x="4" y="49"/>
                            </a:lnTo>
                            <a:lnTo>
                              <a:pt x="0" y="71"/>
                            </a:lnTo>
                            <a:lnTo>
                              <a:pt x="1" y="96"/>
                            </a:lnTo>
                            <a:lnTo>
                              <a:pt x="9" y="124"/>
                            </a:lnTo>
                            <a:lnTo>
                              <a:pt x="26" y="146"/>
                            </a:lnTo>
                            <a:lnTo>
                              <a:pt x="44" y="158"/>
                            </a:lnTo>
                            <a:lnTo>
                              <a:pt x="67" y="167"/>
                            </a:lnTo>
                            <a:lnTo>
                              <a:pt x="79" y="185"/>
                            </a:lnTo>
                            <a:lnTo>
                              <a:pt x="91" y="191"/>
                            </a:lnTo>
                            <a:lnTo>
                              <a:pt x="105" y="193"/>
                            </a:lnTo>
                            <a:lnTo>
                              <a:pt x="122" y="189"/>
                            </a:lnTo>
                            <a:lnTo>
                              <a:pt x="139" y="178"/>
                            </a:lnTo>
                            <a:lnTo>
                              <a:pt x="147" y="162"/>
                            </a:lnTo>
                            <a:lnTo>
                              <a:pt x="151" y="138"/>
                            </a:lnTo>
                            <a:lnTo>
                              <a:pt x="142" y="115"/>
                            </a:lnTo>
                            <a:lnTo>
                              <a:pt x="141" y="91"/>
                            </a:lnTo>
                            <a:lnTo>
                              <a:pt x="134" y="58"/>
                            </a:lnTo>
                            <a:lnTo>
                              <a:pt x="123" y="30"/>
                            </a:lnTo>
                            <a:close/>
                          </a:path>
                        </a:pathLst>
                      </a:custGeom>
                      <a:solidFill>
                        <a:srgbClr val="E0A080"/>
                      </a:solidFill>
                      <a:ln w="11113">
                        <a:solidFill>
                          <a:srgbClr val="000000"/>
                        </a:solidFill>
                        <a:round/>
                        <a:headEnd/>
                        <a:tailEnd/>
                      </a:ln>
                    </p:spPr>
                    <p:txBody>
                      <a:bodyPr/>
                      <a:lstStyle/>
                      <a:p>
                        <a:endParaRPr lang="en-US"/>
                      </a:p>
                    </p:txBody>
                  </p:sp>
                  <p:sp>
                    <p:nvSpPr>
                      <p:cNvPr id="54331" name="Freeform 79">
                        <a:extLst>
                          <a:ext uri="{FF2B5EF4-FFF2-40B4-BE49-F238E27FC236}">
                            <a16:creationId xmlns:a16="http://schemas.microsoft.com/office/drawing/2014/main" id="{DEAC3FDA-D7D9-D249-CE2E-F9666451DCDC}"/>
                          </a:ext>
                        </a:extLst>
                      </p:cNvPr>
                      <p:cNvSpPr>
                        <a:spLocks/>
                      </p:cNvSpPr>
                      <p:nvPr/>
                    </p:nvSpPr>
                    <p:spPr bwMode="auto">
                      <a:xfrm>
                        <a:off x="3886" y="350"/>
                        <a:ext cx="155" cy="187"/>
                      </a:xfrm>
                      <a:custGeom>
                        <a:avLst/>
                        <a:gdLst>
                          <a:gd name="T0" fmla="*/ 127 w 155"/>
                          <a:gd name="T1" fmla="*/ 28 h 187"/>
                          <a:gd name="T2" fmla="*/ 101 w 155"/>
                          <a:gd name="T3" fmla="*/ 5 h 187"/>
                          <a:gd name="T4" fmla="*/ 84 w 155"/>
                          <a:gd name="T5" fmla="*/ 1 h 187"/>
                          <a:gd name="T6" fmla="*/ 54 w 155"/>
                          <a:gd name="T7" fmla="*/ 0 h 187"/>
                          <a:gd name="T8" fmla="*/ 28 w 155"/>
                          <a:gd name="T9" fmla="*/ 12 h 187"/>
                          <a:gd name="T10" fmla="*/ 14 w 155"/>
                          <a:gd name="T11" fmla="*/ 28 h 187"/>
                          <a:gd name="T12" fmla="*/ 4 w 155"/>
                          <a:gd name="T13" fmla="*/ 48 h 187"/>
                          <a:gd name="T14" fmla="*/ 0 w 155"/>
                          <a:gd name="T15" fmla="*/ 69 h 187"/>
                          <a:gd name="T16" fmla="*/ 1 w 155"/>
                          <a:gd name="T17" fmla="*/ 93 h 187"/>
                          <a:gd name="T18" fmla="*/ 9 w 155"/>
                          <a:gd name="T19" fmla="*/ 120 h 187"/>
                          <a:gd name="T20" fmla="*/ 26 w 155"/>
                          <a:gd name="T21" fmla="*/ 142 h 187"/>
                          <a:gd name="T22" fmla="*/ 46 w 155"/>
                          <a:gd name="T23" fmla="*/ 154 h 187"/>
                          <a:gd name="T24" fmla="*/ 68 w 155"/>
                          <a:gd name="T25" fmla="*/ 162 h 187"/>
                          <a:gd name="T26" fmla="*/ 81 w 155"/>
                          <a:gd name="T27" fmla="*/ 179 h 187"/>
                          <a:gd name="T28" fmla="*/ 93 w 155"/>
                          <a:gd name="T29" fmla="*/ 185 h 187"/>
                          <a:gd name="T30" fmla="*/ 107 w 155"/>
                          <a:gd name="T31" fmla="*/ 187 h 187"/>
                          <a:gd name="T32" fmla="*/ 126 w 155"/>
                          <a:gd name="T33" fmla="*/ 182 h 187"/>
                          <a:gd name="T34" fmla="*/ 143 w 155"/>
                          <a:gd name="T35" fmla="*/ 173 h 187"/>
                          <a:gd name="T36" fmla="*/ 151 w 155"/>
                          <a:gd name="T37" fmla="*/ 158 h 187"/>
                          <a:gd name="T38" fmla="*/ 155 w 155"/>
                          <a:gd name="T39" fmla="*/ 133 h 187"/>
                          <a:gd name="T40" fmla="*/ 146 w 155"/>
                          <a:gd name="T41" fmla="*/ 111 h 187"/>
                          <a:gd name="T42" fmla="*/ 145 w 155"/>
                          <a:gd name="T43" fmla="*/ 88 h 187"/>
                          <a:gd name="T44" fmla="*/ 138 w 155"/>
                          <a:gd name="T45" fmla="*/ 57 h 187"/>
                          <a:gd name="T46" fmla="*/ 127 w 155"/>
                          <a:gd name="T47" fmla="*/ 28 h 1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5"/>
                          <a:gd name="T73" fmla="*/ 0 h 187"/>
                          <a:gd name="T74" fmla="*/ 155 w 155"/>
                          <a:gd name="T75" fmla="*/ 187 h 1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5" h="187">
                            <a:moveTo>
                              <a:pt x="127" y="28"/>
                            </a:moveTo>
                            <a:lnTo>
                              <a:pt x="101" y="5"/>
                            </a:lnTo>
                            <a:lnTo>
                              <a:pt x="84" y="1"/>
                            </a:lnTo>
                            <a:lnTo>
                              <a:pt x="54" y="0"/>
                            </a:lnTo>
                            <a:lnTo>
                              <a:pt x="28" y="12"/>
                            </a:lnTo>
                            <a:lnTo>
                              <a:pt x="14" y="28"/>
                            </a:lnTo>
                            <a:lnTo>
                              <a:pt x="4" y="48"/>
                            </a:lnTo>
                            <a:lnTo>
                              <a:pt x="0" y="69"/>
                            </a:lnTo>
                            <a:lnTo>
                              <a:pt x="1" y="93"/>
                            </a:lnTo>
                            <a:lnTo>
                              <a:pt x="9" y="120"/>
                            </a:lnTo>
                            <a:lnTo>
                              <a:pt x="26" y="142"/>
                            </a:lnTo>
                            <a:lnTo>
                              <a:pt x="46" y="154"/>
                            </a:lnTo>
                            <a:lnTo>
                              <a:pt x="68" y="162"/>
                            </a:lnTo>
                            <a:lnTo>
                              <a:pt x="81" y="179"/>
                            </a:lnTo>
                            <a:lnTo>
                              <a:pt x="93" y="185"/>
                            </a:lnTo>
                            <a:lnTo>
                              <a:pt x="107" y="187"/>
                            </a:lnTo>
                            <a:lnTo>
                              <a:pt x="126" y="182"/>
                            </a:lnTo>
                            <a:lnTo>
                              <a:pt x="143" y="173"/>
                            </a:lnTo>
                            <a:lnTo>
                              <a:pt x="151" y="158"/>
                            </a:lnTo>
                            <a:lnTo>
                              <a:pt x="155" y="133"/>
                            </a:lnTo>
                            <a:lnTo>
                              <a:pt x="146" y="111"/>
                            </a:lnTo>
                            <a:lnTo>
                              <a:pt x="145" y="88"/>
                            </a:lnTo>
                            <a:lnTo>
                              <a:pt x="138" y="57"/>
                            </a:lnTo>
                            <a:lnTo>
                              <a:pt x="127" y="28"/>
                            </a:lnTo>
                            <a:close/>
                          </a:path>
                        </a:pathLst>
                      </a:custGeom>
                      <a:solidFill>
                        <a:srgbClr val="E0A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4306" name="Group 80">
                    <a:extLst>
                      <a:ext uri="{FF2B5EF4-FFF2-40B4-BE49-F238E27FC236}">
                        <a16:creationId xmlns:a16="http://schemas.microsoft.com/office/drawing/2014/main" id="{132DD5B3-EF94-DA9F-E14E-41F91DAA16E8}"/>
                      </a:ext>
                    </a:extLst>
                  </p:cNvPr>
                  <p:cNvGrpSpPr>
                    <a:grpSpLocks/>
                  </p:cNvGrpSpPr>
                  <p:nvPr/>
                </p:nvGrpSpPr>
                <p:grpSpPr bwMode="auto">
                  <a:xfrm>
                    <a:off x="3599" y="525"/>
                    <a:ext cx="1112" cy="980"/>
                    <a:chOff x="3599" y="525"/>
                    <a:chExt cx="1112" cy="980"/>
                  </a:xfrm>
                </p:grpSpPr>
                <p:sp>
                  <p:nvSpPr>
                    <p:cNvPr id="54307" name="Freeform 81">
                      <a:extLst>
                        <a:ext uri="{FF2B5EF4-FFF2-40B4-BE49-F238E27FC236}">
                          <a16:creationId xmlns:a16="http://schemas.microsoft.com/office/drawing/2014/main" id="{3CAF343E-0F56-08D6-1A6F-B183BBC49CD8}"/>
                        </a:ext>
                      </a:extLst>
                    </p:cNvPr>
                    <p:cNvSpPr>
                      <a:spLocks/>
                    </p:cNvSpPr>
                    <p:nvPr/>
                  </p:nvSpPr>
                  <p:spPr bwMode="auto">
                    <a:xfrm>
                      <a:off x="3599" y="525"/>
                      <a:ext cx="897" cy="889"/>
                    </a:xfrm>
                    <a:custGeom>
                      <a:avLst/>
                      <a:gdLst>
                        <a:gd name="T0" fmla="*/ 244 w 897"/>
                        <a:gd name="T1" fmla="*/ 0 h 889"/>
                        <a:gd name="T2" fmla="*/ 301 w 897"/>
                        <a:gd name="T3" fmla="*/ 38 h 889"/>
                        <a:gd name="T4" fmla="*/ 359 w 897"/>
                        <a:gd name="T5" fmla="*/ 76 h 889"/>
                        <a:gd name="T6" fmla="*/ 410 w 897"/>
                        <a:gd name="T7" fmla="*/ 100 h 889"/>
                        <a:gd name="T8" fmla="*/ 583 w 897"/>
                        <a:gd name="T9" fmla="*/ 172 h 889"/>
                        <a:gd name="T10" fmla="*/ 609 w 897"/>
                        <a:gd name="T11" fmla="*/ 281 h 889"/>
                        <a:gd name="T12" fmla="*/ 631 w 897"/>
                        <a:gd name="T13" fmla="*/ 338 h 889"/>
                        <a:gd name="T14" fmla="*/ 650 w 897"/>
                        <a:gd name="T15" fmla="*/ 380 h 889"/>
                        <a:gd name="T16" fmla="*/ 664 w 897"/>
                        <a:gd name="T17" fmla="*/ 422 h 889"/>
                        <a:gd name="T18" fmla="*/ 673 w 897"/>
                        <a:gd name="T19" fmla="*/ 465 h 889"/>
                        <a:gd name="T20" fmla="*/ 672 w 897"/>
                        <a:gd name="T21" fmla="*/ 492 h 889"/>
                        <a:gd name="T22" fmla="*/ 666 w 897"/>
                        <a:gd name="T23" fmla="*/ 524 h 889"/>
                        <a:gd name="T24" fmla="*/ 670 w 897"/>
                        <a:gd name="T25" fmla="*/ 562 h 889"/>
                        <a:gd name="T26" fmla="*/ 684 w 897"/>
                        <a:gd name="T27" fmla="*/ 601 h 889"/>
                        <a:gd name="T28" fmla="*/ 720 w 897"/>
                        <a:gd name="T29" fmla="*/ 616 h 889"/>
                        <a:gd name="T30" fmla="*/ 775 w 897"/>
                        <a:gd name="T31" fmla="*/ 630 h 889"/>
                        <a:gd name="T32" fmla="*/ 813 w 897"/>
                        <a:gd name="T33" fmla="*/ 642 h 889"/>
                        <a:gd name="T34" fmla="*/ 851 w 897"/>
                        <a:gd name="T35" fmla="*/ 671 h 889"/>
                        <a:gd name="T36" fmla="*/ 875 w 897"/>
                        <a:gd name="T37" fmla="*/ 703 h 889"/>
                        <a:gd name="T38" fmla="*/ 890 w 897"/>
                        <a:gd name="T39" fmla="*/ 742 h 889"/>
                        <a:gd name="T40" fmla="*/ 897 w 897"/>
                        <a:gd name="T41" fmla="*/ 787 h 889"/>
                        <a:gd name="T42" fmla="*/ 888 w 897"/>
                        <a:gd name="T43" fmla="*/ 855 h 889"/>
                        <a:gd name="T44" fmla="*/ 213 w 897"/>
                        <a:gd name="T45" fmla="*/ 889 h 889"/>
                        <a:gd name="T46" fmla="*/ 89 w 897"/>
                        <a:gd name="T47" fmla="*/ 887 h 889"/>
                        <a:gd name="T48" fmla="*/ 65 w 897"/>
                        <a:gd name="T49" fmla="*/ 855 h 889"/>
                        <a:gd name="T50" fmla="*/ 42 w 897"/>
                        <a:gd name="T51" fmla="*/ 805 h 889"/>
                        <a:gd name="T52" fmla="*/ 23 w 897"/>
                        <a:gd name="T53" fmla="*/ 749 h 889"/>
                        <a:gd name="T54" fmla="*/ 12 w 897"/>
                        <a:gd name="T55" fmla="*/ 702 h 889"/>
                        <a:gd name="T56" fmla="*/ 3 w 897"/>
                        <a:gd name="T57" fmla="*/ 651 h 889"/>
                        <a:gd name="T58" fmla="*/ 0 w 897"/>
                        <a:gd name="T59" fmla="*/ 604 h 889"/>
                        <a:gd name="T60" fmla="*/ 9 w 897"/>
                        <a:gd name="T61" fmla="*/ 527 h 889"/>
                        <a:gd name="T62" fmla="*/ 23 w 897"/>
                        <a:gd name="T63" fmla="*/ 465 h 889"/>
                        <a:gd name="T64" fmla="*/ 44 w 897"/>
                        <a:gd name="T65" fmla="*/ 397 h 889"/>
                        <a:gd name="T66" fmla="*/ 68 w 897"/>
                        <a:gd name="T67" fmla="*/ 332 h 889"/>
                        <a:gd name="T68" fmla="*/ 95 w 897"/>
                        <a:gd name="T69" fmla="*/ 279 h 889"/>
                        <a:gd name="T70" fmla="*/ 131 w 897"/>
                        <a:gd name="T71" fmla="*/ 220 h 889"/>
                        <a:gd name="T72" fmla="*/ 176 w 897"/>
                        <a:gd name="T73" fmla="*/ 172 h 889"/>
                        <a:gd name="T74" fmla="*/ 218 w 897"/>
                        <a:gd name="T75" fmla="*/ 130 h 889"/>
                        <a:gd name="T76" fmla="*/ 247 w 897"/>
                        <a:gd name="T77" fmla="*/ 109 h 889"/>
                        <a:gd name="T78" fmla="*/ 179 w 897"/>
                        <a:gd name="T79" fmla="*/ 76 h 889"/>
                        <a:gd name="T80" fmla="*/ 244 w 897"/>
                        <a:gd name="T81" fmla="*/ 0 h 8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7"/>
                        <a:gd name="T124" fmla="*/ 0 h 889"/>
                        <a:gd name="T125" fmla="*/ 897 w 897"/>
                        <a:gd name="T126" fmla="*/ 889 h 8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7" h="889">
                          <a:moveTo>
                            <a:pt x="244" y="0"/>
                          </a:moveTo>
                          <a:lnTo>
                            <a:pt x="301" y="38"/>
                          </a:lnTo>
                          <a:lnTo>
                            <a:pt x="359" y="76"/>
                          </a:lnTo>
                          <a:lnTo>
                            <a:pt x="410" y="100"/>
                          </a:lnTo>
                          <a:lnTo>
                            <a:pt x="583" y="172"/>
                          </a:lnTo>
                          <a:lnTo>
                            <a:pt x="609" y="281"/>
                          </a:lnTo>
                          <a:lnTo>
                            <a:pt x="631" y="338"/>
                          </a:lnTo>
                          <a:lnTo>
                            <a:pt x="650" y="380"/>
                          </a:lnTo>
                          <a:lnTo>
                            <a:pt x="664" y="422"/>
                          </a:lnTo>
                          <a:lnTo>
                            <a:pt x="673" y="465"/>
                          </a:lnTo>
                          <a:lnTo>
                            <a:pt x="672" y="492"/>
                          </a:lnTo>
                          <a:lnTo>
                            <a:pt x="666" y="524"/>
                          </a:lnTo>
                          <a:lnTo>
                            <a:pt x="670" y="562"/>
                          </a:lnTo>
                          <a:lnTo>
                            <a:pt x="684" y="601"/>
                          </a:lnTo>
                          <a:lnTo>
                            <a:pt x="720" y="616"/>
                          </a:lnTo>
                          <a:lnTo>
                            <a:pt x="775" y="630"/>
                          </a:lnTo>
                          <a:lnTo>
                            <a:pt x="813" y="642"/>
                          </a:lnTo>
                          <a:lnTo>
                            <a:pt x="851" y="671"/>
                          </a:lnTo>
                          <a:lnTo>
                            <a:pt x="875" y="703"/>
                          </a:lnTo>
                          <a:lnTo>
                            <a:pt x="890" y="742"/>
                          </a:lnTo>
                          <a:lnTo>
                            <a:pt x="897" y="787"/>
                          </a:lnTo>
                          <a:lnTo>
                            <a:pt x="888" y="855"/>
                          </a:lnTo>
                          <a:lnTo>
                            <a:pt x="213" y="889"/>
                          </a:lnTo>
                          <a:lnTo>
                            <a:pt x="89" y="887"/>
                          </a:lnTo>
                          <a:lnTo>
                            <a:pt x="65" y="855"/>
                          </a:lnTo>
                          <a:lnTo>
                            <a:pt x="42" y="805"/>
                          </a:lnTo>
                          <a:lnTo>
                            <a:pt x="23" y="749"/>
                          </a:lnTo>
                          <a:lnTo>
                            <a:pt x="12" y="702"/>
                          </a:lnTo>
                          <a:lnTo>
                            <a:pt x="3" y="651"/>
                          </a:lnTo>
                          <a:lnTo>
                            <a:pt x="0" y="604"/>
                          </a:lnTo>
                          <a:lnTo>
                            <a:pt x="9" y="527"/>
                          </a:lnTo>
                          <a:lnTo>
                            <a:pt x="23" y="465"/>
                          </a:lnTo>
                          <a:lnTo>
                            <a:pt x="44" y="397"/>
                          </a:lnTo>
                          <a:lnTo>
                            <a:pt x="68" y="332"/>
                          </a:lnTo>
                          <a:lnTo>
                            <a:pt x="95" y="279"/>
                          </a:lnTo>
                          <a:lnTo>
                            <a:pt x="131" y="220"/>
                          </a:lnTo>
                          <a:lnTo>
                            <a:pt x="176" y="172"/>
                          </a:lnTo>
                          <a:lnTo>
                            <a:pt x="218" y="130"/>
                          </a:lnTo>
                          <a:lnTo>
                            <a:pt x="247" y="109"/>
                          </a:lnTo>
                          <a:lnTo>
                            <a:pt x="179" y="76"/>
                          </a:lnTo>
                          <a:lnTo>
                            <a:pt x="244" y="0"/>
                          </a:lnTo>
                          <a:close/>
                        </a:path>
                      </a:pathLst>
                    </a:custGeom>
                    <a:solidFill>
                      <a:srgbClr val="FF60C0"/>
                    </a:solidFill>
                    <a:ln w="11113">
                      <a:solidFill>
                        <a:srgbClr val="000000"/>
                      </a:solidFill>
                      <a:round/>
                      <a:headEnd/>
                      <a:tailEnd/>
                    </a:ln>
                  </p:spPr>
                  <p:txBody>
                    <a:bodyPr/>
                    <a:lstStyle/>
                    <a:p>
                      <a:endParaRPr lang="en-US"/>
                    </a:p>
                  </p:txBody>
                </p:sp>
                <p:sp>
                  <p:nvSpPr>
                    <p:cNvPr id="54308" name="Freeform 82">
                      <a:extLst>
                        <a:ext uri="{FF2B5EF4-FFF2-40B4-BE49-F238E27FC236}">
                          <a16:creationId xmlns:a16="http://schemas.microsoft.com/office/drawing/2014/main" id="{48C47E93-051B-175E-C579-F2FCA9303BDD}"/>
                        </a:ext>
                      </a:extLst>
                    </p:cNvPr>
                    <p:cNvSpPr>
                      <a:spLocks/>
                    </p:cNvSpPr>
                    <p:nvPr/>
                  </p:nvSpPr>
                  <p:spPr bwMode="auto">
                    <a:xfrm>
                      <a:off x="4197" y="995"/>
                      <a:ext cx="251" cy="326"/>
                    </a:xfrm>
                    <a:custGeom>
                      <a:avLst/>
                      <a:gdLst>
                        <a:gd name="T0" fmla="*/ 0 w 251"/>
                        <a:gd name="T1" fmla="*/ 0 h 326"/>
                        <a:gd name="T2" fmla="*/ 9 w 251"/>
                        <a:gd name="T3" fmla="*/ 61 h 326"/>
                        <a:gd name="T4" fmla="*/ 19 w 251"/>
                        <a:gd name="T5" fmla="*/ 110 h 326"/>
                        <a:gd name="T6" fmla="*/ 39 w 251"/>
                        <a:gd name="T7" fmla="*/ 149 h 326"/>
                        <a:gd name="T8" fmla="*/ 55 w 251"/>
                        <a:gd name="T9" fmla="*/ 171 h 326"/>
                        <a:gd name="T10" fmla="*/ 86 w 251"/>
                        <a:gd name="T11" fmla="*/ 188 h 326"/>
                        <a:gd name="T12" fmla="*/ 142 w 251"/>
                        <a:gd name="T13" fmla="*/ 209 h 326"/>
                        <a:gd name="T14" fmla="*/ 189 w 251"/>
                        <a:gd name="T15" fmla="*/ 228 h 326"/>
                        <a:gd name="T16" fmla="*/ 212 w 251"/>
                        <a:gd name="T17" fmla="*/ 238 h 326"/>
                        <a:gd name="T18" fmla="*/ 233 w 251"/>
                        <a:gd name="T19" fmla="*/ 260 h 326"/>
                        <a:gd name="T20" fmla="*/ 245 w 251"/>
                        <a:gd name="T21" fmla="*/ 290 h 326"/>
                        <a:gd name="T22" fmla="*/ 251 w 251"/>
                        <a:gd name="T23" fmla="*/ 326 h 3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1"/>
                        <a:gd name="T37" fmla="*/ 0 h 326"/>
                        <a:gd name="T38" fmla="*/ 251 w 251"/>
                        <a:gd name="T39" fmla="*/ 326 h 3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1" h="326">
                          <a:moveTo>
                            <a:pt x="0" y="0"/>
                          </a:moveTo>
                          <a:lnTo>
                            <a:pt x="9" y="61"/>
                          </a:lnTo>
                          <a:lnTo>
                            <a:pt x="19" y="110"/>
                          </a:lnTo>
                          <a:lnTo>
                            <a:pt x="39" y="149"/>
                          </a:lnTo>
                          <a:lnTo>
                            <a:pt x="55" y="171"/>
                          </a:lnTo>
                          <a:lnTo>
                            <a:pt x="86" y="188"/>
                          </a:lnTo>
                          <a:lnTo>
                            <a:pt x="142" y="209"/>
                          </a:lnTo>
                          <a:lnTo>
                            <a:pt x="189" y="228"/>
                          </a:lnTo>
                          <a:lnTo>
                            <a:pt x="212" y="238"/>
                          </a:lnTo>
                          <a:lnTo>
                            <a:pt x="233" y="260"/>
                          </a:lnTo>
                          <a:lnTo>
                            <a:pt x="245" y="290"/>
                          </a:lnTo>
                          <a:lnTo>
                            <a:pt x="251" y="32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09" name="Freeform 83">
                      <a:extLst>
                        <a:ext uri="{FF2B5EF4-FFF2-40B4-BE49-F238E27FC236}">
                          <a16:creationId xmlns:a16="http://schemas.microsoft.com/office/drawing/2014/main" id="{12732EA0-E6B4-0EED-B973-86D4CA012094}"/>
                        </a:ext>
                      </a:extLst>
                    </p:cNvPr>
                    <p:cNvSpPr>
                      <a:spLocks/>
                    </p:cNvSpPr>
                    <p:nvPr/>
                  </p:nvSpPr>
                  <p:spPr bwMode="auto">
                    <a:xfrm>
                      <a:off x="3840" y="639"/>
                      <a:ext cx="369" cy="359"/>
                    </a:xfrm>
                    <a:custGeom>
                      <a:avLst/>
                      <a:gdLst>
                        <a:gd name="T0" fmla="*/ 0 w 369"/>
                        <a:gd name="T1" fmla="*/ 6 h 359"/>
                        <a:gd name="T2" fmla="*/ 12 w 369"/>
                        <a:gd name="T3" fmla="*/ 0 h 359"/>
                        <a:gd name="T4" fmla="*/ 50 w 369"/>
                        <a:gd name="T5" fmla="*/ 28 h 359"/>
                        <a:gd name="T6" fmla="*/ 100 w 369"/>
                        <a:gd name="T7" fmla="*/ 58 h 359"/>
                        <a:gd name="T8" fmla="*/ 141 w 369"/>
                        <a:gd name="T9" fmla="*/ 76 h 359"/>
                        <a:gd name="T10" fmla="*/ 183 w 369"/>
                        <a:gd name="T11" fmla="*/ 99 h 359"/>
                        <a:gd name="T12" fmla="*/ 242 w 369"/>
                        <a:gd name="T13" fmla="*/ 129 h 359"/>
                        <a:gd name="T14" fmla="*/ 278 w 369"/>
                        <a:gd name="T15" fmla="*/ 186 h 359"/>
                        <a:gd name="T16" fmla="*/ 306 w 369"/>
                        <a:gd name="T17" fmla="*/ 286 h 359"/>
                        <a:gd name="T18" fmla="*/ 333 w 369"/>
                        <a:gd name="T19" fmla="*/ 204 h 359"/>
                        <a:gd name="T20" fmla="*/ 354 w 369"/>
                        <a:gd name="T21" fmla="*/ 150 h 359"/>
                        <a:gd name="T22" fmla="*/ 350 w 369"/>
                        <a:gd name="T23" fmla="*/ 117 h 359"/>
                        <a:gd name="T24" fmla="*/ 362 w 369"/>
                        <a:gd name="T25" fmla="*/ 167 h 359"/>
                        <a:gd name="T26" fmla="*/ 369 w 369"/>
                        <a:gd name="T27" fmla="*/ 193 h 359"/>
                        <a:gd name="T28" fmla="*/ 357 w 369"/>
                        <a:gd name="T29" fmla="*/ 216 h 359"/>
                        <a:gd name="T30" fmla="*/ 339 w 369"/>
                        <a:gd name="T31" fmla="*/ 259 h 359"/>
                        <a:gd name="T32" fmla="*/ 318 w 369"/>
                        <a:gd name="T33" fmla="*/ 312 h 359"/>
                        <a:gd name="T34" fmla="*/ 301 w 369"/>
                        <a:gd name="T35" fmla="*/ 359 h 359"/>
                        <a:gd name="T36" fmla="*/ 278 w 369"/>
                        <a:gd name="T37" fmla="*/ 279 h 359"/>
                        <a:gd name="T38" fmla="*/ 257 w 369"/>
                        <a:gd name="T39" fmla="*/ 224 h 359"/>
                        <a:gd name="T40" fmla="*/ 245 w 369"/>
                        <a:gd name="T41" fmla="*/ 171 h 359"/>
                        <a:gd name="T42" fmla="*/ 186 w 369"/>
                        <a:gd name="T43" fmla="*/ 117 h 359"/>
                        <a:gd name="T44" fmla="*/ 83 w 369"/>
                        <a:gd name="T45" fmla="*/ 63 h 359"/>
                        <a:gd name="T46" fmla="*/ 0 w 369"/>
                        <a:gd name="T47" fmla="*/ 6 h 3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9"/>
                        <a:gd name="T73" fmla="*/ 0 h 359"/>
                        <a:gd name="T74" fmla="*/ 369 w 369"/>
                        <a:gd name="T75" fmla="*/ 359 h 3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9" h="359">
                          <a:moveTo>
                            <a:pt x="0" y="6"/>
                          </a:moveTo>
                          <a:lnTo>
                            <a:pt x="12" y="0"/>
                          </a:lnTo>
                          <a:lnTo>
                            <a:pt x="50" y="28"/>
                          </a:lnTo>
                          <a:lnTo>
                            <a:pt x="100" y="58"/>
                          </a:lnTo>
                          <a:lnTo>
                            <a:pt x="141" y="76"/>
                          </a:lnTo>
                          <a:lnTo>
                            <a:pt x="183" y="99"/>
                          </a:lnTo>
                          <a:lnTo>
                            <a:pt x="242" y="129"/>
                          </a:lnTo>
                          <a:lnTo>
                            <a:pt x="278" y="186"/>
                          </a:lnTo>
                          <a:lnTo>
                            <a:pt x="306" y="286"/>
                          </a:lnTo>
                          <a:lnTo>
                            <a:pt x="333" y="204"/>
                          </a:lnTo>
                          <a:lnTo>
                            <a:pt x="354" y="150"/>
                          </a:lnTo>
                          <a:lnTo>
                            <a:pt x="350" y="117"/>
                          </a:lnTo>
                          <a:lnTo>
                            <a:pt x="362" y="167"/>
                          </a:lnTo>
                          <a:lnTo>
                            <a:pt x="369" y="193"/>
                          </a:lnTo>
                          <a:lnTo>
                            <a:pt x="357" y="216"/>
                          </a:lnTo>
                          <a:lnTo>
                            <a:pt x="339" y="259"/>
                          </a:lnTo>
                          <a:lnTo>
                            <a:pt x="318" y="312"/>
                          </a:lnTo>
                          <a:lnTo>
                            <a:pt x="301" y="359"/>
                          </a:lnTo>
                          <a:lnTo>
                            <a:pt x="278" y="279"/>
                          </a:lnTo>
                          <a:lnTo>
                            <a:pt x="257" y="224"/>
                          </a:lnTo>
                          <a:lnTo>
                            <a:pt x="245" y="171"/>
                          </a:lnTo>
                          <a:lnTo>
                            <a:pt x="186" y="117"/>
                          </a:lnTo>
                          <a:lnTo>
                            <a:pt x="83" y="63"/>
                          </a:lnTo>
                          <a:lnTo>
                            <a:pt x="0" y="6"/>
                          </a:lnTo>
                          <a:close/>
                        </a:path>
                      </a:pathLst>
                    </a:custGeom>
                    <a:solidFill>
                      <a:srgbClr val="E040A0"/>
                    </a:solidFill>
                    <a:ln w="11113">
                      <a:solidFill>
                        <a:srgbClr val="E040A0"/>
                      </a:solidFill>
                      <a:round/>
                      <a:headEnd/>
                      <a:tailEnd/>
                    </a:ln>
                  </p:spPr>
                  <p:txBody>
                    <a:bodyPr/>
                    <a:lstStyle/>
                    <a:p>
                      <a:endParaRPr lang="en-US"/>
                    </a:p>
                  </p:txBody>
                </p:sp>
                <p:sp>
                  <p:nvSpPr>
                    <p:cNvPr id="54310" name="Freeform 84">
                      <a:extLst>
                        <a:ext uri="{FF2B5EF4-FFF2-40B4-BE49-F238E27FC236}">
                          <a16:creationId xmlns:a16="http://schemas.microsoft.com/office/drawing/2014/main" id="{D211A4DD-FD7B-88A8-A50A-EEECDA2B0782}"/>
                        </a:ext>
                      </a:extLst>
                    </p:cNvPr>
                    <p:cNvSpPr>
                      <a:spLocks/>
                    </p:cNvSpPr>
                    <p:nvPr/>
                  </p:nvSpPr>
                  <p:spPr bwMode="auto">
                    <a:xfrm>
                      <a:off x="3862" y="828"/>
                      <a:ext cx="155" cy="301"/>
                    </a:xfrm>
                    <a:custGeom>
                      <a:avLst/>
                      <a:gdLst>
                        <a:gd name="T0" fmla="*/ 81 w 155"/>
                        <a:gd name="T1" fmla="*/ 241 h 301"/>
                        <a:gd name="T2" fmla="*/ 41 w 155"/>
                        <a:gd name="T3" fmla="*/ 203 h 301"/>
                        <a:gd name="T4" fmla="*/ 28 w 155"/>
                        <a:gd name="T5" fmla="*/ 164 h 301"/>
                        <a:gd name="T6" fmla="*/ 23 w 155"/>
                        <a:gd name="T7" fmla="*/ 123 h 301"/>
                        <a:gd name="T8" fmla="*/ 17 w 155"/>
                        <a:gd name="T9" fmla="*/ 67 h 301"/>
                        <a:gd name="T10" fmla="*/ 39 w 155"/>
                        <a:gd name="T11" fmla="*/ 49 h 301"/>
                        <a:gd name="T12" fmla="*/ 49 w 155"/>
                        <a:gd name="T13" fmla="*/ 90 h 301"/>
                        <a:gd name="T14" fmla="*/ 67 w 155"/>
                        <a:gd name="T15" fmla="*/ 110 h 301"/>
                        <a:gd name="T16" fmla="*/ 74 w 155"/>
                        <a:gd name="T17" fmla="*/ 155 h 301"/>
                        <a:gd name="T18" fmla="*/ 86 w 155"/>
                        <a:gd name="T19" fmla="*/ 189 h 301"/>
                        <a:gd name="T20" fmla="*/ 114 w 155"/>
                        <a:gd name="T21" fmla="*/ 218 h 301"/>
                        <a:gd name="T22" fmla="*/ 135 w 155"/>
                        <a:gd name="T23" fmla="*/ 254 h 301"/>
                        <a:gd name="T24" fmla="*/ 155 w 155"/>
                        <a:gd name="T25" fmla="*/ 301 h 301"/>
                        <a:gd name="T26" fmla="*/ 153 w 155"/>
                        <a:gd name="T27" fmla="*/ 261 h 301"/>
                        <a:gd name="T28" fmla="*/ 147 w 155"/>
                        <a:gd name="T29" fmla="*/ 228 h 301"/>
                        <a:gd name="T30" fmla="*/ 120 w 155"/>
                        <a:gd name="T31" fmla="*/ 202 h 301"/>
                        <a:gd name="T32" fmla="*/ 102 w 155"/>
                        <a:gd name="T33" fmla="*/ 167 h 301"/>
                        <a:gd name="T34" fmla="*/ 87 w 155"/>
                        <a:gd name="T35" fmla="*/ 128 h 301"/>
                        <a:gd name="T36" fmla="*/ 76 w 155"/>
                        <a:gd name="T37" fmla="*/ 93 h 301"/>
                        <a:gd name="T38" fmla="*/ 61 w 155"/>
                        <a:gd name="T39" fmla="*/ 67 h 301"/>
                        <a:gd name="T40" fmla="*/ 56 w 155"/>
                        <a:gd name="T41" fmla="*/ 32 h 301"/>
                        <a:gd name="T42" fmla="*/ 47 w 155"/>
                        <a:gd name="T43" fmla="*/ 14 h 301"/>
                        <a:gd name="T44" fmla="*/ 36 w 155"/>
                        <a:gd name="T45" fmla="*/ 0 h 301"/>
                        <a:gd name="T46" fmla="*/ 16 w 155"/>
                        <a:gd name="T47" fmla="*/ 34 h 301"/>
                        <a:gd name="T48" fmla="*/ 0 w 155"/>
                        <a:gd name="T49" fmla="*/ 81 h 301"/>
                        <a:gd name="T50" fmla="*/ 12 w 155"/>
                        <a:gd name="T51" fmla="*/ 90 h 301"/>
                        <a:gd name="T52" fmla="*/ 12 w 155"/>
                        <a:gd name="T53" fmla="*/ 125 h 301"/>
                        <a:gd name="T54" fmla="*/ 19 w 155"/>
                        <a:gd name="T55" fmla="*/ 170 h 301"/>
                        <a:gd name="T56" fmla="*/ 29 w 155"/>
                        <a:gd name="T57" fmla="*/ 202 h 301"/>
                        <a:gd name="T58" fmla="*/ 49 w 155"/>
                        <a:gd name="T59" fmla="*/ 223 h 301"/>
                        <a:gd name="T60" fmla="*/ 81 w 155"/>
                        <a:gd name="T61" fmla="*/ 241 h 3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5"/>
                        <a:gd name="T94" fmla="*/ 0 h 301"/>
                        <a:gd name="T95" fmla="*/ 155 w 155"/>
                        <a:gd name="T96" fmla="*/ 301 h 3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5" h="301">
                          <a:moveTo>
                            <a:pt x="81" y="241"/>
                          </a:moveTo>
                          <a:lnTo>
                            <a:pt x="41" y="203"/>
                          </a:lnTo>
                          <a:lnTo>
                            <a:pt x="28" y="164"/>
                          </a:lnTo>
                          <a:lnTo>
                            <a:pt x="23" y="123"/>
                          </a:lnTo>
                          <a:lnTo>
                            <a:pt x="17" y="67"/>
                          </a:lnTo>
                          <a:lnTo>
                            <a:pt x="39" y="49"/>
                          </a:lnTo>
                          <a:lnTo>
                            <a:pt x="49" y="90"/>
                          </a:lnTo>
                          <a:lnTo>
                            <a:pt x="67" y="110"/>
                          </a:lnTo>
                          <a:lnTo>
                            <a:pt x="74" y="155"/>
                          </a:lnTo>
                          <a:lnTo>
                            <a:pt x="86" y="189"/>
                          </a:lnTo>
                          <a:lnTo>
                            <a:pt x="114" y="218"/>
                          </a:lnTo>
                          <a:lnTo>
                            <a:pt x="135" y="254"/>
                          </a:lnTo>
                          <a:lnTo>
                            <a:pt x="155" y="301"/>
                          </a:lnTo>
                          <a:lnTo>
                            <a:pt x="153" y="261"/>
                          </a:lnTo>
                          <a:lnTo>
                            <a:pt x="147" y="228"/>
                          </a:lnTo>
                          <a:lnTo>
                            <a:pt x="120" y="202"/>
                          </a:lnTo>
                          <a:lnTo>
                            <a:pt x="102" y="167"/>
                          </a:lnTo>
                          <a:lnTo>
                            <a:pt x="87" y="128"/>
                          </a:lnTo>
                          <a:lnTo>
                            <a:pt x="76" y="93"/>
                          </a:lnTo>
                          <a:lnTo>
                            <a:pt x="61" y="67"/>
                          </a:lnTo>
                          <a:lnTo>
                            <a:pt x="56" y="32"/>
                          </a:lnTo>
                          <a:lnTo>
                            <a:pt x="47" y="14"/>
                          </a:lnTo>
                          <a:lnTo>
                            <a:pt x="36" y="0"/>
                          </a:lnTo>
                          <a:lnTo>
                            <a:pt x="16" y="34"/>
                          </a:lnTo>
                          <a:lnTo>
                            <a:pt x="0" y="81"/>
                          </a:lnTo>
                          <a:lnTo>
                            <a:pt x="12" y="90"/>
                          </a:lnTo>
                          <a:lnTo>
                            <a:pt x="12" y="125"/>
                          </a:lnTo>
                          <a:lnTo>
                            <a:pt x="19" y="170"/>
                          </a:lnTo>
                          <a:lnTo>
                            <a:pt x="29" y="202"/>
                          </a:lnTo>
                          <a:lnTo>
                            <a:pt x="49" y="223"/>
                          </a:lnTo>
                          <a:lnTo>
                            <a:pt x="81" y="241"/>
                          </a:lnTo>
                          <a:close/>
                        </a:path>
                      </a:pathLst>
                    </a:custGeom>
                    <a:solidFill>
                      <a:srgbClr val="E040A0"/>
                    </a:solidFill>
                    <a:ln w="11113">
                      <a:solidFill>
                        <a:srgbClr val="E040A0"/>
                      </a:solidFill>
                      <a:round/>
                      <a:headEnd/>
                      <a:tailEnd/>
                    </a:ln>
                  </p:spPr>
                  <p:txBody>
                    <a:bodyPr/>
                    <a:lstStyle/>
                    <a:p>
                      <a:endParaRPr lang="en-US"/>
                    </a:p>
                  </p:txBody>
                </p:sp>
                <p:sp>
                  <p:nvSpPr>
                    <p:cNvPr id="54311" name="Freeform 85">
                      <a:extLst>
                        <a:ext uri="{FF2B5EF4-FFF2-40B4-BE49-F238E27FC236}">
                          <a16:creationId xmlns:a16="http://schemas.microsoft.com/office/drawing/2014/main" id="{69699498-1A33-7B8B-457A-756BA6C9743E}"/>
                        </a:ext>
                      </a:extLst>
                    </p:cNvPr>
                    <p:cNvSpPr>
                      <a:spLocks/>
                    </p:cNvSpPr>
                    <p:nvPr/>
                  </p:nvSpPr>
                  <p:spPr bwMode="auto">
                    <a:xfrm>
                      <a:off x="3623" y="994"/>
                      <a:ext cx="87" cy="205"/>
                    </a:xfrm>
                    <a:custGeom>
                      <a:avLst/>
                      <a:gdLst>
                        <a:gd name="T0" fmla="*/ 87 w 87"/>
                        <a:gd name="T1" fmla="*/ 205 h 205"/>
                        <a:gd name="T2" fmla="*/ 64 w 87"/>
                        <a:gd name="T3" fmla="*/ 197 h 205"/>
                        <a:gd name="T4" fmla="*/ 42 w 87"/>
                        <a:gd name="T5" fmla="*/ 174 h 205"/>
                        <a:gd name="T6" fmla="*/ 32 w 87"/>
                        <a:gd name="T7" fmla="*/ 158 h 205"/>
                        <a:gd name="T8" fmla="*/ 22 w 87"/>
                        <a:gd name="T9" fmla="*/ 120 h 205"/>
                        <a:gd name="T10" fmla="*/ 16 w 87"/>
                        <a:gd name="T11" fmla="*/ 95 h 205"/>
                        <a:gd name="T12" fmla="*/ 4 w 87"/>
                        <a:gd name="T13" fmla="*/ 69 h 205"/>
                        <a:gd name="T14" fmla="*/ 0 w 87"/>
                        <a:gd name="T15" fmla="*/ 40 h 205"/>
                        <a:gd name="T16" fmla="*/ 8 w 87"/>
                        <a:gd name="T17" fmla="*/ 21 h 205"/>
                        <a:gd name="T18" fmla="*/ 30 w 87"/>
                        <a:gd name="T19" fmla="*/ 0 h 205"/>
                        <a:gd name="T20" fmla="*/ 8 w 87"/>
                        <a:gd name="T21" fmla="*/ 20 h 205"/>
                        <a:gd name="T22" fmla="*/ 2 w 87"/>
                        <a:gd name="T23" fmla="*/ 41 h 205"/>
                        <a:gd name="T24" fmla="*/ 3 w 87"/>
                        <a:gd name="T25" fmla="*/ 68 h 205"/>
                        <a:gd name="T26" fmla="*/ 14 w 87"/>
                        <a:gd name="T27" fmla="*/ 91 h 205"/>
                        <a:gd name="T28" fmla="*/ 25 w 87"/>
                        <a:gd name="T29" fmla="*/ 129 h 205"/>
                        <a:gd name="T30" fmla="*/ 31 w 87"/>
                        <a:gd name="T31" fmla="*/ 151 h 205"/>
                        <a:gd name="T32" fmla="*/ 42 w 87"/>
                        <a:gd name="T33" fmla="*/ 176 h 205"/>
                        <a:gd name="T34" fmla="*/ 66 w 87"/>
                        <a:gd name="T35" fmla="*/ 196 h 2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
                        <a:gd name="T55" fmla="*/ 0 h 205"/>
                        <a:gd name="T56" fmla="*/ 87 w 87"/>
                        <a:gd name="T57" fmla="*/ 205 h 2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 h="205">
                          <a:moveTo>
                            <a:pt x="87" y="205"/>
                          </a:moveTo>
                          <a:lnTo>
                            <a:pt x="64" y="197"/>
                          </a:lnTo>
                          <a:lnTo>
                            <a:pt x="42" y="174"/>
                          </a:lnTo>
                          <a:lnTo>
                            <a:pt x="32" y="158"/>
                          </a:lnTo>
                          <a:lnTo>
                            <a:pt x="22" y="120"/>
                          </a:lnTo>
                          <a:lnTo>
                            <a:pt x="16" y="95"/>
                          </a:lnTo>
                          <a:lnTo>
                            <a:pt x="4" y="69"/>
                          </a:lnTo>
                          <a:lnTo>
                            <a:pt x="0" y="40"/>
                          </a:lnTo>
                          <a:lnTo>
                            <a:pt x="8" y="21"/>
                          </a:lnTo>
                          <a:lnTo>
                            <a:pt x="30" y="0"/>
                          </a:lnTo>
                          <a:lnTo>
                            <a:pt x="8" y="20"/>
                          </a:lnTo>
                          <a:lnTo>
                            <a:pt x="2" y="41"/>
                          </a:lnTo>
                          <a:lnTo>
                            <a:pt x="3" y="68"/>
                          </a:lnTo>
                          <a:lnTo>
                            <a:pt x="14" y="91"/>
                          </a:lnTo>
                          <a:lnTo>
                            <a:pt x="25" y="129"/>
                          </a:lnTo>
                          <a:lnTo>
                            <a:pt x="31" y="151"/>
                          </a:lnTo>
                          <a:lnTo>
                            <a:pt x="42" y="176"/>
                          </a:lnTo>
                          <a:lnTo>
                            <a:pt x="66" y="19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12" name="Freeform 86">
                      <a:extLst>
                        <a:ext uri="{FF2B5EF4-FFF2-40B4-BE49-F238E27FC236}">
                          <a16:creationId xmlns:a16="http://schemas.microsoft.com/office/drawing/2014/main" id="{90176983-141F-3B92-4817-71006DC2E9E8}"/>
                        </a:ext>
                      </a:extLst>
                    </p:cNvPr>
                    <p:cNvSpPr>
                      <a:spLocks/>
                    </p:cNvSpPr>
                    <p:nvPr/>
                  </p:nvSpPr>
                  <p:spPr bwMode="auto">
                    <a:xfrm>
                      <a:off x="3631" y="994"/>
                      <a:ext cx="85" cy="205"/>
                    </a:xfrm>
                    <a:custGeom>
                      <a:avLst/>
                      <a:gdLst>
                        <a:gd name="T0" fmla="*/ 85 w 85"/>
                        <a:gd name="T1" fmla="*/ 205 h 205"/>
                        <a:gd name="T2" fmla="*/ 53 w 85"/>
                        <a:gd name="T3" fmla="*/ 178 h 205"/>
                        <a:gd name="T4" fmla="*/ 39 w 85"/>
                        <a:gd name="T5" fmla="*/ 155 h 205"/>
                        <a:gd name="T6" fmla="*/ 33 w 85"/>
                        <a:gd name="T7" fmla="*/ 133 h 205"/>
                        <a:gd name="T8" fmla="*/ 20 w 85"/>
                        <a:gd name="T9" fmla="*/ 93 h 205"/>
                        <a:gd name="T10" fmla="*/ 12 w 85"/>
                        <a:gd name="T11" fmla="*/ 67 h 205"/>
                        <a:gd name="T12" fmla="*/ 7 w 85"/>
                        <a:gd name="T13" fmla="*/ 47 h 205"/>
                        <a:gd name="T14" fmla="*/ 14 w 85"/>
                        <a:gd name="T15" fmla="*/ 24 h 205"/>
                        <a:gd name="T16" fmla="*/ 28 w 85"/>
                        <a:gd name="T17" fmla="*/ 0 h 205"/>
                        <a:gd name="T18" fmla="*/ 6 w 85"/>
                        <a:gd name="T19" fmla="*/ 20 h 205"/>
                        <a:gd name="T20" fmla="*/ 0 w 85"/>
                        <a:gd name="T21" fmla="*/ 41 h 205"/>
                        <a:gd name="T22" fmla="*/ 1 w 85"/>
                        <a:gd name="T23" fmla="*/ 68 h 205"/>
                        <a:gd name="T24" fmla="*/ 12 w 85"/>
                        <a:gd name="T25" fmla="*/ 91 h 205"/>
                        <a:gd name="T26" fmla="*/ 23 w 85"/>
                        <a:gd name="T27" fmla="*/ 129 h 205"/>
                        <a:gd name="T28" fmla="*/ 29 w 85"/>
                        <a:gd name="T29" fmla="*/ 151 h 205"/>
                        <a:gd name="T30" fmla="*/ 40 w 85"/>
                        <a:gd name="T31" fmla="*/ 176 h 205"/>
                        <a:gd name="T32" fmla="*/ 64 w 85"/>
                        <a:gd name="T33" fmla="*/ 196 h 205"/>
                        <a:gd name="T34" fmla="*/ 85 w 85"/>
                        <a:gd name="T35" fmla="*/ 205 h 2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
                        <a:gd name="T55" fmla="*/ 0 h 205"/>
                        <a:gd name="T56" fmla="*/ 85 w 85"/>
                        <a:gd name="T57" fmla="*/ 205 h 2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 h="205">
                          <a:moveTo>
                            <a:pt x="85" y="205"/>
                          </a:moveTo>
                          <a:lnTo>
                            <a:pt x="53" y="178"/>
                          </a:lnTo>
                          <a:lnTo>
                            <a:pt x="39" y="155"/>
                          </a:lnTo>
                          <a:lnTo>
                            <a:pt x="33" y="133"/>
                          </a:lnTo>
                          <a:lnTo>
                            <a:pt x="20" y="93"/>
                          </a:lnTo>
                          <a:lnTo>
                            <a:pt x="12" y="67"/>
                          </a:lnTo>
                          <a:lnTo>
                            <a:pt x="7" y="47"/>
                          </a:lnTo>
                          <a:lnTo>
                            <a:pt x="14" y="24"/>
                          </a:lnTo>
                          <a:lnTo>
                            <a:pt x="28" y="0"/>
                          </a:lnTo>
                          <a:lnTo>
                            <a:pt x="6" y="20"/>
                          </a:lnTo>
                          <a:lnTo>
                            <a:pt x="0" y="41"/>
                          </a:lnTo>
                          <a:lnTo>
                            <a:pt x="1" y="68"/>
                          </a:lnTo>
                          <a:lnTo>
                            <a:pt x="12" y="91"/>
                          </a:lnTo>
                          <a:lnTo>
                            <a:pt x="23" y="129"/>
                          </a:lnTo>
                          <a:lnTo>
                            <a:pt x="29" y="151"/>
                          </a:lnTo>
                          <a:lnTo>
                            <a:pt x="40" y="176"/>
                          </a:lnTo>
                          <a:lnTo>
                            <a:pt x="64" y="196"/>
                          </a:lnTo>
                          <a:lnTo>
                            <a:pt x="85" y="205"/>
                          </a:lnTo>
                          <a:close/>
                        </a:path>
                      </a:pathLst>
                    </a:custGeom>
                    <a:solidFill>
                      <a:srgbClr val="E040A0"/>
                    </a:solidFill>
                    <a:ln w="11113">
                      <a:solidFill>
                        <a:srgbClr val="E040A0"/>
                      </a:solidFill>
                      <a:round/>
                      <a:headEnd/>
                      <a:tailEnd/>
                    </a:ln>
                  </p:spPr>
                  <p:txBody>
                    <a:bodyPr/>
                    <a:lstStyle/>
                    <a:p>
                      <a:endParaRPr lang="en-US"/>
                    </a:p>
                  </p:txBody>
                </p:sp>
                <p:grpSp>
                  <p:nvGrpSpPr>
                    <p:cNvPr id="54313" name="Group 87">
                      <a:extLst>
                        <a:ext uri="{FF2B5EF4-FFF2-40B4-BE49-F238E27FC236}">
                          <a16:creationId xmlns:a16="http://schemas.microsoft.com/office/drawing/2014/main" id="{C1420516-6D3D-4EF0-4904-D07F44BD6D1C}"/>
                        </a:ext>
                      </a:extLst>
                    </p:cNvPr>
                    <p:cNvGrpSpPr>
                      <a:grpSpLocks/>
                    </p:cNvGrpSpPr>
                    <p:nvPr/>
                  </p:nvGrpSpPr>
                  <p:grpSpPr bwMode="auto">
                    <a:xfrm>
                      <a:off x="3775" y="1167"/>
                      <a:ext cx="936" cy="338"/>
                      <a:chOff x="3775" y="1167"/>
                      <a:chExt cx="936" cy="338"/>
                    </a:xfrm>
                  </p:grpSpPr>
                  <p:sp>
                    <p:nvSpPr>
                      <p:cNvPr id="54317" name="Freeform 88">
                        <a:extLst>
                          <a:ext uri="{FF2B5EF4-FFF2-40B4-BE49-F238E27FC236}">
                            <a16:creationId xmlns:a16="http://schemas.microsoft.com/office/drawing/2014/main" id="{9AD30DD0-E3D0-254A-D79D-B10A4BC4468B}"/>
                          </a:ext>
                        </a:extLst>
                      </p:cNvPr>
                      <p:cNvSpPr>
                        <a:spLocks/>
                      </p:cNvSpPr>
                      <p:nvPr/>
                    </p:nvSpPr>
                    <p:spPr bwMode="auto">
                      <a:xfrm>
                        <a:off x="3775" y="1167"/>
                        <a:ext cx="931" cy="338"/>
                      </a:xfrm>
                      <a:custGeom>
                        <a:avLst/>
                        <a:gdLst>
                          <a:gd name="T0" fmla="*/ 224 w 931"/>
                          <a:gd name="T1" fmla="*/ 0 h 338"/>
                          <a:gd name="T2" fmla="*/ 239 w 931"/>
                          <a:gd name="T3" fmla="*/ 36 h 338"/>
                          <a:gd name="T4" fmla="*/ 274 w 931"/>
                          <a:gd name="T5" fmla="*/ 82 h 338"/>
                          <a:gd name="T6" fmla="*/ 333 w 931"/>
                          <a:gd name="T7" fmla="*/ 115 h 338"/>
                          <a:gd name="T8" fmla="*/ 415 w 931"/>
                          <a:gd name="T9" fmla="*/ 138 h 338"/>
                          <a:gd name="T10" fmla="*/ 510 w 931"/>
                          <a:gd name="T11" fmla="*/ 159 h 338"/>
                          <a:gd name="T12" fmla="*/ 587 w 931"/>
                          <a:gd name="T13" fmla="*/ 162 h 338"/>
                          <a:gd name="T14" fmla="*/ 666 w 931"/>
                          <a:gd name="T15" fmla="*/ 159 h 338"/>
                          <a:gd name="T16" fmla="*/ 681 w 931"/>
                          <a:gd name="T17" fmla="*/ 150 h 338"/>
                          <a:gd name="T18" fmla="*/ 703 w 931"/>
                          <a:gd name="T19" fmla="*/ 124 h 338"/>
                          <a:gd name="T20" fmla="*/ 722 w 931"/>
                          <a:gd name="T21" fmla="*/ 104 h 338"/>
                          <a:gd name="T22" fmla="*/ 748 w 931"/>
                          <a:gd name="T23" fmla="*/ 87 h 338"/>
                          <a:gd name="T24" fmla="*/ 756 w 931"/>
                          <a:gd name="T25" fmla="*/ 67 h 338"/>
                          <a:gd name="T26" fmla="*/ 769 w 931"/>
                          <a:gd name="T27" fmla="*/ 50 h 338"/>
                          <a:gd name="T28" fmla="*/ 787 w 931"/>
                          <a:gd name="T29" fmla="*/ 41 h 338"/>
                          <a:gd name="T30" fmla="*/ 809 w 931"/>
                          <a:gd name="T31" fmla="*/ 33 h 338"/>
                          <a:gd name="T32" fmla="*/ 842 w 931"/>
                          <a:gd name="T33" fmla="*/ 30 h 338"/>
                          <a:gd name="T34" fmla="*/ 876 w 931"/>
                          <a:gd name="T35" fmla="*/ 38 h 338"/>
                          <a:gd name="T36" fmla="*/ 906 w 931"/>
                          <a:gd name="T37" fmla="*/ 52 h 338"/>
                          <a:gd name="T38" fmla="*/ 922 w 931"/>
                          <a:gd name="T39" fmla="*/ 70 h 338"/>
                          <a:gd name="T40" fmla="*/ 929 w 931"/>
                          <a:gd name="T41" fmla="*/ 94 h 338"/>
                          <a:gd name="T42" fmla="*/ 917 w 931"/>
                          <a:gd name="T43" fmla="*/ 142 h 338"/>
                          <a:gd name="T44" fmla="*/ 928 w 931"/>
                          <a:gd name="T45" fmla="*/ 160 h 338"/>
                          <a:gd name="T46" fmla="*/ 931 w 931"/>
                          <a:gd name="T47" fmla="*/ 182 h 338"/>
                          <a:gd name="T48" fmla="*/ 924 w 931"/>
                          <a:gd name="T49" fmla="*/ 199 h 338"/>
                          <a:gd name="T50" fmla="*/ 907 w 931"/>
                          <a:gd name="T51" fmla="*/ 218 h 338"/>
                          <a:gd name="T52" fmla="*/ 896 w 931"/>
                          <a:gd name="T53" fmla="*/ 232 h 338"/>
                          <a:gd name="T54" fmla="*/ 905 w 931"/>
                          <a:gd name="T55" fmla="*/ 251 h 338"/>
                          <a:gd name="T56" fmla="*/ 902 w 931"/>
                          <a:gd name="T57" fmla="*/ 272 h 338"/>
                          <a:gd name="T58" fmla="*/ 892 w 931"/>
                          <a:gd name="T59" fmla="*/ 287 h 338"/>
                          <a:gd name="T60" fmla="*/ 883 w 931"/>
                          <a:gd name="T61" fmla="*/ 301 h 338"/>
                          <a:gd name="T62" fmla="*/ 877 w 931"/>
                          <a:gd name="T63" fmla="*/ 325 h 338"/>
                          <a:gd name="T64" fmla="*/ 867 w 931"/>
                          <a:gd name="T65" fmla="*/ 335 h 338"/>
                          <a:gd name="T66" fmla="*/ 840 w 931"/>
                          <a:gd name="T67" fmla="*/ 338 h 338"/>
                          <a:gd name="T68" fmla="*/ 800 w 931"/>
                          <a:gd name="T69" fmla="*/ 337 h 338"/>
                          <a:gd name="T70" fmla="*/ 764 w 931"/>
                          <a:gd name="T71" fmla="*/ 329 h 338"/>
                          <a:gd name="T72" fmla="*/ 722 w 931"/>
                          <a:gd name="T73" fmla="*/ 317 h 338"/>
                          <a:gd name="T74" fmla="*/ 694 w 931"/>
                          <a:gd name="T75" fmla="*/ 303 h 338"/>
                          <a:gd name="T76" fmla="*/ 675 w 931"/>
                          <a:gd name="T77" fmla="*/ 291 h 338"/>
                          <a:gd name="T78" fmla="*/ 607 w 931"/>
                          <a:gd name="T79" fmla="*/ 300 h 338"/>
                          <a:gd name="T80" fmla="*/ 516 w 931"/>
                          <a:gd name="T81" fmla="*/ 312 h 338"/>
                          <a:gd name="T82" fmla="*/ 448 w 931"/>
                          <a:gd name="T83" fmla="*/ 317 h 338"/>
                          <a:gd name="T84" fmla="*/ 379 w 931"/>
                          <a:gd name="T85" fmla="*/ 317 h 338"/>
                          <a:gd name="T86" fmla="*/ 289 w 931"/>
                          <a:gd name="T87" fmla="*/ 315 h 338"/>
                          <a:gd name="T88" fmla="*/ 235 w 931"/>
                          <a:gd name="T89" fmla="*/ 306 h 338"/>
                          <a:gd name="T90" fmla="*/ 141 w 931"/>
                          <a:gd name="T91" fmla="*/ 270 h 338"/>
                          <a:gd name="T92" fmla="*/ 82 w 931"/>
                          <a:gd name="T93" fmla="*/ 238 h 338"/>
                          <a:gd name="T94" fmla="*/ 47 w 931"/>
                          <a:gd name="T95" fmla="*/ 189 h 338"/>
                          <a:gd name="T96" fmla="*/ 23 w 931"/>
                          <a:gd name="T97" fmla="*/ 169 h 338"/>
                          <a:gd name="T98" fmla="*/ 0 w 931"/>
                          <a:gd name="T99" fmla="*/ 119 h 338"/>
                          <a:gd name="T100" fmla="*/ 42 w 931"/>
                          <a:gd name="T101" fmla="*/ 90 h 338"/>
                          <a:gd name="T102" fmla="*/ 99 w 931"/>
                          <a:gd name="T103" fmla="*/ 80 h 338"/>
                          <a:gd name="T104" fmla="*/ 163 w 931"/>
                          <a:gd name="T105" fmla="*/ 24 h 338"/>
                          <a:gd name="T106" fmla="*/ 200 w 931"/>
                          <a:gd name="T107" fmla="*/ 14 h 338"/>
                          <a:gd name="T108" fmla="*/ 224 w 931"/>
                          <a:gd name="T109" fmla="*/ 0 h 3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31"/>
                          <a:gd name="T166" fmla="*/ 0 h 338"/>
                          <a:gd name="T167" fmla="*/ 931 w 931"/>
                          <a:gd name="T168" fmla="*/ 338 h 3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31" h="338">
                            <a:moveTo>
                              <a:pt x="224" y="0"/>
                            </a:moveTo>
                            <a:lnTo>
                              <a:pt x="239" y="36"/>
                            </a:lnTo>
                            <a:lnTo>
                              <a:pt x="274" y="82"/>
                            </a:lnTo>
                            <a:lnTo>
                              <a:pt x="333" y="115"/>
                            </a:lnTo>
                            <a:lnTo>
                              <a:pt x="415" y="138"/>
                            </a:lnTo>
                            <a:lnTo>
                              <a:pt x="510" y="159"/>
                            </a:lnTo>
                            <a:lnTo>
                              <a:pt x="587" y="162"/>
                            </a:lnTo>
                            <a:lnTo>
                              <a:pt x="666" y="159"/>
                            </a:lnTo>
                            <a:lnTo>
                              <a:pt x="681" y="150"/>
                            </a:lnTo>
                            <a:lnTo>
                              <a:pt x="703" y="124"/>
                            </a:lnTo>
                            <a:lnTo>
                              <a:pt x="722" y="104"/>
                            </a:lnTo>
                            <a:lnTo>
                              <a:pt x="748" y="87"/>
                            </a:lnTo>
                            <a:lnTo>
                              <a:pt x="756" y="67"/>
                            </a:lnTo>
                            <a:lnTo>
                              <a:pt x="769" y="50"/>
                            </a:lnTo>
                            <a:lnTo>
                              <a:pt x="787" y="41"/>
                            </a:lnTo>
                            <a:lnTo>
                              <a:pt x="809" y="33"/>
                            </a:lnTo>
                            <a:lnTo>
                              <a:pt x="842" y="30"/>
                            </a:lnTo>
                            <a:lnTo>
                              <a:pt x="876" y="38"/>
                            </a:lnTo>
                            <a:lnTo>
                              <a:pt x="906" y="52"/>
                            </a:lnTo>
                            <a:lnTo>
                              <a:pt x="922" y="70"/>
                            </a:lnTo>
                            <a:lnTo>
                              <a:pt x="929" y="94"/>
                            </a:lnTo>
                            <a:lnTo>
                              <a:pt x="917" y="142"/>
                            </a:lnTo>
                            <a:lnTo>
                              <a:pt x="928" y="160"/>
                            </a:lnTo>
                            <a:lnTo>
                              <a:pt x="931" y="182"/>
                            </a:lnTo>
                            <a:lnTo>
                              <a:pt x="924" y="199"/>
                            </a:lnTo>
                            <a:lnTo>
                              <a:pt x="907" y="218"/>
                            </a:lnTo>
                            <a:lnTo>
                              <a:pt x="896" y="232"/>
                            </a:lnTo>
                            <a:lnTo>
                              <a:pt x="905" y="251"/>
                            </a:lnTo>
                            <a:lnTo>
                              <a:pt x="902" y="272"/>
                            </a:lnTo>
                            <a:lnTo>
                              <a:pt x="892" y="287"/>
                            </a:lnTo>
                            <a:lnTo>
                              <a:pt x="883" y="301"/>
                            </a:lnTo>
                            <a:lnTo>
                              <a:pt x="877" y="325"/>
                            </a:lnTo>
                            <a:lnTo>
                              <a:pt x="867" y="335"/>
                            </a:lnTo>
                            <a:lnTo>
                              <a:pt x="840" y="338"/>
                            </a:lnTo>
                            <a:lnTo>
                              <a:pt x="800" y="337"/>
                            </a:lnTo>
                            <a:lnTo>
                              <a:pt x="764" y="329"/>
                            </a:lnTo>
                            <a:lnTo>
                              <a:pt x="722" y="317"/>
                            </a:lnTo>
                            <a:lnTo>
                              <a:pt x="694" y="303"/>
                            </a:lnTo>
                            <a:lnTo>
                              <a:pt x="675" y="291"/>
                            </a:lnTo>
                            <a:lnTo>
                              <a:pt x="607" y="300"/>
                            </a:lnTo>
                            <a:lnTo>
                              <a:pt x="516" y="312"/>
                            </a:lnTo>
                            <a:lnTo>
                              <a:pt x="448" y="317"/>
                            </a:lnTo>
                            <a:lnTo>
                              <a:pt x="379" y="317"/>
                            </a:lnTo>
                            <a:lnTo>
                              <a:pt x="289" y="315"/>
                            </a:lnTo>
                            <a:lnTo>
                              <a:pt x="235" y="306"/>
                            </a:lnTo>
                            <a:lnTo>
                              <a:pt x="141" y="270"/>
                            </a:lnTo>
                            <a:lnTo>
                              <a:pt x="82" y="238"/>
                            </a:lnTo>
                            <a:lnTo>
                              <a:pt x="47" y="189"/>
                            </a:lnTo>
                            <a:lnTo>
                              <a:pt x="23" y="169"/>
                            </a:lnTo>
                            <a:lnTo>
                              <a:pt x="0" y="119"/>
                            </a:lnTo>
                            <a:lnTo>
                              <a:pt x="42" y="90"/>
                            </a:lnTo>
                            <a:lnTo>
                              <a:pt x="99" y="80"/>
                            </a:lnTo>
                            <a:lnTo>
                              <a:pt x="163" y="24"/>
                            </a:lnTo>
                            <a:lnTo>
                              <a:pt x="200" y="14"/>
                            </a:lnTo>
                            <a:lnTo>
                              <a:pt x="224" y="0"/>
                            </a:lnTo>
                            <a:close/>
                          </a:path>
                        </a:pathLst>
                      </a:custGeom>
                      <a:solidFill>
                        <a:srgbClr val="E0A080"/>
                      </a:solidFill>
                      <a:ln w="11113">
                        <a:solidFill>
                          <a:srgbClr val="000000"/>
                        </a:solidFill>
                        <a:round/>
                        <a:headEnd/>
                        <a:tailEnd/>
                      </a:ln>
                    </p:spPr>
                    <p:txBody>
                      <a:bodyPr/>
                      <a:lstStyle/>
                      <a:p>
                        <a:endParaRPr lang="en-US"/>
                      </a:p>
                    </p:txBody>
                  </p:sp>
                  <p:sp>
                    <p:nvSpPr>
                      <p:cNvPr id="54318" name="Freeform 89">
                        <a:extLst>
                          <a:ext uri="{FF2B5EF4-FFF2-40B4-BE49-F238E27FC236}">
                            <a16:creationId xmlns:a16="http://schemas.microsoft.com/office/drawing/2014/main" id="{7D15E946-A002-BD35-ECA2-D5AD3E67ACDC}"/>
                          </a:ext>
                        </a:extLst>
                      </p:cNvPr>
                      <p:cNvSpPr>
                        <a:spLocks/>
                      </p:cNvSpPr>
                      <p:nvPr/>
                    </p:nvSpPr>
                    <p:spPr bwMode="auto">
                      <a:xfrm>
                        <a:off x="4575" y="1232"/>
                        <a:ext cx="21" cy="78"/>
                      </a:xfrm>
                      <a:custGeom>
                        <a:avLst/>
                        <a:gdLst>
                          <a:gd name="T0" fmla="*/ 21 w 21"/>
                          <a:gd name="T1" fmla="*/ 0 h 78"/>
                          <a:gd name="T2" fmla="*/ 11 w 21"/>
                          <a:gd name="T3" fmla="*/ 3 h 78"/>
                          <a:gd name="T4" fmla="*/ 4 w 21"/>
                          <a:gd name="T5" fmla="*/ 14 h 78"/>
                          <a:gd name="T6" fmla="*/ 0 w 21"/>
                          <a:gd name="T7" fmla="*/ 25 h 78"/>
                          <a:gd name="T8" fmla="*/ 0 w 21"/>
                          <a:gd name="T9" fmla="*/ 35 h 78"/>
                          <a:gd name="T10" fmla="*/ 5 w 21"/>
                          <a:gd name="T11" fmla="*/ 57 h 78"/>
                          <a:gd name="T12" fmla="*/ 4 w 21"/>
                          <a:gd name="T13" fmla="*/ 78 h 78"/>
                          <a:gd name="T14" fmla="*/ 0 60000 65536"/>
                          <a:gd name="T15" fmla="*/ 0 60000 65536"/>
                          <a:gd name="T16" fmla="*/ 0 60000 65536"/>
                          <a:gd name="T17" fmla="*/ 0 60000 65536"/>
                          <a:gd name="T18" fmla="*/ 0 60000 65536"/>
                          <a:gd name="T19" fmla="*/ 0 60000 65536"/>
                          <a:gd name="T20" fmla="*/ 0 60000 65536"/>
                          <a:gd name="T21" fmla="*/ 0 w 21"/>
                          <a:gd name="T22" fmla="*/ 0 h 78"/>
                          <a:gd name="T23" fmla="*/ 21 w 21"/>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78">
                            <a:moveTo>
                              <a:pt x="21" y="0"/>
                            </a:moveTo>
                            <a:lnTo>
                              <a:pt x="11" y="3"/>
                            </a:lnTo>
                            <a:lnTo>
                              <a:pt x="4" y="14"/>
                            </a:lnTo>
                            <a:lnTo>
                              <a:pt x="0" y="25"/>
                            </a:lnTo>
                            <a:lnTo>
                              <a:pt x="0" y="35"/>
                            </a:lnTo>
                            <a:lnTo>
                              <a:pt x="5" y="57"/>
                            </a:lnTo>
                            <a:lnTo>
                              <a:pt x="4" y="78"/>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19" name="Freeform 90">
                        <a:extLst>
                          <a:ext uri="{FF2B5EF4-FFF2-40B4-BE49-F238E27FC236}">
                            <a16:creationId xmlns:a16="http://schemas.microsoft.com/office/drawing/2014/main" id="{7D2BD66D-02D4-0029-3B29-275B573D0AF1}"/>
                          </a:ext>
                        </a:extLst>
                      </p:cNvPr>
                      <p:cNvSpPr>
                        <a:spLocks/>
                      </p:cNvSpPr>
                      <p:nvPr/>
                    </p:nvSpPr>
                    <p:spPr bwMode="auto">
                      <a:xfrm>
                        <a:off x="4673" y="1332"/>
                        <a:ext cx="38" cy="11"/>
                      </a:xfrm>
                      <a:custGeom>
                        <a:avLst/>
                        <a:gdLst>
                          <a:gd name="T0" fmla="*/ 38 w 38"/>
                          <a:gd name="T1" fmla="*/ 5 h 11"/>
                          <a:gd name="T2" fmla="*/ 25 w 38"/>
                          <a:gd name="T3" fmla="*/ 11 h 11"/>
                          <a:gd name="T4" fmla="*/ 9 w 38"/>
                          <a:gd name="T5" fmla="*/ 8 h 11"/>
                          <a:gd name="T6" fmla="*/ 0 w 38"/>
                          <a:gd name="T7" fmla="*/ 0 h 11"/>
                          <a:gd name="T8" fmla="*/ 0 60000 65536"/>
                          <a:gd name="T9" fmla="*/ 0 60000 65536"/>
                          <a:gd name="T10" fmla="*/ 0 60000 65536"/>
                          <a:gd name="T11" fmla="*/ 0 60000 65536"/>
                          <a:gd name="T12" fmla="*/ 0 w 38"/>
                          <a:gd name="T13" fmla="*/ 0 h 11"/>
                          <a:gd name="T14" fmla="*/ 38 w 38"/>
                          <a:gd name="T15" fmla="*/ 11 h 11"/>
                        </a:gdLst>
                        <a:ahLst/>
                        <a:cxnLst>
                          <a:cxn ang="T8">
                            <a:pos x="T0" y="T1"/>
                          </a:cxn>
                          <a:cxn ang="T9">
                            <a:pos x="T2" y="T3"/>
                          </a:cxn>
                          <a:cxn ang="T10">
                            <a:pos x="T4" y="T5"/>
                          </a:cxn>
                          <a:cxn ang="T11">
                            <a:pos x="T6" y="T7"/>
                          </a:cxn>
                        </a:cxnLst>
                        <a:rect l="T12" t="T13" r="T14" b="T15"/>
                        <a:pathLst>
                          <a:path w="38" h="11">
                            <a:moveTo>
                              <a:pt x="38" y="5"/>
                            </a:moveTo>
                            <a:lnTo>
                              <a:pt x="25" y="11"/>
                            </a:lnTo>
                            <a:lnTo>
                              <a:pt x="9" y="8"/>
                            </a:lnTo>
                            <a:lnTo>
                              <a:pt x="0" y="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20" name="Freeform 91">
                        <a:extLst>
                          <a:ext uri="{FF2B5EF4-FFF2-40B4-BE49-F238E27FC236}">
                            <a16:creationId xmlns:a16="http://schemas.microsoft.com/office/drawing/2014/main" id="{93722C52-DF33-933B-B9A9-9DD323E9D3A5}"/>
                          </a:ext>
                        </a:extLst>
                      </p:cNvPr>
                      <p:cNvSpPr>
                        <a:spLocks/>
                      </p:cNvSpPr>
                      <p:nvPr/>
                    </p:nvSpPr>
                    <p:spPr bwMode="auto">
                      <a:xfrm>
                        <a:off x="4653" y="1421"/>
                        <a:ext cx="42" cy="13"/>
                      </a:xfrm>
                      <a:custGeom>
                        <a:avLst/>
                        <a:gdLst>
                          <a:gd name="T0" fmla="*/ 42 w 42"/>
                          <a:gd name="T1" fmla="*/ 0 h 13"/>
                          <a:gd name="T2" fmla="*/ 37 w 42"/>
                          <a:gd name="T3" fmla="*/ 10 h 13"/>
                          <a:gd name="T4" fmla="*/ 24 w 42"/>
                          <a:gd name="T5" fmla="*/ 13 h 13"/>
                          <a:gd name="T6" fmla="*/ 12 w 42"/>
                          <a:gd name="T7" fmla="*/ 9 h 13"/>
                          <a:gd name="T8" fmla="*/ 0 w 42"/>
                          <a:gd name="T9" fmla="*/ 2 h 13"/>
                          <a:gd name="T10" fmla="*/ 0 60000 65536"/>
                          <a:gd name="T11" fmla="*/ 0 60000 65536"/>
                          <a:gd name="T12" fmla="*/ 0 60000 65536"/>
                          <a:gd name="T13" fmla="*/ 0 60000 65536"/>
                          <a:gd name="T14" fmla="*/ 0 60000 65536"/>
                          <a:gd name="T15" fmla="*/ 0 w 42"/>
                          <a:gd name="T16" fmla="*/ 0 h 13"/>
                          <a:gd name="T17" fmla="*/ 42 w 42"/>
                          <a:gd name="T18" fmla="*/ 13 h 13"/>
                        </a:gdLst>
                        <a:ahLst/>
                        <a:cxnLst>
                          <a:cxn ang="T10">
                            <a:pos x="T0" y="T1"/>
                          </a:cxn>
                          <a:cxn ang="T11">
                            <a:pos x="T2" y="T3"/>
                          </a:cxn>
                          <a:cxn ang="T12">
                            <a:pos x="T4" y="T5"/>
                          </a:cxn>
                          <a:cxn ang="T13">
                            <a:pos x="T6" y="T7"/>
                          </a:cxn>
                          <a:cxn ang="T14">
                            <a:pos x="T8" y="T9"/>
                          </a:cxn>
                        </a:cxnLst>
                        <a:rect l="T15" t="T16" r="T17" b="T18"/>
                        <a:pathLst>
                          <a:path w="42" h="13">
                            <a:moveTo>
                              <a:pt x="42" y="0"/>
                            </a:moveTo>
                            <a:lnTo>
                              <a:pt x="37" y="10"/>
                            </a:lnTo>
                            <a:lnTo>
                              <a:pt x="24" y="13"/>
                            </a:lnTo>
                            <a:lnTo>
                              <a:pt x="12" y="9"/>
                            </a:lnTo>
                            <a:lnTo>
                              <a:pt x="0" y="2"/>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21" name="Freeform 92">
                        <a:extLst>
                          <a:ext uri="{FF2B5EF4-FFF2-40B4-BE49-F238E27FC236}">
                            <a16:creationId xmlns:a16="http://schemas.microsoft.com/office/drawing/2014/main" id="{0BC75B34-5DD1-449F-5EB1-A0160DC831D0}"/>
                          </a:ext>
                        </a:extLst>
                      </p:cNvPr>
                      <p:cNvSpPr>
                        <a:spLocks/>
                      </p:cNvSpPr>
                      <p:nvPr/>
                    </p:nvSpPr>
                    <p:spPr bwMode="auto">
                      <a:xfrm>
                        <a:off x="4409" y="1357"/>
                        <a:ext cx="53" cy="101"/>
                      </a:xfrm>
                      <a:custGeom>
                        <a:avLst/>
                        <a:gdLst>
                          <a:gd name="T0" fmla="*/ 0 w 53"/>
                          <a:gd name="T1" fmla="*/ 0 h 101"/>
                          <a:gd name="T2" fmla="*/ 17 w 53"/>
                          <a:gd name="T3" fmla="*/ 14 h 101"/>
                          <a:gd name="T4" fmla="*/ 36 w 53"/>
                          <a:gd name="T5" fmla="*/ 36 h 101"/>
                          <a:gd name="T6" fmla="*/ 45 w 53"/>
                          <a:gd name="T7" fmla="*/ 62 h 101"/>
                          <a:gd name="T8" fmla="*/ 53 w 53"/>
                          <a:gd name="T9" fmla="*/ 78 h 101"/>
                          <a:gd name="T10" fmla="*/ 45 w 53"/>
                          <a:gd name="T11" fmla="*/ 101 h 101"/>
                          <a:gd name="T12" fmla="*/ 0 60000 65536"/>
                          <a:gd name="T13" fmla="*/ 0 60000 65536"/>
                          <a:gd name="T14" fmla="*/ 0 60000 65536"/>
                          <a:gd name="T15" fmla="*/ 0 60000 65536"/>
                          <a:gd name="T16" fmla="*/ 0 60000 65536"/>
                          <a:gd name="T17" fmla="*/ 0 60000 65536"/>
                          <a:gd name="T18" fmla="*/ 0 w 53"/>
                          <a:gd name="T19" fmla="*/ 0 h 101"/>
                          <a:gd name="T20" fmla="*/ 53 w 53"/>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53" h="101">
                            <a:moveTo>
                              <a:pt x="0" y="0"/>
                            </a:moveTo>
                            <a:lnTo>
                              <a:pt x="17" y="14"/>
                            </a:lnTo>
                            <a:lnTo>
                              <a:pt x="36" y="36"/>
                            </a:lnTo>
                            <a:lnTo>
                              <a:pt x="45" y="62"/>
                            </a:lnTo>
                            <a:lnTo>
                              <a:pt x="53" y="78"/>
                            </a:lnTo>
                            <a:lnTo>
                              <a:pt x="45" y="101"/>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22" name="Freeform 93">
                        <a:extLst>
                          <a:ext uri="{FF2B5EF4-FFF2-40B4-BE49-F238E27FC236}">
                            <a16:creationId xmlns:a16="http://schemas.microsoft.com/office/drawing/2014/main" id="{9FE528EB-14DB-AE68-FCDD-44100614A6AC}"/>
                          </a:ext>
                        </a:extLst>
                      </p:cNvPr>
                      <p:cNvSpPr>
                        <a:spLocks/>
                      </p:cNvSpPr>
                      <p:nvPr/>
                    </p:nvSpPr>
                    <p:spPr bwMode="auto">
                      <a:xfrm>
                        <a:off x="4580" y="1296"/>
                        <a:ext cx="54" cy="27"/>
                      </a:xfrm>
                      <a:custGeom>
                        <a:avLst/>
                        <a:gdLst>
                          <a:gd name="T0" fmla="*/ 0 w 54"/>
                          <a:gd name="T1" fmla="*/ 27 h 27"/>
                          <a:gd name="T2" fmla="*/ 10 w 54"/>
                          <a:gd name="T3" fmla="*/ 14 h 27"/>
                          <a:gd name="T4" fmla="*/ 22 w 54"/>
                          <a:gd name="T5" fmla="*/ 5 h 27"/>
                          <a:gd name="T6" fmla="*/ 35 w 54"/>
                          <a:gd name="T7" fmla="*/ 0 h 27"/>
                          <a:gd name="T8" fmla="*/ 54 w 54"/>
                          <a:gd name="T9" fmla="*/ 2 h 27"/>
                          <a:gd name="T10" fmla="*/ 0 60000 65536"/>
                          <a:gd name="T11" fmla="*/ 0 60000 65536"/>
                          <a:gd name="T12" fmla="*/ 0 60000 65536"/>
                          <a:gd name="T13" fmla="*/ 0 60000 65536"/>
                          <a:gd name="T14" fmla="*/ 0 60000 65536"/>
                          <a:gd name="T15" fmla="*/ 0 w 54"/>
                          <a:gd name="T16" fmla="*/ 0 h 27"/>
                          <a:gd name="T17" fmla="*/ 54 w 54"/>
                          <a:gd name="T18" fmla="*/ 27 h 27"/>
                        </a:gdLst>
                        <a:ahLst/>
                        <a:cxnLst>
                          <a:cxn ang="T10">
                            <a:pos x="T0" y="T1"/>
                          </a:cxn>
                          <a:cxn ang="T11">
                            <a:pos x="T2" y="T3"/>
                          </a:cxn>
                          <a:cxn ang="T12">
                            <a:pos x="T4" y="T5"/>
                          </a:cxn>
                          <a:cxn ang="T13">
                            <a:pos x="T6" y="T7"/>
                          </a:cxn>
                          <a:cxn ang="T14">
                            <a:pos x="T8" y="T9"/>
                          </a:cxn>
                        </a:cxnLst>
                        <a:rect l="T15" t="T16" r="T17" b="T18"/>
                        <a:pathLst>
                          <a:path w="54" h="27">
                            <a:moveTo>
                              <a:pt x="0" y="27"/>
                            </a:moveTo>
                            <a:lnTo>
                              <a:pt x="10" y="14"/>
                            </a:lnTo>
                            <a:lnTo>
                              <a:pt x="22" y="5"/>
                            </a:lnTo>
                            <a:lnTo>
                              <a:pt x="35" y="0"/>
                            </a:lnTo>
                            <a:lnTo>
                              <a:pt x="54" y="2"/>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23" name="Freeform 94">
                        <a:extLst>
                          <a:ext uri="{FF2B5EF4-FFF2-40B4-BE49-F238E27FC236}">
                            <a16:creationId xmlns:a16="http://schemas.microsoft.com/office/drawing/2014/main" id="{EF6CE860-4F1B-FBD4-E0C9-3045C45D6379}"/>
                          </a:ext>
                        </a:extLst>
                      </p:cNvPr>
                      <p:cNvSpPr>
                        <a:spLocks/>
                      </p:cNvSpPr>
                      <p:nvPr/>
                    </p:nvSpPr>
                    <p:spPr bwMode="auto">
                      <a:xfrm>
                        <a:off x="4622" y="1267"/>
                        <a:ext cx="35" cy="29"/>
                      </a:xfrm>
                      <a:custGeom>
                        <a:avLst/>
                        <a:gdLst>
                          <a:gd name="T0" fmla="*/ 35 w 35"/>
                          <a:gd name="T1" fmla="*/ 0 h 29"/>
                          <a:gd name="T2" fmla="*/ 24 w 35"/>
                          <a:gd name="T3" fmla="*/ 0 h 29"/>
                          <a:gd name="T4" fmla="*/ 15 w 35"/>
                          <a:gd name="T5" fmla="*/ 5 h 29"/>
                          <a:gd name="T6" fmla="*/ 8 w 35"/>
                          <a:gd name="T7" fmla="*/ 10 h 29"/>
                          <a:gd name="T8" fmla="*/ 2 w 35"/>
                          <a:gd name="T9" fmla="*/ 19 h 29"/>
                          <a:gd name="T10" fmla="*/ 0 w 35"/>
                          <a:gd name="T11" fmla="*/ 29 h 29"/>
                          <a:gd name="T12" fmla="*/ 0 60000 65536"/>
                          <a:gd name="T13" fmla="*/ 0 60000 65536"/>
                          <a:gd name="T14" fmla="*/ 0 60000 65536"/>
                          <a:gd name="T15" fmla="*/ 0 60000 65536"/>
                          <a:gd name="T16" fmla="*/ 0 60000 65536"/>
                          <a:gd name="T17" fmla="*/ 0 60000 65536"/>
                          <a:gd name="T18" fmla="*/ 0 w 35"/>
                          <a:gd name="T19" fmla="*/ 0 h 29"/>
                          <a:gd name="T20" fmla="*/ 35 w 35"/>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5" h="29">
                            <a:moveTo>
                              <a:pt x="35" y="0"/>
                            </a:moveTo>
                            <a:lnTo>
                              <a:pt x="24" y="0"/>
                            </a:lnTo>
                            <a:lnTo>
                              <a:pt x="15" y="5"/>
                            </a:lnTo>
                            <a:lnTo>
                              <a:pt x="8" y="10"/>
                            </a:lnTo>
                            <a:lnTo>
                              <a:pt x="2" y="19"/>
                            </a:lnTo>
                            <a:lnTo>
                              <a:pt x="0" y="29"/>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24" name="Freeform 95">
                        <a:extLst>
                          <a:ext uri="{FF2B5EF4-FFF2-40B4-BE49-F238E27FC236}">
                            <a16:creationId xmlns:a16="http://schemas.microsoft.com/office/drawing/2014/main" id="{F60D6139-A704-4D05-FA46-1A5799A9B5D4}"/>
                          </a:ext>
                        </a:extLst>
                      </p:cNvPr>
                      <p:cNvSpPr>
                        <a:spLocks/>
                      </p:cNvSpPr>
                      <p:nvPr/>
                    </p:nvSpPr>
                    <p:spPr bwMode="auto">
                      <a:xfrm>
                        <a:off x="4617" y="1227"/>
                        <a:ext cx="14" cy="41"/>
                      </a:xfrm>
                      <a:custGeom>
                        <a:avLst/>
                        <a:gdLst>
                          <a:gd name="T0" fmla="*/ 14 w 14"/>
                          <a:gd name="T1" fmla="*/ 0 h 41"/>
                          <a:gd name="T2" fmla="*/ 8 w 14"/>
                          <a:gd name="T3" fmla="*/ 5 h 41"/>
                          <a:gd name="T4" fmla="*/ 3 w 14"/>
                          <a:gd name="T5" fmla="*/ 17 h 41"/>
                          <a:gd name="T6" fmla="*/ 0 w 14"/>
                          <a:gd name="T7" fmla="*/ 29 h 41"/>
                          <a:gd name="T8" fmla="*/ 0 w 14"/>
                          <a:gd name="T9" fmla="*/ 41 h 41"/>
                          <a:gd name="T10" fmla="*/ 0 60000 65536"/>
                          <a:gd name="T11" fmla="*/ 0 60000 65536"/>
                          <a:gd name="T12" fmla="*/ 0 60000 65536"/>
                          <a:gd name="T13" fmla="*/ 0 60000 65536"/>
                          <a:gd name="T14" fmla="*/ 0 60000 65536"/>
                          <a:gd name="T15" fmla="*/ 0 w 14"/>
                          <a:gd name="T16" fmla="*/ 0 h 41"/>
                          <a:gd name="T17" fmla="*/ 14 w 14"/>
                          <a:gd name="T18" fmla="*/ 41 h 41"/>
                        </a:gdLst>
                        <a:ahLst/>
                        <a:cxnLst>
                          <a:cxn ang="T10">
                            <a:pos x="T0" y="T1"/>
                          </a:cxn>
                          <a:cxn ang="T11">
                            <a:pos x="T2" y="T3"/>
                          </a:cxn>
                          <a:cxn ang="T12">
                            <a:pos x="T4" y="T5"/>
                          </a:cxn>
                          <a:cxn ang="T13">
                            <a:pos x="T6" y="T7"/>
                          </a:cxn>
                          <a:cxn ang="T14">
                            <a:pos x="T8" y="T9"/>
                          </a:cxn>
                        </a:cxnLst>
                        <a:rect l="T15" t="T16" r="T17" b="T18"/>
                        <a:pathLst>
                          <a:path w="14" h="41">
                            <a:moveTo>
                              <a:pt x="14" y="0"/>
                            </a:moveTo>
                            <a:lnTo>
                              <a:pt x="8" y="5"/>
                            </a:lnTo>
                            <a:lnTo>
                              <a:pt x="3" y="17"/>
                            </a:lnTo>
                            <a:lnTo>
                              <a:pt x="0" y="29"/>
                            </a:lnTo>
                            <a:lnTo>
                              <a:pt x="0" y="41"/>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25" name="Freeform 96">
                        <a:extLst>
                          <a:ext uri="{FF2B5EF4-FFF2-40B4-BE49-F238E27FC236}">
                            <a16:creationId xmlns:a16="http://schemas.microsoft.com/office/drawing/2014/main" id="{4B94FD73-994C-857B-35CD-D839C462662E}"/>
                          </a:ext>
                        </a:extLst>
                      </p:cNvPr>
                      <p:cNvSpPr>
                        <a:spLocks/>
                      </p:cNvSpPr>
                      <p:nvPr/>
                    </p:nvSpPr>
                    <p:spPr bwMode="auto">
                      <a:xfrm>
                        <a:off x="4593" y="1245"/>
                        <a:ext cx="24" cy="23"/>
                      </a:xfrm>
                      <a:custGeom>
                        <a:avLst/>
                        <a:gdLst>
                          <a:gd name="T0" fmla="*/ 0 w 24"/>
                          <a:gd name="T1" fmla="*/ 0 h 23"/>
                          <a:gd name="T2" fmla="*/ 11 w 24"/>
                          <a:gd name="T3" fmla="*/ 5 h 23"/>
                          <a:gd name="T4" fmla="*/ 18 w 24"/>
                          <a:gd name="T5" fmla="*/ 13 h 23"/>
                          <a:gd name="T6" fmla="*/ 24 w 24"/>
                          <a:gd name="T7" fmla="*/ 23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lnTo>
                              <a:pt x="11" y="5"/>
                            </a:lnTo>
                            <a:lnTo>
                              <a:pt x="18" y="13"/>
                            </a:lnTo>
                            <a:lnTo>
                              <a:pt x="24" y="23"/>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4314" name="Freeform 97">
                      <a:extLst>
                        <a:ext uri="{FF2B5EF4-FFF2-40B4-BE49-F238E27FC236}">
                          <a16:creationId xmlns:a16="http://schemas.microsoft.com/office/drawing/2014/main" id="{C518B9C9-6F1A-C115-BC8A-B1025F04A892}"/>
                        </a:ext>
                      </a:extLst>
                    </p:cNvPr>
                    <p:cNvSpPr>
                      <a:spLocks/>
                    </p:cNvSpPr>
                    <p:nvPr/>
                  </p:nvSpPr>
                  <p:spPr bwMode="auto">
                    <a:xfrm>
                      <a:off x="3706" y="1070"/>
                      <a:ext cx="307" cy="247"/>
                    </a:xfrm>
                    <a:custGeom>
                      <a:avLst/>
                      <a:gdLst>
                        <a:gd name="T0" fmla="*/ 0 w 307"/>
                        <a:gd name="T1" fmla="*/ 129 h 247"/>
                        <a:gd name="T2" fmla="*/ 3 w 307"/>
                        <a:gd name="T3" fmla="*/ 157 h 247"/>
                        <a:gd name="T4" fmla="*/ 17 w 307"/>
                        <a:gd name="T5" fmla="*/ 176 h 247"/>
                        <a:gd name="T6" fmla="*/ 18 w 307"/>
                        <a:gd name="T7" fmla="*/ 180 h 247"/>
                        <a:gd name="T8" fmla="*/ 35 w 307"/>
                        <a:gd name="T9" fmla="*/ 205 h 247"/>
                        <a:gd name="T10" fmla="*/ 33 w 307"/>
                        <a:gd name="T11" fmla="*/ 209 h 247"/>
                        <a:gd name="T12" fmla="*/ 51 w 307"/>
                        <a:gd name="T13" fmla="*/ 229 h 247"/>
                        <a:gd name="T14" fmla="*/ 78 w 307"/>
                        <a:gd name="T15" fmla="*/ 247 h 247"/>
                        <a:gd name="T16" fmla="*/ 92 w 307"/>
                        <a:gd name="T17" fmla="*/ 229 h 247"/>
                        <a:gd name="T18" fmla="*/ 111 w 307"/>
                        <a:gd name="T19" fmla="*/ 213 h 247"/>
                        <a:gd name="T20" fmla="*/ 130 w 307"/>
                        <a:gd name="T21" fmla="*/ 199 h 247"/>
                        <a:gd name="T22" fmla="*/ 151 w 307"/>
                        <a:gd name="T23" fmla="*/ 197 h 247"/>
                        <a:gd name="T24" fmla="*/ 181 w 307"/>
                        <a:gd name="T25" fmla="*/ 196 h 247"/>
                        <a:gd name="T26" fmla="*/ 197 w 307"/>
                        <a:gd name="T27" fmla="*/ 175 h 247"/>
                        <a:gd name="T28" fmla="*/ 212 w 307"/>
                        <a:gd name="T29" fmla="*/ 157 h 247"/>
                        <a:gd name="T30" fmla="*/ 231 w 307"/>
                        <a:gd name="T31" fmla="*/ 146 h 247"/>
                        <a:gd name="T32" fmla="*/ 251 w 307"/>
                        <a:gd name="T33" fmla="*/ 138 h 247"/>
                        <a:gd name="T34" fmla="*/ 282 w 307"/>
                        <a:gd name="T35" fmla="*/ 132 h 247"/>
                        <a:gd name="T36" fmla="*/ 302 w 307"/>
                        <a:gd name="T37" fmla="*/ 120 h 247"/>
                        <a:gd name="T38" fmla="*/ 307 w 307"/>
                        <a:gd name="T39" fmla="*/ 108 h 247"/>
                        <a:gd name="T40" fmla="*/ 301 w 307"/>
                        <a:gd name="T41" fmla="*/ 78 h 247"/>
                        <a:gd name="T42" fmla="*/ 298 w 307"/>
                        <a:gd name="T43" fmla="*/ 79 h 247"/>
                        <a:gd name="T44" fmla="*/ 284 w 307"/>
                        <a:gd name="T45" fmla="*/ 53 h 247"/>
                        <a:gd name="T46" fmla="*/ 278 w 307"/>
                        <a:gd name="T47" fmla="*/ 40 h 247"/>
                        <a:gd name="T48" fmla="*/ 278 w 307"/>
                        <a:gd name="T49" fmla="*/ 38 h 247"/>
                        <a:gd name="T50" fmla="*/ 266 w 307"/>
                        <a:gd name="T51" fmla="*/ 21 h 247"/>
                        <a:gd name="T52" fmla="*/ 243 w 307"/>
                        <a:gd name="T53" fmla="*/ 0 h 247"/>
                        <a:gd name="T54" fmla="*/ 203 w 307"/>
                        <a:gd name="T55" fmla="*/ 17 h 247"/>
                        <a:gd name="T56" fmla="*/ 179 w 307"/>
                        <a:gd name="T57" fmla="*/ 50 h 247"/>
                        <a:gd name="T58" fmla="*/ 148 w 307"/>
                        <a:gd name="T59" fmla="*/ 64 h 247"/>
                        <a:gd name="T60" fmla="*/ 101 w 307"/>
                        <a:gd name="T61" fmla="*/ 82 h 247"/>
                        <a:gd name="T62" fmla="*/ 87 w 307"/>
                        <a:gd name="T63" fmla="*/ 106 h 247"/>
                        <a:gd name="T64" fmla="*/ 66 w 307"/>
                        <a:gd name="T65" fmla="*/ 108 h 247"/>
                        <a:gd name="T66" fmla="*/ 37 w 307"/>
                        <a:gd name="T67" fmla="*/ 120 h 247"/>
                        <a:gd name="T68" fmla="*/ 0 w 307"/>
                        <a:gd name="T69" fmla="*/ 129 h 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7"/>
                        <a:gd name="T106" fmla="*/ 0 h 247"/>
                        <a:gd name="T107" fmla="*/ 307 w 307"/>
                        <a:gd name="T108" fmla="*/ 247 h 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7" h="247">
                          <a:moveTo>
                            <a:pt x="0" y="129"/>
                          </a:moveTo>
                          <a:lnTo>
                            <a:pt x="3" y="157"/>
                          </a:lnTo>
                          <a:lnTo>
                            <a:pt x="17" y="176"/>
                          </a:lnTo>
                          <a:lnTo>
                            <a:pt x="18" y="180"/>
                          </a:lnTo>
                          <a:lnTo>
                            <a:pt x="35" y="205"/>
                          </a:lnTo>
                          <a:lnTo>
                            <a:pt x="33" y="209"/>
                          </a:lnTo>
                          <a:lnTo>
                            <a:pt x="51" y="229"/>
                          </a:lnTo>
                          <a:lnTo>
                            <a:pt x="78" y="247"/>
                          </a:lnTo>
                          <a:lnTo>
                            <a:pt x="92" y="229"/>
                          </a:lnTo>
                          <a:lnTo>
                            <a:pt x="111" y="213"/>
                          </a:lnTo>
                          <a:lnTo>
                            <a:pt x="130" y="199"/>
                          </a:lnTo>
                          <a:lnTo>
                            <a:pt x="151" y="197"/>
                          </a:lnTo>
                          <a:lnTo>
                            <a:pt x="181" y="196"/>
                          </a:lnTo>
                          <a:lnTo>
                            <a:pt x="197" y="175"/>
                          </a:lnTo>
                          <a:lnTo>
                            <a:pt x="212" y="157"/>
                          </a:lnTo>
                          <a:lnTo>
                            <a:pt x="231" y="146"/>
                          </a:lnTo>
                          <a:lnTo>
                            <a:pt x="251" y="138"/>
                          </a:lnTo>
                          <a:lnTo>
                            <a:pt x="282" y="132"/>
                          </a:lnTo>
                          <a:lnTo>
                            <a:pt x="302" y="120"/>
                          </a:lnTo>
                          <a:lnTo>
                            <a:pt x="307" y="108"/>
                          </a:lnTo>
                          <a:lnTo>
                            <a:pt x="301" y="78"/>
                          </a:lnTo>
                          <a:lnTo>
                            <a:pt x="298" y="79"/>
                          </a:lnTo>
                          <a:lnTo>
                            <a:pt x="284" y="53"/>
                          </a:lnTo>
                          <a:lnTo>
                            <a:pt x="278" y="40"/>
                          </a:lnTo>
                          <a:lnTo>
                            <a:pt x="278" y="38"/>
                          </a:lnTo>
                          <a:lnTo>
                            <a:pt x="266" y="21"/>
                          </a:lnTo>
                          <a:lnTo>
                            <a:pt x="243" y="0"/>
                          </a:lnTo>
                          <a:lnTo>
                            <a:pt x="203" y="17"/>
                          </a:lnTo>
                          <a:lnTo>
                            <a:pt x="179" y="50"/>
                          </a:lnTo>
                          <a:lnTo>
                            <a:pt x="148" y="64"/>
                          </a:lnTo>
                          <a:lnTo>
                            <a:pt x="101" y="82"/>
                          </a:lnTo>
                          <a:lnTo>
                            <a:pt x="87" y="106"/>
                          </a:lnTo>
                          <a:lnTo>
                            <a:pt x="66" y="108"/>
                          </a:lnTo>
                          <a:lnTo>
                            <a:pt x="37" y="120"/>
                          </a:lnTo>
                          <a:lnTo>
                            <a:pt x="0" y="129"/>
                          </a:lnTo>
                          <a:close/>
                        </a:path>
                      </a:pathLst>
                    </a:custGeom>
                    <a:solidFill>
                      <a:srgbClr val="E040A0"/>
                    </a:solidFill>
                    <a:ln w="11113">
                      <a:solidFill>
                        <a:srgbClr val="000000"/>
                      </a:solidFill>
                      <a:round/>
                      <a:headEnd/>
                      <a:tailEnd/>
                    </a:ln>
                  </p:spPr>
                  <p:txBody>
                    <a:bodyPr/>
                    <a:lstStyle/>
                    <a:p>
                      <a:endParaRPr lang="en-US"/>
                    </a:p>
                  </p:txBody>
                </p:sp>
                <p:sp>
                  <p:nvSpPr>
                    <p:cNvPr id="54315" name="Freeform 98">
                      <a:extLst>
                        <a:ext uri="{FF2B5EF4-FFF2-40B4-BE49-F238E27FC236}">
                          <a16:creationId xmlns:a16="http://schemas.microsoft.com/office/drawing/2014/main" id="{B64F4F74-11D8-6DD7-1FCE-61C6081F48B3}"/>
                        </a:ext>
                      </a:extLst>
                    </p:cNvPr>
                    <p:cNvSpPr>
                      <a:spLocks/>
                    </p:cNvSpPr>
                    <p:nvPr/>
                  </p:nvSpPr>
                  <p:spPr bwMode="auto">
                    <a:xfrm>
                      <a:off x="3836" y="627"/>
                      <a:ext cx="358" cy="291"/>
                    </a:xfrm>
                    <a:custGeom>
                      <a:avLst/>
                      <a:gdLst>
                        <a:gd name="T0" fmla="*/ 0 w 358"/>
                        <a:gd name="T1" fmla="*/ 0 h 291"/>
                        <a:gd name="T2" fmla="*/ 54 w 358"/>
                        <a:gd name="T3" fmla="*/ 30 h 291"/>
                        <a:gd name="T4" fmla="*/ 104 w 358"/>
                        <a:gd name="T5" fmla="*/ 60 h 291"/>
                        <a:gd name="T6" fmla="*/ 145 w 358"/>
                        <a:gd name="T7" fmla="*/ 79 h 291"/>
                        <a:gd name="T8" fmla="*/ 187 w 358"/>
                        <a:gd name="T9" fmla="*/ 101 h 291"/>
                        <a:gd name="T10" fmla="*/ 246 w 358"/>
                        <a:gd name="T11" fmla="*/ 131 h 291"/>
                        <a:gd name="T12" fmla="*/ 282 w 358"/>
                        <a:gd name="T13" fmla="*/ 188 h 291"/>
                        <a:gd name="T14" fmla="*/ 310 w 358"/>
                        <a:gd name="T15" fmla="*/ 288 h 291"/>
                        <a:gd name="T16" fmla="*/ 337 w 358"/>
                        <a:gd name="T17" fmla="*/ 206 h 291"/>
                        <a:gd name="T18" fmla="*/ 358 w 358"/>
                        <a:gd name="T19" fmla="*/ 152 h 291"/>
                        <a:gd name="T20" fmla="*/ 355 w 358"/>
                        <a:gd name="T21" fmla="*/ 110 h 291"/>
                        <a:gd name="T22" fmla="*/ 357 w 358"/>
                        <a:gd name="T23" fmla="*/ 152 h 291"/>
                        <a:gd name="T24" fmla="*/ 334 w 358"/>
                        <a:gd name="T25" fmla="*/ 205 h 291"/>
                        <a:gd name="T26" fmla="*/ 314 w 358"/>
                        <a:gd name="T27" fmla="*/ 291 h 291"/>
                        <a:gd name="T28" fmla="*/ 283 w 358"/>
                        <a:gd name="T29" fmla="*/ 186 h 291"/>
                        <a:gd name="T30" fmla="*/ 246 w 358"/>
                        <a:gd name="T31" fmla="*/ 132 h 291"/>
                        <a:gd name="T32" fmla="*/ 186 w 358"/>
                        <a:gd name="T33" fmla="*/ 101 h 291"/>
                        <a:gd name="T34" fmla="*/ 144 w 358"/>
                        <a:gd name="T35" fmla="*/ 81 h 291"/>
                        <a:gd name="T36" fmla="*/ 103 w 358"/>
                        <a:gd name="T37" fmla="*/ 60 h 291"/>
                        <a:gd name="T38" fmla="*/ 52 w 358"/>
                        <a:gd name="T39" fmla="*/ 30 h 291"/>
                        <a:gd name="T40" fmla="*/ 0 w 358"/>
                        <a:gd name="T41" fmla="*/ 0 h 2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8"/>
                        <a:gd name="T64" fmla="*/ 0 h 291"/>
                        <a:gd name="T65" fmla="*/ 358 w 358"/>
                        <a:gd name="T66" fmla="*/ 291 h 2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8" h="291">
                          <a:moveTo>
                            <a:pt x="0" y="0"/>
                          </a:moveTo>
                          <a:lnTo>
                            <a:pt x="54" y="30"/>
                          </a:lnTo>
                          <a:lnTo>
                            <a:pt x="104" y="60"/>
                          </a:lnTo>
                          <a:lnTo>
                            <a:pt x="145" y="79"/>
                          </a:lnTo>
                          <a:lnTo>
                            <a:pt x="187" y="101"/>
                          </a:lnTo>
                          <a:lnTo>
                            <a:pt x="246" y="131"/>
                          </a:lnTo>
                          <a:lnTo>
                            <a:pt x="282" y="188"/>
                          </a:lnTo>
                          <a:lnTo>
                            <a:pt x="310" y="288"/>
                          </a:lnTo>
                          <a:lnTo>
                            <a:pt x="337" y="206"/>
                          </a:lnTo>
                          <a:lnTo>
                            <a:pt x="358" y="152"/>
                          </a:lnTo>
                          <a:lnTo>
                            <a:pt x="355" y="110"/>
                          </a:lnTo>
                          <a:lnTo>
                            <a:pt x="357" y="152"/>
                          </a:lnTo>
                          <a:lnTo>
                            <a:pt x="334" y="205"/>
                          </a:lnTo>
                          <a:lnTo>
                            <a:pt x="314" y="291"/>
                          </a:lnTo>
                          <a:lnTo>
                            <a:pt x="283" y="186"/>
                          </a:lnTo>
                          <a:lnTo>
                            <a:pt x="246" y="132"/>
                          </a:lnTo>
                          <a:lnTo>
                            <a:pt x="186" y="101"/>
                          </a:lnTo>
                          <a:lnTo>
                            <a:pt x="144" y="81"/>
                          </a:lnTo>
                          <a:lnTo>
                            <a:pt x="103" y="60"/>
                          </a:lnTo>
                          <a:lnTo>
                            <a:pt x="52" y="30"/>
                          </a:lnTo>
                          <a:lnTo>
                            <a:pt x="0" y="0"/>
                          </a:lnTo>
                          <a:close/>
                        </a:path>
                      </a:pathLst>
                    </a:custGeom>
                    <a:solidFill>
                      <a:srgbClr val="E040A0"/>
                    </a:solidFill>
                    <a:ln w="11113">
                      <a:solidFill>
                        <a:srgbClr val="000000"/>
                      </a:solidFill>
                      <a:round/>
                      <a:headEnd/>
                      <a:tailEnd/>
                    </a:ln>
                  </p:spPr>
                  <p:txBody>
                    <a:bodyPr/>
                    <a:lstStyle/>
                    <a:p>
                      <a:endParaRPr lang="en-US"/>
                    </a:p>
                  </p:txBody>
                </p:sp>
                <p:sp>
                  <p:nvSpPr>
                    <p:cNvPr id="54316" name="Freeform 99">
                      <a:extLst>
                        <a:ext uri="{FF2B5EF4-FFF2-40B4-BE49-F238E27FC236}">
                          <a16:creationId xmlns:a16="http://schemas.microsoft.com/office/drawing/2014/main" id="{93D47862-A136-309A-13AA-B951B36EA7C6}"/>
                        </a:ext>
                      </a:extLst>
                    </p:cNvPr>
                    <p:cNvSpPr>
                      <a:spLocks/>
                    </p:cNvSpPr>
                    <p:nvPr/>
                  </p:nvSpPr>
                  <p:spPr bwMode="auto">
                    <a:xfrm>
                      <a:off x="3875" y="880"/>
                      <a:ext cx="139" cy="249"/>
                    </a:xfrm>
                    <a:custGeom>
                      <a:avLst/>
                      <a:gdLst>
                        <a:gd name="T0" fmla="*/ 65 w 139"/>
                        <a:gd name="T1" fmla="*/ 189 h 249"/>
                        <a:gd name="T2" fmla="*/ 25 w 139"/>
                        <a:gd name="T3" fmla="*/ 151 h 249"/>
                        <a:gd name="T4" fmla="*/ 12 w 139"/>
                        <a:gd name="T5" fmla="*/ 112 h 249"/>
                        <a:gd name="T6" fmla="*/ 7 w 139"/>
                        <a:gd name="T7" fmla="*/ 71 h 249"/>
                        <a:gd name="T8" fmla="*/ 1 w 139"/>
                        <a:gd name="T9" fmla="*/ 15 h 249"/>
                        <a:gd name="T10" fmla="*/ 14 w 139"/>
                        <a:gd name="T11" fmla="*/ 5 h 249"/>
                        <a:gd name="T12" fmla="*/ 25 w 139"/>
                        <a:gd name="T13" fmla="*/ 4 h 249"/>
                        <a:gd name="T14" fmla="*/ 33 w 139"/>
                        <a:gd name="T15" fmla="*/ 38 h 249"/>
                        <a:gd name="T16" fmla="*/ 51 w 139"/>
                        <a:gd name="T17" fmla="*/ 58 h 249"/>
                        <a:gd name="T18" fmla="*/ 58 w 139"/>
                        <a:gd name="T19" fmla="*/ 103 h 249"/>
                        <a:gd name="T20" fmla="*/ 70 w 139"/>
                        <a:gd name="T21" fmla="*/ 137 h 249"/>
                        <a:gd name="T22" fmla="*/ 98 w 139"/>
                        <a:gd name="T23" fmla="*/ 166 h 249"/>
                        <a:gd name="T24" fmla="*/ 119 w 139"/>
                        <a:gd name="T25" fmla="*/ 202 h 249"/>
                        <a:gd name="T26" fmla="*/ 139 w 139"/>
                        <a:gd name="T27" fmla="*/ 249 h 249"/>
                        <a:gd name="T28" fmla="*/ 116 w 139"/>
                        <a:gd name="T29" fmla="*/ 202 h 249"/>
                        <a:gd name="T30" fmla="*/ 95 w 139"/>
                        <a:gd name="T31" fmla="*/ 165 h 249"/>
                        <a:gd name="T32" fmla="*/ 68 w 139"/>
                        <a:gd name="T33" fmla="*/ 136 h 249"/>
                        <a:gd name="T34" fmla="*/ 57 w 139"/>
                        <a:gd name="T35" fmla="*/ 103 h 249"/>
                        <a:gd name="T36" fmla="*/ 54 w 139"/>
                        <a:gd name="T37" fmla="*/ 59 h 249"/>
                        <a:gd name="T38" fmla="*/ 33 w 139"/>
                        <a:gd name="T39" fmla="*/ 42 h 249"/>
                        <a:gd name="T40" fmla="*/ 29 w 139"/>
                        <a:gd name="T41" fmla="*/ 0 h 249"/>
                        <a:gd name="T42" fmla="*/ 16 w 139"/>
                        <a:gd name="T43" fmla="*/ 4 h 249"/>
                        <a:gd name="T44" fmla="*/ 0 w 139"/>
                        <a:gd name="T45" fmla="*/ 15 h 249"/>
                        <a:gd name="T46" fmla="*/ 2 w 139"/>
                        <a:gd name="T47" fmla="*/ 38 h 249"/>
                        <a:gd name="T48" fmla="*/ 7 w 139"/>
                        <a:gd name="T49" fmla="*/ 73 h 249"/>
                        <a:gd name="T50" fmla="*/ 12 w 139"/>
                        <a:gd name="T51" fmla="*/ 106 h 249"/>
                        <a:gd name="T52" fmla="*/ 25 w 139"/>
                        <a:gd name="T53" fmla="*/ 149 h 2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9"/>
                        <a:gd name="T82" fmla="*/ 0 h 249"/>
                        <a:gd name="T83" fmla="*/ 139 w 139"/>
                        <a:gd name="T84" fmla="*/ 249 h 2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9" h="249">
                          <a:moveTo>
                            <a:pt x="65" y="189"/>
                          </a:moveTo>
                          <a:lnTo>
                            <a:pt x="25" y="151"/>
                          </a:lnTo>
                          <a:lnTo>
                            <a:pt x="12" y="112"/>
                          </a:lnTo>
                          <a:lnTo>
                            <a:pt x="7" y="71"/>
                          </a:lnTo>
                          <a:lnTo>
                            <a:pt x="1" y="15"/>
                          </a:lnTo>
                          <a:lnTo>
                            <a:pt x="14" y="5"/>
                          </a:lnTo>
                          <a:lnTo>
                            <a:pt x="25" y="4"/>
                          </a:lnTo>
                          <a:lnTo>
                            <a:pt x="33" y="38"/>
                          </a:lnTo>
                          <a:lnTo>
                            <a:pt x="51" y="58"/>
                          </a:lnTo>
                          <a:lnTo>
                            <a:pt x="58" y="103"/>
                          </a:lnTo>
                          <a:lnTo>
                            <a:pt x="70" y="137"/>
                          </a:lnTo>
                          <a:lnTo>
                            <a:pt x="98" y="166"/>
                          </a:lnTo>
                          <a:lnTo>
                            <a:pt x="119" y="202"/>
                          </a:lnTo>
                          <a:lnTo>
                            <a:pt x="139" y="249"/>
                          </a:lnTo>
                          <a:lnTo>
                            <a:pt x="116" y="202"/>
                          </a:lnTo>
                          <a:lnTo>
                            <a:pt x="95" y="165"/>
                          </a:lnTo>
                          <a:lnTo>
                            <a:pt x="68" y="136"/>
                          </a:lnTo>
                          <a:lnTo>
                            <a:pt x="57" y="103"/>
                          </a:lnTo>
                          <a:lnTo>
                            <a:pt x="54" y="59"/>
                          </a:lnTo>
                          <a:lnTo>
                            <a:pt x="33" y="42"/>
                          </a:lnTo>
                          <a:lnTo>
                            <a:pt x="29" y="0"/>
                          </a:lnTo>
                          <a:lnTo>
                            <a:pt x="16" y="4"/>
                          </a:lnTo>
                          <a:lnTo>
                            <a:pt x="0" y="15"/>
                          </a:lnTo>
                          <a:lnTo>
                            <a:pt x="2" y="38"/>
                          </a:lnTo>
                          <a:lnTo>
                            <a:pt x="7" y="73"/>
                          </a:lnTo>
                          <a:lnTo>
                            <a:pt x="12" y="106"/>
                          </a:lnTo>
                          <a:lnTo>
                            <a:pt x="25" y="149"/>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sp>
            <p:nvSpPr>
              <p:cNvPr id="54302" name="AutoShape 100">
                <a:extLst>
                  <a:ext uri="{FF2B5EF4-FFF2-40B4-BE49-F238E27FC236}">
                    <a16:creationId xmlns:a16="http://schemas.microsoft.com/office/drawing/2014/main" id="{AAA0A923-2A89-DAE2-AD3A-284C06D497AD}"/>
                  </a:ext>
                </a:extLst>
              </p:cNvPr>
              <p:cNvSpPr>
                <a:spLocks noChangeArrowheads="1"/>
              </p:cNvSpPr>
              <p:nvPr/>
            </p:nvSpPr>
            <p:spPr bwMode="auto">
              <a:xfrm rot="1436258">
                <a:off x="3651" y="1009"/>
                <a:ext cx="864" cy="384"/>
              </a:xfrm>
              <a:prstGeom prst="cloudCallout">
                <a:avLst>
                  <a:gd name="adj1" fmla="val -48236"/>
                  <a:gd name="adj2" fmla="val 14574"/>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hi-IN" altLang="en-US" sz="2400" b="1">
                    <a:latin typeface="Verdana" panose="020B0604030504040204" pitchFamily="34" charset="0"/>
                  </a:rPr>
                  <a:t>रेडन</a:t>
                </a:r>
                <a:endParaRPr lang="en-US" altLang="en-US" sz="2400">
                  <a:latin typeface="Times New Roman" panose="02020603050405020304" pitchFamily="18" charset="0"/>
                </a:endParaRPr>
              </a:p>
            </p:txBody>
          </p:sp>
        </p:grpSp>
        <p:sp>
          <p:nvSpPr>
            <p:cNvPr id="54300" name="Text Box 101">
              <a:extLst>
                <a:ext uri="{FF2B5EF4-FFF2-40B4-BE49-F238E27FC236}">
                  <a16:creationId xmlns:a16="http://schemas.microsoft.com/office/drawing/2014/main" id="{99EC6057-D456-28D2-65BA-D435EE41E4EB}"/>
                </a:ext>
              </a:extLst>
            </p:cNvPr>
            <p:cNvSpPr txBox="1">
              <a:spLocks noChangeArrowheads="1"/>
            </p:cNvSpPr>
            <p:nvPr/>
          </p:nvSpPr>
          <p:spPr bwMode="auto">
            <a:xfrm>
              <a:off x="4960" y="1777"/>
              <a:ext cx="46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hi-IN" altLang="en-US" sz="2400" b="1">
                  <a:latin typeface="Verdana" panose="020B0604030504040204" pitchFamily="34" charset="0"/>
                </a:rPr>
                <a:t>वायु
51%</a:t>
              </a:r>
              <a:endParaRPr lang="en-US" altLang="en-US" sz="2400">
                <a:latin typeface="Times New Roman" panose="02020603050405020304" pitchFamily="18" charset="0"/>
              </a:endParaRPr>
            </a:p>
          </p:txBody>
        </p:sp>
      </p:grpSp>
      <p:grpSp>
        <p:nvGrpSpPr>
          <p:cNvPr id="24" name="Group 102">
            <a:extLst>
              <a:ext uri="{FF2B5EF4-FFF2-40B4-BE49-F238E27FC236}">
                <a16:creationId xmlns:a16="http://schemas.microsoft.com/office/drawing/2014/main" id="{501592C1-52A4-054E-EEA1-CC12D11388DF}"/>
              </a:ext>
            </a:extLst>
          </p:cNvPr>
          <p:cNvGrpSpPr>
            <a:grpSpLocks/>
          </p:cNvGrpSpPr>
          <p:nvPr/>
        </p:nvGrpSpPr>
        <p:grpSpPr bwMode="auto">
          <a:xfrm>
            <a:off x="9018588" y="3924300"/>
            <a:ext cx="1692275" cy="1511300"/>
            <a:chOff x="4080" y="2496"/>
            <a:chExt cx="1066" cy="952"/>
          </a:xfrm>
        </p:grpSpPr>
        <p:pic>
          <p:nvPicPr>
            <p:cNvPr id="54297" name="Picture 103">
              <a:extLst>
                <a:ext uri="{FF2B5EF4-FFF2-40B4-BE49-F238E27FC236}">
                  <a16:creationId xmlns:a16="http://schemas.microsoft.com/office/drawing/2014/main" id="{2635E334-CA18-72EC-1172-65488851B1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0" y="2496"/>
              <a:ext cx="624"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8" name="Text Box 104">
              <a:extLst>
                <a:ext uri="{FF2B5EF4-FFF2-40B4-BE49-F238E27FC236}">
                  <a16:creationId xmlns:a16="http://schemas.microsoft.com/office/drawing/2014/main" id="{409D5FAB-0529-AAE3-9F03-5F5A9800D83D}"/>
                </a:ext>
              </a:extLst>
            </p:cNvPr>
            <p:cNvSpPr txBox="1">
              <a:spLocks noChangeArrowheads="1"/>
            </p:cNvSpPr>
            <p:nvPr/>
          </p:nvSpPr>
          <p:spPr bwMode="auto">
            <a:xfrm rot="-179170">
              <a:off x="4550" y="2925"/>
              <a:ext cx="59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hi-IN" altLang="en-US" sz="2400" b="1">
                  <a:latin typeface="Verdana" panose="020B0604030504040204" pitchFamily="34" charset="0"/>
                </a:rPr>
                <a:t>पार्थिव
14%</a:t>
              </a:r>
              <a:endParaRPr lang="en-US" altLang="en-US" sz="2400" b="1">
                <a:latin typeface="Verdana" panose="020B0604030504040204" pitchFamily="34" charset="0"/>
              </a:endParaRPr>
            </a:p>
          </p:txBody>
        </p:sp>
      </p:grpSp>
      <p:grpSp>
        <p:nvGrpSpPr>
          <p:cNvPr id="25" name="Group 105">
            <a:extLst>
              <a:ext uri="{FF2B5EF4-FFF2-40B4-BE49-F238E27FC236}">
                <a16:creationId xmlns:a16="http://schemas.microsoft.com/office/drawing/2014/main" id="{FD937916-2CB1-BD72-3433-CA4BB2E4A634}"/>
              </a:ext>
            </a:extLst>
          </p:cNvPr>
          <p:cNvGrpSpPr>
            <a:grpSpLocks/>
          </p:cNvGrpSpPr>
          <p:nvPr/>
        </p:nvGrpSpPr>
        <p:grpSpPr bwMode="auto">
          <a:xfrm>
            <a:off x="7083425" y="4191000"/>
            <a:ext cx="2139950" cy="1462088"/>
            <a:chOff x="3024" y="2640"/>
            <a:chExt cx="1850" cy="921"/>
          </a:xfrm>
        </p:grpSpPr>
        <p:pic>
          <p:nvPicPr>
            <p:cNvPr id="54295" name="Picture 106">
              <a:extLst>
                <a:ext uri="{FF2B5EF4-FFF2-40B4-BE49-F238E27FC236}">
                  <a16:creationId xmlns:a16="http://schemas.microsoft.com/office/drawing/2014/main" id="{E40DDD8B-5B15-6604-99E1-ECFDF3FFB1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 y="2640"/>
              <a:ext cx="624"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4296" name="Text Box 107">
              <a:extLst>
                <a:ext uri="{FF2B5EF4-FFF2-40B4-BE49-F238E27FC236}">
                  <a16:creationId xmlns:a16="http://schemas.microsoft.com/office/drawing/2014/main" id="{0F50AB5E-760B-8A51-4CBC-1420AC6C5886}"/>
                </a:ext>
              </a:extLst>
            </p:cNvPr>
            <p:cNvSpPr txBox="1">
              <a:spLocks noChangeArrowheads="1"/>
            </p:cNvSpPr>
            <p:nvPr/>
          </p:nvSpPr>
          <p:spPr bwMode="auto">
            <a:xfrm rot="71516">
              <a:off x="3754" y="3038"/>
              <a:ext cx="112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hi-IN" altLang="en-US" sz="2400" b="1">
                  <a:latin typeface="Verdana" panose="020B0604030504040204" pitchFamily="34" charset="0"/>
                </a:rPr>
                <a:t>चिकित्सा
12%</a:t>
              </a:r>
              <a:endParaRPr lang="en-US" altLang="en-US" sz="2400" b="1">
                <a:latin typeface="Verdana" panose="020B0604030504040204" pitchFamily="34" charset="0"/>
              </a:endParaRPr>
            </a:p>
          </p:txBody>
        </p:sp>
      </p:grpSp>
      <p:grpSp>
        <p:nvGrpSpPr>
          <p:cNvPr id="26" name="Group 108">
            <a:extLst>
              <a:ext uri="{FF2B5EF4-FFF2-40B4-BE49-F238E27FC236}">
                <a16:creationId xmlns:a16="http://schemas.microsoft.com/office/drawing/2014/main" id="{A03640CB-EABD-0825-342D-5A83347F86E5}"/>
              </a:ext>
            </a:extLst>
          </p:cNvPr>
          <p:cNvGrpSpPr>
            <a:grpSpLocks/>
          </p:cNvGrpSpPr>
          <p:nvPr/>
        </p:nvGrpSpPr>
        <p:grpSpPr bwMode="auto">
          <a:xfrm>
            <a:off x="6399213" y="5133975"/>
            <a:ext cx="1322387" cy="1439863"/>
            <a:chOff x="2729" y="3216"/>
            <a:chExt cx="833" cy="907"/>
          </a:xfrm>
        </p:grpSpPr>
        <p:grpSp>
          <p:nvGrpSpPr>
            <p:cNvPr id="54289" name="Group 109">
              <a:extLst>
                <a:ext uri="{FF2B5EF4-FFF2-40B4-BE49-F238E27FC236}">
                  <a16:creationId xmlns:a16="http://schemas.microsoft.com/office/drawing/2014/main" id="{73596645-186D-333E-E948-2A1E5AAAF461}"/>
                </a:ext>
              </a:extLst>
            </p:cNvPr>
            <p:cNvGrpSpPr>
              <a:grpSpLocks/>
            </p:cNvGrpSpPr>
            <p:nvPr/>
          </p:nvGrpSpPr>
          <p:grpSpPr bwMode="auto">
            <a:xfrm flipH="1">
              <a:off x="2736" y="3216"/>
              <a:ext cx="288" cy="384"/>
              <a:chOff x="672" y="3456"/>
              <a:chExt cx="384" cy="528"/>
            </a:xfrm>
          </p:grpSpPr>
          <p:grpSp>
            <p:nvGrpSpPr>
              <p:cNvPr id="54291" name="Group 110">
                <a:extLst>
                  <a:ext uri="{FF2B5EF4-FFF2-40B4-BE49-F238E27FC236}">
                    <a16:creationId xmlns:a16="http://schemas.microsoft.com/office/drawing/2014/main" id="{82CD1F1C-52A4-D8B2-64CE-A0182C1A2962}"/>
                  </a:ext>
                </a:extLst>
              </p:cNvPr>
              <p:cNvGrpSpPr>
                <a:grpSpLocks/>
              </p:cNvGrpSpPr>
              <p:nvPr/>
            </p:nvGrpSpPr>
            <p:grpSpPr bwMode="auto">
              <a:xfrm>
                <a:off x="672" y="3552"/>
                <a:ext cx="384" cy="432"/>
                <a:chOff x="672" y="3552"/>
                <a:chExt cx="384" cy="432"/>
              </a:xfrm>
            </p:grpSpPr>
            <p:sp>
              <p:nvSpPr>
                <p:cNvPr id="54293" name="Oval 111">
                  <a:extLst>
                    <a:ext uri="{FF2B5EF4-FFF2-40B4-BE49-F238E27FC236}">
                      <a16:creationId xmlns:a16="http://schemas.microsoft.com/office/drawing/2014/main" id="{4787A6BE-BCCF-B31F-62AC-9B76CF30D0CA}"/>
                    </a:ext>
                  </a:extLst>
                </p:cNvPr>
                <p:cNvSpPr>
                  <a:spLocks noChangeArrowheads="1"/>
                </p:cNvSpPr>
                <p:nvPr/>
              </p:nvSpPr>
              <p:spPr bwMode="auto">
                <a:xfrm>
                  <a:off x="672" y="3552"/>
                  <a:ext cx="384" cy="24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4294" name="Rectangle 112">
                  <a:extLst>
                    <a:ext uri="{FF2B5EF4-FFF2-40B4-BE49-F238E27FC236}">
                      <a16:creationId xmlns:a16="http://schemas.microsoft.com/office/drawing/2014/main" id="{94816C2B-608C-0FAD-060E-9BA00EB17527}"/>
                    </a:ext>
                  </a:extLst>
                </p:cNvPr>
                <p:cNvSpPr>
                  <a:spLocks noChangeArrowheads="1"/>
                </p:cNvSpPr>
                <p:nvPr/>
              </p:nvSpPr>
              <p:spPr bwMode="auto">
                <a:xfrm>
                  <a:off x="672" y="3696"/>
                  <a:ext cx="384" cy="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grpSp>
          <p:sp>
            <p:nvSpPr>
              <p:cNvPr id="54292" name="Rectangle 113">
                <a:extLst>
                  <a:ext uri="{FF2B5EF4-FFF2-40B4-BE49-F238E27FC236}">
                    <a16:creationId xmlns:a16="http://schemas.microsoft.com/office/drawing/2014/main" id="{EB484E5C-BFCE-FBAF-B3FE-C8514EEA517A}"/>
                  </a:ext>
                </a:extLst>
              </p:cNvPr>
              <p:cNvSpPr>
                <a:spLocks noChangeArrowheads="1"/>
              </p:cNvSpPr>
              <p:nvPr/>
            </p:nvSpPr>
            <p:spPr bwMode="auto">
              <a:xfrm>
                <a:off x="960" y="3456"/>
                <a:ext cx="48" cy="38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grpSp>
        <p:sp>
          <p:nvSpPr>
            <p:cNvPr id="54290" name="Text Box 114">
              <a:extLst>
                <a:ext uri="{FF2B5EF4-FFF2-40B4-BE49-F238E27FC236}">
                  <a16:creationId xmlns:a16="http://schemas.microsoft.com/office/drawing/2014/main" id="{E380654D-A9B2-F156-3AEE-F46C4654ABC5}"/>
                </a:ext>
              </a:extLst>
            </p:cNvPr>
            <p:cNvSpPr txBox="1">
              <a:spLocks noChangeArrowheads="1"/>
            </p:cNvSpPr>
            <p:nvPr/>
          </p:nvSpPr>
          <p:spPr bwMode="auto">
            <a:xfrm>
              <a:off x="2729" y="3600"/>
              <a:ext cx="83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hi-IN" altLang="en-US" sz="2400" b="1">
                  <a:latin typeface="Verdana" panose="020B0604030504040204" pitchFamily="34" charset="0"/>
                </a:rPr>
                <a:t>नाभिकीय
0.1%</a:t>
              </a:r>
              <a:endParaRPr lang="en-US" altLang="en-US" sz="2400" b="1">
                <a:latin typeface="Verdana" panose="020B0604030504040204" pitchFamily="34" charset="0"/>
              </a:endParaRPr>
            </a:p>
          </p:txBody>
        </p:sp>
      </p:grpSp>
      <p:sp>
        <p:nvSpPr>
          <p:cNvPr id="10355" name="Text Box 115">
            <a:extLst>
              <a:ext uri="{FF2B5EF4-FFF2-40B4-BE49-F238E27FC236}">
                <a16:creationId xmlns:a16="http://schemas.microsoft.com/office/drawing/2014/main" id="{AAE97EA7-135F-859C-06C3-1B8EA7F6D7AA}"/>
              </a:ext>
            </a:extLst>
          </p:cNvPr>
          <p:cNvSpPr txBox="1">
            <a:spLocks noChangeArrowheads="1"/>
          </p:cNvSpPr>
          <p:nvPr/>
        </p:nvSpPr>
        <p:spPr bwMode="auto">
          <a:xfrm rot="-1838761">
            <a:off x="3609975" y="4487863"/>
            <a:ext cx="1798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hi-IN" altLang="en-US" sz="2000" b="1">
                <a:latin typeface="Verdana" panose="020B0604030504040204" pitchFamily="34" charset="0"/>
              </a:rPr>
              <a:t>फुटकर।  0.3%</a:t>
            </a:r>
            <a:endParaRPr lang="en-US" altLang="en-US" sz="2400">
              <a:latin typeface="Times New Roman" panose="02020603050405020304" pitchFamily="18" charset="0"/>
            </a:endParaRPr>
          </a:p>
        </p:txBody>
      </p:sp>
      <p:sp>
        <p:nvSpPr>
          <p:cNvPr id="10356" name="Text Box 116">
            <a:extLst>
              <a:ext uri="{FF2B5EF4-FFF2-40B4-BE49-F238E27FC236}">
                <a16:creationId xmlns:a16="http://schemas.microsoft.com/office/drawing/2014/main" id="{DB8B616E-935E-E347-23FE-022B29C4E92D}"/>
              </a:ext>
            </a:extLst>
          </p:cNvPr>
          <p:cNvSpPr txBox="1">
            <a:spLocks noChangeArrowheads="1"/>
          </p:cNvSpPr>
          <p:nvPr/>
        </p:nvSpPr>
        <p:spPr bwMode="auto">
          <a:xfrm rot="-1838761">
            <a:off x="3479800" y="5365750"/>
            <a:ext cx="2935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latin typeface="Verdana" panose="020B0604030504040204" pitchFamily="34" charset="0"/>
              </a:rPr>
              <a:t>Occupational 0.2%</a:t>
            </a:r>
            <a:endParaRPr lang="en-US" altLang="en-US" sz="2400">
              <a:latin typeface="Times New Roman" panose="02020603050405020304" pitchFamily="18" charset="0"/>
            </a:endParaRPr>
          </a:p>
        </p:txBody>
      </p:sp>
      <p:sp>
        <p:nvSpPr>
          <p:cNvPr id="10357" name="Text Box 117">
            <a:extLst>
              <a:ext uri="{FF2B5EF4-FFF2-40B4-BE49-F238E27FC236}">
                <a16:creationId xmlns:a16="http://schemas.microsoft.com/office/drawing/2014/main" id="{0B29F0F2-BE6D-43F6-52BF-E217113B01B0}"/>
              </a:ext>
            </a:extLst>
          </p:cNvPr>
          <p:cNvSpPr txBox="1">
            <a:spLocks noChangeArrowheads="1"/>
          </p:cNvSpPr>
          <p:nvPr/>
        </p:nvSpPr>
        <p:spPr bwMode="auto">
          <a:xfrm rot="-1838761">
            <a:off x="3992563" y="4970463"/>
            <a:ext cx="1571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hi-IN" altLang="en-US" sz="2000" b="1">
                <a:latin typeface="Verdana" panose="020B0604030504040204" pitchFamily="34" charset="0"/>
              </a:rPr>
              <a:t>नतीजा 0.4%</a:t>
            </a:r>
            <a:endParaRPr lang="en-US" altLang="en-US" sz="2400">
              <a:latin typeface="Times New Roman" panose="02020603050405020304" pitchFamily="18" charset="0"/>
            </a:endParaRPr>
          </a:p>
        </p:txBody>
      </p:sp>
      <p:sp>
        <p:nvSpPr>
          <p:cNvPr id="10358" name="Text Box 118">
            <a:extLst>
              <a:ext uri="{FF2B5EF4-FFF2-40B4-BE49-F238E27FC236}">
                <a16:creationId xmlns:a16="http://schemas.microsoft.com/office/drawing/2014/main" id="{C80E72A8-4527-6EDB-FE0A-C4A32732D033}"/>
              </a:ext>
            </a:extLst>
          </p:cNvPr>
          <p:cNvSpPr txBox="1">
            <a:spLocks noChangeArrowheads="1"/>
          </p:cNvSpPr>
          <p:nvPr/>
        </p:nvSpPr>
        <p:spPr bwMode="auto">
          <a:xfrm>
            <a:off x="7935913" y="5772150"/>
            <a:ext cx="2565400" cy="830263"/>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hi-IN" altLang="en-US" sz="2400" b="1">
                <a:solidFill>
                  <a:srgbClr val="0000FF"/>
                </a:solidFill>
                <a:latin typeface="Albertus Extra Bold"/>
              </a:rPr>
              <a:t>प्राकृतिक 87%
मानव निर्मित 13%</a:t>
            </a:r>
            <a:endParaRPr lang="en-US" altLang="en-US" sz="2400" b="1">
              <a:solidFill>
                <a:srgbClr val="0000FF"/>
              </a:solidFill>
              <a:latin typeface="Albertus Extra Bold"/>
            </a:endParaRPr>
          </a:p>
        </p:txBody>
      </p:sp>
      <p:sp>
        <p:nvSpPr>
          <p:cNvPr id="54285" name="Text Box 119">
            <a:extLst>
              <a:ext uri="{FF2B5EF4-FFF2-40B4-BE49-F238E27FC236}">
                <a16:creationId xmlns:a16="http://schemas.microsoft.com/office/drawing/2014/main" id="{4B58AC49-BC0A-64A1-3365-E0CFC59CCECD}"/>
              </a:ext>
            </a:extLst>
          </p:cNvPr>
          <p:cNvSpPr txBox="1">
            <a:spLocks noChangeArrowheads="1"/>
          </p:cNvSpPr>
          <p:nvPr/>
        </p:nvSpPr>
        <p:spPr bwMode="auto">
          <a:xfrm>
            <a:off x="3124200" y="1295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US" altLang="en-US" sz="2400">
              <a:latin typeface="Times New Roman" panose="02020603050405020304" pitchFamily="18" charset="0"/>
            </a:endParaRPr>
          </a:p>
        </p:txBody>
      </p:sp>
      <p:sp>
        <p:nvSpPr>
          <p:cNvPr id="54286" name="Text Box 120">
            <a:extLst>
              <a:ext uri="{FF2B5EF4-FFF2-40B4-BE49-F238E27FC236}">
                <a16:creationId xmlns:a16="http://schemas.microsoft.com/office/drawing/2014/main" id="{00A911CF-A23B-0F33-C6CC-DE1E9BF4EA75}"/>
              </a:ext>
            </a:extLst>
          </p:cNvPr>
          <p:cNvSpPr txBox="1">
            <a:spLocks noChangeArrowheads="1"/>
          </p:cNvSpPr>
          <p:nvPr/>
        </p:nvSpPr>
        <p:spPr bwMode="auto">
          <a:xfrm>
            <a:off x="8272463" y="725488"/>
            <a:ext cx="1743075" cy="12001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tIns="228600" bIns="2286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chemeClr val="accent2"/>
                </a:solidFill>
                <a:latin typeface="Verdana" panose="020B0604030504040204" pitchFamily="34" charset="0"/>
              </a:rPr>
              <a:t>2.4 mSv/y</a:t>
            </a:r>
          </a:p>
        </p:txBody>
      </p:sp>
      <p:sp>
        <p:nvSpPr>
          <p:cNvPr id="54287" name="Slide Number Placeholder 30">
            <a:extLst>
              <a:ext uri="{FF2B5EF4-FFF2-40B4-BE49-F238E27FC236}">
                <a16:creationId xmlns:a16="http://schemas.microsoft.com/office/drawing/2014/main" id="{3E555AED-0C3D-DC04-40DF-E938C915924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4099EB-15C5-4D21-84F2-FFB4CBE92D1B}" type="slidenum">
              <a:rPr lang="en-US" altLang="en-US" sz="1200" smtClean="0">
                <a:solidFill>
                  <a:srgbClr val="E46C0A"/>
                </a:solidFill>
                <a:latin typeface="Verdana" panose="020B0604030504040204" pitchFamily="34" charset="0"/>
              </a:rPr>
              <a:pPr>
                <a:spcBef>
                  <a:spcPct val="0"/>
                </a:spcBef>
                <a:buFontTx/>
                <a:buNone/>
              </a:pPr>
              <a:t>26</a:t>
            </a:fld>
            <a:endParaRPr lang="en-US" altLang="en-US" sz="1200">
              <a:solidFill>
                <a:srgbClr val="E46C0A"/>
              </a:solidFill>
              <a:latin typeface="Verdana" panose="020B0604030504040204" pitchFamily="34" charset="0"/>
            </a:endParaRPr>
          </a:p>
        </p:txBody>
      </p:sp>
      <p:sp>
        <p:nvSpPr>
          <p:cNvPr id="6" name="Rectangle 5">
            <a:extLst>
              <a:ext uri="{FF2B5EF4-FFF2-40B4-BE49-F238E27FC236}">
                <a16:creationId xmlns:a16="http://schemas.microsoft.com/office/drawing/2014/main" id="{844F0443-8A88-17CF-C91D-0912FF1C440B}"/>
              </a:ext>
            </a:extLst>
          </p:cNvPr>
          <p:cNvSpPr/>
          <p:nvPr/>
        </p:nvSpPr>
        <p:spPr>
          <a:xfrm>
            <a:off x="531813" y="2719388"/>
            <a:ext cx="2730500" cy="1754187"/>
          </a:xfrm>
          <a:prstGeom prst="rect">
            <a:avLst/>
          </a:prstGeom>
        </p:spPr>
        <p:txBody>
          <a:bodyPr>
            <a:spAutoFit/>
          </a:bodyPr>
          <a:lstStyle/>
          <a:p>
            <a:pPr algn="ctr">
              <a:defRPr/>
            </a:pPr>
            <a:r>
              <a:rPr lang="hi-IN" sz="3600" b="1" kern="10">
                <a:solidFill>
                  <a:srgbClr val="C00000"/>
                </a:solidFill>
                <a:effectLst>
                  <a:outerShdw dist="53882" dir="2700000" algn="ctr" rotWithShape="0">
                    <a:srgbClr val="C0C0C0"/>
                  </a:outerShdw>
                </a:effectLst>
                <a:latin typeface="Open Sans"/>
              </a:rPr>
              <a:t>जनता के लिए विकिरण जोखिम</a:t>
            </a:r>
            <a:endParaRPr lang="en-GB" sz="3600" b="1" kern="10" dirty="0">
              <a:solidFill>
                <a:srgbClr val="C00000"/>
              </a:solidFill>
              <a:effectLst>
                <a:outerShdw dist="53882" dir="2700000" algn="ctr" rotWithShape="0">
                  <a:srgbClr val="C0C0C0"/>
                </a:outerShdw>
              </a:effectLst>
              <a:latin typeface="Open San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8" fill="hold" nodeType="afterEffect">
                                  <p:stCondLst>
                                    <p:cond delay="10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4500"/>
                            </p:stCondLst>
                            <p:childTnLst>
                              <p:par>
                                <p:cTn id="20" presetID="2" presetClass="entr" presetSubtype="8" fill="hold" nodeType="afterEffect">
                                  <p:stCondLst>
                                    <p:cond delay="100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6000"/>
                            </p:stCondLst>
                            <p:childTnLst>
                              <p:par>
                                <p:cTn id="25" presetID="2" presetClass="entr" presetSubtype="8" fill="hold" nodeType="afterEffect">
                                  <p:stCondLst>
                                    <p:cond delay="100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7500"/>
                            </p:stCondLst>
                            <p:childTnLst>
                              <p:par>
                                <p:cTn id="30" presetID="2" presetClass="entr" presetSubtype="8" fill="hold" nodeType="afterEffect">
                                  <p:stCondLst>
                                    <p:cond delay="100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0-#ppt_w/2"/>
                                          </p:val>
                                        </p:tav>
                                        <p:tav tm="100000">
                                          <p:val>
                                            <p:strVal val="#ppt_x"/>
                                          </p:val>
                                        </p:tav>
                                      </p:tavLst>
                                    </p:anim>
                                    <p:anim calcmode="lin" valueType="num">
                                      <p:cBhvr additive="base">
                                        <p:cTn id="33" dur="500" fill="hold"/>
                                        <p:tgtEl>
                                          <p:spTgt spid="25"/>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9000"/>
                            </p:stCondLst>
                            <p:childTnLst>
                              <p:par>
                                <p:cTn id="35" presetID="2" presetClass="entr" presetSubtype="8" fill="hold" nodeType="afterEffect">
                                  <p:stCondLst>
                                    <p:cond delay="100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0-#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0500"/>
                            </p:stCondLst>
                            <p:childTnLst>
                              <p:par>
                                <p:cTn id="40" presetID="2" presetClass="entr" presetSubtype="8" fill="hold" grpId="0" nodeType="afterEffect">
                                  <p:stCondLst>
                                    <p:cond delay="1000"/>
                                  </p:stCondLst>
                                  <p:childTnLst>
                                    <p:set>
                                      <p:cBhvr>
                                        <p:cTn id="41" dur="1" fill="hold">
                                          <p:stCondLst>
                                            <p:cond delay="0"/>
                                          </p:stCondLst>
                                        </p:cTn>
                                        <p:tgtEl>
                                          <p:spTgt spid="10355"/>
                                        </p:tgtEl>
                                        <p:attrNameLst>
                                          <p:attrName>style.visibility</p:attrName>
                                        </p:attrNameLst>
                                      </p:cBhvr>
                                      <p:to>
                                        <p:strVal val="visible"/>
                                      </p:to>
                                    </p:set>
                                    <p:anim calcmode="lin" valueType="num">
                                      <p:cBhvr additive="base">
                                        <p:cTn id="42" dur="500" fill="hold"/>
                                        <p:tgtEl>
                                          <p:spTgt spid="10355"/>
                                        </p:tgtEl>
                                        <p:attrNameLst>
                                          <p:attrName>ppt_x</p:attrName>
                                        </p:attrNameLst>
                                      </p:cBhvr>
                                      <p:tavLst>
                                        <p:tav tm="0">
                                          <p:val>
                                            <p:strVal val="0-#ppt_w/2"/>
                                          </p:val>
                                        </p:tav>
                                        <p:tav tm="100000">
                                          <p:val>
                                            <p:strVal val="#ppt_x"/>
                                          </p:val>
                                        </p:tav>
                                      </p:tavLst>
                                    </p:anim>
                                    <p:anim calcmode="lin" valueType="num">
                                      <p:cBhvr additive="base">
                                        <p:cTn id="43" dur="500" fill="hold"/>
                                        <p:tgtEl>
                                          <p:spTgt spid="10355"/>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12000"/>
                            </p:stCondLst>
                            <p:childTnLst>
                              <p:par>
                                <p:cTn id="45" presetID="2" presetClass="entr" presetSubtype="8" fill="hold" grpId="0" nodeType="afterEffect">
                                  <p:stCondLst>
                                    <p:cond delay="1000"/>
                                  </p:stCondLst>
                                  <p:childTnLst>
                                    <p:set>
                                      <p:cBhvr>
                                        <p:cTn id="46" dur="1" fill="hold">
                                          <p:stCondLst>
                                            <p:cond delay="0"/>
                                          </p:stCondLst>
                                        </p:cTn>
                                        <p:tgtEl>
                                          <p:spTgt spid="10356"/>
                                        </p:tgtEl>
                                        <p:attrNameLst>
                                          <p:attrName>style.visibility</p:attrName>
                                        </p:attrNameLst>
                                      </p:cBhvr>
                                      <p:to>
                                        <p:strVal val="visible"/>
                                      </p:to>
                                    </p:set>
                                    <p:anim calcmode="lin" valueType="num">
                                      <p:cBhvr additive="base">
                                        <p:cTn id="47" dur="500" fill="hold"/>
                                        <p:tgtEl>
                                          <p:spTgt spid="10356"/>
                                        </p:tgtEl>
                                        <p:attrNameLst>
                                          <p:attrName>ppt_x</p:attrName>
                                        </p:attrNameLst>
                                      </p:cBhvr>
                                      <p:tavLst>
                                        <p:tav tm="0">
                                          <p:val>
                                            <p:strVal val="0-#ppt_w/2"/>
                                          </p:val>
                                        </p:tav>
                                        <p:tav tm="100000">
                                          <p:val>
                                            <p:strVal val="#ppt_x"/>
                                          </p:val>
                                        </p:tav>
                                      </p:tavLst>
                                    </p:anim>
                                    <p:anim calcmode="lin" valueType="num">
                                      <p:cBhvr additive="base">
                                        <p:cTn id="48" dur="500" fill="hold"/>
                                        <p:tgtEl>
                                          <p:spTgt spid="10356"/>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13500"/>
                            </p:stCondLst>
                            <p:childTnLst>
                              <p:par>
                                <p:cTn id="50" presetID="2" presetClass="entr" presetSubtype="8" fill="hold" grpId="0" nodeType="afterEffect">
                                  <p:stCondLst>
                                    <p:cond delay="1000"/>
                                  </p:stCondLst>
                                  <p:childTnLst>
                                    <p:set>
                                      <p:cBhvr>
                                        <p:cTn id="51" dur="1" fill="hold">
                                          <p:stCondLst>
                                            <p:cond delay="0"/>
                                          </p:stCondLst>
                                        </p:cTn>
                                        <p:tgtEl>
                                          <p:spTgt spid="10357"/>
                                        </p:tgtEl>
                                        <p:attrNameLst>
                                          <p:attrName>style.visibility</p:attrName>
                                        </p:attrNameLst>
                                      </p:cBhvr>
                                      <p:to>
                                        <p:strVal val="visible"/>
                                      </p:to>
                                    </p:set>
                                    <p:anim calcmode="lin" valueType="num">
                                      <p:cBhvr additive="base">
                                        <p:cTn id="52" dur="500" fill="hold"/>
                                        <p:tgtEl>
                                          <p:spTgt spid="10357"/>
                                        </p:tgtEl>
                                        <p:attrNameLst>
                                          <p:attrName>ppt_x</p:attrName>
                                        </p:attrNameLst>
                                      </p:cBhvr>
                                      <p:tavLst>
                                        <p:tav tm="0">
                                          <p:val>
                                            <p:strVal val="0-#ppt_w/2"/>
                                          </p:val>
                                        </p:tav>
                                        <p:tav tm="100000">
                                          <p:val>
                                            <p:strVal val="#ppt_x"/>
                                          </p:val>
                                        </p:tav>
                                      </p:tavLst>
                                    </p:anim>
                                    <p:anim calcmode="lin" valueType="num">
                                      <p:cBhvr additive="base">
                                        <p:cTn id="53" dur="500" fill="hold"/>
                                        <p:tgtEl>
                                          <p:spTgt spid="10357"/>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15000"/>
                            </p:stCondLst>
                            <p:childTnLst>
                              <p:par>
                                <p:cTn id="55" presetID="23" presetClass="entr" presetSubtype="32" fill="hold" grpId="0" nodeType="afterEffect">
                                  <p:stCondLst>
                                    <p:cond delay="3000"/>
                                  </p:stCondLst>
                                  <p:childTnLst>
                                    <p:set>
                                      <p:cBhvr>
                                        <p:cTn id="56" dur="1" fill="hold">
                                          <p:stCondLst>
                                            <p:cond delay="0"/>
                                          </p:stCondLst>
                                        </p:cTn>
                                        <p:tgtEl>
                                          <p:spTgt spid="10358"/>
                                        </p:tgtEl>
                                        <p:attrNameLst>
                                          <p:attrName>style.visibility</p:attrName>
                                        </p:attrNameLst>
                                      </p:cBhvr>
                                      <p:to>
                                        <p:strVal val="visible"/>
                                      </p:to>
                                    </p:set>
                                    <p:anim calcmode="lin" valueType="num">
                                      <p:cBhvr>
                                        <p:cTn id="57" dur="500" fill="hold"/>
                                        <p:tgtEl>
                                          <p:spTgt spid="10358"/>
                                        </p:tgtEl>
                                        <p:attrNameLst>
                                          <p:attrName>ppt_w</p:attrName>
                                        </p:attrNameLst>
                                      </p:cBhvr>
                                      <p:tavLst>
                                        <p:tav tm="0">
                                          <p:val>
                                            <p:strVal val="4*#ppt_w"/>
                                          </p:val>
                                        </p:tav>
                                        <p:tav tm="100000">
                                          <p:val>
                                            <p:strVal val="#ppt_w"/>
                                          </p:val>
                                        </p:tav>
                                      </p:tavLst>
                                    </p:anim>
                                    <p:anim calcmode="lin" valueType="num">
                                      <p:cBhvr>
                                        <p:cTn id="58" dur="500" fill="hold"/>
                                        <p:tgtEl>
                                          <p:spTgt spid="1035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5" grpId="0" autoUpdateAnimBg="0"/>
      <p:bldP spid="10356" grpId="0" autoUpdateAnimBg="0"/>
      <p:bldP spid="10357" grpId="0" autoUpdateAnimBg="0"/>
      <p:bldP spid="10358"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DA877715-0157-C26C-FA25-BFA94C0F6874}"/>
              </a:ext>
            </a:extLst>
          </p:cNvPr>
          <p:cNvSpPr txBox="1">
            <a:spLocks noChangeArrowheads="1"/>
          </p:cNvSpPr>
          <p:nvPr/>
        </p:nvSpPr>
        <p:spPr bwMode="auto">
          <a:xfrm>
            <a:off x="317500" y="2782888"/>
            <a:ext cx="464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hi-IN" altLang="en-US" sz="3600" b="1">
                <a:solidFill>
                  <a:srgbClr val="C00000"/>
                </a:solidFill>
                <a:latin typeface="Open Sans" panose="020B0606030504020204" pitchFamily="34" charset="0"/>
              </a:rPr>
              <a:t>हम कहाँ रहते हैं</a:t>
            </a:r>
            <a:endParaRPr lang="en-US" altLang="en-US" sz="3600" b="1">
              <a:solidFill>
                <a:srgbClr val="C00000"/>
              </a:solidFill>
              <a:latin typeface="Open Sans" panose="020B0606030504020204" pitchFamily="34" charset="0"/>
            </a:endParaRPr>
          </a:p>
        </p:txBody>
      </p:sp>
      <p:sp>
        <p:nvSpPr>
          <p:cNvPr id="55299" name="Text Box 4">
            <a:extLst>
              <a:ext uri="{FF2B5EF4-FFF2-40B4-BE49-F238E27FC236}">
                <a16:creationId xmlns:a16="http://schemas.microsoft.com/office/drawing/2014/main" id="{7F6031BA-757A-D506-AF43-49D49161EFE0}"/>
              </a:ext>
            </a:extLst>
          </p:cNvPr>
          <p:cNvSpPr txBox="1">
            <a:spLocks noChangeArrowheads="1"/>
          </p:cNvSpPr>
          <p:nvPr/>
        </p:nvSpPr>
        <p:spPr bwMode="auto">
          <a:xfrm>
            <a:off x="5257800" y="1522413"/>
            <a:ext cx="66167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hi-IN" altLang="en-US" sz="2800">
                <a:latin typeface="Times New Roman" panose="02020603050405020304" pitchFamily="18" charset="0"/>
              </a:rPr>
              <a:t>घर से बने होते हैं 
ऐसी सामग्री जिनमें रेडियोधर्मिता होती हो । 
दीवारों, फर्श और छत से गामा विकिरण,
और रेडॉन और थोरन संतान प्रमुख हैं 
विकिरण जोखिम के स्रोत। 
विशेष रूप से बंद कमरों में, रेडॉन है
महत्वपूर्ण खुराक योगदान 
कारण।</a:t>
            </a:r>
            <a:endParaRPr lang="en-US" altLang="en-US" sz="1800">
              <a:latin typeface="Times New Roman" panose="02020603050405020304" pitchFamily="18" charset="0"/>
            </a:endParaRPr>
          </a:p>
        </p:txBody>
      </p:sp>
      <p:sp>
        <p:nvSpPr>
          <p:cNvPr id="55300" name="Slide Number Placeholder 3">
            <a:extLst>
              <a:ext uri="{FF2B5EF4-FFF2-40B4-BE49-F238E27FC236}">
                <a16:creationId xmlns:a16="http://schemas.microsoft.com/office/drawing/2014/main" id="{BD72DE70-526E-940C-3CDB-36BEB78644C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9314935-DD4E-4FE6-B4DF-9488748963FF}" type="slidenum">
              <a:rPr lang="en-US" altLang="en-US" sz="1200" smtClean="0">
                <a:solidFill>
                  <a:srgbClr val="E46C0A"/>
                </a:solidFill>
                <a:latin typeface="Verdana" panose="020B0604030504040204" pitchFamily="34" charset="0"/>
              </a:rPr>
              <a:pPr>
                <a:spcBef>
                  <a:spcPct val="0"/>
                </a:spcBef>
                <a:buFontTx/>
                <a:buNone/>
              </a:pPr>
              <a:t>27</a:t>
            </a:fld>
            <a:endParaRPr lang="en-US" altLang="en-US" sz="1200">
              <a:solidFill>
                <a:srgbClr val="E46C0A"/>
              </a:solidFill>
              <a:latin typeface="Verdan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5">
            <a:extLst>
              <a:ext uri="{FF2B5EF4-FFF2-40B4-BE49-F238E27FC236}">
                <a16:creationId xmlns:a16="http://schemas.microsoft.com/office/drawing/2014/main" id="{AF57AC39-CCBF-8E48-FA4C-013BA0623C85}"/>
              </a:ext>
            </a:extLst>
          </p:cNvPr>
          <p:cNvSpPr txBox="1">
            <a:spLocks noChangeArrowheads="1"/>
          </p:cNvSpPr>
          <p:nvPr/>
        </p:nvSpPr>
        <p:spPr bwMode="auto">
          <a:xfrm>
            <a:off x="381000" y="2324100"/>
            <a:ext cx="2816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hi-IN" altLang="en-US" sz="3600" b="1">
                <a:solidFill>
                  <a:srgbClr val="C00000"/>
                </a:solidFill>
                <a:latin typeface="Open Sans" panose="020B0606030504020204" pitchFamily="34" charset="0"/>
                <a:cs typeface="Open Sans" panose="020B0606030504020204" pitchFamily="34" charset="0"/>
              </a:rPr>
              <a:t>हम क्या पीते हैं</a:t>
            </a:r>
            <a:endParaRPr lang="en-US" altLang="en-US" sz="3600" b="1">
              <a:solidFill>
                <a:srgbClr val="C00000"/>
              </a:solidFill>
              <a:latin typeface="Open Sans" panose="020B0606030504020204" pitchFamily="34" charset="0"/>
              <a:cs typeface="Open Sans" panose="020B0606030504020204" pitchFamily="34" charset="0"/>
            </a:endParaRPr>
          </a:p>
        </p:txBody>
      </p:sp>
      <p:sp>
        <p:nvSpPr>
          <p:cNvPr id="56323" name="Text Box 6">
            <a:extLst>
              <a:ext uri="{FF2B5EF4-FFF2-40B4-BE49-F238E27FC236}">
                <a16:creationId xmlns:a16="http://schemas.microsoft.com/office/drawing/2014/main" id="{94006554-940D-6939-0A73-F9FF63F0D679}"/>
              </a:ext>
            </a:extLst>
          </p:cNvPr>
          <p:cNvSpPr txBox="1">
            <a:spLocks noChangeArrowheads="1"/>
          </p:cNvSpPr>
          <p:nvPr/>
        </p:nvSpPr>
        <p:spPr bwMode="auto">
          <a:xfrm>
            <a:off x="5334000" y="2209800"/>
            <a:ext cx="565626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Blip>
                <a:blip r:embed="rId2"/>
              </a:buBlip>
            </a:pPr>
            <a:r>
              <a:rPr lang="hi-IN" altLang="en-US" sz="2400">
                <a:latin typeface="Times New Roman" panose="02020603050405020304" pitchFamily="18" charset="0"/>
              </a:rPr>
              <a:t>दूध में रेडियोधर्मिता पीने के पानी की तुलना में 200 गुना अधिक और बीयर की तुलना में 3 गुना अधिक होती है।
 एक कप दूध से ~ 180 बीटा कण 
पोटैशियम-40 प्रति मिनट उत्सर्जित होते हैं।
 एक कप चाय से ~ 91 बीटा कण 
पोटैशियम – चाय की पत्तियों (दूध और पानी को छोड़कर) से प्रति मिनट 40 उत्सर्जित होते हैं।</a:t>
            </a:r>
            <a:endParaRPr lang="en-US" altLang="en-US" sz="2400">
              <a:latin typeface="Times New Roman" panose="02020603050405020304" pitchFamily="18" charset="0"/>
            </a:endParaRPr>
          </a:p>
        </p:txBody>
      </p:sp>
      <p:sp>
        <p:nvSpPr>
          <p:cNvPr id="56324" name="Slide Number Placeholder 3">
            <a:extLst>
              <a:ext uri="{FF2B5EF4-FFF2-40B4-BE49-F238E27FC236}">
                <a16:creationId xmlns:a16="http://schemas.microsoft.com/office/drawing/2014/main" id="{2087429B-FDC2-85A5-E8A5-24D78719C17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F41DD35-2CC6-45D2-9BAE-4FB2D8FF1869}" type="slidenum">
              <a:rPr lang="en-US" altLang="en-US" sz="1200" smtClean="0">
                <a:solidFill>
                  <a:srgbClr val="E46C0A"/>
                </a:solidFill>
                <a:latin typeface="Verdana" panose="020B0604030504040204" pitchFamily="34" charset="0"/>
              </a:rPr>
              <a:pPr>
                <a:spcBef>
                  <a:spcPct val="0"/>
                </a:spcBef>
                <a:buFontTx/>
                <a:buNone/>
              </a:pPr>
              <a:t>28</a:t>
            </a:fld>
            <a:endParaRPr lang="en-US" altLang="en-US" sz="1200">
              <a:solidFill>
                <a:srgbClr val="E46C0A"/>
              </a:solidFill>
              <a:latin typeface="Verdan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a:extLst>
              <a:ext uri="{FF2B5EF4-FFF2-40B4-BE49-F238E27FC236}">
                <a16:creationId xmlns:a16="http://schemas.microsoft.com/office/drawing/2014/main" id="{27D4FA6C-19EB-70D3-0DEB-0EF20B4A40D4}"/>
              </a:ext>
            </a:extLst>
          </p:cNvPr>
          <p:cNvSpPr>
            <a:spLocks noGrp="1" noChangeArrowheads="1"/>
          </p:cNvSpPr>
          <p:nvPr>
            <p:ph type="sldNum" sz="quarter" idx="12"/>
          </p:nvPr>
        </p:nvSpPr>
        <p:spPr bwMode="auto">
          <a:xfrm>
            <a:off x="8761413" y="6321425"/>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C973B61-FC73-41BA-BD94-02A95B8BABB7}" type="slidenum">
              <a:rPr lang="en-US" altLang="en-US" sz="1200" smtClean="0">
                <a:solidFill>
                  <a:srgbClr val="E46C0A"/>
                </a:solidFill>
                <a:latin typeface="Verdana" panose="020B0604030504040204" pitchFamily="34" charset="0"/>
              </a:rPr>
              <a:pPr>
                <a:spcBef>
                  <a:spcPct val="0"/>
                </a:spcBef>
                <a:buFontTx/>
                <a:buNone/>
              </a:pPr>
              <a:t>29</a:t>
            </a:fld>
            <a:endParaRPr lang="en-US" altLang="en-US" sz="1200">
              <a:solidFill>
                <a:srgbClr val="E46C0A"/>
              </a:solidFill>
              <a:latin typeface="Verdana" panose="020B0604030504040204" pitchFamily="34" charset="0"/>
            </a:endParaRPr>
          </a:p>
        </p:txBody>
      </p:sp>
      <p:sp>
        <p:nvSpPr>
          <p:cNvPr id="57347" name="Rectangle 2">
            <a:extLst>
              <a:ext uri="{FF2B5EF4-FFF2-40B4-BE49-F238E27FC236}">
                <a16:creationId xmlns:a16="http://schemas.microsoft.com/office/drawing/2014/main" id="{22301890-3A9B-6C81-C1DC-21EC14823866}"/>
              </a:ext>
            </a:extLst>
          </p:cNvPr>
          <p:cNvSpPr>
            <a:spLocks noGrp="1"/>
          </p:cNvSpPr>
          <p:nvPr>
            <p:ph type="title" idx="4294967295"/>
          </p:nvPr>
        </p:nvSpPr>
        <p:spPr>
          <a:xfrm>
            <a:off x="-301625" y="2647950"/>
            <a:ext cx="4737100" cy="1844675"/>
          </a:xfrm>
        </p:spPr>
        <p:txBody>
          <a:bodyPr/>
          <a:lstStyle/>
          <a:p>
            <a:pPr eaLnBrk="1" hangingPunct="1"/>
            <a:r>
              <a:rPr lang="hi-IN" altLang="en-US" sz="3600" b="1">
                <a:solidFill>
                  <a:srgbClr val="C00000"/>
                </a:solidFill>
                <a:latin typeface="Open Sans" panose="020B0606030504020204" pitchFamily="34" charset="0"/>
                <a:cs typeface="Open Sans" panose="020B0606030504020204" pitchFamily="34" charset="0"/>
              </a:rPr>
              <a:t>मानव निर्मित विकिरण स्रोत</a:t>
            </a:r>
            <a:endParaRPr lang="en-US" altLang="en-US" sz="3600" b="1">
              <a:solidFill>
                <a:srgbClr val="C00000"/>
              </a:solidFill>
              <a:latin typeface="Open Sans" panose="020B0606030504020204" pitchFamily="34" charset="0"/>
              <a:cs typeface="Open Sans" panose="020B0606030504020204" pitchFamily="34" charset="0"/>
            </a:endParaRPr>
          </a:p>
        </p:txBody>
      </p:sp>
      <p:grpSp>
        <p:nvGrpSpPr>
          <p:cNvPr id="57348" name="Group 3">
            <a:extLst>
              <a:ext uri="{FF2B5EF4-FFF2-40B4-BE49-F238E27FC236}">
                <a16:creationId xmlns:a16="http://schemas.microsoft.com/office/drawing/2014/main" id="{AC467F86-FB1A-E7FF-44E2-C836EDB7CF80}"/>
              </a:ext>
            </a:extLst>
          </p:cNvPr>
          <p:cNvGrpSpPr>
            <a:grpSpLocks/>
          </p:cNvGrpSpPr>
          <p:nvPr/>
        </p:nvGrpSpPr>
        <p:grpSpPr bwMode="auto">
          <a:xfrm>
            <a:off x="5407025" y="1812925"/>
            <a:ext cx="6284913" cy="5186363"/>
            <a:chOff x="144" y="864"/>
            <a:chExt cx="5938" cy="4134"/>
          </a:xfrm>
        </p:grpSpPr>
        <p:pic>
          <p:nvPicPr>
            <p:cNvPr id="57349" name="Picture 4">
              <a:extLst>
                <a:ext uri="{FF2B5EF4-FFF2-40B4-BE49-F238E27FC236}">
                  <a16:creationId xmlns:a16="http://schemas.microsoft.com/office/drawing/2014/main" id="{677FD4E0-CD15-7625-7CF0-D33683198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 y="1296"/>
              <a:ext cx="2304" cy="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5">
              <a:extLst>
                <a:ext uri="{FF2B5EF4-FFF2-40B4-BE49-F238E27FC236}">
                  <a16:creationId xmlns:a16="http://schemas.microsoft.com/office/drawing/2014/main" id="{5085D514-5628-972D-3632-533AD426AB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 y="1824"/>
              <a:ext cx="783"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7351" name="Picture 6">
              <a:extLst>
                <a:ext uri="{FF2B5EF4-FFF2-40B4-BE49-F238E27FC236}">
                  <a16:creationId xmlns:a16="http://schemas.microsoft.com/office/drawing/2014/main" id="{324F9CC0-8BA7-8F52-418E-20212FF5F14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 y="864"/>
              <a:ext cx="105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Text Box 7">
              <a:extLst>
                <a:ext uri="{FF2B5EF4-FFF2-40B4-BE49-F238E27FC236}">
                  <a16:creationId xmlns:a16="http://schemas.microsoft.com/office/drawing/2014/main" id="{691EFB1A-7351-F49A-3B1A-28B60CA5A445}"/>
                </a:ext>
              </a:extLst>
            </p:cNvPr>
            <p:cNvSpPr txBox="1">
              <a:spLocks noChangeArrowheads="1"/>
            </p:cNvSpPr>
            <p:nvPr/>
          </p:nvSpPr>
          <p:spPr bwMode="auto">
            <a:xfrm>
              <a:off x="4917" y="2883"/>
              <a:ext cx="643"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hi-IN" altLang="en-US" sz="1800" b="1">
                  <a:solidFill>
                    <a:srgbClr val="990000"/>
                  </a:solidFill>
                  <a:latin typeface="Verdana" panose="020B0604030504040204" pitchFamily="34" charset="0"/>
                  <a:cs typeface="Times New Roman" panose="02020603050405020304" pitchFamily="18" charset="0"/>
                </a:rPr>
                <a:t>कचरे</a:t>
              </a:r>
              <a:endParaRPr lang="en-GB" altLang="en-US" sz="1800" b="1">
                <a:solidFill>
                  <a:srgbClr val="990000"/>
                </a:solidFill>
                <a:latin typeface="Verdana" panose="020B0604030504040204" pitchFamily="34" charset="0"/>
                <a:cs typeface="Times New Roman" panose="02020603050405020304" pitchFamily="18" charset="0"/>
              </a:endParaRPr>
            </a:p>
          </p:txBody>
        </p:sp>
        <p:sp>
          <p:nvSpPr>
            <p:cNvPr id="57353" name="Text Box 8">
              <a:extLst>
                <a:ext uri="{FF2B5EF4-FFF2-40B4-BE49-F238E27FC236}">
                  <a16:creationId xmlns:a16="http://schemas.microsoft.com/office/drawing/2014/main" id="{73F05B30-B516-E0DE-4EA5-D31041961BE3}"/>
                </a:ext>
              </a:extLst>
            </p:cNvPr>
            <p:cNvSpPr txBox="1">
              <a:spLocks noChangeArrowheads="1"/>
            </p:cNvSpPr>
            <p:nvPr/>
          </p:nvSpPr>
          <p:spPr bwMode="auto">
            <a:xfrm>
              <a:off x="4756" y="1632"/>
              <a:ext cx="1054"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hi-IN" altLang="en-US" sz="1800" b="1">
                  <a:solidFill>
                    <a:srgbClr val="CC0099"/>
                  </a:solidFill>
                  <a:latin typeface="Verdana" panose="020B0604030504040204" pitchFamily="34" charset="0"/>
                  <a:cs typeface="Times New Roman" panose="02020603050405020304" pitchFamily="18" charset="0"/>
                </a:rPr>
                <a:t>अस्पतालों</a:t>
              </a:r>
              <a:endParaRPr lang="en-GB" altLang="en-US" sz="1800" b="1">
                <a:solidFill>
                  <a:srgbClr val="CC0099"/>
                </a:solidFill>
                <a:latin typeface="Verdana" panose="020B0604030504040204" pitchFamily="34" charset="0"/>
                <a:cs typeface="Times New Roman" panose="02020603050405020304" pitchFamily="18" charset="0"/>
              </a:endParaRPr>
            </a:p>
          </p:txBody>
        </p:sp>
        <p:pic>
          <p:nvPicPr>
            <p:cNvPr id="57354" name="Picture 9">
              <a:extLst>
                <a:ext uri="{FF2B5EF4-FFF2-40B4-BE49-F238E27FC236}">
                  <a16:creationId xmlns:a16="http://schemas.microsoft.com/office/drawing/2014/main" id="{56292B5B-4884-F001-B74C-F4F0396131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5" y="3072"/>
              <a:ext cx="1259"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7355" name="Picture 10" descr="Image 2000-12-13 jpg">
              <a:extLst>
                <a:ext uri="{FF2B5EF4-FFF2-40B4-BE49-F238E27FC236}">
                  <a16:creationId xmlns:a16="http://schemas.microsoft.com/office/drawing/2014/main" id="{0E477230-800C-AEC6-5A94-4919428C83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9" y="3312"/>
              <a:ext cx="593"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Text Box 11">
              <a:extLst>
                <a:ext uri="{FF2B5EF4-FFF2-40B4-BE49-F238E27FC236}">
                  <a16:creationId xmlns:a16="http://schemas.microsoft.com/office/drawing/2014/main" id="{E785BAE8-A2EC-A51B-4814-9E04E2E4DB3E}"/>
                </a:ext>
              </a:extLst>
            </p:cNvPr>
            <p:cNvSpPr txBox="1">
              <a:spLocks noChangeArrowheads="1"/>
            </p:cNvSpPr>
            <p:nvPr/>
          </p:nvSpPr>
          <p:spPr bwMode="auto">
            <a:xfrm>
              <a:off x="3964" y="4041"/>
              <a:ext cx="926"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hi-IN" altLang="en-US" sz="1800" b="1">
                  <a:latin typeface="Verdana" panose="020B0604030504040204" pitchFamily="34" charset="0"/>
                  <a:cs typeface="Times New Roman" panose="02020603050405020304" pitchFamily="18" charset="0"/>
                </a:rPr>
                <a:t>परिवहन</a:t>
              </a:r>
              <a:endParaRPr lang="en-GB" altLang="en-US" sz="1800" b="1">
                <a:latin typeface="Verdana" panose="020B0604030504040204" pitchFamily="34" charset="0"/>
                <a:cs typeface="Times New Roman" panose="02020603050405020304" pitchFamily="18" charset="0"/>
              </a:endParaRPr>
            </a:p>
          </p:txBody>
        </p:sp>
        <p:pic>
          <p:nvPicPr>
            <p:cNvPr id="57357" name="Picture 12">
              <a:extLst>
                <a:ext uri="{FF2B5EF4-FFF2-40B4-BE49-F238E27FC236}">
                  <a16:creationId xmlns:a16="http://schemas.microsoft.com/office/drawing/2014/main" id="{DDF81CEC-8BF5-0A7B-AAA7-ABD48D45F5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 y="2832"/>
              <a:ext cx="769"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8" name="Text Box 13">
              <a:extLst>
                <a:ext uri="{FF2B5EF4-FFF2-40B4-BE49-F238E27FC236}">
                  <a16:creationId xmlns:a16="http://schemas.microsoft.com/office/drawing/2014/main" id="{74A4EB8D-06E0-C494-8C68-7571614693DD}"/>
                </a:ext>
              </a:extLst>
            </p:cNvPr>
            <p:cNvSpPr txBox="1">
              <a:spLocks noChangeArrowheads="1"/>
            </p:cNvSpPr>
            <p:nvPr/>
          </p:nvSpPr>
          <p:spPr bwMode="auto">
            <a:xfrm>
              <a:off x="480" y="4041"/>
              <a:ext cx="624" cy="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hi-IN" altLang="en-US" sz="1800" b="1">
                  <a:solidFill>
                    <a:srgbClr val="FF9900"/>
                  </a:solidFill>
                  <a:latin typeface="Verdana" panose="020B0604030504040204" pitchFamily="34" charset="0"/>
                  <a:cs typeface="Times New Roman" panose="02020603050405020304" pitchFamily="18" charset="0"/>
                </a:rPr>
                <a:t>खनन-उद्योग</a:t>
              </a:r>
              <a:endParaRPr lang="en-GB" altLang="en-US" sz="1800" b="1">
                <a:solidFill>
                  <a:srgbClr val="FF9900"/>
                </a:solidFill>
                <a:latin typeface="Verdana" panose="020B0604030504040204" pitchFamily="34" charset="0"/>
                <a:cs typeface="Times New Roman" panose="02020603050405020304" pitchFamily="18" charset="0"/>
              </a:endParaRPr>
            </a:p>
          </p:txBody>
        </p:sp>
        <p:sp>
          <p:nvSpPr>
            <p:cNvPr id="57359" name="Freeform 14">
              <a:extLst>
                <a:ext uri="{FF2B5EF4-FFF2-40B4-BE49-F238E27FC236}">
                  <a16:creationId xmlns:a16="http://schemas.microsoft.com/office/drawing/2014/main" id="{F09A8ADD-8C4C-9E58-1BA5-2F67F8B0F524}"/>
                </a:ext>
              </a:extLst>
            </p:cNvPr>
            <p:cNvSpPr>
              <a:spLocks/>
            </p:cNvSpPr>
            <p:nvPr/>
          </p:nvSpPr>
          <p:spPr bwMode="auto">
            <a:xfrm rot="1873442">
              <a:off x="1227" y="1322"/>
              <a:ext cx="693" cy="310"/>
            </a:xfrm>
            <a:custGeom>
              <a:avLst/>
              <a:gdLst>
                <a:gd name="T0" fmla="*/ 0 w 5664"/>
                <a:gd name="T1" fmla="*/ 0 h 4608"/>
                <a:gd name="T2" fmla="*/ 0 w 5664"/>
                <a:gd name="T3" fmla="*/ 0 h 4608"/>
                <a:gd name="T4" fmla="*/ 0 w 5664"/>
                <a:gd name="T5" fmla="*/ 0 h 4608"/>
                <a:gd name="T6" fmla="*/ 0 w 5664"/>
                <a:gd name="T7" fmla="*/ 0 h 4608"/>
                <a:gd name="T8" fmla="*/ 0 w 5664"/>
                <a:gd name="T9" fmla="*/ 0 h 4608"/>
                <a:gd name="T10" fmla="*/ 0 w 5664"/>
                <a:gd name="T11" fmla="*/ 0 h 4608"/>
                <a:gd name="T12" fmla="*/ 0 w 5664"/>
                <a:gd name="T13" fmla="*/ 0 h 4608"/>
                <a:gd name="T14" fmla="*/ 0 w 5664"/>
                <a:gd name="T15" fmla="*/ 0 h 4608"/>
                <a:gd name="T16" fmla="*/ 0 60000 65536"/>
                <a:gd name="T17" fmla="*/ 0 60000 65536"/>
                <a:gd name="T18" fmla="*/ 0 60000 65536"/>
                <a:gd name="T19" fmla="*/ 0 60000 65536"/>
                <a:gd name="T20" fmla="*/ 0 60000 65536"/>
                <a:gd name="T21" fmla="*/ 0 60000 65536"/>
                <a:gd name="T22" fmla="*/ 0 60000 65536"/>
                <a:gd name="T23" fmla="*/ 0 60000 65536"/>
                <a:gd name="T24" fmla="*/ 0 w 5664"/>
                <a:gd name="T25" fmla="*/ 0 h 4608"/>
                <a:gd name="T26" fmla="*/ 5664 w 5664"/>
                <a:gd name="T27" fmla="*/ 4608 h 46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64" h="4608">
                  <a:moveTo>
                    <a:pt x="0" y="2544"/>
                  </a:moveTo>
                  <a:cubicBezTo>
                    <a:pt x="296" y="2624"/>
                    <a:pt x="592" y="2704"/>
                    <a:pt x="816" y="2352"/>
                  </a:cubicBezTo>
                  <a:cubicBezTo>
                    <a:pt x="1040" y="2000"/>
                    <a:pt x="1152" y="56"/>
                    <a:pt x="1344" y="432"/>
                  </a:cubicBezTo>
                  <a:cubicBezTo>
                    <a:pt x="1536" y="808"/>
                    <a:pt x="1704" y="4608"/>
                    <a:pt x="1968" y="4608"/>
                  </a:cubicBezTo>
                  <a:cubicBezTo>
                    <a:pt x="2232" y="4608"/>
                    <a:pt x="2632" y="864"/>
                    <a:pt x="2928" y="432"/>
                  </a:cubicBezTo>
                  <a:cubicBezTo>
                    <a:pt x="3224" y="0"/>
                    <a:pt x="3456" y="1680"/>
                    <a:pt x="3744" y="2016"/>
                  </a:cubicBezTo>
                  <a:cubicBezTo>
                    <a:pt x="4032" y="2352"/>
                    <a:pt x="4336" y="2360"/>
                    <a:pt x="4656" y="2448"/>
                  </a:cubicBezTo>
                  <a:cubicBezTo>
                    <a:pt x="4976" y="2536"/>
                    <a:pt x="5496" y="2528"/>
                    <a:pt x="5664" y="2544"/>
                  </a:cubicBezTo>
                </a:path>
              </a:pathLst>
            </a:custGeom>
            <a:noFill/>
            <a:ln w="76200">
              <a:pattFill prst="lgCheck">
                <a:fgClr>
                  <a:srgbClr val="00CC00"/>
                </a:fgClr>
                <a:bgClr>
                  <a:srgbClr val="FFFF00"/>
                </a:bgClr>
              </a:patt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0" name="Freeform 15">
              <a:extLst>
                <a:ext uri="{FF2B5EF4-FFF2-40B4-BE49-F238E27FC236}">
                  <a16:creationId xmlns:a16="http://schemas.microsoft.com/office/drawing/2014/main" id="{FFAFA332-8A36-CB85-FBBF-BF608CDFD700}"/>
                </a:ext>
              </a:extLst>
            </p:cNvPr>
            <p:cNvSpPr>
              <a:spLocks/>
            </p:cNvSpPr>
            <p:nvPr/>
          </p:nvSpPr>
          <p:spPr bwMode="auto">
            <a:xfrm rot="-3831324">
              <a:off x="2603" y="3205"/>
              <a:ext cx="480" cy="310"/>
            </a:xfrm>
            <a:custGeom>
              <a:avLst/>
              <a:gdLst>
                <a:gd name="T0" fmla="*/ 0 w 5664"/>
                <a:gd name="T1" fmla="*/ 0 h 4608"/>
                <a:gd name="T2" fmla="*/ 0 w 5664"/>
                <a:gd name="T3" fmla="*/ 0 h 4608"/>
                <a:gd name="T4" fmla="*/ 0 w 5664"/>
                <a:gd name="T5" fmla="*/ 0 h 4608"/>
                <a:gd name="T6" fmla="*/ 0 w 5664"/>
                <a:gd name="T7" fmla="*/ 0 h 4608"/>
                <a:gd name="T8" fmla="*/ 0 w 5664"/>
                <a:gd name="T9" fmla="*/ 0 h 4608"/>
                <a:gd name="T10" fmla="*/ 0 w 5664"/>
                <a:gd name="T11" fmla="*/ 0 h 4608"/>
                <a:gd name="T12" fmla="*/ 0 w 5664"/>
                <a:gd name="T13" fmla="*/ 0 h 4608"/>
                <a:gd name="T14" fmla="*/ 0 w 5664"/>
                <a:gd name="T15" fmla="*/ 0 h 4608"/>
                <a:gd name="T16" fmla="*/ 0 60000 65536"/>
                <a:gd name="T17" fmla="*/ 0 60000 65536"/>
                <a:gd name="T18" fmla="*/ 0 60000 65536"/>
                <a:gd name="T19" fmla="*/ 0 60000 65536"/>
                <a:gd name="T20" fmla="*/ 0 60000 65536"/>
                <a:gd name="T21" fmla="*/ 0 60000 65536"/>
                <a:gd name="T22" fmla="*/ 0 60000 65536"/>
                <a:gd name="T23" fmla="*/ 0 60000 65536"/>
                <a:gd name="T24" fmla="*/ 0 w 5664"/>
                <a:gd name="T25" fmla="*/ 0 h 4608"/>
                <a:gd name="T26" fmla="*/ 5664 w 5664"/>
                <a:gd name="T27" fmla="*/ 4608 h 46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64" h="4608">
                  <a:moveTo>
                    <a:pt x="0" y="2544"/>
                  </a:moveTo>
                  <a:cubicBezTo>
                    <a:pt x="296" y="2624"/>
                    <a:pt x="592" y="2704"/>
                    <a:pt x="816" y="2352"/>
                  </a:cubicBezTo>
                  <a:cubicBezTo>
                    <a:pt x="1040" y="2000"/>
                    <a:pt x="1152" y="56"/>
                    <a:pt x="1344" y="432"/>
                  </a:cubicBezTo>
                  <a:cubicBezTo>
                    <a:pt x="1536" y="808"/>
                    <a:pt x="1704" y="4608"/>
                    <a:pt x="1968" y="4608"/>
                  </a:cubicBezTo>
                  <a:cubicBezTo>
                    <a:pt x="2232" y="4608"/>
                    <a:pt x="2632" y="864"/>
                    <a:pt x="2928" y="432"/>
                  </a:cubicBezTo>
                  <a:cubicBezTo>
                    <a:pt x="3224" y="0"/>
                    <a:pt x="3456" y="1680"/>
                    <a:pt x="3744" y="2016"/>
                  </a:cubicBezTo>
                  <a:cubicBezTo>
                    <a:pt x="4032" y="2352"/>
                    <a:pt x="4336" y="2360"/>
                    <a:pt x="4656" y="2448"/>
                  </a:cubicBezTo>
                  <a:cubicBezTo>
                    <a:pt x="4976" y="2536"/>
                    <a:pt x="5496" y="2528"/>
                    <a:pt x="5664" y="2544"/>
                  </a:cubicBezTo>
                </a:path>
              </a:pathLst>
            </a:custGeom>
            <a:noFill/>
            <a:ln w="76200">
              <a:pattFill prst="lgCheck">
                <a:fgClr>
                  <a:srgbClr val="00CC00"/>
                </a:fgClr>
                <a:bgClr>
                  <a:srgbClr val="FFFF00"/>
                </a:bgClr>
              </a:patt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1" name="Freeform 16">
              <a:extLst>
                <a:ext uri="{FF2B5EF4-FFF2-40B4-BE49-F238E27FC236}">
                  <a16:creationId xmlns:a16="http://schemas.microsoft.com/office/drawing/2014/main" id="{5BAD5A30-7475-8409-C61E-8EC1C15A5568}"/>
                </a:ext>
              </a:extLst>
            </p:cNvPr>
            <p:cNvSpPr>
              <a:spLocks/>
            </p:cNvSpPr>
            <p:nvPr/>
          </p:nvSpPr>
          <p:spPr bwMode="auto">
            <a:xfrm rot="615776">
              <a:off x="1131" y="2160"/>
              <a:ext cx="693" cy="310"/>
            </a:xfrm>
            <a:custGeom>
              <a:avLst/>
              <a:gdLst>
                <a:gd name="T0" fmla="*/ 0 w 5664"/>
                <a:gd name="T1" fmla="*/ 0 h 4608"/>
                <a:gd name="T2" fmla="*/ 0 w 5664"/>
                <a:gd name="T3" fmla="*/ 0 h 4608"/>
                <a:gd name="T4" fmla="*/ 0 w 5664"/>
                <a:gd name="T5" fmla="*/ 0 h 4608"/>
                <a:gd name="T6" fmla="*/ 0 w 5664"/>
                <a:gd name="T7" fmla="*/ 0 h 4608"/>
                <a:gd name="T8" fmla="*/ 0 w 5664"/>
                <a:gd name="T9" fmla="*/ 0 h 4608"/>
                <a:gd name="T10" fmla="*/ 0 w 5664"/>
                <a:gd name="T11" fmla="*/ 0 h 4608"/>
                <a:gd name="T12" fmla="*/ 0 w 5664"/>
                <a:gd name="T13" fmla="*/ 0 h 4608"/>
                <a:gd name="T14" fmla="*/ 0 w 5664"/>
                <a:gd name="T15" fmla="*/ 0 h 4608"/>
                <a:gd name="T16" fmla="*/ 0 60000 65536"/>
                <a:gd name="T17" fmla="*/ 0 60000 65536"/>
                <a:gd name="T18" fmla="*/ 0 60000 65536"/>
                <a:gd name="T19" fmla="*/ 0 60000 65536"/>
                <a:gd name="T20" fmla="*/ 0 60000 65536"/>
                <a:gd name="T21" fmla="*/ 0 60000 65536"/>
                <a:gd name="T22" fmla="*/ 0 60000 65536"/>
                <a:gd name="T23" fmla="*/ 0 60000 65536"/>
                <a:gd name="T24" fmla="*/ 0 w 5664"/>
                <a:gd name="T25" fmla="*/ 0 h 4608"/>
                <a:gd name="T26" fmla="*/ 5664 w 5664"/>
                <a:gd name="T27" fmla="*/ 4608 h 46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64" h="4608">
                  <a:moveTo>
                    <a:pt x="0" y="2544"/>
                  </a:moveTo>
                  <a:cubicBezTo>
                    <a:pt x="296" y="2624"/>
                    <a:pt x="592" y="2704"/>
                    <a:pt x="816" y="2352"/>
                  </a:cubicBezTo>
                  <a:cubicBezTo>
                    <a:pt x="1040" y="2000"/>
                    <a:pt x="1152" y="56"/>
                    <a:pt x="1344" y="432"/>
                  </a:cubicBezTo>
                  <a:cubicBezTo>
                    <a:pt x="1536" y="808"/>
                    <a:pt x="1704" y="4608"/>
                    <a:pt x="1968" y="4608"/>
                  </a:cubicBezTo>
                  <a:cubicBezTo>
                    <a:pt x="2232" y="4608"/>
                    <a:pt x="2632" y="864"/>
                    <a:pt x="2928" y="432"/>
                  </a:cubicBezTo>
                  <a:cubicBezTo>
                    <a:pt x="3224" y="0"/>
                    <a:pt x="3456" y="1680"/>
                    <a:pt x="3744" y="2016"/>
                  </a:cubicBezTo>
                  <a:cubicBezTo>
                    <a:pt x="4032" y="2352"/>
                    <a:pt x="4336" y="2360"/>
                    <a:pt x="4656" y="2448"/>
                  </a:cubicBezTo>
                  <a:cubicBezTo>
                    <a:pt x="4976" y="2536"/>
                    <a:pt x="5496" y="2528"/>
                    <a:pt x="5664" y="2544"/>
                  </a:cubicBezTo>
                </a:path>
              </a:pathLst>
            </a:custGeom>
            <a:noFill/>
            <a:ln w="76200">
              <a:pattFill prst="lgCheck">
                <a:fgClr>
                  <a:srgbClr val="00CC00"/>
                </a:fgClr>
                <a:bgClr>
                  <a:srgbClr val="FFFF00"/>
                </a:bgClr>
              </a:patt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2" name="Freeform 17">
              <a:extLst>
                <a:ext uri="{FF2B5EF4-FFF2-40B4-BE49-F238E27FC236}">
                  <a16:creationId xmlns:a16="http://schemas.microsoft.com/office/drawing/2014/main" id="{04451267-1757-B11B-B5BE-E9E74DF96408}"/>
                </a:ext>
              </a:extLst>
            </p:cNvPr>
            <p:cNvSpPr>
              <a:spLocks/>
            </p:cNvSpPr>
            <p:nvPr/>
          </p:nvSpPr>
          <p:spPr bwMode="auto">
            <a:xfrm rot="8435794">
              <a:off x="3792" y="1248"/>
              <a:ext cx="693" cy="310"/>
            </a:xfrm>
            <a:custGeom>
              <a:avLst/>
              <a:gdLst>
                <a:gd name="T0" fmla="*/ 0 w 5664"/>
                <a:gd name="T1" fmla="*/ 0 h 4608"/>
                <a:gd name="T2" fmla="*/ 0 w 5664"/>
                <a:gd name="T3" fmla="*/ 0 h 4608"/>
                <a:gd name="T4" fmla="*/ 0 w 5664"/>
                <a:gd name="T5" fmla="*/ 0 h 4608"/>
                <a:gd name="T6" fmla="*/ 0 w 5664"/>
                <a:gd name="T7" fmla="*/ 0 h 4608"/>
                <a:gd name="T8" fmla="*/ 0 w 5664"/>
                <a:gd name="T9" fmla="*/ 0 h 4608"/>
                <a:gd name="T10" fmla="*/ 0 w 5664"/>
                <a:gd name="T11" fmla="*/ 0 h 4608"/>
                <a:gd name="T12" fmla="*/ 0 w 5664"/>
                <a:gd name="T13" fmla="*/ 0 h 4608"/>
                <a:gd name="T14" fmla="*/ 0 w 5664"/>
                <a:gd name="T15" fmla="*/ 0 h 4608"/>
                <a:gd name="T16" fmla="*/ 0 60000 65536"/>
                <a:gd name="T17" fmla="*/ 0 60000 65536"/>
                <a:gd name="T18" fmla="*/ 0 60000 65536"/>
                <a:gd name="T19" fmla="*/ 0 60000 65536"/>
                <a:gd name="T20" fmla="*/ 0 60000 65536"/>
                <a:gd name="T21" fmla="*/ 0 60000 65536"/>
                <a:gd name="T22" fmla="*/ 0 60000 65536"/>
                <a:gd name="T23" fmla="*/ 0 60000 65536"/>
                <a:gd name="T24" fmla="*/ 0 w 5664"/>
                <a:gd name="T25" fmla="*/ 0 h 4608"/>
                <a:gd name="T26" fmla="*/ 5664 w 5664"/>
                <a:gd name="T27" fmla="*/ 4608 h 46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64" h="4608">
                  <a:moveTo>
                    <a:pt x="0" y="2544"/>
                  </a:moveTo>
                  <a:cubicBezTo>
                    <a:pt x="296" y="2624"/>
                    <a:pt x="592" y="2704"/>
                    <a:pt x="816" y="2352"/>
                  </a:cubicBezTo>
                  <a:cubicBezTo>
                    <a:pt x="1040" y="2000"/>
                    <a:pt x="1152" y="56"/>
                    <a:pt x="1344" y="432"/>
                  </a:cubicBezTo>
                  <a:cubicBezTo>
                    <a:pt x="1536" y="808"/>
                    <a:pt x="1704" y="4608"/>
                    <a:pt x="1968" y="4608"/>
                  </a:cubicBezTo>
                  <a:cubicBezTo>
                    <a:pt x="2232" y="4608"/>
                    <a:pt x="2632" y="864"/>
                    <a:pt x="2928" y="432"/>
                  </a:cubicBezTo>
                  <a:cubicBezTo>
                    <a:pt x="3224" y="0"/>
                    <a:pt x="3456" y="1680"/>
                    <a:pt x="3744" y="2016"/>
                  </a:cubicBezTo>
                  <a:cubicBezTo>
                    <a:pt x="4032" y="2352"/>
                    <a:pt x="4336" y="2360"/>
                    <a:pt x="4656" y="2448"/>
                  </a:cubicBezTo>
                  <a:cubicBezTo>
                    <a:pt x="4976" y="2536"/>
                    <a:pt x="5496" y="2528"/>
                    <a:pt x="5664" y="2544"/>
                  </a:cubicBezTo>
                </a:path>
              </a:pathLst>
            </a:custGeom>
            <a:noFill/>
            <a:ln w="76200">
              <a:pattFill prst="lgCheck">
                <a:fgClr>
                  <a:srgbClr val="FFFF00"/>
                </a:fgClr>
                <a:bgClr>
                  <a:srgbClr val="00CC00"/>
                </a:bgClr>
              </a:patt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3" name="Freeform 18">
              <a:extLst>
                <a:ext uri="{FF2B5EF4-FFF2-40B4-BE49-F238E27FC236}">
                  <a16:creationId xmlns:a16="http://schemas.microsoft.com/office/drawing/2014/main" id="{1C2B0485-6788-1EC8-6DE7-CAFE29231F77}"/>
                </a:ext>
              </a:extLst>
            </p:cNvPr>
            <p:cNvSpPr>
              <a:spLocks/>
            </p:cNvSpPr>
            <p:nvPr/>
          </p:nvSpPr>
          <p:spPr bwMode="auto">
            <a:xfrm rot="-8707657">
              <a:off x="3819" y="2880"/>
              <a:ext cx="693" cy="310"/>
            </a:xfrm>
            <a:custGeom>
              <a:avLst/>
              <a:gdLst>
                <a:gd name="T0" fmla="*/ 0 w 5664"/>
                <a:gd name="T1" fmla="*/ 0 h 4608"/>
                <a:gd name="T2" fmla="*/ 0 w 5664"/>
                <a:gd name="T3" fmla="*/ 0 h 4608"/>
                <a:gd name="T4" fmla="*/ 0 w 5664"/>
                <a:gd name="T5" fmla="*/ 0 h 4608"/>
                <a:gd name="T6" fmla="*/ 0 w 5664"/>
                <a:gd name="T7" fmla="*/ 0 h 4608"/>
                <a:gd name="T8" fmla="*/ 0 w 5664"/>
                <a:gd name="T9" fmla="*/ 0 h 4608"/>
                <a:gd name="T10" fmla="*/ 0 w 5664"/>
                <a:gd name="T11" fmla="*/ 0 h 4608"/>
                <a:gd name="T12" fmla="*/ 0 w 5664"/>
                <a:gd name="T13" fmla="*/ 0 h 4608"/>
                <a:gd name="T14" fmla="*/ 0 w 5664"/>
                <a:gd name="T15" fmla="*/ 0 h 4608"/>
                <a:gd name="T16" fmla="*/ 0 60000 65536"/>
                <a:gd name="T17" fmla="*/ 0 60000 65536"/>
                <a:gd name="T18" fmla="*/ 0 60000 65536"/>
                <a:gd name="T19" fmla="*/ 0 60000 65536"/>
                <a:gd name="T20" fmla="*/ 0 60000 65536"/>
                <a:gd name="T21" fmla="*/ 0 60000 65536"/>
                <a:gd name="T22" fmla="*/ 0 60000 65536"/>
                <a:gd name="T23" fmla="*/ 0 60000 65536"/>
                <a:gd name="T24" fmla="*/ 0 w 5664"/>
                <a:gd name="T25" fmla="*/ 0 h 4608"/>
                <a:gd name="T26" fmla="*/ 5664 w 5664"/>
                <a:gd name="T27" fmla="*/ 4608 h 46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64" h="4608">
                  <a:moveTo>
                    <a:pt x="0" y="2544"/>
                  </a:moveTo>
                  <a:cubicBezTo>
                    <a:pt x="296" y="2624"/>
                    <a:pt x="592" y="2704"/>
                    <a:pt x="816" y="2352"/>
                  </a:cubicBezTo>
                  <a:cubicBezTo>
                    <a:pt x="1040" y="2000"/>
                    <a:pt x="1152" y="56"/>
                    <a:pt x="1344" y="432"/>
                  </a:cubicBezTo>
                  <a:cubicBezTo>
                    <a:pt x="1536" y="808"/>
                    <a:pt x="1704" y="4608"/>
                    <a:pt x="1968" y="4608"/>
                  </a:cubicBezTo>
                  <a:cubicBezTo>
                    <a:pt x="2232" y="4608"/>
                    <a:pt x="2632" y="864"/>
                    <a:pt x="2928" y="432"/>
                  </a:cubicBezTo>
                  <a:cubicBezTo>
                    <a:pt x="3224" y="0"/>
                    <a:pt x="3456" y="1680"/>
                    <a:pt x="3744" y="2016"/>
                  </a:cubicBezTo>
                  <a:cubicBezTo>
                    <a:pt x="4032" y="2352"/>
                    <a:pt x="4336" y="2360"/>
                    <a:pt x="4656" y="2448"/>
                  </a:cubicBezTo>
                  <a:cubicBezTo>
                    <a:pt x="4976" y="2536"/>
                    <a:pt x="5496" y="2528"/>
                    <a:pt x="5664" y="2544"/>
                  </a:cubicBezTo>
                </a:path>
              </a:pathLst>
            </a:custGeom>
            <a:noFill/>
            <a:ln w="76200">
              <a:pattFill prst="lgCheck">
                <a:fgClr>
                  <a:srgbClr val="FFFF00"/>
                </a:fgClr>
                <a:bgClr>
                  <a:srgbClr val="00CC00"/>
                </a:bgClr>
              </a:patt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4" name="Freeform 19">
              <a:extLst>
                <a:ext uri="{FF2B5EF4-FFF2-40B4-BE49-F238E27FC236}">
                  <a16:creationId xmlns:a16="http://schemas.microsoft.com/office/drawing/2014/main" id="{B25180E9-6F5D-3F37-5DCB-C68BEB02BE91}"/>
                </a:ext>
              </a:extLst>
            </p:cNvPr>
            <p:cNvSpPr>
              <a:spLocks/>
            </p:cNvSpPr>
            <p:nvPr/>
          </p:nvSpPr>
          <p:spPr bwMode="auto">
            <a:xfrm rot="-1864976">
              <a:off x="1200" y="3050"/>
              <a:ext cx="693" cy="310"/>
            </a:xfrm>
            <a:custGeom>
              <a:avLst/>
              <a:gdLst>
                <a:gd name="T0" fmla="*/ 0 w 5664"/>
                <a:gd name="T1" fmla="*/ 0 h 4608"/>
                <a:gd name="T2" fmla="*/ 0 w 5664"/>
                <a:gd name="T3" fmla="*/ 0 h 4608"/>
                <a:gd name="T4" fmla="*/ 0 w 5664"/>
                <a:gd name="T5" fmla="*/ 0 h 4608"/>
                <a:gd name="T6" fmla="*/ 0 w 5664"/>
                <a:gd name="T7" fmla="*/ 0 h 4608"/>
                <a:gd name="T8" fmla="*/ 0 w 5664"/>
                <a:gd name="T9" fmla="*/ 0 h 4608"/>
                <a:gd name="T10" fmla="*/ 0 w 5664"/>
                <a:gd name="T11" fmla="*/ 0 h 4608"/>
                <a:gd name="T12" fmla="*/ 0 w 5664"/>
                <a:gd name="T13" fmla="*/ 0 h 4608"/>
                <a:gd name="T14" fmla="*/ 0 w 5664"/>
                <a:gd name="T15" fmla="*/ 0 h 4608"/>
                <a:gd name="T16" fmla="*/ 0 60000 65536"/>
                <a:gd name="T17" fmla="*/ 0 60000 65536"/>
                <a:gd name="T18" fmla="*/ 0 60000 65536"/>
                <a:gd name="T19" fmla="*/ 0 60000 65536"/>
                <a:gd name="T20" fmla="*/ 0 60000 65536"/>
                <a:gd name="T21" fmla="*/ 0 60000 65536"/>
                <a:gd name="T22" fmla="*/ 0 60000 65536"/>
                <a:gd name="T23" fmla="*/ 0 60000 65536"/>
                <a:gd name="T24" fmla="*/ 0 w 5664"/>
                <a:gd name="T25" fmla="*/ 0 h 4608"/>
                <a:gd name="T26" fmla="*/ 5664 w 5664"/>
                <a:gd name="T27" fmla="*/ 4608 h 46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64" h="4608">
                  <a:moveTo>
                    <a:pt x="0" y="2544"/>
                  </a:moveTo>
                  <a:cubicBezTo>
                    <a:pt x="296" y="2624"/>
                    <a:pt x="592" y="2704"/>
                    <a:pt x="816" y="2352"/>
                  </a:cubicBezTo>
                  <a:cubicBezTo>
                    <a:pt x="1040" y="2000"/>
                    <a:pt x="1152" y="56"/>
                    <a:pt x="1344" y="432"/>
                  </a:cubicBezTo>
                  <a:cubicBezTo>
                    <a:pt x="1536" y="808"/>
                    <a:pt x="1704" y="4608"/>
                    <a:pt x="1968" y="4608"/>
                  </a:cubicBezTo>
                  <a:cubicBezTo>
                    <a:pt x="2232" y="4608"/>
                    <a:pt x="2632" y="864"/>
                    <a:pt x="2928" y="432"/>
                  </a:cubicBezTo>
                  <a:cubicBezTo>
                    <a:pt x="3224" y="0"/>
                    <a:pt x="3456" y="1680"/>
                    <a:pt x="3744" y="2016"/>
                  </a:cubicBezTo>
                  <a:cubicBezTo>
                    <a:pt x="4032" y="2352"/>
                    <a:pt x="4336" y="2360"/>
                    <a:pt x="4656" y="2448"/>
                  </a:cubicBezTo>
                  <a:cubicBezTo>
                    <a:pt x="4976" y="2536"/>
                    <a:pt x="5496" y="2528"/>
                    <a:pt x="5664" y="2544"/>
                  </a:cubicBezTo>
                </a:path>
              </a:pathLst>
            </a:custGeom>
            <a:noFill/>
            <a:ln w="76200">
              <a:pattFill prst="lgCheck">
                <a:fgClr>
                  <a:srgbClr val="00CC00"/>
                </a:fgClr>
                <a:bgClr>
                  <a:srgbClr val="FFFF00"/>
                </a:bgClr>
              </a:patt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5" name="Text Box 20">
              <a:extLst>
                <a:ext uri="{FF2B5EF4-FFF2-40B4-BE49-F238E27FC236}">
                  <a16:creationId xmlns:a16="http://schemas.microsoft.com/office/drawing/2014/main" id="{B745C4D5-CD62-93FB-A184-24D3F52E5F5F}"/>
                </a:ext>
              </a:extLst>
            </p:cNvPr>
            <p:cNvSpPr txBox="1">
              <a:spLocks noChangeArrowheads="1"/>
            </p:cNvSpPr>
            <p:nvPr/>
          </p:nvSpPr>
          <p:spPr bwMode="auto">
            <a:xfrm>
              <a:off x="144" y="1440"/>
              <a:ext cx="1152"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hi-IN" altLang="en-US" sz="1800" b="1">
                  <a:solidFill>
                    <a:srgbClr val="008000"/>
                  </a:solidFill>
                  <a:latin typeface="Verdana" panose="020B0604030504040204" pitchFamily="34" charset="0"/>
                  <a:cs typeface="Times New Roman" panose="02020603050405020304" pitchFamily="18" charset="0"/>
                </a:rPr>
                <a:t>नाभिकीय</a:t>
              </a:r>
              <a:r>
                <a:rPr lang="en-US" altLang="en-US" sz="1800" b="1">
                  <a:solidFill>
                    <a:srgbClr val="008000"/>
                  </a:solidFill>
                  <a:latin typeface="Verdana" panose="020B0604030504040204" pitchFamily="34" charset="0"/>
                  <a:cs typeface="Times New Roman" panose="02020603050405020304" pitchFamily="18" charset="0"/>
                </a:rPr>
                <a:t>power</a:t>
              </a:r>
              <a:endParaRPr lang="en-GB" altLang="en-US" sz="1800" b="1">
                <a:solidFill>
                  <a:srgbClr val="008000"/>
                </a:solidFill>
                <a:latin typeface="Verdana" panose="020B0604030504040204" pitchFamily="34" charset="0"/>
                <a:cs typeface="Times New Roman" panose="02020603050405020304" pitchFamily="18" charset="0"/>
              </a:endParaRPr>
            </a:p>
          </p:txBody>
        </p:sp>
        <p:grpSp>
          <p:nvGrpSpPr>
            <p:cNvPr id="57366" name="Group 21">
              <a:extLst>
                <a:ext uri="{FF2B5EF4-FFF2-40B4-BE49-F238E27FC236}">
                  <a16:creationId xmlns:a16="http://schemas.microsoft.com/office/drawing/2014/main" id="{F5DA9DC0-467B-1F10-B565-5D13D3FD0A1D}"/>
                </a:ext>
              </a:extLst>
            </p:cNvPr>
            <p:cNvGrpSpPr>
              <a:grpSpLocks/>
            </p:cNvGrpSpPr>
            <p:nvPr/>
          </p:nvGrpSpPr>
          <p:grpSpPr bwMode="auto">
            <a:xfrm>
              <a:off x="4302" y="3208"/>
              <a:ext cx="1780" cy="1133"/>
              <a:chOff x="4302" y="2711"/>
              <a:chExt cx="1780" cy="1133"/>
            </a:xfrm>
          </p:grpSpPr>
          <p:pic>
            <p:nvPicPr>
              <p:cNvPr id="57370" name="Picture 22">
                <a:extLst>
                  <a:ext uri="{FF2B5EF4-FFF2-40B4-BE49-F238E27FC236}">
                    <a16:creationId xmlns:a16="http://schemas.microsoft.com/office/drawing/2014/main" id="{8384CD2A-687E-9196-5A7B-757EF95D87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02" y="2711"/>
                <a:ext cx="1780" cy="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7371" name="Picture 23">
                <a:extLst>
                  <a:ext uri="{FF2B5EF4-FFF2-40B4-BE49-F238E27FC236}">
                    <a16:creationId xmlns:a16="http://schemas.microsoft.com/office/drawing/2014/main" id="{38BD9C2C-3A8B-1D71-37BD-14FBBB4DBA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V="1">
                <a:off x="4566" y="2784"/>
                <a:ext cx="378"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367" name="Oval 24">
              <a:extLst>
                <a:ext uri="{FF2B5EF4-FFF2-40B4-BE49-F238E27FC236}">
                  <a16:creationId xmlns:a16="http://schemas.microsoft.com/office/drawing/2014/main" id="{C418C47E-82BB-3C8E-CF1F-43FCCA55F09E}"/>
                </a:ext>
              </a:extLst>
            </p:cNvPr>
            <p:cNvSpPr>
              <a:spLocks noChangeArrowheads="1"/>
            </p:cNvSpPr>
            <p:nvPr/>
          </p:nvSpPr>
          <p:spPr bwMode="auto">
            <a:xfrm>
              <a:off x="1827" y="1179"/>
              <a:ext cx="2106" cy="1962"/>
            </a:xfrm>
            <a:prstGeom prst="ellipse">
              <a:avLst/>
            </a:prstGeom>
            <a:noFill/>
            <a:ln w="76200" cap="sq">
              <a:pattFill prst="dkHorz">
                <a:fgClr>
                  <a:schemeClr val="accent1"/>
                </a:fgClr>
                <a:bgClr>
                  <a:schemeClr val="tx1"/>
                </a:bgClr>
              </a:patt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pic>
          <p:nvPicPr>
            <p:cNvPr id="57368" name="Picture 25">
              <a:extLst>
                <a:ext uri="{FF2B5EF4-FFF2-40B4-BE49-F238E27FC236}">
                  <a16:creationId xmlns:a16="http://schemas.microsoft.com/office/drawing/2014/main" id="{9460D363-FC7F-5FB2-14D4-2A53B334AF7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 y="1776"/>
              <a:ext cx="1056"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7369" name="Text Box 26">
              <a:extLst>
                <a:ext uri="{FF2B5EF4-FFF2-40B4-BE49-F238E27FC236}">
                  <a16:creationId xmlns:a16="http://schemas.microsoft.com/office/drawing/2014/main" id="{46C05880-D8F0-68C9-8F13-B64A10AB9B59}"/>
                </a:ext>
              </a:extLst>
            </p:cNvPr>
            <p:cNvSpPr txBox="1">
              <a:spLocks noChangeArrowheads="1"/>
            </p:cNvSpPr>
            <p:nvPr/>
          </p:nvSpPr>
          <p:spPr bwMode="auto">
            <a:xfrm>
              <a:off x="288" y="2592"/>
              <a:ext cx="777"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hi-IN" altLang="en-US" sz="1800" b="1">
                  <a:solidFill>
                    <a:srgbClr val="FF3300"/>
                  </a:solidFill>
                  <a:latin typeface="Verdana" panose="020B0604030504040204" pitchFamily="34" charset="0"/>
                  <a:cs typeface="Times New Roman" panose="02020603050405020304" pitchFamily="18" charset="0"/>
                </a:rPr>
                <a:t>नतीजा</a:t>
              </a:r>
              <a:endParaRPr lang="en-GB" altLang="en-US" sz="1800" b="1">
                <a:solidFill>
                  <a:srgbClr val="FF3300"/>
                </a:solidFill>
                <a:latin typeface="Verdana" panose="020B0604030504040204" pitchFamily="34" charset="0"/>
                <a:cs typeface="Times New Roman" panose="02020603050405020304" pitchFamily="18"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CC5017D-00DC-02D2-D73D-CCB06A78EC59}"/>
              </a:ext>
            </a:extLst>
          </p:cNvPr>
          <p:cNvSpPr>
            <a:spLocks noGrp="1"/>
          </p:cNvSpPr>
          <p:nvPr>
            <p:ph type="title"/>
          </p:nvPr>
        </p:nvSpPr>
        <p:spPr>
          <a:xfrm>
            <a:off x="457200" y="2057400"/>
            <a:ext cx="3886200" cy="914400"/>
          </a:xfrm>
        </p:spPr>
        <p:txBody>
          <a:bodyPr/>
          <a:lstStyle/>
          <a:p>
            <a:r>
              <a:rPr lang="hi-IN" altLang="en-US" sz="3600" b="1">
                <a:solidFill>
                  <a:srgbClr val="C00000"/>
                </a:solidFill>
                <a:latin typeface="Open Sans" panose="020B0606030504020204" pitchFamily="34" charset="0"/>
                <a:cs typeface="Open Sans" panose="020B0606030504020204" pitchFamily="34" charset="0"/>
              </a:rPr>
              <a:t>विकिरण प्रकार</a:t>
            </a:r>
            <a:endParaRPr lang="en-IN" altLang="en-US" sz="3600" b="1">
              <a:solidFill>
                <a:srgbClr val="C00000"/>
              </a:solidFill>
              <a:latin typeface="Open Sans" panose="020B0606030504020204" pitchFamily="34" charset="0"/>
              <a:cs typeface="Open Sans" panose="020B0606030504020204" pitchFamily="34" charset="0"/>
            </a:endParaRPr>
          </a:p>
        </p:txBody>
      </p:sp>
      <p:pic>
        <p:nvPicPr>
          <p:cNvPr id="21507" name="Picture 2">
            <a:extLst>
              <a:ext uri="{FF2B5EF4-FFF2-40B4-BE49-F238E27FC236}">
                <a16:creationId xmlns:a16="http://schemas.microsoft.com/office/drawing/2014/main" id="{1066731D-D11B-24AE-FE0C-649C252182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0" y="1143000"/>
            <a:ext cx="6248400" cy="4648200"/>
          </a:xfrm>
          <a:noFill/>
        </p:spPr>
      </p:pic>
      <p:sp>
        <p:nvSpPr>
          <p:cNvPr id="21508" name="Slide Number Placeholder 3">
            <a:extLst>
              <a:ext uri="{FF2B5EF4-FFF2-40B4-BE49-F238E27FC236}">
                <a16:creationId xmlns:a16="http://schemas.microsoft.com/office/drawing/2014/main" id="{583944A1-CD72-A921-E973-FA0C5737046D}"/>
              </a:ext>
            </a:extLst>
          </p:cNvPr>
          <p:cNvSpPr>
            <a:spLocks noGrp="1" noChangeArrowheads="1"/>
          </p:cNvSpPr>
          <p:nvPr>
            <p:ph type="sldNum" sz="quarter" idx="12"/>
          </p:nvPr>
        </p:nvSpPr>
        <p:spPr bwMode="auto">
          <a:xfrm>
            <a:off x="10515600" y="6324600"/>
            <a:ext cx="1028700" cy="37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A86234-1E4C-4AB4-8A89-FEC5D72FA581}" type="slidenum">
              <a:rPr lang="en-US" altLang="en-US" sz="1200" smtClean="0">
                <a:solidFill>
                  <a:srgbClr val="E46C0A"/>
                </a:solidFill>
                <a:latin typeface="Verdana" panose="020B0604030504040204" pitchFamily="34" charset="0"/>
              </a:rPr>
              <a:pPr>
                <a:spcBef>
                  <a:spcPct val="0"/>
                </a:spcBef>
                <a:buFontTx/>
                <a:buNone/>
              </a:pPr>
              <a:t>3</a:t>
            </a:fld>
            <a:endParaRPr lang="en-US" altLang="en-US" sz="1200">
              <a:solidFill>
                <a:srgbClr val="E46C0A"/>
              </a:solidFill>
              <a:latin typeface="Verdan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B683E5D-BDD6-ADA0-DB35-D68FA6F410DA}"/>
              </a:ext>
            </a:extLst>
          </p:cNvPr>
          <p:cNvSpPr>
            <a:spLocks noGrp="1"/>
          </p:cNvSpPr>
          <p:nvPr>
            <p:ph type="title"/>
          </p:nvPr>
        </p:nvSpPr>
        <p:spPr>
          <a:xfrm>
            <a:off x="603250" y="2590800"/>
            <a:ext cx="3030538" cy="1981200"/>
          </a:xfrm>
        </p:spPr>
        <p:txBody>
          <a:bodyPr/>
          <a:lstStyle/>
          <a:p>
            <a:pPr eaLnBrk="1" hangingPunct="1"/>
            <a:r>
              <a:rPr lang="hi-IN" altLang="en-US" sz="3600" b="1">
                <a:solidFill>
                  <a:srgbClr val="C00000"/>
                </a:solidFill>
                <a:latin typeface="Open Sans" panose="020B0606030504020204" pitchFamily="34" charset="0"/>
                <a:cs typeface="Open Sans" panose="020B0606030504020204" pitchFamily="34" charset="0"/>
              </a:rPr>
              <a:t>विकिरण के मानव निर्मित स्रोत</a:t>
            </a:r>
            <a:endParaRPr lang="en-US" altLang="en-US" sz="3600" b="1">
              <a:solidFill>
                <a:srgbClr val="C00000"/>
              </a:solidFill>
              <a:latin typeface="Open Sans" panose="020B0606030504020204" pitchFamily="34" charset="0"/>
              <a:cs typeface="Open Sans" panose="020B0606030504020204" pitchFamily="34" charset="0"/>
            </a:endParaRPr>
          </a:p>
        </p:txBody>
      </p:sp>
      <p:sp>
        <p:nvSpPr>
          <p:cNvPr id="59395" name="Rectangle 3">
            <a:extLst>
              <a:ext uri="{FF2B5EF4-FFF2-40B4-BE49-F238E27FC236}">
                <a16:creationId xmlns:a16="http://schemas.microsoft.com/office/drawing/2014/main" id="{CFCE2F8B-1D6F-1C5B-FCC5-FC0087C5FC60}"/>
              </a:ext>
            </a:extLst>
          </p:cNvPr>
          <p:cNvSpPr>
            <a:spLocks noGrp="1"/>
          </p:cNvSpPr>
          <p:nvPr>
            <p:ph type="body" idx="1"/>
          </p:nvPr>
        </p:nvSpPr>
        <p:spPr>
          <a:xfrm>
            <a:off x="5392738" y="1752600"/>
            <a:ext cx="6330950" cy="4114800"/>
          </a:xfrm>
        </p:spPr>
        <p:txBody>
          <a:bodyPr/>
          <a:lstStyle/>
          <a:p>
            <a:pPr eaLnBrk="1" hangingPunct="1">
              <a:lnSpc>
                <a:spcPct val="90000"/>
              </a:lnSpc>
            </a:pPr>
            <a:r>
              <a:rPr lang="hi-IN" altLang="en-US" sz="2400" b="1">
                <a:latin typeface="Open Sans" panose="020B0606030504020204" pitchFamily="34" charset="0"/>
                <a:cs typeface="Open Sans" panose="020B0606030504020204" pitchFamily="34" charset="0"/>
              </a:rPr>
              <a:t>परमाणु चिकित्सा
डायग्नोस्टिक थेरेपी के लिए रेडियोधर्मी ट्रेसर
विश्लेषणात्मक प्रक्रियाएं
पेसमेकर
मेडिकल एक्स-रे (एक्स-रे ट्यूबों द्वारा उत्पादित)
फ्लोरोस्कोपी
छाती का एक्स-रे
डेंटल एक्स-रे</a:t>
            </a:r>
            <a:endParaRPr lang="en-US" altLang="en-US" b="1">
              <a:solidFill>
                <a:srgbClr val="0066FF"/>
              </a:solidFill>
              <a:latin typeface="Open Sans" panose="020B0606030504020204" pitchFamily="34" charset="0"/>
              <a:cs typeface="Open Sans" panose="020B0606030504020204" pitchFamily="34" charset="0"/>
            </a:endParaRPr>
          </a:p>
        </p:txBody>
      </p:sp>
      <p:sp>
        <p:nvSpPr>
          <p:cNvPr id="59396" name="Slide Number Placeholder 3">
            <a:extLst>
              <a:ext uri="{FF2B5EF4-FFF2-40B4-BE49-F238E27FC236}">
                <a16:creationId xmlns:a16="http://schemas.microsoft.com/office/drawing/2014/main" id="{D0E9FEE6-2BE6-3BBE-050C-970BD68D714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6CEAFAE-401B-4C38-B6A8-73293A87B498}" type="slidenum">
              <a:rPr lang="en-US" altLang="en-US" sz="1200" smtClean="0">
                <a:solidFill>
                  <a:srgbClr val="E46C0A"/>
                </a:solidFill>
                <a:latin typeface="Verdana" panose="020B0604030504040204" pitchFamily="34" charset="0"/>
              </a:rPr>
              <a:pPr>
                <a:spcBef>
                  <a:spcPct val="0"/>
                </a:spcBef>
                <a:buFontTx/>
                <a:buNone/>
              </a:pPr>
              <a:t>30</a:t>
            </a:fld>
            <a:endParaRPr lang="en-US" altLang="en-US" sz="1200">
              <a:solidFill>
                <a:srgbClr val="E46C0A"/>
              </a:solidFill>
              <a:latin typeface="Verdana" panose="020B0604030504040204"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E9D645CA-9BC6-263A-57E8-1E4A4DAB563F}"/>
              </a:ext>
            </a:extLst>
          </p:cNvPr>
          <p:cNvSpPr>
            <a:spLocks noGrp="1"/>
          </p:cNvSpPr>
          <p:nvPr>
            <p:ph type="title"/>
          </p:nvPr>
        </p:nvSpPr>
        <p:spPr>
          <a:xfrm>
            <a:off x="304800" y="2362200"/>
            <a:ext cx="4343400" cy="1447800"/>
          </a:xfrm>
        </p:spPr>
        <p:txBody>
          <a:bodyPr/>
          <a:lstStyle/>
          <a:p>
            <a:pPr eaLnBrk="1" hangingPunct="1"/>
            <a:r>
              <a:rPr lang="hi-IN" altLang="en-US" sz="3600" b="1">
                <a:solidFill>
                  <a:srgbClr val="C00000"/>
                </a:solidFill>
                <a:latin typeface="Open Sans" panose="020B0606030504020204" pitchFamily="34" charset="0"/>
                <a:cs typeface="Open Sans" panose="020B0606030504020204" pitchFamily="34" charset="0"/>
              </a:rPr>
              <a:t>विकिरण के मानव निर्मित स्रोत</a:t>
            </a:r>
            <a:endParaRPr lang="en-US" altLang="en-US" sz="3600" b="1">
              <a:solidFill>
                <a:srgbClr val="C00000"/>
              </a:solidFill>
              <a:latin typeface="Open Sans" panose="020B0606030504020204" pitchFamily="34" charset="0"/>
              <a:cs typeface="Open Sans" panose="020B0606030504020204" pitchFamily="34" charset="0"/>
            </a:endParaRPr>
          </a:p>
        </p:txBody>
      </p:sp>
      <p:sp>
        <p:nvSpPr>
          <p:cNvPr id="61443" name="Rectangle 3">
            <a:extLst>
              <a:ext uri="{FF2B5EF4-FFF2-40B4-BE49-F238E27FC236}">
                <a16:creationId xmlns:a16="http://schemas.microsoft.com/office/drawing/2014/main" id="{BC795008-46C1-4C17-7637-BEE46ACC6526}"/>
              </a:ext>
            </a:extLst>
          </p:cNvPr>
          <p:cNvSpPr>
            <a:spLocks noGrp="1"/>
          </p:cNvSpPr>
          <p:nvPr>
            <p:ph type="body" idx="1"/>
          </p:nvPr>
        </p:nvSpPr>
        <p:spPr>
          <a:xfrm>
            <a:off x="5943600" y="1676400"/>
            <a:ext cx="5791200" cy="3810000"/>
          </a:xfrm>
        </p:spPr>
        <p:txBody>
          <a:bodyPr/>
          <a:lstStyle/>
          <a:p>
            <a:pPr eaLnBrk="1" hangingPunct="1"/>
            <a:r>
              <a:rPr lang="hi-IN" altLang="en-US" sz="2400" b="1">
                <a:latin typeface="Open Sans" panose="020B0606030504020204" pitchFamily="34" charset="0"/>
                <a:cs typeface="Open Sans" panose="020B0606030504020204" pitchFamily="34" charset="0"/>
              </a:rPr>
              <a:t>उपभोक्ता उत्पाद
टेलीविजन सेट
स्मोक डिटेक्टर
जीवाश्म ईंधन: कोयला, गैस
हवाई यात्रा
चमकदार यौगिक
निर्माण सामग्री
परमाणु ईंधन चक्र
जमीन के ऊपर बम परीक्षण</a:t>
            </a:r>
            <a:endParaRPr lang="en-US" altLang="en-US" sz="2400">
              <a:latin typeface="Open Sans" panose="020B0606030504020204" pitchFamily="34" charset="0"/>
              <a:cs typeface="Open Sans" panose="020B0606030504020204" pitchFamily="34" charset="0"/>
            </a:endParaRPr>
          </a:p>
        </p:txBody>
      </p:sp>
      <p:sp>
        <p:nvSpPr>
          <p:cNvPr id="61444" name="Slide Number Placeholder 3">
            <a:extLst>
              <a:ext uri="{FF2B5EF4-FFF2-40B4-BE49-F238E27FC236}">
                <a16:creationId xmlns:a16="http://schemas.microsoft.com/office/drawing/2014/main" id="{AFD5C73F-A8C6-7C18-883F-5131C9635A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F17829F-0EB7-4260-A5D9-891FEA60C896}" type="slidenum">
              <a:rPr lang="en-US" altLang="en-US" sz="1200" smtClean="0">
                <a:solidFill>
                  <a:srgbClr val="E46C0A"/>
                </a:solidFill>
                <a:latin typeface="Verdana" panose="020B0604030504040204" pitchFamily="34" charset="0"/>
              </a:rPr>
              <a:pPr>
                <a:spcBef>
                  <a:spcPct val="0"/>
                </a:spcBef>
                <a:buFontTx/>
                <a:buNone/>
              </a:pPr>
              <a:t>31</a:t>
            </a:fld>
            <a:endParaRPr lang="en-US" altLang="en-US" sz="1200">
              <a:solidFill>
                <a:srgbClr val="E46C0A"/>
              </a:solidFill>
              <a:latin typeface="Verdana" panose="020B0604030504040204"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4386932-9ADF-E2A3-522F-9D100B547B80}"/>
              </a:ext>
            </a:extLst>
          </p:cNvPr>
          <p:cNvSpPr txBox="1">
            <a:spLocks noChangeArrowheads="1"/>
          </p:cNvSpPr>
          <p:nvPr/>
        </p:nvSpPr>
        <p:spPr>
          <a:xfrm>
            <a:off x="304800" y="1905000"/>
            <a:ext cx="4564063" cy="1219200"/>
          </a:xfrm>
          <a:prstGeom prst="rect">
            <a:avLst/>
          </a:prstGeom>
        </p:spPr>
        <p:txBody>
          <a:bodyPr/>
          <a:lstStyle/>
          <a:p>
            <a:pPr algn="ctr" eaLnBrk="1" fontAlgn="auto" hangingPunct="1">
              <a:spcAft>
                <a:spcPts val="0"/>
              </a:spcAft>
              <a:defRPr/>
            </a:pPr>
            <a:r>
              <a:rPr lang="hi-IN" sz="3600" b="1" dirty="0">
                <a:solidFill>
                  <a:srgbClr val="C00000"/>
                </a:solidFill>
                <a:latin typeface="Open Sans"/>
                <a:ea typeface="+mj-ea"/>
                <a:cs typeface="+mj-cs"/>
              </a:rPr>
              <a:t>रेडियोधर्मी स्रोतों के अनुप्रयोग</a:t>
            </a:r>
            <a:endParaRPr lang="en-US" sz="3600" b="1" dirty="0">
              <a:solidFill>
                <a:srgbClr val="C00000"/>
              </a:solidFill>
              <a:latin typeface="Open Sans"/>
              <a:ea typeface="+mj-ea"/>
              <a:cs typeface="+mj-cs"/>
            </a:endParaRPr>
          </a:p>
        </p:txBody>
      </p:sp>
      <p:pic>
        <p:nvPicPr>
          <p:cNvPr id="63491" name="Picture 2" descr="C:\IAEA_course\pictures\cobalt_vertical.jpg">
            <a:extLst>
              <a:ext uri="{FF2B5EF4-FFF2-40B4-BE49-F238E27FC236}">
                <a16:creationId xmlns:a16="http://schemas.microsoft.com/office/drawing/2014/main" id="{DB63656C-3FC4-939F-488C-2B9880472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147763"/>
            <a:ext cx="3276600"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5" descr="gen1">
            <a:extLst>
              <a:ext uri="{FF2B5EF4-FFF2-40B4-BE49-F238E27FC236}">
                <a16:creationId xmlns:a16="http://schemas.microsoft.com/office/drawing/2014/main" id="{44BDE5C8-16B5-D56D-BA5B-48B27ACE2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00" y="4275138"/>
            <a:ext cx="3175000"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Slide Number Placeholder 6">
            <a:extLst>
              <a:ext uri="{FF2B5EF4-FFF2-40B4-BE49-F238E27FC236}">
                <a16:creationId xmlns:a16="http://schemas.microsoft.com/office/drawing/2014/main" id="{4FC6CF71-3AF1-C365-D2A7-2CB4B463767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69F37E4-464D-4FFB-BAAF-B6D2DD33A385}" type="slidenum">
              <a:rPr lang="en-US" altLang="en-US" sz="1200" smtClean="0">
                <a:solidFill>
                  <a:srgbClr val="E46C0A"/>
                </a:solidFill>
                <a:latin typeface="Verdana" panose="020B0604030504040204" pitchFamily="34" charset="0"/>
              </a:rPr>
              <a:pPr>
                <a:spcBef>
                  <a:spcPct val="0"/>
                </a:spcBef>
                <a:buFontTx/>
                <a:buNone/>
              </a:pPr>
              <a:t>32</a:t>
            </a:fld>
            <a:endParaRPr lang="en-US" altLang="en-US" sz="1200">
              <a:solidFill>
                <a:srgbClr val="E46C0A"/>
              </a:solidFill>
              <a:latin typeface="Verdana" panose="020B0604030504040204" pitchFamily="34" charset="0"/>
            </a:endParaRPr>
          </a:p>
        </p:txBody>
      </p:sp>
      <p:pic>
        <p:nvPicPr>
          <p:cNvPr id="63494" name="Picture 9" descr="कैंसर रोगियों के लिए किस तरह कामगार है रेडिएशन थेरेपी | Onco.com">
            <a:extLst>
              <a:ext uri="{FF2B5EF4-FFF2-40B4-BE49-F238E27FC236}">
                <a16:creationId xmlns:a16="http://schemas.microsoft.com/office/drawing/2014/main" id="{AE41763D-52D0-B509-1C5E-BE1E01D976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3738" y="1147763"/>
            <a:ext cx="3268662"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a:extLst>
              <a:ext uri="{FF2B5EF4-FFF2-40B4-BE49-F238E27FC236}">
                <a16:creationId xmlns:a16="http://schemas.microsoft.com/office/drawing/2014/main" id="{31799E5B-A73C-6D74-DFB7-8977C300EBF5}"/>
              </a:ext>
            </a:extLst>
          </p:cNvPr>
          <p:cNvSpPr txBox="1">
            <a:spLocks noChangeArrowheads="1"/>
          </p:cNvSpPr>
          <p:nvPr/>
        </p:nvSpPr>
        <p:spPr bwMode="auto">
          <a:xfrm>
            <a:off x="5562600" y="1563688"/>
            <a:ext cx="60198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hi-IN" altLang="en-US" sz="2400">
                <a:latin typeface="Open Sans" panose="020B0606030504020204" pitchFamily="34" charset="0"/>
              </a:rPr>
              <a:t>रेडियोधर्मी स्रोतों का उपयोग निम्नलिखित अनुप्रयोगों में किया जाता है:
चिकित्सा 
उद्योग-प्रधान 
</a:t>
            </a:r>
            <a:r>
              <a:rPr lang="en-US" altLang="en-US" sz="2400">
                <a:latin typeface="Open Sans" panose="020B0606030504020204" pitchFamily="34" charset="0"/>
              </a:rPr>
              <a:t>RESEACH </a:t>
            </a:r>
            <a:r>
              <a:rPr lang="hi-IN" altLang="en-US" sz="2400">
                <a:latin typeface="Open Sans" panose="020B0606030504020204" pitchFamily="34" charset="0"/>
              </a:rPr>
              <a:t>और
कृषि</a:t>
            </a:r>
            <a:endParaRPr lang="en-US" altLang="en-US" sz="2400">
              <a:latin typeface="Open Sans" panose="020B0606030504020204" pitchFamily="34" charset="0"/>
            </a:endParaRPr>
          </a:p>
        </p:txBody>
      </p:sp>
      <p:sp>
        <p:nvSpPr>
          <p:cNvPr id="64515" name="Slide Number Placeholder 4">
            <a:extLst>
              <a:ext uri="{FF2B5EF4-FFF2-40B4-BE49-F238E27FC236}">
                <a16:creationId xmlns:a16="http://schemas.microsoft.com/office/drawing/2014/main" id="{D09E77B3-1392-36D7-21D9-956D7987B39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86E1FBE-9AA1-4056-9FAE-B3688363075F}" type="slidenum">
              <a:rPr lang="en-US" altLang="en-US" sz="1200" smtClean="0">
                <a:solidFill>
                  <a:srgbClr val="E46C0A"/>
                </a:solidFill>
                <a:latin typeface="Verdana" panose="020B0604030504040204" pitchFamily="34" charset="0"/>
              </a:rPr>
              <a:pPr>
                <a:spcBef>
                  <a:spcPct val="0"/>
                </a:spcBef>
                <a:buFontTx/>
                <a:buNone/>
              </a:pPr>
              <a:t>33</a:t>
            </a:fld>
            <a:endParaRPr lang="en-US" altLang="en-US" sz="1200">
              <a:solidFill>
                <a:srgbClr val="E46C0A"/>
              </a:solidFill>
              <a:latin typeface="Verdana" panose="020B0604030504040204" pitchFamily="34" charset="0"/>
            </a:endParaRPr>
          </a:p>
        </p:txBody>
      </p:sp>
      <p:sp>
        <p:nvSpPr>
          <p:cNvPr id="2" name="Rectangle 2">
            <a:extLst>
              <a:ext uri="{FF2B5EF4-FFF2-40B4-BE49-F238E27FC236}">
                <a16:creationId xmlns:a16="http://schemas.microsoft.com/office/drawing/2014/main" id="{A61E3453-63CD-A7ED-E4F7-BC2DD07B906F}"/>
              </a:ext>
            </a:extLst>
          </p:cNvPr>
          <p:cNvSpPr txBox="1">
            <a:spLocks noChangeArrowheads="1"/>
          </p:cNvSpPr>
          <p:nvPr/>
        </p:nvSpPr>
        <p:spPr>
          <a:xfrm>
            <a:off x="304800" y="1905000"/>
            <a:ext cx="4648200" cy="1828800"/>
          </a:xfrm>
          <a:prstGeom prst="rect">
            <a:avLst/>
          </a:prstGeom>
        </p:spPr>
        <p:txBody>
          <a:bodyPr/>
          <a:lstStyle/>
          <a:p>
            <a:pPr algn="ctr" eaLnBrk="1" fontAlgn="auto" hangingPunct="1">
              <a:spcAft>
                <a:spcPts val="0"/>
              </a:spcAft>
              <a:defRPr/>
            </a:pPr>
            <a:r>
              <a:rPr lang="hi-IN" sz="3600" b="1">
                <a:solidFill>
                  <a:srgbClr val="C00000"/>
                </a:solidFill>
                <a:latin typeface="Open Sans"/>
                <a:ea typeface="+mj-ea"/>
                <a:cs typeface="+mj-cs"/>
              </a:rPr>
              <a:t>रेडियोधर्मी स्रोतों के अनुप्रयोग</a:t>
            </a:r>
            <a:endParaRPr lang="en-US" sz="3600" b="1" dirty="0">
              <a:solidFill>
                <a:srgbClr val="C00000"/>
              </a:solidFill>
              <a:latin typeface="Open Sans"/>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a:extLst>
              <a:ext uri="{FF2B5EF4-FFF2-40B4-BE49-F238E27FC236}">
                <a16:creationId xmlns:a16="http://schemas.microsoft.com/office/drawing/2014/main" id="{898D63BF-2F8B-3ACE-F019-6CA50A0A636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C97A780-14DC-4341-8105-650771E502CF}" type="slidenum">
              <a:rPr lang="en-US" altLang="en-US" sz="1200" smtClean="0">
                <a:solidFill>
                  <a:srgbClr val="E46C0A"/>
                </a:solidFill>
                <a:latin typeface="Verdana" panose="020B0604030504040204" pitchFamily="34" charset="0"/>
              </a:rPr>
              <a:pPr>
                <a:spcBef>
                  <a:spcPct val="0"/>
                </a:spcBef>
                <a:buFontTx/>
                <a:buNone/>
              </a:pPr>
              <a:t>34</a:t>
            </a:fld>
            <a:endParaRPr lang="en-US" altLang="en-US" sz="1200">
              <a:solidFill>
                <a:srgbClr val="E46C0A"/>
              </a:solidFill>
              <a:latin typeface="Verdana" panose="020B0604030504040204" pitchFamily="34" charset="0"/>
            </a:endParaRPr>
          </a:p>
        </p:txBody>
      </p:sp>
      <p:pic>
        <p:nvPicPr>
          <p:cNvPr id="65539" name="Picture 5">
            <a:extLst>
              <a:ext uri="{FF2B5EF4-FFF2-40B4-BE49-F238E27FC236}">
                <a16:creationId xmlns:a16="http://schemas.microsoft.com/office/drawing/2014/main" id="{58F71CD1-62BE-3752-674C-0A161FB43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295400"/>
            <a:ext cx="69738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4087C1A2-3822-BB6A-F4B1-76D0EC6EB49C}"/>
              </a:ext>
            </a:extLst>
          </p:cNvPr>
          <p:cNvSpPr txBox="1">
            <a:spLocks noChangeArrowheads="1"/>
          </p:cNvSpPr>
          <p:nvPr/>
        </p:nvSpPr>
        <p:spPr>
          <a:xfrm>
            <a:off x="-152400" y="2667000"/>
            <a:ext cx="4343400" cy="1600200"/>
          </a:xfrm>
          <a:prstGeom prst="rect">
            <a:avLst/>
          </a:prstGeom>
        </p:spPr>
        <p:txBody>
          <a:bodyPr/>
          <a:lstStyle/>
          <a:p>
            <a:pPr algn="ctr" eaLnBrk="1" fontAlgn="auto" hangingPunct="1">
              <a:spcAft>
                <a:spcPts val="0"/>
              </a:spcAft>
              <a:defRPr/>
            </a:pPr>
            <a:r>
              <a:rPr lang="hi-IN" sz="3200" b="1">
                <a:solidFill>
                  <a:srgbClr val="C00000"/>
                </a:solidFill>
                <a:latin typeface="Open Sans"/>
                <a:ea typeface="+mj-ea"/>
                <a:cs typeface="+mj-cs"/>
              </a:rPr>
              <a:t>की घोषणा 
रेडियोधर्मी स्रोत</a:t>
            </a:r>
            <a:endParaRPr lang="en-US" sz="3200" b="1" dirty="0">
              <a:solidFill>
                <a:srgbClr val="C00000"/>
              </a:solidFill>
              <a:latin typeface="Open Sans"/>
              <a:ea typeface="+mj-ea"/>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a:extLst>
              <a:ext uri="{FF2B5EF4-FFF2-40B4-BE49-F238E27FC236}">
                <a16:creationId xmlns:a16="http://schemas.microsoft.com/office/drawing/2014/main" id="{0B559B39-ADBE-6703-66C4-B57715ECD7F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DF4CFD0-B511-405D-AA97-E147D5A17193}" type="slidenum">
              <a:rPr lang="en-US" altLang="en-US" sz="1200" smtClean="0">
                <a:solidFill>
                  <a:srgbClr val="E46C0A"/>
                </a:solidFill>
                <a:latin typeface="Verdana" panose="020B0604030504040204" pitchFamily="34" charset="0"/>
              </a:rPr>
              <a:pPr>
                <a:spcBef>
                  <a:spcPct val="0"/>
                </a:spcBef>
                <a:buFontTx/>
                <a:buNone/>
              </a:pPr>
              <a:t>35</a:t>
            </a:fld>
            <a:endParaRPr lang="en-US" altLang="en-US" sz="1200">
              <a:solidFill>
                <a:srgbClr val="E46C0A"/>
              </a:solidFill>
              <a:latin typeface="Verdana" panose="020B0604030504040204" pitchFamily="34" charset="0"/>
            </a:endParaRPr>
          </a:p>
        </p:txBody>
      </p:sp>
      <p:pic>
        <p:nvPicPr>
          <p:cNvPr id="66563" name="Picture 5">
            <a:extLst>
              <a:ext uri="{FF2B5EF4-FFF2-40B4-BE49-F238E27FC236}">
                <a16:creationId xmlns:a16="http://schemas.microsoft.com/office/drawing/2014/main" id="{17243F95-664E-6819-691F-27D86B75E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063" y="1219200"/>
            <a:ext cx="6840537"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a:extLst>
              <a:ext uri="{FF2B5EF4-FFF2-40B4-BE49-F238E27FC236}">
                <a16:creationId xmlns:a16="http://schemas.microsoft.com/office/drawing/2014/main" id="{2A0E4F85-3752-80B2-7B7E-1247FAAA1AD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530DAB8-58A3-4550-9452-FAB76AA1F601}" type="slidenum">
              <a:rPr lang="en-US" altLang="en-US" sz="1200" smtClean="0">
                <a:solidFill>
                  <a:srgbClr val="E46C0A"/>
                </a:solidFill>
                <a:latin typeface="Verdana" panose="020B0604030504040204" pitchFamily="34" charset="0"/>
              </a:rPr>
              <a:pPr>
                <a:spcBef>
                  <a:spcPct val="0"/>
                </a:spcBef>
                <a:buFontTx/>
                <a:buNone/>
              </a:pPr>
              <a:t>36</a:t>
            </a:fld>
            <a:endParaRPr lang="en-US" altLang="en-US" sz="1200">
              <a:solidFill>
                <a:srgbClr val="E46C0A"/>
              </a:solidFill>
              <a:latin typeface="Verdana" panose="020B0604030504040204" pitchFamily="34" charset="0"/>
            </a:endParaRPr>
          </a:p>
        </p:txBody>
      </p:sp>
      <p:sp>
        <p:nvSpPr>
          <p:cNvPr id="67587" name="Rectangle 1">
            <a:extLst>
              <a:ext uri="{FF2B5EF4-FFF2-40B4-BE49-F238E27FC236}">
                <a16:creationId xmlns:a16="http://schemas.microsoft.com/office/drawing/2014/main" id="{8AD92728-477F-D476-5692-A595E8833B4E}"/>
              </a:ext>
            </a:extLst>
          </p:cNvPr>
          <p:cNvSpPr>
            <a:spLocks noChangeArrowheads="1"/>
          </p:cNvSpPr>
          <p:nvPr/>
        </p:nvSpPr>
        <p:spPr bwMode="auto">
          <a:xfrm>
            <a:off x="307975" y="1831975"/>
            <a:ext cx="26368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hi-IN" altLang="en-US" b="1">
                <a:solidFill>
                  <a:srgbClr val="FF0000"/>
                </a:solidFill>
                <a:latin typeface="Open Sans" panose="020B0606030504020204" pitchFamily="34" charset="0"/>
                <a:cs typeface="Open Sans" panose="020B0606030504020204" pitchFamily="34" charset="0"/>
              </a:rPr>
              <a:t>समीक्षा</a:t>
            </a:r>
            <a:endParaRPr lang="en-GB" altLang="en-US" b="1">
              <a:solidFill>
                <a:srgbClr val="FF0000"/>
              </a:solidFill>
              <a:latin typeface="Open Sans" panose="020B0606030504020204" pitchFamily="34" charset="0"/>
              <a:cs typeface="Open Sans" panose="020B0606030504020204" pitchFamily="34" charset="0"/>
            </a:endParaRPr>
          </a:p>
        </p:txBody>
      </p:sp>
      <p:sp>
        <p:nvSpPr>
          <p:cNvPr id="67588" name="Google Shape;116;p15">
            <a:extLst>
              <a:ext uri="{FF2B5EF4-FFF2-40B4-BE49-F238E27FC236}">
                <a16:creationId xmlns:a16="http://schemas.microsoft.com/office/drawing/2014/main" id="{2F33F684-4BFA-9248-4976-5EA6021469F9}"/>
              </a:ext>
            </a:extLst>
          </p:cNvPr>
          <p:cNvSpPr txBox="1">
            <a:spLocks noChangeArrowheads="1"/>
          </p:cNvSpPr>
          <p:nvPr/>
        </p:nvSpPr>
        <p:spPr bwMode="auto">
          <a:xfrm>
            <a:off x="762000" y="2536825"/>
            <a:ext cx="3986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Clr>
                <a:srgbClr val="000000"/>
              </a:buClr>
              <a:buSzPts val="3200"/>
              <a:buFont typeface="Arial" panose="020B0604020202020204" pitchFamily="34" charset="0"/>
              <a:buNone/>
            </a:pPr>
            <a:r>
              <a:rPr lang="hi-IN" altLang="en-US" sz="2400">
                <a:solidFill>
                  <a:srgbClr val="000000"/>
                </a:solidFill>
                <a:latin typeface="Open Sans" panose="020B0606030504020204" pitchFamily="34" charset="0"/>
                <a:cs typeface="Times New Roman" panose="02020603050405020304" pitchFamily="18" charset="0"/>
                <a:sym typeface="Arial" panose="020B0604020202020204" pitchFamily="34" charset="0"/>
              </a:rPr>
              <a:t>इस पाठ को पूरा करने पर, आप इसके बारे में जान सकते हैं: -</a:t>
            </a:r>
            <a:endParaRPr lang="en-US" altLang="en-US" sz="1100">
              <a:latin typeface="Open Sans" panose="020B0606030504020204" pitchFamily="34" charset="0"/>
              <a:cs typeface="Times New Roman" panose="02020603050405020304" pitchFamily="18" charset="0"/>
            </a:endParaRPr>
          </a:p>
        </p:txBody>
      </p:sp>
      <p:sp>
        <p:nvSpPr>
          <p:cNvPr id="67589" name="Content Placeholder 2">
            <a:extLst>
              <a:ext uri="{FF2B5EF4-FFF2-40B4-BE49-F238E27FC236}">
                <a16:creationId xmlns:a16="http://schemas.microsoft.com/office/drawing/2014/main" id="{AF0F72CE-D18D-EEEB-8623-8B5CAD39795F}"/>
              </a:ext>
            </a:extLst>
          </p:cNvPr>
          <p:cNvSpPr>
            <a:spLocks noGrp="1"/>
          </p:cNvSpPr>
          <p:nvPr>
            <p:ph idx="1"/>
          </p:nvPr>
        </p:nvSpPr>
        <p:spPr>
          <a:xfrm>
            <a:off x="5576888" y="2209800"/>
            <a:ext cx="6332537" cy="3992563"/>
          </a:xfrm>
        </p:spPr>
        <p:txBody>
          <a:bodyPr/>
          <a:lstStyle/>
          <a:p>
            <a:pPr>
              <a:buFont typeface="Wingdings" panose="05000000000000000000" pitchFamily="2" charset="2"/>
              <a:buChar char="§"/>
            </a:pPr>
            <a:r>
              <a:rPr lang="hi-IN" altLang="en-US" sz="2400">
                <a:solidFill>
                  <a:srgbClr val="002060"/>
                </a:solidFill>
                <a:latin typeface="Open Sans" panose="020B0606030504020204" pitchFamily="34" charset="0"/>
                <a:cs typeface="Open Sans" panose="020B0606030504020204" pitchFamily="34" charset="0"/>
              </a:rPr>
              <a:t>विकिरण क्या है
रेडियोलॉजिकल स्रोत के प्रकार
रेडियोलॉजिकल स्रोत का उपयोग
प्राकृतिक रेडियोलॉजिकल स्रोत
मानव निर्मित विकिरण स्रोत
विभिन्न स्रोतों का अनुप्रयोग
समाप्ति</a:t>
            </a:r>
            <a:endParaRPr lang="en-IN" altLang="en-US" sz="2400">
              <a:solidFill>
                <a:srgbClr val="002060"/>
              </a:solidFill>
              <a:latin typeface="Open Sans" panose="020B0606030504020204" pitchFamily="34" charset="0"/>
              <a:cs typeface="Open Sans" panose="020B0606030504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7176F9-EC6F-A405-5CD6-609B9618F97A}"/>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latin typeface="Times New Roman" panose="02020603050405020304" pitchFamily="18" charset="0"/>
              <a:cs typeface="Times New Roman" panose="02020603050405020304" pitchFamily="18" charset="0"/>
            </a:endParaRPr>
          </a:p>
        </p:txBody>
      </p:sp>
      <p:sp>
        <p:nvSpPr>
          <p:cNvPr id="68611" name="AutoShape 4">
            <a:extLst>
              <a:ext uri="{FF2B5EF4-FFF2-40B4-BE49-F238E27FC236}">
                <a16:creationId xmlns:a16="http://schemas.microsoft.com/office/drawing/2014/main" id="{EC392050-D8D1-0222-5249-50461AE4CC8B}"/>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1800">
              <a:latin typeface="Verdana" panose="020B0604030504040204" pitchFamily="34" charset="0"/>
            </a:endParaRPr>
          </a:p>
        </p:txBody>
      </p:sp>
      <p:sp>
        <p:nvSpPr>
          <p:cNvPr id="68612" name="Slide Number Placeholder 1">
            <a:extLst>
              <a:ext uri="{FF2B5EF4-FFF2-40B4-BE49-F238E27FC236}">
                <a16:creationId xmlns:a16="http://schemas.microsoft.com/office/drawing/2014/main" id="{802F25DD-4553-5AB6-65B4-6EFD5EA6DBB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424B5CD-8888-4403-8581-4BA900DB4404}" type="slidenum">
              <a:rPr lang="en-IN" altLang="en-US" sz="1200" smtClean="0">
                <a:solidFill>
                  <a:srgbClr val="E46C0A"/>
                </a:solidFill>
                <a:latin typeface="Verdana" panose="020B0604030504040204" pitchFamily="34" charset="0"/>
              </a:rPr>
              <a:pPr>
                <a:spcBef>
                  <a:spcPct val="0"/>
                </a:spcBef>
                <a:buFontTx/>
                <a:buNone/>
              </a:pPr>
              <a:t>37</a:t>
            </a:fld>
            <a:endParaRPr lang="en-IN" altLang="en-US" sz="1200">
              <a:solidFill>
                <a:srgbClr val="E46C0A"/>
              </a:solidFill>
              <a:latin typeface="Verdana" panose="020B0604030504040204" pitchFamily="34" charset="0"/>
            </a:endParaRPr>
          </a:p>
        </p:txBody>
      </p:sp>
      <p:sp>
        <p:nvSpPr>
          <p:cNvPr id="68613" name="Duties of…">
            <a:extLst>
              <a:ext uri="{FF2B5EF4-FFF2-40B4-BE49-F238E27FC236}">
                <a16:creationId xmlns:a16="http://schemas.microsoft.com/office/drawing/2014/main" id="{AF3DE8EE-09FB-97F2-122C-EA9BF43ECFB7}"/>
              </a:ext>
            </a:extLst>
          </p:cNvPr>
          <p:cNvSpPr txBox="1">
            <a:spLocks noChangeArrowheads="1"/>
          </p:cNvSpPr>
          <p:nvPr/>
        </p:nvSpPr>
        <p:spPr bwMode="auto">
          <a:xfrm>
            <a:off x="1330325" y="2822575"/>
            <a:ext cx="4051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hi-IN" altLang="en-US" sz="4000" b="1">
                <a:latin typeface="Open Sans" panose="020B0606030504020204" pitchFamily="34" charset="0"/>
              </a:rPr>
              <a:t>कोई सवाल ?</a:t>
            </a:r>
            <a:endParaRPr lang="en-US" altLang="en-US" sz="4000" b="1">
              <a:latin typeface="Open Sans" panose="020B0606030504020204" pitchFamily="34" charset="0"/>
            </a:endParaRPr>
          </a:p>
        </p:txBody>
      </p:sp>
      <p:pic>
        <p:nvPicPr>
          <p:cNvPr id="68614" name="Picture 3">
            <a:extLst>
              <a:ext uri="{FF2B5EF4-FFF2-40B4-BE49-F238E27FC236}">
                <a16:creationId xmlns:a16="http://schemas.microsoft.com/office/drawing/2014/main" id="{AB086E24-977B-961D-72A2-9E7385DDF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75" y="1752600"/>
            <a:ext cx="3368675"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D19F84-EC0A-9B90-08DB-B29128C63B77}"/>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latin typeface="Times New Roman" panose="02020603050405020304" pitchFamily="18" charset="0"/>
              <a:cs typeface="Times New Roman" panose="02020603050405020304" pitchFamily="18" charset="0"/>
            </a:endParaRPr>
          </a:p>
        </p:txBody>
      </p:sp>
      <p:sp>
        <p:nvSpPr>
          <p:cNvPr id="69635" name="AutoShape 4">
            <a:extLst>
              <a:ext uri="{FF2B5EF4-FFF2-40B4-BE49-F238E27FC236}">
                <a16:creationId xmlns:a16="http://schemas.microsoft.com/office/drawing/2014/main" id="{BE91BA19-E1EB-8338-7F40-197AFE2266DE}"/>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1800">
              <a:latin typeface="Verdana" panose="020B0604030504040204" pitchFamily="34" charset="0"/>
            </a:endParaRPr>
          </a:p>
        </p:txBody>
      </p:sp>
      <p:sp>
        <p:nvSpPr>
          <p:cNvPr id="69636" name="Slide Number Placeholder 1">
            <a:extLst>
              <a:ext uri="{FF2B5EF4-FFF2-40B4-BE49-F238E27FC236}">
                <a16:creationId xmlns:a16="http://schemas.microsoft.com/office/drawing/2014/main" id="{0B956C05-722F-5299-126E-E2D765C2860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B8C0692-1C72-480D-95D9-C50F6BDB8542}" type="slidenum">
              <a:rPr lang="en-IN" altLang="en-US" sz="1200" smtClean="0">
                <a:solidFill>
                  <a:srgbClr val="E46C0A"/>
                </a:solidFill>
                <a:latin typeface="Verdana" panose="020B0604030504040204" pitchFamily="34" charset="0"/>
              </a:rPr>
              <a:pPr>
                <a:spcBef>
                  <a:spcPct val="0"/>
                </a:spcBef>
                <a:buFontTx/>
                <a:buNone/>
              </a:pPr>
              <a:t>38</a:t>
            </a:fld>
            <a:endParaRPr lang="en-IN" altLang="en-US" sz="1200">
              <a:solidFill>
                <a:srgbClr val="E46C0A"/>
              </a:solidFill>
              <a:latin typeface="Verdana" panose="020B0604030504040204" pitchFamily="34" charset="0"/>
            </a:endParaRPr>
          </a:p>
        </p:txBody>
      </p:sp>
      <p:sp>
        <p:nvSpPr>
          <p:cNvPr id="69637" name="Duties of…">
            <a:extLst>
              <a:ext uri="{FF2B5EF4-FFF2-40B4-BE49-F238E27FC236}">
                <a16:creationId xmlns:a16="http://schemas.microsoft.com/office/drawing/2014/main" id="{40F76586-1169-EDBD-0619-61345089B643}"/>
              </a:ext>
            </a:extLst>
          </p:cNvPr>
          <p:cNvSpPr txBox="1">
            <a:spLocks noChangeArrowheads="1"/>
          </p:cNvSpPr>
          <p:nvPr/>
        </p:nvSpPr>
        <p:spPr bwMode="auto">
          <a:xfrm>
            <a:off x="568325" y="2133600"/>
            <a:ext cx="110902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hi-IN" altLang="en-US" sz="8800" b="1">
                <a:latin typeface="Open Sans" panose="020B0606030504020204" pitchFamily="34" charset="0"/>
              </a:rPr>
              <a:t>धन्यवाद</a:t>
            </a:r>
            <a:endParaRPr lang="en-US" altLang="en-US" sz="8800">
              <a:latin typeface="Open Sans" panose="020B0606030504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517450CE-3E43-8C6B-BF54-5C8385028D5C}"/>
              </a:ext>
            </a:extLst>
          </p:cNvPr>
          <p:cNvSpPr>
            <a:spLocks noGrp="1"/>
          </p:cNvSpPr>
          <p:nvPr>
            <p:ph type="title"/>
          </p:nvPr>
        </p:nvSpPr>
        <p:spPr>
          <a:xfrm>
            <a:off x="304800" y="2286000"/>
            <a:ext cx="4114800" cy="1143000"/>
          </a:xfrm>
        </p:spPr>
        <p:txBody>
          <a:bodyPr/>
          <a:lstStyle/>
          <a:p>
            <a:r>
              <a:rPr lang="hi-IN" altLang="en-US" sz="3600" b="1">
                <a:solidFill>
                  <a:srgbClr val="C00000"/>
                </a:solidFill>
                <a:latin typeface="Open Sans" panose="020B0606030504020204" pitchFamily="34" charset="0"/>
                <a:cs typeface="Open Sans" panose="020B0606030504020204" pitchFamily="34" charset="0"/>
              </a:rPr>
              <a:t>रेड की मर्मज्ञ शक्ति।</a:t>
            </a:r>
            <a:endParaRPr lang="en-IN" altLang="en-US" sz="3600" b="1">
              <a:solidFill>
                <a:srgbClr val="C00000"/>
              </a:solidFill>
              <a:latin typeface="Open Sans" panose="020B0606030504020204" pitchFamily="34" charset="0"/>
              <a:cs typeface="Open Sans" panose="020B0606030504020204" pitchFamily="34" charset="0"/>
            </a:endParaRPr>
          </a:p>
        </p:txBody>
      </p:sp>
      <p:pic>
        <p:nvPicPr>
          <p:cNvPr id="22531" name="Picture 2">
            <a:extLst>
              <a:ext uri="{FF2B5EF4-FFF2-40B4-BE49-F238E27FC236}">
                <a16:creationId xmlns:a16="http://schemas.microsoft.com/office/drawing/2014/main" id="{692522DD-9302-32C5-9D87-DB1EE74265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00600" y="1600200"/>
            <a:ext cx="7086600" cy="4114800"/>
          </a:xfrm>
          <a:noFill/>
        </p:spPr>
      </p:pic>
      <p:sp>
        <p:nvSpPr>
          <p:cNvPr id="22532" name="Slide Number Placeholder 4">
            <a:extLst>
              <a:ext uri="{FF2B5EF4-FFF2-40B4-BE49-F238E27FC236}">
                <a16:creationId xmlns:a16="http://schemas.microsoft.com/office/drawing/2014/main" id="{7BA5A255-05F4-6C34-194B-95230714846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7C5FF67-F14A-4939-BF3E-D97A154A749B}" type="slidenum">
              <a:rPr lang="en-US" altLang="en-US" sz="1200" smtClean="0">
                <a:solidFill>
                  <a:srgbClr val="E46C0A"/>
                </a:solidFill>
                <a:latin typeface="Verdana" panose="020B0604030504040204" pitchFamily="34" charset="0"/>
              </a:rPr>
              <a:pPr>
                <a:spcBef>
                  <a:spcPct val="0"/>
                </a:spcBef>
                <a:buFontTx/>
                <a:buNone/>
              </a:pPr>
              <a:t>4</a:t>
            </a:fld>
            <a:endParaRPr lang="en-US" altLang="en-US" sz="1200">
              <a:solidFill>
                <a:srgbClr val="E46C0A"/>
              </a:solidFill>
              <a:latin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BABDC98-2E4A-B993-810B-5D09DCEF63C6}"/>
              </a:ext>
            </a:extLst>
          </p:cNvPr>
          <p:cNvSpPr>
            <a:spLocks noGrp="1"/>
          </p:cNvSpPr>
          <p:nvPr>
            <p:ph type="title"/>
          </p:nvPr>
        </p:nvSpPr>
        <p:spPr>
          <a:xfrm>
            <a:off x="508000" y="2057400"/>
            <a:ext cx="3530600" cy="1143000"/>
          </a:xfrm>
        </p:spPr>
        <p:txBody>
          <a:bodyPr/>
          <a:lstStyle/>
          <a:p>
            <a:pPr eaLnBrk="1" hangingPunct="1"/>
            <a:r>
              <a:rPr lang="hi-IN" altLang="en-US" b="1" u="sng">
                <a:solidFill>
                  <a:srgbClr val="FF0000"/>
                </a:solidFill>
                <a:latin typeface="Open Sans" panose="020B0606030504020204" pitchFamily="34" charset="0"/>
                <a:cs typeface="Open Sans" panose="020B0606030504020204" pitchFamily="34" charset="0"/>
              </a:rPr>
              <a:t>रेडियोधर्मी स्रोत क्या है?</a:t>
            </a:r>
            <a:endParaRPr lang="en-IN" altLang="en-US" sz="3600">
              <a:solidFill>
                <a:srgbClr val="FF0000"/>
              </a:solidFill>
              <a:latin typeface="Open Sans" panose="020B0606030504020204" pitchFamily="34" charset="0"/>
              <a:cs typeface="Open Sans" panose="020B0606030504020204" pitchFamily="34" charset="0"/>
            </a:endParaRPr>
          </a:p>
        </p:txBody>
      </p:sp>
      <p:sp>
        <p:nvSpPr>
          <p:cNvPr id="23555" name="Content Placeholder 2">
            <a:extLst>
              <a:ext uri="{FF2B5EF4-FFF2-40B4-BE49-F238E27FC236}">
                <a16:creationId xmlns:a16="http://schemas.microsoft.com/office/drawing/2014/main" id="{4BC3A886-3147-1728-0C30-0018318F11BB}"/>
              </a:ext>
            </a:extLst>
          </p:cNvPr>
          <p:cNvSpPr>
            <a:spLocks noGrp="1"/>
          </p:cNvSpPr>
          <p:nvPr>
            <p:ph idx="1"/>
          </p:nvPr>
        </p:nvSpPr>
        <p:spPr>
          <a:xfrm>
            <a:off x="4419600" y="1371600"/>
            <a:ext cx="7162800" cy="4525963"/>
          </a:xfrm>
        </p:spPr>
        <p:txBody>
          <a:bodyPr/>
          <a:lstStyle/>
          <a:p>
            <a:pPr algn="just" eaLnBrk="1" hangingPunct="1">
              <a:spcBef>
                <a:spcPct val="50000"/>
              </a:spcBef>
              <a:buFont typeface="Arial" panose="020B0604020202020204" pitchFamily="34" charset="0"/>
              <a:buNone/>
            </a:pPr>
            <a:r>
              <a:rPr lang="hi-IN" altLang="en-US" sz="3000">
                <a:latin typeface="Open Sans" panose="020B0606030504020204" pitchFamily="34" charset="0"/>
                <a:cs typeface="Open Sans" panose="020B0606030504020204" pitchFamily="34" charset="0"/>
              </a:rPr>
              <a:t>एक रेडियोधर्मी स्रोत एक सामग्री है जिसका उपयोग इसके विकिरण उत्सर्जक गुणों के लिए किया जाता है। स्रोतों का निर्माण सीलबंद या बिना सील के रूप में किया जाता है। 
उन्हें ताकत के आधार पर वर्गीकृत किया गया है।
रेडियोधर्मी स्रोतों का उपयोग उद्योगों, प्रयोगशालाओं और चिकित्सा क्षेत्र में किया जाता है।  
रेडियोधर्मी पदार्थों से निकलने वाले विकिरण के उच्च संपर्क से मनुष्य और पर्यावरण पर हानिकारक प्रभाव पड़ सकता है।</a:t>
            </a:r>
            <a:endParaRPr lang="en-IN" altLang="en-US" sz="2400">
              <a:latin typeface="Open Sans" panose="020B0606030504020204" pitchFamily="34" charset="0"/>
              <a:cs typeface="Open Sans" panose="020B0606030504020204" pitchFamily="34" charset="0"/>
            </a:endParaRPr>
          </a:p>
        </p:txBody>
      </p:sp>
      <p:sp>
        <p:nvSpPr>
          <p:cNvPr id="23556" name="Slide Number Placeholder 3">
            <a:extLst>
              <a:ext uri="{FF2B5EF4-FFF2-40B4-BE49-F238E27FC236}">
                <a16:creationId xmlns:a16="http://schemas.microsoft.com/office/drawing/2014/main" id="{EAA4A6FD-56F6-44B5-66B7-7F43F88F5F3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8970E81-1941-46FE-BA83-ECD11685C3DD}" type="slidenum">
              <a:rPr lang="en-US" altLang="en-US" sz="1200" smtClean="0">
                <a:solidFill>
                  <a:srgbClr val="E46C0A"/>
                </a:solidFill>
                <a:latin typeface="Verdana" panose="020B0604030504040204" pitchFamily="34" charset="0"/>
              </a:rPr>
              <a:pPr>
                <a:spcBef>
                  <a:spcPct val="0"/>
                </a:spcBef>
                <a:buFontTx/>
                <a:buNone/>
              </a:pPr>
              <a:t>5</a:t>
            </a:fld>
            <a:endParaRPr lang="en-US" altLang="en-US" sz="1200">
              <a:solidFill>
                <a:srgbClr val="E46C0A"/>
              </a:solidFill>
              <a:latin typeface="Verdan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B666556-2727-307C-593A-4BB19CC73411}"/>
              </a:ext>
            </a:extLst>
          </p:cNvPr>
          <p:cNvSpPr>
            <a:spLocks noGrp="1"/>
          </p:cNvSpPr>
          <p:nvPr>
            <p:ph type="title"/>
          </p:nvPr>
        </p:nvSpPr>
        <p:spPr>
          <a:xfrm>
            <a:off x="492125" y="2857500"/>
            <a:ext cx="3352800" cy="1143000"/>
          </a:xfrm>
        </p:spPr>
        <p:txBody>
          <a:bodyPr/>
          <a:lstStyle/>
          <a:p>
            <a:r>
              <a:rPr lang="hi-IN" altLang="en-US" sz="3600" b="1">
                <a:solidFill>
                  <a:srgbClr val="C00000"/>
                </a:solidFill>
                <a:latin typeface="Open Sans" panose="020B0606030504020204" pitchFamily="34" charset="0"/>
                <a:cs typeface="Open Sans" panose="020B0606030504020204" pitchFamily="34" charset="0"/>
              </a:rPr>
              <a:t>रेडियोधर्मी स्रोत</a:t>
            </a:r>
            <a:endParaRPr lang="en-IN" altLang="en-US" sz="3600" b="1">
              <a:solidFill>
                <a:srgbClr val="C00000"/>
              </a:solidFill>
              <a:latin typeface="Open Sans" panose="020B0606030504020204" pitchFamily="34" charset="0"/>
              <a:cs typeface="Open Sans" panose="020B0606030504020204" pitchFamily="34" charset="0"/>
            </a:endParaRPr>
          </a:p>
        </p:txBody>
      </p:sp>
      <p:pic>
        <p:nvPicPr>
          <p:cNvPr id="24579" name="Picture 2">
            <a:extLst>
              <a:ext uri="{FF2B5EF4-FFF2-40B4-BE49-F238E27FC236}">
                <a16:creationId xmlns:a16="http://schemas.microsoft.com/office/drawing/2014/main" id="{A002FACA-E138-ACD2-A332-1E12FD9ACF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92625" y="1828800"/>
            <a:ext cx="3206750" cy="2667000"/>
          </a:xfrm>
          <a:noFill/>
        </p:spPr>
      </p:pic>
      <p:pic>
        <p:nvPicPr>
          <p:cNvPr id="24580" name="Picture 3">
            <a:extLst>
              <a:ext uri="{FF2B5EF4-FFF2-40B4-BE49-F238E27FC236}">
                <a16:creationId xmlns:a16="http://schemas.microsoft.com/office/drawing/2014/main" id="{E4B253D0-D1B2-351F-720A-F8F3F63A4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368425"/>
            <a:ext cx="35433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a:extLst>
              <a:ext uri="{FF2B5EF4-FFF2-40B4-BE49-F238E27FC236}">
                <a16:creationId xmlns:a16="http://schemas.microsoft.com/office/drawing/2014/main" id="{E2ED6F10-3A2C-CBE8-D251-37580CA4C6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038600"/>
            <a:ext cx="42878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Slide Number Placeholder 4">
            <a:extLst>
              <a:ext uri="{FF2B5EF4-FFF2-40B4-BE49-F238E27FC236}">
                <a16:creationId xmlns:a16="http://schemas.microsoft.com/office/drawing/2014/main" id="{C78D400D-8F2F-FC6B-1996-48A39FF039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98E4F97-56BE-4135-834A-65FE79079AC8}" type="slidenum">
              <a:rPr lang="en-US" altLang="en-US" sz="1200" smtClean="0">
                <a:solidFill>
                  <a:srgbClr val="E46C0A"/>
                </a:solidFill>
                <a:latin typeface="Verdana" panose="020B0604030504040204" pitchFamily="34" charset="0"/>
              </a:rPr>
              <a:pPr>
                <a:spcBef>
                  <a:spcPct val="0"/>
                </a:spcBef>
                <a:buFontTx/>
                <a:buNone/>
              </a:pPr>
              <a:t>6</a:t>
            </a:fld>
            <a:endParaRPr lang="en-US" altLang="en-US" sz="1200">
              <a:solidFill>
                <a:srgbClr val="E46C0A"/>
              </a:solidFill>
              <a:latin typeface="Verdan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5F0C085-6209-9BF1-5C74-CEB5695C54B5}"/>
              </a:ext>
            </a:extLst>
          </p:cNvPr>
          <p:cNvSpPr>
            <a:spLocks noGrp="1"/>
          </p:cNvSpPr>
          <p:nvPr>
            <p:ph type="title"/>
          </p:nvPr>
        </p:nvSpPr>
        <p:spPr>
          <a:xfrm>
            <a:off x="381000" y="2286000"/>
            <a:ext cx="3124200" cy="1143000"/>
          </a:xfrm>
        </p:spPr>
        <p:txBody>
          <a:bodyPr/>
          <a:lstStyle/>
          <a:p>
            <a:pPr eaLnBrk="1" hangingPunct="1"/>
            <a:r>
              <a:rPr lang="hi-IN" altLang="en-US" sz="3600" b="1">
                <a:solidFill>
                  <a:srgbClr val="C00000"/>
                </a:solidFill>
                <a:latin typeface="Open Sans" panose="020B0606030504020204" pitchFamily="34" charset="0"/>
                <a:cs typeface="Open Sans" panose="020B0606030504020204" pitchFamily="34" charset="0"/>
              </a:rPr>
              <a:t>विकिरण किसके लिए प्रयोग किया जाता है?</a:t>
            </a:r>
            <a:endParaRPr lang="en-US" altLang="en-US" sz="3600" b="1">
              <a:solidFill>
                <a:srgbClr val="C00000"/>
              </a:solidFill>
              <a:latin typeface="Open Sans" panose="020B0606030504020204" pitchFamily="34" charset="0"/>
              <a:cs typeface="Open Sans" panose="020B0606030504020204" pitchFamily="34" charset="0"/>
            </a:endParaRPr>
          </a:p>
        </p:txBody>
      </p:sp>
      <p:sp>
        <p:nvSpPr>
          <p:cNvPr id="25603" name="Text Box 3">
            <a:extLst>
              <a:ext uri="{FF2B5EF4-FFF2-40B4-BE49-F238E27FC236}">
                <a16:creationId xmlns:a16="http://schemas.microsoft.com/office/drawing/2014/main" id="{CE2A0B77-0346-91C0-A162-104D6407A30E}"/>
              </a:ext>
            </a:extLst>
          </p:cNvPr>
          <p:cNvSpPr txBox="1">
            <a:spLocks noChangeArrowheads="1"/>
          </p:cNvSpPr>
          <p:nvPr/>
        </p:nvSpPr>
        <p:spPr bwMode="auto">
          <a:xfrm>
            <a:off x="3352800" y="1219200"/>
            <a:ext cx="85344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hi-IN" altLang="en-US" sz="2400">
                <a:latin typeface="Times New Roman" panose="02020603050405020304" pitchFamily="18" charset="0"/>
                <a:cs typeface="Times New Roman" panose="02020603050405020304" pitchFamily="18" charset="0"/>
              </a:rPr>
              <a:t>विकिरण का उपयोग वैज्ञानिक उद्देश्यों के लिए किया जाता है,
 चिकित्सा कारण
 कुछ प्रकार की पनडुब्बियों को शक्ति प्रदान करें।
 हम विकिरण के संपर्क में भी आ सकते हैं जैसे कि स्रोतों के माध्यम से  	
एक्स-रे,
 परमाणु ऊर्जा संयंत्र,</a:t>
            </a:r>
            <a:endParaRPr lang="en-US" altLang="en-US">
              <a:latin typeface="Times New Roman" panose="02020603050405020304" pitchFamily="18" charset="0"/>
              <a:cs typeface="Times New Roman" panose="02020603050405020304" pitchFamily="18" charset="0"/>
            </a:endParaRPr>
          </a:p>
        </p:txBody>
      </p:sp>
      <p:pic>
        <p:nvPicPr>
          <p:cNvPr id="25604" name="Picture 4" descr="medical 2">
            <a:extLst>
              <a:ext uri="{FF2B5EF4-FFF2-40B4-BE49-F238E27FC236}">
                <a16:creationId xmlns:a16="http://schemas.microsoft.com/office/drawing/2014/main" id="{FE3C42BE-998F-7D3E-4249-7ACA5CD13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7438" y="4443413"/>
            <a:ext cx="13716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xray im">
            <a:extLst>
              <a:ext uri="{FF2B5EF4-FFF2-40B4-BE49-F238E27FC236}">
                <a16:creationId xmlns:a16="http://schemas.microsoft.com/office/drawing/2014/main" id="{C099EB3B-47E7-09A2-C0A4-33A82FB5E9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7013" y="3324225"/>
            <a:ext cx="2438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Ion smoke detector">
            <a:extLst>
              <a:ext uri="{FF2B5EF4-FFF2-40B4-BE49-F238E27FC236}">
                <a16:creationId xmlns:a16="http://schemas.microsoft.com/office/drawing/2014/main" id="{972212B1-A9A3-C44F-56F8-9388B06F2C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9413" y="4337050"/>
            <a:ext cx="2133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nautsite1">
            <a:extLst>
              <a:ext uri="{FF2B5EF4-FFF2-40B4-BE49-F238E27FC236}">
                <a16:creationId xmlns:a16="http://schemas.microsoft.com/office/drawing/2014/main" id="{28F09095-5DAC-0D16-93EF-D7E8F4824B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9088" y="1562100"/>
            <a:ext cx="2362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Slide Number Placeholder 3">
            <a:extLst>
              <a:ext uri="{FF2B5EF4-FFF2-40B4-BE49-F238E27FC236}">
                <a16:creationId xmlns:a16="http://schemas.microsoft.com/office/drawing/2014/main" id="{97039B85-4493-6D0C-8724-852A9B55058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1307F1C-CE7A-4FD3-ADB6-906C38860D97}" type="slidenum">
              <a:rPr lang="en-US" altLang="en-US" sz="1200" smtClean="0">
                <a:solidFill>
                  <a:srgbClr val="E46C0A"/>
                </a:solidFill>
                <a:latin typeface="Verdana" panose="020B0604030504040204" pitchFamily="34" charset="0"/>
              </a:rPr>
              <a:pPr>
                <a:spcBef>
                  <a:spcPct val="0"/>
                </a:spcBef>
                <a:buFontTx/>
                <a:buNone/>
              </a:pPr>
              <a:t>7</a:t>
            </a:fld>
            <a:endParaRPr lang="en-US" altLang="en-US" sz="1200">
              <a:solidFill>
                <a:srgbClr val="E46C0A"/>
              </a:solidFill>
              <a:latin typeface="Verdan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A66B117-D013-FA5D-B861-1E53141AA69A}"/>
              </a:ext>
            </a:extLst>
          </p:cNvPr>
          <p:cNvSpPr>
            <a:spLocks noGrp="1"/>
          </p:cNvSpPr>
          <p:nvPr>
            <p:ph type="title"/>
          </p:nvPr>
        </p:nvSpPr>
        <p:spPr>
          <a:xfrm>
            <a:off x="304800" y="2590800"/>
            <a:ext cx="4038600" cy="1143000"/>
          </a:xfrm>
        </p:spPr>
        <p:txBody>
          <a:bodyPr/>
          <a:lstStyle/>
          <a:p>
            <a:pPr eaLnBrk="1" hangingPunct="1"/>
            <a:r>
              <a:rPr lang="hi-IN" altLang="en-US" sz="3600" b="1">
                <a:solidFill>
                  <a:srgbClr val="C00000"/>
                </a:solidFill>
                <a:latin typeface="Open Sans" panose="020B0606030504020204" pitchFamily="34" charset="0"/>
                <a:cs typeface="Open Sans" panose="020B0606030504020204" pitchFamily="34" charset="0"/>
              </a:rPr>
              <a:t>सामान्य अल्फा स्रोत</a:t>
            </a:r>
            <a:endParaRPr lang="en-IN" altLang="en-US" sz="3600" b="1">
              <a:solidFill>
                <a:srgbClr val="C00000"/>
              </a:solidFill>
              <a:latin typeface="Open Sans" panose="020B0606030504020204" pitchFamily="34" charset="0"/>
              <a:cs typeface="Open Sans" panose="020B0606030504020204" pitchFamily="34" charset="0"/>
            </a:endParaRPr>
          </a:p>
        </p:txBody>
      </p:sp>
      <p:sp>
        <p:nvSpPr>
          <p:cNvPr id="27651" name="Content Placeholder 2">
            <a:extLst>
              <a:ext uri="{FF2B5EF4-FFF2-40B4-BE49-F238E27FC236}">
                <a16:creationId xmlns:a16="http://schemas.microsoft.com/office/drawing/2014/main" id="{3E6DB5E5-3604-0D3E-E413-36041A6A49A4}"/>
              </a:ext>
            </a:extLst>
          </p:cNvPr>
          <p:cNvSpPr>
            <a:spLocks noGrp="1"/>
          </p:cNvSpPr>
          <p:nvPr>
            <p:ph idx="1"/>
          </p:nvPr>
        </p:nvSpPr>
        <p:spPr>
          <a:xfrm>
            <a:off x="4191000" y="1828800"/>
            <a:ext cx="7086600" cy="4648200"/>
          </a:xfrm>
        </p:spPr>
        <p:txBody>
          <a:bodyPr/>
          <a:lstStyle/>
          <a:p>
            <a:pPr marL="971550" indent="-514350" eaLnBrk="1" hangingPunct="1">
              <a:spcBef>
                <a:spcPct val="50000"/>
              </a:spcBef>
              <a:buFont typeface="Calibri" panose="020F0502020204030204" pitchFamily="34" charset="0"/>
              <a:buAutoNum type="arabicPeriod"/>
            </a:pPr>
            <a:r>
              <a:rPr lang="en-US" altLang="en-US" sz="2400">
                <a:solidFill>
                  <a:srgbClr val="953735"/>
                </a:solidFill>
                <a:latin typeface="Open Sans" panose="020B0606030504020204" pitchFamily="34" charset="0"/>
                <a:cs typeface="Open Sans" panose="020B0606030504020204" pitchFamily="34" charset="0"/>
              </a:rPr>
              <a:t>Americium -241 : </a:t>
            </a:r>
            <a:r>
              <a:rPr lang="hi-IN" altLang="en-US" sz="2400">
                <a:solidFill>
                  <a:srgbClr val="953735"/>
                </a:solidFill>
                <a:latin typeface="Open Sans" panose="020B0606030504020204" pitchFamily="34" charset="0"/>
                <a:cs typeface="Open Sans" panose="020B0606030504020204" pitchFamily="34" charset="0"/>
              </a:rPr>
              <a:t>आधा जीवन : 432.2 वर्ष
 स्मोक डिटेक्टर, नमी घनत्व गेज
थोरियम - 232 : आधा जीवन : 14.05 अरब वर्ष
 लालटेन मेंटल में उपयोग </a:t>
            </a:r>
            <a:r>
              <a:rPr lang="en-IN" altLang="en-US" sz="2400">
                <a:solidFill>
                  <a:srgbClr val="953735"/>
                </a:solidFill>
                <a:latin typeface="Open Sans" panose="020B0606030504020204" pitchFamily="34" charset="0"/>
                <a:cs typeface="Open Sans" panose="020B0606030504020204" pitchFamily="34" charset="0"/>
              </a:rPr>
              <a:t>Americium -241 : </a:t>
            </a:r>
            <a:r>
              <a:rPr lang="hi-IN" altLang="en-US" sz="2400">
                <a:solidFill>
                  <a:srgbClr val="953735"/>
                </a:solidFill>
                <a:latin typeface="Open Sans" panose="020B0606030504020204" pitchFamily="34" charset="0"/>
                <a:cs typeface="Open Sans" panose="020B0606030504020204" pitchFamily="34" charset="0"/>
              </a:rPr>
              <a:t>आधा जीवन : 432.2 वर्ष
 स्मोक डिटेक्टर, नमी घनत्व गेज
थोरियम - 232 : आधा जीवन : 14.05 अरब वर्ष
 लालटेन मेंटल में उपयोग किया जाता है, टंगस्टन फिलामेंट्स को कोट करने के लिए उपयोग किया जाता है 					
वेल्डिंग छड़किया जाता है, टंगस्टन फिलामेंट्स को कोट करने के लिए उपयोग किया जाता है 					
वेल्डिंग छड़</a:t>
            </a:r>
            <a:endParaRPr lang="en-IN" altLang="en-US" sz="2000">
              <a:latin typeface="Open Sans" panose="020B0606030504020204" pitchFamily="34" charset="0"/>
              <a:cs typeface="Open Sans" panose="020B0606030504020204" pitchFamily="34" charset="0"/>
            </a:endParaRPr>
          </a:p>
        </p:txBody>
      </p:sp>
      <p:sp>
        <p:nvSpPr>
          <p:cNvPr id="27652" name="Slide Number Placeholder 4">
            <a:extLst>
              <a:ext uri="{FF2B5EF4-FFF2-40B4-BE49-F238E27FC236}">
                <a16:creationId xmlns:a16="http://schemas.microsoft.com/office/drawing/2014/main" id="{B2B0DBA9-6A8C-1078-0F98-C44BA640268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526DB92-EA91-4ACF-8242-65FBB585018C}" type="slidenum">
              <a:rPr lang="en-US" altLang="en-US" sz="1200" smtClean="0">
                <a:solidFill>
                  <a:srgbClr val="E46C0A"/>
                </a:solidFill>
                <a:latin typeface="Verdana" panose="020B0604030504040204" pitchFamily="34" charset="0"/>
              </a:rPr>
              <a:pPr>
                <a:spcBef>
                  <a:spcPct val="0"/>
                </a:spcBef>
                <a:buFontTx/>
                <a:buNone/>
              </a:pPr>
              <a:t>8</a:t>
            </a:fld>
            <a:endParaRPr lang="en-US" altLang="en-US" sz="1200">
              <a:solidFill>
                <a:srgbClr val="E46C0A"/>
              </a:solidFill>
              <a:latin typeface="Verdan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F0B3369-11E3-4964-DCEF-CC1513AC190D}"/>
              </a:ext>
            </a:extLst>
          </p:cNvPr>
          <p:cNvSpPr>
            <a:spLocks noGrp="1"/>
          </p:cNvSpPr>
          <p:nvPr>
            <p:ph type="title"/>
          </p:nvPr>
        </p:nvSpPr>
        <p:spPr>
          <a:xfrm>
            <a:off x="-30163" y="2438400"/>
            <a:ext cx="4114801" cy="762000"/>
          </a:xfrm>
        </p:spPr>
        <p:txBody>
          <a:bodyPr/>
          <a:lstStyle/>
          <a:p>
            <a:pPr marL="465138" indent="-7938" eaLnBrk="1" hangingPunct="1">
              <a:spcBef>
                <a:spcPct val="50000"/>
              </a:spcBef>
            </a:pPr>
            <a:r>
              <a:rPr lang="hi-IN" altLang="en-US" sz="3600" b="1">
                <a:solidFill>
                  <a:srgbClr val="C00000"/>
                </a:solidFill>
                <a:latin typeface="Open Sans" panose="020B0606030504020204" pitchFamily="34" charset="0"/>
                <a:cs typeface="Open Sans" panose="020B0606030504020204" pitchFamily="34" charset="0"/>
              </a:rPr>
              <a:t>सामान्य बीटा स्रोत</a:t>
            </a:r>
            <a:endParaRPr lang="en-US" altLang="en-US" sz="3600" b="1">
              <a:solidFill>
                <a:srgbClr val="C00000"/>
              </a:solidFill>
              <a:latin typeface="Open Sans" panose="020B0606030504020204" pitchFamily="34" charset="0"/>
              <a:cs typeface="Open Sans" panose="020B0606030504020204" pitchFamily="34" charset="0"/>
            </a:endParaRPr>
          </a:p>
        </p:txBody>
      </p:sp>
      <p:sp>
        <p:nvSpPr>
          <p:cNvPr id="28675" name="Content Placeholder 2">
            <a:extLst>
              <a:ext uri="{FF2B5EF4-FFF2-40B4-BE49-F238E27FC236}">
                <a16:creationId xmlns:a16="http://schemas.microsoft.com/office/drawing/2014/main" id="{1BBCAF6D-1A1F-635E-9B94-651F6E3CD05E}"/>
              </a:ext>
            </a:extLst>
          </p:cNvPr>
          <p:cNvSpPr>
            <a:spLocks noGrp="1"/>
          </p:cNvSpPr>
          <p:nvPr>
            <p:ph idx="1"/>
          </p:nvPr>
        </p:nvSpPr>
        <p:spPr>
          <a:xfrm>
            <a:off x="3581400" y="1066800"/>
            <a:ext cx="8077200" cy="5486400"/>
          </a:xfrm>
        </p:spPr>
        <p:txBody>
          <a:bodyPr/>
          <a:lstStyle/>
          <a:p>
            <a:pPr marL="465138" indent="-7938" eaLnBrk="1" hangingPunct="1">
              <a:spcBef>
                <a:spcPct val="50000"/>
              </a:spcBef>
              <a:buFont typeface="Arial" panose="020B0604020202020204" pitchFamily="34" charset="0"/>
              <a:buNone/>
            </a:pPr>
            <a:r>
              <a:rPr lang="hi-IN" altLang="en-US" sz="2800">
                <a:latin typeface="Open Sans" panose="020B0606030504020204" pitchFamily="34" charset="0"/>
                <a:cs typeface="Open Sans" panose="020B0606030504020204" pitchFamily="34" charset="0"/>
              </a:rPr>
              <a:t>1. ट्रिटियम: आधा जीवन: 12. 32 वर्ष
 निकास संकेत, घड़ियां, चमकदार पेंट और डायल, गेज, पशु चयापचय अध्ययन 
2. आयोडीन -131: आधा जीवन : 8.0197 दिन
   थायराइड विकारों, थायराइड कैंसर के इलाज के लिए उपयोग किया जाता है
   	    कार्बन -14 : आधा जीवन : 5730 वर्ष
अल्सर पैदा करने वाले बैक्टीरिया का पता लगाने के लिए सांस परीक्षण में उपयोग किया जाता है
 	बहुत पतली सामग्री को मापने के लिए अपनी कमजोर मर्मज्ञ शक्ति का उपयोग करना</a:t>
            </a:r>
            <a:endParaRPr lang="en-IN" altLang="en-US" sz="2800">
              <a:latin typeface="Open Sans" panose="020B0606030504020204" pitchFamily="34" charset="0"/>
              <a:cs typeface="Open Sans" panose="020B0606030504020204" pitchFamily="34" charset="0"/>
            </a:endParaRPr>
          </a:p>
        </p:txBody>
      </p:sp>
      <p:sp>
        <p:nvSpPr>
          <p:cNvPr id="28676" name="Slide Number Placeholder 4">
            <a:extLst>
              <a:ext uri="{FF2B5EF4-FFF2-40B4-BE49-F238E27FC236}">
                <a16:creationId xmlns:a16="http://schemas.microsoft.com/office/drawing/2014/main" id="{7295CA47-0723-C2DB-5879-C0C9C62B520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E8E5CC5-FAE5-44EA-9026-73828CAA0F75}" type="slidenum">
              <a:rPr lang="en-US" altLang="en-US" sz="1200" smtClean="0">
                <a:solidFill>
                  <a:srgbClr val="E46C0A"/>
                </a:solidFill>
                <a:latin typeface="Verdana" panose="020B0604030504040204" pitchFamily="34" charset="0"/>
              </a:rPr>
              <a:pPr>
                <a:spcBef>
                  <a:spcPct val="0"/>
                </a:spcBef>
                <a:buFontTx/>
                <a:buNone/>
              </a:pPr>
              <a:t>9</a:t>
            </a:fld>
            <a:endParaRPr lang="en-US" altLang="en-US" sz="1200">
              <a:solidFill>
                <a:srgbClr val="E46C0A"/>
              </a:solidFill>
              <a:latin typeface="Verdana" panose="020B060403050404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2061</TotalTime>
  <Words>1700</Words>
  <Application>Microsoft Office PowerPoint</Application>
  <PresentationFormat>Widescreen</PresentationFormat>
  <Paragraphs>208</Paragraphs>
  <Slides>38</Slides>
  <Notes>13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52" baseType="lpstr">
      <vt:lpstr>Verdana</vt:lpstr>
      <vt:lpstr>Arial</vt:lpstr>
      <vt:lpstr>Calibri</vt:lpstr>
      <vt:lpstr>Open Sans SemiBold</vt:lpstr>
      <vt:lpstr>Open Sans</vt:lpstr>
      <vt:lpstr>Calibri Light</vt:lpstr>
      <vt:lpstr>Mangal</vt:lpstr>
      <vt:lpstr>Wingdings</vt:lpstr>
      <vt:lpstr>Times New Roman</vt:lpstr>
      <vt:lpstr>Webdings</vt:lpstr>
      <vt:lpstr>Albertus Extra Bold</vt:lpstr>
      <vt:lpstr>Office Theme</vt:lpstr>
      <vt:lpstr>Clip</vt:lpstr>
      <vt:lpstr>Microsoft ClipArt Gallery</vt:lpstr>
      <vt:lpstr>PowerPoint Presentation</vt:lpstr>
      <vt:lpstr>वस्‍तुनिष्‍ठ</vt:lpstr>
      <vt:lpstr>विकिरण प्रकार</vt:lpstr>
      <vt:lpstr>रेड की मर्मज्ञ शक्ति।</vt:lpstr>
      <vt:lpstr>रेडियोधर्मी स्रोत क्या है?</vt:lpstr>
      <vt:lpstr>रेडियोधर्मी स्रोत</vt:lpstr>
      <vt:lpstr>विकिरण किसके लिए प्रयोग किया जाता है?</vt:lpstr>
      <vt:lpstr>सामान्य अल्फा स्रोत</vt:lpstr>
      <vt:lpstr>सामान्य बीटा स्रोत</vt:lpstr>
      <vt:lpstr>सामान्य गामा स्रोत</vt:lpstr>
      <vt:lpstr>रेडियोधर्मी  मूल</vt:lpstr>
      <vt:lpstr>सामान्य स्रोत  गामा का</vt:lpstr>
      <vt:lpstr>PowerPoint Presentation</vt:lpstr>
      <vt:lpstr>प्राकृतिक विकिरण स्रोत</vt:lpstr>
      <vt:lpstr>विकिरण के प्राकृतिक स्रोत</vt:lpstr>
      <vt:lpstr>ब्रह्मांडीय विकिरण</vt:lpstr>
      <vt:lpstr>PowerPoint Presentation</vt:lpstr>
      <vt:lpstr>स्थलीय विकिरण</vt:lpstr>
      <vt:lpstr>* भोजन/पानी के अंतर्ग्रहण के कारण आंतरिक खुराक मुख्य रूप से रेडियोआइसोटोप 40K के कारण होती है।  * हमारा शरीर अपने आप में विकिरण का एक स्रोत है क्योंकि इसमें लगभग 2 ग्राम/किग्रा पोटेशियम होता है।  * 60 किलो शरीर के औसत व्यक्ति के लिए यह ~ 3600 बीक्यू है।</vt:lpstr>
      <vt:lpstr>PowerPoint Presentation</vt:lpstr>
      <vt:lpstr>उच्च पृष्ठभूमि विकिरण क्षेत्र</vt:lpstr>
      <vt:lpstr>PowerPoint Presentation</vt:lpstr>
      <vt:lpstr>PowerPoint Presentation</vt:lpstr>
      <vt:lpstr>पृष्ठभूमि विकिरण योगदान देता है 2.4 एमएसवी/वर्ष प्रति व्यक्ति</vt:lpstr>
      <vt:lpstr>PowerPoint Presentation</vt:lpstr>
      <vt:lpstr>PowerPoint Presentation</vt:lpstr>
      <vt:lpstr>PowerPoint Presentation</vt:lpstr>
      <vt:lpstr>PowerPoint Presentation</vt:lpstr>
      <vt:lpstr>मानव निर्मित विकिरण स्रोत</vt:lpstr>
      <vt:lpstr>विकिरण के मानव निर्मित स्रोत</vt:lpstr>
      <vt:lpstr>विकिरण के मानव निर्मित स्रोत</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dk gaur</dc:creator>
  <cp:lastModifiedBy>NDRF NDRF</cp:lastModifiedBy>
  <cp:revision>204</cp:revision>
  <cp:lastPrinted>1601-01-01T00:00:00Z</cp:lastPrinted>
  <dcterms:created xsi:type="dcterms:W3CDTF">1601-01-01T00:00:00Z</dcterms:created>
  <dcterms:modified xsi:type="dcterms:W3CDTF">2026-01-12T12:50:23Z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