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6" r:id="rId2"/>
    <p:sldId id="257" r:id="rId3"/>
    <p:sldId id="275" r:id="rId4"/>
    <p:sldId id="387" r:id="rId5"/>
    <p:sldId id="388" r:id="rId6"/>
    <p:sldId id="390" r:id="rId7"/>
    <p:sldId id="389" r:id="rId8"/>
    <p:sldId id="392" r:id="rId9"/>
    <p:sldId id="258" r:id="rId10"/>
    <p:sldId id="393" r:id="rId11"/>
    <p:sldId id="394" r:id="rId12"/>
    <p:sldId id="395" r:id="rId13"/>
    <p:sldId id="396" r:id="rId14"/>
    <p:sldId id="397" r:id="rId15"/>
    <p:sldId id="398" r:id="rId16"/>
    <p:sldId id="399" r:id="rId17"/>
    <p:sldId id="400" r:id="rId18"/>
    <p:sldId id="401" r:id="rId19"/>
    <p:sldId id="323" r:id="rId20"/>
    <p:sldId id="274"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64"/>
    <a:srgbClr val="FFD012"/>
    <a:srgbClr val="E46C0A"/>
    <a:srgbClr val="FFD217"/>
    <a:srgbClr val="F79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84615" autoAdjust="0"/>
  </p:normalViewPr>
  <p:slideViewPr>
    <p:cSldViewPr snapToGrid="0">
      <p:cViewPr varScale="1">
        <p:scale>
          <a:sx n="34" d="100"/>
          <a:sy n="34" d="100"/>
        </p:scale>
        <p:origin x="1219" y="86"/>
      </p:cViewPr>
      <p:guideLst>
        <p:guide orient="horz" pos="4320"/>
        <p:guide pos="7680"/>
      </p:guideLst>
    </p:cSldViewPr>
  </p:slideViewPr>
  <p:notesTextViewPr>
    <p:cViewPr>
      <p:scale>
        <a:sx n="1" d="1"/>
        <a:sy n="1" d="1"/>
      </p:scale>
      <p:origin x="0" y="0"/>
    </p:cViewPr>
  </p:notesTextViewPr>
  <p:notesViewPr>
    <p:cSldViewPr snapToGrid="0">
      <p:cViewPr varScale="1">
        <p:scale>
          <a:sx n="52" d="100"/>
          <a:sy n="52" d="100"/>
        </p:scale>
        <p:origin x="285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A058A4-4076-8EB2-B5C4-9B85F734CD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3B16DAC7-6A29-CDA0-3CF1-EC8B55C655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44D0E7-88C1-43F7-8910-B913A2C77933}" type="datetimeFigureOut">
              <a:rPr lang="en-IN" smtClean="0"/>
              <a:t>20-12-2025</a:t>
            </a:fld>
            <a:endParaRPr lang="en-IN"/>
          </a:p>
        </p:txBody>
      </p:sp>
      <p:sp>
        <p:nvSpPr>
          <p:cNvPr id="4" name="Footer Placeholder 3">
            <a:extLst>
              <a:ext uri="{FF2B5EF4-FFF2-40B4-BE49-F238E27FC236}">
                <a16:creationId xmlns:a16="http://schemas.microsoft.com/office/drawing/2014/main" id="{9E742550-1A2F-8FAF-6F50-5BE5464FA4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2E6DB983-8000-66AA-2385-63C02DB76F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F2C96B-D4F0-4702-8527-4F49B3D230C3}" type="slidenum">
              <a:rPr lang="en-IN" smtClean="0"/>
              <a:t>‹#›</a:t>
            </a:fld>
            <a:endParaRPr lang="en-IN"/>
          </a:p>
        </p:txBody>
      </p:sp>
    </p:spTree>
    <p:extLst>
      <p:ext uri="{BB962C8B-B14F-4D97-AF65-F5344CB8AC3E}">
        <p14:creationId xmlns:p14="http://schemas.microsoft.com/office/powerpoint/2010/main" val="494523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662545" latinLnBrk="0">
      <a:spcBef>
        <a:spcPts val="700"/>
      </a:spcBef>
      <a:defRPr>
        <a:latin typeface="+mn-lt"/>
        <a:ea typeface="+mn-ea"/>
        <a:cs typeface="+mn-cs"/>
        <a:sym typeface="Calibri"/>
      </a:defRPr>
    </a:lvl1pPr>
    <a:lvl2pPr indent="228600" defTabSz="1662545" latinLnBrk="0">
      <a:spcBef>
        <a:spcPts val="700"/>
      </a:spcBef>
      <a:defRPr>
        <a:latin typeface="+mn-lt"/>
        <a:ea typeface="+mn-ea"/>
        <a:cs typeface="+mn-cs"/>
        <a:sym typeface="Calibri"/>
      </a:defRPr>
    </a:lvl2pPr>
    <a:lvl3pPr indent="457200" defTabSz="1662545" latinLnBrk="0">
      <a:spcBef>
        <a:spcPts val="700"/>
      </a:spcBef>
      <a:defRPr>
        <a:latin typeface="+mn-lt"/>
        <a:ea typeface="+mn-ea"/>
        <a:cs typeface="+mn-cs"/>
        <a:sym typeface="Calibri"/>
      </a:defRPr>
    </a:lvl3pPr>
    <a:lvl4pPr indent="685800" defTabSz="1662545" latinLnBrk="0">
      <a:spcBef>
        <a:spcPts val="700"/>
      </a:spcBef>
      <a:defRPr>
        <a:latin typeface="+mn-lt"/>
        <a:ea typeface="+mn-ea"/>
        <a:cs typeface="+mn-cs"/>
        <a:sym typeface="Calibri"/>
      </a:defRPr>
    </a:lvl4pPr>
    <a:lvl5pPr indent="914400" defTabSz="1662545" latinLnBrk="0">
      <a:spcBef>
        <a:spcPts val="700"/>
      </a:spcBef>
      <a:defRPr>
        <a:latin typeface="+mn-lt"/>
        <a:ea typeface="+mn-ea"/>
        <a:cs typeface="+mn-cs"/>
        <a:sym typeface="Calibri"/>
      </a:defRPr>
    </a:lvl5pPr>
    <a:lvl6pPr indent="1143000" defTabSz="1662545" latinLnBrk="0">
      <a:spcBef>
        <a:spcPts val="700"/>
      </a:spcBef>
      <a:defRPr>
        <a:latin typeface="+mn-lt"/>
        <a:ea typeface="+mn-ea"/>
        <a:cs typeface="+mn-cs"/>
        <a:sym typeface="Calibri"/>
      </a:defRPr>
    </a:lvl6pPr>
    <a:lvl7pPr indent="1371600" defTabSz="1662545" latinLnBrk="0">
      <a:spcBef>
        <a:spcPts val="700"/>
      </a:spcBef>
      <a:defRPr>
        <a:latin typeface="+mn-lt"/>
        <a:ea typeface="+mn-ea"/>
        <a:cs typeface="+mn-cs"/>
        <a:sym typeface="Calibri"/>
      </a:defRPr>
    </a:lvl7pPr>
    <a:lvl8pPr indent="1600200" defTabSz="1662545" latinLnBrk="0">
      <a:spcBef>
        <a:spcPts val="700"/>
      </a:spcBef>
      <a:defRPr>
        <a:latin typeface="+mn-lt"/>
        <a:ea typeface="+mn-ea"/>
        <a:cs typeface="+mn-cs"/>
        <a:sym typeface="Calibri"/>
      </a:defRPr>
    </a:lvl8pPr>
    <a:lvl9pPr indent="1828800" defTabSz="1662545" latinLnBrk="0">
      <a:spcBef>
        <a:spcPts val="700"/>
      </a:spcBef>
      <a:defRPr>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sz="1800" dirty="0">
                <a:solidFill>
                  <a:schemeClr val="tx1"/>
                </a:solidFill>
              </a:rPr>
              <a:t>A CBRN emergency refers to a situation involving the release or threat of release of hazardous materials that fall into the categories of Chemical, Biological, Radiological or Nuclear agents. </a:t>
            </a:r>
          </a:p>
          <a:p>
            <a:pPr algn="just"/>
            <a:r>
              <a:rPr lang="en-US" sz="1800" dirty="0">
                <a:solidFill>
                  <a:schemeClr val="tx1"/>
                </a:solidFill>
              </a:rPr>
              <a:t>These emergencies encompass a broad range of incidents, each presenting unique challenges and hazards.</a:t>
            </a:r>
          </a:p>
          <a:p>
            <a:endParaRPr lang="en-IN" dirty="0"/>
          </a:p>
        </p:txBody>
      </p:sp>
    </p:spTree>
    <p:extLst>
      <p:ext uri="{BB962C8B-B14F-4D97-AF65-F5344CB8AC3E}">
        <p14:creationId xmlns:p14="http://schemas.microsoft.com/office/powerpoint/2010/main" val="2601764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68C9B-7C96-CDBA-3D80-AD0C6FC13C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1B70C-44FE-272E-5369-A15649F093A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BE43588-02DF-1745-A5AC-D667D76ED8E7}"/>
              </a:ext>
            </a:extLst>
          </p:cNvPr>
          <p:cNvSpPr>
            <a:spLocks noGrp="1"/>
          </p:cNvSpPr>
          <p:nvPr>
            <p:ph type="body" idx="1"/>
          </p:nvPr>
        </p:nvSpPr>
        <p:spPr/>
        <p:txBody>
          <a:bodyPr/>
          <a:lstStyle/>
          <a:p>
            <a:pPr marL="342900" indent="-342900">
              <a:buFont typeface="+mj-lt"/>
              <a:buAutoNum type="arabicPeriod"/>
            </a:pPr>
            <a:r>
              <a:rPr lang="en-US" sz="1800" b="0" i="0" u="none" strike="noStrike" baseline="0" dirty="0">
                <a:latin typeface="+mn-lt"/>
                <a:ea typeface="+mn-ea"/>
                <a:cs typeface="+mn-cs"/>
                <a:sym typeface="Calibri"/>
              </a:rPr>
              <a:t>A weapon of mass destruction (WMD) is a biological, chemical, radiological, nuclear, or any other weapon that can kill or significantly harm many people or cause great damage to artificial structures (e.g., buildings), natural structures (e.g., mountains), or the biosphere. </a:t>
            </a:r>
          </a:p>
          <a:p>
            <a:pPr marL="342900" indent="-342900">
              <a:buFont typeface="+mj-lt"/>
              <a:buAutoNum type="arabicPeriod"/>
            </a:pPr>
            <a:r>
              <a:rPr lang="en-US" sz="1800" b="0" i="0" u="none" strike="noStrike" baseline="0" dirty="0">
                <a:latin typeface="+mn-lt"/>
                <a:ea typeface="+mn-ea"/>
                <a:cs typeface="+mn-cs"/>
                <a:sym typeface="Calibri"/>
              </a:rPr>
              <a:t>It represents a formidable category of arms designed for causing widespread destruction, significant loss of life, and severe disruption on a massive scale. </a:t>
            </a:r>
          </a:p>
          <a:p>
            <a:pPr marL="342900" indent="-342900">
              <a:buFont typeface="+mj-lt"/>
              <a:buAutoNum type="arabicPeriod"/>
            </a:pPr>
            <a:r>
              <a:rPr lang="en-US" sz="1800" b="0" i="0" u="none" strike="noStrike" baseline="0" dirty="0">
                <a:latin typeface="+mn-lt"/>
                <a:ea typeface="+mn-ea"/>
                <a:cs typeface="+mn-cs"/>
                <a:sym typeface="Calibri"/>
              </a:rPr>
              <a:t>The first use of the term "weapon of mass destruction" on record is by Cosmo Gordon Lang, Archbishop of Canterbury, in 1937 in reference to the aerial bombing of Guernica, Spain. </a:t>
            </a:r>
            <a:endParaRPr lang="en-IN" dirty="0"/>
          </a:p>
        </p:txBody>
      </p:sp>
    </p:spTree>
    <p:extLst>
      <p:ext uri="{BB962C8B-B14F-4D97-AF65-F5344CB8AC3E}">
        <p14:creationId xmlns:p14="http://schemas.microsoft.com/office/powerpoint/2010/main" val="1588480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1">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fault 01">
    <p:spTree>
      <p:nvGrpSpPr>
        <p:cNvPr id="1" name=""/>
        <p:cNvGrpSpPr/>
        <p:nvPr/>
      </p:nvGrpSpPr>
      <p:grpSpPr>
        <a:xfrm>
          <a:off x="0" y="0"/>
          <a:ext cx="0" cy="0"/>
          <a:chOff x="0" y="0"/>
          <a:chExt cx="0" cy="0"/>
        </a:xfrm>
      </p:grpSpPr>
      <p:sp>
        <p:nvSpPr>
          <p:cNvPr id="8" name="Body Level One…">
            <a:extLst>
              <a:ext uri="{FF2B5EF4-FFF2-40B4-BE49-F238E27FC236}">
                <a16:creationId xmlns:a16="http://schemas.microsoft.com/office/drawing/2014/main" id="{62E66F12-F3D9-B554-8F66-298E7A36A067}"/>
              </a:ext>
            </a:extLst>
          </p:cNvPr>
          <p:cNvSpPr txBox="1">
            <a:spLocks noGrp="1"/>
          </p:cNvSpPr>
          <p:nvPr>
            <p:ph type="body" sz="quarter" idx="10" hasCustomPrompt="1"/>
          </p:nvPr>
        </p:nvSpPr>
        <p:spPr>
          <a:xfrm>
            <a:off x="882769" y="2812493"/>
            <a:ext cx="6632456" cy="2388157"/>
          </a:xfrm>
          <a:prstGeom prst="rect">
            <a:avLst/>
          </a:prstGeom>
          <a:noFill/>
        </p:spPr>
        <p:txBody>
          <a:bodyPr/>
          <a:lstStyle>
            <a:lvl1pPr>
              <a:spcBef>
                <a:spcPts val="1500"/>
              </a:spcBef>
              <a:defRPr sz="6400" b="1" i="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lang="en-IN" dirty="0"/>
              <a:t>BODY LEVEL ONE</a:t>
            </a:r>
          </a:p>
        </p:txBody>
      </p:sp>
      <p:sp>
        <p:nvSpPr>
          <p:cNvPr id="2" name="Rectangle">
            <a:extLst>
              <a:ext uri="{FF2B5EF4-FFF2-40B4-BE49-F238E27FC236}">
                <a16:creationId xmlns:a16="http://schemas.microsoft.com/office/drawing/2014/main" id="{0EA50BDC-4B45-276D-BB3C-C92BBFC00FE2}"/>
              </a:ext>
            </a:extLst>
          </p:cNvPr>
          <p:cNvSpPr/>
          <p:nvPr userDrawn="1"/>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7" name="Body Level One…">
            <a:extLst>
              <a:ext uri="{FF2B5EF4-FFF2-40B4-BE49-F238E27FC236}">
                <a16:creationId xmlns:a16="http://schemas.microsoft.com/office/drawing/2014/main" id="{13856AD4-DC3A-50D9-066C-B95EA87732EC}"/>
              </a:ext>
            </a:extLst>
          </p:cNvPr>
          <p:cNvSpPr txBox="1">
            <a:spLocks noGrp="1"/>
          </p:cNvSpPr>
          <p:nvPr>
            <p:ph type="body" sz="quarter" idx="1"/>
          </p:nvPr>
        </p:nvSpPr>
        <p:spPr>
          <a:xfrm>
            <a:off x="8674134" y="3999823"/>
            <a:ext cx="15533096" cy="6528726"/>
          </a:xfrm>
          <a:prstGeom prst="rect">
            <a:avLst/>
          </a:prstGeom>
          <a:solidFill>
            <a:schemeClr val="accent6">
              <a:lumMod val="20000"/>
              <a:lumOff val="80000"/>
            </a:schemeClr>
          </a:solidFill>
        </p:spPr>
        <p:txBody>
          <a:bodyPr/>
          <a:lstStyle>
            <a:lvl1pPr>
              <a:spcBef>
                <a:spcPts val="1500"/>
              </a:spcBef>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pic>
        <p:nvPicPr>
          <p:cNvPr id="3" name="Picture 2">
            <a:extLst>
              <a:ext uri="{FF2B5EF4-FFF2-40B4-BE49-F238E27FC236}">
                <a16:creationId xmlns:a16="http://schemas.microsoft.com/office/drawing/2014/main" id="{B7958CC0-359B-DD49-A32B-4901FE259D64}"/>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extLst>
      <p:ext uri="{BB962C8B-B14F-4D97-AF65-F5344CB8AC3E}">
        <p14:creationId xmlns:p14="http://schemas.microsoft.com/office/powerpoint/2010/main" val="190750129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efault 03">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4F2B74D-F11E-A5DB-5043-8BE355B57385}"/>
              </a:ext>
            </a:extLst>
          </p:cNvPr>
          <p:cNvSpPr txBox="1">
            <a:spLocks/>
          </p:cNvSpPr>
          <p:nvPr userDrawn="1"/>
        </p:nvSpPr>
        <p:spPr>
          <a:xfrm>
            <a:off x="22755054" y="12813339"/>
            <a:ext cx="905046" cy="50261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dirty="0">
              <a:solidFill>
                <a:srgbClr val="E46C0A"/>
              </a:solidFill>
            </a:endParaRPr>
          </a:p>
        </p:txBody>
      </p:sp>
      <p:sp>
        <p:nvSpPr>
          <p:cNvPr id="3" name="Line">
            <a:extLst>
              <a:ext uri="{FF2B5EF4-FFF2-40B4-BE49-F238E27FC236}">
                <a16:creationId xmlns:a16="http://schemas.microsoft.com/office/drawing/2014/main" id="{6969E7FD-2EE6-2881-142F-C75BDAB4DF2C}"/>
              </a:ext>
            </a:extLst>
          </p:cNvPr>
          <p:cNvSpPr/>
          <p:nvPr userDrawn="1"/>
        </p:nvSpPr>
        <p:spPr>
          <a:xfrm flipV="1">
            <a:off x="7559040" y="4886325"/>
            <a:ext cx="15645252" cy="41523"/>
          </a:xfrm>
          <a:prstGeom prst="line">
            <a:avLst/>
          </a:prstGeom>
          <a:ln w="25400">
            <a:solidFill>
              <a:srgbClr val="881920"/>
            </a:solidFill>
          </a:ln>
        </p:spPr>
        <p:txBody>
          <a:bodyPr lIns="78283" tIns="78283" rIns="78283" bIns="78283"/>
          <a:lstStyle/>
          <a:p>
            <a:endParaRPr/>
          </a:p>
        </p:txBody>
      </p:sp>
      <p:sp>
        <p:nvSpPr>
          <p:cNvPr id="5" name="Body Level One…">
            <a:extLst>
              <a:ext uri="{FF2B5EF4-FFF2-40B4-BE49-F238E27FC236}">
                <a16:creationId xmlns:a16="http://schemas.microsoft.com/office/drawing/2014/main" id="{5088FB8F-5BCA-1985-B65F-37A8D6F590BC}"/>
              </a:ext>
            </a:extLst>
          </p:cNvPr>
          <p:cNvSpPr txBox="1">
            <a:spLocks noGrp="1"/>
          </p:cNvSpPr>
          <p:nvPr>
            <p:ph type="body" sz="quarter" idx="10" hasCustomPrompt="1"/>
          </p:nvPr>
        </p:nvSpPr>
        <p:spPr>
          <a:xfrm>
            <a:off x="882769" y="2812493"/>
            <a:ext cx="6375281" cy="2388157"/>
          </a:xfrm>
          <a:prstGeom prst="rect">
            <a:avLst/>
          </a:prstGeom>
          <a:noFill/>
        </p:spPr>
        <p:txBody>
          <a:bodyPr/>
          <a:lstStyle>
            <a:lvl1pPr>
              <a:spcBef>
                <a:spcPts val="1500"/>
              </a:spcBef>
              <a:defRPr sz="6400" b="1" i="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lang="en-IN" dirty="0"/>
              <a:t>BODY LEVEL ONE</a:t>
            </a:r>
          </a:p>
        </p:txBody>
      </p:sp>
      <p:sp>
        <p:nvSpPr>
          <p:cNvPr id="2" name="Body Level One…">
            <a:extLst>
              <a:ext uri="{FF2B5EF4-FFF2-40B4-BE49-F238E27FC236}">
                <a16:creationId xmlns:a16="http://schemas.microsoft.com/office/drawing/2014/main" id="{973F9109-9635-47BE-305E-F61FF67A214E}"/>
              </a:ext>
            </a:extLst>
          </p:cNvPr>
          <p:cNvSpPr txBox="1">
            <a:spLocks noGrp="1"/>
          </p:cNvSpPr>
          <p:nvPr>
            <p:ph type="body" sz="quarter" idx="1"/>
          </p:nvPr>
        </p:nvSpPr>
        <p:spPr>
          <a:xfrm>
            <a:off x="7559040" y="5106111"/>
            <a:ext cx="15645252" cy="6528726"/>
          </a:xfrm>
          <a:prstGeom prst="rect">
            <a:avLst/>
          </a:prstGeom>
          <a:noFill/>
        </p:spPr>
        <p:txBody>
          <a:bodyPr/>
          <a:lstStyle>
            <a:lvl1pPr>
              <a:spcBef>
                <a:spcPts val="1500"/>
              </a:spcBef>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355054442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fault 03">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4F2B74D-F11E-A5DB-5043-8BE355B57385}"/>
              </a:ext>
            </a:extLst>
          </p:cNvPr>
          <p:cNvSpPr txBox="1">
            <a:spLocks/>
          </p:cNvSpPr>
          <p:nvPr userDrawn="1"/>
        </p:nvSpPr>
        <p:spPr>
          <a:xfrm>
            <a:off x="22755054" y="12813339"/>
            <a:ext cx="905046" cy="50261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dirty="0">
              <a:solidFill>
                <a:srgbClr val="E46C0A"/>
              </a:solidFill>
            </a:endParaRPr>
          </a:p>
        </p:txBody>
      </p:sp>
      <p:sp>
        <p:nvSpPr>
          <p:cNvPr id="7" name="Body Level One…">
            <a:extLst>
              <a:ext uri="{FF2B5EF4-FFF2-40B4-BE49-F238E27FC236}">
                <a16:creationId xmlns:a16="http://schemas.microsoft.com/office/drawing/2014/main" id="{1477131D-1E6F-D8FA-6B03-687EE6C31BA4}"/>
              </a:ext>
            </a:extLst>
          </p:cNvPr>
          <p:cNvSpPr txBox="1">
            <a:spLocks noGrp="1"/>
          </p:cNvSpPr>
          <p:nvPr>
            <p:ph type="body" sz="quarter" idx="1"/>
          </p:nvPr>
        </p:nvSpPr>
        <p:spPr>
          <a:xfrm>
            <a:off x="7559040" y="4963236"/>
            <a:ext cx="15645252" cy="6528726"/>
          </a:xfrm>
          <a:prstGeom prst="rect">
            <a:avLst/>
          </a:prstGeom>
          <a:solidFill>
            <a:schemeClr val="accent6">
              <a:lumMod val="20000"/>
              <a:lumOff val="80000"/>
            </a:schemeClr>
          </a:solidFill>
        </p:spPr>
        <p:txBody>
          <a:bodyPr/>
          <a:lstStyle>
            <a:lvl1pPr>
              <a:spcBef>
                <a:spcPts val="1500"/>
              </a:spcBef>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 name="Body Level One…">
            <a:extLst>
              <a:ext uri="{FF2B5EF4-FFF2-40B4-BE49-F238E27FC236}">
                <a16:creationId xmlns:a16="http://schemas.microsoft.com/office/drawing/2014/main" id="{99C15F8C-AC5A-BBB9-9D32-63F0E23B20E9}"/>
              </a:ext>
            </a:extLst>
          </p:cNvPr>
          <p:cNvSpPr txBox="1">
            <a:spLocks noGrp="1"/>
          </p:cNvSpPr>
          <p:nvPr>
            <p:ph type="body" sz="quarter" idx="10" hasCustomPrompt="1"/>
          </p:nvPr>
        </p:nvSpPr>
        <p:spPr>
          <a:xfrm>
            <a:off x="882769" y="2812493"/>
            <a:ext cx="6632456" cy="2388157"/>
          </a:xfrm>
          <a:prstGeom prst="rect">
            <a:avLst/>
          </a:prstGeom>
          <a:noFill/>
        </p:spPr>
        <p:txBody>
          <a:bodyPr/>
          <a:lstStyle>
            <a:lvl1pPr>
              <a:spcBef>
                <a:spcPts val="1500"/>
              </a:spcBef>
              <a:defRPr sz="6400" b="1" i="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lang="en-IN" dirty="0"/>
              <a:t>BODY LEVEL ONE</a:t>
            </a:r>
          </a:p>
        </p:txBody>
      </p:sp>
    </p:spTree>
    <p:extLst>
      <p:ext uri="{BB962C8B-B14F-4D97-AF65-F5344CB8AC3E}">
        <p14:creationId xmlns:p14="http://schemas.microsoft.com/office/powerpoint/2010/main" val="225127935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03">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4F2B74D-F11E-A5DB-5043-8BE355B57385}"/>
              </a:ext>
            </a:extLst>
          </p:cNvPr>
          <p:cNvSpPr txBox="1">
            <a:spLocks/>
          </p:cNvSpPr>
          <p:nvPr userDrawn="1"/>
        </p:nvSpPr>
        <p:spPr>
          <a:xfrm>
            <a:off x="22755054" y="12813339"/>
            <a:ext cx="905046" cy="50261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dirty="0">
              <a:solidFill>
                <a:srgbClr val="E46C0A"/>
              </a:solidFill>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able with Caption">
    <p:spTree>
      <p:nvGrpSpPr>
        <p:cNvPr id="1" name=""/>
        <p:cNvGrpSpPr/>
        <p:nvPr/>
      </p:nvGrpSpPr>
      <p:grpSpPr>
        <a:xfrm>
          <a:off x="0" y="0"/>
          <a:ext cx="0" cy="0"/>
          <a:chOff x="0" y="0"/>
          <a:chExt cx="0" cy="0"/>
        </a:xfrm>
      </p:grpSpPr>
      <p:sp>
        <p:nvSpPr>
          <p:cNvPr id="42"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44"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45"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2" name="Slide Number">
            <a:extLst>
              <a:ext uri="{FF2B5EF4-FFF2-40B4-BE49-F238E27FC236}">
                <a16:creationId xmlns:a16="http://schemas.microsoft.com/office/drawing/2014/main" id="{5E2FD404-044F-4320-5F92-72E92DB0DDD7}"/>
              </a:ext>
            </a:extLst>
          </p:cNvPr>
          <p:cNvSpPr txBox="1">
            <a:spLocks/>
          </p:cNvSpPr>
          <p:nvPr userDrawn="1"/>
        </p:nvSpPr>
        <p:spPr>
          <a:xfrm>
            <a:off x="22812204" y="12813338"/>
            <a:ext cx="969406" cy="90266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a:solidFill>
                <a:srgbClr val="E46C0A"/>
              </a:solidFill>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1_Red Section Header">
    <p:spTree>
      <p:nvGrpSpPr>
        <p:cNvPr id="1" name=""/>
        <p:cNvGrpSpPr/>
        <p:nvPr/>
      </p:nvGrpSpPr>
      <p:grpSpPr>
        <a:xfrm>
          <a:off x="0" y="0"/>
          <a:ext cx="0" cy="0"/>
          <a:chOff x="0" y="0"/>
          <a:chExt cx="0" cy="0"/>
        </a:xfrm>
      </p:grpSpPr>
      <p:pic>
        <p:nvPicPr>
          <p:cNvPr id="53" name="Picture 1" descr="Picture 1"/>
          <p:cNvPicPr>
            <a:picLocks noChangeAspect="1"/>
          </p:cNvPicPr>
          <p:nvPr/>
        </p:nvPicPr>
        <p:blipFill>
          <a:blip r:embed="rId2" cstate="print"/>
          <a:stretch>
            <a:fillRect/>
          </a:stretch>
        </p:blipFill>
        <p:spPr>
          <a:xfrm>
            <a:off x="8543594" y="2825551"/>
            <a:ext cx="3793068" cy="2698047"/>
          </a:xfrm>
          <a:prstGeom prst="rect">
            <a:avLst/>
          </a:prstGeom>
          <a:ln w="12700">
            <a:miter lim="400000"/>
          </a:ln>
        </p:spPr>
      </p:pic>
      <p:pic>
        <p:nvPicPr>
          <p:cNvPr id="54" name="Picture 2" descr="Picture 2"/>
          <p:cNvPicPr>
            <a:picLocks noChangeAspect="1"/>
          </p:cNvPicPr>
          <p:nvPr/>
        </p:nvPicPr>
        <p:blipFill>
          <a:blip r:embed="rId3" cstate="print"/>
          <a:stretch>
            <a:fillRect/>
          </a:stretch>
        </p:blipFill>
        <p:spPr>
          <a:xfrm>
            <a:off x="1822847" y="8184445"/>
            <a:ext cx="3781780" cy="3341513"/>
          </a:xfrm>
          <a:prstGeom prst="rect">
            <a:avLst/>
          </a:prstGeom>
          <a:ln w="12700">
            <a:miter lim="400000"/>
          </a:ln>
        </p:spPr>
      </p:pic>
      <p:sp>
        <p:nvSpPr>
          <p:cNvPr id="55"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56"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57"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2" name="Slide Number">
            <a:extLst>
              <a:ext uri="{FF2B5EF4-FFF2-40B4-BE49-F238E27FC236}">
                <a16:creationId xmlns:a16="http://schemas.microsoft.com/office/drawing/2014/main" id="{92B3DFEB-AD9F-FE6C-361E-0205A8A5B25B}"/>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2218794" y="10698426"/>
            <a:ext cx="20726401" cy="768087"/>
          </a:xfrm>
          <a:prstGeom prst="rect">
            <a:avLst/>
          </a:prstGeom>
        </p:spPr>
        <p:txBody>
          <a:bodyPr/>
          <a:lstStyle/>
          <a:p>
            <a:r>
              <a:t>Title Text</a:t>
            </a:r>
          </a:p>
        </p:txBody>
      </p:sp>
      <p:sp>
        <p:nvSpPr>
          <p:cNvPr id="66" name="Body Level One…"/>
          <p:cNvSpPr txBox="1">
            <a:spLocks noGrp="1"/>
          </p:cNvSpPr>
          <p:nvPr>
            <p:ph type="body" sz="quarter" idx="1"/>
          </p:nvPr>
        </p:nvSpPr>
        <p:spPr>
          <a:xfrm>
            <a:off x="2206890" y="11658533"/>
            <a:ext cx="20738305" cy="7680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DB766189-80CE-A703-E292-9366EB64CAE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ER | MFR | INDIA">
            <a:extLst>
              <a:ext uri="{FF2B5EF4-FFF2-40B4-BE49-F238E27FC236}">
                <a16:creationId xmlns:a16="http://schemas.microsoft.com/office/drawing/2014/main" id="{5756C156-BAFF-F354-1A4C-767C3126B277}"/>
              </a:ext>
            </a:extLst>
          </p:cNvPr>
          <p:cNvSpPr txBox="1"/>
          <p:nvPr userDrawn="1"/>
        </p:nvSpPr>
        <p:spPr>
          <a:xfrm>
            <a:off x="573815" y="12876838"/>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rgbClr val="E46C0A"/>
                </a:solidFill>
              </a:rPr>
              <a:t>NDRF | CBRN | INDIA</a:t>
            </a:r>
          </a:p>
        </p:txBody>
      </p:sp>
      <p:sp>
        <p:nvSpPr>
          <p:cNvPr id="3" name="Rectangle">
            <a:extLst>
              <a:ext uri="{FF2B5EF4-FFF2-40B4-BE49-F238E27FC236}">
                <a16:creationId xmlns:a16="http://schemas.microsoft.com/office/drawing/2014/main" id="{68B22D2E-D8EC-4A98-23F7-488A6E15488E}"/>
              </a:ext>
            </a:extLst>
          </p:cNvPr>
          <p:cNvSpPr/>
          <p:nvPr userDrawn="1"/>
        </p:nvSpPr>
        <p:spPr>
          <a:xfrm>
            <a:off x="1016000" y="13512800"/>
            <a:ext cx="3815338" cy="203200"/>
          </a:xfrm>
          <a:prstGeom prst="rect">
            <a:avLst/>
          </a:prstGeom>
          <a:solidFill>
            <a:srgbClr val="F7903B"/>
          </a:solidFill>
          <a:ln w="12700">
            <a:miter lim="400000"/>
          </a:ln>
        </p:spPr>
        <p:txBody>
          <a:bodyPr lIns="78283" tIns="78283" rIns="78283" bIns="78283"/>
          <a:lstStyle/>
          <a:p>
            <a:endParaRPr/>
          </a:p>
        </p:txBody>
      </p:sp>
      <p:sp>
        <p:nvSpPr>
          <p:cNvPr id="4" name="PPT 2 -">
            <a:extLst>
              <a:ext uri="{FF2B5EF4-FFF2-40B4-BE49-F238E27FC236}">
                <a16:creationId xmlns:a16="http://schemas.microsoft.com/office/drawing/2014/main" id="{8B0424C2-D99E-7E04-A2DF-88986D9AF56C}"/>
              </a:ext>
            </a:extLst>
          </p:cNvPr>
          <p:cNvSpPr txBox="1"/>
          <p:nvPr userDrawn="1"/>
        </p:nvSpPr>
        <p:spPr>
          <a:xfrm>
            <a:off x="21546984" y="12813338"/>
            <a:ext cx="1406834"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7" name="Rectangle">
            <a:extLst>
              <a:ext uri="{FF2B5EF4-FFF2-40B4-BE49-F238E27FC236}">
                <a16:creationId xmlns:a16="http://schemas.microsoft.com/office/drawing/2014/main" id="{96D4E023-009E-D84A-59B6-CFE974A124D7}"/>
              </a:ext>
            </a:extLst>
          </p:cNvPr>
          <p:cNvSpPr/>
          <p:nvPr userDrawn="1"/>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8" name="Slide Number">
            <a:extLst>
              <a:ext uri="{FF2B5EF4-FFF2-40B4-BE49-F238E27FC236}">
                <a16:creationId xmlns:a16="http://schemas.microsoft.com/office/drawing/2014/main" id="{AE68C5C7-2EFC-EA6F-F155-AFCE48EDDBA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pic>
        <p:nvPicPr>
          <p:cNvPr id="9" name="Picture 8">
            <a:extLst>
              <a:ext uri="{FF2B5EF4-FFF2-40B4-BE49-F238E27FC236}">
                <a16:creationId xmlns:a16="http://schemas.microsoft.com/office/drawing/2014/main" id="{52F0AADA-859D-78CF-9D35-252F008CC64E}"/>
              </a:ext>
            </a:extLst>
          </p:cNvPr>
          <p:cNvPicPr>
            <a:picLocks noChangeAspect="1"/>
          </p:cNvPicPr>
          <p:nvPr userDrawn="1"/>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10" name="Picture 9">
            <a:extLst>
              <a:ext uri="{FF2B5EF4-FFF2-40B4-BE49-F238E27FC236}">
                <a16:creationId xmlns:a16="http://schemas.microsoft.com/office/drawing/2014/main" id="{10532392-C092-E8C8-A7B3-5E60F6BFED10}"/>
              </a:ext>
            </a:extLst>
          </p:cNvPr>
          <p:cNvPicPr>
            <a:picLocks/>
          </p:cNvPicPr>
          <p:nvPr userDrawn="1"/>
        </p:nvPicPr>
        <p:blipFill>
          <a:blip r:embed="rId11"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1" r:id="rId5"/>
    <p:sldLayoutId id="2147483652" r:id="rId6"/>
    <p:sldLayoutId id="2147483653" r:id="rId7"/>
    <p:sldLayoutId id="2147483654" r:id="rId8"/>
  </p:sldLayoutIdLst>
  <p:transition spd="med"/>
  <p:hf hdr="0" dt="0"/>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37FC53-ECDA-951A-DADC-B448EAB3AF74}"/>
              </a:ext>
            </a:extLst>
          </p:cNvPr>
          <p:cNvPicPr>
            <a:picLocks noChangeAspect="1"/>
          </p:cNvPicPr>
          <p:nvPr/>
        </p:nvPicPr>
        <p:blipFill>
          <a:blip r:embed="rId2">
            <a:extLst>
              <a:ext uri="{28A0092B-C50C-407E-A947-70E740481C1C}">
                <a14:useLocalDpi xmlns:a14="http://schemas.microsoft.com/office/drawing/2010/main" val="0"/>
              </a:ext>
            </a:extLst>
          </a:blip>
          <a:srcRect l="104" r="104"/>
          <a:stretch/>
        </p:blipFill>
        <p:spPr>
          <a:xfrm>
            <a:off x="25400" y="0"/>
            <a:ext cx="24333201" cy="13716000"/>
          </a:xfrm>
          <a:prstGeom prst="rect">
            <a:avLst/>
          </a:prstGeom>
        </p:spPr>
      </p:pic>
      <p:sp>
        <p:nvSpPr>
          <p:cNvPr id="9" name="Rectangle">
            <a:extLst>
              <a:ext uri="{FF2B5EF4-FFF2-40B4-BE49-F238E27FC236}">
                <a16:creationId xmlns:a16="http://schemas.microsoft.com/office/drawing/2014/main" id="{72473347-6BEE-3525-8885-93B0C9BDE2E2}"/>
              </a:ext>
            </a:extLst>
          </p:cNvPr>
          <p:cNvSpPr/>
          <p:nvPr/>
        </p:nvSpPr>
        <p:spPr>
          <a:xfrm>
            <a:off x="0" y="-183564"/>
            <a:ext cx="24434800" cy="13766800"/>
          </a:xfrm>
          <a:prstGeom prst="rect">
            <a:avLst/>
          </a:prstGeom>
          <a:solidFill>
            <a:srgbClr val="535353">
              <a:alpha val="70000"/>
            </a:srgbClr>
          </a:solidFill>
          <a:ln w="12700">
            <a:miter lim="400000"/>
          </a:ln>
        </p:spPr>
        <p:txBody>
          <a:bodyPr lIns="78283" tIns="78283" rIns="78283" bIns="78283"/>
          <a:lstStyle/>
          <a:p>
            <a:endParaRPr/>
          </a:p>
        </p:txBody>
      </p:sp>
      <p:sp>
        <p:nvSpPr>
          <p:cNvPr id="78" name="Rectangle"/>
          <p:cNvSpPr/>
          <p:nvPr/>
        </p:nvSpPr>
        <p:spPr>
          <a:xfrm>
            <a:off x="1012733" y="13538588"/>
            <a:ext cx="3815338" cy="203200"/>
          </a:xfrm>
          <a:prstGeom prst="rect">
            <a:avLst/>
          </a:prstGeom>
          <a:solidFill>
            <a:srgbClr val="F7903B"/>
          </a:solidFill>
          <a:ln w="12700">
            <a:miter lim="400000"/>
          </a:ln>
        </p:spPr>
        <p:txBody>
          <a:bodyPr lIns="78283" tIns="78283" rIns="78283" bIns="78283"/>
          <a:lstStyle/>
          <a:p>
            <a:endParaRPr/>
          </a:p>
        </p:txBody>
      </p:sp>
      <p:sp>
        <p:nvSpPr>
          <p:cNvPr id="83" name="Shape"/>
          <p:cNvSpPr/>
          <p:nvPr/>
        </p:nvSpPr>
        <p:spPr>
          <a:xfrm>
            <a:off x="-103356" y="3880188"/>
            <a:ext cx="13772463" cy="4928531"/>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78283" tIns="78283" rIns="78283" bIns="78283"/>
          <a:lstStyle/>
          <a:p>
            <a:endParaRPr/>
          </a:p>
        </p:txBody>
      </p:sp>
      <p:sp>
        <p:nvSpPr>
          <p:cNvPr id="84" name="LESSON 2…"/>
          <p:cNvSpPr txBox="1"/>
          <p:nvPr/>
        </p:nvSpPr>
        <p:spPr>
          <a:xfrm>
            <a:off x="1016000" y="4706678"/>
            <a:ext cx="10382141" cy="21894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defTabSz="2438400">
              <a:defRPr sz="6400" b="1">
                <a:solidFill>
                  <a:srgbClr val="FFFFFF"/>
                </a:solidFill>
                <a:latin typeface="Open Sans"/>
                <a:ea typeface="Open Sans"/>
                <a:cs typeface="Open Sans"/>
                <a:sym typeface="Open Sans"/>
              </a:defRPr>
            </a:pPr>
            <a:r>
              <a:rPr lang="hi-IN" sz="6600" dirty="0"/>
              <a:t>पाठ 01
सीबीआरएन के साथ परिचय</a:t>
            </a:r>
            <a:endParaRPr lang="en-IN" sz="6600" dirty="0"/>
          </a:p>
        </p:txBody>
      </p:sp>
      <p:sp>
        <p:nvSpPr>
          <p:cNvPr id="85" name="Shape"/>
          <p:cNvSpPr/>
          <p:nvPr/>
        </p:nvSpPr>
        <p:spPr>
          <a:xfrm flipH="1">
            <a:off x="-56720" y="-58503"/>
            <a:ext cx="24497477" cy="2522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78283" tIns="78283" rIns="78283" bIns="78283" numCol="1" anchor="t">
            <a:noAutofit/>
          </a:bodyPr>
          <a:lstStyle/>
          <a:p>
            <a:endParaRPr/>
          </a:p>
        </p:txBody>
      </p:sp>
      <p:grpSp>
        <p:nvGrpSpPr>
          <p:cNvPr id="93" name="Group"/>
          <p:cNvGrpSpPr/>
          <p:nvPr/>
        </p:nvGrpSpPr>
        <p:grpSpPr>
          <a:xfrm>
            <a:off x="21491667" y="12800826"/>
            <a:ext cx="1879600" cy="902664"/>
            <a:chOff x="0" y="0"/>
            <a:chExt cx="1879600" cy="902662"/>
          </a:xfrm>
        </p:grpSpPr>
        <p:sp>
          <p:nvSpPr>
            <p:cNvPr id="91" name="PPT 2 - 1"/>
            <p:cNvSpPr txBox="1"/>
            <p:nvPr/>
          </p:nvSpPr>
          <p:spPr>
            <a:xfrm>
              <a:off x="76885" y="0"/>
              <a:ext cx="1725832" cy="6197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numCol="1" anchor="t">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chemeClr val="accent6">
                      <a:lumMod val="40000"/>
                      <a:lumOff val="60000"/>
                    </a:schemeClr>
                  </a:solidFill>
                </a:rPr>
                <a:t>PPT</a:t>
              </a:r>
              <a:r>
                <a:rPr lang="en-US" b="1" dirty="0">
                  <a:solidFill>
                    <a:schemeClr val="accent6">
                      <a:lumMod val="40000"/>
                      <a:lumOff val="60000"/>
                    </a:schemeClr>
                  </a:solidFill>
                </a:rPr>
                <a:t> 1 - 1</a:t>
              </a:r>
              <a:endParaRPr b="1" dirty="0">
                <a:solidFill>
                  <a:schemeClr val="accent6">
                    <a:lumMod val="40000"/>
                    <a:lumOff val="60000"/>
                  </a:schemeClr>
                </a:solidFill>
              </a:endParaRPr>
            </a:p>
          </p:txBody>
        </p:sp>
        <p:sp>
          <p:nvSpPr>
            <p:cNvPr id="92" name="Rectangle"/>
            <p:cNvSpPr/>
            <p:nvPr/>
          </p:nvSpPr>
          <p:spPr>
            <a:xfrm>
              <a:off x="0" y="699461"/>
              <a:ext cx="1879600" cy="203201"/>
            </a:xfrm>
            <a:prstGeom prst="rect">
              <a:avLst/>
            </a:prstGeom>
            <a:solidFill>
              <a:srgbClr val="F7903B"/>
            </a:solidFill>
            <a:ln w="12700" cap="flat">
              <a:noFill/>
              <a:miter lim="400000"/>
            </a:ln>
            <a:effectLst/>
          </p:spPr>
          <p:txBody>
            <a:bodyPr wrap="square" lIns="78283" tIns="78283" rIns="78283" bIns="78283" numCol="1" anchor="t">
              <a:noAutofit/>
            </a:bodyPr>
            <a:lstStyle/>
            <a:p>
              <a:endParaRPr/>
            </a:p>
          </p:txBody>
        </p:sp>
      </p:grpSp>
      <p:sp>
        <p:nvSpPr>
          <p:cNvPr id="4" name="Rectangle: Rounded Corners 3">
            <a:extLst>
              <a:ext uri="{FF2B5EF4-FFF2-40B4-BE49-F238E27FC236}">
                <a16:creationId xmlns:a16="http://schemas.microsoft.com/office/drawing/2014/main" id="{2E9EC43E-C7B1-EF48-5F3B-E2AF3723BE8A}"/>
              </a:ext>
            </a:extLst>
          </p:cNvPr>
          <p:cNvSpPr/>
          <p:nvPr/>
        </p:nvSpPr>
        <p:spPr>
          <a:xfrm>
            <a:off x="3922387" y="227917"/>
            <a:ext cx="16234425" cy="1196470"/>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algn="ctr"/>
            <a:r>
              <a:rPr lang="hi-IN" sz="6000" dirty="0">
                <a:solidFill>
                  <a:srgbClr val="C00000"/>
                </a:solidFill>
                <a:latin typeface="Arial Black" panose="020B0A04020102020204" pitchFamily="34" charset="0"/>
              </a:rPr>
              <a:t>सीबीआरएन मॉड्यूल: परिचय</a:t>
            </a:r>
            <a:endParaRPr kumimoji="0" lang="en-IN" sz="6000" b="0" i="0" u="none" strike="noStrike" cap="none" spc="0" normalizeH="0" baseline="0" dirty="0">
              <a:ln>
                <a:noFill/>
              </a:ln>
              <a:solidFill>
                <a:srgbClr val="C00000"/>
              </a:solidFill>
              <a:effectLst/>
              <a:uFillTx/>
              <a:latin typeface="Arial Black" panose="020B0A04020102020204" pitchFamily="34" charset="0"/>
              <a:sym typeface="Arial"/>
            </a:endParaRPr>
          </a:p>
        </p:txBody>
      </p:sp>
      <p:sp>
        <p:nvSpPr>
          <p:cNvPr id="5" name="PEER | CSSR | INDIA">
            <a:extLst>
              <a:ext uri="{FF2B5EF4-FFF2-40B4-BE49-F238E27FC236}">
                <a16:creationId xmlns:a16="http://schemas.microsoft.com/office/drawing/2014/main" id="{3EC7D4A0-11F1-2F27-2523-56E1BA3CB2CB}"/>
              </a:ext>
            </a:extLst>
          </p:cNvPr>
          <p:cNvSpPr txBox="1"/>
          <p:nvPr/>
        </p:nvSpPr>
        <p:spPr>
          <a:xfrm>
            <a:off x="602390" y="12960656"/>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chemeClr val="accent6">
                    <a:lumMod val="40000"/>
                    <a:lumOff val="60000"/>
                  </a:schemeClr>
                </a:solidFill>
              </a:rPr>
              <a:t>NDRF</a:t>
            </a:r>
            <a:r>
              <a:rPr dirty="0">
                <a:solidFill>
                  <a:schemeClr val="accent6">
                    <a:lumMod val="40000"/>
                    <a:lumOff val="60000"/>
                  </a:schemeClr>
                </a:solidFill>
              </a:rPr>
              <a:t> | </a:t>
            </a:r>
            <a:r>
              <a:rPr lang="en-US" dirty="0">
                <a:solidFill>
                  <a:schemeClr val="accent6">
                    <a:lumMod val="40000"/>
                    <a:lumOff val="60000"/>
                  </a:schemeClr>
                </a:solidFill>
              </a:rPr>
              <a:t>CBRN</a:t>
            </a:r>
            <a:r>
              <a:rPr dirty="0">
                <a:solidFill>
                  <a:schemeClr val="accent6">
                    <a:lumMod val="40000"/>
                    <a:lumOff val="60000"/>
                  </a:schemeClr>
                </a:solidFill>
              </a:rPr>
              <a:t> | INDIA</a:t>
            </a:r>
          </a:p>
        </p:txBody>
      </p:sp>
      <p:sp>
        <p:nvSpPr>
          <p:cNvPr id="7" name="AutoShape 2" descr="32.4 The Disaster Management Cycle - Population Health for Nurses | OpenStax">
            <a:extLst>
              <a:ext uri="{FF2B5EF4-FFF2-40B4-BE49-F238E27FC236}">
                <a16:creationId xmlns:a16="http://schemas.microsoft.com/office/drawing/2014/main" id="{4D1BA03F-4B3F-23DC-01F7-7A1F6312F2C4}"/>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 name="Picture 9">
            <a:extLst>
              <a:ext uri="{FF2B5EF4-FFF2-40B4-BE49-F238E27FC236}">
                <a16:creationId xmlns:a16="http://schemas.microsoft.com/office/drawing/2014/main" id="{75D8E960-3AA9-22EC-7685-3C46A378FF6B}"/>
              </a:ext>
            </a:extLst>
          </p:cNvPr>
          <p:cNvPicPr>
            <a:picLocks noChangeAspect="1"/>
          </p:cNvPicPr>
          <p:nvPr/>
        </p:nvPicPr>
        <p:blipFill>
          <a:blip r:embed="rId3" cstate="print">
            <a:alphaModFix amt="70000"/>
            <a:extLst>
              <a:ext uri="{28A0092B-C50C-407E-A947-70E740481C1C}">
                <a14:useLocalDpi xmlns:a14="http://schemas.microsoft.com/office/drawing/2010/main" val="0"/>
              </a:ext>
            </a:extLst>
          </a:blip>
          <a:srcRect/>
          <a:stretch/>
        </p:blipFill>
        <p:spPr>
          <a:xfrm>
            <a:off x="19078306" y="7580533"/>
            <a:ext cx="4826721" cy="4554568"/>
          </a:xfrm>
          <a:prstGeom prst="rect">
            <a:avLst/>
          </a:prstGeom>
        </p:spPr>
      </p:pic>
      <p:pic>
        <p:nvPicPr>
          <p:cNvPr id="8" name="Picture 7">
            <a:extLst>
              <a:ext uri="{FF2B5EF4-FFF2-40B4-BE49-F238E27FC236}">
                <a16:creationId xmlns:a16="http://schemas.microsoft.com/office/drawing/2014/main" id="{AD3090FD-6B08-3911-9B2E-4298BEB3182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15810" y="80376"/>
            <a:ext cx="3181050" cy="2219517"/>
          </a:xfrm>
          <a:prstGeom prst="rect">
            <a:avLst/>
          </a:prstGeom>
        </p:spPr>
      </p:pic>
      <p:pic>
        <p:nvPicPr>
          <p:cNvPr id="11" name="Picture 10">
            <a:extLst>
              <a:ext uri="{FF2B5EF4-FFF2-40B4-BE49-F238E27FC236}">
                <a16:creationId xmlns:a16="http://schemas.microsoft.com/office/drawing/2014/main" id="{FB2A9AEF-AB38-7144-38E6-1F20536B3EA5}"/>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21986270" y="61680"/>
            <a:ext cx="2160000" cy="2376000"/>
          </a:xfrm>
          <a:prstGeom prst="rect">
            <a:avLst/>
          </a:prstGeom>
        </p:spPr>
      </p:pic>
      <p:sp>
        <p:nvSpPr>
          <p:cNvPr id="17" name="TextBox 4">
            <a:extLst>
              <a:ext uri="{FF2B5EF4-FFF2-40B4-BE49-F238E27FC236}">
                <a16:creationId xmlns:a16="http://schemas.microsoft.com/office/drawing/2014/main" id="{2901545E-EB3E-4998-A110-F2C2863C2FF8}"/>
              </a:ext>
            </a:extLst>
          </p:cNvPr>
          <p:cNvSpPr txBox="1"/>
          <p:nvPr/>
        </p:nvSpPr>
        <p:spPr>
          <a:xfrm>
            <a:off x="8882600" y="12036176"/>
            <a:ext cx="1388596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b="1" dirty="0"/>
              <a:t>VETTED BY – </a:t>
            </a:r>
            <a:r>
              <a:rPr lang="hi-IN" sz="5400" b="1" dirty="0"/>
              <a:t>निरीक्षक/जीडी विजय सिंह शौंदलिया</a:t>
            </a:r>
            <a:endParaRPr lang="en-US" sz="5400" b="1"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008EE-6527-74C4-5971-8041B7B81B7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DB037A8-2CEE-C590-CD53-E2EDA3E1C2DA}"/>
              </a:ext>
            </a:extLst>
          </p:cNvPr>
          <p:cNvSpPr>
            <a:spLocks noGrp="1"/>
          </p:cNvSpPr>
          <p:nvPr>
            <p:ph type="body" sz="quarter" idx="1"/>
          </p:nvPr>
        </p:nvSpPr>
        <p:spPr>
          <a:xfrm>
            <a:off x="982132" y="4934662"/>
            <a:ext cx="22222159" cy="6811862"/>
          </a:xfrm>
        </p:spPr>
        <p:txBody>
          <a:bodyPr/>
          <a:lstStyle/>
          <a:p>
            <a:pPr algn="just"/>
            <a:r>
              <a:rPr lang="hi-IN" sz="6000" dirty="0"/>
              <a:t>सामूहिक विनाश का हथियार (</a:t>
            </a:r>
            <a:r>
              <a:rPr lang="en-US" sz="6000" dirty="0"/>
              <a:t>WMD) </a:t>
            </a:r>
            <a:r>
              <a:rPr lang="hi-IN" sz="6000" dirty="0"/>
              <a:t>एक जैविक, रासायनिक, रेडियोलॉजिकल, परमाणु, या कोई अन्य हथियार है जो कई लोगों को मार सकता है या महत्वपूर्ण रूप से नुकसान पहुंचा सकता है या कृत्रिम संरचनाओं (जैसे, इमारतों), प्राकृतिक पर्यावरण (जैसे, पहाड़ों), या जीवमंडल को बहुत नुकसान पहुंचा सकता है।</a:t>
            </a:r>
            <a:endParaRPr lang="en-US" sz="6000" dirty="0">
              <a:solidFill>
                <a:schemeClr val="tx1"/>
              </a:solidFill>
            </a:endParaRPr>
          </a:p>
        </p:txBody>
      </p:sp>
      <p:sp>
        <p:nvSpPr>
          <p:cNvPr id="3" name="Text Placeholder 2">
            <a:extLst>
              <a:ext uri="{FF2B5EF4-FFF2-40B4-BE49-F238E27FC236}">
                <a16:creationId xmlns:a16="http://schemas.microsoft.com/office/drawing/2014/main" id="{F5776E68-9D55-86BF-8F74-937B9FF6C149}"/>
              </a:ext>
            </a:extLst>
          </p:cNvPr>
          <p:cNvSpPr>
            <a:spLocks noGrp="1"/>
          </p:cNvSpPr>
          <p:nvPr>
            <p:ph type="body" sz="quarter" idx="10"/>
          </p:nvPr>
        </p:nvSpPr>
        <p:spPr>
          <a:xfrm>
            <a:off x="5960533" y="1593292"/>
            <a:ext cx="14630399" cy="4608215"/>
          </a:xfrm>
        </p:spPr>
        <p:txBody>
          <a:bodyPr/>
          <a:lstStyle/>
          <a:p>
            <a:r>
              <a:rPr lang="hi-IN" sz="7200" dirty="0"/>
              <a:t>सामूहिक विनाश के हथियार (</a:t>
            </a:r>
            <a:r>
              <a:rPr lang="en-US" sz="7200" dirty="0"/>
              <a:t>WMD)</a:t>
            </a:r>
          </a:p>
        </p:txBody>
      </p:sp>
    </p:spTree>
    <p:extLst>
      <p:ext uri="{BB962C8B-B14F-4D97-AF65-F5344CB8AC3E}">
        <p14:creationId xmlns:p14="http://schemas.microsoft.com/office/powerpoint/2010/main" val="306903807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12842-69AA-4542-DB7F-FF702B96442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D624340-E4CF-AC64-90B1-937823B70CA0}"/>
              </a:ext>
            </a:extLst>
          </p:cNvPr>
          <p:cNvSpPr>
            <a:spLocks noGrp="1"/>
          </p:cNvSpPr>
          <p:nvPr>
            <p:ph type="body" sz="quarter" idx="10"/>
          </p:nvPr>
        </p:nvSpPr>
        <p:spPr>
          <a:xfrm>
            <a:off x="9688103" y="1186893"/>
            <a:ext cx="8472246" cy="2388157"/>
          </a:xfrm>
        </p:spPr>
        <p:txBody>
          <a:bodyPr/>
          <a:lstStyle/>
          <a:p>
            <a:r>
              <a:rPr lang="en-IN" sz="7200" dirty="0"/>
              <a:t>WMD </a:t>
            </a:r>
            <a:r>
              <a:rPr lang="hi-IN" sz="7200" dirty="0"/>
              <a:t>के लक्षण</a:t>
            </a:r>
            <a:endParaRPr lang="en-IN" sz="7200" dirty="0"/>
          </a:p>
        </p:txBody>
      </p:sp>
      <p:sp>
        <p:nvSpPr>
          <p:cNvPr id="3" name="Text Placeholder 2">
            <a:extLst>
              <a:ext uri="{FF2B5EF4-FFF2-40B4-BE49-F238E27FC236}">
                <a16:creationId xmlns:a16="http://schemas.microsoft.com/office/drawing/2014/main" id="{E3A8D2C9-294A-6664-0A5C-79B9A5314958}"/>
              </a:ext>
            </a:extLst>
          </p:cNvPr>
          <p:cNvSpPr>
            <a:spLocks noGrp="1"/>
          </p:cNvSpPr>
          <p:nvPr>
            <p:ph type="body" sz="quarter" idx="1"/>
          </p:nvPr>
        </p:nvSpPr>
        <p:spPr>
          <a:xfrm>
            <a:off x="846666" y="5106111"/>
            <a:ext cx="22357625" cy="6528726"/>
          </a:xfrm>
        </p:spPr>
        <p:txBody>
          <a:bodyPr/>
          <a:lstStyle/>
          <a:p>
            <a:pPr marL="1143000" indent="-1143000" algn="just">
              <a:buFont typeface="+mj-lt"/>
              <a:buAutoNum type="arabicParenR"/>
            </a:pPr>
            <a:r>
              <a:rPr lang="hi-IN" sz="7200" dirty="0"/>
              <a:t>बड़े पैमाने पर
अंधाधुंध प्रभाव
वैश्विक प्रभाव
अन्य दीर्घकालिक प्रभाव</a:t>
            </a:r>
            <a:endParaRPr lang="en-IN" sz="7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7067711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6F6CE-0635-56E4-3E5A-8128E9289A8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7012323-E18F-C5E3-AFB3-AA2031A61BD6}"/>
              </a:ext>
            </a:extLst>
          </p:cNvPr>
          <p:cNvSpPr>
            <a:spLocks noGrp="1"/>
          </p:cNvSpPr>
          <p:nvPr>
            <p:ph type="body" sz="quarter" idx="10"/>
          </p:nvPr>
        </p:nvSpPr>
        <p:spPr>
          <a:xfrm>
            <a:off x="5588000" y="1830360"/>
            <a:ext cx="16086666" cy="2388157"/>
          </a:xfrm>
        </p:spPr>
        <p:txBody>
          <a:bodyPr/>
          <a:lstStyle/>
          <a:p>
            <a:r>
              <a:rPr lang="hi-IN" sz="7200" dirty="0"/>
              <a:t>सीबीआरएन आपातकाल के संभावित कारण</a:t>
            </a:r>
            <a:endParaRPr lang="en-IN" sz="7200" dirty="0"/>
          </a:p>
        </p:txBody>
      </p:sp>
      <p:sp>
        <p:nvSpPr>
          <p:cNvPr id="3" name="Text Placeholder 2">
            <a:extLst>
              <a:ext uri="{FF2B5EF4-FFF2-40B4-BE49-F238E27FC236}">
                <a16:creationId xmlns:a16="http://schemas.microsoft.com/office/drawing/2014/main" id="{6E26B307-DF0A-2C13-119B-98BB6965E5E7}"/>
              </a:ext>
            </a:extLst>
          </p:cNvPr>
          <p:cNvSpPr>
            <a:spLocks noGrp="1"/>
          </p:cNvSpPr>
          <p:nvPr>
            <p:ph type="body" sz="quarter" idx="1"/>
          </p:nvPr>
        </p:nvSpPr>
        <p:spPr>
          <a:xfrm>
            <a:off x="643467" y="5106110"/>
            <a:ext cx="22560825" cy="7765827"/>
          </a:xfrm>
        </p:spPr>
        <p:txBody>
          <a:bodyPr/>
          <a:lstStyle/>
          <a:p>
            <a:pPr marL="1143000" indent="-1143000" algn="just">
              <a:buFont typeface="+mj-lt"/>
              <a:buAutoNum type="arabicParenR"/>
            </a:pPr>
            <a:r>
              <a:rPr lang="hi-IN" sz="6000" dirty="0"/>
              <a:t>औद्योगिक दुर्घटनाएं
परिवहन घटनाएं
आतंकवाद और तोड़फोड़
पर्यावरण प्रदूषण
प्राकृतिक आपदाएं
सार्वजनिक स्वास्थ्य घटनाएं
सैन्य अभियान</a:t>
            </a:r>
            <a:endParaRPr lang="en-IN" sz="6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7277958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8A6E7-30D0-4409-8450-31126067E0A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57B30370-0B92-AC3A-80F4-E6A024338FC8}"/>
              </a:ext>
            </a:extLst>
          </p:cNvPr>
          <p:cNvSpPr/>
          <p:nvPr/>
        </p:nvSpPr>
        <p:spPr>
          <a:xfrm>
            <a:off x="0" y="0"/>
            <a:ext cx="2438400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A9D76B7-8244-0726-67DB-8D07848224CF}"/>
              </a:ext>
            </a:extLst>
          </p:cNvPr>
          <p:cNvSpPr txBox="1"/>
          <p:nvPr/>
        </p:nvSpPr>
        <p:spPr>
          <a:xfrm>
            <a:off x="2665826" y="6063555"/>
            <a:ext cx="21541404" cy="5670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hi-IN" sz="6000" dirty="0">
                <a:solidFill>
                  <a:schemeClr val="tx1"/>
                </a:solidFill>
              </a:rPr>
              <a:t>सीमित जागरूकता और तैयारी
सीबीआरएन सामग्री की अपर्याप्त सुरक्षा
आतंकवाद के जानबूझकर किए गए कृत्य
प्रतिक्रिया की जटिलता
सीमित चिकित्सा उपाय</a:t>
            </a:r>
            <a:endParaRPr lang="en-US" sz="6000" dirty="0">
              <a:solidFill>
                <a:schemeClr val="tx1"/>
              </a:solidFill>
            </a:endParaRPr>
          </a:p>
        </p:txBody>
      </p:sp>
      <p:sp>
        <p:nvSpPr>
          <p:cNvPr id="114" name="PPT 2 -">
            <a:extLst>
              <a:ext uri="{FF2B5EF4-FFF2-40B4-BE49-F238E27FC236}">
                <a16:creationId xmlns:a16="http://schemas.microsoft.com/office/drawing/2014/main" id="{9A483170-CF2E-0D90-217D-46B311CC3FBE}"/>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115" name="Rectangle">
            <a:extLst>
              <a:ext uri="{FF2B5EF4-FFF2-40B4-BE49-F238E27FC236}">
                <a16:creationId xmlns:a16="http://schemas.microsoft.com/office/drawing/2014/main" id="{712865E3-749E-B867-B0EF-8136ED3D14E8}"/>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6F4C6D4A-D426-90D8-49BA-A09A83EEADC1}"/>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13</a:t>
            </a:fld>
            <a:endParaRPr dirty="0"/>
          </a:p>
        </p:txBody>
      </p:sp>
      <p:sp>
        <p:nvSpPr>
          <p:cNvPr id="9" name="Course Purpose">
            <a:extLst>
              <a:ext uri="{FF2B5EF4-FFF2-40B4-BE49-F238E27FC236}">
                <a16:creationId xmlns:a16="http://schemas.microsoft.com/office/drawing/2014/main" id="{7A2BE48C-CD9F-3902-6FDA-E934457CCC1A}"/>
              </a:ext>
            </a:extLst>
          </p:cNvPr>
          <p:cNvSpPr txBox="1"/>
          <p:nvPr/>
        </p:nvSpPr>
        <p:spPr>
          <a:xfrm>
            <a:off x="8058063" y="1327996"/>
            <a:ext cx="7113118" cy="20047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sz="6000" dirty="0"/>
              <a:t>VUL</a:t>
            </a:r>
            <a:r>
              <a:rPr lang="hi-IN" sz="6000" dirty="0"/>
              <a:t>सीबीआरएन आपातकाल से जुड़ी नसें</a:t>
            </a:r>
            <a:endParaRPr lang="en-US" dirty="0"/>
          </a:p>
        </p:txBody>
      </p:sp>
      <p:pic>
        <p:nvPicPr>
          <p:cNvPr id="2" name="Picture 1">
            <a:extLst>
              <a:ext uri="{FF2B5EF4-FFF2-40B4-BE49-F238E27FC236}">
                <a16:creationId xmlns:a16="http://schemas.microsoft.com/office/drawing/2014/main" id="{73C3D06E-7597-0FC7-DB7B-C0B999841EC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F6C8AB52-2123-C01C-BD6E-3BFED1BC9445}"/>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extLst>
      <p:ext uri="{BB962C8B-B14F-4D97-AF65-F5344CB8AC3E}">
        <p14:creationId xmlns:p14="http://schemas.microsoft.com/office/powerpoint/2010/main" val="303480365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D085B-8CE3-928B-4735-889D7BFFDC8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80B9CC6-DB57-60F4-4EF9-DF7B8C17AF75}"/>
              </a:ext>
            </a:extLst>
          </p:cNvPr>
          <p:cNvSpPr>
            <a:spLocks noGrp="1"/>
          </p:cNvSpPr>
          <p:nvPr>
            <p:ph type="body" sz="quarter" idx="10"/>
          </p:nvPr>
        </p:nvSpPr>
        <p:spPr>
          <a:xfrm>
            <a:off x="5831804" y="1085293"/>
            <a:ext cx="9698331" cy="2388157"/>
          </a:xfrm>
        </p:spPr>
        <p:txBody>
          <a:bodyPr/>
          <a:lstStyle/>
          <a:p>
            <a:r>
              <a:rPr lang="hi-IN" sz="7200" dirty="0"/>
              <a:t>सीबीआरएन हमले के लक्ष्य</a:t>
            </a:r>
            <a:endParaRPr lang="en-IN" sz="7200" dirty="0"/>
          </a:p>
        </p:txBody>
      </p:sp>
      <p:sp>
        <p:nvSpPr>
          <p:cNvPr id="3" name="Text Placeholder 2">
            <a:extLst>
              <a:ext uri="{FF2B5EF4-FFF2-40B4-BE49-F238E27FC236}">
                <a16:creationId xmlns:a16="http://schemas.microsoft.com/office/drawing/2014/main" id="{27291A47-A479-93D5-E4A7-1D69D8AA0B1F}"/>
              </a:ext>
            </a:extLst>
          </p:cNvPr>
          <p:cNvSpPr>
            <a:spLocks noGrp="1"/>
          </p:cNvSpPr>
          <p:nvPr>
            <p:ph type="body" sz="quarter" idx="1"/>
          </p:nvPr>
        </p:nvSpPr>
        <p:spPr>
          <a:xfrm>
            <a:off x="1472829" y="5106108"/>
            <a:ext cx="11740010" cy="7765827"/>
          </a:xfrm>
          <a:solidFill>
            <a:schemeClr val="accent6">
              <a:lumMod val="20000"/>
              <a:lumOff val="80000"/>
            </a:schemeClr>
          </a:solidFill>
        </p:spPr>
        <p:txBody>
          <a:bodyPr/>
          <a:lstStyle/>
          <a:p>
            <a:pPr algn="just"/>
            <a:r>
              <a:rPr lang="hi-IN" sz="6000" b="1" dirty="0"/>
              <a:t>युद्घकाल</a:t>
            </a:r>
            <a:endParaRPr lang="en-IN" sz="6000" b="1" dirty="0"/>
          </a:p>
          <a:p>
            <a:pPr algn="just"/>
            <a:r>
              <a:rPr lang="hi-IN" sz="4400" dirty="0"/>
              <a:t>वीए/वीपी
मिल कॉलम और इंस्टॉलेशन
डंपिंग साइट
खाद्य और पानी की आपूर्ति 
संचार क्षेत्र
महत्व के नागरिक लक्ष्य</a:t>
            </a:r>
            <a:endParaRPr lang="en-US" sz="44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2">
            <a:extLst>
              <a:ext uri="{FF2B5EF4-FFF2-40B4-BE49-F238E27FC236}">
                <a16:creationId xmlns:a16="http://schemas.microsoft.com/office/drawing/2014/main" id="{850E96A9-9801-A393-1CB2-222C80E39CD2}"/>
              </a:ext>
            </a:extLst>
          </p:cNvPr>
          <p:cNvSpPr txBox="1">
            <a:spLocks/>
          </p:cNvSpPr>
          <p:nvPr/>
        </p:nvSpPr>
        <p:spPr>
          <a:xfrm>
            <a:off x="13212840" y="5106109"/>
            <a:ext cx="9698332" cy="7765827"/>
          </a:xfrm>
          <a:prstGeom prst="rect">
            <a:avLst/>
          </a:prstGeom>
          <a:solidFill>
            <a:schemeClr val="accent3">
              <a:lumMod val="20000"/>
              <a:lumOff val="80000"/>
            </a:schemeClr>
          </a:solidFill>
        </p:spPr>
        <p:txBody>
          <a:bodyPr/>
          <a:lstStyle>
            <a:lvl1pPr marL="0" marR="0" indent="0" algn="l" defTabSz="2438400" latinLnBrk="0">
              <a:lnSpc>
                <a:spcPct val="100000"/>
              </a:lnSpc>
              <a:spcBef>
                <a:spcPts val="1500"/>
              </a:spcBef>
              <a:spcAft>
                <a:spcPts val="0"/>
              </a:spcAft>
              <a:buClrTx/>
              <a:buSzTx/>
              <a:buFontTx/>
              <a:buNone/>
              <a:tabLst/>
              <a:defRPr sz="6400" b="0" i="0" u="none" strike="noStrike" cap="none" spc="0" baseline="0">
                <a:solidFill>
                  <a:schemeClr val="tx1"/>
                </a:solidFill>
                <a:uFillTx/>
                <a:latin typeface="Open Sans" panose="020B0606030504020204" pitchFamily="34" charset="0"/>
                <a:ea typeface="Open Sans" panose="020B0606030504020204" pitchFamily="34" charset="0"/>
                <a:cs typeface="Open Sans" panose="020B0606030504020204" pitchFamily="34" charset="0"/>
                <a:sym typeface="Verdana"/>
              </a:defRPr>
            </a:lvl1pPr>
            <a:lvl2pPr marL="1371600" marR="0" indent="-914400" algn="l" defTabSz="2438400" latinLnBrk="0">
              <a:lnSpc>
                <a:spcPct val="100000"/>
              </a:lnSpc>
              <a:spcBef>
                <a:spcPts val="1500"/>
              </a:spcBef>
              <a:spcAft>
                <a:spcPts val="0"/>
              </a:spcAft>
              <a:buClrTx/>
              <a:buSzPct val="100000"/>
              <a:buFontTx/>
              <a:buChar char="–"/>
              <a:tabLst/>
              <a:defRPr sz="6400" b="0" i="0" u="none" strike="noStrike" cap="none" spc="0" baseline="0">
                <a:solidFill>
                  <a:schemeClr val="tx1"/>
                </a:solidFill>
                <a:uFillTx/>
                <a:latin typeface="Open Sans" panose="020B0606030504020204" pitchFamily="34" charset="0"/>
                <a:ea typeface="Open Sans" panose="020B0606030504020204" pitchFamily="34" charset="0"/>
                <a:cs typeface="Open Sans" panose="020B0606030504020204" pitchFamily="34" charset="0"/>
                <a:sym typeface="Verdana"/>
              </a:defRPr>
            </a:lvl2pPr>
            <a:lvl3pPr marL="1727200" marR="0" indent="-812800" algn="l" defTabSz="2438400" latinLnBrk="0">
              <a:lnSpc>
                <a:spcPct val="100000"/>
              </a:lnSpc>
              <a:spcBef>
                <a:spcPts val="1500"/>
              </a:spcBef>
              <a:spcAft>
                <a:spcPts val="0"/>
              </a:spcAft>
              <a:buClrTx/>
              <a:buSzPct val="100000"/>
              <a:buFontTx/>
              <a:buChar char="•"/>
              <a:tabLst/>
              <a:defRPr sz="6400" b="0" i="0" u="none" strike="noStrike" cap="none" spc="0" baseline="0">
                <a:solidFill>
                  <a:schemeClr val="tx1"/>
                </a:solidFill>
                <a:uFillTx/>
                <a:latin typeface="Open Sans" panose="020B0606030504020204" pitchFamily="34" charset="0"/>
                <a:ea typeface="Open Sans" panose="020B0606030504020204" pitchFamily="34" charset="0"/>
                <a:cs typeface="Open Sans" panose="020B0606030504020204" pitchFamily="34" charset="0"/>
                <a:sym typeface="Verdana"/>
              </a:defRPr>
            </a:lvl3pPr>
            <a:lvl4pPr marL="2286000" marR="0" indent="-914400" algn="l" defTabSz="2438400" latinLnBrk="0">
              <a:lnSpc>
                <a:spcPct val="100000"/>
              </a:lnSpc>
              <a:spcBef>
                <a:spcPts val="1500"/>
              </a:spcBef>
              <a:spcAft>
                <a:spcPts val="0"/>
              </a:spcAft>
              <a:buClrTx/>
              <a:buSzPct val="100000"/>
              <a:buFontTx/>
              <a:buChar char="–"/>
              <a:tabLst/>
              <a:defRPr sz="6400" b="0" i="0" u="none" strike="noStrike" cap="none" spc="0" baseline="0">
                <a:solidFill>
                  <a:schemeClr val="tx1"/>
                </a:solidFill>
                <a:uFillTx/>
                <a:latin typeface="Open Sans" panose="020B0606030504020204" pitchFamily="34" charset="0"/>
                <a:ea typeface="Open Sans" panose="020B0606030504020204" pitchFamily="34" charset="0"/>
                <a:cs typeface="Open Sans" panose="020B0606030504020204" pitchFamily="34" charset="0"/>
                <a:sym typeface="Verdana"/>
              </a:defRPr>
            </a:lvl4pPr>
            <a:lvl5pPr marL="2743200" marR="0" indent="-914400" algn="l" defTabSz="2438400" latinLnBrk="0">
              <a:lnSpc>
                <a:spcPct val="100000"/>
              </a:lnSpc>
              <a:spcBef>
                <a:spcPts val="1500"/>
              </a:spcBef>
              <a:spcAft>
                <a:spcPts val="0"/>
              </a:spcAft>
              <a:buClrTx/>
              <a:buSzPct val="100000"/>
              <a:buFontTx/>
              <a:buChar char="»"/>
              <a:tabLst/>
              <a:defRPr sz="6400" b="0" i="0" u="none" strike="noStrike" cap="none" spc="0" baseline="0">
                <a:solidFill>
                  <a:schemeClr val="tx1"/>
                </a:solidFill>
                <a:uFillTx/>
                <a:latin typeface="Open Sans" panose="020B0606030504020204" pitchFamily="34" charset="0"/>
                <a:ea typeface="Open Sans" panose="020B0606030504020204" pitchFamily="34" charset="0"/>
                <a:cs typeface="Open Sans" panose="020B0606030504020204" pitchFamily="34" charset="0"/>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algn="just" hangingPunct="1"/>
            <a:r>
              <a:rPr lang="hi-IN" sz="6000" b="1" dirty="0"/>
              <a:t>शान्तिकाल</a:t>
            </a:r>
            <a:endParaRPr lang="en-IN" sz="6000" b="1" dirty="0"/>
          </a:p>
          <a:p>
            <a:pPr algn="just" hangingPunct="1"/>
            <a:r>
              <a:rPr lang="hi-IN" sz="4400" dirty="0"/>
              <a:t>सार्वजनिक स्थान और सभा 
सरकारी भवन 
औद्योगिक सुविधाएं 
अनुसंधान संस्थान और परमाणु सुविधाएं
स्वास्थ्य देखभाल सुविधाएं 
परिवहन व्यवस्था</a:t>
            </a:r>
            <a:endParaRPr lang="en-US" sz="4400" dirty="0"/>
          </a:p>
        </p:txBody>
      </p:sp>
    </p:spTree>
    <p:extLst>
      <p:ext uri="{BB962C8B-B14F-4D97-AF65-F5344CB8AC3E}">
        <p14:creationId xmlns:p14="http://schemas.microsoft.com/office/powerpoint/2010/main" val="293709576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E3CA8-C23F-C437-BD3B-D384319BF005}"/>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2B31968-9A4C-413F-BCA5-CB60B0D5B3E1}"/>
              </a:ext>
            </a:extLst>
          </p:cNvPr>
          <p:cNvSpPr/>
          <p:nvPr/>
        </p:nvSpPr>
        <p:spPr>
          <a:xfrm>
            <a:off x="0" y="0"/>
            <a:ext cx="2438400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DFCFBD4-E5D9-2FAE-1211-ED23C6A550A5}"/>
              </a:ext>
            </a:extLst>
          </p:cNvPr>
          <p:cNvSpPr txBox="1"/>
          <p:nvPr/>
        </p:nvSpPr>
        <p:spPr>
          <a:xfrm>
            <a:off x="2980267" y="4500901"/>
            <a:ext cx="23641137" cy="7320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hi-IN" sz="6500" dirty="0">
                <a:solidFill>
                  <a:schemeClr val="tx1"/>
                </a:solidFill>
              </a:rPr>
              <a:t>बहु-एजेंसी प्रयास
आपातकालीन घोषणा और अधिसूचना
कमान और नियंत्रण स्थापित करना
पता लगाना और पहचान
अधिसूचना और संचार
निकासी और आश्रय</a:t>
            </a:r>
            <a:endParaRPr lang="en-US" sz="6500" dirty="0">
              <a:solidFill>
                <a:schemeClr val="tx1"/>
              </a:solidFill>
            </a:endParaRPr>
          </a:p>
        </p:txBody>
      </p:sp>
      <p:sp>
        <p:nvSpPr>
          <p:cNvPr id="114" name="PPT 2 -">
            <a:extLst>
              <a:ext uri="{FF2B5EF4-FFF2-40B4-BE49-F238E27FC236}">
                <a16:creationId xmlns:a16="http://schemas.microsoft.com/office/drawing/2014/main" id="{03DD26FA-5B70-86D2-0175-88A7D8D9A953}"/>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115" name="Rectangle">
            <a:extLst>
              <a:ext uri="{FF2B5EF4-FFF2-40B4-BE49-F238E27FC236}">
                <a16:creationId xmlns:a16="http://schemas.microsoft.com/office/drawing/2014/main" id="{77641C47-79B2-D050-71A0-121806D283B8}"/>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E11C1586-DA62-E69F-B83A-77CBAFC51D69}"/>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15</a:t>
            </a:fld>
            <a:endParaRPr dirty="0"/>
          </a:p>
        </p:txBody>
      </p:sp>
      <p:sp>
        <p:nvSpPr>
          <p:cNvPr id="9" name="Course Purpose">
            <a:extLst>
              <a:ext uri="{FF2B5EF4-FFF2-40B4-BE49-F238E27FC236}">
                <a16:creationId xmlns:a16="http://schemas.microsoft.com/office/drawing/2014/main" id="{7C8D196C-2DFC-781C-EC20-BD1E49B752F7}"/>
              </a:ext>
            </a:extLst>
          </p:cNvPr>
          <p:cNvSpPr txBox="1"/>
          <p:nvPr/>
        </p:nvSpPr>
        <p:spPr>
          <a:xfrm>
            <a:off x="4647517" y="1470685"/>
            <a:ext cx="16899467"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सीबीआरएन आपातकाल में प्रतिक्रिया प्रोटोकॉल</a:t>
            </a:r>
            <a:endParaRPr lang="en-US" sz="8800" dirty="0"/>
          </a:p>
        </p:txBody>
      </p:sp>
      <p:pic>
        <p:nvPicPr>
          <p:cNvPr id="2" name="Picture 1">
            <a:extLst>
              <a:ext uri="{FF2B5EF4-FFF2-40B4-BE49-F238E27FC236}">
                <a16:creationId xmlns:a16="http://schemas.microsoft.com/office/drawing/2014/main" id="{8CDC6CCE-41B7-14F2-1300-D631AA33BA5D}"/>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A0B3A9DC-235D-CD85-53D7-0E65E9DC47AE}"/>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extLst>
      <p:ext uri="{BB962C8B-B14F-4D97-AF65-F5344CB8AC3E}">
        <p14:creationId xmlns:p14="http://schemas.microsoft.com/office/powerpoint/2010/main" val="36377722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94932-9FD9-3F58-7429-AD041EFBDA38}"/>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24632B17-417B-AC2E-AAFF-FFDEB145D35B}"/>
              </a:ext>
            </a:extLst>
          </p:cNvPr>
          <p:cNvSpPr/>
          <p:nvPr/>
        </p:nvSpPr>
        <p:spPr>
          <a:xfrm>
            <a:off x="176770" y="569215"/>
            <a:ext cx="2438400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44B3161F-0640-9734-4653-D43BCA6715BD}"/>
              </a:ext>
            </a:extLst>
          </p:cNvPr>
          <p:cNvSpPr txBox="1"/>
          <p:nvPr/>
        </p:nvSpPr>
        <p:spPr>
          <a:xfrm>
            <a:off x="2065867" y="5266988"/>
            <a:ext cx="21747656" cy="7320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buFont typeface="+mj-lt"/>
              <a:buAutoNum type="arabicParenR" startAt="7"/>
              <a:defRPr sz="6400">
                <a:solidFill>
                  <a:srgbClr val="FFFFFF"/>
                </a:solidFill>
                <a:latin typeface="Open Sans Semibold"/>
                <a:ea typeface="Open Sans Semibold"/>
                <a:cs typeface="Open Sans Semibold"/>
                <a:sym typeface="Open Sans Semibold"/>
              </a:defRPr>
            </a:pPr>
            <a:r>
              <a:rPr lang="hi-IN" sz="6500" dirty="0">
                <a:solidFill>
                  <a:schemeClr val="tx1"/>
                </a:solidFill>
              </a:rPr>
              <a:t>सुरक्षात्मक उपाय
चिकित्सा प्रतिक्रिया
परिशोधन, अलगाव और संगरोध
वसूली और पुनर्वास
सार्वजनिक सूचना और शिक्षा
घटना के बाद का विश्लेषण और सीखे गए सबक</a:t>
            </a:r>
            <a:endParaRPr lang="en-US" sz="6500" dirty="0">
              <a:solidFill>
                <a:schemeClr val="tx1"/>
              </a:solidFill>
            </a:endParaRPr>
          </a:p>
        </p:txBody>
      </p:sp>
      <p:sp>
        <p:nvSpPr>
          <p:cNvPr id="114" name="PPT 2 -">
            <a:extLst>
              <a:ext uri="{FF2B5EF4-FFF2-40B4-BE49-F238E27FC236}">
                <a16:creationId xmlns:a16="http://schemas.microsoft.com/office/drawing/2014/main" id="{782FF8C5-CA29-86F4-3672-EC1D709CFB05}"/>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115" name="Rectangle">
            <a:extLst>
              <a:ext uri="{FF2B5EF4-FFF2-40B4-BE49-F238E27FC236}">
                <a16:creationId xmlns:a16="http://schemas.microsoft.com/office/drawing/2014/main" id="{FB2242AF-93F3-91B2-22E4-56EE23E08181}"/>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42012232-12C2-E917-524A-259D0B630785}"/>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16</a:t>
            </a:fld>
            <a:endParaRPr dirty="0"/>
          </a:p>
        </p:txBody>
      </p:sp>
      <p:sp>
        <p:nvSpPr>
          <p:cNvPr id="9" name="Course Purpose">
            <a:extLst>
              <a:ext uri="{FF2B5EF4-FFF2-40B4-BE49-F238E27FC236}">
                <a16:creationId xmlns:a16="http://schemas.microsoft.com/office/drawing/2014/main" id="{B63A1DFB-2D36-3739-8115-AEC53327A308}"/>
              </a:ext>
            </a:extLst>
          </p:cNvPr>
          <p:cNvSpPr txBox="1"/>
          <p:nvPr/>
        </p:nvSpPr>
        <p:spPr>
          <a:xfrm>
            <a:off x="6096000" y="1467900"/>
            <a:ext cx="11134627"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सीबीआरएन आपातकाल में प्रतिक्रिया प्रोटोकॉल</a:t>
            </a:r>
            <a:endParaRPr lang="en-US" sz="8800" dirty="0"/>
          </a:p>
        </p:txBody>
      </p:sp>
      <p:pic>
        <p:nvPicPr>
          <p:cNvPr id="2" name="Picture 1">
            <a:extLst>
              <a:ext uri="{FF2B5EF4-FFF2-40B4-BE49-F238E27FC236}">
                <a16:creationId xmlns:a16="http://schemas.microsoft.com/office/drawing/2014/main" id="{8A5849F4-4CED-13F6-F24E-9908D7322EC5}"/>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BB85FF96-28EE-7F88-3D70-147308B0A279}"/>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51659B50-7711-6ECF-2429-D25F4C050D85}"/>
              </a:ext>
            </a:extLst>
          </p:cNvPr>
          <p:cNvSpPr txBox="1"/>
          <p:nvPr/>
        </p:nvSpPr>
        <p:spPr>
          <a:xfrm>
            <a:off x="15298076" y="12386270"/>
            <a:ext cx="12186138"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IN" sz="5400" b="0" i="0" u="none" strike="noStrike" baseline="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IN" sz="5400" b="0" i="0" u="none" strike="noStrike"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11368574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4F8EA-E852-8C73-5B1C-67577580B0F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3294A13-350C-13DB-CD89-51CF88AF172A}"/>
              </a:ext>
            </a:extLst>
          </p:cNvPr>
          <p:cNvSpPr>
            <a:spLocks noGrp="1"/>
          </p:cNvSpPr>
          <p:nvPr>
            <p:ph type="body" sz="quarter" idx="10"/>
          </p:nvPr>
        </p:nvSpPr>
        <p:spPr>
          <a:xfrm>
            <a:off x="5486400" y="1113995"/>
            <a:ext cx="16289866" cy="6788707"/>
          </a:xfrm>
        </p:spPr>
        <p:txBody>
          <a:bodyPr/>
          <a:lstStyle/>
          <a:p>
            <a:r>
              <a:rPr lang="hi-IN" sz="7200" dirty="0"/>
              <a:t>विशिष्ट सीबीआरएन आपात स्थितियों के लिए नोडल मंत्रालय/विभाग</a:t>
            </a:r>
            <a:endParaRPr lang="en-US" sz="7200" dirty="0"/>
          </a:p>
        </p:txBody>
      </p:sp>
      <p:graphicFrame>
        <p:nvGraphicFramePr>
          <p:cNvPr id="5" name="Table 4">
            <a:extLst>
              <a:ext uri="{FF2B5EF4-FFF2-40B4-BE49-F238E27FC236}">
                <a16:creationId xmlns:a16="http://schemas.microsoft.com/office/drawing/2014/main" id="{874CB566-FCDA-B94B-4371-A11933FEFB20}"/>
              </a:ext>
            </a:extLst>
          </p:cNvPr>
          <p:cNvGraphicFramePr>
            <a:graphicFrameLocks noGrp="1"/>
          </p:cNvGraphicFramePr>
          <p:nvPr>
            <p:extLst>
              <p:ext uri="{D42A27DB-BD31-4B8C-83A1-F6EECF244321}">
                <p14:modId xmlns:p14="http://schemas.microsoft.com/office/powerpoint/2010/main" val="274119012"/>
              </p:ext>
            </p:extLst>
          </p:nvPr>
        </p:nvGraphicFramePr>
        <p:xfrm>
          <a:off x="711199" y="3923464"/>
          <a:ext cx="23032719" cy="8678541"/>
        </p:xfrm>
        <a:graphic>
          <a:graphicData uri="http://schemas.openxmlformats.org/drawingml/2006/table">
            <a:tbl>
              <a:tblPr firstRow="1" bandRow="1">
                <a:tableStyleId>{073A0DAA-6AF3-43AB-8588-CEC1D06C72B9}</a:tableStyleId>
              </a:tblPr>
              <a:tblGrid>
                <a:gridCol w="2311656">
                  <a:extLst>
                    <a:ext uri="{9D8B030D-6E8A-4147-A177-3AD203B41FA5}">
                      <a16:colId xmlns:a16="http://schemas.microsoft.com/office/drawing/2014/main" val="3773475281"/>
                    </a:ext>
                  </a:extLst>
                </a:gridCol>
                <a:gridCol w="7245809">
                  <a:extLst>
                    <a:ext uri="{9D8B030D-6E8A-4147-A177-3AD203B41FA5}">
                      <a16:colId xmlns:a16="http://schemas.microsoft.com/office/drawing/2014/main" val="970488014"/>
                    </a:ext>
                  </a:extLst>
                </a:gridCol>
                <a:gridCol w="13475254">
                  <a:extLst>
                    <a:ext uri="{9D8B030D-6E8A-4147-A177-3AD203B41FA5}">
                      <a16:colId xmlns:a16="http://schemas.microsoft.com/office/drawing/2014/main" val="4203327787"/>
                    </a:ext>
                  </a:extLst>
                </a:gridCol>
              </a:tblGrid>
              <a:tr h="2296029">
                <a:tc>
                  <a:txBody>
                    <a:bodyPr/>
                    <a:lstStyle/>
                    <a:p>
                      <a:pPr algn="ctr"/>
                      <a:r>
                        <a:rPr lang="hi-IN" sz="5400" dirty="0">
                          <a:latin typeface="Open Sans" panose="020B0606030504020204" pitchFamily="34" charset="0"/>
                          <a:ea typeface="Open Sans" panose="020B0606030504020204" pitchFamily="34" charset="0"/>
                          <a:cs typeface="Open Sans" panose="020B0606030504020204" pitchFamily="34" charset="0"/>
                        </a:rPr>
                        <a:t>क्रम संख्या</a:t>
                      </a:r>
                      <a:endParaRPr lang="en-IN" sz="5400"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accent6">
                        <a:lumMod val="75000"/>
                      </a:schemeClr>
                    </a:solidFill>
                  </a:tcPr>
                </a:tc>
                <a:tc>
                  <a:txBody>
                    <a:bodyPr/>
                    <a:lstStyle/>
                    <a:p>
                      <a:pPr algn="ctr"/>
                      <a:r>
                        <a:rPr lang="hi-IN" sz="5400" dirty="0">
                          <a:latin typeface="Open Sans" panose="020B0606030504020204" pitchFamily="34" charset="0"/>
                          <a:ea typeface="Open Sans" panose="020B0606030504020204" pitchFamily="34" charset="0"/>
                          <a:cs typeface="Open Sans" panose="020B0606030504020204" pitchFamily="34" charset="0"/>
                        </a:rPr>
                        <a:t>आपदा</a:t>
                      </a:r>
                      <a:endParaRPr lang="en-IN" sz="5400"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accent6">
                        <a:lumMod val="75000"/>
                      </a:schemeClr>
                    </a:solidFill>
                  </a:tcPr>
                </a:tc>
                <a:tc>
                  <a:txBody>
                    <a:bodyPr/>
                    <a:lstStyle/>
                    <a:p>
                      <a:pPr algn="ctr"/>
                      <a:r>
                        <a:rPr lang="hi-IN" sz="5400" dirty="0">
                          <a:latin typeface="Open Sans" panose="020B0606030504020204" pitchFamily="34" charset="0"/>
                          <a:ea typeface="Open Sans" panose="020B0606030504020204" pitchFamily="34" charset="0"/>
                          <a:cs typeface="Open Sans" panose="020B0606030504020204" pitchFamily="34" charset="0"/>
                        </a:rPr>
                        <a:t>नोडल मंत्रालय/विभाग</a:t>
                      </a:r>
                      <a:endParaRPr lang="en-IN" sz="5400"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accent6">
                        <a:lumMod val="75000"/>
                      </a:schemeClr>
                    </a:solidFill>
                  </a:tcPr>
                </a:tc>
                <a:extLst>
                  <a:ext uri="{0D108BD9-81ED-4DB2-BD59-A6C34878D82A}">
                    <a16:rowId xmlns:a16="http://schemas.microsoft.com/office/drawing/2014/main" val="4015344060"/>
                  </a:ext>
                </a:extLst>
              </a:tr>
              <a:tr h="2542032">
                <a:tc>
                  <a:txBody>
                    <a:bodyPr/>
                    <a:lstStyle/>
                    <a:p>
                      <a:pPr marL="0" indent="0" algn="ctr">
                        <a:buFont typeface="+mj-lt"/>
                        <a:buNone/>
                      </a:pPr>
                      <a:r>
                        <a:rPr lang="en-IN"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1.</a:t>
                      </a:r>
                    </a:p>
                  </a:txBody>
                  <a:tcPr>
                    <a:solidFill>
                      <a:schemeClr val="accent6">
                        <a:lumMod val="20000"/>
                        <a:lumOff val="80000"/>
                      </a:schemeClr>
                    </a:solidFill>
                  </a:tcPr>
                </a:tc>
                <a:tc>
                  <a:txBody>
                    <a:bodyPr/>
                    <a:lstStyle/>
                    <a:p>
                      <a:pPr algn="l"/>
                      <a:r>
                        <a:rPr lang="hi-IN" sz="6000" dirty="0">
                          <a:latin typeface="Open Sans" panose="020B0606030504020204" pitchFamily="34" charset="0"/>
                          <a:ea typeface="Open Sans" panose="020B0606030504020204" pitchFamily="34" charset="0"/>
                          <a:cs typeface="Open Sans" panose="020B0606030504020204" pitchFamily="34" charset="0"/>
                        </a:rPr>
                        <a:t>औद्योगिक और रासायनिक</a:t>
                      </a:r>
                      <a:endParaRPr lang="en-IN" sz="6000"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accent6">
                        <a:lumMod val="20000"/>
                        <a:lumOff val="80000"/>
                      </a:schemeClr>
                    </a:solidFill>
                  </a:tcPr>
                </a:tc>
                <a:tc>
                  <a:txBody>
                    <a:bodyPr/>
                    <a:lstStyle/>
                    <a:p>
                      <a:pPr algn="l"/>
                      <a:r>
                        <a:rPr lang="hi-IN" sz="6000" dirty="0">
                          <a:latin typeface="Open Sans" panose="020B0606030504020204" pitchFamily="34" charset="0"/>
                          <a:ea typeface="Open Sans" panose="020B0606030504020204" pitchFamily="34" charset="0"/>
                          <a:cs typeface="Open Sans" panose="020B0606030504020204" pitchFamily="34" charset="0"/>
                        </a:rPr>
                        <a:t>पर्यावरण, वन और जलवायु परिवर्तन मंत्रालय (एमईएफसीसी)</a:t>
                      </a:r>
                      <a:endParaRPr lang="en-IN" sz="6000"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accent6">
                        <a:lumMod val="20000"/>
                        <a:lumOff val="80000"/>
                      </a:schemeClr>
                    </a:solidFill>
                  </a:tcPr>
                </a:tc>
                <a:extLst>
                  <a:ext uri="{0D108BD9-81ED-4DB2-BD59-A6C34878D82A}">
                    <a16:rowId xmlns:a16="http://schemas.microsoft.com/office/drawing/2014/main" val="3976449911"/>
                  </a:ext>
                </a:extLst>
              </a:tr>
              <a:tr h="1722022">
                <a:tc>
                  <a:txBody>
                    <a:bodyPr/>
                    <a:lstStyle/>
                    <a:p>
                      <a:pPr marL="0" indent="0" algn="ctr">
                        <a:buFont typeface="+mj-lt"/>
                        <a:buNone/>
                      </a:pPr>
                      <a:r>
                        <a:rPr lang="en-IN"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2.</a:t>
                      </a:r>
                    </a:p>
                  </a:txBody>
                  <a:tcPr>
                    <a:solidFill>
                      <a:schemeClr val="accent6">
                        <a:lumMod val="40000"/>
                        <a:lumOff val="60000"/>
                      </a:schemeClr>
                    </a:solidFill>
                  </a:tcPr>
                </a:tc>
                <a:tc>
                  <a:txBody>
                    <a:bodyPr/>
                    <a:lstStyle/>
                    <a:p>
                      <a:pPr algn="l"/>
                      <a:r>
                        <a:rPr lang="hi-IN" sz="6000" dirty="0">
                          <a:latin typeface="Open Sans" panose="020B0606030504020204" pitchFamily="34" charset="0"/>
                          <a:ea typeface="Open Sans" panose="020B0606030504020204" pitchFamily="34" charset="0"/>
                          <a:cs typeface="Open Sans" panose="020B0606030504020204" pitchFamily="34" charset="0"/>
                        </a:rPr>
                        <a:t>जैविक</a:t>
                      </a:r>
                      <a:r>
                        <a:rPr lang="en-IN" sz="6000" dirty="0">
                          <a:latin typeface="Open Sans" panose="020B0606030504020204" pitchFamily="34" charset="0"/>
                          <a:ea typeface="Open Sans" panose="020B0606030504020204" pitchFamily="34" charset="0"/>
                          <a:cs typeface="Open Sans" panose="020B0606030504020204" pitchFamily="34" charset="0"/>
                        </a:rPr>
                        <a:t> </a:t>
                      </a:r>
                    </a:p>
                  </a:txBody>
                  <a:tcPr>
                    <a:solidFill>
                      <a:schemeClr val="accent6">
                        <a:lumMod val="40000"/>
                        <a:lumOff val="60000"/>
                      </a:schemeClr>
                    </a:solidFill>
                  </a:tcPr>
                </a:tc>
                <a:tc>
                  <a:txBody>
                    <a:bodyPr/>
                    <a:lstStyle/>
                    <a:p>
                      <a:pPr algn="l"/>
                      <a:r>
                        <a:rPr lang="hi-IN" sz="6000" dirty="0">
                          <a:latin typeface="Open Sans" panose="020B0606030504020204" pitchFamily="34" charset="0"/>
                          <a:ea typeface="Open Sans" panose="020B0606030504020204" pitchFamily="34" charset="0"/>
                          <a:cs typeface="Open Sans" panose="020B0606030504020204" pitchFamily="34" charset="0"/>
                        </a:rPr>
                        <a:t>स्वास्थ्य और परिवार कल्याण मंत्रालय (एमएचएफडब्ल्यू)</a:t>
                      </a:r>
                      <a:endParaRPr lang="en-IN" sz="6000"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accent6">
                        <a:lumMod val="40000"/>
                        <a:lumOff val="60000"/>
                      </a:schemeClr>
                    </a:solidFill>
                  </a:tcPr>
                </a:tc>
                <a:extLst>
                  <a:ext uri="{0D108BD9-81ED-4DB2-BD59-A6C34878D82A}">
                    <a16:rowId xmlns:a16="http://schemas.microsoft.com/office/drawing/2014/main" val="1774328841"/>
                  </a:ext>
                </a:extLst>
              </a:tr>
              <a:tr h="1722022">
                <a:tc>
                  <a:txBody>
                    <a:bodyPr/>
                    <a:lstStyle/>
                    <a:p>
                      <a:pPr marL="0" indent="0" algn="ctr">
                        <a:buFont typeface="+mj-lt"/>
                        <a:buNone/>
                      </a:pPr>
                      <a:r>
                        <a:rPr lang="en-IN"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3.</a:t>
                      </a:r>
                    </a:p>
                  </a:txBody>
                  <a:tcPr>
                    <a:solidFill>
                      <a:schemeClr val="accent6">
                        <a:lumMod val="20000"/>
                        <a:lumOff val="80000"/>
                      </a:schemeClr>
                    </a:solidFill>
                  </a:tcPr>
                </a:tc>
                <a:tc>
                  <a:txBody>
                    <a:bodyPr/>
                    <a:lstStyle/>
                    <a:p>
                      <a:pPr algn="l"/>
                      <a:r>
                        <a:rPr lang="hi-IN" sz="6000" dirty="0">
                          <a:latin typeface="Open Sans" panose="020B0606030504020204" pitchFamily="34" charset="0"/>
                          <a:ea typeface="Open Sans" panose="020B0606030504020204" pitchFamily="34" charset="0"/>
                          <a:cs typeface="Open Sans" panose="020B0606030504020204" pitchFamily="34" charset="0"/>
                        </a:rPr>
                        <a:t>परमाणु और रेडियोलॉजिकल</a:t>
                      </a:r>
                      <a:endParaRPr lang="en-IN" sz="6000"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accent6">
                        <a:lumMod val="20000"/>
                        <a:lumOff val="80000"/>
                      </a:schemeClr>
                    </a:solidFill>
                  </a:tcPr>
                </a:tc>
                <a:tc>
                  <a:txBody>
                    <a:bodyPr/>
                    <a:lstStyle/>
                    <a:p>
                      <a:pPr algn="l"/>
                      <a:r>
                        <a:rPr lang="hi-IN" sz="6000" dirty="0">
                          <a:latin typeface="Open Sans" panose="020B0606030504020204" pitchFamily="34" charset="0"/>
                          <a:ea typeface="Open Sans" panose="020B0606030504020204" pitchFamily="34" charset="0"/>
                          <a:cs typeface="Open Sans" panose="020B0606030504020204" pitchFamily="34" charset="0"/>
                        </a:rPr>
                        <a:t>परमाणु ऊर्जा विभाग (डीएई)</a:t>
                      </a:r>
                      <a:endParaRPr lang="en-IN" sz="6000"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accent6">
                        <a:lumMod val="20000"/>
                        <a:lumOff val="80000"/>
                      </a:schemeClr>
                    </a:solidFill>
                  </a:tcPr>
                </a:tc>
                <a:extLst>
                  <a:ext uri="{0D108BD9-81ED-4DB2-BD59-A6C34878D82A}">
                    <a16:rowId xmlns:a16="http://schemas.microsoft.com/office/drawing/2014/main" val="276677073"/>
                  </a:ext>
                </a:extLst>
              </a:tr>
            </a:tbl>
          </a:graphicData>
        </a:graphic>
      </p:graphicFrame>
    </p:spTree>
    <p:extLst>
      <p:ext uri="{BB962C8B-B14F-4D97-AF65-F5344CB8AC3E}">
        <p14:creationId xmlns:p14="http://schemas.microsoft.com/office/powerpoint/2010/main" val="30549070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D79A3-8BD7-8119-F387-1BB7FAD8F59B}"/>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F625EF3-7FA9-52CE-19DE-7D0ACB1B87D8}"/>
              </a:ext>
            </a:extLst>
          </p:cNvPr>
          <p:cNvSpPr/>
          <p:nvPr/>
        </p:nvSpPr>
        <p:spPr>
          <a:xfrm>
            <a:off x="0" y="-92161"/>
            <a:ext cx="2438400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79D8EAB-A528-A224-899C-6CD31E0B5AB6}"/>
              </a:ext>
            </a:extLst>
          </p:cNvPr>
          <p:cNvSpPr txBox="1"/>
          <p:nvPr/>
        </p:nvSpPr>
        <p:spPr>
          <a:xfrm>
            <a:off x="711200" y="3888736"/>
            <a:ext cx="22929937" cy="7191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just">
              <a:defRPr sz="6400">
                <a:solidFill>
                  <a:srgbClr val="FFFFFF"/>
                </a:solidFill>
                <a:latin typeface="Open Sans Semibold"/>
                <a:ea typeface="Open Sans Semibold"/>
                <a:cs typeface="Open Sans Semibold"/>
                <a:sym typeface="Open Sans Semibold"/>
              </a:defRPr>
            </a:pPr>
            <a:r>
              <a:rPr lang="hi-IN" sz="6500" dirty="0">
                <a:solidFill>
                  <a:schemeClr val="tx1"/>
                </a:solidFill>
              </a:rPr>
              <a:t>एसडीआरएफ अन्य लाइन एजेंसियों के साथ सबसे पहले प्रतिक्रिया देने वालों में से एक है। कार्य निम्नलिखित स्तंभों पर आधारित होगा:
पता लगाना, मूल्यांकन और संरक्षण। 
पीड़ितों का बचाव और निकासी।
परिशोधन।
घायल पीड़ितों का ट्राइएज और प्री-हॉस्पिटल प्रबंधन।</a:t>
            </a:r>
            <a:endParaRPr lang="en-US" sz="5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633DE796-52BF-5F4E-D725-38449593568B}"/>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115" name="Rectangle">
            <a:extLst>
              <a:ext uri="{FF2B5EF4-FFF2-40B4-BE49-F238E27FC236}">
                <a16:creationId xmlns:a16="http://schemas.microsoft.com/office/drawing/2014/main" id="{2FE8D227-7BA6-1F5E-3786-FFAB6E68C9DA}"/>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6BFE1945-1377-2DFC-8484-E7B04675CDE9}"/>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18</a:t>
            </a:fld>
            <a:endParaRPr dirty="0"/>
          </a:p>
        </p:txBody>
      </p:sp>
      <p:sp>
        <p:nvSpPr>
          <p:cNvPr id="9" name="Course Purpose">
            <a:extLst>
              <a:ext uri="{FF2B5EF4-FFF2-40B4-BE49-F238E27FC236}">
                <a16:creationId xmlns:a16="http://schemas.microsoft.com/office/drawing/2014/main" id="{DF21F05F-0D44-DA75-9037-07834FDB6500}"/>
              </a:ext>
            </a:extLst>
          </p:cNvPr>
          <p:cNvSpPr txBox="1"/>
          <p:nvPr/>
        </p:nvSpPr>
        <p:spPr>
          <a:xfrm>
            <a:off x="5825067" y="434756"/>
            <a:ext cx="11682914"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सीबीआरएन आपात स्थिति में एसडीआरएफ की भूमिका</a:t>
            </a:r>
            <a:endParaRPr lang="en-US" sz="8800" dirty="0"/>
          </a:p>
        </p:txBody>
      </p:sp>
      <p:pic>
        <p:nvPicPr>
          <p:cNvPr id="2" name="Picture 1">
            <a:extLst>
              <a:ext uri="{FF2B5EF4-FFF2-40B4-BE49-F238E27FC236}">
                <a16:creationId xmlns:a16="http://schemas.microsoft.com/office/drawing/2014/main" id="{005DDBE7-7A22-04D6-9B7D-2A02AA16A19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F8EA1687-AA4F-6518-554C-1D09FC5244E7}"/>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extLst>
      <p:ext uri="{BB962C8B-B14F-4D97-AF65-F5344CB8AC3E}">
        <p14:creationId xmlns:p14="http://schemas.microsoft.com/office/powerpoint/2010/main" val="334047476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9A56B5B-BC13-E17D-1131-DD002360142D}"/>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3081867" y="685277"/>
            <a:ext cx="18928861" cy="12345445"/>
          </a:xfrm>
          <a:prstGeom prst="rect">
            <a:avLst/>
          </a:prstGeom>
          <a:solidFill>
            <a:schemeClr val="accent4">
              <a:lumMod val="60000"/>
              <a:lumOff val="40000"/>
            </a:schemeClr>
          </a:solidFill>
        </p:spPr>
      </p:pic>
    </p:spTree>
    <p:extLst>
      <p:ext uri="{BB962C8B-B14F-4D97-AF65-F5344CB8AC3E}">
        <p14:creationId xmlns:p14="http://schemas.microsoft.com/office/powerpoint/2010/main" val="155359672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hi-IN" sz="4800" dirty="0"/>
              <a:t>इस पाठ को पूरा करने पर, आप निम्न में सक्षम होंगे</a:t>
            </a:r>
            <a:r>
              <a:rPr lang="en-US" sz="4800" dirty="0"/>
              <a:t>:</a:t>
            </a:r>
          </a:p>
        </p:txBody>
      </p:sp>
      <p:sp>
        <p:nvSpPr>
          <p:cNvPr id="6" name="OBJECTIVES">
            <a:extLst>
              <a:ext uri="{FF2B5EF4-FFF2-40B4-BE49-F238E27FC236}">
                <a16:creationId xmlns:a16="http://schemas.microsoft.com/office/drawing/2014/main" id="{D3DB3725-B6EF-8DE8-0BDC-B71D6415B706}"/>
              </a:ext>
            </a:extLst>
          </p:cNvPr>
          <p:cNvSpPr txBox="1"/>
          <p:nvPr/>
        </p:nvSpPr>
        <p:spPr>
          <a:xfrm>
            <a:off x="8661373" y="787889"/>
            <a:ext cx="3046706" cy="12660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lang="hi-IN" dirty="0"/>
              <a:t>उद्देश्यों</a:t>
            </a:r>
            <a:endParaRPr dirty="0"/>
          </a:p>
        </p:txBody>
      </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
        <p:nvSpPr>
          <p:cNvPr id="2" name="List two steps to treat a closed wound.…">
            <a:extLst>
              <a:ext uri="{FF2B5EF4-FFF2-40B4-BE49-F238E27FC236}">
                <a16:creationId xmlns:a16="http://schemas.microsoft.com/office/drawing/2014/main" id="{EBC88503-D9C9-8469-8868-CB6A6E8838C2}"/>
              </a:ext>
            </a:extLst>
          </p:cNvPr>
          <p:cNvSpPr txBox="1"/>
          <p:nvPr/>
        </p:nvSpPr>
        <p:spPr>
          <a:xfrm>
            <a:off x="11451002" y="4793811"/>
            <a:ext cx="11469939" cy="6708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dirty="0"/>
              <a:t>उद्देश्य, सक्षम उद्देश्यों, पात्रता मानदंड और सीबीआरएन पाठ्यक्रम के पाठ्यक्रम से परिचित</a:t>
            </a:r>
            <a:endParaRPr lang="en-IN"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IN"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dirty="0"/>
              <a:t>
सीबीआरएन आपातकाल और इसके 04 प्रकारों को परिभाषित करें। </a:t>
            </a:r>
            <a:endParaRPr lang="en-IN"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dirty="0"/>
              <a:t>
</a:t>
            </a:r>
            <a:r>
              <a:rPr lang="en-US" dirty="0"/>
              <a:t>WMD </a:t>
            </a:r>
            <a:r>
              <a:rPr lang="hi-IN" dirty="0"/>
              <a:t>और इसकी विशेषताओं से परिचित हों ।</a:t>
            </a:r>
            <a:endParaRPr dirty="0"/>
          </a:p>
        </p:txBody>
      </p:sp>
      <p:grpSp>
        <p:nvGrpSpPr>
          <p:cNvPr id="3" name="Group">
            <a:extLst>
              <a:ext uri="{FF2B5EF4-FFF2-40B4-BE49-F238E27FC236}">
                <a16:creationId xmlns:a16="http://schemas.microsoft.com/office/drawing/2014/main" id="{8B29F151-C2FD-2760-8D02-12B45828F2B8}"/>
              </a:ext>
            </a:extLst>
          </p:cNvPr>
          <p:cNvGrpSpPr/>
          <p:nvPr/>
        </p:nvGrpSpPr>
        <p:grpSpPr>
          <a:xfrm>
            <a:off x="9844663" y="4793811"/>
            <a:ext cx="1219201" cy="1681958"/>
            <a:chOff x="0" y="115975"/>
            <a:chExt cx="1219200" cy="1681957"/>
          </a:xfrm>
        </p:grpSpPr>
        <p:sp>
          <p:nvSpPr>
            <p:cNvPr id="5" name="Circle">
              <a:extLst>
                <a:ext uri="{FF2B5EF4-FFF2-40B4-BE49-F238E27FC236}">
                  <a16:creationId xmlns:a16="http://schemas.microsoft.com/office/drawing/2014/main" id="{A2CF8A5D-63AF-0550-745A-87A9FACA797A}"/>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5" name="1">
              <a:extLst>
                <a:ext uri="{FF2B5EF4-FFF2-40B4-BE49-F238E27FC236}">
                  <a16:creationId xmlns:a16="http://schemas.microsoft.com/office/drawing/2014/main" id="{C9CBD52F-5810-657C-5DB9-93367EE39DA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1</a:t>
              </a:r>
            </a:p>
          </p:txBody>
        </p:sp>
      </p:grpSp>
      <p:grpSp>
        <p:nvGrpSpPr>
          <p:cNvPr id="16" name="Group">
            <a:extLst>
              <a:ext uri="{FF2B5EF4-FFF2-40B4-BE49-F238E27FC236}">
                <a16:creationId xmlns:a16="http://schemas.microsoft.com/office/drawing/2014/main" id="{08DADF9C-5398-2401-4FC4-D7AE40380090}"/>
              </a:ext>
            </a:extLst>
          </p:cNvPr>
          <p:cNvGrpSpPr/>
          <p:nvPr/>
        </p:nvGrpSpPr>
        <p:grpSpPr>
          <a:xfrm>
            <a:off x="9874399" y="7884657"/>
            <a:ext cx="1219201" cy="1681958"/>
            <a:chOff x="0" y="115975"/>
            <a:chExt cx="1219200" cy="1681957"/>
          </a:xfrm>
        </p:grpSpPr>
        <p:sp>
          <p:nvSpPr>
            <p:cNvPr id="17" name="Circle">
              <a:extLst>
                <a:ext uri="{FF2B5EF4-FFF2-40B4-BE49-F238E27FC236}">
                  <a16:creationId xmlns:a16="http://schemas.microsoft.com/office/drawing/2014/main" id="{8FBE3C0A-15F5-0E5E-B830-BF6C48A0D87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8" name="2">
              <a:extLst>
                <a:ext uri="{FF2B5EF4-FFF2-40B4-BE49-F238E27FC236}">
                  <a16:creationId xmlns:a16="http://schemas.microsoft.com/office/drawing/2014/main" id="{35D8AC1A-4264-2AA1-BAA4-1BDF77B0C62F}"/>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2</a:t>
              </a:r>
            </a:p>
          </p:txBody>
        </p:sp>
      </p:grpSp>
      <p:grpSp>
        <p:nvGrpSpPr>
          <p:cNvPr id="19" name="Group">
            <a:extLst>
              <a:ext uri="{FF2B5EF4-FFF2-40B4-BE49-F238E27FC236}">
                <a16:creationId xmlns:a16="http://schemas.microsoft.com/office/drawing/2014/main" id="{0D759317-3EBB-A115-0ADE-46E1553D198C}"/>
              </a:ext>
            </a:extLst>
          </p:cNvPr>
          <p:cNvGrpSpPr/>
          <p:nvPr/>
        </p:nvGrpSpPr>
        <p:grpSpPr>
          <a:xfrm>
            <a:off x="9844663" y="10430883"/>
            <a:ext cx="1219201" cy="1681958"/>
            <a:chOff x="0" y="141375"/>
            <a:chExt cx="1219200" cy="1681957"/>
          </a:xfrm>
        </p:grpSpPr>
        <p:sp>
          <p:nvSpPr>
            <p:cNvPr id="20" name="Circle">
              <a:extLst>
                <a:ext uri="{FF2B5EF4-FFF2-40B4-BE49-F238E27FC236}">
                  <a16:creationId xmlns:a16="http://schemas.microsoft.com/office/drawing/2014/main" id="{F9DC0021-9CFD-8817-3C96-3E2D63C53124}"/>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21" name="3">
              <a:extLst>
                <a:ext uri="{FF2B5EF4-FFF2-40B4-BE49-F238E27FC236}">
                  <a16:creationId xmlns:a16="http://schemas.microsoft.com/office/drawing/2014/main" id="{6EBD057F-C604-9D19-CD55-A353B8988AE9}"/>
                </a:ext>
              </a:extLst>
            </p:cNvPr>
            <p:cNvSpPr txBox="1"/>
            <p:nvPr/>
          </p:nvSpPr>
          <p:spPr>
            <a:xfrm>
              <a:off x="287204" y="1413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3</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ircle"/>
          <p:cNvSpPr/>
          <p:nvPr/>
        </p:nvSpPr>
        <p:spPr>
          <a:xfrm>
            <a:off x="-8639176" y="-8445205"/>
            <a:ext cx="19547984" cy="19547984"/>
          </a:xfrm>
          <a:prstGeom prst="ellipse">
            <a:avLst/>
          </a:prstGeom>
          <a:gradFill>
            <a:gsLst>
              <a:gs pos="0">
                <a:srgbClr val="DA751A"/>
              </a:gs>
              <a:gs pos="57570">
                <a:srgbClr val="E67C1D"/>
              </a:gs>
              <a:gs pos="100000">
                <a:srgbClr val="F28320"/>
              </a:gs>
            </a:gsLst>
            <a:lin ang="4595515"/>
          </a:gradFill>
          <a:ln w="12700">
            <a:miter lim="400000"/>
          </a:ln>
        </p:spPr>
        <p:txBody>
          <a:bodyPr lIns="78283" tIns="78283" rIns="78283" bIns="78283"/>
          <a:lstStyle/>
          <a:p>
            <a:endParaRPr/>
          </a:p>
        </p:txBody>
      </p:sp>
      <p:pic>
        <p:nvPicPr>
          <p:cNvPr id="122" name="IMG-3642.JPG"/>
          <p:cNvPicPr>
            <a:picLocks noChangeAspect="1"/>
          </p:cNvPicPr>
          <p:nvPr/>
        </p:nvPicPr>
        <p:blipFill>
          <a:blip r:embed="rId2">
            <a:extLst>
              <a:ext uri="{28A0092B-C50C-407E-A947-70E740481C1C}">
                <a14:useLocalDpi xmlns:a14="http://schemas.microsoft.com/office/drawing/2010/main" val="0"/>
              </a:ext>
            </a:extLst>
          </a:blip>
          <a:srcRect l="12702" r="12702"/>
          <a:stretch/>
        </p:blipFill>
        <p:spPr>
          <a:xfrm flipH="1">
            <a:off x="-2789159" y="-627962"/>
            <a:ext cx="12809302" cy="11447861"/>
          </a:xfrm>
          <a:custGeom>
            <a:avLst/>
            <a:gdLst/>
            <a:ahLst/>
            <a:cxnLst>
              <a:cxn ang="0">
                <a:pos x="wd2" y="hd2"/>
              </a:cxn>
              <a:cxn ang="5400000">
                <a:pos x="wd2" y="hd2"/>
              </a:cxn>
              <a:cxn ang="10800000">
                <a:pos x="wd2" y="hd2"/>
              </a:cxn>
              <a:cxn ang="16200000">
                <a:pos x="wd2" y="hd2"/>
              </a:cxn>
            </a:cxnLst>
            <a:rect l="0" t="0" r="r" b="b"/>
            <a:pathLst>
              <a:path w="20873" h="21600" extrusionOk="0">
                <a:moveTo>
                  <a:pt x="360" y="0"/>
                </a:moveTo>
                <a:cubicBezTo>
                  <a:pt x="-727" y="5723"/>
                  <a:pt x="646" y="11946"/>
                  <a:pt x="4490" y="16396"/>
                </a:cubicBezTo>
                <a:cubicBezTo>
                  <a:pt x="7486" y="19866"/>
                  <a:pt x="11414" y="21600"/>
                  <a:pt x="15340" y="21600"/>
                </a:cubicBezTo>
                <a:cubicBezTo>
                  <a:pt x="17219" y="21600"/>
                  <a:pt x="19096" y="21199"/>
                  <a:pt x="20873" y="20405"/>
                </a:cubicBezTo>
                <a:lnTo>
                  <a:pt x="20873" y="0"/>
                </a:lnTo>
                <a:lnTo>
                  <a:pt x="360" y="0"/>
                </a:lnTo>
                <a:close/>
              </a:path>
            </a:pathLst>
          </a:custGeom>
          <a:ln w="12700">
            <a:miter lim="400000"/>
          </a:ln>
        </p:spPr>
      </p:pic>
      <p:sp>
        <p:nvSpPr>
          <p:cNvPr id="127" name="Slide Number"/>
          <p:cNvSpPr txBox="1">
            <a:spLocks noGrp="1"/>
          </p:cNvSpPr>
          <p:nvPr>
            <p:ph type="sldNum" sz="quarter" idx="2"/>
          </p:nvPr>
        </p:nvSpPr>
        <p:spPr>
          <a:xfrm>
            <a:off x="22649571" y="12813338"/>
            <a:ext cx="860669"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20</a:t>
            </a:fld>
            <a:endParaRPr dirty="0"/>
          </a:p>
        </p:txBody>
      </p:sp>
      <p:sp>
        <p:nvSpPr>
          <p:cNvPr id="2" name="Rectangle 1">
            <a:extLst>
              <a:ext uri="{FF2B5EF4-FFF2-40B4-BE49-F238E27FC236}">
                <a16:creationId xmlns:a16="http://schemas.microsoft.com/office/drawing/2014/main" id="{E9A6B61E-3BFB-8B6A-B54D-9BFC4C887C61}"/>
              </a:ext>
            </a:extLst>
          </p:cNvPr>
          <p:cNvSpPr/>
          <p:nvPr/>
        </p:nvSpPr>
        <p:spPr>
          <a:xfrm>
            <a:off x="14412458" y="1915775"/>
            <a:ext cx="3951723"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8800" b="1" dirty="0">
                <a:ln/>
                <a:solidFill>
                  <a:schemeClr val="accent6">
                    <a:lumMod val="75000"/>
                  </a:schemeClr>
                </a:solidFill>
              </a:rPr>
              <a:t>धन्यवाद</a:t>
            </a:r>
            <a:endParaRPr lang="en-US" sz="8800" b="1" cap="none" spc="0" dirty="0">
              <a:ln/>
              <a:solidFill>
                <a:schemeClr val="accent6">
                  <a:lumMod val="75000"/>
                </a:schemeClr>
              </a:solidFill>
              <a:effectLst/>
            </a:endParaRPr>
          </a:p>
        </p:txBody>
      </p:sp>
      <p:pic>
        <p:nvPicPr>
          <p:cNvPr id="3" name="Picture 2">
            <a:extLst>
              <a:ext uri="{FF2B5EF4-FFF2-40B4-BE49-F238E27FC236}">
                <a16:creationId xmlns:a16="http://schemas.microsoft.com/office/drawing/2014/main" id="{5E650F79-7DDC-3572-24A0-923746DF3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818550" y="3660795"/>
            <a:ext cx="11691690" cy="8139430"/>
          </a:xfrm>
          <a:prstGeom prst="rect">
            <a:avLst/>
          </a:prstGeom>
          <a:noFill/>
          <a:ln w="9525">
            <a:noFill/>
            <a:miter lim="800000"/>
            <a:headEnd/>
            <a:tailEnd/>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2A287-F30E-965F-8CE8-767FBC7C07C6}"/>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F5718F69-9DD9-9433-D379-32CAAFCAE4EB}"/>
              </a:ext>
            </a:extLst>
          </p:cNvPr>
          <p:cNvSpPr txBox="1">
            <a:spLocks/>
          </p:cNvSpPr>
          <p:nvPr/>
        </p:nvSpPr>
        <p:spPr>
          <a:xfrm>
            <a:off x="3352800" y="2394291"/>
            <a:ext cx="13455163" cy="1681960"/>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hi-IN" sz="4800" dirty="0"/>
              <a:t>इस पाठ को पूरा करने पर, आप निम्न में सक्षम होंगे</a:t>
            </a:r>
            <a:r>
              <a:rPr lang="en-US" sz="4800" dirty="0"/>
              <a:t>:</a:t>
            </a:r>
          </a:p>
        </p:txBody>
      </p:sp>
      <p:sp>
        <p:nvSpPr>
          <p:cNvPr id="6" name="OBJECTIVES">
            <a:extLst>
              <a:ext uri="{FF2B5EF4-FFF2-40B4-BE49-F238E27FC236}">
                <a16:creationId xmlns:a16="http://schemas.microsoft.com/office/drawing/2014/main" id="{800CDD3E-D678-F499-FEBF-63CF25662869}"/>
              </a:ext>
            </a:extLst>
          </p:cNvPr>
          <p:cNvSpPr txBox="1"/>
          <p:nvPr/>
        </p:nvSpPr>
        <p:spPr>
          <a:xfrm>
            <a:off x="8661373" y="787889"/>
            <a:ext cx="5190094" cy="12660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lang="hi-IN" dirty="0"/>
              <a:t>उद्देश्यों</a:t>
            </a:r>
            <a:endParaRPr dirty="0"/>
          </a:p>
        </p:txBody>
      </p:sp>
      <p:sp>
        <p:nvSpPr>
          <p:cNvPr id="14" name="Slide Number">
            <a:extLst>
              <a:ext uri="{FF2B5EF4-FFF2-40B4-BE49-F238E27FC236}">
                <a16:creationId xmlns:a16="http://schemas.microsoft.com/office/drawing/2014/main" id="{604411A1-C3C6-2F4F-82AF-C46323EE4C08}"/>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sp>
        <p:nvSpPr>
          <p:cNvPr id="11" name="List the steps for pre-hospital treatment of abdominal and genital injuries.…">
            <a:extLst>
              <a:ext uri="{FF2B5EF4-FFF2-40B4-BE49-F238E27FC236}">
                <a16:creationId xmlns:a16="http://schemas.microsoft.com/office/drawing/2014/main" id="{BEF55332-CC02-5DD3-398F-EB9D59495A1F}"/>
              </a:ext>
            </a:extLst>
          </p:cNvPr>
          <p:cNvSpPr txBox="1"/>
          <p:nvPr/>
        </p:nvSpPr>
        <p:spPr>
          <a:xfrm>
            <a:off x="5486401" y="5612025"/>
            <a:ext cx="17843152" cy="43643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dirty="0"/>
              <a:t>सीबीआरएन आपातकाल के संभावित कारणों के साथ</a:t>
            </a:r>
            <a:endParaRPr lang="en-IN"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dirty="0"/>
              <a:t>
सीबीआरएन आपातकाल के दौरान प्रतिक्रिया प्रोटोकॉल को समझें</a:t>
            </a:r>
            <a:endParaRPr lang="en-IN"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dirty="0"/>
              <a:t>
सीबीआरएन आपातकालीन प्रतिक्रिया टीम की संरचना के बारे में जानें</a:t>
            </a:r>
            <a:endParaRPr dirty="0"/>
          </a:p>
        </p:txBody>
      </p:sp>
      <p:grpSp>
        <p:nvGrpSpPr>
          <p:cNvPr id="12" name="Group">
            <a:extLst>
              <a:ext uri="{FF2B5EF4-FFF2-40B4-BE49-F238E27FC236}">
                <a16:creationId xmlns:a16="http://schemas.microsoft.com/office/drawing/2014/main" id="{9E26B23D-EC0D-D259-AA03-DBA601374870}"/>
              </a:ext>
            </a:extLst>
          </p:cNvPr>
          <p:cNvGrpSpPr/>
          <p:nvPr/>
        </p:nvGrpSpPr>
        <p:grpSpPr>
          <a:xfrm>
            <a:off x="2623171" y="7185098"/>
            <a:ext cx="1219201" cy="1681958"/>
            <a:chOff x="0" y="128675"/>
            <a:chExt cx="1219200" cy="1681957"/>
          </a:xfrm>
        </p:grpSpPr>
        <p:sp>
          <p:nvSpPr>
            <p:cNvPr id="13" name="Circle">
              <a:extLst>
                <a:ext uri="{FF2B5EF4-FFF2-40B4-BE49-F238E27FC236}">
                  <a16:creationId xmlns:a16="http://schemas.microsoft.com/office/drawing/2014/main" id="{086D5DC9-3E03-A6E4-D284-B105E33ADEBD}"/>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5" name="5">
              <a:extLst>
                <a:ext uri="{FF2B5EF4-FFF2-40B4-BE49-F238E27FC236}">
                  <a16:creationId xmlns:a16="http://schemas.microsoft.com/office/drawing/2014/main" id="{4A2604BD-E1FB-C4CE-2AE1-B6BB6C11DCCA}"/>
                </a:ext>
              </a:extLst>
            </p:cNvPr>
            <p:cNvSpPr txBox="1"/>
            <p:nvPr/>
          </p:nvSpPr>
          <p:spPr>
            <a:xfrm>
              <a:off x="261804" y="1286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dirty="0"/>
                <a:t>5</a:t>
              </a:r>
            </a:p>
          </p:txBody>
        </p:sp>
      </p:grpSp>
      <p:grpSp>
        <p:nvGrpSpPr>
          <p:cNvPr id="16" name="Group">
            <a:extLst>
              <a:ext uri="{FF2B5EF4-FFF2-40B4-BE49-F238E27FC236}">
                <a16:creationId xmlns:a16="http://schemas.microsoft.com/office/drawing/2014/main" id="{50C4015E-D5DA-D2A7-2FE8-CA0535FA3608}"/>
              </a:ext>
            </a:extLst>
          </p:cNvPr>
          <p:cNvGrpSpPr/>
          <p:nvPr/>
        </p:nvGrpSpPr>
        <p:grpSpPr>
          <a:xfrm>
            <a:off x="2743199" y="5653467"/>
            <a:ext cx="1219201" cy="1681958"/>
            <a:chOff x="0" y="115975"/>
            <a:chExt cx="1219200" cy="1681957"/>
          </a:xfrm>
        </p:grpSpPr>
        <p:sp>
          <p:nvSpPr>
            <p:cNvPr id="17" name="Circle">
              <a:extLst>
                <a:ext uri="{FF2B5EF4-FFF2-40B4-BE49-F238E27FC236}">
                  <a16:creationId xmlns:a16="http://schemas.microsoft.com/office/drawing/2014/main" id="{BF50029C-F771-45F8-94B5-4E7555B5F7F2}"/>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8" name="4">
              <a:extLst>
                <a:ext uri="{FF2B5EF4-FFF2-40B4-BE49-F238E27FC236}">
                  <a16:creationId xmlns:a16="http://schemas.microsoft.com/office/drawing/2014/main" id="{F8220238-A431-8733-1830-5F2927E9F2D4}"/>
                </a:ext>
              </a:extLst>
            </p:cNvPr>
            <p:cNvSpPr txBox="1"/>
            <p:nvPr/>
          </p:nvSpPr>
          <p:spPr>
            <a:xfrm>
              <a:off x="2491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dirty="0"/>
                <a:t>4</a:t>
              </a:r>
            </a:p>
          </p:txBody>
        </p:sp>
      </p:grpSp>
      <p:grpSp>
        <p:nvGrpSpPr>
          <p:cNvPr id="2" name="Group">
            <a:extLst>
              <a:ext uri="{FF2B5EF4-FFF2-40B4-BE49-F238E27FC236}">
                <a16:creationId xmlns:a16="http://schemas.microsoft.com/office/drawing/2014/main" id="{9364E3D8-F1CC-BD0F-D00D-1EF61FFB5E19}"/>
              </a:ext>
            </a:extLst>
          </p:cNvPr>
          <p:cNvGrpSpPr/>
          <p:nvPr/>
        </p:nvGrpSpPr>
        <p:grpSpPr>
          <a:xfrm>
            <a:off x="2510196" y="8912642"/>
            <a:ext cx="1219201" cy="1681959"/>
            <a:chOff x="0" y="128675"/>
            <a:chExt cx="1219200" cy="1681958"/>
          </a:xfrm>
        </p:grpSpPr>
        <p:sp>
          <p:nvSpPr>
            <p:cNvPr id="3" name="Circle">
              <a:extLst>
                <a:ext uri="{FF2B5EF4-FFF2-40B4-BE49-F238E27FC236}">
                  <a16:creationId xmlns:a16="http://schemas.microsoft.com/office/drawing/2014/main" id="{7A8C8CE2-258A-E170-14D9-C62537BFB2A7}"/>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5" name="5">
              <a:extLst>
                <a:ext uri="{FF2B5EF4-FFF2-40B4-BE49-F238E27FC236}">
                  <a16:creationId xmlns:a16="http://schemas.microsoft.com/office/drawing/2014/main" id="{210A5333-6CD1-15E3-1AFA-07E2AB082569}"/>
                </a:ext>
              </a:extLst>
            </p:cNvPr>
            <p:cNvSpPr txBox="1"/>
            <p:nvPr/>
          </p:nvSpPr>
          <p:spPr>
            <a:xfrm>
              <a:off x="261804" y="1286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lang="en-US" dirty="0"/>
                <a:t>6</a:t>
              </a:r>
              <a:endParaRPr dirty="0"/>
            </a:p>
          </p:txBody>
        </p:sp>
      </p:grpSp>
    </p:spTree>
    <p:extLst>
      <p:ext uri="{BB962C8B-B14F-4D97-AF65-F5344CB8AC3E}">
        <p14:creationId xmlns:p14="http://schemas.microsoft.com/office/powerpoint/2010/main" val="31732336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9CB2FE-5502-B465-7497-E14DA37F0747}"/>
              </a:ext>
            </a:extLst>
          </p:cNvPr>
          <p:cNvSpPr>
            <a:spLocks noGrp="1"/>
          </p:cNvSpPr>
          <p:nvPr>
            <p:ph type="body" sz="quarter" idx="1"/>
          </p:nvPr>
        </p:nvSpPr>
        <p:spPr>
          <a:xfrm>
            <a:off x="1219200" y="4934661"/>
            <a:ext cx="21985092" cy="5580939"/>
          </a:xfrm>
        </p:spPr>
        <p:txBody>
          <a:bodyPr/>
          <a:lstStyle/>
          <a:p>
            <a:pPr algn="just"/>
            <a:r>
              <a:rPr lang="hi-IN" sz="7200" dirty="0"/>
              <a:t>सीबीआरएन (रासायनिक, जैविक, रेडियोलॉजिकल, परमाणु) आपात स्थितियों पर ज्ञान प्रदान करना और पहले उत्तरदाताओं के रूप में प्रभावी प्रतिक्रिया के लिए एसडीआरएफ कर्मियों को तैयार करना।</a:t>
            </a:r>
            <a:endParaRPr lang="en-US" sz="7200" dirty="0">
              <a:solidFill>
                <a:schemeClr val="tx1"/>
              </a:solidFill>
            </a:endParaRPr>
          </a:p>
        </p:txBody>
      </p:sp>
      <p:sp>
        <p:nvSpPr>
          <p:cNvPr id="3" name="Text Placeholder 2">
            <a:extLst>
              <a:ext uri="{FF2B5EF4-FFF2-40B4-BE49-F238E27FC236}">
                <a16:creationId xmlns:a16="http://schemas.microsoft.com/office/drawing/2014/main" id="{3D651787-8A0A-9911-459B-248A7C2B9D3C}"/>
              </a:ext>
            </a:extLst>
          </p:cNvPr>
          <p:cNvSpPr>
            <a:spLocks noGrp="1"/>
          </p:cNvSpPr>
          <p:nvPr>
            <p:ph type="body" sz="quarter" idx="10"/>
          </p:nvPr>
        </p:nvSpPr>
        <p:spPr>
          <a:xfrm>
            <a:off x="6231467" y="1220759"/>
            <a:ext cx="10190692" cy="2388157"/>
          </a:xfrm>
        </p:spPr>
        <p:txBody>
          <a:bodyPr/>
          <a:lstStyle/>
          <a:p>
            <a:r>
              <a:rPr lang="hi-IN" dirty="0"/>
              <a:t>सीबीआरएन कोर्स का उद्देश्य</a:t>
            </a:r>
            <a:endParaRPr lang="en-IN" dirty="0"/>
          </a:p>
        </p:txBody>
      </p:sp>
    </p:spTree>
    <p:extLst>
      <p:ext uri="{BB962C8B-B14F-4D97-AF65-F5344CB8AC3E}">
        <p14:creationId xmlns:p14="http://schemas.microsoft.com/office/powerpoint/2010/main" val="3467704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D362EB-70EC-1094-F383-6D1399AA8D35}"/>
              </a:ext>
            </a:extLst>
          </p:cNvPr>
          <p:cNvSpPr>
            <a:spLocks noGrp="1"/>
          </p:cNvSpPr>
          <p:nvPr>
            <p:ph type="body" sz="quarter" idx="10"/>
          </p:nvPr>
        </p:nvSpPr>
        <p:spPr>
          <a:xfrm>
            <a:off x="6807200" y="887084"/>
            <a:ext cx="10295467" cy="2388157"/>
          </a:xfrm>
        </p:spPr>
        <p:txBody>
          <a:bodyPr/>
          <a:lstStyle/>
          <a:p>
            <a:r>
              <a:rPr lang="hi-IN" dirty="0"/>
              <a:t>उद्देश्यों को सक्षम करना</a:t>
            </a:r>
            <a:endParaRPr lang="en-IN" dirty="0"/>
          </a:p>
        </p:txBody>
      </p:sp>
      <p:sp>
        <p:nvSpPr>
          <p:cNvPr id="3" name="Text Placeholder 2">
            <a:extLst>
              <a:ext uri="{FF2B5EF4-FFF2-40B4-BE49-F238E27FC236}">
                <a16:creationId xmlns:a16="http://schemas.microsoft.com/office/drawing/2014/main" id="{B87D9CF4-0407-B408-01F3-8E976F98C0F9}"/>
              </a:ext>
            </a:extLst>
          </p:cNvPr>
          <p:cNvSpPr>
            <a:spLocks noGrp="1"/>
          </p:cNvSpPr>
          <p:nvPr>
            <p:ph type="body" sz="quarter" idx="1"/>
          </p:nvPr>
        </p:nvSpPr>
        <p:spPr>
          <a:xfrm>
            <a:off x="812800" y="5106111"/>
            <a:ext cx="22391492" cy="6528726"/>
          </a:xfrm>
        </p:spPr>
        <p:txBody>
          <a:bodyPr/>
          <a:lstStyle/>
          <a:p>
            <a:pPr marL="1143000" indent="-1143000" algn="just">
              <a:buFont typeface="+mj-lt"/>
              <a:buAutoNum type="arabicParenR"/>
            </a:pPr>
            <a:r>
              <a:rPr lang="hi-IN" sz="6000" dirty="0"/>
              <a:t>सीबीआरएन आपातकाल की बारीकियां सीखें
सीबीआरएन परिदृश्य में बचाव ओपीएस को निष्पादित करने के लिए ज्ञान और कौशल विकसित करना
उपकरण प्रबंधन को समझें और </a:t>
            </a:r>
            <a:r>
              <a:rPr lang="en-US" sz="6000" dirty="0"/>
              <a:t>CBRN </a:t>
            </a:r>
            <a:r>
              <a:rPr lang="hi-IN" sz="6000" dirty="0"/>
              <a:t>से संबंधित सुरक्षा उपायों को अपनाएं
क्षमता निर्माण के लिए फील्ड डेमो और अभ्यास आयोजित करें</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0565934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2F108-BE1F-728D-0852-D69F4BC0371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15F058F-9879-9A8A-845C-B8CD703FF9C7}"/>
              </a:ext>
            </a:extLst>
          </p:cNvPr>
          <p:cNvSpPr>
            <a:spLocks noGrp="1"/>
          </p:cNvSpPr>
          <p:nvPr>
            <p:ph type="body" sz="quarter" idx="10"/>
          </p:nvPr>
        </p:nvSpPr>
        <p:spPr>
          <a:xfrm>
            <a:off x="8432800" y="1288493"/>
            <a:ext cx="9652000" cy="2388157"/>
          </a:xfrm>
        </p:spPr>
        <p:txBody>
          <a:bodyPr/>
          <a:lstStyle/>
          <a:p>
            <a:r>
              <a:rPr lang="hi-IN" dirty="0"/>
              <a:t>पात्रता मानदंड</a:t>
            </a:r>
            <a:endParaRPr lang="en-IN" dirty="0"/>
          </a:p>
        </p:txBody>
      </p:sp>
      <p:sp>
        <p:nvSpPr>
          <p:cNvPr id="3" name="Text Placeholder 2">
            <a:extLst>
              <a:ext uri="{FF2B5EF4-FFF2-40B4-BE49-F238E27FC236}">
                <a16:creationId xmlns:a16="http://schemas.microsoft.com/office/drawing/2014/main" id="{A7B67F2D-9A6B-7312-C235-737CCBCD7936}"/>
              </a:ext>
            </a:extLst>
          </p:cNvPr>
          <p:cNvSpPr>
            <a:spLocks noGrp="1"/>
          </p:cNvSpPr>
          <p:nvPr>
            <p:ph type="body" sz="quarter" idx="1"/>
          </p:nvPr>
        </p:nvSpPr>
        <p:spPr>
          <a:xfrm>
            <a:off x="1354666" y="5106111"/>
            <a:ext cx="21849625" cy="6528726"/>
          </a:xfrm>
        </p:spPr>
        <p:txBody>
          <a:bodyPr/>
          <a:lstStyle/>
          <a:p>
            <a:pPr marL="1143000" indent="-1143000" algn="just">
              <a:buFont typeface="+mj-lt"/>
              <a:buAutoNum type="arabicParenR"/>
            </a:pPr>
            <a:r>
              <a:rPr lang="hi-IN" sz="6000" dirty="0"/>
              <a:t>एसडीआरएफ कर्मियों को अधिमानतः एनडीआरएफ द्वारा संचालित बेसिक डीएम कोर्स से गुजरना चाहिए
अधिमानतः विज्ञान स्ट्रीम होनी चाहिए
हर तरह से चिकित्सकीय रूप से फिट होना चाहिए</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0544126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62B44E-42D8-A95A-DC8D-BA66A7F91C12}"/>
              </a:ext>
            </a:extLst>
          </p:cNvPr>
          <p:cNvSpPr>
            <a:spLocks noGrp="1"/>
          </p:cNvSpPr>
          <p:nvPr>
            <p:ph type="body" sz="quarter" idx="10"/>
          </p:nvPr>
        </p:nvSpPr>
        <p:spPr>
          <a:xfrm>
            <a:off x="8875771" y="543426"/>
            <a:ext cx="10292761" cy="2388157"/>
          </a:xfrm>
        </p:spPr>
        <p:txBody>
          <a:bodyPr/>
          <a:lstStyle/>
          <a:p>
            <a:r>
              <a:rPr lang="hi-IN" sz="7200" dirty="0"/>
              <a:t>कवर किए जाने वाले विषय</a:t>
            </a:r>
            <a:endParaRPr lang="en-IN" sz="7200" dirty="0"/>
          </a:p>
        </p:txBody>
      </p:sp>
      <p:graphicFrame>
        <p:nvGraphicFramePr>
          <p:cNvPr id="4" name="Content Placeholder 4">
            <a:extLst>
              <a:ext uri="{FF2B5EF4-FFF2-40B4-BE49-F238E27FC236}">
                <a16:creationId xmlns:a16="http://schemas.microsoft.com/office/drawing/2014/main" id="{E0210D8B-9BAA-8A32-53E8-021AF82DDC7E}"/>
              </a:ext>
            </a:extLst>
          </p:cNvPr>
          <p:cNvGraphicFramePr>
            <a:graphicFrameLocks/>
          </p:cNvGraphicFramePr>
          <p:nvPr>
            <p:extLst>
              <p:ext uri="{D42A27DB-BD31-4B8C-83A1-F6EECF244321}">
                <p14:modId xmlns:p14="http://schemas.microsoft.com/office/powerpoint/2010/main" val="1952592597"/>
              </p:ext>
            </p:extLst>
          </p:nvPr>
        </p:nvGraphicFramePr>
        <p:xfrm>
          <a:off x="846666" y="4006571"/>
          <a:ext cx="22654566" cy="6858000"/>
        </p:xfrm>
        <a:graphic>
          <a:graphicData uri="http://schemas.openxmlformats.org/drawingml/2006/table">
            <a:tbl>
              <a:tblPr firstRow="1" firstCol="1" lastRow="1" lastCol="1" bandRow="1" bandCol="1">
                <a:tableStyleId>{7E9639D4-E3E2-4D34-9284-5A2195B3D0D7}</a:tableStyleId>
              </a:tblPr>
              <a:tblGrid>
                <a:gridCol w="2111482">
                  <a:extLst>
                    <a:ext uri="{9D8B030D-6E8A-4147-A177-3AD203B41FA5}">
                      <a16:colId xmlns:a16="http://schemas.microsoft.com/office/drawing/2014/main" val="1487762508"/>
                    </a:ext>
                  </a:extLst>
                </a:gridCol>
                <a:gridCol w="11751845">
                  <a:extLst>
                    <a:ext uri="{9D8B030D-6E8A-4147-A177-3AD203B41FA5}">
                      <a16:colId xmlns:a16="http://schemas.microsoft.com/office/drawing/2014/main" val="1688056225"/>
                    </a:ext>
                  </a:extLst>
                </a:gridCol>
                <a:gridCol w="2173751">
                  <a:extLst>
                    <a:ext uri="{9D8B030D-6E8A-4147-A177-3AD203B41FA5}">
                      <a16:colId xmlns:a16="http://schemas.microsoft.com/office/drawing/2014/main" val="2972752388"/>
                    </a:ext>
                  </a:extLst>
                </a:gridCol>
                <a:gridCol w="2139788">
                  <a:extLst>
                    <a:ext uri="{9D8B030D-6E8A-4147-A177-3AD203B41FA5}">
                      <a16:colId xmlns:a16="http://schemas.microsoft.com/office/drawing/2014/main" val="3108438439"/>
                    </a:ext>
                  </a:extLst>
                </a:gridCol>
                <a:gridCol w="2071858">
                  <a:extLst>
                    <a:ext uri="{9D8B030D-6E8A-4147-A177-3AD203B41FA5}">
                      <a16:colId xmlns:a16="http://schemas.microsoft.com/office/drawing/2014/main" val="1895190334"/>
                    </a:ext>
                  </a:extLst>
                </a:gridCol>
                <a:gridCol w="2405842">
                  <a:extLst>
                    <a:ext uri="{9D8B030D-6E8A-4147-A177-3AD203B41FA5}">
                      <a16:colId xmlns:a16="http://schemas.microsoft.com/office/drawing/2014/main" val="2717008758"/>
                    </a:ext>
                  </a:extLst>
                </a:gridCol>
              </a:tblGrid>
              <a:tr h="553271">
                <a:tc>
                  <a:txBody>
                    <a:bodyPr/>
                    <a:lstStyle/>
                    <a:p>
                      <a:pPr algn="ctr"/>
                      <a:r>
                        <a:rPr lang="en-US" sz="6600" dirty="0">
                          <a:effectLst/>
                          <a:latin typeface="Open Sans" panose="020B0606030504020204" pitchFamily="34" charset="0"/>
                          <a:ea typeface="Open Sans" panose="020B0606030504020204" pitchFamily="34" charset="0"/>
                          <a:cs typeface="Open Sans" panose="020B0606030504020204" pitchFamily="34" charset="0"/>
                        </a:rPr>
                        <a:t>SN</a:t>
                      </a:r>
                      <a:endParaRPr lang="en-IN" sz="6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hi-IN" sz="6600" u="none" strike="noStrike" dirty="0">
                          <a:effectLst/>
                          <a:latin typeface="Open Sans" panose="020B0606030504020204" pitchFamily="34" charset="0"/>
                          <a:ea typeface="Open Sans" panose="020B0606030504020204" pitchFamily="34" charset="0"/>
                          <a:cs typeface="Open Sans" panose="020B0606030504020204" pitchFamily="34" charset="0"/>
                        </a:rPr>
                        <a:t>विचार-विषय</a:t>
                      </a:r>
                      <a:r>
                        <a:rPr lang="en-US" sz="66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IN" sz="6600" b="1" u="sng"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en-US" sz="6600" u="none" strike="noStrike" dirty="0">
                          <a:effectLst/>
                          <a:latin typeface="Open Sans" panose="020B0606030504020204" pitchFamily="34" charset="0"/>
                          <a:ea typeface="Open Sans" panose="020B0606030504020204" pitchFamily="34" charset="0"/>
                          <a:cs typeface="Open Sans" panose="020B0606030504020204" pitchFamily="34" charset="0"/>
                        </a:rPr>
                        <a:t>L</a:t>
                      </a:r>
                      <a:endParaRPr lang="en-IN" sz="6600" b="1" u="sng"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en-US" sz="6600" u="none" strike="noStrike" dirty="0">
                          <a:effectLst/>
                          <a:latin typeface="Open Sans" panose="020B0606030504020204" pitchFamily="34" charset="0"/>
                          <a:ea typeface="Open Sans" panose="020B0606030504020204" pitchFamily="34" charset="0"/>
                          <a:cs typeface="Open Sans" panose="020B0606030504020204" pitchFamily="34" charset="0"/>
                        </a:rPr>
                        <a:t>D</a:t>
                      </a:r>
                      <a:endParaRPr lang="en-IN" sz="6600" b="1" u="sng"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en-US" sz="6600" u="none" strike="noStrike" dirty="0">
                          <a:effectLst/>
                          <a:latin typeface="Open Sans" panose="020B0606030504020204" pitchFamily="34" charset="0"/>
                          <a:ea typeface="Open Sans" panose="020B0606030504020204" pitchFamily="34" charset="0"/>
                          <a:cs typeface="Open Sans" panose="020B0606030504020204" pitchFamily="34" charset="0"/>
                        </a:rPr>
                        <a:t>P</a:t>
                      </a:r>
                      <a:endParaRPr lang="en-IN" sz="6600" b="1" u="sng"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a:txBody>
                    <a:bodyPr/>
                    <a:lstStyle/>
                    <a:p>
                      <a:pPr algn="ctr"/>
                      <a:r>
                        <a:rPr lang="hi-IN" sz="4800" u="none" strike="noStrike" dirty="0">
                          <a:effectLst/>
                          <a:latin typeface="Open Sans" panose="020B0606030504020204" pitchFamily="34" charset="0"/>
                          <a:ea typeface="Open Sans" panose="020B0606030504020204" pitchFamily="34" charset="0"/>
                          <a:cs typeface="Open Sans" panose="020B0606030504020204" pitchFamily="34" charset="0"/>
                        </a:rPr>
                        <a:t>कुल</a:t>
                      </a:r>
                      <a:endParaRPr lang="en-IN" sz="4800" b="1" u="sng"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4161337046"/>
                  </a:ext>
                </a:extLst>
              </a:tr>
              <a:tr h="553271">
                <a:tc>
                  <a:txBody>
                    <a:bodyPr/>
                    <a:lstStyle/>
                    <a:p>
                      <a:pPr algn="ctr"/>
                      <a:r>
                        <a:rPr lang="en-US" sz="5400" dirty="0">
                          <a:effectLst/>
                          <a:latin typeface="Open Sans" panose="020B0606030504020204" pitchFamily="34" charset="0"/>
                          <a:ea typeface="Open Sans" panose="020B0606030504020204" pitchFamily="34" charset="0"/>
                          <a:cs typeface="Open Sans" panose="020B0606030504020204" pitchFamily="34" charset="0"/>
                        </a:rPr>
                        <a:t>1</a:t>
                      </a:r>
                      <a:endParaRPr lang="en-IN" sz="5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T w="12700" cap="flat" cmpd="sng" algn="ctr">
                      <a:noFill/>
                      <a:prstDash val="solid"/>
                      <a:round/>
                      <a:headEnd type="none" w="med" len="med"/>
                      <a:tailEnd type="none" w="med" len="med"/>
                    </a:lnT>
                  </a:tcPr>
                </a:tc>
                <a:tc>
                  <a:txBody>
                    <a:bodyPr/>
                    <a:lstStyle/>
                    <a:p>
                      <a:pPr algn="l"/>
                      <a:r>
                        <a:rPr lang="hi-IN" sz="5400" u="none" strike="noStrike" dirty="0">
                          <a:effectLst/>
                          <a:latin typeface="Open Sans" panose="020B0606030504020204" pitchFamily="34" charset="0"/>
                          <a:ea typeface="Open Sans" panose="020B0606030504020204" pitchFamily="34" charset="0"/>
                          <a:cs typeface="Open Sans" panose="020B0606030504020204" pitchFamily="34" charset="0"/>
                        </a:rPr>
                        <a:t>डब्ल्यूएमडी के पाठ्यक्रम, परिभाषा, शब्दावली और अवलोकन का परिचय</a:t>
                      </a:r>
                      <a:endParaRPr lang="en-IN" sz="5400" b="1" u="sng"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T w="12700" cap="flat" cmpd="sng" algn="ctr">
                      <a:noFill/>
                      <a:prstDash val="solid"/>
                      <a:round/>
                      <a:headEnd type="none" w="med" len="med"/>
                      <a:tailEnd type="none" w="med" len="med"/>
                    </a:lnT>
                  </a:tcPr>
                </a:tc>
                <a:tc>
                  <a:txBody>
                    <a:bodyPr/>
                    <a:lstStyle/>
                    <a:p>
                      <a:pPr algn="ctr"/>
                      <a:r>
                        <a:rPr lang="en-US" sz="5400" u="none" strike="noStrike" dirty="0">
                          <a:effectLst/>
                          <a:latin typeface="Open Sans" panose="020B0606030504020204" pitchFamily="34" charset="0"/>
                          <a:ea typeface="Open Sans" panose="020B0606030504020204" pitchFamily="34" charset="0"/>
                          <a:cs typeface="Open Sans" panose="020B0606030504020204" pitchFamily="34" charset="0"/>
                        </a:rPr>
                        <a:t>04</a:t>
                      </a:r>
                      <a:endParaRPr lang="en-IN" sz="5400" b="1" u="sng"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T w="12700" cap="flat" cmpd="sng" algn="ctr">
                      <a:noFill/>
                      <a:prstDash val="solid"/>
                      <a:round/>
                      <a:headEnd type="none" w="med" len="med"/>
                      <a:tailEnd type="none" w="med" len="med"/>
                    </a:lnT>
                  </a:tcPr>
                </a:tc>
                <a:tc>
                  <a:txBody>
                    <a:bodyPr/>
                    <a:lstStyle/>
                    <a:p>
                      <a:pPr algn="ctr"/>
                      <a:r>
                        <a:rPr lang="en-US" sz="5400" u="none" strike="noStrike" dirty="0">
                          <a:effectLst/>
                          <a:latin typeface="Open Sans" panose="020B0606030504020204" pitchFamily="34" charset="0"/>
                          <a:ea typeface="Open Sans" panose="020B0606030504020204" pitchFamily="34" charset="0"/>
                          <a:cs typeface="Open Sans" panose="020B0606030504020204" pitchFamily="34" charset="0"/>
                        </a:rPr>
                        <a:t>-</a:t>
                      </a:r>
                      <a:endParaRPr lang="en-IN" sz="5400" b="1" u="sng"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T w="12700" cap="flat" cmpd="sng" algn="ctr">
                      <a:noFill/>
                      <a:prstDash val="solid"/>
                      <a:round/>
                      <a:headEnd type="none" w="med" len="med"/>
                      <a:tailEnd type="none" w="med" len="med"/>
                    </a:lnT>
                  </a:tcPr>
                </a:tc>
                <a:tc>
                  <a:txBody>
                    <a:bodyPr/>
                    <a:lstStyle/>
                    <a:p>
                      <a:pPr algn="ctr"/>
                      <a:r>
                        <a:rPr lang="en-US" sz="5400" u="none" strike="noStrike" dirty="0">
                          <a:effectLst/>
                          <a:latin typeface="Open Sans" panose="020B0606030504020204" pitchFamily="34" charset="0"/>
                          <a:ea typeface="Open Sans" panose="020B0606030504020204" pitchFamily="34" charset="0"/>
                          <a:cs typeface="Open Sans" panose="020B0606030504020204" pitchFamily="34" charset="0"/>
                        </a:rPr>
                        <a:t>-</a:t>
                      </a:r>
                      <a:endParaRPr lang="en-IN" sz="5400" b="1" u="sng"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T w="12700" cap="flat" cmpd="sng" algn="ctr">
                      <a:noFill/>
                      <a:prstDash val="solid"/>
                      <a:round/>
                      <a:headEnd type="none" w="med" len="med"/>
                      <a:tailEnd type="none" w="med" len="med"/>
                    </a:lnT>
                  </a:tcPr>
                </a:tc>
                <a:tc>
                  <a:txBody>
                    <a:bodyPr/>
                    <a:lstStyle/>
                    <a:p>
                      <a:pPr algn="ctr"/>
                      <a:r>
                        <a:rPr lang="en-US" sz="5400" u="none" strike="noStrike" dirty="0">
                          <a:effectLst/>
                          <a:latin typeface="Open Sans" panose="020B0606030504020204" pitchFamily="34" charset="0"/>
                          <a:ea typeface="Open Sans" panose="020B0606030504020204" pitchFamily="34" charset="0"/>
                          <a:cs typeface="Open Sans" panose="020B0606030504020204" pitchFamily="34" charset="0"/>
                        </a:rPr>
                        <a:t>04</a:t>
                      </a:r>
                      <a:endParaRPr lang="en-IN" sz="5400" b="1" u="sng"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T w="12700" cap="flat" cmpd="sng" algn="ctr">
                      <a:noFill/>
                      <a:prstDash val="solid"/>
                      <a:round/>
                      <a:headEnd type="none" w="med" len="med"/>
                      <a:tailEnd type="none" w="med" len="med"/>
                    </a:lnT>
                  </a:tcPr>
                </a:tc>
                <a:extLst>
                  <a:ext uri="{0D108BD9-81ED-4DB2-BD59-A6C34878D82A}">
                    <a16:rowId xmlns:a16="http://schemas.microsoft.com/office/drawing/2014/main" val="2877668611"/>
                  </a:ext>
                </a:extLst>
              </a:tr>
              <a:tr h="581919">
                <a:tc>
                  <a:txBody>
                    <a:bodyPr/>
                    <a:lstStyle/>
                    <a:p>
                      <a:pPr algn="ctr"/>
                      <a:r>
                        <a:rPr lang="en-US" sz="5400" dirty="0">
                          <a:effectLst/>
                          <a:latin typeface="Open Sans" panose="020B0606030504020204" pitchFamily="34" charset="0"/>
                          <a:ea typeface="Open Sans" panose="020B0606030504020204" pitchFamily="34" charset="0"/>
                          <a:cs typeface="Open Sans" panose="020B0606030504020204" pitchFamily="34" charset="0"/>
                        </a:rPr>
                        <a:t>2</a:t>
                      </a:r>
                      <a:endParaRPr lang="en-IN" sz="5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l"/>
                      <a:r>
                        <a:rPr lang="hi-IN" sz="5400" u="none" strike="noStrike" dirty="0">
                          <a:effectLst/>
                          <a:latin typeface="Open Sans" panose="020B0606030504020204" pitchFamily="34" charset="0"/>
                          <a:ea typeface="Open Sans" panose="020B0606030504020204" pitchFamily="34" charset="0"/>
                          <a:cs typeface="Open Sans" panose="020B0606030504020204" pitchFamily="34" charset="0"/>
                        </a:rPr>
                        <a:t>रेडियोलॉजिकल और परमाणु आपातकाल</a:t>
                      </a:r>
                      <a:endParaRPr lang="en-IN" sz="5400" b="1" u="sng"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r>
                        <a:rPr lang="en-US" sz="5400" u="none" strike="noStrike" dirty="0">
                          <a:effectLst/>
                          <a:latin typeface="Open Sans" panose="020B0606030504020204" pitchFamily="34" charset="0"/>
                          <a:ea typeface="Open Sans" panose="020B0606030504020204" pitchFamily="34" charset="0"/>
                          <a:cs typeface="Open Sans" panose="020B0606030504020204" pitchFamily="34" charset="0"/>
                        </a:rPr>
                        <a:t>41</a:t>
                      </a:r>
                      <a:endParaRPr lang="en-IN" sz="5400" b="1" u="sng"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r>
                        <a:rPr lang="en-US" sz="5400" u="none" strike="noStrike" dirty="0">
                          <a:effectLst/>
                          <a:latin typeface="Open Sans" panose="020B0606030504020204" pitchFamily="34" charset="0"/>
                          <a:ea typeface="Open Sans" panose="020B0606030504020204" pitchFamily="34" charset="0"/>
                          <a:cs typeface="Open Sans" panose="020B0606030504020204" pitchFamily="34" charset="0"/>
                        </a:rPr>
                        <a:t>11</a:t>
                      </a:r>
                      <a:endParaRPr lang="en-IN" sz="5400" b="1" u="sng"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r>
                        <a:rPr lang="en-US" sz="5400" u="none" strike="noStrike" dirty="0">
                          <a:effectLst/>
                          <a:latin typeface="Open Sans" panose="020B0606030504020204" pitchFamily="34" charset="0"/>
                          <a:ea typeface="Open Sans" panose="020B0606030504020204" pitchFamily="34" charset="0"/>
                          <a:cs typeface="Open Sans" panose="020B0606030504020204" pitchFamily="34" charset="0"/>
                        </a:rPr>
                        <a:t>42</a:t>
                      </a:r>
                      <a:endParaRPr lang="en-IN" sz="5400" b="1" u="sng"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r>
                        <a:rPr lang="en-US" sz="5400" u="none" strike="noStrike" dirty="0">
                          <a:effectLst/>
                          <a:latin typeface="Open Sans" panose="020B0606030504020204" pitchFamily="34" charset="0"/>
                          <a:ea typeface="Open Sans" panose="020B0606030504020204" pitchFamily="34" charset="0"/>
                          <a:cs typeface="Open Sans" panose="020B0606030504020204" pitchFamily="34" charset="0"/>
                        </a:rPr>
                        <a:t>94</a:t>
                      </a:r>
                      <a:endParaRPr lang="en-IN" sz="5400" b="1" u="sng"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972816816"/>
                  </a:ext>
                </a:extLst>
              </a:tr>
              <a:tr h="553271">
                <a:tc>
                  <a:txBody>
                    <a:bodyPr/>
                    <a:lstStyle/>
                    <a:p>
                      <a:pPr algn="ctr"/>
                      <a:r>
                        <a:rPr lang="en-US" sz="5400" dirty="0">
                          <a:effectLst/>
                          <a:latin typeface="Open Sans" panose="020B0606030504020204" pitchFamily="34" charset="0"/>
                          <a:ea typeface="Open Sans" panose="020B0606030504020204" pitchFamily="34" charset="0"/>
                          <a:cs typeface="Open Sans" panose="020B0606030504020204" pitchFamily="34" charset="0"/>
                        </a:rPr>
                        <a:t>3</a:t>
                      </a:r>
                      <a:endParaRPr lang="en-IN" sz="5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l"/>
                      <a:r>
                        <a:rPr lang="hi-IN" sz="5400" u="none" strike="noStrike" dirty="0">
                          <a:effectLst/>
                          <a:latin typeface="Open Sans" panose="020B0606030504020204" pitchFamily="34" charset="0"/>
                          <a:ea typeface="Open Sans" panose="020B0606030504020204" pitchFamily="34" charset="0"/>
                          <a:cs typeface="Open Sans" panose="020B0606030504020204" pitchFamily="34" charset="0"/>
                        </a:rPr>
                        <a:t>जैविक आपातकाल</a:t>
                      </a:r>
                      <a:endParaRPr lang="en-IN" sz="5400" b="1" u="sng"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r>
                        <a:rPr lang="en-US" sz="5400" u="none" strike="noStrike" dirty="0">
                          <a:effectLst/>
                          <a:latin typeface="Open Sans" panose="020B0606030504020204" pitchFamily="34" charset="0"/>
                          <a:ea typeface="Open Sans" panose="020B0606030504020204" pitchFamily="34" charset="0"/>
                          <a:cs typeface="Open Sans" panose="020B0606030504020204" pitchFamily="34" charset="0"/>
                        </a:rPr>
                        <a:t>15</a:t>
                      </a:r>
                      <a:endParaRPr lang="en-IN" sz="5400" b="1" u="sng"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r>
                        <a:rPr lang="en-US" sz="5400" u="none" strike="noStrike" dirty="0">
                          <a:effectLst/>
                          <a:latin typeface="Open Sans" panose="020B0606030504020204" pitchFamily="34" charset="0"/>
                          <a:ea typeface="Open Sans" panose="020B0606030504020204" pitchFamily="34" charset="0"/>
                          <a:cs typeface="Open Sans" panose="020B0606030504020204" pitchFamily="34" charset="0"/>
                        </a:rPr>
                        <a:t>01</a:t>
                      </a:r>
                      <a:endParaRPr lang="en-IN" sz="5400" b="1" u="sng"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r>
                        <a:rPr lang="en-US" sz="5400" u="none" strike="noStrike" dirty="0">
                          <a:effectLst/>
                          <a:latin typeface="Open Sans" panose="020B0606030504020204" pitchFamily="34" charset="0"/>
                          <a:ea typeface="Open Sans" panose="020B0606030504020204" pitchFamily="34" charset="0"/>
                          <a:cs typeface="Open Sans" panose="020B0606030504020204" pitchFamily="34" charset="0"/>
                        </a:rPr>
                        <a:t>14</a:t>
                      </a:r>
                      <a:endParaRPr lang="en-IN" sz="5400" b="1" u="sng"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u="none" strike="noStrike" dirty="0">
                          <a:effectLst/>
                          <a:latin typeface="Open Sans" panose="020B0606030504020204" pitchFamily="34" charset="0"/>
                          <a:ea typeface="Open Sans" panose="020B0606030504020204" pitchFamily="34" charset="0"/>
                          <a:cs typeface="Open Sans" panose="020B0606030504020204" pitchFamily="34" charset="0"/>
                        </a:rPr>
                        <a:t>30</a:t>
                      </a:r>
                    </a:p>
                  </a:txBody>
                  <a:tcPr marL="68580" marR="68580" marT="0" marB="0"/>
                </a:tc>
                <a:extLst>
                  <a:ext uri="{0D108BD9-81ED-4DB2-BD59-A6C34878D82A}">
                    <a16:rowId xmlns:a16="http://schemas.microsoft.com/office/drawing/2014/main" val="4175406602"/>
                  </a:ext>
                </a:extLst>
              </a:tr>
              <a:tr h="553271">
                <a:tc>
                  <a:txBody>
                    <a:bodyPr/>
                    <a:lstStyle/>
                    <a:p>
                      <a:pPr algn="ctr"/>
                      <a:r>
                        <a:rPr lang="en-IN" sz="5400" b="1" u="none" dirty="0">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tc>
                <a:tc>
                  <a:txBody>
                    <a:bodyPr/>
                    <a:lstStyle/>
                    <a:p>
                      <a:pPr algn="l"/>
                      <a:r>
                        <a:rPr lang="hi-IN" sz="5400" b="0" u="none" dirty="0">
                          <a:effectLst/>
                          <a:latin typeface="Open Sans" panose="020B0606030504020204" pitchFamily="34" charset="0"/>
                          <a:ea typeface="Open Sans" panose="020B0606030504020204" pitchFamily="34" charset="0"/>
                          <a:cs typeface="Open Sans" panose="020B0606030504020204" pitchFamily="34" charset="0"/>
                        </a:rPr>
                        <a:t>रासायनिक आपातकाल</a:t>
                      </a:r>
                      <a:endParaRPr lang="en-IN" sz="5400" b="0" u="none"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r>
                        <a:rPr lang="en-IN" sz="5400" b="0" u="none" dirty="0">
                          <a:effectLst/>
                          <a:latin typeface="Open Sans" panose="020B0606030504020204" pitchFamily="34" charset="0"/>
                          <a:ea typeface="Open Sans" panose="020B0606030504020204" pitchFamily="34" charset="0"/>
                          <a:cs typeface="Open Sans" panose="020B0606030504020204" pitchFamily="34" charset="0"/>
                        </a:rPr>
                        <a:t>24</a:t>
                      </a:r>
                    </a:p>
                  </a:txBody>
                  <a:tcPr marL="68580" marR="68580" marT="0" marB="0"/>
                </a:tc>
                <a:tc>
                  <a:txBody>
                    <a:bodyPr/>
                    <a:lstStyle/>
                    <a:p>
                      <a:pPr algn="ctr"/>
                      <a:r>
                        <a:rPr lang="en-IN" sz="5400" b="0" u="none" dirty="0">
                          <a:effectLst/>
                          <a:latin typeface="Open Sans" panose="020B0606030504020204" pitchFamily="34" charset="0"/>
                          <a:ea typeface="Open Sans" panose="020B0606030504020204" pitchFamily="34" charset="0"/>
                          <a:cs typeface="Open Sans" panose="020B0606030504020204" pitchFamily="34" charset="0"/>
                        </a:rPr>
                        <a:t>06</a:t>
                      </a:r>
                    </a:p>
                  </a:txBody>
                  <a:tcPr marL="68580" marR="68580" marT="0" marB="0"/>
                </a:tc>
                <a:tc>
                  <a:txBody>
                    <a:bodyPr/>
                    <a:lstStyle/>
                    <a:p>
                      <a:pPr algn="ctr"/>
                      <a:r>
                        <a:rPr lang="en-IN" sz="5400" b="0" u="none" dirty="0">
                          <a:effectLst/>
                          <a:latin typeface="Open Sans" panose="020B0606030504020204" pitchFamily="34" charset="0"/>
                          <a:ea typeface="Open Sans" panose="020B0606030504020204" pitchFamily="34" charset="0"/>
                          <a:cs typeface="Open Sans" panose="020B0606030504020204" pitchFamily="34" charset="0"/>
                        </a:rPr>
                        <a:t>54</a:t>
                      </a: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u="none" strike="noStrike" dirty="0">
                          <a:effectLst/>
                          <a:latin typeface="Open Sans" panose="020B0606030504020204" pitchFamily="34" charset="0"/>
                          <a:ea typeface="Open Sans" panose="020B0606030504020204" pitchFamily="34" charset="0"/>
                          <a:cs typeface="Open Sans" panose="020B0606030504020204" pitchFamily="34" charset="0"/>
                        </a:rPr>
                        <a:t>85</a:t>
                      </a:r>
                    </a:p>
                  </a:txBody>
                  <a:tcPr marL="68580" marR="68580" marT="0" marB="0"/>
                </a:tc>
                <a:extLst>
                  <a:ext uri="{0D108BD9-81ED-4DB2-BD59-A6C34878D82A}">
                    <a16:rowId xmlns:a16="http://schemas.microsoft.com/office/drawing/2014/main" val="3173834729"/>
                  </a:ext>
                </a:extLst>
              </a:tr>
              <a:tr h="553271">
                <a:tc>
                  <a:txBody>
                    <a:bodyPr/>
                    <a:lstStyle/>
                    <a:p>
                      <a:pPr algn="ctr"/>
                      <a:r>
                        <a:rPr lang="en-US" sz="5400" b="1" dirty="0">
                          <a:effectLst/>
                          <a:latin typeface="Open Sans" panose="020B0606030504020204" pitchFamily="34" charset="0"/>
                          <a:ea typeface="Open Sans" panose="020B0606030504020204" pitchFamily="34" charset="0"/>
                          <a:cs typeface="Open Sans" panose="020B0606030504020204" pitchFamily="34" charset="0"/>
                        </a:rPr>
                        <a:t>5</a:t>
                      </a:r>
                      <a:endParaRPr lang="en-IN" sz="5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sz="5400" b="0" u="none" strike="noStrike" dirty="0">
                          <a:effectLst/>
                          <a:latin typeface="Open Sans" panose="020B0606030504020204" pitchFamily="34" charset="0"/>
                          <a:ea typeface="Open Sans" panose="020B0606030504020204" pitchFamily="34" charset="0"/>
                          <a:cs typeface="Open Sans" panose="020B0606030504020204" pitchFamily="34" charset="0"/>
                        </a:rPr>
                        <a:t>फुटकर</a:t>
                      </a:r>
                      <a:endParaRPr lang="en-IN" sz="5400" b="0" u="sng"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r>
                        <a:rPr lang="en-US" sz="5400" b="0" u="none" strike="noStrike" dirty="0">
                          <a:effectLst/>
                          <a:latin typeface="Open Sans" panose="020B0606030504020204" pitchFamily="34" charset="0"/>
                          <a:ea typeface="Open Sans" panose="020B0606030504020204" pitchFamily="34" charset="0"/>
                          <a:cs typeface="Open Sans" panose="020B0606030504020204" pitchFamily="34" charset="0"/>
                        </a:rPr>
                        <a:t>04</a:t>
                      </a:r>
                      <a:endParaRPr lang="en-IN" sz="5400" b="0" u="sng"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r>
                        <a:rPr lang="en-US" sz="5400" b="0" u="none" strike="noStrike" dirty="0">
                          <a:effectLst/>
                          <a:latin typeface="Open Sans" panose="020B0606030504020204" pitchFamily="34" charset="0"/>
                          <a:ea typeface="Open Sans" panose="020B0606030504020204" pitchFamily="34" charset="0"/>
                          <a:cs typeface="Open Sans" panose="020B0606030504020204" pitchFamily="34" charset="0"/>
                        </a:rPr>
                        <a:t>-</a:t>
                      </a:r>
                      <a:endParaRPr lang="en-IN" sz="5400" b="0" u="sng"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r>
                        <a:rPr lang="en-US" sz="5400" b="0" u="none" strike="noStrike" dirty="0">
                          <a:effectLst/>
                          <a:latin typeface="Open Sans" panose="020B0606030504020204" pitchFamily="34" charset="0"/>
                          <a:ea typeface="Open Sans" panose="020B0606030504020204" pitchFamily="34" charset="0"/>
                          <a:cs typeface="Open Sans" panose="020B0606030504020204" pitchFamily="34" charset="0"/>
                        </a:rPr>
                        <a:t>-</a:t>
                      </a:r>
                      <a:endParaRPr lang="en-IN" sz="5400" b="0" u="sng"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r>
                        <a:rPr lang="en-US" sz="5400" b="1" u="none" strike="noStrike" dirty="0">
                          <a:effectLst/>
                          <a:latin typeface="Open Sans" panose="020B0606030504020204" pitchFamily="34" charset="0"/>
                          <a:ea typeface="Open Sans" panose="020B0606030504020204" pitchFamily="34" charset="0"/>
                          <a:cs typeface="Open Sans" panose="020B0606030504020204" pitchFamily="34" charset="0"/>
                        </a:rPr>
                        <a:t>04</a:t>
                      </a:r>
                      <a:endParaRPr lang="en-IN" sz="5400" b="1" u="sng"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412422029"/>
                  </a:ext>
                </a:extLst>
              </a:tr>
              <a:tr h="553271">
                <a:tc gridSpan="2">
                  <a:txBody>
                    <a:bodyPr/>
                    <a:lstStyle/>
                    <a:p>
                      <a:pPr algn="ctr"/>
                      <a:r>
                        <a:rPr lang="en-US" sz="6000" dirty="0">
                          <a:effectLst/>
                          <a:latin typeface="Open Sans" panose="020B0606030504020204" pitchFamily="34" charset="0"/>
                          <a:ea typeface="Open Sans" panose="020B0606030504020204" pitchFamily="34" charset="0"/>
                          <a:cs typeface="Open Sans" panose="020B0606030504020204" pitchFamily="34" charset="0"/>
                        </a:rPr>
                        <a:t> </a:t>
                      </a:r>
                      <a:r>
                        <a:rPr lang="hi-IN" sz="6000" u="none" strike="noStrike" dirty="0">
                          <a:effectLst/>
                          <a:latin typeface="Open Sans" panose="020B0606030504020204" pitchFamily="34" charset="0"/>
                          <a:ea typeface="Open Sans" panose="020B0606030504020204" pitchFamily="34" charset="0"/>
                          <a:cs typeface="Open Sans" panose="020B0606030504020204" pitchFamily="34" charset="0"/>
                        </a:rPr>
                        <a:t>कुल</a:t>
                      </a:r>
                      <a:endParaRPr lang="en-IN" sz="6000" b="1" u="sng"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hMerge="1">
                  <a:txBody>
                    <a:bodyPr/>
                    <a:lstStyle/>
                    <a:p>
                      <a:pPr algn="l"/>
                      <a:r>
                        <a:rPr lang="en-US" sz="2800" u="none" strike="noStrike" dirty="0">
                          <a:effectLst/>
                          <a:latin typeface="Arial" panose="020B0604020202020204" pitchFamily="34" charset="0"/>
                          <a:cs typeface="Arial" panose="020B0604020202020204" pitchFamily="34" charset="0"/>
                        </a:rPr>
                        <a:t>TOTAL</a:t>
                      </a:r>
                      <a:endParaRPr lang="en-IN" sz="3600" b="1" u="sng"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US" sz="6000" u="none" strike="noStrike" dirty="0">
                          <a:effectLst/>
                          <a:latin typeface="Open Sans" panose="020B0606030504020204" pitchFamily="34" charset="0"/>
                          <a:ea typeface="Open Sans" panose="020B0606030504020204" pitchFamily="34" charset="0"/>
                          <a:cs typeface="Open Sans" panose="020B0606030504020204" pitchFamily="34" charset="0"/>
                        </a:rPr>
                        <a:t>88</a:t>
                      </a:r>
                      <a:endParaRPr lang="en-IN" sz="6000" b="1" u="sng"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r>
                        <a:rPr lang="en-US" sz="6000" u="none" strike="noStrike" dirty="0">
                          <a:effectLst/>
                          <a:latin typeface="Open Sans" panose="020B0606030504020204" pitchFamily="34" charset="0"/>
                          <a:ea typeface="Open Sans" panose="020B0606030504020204" pitchFamily="34" charset="0"/>
                          <a:cs typeface="Open Sans" panose="020B0606030504020204" pitchFamily="34" charset="0"/>
                        </a:rPr>
                        <a:t>18</a:t>
                      </a:r>
                      <a:endParaRPr lang="en-IN" sz="6000" b="1" u="sng"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r>
                        <a:rPr lang="en-US" sz="6000" u="none" strike="noStrike" dirty="0">
                          <a:effectLst/>
                          <a:latin typeface="Open Sans" panose="020B0606030504020204" pitchFamily="34" charset="0"/>
                          <a:ea typeface="Open Sans" panose="020B0606030504020204" pitchFamily="34" charset="0"/>
                          <a:cs typeface="Open Sans" panose="020B0606030504020204" pitchFamily="34" charset="0"/>
                        </a:rPr>
                        <a:t>110</a:t>
                      </a:r>
                      <a:endParaRPr lang="en-IN" sz="6000" b="1" u="sng"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ctr"/>
                      <a:r>
                        <a:rPr lang="en-US" sz="6000" u="none" strike="noStrike" dirty="0">
                          <a:effectLst/>
                          <a:latin typeface="Open Sans" panose="020B0606030504020204" pitchFamily="34" charset="0"/>
                          <a:ea typeface="Open Sans" panose="020B0606030504020204" pitchFamily="34" charset="0"/>
                          <a:cs typeface="Open Sans" panose="020B0606030504020204" pitchFamily="34" charset="0"/>
                        </a:rPr>
                        <a:t>216</a:t>
                      </a:r>
                      <a:endParaRPr lang="en-IN" sz="6000" b="1" u="sng"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510796943"/>
                  </a:ext>
                </a:extLst>
              </a:tr>
            </a:tbl>
          </a:graphicData>
        </a:graphic>
      </p:graphicFrame>
    </p:spTree>
    <p:extLst>
      <p:ext uri="{BB962C8B-B14F-4D97-AF65-F5344CB8AC3E}">
        <p14:creationId xmlns:p14="http://schemas.microsoft.com/office/powerpoint/2010/main" val="23568523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809D3-7567-4E7C-8D26-18C1AE32FB3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54AAE6E-8AF2-0801-870B-84AF5C4CD47E}"/>
              </a:ext>
            </a:extLst>
          </p:cNvPr>
          <p:cNvSpPr>
            <a:spLocks noGrp="1"/>
          </p:cNvSpPr>
          <p:nvPr>
            <p:ph type="body" sz="quarter" idx="1"/>
          </p:nvPr>
        </p:nvSpPr>
        <p:spPr>
          <a:xfrm>
            <a:off x="812800" y="4833061"/>
            <a:ext cx="22815867" cy="7972447"/>
          </a:xfrm>
        </p:spPr>
        <p:txBody>
          <a:bodyPr/>
          <a:lstStyle/>
          <a:p>
            <a:pPr algn="just"/>
            <a:r>
              <a:rPr lang="hi-IN" sz="6000" dirty="0"/>
              <a:t>सीबीआरएन आपातकाल से तात्पर्य ऐसी स्थिति से है जिसमें रासायनिक, जैविक, रेडियोलॉजिकल या परमाणु एजेंटों की श्रेणियों में आने वाली खतरनाक सामग्रियों की रिहाई या रिहाई का खतरा शामिल है। स्थिति हो सकती है -
हथियारबंद 
गैर-हथियारबंद</a:t>
            </a:r>
            <a:endParaRPr lang="en-US" sz="6000" dirty="0">
              <a:solidFill>
                <a:schemeClr val="tx1"/>
              </a:solidFill>
            </a:endParaRPr>
          </a:p>
        </p:txBody>
      </p:sp>
      <p:sp>
        <p:nvSpPr>
          <p:cNvPr id="3" name="Text Placeholder 2">
            <a:extLst>
              <a:ext uri="{FF2B5EF4-FFF2-40B4-BE49-F238E27FC236}">
                <a16:creationId xmlns:a16="http://schemas.microsoft.com/office/drawing/2014/main" id="{B2EFF7CB-184E-C33E-CBCB-EDD785E5C79F}"/>
              </a:ext>
            </a:extLst>
          </p:cNvPr>
          <p:cNvSpPr>
            <a:spLocks noGrp="1"/>
          </p:cNvSpPr>
          <p:nvPr>
            <p:ph type="body" sz="quarter" idx="10"/>
          </p:nvPr>
        </p:nvSpPr>
        <p:spPr>
          <a:xfrm>
            <a:off x="9451034" y="910492"/>
            <a:ext cx="7100647" cy="2388157"/>
          </a:xfrm>
        </p:spPr>
        <p:txBody>
          <a:bodyPr/>
          <a:lstStyle/>
          <a:p>
            <a:r>
              <a:rPr lang="hi-IN" sz="7200" dirty="0"/>
              <a:t>सीबीआरएन आपातकाल क्या है?</a:t>
            </a:r>
            <a:endParaRPr lang="en-US" sz="7200" dirty="0"/>
          </a:p>
        </p:txBody>
      </p:sp>
    </p:spTree>
    <p:extLst>
      <p:ext uri="{BB962C8B-B14F-4D97-AF65-F5344CB8AC3E}">
        <p14:creationId xmlns:p14="http://schemas.microsoft.com/office/powerpoint/2010/main" val="27969814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6B94FF5D-C055-CC88-7F74-42077F0A2C2F}"/>
              </a:ext>
            </a:extLst>
          </p:cNvPr>
          <p:cNvSpPr/>
          <p:nvPr/>
        </p:nvSpPr>
        <p:spPr>
          <a:xfrm>
            <a:off x="0" y="0"/>
            <a:ext cx="24384000"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53A0304-A326-4547-452C-71E9F43559D7}"/>
              </a:ext>
            </a:extLst>
          </p:cNvPr>
          <p:cNvSpPr txBox="1"/>
          <p:nvPr/>
        </p:nvSpPr>
        <p:spPr>
          <a:xfrm>
            <a:off x="2607733" y="5443984"/>
            <a:ext cx="23641137" cy="52961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hi-IN" sz="7200" dirty="0">
                <a:solidFill>
                  <a:schemeClr val="tx1"/>
                </a:solidFill>
              </a:rPr>
              <a:t>रासायनिक आपात स्थिति
जैविक आपात स्थिति
रेडियोलॉजिकल आपात स्थिति
परमाणु आपात स्थिति</a:t>
            </a:r>
            <a:endParaRPr lang="en-US" sz="7200" dirty="0">
              <a:solidFill>
                <a:schemeClr val="tx1"/>
              </a:solidFill>
            </a:endParaRPr>
          </a:p>
        </p:txBody>
      </p:sp>
      <p:sp>
        <p:nvSpPr>
          <p:cNvPr id="114" name="PPT 2 -"/>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115" name="Rectangle"/>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9</a:t>
            </a:fld>
            <a:endParaRPr dirty="0"/>
          </a:p>
        </p:txBody>
      </p:sp>
      <p:sp>
        <p:nvSpPr>
          <p:cNvPr id="9" name="Course Purpose">
            <a:extLst>
              <a:ext uri="{FF2B5EF4-FFF2-40B4-BE49-F238E27FC236}">
                <a16:creationId xmlns:a16="http://schemas.microsoft.com/office/drawing/2014/main" id="{FCB9E74C-D255-2DB2-82AD-DD44C6B084D8}"/>
              </a:ext>
            </a:extLst>
          </p:cNvPr>
          <p:cNvSpPr txBox="1"/>
          <p:nvPr/>
        </p:nvSpPr>
        <p:spPr>
          <a:xfrm>
            <a:off x="7179733" y="1311323"/>
            <a:ext cx="12902385"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सीबीआरएन आपातकाल के प्रकार</a:t>
            </a:r>
            <a:endParaRPr lang="en-US" dirty="0"/>
          </a:p>
        </p:txBody>
      </p:sp>
      <p:pic>
        <p:nvPicPr>
          <p:cNvPr id="2" name="Picture 1">
            <a:extLst>
              <a:ext uri="{FF2B5EF4-FFF2-40B4-BE49-F238E27FC236}">
                <a16:creationId xmlns:a16="http://schemas.microsoft.com/office/drawing/2014/main" id="{C905371F-E7F6-AC21-B2EA-7372D8E6DF2D}"/>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A85387AD-7A00-9902-4757-B698B45F3BE3}"/>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605</TotalTime>
  <Words>934</Words>
  <Application>Microsoft Office PowerPoint</Application>
  <PresentationFormat>Custom</PresentationFormat>
  <Paragraphs>126</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Black</vt:lpstr>
      <vt:lpstr>Calibri</vt:lpstr>
      <vt:lpstr>Open Sans</vt:lpstr>
      <vt:lpstr>Open Sans Semibold</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 Mehra</dc:creator>
  <cp:lastModifiedBy>ajay pant</cp:lastModifiedBy>
  <cp:revision>96</cp:revision>
  <dcterms:modified xsi:type="dcterms:W3CDTF">2025-12-20T04:39:54Z</dcterms:modified>
</cp:coreProperties>
</file>