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4" r:id="rId2"/>
    <p:sldId id="305" r:id="rId3"/>
    <p:sldId id="396" r:id="rId4"/>
    <p:sldId id="398" r:id="rId5"/>
    <p:sldId id="399" r:id="rId6"/>
    <p:sldId id="400" r:id="rId7"/>
    <p:sldId id="407" r:id="rId8"/>
    <p:sldId id="401" r:id="rId9"/>
    <p:sldId id="402" r:id="rId10"/>
    <p:sldId id="408" r:id="rId11"/>
    <p:sldId id="414" r:id="rId12"/>
    <p:sldId id="409" r:id="rId13"/>
    <p:sldId id="410" r:id="rId14"/>
    <p:sldId id="415" r:id="rId15"/>
    <p:sldId id="416" r:id="rId16"/>
    <p:sldId id="417" r:id="rId17"/>
    <p:sldId id="418" r:id="rId18"/>
    <p:sldId id="420" r:id="rId19"/>
    <p:sldId id="421" r:id="rId20"/>
    <p:sldId id="422" r:id="rId21"/>
    <p:sldId id="423" r:id="rId22"/>
    <p:sldId id="411" r:id="rId23"/>
    <p:sldId id="424" r:id="rId24"/>
    <p:sldId id="403" r:id="rId25"/>
    <p:sldId id="406" r:id="rId26"/>
    <p:sldId id="3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85232-3EDB-4191-B072-4762A1ACF089}" v="9" dt="2025-10-20T10:10:43.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07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raj" userId="39a8a71d69ff1ab6" providerId="LiveId" clId="{801BC8B2-6F2A-4005-A3E8-C175684DCA4D}"/>
    <pc:docChg chg="modSld">
      <pc:chgData name="robin raj" userId="39a8a71d69ff1ab6" providerId="LiveId" clId="{801BC8B2-6F2A-4005-A3E8-C175684DCA4D}" dt="2025-10-20T10:10:30.705" v="11" actId="1076"/>
      <pc:docMkLst>
        <pc:docMk/>
      </pc:docMkLst>
      <pc:sldChg chg="modSp mod">
        <pc:chgData name="robin raj" userId="39a8a71d69ff1ab6" providerId="LiveId" clId="{801BC8B2-6F2A-4005-A3E8-C175684DCA4D}" dt="2025-10-20T10:10:30.705" v="11" actId="1076"/>
        <pc:sldMkLst>
          <pc:docMk/>
          <pc:sldMk cId="0" sldId="305"/>
        </pc:sldMkLst>
        <pc:spChg chg="mod">
          <ac:chgData name="robin raj" userId="39a8a71d69ff1ab6" providerId="LiveId" clId="{801BC8B2-6F2A-4005-A3E8-C175684DCA4D}" dt="2025-10-20T10:10:30.705" v="11" actId="1076"/>
          <ac:spMkLst>
            <pc:docMk/>
            <pc:sldMk cId="0" sldId="305"/>
            <ac:spMk id="6146" creationId="{A5FBE620-7BE3-92C3-A3E9-BF1F4B96DB93}"/>
          </ac:spMkLst>
        </pc:spChg>
        <pc:spChg chg="mod">
          <ac:chgData name="robin raj" userId="39a8a71d69ff1ab6" providerId="LiveId" clId="{801BC8B2-6F2A-4005-A3E8-C175684DCA4D}" dt="2025-10-20T10:10:15.090" v="7" actId="20577"/>
          <ac:spMkLst>
            <pc:docMk/>
            <pc:sldMk cId="0" sldId="305"/>
            <ac:spMk id="6149" creationId="{B8747A0F-CCFF-13B3-49D2-340E4B6DF0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2728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defRPr/>
            </a:pPr>
            <a:endParaRPr/>
          </a:p>
        </p:txBody>
      </p:sp>
      <p:sp>
        <p:nvSpPr>
          <p:cNvPr id="84" name="LESSON 2…">
            <a:extLst>
              <a:ext uri="{FF2B5EF4-FFF2-40B4-BE49-F238E27FC236}">
                <a16:creationId xmlns:a16="http://schemas.microsoft.com/office/drawing/2014/main" id="{3BDD128E-630E-1A17-BB7F-F657441B4EC7}"/>
              </a:ext>
            </a:extLst>
          </p:cNvPr>
          <p:cNvSpPr txBox="1"/>
          <p:nvPr/>
        </p:nvSpPr>
        <p:spPr>
          <a:xfrm>
            <a:off x="508000" y="2352675"/>
            <a:ext cx="5191125" cy="1925708"/>
          </a:xfrm>
          <a:prstGeom prst="rect">
            <a:avLst/>
          </a:prstGeom>
          <a:ln w="12700">
            <a:miter lim="400000"/>
          </a:ln>
        </p:spPr>
        <p:txBody>
          <a:bodyPr lIns="39142" tIns="39142" rIns="39142" bIns="39142">
            <a:spAutoFit/>
          </a:bodyPr>
          <a:lstStyle/>
          <a:p>
            <a:pPr defTabSz="1219200">
              <a:defRPr sz="6400" b="1">
                <a:solidFill>
                  <a:srgbClr val="FFFFFF"/>
                </a:solidFill>
                <a:latin typeface="Open Sans"/>
                <a:ea typeface="Open Sans"/>
                <a:cs typeface="Open Sans"/>
                <a:sym typeface="Open Sans"/>
              </a:defRPr>
            </a:pPr>
            <a:r>
              <a:rPr lang="en-US" sz="4000" b="1" dirty="0">
                <a:latin typeface="Times New Roman" panose="02020603050405020304" pitchFamily="18" charset="0"/>
                <a:cs typeface="Times New Roman" panose="02020603050405020304" pitchFamily="18" charset="0"/>
              </a:rPr>
              <a:t>CASE STUDY</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HIROSHIMA &amp; NAGASAKI</a:t>
            </a:r>
            <a:endParaRPr lang="en-IN" sz="3600" cap="all" dirty="0">
              <a:latin typeface="Open Sans"/>
              <a:ea typeface="Open Sans"/>
              <a:cs typeface="Open Sans"/>
              <a:sym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a:defRPr/>
            </a:pP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2554288"/>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7A7ADE-ADAF-6AB8-84D8-9D26B4E61298}"/>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256314" y="0"/>
            <a:ext cx="7935686"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27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buNone/>
              <a:defRPr/>
            </a:pPr>
            <a:r>
              <a:rPr lang="en-US" altLang="en-US" dirty="0">
                <a:latin typeface="Open Sans" panose="020B0606030504020204"/>
                <a:cs typeface="Open Sans" panose="020B0606030504020204" pitchFamily="34" charset="0"/>
                <a:sym typeface="Open Sans Semibold" panose="020B0706030804020204" pitchFamily="34" charset="0"/>
              </a:rPr>
              <a:t> </a:t>
            </a:r>
            <a:r>
              <a:rPr lang="hi-IN" altLang="en-US" dirty="0">
                <a:latin typeface="Open Sans" panose="020B0606030504020204"/>
                <a:cs typeface="Times New Roman" panose="02020603050405020304" pitchFamily="18" charset="0"/>
              </a:rPr>
              <a:t>'फैट मैन' के उपनाम से मशहूर इस बम को 9 अगस्त, 1945 को प्रशांत द्वीप टिनियन से एक अमेरिकी </a:t>
            </a:r>
            <a:r>
              <a:rPr lang="en-IN" altLang="en-US" dirty="0">
                <a:latin typeface="Open Sans" panose="020B0606030504020204"/>
                <a:cs typeface="Times New Roman" panose="02020603050405020304" pitchFamily="18" charset="0"/>
              </a:rPr>
              <a:t>B-</a:t>
            </a:r>
            <a:r>
              <a:rPr lang="hi-IN" altLang="en-US" dirty="0">
                <a:latin typeface="Open Sans" panose="020B0606030504020204"/>
                <a:cs typeface="Times New Roman" panose="02020603050405020304" pitchFamily="18" charset="0"/>
              </a:rPr>
              <a:t>2</a:t>
            </a:r>
            <a:r>
              <a:rPr lang="en-IN" altLang="en-US" dirty="0">
                <a:latin typeface="Open Sans" panose="020B0606030504020204"/>
                <a:cs typeface="Times New Roman" panose="02020603050405020304" pitchFamily="18" charset="0"/>
              </a:rPr>
              <a:t> </a:t>
            </a:r>
            <a:r>
              <a:rPr lang="hi-IN" altLang="en-US" dirty="0">
                <a:latin typeface="Open Sans" panose="020B0606030504020204"/>
                <a:cs typeface="Times New Roman" panose="02020603050405020304" pitchFamily="18" charset="0"/>
              </a:rPr>
              <a:t>9 बमवर्षक विमान द्वारा पैराशूट से गिराया गया था।
 विमान का पहला निशाना कोकुरा शहर था, जो अब किताक्यूशु का हिस्सा है, लेकिन जैसे ही यह भारी बादलों से ढका हुआ</a:t>
            </a:r>
            <a:r>
              <a:rPr lang="en-IN" altLang="en-US" dirty="0">
                <a:latin typeface="Open Sans" panose="020B0606030504020204"/>
                <a:cs typeface="Times New Roman" panose="02020603050405020304" pitchFamily="18" charset="0"/>
              </a:rPr>
              <a:t> </a:t>
            </a:r>
            <a:r>
              <a:rPr lang="hi-IN" altLang="en-US" dirty="0">
                <a:latin typeface="Open Sans" panose="020B0606030504020204"/>
                <a:cs typeface="Times New Roman" panose="02020603050405020304" pitchFamily="18" charset="0"/>
              </a:rPr>
              <a:t>था , विमान को अपने दूसरे लक्ष्य, नागासाकी की ओर मोड़ दिया गया।</a:t>
            </a:r>
            <a:endParaRPr lang="en-US" altLang="en-US" dirty="0">
              <a:latin typeface="Open Sans" panose="020B0606030504020204"/>
              <a:cs typeface="Times New Roman" panose="02020603050405020304" pitchFamily="18" charset="0"/>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81771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800" dirty="0"/>
              <a:t>NAGASAKI</a:t>
            </a:r>
            <a:endParaRPr lang="en-US" sz="48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792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319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pPr>
            <a:r>
              <a:rPr lang="hi-IN" altLang="en-US" dirty="0">
                <a:latin typeface="Open Sans" panose="020B0606030504020204"/>
                <a:cs typeface="Open Sans" panose="020B0606030504020204" pitchFamily="34" charset="0"/>
                <a:sym typeface="Open Sans Semibold" panose="020B0706030804020204" pitchFamily="34" charset="0"/>
              </a:rPr>
              <a:t>बम गिराए जाने के समय उपस्थित 270,000 लोगों में से लगभग 2,500 कोरिया के श्रमिक थे और 350 युद्धबंदी थे। 
लगभग 73,884 मारे गए और 74,909 घायल हुए, प्रभावित बचे लोगों को हिरोशिमा के समान विकिरण और मानसिक आघात के दीर्घकालिक विनाशकारी परिणामों का सामना करना पड़ा।</a:t>
            </a:r>
            <a:endParaRPr lang="en-US" altLang="en-US"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NAGASAKI</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98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36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pPr>
            <a:r>
              <a:rPr lang="hi-IN" altLang="en-US" dirty="0">
                <a:latin typeface="Open Sans" panose="020B0606030504020204"/>
                <a:cs typeface="Open Sans" panose="020B0606030504020204" pitchFamily="34" charset="0"/>
                <a:sym typeface="Open Sans Semibold" panose="020B0706030804020204" pitchFamily="34" charset="0"/>
              </a:rPr>
              <a:t>हिरोशिमा और नागासाकी की तबाही के परिणाम स्वरूप तीन मुख्य प्रकार के प्रभाव हुए:
ए) विस्फोट। 
बी) थर्मल विकिरण।
ग) परमाणु विकिरण।</a:t>
            </a:r>
            <a:endParaRPr lang="en-US" altLang="en-US"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Effect</a:t>
            </a:r>
            <a:r>
              <a:rPr lang="en-IN" altLang="en-US" sz="4000" dirty="0"/>
              <a:t> </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3562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10886"/>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4" y="523448"/>
            <a:ext cx="87630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050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348" y="1165223"/>
            <a:ext cx="421873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165224"/>
            <a:ext cx="452247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261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48969"/>
            <a:ext cx="9486900" cy="535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050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97" y="1233488"/>
            <a:ext cx="427911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558" y="1233488"/>
            <a:ext cx="472644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276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t="12500" b="12500"/>
          <a:stretch>
            <a:fillRect/>
          </a:stretch>
        </p:blipFill>
        <p:spPr bwMode="auto">
          <a:xfrm>
            <a:off x="2149231" y="1068523"/>
            <a:ext cx="8874369" cy="53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9878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724" y="1233488"/>
            <a:ext cx="3141785" cy="47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2622" b="4983"/>
          <a:stretch/>
        </p:blipFill>
        <p:spPr bwMode="auto">
          <a:xfrm>
            <a:off x="4870938" y="1292468"/>
            <a:ext cx="6894025" cy="470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1155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848018"/>
            <a:ext cx="9344024" cy="555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8279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0"/>
            <a:ext cx="3814763" cy="3878263"/>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spcBef>
                <a:spcPts val="2100"/>
              </a:spcBef>
              <a:buFontTx/>
              <a:buNone/>
            </a:pPr>
            <a:r>
              <a:rPr lang="hi-IN" altLang="en-US" sz="2400" dirty="0">
                <a:solidFill>
                  <a:srgbClr val="000000"/>
                </a:solidFill>
                <a:latin typeface="Open Sans" panose="020B0606030504020204" pitchFamily="34" charset="0"/>
                <a:cs typeface="Open Sans" panose="020B0606030504020204" pitchFamily="34" charset="0"/>
                <a:sym typeface="Open Sans" panose="020B0606030504020204" pitchFamily="34" charset="0"/>
              </a:rPr>
              <a:t>इस पाठ को पूरा करने पर, आप निम्न में सक्षम होंगे</a:t>
            </a:r>
            <a:r>
              <a:rPr lang="en-US" altLang="en-US" sz="2400" dirty="0">
                <a:solidFill>
                  <a:srgbClr val="000000"/>
                </a:solidFill>
                <a:latin typeface="Open Sans" panose="020B0606030504020204" pitchFamily="34" charset="0"/>
                <a:cs typeface="Open Sans" panose="020B0606030504020204" pitchFamily="34" charset="0"/>
                <a:sym typeface="Open Sans" panose="020B0606030504020204" pitchFamily="34" charset="0"/>
              </a:rPr>
              <a:t>:</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OBJECTIVES</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6128237" y="1871663"/>
            <a:ext cx="5331925" cy="3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nSpc>
                <a:spcPct val="200000"/>
              </a:lnSpc>
              <a:spcBef>
                <a:spcPct val="0"/>
              </a:spcBef>
              <a:buNone/>
            </a:pPr>
            <a:r>
              <a:rPr lang="hi-IN" altLang="en-US" sz="2700" dirty="0"/>
              <a:t>हिरोशिमा के बारे में जानिए नागासाकी के बारे में जानें</a:t>
            </a:r>
            <a:br>
              <a:rPr lang="hi-IN" altLang="en-US" sz="2700" dirty="0"/>
            </a:br>
            <a:r>
              <a:rPr lang="hi-IN" altLang="en-US" sz="2700" dirty="0"/>
              <a:t>परमाणु बमों के प्रभाव</a:t>
            </a:r>
            <a:r>
              <a:rPr lang="en-IN" altLang="en-US" sz="2700" dirty="0"/>
              <a:t> </a:t>
            </a:r>
          </a:p>
          <a:p>
            <a:pPr marL="0" indent="0">
              <a:lnSpc>
                <a:spcPct val="200000"/>
              </a:lnSpc>
              <a:spcBef>
                <a:spcPct val="0"/>
              </a:spcBef>
              <a:buNone/>
            </a:pPr>
            <a:r>
              <a:rPr lang="hi-IN" altLang="en-US" sz="2700" dirty="0"/>
              <a:t>समीक्षा</a:t>
            </a:r>
            <a:endParaRPr lang="en-IN" altLang="en-US" sz="2700" dirty="0"/>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2001838"/>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a:solidFill>
                    <a:srgbClr val="C00000"/>
                  </a:solidFill>
                  <a:latin typeface="Open Sans" panose="020B0606030504020204" pitchFamily="34" charset="0"/>
                  <a:cs typeface="Open Sans" panose="020B0606030504020204" pitchFamily="34" charset="0"/>
                  <a:sym typeface="Open Sans" panose="020B0606030504020204" pitchFamily="34" charset="0"/>
                </a:rPr>
                <a:t>1</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16513" y="3009106"/>
            <a:ext cx="609600" cy="839787"/>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2</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62487" y="3845685"/>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3</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73834" y="4637338"/>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4</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939221"/>
            <a:ext cx="9390185" cy="52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601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1273175"/>
            <a:ext cx="9490529" cy="511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2124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i-IN" altLang="en-US" sz="4000" dirty="0"/>
              <a:t>एटम बम विस्फोट का शिकार</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NAGASAKIVICT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858" y="1503485"/>
            <a:ext cx="7502921"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4043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13400" y="1481436"/>
            <a:ext cx="6096000" cy="3916265"/>
          </a:xfrm>
          <a:prstGeom prst="rect">
            <a:avLst/>
          </a:prstGeom>
        </p:spPr>
        <p:txBody>
          <a:bodyPr>
            <a:spAutoFit/>
          </a:bodyPr>
          <a:lstStyle/>
          <a:p>
            <a:pPr algn="just">
              <a:lnSpc>
                <a:spcPct val="150000"/>
              </a:lnSpc>
            </a:pPr>
            <a:r>
              <a:rPr lang="hi-IN" altLang="en-US" sz="2800" dirty="0">
                <a:latin typeface="Open Sans" panose="020B0606030504020204"/>
              </a:rPr>
              <a:t>नागासाकी के जापानी बंदरगाह के ऊपर धुएं का एक घना स्तंभ हवा में 60,000 फीट से अधिक ऊपर उठता है, जो एक परमाणु बम का परिणाम है, जो युद्ध में इस्तेमाल किया गया दूसरा परमाणु बम है</a:t>
            </a:r>
            <a:endParaRPr lang="en-US" sz="2800" dirty="0">
              <a:latin typeface="Open Sans" panose="020B0606030504020204"/>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27993" y="1481436"/>
            <a:ext cx="3530794" cy="4766964"/>
          </a:xfrm>
          <a:prstGeom prst="rect">
            <a:avLst/>
          </a:prstGeom>
        </p:spPr>
      </p:pic>
    </p:spTree>
    <p:extLst>
      <p:ext uri="{BB962C8B-B14F-4D97-AF65-F5344CB8AC3E}">
        <p14:creationId xmlns:p14="http://schemas.microsoft.com/office/powerpoint/2010/main" val="12158913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04D3-157E-7A06-D415-8EB887BD35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A2839C-5AF2-D1FA-04E5-901436670042}"/>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A28669-9CC6-93DA-94A1-A82DF6A8C531}"/>
              </a:ext>
            </a:extLst>
          </p:cNvPr>
          <p:cNvSpPr txBox="1">
            <a:spLocks noChangeArrowheads="1"/>
          </p:cNvSpPr>
          <p:nvPr/>
        </p:nvSpPr>
        <p:spPr bwMode="auto">
          <a:xfrm>
            <a:off x="4283075" y="1679512"/>
            <a:ext cx="7537450" cy="274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514350" indent="-514350">
              <a:lnSpc>
                <a:spcPct val="150000"/>
              </a:lnSpc>
              <a:spcBef>
                <a:spcPct val="0"/>
              </a:spcBef>
              <a:buAutoNum type="arabicPeriod"/>
            </a:pPr>
            <a:r>
              <a:rPr lang="hi-IN" altLang="en-US" sz="3000" dirty="0">
                <a:latin typeface="Open Sans" panose="020B0606030504020204" pitchFamily="34" charset="0"/>
                <a:cs typeface="Times New Roman" panose="02020603050405020304" pitchFamily="18" charset="0"/>
                <a:sym typeface="Open Sans Semibold" panose="020B0706030804020204" pitchFamily="34" charset="0"/>
              </a:rPr>
              <a:t>हिरोशिमा के बारे में जानें </a:t>
            </a:r>
            <a:endParaRPr lang="en-IN" altLang="en-US" sz="3000" dirty="0">
              <a:latin typeface="Open Sans" panose="020B0606030504020204" pitchFamily="34" charset="0"/>
              <a:cs typeface="Times New Roman" panose="02020603050405020304" pitchFamily="18" charset="0"/>
              <a:sym typeface="Open Sans Semibold" panose="020B0706030804020204" pitchFamily="34" charset="0"/>
            </a:endParaRPr>
          </a:p>
          <a:p>
            <a:pPr>
              <a:lnSpc>
                <a:spcPct val="150000"/>
              </a:lnSpc>
              <a:spcBef>
                <a:spcPct val="0"/>
              </a:spcBef>
              <a:buNone/>
            </a:pPr>
            <a:r>
              <a:rPr lang="hi-IN" altLang="en-US" sz="3000" dirty="0">
                <a:latin typeface="Open Sans" panose="020B0606030504020204" pitchFamily="34" charset="0"/>
                <a:cs typeface="Times New Roman" panose="02020603050405020304" pitchFamily="18" charset="0"/>
                <a:sym typeface="Open Sans Semibold" panose="020B0706030804020204" pitchFamily="34" charset="0"/>
              </a:rPr>
              <a:t>2. नागासाकी के बारे में जानें</a:t>
            </a:r>
            <a:br>
              <a:rPr lang="hi-IN" altLang="en-US" sz="3000" dirty="0">
                <a:latin typeface="Open Sans" panose="020B0606030504020204" pitchFamily="34" charset="0"/>
                <a:cs typeface="Times New Roman" panose="02020603050405020304" pitchFamily="18" charset="0"/>
                <a:sym typeface="Open Sans Semibold" panose="020B0706030804020204" pitchFamily="34" charset="0"/>
              </a:rPr>
            </a:br>
            <a:r>
              <a:rPr lang="hi-IN" altLang="en-US" sz="3000" dirty="0">
                <a:latin typeface="Open Sans" panose="020B0606030504020204" pitchFamily="34" charset="0"/>
                <a:cs typeface="Times New Roman" panose="02020603050405020304" pitchFamily="18" charset="0"/>
                <a:sym typeface="Open Sans Semibold" panose="020B0706030804020204" pitchFamily="34" charset="0"/>
              </a:rPr>
              <a:t>3. परमाणु बमों के प्रभाव
 4. निष्कर्ष</a:t>
            </a:r>
            <a:endParaRPr lang="en-US" altLang="en-US" sz="3000" dirty="0">
              <a:latin typeface="Open Sans" panose="020B0606030504020204" pitchFamily="34" charset="0"/>
              <a:cs typeface="Open Sans" panose="020B0606030504020204" pitchFamily="34" charset="0"/>
              <a:sym typeface="Open Sans Semibold" panose="020B0706030804020204" pitchFamily="34" charset="0"/>
            </a:endParaRPr>
          </a:p>
        </p:txBody>
      </p:sp>
      <p:sp>
        <p:nvSpPr>
          <p:cNvPr id="7172" name="PPT 2 -">
            <a:extLst>
              <a:ext uri="{FF2B5EF4-FFF2-40B4-BE49-F238E27FC236}">
                <a16:creationId xmlns:a16="http://schemas.microsoft.com/office/drawing/2014/main" id="{BF5057BA-868D-B3A3-6061-69CAF172BF33}"/>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0DFA8B8F-40B0-E3A0-D25F-B3C990C9882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9D5CFCDA-57C9-553A-D58B-3601F443ADA2}"/>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6B16B128-3DFC-EF2D-8C37-B9FF30B3EB69}"/>
              </a:ext>
            </a:extLst>
          </p:cNvPr>
          <p:cNvSpPr txBox="1"/>
          <p:nvPr/>
        </p:nvSpPr>
        <p:spPr>
          <a:xfrm>
            <a:off x="228601" y="1406525"/>
            <a:ext cx="3698874" cy="9005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50000"/>
              </a:lnSpc>
              <a:spcBef>
                <a:spcPct val="0"/>
              </a:spcBef>
            </a:pPr>
            <a:r>
              <a:rPr lang="hi-IN" altLang="en-US" sz="4000" dirty="0">
                <a:solidFill>
                  <a:srgbClr val="FF0000"/>
                </a:solidFill>
                <a:cs typeface="Times New Roman" panose="02020603050405020304" pitchFamily="18" charset="0"/>
              </a:rPr>
              <a:t>समीक्षा</a:t>
            </a:r>
            <a:endParaRPr lang="en-US" altLang="en-US" sz="4000" dirty="0">
              <a:solidFill>
                <a:srgbClr val="FF0000"/>
              </a:solidFill>
              <a:cs typeface="Times New Roman" panose="02020603050405020304" pitchFamily="18" charset="0"/>
            </a:endParaRPr>
          </a:p>
        </p:txBody>
      </p:sp>
      <p:pic>
        <p:nvPicPr>
          <p:cNvPr id="7176" name="Picture 1">
            <a:extLst>
              <a:ext uri="{FF2B5EF4-FFF2-40B4-BE49-F238E27FC236}">
                <a16:creationId xmlns:a16="http://schemas.microsoft.com/office/drawing/2014/main" id="{F50F0C51-591C-5346-A075-38D6DAD29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EB64ACCD-A1EE-4B73-C589-F5C9A5937C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9282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5660570" y="2349261"/>
            <a:ext cx="4331789"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ctr">
              <a:lnSpc>
                <a:spcPct val="110000"/>
              </a:lnSpc>
              <a:buFontTx/>
              <a:buNone/>
            </a:pPr>
            <a:r>
              <a:rPr lang="hi-IN" altLang="en-US" sz="6000" dirty="0">
                <a:solidFill>
                  <a:srgbClr val="FF0000"/>
                </a:solidFill>
                <a:latin typeface="Open Sans" panose="020B0606030504020204" pitchFamily="34" charset="0"/>
                <a:cs typeface="Open Sans" panose="020B0606030504020204" pitchFamily="34" charset="0"/>
                <a:sym typeface="Open Sans Semibold" panose="020B0706030804020204" pitchFamily="34" charset="0"/>
              </a:rPr>
              <a:t>कोई भी प्रश्न</a:t>
            </a:r>
            <a:r>
              <a:rPr lang="en-IN" altLang="en-US" sz="6000" dirty="0">
                <a:solidFill>
                  <a:srgbClr val="FF0000"/>
                </a:solidFill>
                <a:latin typeface="Open Sans" panose="020B0606030504020204" pitchFamily="34" charset="0"/>
                <a:cs typeface="Open Sans" panose="020B0606030504020204" pitchFamily="34" charset="0"/>
                <a:sym typeface="Open Sans Semibold" panose="020B0706030804020204" pitchFamily="34" charset="0"/>
              </a:rPr>
              <a:t> </a:t>
            </a:r>
            <a:r>
              <a:rPr lang="en-US" altLang="en-US" sz="6000" dirty="0">
                <a:solidFill>
                  <a:srgbClr val="FF0000"/>
                </a:solidFill>
                <a:latin typeface="Open Sans" panose="020B0606030504020204" pitchFamily="34" charset="0"/>
                <a:cs typeface="Open Sans" panose="020B0606030504020204" pitchFamily="34" charset="0"/>
                <a:sym typeface="Open Sans Semibold" panose="020B0706030804020204" pitchFamily="34" charset="0"/>
              </a:rPr>
              <a:t>?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ircle">
            <a:extLst>
              <a:ext uri="{FF2B5EF4-FFF2-40B4-BE49-F238E27FC236}">
                <a16:creationId xmlns:a16="http://schemas.microsoft.com/office/drawing/2014/main" id="{FDC48997-9824-498A-ECE7-D8616D14E439}"/>
              </a:ext>
            </a:extLst>
          </p:cNvPr>
          <p:cNvSpPr>
            <a:spLocks noChangeArrowheads="1"/>
          </p:cNvSpPr>
          <p:nvPr/>
        </p:nvSpPr>
        <p:spPr bwMode="auto">
          <a:xfrm>
            <a:off x="-4319588" y="-4222750"/>
            <a:ext cx="9774238" cy="9774238"/>
          </a:xfrm>
          <a:prstGeom prst="ellipse">
            <a:avLst/>
          </a:prstGeom>
          <a:gradFill rotWithShape="0">
            <a:gsLst>
              <a:gs pos="0">
                <a:srgbClr val="DA751A"/>
              </a:gs>
              <a:gs pos="57570">
                <a:srgbClr val="E67C1D"/>
              </a:gs>
              <a:gs pos="100000">
                <a:srgbClr val="F28320"/>
              </a:gs>
            </a:gsLst>
            <a:lin ang="45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22" name="IMG-3642.JPG">
            <a:extLst>
              <a:ext uri="{FF2B5EF4-FFF2-40B4-BE49-F238E27FC236}">
                <a16:creationId xmlns:a16="http://schemas.microsoft.com/office/drawing/2014/main" id="{97E16E83-1CED-B0D9-56F3-7EEA8DB8866E}"/>
              </a:ext>
            </a:extLst>
          </p:cNvPr>
          <p:cNvPicPr>
            <a:picLocks noChangeAspect="1"/>
          </p:cNvPicPr>
          <p:nvPr/>
        </p:nvPicPr>
        <p:blipFill>
          <a:blip r:embed="rId2"/>
          <a:srcRect l="12702" r="12702"/>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9460" name="Slide Number">
            <a:extLst>
              <a:ext uri="{FF2B5EF4-FFF2-40B4-BE49-F238E27FC236}">
                <a16:creationId xmlns:a16="http://schemas.microsoft.com/office/drawing/2014/main" id="{3F2711C4-F4DC-B6C1-299E-8921F2835EB5}"/>
              </a:ext>
            </a:extLst>
          </p:cNvPr>
          <p:cNvSpPr>
            <a:spLocks noGrp="1" noChangeArrowheads="1"/>
          </p:cNvSpPr>
          <p:nvPr>
            <p:ph type="sldNum" sz="quarter" idx="10"/>
          </p:nvPr>
        </p:nvSpPr>
        <p:spPr bwMode="auto">
          <a:xfrm>
            <a:off x="11325225" y="6407150"/>
            <a:ext cx="43021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8939D408-0A34-464E-AE99-A21DF1E5BB17}"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2" name="Rectangle 1">
            <a:extLst>
              <a:ext uri="{FF2B5EF4-FFF2-40B4-BE49-F238E27FC236}">
                <a16:creationId xmlns:a16="http://schemas.microsoft.com/office/drawing/2014/main" id="{731D454D-6EFE-0FB1-3B4D-E260747C7914}"/>
              </a:ext>
            </a:extLst>
          </p:cNvPr>
          <p:cNvSpPr/>
          <p:nvPr/>
        </p:nvSpPr>
        <p:spPr>
          <a:xfrm>
            <a:off x="7287277" y="957888"/>
            <a:ext cx="1813766"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700" b="1" dirty="0">
                <a:ln/>
                <a:solidFill>
                  <a:schemeClr val="accent6">
                    <a:lumMod val="75000"/>
                  </a:schemeClr>
                </a:solidFill>
              </a:rPr>
              <a:t>THANK YOU</a:t>
            </a:r>
          </a:p>
        </p:txBody>
      </p:sp>
      <p:pic>
        <p:nvPicPr>
          <p:cNvPr id="4" name="Google Shape;1000100012;p1">
            <a:extLst>
              <a:ext uri="{FF2B5EF4-FFF2-40B4-BE49-F238E27FC236}">
                <a16:creationId xmlns:a16="http://schemas.microsoft.com/office/drawing/2014/main" id="{4C8A3DF2-F45A-2D9F-118A-46B65946BF4D}"/>
              </a:ext>
            </a:extLst>
          </p:cNvPr>
          <p:cNvPicPr preferRelativeResize="0"/>
          <p:nvPr/>
        </p:nvPicPr>
        <p:blipFill rotWithShape="1">
          <a:blip r:embed="rId3">
            <a:alphaModFix/>
          </a:blip>
          <a:srcRect/>
          <a:stretch/>
        </p:blipFill>
        <p:spPr>
          <a:xfrm>
            <a:off x="5454404" y="1979113"/>
            <a:ext cx="6199633" cy="4073049"/>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609600" y="900113"/>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hi-IN" altLang="en-US" sz="6000" b="1" dirty="0">
                <a:latin typeface="Open Sans" panose="020B0606030504020204"/>
              </a:rPr>
              <a:t>6 अगस्त 1945</a:t>
            </a:r>
            <a:endParaRPr lang="en-US" altLang="en-US" sz="6000" b="1" dirty="0">
              <a:latin typeface="Open Sans" panose="020B0606030504020204"/>
            </a:endParaRPr>
          </a:p>
        </p:txBody>
      </p:sp>
      <p:sp>
        <p:nvSpPr>
          <p:cNvPr id="14" name="Rectangle 5"/>
          <p:cNvSpPr>
            <a:spLocks noRot="1" noChangeArrowheads="1"/>
          </p:cNvSpPr>
          <p:nvPr/>
        </p:nvSpPr>
        <p:spPr bwMode="auto">
          <a:xfrm>
            <a:off x="1905000" y="4054475"/>
            <a:ext cx="8385175" cy="14319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hi-IN" altLang="en-US" sz="6600" dirty="0">
                <a:solidFill>
                  <a:srgbClr val="C32E05"/>
                </a:solidFill>
                <a:latin typeface="Open Sans" panose="020B0606030504020204"/>
              </a:rPr>
              <a:t>हिरोशिमा</a:t>
            </a:r>
            <a:endParaRPr lang="en-US" altLang="en-US" sz="6600" dirty="0">
              <a:solidFill>
                <a:srgbClr val="C32E05"/>
              </a:solidFill>
              <a:latin typeface="Open Sans" panose="020B0606030504020204"/>
            </a:endParaRPr>
          </a:p>
        </p:txBody>
      </p:sp>
      <p:sp>
        <p:nvSpPr>
          <p:cNvPr id="15" name="Text Box 6"/>
          <p:cNvSpPr txBox="1">
            <a:spLocks noChangeArrowheads="1"/>
          </p:cNvSpPr>
          <p:nvPr/>
        </p:nvSpPr>
        <p:spPr bwMode="auto">
          <a:xfrm>
            <a:off x="2895600" y="2911475"/>
            <a:ext cx="6477000" cy="1006475"/>
          </a:xfrm>
          <a:prstGeom prst="rect">
            <a:avLst/>
          </a:prstGeom>
          <a:noFill/>
          <a:ln>
            <a:noFill/>
          </a:ln>
          <a:effectLst/>
        </p:spPr>
        <p:txBody>
          <a:bodyPr>
            <a:spAutoFit/>
          </a:bodyPr>
          <a:lstStyle/>
          <a:p>
            <a:pPr algn="ctr">
              <a:defRPr/>
            </a:pPr>
            <a:r>
              <a:rPr lang="hi-IN" sz="6000" dirty="0">
                <a:solidFill>
                  <a:srgbClr val="C32E05"/>
                </a:solidFill>
                <a:effectLst>
                  <a:outerShdw blurRad="38100" dist="38100" dir="2700000" algn="tl">
                    <a:srgbClr val="C0C0C0"/>
                  </a:outerShdw>
                </a:effectLst>
                <a:latin typeface="Open Sans" panose="020B0606030504020204"/>
              </a:rPr>
              <a:t>08:15 सुबह</a:t>
            </a:r>
            <a:endParaRPr lang="en-US" sz="6000" dirty="0">
              <a:latin typeface="Open Sans" panose="020B060603050402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153" decel="100000"/>
                                        <p:tgtEl>
                                          <p:spTgt spid="13"/>
                                        </p:tgtEl>
                                      </p:cBhvr>
                                    </p:animEffect>
                                    <p:animScale>
                                      <p:cBhvr>
                                        <p:cTn id="8" dur="1153" decel="100000"/>
                                        <p:tgtEl>
                                          <p:spTgt spid="13"/>
                                        </p:tgtEl>
                                      </p:cBhvr>
                                      <p:from x="10000" y="10000"/>
                                      <p:to x="200000" y="450000"/>
                                    </p:animScale>
                                    <p:animScale>
                                      <p:cBhvr>
                                        <p:cTn id="9" dur="1847" accel="100000" fill="hold">
                                          <p:stCondLst>
                                            <p:cond delay="1153"/>
                                          </p:stCondLst>
                                        </p:cTn>
                                        <p:tgtEl>
                                          <p:spTgt spid="13"/>
                                        </p:tgtEl>
                                      </p:cBhvr>
                                      <p:from x="200000" y="450000"/>
                                      <p:to x="100000" y="100000"/>
                                    </p:animScale>
                                    <p:set>
                                      <p:cBhvr>
                                        <p:cTn id="10" dur="1153" fill="hold"/>
                                        <p:tgtEl>
                                          <p:spTgt spid="13"/>
                                        </p:tgtEl>
                                        <p:attrNameLst>
                                          <p:attrName>ppt_x</p:attrName>
                                        </p:attrNameLst>
                                      </p:cBhvr>
                                      <p:to>
                                        <p:strVal val="(0.5)"/>
                                      </p:to>
                                    </p:set>
                                    <p:anim from="(0.5)" to="(#ppt_x)" calcmode="lin" valueType="num">
                                      <p:cBhvr>
                                        <p:cTn id="11" dur="1847" accel="100000" fill="hold">
                                          <p:stCondLst>
                                            <p:cond delay="1153"/>
                                          </p:stCondLst>
                                        </p:cTn>
                                        <p:tgtEl>
                                          <p:spTgt spid="13"/>
                                        </p:tgtEl>
                                        <p:attrNameLst>
                                          <p:attrName>ppt_x</p:attrName>
                                        </p:attrNameLst>
                                      </p:cBhvr>
                                    </p:anim>
                                    <p:set>
                                      <p:cBhvr>
                                        <p:cTn id="12" dur="1153" fill="hold"/>
                                        <p:tgtEl>
                                          <p:spTgt spid="13"/>
                                        </p:tgtEl>
                                        <p:attrNameLst>
                                          <p:attrName>ppt_y</p:attrName>
                                        </p:attrNameLst>
                                      </p:cBhvr>
                                      <p:to>
                                        <p:strVal val="(#ppt_y+0.4)"/>
                                      </p:to>
                                    </p:set>
                                    <p:anim from="(#ppt_y+0.4)" to="(#ppt_y)" calcmode="lin" valueType="num">
                                      <p:cBhvr>
                                        <p:cTn id="13" dur="1847" accel="100000" fill="hold">
                                          <p:stCondLst>
                                            <p:cond delay="1153"/>
                                          </p:stCondLst>
                                        </p:cTn>
                                        <p:tgtEl>
                                          <p:spTgt spid="13"/>
                                        </p:tgtEl>
                                        <p:attrNameLst>
                                          <p:attrName>ppt_y</p:attrName>
                                        </p:attrNameLst>
                                      </p:cBhvr>
                                    </p:anim>
                                  </p:childTnLst>
                                </p:cTn>
                              </p:par>
                            </p:childTnLst>
                          </p:cTn>
                        </p:par>
                        <p:par>
                          <p:cTn id="14" fill="hold">
                            <p:stCondLst>
                              <p:cond delay="36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4100"/>
                            </p:stCondLst>
                            <p:childTnLst>
                              <p:par>
                                <p:cTn id="20" presetID="6" presetClass="emph" presetSubtype="0" fill="hold" nodeType="afterEffect">
                                  <p:stCondLst>
                                    <p:cond delay="0"/>
                                  </p:stCondLst>
                                  <p:childTnLst>
                                    <p:animScale>
                                      <p:cBhvr>
                                        <p:cTn id="21"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				</a:t>
            </a:r>
            <a:r>
              <a:rPr lang="hi-IN" altLang="en-US" sz="2400" dirty="0">
                <a:latin typeface="Open Sans" panose="020B0606030504020204"/>
              </a:rPr>
              <a:t>दुनिया का पहला परमाणु हथियार,</a:t>
            </a:r>
            <a:br>
              <a:rPr lang="en-US" altLang="en-US" sz="2400" dirty="0">
                <a:latin typeface="Open Sans" panose="020B0606030504020204"/>
              </a:rPr>
            </a:br>
            <a:endParaRPr sz="2400" dirty="0">
              <a:latin typeface="Open Sans" panose="020B0606030504020204"/>
            </a:endParaRPr>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815B3C7-48FB-8339-AE79-ADA2A6852721}"/>
              </a:ext>
            </a:extLst>
          </p:cNvPr>
          <p:cNvSpPr txBox="1">
            <a:spLocks noChangeArrowheads="1"/>
          </p:cNvSpPr>
          <p:nvPr/>
        </p:nvSpPr>
        <p:spPr bwMode="auto">
          <a:xfrm>
            <a:off x="4369594" y="610394"/>
            <a:ext cx="7537450" cy="353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r>
              <a:rPr lang="hi-IN" altLang="en-US" b="1" dirty="0">
                <a:latin typeface="OPEN SANS" panose="020B0606030504020204"/>
              </a:rPr>
              <a:t>नाम : लिटिल बॉय
प्रकार: यूरेनियम बंदूक-प्रकार का विखंडन
वजन: 4400 किलो
लंबाई: 10 फीट, 6 इंच (3.2 मीटर)
व्यास: 29 इंच (0.737 मीटर)
विस्फोटक उपज: 15 </a:t>
            </a:r>
            <a:r>
              <a:rPr lang="en-US" altLang="en-US" b="1" dirty="0">
                <a:latin typeface="OPEN SANS" panose="020B0606030504020204"/>
              </a:rPr>
              <a:t>k </a:t>
            </a:r>
            <a:r>
              <a:rPr lang="hi-IN" altLang="en-US" b="1" dirty="0">
                <a:latin typeface="OPEN SANS" panose="020B0606030504020204"/>
              </a:rPr>
              <a:t>टन टीएनटी 
हताहत : 80 हजार</a:t>
            </a:r>
            <a:endParaRPr lang="en-US" altLang="en-US" b="1" dirty="0"/>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5C0B3DA-2C74-795B-0BD8-7EAB5EBCC4A4}"/>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Hiroshima</a:t>
            </a:r>
            <a:endParaRPr lang="en-US" sz="4000" dirty="0"/>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Little boy atomic 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844" y="4255721"/>
            <a:ext cx="2743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506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50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pPr>
            <a:r>
              <a:rPr lang="en-US" altLang="en-US" dirty="0">
                <a:latin typeface="Open Sans" panose="020B0606030504020204"/>
                <a:cs typeface="Open Sans" panose="020B0606030504020204" pitchFamily="34" charset="0"/>
                <a:sym typeface="Open Sans Semibold" panose="020B0706030804020204" pitchFamily="34" charset="0"/>
              </a:rPr>
              <a:t> </a:t>
            </a:r>
            <a:r>
              <a:rPr lang="hi-IN" altLang="en-US" dirty="0">
                <a:latin typeface="Open Sans" panose="020B0606030504020204"/>
              </a:rPr>
              <a:t>परमाणु बम को एक अस्पताल के ऊपर 580 मीटर की ऊंचाई पर विस्फोट किया गया था।
5 वर्ग मील का क्षेत्र पूरी तरह से राख में बदल गया और 76,000 इमारतों को नष्ट कर दिया।
धमाकेदार लहरें-5 किमी (50%)
थर्मल किरणें- 4 किमी (35%)
विकिरण- 2.5 किमी (15%)</a:t>
            </a:r>
            <a:endParaRPr lang="en-IN" altLang="en-US"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187044"/>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i-IN" dirty="0"/>
              <a:t>प्रभाव</a:t>
            </a:r>
            <a:r>
              <a:rPr lang="en-IN" altLang="en-US" sz="4000" dirty="0"/>
              <a:t> </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736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266065"/>
            <a:ext cx="7537450" cy="83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buNone/>
            </a:pPr>
            <a:r>
              <a:rPr lang="hi-IN" altLang="en-US" dirty="0">
                <a:latin typeface="Open Sans" panose="020B0606030504020204"/>
              </a:rPr>
              <a:t>अंतर्देशीय समुद्र से 80 किलोमीटर दूर से हवाई तस्वीर, गिरने के लगभग 1 घंटे बाद ली गई</a:t>
            </a:r>
            <a:r>
              <a:rPr lang="en-US" altLang="en-US" dirty="0">
                <a:latin typeface="Open Sans" panose="020B0606030504020204"/>
              </a:rPr>
              <a:t>.</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371475" y="1406525"/>
            <a:ext cx="3556000" cy="633046"/>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endParaRPr lang="en-US" sz="36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iro1.gif (64778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2514600"/>
            <a:ext cx="8018462"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525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609600" y="900113"/>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000" b="1" dirty="0">
                <a:latin typeface="Open Sans" panose="020B0606030504020204"/>
              </a:rPr>
              <a:t>9</a:t>
            </a:r>
            <a:r>
              <a:rPr lang="en-US" altLang="en-US" sz="6000" b="1" baseline="30000" dirty="0">
                <a:latin typeface="Open Sans" panose="020B0606030504020204"/>
              </a:rPr>
              <a:t>th</a:t>
            </a:r>
            <a:r>
              <a:rPr lang="en-US" altLang="en-US" sz="6000" b="1" dirty="0">
                <a:latin typeface="Open Sans" panose="020B0606030504020204"/>
              </a:rPr>
              <a:t> AUGUST 1945</a:t>
            </a:r>
          </a:p>
        </p:txBody>
      </p:sp>
      <p:sp>
        <p:nvSpPr>
          <p:cNvPr id="14" name="Rectangle 5"/>
          <p:cNvSpPr>
            <a:spLocks noRot="1" noChangeArrowheads="1"/>
          </p:cNvSpPr>
          <p:nvPr/>
        </p:nvSpPr>
        <p:spPr bwMode="auto">
          <a:xfrm>
            <a:off x="1905000" y="4054475"/>
            <a:ext cx="8385175" cy="14319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6600" dirty="0">
                <a:solidFill>
                  <a:srgbClr val="C32E05"/>
                </a:solidFill>
                <a:latin typeface="Open Sans" panose="020B0606030504020204"/>
              </a:rPr>
              <a:t>NAGASAKI</a:t>
            </a:r>
          </a:p>
        </p:txBody>
      </p:sp>
      <p:sp>
        <p:nvSpPr>
          <p:cNvPr id="15" name="Text Box 6"/>
          <p:cNvSpPr txBox="1">
            <a:spLocks noChangeArrowheads="1"/>
          </p:cNvSpPr>
          <p:nvPr/>
        </p:nvSpPr>
        <p:spPr bwMode="auto">
          <a:xfrm>
            <a:off x="2895600" y="2911475"/>
            <a:ext cx="6477000" cy="1006475"/>
          </a:xfrm>
          <a:prstGeom prst="rect">
            <a:avLst/>
          </a:prstGeom>
          <a:noFill/>
          <a:ln>
            <a:noFill/>
          </a:ln>
          <a:effectLst/>
        </p:spPr>
        <p:txBody>
          <a:bodyPr>
            <a:spAutoFit/>
          </a:bodyPr>
          <a:lstStyle/>
          <a:p>
            <a:pPr algn="ctr">
              <a:defRPr/>
            </a:pPr>
            <a:r>
              <a:rPr lang="en-US" sz="6000" dirty="0">
                <a:solidFill>
                  <a:srgbClr val="C32E05"/>
                </a:solidFill>
                <a:effectLst>
                  <a:outerShdw blurRad="38100" dist="38100" dir="2700000" algn="tl">
                    <a:srgbClr val="C0C0C0"/>
                  </a:outerShdw>
                </a:effectLst>
                <a:latin typeface="Open Sans" panose="020B0606030504020204"/>
              </a:rPr>
              <a:t>11:02 </a:t>
            </a:r>
            <a:r>
              <a:rPr lang="hi-IN" sz="6000" dirty="0">
                <a:solidFill>
                  <a:srgbClr val="C32E05"/>
                </a:solidFill>
                <a:effectLst>
                  <a:outerShdw blurRad="38100" dist="38100" dir="2700000" algn="tl">
                    <a:srgbClr val="C0C0C0"/>
                  </a:outerShdw>
                </a:effectLst>
                <a:latin typeface="Open Sans" panose="020B0606030504020204"/>
              </a:rPr>
              <a:t>सुबह</a:t>
            </a:r>
            <a:endParaRPr lang="en-US" sz="6000" dirty="0">
              <a:latin typeface="Open Sans" panose="020B0606030504020204"/>
            </a:endParaRPr>
          </a:p>
        </p:txBody>
      </p:sp>
    </p:spTree>
    <p:extLst>
      <p:ext uri="{BB962C8B-B14F-4D97-AF65-F5344CB8AC3E}">
        <p14:creationId xmlns:p14="http://schemas.microsoft.com/office/powerpoint/2010/main" val="2309560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153" decel="100000"/>
                                        <p:tgtEl>
                                          <p:spTgt spid="13"/>
                                        </p:tgtEl>
                                      </p:cBhvr>
                                    </p:animEffect>
                                    <p:animScale>
                                      <p:cBhvr>
                                        <p:cTn id="8" dur="1153" decel="100000"/>
                                        <p:tgtEl>
                                          <p:spTgt spid="13"/>
                                        </p:tgtEl>
                                      </p:cBhvr>
                                      <p:from x="10000" y="10000"/>
                                      <p:to x="200000" y="450000"/>
                                    </p:animScale>
                                    <p:animScale>
                                      <p:cBhvr>
                                        <p:cTn id="9" dur="1847" accel="100000" fill="hold">
                                          <p:stCondLst>
                                            <p:cond delay="1153"/>
                                          </p:stCondLst>
                                        </p:cTn>
                                        <p:tgtEl>
                                          <p:spTgt spid="13"/>
                                        </p:tgtEl>
                                      </p:cBhvr>
                                      <p:from x="200000" y="450000"/>
                                      <p:to x="100000" y="100000"/>
                                    </p:animScale>
                                    <p:set>
                                      <p:cBhvr>
                                        <p:cTn id="10" dur="1153" fill="hold"/>
                                        <p:tgtEl>
                                          <p:spTgt spid="13"/>
                                        </p:tgtEl>
                                        <p:attrNameLst>
                                          <p:attrName>ppt_x</p:attrName>
                                        </p:attrNameLst>
                                      </p:cBhvr>
                                      <p:to>
                                        <p:strVal val="(0.5)"/>
                                      </p:to>
                                    </p:set>
                                    <p:anim from="(0.5)" to="(#ppt_x)" calcmode="lin" valueType="num">
                                      <p:cBhvr>
                                        <p:cTn id="11" dur="1847" accel="100000" fill="hold">
                                          <p:stCondLst>
                                            <p:cond delay="1153"/>
                                          </p:stCondLst>
                                        </p:cTn>
                                        <p:tgtEl>
                                          <p:spTgt spid="13"/>
                                        </p:tgtEl>
                                        <p:attrNameLst>
                                          <p:attrName>ppt_x</p:attrName>
                                        </p:attrNameLst>
                                      </p:cBhvr>
                                    </p:anim>
                                    <p:set>
                                      <p:cBhvr>
                                        <p:cTn id="12" dur="1153" fill="hold"/>
                                        <p:tgtEl>
                                          <p:spTgt spid="13"/>
                                        </p:tgtEl>
                                        <p:attrNameLst>
                                          <p:attrName>ppt_y</p:attrName>
                                        </p:attrNameLst>
                                      </p:cBhvr>
                                      <p:to>
                                        <p:strVal val="(#ppt_y+0.4)"/>
                                      </p:to>
                                    </p:set>
                                    <p:anim from="(#ppt_y+0.4)" to="(#ppt_y)" calcmode="lin" valueType="num">
                                      <p:cBhvr>
                                        <p:cTn id="13" dur="1847" accel="100000" fill="hold">
                                          <p:stCondLst>
                                            <p:cond delay="1153"/>
                                          </p:stCondLst>
                                        </p:cTn>
                                        <p:tgtEl>
                                          <p:spTgt spid="13"/>
                                        </p:tgtEl>
                                        <p:attrNameLst>
                                          <p:attrName>ppt_y</p:attrName>
                                        </p:attrNameLst>
                                      </p:cBhvr>
                                    </p:anim>
                                  </p:childTnLst>
                                </p:cTn>
                              </p:par>
                            </p:childTnLst>
                          </p:cTn>
                        </p:par>
                        <p:par>
                          <p:cTn id="14" fill="hold">
                            <p:stCondLst>
                              <p:cond delay="36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4100"/>
                            </p:stCondLst>
                            <p:childTnLst>
                              <p:par>
                                <p:cTn id="20" presetID="6" presetClass="emph" presetSubtype="0" fill="hold" nodeType="afterEffect">
                                  <p:stCondLst>
                                    <p:cond delay="0"/>
                                  </p:stCondLst>
                                  <p:childTnLst>
                                    <p:animScale>
                                      <p:cBhvr>
                                        <p:cTn id="21"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59797-9C85-7E6D-C233-3C1A798AA31A}"/>
              </a:ext>
            </a:extLst>
          </p:cNvPr>
          <p:cNvSpPr txBox="1">
            <a:spLocks noChangeArrowheads="1"/>
          </p:cNvSpPr>
          <p:nvPr/>
        </p:nvSpPr>
        <p:spPr bwMode="auto">
          <a:xfrm>
            <a:off x="4283075" y="1406706"/>
            <a:ext cx="7537450" cy="26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lvl="1">
              <a:defRPr/>
            </a:pPr>
            <a:r>
              <a:rPr lang="hi-IN" sz="2800" b="1" dirty="0">
                <a:latin typeface="Open Sans" panose="020B0606030504020204"/>
              </a:rPr>
              <a:t>नाम : फैट मैन
प्रकार: प्लूटोनियम विखंडन
वजन: 4535 किलो
लंबाई: 11 फीट, 4 इंच
व्यास: 5 फीट (1.52 मीटर)
विस्फोटक उपज: 21 </a:t>
            </a:r>
            <a:r>
              <a:rPr lang="en-US" sz="2800" b="1" dirty="0">
                <a:latin typeface="Open Sans" panose="020B0606030504020204"/>
              </a:rPr>
              <a:t>k </a:t>
            </a:r>
            <a:r>
              <a:rPr lang="hi-IN" sz="2800" b="1" dirty="0">
                <a:latin typeface="Open Sans" panose="020B0606030504020204"/>
              </a:rPr>
              <a:t>टन टीएनटी</a:t>
            </a:r>
            <a:endParaRPr lang="en-US" sz="2800" b="1" dirty="0">
              <a:latin typeface="Open Sans" panose="020B0606030504020204"/>
            </a:endParaRPr>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484631" y="1406525"/>
            <a:ext cx="3442843"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NAGASAKI BOMB</a:t>
            </a:r>
            <a:endParaRPr lang="en-US" sz="4000" dirty="0"/>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at man atomic 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4150150"/>
            <a:ext cx="41941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58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Nagasaki, Japan</a:t>
            </a:r>
            <a:br>
              <a:rPr lang="en-US" altLang="en-US" sz="4000" dirty="0"/>
            </a:br>
            <a:r>
              <a:rPr lang="en-US" altLang="en-US" sz="4000" dirty="0"/>
              <a:t> (August 9, 1945)</a:t>
            </a:r>
            <a:endParaRPr lang="en-US" sz="4000" dirty="0"/>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agasakiAnimationLar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6155" y="1297109"/>
            <a:ext cx="7508630" cy="488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6344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585</Words>
  <Application>Microsoft Office PowerPoint</Application>
  <PresentationFormat>Widescreen</PresentationFormat>
  <Paragraphs>109</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Open Sans</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robin raj</dc:creator>
  <cp:keywords/>
  <dc:description>generated using python-pptx</dc:description>
  <cp:lastModifiedBy>SO TRG</cp:lastModifiedBy>
  <cp:revision>34</cp:revision>
  <dcterms:created xsi:type="dcterms:W3CDTF">2013-01-27T09:14:16Z</dcterms:created>
  <dcterms:modified xsi:type="dcterms:W3CDTF">2025-12-17T06:34:41Z</dcterms:modified>
  <cp:category/>
</cp:coreProperties>
</file>