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04" r:id="rId2"/>
    <p:sldId id="305" r:id="rId3"/>
    <p:sldId id="396" r:id="rId4"/>
    <p:sldId id="398" r:id="rId5"/>
    <p:sldId id="399" r:id="rId6"/>
    <p:sldId id="400" r:id="rId7"/>
    <p:sldId id="407" r:id="rId8"/>
    <p:sldId id="408" r:id="rId9"/>
    <p:sldId id="401" r:id="rId10"/>
    <p:sldId id="402" r:id="rId11"/>
    <p:sldId id="409" r:id="rId12"/>
    <p:sldId id="410" r:id="rId13"/>
    <p:sldId id="411" r:id="rId14"/>
    <p:sldId id="412" r:id="rId15"/>
    <p:sldId id="416" r:id="rId16"/>
    <p:sldId id="413" r:id="rId17"/>
    <p:sldId id="414" r:id="rId18"/>
    <p:sldId id="417" r:id="rId19"/>
    <p:sldId id="418" r:id="rId20"/>
    <p:sldId id="419" r:id="rId21"/>
    <p:sldId id="420" r:id="rId22"/>
    <p:sldId id="415" r:id="rId23"/>
    <p:sldId id="404" r:id="rId24"/>
    <p:sldId id="421" r:id="rId25"/>
    <p:sldId id="403" r:id="rId26"/>
    <p:sldId id="406" r:id="rId27"/>
    <p:sldId id="39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64" autoAdjust="0"/>
  </p:normalViewPr>
  <p:slideViewPr>
    <p:cSldViewPr snapToGrid="0" snapToObjects="1">
      <p:cViewPr varScale="1">
        <p:scale>
          <a:sx n="76" d="100"/>
          <a:sy n="76" d="100"/>
        </p:scale>
        <p:origin x="2094" y="12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79D4E-5DAF-4A3A-B611-9401B2E67F8D}" type="datetimeFigureOut">
              <a:rPr lang="en-IN" smtClean="0"/>
              <a:t>17-12-2025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70C26-0F2C-4A6A-9CA9-8F2348C132F4}" type="slidenum">
              <a:rPr lang="en-IN" smtClean="0"/>
              <a:t>‹#›</a:t>
            </a:fld>
            <a:endParaRPr lang="en-IN"/>
          </a:p>
        </p:txBody>
      </p:sp>
    </p:spTree>
    <p:extLst>
      <p:ext uri="{BB962C8B-B14F-4D97-AF65-F5344CB8AC3E}">
        <p14:creationId xmlns:p14="http://schemas.microsoft.com/office/powerpoint/2010/main" val="3035854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47406B23-44A3-2F24-B23B-59995C202F6C}"/>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C06FF52D-84BE-3C35-36B3-9896EBE14F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IN" altLang="en-US"/>
          </a:p>
        </p:txBody>
      </p:sp>
    </p:spTree>
    <p:extLst>
      <p:ext uri="{BB962C8B-B14F-4D97-AF65-F5344CB8AC3E}">
        <p14:creationId xmlns:p14="http://schemas.microsoft.com/office/powerpoint/2010/main" val="664069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01">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D697B8F7-CBA3-86B0-8AF3-4CAEE6DA9836}"/>
              </a:ext>
            </a:extLst>
          </p:cNvPr>
          <p:cNvSpPr txBox="1">
            <a:spLocks noGrp="1"/>
          </p:cNvSpPr>
          <p:nvPr>
            <p:ph type="sldNum" sz="quarter" idx="10"/>
          </p:nvPr>
        </p:nvSpPr>
        <p:spPr>
          <a:xfrm>
            <a:off x="11406188" y="6407150"/>
            <a:ext cx="484187" cy="450850"/>
          </a:xfrm>
        </p:spPr>
        <p:txBody>
          <a:bodyPr lIns="78283" tIns="78283" rIns="78283" bIns="78283" anchor="t"/>
          <a:lstStyle>
            <a:lvl1pPr algn="ctr">
              <a:spcBef>
                <a:spcPts val="300"/>
              </a:spcBef>
              <a:defRPr sz="1500" b="1">
                <a:solidFill>
                  <a:srgbClr val="E46C0A"/>
                </a:solidFill>
                <a:latin typeface="Open Sans"/>
                <a:ea typeface="Open Sans"/>
                <a:cs typeface="Open Sans"/>
                <a:sym typeface="Open Sans"/>
              </a:defRPr>
            </a:lvl1pPr>
          </a:lstStyle>
          <a:p>
            <a:pPr>
              <a:defRPr/>
            </a:pPr>
            <a:r>
              <a:rPr lang="en-IN"/>
              <a:t>1</a:t>
            </a:r>
          </a:p>
        </p:txBody>
      </p:sp>
    </p:spTree>
    <p:extLst>
      <p:ext uri="{BB962C8B-B14F-4D97-AF65-F5344CB8AC3E}">
        <p14:creationId xmlns:p14="http://schemas.microsoft.com/office/powerpoint/2010/main" val="4710891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onlinedoctranslator.com/hi/?utm_source=onlinedoctranslator&amp;utm_medium=pptx&amp;utm_campaign=attribution"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a:extLst>
              <a:ext uri="{FF2B5EF4-FFF2-40B4-BE49-F238E27FC236}">
                <a16:creationId xmlns:a16="http://schemas.microsoft.com/office/drawing/2014/main" id="{3A2F3605-2EF2-B9FD-8C9B-9A9341F23DDC}"/>
              </a:ext>
            </a:extLst>
          </p:cNvPr>
          <p:cNvSpPr>
            <a:spLocks noChangeArrowheads="1"/>
          </p:cNvSpPr>
          <p:nvPr/>
        </p:nvSpPr>
        <p:spPr bwMode="auto">
          <a:xfrm>
            <a:off x="506413" y="6769100"/>
            <a:ext cx="1908175"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83" name="Shape">
            <a:extLst>
              <a:ext uri="{FF2B5EF4-FFF2-40B4-BE49-F238E27FC236}">
                <a16:creationId xmlns:a16="http://schemas.microsoft.com/office/drawing/2014/main" id="{BF13ABBD-304C-029D-1935-EB603BFC21F8}"/>
              </a:ext>
            </a:extLst>
          </p:cNvPr>
          <p:cNvSpPr/>
          <p:nvPr/>
        </p:nvSpPr>
        <p:spPr>
          <a:xfrm>
            <a:off x="0" y="1939925"/>
            <a:ext cx="6834188" cy="2463800"/>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39142" tIns="39142" rIns="39142" bIns="39142"/>
          <a:lstStyle/>
          <a:p>
            <a:pPr algn="l" rtl="0">
              <a:defRPr/>
            </a:pPr>
            <a:endParaRPr/>
          </a:p>
        </p:txBody>
      </p:sp>
      <p:sp>
        <p:nvSpPr>
          <p:cNvPr id="84" name="LESSON 2…">
            <a:extLst>
              <a:ext uri="{FF2B5EF4-FFF2-40B4-BE49-F238E27FC236}">
                <a16:creationId xmlns:a16="http://schemas.microsoft.com/office/drawing/2014/main" id="{3BDD128E-630E-1A17-BB7F-F657441B4EC7}"/>
              </a:ext>
            </a:extLst>
          </p:cNvPr>
          <p:cNvSpPr txBox="1"/>
          <p:nvPr/>
        </p:nvSpPr>
        <p:spPr>
          <a:xfrm>
            <a:off x="166255" y="2208971"/>
            <a:ext cx="5191125" cy="1925708"/>
          </a:xfrm>
          <a:prstGeom prst="rect">
            <a:avLst/>
          </a:prstGeom>
          <a:ln w="12700">
            <a:miter lim="400000"/>
          </a:ln>
        </p:spPr>
        <p:txBody>
          <a:bodyPr lIns="39142" tIns="39142" rIns="39142" bIns="39142">
            <a:spAutoFit/>
          </a:bodyPr>
          <a:lstStyle/>
          <a:p>
            <a:pPr algn="l" defTabSz="1219200" rtl="0">
              <a:defRPr sz="6400" b="1">
                <a:solidFill>
                  <a:srgbClr val="FFFFFF"/>
                </a:solidFill>
                <a:latin typeface="Open Sans"/>
                <a:ea typeface="Open Sans"/>
                <a:cs typeface="Open Sans"/>
                <a:sym typeface="Open Sans"/>
              </a:defRPr>
            </a:pPr>
            <a:r>
              <a:rPr lang="en-US" sz="3600" b="1" dirty="0">
                <a:solidFill>
                  <a:srgbClr val="1D02E4"/>
                </a:solidFill>
                <a:highlight>
                  <a:srgbClr val="FFFF00"/>
                </a:highlight>
              </a:rPr>
              <a:t> </a:t>
            </a:r>
            <a:r>
              <a:rPr lang="en-US" sz="4000" b="1" dirty="0">
                <a:solidFill>
                  <a:schemeClr val="bg1"/>
                </a:solidFill>
                <a:latin typeface="Open Sans" panose="020B0606030504020204"/>
              </a:rPr>
              <a:t>केस स्टडी</a:t>
            </a:r>
            <a:br>
              <a:rPr lang="en-US" sz="4000" b="1" dirty="0">
                <a:solidFill>
                  <a:schemeClr val="bg1"/>
                </a:solidFill>
                <a:latin typeface="Open Sans" panose="020B0606030504020204"/>
              </a:rPr>
            </a:br>
            <a:r>
              <a:rPr lang="en-US" sz="4000" b="1" dirty="0">
                <a:solidFill>
                  <a:schemeClr val="bg1"/>
                </a:solidFill>
                <a:latin typeface="Open Sans" panose="020B0606030504020204"/>
              </a:rPr>
              <a:t>गोइयानिया, ब्राज़ील</a:t>
            </a:r>
            <a:br>
              <a:rPr lang="en-US" sz="4000" b="1" dirty="0">
                <a:solidFill>
                  <a:schemeClr val="bg1"/>
                </a:solidFill>
                <a:latin typeface="Open Sans" panose="020B0606030504020204"/>
              </a:rPr>
            </a:br>
            <a:r>
              <a:rPr lang="en-US" sz="4000" b="1" dirty="0">
                <a:solidFill>
                  <a:schemeClr val="bg1"/>
                </a:solidFill>
                <a:latin typeface="Open Sans" panose="020B0606030504020204"/>
              </a:rPr>
              <a:t>13 सितंबर, 1987</a:t>
            </a:r>
            <a:endParaRPr lang="en-IN" sz="3300" cap="all" dirty="0">
              <a:solidFill>
                <a:schemeClr val="bg1"/>
              </a:solidFill>
              <a:latin typeface="Open Sans"/>
              <a:ea typeface="Open Sans"/>
              <a:cs typeface="Open Sans"/>
              <a:sym typeface="Open Sans"/>
            </a:endParaRPr>
          </a:p>
        </p:txBody>
      </p:sp>
      <p:sp>
        <p:nvSpPr>
          <p:cNvPr id="85" name="Shape">
            <a:extLst>
              <a:ext uri="{FF2B5EF4-FFF2-40B4-BE49-F238E27FC236}">
                <a16:creationId xmlns:a16="http://schemas.microsoft.com/office/drawing/2014/main" id="{80626194-34A2-C283-12B8-46DFDCB8CB35}"/>
              </a:ext>
            </a:extLst>
          </p:cNvPr>
          <p:cNvSpPr/>
          <p:nvPr/>
        </p:nvSpPr>
        <p:spPr>
          <a:xfrm flipH="1">
            <a:off x="-28575" y="-28575"/>
            <a:ext cx="12249150" cy="12604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lIns="39142" tIns="39142" rIns="39142" bIns="39142"/>
          <a:lstStyle/>
          <a:p>
            <a:pPr algn="l" rtl="0">
              <a:defRPr/>
            </a:pPr>
            <a:endParaRPr/>
          </a:p>
        </p:txBody>
      </p:sp>
      <p:sp>
        <p:nvSpPr>
          <p:cNvPr id="4" name="Rectangle: Rounded Corners 3">
            <a:extLst>
              <a:ext uri="{FF2B5EF4-FFF2-40B4-BE49-F238E27FC236}">
                <a16:creationId xmlns:a16="http://schemas.microsoft.com/office/drawing/2014/main" id="{3BB23D2D-2A42-FB58-A0A7-C42C6E39AE02}"/>
              </a:ext>
            </a:extLst>
          </p:cNvPr>
          <p:cNvSpPr/>
          <p:nvPr/>
        </p:nvSpPr>
        <p:spPr>
          <a:xfrm>
            <a:off x="2415669" y="315962"/>
            <a:ext cx="8117213" cy="598236"/>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spcFirstLastPara="1" lIns="39142" tIns="39142" rIns="39142" bIns="39142" spcCol="38100">
            <a:spAutoFit/>
          </a:bodyPr>
          <a:lstStyle/>
          <a:p>
            <a:pPr algn="ctr" rtl="0">
              <a:defRPr/>
            </a:pPr>
            <a:r>
              <a:rPr lang="en-US" sz="3000" dirty="0">
                <a:solidFill>
                  <a:srgbClr val="C00000"/>
                </a:solidFill>
                <a:latin typeface="Arial Black" panose="020B0A04020102020204" pitchFamily="34" charset="0"/>
              </a:rPr>
              <a:t>सीबीआरएन मॉड्यूल: सीएपीएफ</a:t>
            </a:r>
            <a:endParaRPr lang="en-IN" sz="3000" dirty="0">
              <a:solidFill>
                <a:srgbClr val="C00000"/>
              </a:solidFill>
              <a:latin typeface="Arial Black" panose="020B0A04020102020204" pitchFamily="34" charset="0"/>
              <a:sym typeface="Arial"/>
            </a:endParaRPr>
          </a:p>
        </p:txBody>
      </p:sp>
      <p:sp>
        <p:nvSpPr>
          <p:cNvPr id="4103" name="AutoShape 2" descr="32.4 The Disaster Management Cycle - Population Health for Nurses | OpenStax">
            <a:extLst>
              <a:ext uri="{FF2B5EF4-FFF2-40B4-BE49-F238E27FC236}">
                <a16:creationId xmlns:a16="http://schemas.microsoft.com/office/drawing/2014/main" id="{28478B18-2C86-1538-5E55-5CA8B1A8BA1B}"/>
              </a:ext>
            </a:extLst>
          </p:cNvPr>
          <p:cNvSpPr>
            <a:spLocks noChangeAspect="1" noChangeArrowheads="1"/>
          </p:cNvSpPr>
          <p:nvPr/>
        </p:nvSpPr>
        <p:spPr bwMode="auto">
          <a:xfrm>
            <a:off x="6019800" y="33528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IN" altLang="en-US" sz="1800"/>
          </a:p>
        </p:txBody>
      </p:sp>
      <p:pic>
        <p:nvPicPr>
          <p:cNvPr id="4104" name="Picture 9">
            <a:extLst>
              <a:ext uri="{FF2B5EF4-FFF2-40B4-BE49-F238E27FC236}">
                <a16:creationId xmlns:a16="http://schemas.microsoft.com/office/drawing/2014/main" id="{DCAF4121-788D-2D05-16C2-AC1A441EF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4" y="2307382"/>
            <a:ext cx="13366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7">
            <a:extLst>
              <a:ext uri="{FF2B5EF4-FFF2-40B4-BE49-F238E27FC236}">
                <a16:creationId xmlns:a16="http://schemas.microsoft.com/office/drawing/2014/main" id="{C540FF45-796E-AFBA-2F3A-EB9299FAA6D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 y="39688"/>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a:extLst>
              <a:ext uri="{FF2B5EF4-FFF2-40B4-BE49-F238E27FC236}">
                <a16:creationId xmlns:a16="http://schemas.microsoft.com/office/drawing/2014/main" id="{5D9CF2E8-E61F-D5F0-56DD-847B7101920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3438" y="30163"/>
            <a:ext cx="10795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
            <a:extLst>
              <a:ext uri="{FF2B5EF4-FFF2-40B4-BE49-F238E27FC236}">
                <a16:creationId xmlns:a16="http://schemas.microsoft.com/office/drawing/2014/main" id="{E1B7FBB4-BF44-266C-AE6E-3D032B961D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7875" y="1789113"/>
            <a:ext cx="4405313"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अंग्रेज़ी से हिन्दी में अनुवादित। - </a:t>
            </a:r>
            <a:r>
              <a:rPr lang="en-US" sz="1000" u="sng" dirty="0">
                <a:solidFill>
                  <a:srgbClr val="0F2B46"/>
                </a:solidFill>
                <a:effectLst/>
                <a:latin typeface="Roboto" panose="02000000000000000000" pitchFamily="2" charset="0"/>
                <a:hlinkClick r:id="rId7"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
        <p:nvSpPr>
          <p:cNvPr id="2" name="TextBox 1">
            <a:extLst>
              <a:ext uri="{FF2B5EF4-FFF2-40B4-BE49-F238E27FC236}">
                <a16:creationId xmlns:a16="http://schemas.microsoft.com/office/drawing/2014/main" id="{5E6C288D-DB46-39F5-4757-68A8285187CD}"/>
              </a:ext>
            </a:extLst>
          </p:cNvPr>
          <p:cNvSpPr txBox="1"/>
          <p:nvPr/>
        </p:nvSpPr>
        <p:spPr>
          <a:xfrm>
            <a:off x="4079631" y="6508198"/>
            <a:ext cx="3396343" cy="338554"/>
          </a:xfrm>
          <a:prstGeom prst="rect">
            <a:avLst/>
          </a:prstGeom>
          <a:noFill/>
        </p:spPr>
        <p:txBody>
          <a:bodyPr wrap="square" rtlCol="0">
            <a:spAutoFit/>
          </a:bodyPr>
          <a:lstStyle/>
          <a:p>
            <a:pPr algn="ctr"/>
            <a:r>
              <a:rPr lang="hi-IN" sz="1600" dirty="0"/>
              <a:t>निरीक्षक सुरेन्द्र कुमार पुनिया </a:t>
            </a:r>
            <a:endParaRPr lang="en-IN" sz="16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3122F-AA10-E8FA-3157-0AB302019A37}"/>
            </a:ext>
          </a:extLst>
        </p:cNvPr>
        <p:cNvGrpSpPr/>
        <p:nvPr/>
      </p:nvGrpSpPr>
      <p:grpSpPr>
        <a:xfrm>
          <a:off x="0" y="0"/>
          <a:ext cx="0" cy="0"/>
          <a:chOff x="0" y="0"/>
          <a:chExt cx="0" cy="0"/>
        </a:xfrm>
      </p:grpSpPr>
      <p:sp>
        <p:nvSpPr>
          <p:cNvPr id="7172" name="PPT 2 -">
            <a:extLst>
              <a:ext uri="{FF2B5EF4-FFF2-40B4-BE49-F238E27FC236}">
                <a16:creationId xmlns:a16="http://schemas.microsoft.com/office/drawing/2014/main" id="{3E1037E9-326F-F4DC-B5EF-34C7C7604BD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28245DA6-660A-B5EE-144D-4E4E33EB8279}"/>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D889DC5C-AA6B-6702-FB96-DA1BCDB1EB26}"/>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10</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pic>
        <p:nvPicPr>
          <p:cNvPr id="7176" name="Picture 1">
            <a:extLst>
              <a:ext uri="{FF2B5EF4-FFF2-40B4-BE49-F238E27FC236}">
                <a16:creationId xmlns:a16="http://schemas.microsoft.com/office/drawing/2014/main" id="{7FF45DF0-AF34-5373-CA73-B735F655065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004C6BEE-3CDB-602A-CE5F-3E478E7FA21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cstate="print"/>
          <a:srcRect/>
          <a:stretch>
            <a:fillRect/>
          </a:stretch>
        </p:blipFill>
        <p:spPr bwMode="auto">
          <a:xfrm>
            <a:off x="1199030" y="1118721"/>
            <a:ext cx="9425427" cy="5617835"/>
          </a:xfrm>
          <a:prstGeom prst="rect">
            <a:avLst/>
          </a:prstGeom>
          <a:noFill/>
          <a:ln w="12700">
            <a:noFill/>
            <a:miter lim="800000"/>
            <a:headEnd type="none" w="sm" len="sm"/>
            <a:tailEnd type="none" w="sm" len="sm"/>
          </a:ln>
          <a:effectLst/>
        </p:spPr>
      </p:pic>
    </p:spTree>
    <p:extLst>
      <p:ext uri="{BB962C8B-B14F-4D97-AF65-F5344CB8AC3E}">
        <p14:creationId xmlns:p14="http://schemas.microsoft.com/office/powerpoint/2010/main" val="10436344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DE47EE-AF98-D6F4-D3EE-FBD5FEF1EA85}"/>
              </a:ext>
            </a:extLst>
          </p:cNvPr>
          <p:cNvSpPr txBox="1">
            <a:spLocks noChangeArrowheads="1"/>
          </p:cNvSpPr>
          <p:nvPr/>
        </p:nvSpPr>
        <p:spPr bwMode="auto">
          <a:xfrm>
            <a:off x="4369594" y="1336119"/>
            <a:ext cx="7537450" cy="463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algn="l" rtl="0">
              <a:lnSpc>
                <a:spcPct val="150000"/>
              </a:lnSpc>
              <a:defRPr/>
            </a:pPr>
            <a:r>
              <a:rPr lang="en-US" sz="2400" dirty="0">
                <a:latin typeface="Open Sans" panose="020B0606030504020204" pitchFamily="34" charset="0"/>
                <a:ea typeface="Open Sans" panose="020B0606030504020204" pitchFamily="34" charset="0"/>
                <a:cs typeface="Open Sans" panose="020B0606030504020204" pitchFamily="34" charset="0"/>
              </a:rPr>
              <a:t>न्यूक्लाइड Cs-137</a:t>
            </a:r>
          </a:p>
          <a:p>
            <a:pPr algn="l" rtl="0">
              <a:lnSpc>
                <a:spcPct val="150000"/>
              </a:lnSpc>
              <a:defRPr/>
            </a:pPr>
            <a:r>
              <a:rPr lang="en-US" sz="2400" dirty="0">
                <a:latin typeface="Open Sans" panose="020B0606030504020204" pitchFamily="34" charset="0"/>
                <a:ea typeface="Open Sans" panose="020B0606030504020204" pitchFamily="34" charset="0"/>
                <a:cs typeface="Open Sans" panose="020B0606030504020204" pitchFamily="34" charset="0"/>
              </a:rPr>
              <a:t>गतिविधि (सितंबर 87) 1375 सीआई</a:t>
            </a:r>
          </a:p>
          <a:p>
            <a:pPr algn="l" rtl="0">
              <a:lnSpc>
                <a:spcPct val="150000"/>
              </a:lnSpc>
              <a:defRPr/>
            </a:pPr>
            <a:r>
              <a:rPr lang="en-US" sz="2400" dirty="0">
                <a:latin typeface="Open Sans" panose="020B0606030504020204" pitchFamily="34" charset="0"/>
                <a:ea typeface="Open Sans" panose="020B0606030504020204" pitchFamily="34" charset="0"/>
                <a:cs typeface="Open Sans" panose="020B0606030504020204" pitchFamily="34" charset="0"/>
              </a:rPr>
              <a:t>रासायनिक रूप			</a:t>
            </a:r>
            <a:r>
              <a:rPr lang="en-US" sz="2400" dirty="0" err="1">
                <a:latin typeface="Open Sans" panose="020B0606030504020204" pitchFamily="34" charset="0"/>
                <a:ea typeface="Open Sans" panose="020B0606030504020204" pitchFamily="34" charset="0"/>
                <a:cs typeface="Open Sans" panose="020B0606030504020204" pitchFamily="34" charset="0"/>
              </a:rPr>
              <a:t>सीएससीएल</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gn="l" rtl="0">
              <a:lnSpc>
                <a:spcPct val="150000"/>
              </a:lnSpc>
              <a:defRPr/>
            </a:pPr>
            <a:r>
              <a:rPr lang="en-US" sz="2400" dirty="0">
                <a:latin typeface="Open Sans" panose="020B0606030504020204" pitchFamily="34" charset="0"/>
                <a:ea typeface="Open Sans" panose="020B0606030504020204" pitchFamily="34" charset="0"/>
                <a:cs typeface="Open Sans" panose="020B0606030504020204" pitchFamily="34" charset="0"/>
              </a:rPr>
              <a:t>भौतिक रूप पाउडर</a:t>
            </a:r>
          </a:p>
          <a:p>
            <a:pPr algn="l" rtl="0">
              <a:lnSpc>
                <a:spcPct val="150000"/>
              </a:lnSpc>
              <a:defRPr/>
            </a:pPr>
            <a:r>
              <a:rPr lang="en-US" sz="2400" dirty="0" err="1">
                <a:latin typeface="Open Sans" panose="020B0606030504020204" pitchFamily="34" charset="0"/>
                <a:ea typeface="Open Sans" panose="020B0606030504020204" pitchFamily="34" charset="0"/>
                <a:cs typeface="Open Sans" panose="020B0606030504020204" pitchFamily="34" charset="0"/>
              </a:rPr>
              <a:t>सीएससीएलद्र</a:t>
            </a:r>
            <a:r>
              <a:rPr lang="hi-IN"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व्यमान</a:t>
            </a:r>
            <a:r>
              <a:rPr lang="en-US" sz="2400" dirty="0">
                <a:latin typeface="Open Sans" panose="020B0606030504020204" pitchFamily="34" charset="0"/>
                <a:ea typeface="Open Sans" panose="020B0606030504020204" pitchFamily="34" charset="0"/>
                <a:cs typeface="Open Sans" panose="020B0606030504020204" pitchFamily="34" charset="0"/>
              </a:rPr>
              <a:t> 93 ग्राम</a:t>
            </a:r>
          </a:p>
          <a:p>
            <a:pPr algn="l" rtl="0">
              <a:lnSpc>
                <a:spcPct val="150000"/>
              </a:lnSpc>
              <a:defRPr/>
            </a:pPr>
            <a:r>
              <a:rPr lang="en-US" sz="2400" dirty="0">
                <a:latin typeface="Open Sans" panose="020B0606030504020204" pitchFamily="34" charset="0"/>
                <a:ea typeface="Open Sans" panose="020B0606030504020204" pitchFamily="34" charset="0"/>
                <a:cs typeface="Open Sans" panose="020B0606030504020204" pitchFamily="34" charset="0"/>
              </a:rPr>
              <a:t>Cs-137 द्रव्यमान	</a:t>
            </a:r>
            <a:r>
              <a:rPr lang="sl-SI"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	19.3 ग्राम</a:t>
            </a:r>
          </a:p>
          <a:p>
            <a:pPr algn="l" rtl="0">
              <a:lnSpc>
                <a:spcPct val="150000"/>
              </a:lnSpc>
              <a:defRPr/>
            </a:pPr>
            <a:r>
              <a:rPr lang="en-US" sz="2400" dirty="0">
                <a:latin typeface="Open Sans" panose="020B0606030504020204" pitchFamily="34" charset="0"/>
                <a:ea typeface="Open Sans" panose="020B0606030504020204" pitchFamily="34" charset="0"/>
                <a:cs typeface="Open Sans" panose="020B0606030504020204" pitchFamily="34" charset="0"/>
              </a:rPr>
              <a:t>अर्ध-आयु 30 वर्ष</a:t>
            </a:r>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11</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4106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DE47EE-AF98-D6F4-D3EE-FBD5FEF1EA85}"/>
              </a:ext>
            </a:extLst>
          </p:cNvPr>
          <p:cNvSpPr txBox="1">
            <a:spLocks noChangeArrowheads="1"/>
          </p:cNvSpPr>
          <p:nvPr/>
        </p:nvSpPr>
        <p:spPr bwMode="auto">
          <a:xfrm>
            <a:off x="4369594" y="1116013"/>
            <a:ext cx="753745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marL="457200" indent="-457200">
              <a:lnSpc>
                <a:spcPct val="100000"/>
              </a:lnSpc>
              <a:buFont typeface="Wingdings" panose="05000000000000000000" pitchFamily="2" charset="2"/>
              <a:buChar char="Ø"/>
            </a:pPr>
            <a:r>
              <a:rPr lang="en-US" sz="2400" dirty="0" err="1">
                <a:solidFill>
                  <a:srgbClr val="00CC00"/>
                </a:solidFill>
                <a:latin typeface="Open Sans" panose="020B0606030504020204"/>
              </a:rPr>
              <a:t>ओलंपिक</a:t>
            </a:r>
            <a:r>
              <a:rPr lang="en-US" sz="2400" dirty="0">
                <a:solidFill>
                  <a:srgbClr val="00CC00"/>
                </a:solidFill>
                <a:latin typeface="Open Sans" panose="020B0606030504020204"/>
              </a:rPr>
              <a:t> </a:t>
            </a:r>
            <a:r>
              <a:rPr lang="en-US" sz="2400" dirty="0" err="1">
                <a:solidFill>
                  <a:srgbClr val="00CC00"/>
                </a:solidFill>
                <a:latin typeface="Open Sans" panose="020B0606030504020204"/>
              </a:rPr>
              <a:t>स्टेडियम</a:t>
            </a:r>
            <a:r>
              <a:rPr lang="hi-IN" sz="2400" dirty="0">
                <a:solidFill>
                  <a:srgbClr val="00CC00"/>
                </a:solidFill>
                <a:latin typeface="Open Sans" panose="020B0606030504020204"/>
              </a:rPr>
              <a:t> मे </a:t>
            </a:r>
            <a:r>
              <a:rPr lang="en-US" sz="2400" dirty="0" err="1">
                <a:solidFill>
                  <a:srgbClr val="000000"/>
                </a:solidFill>
                <a:latin typeface="Open Sans" panose="020B0606030504020204"/>
              </a:rPr>
              <a:t>सर्वेक्षण</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मीटर</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का</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उपयोग</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करके</a:t>
            </a:r>
            <a:endParaRPr lang="en-US" sz="2400" dirty="0">
              <a:solidFill>
                <a:srgbClr val="000000"/>
              </a:solidFill>
              <a:latin typeface="Open Sans" panose="020B0606030504020204"/>
            </a:endParaRPr>
          </a:p>
          <a:p>
            <a:pPr algn="l" rtl="0">
              <a:lnSpc>
                <a:spcPct val="100000"/>
              </a:lnSpc>
              <a:buNone/>
            </a:pPr>
            <a:r>
              <a:rPr lang="hi-IN" sz="2400" dirty="0">
                <a:solidFill>
                  <a:srgbClr val="1D02E4"/>
                </a:solidFill>
                <a:latin typeface="Open Sans" panose="020B0606030504020204"/>
              </a:rPr>
              <a:t> </a:t>
            </a:r>
            <a:r>
              <a:rPr lang="en-US" sz="2400" dirty="0">
                <a:solidFill>
                  <a:srgbClr val="1D02E4"/>
                </a:solidFill>
                <a:latin typeface="Open Sans" panose="020B0606030504020204"/>
              </a:rPr>
              <a:t>112800</a:t>
            </a:r>
            <a:r>
              <a:rPr lang="hi-IN" sz="2400" dirty="0">
                <a:solidFill>
                  <a:srgbClr val="1D02E4"/>
                </a:solidFill>
                <a:latin typeface="Open Sans" panose="020B0606030504020204"/>
              </a:rPr>
              <a:t> </a:t>
            </a:r>
            <a:r>
              <a:rPr lang="en-US" sz="2400" dirty="0" err="1">
                <a:solidFill>
                  <a:srgbClr val="000000"/>
                </a:solidFill>
                <a:latin typeface="Open Sans" panose="020B0606030504020204"/>
              </a:rPr>
              <a:t>लोगों</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की</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निगरानी</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की</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गई</a:t>
            </a:r>
            <a:r>
              <a:rPr lang="hi-IN" sz="2400" dirty="0">
                <a:solidFill>
                  <a:srgbClr val="000000"/>
                </a:solidFill>
                <a:latin typeface="Open Sans" panose="020B0606030504020204"/>
              </a:rPr>
              <a:t> </a:t>
            </a:r>
            <a:r>
              <a:rPr lang="en-US" sz="2400" dirty="0">
                <a:solidFill>
                  <a:srgbClr val="FF0000"/>
                </a:solidFill>
                <a:latin typeface="Open Sans" panose="020B0606030504020204"/>
              </a:rPr>
              <a:t>271</a:t>
            </a:r>
            <a:r>
              <a:rPr lang="hi-IN" sz="2400" dirty="0">
                <a:solidFill>
                  <a:srgbClr val="FF0000"/>
                </a:solidFill>
                <a:latin typeface="Open Sans" panose="020B0606030504020204"/>
              </a:rPr>
              <a:t> को </a:t>
            </a:r>
            <a:r>
              <a:rPr lang="en-US" sz="2400" dirty="0" err="1">
                <a:solidFill>
                  <a:srgbClr val="000000"/>
                </a:solidFill>
                <a:latin typeface="Open Sans" panose="020B0606030504020204"/>
              </a:rPr>
              <a:t>दूषित</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के</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रूप</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में</a:t>
            </a:r>
            <a:r>
              <a:rPr lang="en-US" sz="2400" dirty="0">
                <a:solidFill>
                  <a:srgbClr val="000000"/>
                </a:solidFill>
                <a:latin typeface="Open Sans" panose="020B0606030504020204"/>
              </a:rPr>
              <a:t> </a:t>
            </a:r>
            <a:r>
              <a:rPr lang="hi-IN" sz="2400" dirty="0">
                <a:solidFill>
                  <a:srgbClr val="000000"/>
                </a:solidFill>
                <a:latin typeface="Open Sans" panose="020B0606030504020204"/>
              </a:rPr>
              <a:t>    </a:t>
            </a:r>
            <a:r>
              <a:rPr lang="en-US" sz="2400" dirty="0" err="1">
                <a:solidFill>
                  <a:srgbClr val="000000"/>
                </a:solidFill>
                <a:latin typeface="Open Sans" panose="020B0606030504020204"/>
              </a:rPr>
              <a:t>पहचाने</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गए</a:t>
            </a:r>
            <a:endParaRPr lang="en-US" sz="2400" dirty="0">
              <a:solidFill>
                <a:srgbClr val="000000"/>
              </a:solidFill>
              <a:latin typeface="Open Sans" panose="020B0606030504020204"/>
            </a:endParaRPr>
          </a:p>
          <a:p>
            <a:pPr marL="457200" indent="-457200">
              <a:lnSpc>
                <a:spcPct val="100000"/>
              </a:lnSpc>
              <a:buFont typeface="Wingdings" panose="05000000000000000000" pitchFamily="2" charset="2"/>
              <a:buChar char="Ø"/>
            </a:pPr>
            <a:r>
              <a:rPr lang="en-US" sz="2400" dirty="0">
                <a:solidFill>
                  <a:srgbClr val="00CC00"/>
                </a:solidFill>
                <a:latin typeface="Open Sans" panose="020B0606030504020204"/>
              </a:rPr>
              <a:t>50</a:t>
            </a:r>
            <a:r>
              <a:rPr lang="hi-IN" sz="2400" dirty="0">
                <a:solidFill>
                  <a:srgbClr val="00CC00"/>
                </a:solidFill>
                <a:latin typeface="Open Sans" panose="020B0606030504020204"/>
              </a:rPr>
              <a:t> से </a:t>
            </a:r>
            <a:r>
              <a:rPr lang="en-US" sz="2400" dirty="0" err="1">
                <a:solidFill>
                  <a:srgbClr val="000000"/>
                </a:solidFill>
                <a:latin typeface="Open Sans" panose="020B0606030504020204"/>
              </a:rPr>
              <a:t>अधिक</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लोगों</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को</a:t>
            </a:r>
            <a:r>
              <a:rPr lang="en-US" sz="2400" dirty="0">
                <a:solidFill>
                  <a:srgbClr val="000000"/>
                </a:solidFill>
                <a:latin typeface="Open Sans" panose="020B0606030504020204"/>
              </a:rPr>
              <a:t> विस्तृत जांच के लिए </a:t>
            </a:r>
            <a:r>
              <a:rPr lang="en-US" sz="2400" dirty="0" err="1">
                <a:solidFill>
                  <a:srgbClr val="000000"/>
                </a:solidFill>
                <a:latin typeface="Open Sans" panose="020B0606030504020204"/>
              </a:rPr>
              <a:t>संक्रमित</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ओलंपिक</a:t>
            </a:r>
            <a:r>
              <a:rPr lang="en-US" sz="2400" dirty="0">
                <a:solidFill>
                  <a:srgbClr val="000000"/>
                </a:solidFill>
                <a:latin typeface="Open Sans" panose="020B0606030504020204"/>
              </a:rPr>
              <a:t> स्टेडियम के अंदर एक कैंपिंग क्षेत्र में अलग रखा गया</a:t>
            </a:r>
          </a:p>
          <a:p>
            <a:pPr marL="457200" indent="-457200" algn="l" rtl="0">
              <a:lnSpc>
                <a:spcPct val="100000"/>
              </a:lnSpc>
              <a:buFont typeface="Wingdings" panose="05000000000000000000" pitchFamily="2" charset="2"/>
              <a:buChar char="Ø"/>
            </a:pPr>
            <a:r>
              <a:rPr lang="en-US" sz="2400" dirty="0">
                <a:solidFill>
                  <a:srgbClr val="C00000"/>
                </a:solidFill>
                <a:latin typeface="Open Sans" panose="020B0606030504020204"/>
              </a:rPr>
              <a:t>20</a:t>
            </a:r>
            <a:r>
              <a:rPr lang="hi-IN" sz="2400" dirty="0">
                <a:solidFill>
                  <a:srgbClr val="C00000"/>
                </a:solidFill>
                <a:latin typeface="Open Sans" panose="020B0606030504020204"/>
              </a:rPr>
              <a:t> </a:t>
            </a:r>
            <a:r>
              <a:rPr lang="en-US" sz="2400" dirty="0" err="1">
                <a:solidFill>
                  <a:srgbClr val="000000"/>
                </a:solidFill>
                <a:latin typeface="Open Sans" panose="020B0606030504020204"/>
              </a:rPr>
              <a:t>लोगों</a:t>
            </a:r>
            <a:r>
              <a:rPr lang="en-US" sz="2400" dirty="0">
                <a:solidFill>
                  <a:srgbClr val="000000"/>
                </a:solidFill>
                <a:latin typeface="Open Sans" panose="020B0606030504020204"/>
              </a:rPr>
              <a:t> को अस्पताल में भर्ती कराया गया या चिकित्सा और नर्सिंग सहायता के साथ विशेष आवास में स्थानांतरित किया गया</a:t>
            </a:r>
          </a:p>
          <a:p>
            <a:pPr marL="457200" indent="-457200" algn="l" rtl="0">
              <a:lnSpc>
                <a:spcPct val="100000"/>
              </a:lnSpc>
              <a:buFont typeface="Wingdings" panose="05000000000000000000" pitchFamily="2" charset="2"/>
              <a:buChar char="Ø"/>
            </a:pPr>
            <a:r>
              <a:rPr lang="en-US" sz="2400" dirty="0">
                <a:solidFill>
                  <a:srgbClr val="FF0000"/>
                </a:solidFill>
                <a:latin typeface="Open Sans" panose="020B0606030504020204"/>
              </a:rPr>
              <a:t>8</a:t>
            </a:r>
            <a:r>
              <a:rPr lang="hi-IN" sz="2400" dirty="0">
                <a:solidFill>
                  <a:srgbClr val="FF0000"/>
                </a:solidFill>
                <a:latin typeface="Open Sans" panose="020B0606030504020204"/>
              </a:rPr>
              <a:t> </a:t>
            </a:r>
            <a:r>
              <a:rPr lang="en-US" sz="2400" dirty="0" err="1">
                <a:solidFill>
                  <a:srgbClr val="000000"/>
                </a:solidFill>
                <a:latin typeface="Open Sans" panose="020B0606030504020204"/>
              </a:rPr>
              <a:t>मरीजों</a:t>
            </a:r>
            <a:r>
              <a:rPr lang="en-US" sz="2400" dirty="0">
                <a:solidFill>
                  <a:srgbClr val="000000"/>
                </a:solidFill>
                <a:latin typeface="Open Sans" panose="020B0606030504020204"/>
              </a:rPr>
              <a:t> को रियो डी जेनेरियो के नौसेना अस्पताल में स्थानांतरित किया गया</a:t>
            </a:r>
          </a:p>
          <a:p>
            <a:pPr marL="457200" indent="-457200" algn="l" rtl="0">
              <a:lnSpc>
                <a:spcPct val="100000"/>
              </a:lnSpc>
              <a:buFont typeface="Wingdings" panose="05000000000000000000" pitchFamily="2" charset="2"/>
              <a:buChar char="Ø"/>
            </a:pPr>
            <a:r>
              <a:rPr lang="en-US" sz="2400" dirty="0">
                <a:solidFill>
                  <a:srgbClr val="000000"/>
                </a:solidFill>
                <a:latin typeface="Open Sans" panose="020B0606030504020204"/>
              </a:rPr>
              <a:t>आवासों में संदूषण सर्वेक्षण शुरू किया गया</a:t>
            </a:r>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12</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371475" y="1406525"/>
            <a:ext cx="3556000" cy="1925708"/>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a:lnSpc>
                <a:spcPct val="100000"/>
              </a:lnSpc>
              <a:defRPr/>
            </a:pPr>
            <a:r>
              <a:rPr lang="hi-IN" sz="4000" dirty="0">
                <a:solidFill>
                  <a:srgbClr val="FF0000"/>
                </a:solidFill>
              </a:rPr>
              <a:t>पहला प्रतिउपाय और संदूषण सर्वेक्षण</a:t>
            </a:r>
            <a:endParaRPr lang="en-US" sz="4000" dirty="0">
              <a:solidFill>
                <a:srgbClr val="FF0000"/>
              </a:solidFill>
            </a:endParaRPr>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3133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DE47EE-AF98-D6F4-D3EE-FBD5FEF1EA85}"/>
              </a:ext>
            </a:extLst>
          </p:cNvPr>
          <p:cNvSpPr txBox="1">
            <a:spLocks noChangeArrowheads="1"/>
          </p:cNvSpPr>
          <p:nvPr/>
        </p:nvSpPr>
        <p:spPr bwMode="auto">
          <a:xfrm>
            <a:off x="4369594" y="1336119"/>
            <a:ext cx="7537450" cy="406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algn="l" rtl="0">
              <a:defRPr/>
            </a:pPr>
            <a:r>
              <a:rPr lang="en-US" sz="2600" dirty="0">
                <a:latin typeface="Open Sans" panose="020B0606030504020204"/>
              </a:rPr>
              <a:t>सर्वेक्षण = 112,800</a:t>
            </a:r>
          </a:p>
          <a:p>
            <a:pPr algn="l" rtl="0">
              <a:defRPr/>
            </a:pPr>
            <a:r>
              <a:rPr lang="en-US" sz="2600" dirty="0">
                <a:latin typeface="Open Sans" panose="020B0606030504020204"/>
              </a:rPr>
              <a:t>दूषित व्यक्ति = 271</a:t>
            </a:r>
          </a:p>
          <a:p>
            <a:pPr lvl="1" algn="l" rtl="0">
              <a:defRPr/>
            </a:pPr>
            <a:r>
              <a:rPr lang="en-US" sz="2600" dirty="0">
                <a:effectLst>
                  <a:outerShdw blurRad="38100" dist="38100" dir="2700000" algn="tl">
                    <a:srgbClr val="FFFFFF"/>
                  </a:outerShdw>
                </a:effectLst>
                <a:latin typeface="Open Sans" panose="020B0606030504020204"/>
              </a:rPr>
              <a:t> </a:t>
            </a:r>
            <a:r>
              <a:rPr lang="en-US" sz="2600" dirty="0">
                <a:latin typeface="Open Sans" panose="020B0606030504020204"/>
              </a:rPr>
              <a:t>कपड़ों, जूतों पर संदूषण = 120</a:t>
            </a:r>
          </a:p>
          <a:p>
            <a:pPr lvl="1" algn="l" rtl="0">
              <a:defRPr/>
            </a:pPr>
            <a:r>
              <a:rPr lang="en-US" sz="2600" dirty="0">
                <a:latin typeface="Open Sans" panose="020B0606030504020204"/>
              </a:rPr>
              <a:t>आंतरिक, बाह्य संदूषण = 151</a:t>
            </a:r>
          </a:p>
          <a:p>
            <a:pPr algn="l" rtl="0">
              <a:defRPr/>
            </a:pPr>
            <a:r>
              <a:rPr lang="en-US" sz="2600" dirty="0">
                <a:latin typeface="Open Sans" panose="020B0606030504020204"/>
              </a:rPr>
              <a:t>स्थानीय विकिरण चोटें (जलन) = 28</a:t>
            </a:r>
          </a:p>
          <a:p>
            <a:pPr algn="l" rtl="0">
              <a:defRPr/>
            </a:pPr>
            <a:r>
              <a:rPr lang="en-US" sz="2600" dirty="0">
                <a:effectLst>
                  <a:outerShdw blurRad="38100" dist="38100" dir="2700000" algn="tl">
                    <a:srgbClr val="FFFFFF"/>
                  </a:outerShdw>
                </a:effectLst>
                <a:latin typeface="Open Sans" panose="020B0606030504020204"/>
              </a:rPr>
              <a:t>अस्थि मज्जा विफलता = 14</a:t>
            </a:r>
          </a:p>
          <a:p>
            <a:pPr algn="l" rtl="0">
              <a:defRPr/>
            </a:pPr>
            <a:r>
              <a:rPr lang="en-US" sz="2600" dirty="0">
                <a:latin typeface="Open Sans" panose="020B0606030504020204"/>
              </a:rPr>
              <a:t>तीव्र विकिरण सिंड्रोम = 8</a:t>
            </a:r>
          </a:p>
          <a:p>
            <a:pPr algn="l" rtl="0">
              <a:defRPr/>
            </a:pPr>
            <a:r>
              <a:rPr lang="en-US" sz="2600" dirty="0">
                <a:latin typeface="Open Sans" panose="020B0606030504020204"/>
              </a:rPr>
              <a:t>घातक परिणाम		     </a:t>
            </a:r>
            <a:r>
              <a:rPr lang="en-US" sz="2600" dirty="0">
                <a:effectLst>
                  <a:outerShdw blurRad="38100" dist="38100" dir="2700000" algn="tl">
                    <a:srgbClr val="FFFFFF"/>
                  </a:outerShdw>
                </a:effectLst>
                <a:latin typeface="Open Sans" panose="020B0606030504020204"/>
              </a:rPr>
              <a:t>= 4 (</a:t>
            </a:r>
            <a:r>
              <a:rPr lang="en-US" sz="2600" dirty="0">
                <a:latin typeface="Open Sans" panose="020B0606030504020204"/>
              </a:rPr>
              <a:t>2 पुरुष, 1 महिला और 1 बच्चा)</a:t>
            </a:r>
            <a:endParaRPr lang="en-US" sz="2600" dirty="0">
              <a:effectLst>
                <a:outerShdw blurRad="38100" dist="38100" dir="2700000" algn="tl">
                  <a:srgbClr val="FFFFFF"/>
                </a:outerShdw>
              </a:effectLst>
              <a:latin typeface="Open Sans" panose="020B0606030504020204"/>
            </a:endParaRPr>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13</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371475" y="1406525"/>
            <a:ext cx="3556000" cy="694602"/>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lnSpc>
                <a:spcPct val="100000"/>
              </a:lnSpc>
              <a:defRPr/>
            </a:pPr>
            <a:r>
              <a:rPr lang="en-US" sz="4000" dirty="0">
                <a:solidFill>
                  <a:srgbClr val="FF0000"/>
                </a:solidFill>
              </a:rPr>
              <a:t>प्रतिक्रिया</a:t>
            </a:r>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64930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DE47EE-AF98-D6F4-D3EE-FBD5FEF1EA85}"/>
              </a:ext>
            </a:extLst>
          </p:cNvPr>
          <p:cNvSpPr txBox="1">
            <a:spLocks noChangeArrowheads="1"/>
          </p:cNvSpPr>
          <p:nvPr/>
        </p:nvSpPr>
        <p:spPr bwMode="auto">
          <a:xfrm>
            <a:off x="4369594" y="1336119"/>
            <a:ext cx="7537450" cy="379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algn="l" rtl="0">
              <a:defRPr/>
            </a:pPr>
            <a:r>
              <a:rPr lang="en-US" dirty="0">
                <a:latin typeface="Open Sans" panose="020B0606030504020204"/>
              </a:rPr>
              <a:t>शहर का परिशोधन: 730 श्रमिकों की आवश्यकता</a:t>
            </a:r>
          </a:p>
          <a:p>
            <a:pPr algn="l" rtl="0">
              <a:defRPr/>
            </a:pPr>
            <a:r>
              <a:rPr lang="en-US" dirty="0">
                <a:latin typeface="Open Sans" panose="020B0606030504020204"/>
              </a:rPr>
              <a:t>प्रभावित घर: 98</a:t>
            </a:r>
          </a:p>
          <a:p>
            <a:pPr lvl="1" algn="l" rtl="0">
              <a:defRPr/>
            </a:pPr>
            <a:r>
              <a:rPr lang="en-US" sz="2800" dirty="0">
                <a:latin typeface="Open Sans" panose="020B0606030504020204"/>
              </a:rPr>
              <a:t>41 लोगों को निकाला गया</a:t>
            </a:r>
          </a:p>
          <a:p>
            <a:pPr lvl="1" algn="l" rtl="0">
              <a:defRPr/>
            </a:pPr>
            <a:r>
              <a:rPr lang="en-US" sz="2800" dirty="0">
                <a:latin typeface="Open Sans" panose="020B0606030504020204"/>
              </a:rPr>
              <a:t>6 ध्वस्त</a:t>
            </a:r>
          </a:p>
          <a:p>
            <a:pPr lvl="1" algn="l" rtl="0">
              <a:defRPr/>
            </a:pPr>
            <a:r>
              <a:rPr lang="en-US" sz="2800" dirty="0">
                <a:latin typeface="Open Sans" panose="020B0606030504020204"/>
              </a:rPr>
              <a:t>51 </a:t>
            </a:r>
            <a:r>
              <a:rPr lang="en-US" sz="2800" dirty="0" err="1">
                <a:latin typeface="Open Sans" panose="020B0606030504020204"/>
              </a:rPr>
              <a:t>मरम्मत</a:t>
            </a:r>
            <a:r>
              <a:rPr lang="en-US" sz="2800" dirty="0">
                <a:latin typeface="Open Sans" panose="020B0606030504020204"/>
              </a:rPr>
              <a:t> </a:t>
            </a:r>
            <a:r>
              <a:rPr lang="en-US" sz="2800" dirty="0" err="1">
                <a:latin typeface="Open Sans" panose="020B0606030504020204"/>
              </a:rPr>
              <a:t>की</a:t>
            </a:r>
            <a:r>
              <a:rPr lang="en-US" sz="2800" dirty="0">
                <a:latin typeface="Open Sans" panose="020B0606030504020204"/>
              </a:rPr>
              <a:t> </a:t>
            </a:r>
            <a:r>
              <a:rPr lang="en-US" sz="2800" dirty="0" err="1">
                <a:latin typeface="Open Sans" panose="020B0606030504020204"/>
              </a:rPr>
              <a:t>गई</a:t>
            </a:r>
            <a:endParaRPr lang="en-US" sz="2800" dirty="0">
              <a:latin typeface="Open Sans" panose="020B0606030504020204"/>
            </a:endParaRPr>
          </a:p>
          <a:p>
            <a:pPr algn="l" rtl="0">
              <a:defRPr/>
            </a:pPr>
            <a:r>
              <a:rPr lang="en-US" dirty="0">
                <a:latin typeface="Open Sans" panose="020B0606030504020204"/>
              </a:rPr>
              <a:t>संदूषित सार्वजनिक स्थान: 58</a:t>
            </a:r>
          </a:p>
          <a:p>
            <a:pPr lvl="1" algn="l" rtl="0">
              <a:defRPr/>
            </a:pPr>
            <a:r>
              <a:rPr lang="en-US" sz="2800" dirty="0">
                <a:latin typeface="Open Sans" panose="020B0606030504020204"/>
              </a:rPr>
              <a:t>फुटपाथ, चौराहे, दुकानें और बार</a:t>
            </a:r>
          </a:p>
          <a:p>
            <a:pPr algn="l" rtl="0">
              <a:defRPr/>
            </a:pPr>
            <a:r>
              <a:rPr lang="en-US" dirty="0">
                <a:latin typeface="Open Sans" panose="020B0606030504020204"/>
              </a:rPr>
              <a:t>विसंक्रमित वाहनों की संख्या: 64</a:t>
            </a:r>
            <a:r>
              <a:rPr lang="en-US" dirty="0">
                <a:effectLst>
                  <a:outerShdw blurRad="38100" dist="38100" dir="2700000" algn="tl">
                    <a:srgbClr val="FFFFFF"/>
                  </a:outerShdw>
                </a:effectLst>
                <a:latin typeface="Open Sans" panose="020B0606030504020204"/>
              </a:rPr>
              <a:t> </a:t>
            </a:r>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14</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371475" y="1406525"/>
            <a:ext cx="3556000" cy="1310155"/>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lnSpc>
                <a:spcPct val="100000"/>
              </a:lnSpc>
              <a:defRPr/>
            </a:pPr>
            <a:r>
              <a:rPr lang="en-US" sz="4000" dirty="0">
                <a:solidFill>
                  <a:srgbClr val="FF0000"/>
                </a:solidFill>
              </a:rPr>
              <a:t>अधिक प्रतिक्रिया आँकड़े</a:t>
            </a:r>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8835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DE47EE-AF98-D6F4-D3EE-FBD5FEF1EA85}"/>
              </a:ext>
            </a:extLst>
          </p:cNvPr>
          <p:cNvSpPr txBox="1">
            <a:spLocks noChangeArrowheads="1"/>
          </p:cNvSpPr>
          <p:nvPr/>
        </p:nvSpPr>
        <p:spPr bwMode="auto">
          <a:xfrm>
            <a:off x="4369594" y="1336119"/>
            <a:ext cx="7537450" cy="457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algn="l" rtl="0">
              <a:defRPr/>
            </a:pPr>
            <a:r>
              <a:rPr lang="en-US" dirty="0">
                <a:latin typeface="Open Sans" panose="020B0606030504020204"/>
              </a:rPr>
              <a:t>अपशिष्ट भंडारण स्थल:</a:t>
            </a:r>
          </a:p>
          <a:p>
            <a:pPr lvl="1" algn="l" rtl="0">
              <a:defRPr/>
            </a:pPr>
            <a:r>
              <a:rPr lang="en-US" sz="2800" dirty="0">
                <a:effectLst>
                  <a:outerShdw blurRad="38100" dist="38100" dir="2700000" algn="tl">
                    <a:srgbClr val="FFFFFF"/>
                  </a:outerShdw>
                </a:effectLst>
                <a:latin typeface="Open Sans" panose="020B0606030504020204"/>
              </a:rPr>
              <a:t> </a:t>
            </a:r>
            <a:r>
              <a:rPr lang="en-US" sz="2800" dirty="0">
                <a:latin typeface="Open Sans" panose="020B0606030504020204"/>
              </a:rPr>
              <a:t>4,000-5,000 मीटर की दूरी पर शहर से 20 </a:t>
            </a:r>
            <a:r>
              <a:rPr lang="hi-IN" sz="2800" dirty="0">
                <a:latin typeface="Open Sans" panose="020B0606030504020204"/>
              </a:rPr>
              <a:t>वर्ग </a:t>
            </a:r>
            <a:r>
              <a:rPr lang="en-US" sz="2800" dirty="0" err="1">
                <a:latin typeface="Open Sans" panose="020B0606030504020204"/>
              </a:rPr>
              <a:t>किमी</a:t>
            </a:r>
            <a:r>
              <a:rPr lang="en-US" sz="2800" dirty="0">
                <a:latin typeface="Open Sans" panose="020B0606030504020204"/>
              </a:rPr>
              <a:t>.</a:t>
            </a:r>
            <a:r>
              <a:rPr lang="en-US" sz="2800" dirty="0">
                <a:effectLst>
                  <a:outerShdw blurRad="38100" dist="38100" dir="2700000" algn="tl">
                    <a:srgbClr val="FFFFFF"/>
                  </a:outerShdw>
                </a:effectLst>
                <a:latin typeface="Open Sans" panose="020B0606030504020204"/>
              </a:rPr>
              <a:t> </a:t>
            </a:r>
          </a:p>
          <a:p>
            <a:pPr lvl="1" algn="l" rtl="0">
              <a:buNone/>
              <a:defRPr/>
            </a:pPr>
            <a:endParaRPr lang="en-US" sz="2800" dirty="0">
              <a:effectLst>
                <a:outerShdw blurRad="38100" dist="38100" dir="2700000" algn="tl">
                  <a:srgbClr val="FFFFFF"/>
                </a:outerShdw>
              </a:effectLst>
              <a:latin typeface="Open Sans" panose="020B0606030504020204"/>
            </a:endParaRPr>
          </a:p>
          <a:p>
            <a:pPr algn="l" rtl="0">
              <a:defRPr/>
            </a:pPr>
            <a:r>
              <a:rPr lang="en-US" dirty="0">
                <a:latin typeface="Open Sans" panose="020B0606030504020204"/>
              </a:rPr>
              <a:t>प्रयुक्त अपशिष्ट पैकेजिंग के प्रकार:</a:t>
            </a:r>
          </a:p>
          <a:p>
            <a:pPr lvl="1" algn="l" rtl="0">
              <a:defRPr/>
            </a:pPr>
            <a:r>
              <a:rPr lang="en-US" sz="2800" dirty="0">
                <a:effectLst>
                  <a:outerShdw blurRad="38100" dist="38100" dir="2700000" algn="tl">
                    <a:srgbClr val="FFFFFF"/>
                  </a:outerShdw>
                </a:effectLst>
                <a:latin typeface="Open Sans" panose="020B0606030504020204"/>
              </a:rPr>
              <a:t> </a:t>
            </a:r>
            <a:r>
              <a:rPr lang="en-US" sz="2800" dirty="0">
                <a:latin typeface="Open Sans" panose="020B0606030504020204"/>
              </a:rPr>
              <a:t>4,500 धातु के ड्रम (200 लीटर)</a:t>
            </a:r>
          </a:p>
          <a:p>
            <a:pPr lvl="1" algn="l" rtl="0">
              <a:defRPr/>
            </a:pPr>
            <a:r>
              <a:rPr lang="en-US" sz="2800" dirty="0">
                <a:latin typeface="Open Sans" panose="020B0606030504020204"/>
              </a:rPr>
              <a:t>1,400 धातु के बक्से (5</a:t>
            </a:r>
            <a:r>
              <a:rPr lang="hi-IN" sz="2800" dirty="0">
                <a:latin typeface="Open Sans" panose="020B0606030504020204"/>
              </a:rPr>
              <a:t> </a:t>
            </a:r>
            <a:r>
              <a:rPr lang="en-US" sz="2800" dirty="0" err="1">
                <a:latin typeface="Open Sans" panose="020B0606030504020204"/>
              </a:rPr>
              <a:t>टन</a:t>
            </a:r>
            <a:r>
              <a:rPr lang="en-US" sz="2800" dirty="0">
                <a:latin typeface="Open Sans" panose="020B0606030504020204"/>
              </a:rPr>
              <a:t>)</a:t>
            </a:r>
          </a:p>
          <a:p>
            <a:pPr lvl="1" algn="l" rtl="0">
              <a:defRPr/>
            </a:pPr>
            <a:r>
              <a:rPr lang="en-US" sz="2800" dirty="0">
                <a:latin typeface="Open Sans" panose="020B0606030504020204"/>
              </a:rPr>
              <a:t>10 शिपिंग कंटेनर (32 </a:t>
            </a:r>
            <a:r>
              <a:rPr lang="hi-IN" sz="2800" dirty="0">
                <a:latin typeface="Open Sans" panose="020B0606030504020204"/>
              </a:rPr>
              <a:t>वर्ग </a:t>
            </a:r>
            <a:r>
              <a:rPr lang="en-US" sz="2800" dirty="0" err="1">
                <a:latin typeface="Open Sans" panose="020B0606030504020204"/>
              </a:rPr>
              <a:t>मीटर</a:t>
            </a:r>
            <a:r>
              <a:rPr lang="en-US" sz="2800" dirty="0">
                <a:latin typeface="Open Sans" panose="020B0606030504020204"/>
              </a:rPr>
              <a:t>)</a:t>
            </a:r>
          </a:p>
          <a:p>
            <a:pPr lvl="1" algn="l" rtl="0">
              <a:defRPr/>
            </a:pPr>
            <a:r>
              <a:rPr lang="en-US" sz="2800" dirty="0">
                <a:latin typeface="Open Sans" panose="020B0606030504020204"/>
              </a:rPr>
              <a:t>कंक्रीट पैकेजिंग के 6 सेट</a:t>
            </a:r>
          </a:p>
          <a:p>
            <a:pPr algn="l" rtl="0">
              <a:defRPr/>
            </a:pPr>
            <a:r>
              <a:rPr lang="en-US" dirty="0">
                <a:latin typeface="Open Sans" panose="020B0606030504020204"/>
              </a:rPr>
              <a:t>संग्रहित अपशिष्ट की मात्रा: 3,500 </a:t>
            </a:r>
            <a:r>
              <a:rPr lang="en-US" dirty="0" err="1">
                <a:latin typeface="Open Sans" panose="020B0606030504020204"/>
              </a:rPr>
              <a:t>वर्ग</a:t>
            </a:r>
            <a:r>
              <a:rPr lang="en-US" dirty="0">
                <a:latin typeface="Open Sans" panose="020B0606030504020204"/>
              </a:rPr>
              <a:t> </a:t>
            </a:r>
            <a:r>
              <a:rPr lang="en-US" dirty="0" err="1">
                <a:latin typeface="Open Sans" panose="020B0606030504020204"/>
              </a:rPr>
              <a:t>मीटर</a:t>
            </a:r>
            <a:r>
              <a:rPr lang="en-US" dirty="0">
                <a:effectLst>
                  <a:outerShdw blurRad="38100" dist="38100" dir="2700000" algn="tl">
                    <a:srgbClr val="FFFFFF"/>
                  </a:outerShdw>
                </a:effectLst>
                <a:latin typeface="Open Sans" panose="020B0606030504020204"/>
              </a:rPr>
              <a:t>,  </a:t>
            </a:r>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15</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371475" y="1406525"/>
            <a:ext cx="3556000" cy="1310155"/>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lnSpc>
                <a:spcPct val="100000"/>
              </a:lnSpc>
              <a:defRPr/>
            </a:pPr>
            <a:r>
              <a:rPr lang="en-US" sz="4000" dirty="0">
                <a:solidFill>
                  <a:srgbClr val="FF0000"/>
                </a:solidFill>
              </a:rPr>
              <a:t>अधिक प्रतिक्रिया आँकड़े</a:t>
            </a:r>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96799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DE47EE-AF98-D6F4-D3EE-FBD5FEF1EA85}"/>
              </a:ext>
            </a:extLst>
          </p:cNvPr>
          <p:cNvSpPr txBox="1">
            <a:spLocks noChangeArrowheads="1"/>
          </p:cNvSpPr>
          <p:nvPr/>
        </p:nvSpPr>
        <p:spPr bwMode="auto">
          <a:xfrm>
            <a:off x="4369594" y="1336119"/>
            <a:ext cx="7537450" cy="449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algn="l" rtl="0">
              <a:lnSpc>
                <a:spcPct val="150000"/>
              </a:lnSpc>
              <a:defRPr/>
            </a:pPr>
            <a:r>
              <a:rPr lang="en-US" dirty="0">
                <a:latin typeface="Open Sans" panose="020B0606030504020204"/>
              </a:rPr>
              <a:t>चार प्रारंभिक मौतें</a:t>
            </a:r>
          </a:p>
          <a:p>
            <a:pPr algn="l" rtl="0">
              <a:lnSpc>
                <a:spcPct val="150000"/>
              </a:lnSpc>
              <a:defRPr/>
            </a:pPr>
            <a:r>
              <a:rPr lang="en-US" dirty="0">
                <a:latin typeface="Open Sans" panose="020B0606030504020204"/>
              </a:rPr>
              <a:t>बड़ी संख्या में लोग दूषित</a:t>
            </a:r>
          </a:p>
          <a:p>
            <a:pPr algn="l" rtl="0">
              <a:lnSpc>
                <a:spcPct val="150000"/>
              </a:lnSpc>
              <a:defRPr/>
            </a:pPr>
            <a:r>
              <a:rPr lang="en-US" dirty="0">
                <a:latin typeface="Open Sans" panose="020B0606030504020204"/>
              </a:rPr>
              <a:t>पर्यावरण गंभीर रूप से दूषित</a:t>
            </a:r>
          </a:p>
          <a:p>
            <a:pPr algn="l" rtl="0">
              <a:lnSpc>
                <a:spcPct val="150000"/>
              </a:lnSpc>
              <a:defRPr/>
            </a:pPr>
            <a:r>
              <a:rPr lang="en-US" dirty="0">
                <a:latin typeface="Open Sans" panose="020B0606030504020204"/>
              </a:rPr>
              <a:t>बड़ी मात्रा में RW उत्पन्न हुआ</a:t>
            </a:r>
          </a:p>
          <a:p>
            <a:pPr algn="l" rtl="0">
              <a:lnSpc>
                <a:spcPct val="150000"/>
              </a:lnSpc>
              <a:defRPr/>
            </a:pPr>
            <a:r>
              <a:rPr lang="en-US" dirty="0">
                <a:latin typeface="Open Sans" panose="020B0606030504020204"/>
              </a:rPr>
              <a:t>महत्वपूर्ण आर्थिक नुकसान और बोझ</a:t>
            </a:r>
          </a:p>
          <a:p>
            <a:pPr algn="l" rtl="0">
              <a:lnSpc>
                <a:spcPct val="150000"/>
              </a:lnSpc>
              <a:defRPr/>
            </a:pPr>
            <a:r>
              <a:rPr lang="en-US" dirty="0">
                <a:latin typeface="Open Sans" panose="020B0606030504020204"/>
              </a:rPr>
              <a:t>पर्याप्त शारीरिक प्रभाव</a:t>
            </a:r>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16</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0" y="1406525"/>
            <a:ext cx="4217437" cy="1310155"/>
          </a:xfrm>
          <a:prstGeom prst="rect">
            <a:avLst/>
          </a:prstGeom>
          <a:ln w="12700">
            <a:miter lim="400000"/>
          </a:ln>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lnSpc>
                <a:spcPct val="100000"/>
              </a:lnSpc>
              <a:defRPr/>
            </a:pPr>
            <a:r>
              <a:rPr lang="en-US" sz="4000" dirty="0">
                <a:solidFill>
                  <a:srgbClr val="FF0000"/>
                </a:solidFill>
              </a:rPr>
              <a:t>परिणाम</a:t>
            </a:r>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34940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17</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1" y="1406525"/>
            <a:ext cx="4048773" cy="2849038"/>
          </a:xfrm>
          <a:prstGeom prst="rect">
            <a:avLst/>
          </a:prstGeom>
          <a:ln w="12700">
            <a:miter lim="400000"/>
          </a:ln>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lnSpc>
                <a:spcPct val="150000"/>
              </a:lnSpc>
            </a:pPr>
            <a:r>
              <a:rPr lang="en-US" sz="4000" dirty="0">
                <a:solidFill>
                  <a:srgbClr val="FF0000"/>
                </a:solidFill>
              </a:rPr>
              <a:t>परित्यक्त रेडियोथेरेपी क्लिनिक</a:t>
            </a:r>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cstate="print"/>
          <a:srcRect/>
          <a:stretch>
            <a:fillRect/>
          </a:stretch>
        </p:blipFill>
        <p:spPr bwMode="auto">
          <a:xfrm>
            <a:off x="4433113" y="1379086"/>
            <a:ext cx="7418228" cy="4797596"/>
          </a:xfrm>
          <a:prstGeom prst="rect">
            <a:avLst/>
          </a:prstGeom>
          <a:noFill/>
          <a:ln w="12700">
            <a:noFill/>
            <a:miter lim="800000"/>
            <a:headEnd type="none" w="sm" len="sm"/>
            <a:tailEnd type="none" w="sm" len="sm"/>
          </a:ln>
          <a:effectLst/>
        </p:spPr>
      </p:pic>
    </p:spTree>
    <p:extLst>
      <p:ext uri="{BB962C8B-B14F-4D97-AF65-F5344CB8AC3E}">
        <p14:creationId xmlns:p14="http://schemas.microsoft.com/office/powerpoint/2010/main" val="174631937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18</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371475" y="1406525"/>
            <a:ext cx="3556000" cy="1063933"/>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r>
              <a:rPr lang="en-US" sz="4000" dirty="0">
                <a:solidFill>
                  <a:srgbClr val="FF0000"/>
                </a:solidFill>
              </a:rPr>
              <a:t>संदूषण जांच</a:t>
            </a:r>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cstate="print"/>
          <a:srcRect/>
          <a:stretch>
            <a:fillRect/>
          </a:stretch>
        </p:blipFill>
        <p:spPr bwMode="auto">
          <a:xfrm>
            <a:off x="4328252" y="1233487"/>
            <a:ext cx="7620134" cy="5133976"/>
          </a:xfrm>
          <a:prstGeom prst="rect">
            <a:avLst/>
          </a:prstGeom>
          <a:noFill/>
          <a:ln w="12700">
            <a:noFill/>
            <a:miter lim="800000"/>
            <a:headEnd type="none" w="sm" len="sm"/>
            <a:tailEnd type="none" w="sm" len="sm"/>
          </a:ln>
          <a:effectLst/>
        </p:spPr>
      </p:pic>
    </p:spTree>
    <p:extLst>
      <p:ext uri="{BB962C8B-B14F-4D97-AF65-F5344CB8AC3E}">
        <p14:creationId xmlns:p14="http://schemas.microsoft.com/office/powerpoint/2010/main" val="49827519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19</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371475" y="1406525"/>
            <a:ext cx="3556000" cy="1063933"/>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r>
              <a:rPr lang="en-US" sz="4000" dirty="0">
                <a:solidFill>
                  <a:srgbClr val="FF0000"/>
                </a:solidFill>
              </a:rPr>
              <a:t>हॉट स्पॉट की तलाश</a:t>
            </a:r>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cstate="print"/>
          <a:srcRect/>
          <a:stretch>
            <a:fillRect/>
          </a:stretch>
        </p:blipFill>
        <p:spPr bwMode="auto">
          <a:xfrm>
            <a:off x="4247636" y="1286028"/>
            <a:ext cx="7781365" cy="5019521"/>
          </a:xfrm>
          <a:prstGeom prst="rect">
            <a:avLst/>
          </a:prstGeom>
          <a:noFill/>
          <a:ln w="12700">
            <a:noFill/>
            <a:miter lim="800000"/>
            <a:headEnd type="none" w="sm" len="sm"/>
            <a:tailEnd type="none" w="sm" len="sm"/>
          </a:ln>
          <a:effectLst/>
        </p:spPr>
      </p:pic>
    </p:spTree>
    <p:extLst>
      <p:ext uri="{BB962C8B-B14F-4D97-AF65-F5344CB8AC3E}">
        <p14:creationId xmlns:p14="http://schemas.microsoft.com/office/powerpoint/2010/main" val="234289657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Upon completing this lesson, you will be able to:">
            <a:extLst>
              <a:ext uri="{FF2B5EF4-FFF2-40B4-BE49-F238E27FC236}">
                <a16:creationId xmlns:a16="http://schemas.microsoft.com/office/drawing/2014/main" id="{A5FBE620-7BE3-92C3-A3E9-BF1F4B96DB93}"/>
              </a:ext>
            </a:extLst>
          </p:cNvPr>
          <p:cNvSpPr txBox="1">
            <a:spLocks noChangeArrowheads="1"/>
          </p:cNvSpPr>
          <p:nvPr/>
        </p:nvSpPr>
        <p:spPr bwMode="auto">
          <a:xfrm>
            <a:off x="288925" y="1352550"/>
            <a:ext cx="3814763" cy="3878263"/>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4618" tIns="44618" rIns="44618" bIns="44618"/>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685800" indent="4572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9144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1371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18288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18288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18288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18288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18288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algn="l" rtl="0">
              <a:lnSpc>
                <a:spcPct val="100000"/>
              </a:lnSpc>
              <a:spcBef>
                <a:spcPts val="2100"/>
              </a:spcBef>
              <a:buFontTx/>
              <a:buNone/>
            </a:pPr>
            <a:r>
              <a:rPr lang="en-US" altLang="en-US" sz="2400" dirty="0">
                <a:solidFill>
                  <a:srgbClr val="000000"/>
                </a:solidFill>
                <a:latin typeface="Open Sans" panose="020B0606030504020204" pitchFamily="34" charset="0"/>
                <a:cs typeface="Open Sans" panose="020B0606030504020204" pitchFamily="34" charset="0"/>
                <a:sym typeface="Open Sans" panose="020B0606030504020204" pitchFamily="34" charset="0"/>
              </a:rPr>
              <a:t>इस पाठ को पूरा करने पर आप निम्नलिखित कार्य करने में सक्षम होंगे:</a:t>
            </a:r>
          </a:p>
        </p:txBody>
      </p:sp>
      <p:sp>
        <p:nvSpPr>
          <p:cNvPr id="6147" name="OBJECTIVES">
            <a:extLst>
              <a:ext uri="{FF2B5EF4-FFF2-40B4-BE49-F238E27FC236}">
                <a16:creationId xmlns:a16="http://schemas.microsoft.com/office/drawing/2014/main" id="{07583870-BA09-0B93-D3D8-EE9553F27325}"/>
              </a:ext>
            </a:extLst>
          </p:cNvPr>
          <p:cNvSpPr txBox="1">
            <a:spLocks noChangeArrowheads="1"/>
          </p:cNvSpPr>
          <p:nvPr/>
        </p:nvSpPr>
        <p:spPr bwMode="auto">
          <a:xfrm>
            <a:off x="4330700" y="393700"/>
            <a:ext cx="26955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18954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r>
              <a:rPr lang="en-US" altLang="en-US" sz="3600" b="1">
                <a:solidFill>
                  <a:srgbClr val="C00000"/>
                </a:solidFill>
                <a:latin typeface="Open Sans" panose="020B0606030504020204" pitchFamily="34" charset="0"/>
                <a:cs typeface="Open Sans" panose="020B0606030504020204" pitchFamily="34" charset="0"/>
                <a:sym typeface="Open Sans" panose="020B0606030504020204" pitchFamily="34" charset="0"/>
              </a:rPr>
              <a:t>उद्देश्य</a:t>
            </a:r>
          </a:p>
        </p:txBody>
      </p:sp>
      <p:sp>
        <p:nvSpPr>
          <p:cNvPr id="6148" name="Slide Number">
            <a:extLst>
              <a:ext uri="{FF2B5EF4-FFF2-40B4-BE49-F238E27FC236}">
                <a16:creationId xmlns:a16="http://schemas.microsoft.com/office/drawing/2014/main" id="{45AF9D8A-AB82-A1AC-65C9-9018D9A03294}"/>
              </a:ext>
            </a:extLst>
          </p:cNvPr>
          <p:cNvSpPr>
            <a:spLocks noGrp="1" noChangeArrowheads="1"/>
          </p:cNvSpPr>
          <p:nvPr>
            <p:ph type="sldNum" sz="quarter" idx="10"/>
          </p:nvPr>
        </p:nvSpPr>
        <p:spPr bwMode="auto">
          <a:xfrm>
            <a:off x="11460163" y="6407150"/>
            <a:ext cx="193675" cy="338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C5AEF8F9-6E22-4F11-AAF0-1E6A6F641DC0}"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2</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6149" name="List two steps to treat a closed wound.…">
            <a:extLst>
              <a:ext uri="{FF2B5EF4-FFF2-40B4-BE49-F238E27FC236}">
                <a16:creationId xmlns:a16="http://schemas.microsoft.com/office/drawing/2014/main" id="{B8747A0F-CCFF-13B3-49D2-340E4B6DF0DF}"/>
              </a:ext>
            </a:extLst>
          </p:cNvPr>
          <p:cNvSpPr txBox="1">
            <a:spLocks noChangeArrowheads="1"/>
          </p:cNvSpPr>
          <p:nvPr/>
        </p:nvSpPr>
        <p:spPr bwMode="auto">
          <a:xfrm>
            <a:off x="5818192" y="1352550"/>
            <a:ext cx="6272212" cy="382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9142" tIns="39142" rIns="39142" bIns="39142">
            <a:spAutoFit/>
          </a:bodyPr>
          <a:lstStyle>
            <a:lvl1pPr marL="342900" indent="-342900" defTabSz="947738">
              <a:lnSpc>
                <a:spcPct val="90000"/>
              </a:lnSpc>
              <a:spcBef>
                <a:spcPts val="1000"/>
              </a:spcBef>
              <a:buFont typeface="Arial" panose="020B0604020202020204" pitchFamily="34" charset="0"/>
              <a:buChar char="•"/>
              <a:tabLst>
                <a:tab pos="1143000" algn="l"/>
                <a:tab pos="1822450" algn="l"/>
                <a:tab pos="2514600" algn="l"/>
                <a:tab pos="3194050" algn="l"/>
              </a:tabLst>
              <a:defRPr sz="2800">
                <a:solidFill>
                  <a:schemeClr val="tx1"/>
                </a:solidFill>
                <a:latin typeface="Calibri" panose="020F0502020204030204" pitchFamily="34" charset="0"/>
              </a:defRPr>
            </a:lvl1pPr>
            <a:lvl2pPr defTabSz="947738">
              <a:lnSpc>
                <a:spcPct val="90000"/>
              </a:lnSpc>
              <a:spcBef>
                <a:spcPts val="500"/>
              </a:spcBef>
              <a:buFont typeface="Arial" panose="020B0604020202020204" pitchFamily="34" charset="0"/>
              <a:buChar char="•"/>
              <a:tabLst>
                <a:tab pos="1143000" algn="l"/>
                <a:tab pos="1822450" algn="l"/>
                <a:tab pos="2514600" algn="l"/>
                <a:tab pos="3194050" algn="l"/>
              </a:tabLst>
              <a:defRPr sz="2400">
                <a:solidFill>
                  <a:schemeClr val="tx1"/>
                </a:solidFill>
                <a:latin typeface="Calibri" panose="020F0502020204030204" pitchFamily="34" charset="0"/>
              </a:defRPr>
            </a:lvl2pPr>
            <a:lvl3pPr marL="1143000" indent="-228600" defTabSz="947738">
              <a:lnSpc>
                <a:spcPct val="90000"/>
              </a:lnSpc>
              <a:spcBef>
                <a:spcPts val="500"/>
              </a:spcBef>
              <a:buFont typeface="Arial" panose="020B0604020202020204" pitchFamily="34" charset="0"/>
              <a:buChar char="•"/>
              <a:tabLst>
                <a:tab pos="1143000" algn="l"/>
                <a:tab pos="1822450" algn="l"/>
                <a:tab pos="2514600" algn="l"/>
                <a:tab pos="3194050" algn="l"/>
              </a:tabLst>
              <a:defRPr sz="2000">
                <a:solidFill>
                  <a:schemeClr val="tx1"/>
                </a:solidFill>
                <a:latin typeface="Calibri" panose="020F0502020204030204" pitchFamily="34" charset="0"/>
              </a:defRPr>
            </a:lvl3pPr>
            <a:lvl4pPr marL="1600200" indent="-228600" defTabSz="947738">
              <a:lnSpc>
                <a:spcPct val="90000"/>
              </a:lnSpc>
              <a:spcBef>
                <a:spcPts val="500"/>
              </a:spcBef>
              <a:buFont typeface="Arial" panose="020B0604020202020204" pitchFamily="34" charset="0"/>
              <a:buChar char="•"/>
              <a:tabLst>
                <a:tab pos="1143000" algn="l"/>
                <a:tab pos="1822450" algn="l"/>
                <a:tab pos="2514600" algn="l"/>
                <a:tab pos="3194050" algn="l"/>
              </a:tabLst>
              <a:defRPr>
                <a:solidFill>
                  <a:schemeClr val="tx1"/>
                </a:solidFill>
                <a:latin typeface="Calibri" panose="020F0502020204030204" pitchFamily="34" charset="0"/>
              </a:defRPr>
            </a:lvl4pPr>
            <a:lvl5pPr marL="2057400" indent="-228600" defTabSz="947738">
              <a:lnSpc>
                <a:spcPct val="90000"/>
              </a:lnSpc>
              <a:spcBef>
                <a:spcPts val="500"/>
              </a:spcBef>
              <a:buFont typeface="Arial" panose="020B0604020202020204" pitchFamily="34" charset="0"/>
              <a:buChar char="•"/>
              <a:tabLst>
                <a:tab pos="1143000" algn="l"/>
                <a:tab pos="1822450" algn="l"/>
                <a:tab pos="2514600" algn="l"/>
                <a:tab pos="3194050" algn="l"/>
              </a:tabLst>
              <a:defRPr>
                <a:solidFill>
                  <a:schemeClr val="tx1"/>
                </a:solidFill>
                <a:latin typeface="Calibri" panose="020F0502020204030204" pitchFamily="34" charset="0"/>
              </a:defRPr>
            </a:lvl5pPr>
            <a:lvl6pPr marL="2514600" indent="-228600" defTabSz="947738" eaLnBrk="0" fontAlgn="base" hangingPunct="0">
              <a:lnSpc>
                <a:spcPct val="90000"/>
              </a:lnSpc>
              <a:spcBef>
                <a:spcPts val="500"/>
              </a:spcBef>
              <a:spcAft>
                <a:spcPct val="0"/>
              </a:spcAft>
              <a:buFont typeface="Arial" panose="020B0604020202020204" pitchFamily="34" charset="0"/>
              <a:buChar char="•"/>
              <a:tabLst>
                <a:tab pos="1143000" algn="l"/>
                <a:tab pos="1822450" algn="l"/>
                <a:tab pos="2514600" algn="l"/>
                <a:tab pos="3194050" algn="l"/>
              </a:tabLst>
              <a:defRPr>
                <a:solidFill>
                  <a:schemeClr val="tx1"/>
                </a:solidFill>
                <a:latin typeface="Calibri" panose="020F0502020204030204" pitchFamily="34" charset="0"/>
              </a:defRPr>
            </a:lvl6pPr>
            <a:lvl7pPr marL="2971800" indent="-228600" defTabSz="947738" eaLnBrk="0" fontAlgn="base" hangingPunct="0">
              <a:lnSpc>
                <a:spcPct val="90000"/>
              </a:lnSpc>
              <a:spcBef>
                <a:spcPts val="500"/>
              </a:spcBef>
              <a:spcAft>
                <a:spcPct val="0"/>
              </a:spcAft>
              <a:buFont typeface="Arial" panose="020B0604020202020204" pitchFamily="34" charset="0"/>
              <a:buChar char="•"/>
              <a:tabLst>
                <a:tab pos="1143000" algn="l"/>
                <a:tab pos="1822450" algn="l"/>
                <a:tab pos="2514600" algn="l"/>
                <a:tab pos="3194050" algn="l"/>
              </a:tabLst>
              <a:defRPr>
                <a:solidFill>
                  <a:schemeClr val="tx1"/>
                </a:solidFill>
                <a:latin typeface="Calibri" panose="020F0502020204030204" pitchFamily="34" charset="0"/>
              </a:defRPr>
            </a:lvl7pPr>
            <a:lvl8pPr marL="3429000" indent="-228600" defTabSz="947738" eaLnBrk="0" fontAlgn="base" hangingPunct="0">
              <a:lnSpc>
                <a:spcPct val="90000"/>
              </a:lnSpc>
              <a:spcBef>
                <a:spcPts val="500"/>
              </a:spcBef>
              <a:spcAft>
                <a:spcPct val="0"/>
              </a:spcAft>
              <a:buFont typeface="Arial" panose="020B0604020202020204" pitchFamily="34" charset="0"/>
              <a:buChar char="•"/>
              <a:tabLst>
                <a:tab pos="1143000" algn="l"/>
                <a:tab pos="1822450" algn="l"/>
                <a:tab pos="2514600" algn="l"/>
                <a:tab pos="3194050" algn="l"/>
              </a:tabLst>
              <a:defRPr>
                <a:solidFill>
                  <a:schemeClr val="tx1"/>
                </a:solidFill>
                <a:latin typeface="Calibri" panose="020F0502020204030204" pitchFamily="34" charset="0"/>
              </a:defRPr>
            </a:lvl8pPr>
            <a:lvl9pPr marL="3886200" indent="-228600" defTabSz="947738" eaLnBrk="0" fontAlgn="base" hangingPunct="0">
              <a:lnSpc>
                <a:spcPct val="90000"/>
              </a:lnSpc>
              <a:spcBef>
                <a:spcPts val="500"/>
              </a:spcBef>
              <a:spcAft>
                <a:spcPct val="0"/>
              </a:spcAft>
              <a:buFont typeface="Arial" panose="020B0604020202020204" pitchFamily="34" charset="0"/>
              <a:buChar char="•"/>
              <a:tabLst>
                <a:tab pos="1143000" algn="l"/>
                <a:tab pos="1822450" algn="l"/>
                <a:tab pos="2514600" algn="l"/>
                <a:tab pos="3194050" algn="l"/>
              </a:tabLst>
              <a:defRPr>
                <a:solidFill>
                  <a:schemeClr val="tx1"/>
                </a:solidFill>
                <a:latin typeface="Calibri" panose="020F0502020204030204" pitchFamily="34" charset="0"/>
              </a:defRPr>
            </a:lvl9pPr>
          </a:lstStyle>
          <a:p>
            <a:pPr marL="82296" indent="0" algn="l" rtl="0">
              <a:lnSpc>
                <a:spcPct val="150000"/>
              </a:lnSpc>
              <a:buNone/>
            </a:pPr>
            <a:r>
              <a:rPr lang="en-US" dirty="0">
                <a:latin typeface="Open Sans" panose="020B0606030504020204"/>
              </a:rPr>
              <a:t>गोइआनिया, ब्राज़ील के बारे में।</a:t>
            </a:r>
          </a:p>
          <a:p>
            <a:pPr marL="82296" indent="0" algn="l" rtl="0">
              <a:lnSpc>
                <a:spcPct val="150000"/>
              </a:lnSpc>
              <a:buNone/>
            </a:pPr>
            <a:r>
              <a:rPr lang="en-US" dirty="0">
                <a:latin typeface="Open Sans" panose="020B0606030504020204"/>
              </a:rPr>
              <a:t>गोइआनिया की रेडियोलॉजिकल दुर्घटनाओं का कारण।</a:t>
            </a:r>
          </a:p>
          <a:p>
            <a:pPr marL="82296" indent="0" algn="l" rtl="0">
              <a:lnSpc>
                <a:spcPct val="150000"/>
              </a:lnSpc>
              <a:buNone/>
            </a:pPr>
            <a:r>
              <a:rPr lang="en-US" dirty="0">
                <a:latin typeface="Open Sans" panose="020B0606030504020204"/>
              </a:rPr>
              <a:t>रेडियोलॉजिकल दुर्घटनाओं का प्रभाव.</a:t>
            </a:r>
          </a:p>
          <a:p>
            <a:pPr marL="82296" indent="0" algn="l" rtl="0">
              <a:lnSpc>
                <a:spcPct val="150000"/>
              </a:lnSpc>
              <a:buNone/>
            </a:pPr>
            <a:r>
              <a:rPr lang="en-US" dirty="0">
                <a:latin typeface="Open Sans" panose="020B0606030504020204"/>
              </a:rPr>
              <a:t>इस दुर्घटना से सबक सीखा.</a:t>
            </a:r>
          </a:p>
          <a:p>
            <a:pPr marL="82296" indent="0" algn="l" rtl="0">
              <a:lnSpc>
                <a:spcPct val="150000"/>
              </a:lnSpc>
              <a:buNone/>
            </a:pPr>
            <a:r>
              <a:rPr lang="en-US" dirty="0">
                <a:latin typeface="Open Sans" panose="020B0606030504020204"/>
              </a:rPr>
              <a:t>समीक्षा</a:t>
            </a:r>
          </a:p>
        </p:txBody>
      </p:sp>
      <p:grpSp>
        <p:nvGrpSpPr>
          <p:cNvPr id="6150" name="Group">
            <a:extLst>
              <a:ext uri="{FF2B5EF4-FFF2-40B4-BE49-F238E27FC236}">
                <a16:creationId xmlns:a16="http://schemas.microsoft.com/office/drawing/2014/main" id="{E0D2C459-C99F-CE34-03A7-9EDFE5388882}"/>
              </a:ext>
            </a:extLst>
          </p:cNvPr>
          <p:cNvGrpSpPr>
            <a:grpSpLocks/>
          </p:cNvGrpSpPr>
          <p:nvPr/>
        </p:nvGrpSpPr>
        <p:grpSpPr bwMode="auto">
          <a:xfrm>
            <a:off x="5116513" y="1419943"/>
            <a:ext cx="609600" cy="841375"/>
            <a:chOff x="0" y="115975"/>
            <a:chExt cx="1219200" cy="1681957"/>
          </a:xfrm>
        </p:grpSpPr>
        <p:sp>
          <p:nvSpPr>
            <p:cNvPr id="6160" name="Circle">
              <a:extLst>
                <a:ext uri="{FF2B5EF4-FFF2-40B4-BE49-F238E27FC236}">
                  <a16:creationId xmlns:a16="http://schemas.microsoft.com/office/drawing/2014/main" id="{BFEFED60-F19B-83B2-C56B-5AEEE11D9BB2}"/>
                </a:ext>
              </a:extLst>
            </p:cNvPr>
            <p:cNvSpPr>
              <a:spLocks noChangeArrowheads="1"/>
            </p:cNvSpPr>
            <p:nvPr/>
          </p:nvSpPr>
          <p:spPr bwMode="auto">
            <a:xfrm>
              <a:off x="0" y="265245"/>
              <a:ext cx="1219200" cy="1219201"/>
            </a:xfrm>
            <a:prstGeom prst="ellipse">
              <a:avLst/>
            </a:prstGeom>
            <a:solidFill>
              <a:srgbClr val="DDDDD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6161" name="1">
              <a:extLst>
                <a:ext uri="{FF2B5EF4-FFF2-40B4-BE49-F238E27FC236}">
                  <a16:creationId xmlns:a16="http://schemas.microsoft.com/office/drawing/2014/main" id="{11AC985F-14ED-F169-BBD1-6D34C5BD3A0D}"/>
                </a:ext>
              </a:extLst>
            </p:cNvPr>
            <p:cNvSpPr txBox="1">
              <a:spLocks noChangeArrowheads="1"/>
            </p:cNvSpPr>
            <p:nvPr/>
          </p:nvSpPr>
          <p:spPr bwMode="auto">
            <a:xfrm>
              <a:off x="261804" y="115975"/>
              <a:ext cx="822592" cy="168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r>
                <a:rPr lang="en-US" altLang="en-US" sz="3600" i="1" dirty="0">
                  <a:solidFill>
                    <a:srgbClr val="C00000"/>
                  </a:solidFill>
                  <a:latin typeface="Open Sans" panose="020B0606030504020204" pitchFamily="34" charset="0"/>
                  <a:cs typeface="Open Sans" panose="020B0606030504020204" pitchFamily="34" charset="0"/>
                  <a:sym typeface="Open Sans" panose="020B0606030504020204" pitchFamily="34" charset="0"/>
                </a:rPr>
                <a:t>1</a:t>
              </a:r>
            </a:p>
          </p:txBody>
        </p:sp>
      </p:grpSp>
      <p:grpSp>
        <p:nvGrpSpPr>
          <p:cNvPr id="6151" name="Group">
            <a:extLst>
              <a:ext uri="{FF2B5EF4-FFF2-40B4-BE49-F238E27FC236}">
                <a16:creationId xmlns:a16="http://schemas.microsoft.com/office/drawing/2014/main" id="{20F86CA4-E555-2C56-06E5-00A652334CAF}"/>
              </a:ext>
            </a:extLst>
          </p:cNvPr>
          <p:cNvGrpSpPr>
            <a:grpSpLocks/>
          </p:cNvGrpSpPr>
          <p:nvPr/>
        </p:nvGrpSpPr>
        <p:grpSpPr bwMode="auto">
          <a:xfrm>
            <a:off x="5116513" y="2288671"/>
            <a:ext cx="609600" cy="839787"/>
            <a:chOff x="0" y="265244"/>
            <a:chExt cx="1219200" cy="1681957"/>
          </a:xfrm>
        </p:grpSpPr>
        <p:sp>
          <p:nvSpPr>
            <p:cNvPr id="6158" name="Circle">
              <a:extLst>
                <a:ext uri="{FF2B5EF4-FFF2-40B4-BE49-F238E27FC236}">
                  <a16:creationId xmlns:a16="http://schemas.microsoft.com/office/drawing/2014/main" id="{46440D3F-BE77-8B69-CC09-E88079149D27}"/>
                </a:ext>
              </a:extLst>
            </p:cNvPr>
            <p:cNvSpPr>
              <a:spLocks noChangeArrowheads="1"/>
            </p:cNvSpPr>
            <p:nvPr/>
          </p:nvSpPr>
          <p:spPr bwMode="auto">
            <a:xfrm>
              <a:off x="0" y="265245"/>
              <a:ext cx="1219200" cy="1219201"/>
            </a:xfrm>
            <a:prstGeom prst="ellipse">
              <a:avLst/>
            </a:prstGeom>
            <a:solidFill>
              <a:srgbClr val="DDDDD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6159" name="2">
              <a:extLst>
                <a:ext uri="{FF2B5EF4-FFF2-40B4-BE49-F238E27FC236}">
                  <a16:creationId xmlns:a16="http://schemas.microsoft.com/office/drawing/2014/main" id="{C4C3632B-7569-1165-24FC-E27B43269399}"/>
                </a:ext>
              </a:extLst>
            </p:cNvPr>
            <p:cNvSpPr txBox="1">
              <a:spLocks noChangeArrowheads="1"/>
            </p:cNvSpPr>
            <p:nvPr/>
          </p:nvSpPr>
          <p:spPr bwMode="auto">
            <a:xfrm>
              <a:off x="237730" y="265244"/>
              <a:ext cx="822592" cy="168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r>
                <a:rPr lang="en-US" altLang="en-US" sz="3600" i="1" dirty="0">
                  <a:solidFill>
                    <a:srgbClr val="C00000"/>
                  </a:solidFill>
                  <a:latin typeface="Open Sans" panose="020B0606030504020204" pitchFamily="34" charset="0"/>
                  <a:cs typeface="Open Sans" panose="020B0606030504020204" pitchFamily="34" charset="0"/>
                  <a:sym typeface="Open Sans" panose="020B0606030504020204" pitchFamily="34" charset="0"/>
                </a:rPr>
                <a:t>2</a:t>
              </a:r>
            </a:p>
          </p:txBody>
        </p:sp>
      </p:grpSp>
      <p:grpSp>
        <p:nvGrpSpPr>
          <p:cNvPr id="6152" name="Group">
            <a:extLst>
              <a:ext uri="{FF2B5EF4-FFF2-40B4-BE49-F238E27FC236}">
                <a16:creationId xmlns:a16="http://schemas.microsoft.com/office/drawing/2014/main" id="{0615D5AE-2432-80B4-BDBE-61BB1ABA5E01}"/>
              </a:ext>
            </a:extLst>
          </p:cNvPr>
          <p:cNvGrpSpPr>
            <a:grpSpLocks/>
          </p:cNvGrpSpPr>
          <p:nvPr/>
        </p:nvGrpSpPr>
        <p:grpSpPr bwMode="auto">
          <a:xfrm>
            <a:off x="5151519" y="3583442"/>
            <a:ext cx="609600" cy="763962"/>
            <a:chOff x="0" y="141375"/>
            <a:chExt cx="1219200" cy="1681957"/>
          </a:xfrm>
        </p:grpSpPr>
        <p:sp>
          <p:nvSpPr>
            <p:cNvPr id="6156" name="Circle">
              <a:extLst>
                <a:ext uri="{FF2B5EF4-FFF2-40B4-BE49-F238E27FC236}">
                  <a16:creationId xmlns:a16="http://schemas.microsoft.com/office/drawing/2014/main" id="{FCF35733-60FC-93CD-7307-C2285669E419}"/>
                </a:ext>
              </a:extLst>
            </p:cNvPr>
            <p:cNvSpPr>
              <a:spLocks noChangeArrowheads="1"/>
            </p:cNvSpPr>
            <p:nvPr/>
          </p:nvSpPr>
          <p:spPr bwMode="auto">
            <a:xfrm>
              <a:off x="0" y="265245"/>
              <a:ext cx="1219200" cy="1219201"/>
            </a:xfrm>
            <a:prstGeom prst="ellipse">
              <a:avLst/>
            </a:prstGeom>
            <a:solidFill>
              <a:srgbClr val="DDDDD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6157" name="3">
              <a:extLst>
                <a:ext uri="{FF2B5EF4-FFF2-40B4-BE49-F238E27FC236}">
                  <a16:creationId xmlns:a16="http://schemas.microsoft.com/office/drawing/2014/main" id="{FDCF21D6-2804-6A30-078A-A7B3411F73B0}"/>
                </a:ext>
              </a:extLst>
            </p:cNvPr>
            <p:cNvSpPr txBox="1">
              <a:spLocks noChangeArrowheads="1"/>
            </p:cNvSpPr>
            <p:nvPr/>
          </p:nvSpPr>
          <p:spPr bwMode="auto">
            <a:xfrm>
              <a:off x="287204" y="141375"/>
              <a:ext cx="822592" cy="168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r>
                <a:rPr lang="en-US" altLang="en-US" sz="3600" i="1" dirty="0">
                  <a:solidFill>
                    <a:srgbClr val="C00000"/>
                  </a:solidFill>
                  <a:latin typeface="Open Sans" panose="020B0606030504020204" pitchFamily="34" charset="0"/>
                  <a:cs typeface="Open Sans" panose="020B0606030504020204" pitchFamily="34" charset="0"/>
                  <a:sym typeface="Open Sans" panose="020B0606030504020204" pitchFamily="34" charset="0"/>
                </a:rPr>
                <a:t>3</a:t>
              </a:r>
            </a:p>
          </p:txBody>
        </p:sp>
      </p:grpSp>
      <p:pic>
        <p:nvPicPr>
          <p:cNvPr id="2" name="Picture 1">
            <a:extLst>
              <a:ext uri="{FF2B5EF4-FFF2-40B4-BE49-F238E27FC236}">
                <a16:creationId xmlns:a16="http://schemas.microsoft.com/office/drawing/2014/main" id="{72E74A82-DCD4-FA30-EC83-08DE74C40BF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19304"/>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FF837AE-12EE-6DA2-8040-138CDF093ED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9779"/>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a:extLst>
              <a:ext uri="{FF2B5EF4-FFF2-40B4-BE49-F238E27FC236}">
                <a16:creationId xmlns:a16="http://schemas.microsoft.com/office/drawing/2014/main" id="{0615D5AE-2432-80B4-BDBE-61BB1ABA5E01}"/>
              </a:ext>
            </a:extLst>
          </p:cNvPr>
          <p:cNvGrpSpPr>
            <a:grpSpLocks/>
          </p:cNvGrpSpPr>
          <p:nvPr/>
        </p:nvGrpSpPr>
        <p:grpSpPr bwMode="auto">
          <a:xfrm>
            <a:off x="5148263" y="4388188"/>
            <a:ext cx="609600" cy="737506"/>
            <a:chOff x="0" y="141375"/>
            <a:chExt cx="1219200" cy="1681957"/>
          </a:xfrm>
        </p:grpSpPr>
        <p:sp>
          <p:nvSpPr>
            <p:cNvPr id="18" name="Circle">
              <a:extLst>
                <a:ext uri="{FF2B5EF4-FFF2-40B4-BE49-F238E27FC236}">
                  <a16:creationId xmlns:a16="http://schemas.microsoft.com/office/drawing/2014/main" id="{FCF35733-60FC-93CD-7307-C2285669E419}"/>
                </a:ext>
              </a:extLst>
            </p:cNvPr>
            <p:cNvSpPr>
              <a:spLocks noChangeArrowheads="1"/>
            </p:cNvSpPr>
            <p:nvPr/>
          </p:nvSpPr>
          <p:spPr bwMode="auto">
            <a:xfrm>
              <a:off x="0" y="265245"/>
              <a:ext cx="1219200" cy="1219201"/>
            </a:xfrm>
            <a:prstGeom prst="ellipse">
              <a:avLst/>
            </a:prstGeom>
            <a:solidFill>
              <a:srgbClr val="DDDDD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19" name="3">
              <a:extLst>
                <a:ext uri="{FF2B5EF4-FFF2-40B4-BE49-F238E27FC236}">
                  <a16:creationId xmlns:a16="http://schemas.microsoft.com/office/drawing/2014/main" id="{FDCF21D6-2804-6A30-078A-A7B3411F73B0}"/>
                </a:ext>
              </a:extLst>
            </p:cNvPr>
            <p:cNvSpPr txBox="1">
              <a:spLocks noChangeArrowheads="1"/>
            </p:cNvSpPr>
            <p:nvPr/>
          </p:nvSpPr>
          <p:spPr bwMode="auto">
            <a:xfrm>
              <a:off x="287204" y="141375"/>
              <a:ext cx="822592" cy="168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r>
                <a:rPr lang="en-US" altLang="en-US" sz="3600" i="1" dirty="0">
                  <a:solidFill>
                    <a:srgbClr val="C00000"/>
                  </a:solidFill>
                  <a:latin typeface="Open Sans" panose="020B0606030504020204" pitchFamily="34" charset="0"/>
                  <a:cs typeface="Open Sans" panose="020B0606030504020204" pitchFamily="34" charset="0"/>
                  <a:sym typeface="Open Sans" panose="020B0606030504020204" pitchFamily="34" charset="0"/>
                </a:rPr>
                <a:t>4</a:t>
              </a:r>
            </a:p>
          </p:txBody>
        </p:sp>
      </p:grpSp>
      <p:grpSp>
        <p:nvGrpSpPr>
          <p:cNvPr id="20" name="Group">
            <a:extLst>
              <a:ext uri="{FF2B5EF4-FFF2-40B4-BE49-F238E27FC236}">
                <a16:creationId xmlns:a16="http://schemas.microsoft.com/office/drawing/2014/main" id="{0615D5AE-2432-80B4-BDBE-61BB1ABA5E01}"/>
              </a:ext>
            </a:extLst>
          </p:cNvPr>
          <p:cNvGrpSpPr>
            <a:grpSpLocks/>
          </p:cNvGrpSpPr>
          <p:nvPr/>
        </p:nvGrpSpPr>
        <p:grpSpPr bwMode="auto">
          <a:xfrm>
            <a:off x="5141913" y="5196486"/>
            <a:ext cx="609600" cy="553775"/>
            <a:chOff x="0" y="141375"/>
            <a:chExt cx="1219200" cy="1681957"/>
          </a:xfrm>
        </p:grpSpPr>
        <p:sp>
          <p:nvSpPr>
            <p:cNvPr id="21" name="Circle">
              <a:extLst>
                <a:ext uri="{FF2B5EF4-FFF2-40B4-BE49-F238E27FC236}">
                  <a16:creationId xmlns:a16="http://schemas.microsoft.com/office/drawing/2014/main" id="{FCF35733-60FC-93CD-7307-C2285669E419}"/>
                </a:ext>
              </a:extLst>
            </p:cNvPr>
            <p:cNvSpPr>
              <a:spLocks noChangeArrowheads="1"/>
            </p:cNvSpPr>
            <p:nvPr/>
          </p:nvSpPr>
          <p:spPr bwMode="auto">
            <a:xfrm>
              <a:off x="0" y="265245"/>
              <a:ext cx="1219200" cy="1219201"/>
            </a:xfrm>
            <a:prstGeom prst="ellipse">
              <a:avLst/>
            </a:prstGeom>
            <a:solidFill>
              <a:srgbClr val="DDDDD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22" name="3">
              <a:extLst>
                <a:ext uri="{FF2B5EF4-FFF2-40B4-BE49-F238E27FC236}">
                  <a16:creationId xmlns:a16="http://schemas.microsoft.com/office/drawing/2014/main" id="{FDCF21D6-2804-6A30-078A-A7B3411F73B0}"/>
                </a:ext>
              </a:extLst>
            </p:cNvPr>
            <p:cNvSpPr txBox="1">
              <a:spLocks noChangeArrowheads="1"/>
            </p:cNvSpPr>
            <p:nvPr/>
          </p:nvSpPr>
          <p:spPr bwMode="auto">
            <a:xfrm>
              <a:off x="287204" y="141375"/>
              <a:ext cx="822592" cy="168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r>
                <a:rPr lang="en-US" altLang="en-US" sz="3600" i="1" dirty="0">
                  <a:solidFill>
                    <a:srgbClr val="C00000"/>
                  </a:solidFill>
                  <a:latin typeface="Open Sans" panose="020B0606030504020204" pitchFamily="34" charset="0"/>
                  <a:cs typeface="Open Sans" panose="020B0606030504020204" pitchFamily="34" charset="0"/>
                  <a:sym typeface="Open Sans" panose="020B0606030504020204" pitchFamily="34" charset="0"/>
                </a:rPr>
                <a:t>5</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20</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371475" y="1406525"/>
            <a:ext cx="3556000" cy="1556376"/>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r>
              <a:rPr lang="en-US" sz="4000" dirty="0">
                <a:solidFill>
                  <a:srgbClr val="FF0000"/>
                </a:solidFill>
              </a:rPr>
              <a:t>दूषित वस्तुओं को हटाना</a:t>
            </a:r>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cstate="print"/>
          <a:srcRect/>
          <a:stretch>
            <a:fillRect/>
          </a:stretch>
        </p:blipFill>
        <p:spPr bwMode="auto">
          <a:xfrm>
            <a:off x="4416612" y="1347926"/>
            <a:ext cx="7292788" cy="4957623"/>
          </a:xfrm>
          <a:prstGeom prst="rect">
            <a:avLst/>
          </a:prstGeom>
          <a:noFill/>
          <a:ln w="12700">
            <a:noFill/>
            <a:miter lim="800000"/>
            <a:headEnd type="none" w="sm" len="sm"/>
            <a:tailEnd type="none" w="sm" len="sm"/>
          </a:ln>
          <a:effectLst/>
        </p:spPr>
      </p:pic>
    </p:spTree>
    <p:extLst>
      <p:ext uri="{BB962C8B-B14F-4D97-AF65-F5344CB8AC3E}">
        <p14:creationId xmlns:p14="http://schemas.microsoft.com/office/powerpoint/2010/main" val="215707791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10160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21</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371475" y="1406525"/>
            <a:ext cx="3556000" cy="1063933"/>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r>
              <a:rPr lang="en-US" sz="4000" dirty="0">
                <a:solidFill>
                  <a:srgbClr val="FF0000"/>
                </a:solidFill>
              </a:rPr>
              <a:t>अस्थायी भंडारण स्थल</a:t>
            </a:r>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cstate="print"/>
          <a:srcRect/>
          <a:stretch>
            <a:fillRect/>
          </a:stretch>
        </p:blipFill>
        <p:spPr bwMode="auto">
          <a:xfrm>
            <a:off x="4322236" y="1280458"/>
            <a:ext cx="7632166" cy="5025091"/>
          </a:xfrm>
          <a:prstGeom prst="rect">
            <a:avLst/>
          </a:prstGeom>
          <a:noFill/>
          <a:ln w="12700">
            <a:noFill/>
            <a:miter lim="800000"/>
            <a:headEnd type="none" w="sm" len="sm"/>
            <a:tailEnd type="none" w="sm" len="sm"/>
          </a:ln>
          <a:effectLst/>
        </p:spPr>
      </p:pic>
    </p:spTree>
    <p:extLst>
      <p:ext uri="{BB962C8B-B14F-4D97-AF65-F5344CB8AC3E}">
        <p14:creationId xmlns:p14="http://schemas.microsoft.com/office/powerpoint/2010/main" val="76131393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DE47EE-AF98-D6F4-D3EE-FBD5FEF1EA85}"/>
              </a:ext>
            </a:extLst>
          </p:cNvPr>
          <p:cNvSpPr txBox="1">
            <a:spLocks noChangeArrowheads="1"/>
          </p:cNvSpPr>
          <p:nvPr/>
        </p:nvSpPr>
        <p:spPr bwMode="auto">
          <a:xfrm>
            <a:off x="4369594" y="1336119"/>
            <a:ext cx="7537450" cy="470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marL="514350" indent="-514350" algn="l" rtl="0">
              <a:lnSpc>
                <a:spcPct val="150000"/>
              </a:lnSpc>
              <a:buAutoNum type="arabicParenBoth"/>
            </a:pPr>
            <a:r>
              <a:rPr lang="en-US" dirty="0">
                <a:latin typeface="Open Sans" panose="020B0606030504020204"/>
              </a:rPr>
              <a:t>रेडियोधर्मी स्रोत के टूटने के कारण संदूषण से उत्पन्न रेडियोलॉजिकल दुर्घटना, यदि दुर्घटना का पता चलने में बहुत अधिक समय बीत जाए, तो और भी गंभीर हो सकती है।</a:t>
            </a:r>
          </a:p>
          <a:p>
            <a:pPr algn="l" rtl="0">
              <a:lnSpc>
                <a:spcPct val="150000"/>
              </a:lnSpc>
              <a:buNone/>
            </a:pPr>
            <a:r>
              <a:rPr lang="en-US" dirty="0">
                <a:latin typeface="Open Sans" panose="020B0606030504020204"/>
              </a:rPr>
              <a:t>(2) किसी दुर्घटना में रेडियोधर्मी स्रोत के भौतिक और रासायनिक गुण महत्वपूर्ण कारक होते </a:t>
            </a:r>
            <a:r>
              <a:rPr lang="en-US" dirty="0" err="1">
                <a:latin typeface="Open Sans" panose="020B0606030504020204"/>
              </a:rPr>
              <a:t>हैं</a:t>
            </a:r>
            <a:r>
              <a:rPr lang="en-US" dirty="0">
                <a:latin typeface="Open Sans" panose="020B0606030504020204"/>
              </a:rPr>
              <a:t>।</a:t>
            </a:r>
            <a:r>
              <a:rPr lang="hi-IN" dirty="0">
                <a:latin typeface="Open Sans" panose="020B0606030504020204"/>
              </a:rPr>
              <a:t> </a:t>
            </a:r>
            <a:r>
              <a:rPr lang="en-US" b="1" dirty="0" err="1">
                <a:solidFill>
                  <a:srgbClr val="C00000"/>
                </a:solidFill>
                <a:latin typeface="Open Sans" panose="020B0606030504020204"/>
              </a:rPr>
              <a:t>रेकॉर्ड</a:t>
            </a:r>
            <a:r>
              <a:rPr lang="hi-IN" b="1" dirty="0">
                <a:solidFill>
                  <a:srgbClr val="C00000"/>
                </a:solidFill>
                <a:latin typeface="Open Sans" panose="020B0606030504020204"/>
              </a:rPr>
              <a:t> </a:t>
            </a:r>
            <a:r>
              <a:rPr lang="en-US" dirty="0" err="1">
                <a:latin typeface="Open Sans" panose="020B0606030504020204"/>
              </a:rPr>
              <a:t>सीलबंद</a:t>
            </a:r>
            <a:r>
              <a:rPr lang="en-US" dirty="0">
                <a:latin typeface="Open Sans" panose="020B0606030504020204"/>
              </a:rPr>
              <a:t> स्रोतों में वह जानकारी होनी चाहिए।</a:t>
            </a:r>
            <a:endParaRPr lang="en-US" sz="2000" dirty="0">
              <a:latin typeface="Open Sans" panose="020B0606030504020204"/>
            </a:endParaRPr>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22</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371475" y="1406525"/>
            <a:ext cx="3556000" cy="694602"/>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lnSpc>
                <a:spcPct val="100000"/>
              </a:lnSpc>
              <a:defRPr/>
            </a:pPr>
            <a:r>
              <a:rPr lang="en-US" sz="4000" dirty="0">
                <a:solidFill>
                  <a:srgbClr val="FF0000"/>
                </a:solidFill>
              </a:rPr>
              <a:t>सीखा गया सबक</a:t>
            </a:r>
            <a:endParaRPr lang="en-US" sz="4000" dirty="0"/>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49663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89734-8D3F-025B-7674-D0ED39ED6E0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0DAC608-2C6F-1735-D143-06192AE7F063}"/>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7C8E402-51C8-6751-23D3-11633387DD74}"/>
              </a:ext>
            </a:extLst>
          </p:cNvPr>
          <p:cNvSpPr txBox="1">
            <a:spLocks noChangeArrowheads="1"/>
          </p:cNvSpPr>
          <p:nvPr/>
        </p:nvSpPr>
        <p:spPr bwMode="auto">
          <a:xfrm>
            <a:off x="4369594" y="1279526"/>
            <a:ext cx="753745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marL="514350" indent="-514350">
              <a:lnSpc>
                <a:spcPct val="100000"/>
              </a:lnSpc>
              <a:buAutoNum type="arabicParenBoth" startAt="3"/>
            </a:pPr>
            <a:r>
              <a:rPr lang="hi-IN" dirty="0">
                <a:latin typeface="Open Sans" panose="020B0606030504020204"/>
              </a:rPr>
              <a:t>सचेत विकिरण क्या है और इसके अनुप्रयोग क्या हैं, इसे सार्वजनिक किया जाना चाहिए</a:t>
            </a:r>
            <a:r>
              <a:rPr lang="en-US" dirty="0">
                <a:latin typeface="Open Sans" panose="020B0606030504020204"/>
              </a:rPr>
              <a:t>।</a:t>
            </a:r>
          </a:p>
          <a:p>
            <a:pPr>
              <a:lnSpc>
                <a:spcPct val="100000"/>
              </a:lnSpc>
              <a:buNone/>
            </a:pPr>
            <a:r>
              <a:rPr lang="en-US" dirty="0">
                <a:latin typeface="Open Sans" panose="020B0606030504020204"/>
              </a:rPr>
              <a:t>(4) </a:t>
            </a:r>
            <a:r>
              <a:rPr lang="hi-IN" dirty="0">
                <a:latin typeface="Open Sans" panose="020B0606030504020204"/>
              </a:rPr>
              <a:t>एक रेडियोलॉजिकल दुर्घटना के बाद एक पर्याप्त प्रणाली प्रदान की जानी चाहिए जिससे सामाजिक और मनोवैज्ञानिक संदूषण गंभीर रूप से दूषित हो सकता है।</a:t>
            </a:r>
          </a:p>
          <a:p>
            <a:pPr>
              <a:lnSpc>
                <a:spcPct val="100000"/>
              </a:lnSpc>
              <a:buNone/>
            </a:pPr>
            <a:r>
              <a:rPr lang="en-US" dirty="0">
                <a:latin typeface="Open Sans" panose="020B0606030504020204"/>
              </a:rPr>
              <a:t>(5)</a:t>
            </a:r>
            <a:r>
              <a:rPr lang="hi-IN" b="1" i="1" dirty="0">
                <a:solidFill>
                  <a:srgbClr val="FF0000"/>
                </a:solidFill>
                <a:latin typeface="Open Sans" panose="020B0606030504020204"/>
              </a:rPr>
              <a:t> आपातकालीन प्रशिक्षण पाठ्यक्रम विकासशील देशों के साथ-साथ विकसित देशों में भी आयोजित किए जाने चाहिए जहां सुविधाएं उपलब्ध हैं और अच्छी तरह से काम कर रही हैं।</a:t>
            </a:r>
            <a:endParaRPr lang="en-US" dirty="0">
              <a:latin typeface="Open Sans" panose="020B0606030504020204"/>
            </a:endParaRPr>
          </a:p>
        </p:txBody>
      </p:sp>
      <p:sp>
        <p:nvSpPr>
          <p:cNvPr id="7172" name="PPT 2 -">
            <a:extLst>
              <a:ext uri="{FF2B5EF4-FFF2-40B4-BE49-F238E27FC236}">
                <a16:creationId xmlns:a16="http://schemas.microsoft.com/office/drawing/2014/main" id="{8687DD65-11F5-6CA4-FA96-F6D769AAC04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E669FCD3-A17F-1467-653D-0D4D605974B8}"/>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C6286B47-E4B6-F6B8-4DCD-C058FA421DFB}"/>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23</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EBB8B6E7-FA1C-4787-8F71-9215019CD20C}"/>
              </a:ext>
            </a:extLst>
          </p:cNvPr>
          <p:cNvSpPr txBox="1"/>
          <p:nvPr/>
        </p:nvSpPr>
        <p:spPr>
          <a:xfrm>
            <a:off x="228601" y="1406525"/>
            <a:ext cx="3698874" cy="633046"/>
          </a:xfrm>
          <a:prstGeom prst="rect">
            <a:avLst/>
          </a:prstGeom>
          <a:ln w="12700">
            <a:miter lim="400000"/>
          </a:ln>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defRPr/>
            </a:pPr>
            <a:r>
              <a:rPr lang="en-US" sz="3600" dirty="0">
                <a:solidFill>
                  <a:srgbClr val="FF0000"/>
                </a:solidFill>
              </a:rPr>
              <a:t>सीख सीखी</a:t>
            </a:r>
          </a:p>
        </p:txBody>
      </p:sp>
      <p:pic>
        <p:nvPicPr>
          <p:cNvPr id="7176" name="Picture 1">
            <a:extLst>
              <a:ext uri="{FF2B5EF4-FFF2-40B4-BE49-F238E27FC236}">
                <a16:creationId xmlns:a16="http://schemas.microsoft.com/office/drawing/2014/main" id="{E23EA16C-0729-7BE6-CF27-9F365B24CC5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42396240-7A60-A98E-4768-647C3C83DED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75148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89734-8D3F-025B-7674-D0ED39ED6E0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0DAC608-2C6F-1735-D143-06192AE7F063}"/>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7C8E402-51C8-6751-23D3-11633387DD74}"/>
              </a:ext>
            </a:extLst>
          </p:cNvPr>
          <p:cNvSpPr txBox="1">
            <a:spLocks noChangeArrowheads="1"/>
          </p:cNvSpPr>
          <p:nvPr/>
        </p:nvSpPr>
        <p:spPr bwMode="auto">
          <a:xfrm>
            <a:off x="4369594" y="1279526"/>
            <a:ext cx="7537450" cy="4767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a:buNone/>
            </a:pPr>
            <a:r>
              <a:rPr lang="en-US" sz="2600" dirty="0">
                <a:latin typeface="Open Sans" panose="020B0606030504020204"/>
              </a:rPr>
              <a:t>(6) </a:t>
            </a:r>
            <a:r>
              <a:rPr lang="hi-IN" sz="2600" dirty="0">
                <a:latin typeface="Open Sans" panose="020B0606030504020204"/>
              </a:rPr>
              <a:t>उपयुक्त अंतरराष्ट्रीय संगठनों को रेडियोलॉजिकल उपकरणों को उपयोग के लिए तैयार रखने पर विचार करना चाहिए।
(7) रेडियोलॉजिकल दुर्घटना से प्रभावित क्षेत्र के पास एक अस्थायी अपशिष्ट भंडारण स्थल के प्रावधान पर विचार किया जाना चाहिए।
(8) शुद्धिकरण कार्य में भाग लेने के लिए सिविल इंजीनियरिंग कर्मियों का एक बुनियादी ढांचा उपलब्ध होना चाहिए।
(9) रेडियोलॉजिकल उपकरणों और सुविधाओं के आवधिक निरीक्षण का एक कार्यक्रम आयोजित किया जाना चाहिए।</a:t>
            </a:r>
            <a:endParaRPr lang="en-US" sz="2600" dirty="0">
              <a:latin typeface="Open Sans" panose="020B0606030504020204"/>
            </a:endParaRPr>
          </a:p>
        </p:txBody>
      </p:sp>
      <p:sp>
        <p:nvSpPr>
          <p:cNvPr id="7172" name="PPT 2 -">
            <a:extLst>
              <a:ext uri="{FF2B5EF4-FFF2-40B4-BE49-F238E27FC236}">
                <a16:creationId xmlns:a16="http://schemas.microsoft.com/office/drawing/2014/main" id="{8687DD65-11F5-6CA4-FA96-F6D769AAC04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E669FCD3-A17F-1467-653D-0D4D605974B8}"/>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C6286B47-E4B6-F6B8-4DCD-C058FA421DFB}"/>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24</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EBB8B6E7-FA1C-4787-8F71-9215019CD20C}"/>
              </a:ext>
            </a:extLst>
          </p:cNvPr>
          <p:cNvSpPr txBox="1"/>
          <p:nvPr/>
        </p:nvSpPr>
        <p:spPr>
          <a:xfrm>
            <a:off x="228601" y="1406525"/>
            <a:ext cx="3698874" cy="633046"/>
          </a:xfrm>
          <a:prstGeom prst="rect">
            <a:avLst/>
          </a:prstGeom>
          <a:ln w="12700">
            <a:miter lim="400000"/>
          </a:ln>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defRPr/>
            </a:pPr>
            <a:r>
              <a:rPr lang="en-US" sz="3600" dirty="0">
                <a:solidFill>
                  <a:srgbClr val="FF0000"/>
                </a:solidFill>
              </a:rPr>
              <a:t>सीख सीखी</a:t>
            </a:r>
          </a:p>
        </p:txBody>
      </p:sp>
      <p:pic>
        <p:nvPicPr>
          <p:cNvPr id="7176" name="Picture 1">
            <a:extLst>
              <a:ext uri="{FF2B5EF4-FFF2-40B4-BE49-F238E27FC236}">
                <a16:creationId xmlns:a16="http://schemas.microsoft.com/office/drawing/2014/main" id="{E23EA16C-0729-7BE6-CF27-9F365B24CC5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42396240-7A60-A98E-4768-647C3C83DED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7289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104D3-157E-7A06-D415-8EB887BD35E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2A2839C-5AF2-D1FA-04E5-901436670042}"/>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EA28669-9CC6-93DA-94A1-A82DF6A8C531}"/>
              </a:ext>
            </a:extLst>
          </p:cNvPr>
          <p:cNvSpPr txBox="1">
            <a:spLocks noChangeArrowheads="1"/>
          </p:cNvSpPr>
          <p:nvPr/>
        </p:nvSpPr>
        <p:spPr bwMode="auto">
          <a:xfrm>
            <a:off x="4283075" y="1679512"/>
            <a:ext cx="7537450" cy="379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marL="596646" indent="-514350" algn="l" rtl="0">
              <a:lnSpc>
                <a:spcPct val="150000"/>
              </a:lnSpc>
              <a:buFont typeface="+mj-lt"/>
              <a:buAutoNum type="arabicPeriod"/>
            </a:pPr>
            <a:r>
              <a:rPr lang="en-US" dirty="0">
                <a:latin typeface="Open Sans" panose="020B0606030504020204"/>
              </a:rPr>
              <a:t>गोइआनिया, ब्राज़ील के बारे में।</a:t>
            </a:r>
          </a:p>
          <a:p>
            <a:pPr marL="596646" indent="-514350" algn="l" rtl="0">
              <a:lnSpc>
                <a:spcPct val="150000"/>
              </a:lnSpc>
              <a:buFont typeface="+mj-lt"/>
              <a:buAutoNum type="arabicPeriod"/>
            </a:pPr>
            <a:r>
              <a:rPr lang="en-US" dirty="0">
                <a:latin typeface="Open Sans" panose="020B0606030504020204"/>
              </a:rPr>
              <a:t>गोइआनिया की रेडियोलॉजिकल दुर्घटनाओं का कारण।</a:t>
            </a:r>
          </a:p>
          <a:p>
            <a:pPr marL="596646" indent="-514350" algn="l" rtl="0">
              <a:lnSpc>
                <a:spcPct val="150000"/>
              </a:lnSpc>
              <a:buFont typeface="+mj-lt"/>
              <a:buAutoNum type="arabicPeriod"/>
            </a:pPr>
            <a:r>
              <a:rPr lang="en-US" dirty="0">
                <a:latin typeface="Open Sans" panose="020B0606030504020204"/>
              </a:rPr>
              <a:t>रेडियोलॉजिकल दुर्घटनाओं का प्रभाव.</a:t>
            </a:r>
          </a:p>
          <a:p>
            <a:pPr marL="596646" indent="-514350" algn="l" rtl="0">
              <a:lnSpc>
                <a:spcPct val="150000"/>
              </a:lnSpc>
              <a:buFont typeface="+mj-lt"/>
              <a:buAutoNum type="arabicPeriod"/>
            </a:pPr>
            <a:r>
              <a:rPr lang="en-US" dirty="0">
                <a:latin typeface="Open Sans" panose="020B0606030504020204"/>
              </a:rPr>
              <a:t>इस दुर्घटना से सबक सीखा.</a:t>
            </a:r>
          </a:p>
          <a:p>
            <a:pPr marL="596646" indent="-514350" algn="l" rtl="0">
              <a:lnSpc>
                <a:spcPct val="150000"/>
              </a:lnSpc>
              <a:buFont typeface="+mj-lt"/>
              <a:buAutoNum type="arabicPeriod"/>
            </a:pPr>
            <a:r>
              <a:rPr lang="en-US" dirty="0">
                <a:latin typeface="Open Sans" panose="020B0606030504020204"/>
              </a:rPr>
              <a:t>निष्कर्ष</a:t>
            </a:r>
          </a:p>
        </p:txBody>
      </p:sp>
      <p:sp>
        <p:nvSpPr>
          <p:cNvPr id="7172" name="PPT 2 -">
            <a:extLst>
              <a:ext uri="{FF2B5EF4-FFF2-40B4-BE49-F238E27FC236}">
                <a16:creationId xmlns:a16="http://schemas.microsoft.com/office/drawing/2014/main" id="{BF5057BA-868D-B3A3-6061-69CAF172BF33}"/>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0DFA8B8F-40B0-E3A0-D25F-B3C990C98822}"/>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9D5CFCDA-57C9-553A-D58B-3601F443ADA2}"/>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25</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6B16B128-3DFC-EF2D-8C37-B9FF30B3EB69}"/>
              </a:ext>
            </a:extLst>
          </p:cNvPr>
          <p:cNvSpPr txBox="1"/>
          <p:nvPr/>
        </p:nvSpPr>
        <p:spPr>
          <a:xfrm>
            <a:off x="228601" y="1406525"/>
            <a:ext cx="3698874" cy="694602"/>
          </a:xfrm>
          <a:prstGeom prst="rect">
            <a:avLst/>
          </a:prstGeom>
          <a:ln w="12700">
            <a:miter lim="400000"/>
          </a:ln>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defRPr/>
            </a:pPr>
            <a:r>
              <a:rPr lang="en-US" sz="4000" dirty="0"/>
              <a:t>समीक्षा</a:t>
            </a:r>
          </a:p>
        </p:txBody>
      </p:sp>
      <p:pic>
        <p:nvPicPr>
          <p:cNvPr id="7176" name="Picture 1">
            <a:extLst>
              <a:ext uri="{FF2B5EF4-FFF2-40B4-BE49-F238E27FC236}">
                <a16:creationId xmlns:a16="http://schemas.microsoft.com/office/drawing/2014/main" id="{F50F0C51-591C-5346-A075-38D6DAD29AC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EB64ACCD-A1EE-4B73-C589-F5C9A5937C2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92825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F5B6-AB08-8F47-46A4-4C51A5F1A9F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C97D82B-19BE-A40F-ADA6-56173B8DFEA0}"/>
              </a:ext>
            </a:extLst>
          </p:cNvPr>
          <p:cNvSpPr/>
          <p:nvPr/>
        </p:nvSpPr>
        <p:spPr>
          <a:xfrm>
            <a:off x="4084638" y="10886"/>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FAADB68-BB3B-7B3B-15F7-7F073D665549}"/>
              </a:ext>
            </a:extLst>
          </p:cNvPr>
          <p:cNvSpPr txBox="1">
            <a:spLocks noChangeArrowheads="1"/>
          </p:cNvSpPr>
          <p:nvPr/>
        </p:nvSpPr>
        <p:spPr bwMode="auto">
          <a:xfrm>
            <a:off x="5845628" y="2349261"/>
            <a:ext cx="4146731" cy="103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algn="l" rtl="0">
              <a:lnSpc>
                <a:spcPct val="110000"/>
              </a:lnSpc>
              <a:buFontTx/>
              <a:buNone/>
            </a:pPr>
            <a:r>
              <a:rPr lang="en-US" altLang="en-US" sz="6000" dirty="0">
                <a:latin typeface="Open Sans" panose="020B0606030504020204" pitchFamily="34" charset="0"/>
                <a:cs typeface="Open Sans" panose="020B0606030504020204" pitchFamily="34" charset="0"/>
                <a:sym typeface="Open Sans Semibold" panose="020B0706030804020204" pitchFamily="34" charset="0"/>
              </a:rPr>
              <a:t>कोई प्रश्न ?</a:t>
            </a:r>
          </a:p>
        </p:txBody>
      </p:sp>
      <p:sp>
        <p:nvSpPr>
          <p:cNvPr id="7172" name="PPT 2 -">
            <a:extLst>
              <a:ext uri="{FF2B5EF4-FFF2-40B4-BE49-F238E27FC236}">
                <a16:creationId xmlns:a16="http://schemas.microsoft.com/office/drawing/2014/main" id="{3ECC25D5-913D-23C0-5BA0-AAE581F38B9B}"/>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EE937C52-2F08-41D2-C65E-3D38A6A071CD}"/>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8F347DDE-1C8D-4D35-65CD-37A5892EF3D7}"/>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26</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pic>
        <p:nvPicPr>
          <p:cNvPr id="7176" name="Picture 1">
            <a:extLst>
              <a:ext uri="{FF2B5EF4-FFF2-40B4-BE49-F238E27FC236}">
                <a16:creationId xmlns:a16="http://schemas.microsoft.com/office/drawing/2014/main" id="{F2FA8DB6-98BD-C0D1-F61F-0F123EE8E32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F9084790-2248-D594-A926-C7D0A3F7355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463553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ircle">
            <a:extLst>
              <a:ext uri="{FF2B5EF4-FFF2-40B4-BE49-F238E27FC236}">
                <a16:creationId xmlns:a16="http://schemas.microsoft.com/office/drawing/2014/main" id="{FDC48997-9824-498A-ECE7-D8616D14E439}"/>
              </a:ext>
            </a:extLst>
          </p:cNvPr>
          <p:cNvSpPr>
            <a:spLocks noChangeArrowheads="1"/>
          </p:cNvSpPr>
          <p:nvPr/>
        </p:nvSpPr>
        <p:spPr bwMode="auto">
          <a:xfrm>
            <a:off x="-4319588" y="-4222750"/>
            <a:ext cx="9774238" cy="9774238"/>
          </a:xfrm>
          <a:prstGeom prst="ellipse">
            <a:avLst/>
          </a:prstGeom>
          <a:gradFill rotWithShape="0">
            <a:gsLst>
              <a:gs pos="0">
                <a:srgbClr val="DA751A"/>
              </a:gs>
              <a:gs pos="57570">
                <a:srgbClr val="E67C1D"/>
              </a:gs>
              <a:gs pos="100000">
                <a:srgbClr val="F28320"/>
              </a:gs>
            </a:gsLst>
            <a:lin ang="456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pic>
        <p:nvPicPr>
          <p:cNvPr id="122" name="IMG-3642.JPG">
            <a:extLst>
              <a:ext uri="{FF2B5EF4-FFF2-40B4-BE49-F238E27FC236}">
                <a16:creationId xmlns:a16="http://schemas.microsoft.com/office/drawing/2014/main" id="{97E16E83-1CED-B0D9-56F3-7EEA8DB8866E}"/>
              </a:ext>
            </a:extLst>
          </p:cNvPr>
          <p:cNvPicPr>
            <a:picLocks noChangeAspect="1"/>
          </p:cNvPicPr>
          <p:nvPr/>
        </p:nvPicPr>
        <p:blipFill>
          <a:blip r:embed="rId2"/>
          <a:srcRect l="12702" r="12702"/>
          <a:stretch/>
        </p:blipFill>
        <p:spPr>
          <a:xfrm flipH="1">
            <a:off x="-1394580" y="-313981"/>
            <a:ext cx="6404651" cy="572393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9460" name="Slide Number">
            <a:extLst>
              <a:ext uri="{FF2B5EF4-FFF2-40B4-BE49-F238E27FC236}">
                <a16:creationId xmlns:a16="http://schemas.microsoft.com/office/drawing/2014/main" id="{3F2711C4-F4DC-B6C1-299E-8921F2835EB5}"/>
              </a:ext>
            </a:extLst>
          </p:cNvPr>
          <p:cNvSpPr>
            <a:spLocks noGrp="1" noChangeArrowheads="1"/>
          </p:cNvSpPr>
          <p:nvPr>
            <p:ph type="sldNum" sz="quarter" idx="10"/>
          </p:nvPr>
        </p:nvSpPr>
        <p:spPr bwMode="auto">
          <a:xfrm>
            <a:off x="11325225" y="6407150"/>
            <a:ext cx="43021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8939D408-0A34-464E-AE99-A21DF1E5BB17}"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27</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2" name="Rectangle 1">
            <a:extLst>
              <a:ext uri="{FF2B5EF4-FFF2-40B4-BE49-F238E27FC236}">
                <a16:creationId xmlns:a16="http://schemas.microsoft.com/office/drawing/2014/main" id="{731D454D-6EFE-0FB1-3B4D-E260747C7914}"/>
              </a:ext>
            </a:extLst>
          </p:cNvPr>
          <p:cNvSpPr/>
          <p:nvPr/>
        </p:nvSpPr>
        <p:spPr>
          <a:xfrm>
            <a:off x="7287277" y="957888"/>
            <a:ext cx="1813766" cy="461665"/>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rtl="0">
              <a:defRPr/>
            </a:pPr>
            <a:r>
              <a:rPr lang="en-US" sz="2700" b="1" dirty="0">
                <a:ln/>
                <a:solidFill>
                  <a:schemeClr val="accent6">
                    <a:lumMod val="75000"/>
                  </a:schemeClr>
                </a:solidFill>
              </a:rPr>
              <a:t>धन्यवाद</a:t>
            </a:r>
          </a:p>
        </p:txBody>
      </p:sp>
      <p:pic>
        <p:nvPicPr>
          <p:cNvPr id="4" name="Google Shape;1000100012;p1">
            <a:extLst>
              <a:ext uri="{FF2B5EF4-FFF2-40B4-BE49-F238E27FC236}">
                <a16:creationId xmlns:a16="http://schemas.microsoft.com/office/drawing/2014/main" id="{46EB250C-6DFF-C85C-FD72-D22C5ACE4677}"/>
              </a:ext>
            </a:extLst>
          </p:cNvPr>
          <p:cNvPicPr preferRelativeResize="0"/>
          <p:nvPr/>
        </p:nvPicPr>
        <p:blipFill rotWithShape="1">
          <a:blip r:embed="rId3">
            <a:alphaModFix/>
          </a:blip>
          <a:srcRect/>
          <a:stretch/>
        </p:blipFill>
        <p:spPr>
          <a:xfrm>
            <a:off x="5454404" y="1979113"/>
            <a:ext cx="6199633" cy="4073049"/>
          </a:xfrm>
          <a:prstGeom prst="rect">
            <a:avLst/>
          </a:prstGeom>
          <a:noFill/>
          <a:ln>
            <a:noFill/>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8B11DDC-1034-71E4-0D44-64BD7E6ADDAE}"/>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AA9BE04-E32D-C44F-64C0-D7796786640B}"/>
              </a:ext>
            </a:extLst>
          </p:cNvPr>
          <p:cNvSpPr txBox="1">
            <a:spLocks noChangeArrowheads="1"/>
          </p:cNvSpPr>
          <p:nvPr/>
        </p:nvSpPr>
        <p:spPr bwMode="auto">
          <a:xfrm>
            <a:off x="4369594" y="1207996"/>
            <a:ext cx="7537450" cy="5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a:buFont typeface="Wingdings" panose="05000000000000000000" pitchFamily="2" charset="2"/>
              <a:buChar char="Ø"/>
            </a:pPr>
            <a:r>
              <a:rPr lang="en-US" sz="2600" dirty="0">
                <a:latin typeface="Open Sans" panose="020B0606030504020204"/>
              </a:rPr>
              <a:t>यह दुर्घटना सितम्बर 1987 में गोइआनिया में घटित हुई थी, जहां एक चिकित्सा स्रोत के टूटने के परिणामस्वरूप लोगों का एक समूह और </a:t>
            </a:r>
            <a:r>
              <a:rPr lang="en-US" sz="2600" dirty="0" err="1">
                <a:latin typeface="Open Sans" panose="020B0606030504020204"/>
              </a:rPr>
              <a:t>पर्यावरण</a:t>
            </a:r>
            <a:r>
              <a:rPr lang="en-US" sz="2600" dirty="0">
                <a:latin typeface="Open Sans" panose="020B0606030504020204"/>
              </a:rPr>
              <a:t> </a:t>
            </a:r>
            <a:r>
              <a:rPr lang="hi-IN" dirty="0"/>
              <a:t>सीज़ियम-137</a:t>
            </a:r>
            <a:r>
              <a:rPr lang="en-US" sz="2600" dirty="0">
                <a:latin typeface="Open Sans" panose="020B0606030504020204"/>
              </a:rPr>
              <a:t> से दूषित हो गए थे।</a:t>
            </a:r>
          </a:p>
          <a:p>
            <a:pPr algn="l" rtl="0">
              <a:buNone/>
            </a:pPr>
            <a:endParaRPr lang="en-US" sz="2600" dirty="0">
              <a:latin typeface="Open Sans" panose="020B0606030504020204"/>
            </a:endParaRPr>
          </a:p>
          <a:p>
            <a:pPr algn="l" rtl="0">
              <a:buFont typeface="Wingdings" panose="05000000000000000000" pitchFamily="2" charset="2"/>
              <a:buChar char="Ø"/>
            </a:pPr>
            <a:r>
              <a:rPr lang="en-US" sz="2600" dirty="0">
                <a:latin typeface="Open Sans" panose="020B0606030504020204"/>
              </a:rPr>
              <a:t>गोइआनिया ब्राज़ील के राज्य की राजधानी </a:t>
            </a:r>
            <a:r>
              <a:rPr lang="en-US" sz="2600" dirty="0" err="1">
                <a:latin typeface="Open Sans" panose="020B0606030504020204"/>
              </a:rPr>
              <a:t>है</a:t>
            </a:r>
            <a:r>
              <a:rPr lang="en-US" sz="2600" dirty="0">
                <a:latin typeface="Open Sans" panose="020B0606030504020204"/>
              </a:rPr>
              <a:t>।</a:t>
            </a:r>
            <a:r>
              <a:rPr lang="hi-IN" sz="2600" dirty="0">
                <a:latin typeface="Open Sans" panose="020B0606030504020204"/>
              </a:rPr>
              <a:t> </a:t>
            </a:r>
            <a:r>
              <a:rPr lang="en-US" sz="2600" dirty="0" err="1">
                <a:latin typeface="Open Sans" panose="020B0606030504020204"/>
              </a:rPr>
              <a:t>दुर्घटना</a:t>
            </a:r>
            <a:r>
              <a:rPr lang="en-US" sz="2600" dirty="0">
                <a:latin typeface="Open Sans" panose="020B0606030504020204"/>
              </a:rPr>
              <a:t> के समय इसकी आबादी लगभग 8 लाख थी।</a:t>
            </a:r>
          </a:p>
          <a:p>
            <a:pPr algn="l" rtl="0">
              <a:buFont typeface="Wingdings" panose="05000000000000000000" pitchFamily="2" charset="2"/>
              <a:buChar char="Ø"/>
            </a:pPr>
            <a:endParaRPr lang="en-US" sz="2600" dirty="0">
              <a:latin typeface="Open Sans" panose="020B0606030504020204"/>
            </a:endParaRPr>
          </a:p>
          <a:p>
            <a:pPr algn="l" rtl="0">
              <a:buFont typeface="Wingdings" panose="05000000000000000000" pitchFamily="2" charset="2"/>
              <a:buChar char="Ø"/>
            </a:pPr>
            <a:r>
              <a:rPr lang="en-US" sz="2600" dirty="0">
                <a:latin typeface="Open Sans" panose="020B0606030504020204"/>
              </a:rPr>
              <a:t>गोइआनिया रियो डी जेनेरो से 1000 मील और साओ पाउलो से 600 मील की दूरी पर स्थित है, जहां मुख्य ब्राजीलियाई विकिरण सुरक्षा केंद्र स्थित हैं।</a:t>
            </a:r>
          </a:p>
          <a:p>
            <a:pPr algn="l" rtl="0">
              <a:buNone/>
            </a:pPr>
            <a:endParaRPr lang="en-IN" sz="2600" dirty="0">
              <a:latin typeface="Open Sans" panose="020B0606030504020204"/>
            </a:endParaRPr>
          </a:p>
        </p:txBody>
      </p:sp>
      <p:sp>
        <p:nvSpPr>
          <p:cNvPr id="7172" name="PPT 2 -">
            <a:extLst>
              <a:ext uri="{FF2B5EF4-FFF2-40B4-BE49-F238E27FC236}">
                <a16:creationId xmlns:a16="http://schemas.microsoft.com/office/drawing/2014/main" id="{BFBB40CB-2FED-3E91-84BB-B579493A11C2}"/>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43C76640-739E-23BE-BC58-6122AE332FEC}"/>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4248FC03-EA3E-CD87-5CB2-DDD253182604}"/>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3</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2FE1E3CA-339A-D6E9-A33E-B6B5BA41BE3F}"/>
              </a:ext>
            </a:extLst>
          </p:cNvPr>
          <p:cNvSpPr txBox="1"/>
          <p:nvPr/>
        </p:nvSpPr>
        <p:spPr>
          <a:xfrm>
            <a:off x="265967" y="2368297"/>
            <a:ext cx="3556000" cy="1310155"/>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lnSpc>
                <a:spcPct val="100000"/>
              </a:lnSpc>
              <a:defRPr/>
            </a:pPr>
            <a:r>
              <a:rPr lang="en-IN" sz="4000" dirty="0">
                <a:cs typeface="Times New Roman" panose="02020603050405020304" pitchFamily="18" charset="0"/>
              </a:rPr>
              <a:t>यह किस बारे में है ?</a:t>
            </a:r>
            <a:endParaRPr lang="en-US" sz="4000" dirty="0"/>
          </a:p>
        </p:txBody>
      </p:sp>
      <p:pic>
        <p:nvPicPr>
          <p:cNvPr id="7176" name="Picture 1">
            <a:extLst>
              <a:ext uri="{FF2B5EF4-FFF2-40B4-BE49-F238E27FC236}">
                <a16:creationId xmlns:a16="http://schemas.microsoft.com/office/drawing/2014/main" id="{4BBA5F64-41EF-C7D7-51D4-AD035C5F21F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B561DD93-863B-2CB5-43AB-3534A74425B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13847-E128-763D-9C61-4318B95F425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9784393-68BC-5AB4-9B14-C5D2686AA361}"/>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2" name="PPT 2 -">
            <a:extLst>
              <a:ext uri="{FF2B5EF4-FFF2-40B4-BE49-F238E27FC236}">
                <a16:creationId xmlns:a16="http://schemas.microsoft.com/office/drawing/2014/main" id="{D670C375-0947-898E-4271-C0D911466305}"/>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63580D4-9F5C-36E1-171B-398F6A9925C8}"/>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05BE3817-6896-6166-2379-6714B3EFE231}"/>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4</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F5C0B3DA-2C74-795B-0BD8-7EAB5EBCC4A4}"/>
              </a:ext>
            </a:extLst>
          </p:cNvPr>
          <p:cNvSpPr txBox="1"/>
          <p:nvPr/>
        </p:nvSpPr>
        <p:spPr>
          <a:xfrm>
            <a:off x="371475" y="2101127"/>
            <a:ext cx="3556000" cy="694602"/>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defRPr/>
            </a:pPr>
            <a:r>
              <a:rPr lang="en-US" sz="4000" dirty="0">
                <a:solidFill>
                  <a:srgbClr val="FF0000"/>
                </a:solidFill>
              </a:rPr>
              <a:t>गोइयानिया, ब्राज़ील</a:t>
            </a:r>
          </a:p>
        </p:txBody>
      </p:sp>
      <p:pic>
        <p:nvPicPr>
          <p:cNvPr id="7176" name="Picture 1">
            <a:extLst>
              <a:ext uri="{FF2B5EF4-FFF2-40B4-BE49-F238E27FC236}">
                <a16:creationId xmlns:a16="http://schemas.microsoft.com/office/drawing/2014/main" id="{D93C85E8-0EE4-D440-F2FE-DD0EC0FDB2C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2647DADB-6858-46DB-89E9-2918EAB4F6C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ttp://www.lastwordonnothing.com/wp-content/uploads/2011/03/goiania.jpg"/>
          <p:cNvPicPr>
            <a:picLocks noChangeAspect="1" noChangeArrowheads="1"/>
          </p:cNvPicPr>
          <p:nvPr/>
        </p:nvPicPr>
        <p:blipFill rotWithShape="1">
          <a:blip r:embed="rId4" cstate="print"/>
          <a:srcRect l="4149" r="9314"/>
          <a:stretch/>
        </p:blipFill>
        <p:spPr bwMode="auto">
          <a:xfrm>
            <a:off x="4260114" y="1279526"/>
            <a:ext cx="7741725" cy="4409097"/>
          </a:xfrm>
          <a:prstGeom prst="rect">
            <a:avLst/>
          </a:prstGeom>
          <a:noFill/>
        </p:spPr>
      </p:pic>
    </p:spTree>
    <p:extLst>
      <p:ext uri="{BB962C8B-B14F-4D97-AF65-F5344CB8AC3E}">
        <p14:creationId xmlns:p14="http://schemas.microsoft.com/office/powerpoint/2010/main" val="357450614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40989-FC7A-D073-5633-64987733627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387E17F-1D23-E4A8-F849-5EB2CCE2C764}"/>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72C750B-B690-A5D7-7EBD-422B6168136F}"/>
              </a:ext>
            </a:extLst>
          </p:cNvPr>
          <p:cNvSpPr txBox="1">
            <a:spLocks noChangeArrowheads="1"/>
          </p:cNvSpPr>
          <p:nvPr/>
        </p:nvSpPr>
        <p:spPr bwMode="auto">
          <a:xfrm>
            <a:off x="4283075" y="1577023"/>
            <a:ext cx="7908925" cy="427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marL="514350" indent="-514350">
              <a:buFont typeface="Wingdings" panose="05000000000000000000" pitchFamily="2" charset="2"/>
              <a:buChar char="Ø"/>
            </a:pPr>
            <a:r>
              <a:rPr lang="hi-IN" sz="2600" dirty="0">
                <a:solidFill>
                  <a:srgbClr val="000000"/>
                </a:solidFill>
                <a:latin typeface="Open Sans" panose="020B0606030504020204"/>
              </a:rPr>
              <a:t>1985 में, गोइयानिया रेडियोथेरेपी संस्थान कोबाल्ट -60 टेलीथेरेपी लेकर और गोयानिया शहर में पुरानी इमारत के आंशिक रूप से ध्वस्त सत्र में एक अप्रचलित सीज़ियम -137 टेलीथेरेपी इकाई का निर्वहन करके एक नए स्थान पर चला गया।</a:t>
            </a:r>
          </a:p>
          <a:p>
            <a:pPr marL="514350" indent="-514350">
              <a:buFont typeface="Wingdings" panose="05000000000000000000" pitchFamily="2" charset="2"/>
              <a:buChar char="Ø"/>
            </a:pPr>
            <a:r>
              <a:rPr lang="en-US" sz="2600" dirty="0" err="1">
                <a:solidFill>
                  <a:srgbClr val="000000"/>
                </a:solidFill>
                <a:latin typeface="Open Sans" panose="020B0606030504020204"/>
              </a:rPr>
              <a:t>अस्पताल</a:t>
            </a:r>
            <a:r>
              <a:rPr lang="en-US" sz="2600" dirty="0">
                <a:solidFill>
                  <a:srgbClr val="000000"/>
                </a:solidFill>
                <a:latin typeface="Open Sans" panose="020B0606030504020204"/>
              </a:rPr>
              <a:t> मालिकों ने ब्राजील के अधिकारियों को कोबाल्ट-60 इकाई के बारे में तो सूचित किया, लेकिन सीज़ियम-137 इकाई के बारे में नहीं बताया।</a:t>
            </a:r>
          </a:p>
          <a:p>
            <a:pPr marL="457200" indent="-457200" algn="l" rtl="0">
              <a:buFont typeface="Wingdings" panose="05000000000000000000" pitchFamily="2" charset="2"/>
              <a:buChar char="Ø"/>
            </a:pPr>
            <a:r>
              <a:rPr lang="en-US" sz="2600" dirty="0">
                <a:solidFill>
                  <a:srgbClr val="000000"/>
                </a:solidFill>
                <a:latin typeface="Open Sans" panose="020B0606030504020204"/>
              </a:rPr>
              <a:t>ब्राजील के अधिकारियों ने अस्पताल के मालिकों से नियमित मेल द्वारा दो बार Cs-137 इकाई के गंतव्य के बारे में पूछा, लेकिन दुर्घटना होने तक कोई जवाब नहीं मिला।</a:t>
            </a:r>
          </a:p>
        </p:txBody>
      </p:sp>
      <p:sp>
        <p:nvSpPr>
          <p:cNvPr id="7172" name="PPT 2 -">
            <a:extLst>
              <a:ext uri="{FF2B5EF4-FFF2-40B4-BE49-F238E27FC236}">
                <a16:creationId xmlns:a16="http://schemas.microsoft.com/office/drawing/2014/main" id="{F068D2DF-DD67-C34F-0A78-0CCAEB2C7C5E}"/>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57E9E3C6-AB24-FF5D-8529-8F17E76004F3}"/>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5CF68EEC-38E0-7390-2909-8EBE47A03514}"/>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5</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F836B6D7-A36F-6A81-231B-68CA35D9B5FC}"/>
              </a:ext>
            </a:extLst>
          </p:cNvPr>
          <p:cNvSpPr txBox="1"/>
          <p:nvPr/>
        </p:nvSpPr>
        <p:spPr>
          <a:xfrm>
            <a:off x="371475" y="1406525"/>
            <a:ext cx="3556000" cy="1310155"/>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100000"/>
              </a:lnSpc>
              <a:defRPr/>
            </a:pPr>
            <a:r>
              <a:rPr lang="en-US" sz="4000" dirty="0"/>
              <a:t>दुर्घटना का कारण क्या था?</a:t>
            </a:r>
          </a:p>
        </p:txBody>
      </p:sp>
      <p:pic>
        <p:nvPicPr>
          <p:cNvPr id="7176" name="Picture 1">
            <a:extLst>
              <a:ext uri="{FF2B5EF4-FFF2-40B4-BE49-F238E27FC236}">
                <a16:creationId xmlns:a16="http://schemas.microsoft.com/office/drawing/2014/main" id="{58447062-6078-C00A-AB8A-EE619EBFB29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6F196EA7-DD41-7108-8625-80C0F6490BB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77362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DE47EE-AF98-D6F4-D3EE-FBD5FEF1EA85}"/>
              </a:ext>
            </a:extLst>
          </p:cNvPr>
          <p:cNvSpPr txBox="1">
            <a:spLocks noChangeArrowheads="1"/>
          </p:cNvSpPr>
          <p:nvPr/>
        </p:nvSpPr>
        <p:spPr bwMode="auto">
          <a:xfrm>
            <a:off x="4283075" y="1679512"/>
            <a:ext cx="7537450" cy="355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marL="285750" indent="-285750" algn="l" rtl="0">
              <a:buFont typeface="Wingdings" panose="05000000000000000000" pitchFamily="2" charset="2"/>
              <a:buChar char="Ø"/>
            </a:pPr>
            <a:r>
              <a:rPr lang="en-US" sz="2600" dirty="0">
                <a:latin typeface="Open Sans" panose="020B0606030504020204"/>
                <a:cs typeface="Arial" panose="020B0604020202020204" pitchFamily="34" charset="0"/>
              </a:rPr>
              <a:t>दो युवा, जिनके पास स्थायी नौकरी नहीं थी और जो कुछ पैसे कमाने का रास्ता खोज रहे थे, उन्हें पता चला कि गोइयानिया </a:t>
            </a:r>
            <a:r>
              <a:rPr lang="en-US" sz="2600" dirty="0" err="1">
                <a:latin typeface="Open Sans" panose="020B0606030504020204"/>
                <a:cs typeface="Arial" panose="020B0604020202020204" pitchFamily="34" charset="0"/>
              </a:rPr>
              <a:t>शहर</a:t>
            </a:r>
            <a:r>
              <a:rPr lang="en-US" sz="2600" dirty="0">
                <a:latin typeface="Open Sans" panose="020B0606030504020204"/>
                <a:cs typeface="Arial" panose="020B0604020202020204" pitchFamily="34" charset="0"/>
              </a:rPr>
              <a:t> </a:t>
            </a:r>
            <a:r>
              <a:rPr lang="en-US" sz="2600" dirty="0" err="1">
                <a:latin typeface="Open Sans" panose="020B0606030504020204"/>
                <a:cs typeface="Arial" panose="020B0604020202020204" pitchFamily="34" charset="0"/>
              </a:rPr>
              <a:t>के</a:t>
            </a:r>
            <a:r>
              <a:rPr lang="en-US" sz="2600" dirty="0">
                <a:latin typeface="Open Sans" panose="020B0606030504020204"/>
                <a:cs typeface="Arial" panose="020B0604020202020204" pitchFamily="34" charset="0"/>
              </a:rPr>
              <a:t> आंशिक रूप से ध्वस्त अस्पताल भवन में एक भारी उपकरण रखा हुआ है।</a:t>
            </a:r>
          </a:p>
          <a:p>
            <a:pPr marL="285750" indent="-285750" algn="l" rtl="0">
              <a:buFont typeface="Wingdings" panose="05000000000000000000" pitchFamily="2" charset="2"/>
              <a:buChar char="Ø"/>
            </a:pPr>
            <a:r>
              <a:rPr lang="en-US" sz="2600" dirty="0">
                <a:latin typeface="Open Sans" panose="020B0606030504020204"/>
                <a:cs typeface="Arial" panose="020B0604020202020204" pitchFamily="34" charset="0"/>
              </a:rPr>
              <a:t>संभवतः 13 सितम्बर को, उन्होंने भवन के प्रवेश द्वार पर जबरदस्ती प्रवेश किया और टेलीथेरेपी यूनिट के शील्डिंग हेड को हटाकर उसे कबाड़खाने में बेचने का निर्णय लिया।</a:t>
            </a:r>
          </a:p>
          <a:p>
            <a:pPr marL="285750" indent="-285750" algn="l" rtl="0">
              <a:buFont typeface="Wingdings" panose="05000000000000000000" pitchFamily="2" charset="2"/>
              <a:buChar char="Ø"/>
            </a:pPr>
            <a:r>
              <a:rPr lang="en-US" sz="2600" dirty="0">
                <a:latin typeface="Open Sans" panose="020B0606030504020204"/>
                <a:cs typeface="Arial" panose="020B0604020202020204" pitchFamily="34" charset="0"/>
              </a:rPr>
              <a:t>उन्होंने ऐसा ही किया। कबाड़खाने के मालिक और उसके दो कर्मचारियों ने उपकरण को तोड़ने की कोशिश शुरू कर दी।</a:t>
            </a:r>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6</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371475" y="1406525"/>
            <a:ext cx="3556000" cy="1310155"/>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lnSpc>
                <a:spcPct val="100000"/>
              </a:lnSpc>
              <a:defRPr/>
            </a:pPr>
            <a:r>
              <a:rPr lang="en-IN" sz="4000" dirty="0"/>
              <a:t>यह कैसे हुआ?</a:t>
            </a:r>
            <a:endParaRPr lang="en-US" sz="4000" dirty="0"/>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65253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DE47EE-AF98-D6F4-D3EE-FBD5FEF1EA85}"/>
              </a:ext>
            </a:extLst>
          </p:cNvPr>
          <p:cNvSpPr txBox="1">
            <a:spLocks noChangeArrowheads="1"/>
          </p:cNvSpPr>
          <p:nvPr/>
        </p:nvSpPr>
        <p:spPr bwMode="auto">
          <a:xfrm>
            <a:off x="4084638" y="1039691"/>
            <a:ext cx="7735887"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marL="457200" indent="-457200" algn="l" rtl="0">
              <a:lnSpc>
                <a:spcPct val="100000"/>
              </a:lnSpc>
              <a:buFont typeface="Wingdings" panose="05000000000000000000" pitchFamily="2" charset="2"/>
              <a:buChar char="Ø"/>
            </a:pPr>
            <a:r>
              <a:rPr lang="en-US" sz="2400" dirty="0">
                <a:solidFill>
                  <a:srgbClr val="000000"/>
                </a:solidFill>
                <a:latin typeface="Open Sans" panose="020B0606030504020204"/>
              </a:rPr>
              <a:t> लगभग 1400 क्यूरी सीज़ियम-137 युक्त कैप्सूल को संभवतः 18 सितम्बर को नष्ट कर दिया गया था।</a:t>
            </a:r>
          </a:p>
          <a:p>
            <a:pPr marL="457200" indent="-457200" algn="l" rtl="0">
              <a:lnSpc>
                <a:spcPct val="100000"/>
              </a:lnSpc>
              <a:buFont typeface="Wingdings" panose="05000000000000000000" pitchFamily="2" charset="2"/>
              <a:buChar char="Ø"/>
            </a:pPr>
            <a:r>
              <a:rPr lang="en-US" sz="2400" dirty="0">
                <a:solidFill>
                  <a:srgbClr val="000000"/>
                </a:solidFill>
                <a:latin typeface="Open Sans" panose="020B0606030504020204"/>
              </a:rPr>
              <a:t>कैप्सूल फट गया और सीज़ियम निकल गया।</a:t>
            </a:r>
          </a:p>
          <a:p>
            <a:pPr marL="457200" indent="-457200" algn="l" rtl="0">
              <a:lnSpc>
                <a:spcPct val="100000"/>
              </a:lnSpc>
              <a:buFont typeface="Wingdings" panose="05000000000000000000" pitchFamily="2" charset="2"/>
              <a:buChar char="Ø"/>
            </a:pPr>
            <a:r>
              <a:rPr lang="en-US" sz="2400" dirty="0">
                <a:solidFill>
                  <a:srgbClr val="000000"/>
                </a:solidFill>
                <a:latin typeface="Open Sans" panose="020B0606030504020204"/>
              </a:rPr>
              <a:t>स्रोत के टुकड़े कबाड़खाने के मालिकों के रिश्तेदारों, पड़ोसियों और सबसे करीबी दोस्तों के बीच वितरित किए गए।</a:t>
            </a:r>
          </a:p>
          <a:p>
            <a:pPr marL="457200" indent="-457200" algn="l" rtl="0">
              <a:lnSpc>
                <a:spcPct val="100000"/>
              </a:lnSpc>
              <a:buFont typeface="Wingdings" panose="05000000000000000000" pitchFamily="2" charset="2"/>
              <a:buChar char="Ø"/>
            </a:pPr>
            <a:r>
              <a:rPr lang="en-US" sz="2400" dirty="0">
                <a:solidFill>
                  <a:srgbClr val="000000"/>
                </a:solidFill>
                <a:latin typeface="Open Sans" panose="020B0606030504020204"/>
              </a:rPr>
              <a:t>हर कोई पत्थर की शक्ति से प्रभावित था क्योंकि यह अंधेरे में नीले रंग में चमक रहा था।</a:t>
            </a:r>
          </a:p>
          <a:p>
            <a:pPr marL="457200" indent="-457200" algn="l" rtl="0">
              <a:lnSpc>
                <a:spcPct val="100000"/>
              </a:lnSpc>
              <a:buFont typeface="Wingdings" panose="05000000000000000000" pitchFamily="2" charset="2"/>
              <a:buChar char="Ø"/>
            </a:pPr>
            <a:r>
              <a:rPr lang="en-US" sz="2400" dirty="0">
                <a:solidFill>
                  <a:srgbClr val="000000"/>
                </a:solidFill>
                <a:latin typeface="Open Sans" panose="020B0606030504020204"/>
              </a:rPr>
              <a:t>उनमें से </a:t>
            </a:r>
            <a:r>
              <a:rPr lang="en-US" sz="2400" dirty="0" err="1">
                <a:solidFill>
                  <a:srgbClr val="000000"/>
                </a:solidFill>
                <a:latin typeface="Open Sans" panose="020B0606030504020204"/>
              </a:rPr>
              <a:t>कुछ</a:t>
            </a:r>
            <a:r>
              <a:rPr lang="en-US" sz="2400" dirty="0">
                <a:solidFill>
                  <a:srgbClr val="000000"/>
                </a:solidFill>
                <a:latin typeface="Open Sans" panose="020B0606030504020204"/>
              </a:rPr>
              <a:t> </a:t>
            </a:r>
            <a:r>
              <a:rPr lang="en-US" sz="2400" dirty="0" err="1">
                <a:solidFill>
                  <a:srgbClr val="000000"/>
                </a:solidFill>
                <a:latin typeface="Open Sans" panose="020B0606030504020204"/>
              </a:rPr>
              <a:t>ने</a:t>
            </a:r>
            <a:r>
              <a:rPr lang="en-US" sz="2400" dirty="0">
                <a:solidFill>
                  <a:srgbClr val="000000"/>
                </a:solidFill>
                <a:latin typeface="Open Sans" panose="020B0606030504020204"/>
              </a:rPr>
              <a:t> सामग्री को त्वचा पर रगड़ा।</a:t>
            </a:r>
          </a:p>
          <a:p>
            <a:pPr marL="457200" indent="-457200" algn="l" rtl="0">
              <a:lnSpc>
                <a:spcPct val="100000"/>
              </a:lnSpc>
              <a:buFont typeface="Wingdings" panose="05000000000000000000" pitchFamily="2" charset="2"/>
              <a:buChar char="Ø"/>
            </a:pPr>
            <a:r>
              <a:rPr lang="en-US" sz="2400" dirty="0">
                <a:solidFill>
                  <a:srgbClr val="000000"/>
                </a:solidFill>
                <a:latin typeface="Open Sans" panose="020B0606030504020204"/>
              </a:rPr>
              <a:t>गोइआनिया से लगभग 100 मील दूर स्थित आवासों में सीज़ियम संदूषण पाया गया</a:t>
            </a:r>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7</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371475" y="1406525"/>
            <a:ext cx="3556000" cy="1310155"/>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lnSpc>
                <a:spcPct val="100000"/>
              </a:lnSpc>
              <a:defRPr/>
            </a:pPr>
            <a:r>
              <a:rPr lang="en-IN" sz="4000" dirty="0"/>
              <a:t>यह कैसे हुआ?</a:t>
            </a:r>
            <a:endParaRPr lang="en-US" sz="4000" dirty="0"/>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6268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1520-4FFD-0C39-7097-7F53E77BC07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79B5C9-1D0C-35C2-88F0-EEB4D42D312D}"/>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1"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DE47EE-AF98-D6F4-D3EE-FBD5FEF1EA85}"/>
              </a:ext>
            </a:extLst>
          </p:cNvPr>
          <p:cNvSpPr txBox="1">
            <a:spLocks noChangeArrowheads="1"/>
          </p:cNvSpPr>
          <p:nvPr/>
        </p:nvSpPr>
        <p:spPr bwMode="auto">
          <a:xfrm>
            <a:off x="4369594" y="1336119"/>
            <a:ext cx="753745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spAutoFit/>
          </a:bodyPr>
          <a:lstStyle>
            <a:lvl1pPr defTabSz="1895475">
              <a:lnSpc>
                <a:spcPct val="90000"/>
              </a:lnSpc>
              <a:spcBef>
                <a:spcPts val="1000"/>
              </a:spcBef>
              <a:buFont typeface="Arial" panose="020B0604020202020204" pitchFamily="34" charset="0"/>
              <a:buChar char="•"/>
              <a:tabLst>
                <a:tab pos="2286000" algn="l"/>
                <a:tab pos="3644900" algn="l"/>
                <a:tab pos="5029200" algn="l"/>
                <a:tab pos="6388100" algn="l"/>
              </a:tabLst>
              <a:defRPr sz="2800">
                <a:solidFill>
                  <a:schemeClr val="tx1"/>
                </a:solidFill>
                <a:latin typeface="Calibri" panose="020F0502020204030204" pitchFamily="34" charset="0"/>
              </a:defRPr>
            </a:lvl1pPr>
            <a:lvl2pPr marL="742950" indent="-28575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400">
                <a:solidFill>
                  <a:schemeClr val="tx1"/>
                </a:solidFill>
                <a:latin typeface="Calibri" panose="020F0502020204030204" pitchFamily="34" charset="0"/>
              </a:defRPr>
            </a:lvl2pPr>
            <a:lvl3pPr marL="11430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sz="2000">
                <a:solidFill>
                  <a:schemeClr val="tx1"/>
                </a:solidFill>
                <a:latin typeface="Calibri" panose="020F0502020204030204" pitchFamily="34" charset="0"/>
              </a:defRPr>
            </a:lvl3pPr>
            <a:lvl4pPr marL="16002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4pPr>
            <a:lvl5pPr marL="2057400" indent="-228600" defTabSz="1895475">
              <a:lnSpc>
                <a:spcPct val="90000"/>
              </a:lnSpc>
              <a:spcBef>
                <a:spcPts val="500"/>
              </a:spcBef>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5pPr>
            <a:lvl6pPr marL="25146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6pPr>
            <a:lvl7pPr marL="29718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7pPr>
            <a:lvl8pPr marL="34290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8pPr>
            <a:lvl9pPr marL="3886200" indent="-228600" defTabSz="1895475" eaLnBrk="0" fontAlgn="base" hangingPunct="0">
              <a:lnSpc>
                <a:spcPct val="90000"/>
              </a:lnSpc>
              <a:spcBef>
                <a:spcPts val="500"/>
              </a:spcBef>
              <a:spcAft>
                <a:spcPct val="0"/>
              </a:spcAft>
              <a:buFont typeface="Arial" panose="020B0604020202020204" pitchFamily="34" charset="0"/>
              <a:buChar char="•"/>
              <a:tabLst>
                <a:tab pos="2286000" algn="l"/>
                <a:tab pos="3644900" algn="l"/>
                <a:tab pos="5029200" algn="l"/>
                <a:tab pos="6388100" algn="l"/>
              </a:tabLst>
              <a:defRPr>
                <a:solidFill>
                  <a:schemeClr val="tx1"/>
                </a:solidFill>
                <a:latin typeface="Calibri" panose="020F0502020204030204" pitchFamily="34" charset="0"/>
              </a:defRPr>
            </a:lvl9pPr>
          </a:lstStyle>
          <a:p>
            <a:pPr marL="285750" indent="-285750">
              <a:lnSpc>
                <a:spcPct val="100000"/>
              </a:lnSpc>
              <a:buFont typeface="Wingdings" panose="05000000000000000000" pitchFamily="2" charset="2"/>
              <a:buChar char="Ø"/>
            </a:pPr>
            <a:r>
              <a:rPr lang="hi-IN" dirty="0">
                <a:latin typeface="Open Sans" panose="020B0606030504020204"/>
                <a:cs typeface="Arial" panose="020B0604020202020204" pitchFamily="34" charset="0"/>
              </a:rPr>
              <a:t>मालिक की पत्नी ने अपने रिश्तेदारों में तीव्र विकिरण सिंड्रोम के पहले लक्षण देखे और अस्पताल में चिकित्सा सहायता लेने का फैसला किया।
स्रोत के टुकड़े एक बैग में रखे गए थे जिसे वह बस से अस्पताल ले गई थी।
29 सितंबर को ब्राजील के परमाणु ऊर्जा आयोग को एक गंभीर रेडियोलॉजिकल दुर्घटना की घटना के बारे में एक भौतिक विज्ञानी द्वारा सूचित किया गया था।</a:t>
            </a:r>
            <a:endParaRPr lang="en-US" dirty="0">
              <a:latin typeface="Open Sans" panose="020B0606030504020204"/>
              <a:cs typeface="Arial" panose="020B0604020202020204" pitchFamily="34" charset="0"/>
            </a:endParaRPr>
          </a:p>
        </p:txBody>
      </p:sp>
      <p:sp>
        <p:nvSpPr>
          <p:cNvPr id="7172" name="PPT 2 -">
            <a:extLst>
              <a:ext uri="{FF2B5EF4-FFF2-40B4-BE49-F238E27FC236}">
                <a16:creationId xmlns:a16="http://schemas.microsoft.com/office/drawing/2014/main" id="{0BE69680-F0AA-3FA7-5E10-FD46A5D6E1B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726BCB71-84E1-161E-5EBC-85FF6D3E6F60}"/>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20375ABF-4968-D7B4-F2B2-125109650F6F}"/>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8</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756874BE-192A-82DC-019F-537AF3E461F2}"/>
              </a:ext>
            </a:extLst>
          </p:cNvPr>
          <p:cNvSpPr txBox="1"/>
          <p:nvPr/>
        </p:nvSpPr>
        <p:spPr>
          <a:xfrm>
            <a:off x="371475" y="1406525"/>
            <a:ext cx="3556000" cy="1310155"/>
          </a:xfrm>
          <a:prstGeom prst="rect">
            <a:avLst/>
          </a:prstGeom>
          <a:ln w="12700">
            <a:miter lim="400000"/>
          </a:ln>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lnSpc>
                <a:spcPct val="100000"/>
              </a:lnSpc>
              <a:defRPr/>
            </a:pPr>
            <a:r>
              <a:rPr lang="en-IN" sz="4000" dirty="0"/>
              <a:t>यह कैसे हुआ?</a:t>
            </a:r>
            <a:endParaRPr lang="en-US" sz="4000" dirty="0"/>
          </a:p>
        </p:txBody>
      </p:sp>
      <p:pic>
        <p:nvPicPr>
          <p:cNvPr id="7176" name="Picture 1">
            <a:extLst>
              <a:ext uri="{FF2B5EF4-FFF2-40B4-BE49-F238E27FC236}">
                <a16:creationId xmlns:a16="http://schemas.microsoft.com/office/drawing/2014/main" id="{EE3A01AF-0E35-162E-4692-6B6BF31A18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A84E1C4D-7F47-D526-5F3F-373553BC6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12112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95637-0936-5EAC-D1FF-43C03654183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39A7BFA-5D7A-3AD9-9B12-DF7E7B7EFDCB}"/>
              </a:ext>
            </a:extLst>
          </p:cNvPr>
          <p:cNvSpPr/>
          <p:nvPr/>
        </p:nvSpPr>
        <p:spPr>
          <a:xfrm>
            <a:off x="4084638" y="0"/>
            <a:ext cx="8107362" cy="6858000"/>
          </a:xfrm>
          <a:prstGeom prst="rect">
            <a:avLst/>
          </a:prstGeom>
          <a:solidFill>
            <a:schemeClr val="accent6">
              <a:lumMod val="20000"/>
              <a:lumOff val="80000"/>
            </a:schemeClr>
          </a:solidFill>
          <a:ln w="12700">
            <a:miter lim="400000"/>
          </a:ln>
        </p:spPr>
        <p:txBody>
          <a:bodyPr lIns="39142" tIns="39142" rIns="39142" bIns="39142"/>
          <a:lstStyle/>
          <a:p>
            <a:pPr algn="l" rtl="0">
              <a:defRPr/>
            </a:pPr>
            <a:endParaRPr dirty="0"/>
          </a:p>
        </p:txBody>
      </p:sp>
      <p:sp>
        <p:nvSpPr>
          <p:cNvPr id="7172" name="PPT 2 -">
            <a:extLst>
              <a:ext uri="{FF2B5EF4-FFF2-40B4-BE49-F238E27FC236}">
                <a16:creationId xmlns:a16="http://schemas.microsoft.com/office/drawing/2014/main" id="{BBFD05E8-873F-1F21-7C76-B864F778E5DD}"/>
              </a:ext>
            </a:extLst>
          </p:cNvPr>
          <p:cNvSpPr txBox="1">
            <a:spLocks noChangeArrowheads="1"/>
          </p:cNvSpPr>
          <p:nvPr/>
        </p:nvSpPr>
        <p:spPr bwMode="auto">
          <a:xfrm>
            <a:off x="10780713" y="6407150"/>
            <a:ext cx="6889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9142" tIns="39142" rIns="39142" bIns="39142">
            <a:spAutoFit/>
          </a:bodyPr>
          <a:lstStyle>
            <a:lvl1pPr defTabSz="2438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438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4384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4384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4384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0">
              <a:lnSpc>
                <a:spcPct val="100000"/>
              </a:lnSpc>
              <a:spcBef>
                <a:spcPts val="600"/>
              </a:spcBef>
              <a:buFontTx/>
              <a:buNone/>
            </a:pPr>
            <a:r>
              <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rPr>
              <a:t>पीपीटी 2 -</a:t>
            </a:r>
          </a:p>
        </p:txBody>
      </p:sp>
      <p:sp>
        <p:nvSpPr>
          <p:cNvPr id="7173" name="Rectangle">
            <a:extLst>
              <a:ext uri="{FF2B5EF4-FFF2-40B4-BE49-F238E27FC236}">
                <a16:creationId xmlns:a16="http://schemas.microsoft.com/office/drawing/2014/main" id="{475A8215-03B7-4F47-8358-8EA81D2318A2}"/>
              </a:ext>
            </a:extLst>
          </p:cNvPr>
          <p:cNvSpPr>
            <a:spLocks noChangeArrowheads="1"/>
          </p:cNvSpPr>
          <p:nvPr/>
        </p:nvSpPr>
        <p:spPr bwMode="auto">
          <a:xfrm>
            <a:off x="10769600" y="6756400"/>
            <a:ext cx="939800" cy="101600"/>
          </a:xfrm>
          <a:prstGeom prst="rect">
            <a:avLst/>
          </a:prstGeom>
          <a:solidFill>
            <a:srgbClr val="F7903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9142" tIns="39142" rIns="39142" bIns="3914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a:lnSpc>
                <a:spcPct val="100000"/>
              </a:lnSpc>
              <a:spcBef>
                <a:spcPct val="0"/>
              </a:spcBef>
              <a:buFontTx/>
              <a:buNone/>
            </a:pPr>
            <a:endParaRPr lang="en-US" altLang="en-US" sz="1800"/>
          </a:p>
        </p:txBody>
      </p:sp>
      <p:sp>
        <p:nvSpPr>
          <p:cNvPr id="7174" name="Slide Number">
            <a:extLst>
              <a:ext uri="{FF2B5EF4-FFF2-40B4-BE49-F238E27FC236}">
                <a16:creationId xmlns:a16="http://schemas.microsoft.com/office/drawing/2014/main" id="{881760BD-4AFF-D98E-21DA-E6BE76991C08}"/>
              </a:ext>
            </a:extLst>
          </p:cNvPr>
          <p:cNvSpPr>
            <a:spLocks noGrp="1" noChangeArrowheads="1"/>
          </p:cNvSpPr>
          <p:nvPr>
            <p:ph type="sldNum" sz="quarter" idx="10"/>
          </p:nvPr>
        </p:nvSpPr>
        <p:spPr bwMode="auto">
          <a:xfrm>
            <a:off x="11404600" y="6407150"/>
            <a:ext cx="360363" cy="34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rtl="0" fontAlgn="base">
              <a:lnSpc>
                <a:spcPct val="100000"/>
              </a:lnSpc>
              <a:spcBef>
                <a:spcPts val="300"/>
              </a:spcBef>
              <a:spcAft>
                <a:spcPct val="0"/>
              </a:spcAft>
              <a:buFontTx/>
              <a:buNone/>
            </a:pPr>
            <a:fld id="{D4FBF94E-233D-427D-9C26-EC6CB2289F7C}" type="slidenum">
              <a:rPr lang="en-US" altLang="en-US" sz="1500" smtClean="0">
                <a:solidFill>
                  <a:srgbClr val="E46C0A"/>
                </a:solidFill>
                <a:latin typeface="Open Sans" panose="020B0606030504020204" pitchFamily="34" charset="0"/>
                <a:cs typeface="Open Sans" panose="020B0606030504020204" pitchFamily="34" charset="0"/>
                <a:sym typeface="Open Sans" panose="020B0606030504020204" pitchFamily="34" charset="0"/>
              </a:rPr>
              <a:pPr algn="l" rtl="0" fontAlgn="base">
                <a:lnSpc>
                  <a:spcPct val="100000"/>
                </a:lnSpc>
                <a:spcBef>
                  <a:spcPts val="300"/>
                </a:spcBef>
                <a:spcAft>
                  <a:spcPct val="0"/>
                </a:spcAft>
                <a:buFontTx/>
                <a:buNone/>
              </a:pPr>
              <a:t>9</a:t>
            </a:fld>
            <a:endParaRPr lang="en-US" altLang="en-US" sz="1500">
              <a:solidFill>
                <a:srgbClr val="E46C0A"/>
              </a:solidFill>
              <a:latin typeface="Open Sans" panose="020B0606030504020204" pitchFamily="34" charset="0"/>
              <a:cs typeface="Open Sans" panose="020B0606030504020204" pitchFamily="34" charset="0"/>
              <a:sym typeface="Open Sans" panose="020B0606030504020204" pitchFamily="34" charset="0"/>
            </a:endParaRPr>
          </a:p>
        </p:txBody>
      </p:sp>
      <p:sp>
        <p:nvSpPr>
          <p:cNvPr id="9" name="Course Purpose">
            <a:extLst>
              <a:ext uri="{FF2B5EF4-FFF2-40B4-BE49-F238E27FC236}">
                <a16:creationId xmlns:a16="http://schemas.microsoft.com/office/drawing/2014/main" id="{CECBF0A8-EC12-7AD9-DE04-56056EC9FA2E}"/>
              </a:ext>
            </a:extLst>
          </p:cNvPr>
          <p:cNvSpPr txBox="1"/>
          <p:nvPr/>
        </p:nvSpPr>
        <p:spPr>
          <a:xfrm>
            <a:off x="484631" y="1406525"/>
            <a:ext cx="3442843" cy="1741042"/>
          </a:xfrm>
          <a:prstGeom prst="rect">
            <a:avLst/>
          </a:prstGeom>
          <a:ln w="12700">
            <a:miter lim="400000"/>
          </a:ln>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rtl="0">
              <a:lnSpc>
                <a:spcPct val="100000"/>
              </a:lnSpc>
              <a:defRPr/>
            </a:pPr>
            <a:r>
              <a:rPr lang="en-US" sz="3600" dirty="0">
                <a:solidFill>
                  <a:srgbClr val="FF0000"/>
                </a:solidFill>
              </a:rPr>
              <a:t>प्रमुख रेडियोलॉजिकल दुर्घटनाएँ</a:t>
            </a:r>
          </a:p>
        </p:txBody>
      </p:sp>
      <p:pic>
        <p:nvPicPr>
          <p:cNvPr id="7176" name="Picture 1">
            <a:extLst>
              <a:ext uri="{FF2B5EF4-FFF2-40B4-BE49-F238E27FC236}">
                <a16:creationId xmlns:a16="http://schemas.microsoft.com/office/drawing/2014/main" id="{3DF4D955-9B53-E021-325B-D77DF9DD503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55563"/>
            <a:ext cx="15906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a:extLst>
              <a:ext uri="{FF2B5EF4-FFF2-40B4-BE49-F238E27FC236}">
                <a16:creationId xmlns:a16="http://schemas.microsoft.com/office/drawing/2014/main" id="{CF99CFD8-0D07-1156-D3AC-7340CC56CA4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600" y="46038"/>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cstate="print"/>
          <a:srcRect/>
          <a:stretch>
            <a:fillRect/>
          </a:stretch>
        </p:blipFill>
        <p:spPr bwMode="auto">
          <a:xfrm>
            <a:off x="4121060" y="1273176"/>
            <a:ext cx="7982040" cy="5211504"/>
          </a:xfrm>
          <a:prstGeom prst="rect">
            <a:avLst/>
          </a:prstGeom>
          <a:noFill/>
          <a:ln w="9525">
            <a:noFill/>
            <a:miter lim="800000"/>
            <a:headEnd/>
            <a:tailEnd/>
          </a:ln>
          <a:effectLst/>
        </p:spPr>
      </p:pic>
    </p:spTree>
    <p:extLst>
      <p:ext uri="{BB962C8B-B14F-4D97-AF65-F5344CB8AC3E}">
        <p14:creationId xmlns:p14="http://schemas.microsoft.com/office/powerpoint/2010/main" val="2368958006"/>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1221</Words>
  <Application>Microsoft Office PowerPoint</Application>
  <PresentationFormat>Widescreen</PresentationFormat>
  <Paragraphs>162</Paragraphs>
  <Slides>27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Black</vt:lpstr>
      <vt:lpstr>Calibri</vt:lpstr>
      <vt:lpstr>Open Sans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generated using python-pptx</dc:description>
  <cp:lastModifiedBy>SO TRG</cp:lastModifiedBy>
  <cp:revision>42</cp:revision>
  <dcterms:created xsi:type="dcterms:W3CDTF">2013-01-27T09:14:16Z</dcterms:created>
  <dcterms:modified xsi:type="dcterms:W3CDTF">2025-12-17T06:34:26Z</dcterms:modified>
  <cp:category/>
</cp:coreProperties>
</file>