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4" r:id="rId2"/>
    <p:sldId id="407" r:id="rId3"/>
    <p:sldId id="305" r:id="rId4"/>
    <p:sldId id="396" r:id="rId5"/>
    <p:sldId id="398" r:id="rId6"/>
    <p:sldId id="399" r:id="rId7"/>
    <p:sldId id="408" r:id="rId8"/>
    <p:sldId id="400" r:id="rId9"/>
    <p:sldId id="409" r:id="rId10"/>
    <p:sldId id="410" r:id="rId11"/>
    <p:sldId id="401" r:id="rId12"/>
    <p:sldId id="402" r:id="rId13"/>
    <p:sldId id="411" r:id="rId14"/>
    <p:sldId id="412" r:id="rId15"/>
    <p:sldId id="414" r:id="rId16"/>
    <p:sldId id="413" r:id="rId17"/>
    <p:sldId id="415" r:id="rId18"/>
    <p:sldId id="416" r:id="rId19"/>
    <p:sldId id="404" r:id="rId20"/>
    <p:sldId id="406" r:id="rId21"/>
    <p:sldId id="39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2076"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79D4E-5DAF-4A3A-B611-9401B2E67F8D}"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70C26-0F2C-4A6A-9CA9-8F2348C132F4}" type="slidenum">
              <a:rPr lang="en-IN" smtClean="0"/>
              <a:t>‹#›</a:t>
            </a:fld>
            <a:endParaRPr lang="en-IN"/>
          </a:p>
        </p:txBody>
      </p:sp>
    </p:spTree>
    <p:extLst>
      <p:ext uri="{BB962C8B-B14F-4D97-AF65-F5344CB8AC3E}">
        <p14:creationId xmlns:p14="http://schemas.microsoft.com/office/powerpoint/2010/main" val="303585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47406B23-44A3-2F24-B23B-59995C202F6C}"/>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06FF52D-84BE-3C35-36B3-9896EBE14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IN" altLang="en-US"/>
          </a:p>
        </p:txBody>
      </p:sp>
    </p:spTree>
    <p:extLst>
      <p:ext uri="{BB962C8B-B14F-4D97-AF65-F5344CB8AC3E}">
        <p14:creationId xmlns:p14="http://schemas.microsoft.com/office/powerpoint/2010/main" val="194869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697B8F7-CBA3-86B0-8AF3-4CAEE6DA9836}"/>
              </a:ext>
            </a:extLst>
          </p:cNvPr>
          <p:cNvSpPr txBox="1">
            <a:spLocks noGrp="1"/>
          </p:cNvSpPr>
          <p:nvPr>
            <p:ph type="sldNum" sz="quarter" idx="10"/>
          </p:nvPr>
        </p:nvSpPr>
        <p:spPr>
          <a:xfrm>
            <a:off x="11406188" y="6407150"/>
            <a:ext cx="484187" cy="450850"/>
          </a:xfrm>
        </p:spPr>
        <p:txBody>
          <a:bodyPr lIns="78283" tIns="78283" rIns="78283" bIns="78283" anchor="t"/>
          <a:lstStyle>
            <a:lvl1pPr algn="ctr">
              <a:spcBef>
                <a:spcPts val="300"/>
              </a:spcBef>
              <a:defRPr sz="1500" b="1">
                <a:solidFill>
                  <a:srgbClr val="E46C0A"/>
                </a:solidFill>
                <a:latin typeface="Open Sans"/>
                <a:ea typeface="Open Sans"/>
                <a:cs typeface="Open Sans"/>
                <a:sym typeface="Open Sans"/>
              </a:defRPr>
            </a:lvl1pPr>
          </a:lstStyle>
          <a:p>
            <a:pPr>
              <a:defRPr/>
            </a:pPr>
            <a:r>
              <a:rPr lang="en-IN"/>
              <a:t>1</a:t>
            </a:r>
          </a:p>
        </p:txBody>
      </p:sp>
    </p:spTree>
    <p:extLst>
      <p:ext uri="{BB962C8B-B14F-4D97-AF65-F5344CB8AC3E}">
        <p14:creationId xmlns:p14="http://schemas.microsoft.com/office/powerpoint/2010/main" val="4710891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onlinedoctranslator.com/hi/?utm_source=onlinedoctranslator&amp;utm_medium=pptx&amp;utm_campaign=attributio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Incredible_New_Japan_Tsunami_Footage_-_This_man_risked_his_Life_to_film.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a:extLst>
              <a:ext uri="{FF2B5EF4-FFF2-40B4-BE49-F238E27FC236}">
                <a16:creationId xmlns:a16="http://schemas.microsoft.com/office/drawing/2014/main" id="{3A2F3605-2EF2-B9FD-8C9B-9A9341F23DDC}"/>
              </a:ext>
            </a:extLst>
          </p:cNvPr>
          <p:cNvSpPr>
            <a:spLocks noChangeArrowheads="1"/>
          </p:cNvSpPr>
          <p:nvPr/>
        </p:nvSpPr>
        <p:spPr bwMode="auto">
          <a:xfrm>
            <a:off x="506413" y="6769100"/>
            <a:ext cx="1908175"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83" name="Shape">
            <a:extLst>
              <a:ext uri="{FF2B5EF4-FFF2-40B4-BE49-F238E27FC236}">
                <a16:creationId xmlns:a16="http://schemas.microsoft.com/office/drawing/2014/main" id="{BF13ABBD-304C-029D-1935-EB603BFC21F8}"/>
              </a:ext>
            </a:extLst>
          </p:cNvPr>
          <p:cNvSpPr/>
          <p:nvPr/>
        </p:nvSpPr>
        <p:spPr>
          <a:xfrm>
            <a:off x="0" y="1939925"/>
            <a:ext cx="6834188" cy="2463800"/>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pPr algn="l" rtl="0">
              <a:defRPr/>
            </a:pPr>
            <a:endParaRPr/>
          </a:p>
        </p:txBody>
      </p:sp>
      <p:sp>
        <p:nvSpPr>
          <p:cNvPr id="84" name="LESSON 2…">
            <a:extLst>
              <a:ext uri="{FF2B5EF4-FFF2-40B4-BE49-F238E27FC236}">
                <a16:creationId xmlns:a16="http://schemas.microsoft.com/office/drawing/2014/main" id="{3BDD128E-630E-1A17-BB7F-F657441B4EC7}"/>
              </a:ext>
            </a:extLst>
          </p:cNvPr>
          <p:cNvSpPr txBox="1"/>
          <p:nvPr/>
        </p:nvSpPr>
        <p:spPr>
          <a:xfrm>
            <a:off x="508000" y="2352675"/>
            <a:ext cx="5191125" cy="1310155"/>
          </a:xfrm>
          <a:prstGeom prst="rect">
            <a:avLst/>
          </a:prstGeom>
          <a:ln w="12700">
            <a:miter lim="400000"/>
          </a:ln>
        </p:spPr>
        <p:txBody>
          <a:bodyPr lIns="39142" tIns="39142" rIns="39142" bIns="39142">
            <a:spAutoFit/>
          </a:bodyPr>
          <a:lstStyle/>
          <a:p>
            <a:pPr algn="l" defTabSz="1219200" rtl="0">
              <a:defRPr sz="6400" b="1">
                <a:solidFill>
                  <a:srgbClr val="FFFFFF"/>
                </a:solidFill>
                <a:latin typeface="Open Sans"/>
                <a:ea typeface="Open Sans"/>
                <a:cs typeface="Open Sans"/>
                <a:sym typeface="Open Sans"/>
              </a:defRPr>
            </a:pPr>
            <a:r>
              <a:rPr lang="en-US" sz="4000" b="1" dirty="0">
                <a:solidFill>
                  <a:schemeClr val="bg2"/>
                </a:solidFill>
                <a:latin typeface="Open Sans"/>
                <a:ea typeface="Tahoma" panose="020B0604030504040204" pitchFamily="34" charset="0"/>
                <a:cs typeface="Tahoma" panose="020B0604030504040204" pitchFamily="34" charset="0"/>
              </a:rPr>
              <a:t>फुकुशिमा का केस स्टडी</a:t>
            </a:r>
            <a:endParaRPr lang="en-IN" sz="4000" cap="all" dirty="0">
              <a:solidFill>
                <a:schemeClr val="bg2"/>
              </a:solidFill>
              <a:latin typeface="Open Sans"/>
              <a:ea typeface="Tahoma" panose="020B0604030504040204" pitchFamily="34" charset="0"/>
              <a:cs typeface="Tahoma" panose="020B0604030504040204" pitchFamily="34" charset="0"/>
              <a:sym typeface="Open Sans"/>
            </a:endParaRPr>
          </a:p>
        </p:txBody>
      </p:sp>
      <p:sp>
        <p:nvSpPr>
          <p:cNvPr id="85" name="Shape">
            <a:extLst>
              <a:ext uri="{FF2B5EF4-FFF2-40B4-BE49-F238E27FC236}">
                <a16:creationId xmlns:a16="http://schemas.microsoft.com/office/drawing/2014/main" id="{80626194-34A2-C283-12B8-46DFDCB8CB35}"/>
              </a:ext>
            </a:extLst>
          </p:cNvPr>
          <p:cNvSpPr/>
          <p:nvPr/>
        </p:nvSpPr>
        <p:spPr>
          <a:xfrm flipH="1">
            <a:off x="-28575" y="-28575"/>
            <a:ext cx="12249150" cy="1260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lIns="39142" tIns="39142" rIns="39142" bIns="39142"/>
          <a:lstStyle/>
          <a:p>
            <a:pPr algn="l" rtl="0">
              <a:defRPr/>
            </a:pPr>
            <a:endParaRPr/>
          </a:p>
        </p:txBody>
      </p:sp>
      <p:sp>
        <p:nvSpPr>
          <p:cNvPr id="4" name="Rectangle: Rounded Corners 3">
            <a:extLst>
              <a:ext uri="{FF2B5EF4-FFF2-40B4-BE49-F238E27FC236}">
                <a16:creationId xmlns:a16="http://schemas.microsoft.com/office/drawing/2014/main" id="{3BB23D2D-2A42-FB58-A0A7-C42C6E39AE02}"/>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spcFirstLastPara="1" lIns="39142" tIns="39142" rIns="39142" bIns="39142" spcCol="38100">
            <a:spAutoFit/>
          </a:bodyPr>
          <a:lstStyle/>
          <a:p>
            <a:pPr algn="ctr" rtl="0">
              <a:defRPr/>
            </a:pPr>
            <a:r>
              <a:rPr lang="en-US" sz="3000" dirty="0" err="1">
                <a:solidFill>
                  <a:srgbClr val="C00000"/>
                </a:solidFill>
                <a:latin typeface="Arial Black" panose="020B0A04020102020204" pitchFamily="34" charset="0"/>
              </a:rPr>
              <a:t>सी.बी.आर.एन</a:t>
            </a:r>
            <a:r>
              <a:rPr lang="en-US" sz="3000" dirty="0">
                <a:solidFill>
                  <a:srgbClr val="C00000"/>
                </a:solidFill>
                <a:latin typeface="Arial Black" panose="020B0A04020102020204" pitchFamily="34" charset="0"/>
              </a:rPr>
              <a:t>. मॉड्यूल: सीएपीएफ</a:t>
            </a:r>
            <a:endParaRPr lang="en-IN" sz="3000" dirty="0">
              <a:solidFill>
                <a:srgbClr val="C00000"/>
              </a:solidFill>
              <a:latin typeface="Arial Black" panose="020B0A04020102020204" pitchFamily="34" charset="0"/>
              <a:sym typeface="Arial"/>
            </a:endParaRPr>
          </a:p>
        </p:txBody>
      </p:sp>
      <p:sp>
        <p:nvSpPr>
          <p:cNvPr id="4103" name="AutoShape 2" descr="32.4 The Disaster Management Cycle - Population Health for Nurses | OpenStax">
            <a:extLst>
              <a:ext uri="{FF2B5EF4-FFF2-40B4-BE49-F238E27FC236}">
                <a16:creationId xmlns:a16="http://schemas.microsoft.com/office/drawing/2014/main" id="{28478B18-2C86-1538-5E55-5CA8B1A8BA1B}"/>
              </a:ext>
            </a:extLst>
          </p:cNvPr>
          <p:cNvSpPr>
            <a:spLocks noChangeAspect="1" noChangeArrowheads="1"/>
          </p:cNvSpPr>
          <p:nvPr/>
        </p:nvSpPr>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IN" altLang="en-US" sz="1800"/>
          </a:p>
        </p:txBody>
      </p:sp>
      <p:pic>
        <p:nvPicPr>
          <p:cNvPr id="4104" name="Picture 9">
            <a:extLst>
              <a:ext uri="{FF2B5EF4-FFF2-40B4-BE49-F238E27FC236}">
                <a16:creationId xmlns:a16="http://schemas.microsoft.com/office/drawing/2014/main" id="{DCAF4121-788D-2D05-16C2-AC1A441EF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465" y="2874169"/>
            <a:ext cx="13366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a:extLst>
              <a:ext uri="{FF2B5EF4-FFF2-40B4-BE49-F238E27FC236}">
                <a16:creationId xmlns:a16="http://schemas.microsoft.com/office/drawing/2014/main" id="{C540FF45-796E-AFBA-2F3A-EB9299FAA6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 y="39688"/>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a:extLst>
              <a:ext uri="{FF2B5EF4-FFF2-40B4-BE49-F238E27FC236}">
                <a16:creationId xmlns:a16="http://schemas.microsoft.com/office/drawing/2014/main" id="{5D9CF2E8-E61F-D5F0-56DD-847B710192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3438" y="30163"/>
            <a:ext cx="10795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
            <a:extLst>
              <a:ext uri="{FF2B5EF4-FFF2-40B4-BE49-F238E27FC236}">
                <a16:creationId xmlns:a16="http://schemas.microsoft.com/office/drawing/2014/main" id="{E1B7FBB4-BF44-266C-AE6E-3D032B961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75" y="1789113"/>
            <a:ext cx="44053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अंग्रेज़ी से हिन्दी में अनुवादित। - </a:t>
            </a:r>
            <a:r>
              <a:rPr lang="en-US" sz="1000" u="sng" dirty="0">
                <a:solidFill>
                  <a:srgbClr val="0F2B46"/>
                </a:solidFill>
                <a:effectLst/>
                <a:latin typeface="Roboto" panose="02000000000000000000" pitchFamily="2" charset="0"/>
                <a:hlinkClick r:id="rId7"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
        <p:nvSpPr>
          <p:cNvPr id="2" name="TextBox 1">
            <a:extLst>
              <a:ext uri="{FF2B5EF4-FFF2-40B4-BE49-F238E27FC236}">
                <a16:creationId xmlns:a16="http://schemas.microsoft.com/office/drawing/2014/main" id="{281F5D65-286A-F294-5104-B82862CB1CDB}"/>
              </a:ext>
            </a:extLst>
          </p:cNvPr>
          <p:cNvSpPr txBox="1"/>
          <p:nvPr/>
        </p:nvSpPr>
        <p:spPr>
          <a:xfrm>
            <a:off x="4079631" y="6508198"/>
            <a:ext cx="3396343" cy="338554"/>
          </a:xfrm>
          <a:prstGeom prst="rect">
            <a:avLst/>
          </a:prstGeom>
          <a:noFill/>
        </p:spPr>
        <p:txBody>
          <a:bodyPr wrap="square" rtlCol="0">
            <a:spAutoFit/>
          </a:bodyPr>
          <a:lstStyle/>
          <a:p>
            <a:pPr algn="ctr"/>
            <a:r>
              <a:rPr lang="hi-IN" sz="1600" dirty="0"/>
              <a:t>निरीक्षक सुरेन्द्र कुमार पुनिया </a:t>
            </a:r>
            <a:endParaRPr lang="en-IN" sz="16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369594" y="1968491"/>
            <a:ext cx="7537450" cy="199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50000"/>
              </a:lnSpc>
              <a:buFont typeface="Wingdings" pitchFamily="2" charset="2"/>
              <a:buChar char="Ø"/>
            </a:pPr>
            <a:r>
              <a:rPr lang="en-IN" dirty="0">
                <a:latin typeface="Open Sans" panose="020B0606030504020204"/>
                <a:cs typeface="Times New Roman" pitchFamily="18" charset="0"/>
              </a:rPr>
              <a:t>इस परमाणु आपदा के कारण लगभग 5178 लोगों की मृत्यु हुई और 8913 लोग लापता हो गए।</a:t>
            </a:r>
            <a:r>
              <a:rPr lang="en-IN" dirty="0">
                <a:solidFill>
                  <a:srgbClr val="FF0000"/>
                </a:solidFill>
                <a:latin typeface="Open Sans" panose="020B0606030504020204"/>
                <a:cs typeface="Times New Roman" pitchFamily="18" charset="0"/>
              </a:rPr>
              <a:t>(जापान की राष्ट्रीय पुलिस एजेंसी, 2014).</a:t>
            </a:r>
            <a:endParaRPr lang="en-IN" dirty="0">
              <a:latin typeface="Open Sans" panose="020B0606030504020204"/>
              <a:cs typeface="Times New Roman" pitchFamily="18" charset="0"/>
            </a:endParaRP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defRPr/>
            </a:pPr>
            <a:r>
              <a:rPr lang="en-US" sz="4000" dirty="0">
                <a:cs typeface="Times New Roman" pitchFamily="18" charset="0"/>
              </a:rPr>
              <a:t>दुर्घटना का कारण</a:t>
            </a:r>
            <a:endParaRPr lang="en-US" sz="40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7598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5637-0936-5EAC-D1FF-43C036541831}"/>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39A7BFA-5D7A-3AD9-9B12-DF7E7B7EFDCB}"/>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A59797-9C85-7E6D-C233-3C1A798AA31A}"/>
              </a:ext>
            </a:extLst>
          </p:cNvPr>
          <p:cNvSpPr txBox="1">
            <a:spLocks noChangeArrowheads="1"/>
          </p:cNvSpPr>
          <p:nvPr/>
        </p:nvSpPr>
        <p:spPr bwMode="auto">
          <a:xfrm>
            <a:off x="4283075" y="1679512"/>
            <a:ext cx="7537450" cy="290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88900" indent="-88900" algn="l" rtl="0">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en-US" dirty="0">
                <a:latin typeface="Open Sans" panose="020B0606030504020204"/>
              </a:rPr>
              <a:t>11/03/2011,</a:t>
            </a:r>
            <a:r>
              <a:rPr lang="en-GB" dirty="0">
                <a:latin typeface="Open Sans" panose="020B0606030504020204"/>
              </a:rPr>
              <a:t>स्थानीय समयानुसार दोपहर 2:46 बजे जापानी द्वीप होन्शू के पास एक भूकंप </a:t>
            </a:r>
            <a:r>
              <a:rPr lang="en-GB" dirty="0" err="1">
                <a:latin typeface="Open Sans" panose="020B0606030504020204"/>
              </a:rPr>
              <a:t>आया</a:t>
            </a:r>
            <a:r>
              <a:rPr lang="en-GB" dirty="0">
                <a:latin typeface="Open Sans" panose="020B0606030504020204"/>
              </a:rPr>
              <a:t>।</a:t>
            </a:r>
            <a:r>
              <a:rPr lang="hi-IN" dirty="0">
                <a:latin typeface="Open Sans" panose="020B0606030504020204"/>
              </a:rPr>
              <a:t> </a:t>
            </a:r>
            <a:r>
              <a:rPr lang="en-GB" dirty="0" err="1">
                <a:solidFill>
                  <a:srgbClr val="FF0000"/>
                </a:solidFill>
                <a:latin typeface="Open Sans" panose="020B0606030504020204"/>
              </a:rPr>
              <a:t>भूकंप</a:t>
            </a:r>
            <a:r>
              <a:rPr lang="en-GB" dirty="0">
                <a:latin typeface="Open Sans" panose="020B0606030504020204"/>
              </a:rPr>
              <a:t>  </a:t>
            </a:r>
            <a:r>
              <a:rPr lang="en-GB" dirty="0" err="1">
                <a:latin typeface="Open Sans" panose="020B0606030504020204"/>
              </a:rPr>
              <a:t>और</a:t>
            </a:r>
            <a:r>
              <a:rPr lang="hi-IN" dirty="0">
                <a:latin typeface="Open Sans" panose="020B0606030504020204"/>
              </a:rPr>
              <a:t> </a:t>
            </a:r>
            <a:r>
              <a:rPr lang="en-GB" dirty="0" err="1">
                <a:solidFill>
                  <a:srgbClr val="FF0000"/>
                </a:solidFill>
                <a:latin typeface="Open Sans" panose="020B0606030504020204"/>
              </a:rPr>
              <a:t>सुनामी</a:t>
            </a:r>
            <a:r>
              <a:rPr lang="en-GB" dirty="0">
                <a:latin typeface="Open Sans" panose="020B0606030504020204"/>
              </a:rPr>
              <a:t> </a:t>
            </a:r>
            <a:r>
              <a:rPr lang="en-GB" dirty="0">
                <a:solidFill>
                  <a:srgbClr val="FF0000"/>
                </a:solidFill>
                <a:latin typeface="Open Sans" panose="020B0606030504020204"/>
              </a:rPr>
              <a:t>(तोहोकू)</a:t>
            </a:r>
            <a:r>
              <a:rPr lang="en-GB" dirty="0">
                <a:latin typeface="Open Sans" panose="020B0606030504020204"/>
              </a:rPr>
              <a:t>रिक्टर पैमाने पर तीव्रता 9.0।</a:t>
            </a:r>
          </a:p>
          <a:p>
            <a:pPr marL="88900" indent="-88900" algn="l" rtl="0">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endParaRPr lang="en-GB" dirty="0">
              <a:latin typeface="Open Sans" panose="020B0606030504020204"/>
            </a:endParaRPr>
          </a:p>
          <a:p>
            <a:pPr marL="88900" indent="-88900" algn="l" rtl="0">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en-US" dirty="0">
                <a:latin typeface="Open Sans" panose="020B0606030504020204"/>
              </a:rPr>
              <a:t>भूकंप का प्रभाव जापान के उत्तर-पूर्वी तट के उस हिस्से पर पड़ा जहां कई परमाणु ऊर्जा संयंत्र (एनपीपी) स्थित हैं।</a:t>
            </a:r>
          </a:p>
        </p:txBody>
      </p:sp>
      <p:sp>
        <p:nvSpPr>
          <p:cNvPr id="7172" name="PPT 2 -">
            <a:extLst>
              <a:ext uri="{FF2B5EF4-FFF2-40B4-BE49-F238E27FC236}">
                <a16:creationId xmlns:a16="http://schemas.microsoft.com/office/drawing/2014/main" id="{BBFD05E8-873F-1F21-7C76-B864F778E5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475A8215-03B7-4F47-8358-8EA81D2318A2}"/>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81760BD-4AFF-D98E-21DA-E6BE76991C08}"/>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CECBF0A8-EC12-7AD9-DE04-56056EC9FA2E}"/>
              </a:ext>
            </a:extLst>
          </p:cNvPr>
          <p:cNvSpPr txBox="1"/>
          <p:nvPr/>
        </p:nvSpPr>
        <p:spPr>
          <a:xfrm>
            <a:off x="484631" y="1406525"/>
            <a:ext cx="3442843"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defRPr/>
            </a:pPr>
            <a:r>
              <a:rPr lang="hu-HU" sz="4000" dirty="0">
                <a:solidFill>
                  <a:srgbClr val="FF0000"/>
                </a:solidFill>
                <a:latin typeface="Times New Roman" panose="02020603050405020304" pitchFamily="18" charset="0"/>
              </a:rPr>
              <a:t>दुर्घटना का कारण</a:t>
            </a:r>
            <a:endParaRPr lang="en-US" sz="4000" dirty="0">
              <a:solidFill>
                <a:srgbClr val="FF0000"/>
              </a:solidFill>
            </a:endParaRPr>
          </a:p>
        </p:txBody>
      </p:sp>
      <p:pic>
        <p:nvPicPr>
          <p:cNvPr id="7176" name="Picture 1">
            <a:extLst>
              <a:ext uri="{FF2B5EF4-FFF2-40B4-BE49-F238E27FC236}">
                <a16:creationId xmlns:a16="http://schemas.microsoft.com/office/drawing/2014/main" id="{3DF4D955-9B53-E021-325B-D77DF9DD50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CF99CFD8-0D07-1156-D3AC-7340CC56CA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8775" y="4135662"/>
            <a:ext cx="2674325" cy="26337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895800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122F-AA10-E8FA-3157-0AB302019A37}"/>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62C08FF9-AC51-BC29-05C1-B737DA1F2364}"/>
              </a:ext>
            </a:extLst>
          </p:cNvPr>
          <p:cNvSpPr/>
          <p:nvPr/>
        </p:nvSpPr>
        <p:spPr>
          <a:xfrm>
            <a:off x="4084638" y="21772"/>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6AC0C73D-3ACF-8A2A-80ED-9BEE6E5FBCF5}"/>
              </a:ext>
            </a:extLst>
          </p:cNvPr>
          <p:cNvSpPr txBox="1">
            <a:spLocks noChangeArrowheads="1"/>
          </p:cNvSpPr>
          <p:nvPr/>
        </p:nvSpPr>
        <p:spPr bwMode="auto">
          <a:xfrm>
            <a:off x="4283075" y="1233488"/>
            <a:ext cx="7537450" cy="38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339725" indent="-339725">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dirty="0">
                <a:latin typeface="Open Sans" panose="020B0606030504020204"/>
              </a:rPr>
              <a:t>समय-समय पर रखरखाव और ईंधन भरने के लिए शटडाउन की स्थिति में इकाइयाँ4-6।
भूकंप के बाद इकाइयाँ 1-3 स्वचालित रूप से बंद हो जाती हैं
रिएक्टर इमारतें और रोकथाम भूकंप का सफलतापूर्वक विरोध करते हैं।
सभी रिएक्टरों को बाहरी एसी आपूर्ति से काट दिया गया था।
बैकअप स्रोत (डीजल जनरेटर) प्रारंभ</a:t>
            </a:r>
            <a:endParaRPr lang="en-US" dirty="0">
              <a:latin typeface="Open Sans" panose="020B0606030504020204"/>
            </a:endParaRPr>
          </a:p>
        </p:txBody>
      </p:sp>
      <p:sp>
        <p:nvSpPr>
          <p:cNvPr id="7172" name="PPT 2 -">
            <a:extLst>
              <a:ext uri="{FF2B5EF4-FFF2-40B4-BE49-F238E27FC236}">
                <a16:creationId xmlns:a16="http://schemas.microsoft.com/office/drawing/2014/main" id="{3E1037E9-326F-F4DC-B5EF-34C7C7604BD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28245DA6-660A-B5EE-144D-4E4E33EB8279}"/>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D889DC5C-AA6B-6702-FB96-DA1BCDB1EB26}"/>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8B644B00-ADB8-5EF6-03F1-3BCA9D486D96}"/>
              </a:ext>
            </a:extLst>
          </p:cNvPr>
          <p:cNvSpPr txBox="1"/>
          <p:nvPr/>
        </p:nvSpPr>
        <p:spPr>
          <a:xfrm>
            <a:off x="88900" y="1406525"/>
            <a:ext cx="3995737" cy="1310155"/>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hi-IN" sz="4000" dirty="0">
                <a:solidFill>
                  <a:srgbClr val="FF0000"/>
                </a:solidFill>
              </a:rPr>
              <a:t>11 मार्च, 2011 </a:t>
            </a:r>
          </a:p>
          <a:p>
            <a:pPr algn="ctr">
              <a:lnSpc>
                <a:spcPct val="100000"/>
              </a:lnSpc>
              <a:defRPr/>
            </a:pPr>
            <a:r>
              <a:rPr lang="en-US" sz="4000" dirty="0" err="1">
                <a:cs typeface="Times New Roman" pitchFamily="18" charset="0"/>
              </a:rPr>
              <a:t>दुर्घटना</a:t>
            </a:r>
            <a:r>
              <a:rPr lang="en-US" sz="4000" dirty="0">
                <a:cs typeface="Times New Roman" pitchFamily="18" charset="0"/>
              </a:rPr>
              <a:t> </a:t>
            </a:r>
            <a:r>
              <a:rPr lang="en-US" sz="4000" dirty="0" err="1">
                <a:cs typeface="Times New Roman" pitchFamily="18" charset="0"/>
              </a:rPr>
              <a:t>की</a:t>
            </a:r>
            <a:r>
              <a:rPr lang="en-US" sz="4000" dirty="0">
                <a:cs typeface="Times New Roman" pitchFamily="18" charset="0"/>
              </a:rPr>
              <a:t> </a:t>
            </a:r>
            <a:r>
              <a:rPr lang="en-US" sz="4000" dirty="0" err="1">
                <a:cs typeface="Times New Roman" pitchFamily="18" charset="0"/>
              </a:rPr>
              <a:t>दैनिक</a:t>
            </a:r>
            <a:r>
              <a:rPr lang="en-US" sz="4000" dirty="0">
                <a:cs typeface="Times New Roman" pitchFamily="18" charset="0"/>
              </a:rPr>
              <a:t> </a:t>
            </a:r>
            <a:r>
              <a:rPr lang="en-US" sz="4000" dirty="0" err="1">
                <a:cs typeface="Times New Roman" pitchFamily="18" charset="0"/>
              </a:rPr>
              <a:t>घटना</a:t>
            </a:r>
            <a:endParaRPr lang="en-US" sz="4000" dirty="0">
              <a:solidFill>
                <a:srgbClr val="FF0000"/>
              </a:solidFill>
            </a:endParaRPr>
          </a:p>
        </p:txBody>
      </p:sp>
      <p:pic>
        <p:nvPicPr>
          <p:cNvPr id="7176" name="Picture 1">
            <a:extLst>
              <a:ext uri="{FF2B5EF4-FFF2-40B4-BE49-F238E27FC236}">
                <a16:creationId xmlns:a16="http://schemas.microsoft.com/office/drawing/2014/main" id="{7FF45DF0-AF34-5373-CA73-B735F655065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004C6BEE-3CDB-602A-CE5F-3E478E7FA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13.11.2011• Droping of the internal  pressure has led to  explosion in Unit 3.                                   14-15.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3524" y="5190822"/>
            <a:ext cx="2205032" cy="161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634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369594" y="1272189"/>
            <a:ext cx="7537450" cy="456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marL="339725" indent="-339725">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hi-IN" sz="2400" dirty="0">
                <a:latin typeface="Open Sans" panose="020B0606030504020204"/>
              </a:rPr>
              <a:t>भूकंप के करीब एक घंटे बाद सुनामी ने जगह को प्रभावित किया|
डीजल जनरेटर के ईंधन टैंक नष्ट हो गए|
डीजल जनरेटर की इमारत में पानी भर गया|
(10 मीटर सुरक्षा दीवार पर्याप्त नहीं थी)
मोबाइल जनरेटर को तुरंत घटनास्थल पर भेज दिया गया, लेकिन उनका ईंधन खत्म हो गया।
इकाई 1 मे हाइड्रोजन विस्फोट |
दाइची एनपीपी के 20 किमी और 10 किमी क्षेत्र से जनसंख्या को हटा दिया। 
डायना एनपीपी के पास (लगभग 200 000 व्यक्ति)
साइट पर रेडियोधर्मिता में वृद्धि</a:t>
            </a:r>
            <a:endParaRPr lang="en-GB" sz="2400" dirty="0">
              <a:latin typeface="Open Sans" panose="020B0606030504020204"/>
            </a:endParaRP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a:lnSpc>
                <a:spcPct val="100000"/>
              </a:lnSpc>
              <a:defRPr/>
            </a:pPr>
            <a:r>
              <a:rPr lang="hi-IN" sz="4000" dirty="0">
                <a:solidFill>
                  <a:srgbClr val="FF0000"/>
                </a:solidFill>
              </a:rPr>
              <a:t>11 मार्च, 2011 </a:t>
            </a:r>
          </a:p>
          <a:p>
            <a:pPr algn="ctr">
              <a:lnSpc>
                <a:spcPct val="100000"/>
              </a:lnSpc>
              <a:defRPr/>
            </a:pPr>
            <a:r>
              <a:rPr lang="en-US" sz="4000" dirty="0" err="1">
                <a:cs typeface="Times New Roman" pitchFamily="18" charset="0"/>
              </a:rPr>
              <a:t>दुर्घटना</a:t>
            </a:r>
            <a:r>
              <a:rPr lang="en-US" sz="4000" dirty="0">
                <a:cs typeface="Times New Roman" pitchFamily="18" charset="0"/>
              </a:rPr>
              <a:t> </a:t>
            </a:r>
            <a:r>
              <a:rPr lang="en-US" sz="4000" dirty="0" err="1">
                <a:cs typeface="Times New Roman" pitchFamily="18" charset="0"/>
              </a:rPr>
              <a:t>की</a:t>
            </a:r>
            <a:r>
              <a:rPr lang="en-US" sz="4000" dirty="0">
                <a:cs typeface="Times New Roman" pitchFamily="18" charset="0"/>
              </a:rPr>
              <a:t> </a:t>
            </a:r>
            <a:r>
              <a:rPr lang="en-US" sz="4000" dirty="0" err="1">
                <a:cs typeface="Times New Roman" pitchFamily="18" charset="0"/>
              </a:rPr>
              <a:t>दैनिक</a:t>
            </a:r>
            <a:r>
              <a:rPr lang="en-US" sz="4000" dirty="0">
                <a:cs typeface="Times New Roman" pitchFamily="18" charset="0"/>
              </a:rPr>
              <a:t> </a:t>
            </a:r>
            <a:r>
              <a:rPr lang="en-US" sz="4000" dirty="0" err="1">
                <a:cs typeface="Times New Roman" pitchFamily="18" charset="0"/>
              </a:rPr>
              <a:t>घटना</a:t>
            </a:r>
            <a:endParaRPr lang="en-US" sz="4000" dirty="0">
              <a:solidFill>
                <a:srgbClr val="FF0000"/>
              </a:solidFill>
            </a:endParaRP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8897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ukushima fallout article siz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0629" y="1183552"/>
            <a:ext cx="9416934" cy="523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935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 result for fukushima vide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526" y="1026053"/>
            <a:ext cx="9653674" cy="540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943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556376"/>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r>
              <a:rPr lang="en-IN" sz="4000" dirty="0">
                <a:solidFill>
                  <a:srgbClr val="FF0000"/>
                </a:solidFill>
              </a:rPr>
              <a:t>समुद्री जीवन और जानवरों पर प्रभाव</a:t>
            </a: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192" y="2936125"/>
            <a:ext cx="3510734" cy="2800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effect on environment of fukushima incid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0760" y="170947"/>
            <a:ext cx="4936328" cy="33019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53987" y="1232942"/>
            <a:ext cx="2960738" cy="28826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557" y="4030679"/>
            <a:ext cx="2909236" cy="2809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effect on nature of fukushima incid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3900" y="4109618"/>
            <a:ext cx="3760544" cy="279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43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925708"/>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50000"/>
              </a:lnSpc>
            </a:pPr>
            <a:r>
              <a:rPr lang="en-IN" sz="4000" dirty="0">
                <a:solidFill>
                  <a:srgbClr val="FF0000"/>
                </a:solidFill>
              </a:rPr>
              <a:t>पौधों पर प्रभाव</a:t>
            </a: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mage result for effect on environment of fukushima incid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9593" y="3568342"/>
            <a:ext cx="2326822" cy="2651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3359" y="3568342"/>
            <a:ext cx="2288755" cy="2651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Image result for effect on environment of fukushima incid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2162" y="1237014"/>
            <a:ext cx="3487238" cy="22447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Chimera mut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9105592" y="3444764"/>
            <a:ext cx="2651355" cy="28985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Image result for effect on nature of fukushima incid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9594" y="1272189"/>
            <a:ext cx="3852568" cy="220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1555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2541261"/>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200000"/>
              </a:lnSpc>
            </a:pPr>
            <a:r>
              <a:rPr lang="en-IN" sz="4000" dirty="0">
                <a:solidFill>
                  <a:srgbClr val="FF0000"/>
                </a:solidFill>
              </a:rPr>
              <a:t>पहले और बाद में</a:t>
            </a:r>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Image result for before and after photo of fukushi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8725" y="3367088"/>
            <a:ext cx="7819188" cy="30737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result for before and after photo of fukushim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1252" y="341340"/>
            <a:ext cx="6458634" cy="298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8566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9734-8D3F-025B-7674-D0ED39ED6E0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A0DAC608-2C6F-1735-D143-06192AE7F063}"/>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A7C8E402-51C8-6751-23D3-11633387DD74}"/>
              </a:ext>
            </a:extLst>
          </p:cNvPr>
          <p:cNvSpPr txBox="1">
            <a:spLocks noChangeArrowheads="1"/>
          </p:cNvSpPr>
          <p:nvPr/>
        </p:nvSpPr>
        <p:spPr bwMode="auto">
          <a:xfrm>
            <a:off x="4369594" y="1309211"/>
            <a:ext cx="7537450" cy="38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00000"/>
              </a:lnSpc>
              <a:buFont typeface="Wingdings" pitchFamily="2" charset="2"/>
              <a:buChar char="Ø"/>
            </a:pPr>
            <a:r>
              <a:rPr lang="en-US" dirty="0">
                <a:latin typeface="Open Sans" panose="020B0606030504020204"/>
                <a:cs typeface="Times New Roman" pitchFamily="18" charset="0"/>
              </a:rPr>
              <a:t>फुकुशिमा दाइची परमाणु ऊर्जा संयंत्र कहाँ है?</a:t>
            </a:r>
          </a:p>
          <a:p>
            <a:pPr algn="l" rtl="0">
              <a:lnSpc>
                <a:spcPct val="100000"/>
              </a:lnSpc>
              <a:buFont typeface="Wingdings" pitchFamily="2" charset="2"/>
              <a:buChar char="Ø"/>
            </a:pPr>
            <a:r>
              <a:rPr lang="en-US" dirty="0">
                <a:latin typeface="Open Sans" panose="020B0606030504020204"/>
                <a:cs typeface="Times New Roman" pitchFamily="18" charset="0"/>
              </a:rPr>
              <a:t>फुकुशिमा परमाणु ऊर्जा संयंत्र के बारे में जानकारी।</a:t>
            </a:r>
          </a:p>
          <a:p>
            <a:pPr algn="l" rtl="0">
              <a:lnSpc>
                <a:spcPct val="100000"/>
              </a:lnSpc>
              <a:buFont typeface="Wingdings" pitchFamily="2" charset="2"/>
              <a:buChar char="Ø"/>
            </a:pPr>
            <a:r>
              <a:rPr lang="en-US" dirty="0">
                <a:latin typeface="Open Sans" panose="020B0606030504020204"/>
                <a:cs typeface="Times New Roman" pitchFamily="18" charset="0"/>
              </a:rPr>
              <a:t>दुर्घटना का कारण.</a:t>
            </a:r>
          </a:p>
          <a:p>
            <a:pPr algn="l" rtl="0">
              <a:lnSpc>
                <a:spcPct val="100000"/>
              </a:lnSpc>
              <a:buFont typeface="Wingdings" pitchFamily="2" charset="2"/>
              <a:buChar char="Ø"/>
            </a:pPr>
            <a:r>
              <a:rPr lang="en-US" dirty="0">
                <a:latin typeface="Open Sans" panose="020B0606030504020204"/>
                <a:cs typeface="Times New Roman" pitchFamily="18" charset="0"/>
              </a:rPr>
              <a:t>दुर्घटना की दैनिक घटना.</a:t>
            </a:r>
          </a:p>
          <a:p>
            <a:pPr algn="l" rtl="0">
              <a:lnSpc>
                <a:spcPct val="100000"/>
              </a:lnSpc>
              <a:buFont typeface="Wingdings" pitchFamily="2" charset="2"/>
              <a:buChar char="Ø"/>
            </a:pPr>
            <a:r>
              <a:rPr lang="en-US" dirty="0">
                <a:latin typeface="Open Sans" panose="020B0606030504020204"/>
                <a:cs typeface="Times New Roman" pitchFamily="18" charset="0"/>
              </a:rPr>
              <a:t>जीवित प्राणियों पर प्रभाव.</a:t>
            </a:r>
          </a:p>
          <a:p>
            <a:pPr algn="l" rtl="0">
              <a:lnSpc>
                <a:spcPct val="100000"/>
              </a:lnSpc>
              <a:buFont typeface="Wingdings" pitchFamily="2" charset="2"/>
              <a:buChar char="Ø"/>
            </a:pPr>
            <a:r>
              <a:rPr lang="en-US" dirty="0">
                <a:latin typeface="Open Sans" panose="020B0606030504020204"/>
                <a:cs typeface="Times New Roman" pitchFamily="18" charset="0"/>
              </a:rPr>
              <a:t>सामाजिक जीवन पर प्रभाव.</a:t>
            </a:r>
          </a:p>
          <a:p>
            <a:pPr algn="l" rtl="0">
              <a:lnSpc>
                <a:spcPct val="100000"/>
              </a:lnSpc>
              <a:buFont typeface="Wingdings" pitchFamily="2" charset="2"/>
              <a:buChar char="Ø"/>
            </a:pPr>
            <a:r>
              <a:rPr lang="en-US" dirty="0">
                <a:latin typeface="Open Sans" panose="020B0606030504020204"/>
                <a:cs typeface="Times New Roman" pitchFamily="18" charset="0"/>
              </a:rPr>
              <a:t>पर्यावरण पर प्रभाव.</a:t>
            </a:r>
            <a:r>
              <a:rPr lang="en-US" dirty="0">
                <a:latin typeface="Open Sans" panose="020B0606030504020204"/>
              </a:rPr>
              <a:t>  </a:t>
            </a:r>
            <a:endParaRPr lang="hi-IN" dirty="0">
              <a:latin typeface="Open Sans" panose="020B0606030504020204"/>
            </a:endParaRPr>
          </a:p>
        </p:txBody>
      </p:sp>
      <p:sp>
        <p:nvSpPr>
          <p:cNvPr id="7172" name="PPT 2 -">
            <a:extLst>
              <a:ext uri="{FF2B5EF4-FFF2-40B4-BE49-F238E27FC236}">
                <a16:creationId xmlns:a16="http://schemas.microsoft.com/office/drawing/2014/main" id="{8687DD65-11F5-6CA4-FA96-F6D769AAC04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E669FCD3-A17F-1467-653D-0D4D605974B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C6286B47-E4B6-F6B8-4DCD-C058FA421DFB}"/>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19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EBB8B6E7-FA1C-4787-8F71-9215019CD20C}"/>
              </a:ext>
            </a:extLst>
          </p:cNvPr>
          <p:cNvSpPr txBox="1"/>
          <p:nvPr/>
        </p:nvSpPr>
        <p:spPr>
          <a:xfrm>
            <a:off x="228601" y="1406525"/>
            <a:ext cx="3698874" cy="1002378"/>
          </a:xfrm>
          <a:prstGeom prst="rect">
            <a:avLst/>
          </a:prstGeom>
          <a:ln w="12700">
            <a:miter lim="400000"/>
          </a:ln>
        </p:spPr>
        <p:txBody>
          <a:bodyPr wrap="square"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50000"/>
              </a:lnSpc>
            </a:pPr>
            <a:r>
              <a:rPr lang="en-US" sz="4000" dirty="0">
                <a:latin typeface="Times New Roman" pitchFamily="18" charset="0"/>
                <a:cs typeface="Times New Roman" pitchFamily="18" charset="0"/>
              </a:rPr>
              <a:t>समीक्षा</a:t>
            </a:r>
            <a:r>
              <a:rPr lang="en-US" sz="3600" u="sng" dirty="0">
                <a:latin typeface="Times New Roman" pitchFamily="18" charset="0"/>
                <a:cs typeface="Times New Roman" pitchFamily="18" charset="0"/>
              </a:rPr>
              <a:t> </a:t>
            </a:r>
          </a:p>
        </p:txBody>
      </p:sp>
      <p:pic>
        <p:nvPicPr>
          <p:cNvPr id="7176" name="Picture 1">
            <a:extLst>
              <a:ext uri="{FF2B5EF4-FFF2-40B4-BE49-F238E27FC236}">
                <a16:creationId xmlns:a16="http://schemas.microsoft.com/office/drawing/2014/main" id="{E23EA16C-0729-7BE6-CF27-9F365B24CC5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42396240-7A60-A98E-4768-647C3C83DED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7514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Upon completing this lesson, you will be able to:">
            <a:extLst>
              <a:ext uri="{FF2B5EF4-FFF2-40B4-BE49-F238E27FC236}">
                <a16:creationId xmlns:a16="http://schemas.microsoft.com/office/drawing/2014/main" id="{A5FBE620-7BE3-92C3-A3E9-BF1F4B96DB93}"/>
              </a:ext>
            </a:extLst>
          </p:cNvPr>
          <p:cNvSpPr txBox="1">
            <a:spLocks noChangeArrowheads="1"/>
          </p:cNvSpPr>
          <p:nvPr/>
        </p:nvSpPr>
        <p:spPr bwMode="auto">
          <a:xfrm>
            <a:off x="288925" y="1352550"/>
            <a:ext cx="3814763" cy="3878263"/>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618" tIns="44618" rIns="44618" bIns="44618"/>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685800" indent="4572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9144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1371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18288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18288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00000"/>
              </a:lnSpc>
              <a:spcBef>
                <a:spcPts val="2100"/>
              </a:spcBef>
              <a:buFontTx/>
              <a:buNone/>
            </a:pPr>
            <a:r>
              <a:rPr lang="en-US" altLang="en-US" dirty="0">
                <a:solidFill>
                  <a:srgbClr val="000000"/>
                </a:solidFill>
                <a:latin typeface="Open Sans" panose="020B0606030504020204" pitchFamily="34" charset="0"/>
                <a:cs typeface="Open Sans" panose="020B0606030504020204" pitchFamily="34" charset="0"/>
                <a:sym typeface="Open Sans" panose="020B0606030504020204" pitchFamily="34" charset="0"/>
              </a:rPr>
              <a:t>इस पाठ को पूरा करने पर आप निम्नलिखित कार्य करने में सक्षम होंगे:</a:t>
            </a:r>
          </a:p>
        </p:txBody>
      </p:sp>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उद्देश्य</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5726112" y="1871663"/>
            <a:ext cx="6284179" cy="354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marL="0" indent="0" algn="l" rtl="0">
              <a:lnSpc>
                <a:spcPct val="150000"/>
              </a:lnSpc>
              <a:buNone/>
            </a:pPr>
            <a:endParaRPr lang="en-US" sz="2600" dirty="0">
              <a:latin typeface="Times New Roman" pitchFamily="18" charset="0"/>
              <a:cs typeface="Times New Roman" pitchFamily="18" charset="0"/>
            </a:endParaRPr>
          </a:p>
          <a:p>
            <a:pPr marL="0" indent="0" algn="l" rtl="0">
              <a:lnSpc>
                <a:spcPct val="150000"/>
              </a:lnSpc>
              <a:buNone/>
            </a:pPr>
            <a:r>
              <a:rPr lang="en-US" sz="2600" dirty="0" err="1">
                <a:latin typeface="Times New Roman" pitchFamily="18" charset="0"/>
                <a:cs typeface="Times New Roman" pitchFamily="18" charset="0"/>
              </a:rPr>
              <a:t>फुकुशिमा</a:t>
            </a:r>
            <a:r>
              <a:rPr lang="en-US" sz="2600" dirty="0">
                <a:latin typeface="Times New Roman" pitchFamily="18" charset="0"/>
                <a:cs typeface="Times New Roman" pitchFamily="18" charset="0"/>
              </a:rPr>
              <a:t> दाइची परमाणु ऊर्जा संयंत्र कहाँ है?</a:t>
            </a:r>
          </a:p>
          <a:p>
            <a:pPr marL="0" indent="0" algn="l" rtl="0">
              <a:lnSpc>
                <a:spcPct val="150000"/>
              </a:lnSpc>
              <a:buNone/>
            </a:pPr>
            <a:r>
              <a:rPr lang="en-US" sz="2600" dirty="0">
                <a:latin typeface="Times New Roman" pitchFamily="18" charset="0"/>
                <a:cs typeface="Times New Roman" pitchFamily="18" charset="0"/>
              </a:rPr>
              <a:t>फुकुशिमा परमाणु ऊर्जा संयंत्र के बारे </a:t>
            </a:r>
            <a:r>
              <a:rPr lang="en-US" sz="2600" dirty="0" err="1">
                <a:latin typeface="Times New Roman" pitchFamily="18" charset="0"/>
                <a:cs typeface="Times New Roman" pitchFamily="18" charset="0"/>
              </a:rPr>
              <a:t>में</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जानकारी</a:t>
            </a:r>
            <a:r>
              <a:rPr lang="en-US" sz="2600" dirty="0">
                <a:latin typeface="Times New Roman" pitchFamily="18" charset="0"/>
                <a:cs typeface="Times New Roman" pitchFamily="18" charset="0"/>
              </a:rPr>
              <a:t>।</a:t>
            </a:r>
          </a:p>
          <a:p>
            <a:pPr marL="0" indent="0" algn="l" rtl="0">
              <a:lnSpc>
                <a:spcPct val="150000"/>
              </a:lnSpc>
              <a:buNone/>
            </a:pPr>
            <a:r>
              <a:rPr lang="en-US" sz="2600" dirty="0" err="1">
                <a:latin typeface="Times New Roman" pitchFamily="18" charset="0"/>
                <a:cs typeface="Times New Roman" pitchFamily="18" charset="0"/>
              </a:rPr>
              <a:t>दुर्घटना</a:t>
            </a:r>
            <a:r>
              <a:rPr lang="en-US" sz="2600" dirty="0">
                <a:latin typeface="Times New Roman" pitchFamily="18" charset="0"/>
                <a:cs typeface="Times New Roman" pitchFamily="18" charset="0"/>
              </a:rPr>
              <a:t> का कारण.</a:t>
            </a:r>
          </a:p>
          <a:p>
            <a:pPr marL="0" indent="0" algn="l" rtl="0">
              <a:lnSpc>
                <a:spcPct val="150000"/>
              </a:lnSpc>
              <a:buNone/>
            </a:pPr>
            <a:r>
              <a:rPr lang="en-US" sz="2600" dirty="0">
                <a:latin typeface="Times New Roman" pitchFamily="18" charset="0"/>
                <a:cs typeface="Times New Roman" pitchFamily="18" charset="0"/>
              </a:rPr>
              <a:t>दुर्घटना की दैनिक घटना.</a:t>
            </a:r>
          </a:p>
        </p:txBody>
      </p:sp>
      <p:grpSp>
        <p:nvGrpSpPr>
          <p:cNvPr id="6150" name="Group">
            <a:extLst>
              <a:ext uri="{FF2B5EF4-FFF2-40B4-BE49-F238E27FC236}">
                <a16:creationId xmlns:a16="http://schemas.microsoft.com/office/drawing/2014/main" id="{E0D2C459-C99F-CE34-03A7-9EDFE5388882}"/>
              </a:ext>
            </a:extLst>
          </p:cNvPr>
          <p:cNvGrpSpPr>
            <a:grpSpLocks/>
          </p:cNvGrpSpPr>
          <p:nvPr/>
        </p:nvGrpSpPr>
        <p:grpSpPr bwMode="auto">
          <a:xfrm>
            <a:off x="5116513" y="2733903"/>
            <a:ext cx="609600" cy="956354"/>
            <a:chOff x="0" y="115975"/>
            <a:chExt cx="1219200" cy="1681957"/>
          </a:xfrm>
        </p:grpSpPr>
        <p:sp>
          <p:nvSpPr>
            <p:cNvPr id="6160" name="Circle">
              <a:extLst>
                <a:ext uri="{FF2B5EF4-FFF2-40B4-BE49-F238E27FC236}">
                  <a16:creationId xmlns:a16="http://schemas.microsoft.com/office/drawing/2014/main" id="{BFEFED60-F19B-83B2-C56B-5AEEE11D9BB2}"/>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6161" name="1">
              <a:extLst>
                <a:ext uri="{FF2B5EF4-FFF2-40B4-BE49-F238E27FC236}">
                  <a16:creationId xmlns:a16="http://schemas.microsoft.com/office/drawing/2014/main" id="{11AC985F-14ED-F169-BBD1-6D34C5BD3A0D}"/>
                </a:ext>
              </a:extLst>
            </p:cNvPr>
            <p:cNvSpPr txBox="1">
              <a:spLocks noChangeArrowheads="1"/>
            </p:cNvSpPr>
            <p:nvPr/>
          </p:nvSpPr>
          <p:spPr bwMode="auto">
            <a:xfrm>
              <a:off x="261804" y="1159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1</a:t>
              </a:r>
            </a:p>
          </p:txBody>
        </p:sp>
      </p:grpSp>
      <p:grpSp>
        <p:nvGrpSpPr>
          <p:cNvPr id="6151" name="Group">
            <a:extLst>
              <a:ext uri="{FF2B5EF4-FFF2-40B4-BE49-F238E27FC236}">
                <a16:creationId xmlns:a16="http://schemas.microsoft.com/office/drawing/2014/main" id="{20F86CA4-E555-2C56-06E5-00A652334CAF}"/>
              </a:ext>
            </a:extLst>
          </p:cNvPr>
          <p:cNvGrpSpPr>
            <a:grpSpLocks/>
          </p:cNvGrpSpPr>
          <p:nvPr/>
        </p:nvGrpSpPr>
        <p:grpSpPr bwMode="auto">
          <a:xfrm>
            <a:off x="5125845" y="3464442"/>
            <a:ext cx="609600" cy="609888"/>
            <a:chOff x="18664" y="-1553961"/>
            <a:chExt cx="1219200" cy="1681957"/>
          </a:xfrm>
        </p:grpSpPr>
        <p:sp>
          <p:nvSpPr>
            <p:cNvPr id="6158" name="Circle">
              <a:extLst>
                <a:ext uri="{FF2B5EF4-FFF2-40B4-BE49-F238E27FC236}">
                  <a16:creationId xmlns:a16="http://schemas.microsoft.com/office/drawing/2014/main" id="{46440D3F-BE77-8B69-CC09-E88079149D27}"/>
                </a:ext>
              </a:extLst>
            </p:cNvPr>
            <p:cNvSpPr>
              <a:spLocks noChangeArrowheads="1"/>
            </p:cNvSpPr>
            <p:nvPr/>
          </p:nvSpPr>
          <p:spPr bwMode="auto">
            <a:xfrm>
              <a:off x="18664" y="-1229730"/>
              <a:ext cx="1219200" cy="1219202"/>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6159" name="2">
              <a:extLst>
                <a:ext uri="{FF2B5EF4-FFF2-40B4-BE49-F238E27FC236}">
                  <a16:creationId xmlns:a16="http://schemas.microsoft.com/office/drawing/2014/main" id="{C4C3632B-7569-1165-24FC-E27B43269399}"/>
                </a:ext>
              </a:extLst>
            </p:cNvPr>
            <p:cNvSpPr txBox="1">
              <a:spLocks noChangeArrowheads="1"/>
            </p:cNvSpPr>
            <p:nvPr/>
          </p:nvSpPr>
          <p:spPr bwMode="auto">
            <a:xfrm>
              <a:off x="301356" y="-1553961"/>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2</a:t>
              </a:r>
            </a:p>
          </p:txBody>
        </p:sp>
      </p:grpSp>
      <p:grpSp>
        <p:nvGrpSpPr>
          <p:cNvPr id="6152" name="Group">
            <a:extLst>
              <a:ext uri="{FF2B5EF4-FFF2-40B4-BE49-F238E27FC236}">
                <a16:creationId xmlns:a16="http://schemas.microsoft.com/office/drawing/2014/main" id="{0615D5AE-2432-80B4-BDBE-61BB1ABA5E01}"/>
              </a:ext>
            </a:extLst>
          </p:cNvPr>
          <p:cNvGrpSpPr>
            <a:grpSpLocks/>
          </p:cNvGrpSpPr>
          <p:nvPr/>
        </p:nvGrpSpPr>
        <p:grpSpPr bwMode="auto">
          <a:xfrm>
            <a:off x="5168039" y="4094983"/>
            <a:ext cx="609600" cy="902998"/>
            <a:chOff x="0" y="141375"/>
            <a:chExt cx="1219200" cy="1681957"/>
          </a:xfrm>
        </p:grpSpPr>
        <p:sp>
          <p:nvSpPr>
            <p:cNvPr id="6156"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6157"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3</a:t>
              </a:r>
            </a:p>
          </p:txBody>
        </p:sp>
      </p:gr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a:extLst>
              <a:ext uri="{FF2B5EF4-FFF2-40B4-BE49-F238E27FC236}">
                <a16:creationId xmlns:a16="http://schemas.microsoft.com/office/drawing/2014/main" id="{0615D5AE-2432-80B4-BDBE-61BB1ABA5E01}"/>
              </a:ext>
            </a:extLst>
          </p:cNvPr>
          <p:cNvGrpSpPr>
            <a:grpSpLocks/>
          </p:cNvGrpSpPr>
          <p:nvPr/>
        </p:nvGrpSpPr>
        <p:grpSpPr bwMode="auto">
          <a:xfrm>
            <a:off x="5160962" y="4913456"/>
            <a:ext cx="609600" cy="501024"/>
            <a:chOff x="-38110" y="-2400598"/>
            <a:chExt cx="1219200" cy="1681957"/>
          </a:xfrm>
        </p:grpSpPr>
        <p:sp>
          <p:nvSpPr>
            <p:cNvPr id="18" name="Circle">
              <a:extLst>
                <a:ext uri="{FF2B5EF4-FFF2-40B4-BE49-F238E27FC236}">
                  <a16:creationId xmlns:a16="http://schemas.microsoft.com/office/drawing/2014/main" id="{FCF35733-60FC-93CD-7307-C2285669E419}"/>
                </a:ext>
              </a:extLst>
            </p:cNvPr>
            <p:cNvSpPr>
              <a:spLocks noChangeArrowheads="1"/>
            </p:cNvSpPr>
            <p:nvPr/>
          </p:nvSpPr>
          <p:spPr bwMode="auto">
            <a:xfrm>
              <a:off x="-38110" y="-2116841"/>
              <a:ext cx="1219200" cy="1219203"/>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19" name="3">
              <a:extLst>
                <a:ext uri="{FF2B5EF4-FFF2-40B4-BE49-F238E27FC236}">
                  <a16:creationId xmlns:a16="http://schemas.microsoft.com/office/drawing/2014/main" id="{FDCF21D6-2804-6A30-078A-A7B3411F73B0}"/>
                </a:ext>
              </a:extLst>
            </p:cNvPr>
            <p:cNvSpPr txBox="1">
              <a:spLocks noChangeArrowheads="1"/>
            </p:cNvSpPr>
            <p:nvPr/>
          </p:nvSpPr>
          <p:spPr bwMode="auto">
            <a:xfrm>
              <a:off x="358498" y="-2400598"/>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4</a:t>
              </a:r>
            </a:p>
          </p:txBody>
        </p:sp>
      </p:grpSp>
    </p:spTree>
    <p:extLst>
      <p:ext uri="{BB962C8B-B14F-4D97-AF65-F5344CB8AC3E}">
        <p14:creationId xmlns:p14="http://schemas.microsoft.com/office/powerpoint/2010/main" val="225682911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F5B6-AB08-8F47-46A4-4C51A5F1A9F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C97D82B-19BE-A40F-ADA6-56173B8DFEA0}"/>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FFAADB68-BB3B-7B3B-15F7-7F073D665549}"/>
              </a:ext>
            </a:extLst>
          </p:cNvPr>
          <p:cNvSpPr txBox="1">
            <a:spLocks noChangeArrowheads="1"/>
          </p:cNvSpPr>
          <p:nvPr/>
        </p:nvSpPr>
        <p:spPr bwMode="auto">
          <a:xfrm>
            <a:off x="2454910" y="2349261"/>
            <a:ext cx="7537450"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10000"/>
              </a:lnSpc>
              <a:buFontTx/>
              <a:buNone/>
            </a:pPr>
            <a:r>
              <a:rPr lang="en-US" altLang="en-US" sz="6000" dirty="0">
                <a:latin typeface="Open Sans" panose="020B0606030504020204" pitchFamily="34" charset="0"/>
                <a:cs typeface="Open Sans" panose="020B0606030504020204" pitchFamily="34" charset="0"/>
                <a:sym typeface="Open Sans Semibold" panose="020B0706030804020204" pitchFamily="34" charset="0"/>
              </a:rPr>
              <a:t>कोई प्रश्न ?</a:t>
            </a:r>
          </a:p>
        </p:txBody>
      </p:sp>
      <p:sp>
        <p:nvSpPr>
          <p:cNvPr id="7172" name="PPT 2 -">
            <a:extLst>
              <a:ext uri="{FF2B5EF4-FFF2-40B4-BE49-F238E27FC236}">
                <a16:creationId xmlns:a16="http://schemas.microsoft.com/office/drawing/2014/main" id="{3ECC25D5-913D-23C0-5BA0-AAE581F38B9B}"/>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EE937C52-2F08-41D2-C65E-3D38A6A071CD}"/>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8F347DDE-1C8D-4D35-65CD-37A5892EF3D7}"/>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20</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F2FA8DB6-98BD-C0D1-F61F-0F123EE8E3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F9084790-2248-D594-A926-C7D0A3F735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355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ircle">
            <a:extLst>
              <a:ext uri="{FF2B5EF4-FFF2-40B4-BE49-F238E27FC236}">
                <a16:creationId xmlns:a16="http://schemas.microsoft.com/office/drawing/2014/main" id="{FDC48997-9824-498A-ECE7-D8616D14E439}"/>
              </a:ext>
            </a:extLst>
          </p:cNvPr>
          <p:cNvSpPr>
            <a:spLocks noChangeArrowheads="1"/>
          </p:cNvSpPr>
          <p:nvPr/>
        </p:nvSpPr>
        <p:spPr bwMode="auto">
          <a:xfrm>
            <a:off x="-4319588" y="-4222750"/>
            <a:ext cx="9774238" cy="9774238"/>
          </a:xfrm>
          <a:prstGeom prst="ellipse">
            <a:avLst/>
          </a:prstGeom>
          <a:gradFill rotWithShape="0">
            <a:gsLst>
              <a:gs pos="0">
                <a:srgbClr val="DA751A"/>
              </a:gs>
              <a:gs pos="57570">
                <a:srgbClr val="E67C1D"/>
              </a:gs>
              <a:gs pos="100000">
                <a:srgbClr val="F28320"/>
              </a:gs>
            </a:gsLst>
            <a:lin ang="456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pic>
        <p:nvPicPr>
          <p:cNvPr id="122" name="IMG-3642.JPG">
            <a:extLst>
              <a:ext uri="{FF2B5EF4-FFF2-40B4-BE49-F238E27FC236}">
                <a16:creationId xmlns:a16="http://schemas.microsoft.com/office/drawing/2014/main" id="{97E16E83-1CED-B0D9-56F3-7EEA8DB8866E}"/>
              </a:ext>
            </a:extLst>
          </p:cNvPr>
          <p:cNvPicPr>
            <a:picLocks noChangeAspect="1"/>
          </p:cNvPicPr>
          <p:nvPr/>
        </p:nvPicPr>
        <p:blipFill>
          <a:blip r:embed="rId2"/>
          <a:srcRect l="12702" r="12702"/>
          <a:stretch/>
        </p:blipFill>
        <p:spPr>
          <a:xfrm flipH="1">
            <a:off x="-1394580" y="-313981"/>
            <a:ext cx="6404651" cy="5723931"/>
          </a:xfrm>
          <a:custGeom>
            <a:avLst/>
            <a:gdLst/>
            <a:ahLst/>
            <a:cxnLst>
              <a:cxn ang="0">
                <a:pos x="wd2" y="hd2"/>
              </a:cxn>
              <a:cxn ang="5400000">
                <a:pos x="wd2" y="hd2"/>
              </a:cxn>
              <a:cxn ang="10800000">
                <a:pos x="wd2" y="hd2"/>
              </a:cxn>
              <a:cxn ang="16200000">
                <a:pos x="wd2" y="hd2"/>
              </a:cxn>
            </a:cxnLst>
            <a:rect l="0" t="0"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ln w="12700">
            <a:miter lim="400000"/>
          </a:ln>
        </p:spPr>
      </p:pic>
      <p:sp>
        <p:nvSpPr>
          <p:cNvPr id="19460" name="Slide Number">
            <a:extLst>
              <a:ext uri="{FF2B5EF4-FFF2-40B4-BE49-F238E27FC236}">
                <a16:creationId xmlns:a16="http://schemas.microsoft.com/office/drawing/2014/main" id="{3F2711C4-F4DC-B6C1-299E-8921F2835EB5}"/>
              </a:ext>
            </a:extLst>
          </p:cNvPr>
          <p:cNvSpPr>
            <a:spLocks noGrp="1" noChangeArrowheads="1"/>
          </p:cNvSpPr>
          <p:nvPr>
            <p:ph type="sldNum" sz="quarter" idx="10"/>
          </p:nvPr>
        </p:nvSpPr>
        <p:spPr bwMode="auto">
          <a:xfrm>
            <a:off x="11325225" y="6407150"/>
            <a:ext cx="43021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8939D408-0A34-464E-AE99-A21DF1E5BB17}"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21</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2" name="Rectangle 1">
            <a:extLst>
              <a:ext uri="{FF2B5EF4-FFF2-40B4-BE49-F238E27FC236}">
                <a16:creationId xmlns:a16="http://schemas.microsoft.com/office/drawing/2014/main" id="{731D454D-6EFE-0FB1-3B4D-E260747C7914}"/>
              </a:ext>
            </a:extLst>
          </p:cNvPr>
          <p:cNvSpPr/>
          <p:nvPr/>
        </p:nvSpPr>
        <p:spPr>
          <a:xfrm>
            <a:off x="7287277" y="957888"/>
            <a:ext cx="1813766" cy="461665"/>
          </a:xfrm>
          <a:prstGeom prst="rect">
            <a:avLst/>
          </a:prstGeom>
          <a:noFill/>
        </p:spPr>
        <p:txBody>
          <a:bodyPr wrap="none" lIns="45720" tIns="22860" rIns="45720" bIns="22860">
            <a:spAutoFit/>
            <a:scene3d>
              <a:camera prst="orthographicFront"/>
              <a:lightRig rig="harsh" dir="t"/>
            </a:scene3d>
            <a:sp3d extrusionH="57150" prstMaterial="matte">
              <a:bevelT w="63500" h="12700" prst="angle"/>
              <a:contourClr>
                <a:schemeClr val="bg1">
                  <a:lumMod val="65000"/>
                </a:schemeClr>
              </a:contourClr>
            </a:sp3d>
          </a:bodyPr>
          <a:lstStyle/>
          <a:p>
            <a:pPr algn="ctr" rtl="0">
              <a:defRPr/>
            </a:pPr>
            <a:r>
              <a:rPr lang="en-US" sz="2700" b="1" dirty="0">
                <a:ln/>
                <a:solidFill>
                  <a:schemeClr val="accent6">
                    <a:lumMod val="75000"/>
                  </a:schemeClr>
                </a:solidFill>
              </a:rPr>
              <a:t>धन्यवाद</a:t>
            </a:r>
          </a:p>
        </p:txBody>
      </p:sp>
      <p:pic>
        <p:nvPicPr>
          <p:cNvPr id="4" name="Google Shape;1000100012;p1">
            <a:extLst>
              <a:ext uri="{FF2B5EF4-FFF2-40B4-BE49-F238E27FC236}">
                <a16:creationId xmlns:a16="http://schemas.microsoft.com/office/drawing/2014/main" id="{C517673E-FF8B-EAF0-791F-D5F68A35E3A2}"/>
              </a:ext>
            </a:extLst>
          </p:cNvPr>
          <p:cNvPicPr preferRelativeResize="0"/>
          <p:nvPr/>
        </p:nvPicPr>
        <p:blipFill rotWithShape="1">
          <a:blip r:embed="rId3">
            <a:alphaModFix/>
          </a:blip>
          <a:srcRect/>
          <a:stretch/>
        </p:blipFill>
        <p:spPr>
          <a:xfrm>
            <a:off x="5454404" y="1979113"/>
            <a:ext cx="6199633" cy="4073049"/>
          </a:xfrm>
          <a:prstGeom prst="rect">
            <a:avLst/>
          </a:prstGeom>
          <a:noFill/>
          <a:ln>
            <a:noFill/>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BJECTIVES">
            <a:extLst>
              <a:ext uri="{FF2B5EF4-FFF2-40B4-BE49-F238E27FC236}">
                <a16:creationId xmlns:a16="http://schemas.microsoft.com/office/drawing/2014/main" id="{07583870-BA09-0B93-D3D8-EE9553F27325}"/>
              </a:ext>
            </a:extLst>
          </p:cNvPr>
          <p:cNvSpPr txBox="1">
            <a:spLocks noChangeArrowheads="1"/>
          </p:cNvSpPr>
          <p:nvPr/>
        </p:nvSpPr>
        <p:spPr bwMode="auto">
          <a:xfrm>
            <a:off x="4330700" y="393700"/>
            <a:ext cx="26955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18954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b="1">
                <a:solidFill>
                  <a:srgbClr val="C00000"/>
                </a:solidFill>
                <a:latin typeface="Open Sans" panose="020B0606030504020204" pitchFamily="34" charset="0"/>
                <a:cs typeface="Open Sans" panose="020B0606030504020204" pitchFamily="34" charset="0"/>
                <a:sym typeface="Open Sans" panose="020B0606030504020204" pitchFamily="34" charset="0"/>
              </a:rPr>
              <a:t>उद्देश्य</a:t>
            </a:r>
          </a:p>
        </p:txBody>
      </p:sp>
      <p:sp>
        <p:nvSpPr>
          <p:cNvPr id="6148" name="Slide Number">
            <a:extLst>
              <a:ext uri="{FF2B5EF4-FFF2-40B4-BE49-F238E27FC236}">
                <a16:creationId xmlns:a16="http://schemas.microsoft.com/office/drawing/2014/main" id="{45AF9D8A-AB82-A1AC-65C9-9018D9A03294}"/>
              </a:ext>
            </a:extLst>
          </p:cNvPr>
          <p:cNvSpPr>
            <a:spLocks noGrp="1" noChangeArrowheads="1"/>
          </p:cNvSpPr>
          <p:nvPr>
            <p:ph type="sldNum" sz="quarter" idx="10"/>
          </p:nvPr>
        </p:nvSpPr>
        <p:spPr bwMode="auto">
          <a:xfrm>
            <a:off x="11460163" y="6407150"/>
            <a:ext cx="193675" cy="338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C5AEF8F9-6E22-4F11-AAF0-1E6A6F641DC0}"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3</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6149" name="List two steps to treat a closed wound.…">
            <a:extLst>
              <a:ext uri="{FF2B5EF4-FFF2-40B4-BE49-F238E27FC236}">
                <a16:creationId xmlns:a16="http://schemas.microsoft.com/office/drawing/2014/main" id="{B8747A0F-CCFF-13B3-49D2-340E4B6DF0DF}"/>
              </a:ext>
            </a:extLst>
          </p:cNvPr>
          <p:cNvSpPr txBox="1">
            <a:spLocks noChangeArrowheads="1"/>
          </p:cNvSpPr>
          <p:nvPr/>
        </p:nvSpPr>
        <p:spPr bwMode="auto">
          <a:xfrm>
            <a:off x="6128237" y="1871663"/>
            <a:ext cx="5331925" cy="286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39142" tIns="39142" rIns="39142" bIns="39142">
            <a:spAutoFit/>
          </a:bodyPr>
          <a:lstStyle>
            <a:lvl1pPr marL="342900" indent="-342900" defTabSz="947738">
              <a:lnSpc>
                <a:spcPct val="90000"/>
              </a:lnSpc>
              <a:spcBef>
                <a:spcPts val="1000"/>
              </a:spcBef>
              <a:buFont typeface="Arial" panose="020B0604020202020204" pitchFamily="34" charset="0"/>
              <a:buChar char="•"/>
              <a:tabLst>
                <a:tab pos="1143000" algn="l"/>
                <a:tab pos="1822450" algn="l"/>
                <a:tab pos="2514600" algn="l"/>
                <a:tab pos="3194050" algn="l"/>
              </a:tabLst>
              <a:defRPr sz="2800">
                <a:solidFill>
                  <a:schemeClr val="tx1"/>
                </a:solidFill>
                <a:latin typeface="Calibri" panose="020F0502020204030204" pitchFamily="34" charset="0"/>
              </a:defRPr>
            </a:lvl1pPr>
            <a:lvl2pPr defTabSz="947738">
              <a:lnSpc>
                <a:spcPct val="90000"/>
              </a:lnSpc>
              <a:spcBef>
                <a:spcPts val="500"/>
              </a:spcBef>
              <a:buFont typeface="Arial" panose="020B0604020202020204" pitchFamily="34" charset="0"/>
              <a:buChar char="•"/>
              <a:tabLst>
                <a:tab pos="1143000" algn="l"/>
                <a:tab pos="1822450" algn="l"/>
                <a:tab pos="2514600" algn="l"/>
                <a:tab pos="3194050" algn="l"/>
              </a:tabLst>
              <a:defRPr sz="2400">
                <a:solidFill>
                  <a:schemeClr val="tx1"/>
                </a:solidFill>
                <a:latin typeface="Calibri" panose="020F0502020204030204" pitchFamily="34" charset="0"/>
              </a:defRPr>
            </a:lvl2pPr>
            <a:lvl3pPr marL="11430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sz="2000">
                <a:solidFill>
                  <a:schemeClr val="tx1"/>
                </a:solidFill>
                <a:latin typeface="Calibri" panose="020F0502020204030204" pitchFamily="34" charset="0"/>
              </a:defRPr>
            </a:lvl3pPr>
            <a:lvl4pPr marL="16002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4pPr>
            <a:lvl5pPr marL="2057400" indent="-228600" defTabSz="947738">
              <a:lnSpc>
                <a:spcPct val="90000"/>
              </a:lnSpc>
              <a:spcBef>
                <a:spcPts val="500"/>
              </a:spcBef>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5pPr>
            <a:lvl6pPr marL="25146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6pPr>
            <a:lvl7pPr marL="29718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7pPr>
            <a:lvl8pPr marL="34290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8pPr>
            <a:lvl9pPr marL="3886200" indent="-228600" defTabSz="947738" eaLnBrk="0" fontAlgn="base" hangingPunct="0">
              <a:lnSpc>
                <a:spcPct val="90000"/>
              </a:lnSpc>
              <a:spcBef>
                <a:spcPts val="500"/>
              </a:spcBef>
              <a:spcAft>
                <a:spcPct val="0"/>
              </a:spcAft>
              <a:buFont typeface="Arial" panose="020B0604020202020204" pitchFamily="34" charset="0"/>
              <a:buChar char="•"/>
              <a:tabLst>
                <a:tab pos="1143000" algn="l"/>
                <a:tab pos="1822450" algn="l"/>
                <a:tab pos="2514600" algn="l"/>
                <a:tab pos="3194050" algn="l"/>
              </a:tabLst>
              <a:defRPr>
                <a:solidFill>
                  <a:schemeClr val="tx1"/>
                </a:solidFill>
                <a:latin typeface="Calibri" panose="020F0502020204030204" pitchFamily="34" charset="0"/>
              </a:defRPr>
            </a:lvl9pPr>
          </a:lstStyle>
          <a:p>
            <a:pPr marL="0" indent="0" algn="l" rtl="0">
              <a:lnSpc>
                <a:spcPct val="150000"/>
              </a:lnSpc>
              <a:buNone/>
            </a:pPr>
            <a:r>
              <a:rPr lang="en-US" sz="2600" dirty="0">
                <a:latin typeface="Times New Roman" pitchFamily="18" charset="0"/>
                <a:cs typeface="Times New Roman" pitchFamily="18" charset="0"/>
              </a:rPr>
              <a:t>जीवित प्राणियों पर प्रभाव.</a:t>
            </a:r>
          </a:p>
          <a:p>
            <a:pPr marL="0" indent="0" algn="l" rtl="0">
              <a:lnSpc>
                <a:spcPct val="150000"/>
              </a:lnSpc>
              <a:buNone/>
            </a:pPr>
            <a:r>
              <a:rPr lang="en-US" sz="2600" dirty="0">
                <a:latin typeface="Times New Roman" pitchFamily="18" charset="0"/>
                <a:cs typeface="Times New Roman" pitchFamily="18" charset="0"/>
              </a:rPr>
              <a:t>सामाजिक जीवन पर प्रभाव.</a:t>
            </a:r>
          </a:p>
          <a:p>
            <a:pPr marL="0" indent="0" algn="l" rtl="0">
              <a:lnSpc>
                <a:spcPct val="150000"/>
              </a:lnSpc>
              <a:buNone/>
            </a:pPr>
            <a:r>
              <a:rPr lang="en-US" sz="2600" dirty="0">
                <a:latin typeface="Times New Roman" pitchFamily="18" charset="0"/>
                <a:cs typeface="Times New Roman" pitchFamily="18" charset="0"/>
              </a:rPr>
              <a:t>पर्यावरण पर प्रभाव.</a:t>
            </a:r>
          </a:p>
          <a:p>
            <a:pPr marL="0" indent="0" algn="l" rtl="0">
              <a:lnSpc>
                <a:spcPct val="150000"/>
              </a:lnSpc>
              <a:buNone/>
            </a:pPr>
            <a:r>
              <a:rPr lang="en-US" sz="2600" dirty="0">
                <a:latin typeface="Times New Roman" pitchFamily="18" charset="0"/>
                <a:cs typeface="Times New Roman" pitchFamily="18" charset="0"/>
              </a:rPr>
              <a:t>निष्कर्ष</a:t>
            </a:r>
          </a:p>
        </p:txBody>
      </p:sp>
      <p:grpSp>
        <p:nvGrpSpPr>
          <p:cNvPr id="6150" name="Group">
            <a:extLst>
              <a:ext uri="{FF2B5EF4-FFF2-40B4-BE49-F238E27FC236}">
                <a16:creationId xmlns:a16="http://schemas.microsoft.com/office/drawing/2014/main" id="{E0D2C459-C99F-CE34-03A7-9EDFE5388882}"/>
              </a:ext>
            </a:extLst>
          </p:cNvPr>
          <p:cNvGrpSpPr>
            <a:grpSpLocks/>
          </p:cNvGrpSpPr>
          <p:nvPr/>
        </p:nvGrpSpPr>
        <p:grpSpPr bwMode="auto">
          <a:xfrm>
            <a:off x="5116513" y="1852371"/>
            <a:ext cx="609600" cy="841375"/>
            <a:chOff x="0" y="115975"/>
            <a:chExt cx="1219200" cy="1681957"/>
          </a:xfrm>
        </p:grpSpPr>
        <p:sp>
          <p:nvSpPr>
            <p:cNvPr id="6160" name="Circle">
              <a:extLst>
                <a:ext uri="{FF2B5EF4-FFF2-40B4-BE49-F238E27FC236}">
                  <a16:creationId xmlns:a16="http://schemas.microsoft.com/office/drawing/2014/main" id="{BFEFED60-F19B-83B2-C56B-5AEEE11D9BB2}"/>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6161" name="1">
              <a:extLst>
                <a:ext uri="{FF2B5EF4-FFF2-40B4-BE49-F238E27FC236}">
                  <a16:creationId xmlns:a16="http://schemas.microsoft.com/office/drawing/2014/main" id="{11AC985F-14ED-F169-BBD1-6D34C5BD3A0D}"/>
                </a:ext>
              </a:extLst>
            </p:cNvPr>
            <p:cNvSpPr txBox="1">
              <a:spLocks noChangeArrowheads="1"/>
            </p:cNvSpPr>
            <p:nvPr/>
          </p:nvSpPr>
          <p:spPr bwMode="auto">
            <a:xfrm>
              <a:off x="261804" y="1159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5</a:t>
              </a:r>
            </a:p>
          </p:txBody>
        </p:sp>
      </p:grpSp>
      <p:grpSp>
        <p:nvGrpSpPr>
          <p:cNvPr id="6151" name="Group">
            <a:extLst>
              <a:ext uri="{FF2B5EF4-FFF2-40B4-BE49-F238E27FC236}">
                <a16:creationId xmlns:a16="http://schemas.microsoft.com/office/drawing/2014/main" id="{20F86CA4-E555-2C56-06E5-00A652334CAF}"/>
              </a:ext>
            </a:extLst>
          </p:cNvPr>
          <p:cNvGrpSpPr>
            <a:grpSpLocks/>
          </p:cNvGrpSpPr>
          <p:nvPr/>
        </p:nvGrpSpPr>
        <p:grpSpPr bwMode="auto">
          <a:xfrm>
            <a:off x="5116513" y="2736544"/>
            <a:ext cx="609600" cy="778878"/>
            <a:chOff x="0" y="265244"/>
            <a:chExt cx="1219200" cy="1681957"/>
          </a:xfrm>
        </p:grpSpPr>
        <p:sp>
          <p:nvSpPr>
            <p:cNvPr id="6158" name="Circle">
              <a:extLst>
                <a:ext uri="{FF2B5EF4-FFF2-40B4-BE49-F238E27FC236}">
                  <a16:creationId xmlns:a16="http://schemas.microsoft.com/office/drawing/2014/main" id="{46440D3F-BE77-8B69-CC09-E88079149D27}"/>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6159" name="2">
              <a:extLst>
                <a:ext uri="{FF2B5EF4-FFF2-40B4-BE49-F238E27FC236}">
                  <a16:creationId xmlns:a16="http://schemas.microsoft.com/office/drawing/2014/main" id="{C4C3632B-7569-1165-24FC-E27B43269399}"/>
                </a:ext>
              </a:extLst>
            </p:cNvPr>
            <p:cNvSpPr txBox="1">
              <a:spLocks noChangeArrowheads="1"/>
            </p:cNvSpPr>
            <p:nvPr/>
          </p:nvSpPr>
          <p:spPr bwMode="auto">
            <a:xfrm>
              <a:off x="237730" y="265244"/>
              <a:ext cx="822592" cy="168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6</a:t>
              </a:r>
            </a:p>
          </p:txBody>
        </p:sp>
      </p:grpSp>
      <p:grpSp>
        <p:nvGrpSpPr>
          <p:cNvPr id="6152" name="Group">
            <a:extLst>
              <a:ext uri="{FF2B5EF4-FFF2-40B4-BE49-F238E27FC236}">
                <a16:creationId xmlns:a16="http://schemas.microsoft.com/office/drawing/2014/main" id="{0615D5AE-2432-80B4-BDBE-61BB1ABA5E01}"/>
              </a:ext>
            </a:extLst>
          </p:cNvPr>
          <p:cNvGrpSpPr>
            <a:grpSpLocks/>
          </p:cNvGrpSpPr>
          <p:nvPr/>
        </p:nvGrpSpPr>
        <p:grpSpPr bwMode="auto">
          <a:xfrm>
            <a:off x="5160359" y="3383537"/>
            <a:ext cx="609600" cy="841375"/>
            <a:chOff x="0" y="141375"/>
            <a:chExt cx="1219200" cy="1681957"/>
          </a:xfrm>
        </p:grpSpPr>
        <p:sp>
          <p:nvSpPr>
            <p:cNvPr id="6156"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6157"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7</a:t>
              </a:r>
            </a:p>
          </p:txBody>
        </p:sp>
      </p:grpSp>
      <p:pic>
        <p:nvPicPr>
          <p:cNvPr id="2" name="Picture 1">
            <a:extLst>
              <a:ext uri="{FF2B5EF4-FFF2-40B4-BE49-F238E27FC236}">
                <a16:creationId xmlns:a16="http://schemas.microsoft.com/office/drawing/2014/main" id="{72E74A82-DCD4-FA30-EC83-08DE74C40BF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19304"/>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F837AE-12EE-6DA2-8040-138CDF093E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9779"/>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a:extLst>
              <a:ext uri="{FF2B5EF4-FFF2-40B4-BE49-F238E27FC236}">
                <a16:creationId xmlns:a16="http://schemas.microsoft.com/office/drawing/2014/main" id="{0615D5AE-2432-80B4-BDBE-61BB1ABA5E01}"/>
              </a:ext>
            </a:extLst>
          </p:cNvPr>
          <p:cNvGrpSpPr>
            <a:grpSpLocks/>
          </p:cNvGrpSpPr>
          <p:nvPr/>
        </p:nvGrpSpPr>
        <p:grpSpPr bwMode="auto">
          <a:xfrm>
            <a:off x="5160359" y="4122586"/>
            <a:ext cx="609600" cy="841375"/>
            <a:chOff x="0" y="141375"/>
            <a:chExt cx="1219200" cy="1681957"/>
          </a:xfrm>
        </p:grpSpPr>
        <p:sp>
          <p:nvSpPr>
            <p:cNvPr id="18" name="Circle">
              <a:extLst>
                <a:ext uri="{FF2B5EF4-FFF2-40B4-BE49-F238E27FC236}">
                  <a16:creationId xmlns:a16="http://schemas.microsoft.com/office/drawing/2014/main" id="{FCF35733-60FC-93CD-7307-C2285669E419}"/>
                </a:ext>
              </a:extLst>
            </p:cNvPr>
            <p:cNvSpPr>
              <a:spLocks noChangeArrowheads="1"/>
            </p:cNvSpPr>
            <p:nvPr/>
          </p:nvSpPr>
          <p:spPr bwMode="auto">
            <a:xfrm>
              <a:off x="0" y="265245"/>
              <a:ext cx="1219200" cy="1219201"/>
            </a:xfrm>
            <a:prstGeom prst="ellipse">
              <a:avLst/>
            </a:prstGeom>
            <a:solidFill>
              <a:srgbClr val="DDDDDD"/>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19" name="3">
              <a:extLst>
                <a:ext uri="{FF2B5EF4-FFF2-40B4-BE49-F238E27FC236}">
                  <a16:creationId xmlns:a16="http://schemas.microsoft.com/office/drawing/2014/main" id="{FDCF21D6-2804-6A30-078A-A7B3411F73B0}"/>
                </a:ext>
              </a:extLst>
            </p:cNvPr>
            <p:cNvSpPr txBox="1">
              <a:spLocks noChangeArrowheads="1"/>
            </p:cNvSpPr>
            <p:nvPr/>
          </p:nvSpPr>
          <p:spPr bwMode="auto">
            <a:xfrm>
              <a:off x="287204" y="141375"/>
              <a:ext cx="822592" cy="16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r>
                <a:rPr lang="en-US" altLang="en-US" sz="3600" i="1" dirty="0">
                  <a:solidFill>
                    <a:srgbClr val="C00000"/>
                  </a:solidFill>
                  <a:latin typeface="Open Sans" panose="020B0606030504020204" pitchFamily="34" charset="0"/>
                  <a:cs typeface="Open Sans" panose="020B0606030504020204" pitchFamily="34" charset="0"/>
                  <a:sym typeface="Open Sans" panose="020B0606030504020204" pitchFamily="34" charset="0"/>
                </a:rPr>
                <a:t>8</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7AA9BE04-E32D-C44F-64C0-D7796786640B}"/>
              </a:ext>
            </a:extLst>
          </p:cNvPr>
          <p:cNvSpPr txBox="1">
            <a:spLocks noChangeArrowheads="1"/>
          </p:cNvSpPr>
          <p:nvPr/>
        </p:nvSpPr>
        <p:spPr bwMode="auto">
          <a:xfrm>
            <a:off x="4369594" y="1377496"/>
            <a:ext cx="7537450" cy="45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Ø"/>
            </a:pPr>
            <a:r>
              <a:rPr lang="en-US" dirty="0">
                <a:latin typeface="Open Sans" panose="020B0606030504020204"/>
                <a:cs typeface="Times New Roman" pitchFamily="18" charset="0"/>
              </a:rPr>
              <a:t>जापान के पास 05 प्रमुख आई-लैंड हैं।</a:t>
            </a:r>
          </a:p>
          <a:p>
            <a:pPr algn="l" rtl="0">
              <a:buNone/>
            </a:pPr>
            <a:r>
              <a:rPr lang="en-US" dirty="0">
                <a:latin typeface="Open Sans" panose="020B0606030504020204"/>
                <a:cs typeface="Times New Roman" pitchFamily="18" charset="0"/>
              </a:rPr>
              <a:t>		      1. होक्काइडो</a:t>
            </a:r>
          </a:p>
          <a:p>
            <a:pPr algn="l" rtl="0">
              <a:buNone/>
            </a:pPr>
            <a:r>
              <a:rPr lang="en-US" dirty="0">
                <a:latin typeface="Open Sans" panose="020B0606030504020204"/>
                <a:cs typeface="Times New Roman" pitchFamily="18" charset="0"/>
              </a:rPr>
              <a:t>		      2. होंशू</a:t>
            </a:r>
          </a:p>
          <a:p>
            <a:pPr algn="l" rtl="0">
              <a:buNone/>
            </a:pPr>
            <a:r>
              <a:rPr lang="en-US" dirty="0">
                <a:latin typeface="Open Sans" panose="020B0606030504020204"/>
                <a:cs typeface="Times New Roman" pitchFamily="18" charset="0"/>
              </a:rPr>
              <a:t>		      3. शिकोकू</a:t>
            </a:r>
          </a:p>
          <a:p>
            <a:pPr algn="l" rtl="0">
              <a:buNone/>
            </a:pPr>
            <a:r>
              <a:rPr lang="en-US" dirty="0">
                <a:latin typeface="Open Sans" panose="020B0606030504020204"/>
                <a:cs typeface="Times New Roman" pitchFamily="18" charset="0"/>
              </a:rPr>
              <a:t>		      4. क्यूशू</a:t>
            </a:r>
          </a:p>
          <a:p>
            <a:pPr algn="l" rtl="0">
              <a:buNone/>
            </a:pPr>
            <a:r>
              <a:rPr lang="en-US" dirty="0">
                <a:latin typeface="Open Sans" panose="020B0606030504020204"/>
                <a:cs typeface="Times New Roman" pitchFamily="18" charset="0"/>
              </a:rPr>
              <a:t>		      5. ओकिनावा</a:t>
            </a:r>
          </a:p>
          <a:p>
            <a:pPr algn="l" rtl="0"/>
            <a:endParaRPr lang="en-US" dirty="0">
              <a:latin typeface="Open Sans" panose="020B0606030504020204"/>
              <a:cs typeface="Times New Roman" pitchFamily="18" charset="0"/>
            </a:endParaRPr>
          </a:p>
          <a:p>
            <a:pPr algn="l" rtl="0">
              <a:buNone/>
            </a:pPr>
            <a:r>
              <a:rPr lang="en-US" dirty="0" err="1">
                <a:latin typeface="Open Sans" panose="020B0606030504020204"/>
                <a:cs typeface="Times New Roman" pitchFamily="18" charset="0"/>
              </a:rPr>
              <a:t>फुकुशिमा</a:t>
            </a:r>
            <a:r>
              <a:rPr lang="en-US" dirty="0">
                <a:latin typeface="Open Sans" panose="020B0606030504020204"/>
                <a:cs typeface="Times New Roman" pitchFamily="18" charset="0"/>
              </a:rPr>
              <a:t> परमाणु ऊर्जा संयंत्र होन्शू आई-लैंड में स्थित है</a:t>
            </a:r>
          </a:p>
          <a:p>
            <a:pPr algn="l" rtl="0">
              <a:buNone/>
            </a:pPr>
            <a:r>
              <a:rPr lang="en-US" dirty="0">
                <a:latin typeface="Open Sans" panose="020B0606030504020204"/>
                <a:cs typeface="Times New Roman" pitchFamily="18" charset="0"/>
              </a:rPr>
              <a:t>	</a:t>
            </a:r>
            <a:endParaRPr lang="hi-IN" dirty="0">
              <a:latin typeface="Open Sans" panose="020B0606030504020204"/>
            </a:endParaRPr>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4</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2FE1E3CA-339A-D6E9-A33E-B6B5BA41BE3F}"/>
              </a:ext>
            </a:extLst>
          </p:cNvPr>
          <p:cNvSpPr txBox="1"/>
          <p:nvPr/>
        </p:nvSpPr>
        <p:spPr>
          <a:xfrm>
            <a:off x="371475" y="1406525"/>
            <a:ext cx="3556000" cy="3772367"/>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pPr>
            <a:r>
              <a:rPr lang="en-US" sz="4000" dirty="0">
                <a:solidFill>
                  <a:srgbClr val="FF0000"/>
                </a:solidFill>
                <a:cs typeface="Times New Roman" pitchFamily="18" charset="0"/>
              </a:rPr>
              <a:t>फुकुशिमा दाइची परमाणु ऊर्जा संयंत्र कहाँ है?</a:t>
            </a:r>
            <a:endParaRPr lang="hi-IN" sz="4000" dirty="0">
              <a:solidFill>
                <a:srgbClr val="FF0000"/>
              </a:solidFill>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13847-E128-763D-9C61-4318B95F425A}"/>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49784393-68BC-5AB4-9B14-C5D2686AA361}"/>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D670C375-0947-898E-4271-C0D911466305}"/>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63580D4-9F5C-36E1-171B-398F6A9925C8}"/>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05BE3817-6896-6166-2379-6714B3EFE231}"/>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5</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D93C85E8-0EE4-D440-F2FE-DD0EC0FDB2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2647DADB-6858-46DB-89E9-2918EAB4F6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AUSES OF ACCİDENT• The 2011 Tōhoku earthquake and tsunami was an 9.0-  magnitude earthquake followed by tsunami wave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389" y="639763"/>
            <a:ext cx="9134940" cy="577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5061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40989-FC7A-D073-5633-649877336273}"/>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D387E17F-1D23-E4A8-F849-5EB2CCE2C764}"/>
              </a:ext>
            </a:extLst>
          </p:cNvPr>
          <p:cNvSpPr/>
          <p:nvPr/>
        </p:nvSpPr>
        <p:spPr>
          <a:xfrm>
            <a:off x="4084638" y="-5080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072C750B-B690-A5D7-7EBD-422B6168136F}"/>
              </a:ext>
            </a:extLst>
          </p:cNvPr>
          <p:cNvSpPr txBox="1">
            <a:spLocks noChangeArrowheads="1"/>
          </p:cNvSpPr>
          <p:nvPr/>
        </p:nvSpPr>
        <p:spPr bwMode="auto">
          <a:xfrm>
            <a:off x="4283075" y="1679512"/>
            <a:ext cx="753745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lnSpc>
                <a:spcPct val="110000"/>
              </a:lnSpc>
              <a:buFontTx/>
              <a:buNone/>
            </a:pPr>
            <a:endParaRPr lang="en-US" altLang="en-US" sz="3000" dirty="0">
              <a:latin typeface="Open Sans" panose="020B0606030504020204" pitchFamily="34" charset="0"/>
              <a:cs typeface="Open Sans" panose="020B0606030504020204" pitchFamily="34" charset="0"/>
              <a:sym typeface="Open Sans Semibold" panose="020B0706030804020204" pitchFamily="34" charset="0"/>
            </a:endParaRPr>
          </a:p>
        </p:txBody>
      </p:sp>
      <p:sp>
        <p:nvSpPr>
          <p:cNvPr id="7172" name="PPT 2 -">
            <a:extLst>
              <a:ext uri="{FF2B5EF4-FFF2-40B4-BE49-F238E27FC236}">
                <a16:creationId xmlns:a16="http://schemas.microsoft.com/office/drawing/2014/main" id="{F068D2DF-DD67-C34F-0A78-0CCAEB2C7C5E}"/>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57E9E3C6-AB24-FF5D-8529-8F17E76004F3}"/>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5CF68EEC-38E0-7390-2909-8EBE47A0351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6</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F836B6D7-A36F-6A81-231B-68CA35D9B5FC}"/>
              </a:ext>
            </a:extLst>
          </p:cNvPr>
          <p:cNvSpPr txBox="1"/>
          <p:nvPr/>
        </p:nvSpPr>
        <p:spPr>
          <a:xfrm>
            <a:off x="371475" y="1406525"/>
            <a:ext cx="3556000" cy="4387920"/>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defRPr/>
            </a:pPr>
            <a:r>
              <a:rPr lang="en-US" sz="4000" dirty="0">
                <a:solidFill>
                  <a:srgbClr val="FF0000"/>
                </a:solidFill>
                <a:cs typeface="Times New Roman" pitchFamily="18" charset="0"/>
              </a:rPr>
              <a:t>फुकुशिमा परमाणु ऊर्जा संयंत्र के बारे में जानकारी</a:t>
            </a:r>
            <a:endParaRPr lang="en-US" sz="4000" dirty="0">
              <a:solidFill>
                <a:srgbClr val="FF0000"/>
              </a:solidFill>
            </a:endParaRPr>
          </a:p>
        </p:txBody>
      </p:sp>
      <p:pic>
        <p:nvPicPr>
          <p:cNvPr id="7176" name="Picture 1">
            <a:extLst>
              <a:ext uri="{FF2B5EF4-FFF2-40B4-BE49-F238E27FC236}">
                <a16:creationId xmlns:a16="http://schemas.microsoft.com/office/drawing/2014/main" id="{58447062-6078-C00A-AB8A-EE619EBFB2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6F196EA7-DD41-7108-8625-80C0F6490B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477560369"/>
              </p:ext>
            </p:extLst>
          </p:nvPr>
        </p:nvGraphicFramePr>
        <p:xfrm>
          <a:off x="4183856" y="1233488"/>
          <a:ext cx="7908926" cy="4206240"/>
        </p:xfrm>
        <a:graphic>
          <a:graphicData uri="http://schemas.openxmlformats.org/drawingml/2006/table">
            <a:tbl>
              <a:tblPr firstRow="1" bandRow="1">
                <a:tableStyleId>{5C22544A-7EE6-4342-B048-85BDC9FD1C3A}</a:tableStyleId>
              </a:tblPr>
              <a:tblGrid>
                <a:gridCol w="3954463">
                  <a:extLst>
                    <a:ext uri="{9D8B030D-6E8A-4147-A177-3AD203B41FA5}">
                      <a16:colId xmlns:a16="http://schemas.microsoft.com/office/drawing/2014/main" val="20000"/>
                    </a:ext>
                  </a:extLst>
                </a:gridCol>
                <a:gridCol w="3954463">
                  <a:extLst>
                    <a:ext uri="{9D8B030D-6E8A-4147-A177-3AD203B41FA5}">
                      <a16:colId xmlns:a16="http://schemas.microsoft.com/office/drawing/2014/main" val="20001"/>
                    </a:ext>
                  </a:extLst>
                </a:gridCol>
              </a:tblGrid>
              <a:tr h="365426">
                <a:tc>
                  <a:txBody>
                    <a:bodyPr/>
                    <a:lstStyle/>
                    <a:p>
                      <a:pPr algn="l" rtl="0"/>
                      <a:r>
                        <a:rPr lang="en-US" sz="2400" dirty="0">
                          <a:latin typeface="Open Sans" panose="020B0606030504020204"/>
                        </a:rPr>
                        <a:t>फुकुशिमा परमाणु ऊर्जा संयंत्र का निर्माण शुरू</a:t>
                      </a:r>
                      <a:endParaRPr lang="hi-IN" sz="2400" b="0" dirty="0">
                        <a:solidFill>
                          <a:schemeClr val="tx1"/>
                        </a:solidFill>
                        <a:latin typeface="Open Sans" panose="020B0606030504020204"/>
                      </a:endParaRPr>
                    </a:p>
                  </a:txBody>
                  <a:tcPr/>
                </a:tc>
                <a:tc>
                  <a:txBody>
                    <a:bodyPr/>
                    <a:lstStyle/>
                    <a:p>
                      <a:pPr algn="l" rtl="0"/>
                      <a:r>
                        <a:rPr lang="en-US" sz="2400" dirty="0">
                          <a:latin typeface="Open Sans" panose="020B0606030504020204"/>
                        </a:rPr>
                        <a:t>25</a:t>
                      </a:r>
                      <a:r>
                        <a:rPr lang="en-US" sz="2400" baseline="30000" dirty="0">
                          <a:latin typeface="Open Sans" panose="020B0606030504020204"/>
                        </a:rPr>
                        <a:t> </a:t>
                      </a:r>
                      <a:r>
                        <a:rPr lang="en-US" sz="2400" baseline="30000" dirty="0" err="1">
                          <a:latin typeface="Open Sans" panose="020B0606030504020204"/>
                        </a:rPr>
                        <a:t>th</a:t>
                      </a:r>
                      <a:r>
                        <a:rPr lang="en-US" sz="2400" baseline="30000" dirty="0">
                          <a:latin typeface="Open Sans" panose="020B0606030504020204"/>
                        </a:rPr>
                        <a:t> </a:t>
                      </a:r>
                      <a:r>
                        <a:rPr lang="en-US" sz="2400" dirty="0" err="1">
                          <a:latin typeface="Open Sans" panose="020B0606030504020204"/>
                        </a:rPr>
                        <a:t>जुलाई</a:t>
                      </a:r>
                      <a:r>
                        <a:rPr lang="en-US" sz="2400" dirty="0">
                          <a:latin typeface="Open Sans" panose="020B0606030504020204"/>
                        </a:rPr>
                        <a:t> 1967</a:t>
                      </a:r>
                    </a:p>
                  </a:txBody>
                  <a:tcPr/>
                </a:tc>
                <a:extLst>
                  <a:ext uri="{0D108BD9-81ED-4DB2-BD59-A6C34878D82A}">
                    <a16:rowId xmlns:a16="http://schemas.microsoft.com/office/drawing/2014/main" val="10000"/>
                  </a:ext>
                </a:extLst>
              </a:tr>
              <a:tr h="365426">
                <a:tc>
                  <a:txBody>
                    <a:bodyPr/>
                    <a:lstStyle/>
                    <a:p>
                      <a:pPr algn="l" rtl="0"/>
                      <a:r>
                        <a:rPr lang="en-US" sz="2000" dirty="0">
                          <a:latin typeface="Open Sans" panose="020B0606030504020204"/>
                        </a:rPr>
                        <a:t>फुकुशिमा परमाणु ऊर्जा संयंत्र के चालू होने की तिथि</a:t>
                      </a:r>
                      <a:endParaRPr lang="hi-IN" sz="2000" dirty="0">
                        <a:latin typeface="Open Sans" panose="020B0606030504020204"/>
                      </a:endParaRPr>
                    </a:p>
                  </a:txBody>
                  <a:tcPr/>
                </a:tc>
                <a:tc>
                  <a:txBody>
                    <a:bodyPr/>
                    <a:lstStyle/>
                    <a:p>
                      <a:pPr algn="l" rtl="0"/>
                      <a:r>
                        <a:rPr lang="en-US" sz="2000" dirty="0">
                          <a:latin typeface="Open Sans" panose="020B0606030504020204"/>
                        </a:rPr>
                        <a:t>26</a:t>
                      </a:r>
                      <a:r>
                        <a:rPr lang="en-US" sz="2000" baseline="30000" dirty="0">
                          <a:latin typeface="Open Sans" panose="020B0606030504020204"/>
                        </a:rPr>
                        <a:t>th</a:t>
                      </a:r>
                      <a:r>
                        <a:rPr lang="hi-IN" sz="2000" baseline="0" dirty="0">
                          <a:latin typeface="Open Sans" panose="020B0606030504020204"/>
                        </a:rPr>
                        <a:t> </a:t>
                      </a:r>
                      <a:r>
                        <a:rPr lang="en-US" sz="2000" baseline="0" dirty="0" err="1">
                          <a:latin typeface="Open Sans" panose="020B0606030504020204"/>
                        </a:rPr>
                        <a:t>मार्च</a:t>
                      </a:r>
                      <a:r>
                        <a:rPr lang="en-US" sz="2000" baseline="0" dirty="0">
                          <a:latin typeface="Open Sans" panose="020B0606030504020204"/>
                        </a:rPr>
                        <a:t> 1971</a:t>
                      </a:r>
                      <a:endParaRPr lang="hi-IN" sz="2000" dirty="0">
                        <a:latin typeface="Open Sans" panose="020B0606030504020204"/>
                      </a:endParaRPr>
                    </a:p>
                  </a:txBody>
                  <a:tcPr/>
                </a:tc>
                <a:extLst>
                  <a:ext uri="{0D108BD9-81ED-4DB2-BD59-A6C34878D82A}">
                    <a16:rowId xmlns:a16="http://schemas.microsoft.com/office/drawing/2014/main" val="10001"/>
                  </a:ext>
                </a:extLst>
              </a:tr>
              <a:tr h="365426">
                <a:tc>
                  <a:txBody>
                    <a:bodyPr/>
                    <a:lstStyle/>
                    <a:p>
                      <a:pPr algn="l" rtl="0"/>
                      <a:r>
                        <a:rPr lang="en-US" sz="2000" dirty="0">
                          <a:latin typeface="Open Sans" panose="020B0606030504020204"/>
                        </a:rPr>
                        <a:t>पौधों की कुल संख्या</a:t>
                      </a:r>
                      <a:endParaRPr lang="hi-IN" sz="2000" dirty="0">
                        <a:latin typeface="Open Sans" panose="020B0606030504020204"/>
                      </a:endParaRPr>
                    </a:p>
                  </a:txBody>
                  <a:tcPr/>
                </a:tc>
                <a:tc>
                  <a:txBody>
                    <a:bodyPr/>
                    <a:lstStyle/>
                    <a:p>
                      <a:pPr algn="l" rtl="0"/>
                      <a:r>
                        <a:rPr lang="en-US" sz="2000" dirty="0">
                          <a:latin typeface="Open Sans" panose="020B0606030504020204"/>
                        </a:rPr>
                        <a:t>06</a:t>
                      </a:r>
                      <a:endParaRPr lang="hi-IN" sz="2000" dirty="0">
                        <a:latin typeface="Open Sans" panose="020B0606030504020204"/>
                      </a:endParaRPr>
                    </a:p>
                  </a:txBody>
                  <a:tcPr/>
                </a:tc>
                <a:extLst>
                  <a:ext uri="{0D108BD9-81ED-4DB2-BD59-A6C34878D82A}">
                    <a16:rowId xmlns:a16="http://schemas.microsoft.com/office/drawing/2014/main" val="10002"/>
                  </a:ext>
                </a:extLst>
              </a:tr>
              <a:tr h="365426">
                <a:tc>
                  <a:txBody>
                    <a:bodyPr/>
                    <a:lstStyle/>
                    <a:p>
                      <a:pPr algn="l" rtl="0"/>
                      <a:r>
                        <a:rPr lang="en-US" sz="2000" dirty="0">
                          <a:latin typeface="Open Sans" panose="020B0606030504020204"/>
                        </a:rPr>
                        <a:t>दुर्घटना के समय कार्यशील स्थिति में रिएक्टरों </a:t>
                      </a:r>
                      <a:r>
                        <a:rPr lang="en-US" sz="2000" dirty="0" err="1">
                          <a:latin typeface="Open Sans" panose="020B0606030504020204"/>
                        </a:rPr>
                        <a:t>की</a:t>
                      </a:r>
                      <a:r>
                        <a:rPr lang="en-US" sz="2000" dirty="0">
                          <a:latin typeface="Open Sans" panose="020B0606030504020204"/>
                        </a:rPr>
                        <a:t> </a:t>
                      </a:r>
                      <a:r>
                        <a:rPr lang="en-US" sz="2000" dirty="0" err="1">
                          <a:latin typeface="Open Sans" panose="020B0606030504020204"/>
                        </a:rPr>
                        <a:t>संख्या</a:t>
                      </a:r>
                      <a:r>
                        <a:rPr lang="en-US" sz="2000" dirty="0">
                          <a:latin typeface="Open Sans" panose="020B0606030504020204"/>
                        </a:rPr>
                        <a:t>|</a:t>
                      </a:r>
                      <a:endParaRPr lang="hi-IN" sz="2000" dirty="0">
                        <a:latin typeface="Open Sans" panose="020B0606030504020204"/>
                      </a:endParaRPr>
                    </a:p>
                  </a:txBody>
                  <a:tcPr/>
                </a:tc>
                <a:tc>
                  <a:txBody>
                    <a:bodyPr/>
                    <a:lstStyle/>
                    <a:p>
                      <a:pPr algn="l" rtl="0"/>
                      <a:r>
                        <a:rPr lang="en-US" sz="2000" dirty="0">
                          <a:latin typeface="Open Sans" panose="020B0606030504020204"/>
                        </a:rPr>
                        <a:t>रिएक्टर संख्या 1-3</a:t>
                      </a:r>
                      <a:endParaRPr lang="hi-IN" sz="2000" dirty="0">
                        <a:latin typeface="Open Sans" panose="020B0606030504020204"/>
                      </a:endParaRPr>
                    </a:p>
                  </a:txBody>
                  <a:tcPr/>
                </a:tc>
                <a:extLst>
                  <a:ext uri="{0D108BD9-81ED-4DB2-BD59-A6C34878D82A}">
                    <a16:rowId xmlns:a16="http://schemas.microsoft.com/office/drawing/2014/main" val="10003"/>
                  </a:ext>
                </a:extLst>
              </a:tr>
              <a:tr h="365426">
                <a:tc>
                  <a:txBody>
                    <a:bodyPr/>
                    <a:lstStyle/>
                    <a:p>
                      <a:pPr algn="l" rtl="0"/>
                      <a:r>
                        <a:rPr lang="en-US" sz="2000" dirty="0">
                          <a:latin typeface="Open Sans" panose="020B0606030504020204"/>
                        </a:rPr>
                        <a:t>शेष रिएक्टर 4-6 की स्थिति</a:t>
                      </a:r>
                      <a:endParaRPr lang="hi-IN" sz="2000" dirty="0">
                        <a:latin typeface="Open Sans" panose="020B0606030504020204"/>
                      </a:endParaRPr>
                    </a:p>
                  </a:txBody>
                  <a:tcPr/>
                </a:tc>
                <a:tc>
                  <a:txBody>
                    <a:bodyPr/>
                    <a:lstStyle/>
                    <a:p>
                      <a:pPr algn="l" rtl="0"/>
                      <a:r>
                        <a:rPr lang="en-US" sz="2000" dirty="0" err="1">
                          <a:latin typeface="Open Sans" panose="020B0606030504020204"/>
                        </a:rPr>
                        <a:t>रख-रखाव</a:t>
                      </a:r>
                      <a:r>
                        <a:rPr lang="en-US" sz="2000" dirty="0">
                          <a:latin typeface="Open Sans" panose="020B0606030504020204"/>
                        </a:rPr>
                        <a:t> के कारण बंद</a:t>
                      </a:r>
                      <a:endParaRPr lang="hi-IN" sz="2000" dirty="0">
                        <a:latin typeface="Open Sans" panose="020B0606030504020204"/>
                      </a:endParaRPr>
                    </a:p>
                  </a:txBody>
                  <a:tcPr/>
                </a:tc>
                <a:extLst>
                  <a:ext uri="{0D108BD9-81ED-4DB2-BD59-A6C34878D82A}">
                    <a16:rowId xmlns:a16="http://schemas.microsoft.com/office/drawing/2014/main" val="10004"/>
                  </a:ext>
                </a:extLst>
              </a:tr>
              <a:tr h="365426">
                <a:tc>
                  <a:txBody>
                    <a:bodyPr/>
                    <a:lstStyle/>
                    <a:p>
                      <a:pPr algn="l" rtl="0"/>
                      <a:r>
                        <a:rPr lang="en-US" sz="2000" dirty="0">
                          <a:latin typeface="Open Sans" panose="020B0606030504020204"/>
                        </a:rPr>
                        <a:t>रिएक्टर का प्रकार</a:t>
                      </a:r>
                      <a:endParaRPr lang="hi-IN" sz="2000" dirty="0">
                        <a:latin typeface="Open Sans" panose="020B0606030504020204"/>
                      </a:endParaRPr>
                    </a:p>
                  </a:txBody>
                  <a:tcPr/>
                </a:tc>
                <a:tc>
                  <a:txBody>
                    <a:bodyPr/>
                    <a:lstStyle/>
                    <a:p>
                      <a:pPr algn="l" rtl="0"/>
                      <a:r>
                        <a:rPr lang="en-US" sz="2000" dirty="0">
                          <a:latin typeface="Open Sans" panose="020B0606030504020204"/>
                        </a:rPr>
                        <a:t>बीडब्ल्यूआर</a:t>
                      </a:r>
                      <a:endParaRPr lang="hi-IN" sz="2000" dirty="0">
                        <a:latin typeface="Open Sans" panose="020B0606030504020204"/>
                      </a:endParaRPr>
                    </a:p>
                  </a:txBody>
                  <a:tcPr/>
                </a:tc>
                <a:extLst>
                  <a:ext uri="{0D108BD9-81ED-4DB2-BD59-A6C34878D82A}">
                    <a16:rowId xmlns:a16="http://schemas.microsoft.com/office/drawing/2014/main" val="10005"/>
                  </a:ext>
                </a:extLst>
              </a:tr>
              <a:tr h="365426">
                <a:tc>
                  <a:txBody>
                    <a:bodyPr/>
                    <a:lstStyle/>
                    <a:p>
                      <a:pPr algn="l" rtl="0"/>
                      <a:r>
                        <a:rPr lang="en-US" sz="2000" dirty="0">
                          <a:latin typeface="Open Sans" panose="020B0606030504020204"/>
                        </a:rPr>
                        <a:t>डी-कमीशन तिथि</a:t>
                      </a:r>
                      <a:endParaRPr lang="hi-IN" sz="2000" dirty="0">
                        <a:latin typeface="Open Sans" panose="020B0606030504020204"/>
                      </a:endParaRPr>
                    </a:p>
                  </a:txBody>
                  <a:tcPr/>
                </a:tc>
                <a:tc>
                  <a:txBody>
                    <a:bodyPr/>
                    <a:lstStyle/>
                    <a:p>
                      <a:pPr algn="l" rtl="0"/>
                      <a:r>
                        <a:rPr lang="en-US" sz="2000" dirty="0">
                          <a:latin typeface="Open Sans" panose="020B0606030504020204"/>
                        </a:rPr>
                        <a:t>11</a:t>
                      </a:r>
                      <a:r>
                        <a:rPr lang="en-US" sz="2000" baseline="30000" dirty="0">
                          <a:latin typeface="Open Sans" panose="020B0606030504020204"/>
                        </a:rPr>
                        <a:t>th </a:t>
                      </a:r>
                      <a:r>
                        <a:rPr lang="en-US" sz="2000" dirty="0" err="1">
                          <a:latin typeface="Open Sans" panose="020B0606030504020204"/>
                        </a:rPr>
                        <a:t>मार्च</a:t>
                      </a:r>
                      <a:r>
                        <a:rPr lang="en-US" sz="2000" dirty="0">
                          <a:latin typeface="Open Sans" panose="020B0606030504020204"/>
                        </a:rPr>
                        <a:t> 2011</a:t>
                      </a:r>
                      <a:endParaRPr lang="hi-IN" sz="2000" dirty="0">
                        <a:latin typeface="Open Sans" panose="020B0606030504020204"/>
                      </a:endParaRPr>
                    </a:p>
                  </a:txBody>
                  <a:tcPr/>
                </a:tc>
                <a:extLst>
                  <a:ext uri="{0D108BD9-81ED-4DB2-BD59-A6C34878D82A}">
                    <a16:rowId xmlns:a16="http://schemas.microsoft.com/office/drawing/2014/main" val="10006"/>
                  </a:ext>
                </a:extLst>
              </a:tr>
              <a:tr h="365426">
                <a:tc>
                  <a:txBody>
                    <a:bodyPr/>
                    <a:lstStyle/>
                    <a:p>
                      <a:pPr algn="l" rtl="0"/>
                      <a:r>
                        <a:rPr lang="en-US" sz="2000" dirty="0">
                          <a:latin typeface="Open Sans" panose="020B0606030504020204"/>
                        </a:rPr>
                        <a:t>द्वारा संचालित किया गया</a:t>
                      </a:r>
                      <a:endParaRPr lang="hi-IN" sz="2000" dirty="0">
                        <a:latin typeface="Open Sans" panose="020B0606030504020204"/>
                      </a:endParaRPr>
                    </a:p>
                  </a:txBody>
                  <a:tcPr/>
                </a:tc>
                <a:tc>
                  <a:txBody>
                    <a:bodyPr/>
                    <a:lstStyle/>
                    <a:p>
                      <a:pPr algn="l" rtl="0"/>
                      <a:r>
                        <a:rPr lang="en-US" sz="2000" dirty="0">
                          <a:latin typeface="Open Sans" panose="020B0606030504020204"/>
                        </a:rPr>
                        <a:t>टोक्यो इलेक्ट्रिक पावर कंपनी</a:t>
                      </a:r>
                      <a:endParaRPr lang="hi-IN" sz="2000" dirty="0">
                        <a:latin typeface="Open Sans" panose="020B0606030504020204"/>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767736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48B11DDC-1034-71E4-0D44-64BD7E6ADDAE}"/>
              </a:ext>
            </a:extLst>
          </p:cNvPr>
          <p:cNvSpPr/>
          <p:nvPr/>
        </p:nvSpPr>
        <p:spPr>
          <a:xfrm>
            <a:off x="4084638" y="0"/>
            <a:ext cx="8107362" cy="6858000"/>
          </a:xfrm>
          <a:prstGeom prst="rect">
            <a:avLst/>
          </a:prstGeom>
          <a:solidFill>
            <a:schemeClr val="bg1"/>
          </a:solidFill>
          <a:ln w="12700">
            <a:miter lim="400000"/>
          </a:ln>
        </p:spPr>
        <p:txBody>
          <a:bodyPr lIns="39142" tIns="39142" rIns="39142" bIns="39142"/>
          <a:lstStyle/>
          <a:p>
            <a:pPr algn="l" rtl="0">
              <a:defRPr/>
            </a:pPr>
            <a:endParaRPr dirty="0"/>
          </a:p>
        </p:txBody>
      </p:sp>
      <p:sp>
        <p:nvSpPr>
          <p:cNvPr id="7172" name="PPT 2 -">
            <a:extLst>
              <a:ext uri="{FF2B5EF4-FFF2-40B4-BE49-F238E27FC236}">
                <a16:creationId xmlns:a16="http://schemas.microsoft.com/office/drawing/2014/main" id="{BFBB40CB-2FED-3E91-84BB-B579493A11C2}"/>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43C76640-739E-23BE-BC58-6122AE332FEC}"/>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4248FC03-EA3E-CD87-5CB2-DDD253182604}"/>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7</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pic>
        <p:nvPicPr>
          <p:cNvPr id="7176" name="Picture 1">
            <a:extLst>
              <a:ext uri="{FF2B5EF4-FFF2-40B4-BE49-F238E27FC236}">
                <a16:creationId xmlns:a16="http://schemas.microsoft.com/office/drawing/2014/main" id="{4BBA5F64-41EF-C7D7-51D4-AD035C5F21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B561DD93-863B-2CB5-43AB-3534A74425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UKUSHIMA NUCLEAR POWER              PLANT• Fukushima Daiichi is among the world’s largest  power plants. ">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926" y="1140558"/>
            <a:ext cx="9195637" cy="526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50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17584"/>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283075" y="1233488"/>
            <a:ext cx="7537450" cy="366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Ø"/>
            </a:pPr>
            <a:r>
              <a:rPr lang="en-IN" dirty="0">
                <a:latin typeface="Open Sans" panose="020B0606030504020204"/>
                <a:cs typeface="Times New Roman" pitchFamily="18" charset="0"/>
              </a:rPr>
              <a:t>11 मार्च 2011 को जापान के उत्तर-पूर्वी क्षेत्र में 9.0 तीव्रता का विशाल भूकंप और शक्तिशाली सुनामी आई।</a:t>
            </a:r>
          </a:p>
          <a:p>
            <a:pPr algn="l" rtl="0">
              <a:buFont typeface="Wingdings" pitchFamily="2" charset="2"/>
              <a:buChar char="Ø"/>
            </a:pPr>
            <a:r>
              <a:rPr lang="en-IN" dirty="0">
                <a:latin typeface="Open Sans" panose="020B0606030504020204"/>
                <a:cs typeface="Times New Roman" pitchFamily="18" charset="0"/>
              </a:rPr>
              <a:t>भारी भूकंपीय गतिविधियों के कारण फुकुशिमा परमाणु ऊर्जा संयंत्र की बिजली आपूर्ति ठप हो गई।</a:t>
            </a:r>
          </a:p>
          <a:p>
            <a:pPr algn="l" rtl="0">
              <a:buFont typeface="Wingdings" pitchFamily="2" charset="2"/>
              <a:buChar char="Ø"/>
            </a:pPr>
            <a:r>
              <a:rPr lang="en-IN" dirty="0">
                <a:latin typeface="Open Sans" panose="020B0606030504020204"/>
                <a:cs typeface="Times New Roman" pitchFamily="18" charset="0"/>
              </a:rPr>
              <a:t>सुनामी के कारण </a:t>
            </a:r>
            <a:r>
              <a:rPr lang="en-IN" dirty="0" err="1">
                <a:latin typeface="Open Sans" panose="020B0606030504020204"/>
                <a:cs typeface="Times New Roman" pitchFamily="18" charset="0"/>
              </a:rPr>
              <a:t>लगभग</a:t>
            </a:r>
            <a:r>
              <a:rPr lang="en-IN" dirty="0">
                <a:latin typeface="Open Sans" panose="020B0606030504020204"/>
                <a:cs typeface="Times New Roman" pitchFamily="18" charset="0"/>
              </a:rPr>
              <a:t> 15</a:t>
            </a:r>
            <a:r>
              <a:rPr lang="hi-IN" dirty="0">
                <a:latin typeface="Open Sans" panose="020B0606030504020204"/>
                <a:cs typeface="Times New Roman" pitchFamily="18" charset="0"/>
              </a:rPr>
              <a:t> मीटर </a:t>
            </a:r>
            <a:r>
              <a:rPr lang="en-IN" dirty="0" err="1">
                <a:latin typeface="Open Sans" panose="020B0606030504020204"/>
                <a:cs typeface="Times New Roman" pitchFamily="18" charset="0"/>
              </a:rPr>
              <a:t>ऊँची</a:t>
            </a:r>
            <a:r>
              <a:rPr lang="en-IN" dirty="0">
                <a:latin typeface="Open Sans" panose="020B0606030504020204"/>
                <a:cs typeface="Times New Roman" pitchFamily="18" charset="0"/>
              </a:rPr>
              <a:t> ज्वारीय लहरें दिखाई </a:t>
            </a:r>
            <a:r>
              <a:rPr lang="en-IN" dirty="0" err="1">
                <a:latin typeface="Open Sans" panose="020B0606030504020204"/>
                <a:cs typeface="Times New Roman" pitchFamily="18" charset="0"/>
              </a:rPr>
              <a:t>देती</a:t>
            </a:r>
            <a:r>
              <a:rPr lang="en-IN" dirty="0">
                <a:latin typeface="Open Sans" panose="020B0606030504020204"/>
                <a:cs typeface="Times New Roman" pitchFamily="18" charset="0"/>
              </a:rPr>
              <a:t> </a:t>
            </a:r>
            <a:r>
              <a:rPr lang="en-IN" dirty="0" err="1">
                <a:latin typeface="Open Sans" panose="020B0606030504020204"/>
                <a:cs typeface="Times New Roman" pitchFamily="18" charset="0"/>
              </a:rPr>
              <a:t>हैं</a:t>
            </a:r>
            <a:r>
              <a:rPr lang="hi-IN" dirty="0">
                <a:latin typeface="Open Sans" panose="020B0606030504020204"/>
                <a:cs typeface="Times New Roman" pitchFamily="18" charset="0"/>
              </a:rPr>
              <a:t>|  </a:t>
            </a:r>
          </a:p>
          <a:p>
            <a:pPr algn="l" rtl="0">
              <a:buFont typeface="Wingdings" pitchFamily="2" charset="2"/>
              <a:buChar char="Ø"/>
            </a:pPr>
            <a:r>
              <a:rPr lang="hi-IN" dirty="0">
                <a:latin typeface="Open Sans" panose="020B0606030504020204"/>
                <a:cs typeface="Times New Roman" pitchFamily="18" charset="0"/>
              </a:rPr>
              <a:t> </a:t>
            </a:r>
            <a:r>
              <a:rPr lang="en-IN" dirty="0" err="1">
                <a:latin typeface="Open Sans" panose="020B0606030504020204"/>
                <a:cs typeface="Times New Roman" pitchFamily="18" charset="0"/>
              </a:rPr>
              <a:t>फुक्शिमापरमाणु</a:t>
            </a:r>
            <a:r>
              <a:rPr lang="en-IN" dirty="0">
                <a:latin typeface="Open Sans" panose="020B0606030504020204"/>
                <a:cs typeface="Times New Roman" pitchFamily="18" charset="0"/>
              </a:rPr>
              <a:t> संयंत्र और सक्रिय रिएक्टर के बैकअप जनरेटर सहित समस्त विद्युत आपूर्ति और शीतलन प्रणाली विफल हो गई है।</a:t>
            </a:r>
          </a:p>
          <a:p>
            <a:pPr algn="l" rtl="0">
              <a:buFont typeface="Wingdings" pitchFamily="2" charset="2"/>
              <a:buChar char="Ø"/>
            </a:pPr>
            <a:endParaRPr lang="en-IN" dirty="0">
              <a:latin typeface="Open Sans" panose="020B0606030504020204"/>
              <a:cs typeface="Times New Roman" pitchFamily="18" charset="0"/>
            </a:endParaRP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8</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defRPr/>
            </a:pPr>
            <a:r>
              <a:rPr lang="en-US" sz="4000" dirty="0">
                <a:cs typeface="Times New Roman" pitchFamily="18" charset="0"/>
              </a:rPr>
              <a:t>दुर्घटना का कारण</a:t>
            </a:r>
            <a:endParaRPr lang="en-US" sz="40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6525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1520-4FFD-0C39-7097-7F53E77BC07C}"/>
            </a:ext>
          </a:extLst>
        </p:cNvPr>
        <p:cNvGrpSpPr/>
        <p:nvPr/>
      </p:nvGrpSpPr>
      <p:grpSpPr>
        <a:xfrm>
          <a:off x="0" y="0"/>
          <a:ext cx="0" cy="0"/>
          <a:chOff x="0" y="0"/>
          <a:chExt cx="0" cy="0"/>
        </a:xfrm>
      </p:grpSpPr>
      <p:sp>
        <p:nvSpPr>
          <p:cNvPr id="7" name="Rectangle">
            <a:extLst>
              <a:ext uri="{FF2B5EF4-FFF2-40B4-BE49-F238E27FC236}">
                <a16:creationId xmlns:a16="http://schemas.microsoft.com/office/drawing/2014/main" id="{9479B5C9-1D0C-35C2-88F0-EEB4D42D312D}"/>
              </a:ext>
            </a:extLst>
          </p:cNvPr>
          <p:cNvSpPr/>
          <p:nvPr/>
        </p:nvSpPr>
        <p:spPr>
          <a:xfrm>
            <a:off x="4084638" y="0"/>
            <a:ext cx="8107362" cy="6858000"/>
          </a:xfrm>
          <a:prstGeom prst="rect">
            <a:avLst/>
          </a:prstGeom>
          <a:solidFill>
            <a:schemeClr val="accent6">
              <a:lumMod val="20000"/>
              <a:lumOff val="80000"/>
            </a:schemeClr>
          </a:solidFill>
          <a:ln w="12700">
            <a:miter lim="400000"/>
          </a:ln>
        </p:spPr>
        <p:txBody>
          <a:bodyPr lIns="39142" tIns="39142" rIns="39142" bIns="39142"/>
          <a:lstStyle/>
          <a:p>
            <a:pPr algn="l" rtl="0">
              <a:defRPr/>
            </a:pPr>
            <a:endParaRPr dirty="0"/>
          </a:p>
        </p:txBody>
      </p:sp>
      <p:sp>
        <p:nvSpPr>
          <p:cNvPr id="7171" name="To provide the participant the knowledge and skills needed to render aid on-site to sick or injured persons, stabilize their condition and prepare them for transport to a medical facility.">
            <a:extLst>
              <a:ext uri="{FF2B5EF4-FFF2-40B4-BE49-F238E27FC236}">
                <a16:creationId xmlns:a16="http://schemas.microsoft.com/office/drawing/2014/main" id="{CADE47EE-AF98-D6F4-D3EE-FBD5FEF1EA85}"/>
              </a:ext>
            </a:extLst>
          </p:cNvPr>
          <p:cNvSpPr txBox="1">
            <a:spLocks noChangeArrowheads="1"/>
          </p:cNvSpPr>
          <p:nvPr/>
        </p:nvSpPr>
        <p:spPr bwMode="auto">
          <a:xfrm>
            <a:off x="4283075" y="1233488"/>
            <a:ext cx="753745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25400" tIns="25400" rIns="25400" bIns="25400">
            <a:spAutoFit/>
          </a:bodyPr>
          <a:lstStyle>
            <a:lvl1pPr defTabSz="1895475">
              <a:lnSpc>
                <a:spcPct val="90000"/>
              </a:lnSpc>
              <a:spcBef>
                <a:spcPts val="1000"/>
              </a:spcBef>
              <a:buFont typeface="Arial" panose="020B0604020202020204" pitchFamily="34" charset="0"/>
              <a:buChar char="•"/>
              <a:tabLst>
                <a:tab pos="2286000" algn="l"/>
                <a:tab pos="3644900" algn="l"/>
                <a:tab pos="5029200" algn="l"/>
                <a:tab pos="6388100" algn="l"/>
              </a:tabLst>
              <a:defRPr sz="2800">
                <a:solidFill>
                  <a:schemeClr val="tx1"/>
                </a:solidFill>
                <a:latin typeface="Calibri" panose="020F0502020204030204" pitchFamily="34" charset="0"/>
              </a:defRPr>
            </a:lvl1pPr>
            <a:lvl2pPr marL="742950" indent="-28575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400">
                <a:solidFill>
                  <a:schemeClr val="tx1"/>
                </a:solidFill>
                <a:latin typeface="Calibri" panose="020F0502020204030204" pitchFamily="34" charset="0"/>
              </a:defRPr>
            </a:lvl2pPr>
            <a:lvl3pPr marL="11430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sz="2000">
                <a:solidFill>
                  <a:schemeClr val="tx1"/>
                </a:solidFill>
                <a:latin typeface="Calibri" panose="020F0502020204030204" pitchFamily="34" charset="0"/>
              </a:defRPr>
            </a:lvl3pPr>
            <a:lvl4pPr marL="16002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4pPr>
            <a:lvl5pPr marL="2057400" indent="-228600" defTabSz="1895475">
              <a:lnSpc>
                <a:spcPct val="90000"/>
              </a:lnSpc>
              <a:spcBef>
                <a:spcPts val="500"/>
              </a:spcBef>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5pPr>
            <a:lvl6pPr marL="25146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6pPr>
            <a:lvl7pPr marL="29718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7pPr>
            <a:lvl8pPr marL="34290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8pPr>
            <a:lvl9pPr marL="3886200" indent="-228600" defTabSz="1895475" eaLnBrk="0" fontAlgn="base" hangingPunct="0">
              <a:lnSpc>
                <a:spcPct val="90000"/>
              </a:lnSpc>
              <a:spcBef>
                <a:spcPts val="500"/>
              </a:spcBef>
              <a:spcAft>
                <a:spcPct val="0"/>
              </a:spcAft>
              <a:buFont typeface="Arial" panose="020B0604020202020204" pitchFamily="34" charset="0"/>
              <a:buChar char="•"/>
              <a:tabLst>
                <a:tab pos="2286000" algn="l"/>
                <a:tab pos="3644900" algn="l"/>
                <a:tab pos="5029200" algn="l"/>
                <a:tab pos="6388100" algn="l"/>
              </a:tabLst>
              <a:defRPr>
                <a:solidFill>
                  <a:schemeClr val="tx1"/>
                </a:solidFill>
                <a:latin typeface="Calibri" panose="020F0502020204030204" pitchFamily="34" charset="0"/>
              </a:defRPr>
            </a:lvl9pPr>
          </a:lstStyle>
          <a:p>
            <a:pPr algn="l" rtl="0">
              <a:buFont typeface="Wingdings" pitchFamily="2" charset="2"/>
              <a:buChar char="Ø"/>
            </a:pPr>
            <a:r>
              <a:rPr lang="en-IN" dirty="0">
                <a:latin typeface="Open Sans" panose="020B0606030504020204"/>
                <a:cs typeface="Times New Roman" pitchFamily="18" charset="0"/>
              </a:rPr>
              <a:t>इससे हाइड्रोजन विस्फोटों की एक श्रृंखला शुरू हो गई और वायुमंडल में खतरनाक स्तर तक रेडियोधर्मी कण फैल गए।</a:t>
            </a:r>
          </a:p>
          <a:p>
            <a:pPr algn="l" rtl="0">
              <a:lnSpc>
                <a:spcPct val="100000"/>
              </a:lnSpc>
              <a:buFont typeface="Wingdings" pitchFamily="2" charset="2"/>
              <a:buChar char="Ø"/>
            </a:pPr>
            <a:r>
              <a:rPr lang="en-IN" dirty="0">
                <a:latin typeface="Open Sans" panose="020B0606030504020204"/>
                <a:cs typeface="Times New Roman" pitchFamily="18" charset="0"/>
              </a:rPr>
              <a:t>जापानी सरकार ने परमाणु आपातकाल घोषित कर दिया।</a:t>
            </a:r>
          </a:p>
          <a:p>
            <a:pPr algn="l" rtl="0">
              <a:lnSpc>
                <a:spcPct val="100000"/>
              </a:lnSpc>
              <a:buFont typeface="Wingdings" pitchFamily="2" charset="2"/>
              <a:buChar char="Ø"/>
            </a:pPr>
            <a:r>
              <a:rPr lang="en-IN" dirty="0">
                <a:latin typeface="Open Sans" panose="020B0606030504020204"/>
                <a:cs typeface="Times New Roman" pitchFamily="18" charset="0"/>
              </a:rPr>
              <a:t>जापानी इतिहास के सबसे भीषण परमाणु संकट के बाद, संयंत्र के बीस किलोमीटर के दायरे के 4,30,000 निवासियों को विभिन्न पुनर्वास केंद्रों में स्थानांतरित करने का निर्णय लिया गया। इन प्राकृतिक घटनाओं से तटीय समुदायों को भारी नुकसान हुआ।</a:t>
            </a:r>
          </a:p>
        </p:txBody>
      </p:sp>
      <p:sp>
        <p:nvSpPr>
          <p:cNvPr id="7172" name="PPT 2 -">
            <a:extLst>
              <a:ext uri="{FF2B5EF4-FFF2-40B4-BE49-F238E27FC236}">
                <a16:creationId xmlns:a16="http://schemas.microsoft.com/office/drawing/2014/main" id="{0BE69680-F0AA-3FA7-5E10-FD46A5D6E1BD}"/>
              </a:ext>
            </a:extLst>
          </p:cNvPr>
          <p:cNvSpPr txBox="1">
            <a:spLocks noChangeArrowheads="1"/>
          </p:cNvSpPr>
          <p:nvPr/>
        </p:nvSpPr>
        <p:spPr bwMode="auto">
          <a:xfrm>
            <a:off x="10780713" y="6407150"/>
            <a:ext cx="6889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9142" tIns="39142" rIns="39142" bIns="39142">
            <a:spAutoFit/>
          </a:bodyPr>
          <a:lstStyle>
            <a:lvl1pPr defTabSz="2438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2438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2438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24384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2438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0">
              <a:lnSpc>
                <a:spcPct val="100000"/>
              </a:lnSpc>
              <a:spcBef>
                <a:spcPts val="600"/>
              </a:spcBef>
              <a:buFontTx/>
              <a:buNone/>
            </a:pPr>
            <a:r>
              <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rPr>
              <a:t>पीपीटी 2 -</a:t>
            </a:r>
          </a:p>
        </p:txBody>
      </p:sp>
      <p:sp>
        <p:nvSpPr>
          <p:cNvPr id="7173" name="Rectangle">
            <a:extLst>
              <a:ext uri="{FF2B5EF4-FFF2-40B4-BE49-F238E27FC236}">
                <a16:creationId xmlns:a16="http://schemas.microsoft.com/office/drawing/2014/main" id="{726BCB71-84E1-161E-5EBC-85FF6D3E6F60}"/>
              </a:ext>
            </a:extLst>
          </p:cNvPr>
          <p:cNvSpPr>
            <a:spLocks noChangeArrowheads="1"/>
          </p:cNvSpPr>
          <p:nvPr/>
        </p:nvSpPr>
        <p:spPr bwMode="auto">
          <a:xfrm>
            <a:off x="10769600" y="6756400"/>
            <a:ext cx="939800" cy="101600"/>
          </a:xfrm>
          <a:prstGeom prst="rect">
            <a:avLst/>
          </a:prstGeom>
          <a:solidFill>
            <a:srgbClr val="F7903B"/>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a:lnSpc>
                <a:spcPct val="100000"/>
              </a:lnSpc>
              <a:spcBef>
                <a:spcPct val="0"/>
              </a:spcBef>
              <a:buFontTx/>
              <a:buNone/>
            </a:pPr>
            <a:endParaRPr lang="en-US" altLang="en-US" sz="1800"/>
          </a:p>
        </p:txBody>
      </p:sp>
      <p:sp>
        <p:nvSpPr>
          <p:cNvPr id="7174" name="Slide Number">
            <a:extLst>
              <a:ext uri="{FF2B5EF4-FFF2-40B4-BE49-F238E27FC236}">
                <a16:creationId xmlns:a16="http://schemas.microsoft.com/office/drawing/2014/main" id="{20375ABF-4968-D7B4-F2B2-125109650F6F}"/>
              </a:ext>
            </a:extLst>
          </p:cNvPr>
          <p:cNvSpPr>
            <a:spLocks noGrp="1" noChangeArrowheads="1"/>
          </p:cNvSpPr>
          <p:nvPr>
            <p:ph type="sldNum" sz="quarter" idx="10"/>
          </p:nvPr>
        </p:nvSpPr>
        <p:spPr bwMode="auto">
          <a:xfrm>
            <a:off x="11404600" y="6407150"/>
            <a:ext cx="360363"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rtl="0" fontAlgn="base">
              <a:lnSpc>
                <a:spcPct val="100000"/>
              </a:lnSpc>
              <a:spcBef>
                <a:spcPts val="300"/>
              </a:spcBef>
              <a:spcAft>
                <a:spcPct val="0"/>
              </a:spcAft>
              <a:buFontTx/>
              <a:buNone/>
            </a:pPr>
            <a:fld id="{D4FBF94E-233D-427D-9C26-EC6CB2289F7C}" type="slidenum">
              <a:rPr lang="en-US" altLang="en-US" sz="1500" smtClean="0">
                <a:solidFill>
                  <a:srgbClr val="E46C0A"/>
                </a:solidFill>
                <a:latin typeface="Open Sans" panose="020B0606030504020204" pitchFamily="34" charset="0"/>
                <a:cs typeface="Open Sans" panose="020B0606030504020204" pitchFamily="34" charset="0"/>
                <a:sym typeface="Open Sans" panose="020B0606030504020204" pitchFamily="34" charset="0"/>
              </a:rPr>
              <a:pPr algn="l" rtl="0" fontAlgn="base">
                <a:lnSpc>
                  <a:spcPct val="100000"/>
                </a:lnSpc>
                <a:spcBef>
                  <a:spcPts val="300"/>
                </a:spcBef>
                <a:spcAft>
                  <a:spcPct val="0"/>
                </a:spcAft>
                <a:buFontTx/>
                <a:buNone/>
              </a:pPr>
              <a:t>9</a:t>
            </a:fld>
            <a:endParaRPr lang="en-US" altLang="en-US" sz="1500">
              <a:solidFill>
                <a:srgbClr val="E46C0A"/>
              </a:solidFill>
              <a:latin typeface="Open Sans" panose="020B0606030504020204" pitchFamily="34" charset="0"/>
              <a:cs typeface="Open Sans" panose="020B0606030504020204" pitchFamily="34" charset="0"/>
              <a:sym typeface="Open Sans" panose="020B0606030504020204" pitchFamily="34" charset="0"/>
            </a:endParaRPr>
          </a:p>
        </p:txBody>
      </p:sp>
      <p:sp>
        <p:nvSpPr>
          <p:cNvPr id="9" name="Course Purpose">
            <a:extLst>
              <a:ext uri="{FF2B5EF4-FFF2-40B4-BE49-F238E27FC236}">
                <a16:creationId xmlns:a16="http://schemas.microsoft.com/office/drawing/2014/main" id="{756874BE-192A-82DC-019F-537AF3E461F2}"/>
              </a:ext>
            </a:extLst>
          </p:cNvPr>
          <p:cNvSpPr txBox="1"/>
          <p:nvPr/>
        </p:nvSpPr>
        <p:spPr>
          <a:xfrm>
            <a:off x="283552" y="1819764"/>
            <a:ext cx="3556000" cy="1310155"/>
          </a:xfrm>
          <a:prstGeom prst="rect">
            <a:avLst/>
          </a:prstGeom>
          <a:ln w="12700">
            <a:miter lim="400000"/>
          </a:ln>
        </p:spPr>
        <p:txBody>
          <a:bodyPr lIns="39142" tIns="39142" rIns="39142" bIns="39142">
            <a:spAutoFit/>
          </a:bodyPr>
          <a:lstStyle>
            <a:lvl1pPr defTabSz="1896340">
              <a:lnSpc>
                <a:spcPct val="80000"/>
              </a:lnSpc>
              <a:defRPr sz="7200" b="1" cap="all">
                <a:solidFill>
                  <a:srgbClr val="C00000"/>
                </a:solidFill>
                <a:latin typeface="Open Sans"/>
                <a:ea typeface="Open Sans"/>
                <a:cs typeface="Open Sans"/>
                <a:sym typeface="Open Sans"/>
              </a:defRPr>
            </a:lvl1pPr>
          </a:lstStyle>
          <a:p>
            <a:pPr algn="ctr" rtl="0">
              <a:lnSpc>
                <a:spcPct val="100000"/>
              </a:lnSpc>
              <a:defRPr/>
            </a:pPr>
            <a:r>
              <a:rPr lang="en-US" sz="4000" dirty="0">
                <a:cs typeface="Times New Roman" pitchFamily="18" charset="0"/>
              </a:rPr>
              <a:t>दुर्घटना का कारण</a:t>
            </a:r>
            <a:endParaRPr lang="en-US" sz="4000" dirty="0"/>
          </a:p>
        </p:txBody>
      </p:sp>
      <p:pic>
        <p:nvPicPr>
          <p:cNvPr id="7176" name="Picture 1">
            <a:extLst>
              <a:ext uri="{FF2B5EF4-FFF2-40B4-BE49-F238E27FC236}">
                <a16:creationId xmlns:a16="http://schemas.microsoft.com/office/drawing/2014/main" id="{EE3A01AF-0E35-162E-4692-6B6BF31A183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0" y="55563"/>
            <a:ext cx="1590675"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
            <a:extLst>
              <a:ext uri="{FF2B5EF4-FFF2-40B4-BE49-F238E27FC236}">
                <a16:creationId xmlns:a16="http://schemas.microsoft.com/office/drawing/2014/main" id="{A84E1C4D-7F47-D526-5F3F-373553BC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600" y="46038"/>
            <a:ext cx="1079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310899"/>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762</Words>
  <Application>Microsoft Office PowerPoint</Application>
  <PresentationFormat>Widescreen</PresentationFormat>
  <Paragraphs>122</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Open Sans</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SO TRG</cp:lastModifiedBy>
  <cp:revision>32</cp:revision>
  <dcterms:created xsi:type="dcterms:W3CDTF">2013-01-27T09:14:16Z</dcterms:created>
  <dcterms:modified xsi:type="dcterms:W3CDTF">2025-12-17T06:34:09Z</dcterms:modified>
  <cp:category/>
</cp:coreProperties>
</file>