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396" r:id="rId4"/>
    <p:sldId id="398" r:id="rId5"/>
    <p:sldId id="399" r:id="rId6"/>
    <p:sldId id="400" r:id="rId7"/>
    <p:sldId id="401" r:id="rId8"/>
    <p:sldId id="402" r:id="rId9"/>
    <p:sldId id="404" r:id="rId10"/>
    <p:sldId id="403" r:id="rId11"/>
    <p:sldId id="405" r:id="rId12"/>
    <p:sldId id="406" r:id="rId13"/>
    <p:sldId id="39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2076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79D4E-5DAF-4A3A-B611-9401B2E67F8D}" type="datetimeFigureOut">
              <a:rPr lang="en-IN" smtClean="0"/>
              <a:t>17-12-2025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70C26-0F2C-4A6A-9CA9-8F2348C132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585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7406B23-44A3-2F24-B23B-59995C202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06FF52D-84BE-3C35-36B3-9896EBE14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6664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D697B8F7-CBA3-86B0-8AF3-4CAEE6DA983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406188" y="6407150"/>
            <a:ext cx="484187" cy="450850"/>
          </a:xfr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/>
            </a:pPr>
            <a:r>
              <a:rPr lang="en-IN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10891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onlinedoctranslator.com/hi/?utm_source=onlinedoctranslator&amp;utm_medium=pptx&amp;utm_campaign=attribu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">
            <a:extLst>
              <a:ext uri="{FF2B5EF4-FFF2-40B4-BE49-F238E27FC236}">
                <a16:creationId xmlns:a16="http://schemas.microsoft.com/office/drawing/2014/main" id="{3A2F3605-2EF2-B9FD-8C9B-9A9341F2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6769100"/>
            <a:ext cx="1908175" cy="101600"/>
          </a:xfrm>
          <a:prstGeom prst="rect">
            <a:avLst/>
          </a:prstGeom>
          <a:solidFill>
            <a:srgbClr val="F790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id="{BF13ABBD-304C-029D-1935-EB603BFC21F8}"/>
              </a:ext>
            </a:extLst>
          </p:cNvPr>
          <p:cNvSpPr/>
          <p:nvPr/>
        </p:nvSpPr>
        <p:spPr>
          <a:xfrm>
            <a:off x="0" y="1939925"/>
            <a:ext cx="6834188" cy="2463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/>
          </a:p>
        </p:txBody>
      </p:sp>
      <p:sp>
        <p:nvSpPr>
          <p:cNvPr id="84" name="LESSON 2…">
            <a:extLst>
              <a:ext uri="{FF2B5EF4-FFF2-40B4-BE49-F238E27FC236}">
                <a16:creationId xmlns:a16="http://schemas.microsoft.com/office/drawing/2014/main" id="{3BDD128E-630E-1A17-BB7F-F657441B4EC7}"/>
              </a:ext>
            </a:extLst>
          </p:cNvPr>
          <p:cNvSpPr txBox="1"/>
          <p:nvPr/>
        </p:nvSpPr>
        <p:spPr>
          <a:xfrm>
            <a:off x="508000" y="2352675"/>
            <a:ext cx="5191125" cy="2110374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/>
          <a:p>
            <a:pPr algn="l" defTabSz="1219200" rtl="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3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केस स्टडी 02</a:t>
            </a:r>
          </a:p>
          <a:p>
            <a:pPr algn="l" defTabSz="1219200" rtl="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330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COVID-19</a:t>
            </a:r>
          </a:p>
          <a:p>
            <a:pPr algn="l" defTabSz="1219200" rtl="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330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प्रभाव, प्रतिक्रिया और सीखे गए सबक</a:t>
            </a: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80626194-34A2-C283-12B8-46DFDCB8CB35}"/>
              </a:ext>
            </a:extLst>
          </p:cNvPr>
          <p:cNvSpPr/>
          <p:nvPr/>
        </p:nvSpPr>
        <p:spPr>
          <a:xfrm flipH="1">
            <a:off x="-28575" y="-28575"/>
            <a:ext cx="12249150" cy="1260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lIns="39142" tIns="39142" rIns="39142" bIns="39142"/>
          <a:lstStyle/>
          <a:p>
            <a:pPr algn="l" rtl="0">
              <a:defRPr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B23D2D-2A42-FB58-A0A7-C42C6E39AE02}"/>
              </a:ext>
            </a:extLst>
          </p:cNvPr>
          <p:cNvSpPr/>
          <p:nvPr/>
        </p:nvSpPr>
        <p:spPr>
          <a:xfrm>
            <a:off x="2415669" y="315962"/>
            <a:ext cx="8117213" cy="59823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9142" tIns="39142" rIns="39142" bIns="39142" spcCol="38100">
            <a:spAutoFit/>
          </a:bodyPr>
          <a:lstStyle/>
          <a:p>
            <a:pPr algn="ctr" rtl="0">
              <a:defRPr/>
            </a:pPr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सीबीआरएन मॉड्यूल: सीएपीएफ</a:t>
            </a:r>
            <a:endParaRPr lang="en-IN" sz="3000" dirty="0">
              <a:solidFill>
                <a:srgbClr val="C00000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4103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28478B18-2C86-1538-5E55-5CA8B1A8B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pic>
        <p:nvPicPr>
          <p:cNvPr id="4104" name="Picture 9">
            <a:extLst>
              <a:ext uri="{FF2B5EF4-FFF2-40B4-BE49-F238E27FC236}">
                <a16:creationId xmlns:a16="http://schemas.microsoft.com/office/drawing/2014/main" id="{DCAF4121-788D-2D05-16C2-AC1A441E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81" y="2090738"/>
            <a:ext cx="13366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>
            <a:extLst>
              <a:ext uri="{FF2B5EF4-FFF2-40B4-BE49-F238E27FC236}">
                <a16:creationId xmlns:a16="http://schemas.microsoft.com/office/drawing/2014/main" id="{C540FF45-796E-AFBA-2F3A-EB9299FA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9688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D9CF2E8-E61F-D5F0-56DD-847B7101920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38" y="30163"/>
            <a:ext cx="10795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">
            <a:extLst>
              <a:ext uri="{FF2B5EF4-FFF2-40B4-BE49-F238E27FC236}">
                <a16:creationId xmlns:a16="http://schemas.microsoft.com/office/drawing/2014/main" id="{E1B7FBB4-BF44-266C-AE6E-3D032B96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789113"/>
            <a:ext cx="4405313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अंग्रेज़ी से हिन्दी में अनुवादित।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7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A73B9-7440-31A9-2BC6-D9703F97E284}"/>
              </a:ext>
            </a:extLst>
          </p:cNvPr>
          <p:cNvSpPr txBox="1"/>
          <p:nvPr/>
        </p:nvSpPr>
        <p:spPr>
          <a:xfrm>
            <a:off x="4079631" y="6508198"/>
            <a:ext cx="33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00" dirty="0"/>
              <a:t>निरीक्षक सुरेन्द्र कुमार पुनिया </a:t>
            </a:r>
            <a:endParaRPr lang="en-IN" sz="1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04D3-157E-7A06-D415-8EB887BD3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2A2839C-5AF2-D1FA-04E5-901436670042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EA28669-9CC6-93DA-94A1-A82DF6A8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22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•COVID-19 ने हमें लचीलापन, अनुकूलनशीलता और सहयोग सिखाया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हमें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भविष्य की सार्वजनिक स्वास्थ्य आपात स्थितियों के लिए तैयार रहने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में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मदद</a:t>
            </a:r>
            <a:endParaRPr lang="en-US" altLang="en-US" sz="3000" dirty="0">
              <a:latin typeface="Open Sans" panose="020B0606030504020204" pitchFamily="34" charset="0"/>
              <a:cs typeface="Open Sans" panose="020B06060305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9D5CFCDA-57C9-553A-D58B-3601F443AD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563350" y="6407150"/>
            <a:ext cx="499200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500" dirty="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B16B128-3DFC-EF2D-8C37-B9FF30B3EB69}"/>
              </a:ext>
            </a:extLst>
          </p:cNvPr>
          <p:cNvSpPr txBox="1"/>
          <p:nvPr/>
        </p:nvSpPr>
        <p:spPr>
          <a:xfrm>
            <a:off x="228601" y="1406525"/>
            <a:ext cx="3698874" cy="633046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निष्कर्ष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F50F0C51-591C-5346-A075-38D6DAD2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EB64ACCD-A1EE-4B73-C589-F5C9A5937C2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9282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4E44-D3F5-24B6-DE42-B01A4A5C9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13F041F-6B37-F33A-5A81-BE44E0094073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17E19A2-8C97-8F3A-4CC5-51F301CC0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10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</a:t>
            </a:r>
            <a:r>
              <a:rPr lang="hi-IN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डब्लू. एच. ओ. 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,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स्वास्थ्य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एवं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परिवार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कल्याण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मंत्रालय</a:t>
            </a:r>
            <a:r>
              <a:rPr lang="hi-IN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रिपोर्ट</a:t>
            </a:r>
            <a:r>
              <a:rPr lang="hi-IN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,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शोध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लेख और सत्यापित डेटा स्रोत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E066FFDB-2E3B-652A-7A76-26BD7B9C9A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76449E9-77AF-20B8-98BA-007C43A66974}"/>
              </a:ext>
            </a:extLst>
          </p:cNvPr>
          <p:cNvSpPr txBox="1"/>
          <p:nvPr/>
        </p:nvSpPr>
        <p:spPr>
          <a:xfrm>
            <a:off x="228601" y="1406525"/>
            <a:ext cx="3698874" cy="633046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संदर्भ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A48377BA-5651-4E0E-B700-545B27C4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F764AF3E-C354-ACE7-9EA2-5C33EFA5398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441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F5B6-AB08-8F47-46A4-4C51A5F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C97D82B-19BE-A40F-ADA6-56173B8DFEA0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FAADB68-BB3B-7B3B-15F7-7F073D66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910" y="2349261"/>
            <a:ext cx="7537450" cy="10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6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कोई प्रश्न ?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8F347DDE-1C8D-4D35-65CD-37A5892EF3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500355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500" dirty="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F2FA8DB6-98BD-C0D1-F61F-0F123EE8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F9084790-2248-D594-A926-C7D0A3F735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355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ircle">
            <a:extLst>
              <a:ext uri="{FF2B5EF4-FFF2-40B4-BE49-F238E27FC236}">
                <a16:creationId xmlns:a16="http://schemas.microsoft.com/office/drawing/2014/main" id="{FDC48997-9824-498A-ECE7-D8616D14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19588" y="-4222750"/>
            <a:ext cx="9774238" cy="9774238"/>
          </a:xfrm>
          <a:prstGeom prst="ellipse">
            <a:avLst/>
          </a:prstGeom>
          <a:gradFill rotWithShape="0"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6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" name="IMG-3642.JPG">
            <a:extLst>
              <a:ext uri="{FF2B5EF4-FFF2-40B4-BE49-F238E27FC236}">
                <a16:creationId xmlns:a16="http://schemas.microsoft.com/office/drawing/2014/main" id="{97E16E83-1CED-B0D9-56F3-7EEA8DB8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2" r="12702"/>
          <a:stretch/>
        </p:blipFill>
        <p:spPr>
          <a:xfrm flipH="1">
            <a:off x="-1394580" y="-313981"/>
            <a:ext cx="6404651" cy="572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460" name="Slide Number">
            <a:extLst>
              <a:ext uri="{FF2B5EF4-FFF2-40B4-BE49-F238E27FC236}">
                <a16:creationId xmlns:a16="http://schemas.microsoft.com/office/drawing/2014/main" id="{3F2711C4-F4DC-B6C1-299E-8921F2835E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325225" y="6407150"/>
            <a:ext cx="43021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8939D408-0A34-464E-AE99-A21DF1E5BB17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D454D-6EFE-0FB1-3B4D-E260747C7914}"/>
              </a:ext>
            </a:extLst>
          </p:cNvPr>
          <p:cNvSpPr/>
          <p:nvPr/>
        </p:nvSpPr>
        <p:spPr>
          <a:xfrm>
            <a:off x="7287277" y="957888"/>
            <a:ext cx="1813766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2700" b="1" dirty="0">
                <a:ln/>
                <a:solidFill>
                  <a:schemeClr val="accent6">
                    <a:lumMod val="75000"/>
                  </a:schemeClr>
                </a:solidFill>
              </a:rPr>
              <a:t>धन्यवाद</a:t>
            </a:r>
          </a:p>
        </p:txBody>
      </p:sp>
      <p:pic>
        <p:nvPicPr>
          <p:cNvPr id="4" name="Google Shape;1000100012;p1">
            <a:extLst>
              <a:ext uri="{FF2B5EF4-FFF2-40B4-BE49-F238E27FC236}">
                <a16:creationId xmlns:a16="http://schemas.microsoft.com/office/drawing/2014/main" id="{5073189E-07A8-B942-8880-C5BE86592E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404" y="1979113"/>
            <a:ext cx="6199633" cy="407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pon completing this lesson, you will be able to:">
            <a:extLst>
              <a:ext uri="{FF2B5EF4-FFF2-40B4-BE49-F238E27FC236}">
                <a16:creationId xmlns:a16="http://schemas.microsoft.com/office/drawing/2014/main" id="{A5FBE620-7BE3-92C3-A3E9-BF1F4B96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352550"/>
            <a:ext cx="3814763" cy="3878263"/>
          </a:xfrm>
          <a:prstGeom prst="rect">
            <a:avLst/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18" tIns="44618" rIns="44618" bIns="44618"/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4572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9144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1371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18288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18288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18288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18288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18288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ts val="21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147" name="OBJECTIVES">
            <a:extLst>
              <a:ext uri="{FF2B5EF4-FFF2-40B4-BE49-F238E27FC236}">
                <a16:creationId xmlns:a16="http://schemas.microsoft.com/office/drawing/2014/main" id="{07583870-BA09-0B93-D3D8-EE9553F27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393700"/>
            <a:ext cx="26955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9142" tIns="39142" rIns="39142" bIns="39142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उद्देश्य</a:t>
            </a:r>
          </a:p>
        </p:txBody>
      </p:sp>
      <p:sp>
        <p:nvSpPr>
          <p:cNvPr id="6148" name="Slide Number">
            <a:extLst>
              <a:ext uri="{FF2B5EF4-FFF2-40B4-BE49-F238E27FC236}">
                <a16:creationId xmlns:a16="http://schemas.microsoft.com/office/drawing/2014/main" id="{45AF9D8A-AB82-A1AC-65C9-9018D9A032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60163" y="6407150"/>
            <a:ext cx="193675" cy="338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C5AEF8F9-6E22-4F11-AAF0-1E6A6F641DC0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6149" name="List two steps to treat a closed wound.…">
            <a:extLst>
              <a:ext uri="{FF2B5EF4-FFF2-40B4-BE49-F238E27FC236}">
                <a16:creationId xmlns:a16="http://schemas.microsoft.com/office/drawing/2014/main" id="{B8747A0F-CCFF-13B3-49D2-340E4B6D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871663"/>
            <a:ext cx="5734050" cy="31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9142" tIns="39142" rIns="39142" bIns="39142">
            <a:spAutoFit/>
          </a:bodyPr>
          <a:lstStyle>
            <a:lvl1pPr marL="342900" indent="-342900" defTabSz="9477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9477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43000" algn="l"/>
                <a:tab pos="1822450" algn="l"/>
                <a:tab pos="2514600" algn="l"/>
                <a:tab pos="3194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l" rtl="0">
              <a:lnSpc>
                <a:spcPct val="200000"/>
              </a:lnSpc>
              <a:buFontTx/>
              <a:buNone/>
            </a:pP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प्रसार और प्रभाव का </a:t>
            </a:r>
            <a:r>
              <a:rPr lang="en-US" altLang="en-US" dirty="0" err="1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विश्लेषण</a:t>
            </a: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क</a:t>
            </a:r>
            <a:r>
              <a:rPr lang="hi-IN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रना </a:t>
            </a:r>
            <a:endParaRPr lang="en-US" altLang="en-US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  <a:p>
            <a:pPr lvl="1" algn="l" rtl="0">
              <a:lnSpc>
                <a:spcPct val="200000"/>
              </a:lnSpc>
              <a:buFontTx/>
              <a:buNone/>
            </a:pPr>
            <a:r>
              <a:rPr lang="en-US" altLang="en-US" dirty="0" err="1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प्रतिक्रिया</a:t>
            </a: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hi-IN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और </a:t>
            </a:r>
            <a:r>
              <a:rPr lang="en-US" altLang="en-US" dirty="0" err="1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उपायों</a:t>
            </a: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(वैश्विक और राष्ट्रीय) का अध्ययन करना</a:t>
            </a:r>
          </a:p>
          <a:p>
            <a:pPr lvl="1">
              <a:lnSpc>
                <a:spcPct val="200000"/>
              </a:lnSpc>
              <a:buNone/>
            </a:pPr>
            <a:r>
              <a:rPr lang="en-US" altLang="en-US" dirty="0" err="1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चुनौति</a:t>
            </a:r>
            <a:r>
              <a:rPr lang="hi-IN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या </a:t>
            </a: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और सीखे </a:t>
            </a:r>
            <a:r>
              <a:rPr lang="en-US" altLang="en-US" dirty="0" err="1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गए</a:t>
            </a:r>
            <a:r>
              <a:rPr lang="en-US" altLang="en-US" dirty="0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en-US" dirty="0" err="1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सबक</a:t>
            </a:r>
            <a:endParaRPr lang="en-US" altLang="en-US" dirty="0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grpSp>
        <p:nvGrpSpPr>
          <p:cNvPr id="6150" name="Group">
            <a:extLst>
              <a:ext uri="{FF2B5EF4-FFF2-40B4-BE49-F238E27FC236}">
                <a16:creationId xmlns:a16="http://schemas.microsoft.com/office/drawing/2014/main" id="{E0D2C459-C99F-CE34-03A7-9EDFE5388882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2001838"/>
            <a:ext cx="609600" cy="841375"/>
            <a:chOff x="0" y="115975"/>
            <a:chExt cx="1219200" cy="1681957"/>
          </a:xfrm>
        </p:grpSpPr>
        <p:sp>
          <p:nvSpPr>
            <p:cNvPr id="6160" name="Circle">
              <a:extLst>
                <a:ext uri="{FF2B5EF4-FFF2-40B4-BE49-F238E27FC236}">
                  <a16:creationId xmlns:a16="http://schemas.microsoft.com/office/drawing/2014/main" id="{BFEFED60-F19B-83B2-C56B-5AEEE11D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9142" tIns="39142" rIns="39142" bIns="3914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1" name="1">
              <a:extLst>
                <a:ext uri="{FF2B5EF4-FFF2-40B4-BE49-F238E27FC236}">
                  <a16:creationId xmlns:a16="http://schemas.microsoft.com/office/drawing/2014/main" id="{11AC985F-14ED-F169-BBD1-6D34C5BD3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9142" tIns="39142" rIns="39142" bIns="3914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i="1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6151" name="Group">
            <a:extLst>
              <a:ext uri="{FF2B5EF4-FFF2-40B4-BE49-F238E27FC236}">
                <a16:creationId xmlns:a16="http://schemas.microsoft.com/office/drawing/2014/main" id="{20F86CA4-E555-2C56-06E5-00A652334CAF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3009106"/>
            <a:ext cx="609600" cy="839787"/>
            <a:chOff x="0" y="265244"/>
            <a:chExt cx="1219200" cy="1681957"/>
          </a:xfrm>
        </p:grpSpPr>
        <p:sp>
          <p:nvSpPr>
            <p:cNvPr id="6158" name="Circle">
              <a:extLst>
                <a:ext uri="{FF2B5EF4-FFF2-40B4-BE49-F238E27FC236}">
                  <a16:creationId xmlns:a16="http://schemas.microsoft.com/office/drawing/2014/main" id="{46440D3F-BE77-8B69-CC09-E8807914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9142" tIns="39142" rIns="39142" bIns="3914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9" name="2">
              <a:extLst>
                <a:ext uri="{FF2B5EF4-FFF2-40B4-BE49-F238E27FC236}">
                  <a16:creationId xmlns:a16="http://schemas.microsoft.com/office/drawing/2014/main" id="{C4C3632B-7569-1165-24FC-E27B43269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30" y="265244"/>
              <a:ext cx="822592" cy="168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9142" tIns="39142" rIns="39142" bIns="3914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i="1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6152" name="Group">
            <a:extLst>
              <a:ext uri="{FF2B5EF4-FFF2-40B4-BE49-F238E27FC236}">
                <a16:creationId xmlns:a16="http://schemas.microsoft.com/office/drawing/2014/main" id="{0615D5AE-2432-80B4-BDBE-61BB1ABA5E01}"/>
              </a:ext>
            </a:extLst>
          </p:cNvPr>
          <p:cNvGrpSpPr>
            <a:grpSpLocks/>
          </p:cNvGrpSpPr>
          <p:nvPr/>
        </p:nvGrpSpPr>
        <p:grpSpPr bwMode="auto">
          <a:xfrm>
            <a:off x="5141913" y="4389438"/>
            <a:ext cx="609600" cy="841375"/>
            <a:chOff x="0" y="141375"/>
            <a:chExt cx="1219200" cy="1681957"/>
          </a:xfrm>
        </p:grpSpPr>
        <p:sp>
          <p:nvSpPr>
            <p:cNvPr id="6156" name="Circle">
              <a:extLst>
                <a:ext uri="{FF2B5EF4-FFF2-40B4-BE49-F238E27FC236}">
                  <a16:creationId xmlns:a16="http://schemas.microsoft.com/office/drawing/2014/main" id="{FCF35733-60FC-93CD-7307-C2285669E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9142" tIns="39142" rIns="39142" bIns="3914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7" name="3">
              <a:extLst>
                <a:ext uri="{FF2B5EF4-FFF2-40B4-BE49-F238E27FC236}">
                  <a16:creationId xmlns:a16="http://schemas.microsoft.com/office/drawing/2014/main" id="{FDCF21D6-2804-6A30-078A-A7B3411F7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04" y="141375"/>
              <a:ext cx="822592" cy="168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39142" tIns="39142" rIns="39142" bIns="39142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i="1" dirty="0">
                  <a:solidFill>
                    <a:srgbClr val="C00000"/>
                  </a:solidFill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3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2E74A82-DCD4-FA30-EC83-08DE74C4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9304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F837AE-12EE-6DA2-8040-138CDF093E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9779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8B11DDC-1034-71E4-0D44-64BD7E6ADDAE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AA9BE04-E32D-C44F-64C0-D77967866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396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•दिसंबर 2019 - चीन के वुहान में पहला मामला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•जनवरी 2020 – सार्वजनिक स्वास्थ्य आपातकाल घोषित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•मार्च 2020 – WHO द्वारा महामारी घोषित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•2020–2021 – लॉकडाउन, टीकाकरण अभियान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4248FC03-EA3E-CD87-5CB2-DDD25318260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500" dirty="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FE1E3CA-339A-D6E9-A33E-B6B5BA41BE3F}"/>
              </a:ext>
            </a:extLst>
          </p:cNvPr>
          <p:cNvSpPr txBox="1"/>
          <p:nvPr/>
        </p:nvSpPr>
        <p:spPr>
          <a:xfrm>
            <a:off x="371475" y="1406525"/>
            <a:ext cx="3556000" cy="1187044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COVID-19 </a:t>
            </a:r>
            <a:r>
              <a:rPr lang="hi-IN" sz="3600" dirty="0"/>
              <a:t>एक नजर </a:t>
            </a:r>
            <a:endParaRPr lang="en-US" sz="3600" dirty="0"/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4BBA5F64-41EF-C7D7-51D4-AD035C5F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B561DD93-863B-2CB5-43AB-3534A7442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13847-E128-763D-9C61-4318B95F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9784393-68BC-5AB4-9B14-C5D2686AA361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815B3C7-48FB-8339-AE79-ADA2A6852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332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•संचरण का तरीका: बूंदें, हवा में, सतह संपर्क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•लक्षण: बुखार, खांसी, सांस फूलना, स्वाद/गंध का न होना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•उच्च जोखिम वाले समूह: बुजुर्ग, सह-रुग्ण रोगी, स्वास्थ्य कार्यकर्ता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05BE3817-6896-6166-2379-6714B3EFE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5C0B3DA-2C74-795B-0BD8-7EAB5EBCC4A4}"/>
              </a:ext>
            </a:extLst>
          </p:cNvPr>
          <p:cNvSpPr txBox="1"/>
          <p:nvPr/>
        </p:nvSpPr>
        <p:spPr>
          <a:xfrm>
            <a:off x="371475" y="1406525"/>
            <a:ext cx="3556000" cy="1741042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महामारी विज्ञान (रोग का प्रसार)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D93C85E8-0EE4-D440-F2FE-DD0EC0FD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2647DADB-6858-46DB-89E9-2918EAB4F6C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61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40989-FC7A-D073-5633-649877336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387E17F-1D23-E4A8-F849-5EB2CCE2C764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72C750B-B690-A5D7-7EBD-422B6168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24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दर्ज किए गए कुल मामले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कुल ठीक होने वाले और मरने वाले लोग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सकारात्मकता दर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टीकाकरण कवरेज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5CF68EEC-38E0-7390-2909-8EBE47A035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836B6D7-A36F-6A81-231B-68CA35D9B5FC}"/>
              </a:ext>
            </a:extLst>
          </p:cNvPr>
          <p:cNvSpPr txBox="1"/>
          <p:nvPr/>
        </p:nvSpPr>
        <p:spPr>
          <a:xfrm>
            <a:off x="371475" y="1406525"/>
            <a:ext cx="3556000" cy="1187044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केस </a:t>
            </a:r>
            <a:r>
              <a:rPr lang="en-US" sz="3600" dirty="0" err="1"/>
              <a:t>डेटा</a:t>
            </a:r>
            <a:r>
              <a:rPr lang="en-US" sz="3600" dirty="0"/>
              <a:t> </a:t>
            </a:r>
            <a:endParaRPr lang="hi-IN" sz="3600" dirty="0"/>
          </a:p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(भारत उदाहरण)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58447062-6078-C00A-AB8A-EE619EBF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6F196EA7-DD41-7108-8625-80C0F6490B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736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1520-4FFD-0C39-7097-7F53E77BC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479B5C9-1D0C-35C2-88F0-EEB4D42D312D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ADE47EE-AF98-D6F4-D3EE-FBD5FEF1E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24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लॉकडाउन और यात्रा प्रतिबंध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संगरोध और अलगाव केंद्र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जागरूकता अभियान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 डिजिटल निगरानी (आरोग्य सेतु ऐप)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20375ABF-4968-D7B4-F2B2-125109650F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56874BE-192A-82DC-019F-537AF3E461F2}"/>
              </a:ext>
            </a:extLst>
          </p:cNvPr>
          <p:cNvSpPr txBox="1"/>
          <p:nvPr/>
        </p:nvSpPr>
        <p:spPr>
          <a:xfrm>
            <a:off x="371475" y="1406525"/>
            <a:ext cx="3556000" cy="1187044"/>
          </a:xfrm>
          <a:prstGeom prst="rect">
            <a:avLst/>
          </a:prstGeom>
          <a:ln w="12700">
            <a:miter lim="400000"/>
          </a:ln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सरकार की प्रतिक्रिया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EE3A01AF-0E35-162E-4692-6B6BF31A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A84E1C4D-7F47-D526-5F3F-373553BC6F4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525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5637-0936-5EAC-D1FF-43C03654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39A7BFA-5D7A-3AD9-9B12-DF7E7B7EFDCB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AA59797-9C85-7E6D-C233-3C1A798A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24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•पीपीई किट और ऑक्सीजन की कमी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•अत्यधिक बोझ से दबे अस्पताल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•टीकाकरण में हिचकिचाहट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•मानसिक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स्वास्थ्य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 </a:t>
            </a:r>
            <a:r>
              <a:rPr lang="hi-IN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पर परभाव |</a:t>
            </a:r>
            <a:endParaRPr lang="en-US" altLang="en-US" sz="3000" dirty="0">
              <a:latin typeface="Open Sans" panose="020B0606030504020204" pitchFamily="34" charset="0"/>
              <a:cs typeface="Open Sans" panose="020B06060305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881760BD-4AFF-D98E-21DA-E6BE76991C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ECBF0A8-EC12-7AD9-DE04-56056EC9FA2E}"/>
              </a:ext>
            </a:extLst>
          </p:cNvPr>
          <p:cNvSpPr txBox="1"/>
          <p:nvPr/>
        </p:nvSpPr>
        <p:spPr>
          <a:xfrm>
            <a:off x="484631" y="1406525"/>
            <a:ext cx="3442843" cy="2295040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स्वास्थ्य अवसंरचना चुनौतियाँ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3DF4D955-9B53-E021-325B-D77DF9DD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CF99CFD8-0D07-1156-D3AC-7340CC56CA4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58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3122F-AA10-E8FA-3157-0AB302019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2C08FF9-AC51-BC29-05C1-B737DA1F2364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AC0C73D-3ACF-8A2A-80ED-9BEE6E5F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281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•अग्रिम पंक्ति कार्यकर्ताओं (डॉक्टर, नर्स, </a:t>
            </a:r>
            <a:r>
              <a:rPr lang="en-US" altLang="en-US" sz="3000" dirty="0" err="1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एनडीआरएफ</a:t>
            </a: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, पुलिस) की भूमिका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•स्वयंसेवी नेटवर्क और गैर सरकारी संगठन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•मास्क पहनने और दूरी बनाए रखने में जनता का सहयोग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D889DC5C-AA6B-6702-FB96-DA1BCDB1EB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B644B00-ADB8-5EF6-03F1-3BCA9D486D96}"/>
              </a:ext>
            </a:extLst>
          </p:cNvPr>
          <p:cNvSpPr txBox="1"/>
          <p:nvPr/>
        </p:nvSpPr>
        <p:spPr>
          <a:xfrm>
            <a:off x="228601" y="1406525"/>
            <a:ext cx="3698874" cy="1187044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en-US" sz="3600" dirty="0"/>
              <a:t>सामुदायिक भागीदारी</a:t>
            </a:r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7FF45DF0-AF34-5373-CA73-B735F655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004C6BEE-3CDB-602A-CE5F-3E478E7FA2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34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89734-8D3F-025B-7674-D0ED39ED6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0DAC608-2C6F-1735-D143-06192AE7F063}"/>
              </a:ext>
            </a:extLst>
          </p:cNvPr>
          <p:cNvSpPr/>
          <p:nvPr/>
        </p:nvSpPr>
        <p:spPr>
          <a:xfrm>
            <a:off x="4084638" y="0"/>
            <a:ext cx="810736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rtl="0">
              <a:defRPr/>
            </a:pPr>
            <a:endParaRPr dirty="0"/>
          </a:p>
        </p:txBody>
      </p:sp>
      <p:sp>
        <p:nvSpPr>
          <p:cNvPr id="7171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7C8E402-51C8-6751-23D3-11633387D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679512"/>
            <a:ext cx="7537450" cy="294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>
            <a:spAutoFit/>
          </a:bodyPr>
          <a:lstStyle>
            <a:lvl1pPr defTabSz="18954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954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954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•शीघ्र पहचान और त्वरित प्रतिक्रिया का महत्व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•मजबूत स्वास्थ्य सेवा बुनियादी ढांचे की आवश्यकता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•टीकाकरण और जागरूकता की भूमिका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3000" dirty="0">
                <a:latin typeface="Open Sans" panose="020B0606030504020204" pitchFamily="34" charset="0"/>
                <a:cs typeface="Open Sans" panose="020B0606030504020204" pitchFamily="34" charset="0"/>
                <a:sym typeface="Open Sans Semibold" panose="020B0706030804020204" pitchFamily="34" charset="0"/>
              </a:rPr>
              <a:t>•वैश्विक सहयोग को मजबूत करना</a:t>
            </a:r>
          </a:p>
        </p:txBody>
      </p:sp>
      <p:sp>
        <p:nvSpPr>
          <p:cNvPr id="7174" name="Slide Number">
            <a:extLst>
              <a:ext uri="{FF2B5EF4-FFF2-40B4-BE49-F238E27FC236}">
                <a16:creationId xmlns:a16="http://schemas.microsoft.com/office/drawing/2014/main" id="{C6286B47-E4B6-F6B8-4DCD-C058FA421D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404600" y="6407150"/>
            <a:ext cx="360363" cy="34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None/>
            </a:pPr>
            <a:fld id="{D4FBF94E-233D-427D-9C26-EC6CB2289F7C}" type="slidenum">
              <a:rPr lang="en-US" altLang="en-US" sz="1500" smtClean="0">
                <a:solidFill>
                  <a:srgbClr val="E46C0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pPr algn="l" rtl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500">
              <a:solidFill>
                <a:srgbClr val="E46C0A"/>
              </a:solidFill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BB8B6E7-FA1C-4787-8F71-9215019CD20C}"/>
              </a:ext>
            </a:extLst>
          </p:cNvPr>
          <p:cNvSpPr txBox="1"/>
          <p:nvPr/>
        </p:nvSpPr>
        <p:spPr>
          <a:xfrm>
            <a:off x="228601" y="1406525"/>
            <a:ext cx="3698874" cy="633046"/>
          </a:xfrm>
          <a:prstGeom prst="rect">
            <a:avLst/>
          </a:prstGeom>
          <a:ln w="12700">
            <a:miter lim="400000"/>
          </a:ln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  <a:defRPr/>
            </a:pPr>
            <a:r>
              <a:rPr lang="hi-IN" sz="3600" dirty="0"/>
              <a:t>सबक </a:t>
            </a:r>
            <a:endParaRPr lang="en-US" sz="3600" dirty="0"/>
          </a:p>
        </p:txBody>
      </p:sp>
      <p:pic>
        <p:nvPicPr>
          <p:cNvPr id="7176" name="Picture 1">
            <a:extLst>
              <a:ext uri="{FF2B5EF4-FFF2-40B4-BE49-F238E27FC236}">
                <a16:creationId xmlns:a16="http://schemas.microsoft.com/office/drawing/2014/main" id="{E23EA16C-0729-7BE6-CF27-9F365B24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5563"/>
            <a:ext cx="15906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>
            <a:extLst>
              <a:ext uri="{FF2B5EF4-FFF2-40B4-BE49-F238E27FC236}">
                <a16:creationId xmlns:a16="http://schemas.microsoft.com/office/drawing/2014/main" id="{42396240-7A60-A98E-4768-647C3C83DE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0" y="46038"/>
            <a:ext cx="1079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514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361</Words>
  <Application>Microsoft Office PowerPoint</Application>
  <PresentationFormat>Widescreen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</dc:creator>
  <cp:keywords/>
  <dc:description>generated using python-pptx</dc:description>
  <cp:lastModifiedBy>SO TRG</cp:lastModifiedBy>
  <cp:revision>16</cp:revision>
  <dcterms:created xsi:type="dcterms:W3CDTF">2013-01-27T09:14:16Z</dcterms:created>
  <dcterms:modified xsi:type="dcterms:W3CDTF">2025-12-17T06:33:51Z</dcterms:modified>
  <cp:category/>
</cp:coreProperties>
</file>